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1"/>
  </p:notesMasterIdLst>
  <p:sldIdLst>
    <p:sldId id="256" r:id="rId2"/>
    <p:sldId id="257" r:id="rId3"/>
    <p:sldId id="258" r:id="rId4"/>
    <p:sldId id="282" r:id="rId5"/>
    <p:sldId id="283" r:id="rId6"/>
    <p:sldId id="284" r:id="rId7"/>
    <p:sldId id="341" r:id="rId8"/>
    <p:sldId id="285" r:id="rId9"/>
    <p:sldId id="286" r:id="rId10"/>
    <p:sldId id="287" r:id="rId11"/>
    <p:sldId id="342" r:id="rId12"/>
    <p:sldId id="288" r:id="rId13"/>
    <p:sldId id="316" r:id="rId14"/>
    <p:sldId id="321" r:id="rId15"/>
    <p:sldId id="327" r:id="rId16"/>
    <p:sldId id="314" r:id="rId17"/>
    <p:sldId id="300" r:id="rId18"/>
    <p:sldId id="303" r:id="rId19"/>
    <p:sldId id="313" r:id="rId20"/>
    <p:sldId id="325" r:id="rId21"/>
    <p:sldId id="330" r:id="rId22"/>
    <p:sldId id="323" r:id="rId23"/>
    <p:sldId id="324" r:id="rId24"/>
    <p:sldId id="289" r:id="rId25"/>
    <p:sldId id="301" r:id="rId26"/>
    <p:sldId id="343" r:id="rId27"/>
    <p:sldId id="302" r:id="rId28"/>
    <p:sldId id="344" r:id="rId29"/>
    <p:sldId id="332" r:id="rId30"/>
    <p:sldId id="320" r:id="rId31"/>
    <p:sldId id="328" r:id="rId32"/>
    <p:sldId id="322" r:id="rId33"/>
    <p:sldId id="333" r:id="rId34"/>
    <p:sldId id="308" r:id="rId35"/>
    <p:sldId id="331" r:id="rId36"/>
    <p:sldId id="334" r:id="rId37"/>
    <p:sldId id="307" r:id="rId38"/>
    <p:sldId id="329" r:id="rId39"/>
    <p:sldId id="290" r:id="rId40"/>
    <p:sldId id="294" r:id="rId41"/>
    <p:sldId id="315" r:id="rId42"/>
    <p:sldId id="304" r:id="rId43"/>
    <p:sldId id="340" r:id="rId44"/>
    <p:sldId id="337" r:id="rId45"/>
    <p:sldId id="339" r:id="rId46"/>
    <p:sldId id="335" r:id="rId47"/>
    <p:sldId id="317" r:id="rId48"/>
    <p:sldId id="295" r:id="rId49"/>
    <p:sldId id="306" r:id="rId50"/>
    <p:sldId id="305" r:id="rId51"/>
    <p:sldId id="336" r:id="rId52"/>
    <p:sldId id="318" r:id="rId53"/>
    <p:sldId id="296" r:id="rId54"/>
    <p:sldId id="319" r:id="rId55"/>
    <p:sldId id="291" r:id="rId56"/>
    <p:sldId id="292" r:id="rId57"/>
    <p:sldId id="293" r:id="rId58"/>
    <p:sldId id="312" r:id="rId59"/>
    <p:sldId id="297" r:id="rId6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41C8"/>
    <a:srgbClr val="008000"/>
    <a:srgbClr val="F45F0C"/>
    <a:srgbClr val="F2A148"/>
    <a:srgbClr val="000000"/>
    <a:srgbClr val="26AF01"/>
    <a:srgbClr val="8623AD"/>
    <a:srgbClr val="0055A0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672" autoAdjust="0"/>
  </p:normalViewPr>
  <p:slideViewPr>
    <p:cSldViewPr snapToGrid="0" snapToObjects="1">
      <p:cViewPr varScale="1">
        <p:scale>
          <a:sx n="159" d="100"/>
          <a:sy n="159" d="100"/>
        </p:scale>
        <p:origin x="156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3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233A3-ABDB-459A-BFBA-2DEF1927FEC8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2CD8ED-BD56-4DB5-97DA-821671FD5D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590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D8ED-BD56-4DB5-97DA-821671FD5D4E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278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D8ED-BD56-4DB5-97DA-821671FD5D4E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333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D8ED-BD56-4DB5-97DA-821671FD5D4E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428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D8ED-BD56-4DB5-97DA-821671FD5D4E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789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D8ED-BD56-4DB5-97DA-821671FD5D4E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1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D8ED-BD56-4DB5-97DA-821671FD5D4E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55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D8ED-BD56-4DB5-97DA-821671FD5D4E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622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 smtClean="0"/>
              <a:t>Drag picture to </a:t>
            </a:r>
            <a:r>
              <a:rPr kumimoji="0" lang="fr-CH" dirty="0" err="1" smtClean="0"/>
              <a:t>placeholder</a:t>
            </a:r>
            <a:r>
              <a:rPr kumimoji="0" lang="fr-CH" dirty="0" smtClean="0"/>
              <a:t> or click </a:t>
            </a:r>
            <a:r>
              <a:rPr kumimoji="0" lang="fr-CH" dirty="0" err="1" smtClean="0"/>
              <a:t>icon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ms.cern.ch/document/2150812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cid:image001.png@01D4E640.44C084B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jpeg"/><Relationship Id="rId10" Type="http://schemas.openxmlformats.org/officeDocument/2006/relationships/image" Target="../media/image36.png"/><Relationship Id="rId4" Type="http://schemas.openxmlformats.org/officeDocument/2006/relationships/image" Target="cid:image001.png@01D4E640.44C084B0" TargetMode="External"/><Relationship Id="rId9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39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jpeg"/><Relationship Id="rId10" Type="http://schemas.openxmlformats.org/officeDocument/2006/relationships/image" Target="../media/image36.png"/><Relationship Id="rId4" Type="http://schemas.openxmlformats.org/officeDocument/2006/relationships/image" Target="cid:image001.png@01D4E640.44C084B0" TargetMode="External"/><Relationship Id="rId9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4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74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8.png"/><Relationship Id="rId5" Type="http://schemas.openxmlformats.org/officeDocument/2006/relationships/image" Target="../media/image75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7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384399/1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50"/>
            <a:ext cx="8226854" cy="544727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Cryolab </a:t>
            </a:r>
            <a:r>
              <a:rPr lang="en-GB" sz="2400" dirty="0" smtClean="0">
                <a:solidFill>
                  <a:srgbClr val="002060"/>
                </a:solidFill>
              </a:rPr>
              <a:t>test </a:t>
            </a:r>
            <a:r>
              <a:rPr lang="en-GB" sz="2400" dirty="0">
                <a:solidFill>
                  <a:srgbClr val="002060"/>
                </a:solidFill>
              </a:rPr>
              <a:t>capabilities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1331"/>
            <a:ext cx="482696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2060"/>
                </a:solidFill>
              </a:rPr>
              <a:t>Cryolab infrastructure for tests of:</a:t>
            </a:r>
          </a:p>
          <a:p>
            <a:endParaRPr lang="en-US" sz="1000" dirty="0" smtClean="0"/>
          </a:p>
          <a:p>
            <a:pPr marL="800100" lvl="1" indent="-342900">
              <a:buFontTx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RRR </a:t>
            </a:r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rgbClr val="002060"/>
                </a:solidFill>
              </a:rPr>
              <a:t>films, foils and bulk samples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SC splice resistance 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Thermal conductivity test stand 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Thermal diffusivity test option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9735" y="412277"/>
            <a:ext cx="4011629" cy="39690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6942059" y="2334945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Patricia Borges de Sousa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58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50"/>
            <a:ext cx="8226854" cy="544727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Cryolab </a:t>
            </a:r>
            <a:r>
              <a:rPr lang="en-GB" sz="2400" dirty="0" smtClean="0">
                <a:solidFill>
                  <a:srgbClr val="002060"/>
                </a:solidFill>
              </a:rPr>
              <a:t>test </a:t>
            </a:r>
            <a:r>
              <a:rPr lang="en-GB" sz="2400" dirty="0">
                <a:solidFill>
                  <a:srgbClr val="002060"/>
                </a:solidFill>
              </a:rPr>
              <a:t>capabilities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1331"/>
            <a:ext cx="482696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2060"/>
                </a:solidFill>
              </a:rPr>
              <a:t>Cryolab infrastructure for tests of:</a:t>
            </a:r>
          </a:p>
          <a:p>
            <a:endParaRPr lang="en-US" sz="1000" dirty="0" smtClean="0"/>
          </a:p>
          <a:p>
            <a:pPr marL="800100" lvl="1" indent="-342900">
              <a:buFontTx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RRR </a:t>
            </a:r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rgbClr val="002060"/>
                </a:solidFill>
              </a:rPr>
              <a:t>films, foils and bulk samples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SC splice resistance 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Thermal conductivity test stand 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Thermal diffusivity test option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9735" y="412277"/>
            <a:ext cx="4011629" cy="39690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6942059" y="2334945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Patricia Borges de Sousa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37605" y="2276094"/>
            <a:ext cx="4572000" cy="2880821"/>
            <a:chOff x="597765" y="2282110"/>
            <a:chExt cx="4572000" cy="288082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7765" y="2409068"/>
              <a:ext cx="4572000" cy="275386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028234" y="2282110"/>
              <a:ext cx="394210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accent6">
                      <a:lumMod val="50000"/>
                    </a:schemeClr>
                  </a:solidFill>
                </a:rPr>
                <a:t>Thermal conductivity of different 11 T dipole impregnation samples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143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50"/>
            <a:ext cx="8226854" cy="544727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Cryolab </a:t>
            </a:r>
            <a:r>
              <a:rPr lang="en-GB" sz="2400" dirty="0" smtClean="0">
                <a:solidFill>
                  <a:srgbClr val="002060"/>
                </a:solidFill>
              </a:rPr>
              <a:t>test </a:t>
            </a:r>
            <a:r>
              <a:rPr lang="en-GB" sz="2400" dirty="0">
                <a:solidFill>
                  <a:srgbClr val="002060"/>
                </a:solidFill>
              </a:rPr>
              <a:t>capabilities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1331"/>
            <a:ext cx="4993675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2060"/>
                </a:solidFill>
              </a:rPr>
              <a:t>Cryolab infrastructure for tests of:</a:t>
            </a:r>
          </a:p>
          <a:p>
            <a:endParaRPr lang="en-US" sz="1000" dirty="0" smtClean="0"/>
          </a:p>
          <a:p>
            <a:pPr marL="800100" lvl="1" indent="-342900">
              <a:buFontTx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RRR </a:t>
            </a:r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rgbClr val="002060"/>
                </a:solidFill>
              </a:rPr>
              <a:t>films, foils and bulk samples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SC splice resistance 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Thermal conductivity test stand </a:t>
            </a:r>
          </a:p>
          <a:p>
            <a:pPr marL="800100" lvl="1" indent="-342900">
              <a:buFontTx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Thermal diffusivity option</a:t>
            </a:r>
          </a:p>
          <a:p>
            <a:pPr marL="800100" lvl="1" indent="-342900">
              <a:buFontTx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Thermal cycling (small and large scale)</a:t>
            </a:r>
          </a:p>
          <a:p>
            <a:pPr marL="800100" lvl="1" indent="-342900">
              <a:buAutoNum type="arabicPeriod"/>
            </a:pP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 rot="1403233">
            <a:off x="5479063" y="2771129"/>
            <a:ext cx="932637" cy="469232"/>
          </a:xfrm>
          <a:prstGeom prst="rightArrow">
            <a:avLst>
              <a:gd name="adj1" fmla="val 3126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466518" y="3098132"/>
            <a:ext cx="1829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next 2 slides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55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657"/>
            <a:ext cx="8226854" cy="55878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Nb</a:t>
            </a:r>
            <a:r>
              <a:rPr lang="en-US" sz="2400" baseline="-25000" dirty="0" smtClean="0">
                <a:solidFill>
                  <a:srgbClr val="002060"/>
                </a:solidFill>
              </a:rPr>
              <a:t>3</a:t>
            </a:r>
            <a:r>
              <a:rPr lang="en-US" sz="2400" dirty="0" smtClean="0">
                <a:solidFill>
                  <a:srgbClr val="002060"/>
                </a:solidFill>
              </a:rPr>
              <a:t>Sn small scale samples thermal cycling to 2 K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87227" y="-16811"/>
            <a:ext cx="856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Felix Wolf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7" t="11025" r="1461"/>
          <a:stretch/>
        </p:blipFill>
        <p:spPr>
          <a:xfrm>
            <a:off x="3595641" y="633981"/>
            <a:ext cx="2508584" cy="32616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35" y="1594253"/>
            <a:ext cx="3343547" cy="25076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8435" y="694325"/>
            <a:ext cx="28408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4 samples to be cooled down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Immersion in He II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W</a:t>
            </a:r>
            <a:r>
              <a:rPr lang="en-US" sz="1400" dirty="0" smtClean="0">
                <a:solidFill>
                  <a:srgbClr val="002060"/>
                </a:solidFill>
              </a:rPr>
              <a:t>arm up to 4.2 K =&gt; 293 K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756" y="2569362"/>
            <a:ext cx="3961244" cy="25887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20589" y="2793197"/>
            <a:ext cx="1441420" cy="461665"/>
          </a:xfrm>
          <a:prstGeom prst="rect">
            <a:avLst/>
          </a:prstGeom>
          <a:noFill/>
          <a:ln>
            <a:solidFill>
              <a:srgbClr val="F45F0C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80 K/h for T&gt; 50 K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faster to reach 2 K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432243" y="3269894"/>
            <a:ext cx="646113" cy="832020"/>
          </a:xfrm>
          <a:prstGeom prst="straightConnector1">
            <a:avLst/>
          </a:prstGeom>
          <a:ln w="12700">
            <a:solidFill>
              <a:srgbClr val="F45F0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33304" y="891674"/>
            <a:ext cx="18646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Sample box in G10</a:t>
            </a:r>
          </a:p>
          <a:p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rgbClr val="002060"/>
                </a:solidFill>
              </a:rPr>
              <a:t>TT in sample space</a:t>
            </a:r>
          </a:p>
          <a:p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400" dirty="0" smtClean="0">
                <a:solidFill>
                  <a:srgbClr val="002060"/>
                </a:solidFill>
              </a:rPr>
              <a:t>Cover to protect from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He gas stream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572317" y="1056961"/>
            <a:ext cx="960987" cy="0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102935" y="1479232"/>
            <a:ext cx="1439814" cy="0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669280" y="1904305"/>
            <a:ext cx="873470" cy="360508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59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657"/>
            <a:ext cx="8226854" cy="558782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Thermal cycling 11 </a:t>
            </a:r>
            <a:r>
              <a:rPr lang="en-US" sz="2400" dirty="0">
                <a:solidFill>
                  <a:srgbClr val="002060"/>
                </a:solidFill>
              </a:rPr>
              <a:t>T </a:t>
            </a:r>
            <a:r>
              <a:rPr lang="en-US" sz="2400" dirty="0" smtClean="0">
                <a:solidFill>
                  <a:srgbClr val="002060"/>
                </a:solidFill>
              </a:rPr>
              <a:t>coil thermal cycling 10 x to 80 K in GN</a:t>
            </a:r>
            <a:r>
              <a:rPr lang="en-US" sz="2400" baseline="-25000" dirty="0" smtClean="0">
                <a:solidFill>
                  <a:srgbClr val="002060"/>
                </a:solidFill>
              </a:rPr>
              <a:t>2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B67190-E515-4A2B-8BB2-711E509BE69D}"/>
              </a:ext>
            </a:extLst>
          </p:cNvPr>
          <p:cNvSpPr txBox="1">
            <a:spLocks/>
          </p:cNvSpPr>
          <p:nvPr/>
        </p:nvSpPr>
        <p:spPr>
          <a:xfrm>
            <a:off x="234795" y="560439"/>
            <a:ext cx="7541263" cy="141466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B963C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en-GB" sz="1800" b="0" i="0" u="none" strike="noStrike" kern="1200" cap="none" spc="-1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 panose="020F0502020204030204"/>
                <a:ea typeface="+mn-ea"/>
                <a:cs typeface="+mn-cs"/>
              </a:rPr>
              <a:t>Evaluation</a:t>
            </a:r>
            <a:r>
              <a:rPr kumimoji="0" lang="en-GB" sz="1800" b="0" i="0" u="none" strike="noStrike" kern="1200" cap="none" spc="-1" normalizeH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 panose="020F0502020204030204"/>
                <a:ea typeface="+mn-ea"/>
                <a:cs typeface="+mn-cs"/>
              </a:rPr>
              <a:t> of</a:t>
            </a:r>
            <a:r>
              <a:rPr kumimoji="0" lang="en-GB" sz="1800" b="0" i="0" u="none" strike="noStrike" kern="1200" cap="none" spc="-1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 panose="020F0502020204030204"/>
                <a:ea typeface="+mn-ea"/>
                <a:cs typeface="+mn-cs"/>
              </a:rPr>
              <a:t> the effect of thermal cycling on impregnated Quench heater insulation to the coil and the respective resistance (SP07)</a:t>
            </a:r>
            <a:endParaRPr kumimoji="0" lang="en-GB" sz="2200" b="0" i="0" u="none" strike="noStrike" kern="1200" cap="none" spc="-1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Calibri" panose="020F0502020204030204"/>
              <a:ea typeface="+mn-ea"/>
              <a:cs typeface="+mn-cs"/>
            </a:endParaRPr>
          </a:p>
          <a:p>
            <a:pPr marL="600345" marR="0" lvl="1" indent="-18288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2683C6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300" b="0" i="0" u="none" strike="noStrike" kern="1200" cap="none" spc="-1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 panose="020F0502020204030204"/>
                <a:ea typeface="+mn-ea"/>
                <a:cs typeface="+mn-cs"/>
              </a:rPr>
              <a:t>10 thermal cycles to 80 K in GN</a:t>
            </a:r>
            <a:r>
              <a:rPr kumimoji="0" lang="en-GB" sz="1300" b="0" i="0" u="none" strike="noStrike" kern="1200" cap="none" spc="-1" normalizeH="0" baseline="-2500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GB" sz="1300" b="0" i="0" u="none" strike="noStrike" kern="1200" cap="none" spc="-1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 panose="020F0502020204030204"/>
                <a:ea typeface="+mn-ea"/>
                <a:cs typeface="+mn-cs"/>
              </a:rPr>
              <a:t> atmosphere</a:t>
            </a:r>
          </a:p>
          <a:p>
            <a:pPr marL="600345" marR="0" lvl="1" indent="-18288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2683C6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300" b="0" i="0" u="none" strike="noStrike" kern="1200" cap="none" spc="-1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 panose="020F0502020204030204"/>
                <a:ea typeface="+mn-ea"/>
                <a:cs typeface="+mn-cs"/>
              </a:rPr>
              <a:t>Controlled ΔT during magnet cooldown 	</a:t>
            </a:r>
          </a:p>
          <a:p>
            <a:pPr marL="600345" marR="0" lvl="1" indent="-18288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2683C6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300" b="0" i="0" u="none" strike="noStrike" kern="1200" cap="none" spc="-1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 panose="020F0502020204030204"/>
                <a:ea typeface="+mn-ea"/>
                <a:cs typeface="+mn-cs"/>
              </a:rPr>
              <a:t>Insulation resistance measurement after	</a:t>
            </a:r>
            <a:r>
              <a:rPr kumimoji="0" lang="en-GB" sz="1300" b="0" i="0" u="none" strike="noStrike" kern="1200" cap="none" spc="-1" normalizeH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 panose="020F0502020204030204"/>
                <a:ea typeface="+mn-ea"/>
                <a:cs typeface="+mn-cs"/>
              </a:rPr>
              <a:t> 			                         each cycle</a:t>
            </a:r>
            <a:r>
              <a:rPr kumimoji="0" lang="en-GB" sz="1300" b="0" i="0" u="none" strike="noStrike" kern="1200" cap="none" spc="-1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 panose="020F0502020204030204"/>
                <a:ea typeface="+mn-ea"/>
                <a:cs typeface="+mn-cs"/>
              </a:rPr>
              <a:t> 660 V, 2 min</a:t>
            </a:r>
            <a:endParaRPr kumimoji="0" lang="en-GB" sz="2000" b="0" i="0" u="none" strike="noStrike" kern="1200" cap="none" spc="0" normalizeH="0" baseline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F659DD8A-DE34-451A-93B3-F04B4C0EA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33" y="2136038"/>
            <a:ext cx="3124562" cy="2025179"/>
          </a:xfrm>
          <a:prstGeom prst="rect">
            <a:avLst/>
          </a:prstGeom>
        </p:spPr>
      </p:pic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3525586F-044F-43BA-84FE-0EEE3AB0D9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15"/>
          <a:stretch/>
        </p:blipFill>
        <p:spPr>
          <a:xfrm>
            <a:off x="4397808" y="995956"/>
            <a:ext cx="4674419" cy="19256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18611" y="2885353"/>
            <a:ext cx="56912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</a:rPr>
              <a:t>Setup of </a:t>
            </a:r>
            <a:r>
              <a:rPr lang="en-GB" sz="1200" dirty="0">
                <a:solidFill>
                  <a:srgbClr val="002060"/>
                </a:solidFill>
              </a:rPr>
              <a:t>a gas distribution system, guaranteeing </a:t>
            </a:r>
            <a:r>
              <a:rPr lang="en-GB" sz="1200" dirty="0" smtClean="0">
                <a:solidFill>
                  <a:srgbClr val="002060"/>
                </a:solidFill>
              </a:rPr>
              <a:t>the max. </a:t>
            </a:r>
            <a:r>
              <a:rPr lang="en-GB" sz="1200" dirty="0">
                <a:solidFill>
                  <a:srgbClr val="002060"/>
                </a:solidFill>
              </a:rPr>
              <a:t>thermal </a:t>
            </a:r>
            <a:r>
              <a:rPr lang="en-GB" sz="1200" dirty="0" smtClean="0">
                <a:solidFill>
                  <a:srgbClr val="002060"/>
                </a:solidFill>
              </a:rPr>
              <a:t>gradient </a:t>
            </a:r>
            <a:r>
              <a:rPr lang="en-GB" sz="1200" dirty="0">
                <a:solidFill>
                  <a:srgbClr val="002060"/>
                </a:solidFill>
              </a:rPr>
              <a:t>across the magnet </a:t>
            </a:r>
            <a:r>
              <a:rPr lang="en-GB" sz="1200" dirty="0" smtClean="0">
                <a:solidFill>
                  <a:srgbClr val="002060"/>
                </a:solidFill>
              </a:rPr>
              <a:t>of 50 K (100 K) and cooldown in 24 h.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</a:rPr>
              <a:t>10 thermal </a:t>
            </a:r>
            <a:r>
              <a:rPr lang="en-GB" sz="1200" dirty="0">
                <a:solidFill>
                  <a:srgbClr val="002060"/>
                </a:solidFill>
              </a:rPr>
              <a:t>cycles have been </a:t>
            </a:r>
            <a:r>
              <a:rPr lang="en-GB" sz="1200" dirty="0" smtClean="0">
                <a:solidFill>
                  <a:srgbClr val="002060"/>
                </a:solidFill>
              </a:rPr>
              <a:t>performed </a:t>
            </a:r>
            <a:r>
              <a:rPr lang="en-GB" sz="1200" dirty="0">
                <a:solidFill>
                  <a:srgbClr val="002060"/>
                </a:solidFill>
              </a:rPr>
              <a:t>while staying within the maximum </a:t>
            </a:r>
            <a:r>
              <a:rPr lang="en-GB" sz="1200" dirty="0" smtClean="0">
                <a:solidFill>
                  <a:srgbClr val="002060"/>
                </a:solidFill>
              </a:rPr>
              <a:t>allowed </a:t>
            </a:r>
            <a:r>
              <a:rPr lang="en-GB" sz="1200" dirty="0">
                <a:solidFill>
                  <a:srgbClr val="002060"/>
                </a:solidFill>
              </a:rPr>
              <a:t>temperature gradients.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2060"/>
                </a:solidFill>
              </a:rPr>
              <a:t>No thermal degradation has been </a:t>
            </a:r>
            <a:r>
              <a:rPr lang="en-GB" sz="1200" dirty="0" smtClean="0">
                <a:solidFill>
                  <a:srgbClr val="002060"/>
                </a:solidFill>
              </a:rPr>
              <a:t>identified by MSC.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</a:rPr>
              <a:t>Humidity </a:t>
            </a:r>
            <a:r>
              <a:rPr lang="en-GB" sz="1200" dirty="0">
                <a:solidFill>
                  <a:srgbClr val="002060"/>
                </a:solidFill>
              </a:rPr>
              <a:t>and temperature </a:t>
            </a:r>
            <a:r>
              <a:rPr lang="en-GB" sz="1200" dirty="0" smtClean="0">
                <a:solidFill>
                  <a:srgbClr val="002060"/>
                </a:solidFill>
              </a:rPr>
              <a:t>influence during the insulation tests =&gt; MSC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1" dirty="0" smtClean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/>
                <a:hlinkClick r:id="rId4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EDMS</a:t>
            </a:r>
            <a:r>
              <a:rPr lang="en-US" sz="12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/>
                <a:hlinkClick r:id="rId4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: 2150812</a:t>
            </a:r>
            <a:r>
              <a:rPr lang="en-US" sz="12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/>
              </a:rPr>
              <a:t> </a:t>
            </a:r>
            <a:r>
              <a:rPr lang="fr-FR" sz="1200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</a:rPr>
              <a:t>/</a:t>
            </a:r>
            <a:r>
              <a:rPr lang="fr-FR" sz="1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</a:rPr>
              <a:t>2332230</a:t>
            </a:r>
            <a:endParaRPr lang="fr-FR" sz="1200" dirty="0">
              <a:solidFill>
                <a:schemeClr val="accent5">
                  <a:lumMod val="50000"/>
                </a:scheme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7502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50"/>
            <a:ext cx="8226854" cy="544727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Cryolab </a:t>
            </a:r>
            <a:r>
              <a:rPr lang="en-GB" sz="2400" dirty="0" smtClean="0">
                <a:solidFill>
                  <a:srgbClr val="002060"/>
                </a:solidFill>
              </a:rPr>
              <a:t>test </a:t>
            </a:r>
            <a:r>
              <a:rPr lang="en-GB" sz="2400" dirty="0">
                <a:solidFill>
                  <a:srgbClr val="002060"/>
                </a:solidFill>
              </a:rPr>
              <a:t>capabilities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1331"/>
            <a:ext cx="4993675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2060"/>
                </a:solidFill>
              </a:rPr>
              <a:t>Cryolab infrastructure for tests of:</a:t>
            </a:r>
          </a:p>
          <a:p>
            <a:endParaRPr lang="en-US" sz="1000" dirty="0" smtClean="0"/>
          </a:p>
          <a:p>
            <a:pPr marL="800100" lvl="1" indent="-342900">
              <a:buFontTx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RRR </a:t>
            </a:r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rgbClr val="002060"/>
                </a:solidFill>
              </a:rPr>
              <a:t>films, foils and bulk samples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SC splice resistance 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Thermal conductivity test stand </a:t>
            </a:r>
          </a:p>
          <a:p>
            <a:pPr marL="800100" lvl="1" indent="-342900">
              <a:buFontTx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Thermal diffusivity option</a:t>
            </a:r>
          </a:p>
          <a:p>
            <a:pPr marL="800100" lvl="1" indent="-342900">
              <a:buFontTx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Thermal cycling (small and large scale)</a:t>
            </a:r>
          </a:p>
          <a:p>
            <a:pPr marL="800100" lvl="1" indent="-342900">
              <a:buAutoNum type="arabicPeriod"/>
            </a:pP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199" y="2852701"/>
            <a:ext cx="632705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002060"/>
                </a:solidFill>
              </a:rPr>
              <a:t>R&amp;D:</a:t>
            </a:r>
            <a:endParaRPr lang="en-US" u="sng" dirty="0">
              <a:solidFill>
                <a:srgbClr val="002060"/>
              </a:solidFill>
            </a:endParaRPr>
          </a:p>
          <a:p>
            <a:pPr marL="800100" lvl="1" indent="-342900">
              <a:buAutoNum type="arabicPeriod"/>
            </a:pPr>
            <a:endParaRPr lang="en-US" sz="1000" dirty="0">
              <a:solidFill>
                <a:srgbClr val="002060"/>
              </a:solidFill>
            </a:endParaRPr>
          </a:p>
          <a:p>
            <a:pPr lvl="1"/>
            <a:r>
              <a:rPr lang="en-US" dirty="0">
                <a:solidFill>
                  <a:srgbClr val="002060"/>
                </a:solidFill>
              </a:rPr>
              <a:t>A)	Thermal dilatation, </a:t>
            </a:r>
            <a:r>
              <a:rPr lang="en-US" dirty="0" smtClean="0">
                <a:solidFill>
                  <a:srgbClr val="002060"/>
                </a:solidFill>
              </a:rPr>
              <a:t>classic and laser </a:t>
            </a:r>
            <a:r>
              <a:rPr lang="en-US" dirty="0">
                <a:solidFill>
                  <a:srgbClr val="002060"/>
                </a:solidFill>
              </a:rPr>
              <a:t>based system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B</a:t>
            </a:r>
            <a:r>
              <a:rPr lang="en-US" dirty="0" smtClean="0">
                <a:solidFill>
                  <a:srgbClr val="002060"/>
                </a:solidFill>
              </a:rPr>
              <a:t>)	Near </a:t>
            </a:r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baseline="-25000" dirty="0">
                <a:solidFill>
                  <a:srgbClr val="002060"/>
                </a:solidFill>
              </a:rPr>
              <a:t>c</a:t>
            </a:r>
            <a:r>
              <a:rPr lang="en-US" dirty="0">
                <a:solidFill>
                  <a:srgbClr val="002060"/>
                </a:solidFill>
              </a:rPr>
              <a:t> test stand for SC wires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C</a:t>
            </a:r>
            <a:r>
              <a:rPr lang="en-US" dirty="0" smtClean="0">
                <a:solidFill>
                  <a:srgbClr val="002060"/>
                </a:solidFill>
              </a:rPr>
              <a:t>)	T</a:t>
            </a:r>
            <a:r>
              <a:rPr lang="en-US" baseline="-25000" dirty="0" smtClean="0">
                <a:solidFill>
                  <a:srgbClr val="002060"/>
                </a:solidFill>
              </a:rPr>
              <a:t>c</a:t>
            </a:r>
            <a:r>
              <a:rPr lang="en-US" dirty="0" smtClean="0">
                <a:solidFill>
                  <a:srgbClr val="002060"/>
                </a:solidFill>
              </a:rPr>
              <a:t> of SC films on Cu substrate (cavities)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	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34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5673" y="12687"/>
            <a:ext cx="11506568" cy="526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Dilatation test stands in the Cryolab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6710" y="3274754"/>
            <a:ext cx="8690580" cy="985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 dilatometer #3 (based </a:t>
            </a: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a </a:t>
            </a:r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cryocooler) is a completely new developed dry experimental station, and is under commissioning in the Cryolab right now. </a:t>
            </a:r>
            <a:endParaRPr lang="en-GB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goal is to have a versatile measurement setup esp. in terms of sample dimension and </a:t>
            </a:r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composition.</a:t>
            </a:r>
            <a:endParaRPr lang="en-GB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665102"/>
              </p:ext>
            </p:extLst>
          </p:nvPr>
        </p:nvGraphicFramePr>
        <p:xfrm>
          <a:off x="281033" y="652023"/>
          <a:ext cx="8606935" cy="2523805"/>
        </p:xfrm>
        <a:graphic>
          <a:graphicData uri="http://schemas.openxmlformats.org/drawingml/2006/table">
            <a:tbl>
              <a:tblPr firstRow="1" firstCol="1" bandRow="1"/>
              <a:tblGrid>
                <a:gridCol w="882084">
                  <a:extLst>
                    <a:ext uri="{9D8B030D-6E8A-4147-A177-3AD203B41FA5}">
                      <a16:colId xmlns:a16="http://schemas.microsoft.com/office/drawing/2014/main" val="4179072298"/>
                    </a:ext>
                  </a:extLst>
                </a:gridCol>
                <a:gridCol w="1411833">
                  <a:extLst>
                    <a:ext uri="{9D8B030D-6E8A-4147-A177-3AD203B41FA5}">
                      <a16:colId xmlns:a16="http://schemas.microsoft.com/office/drawing/2014/main" val="3600508948"/>
                    </a:ext>
                  </a:extLst>
                </a:gridCol>
                <a:gridCol w="2121408">
                  <a:extLst>
                    <a:ext uri="{9D8B030D-6E8A-4147-A177-3AD203B41FA5}">
                      <a16:colId xmlns:a16="http://schemas.microsoft.com/office/drawing/2014/main" val="3333315938"/>
                    </a:ext>
                  </a:extLst>
                </a:gridCol>
                <a:gridCol w="1872692">
                  <a:extLst>
                    <a:ext uri="{9D8B030D-6E8A-4147-A177-3AD203B41FA5}">
                      <a16:colId xmlns:a16="http://schemas.microsoft.com/office/drawing/2014/main" val="1161894261"/>
                    </a:ext>
                  </a:extLst>
                </a:gridCol>
                <a:gridCol w="2318918">
                  <a:extLst>
                    <a:ext uri="{9D8B030D-6E8A-4147-A177-3AD203B41FA5}">
                      <a16:colId xmlns:a16="http://schemas.microsoft.com/office/drawing/2014/main" val="2588302532"/>
                    </a:ext>
                  </a:extLst>
                </a:gridCol>
              </a:tblGrid>
              <a:tr h="23720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Setup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Sample dimensions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Temperature in K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Remarks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5190989"/>
                  </a:ext>
                </a:extLst>
              </a:tr>
              <a:tr h="557788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Pyrex cryostat insert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 mm x 8 mm x 8 mm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293 K </a:t>
                      </a:r>
                      <a:r>
                        <a:rPr lang="en-US" sz="1400" dirty="0" smtClean="0">
                          <a:effectLst/>
                        </a:rPr>
                        <a:t>reference, 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78 K and 4.2 K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Requires LN</a:t>
                      </a:r>
                      <a:r>
                        <a:rPr lang="en-US" sz="1400" baseline="-25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 or LHe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986362"/>
                  </a:ext>
                </a:extLst>
              </a:tr>
              <a:tr h="74705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Laser based cryostat insert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 mm x 15 mm</a:t>
                      </a: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x 15 mm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K to 293 K continuous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Requires</a:t>
                      </a: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LHe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samples measured for MSC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126972"/>
                  </a:ext>
                </a:extLst>
              </a:tr>
              <a:tr h="981759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Laser based interferometer 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R&amp;D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All dimensions up to: </a:t>
                      </a:r>
                      <a:endParaRPr lang="en-US" sz="14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200 </a:t>
                      </a:r>
                      <a:r>
                        <a:rPr lang="en-US" sz="1400" dirty="0">
                          <a:effectLst/>
                        </a:rPr>
                        <a:t>mm x </a:t>
                      </a:r>
                      <a:r>
                        <a:rPr lang="en-US" sz="1400" dirty="0" smtClean="0">
                          <a:effectLst/>
                        </a:rPr>
                        <a:t>70 </a:t>
                      </a:r>
                      <a:r>
                        <a:rPr lang="en-US" sz="1400" dirty="0">
                          <a:effectLst/>
                        </a:rPr>
                        <a:t>mm x 50 </a:t>
                      </a:r>
                      <a:r>
                        <a:rPr lang="en-US" sz="1400" dirty="0" smtClean="0">
                          <a:effectLst/>
                        </a:rPr>
                        <a:t>mm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Max. 18 mm dx from edge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8 </a:t>
                      </a:r>
                      <a:r>
                        <a:rPr lang="en-US" sz="1400" dirty="0">
                          <a:effectLst/>
                        </a:rPr>
                        <a:t>K to </a:t>
                      </a:r>
                      <a:r>
                        <a:rPr lang="en-US" sz="1400" dirty="0" smtClean="0">
                          <a:effectLst/>
                        </a:rPr>
                        <a:t>293 K continuous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Sample in vacuum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Cryocooler </a:t>
                      </a:r>
                      <a:r>
                        <a:rPr lang="en-US" sz="1400" dirty="0" smtClean="0">
                          <a:effectLst/>
                        </a:rPr>
                        <a:t>based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Laser beam distance 21 mm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844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292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924" y="9515"/>
            <a:ext cx="8686800" cy="491187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Dilatation </a:t>
            </a:r>
            <a:r>
              <a:rPr lang="en-US" sz="2400" dirty="0">
                <a:solidFill>
                  <a:srgbClr val="002060"/>
                </a:solidFill>
              </a:rPr>
              <a:t>test stand </a:t>
            </a:r>
            <a:r>
              <a:rPr lang="en-US" sz="2400" dirty="0" smtClean="0">
                <a:solidFill>
                  <a:srgbClr val="002060"/>
                </a:solidFill>
              </a:rPr>
              <a:t>– Pyrex insert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48" y="1015999"/>
            <a:ext cx="2743063" cy="24714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12" y="474358"/>
            <a:ext cx="2135742" cy="37968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72513" y="3514419"/>
            <a:ext cx="25520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80808"/>
                </a:solidFill>
              </a:rPr>
              <a:t>Reference material used for calibration of the glass insert (NIST)</a:t>
            </a:r>
            <a:endParaRPr lang="en-GB" sz="1100" dirty="0">
              <a:solidFill>
                <a:srgbClr val="080808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88450" y="2787943"/>
            <a:ext cx="958804" cy="0"/>
          </a:xfrm>
          <a:prstGeom prst="line">
            <a:avLst/>
          </a:prstGeom>
          <a:ln w="12700">
            <a:solidFill>
              <a:srgbClr val="1B45F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7471" y="2890324"/>
            <a:ext cx="765232" cy="215444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1B45F9"/>
                </a:solidFill>
              </a:rPr>
              <a:t>Liquid level</a:t>
            </a:r>
            <a:endParaRPr lang="en-GB" sz="800" b="1" dirty="0">
              <a:solidFill>
                <a:srgbClr val="1B45F9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79762" y="2102478"/>
            <a:ext cx="0" cy="1581218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2370505" y="3833126"/>
            <a:ext cx="343364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 smtClean="0">
                <a:solidFill>
                  <a:schemeClr val="bg1"/>
                </a:solidFill>
              </a:rPr>
              <a:t>0.8 m</a:t>
            </a:r>
            <a:endParaRPr lang="en-GB" sz="5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8450" y="4281000"/>
            <a:ext cx="1951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2060"/>
                </a:solidFill>
              </a:rPr>
              <a:t>Old system =&gt; cryostat insert</a:t>
            </a:r>
            <a:endParaRPr lang="en-GB" sz="8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422" y="1042329"/>
            <a:ext cx="11093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Sensor at RT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30258" y="734637"/>
            <a:ext cx="358497" cy="31932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439" y="1019987"/>
            <a:ext cx="1766891" cy="2527831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7935714" y="1106465"/>
            <a:ext cx="947033" cy="3156773"/>
            <a:chOff x="7935714" y="845209"/>
            <a:chExt cx="947033" cy="315677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537" r="27020" b="33541"/>
            <a:stretch/>
          </p:blipFill>
          <p:spPr>
            <a:xfrm rot="5400000">
              <a:off x="6830844" y="1950079"/>
              <a:ext cx="3156773" cy="947033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 rot="16200000">
              <a:off x="8064670" y="2590015"/>
              <a:ext cx="7225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err="1" smtClean="0">
                  <a:solidFill>
                    <a:srgbClr val="002060"/>
                  </a:solidFill>
                </a:rPr>
                <a:t>Inermet</a:t>
              </a:r>
              <a:endParaRPr lang="en-GB" sz="9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665919" y="3444857"/>
            <a:ext cx="1745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50 mm sample length with special interfaces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57548" y="468433"/>
            <a:ext cx="5920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Measurement points: 293 K reference, 78 K LN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  <a:r>
              <a:rPr lang="en-US" sz="1600" dirty="0">
                <a:solidFill>
                  <a:srgbClr val="002060"/>
                </a:solidFill>
              </a:rPr>
              <a:t> and 4.2 K LHe</a:t>
            </a:r>
            <a:endParaRPr lang="en-GB" sz="1600" dirty="0">
              <a:solidFill>
                <a:srgbClr val="00206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401363" y="4030323"/>
            <a:ext cx="4779194" cy="353122"/>
            <a:chOff x="2401363" y="4030323"/>
            <a:chExt cx="4779194" cy="353122"/>
          </a:xfrm>
        </p:grpSpPr>
        <p:sp>
          <p:nvSpPr>
            <p:cNvPr id="24" name="TextBox 23"/>
            <p:cNvSpPr txBox="1"/>
            <p:nvPr/>
          </p:nvSpPr>
          <p:spPr>
            <a:xfrm>
              <a:off x="2401363" y="4030323"/>
              <a:ext cx="45945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2060"/>
                  </a:solidFill>
                </a:rPr>
                <a:t>Measurements: </a:t>
              </a:r>
              <a:r>
                <a:rPr lang="en-US" sz="1600" dirty="0" err="1" smtClean="0">
                  <a:solidFill>
                    <a:srgbClr val="002060"/>
                  </a:solidFill>
                </a:rPr>
                <a:t>Inermet</a:t>
              </a:r>
              <a:r>
                <a:rPr lang="en-US" sz="1600" dirty="0" smtClean="0">
                  <a:solidFill>
                    <a:srgbClr val="002060"/>
                  </a:solidFill>
                </a:rPr>
                <a:t>, </a:t>
              </a:r>
              <a:r>
                <a:rPr lang="en-US" sz="1600" dirty="0" err="1" smtClean="0">
                  <a:solidFill>
                    <a:srgbClr val="002060"/>
                  </a:solidFill>
                </a:rPr>
                <a:t>Ultem</a:t>
              </a:r>
              <a:r>
                <a:rPr lang="en-US" sz="1600" dirty="0" smtClean="0">
                  <a:solidFill>
                    <a:srgbClr val="002060"/>
                  </a:solidFill>
                </a:rPr>
                <a:t> 1000, G10 II and</a:t>
              </a:r>
              <a:endParaRPr lang="en-GB" sz="1600" dirty="0">
                <a:solidFill>
                  <a:srgbClr val="002060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 rot="16200000">
              <a:off x="6837033" y="4039921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>
                  <a:solidFill>
                    <a:srgbClr val="002060"/>
                  </a:solidFill>
                </a:rPr>
                <a:t>Ͱ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9932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15"/>
            <a:ext cx="8629926" cy="491187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Dilatation test </a:t>
            </a:r>
            <a:r>
              <a:rPr lang="en-US" sz="2400" dirty="0">
                <a:solidFill>
                  <a:srgbClr val="002060"/>
                </a:solidFill>
              </a:rPr>
              <a:t>stand </a:t>
            </a:r>
            <a:r>
              <a:rPr lang="en-US" sz="2400" dirty="0" smtClean="0">
                <a:solidFill>
                  <a:srgbClr val="002060"/>
                </a:solidFill>
              </a:rPr>
              <a:t>laser interferometer cryostat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8" name="Content Placeholder 7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2" y="558625"/>
            <a:ext cx="1516994" cy="4588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ontent Placeholder 2"/>
              <p:cNvSpPr txBox="1">
                <a:spLocks/>
              </p:cNvSpPr>
              <p:nvPr/>
            </p:nvSpPr>
            <p:spPr>
              <a:xfrm>
                <a:off x="3466283" y="568253"/>
                <a:ext cx="5677717" cy="1787617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US" sz="1300" dirty="0" smtClean="0">
                    <a:solidFill>
                      <a:srgbClr val="002060"/>
                    </a:solidFill>
                  </a:rPr>
                  <a:t>Measurement with LN2 or LHe </a:t>
                </a:r>
              </a:p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US" sz="1300" dirty="0">
                    <a:solidFill>
                      <a:srgbClr val="002060"/>
                    </a:solidFill>
                  </a:rPr>
                  <a:t>Sample in vacuum</a:t>
                </a:r>
              </a:p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US" sz="1300" dirty="0">
                    <a:solidFill>
                      <a:srgbClr val="002060"/>
                    </a:solidFill>
                  </a:rPr>
                  <a:t>Cu shield + MLI around sample platform ensures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3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𝐸𝑛𝑣𝑖𝑟𝑜𝑛𝑚𝑒𝑛𝑡</m:t>
                        </m:r>
                      </m:sub>
                    </m:sSub>
                    <m:r>
                      <a:rPr lang="en-US" sz="13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13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3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𝑆𝑎𝑚𝑝𝑙𝑒</m:t>
                        </m:r>
                      </m:sub>
                    </m:sSub>
                  </m:oMath>
                </a14:m>
                <a:endParaRPr lang="en-US" sz="1300" dirty="0">
                  <a:solidFill>
                    <a:srgbClr val="002060"/>
                  </a:solidFill>
                </a:endParaRPr>
              </a:p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US" sz="1300" dirty="0">
                    <a:solidFill>
                      <a:srgbClr val="002060"/>
                    </a:solidFill>
                  </a:rPr>
                  <a:t>Reduction of the viewing factor at platform screen</a:t>
                </a:r>
              </a:p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US" sz="1300" dirty="0">
                    <a:solidFill>
                      <a:srgbClr val="002060"/>
                    </a:solidFill>
                  </a:rPr>
                  <a:t>Temperature uniformity </a:t>
                </a:r>
                <a:r>
                  <a:rPr lang="en-US" sz="1300" dirty="0" smtClean="0">
                    <a:solidFill>
                      <a:srgbClr val="002060"/>
                    </a:solidFill>
                  </a:rPr>
                  <a:t>by thermal screen</a:t>
                </a:r>
              </a:p>
              <a:p>
                <a:pPr marL="285750" indent="-285750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US" sz="1300" dirty="0" smtClean="0">
                    <a:solidFill>
                      <a:srgbClr val="002060"/>
                    </a:solidFill>
                  </a:rPr>
                  <a:t>Experimental platform enables samples: 80 mm x 15 mm x 15 mm</a:t>
                </a:r>
                <a:endParaRPr lang="en-US" sz="13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6283" y="568253"/>
                <a:ext cx="5677717" cy="1787617"/>
              </a:xfrm>
              <a:prstGeom prst="rect">
                <a:avLst/>
              </a:prstGeom>
              <a:blipFill>
                <a:blip r:embed="rId3"/>
                <a:stretch>
                  <a:fillRect l="-107" t="-341" b="-40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1905819" y="810715"/>
            <a:ext cx="1109745" cy="3530855"/>
            <a:chOff x="6347921" y="894420"/>
            <a:chExt cx="1396893" cy="3476331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0082">
              <a:off x="6456924" y="1266987"/>
              <a:ext cx="781308" cy="1383045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47921" y="3022600"/>
              <a:ext cx="999316" cy="1348151"/>
            </a:xfrm>
            <a:prstGeom prst="rect">
              <a:avLst/>
            </a:prstGeom>
          </p:spPr>
        </p:pic>
        <p:cxnSp>
          <p:nvCxnSpPr>
            <p:cNvPr id="58" name="Straight Connector 57"/>
            <p:cNvCxnSpPr/>
            <p:nvPr/>
          </p:nvCxnSpPr>
          <p:spPr>
            <a:xfrm>
              <a:off x="6757300" y="944102"/>
              <a:ext cx="0" cy="39669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6909700" y="944102"/>
              <a:ext cx="0" cy="39669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6784185" y="2625798"/>
              <a:ext cx="0" cy="45735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917842" y="2625798"/>
              <a:ext cx="0" cy="79701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/>
            <p:cNvSpPr/>
            <p:nvPr/>
          </p:nvSpPr>
          <p:spPr>
            <a:xfrm>
              <a:off x="6620515" y="894420"/>
              <a:ext cx="411982" cy="24261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2400"/>
            </a:p>
          </p:txBody>
        </p:sp>
        <p:sp>
          <p:nvSpPr>
            <p:cNvPr id="63" name="TextBox 32"/>
            <p:cNvSpPr txBox="1"/>
            <p:nvPr/>
          </p:nvSpPr>
          <p:spPr>
            <a:xfrm rot="16200000">
              <a:off x="6950703" y="3340918"/>
              <a:ext cx="1241974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>
                  <a:solidFill>
                    <a:srgbClr val="002060"/>
                  </a:solidFill>
                </a:rPr>
                <a:t>Instrumentation feedthrough</a:t>
              </a:r>
              <a:endParaRPr lang="en-GB" sz="1200" dirty="0">
                <a:solidFill>
                  <a:srgbClr val="002060"/>
                </a:solidFill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H="1" flipV="1">
              <a:off x="7030899" y="4134630"/>
              <a:ext cx="454652" cy="39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3435876" y="2353158"/>
            <a:ext cx="5708124" cy="2797656"/>
            <a:chOff x="3435876" y="2421628"/>
            <a:chExt cx="5708124" cy="2729187"/>
          </a:xfrm>
        </p:grpSpPr>
        <p:sp>
          <p:nvSpPr>
            <p:cNvPr id="8" name="Rectangle 7"/>
            <p:cNvSpPr/>
            <p:nvPr/>
          </p:nvSpPr>
          <p:spPr>
            <a:xfrm>
              <a:off x="3435876" y="2421628"/>
              <a:ext cx="5708124" cy="2729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56696" y="2679825"/>
              <a:ext cx="3038898" cy="2419687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5077" y="2355870"/>
            <a:ext cx="2483553" cy="2816364"/>
          </a:xfrm>
          <a:prstGeom prst="rect">
            <a:avLst/>
          </a:prstGeom>
        </p:spPr>
      </p:pic>
      <p:sp>
        <p:nvSpPr>
          <p:cNvPr id="22" name="TextBox 32"/>
          <p:cNvSpPr txBox="1"/>
          <p:nvPr/>
        </p:nvSpPr>
        <p:spPr>
          <a:xfrm>
            <a:off x="2413155" y="810713"/>
            <a:ext cx="1261454" cy="275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2060"/>
                </a:solidFill>
              </a:rPr>
              <a:t>Laser head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23" name="TextBox 32"/>
          <p:cNvSpPr txBox="1"/>
          <p:nvPr/>
        </p:nvSpPr>
        <p:spPr>
          <a:xfrm>
            <a:off x="2569370" y="1891493"/>
            <a:ext cx="1261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2060"/>
                </a:solidFill>
              </a:rPr>
              <a:t>Thermal</a:t>
            </a:r>
          </a:p>
          <a:p>
            <a:r>
              <a:rPr lang="en-US" sz="1200" dirty="0" smtClean="0">
                <a:solidFill>
                  <a:srgbClr val="002060"/>
                </a:solidFill>
              </a:rPr>
              <a:t>screen</a:t>
            </a:r>
            <a:endParaRPr lang="en-GB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98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15"/>
            <a:ext cx="8629926" cy="491187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Dilatation test stand </a:t>
            </a:r>
            <a:r>
              <a:rPr lang="en-US" sz="2400" dirty="0" smtClean="0">
                <a:solidFill>
                  <a:srgbClr val="002060"/>
                </a:solidFill>
              </a:rPr>
              <a:t>– results Nb</a:t>
            </a:r>
            <a:r>
              <a:rPr lang="en-US" sz="2400" baseline="-25000" dirty="0" smtClean="0">
                <a:solidFill>
                  <a:srgbClr val="002060"/>
                </a:solidFill>
              </a:rPr>
              <a:t>3</a:t>
            </a:r>
            <a:r>
              <a:rPr lang="en-US" sz="2400" dirty="0" smtClean="0">
                <a:solidFill>
                  <a:srgbClr val="002060"/>
                </a:solidFill>
              </a:rPr>
              <a:t>Sn samples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6942059" y="2334945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Remy Kriboo, Flory ten Broeke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931" y="639556"/>
            <a:ext cx="832232" cy="1672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 descr="cid:image001.png@01D4E640.44C084B0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55" y="500702"/>
            <a:ext cx="3712704" cy="21839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5058081" y="639556"/>
            <a:ext cx="1124801" cy="1751476"/>
            <a:chOff x="5073805" y="1784195"/>
            <a:chExt cx="1561171" cy="2430967"/>
          </a:xfrm>
        </p:grpSpPr>
        <p:pic>
          <p:nvPicPr>
            <p:cNvPr id="31" name="Picture 30" descr="G:\Departments\AT\Projects\MAR and Long Magnets Facilities\Students and Fellows\Fellow\Matthias Michels\RHT Cable Extension Measurement\Laser dilatometer\Sample preparation\1st measurement\Axial sample\IMG-20190313-WA0001.jp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13" t="11177" r="15051" b="12865"/>
            <a:stretch/>
          </p:blipFill>
          <p:spPr bwMode="auto">
            <a:xfrm>
              <a:off x="5073805" y="1784195"/>
              <a:ext cx="1561171" cy="24309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87528" y="2417822"/>
              <a:ext cx="1516511" cy="1585098"/>
            </a:xfrm>
            <a:prstGeom prst="rect">
              <a:avLst/>
            </a:prstGeom>
          </p:spPr>
        </p:pic>
      </p:grpSp>
      <p:sp>
        <p:nvSpPr>
          <p:cNvPr id="33" name="TextBox 32"/>
          <p:cNvSpPr txBox="1"/>
          <p:nvPr/>
        </p:nvSpPr>
        <p:spPr>
          <a:xfrm>
            <a:off x="7876054" y="-8017"/>
            <a:ext cx="1327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Matthias Michels</a:t>
            </a:r>
            <a:endParaRPr lang="en-GB" sz="1200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4547" y="406310"/>
            <a:ext cx="1534795" cy="2238903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4983359" y="391274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Axial direction</a:t>
            </a:r>
            <a:endParaRPr lang="en-GB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3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61737"/>
            <a:ext cx="8477624" cy="1877206"/>
          </a:xfrm>
        </p:spPr>
        <p:txBody>
          <a:bodyPr>
            <a:normAutofit fontScale="90000"/>
          </a:bodyPr>
          <a:lstStyle/>
          <a:p>
            <a:pPr marL="36576" indent="0"/>
            <a:r>
              <a:rPr lang="en-US" sz="4800" dirty="0"/>
              <a:t>Cryolab measurement capabilities </a:t>
            </a:r>
            <a:r>
              <a:rPr lang="en-US" sz="4800" dirty="0" smtClean="0"/>
              <a:t>and R&amp;D – related to MSC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689057"/>
            <a:ext cx="4521200" cy="385593"/>
          </a:xfrm>
        </p:spPr>
        <p:txBody>
          <a:bodyPr>
            <a:normAutofit/>
          </a:bodyPr>
          <a:lstStyle/>
          <a:p>
            <a:r>
              <a:rPr lang="en-US" u="sng" dirty="0"/>
              <a:t>Torsten </a:t>
            </a:r>
            <a:r>
              <a:rPr lang="en-US" u="sng" dirty="0" smtClean="0"/>
              <a:t>Koettig</a:t>
            </a:r>
            <a:r>
              <a:rPr lang="en-US" dirty="0"/>
              <a:t> </a:t>
            </a:r>
            <a:r>
              <a:rPr lang="en-US" dirty="0" smtClean="0"/>
              <a:t>on behalf of the whole Cryolab team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40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15"/>
            <a:ext cx="8629926" cy="491187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Dilatation test stand </a:t>
            </a:r>
            <a:r>
              <a:rPr lang="en-US" sz="2400" dirty="0" smtClean="0">
                <a:solidFill>
                  <a:srgbClr val="002060"/>
                </a:solidFill>
              </a:rPr>
              <a:t>– results Nb</a:t>
            </a:r>
            <a:r>
              <a:rPr lang="en-US" sz="2400" baseline="-25000" dirty="0" smtClean="0">
                <a:solidFill>
                  <a:srgbClr val="002060"/>
                </a:solidFill>
              </a:rPr>
              <a:t>3</a:t>
            </a:r>
            <a:r>
              <a:rPr lang="en-US" sz="2400" dirty="0" smtClean="0">
                <a:solidFill>
                  <a:srgbClr val="002060"/>
                </a:solidFill>
              </a:rPr>
              <a:t>Sn samples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6942059" y="2334945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Remy Kriboo, Flory ten Broeke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931" y="639556"/>
            <a:ext cx="832232" cy="1672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 descr="cid:image001.png@01D4E640.44C084B0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55" y="500702"/>
            <a:ext cx="3712704" cy="21839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5058081" y="639556"/>
            <a:ext cx="1124801" cy="1751476"/>
            <a:chOff x="5073805" y="1784195"/>
            <a:chExt cx="1561171" cy="2430967"/>
          </a:xfrm>
        </p:grpSpPr>
        <p:pic>
          <p:nvPicPr>
            <p:cNvPr id="31" name="Picture 30" descr="G:\Departments\AT\Projects\MAR and Long Magnets Facilities\Students and Fellows\Fellow\Matthias Michels\RHT Cable Extension Measurement\Laser dilatometer\Sample preparation\1st measurement\Axial sample\IMG-20190313-WA0001.jp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13" t="11177" r="15051" b="12865"/>
            <a:stretch/>
          </p:blipFill>
          <p:spPr bwMode="auto">
            <a:xfrm>
              <a:off x="5073805" y="1784195"/>
              <a:ext cx="1561171" cy="24309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87528" y="2417822"/>
              <a:ext cx="1516511" cy="1585098"/>
            </a:xfrm>
            <a:prstGeom prst="rect">
              <a:avLst/>
            </a:prstGeom>
          </p:spPr>
        </p:pic>
      </p:grpSp>
      <p:sp>
        <p:nvSpPr>
          <p:cNvPr id="33" name="TextBox 32"/>
          <p:cNvSpPr txBox="1"/>
          <p:nvPr/>
        </p:nvSpPr>
        <p:spPr>
          <a:xfrm>
            <a:off x="7876054" y="-8017"/>
            <a:ext cx="1327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Matthias Michels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114" y="2855899"/>
            <a:ext cx="3755545" cy="211756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826489" y="2736674"/>
            <a:ext cx="1735685" cy="1039772"/>
            <a:chOff x="3760313" y="2838946"/>
            <a:chExt cx="1735685" cy="103977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77061" y="2855899"/>
              <a:ext cx="1518937" cy="1022819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760313" y="2838946"/>
              <a:ext cx="17027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002060"/>
                  </a:solidFill>
                </a:rPr>
                <a:t>10 stack 	     Radial</a:t>
              </a:r>
              <a:endParaRPr lang="en-GB" sz="11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7" name="Picture 5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4547" y="406310"/>
            <a:ext cx="1534795" cy="2238903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4983359" y="391274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Axial direction</a:t>
            </a:r>
            <a:endParaRPr lang="en-GB" sz="1400" dirty="0">
              <a:solidFill>
                <a:srgbClr val="002060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6012452" y="2780111"/>
            <a:ext cx="1503024" cy="1411674"/>
            <a:chOff x="5750565" y="2659533"/>
            <a:chExt cx="1503024" cy="1411674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98740" y="2659533"/>
              <a:ext cx="1286957" cy="1313276"/>
            </a:xfrm>
            <a:prstGeom prst="rect">
              <a:avLst/>
            </a:prstGeom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750565" y="3126074"/>
              <a:ext cx="1503024" cy="945133"/>
            </a:xfrm>
            <a:prstGeom prst="rect">
              <a:avLst/>
            </a:prstGeom>
          </p:spPr>
        </p:pic>
      </p:grpSp>
      <p:grpSp>
        <p:nvGrpSpPr>
          <p:cNvPr id="76" name="Group 75"/>
          <p:cNvGrpSpPr/>
          <p:nvPr/>
        </p:nvGrpSpPr>
        <p:grpSpPr>
          <a:xfrm>
            <a:off x="594941" y="3950410"/>
            <a:ext cx="5113795" cy="1004795"/>
            <a:chOff x="528765" y="3938378"/>
            <a:chExt cx="5113795" cy="100479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996587" y="3972809"/>
              <a:ext cx="1479886" cy="970364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60313" y="3938378"/>
              <a:ext cx="18822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002060"/>
                  </a:solidFill>
                </a:rPr>
                <a:t>10 stack 	    Azimuthal</a:t>
              </a:r>
              <a:endParaRPr lang="en-GB" sz="1100" dirty="0">
                <a:solidFill>
                  <a:srgbClr val="002060"/>
                </a:solidFill>
              </a:endParaRP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 flipV="1">
              <a:off x="528765" y="3992522"/>
              <a:ext cx="0" cy="2616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1900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15"/>
            <a:ext cx="8629926" cy="491187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Dilatation test stand </a:t>
            </a:r>
            <a:r>
              <a:rPr lang="en-US" sz="2400" dirty="0" smtClean="0">
                <a:solidFill>
                  <a:srgbClr val="002060"/>
                </a:solidFill>
              </a:rPr>
              <a:t>– results Nb</a:t>
            </a:r>
            <a:r>
              <a:rPr lang="en-US" sz="2400" baseline="-25000" dirty="0" smtClean="0">
                <a:solidFill>
                  <a:srgbClr val="002060"/>
                </a:solidFill>
              </a:rPr>
              <a:t>3</a:t>
            </a:r>
            <a:r>
              <a:rPr lang="en-US" sz="2400" dirty="0" smtClean="0">
                <a:solidFill>
                  <a:srgbClr val="002060"/>
                </a:solidFill>
              </a:rPr>
              <a:t>Sn samples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6942059" y="2334945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Remy Kriboo, Flory ten Broeke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931" y="639556"/>
            <a:ext cx="832232" cy="1672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 descr="cid:image001.png@01D4E640.44C084B0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55" y="500702"/>
            <a:ext cx="3712704" cy="21839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5058081" y="639556"/>
            <a:ext cx="1124801" cy="1751476"/>
            <a:chOff x="5073805" y="1784195"/>
            <a:chExt cx="1561171" cy="2430967"/>
          </a:xfrm>
        </p:grpSpPr>
        <p:pic>
          <p:nvPicPr>
            <p:cNvPr id="31" name="Picture 30" descr="G:\Departments\AT\Projects\MAR and Long Magnets Facilities\Students and Fellows\Fellow\Matthias Michels\RHT Cable Extension Measurement\Laser dilatometer\Sample preparation\1st measurement\Axial sample\IMG-20190313-WA0001.jp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13" t="11177" r="15051" b="12865"/>
            <a:stretch/>
          </p:blipFill>
          <p:spPr bwMode="auto">
            <a:xfrm>
              <a:off x="5073805" y="1784195"/>
              <a:ext cx="1561171" cy="24309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87528" y="2417822"/>
              <a:ext cx="1516511" cy="1585098"/>
            </a:xfrm>
            <a:prstGeom prst="rect">
              <a:avLst/>
            </a:prstGeom>
          </p:spPr>
        </p:pic>
      </p:grpSp>
      <p:sp>
        <p:nvSpPr>
          <p:cNvPr id="33" name="TextBox 32"/>
          <p:cNvSpPr txBox="1"/>
          <p:nvPr/>
        </p:nvSpPr>
        <p:spPr>
          <a:xfrm>
            <a:off x="7876054" y="-8017"/>
            <a:ext cx="1327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Matthias Michels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1955" y="2855899"/>
            <a:ext cx="3712704" cy="211756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826489" y="2736674"/>
            <a:ext cx="1735685" cy="1039772"/>
            <a:chOff x="3760313" y="2838946"/>
            <a:chExt cx="1735685" cy="103977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77061" y="2855899"/>
              <a:ext cx="1518937" cy="1022819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760313" y="2838946"/>
              <a:ext cx="17027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002060"/>
                  </a:solidFill>
                </a:rPr>
                <a:t>10 stack 	     Radial</a:t>
              </a:r>
              <a:endParaRPr lang="en-GB" sz="11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7" name="Picture 5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4547" y="406310"/>
            <a:ext cx="1534795" cy="2238903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4983359" y="391274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Axial direction</a:t>
            </a:r>
            <a:endParaRPr lang="en-GB" sz="1400" dirty="0">
              <a:solidFill>
                <a:srgbClr val="002060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6012452" y="2780111"/>
            <a:ext cx="1503024" cy="1411674"/>
            <a:chOff x="5750565" y="2659533"/>
            <a:chExt cx="1503024" cy="1411674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98740" y="2659533"/>
              <a:ext cx="1286957" cy="1313276"/>
            </a:xfrm>
            <a:prstGeom prst="rect">
              <a:avLst/>
            </a:prstGeom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750565" y="3126074"/>
              <a:ext cx="1503024" cy="945133"/>
            </a:xfrm>
            <a:prstGeom prst="rect">
              <a:avLst/>
            </a:prstGeom>
          </p:spPr>
        </p:pic>
      </p:grpSp>
      <p:grpSp>
        <p:nvGrpSpPr>
          <p:cNvPr id="76" name="Group 75"/>
          <p:cNvGrpSpPr/>
          <p:nvPr/>
        </p:nvGrpSpPr>
        <p:grpSpPr>
          <a:xfrm>
            <a:off x="594941" y="3950410"/>
            <a:ext cx="5113795" cy="1004795"/>
            <a:chOff x="528765" y="3938378"/>
            <a:chExt cx="5113795" cy="100479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996587" y="3972809"/>
              <a:ext cx="1479886" cy="970364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760313" y="3938378"/>
              <a:ext cx="18822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002060"/>
                  </a:solidFill>
                </a:rPr>
                <a:t>10 stack 	    Azimuthal</a:t>
              </a:r>
              <a:endParaRPr lang="en-GB" sz="1100" dirty="0">
                <a:solidFill>
                  <a:srgbClr val="002060"/>
                </a:solidFill>
              </a:endParaRP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 flipV="1">
              <a:off x="528765" y="3992522"/>
              <a:ext cx="0" cy="2616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124551" y="2450740"/>
            <a:ext cx="4027886" cy="2712575"/>
            <a:chOff x="5124551" y="2458055"/>
            <a:chExt cx="4027886" cy="2712575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124551" y="2458055"/>
              <a:ext cx="4027886" cy="2712575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5940085" y="2739147"/>
              <a:ext cx="220605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Additional test with azimuthal </a:t>
              </a:r>
            </a:p>
            <a:p>
              <a:r>
                <a:rPr lang="en-US" sz="1200" dirty="0" smtClean="0">
                  <a:solidFill>
                    <a:srgbClr val="002060"/>
                  </a:solidFill>
                </a:rPr>
                <a:t>straight </a:t>
              </a:r>
              <a:r>
                <a:rPr lang="en-US" sz="1200" b="1" dirty="0" smtClean="0">
                  <a:solidFill>
                    <a:srgbClr val="002060"/>
                  </a:solidFill>
                </a:rPr>
                <a:t>18 stack </a:t>
              </a:r>
              <a:r>
                <a:rPr lang="en-US" sz="1200" dirty="0" smtClean="0">
                  <a:solidFill>
                    <a:srgbClr val="002060"/>
                  </a:solidFill>
                </a:rPr>
                <a:t>sample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907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15"/>
            <a:ext cx="8629926" cy="491187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Upgrade dilatation test stand to cryocooler and laser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2787" y="863157"/>
            <a:ext cx="7605824" cy="4284958"/>
            <a:chOff x="779720" y="756149"/>
            <a:chExt cx="7605824" cy="428495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8460" t="22906" r="27118"/>
            <a:stretch/>
          </p:blipFill>
          <p:spPr>
            <a:xfrm>
              <a:off x="779720" y="945839"/>
              <a:ext cx="5857923" cy="4095268"/>
            </a:xfrm>
            <a:prstGeom prst="rect">
              <a:avLst/>
            </a:prstGeom>
          </p:spPr>
        </p:pic>
        <p:grpSp>
          <p:nvGrpSpPr>
            <p:cNvPr id="28" name="Group 27"/>
            <p:cNvGrpSpPr/>
            <p:nvPr/>
          </p:nvGrpSpPr>
          <p:grpSpPr>
            <a:xfrm>
              <a:off x="1370810" y="756149"/>
              <a:ext cx="7014734" cy="3575864"/>
              <a:chOff x="1370810" y="756149"/>
              <a:chExt cx="7014734" cy="3575864"/>
            </a:xfrm>
          </p:grpSpPr>
          <p:cxnSp>
            <p:nvCxnSpPr>
              <p:cNvPr id="9" name="Straight Connector 8"/>
              <p:cNvCxnSpPr/>
              <p:nvPr/>
            </p:nvCxnSpPr>
            <p:spPr>
              <a:xfrm flipV="1">
                <a:off x="1959055" y="2306248"/>
                <a:ext cx="0" cy="1059575"/>
              </a:xfrm>
              <a:prstGeom prst="line">
                <a:avLst/>
              </a:prstGeom>
              <a:ln w="9525">
                <a:solidFill>
                  <a:srgbClr val="080808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1390858" y="1840063"/>
                <a:ext cx="1136393" cy="461665"/>
              </a:xfrm>
              <a:prstGeom prst="rect">
                <a:avLst/>
              </a:prstGeom>
              <a:noFill/>
              <a:ln w="9525">
                <a:solidFill>
                  <a:srgbClr val="080808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80808"/>
                    </a:solidFill>
                  </a:rPr>
                  <a:t>Vacuum enclosure</a:t>
                </a:r>
                <a:endParaRPr lang="en-US" sz="1200" dirty="0">
                  <a:solidFill>
                    <a:srgbClr val="080808"/>
                  </a:solidFill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 flipV="1">
                <a:off x="2934929" y="1079314"/>
                <a:ext cx="0" cy="2286510"/>
              </a:xfrm>
              <a:prstGeom prst="line">
                <a:avLst/>
              </a:prstGeom>
              <a:ln w="9525">
                <a:solidFill>
                  <a:srgbClr val="080808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1370810" y="756149"/>
                <a:ext cx="1275407" cy="646331"/>
              </a:xfrm>
              <a:prstGeom prst="rect">
                <a:avLst/>
              </a:prstGeom>
              <a:noFill/>
              <a:ln w="9525">
                <a:solidFill>
                  <a:srgbClr val="080808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80808"/>
                    </a:solidFill>
                  </a:rPr>
                  <a:t>Thermal Shield</a:t>
                </a:r>
              </a:p>
              <a:p>
                <a:pPr algn="ctr"/>
                <a:r>
                  <a:rPr lang="en-US" sz="1200" dirty="0">
                    <a:solidFill>
                      <a:srgbClr val="080808"/>
                    </a:solidFill>
                  </a:rPr>
                  <a:t>Cryocooler First Stage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772323" y="3870348"/>
                <a:ext cx="1613221" cy="461665"/>
              </a:xfrm>
              <a:prstGeom prst="rect">
                <a:avLst/>
              </a:prstGeom>
              <a:noFill/>
              <a:ln w="9525">
                <a:solidFill>
                  <a:srgbClr val="080808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80808"/>
                    </a:solidFill>
                  </a:rPr>
                  <a:t>Thermal </a:t>
                </a:r>
                <a:r>
                  <a:rPr lang="en-US" sz="1200" dirty="0" smtClean="0">
                    <a:solidFill>
                      <a:srgbClr val="080808"/>
                    </a:solidFill>
                  </a:rPr>
                  <a:t>shield of</a:t>
                </a:r>
                <a:endParaRPr lang="en-US" sz="1200" dirty="0">
                  <a:solidFill>
                    <a:srgbClr val="080808"/>
                  </a:solidFill>
                </a:endParaRPr>
              </a:p>
              <a:p>
                <a:pPr algn="ctr"/>
                <a:r>
                  <a:rPr lang="en-US" sz="1200" dirty="0">
                    <a:solidFill>
                      <a:srgbClr val="080808"/>
                    </a:solidFill>
                  </a:rPr>
                  <a:t>s</a:t>
                </a:r>
                <a:r>
                  <a:rPr lang="en-US" sz="1200" dirty="0" smtClean="0">
                    <a:solidFill>
                      <a:srgbClr val="080808"/>
                    </a:solidFill>
                  </a:rPr>
                  <a:t>ample </a:t>
                </a:r>
                <a:r>
                  <a:rPr lang="en-US" sz="1200" dirty="0">
                    <a:solidFill>
                      <a:srgbClr val="080808"/>
                    </a:solidFill>
                  </a:rPr>
                  <a:t>e</a:t>
                </a:r>
                <a:r>
                  <a:rPr lang="en-US" sz="1200" dirty="0" smtClean="0">
                    <a:solidFill>
                      <a:srgbClr val="080808"/>
                    </a:solidFill>
                  </a:rPr>
                  <a:t>nvironment </a:t>
                </a:r>
                <a:endParaRPr lang="en-US" sz="1200" dirty="0">
                  <a:solidFill>
                    <a:srgbClr val="080808"/>
                  </a:solidFill>
                </a:endParaRPr>
              </a:p>
            </p:txBody>
          </p:sp>
          <p:cxnSp>
            <p:nvCxnSpPr>
              <p:cNvPr id="21" name="Straight Connector 20"/>
              <p:cNvCxnSpPr>
                <a:stCxn id="12" idx="3"/>
              </p:cNvCxnSpPr>
              <p:nvPr/>
            </p:nvCxnSpPr>
            <p:spPr>
              <a:xfrm flipV="1">
                <a:off x="2646217" y="1072152"/>
                <a:ext cx="288712" cy="0"/>
              </a:xfrm>
              <a:prstGeom prst="line">
                <a:avLst/>
              </a:prstGeom>
              <a:ln w="9525">
                <a:solidFill>
                  <a:srgbClr val="080808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6521272" y="4101180"/>
                <a:ext cx="232744" cy="0"/>
              </a:xfrm>
              <a:prstGeom prst="line">
                <a:avLst/>
              </a:prstGeom>
              <a:ln w="9525">
                <a:solidFill>
                  <a:srgbClr val="080808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7" name="Straight Arrow Connector 6"/>
          <p:cNvCxnSpPr/>
          <p:nvPr/>
        </p:nvCxnSpPr>
        <p:spPr>
          <a:xfrm>
            <a:off x="3754876" y="761113"/>
            <a:ext cx="0" cy="252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848908" y="761113"/>
            <a:ext cx="0" cy="252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531140" y="500702"/>
            <a:ext cx="528242" cy="2269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994770" y="484114"/>
            <a:ext cx="1566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Laser interferometer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942059" y="2334945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Remy Kriboo, Flory ten Broeke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TextBox 26"/>
          <p:cNvSpPr txBox="1"/>
          <p:nvPr/>
        </p:nvSpPr>
        <p:spPr>
          <a:xfrm>
            <a:off x="5712869" y="391763"/>
            <a:ext cx="3387081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Features: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80990" marR="0" lvl="0" indent="-38099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LHe free system</a:t>
            </a:r>
          </a:p>
          <a:p>
            <a:pPr marL="380990" marR="0" lvl="0" indent="-38099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Vacuum environment</a:t>
            </a:r>
          </a:p>
          <a:p>
            <a:pPr marL="380990" marR="0" lvl="0" indent="-38099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Variable temperature 8 K to 293 K</a:t>
            </a:r>
          </a:p>
          <a:p>
            <a:pPr marL="380990" marR="0" lvl="0" indent="-38099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 term stable temperature</a:t>
            </a:r>
          </a:p>
          <a:p>
            <a:pPr marL="380990" marR="0" lvl="0" indent="-38099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Controlled ramp rates</a:t>
            </a:r>
          </a:p>
          <a:p>
            <a:pPr marL="380990" marR="0" lvl="0" indent="-38099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Easy to mount sample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80990" marR="0" lvl="0" indent="-38099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Sample: 200 x 70 x 50 mm</a:t>
            </a:r>
            <a:r>
              <a:rPr kumimoji="0" lang="en-US" sz="16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en-US" sz="1600" b="0" i="0" u="none" strike="noStrike" kern="1200" cap="none" spc="0" normalizeH="0" baseline="300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80990" marR="0" lvl="0" indent="-38099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Open points:</a:t>
            </a:r>
          </a:p>
          <a:p>
            <a:pPr marL="380990" marR="0" lvl="0" indent="-38099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Decoupling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alignment </a:t>
            </a:r>
          </a:p>
          <a:p>
            <a:pPr marL="380990" marR="0" lvl="0" indent="-38099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Parasitic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 leaks</a:t>
            </a:r>
          </a:p>
        </p:txBody>
      </p:sp>
    </p:spTree>
    <p:extLst>
      <p:ext uri="{BB962C8B-B14F-4D97-AF65-F5344CB8AC3E}">
        <p14:creationId xmlns:p14="http://schemas.microsoft.com/office/powerpoint/2010/main" val="144156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541325"/>
            <a:ext cx="8226854" cy="2852927"/>
          </a:xfrm>
        </p:spPr>
        <p:txBody>
          <a:bodyPr>
            <a:noAutofit/>
          </a:bodyPr>
          <a:lstStyle/>
          <a:p>
            <a:r>
              <a:rPr lang="en-US" sz="2800" dirty="0" smtClean="0"/>
              <a:t>Finished R&amp;D topics: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- </a:t>
            </a:r>
            <a:r>
              <a:rPr lang="en-US" sz="2400" dirty="0" smtClean="0"/>
              <a:t>Near T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 characterization of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wire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>      </a:t>
            </a:r>
            <a:r>
              <a:rPr lang="en-US" sz="2000" dirty="0" smtClean="0"/>
              <a:t>(mechanical stress applied at room temperature)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7200" y="3260419"/>
            <a:ext cx="2743200" cy="314740"/>
          </a:xfrm>
        </p:spPr>
        <p:txBody>
          <a:bodyPr/>
          <a:lstStyle/>
          <a:p>
            <a:r>
              <a:rPr lang="en-US" dirty="0" smtClean="0"/>
              <a:t>Patrick Ebermann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59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77" name="Title 1"/>
          <p:cNvSpPr>
            <a:spLocks noGrp="1"/>
          </p:cNvSpPr>
          <p:nvPr>
            <p:ph type="title"/>
          </p:nvPr>
        </p:nvSpPr>
        <p:spPr>
          <a:xfrm>
            <a:off x="184825" y="9515"/>
            <a:ext cx="8902301" cy="491187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A)  Near Tc test stand for </a:t>
            </a:r>
            <a:r>
              <a:rPr lang="en-US" sz="2400" dirty="0" err="1" smtClean="0">
                <a:solidFill>
                  <a:srgbClr val="002060"/>
                </a:solidFill>
              </a:rPr>
              <a:t>I</a:t>
            </a:r>
            <a:r>
              <a:rPr lang="en-US" sz="2400" baseline="-25000" dirty="0" err="1" smtClean="0">
                <a:solidFill>
                  <a:srgbClr val="002060"/>
                </a:solidFill>
              </a:rPr>
              <a:t>c</a:t>
            </a:r>
            <a:r>
              <a:rPr lang="en-US" sz="2400" dirty="0" smtClean="0">
                <a:solidFill>
                  <a:srgbClr val="002060"/>
                </a:solidFill>
              </a:rPr>
              <a:t> measurement of reacted Nb</a:t>
            </a:r>
            <a:r>
              <a:rPr lang="en-US" sz="2400" baseline="-25000" dirty="0" smtClean="0">
                <a:solidFill>
                  <a:srgbClr val="002060"/>
                </a:solidFill>
              </a:rPr>
              <a:t>3</a:t>
            </a:r>
            <a:r>
              <a:rPr lang="en-US" sz="2400" dirty="0" smtClean="0">
                <a:solidFill>
                  <a:srgbClr val="002060"/>
                </a:solidFill>
              </a:rPr>
              <a:t>Sn wire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578" name="TextBox 577"/>
          <p:cNvSpPr txBox="1"/>
          <p:nvPr/>
        </p:nvSpPr>
        <p:spPr>
          <a:xfrm>
            <a:off x="270588" y="673221"/>
            <a:ext cx="881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PhD topic of Patrick Ebermann: “Analysis of electrical degradation by measuring 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baseline="-25000" dirty="0" err="1" smtClean="0">
                <a:solidFill>
                  <a:srgbClr val="002060"/>
                </a:solidFill>
              </a:rPr>
              <a:t>c</a:t>
            </a:r>
            <a:r>
              <a:rPr lang="en-US" dirty="0" smtClean="0">
                <a:solidFill>
                  <a:srgbClr val="002060"/>
                </a:solidFill>
              </a:rPr>
              <a:t> as a function of transversal stress applied at room temperature: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580" name="Picture 579"/>
          <p:cNvPicPr>
            <a:picLocks noChangeAspect="1"/>
          </p:cNvPicPr>
          <p:nvPr/>
        </p:nvPicPr>
        <p:blipFill rotWithShape="1">
          <a:blip r:embed="rId2"/>
          <a:srcRect t="5557"/>
          <a:stretch/>
        </p:blipFill>
        <p:spPr>
          <a:xfrm>
            <a:off x="620722" y="1362583"/>
            <a:ext cx="7457634" cy="1313774"/>
          </a:xfrm>
          <a:prstGeom prst="rect">
            <a:avLst/>
          </a:prstGeom>
        </p:spPr>
      </p:pic>
      <p:pic>
        <p:nvPicPr>
          <p:cNvPr id="581" name="Picture 5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8689" y="2674408"/>
            <a:ext cx="2150368" cy="1124714"/>
          </a:xfrm>
          <a:prstGeom prst="rect">
            <a:avLst/>
          </a:prstGeom>
        </p:spPr>
      </p:pic>
      <p:sp>
        <p:nvSpPr>
          <p:cNvPr id="582" name="TextBox 581"/>
          <p:cNvSpPr txBox="1"/>
          <p:nvPr/>
        </p:nvSpPr>
        <p:spPr>
          <a:xfrm>
            <a:off x="184825" y="3158246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Cryogenic test 1  =&gt;</a:t>
            </a:r>
            <a:endParaRPr lang="en-GB" dirty="0"/>
          </a:p>
        </p:txBody>
      </p:sp>
      <p:sp>
        <p:nvSpPr>
          <p:cNvPr id="583" name="TextBox 582"/>
          <p:cNvSpPr txBox="1"/>
          <p:nvPr/>
        </p:nvSpPr>
        <p:spPr>
          <a:xfrm>
            <a:off x="4532442" y="3164730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=&gt; Cryogenic test 2  =&gt;</a:t>
            </a:r>
            <a:endParaRPr lang="en-GB" dirty="0"/>
          </a:p>
        </p:txBody>
      </p:sp>
      <p:sp>
        <p:nvSpPr>
          <p:cNvPr id="584" name="TextBox 583"/>
          <p:cNvSpPr txBox="1"/>
          <p:nvPr/>
        </p:nvSpPr>
        <p:spPr>
          <a:xfrm>
            <a:off x="1955261" y="3766903"/>
            <a:ext cx="28015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1</a:t>
            </a:r>
            <a:r>
              <a:rPr lang="en-US" sz="16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600" dirty="0" smtClean="0">
                <a:solidFill>
                  <a:schemeClr val="accent6"/>
                </a:solidFill>
              </a:rPr>
              <a:t> compression force applied at room temperature</a:t>
            </a:r>
            <a:endParaRPr lang="en-GB" sz="1600" dirty="0">
              <a:solidFill>
                <a:schemeClr val="accent6"/>
              </a:solidFill>
            </a:endParaRPr>
          </a:p>
        </p:txBody>
      </p:sp>
      <p:pic>
        <p:nvPicPr>
          <p:cNvPr id="585" name="Picture 5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189" y="2756594"/>
            <a:ext cx="2150368" cy="1124714"/>
          </a:xfrm>
          <a:prstGeom prst="rect">
            <a:avLst/>
          </a:prstGeom>
        </p:spPr>
      </p:pic>
      <p:sp>
        <p:nvSpPr>
          <p:cNvPr id="586" name="TextBox 585"/>
          <p:cNvSpPr txBox="1"/>
          <p:nvPr/>
        </p:nvSpPr>
        <p:spPr>
          <a:xfrm>
            <a:off x="6336991" y="3799122"/>
            <a:ext cx="28015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2</a:t>
            </a:r>
            <a:r>
              <a:rPr lang="en-US" sz="1600" baseline="30000" dirty="0" smtClean="0">
                <a:solidFill>
                  <a:schemeClr val="accent6"/>
                </a:solidFill>
              </a:rPr>
              <a:t>nd</a:t>
            </a:r>
            <a:r>
              <a:rPr lang="en-US" sz="1600" dirty="0" smtClean="0">
                <a:solidFill>
                  <a:schemeClr val="accent6"/>
                </a:solidFill>
              </a:rPr>
              <a:t> compression force applied at room temperature</a:t>
            </a:r>
            <a:endParaRPr lang="en-GB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24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80969" y="1406543"/>
            <a:ext cx="3876378" cy="2990156"/>
            <a:chOff x="5318020" y="570166"/>
            <a:chExt cx="3741114" cy="280114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8020" y="570166"/>
              <a:ext cx="3733568" cy="2800176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5542902" y="1352044"/>
              <a:ext cx="1494241" cy="1083031"/>
              <a:chOff x="5542902" y="1352044"/>
              <a:chExt cx="1494241" cy="1083031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5542902" y="1352044"/>
                <a:ext cx="811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Temp.</a:t>
                </a:r>
              </a:p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sensors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 flipV="1">
                <a:off x="6235430" y="1381327"/>
                <a:ext cx="190450" cy="223736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6235430" y="1591428"/>
                <a:ext cx="353522" cy="132116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6246302" y="1608807"/>
                <a:ext cx="790841" cy="826268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/>
            <p:cNvSpPr txBox="1"/>
            <p:nvPr/>
          </p:nvSpPr>
          <p:spPr>
            <a:xfrm>
              <a:off x="7366436" y="1451174"/>
              <a:ext cx="1111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Nb</a:t>
              </a:r>
              <a:r>
                <a:rPr lang="en-US" sz="1400" baseline="-25000" dirty="0" smtClean="0">
                  <a:solidFill>
                    <a:schemeClr val="bg1"/>
                  </a:solidFill>
                </a:rPr>
                <a:t>3</a:t>
              </a:r>
              <a:r>
                <a:rPr lang="en-US" sz="1400" dirty="0" smtClean="0">
                  <a:solidFill>
                    <a:schemeClr val="bg1"/>
                  </a:solidFill>
                </a:rPr>
                <a:t>Sn wire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H="1">
              <a:off x="7057743" y="1605063"/>
              <a:ext cx="333477" cy="244185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948622" y="2848095"/>
              <a:ext cx="20262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</a:rPr>
                <a:t>Transportable platform </a:t>
              </a:r>
            </a:p>
            <a:p>
              <a:r>
                <a:rPr lang="en-US" sz="1400" dirty="0" err="1" smtClean="0">
                  <a:solidFill>
                    <a:srgbClr val="000000"/>
                  </a:solidFill>
                </a:rPr>
                <a:t>T</a:t>
              </a:r>
              <a:r>
                <a:rPr lang="en-US" sz="1400" baseline="-25000" dirty="0" err="1" smtClean="0">
                  <a:solidFill>
                    <a:srgbClr val="000000"/>
                  </a:solidFill>
                </a:rPr>
                <a:t>test</a:t>
              </a:r>
              <a:r>
                <a:rPr lang="en-US" sz="1400" dirty="0" smtClean="0">
                  <a:solidFill>
                    <a:srgbClr val="000000"/>
                  </a:solidFill>
                </a:rPr>
                <a:t>=16-18 K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342510" y="591617"/>
              <a:ext cx="17166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150 A current leads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5974531" y="520266"/>
            <a:ext cx="28969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</a:rPr>
              <a:t>PID of the Near Tc test stand, P. Ebermann</a:t>
            </a:r>
            <a:endParaRPr lang="en-GB" sz="1100" dirty="0">
              <a:solidFill>
                <a:srgbClr val="0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27382" y="807608"/>
            <a:ext cx="5006348" cy="4319081"/>
            <a:chOff x="246588" y="165370"/>
            <a:chExt cx="5006348" cy="4319081"/>
          </a:xfrm>
        </p:grpSpPr>
        <p:sp>
          <p:nvSpPr>
            <p:cNvPr id="2" name="Rectangle 1"/>
            <p:cNvSpPr/>
            <p:nvPr/>
          </p:nvSpPr>
          <p:spPr>
            <a:xfrm>
              <a:off x="246588" y="165370"/>
              <a:ext cx="5006348" cy="4319081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485895" y="239637"/>
              <a:ext cx="4562884" cy="4152706"/>
              <a:chOff x="1502424" y="5250794"/>
              <a:chExt cx="4562884" cy="4152706"/>
            </a:xfrm>
          </p:grpSpPr>
          <p:sp>
            <p:nvSpPr>
              <p:cNvPr id="40" name="Freeform 100"/>
              <p:cNvSpPr/>
              <p:nvPr/>
            </p:nvSpPr>
            <p:spPr>
              <a:xfrm>
                <a:off x="2488462" y="5687207"/>
                <a:ext cx="141801" cy="141800"/>
              </a:xfrm>
              <a:custGeom>
                <a:avLst/>
                <a:gdLst/>
                <a:ahLst/>
                <a:cxnLst/>
                <a:rect l="0" t="0" r="0" b="0"/>
                <a:pathLst>
                  <a:path w="233934" h="233933">
                    <a:moveTo>
                      <a:pt x="116966" y="233933"/>
                    </a:moveTo>
                    <a:cubicBezTo>
                      <a:pt x="52324" y="233933"/>
                      <a:pt x="0" y="181609"/>
                      <a:pt x="0" y="116966"/>
                    </a:cubicBezTo>
                    <a:cubicBezTo>
                      <a:pt x="0" y="52324"/>
                      <a:pt x="52324" y="0"/>
                      <a:pt x="116966" y="0"/>
                    </a:cubicBezTo>
                    <a:cubicBezTo>
                      <a:pt x="181609" y="0"/>
                      <a:pt x="233934" y="52324"/>
                      <a:pt x="233934" y="116966"/>
                    </a:cubicBezTo>
                    <a:cubicBezTo>
                      <a:pt x="233934" y="181609"/>
                      <a:pt x="181609" y="233933"/>
                      <a:pt x="116966" y="23393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7698" cap="flat" cmpd="sng" algn="ctr">
                <a:noFill/>
                <a:prstDash val="solid"/>
              </a:ln>
              <a:effectLst/>
            </p:spPr>
          </p:sp>
          <p:sp>
            <p:nvSpPr>
              <p:cNvPr id="41" name="Freeform 101"/>
              <p:cNvSpPr/>
              <p:nvPr/>
            </p:nvSpPr>
            <p:spPr>
              <a:xfrm>
                <a:off x="2452973" y="5687207"/>
                <a:ext cx="212779" cy="141800"/>
              </a:xfrm>
              <a:custGeom>
                <a:avLst/>
                <a:gdLst/>
                <a:ahLst/>
                <a:cxnLst/>
                <a:rect l="0" t="0" r="0" b="0"/>
                <a:pathLst>
                  <a:path w="351029" h="233933">
                    <a:moveTo>
                      <a:pt x="175514" y="233933"/>
                    </a:moveTo>
                    <a:cubicBezTo>
                      <a:pt x="110872" y="233933"/>
                      <a:pt x="58548" y="181609"/>
                      <a:pt x="58548" y="116966"/>
                    </a:cubicBezTo>
                    <a:cubicBezTo>
                      <a:pt x="58548" y="52324"/>
                      <a:pt x="110872" y="0"/>
                      <a:pt x="175514" y="0"/>
                    </a:cubicBezTo>
                    <a:cubicBezTo>
                      <a:pt x="240157" y="0"/>
                      <a:pt x="292482" y="52324"/>
                      <a:pt x="292482" y="116966"/>
                    </a:cubicBezTo>
                    <a:cubicBezTo>
                      <a:pt x="292482" y="181609"/>
                      <a:pt x="240157" y="233933"/>
                      <a:pt x="175514" y="233933"/>
                    </a:cubicBezTo>
                    <a:close/>
                    <a:moveTo>
                      <a:pt x="224282" y="223393"/>
                    </a:moveTo>
                    <a:lnTo>
                      <a:pt x="74169" y="175514"/>
                    </a:lnTo>
                    <a:moveTo>
                      <a:pt x="224282" y="10668"/>
                    </a:moveTo>
                    <a:lnTo>
                      <a:pt x="74169" y="58420"/>
                    </a:lnTo>
                    <a:moveTo>
                      <a:pt x="351029" y="116966"/>
                    </a:moveTo>
                    <a:lnTo>
                      <a:pt x="292482" y="116966"/>
                    </a:lnTo>
                    <a:moveTo>
                      <a:pt x="58548" y="116966"/>
                    </a:moveTo>
                    <a:lnTo>
                      <a:pt x="0" y="116966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2" name="Freeform 102"/>
              <p:cNvSpPr/>
              <p:nvPr/>
            </p:nvSpPr>
            <p:spPr>
              <a:xfrm>
                <a:off x="2488462" y="5452642"/>
                <a:ext cx="141801" cy="141800"/>
              </a:xfrm>
              <a:custGeom>
                <a:avLst/>
                <a:gdLst/>
                <a:ahLst/>
                <a:cxnLst/>
                <a:rect l="0" t="0" r="0" b="0"/>
                <a:pathLst>
                  <a:path w="233934" h="233933">
                    <a:moveTo>
                      <a:pt x="116966" y="233933"/>
                    </a:moveTo>
                    <a:cubicBezTo>
                      <a:pt x="52324" y="233933"/>
                      <a:pt x="0" y="181609"/>
                      <a:pt x="0" y="116966"/>
                    </a:cubicBezTo>
                    <a:cubicBezTo>
                      <a:pt x="0" y="52323"/>
                      <a:pt x="52324" y="0"/>
                      <a:pt x="116966" y="0"/>
                    </a:cubicBezTo>
                    <a:cubicBezTo>
                      <a:pt x="181609" y="0"/>
                      <a:pt x="233934" y="52323"/>
                      <a:pt x="233934" y="116966"/>
                    </a:cubicBezTo>
                    <a:cubicBezTo>
                      <a:pt x="233934" y="181609"/>
                      <a:pt x="181609" y="233933"/>
                      <a:pt x="116966" y="23393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7698" cap="flat" cmpd="sng" algn="ctr">
                <a:noFill/>
                <a:prstDash val="solid"/>
              </a:ln>
              <a:effectLst/>
            </p:spPr>
          </p:sp>
          <p:sp>
            <p:nvSpPr>
              <p:cNvPr id="43" name="Freeform 103"/>
              <p:cNvSpPr/>
              <p:nvPr/>
            </p:nvSpPr>
            <p:spPr>
              <a:xfrm>
                <a:off x="2452973" y="5452642"/>
                <a:ext cx="212779" cy="141800"/>
              </a:xfrm>
              <a:custGeom>
                <a:avLst/>
                <a:gdLst/>
                <a:ahLst/>
                <a:cxnLst/>
                <a:rect l="0" t="0" r="0" b="0"/>
                <a:pathLst>
                  <a:path w="351029" h="233933">
                    <a:moveTo>
                      <a:pt x="175514" y="233933"/>
                    </a:moveTo>
                    <a:cubicBezTo>
                      <a:pt x="110872" y="233933"/>
                      <a:pt x="58548" y="181609"/>
                      <a:pt x="58548" y="116966"/>
                    </a:cubicBezTo>
                    <a:cubicBezTo>
                      <a:pt x="58548" y="52323"/>
                      <a:pt x="110872" y="0"/>
                      <a:pt x="175514" y="0"/>
                    </a:cubicBezTo>
                    <a:cubicBezTo>
                      <a:pt x="240157" y="0"/>
                      <a:pt x="292482" y="52323"/>
                      <a:pt x="292482" y="116966"/>
                    </a:cubicBezTo>
                    <a:cubicBezTo>
                      <a:pt x="292482" y="181609"/>
                      <a:pt x="240157" y="233933"/>
                      <a:pt x="175514" y="233933"/>
                    </a:cubicBezTo>
                    <a:close/>
                    <a:moveTo>
                      <a:pt x="224282" y="223265"/>
                    </a:moveTo>
                    <a:lnTo>
                      <a:pt x="74169" y="175514"/>
                    </a:lnTo>
                    <a:moveTo>
                      <a:pt x="224282" y="10541"/>
                    </a:moveTo>
                    <a:lnTo>
                      <a:pt x="74169" y="58420"/>
                    </a:lnTo>
                    <a:moveTo>
                      <a:pt x="351029" y="116966"/>
                    </a:moveTo>
                    <a:lnTo>
                      <a:pt x="292482" y="116966"/>
                    </a:lnTo>
                    <a:moveTo>
                      <a:pt x="58548" y="116966"/>
                    </a:moveTo>
                    <a:lnTo>
                      <a:pt x="0" y="116966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4" name="Freeform 104"/>
              <p:cNvSpPr/>
              <p:nvPr/>
            </p:nvSpPr>
            <p:spPr>
              <a:xfrm>
                <a:off x="3592697" y="8041789"/>
                <a:ext cx="89453" cy="0"/>
              </a:xfrm>
              <a:custGeom>
                <a:avLst/>
                <a:gdLst/>
                <a:ahLst/>
                <a:cxnLst/>
                <a:rect l="0" t="0" r="0" b="0"/>
                <a:pathLst>
                  <a:path w="147574">
                    <a:moveTo>
                      <a:pt x="0" y="0"/>
                    </a:moveTo>
                    <a:lnTo>
                      <a:pt x="147574" y="0"/>
                    </a:lnTo>
                  </a:path>
                </a:pathLst>
              </a:custGeom>
              <a:noFill/>
              <a:ln w="11547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5" name="Freeform 105"/>
              <p:cNvSpPr/>
              <p:nvPr/>
            </p:nvSpPr>
            <p:spPr>
              <a:xfrm>
                <a:off x="4493159" y="8041789"/>
                <a:ext cx="89453" cy="0"/>
              </a:xfrm>
              <a:custGeom>
                <a:avLst/>
                <a:gdLst/>
                <a:ahLst/>
                <a:cxnLst/>
                <a:rect l="0" t="0" r="0" b="0"/>
                <a:pathLst>
                  <a:path w="147574">
                    <a:moveTo>
                      <a:pt x="0" y="0"/>
                    </a:moveTo>
                    <a:lnTo>
                      <a:pt x="147574" y="0"/>
                    </a:lnTo>
                  </a:path>
                </a:pathLst>
              </a:custGeom>
              <a:noFill/>
              <a:ln w="11547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6" name="Freeform 106"/>
              <p:cNvSpPr/>
              <p:nvPr/>
            </p:nvSpPr>
            <p:spPr>
              <a:xfrm>
                <a:off x="3434575" y="7064498"/>
                <a:ext cx="85295" cy="0"/>
              </a:xfrm>
              <a:custGeom>
                <a:avLst/>
                <a:gdLst/>
                <a:ahLst/>
                <a:cxnLst/>
                <a:rect l="0" t="0" r="0" b="0"/>
                <a:pathLst>
                  <a:path w="140715">
                    <a:moveTo>
                      <a:pt x="0" y="0"/>
                    </a:moveTo>
                    <a:lnTo>
                      <a:pt x="140715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7" name="Freeform 107"/>
              <p:cNvSpPr/>
              <p:nvPr/>
            </p:nvSpPr>
            <p:spPr>
              <a:xfrm>
                <a:off x="3436961" y="6944945"/>
                <a:ext cx="82063" cy="0"/>
              </a:xfrm>
              <a:custGeom>
                <a:avLst/>
                <a:gdLst/>
                <a:ahLst/>
                <a:cxnLst/>
                <a:rect l="0" t="0" r="0" b="0"/>
                <a:pathLst>
                  <a:path w="135383">
                    <a:moveTo>
                      <a:pt x="0" y="0"/>
                    </a:moveTo>
                    <a:lnTo>
                      <a:pt x="135383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8" name="Freeform 108"/>
              <p:cNvSpPr/>
              <p:nvPr/>
            </p:nvSpPr>
            <p:spPr>
              <a:xfrm>
                <a:off x="4647047" y="6945637"/>
                <a:ext cx="82909" cy="0"/>
              </a:xfrm>
              <a:custGeom>
                <a:avLst/>
                <a:gdLst/>
                <a:ahLst/>
                <a:cxnLst/>
                <a:rect l="0" t="0" r="0" b="0"/>
                <a:pathLst>
                  <a:path w="136778">
                    <a:moveTo>
                      <a:pt x="136778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9" name="Freeform 109"/>
              <p:cNvSpPr/>
              <p:nvPr/>
            </p:nvSpPr>
            <p:spPr>
              <a:xfrm>
                <a:off x="4647047" y="7065191"/>
                <a:ext cx="85295" cy="0"/>
              </a:xfrm>
              <a:custGeom>
                <a:avLst/>
                <a:gdLst/>
                <a:ahLst/>
                <a:cxnLst/>
                <a:rect l="0" t="0" r="0" b="0"/>
                <a:pathLst>
                  <a:path w="140715">
                    <a:moveTo>
                      <a:pt x="140715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50" name="Freeform 110"/>
              <p:cNvSpPr/>
              <p:nvPr/>
            </p:nvSpPr>
            <p:spPr>
              <a:xfrm>
                <a:off x="4405861" y="5566653"/>
                <a:ext cx="58891" cy="0"/>
              </a:xfrm>
              <a:custGeom>
                <a:avLst/>
                <a:gdLst/>
                <a:ahLst/>
                <a:cxnLst/>
                <a:rect l="0" t="0" r="0" b="0"/>
                <a:pathLst>
                  <a:path w="97155">
                    <a:moveTo>
                      <a:pt x="0" y="0"/>
                    </a:moveTo>
                    <a:lnTo>
                      <a:pt x="97155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custDash>
                  <a:ds d="100000" sp="200000"/>
                </a:custDash>
                <a:round/>
              </a:ln>
              <a:effectLst/>
            </p:spPr>
          </p:sp>
          <p:sp>
            <p:nvSpPr>
              <p:cNvPr id="51" name="Freeform 111"/>
              <p:cNvSpPr/>
              <p:nvPr/>
            </p:nvSpPr>
            <p:spPr>
              <a:xfrm>
                <a:off x="4058978" y="5649563"/>
                <a:ext cx="102309" cy="130947"/>
              </a:xfrm>
              <a:custGeom>
                <a:avLst/>
                <a:gdLst/>
                <a:ahLst/>
                <a:cxnLst/>
                <a:rect l="0" t="0" r="0" b="0"/>
                <a:pathLst>
                  <a:path w="168783" h="216028">
                    <a:moveTo>
                      <a:pt x="168783" y="216028"/>
                    </a:moveTo>
                    <a:lnTo>
                      <a:pt x="60833" y="216028"/>
                    </a:lnTo>
                    <a:lnTo>
                      <a:pt x="168783" y="0"/>
                    </a:lnTo>
                    <a:lnTo>
                      <a:pt x="60833" y="0"/>
                    </a:lnTo>
                    <a:lnTo>
                      <a:pt x="168783" y="216028"/>
                    </a:lnTo>
                    <a:close/>
                    <a:moveTo>
                      <a:pt x="33782" y="151257"/>
                    </a:moveTo>
                    <a:lnTo>
                      <a:pt x="33782" y="64770"/>
                    </a:lnTo>
                    <a:cubicBezTo>
                      <a:pt x="9907" y="76455"/>
                      <a:pt x="0" y="105283"/>
                      <a:pt x="11684" y="129032"/>
                    </a:cubicBezTo>
                    <a:cubicBezTo>
                      <a:pt x="16383" y="138685"/>
                      <a:pt x="24131" y="146558"/>
                      <a:pt x="33782" y="151257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52" name="Freeform 112"/>
              <p:cNvSpPr/>
              <p:nvPr/>
            </p:nvSpPr>
            <p:spPr>
              <a:xfrm>
                <a:off x="4058978" y="5649563"/>
                <a:ext cx="102309" cy="130947"/>
              </a:xfrm>
              <a:custGeom>
                <a:avLst/>
                <a:gdLst/>
                <a:ahLst/>
                <a:cxnLst/>
                <a:rect l="0" t="0" r="0" b="0"/>
                <a:pathLst>
                  <a:path w="168783" h="216028">
                    <a:moveTo>
                      <a:pt x="168783" y="216028"/>
                    </a:moveTo>
                    <a:lnTo>
                      <a:pt x="60833" y="216028"/>
                    </a:lnTo>
                    <a:lnTo>
                      <a:pt x="168783" y="0"/>
                    </a:lnTo>
                    <a:lnTo>
                      <a:pt x="60833" y="0"/>
                    </a:lnTo>
                    <a:lnTo>
                      <a:pt x="168783" y="216028"/>
                    </a:lnTo>
                    <a:close/>
                    <a:moveTo>
                      <a:pt x="114808" y="108078"/>
                    </a:moveTo>
                    <a:lnTo>
                      <a:pt x="33782" y="108078"/>
                    </a:lnTo>
                    <a:moveTo>
                      <a:pt x="33782" y="151257"/>
                    </a:moveTo>
                    <a:lnTo>
                      <a:pt x="33782" y="64770"/>
                    </a:lnTo>
                    <a:cubicBezTo>
                      <a:pt x="9907" y="76455"/>
                      <a:pt x="0" y="105283"/>
                      <a:pt x="11684" y="129032"/>
                    </a:cubicBezTo>
                    <a:cubicBezTo>
                      <a:pt x="16383" y="138685"/>
                      <a:pt x="24131" y="146558"/>
                      <a:pt x="33782" y="151257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53" name="Freeform 113"/>
              <p:cNvSpPr/>
              <p:nvPr/>
            </p:nvSpPr>
            <p:spPr>
              <a:xfrm>
                <a:off x="3953975" y="8553182"/>
                <a:ext cx="0" cy="42879"/>
              </a:xfrm>
              <a:custGeom>
                <a:avLst/>
                <a:gdLst/>
                <a:ahLst/>
                <a:cxnLst/>
                <a:rect l="0" t="0" r="0" b="0"/>
                <a:pathLst>
                  <a:path h="70739">
                    <a:moveTo>
                      <a:pt x="0" y="70739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54" name="Freeform 114"/>
              <p:cNvSpPr/>
              <p:nvPr/>
            </p:nvSpPr>
            <p:spPr>
              <a:xfrm>
                <a:off x="2900164" y="6623389"/>
                <a:ext cx="567359" cy="0"/>
              </a:xfrm>
              <a:custGeom>
                <a:avLst/>
                <a:gdLst/>
                <a:ahLst/>
                <a:cxnLst/>
                <a:rect l="0" t="0" r="0" b="0"/>
                <a:pathLst>
                  <a:path w="935989">
                    <a:moveTo>
                      <a:pt x="0" y="0"/>
                    </a:moveTo>
                    <a:lnTo>
                      <a:pt x="935989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55" name="Freeform 115"/>
              <p:cNvSpPr/>
              <p:nvPr/>
            </p:nvSpPr>
            <p:spPr>
              <a:xfrm>
                <a:off x="3052897" y="6645252"/>
                <a:ext cx="414626" cy="0"/>
              </a:xfrm>
              <a:custGeom>
                <a:avLst/>
                <a:gdLst/>
                <a:ahLst/>
                <a:cxnLst/>
                <a:rect l="0" t="0" r="0" b="0"/>
                <a:pathLst>
                  <a:path w="684022">
                    <a:moveTo>
                      <a:pt x="684022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56" name="Freeform 116"/>
              <p:cNvSpPr/>
              <p:nvPr/>
            </p:nvSpPr>
            <p:spPr>
              <a:xfrm>
                <a:off x="2900164" y="6645252"/>
                <a:ext cx="126558" cy="0"/>
              </a:xfrm>
              <a:custGeom>
                <a:avLst/>
                <a:gdLst/>
                <a:ahLst/>
                <a:cxnLst/>
                <a:rect l="0" t="0" r="0" b="0"/>
                <a:pathLst>
                  <a:path w="208788">
                    <a:moveTo>
                      <a:pt x="208788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57" name="Freeform 117"/>
              <p:cNvSpPr/>
              <p:nvPr/>
            </p:nvSpPr>
            <p:spPr>
              <a:xfrm>
                <a:off x="3052897" y="6645252"/>
                <a:ext cx="0" cy="2725514"/>
              </a:xfrm>
              <a:custGeom>
                <a:avLst/>
                <a:gdLst/>
                <a:ahLst/>
                <a:cxnLst/>
                <a:rect l="0" t="0" r="0" b="0"/>
                <a:pathLst>
                  <a:path h="4496362">
                    <a:moveTo>
                      <a:pt x="0" y="4496362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58" name="Freeform 118"/>
              <p:cNvSpPr/>
              <p:nvPr/>
            </p:nvSpPr>
            <p:spPr>
              <a:xfrm>
                <a:off x="3026723" y="9403500"/>
                <a:ext cx="2110162" cy="0"/>
              </a:xfrm>
              <a:custGeom>
                <a:avLst/>
                <a:gdLst/>
                <a:ahLst/>
                <a:cxnLst/>
                <a:rect l="0" t="0" r="0" b="0"/>
                <a:pathLst>
                  <a:path w="3481197">
                    <a:moveTo>
                      <a:pt x="0" y="0"/>
                    </a:moveTo>
                    <a:lnTo>
                      <a:pt x="3481197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59" name="Freeform 119"/>
              <p:cNvSpPr/>
              <p:nvPr/>
            </p:nvSpPr>
            <p:spPr>
              <a:xfrm>
                <a:off x="3218717" y="6841634"/>
                <a:ext cx="0" cy="2398199"/>
              </a:xfrm>
              <a:custGeom>
                <a:avLst/>
                <a:gdLst/>
                <a:ahLst/>
                <a:cxnLst/>
                <a:rect l="0" t="0" r="0" b="0"/>
                <a:pathLst>
                  <a:path h="3956381">
                    <a:moveTo>
                      <a:pt x="0" y="3956381"/>
                    </a:moveTo>
                    <a:lnTo>
                      <a:pt x="0" y="0"/>
                    </a:lnTo>
                  </a:path>
                </a:pathLst>
              </a:custGeom>
              <a:noFill/>
              <a:ln w="11547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60" name="Freeform 120"/>
              <p:cNvSpPr/>
              <p:nvPr/>
            </p:nvSpPr>
            <p:spPr>
              <a:xfrm>
                <a:off x="4945892" y="6841634"/>
                <a:ext cx="0" cy="2398199"/>
              </a:xfrm>
              <a:custGeom>
                <a:avLst/>
                <a:gdLst/>
                <a:ahLst/>
                <a:cxnLst/>
                <a:rect l="0" t="0" r="0" b="0"/>
                <a:pathLst>
                  <a:path h="3956381">
                    <a:moveTo>
                      <a:pt x="0" y="3956381"/>
                    </a:moveTo>
                    <a:lnTo>
                      <a:pt x="0" y="0"/>
                    </a:lnTo>
                  </a:path>
                </a:pathLst>
              </a:custGeom>
              <a:noFill/>
              <a:ln w="7698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61" name="Freeform 121"/>
              <p:cNvSpPr/>
              <p:nvPr/>
            </p:nvSpPr>
            <p:spPr>
              <a:xfrm>
                <a:off x="3218717" y="9239834"/>
                <a:ext cx="1725019" cy="0"/>
              </a:xfrm>
              <a:custGeom>
                <a:avLst/>
                <a:gdLst/>
                <a:ahLst/>
                <a:cxnLst/>
                <a:rect l="0" t="0" r="0" b="0"/>
                <a:pathLst>
                  <a:path w="2845816">
                    <a:moveTo>
                      <a:pt x="2845816" y="0"/>
                    </a:moveTo>
                    <a:lnTo>
                      <a:pt x="0" y="0"/>
                    </a:lnTo>
                  </a:path>
                </a:pathLst>
              </a:custGeom>
              <a:noFill/>
              <a:ln w="11547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62" name="Freeform 122"/>
              <p:cNvSpPr/>
              <p:nvPr/>
            </p:nvSpPr>
            <p:spPr>
              <a:xfrm>
                <a:off x="3212173" y="6776169"/>
                <a:ext cx="1739183" cy="65464"/>
              </a:xfrm>
              <a:custGeom>
                <a:avLst/>
                <a:gdLst/>
                <a:ahLst/>
                <a:cxnLst/>
                <a:rect l="0" t="0" r="0" b="0"/>
                <a:pathLst>
                  <a:path w="2869183" h="107999">
                    <a:moveTo>
                      <a:pt x="0" y="107999"/>
                    </a:moveTo>
                    <a:lnTo>
                      <a:pt x="2869183" y="107999"/>
                    </a:lnTo>
                    <a:lnTo>
                      <a:pt x="2869183" y="0"/>
                    </a:lnTo>
                    <a:lnTo>
                      <a:pt x="0" y="0"/>
                    </a:lnTo>
                    <a:lnTo>
                      <a:pt x="0" y="107999"/>
                    </a:ln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1547" cap="flat" cmpd="sng" algn="ctr">
                <a:noFill/>
                <a:prstDash val="solid"/>
              </a:ln>
              <a:effectLst/>
            </p:spPr>
          </p:sp>
          <p:sp>
            <p:nvSpPr>
              <p:cNvPr id="63" name="Freeform 123"/>
              <p:cNvSpPr/>
              <p:nvPr/>
            </p:nvSpPr>
            <p:spPr>
              <a:xfrm>
                <a:off x="3212173" y="6776169"/>
                <a:ext cx="1739183" cy="65464"/>
              </a:xfrm>
              <a:custGeom>
                <a:avLst/>
                <a:gdLst/>
                <a:ahLst/>
                <a:cxnLst/>
                <a:rect l="0" t="0" r="0" b="0"/>
                <a:pathLst>
                  <a:path w="2869183" h="107999">
                    <a:moveTo>
                      <a:pt x="0" y="107999"/>
                    </a:moveTo>
                    <a:lnTo>
                      <a:pt x="2869183" y="107999"/>
                    </a:lnTo>
                    <a:lnTo>
                      <a:pt x="2869183" y="0"/>
                    </a:lnTo>
                    <a:lnTo>
                      <a:pt x="0" y="0"/>
                    </a:lnTo>
                    <a:lnTo>
                      <a:pt x="0" y="107999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64" name="Freeform 124"/>
              <p:cNvSpPr/>
              <p:nvPr/>
            </p:nvSpPr>
            <p:spPr>
              <a:xfrm>
                <a:off x="2212750" y="7526238"/>
                <a:ext cx="589184" cy="1227606"/>
              </a:xfrm>
              <a:custGeom>
                <a:avLst/>
                <a:gdLst/>
                <a:ahLst/>
                <a:cxnLst/>
                <a:rect l="0" t="0" r="0" b="0"/>
                <a:pathLst>
                  <a:path w="971995" h="2025218">
                    <a:moveTo>
                      <a:pt x="0" y="1863077"/>
                    </a:moveTo>
                    <a:cubicBezTo>
                      <a:pt x="265747" y="2023897"/>
                      <a:pt x="698691" y="2025218"/>
                      <a:pt x="967041" y="1866023"/>
                    </a:cubicBezTo>
                    <a:cubicBezTo>
                      <a:pt x="968692" y="1865045"/>
                      <a:pt x="970344" y="1864067"/>
                      <a:pt x="971995" y="1863077"/>
                    </a:cubicBezTo>
                    <a:lnTo>
                      <a:pt x="971995" y="162051"/>
                    </a:lnTo>
                    <a:cubicBezTo>
                      <a:pt x="706310" y="1269"/>
                      <a:pt x="273241" y="0"/>
                      <a:pt x="4889" y="159131"/>
                    </a:cubicBezTo>
                    <a:cubicBezTo>
                      <a:pt x="3251" y="160147"/>
                      <a:pt x="1626" y="161035"/>
                      <a:pt x="0" y="162051"/>
                    </a:cubicBezTo>
                    <a:lnTo>
                      <a:pt x="0" y="1863077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65" name="Freeform 125"/>
              <p:cNvSpPr/>
              <p:nvPr/>
            </p:nvSpPr>
            <p:spPr>
              <a:xfrm>
                <a:off x="3744352" y="5475044"/>
                <a:ext cx="102309" cy="130870"/>
              </a:xfrm>
              <a:custGeom>
                <a:avLst/>
                <a:gdLst/>
                <a:ahLst/>
                <a:cxnLst/>
                <a:rect l="0" t="0" r="0" b="0"/>
                <a:pathLst>
                  <a:path w="168783" h="215901">
                    <a:moveTo>
                      <a:pt x="168783" y="215901"/>
                    </a:moveTo>
                    <a:lnTo>
                      <a:pt x="60833" y="215901"/>
                    </a:lnTo>
                    <a:lnTo>
                      <a:pt x="168783" y="0"/>
                    </a:lnTo>
                    <a:lnTo>
                      <a:pt x="60833" y="0"/>
                    </a:lnTo>
                    <a:lnTo>
                      <a:pt x="168783" y="215901"/>
                    </a:lnTo>
                    <a:close/>
                    <a:moveTo>
                      <a:pt x="33782" y="151131"/>
                    </a:moveTo>
                    <a:lnTo>
                      <a:pt x="33782" y="64771"/>
                    </a:lnTo>
                    <a:cubicBezTo>
                      <a:pt x="9906" y="76327"/>
                      <a:pt x="0" y="105157"/>
                      <a:pt x="11685" y="129033"/>
                    </a:cubicBezTo>
                    <a:cubicBezTo>
                      <a:pt x="16383" y="138684"/>
                      <a:pt x="24131" y="146432"/>
                      <a:pt x="33782" y="151131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66" name="Freeform 126"/>
              <p:cNvSpPr/>
              <p:nvPr/>
            </p:nvSpPr>
            <p:spPr>
              <a:xfrm>
                <a:off x="3744352" y="5475044"/>
                <a:ext cx="102309" cy="130870"/>
              </a:xfrm>
              <a:custGeom>
                <a:avLst/>
                <a:gdLst/>
                <a:ahLst/>
                <a:cxnLst/>
                <a:rect l="0" t="0" r="0" b="0"/>
                <a:pathLst>
                  <a:path w="168783" h="215901">
                    <a:moveTo>
                      <a:pt x="168783" y="215901"/>
                    </a:moveTo>
                    <a:lnTo>
                      <a:pt x="60833" y="215901"/>
                    </a:lnTo>
                    <a:lnTo>
                      <a:pt x="168783" y="0"/>
                    </a:lnTo>
                    <a:lnTo>
                      <a:pt x="60833" y="0"/>
                    </a:lnTo>
                    <a:lnTo>
                      <a:pt x="168783" y="215901"/>
                    </a:lnTo>
                    <a:close/>
                    <a:moveTo>
                      <a:pt x="114808" y="107951"/>
                    </a:moveTo>
                    <a:lnTo>
                      <a:pt x="33782" y="107951"/>
                    </a:lnTo>
                    <a:moveTo>
                      <a:pt x="33782" y="151131"/>
                    </a:moveTo>
                    <a:lnTo>
                      <a:pt x="33782" y="64771"/>
                    </a:lnTo>
                    <a:cubicBezTo>
                      <a:pt x="9906" y="76327"/>
                      <a:pt x="0" y="105157"/>
                      <a:pt x="11685" y="129033"/>
                    </a:cubicBezTo>
                    <a:cubicBezTo>
                      <a:pt x="16383" y="138684"/>
                      <a:pt x="24131" y="146432"/>
                      <a:pt x="33782" y="151131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67" name="Freeform 127"/>
              <p:cNvSpPr/>
              <p:nvPr/>
            </p:nvSpPr>
            <p:spPr>
              <a:xfrm>
                <a:off x="1938893" y="7279818"/>
                <a:ext cx="17182" cy="17474"/>
              </a:xfrm>
              <a:custGeom>
                <a:avLst/>
                <a:gdLst/>
                <a:ahLst/>
                <a:cxnLst/>
                <a:rect l="0" t="0" r="0" b="0"/>
                <a:pathLst>
                  <a:path w="28347" h="28828">
                    <a:moveTo>
                      <a:pt x="0" y="14350"/>
                    </a:moveTo>
                    <a:cubicBezTo>
                      <a:pt x="0" y="22351"/>
                      <a:pt x="6337" y="28828"/>
                      <a:pt x="14173" y="28828"/>
                    </a:cubicBezTo>
                    <a:cubicBezTo>
                      <a:pt x="22009" y="28828"/>
                      <a:pt x="28347" y="22351"/>
                      <a:pt x="28347" y="14350"/>
                    </a:cubicBezTo>
                    <a:cubicBezTo>
                      <a:pt x="28347" y="6476"/>
                      <a:pt x="22009" y="0"/>
                      <a:pt x="14173" y="0"/>
                    </a:cubicBezTo>
                    <a:cubicBezTo>
                      <a:pt x="6337" y="0"/>
                      <a:pt x="0" y="6476"/>
                      <a:pt x="0" y="14350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68" name="Freeform 128"/>
              <p:cNvSpPr/>
              <p:nvPr/>
            </p:nvSpPr>
            <p:spPr>
              <a:xfrm>
                <a:off x="1938893" y="7279818"/>
                <a:ext cx="17182" cy="17474"/>
              </a:xfrm>
              <a:custGeom>
                <a:avLst/>
                <a:gdLst/>
                <a:ahLst/>
                <a:cxnLst/>
                <a:rect l="0" t="0" r="0" b="0"/>
                <a:pathLst>
                  <a:path w="28347" h="28828">
                    <a:moveTo>
                      <a:pt x="0" y="14350"/>
                    </a:moveTo>
                    <a:cubicBezTo>
                      <a:pt x="0" y="22351"/>
                      <a:pt x="6337" y="28828"/>
                      <a:pt x="14173" y="28828"/>
                    </a:cubicBezTo>
                    <a:cubicBezTo>
                      <a:pt x="22009" y="28828"/>
                      <a:pt x="28347" y="22351"/>
                      <a:pt x="28347" y="14350"/>
                    </a:cubicBezTo>
                    <a:cubicBezTo>
                      <a:pt x="28347" y="6476"/>
                      <a:pt x="22009" y="0"/>
                      <a:pt x="14173" y="0"/>
                    </a:cubicBezTo>
                    <a:cubicBezTo>
                      <a:pt x="6337" y="0"/>
                      <a:pt x="0" y="6476"/>
                      <a:pt x="0" y="14350"/>
                    </a:cubicBezTo>
                    <a:close/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69" name="Freeform 129"/>
              <p:cNvSpPr/>
              <p:nvPr/>
            </p:nvSpPr>
            <p:spPr>
              <a:xfrm>
                <a:off x="1869063" y="7256261"/>
                <a:ext cx="0" cy="65434"/>
              </a:xfrm>
              <a:custGeom>
                <a:avLst/>
                <a:gdLst/>
                <a:ahLst/>
                <a:cxnLst/>
                <a:rect l="0" t="0" r="0" b="0"/>
                <a:pathLst>
                  <a:path h="107950">
                    <a:moveTo>
                      <a:pt x="0" y="10795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70" name="Picture 130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865214" y="7252412"/>
                <a:ext cx="215003" cy="94996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71" name="Freeform 131"/>
              <p:cNvSpPr/>
              <p:nvPr/>
            </p:nvSpPr>
            <p:spPr>
              <a:xfrm>
                <a:off x="1869063" y="7234398"/>
                <a:ext cx="207306" cy="109161"/>
              </a:xfrm>
              <a:custGeom>
                <a:avLst/>
                <a:gdLst/>
                <a:ahLst/>
                <a:cxnLst/>
                <a:rect l="0" t="0" r="0" b="0"/>
                <a:pathLst>
                  <a:path w="341999" h="180087">
                    <a:moveTo>
                      <a:pt x="0" y="144019"/>
                    </a:moveTo>
                    <a:lnTo>
                      <a:pt x="341999" y="0"/>
                    </a:lnTo>
                    <a:lnTo>
                      <a:pt x="341999" y="180087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72" name="Freeform 132"/>
              <p:cNvSpPr/>
              <p:nvPr/>
            </p:nvSpPr>
            <p:spPr>
              <a:xfrm>
                <a:off x="1938893" y="7279818"/>
                <a:ext cx="17182" cy="17474"/>
              </a:xfrm>
              <a:custGeom>
                <a:avLst/>
                <a:gdLst/>
                <a:ahLst/>
                <a:cxnLst/>
                <a:rect l="0" t="0" r="0" b="0"/>
                <a:pathLst>
                  <a:path w="28347" h="28828">
                    <a:moveTo>
                      <a:pt x="0" y="14350"/>
                    </a:moveTo>
                    <a:cubicBezTo>
                      <a:pt x="0" y="22351"/>
                      <a:pt x="6337" y="28828"/>
                      <a:pt x="14173" y="28828"/>
                    </a:cubicBezTo>
                    <a:cubicBezTo>
                      <a:pt x="22009" y="28828"/>
                      <a:pt x="28347" y="22351"/>
                      <a:pt x="28347" y="14350"/>
                    </a:cubicBezTo>
                    <a:cubicBezTo>
                      <a:pt x="28347" y="6476"/>
                      <a:pt x="22009" y="0"/>
                      <a:pt x="14173" y="0"/>
                    </a:cubicBezTo>
                    <a:cubicBezTo>
                      <a:pt x="6337" y="0"/>
                      <a:pt x="0" y="6476"/>
                      <a:pt x="0" y="14350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73" name="Freeform 133"/>
              <p:cNvSpPr/>
              <p:nvPr/>
            </p:nvSpPr>
            <p:spPr>
              <a:xfrm>
                <a:off x="1938893" y="7279818"/>
                <a:ext cx="17182" cy="17474"/>
              </a:xfrm>
              <a:custGeom>
                <a:avLst/>
                <a:gdLst/>
                <a:ahLst/>
                <a:cxnLst/>
                <a:rect l="0" t="0" r="0" b="0"/>
                <a:pathLst>
                  <a:path w="28347" h="28828">
                    <a:moveTo>
                      <a:pt x="0" y="14350"/>
                    </a:moveTo>
                    <a:cubicBezTo>
                      <a:pt x="0" y="22351"/>
                      <a:pt x="6337" y="28828"/>
                      <a:pt x="14173" y="28828"/>
                    </a:cubicBezTo>
                    <a:cubicBezTo>
                      <a:pt x="22009" y="28828"/>
                      <a:pt x="28347" y="22351"/>
                      <a:pt x="28347" y="14350"/>
                    </a:cubicBezTo>
                    <a:cubicBezTo>
                      <a:pt x="28347" y="6476"/>
                      <a:pt x="22009" y="0"/>
                      <a:pt x="14173" y="0"/>
                    </a:cubicBezTo>
                    <a:cubicBezTo>
                      <a:pt x="6337" y="0"/>
                      <a:pt x="0" y="6476"/>
                      <a:pt x="0" y="14350"/>
                    </a:cubicBezTo>
                    <a:close/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74" name="Freeform 134"/>
              <p:cNvSpPr/>
              <p:nvPr/>
            </p:nvSpPr>
            <p:spPr>
              <a:xfrm>
                <a:off x="1869063" y="7256261"/>
                <a:ext cx="0" cy="65434"/>
              </a:xfrm>
              <a:custGeom>
                <a:avLst/>
                <a:gdLst/>
                <a:ahLst/>
                <a:cxnLst/>
                <a:rect l="0" t="0" r="0" b="0"/>
                <a:pathLst>
                  <a:path h="107950">
                    <a:moveTo>
                      <a:pt x="0" y="10795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75" name="Picture 135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865214" y="7252412"/>
                <a:ext cx="215003" cy="94996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76" name="Freeform 136"/>
              <p:cNvSpPr/>
              <p:nvPr/>
            </p:nvSpPr>
            <p:spPr>
              <a:xfrm>
                <a:off x="1869063" y="7234398"/>
                <a:ext cx="207306" cy="109161"/>
              </a:xfrm>
              <a:custGeom>
                <a:avLst/>
                <a:gdLst/>
                <a:ahLst/>
                <a:cxnLst/>
                <a:rect l="0" t="0" r="0" b="0"/>
                <a:pathLst>
                  <a:path w="341999" h="180087">
                    <a:moveTo>
                      <a:pt x="0" y="144019"/>
                    </a:moveTo>
                    <a:lnTo>
                      <a:pt x="341999" y="0"/>
                    </a:lnTo>
                    <a:lnTo>
                      <a:pt x="341999" y="180087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77" name="Freeform 137"/>
              <p:cNvSpPr/>
              <p:nvPr/>
            </p:nvSpPr>
            <p:spPr>
              <a:xfrm>
                <a:off x="1506467" y="7702835"/>
                <a:ext cx="228853" cy="946929"/>
              </a:xfrm>
              <a:custGeom>
                <a:avLst/>
                <a:gdLst/>
                <a:ahLst/>
                <a:cxnLst/>
                <a:rect l="0" t="0" r="0" b="0"/>
                <a:pathLst>
                  <a:path w="377546" h="1562177">
                    <a:moveTo>
                      <a:pt x="0" y="0"/>
                    </a:moveTo>
                    <a:lnTo>
                      <a:pt x="0" y="1562177"/>
                    </a:lnTo>
                    <a:lnTo>
                      <a:pt x="374079" y="1562177"/>
                    </a:lnTo>
                    <a:lnTo>
                      <a:pt x="377546" y="2667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78" name="Picture 138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502424" y="7619617"/>
                <a:ext cx="236828" cy="89530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79" name="Freeform 139"/>
              <p:cNvSpPr/>
              <p:nvPr/>
            </p:nvSpPr>
            <p:spPr>
              <a:xfrm>
                <a:off x="1582650" y="7499371"/>
                <a:ext cx="76374" cy="124095"/>
              </a:xfrm>
              <a:custGeom>
                <a:avLst/>
                <a:gdLst/>
                <a:ahLst/>
                <a:cxnLst/>
                <a:rect l="0" t="0" r="0" b="0"/>
                <a:pathLst>
                  <a:path w="125997" h="204724">
                    <a:moveTo>
                      <a:pt x="63005" y="204724"/>
                    </a:moveTo>
                    <a:lnTo>
                      <a:pt x="125997" y="204724"/>
                    </a:lnTo>
                    <a:lnTo>
                      <a:pt x="125997" y="62993"/>
                    </a:lnTo>
                    <a:cubicBezTo>
                      <a:pt x="125997" y="28195"/>
                      <a:pt x="97790" y="0"/>
                      <a:pt x="63005" y="0"/>
                    </a:cubicBezTo>
                    <a:cubicBezTo>
                      <a:pt x="28207" y="0"/>
                      <a:pt x="0" y="28195"/>
                      <a:pt x="0" y="62993"/>
                    </a:cubicBez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80" name="Freeform 140"/>
              <p:cNvSpPr/>
              <p:nvPr/>
            </p:nvSpPr>
            <p:spPr>
              <a:xfrm>
                <a:off x="1582650" y="7537554"/>
                <a:ext cx="38191" cy="85911"/>
              </a:xfrm>
              <a:custGeom>
                <a:avLst/>
                <a:gdLst/>
                <a:ahLst/>
                <a:cxnLst/>
                <a:rect l="0" t="0" r="0" b="0"/>
                <a:pathLst>
                  <a:path w="63005" h="141731">
                    <a:moveTo>
                      <a:pt x="0" y="0"/>
                    </a:moveTo>
                    <a:lnTo>
                      <a:pt x="0" y="141731"/>
                    </a:lnTo>
                    <a:lnTo>
                      <a:pt x="63005" y="141731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81" name="Picture 141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502424" y="7619617"/>
                <a:ext cx="236828" cy="89530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82" name="Freeform 142"/>
              <p:cNvSpPr/>
              <p:nvPr/>
            </p:nvSpPr>
            <p:spPr>
              <a:xfrm>
                <a:off x="1582650" y="7499371"/>
                <a:ext cx="76374" cy="124095"/>
              </a:xfrm>
              <a:custGeom>
                <a:avLst/>
                <a:gdLst/>
                <a:ahLst/>
                <a:cxnLst/>
                <a:rect l="0" t="0" r="0" b="0"/>
                <a:pathLst>
                  <a:path w="125997" h="204724">
                    <a:moveTo>
                      <a:pt x="63005" y="204724"/>
                    </a:moveTo>
                    <a:lnTo>
                      <a:pt x="125997" y="204724"/>
                    </a:lnTo>
                    <a:lnTo>
                      <a:pt x="125997" y="62993"/>
                    </a:lnTo>
                    <a:cubicBezTo>
                      <a:pt x="125997" y="28195"/>
                      <a:pt x="97790" y="0"/>
                      <a:pt x="63005" y="0"/>
                    </a:cubicBezTo>
                    <a:cubicBezTo>
                      <a:pt x="28207" y="0"/>
                      <a:pt x="0" y="28195"/>
                      <a:pt x="0" y="62993"/>
                    </a:cubicBez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83" name="Freeform 143"/>
              <p:cNvSpPr/>
              <p:nvPr/>
            </p:nvSpPr>
            <p:spPr>
              <a:xfrm>
                <a:off x="1582650" y="7537554"/>
                <a:ext cx="38191" cy="85911"/>
              </a:xfrm>
              <a:custGeom>
                <a:avLst/>
                <a:gdLst/>
                <a:ahLst/>
                <a:cxnLst/>
                <a:rect l="0" t="0" r="0" b="0"/>
                <a:pathLst>
                  <a:path w="63005" h="141731">
                    <a:moveTo>
                      <a:pt x="0" y="0"/>
                    </a:moveTo>
                    <a:lnTo>
                      <a:pt x="0" y="141731"/>
                    </a:lnTo>
                    <a:lnTo>
                      <a:pt x="63005" y="141731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84" name="Freeform 144"/>
              <p:cNvSpPr/>
              <p:nvPr/>
            </p:nvSpPr>
            <p:spPr>
              <a:xfrm>
                <a:off x="1506467" y="7702835"/>
                <a:ext cx="228853" cy="946929"/>
              </a:xfrm>
              <a:custGeom>
                <a:avLst/>
                <a:gdLst/>
                <a:ahLst/>
                <a:cxnLst/>
                <a:rect l="0" t="0" r="0" b="0"/>
                <a:pathLst>
                  <a:path w="377546" h="1562177">
                    <a:moveTo>
                      <a:pt x="0" y="0"/>
                    </a:moveTo>
                    <a:lnTo>
                      <a:pt x="0" y="1562177"/>
                    </a:lnTo>
                    <a:lnTo>
                      <a:pt x="374079" y="1562177"/>
                    </a:lnTo>
                    <a:lnTo>
                      <a:pt x="377546" y="2667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85" name="Picture 145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502424" y="7619617"/>
                <a:ext cx="236828" cy="89530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86" name="Freeform 146"/>
              <p:cNvSpPr/>
              <p:nvPr/>
            </p:nvSpPr>
            <p:spPr>
              <a:xfrm>
                <a:off x="1582650" y="7499371"/>
                <a:ext cx="76374" cy="124095"/>
              </a:xfrm>
              <a:custGeom>
                <a:avLst/>
                <a:gdLst/>
                <a:ahLst/>
                <a:cxnLst/>
                <a:rect l="0" t="0" r="0" b="0"/>
                <a:pathLst>
                  <a:path w="125997" h="204724">
                    <a:moveTo>
                      <a:pt x="63005" y="204724"/>
                    </a:moveTo>
                    <a:lnTo>
                      <a:pt x="125997" y="204724"/>
                    </a:lnTo>
                    <a:lnTo>
                      <a:pt x="125997" y="62993"/>
                    </a:lnTo>
                    <a:cubicBezTo>
                      <a:pt x="125997" y="28195"/>
                      <a:pt x="97790" y="0"/>
                      <a:pt x="63005" y="0"/>
                    </a:cubicBezTo>
                    <a:cubicBezTo>
                      <a:pt x="28207" y="0"/>
                      <a:pt x="0" y="28195"/>
                      <a:pt x="0" y="62993"/>
                    </a:cubicBez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87" name="Freeform 147"/>
              <p:cNvSpPr/>
              <p:nvPr/>
            </p:nvSpPr>
            <p:spPr>
              <a:xfrm>
                <a:off x="1582650" y="7537554"/>
                <a:ext cx="38191" cy="85911"/>
              </a:xfrm>
              <a:custGeom>
                <a:avLst/>
                <a:gdLst/>
                <a:ahLst/>
                <a:cxnLst/>
                <a:rect l="0" t="0" r="0" b="0"/>
                <a:pathLst>
                  <a:path w="63005" h="141731">
                    <a:moveTo>
                      <a:pt x="0" y="0"/>
                    </a:moveTo>
                    <a:lnTo>
                      <a:pt x="0" y="141731"/>
                    </a:lnTo>
                    <a:lnTo>
                      <a:pt x="63005" y="141731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88" name="Freeform 148"/>
              <p:cNvSpPr/>
              <p:nvPr/>
            </p:nvSpPr>
            <p:spPr>
              <a:xfrm>
                <a:off x="2256361" y="7573505"/>
                <a:ext cx="501924" cy="1133040"/>
              </a:xfrm>
              <a:custGeom>
                <a:avLst/>
                <a:gdLst/>
                <a:ahLst/>
                <a:cxnLst/>
                <a:rect l="0" t="0" r="0" b="0"/>
                <a:pathLst>
                  <a:path w="828040" h="1869211">
                    <a:moveTo>
                      <a:pt x="0" y="1731137"/>
                    </a:moveTo>
                    <a:cubicBezTo>
                      <a:pt x="226441" y="1868093"/>
                      <a:pt x="595250" y="1869211"/>
                      <a:pt x="823850" y="1733549"/>
                    </a:cubicBezTo>
                    <a:cubicBezTo>
                      <a:pt x="825246" y="1732787"/>
                      <a:pt x="826643" y="1731898"/>
                      <a:pt x="828040" y="1731137"/>
                    </a:cubicBezTo>
                    <a:lnTo>
                      <a:pt x="828040" y="138048"/>
                    </a:lnTo>
                    <a:cubicBezTo>
                      <a:pt x="601727" y="1143"/>
                      <a:pt x="232919" y="0"/>
                      <a:pt x="4191" y="135635"/>
                    </a:cubicBezTo>
                    <a:cubicBezTo>
                      <a:pt x="2794" y="136397"/>
                      <a:pt x="1397" y="137287"/>
                      <a:pt x="0" y="138048"/>
                    </a:cubicBezTo>
                    <a:lnTo>
                      <a:pt x="0" y="1731137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89" name="Freeform 149"/>
              <p:cNvSpPr/>
              <p:nvPr/>
            </p:nvSpPr>
            <p:spPr>
              <a:xfrm>
                <a:off x="2305475" y="7288979"/>
                <a:ext cx="0" cy="611008"/>
              </a:xfrm>
              <a:custGeom>
                <a:avLst/>
                <a:gdLst/>
                <a:ahLst/>
                <a:cxnLst/>
                <a:rect l="0" t="0" r="0" b="0"/>
                <a:pathLst>
                  <a:path h="1007998">
                    <a:moveTo>
                      <a:pt x="0" y="0"/>
                    </a:moveTo>
                    <a:lnTo>
                      <a:pt x="0" y="1007998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90" name="Freeform 150"/>
              <p:cNvSpPr/>
              <p:nvPr/>
            </p:nvSpPr>
            <p:spPr>
              <a:xfrm>
                <a:off x="2720102" y="6361573"/>
                <a:ext cx="0" cy="1538414"/>
              </a:xfrm>
              <a:custGeom>
                <a:avLst/>
                <a:gdLst/>
                <a:ahLst/>
                <a:cxnLst/>
                <a:rect l="0" t="0" r="0" b="0"/>
                <a:pathLst>
                  <a:path h="2537967">
                    <a:moveTo>
                      <a:pt x="0" y="2537967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91" name="Freeform 151"/>
              <p:cNvSpPr/>
              <p:nvPr/>
            </p:nvSpPr>
            <p:spPr>
              <a:xfrm>
                <a:off x="4356746" y="6031472"/>
                <a:ext cx="0" cy="984757"/>
              </a:xfrm>
              <a:custGeom>
                <a:avLst/>
                <a:gdLst/>
                <a:ahLst/>
                <a:cxnLst/>
                <a:rect l="0" t="0" r="0" b="0"/>
                <a:pathLst>
                  <a:path h="1624583">
                    <a:moveTo>
                      <a:pt x="0" y="0"/>
                    </a:moveTo>
                    <a:lnTo>
                      <a:pt x="0" y="1624583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92" name="Freeform 152"/>
              <p:cNvSpPr/>
              <p:nvPr/>
            </p:nvSpPr>
            <p:spPr>
              <a:xfrm>
                <a:off x="4362212" y="5322234"/>
                <a:ext cx="0" cy="76365"/>
              </a:xfrm>
              <a:custGeom>
                <a:avLst/>
                <a:gdLst/>
                <a:ahLst/>
                <a:cxnLst/>
                <a:rect l="0" t="0" r="0" b="0"/>
                <a:pathLst>
                  <a:path h="125983">
                    <a:moveTo>
                      <a:pt x="0" y="125983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93" name="Freeform 153"/>
              <p:cNvSpPr/>
              <p:nvPr/>
            </p:nvSpPr>
            <p:spPr>
              <a:xfrm>
                <a:off x="3489309" y="5712303"/>
                <a:ext cx="324634" cy="0"/>
              </a:xfrm>
              <a:custGeom>
                <a:avLst/>
                <a:gdLst/>
                <a:ahLst/>
                <a:cxnLst/>
                <a:rect l="0" t="0" r="0" b="0"/>
                <a:pathLst>
                  <a:path w="535559">
                    <a:moveTo>
                      <a:pt x="535559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94" name="Freeform 154"/>
              <p:cNvSpPr/>
              <p:nvPr/>
            </p:nvSpPr>
            <p:spPr>
              <a:xfrm>
                <a:off x="4880457" y="6031472"/>
                <a:ext cx="0" cy="3153811"/>
              </a:xfrm>
              <a:custGeom>
                <a:avLst/>
                <a:gdLst/>
                <a:ahLst/>
                <a:cxnLst/>
                <a:rect l="0" t="0" r="0" b="0"/>
                <a:pathLst>
                  <a:path h="5202935">
                    <a:moveTo>
                      <a:pt x="0" y="0"/>
                    </a:moveTo>
                    <a:lnTo>
                      <a:pt x="0" y="5202935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95" name="Freeform 155"/>
              <p:cNvSpPr/>
              <p:nvPr/>
            </p:nvSpPr>
            <p:spPr>
              <a:xfrm>
                <a:off x="3813944" y="5322234"/>
                <a:ext cx="0" cy="152809"/>
              </a:xfrm>
              <a:custGeom>
                <a:avLst/>
                <a:gdLst/>
                <a:ahLst/>
                <a:cxnLst/>
                <a:rect l="0" t="0" r="0" b="0"/>
                <a:pathLst>
                  <a:path h="252094">
                    <a:moveTo>
                      <a:pt x="0" y="252094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96" name="Freeform 156"/>
              <p:cNvSpPr/>
              <p:nvPr/>
            </p:nvSpPr>
            <p:spPr>
              <a:xfrm>
                <a:off x="3016869" y="5322234"/>
                <a:ext cx="1869053" cy="0"/>
              </a:xfrm>
              <a:custGeom>
                <a:avLst/>
                <a:gdLst/>
                <a:ahLst/>
                <a:cxnLst/>
                <a:rect l="0" t="0" r="0" b="0"/>
                <a:pathLst>
                  <a:path w="3083432">
                    <a:moveTo>
                      <a:pt x="3083432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97" name="Freeform 157"/>
              <p:cNvSpPr/>
              <p:nvPr/>
            </p:nvSpPr>
            <p:spPr>
              <a:xfrm>
                <a:off x="3016869" y="5322234"/>
                <a:ext cx="0" cy="654118"/>
              </a:xfrm>
              <a:custGeom>
                <a:avLst/>
                <a:gdLst/>
                <a:ahLst/>
                <a:cxnLst/>
                <a:rect l="0" t="0" r="0" b="0"/>
                <a:pathLst>
                  <a:path h="1079119">
                    <a:moveTo>
                      <a:pt x="0" y="1079119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98" name="Freeform 158"/>
              <p:cNvSpPr/>
              <p:nvPr/>
            </p:nvSpPr>
            <p:spPr>
              <a:xfrm>
                <a:off x="2885922" y="5758108"/>
                <a:ext cx="130947" cy="0"/>
              </a:xfrm>
              <a:custGeom>
                <a:avLst/>
                <a:gdLst/>
                <a:ahLst/>
                <a:cxnLst/>
                <a:rect l="0" t="0" r="0" b="0"/>
                <a:pathLst>
                  <a:path w="216028">
                    <a:moveTo>
                      <a:pt x="216028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99" name="Freeform 159"/>
              <p:cNvSpPr/>
              <p:nvPr/>
            </p:nvSpPr>
            <p:spPr>
              <a:xfrm>
                <a:off x="3813944" y="5605914"/>
                <a:ext cx="0" cy="2043110"/>
              </a:xfrm>
              <a:custGeom>
                <a:avLst/>
                <a:gdLst/>
                <a:ahLst/>
                <a:cxnLst/>
                <a:rect l="0" t="0" r="0" b="0"/>
                <a:pathLst>
                  <a:path h="3370580">
                    <a:moveTo>
                      <a:pt x="0" y="0"/>
                    </a:moveTo>
                    <a:lnTo>
                      <a:pt x="0" y="337058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00" name="Freeform 160"/>
              <p:cNvSpPr/>
              <p:nvPr/>
            </p:nvSpPr>
            <p:spPr>
              <a:xfrm>
                <a:off x="3969371" y="6322850"/>
                <a:ext cx="0" cy="1609853"/>
              </a:xfrm>
              <a:custGeom>
                <a:avLst/>
                <a:gdLst/>
                <a:ahLst/>
                <a:cxnLst/>
                <a:rect l="0" t="0" r="0" b="0"/>
                <a:pathLst>
                  <a:path h="2655823">
                    <a:moveTo>
                      <a:pt x="0" y="2655823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01" name="Freeform 161"/>
              <p:cNvSpPr/>
              <p:nvPr/>
            </p:nvSpPr>
            <p:spPr>
              <a:xfrm>
                <a:off x="4045815" y="6841634"/>
                <a:ext cx="0" cy="807391"/>
              </a:xfrm>
              <a:custGeom>
                <a:avLst/>
                <a:gdLst/>
                <a:ahLst/>
                <a:cxnLst/>
                <a:rect l="0" t="0" r="0" b="0"/>
                <a:pathLst>
                  <a:path h="1331977">
                    <a:moveTo>
                      <a:pt x="0" y="1331977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102" name="Picture 162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041966" y="6837785"/>
                <a:ext cx="269514" cy="95381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103" name="Freeform 163"/>
              <p:cNvSpPr/>
              <p:nvPr/>
            </p:nvSpPr>
            <p:spPr>
              <a:xfrm>
                <a:off x="4309787" y="6841634"/>
                <a:ext cx="0" cy="174595"/>
              </a:xfrm>
              <a:custGeom>
                <a:avLst/>
                <a:gdLst/>
                <a:ahLst/>
                <a:cxnLst/>
                <a:rect l="0" t="0" r="0" b="0"/>
                <a:pathLst>
                  <a:path h="288036">
                    <a:moveTo>
                      <a:pt x="0" y="0"/>
                    </a:moveTo>
                    <a:lnTo>
                      <a:pt x="0" y="288036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04" name="Freeform 164"/>
              <p:cNvSpPr/>
              <p:nvPr/>
            </p:nvSpPr>
            <p:spPr>
              <a:xfrm>
                <a:off x="4309787" y="7016230"/>
                <a:ext cx="46959" cy="0"/>
              </a:xfrm>
              <a:custGeom>
                <a:avLst/>
                <a:gdLst/>
                <a:ahLst/>
                <a:cxnLst/>
                <a:rect l="0" t="0" r="0" b="0"/>
                <a:pathLst>
                  <a:path w="77470">
                    <a:moveTo>
                      <a:pt x="0" y="0"/>
                    </a:moveTo>
                    <a:lnTo>
                      <a:pt x="7747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05" name="Freeform 165"/>
              <p:cNvSpPr/>
              <p:nvPr/>
            </p:nvSpPr>
            <p:spPr>
              <a:xfrm>
                <a:off x="3489309" y="8988887"/>
                <a:ext cx="1200231" cy="65465"/>
              </a:xfrm>
              <a:custGeom>
                <a:avLst/>
                <a:gdLst/>
                <a:ahLst/>
                <a:cxnLst/>
                <a:rect l="0" t="0" r="0" b="0"/>
                <a:pathLst>
                  <a:path w="1980057" h="108000">
                    <a:moveTo>
                      <a:pt x="0" y="108000"/>
                    </a:moveTo>
                    <a:lnTo>
                      <a:pt x="1980057" y="108000"/>
                    </a:lnTo>
                    <a:lnTo>
                      <a:pt x="1980057" y="0"/>
                    </a:lnTo>
                    <a:lnTo>
                      <a:pt x="0" y="0"/>
                    </a:lnTo>
                    <a:lnTo>
                      <a:pt x="0" y="108000"/>
                    </a:ln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106" name="Freeform 166"/>
              <p:cNvSpPr/>
              <p:nvPr/>
            </p:nvSpPr>
            <p:spPr>
              <a:xfrm>
                <a:off x="3489309" y="8988887"/>
                <a:ext cx="1200231" cy="65465"/>
              </a:xfrm>
              <a:custGeom>
                <a:avLst/>
                <a:gdLst/>
                <a:ahLst/>
                <a:cxnLst/>
                <a:rect l="0" t="0" r="0" b="0"/>
                <a:pathLst>
                  <a:path w="1980057" h="108000">
                    <a:moveTo>
                      <a:pt x="0" y="108000"/>
                    </a:moveTo>
                    <a:lnTo>
                      <a:pt x="1980057" y="108000"/>
                    </a:lnTo>
                    <a:lnTo>
                      <a:pt x="1980057" y="0"/>
                    </a:lnTo>
                    <a:lnTo>
                      <a:pt x="0" y="0"/>
                    </a:lnTo>
                    <a:lnTo>
                      <a:pt x="0" y="108000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107" name="Picture 167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954667" y="9050503"/>
                <a:ext cx="269515" cy="95419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108" name="Freeform 168"/>
              <p:cNvSpPr/>
              <p:nvPr/>
            </p:nvSpPr>
            <p:spPr>
              <a:xfrm>
                <a:off x="4224337" y="9054352"/>
                <a:ext cx="0" cy="130931"/>
              </a:xfrm>
              <a:custGeom>
                <a:avLst/>
                <a:gdLst/>
                <a:ahLst/>
                <a:cxnLst/>
                <a:rect l="0" t="0" r="0" b="0"/>
                <a:pathLst>
                  <a:path h="216001">
                    <a:moveTo>
                      <a:pt x="0" y="0"/>
                    </a:moveTo>
                    <a:lnTo>
                      <a:pt x="0" y="216001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09" name="Freeform 169"/>
              <p:cNvSpPr/>
              <p:nvPr/>
            </p:nvSpPr>
            <p:spPr>
              <a:xfrm>
                <a:off x="3958517" y="9054352"/>
                <a:ext cx="0" cy="130931"/>
              </a:xfrm>
              <a:custGeom>
                <a:avLst/>
                <a:gdLst/>
                <a:ahLst/>
                <a:cxnLst/>
                <a:rect l="0" t="0" r="0" b="0"/>
                <a:pathLst>
                  <a:path h="216001">
                    <a:moveTo>
                      <a:pt x="0" y="0"/>
                    </a:moveTo>
                    <a:lnTo>
                      <a:pt x="0" y="216001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10" name="Freeform 170"/>
              <p:cNvSpPr/>
              <p:nvPr/>
            </p:nvSpPr>
            <p:spPr>
              <a:xfrm>
                <a:off x="4224337" y="9185284"/>
                <a:ext cx="656120" cy="0"/>
              </a:xfrm>
              <a:custGeom>
                <a:avLst/>
                <a:gdLst/>
                <a:ahLst/>
                <a:cxnLst/>
                <a:rect l="0" t="0" r="0" b="0"/>
                <a:pathLst>
                  <a:path w="1082422">
                    <a:moveTo>
                      <a:pt x="0" y="0"/>
                    </a:moveTo>
                    <a:lnTo>
                      <a:pt x="1082422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11" name="Freeform 171"/>
              <p:cNvSpPr/>
              <p:nvPr/>
            </p:nvSpPr>
            <p:spPr>
              <a:xfrm>
                <a:off x="3291850" y="9185284"/>
                <a:ext cx="666666" cy="0"/>
              </a:xfrm>
              <a:custGeom>
                <a:avLst/>
                <a:gdLst/>
                <a:ahLst/>
                <a:cxnLst/>
                <a:rect l="0" t="0" r="0" b="0"/>
                <a:pathLst>
                  <a:path w="1099819">
                    <a:moveTo>
                      <a:pt x="0" y="0"/>
                    </a:moveTo>
                    <a:lnTo>
                      <a:pt x="1099819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12" name="Freeform 172"/>
              <p:cNvSpPr/>
              <p:nvPr/>
            </p:nvSpPr>
            <p:spPr>
              <a:xfrm>
                <a:off x="3291850" y="8205453"/>
                <a:ext cx="0" cy="979830"/>
              </a:xfrm>
              <a:custGeom>
                <a:avLst/>
                <a:gdLst/>
                <a:ahLst/>
                <a:cxnLst/>
                <a:rect l="0" t="0" r="0" b="0"/>
                <a:pathLst>
                  <a:path h="1616455">
                    <a:moveTo>
                      <a:pt x="0" y="1616455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13" name="Freeform 173"/>
              <p:cNvSpPr/>
              <p:nvPr/>
            </p:nvSpPr>
            <p:spPr>
              <a:xfrm>
                <a:off x="2751280" y="5252103"/>
                <a:ext cx="130946" cy="102308"/>
              </a:xfrm>
              <a:custGeom>
                <a:avLst/>
                <a:gdLst/>
                <a:ahLst/>
                <a:cxnLst/>
                <a:rect l="0" t="0" r="0" b="0"/>
                <a:pathLst>
                  <a:path w="216027" h="168782">
                    <a:moveTo>
                      <a:pt x="0" y="168782"/>
                    </a:moveTo>
                    <a:lnTo>
                      <a:pt x="0" y="60832"/>
                    </a:lnTo>
                    <a:lnTo>
                      <a:pt x="216027" y="168782"/>
                    </a:lnTo>
                    <a:lnTo>
                      <a:pt x="216027" y="60832"/>
                    </a:lnTo>
                    <a:lnTo>
                      <a:pt x="0" y="168782"/>
                    </a:lnTo>
                    <a:close/>
                    <a:moveTo>
                      <a:pt x="64897" y="33781"/>
                    </a:moveTo>
                    <a:lnTo>
                      <a:pt x="151256" y="33781"/>
                    </a:lnTo>
                    <a:cubicBezTo>
                      <a:pt x="139572" y="9905"/>
                      <a:pt x="110871" y="0"/>
                      <a:pt x="86994" y="11683"/>
                    </a:cubicBezTo>
                    <a:cubicBezTo>
                      <a:pt x="77343" y="16382"/>
                      <a:pt x="69596" y="24129"/>
                      <a:pt x="64897" y="33781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114" name="Freeform 174"/>
              <p:cNvSpPr/>
              <p:nvPr/>
            </p:nvSpPr>
            <p:spPr>
              <a:xfrm>
                <a:off x="2751280" y="5252103"/>
                <a:ext cx="130946" cy="102308"/>
              </a:xfrm>
              <a:custGeom>
                <a:avLst/>
                <a:gdLst/>
                <a:ahLst/>
                <a:cxnLst/>
                <a:rect l="0" t="0" r="0" b="0"/>
                <a:pathLst>
                  <a:path w="216027" h="168782">
                    <a:moveTo>
                      <a:pt x="0" y="168782"/>
                    </a:moveTo>
                    <a:lnTo>
                      <a:pt x="0" y="60832"/>
                    </a:lnTo>
                    <a:lnTo>
                      <a:pt x="216027" y="168782"/>
                    </a:lnTo>
                    <a:lnTo>
                      <a:pt x="216027" y="60832"/>
                    </a:lnTo>
                    <a:lnTo>
                      <a:pt x="0" y="168782"/>
                    </a:lnTo>
                    <a:close/>
                    <a:moveTo>
                      <a:pt x="108077" y="114807"/>
                    </a:moveTo>
                    <a:lnTo>
                      <a:pt x="108077" y="33781"/>
                    </a:lnTo>
                    <a:moveTo>
                      <a:pt x="64897" y="33781"/>
                    </a:moveTo>
                    <a:lnTo>
                      <a:pt x="151256" y="33781"/>
                    </a:lnTo>
                    <a:cubicBezTo>
                      <a:pt x="139572" y="9905"/>
                      <a:pt x="110871" y="0"/>
                      <a:pt x="86994" y="11683"/>
                    </a:cubicBezTo>
                    <a:cubicBezTo>
                      <a:pt x="77343" y="16382"/>
                      <a:pt x="69596" y="24129"/>
                      <a:pt x="64897" y="33781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15" name="Freeform 175"/>
              <p:cNvSpPr/>
              <p:nvPr/>
            </p:nvSpPr>
            <p:spPr>
              <a:xfrm>
                <a:off x="2667754" y="5906761"/>
                <a:ext cx="130946" cy="102310"/>
              </a:xfrm>
              <a:custGeom>
                <a:avLst/>
                <a:gdLst/>
                <a:ahLst/>
                <a:cxnLst/>
                <a:rect l="0" t="0" r="0" b="0"/>
                <a:pathLst>
                  <a:path w="216027" h="168784">
                    <a:moveTo>
                      <a:pt x="0" y="168784"/>
                    </a:moveTo>
                    <a:lnTo>
                      <a:pt x="0" y="60834"/>
                    </a:lnTo>
                    <a:lnTo>
                      <a:pt x="216027" y="168784"/>
                    </a:lnTo>
                    <a:lnTo>
                      <a:pt x="216027" y="60834"/>
                    </a:lnTo>
                    <a:lnTo>
                      <a:pt x="0" y="168784"/>
                    </a:lnTo>
                    <a:close/>
                    <a:moveTo>
                      <a:pt x="64771" y="33782"/>
                    </a:moveTo>
                    <a:lnTo>
                      <a:pt x="151130" y="33782"/>
                    </a:lnTo>
                    <a:cubicBezTo>
                      <a:pt x="139574" y="9906"/>
                      <a:pt x="110745" y="0"/>
                      <a:pt x="86868" y="11685"/>
                    </a:cubicBezTo>
                    <a:cubicBezTo>
                      <a:pt x="77217" y="16384"/>
                      <a:pt x="69470" y="24130"/>
                      <a:pt x="64771" y="3378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116" name="Freeform 176"/>
              <p:cNvSpPr/>
              <p:nvPr/>
            </p:nvSpPr>
            <p:spPr>
              <a:xfrm>
                <a:off x="2667754" y="5906761"/>
                <a:ext cx="130946" cy="102310"/>
              </a:xfrm>
              <a:custGeom>
                <a:avLst/>
                <a:gdLst/>
                <a:ahLst/>
                <a:cxnLst/>
                <a:rect l="0" t="0" r="0" b="0"/>
                <a:pathLst>
                  <a:path w="216027" h="168784">
                    <a:moveTo>
                      <a:pt x="0" y="168784"/>
                    </a:moveTo>
                    <a:lnTo>
                      <a:pt x="0" y="60834"/>
                    </a:lnTo>
                    <a:lnTo>
                      <a:pt x="216027" y="168784"/>
                    </a:lnTo>
                    <a:lnTo>
                      <a:pt x="216027" y="60834"/>
                    </a:lnTo>
                    <a:lnTo>
                      <a:pt x="0" y="168784"/>
                    </a:lnTo>
                    <a:close/>
                    <a:moveTo>
                      <a:pt x="107950" y="114809"/>
                    </a:moveTo>
                    <a:lnTo>
                      <a:pt x="107950" y="33782"/>
                    </a:lnTo>
                    <a:moveTo>
                      <a:pt x="64771" y="33782"/>
                    </a:moveTo>
                    <a:lnTo>
                      <a:pt x="151130" y="33782"/>
                    </a:lnTo>
                    <a:cubicBezTo>
                      <a:pt x="139574" y="9906"/>
                      <a:pt x="110745" y="0"/>
                      <a:pt x="86868" y="11685"/>
                    </a:cubicBezTo>
                    <a:cubicBezTo>
                      <a:pt x="77217" y="16384"/>
                      <a:pt x="69470" y="24130"/>
                      <a:pt x="64771" y="33782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17" name="Freeform 177"/>
              <p:cNvSpPr/>
              <p:nvPr/>
            </p:nvSpPr>
            <p:spPr>
              <a:xfrm>
                <a:off x="2054544" y="5321695"/>
                <a:ext cx="696736" cy="0"/>
              </a:xfrm>
              <a:custGeom>
                <a:avLst/>
                <a:gdLst/>
                <a:ahLst/>
                <a:cxnLst/>
                <a:rect l="0" t="0" r="0" b="0"/>
                <a:pathLst>
                  <a:path w="1149427">
                    <a:moveTo>
                      <a:pt x="1149427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18" name="Freeform 178"/>
              <p:cNvSpPr/>
              <p:nvPr/>
            </p:nvSpPr>
            <p:spPr>
              <a:xfrm>
                <a:off x="2054405" y="5976353"/>
                <a:ext cx="613348" cy="0"/>
              </a:xfrm>
              <a:custGeom>
                <a:avLst/>
                <a:gdLst/>
                <a:ahLst/>
                <a:cxnLst/>
                <a:rect l="0" t="0" r="0" b="0"/>
                <a:pathLst>
                  <a:path w="1011859">
                    <a:moveTo>
                      <a:pt x="1011859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19" name="Freeform 179"/>
              <p:cNvSpPr/>
              <p:nvPr/>
            </p:nvSpPr>
            <p:spPr>
              <a:xfrm>
                <a:off x="2755052" y="5688516"/>
                <a:ext cx="130869" cy="102309"/>
              </a:xfrm>
              <a:custGeom>
                <a:avLst/>
                <a:gdLst/>
                <a:ahLst/>
                <a:cxnLst/>
                <a:rect l="0" t="0" r="0" b="0"/>
                <a:pathLst>
                  <a:path w="215900" h="168783">
                    <a:moveTo>
                      <a:pt x="0" y="168783"/>
                    </a:moveTo>
                    <a:lnTo>
                      <a:pt x="0" y="60833"/>
                    </a:lnTo>
                    <a:lnTo>
                      <a:pt x="215900" y="168783"/>
                    </a:lnTo>
                    <a:lnTo>
                      <a:pt x="215900" y="60833"/>
                    </a:lnTo>
                    <a:lnTo>
                      <a:pt x="0" y="168783"/>
                    </a:lnTo>
                    <a:close/>
                    <a:moveTo>
                      <a:pt x="64771" y="33782"/>
                    </a:moveTo>
                    <a:lnTo>
                      <a:pt x="151131" y="33782"/>
                    </a:lnTo>
                    <a:cubicBezTo>
                      <a:pt x="139574" y="9906"/>
                      <a:pt x="110744" y="0"/>
                      <a:pt x="86869" y="11685"/>
                    </a:cubicBezTo>
                    <a:cubicBezTo>
                      <a:pt x="77216" y="16383"/>
                      <a:pt x="69469" y="24131"/>
                      <a:pt x="64771" y="3378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120" name="Freeform 180"/>
              <p:cNvSpPr/>
              <p:nvPr/>
            </p:nvSpPr>
            <p:spPr>
              <a:xfrm>
                <a:off x="2755052" y="5688516"/>
                <a:ext cx="130869" cy="102309"/>
              </a:xfrm>
              <a:custGeom>
                <a:avLst/>
                <a:gdLst/>
                <a:ahLst/>
                <a:cxnLst/>
                <a:rect l="0" t="0" r="0" b="0"/>
                <a:pathLst>
                  <a:path w="215900" h="168783">
                    <a:moveTo>
                      <a:pt x="0" y="168783"/>
                    </a:moveTo>
                    <a:lnTo>
                      <a:pt x="0" y="60833"/>
                    </a:lnTo>
                    <a:lnTo>
                      <a:pt x="215900" y="168783"/>
                    </a:lnTo>
                    <a:lnTo>
                      <a:pt x="215900" y="60833"/>
                    </a:lnTo>
                    <a:lnTo>
                      <a:pt x="0" y="168783"/>
                    </a:lnTo>
                    <a:close/>
                    <a:moveTo>
                      <a:pt x="107950" y="114808"/>
                    </a:moveTo>
                    <a:lnTo>
                      <a:pt x="107950" y="33782"/>
                    </a:lnTo>
                    <a:moveTo>
                      <a:pt x="64771" y="33782"/>
                    </a:moveTo>
                    <a:lnTo>
                      <a:pt x="151131" y="33782"/>
                    </a:lnTo>
                    <a:cubicBezTo>
                      <a:pt x="139574" y="9906"/>
                      <a:pt x="110744" y="0"/>
                      <a:pt x="86869" y="11685"/>
                    </a:cubicBezTo>
                    <a:cubicBezTo>
                      <a:pt x="77216" y="16383"/>
                      <a:pt x="69469" y="24131"/>
                      <a:pt x="64771" y="33782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21" name="Freeform 181"/>
              <p:cNvSpPr/>
              <p:nvPr/>
            </p:nvSpPr>
            <p:spPr>
              <a:xfrm>
                <a:off x="2665753" y="5758108"/>
                <a:ext cx="89298" cy="0"/>
              </a:xfrm>
              <a:custGeom>
                <a:avLst/>
                <a:gdLst/>
                <a:ahLst/>
                <a:cxnLst/>
                <a:rect l="0" t="0" r="0" b="0"/>
                <a:pathLst>
                  <a:path w="147319">
                    <a:moveTo>
                      <a:pt x="147319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22" name="Freeform 182"/>
              <p:cNvSpPr/>
              <p:nvPr/>
            </p:nvSpPr>
            <p:spPr>
              <a:xfrm>
                <a:off x="2798701" y="5976353"/>
                <a:ext cx="218168" cy="0"/>
              </a:xfrm>
              <a:custGeom>
                <a:avLst/>
                <a:gdLst/>
                <a:ahLst/>
                <a:cxnLst/>
                <a:rect l="0" t="0" r="0" b="0"/>
                <a:pathLst>
                  <a:path w="359919">
                    <a:moveTo>
                      <a:pt x="359919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23" name="Freeform 183"/>
              <p:cNvSpPr/>
              <p:nvPr/>
            </p:nvSpPr>
            <p:spPr>
              <a:xfrm>
                <a:off x="2885922" y="5523543"/>
                <a:ext cx="130947" cy="0"/>
              </a:xfrm>
              <a:custGeom>
                <a:avLst/>
                <a:gdLst/>
                <a:ahLst/>
                <a:cxnLst/>
                <a:rect l="0" t="0" r="0" b="0"/>
                <a:pathLst>
                  <a:path w="216028">
                    <a:moveTo>
                      <a:pt x="216028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24" name="Freeform 184"/>
              <p:cNvSpPr/>
              <p:nvPr/>
            </p:nvSpPr>
            <p:spPr>
              <a:xfrm>
                <a:off x="2755052" y="5453951"/>
                <a:ext cx="130869" cy="102309"/>
              </a:xfrm>
              <a:custGeom>
                <a:avLst/>
                <a:gdLst/>
                <a:ahLst/>
                <a:cxnLst/>
                <a:rect l="0" t="0" r="0" b="0"/>
                <a:pathLst>
                  <a:path w="215900" h="168783">
                    <a:moveTo>
                      <a:pt x="0" y="168783"/>
                    </a:moveTo>
                    <a:lnTo>
                      <a:pt x="0" y="60833"/>
                    </a:lnTo>
                    <a:lnTo>
                      <a:pt x="215900" y="168783"/>
                    </a:lnTo>
                    <a:lnTo>
                      <a:pt x="215900" y="60833"/>
                    </a:lnTo>
                    <a:lnTo>
                      <a:pt x="0" y="168783"/>
                    </a:lnTo>
                    <a:close/>
                    <a:moveTo>
                      <a:pt x="64771" y="33783"/>
                    </a:moveTo>
                    <a:lnTo>
                      <a:pt x="151131" y="33783"/>
                    </a:lnTo>
                    <a:cubicBezTo>
                      <a:pt x="139574" y="9907"/>
                      <a:pt x="110744" y="0"/>
                      <a:pt x="86869" y="11684"/>
                    </a:cubicBezTo>
                    <a:cubicBezTo>
                      <a:pt x="77216" y="16384"/>
                      <a:pt x="69469" y="24131"/>
                      <a:pt x="64771" y="3378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125" name="Freeform 185"/>
              <p:cNvSpPr/>
              <p:nvPr/>
            </p:nvSpPr>
            <p:spPr>
              <a:xfrm>
                <a:off x="2755052" y="5453951"/>
                <a:ext cx="130869" cy="102309"/>
              </a:xfrm>
              <a:custGeom>
                <a:avLst/>
                <a:gdLst/>
                <a:ahLst/>
                <a:cxnLst/>
                <a:rect l="0" t="0" r="0" b="0"/>
                <a:pathLst>
                  <a:path w="215900" h="168783">
                    <a:moveTo>
                      <a:pt x="0" y="168783"/>
                    </a:moveTo>
                    <a:lnTo>
                      <a:pt x="0" y="60833"/>
                    </a:lnTo>
                    <a:lnTo>
                      <a:pt x="215900" y="168783"/>
                    </a:lnTo>
                    <a:lnTo>
                      <a:pt x="215900" y="60833"/>
                    </a:lnTo>
                    <a:lnTo>
                      <a:pt x="0" y="168783"/>
                    </a:lnTo>
                    <a:close/>
                    <a:moveTo>
                      <a:pt x="107950" y="114808"/>
                    </a:moveTo>
                    <a:lnTo>
                      <a:pt x="107950" y="33783"/>
                    </a:lnTo>
                    <a:moveTo>
                      <a:pt x="64771" y="33783"/>
                    </a:moveTo>
                    <a:lnTo>
                      <a:pt x="151131" y="33783"/>
                    </a:lnTo>
                    <a:cubicBezTo>
                      <a:pt x="139574" y="9907"/>
                      <a:pt x="110744" y="0"/>
                      <a:pt x="86869" y="11684"/>
                    </a:cubicBezTo>
                    <a:cubicBezTo>
                      <a:pt x="77216" y="16384"/>
                      <a:pt x="69469" y="24131"/>
                      <a:pt x="64771" y="3378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26" name="Freeform 186"/>
              <p:cNvSpPr/>
              <p:nvPr/>
            </p:nvSpPr>
            <p:spPr>
              <a:xfrm>
                <a:off x="2665753" y="5523543"/>
                <a:ext cx="89298" cy="0"/>
              </a:xfrm>
              <a:custGeom>
                <a:avLst/>
                <a:gdLst/>
                <a:ahLst/>
                <a:cxnLst/>
                <a:rect l="0" t="0" r="0" b="0"/>
                <a:pathLst>
                  <a:path w="147319">
                    <a:moveTo>
                      <a:pt x="147319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27" name="Freeform 187"/>
              <p:cNvSpPr/>
              <p:nvPr/>
            </p:nvSpPr>
            <p:spPr>
              <a:xfrm>
                <a:off x="2882227" y="5321695"/>
                <a:ext cx="134642" cy="0"/>
              </a:xfrm>
              <a:custGeom>
                <a:avLst/>
                <a:gdLst/>
                <a:ahLst/>
                <a:cxnLst/>
                <a:rect l="0" t="0" r="0" b="0"/>
                <a:pathLst>
                  <a:path w="222123">
                    <a:moveTo>
                      <a:pt x="222123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28" name="Freeform 188"/>
              <p:cNvSpPr/>
              <p:nvPr/>
            </p:nvSpPr>
            <p:spPr>
              <a:xfrm>
                <a:off x="2384074" y="5758108"/>
                <a:ext cx="68898" cy="0"/>
              </a:xfrm>
              <a:custGeom>
                <a:avLst/>
                <a:gdLst/>
                <a:ahLst/>
                <a:cxnLst/>
                <a:rect l="0" t="0" r="0" b="0"/>
                <a:pathLst>
                  <a:path w="113664">
                    <a:moveTo>
                      <a:pt x="113664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29" name="Freeform 189"/>
              <p:cNvSpPr/>
              <p:nvPr/>
            </p:nvSpPr>
            <p:spPr>
              <a:xfrm>
                <a:off x="2010633" y="5966499"/>
                <a:ext cx="43910" cy="21862"/>
              </a:xfrm>
              <a:custGeom>
                <a:avLst/>
                <a:gdLst/>
                <a:ahLst/>
                <a:cxnLst/>
                <a:rect l="0" t="0" r="0" b="0"/>
                <a:pathLst>
                  <a:path w="72441" h="36068">
                    <a:moveTo>
                      <a:pt x="72441" y="0"/>
                    </a:moveTo>
                    <a:lnTo>
                      <a:pt x="0" y="18160"/>
                    </a:lnTo>
                    <a:lnTo>
                      <a:pt x="71997" y="36068"/>
                    </a:lnTo>
                    <a:lnTo>
                      <a:pt x="72441" y="0"/>
                    </a:lnTo>
                    <a:close/>
                  </a:path>
                </a:pathLst>
              </a:custGeom>
              <a:solidFill>
                <a:srgbClr val="0000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130" name="Freeform 190"/>
              <p:cNvSpPr/>
              <p:nvPr/>
            </p:nvSpPr>
            <p:spPr>
              <a:xfrm>
                <a:off x="2010633" y="5966499"/>
                <a:ext cx="43910" cy="21862"/>
              </a:xfrm>
              <a:custGeom>
                <a:avLst/>
                <a:gdLst/>
                <a:ahLst/>
                <a:cxnLst/>
                <a:rect l="0" t="0" r="0" b="0"/>
                <a:pathLst>
                  <a:path w="72441" h="36068">
                    <a:moveTo>
                      <a:pt x="72441" y="0"/>
                    </a:moveTo>
                    <a:lnTo>
                      <a:pt x="0" y="18160"/>
                    </a:lnTo>
                    <a:lnTo>
                      <a:pt x="71997" y="36068"/>
                    </a:lnTo>
                    <a:lnTo>
                      <a:pt x="72441" y="0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31" name="Freeform 191"/>
              <p:cNvSpPr/>
              <p:nvPr/>
            </p:nvSpPr>
            <p:spPr>
              <a:xfrm>
                <a:off x="2016083" y="5310764"/>
                <a:ext cx="43918" cy="21862"/>
              </a:xfrm>
              <a:custGeom>
                <a:avLst/>
                <a:gdLst/>
                <a:ahLst/>
                <a:cxnLst/>
                <a:rect l="0" t="0" r="0" b="0"/>
                <a:pathLst>
                  <a:path w="72454" h="36067">
                    <a:moveTo>
                      <a:pt x="72454" y="0"/>
                    </a:moveTo>
                    <a:lnTo>
                      <a:pt x="0" y="18033"/>
                    </a:lnTo>
                    <a:lnTo>
                      <a:pt x="72009" y="36067"/>
                    </a:lnTo>
                    <a:lnTo>
                      <a:pt x="72454" y="0"/>
                    </a:lnTo>
                    <a:close/>
                  </a:path>
                </a:pathLst>
              </a:custGeom>
              <a:solidFill>
                <a:srgbClr val="0000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132" name="Freeform 192"/>
              <p:cNvSpPr/>
              <p:nvPr/>
            </p:nvSpPr>
            <p:spPr>
              <a:xfrm>
                <a:off x="2016083" y="5310764"/>
                <a:ext cx="43918" cy="21862"/>
              </a:xfrm>
              <a:custGeom>
                <a:avLst/>
                <a:gdLst/>
                <a:ahLst/>
                <a:cxnLst/>
                <a:rect l="0" t="0" r="0" b="0"/>
                <a:pathLst>
                  <a:path w="72454" h="36067">
                    <a:moveTo>
                      <a:pt x="72454" y="0"/>
                    </a:moveTo>
                    <a:lnTo>
                      <a:pt x="0" y="18033"/>
                    </a:lnTo>
                    <a:lnTo>
                      <a:pt x="72009" y="36067"/>
                    </a:lnTo>
                    <a:lnTo>
                      <a:pt x="72454" y="0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33" name="Freeform 193"/>
              <p:cNvSpPr/>
              <p:nvPr/>
            </p:nvSpPr>
            <p:spPr>
              <a:xfrm>
                <a:off x="3718486" y="8945243"/>
                <a:ext cx="737574" cy="43643"/>
              </a:xfrm>
              <a:custGeom>
                <a:avLst/>
                <a:gdLst/>
                <a:ahLst/>
                <a:cxnLst/>
                <a:rect l="0" t="0" r="0" b="0"/>
                <a:pathLst>
                  <a:path w="1216799" h="72000">
                    <a:moveTo>
                      <a:pt x="0" y="72000"/>
                    </a:moveTo>
                    <a:lnTo>
                      <a:pt x="1216799" y="72000"/>
                    </a:lnTo>
                    <a:lnTo>
                      <a:pt x="1216799" y="0"/>
                    </a:lnTo>
                    <a:lnTo>
                      <a:pt x="0" y="0"/>
                    </a:lnTo>
                    <a:lnTo>
                      <a:pt x="0" y="72000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34" name="Freeform 194"/>
              <p:cNvSpPr/>
              <p:nvPr/>
            </p:nvSpPr>
            <p:spPr>
              <a:xfrm>
                <a:off x="3875607" y="8704083"/>
                <a:ext cx="432070" cy="241131"/>
              </a:xfrm>
              <a:custGeom>
                <a:avLst/>
                <a:gdLst/>
                <a:ahLst/>
                <a:cxnLst/>
                <a:rect l="0" t="0" r="0" b="0"/>
                <a:pathLst>
                  <a:path w="712800" h="397802">
                    <a:moveTo>
                      <a:pt x="0" y="397802"/>
                    </a:moveTo>
                    <a:lnTo>
                      <a:pt x="712800" y="397802"/>
                    </a:lnTo>
                    <a:lnTo>
                      <a:pt x="712800" y="0"/>
                    </a:lnTo>
                    <a:lnTo>
                      <a:pt x="0" y="0"/>
                    </a:lnTo>
                    <a:lnTo>
                      <a:pt x="0" y="397802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35" name="Freeform 195"/>
              <p:cNvSpPr/>
              <p:nvPr/>
            </p:nvSpPr>
            <p:spPr>
              <a:xfrm>
                <a:off x="3718486" y="8660816"/>
                <a:ext cx="737574" cy="43643"/>
              </a:xfrm>
              <a:custGeom>
                <a:avLst/>
                <a:gdLst/>
                <a:ahLst/>
                <a:cxnLst/>
                <a:rect l="0" t="0" r="0" b="0"/>
                <a:pathLst>
                  <a:path w="1216799" h="72000">
                    <a:moveTo>
                      <a:pt x="0" y="72000"/>
                    </a:moveTo>
                    <a:lnTo>
                      <a:pt x="1216799" y="72000"/>
                    </a:lnTo>
                    <a:lnTo>
                      <a:pt x="1216799" y="0"/>
                    </a:lnTo>
                    <a:lnTo>
                      <a:pt x="0" y="0"/>
                    </a:lnTo>
                    <a:lnTo>
                      <a:pt x="0" y="72000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36" name="Freeform 196"/>
              <p:cNvSpPr/>
              <p:nvPr/>
            </p:nvSpPr>
            <p:spPr>
              <a:xfrm>
                <a:off x="1621988" y="7288979"/>
                <a:ext cx="247074" cy="0"/>
              </a:xfrm>
              <a:custGeom>
                <a:avLst/>
                <a:gdLst/>
                <a:ahLst/>
                <a:cxnLst/>
                <a:rect l="0" t="0" r="0" b="0"/>
                <a:pathLst>
                  <a:path w="407606">
                    <a:moveTo>
                      <a:pt x="407606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37" name="Freeform 197"/>
              <p:cNvSpPr/>
              <p:nvPr/>
            </p:nvSpPr>
            <p:spPr>
              <a:xfrm>
                <a:off x="1621988" y="7288979"/>
                <a:ext cx="0" cy="210392"/>
              </a:xfrm>
              <a:custGeom>
                <a:avLst/>
                <a:gdLst/>
                <a:ahLst/>
                <a:cxnLst/>
                <a:rect l="0" t="0" r="0" b="0"/>
                <a:pathLst>
                  <a:path h="347090">
                    <a:moveTo>
                      <a:pt x="0" y="0"/>
                    </a:moveTo>
                    <a:lnTo>
                      <a:pt x="0" y="34709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38" name="Freeform 198"/>
              <p:cNvSpPr/>
              <p:nvPr/>
            </p:nvSpPr>
            <p:spPr>
              <a:xfrm>
                <a:off x="4257439" y="8279510"/>
                <a:ext cx="0" cy="87297"/>
              </a:xfrm>
              <a:custGeom>
                <a:avLst/>
                <a:gdLst/>
                <a:ahLst/>
                <a:cxnLst/>
                <a:rect l="0" t="0" r="0" b="0"/>
                <a:pathLst>
                  <a:path h="144018">
                    <a:moveTo>
                      <a:pt x="0" y="0"/>
                    </a:moveTo>
                    <a:lnTo>
                      <a:pt x="0" y="144018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39" name="Freeform 199"/>
              <p:cNvSpPr/>
              <p:nvPr/>
            </p:nvSpPr>
            <p:spPr>
              <a:xfrm>
                <a:off x="4257439" y="8333475"/>
                <a:ext cx="37952" cy="33332"/>
              </a:xfrm>
              <a:custGeom>
                <a:avLst/>
                <a:gdLst/>
                <a:ahLst/>
                <a:cxnLst/>
                <a:rect l="0" t="0" r="0" b="0"/>
                <a:pathLst>
                  <a:path w="62611" h="54990">
                    <a:moveTo>
                      <a:pt x="0" y="54990"/>
                    </a:moveTo>
                    <a:lnTo>
                      <a:pt x="32385" y="0"/>
                    </a:lnTo>
                    <a:lnTo>
                      <a:pt x="62611" y="51181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40" name="Freeform 200"/>
              <p:cNvSpPr/>
              <p:nvPr/>
            </p:nvSpPr>
            <p:spPr>
              <a:xfrm>
                <a:off x="4295391" y="8279510"/>
                <a:ext cx="81215" cy="89607"/>
              </a:xfrm>
              <a:custGeom>
                <a:avLst/>
                <a:gdLst/>
                <a:ahLst/>
                <a:cxnLst/>
                <a:rect l="0" t="0" r="0" b="0"/>
                <a:pathLst>
                  <a:path w="133984" h="147828">
                    <a:moveTo>
                      <a:pt x="0" y="140209"/>
                    </a:moveTo>
                    <a:lnTo>
                      <a:pt x="32893" y="90043"/>
                    </a:lnTo>
                    <a:lnTo>
                      <a:pt x="67056" y="147828"/>
                    </a:lnTo>
                    <a:lnTo>
                      <a:pt x="101600" y="89409"/>
                    </a:lnTo>
                    <a:lnTo>
                      <a:pt x="133984" y="144400"/>
                    </a:lnTo>
                    <a:lnTo>
                      <a:pt x="133984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41" name="Freeform 201"/>
              <p:cNvSpPr/>
              <p:nvPr/>
            </p:nvSpPr>
            <p:spPr>
              <a:xfrm>
                <a:off x="4253051" y="8269733"/>
                <a:ext cx="9853" cy="9776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28">
                    <a:moveTo>
                      <a:pt x="16256" y="8000"/>
                    </a:moveTo>
                    <a:cubicBezTo>
                      <a:pt x="16256" y="3556"/>
                      <a:pt x="12572" y="0"/>
                      <a:pt x="8127" y="0"/>
                    </a:cubicBezTo>
                    <a:cubicBezTo>
                      <a:pt x="3682" y="0"/>
                      <a:pt x="0" y="3556"/>
                      <a:pt x="0" y="8000"/>
                    </a:cubicBezTo>
                    <a:cubicBezTo>
                      <a:pt x="0" y="12572"/>
                      <a:pt x="3682" y="16128"/>
                      <a:pt x="8127" y="16128"/>
                    </a:cubicBezTo>
                    <a:cubicBezTo>
                      <a:pt x="12572" y="16128"/>
                      <a:pt x="16256" y="12572"/>
                      <a:pt x="16256" y="800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142" name="Freeform 202"/>
              <p:cNvSpPr/>
              <p:nvPr/>
            </p:nvSpPr>
            <p:spPr>
              <a:xfrm>
                <a:off x="4253051" y="8269733"/>
                <a:ext cx="9853" cy="9776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28">
                    <a:moveTo>
                      <a:pt x="16256" y="8000"/>
                    </a:moveTo>
                    <a:cubicBezTo>
                      <a:pt x="16256" y="3556"/>
                      <a:pt x="12572" y="0"/>
                      <a:pt x="8127" y="0"/>
                    </a:cubicBezTo>
                    <a:cubicBezTo>
                      <a:pt x="3682" y="0"/>
                      <a:pt x="0" y="3556"/>
                      <a:pt x="0" y="8000"/>
                    </a:cubicBezTo>
                    <a:cubicBezTo>
                      <a:pt x="0" y="12572"/>
                      <a:pt x="3682" y="16128"/>
                      <a:pt x="8127" y="16128"/>
                    </a:cubicBezTo>
                    <a:cubicBezTo>
                      <a:pt x="12572" y="16128"/>
                      <a:pt x="16256" y="12572"/>
                      <a:pt x="16256" y="8000"/>
                    </a:cubicBezTo>
                    <a:close/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43" name="Freeform 203"/>
              <p:cNvSpPr/>
              <p:nvPr/>
            </p:nvSpPr>
            <p:spPr>
              <a:xfrm>
                <a:off x="4371989" y="8270272"/>
                <a:ext cx="9853" cy="9777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30">
                    <a:moveTo>
                      <a:pt x="16256" y="8002"/>
                    </a:moveTo>
                    <a:cubicBezTo>
                      <a:pt x="16256" y="3556"/>
                      <a:pt x="12574" y="0"/>
                      <a:pt x="8129" y="0"/>
                    </a:cubicBezTo>
                    <a:cubicBezTo>
                      <a:pt x="3683" y="0"/>
                      <a:pt x="0" y="3556"/>
                      <a:pt x="0" y="8002"/>
                    </a:cubicBezTo>
                    <a:cubicBezTo>
                      <a:pt x="0" y="12574"/>
                      <a:pt x="3683" y="16130"/>
                      <a:pt x="8129" y="16130"/>
                    </a:cubicBezTo>
                    <a:cubicBezTo>
                      <a:pt x="12574" y="16130"/>
                      <a:pt x="16256" y="12574"/>
                      <a:pt x="16256" y="800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144" name="Freeform 204"/>
              <p:cNvSpPr/>
              <p:nvPr/>
            </p:nvSpPr>
            <p:spPr>
              <a:xfrm>
                <a:off x="4371989" y="8270272"/>
                <a:ext cx="9853" cy="9777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30">
                    <a:moveTo>
                      <a:pt x="16256" y="8002"/>
                    </a:moveTo>
                    <a:cubicBezTo>
                      <a:pt x="16256" y="3556"/>
                      <a:pt x="12574" y="0"/>
                      <a:pt x="8129" y="0"/>
                    </a:cubicBezTo>
                    <a:cubicBezTo>
                      <a:pt x="3683" y="0"/>
                      <a:pt x="0" y="3556"/>
                      <a:pt x="0" y="8002"/>
                    </a:cubicBezTo>
                    <a:cubicBezTo>
                      <a:pt x="0" y="12574"/>
                      <a:pt x="3683" y="16130"/>
                      <a:pt x="8129" y="16130"/>
                    </a:cubicBezTo>
                    <a:cubicBezTo>
                      <a:pt x="12574" y="16130"/>
                      <a:pt x="16256" y="12574"/>
                      <a:pt x="16256" y="8002"/>
                    </a:cubicBezTo>
                    <a:close/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45" name="Freeform 205"/>
              <p:cNvSpPr/>
              <p:nvPr/>
            </p:nvSpPr>
            <p:spPr>
              <a:xfrm>
                <a:off x="4257439" y="8279510"/>
                <a:ext cx="0" cy="87297"/>
              </a:xfrm>
              <a:custGeom>
                <a:avLst/>
                <a:gdLst/>
                <a:ahLst/>
                <a:cxnLst/>
                <a:rect l="0" t="0" r="0" b="0"/>
                <a:pathLst>
                  <a:path h="144018">
                    <a:moveTo>
                      <a:pt x="0" y="0"/>
                    </a:moveTo>
                    <a:lnTo>
                      <a:pt x="0" y="144018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46" name="Freeform 206"/>
              <p:cNvSpPr/>
              <p:nvPr/>
            </p:nvSpPr>
            <p:spPr>
              <a:xfrm>
                <a:off x="4257439" y="8333475"/>
                <a:ext cx="37952" cy="33332"/>
              </a:xfrm>
              <a:custGeom>
                <a:avLst/>
                <a:gdLst/>
                <a:ahLst/>
                <a:cxnLst/>
                <a:rect l="0" t="0" r="0" b="0"/>
                <a:pathLst>
                  <a:path w="62611" h="54990">
                    <a:moveTo>
                      <a:pt x="0" y="54990"/>
                    </a:moveTo>
                    <a:lnTo>
                      <a:pt x="32385" y="0"/>
                    </a:lnTo>
                    <a:lnTo>
                      <a:pt x="62611" y="51181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47" name="Freeform 207"/>
              <p:cNvSpPr/>
              <p:nvPr/>
            </p:nvSpPr>
            <p:spPr>
              <a:xfrm>
                <a:off x="4295391" y="8279510"/>
                <a:ext cx="81215" cy="89607"/>
              </a:xfrm>
              <a:custGeom>
                <a:avLst/>
                <a:gdLst/>
                <a:ahLst/>
                <a:cxnLst/>
                <a:rect l="0" t="0" r="0" b="0"/>
                <a:pathLst>
                  <a:path w="133984" h="147828">
                    <a:moveTo>
                      <a:pt x="0" y="140209"/>
                    </a:moveTo>
                    <a:lnTo>
                      <a:pt x="32893" y="90043"/>
                    </a:lnTo>
                    <a:lnTo>
                      <a:pt x="67056" y="147828"/>
                    </a:lnTo>
                    <a:lnTo>
                      <a:pt x="101600" y="89409"/>
                    </a:lnTo>
                    <a:lnTo>
                      <a:pt x="133984" y="144400"/>
                    </a:lnTo>
                    <a:lnTo>
                      <a:pt x="133984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48" name="Freeform 208"/>
              <p:cNvSpPr/>
              <p:nvPr/>
            </p:nvSpPr>
            <p:spPr>
              <a:xfrm>
                <a:off x="4253051" y="8269733"/>
                <a:ext cx="9853" cy="9776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28">
                    <a:moveTo>
                      <a:pt x="16256" y="8000"/>
                    </a:moveTo>
                    <a:cubicBezTo>
                      <a:pt x="16256" y="3556"/>
                      <a:pt x="12572" y="0"/>
                      <a:pt x="8127" y="0"/>
                    </a:cubicBezTo>
                    <a:cubicBezTo>
                      <a:pt x="3682" y="0"/>
                      <a:pt x="0" y="3556"/>
                      <a:pt x="0" y="8000"/>
                    </a:cubicBezTo>
                    <a:cubicBezTo>
                      <a:pt x="0" y="12572"/>
                      <a:pt x="3682" y="16128"/>
                      <a:pt x="8127" y="16128"/>
                    </a:cubicBezTo>
                    <a:cubicBezTo>
                      <a:pt x="12572" y="16128"/>
                      <a:pt x="16256" y="12572"/>
                      <a:pt x="16256" y="800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149" name="Freeform 209"/>
              <p:cNvSpPr/>
              <p:nvPr/>
            </p:nvSpPr>
            <p:spPr>
              <a:xfrm>
                <a:off x="4253051" y="8269733"/>
                <a:ext cx="9853" cy="9776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28">
                    <a:moveTo>
                      <a:pt x="16256" y="8000"/>
                    </a:moveTo>
                    <a:cubicBezTo>
                      <a:pt x="16256" y="3556"/>
                      <a:pt x="12572" y="0"/>
                      <a:pt x="8127" y="0"/>
                    </a:cubicBezTo>
                    <a:cubicBezTo>
                      <a:pt x="3682" y="0"/>
                      <a:pt x="0" y="3556"/>
                      <a:pt x="0" y="8000"/>
                    </a:cubicBezTo>
                    <a:cubicBezTo>
                      <a:pt x="0" y="12572"/>
                      <a:pt x="3682" y="16128"/>
                      <a:pt x="8127" y="16128"/>
                    </a:cubicBezTo>
                    <a:cubicBezTo>
                      <a:pt x="12572" y="16128"/>
                      <a:pt x="16256" y="12572"/>
                      <a:pt x="16256" y="8000"/>
                    </a:cubicBezTo>
                    <a:close/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50" name="Freeform 210"/>
              <p:cNvSpPr/>
              <p:nvPr/>
            </p:nvSpPr>
            <p:spPr>
              <a:xfrm>
                <a:off x="4371989" y="8270272"/>
                <a:ext cx="9853" cy="9777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30">
                    <a:moveTo>
                      <a:pt x="16256" y="8002"/>
                    </a:moveTo>
                    <a:cubicBezTo>
                      <a:pt x="16256" y="3556"/>
                      <a:pt x="12574" y="0"/>
                      <a:pt x="8129" y="0"/>
                    </a:cubicBezTo>
                    <a:cubicBezTo>
                      <a:pt x="3683" y="0"/>
                      <a:pt x="0" y="3556"/>
                      <a:pt x="0" y="8002"/>
                    </a:cubicBezTo>
                    <a:cubicBezTo>
                      <a:pt x="0" y="12574"/>
                      <a:pt x="3683" y="16130"/>
                      <a:pt x="8129" y="16130"/>
                    </a:cubicBezTo>
                    <a:cubicBezTo>
                      <a:pt x="12574" y="16130"/>
                      <a:pt x="16256" y="12574"/>
                      <a:pt x="16256" y="800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151" name="Freeform 211"/>
              <p:cNvSpPr/>
              <p:nvPr/>
            </p:nvSpPr>
            <p:spPr>
              <a:xfrm>
                <a:off x="4371989" y="8270272"/>
                <a:ext cx="9853" cy="9777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30">
                    <a:moveTo>
                      <a:pt x="16256" y="8002"/>
                    </a:moveTo>
                    <a:cubicBezTo>
                      <a:pt x="16256" y="3556"/>
                      <a:pt x="12574" y="0"/>
                      <a:pt x="8129" y="0"/>
                    </a:cubicBezTo>
                    <a:cubicBezTo>
                      <a:pt x="3683" y="0"/>
                      <a:pt x="0" y="3556"/>
                      <a:pt x="0" y="8002"/>
                    </a:cubicBezTo>
                    <a:cubicBezTo>
                      <a:pt x="0" y="12574"/>
                      <a:pt x="3683" y="16130"/>
                      <a:pt x="8129" y="16130"/>
                    </a:cubicBezTo>
                    <a:cubicBezTo>
                      <a:pt x="12574" y="16130"/>
                      <a:pt x="16256" y="12574"/>
                      <a:pt x="16256" y="8002"/>
                    </a:cubicBezTo>
                    <a:close/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52" name="Freeform 212"/>
              <p:cNvSpPr/>
              <p:nvPr/>
            </p:nvSpPr>
            <p:spPr>
              <a:xfrm>
                <a:off x="3788309" y="8279510"/>
                <a:ext cx="0" cy="87297"/>
              </a:xfrm>
              <a:custGeom>
                <a:avLst/>
                <a:gdLst/>
                <a:ahLst/>
                <a:cxnLst/>
                <a:rect l="0" t="0" r="0" b="0"/>
                <a:pathLst>
                  <a:path h="144018">
                    <a:moveTo>
                      <a:pt x="0" y="0"/>
                    </a:moveTo>
                    <a:lnTo>
                      <a:pt x="0" y="144018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53" name="Freeform 213"/>
              <p:cNvSpPr/>
              <p:nvPr/>
            </p:nvSpPr>
            <p:spPr>
              <a:xfrm>
                <a:off x="3788309" y="8333475"/>
                <a:ext cx="37874" cy="33332"/>
              </a:xfrm>
              <a:custGeom>
                <a:avLst/>
                <a:gdLst/>
                <a:ahLst/>
                <a:cxnLst/>
                <a:rect l="0" t="0" r="0" b="0"/>
                <a:pathLst>
                  <a:path w="62483" h="54990">
                    <a:moveTo>
                      <a:pt x="0" y="54990"/>
                    </a:moveTo>
                    <a:lnTo>
                      <a:pt x="32385" y="0"/>
                    </a:lnTo>
                    <a:lnTo>
                      <a:pt x="62483" y="51181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54" name="Freeform 214"/>
              <p:cNvSpPr/>
              <p:nvPr/>
            </p:nvSpPr>
            <p:spPr>
              <a:xfrm>
                <a:off x="3826184" y="8279510"/>
                <a:ext cx="81293" cy="89607"/>
              </a:xfrm>
              <a:custGeom>
                <a:avLst/>
                <a:gdLst/>
                <a:ahLst/>
                <a:cxnLst/>
                <a:rect l="0" t="0" r="0" b="0"/>
                <a:pathLst>
                  <a:path w="134112" h="147828">
                    <a:moveTo>
                      <a:pt x="0" y="140209"/>
                    </a:moveTo>
                    <a:lnTo>
                      <a:pt x="33021" y="90043"/>
                    </a:lnTo>
                    <a:lnTo>
                      <a:pt x="67184" y="147828"/>
                    </a:lnTo>
                    <a:lnTo>
                      <a:pt x="101600" y="89409"/>
                    </a:lnTo>
                    <a:lnTo>
                      <a:pt x="134112" y="144400"/>
                    </a:lnTo>
                    <a:lnTo>
                      <a:pt x="134112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55" name="Freeform 215"/>
              <p:cNvSpPr/>
              <p:nvPr/>
            </p:nvSpPr>
            <p:spPr>
              <a:xfrm>
                <a:off x="3783921" y="8269733"/>
                <a:ext cx="9853" cy="9776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28">
                    <a:moveTo>
                      <a:pt x="16256" y="8000"/>
                    </a:moveTo>
                    <a:cubicBezTo>
                      <a:pt x="16256" y="3556"/>
                      <a:pt x="12572" y="0"/>
                      <a:pt x="8127" y="0"/>
                    </a:cubicBezTo>
                    <a:cubicBezTo>
                      <a:pt x="3683" y="0"/>
                      <a:pt x="0" y="3556"/>
                      <a:pt x="0" y="8000"/>
                    </a:cubicBezTo>
                    <a:cubicBezTo>
                      <a:pt x="0" y="12572"/>
                      <a:pt x="3683" y="16128"/>
                      <a:pt x="8127" y="16128"/>
                    </a:cubicBezTo>
                    <a:cubicBezTo>
                      <a:pt x="12572" y="16128"/>
                      <a:pt x="16256" y="12572"/>
                      <a:pt x="16256" y="800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156" name="Freeform 216"/>
              <p:cNvSpPr/>
              <p:nvPr/>
            </p:nvSpPr>
            <p:spPr>
              <a:xfrm>
                <a:off x="3783921" y="8269733"/>
                <a:ext cx="9853" cy="9776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28">
                    <a:moveTo>
                      <a:pt x="16256" y="8000"/>
                    </a:moveTo>
                    <a:cubicBezTo>
                      <a:pt x="16256" y="3556"/>
                      <a:pt x="12572" y="0"/>
                      <a:pt x="8127" y="0"/>
                    </a:cubicBezTo>
                    <a:cubicBezTo>
                      <a:pt x="3683" y="0"/>
                      <a:pt x="0" y="3556"/>
                      <a:pt x="0" y="8000"/>
                    </a:cubicBezTo>
                    <a:cubicBezTo>
                      <a:pt x="0" y="12572"/>
                      <a:pt x="3683" y="16128"/>
                      <a:pt x="8127" y="16128"/>
                    </a:cubicBezTo>
                    <a:cubicBezTo>
                      <a:pt x="12572" y="16128"/>
                      <a:pt x="16256" y="12572"/>
                      <a:pt x="16256" y="8000"/>
                    </a:cubicBezTo>
                    <a:close/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57" name="Freeform 217"/>
              <p:cNvSpPr/>
              <p:nvPr/>
            </p:nvSpPr>
            <p:spPr>
              <a:xfrm>
                <a:off x="3902858" y="8270272"/>
                <a:ext cx="9777" cy="9777"/>
              </a:xfrm>
              <a:custGeom>
                <a:avLst/>
                <a:gdLst/>
                <a:ahLst/>
                <a:cxnLst/>
                <a:rect l="0" t="0" r="0" b="0"/>
                <a:pathLst>
                  <a:path w="16130" h="16130">
                    <a:moveTo>
                      <a:pt x="16130" y="8002"/>
                    </a:moveTo>
                    <a:cubicBezTo>
                      <a:pt x="16130" y="3556"/>
                      <a:pt x="12574" y="0"/>
                      <a:pt x="8129" y="0"/>
                    </a:cubicBezTo>
                    <a:cubicBezTo>
                      <a:pt x="3556" y="0"/>
                      <a:pt x="0" y="3556"/>
                      <a:pt x="0" y="8002"/>
                    </a:cubicBezTo>
                    <a:cubicBezTo>
                      <a:pt x="0" y="12574"/>
                      <a:pt x="3556" y="16130"/>
                      <a:pt x="8129" y="16130"/>
                    </a:cubicBezTo>
                    <a:cubicBezTo>
                      <a:pt x="12574" y="16130"/>
                      <a:pt x="16130" y="12574"/>
                      <a:pt x="16130" y="800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158" name="Freeform 218"/>
              <p:cNvSpPr/>
              <p:nvPr/>
            </p:nvSpPr>
            <p:spPr>
              <a:xfrm>
                <a:off x="3902858" y="8270272"/>
                <a:ext cx="9777" cy="9777"/>
              </a:xfrm>
              <a:custGeom>
                <a:avLst/>
                <a:gdLst/>
                <a:ahLst/>
                <a:cxnLst/>
                <a:rect l="0" t="0" r="0" b="0"/>
                <a:pathLst>
                  <a:path w="16130" h="16130">
                    <a:moveTo>
                      <a:pt x="16130" y="8002"/>
                    </a:moveTo>
                    <a:cubicBezTo>
                      <a:pt x="16130" y="3556"/>
                      <a:pt x="12574" y="0"/>
                      <a:pt x="8129" y="0"/>
                    </a:cubicBezTo>
                    <a:cubicBezTo>
                      <a:pt x="3556" y="0"/>
                      <a:pt x="0" y="3556"/>
                      <a:pt x="0" y="8002"/>
                    </a:cubicBezTo>
                    <a:cubicBezTo>
                      <a:pt x="0" y="12574"/>
                      <a:pt x="3556" y="16130"/>
                      <a:pt x="8129" y="16130"/>
                    </a:cubicBezTo>
                    <a:cubicBezTo>
                      <a:pt x="12574" y="16130"/>
                      <a:pt x="16130" y="12574"/>
                      <a:pt x="16130" y="8002"/>
                    </a:cubicBezTo>
                    <a:close/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59" name="Freeform 219"/>
              <p:cNvSpPr/>
              <p:nvPr/>
            </p:nvSpPr>
            <p:spPr>
              <a:xfrm>
                <a:off x="3788309" y="8279510"/>
                <a:ext cx="0" cy="87297"/>
              </a:xfrm>
              <a:custGeom>
                <a:avLst/>
                <a:gdLst/>
                <a:ahLst/>
                <a:cxnLst/>
                <a:rect l="0" t="0" r="0" b="0"/>
                <a:pathLst>
                  <a:path h="144018">
                    <a:moveTo>
                      <a:pt x="0" y="0"/>
                    </a:moveTo>
                    <a:lnTo>
                      <a:pt x="0" y="144018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60" name="Freeform 220"/>
              <p:cNvSpPr/>
              <p:nvPr/>
            </p:nvSpPr>
            <p:spPr>
              <a:xfrm>
                <a:off x="3788309" y="8333475"/>
                <a:ext cx="37874" cy="33332"/>
              </a:xfrm>
              <a:custGeom>
                <a:avLst/>
                <a:gdLst/>
                <a:ahLst/>
                <a:cxnLst/>
                <a:rect l="0" t="0" r="0" b="0"/>
                <a:pathLst>
                  <a:path w="62483" h="54990">
                    <a:moveTo>
                      <a:pt x="0" y="54990"/>
                    </a:moveTo>
                    <a:lnTo>
                      <a:pt x="32385" y="0"/>
                    </a:lnTo>
                    <a:lnTo>
                      <a:pt x="62483" y="51181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61" name="Freeform 221"/>
              <p:cNvSpPr/>
              <p:nvPr/>
            </p:nvSpPr>
            <p:spPr>
              <a:xfrm>
                <a:off x="3826184" y="8279510"/>
                <a:ext cx="81293" cy="89607"/>
              </a:xfrm>
              <a:custGeom>
                <a:avLst/>
                <a:gdLst/>
                <a:ahLst/>
                <a:cxnLst/>
                <a:rect l="0" t="0" r="0" b="0"/>
                <a:pathLst>
                  <a:path w="134112" h="147828">
                    <a:moveTo>
                      <a:pt x="0" y="140209"/>
                    </a:moveTo>
                    <a:lnTo>
                      <a:pt x="33021" y="90043"/>
                    </a:lnTo>
                    <a:lnTo>
                      <a:pt x="67184" y="147828"/>
                    </a:lnTo>
                    <a:lnTo>
                      <a:pt x="101600" y="89409"/>
                    </a:lnTo>
                    <a:lnTo>
                      <a:pt x="134112" y="144400"/>
                    </a:lnTo>
                    <a:lnTo>
                      <a:pt x="134112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62" name="Freeform 222"/>
              <p:cNvSpPr/>
              <p:nvPr/>
            </p:nvSpPr>
            <p:spPr>
              <a:xfrm>
                <a:off x="3783921" y="8269733"/>
                <a:ext cx="9853" cy="9776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28">
                    <a:moveTo>
                      <a:pt x="16256" y="8000"/>
                    </a:moveTo>
                    <a:cubicBezTo>
                      <a:pt x="16256" y="3556"/>
                      <a:pt x="12572" y="0"/>
                      <a:pt x="8127" y="0"/>
                    </a:cubicBezTo>
                    <a:cubicBezTo>
                      <a:pt x="3683" y="0"/>
                      <a:pt x="0" y="3556"/>
                      <a:pt x="0" y="8000"/>
                    </a:cubicBezTo>
                    <a:cubicBezTo>
                      <a:pt x="0" y="12572"/>
                      <a:pt x="3683" y="16128"/>
                      <a:pt x="8127" y="16128"/>
                    </a:cubicBezTo>
                    <a:cubicBezTo>
                      <a:pt x="12572" y="16128"/>
                      <a:pt x="16256" y="12572"/>
                      <a:pt x="16256" y="800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163" name="Freeform 223"/>
              <p:cNvSpPr/>
              <p:nvPr/>
            </p:nvSpPr>
            <p:spPr>
              <a:xfrm>
                <a:off x="3783921" y="8269733"/>
                <a:ext cx="9853" cy="9776"/>
              </a:xfrm>
              <a:custGeom>
                <a:avLst/>
                <a:gdLst/>
                <a:ahLst/>
                <a:cxnLst/>
                <a:rect l="0" t="0" r="0" b="0"/>
                <a:pathLst>
                  <a:path w="16256" h="16128">
                    <a:moveTo>
                      <a:pt x="16256" y="8000"/>
                    </a:moveTo>
                    <a:cubicBezTo>
                      <a:pt x="16256" y="3556"/>
                      <a:pt x="12572" y="0"/>
                      <a:pt x="8127" y="0"/>
                    </a:cubicBezTo>
                    <a:cubicBezTo>
                      <a:pt x="3683" y="0"/>
                      <a:pt x="0" y="3556"/>
                      <a:pt x="0" y="8000"/>
                    </a:cubicBezTo>
                    <a:cubicBezTo>
                      <a:pt x="0" y="12572"/>
                      <a:pt x="3683" y="16128"/>
                      <a:pt x="8127" y="16128"/>
                    </a:cubicBezTo>
                    <a:cubicBezTo>
                      <a:pt x="12572" y="16128"/>
                      <a:pt x="16256" y="12572"/>
                      <a:pt x="16256" y="8000"/>
                    </a:cubicBezTo>
                    <a:close/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64" name="Freeform 224"/>
              <p:cNvSpPr/>
              <p:nvPr/>
            </p:nvSpPr>
            <p:spPr>
              <a:xfrm>
                <a:off x="3902858" y="8270272"/>
                <a:ext cx="9777" cy="9777"/>
              </a:xfrm>
              <a:custGeom>
                <a:avLst/>
                <a:gdLst/>
                <a:ahLst/>
                <a:cxnLst/>
                <a:rect l="0" t="0" r="0" b="0"/>
                <a:pathLst>
                  <a:path w="16130" h="16130">
                    <a:moveTo>
                      <a:pt x="16130" y="8002"/>
                    </a:moveTo>
                    <a:cubicBezTo>
                      <a:pt x="16130" y="3556"/>
                      <a:pt x="12574" y="0"/>
                      <a:pt x="8129" y="0"/>
                    </a:cubicBezTo>
                    <a:cubicBezTo>
                      <a:pt x="3556" y="0"/>
                      <a:pt x="0" y="3556"/>
                      <a:pt x="0" y="8002"/>
                    </a:cubicBezTo>
                    <a:cubicBezTo>
                      <a:pt x="0" y="12574"/>
                      <a:pt x="3556" y="16130"/>
                      <a:pt x="8129" y="16130"/>
                    </a:cubicBezTo>
                    <a:cubicBezTo>
                      <a:pt x="12574" y="16130"/>
                      <a:pt x="16130" y="12574"/>
                      <a:pt x="16130" y="800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165" name="Freeform 225"/>
              <p:cNvSpPr/>
              <p:nvPr/>
            </p:nvSpPr>
            <p:spPr>
              <a:xfrm>
                <a:off x="3902858" y="8270272"/>
                <a:ext cx="9777" cy="9777"/>
              </a:xfrm>
              <a:custGeom>
                <a:avLst/>
                <a:gdLst/>
                <a:ahLst/>
                <a:cxnLst/>
                <a:rect l="0" t="0" r="0" b="0"/>
                <a:pathLst>
                  <a:path w="16130" h="16130">
                    <a:moveTo>
                      <a:pt x="16130" y="8002"/>
                    </a:moveTo>
                    <a:cubicBezTo>
                      <a:pt x="16130" y="3556"/>
                      <a:pt x="12574" y="0"/>
                      <a:pt x="8129" y="0"/>
                    </a:cubicBezTo>
                    <a:cubicBezTo>
                      <a:pt x="3556" y="0"/>
                      <a:pt x="0" y="3556"/>
                      <a:pt x="0" y="8002"/>
                    </a:cubicBezTo>
                    <a:cubicBezTo>
                      <a:pt x="0" y="12574"/>
                      <a:pt x="3556" y="16130"/>
                      <a:pt x="8129" y="16130"/>
                    </a:cubicBezTo>
                    <a:cubicBezTo>
                      <a:pt x="12574" y="16130"/>
                      <a:pt x="16130" y="12574"/>
                      <a:pt x="16130" y="8002"/>
                    </a:cubicBezTo>
                    <a:close/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66" name="Freeform 226"/>
              <p:cNvSpPr/>
              <p:nvPr/>
            </p:nvSpPr>
            <p:spPr>
              <a:xfrm>
                <a:off x="3740272" y="8129086"/>
                <a:ext cx="0" cy="76366"/>
              </a:xfrm>
              <a:custGeom>
                <a:avLst/>
                <a:gdLst/>
                <a:ahLst/>
                <a:cxnLst/>
                <a:rect l="0" t="0" r="0" b="0"/>
                <a:pathLst>
                  <a:path h="125984">
                    <a:moveTo>
                      <a:pt x="0" y="0"/>
                    </a:moveTo>
                    <a:lnTo>
                      <a:pt x="0" y="125984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67" name="Freeform 227"/>
              <p:cNvSpPr/>
              <p:nvPr/>
            </p:nvSpPr>
            <p:spPr>
              <a:xfrm>
                <a:off x="3291850" y="8205453"/>
                <a:ext cx="448421" cy="0"/>
              </a:xfrm>
              <a:custGeom>
                <a:avLst/>
                <a:gdLst/>
                <a:ahLst/>
                <a:cxnLst/>
                <a:rect l="0" t="0" r="0" b="0"/>
                <a:pathLst>
                  <a:path w="739774">
                    <a:moveTo>
                      <a:pt x="0" y="0"/>
                    </a:moveTo>
                    <a:lnTo>
                      <a:pt x="739774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68" name="Freeform 228"/>
              <p:cNvSpPr/>
              <p:nvPr/>
            </p:nvSpPr>
            <p:spPr>
              <a:xfrm>
                <a:off x="3502396" y="8041789"/>
                <a:ext cx="233487" cy="558660"/>
              </a:xfrm>
              <a:custGeom>
                <a:avLst/>
                <a:gdLst/>
                <a:ahLst/>
                <a:cxnLst/>
                <a:rect l="0" t="0" r="0" b="0"/>
                <a:pathLst>
                  <a:path w="385192" h="921638">
                    <a:moveTo>
                      <a:pt x="385192" y="921638"/>
                    </a:moveTo>
                    <a:lnTo>
                      <a:pt x="385192" y="451865"/>
                    </a:lnTo>
                    <a:lnTo>
                      <a:pt x="0" y="451865"/>
                    </a:lnTo>
                    <a:lnTo>
                      <a:pt x="0" y="0"/>
                    </a:lnTo>
                    <a:lnTo>
                      <a:pt x="254000" y="0"/>
                    </a:lnTo>
                  </a:path>
                </a:pathLst>
              </a:custGeom>
              <a:noFill/>
              <a:ln w="11547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169" name="Picture 229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570757" y="7756877"/>
                <a:ext cx="133949" cy="308006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170" name="Freeform 230"/>
              <p:cNvSpPr/>
              <p:nvPr/>
            </p:nvSpPr>
            <p:spPr>
              <a:xfrm>
                <a:off x="4437424" y="8041789"/>
                <a:ext cx="251116" cy="556504"/>
              </a:xfrm>
              <a:custGeom>
                <a:avLst/>
                <a:gdLst/>
                <a:ahLst/>
                <a:cxnLst/>
                <a:rect l="0" t="0" r="0" b="0"/>
                <a:pathLst>
                  <a:path w="414275" h="918082">
                    <a:moveTo>
                      <a:pt x="0" y="918082"/>
                    </a:moveTo>
                    <a:lnTo>
                      <a:pt x="0" y="450087"/>
                    </a:lnTo>
                    <a:lnTo>
                      <a:pt x="414275" y="450087"/>
                    </a:lnTo>
                    <a:lnTo>
                      <a:pt x="414275" y="0"/>
                    </a:lnTo>
                    <a:lnTo>
                      <a:pt x="141098" y="0"/>
                    </a:lnTo>
                  </a:path>
                </a:pathLst>
              </a:custGeom>
              <a:noFill/>
              <a:ln w="11547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171" name="Picture 231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470064" y="7756877"/>
                <a:ext cx="133872" cy="308006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172" name="Freeform 232"/>
              <p:cNvSpPr/>
              <p:nvPr/>
            </p:nvSpPr>
            <p:spPr>
              <a:xfrm>
                <a:off x="3519871" y="7781434"/>
                <a:ext cx="158583" cy="0"/>
              </a:xfrm>
              <a:custGeom>
                <a:avLst/>
                <a:gdLst/>
                <a:ahLst/>
                <a:cxnLst/>
                <a:rect l="0" t="0" r="0" b="0"/>
                <a:pathLst>
                  <a:path w="261620">
                    <a:moveTo>
                      <a:pt x="261620" y="0"/>
                    </a:moveTo>
                    <a:lnTo>
                      <a:pt x="0" y="0"/>
                    </a:lnTo>
                  </a:path>
                </a:pathLst>
              </a:custGeom>
              <a:noFill/>
              <a:ln w="11547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73" name="Freeform 233"/>
              <p:cNvSpPr/>
              <p:nvPr/>
            </p:nvSpPr>
            <p:spPr>
              <a:xfrm>
                <a:off x="3519871" y="7365345"/>
                <a:ext cx="0" cy="416089"/>
              </a:xfrm>
              <a:custGeom>
                <a:avLst/>
                <a:gdLst/>
                <a:ahLst/>
                <a:cxnLst/>
                <a:rect l="0" t="0" r="0" b="0"/>
                <a:pathLst>
                  <a:path h="686435">
                    <a:moveTo>
                      <a:pt x="0" y="686435"/>
                    </a:moveTo>
                    <a:lnTo>
                      <a:pt x="0" y="0"/>
                    </a:lnTo>
                  </a:path>
                </a:pathLst>
              </a:custGeom>
              <a:noFill/>
              <a:ln w="11547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74" name="Freeform 234"/>
              <p:cNvSpPr/>
              <p:nvPr/>
            </p:nvSpPr>
            <p:spPr>
              <a:xfrm>
                <a:off x="4493159" y="7064652"/>
                <a:ext cx="152732" cy="715319"/>
              </a:xfrm>
              <a:custGeom>
                <a:avLst/>
                <a:gdLst/>
                <a:ahLst/>
                <a:cxnLst/>
                <a:rect l="0" t="0" r="0" b="0"/>
                <a:pathLst>
                  <a:path w="251968" h="1180084">
                    <a:moveTo>
                      <a:pt x="0" y="1180084"/>
                    </a:moveTo>
                    <a:lnTo>
                      <a:pt x="251968" y="1180084"/>
                    </a:lnTo>
                    <a:lnTo>
                      <a:pt x="251968" y="0"/>
                    </a:lnTo>
                  </a:path>
                </a:pathLst>
              </a:custGeom>
              <a:noFill/>
              <a:ln w="11547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75" name="Freeform 235"/>
              <p:cNvSpPr/>
              <p:nvPr/>
            </p:nvSpPr>
            <p:spPr>
              <a:xfrm>
                <a:off x="3519871" y="7064190"/>
                <a:ext cx="0" cy="301154"/>
              </a:xfrm>
              <a:custGeom>
                <a:avLst/>
                <a:gdLst/>
                <a:ahLst/>
                <a:cxnLst/>
                <a:rect l="0" t="0" r="0" b="0"/>
                <a:pathLst>
                  <a:path h="496823">
                    <a:moveTo>
                      <a:pt x="0" y="496823"/>
                    </a:moveTo>
                    <a:lnTo>
                      <a:pt x="0" y="0"/>
                    </a:lnTo>
                  </a:path>
                </a:pathLst>
              </a:custGeom>
              <a:noFill/>
              <a:ln w="11547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76" name="Freeform 236"/>
              <p:cNvSpPr/>
              <p:nvPr/>
            </p:nvSpPr>
            <p:spPr>
              <a:xfrm>
                <a:off x="3519025" y="6437939"/>
                <a:ext cx="0" cy="507006"/>
              </a:xfrm>
              <a:custGeom>
                <a:avLst/>
                <a:gdLst/>
                <a:ahLst/>
                <a:cxnLst/>
                <a:rect l="0" t="0" r="0" b="0"/>
                <a:pathLst>
                  <a:path h="836423">
                    <a:moveTo>
                      <a:pt x="0" y="836423"/>
                    </a:moveTo>
                    <a:lnTo>
                      <a:pt x="0" y="0"/>
                    </a:lnTo>
                  </a:path>
                </a:pathLst>
              </a:custGeom>
              <a:noFill/>
              <a:ln w="11547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77" name="Freeform 237"/>
              <p:cNvSpPr/>
              <p:nvPr/>
            </p:nvSpPr>
            <p:spPr>
              <a:xfrm>
                <a:off x="4647047" y="6440094"/>
                <a:ext cx="0" cy="505543"/>
              </a:xfrm>
              <a:custGeom>
                <a:avLst/>
                <a:gdLst/>
                <a:ahLst/>
                <a:cxnLst/>
                <a:rect l="0" t="0" r="0" b="0"/>
                <a:pathLst>
                  <a:path h="834010">
                    <a:moveTo>
                      <a:pt x="0" y="834010"/>
                    </a:moveTo>
                    <a:lnTo>
                      <a:pt x="0" y="0"/>
                    </a:lnTo>
                  </a:path>
                </a:pathLst>
              </a:custGeom>
              <a:noFill/>
              <a:ln w="11547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78" name="Freeform 238"/>
              <p:cNvSpPr/>
              <p:nvPr/>
            </p:nvSpPr>
            <p:spPr>
              <a:xfrm>
                <a:off x="3260210" y="7043097"/>
                <a:ext cx="139645" cy="43648"/>
              </a:xfrm>
              <a:custGeom>
                <a:avLst/>
                <a:gdLst/>
                <a:ahLst/>
                <a:cxnLst/>
                <a:rect l="0" t="0" r="0" b="0"/>
                <a:pathLst>
                  <a:path w="230378" h="72008">
                    <a:moveTo>
                      <a:pt x="230378" y="72008"/>
                    </a:moveTo>
                    <a:lnTo>
                      <a:pt x="194437" y="0"/>
                    </a:lnTo>
                    <a:lnTo>
                      <a:pt x="158369" y="72008"/>
                    </a:lnTo>
                    <a:lnTo>
                      <a:pt x="122428" y="0"/>
                    </a:lnTo>
                    <a:lnTo>
                      <a:pt x="86359" y="72008"/>
                    </a:lnTo>
                    <a:lnTo>
                      <a:pt x="50419" y="0"/>
                    </a:lnTo>
                    <a:lnTo>
                      <a:pt x="14350" y="72008"/>
                    </a:lnTo>
                    <a:lnTo>
                      <a:pt x="0" y="360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79" name="Freeform 239"/>
              <p:cNvSpPr/>
              <p:nvPr/>
            </p:nvSpPr>
            <p:spPr>
              <a:xfrm>
                <a:off x="3681380" y="7823621"/>
                <a:ext cx="811779" cy="0"/>
              </a:xfrm>
              <a:custGeom>
                <a:avLst/>
                <a:gdLst/>
                <a:ahLst/>
                <a:cxnLst/>
                <a:rect l="0" t="0" r="0" b="0"/>
                <a:pathLst>
                  <a:path w="1339216">
                    <a:moveTo>
                      <a:pt x="0" y="0"/>
                    </a:moveTo>
                    <a:lnTo>
                      <a:pt x="1339216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80" name="Freeform 240"/>
              <p:cNvSpPr/>
              <p:nvPr/>
            </p:nvSpPr>
            <p:spPr>
              <a:xfrm>
                <a:off x="3399856" y="7043097"/>
                <a:ext cx="34949" cy="43648"/>
              </a:xfrm>
              <a:custGeom>
                <a:avLst/>
                <a:gdLst/>
                <a:ahLst/>
                <a:cxnLst/>
                <a:rect l="0" t="0" r="0" b="0"/>
                <a:pathLst>
                  <a:path w="57657" h="72008">
                    <a:moveTo>
                      <a:pt x="0" y="72008"/>
                    </a:moveTo>
                    <a:lnTo>
                      <a:pt x="39624" y="0"/>
                    </a:lnTo>
                    <a:lnTo>
                      <a:pt x="57657" y="360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81" name="Freeform 241"/>
              <p:cNvSpPr/>
              <p:nvPr/>
            </p:nvSpPr>
            <p:spPr>
              <a:xfrm>
                <a:off x="3262366" y="6923082"/>
                <a:ext cx="139645" cy="43648"/>
              </a:xfrm>
              <a:custGeom>
                <a:avLst/>
                <a:gdLst/>
                <a:ahLst/>
                <a:cxnLst/>
                <a:rect l="0" t="0" r="0" b="0"/>
                <a:pathLst>
                  <a:path w="230378" h="72008">
                    <a:moveTo>
                      <a:pt x="230378" y="72008"/>
                    </a:moveTo>
                    <a:lnTo>
                      <a:pt x="194437" y="0"/>
                    </a:lnTo>
                    <a:lnTo>
                      <a:pt x="158369" y="72008"/>
                    </a:lnTo>
                    <a:lnTo>
                      <a:pt x="122428" y="0"/>
                    </a:lnTo>
                    <a:lnTo>
                      <a:pt x="86487" y="72008"/>
                    </a:lnTo>
                    <a:lnTo>
                      <a:pt x="50419" y="0"/>
                    </a:lnTo>
                    <a:lnTo>
                      <a:pt x="14478" y="72008"/>
                    </a:lnTo>
                    <a:lnTo>
                      <a:pt x="0" y="360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82" name="Freeform 242"/>
              <p:cNvSpPr/>
              <p:nvPr/>
            </p:nvSpPr>
            <p:spPr>
              <a:xfrm>
                <a:off x="3402012" y="6923082"/>
                <a:ext cx="34949" cy="43648"/>
              </a:xfrm>
              <a:custGeom>
                <a:avLst/>
                <a:gdLst/>
                <a:ahLst/>
                <a:cxnLst/>
                <a:rect l="0" t="0" r="0" b="0"/>
                <a:pathLst>
                  <a:path w="57657" h="72008">
                    <a:moveTo>
                      <a:pt x="0" y="72008"/>
                    </a:moveTo>
                    <a:lnTo>
                      <a:pt x="39623" y="0"/>
                    </a:lnTo>
                    <a:lnTo>
                      <a:pt x="57657" y="360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83" name="Freeform 243"/>
              <p:cNvSpPr/>
              <p:nvPr/>
            </p:nvSpPr>
            <p:spPr>
              <a:xfrm>
                <a:off x="3244660" y="6944945"/>
                <a:ext cx="17705" cy="0"/>
              </a:xfrm>
              <a:custGeom>
                <a:avLst/>
                <a:gdLst/>
                <a:ahLst/>
                <a:cxnLst/>
                <a:rect l="0" t="0" r="0" b="0"/>
                <a:pathLst>
                  <a:path w="29210">
                    <a:moveTo>
                      <a:pt x="29210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84" name="Freeform 244"/>
              <p:cNvSpPr/>
              <p:nvPr/>
            </p:nvSpPr>
            <p:spPr>
              <a:xfrm>
                <a:off x="3238347" y="7064960"/>
                <a:ext cx="22556" cy="0"/>
              </a:xfrm>
              <a:custGeom>
                <a:avLst/>
                <a:gdLst/>
                <a:ahLst/>
                <a:cxnLst/>
                <a:rect l="0" t="0" r="0" b="0"/>
                <a:pathLst>
                  <a:path w="37212">
                    <a:moveTo>
                      <a:pt x="37212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85" name="Freeform 245"/>
              <p:cNvSpPr/>
              <p:nvPr/>
            </p:nvSpPr>
            <p:spPr>
              <a:xfrm>
                <a:off x="3519871" y="6944945"/>
                <a:ext cx="0" cy="120015"/>
              </a:xfrm>
              <a:custGeom>
                <a:avLst/>
                <a:gdLst/>
                <a:ahLst/>
                <a:cxnLst/>
                <a:rect l="0" t="0" r="0" b="0"/>
                <a:pathLst>
                  <a:path h="197993">
                    <a:moveTo>
                      <a:pt x="0" y="0"/>
                    </a:moveTo>
                    <a:lnTo>
                      <a:pt x="0" y="197993"/>
                    </a:lnTo>
                  </a:path>
                </a:pathLst>
              </a:custGeom>
              <a:noFill/>
              <a:ln w="1924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86" name="Freeform 246"/>
              <p:cNvSpPr/>
              <p:nvPr/>
            </p:nvSpPr>
            <p:spPr>
              <a:xfrm>
                <a:off x="5115022" y="6645252"/>
                <a:ext cx="0" cy="2725514"/>
              </a:xfrm>
              <a:custGeom>
                <a:avLst/>
                <a:gdLst/>
                <a:ahLst/>
                <a:cxnLst/>
                <a:rect l="0" t="0" r="0" b="0"/>
                <a:pathLst>
                  <a:path h="4496362">
                    <a:moveTo>
                      <a:pt x="0" y="4496362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87" name="Freeform 247"/>
              <p:cNvSpPr/>
              <p:nvPr/>
            </p:nvSpPr>
            <p:spPr>
              <a:xfrm>
                <a:off x="5115022" y="7312997"/>
                <a:ext cx="98228" cy="0"/>
              </a:xfrm>
              <a:custGeom>
                <a:avLst/>
                <a:gdLst/>
                <a:ahLst/>
                <a:cxnLst/>
                <a:rect l="0" t="0" r="0" b="0"/>
                <a:pathLst>
                  <a:path w="162051">
                    <a:moveTo>
                      <a:pt x="0" y="0"/>
                    </a:moveTo>
                    <a:lnTo>
                      <a:pt x="162051" y="0"/>
                    </a:lnTo>
                  </a:path>
                </a:pathLst>
              </a:custGeom>
              <a:noFill/>
              <a:ln w="1924" cap="rnd" cmpd="sng" algn="ctr">
                <a:solidFill>
                  <a:srgbClr val="0066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88" name="Freeform 248"/>
              <p:cNvSpPr/>
              <p:nvPr/>
            </p:nvSpPr>
            <p:spPr>
              <a:xfrm>
                <a:off x="2076368" y="7288979"/>
                <a:ext cx="229107" cy="0"/>
              </a:xfrm>
              <a:custGeom>
                <a:avLst/>
                <a:gdLst/>
                <a:ahLst/>
                <a:cxnLst/>
                <a:rect l="0" t="0" r="0" b="0"/>
                <a:pathLst>
                  <a:path w="377965">
                    <a:moveTo>
                      <a:pt x="377965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89" name="Freeform 249"/>
              <p:cNvSpPr/>
              <p:nvPr/>
            </p:nvSpPr>
            <p:spPr>
              <a:xfrm>
                <a:off x="4165830" y="7834552"/>
                <a:ext cx="76367" cy="0"/>
              </a:xfrm>
              <a:custGeom>
                <a:avLst/>
                <a:gdLst/>
                <a:ahLst/>
                <a:cxnLst/>
                <a:rect l="0" t="0" r="0" b="0"/>
                <a:pathLst>
                  <a:path w="125985">
                    <a:moveTo>
                      <a:pt x="0" y="0"/>
                    </a:moveTo>
                    <a:lnTo>
                      <a:pt x="125985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90" name="Freeform 250"/>
              <p:cNvSpPr/>
              <p:nvPr/>
            </p:nvSpPr>
            <p:spPr>
              <a:xfrm>
                <a:off x="4187616" y="7845407"/>
                <a:ext cx="32717" cy="0"/>
              </a:xfrm>
              <a:custGeom>
                <a:avLst/>
                <a:gdLst/>
                <a:ahLst/>
                <a:cxnLst/>
                <a:rect l="0" t="0" r="0" b="0"/>
                <a:pathLst>
                  <a:path w="53975">
                    <a:moveTo>
                      <a:pt x="0" y="0"/>
                    </a:moveTo>
                    <a:lnTo>
                      <a:pt x="53975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91" name="Freeform 251"/>
              <p:cNvSpPr/>
              <p:nvPr/>
            </p:nvSpPr>
            <p:spPr>
              <a:xfrm>
                <a:off x="4198547" y="7856338"/>
                <a:ext cx="9930" cy="0"/>
              </a:xfrm>
              <a:custGeom>
                <a:avLst/>
                <a:gdLst/>
                <a:ahLst/>
                <a:cxnLst/>
                <a:rect l="0" t="0" r="0" b="0"/>
                <a:pathLst>
                  <a:path w="16383">
                    <a:moveTo>
                      <a:pt x="0" y="0"/>
                    </a:moveTo>
                    <a:lnTo>
                      <a:pt x="16383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92" name="Freeform 252"/>
              <p:cNvSpPr/>
              <p:nvPr/>
            </p:nvSpPr>
            <p:spPr>
              <a:xfrm>
                <a:off x="5720565" y="6388824"/>
                <a:ext cx="141878" cy="141879"/>
              </a:xfrm>
              <a:custGeom>
                <a:avLst/>
                <a:gdLst/>
                <a:ahLst/>
                <a:cxnLst/>
                <a:rect l="0" t="0" r="0" b="0"/>
                <a:pathLst>
                  <a:path w="234061" h="234062">
                    <a:moveTo>
                      <a:pt x="117093" y="0"/>
                    </a:moveTo>
                    <a:cubicBezTo>
                      <a:pt x="181737" y="0"/>
                      <a:pt x="234061" y="52324"/>
                      <a:pt x="234061" y="116968"/>
                    </a:cubicBezTo>
                    <a:cubicBezTo>
                      <a:pt x="234061" y="181611"/>
                      <a:pt x="181737" y="234062"/>
                      <a:pt x="117093" y="234062"/>
                    </a:cubicBezTo>
                    <a:cubicBezTo>
                      <a:pt x="52451" y="234062"/>
                      <a:pt x="0" y="181611"/>
                      <a:pt x="0" y="116968"/>
                    </a:cubicBezTo>
                    <a:cubicBezTo>
                      <a:pt x="0" y="52324"/>
                      <a:pt x="52451" y="0"/>
                      <a:pt x="117093" y="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193" name="Freeform 253"/>
              <p:cNvSpPr/>
              <p:nvPr/>
            </p:nvSpPr>
            <p:spPr>
              <a:xfrm>
                <a:off x="5685153" y="6388824"/>
                <a:ext cx="212779" cy="141879"/>
              </a:xfrm>
              <a:custGeom>
                <a:avLst/>
                <a:gdLst/>
                <a:ahLst/>
                <a:cxnLst/>
                <a:rect l="0" t="0" r="0" b="0"/>
                <a:pathLst>
                  <a:path w="351028" h="234062">
                    <a:moveTo>
                      <a:pt x="175514" y="0"/>
                    </a:moveTo>
                    <a:cubicBezTo>
                      <a:pt x="240158" y="0"/>
                      <a:pt x="292482" y="52324"/>
                      <a:pt x="292482" y="116968"/>
                    </a:cubicBezTo>
                    <a:cubicBezTo>
                      <a:pt x="292482" y="181611"/>
                      <a:pt x="240158" y="234062"/>
                      <a:pt x="175514" y="234062"/>
                    </a:cubicBezTo>
                    <a:cubicBezTo>
                      <a:pt x="110872" y="234062"/>
                      <a:pt x="58421" y="181611"/>
                      <a:pt x="58421" y="116968"/>
                    </a:cubicBezTo>
                    <a:cubicBezTo>
                      <a:pt x="58421" y="52324"/>
                      <a:pt x="110872" y="0"/>
                      <a:pt x="175514" y="0"/>
                    </a:cubicBezTo>
                    <a:close/>
                    <a:moveTo>
                      <a:pt x="126747" y="10668"/>
                    </a:moveTo>
                    <a:lnTo>
                      <a:pt x="276861" y="58548"/>
                    </a:lnTo>
                    <a:moveTo>
                      <a:pt x="126747" y="223393"/>
                    </a:moveTo>
                    <a:lnTo>
                      <a:pt x="276861" y="175514"/>
                    </a:lnTo>
                    <a:moveTo>
                      <a:pt x="0" y="116968"/>
                    </a:moveTo>
                    <a:lnTo>
                      <a:pt x="58421" y="116968"/>
                    </a:lnTo>
                    <a:moveTo>
                      <a:pt x="292482" y="116968"/>
                    </a:moveTo>
                    <a:lnTo>
                      <a:pt x="351028" y="1169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94" name="Freeform 254"/>
              <p:cNvSpPr/>
              <p:nvPr/>
            </p:nvSpPr>
            <p:spPr>
              <a:xfrm>
                <a:off x="5090465" y="6459725"/>
                <a:ext cx="150037" cy="185526"/>
              </a:xfrm>
              <a:custGeom>
                <a:avLst/>
                <a:gdLst/>
                <a:ahLst/>
                <a:cxnLst/>
                <a:rect l="0" t="0" r="0" b="0"/>
                <a:pathLst>
                  <a:path w="247522" h="306069">
                    <a:moveTo>
                      <a:pt x="0" y="306069"/>
                    </a:moveTo>
                    <a:lnTo>
                      <a:pt x="0" y="0"/>
                    </a:lnTo>
                    <a:lnTo>
                      <a:pt x="247522" y="0"/>
                    </a:lnTo>
                  </a:path>
                </a:pathLst>
              </a:custGeom>
              <a:noFill/>
              <a:ln w="1924" cap="rnd" cmpd="sng" algn="ctr">
                <a:solidFill>
                  <a:srgbClr val="0066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95" name="Freeform 255"/>
              <p:cNvSpPr/>
              <p:nvPr/>
            </p:nvSpPr>
            <p:spPr>
              <a:xfrm>
                <a:off x="5175068" y="6390210"/>
                <a:ext cx="130947" cy="102232"/>
              </a:xfrm>
              <a:custGeom>
                <a:avLst/>
                <a:gdLst/>
                <a:ahLst/>
                <a:cxnLst/>
                <a:rect l="0" t="0" r="0" b="0"/>
                <a:pathLst>
                  <a:path w="216028" h="168656">
                    <a:moveTo>
                      <a:pt x="0" y="168656"/>
                    </a:moveTo>
                    <a:lnTo>
                      <a:pt x="0" y="60706"/>
                    </a:lnTo>
                    <a:lnTo>
                      <a:pt x="216028" y="168656"/>
                    </a:lnTo>
                    <a:lnTo>
                      <a:pt x="216028" y="60706"/>
                    </a:lnTo>
                    <a:lnTo>
                      <a:pt x="0" y="168656"/>
                    </a:lnTo>
                    <a:close/>
                    <a:moveTo>
                      <a:pt x="64771" y="33655"/>
                    </a:moveTo>
                    <a:lnTo>
                      <a:pt x="151130" y="33655"/>
                    </a:lnTo>
                    <a:cubicBezTo>
                      <a:pt x="139573" y="9906"/>
                      <a:pt x="110744" y="0"/>
                      <a:pt x="86868" y="11556"/>
                    </a:cubicBezTo>
                    <a:cubicBezTo>
                      <a:pt x="77217" y="16256"/>
                      <a:pt x="69469" y="24130"/>
                      <a:pt x="64771" y="3365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196" name="Freeform 256"/>
              <p:cNvSpPr/>
              <p:nvPr/>
            </p:nvSpPr>
            <p:spPr>
              <a:xfrm>
                <a:off x="5175068" y="6390210"/>
                <a:ext cx="130947" cy="102232"/>
              </a:xfrm>
              <a:custGeom>
                <a:avLst/>
                <a:gdLst/>
                <a:ahLst/>
                <a:cxnLst/>
                <a:rect l="0" t="0" r="0" b="0"/>
                <a:pathLst>
                  <a:path w="216028" h="168656">
                    <a:moveTo>
                      <a:pt x="0" y="168656"/>
                    </a:moveTo>
                    <a:lnTo>
                      <a:pt x="0" y="60706"/>
                    </a:lnTo>
                    <a:lnTo>
                      <a:pt x="216028" y="168656"/>
                    </a:lnTo>
                    <a:lnTo>
                      <a:pt x="216028" y="60706"/>
                    </a:lnTo>
                    <a:lnTo>
                      <a:pt x="0" y="168656"/>
                    </a:lnTo>
                    <a:close/>
                    <a:moveTo>
                      <a:pt x="107950" y="114681"/>
                    </a:moveTo>
                    <a:lnTo>
                      <a:pt x="107950" y="33655"/>
                    </a:lnTo>
                    <a:moveTo>
                      <a:pt x="64771" y="33655"/>
                    </a:moveTo>
                    <a:lnTo>
                      <a:pt x="151130" y="33655"/>
                    </a:lnTo>
                    <a:cubicBezTo>
                      <a:pt x="139573" y="9906"/>
                      <a:pt x="110744" y="0"/>
                      <a:pt x="86868" y="11556"/>
                    </a:cubicBezTo>
                    <a:cubicBezTo>
                      <a:pt x="77217" y="16256"/>
                      <a:pt x="69469" y="24130"/>
                      <a:pt x="64771" y="33655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97" name="Freeform 257"/>
              <p:cNvSpPr/>
              <p:nvPr/>
            </p:nvSpPr>
            <p:spPr>
              <a:xfrm>
                <a:off x="4128571" y="5780510"/>
                <a:ext cx="0" cy="250962"/>
              </a:xfrm>
              <a:custGeom>
                <a:avLst/>
                <a:gdLst/>
                <a:ahLst/>
                <a:cxnLst/>
                <a:rect l="0" t="0" r="0" b="0"/>
                <a:pathLst>
                  <a:path h="414020">
                    <a:moveTo>
                      <a:pt x="0" y="0"/>
                    </a:moveTo>
                    <a:lnTo>
                      <a:pt x="0" y="41402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98" name="Freeform 258"/>
              <p:cNvSpPr/>
              <p:nvPr/>
            </p:nvSpPr>
            <p:spPr>
              <a:xfrm>
                <a:off x="4547662" y="5883050"/>
                <a:ext cx="0" cy="148421"/>
              </a:xfrm>
              <a:custGeom>
                <a:avLst/>
                <a:gdLst/>
                <a:ahLst/>
                <a:cxnLst/>
                <a:rect l="0" t="0" r="0" b="0"/>
                <a:pathLst>
                  <a:path h="244856">
                    <a:moveTo>
                      <a:pt x="0" y="0"/>
                    </a:moveTo>
                    <a:lnTo>
                      <a:pt x="0" y="244856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199" name="Freeform 259"/>
              <p:cNvSpPr/>
              <p:nvPr/>
            </p:nvSpPr>
            <p:spPr>
              <a:xfrm>
                <a:off x="4128571" y="6031472"/>
                <a:ext cx="419091" cy="0"/>
              </a:xfrm>
              <a:custGeom>
                <a:avLst/>
                <a:gdLst/>
                <a:ahLst/>
                <a:cxnLst/>
                <a:rect l="0" t="0" r="0" b="0"/>
                <a:pathLst>
                  <a:path w="691388">
                    <a:moveTo>
                      <a:pt x="0" y="0"/>
                    </a:moveTo>
                    <a:lnTo>
                      <a:pt x="691388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00" name="Freeform 260"/>
              <p:cNvSpPr/>
              <p:nvPr/>
            </p:nvSpPr>
            <p:spPr>
              <a:xfrm>
                <a:off x="3026723" y="6645252"/>
                <a:ext cx="0" cy="2758248"/>
              </a:xfrm>
              <a:custGeom>
                <a:avLst/>
                <a:gdLst/>
                <a:ahLst/>
                <a:cxnLst/>
                <a:rect l="0" t="0" r="0" b="0"/>
                <a:pathLst>
                  <a:path h="4550364">
                    <a:moveTo>
                      <a:pt x="0" y="4550364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01" name="Freeform 261"/>
              <p:cNvSpPr/>
              <p:nvPr/>
            </p:nvSpPr>
            <p:spPr>
              <a:xfrm>
                <a:off x="2900164" y="6623389"/>
                <a:ext cx="0" cy="21862"/>
              </a:xfrm>
              <a:custGeom>
                <a:avLst/>
                <a:gdLst/>
                <a:ahLst/>
                <a:cxnLst/>
                <a:rect l="0" t="0" r="0" b="0"/>
                <a:pathLst>
                  <a:path h="36068">
                    <a:moveTo>
                      <a:pt x="0" y="36068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02" name="Freeform 262"/>
              <p:cNvSpPr/>
              <p:nvPr/>
            </p:nvSpPr>
            <p:spPr>
              <a:xfrm>
                <a:off x="5136885" y="6645252"/>
                <a:ext cx="0" cy="2758248"/>
              </a:xfrm>
              <a:custGeom>
                <a:avLst/>
                <a:gdLst/>
                <a:ahLst/>
                <a:cxnLst/>
                <a:rect l="0" t="0" r="0" b="0"/>
                <a:pathLst>
                  <a:path h="4550364">
                    <a:moveTo>
                      <a:pt x="0" y="4550364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03" name="Freeform 263"/>
              <p:cNvSpPr/>
              <p:nvPr/>
            </p:nvSpPr>
            <p:spPr>
              <a:xfrm>
                <a:off x="5136885" y="6645252"/>
                <a:ext cx="130946" cy="0"/>
              </a:xfrm>
              <a:custGeom>
                <a:avLst/>
                <a:gdLst/>
                <a:ahLst/>
                <a:cxnLst/>
                <a:rect l="0" t="0" r="0" b="0"/>
                <a:pathLst>
                  <a:path w="216027">
                    <a:moveTo>
                      <a:pt x="216027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204" name="Picture 264"/>
              <p:cNvPicPr>
                <a:picLocks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256285" y="6619540"/>
                <a:ext cx="23094" cy="29561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205" name="Freeform 265"/>
              <p:cNvSpPr/>
              <p:nvPr/>
            </p:nvSpPr>
            <p:spPr>
              <a:xfrm>
                <a:off x="3052897" y="9370767"/>
                <a:ext cx="2062125" cy="0"/>
              </a:xfrm>
              <a:custGeom>
                <a:avLst/>
                <a:gdLst/>
                <a:ahLst/>
                <a:cxnLst/>
                <a:rect l="0" t="0" r="0" b="0"/>
                <a:pathLst>
                  <a:path w="3401950">
                    <a:moveTo>
                      <a:pt x="0" y="0"/>
                    </a:moveTo>
                    <a:lnTo>
                      <a:pt x="340195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06" name="Freeform 266"/>
              <p:cNvSpPr/>
              <p:nvPr/>
            </p:nvSpPr>
            <p:spPr>
              <a:xfrm>
                <a:off x="3079917" y="6291980"/>
                <a:ext cx="130947" cy="102309"/>
              </a:xfrm>
              <a:custGeom>
                <a:avLst/>
                <a:gdLst/>
                <a:ahLst/>
                <a:cxnLst/>
                <a:rect l="0" t="0" r="0" b="0"/>
                <a:pathLst>
                  <a:path w="216028" h="168783">
                    <a:moveTo>
                      <a:pt x="0" y="168783"/>
                    </a:moveTo>
                    <a:lnTo>
                      <a:pt x="0" y="60706"/>
                    </a:lnTo>
                    <a:lnTo>
                      <a:pt x="216028" y="168783"/>
                    </a:lnTo>
                    <a:lnTo>
                      <a:pt x="216028" y="60706"/>
                    </a:lnTo>
                    <a:lnTo>
                      <a:pt x="0" y="168783"/>
                    </a:lnTo>
                    <a:close/>
                    <a:moveTo>
                      <a:pt x="64770" y="33782"/>
                    </a:moveTo>
                    <a:lnTo>
                      <a:pt x="151257" y="33782"/>
                    </a:lnTo>
                    <a:cubicBezTo>
                      <a:pt x="139573" y="9906"/>
                      <a:pt x="110744" y="0"/>
                      <a:pt x="86995" y="11683"/>
                    </a:cubicBezTo>
                    <a:cubicBezTo>
                      <a:pt x="77344" y="16383"/>
                      <a:pt x="69469" y="24129"/>
                      <a:pt x="64770" y="3378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07" name="Freeform 267"/>
              <p:cNvSpPr/>
              <p:nvPr/>
            </p:nvSpPr>
            <p:spPr>
              <a:xfrm>
                <a:off x="3079917" y="6291980"/>
                <a:ext cx="130947" cy="102309"/>
              </a:xfrm>
              <a:custGeom>
                <a:avLst/>
                <a:gdLst/>
                <a:ahLst/>
                <a:cxnLst/>
                <a:rect l="0" t="0" r="0" b="0"/>
                <a:pathLst>
                  <a:path w="216028" h="168783">
                    <a:moveTo>
                      <a:pt x="0" y="168783"/>
                    </a:moveTo>
                    <a:lnTo>
                      <a:pt x="0" y="60706"/>
                    </a:lnTo>
                    <a:lnTo>
                      <a:pt x="216028" y="168783"/>
                    </a:lnTo>
                    <a:lnTo>
                      <a:pt x="216028" y="60706"/>
                    </a:lnTo>
                    <a:lnTo>
                      <a:pt x="0" y="168783"/>
                    </a:lnTo>
                    <a:close/>
                    <a:moveTo>
                      <a:pt x="107950" y="114808"/>
                    </a:moveTo>
                    <a:lnTo>
                      <a:pt x="107950" y="33782"/>
                    </a:lnTo>
                    <a:moveTo>
                      <a:pt x="64770" y="33782"/>
                    </a:moveTo>
                    <a:lnTo>
                      <a:pt x="151257" y="33782"/>
                    </a:lnTo>
                    <a:cubicBezTo>
                      <a:pt x="139573" y="9906"/>
                      <a:pt x="110744" y="0"/>
                      <a:pt x="86995" y="11683"/>
                    </a:cubicBezTo>
                    <a:cubicBezTo>
                      <a:pt x="77344" y="16383"/>
                      <a:pt x="69469" y="24129"/>
                      <a:pt x="64770" y="33782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08" name="Freeform 268"/>
              <p:cNvSpPr/>
              <p:nvPr/>
            </p:nvSpPr>
            <p:spPr>
              <a:xfrm>
                <a:off x="2120010" y="7219386"/>
                <a:ext cx="130931" cy="102309"/>
              </a:xfrm>
              <a:custGeom>
                <a:avLst/>
                <a:gdLst/>
                <a:ahLst/>
                <a:cxnLst/>
                <a:rect l="0" t="0" r="0" b="0"/>
                <a:pathLst>
                  <a:path w="216002" h="168783">
                    <a:moveTo>
                      <a:pt x="0" y="168783"/>
                    </a:moveTo>
                    <a:lnTo>
                      <a:pt x="0" y="60833"/>
                    </a:lnTo>
                    <a:lnTo>
                      <a:pt x="216002" y="168783"/>
                    </a:lnTo>
                    <a:lnTo>
                      <a:pt x="216002" y="60833"/>
                    </a:lnTo>
                    <a:lnTo>
                      <a:pt x="0" y="168783"/>
                    </a:lnTo>
                    <a:close/>
                    <a:moveTo>
                      <a:pt x="64808" y="33782"/>
                    </a:moveTo>
                    <a:lnTo>
                      <a:pt x="151206" y="33782"/>
                    </a:lnTo>
                    <a:cubicBezTo>
                      <a:pt x="139573" y="9906"/>
                      <a:pt x="110795" y="0"/>
                      <a:pt x="86944" y="11683"/>
                    </a:cubicBezTo>
                    <a:cubicBezTo>
                      <a:pt x="77292" y="16383"/>
                      <a:pt x="69507" y="24129"/>
                      <a:pt x="64808" y="3378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09" name="Freeform 269"/>
              <p:cNvSpPr/>
              <p:nvPr/>
            </p:nvSpPr>
            <p:spPr>
              <a:xfrm>
                <a:off x="2120010" y="7219386"/>
                <a:ext cx="130931" cy="102309"/>
              </a:xfrm>
              <a:custGeom>
                <a:avLst/>
                <a:gdLst/>
                <a:ahLst/>
                <a:cxnLst/>
                <a:rect l="0" t="0" r="0" b="0"/>
                <a:pathLst>
                  <a:path w="216002" h="168783">
                    <a:moveTo>
                      <a:pt x="0" y="168783"/>
                    </a:moveTo>
                    <a:lnTo>
                      <a:pt x="0" y="60833"/>
                    </a:lnTo>
                    <a:lnTo>
                      <a:pt x="216002" y="168783"/>
                    </a:lnTo>
                    <a:lnTo>
                      <a:pt x="216002" y="60833"/>
                    </a:lnTo>
                    <a:lnTo>
                      <a:pt x="0" y="168783"/>
                    </a:lnTo>
                    <a:close/>
                    <a:moveTo>
                      <a:pt x="108001" y="114808"/>
                    </a:moveTo>
                    <a:lnTo>
                      <a:pt x="108001" y="33782"/>
                    </a:lnTo>
                    <a:moveTo>
                      <a:pt x="64808" y="33782"/>
                    </a:moveTo>
                    <a:lnTo>
                      <a:pt x="151206" y="33782"/>
                    </a:lnTo>
                    <a:cubicBezTo>
                      <a:pt x="139573" y="9906"/>
                      <a:pt x="110795" y="0"/>
                      <a:pt x="86944" y="11683"/>
                    </a:cubicBezTo>
                    <a:cubicBezTo>
                      <a:pt x="77292" y="16383"/>
                      <a:pt x="69507" y="24129"/>
                      <a:pt x="64808" y="33782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10" name="Freeform 270"/>
              <p:cNvSpPr/>
              <p:nvPr/>
            </p:nvSpPr>
            <p:spPr>
              <a:xfrm>
                <a:off x="1688485" y="7219386"/>
                <a:ext cx="130931" cy="102309"/>
              </a:xfrm>
              <a:custGeom>
                <a:avLst/>
                <a:gdLst/>
                <a:ahLst/>
                <a:cxnLst/>
                <a:rect l="0" t="0" r="0" b="0"/>
                <a:pathLst>
                  <a:path w="216001" h="168783">
                    <a:moveTo>
                      <a:pt x="0" y="168783"/>
                    </a:moveTo>
                    <a:lnTo>
                      <a:pt x="0" y="60833"/>
                    </a:lnTo>
                    <a:lnTo>
                      <a:pt x="216001" y="168783"/>
                    </a:lnTo>
                    <a:lnTo>
                      <a:pt x="216001" y="60833"/>
                    </a:lnTo>
                    <a:lnTo>
                      <a:pt x="0" y="168783"/>
                    </a:lnTo>
                    <a:close/>
                    <a:moveTo>
                      <a:pt x="64795" y="33782"/>
                    </a:moveTo>
                    <a:lnTo>
                      <a:pt x="151206" y="33782"/>
                    </a:lnTo>
                    <a:cubicBezTo>
                      <a:pt x="139573" y="9906"/>
                      <a:pt x="110794" y="0"/>
                      <a:pt x="86944" y="11683"/>
                    </a:cubicBezTo>
                    <a:cubicBezTo>
                      <a:pt x="77292" y="16383"/>
                      <a:pt x="69507" y="24129"/>
                      <a:pt x="64795" y="3378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11" name="Freeform 271"/>
              <p:cNvSpPr/>
              <p:nvPr/>
            </p:nvSpPr>
            <p:spPr>
              <a:xfrm>
                <a:off x="1688485" y="7219386"/>
                <a:ext cx="130931" cy="102309"/>
              </a:xfrm>
              <a:custGeom>
                <a:avLst/>
                <a:gdLst/>
                <a:ahLst/>
                <a:cxnLst/>
                <a:rect l="0" t="0" r="0" b="0"/>
                <a:pathLst>
                  <a:path w="216001" h="168783">
                    <a:moveTo>
                      <a:pt x="0" y="168783"/>
                    </a:moveTo>
                    <a:lnTo>
                      <a:pt x="0" y="60833"/>
                    </a:lnTo>
                    <a:lnTo>
                      <a:pt x="216001" y="168783"/>
                    </a:lnTo>
                    <a:lnTo>
                      <a:pt x="216001" y="60833"/>
                    </a:lnTo>
                    <a:lnTo>
                      <a:pt x="0" y="168783"/>
                    </a:lnTo>
                    <a:close/>
                    <a:moveTo>
                      <a:pt x="108000" y="114808"/>
                    </a:moveTo>
                    <a:lnTo>
                      <a:pt x="108000" y="33782"/>
                    </a:lnTo>
                    <a:moveTo>
                      <a:pt x="64795" y="33782"/>
                    </a:moveTo>
                    <a:lnTo>
                      <a:pt x="151206" y="33782"/>
                    </a:lnTo>
                    <a:cubicBezTo>
                      <a:pt x="139573" y="9906"/>
                      <a:pt x="110794" y="0"/>
                      <a:pt x="86944" y="11683"/>
                    </a:cubicBezTo>
                    <a:cubicBezTo>
                      <a:pt x="77292" y="16383"/>
                      <a:pt x="69507" y="24129"/>
                      <a:pt x="64795" y="33782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12" name="Freeform 272"/>
              <p:cNvSpPr/>
              <p:nvPr/>
            </p:nvSpPr>
            <p:spPr>
              <a:xfrm>
                <a:off x="3219179" y="6918717"/>
                <a:ext cx="30550" cy="168028"/>
              </a:xfrm>
              <a:custGeom>
                <a:avLst/>
                <a:gdLst/>
                <a:ahLst/>
                <a:cxnLst/>
                <a:rect l="0" t="0" r="0" b="0"/>
                <a:pathLst>
                  <a:path w="50400" h="277202">
                    <a:moveTo>
                      <a:pt x="0" y="277202"/>
                    </a:moveTo>
                    <a:lnTo>
                      <a:pt x="50400" y="277202"/>
                    </a:lnTo>
                    <a:lnTo>
                      <a:pt x="50400" y="0"/>
                    </a:lnTo>
                    <a:lnTo>
                      <a:pt x="0" y="0"/>
                    </a:lnTo>
                    <a:lnTo>
                      <a:pt x="0" y="277202"/>
                    </a:ln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13" name="Freeform 273"/>
              <p:cNvSpPr/>
              <p:nvPr/>
            </p:nvSpPr>
            <p:spPr>
              <a:xfrm>
                <a:off x="3219179" y="6918717"/>
                <a:ext cx="30550" cy="168028"/>
              </a:xfrm>
              <a:custGeom>
                <a:avLst/>
                <a:gdLst/>
                <a:ahLst/>
                <a:cxnLst/>
                <a:rect l="0" t="0" r="0" b="0"/>
                <a:pathLst>
                  <a:path w="50400" h="277202">
                    <a:moveTo>
                      <a:pt x="0" y="277202"/>
                    </a:moveTo>
                    <a:lnTo>
                      <a:pt x="50400" y="277202"/>
                    </a:lnTo>
                    <a:lnTo>
                      <a:pt x="50400" y="0"/>
                    </a:lnTo>
                    <a:lnTo>
                      <a:pt x="0" y="0"/>
                    </a:lnTo>
                    <a:lnTo>
                      <a:pt x="0" y="277202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14" name="Freeform 274"/>
              <p:cNvSpPr/>
              <p:nvPr/>
            </p:nvSpPr>
            <p:spPr>
              <a:xfrm>
                <a:off x="5213251" y="7243405"/>
                <a:ext cx="130946" cy="102310"/>
              </a:xfrm>
              <a:custGeom>
                <a:avLst/>
                <a:gdLst/>
                <a:ahLst/>
                <a:cxnLst/>
                <a:rect l="0" t="0" r="0" b="0"/>
                <a:pathLst>
                  <a:path w="216027" h="168784">
                    <a:moveTo>
                      <a:pt x="0" y="168784"/>
                    </a:moveTo>
                    <a:lnTo>
                      <a:pt x="0" y="60834"/>
                    </a:lnTo>
                    <a:lnTo>
                      <a:pt x="216027" y="168784"/>
                    </a:lnTo>
                    <a:lnTo>
                      <a:pt x="216027" y="60834"/>
                    </a:lnTo>
                    <a:lnTo>
                      <a:pt x="0" y="168784"/>
                    </a:lnTo>
                    <a:close/>
                    <a:moveTo>
                      <a:pt x="64770" y="33783"/>
                    </a:moveTo>
                    <a:lnTo>
                      <a:pt x="151131" y="33783"/>
                    </a:lnTo>
                    <a:cubicBezTo>
                      <a:pt x="139574" y="9906"/>
                      <a:pt x="110744" y="0"/>
                      <a:pt x="86869" y="11685"/>
                    </a:cubicBezTo>
                    <a:cubicBezTo>
                      <a:pt x="77344" y="16384"/>
                      <a:pt x="69469" y="24130"/>
                      <a:pt x="64770" y="3378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15" name="Freeform 275"/>
              <p:cNvSpPr/>
              <p:nvPr/>
            </p:nvSpPr>
            <p:spPr>
              <a:xfrm>
                <a:off x="5213251" y="7243405"/>
                <a:ext cx="130946" cy="102310"/>
              </a:xfrm>
              <a:custGeom>
                <a:avLst/>
                <a:gdLst/>
                <a:ahLst/>
                <a:cxnLst/>
                <a:rect l="0" t="0" r="0" b="0"/>
                <a:pathLst>
                  <a:path w="216027" h="168784">
                    <a:moveTo>
                      <a:pt x="0" y="168784"/>
                    </a:moveTo>
                    <a:lnTo>
                      <a:pt x="0" y="60834"/>
                    </a:lnTo>
                    <a:lnTo>
                      <a:pt x="216027" y="168784"/>
                    </a:lnTo>
                    <a:lnTo>
                      <a:pt x="216027" y="60834"/>
                    </a:lnTo>
                    <a:lnTo>
                      <a:pt x="0" y="168784"/>
                    </a:lnTo>
                    <a:close/>
                    <a:moveTo>
                      <a:pt x="107950" y="114809"/>
                    </a:moveTo>
                    <a:lnTo>
                      <a:pt x="107950" y="33783"/>
                    </a:lnTo>
                    <a:moveTo>
                      <a:pt x="64770" y="33783"/>
                    </a:moveTo>
                    <a:lnTo>
                      <a:pt x="151131" y="33783"/>
                    </a:lnTo>
                    <a:cubicBezTo>
                      <a:pt x="139574" y="9906"/>
                      <a:pt x="110744" y="0"/>
                      <a:pt x="86869" y="11685"/>
                    </a:cubicBezTo>
                    <a:cubicBezTo>
                      <a:pt x="77344" y="16384"/>
                      <a:pt x="69469" y="24130"/>
                      <a:pt x="64770" y="3378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16" name="Freeform 276"/>
              <p:cNvSpPr/>
              <p:nvPr/>
            </p:nvSpPr>
            <p:spPr>
              <a:xfrm>
                <a:off x="5344198" y="7312997"/>
                <a:ext cx="170054" cy="0"/>
              </a:xfrm>
              <a:custGeom>
                <a:avLst/>
                <a:gdLst/>
                <a:ahLst/>
                <a:cxnLst/>
                <a:rect l="0" t="0" r="0" b="0"/>
                <a:pathLst>
                  <a:path w="280544">
                    <a:moveTo>
                      <a:pt x="0" y="0"/>
                    </a:moveTo>
                    <a:lnTo>
                      <a:pt x="280544" y="0"/>
                    </a:lnTo>
                  </a:path>
                </a:pathLst>
              </a:custGeom>
              <a:noFill/>
              <a:ln w="1924" cap="rnd" cmpd="sng" algn="ctr">
                <a:solidFill>
                  <a:srgbClr val="0066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17" name="Freeform 277"/>
              <p:cNvSpPr/>
              <p:nvPr/>
            </p:nvSpPr>
            <p:spPr>
              <a:xfrm>
                <a:off x="5306015" y="6459725"/>
                <a:ext cx="58351" cy="0"/>
              </a:xfrm>
              <a:custGeom>
                <a:avLst/>
                <a:gdLst/>
                <a:ahLst/>
                <a:cxnLst/>
                <a:rect l="0" t="0" r="0" b="0"/>
                <a:pathLst>
                  <a:path w="96265">
                    <a:moveTo>
                      <a:pt x="0" y="0"/>
                    </a:moveTo>
                    <a:lnTo>
                      <a:pt x="96265" y="0"/>
                    </a:lnTo>
                  </a:path>
                </a:pathLst>
              </a:custGeom>
              <a:noFill/>
              <a:ln w="1924" cap="rnd" cmpd="sng" algn="ctr">
                <a:solidFill>
                  <a:srgbClr val="0066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18" name="Freeform 278"/>
              <p:cNvSpPr/>
              <p:nvPr/>
            </p:nvSpPr>
            <p:spPr>
              <a:xfrm>
                <a:off x="4288694" y="5806299"/>
                <a:ext cx="128020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0" h="218313">
                    <a:moveTo>
                      <a:pt x="105663" y="0"/>
                    </a:moveTo>
                    <a:cubicBezTo>
                      <a:pt x="47244" y="0"/>
                      <a:pt x="0" y="48895"/>
                      <a:pt x="0" y="109093"/>
                    </a:cubicBezTo>
                    <a:cubicBezTo>
                      <a:pt x="0" y="169418"/>
                      <a:pt x="47244" y="218313"/>
                      <a:pt x="105663" y="218313"/>
                    </a:cubicBezTo>
                    <a:cubicBezTo>
                      <a:pt x="163956" y="218313"/>
                      <a:pt x="211200" y="169418"/>
                      <a:pt x="211200" y="109093"/>
                    </a:cubicBezTo>
                    <a:cubicBezTo>
                      <a:pt x="211200" y="48895"/>
                      <a:pt x="163956" y="0"/>
                      <a:pt x="105663" y="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19" name="Freeform 279"/>
              <p:cNvSpPr/>
              <p:nvPr/>
            </p:nvSpPr>
            <p:spPr>
              <a:xfrm>
                <a:off x="4288694" y="5806299"/>
                <a:ext cx="128020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0" h="218313">
                    <a:moveTo>
                      <a:pt x="105663" y="0"/>
                    </a:moveTo>
                    <a:cubicBezTo>
                      <a:pt x="47244" y="0"/>
                      <a:pt x="0" y="48895"/>
                      <a:pt x="0" y="109093"/>
                    </a:cubicBezTo>
                    <a:cubicBezTo>
                      <a:pt x="0" y="169418"/>
                      <a:pt x="47244" y="218313"/>
                      <a:pt x="105663" y="218313"/>
                    </a:cubicBezTo>
                    <a:cubicBezTo>
                      <a:pt x="163956" y="218313"/>
                      <a:pt x="211200" y="169418"/>
                      <a:pt x="211200" y="109093"/>
                    </a:cubicBezTo>
                    <a:cubicBezTo>
                      <a:pt x="211200" y="48895"/>
                      <a:pt x="163956" y="0"/>
                      <a:pt x="105663" y="0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20" name="Freeform 280"/>
              <p:cNvSpPr/>
              <p:nvPr/>
            </p:nvSpPr>
            <p:spPr>
              <a:xfrm>
                <a:off x="4288694" y="5806299"/>
                <a:ext cx="128020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0" h="218313">
                    <a:moveTo>
                      <a:pt x="105663" y="0"/>
                    </a:moveTo>
                    <a:cubicBezTo>
                      <a:pt x="47244" y="0"/>
                      <a:pt x="0" y="48895"/>
                      <a:pt x="0" y="109093"/>
                    </a:cubicBezTo>
                    <a:cubicBezTo>
                      <a:pt x="0" y="169418"/>
                      <a:pt x="47244" y="218313"/>
                      <a:pt x="105663" y="218313"/>
                    </a:cubicBezTo>
                    <a:cubicBezTo>
                      <a:pt x="163956" y="218313"/>
                      <a:pt x="211200" y="169418"/>
                      <a:pt x="211200" y="109093"/>
                    </a:cubicBezTo>
                    <a:cubicBezTo>
                      <a:pt x="211200" y="48895"/>
                      <a:pt x="163956" y="0"/>
                      <a:pt x="105663" y="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21" name="Freeform 281"/>
              <p:cNvSpPr/>
              <p:nvPr/>
            </p:nvSpPr>
            <p:spPr>
              <a:xfrm>
                <a:off x="4288694" y="5806299"/>
                <a:ext cx="128020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0" h="218313">
                    <a:moveTo>
                      <a:pt x="105663" y="0"/>
                    </a:moveTo>
                    <a:cubicBezTo>
                      <a:pt x="47244" y="0"/>
                      <a:pt x="0" y="48895"/>
                      <a:pt x="0" y="109093"/>
                    </a:cubicBezTo>
                    <a:cubicBezTo>
                      <a:pt x="0" y="169418"/>
                      <a:pt x="47244" y="218313"/>
                      <a:pt x="105663" y="218313"/>
                    </a:cubicBezTo>
                    <a:cubicBezTo>
                      <a:pt x="163956" y="218313"/>
                      <a:pt x="211200" y="169418"/>
                      <a:pt x="211200" y="109093"/>
                    </a:cubicBezTo>
                    <a:cubicBezTo>
                      <a:pt x="211200" y="48895"/>
                      <a:pt x="163956" y="0"/>
                      <a:pt x="105663" y="0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222" name="Picture 282"/>
              <p:cNvPicPr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891312" y="6412227"/>
                <a:ext cx="160430" cy="94996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223" name="Freeform 283"/>
              <p:cNvSpPr/>
              <p:nvPr/>
            </p:nvSpPr>
            <p:spPr>
              <a:xfrm>
                <a:off x="4621873" y="8952235"/>
                <a:ext cx="0" cy="50516"/>
              </a:xfrm>
              <a:custGeom>
                <a:avLst/>
                <a:gdLst/>
                <a:ahLst/>
                <a:cxnLst/>
                <a:rect l="0" t="0" r="0" b="0"/>
                <a:pathLst>
                  <a:path h="83338">
                    <a:moveTo>
                      <a:pt x="0" y="83338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24" name="Freeform 284"/>
              <p:cNvSpPr/>
              <p:nvPr/>
            </p:nvSpPr>
            <p:spPr>
              <a:xfrm>
                <a:off x="4612096" y="8992997"/>
                <a:ext cx="19554" cy="19514"/>
              </a:xfrm>
              <a:custGeom>
                <a:avLst/>
                <a:gdLst/>
                <a:ahLst/>
                <a:cxnLst/>
                <a:rect l="0" t="0" r="0" b="0"/>
                <a:pathLst>
                  <a:path w="32259" h="32194">
                    <a:moveTo>
                      <a:pt x="16130" y="0"/>
                    </a:moveTo>
                    <a:cubicBezTo>
                      <a:pt x="7239" y="0"/>
                      <a:pt x="0" y="7201"/>
                      <a:pt x="0" y="16091"/>
                    </a:cubicBezTo>
                    <a:cubicBezTo>
                      <a:pt x="0" y="24994"/>
                      <a:pt x="7239" y="32194"/>
                      <a:pt x="16130" y="32194"/>
                    </a:cubicBezTo>
                    <a:cubicBezTo>
                      <a:pt x="25019" y="32194"/>
                      <a:pt x="32259" y="24994"/>
                      <a:pt x="32259" y="16091"/>
                    </a:cubicBezTo>
                    <a:cubicBezTo>
                      <a:pt x="32259" y="7201"/>
                      <a:pt x="25019" y="0"/>
                      <a:pt x="16130" y="0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25" name="Freeform 285"/>
              <p:cNvSpPr/>
              <p:nvPr/>
            </p:nvSpPr>
            <p:spPr>
              <a:xfrm>
                <a:off x="4557593" y="8838317"/>
                <a:ext cx="132332" cy="128052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52">
                    <a:moveTo>
                      <a:pt x="218313" y="105626"/>
                    </a:moveTo>
                    <a:cubicBezTo>
                      <a:pt x="218313" y="47295"/>
                      <a:pt x="169418" y="0"/>
                      <a:pt x="109220" y="0"/>
                    </a:cubicBezTo>
                    <a:cubicBezTo>
                      <a:pt x="48895" y="0"/>
                      <a:pt x="0" y="47295"/>
                      <a:pt x="0" y="105626"/>
                    </a:cubicBezTo>
                    <a:cubicBezTo>
                      <a:pt x="0" y="163957"/>
                      <a:pt x="48895" y="211252"/>
                      <a:pt x="109220" y="211252"/>
                    </a:cubicBezTo>
                    <a:cubicBezTo>
                      <a:pt x="169418" y="211252"/>
                      <a:pt x="218313" y="163957"/>
                      <a:pt x="218313" y="105626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26" name="Freeform 286"/>
              <p:cNvSpPr/>
              <p:nvPr/>
            </p:nvSpPr>
            <p:spPr>
              <a:xfrm>
                <a:off x="4557593" y="8838317"/>
                <a:ext cx="132332" cy="128052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52">
                    <a:moveTo>
                      <a:pt x="218313" y="105626"/>
                    </a:moveTo>
                    <a:cubicBezTo>
                      <a:pt x="218313" y="47295"/>
                      <a:pt x="169418" y="0"/>
                      <a:pt x="109220" y="0"/>
                    </a:cubicBezTo>
                    <a:cubicBezTo>
                      <a:pt x="48895" y="0"/>
                      <a:pt x="0" y="47295"/>
                      <a:pt x="0" y="105626"/>
                    </a:cubicBezTo>
                    <a:cubicBezTo>
                      <a:pt x="0" y="163957"/>
                      <a:pt x="48895" y="211252"/>
                      <a:pt x="109220" y="211252"/>
                    </a:cubicBezTo>
                    <a:cubicBezTo>
                      <a:pt x="169418" y="211252"/>
                      <a:pt x="218313" y="163957"/>
                      <a:pt x="218313" y="105626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27" name="Freeform 287"/>
              <p:cNvSpPr/>
              <p:nvPr/>
            </p:nvSpPr>
            <p:spPr>
              <a:xfrm>
                <a:off x="4557593" y="8838317"/>
                <a:ext cx="132332" cy="128052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52">
                    <a:moveTo>
                      <a:pt x="218313" y="105626"/>
                    </a:moveTo>
                    <a:cubicBezTo>
                      <a:pt x="218313" y="47295"/>
                      <a:pt x="169418" y="0"/>
                      <a:pt x="109220" y="0"/>
                    </a:cubicBezTo>
                    <a:cubicBezTo>
                      <a:pt x="48895" y="0"/>
                      <a:pt x="0" y="47295"/>
                      <a:pt x="0" y="105626"/>
                    </a:cubicBezTo>
                    <a:cubicBezTo>
                      <a:pt x="0" y="163957"/>
                      <a:pt x="48895" y="211252"/>
                      <a:pt x="109220" y="211252"/>
                    </a:cubicBezTo>
                    <a:cubicBezTo>
                      <a:pt x="169418" y="211252"/>
                      <a:pt x="218313" y="163957"/>
                      <a:pt x="218313" y="105626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28" name="Freeform 288"/>
              <p:cNvSpPr/>
              <p:nvPr/>
            </p:nvSpPr>
            <p:spPr>
              <a:xfrm>
                <a:off x="4557593" y="8838317"/>
                <a:ext cx="132332" cy="128052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52">
                    <a:moveTo>
                      <a:pt x="218313" y="105626"/>
                    </a:moveTo>
                    <a:cubicBezTo>
                      <a:pt x="218313" y="47295"/>
                      <a:pt x="169418" y="0"/>
                      <a:pt x="109220" y="0"/>
                    </a:cubicBezTo>
                    <a:cubicBezTo>
                      <a:pt x="48895" y="0"/>
                      <a:pt x="0" y="47295"/>
                      <a:pt x="0" y="105626"/>
                    </a:cubicBezTo>
                    <a:cubicBezTo>
                      <a:pt x="0" y="163957"/>
                      <a:pt x="48895" y="211252"/>
                      <a:pt x="109220" y="211252"/>
                    </a:cubicBezTo>
                    <a:cubicBezTo>
                      <a:pt x="169418" y="211252"/>
                      <a:pt x="218313" y="163957"/>
                      <a:pt x="218313" y="105626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29" name="Freeform 289"/>
              <p:cNvSpPr/>
              <p:nvPr/>
            </p:nvSpPr>
            <p:spPr>
              <a:xfrm>
                <a:off x="4094775" y="8280203"/>
                <a:ext cx="0" cy="346421"/>
              </a:xfrm>
              <a:custGeom>
                <a:avLst/>
                <a:gdLst/>
                <a:ahLst/>
                <a:cxnLst/>
                <a:rect l="0" t="0" r="0" b="0"/>
                <a:pathLst>
                  <a:path h="571501">
                    <a:moveTo>
                      <a:pt x="0" y="571501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30" name="Freeform 290"/>
              <p:cNvSpPr/>
              <p:nvPr/>
            </p:nvSpPr>
            <p:spPr>
              <a:xfrm>
                <a:off x="4084999" y="8616923"/>
                <a:ext cx="19553" cy="19476"/>
              </a:xfrm>
              <a:custGeom>
                <a:avLst/>
                <a:gdLst/>
                <a:ahLst/>
                <a:cxnLst/>
                <a:rect l="0" t="0" r="0" b="0"/>
                <a:pathLst>
                  <a:path w="32258" h="32131">
                    <a:moveTo>
                      <a:pt x="16130" y="0"/>
                    </a:moveTo>
                    <a:cubicBezTo>
                      <a:pt x="7239" y="0"/>
                      <a:pt x="0" y="7113"/>
                      <a:pt x="0" y="16003"/>
                    </a:cubicBezTo>
                    <a:cubicBezTo>
                      <a:pt x="0" y="24892"/>
                      <a:pt x="7239" y="32131"/>
                      <a:pt x="16130" y="32131"/>
                    </a:cubicBezTo>
                    <a:cubicBezTo>
                      <a:pt x="25019" y="32131"/>
                      <a:pt x="32258" y="24892"/>
                      <a:pt x="32258" y="16003"/>
                    </a:cubicBezTo>
                    <a:cubicBezTo>
                      <a:pt x="32258" y="7113"/>
                      <a:pt x="25019" y="0"/>
                      <a:pt x="16130" y="0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31" name="Freeform 291"/>
              <p:cNvSpPr/>
              <p:nvPr/>
            </p:nvSpPr>
            <p:spPr>
              <a:xfrm>
                <a:off x="4030495" y="8161804"/>
                <a:ext cx="132332" cy="128098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8">
                    <a:moveTo>
                      <a:pt x="218313" y="105663"/>
                    </a:moveTo>
                    <a:cubicBezTo>
                      <a:pt x="218313" y="47370"/>
                      <a:pt x="169418" y="0"/>
                      <a:pt x="109220" y="0"/>
                    </a:cubicBezTo>
                    <a:cubicBezTo>
                      <a:pt x="48895" y="0"/>
                      <a:pt x="0" y="47370"/>
                      <a:pt x="0" y="105663"/>
                    </a:cubicBezTo>
                    <a:cubicBezTo>
                      <a:pt x="0" y="164084"/>
                      <a:pt x="48895" y="211328"/>
                      <a:pt x="109220" y="211328"/>
                    </a:cubicBezTo>
                    <a:cubicBezTo>
                      <a:pt x="169418" y="211328"/>
                      <a:pt x="218313" y="164084"/>
                      <a:pt x="218313" y="10566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32" name="Freeform 292"/>
              <p:cNvSpPr/>
              <p:nvPr/>
            </p:nvSpPr>
            <p:spPr>
              <a:xfrm>
                <a:off x="4030495" y="8161804"/>
                <a:ext cx="132332" cy="128098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8">
                    <a:moveTo>
                      <a:pt x="218313" y="105663"/>
                    </a:moveTo>
                    <a:cubicBezTo>
                      <a:pt x="218313" y="47370"/>
                      <a:pt x="169418" y="0"/>
                      <a:pt x="109220" y="0"/>
                    </a:cubicBezTo>
                    <a:cubicBezTo>
                      <a:pt x="48895" y="0"/>
                      <a:pt x="0" y="47370"/>
                      <a:pt x="0" y="105663"/>
                    </a:cubicBezTo>
                    <a:cubicBezTo>
                      <a:pt x="0" y="164084"/>
                      <a:pt x="48895" y="211328"/>
                      <a:pt x="109220" y="211328"/>
                    </a:cubicBezTo>
                    <a:cubicBezTo>
                      <a:pt x="169418" y="211328"/>
                      <a:pt x="218313" y="164084"/>
                      <a:pt x="218313" y="1056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33" name="Freeform 293"/>
              <p:cNvSpPr/>
              <p:nvPr/>
            </p:nvSpPr>
            <p:spPr>
              <a:xfrm>
                <a:off x="4030495" y="8161804"/>
                <a:ext cx="132332" cy="128098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8">
                    <a:moveTo>
                      <a:pt x="218313" y="105663"/>
                    </a:moveTo>
                    <a:cubicBezTo>
                      <a:pt x="218313" y="47370"/>
                      <a:pt x="169418" y="0"/>
                      <a:pt x="109220" y="0"/>
                    </a:cubicBezTo>
                    <a:cubicBezTo>
                      <a:pt x="48895" y="0"/>
                      <a:pt x="0" y="47370"/>
                      <a:pt x="0" y="105663"/>
                    </a:cubicBezTo>
                    <a:cubicBezTo>
                      <a:pt x="0" y="164084"/>
                      <a:pt x="48895" y="211328"/>
                      <a:pt x="109220" y="211328"/>
                    </a:cubicBezTo>
                    <a:cubicBezTo>
                      <a:pt x="169418" y="211328"/>
                      <a:pt x="218313" y="164084"/>
                      <a:pt x="218313" y="10566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34" name="Freeform 294"/>
              <p:cNvSpPr/>
              <p:nvPr/>
            </p:nvSpPr>
            <p:spPr>
              <a:xfrm>
                <a:off x="4030495" y="8161804"/>
                <a:ext cx="132332" cy="128098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8">
                    <a:moveTo>
                      <a:pt x="218313" y="105663"/>
                    </a:moveTo>
                    <a:cubicBezTo>
                      <a:pt x="218313" y="47370"/>
                      <a:pt x="169418" y="0"/>
                      <a:pt x="109220" y="0"/>
                    </a:cubicBezTo>
                    <a:cubicBezTo>
                      <a:pt x="48895" y="0"/>
                      <a:pt x="0" y="47370"/>
                      <a:pt x="0" y="105663"/>
                    </a:cubicBezTo>
                    <a:cubicBezTo>
                      <a:pt x="0" y="164084"/>
                      <a:pt x="48895" y="211328"/>
                      <a:pt x="109220" y="211328"/>
                    </a:cubicBezTo>
                    <a:cubicBezTo>
                      <a:pt x="169418" y="211328"/>
                      <a:pt x="218313" y="164084"/>
                      <a:pt x="218313" y="1056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35" name="Freeform 295"/>
              <p:cNvSpPr/>
              <p:nvPr/>
            </p:nvSpPr>
            <p:spPr>
              <a:xfrm>
                <a:off x="4437424" y="8526238"/>
                <a:ext cx="42879" cy="0"/>
              </a:xfrm>
              <a:custGeom>
                <a:avLst/>
                <a:gdLst/>
                <a:ahLst/>
                <a:cxnLst/>
                <a:rect l="0" t="0" r="0" b="0"/>
                <a:pathLst>
                  <a:path w="70739">
                    <a:moveTo>
                      <a:pt x="0" y="0"/>
                    </a:moveTo>
                    <a:lnTo>
                      <a:pt x="70739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36" name="Freeform 296"/>
              <p:cNvSpPr/>
              <p:nvPr/>
            </p:nvSpPr>
            <p:spPr>
              <a:xfrm>
                <a:off x="4427647" y="8516538"/>
                <a:ext cx="19475" cy="19477"/>
              </a:xfrm>
              <a:custGeom>
                <a:avLst/>
                <a:gdLst/>
                <a:ahLst/>
                <a:cxnLst/>
                <a:rect l="0" t="0" r="0" b="0"/>
                <a:pathLst>
                  <a:path w="32130" h="32132">
                    <a:moveTo>
                      <a:pt x="32130" y="16002"/>
                    </a:moveTo>
                    <a:cubicBezTo>
                      <a:pt x="32130" y="7113"/>
                      <a:pt x="25019" y="0"/>
                      <a:pt x="16128" y="0"/>
                    </a:cubicBezTo>
                    <a:cubicBezTo>
                      <a:pt x="7239" y="0"/>
                      <a:pt x="0" y="7113"/>
                      <a:pt x="0" y="16002"/>
                    </a:cubicBezTo>
                    <a:cubicBezTo>
                      <a:pt x="0" y="24892"/>
                      <a:pt x="7239" y="32132"/>
                      <a:pt x="16128" y="32132"/>
                    </a:cubicBezTo>
                    <a:cubicBezTo>
                      <a:pt x="25019" y="32132"/>
                      <a:pt x="32130" y="24892"/>
                      <a:pt x="32130" y="16002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37" name="Freeform 297"/>
              <p:cNvSpPr/>
              <p:nvPr/>
            </p:nvSpPr>
            <p:spPr>
              <a:xfrm>
                <a:off x="4463598" y="8461496"/>
                <a:ext cx="132331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2" h="211201">
                    <a:moveTo>
                      <a:pt x="218312" y="105664"/>
                    </a:moveTo>
                    <a:cubicBezTo>
                      <a:pt x="218312" y="47243"/>
                      <a:pt x="169418" y="0"/>
                      <a:pt x="109093" y="0"/>
                    </a:cubicBezTo>
                    <a:cubicBezTo>
                      <a:pt x="48894" y="0"/>
                      <a:pt x="0" y="47243"/>
                      <a:pt x="0" y="105664"/>
                    </a:cubicBezTo>
                    <a:cubicBezTo>
                      <a:pt x="0" y="163956"/>
                      <a:pt x="48894" y="211201"/>
                      <a:pt x="109093" y="211201"/>
                    </a:cubicBezTo>
                    <a:cubicBezTo>
                      <a:pt x="169418" y="211201"/>
                      <a:pt x="218312" y="163956"/>
                      <a:pt x="218312" y="10566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38" name="Freeform 298"/>
              <p:cNvSpPr/>
              <p:nvPr/>
            </p:nvSpPr>
            <p:spPr>
              <a:xfrm>
                <a:off x="4463598" y="8461496"/>
                <a:ext cx="132331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2" h="211201">
                    <a:moveTo>
                      <a:pt x="218312" y="105664"/>
                    </a:moveTo>
                    <a:cubicBezTo>
                      <a:pt x="218312" y="47243"/>
                      <a:pt x="169418" y="0"/>
                      <a:pt x="109093" y="0"/>
                    </a:cubicBezTo>
                    <a:cubicBezTo>
                      <a:pt x="48894" y="0"/>
                      <a:pt x="0" y="47243"/>
                      <a:pt x="0" y="105664"/>
                    </a:cubicBezTo>
                    <a:cubicBezTo>
                      <a:pt x="0" y="163956"/>
                      <a:pt x="48894" y="211201"/>
                      <a:pt x="109093" y="211201"/>
                    </a:cubicBezTo>
                    <a:cubicBezTo>
                      <a:pt x="169418" y="211201"/>
                      <a:pt x="218312" y="163956"/>
                      <a:pt x="218312" y="10566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39" name="Freeform 299"/>
              <p:cNvSpPr/>
              <p:nvPr/>
            </p:nvSpPr>
            <p:spPr>
              <a:xfrm>
                <a:off x="4463598" y="8461496"/>
                <a:ext cx="132331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2" h="211201">
                    <a:moveTo>
                      <a:pt x="218312" y="105664"/>
                    </a:moveTo>
                    <a:cubicBezTo>
                      <a:pt x="218312" y="47243"/>
                      <a:pt x="169418" y="0"/>
                      <a:pt x="109093" y="0"/>
                    </a:cubicBezTo>
                    <a:cubicBezTo>
                      <a:pt x="48894" y="0"/>
                      <a:pt x="0" y="47243"/>
                      <a:pt x="0" y="105664"/>
                    </a:cubicBezTo>
                    <a:cubicBezTo>
                      <a:pt x="0" y="163956"/>
                      <a:pt x="48894" y="211201"/>
                      <a:pt x="109093" y="211201"/>
                    </a:cubicBezTo>
                    <a:cubicBezTo>
                      <a:pt x="169418" y="211201"/>
                      <a:pt x="218312" y="163956"/>
                      <a:pt x="218312" y="10566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40" name="Freeform 300"/>
              <p:cNvSpPr/>
              <p:nvPr/>
            </p:nvSpPr>
            <p:spPr>
              <a:xfrm>
                <a:off x="4463598" y="8461496"/>
                <a:ext cx="132331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2" h="211201">
                    <a:moveTo>
                      <a:pt x="218312" y="105664"/>
                    </a:moveTo>
                    <a:cubicBezTo>
                      <a:pt x="218312" y="47243"/>
                      <a:pt x="169418" y="0"/>
                      <a:pt x="109093" y="0"/>
                    </a:cubicBezTo>
                    <a:cubicBezTo>
                      <a:pt x="48894" y="0"/>
                      <a:pt x="0" y="47243"/>
                      <a:pt x="0" y="105664"/>
                    </a:cubicBezTo>
                    <a:cubicBezTo>
                      <a:pt x="0" y="163956"/>
                      <a:pt x="48894" y="211201"/>
                      <a:pt x="109093" y="211201"/>
                    </a:cubicBezTo>
                    <a:cubicBezTo>
                      <a:pt x="169418" y="211201"/>
                      <a:pt x="218312" y="163956"/>
                      <a:pt x="218312" y="10566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41" name="Freeform 301"/>
              <p:cNvSpPr/>
              <p:nvPr/>
            </p:nvSpPr>
            <p:spPr>
              <a:xfrm>
                <a:off x="3692081" y="8524083"/>
                <a:ext cx="42878" cy="0"/>
              </a:xfrm>
              <a:custGeom>
                <a:avLst/>
                <a:gdLst/>
                <a:ahLst/>
                <a:cxnLst/>
                <a:rect l="0" t="0" r="0" b="0"/>
                <a:pathLst>
                  <a:path w="70738">
                    <a:moveTo>
                      <a:pt x="70738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42" name="Freeform 302"/>
              <p:cNvSpPr/>
              <p:nvPr/>
            </p:nvSpPr>
            <p:spPr>
              <a:xfrm>
                <a:off x="3725260" y="8514306"/>
                <a:ext cx="19476" cy="19553"/>
              </a:xfrm>
              <a:custGeom>
                <a:avLst/>
                <a:gdLst/>
                <a:ahLst/>
                <a:cxnLst/>
                <a:rect l="0" t="0" r="0" b="0"/>
                <a:pathLst>
                  <a:path w="32131" h="32258">
                    <a:moveTo>
                      <a:pt x="0" y="16130"/>
                    </a:moveTo>
                    <a:cubicBezTo>
                      <a:pt x="0" y="7240"/>
                      <a:pt x="7112" y="0"/>
                      <a:pt x="16001" y="0"/>
                    </a:cubicBezTo>
                    <a:cubicBezTo>
                      <a:pt x="24892" y="0"/>
                      <a:pt x="32131" y="7240"/>
                      <a:pt x="32131" y="16130"/>
                    </a:cubicBezTo>
                    <a:cubicBezTo>
                      <a:pt x="32131" y="25019"/>
                      <a:pt x="24892" y="32258"/>
                      <a:pt x="16001" y="32258"/>
                    </a:cubicBezTo>
                    <a:cubicBezTo>
                      <a:pt x="7112" y="32258"/>
                      <a:pt x="0" y="25019"/>
                      <a:pt x="0" y="16130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43" name="Freeform 303"/>
              <p:cNvSpPr/>
              <p:nvPr/>
            </p:nvSpPr>
            <p:spPr>
              <a:xfrm>
                <a:off x="3576453" y="8459341"/>
                <a:ext cx="132332" cy="128022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2">
                    <a:moveTo>
                      <a:pt x="0" y="105538"/>
                    </a:moveTo>
                    <a:cubicBezTo>
                      <a:pt x="0" y="47244"/>
                      <a:pt x="48895" y="0"/>
                      <a:pt x="109220" y="0"/>
                    </a:cubicBezTo>
                    <a:cubicBezTo>
                      <a:pt x="169418" y="0"/>
                      <a:pt x="218313" y="47244"/>
                      <a:pt x="218313" y="105538"/>
                    </a:cubicBezTo>
                    <a:cubicBezTo>
                      <a:pt x="218313" y="163958"/>
                      <a:pt x="169418" y="211202"/>
                      <a:pt x="109220" y="211202"/>
                    </a:cubicBezTo>
                    <a:cubicBezTo>
                      <a:pt x="48895" y="211202"/>
                      <a:pt x="0" y="163958"/>
                      <a:pt x="0" y="105538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44" name="Freeform 304"/>
              <p:cNvSpPr/>
              <p:nvPr/>
            </p:nvSpPr>
            <p:spPr>
              <a:xfrm>
                <a:off x="3576453" y="8459341"/>
                <a:ext cx="132332" cy="128022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2">
                    <a:moveTo>
                      <a:pt x="0" y="105538"/>
                    </a:moveTo>
                    <a:cubicBezTo>
                      <a:pt x="0" y="47244"/>
                      <a:pt x="48895" y="0"/>
                      <a:pt x="109220" y="0"/>
                    </a:cubicBezTo>
                    <a:cubicBezTo>
                      <a:pt x="169418" y="0"/>
                      <a:pt x="218313" y="47244"/>
                      <a:pt x="218313" y="105538"/>
                    </a:cubicBezTo>
                    <a:cubicBezTo>
                      <a:pt x="218313" y="163958"/>
                      <a:pt x="169418" y="211202"/>
                      <a:pt x="109220" y="211202"/>
                    </a:cubicBezTo>
                    <a:cubicBezTo>
                      <a:pt x="48895" y="211202"/>
                      <a:pt x="0" y="163958"/>
                      <a:pt x="0" y="105538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45" name="Freeform 305"/>
              <p:cNvSpPr/>
              <p:nvPr/>
            </p:nvSpPr>
            <p:spPr>
              <a:xfrm>
                <a:off x="3576453" y="8459341"/>
                <a:ext cx="132332" cy="128022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2">
                    <a:moveTo>
                      <a:pt x="0" y="105538"/>
                    </a:moveTo>
                    <a:cubicBezTo>
                      <a:pt x="0" y="47244"/>
                      <a:pt x="48895" y="0"/>
                      <a:pt x="109220" y="0"/>
                    </a:cubicBezTo>
                    <a:cubicBezTo>
                      <a:pt x="169418" y="0"/>
                      <a:pt x="218313" y="47244"/>
                      <a:pt x="218313" y="105538"/>
                    </a:cubicBezTo>
                    <a:cubicBezTo>
                      <a:pt x="218313" y="163958"/>
                      <a:pt x="169418" y="211202"/>
                      <a:pt x="109220" y="211202"/>
                    </a:cubicBezTo>
                    <a:cubicBezTo>
                      <a:pt x="48895" y="211202"/>
                      <a:pt x="0" y="163958"/>
                      <a:pt x="0" y="105538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46" name="Freeform 306"/>
              <p:cNvSpPr/>
              <p:nvPr/>
            </p:nvSpPr>
            <p:spPr>
              <a:xfrm>
                <a:off x="3576453" y="8459341"/>
                <a:ext cx="132332" cy="128022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2">
                    <a:moveTo>
                      <a:pt x="0" y="105538"/>
                    </a:moveTo>
                    <a:cubicBezTo>
                      <a:pt x="0" y="47244"/>
                      <a:pt x="48895" y="0"/>
                      <a:pt x="109220" y="0"/>
                    </a:cubicBezTo>
                    <a:cubicBezTo>
                      <a:pt x="169418" y="0"/>
                      <a:pt x="218313" y="47244"/>
                      <a:pt x="218313" y="105538"/>
                    </a:cubicBezTo>
                    <a:cubicBezTo>
                      <a:pt x="218313" y="163958"/>
                      <a:pt x="169418" y="211202"/>
                      <a:pt x="109220" y="211202"/>
                    </a:cubicBezTo>
                    <a:cubicBezTo>
                      <a:pt x="48895" y="211202"/>
                      <a:pt x="0" y="163958"/>
                      <a:pt x="0" y="105538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47" name="Freeform 307"/>
              <p:cNvSpPr/>
              <p:nvPr/>
            </p:nvSpPr>
            <p:spPr>
              <a:xfrm>
                <a:off x="3690079" y="8683382"/>
                <a:ext cx="42955" cy="0"/>
              </a:xfrm>
              <a:custGeom>
                <a:avLst/>
                <a:gdLst/>
                <a:ahLst/>
                <a:cxnLst/>
                <a:rect l="0" t="0" r="0" b="0"/>
                <a:pathLst>
                  <a:path w="70865">
                    <a:moveTo>
                      <a:pt x="70865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48" name="Freeform 308"/>
              <p:cNvSpPr/>
              <p:nvPr/>
            </p:nvSpPr>
            <p:spPr>
              <a:xfrm>
                <a:off x="3723259" y="8673621"/>
                <a:ext cx="19475" cy="19514"/>
              </a:xfrm>
              <a:custGeom>
                <a:avLst/>
                <a:gdLst/>
                <a:ahLst/>
                <a:cxnLst/>
                <a:rect l="0" t="0" r="0" b="0"/>
                <a:pathLst>
                  <a:path w="32130" h="32194">
                    <a:moveTo>
                      <a:pt x="0" y="16104"/>
                    </a:moveTo>
                    <a:cubicBezTo>
                      <a:pt x="0" y="7214"/>
                      <a:pt x="7239" y="0"/>
                      <a:pt x="16128" y="0"/>
                    </a:cubicBezTo>
                    <a:cubicBezTo>
                      <a:pt x="25019" y="0"/>
                      <a:pt x="32130" y="7214"/>
                      <a:pt x="32130" y="16104"/>
                    </a:cubicBezTo>
                    <a:cubicBezTo>
                      <a:pt x="32130" y="24994"/>
                      <a:pt x="25019" y="32194"/>
                      <a:pt x="16128" y="32194"/>
                    </a:cubicBezTo>
                    <a:cubicBezTo>
                      <a:pt x="7239" y="32194"/>
                      <a:pt x="0" y="24994"/>
                      <a:pt x="0" y="16104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49" name="Freeform 309"/>
              <p:cNvSpPr/>
              <p:nvPr/>
            </p:nvSpPr>
            <p:spPr>
              <a:xfrm>
                <a:off x="3557978" y="8620080"/>
                <a:ext cx="132255" cy="128067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77">
                    <a:moveTo>
                      <a:pt x="218186" y="105651"/>
                    </a:moveTo>
                    <a:cubicBezTo>
                      <a:pt x="218186" y="47320"/>
                      <a:pt x="169418" y="0"/>
                      <a:pt x="109093" y="0"/>
                    </a:cubicBezTo>
                    <a:cubicBezTo>
                      <a:pt x="48768" y="0"/>
                      <a:pt x="0" y="47320"/>
                      <a:pt x="0" y="105651"/>
                    </a:cubicBezTo>
                    <a:cubicBezTo>
                      <a:pt x="0" y="163995"/>
                      <a:pt x="48768" y="211277"/>
                      <a:pt x="109093" y="211277"/>
                    </a:cubicBezTo>
                    <a:cubicBezTo>
                      <a:pt x="169418" y="211277"/>
                      <a:pt x="218186" y="163995"/>
                      <a:pt x="218186" y="105651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50" name="Freeform 310"/>
              <p:cNvSpPr/>
              <p:nvPr/>
            </p:nvSpPr>
            <p:spPr>
              <a:xfrm>
                <a:off x="3557978" y="8620080"/>
                <a:ext cx="132255" cy="128067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77">
                    <a:moveTo>
                      <a:pt x="218186" y="105651"/>
                    </a:moveTo>
                    <a:cubicBezTo>
                      <a:pt x="218186" y="47320"/>
                      <a:pt x="169418" y="0"/>
                      <a:pt x="109093" y="0"/>
                    </a:cubicBezTo>
                    <a:cubicBezTo>
                      <a:pt x="48768" y="0"/>
                      <a:pt x="0" y="47320"/>
                      <a:pt x="0" y="105651"/>
                    </a:cubicBezTo>
                    <a:cubicBezTo>
                      <a:pt x="0" y="163995"/>
                      <a:pt x="48768" y="211277"/>
                      <a:pt x="109093" y="211277"/>
                    </a:cubicBezTo>
                    <a:cubicBezTo>
                      <a:pt x="169418" y="211277"/>
                      <a:pt x="218186" y="163995"/>
                      <a:pt x="218186" y="105651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51" name="Freeform 311"/>
              <p:cNvSpPr/>
              <p:nvPr/>
            </p:nvSpPr>
            <p:spPr>
              <a:xfrm>
                <a:off x="3557978" y="8620080"/>
                <a:ext cx="132255" cy="128067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77">
                    <a:moveTo>
                      <a:pt x="218186" y="105651"/>
                    </a:moveTo>
                    <a:cubicBezTo>
                      <a:pt x="218186" y="47320"/>
                      <a:pt x="169418" y="0"/>
                      <a:pt x="109093" y="0"/>
                    </a:cubicBezTo>
                    <a:cubicBezTo>
                      <a:pt x="48768" y="0"/>
                      <a:pt x="0" y="47320"/>
                      <a:pt x="0" y="105651"/>
                    </a:cubicBezTo>
                    <a:cubicBezTo>
                      <a:pt x="0" y="163995"/>
                      <a:pt x="48768" y="211277"/>
                      <a:pt x="109093" y="211277"/>
                    </a:cubicBezTo>
                    <a:cubicBezTo>
                      <a:pt x="169418" y="211277"/>
                      <a:pt x="218186" y="163995"/>
                      <a:pt x="218186" y="105651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52" name="Freeform 312"/>
              <p:cNvSpPr/>
              <p:nvPr/>
            </p:nvSpPr>
            <p:spPr>
              <a:xfrm>
                <a:off x="3557978" y="8620080"/>
                <a:ext cx="132255" cy="128067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77">
                    <a:moveTo>
                      <a:pt x="218186" y="105651"/>
                    </a:moveTo>
                    <a:cubicBezTo>
                      <a:pt x="218186" y="47320"/>
                      <a:pt x="169418" y="0"/>
                      <a:pt x="109093" y="0"/>
                    </a:cubicBezTo>
                    <a:cubicBezTo>
                      <a:pt x="48768" y="0"/>
                      <a:pt x="0" y="47320"/>
                      <a:pt x="0" y="105651"/>
                    </a:cubicBezTo>
                    <a:cubicBezTo>
                      <a:pt x="0" y="163995"/>
                      <a:pt x="48768" y="211277"/>
                      <a:pt x="109093" y="211277"/>
                    </a:cubicBezTo>
                    <a:cubicBezTo>
                      <a:pt x="169418" y="211277"/>
                      <a:pt x="218186" y="163995"/>
                      <a:pt x="218186" y="105651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53" name="Freeform 313"/>
              <p:cNvSpPr/>
              <p:nvPr/>
            </p:nvSpPr>
            <p:spPr>
              <a:xfrm>
                <a:off x="3184536" y="7002296"/>
                <a:ext cx="42956" cy="0"/>
              </a:xfrm>
              <a:custGeom>
                <a:avLst/>
                <a:gdLst/>
                <a:ahLst/>
                <a:cxnLst/>
                <a:rect l="0" t="0" r="0" b="0"/>
                <a:pathLst>
                  <a:path w="70866">
                    <a:moveTo>
                      <a:pt x="70866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54" name="Freeform 314"/>
              <p:cNvSpPr/>
              <p:nvPr/>
            </p:nvSpPr>
            <p:spPr>
              <a:xfrm>
                <a:off x="3217716" y="6992597"/>
                <a:ext cx="19476" cy="19476"/>
              </a:xfrm>
              <a:custGeom>
                <a:avLst/>
                <a:gdLst/>
                <a:ahLst/>
                <a:cxnLst/>
                <a:rect l="0" t="0" r="0" b="0"/>
                <a:pathLst>
                  <a:path w="32131" h="32131">
                    <a:moveTo>
                      <a:pt x="0" y="16001"/>
                    </a:moveTo>
                    <a:cubicBezTo>
                      <a:pt x="0" y="7112"/>
                      <a:pt x="7238" y="0"/>
                      <a:pt x="16129" y="0"/>
                    </a:cubicBezTo>
                    <a:cubicBezTo>
                      <a:pt x="25019" y="0"/>
                      <a:pt x="32131" y="7112"/>
                      <a:pt x="32131" y="16001"/>
                    </a:cubicBezTo>
                    <a:cubicBezTo>
                      <a:pt x="32131" y="24892"/>
                      <a:pt x="25019" y="32131"/>
                      <a:pt x="16129" y="32131"/>
                    </a:cubicBezTo>
                    <a:cubicBezTo>
                      <a:pt x="7238" y="32131"/>
                      <a:pt x="0" y="24892"/>
                      <a:pt x="0" y="16001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55" name="Freeform 315"/>
              <p:cNvSpPr/>
              <p:nvPr/>
            </p:nvSpPr>
            <p:spPr>
              <a:xfrm>
                <a:off x="3071449" y="6935014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664"/>
                    </a:moveTo>
                    <a:cubicBezTo>
                      <a:pt x="218313" y="47244"/>
                      <a:pt x="169417" y="0"/>
                      <a:pt x="109092" y="0"/>
                    </a:cubicBezTo>
                    <a:cubicBezTo>
                      <a:pt x="48894" y="0"/>
                      <a:pt x="0" y="47244"/>
                      <a:pt x="0" y="105664"/>
                    </a:cubicBezTo>
                    <a:cubicBezTo>
                      <a:pt x="0" y="163957"/>
                      <a:pt x="48894" y="211201"/>
                      <a:pt x="109092" y="211201"/>
                    </a:cubicBezTo>
                    <a:cubicBezTo>
                      <a:pt x="169417" y="211201"/>
                      <a:pt x="218313" y="163957"/>
                      <a:pt x="218313" y="10566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56" name="Freeform 316"/>
              <p:cNvSpPr/>
              <p:nvPr/>
            </p:nvSpPr>
            <p:spPr>
              <a:xfrm>
                <a:off x="3071449" y="6935014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664"/>
                    </a:moveTo>
                    <a:cubicBezTo>
                      <a:pt x="218313" y="47244"/>
                      <a:pt x="169417" y="0"/>
                      <a:pt x="109092" y="0"/>
                    </a:cubicBezTo>
                    <a:cubicBezTo>
                      <a:pt x="48894" y="0"/>
                      <a:pt x="0" y="47244"/>
                      <a:pt x="0" y="105664"/>
                    </a:cubicBezTo>
                    <a:cubicBezTo>
                      <a:pt x="0" y="163957"/>
                      <a:pt x="48894" y="211201"/>
                      <a:pt x="109092" y="211201"/>
                    </a:cubicBezTo>
                    <a:cubicBezTo>
                      <a:pt x="169417" y="211201"/>
                      <a:pt x="218313" y="163957"/>
                      <a:pt x="218313" y="10566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57" name="Freeform 317"/>
              <p:cNvSpPr/>
              <p:nvPr/>
            </p:nvSpPr>
            <p:spPr>
              <a:xfrm>
                <a:off x="3071449" y="6935014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664"/>
                    </a:moveTo>
                    <a:cubicBezTo>
                      <a:pt x="218313" y="47244"/>
                      <a:pt x="169417" y="0"/>
                      <a:pt x="109092" y="0"/>
                    </a:cubicBezTo>
                    <a:cubicBezTo>
                      <a:pt x="48894" y="0"/>
                      <a:pt x="0" y="47244"/>
                      <a:pt x="0" y="105664"/>
                    </a:cubicBezTo>
                    <a:cubicBezTo>
                      <a:pt x="0" y="163957"/>
                      <a:pt x="48894" y="211201"/>
                      <a:pt x="109092" y="211201"/>
                    </a:cubicBezTo>
                    <a:cubicBezTo>
                      <a:pt x="169417" y="211201"/>
                      <a:pt x="218313" y="163957"/>
                      <a:pt x="218313" y="10566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58" name="Freeform 318"/>
              <p:cNvSpPr/>
              <p:nvPr/>
            </p:nvSpPr>
            <p:spPr>
              <a:xfrm>
                <a:off x="3071449" y="6935014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664"/>
                    </a:moveTo>
                    <a:cubicBezTo>
                      <a:pt x="218313" y="47244"/>
                      <a:pt x="169417" y="0"/>
                      <a:pt x="109092" y="0"/>
                    </a:cubicBezTo>
                    <a:cubicBezTo>
                      <a:pt x="48894" y="0"/>
                      <a:pt x="0" y="47244"/>
                      <a:pt x="0" y="105664"/>
                    </a:cubicBezTo>
                    <a:cubicBezTo>
                      <a:pt x="0" y="163957"/>
                      <a:pt x="48894" y="211201"/>
                      <a:pt x="109092" y="211201"/>
                    </a:cubicBezTo>
                    <a:cubicBezTo>
                      <a:pt x="169417" y="211201"/>
                      <a:pt x="218313" y="163957"/>
                      <a:pt x="218313" y="10566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59" name="Freeform 319"/>
              <p:cNvSpPr/>
              <p:nvPr/>
            </p:nvSpPr>
            <p:spPr>
              <a:xfrm>
                <a:off x="3905014" y="6232088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537"/>
                    </a:moveTo>
                    <a:cubicBezTo>
                      <a:pt x="218313" y="47244"/>
                      <a:pt x="169419" y="0"/>
                      <a:pt x="109220" y="0"/>
                    </a:cubicBezTo>
                    <a:cubicBezTo>
                      <a:pt x="48895" y="0"/>
                      <a:pt x="0" y="47244"/>
                      <a:pt x="0" y="105537"/>
                    </a:cubicBezTo>
                    <a:cubicBezTo>
                      <a:pt x="0" y="163957"/>
                      <a:pt x="48895" y="211201"/>
                      <a:pt x="109220" y="211201"/>
                    </a:cubicBezTo>
                    <a:cubicBezTo>
                      <a:pt x="169419" y="211201"/>
                      <a:pt x="218313" y="163957"/>
                      <a:pt x="218313" y="105537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60" name="Freeform 320"/>
              <p:cNvSpPr/>
              <p:nvPr/>
            </p:nvSpPr>
            <p:spPr>
              <a:xfrm>
                <a:off x="3905014" y="6232088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537"/>
                    </a:moveTo>
                    <a:cubicBezTo>
                      <a:pt x="218313" y="47244"/>
                      <a:pt x="169419" y="0"/>
                      <a:pt x="109220" y="0"/>
                    </a:cubicBezTo>
                    <a:cubicBezTo>
                      <a:pt x="48895" y="0"/>
                      <a:pt x="0" y="47244"/>
                      <a:pt x="0" y="105537"/>
                    </a:cubicBezTo>
                    <a:cubicBezTo>
                      <a:pt x="0" y="163957"/>
                      <a:pt x="48895" y="211201"/>
                      <a:pt x="109220" y="211201"/>
                    </a:cubicBezTo>
                    <a:cubicBezTo>
                      <a:pt x="169419" y="211201"/>
                      <a:pt x="218313" y="163957"/>
                      <a:pt x="218313" y="105537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61" name="Freeform 321"/>
              <p:cNvSpPr/>
              <p:nvPr/>
            </p:nvSpPr>
            <p:spPr>
              <a:xfrm>
                <a:off x="3905014" y="6232088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537"/>
                    </a:moveTo>
                    <a:cubicBezTo>
                      <a:pt x="218313" y="47244"/>
                      <a:pt x="169419" y="0"/>
                      <a:pt x="109220" y="0"/>
                    </a:cubicBezTo>
                    <a:cubicBezTo>
                      <a:pt x="48895" y="0"/>
                      <a:pt x="0" y="47244"/>
                      <a:pt x="0" y="105537"/>
                    </a:cubicBezTo>
                    <a:cubicBezTo>
                      <a:pt x="0" y="163957"/>
                      <a:pt x="48895" y="211201"/>
                      <a:pt x="109220" y="211201"/>
                    </a:cubicBezTo>
                    <a:cubicBezTo>
                      <a:pt x="169419" y="211201"/>
                      <a:pt x="218313" y="163957"/>
                      <a:pt x="218313" y="105537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62" name="Freeform 322"/>
              <p:cNvSpPr/>
              <p:nvPr/>
            </p:nvSpPr>
            <p:spPr>
              <a:xfrm>
                <a:off x="3905014" y="6232088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537"/>
                    </a:moveTo>
                    <a:cubicBezTo>
                      <a:pt x="218313" y="47244"/>
                      <a:pt x="169419" y="0"/>
                      <a:pt x="109220" y="0"/>
                    </a:cubicBezTo>
                    <a:cubicBezTo>
                      <a:pt x="48895" y="0"/>
                      <a:pt x="0" y="47244"/>
                      <a:pt x="0" y="105537"/>
                    </a:cubicBezTo>
                    <a:cubicBezTo>
                      <a:pt x="0" y="163957"/>
                      <a:pt x="48895" y="211201"/>
                      <a:pt x="109220" y="211201"/>
                    </a:cubicBezTo>
                    <a:cubicBezTo>
                      <a:pt x="169419" y="211201"/>
                      <a:pt x="218313" y="163957"/>
                      <a:pt x="218313" y="105537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63" name="Freeform 323"/>
              <p:cNvSpPr/>
              <p:nvPr/>
            </p:nvSpPr>
            <p:spPr>
              <a:xfrm>
                <a:off x="5515484" y="7248178"/>
                <a:ext cx="132333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314" h="211329">
                    <a:moveTo>
                      <a:pt x="218314" y="105665"/>
                    </a:moveTo>
                    <a:cubicBezTo>
                      <a:pt x="218314" y="47372"/>
                      <a:pt x="169419" y="0"/>
                      <a:pt x="109094" y="0"/>
                    </a:cubicBezTo>
                    <a:cubicBezTo>
                      <a:pt x="48895" y="0"/>
                      <a:pt x="0" y="47372"/>
                      <a:pt x="0" y="105665"/>
                    </a:cubicBezTo>
                    <a:cubicBezTo>
                      <a:pt x="0" y="163957"/>
                      <a:pt x="48895" y="211329"/>
                      <a:pt x="109094" y="211329"/>
                    </a:cubicBezTo>
                    <a:cubicBezTo>
                      <a:pt x="169419" y="211329"/>
                      <a:pt x="218314" y="163957"/>
                      <a:pt x="218314" y="10566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64" name="Freeform 324"/>
              <p:cNvSpPr/>
              <p:nvPr/>
            </p:nvSpPr>
            <p:spPr>
              <a:xfrm>
                <a:off x="5515484" y="7248178"/>
                <a:ext cx="132333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314" h="211329">
                    <a:moveTo>
                      <a:pt x="218314" y="105665"/>
                    </a:moveTo>
                    <a:cubicBezTo>
                      <a:pt x="218314" y="47372"/>
                      <a:pt x="169419" y="0"/>
                      <a:pt x="109094" y="0"/>
                    </a:cubicBezTo>
                    <a:cubicBezTo>
                      <a:pt x="48895" y="0"/>
                      <a:pt x="0" y="47372"/>
                      <a:pt x="0" y="105665"/>
                    </a:cubicBezTo>
                    <a:cubicBezTo>
                      <a:pt x="0" y="163957"/>
                      <a:pt x="48895" y="211329"/>
                      <a:pt x="109094" y="211329"/>
                    </a:cubicBezTo>
                    <a:cubicBezTo>
                      <a:pt x="169419" y="211329"/>
                      <a:pt x="218314" y="163957"/>
                      <a:pt x="218314" y="105665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65" name="Freeform 325"/>
              <p:cNvSpPr/>
              <p:nvPr/>
            </p:nvSpPr>
            <p:spPr>
              <a:xfrm>
                <a:off x="5515484" y="7248178"/>
                <a:ext cx="132333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314" h="211329">
                    <a:moveTo>
                      <a:pt x="218314" y="105665"/>
                    </a:moveTo>
                    <a:cubicBezTo>
                      <a:pt x="218314" y="47372"/>
                      <a:pt x="169419" y="0"/>
                      <a:pt x="109094" y="0"/>
                    </a:cubicBezTo>
                    <a:cubicBezTo>
                      <a:pt x="48895" y="0"/>
                      <a:pt x="0" y="47372"/>
                      <a:pt x="0" y="105665"/>
                    </a:cubicBezTo>
                    <a:cubicBezTo>
                      <a:pt x="0" y="163957"/>
                      <a:pt x="48895" y="211329"/>
                      <a:pt x="109094" y="211329"/>
                    </a:cubicBezTo>
                    <a:cubicBezTo>
                      <a:pt x="169419" y="211329"/>
                      <a:pt x="218314" y="163957"/>
                      <a:pt x="218314" y="10566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66" name="Freeform 326"/>
              <p:cNvSpPr/>
              <p:nvPr/>
            </p:nvSpPr>
            <p:spPr>
              <a:xfrm>
                <a:off x="5515484" y="7248178"/>
                <a:ext cx="132333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314" h="211329">
                    <a:moveTo>
                      <a:pt x="218314" y="105665"/>
                    </a:moveTo>
                    <a:cubicBezTo>
                      <a:pt x="218314" y="47372"/>
                      <a:pt x="169419" y="0"/>
                      <a:pt x="109094" y="0"/>
                    </a:cubicBezTo>
                    <a:cubicBezTo>
                      <a:pt x="48895" y="0"/>
                      <a:pt x="0" y="47372"/>
                      <a:pt x="0" y="105665"/>
                    </a:cubicBezTo>
                    <a:cubicBezTo>
                      <a:pt x="0" y="163957"/>
                      <a:pt x="48895" y="211329"/>
                      <a:pt x="109094" y="211329"/>
                    </a:cubicBezTo>
                    <a:cubicBezTo>
                      <a:pt x="169419" y="211329"/>
                      <a:pt x="218314" y="163957"/>
                      <a:pt x="218314" y="105665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67" name="Freeform 327"/>
              <p:cNvSpPr/>
              <p:nvPr/>
            </p:nvSpPr>
            <p:spPr>
              <a:xfrm>
                <a:off x="3519871" y="7095830"/>
                <a:ext cx="42956" cy="0"/>
              </a:xfrm>
              <a:custGeom>
                <a:avLst/>
                <a:gdLst/>
                <a:ahLst/>
                <a:cxnLst/>
                <a:rect l="0" t="0" r="0" b="0"/>
                <a:pathLst>
                  <a:path w="70867">
                    <a:moveTo>
                      <a:pt x="0" y="0"/>
                    </a:moveTo>
                    <a:lnTo>
                      <a:pt x="70867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68" name="Freeform 328"/>
              <p:cNvSpPr/>
              <p:nvPr/>
            </p:nvSpPr>
            <p:spPr>
              <a:xfrm>
                <a:off x="3510095" y="7086130"/>
                <a:ext cx="19554" cy="19476"/>
              </a:xfrm>
              <a:custGeom>
                <a:avLst/>
                <a:gdLst/>
                <a:ahLst/>
                <a:cxnLst/>
                <a:rect l="0" t="0" r="0" b="0"/>
                <a:pathLst>
                  <a:path w="32259" h="32131">
                    <a:moveTo>
                      <a:pt x="32259" y="16001"/>
                    </a:moveTo>
                    <a:cubicBezTo>
                      <a:pt x="32259" y="24891"/>
                      <a:pt x="25019" y="32131"/>
                      <a:pt x="16129" y="32131"/>
                    </a:cubicBezTo>
                    <a:cubicBezTo>
                      <a:pt x="7240" y="32131"/>
                      <a:pt x="0" y="24891"/>
                      <a:pt x="0" y="16001"/>
                    </a:cubicBezTo>
                    <a:cubicBezTo>
                      <a:pt x="0" y="7112"/>
                      <a:pt x="7240" y="0"/>
                      <a:pt x="16129" y="0"/>
                    </a:cubicBezTo>
                    <a:cubicBezTo>
                      <a:pt x="25019" y="0"/>
                      <a:pt x="32259" y="7112"/>
                      <a:pt x="32259" y="16001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69" name="Freeform 329"/>
              <p:cNvSpPr/>
              <p:nvPr/>
            </p:nvSpPr>
            <p:spPr>
              <a:xfrm>
                <a:off x="3544814" y="7031473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664"/>
                    </a:moveTo>
                    <a:cubicBezTo>
                      <a:pt x="218313" y="47244"/>
                      <a:pt x="169545" y="0"/>
                      <a:pt x="109220" y="0"/>
                    </a:cubicBezTo>
                    <a:cubicBezTo>
                      <a:pt x="48895" y="0"/>
                      <a:pt x="0" y="47244"/>
                      <a:pt x="0" y="105664"/>
                    </a:cubicBezTo>
                    <a:cubicBezTo>
                      <a:pt x="0" y="163957"/>
                      <a:pt x="48895" y="211201"/>
                      <a:pt x="109220" y="211201"/>
                    </a:cubicBezTo>
                    <a:cubicBezTo>
                      <a:pt x="169545" y="211201"/>
                      <a:pt x="218313" y="163957"/>
                      <a:pt x="218313" y="10566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70" name="Freeform 330"/>
              <p:cNvSpPr/>
              <p:nvPr/>
            </p:nvSpPr>
            <p:spPr>
              <a:xfrm>
                <a:off x="3544814" y="7031473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664"/>
                    </a:moveTo>
                    <a:cubicBezTo>
                      <a:pt x="218313" y="47244"/>
                      <a:pt x="169545" y="0"/>
                      <a:pt x="109220" y="0"/>
                    </a:cubicBezTo>
                    <a:cubicBezTo>
                      <a:pt x="48895" y="0"/>
                      <a:pt x="0" y="47244"/>
                      <a:pt x="0" y="105664"/>
                    </a:cubicBezTo>
                    <a:cubicBezTo>
                      <a:pt x="0" y="163957"/>
                      <a:pt x="48895" y="211201"/>
                      <a:pt x="109220" y="211201"/>
                    </a:cubicBezTo>
                    <a:cubicBezTo>
                      <a:pt x="169545" y="211201"/>
                      <a:pt x="218313" y="163957"/>
                      <a:pt x="218313" y="10566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71" name="Freeform 331"/>
              <p:cNvSpPr/>
              <p:nvPr/>
            </p:nvSpPr>
            <p:spPr>
              <a:xfrm>
                <a:off x="3544814" y="7031473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664"/>
                    </a:moveTo>
                    <a:cubicBezTo>
                      <a:pt x="218313" y="47244"/>
                      <a:pt x="169545" y="0"/>
                      <a:pt x="109220" y="0"/>
                    </a:cubicBezTo>
                    <a:cubicBezTo>
                      <a:pt x="48895" y="0"/>
                      <a:pt x="0" y="47244"/>
                      <a:pt x="0" y="105664"/>
                    </a:cubicBezTo>
                    <a:cubicBezTo>
                      <a:pt x="0" y="163957"/>
                      <a:pt x="48895" y="211201"/>
                      <a:pt x="109220" y="211201"/>
                    </a:cubicBezTo>
                    <a:cubicBezTo>
                      <a:pt x="169545" y="211201"/>
                      <a:pt x="218313" y="163957"/>
                      <a:pt x="218313" y="10566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72" name="Freeform 332"/>
              <p:cNvSpPr/>
              <p:nvPr/>
            </p:nvSpPr>
            <p:spPr>
              <a:xfrm>
                <a:off x="3544814" y="7031473"/>
                <a:ext cx="132332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1">
                    <a:moveTo>
                      <a:pt x="218313" y="105664"/>
                    </a:moveTo>
                    <a:cubicBezTo>
                      <a:pt x="218313" y="47244"/>
                      <a:pt x="169545" y="0"/>
                      <a:pt x="109220" y="0"/>
                    </a:cubicBezTo>
                    <a:cubicBezTo>
                      <a:pt x="48895" y="0"/>
                      <a:pt x="0" y="47244"/>
                      <a:pt x="0" y="105664"/>
                    </a:cubicBezTo>
                    <a:cubicBezTo>
                      <a:pt x="0" y="163957"/>
                      <a:pt x="48895" y="211201"/>
                      <a:pt x="109220" y="211201"/>
                    </a:cubicBezTo>
                    <a:cubicBezTo>
                      <a:pt x="169545" y="211201"/>
                      <a:pt x="218313" y="163957"/>
                      <a:pt x="218313" y="10566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73" name="Freeform 333"/>
              <p:cNvSpPr/>
              <p:nvPr/>
            </p:nvSpPr>
            <p:spPr>
              <a:xfrm>
                <a:off x="3519871" y="6918001"/>
                <a:ext cx="42956" cy="0"/>
              </a:xfrm>
              <a:custGeom>
                <a:avLst/>
                <a:gdLst/>
                <a:ahLst/>
                <a:cxnLst/>
                <a:rect l="0" t="0" r="0" b="0"/>
                <a:pathLst>
                  <a:path w="70867">
                    <a:moveTo>
                      <a:pt x="0" y="0"/>
                    </a:moveTo>
                    <a:lnTo>
                      <a:pt x="70867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74" name="Freeform 334"/>
              <p:cNvSpPr/>
              <p:nvPr/>
            </p:nvSpPr>
            <p:spPr>
              <a:xfrm>
                <a:off x="3510095" y="6908224"/>
                <a:ext cx="19554" cy="19553"/>
              </a:xfrm>
              <a:custGeom>
                <a:avLst/>
                <a:gdLst/>
                <a:ahLst/>
                <a:cxnLst/>
                <a:rect l="0" t="0" r="0" b="0"/>
                <a:pathLst>
                  <a:path w="32259" h="32258">
                    <a:moveTo>
                      <a:pt x="32259" y="16130"/>
                    </a:moveTo>
                    <a:cubicBezTo>
                      <a:pt x="32259" y="25019"/>
                      <a:pt x="25019" y="32258"/>
                      <a:pt x="16129" y="32258"/>
                    </a:cubicBezTo>
                    <a:cubicBezTo>
                      <a:pt x="7240" y="32258"/>
                      <a:pt x="0" y="25019"/>
                      <a:pt x="0" y="16130"/>
                    </a:cubicBezTo>
                    <a:cubicBezTo>
                      <a:pt x="0" y="7239"/>
                      <a:pt x="7240" y="0"/>
                      <a:pt x="16129" y="0"/>
                    </a:cubicBezTo>
                    <a:cubicBezTo>
                      <a:pt x="25019" y="0"/>
                      <a:pt x="32259" y="7239"/>
                      <a:pt x="32259" y="16130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75" name="Freeform 335"/>
              <p:cNvSpPr/>
              <p:nvPr/>
            </p:nvSpPr>
            <p:spPr>
              <a:xfrm>
                <a:off x="3544814" y="6853951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4"/>
                    </a:moveTo>
                    <a:cubicBezTo>
                      <a:pt x="218313" y="47371"/>
                      <a:pt x="169545" y="0"/>
                      <a:pt x="109220" y="0"/>
                    </a:cubicBezTo>
                    <a:cubicBezTo>
                      <a:pt x="48895" y="0"/>
                      <a:pt x="0" y="47371"/>
                      <a:pt x="0" y="105664"/>
                    </a:cubicBezTo>
                    <a:cubicBezTo>
                      <a:pt x="0" y="163957"/>
                      <a:pt x="48895" y="211327"/>
                      <a:pt x="109220" y="211327"/>
                    </a:cubicBezTo>
                    <a:cubicBezTo>
                      <a:pt x="169545" y="211327"/>
                      <a:pt x="218313" y="163957"/>
                      <a:pt x="218313" y="10566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76" name="Freeform 336"/>
              <p:cNvSpPr/>
              <p:nvPr/>
            </p:nvSpPr>
            <p:spPr>
              <a:xfrm>
                <a:off x="3544814" y="6853951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4"/>
                    </a:moveTo>
                    <a:cubicBezTo>
                      <a:pt x="218313" y="47371"/>
                      <a:pt x="169545" y="0"/>
                      <a:pt x="109220" y="0"/>
                    </a:cubicBezTo>
                    <a:cubicBezTo>
                      <a:pt x="48895" y="0"/>
                      <a:pt x="0" y="47371"/>
                      <a:pt x="0" y="105664"/>
                    </a:cubicBezTo>
                    <a:cubicBezTo>
                      <a:pt x="0" y="163957"/>
                      <a:pt x="48895" y="211327"/>
                      <a:pt x="109220" y="211327"/>
                    </a:cubicBezTo>
                    <a:cubicBezTo>
                      <a:pt x="169545" y="211327"/>
                      <a:pt x="218313" y="163957"/>
                      <a:pt x="218313" y="10566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77" name="Freeform 337"/>
              <p:cNvSpPr/>
              <p:nvPr/>
            </p:nvSpPr>
            <p:spPr>
              <a:xfrm>
                <a:off x="3544814" y="6853951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4"/>
                    </a:moveTo>
                    <a:cubicBezTo>
                      <a:pt x="218313" y="47371"/>
                      <a:pt x="169545" y="0"/>
                      <a:pt x="109220" y="0"/>
                    </a:cubicBezTo>
                    <a:cubicBezTo>
                      <a:pt x="48895" y="0"/>
                      <a:pt x="0" y="47371"/>
                      <a:pt x="0" y="105664"/>
                    </a:cubicBezTo>
                    <a:cubicBezTo>
                      <a:pt x="0" y="163957"/>
                      <a:pt x="48895" y="211327"/>
                      <a:pt x="109220" y="211327"/>
                    </a:cubicBezTo>
                    <a:cubicBezTo>
                      <a:pt x="169545" y="211327"/>
                      <a:pt x="218313" y="163957"/>
                      <a:pt x="218313" y="10566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78" name="Freeform 338"/>
              <p:cNvSpPr/>
              <p:nvPr/>
            </p:nvSpPr>
            <p:spPr>
              <a:xfrm>
                <a:off x="3544814" y="6853951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4"/>
                    </a:moveTo>
                    <a:cubicBezTo>
                      <a:pt x="218313" y="47371"/>
                      <a:pt x="169545" y="0"/>
                      <a:pt x="109220" y="0"/>
                    </a:cubicBezTo>
                    <a:cubicBezTo>
                      <a:pt x="48895" y="0"/>
                      <a:pt x="0" y="47371"/>
                      <a:pt x="0" y="105664"/>
                    </a:cubicBezTo>
                    <a:cubicBezTo>
                      <a:pt x="0" y="163957"/>
                      <a:pt x="48895" y="211327"/>
                      <a:pt x="109220" y="211327"/>
                    </a:cubicBezTo>
                    <a:cubicBezTo>
                      <a:pt x="169545" y="211327"/>
                      <a:pt x="218313" y="163957"/>
                      <a:pt x="218313" y="10566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79" name="Freeform 339"/>
              <p:cNvSpPr/>
              <p:nvPr/>
            </p:nvSpPr>
            <p:spPr>
              <a:xfrm>
                <a:off x="4767062" y="7043790"/>
                <a:ext cx="139646" cy="43648"/>
              </a:xfrm>
              <a:custGeom>
                <a:avLst/>
                <a:gdLst/>
                <a:ahLst/>
                <a:cxnLst/>
                <a:rect l="0" t="0" r="0" b="0"/>
                <a:pathLst>
                  <a:path w="230379" h="72008">
                    <a:moveTo>
                      <a:pt x="0" y="72008"/>
                    </a:moveTo>
                    <a:lnTo>
                      <a:pt x="35942" y="0"/>
                    </a:lnTo>
                    <a:lnTo>
                      <a:pt x="72010" y="72008"/>
                    </a:lnTo>
                    <a:lnTo>
                      <a:pt x="107950" y="0"/>
                    </a:lnTo>
                    <a:lnTo>
                      <a:pt x="144018" y="72008"/>
                    </a:lnTo>
                    <a:lnTo>
                      <a:pt x="179960" y="0"/>
                    </a:lnTo>
                    <a:lnTo>
                      <a:pt x="216028" y="72008"/>
                    </a:lnTo>
                    <a:lnTo>
                      <a:pt x="230379" y="360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80" name="Freeform 340"/>
              <p:cNvSpPr/>
              <p:nvPr/>
            </p:nvSpPr>
            <p:spPr>
              <a:xfrm>
                <a:off x="4732112" y="7043790"/>
                <a:ext cx="34949" cy="43648"/>
              </a:xfrm>
              <a:custGeom>
                <a:avLst/>
                <a:gdLst/>
                <a:ahLst/>
                <a:cxnLst/>
                <a:rect l="0" t="0" r="0" b="0"/>
                <a:pathLst>
                  <a:path w="57658" h="72008">
                    <a:moveTo>
                      <a:pt x="57658" y="72008"/>
                    </a:moveTo>
                    <a:lnTo>
                      <a:pt x="18035" y="0"/>
                    </a:lnTo>
                    <a:lnTo>
                      <a:pt x="0" y="360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81" name="Freeform 341"/>
              <p:cNvSpPr/>
              <p:nvPr/>
            </p:nvSpPr>
            <p:spPr>
              <a:xfrm>
                <a:off x="4764829" y="6923774"/>
                <a:ext cx="139723" cy="43648"/>
              </a:xfrm>
              <a:custGeom>
                <a:avLst/>
                <a:gdLst/>
                <a:ahLst/>
                <a:cxnLst/>
                <a:rect l="0" t="0" r="0" b="0"/>
                <a:pathLst>
                  <a:path w="230506" h="72008">
                    <a:moveTo>
                      <a:pt x="0" y="72008"/>
                    </a:moveTo>
                    <a:lnTo>
                      <a:pt x="36069" y="0"/>
                    </a:lnTo>
                    <a:lnTo>
                      <a:pt x="72010" y="72008"/>
                    </a:lnTo>
                    <a:lnTo>
                      <a:pt x="108077" y="0"/>
                    </a:lnTo>
                    <a:lnTo>
                      <a:pt x="144019" y="72008"/>
                    </a:lnTo>
                    <a:lnTo>
                      <a:pt x="180087" y="0"/>
                    </a:lnTo>
                    <a:lnTo>
                      <a:pt x="216027" y="72008"/>
                    </a:lnTo>
                    <a:lnTo>
                      <a:pt x="230506" y="360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82" name="Freeform 342"/>
              <p:cNvSpPr/>
              <p:nvPr/>
            </p:nvSpPr>
            <p:spPr>
              <a:xfrm>
                <a:off x="4729956" y="6923774"/>
                <a:ext cx="34872" cy="43648"/>
              </a:xfrm>
              <a:custGeom>
                <a:avLst/>
                <a:gdLst/>
                <a:ahLst/>
                <a:cxnLst/>
                <a:rect l="0" t="0" r="0" b="0"/>
                <a:pathLst>
                  <a:path w="57531" h="72008">
                    <a:moveTo>
                      <a:pt x="57531" y="72008"/>
                    </a:moveTo>
                    <a:lnTo>
                      <a:pt x="18035" y="0"/>
                    </a:lnTo>
                    <a:lnTo>
                      <a:pt x="0" y="360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83" name="Freeform 343"/>
              <p:cNvSpPr/>
              <p:nvPr/>
            </p:nvSpPr>
            <p:spPr>
              <a:xfrm>
                <a:off x="4904552" y="6945637"/>
                <a:ext cx="17628" cy="0"/>
              </a:xfrm>
              <a:custGeom>
                <a:avLst/>
                <a:gdLst/>
                <a:ahLst/>
                <a:cxnLst/>
                <a:rect l="0" t="0" r="0" b="0"/>
                <a:pathLst>
                  <a:path w="29082">
                    <a:moveTo>
                      <a:pt x="0" y="0"/>
                    </a:moveTo>
                    <a:lnTo>
                      <a:pt x="29082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84" name="Freeform 344"/>
              <p:cNvSpPr/>
              <p:nvPr/>
            </p:nvSpPr>
            <p:spPr>
              <a:xfrm>
                <a:off x="4906015" y="7065653"/>
                <a:ext cx="22478" cy="0"/>
              </a:xfrm>
              <a:custGeom>
                <a:avLst/>
                <a:gdLst/>
                <a:ahLst/>
                <a:cxnLst/>
                <a:rect l="0" t="0" r="0" b="0"/>
                <a:pathLst>
                  <a:path w="37083">
                    <a:moveTo>
                      <a:pt x="0" y="0"/>
                    </a:moveTo>
                    <a:lnTo>
                      <a:pt x="37083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85" name="Freeform 345"/>
              <p:cNvSpPr/>
              <p:nvPr/>
            </p:nvSpPr>
            <p:spPr>
              <a:xfrm>
                <a:off x="4645892" y="6945637"/>
                <a:ext cx="0" cy="120015"/>
              </a:xfrm>
              <a:custGeom>
                <a:avLst/>
                <a:gdLst/>
                <a:ahLst/>
                <a:cxnLst/>
                <a:rect l="0" t="0" r="0" b="0"/>
                <a:pathLst>
                  <a:path h="197993">
                    <a:moveTo>
                      <a:pt x="0" y="0"/>
                    </a:moveTo>
                    <a:lnTo>
                      <a:pt x="0" y="197993"/>
                    </a:lnTo>
                  </a:path>
                </a:pathLst>
              </a:custGeom>
              <a:noFill/>
              <a:ln w="1924" cap="rnd" cmpd="sng" algn="ctr">
                <a:solidFill>
                  <a:srgbClr val="C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86" name="Freeform 346"/>
              <p:cNvSpPr/>
              <p:nvPr/>
            </p:nvSpPr>
            <p:spPr>
              <a:xfrm>
                <a:off x="4917177" y="6919409"/>
                <a:ext cx="30550" cy="168029"/>
              </a:xfrm>
              <a:custGeom>
                <a:avLst/>
                <a:gdLst/>
                <a:ahLst/>
                <a:cxnLst/>
                <a:rect l="0" t="0" r="0" b="0"/>
                <a:pathLst>
                  <a:path w="50400" h="277203">
                    <a:moveTo>
                      <a:pt x="0" y="277203"/>
                    </a:moveTo>
                    <a:lnTo>
                      <a:pt x="50400" y="277203"/>
                    </a:lnTo>
                    <a:lnTo>
                      <a:pt x="50400" y="0"/>
                    </a:lnTo>
                    <a:lnTo>
                      <a:pt x="0" y="0"/>
                    </a:lnTo>
                    <a:lnTo>
                      <a:pt x="0" y="277203"/>
                    </a:ln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87" name="Freeform 347"/>
              <p:cNvSpPr/>
              <p:nvPr/>
            </p:nvSpPr>
            <p:spPr>
              <a:xfrm>
                <a:off x="4917177" y="6919409"/>
                <a:ext cx="30550" cy="168029"/>
              </a:xfrm>
              <a:custGeom>
                <a:avLst/>
                <a:gdLst/>
                <a:ahLst/>
                <a:cxnLst/>
                <a:rect l="0" t="0" r="0" b="0"/>
                <a:pathLst>
                  <a:path w="50400" h="277203">
                    <a:moveTo>
                      <a:pt x="0" y="277203"/>
                    </a:moveTo>
                    <a:lnTo>
                      <a:pt x="50400" y="277203"/>
                    </a:lnTo>
                    <a:lnTo>
                      <a:pt x="50400" y="0"/>
                    </a:lnTo>
                    <a:lnTo>
                      <a:pt x="0" y="0"/>
                    </a:lnTo>
                    <a:lnTo>
                      <a:pt x="0" y="277203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88" name="Freeform 348"/>
              <p:cNvSpPr/>
              <p:nvPr/>
            </p:nvSpPr>
            <p:spPr>
              <a:xfrm>
                <a:off x="4939425" y="7003066"/>
                <a:ext cx="42955" cy="0"/>
              </a:xfrm>
              <a:custGeom>
                <a:avLst/>
                <a:gdLst/>
                <a:ahLst/>
                <a:cxnLst/>
                <a:rect l="0" t="0" r="0" b="0"/>
                <a:pathLst>
                  <a:path w="70865">
                    <a:moveTo>
                      <a:pt x="0" y="0"/>
                    </a:moveTo>
                    <a:lnTo>
                      <a:pt x="70865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89" name="Freeform 349"/>
              <p:cNvSpPr/>
              <p:nvPr/>
            </p:nvSpPr>
            <p:spPr>
              <a:xfrm>
                <a:off x="4929649" y="6993289"/>
                <a:ext cx="19554" cy="19476"/>
              </a:xfrm>
              <a:custGeom>
                <a:avLst/>
                <a:gdLst/>
                <a:ahLst/>
                <a:cxnLst/>
                <a:rect l="0" t="0" r="0" b="0"/>
                <a:pathLst>
                  <a:path w="32259" h="32131">
                    <a:moveTo>
                      <a:pt x="32259" y="16128"/>
                    </a:moveTo>
                    <a:cubicBezTo>
                      <a:pt x="32259" y="7238"/>
                      <a:pt x="25019" y="0"/>
                      <a:pt x="16130" y="0"/>
                    </a:cubicBezTo>
                    <a:cubicBezTo>
                      <a:pt x="7239" y="0"/>
                      <a:pt x="0" y="7238"/>
                      <a:pt x="0" y="16128"/>
                    </a:cubicBezTo>
                    <a:cubicBezTo>
                      <a:pt x="0" y="25019"/>
                      <a:pt x="7239" y="32131"/>
                      <a:pt x="16130" y="32131"/>
                    </a:cubicBezTo>
                    <a:cubicBezTo>
                      <a:pt x="25019" y="32131"/>
                      <a:pt x="32259" y="25019"/>
                      <a:pt x="32259" y="16128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90" name="Freeform 350"/>
              <p:cNvSpPr/>
              <p:nvPr/>
            </p:nvSpPr>
            <p:spPr>
              <a:xfrm>
                <a:off x="4964214" y="6940403"/>
                <a:ext cx="132255" cy="128020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00">
                    <a:moveTo>
                      <a:pt x="0" y="105663"/>
                    </a:moveTo>
                    <a:cubicBezTo>
                      <a:pt x="0" y="47243"/>
                      <a:pt x="48768" y="0"/>
                      <a:pt x="109093" y="0"/>
                    </a:cubicBezTo>
                    <a:cubicBezTo>
                      <a:pt x="169418" y="0"/>
                      <a:pt x="218186" y="47243"/>
                      <a:pt x="218186" y="105663"/>
                    </a:cubicBezTo>
                    <a:cubicBezTo>
                      <a:pt x="218186" y="163956"/>
                      <a:pt x="169418" y="211200"/>
                      <a:pt x="109093" y="211200"/>
                    </a:cubicBezTo>
                    <a:cubicBezTo>
                      <a:pt x="48768" y="211200"/>
                      <a:pt x="0" y="163956"/>
                      <a:pt x="0" y="10566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91" name="Freeform 351"/>
              <p:cNvSpPr/>
              <p:nvPr/>
            </p:nvSpPr>
            <p:spPr>
              <a:xfrm>
                <a:off x="4964214" y="6940403"/>
                <a:ext cx="132255" cy="128020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00">
                    <a:moveTo>
                      <a:pt x="0" y="105663"/>
                    </a:moveTo>
                    <a:cubicBezTo>
                      <a:pt x="0" y="47243"/>
                      <a:pt x="48768" y="0"/>
                      <a:pt x="109093" y="0"/>
                    </a:cubicBezTo>
                    <a:cubicBezTo>
                      <a:pt x="169418" y="0"/>
                      <a:pt x="218186" y="47243"/>
                      <a:pt x="218186" y="105663"/>
                    </a:cubicBezTo>
                    <a:cubicBezTo>
                      <a:pt x="218186" y="163956"/>
                      <a:pt x="169418" y="211200"/>
                      <a:pt x="109093" y="211200"/>
                    </a:cubicBezTo>
                    <a:cubicBezTo>
                      <a:pt x="48768" y="211200"/>
                      <a:pt x="0" y="163956"/>
                      <a:pt x="0" y="1056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92" name="Freeform 352"/>
              <p:cNvSpPr/>
              <p:nvPr/>
            </p:nvSpPr>
            <p:spPr>
              <a:xfrm>
                <a:off x="4964214" y="6940403"/>
                <a:ext cx="132255" cy="128020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00">
                    <a:moveTo>
                      <a:pt x="0" y="105663"/>
                    </a:moveTo>
                    <a:cubicBezTo>
                      <a:pt x="0" y="47243"/>
                      <a:pt x="48768" y="0"/>
                      <a:pt x="109093" y="0"/>
                    </a:cubicBezTo>
                    <a:cubicBezTo>
                      <a:pt x="169418" y="0"/>
                      <a:pt x="218186" y="47243"/>
                      <a:pt x="218186" y="105663"/>
                    </a:cubicBezTo>
                    <a:cubicBezTo>
                      <a:pt x="218186" y="163956"/>
                      <a:pt x="169418" y="211200"/>
                      <a:pt x="109093" y="211200"/>
                    </a:cubicBezTo>
                    <a:cubicBezTo>
                      <a:pt x="48768" y="211200"/>
                      <a:pt x="0" y="163956"/>
                      <a:pt x="0" y="10566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93" name="Freeform 353"/>
              <p:cNvSpPr/>
              <p:nvPr/>
            </p:nvSpPr>
            <p:spPr>
              <a:xfrm>
                <a:off x="4964214" y="6940403"/>
                <a:ext cx="132255" cy="128020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00">
                    <a:moveTo>
                      <a:pt x="0" y="105663"/>
                    </a:moveTo>
                    <a:cubicBezTo>
                      <a:pt x="0" y="47243"/>
                      <a:pt x="48768" y="0"/>
                      <a:pt x="109093" y="0"/>
                    </a:cubicBezTo>
                    <a:cubicBezTo>
                      <a:pt x="169418" y="0"/>
                      <a:pt x="218186" y="47243"/>
                      <a:pt x="218186" y="105663"/>
                    </a:cubicBezTo>
                    <a:cubicBezTo>
                      <a:pt x="218186" y="163956"/>
                      <a:pt x="169418" y="211200"/>
                      <a:pt x="109093" y="211200"/>
                    </a:cubicBezTo>
                    <a:cubicBezTo>
                      <a:pt x="48768" y="211200"/>
                      <a:pt x="0" y="163956"/>
                      <a:pt x="0" y="1056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94" name="Freeform 354"/>
              <p:cNvSpPr/>
              <p:nvPr/>
            </p:nvSpPr>
            <p:spPr>
              <a:xfrm>
                <a:off x="4604090" y="7096523"/>
                <a:ext cx="42956" cy="0"/>
              </a:xfrm>
              <a:custGeom>
                <a:avLst/>
                <a:gdLst/>
                <a:ahLst/>
                <a:cxnLst/>
                <a:rect l="0" t="0" r="0" b="0"/>
                <a:pathLst>
                  <a:path w="70866">
                    <a:moveTo>
                      <a:pt x="70866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95" name="Freeform 355"/>
              <p:cNvSpPr/>
              <p:nvPr/>
            </p:nvSpPr>
            <p:spPr>
              <a:xfrm>
                <a:off x="4637270" y="7086823"/>
                <a:ext cx="19552" cy="19476"/>
              </a:xfrm>
              <a:custGeom>
                <a:avLst/>
                <a:gdLst/>
                <a:ahLst/>
                <a:cxnLst/>
                <a:rect l="0" t="0" r="0" b="0"/>
                <a:pathLst>
                  <a:path w="32257" h="32131">
                    <a:moveTo>
                      <a:pt x="0" y="16002"/>
                    </a:moveTo>
                    <a:cubicBezTo>
                      <a:pt x="0" y="24891"/>
                      <a:pt x="7238" y="32131"/>
                      <a:pt x="16129" y="32131"/>
                    </a:cubicBezTo>
                    <a:cubicBezTo>
                      <a:pt x="25019" y="32131"/>
                      <a:pt x="32257" y="24891"/>
                      <a:pt x="32257" y="16002"/>
                    </a:cubicBezTo>
                    <a:cubicBezTo>
                      <a:pt x="32257" y="7112"/>
                      <a:pt x="25019" y="0"/>
                      <a:pt x="16129" y="0"/>
                    </a:cubicBezTo>
                    <a:cubicBezTo>
                      <a:pt x="7238" y="0"/>
                      <a:pt x="0" y="7112"/>
                      <a:pt x="0" y="16002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96" name="Freeform 356"/>
              <p:cNvSpPr/>
              <p:nvPr/>
            </p:nvSpPr>
            <p:spPr>
              <a:xfrm>
                <a:off x="4489772" y="7032165"/>
                <a:ext cx="132255" cy="128022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02">
                    <a:moveTo>
                      <a:pt x="0" y="105665"/>
                    </a:moveTo>
                    <a:cubicBezTo>
                      <a:pt x="0" y="47244"/>
                      <a:pt x="48768" y="0"/>
                      <a:pt x="109093" y="0"/>
                    </a:cubicBezTo>
                    <a:cubicBezTo>
                      <a:pt x="169418" y="0"/>
                      <a:pt x="218186" y="47244"/>
                      <a:pt x="218186" y="105665"/>
                    </a:cubicBezTo>
                    <a:cubicBezTo>
                      <a:pt x="218186" y="163958"/>
                      <a:pt x="169418" y="211202"/>
                      <a:pt x="109093" y="211202"/>
                    </a:cubicBezTo>
                    <a:cubicBezTo>
                      <a:pt x="48768" y="211202"/>
                      <a:pt x="0" y="163958"/>
                      <a:pt x="0" y="10566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97" name="Freeform 357"/>
              <p:cNvSpPr/>
              <p:nvPr/>
            </p:nvSpPr>
            <p:spPr>
              <a:xfrm>
                <a:off x="4489772" y="7032165"/>
                <a:ext cx="132255" cy="128022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02">
                    <a:moveTo>
                      <a:pt x="0" y="105665"/>
                    </a:moveTo>
                    <a:cubicBezTo>
                      <a:pt x="0" y="47244"/>
                      <a:pt x="48768" y="0"/>
                      <a:pt x="109093" y="0"/>
                    </a:cubicBezTo>
                    <a:cubicBezTo>
                      <a:pt x="169418" y="0"/>
                      <a:pt x="218186" y="47244"/>
                      <a:pt x="218186" y="105665"/>
                    </a:cubicBezTo>
                    <a:cubicBezTo>
                      <a:pt x="218186" y="163958"/>
                      <a:pt x="169418" y="211202"/>
                      <a:pt x="109093" y="211202"/>
                    </a:cubicBezTo>
                    <a:cubicBezTo>
                      <a:pt x="48768" y="211202"/>
                      <a:pt x="0" y="163958"/>
                      <a:pt x="0" y="105665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298" name="Freeform 358"/>
              <p:cNvSpPr/>
              <p:nvPr/>
            </p:nvSpPr>
            <p:spPr>
              <a:xfrm>
                <a:off x="4489772" y="7032165"/>
                <a:ext cx="132255" cy="128022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02">
                    <a:moveTo>
                      <a:pt x="0" y="105665"/>
                    </a:moveTo>
                    <a:cubicBezTo>
                      <a:pt x="0" y="47244"/>
                      <a:pt x="48768" y="0"/>
                      <a:pt x="109093" y="0"/>
                    </a:cubicBezTo>
                    <a:cubicBezTo>
                      <a:pt x="169418" y="0"/>
                      <a:pt x="218186" y="47244"/>
                      <a:pt x="218186" y="105665"/>
                    </a:cubicBezTo>
                    <a:cubicBezTo>
                      <a:pt x="218186" y="163958"/>
                      <a:pt x="169418" y="211202"/>
                      <a:pt x="109093" y="211202"/>
                    </a:cubicBezTo>
                    <a:cubicBezTo>
                      <a:pt x="48768" y="211202"/>
                      <a:pt x="0" y="163958"/>
                      <a:pt x="0" y="10566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299" name="Freeform 359"/>
              <p:cNvSpPr/>
              <p:nvPr/>
            </p:nvSpPr>
            <p:spPr>
              <a:xfrm>
                <a:off x="4489772" y="7032165"/>
                <a:ext cx="132255" cy="128022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202">
                    <a:moveTo>
                      <a:pt x="0" y="105665"/>
                    </a:moveTo>
                    <a:cubicBezTo>
                      <a:pt x="0" y="47244"/>
                      <a:pt x="48768" y="0"/>
                      <a:pt x="109093" y="0"/>
                    </a:cubicBezTo>
                    <a:cubicBezTo>
                      <a:pt x="169418" y="0"/>
                      <a:pt x="218186" y="47244"/>
                      <a:pt x="218186" y="105665"/>
                    </a:cubicBezTo>
                    <a:cubicBezTo>
                      <a:pt x="218186" y="163958"/>
                      <a:pt x="169418" y="211202"/>
                      <a:pt x="109093" y="211202"/>
                    </a:cubicBezTo>
                    <a:cubicBezTo>
                      <a:pt x="48768" y="211202"/>
                      <a:pt x="0" y="163958"/>
                      <a:pt x="0" y="105665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00" name="Freeform 360"/>
              <p:cNvSpPr/>
              <p:nvPr/>
            </p:nvSpPr>
            <p:spPr>
              <a:xfrm>
                <a:off x="4604090" y="6918694"/>
                <a:ext cx="42956" cy="0"/>
              </a:xfrm>
              <a:custGeom>
                <a:avLst/>
                <a:gdLst/>
                <a:ahLst/>
                <a:cxnLst/>
                <a:rect l="0" t="0" r="0" b="0"/>
                <a:pathLst>
                  <a:path w="70866">
                    <a:moveTo>
                      <a:pt x="70866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01" name="Freeform 361"/>
              <p:cNvSpPr/>
              <p:nvPr/>
            </p:nvSpPr>
            <p:spPr>
              <a:xfrm>
                <a:off x="4637270" y="6908917"/>
                <a:ext cx="19552" cy="19553"/>
              </a:xfrm>
              <a:custGeom>
                <a:avLst/>
                <a:gdLst/>
                <a:ahLst/>
                <a:cxnLst/>
                <a:rect l="0" t="0" r="0" b="0"/>
                <a:pathLst>
                  <a:path w="32257" h="32258">
                    <a:moveTo>
                      <a:pt x="0" y="16130"/>
                    </a:moveTo>
                    <a:cubicBezTo>
                      <a:pt x="0" y="25019"/>
                      <a:pt x="7238" y="32258"/>
                      <a:pt x="16129" y="32258"/>
                    </a:cubicBezTo>
                    <a:cubicBezTo>
                      <a:pt x="25019" y="32258"/>
                      <a:pt x="32257" y="25019"/>
                      <a:pt x="32257" y="16130"/>
                    </a:cubicBezTo>
                    <a:cubicBezTo>
                      <a:pt x="32257" y="7239"/>
                      <a:pt x="25019" y="0"/>
                      <a:pt x="16129" y="0"/>
                    </a:cubicBezTo>
                    <a:cubicBezTo>
                      <a:pt x="7238" y="0"/>
                      <a:pt x="0" y="7239"/>
                      <a:pt x="0" y="16130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02" name="Freeform 362"/>
              <p:cNvSpPr/>
              <p:nvPr/>
            </p:nvSpPr>
            <p:spPr>
              <a:xfrm>
                <a:off x="4489772" y="6854644"/>
                <a:ext cx="132255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329">
                    <a:moveTo>
                      <a:pt x="0" y="105665"/>
                    </a:moveTo>
                    <a:cubicBezTo>
                      <a:pt x="0" y="47372"/>
                      <a:pt x="48768" y="0"/>
                      <a:pt x="109093" y="0"/>
                    </a:cubicBezTo>
                    <a:cubicBezTo>
                      <a:pt x="169418" y="0"/>
                      <a:pt x="218186" y="47372"/>
                      <a:pt x="218186" y="105665"/>
                    </a:cubicBezTo>
                    <a:cubicBezTo>
                      <a:pt x="218186" y="163958"/>
                      <a:pt x="169418" y="211329"/>
                      <a:pt x="109093" y="211329"/>
                    </a:cubicBezTo>
                    <a:cubicBezTo>
                      <a:pt x="48768" y="211329"/>
                      <a:pt x="0" y="163958"/>
                      <a:pt x="0" y="10566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03" name="Freeform 363"/>
              <p:cNvSpPr/>
              <p:nvPr/>
            </p:nvSpPr>
            <p:spPr>
              <a:xfrm>
                <a:off x="4489772" y="6854644"/>
                <a:ext cx="132255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329">
                    <a:moveTo>
                      <a:pt x="0" y="105665"/>
                    </a:moveTo>
                    <a:cubicBezTo>
                      <a:pt x="0" y="47372"/>
                      <a:pt x="48768" y="0"/>
                      <a:pt x="109093" y="0"/>
                    </a:cubicBezTo>
                    <a:cubicBezTo>
                      <a:pt x="169418" y="0"/>
                      <a:pt x="218186" y="47372"/>
                      <a:pt x="218186" y="105665"/>
                    </a:cubicBezTo>
                    <a:cubicBezTo>
                      <a:pt x="218186" y="163958"/>
                      <a:pt x="169418" y="211329"/>
                      <a:pt x="109093" y="211329"/>
                    </a:cubicBezTo>
                    <a:cubicBezTo>
                      <a:pt x="48768" y="211329"/>
                      <a:pt x="0" y="163958"/>
                      <a:pt x="0" y="105665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04" name="Freeform 364"/>
              <p:cNvSpPr/>
              <p:nvPr/>
            </p:nvSpPr>
            <p:spPr>
              <a:xfrm>
                <a:off x="4489772" y="6854644"/>
                <a:ext cx="132255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329">
                    <a:moveTo>
                      <a:pt x="0" y="105665"/>
                    </a:moveTo>
                    <a:cubicBezTo>
                      <a:pt x="0" y="47372"/>
                      <a:pt x="48768" y="0"/>
                      <a:pt x="109093" y="0"/>
                    </a:cubicBezTo>
                    <a:cubicBezTo>
                      <a:pt x="169418" y="0"/>
                      <a:pt x="218186" y="47372"/>
                      <a:pt x="218186" y="105665"/>
                    </a:cubicBezTo>
                    <a:cubicBezTo>
                      <a:pt x="218186" y="163958"/>
                      <a:pt x="169418" y="211329"/>
                      <a:pt x="109093" y="211329"/>
                    </a:cubicBezTo>
                    <a:cubicBezTo>
                      <a:pt x="48768" y="211329"/>
                      <a:pt x="0" y="163958"/>
                      <a:pt x="0" y="10566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05" name="Freeform 365"/>
              <p:cNvSpPr/>
              <p:nvPr/>
            </p:nvSpPr>
            <p:spPr>
              <a:xfrm>
                <a:off x="4489772" y="6854644"/>
                <a:ext cx="132255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186" h="211329">
                    <a:moveTo>
                      <a:pt x="0" y="105665"/>
                    </a:moveTo>
                    <a:cubicBezTo>
                      <a:pt x="0" y="47372"/>
                      <a:pt x="48768" y="0"/>
                      <a:pt x="109093" y="0"/>
                    </a:cubicBezTo>
                    <a:cubicBezTo>
                      <a:pt x="169418" y="0"/>
                      <a:pt x="218186" y="47372"/>
                      <a:pt x="218186" y="105665"/>
                    </a:cubicBezTo>
                    <a:cubicBezTo>
                      <a:pt x="218186" y="163958"/>
                      <a:pt x="169418" y="211329"/>
                      <a:pt x="109093" y="211329"/>
                    </a:cubicBezTo>
                    <a:cubicBezTo>
                      <a:pt x="48768" y="211329"/>
                      <a:pt x="0" y="163958"/>
                      <a:pt x="0" y="105665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06" name="Freeform 366"/>
              <p:cNvSpPr/>
              <p:nvPr/>
            </p:nvSpPr>
            <p:spPr>
              <a:xfrm>
                <a:off x="3476915" y="6482974"/>
                <a:ext cx="42955" cy="0"/>
              </a:xfrm>
              <a:custGeom>
                <a:avLst/>
                <a:gdLst/>
                <a:ahLst/>
                <a:cxnLst/>
                <a:rect l="0" t="0" r="0" b="0"/>
                <a:pathLst>
                  <a:path w="70865">
                    <a:moveTo>
                      <a:pt x="70865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07" name="Freeform 367"/>
              <p:cNvSpPr/>
              <p:nvPr/>
            </p:nvSpPr>
            <p:spPr>
              <a:xfrm>
                <a:off x="3510095" y="6473274"/>
                <a:ext cx="19476" cy="19476"/>
              </a:xfrm>
              <a:custGeom>
                <a:avLst/>
                <a:gdLst/>
                <a:ahLst/>
                <a:cxnLst/>
                <a:rect l="0" t="0" r="0" b="0"/>
                <a:pathLst>
                  <a:path w="32131" h="32131">
                    <a:moveTo>
                      <a:pt x="0" y="16003"/>
                    </a:moveTo>
                    <a:cubicBezTo>
                      <a:pt x="0" y="7112"/>
                      <a:pt x="7240" y="0"/>
                      <a:pt x="16129" y="0"/>
                    </a:cubicBezTo>
                    <a:cubicBezTo>
                      <a:pt x="25019" y="0"/>
                      <a:pt x="32131" y="7112"/>
                      <a:pt x="32131" y="16003"/>
                    </a:cubicBezTo>
                    <a:cubicBezTo>
                      <a:pt x="32131" y="24893"/>
                      <a:pt x="25019" y="32131"/>
                      <a:pt x="16129" y="32131"/>
                    </a:cubicBezTo>
                    <a:cubicBezTo>
                      <a:pt x="7240" y="32131"/>
                      <a:pt x="0" y="24893"/>
                      <a:pt x="0" y="16003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08" name="Freeform 368"/>
              <p:cNvSpPr/>
              <p:nvPr/>
            </p:nvSpPr>
            <p:spPr>
              <a:xfrm>
                <a:off x="3357439" y="6419001"/>
                <a:ext cx="132333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4" h="211201">
                    <a:moveTo>
                      <a:pt x="218314" y="105537"/>
                    </a:moveTo>
                    <a:cubicBezTo>
                      <a:pt x="218314" y="47244"/>
                      <a:pt x="169419" y="0"/>
                      <a:pt x="109094" y="0"/>
                    </a:cubicBezTo>
                    <a:cubicBezTo>
                      <a:pt x="48896" y="0"/>
                      <a:pt x="0" y="47244"/>
                      <a:pt x="0" y="105537"/>
                    </a:cubicBezTo>
                    <a:cubicBezTo>
                      <a:pt x="0" y="163957"/>
                      <a:pt x="48896" y="211201"/>
                      <a:pt x="109094" y="211201"/>
                    </a:cubicBezTo>
                    <a:cubicBezTo>
                      <a:pt x="169419" y="211201"/>
                      <a:pt x="218314" y="163957"/>
                      <a:pt x="218314" y="105537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09" name="Freeform 369"/>
              <p:cNvSpPr/>
              <p:nvPr/>
            </p:nvSpPr>
            <p:spPr>
              <a:xfrm>
                <a:off x="3357439" y="6419001"/>
                <a:ext cx="132333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4" h="211201">
                    <a:moveTo>
                      <a:pt x="218314" y="105537"/>
                    </a:moveTo>
                    <a:cubicBezTo>
                      <a:pt x="218314" y="47244"/>
                      <a:pt x="169419" y="0"/>
                      <a:pt x="109094" y="0"/>
                    </a:cubicBezTo>
                    <a:cubicBezTo>
                      <a:pt x="48896" y="0"/>
                      <a:pt x="0" y="47244"/>
                      <a:pt x="0" y="105537"/>
                    </a:cubicBezTo>
                    <a:cubicBezTo>
                      <a:pt x="0" y="163957"/>
                      <a:pt x="48896" y="211201"/>
                      <a:pt x="109094" y="211201"/>
                    </a:cubicBezTo>
                    <a:cubicBezTo>
                      <a:pt x="169419" y="211201"/>
                      <a:pt x="218314" y="163957"/>
                      <a:pt x="218314" y="105537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10" name="Freeform 370"/>
              <p:cNvSpPr/>
              <p:nvPr/>
            </p:nvSpPr>
            <p:spPr>
              <a:xfrm>
                <a:off x="3357439" y="6419001"/>
                <a:ext cx="132333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4" h="211201">
                    <a:moveTo>
                      <a:pt x="218314" y="105537"/>
                    </a:moveTo>
                    <a:cubicBezTo>
                      <a:pt x="218314" y="47244"/>
                      <a:pt x="169419" y="0"/>
                      <a:pt x="109094" y="0"/>
                    </a:cubicBezTo>
                    <a:cubicBezTo>
                      <a:pt x="48896" y="0"/>
                      <a:pt x="0" y="47244"/>
                      <a:pt x="0" y="105537"/>
                    </a:cubicBezTo>
                    <a:cubicBezTo>
                      <a:pt x="0" y="163957"/>
                      <a:pt x="48896" y="211201"/>
                      <a:pt x="109094" y="211201"/>
                    </a:cubicBezTo>
                    <a:cubicBezTo>
                      <a:pt x="169419" y="211201"/>
                      <a:pt x="218314" y="163957"/>
                      <a:pt x="218314" y="105537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11" name="Freeform 371"/>
              <p:cNvSpPr/>
              <p:nvPr/>
            </p:nvSpPr>
            <p:spPr>
              <a:xfrm>
                <a:off x="3357439" y="6419001"/>
                <a:ext cx="132333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4" h="211201">
                    <a:moveTo>
                      <a:pt x="218314" y="105537"/>
                    </a:moveTo>
                    <a:cubicBezTo>
                      <a:pt x="218314" y="47244"/>
                      <a:pt x="169419" y="0"/>
                      <a:pt x="109094" y="0"/>
                    </a:cubicBezTo>
                    <a:cubicBezTo>
                      <a:pt x="48896" y="0"/>
                      <a:pt x="0" y="47244"/>
                      <a:pt x="0" y="105537"/>
                    </a:cubicBezTo>
                    <a:cubicBezTo>
                      <a:pt x="0" y="163957"/>
                      <a:pt x="48896" y="211201"/>
                      <a:pt x="109094" y="211201"/>
                    </a:cubicBezTo>
                    <a:cubicBezTo>
                      <a:pt x="169419" y="211201"/>
                      <a:pt x="218314" y="163957"/>
                      <a:pt x="218314" y="105537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12" name="Freeform 372"/>
              <p:cNvSpPr/>
              <p:nvPr/>
            </p:nvSpPr>
            <p:spPr>
              <a:xfrm>
                <a:off x="4645892" y="6480818"/>
                <a:ext cx="42955" cy="0"/>
              </a:xfrm>
              <a:custGeom>
                <a:avLst/>
                <a:gdLst/>
                <a:ahLst/>
                <a:cxnLst/>
                <a:rect l="0" t="0" r="0" b="0"/>
                <a:pathLst>
                  <a:path w="70865">
                    <a:moveTo>
                      <a:pt x="0" y="0"/>
                    </a:moveTo>
                    <a:lnTo>
                      <a:pt x="70865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13" name="Freeform 373"/>
              <p:cNvSpPr/>
              <p:nvPr/>
            </p:nvSpPr>
            <p:spPr>
              <a:xfrm>
                <a:off x="4636192" y="6471041"/>
                <a:ext cx="19476" cy="19552"/>
              </a:xfrm>
              <a:custGeom>
                <a:avLst/>
                <a:gdLst/>
                <a:ahLst/>
                <a:cxnLst/>
                <a:rect l="0" t="0" r="0" b="0"/>
                <a:pathLst>
                  <a:path w="32131" h="32257">
                    <a:moveTo>
                      <a:pt x="32131" y="16129"/>
                    </a:moveTo>
                    <a:cubicBezTo>
                      <a:pt x="32131" y="7238"/>
                      <a:pt x="24892" y="0"/>
                      <a:pt x="16003" y="0"/>
                    </a:cubicBezTo>
                    <a:cubicBezTo>
                      <a:pt x="7112" y="0"/>
                      <a:pt x="0" y="7238"/>
                      <a:pt x="0" y="16129"/>
                    </a:cubicBezTo>
                    <a:cubicBezTo>
                      <a:pt x="0" y="25019"/>
                      <a:pt x="7112" y="32257"/>
                      <a:pt x="16003" y="32257"/>
                    </a:cubicBezTo>
                    <a:cubicBezTo>
                      <a:pt x="24892" y="32257"/>
                      <a:pt x="32131" y="25019"/>
                      <a:pt x="32131" y="16129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14" name="Freeform 374"/>
              <p:cNvSpPr/>
              <p:nvPr/>
            </p:nvSpPr>
            <p:spPr>
              <a:xfrm>
                <a:off x="4675992" y="6416769"/>
                <a:ext cx="132332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9">
                    <a:moveTo>
                      <a:pt x="0" y="105665"/>
                    </a:moveTo>
                    <a:cubicBezTo>
                      <a:pt x="0" y="47372"/>
                      <a:pt x="48894" y="0"/>
                      <a:pt x="109219" y="0"/>
                    </a:cubicBezTo>
                    <a:cubicBezTo>
                      <a:pt x="169418" y="0"/>
                      <a:pt x="218313" y="47372"/>
                      <a:pt x="218313" y="105665"/>
                    </a:cubicBezTo>
                    <a:cubicBezTo>
                      <a:pt x="218313" y="163957"/>
                      <a:pt x="169418" y="211329"/>
                      <a:pt x="109219" y="211329"/>
                    </a:cubicBezTo>
                    <a:cubicBezTo>
                      <a:pt x="48894" y="211329"/>
                      <a:pt x="0" y="163957"/>
                      <a:pt x="0" y="10566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15" name="Freeform 375"/>
              <p:cNvSpPr/>
              <p:nvPr/>
            </p:nvSpPr>
            <p:spPr>
              <a:xfrm>
                <a:off x="4675992" y="6416769"/>
                <a:ext cx="132332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9">
                    <a:moveTo>
                      <a:pt x="0" y="105665"/>
                    </a:moveTo>
                    <a:cubicBezTo>
                      <a:pt x="0" y="47372"/>
                      <a:pt x="48894" y="0"/>
                      <a:pt x="109219" y="0"/>
                    </a:cubicBezTo>
                    <a:cubicBezTo>
                      <a:pt x="169418" y="0"/>
                      <a:pt x="218313" y="47372"/>
                      <a:pt x="218313" y="105665"/>
                    </a:cubicBezTo>
                    <a:cubicBezTo>
                      <a:pt x="218313" y="163957"/>
                      <a:pt x="169418" y="211329"/>
                      <a:pt x="109219" y="211329"/>
                    </a:cubicBezTo>
                    <a:cubicBezTo>
                      <a:pt x="48894" y="211329"/>
                      <a:pt x="0" y="163957"/>
                      <a:pt x="0" y="105665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16" name="Freeform 376"/>
              <p:cNvSpPr/>
              <p:nvPr/>
            </p:nvSpPr>
            <p:spPr>
              <a:xfrm>
                <a:off x="4675992" y="6416769"/>
                <a:ext cx="132332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9">
                    <a:moveTo>
                      <a:pt x="0" y="105665"/>
                    </a:moveTo>
                    <a:cubicBezTo>
                      <a:pt x="0" y="47372"/>
                      <a:pt x="48894" y="0"/>
                      <a:pt x="109219" y="0"/>
                    </a:cubicBezTo>
                    <a:cubicBezTo>
                      <a:pt x="169418" y="0"/>
                      <a:pt x="218313" y="47372"/>
                      <a:pt x="218313" y="105665"/>
                    </a:cubicBezTo>
                    <a:cubicBezTo>
                      <a:pt x="218313" y="163957"/>
                      <a:pt x="169418" y="211329"/>
                      <a:pt x="109219" y="211329"/>
                    </a:cubicBezTo>
                    <a:cubicBezTo>
                      <a:pt x="48894" y="211329"/>
                      <a:pt x="0" y="163957"/>
                      <a:pt x="0" y="10566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17" name="Freeform 377"/>
              <p:cNvSpPr/>
              <p:nvPr/>
            </p:nvSpPr>
            <p:spPr>
              <a:xfrm>
                <a:off x="4675992" y="6416769"/>
                <a:ext cx="132332" cy="128099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9">
                    <a:moveTo>
                      <a:pt x="0" y="105665"/>
                    </a:moveTo>
                    <a:cubicBezTo>
                      <a:pt x="0" y="47372"/>
                      <a:pt x="48894" y="0"/>
                      <a:pt x="109219" y="0"/>
                    </a:cubicBezTo>
                    <a:cubicBezTo>
                      <a:pt x="169418" y="0"/>
                      <a:pt x="218313" y="47372"/>
                      <a:pt x="218313" y="105665"/>
                    </a:cubicBezTo>
                    <a:cubicBezTo>
                      <a:pt x="218313" y="163957"/>
                      <a:pt x="169418" y="211329"/>
                      <a:pt x="109219" y="211329"/>
                    </a:cubicBezTo>
                    <a:cubicBezTo>
                      <a:pt x="48894" y="211329"/>
                      <a:pt x="0" y="163957"/>
                      <a:pt x="0" y="105665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18" name="Freeform 378"/>
              <p:cNvSpPr/>
              <p:nvPr/>
            </p:nvSpPr>
            <p:spPr>
              <a:xfrm>
                <a:off x="4383998" y="7610611"/>
                <a:ext cx="0" cy="60277"/>
              </a:xfrm>
              <a:custGeom>
                <a:avLst/>
                <a:gdLst/>
                <a:ahLst/>
                <a:cxnLst/>
                <a:rect l="0" t="0" r="0" b="0"/>
                <a:pathLst>
                  <a:path h="99441">
                    <a:moveTo>
                      <a:pt x="0" y="99441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19" name="Freeform 379"/>
              <p:cNvSpPr/>
              <p:nvPr/>
            </p:nvSpPr>
            <p:spPr>
              <a:xfrm>
                <a:off x="4374298" y="7661111"/>
                <a:ext cx="19476" cy="19476"/>
              </a:xfrm>
              <a:custGeom>
                <a:avLst/>
                <a:gdLst/>
                <a:ahLst/>
                <a:cxnLst/>
                <a:rect l="0" t="0" r="0" b="0"/>
                <a:pathLst>
                  <a:path w="32131" h="32131">
                    <a:moveTo>
                      <a:pt x="16001" y="0"/>
                    </a:moveTo>
                    <a:cubicBezTo>
                      <a:pt x="24891" y="0"/>
                      <a:pt x="32131" y="7240"/>
                      <a:pt x="32131" y="16129"/>
                    </a:cubicBezTo>
                    <a:cubicBezTo>
                      <a:pt x="32131" y="25019"/>
                      <a:pt x="24891" y="32131"/>
                      <a:pt x="16001" y="32131"/>
                    </a:cubicBezTo>
                    <a:cubicBezTo>
                      <a:pt x="7112" y="32131"/>
                      <a:pt x="0" y="25019"/>
                      <a:pt x="0" y="16129"/>
                    </a:cubicBezTo>
                    <a:cubicBezTo>
                      <a:pt x="0" y="7240"/>
                      <a:pt x="7112" y="0"/>
                      <a:pt x="16001" y="0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20" name="Freeform 380"/>
              <p:cNvSpPr/>
              <p:nvPr/>
            </p:nvSpPr>
            <p:spPr>
              <a:xfrm>
                <a:off x="4317331" y="7486823"/>
                <a:ext cx="132331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2" h="211201">
                    <a:moveTo>
                      <a:pt x="218312" y="105537"/>
                    </a:moveTo>
                    <a:cubicBezTo>
                      <a:pt x="218312" y="47244"/>
                      <a:pt x="169418" y="0"/>
                      <a:pt x="109219" y="0"/>
                    </a:cubicBezTo>
                    <a:cubicBezTo>
                      <a:pt x="48894" y="0"/>
                      <a:pt x="0" y="47244"/>
                      <a:pt x="0" y="105537"/>
                    </a:cubicBezTo>
                    <a:cubicBezTo>
                      <a:pt x="0" y="163957"/>
                      <a:pt x="48894" y="211201"/>
                      <a:pt x="109219" y="211201"/>
                    </a:cubicBezTo>
                    <a:cubicBezTo>
                      <a:pt x="169418" y="211201"/>
                      <a:pt x="218312" y="163957"/>
                      <a:pt x="218312" y="105537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21" name="Freeform 381"/>
              <p:cNvSpPr/>
              <p:nvPr/>
            </p:nvSpPr>
            <p:spPr>
              <a:xfrm>
                <a:off x="4317331" y="7486823"/>
                <a:ext cx="132331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2" h="211201">
                    <a:moveTo>
                      <a:pt x="218312" y="105537"/>
                    </a:moveTo>
                    <a:cubicBezTo>
                      <a:pt x="218312" y="47244"/>
                      <a:pt x="169418" y="0"/>
                      <a:pt x="109219" y="0"/>
                    </a:cubicBezTo>
                    <a:cubicBezTo>
                      <a:pt x="48894" y="0"/>
                      <a:pt x="0" y="47244"/>
                      <a:pt x="0" y="105537"/>
                    </a:cubicBezTo>
                    <a:cubicBezTo>
                      <a:pt x="0" y="163957"/>
                      <a:pt x="48894" y="211201"/>
                      <a:pt x="109219" y="211201"/>
                    </a:cubicBezTo>
                    <a:cubicBezTo>
                      <a:pt x="169418" y="211201"/>
                      <a:pt x="218312" y="163957"/>
                      <a:pt x="218312" y="105537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22" name="Freeform 382"/>
              <p:cNvSpPr/>
              <p:nvPr/>
            </p:nvSpPr>
            <p:spPr>
              <a:xfrm>
                <a:off x="4317331" y="7486823"/>
                <a:ext cx="132331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2" h="211201">
                    <a:moveTo>
                      <a:pt x="218312" y="105537"/>
                    </a:moveTo>
                    <a:cubicBezTo>
                      <a:pt x="218312" y="47244"/>
                      <a:pt x="169418" y="0"/>
                      <a:pt x="109219" y="0"/>
                    </a:cubicBezTo>
                    <a:cubicBezTo>
                      <a:pt x="48894" y="0"/>
                      <a:pt x="0" y="47244"/>
                      <a:pt x="0" y="105537"/>
                    </a:cubicBezTo>
                    <a:cubicBezTo>
                      <a:pt x="0" y="163957"/>
                      <a:pt x="48894" y="211201"/>
                      <a:pt x="109219" y="211201"/>
                    </a:cubicBezTo>
                    <a:cubicBezTo>
                      <a:pt x="169418" y="211201"/>
                      <a:pt x="218312" y="163957"/>
                      <a:pt x="218312" y="105537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23" name="Freeform 383"/>
              <p:cNvSpPr/>
              <p:nvPr/>
            </p:nvSpPr>
            <p:spPr>
              <a:xfrm>
                <a:off x="4317331" y="7486823"/>
                <a:ext cx="132331" cy="128021"/>
              </a:xfrm>
              <a:custGeom>
                <a:avLst/>
                <a:gdLst/>
                <a:ahLst/>
                <a:cxnLst/>
                <a:rect l="0" t="0" r="0" b="0"/>
                <a:pathLst>
                  <a:path w="218312" h="211201">
                    <a:moveTo>
                      <a:pt x="218312" y="105537"/>
                    </a:moveTo>
                    <a:cubicBezTo>
                      <a:pt x="218312" y="47244"/>
                      <a:pt x="169418" y="0"/>
                      <a:pt x="109219" y="0"/>
                    </a:cubicBezTo>
                    <a:cubicBezTo>
                      <a:pt x="48894" y="0"/>
                      <a:pt x="0" y="47244"/>
                      <a:pt x="0" y="105537"/>
                    </a:cubicBezTo>
                    <a:cubicBezTo>
                      <a:pt x="0" y="163957"/>
                      <a:pt x="48894" y="211201"/>
                      <a:pt x="109219" y="211201"/>
                    </a:cubicBezTo>
                    <a:cubicBezTo>
                      <a:pt x="169418" y="211201"/>
                      <a:pt x="218312" y="163957"/>
                      <a:pt x="218312" y="105537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24" name="Freeform 384"/>
              <p:cNvSpPr/>
              <p:nvPr/>
            </p:nvSpPr>
            <p:spPr>
              <a:xfrm>
                <a:off x="3756669" y="8593876"/>
                <a:ext cx="654650" cy="8728"/>
              </a:xfrm>
              <a:custGeom>
                <a:avLst/>
                <a:gdLst/>
                <a:ahLst/>
                <a:cxnLst/>
                <a:rect l="0" t="0" r="0" b="0"/>
                <a:pathLst>
                  <a:path w="1079996" h="14400">
                    <a:moveTo>
                      <a:pt x="0" y="14400"/>
                    </a:moveTo>
                    <a:lnTo>
                      <a:pt x="1079996" y="14400"/>
                    </a:lnTo>
                    <a:lnTo>
                      <a:pt x="1079996" y="0"/>
                    </a:lnTo>
                    <a:lnTo>
                      <a:pt x="0" y="0"/>
                    </a:lnTo>
                    <a:lnTo>
                      <a:pt x="0" y="14400"/>
                    </a:ln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25" name="Freeform 385"/>
              <p:cNvSpPr/>
              <p:nvPr/>
            </p:nvSpPr>
            <p:spPr>
              <a:xfrm>
                <a:off x="3756669" y="8593876"/>
                <a:ext cx="654650" cy="8728"/>
              </a:xfrm>
              <a:custGeom>
                <a:avLst/>
                <a:gdLst/>
                <a:ahLst/>
                <a:cxnLst/>
                <a:rect l="0" t="0" r="0" b="0"/>
                <a:pathLst>
                  <a:path w="1079996" h="14400">
                    <a:moveTo>
                      <a:pt x="0" y="14400"/>
                    </a:moveTo>
                    <a:lnTo>
                      <a:pt x="1079996" y="14400"/>
                    </a:lnTo>
                    <a:lnTo>
                      <a:pt x="1079996" y="0"/>
                    </a:lnTo>
                    <a:lnTo>
                      <a:pt x="0" y="0"/>
                    </a:lnTo>
                    <a:lnTo>
                      <a:pt x="0" y="14400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26" name="Freeform 386"/>
              <p:cNvSpPr/>
              <p:nvPr/>
            </p:nvSpPr>
            <p:spPr>
              <a:xfrm>
                <a:off x="4289233" y="8425853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3"/>
                    </a:moveTo>
                    <a:cubicBezTo>
                      <a:pt x="218313" y="47371"/>
                      <a:pt x="169418" y="0"/>
                      <a:pt x="109093" y="0"/>
                    </a:cubicBezTo>
                    <a:cubicBezTo>
                      <a:pt x="48895" y="0"/>
                      <a:pt x="0" y="47371"/>
                      <a:pt x="0" y="105663"/>
                    </a:cubicBezTo>
                    <a:cubicBezTo>
                      <a:pt x="0" y="163957"/>
                      <a:pt x="48895" y="211327"/>
                      <a:pt x="109093" y="211327"/>
                    </a:cubicBezTo>
                    <a:cubicBezTo>
                      <a:pt x="169418" y="211327"/>
                      <a:pt x="218313" y="163957"/>
                      <a:pt x="218313" y="10566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27" name="Freeform 387"/>
              <p:cNvSpPr/>
              <p:nvPr/>
            </p:nvSpPr>
            <p:spPr>
              <a:xfrm>
                <a:off x="4289233" y="8425853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3"/>
                    </a:moveTo>
                    <a:cubicBezTo>
                      <a:pt x="218313" y="47371"/>
                      <a:pt x="169418" y="0"/>
                      <a:pt x="109093" y="0"/>
                    </a:cubicBezTo>
                    <a:cubicBezTo>
                      <a:pt x="48895" y="0"/>
                      <a:pt x="0" y="47371"/>
                      <a:pt x="0" y="105663"/>
                    </a:cubicBezTo>
                    <a:cubicBezTo>
                      <a:pt x="0" y="163957"/>
                      <a:pt x="48895" y="211327"/>
                      <a:pt x="109093" y="211327"/>
                    </a:cubicBezTo>
                    <a:cubicBezTo>
                      <a:pt x="169418" y="211327"/>
                      <a:pt x="218313" y="163957"/>
                      <a:pt x="218313" y="1056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28" name="Freeform 388"/>
              <p:cNvSpPr/>
              <p:nvPr/>
            </p:nvSpPr>
            <p:spPr>
              <a:xfrm>
                <a:off x="4289233" y="8425853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3"/>
                    </a:moveTo>
                    <a:cubicBezTo>
                      <a:pt x="218313" y="47371"/>
                      <a:pt x="169418" y="0"/>
                      <a:pt x="109093" y="0"/>
                    </a:cubicBezTo>
                    <a:cubicBezTo>
                      <a:pt x="48895" y="0"/>
                      <a:pt x="0" y="47371"/>
                      <a:pt x="0" y="105663"/>
                    </a:cubicBezTo>
                    <a:cubicBezTo>
                      <a:pt x="0" y="163957"/>
                      <a:pt x="48895" y="211327"/>
                      <a:pt x="109093" y="211327"/>
                    </a:cubicBezTo>
                    <a:cubicBezTo>
                      <a:pt x="169418" y="211327"/>
                      <a:pt x="218313" y="163957"/>
                      <a:pt x="218313" y="10566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29" name="Freeform 389"/>
              <p:cNvSpPr/>
              <p:nvPr/>
            </p:nvSpPr>
            <p:spPr>
              <a:xfrm>
                <a:off x="4289233" y="8425853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3"/>
                    </a:moveTo>
                    <a:cubicBezTo>
                      <a:pt x="218313" y="47371"/>
                      <a:pt x="169418" y="0"/>
                      <a:pt x="109093" y="0"/>
                    </a:cubicBezTo>
                    <a:cubicBezTo>
                      <a:pt x="48895" y="0"/>
                      <a:pt x="0" y="47371"/>
                      <a:pt x="0" y="105663"/>
                    </a:cubicBezTo>
                    <a:cubicBezTo>
                      <a:pt x="0" y="163957"/>
                      <a:pt x="48895" y="211327"/>
                      <a:pt x="109093" y="211327"/>
                    </a:cubicBezTo>
                    <a:cubicBezTo>
                      <a:pt x="169418" y="211327"/>
                      <a:pt x="218313" y="163957"/>
                      <a:pt x="218313" y="1056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30" name="Freeform 390"/>
              <p:cNvSpPr/>
              <p:nvPr/>
            </p:nvSpPr>
            <p:spPr>
              <a:xfrm>
                <a:off x="3819179" y="8542482"/>
                <a:ext cx="0" cy="79831"/>
              </a:xfrm>
              <a:custGeom>
                <a:avLst/>
                <a:gdLst/>
                <a:ahLst/>
                <a:cxnLst/>
                <a:rect l="0" t="0" r="0" b="0"/>
                <a:pathLst>
                  <a:path h="131700">
                    <a:moveTo>
                      <a:pt x="0" y="13170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31" name="Freeform 391"/>
              <p:cNvSpPr/>
              <p:nvPr/>
            </p:nvSpPr>
            <p:spPr>
              <a:xfrm>
                <a:off x="3809402" y="8612535"/>
                <a:ext cx="19476" cy="19476"/>
              </a:xfrm>
              <a:custGeom>
                <a:avLst/>
                <a:gdLst/>
                <a:ahLst/>
                <a:cxnLst/>
                <a:rect l="0" t="0" r="0" b="0"/>
                <a:pathLst>
                  <a:path w="32131" h="32131">
                    <a:moveTo>
                      <a:pt x="16128" y="0"/>
                    </a:moveTo>
                    <a:cubicBezTo>
                      <a:pt x="25019" y="0"/>
                      <a:pt x="32131" y="7239"/>
                      <a:pt x="32131" y="16130"/>
                    </a:cubicBezTo>
                    <a:cubicBezTo>
                      <a:pt x="32131" y="25019"/>
                      <a:pt x="25019" y="32131"/>
                      <a:pt x="16128" y="32131"/>
                    </a:cubicBezTo>
                    <a:cubicBezTo>
                      <a:pt x="7239" y="32131"/>
                      <a:pt x="0" y="25019"/>
                      <a:pt x="0" y="16130"/>
                    </a:cubicBezTo>
                    <a:cubicBezTo>
                      <a:pt x="0" y="7239"/>
                      <a:pt x="7239" y="0"/>
                      <a:pt x="16128" y="0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32" name="Freeform 392"/>
              <p:cNvSpPr/>
              <p:nvPr/>
            </p:nvSpPr>
            <p:spPr>
              <a:xfrm>
                <a:off x="4355207" y="8553952"/>
                <a:ext cx="0" cy="70747"/>
              </a:xfrm>
              <a:custGeom>
                <a:avLst/>
                <a:gdLst/>
                <a:ahLst/>
                <a:cxnLst/>
                <a:rect l="0" t="0" r="0" b="0"/>
                <a:pathLst>
                  <a:path h="116714">
                    <a:moveTo>
                      <a:pt x="0" y="116714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33" name="Freeform 393"/>
              <p:cNvSpPr/>
              <p:nvPr/>
            </p:nvSpPr>
            <p:spPr>
              <a:xfrm>
                <a:off x="4345430" y="8614922"/>
                <a:ext cx="19552" cy="19552"/>
              </a:xfrm>
              <a:custGeom>
                <a:avLst/>
                <a:gdLst/>
                <a:ahLst/>
                <a:cxnLst/>
                <a:rect l="0" t="0" r="0" b="0"/>
                <a:pathLst>
                  <a:path w="32257" h="32257">
                    <a:moveTo>
                      <a:pt x="16128" y="0"/>
                    </a:moveTo>
                    <a:cubicBezTo>
                      <a:pt x="25019" y="0"/>
                      <a:pt x="32257" y="7239"/>
                      <a:pt x="32257" y="16129"/>
                    </a:cubicBezTo>
                    <a:cubicBezTo>
                      <a:pt x="32257" y="25018"/>
                      <a:pt x="25019" y="32257"/>
                      <a:pt x="16128" y="32257"/>
                    </a:cubicBezTo>
                    <a:cubicBezTo>
                      <a:pt x="7239" y="32257"/>
                      <a:pt x="0" y="25018"/>
                      <a:pt x="0" y="16129"/>
                    </a:cubicBezTo>
                    <a:cubicBezTo>
                      <a:pt x="0" y="7239"/>
                      <a:pt x="7239" y="0"/>
                      <a:pt x="16128" y="0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34" name="Freeform 394"/>
              <p:cNvSpPr/>
              <p:nvPr/>
            </p:nvSpPr>
            <p:spPr>
              <a:xfrm>
                <a:off x="4216484" y="8553182"/>
                <a:ext cx="0" cy="42879"/>
              </a:xfrm>
              <a:custGeom>
                <a:avLst/>
                <a:gdLst/>
                <a:ahLst/>
                <a:cxnLst/>
                <a:rect l="0" t="0" r="0" b="0"/>
                <a:pathLst>
                  <a:path h="70739">
                    <a:moveTo>
                      <a:pt x="0" y="70739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35" name="Freeform 395"/>
              <p:cNvSpPr/>
              <p:nvPr/>
            </p:nvSpPr>
            <p:spPr>
              <a:xfrm>
                <a:off x="4149587" y="8425853"/>
                <a:ext cx="132255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185" h="211327">
                    <a:moveTo>
                      <a:pt x="218185" y="105663"/>
                    </a:moveTo>
                    <a:cubicBezTo>
                      <a:pt x="218185" y="47371"/>
                      <a:pt x="169418" y="0"/>
                      <a:pt x="109093" y="0"/>
                    </a:cubicBezTo>
                    <a:cubicBezTo>
                      <a:pt x="48768" y="0"/>
                      <a:pt x="0" y="47371"/>
                      <a:pt x="0" y="105663"/>
                    </a:cubicBezTo>
                    <a:cubicBezTo>
                      <a:pt x="0" y="163957"/>
                      <a:pt x="48768" y="211327"/>
                      <a:pt x="109093" y="211327"/>
                    </a:cubicBezTo>
                    <a:cubicBezTo>
                      <a:pt x="169418" y="211327"/>
                      <a:pt x="218185" y="163957"/>
                      <a:pt x="218185" y="10566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36" name="Freeform 396"/>
              <p:cNvSpPr/>
              <p:nvPr/>
            </p:nvSpPr>
            <p:spPr>
              <a:xfrm>
                <a:off x="4149587" y="8425853"/>
                <a:ext cx="132255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185" h="211327">
                    <a:moveTo>
                      <a:pt x="218185" y="105663"/>
                    </a:moveTo>
                    <a:cubicBezTo>
                      <a:pt x="218185" y="47371"/>
                      <a:pt x="169418" y="0"/>
                      <a:pt x="109093" y="0"/>
                    </a:cubicBezTo>
                    <a:cubicBezTo>
                      <a:pt x="48768" y="0"/>
                      <a:pt x="0" y="47371"/>
                      <a:pt x="0" y="105663"/>
                    </a:cubicBezTo>
                    <a:cubicBezTo>
                      <a:pt x="0" y="163957"/>
                      <a:pt x="48768" y="211327"/>
                      <a:pt x="109093" y="211327"/>
                    </a:cubicBezTo>
                    <a:cubicBezTo>
                      <a:pt x="169418" y="211327"/>
                      <a:pt x="218185" y="163957"/>
                      <a:pt x="218185" y="1056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37" name="Freeform 397"/>
              <p:cNvSpPr/>
              <p:nvPr/>
            </p:nvSpPr>
            <p:spPr>
              <a:xfrm>
                <a:off x="4149587" y="8425853"/>
                <a:ext cx="132255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185" h="211327">
                    <a:moveTo>
                      <a:pt x="218185" y="105663"/>
                    </a:moveTo>
                    <a:cubicBezTo>
                      <a:pt x="218185" y="47371"/>
                      <a:pt x="169418" y="0"/>
                      <a:pt x="109093" y="0"/>
                    </a:cubicBezTo>
                    <a:cubicBezTo>
                      <a:pt x="48768" y="0"/>
                      <a:pt x="0" y="47371"/>
                      <a:pt x="0" y="105663"/>
                    </a:cubicBezTo>
                    <a:cubicBezTo>
                      <a:pt x="0" y="163957"/>
                      <a:pt x="48768" y="211327"/>
                      <a:pt x="109093" y="211327"/>
                    </a:cubicBezTo>
                    <a:cubicBezTo>
                      <a:pt x="169418" y="211327"/>
                      <a:pt x="218185" y="163957"/>
                      <a:pt x="218185" y="10566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38" name="Freeform 398"/>
              <p:cNvSpPr/>
              <p:nvPr/>
            </p:nvSpPr>
            <p:spPr>
              <a:xfrm>
                <a:off x="4149587" y="8425853"/>
                <a:ext cx="132255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185" h="211327">
                    <a:moveTo>
                      <a:pt x="218185" y="105663"/>
                    </a:moveTo>
                    <a:cubicBezTo>
                      <a:pt x="218185" y="47371"/>
                      <a:pt x="169418" y="0"/>
                      <a:pt x="109093" y="0"/>
                    </a:cubicBezTo>
                    <a:cubicBezTo>
                      <a:pt x="48768" y="0"/>
                      <a:pt x="0" y="47371"/>
                      <a:pt x="0" y="105663"/>
                    </a:cubicBezTo>
                    <a:cubicBezTo>
                      <a:pt x="0" y="163957"/>
                      <a:pt x="48768" y="211327"/>
                      <a:pt x="109093" y="211327"/>
                    </a:cubicBezTo>
                    <a:cubicBezTo>
                      <a:pt x="169418" y="211327"/>
                      <a:pt x="218185" y="163957"/>
                      <a:pt x="218185" y="1056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39" name="Freeform 399"/>
              <p:cNvSpPr/>
              <p:nvPr/>
            </p:nvSpPr>
            <p:spPr>
              <a:xfrm>
                <a:off x="4128571" y="5398601"/>
                <a:ext cx="419091" cy="0"/>
              </a:xfrm>
              <a:custGeom>
                <a:avLst/>
                <a:gdLst/>
                <a:ahLst/>
                <a:cxnLst/>
                <a:rect l="0" t="0" r="0" b="0"/>
                <a:pathLst>
                  <a:path w="691388">
                    <a:moveTo>
                      <a:pt x="0" y="0"/>
                    </a:moveTo>
                    <a:lnTo>
                      <a:pt x="691388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40" name="Freeform 400"/>
              <p:cNvSpPr/>
              <p:nvPr/>
            </p:nvSpPr>
            <p:spPr>
              <a:xfrm>
                <a:off x="4128571" y="5398601"/>
                <a:ext cx="0" cy="250962"/>
              </a:xfrm>
              <a:custGeom>
                <a:avLst/>
                <a:gdLst/>
                <a:ahLst/>
                <a:cxnLst/>
                <a:rect l="0" t="0" r="0" b="0"/>
                <a:pathLst>
                  <a:path h="414020">
                    <a:moveTo>
                      <a:pt x="0" y="0"/>
                    </a:moveTo>
                    <a:lnTo>
                      <a:pt x="0" y="41402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41" name="Freeform 401"/>
              <p:cNvSpPr/>
              <p:nvPr/>
            </p:nvSpPr>
            <p:spPr>
              <a:xfrm>
                <a:off x="4288694" y="5498678"/>
                <a:ext cx="128020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0" h="218313">
                    <a:moveTo>
                      <a:pt x="105663" y="0"/>
                    </a:moveTo>
                    <a:cubicBezTo>
                      <a:pt x="47244" y="0"/>
                      <a:pt x="0" y="48895"/>
                      <a:pt x="0" y="109220"/>
                    </a:cubicBezTo>
                    <a:cubicBezTo>
                      <a:pt x="0" y="169545"/>
                      <a:pt x="47244" y="218313"/>
                      <a:pt x="105663" y="218313"/>
                    </a:cubicBezTo>
                    <a:cubicBezTo>
                      <a:pt x="163956" y="218313"/>
                      <a:pt x="211200" y="169545"/>
                      <a:pt x="211200" y="109220"/>
                    </a:cubicBezTo>
                    <a:cubicBezTo>
                      <a:pt x="211200" y="48895"/>
                      <a:pt x="163956" y="0"/>
                      <a:pt x="105663" y="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42" name="Freeform 402"/>
              <p:cNvSpPr/>
              <p:nvPr/>
            </p:nvSpPr>
            <p:spPr>
              <a:xfrm>
                <a:off x="4288694" y="5498678"/>
                <a:ext cx="128020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0" h="218313">
                    <a:moveTo>
                      <a:pt x="105663" y="0"/>
                    </a:moveTo>
                    <a:cubicBezTo>
                      <a:pt x="47244" y="0"/>
                      <a:pt x="0" y="48895"/>
                      <a:pt x="0" y="109220"/>
                    </a:cubicBezTo>
                    <a:cubicBezTo>
                      <a:pt x="0" y="169545"/>
                      <a:pt x="47244" y="218313"/>
                      <a:pt x="105663" y="218313"/>
                    </a:cubicBezTo>
                    <a:cubicBezTo>
                      <a:pt x="163956" y="218313"/>
                      <a:pt x="211200" y="169545"/>
                      <a:pt x="211200" y="109220"/>
                    </a:cubicBezTo>
                    <a:cubicBezTo>
                      <a:pt x="211200" y="48895"/>
                      <a:pt x="163956" y="0"/>
                      <a:pt x="105663" y="0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43" name="Freeform 403"/>
              <p:cNvSpPr/>
              <p:nvPr/>
            </p:nvSpPr>
            <p:spPr>
              <a:xfrm>
                <a:off x="4288694" y="5498678"/>
                <a:ext cx="128020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0" h="218313">
                    <a:moveTo>
                      <a:pt x="105663" y="0"/>
                    </a:moveTo>
                    <a:cubicBezTo>
                      <a:pt x="47244" y="0"/>
                      <a:pt x="0" y="48895"/>
                      <a:pt x="0" y="109220"/>
                    </a:cubicBezTo>
                    <a:cubicBezTo>
                      <a:pt x="0" y="169545"/>
                      <a:pt x="47244" y="218313"/>
                      <a:pt x="105663" y="218313"/>
                    </a:cubicBezTo>
                    <a:cubicBezTo>
                      <a:pt x="163956" y="218313"/>
                      <a:pt x="211200" y="169545"/>
                      <a:pt x="211200" y="109220"/>
                    </a:cubicBezTo>
                    <a:cubicBezTo>
                      <a:pt x="211200" y="48895"/>
                      <a:pt x="163956" y="0"/>
                      <a:pt x="105663" y="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44" name="Freeform 404"/>
              <p:cNvSpPr/>
              <p:nvPr/>
            </p:nvSpPr>
            <p:spPr>
              <a:xfrm>
                <a:off x="4288694" y="5498678"/>
                <a:ext cx="128020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0" h="218313">
                    <a:moveTo>
                      <a:pt x="105663" y="0"/>
                    </a:moveTo>
                    <a:cubicBezTo>
                      <a:pt x="47244" y="0"/>
                      <a:pt x="0" y="48895"/>
                      <a:pt x="0" y="109220"/>
                    </a:cubicBezTo>
                    <a:cubicBezTo>
                      <a:pt x="0" y="169545"/>
                      <a:pt x="47244" y="218313"/>
                      <a:pt x="105663" y="218313"/>
                    </a:cubicBezTo>
                    <a:cubicBezTo>
                      <a:pt x="163956" y="218313"/>
                      <a:pt x="211200" y="169545"/>
                      <a:pt x="211200" y="109220"/>
                    </a:cubicBezTo>
                    <a:cubicBezTo>
                      <a:pt x="211200" y="48895"/>
                      <a:pt x="163956" y="0"/>
                      <a:pt x="105663" y="0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45" name="Freeform 405"/>
              <p:cNvSpPr/>
              <p:nvPr/>
            </p:nvSpPr>
            <p:spPr>
              <a:xfrm>
                <a:off x="4547662" y="5398601"/>
                <a:ext cx="0" cy="100924"/>
              </a:xfrm>
              <a:custGeom>
                <a:avLst/>
                <a:gdLst/>
                <a:ahLst/>
                <a:cxnLst/>
                <a:rect l="0" t="0" r="0" b="0"/>
                <a:pathLst>
                  <a:path h="166498">
                    <a:moveTo>
                      <a:pt x="0" y="166498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46" name="Freeform 406"/>
              <p:cNvSpPr/>
              <p:nvPr/>
            </p:nvSpPr>
            <p:spPr>
              <a:xfrm>
                <a:off x="4416639" y="5872196"/>
                <a:ext cx="141955" cy="0"/>
              </a:xfrm>
              <a:custGeom>
                <a:avLst/>
                <a:gdLst/>
                <a:ahLst/>
                <a:cxnLst/>
                <a:rect l="0" t="0" r="0" b="0"/>
                <a:pathLst>
                  <a:path w="234188">
                    <a:moveTo>
                      <a:pt x="234188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47" name="Freeform 407"/>
              <p:cNvSpPr/>
              <p:nvPr/>
            </p:nvSpPr>
            <p:spPr>
              <a:xfrm>
                <a:off x="4353436" y="5631010"/>
                <a:ext cx="0" cy="175289"/>
              </a:xfrm>
              <a:custGeom>
                <a:avLst/>
                <a:gdLst/>
                <a:ahLst/>
                <a:cxnLst/>
                <a:rect l="0" t="0" r="0" b="0"/>
                <a:pathLst>
                  <a:path h="289180">
                    <a:moveTo>
                      <a:pt x="0" y="28918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custDash>
                  <a:ds d="100000" sp="200000"/>
                </a:custDash>
                <a:round/>
              </a:ln>
              <a:effectLst/>
            </p:spPr>
          </p:sp>
          <p:sp>
            <p:nvSpPr>
              <p:cNvPr id="348" name="Freeform 408"/>
              <p:cNvSpPr/>
              <p:nvPr/>
            </p:nvSpPr>
            <p:spPr>
              <a:xfrm>
                <a:off x="4547662" y="5630471"/>
                <a:ext cx="0" cy="230792"/>
              </a:xfrm>
              <a:custGeom>
                <a:avLst/>
                <a:gdLst/>
                <a:ahLst/>
                <a:cxnLst/>
                <a:rect l="0" t="0" r="0" b="0"/>
                <a:pathLst>
                  <a:path h="380745">
                    <a:moveTo>
                      <a:pt x="0" y="0"/>
                    </a:moveTo>
                    <a:lnTo>
                      <a:pt x="0" y="380745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49" name="Freeform 409"/>
              <p:cNvSpPr/>
              <p:nvPr/>
            </p:nvSpPr>
            <p:spPr>
              <a:xfrm>
                <a:off x="4514945" y="5883050"/>
                <a:ext cx="65434" cy="0"/>
              </a:xfrm>
              <a:custGeom>
                <a:avLst/>
                <a:gdLst/>
                <a:ahLst/>
                <a:cxnLst/>
                <a:rect l="0" t="0" r="0" b="0"/>
                <a:pathLst>
                  <a:path w="107950">
                    <a:moveTo>
                      <a:pt x="0" y="0"/>
                    </a:moveTo>
                    <a:lnTo>
                      <a:pt x="10795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50" name="Freeform 410"/>
              <p:cNvSpPr/>
              <p:nvPr/>
            </p:nvSpPr>
            <p:spPr>
              <a:xfrm>
                <a:off x="4514945" y="5861264"/>
                <a:ext cx="65434" cy="0"/>
              </a:xfrm>
              <a:custGeom>
                <a:avLst/>
                <a:gdLst/>
                <a:ahLst/>
                <a:cxnLst/>
                <a:rect l="0" t="0" r="0" b="0"/>
                <a:pathLst>
                  <a:path w="107950">
                    <a:moveTo>
                      <a:pt x="0" y="0"/>
                    </a:moveTo>
                    <a:lnTo>
                      <a:pt x="10795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51" name="Freeform 411"/>
              <p:cNvSpPr/>
              <p:nvPr/>
            </p:nvSpPr>
            <p:spPr>
              <a:xfrm>
                <a:off x="4514945" y="5499524"/>
                <a:ext cx="65434" cy="130946"/>
              </a:xfrm>
              <a:custGeom>
                <a:avLst/>
                <a:gdLst/>
                <a:ahLst/>
                <a:cxnLst/>
                <a:rect l="0" t="0" r="0" b="0"/>
                <a:pathLst>
                  <a:path w="107950" h="216027">
                    <a:moveTo>
                      <a:pt x="107950" y="0"/>
                    </a:moveTo>
                    <a:lnTo>
                      <a:pt x="0" y="0"/>
                    </a:lnTo>
                    <a:lnTo>
                      <a:pt x="107950" y="216027"/>
                    </a:lnTo>
                    <a:lnTo>
                      <a:pt x="0" y="216027"/>
                    </a:lnTo>
                    <a:lnTo>
                      <a:pt x="107950" y="0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52" name="Freeform 412"/>
              <p:cNvSpPr/>
              <p:nvPr/>
            </p:nvSpPr>
            <p:spPr>
              <a:xfrm>
                <a:off x="4514945" y="5499524"/>
                <a:ext cx="65434" cy="130946"/>
              </a:xfrm>
              <a:custGeom>
                <a:avLst/>
                <a:gdLst/>
                <a:ahLst/>
                <a:cxnLst/>
                <a:rect l="0" t="0" r="0" b="0"/>
                <a:pathLst>
                  <a:path w="107950" h="216027">
                    <a:moveTo>
                      <a:pt x="107950" y="0"/>
                    </a:moveTo>
                    <a:lnTo>
                      <a:pt x="0" y="0"/>
                    </a:lnTo>
                    <a:lnTo>
                      <a:pt x="107950" y="216027"/>
                    </a:lnTo>
                    <a:lnTo>
                      <a:pt x="0" y="216027"/>
                    </a:lnTo>
                    <a:lnTo>
                      <a:pt x="107950" y="0"/>
                    </a:lnTo>
                    <a:close/>
                  </a:path>
                </a:pathLst>
              </a:custGeom>
              <a:noFill/>
              <a:ln w="1847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53" name="Freeform 413"/>
              <p:cNvSpPr/>
              <p:nvPr/>
            </p:nvSpPr>
            <p:spPr>
              <a:xfrm>
                <a:off x="4493159" y="5566345"/>
                <a:ext cx="53887" cy="0"/>
              </a:xfrm>
              <a:custGeom>
                <a:avLst/>
                <a:gdLst/>
                <a:ahLst/>
                <a:cxnLst/>
                <a:rect l="0" t="0" r="0" b="0"/>
                <a:pathLst>
                  <a:path w="88900">
                    <a:moveTo>
                      <a:pt x="88900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54" name="Freeform 414"/>
              <p:cNvSpPr/>
              <p:nvPr/>
            </p:nvSpPr>
            <p:spPr>
              <a:xfrm>
                <a:off x="4466908" y="5553566"/>
                <a:ext cx="28406" cy="28406"/>
              </a:xfrm>
              <a:custGeom>
                <a:avLst/>
                <a:gdLst/>
                <a:ahLst/>
                <a:cxnLst/>
                <a:rect l="0" t="0" r="0" b="0"/>
                <a:pathLst>
                  <a:path w="46863" h="46863">
                    <a:moveTo>
                      <a:pt x="46863" y="23368"/>
                    </a:moveTo>
                    <a:cubicBezTo>
                      <a:pt x="46863" y="10542"/>
                      <a:pt x="36321" y="0"/>
                      <a:pt x="23495" y="0"/>
                    </a:cubicBezTo>
                    <a:cubicBezTo>
                      <a:pt x="10540" y="0"/>
                      <a:pt x="0" y="10542"/>
                      <a:pt x="0" y="23368"/>
                    </a:cubicBezTo>
                    <a:cubicBezTo>
                      <a:pt x="0" y="36323"/>
                      <a:pt x="10540" y="46863"/>
                      <a:pt x="23495" y="46863"/>
                    </a:cubicBezTo>
                    <a:cubicBezTo>
                      <a:pt x="36321" y="46863"/>
                      <a:pt x="46863" y="36323"/>
                      <a:pt x="46863" y="23368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55" name="Freeform 415"/>
              <p:cNvSpPr/>
              <p:nvPr/>
            </p:nvSpPr>
            <p:spPr>
              <a:xfrm>
                <a:off x="4466908" y="5553566"/>
                <a:ext cx="28406" cy="28406"/>
              </a:xfrm>
              <a:custGeom>
                <a:avLst/>
                <a:gdLst/>
                <a:ahLst/>
                <a:cxnLst/>
                <a:rect l="0" t="0" r="0" b="0"/>
                <a:pathLst>
                  <a:path w="46863" h="46863">
                    <a:moveTo>
                      <a:pt x="46863" y="23368"/>
                    </a:moveTo>
                    <a:cubicBezTo>
                      <a:pt x="46863" y="10542"/>
                      <a:pt x="36321" y="0"/>
                      <a:pt x="23495" y="0"/>
                    </a:cubicBezTo>
                    <a:cubicBezTo>
                      <a:pt x="10540" y="0"/>
                      <a:pt x="0" y="10542"/>
                      <a:pt x="0" y="23368"/>
                    </a:cubicBezTo>
                    <a:cubicBezTo>
                      <a:pt x="0" y="36323"/>
                      <a:pt x="10540" y="46863"/>
                      <a:pt x="23495" y="46863"/>
                    </a:cubicBezTo>
                    <a:cubicBezTo>
                      <a:pt x="36321" y="46863"/>
                      <a:pt x="46863" y="36323"/>
                      <a:pt x="46863" y="23368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56" name="Freeform 416"/>
              <p:cNvSpPr/>
              <p:nvPr/>
            </p:nvSpPr>
            <p:spPr>
              <a:xfrm>
                <a:off x="5019102" y="5566653"/>
                <a:ext cx="58892" cy="0"/>
              </a:xfrm>
              <a:custGeom>
                <a:avLst/>
                <a:gdLst/>
                <a:ahLst/>
                <a:cxnLst/>
                <a:rect l="0" t="0" r="0" b="0"/>
                <a:pathLst>
                  <a:path w="97156">
                    <a:moveTo>
                      <a:pt x="0" y="0"/>
                    </a:moveTo>
                    <a:lnTo>
                      <a:pt x="97156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custDash>
                  <a:ds d="100000" sp="200000"/>
                </a:custDash>
                <a:round/>
              </a:ln>
              <a:effectLst/>
            </p:spPr>
          </p:sp>
          <p:sp>
            <p:nvSpPr>
              <p:cNvPr id="357" name="Freeform 417"/>
              <p:cNvSpPr/>
              <p:nvPr/>
            </p:nvSpPr>
            <p:spPr>
              <a:xfrm>
                <a:off x="4672297" y="5649563"/>
                <a:ext cx="102232" cy="130947"/>
              </a:xfrm>
              <a:custGeom>
                <a:avLst/>
                <a:gdLst/>
                <a:ahLst/>
                <a:cxnLst/>
                <a:rect l="0" t="0" r="0" b="0"/>
                <a:pathLst>
                  <a:path w="168656" h="216028">
                    <a:moveTo>
                      <a:pt x="168656" y="216028"/>
                    </a:moveTo>
                    <a:lnTo>
                      <a:pt x="60706" y="216028"/>
                    </a:lnTo>
                    <a:lnTo>
                      <a:pt x="168656" y="0"/>
                    </a:lnTo>
                    <a:lnTo>
                      <a:pt x="60706" y="0"/>
                    </a:lnTo>
                    <a:lnTo>
                      <a:pt x="168656" y="216028"/>
                    </a:lnTo>
                    <a:close/>
                    <a:moveTo>
                      <a:pt x="33655" y="151257"/>
                    </a:moveTo>
                    <a:lnTo>
                      <a:pt x="33655" y="64770"/>
                    </a:lnTo>
                    <a:cubicBezTo>
                      <a:pt x="9906" y="76455"/>
                      <a:pt x="0" y="105283"/>
                      <a:pt x="11558" y="129032"/>
                    </a:cubicBezTo>
                    <a:cubicBezTo>
                      <a:pt x="16256" y="138685"/>
                      <a:pt x="24130" y="146558"/>
                      <a:pt x="33655" y="151257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58" name="Freeform 418"/>
              <p:cNvSpPr/>
              <p:nvPr/>
            </p:nvSpPr>
            <p:spPr>
              <a:xfrm>
                <a:off x="4672297" y="5649563"/>
                <a:ext cx="102232" cy="130947"/>
              </a:xfrm>
              <a:custGeom>
                <a:avLst/>
                <a:gdLst/>
                <a:ahLst/>
                <a:cxnLst/>
                <a:rect l="0" t="0" r="0" b="0"/>
                <a:pathLst>
                  <a:path w="168656" h="216028">
                    <a:moveTo>
                      <a:pt x="168656" y="216028"/>
                    </a:moveTo>
                    <a:lnTo>
                      <a:pt x="60706" y="216028"/>
                    </a:lnTo>
                    <a:lnTo>
                      <a:pt x="168656" y="0"/>
                    </a:lnTo>
                    <a:lnTo>
                      <a:pt x="60706" y="0"/>
                    </a:lnTo>
                    <a:lnTo>
                      <a:pt x="168656" y="216028"/>
                    </a:lnTo>
                    <a:close/>
                    <a:moveTo>
                      <a:pt x="114681" y="108078"/>
                    </a:moveTo>
                    <a:lnTo>
                      <a:pt x="33655" y="108078"/>
                    </a:lnTo>
                    <a:moveTo>
                      <a:pt x="33655" y="151257"/>
                    </a:moveTo>
                    <a:lnTo>
                      <a:pt x="33655" y="64770"/>
                    </a:lnTo>
                    <a:cubicBezTo>
                      <a:pt x="9906" y="76455"/>
                      <a:pt x="0" y="105283"/>
                      <a:pt x="11558" y="129032"/>
                    </a:cubicBezTo>
                    <a:cubicBezTo>
                      <a:pt x="16256" y="138685"/>
                      <a:pt x="24130" y="146558"/>
                      <a:pt x="33655" y="151257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59" name="Freeform 419"/>
              <p:cNvSpPr/>
              <p:nvPr/>
            </p:nvSpPr>
            <p:spPr>
              <a:xfrm>
                <a:off x="4741812" y="5780510"/>
                <a:ext cx="0" cy="250962"/>
              </a:xfrm>
              <a:custGeom>
                <a:avLst/>
                <a:gdLst/>
                <a:ahLst/>
                <a:cxnLst/>
                <a:rect l="0" t="0" r="0" b="0"/>
                <a:pathLst>
                  <a:path h="414020">
                    <a:moveTo>
                      <a:pt x="0" y="0"/>
                    </a:moveTo>
                    <a:lnTo>
                      <a:pt x="0" y="41402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60" name="Freeform 420"/>
              <p:cNvSpPr/>
              <p:nvPr/>
            </p:nvSpPr>
            <p:spPr>
              <a:xfrm>
                <a:off x="5160904" y="5883050"/>
                <a:ext cx="0" cy="148421"/>
              </a:xfrm>
              <a:custGeom>
                <a:avLst/>
                <a:gdLst/>
                <a:ahLst/>
                <a:cxnLst/>
                <a:rect l="0" t="0" r="0" b="0"/>
                <a:pathLst>
                  <a:path h="244856">
                    <a:moveTo>
                      <a:pt x="0" y="0"/>
                    </a:moveTo>
                    <a:lnTo>
                      <a:pt x="0" y="244856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61" name="Freeform 421"/>
              <p:cNvSpPr/>
              <p:nvPr/>
            </p:nvSpPr>
            <p:spPr>
              <a:xfrm>
                <a:off x="4741812" y="6031472"/>
                <a:ext cx="419092" cy="0"/>
              </a:xfrm>
              <a:custGeom>
                <a:avLst/>
                <a:gdLst/>
                <a:ahLst/>
                <a:cxnLst/>
                <a:rect l="0" t="0" r="0" b="0"/>
                <a:pathLst>
                  <a:path w="691389">
                    <a:moveTo>
                      <a:pt x="0" y="0"/>
                    </a:moveTo>
                    <a:lnTo>
                      <a:pt x="691389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62" name="Freeform 422"/>
              <p:cNvSpPr/>
              <p:nvPr/>
            </p:nvSpPr>
            <p:spPr>
              <a:xfrm>
                <a:off x="4901935" y="5806299"/>
                <a:ext cx="128099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329" h="218313">
                    <a:moveTo>
                      <a:pt x="105664" y="0"/>
                    </a:moveTo>
                    <a:cubicBezTo>
                      <a:pt x="47371" y="0"/>
                      <a:pt x="0" y="48895"/>
                      <a:pt x="0" y="109093"/>
                    </a:cubicBezTo>
                    <a:cubicBezTo>
                      <a:pt x="0" y="169418"/>
                      <a:pt x="47371" y="218313"/>
                      <a:pt x="105664" y="218313"/>
                    </a:cubicBezTo>
                    <a:cubicBezTo>
                      <a:pt x="163957" y="218313"/>
                      <a:pt x="211329" y="169418"/>
                      <a:pt x="211329" y="109093"/>
                    </a:cubicBezTo>
                    <a:cubicBezTo>
                      <a:pt x="211329" y="48895"/>
                      <a:pt x="163957" y="0"/>
                      <a:pt x="105664" y="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63" name="Freeform 423"/>
              <p:cNvSpPr/>
              <p:nvPr/>
            </p:nvSpPr>
            <p:spPr>
              <a:xfrm>
                <a:off x="4901935" y="5806299"/>
                <a:ext cx="128099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329" h="218313">
                    <a:moveTo>
                      <a:pt x="105664" y="0"/>
                    </a:moveTo>
                    <a:cubicBezTo>
                      <a:pt x="47371" y="0"/>
                      <a:pt x="0" y="48895"/>
                      <a:pt x="0" y="109093"/>
                    </a:cubicBezTo>
                    <a:cubicBezTo>
                      <a:pt x="0" y="169418"/>
                      <a:pt x="47371" y="218313"/>
                      <a:pt x="105664" y="218313"/>
                    </a:cubicBezTo>
                    <a:cubicBezTo>
                      <a:pt x="163957" y="218313"/>
                      <a:pt x="211329" y="169418"/>
                      <a:pt x="211329" y="109093"/>
                    </a:cubicBezTo>
                    <a:cubicBezTo>
                      <a:pt x="211329" y="48895"/>
                      <a:pt x="163957" y="0"/>
                      <a:pt x="105664" y="0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64" name="Freeform 424"/>
              <p:cNvSpPr/>
              <p:nvPr/>
            </p:nvSpPr>
            <p:spPr>
              <a:xfrm>
                <a:off x="4901935" y="5806299"/>
                <a:ext cx="128099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329" h="218313">
                    <a:moveTo>
                      <a:pt x="105664" y="0"/>
                    </a:moveTo>
                    <a:cubicBezTo>
                      <a:pt x="47371" y="0"/>
                      <a:pt x="0" y="48895"/>
                      <a:pt x="0" y="109093"/>
                    </a:cubicBezTo>
                    <a:cubicBezTo>
                      <a:pt x="0" y="169418"/>
                      <a:pt x="47371" y="218313"/>
                      <a:pt x="105664" y="218313"/>
                    </a:cubicBezTo>
                    <a:cubicBezTo>
                      <a:pt x="163957" y="218313"/>
                      <a:pt x="211329" y="169418"/>
                      <a:pt x="211329" y="109093"/>
                    </a:cubicBezTo>
                    <a:cubicBezTo>
                      <a:pt x="211329" y="48895"/>
                      <a:pt x="163957" y="0"/>
                      <a:pt x="105664" y="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65" name="Freeform 425"/>
              <p:cNvSpPr/>
              <p:nvPr/>
            </p:nvSpPr>
            <p:spPr>
              <a:xfrm>
                <a:off x="4901935" y="5806299"/>
                <a:ext cx="128099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329" h="218313">
                    <a:moveTo>
                      <a:pt x="105664" y="0"/>
                    </a:moveTo>
                    <a:cubicBezTo>
                      <a:pt x="47371" y="0"/>
                      <a:pt x="0" y="48895"/>
                      <a:pt x="0" y="109093"/>
                    </a:cubicBezTo>
                    <a:cubicBezTo>
                      <a:pt x="0" y="169418"/>
                      <a:pt x="47371" y="218313"/>
                      <a:pt x="105664" y="218313"/>
                    </a:cubicBezTo>
                    <a:cubicBezTo>
                      <a:pt x="163957" y="218313"/>
                      <a:pt x="211329" y="169418"/>
                      <a:pt x="211329" y="109093"/>
                    </a:cubicBezTo>
                    <a:cubicBezTo>
                      <a:pt x="211329" y="48895"/>
                      <a:pt x="163957" y="0"/>
                      <a:pt x="105664" y="0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66" name="Freeform 426"/>
              <p:cNvSpPr/>
              <p:nvPr/>
            </p:nvSpPr>
            <p:spPr>
              <a:xfrm>
                <a:off x="4741812" y="5398601"/>
                <a:ext cx="419092" cy="0"/>
              </a:xfrm>
              <a:custGeom>
                <a:avLst/>
                <a:gdLst/>
                <a:ahLst/>
                <a:cxnLst/>
                <a:rect l="0" t="0" r="0" b="0"/>
                <a:pathLst>
                  <a:path w="691389">
                    <a:moveTo>
                      <a:pt x="0" y="0"/>
                    </a:moveTo>
                    <a:lnTo>
                      <a:pt x="691389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67" name="Freeform 427"/>
              <p:cNvSpPr/>
              <p:nvPr/>
            </p:nvSpPr>
            <p:spPr>
              <a:xfrm>
                <a:off x="4741812" y="5398601"/>
                <a:ext cx="0" cy="250962"/>
              </a:xfrm>
              <a:custGeom>
                <a:avLst/>
                <a:gdLst/>
                <a:ahLst/>
                <a:cxnLst/>
                <a:rect l="0" t="0" r="0" b="0"/>
                <a:pathLst>
                  <a:path h="414020">
                    <a:moveTo>
                      <a:pt x="0" y="0"/>
                    </a:moveTo>
                    <a:lnTo>
                      <a:pt x="0" y="41402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68" name="Freeform 428"/>
              <p:cNvSpPr/>
              <p:nvPr/>
            </p:nvSpPr>
            <p:spPr>
              <a:xfrm>
                <a:off x="4901935" y="5498678"/>
                <a:ext cx="128099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329" h="218313">
                    <a:moveTo>
                      <a:pt x="105664" y="0"/>
                    </a:moveTo>
                    <a:cubicBezTo>
                      <a:pt x="47371" y="0"/>
                      <a:pt x="0" y="48895"/>
                      <a:pt x="0" y="109220"/>
                    </a:cubicBezTo>
                    <a:cubicBezTo>
                      <a:pt x="0" y="169545"/>
                      <a:pt x="47371" y="218313"/>
                      <a:pt x="105664" y="218313"/>
                    </a:cubicBezTo>
                    <a:cubicBezTo>
                      <a:pt x="163957" y="218313"/>
                      <a:pt x="211329" y="169545"/>
                      <a:pt x="211329" y="109220"/>
                    </a:cubicBezTo>
                    <a:cubicBezTo>
                      <a:pt x="211329" y="48895"/>
                      <a:pt x="163957" y="0"/>
                      <a:pt x="105664" y="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69" name="Freeform 429"/>
              <p:cNvSpPr/>
              <p:nvPr/>
            </p:nvSpPr>
            <p:spPr>
              <a:xfrm>
                <a:off x="4901935" y="5498678"/>
                <a:ext cx="128099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329" h="218313">
                    <a:moveTo>
                      <a:pt x="105664" y="0"/>
                    </a:moveTo>
                    <a:cubicBezTo>
                      <a:pt x="47371" y="0"/>
                      <a:pt x="0" y="48895"/>
                      <a:pt x="0" y="109220"/>
                    </a:cubicBezTo>
                    <a:cubicBezTo>
                      <a:pt x="0" y="169545"/>
                      <a:pt x="47371" y="218313"/>
                      <a:pt x="105664" y="218313"/>
                    </a:cubicBezTo>
                    <a:cubicBezTo>
                      <a:pt x="163957" y="218313"/>
                      <a:pt x="211329" y="169545"/>
                      <a:pt x="211329" y="109220"/>
                    </a:cubicBezTo>
                    <a:cubicBezTo>
                      <a:pt x="211329" y="48895"/>
                      <a:pt x="163957" y="0"/>
                      <a:pt x="105664" y="0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70" name="Freeform 430"/>
              <p:cNvSpPr/>
              <p:nvPr/>
            </p:nvSpPr>
            <p:spPr>
              <a:xfrm>
                <a:off x="4901935" y="5498678"/>
                <a:ext cx="128099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329" h="218313">
                    <a:moveTo>
                      <a:pt x="105664" y="0"/>
                    </a:moveTo>
                    <a:cubicBezTo>
                      <a:pt x="47371" y="0"/>
                      <a:pt x="0" y="48895"/>
                      <a:pt x="0" y="109220"/>
                    </a:cubicBezTo>
                    <a:cubicBezTo>
                      <a:pt x="0" y="169545"/>
                      <a:pt x="47371" y="218313"/>
                      <a:pt x="105664" y="218313"/>
                    </a:cubicBezTo>
                    <a:cubicBezTo>
                      <a:pt x="163957" y="218313"/>
                      <a:pt x="211329" y="169545"/>
                      <a:pt x="211329" y="109220"/>
                    </a:cubicBezTo>
                    <a:cubicBezTo>
                      <a:pt x="211329" y="48895"/>
                      <a:pt x="163957" y="0"/>
                      <a:pt x="105664" y="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71" name="Freeform 431"/>
              <p:cNvSpPr/>
              <p:nvPr/>
            </p:nvSpPr>
            <p:spPr>
              <a:xfrm>
                <a:off x="4901935" y="5498678"/>
                <a:ext cx="128099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329" h="218313">
                    <a:moveTo>
                      <a:pt x="105664" y="0"/>
                    </a:moveTo>
                    <a:cubicBezTo>
                      <a:pt x="47371" y="0"/>
                      <a:pt x="0" y="48895"/>
                      <a:pt x="0" y="109220"/>
                    </a:cubicBezTo>
                    <a:cubicBezTo>
                      <a:pt x="0" y="169545"/>
                      <a:pt x="47371" y="218313"/>
                      <a:pt x="105664" y="218313"/>
                    </a:cubicBezTo>
                    <a:cubicBezTo>
                      <a:pt x="163957" y="218313"/>
                      <a:pt x="211329" y="169545"/>
                      <a:pt x="211329" y="109220"/>
                    </a:cubicBezTo>
                    <a:cubicBezTo>
                      <a:pt x="211329" y="48895"/>
                      <a:pt x="163957" y="0"/>
                      <a:pt x="105664" y="0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72" name="Freeform 432"/>
              <p:cNvSpPr/>
              <p:nvPr/>
            </p:nvSpPr>
            <p:spPr>
              <a:xfrm>
                <a:off x="5160904" y="5398601"/>
                <a:ext cx="0" cy="100924"/>
              </a:xfrm>
              <a:custGeom>
                <a:avLst/>
                <a:gdLst/>
                <a:ahLst/>
                <a:cxnLst/>
                <a:rect l="0" t="0" r="0" b="0"/>
                <a:pathLst>
                  <a:path h="166498">
                    <a:moveTo>
                      <a:pt x="0" y="166498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73" name="Freeform 433"/>
              <p:cNvSpPr/>
              <p:nvPr/>
            </p:nvSpPr>
            <p:spPr>
              <a:xfrm>
                <a:off x="5029957" y="5872196"/>
                <a:ext cx="141879" cy="0"/>
              </a:xfrm>
              <a:custGeom>
                <a:avLst/>
                <a:gdLst/>
                <a:ahLst/>
                <a:cxnLst/>
                <a:rect l="0" t="0" r="0" b="0"/>
                <a:pathLst>
                  <a:path w="234062">
                    <a:moveTo>
                      <a:pt x="234062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74" name="Freeform 434"/>
              <p:cNvSpPr/>
              <p:nvPr/>
            </p:nvSpPr>
            <p:spPr>
              <a:xfrm>
                <a:off x="4966677" y="5631010"/>
                <a:ext cx="0" cy="175289"/>
              </a:xfrm>
              <a:custGeom>
                <a:avLst/>
                <a:gdLst/>
                <a:ahLst/>
                <a:cxnLst/>
                <a:rect l="0" t="0" r="0" b="0"/>
                <a:pathLst>
                  <a:path h="289180">
                    <a:moveTo>
                      <a:pt x="0" y="28918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custDash>
                  <a:ds d="100000" sp="200000"/>
                </a:custDash>
                <a:round/>
              </a:ln>
              <a:effectLst/>
            </p:spPr>
          </p:sp>
          <p:sp>
            <p:nvSpPr>
              <p:cNvPr id="375" name="Freeform 435"/>
              <p:cNvSpPr/>
              <p:nvPr/>
            </p:nvSpPr>
            <p:spPr>
              <a:xfrm>
                <a:off x="5160904" y="5630471"/>
                <a:ext cx="0" cy="230792"/>
              </a:xfrm>
              <a:custGeom>
                <a:avLst/>
                <a:gdLst/>
                <a:ahLst/>
                <a:cxnLst/>
                <a:rect l="0" t="0" r="0" b="0"/>
                <a:pathLst>
                  <a:path h="380745">
                    <a:moveTo>
                      <a:pt x="0" y="0"/>
                    </a:moveTo>
                    <a:lnTo>
                      <a:pt x="0" y="380745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76" name="Freeform 436"/>
              <p:cNvSpPr/>
              <p:nvPr/>
            </p:nvSpPr>
            <p:spPr>
              <a:xfrm>
                <a:off x="5128186" y="5883050"/>
                <a:ext cx="65511" cy="0"/>
              </a:xfrm>
              <a:custGeom>
                <a:avLst/>
                <a:gdLst/>
                <a:ahLst/>
                <a:cxnLst/>
                <a:rect l="0" t="0" r="0" b="0"/>
                <a:pathLst>
                  <a:path w="108077">
                    <a:moveTo>
                      <a:pt x="0" y="0"/>
                    </a:moveTo>
                    <a:lnTo>
                      <a:pt x="108077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77" name="Freeform 437"/>
              <p:cNvSpPr/>
              <p:nvPr/>
            </p:nvSpPr>
            <p:spPr>
              <a:xfrm>
                <a:off x="5128186" y="5861264"/>
                <a:ext cx="65511" cy="0"/>
              </a:xfrm>
              <a:custGeom>
                <a:avLst/>
                <a:gdLst/>
                <a:ahLst/>
                <a:cxnLst/>
                <a:rect l="0" t="0" r="0" b="0"/>
                <a:pathLst>
                  <a:path w="108077">
                    <a:moveTo>
                      <a:pt x="0" y="0"/>
                    </a:moveTo>
                    <a:lnTo>
                      <a:pt x="108077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78" name="Freeform 438"/>
              <p:cNvSpPr/>
              <p:nvPr/>
            </p:nvSpPr>
            <p:spPr>
              <a:xfrm>
                <a:off x="5128186" y="5499524"/>
                <a:ext cx="65511" cy="130946"/>
              </a:xfrm>
              <a:custGeom>
                <a:avLst/>
                <a:gdLst/>
                <a:ahLst/>
                <a:cxnLst/>
                <a:rect l="0" t="0" r="0" b="0"/>
                <a:pathLst>
                  <a:path w="108077" h="216027">
                    <a:moveTo>
                      <a:pt x="108077" y="0"/>
                    </a:moveTo>
                    <a:lnTo>
                      <a:pt x="0" y="0"/>
                    </a:lnTo>
                    <a:lnTo>
                      <a:pt x="108077" y="216027"/>
                    </a:lnTo>
                    <a:lnTo>
                      <a:pt x="0" y="216027"/>
                    </a:lnTo>
                    <a:lnTo>
                      <a:pt x="108077" y="0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79" name="Freeform 439"/>
              <p:cNvSpPr/>
              <p:nvPr/>
            </p:nvSpPr>
            <p:spPr>
              <a:xfrm>
                <a:off x="5128186" y="5499524"/>
                <a:ext cx="65511" cy="130946"/>
              </a:xfrm>
              <a:custGeom>
                <a:avLst/>
                <a:gdLst/>
                <a:ahLst/>
                <a:cxnLst/>
                <a:rect l="0" t="0" r="0" b="0"/>
                <a:pathLst>
                  <a:path w="108077" h="216027">
                    <a:moveTo>
                      <a:pt x="108077" y="0"/>
                    </a:moveTo>
                    <a:lnTo>
                      <a:pt x="0" y="0"/>
                    </a:lnTo>
                    <a:lnTo>
                      <a:pt x="108077" y="216027"/>
                    </a:lnTo>
                    <a:lnTo>
                      <a:pt x="0" y="216027"/>
                    </a:lnTo>
                    <a:lnTo>
                      <a:pt x="108077" y="0"/>
                    </a:lnTo>
                    <a:close/>
                  </a:path>
                </a:pathLst>
              </a:custGeom>
              <a:noFill/>
              <a:ln w="1847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80" name="Freeform 440"/>
              <p:cNvSpPr/>
              <p:nvPr/>
            </p:nvSpPr>
            <p:spPr>
              <a:xfrm>
                <a:off x="5106400" y="5566345"/>
                <a:ext cx="53887" cy="0"/>
              </a:xfrm>
              <a:custGeom>
                <a:avLst/>
                <a:gdLst/>
                <a:ahLst/>
                <a:cxnLst/>
                <a:rect l="0" t="0" r="0" b="0"/>
                <a:pathLst>
                  <a:path w="88900">
                    <a:moveTo>
                      <a:pt x="88900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81" name="Freeform 441"/>
              <p:cNvSpPr/>
              <p:nvPr/>
            </p:nvSpPr>
            <p:spPr>
              <a:xfrm>
                <a:off x="5080226" y="5553566"/>
                <a:ext cx="28330" cy="28406"/>
              </a:xfrm>
              <a:custGeom>
                <a:avLst/>
                <a:gdLst/>
                <a:ahLst/>
                <a:cxnLst/>
                <a:rect l="0" t="0" r="0" b="0"/>
                <a:pathLst>
                  <a:path w="46737" h="46863">
                    <a:moveTo>
                      <a:pt x="46737" y="23368"/>
                    </a:moveTo>
                    <a:cubicBezTo>
                      <a:pt x="46737" y="10542"/>
                      <a:pt x="36323" y="0"/>
                      <a:pt x="23368" y="0"/>
                    </a:cubicBezTo>
                    <a:cubicBezTo>
                      <a:pt x="10414" y="0"/>
                      <a:pt x="0" y="10542"/>
                      <a:pt x="0" y="23368"/>
                    </a:cubicBezTo>
                    <a:cubicBezTo>
                      <a:pt x="0" y="36323"/>
                      <a:pt x="10414" y="46863"/>
                      <a:pt x="23368" y="46863"/>
                    </a:cubicBezTo>
                    <a:cubicBezTo>
                      <a:pt x="36323" y="46863"/>
                      <a:pt x="46737" y="36323"/>
                      <a:pt x="46737" y="23368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382" name="Freeform 442"/>
              <p:cNvSpPr/>
              <p:nvPr/>
            </p:nvSpPr>
            <p:spPr>
              <a:xfrm>
                <a:off x="5080226" y="5553566"/>
                <a:ext cx="28330" cy="28406"/>
              </a:xfrm>
              <a:custGeom>
                <a:avLst/>
                <a:gdLst/>
                <a:ahLst/>
                <a:cxnLst/>
                <a:rect l="0" t="0" r="0" b="0"/>
                <a:pathLst>
                  <a:path w="46737" h="46863">
                    <a:moveTo>
                      <a:pt x="46737" y="23368"/>
                    </a:moveTo>
                    <a:cubicBezTo>
                      <a:pt x="46737" y="10542"/>
                      <a:pt x="36323" y="0"/>
                      <a:pt x="23368" y="0"/>
                    </a:cubicBezTo>
                    <a:cubicBezTo>
                      <a:pt x="10414" y="0"/>
                      <a:pt x="0" y="10542"/>
                      <a:pt x="0" y="23368"/>
                    </a:cubicBezTo>
                    <a:cubicBezTo>
                      <a:pt x="0" y="36323"/>
                      <a:pt x="10414" y="46863"/>
                      <a:pt x="23368" y="46863"/>
                    </a:cubicBezTo>
                    <a:cubicBezTo>
                      <a:pt x="36323" y="46863"/>
                      <a:pt x="46737" y="36323"/>
                      <a:pt x="46737" y="23368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83" name="Freeform 443"/>
              <p:cNvSpPr/>
              <p:nvPr/>
            </p:nvSpPr>
            <p:spPr>
              <a:xfrm>
                <a:off x="4885923" y="5322234"/>
                <a:ext cx="0" cy="76365"/>
              </a:xfrm>
              <a:custGeom>
                <a:avLst/>
                <a:gdLst/>
                <a:ahLst/>
                <a:cxnLst/>
                <a:rect l="0" t="0" r="0" b="0"/>
                <a:pathLst>
                  <a:path h="125983">
                    <a:moveTo>
                      <a:pt x="0" y="125983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84" name="Freeform 444"/>
              <p:cNvSpPr/>
              <p:nvPr/>
            </p:nvSpPr>
            <p:spPr>
              <a:xfrm>
                <a:off x="3450048" y="6568886"/>
                <a:ext cx="32718" cy="185450"/>
              </a:xfrm>
              <a:custGeom>
                <a:avLst/>
                <a:gdLst/>
                <a:ahLst/>
                <a:cxnLst/>
                <a:rect l="0" t="0" r="0" b="0"/>
                <a:pathLst>
                  <a:path w="53976" h="305943">
                    <a:moveTo>
                      <a:pt x="0" y="0"/>
                    </a:moveTo>
                    <a:lnTo>
                      <a:pt x="53976" y="0"/>
                    </a:lnTo>
                    <a:lnTo>
                      <a:pt x="53976" y="305943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85" name="Freeform 445"/>
              <p:cNvSpPr/>
              <p:nvPr/>
            </p:nvSpPr>
            <p:spPr>
              <a:xfrm>
                <a:off x="3500241" y="6568886"/>
                <a:ext cx="0" cy="185450"/>
              </a:xfrm>
              <a:custGeom>
                <a:avLst/>
                <a:gdLst/>
                <a:ahLst/>
                <a:cxnLst/>
                <a:rect l="0" t="0" r="0" b="0"/>
                <a:pathLst>
                  <a:path h="305943">
                    <a:moveTo>
                      <a:pt x="0" y="0"/>
                    </a:moveTo>
                    <a:lnTo>
                      <a:pt x="0" y="305943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86" name="Freeform 446"/>
              <p:cNvSpPr/>
              <p:nvPr/>
            </p:nvSpPr>
            <p:spPr>
              <a:xfrm>
                <a:off x="3561365" y="6568886"/>
                <a:ext cx="32717" cy="185450"/>
              </a:xfrm>
              <a:custGeom>
                <a:avLst/>
                <a:gdLst/>
                <a:ahLst/>
                <a:cxnLst/>
                <a:rect l="0" t="0" r="0" b="0"/>
                <a:pathLst>
                  <a:path w="53975" h="305943">
                    <a:moveTo>
                      <a:pt x="53975" y="0"/>
                    </a:moveTo>
                    <a:lnTo>
                      <a:pt x="0" y="0"/>
                    </a:lnTo>
                    <a:lnTo>
                      <a:pt x="0" y="305943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87" name="Freeform 447"/>
              <p:cNvSpPr/>
              <p:nvPr/>
            </p:nvSpPr>
            <p:spPr>
              <a:xfrm>
                <a:off x="3543890" y="6568886"/>
                <a:ext cx="0" cy="185450"/>
              </a:xfrm>
              <a:custGeom>
                <a:avLst/>
                <a:gdLst/>
                <a:ahLst/>
                <a:cxnLst/>
                <a:rect l="0" t="0" r="0" b="0"/>
                <a:pathLst>
                  <a:path h="305943">
                    <a:moveTo>
                      <a:pt x="0" y="0"/>
                    </a:moveTo>
                    <a:lnTo>
                      <a:pt x="0" y="305943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88" name="Freeform 448"/>
              <p:cNvSpPr/>
              <p:nvPr/>
            </p:nvSpPr>
            <p:spPr>
              <a:xfrm>
                <a:off x="3467523" y="6623389"/>
                <a:ext cx="0" cy="21862"/>
              </a:xfrm>
              <a:custGeom>
                <a:avLst/>
                <a:gdLst/>
                <a:ahLst/>
                <a:cxnLst/>
                <a:rect l="0" t="0" r="0" b="0"/>
                <a:pathLst>
                  <a:path h="36068">
                    <a:moveTo>
                      <a:pt x="0" y="0"/>
                    </a:moveTo>
                    <a:lnTo>
                      <a:pt x="0" y="360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89" name="Freeform 449"/>
              <p:cNvSpPr/>
              <p:nvPr/>
            </p:nvSpPr>
            <p:spPr>
              <a:xfrm>
                <a:off x="4576069" y="6568886"/>
                <a:ext cx="32717" cy="185450"/>
              </a:xfrm>
              <a:custGeom>
                <a:avLst/>
                <a:gdLst/>
                <a:ahLst/>
                <a:cxnLst/>
                <a:rect l="0" t="0" r="0" b="0"/>
                <a:pathLst>
                  <a:path w="53975" h="305943">
                    <a:moveTo>
                      <a:pt x="0" y="0"/>
                    </a:moveTo>
                    <a:lnTo>
                      <a:pt x="53975" y="0"/>
                    </a:lnTo>
                    <a:lnTo>
                      <a:pt x="53975" y="305943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90" name="Freeform 450"/>
              <p:cNvSpPr/>
              <p:nvPr/>
            </p:nvSpPr>
            <p:spPr>
              <a:xfrm>
                <a:off x="4626261" y="6568886"/>
                <a:ext cx="0" cy="185450"/>
              </a:xfrm>
              <a:custGeom>
                <a:avLst/>
                <a:gdLst/>
                <a:ahLst/>
                <a:cxnLst/>
                <a:rect l="0" t="0" r="0" b="0"/>
                <a:pathLst>
                  <a:path h="305943">
                    <a:moveTo>
                      <a:pt x="0" y="0"/>
                    </a:moveTo>
                    <a:lnTo>
                      <a:pt x="0" y="305943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91" name="Freeform 451"/>
              <p:cNvSpPr/>
              <p:nvPr/>
            </p:nvSpPr>
            <p:spPr>
              <a:xfrm>
                <a:off x="4687308" y="6568886"/>
                <a:ext cx="32793" cy="185450"/>
              </a:xfrm>
              <a:custGeom>
                <a:avLst/>
                <a:gdLst/>
                <a:ahLst/>
                <a:cxnLst/>
                <a:rect l="0" t="0" r="0" b="0"/>
                <a:pathLst>
                  <a:path w="54101" h="305943">
                    <a:moveTo>
                      <a:pt x="54101" y="0"/>
                    </a:moveTo>
                    <a:lnTo>
                      <a:pt x="0" y="0"/>
                    </a:lnTo>
                    <a:lnTo>
                      <a:pt x="0" y="305943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92" name="Freeform 452"/>
              <p:cNvSpPr/>
              <p:nvPr/>
            </p:nvSpPr>
            <p:spPr>
              <a:xfrm>
                <a:off x="4669910" y="6568886"/>
                <a:ext cx="0" cy="185450"/>
              </a:xfrm>
              <a:custGeom>
                <a:avLst/>
                <a:gdLst/>
                <a:ahLst/>
                <a:cxnLst/>
                <a:rect l="0" t="0" r="0" b="0"/>
                <a:pathLst>
                  <a:path h="305943">
                    <a:moveTo>
                      <a:pt x="0" y="0"/>
                    </a:moveTo>
                    <a:lnTo>
                      <a:pt x="0" y="305943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93" name="Freeform 453"/>
              <p:cNvSpPr/>
              <p:nvPr/>
            </p:nvSpPr>
            <p:spPr>
              <a:xfrm>
                <a:off x="4593544" y="6623389"/>
                <a:ext cx="0" cy="21862"/>
              </a:xfrm>
              <a:custGeom>
                <a:avLst/>
                <a:gdLst/>
                <a:ahLst/>
                <a:cxnLst/>
                <a:rect l="0" t="0" r="0" b="0"/>
                <a:pathLst>
                  <a:path h="36068">
                    <a:moveTo>
                      <a:pt x="0" y="0"/>
                    </a:moveTo>
                    <a:lnTo>
                      <a:pt x="0" y="360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94" name="Freeform 454"/>
              <p:cNvSpPr/>
              <p:nvPr/>
            </p:nvSpPr>
            <p:spPr>
              <a:xfrm>
                <a:off x="3583151" y="6623389"/>
                <a:ext cx="1010392" cy="0"/>
              </a:xfrm>
              <a:custGeom>
                <a:avLst/>
                <a:gdLst/>
                <a:ahLst/>
                <a:cxnLst/>
                <a:rect l="0" t="0" r="0" b="0"/>
                <a:pathLst>
                  <a:path w="1666875">
                    <a:moveTo>
                      <a:pt x="0" y="0"/>
                    </a:moveTo>
                    <a:lnTo>
                      <a:pt x="1666875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95" name="Freeform 455"/>
              <p:cNvSpPr/>
              <p:nvPr/>
            </p:nvSpPr>
            <p:spPr>
              <a:xfrm>
                <a:off x="3583151" y="6645252"/>
                <a:ext cx="1010392" cy="0"/>
              </a:xfrm>
              <a:custGeom>
                <a:avLst/>
                <a:gdLst/>
                <a:ahLst/>
                <a:cxnLst/>
                <a:rect l="0" t="0" r="0" b="0"/>
                <a:pathLst>
                  <a:path w="1666875">
                    <a:moveTo>
                      <a:pt x="0" y="0"/>
                    </a:moveTo>
                    <a:lnTo>
                      <a:pt x="1666875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96" name="Freeform 456"/>
              <p:cNvSpPr/>
              <p:nvPr/>
            </p:nvSpPr>
            <p:spPr>
              <a:xfrm>
                <a:off x="4704783" y="6623389"/>
                <a:ext cx="0" cy="21862"/>
              </a:xfrm>
              <a:custGeom>
                <a:avLst/>
                <a:gdLst/>
                <a:ahLst/>
                <a:cxnLst/>
                <a:rect l="0" t="0" r="0" b="0"/>
                <a:pathLst>
                  <a:path h="36068">
                    <a:moveTo>
                      <a:pt x="0" y="0"/>
                    </a:moveTo>
                    <a:lnTo>
                      <a:pt x="0" y="360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97" name="Freeform 457"/>
              <p:cNvSpPr/>
              <p:nvPr/>
            </p:nvSpPr>
            <p:spPr>
              <a:xfrm>
                <a:off x="4704783" y="6645252"/>
                <a:ext cx="410238" cy="0"/>
              </a:xfrm>
              <a:custGeom>
                <a:avLst/>
                <a:gdLst/>
                <a:ahLst/>
                <a:cxnLst/>
                <a:rect l="0" t="0" r="0" b="0"/>
                <a:pathLst>
                  <a:path w="676783">
                    <a:moveTo>
                      <a:pt x="0" y="0"/>
                    </a:moveTo>
                    <a:lnTo>
                      <a:pt x="676783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98" name="Freeform 458"/>
              <p:cNvSpPr/>
              <p:nvPr/>
            </p:nvSpPr>
            <p:spPr>
              <a:xfrm>
                <a:off x="4704783" y="6623389"/>
                <a:ext cx="563048" cy="0"/>
              </a:xfrm>
              <a:custGeom>
                <a:avLst/>
                <a:gdLst/>
                <a:ahLst/>
                <a:cxnLst/>
                <a:rect l="0" t="0" r="0" b="0"/>
                <a:pathLst>
                  <a:path w="928878">
                    <a:moveTo>
                      <a:pt x="0" y="0"/>
                    </a:moveTo>
                    <a:lnTo>
                      <a:pt x="928878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399" name="Freeform 459"/>
              <p:cNvSpPr/>
              <p:nvPr/>
            </p:nvSpPr>
            <p:spPr>
              <a:xfrm>
                <a:off x="3583151" y="6623389"/>
                <a:ext cx="0" cy="21862"/>
              </a:xfrm>
              <a:custGeom>
                <a:avLst/>
                <a:gdLst/>
                <a:ahLst/>
                <a:cxnLst/>
                <a:rect l="0" t="0" r="0" b="0"/>
                <a:pathLst>
                  <a:path h="36068">
                    <a:moveTo>
                      <a:pt x="0" y="36068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00" name="Freeform 460"/>
              <p:cNvSpPr/>
              <p:nvPr/>
            </p:nvSpPr>
            <p:spPr>
              <a:xfrm>
                <a:off x="3685691" y="7649009"/>
                <a:ext cx="803002" cy="480077"/>
              </a:xfrm>
              <a:custGeom>
                <a:avLst/>
                <a:gdLst/>
                <a:ahLst/>
                <a:cxnLst/>
                <a:rect l="0" t="0" r="0" b="0"/>
                <a:pathLst>
                  <a:path w="1324737" h="791998">
                    <a:moveTo>
                      <a:pt x="0" y="791998"/>
                    </a:moveTo>
                    <a:lnTo>
                      <a:pt x="1324737" y="791998"/>
                    </a:lnTo>
                    <a:lnTo>
                      <a:pt x="1324737" y="0"/>
                    </a:lnTo>
                    <a:lnTo>
                      <a:pt x="0" y="0"/>
                    </a:lnTo>
                    <a:lnTo>
                      <a:pt x="0" y="791998"/>
                    </a:lnTo>
                    <a:close/>
                  </a:path>
                </a:pathLst>
              </a:custGeom>
              <a:noFill/>
              <a:ln w="7698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01" name="Freeform 461"/>
              <p:cNvSpPr/>
              <p:nvPr/>
            </p:nvSpPr>
            <p:spPr>
              <a:xfrm>
                <a:off x="4274914" y="8604073"/>
                <a:ext cx="182209" cy="43643"/>
              </a:xfrm>
              <a:custGeom>
                <a:avLst/>
                <a:gdLst/>
                <a:ahLst/>
                <a:cxnLst/>
                <a:rect l="0" t="0" r="0" b="0"/>
                <a:pathLst>
                  <a:path w="300596" h="72000">
                    <a:moveTo>
                      <a:pt x="0" y="72000"/>
                    </a:moveTo>
                    <a:lnTo>
                      <a:pt x="300596" y="72000"/>
                    </a:lnTo>
                    <a:lnTo>
                      <a:pt x="300596" y="0"/>
                    </a:lnTo>
                    <a:lnTo>
                      <a:pt x="0" y="0"/>
                    </a:lnTo>
                    <a:lnTo>
                      <a:pt x="0" y="72000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02" name="Freeform 462"/>
              <p:cNvSpPr/>
              <p:nvPr/>
            </p:nvSpPr>
            <p:spPr>
              <a:xfrm>
                <a:off x="5399857" y="6388824"/>
                <a:ext cx="141801" cy="141879"/>
              </a:xfrm>
              <a:custGeom>
                <a:avLst/>
                <a:gdLst/>
                <a:ahLst/>
                <a:cxnLst/>
                <a:rect l="0" t="0" r="0" b="0"/>
                <a:pathLst>
                  <a:path w="233934" h="234062">
                    <a:moveTo>
                      <a:pt x="116967" y="0"/>
                    </a:moveTo>
                    <a:cubicBezTo>
                      <a:pt x="181610" y="0"/>
                      <a:pt x="233934" y="52324"/>
                      <a:pt x="233934" y="116968"/>
                    </a:cubicBezTo>
                    <a:cubicBezTo>
                      <a:pt x="233934" y="181611"/>
                      <a:pt x="181610" y="234062"/>
                      <a:pt x="116967" y="234062"/>
                    </a:cubicBezTo>
                    <a:cubicBezTo>
                      <a:pt x="52323" y="234062"/>
                      <a:pt x="0" y="181611"/>
                      <a:pt x="0" y="116968"/>
                    </a:cubicBezTo>
                    <a:cubicBezTo>
                      <a:pt x="0" y="52324"/>
                      <a:pt x="52323" y="0"/>
                      <a:pt x="116967" y="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03" name="Freeform 463"/>
              <p:cNvSpPr/>
              <p:nvPr/>
            </p:nvSpPr>
            <p:spPr>
              <a:xfrm>
                <a:off x="5364368" y="6388824"/>
                <a:ext cx="212779" cy="141879"/>
              </a:xfrm>
              <a:custGeom>
                <a:avLst/>
                <a:gdLst/>
                <a:ahLst/>
                <a:cxnLst/>
                <a:rect l="0" t="0" r="0" b="0"/>
                <a:pathLst>
                  <a:path w="351029" h="234062">
                    <a:moveTo>
                      <a:pt x="175515" y="0"/>
                    </a:moveTo>
                    <a:cubicBezTo>
                      <a:pt x="240158" y="0"/>
                      <a:pt x="292482" y="52324"/>
                      <a:pt x="292482" y="116968"/>
                    </a:cubicBezTo>
                    <a:cubicBezTo>
                      <a:pt x="292482" y="181611"/>
                      <a:pt x="240158" y="234062"/>
                      <a:pt x="175515" y="234062"/>
                    </a:cubicBezTo>
                    <a:cubicBezTo>
                      <a:pt x="110871" y="234062"/>
                      <a:pt x="58548" y="181611"/>
                      <a:pt x="58548" y="116968"/>
                    </a:cubicBezTo>
                    <a:cubicBezTo>
                      <a:pt x="58548" y="52324"/>
                      <a:pt x="110871" y="0"/>
                      <a:pt x="175515" y="0"/>
                    </a:cubicBezTo>
                    <a:close/>
                    <a:moveTo>
                      <a:pt x="126746" y="10668"/>
                    </a:moveTo>
                    <a:lnTo>
                      <a:pt x="276860" y="58548"/>
                    </a:lnTo>
                    <a:moveTo>
                      <a:pt x="126746" y="223393"/>
                    </a:moveTo>
                    <a:lnTo>
                      <a:pt x="276860" y="175514"/>
                    </a:lnTo>
                    <a:moveTo>
                      <a:pt x="0" y="116968"/>
                    </a:moveTo>
                    <a:lnTo>
                      <a:pt x="58548" y="116968"/>
                    </a:lnTo>
                    <a:moveTo>
                      <a:pt x="292482" y="116968"/>
                    </a:moveTo>
                    <a:lnTo>
                      <a:pt x="351029" y="116968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04" name="Freeform 464"/>
              <p:cNvSpPr/>
              <p:nvPr/>
            </p:nvSpPr>
            <p:spPr>
              <a:xfrm>
                <a:off x="5577147" y="6459725"/>
                <a:ext cx="108005" cy="0"/>
              </a:xfrm>
              <a:custGeom>
                <a:avLst/>
                <a:gdLst/>
                <a:ahLst/>
                <a:cxnLst/>
                <a:rect l="0" t="0" r="0" b="0"/>
                <a:pathLst>
                  <a:path w="178180">
                    <a:moveTo>
                      <a:pt x="0" y="0"/>
                    </a:moveTo>
                    <a:lnTo>
                      <a:pt x="17818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66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05" name="Freeform 465"/>
              <p:cNvSpPr/>
              <p:nvPr/>
            </p:nvSpPr>
            <p:spPr>
              <a:xfrm>
                <a:off x="5441273" y="6432473"/>
                <a:ext cx="56735" cy="56735"/>
              </a:xfrm>
              <a:custGeom>
                <a:avLst/>
                <a:gdLst/>
                <a:ahLst/>
                <a:cxnLst/>
                <a:rect l="0" t="0" r="0" b="0"/>
                <a:pathLst>
                  <a:path w="93599" h="93598">
                    <a:moveTo>
                      <a:pt x="93599" y="46863"/>
                    </a:moveTo>
                    <a:cubicBezTo>
                      <a:pt x="93599" y="20954"/>
                      <a:pt x="72645" y="0"/>
                      <a:pt x="46863" y="0"/>
                    </a:cubicBezTo>
                    <a:cubicBezTo>
                      <a:pt x="20956" y="0"/>
                      <a:pt x="0" y="20954"/>
                      <a:pt x="0" y="46863"/>
                    </a:cubicBezTo>
                    <a:cubicBezTo>
                      <a:pt x="0" y="72644"/>
                      <a:pt x="20956" y="93598"/>
                      <a:pt x="46863" y="93598"/>
                    </a:cubicBezTo>
                    <a:cubicBezTo>
                      <a:pt x="72645" y="93598"/>
                      <a:pt x="93599" y="72644"/>
                      <a:pt x="93599" y="468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06" name="Freeform 466"/>
              <p:cNvSpPr/>
              <p:nvPr/>
            </p:nvSpPr>
            <p:spPr>
              <a:xfrm>
                <a:off x="5455669" y="6446869"/>
                <a:ext cx="28021" cy="28022"/>
              </a:xfrm>
              <a:custGeom>
                <a:avLst/>
                <a:gdLst/>
                <a:ahLst/>
                <a:cxnLst/>
                <a:rect l="0" t="0" r="0" b="0"/>
                <a:pathLst>
                  <a:path w="46228" h="46229">
                    <a:moveTo>
                      <a:pt x="46228" y="23115"/>
                    </a:moveTo>
                    <a:cubicBezTo>
                      <a:pt x="46228" y="10287"/>
                      <a:pt x="35814" y="0"/>
                      <a:pt x="23114" y="0"/>
                    </a:cubicBezTo>
                    <a:cubicBezTo>
                      <a:pt x="10287" y="0"/>
                      <a:pt x="0" y="10287"/>
                      <a:pt x="0" y="23115"/>
                    </a:cubicBezTo>
                    <a:cubicBezTo>
                      <a:pt x="0" y="35941"/>
                      <a:pt x="10287" y="46229"/>
                      <a:pt x="23114" y="46229"/>
                    </a:cubicBezTo>
                    <a:cubicBezTo>
                      <a:pt x="35814" y="46229"/>
                      <a:pt x="46228" y="35941"/>
                      <a:pt x="46228" y="23115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07" name="Freeform 467"/>
              <p:cNvSpPr/>
              <p:nvPr/>
            </p:nvSpPr>
            <p:spPr>
              <a:xfrm>
                <a:off x="5441273" y="6432473"/>
                <a:ext cx="56735" cy="56735"/>
              </a:xfrm>
              <a:custGeom>
                <a:avLst/>
                <a:gdLst/>
                <a:ahLst/>
                <a:cxnLst/>
                <a:rect l="0" t="0" r="0" b="0"/>
                <a:pathLst>
                  <a:path w="93599" h="93598">
                    <a:moveTo>
                      <a:pt x="93599" y="46863"/>
                    </a:moveTo>
                    <a:cubicBezTo>
                      <a:pt x="93599" y="20954"/>
                      <a:pt x="72645" y="0"/>
                      <a:pt x="46863" y="0"/>
                    </a:cubicBezTo>
                    <a:cubicBezTo>
                      <a:pt x="20956" y="0"/>
                      <a:pt x="0" y="20954"/>
                      <a:pt x="0" y="46863"/>
                    </a:cubicBezTo>
                    <a:cubicBezTo>
                      <a:pt x="0" y="72644"/>
                      <a:pt x="20956" y="93598"/>
                      <a:pt x="46863" y="93598"/>
                    </a:cubicBezTo>
                    <a:cubicBezTo>
                      <a:pt x="72645" y="93598"/>
                      <a:pt x="93599" y="72644"/>
                      <a:pt x="93599" y="468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08" name="Freeform 468"/>
              <p:cNvSpPr/>
              <p:nvPr/>
            </p:nvSpPr>
            <p:spPr>
              <a:xfrm>
                <a:off x="5455669" y="6446869"/>
                <a:ext cx="28021" cy="28022"/>
              </a:xfrm>
              <a:custGeom>
                <a:avLst/>
                <a:gdLst/>
                <a:ahLst/>
                <a:cxnLst/>
                <a:rect l="0" t="0" r="0" b="0"/>
                <a:pathLst>
                  <a:path w="46228" h="46229">
                    <a:moveTo>
                      <a:pt x="46228" y="23115"/>
                    </a:moveTo>
                    <a:cubicBezTo>
                      <a:pt x="46228" y="10287"/>
                      <a:pt x="35814" y="0"/>
                      <a:pt x="23114" y="0"/>
                    </a:cubicBezTo>
                    <a:cubicBezTo>
                      <a:pt x="10287" y="0"/>
                      <a:pt x="0" y="10287"/>
                      <a:pt x="0" y="23115"/>
                    </a:cubicBezTo>
                    <a:cubicBezTo>
                      <a:pt x="0" y="35941"/>
                      <a:pt x="10287" y="46229"/>
                      <a:pt x="23114" y="46229"/>
                    </a:cubicBezTo>
                    <a:cubicBezTo>
                      <a:pt x="35814" y="46229"/>
                      <a:pt x="46228" y="35941"/>
                      <a:pt x="46228" y="23115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09" name="Freeform 469"/>
              <p:cNvSpPr/>
              <p:nvPr/>
            </p:nvSpPr>
            <p:spPr>
              <a:xfrm>
                <a:off x="3752281" y="8424622"/>
                <a:ext cx="132332" cy="128020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0">
                    <a:moveTo>
                      <a:pt x="218313" y="105664"/>
                    </a:moveTo>
                    <a:cubicBezTo>
                      <a:pt x="218313" y="47244"/>
                      <a:pt x="169418" y="0"/>
                      <a:pt x="109093" y="0"/>
                    </a:cubicBezTo>
                    <a:cubicBezTo>
                      <a:pt x="48895" y="0"/>
                      <a:pt x="0" y="47244"/>
                      <a:pt x="0" y="105664"/>
                    </a:cubicBezTo>
                    <a:cubicBezTo>
                      <a:pt x="0" y="163956"/>
                      <a:pt x="48895" y="211200"/>
                      <a:pt x="109093" y="211200"/>
                    </a:cubicBezTo>
                    <a:cubicBezTo>
                      <a:pt x="169418" y="211200"/>
                      <a:pt x="218313" y="163956"/>
                      <a:pt x="218313" y="10566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10" name="Freeform 470"/>
              <p:cNvSpPr/>
              <p:nvPr/>
            </p:nvSpPr>
            <p:spPr>
              <a:xfrm>
                <a:off x="3752281" y="8424622"/>
                <a:ext cx="132332" cy="128020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0">
                    <a:moveTo>
                      <a:pt x="218313" y="105664"/>
                    </a:moveTo>
                    <a:cubicBezTo>
                      <a:pt x="218313" y="47244"/>
                      <a:pt x="169418" y="0"/>
                      <a:pt x="109093" y="0"/>
                    </a:cubicBezTo>
                    <a:cubicBezTo>
                      <a:pt x="48895" y="0"/>
                      <a:pt x="0" y="47244"/>
                      <a:pt x="0" y="105664"/>
                    </a:cubicBezTo>
                    <a:cubicBezTo>
                      <a:pt x="0" y="163956"/>
                      <a:pt x="48895" y="211200"/>
                      <a:pt x="109093" y="211200"/>
                    </a:cubicBezTo>
                    <a:cubicBezTo>
                      <a:pt x="169418" y="211200"/>
                      <a:pt x="218313" y="163956"/>
                      <a:pt x="218313" y="10566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11" name="Freeform 471"/>
              <p:cNvSpPr/>
              <p:nvPr/>
            </p:nvSpPr>
            <p:spPr>
              <a:xfrm>
                <a:off x="3752281" y="8424622"/>
                <a:ext cx="132332" cy="128020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0">
                    <a:moveTo>
                      <a:pt x="218313" y="105664"/>
                    </a:moveTo>
                    <a:cubicBezTo>
                      <a:pt x="218313" y="47244"/>
                      <a:pt x="169418" y="0"/>
                      <a:pt x="109093" y="0"/>
                    </a:cubicBezTo>
                    <a:cubicBezTo>
                      <a:pt x="48895" y="0"/>
                      <a:pt x="0" y="47244"/>
                      <a:pt x="0" y="105664"/>
                    </a:cubicBezTo>
                    <a:cubicBezTo>
                      <a:pt x="0" y="163956"/>
                      <a:pt x="48895" y="211200"/>
                      <a:pt x="109093" y="211200"/>
                    </a:cubicBezTo>
                    <a:cubicBezTo>
                      <a:pt x="169418" y="211200"/>
                      <a:pt x="218313" y="163956"/>
                      <a:pt x="218313" y="10566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12" name="Freeform 472"/>
              <p:cNvSpPr/>
              <p:nvPr/>
            </p:nvSpPr>
            <p:spPr>
              <a:xfrm>
                <a:off x="3752281" y="8424622"/>
                <a:ext cx="132332" cy="128020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200">
                    <a:moveTo>
                      <a:pt x="218313" y="105664"/>
                    </a:moveTo>
                    <a:cubicBezTo>
                      <a:pt x="218313" y="47244"/>
                      <a:pt x="169418" y="0"/>
                      <a:pt x="109093" y="0"/>
                    </a:cubicBezTo>
                    <a:cubicBezTo>
                      <a:pt x="48895" y="0"/>
                      <a:pt x="0" y="47244"/>
                      <a:pt x="0" y="105664"/>
                    </a:cubicBezTo>
                    <a:cubicBezTo>
                      <a:pt x="0" y="163956"/>
                      <a:pt x="48895" y="211200"/>
                      <a:pt x="109093" y="211200"/>
                    </a:cubicBezTo>
                    <a:cubicBezTo>
                      <a:pt x="169418" y="211200"/>
                      <a:pt x="218313" y="163956"/>
                      <a:pt x="218313" y="10566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13" name="Freeform 473"/>
              <p:cNvSpPr/>
              <p:nvPr/>
            </p:nvSpPr>
            <p:spPr>
              <a:xfrm>
                <a:off x="3718486" y="8604819"/>
                <a:ext cx="182209" cy="43643"/>
              </a:xfrm>
              <a:custGeom>
                <a:avLst/>
                <a:gdLst/>
                <a:ahLst/>
                <a:cxnLst/>
                <a:rect l="0" t="0" r="0" b="0"/>
                <a:pathLst>
                  <a:path w="300596" h="72000">
                    <a:moveTo>
                      <a:pt x="0" y="72000"/>
                    </a:moveTo>
                    <a:lnTo>
                      <a:pt x="300596" y="72000"/>
                    </a:lnTo>
                    <a:lnTo>
                      <a:pt x="300596" y="0"/>
                    </a:lnTo>
                    <a:lnTo>
                      <a:pt x="0" y="0"/>
                    </a:lnTo>
                    <a:lnTo>
                      <a:pt x="0" y="72000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14" name="Freeform 474"/>
              <p:cNvSpPr/>
              <p:nvPr/>
            </p:nvSpPr>
            <p:spPr>
              <a:xfrm>
                <a:off x="3925799" y="8604819"/>
                <a:ext cx="327328" cy="43643"/>
              </a:xfrm>
              <a:custGeom>
                <a:avLst/>
                <a:gdLst/>
                <a:ahLst/>
                <a:cxnLst/>
                <a:rect l="0" t="0" r="0" b="0"/>
                <a:pathLst>
                  <a:path w="540004" h="72000">
                    <a:moveTo>
                      <a:pt x="0" y="72000"/>
                    </a:moveTo>
                    <a:lnTo>
                      <a:pt x="540004" y="72000"/>
                    </a:lnTo>
                    <a:lnTo>
                      <a:pt x="540004" y="0"/>
                    </a:lnTo>
                    <a:lnTo>
                      <a:pt x="0" y="0"/>
                    </a:lnTo>
                    <a:lnTo>
                      <a:pt x="0" y="72000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15" name="Freeform 475"/>
              <p:cNvSpPr/>
              <p:nvPr/>
            </p:nvSpPr>
            <p:spPr>
              <a:xfrm>
                <a:off x="3889772" y="8425853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3"/>
                    </a:moveTo>
                    <a:cubicBezTo>
                      <a:pt x="218313" y="47371"/>
                      <a:pt x="169418" y="0"/>
                      <a:pt x="109093" y="0"/>
                    </a:cubicBezTo>
                    <a:cubicBezTo>
                      <a:pt x="48895" y="0"/>
                      <a:pt x="0" y="47371"/>
                      <a:pt x="0" y="105663"/>
                    </a:cubicBezTo>
                    <a:cubicBezTo>
                      <a:pt x="0" y="163957"/>
                      <a:pt x="48895" y="211327"/>
                      <a:pt x="109093" y="211327"/>
                    </a:cubicBezTo>
                    <a:cubicBezTo>
                      <a:pt x="169418" y="211327"/>
                      <a:pt x="218313" y="163957"/>
                      <a:pt x="218313" y="10566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16" name="Freeform 476"/>
              <p:cNvSpPr/>
              <p:nvPr/>
            </p:nvSpPr>
            <p:spPr>
              <a:xfrm>
                <a:off x="3889772" y="8425853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3"/>
                    </a:moveTo>
                    <a:cubicBezTo>
                      <a:pt x="218313" y="47371"/>
                      <a:pt x="169418" y="0"/>
                      <a:pt x="109093" y="0"/>
                    </a:cubicBezTo>
                    <a:cubicBezTo>
                      <a:pt x="48895" y="0"/>
                      <a:pt x="0" y="47371"/>
                      <a:pt x="0" y="105663"/>
                    </a:cubicBezTo>
                    <a:cubicBezTo>
                      <a:pt x="0" y="163957"/>
                      <a:pt x="48895" y="211327"/>
                      <a:pt x="109093" y="211327"/>
                    </a:cubicBezTo>
                    <a:cubicBezTo>
                      <a:pt x="169418" y="211327"/>
                      <a:pt x="218313" y="163957"/>
                      <a:pt x="218313" y="1056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17" name="Freeform 477"/>
              <p:cNvSpPr/>
              <p:nvPr/>
            </p:nvSpPr>
            <p:spPr>
              <a:xfrm>
                <a:off x="3889772" y="8425853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3"/>
                    </a:moveTo>
                    <a:cubicBezTo>
                      <a:pt x="218313" y="47371"/>
                      <a:pt x="169418" y="0"/>
                      <a:pt x="109093" y="0"/>
                    </a:cubicBezTo>
                    <a:cubicBezTo>
                      <a:pt x="48895" y="0"/>
                      <a:pt x="0" y="47371"/>
                      <a:pt x="0" y="105663"/>
                    </a:cubicBezTo>
                    <a:cubicBezTo>
                      <a:pt x="0" y="163957"/>
                      <a:pt x="48895" y="211327"/>
                      <a:pt x="109093" y="211327"/>
                    </a:cubicBezTo>
                    <a:cubicBezTo>
                      <a:pt x="169418" y="211327"/>
                      <a:pt x="218313" y="163957"/>
                      <a:pt x="218313" y="10566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18" name="Freeform 478"/>
              <p:cNvSpPr/>
              <p:nvPr/>
            </p:nvSpPr>
            <p:spPr>
              <a:xfrm>
                <a:off x="3889772" y="8425853"/>
                <a:ext cx="132332" cy="128097"/>
              </a:xfrm>
              <a:custGeom>
                <a:avLst/>
                <a:gdLst/>
                <a:ahLst/>
                <a:cxnLst/>
                <a:rect l="0" t="0" r="0" b="0"/>
                <a:pathLst>
                  <a:path w="218313" h="211327">
                    <a:moveTo>
                      <a:pt x="218313" y="105663"/>
                    </a:moveTo>
                    <a:cubicBezTo>
                      <a:pt x="218313" y="47371"/>
                      <a:pt x="169418" y="0"/>
                      <a:pt x="109093" y="0"/>
                    </a:cubicBezTo>
                    <a:cubicBezTo>
                      <a:pt x="48895" y="0"/>
                      <a:pt x="0" y="47371"/>
                      <a:pt x="0" y="105663"/>
                    </a:cubicBezTo>
                    <a:cubicBezTo>
                      <a:pt x="0" y="163957"/>
                      <a:pt x="48895" y="211327"/>
                      <a:pt x="109093" y="211327"/>
                    </a:cubicBezTo>
                    <a:cubicBezTo>
                      <a:pt x="169418" y="211327"/>
                      <a:pt x="218313" y="163957"/>
                      <a:pt x="218313" y="10566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19" name="Freeform 479"/>
              <p:cNvSpPr/>
              <p:nvPr/>
            </p:nvSpPr>
            <p:spPr>
              <a:xfrm>
                <a:off x="2501857" y="6881357"/>
                <a:ext cx="50269" cy="0"/>
              </a:xfrm>
              <a:custGeom>
                <a:avLst/>
                <a:gdLst/>
                <a:ahLst/>
                <a:cxnLst/>
                <a:rect l="0" t="0" r="0" b="0"/>
                <a:pathLst>
                  <a:path w="82931">
                    <a:moveTo>
                      <a:pt x="0" y="0"/>
                    </a:moveTo>
                    <a:lnTo>
                      <a:pt x="82931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custDash>
                  <a:ds d="100000" sp="200000"/>
                </a:custDash>
                <a:round/>
              </a:ln>
              <a:effectLst/>
            </p:spPr>
          </p:sp>
          <p:sp>
            <p:nvSpPr>
              <p:cNvPr id="420" name="Freeform 480"/>
              <p:cNvSpPr/>
              <p:nvPr/>
            </p:nvSpPr>
            <p:spPr>
              <a:xfrm>
                <a:off x="2144151" y="6688901"/>
                <a:ext cx="102302" cy="130869"/>
              </a:xfrm>
              <a:custGeom>
                <a:avLst/>
                <a:gdLst/>
                <a:ahLst/>
                <a:cxnLst/>
                <a:rect l="0" t="0" r="0" b="0"/>
                <a:pathLst>
                  <a:path w="168771" h="215900">
                    <a:moveTo>
                      <a:pt x="168771" y="0"/>
                    </a:moveTo>
                    <a:lnTo>
                      <a:pt x="60770" y="0"/>
                    </a:lnTo>
                    <a:lnTo>
                      <a:pt x="168771" y="215900"/>
                    </a:lnTo>
                    <a:lnTo>
                      <a:pt x="60770" y="215900"/>
                    </a:lnTo>
                    <a:lnTo>
                      <a:pt x="168771" y="0"/>
                    </a:lnTo>
                    <a:close/>
                    <a:moveTo>
                      <a:pt x="33770" y="64770"/>
                    </a:moveTo>
                    <a:lnTo>
                      <a:pt x="33770" y="151129"/>
                    </a:lnTo>
                    <a:cubicBezTo>
                      <a:pt x="9919" y="139572"/>
                      <a:pt x="0" y="110744"/>
                      <a:pt x="11634" y="86867"/>
                    </a:cubicBezTo>
                    <a:cubicBezTo>
                      <a:pt x="16333" y="77215"/>
                      <a:pt x="24130" y="69469"/>
                      <a:pt x="33770" y="64770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21" name="Freeform 481"/>
              <p:cNvSpPr/>
              <p:nvPr/>
            </p:nvSpPr>
            <p:spPr>
              <a:xfrm>
                <a:off x="2144151" y="6688901"/>
                <a:ext cx="102302" cy="130869"/>
              </a:xfrm>
              <a:custGeom>
                <a:avLst/>
                <a:gdLst/>
                <a:ahLst/>
                <a:cxnLst/>
                <a:rect l="0" t="0" r="0" b="0"/>
                <a:pathLst>
                  <a:path w="168771" h="215900">
                    <a:moveTo>
                      <a:pt x="168771" y="0"/>
                    </a:moveTo>
                    <a:lnTo>
                      <a:pt x="60770" y="0"/>
                    </a:lnTo>
                    <a:lnTo>
                      <a:pt x="168771" y="215900"/>
                    </a:lnTo>
                    <a:lnTo>
                      <a:pt x="60770" y="215900"/>
                    </a:lnTo>
                    <a:lnTo>
                      <a:pt x="168771" y="0"/>
                    </a:lnTo>
                    <a:close/>
                    <a:moveTo>
                      <a:pt x="114770" y="107950"/>
                    </a:moveTo>
                    <a:lnTo>
                      <a:pt x="33770" y="107950"/>
                    </a:lnTo>
                    <a:moveTo>
                      <a:pt x="33770" y="64770"/>
                    </a:moveTo>
                    <a:lnTo>
                      <a:pt x="33770" y="151129"/>
                    </a:lnTo>
                    <a:cubicBezTo>
                      <a:pt x="9919" y="139572"/>
                      <a:pt x="0" y="110744"/>
                      <a:pt x="11634" y="86867"/>
                    </a:cubicBezTo>
                    <a:cubicBezTo>
                      <a:pt x="16333" y="77215"/>
                      <a:pt x="24130" y="69469"/>
                      <a:pt x="33770" y="64770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22" name="Freeform 482"/>
              <p:cNvSpPr/>
              <p:nvPr/>
            </p:nvSpPr>
            <p:spPr>
              <a:xfrm>
                <a:off x="2213720" y="6437939"/>
                <a:ext cx="0" cy="250962"/>
              </a:xfrm>
              <a:custGeom>
                <a:avLst/>
                <a:gdLst/>
                <a:ahLst/>
                <a:cxnLst/>
                <a:rect l="0" t="0" r="0" b="0"/>
                <a:pathLst>
                  <a:path h="414021">
                    <a:moveTo>
                      <a:pt x="0" y="414021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23" name="Freeform 483"/>
              <p:cNvSpPr/>
              <p:nvPr/>
            </p:nvSpPr>
            <p:spPr>
              <a:xfrm>
                <a:off x="2632804" y="6437939"/>
                <a:ext cx="0" cy="148345"/>
              </a:xfrm>
              <a:custGeom>
                <a:avLst/>
                <a:gdLst/>
                <a:ahLst/>
                <a:cxnLst/>
                <a:rect l="0" t="0" r="0" b="0"/>
                <a:pathLst>
                  <a:path h="244730">
                    <a:moveTo>
                      <a:pt x="0" y="24473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24" name="Freeform 484"/>
              <p:cNvSpPr/>
              <p:nvPr/>
            </p:nvSpPr>
            <p:spPr>
              <a:xfrm>
                <a:off x="2213720" y="6437939"/>
                <a:ext cx="419084" cy="0"/>
              </a:xfrm>
              <a:custGeom>
                <a:avLst/>
                <a:gdLst/>
                <a:ahLst/>
                <a:cxnLst/>
                <a:rect l="0" t="0" r="0" b="0"/>
                <a:pathLst>
                  <a:path w="691376">
                    <a:moveTo>
                      <a:pt x="0" y="0"/>
                    </a:moveTo>
                    <a:lnTo>
                      <a:pt x="691376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25" name="Freeform 485"/>
              <p:cNvSpPr/>
              <p:nvPr/>
            </p:nvSpPr>
            <p:spPr>
              <a:xfrm>
                <a:off x="2373836" y="6530780"/>
                <a:ext cx="128021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1" h="218313">
                    <a:moveTo>
                      <a:pt x="105664" y="218313"/>
                    </a:moveTo>
                    <a:cubicBezTo>
                      <a:pt x="47245" y="218313"/>
                      <a:pt x="0" y="169418"/>
                      <a:pt x="0" y="109220"/>
                    </a:cubicBezTo>
                    <a:cubicBezTo>
                      <a:pt x="0" y="48895"/>
                      <a:pt x="47245" y="0"/>
                      <a:pt x="105664" y="0"/>
                    </a:cubicBezTo>
                    <a:cubicBezTo>
                      <a:pt x="163957" y="0"/>
                      <a:pt x="211201" y="48895"/>
                      <a:pt x="211201" y="109220"/>
                    </a:cubicBezTo>
                    <a:cubicBezTo>
                      <a:pt x="211201" y="169418"/>
                      <a:pt x="163957" y="218313"/>
                      <a:pt x="105664" y="21831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26" name="Freeform 486"/>
              <p:cNvSpPr/>
              <p:nvPr/>
            </p:nvSpPr>
            <p:spPr>
              <a:xfrm>
                <a:off x="2373836" y="6530780"/>
                <a:ext cx="128021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1" h="218313">
                    <a:moveTo>
                      <a:pt x="105664" y="218313"/>
                    </a:moveTo>
                    <a:cubicBezTo>
                      <a:pt x="47245" y="218313"/>
                      <a:pt x="0" y="169418"/>
                      <a:pt x="0" y="109220"/>
                    </a:cubicBezTo>
                    <a:cubicBezTo>
                      <a:pt x="0" y="48895"/>
                      <a:pt x="47245" y="0"/>
                      <a:pt x="105664" y="0"/>
                    </a:cubicBezTo>
                    <a:cubicBezTo>
                      <a:pt x="163957" y="0"/>
                      <a:pt x="211201" y="48895"/>
                      <a:pt x="211201" y="109220"/>
                    </a:cubicBezTo>
                    <a:cubicBezTo>
                      <a:pt x="211201" y="169418"/>
                      <a:pt x="163957" y="218313"/>
                      <a:pt x="105664" y="21831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27" name="Freeform 487"/>
              <p:cNvSpPr/>
              <p:nvPr/>
            </p:nvSpPr>
            <p:spPr>
              <a:xfrm>
                <a:off x="2373836" y="6530780"/>
                <a:ext cx="128021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1" h="218313">
                    <a:moveTo>
                      <a:pt x="105664" y="218313"/>
                    </a:moveTo>
                    <a:cubicBezTo>
                      <a:pt x="47245" y="218313"/>
                      <a:pt x="0" y="169418"/>
                      <a:pt x="0" y="109220"/>
                    </a:cubicBezTo>
                    <a:cubicBezTo>
                      <a:pt x="0" y="48895"/>
                      <a:pt x="47245" y="0"/>
                      <a:pt x="105664" y="0"/>
                    </a:cubicBezTo>
                    <a:cubicBezTo>
                      <a:pt x="163957" y="0"/>
                      <a:pt x="211201" y="48895"/>
                      <a:pt x="211201" y="109220"/>
                    </a:cubicBezTo>
                    <a:cubicBezTo>
                      <a:pt x="211201" y="169418"/>
                      <a:pt x="163957" y="218313"/>
                      <a:pt x="105664" y="218313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28" name="Freeform 488"/>
              <p:cNvSpPr/>
              <p:nvPr/>
            </p:nvSpPr>
            <p:spPr>
              <a:xfrm>
                <a:off x="2373836" y="6530780"/>
                <a:ext cx="128021" cy="132332"/>
              </a:xfrm>
              <a:custGeom>
                <a:avLst/>
                <a:gdLst/>
                <a:ahLst/>
                <a:cxnLst/>
                <a:rect l="0" t="0" r="0" b="0"/>
                <a:pathLst>
                  <a:path w="211201" h="218313">
                    <a:moveTo>
                      <a:pt x="105664" y="218313"/>
                    </a:moveTo>
                    <a:cubicBezTo>
                      <a:pt x="47245" y="218313"/>
                      <a:pt x="0" y="169418"/>
                      <a:pt x="0" y="109220"/>
                    </a:cubicBezTo>
                    <a:cubicBezTo>
                      <a:pt x="0" y="48895"/>
                      <a:pt x="47245" y="0"/>
                      <a:pt x="105664" y="0"/>
                    </a:cubicBezTo>
                    <a:cubicBezTo>
                      <a:pt x="163957" y="0"/>
                      <a:pt x="211201" y="48895"/>
                      <a:pt x="211201" y="109220"/>
                    </a:cubicBezTo>
                    <a:cubicBezTo>
                      <a:pt x="211201" y="169418"/>
                      <a:pt x="163957" y="218313"/>
                      <a:pt x="105664" y="218313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29" name="Freeform 489"/>
              <p:cNvSpPr/>
              <p:nvPr/>
            </p:nvSpPr>
            <p:spPr>
              <a:xfrm>
                <a:off x="2213720" y="7070734"/>
                <a:ext cx="419084" cy="0"/>
              </a:xfrm>
              <a:custGeom>
                <a:avLst/>
                <a:gdLst/>
                <a:ahLst/>
                <a:cxnLst/>
                <a:rect l="0" t="0" r="0" b="0"/>
                <a:pathLst>
                  <a:path w="691376">
                    <a:moveTo>
                      <a:pt x="0" y="0"/>
                    </a:moveTo>
                    <a:lnTo>
                      <a:pt x="691376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30" name="Freeform 490"/>
              <p:cNvSpPr/>
              <p:nvPr/>
            </p:nvSpPr>
            <p:spPr>
              <a:xfrm>
                <a:off x="2213720" y="6819771"/>
                <a:ext cx="0" cy="250962"/>
              </a:xfrm>
              <a:custGeom>
                <a:avLst/>
                <a:gdLst/>
                <a:ahLst/>
                <a:cxnLst/>
                <a:rect l="0" t="0" r="0" b="0"/>
                <a:pathLst>
                  <a:path h="414020">
                    <a:moveTo>
                      <a:pt x="0" y="41402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31" name="Freeform 491"/>
              <p:cNvSpPr/>
              <p:nvPr/>
            </p:nvSpPr>
            <p:spPr>
              <a:xfrm>
                <a:off x="2373836" y="6816384"/>
                <a:ext cx="128021" cy="132333"/>
              </a:xfrm>
              <a:custGeom>
                <a:avLst/>
                <a:gdLst/>
                <a:ahLst/>
                <a:cxnLst/>
                <a:rect l="0" t="0" r="0" b="0"/>
                <a:pathLst>
                  <a:path w="211201" h="218314">
                    <a:moveTo>
                      <a:pt x="105664" y="218314"/>
                    </a:moveTo>
                    <a:cubicBezTo>
                      <a:pt x="47245" y="218314"/>
                      <a:pt x="0" y="169418"/>
                      <a:pt x="0" y="109221"/>
                    </a:cubicBezTo>
                    <a:cubicBezTo>
                      <a:pt x="0" y="48896"/>
                      <a:pt x="47245" y="0"/>
                      <a:pt x="105664" y="0"/>
                    </a:cubicBezTo>
                    <a:cubicBezTo>
                      <a:pt x="163957" y="0"/>
                      <a:pt x="211201" y="48896"/>
                      <a:pt x="211201" y="109221"/>
                    </a:cubicBezTo>
                    <a:cubicBezTo>
                      <a:pt x="211201" y="169418"/>
                      <a:pt x="163957" y="218314"/>
                      <a:pt x="105664" y="21831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32" name="Freeform 492"/>
              <p:cNvSpPr/>
              <p:nvPr/>
            </p:nvSpPr>
            <p:spPr>
              <a:xfrm>
                <a:off x="2373836" y="6816384"/>
                <a:ext cx="128021" cy="132333"/>
              </a:xfrm>
              <a:custGeom>
                <a:avLst/>
                <a:gdLst/>
                <a:ahLst/>
                <a:cxnLst/>
                <a:rect l="0" t="0" r="0" b="0"/>
                <a:pathLst>
                  <a:path w="211201" h="218314">
                    <a:moveTo>
                      <a:pt x="105664" y="218314"/>
                    </a:moveTo>
                    <a:cubicBezTo>
                      <a:pt x="47245" y="218314"/>
                      <a:pt x="0" y="169418"/>
                      <a:pt x="0" y="109221"/>
                    </a:cubicBezTo>
                    <a:cubicBezTo>
                      <a:pt x="0" y="48896"/>
                      <a:pt x="47245" y="0"/>
                      <a:pt x="105664" y="0"/>
                    </a:cubicBezTo>
                    <a:cubicBezTo>
                      <a:pt x="163957" y="0"/>
                      <a:pt x="211201" y="48896"/>
                      <a:pt x="211201" y="109221"/>
                    </a:cubicBezTo>
                    <a:cubicBezTo>
                      <a:pt x="211201" y="169418"/>
                      <a:pt x="163957" y="218314"/>
                      <a:pt x="105664" y="21831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33" name="Freeform 493"/>
              <p:cNvSpPr/>
              <p:nvPr/>
            </p:nvSpPr>
            <p:spPr>
              <a:xfrm>
                <a:off x="2373836" y="6816384"/>
                <a:ext cx="128021" cy="132333"/>
              </a:xfrm>
              <a:custGeom>
                <a:avLst/>
                <a:gdLst/>
                <a:ahLst/>
                <a:cxnLst/>
                <a:rect l="0" t="0" r="0" b="0"/>
                <a:pathLst>
                  <a:path w="211201" h="218314">
                    <a:moveTo>
                      <a:pt x="105664" y="218314"/>
                    </a:moveTo>
                    <a:cubicBezTo>
                      <a:pt x="47245" y="218314"/>
                      <a:pt x="0" y="169418"/>
                      <a:pt x="0" y="109221"/>
                    </a:cubicBezTo>
                    <a:cubicBezTo>
                      <a:pt x="0" y="48896"/>
                      <a:pt x="47245" y="0"/>
                      <a:pt x="105664" y="0"/>
                    </a:cubicBezTo>
                    <a:cubicBezTo>
                      <a:pt x="163957" y="0"/>
                      <a:pt x="211201" y="48896"/>
                      <a:pt x="211201" y="109221"/>
                    </a:cubicBezTo>
                    <a:cubicBezTo>
                      <a:pt x="211201" y="169418"/>
                      <a:pt x="163957" y="218314"/>
                      <a:pt x="105664" y="21831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34" name="Freeform 494"/>
              <p:cNvSpPr/>
              <p:nvPr/>
            </p:nvSpPr>
            <p:spPr>
              <a:xfrm>
                <a:off x="2373836" y="6816384"/>
                <a:ext cx="128021" cy="132333"/>
              </a:xfrm>
              <a:custGeom>
                <a:avLst/>
                <a:gdLst/>
                <a:ahLst/>
                <a:cxnLst/>
                <a:rect l="0" t="0" r="0" b="0"/>
                <a:pathLst>
                  <a:path w="211201" h="218314">
                    <a:moveTo>
                      <a:pt x="105664" y="218314"/>
                    </a:moveTo>
                    <a:cubicBezTo>
                      <a:pt x="47245" y="218314"/>
                      <a:pt x="0" y="169418"/>
                      <a:pt x="0" y="109221"/>
                    </a:cubicBezTo>
                    <a:cubicBezTo>
                      <a:pt x="0" y="48896"/>
                      <a:pt x="47245" y="0"/>
                      <a:pt x="105664" y="0"/>
                    </a:cubicBezTo>
                    <a:cubicBezTo>
                      <a:pt x="163957" y="0"/>
                      <a:pt x="211201" y="48896"/>
                      <a:pt x="211201" y="109221"/>
                    </a:cubicBezTo>
                    <a:cubicBezTo>
                      <a:pt x="211201" y="169418"/>
                      <a:pt x="163957" y="218314"/>
                      <a:pt x="105664" y="218314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35" name="Freeform 495"/>
              <p:cNvSpPr/>
              <p:nvPr/>
            </p:nvSpPr>
            <p:spPr>
              <a:xfrm>
                <a:off x="2632804" y="6948024"/>
                <a:ext cx="0" cy="122709"/>
              </a:xfrm>
              <a:custGeom>
                <a:avLst/>
                <a:gdLst/>
                <a:ahLst/>
                <a:cxnLst/>
                <a:rect l="0" t="0" r="0" b="0"/>
                <a:pathLst>
                  <a:path h="202438">
                    <a:moveTo>
                      <a:pt x="0" y="0"/>
                    </a:moveTo>
                    <a:lnTo>
                      <a:pt x="0" y="202438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36" name="Freeform 496"/>
              <p:cNvSpPr/>
              <p:nvPr/>
            </p:nvSpPr>
            <p:spPr>
              <a:xfrm>
                <a:off x="2501780" y="6597215"/>
                <a:ext cx="141955" cy="0"/>
              </a:xfrm>
              <a:custGeom>
                <a:avLst/>
                <a:gdLst/>
                <a:ahLst/>
                <a:cxnLst/>
                <a:rect l="0" t="0" r="0" b="0"/>
                <a:pathLst>
                  <a:path w="234188">
                    <a:moveTo>
                      <a:pt x="234188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37" name="Freeform 497"/>
              <p:cNvSpPr/>
              <p:nvPr/>
            </p:nvSpPr>
            <p:spPr>
              <a:xfrm>
                <a:off x="2438578" y="6663112"/>
                <a:ext cx="0" cy="153271"/>
              </a:xfrm>
              <a:custGeom>
                <a:avLst/>
                <a:gdLst/>
                <a:ahLst/>
                <a:cxnLst/>
                <a:rect l="0" t="0" r="0" b="0"/>
                <a:pathLst>
                  <a:path h="252857">
                    <a:moveTo>
                      <a:pt x="0" y="0"/>
                    </a:moveTo>
                    <a:lnTo>
                      <a:pt x="0" y="252857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custDash>
                  <a:ds d="100000" sp="200000"/>
                </a:custDash>
                <a:round/>
              </a:ln>
              <a:effectLst/>
            </p:spPr>
          </p:sp>
          <p:sp>
            <p:nvSpPr>
              <p:cNvPr id="438" name="Freeform 498"/>
              <p:cNvSpPr/>
              <p:nvPr/>
            </p:nvSpPr>
            <p:spPr>
              <a:xfrm>
                <a:off x="2632804" y="6608147"/>
                <a:ext cx="0" cy="230716"/>
              </a:xfrm>
              <a:custGeom>
                <a:avLst/>
                <a:gdLst/>
                <a:ahLst/>
                <a:cxnLst/>
                <a:rect l="0" t="0" r="0" b="0"/>
                <a:pathLst>
                  <a:path h="380619">
                    <a:moveTo>
                      <a:pt x="0" y="380619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39" name="Freeform 499"/>
              <p:cNvSpPr/>
              <p:nvPr/>
            </p:nvSpPr>
            <p:spPr>
              <a:xfrm>
                <a:off x="2600087" y="6586284"/>
                <a:ext cx="65434" cy="0"/>
              </a:xfrm>
              <a:custGeom>
                <a:avLst/>
                <a:gdLst/>
                <a:ahLst/>
                <a:cxnLst/>
                <a:rect l="0" t="0" r="0" b="0"/>
                <a:pathLst>
                  <a:path w="107950">
                    <a:moveTo>
                      <a:pt x="0" y="0"/>
                    </a:moveTo>
                    <a:lnTo>
                      <a:pt x="10795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40" name="Freeform 500"/>
              <p:cNvSpPr/>
              <p:nvPr/>
            </p:nvSpPr>
            <p:spPr>
              <a:xfrm>
                <a:off x="2600087" y="6608147"/>
                <a:ext cx="65434" cy="0"/>
              </a:xfrm>
              <a:custGeom>
                <a:avLst/>
                <a:gdLst/>
                <a:ahLst/>
                <a:cxnLst/>
                <a:rect l="0" t="0" r="0" b="0"/>
                <a:pathLst>
                  <a:path w="107950">
                    <a:moveTo>
                      <a:pt x="0" y="0"/>
                    </a:moveTo>
                    <a:lnTo>
                      <a:pt x="10795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41" name="Freeform 501"/>
              <p:cNvSpPr/>
              <p:nvPr/>
            </p:nvSpPr>
            <p:spPr>
              <a:xfrm>
                <a:off x="2600087" y="6817077"/>
                <a:ext cx="65434" cy="130947"/>
              </a:xfrm>
              <a:custGeom>
                <a:avLst/>
                <a:gdLst/>
                <a:ahLst/>
                <a:cxnLst/>
                <a:rect l="0" t="0" r="0" b="0"/>
                <a:pathLst>
                  <a:path w="107950" h="216028">
                    <a:moveTo>
                      <a:pt x="107950" y="216028"/>
                    </a:moveTo>
                    <a:lnTo>
                      <a:pt x="0" y="216028"/>
                    </a:lnTo>
                    <a:lnTo>
                      <a:pt x="107950" y="0"/>
                    </a:lnTo>
                    <a:lnTo>
                      <a:pt x="0" y="0"/>
                    </a:lnTo>
                    <a:lnTo>
                      <a:pt x="107950" y="216028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42" name="Freeform 502"/>
              <p:cNvSpPr/>
              <p:nvPr/>
            </p:nvSpPr>
            <p:spPr>
              <a:xfrm>
                <a:off x="2600087" y="6817077"/>
                <a:ext cx="65434" cy="130947"/>
              </a:xfrm>
              <a:custGeom>
                <a:avLst/>
                <a:gdLst/>
                <a:ahLst/>
                <a:cxnLst/>
                <a:rect l="0" t="0" r="0" b="0"/>
                <a:pathLst>
                  <a:path w="107950" h="216028">
                    <a:moveTo>
                      <a:pt x="107950" y="216028"/>
                    </a:moveTo>
                    <a:lnTo>
                      <a:pt x="0" y="216028"/>
                    </a:lnTo>
                    <a:lnTo>
                      <a:pt x="107950" y="0"/>
                    </a:lnTo>
                    <a:lnTo>
                      <a:pt x="0" y="0"/>
                    </a:lnTo>
                    <a:lnTo>
                      <a:pt x="107950" y="216028"/>
                    </a:lnTo>
                    <a:close/>
                  </a:path>
                </a:pathLst>
              </a:custGeom>
              <a:noFill/>
              <a:ln w="1847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43" name="Freeform 503"/>
              <p:cNvSpPr/>
              <p:nvPr/>
            </p:nvSpPr>
            <p:spPr>
              <a:xfrm>
                <a:off x="2579301" y="6881819"/>
                <a:ext cx="53887" cy="0"/>
              </a:xfrm>
              <a:custGeom>
                <a:avLst/>
                <a:gdLst/>
                <a:ahLst/>
                <a:cxnLst/>
                <a:rect l="0" t="0" r="0" b="0"/>
                <a:pathLst>
                  <a:path w="88900">
                    <a:moveTo>
                      <a:pt x="88900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44" name="Freeform 504"/>
              <p:cNvSpPr/>
              <p:nvPr/>
            </p:nvSpPr>
            <p:spPr>
              <a:xfrm>
                <a:off x="2552050" y="6867808"/>
                <a:ext cx="28406" cy="28406"/>
              </a:xfrm>
              <a:custGeom>
                <a:avLst/>
                <a:gdLst/>
                <a:ahLst/>
                <a:cxnLst/>
                <a:rect l="0" t="0" r="0" b="0"/>
                <a:pathLst>
                  <a:path w="46863" h="46863">
                    <a:moveTo>
                      <a:pt x="46863" y="23368"/>
                    </a:moveTo>
                    <a:cubicBezTo>
                      <a:pt x="46863" y="36323"/>
                      <a:pt x="36322" y="46863"/>
                      <a:pt x="23495" y="46863"/>
                    </a:cubicBezTo>
                    <a:cubicBezTo>
                      <a:pt x="10541" y="46863"/>
                      <a:pt x="0" y="36323"/>
                      <a:pt x="0" y="23368"/>
                    </a:cubicBezTo>
                    <a:cubicBezTo>
                      <a:pt x="0" y="10542"/>
                      <a:pt x="10541" y="0"/>
                      <a:pt x="23495" y="0"/>
                    </a:cubicBezTo>
                    <a:cubicBezTo>
                      <a:pt x="36322" y="0"/>
                      <a:pt x="46863" y="10542"/>
                      <a:pt x="46863" y="23368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45" name="Freeform 505"/>
              <p:cNvSpPr/>
              <p:nvPr/>
            </p:nvSpPr>
            <p:spPr>
              <a:xfrm>
                <a:off x="2552050" y="6867808"/>
                <a:ext cx="28406" cy="28406"/>
              </a:xfrm>
              <a:custGeom>
                <a:avLst/>
                <a:gdLst/>
                <a:ahLst/>
                <a:cxnLst/>
                <a:rect l="0" t="0" r="0" b="0"/>
                <a:pathLst>
                  <a:path w="46863" h="46863">
                    <a:moveTo>
                      <a:pt x="46863" y="23368"/>
                    </a:moveTo>
                    <a:cubicBezTo>
                      <a:pt x="46863" y="36323"/>
                      <a:pt x="36322" y="46863"/>
                      <a:pt x="23495" y="46863"/>
                    </a:cubicBezTo>
                    <a:cubicBezTo>
                      <a:pt x="10541" y="46863"/>
                      <a:pt x="0" y="36323"/>
                      <a:pt x="0" y="23368"/>
                    </a:cubicBezTo>
                    <a:cubicBezTo>
                      <a:pt x="0" y="10542"/>
                      <a:pt x="10541" y="0"/>
                      <a:pt x="23495" y="0"/>
                    </a:cubicBezTo>
                    <a:cubicBezTo>
                      <a:pt x="36322" y="0"/>
                      <a:pt x="46863" y="10542"/>
                      <a:pt x="46863" y="23368"/>
                    </a:cubicBezTo>
                    <a:close/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46" name="Freeform 506"/>
              <p:cNvSpPr/>
              <p:nvPr/>
            </p:nvSpPr>
            <p:spPr>
              <a:xfrm>
                <a:off x="2507323" y="7070734"/>
                <a:ext cx="0" cy="523710"/>
              </a:xfrm>
              <a:custGeom>
                <a:avLst/>
                <a:gdLst/>
                <a:ahLst/>
                <a:cxnLst/>
                <a:rect l="0" t="0" r="0" b="0"/>
                <a:pathLst>
                  <a:path h="863981">
                    <a:moveTo>
                      <a:pt x="0" y="863981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47" name="Freeform 507"/>
              <p:cNvSpPr/>
              <p:nvPr/>
            </p:nvSpPr>
            <p:spPr>
              <a:xfrm>
                <a:off x="2488462" y="5250794"/>
                <a:ext cx="141801" cy="141802"/>
              </a:xfrm>
              <a:custGeom>
                <a:avLst/>
                <a:gdLst/>
                <a:ahLst/>
                <a:cxnLst/>
                <a:rect l="0" t="0" r="0" b="0"/>
                <a:pathLst>
                  <a:path w="233934" h="233935">
                    <a:moveTo>
                      <a:pt x="116966" y="233935"/>
                    </a:moveTo>
                    <a:cubicBezTo>
                      <a:pt x="52324" y="233935"/>
                      <a:pt x="0" y="181611"/>
                      <a:pt x="0" y="116967"/>
                    </a:cubicBezTo>
                    <a:cubicBezTo>
                      <a:pt x="0" y="52325"/>
                      <a:pt x="52324" y="0"/>
                      <a:pt x="116966" y="0"/>
                    </a:cubicBezTo>
                    <a:cubicBezTo>
                      <a:pt x="181609" y="0"/>
                      <a:pt x="233934" y="52325"/>
                      <a:pt x="233934" y="116967"/>
                    </a:cubicBezTo>
                    <a:cubicBezTo>
                      <a:pt x="233934" y="181611"/>
                      <a:pt x="181609" y="233935"/>
                      <a:pt x="116966" y="23393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48" name="Freeform 508"/>
              <p:cNvSpPr/>
              <p:nvPr/>
            </p:nvSpPr>
            <p:spPr>
              <a:xfrm>
                <a:off x="2452973" y="5250794"/>
                <a:ext cx="212779" cy="141802"/>
              </a:xfrm>
              <a:custGeom>
                <a:avLst/>
                <a:gdLst/>
                <a:ahLst/>
                <a:cxnLst/>
                <a:rect l="0" t="0" r="0" b="0"/>
                <a:pathLst>
                  <a:path w="351029" h="233935">
                    <a:moveTo>
                      <a:pt x="175514" y="233935"/>
                    </a:moveTo>
                    <a:cubicBezTo>
                      <a:pt x="110872" y="233935"/>
                      <a:pt x="58548" y="181611"/>
                      <a:pt x="58548" y="116967"/>
                    </a:cubicBezTo>
                    <a:cubicBezTo>
                      <a:pt x="58548" y="52325"/>
                      <a:pt x="110872" y="0"/>
                      <a:pt x="175514" y="0"/>
                    </a:cubicBezTo>
                    <a:cubicBezTo>
                      <a:pt x="240157" y="0"/>
                      <a:pt x="292482" y="52325"/>
                      <a:pt x="292482" y="116967"/>
                    </a:cubicBezTo>
                    <a:cubicBezTo>
                      <a:pt x="292482" y="181611"/>
                      <a:pt x="240157" y="233935"/>
                      <a:pt x="175514" y="233935"/>
                    </a:cubicBezTo>
                    <a:close/>
                    <a:moveTo>
                      <a:pt x="224282" y="223266"/>
                    </a:moveTo>
                    <a:lnTo>
                      <a:pt x="74169" y="175387"/>
                    </a:lnTo>
                    <a:moveTo>
                      <a:pt x="224282" y="10541"/>
                    </a:moveTo>
                    <a:lnTo>
                      <a:pt x="74169" y="58421"/>
                    </a:lnTo>
                    <a:moveTo>
                      <a:pt x="351029" y="116967"/>
                    </a:moveTo>
                    <a:lnTo>
                      <a:pt x="292482" y="116967"/>
                    </a:lnTo>
                    <a:moveTo>
                      <a:pt x="58548" y="116967"/>
                    </a:moveTo>
                    <a:lnTo>
                      <a:pt x="0" y="116967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49" name="Freeform 509"/>
              <p:cNvSpPr/>
              <p:nvPr/>
            </p:nvSpPr>
            <p:spPr>
              <a:xfrm>
                <a:off x="2384074" y="5523543"/>
                <a:ext cx="68898" cy="0"/>
              </a:xfrm>
              <a:custGeom>
                <a:avLst/>
                <a:gdLst/>
                <a:ahLst/>
                <a:cxnLst/>
                <a:rect l="0" t="0" r="0" b="0"/>
                <a:pathLst>
                  <a:path w="113664">
                    <a:moveTo>
                      <a:pt x="113664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50" name="Freeform 510"/>
              <p:cNvSpPr/>
              <p:nvPr/>
            </p:nvSpPr>
            <p:spPr>
              <a:xfrm>
                <a:off x="2384074" y="5521926"/>
                <a:ext cx="0" cy="454426"/>
              </a:xfrm>
              <a:custGeom>
                <a:avLst/>
                <a:gdLst/>
                <a:ahLst/>
                <a:cxnLst/>
                <a:rect l="0" t="0" r="0" b="0"/>
                <a:pathLst>
                  <a:path h="749681">
                    <a:moveTo>
                      <a:pt x="0" y="0"/>
                    </a:moveTo>
                    <a:lnTo>
                      <a:pt x="0" y="749681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51" name="Freeform 511"/>
              <p:cNvSpPr/>
              <p:nvPr/>
            </p:nvSpPr>
            <p:spPr>
              <a:xfrm>
                <a:off x="2384074" y="5976353"/>
                <a:ext cx="0" cy="461585"/>
              </a:xfrm>
              <a:custGeom>
                <a:avLst/>
                <a:gdLst/>
                <a:ahLst/>
                <a:cxnLst/>
                <a:rect l="0" t="0" r="0" b="0"/>
                <a:pathLst>
                  <a:path h="761491">
                    <a:moveTo>
                      <a:pt x="0" y="761491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52" name="Freeform 512"/>
              <p:cNvSpPr/>
              <p:nvPr/>
            </p:nvSpPr>
            <p:spPr>
              <a:xfrm>
                <a:off x="2720102" y="6361573"/>
                <a:ext cx="359814" cy="0"/>
              </a:xfrm>
              <a:custGeom>
                <a:avLst/>
                <a:gdLst/>
                <a:ahLst/>
                <a:cxnLst/>
                <a:rect l="0" t="0" r="0" b="0"/>
                <a:pathLst>
                  <a:path w="593597">
                    <a:moveTo>
                      <a:pt x="593597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53" name="Freeform 513"/>
              <p:cNvSpPr/>
              <p:nvPr/>
            </p:nvSpPr>
            <p:spPr>
              <a:xfrm>
                <a:off x="3210864" y="6361573"/>
                <a:ext cx="499923" cy="0"/>
              </a:xfrm>
              <a:custGeom>
                <a:avLst/>
                <a:gdLst/>
                <a:ahLst/>
                <a:cxnLst/>
                <a:rect l="0" t="0" r="0" b="0"/>
                <a:pathLst>
                  <a:path w="824738">
                    <a:moveTo>
                      <a:pt x="824738" y="0"/>
                    </a:moveTo>
                    <a:lnTo>
                      <a:pt x="0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pic>
            <p:nvPicPr>
              <p:cNvPr id="454" name="Picture 514"/>
              <p:cNvPicPr>
                <a:picLocks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99240" y="6357723"/>
                <a:ext cx="22709" cy="1295150"/>
              </a:xfrm>
              <a:prstGeom prst="rect">
                <a:avLst/>
              </a:prstGeom>
              <a:noFill/>
              <a:extLst/>
            </p:spPr>
          </p:pic>
          <p:sp>
            <p:nvSpPr>
              <p:cNvPr id="455" name="Freeform 515"/>
              <p:cNvSpPr/>
              <p:nvPr/>
            </p:nvSpPr>
            <p:spPr>
              <a:xfrm>
                <a:off x="4532112" y="8694845"/>
                <a:ext cx="735720" cy="75634"/>
              </a:xfrm>
              <a:custGeom>
                <a:avLst/>
                <a:gdLst/>
                <a:ahLst/>
                <a:cxnLst/>
                <a:rect l="0" t="0" r="0" b="0"/>
                <a:pathLst>
                  <a:path w="1213739" h="124777">
                    <a:moveTo>
                      <a:pt x="0" y="0"/>
                    </a:moveTo>
                    <a:lnTo>
                      <a:pt x="93218" y="0"/>
                    </a:lnTo>
                    <a:lnTo>
                      <a:pt x="236982" y="124777"/>
                    </a:lnTo>
                    <a:lnTo>
                      <a:pt x="1213739" y="124777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56" name="Freeform 516"/>
              <p:cNvSpPr/>
              <p:nvPr/>
            </p:nvSpPr>
            <p:spPr>
              <a:xfrm>
                <a:off x="4485768" y="8677986"/>
                <a:ext cx="50577" cy="33718"/>
              </a:xfrm>
              <a:custGeom>
                <a:avLst/>
                <a:gdLst/>
                <a:ahLst/>
                <a:cxnLst/>
                <a:rect l="0" t="0" r="0" b="0"/>
                <a:pathLst>
                  <a:path w="83439" h="55626">
                    <a:moveTo>
                      <a:pt x="83439" y="55626"/>
                    </a:moveTo>
                    <a:lnTo>
                      <a:pt x="0" y="27813"/>
                    </a:lnTo>
                    <a:lnTo>
                      <a:pt x="83439" y="0"/>
                    </a:lnTo>
                    <a:lnTo>
                      <a:pt x="83439" y="55626"/>
                    </a:ln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457" name="Freeform 517"/>
              <p:cNvSpPr/>
              <p:nvPr/>
            </p:nvSpPr>
            <p:spPr>
              <a:xfrm>
                <a:off x="4530110" y="8633167"/>
                <a:ext cx="55735" cy="0"/>
              </a:xfrm>
              <a:custGeom>
                <a:avLst/>
                <a:gdLst/>
                <a:ahLst/>
                <a:cxnLst/>
                <a:rect l="0" t="0" r="0" b="0"/>
                <a:pathLst>
                  <a:path w="91948">
                    <a:moveTo>
                      <a:pt x="0" y="0"/>
                    </a:moveTo>
                    <a:lnTo>
                      <a:pt x="91948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58" name="Freeform 518"/>
              <p:cNvSpPr/>
              <p:nvPr/>
            </p:nvSpPr>
            <p:spPr>
              <a:xfrm>
                <a:off x="4483767" y="8616308"/>
                <a:ext cx="50576" cy="33741"/>
              </a:xfrm>
              <a:custGeom>
                <a:avLst/>
                <a:gdLst/>
                <a:ahLst/>
                <a:cxnLst/>
                <a:rect l="0" t="0" r="0" b="0"/>
                <a:pathLst>
                  <a:path w="83438" h="55665">
                    <a:moveTo>
                      <a:pt x="83438" y="55665"/>
                    </a:moveTo>
                    <a:lnTo>
                      <a:pt x="0" y="27813"/>
                    </a:lnTo>
                    <a:lnTo>
                      <a:pt x="83438" y="0"/>
                    </a:lnTo>
                    <a:lnTo>
                      <a:pt x="83438" y="55665"/>
                    </a:ln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459" name="Freeform 519"/>
              <p:cNvSpPr/>
              <p:nvPr/>
            </p:nvSpPr>
            <p:spPr>
              <a:xfrm>
                <a:off x="4586076" y="8549487"/>
                <a:ext cx="681756" cy="83679"/>
              </a:xfrm>
              <a:custGeom>
                <a:avLst/>
                <a:gdLst/>
                <a:ahLst/>
                <a:cxnLst/>
                <a:rect l="0" t="0" r="0" b="0"/>
                <a:pathLst>
                  <a:path w="1124713" h="138048">
                    <a:moveTo>
                      <a:pt x="0" y="138048"/>
                    </a:moveTo>
                    <a:lnTo>
                      <a:pt x="159767" y="0"/>
                    </a:lnTo>
                    <a:lnTo>
                      <a:pt x="1124713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60" name="Freeform 520"/>
              <p:cNvSpPr/>
              <p:nvPr/>
            </p:nvSpPr>
            <p:spPr>
              <a:xfrm>
                <a:off x="5268063" y="8310226"/>
                <a:ext cx="30254" cy="284141"/>
              </a:xfrm>
              <a:custGeom>
                <a:avLst/>
                <a:gdLst/>
                <a:ahLst/>
                <a:cxnLst/>
                <a:rect l="0" t="0" r="0" b="0"/>
                <a:pathLst>
                  <a:path w="49911" h="468756">
                    <a:moveTo>
                      <a:pt x="49911" y="468756"/>
                    </a:moveTo>
                    <a:lnTo>
                      <a:pt x="0" y="468756"/>
                    </a:lnTo>
                    <a:lnTo>
                      <a:pt x="0" y="0"/>
                    </a:lnTo>
                    <a:lnTo>
                      <a:pt x="49275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61" name="Freeform 521"/>
              <p:cNvSpPr/>
              <p:nvPr/>
            </p:nvSpPr>
            <p:spPr>
              <a:xfrm>
                <a:off x="5268448" y="8620080"/>
                <a:ext cx="30253" cy="240061"/>
              </a:xfrm>
              <a:custGeom>
                <a:avLst/>
                <a:gdLst/>
                <a:ahLst/>
                <a:cxnLst/>
                <a:rect l="0" t="0" r="0" b="0"/>
                <a:pathLst>
                  <a:path w="49910" h="396036">
                    <a:moveTo>
                      <a:pt x="49910" y="396036"/>
                    </a:moveTo>
                    <a:lnTo>
                      <a:pt x="0" y="396036"/>
                    </a:lnTo>
                    <a:lnTo>
                      <a:pt x="0" y="0"/>
                    </a:lnTo>
                    <a:lnTo>
                      <a:pt x="49402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62" name="Freeform 522"/>
              <p:cNvSpPr/>
              <p:nvPr/>
            </p:nvSpPr>
            <p:spPr>
              <a:xfrm>
                <a:off x="5273067" y="8887385"/>
                <a:ext cx="30254" cy="272771"/>
              </a:xfrm>
              <a:custGeom>
                <a:avLst/>
                <a:gdLst/>
                <a:ahLst/>
                <a:cxnLst/>
                <a:rect l="0" t="0" r="0" b="0"/>
                <a:pathLst>
                  <a:path w="49911" h="449999">
                    <a:moveTo>
                      <a:pt x="49911" y="449999"/>
                    </a:moveTo>
                    <a:lnTo>
                      <a:pt x="0" y="449999"/>
                    </a:lnTo>
                    <a:lnTo>
                      <a:pt x="0" y="0"/>
                    </a:lnTo>
                    <a:lnTo>
                      <a:pt x="49276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63" name="Freeform 523"/>
              <p:cNvSpPr/>
              <p:nvPr/>
            </p:nvSpPr>
            <p:spPr>
              <a:xfrm>
                <a:off x="5273067" y="7899987"/>
                <a:ext cx="30254" cy="283679"/>
              </a:xfrm>
              <a:custGeom>
                <a:avLst/>
                <a:gdLst/>
                <a:ahLst/>
                <a:cxnLst/>
                <a:rect l="0" t="0" r="0" b="0"/>
                <a:pathLst>
                  <a:path w="49911" h="467995">
                    <a:moveTo>
                      <a:pt x="49911" y="467995"/>
                    </a:moveTo>
                    <a:lnTo>
                      <a:pt x="0" y="467995"/>
                    </a:lnTo>
                    <a:lnTo>
                      <a:pt x="0" y="0"/>
                    </a:lnTo>
                    <a:lnTo>
                      <a:pt x="49276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64" name="Freeform 524"/>
              <p:cNvSpPr/>
              <p:nvPr/>
            </p:nvSpPr>
            <p:spPr>
              <a:xfrm>
                <a:off x="4805322" y="9023798"/>
                <a:ext cx="467898" cy="0"/>
              </a:xfrm>
              <a:custGeom>
                <a:avLst/>
                <a:gdLst/>
                <a:ahLst/>
                <a:cxnLst/>
                <a:rect l="0" t="0" r="0" b="0"/>
                <a:pathLst>
                  <a:path w="771906">
                    <a:moveTo>
                      <a:pt x="0" y="0"/>
                    </a:moveTo>
                    <a:lnTo>
                      <a:pt x="771906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65" name="Freeform 525"/>
              <p:cNvSpPr/>
              <p:nvPr/>
            </p:nvSpPr>
            <p:spPr>
              <a:xfrm>
                <a:off x="4758902" y="9006939"/>
                <a:ext cx="50577" cy="33718"/>
              </a:xfrm>
              <a:custGeom>
                <a:avLst/>
                <a:gdLst/>
                <a:ahLst/>
                <a:cxnLst/>
                <a:rect l="0" t="0" r="0" b="0"/>
                <a:pathLst>
                  <a:path w="83440" h="55626">
                    <a:moveTo>
                      <a:pt x="83440" y="55626"/>
                    </a:moveTo>
                    <a:lnTo>
                      <a:pt x="0" y="27813"/>
                    </a:lnTo>
                    <a:lnTo>
                      <a:pt x="83440" y="0"/>
                    </a:lnTo>
                    <a:lnTo>
                      <a:pt x="83440" y="55626"/>
                    </a:ln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466" name="Freeform 526"/>
              <p:cNvSpPr/>
              <p:nvPr/>
            </p:nvSpPr>
            <p:spPr>
              <a:xfrm>
                <a:off x="5014098" y="8050718"/>
                <a:ext cx="259200" cy="0"/>
              </a:xfrm>
              <a:custGeom>
                <a:avLst/>
                <a:gdLst/>
                <a:ahLst/>
                <a:cxnLst/>
                <a:rect l="0" t="0" r="0" b="0"/>
                <a:pathLst>
                  <a:path w="427610">
                    <a:moveTo>
                      <a:pt x="0" y="0"/>
                    </a:moveTo>
                    <a:lnTo>
                      <a:pt x="427610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67" name="Freeform 527"/>
              <p:cNvSpPr/>
              <p:nvPr/>
            </p:nvSpPr>
            <p:spPr>
              <a:xfrm>
                <a:off x="4967755" y="8033859"/>
                <a:ext cx="50577" cy="33718"/>
              </a:xfrm>
              <a:custGeom>
                <a:avLst/>
                <a:gdLst/>
                <a:ahLst/>
                <a:cxnLst/>
                <a:rect l="0" t="0" r="0" b="0"/>
                <a:pathLst>
                  <a:path w="83439" h="55626">
                    <a:moveTo>
                      <a:pt x="83439" y="55626"/>
                    </a:moveTo>
                    <a:lnTo>
                      <a:pt x="0" y="27813"/>
                    </a:lnTo>
                    <a:lnTo>
                      <a:pt x="83439" y="0"/>
                    </a:lnTo>
                    <a:lnTo>
                      <a:pt x="83439" y="55626"/>
                    </a:ln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468" name="Freeform 528"/>
              <p:cNvSpPr/>
              <p:nvPr/>
            </p:nvSpPr>
            <p:spPr>
              <a:xfrm>
                <a:off x="5271681" y="6852566"/>
                <a:ext cx="30176" cy="283679"/>
              </a:xfrm>
              <a:custGeom>
                <a:avLst/>
                <a:gdLst/>
                <a:ahLst/>
                <a:cxnLst/>
                <a:rect l="0" t="0" r="0" b="0"/>
                <a:pathLst>
                  <a:path w="49783" h="467994">
                    <a:moveTo>
                      <a:pt x="49783" y="467994"/>
                    </a:moveTo>
                    <a:lnTo>
                      <a:pt x="0" y="467994"/>
                    </a:lnTo>
                    <a:lnTo>
                      <a:pt x="0" y="0"/>
                    </a:lnTo>
                    <a:lnTo>
                      <a:pt x="49275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69" name="Freeform 529"/>
              <p:cNvSpPr/>
              <p:nvPr/>
            </p:nvSpPr>
            <p:spPr>
              <a:xfrm>
                <a:off x="5199626" y="7003297"/>
                <a:ext cx="72210" cy="0"/>
              </a:xfrm>
              <a:custGeom>
                <a:avLst/>
                <a:gdLst/>
                <a:ahLst/>
                <a:cxnLst/>
                <a:rect l="0" t="0" r="0" b="0"/>
                <a:pathLst>
                  <a:path w="119127">
                    <a:moveTo>
                      <a:pt x="0" y="0"/>
                    </a:moveTo>
                    <a:lnTo>
                      <a:pt x="119127" y="0"/>
                    </a:lnTo>
                  </a:path>
                </a:pathLst>
              </a:custGeom>
              <a:noFill/>
              <a:ln w="5773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70" name="Freeform 530"/>
              <p:cNvSpPr/>
              <p:nvPr/>
            </p:nvSpPr>
            <p:spPr>
              <a:xfrm>
                <a:off x="5153205" y="6986438"/>
                <a:ext cx="50577" cy="33718"/>
              </a:xfrm>
              <a:custGeom>
                <a:avLst/>
                <a:gdLst/>
                <a:ahLst/>
                <a:cxnLst/>
                <a:rect l="0" t="0" r="0" b="0"/>
                <a:pathLst>
                  <a:path w="83439" h="55626">
                    <a:moveTo>
                      <a:pt x="83439" y="55626"/>
                    </a:moveTo>
                    <a:lnTo>
                      <a:pt x="0" y="27813"/>
                    </a:lnTo>
                    <a:lnTo>
                      <a:pt x="83439" y="0"/>
                    </a:lnTo>
                    <a:lnTo>
                      <a:pt x="83439" y="55626"/>
                    </a:ln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471" name="Freeform 531"/>
              <p:cNvSpPr/>
              <p:nvPr/>
            </p:nvSpPr>
            <p:spPr>
              <a:xfrm>
                <a:off x="3444352" y="5701372"/>
                <a:ext cx="43956" cy="21862"/>
              </a:xfrm>
              <a:custGeom>
                <a:avLst/>
                <a:gdLst/>
                <a:ahLst/>
                <a:cxnLst/>
                <a:rect l="0" t="0" r="0" b="0"/>
                <a:pathLst>
                  <a:path w="72517" h="36067">
                    <a:moveTo>
                      <a:pt x="72517" y="0"/>
                    </a:moveTo>
                    <a:lnTo>
                      <a:pt x="0" y="18160"/>
                    </a:lnTo>
                    <a:lnTo>
                      <a:pt x="72009" y="36067"/>
                    </a:lnTo>
                    <a:lnTo>
                      <a:pt x="72517" y="0"/>
                    </a:lnTo>
                    <a:close/>
                  </a:path>
                </a:pathLst>
              </a:custGeom>
              <a:solidFill>
                <a:srgbClr val="0000FF">
                  <a:alpha val="100000"/>
                </a:srgbClr>
              </a:solidFill>
              <a:ln w="5773" cap="flat" cmpd="sng" algn="ctr">
                <a:noFill/>
                <a:prstDash val="solid"/>
              </a:ln>
              <a:effectLst/>
            </p:spPr>
          </p:sp>
          <p:sp>
            <p:nvSpPr>
              <p:cNvPr id="472" name="Freeform 532"/>
              <p:cNvSpPr/>
              <p:nvPr/>
            </p:nvSpPr>
            <p:spPr>
              <a:xfrm>
                <a:off x="3444352" y="5701372"/>
                <a:ext cx="43956" cy="21862"/>
              </a:xfrm>
              <a:custGeom>
                <a:avLst/>
                <a:gdLst/>
                <a:ahLst/>
                <a:cxnLst/>
                <a:rect l="0" t="0" r="0" b="0"/>
                <a:pathLst>
                  <a:path w="72517" h="36067">
                    <a:moveTo>
                      <a:pt x="72517" y="0"/>
                    </a:moveTo>
                    <a:lnTo>
                      <a:pt x="0" y="18160"/>
                    </a:lnTo>
                    <a:lnTo>
                      <a:pt x="72009" y="36067"/>
                    </a:lnTo>
                    <a:lnTo>
                      <a:pt x="72517" y="0"/>
                    </a:lnTo>
                    <a:close/>
                  </a:path>
                </a:pathLst>
              </a:custGeom>
              <a:noFill/>
              <a:ln w="1924" cap="rnd" cmpd="sng" algn="ctr">
                <a:solidFill>
                  <a:srgbClr val="0000FF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73" name="Freeform 533"/>
              <p:cNvSpPr/>
              <p:nvPr/>
            </p:nvSpPr>
            <p:spPr>
              <a:xfrm>
                <a:off x="3582073" y="5679586"/>
                <a:ext cx="130946" cy="65434"/>
              </a:xfrm>
              <a:custGeom>
                <a:avLst/>
                <a:gdLst/>
                <a:ahLst/>
                <a:cxnLst/>
                <a:rect l="0" t="0" r="0" b="0"/>
                <a:pathLst>
                  <a:path w="216027" h="107950">
                    <a:moveTo>
                      <a:pt x="0" y="0"/>
                    </a:moveTo>
                    <a:lnTo>
                      <a:pt x="0" y="107950"/>
                    </a:lnTo>
                    <a:lnTo>
                      <a:pt x="216027" y="0"/>
                    </a:lnTo>
                    <a:lnTo>
                      <a:pt x="216027" y="1079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1924" cap="flat" cmpd="sng" algn="ctr">
                <a:noFill/>
                <a:prstDash val="solid"/>
              </a:ln>
              <a:effectLst/>
            </p:spPr>
          </p:sp>
          <p:sp>
            <p:nvSpPr>
              <p:cNvPr id="474" name="Freeform 534"/>
              <p:cNvSpPr/>
              <p:nvPr/>
            </p:nvSpPr>
            <p:spPr>
              <a:xfrm>
                <a:off x="3582073" y="5679586"/>
                <a:ext cx="130946" cy="65434"/>
              </a:xfrm>
              <a:custGeom>
                <a:avLst/>
                <a:gdLst/>
                <a:ahLst/>
                <a:cxnLst/>
                <a:rect l="0" t="0" r="0" b="0"/>
                <a:pathLst>
                  <a:path w="216027" h="107950">
                    <a:moveTo>
                      <a:pt x="0" y="0"/>
                    </a:moveTo>
                    <a:lnTo>
                      <a:pt x="0" y="107950"/>
                    </a:lnTo>
                    <a:lnTo>
                      <a:pt x="216027" y="0"/>
                    </a:lnTo>
                    <a:lnTo>
                      <a:pt x="216027" y="1079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847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75" name="Freeform 535"/>
              <p:cNvSpPr/>
              <p:nvPr/>
            </p:nvSpPr>
            <p:spPr>
              <a:xfrm>
                <a:off x="3628416" y="5655568"/>
                <a:ext cx="40955" cy="56735"/>
              </a:xfrm>
              <a:custGeom>
                <a:avLst/>
                <a:gdLst/>
                <a:ahLst/>
                <a:cxnLst/>
                <a:rect l="0" t="0" r="0" b="0"/>
                <a:pathLst>
                  <a:path w="67565" h="93599">
                    <a:moveTo>
                      <a:pt x="31878" y="93599"/>
                    </a:moveTo>
                    <a:lnTo>
                      <a:pt x="31878" y="70231"/>
                    </a:lnTo>
                    <a:lnTo>
                      <a:pt x="65279" y="52706"/>
                    </a:lnTo>
                    <a:lnTo>
                      <a:pt x="0" y="35180"/>
                    </a:lnTo>
                    <a:lnTo>
                      <a:pt x="67565" y="11685"/>
                    </a:lnTo>
                    <a:lnTo>
                      <a:pt x="28194" y="0"/>
                    </a:lnTo>
                  </a:path>
                </a:pathLst>
              </a:custGeom>
              <a:noFill/>
              <a:ln w="1924" cap="rnd" cmpd="sng" algn="ctr">
                <a:solidFill>
                  <a:srgbClr val="000000">
                    <a:alpha val="100000"/>
                  </a:srgbClr>
                </a:solidFill>
                <a:prstDash val="solid"/>
                <a:round/>
              </a:ln>
              <a:effectLst/>
            </p:spPr>
          </p:sp>
          <p:sp>
            <p:nvSpPr>
              <p:cNvPr id="476" name="Rectangle 536"/>
              <p:cNvSpPr/>
              <p:nvPr/>
            </p:nvSpPr>
            <p:spPr>
              <a:xfrm>
                <a:off x="1555244" y="8161371"/>
                <a:ext cx="990389" cy="90251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872171" algn="l"/>
                  </a:tabLst>
                  <a:defRPr/>
                </a:pP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GHe	</a:t>
                </a:r>
                <a:r>
                  <a:rPr kumimoji="0" lang="en-US" sz="896" b="0" i="0" u="none" strike="noStrike" kern="0" cap="none" spc="0" normalizeH="0" baseline="27621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LHe</a:t>
                </a:r>
              </a:p>
            </p:txBody>
          </p:sp>
          <p:sp>
            <p:nvSpPr>
              <p:cNvPr id="477" name="Rectangle 538"/>
              <p:cNvSpPr/>
              <p:nvPr/>
            </p:nvSpPr>
            <p:spPr>
              <a:xfrm>
                <a:off x="2395314" y="8052239"/>
                <a:ext cx="205808" cy="9006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De</a:t>
                </a:r>
                <a:r>
                  <a:rPr kumimoji="0" lang="en-US" sz="591" b="0" i="0" u="none" strike="noStrike" kern="0" cap="none" spc="-11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w</a:t>
                </a: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ar</a:t>
                </a:r>
              </a:p>
            </p:txBody>
          </p:sp>
          <p:sp>
            <p:nvSpPr>
              <p:cNvPr id="478" name="Rectangle 539"/>
              <p:cNvSpPr/>
              <p:nvPr/>
            </p:nvSpPr>
            <p:spPr>
              <a:xfrm>
                <a:off x="2395083" y="8342000"/>
                <a:ext cx="205658" cy="9006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50</a:t>
                </a:r>
                <a:r>
                  <a:rPr kumimoji="0" lang="en-US" sz="591" b="0" i="0" u="none" strike="noStrike" kern="0" cap="none" spc="-25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</a:t>
                </a: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 ltr</a:t>
                </a:r>
              </a:p>
            </p:txBody>
          </p:sp>
          <p:sp>
            <p:nvSpPr>
              <p:cNvPr id="479" name="Rectangle 540"/>
              <p:cNvSpPr/>
              <p:nvPr/>
            </p:nvSpPr>
            <p:spPr>
              <a:xfrm>
                <a:off x="3837039" y="8032195"/>
                <a:ext cx="510497" cy="9029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Ph</a:t>
                </a:r>
                <a:r>
                  <a:rPr kumimoji="0" lang="en-US" sz="592" b="0" i="0" u="none" strike="noStrike" kern="0" cap="none" spc="-11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a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se Sep</a:t>
                </a:r>
                <a:r>
                  <a:rPr kumimoji="0" lang="en-US" sz="592" b="0" i="0" u="none" strike="noStrike" kern="0" cap="none" spc="-11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a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r</a:t>
                </a:r>
                <a:r>
                  <a:rPr kumimoji="0" lang="en-US" sz="592" b="0" i="0" u="none" strike="noStrike" kern="0" cap="none" spc="-11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a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tor</a:t>
                </a:r>
              </a:p>
            </p:txBody>
          </p:sp>
          <p:sp>
            <p:nvSpPr>
              <p:cNvPr id="480" name="Rectangle 541"/>
              <p:cNvSpPr/>
              <p:nvPr/>
            </p:nvSpPr>
            <p:spPr>
              <a:xfrm>
                <a:off x="1957092" y="5354644"/>
                <a:ext cx="161431" cy="831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Pur</a:t>
                </a:r>
                <a:r>
                  <a:rPr kumimoji="0" lang="en-US" sz="545" b="0" i="0" u="none" strike="noStrike" kern="0" cap="none" spc="-29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g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</a:t>
                </a:r>
              </a:p>
            </p:txBody>
          </p:sp>
          <p:sp>
            <p:nvSpPr>
              <p:cNvPr id="481" name="Rectangle 542"/>
              <p:cNvSpPr/>
              <p:nvPr/>
            </p:nvSpPr>
            <p:spPr>
              <a:xfrm>
                <a:off x="2756746" y="5564776"/>
                <a:ext cx="133672" cy="83371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45/2</a:t>
                </a:r>
              </a:p>
            </p:txBody>
          </p:sp>
          <p:sp>
            <p:nvSpPr>
              <p:cNvPr id="482" name="Rectangle 543"/>
              <p:cNvSpPr/>
              <p:nvPr/>
            </p:nvSpPr>
            <p:spPr>
              <a:xfrm>
                <a:off x="2752358" y="5353335"/>
                <a:ext cx="133233" cy="831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45/3</a:t>
                </a:r>
              </a:p>
            </p:txBody>
          </p:sp>
          <p:sp>
            <p:nvSpPr>
              <p:cNvPr id="483" name="Rectangle 544"/>
              <p:cNvSpPr/>
              <p:nvPr/>
            </p:nvSpPr>
            <p:spPr>
              <a:xfrm>
                <a:off x="2736961" y="5790133"/>
                <a:ext cx="998429" cy="14462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822863" algn="l"/>
                  </a:tabLst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180/2	</a:t>
                </a:r>
                <a:r>
                  <a:rPr kumimoji="0" lang="en-US" sz="825" b="0" i="0" u="none" strike="noStrike" kern="0" cap="none" spc="0" normalizeH="0" baseline="31333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S</a:t>
                </a:r>
                <a:r>
                  <a:rPr kumimoji="0" lang="en-US" sz="825" b="0" i="0" u="none" strike="noStrike" kern="0" cap="none" spc="-33" normalizeH="0" baseline="31333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a</a:t>
                </a:r>
                <a:r>
                  <a:rPr kumimoji="0" lang="en-US" sz="825" b="0" i="0" u="none" strike="noStrike" kern="0" cap="none" spc="0" normalizeH="0" baseline="31333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fety</a:t>
                </a:r>
              </a:p>
              <a:p>
                <a:pPr marL="825635" marR="0" lvl="0" indent="0" defTabSz="914400" eaLnBrk="1" fontAlgn="auto" latinLnBrk="0" hangingPunct="1">
                  <a:lnSpc>
                    <a:spcPts val="48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-15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ut</a:t>
                </a:r>
                <a:r>
                  <a:rPr kumimoji="0" lang="en-US" sz="547" b="0" i="0" u="none" strike="noStrike" kern="0" cap="none" spc="-36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l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</p:txBody>
          </p:sp>
          <p:sp>
            <p:nvSpPr>
              <p:cNvPr id="484" name="Rectangle 545"/>
              <p:cNvSpPr/>
              <p:nvPr/>
            </p:nvSpPr>
            <p:spPr>
              <a:xfrm>
                <a:off x="4072758" y="7888007"/>
                <a:ext cx="291067" cy="9029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4</a:t>
                </a:r>
                <a:r>
                  <a:rPr kumimoji="0" lang="en-US" sz="592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.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3 K </a:t>
                </a:r>
                <a:r>
                  <a:rPr kumimoji="0" lang="en-US" sz="592" b="0" i="0" u="none" strike="noStrike" kern="0" cap="none" spc="-21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L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He</a:t>
                </a:r>
              </a:p>
            </p:txBody>
          </p:sp>
          <p:sp>
            <p:nvSpPr>
              <p:cNvPr id="485" name="Rectangle 546"/>
              <p:cNvSpPr/>
              <p:nvPr/>
            </p:nvSpPr>
            <p:spPr>
              <a:xfrm rot="-5400000">
                <a:off x="4112232" y="5670483"/>
                <a:ext cx="194340" cy="831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B</a:t>
                </a:r>
                <a:r>
                  <a:rPr kumimoji="0" lang="en-US" sz="545" b="0" i="0" u="none" strike="noStrike" kern="0" cap="none" spc="-19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y</a:t>
                </a:r>
                <a:r>
                  <a:rPr kumimoji="0" lang="en-US" sz="545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ass</a:t>
                </a:r>
              </a:p>
            </p:txBody>
          </p:sp>
          <p:sp>
            <p:nvSpPr>
              <p:cNvPr id="486" name="Rectangle 547"/>
              <p:cNvSpPr/>
              <p:nvPr/>
            </p:nvSpPr>
            <p:spPr>
              <a:xfrm>
                <a:off x="5675915" y="6558618"/>
                <a:ext cx="228716" cy="148652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Vac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uu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m</a:t>
                </a:r>
              </a:p>
              <a:p>
                <a:pPr marL="32717" marR="0" lvl="0" indent="0" defTabSz="914400" eaLnBrk="1" fontAlgn="auto" latinLnBrk="0" hangingPunct="1">
                  <a:lnSpc>
                    <a:spcPts val="514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p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u</a:t>
                </a:r>
                <a:r>
                  <a:rPr kumimoji="0" lang="en-US" sz="547" b="0" i="0" u="none" strike="noStrike" kern="0" cap="none" spc="-26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m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p</a:t>
                </a:r>
              </a:p>
            </p:txBody>
          </p:sp>
          <p:sp>
            <p:nvSpPr>
              <p:cNvPr id="487" name="Rectangle 548"/>
              <p:cNvSpPr/>
              <p:nvPr/>
            </p:nvSpPr>
            <p:spPr>
              <a:xfrm rot="-5400000">
                <a:off x="4313474" y="5819379"/>
                <a:ext cx="69605" cy="10330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0931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FT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001</a:t>
                </a:r>
              </a:p>
            </p:txBody>
          </p:sp>
          <p:sp>
            <p:nvSpPr>
              <p:cNvPr id="488" name="Rectangle 549"/>
              <p:cNvSpPr/>
              <p:nvPr/>
            </p:nvSpPr>
            <p:spPr>
              <a:xfrm rot="-5400000">
                <a:off x="4313474" y="5819379"/>
                <a:ext cx="69605" cy="10330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0931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FT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001</a:t>
                </a:r>
              </a:p>
            </p:txBody>
          </p:sp>
          <p:sp>
            <p:nvSpPr>
              <p:cNvPr id="489" name="Rectangle 550"/>
              <p:cNvSpPr/>
              <p:nvPr/>
            </p:nvSpPr>
            <p:spPr>
              <a:xfrm>
                <a:off x="4595083" y="8847534"/>
                <a:ext cx="69606" cy="10353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1316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7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060</a:t>
                </a:r>
              </a:p>
            </p:txBody>
          </p:sp>
          <p:sp>
            <p:nvSpPr>
              <p:cNvPr id="490" name="Rectangle 551"/>
              <p:cNvSpPr/>
              <p:nvPr/>
            </p:nvSpPr>
            <p:spPr>
              <a:xfrm>
                <a:off x="4595083" y="8847534"/>
                <a:ext cx="69606" cy="10353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1316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7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060</a:t>
                </a:r>
              </a:p>
            </p:txBody>
          </p:sp>
          <p:sp>
            <p:nvSpPr>
              <p:cNvPr id="491" name="Rectangle 552"/>
              <p:cNvSpPr/>
              <p:nvPr/>
            </p:nvSpPr>
            <p:spPr>
              <a:xfrm>
                <a:off x="4067370" y="8218232"/>
                <a:ext cx="69607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050</a:t>
                </a:r>
              </a:p>
            </p:txBody>
          </p:sp>
          <p:sp>
            <p:nvSpPr>
              <p:cNvPr id="492" name="Rectangle 553"/>
              <p:cNvSpPr/>
              <p:nvPr/>
            </p:nvSpPr>
            <p:spPr>
              <a:xfrm>
                <a:off x="4067370" y="8174323"/>
                <a:ext cx="69606" cy="9933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0161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43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050</a:t>
                </a:r>
              </a:p>
            </p:txBody>
          </p:sp>
          <p:sp>
            <p:nvSpPr>
              <p:cNvPr id="493" name="Rectangle 554"/>
              <p:cNvSpPr/>
              <p:nvPr/>
            </p:nvSpPr>
            <p:spPr>
              <a:xfrm>
                <a:off x="4077531" y="8174323"/>
                <a:ext cx="45874" cy="5565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</p:txBody>
          </p:sp>
          <p:sp>
            <p:nvSpPr>
              <p:cNvPr id="494" name="Rectangle 555"/>
              <p:cNvSpPr/>
              <p:nvPr/>
            </p:nvSpPr>
            <p:spPr>
              <a:xfrm>
                <a:off x="4500934" y="8470503"/>
                <a:ext cx="69704" cy="103203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8083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  <a:p>
                <a:pPr marL="0" marR="0" lvl="0" indent="0" defTabSz="914400" eaLnBrk="1" fontAlgn="auto" latinLnBrk="0" hangingPunct="1">
                  <a:lnSpc>
                    <a:spcPts val="37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022</a:t>
                </a:r>
              </a:p>
            </p:txBody>
          </p:sp>
          <p:sp>
            <p:nvSpPr>
              <p:cNvPr id="495" name="Rectangle 556"/>
              <p:cNvSpPr/>
              <p:nvPr/>
            </p:nvSpPr>
            <p:spPr>
              <a:xfrm>
                <a:off x="4500934" y="8470503"/>
                <a:ext cx="69704" cy="103203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8083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  <a:p>
                <a:pPr marL="0" marR="0" lvl="0" indent="0" defTabSz="914400" eaLnBrk="1" fontAlgn="auto" latinLnBrk="0" hangingPunct="1">
                  <a:lnSpc>
                    <a:spcPts val="37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022</a:t>
                </a:r>
              </a:p>
            </p:txBody>
          </p:sp>
          <p:sp>
            <p:nvSpPr>
              <p:cNvPr id="496" name="Rectangle 557"/>
              <p:cNvSpPr/>
              <p:nvPr/>
            </p:nvSpPr>
            <p:spPr>
              <a:xfrm>
                <a:off x="3607631" y="8468011"/>
                <a:ext cx="69607" cy="103492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709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  <a:p>
                <a:pPr marL="0" marR="0" lvl="0" indent="0" defTabSz="914400" eaLnBrk="1" fontAlgn="auto" latinLnBrk="0" hangingPunct="1">
                  <a:lnSpc>
                    <a:spcPts val="37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021</a:t>
                </a:r>
              </a:p>
            </p:txBody>
          </p:sp>
          <p:sp>
            <p:nvSpPr>
              <p:cNvPr id="497" name="Rectangle 558"/>
              <p:cNvSpPr/>
              <p:nvPr/>
            </p:nvSpPr>
            <p:spPr>
              <a:xfrm>
                <a:off x="3607631" y="8468011"/>
                <a:ext cx="69607" cy="103492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709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  <a:p>
                <a:pPr marL="0" marR="0" lvl="0" indent="0" defTabSz="914400" eaLnBrk="1" fontAlgn="auto" latinLnBrk="0" hangingPunct="1">
                  <a:lnSpc>
                    <a:spcPts val="37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021</a:t>
                </a:r>
              </a:p>
            </p:txBody>
          </p:sp>
          <p:sp>
            <p:nvSpPr>
              <p:cNvPr id="498" name="Rectangle 559"/>
              <p:cNvSpPr/>
              <p:nvPr/>
            </p:nvSpPr>
            <p:spPr>
              <a:xfrm>
                <a:off x="3594159" y="8677201"/>
                <a:ext cx="69607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040</a:t>
                </a:r>
              </a:p>
            </p:txBody>
          </p:sp>
          <p:sp>
            <p:nvSpPr>
              <p:cNvPr id="499" name="Rectangle 560"/>
              <p:cNvSpPr/>
              <p:nvPr/>
            </p:nvSpPr>
            <p:spPr>
              <a:xfrm>
                <a:off x="3594159" y="8633513"/>
                <a:ext cx="69606" cy="99113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0392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43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040</a:t>
                </a:r>
              </a:p>
            </p:txBody>
          </p:sp>
          <p:sp>
            <p:nvSpPr>
              <p:cNvPr id="500" name="Rectangle 561"/>
              <p:cNvSpPr/>
              <p:nvPr/>
            </p:nvSpPr>
            <p:spPr>
              <a:xfrm>
                <a:off x="3604552" y="8633513"/>
                <a:ext cx="45588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</p:txBody>
          </p:sp>
          <p:sp>
            <p:nvSpPr>
              <p:cNvPr id="501" name="Rectangle 562"/>
              <p:cNvSpPr/>
              <p:nvPr/>
            </p:nvSpPr>
            <p:spPr>
              <a:xfrm>
                <a:off x="3107015" y="6989748"/>
                <a:ext cx="69607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091</a:t>
                </a:r>
              </a:p>
            </p:txBody>
          </p:sp>
          <p:sp>
            <p:nvSpPr>
              <p:cNvPr id="502" name="Rectangle 563"/>
              <p:cNvSpPr/>
              <p:nvPr/>
            </p:nvSpPr>
            <p:spPr>
              <a:xfrm>
                <a:off x="3107015" y="6937785"/>
                <a:ext cx="69606" cy="10738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9622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40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091</a:t>
                </a:r>
              </a:p>
            </p:txBody>
          </p:sp>
          <p:sp>
            <p:nvSpPr>
              <p:cNvPr id="503" name="Rectangle 564"/>
              <p:cNvSpPr/>
              <p:nvPr/>
            </p:nvSpPr>
            <p:spPr>
              <a:xfrm>
                <a:off x="3116638" y="6937785"/>
                <a:ext cx="45588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</p:txBody>
          </p:sp>
          <p:sp>
            <p:nvSpPr>
              <p:cNvPr id="504" name="Rectangle 565"/>
              <p:cNvSpPr/>
              <p:nvPr/>
            </p:nvSpPr>
            <p:spPr>
              <a:xfrm>
                <a:off x="3951511" y="6237679"/>
                <a:ext cx="39912" cy="5565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-16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L</a:t>
                </a: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</a:p>
            </p:txBody>
          </p:sp>
          <p:sp>
            <p:nvSpPr>
              <p:cNvPr id="505" name="Rectangle 566"/>
              <p:cNvSpPr/>
              <p:nvPr/>
            </p:nvSpPr>
            <p:spPr>
              <a:xfrm>
                <a:off x="3941735" y="6285745"/>
                <a:ext cx="69607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001</a:t>
                </a:r>
              </a:p>
            </p:txBody>
          </p:sp>
          <p:sp>
            <p:nvSpPr>
              <p:cNvPr id="506" name="Rectangle 567"/>
              <p:cNvSpPr/>
              <p:nvPr/>
            </p:nvSpPr>
            <p:spPr>
              <a:xfrm>
                <a:off x="3951511" y="6237679"/>
                <a:ext cx="39912" cy="5565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-16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L</a:t>
                </a: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</a:p>
            </p:txBody>
          </p:sp>
          <p:sp>
            <p:nvSpPr>
              <p:cNvPr id="507" name="Rectangle 568"/>
              <p:cNvSpPr/>
              <p:nvPr/>
            </p:nvSpPr>
            <p:spPr>
              <a:xfrm>
                <a:off x="3941735" y="6285745"/>
                <a:ext cx="69607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001</a:t>
                </a:r>
              </a:p>
            </p:txBody>
          </p:sp>
          <p:sp>
            <p:nvSpPr>
              <p:cNvPr id="508" name="Rectangle 569"/>
              <p:cNvSpPr/>
              <p:nvPr/>
            </p:nvSpPr>
            <p:spPr>
              <a:xfrm>
                <a:off x="5568140" y="7255491"/>
                <a:ext cx="34734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PI</a:t>
                </a:r>
              </a:p>
            </p:txBody>
          </p:sp>
          <p:sp>
            <p:nvSpPr>
              <p:cNvPr id="509" name="Rectangle 570"/>
              <p:cNvSpPr/>
              <p:nvPr/>
            </p:nvSpPr>
            <p:spPr>
              <a:xfrm>
                <a:off x="5554129" y="7303114"/>
                <a:ext cx="69704" cy="5565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001</a:t>
                </a:r>
              </a:p>
            </p:txBody>
          </p:sp>
          <p:sp>
            <p:nvSpPr>
              <p:cNvPr id="510" name="Rectangle 571"/>
              <p:cNvSpPr/>
              <p:nvPr/>
            </p:nvSpPr>
            <p:spPr>
              <a:xfrm>
                <a:off x="5568140" y="7255491"/>
                <a:ext cx="34734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PI</a:t>
                </a:r>
              </a:p>
            </p:txBody>
          </p:sp>
          <p:sp>
            <p:nvSpPr>
              <p:cNvPr id="511" name="Rectangle 572"/>
              <p:cNvSpPr/>
              <p:nvPr/>
            </p:nvSpPr>
            <p:spPr>
              <a:xfrm>
                <a:off x="5554129" y="7303114"/>
                <a:ext cx="69704" cy="5565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001</a:t>
                </a:r>
              </a:p>
            </p:txBody>
          </p:sp>
          <p:sp>
            <p:nvSpPr>
              <p:cNvPr id="512" name="Rectangle 573"/>
              <p:cNvSpPr/>
              <p:nvPr/>
            </p:nvSpPr>
            <p:spPr>
              <a:xfrm>
                <a:off x="3580995" y="7086361"/>
                <a:ext cx="69607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101</a:t>
                </a:r>
              </a:p>
            </p:txBody>
          </p:sp>
          <p:sp>
            <p:nvSpPr>
              <p:cNvPr id="513" name="Rectangle 574"/>
              <p:cNvSpPr/>
              <p:nvPr/>
            </p:nvSpPr>
            <p:spPr>
              <a:xfrm>
                <a:off x="3580995" y="7036140"/>
                <a:ext cx="69607" cy="10564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8545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93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101</a:t>
                </a:r>
              </a:p>
            </p:txBody>
          </p:sp>
          <p:sp>
            <p:nvSpPr>
              <p:cNvPr id="514" name="Rectangle 575"/>
              <p:cNvSpPr/>
              <p:nvPr/>
            </p:nvSpPr>
            <p:spPr>
              <a:xfrm>
                <a:off x="3589540" y="7036140"/>
                <a:ext cx="45682" cy="5565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</p:txBody>
          </p:sp>
          <p:sp>
            <p:nvSpPr>
              <p:cNvPr id="515" name="Rectangle 576"/>
              <p:cNvSpPr/>
              <p:nvPr/>
            </p:nvSpPr>
            <p:spPr>
              <a:xfrm>
                <a:off x="3580995" y="6908532"/>
                <a:ext cx="69607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081</a:t>
                </a:r>
              </a:p>
            </p:txBody>
          </p:sp>
          <p:sp>
            <p:nvSpPr>
              <p:cNvPr id="516" name="Rectangle 577"/>
              <p:cNvSpPr/>
              <p:nvPr/>
            </p:nvSpPr>
            <p:spPr>
              <a:xfrm>
                <a:off x="3580995" y="6859850"/>
                <a:ext cx="69607" cy="10410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8545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8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081</a:t>
                </a:r>
              </a:p>
            </p:txBody>
          </p:sp>
          <p:sp>
            <p:nvSpPr>
              <p:cNvPr id="517" name="Rectangle 578"/>
              <p:cNvSpPr/>
              <p:nvPr/>
            </p:nvSpPr>
            <p:spPr>
              <a:xfrm>
                <a:off x="3589540" y="6859850"/>
                <a:ext cx="45682" cy="5565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</p:txBody>
          </p:sp>
          <p:sp>
            <p:nvSpPr>
              <p:cNvPr id="518" name="Rectangle 579"/>
              <p:cNvSpPr/>
              <p:nvPr/>
            </p:nvSpPr>
            <p:spPr>
              <a:xfrm>
                <a:off x="4996931" y="6995137"/>
                <a:ext cx="69992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092</a:t>
                </a:r>
              </a:p>
            </p:txBody>
          </p:sp>
          <p:sp>
            <p:nvSpPr>
              <p:cNvPr id="519" name="Rectangle 580"/>
              <p:cNvSpPr/>
              <p:nvPr/>
            </p:nvSpPr>
            <p:spPr>
              <a:xfrm>
                <a:off x="4996931" y="6943174"/>
                <a:ext cx="69992" cy="10738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5781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40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092</a:t>
                </a:r>
              </a:p>
            </p:txBody>
          </p:sp>
          <p:sp>
            <p:nvSpPr>
              <p:cNvPr id="520" name="Rectangle 581"/>
              <p:cNvSpPr/>
              <p:nvPr/>
            </p:nvSpPr>
            <p:spPr>
              <a:xfrm>
                <a:off x="5012713" y="6943174"/>
                <a:ext cx="45781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</p:txBody>
          </p:sp>
          <p:sp>
            <p:nvSpPr>
              <p:cNvPr id="521" name="Rectangle 582"/>
              <p:cNvSpPr/>
              <p:nvPr/>
            </p:nvSpPr>
            <p:spPr>
              <a:xfrm>
                <a:off x="4521950" y="7086717"/>
                <a:ext cx="69704" cy="5565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102</a:t>
                </a:r>
              </a:p>
            </p:txBody>
          </p:sp>
          <p:sp>
            <p:nvSpPr>
              <p:cNvPr id="522" name="Rectangle 583"/>
              <p:cNvSpPr/>
              <p:nvPr/>
            </p:nvSpPr>
            <p:spPr>
              <a:xfrm>
                <a:off x="4521950" y="7037092"/>
                <a:ext cx="69704" cy="105282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6936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92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102</a:t>
                </a:r>
              </a:p>
            </p:txBody>
          </p:sp>
          <p:sp>
            <p:nvSpPr>
              <p:cNvPr id="523" name="Rectangle 584"/>
              <p:cNvSpPr/>
              <p:nvPr/>
            </p:nvSpPr>
            <p:spPr>
              <a:xfrm>
                <a:off x="4538886" y="7037092"/>
                <a:ext cx="45588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</p:txBody>
          </p:sp>
          <p:sp>
            <p:nvSpPr>
              <p:cNvPr id="524" name="Rectangle 585"/>
              <p:cNvSpPr/>
              <p:nvPr/>
            </p:nvSpPr>
            <p:spPr>
              <a:xfrm>
                <a:off x="4521950" y="6909302"/>
                <a:ext cx="69607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082</a:t>
                </a:r>
              </a:p>
            </p:txBody>
          </p:sp>
          <p:sp>
            <p:nvSpPr>
              <p:cNvPr id="525" name="Rectangle 586"/>
              <p:cNvSpPr/>
              <p:nvPr/>
            </p:nvSpPr>
            <p:spPr>
              <a:xfrm>
                <a:off x="4521950" y="6860803"/>
                <a:ext cx="69607" cy="10392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6936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8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082</a:t>
                </a:r>
              </a:p>
            </p:txBody>
          </p:sp>
          <p:sp>
            <p:nvSpPr>
              <p:cNvPr id="526" name="Rectangle 587"/>
              <p:cNvSpPr/>
              <p:nvPr/>
            </p:nvSpPr>
            <p:spPr>
              <a:xfrm>
                <a:off x="4538886" y="6860803"/>
                <a:ext cx="45588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</p:txBody>
          </p:sp>
          <p:sp>
            <p:nvSpPr>
              <p:cNvPr id="527" name="Rectangle 588"/>
              <p:cNvSpPr/>
              <p:nvPr/>
            </p:nvSpPr>
            <p:spPr>
              <a:xfrm>
                <a:off x="3393389" y="6425083"/>
                <a:ext cx="69606" cy="10330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9469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031</a:t>
                </a:r>
              </a:p>
            </p:txBody>
          </p:sp>
          <p:sp>
            <p:nvSpPr>
              <p:cNvPr id="528" name="Rectangle 589"/>
              <p:cNvSpPr/>
              <p:nvPr/>
            </p:nvSpPr>
            <p:spPr>
              <a:xfrm>
                <a:off x="3393389" y="6425083"/>
                <a:ext cx="69606" cy="10330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9469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031</a:t>
                </a:r>
              </a:p>
            </p:txBody>
          </p:sp>
          <p:sp>
            <p:nvSpPr>
              <p:cNvPr id="529" name="Rectangle 590"/>
              <p:cNvSpPr/>
              <p:nvPr/>
            </p:nvSpPr>
            <p:spPr>
              <a:xfrm>
                <a:off x="4708479" y="6422927"/>
                <a:ext cx="69704" cy="10328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5935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  <a:p>
                <a:pPr marL="0" marR="0" lvl="0" indent="0" defTabSz="914400" eaLnBrk="1" fontAlgn="auto" latinLnBrk="0" hangingPunct="1">
                  <a:lnSpc>
                    <a:spcPts val="37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032</a:t>
                </a:r>
              </a:p>
            </p:txBody>
          </p:sp>
          <p:sp>
            <p:nvSpPr>
              <p:cNvPr id="530" name="Rectangle 591"/>
              <p:cNvSpPr/>
              <p:nvPr/>
            </p:nvSpPr>
            <p:spPr>
              <a:xfrm>
                <a:off x="4708479" y="6422927"/>
                <a:ext cx="69704" cy="10328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5935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  <a:p>
                <a:pPr marL="0" marR="0" lvl="0" indent="0" defTabSz="914400" eaLnBrk="1" fontAlgn="auto" latinLnBrk="0" hangingPunct="1">
                  <a:lnSpc>
                    <a:spcPts val="37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032</a:t>
                </a:r>
              </a:p>
            </p:txBody>
          </p:sp>
          <p:sp>
            <p:nvSpPr>
              <p:cNvPr id="531" name="Rectangle 592"/>
              <p:cNvSpPr/>
              <p:nvPr/>
            </p:nvSpPr>
            <p:spPr>
              <a:xfrm>
                <a:off x="4354514" y="7494367"/>
                <a:ext cx="69606" cy="10330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9854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007</a:t>
                </a:r>
              </a:p>
            </p:txBody>
          </p:sp>
          <p:sp>
            <p:nvSpPr>
              <p:cNvPr id="532" name="Rectangle 593"/>
              <p:cNvSpPr/>
              <p:nvPr/>
            </p:nvSpPr>
            <p:spPr>
              <a:xfrm>
                <a:off x="4354514" y="7494367"/>
                <a:ext cx="69606" cy="10330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9854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007</a:t>
                </a:r>
              </a:p>
            </p:txBody>
          </p:sp>
          <p:sp>
            <p:nvSpPr>
              <p:cNvPr id="533" name="Rectangle 594"/>
              <p:cNvSpPr/>
              <p:nvPr/>
            </p:nvSpPr>
            <p:spPr>
              <a:xfrm>
                <a:off x="4326415" y="8482589"/>
                <a:ext cx="69607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020</a:t>
                </a:r>
              </a:p>
            </p:txBody>
          </p:sp>
          <p:sp>
            <p:nvSpPr>
              <p:cNvPr id="534" name="Rectangle 595"/>
              <p:cNvSpPr/>
              <p:nvPr/>
            </p:nvSpPr>
            <p:spPr>
              <a:xfrm>
                <a:off x="4326415" y="8436400"/>
                <a:ext cx="69606" cy="10161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9391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63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020</a:t>
                </a:r>
              </a:p>
            </p:txBody>
          </p:sp>
          <p:sp>
            <p:nvSpPr>
              <p:cNvPr id="535" name="Rectangle 596"/>
              <p:cNvSpPr/>
              <p:nvPr/>
            </p:nvSpPr>
            <p:spPr>
              <a:xfrm>
                <a:off x="4186461" y="8436217"/>
                <a:ext cx="194934" cy="10179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0623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149345" algn="l"/>
                  </a:tabLst>
                  <a:defRPr/>
                </a:pPr>
                <a:r>
                  <a:rPr kumimoji="0" lang="en-US" sz="553" b="0" i="0" u="none" strike="noStrike" kern="0" cap="none" spc="0" normalizeH="0" baseline="3651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	</a:t>
                </a: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63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012</a:t>
                </a:r>
              </a:p>
            </p:txBody>
          </p:sp>
          <p:sp>
            <p:nvSpPr>
              <p:cNvPr id="536" name="Rectangle 597"/>
              <p:cNvSpPr/>
              <p:nvPr/>
            </p:nvSpPr>
            <p:spPr>
              <a:xfrm>
                <a:off x="4186461" y="8434523"/>
                <a:ext cx="69607" cy="103492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0623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  <a:p>
                <a:pPr marL="0" marR="0" lvl="0" indent="0" defTabSz="914400" eaLnBrk="1" fontAlgn="auto" latinLnBrk="0" hangingPunct="1">
                  <a:lnSpc>
                    <a:spcPts val="37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012</a:t>
                </a:r>
              </a:p>
            </p:txBody>
          </p:sp>
          <p:sp>
            <p:nvSpPr>
              <p:cNvPr id="537" name="Rectangle 598"/>
              <p:cNvSpPr/>
              <p:nvPr/>
            </p:nvSpPr>
            <p:spPr>
              <a:xfrm rot="-5400000">
                <a:off x="4313474" y="5511450"/>
                <a:ext cx="69605" cy="10330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1162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FC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001</a:t>
                </a:r>
              </a:p>
            </p:txBody>
          </p:sp>
          <p:sp>
            <p:nvSpPr>
              <p:cNvPr id="538" name="Rectangle 599"/>
              <p:cNvSpPr/>
              <p:nvPr/>
            </p:nvSpPr>
            <p:spPr>
              <a:xfrm rot="-5400000">
                <a:off x="4313474" y="5511450"/>
                <a:ext cx="69605" cy="10330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1162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FC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001</a:t>
                </a:r>
              </a:p>
            </p:txBody>
          </p:sp>
          <p:sp>
            <p:nvSpPr>
              <p:cNvPr id="539" name="Rectangle 600"/>
              <p:cNvSpPr/>
              <p:nvPr/>
            </p:nvSpPr>
            <p:spPr>
              <a:xfrm rot="-5400000">
                <a:off x="4726002" y="5670271"/>
                <a:ext cx="194533" cy="83371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B</a:t>
                </a:r>
                <a:r>
                  <a:rPr kumimoji="0" lang="en-US" sz="547" b="0" i="0" u="none" strike="noStrike" kern="0" cap="none" spc="-2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y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ass</a:t>
                </a:r>
              </a:p>
            </p:txBody>
          </p:sp>
          <p:sp>
            <p:nvSpPr>
              <p:cNvPr id="540" name="Rectangle 601"/>
              <p:cNvSpPr/>
              <p:nvPr/>
            </p:nvSpPr>
            <p:spPr>
              <a:xfrm rot="-5400000">
                <a:off x="4927485" y="5819456"/>
                <a:ext cx="69605" cy="10315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0931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FT</a:t>
                </a:r>
              </a:p>
              <a:p>
                <a:pPr marL="0" marR="0" lvl="0" indent="0" defTabSz="914400" eaLnBrk="1" fontAlgn="auto" latinLnBrk="0" hangingPunct="1">
                  <a:lnSpc>
                    <a:spcPts val="375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002</a:t>
                </a:r>
              </a:p>
            </p:txBody>
          </p:sp>
          <p:sp>
            <p:nvSpPr>
              <p:cNvPr id="541" name="Rectangle 602"/>
              <p:cNvSpPr/>
              <p:nvPr/>
            </p:nvSpPr>
            <p:spPr>
              <a:xfrm rot="-5400000">
                <a:off x="4927485" y="5819456"/>
                <a:ext cx="69605" cy="10315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0931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FT</a:t>
                </a:r>
              </a:p>
              <a:p>
                <a:pPr marL="0" marR="0" lvl="0" indent="0" defTabSz="914400" eaLnBrk="1" fontAlgn="auto" latinLnBrk="0" hangingPunct="1">
                  <a:lnSpc>
                    <a:spcPts val="375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002</a:t>
                </a:r>
              </a:p>
            </p:txBody>
          </p:sp>
          <p:sp>
            <p:nvSpPr>
              <p:cNvPr id="542" name="Rectangle 603"/>
              <p:cNvSpPr/>
              <p:nvPr/>
            </p:nvSpPr>
            <p:spPr>
              <a:xfrm rot="-5400000">
                <a:off x="4927485" y="5511527"/>
                <a:ext cx="69605" cy="10315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1162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FC</a:t>
                </a:r>
              </a:p>
              <a:p>
                <a:pPr marL="0" marR="0" lvl="0" indent="0" defTabSz="914400" eaLnBrk="1" fontAlgn="auto" latinLnBrk="0" hangingPunct="1">
                  <a:lnSpc>
                    <a:spcPts val="375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002</a:t>
                </a:r>
              </a:p>
            </p:txBody>
          </p:sp>
          <p:sp>
            <p:nvSpPr>
              <p:cNvPr id="543" name="Rectangle 604"/>
              <p:cNvSpPr/>
              <p:nvPr/>
            </p:nvSpPr>
            <p:spPr>
              <a:xfrm rot="-5400000">
                <a:off x="4927485" y="5511527"/>
                <a:ext cx="69605" cy="10315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1162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FC</a:t>
                </a:r>
              </a:p>
              <a:p>
                <a:pPr marL="0" marR="0" lvl="0" indent="0" defTabSz="914400" eaLnBrk="1" fontAlgn="auto" latinLnBrk="0" hangingPunct="1">
                  <a:lnSpc>
                    <a:spcPts val="375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002</a:t>
                </a:r>
              </a:p>
            </p:txBody>
          </p:sp>
          <p:sp>
            <p:nvSpPr>
              <p:cNvPr id="544" name="Rectangle 605"/>
              <p:cNvSpPr/>
              <p:nvPr/>
            </p:nvSpPr>
            <p:spPr>
              <a:xfrm>
                <a:off x="5313559" y="8879568"/>
                <a:ext cx="427904" cy="9006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Cooling plat</a:t>
                </a:r>
                <a:r>
                  <a:rPr kumimoji="0" lang="en-US" sz="591" b="0" i="0" u="none" strike="noStrike" kern="0" cap="none" spc="-2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</a:t>
                </a: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545" name="Rectangle 606"/>
              <p:cNvSpPr/>
              <p:nvPr/>
            </p:nvSpPr>
            <p:spPr>
              <a:xfrm>
                <a:off x="5313559" y="8971764"/>
                <a:ext cx="751749" cy="18287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wi</a:t>
                </a:r>
                <a:r>
                  <a:rPr kumimoji="0" lang="en-US" sz="592" b="0" i="0" u="none" strike="noStrike" kern="0" cap="none" spc="-16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h heat </a:t>
                </a:r>
                <a:r>
                  <a:rPr kumimoji="0" lang="en-US" sz="592" b="0" i="0" u="none" strike="noStrike" kern="0" cap="none" spc="-2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xchanger</a:t>
                </a:r>
              </a:p>
              <a:p>
                <a:pPr marL="0" marR="0" lvl="0" indent="0" defTabSz="914400" eaLnBrk="1" fontAlgn="auto" latinLnBrk="0" hangingPunct="1">
                  <a:lnSpc>
                    <a:spcPts val="728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(e</a:t>
                </a:r>
                <a:r>
                  <a:rPr kumimoji="0" lang="en-US" sz="592" b="0" i="0" u="none" strike="noStrike" kern="0" cap="none" spc="-29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x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peri</a:t>
                </a:r>
                <a:r>
                  <a:rPr kumimoji="0" lang="en-US" sz="592" b="0" i="0" u="none" strike="noStrike" kern="0" cap="none" spc="-17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m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ental platfor</a:t>
                </a:r>
                <a:r>
                  <a:rPr kumimoji="0" lang="en-US" sz="592" b="0" i="0" u="none" strike="noStrike" kern="0" cap="none" spc="-17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m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)</a:t>
                </a:r>
              </a:p>
            </p:txBody>
          </p:sp>
          <p:sp>
            <p:nvSpPr>
              <p:cNvPr id="546" name="Rectangle 607"/>
              <p:cNvSpPr/>
              <p:nvPr/>
            </p:nvSpPr>
            <p:spPr>
              <a:xfrm>
                <a:off x="4900703" y="6047100"/>
                <a:ext cx="416441" cy="16632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22863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-18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5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li</a:t>
                </a:r>
                <a:r>
                  <a:rPr kumimoji="0" lang="en-US" sz="545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n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g</a:t>
                </a:r>
                <a:r>
                  <a:rPr kumimoji="0" lang="en-US" sz="545" b="0" i="0" u="none" strike="noStrike" kern="0" cap="none" spc="-32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p</a:t>
                </a:r>
                <a:r>
                  <a:rPr kumimoji="0" lang="en-US" sz="545" b="0" i="0" u="none" strike="noStrike" kern="0" cap="none" spc="-34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l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ate </a:t>
                </a:r>
              </a:p>
              <a:p>
                <a:pPr marL="0" marR="0" lvl="0" indent="0" defTabSz="914400" eaLnBrk="1" fontAlgn="auto" latinLnBrk="0" hangingPunct="1">
                  <a:lnSpc>
                    <a:spcPts val="655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f</a:t>
                </a:r>
                <a:r>
                  <a:rPr kumimoji="0" lang="en-US" sz="547" b="0" i="0" u="none" strike="noStrike" kern="0" cap="none" spc="-35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l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7" b="0" i="0" u="none" strike="noStrike" kern="0" cap="none" spc="-27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w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 c</a:t>
                </a:r>
                <a:r>
                  <a:rPr kumimoji="0" lang="en-US" sz="547" b="0" i="0" u="none" strike="noStrike" kern="0" cap="none" spc="-15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nt</a:t>
                </a:r>
                <a:r>
                  <a:rPr kumimoji="0" lang="en-US" sz="547" b="0" i="0" u="none" strike="noStrike" kern="0" cap="none" spc="-1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r</a:t>
                </a:r>
                <a:r>
                  <a:rPr kumimoji="0" lang="en-US" sz="547" b="0" i="0" u="none" strike="noStrike" kern="0" cap="none" spc="-15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ller</a:t>
                </a:r>
              </a:p>
            </p:txBody>
          </p:sp>
          <p:sp>
            <p:nvSpPr>
              <p:cNvPr id="547" name="Rectangle 608"/>
              <p:cNvSpPr/>
              <p:nvPr/>
            </p:nvSpPr>
            <p:spPr>
              <a:xfrm>
                <a:off x="4504244" y="6047100"/>
                <a:ext cx="169053" cy="831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S</a:t>
                </a:r>
                <a:r>
                  <a:rPr kumimoji="0" lang="en-US" sz="545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ie</a:t>
                </a:r>
                <a:r>
                  <a:rPr kumimoji="0" lang="en-US" sz="545" b="0" i="0" u="none" strike="noStrike" kern="0" cap="none" spc="-33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l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d</a:t>
                </a:r>
              </a:p>
            </p:txBody>
          </p:sp>
          <p:sp>
            <p:nvSpPr>
              <p:cNvPr id="548" name="Rectangle 609"/>
              <p:cNvSpPr/>
              <p:nvPr/>
            </p:nvSpPr>
            <p:spPr>
              <a:xfrm>
                <a:off x="4381842" y="6130058"/>
                <a:ext cx="416442" cy="83371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f</a:t>
                </a:r>
                <a:r>
                  <a:rPr kumimoji="0" lang="en-US" sz="547" b="0" i="0" u="none" strike="noStrike" kern="0" cap="none" spc="-35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l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7" b="0" i="0" u="none" strike="noStrike" kern="0" cap="none" spc="-27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w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 c</a:t>
                </a:r>
                <a:r>
                  <a:rPr kumimoji="0" lang="en-US" sz="547" b="0" i="0" u="none" strike="noStrike" kern="0" cap="none" spc="-15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nt</a:t>
                </a:r>
                <a:r>
                  <a:rPr kumimoji="0" lang="en-US" sz="547" b="0" i="0" u="none" strike="noStrike" kern="0" cap="none" spc="-1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r</a:t>
                </a:r>
                <a:r>
                  <a:rPr kumimoji="0" lang="en-US" sz="547" b="0" i="0" u="none" strike="noStrike" kern="0" cap="none" spc="-15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ller</a:t>
                </a:r>
              </a:p>
            </p:txBody>
          </p:sp>
          <p:sp>
            <p:nvSpPr>
              <p:cNvPr id="549" name="Rectangle 610"/>
              <p:cNvSpPr/>
              <p:nvPr/>
            </p:nvSpPr>
            <p:spPr>
              <a:xfrm>
                <a:off x="5392620" y="7373322"/>
                <a:ext cx="415469" cy="83371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Vac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uu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m </a:t>
                </a:r>
                <a:r>
                  <a:rPr kumimoji="0" lang="en-US" sz="547" b="0" i="0" u="none" strike="noStrike" kern="0" cap="none" spc="-3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g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a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u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ge</a:t>
                </a:r>
              </a:p>
            </p:txBody>
          </p:sp>
          <p:sp>
            <p:nvSpPr>
              <p:cNvPr id="550" name="Rectangle 611"/>
              <p:cNvSpPr/>
              <p:nvPr/>
            </p:nvSpPr>
            <p:spPr>
              <a:xfrm>
                <a:off x="5368987" y="7454567"/>
                <a:ext cx="459261" cy="831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&lt; 10</a:t>
                </a:r>
                <a:r>
                  <a:rPr kumimoji="0" lang="en-US" sz="551" b="0" i="0" u="none" strike="noStrike" kern="0" cap="none" spc="0" normalizeH="0" baseline="35916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-6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 m</a:t>
                </a:r>
                <a:r>
                  <a:rPr kumimoji="0" lang="en-US" sz="545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b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ar </a:t>
                </a:r>
                <a:r>
                  <a:rPr kumimoji="0" lang="en-US" sz="545" b="0" i="0" u="none" strike="noStrike" kern="0" cap="none" spc="-28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(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en-US" sz="545" b="0" i="0" u="none" strike="noStrike" kern="0" cap="none" spc="-36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V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)</a:t>
                </a:r>
              </a:p>
            </p:txBody>
          </p:sp>
          <p:sp>
            <p:nvSpPr>
              <p:cNvPr id="551" name="Rectangle 612"/>
              <p:cNvSpPr/>
              <p:nvPr/>
            </p:nvSpPr>
            <p:spPr>
              <a:xfrm>
                <a:off x="3786230" y="8212381"/>
                <a:ext cx="602771" cy="5542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469746" algn="l"/>
                  </a:tabLst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EH 011	EH 012</a:t>
                </a:r>
              </a:p>
            </p:txBody>
          </p:sp>
          <p:sp>
            <p:nvSpPr>
              <p:cNvPr id="552" name="Rectangle 613"/>
              <p:cNvSpPr/>
              <p:nvPr/>
            </p:nvSpPr>
            <p:spPr>
              <a:xfrm>
                <a:off x="5330649" y="6857724"/>
                <a:ext cx="493995" cy="16632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en-US" sz="545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erma</a:t>
                </a:r>
                <a:r>
                  <a:rPr kumimoji="0" lang="en-US" sz="545" b="0" i="0" u="none" strike="noStrike" kern="0" cap="none" spc="-34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l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isat</a:t>
                </a:r>
                <a:r>
                  <a:rPr kumimoji="0" lang="en-US" sz="545" b="0" i="0" u="none" strike="noStrike" kern="0" cap="none" spc="-35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i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5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n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  <a:r>
                  <a:rPr kumimoji="0" lang="en-US" sz="545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f</a:t>
                </a:r>
              </a:p>
              <a:p>
                <a:pPr marL="0" marR="0" lvl="0" indent="0" defTabSz="914400" eaLnBrk="1" fontAlgn="auto" latinLnBrk="0" hangingPunct="1">
                  <a:lnSpc>
                    <a:spcPts val="655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u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rre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n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 l</a:t>
                </a:r>
                <a:r>
                  <a:rPr kumimoji="0" lang="en-US" sz="547" b="0" i="0" u="none" strike="noStrike" kern="0" cap="none" spc="-44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ad</a:t>
                </a:r>
                <a:r>
                  <a:rPr kumimoji="0" lang="en-US" sz="547" b="0" i="0" u="none" strike="noStrike" kern="0" cap="none" spc="-32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s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553" name="Rectangle 614"/>
              <p:cNvSpPr/>
              <p:nvPr/>
            </p:nvSpPr>
            <p:spPr>
              <a:xfrm>
                <a:off x="5330649" y="7024236"/>
                <a:ext cx="255519" cy="831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n</a:t>
                </a:r>
                <a:r>
                  <a:rPr kumimoji="0" lang="en-US" sz="545" b="0" i="0" u="none" strike="noStrike" kern="0" cap="none" spc="-32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s</a:t>
                </a:r>
                <a:r>
                  <a:rPr kumimoji="0" lang="en-US" sz="545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ield</a:t>
                </a:r>
              </a:p>
            </p:txBody>
          </p:sp>
          <p:sp>
            <p:nvSpPr>
              <p:cNvPr id="554" name="Rectangle 615"/>
              <p:cNvSpPr/>
              <p:nvPr/>
            </p:nvSpPr>
            <p:spPr>
              <a:xfrm>
                <a:off x="5353590" y="6617741"/>
                <a:ext cx="283811" cy="159352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m</a:t>
                </a:r>
                <a:r>
                  <a:rPr kumimoji="0" lang="en-US" sz="547" b="0" i="0" u="none" strike="noStrike" kern="0" cap="none" spc="-15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lec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u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lar</a:t>
                </a:r>
              </a:p>
              <a:p>
                <a:pPr marL="58506" marR="0" lvl="0" indent="0" defTabSz="914400" eaLnBrk="1" fontAlgn="auto" latinLnBrk="0" hangingPunct="1">
                  <a:lnSpc>
                    <a:spcPts val="598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p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u</a:t>
                </a:r>
                <a:r>
                  <a:rPr kumimoji="0" lang="en-US" sz="547" b="0" i="0" u="none" strike="noStrike" kern="0" cap="none" spc="-27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m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p</a:t>
                </a:r>
              </a:p>
            </p:txBody>
          </p:sp>
          <p:sp>
            <p:nvSpPr>
              <p:cNvPr id="555" name="Rectangle 616"/>
              <p:cNvSpPr/>
              <p:nvPr/>
            </p:nvSpPr>
            <p:spPr>
              <a:xfrm>
                <a:off x="5410711" y="6538603"/>
                <a:ext cx="169314" cy="83371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u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Calibri"/>
                  </a:rPr>
                  <a:t>rbo</a:t>
                </a:r>
              </a:p>
            </p:txBody>
          </p:sp>
          <p:sp>
            <p:nvSpPr>
              <p:cNvPr id="556" name="Rectangle 617"/>
              <p:cNvSpPr/>
              <p:nvPr/>
            </p:nvSpPr>
            <p:spPr>
              <a:xfrm>
                <a:off x="3788694" y="8481098"/>
                <a:ext cx="70089" cy="5565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030</a:t>
                </a:r>
              </a:p>
            </p:txBody>
          </p:sp>
          <p:sp>
            <p:nvSpPr>
              <p:cNvPr id="557" name="Rectangle 618"/>
              <p:cNvSpPr/>
              <p:nvPr/>
            </p:nvSpPr>
            <p:spPr>
              <a:xfrm>
                <a:off x="3788694" y="8433013"/>
                <a:ext cx="70089" cy="103742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1547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</a:t>
                </a:r>
              </a:p>
              <a:p>
                <a:pPr marL="0" marR="0" lvl="0" indent="0" defTabSz="914400" eaLnBrk="1" fontAlgn="auto" latinLnBrk="0" hangingPunct="1">
                  <a:lnSpc>
                    <a:spcPts val="38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030</a:t>
                </a:r>
              </a:p>
            </p:txBody>
          </p:sp>
          <p:sp>
            <p:nvSpPr>
              <p:cNvPr id="558" name="Rectangle 619"/>
              <p:cNvSpPr/>
              <p:nvPr/>
            </p:nvSpPr>
            <p:spPr>
              <a:xfrm>
                <a:off x="3800241" y="8432830"/>
                <a:ext cx="195858" cy="10518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136643" algn="l"/>
                  </a:tabLst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TT	</a:t>
                </a:r>
                <a:r>
                  <a:rPr kumimoji="0" lang="en-US" sz="553" b="0" i="0" u="none" strike="noStrike" kern="0" cap="none" spc="0" normalizeH="0" baseline="-3651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  <a:p>
                <a:pPr marL="126250" marR="0" lvl="0" indent="0" defTabSz="914400" eaLnBrk="1" fontAlgn="auto" latinLnBrk="0" hangingPunct="1">
                  <a:lnSpc>
                    <a:spcPts val="37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011</a:t>
                </a:r>
              </a:p>
            </p:txBody>
          </p:sp>
          <p:sp>
            <p:nvSpPr>
              <p:cNvPr id="559" name="Rectangle 620"/>
              <p:cNvSpPr/>
              <p:nvPr/>
            </p:nvSpPr>
            <p:spPr>
              <a:xfrm>
                <a:off x="3926492" y="8434523"/>
                <a:ext cx="69606" cy="103492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0392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ET</a:t>
                </a:r>
              </a:p>
              <a:p>
                <a:pPr marL="0" marR="0" lvl="0" indent="0" defTabSz="914400" eaLnBrk="1" fontAlgn="auto" latinLnBrk="0" hangingPunct="1">
                  <a:lnSpc>
                    <a:spcPts val="37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011</a:t>
                </a:r>
              </a:p>
            </p:txBody>
          </p:sp>
          <p:sp>
            <p:nvSpPr>
              <p:cNvPr id="560" name="Rectangle 621"/>
              <p:cNvSpPr/>
              <p:nvPr/>
            </p:nvSpPr>
            <p:spPr>
              <a:xfrm>
                <a:off x="1917254" y="6830395"/>
                <a:ext cx="258035" cy="166329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30215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-17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D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ewar</a:t>
                </a:r>
              </a:p>
              <a:p>
                <a:pPr marL="0" marR="0" lvl="0" indent="0" defTabSz="914400" eaLnBrk="1" fontAlgn="auto" latinLnBrk="0" hangingPunct="1">
                  <a:lnSpc>
                    <a:spcPts val="655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p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ress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u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re </a:t>
                </a:r>
              </a:p>
            </p:txBody>
          </p:sp>
          <p:sp>
            <p:nvSpPr>
              <p:cNvPr id="561" name="Rectangle 622"/>
              <p:cNvSpPr/>
              <p:nvPr/>
            </p:nvSpPr>
            <p:spPr>
              <a:xfrm>
                <a:off x="1901087" y="6996908"/>
                <a:ext cx="277898" cy="831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en-US" sz="545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ntr</a:t>
                </a:r>
                <a:r>
                  <a:rPr kumimoji="0" lang="en-US" sz="545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ller</a:t>
                </a:r>
              </a:p>
            </p:txBody>
          </p:sp>
          <p:sp>
            <p:nvSpPr>
              <p:cNvPr id="562" name="Rectangle 623"/>
              <p:cNvSpPr/>
              <p:nvPr/>
            </p:nvSpPr>
            <p:spPr>
              <a:xfrm rot="-5400000">
                <a:off x="2194987" y="6717212"/>
                <a:ext cx="194340" cy="831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B</a:t>
                </a:r>
                <a:r>
                  <a:rPr kumimoji="0" lang="en-US" sz="545" b="0" i="0" u="none" strike="noStrike" kern="0" cap="none" spc="-19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y</a:t>
                </a:r>
                <a:r>
                  <a:rPr kumimoji="0" lang="en-US" sz="545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ass</a:t>
                </a:r>
              </a:p>
            </p:txBody>
          </p:sp>
          <p:sp>
            <p:nvSpPr>
              <p:cNvPr id="563" name="Rectangle 624"/>
              <p:cNvSpPr/>
              <p:nvPr/>
            </p:nvSpPr>
            <p:spPr>
              <a:xfrm rot="-5400000">
                <a:off x="2396190" y="6550056"/>
                <a:ext cx="69605" cy="10338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4165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PT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003</a:t>
                </a:r>
              </a:p>
            </p:txBody>
          </p:sp>
          <p:sp>
            <p:nvSpPr>
              <p:cNvPr id="564" name="Rectangle 625"/>
              <p:cNvSpPr/>
              <p:nvPr/>
            </p:nvSpPr>
            <p:spPr>
              <a:xfrm rot="-5400000">
                <a:off x="2396190" y="6550056"/>
                <a:ext cx="69605" cy="10338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4165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PT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003</a:t>
                </a:r>
              </a:p>
            </p:txBody>
          </p:sp>
          <p:sp>
            <p:nvSpPr>
              <p:cNvPr id="565" name="Rectangle 626"/>
              <p:cNvSpPr/>
              <p:nvPr/>
            </p:nvSpPr>
            <p:spPr>
              <a:xfrm rot="-5400000">
                <a:off x="2396190" y="6836122"/>
                <a:ext cx="69606" cy="10338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1778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PC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003</a:t>
                </a:r>
              </a:p>
            </p:txBody>
          </p:sp>
          <p:sp>
            <p:nvSpPr>
              <p:cNvPr id="566" name="Rectangle 627"/>
              <p:cNvSpPr/>
              <p:nvPr/>
            </p:nvSpPr>
            <p:spPr>
              <a:xfrm rot="-5400000">
                <a:off x="2396190" y="6836122"/>
                <a:ext cx="69606" cy="10338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11778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PC</a:t>
                </a:r>
              </a:p>
              <a:p>
                <a:pPr marL="0" marR="0" lvl="0" indent="0" defTabSz="914400" eaLnBrk="1" fontAlgn="auto" latinLnBrk="0" hangingPunct="1">
                  <a:lnSpc>
                    <a:spcPts val="37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003</a:t>
                </a:r>
              </a:p>
            </p:txBody>
          </p:sp>
          <p:sp>
            <p:nvSpPr>
              <p:cNvPr id="567" name="Rectangle 628"/>
              <p:cNvSpPr/>
              <p:nvPr/>
            </p:nvSpPr>
            <p:spPr>
              <a:xfrm>
                <a:off x="2358131" y="7749150"/>
                <a:ext cx="303959" cy="83371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155 m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b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arg</a:t>
                </a:r>
              </a:p>
            </p:txBody>
          </p:sp>
          <p:sp>
            <p:nvSpPr>
              <p:cNvPr id="568" name="Rectangle 629"/>
              <p:cNvSpPr/>
              <p:nvPr/>
            </p:nvSpPr>
            <p:spPr>
              <a:xfrm>
                <a:off x="1522719" y="8266211"/>
                <a:ext cx="189578" cy="76211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-26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</a:t>
                </a:r>
                <a:r>
                  <a:rPr kumimoji="0" lang="en-US" sz="500" b="0" i="0" u="none" strike="noStrike" kern="0" cap="none" spc="-26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0</a:t>
                </a: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  <a:r>
                  <a:rPr kumimoji="0" lang="en-US" sz="500" b="0" i="0" u="none" strike="noStrike" kern="0" cap="none" spc="-35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b</a:t>
                </a:r>
                <a:r>
                  <a:rPr kumimoji="0" lang="en-US" sz="500" b="0" i="0" u="none" strike="noStrike" kern="0" cap="none" spc="-12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a</a:t>
                </a: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r</a:t>
                </a:r>
              </a:p>
            </p:txBody>
          </p:sp>
          <p:sp>
            <p:nvSpPr>
              <p:cNvPr id="569" name="Rectangle 630"/>
              <p:cNvSpPr/>
              <p:nvPr/>
            </p:nvSpPr>
            <p:spPr>
              <a:xfrm>
                <a:off x="4379918" y="6445868"/>
                <a:ext cx="178822" cy="16632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5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u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tlet</a:t>
                </a:r>
              </a:p>
              <a:p>
                <a:pPr marL="8852" marR="0" lvl="0" indent="0" defTabSz="914400" eaLnBrk="1" fontAlgn="auto" latinLnBrk="0" hangingPunct="1">
                  <a:lnSpc>
                    <a:spcPts val="655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-19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v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a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p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or</a:t>
                </a:r>
              </a:p>
            </p:txBody>
          </p:sp>
          <p:sp>
            <p:nvSpPr>
              <p:cNvPr id="570" name="Rectangle 631"/>
              <p:cNvSpPr/>
              <p:nvPr/>
            </p:nvSpPr>
            <p:spPr>
              <a:xfrm>
                <a:off x="4895468" y="6445868"/>
                <a:ext cx="178822" cy="16632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545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u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tlet</a:t>
                </a:r>
              </a:p>
              <a:p>
                <a:pPr marL="11239" marR="0" lvl="0" indent="0" defTabSz="914400" eaLnBrk="1" fontAlgn="auto" latinLnBrk="0" hangingPunct="1">
                  <a:lnSpc>
                    <a:spcPts val="655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li</a:t>
                </a:r>
                <a:r>
                  <a:rPr kumimoji="0" lang="en-US" sz="547" b="0" i="0" u="none" strike="noStrike" kern="0" cap="none" spc="-14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qu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id</a:t>
                </a:r>
              </a:p>
            </p:txBody>
          </p:sp>
          <p:sp>
            <p:nvSpPr>
              <p:cNvPr id="571" name="Rectangle 632"/>
              <p:cNvSpPr/>
              <p:nvPr/>
            </p:nvSpPr>
            <p:spPr>
              <a:xfrm>
                <a:off x="5313559" y="8320291"/>
                <a:ext cx="462713" cy="27502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Por</a:t>
                </a:r>
                <a:r>
                  <a:rPr kumimoji="0" lang="en-US" sz="591" b="0" i="0" u="none" strike="noStrike" kern="0" cap="none" spc="-15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able </a:t>
                </a:r>
              </a:p>
              <a:p>
                <a:pPr marL="0" marR="0" lvl="0" indent="0" defTabSz="914400" eaLnBrk="1" fontAlgn="auto" latinLnBrk="0" hangingPunct="1">
                  <a:lnSpc>
                    <a:spcPts val="72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sa</a:t>
                </a:r>
                <a:r>
                  <a:rPr kumimoji="0" lang="en-US" sz="592" b="0" i="0" u="none" strike="noStrike" kern="0" cap="none" spc="-17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m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ple holde</a:t>
                </a:r>
                <a:r>
                  <a:rPr kumimoji="0" lang="en-US" sz="592" b="0" i="0" u="none" strike="noStrike" kern="0" cap="none" spc="-24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r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  <a:p>
                <a:pPr marL="0" marR="0" lvl="0" indent="0" defTabSz="914400" eaLnBrk="1" fontAlgn="auto" latinLnBrk="0" hangingPunct="1">
                  <a:lnSpc>
                    <a:spcPts val="728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wi</a:t>
                </a:r>
                <a:r>
                  <a:rPr kumimoji="0" lang="en-US" sz="592" b="0" i="0" u="none" strike="noStrike" kern="0" cap="none" spc="-16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h sa</a:t>
                </a:r>
                <a:r>
                  <a:rPr kumimoji="0" lang="en-US" sz="592" b="0" i="0" u="none" strike="noStrike" kern="0" cap="none" spc="-17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m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ple</a:t>
                </a:r>
              </a:p>
            </p:txBody>
          </p:sp>
          <p:sp>
            <p:nvSpPr>
              <p:cNvPr id="572" name="Rectangle 633"/>
              <p:cNvSpPr/>
              <p:nvPr/>
            </p:nvSpPr>
            <p:spPr>
              <a:xfrm>
                <a:off x="5313559" y="8643819"/>
                <a:ext cx="514711" cy="182822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Cooling suppo</a:t>
                </a:r>
                <a:r>
                  <a:rPr kumimoji="0" lang="en-US" sz="592" b="0" i="0" u="none" strike="noStrike" kern="0" cap="none" spc="-24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r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 </a:t>
                </a:r>
              </a:p>
              <a:p>
                <a:pPr marL="0" marR="0" lvl="0" indent="0" defTabSz="914400" eaLnBrk="1" fontAlgn="auto" latinLnBrk="0" hangingPunct="1">
                  <a:lnSpc>
                    <a:spcPts val="728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plate</a:t>
                </a:r>
              </a:p>
            </p:txBody>
          </p:sp>
          <p:sp>
            <p:nvSpPr>
              <p:cNvPr id="573" name="Rectangle 634"/>
              <p:cNvSpPr/>
              <p:nvPr/>
            </p:nvSpPr>
            <p:spPr>
              <a:xfrm>
                <a:off x="5313559" y="7913979"/>
                <a:ext cx="479994" cy="27510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1" b="0" i="0" u="none" strike="noStrike" kern="0" cap="none" spc="-13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en-US" sz="591" b="0" i="0" u="none" strike="noStrike" kern="0" cap="none" spc="-2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</a:t>
                </a: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r</a:t>
                </a:r>
                <a:r>
                  <a:rPr kumimoji="0" lang="en-US" sz="591" b="0" i="0" u="none" strike="noStrike" kern="0" cap="none" spc="-15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m</a:t>
                </a:r>
                <a:r>
                  <a:rPr kumimoji="0" lang="en-US" sz="591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al shield </a:t>
                </a:r>
              </a:p>
              <a:p>
                <a:pPr marL="0" marR="0" lvl="0" indent="0" defTabSz="914400" eaLnBrk="1" fontAlgn="auto" latinLnBrk="0" hangingPunct="1">
                  <a:lnSpc>
                    <a:spcPts val="727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wi</a:t>
                </a:r>
                <a:r>
                  <a:rPr kumimoji="0" lang="en-US" sz="592" b="0" i="0" u="none" strike="noStrike" kern="0" cap="none" spc="-16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h heat </a:t>
                </a:r>
              </a:p>
              <a:p>
                <a:pPr marL="0" marR="0" lvl="0" indent="0" defTabSz="914400" eaLnBrk="1" fontAlgn="auto" latinLnBrk="0" hangingPunct="1">
                  <a:lnSpc>
                    <a:spcPts val="72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</a:t>
                </a:r>
                <a:r>
                  <a:rPr kumimoji="0" lang="en-US" sz="592" b="0" i="0" u="none" strike="noStrike" kern="0" cap="none" spc="-29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x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chang</a:t>
                </a:r>
                <a:r>
                  <a:rPr kumimoji="0" lang="en-US" sz="592" b="0" i="0" u="none" strike="noStrike" kern="0" cap="none" spc="-2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</a:t>
                </a:r>
                <a:r>
                  <a:rPr kumimoji="0" lang="en-US" sz="592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r</a:t>
                </a:r>
              </a:p>
            </p:txBody>
          </p:sp>
          <p:sp>
            <p:nvSpPr>
              <p:cNvPr id="574" name="Rectangle 635"/>
              <p:cNvSpPr/>
              <p:nvPr/>
            </p:nvSpPr>
            <p:spPr>
              <a:xfrm>
                <a:off x="1655514" y="5868087"/>
                <a:ext cx="337655" cy="166742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-21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 reco</a:t>
                </a:r>
                <a:r>
                  <a:rPr kumimoji="0" lang="en-US" sz="547" b="0" i="0" u="none" strike="noStrike" kern="0" cap="none" spc="-19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v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ery</a:t>
                </a:r>
              </a:p>
              <a:p>
                <a:pPr marL="70438" marR="0" lvl="0" indent="0" defTabSz="914400" eaLnBrk="1" fontAlgn="auto" latinLnBrk="0" hangingPunct="1">
                  <a:lnSpc>
                    <a:spcPts val="65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s</a:t>
                </a:r>
                <a:r>
                  <a:rPr kumimoji="0" lang="en-US" sz="547" b="0" i="0" u="none" strike="noStrike" kern="0" cap="none" spc="-2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y</a:t>
                </a:r>
                <a:r>
                  <a:rPr kumimoji="0" lang="en-US" sz="547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</a:rPr>
                  <a:t>stem</a:t>
                </a:r>
              </a:p>
            </p:txBody>
          </p:sp>
          <p:sp>
            <p:nvSpPr>
              <p:cNvPr id="575" name="Rectangle 636"/>
              <p:cNvSpPr/>
              <p:nvPr/>
            </p:nvSpPr>
            <p:spPr>
              <a:xfrm>
                <a:off x="1664752" y="6037862"/>
                <a:ext cx="311224" cy="8314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(30 </a:t>
                </a:r>
                <a:r>
                  <a:rPr kumimoji="0" lang="en-US" sz="545" b="0" i="0" u="none" strike="noStrike" kern="0" cap="none" spc="-25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m</a:t>
                </a:r>
                <a:r>
                  <a:rPr kumimoji="0" lang="en-US" sz="545" b="0" i="0" u="none" strike="noStrike" kern="0" cap="none" spc="-12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b</a:t>
                </a:r>
                <a:r>
                  <a:rPr kumimoji="0" lang="en-US" sz="54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</a:rPr>
                  <a:t>arg)</a:t>
                </a:r>
              </a:p>
            </p:txBody>
          </p:sp>
        </p:grpSp>
      </p:grpSp>
      <p:sp>
        <p:nvSpPr>
          <p:cNvPr id="576" name="Title 1"/>
          <p:cNvSpPr>
            <a:spLocks noGrp="1"/>
          </p:cNvSpPr>
          <p:nvPr>
            <p:ph type="title"/>
          </p:nvPr>
        </p:nvSpPr>
        <p:spPr>
          <a:xfrm>
            <a:off x="223736" y="9515"/>
            <a:ext cx="8863390" cy="491187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A)  Near Tc test stand for </a:t>
            </a:r>
            <a:r>
              <a:rPr lang="en-US" sz="2400" dirty="0" err="1" smtClean="0">
                <a:solidFill>
                  <a:srgbClr val="002060"/>
                </a:solidFill>
              </a:rPr>
              <a:t>I</a:t>
            </a:r>
            <a:r>
              <a:rPr lang="en-US" sz="2400" baseline="-25000" dirty="0" err="1" smtClean="0">
                <a:solidFill>
                  <a:srgbClr val="002060"/>
                </a:solidFill>
              </a:rPr>
              <a:t>c</a:t>
            </a:r>
            <a:r>
              <a:rPr lang="en-US" sz="2400" dirty="0" smtClean="0">
                <a:solidFill>
                  <a:srgbClr val="002060"/>
                </a:solidFill>
              </a:rPr>
              <a:t> measurement of reacted Nb</a:t>
            </a:r>
            <a:r>
              <a:rPr lang="en-US" sz="2400" baseline="-25000" dirty="0" smtClean="0">
                <a:solidFill>
                  <a:srgbClr val="002060"/>
                </a:solidFill>
              </a:rPr>
              <a:t>3</a:t>
            </a:r>
            <a:r>
              <a:rPr lang="en-US" sz="2400" dirty="0" smtClean="0">
                <a:solidFill>
                  <a:srgbClr val="002060"/>
                </a:solidFill>
              </a:rPr>
              <a:t>Sn wire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847" y="752940"/>
            <a:ext cx="3682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Demountable sample holder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thermalized at 16 -18 K with dT=0.1 K 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5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76" name="Title 1"/>
          <p:cNvSpPr>
            <a:spLocks noGrp="1"/>
          </p:cNvSpPr>
          <p:nvPr>
            <p:ph type="title"/>
          </p:nvPr>
        </p:nvSpPr>
        <p:spPr>
          <a:xfrm>
            <a:off x="233464" y="9515"/>
            <a:ext cx="8853662" cy="491187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A)   Near Tc test stand for </a:t>
            </a:r>
            <a:r>
              <a:rPr lang="en-US" sz="2400" dirty="0" err="1" smtClean="0">
                <a:solidFill>
                  <a:srgbClr val="002060"/>
                </a:solidFill>
              </a:rPr>
              <a:t>I</a:t>
            </a:r>
            <a:r>
              <a:rPr lang="en-US" sz="2400" baseline="-25000" dirty="0" err="1" smtClean="0">
                <a:solidFill>
                  <a:srgbClr val="002060"/>
                </a:solidFill>
              </a:rPr>
              <a:t>c</a:t>
            </a:r>
            <a:r>
              <a:rPr lang="en-US" sz="2400" dirty="0" smtClean="0">
                <a:solidFill>
                  <a:srgbClr val="002060"/>
                </a:solidFill>
              </a:rPr>
              <a:t> measurement of reacted Nb</a:t>
            </a:r>
            <a:r>
              <a:rPr lang="en-US" sz="2400" baseline="-25000" dirty="0" smtClean="0">
                <a:solidFill>
                  <a:srgbClr val="002060"/>
                </a:solidFill>
              </a:rPr>
              <a:t>3</a:t>
            </a:r>
            <a:r>
              <a:rPr lang="en-US" sz="2400" dirty="0" smtClean="0">
                <a:solidFill>
                  <a:srgbClr val="002060"/>
                </a:solidFill>
              </a:rPr>
              <a:t>Sn wire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6" y="4199424"/>
            <a:ext cx="90871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002060"/>
                </a:solidFill>
              </a:rPr>
              <a:t>Courtesy: Patrick Ebermann, </a:t>
            </a:r>
            <a:r>
              <a:rPr lang="en-GB" sz="1050" dirty="0">
                <a:solidFill>
                  <a:srgbClr val="002060"/>
                </a:solidFill>
              </a:rPr>
              <a:t>Irreversible degradation of superconducting </a:t>
            </a:r>
            <a:r>
              <a:rPr lang="en-GB" sz="1050" dirty="0" smtClean="0">
                <a:solidFill>
                  <a:srgbClr val="002060"/>
                </a:solidFill>
              </a:rPr>
              <a:t>Nb</a:t>
            </a:r>
            <a:r>
              <a:rPr lang="en-GB" sz="1050" baseline="-25000" dirty="0" smtClean="0">
                <a:solidFill>
                  <a:srgbClr val="002060"/>
                </a:solidFill>
              </a:rPr>
              <a:t>3</a:t>
            </a:r>
            <a:r>
              <a:rPr lang="en-GB" sz="1050" dirty="0" smtClean="0">
                <a:solidFill>
                  <a:srgbClr val="002060"/>
                </a:solidFill>
              </a:rPr>
              <a:t>Sn wires </a:t>
            </a:r>
            <a:r>
              <a:rPr lang="en-GB" sz="1050" dirty="0">
                <a:solidFill>
                  <a:srgbClr val="002060"/>
                </a:solidFill>
              </a:rPr>
              <a:t>and cables caused by transverse stress at </a:t>
            </a:r>
            <a:r>
              <a:rPr lang="en-GB" sz="1050" dirty="0" smtClean="0">
                <a:solidFill>
                  <a:srgbClr val="002060"/>
                </a:solidFill>
              </a:rPr>
              <a:t>room temperature.</a:t>
            </a:r>
            <a:endParaRPr lang="en-GB" sz="105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" y="1082415"/>
            <a:ext cx="4491237" cy="3101346"/>
          </a:xfrm>
          <a:prstGeom prst="rect">
            <a:avLst/>
          </a:prstGeom>
          <a:ln>
            <a:solidFill>
              <a:schemeClr val="accent1">
                <a:shade val="60000"/>
                <a:satMod val="30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943583" y="697420"/>
            <a:ext cx="2328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Keep </a:t>
            </a:r>
            <a:r>
              <a:rPr lang="en-US" dirty="0" err="1" smtClean="0">
                <a:solidFill>
                  <a:srgbClr val="C00000"/>
                </a:solidFill>
              </a:rPr>
              <a:t>T</a:t>
            </a:r>
            <a:r>
              <a:rPr lang="en-US" baseline="-25000" dirty="0" err="1" smtClean="0">
                <a:solidFill>
                  <a:srgbClr val="C00000"/>
                </a:solidFill>
              </a:rPr>
              <a:t>sample</a:t>
            </a:r>
            <a:r>
              <a:rPr lang="en-US" dirty="0" smtClean="0">
                <a:solidFill>
                  <a:srgbClr val="C00000"/>
                </a:solidFill>
              </a:rPr>
              <a:t> constant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2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76" name="Title 1"/>
          <p:cNvSpPr>
            <a:spLocks noGrp="1"/>
          </p:cNvSpPr>
          <p:nvPr>
            <p:ph type="title"/>
          </p:nvPr>
        </p:nvSpPr>
        <p:spPr>
          <a:xfrm>
            <a:off x="233464" y="9515"/>
            <a:ext cx="8853662" cy="491187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A)   Near Tc test stand for </a:t>
            </a:r>
            <a:r>
              <a:rPr lang="en-US" sz="2400" dirty="0" err="1" smtClean="0">
                <a:solidFill>
                  <a:srgbClr val="002060"/>
                </a:solidFill>
              </a:rPr>
              <a:t>I</a:t>
            </a:r>
            <a:r>
              <a:rPr lang="en-US" sz="2400" baseline="-25000" dirty="0" err="1" smtClean="0">
                <a:solidFill>
                  <a:srgbClr val="002060"/>
                </a:solidFill>
              </a:rPr>
              <a:t>c</a:t>
            </a:r>
            <a:r>
              <a:rPr lang="en-US" sz="2400" dirty="0" smtClean="0">
                <a:solidFill>
                  <a:srgbClr val="002060"/>
                </a:solidFill>
              </a:rPr>
              <a:t> measurement of reacted Nb</a:t>
            </a:r>
            <a:r>
              <a:rPr lang="en-US" sz="2400" baseline="-25000" dirty="0" smtClean="0">
                <a:solidFill>
                  <a:srgbClr val="002060"/>
                </a:solidFill>
              </a:rPr>
              <a:t>3</a:t>
            </a:r>
            <a:r>
              <a:rPr lang="en-US" sz="2400" dirty="0" smtClean="0">
                <a:solidFill>
                  <a:srgbClr val="002060"/>
                </a:solidFill>
              </a:rPr>
              <a:t>Sn wire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6" y="4199424"/>
            <a:ext cx="90871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002060"/>
                </a:solidFill>
              </a:rPr>
              <a:t>Courtesy: Patrick Ebermann, </a:t>
            </a:r>
            <a:r>
              <a:rPr lang="en-GB" sz="1050" dirty="0">
                <a:solidFill>
                  <a:srgbClr val="002060"/>
                </a:solidFill>
              </a:rPr>
              <a:t>Irreversible degradation of superconducting </a:t>
            </a:r>
            <a:r>
              <a:rPr lang="en-GB" sz="1050" dirty="0" smtClean="0">
                <a:solidFill>
                  <a:srgbClr val="002060"/>
                </a:solidFill>
              </a:rPr>
              <a:t>Nb</a:t>
            </a:r>
            <a:r>
              <a:rPr lang="en-GB" sz="1050" baseline="-25000" dirty="0" smtClean="0">
                <a:solidFill>
                  <a:srgbClr val="002060"/>
                </a:solidFill>
              </a:rPr>
              <a:t>3</a:t>
            </a:r>
            <a:r>
              <a:rPr lang="en-GB" sz="1050" dirty="0" smtClean="0">
                <a:solidFill>
                  <a:srgbClr val="002060"/>
                </a:solidFill>
              </a:rPr>
              <a:t>Sn wires </a:t>
            </a:r>
            <a:r>
              <a:rPr lang="en-GB" sz="1050" dirty="0">
                <a:solidFill>
                  <a:srgbClr val="002060"/>
                </a:solidFill>
              </a:rPr>
              <a:t>and cables caused by transverse stress at </a:t>
            </a:r>
            <a:r>
              <a:rPr lang="en-GB" sz="1050" dirty="0" smtClean="0">
                <a:solidFill>
                  <a:srgbClr val="002060"/>
                </a:solidFill>
              </a:rPr>
              <a:t>room temperature.</a:t>
            </a:r>
            <a:endParaRPr lang="en-GB" sz="105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" y="1082415"/>
            <a:ext cx="4491237" cy="3101346"/>
          </a:xfrm>
          <a:prstGeom prst="rect">
            <a:avLst/>
          </a:prstGeom>
          <a:ln>
            <a:solidFill>
              <a:schemeClr val="accent1">
                <a:shade val="60000"/>
                <a:satMod val="30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7996" y="1080045"/>
            <a:ext cx="4427848" cy="3103716"/>
          </a:xfrm>
          <a:prstGeom prst="rect">
            <a:avLst/>
          </a:prstGeom>
          <a:ln>
            <a:solidFill>
              <a:schemeClr val="accent1">
                <a:shade val="60000"/>
                <a:satMod val="30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943583" y="697420"/>
            <a:ext cx="2328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Keep </a:t>
            </a:r>
            <a:r>
              <a:rPr lang="en-US" dirty="0" err="1" smtClean="0">
                <a:solidFill>
                  <a:srgbClr val="C00000"/>
                </a:solidFill>
              </a:rPr>
              <a:t>T</a:t>
            </a:r>
            <a:r>
              <a:rPr lang="en-US" baseline="-25000" dirty="0" err="1" smtClean="0">
                <a:solidFill>
                  <a:srgbClr val="C00000"/>
                </a:solidFill>
              </a:rPr>
              <a:t>sample</a:t>
            </a:r>
            <a:r>
              <a:rPr lang="en-US" dirty="0" smtClean="0">
                <a:solidFill>
                  <a:srgbClr val="C00000"/>
                </a:solidFill>
              </a:rPr>
              <a:t> constant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77" name="TextBox 576"/>
          <p:cNvSpPr txBox="1"/>
          <p:nvPr/>
        </p:nvSpPr>
        <p:spPr>
          <a:xfrm>
            <a:off x="5749770" y="689566"/>
            <a:ext cx="286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Controlled ramping </a:t>
            </a:r>
            <a:r>
              <a:rPr lang="en-US" dirty="0" err="1" smtClean="0">
                <a:solidFill>
                  <a:srgbClr val="C00000"/>
                </a:solidFill>
              </a:rPr>
              <a:t>T</a:t>
            </a:r>
            <a:r>
              <a:rPr lang="en-US" baseline="-25000" dirty="0" err="1" smtClean="0">
                <a:solidFill>
                  <a:srgbClr val="C00000"/>
                </a:solidFill>
              </a:rPr>
              <a:t>sample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94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76" name="Title 1"/>
          <p:cNvSpPr>
            <a:spLocks noGrp="1"/>
          </p:cNvSpPr>
          <p:nvPr>
            <p:ph type="title"/>
          </p:nvPr>
        </p:nvSpPr>
        <p:spPr>
          <a:xfrm>
            <a:off x="233464" y="9515"/>
            <a:ext cx="8853662" cy="491187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A)   Near Tc test stand for </a:t>
            </a:r>
            <a:r>
              <a:rPr lang="en-US" sz="2400" dirty="0" err="1" smtClean="0">
                <a:solidFill>
                  <a:srgbClr val="002060"/>
                </a:solidFill>
              </a:rPr>
              <a:t>I</a:t>
            </a:r>
            <a:r>
              <a:rPr lang="en-US" sz="2400" baseline="-25000" dirty="0" err="1" smtClean="0">
                <a:solidFill>
                  <a:srgbClr val="002060"/>
                </a:solidFill>
              </a:rPr>
              <a:t>c</a:t>
            </a:r>
            <a:r>
              <a:rPr lang="en-US" sz="2400" dirty="0" smtClean="0">
                <a:solidFill>
                  <a:srgbClr val="002060"/>
                </a:solidFill>
              </a:rPr>
              <a:t> measurement of reacted Nb</a:t>
            </a:r>
            <a:r>
              <a:rPr lang="en-US" sz="2400" baseline="-25000" dirty="0" smtClean="0">
                <a:solidFill>
                  <a:srgbClr val="002060"/>
                </a:solidFill>
              </a:rPr>
              <a:t>3</a:t>
            </a:r>
            <a:r>
              <a:rPr lang="en-US" sz="2400" dirty="0" smtClean="0">
                <a:solidFill>
                  <a:srgbClr val="002060"/>
                </a:solidFill>
              </a:rPr>
              <a:t>Sn wire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3464" y="559685"/>
            <a:ext cx="8910536" cy="3693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Feasibility shown: 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Test near Tc (16 K-18 K) possible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Dismountable support allowing for room temperature stress application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Heat loads are reasonable (CL 150 A) at 50 K and 15 K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Possible to test with a cryocooler system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5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199" y="541325"/>
            <a:ext cx="8620963" cy="2852927"/>
          </a:xfrm>
        </p:spPr>
        <p:txBody>
          <a:bodyPr>
            <a:noAutofit/>
          </a:bodyPr>
          <a:lstStyle/>
          <a:p>
            <a:r>
              <a:rPr lang="en-US" sz="2800" dirty="0" smtClean="0"/>
              <a:t>Finished R&amp;D topics: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- Near T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 characterization of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wire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 HIE ISOLDE thermalisation of RF cable and coupler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16-Jun-20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TE/CRG-CI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91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80850"/>
            <a:ext cx="8229600" cy="282484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Introduction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Standard experimental </a:t>
            </a:r>
            <a:r>
              <a:rPr lang="en-US" sz="3200" dirty="0">
                <a:solidFill>
                  <a:schemeClr val="tx1">
                    <a:lumMod val="50000"/>
                  </a:schemeClr>
                </a:solidFill>
              </a:rPr>
              <a:t>infrastructure in the </a:t>
            </a: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Cryolab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R&amp;D projects performed together with MSC</a:t>
            </a:r>
            <a:endParaRPr lang="en-US" sz="32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Ongoing developments </a:t>
            </a:r>
            <a:r>
              <a:rPr lang="en-US" sz="3200" dirty="0">
                <a:solidFill>
                  <a:schemeClr val="tx1">
                    <a:lumMod val="50000"/>
                  </a:schemeClr>
                </a:solidFill>
              </a:rPr>
              <a:t>and new experimental </a:t>
            </a: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systems 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Future topics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Summary</a:t>
            </a:r>
            <a:endParaRPr lang="en-US" sz="3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53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458" y="0"/>
            <a:ext cx="8627806" cy="618694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HIE-ISOLDE RF cable temperature distribution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26635" y="748712"/>
            <a:ext cx="62437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002060"/>
                </a:solidFill>
              </a:rPr>
              <a:t>Established thermal mockup of HIE-ISOLDE semi rigid RF cable thermalisation from    293 K to 4.2 K incl. RF coupler and its antenna</a:t>
            </a:r>
            <a:endParaRPr lang="en-GB" sz="12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200" dirty="0" smtClean="0">
                <a:solidFill>
                  <a:srgbClr val="002060"/>
                </a:solidFill>
              </a:rPr>
              <a:t>Actively stabilized thermal shield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200" dirty="0" smtClean="0">
                <a:solidFill>
                  <a:srgbClr val="002060"/>
                </a:solidFill>
              </a:rPr>
              <a:t>4.2 K coupler interface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200" dirty="0" smtClean="0">
                <a:solidFill>
                  <a:srgbClr val="002060"/>
                </a:solidFill>
              </a:rPr>
              <a:t>13 Pt100 sensors at screen and RF cable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200" dirty="0" smtClean="0">
                <a:solidFill>
                  <a:srgbClr val="002060"/>
                </a:solidFill>
              </a:rPr>
              <a:t>4 TVO at coupler and LHe reservoir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200" dirty="0" smtClean="0">
                <a:solidFill>
                  <a:srgbClr val="002060"/>
                </a:solidFill>
              </a:rPr>
              <a:t>Heat meter at the cavity interface to calibrate after RF power tests</a:t>
            </a:r>
            <a:endParaRPr lang="en-GB" sz="1200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451"/>
            <a:ext cx="2598821" cy="462606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826635" y="3101132"/>
            <a:ext cx="62692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u="sng" dirty="0" smtClean="0">
                <a:solidFill>
                  <a:srgbClr val="002060"/>
                </a:solidFill>
              </a:rPr>
              <a:t>Results</a:t>
            </a:r>
            <a:r>
              <a:rPr lang="en-US" sz="1200" u="sng" dirty="0" smtClean="0">
                <a:solidFill>
                  <a:srgbClr val="002060"/>
                </a:solidFill>
              </a:rPr>
              <a:t>: </a:t>
            </a:r>
          </a:p>
          <a:p>
            <a:r>
              <a:rPr lang="en-GB" sz="1200" dirty="0" smtClean="0">
                <a:solidFill>
                  <a:srgbClr val="002060"/>
                </a:solidFill>
              </a:rPr>
              <a:t>No </a:t>
            </a:r>
            <a:r>
              <a:rPr lang="en-GB" sz="1200" dirty="0">
                <a:solidFill>
                  <a:srgbClr val="002060"/>
                </a:solidFill>
              </a:rPr>
              <a:t>thermal run-away observed in the tested set-up with RF power up to 95 W for 24 h  </a:t>
            </a:r>
            <a:r>
              <a:rPr lang="en-GB" sz="1200" dirty="0" smtClean="0">
                <a:solidFill>
                  <a:srgbClr val="002060"/>
                </a:solidFill>
              </a:rPr>
              <a:t>	=&gt; </a:t>
            </a:r>
            <a:r>
              <a:rPr lang="en-GB" sz="1200" dirty="0">
                <a:solidFill>
                  <a:srgbClr val="002060"/>
                </a:solidFill>
              </a:rPr>
              <a:t>heat load to cavity in that case 0.8 W</a:t>
            </a:r>
          </a:p>
          <a:p>
            <a:endParaRPr lang="en-GB" sz="1200" dirty="0">
              <a:solidFill>
                <a:srgbClr val="002060"/>
              </a:solidFill>
            </a:endParaRPr>
          </a:p>
          <a:p>
            <a:r>
              <a:rPr lang="en-GB" sz="1200" dirty="0">
                <a:solidFill>
                  <a:srgbClr val="002060"/>
                </a:solidFill>
              </a:rPr>
              <a:t>Heat intercept of RF coax cable at thermal shield temperature effective, see TT8 at 1.38 m</a:t>
            </a:r>
          </a:p>
        </p:txBody>
      </p:sp>
    </p:spTree>
    <p:extLst>
      <p:ext uri="{BB962C8B-B14F-4D97-AF65-F5344CB8AC3E}">
        <p14:creationId xmlns:p14="http://schemas.microsoft.com/office/powerpoint/2010/main" val="398379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458" y="0"/>
            <a:ext cx="8627806" cy="618694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HIE-ISOLDE RF cable temperature distribution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b="7285"/>
          <a:stretch/>
        </p:blipFill>
        <p:spPr>
          <a:xfrm rot="10800000">
            <a:off x="861835" y="428783"/>
            <a:ext cx="7963191" cy="16871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876" y="2044789"/>
            <a:ext cx="3918886" cy="27935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042529"/>
            <a:ext cx="3918886" cy="2793583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6118502" y="889852"/>
            <a:ext cx="0" cy="19024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636662" y="3573311"/>
            <a:ext cx="0" cy="19024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5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458" y="0"/>
            <a:ext cx="8627806" cy="618694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HIE-ISOLDE RF cable </a:t>
            </a:r>
            <a:r>
              <a:rPr lang="en-US" sz="2400" dirty="0" smtClean="0">
                <a:solidFill>
                  <a:srgbClr val="002060"/>
                </a:solidFill>
              </a:rPr>
              <a:t>transverse thermal conductivity 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584720" y="678751"/>
            <a:ext cx="5907024" cy="3785997"/>
            <a:chOff x="3584720" y="1053389"/>
            <a:chExt cx="5907024" cy="378599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4720" y="1053389"/>
              <a:ext cx="5559280" cy="3394262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919744" y="4408499"/>
              <a:ext cx="4572000" cy="4308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1050" dirty="0">
                  <a:solidFill>
                    <a:schemeClr val="accent6">
                      <a:lumMod val="50000"/>
                    </a:schemeClr>
                  </a:solidFill>
                </a:rPr>
                <a:t>[1] http://cryogenics.nist.gov/MPropsMAY/materialproperties.htm</a:t>
              </a:r>
            </a:p>
            <a:p>
              <a:r>
                <a:rPr lang="en-GB" sz="1050" dirty="0">
                  <a:solidFill>
                    <a:schemeClr val="accent6">
                      <a:lumMod val="50000"/>
                    </a:schemeClr>
                  </a:solidFill>
                </a:rPr>
                <a:t>[2] </a:t>
              </a:r>
              <a:r>
                <a:rPr lang="en-GB" sz="1050" dirty="0" err="1">
                  <a:solidFill>
                    <a:schemeClr val="accent6">
                      <a:lumMod val="50000"/>
                    </a:schemeClr>
                  </a:solidFill>
                </a:rPr>
                <a:t>Perepechko</a:t>
              </a:r>
              <a:r>
                <a:rPr lang="en-GB" sz="1050" dirty="0">
                  <a:solidFill>
                    <a:schemeClr val="accent6">
                      <a:lumMod val="50000"/>
                    </a:schemeClr>
                  </a:solidFill>
                </a:rPr>
                <a:t>, Low temperature Properties of Polymers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77" y="603982"/>
            <a:ext cx="3151251" cy="443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25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199" y="541325"/>
            <a:ext cx="8620963" cy="2852927"/>
          </a:xfrm>
        </p:spPr>
        <p:txBody>
          <a:bodyPr>
            <a:noAutofit/>
          </a:bodyPr>
          <a:lstStyle/>
          <a:p>
            <a:r>
              <a:rPr lang="en-US" sz="2800" dirty="0" smtClean="0"/>
              <a:t>Finished R&amp;D topics: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- Near T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 characterization of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wire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 HIE ISOLDE thermalisation of RF cable and coupler</a:t>
            </a:r>
            <a:br>
              <a:rPr lang="en-US" sz="2400" dirty="0" smtClean="0"/>
            </a:br>
            <a:r>
              <a:rPr lang="en-US" sz="2400" dirty="0" smtClean="0"/>
              <a:t>- MLI thermal performance as </a:t>
            </a:r>
            <a:r>
              <a:rPr lang="en-US" sz="2400" dirty="0" err="1" smtClean="0"/>
              <a:t>fct</a:t>
            </a:r>
            <a:r>
              <a:rPr lang="en-US" sz="2400" dirty="0" smtClean="0"/>
              <a:t>. (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warm</a:t>
            </a:r>
            <a:r>
              <a:rPr lang="en-US" sz="2400" dirty="0" smtClean="0"/>
              <a:t> and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vac</a:t>
            </a:r>
            <a:r>
              <a:rPr lang="en-US" sz="2400" dirty="0" smtClean="0"/>
              <a:t>)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16-Jun-20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TE/CRG-CI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446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107543" y="1166593"/>
            <a:ext cx="4527008" cy="3245750"/>
            <a:chOff x="4107543" y="1166593"/>
            <a:chExt cx="4527008" cy="3245750"/>
          </a:xfrm>
        </p:grpSpPr>
        <p:pic>
          <p:nvPicPr>
            <p:cNvPr id="9" name="6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 l="3708" t="7810"/>
            <a:stretch>
              <a:fillRect/>
            </a:stretch>
          </p:blipFill>
          <p:spPr>
            <a:xfrm>
              <a:off x="4107543" y="1166593"/>
              <a:ext cx="4527008" cy="3245750"/>
            </a:xfrm>
            <a:prstGeom prst="rect">
              <a:avLst/>
            </a:prstGeom>
            <a:ln>
              <a:noFill/>
              <a:prstDash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817068" y="1933529"/>
              <a:ext cx="1410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7x10</a:t>
              </a:r>
              <a:r>
                <a:rPr lang="en-US" baseline="30000" dirty="0" smtClean="0">
                  <a:solidFill>
                    <a:srgbClr val="002060"/>
                  </a:solidFill>
                </a:rPr>
                <a:t>-7</a:t>
              </a:r>
              <a:r>
                <a:rPr lang="en-US" dirty="0" smtClean="0">
                  <a:solidFill>
                    <a:srgbClr val="002060"/>
                  </a:solidFill>
                </a:rPr>
                <a:t> mbar</a:t>
              </a:r>
              <a:endParaRPr lang="en-GB" dirty="0">
                <a:solidFill>
                  <a:srgbClr val="00206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137" y="14269"/>
            <a:ext cx="8653863" cy="56319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MLI performance test stand =&gt; host and support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134" r="36935"/>
          <a:stretch/>
        </p:blipFill>
        <p:spPr>
          <a:xfrm>
            <a:off x="254001" y="577461"/>
            <a:ext cx="3488100" cy="38348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7819346" y="2356061"/>
            <a:ext cx="2341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Courtesy: Valentina Venturi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71567" y="509018"/>
            <a:ext cx="4317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Vacuum and He degraded vacuum conditions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Different MLI configurations 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32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958117" y="1122819"/>
            <a:ext cx="4728683" cy="3318550"/>
            <a:chOff x="3958117" y="1101513"/>
            <a:chExt cx="4728683" cy="3318550"/>
          </a:xfrm>
        </p:grpSpPr>
        <p:pic>
          <p:nvPicPr>
            <p:cNvPr id="10" name="7"/>
            <p:cNvPicPr>
              <a:picLocks/>
            </p:cNvPicPr>
            <p:nvPr/>
          </p:nvPicPr>
          <p:blipFill>
            <a:blip r:embed="rId2">
              <a:lum/>
              <a:alphaModFix/>
            </a:blip>
            <a:srcRect t="5525"/>
            <a:stretch>
              <a:fillRect/>
            </a:stretch>
          </p:blipFill>
          <p:spPr>
            <a:xfrm>
              <a:off x="3958117" y="1101513"/>
              <a:ext cx="4728683" cy="3318550"/>
            </a:xfrm>
            <a:prstGeom prst="rect">
              <a:avLst/>
            </a:prstGeom>
            <a:ln>
              <a:noFill/>
              <a:prstDash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4817068" y="1998406"/>
              <a:ext cx="1410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2x10</a:t>
              </a:r>
              <a:r>
                <a:rPr lang="en-US" baseline="30000" dirty="0" smtClean="0">
                  <a:solidFill>
                    <a:srgbClr val="002060"/>
                  </a:solidFill>
                </a:rPr>
                <a:t>-5</a:t>
              </a:r>
              <a:r>
                <a:rPr lang="en-US" dirty="0" smtClean="0">
                  <a:solidFill>
                    <a:srgbClr val="002060"/>
                  </a:solidFill>
                </a:rPr>
                <a:t> mbar</a:t>
              </a:r>
              <a:endParaRPr lang="en-GB" dirty="0">
                <a:solidFill>
                  <a:srgbClr val="00206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137" y="14269"/>
            <a:ext cx="8653863" cy="56319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MLI performance test stand =&gt; host and support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134" r="36935"/>
          <a:stretch/>
        </p:blipFill>
        <p:spPr>
          <a:xfrm>
            <a:off x="254001" y="577461"/>
            <a:ext cx="3488100" cy="38348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7819346" y="2356061"/>
            <a:ext cx="2341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Courtesy: Valentina Venturi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71567" y="509018"/>
            <a:ext cx="4317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Vacuum and He degraded vacuum conditions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Different MLI configurations 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38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199" y="541325"/>
            <a:ext cx="8620963" cy="2852927"/>
          </a:xfrm>
        </p:spPr>
        <p:txBody>
          <a:bodyPr>
            <a:noAutofit/>
          </a:bodyPr>
          <a:lstStyle/>
          <a:p>
            <a:r>
              <a:rPr lang="en-US" sz="2800" dirty="0" smtClean="0"/>
              <a:t>Finished R&amp;D topics: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- Near T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 characterization of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wire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 HIE ISOLDE thermalisation of RF cable and coupler</a:t>
            </a:r>
            <a:br>
              <a:rPr lang="en-US" sz="2400" dirty="0" smtClean="0"/>
            </a:br>
            <a:r>
              <a:rPr lang="en-US" sz="2400" dirty="0" smtClean="0"/>
              <a:t>- MLI thermal performance as </a:t>
            </a:r>
            <a:r>
              <a:rPr lang="en-US" sz="2400" dirty="0" err="1" smtClean="0"/>
              <a:t>fct</a:t>
            </a:r>
            <a:r>
              <a:rPr lang="en-US" sz="2400" dirty="0" smtClean="0"/>
              <a:t>. (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warm</a:t>
            </a:r>
            <a:r>
              <a:rPr lang="en-US" sz="2400" dirty="0" smtClean="0"/>
              <a:t> and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vac</a:t>
            </a:r>
            <a:r>
              <a:rPr lang="en-US" sz="2400" dirty="0" smtClean="0"/>
              <a:t>) </a:t>
            </a:r>
            <a:br>
              <a:rPr lang="en-US" sz="2400" dirty="0" smtClean="0"/>
            </a:br>
            <a:r>
              <a:rPr lang="en-US" sz="2400" dirty="0" smtClean="0"/>
              <a:t>- HFM Lambda plate seal – thermal heat leak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16-Jun-20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TE/CRG-CI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350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839" y="14269"/>
            <a:ext cx="8653863" cy="56319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HFM lambda plate seal test - heat load He I to He II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878"/>
            <a:ext cx="3582393" cy="47422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99279" y="1083398"/>
            <a:ext cx="19790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D-shape profile silicone based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choice tested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16200000">
            <a:off x="8078355" y="1786290"/>
            <a:ext cx="17324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600"/>
              </a:spcAft>
              <a:tabLst>
                <a:tab pos="1409700" algn="l"/>
                <a:tab pos="1529715" algn="ctr"/>
                <a:tab pos="2038350" algn="l"/>
              </a:tabLst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EDMS: 1845733 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v.1</a:t>
            </a:r>
            <a:endParaRPr lang="en-GB" sz="1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4097173" y="914372"/>
            <a:ext cx="1837097" cy="17285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22158"/>
          <a:stretch/>
        </p:blipFill>
        <p:spPr>
          <a:xfrm>
            <a:off x="5881704" y="2164702"/>
            <a:ext cx="2414225" cy="216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0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839" y="14269"/>
            <a:ext cx="8653863" cy="56319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HFM lambda plate seal test - heat load He I to He II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77843" y="-16811"/>
            <a:ext cx="1641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Arnaud van de Craen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878"/>
            <a:ext cx="3582393" cy="47422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599" y="722391"/>
            <a:ext cx="4546987" cy="27968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94548" y="455009"/>
            <a:ext cx="3719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Heat meter calibration with Indium seal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32317" y="3695863"/>
            <a:ext cx="521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Silicone seal showed similar results of 2 W like In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16200000">
            <a:off x="8078355" y="1786290"/>
            <a:ext cx="17324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600"/>
              </a:spcAft>
              <a:tabLst>
                <a:tab pos="1409700" algn="l"/>
                <a:tab pos="1529715" algn="ctr"/>
                <a:tab pos="2038350" algn="l"/>
              </a:tabLst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EDMS: 1845733 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v.1</a:t>
            </a:r>
            <a:endParaRPr lang="en-GB" sz="1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92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9946" y="738835"/>
            <a:ext cx="8226854" cy="201168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R&amp;D topics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400" dirty="0" smtClean="0"/>
              <a:t>- Thermal performance of He II cooled magnet coil samples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34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974" y="1004678"/>
            <a:ext cx="4478916" cy="3359187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32364" y="82326"/>
            <a:ext cx="8226854" cy="518957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The Cryolab team TE/CRG-CI</a:t>
            </a:r>
            <a:endParaRPr lang="en-GB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276726" y="998870"/>
            <a:ext cx="39841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2</a:t>
            </a:r>
            <a:r>
              <a:rPr lang="en-US" dirty="0" smtClean="0">
                <a:solidFill>
                  <a:srgbClr val="002060"/>
                </a:solidFill>
              </a:rPr>
              <a:t>.5 scientists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1 technical engineer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1 mechanical engineer</a:t>
            </a: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2 Fellows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2 PhD 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2-3 technical 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2 FSU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974" y="1004679"/>
            <a:ext cx="4474852" cy="335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5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87950" y="3719"/>
            <a:ext cx="8856050" cy="540000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53A1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t-PT" b="0" dirty="0">
                <a:solidFill>
                  <a:srgbClr val="002060"/>
                </a:solidFill>
                <a:latin typeface="+mj-lt"/>
              </a:rPr>
              <a:t>Thermal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performance 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of He II cooled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NbTi &amp; Nb</a:t>
            </a:r>
            <a:r>
              <a:rPr lang="pt-PT" b="0" baseline="-25000" dirty="0" smtClean="0">
                <a:solidFill>
                  <a:srgbClr val="002060"/>
                </a:solidFill>
                <a:latin typeface="+mj-lt"/>
              </a:rPr>
              <a:t>3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Sn 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coil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samples</a:t>
            </a:r>
            <a:endParaRPr lang="en-GB" b="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7950" y="479514"/>
            <a:ext cx="5609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>
                <a:solidFill>
                  <a:srgbClr val="10223E"/>
                </a:solidFill>
              </a:rPr>
              <a:t>SC </a:t>
            </a:r>
            <a:r>
              <a:rPr lang="en-US" sz="1350" dirty="0" smtClean="0">
                <a:solidFill>
                  <a:srgbClr val="10223E"/>
                </a:solidFill>
              </a:rPr>
              <a:t>coil </a:t>
            </a:r>
            <a:r>
              <a:rPr lang="en-US" sz="1350" dirty="0">
                <a:solidFill>
                  <a:srgbClr val="10223E"/>
                </a:solidFill>
              </a:rPr>
              <a:t>samples from prototype magnets are tested in pressurized He II</a:t>
            </a:r>
            <a:endParaRPr lang="en-GB" sz="1350" dirty="0">
              <a:solidFill>
                <a:srgbClr val="10223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307" y="818708"/>
            <a:ext cx="3005752" cy="351627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6184494" y="807465"/>
            <a:ext cx="2770824" cy="3629319"/>
            <a:chOff x="6373176" y="880035"/>
            <a:chExt cx="2770824" cy="3629319"/>
          </a:xfrm>
        </p:grpSpPr>
        <p:grpSp>
          <p:nvGrpSpPr>
            <p:cNvPr id="16" name="Group 15"/>
            <p:cNvGrpSpPr/>
            <p:nvPr/>
          </p:nvGrpSpPr>
          <p:grpSpPr>
            <a:xfrm>
              <a:off x="6373176" y="880035"/>
              <a:ext cx="2770824" cy="1986825"/>
              <a:chOff x="560172" y="4231543"/>
              <a:chExt cx="3447827" cy="264267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0172" y="4231543"/>
                <a:ext cx="3094001" cy="2560553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2284614" y="6147577"/>
                <a:ext cx="1723385" cy="72663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100" dirty="0"/>
              </a:p>
              <a:p>
                <a:r>
                  <a:rPr lang="en-US" sz="825" dirty="0"/>
                  <a:t>Step function heating</a:t>
                </a:r>
              </a:p>
              <a:p>
                <a:r>
                  <a:rPr lang="en-US" sz="825" dirty="0"/>
                  <a:t>t</a:t>
                </a:r>
                <a:r>
                  <a:rPr lang="en-US" sz="825" dirty="0" smtClean="0"/>
                  <a:t>ime </a:t>
                </a:r>
                <a:r>
                  <a:rPr lang="en-US" sz="825" dirty="0"/>
                  <a:t>constant response</a:t>
                </a:r>
              </a:p>
              <a:p>
                <a:endParaRPr lang="en-US" sz="300" dirty="0" smtClean="0"/>
              </a:p>
              <a:p>
                <a:endParaRPr lang="en-US" sz="300" dirty="0"/>
              </a:p>
              <a:p>
                <a:endParaRPr lang="en-US" sz="300" dirty="0" smtClean="0"/>
              </a:p>
              <a:p>
                <a:endParaRPr lang="en-US" sz="3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361028" y="4701693"/>
                <a:ext cx="1124237" cy="99393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25" dirty="0"/>
                  <a:t>Steady state temperature difference</a:t>
                </a:r>
                <a:endParaRPr lang="en-US" sz="450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V="1">
                <a:off x="3128211" y="4505919"/>
                <a:ext cx="288757" cy="259681"/>
              </a:xfrm>
              <a:prstGeom prst="straightConnector1">
                <a:avLst/>
              </a:prstGeom>
              <a:ln w="25400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TextBox 1"/>
            <p:cNvSpPr txBox="1"/>
            <p:nvPr/>
          </p:nvSpPr>
          <p:spPr>
            <a:xfrm>
              <a:off x="6481898" y="3093582"/>
              <a:ext cx="2604810" cy="141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02060"/>
                  </a:solidFill>
                </a:rPr>
                <a:t>Evaluation of the step heating response:</a:t>
              </a:r>
            </a:p>
            <a:p>
              <a:endParaRPr lang="en-US" sz="600" dirty="0" smtClean="0">
                <a:solidFill>
                  <a:srgbClr val="00206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002060"/>
                  </a:solidFill>
                </a:rPr>
                <a:t>S</a:t>
              </a:r>
              <a:r>
                <a:rPr lang="en-US" sz="1600" dirty="0" smtClean="0">
                  <a:solidFill>
                    <a:srgbClr val="002060"/>
                  </a:solidFill>
                </a:rPr>
                <a:t>teady state =&gt; </a:t>
              </a:r>
              <a:r>
                <a:rPr lang="en-US" sz="1600" dirty="0" err="1" smtClean="0">
                  <a:solidFill>
                    <a:srgbClr val="002060"/>
                  </a:solidFill>
                </a:rPr>
                <a:t>R</a:t>
              </a:r>
              <a:r>
                <a:rPr lang="en-US" sz="1600" baseline="-25000" dirty="0" err="1" smtClean="0">
                  <a:solidFill>
                    <a:srgbClr val="002060"/>
                  </a:solidFill>
                </a:rPr>
                <a:t>th</a:t>
              </a:r>
              <a:endParaRPr lang="en-US" sz="1600" baseline="-25000" dirty="0" smtClean="0">
                <a:solidFill>
                  <a:srgbClr val="00206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002060"/>
                  </a:solidFill>
                </a:rPr>
                <a:t>T</a:t>
              </a:r>
              <a:r>
                <a:rPr lang="en-US" sz="1600" dirty="0" smtClean="0">
                  <a:solidFill>
                    <a:srgbClr val="002060"/>
                  </a:solidFill>
                </a:rPr>
                <a:t>ransient =&gt; </a:t>
              </a:r>
              <a:r>
                <a:rPr lang="en-US" sz="1600" dirty="0" err="1" smtClean="0">
                  <a:solidFill>
                    <a:srgbClr val="002060"/>
                  </a:solidFill>
                </a:rPr>
                <a:t>R</a:t>
              </a:r>
              <a:r>
                <a:rPr lang="en-US" sz="1600" baseline="-25000" dirty="0" err="1" smtClean="0">
                  <a:solidFill>
                    <a:srgbClr val="002060"/>
                  </a:solidFill>
                </a:rPr>
                <a:t>th</a:t>
              </a:r>
              <a:r>
                <a:rPr lang="en-US" sz="1600" dirty="0" err="1" smtClean="0">
                  <a:solidFill>
                    <a:srgbClr val="002060"/>
                  </a:solidFill>
                </a:rPr>
                <a:t>∙C</a:t>
              </a:r>
              <a:r>
                <a:rPr lang="en-US" sz="1600" dirty="0" smtClean="0">
                  <a:solidFill>
                    <a:srgbClr val="002060"/>
                  </a:solidFill>
                </a:rPr>
                <a:t> = </a:t>
              </a:r>
              <a:r>
                <a:rPr lang="el-GR" sz="1600" b="1" dirty="0" smtClean="0">
                  <a:solidFill>
                    <a:srgbClr val="002060"/>
                  </a:solidFill>
                  <a:latin typeface="GreekC" panose="00000400000000000000" pitchFamily="2" charset="0"/>
                  <a:cs typeface="GreekC" panose="00000400000000000000" pitchFamily="2" charset="0"/>
                </a:rPr>
                <a:t>τ</a:t>
              </a:r>
              <a:endParaRPr lang="en-US" sz="1600" b="1" dirty="0" smtClean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solidFill>
                    <a:srgbClr val="002060"/>
                  </a:solidFill>
                </a:rPr>
                <a:t>Num. simulations</a:t>
              </a:r>
              <a:endParaRPr lang="en-GB" sz="1600" dirty="0">
                <a:solidFill>
                  <a:srgbClr val="002060"/>
                </a:solidFill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6942059" y="2258001"/>
            <a:ext cx="4016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Rob van Weelderen, Tiemo Winkler, Mario Grosso, Kirtana Puthran, Lise Eder Murberg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/>
          <a:srcRect r="13670"/>
          <a:stretch/>
        </p:blipFill>
        <p:spPr>
          <a:xfrm>
            <a:off x="460225" y="864353"/>
            <a:ext cx="2023843" cy="982244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4617" y="1992368"/>
            <a:ext cx="2400328" cy="3157919"/>
            <a:chOff x="4617" y="1992368"/>
            <a:chExt cx="2400328" cy="3157919"/>
          </a:xfrm>
        </p:grpSpPr>
        <p:grpSp>
          <p:nvGrpSpPr>
            <p:cNvPr id="17" name="Group 16"/>
            <p:cNvGrpSpPr/>
            <p:nvPr/>
          </p:nvGrpSpPr>
          <p:grpSpPr>
            <a:xfrm>
              <a:off x="435355" y="2148051"/>
              <a:ext cx="1969590" cy="3002236"/>
              <a:chOff x="519334" y="2120058"/>
              <a:chExt cx="1969590" cy="3002236"/>
            </a:xfrm>
          </p:grpSpPr>
          <p:grpSp>
            <p:nvGrpSpPr>
              <p:cNvPr id="52" name="Group 51"/>
              <p:cNvGrpSpPr>
                <a:grpSpLocks noChangeAspect="1"/>
              </p:cNvGrpSpPr>
              <p:nvPr/>
            </p:nvGrpSpPr>
            <p:grpSpPr>
              <a:xfrm>
                <a:off x="519334" y="2120058"/>
                <a:ext cx="1969590" cy="3002236"/>
                <a:chOff x="19049" y="1045260"/>
                <a:chExt cx="2328661" cy="3549564"/>
              </a:xfrm>
              <a:solidFill>
                <a:schemeClr val="bg1"/>
              </a:solidFill>
            </p:grpSpPr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 rotWithShape="1">
                <a:blip r:embed="rId6"/>
                <a:srcRect t="8218" r="54195" b="7774"/>
                <a:stretch/>
              </p:blipFill>
              <p:spPr>
                <a:xfrm>
                  <a:off x="219737" y="1045260"/>
                  <a:ext cx="1999430" cy="1623528"/>
                </a:xfrm>
                <a:prstGeom prst="rect">
                  <a:avLst/>
                </a:prstGeom>
                <a:grpFill/>
              </p:spPr>
            </p:pic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46654" b="4972"/>
                <a:stretch/>
              </p:blipFill>
              <p:spPr>
                <a:xfrm>
                  <a:off x="19049" y="2758315"/>
                  <a:ext cx="2328661" cy="1836509"/>
                </a:xfrm>
                <a:prstGeom prst="rect">
                  <a:avLst/>
                </a:prstGeom>
                <a:grpFill/>
              </p:spPr>
            </p:pic>
          </p:grpSp>
          <p:sp>
            <p:nvSpPr>
              <p:cNvPr id="54" name="Isosceles Triangle 53"/>
              <p:cNvSpPr/>
              <p:nvPr/>
            </p:nvSpPr>
            <p:spPr>
              <a:xfrm>
                <a:off x="919001" y="2783245"/>
                <a:ext cx="108000" cy="108000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5" name="Isosceles Triangle 54"/>
              <p:cNvSpPr/>
              <p:nvPr/>
            </p:nvSpPr>
            <p:spPr>
              <a:xfrm rot="10800000">
                <a:off x="1247730" y="2982629"/>
                <a:ext cx="108000" cy="108000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 rot="16200000">
              <a:off x="-1357315" y="3354300"/>
              <a:ext cx="3154752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accent6">
                      <a:lumMod val="50000"/>
                    </a:schemeClr>
                  </a:solidFill>
                </a:rPr>
                <a:t>Sample: LARP 007, tested in MQXFS3 conductor type RRP108/127 =&gt; MQXF coil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16200000">
            <a:off x="-245252" y="1224372"/>
            <a:ext cx="9115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NbTi cable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5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87950" y="3719"/>
            <a:ext cx="8856050" cy="540000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53A1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t-PT" b="0" dirty="0">
                <a:solidFill>
                  <a:srgbClr val="002060"/>
                </a:solidFill>
                <a:latin typeface="+mj-lt"/>
              </a:rPr>
              <a:t>Thermal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performance 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of He II cooled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NbTi coil-pack samples</a:t>
            </a:r>
            <a:endParaRPr lang="en-GB" b="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6942059" y="2334945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Tiemo Winkler, Jens Schundelmeier Rob van Weelderen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285" y="503318"/>
            <a:ext cx="5110130" cy="390947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97" y="597449"/>
            <a:ext cx="3347088" cy="140239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197" y="2636790"/>
            <a:ext cx="3347088" cy="149491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99371" y="1955035"/>
            <a:ext cx="2988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Original </a:t>
            </a:r>
            <a:r>
              <a:rPr lang="en-US" sz="1400" dirty="0">
                <a:solidFill>
                  <a:srgbClr val="002060"/>
                </a:solidFill>
              </a:rPr>
              <a:t>machine wrapped cable </a:t>
            </a:r>
            <a:endParaRPr lang="en-GB" sz="1400" dirty="0">
              <a:solidFill>
                <a:srgbClr val="002060"/>
              </a:solidFill>
            </a:endParaRPr>
          </a:p>
          <a:p>
            <a:r>
              <a:rPr lang="en-US" sz="1400" dirty="0" smtClean="0">
                <a:solidFill>
                  <a:srgbClr val="002060"/>
                </a:solidFill>
              </a:rPr>
              <a:t>Instrumentation in removed strand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87950" y="4103753"/>
            <a:ext cx="3616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Mechanical compression of 50 and 75 MPa</a:t>
            </a:r>
          </a:p>
        </p:txBody>
      </p:sp>
    </p:spTree>
    <p:extLst>
      <p:ext uri="{BB962C8B-B14F-4D97-AF65-F5344CB8AC3E}">
        <p14:creationId xmlns:p14="http://schemas.microsoft.com/office/powerpoint/2010/main" val="11987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87950" y="3719"/>
            <a:ext cx="8856050" cy="540000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53A1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t-PT" b="0" dirty="0">
                <a:solidFill>
                  <a:srgbClr val="002060"/>
                </a:solidFill>
                <a:latin typeface="+mj-lt"/>
              </a:rPr>
              <a:t>Thermal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performance 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of He II cooled Nb</a:t>
            </a:r>
            <a:r>
              <a:rPr lang="pt-PT" b="0" baseline="-25000" dirty="0">
                <a:solidFill>
                  <a:srgbClr val="002060"/>
                </a:solidFill>
                <a:latin typeface="+mj-lt"/>
              </a:rPr>
              <a:t>3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Sn coil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samples</a:t>
            </a:r>
            <a:endParaRPr lang="en-GB" b="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7A13B7-0978-4701-A7D7-2A65BA0314EC}"/>
              </a:ext>
            </a:extLst>
          </p:cNvPr>
          <p:cNvSpPr txBox="1"/>
          <p:nvPr/>
        </p:nvSpPr>
        <p:spPr>
          <a:xfrm>
            <a:off x="5864187" y="2204828"/>
            <a:ext cx="29028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200" dirty="0">
                <a:solidFill>
                  <a:prstClr val="black"/>
                </a:solidFill>
                <a:latin typeface="Calibri" panose="020F0502020204030204"/>
              </a:rPr>
              <a:t>P</a:t>
            </a:r>
            <a:r>
              <a:rPr lang="nb-NO" sz="1200" dirty="0" smtClean="0">
                <a:solidFill>
                  <a:prstClr val="black"/>
                </a:solidFill>
                <a:latin typeface="Calibri" panose="020F0502020204030204"/>
              </a:rPr>
              <a:t>redicted He porosity 0.35-0.65% in the sample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200" dirty="0" smtClean="0">
                <a:solidFill>
                  <a:prstClr val="black"/>
                </a:solidFill>
                <a:latin typeface="Calibri" panose="020F0502020204030204"/>
              </a:rPr>
              <a:t>Sample preparation for new D11T in progress (latest design)</a:t>
            </a:r>
            <a:endParaRPr lang="en-GB" sz="12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prstClr val="black"/>
                </a:solidFill>
                <a:latin typeface="Calibri" panose="020F0502020204030204"/>
              </a:rPr>
              <a:t>To </a:t>
            </a:r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approach predicted operational heat loads on the magnets. </a:t>
            </a:r>
            <a:endParaRPr lang="nb-NO" sz="12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sz="12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611187" lvl="1" indent="-342900">
              <a:buFont typeface="+mj-lt"/>
              <a:buAutoNum type="alphaLcParenR"/>
            </a:pPr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Exploring thermal behaviour at higher heat loads by using an external </a:t>
            </a:r>
            <a:r>
              <a:rPr lang="en-GB" sz="1200" dirty="0" smtClean="0">
                <a:solidFill>
                  <a:prstClr val="black"/>
                </a:solidFill>
                <a:latin typeface="Calibri" panose="020F0502020204030204"/>
              </a:rPr>
              <a:t>heater and/or</a:t>
            </a:r>
          </a:p>
          <a:p>
            <a:pPr marL="611187" lvl="1" indent="-342900">
              <a:buFont typeface="+mj-lt"/>
              <a:buAutoNum type="alphaLcParenR"/>
            </a:pPr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V</a:t>
            </a:r>
            <a:r>
              <a:rPr lang="en-GB" sz="1200" dirty="0" smtClean="0">
                <a:solidFill>
                  <a:prstClr val="black"/>
                </a:solidFill>
                <a:latin typeface="Calibri" panose="020F0502020204030204"/>
              </a:rPr>
              <a:t>ariable </a:t>
            </a:r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frequency current </a:t>
            </a:r>
            <a:r>
              <a:rPr lang="en-GB" sz="1200" dirty="0" smtClean="0">
                <a:solidFill>
                  <a:prstClr val="black"/>
                </a:solidFill>
                <a:latin typeface="Calibri" panose="020F0502020204030204"/>
              </a:rPr>
              <a:t>source</a:t>
            </a:r>
            <a:r>
              <a:rPr lang="nb-NO" sz="12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l-GR" sz="1200" dirty="0" smtClean="0">
                <a:solidFill>
                  <a:prstClr val="black"/>
                </a:solidFill>
                <a:latin typeface="Calibri" panose="020F0502020204030204"/>
              </a:rPr>
              <a:t>ν</a:t>
            </a:r>
            <a:r>
              <a:rPr lang="nb-NO" sz="1200" dirty="0" smtClean="0">
                <a:solidFill>
                  <a:prstClr val="black"/>
                </a:solidFill>
                <a:latin typeface="Calibri" panose="020F0502020204030204"/>
              </a:rPr>
              <a:t>&lt; 50 Hz</a:t>
            </a:r>
            <a:endParaRPr lang="en-GB" sz="1200" dirty="0" smtClean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9983" y="423143"/>
            <a:ext cx="5697230" cy="2273387"/>
            <a:chOff x="6452237" y="1100404"/>
            <a:chExt cx="5697230" cy="2273387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2237" y="1224033"/>
              <a:ext cx="2844000" cy="2129991"/>
            </a:xfrm>
            <a:prstGeom prst="rect">
              <a:avLst/>
            </a:prstGeom>
          </p:spPr>
        </p:pic>
        <p:grpSp>
          <p:nvGrpSpPr>
            <p:cNvPr id="24" name="Group 23"/>
            <p:cNvGrpSpPr/>
            <p:nvPr/>
          </p:nvGrpSpPr>
          <p:grpSpPr>
            <a:xfrm>
              <a:off x="6797242" y="1100404"/>
              <a:ext cx="5352225" cy="2273387"/>
              <a:chOff x="6797242" y="1100404"/>
              <a:chExt cx="5352225" cy="2273387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6797242" y="1100404"/>
                <a:ext cx="5352225" cy="2273387"/>
                <a:chOff x="6797242" y="1100404"/>
                <a:chExt cx="5352225" cy="2273387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7A339D85-9CE8-4650-AA48-A9EFDD64D8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234374" y="1213791"/>
                  <a:ext cx="2915093" cy="2160000"/>
                </a:xfrm>
                <a:prstGeom prst="rect">
                  <a:avLst/>
                </a:prstGeom>
              </p:spPr>
            </p:pic>
            <p:sp>
              <p:nvSpPr>
                <p:cNvPr id="29" name="TextBox 28"/>
                <p:cNvSpPr txBox="1"/>
                <p:nvPr/>
              </p:nvSpPr>
              <p:spPr>
                <a:xfrm>
                  <a:off x="6797242" y="1100404"/>
                  <a:ext cx="2234522" cy="276999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Steady state temp. </a:t>
                  </a: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D11 T</a:t>
                  </a: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sample</a:t>
                  </a:r>
                  <a:endPara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9548936" y="1126850"/>
                  <a:ext cx="2515369" cy="276999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  Steady state temp. </a:t>
                  </a: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MQXF</a:t>
                  </a: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sample    </a:t>
                  </a:r>
                  <a:endPara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9762609" y="3083072"/>
                <a:ext cx="2032929" cy="253916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Volumetric heat input in mW/cm</a:t>
                </a:r>
                <a:r>
                  <a:rPr kumimoji="0" lang="en-US" sz="105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</a:t>
                </a:r>
                <a:endParaRPr kumimoji="0" lang="en-GB" sz="1050" b="0" i="0" u="none" strike="noStrike" kern="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864244" y="3072428"/>
                <a:ext cx="2032929" cy="253916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Volumetric heat input in mW/cm</a:t>
                </a:r>
                <a:r>
                  <a:rPr kumimoji="0" lang="en-US" sz="105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</a:t>
                </a:r>
                <a:endParaRPr kumimoji="0" lang="en-GB" sz="1050" b="0" i="0" u="none" strike="noStrike" kern="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-2819" y="2893088"/>
            <a:ext cx="5829142" cy="2256428"/>
            <a:chOff x="6362858" y="3357747"/>
            <a:chExt cx="5829142" cy="2256428"/>
          </a:xfrm>
        </p:grpSpPr>
        <p:grpSp>
          <p:nvGrpSpPr>
            <p:cNvPr id="33" name="Group 32"/>
            <p:cNvGrpSpPr/>
            <p:nvPr/>
          </p:nvGrpSpPr>
          <p:grpSpPr>
            <a:xfrm>
              <a:off x="6362858" y="3357747"/>
              <a:ext cx="5829142" cy="2256428"/>
              <a:chOff x="6362858" y="3277363"/>
              <a:chExt cx="5829142" cy="2256428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3AD3FD17-7BE4-4280-B67C-DD3E507A48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9276908" y="3373791"/>
                <a:ext cx="2915092" cy="2160000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2BBE55B6-FB98-45C1-9647-FE56B5089B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362858" y="3373791"/>
                <a:ext cx="2915092" cy="2160000"/>
              </a:xfrm>
              <a:prstGeom prst="rect">
                <a:avLst/>
              </a:prstGeom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6947374" y="3277363"/>
                <a:ext cx="1996187" cy="276999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Time constant </a:t>
                </a: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D11 T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sample</a:t>
                </a:r>
                <a:endPara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9807693" y="3286507"/>
                <a:ext cx="1986891" cy="276999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Time constant </a:t>
                </a: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MQXF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sample</a:t>
                </a:r>
                <a:endPara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DDCD6DB-289A-4682-BA98-D46B01515735}"/>
                </a:ext>
              </a:extLst>
            </p:cNvPr>
            <p:cNvSpPr txBox="1"/>
            <p:nvPr/>
          </p:nvSpPr>
          <p:spPr>
            <a:xfrm>
              <a:off x="8128361" y="4937198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0.35%</a:t>
              </a:r>
              <a:endPara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EEE8ED1-D165-4CEF-A216-D111F966CC1E}"/>
                </a:ext>
              </a:extLst>
            </p:cNvPr>
            <p:cNvSpPr txBox="1"/>
            <p:nvPr/>
          </p:nvSpPr>
          <p:spPr>
            <a:xfrm>
              <a:off x="8519885" y="4598696"/>
              <a:ext cx="4908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0.6%</a:t>
              </a:r>
              <a:endPara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8704784-A352-4D73-89D9-DAF0B55934BA}"/>
                </a:ext>
              </a:extLst>
            </p:cNvPr>
            <p:cNvSpPr txBox="1"/>
            <p:nvPr/>
          </p:nvSpPr>
          <p:spPr>
            <a:xfrm>
              <a:off x="10886805" y="4637497"/>
              <a:ext cx="4908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0.4%</a:t>
              </a:r>
              <a:endPara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E737A92-01D7-4FF8-8F89-01DA9C45104B}"/>
                </a:ext>
              </a:extLst>
            </p:cNvPr>
            <p:cNvSpPr txBox="1"/>
            <p:nvPr/>
          </p:nvSpPr>
          <p:spPr>
            <a:xfrm>
              <a:off x="11580080" y="4267680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0.65%</a:t>
              </a:r>
              <a:endPara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 rot="16200000">
            <a:off x="6942059" y="2258001"/>
            <a:ext cx="4016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Rob van Weelderen, Tiemo Winkler, Mario Grosso, Kirtana Puthran, Lise Eder Murberg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32742" y="423143"/>
            <a:ext cx="2365750" cy="143309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4811571">
            <a:off x="5975270" y="1348781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-25000" dirty="0" smtClean="0">
                <a:solidFill>
                  <a:srgbClr val="0441C8"/>
                </a:solidFill>
              </a:rPr>
              <a:t>He II</a:t>
            </a:r>
            <a:endParaRPr lang="en-GB" b="1" baseline="-25000" dirty="0">
              <a:solidFill>
                <a:srgbClr val="0441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18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87950" y="3719"/>
            <a:ext cx="8856050" cy="540000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53A1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t-PT" b="0" dirty="0">
                <a:solidFill>
                  <a:srgbClr val="002060"/>
                </a:solidFill>
                <a:latin typeface="+mj-lt"/>
              </a:rPr>
              <a:t>Thermal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performance 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of He II cooled Nb</a:t>
            </a:r>
            <a:r>
              <a:rPr lang="pt-PT" b="0" baseline="-25000" dirty="0">
                <a:solidFill>
                  <a:srgbClr val="002060"/>
                </a:solidFill>
                <a:latin typeface="+mj-lt"/>
              </a:rPr>
              <a:t>3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Sn coil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samples</a:t>
            </a:r>
            <a:endParaRPr lang="en-GB" b="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7A13B7-0978-4701-A7D7-2A65BA0314EC}"/>
              </a:ext>
            </a:extLst>
          </p:cNvPr>
          <p:cNvSpPr txBox="1"/>
          <p:nvPr/>
        </p:nvSpPr>
        <p:spPr>
          <a:xfrm>
            <a:off x="287950" y="508426"/>
            <a:ext cx="7701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panose="020F0502020204030204"/>
              </a:rPr>
              <a:t>Effect of magnetic field penetration and frequency dependency of the AC magnetic field</a:t>
            </a:r>
            <a:r>
              <a:rPr lang="nb-NO" sz="12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09044" y="4197197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Rob van Weelderen, Kirtana Puthran, Lise Eder Murberg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0035"/>
          <a:stretch/>
        </p:blipFill>
        <p:spPr>
          <a:xfrm>
            <a:off x="0" y="964796"/>
            <a:ext cx="3583957" cy="287366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511" y="1097518"/>
            <a:ext cx="2078169" cy="2770891"/>
          </a:xfrm>
          <a:prstGeom prst="rect">
            <a:avLst/>
          </a:prstGeom>
        </p:spPr>
      </p:pic>
      <p:cxnSp>
        <p:nvCxnSpPr>
          <p:cNvPr id="43" name="Straight Arrow Connector 42"/>
          <p:cNvCxnSpPr/>
          <p:nvPr/>
        </p:nvCxnSpPr>
        <p:spPr>
          <a:xfrm flipH="1" flipV="1">
            <a:off x="3399850" y="1761151"/>
            <a:ext cx="636286" cy="359594"/>
          </a:xfrm>
          <a:prstGeom prst="straightConnector1">
            <a:avLst/>
          </a:prstGeom>
          <a:ln w="12700">
            <a:solidFill>
              <a:srgbClr val="0A0FD8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3"/>
          <a:srcRect l="80075" t="39885" b="40681"/>
          <a:stretch/>
        </p:blipFill>
        <p:spPr>
          <a:xfrm>
            <a:off x="583005" y="3559226"/>
            <a:ext cx="893013" cy="558459"/>
          </a:xfrm>
          <a:prstGeom prst="rect">
            <a:avLst/>
          </a:prstGeom>
        </p:spPr>
      </p:pic>
      <p:cxnSp>
        <p:nvCxnSpPr>
          <p:cNvPr id="46" name="Straight Arrow Connector 45"/>
          <p:cNvCxnSpPr/>
          <p:nvPr/>
        </p:nvCxnSpPr>
        <p:spPr>
          <a:xfrm flipH="1" flipV="1">
            <a:off x="3399851" y="2473103"/>
            <a:ext cx="1316124" cy="185380"/>
          </a:xfrm>
          <a:prstGeom prst="straightConnector1">
            <a:avLst/>
          </a:prstGeom>
          <a:ln w="12700">
            <a:solidFill>
              <a:srgbClr val="008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3226030" y="2515204"/>
            <a:ext cx="1345970" cy="26917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90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8897514" y="4398754"/>
            <a:ext cx="253622" cy="750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7950" y="3719"/>
            <a:ext cx="8856050" cy="540000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53A1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t-PT" b="0" dirty="0">
                <a:solidFill>
                  <a:srgbClr val="002060"/>
                </a:solidFill>
                <a:latin typeface="+mj-lt"/>
              </a:rPr>
              <a:t>Thermal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performance 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of He II cooled Nb</a:t>
            </a:r>
            <a:r>
              <a:rPr lang="pt-PT" b="0" baseline="-25000" dirty="0">
                <a:solidFill>
                  <a:srgbClr val="002060"/>
                </a:solidFill>
                <a:latin typeface="+mj-lt"/>
              </a:rPr>
              <a:t>3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Sn coil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samples</a:t>
            </a:r>
            <a:endParaRPr lang="en-GB" b="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7A13B7-0978-4701-A7D7-2A65BA0314EC}"/>
              </a:ext>
            </a:extLst>
          </p:cNvPr>
          <p:cNvSpPr txBox="1"/>
          <p:nvPr/>
        </p:nvSpPr>
        <p:spPr>
          <a:xfrm>
            <a:off x="287950" y="528247"/>
            <a:ext cx="7701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panose="020F0502020204030204"/>
              </a:rPr>
              <a:t>Effect of magnetic field penetration and frequency dependency of the AC magnetic field</a:t>
            </a:r>
            <a:r>
              <a:rPr lang="nb-NO" sz="12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09044" y="4197197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Rob van Weelderen, Kirtana Puthran, Lise Eder Murberg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0035"/>
          <a:stretch/>
        </p:blipFill>
        <p:spPr>
          <a:xfrm>
            <a:off x="0" y="964796"/>
            <a:ext cx="3583957" cy="28736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3593" y="689493"/>
            <a:ext cx="3127057" cy="21433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2826" y="2978585"/>
            <a:ext cx="3050674" cy="217093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511" y="1097518"/>
            <a:ext cx="2078169" cy="2770891"/>
          </a:xfrm>
          <a:prstGeom prst="rect">
            <a:avLst/>
          </a:prstGeom>
        </p:spPr>
      </p:pic>
      <p:cxnSp>
        <p:nvCxnSpPr>
          <p:cNvPr id="43" name="Straight Arrow Connector 42"/>
          <p:cNvCxnSpPr/>
          <p:nvPr/>
        </p:nvCxnSpPr>
        <p:spPr>
          <a:xfrm flipH="1" flipV="1">
            <a:off x="3399850" y="1761151"/>
            <a:ext cx="636286" cy="359594"/>
          </a:xfrm>
          <a:prstGeom prst="straightConnector1">
            <a:avLst/>
          </a:prstGeom>
          <a:ln w="12700">
            <a:solidFill>
              <a:srgbClr val="0A0FD8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3"/>
          <a:srcRect l="80075" t="39885" b="40681"/>
          <a:stretch/>
        </p:blipFill>
        <p:spPr>
          <a:xfrm>
            <a:off x="583005" y="3559226"/>
            <a:ext cx="893013" cy="558459"/>
          </a:xfrm>
          <a:prstGeom prst="rect">
            <a:avLst/>
          </a:prstGeom>
        </p:spPr>
      </p:pic>
      <p:cxnSp>
        <p:nvCxnSpPr>
          <p:cNvPr id="46" name="Straight Arrow Connector 45"/>
          <p:cNvCxnSpPr/>
          <p:nvPr/>
        </p:nvCxnSpPr>
        <p:spPr>
          <a:xfrm flipH="1" flipV="1">
            <a:off x="3399851" y="2473103"/>
            <a:ext cx="1316124" cy="185380"/>
          </a:xfrm>
          <a:prstGeom prst="straightConnector1">
            <a:avLst/>
          </a:prstGeom>
          <a:ln w="12700">
            <a:solidFill>
              <a:srgbClr val="008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3226030" y="2515204"/>
            <a:ext cx="1345970" cy="26917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83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897514" y="4398754"/>
            <a:ext cx="253622" cy="750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7950" y="3719"/>
            <a:ext cx="8856050" cy="540000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53A1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t-PT" b="0" dirty="0">
                <a:solidFill>
                  <a:srgbClr val="002060"/>
                </a:solidFill>
                <a:latin typeface="+mj-lt"/>
              </a:rPr>
              <a:t>Thermal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performance 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of He II cooled Nb</a:t>
            </a:r>
            <a:r>
              <a:rPr lang="pt-PT" b="0" baseline="-25000" dirty="0">
                <a:solidFill>
                  <a:srgbClr val="002060"/>
                </a:solidFill>
                <a:latin typeface="+mj-lt"/>
              </a:rPr>
              <a:t>3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Sn coil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samples</a:t>
            </a:r>
            <a:endParaRPr lang="en-GB" b="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7A13B7-0978-4701-A7D7-2A65BA0314EC}"/>
              </a:ext>
            </a:extLst>
          </p:cNvPr>
          <p:cNvSpPr txBox="1"/>
          <p:nvPr/>
        </p:nvSpPr>
        <p:spPr>
          <a:xfrm>
            <a:off x="287950" y="442251"/>
            <a:ext cx="7701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panose="020F0502020204030204"/>
              </a:rPr>
              <a:t>Effect of magnetic field penetration and frequency dependency of the AC magnetic field</a:t>
            </a:r>
            <a:r>
              <a:rPr lang="nb-NO" sz="12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7056882" y="2381256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Rob van Weelderen, Kirtana Puthran, Lise Eder Murberg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931" y="689493"/>
            <a:ext cx="3127057" cy="21433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4164" y="2978585"/>
            <a:ext cx="3050674" cy="2170931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287950" y="762117"/>
            <a:ext cx="5114474" cy="3636637"/>
            <a:chOff x="287950" y="762117"/>
            <a:chExt cx="5114474" cy="3636637"/>
          </a:xfrm>
        </p:grpSpPr>
        <p:grpSp>
          <p:nvGrpSpPr>
            <p:cNvPr id="12" name="Group 11"/>
            <p:cNvGrpSpPr/>
            <p:nvPr/>
          </p:nvGrpSpPr>
          <p:grpSpPr>
            <a:xfrm>
              <a:off x="287950" y="762117"/>
              <a:ext cx="5114474" cy="3636637"/>
              <a:chOff x="287950" y="762117"/>
              <a:chExt cx="5114474" cy="3636637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7950" y="762117"/>
                <a:ext cx="5114474" cy="3636637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6"/>
              <a:srcRect t="8218" r="54195" b="7774"/>
              <a:stretch/>
            </p:blipFill>
            <p:spPr>
              <a:xfrm>
                <a:off x="3171103" y="1639152"/>
                <a:ext cx="1460347" cy="1123386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1359913" y="1139120"/>
                <a:ext cx="207088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20 V</a:t>
                </a:r>
                <a:r>
                  <a:rPr lang="en-US" sz="1400" baseline="-250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AC</a:t>
                </a: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 peak, bipolar PS</a:t>
                </a:r>
                <a:endParaRPr lang="en-GB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9" name="Oval 8"/>
            <p:cNvSpPr/>
            <p:nvPr/>
          </p:nvSpPr>
          <p:spPr>
            <a:xfrm>
              <a:off x="3638146" y="2298171"/>
              <a:ext cx="108000" cy="108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3382005" y="2184800"/>
              <a:ext cx="108000" cy="108000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0871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9946" y="738835"/>
            <a:ext cx="8226854" cy="201168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R&amp;D topics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400" dirty="0" smtClean="0"/>
              <a:t>- Thermal performance of He II cooled magnet coil samples</a:t>
            </a:r>
            <a:br>
              <a:rPr lang="en-US" sz="2400" dirty="0" smtClean="0"/>
            </a:br>
            <a:r>
              <a:rPr lang="en-US" sz="2400" dirty="0" smtClean="0"/>
              <a:t>- Thermal performance of HL-LHC Inner Triplet Current Feeders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40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73" y="1455"/>
            <a:ext cx="8684054" cy="517466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pt-PT" sz="2400" dirty="0">
                <a:solidFill>
                  <a:srgbClr val="002060"/>
                </a:solidFill>
              </a:rPr>
              <a:t>Thermal </a:t>
            </a:r>
            <a:r>
              <a:rPr lang="pt-PT" sz="2400" dirty="0" smtClean="0">
                <a:solidFill>
                  <a:srgbClr val="002060"/>
                </a:solidFill>
              </a:rPr>
              <a:t>validation: </a:t>
            </a:r>
            <a:r>
              <a:rPr lang="pt-PT" sz="2400" dirty="0">
                <a:solidFill>
                  <a:srgbClr val="002060"/>
                </a:solidFill>
              </a:rPr>
              <a:t>HL-LHC Inner Triplet Current Feeders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4283"/>
            <a:ext cx="8229600" cy="3203145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Mock-up measurement setup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K-mod configuration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2 x 10mm</a:t>
            </a:r>
            <a:r>
              <a:rPr lang="en-US" sz="2000" baseline="30000" dirty="0" smtClean="0">
                <a:solidFill>
                  <a:srgbClr val="002060"/>
                </a:solidFill>
              </a:rPr>
              <a:t>2</a:t>
            </a:r>
            <a:r>
              <a:rPr lang="en-US" sz="2000" dirty="0" smtClean="0">
                <a:solidFill>
                  <a:srgbClr val="002060"/>
                </a:solidFill>
              </a:rPr>
              <a:t> Cu cable (Kapton insulated in stainless steel tubes)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Equivalent thermal path like in HL-LHC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Thermal performance validation</a:t>
            </a: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Temperature feedthroughs to outside</a:t>
            </a: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Heat load to 1.9 K pressurized bath</a:t>
            </a: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Cooldown behavior and thermal stability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95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75284" y="24016"/>
            <a:ext cx="8768716" cy="540000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53A1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t-PT" b="0" dirty="0">
                <a:solidFill>
                  <a:srgbClr val="002060"/>
                </a:solidFill>
                <a:latin typeface="+mj-lt"/>
              </a:rPr>
              <a:t>Thermal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validation: 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HL-LHC Inner Triplet Current Feeders</a:t>
            </a:r>
            <a:endParaRPr lang="en-GB" b="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898" r="24983"/>
          <a:stretch/>
        </p:blipFill>
        <p:spPr>
          <a:xfrm>
            <a:off x="-6374" y="564015"/>
            <a:ext cx="4246079" cy="38918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58375" y="747352"/>
            <a:ext cx="440099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Mockup of electric current feeders 35 A</a:t>
            </a:r>
            <a:r>
              <a:rPr lang="en-US" sz="1600" baseline="-25000" dirty="0" smtClean="0">
                <a:solidFill>
                  <a:srgbClr val="002060"/>
                </a:solidFill>
              </a:rPr>
              <a:t>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Equivalent </a:t>
            </a:r>
            <a:r>
              <a:rPr lang="en-US" sz="1600" dirty="0">
                <a:solidFill>
                  <a:srgbClr val="002060"/>
                </a:solidFill>
              </a:rPr>
              <a:t>thermal path like </a:t>
            </a:r>
            <a:r>
              <a:rPr lang="en-US" sz="1600" dirty="0" smtClean="0">
                <a:solidFill>
                  <a:srgbClr val="002060"/>
                </a:solidFill>
              </a:rPr>
              <a:t>in the application =&gt; K-mod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Feeder </a:t>
            </a:r>
            <a:r>
              <a:rPr lang="en-US" sz="1600" dirty="0">
                <a:solidFill>
                  <a:srgbClr val="002060"/>
                </a:solidFill>
              </a:rPr>
              <a:t>connection from room temperature flange </a:t>
            </a:r>
            <a:r>
              <a:rPr lang="en-US" sz="1600" dirty="0" smtClean="0">
                <a:solidFill>
                  <a:srgbClr val="002060"/>
                </a:solidFill>
              </a:rPr>
              <a:t>directly to </a:t>
            </a:r>
            <a:r>
              <a:rPr lang="en-US" sz="1600" dirty="0">
                <a:solidFill>
                  <a:srgbClr val="002060"/>
                </a:solidFill>
              </a:rPr>
              <a:t>He II bath. </a:t>
            </a:r>
            <a:endParaRPr lang="en-US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       Goals:</a:t>
            </a:r>
            <a:endParaRPr lang="en-US" sz="1600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Feedthrough temperature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Temperature profile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Thermal stability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Heat inleak into 1.9 K LHe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Electrical tests with CERN colleagues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7733999" y="2356061"/>
            <a:ext cx="2512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Courtesy: Joanna Liberadzka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66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75284" y="24016"/>
            <a:ext cx="8768716" cy="540000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53A1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t-PT" b="0" dirty="0">
                <a:solidFill>
                  <a:srgbClr val="002060"/>
                </a:solidFill>
                <a:latin typeface="+mj-lt"/>
              </a:rPr>
              <a:t>Thermal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validation: 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HL-LHC Inner Triplet Current Feeders</a:t>
            </a:r>
            <a:endParaRPr lang="en-GB" b="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898" r="24983"/>
          <a:stretch/>
        </p:blipFill>
        <p:spPr>
          <a:xfrm>
            <a:off x="-6374" y="564015"/>
            <a:ext cx="4226105" cy="387356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004414" y="2937457"/>
            <a:ext cx="3049052" cy="1262632"/>
            <a:chOff x="8488496" y="4191012"/>
            <a:chExt cx="3049052" cy="1262632"/>
          </a:xfrm>
        </p:grpSpPr>
        <p:sp>
          <p:nvSpPr>
            <p:cNvPr id="10" name="TextBox 9"/>
            <p:cNvSpPr txBox="1"/>
            <p:nvPr/>
          </p:nvSpPr>
          <p:spPr>
            <a:xfrm>
              <a:off x="8488496" y="4191012"/>
              <a:ext cx="26556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Heat input to the 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He II </a:t>
              </a:r>
              <a:r>
                <a:rPr kumimoji="0" lang="pl-PL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system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(2 leads)</a:t>
              </a:r>
              <a:r>
                <a:rPr kumimoji="0" lang="pl-PL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: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table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35323" y="4576524"/>
              <a:ext cx="2586692" cy="539140"/>
            </a:xfrm>
            <a:prstGeom prst="rect">
              <a:avLst/>
            </a:prstGeom>
          </p:spPr>
        </p:pic>
        <p:sp>
          <p:nvSpPr>
            <p:cNvPr id="14" name="TextBox 4"/>
            <p:cNvSpPr txBox="1"/>
            <p:nvPr/>
          </p:nvSpPr>
          <p:spPr>
            <a:xfrm>
              <a:off x="9005373" y="5192034"/>
              <a:ext cx="25321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  <a:r>
                <a:rPr kumimoji="0" lang="en-US" sz="11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imulation expected Q=1.9 W</a:t>
              </a:r>
              <a:endPara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895182" y="468655"/>
            <a:ext cx="2853588" cy="2145668"/>
            <a:chOff x="8103721" y="819214"/>
            <a:chExt cx="3884831" cy="2795246"/>
          </a:xfrm>
        </p:grpSpPr>
        <p:grpSp>
          <p:nvGrpSpPr>
            <p:cNvPr id="17" name="Group 16"/>
            <p:cNvGrpSpPr/>
            <p:nvPr/>
          </p:nvGrpSpPr>
          <p:grpSpPr>
            <a:xfrm>
              <a:off x="8103721" y="819214"/>
              <a:ext cx="3884831" cy="2135700"/>
              <a:chOff x="8103721" y="819214"/>
              <a:chExt cx="3884831" cy="2135700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9646027" y="819214"/>
                <a:ext cx="967197" cy="4009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Results</a:t>
                </a:r>
                <a:endPara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21" name="table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93151" y="1878589"/>
                <a:ext cx="3795401" cy="1076325"/>
              </a:xfrm>
              <a:prstGeom prst="rect">
                <a:avLst/>
              </a:prstGeom>
            </p:spPr>
          </p:pic>
          <p:sp>
            <p:nvSpPr>
              <p:cNvPr id="22" name="TextBox 58"/>
              <p:cNvSpPr txBox="1"/>
              <p:nvPr/>
            </p:nvSpPr>
            <p:spPr>
              <a:xfrm>
                <a:off x="8103721" y="1190408"/>
                <a:ext cx="3781341" cy="601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Warm </a:t>
                </a:r>
                <a:r>
                  <a:rPr kumimoji="0" lang="pl-PL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end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temperatures with and w/o HX and electrical current 25 A DC:</a:t>
                </a:r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9089653" y="3013031"/>
              <a:ext cx="2462784" cy="601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dT is important for dew point in the LHC tunnel air</a:t>
              </a:r>
              <a:endPara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19" name="Elbow Connector 18"/>
            <p:cNvCxnSpPr/>
            <p:nvPr/>
          </p:nvCxnSpPr>
          <p:spPr>
            <a:xfrm flipV="1">
              <a:off x="10498312" y="2937739"/>
              <a:ext cx="946250" cy="362655"/>
            </a:xfrm>
            <a:prstGeom prst="bentConnector3">
              <a:avLst>
                <a:gd name="adj1" fmla="val 99283"/>
              </a:avLst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</p:grp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74694"/>
          <a:stretch/>
        </p:blipFill>
        <p:spPr>
          <a:xfrm>
            <a:off x="4326392" y="576112"/>
            <a:ext cx="1553086" cy="394434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 rot="16200000">
            <a:off x="7733999" y="2356061"/>
            <a:ext cx="2512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Courtesy: Joanna Liberadzka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931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276" y="0"/>
            <a:ext cx="8674723" cy="67180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Cryolab projects 2019/20    </a:t>
            </a:r>
            <a:r>
              <a:rPr lang="en-US" sz="1800" dirty="0" smtClean="0">
                <a:solidFill>
                  <a:srgbClr val="002060"/>
                </a:solidFill>
              </a:rPr>
              <a:t>35-40 short and long term projects</a:t>
            </a:r>
            <a:endParaRPr lang="en-GB" sz="18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55861"/>
              </p:ext>
            </p:extLst>
          </p:nvPr>
        </p:nvGraphicFramePr>
        <p:xfrm>
          <a:off x="278766" y="575498"/>
          <a:ext cx="2516194" cy="3291840"/>
        </p:xfrm>
        <a:graphic>
          <a:graphicData uri="http://schemas.openxmlformats.org/drawingml/2006/table">
            <a:tbl>
              <a:tblPr firstRow="1" bandRow="1"/>
              <a:tblGrid>
                <a:gridCol w="2516194">
                  <a:extLst>
                    <a:ext uri="{9D8B030D-6E8A-4147-A177-3AD203B41FA5}">
                      <a16:colId xmlns:a16="http://schemas.microsoft.com/office/drawing/2014/main" val="1289292136"/>
                    </a:ext>
                  </a:extLst>
                </a:gridCol>
              </a:tblGrid>
              <a:tr h="24179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 smtClean="0"/>
                        <a:t>Technology development</a:t>
                      </a:r>
                      <a:endParaRPr lang="en-GB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201569"/>
                  </a:ext>
                </a:extLst>
              </a:tr>
              <a:tr h="244442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cavity diagnostics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BCCCA upgrade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Cryo</a:t>
                      </a: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- Beam Loss Monitor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441C8"/>
                          </a:solidFill>
                        </a:rPr>
                        <a:t>RRR thin films, strips and bulk samples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441C8"/>
                          </a:solidFill>
                        </a:rPr>
                        <a:t>Thermal conductivity test stand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441C8"/>
                          </a:solidFill>
                        </a:rPr>
                        <a:t>Thermal dilatation test stand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441C8"/>
                          </a:solidFill>
                        </a:rPr>
                        <a:t>HFM </a:t>
                      </a:r>
                      <a:r>
                        <a:rPr lang="el-GR" sz="1200" dirty="0" smtClean="0">
                          <a:solidFill>
                            <a:srgbClr val="0441C8"/>
                          </a:solidFill>
                        </a:rPr>
                        <a:t>λ</a:t>
                      </a:r>
                      <a:r>
                        <a:rPr lang="en-US" sz="1200" dirty="0" smtClean="0">
                          <a:solidFill>
                            <a:srgbClr val="0441C8"/>
                          </a:solidFill>
                        </a:rPr>
                        <a:t>-plate seal heat inleak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Helios refill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LKr</a:t>
                      </a:r>
                      <a:r>
                        <a:rPr lang="en-US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purity monitor NA62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CAST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Compass cooldown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Rades</a:t>
                      </a: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2 K - cavity validation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Gas permeability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LHC beam screen heaters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surface impedance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92572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041559"/>
              </p:ext>
            </p:extLst>
          </p:nvPr>
        </p:nvGraphicFramePr>
        <p:xfrm>
          <a:off x="3055252" y="575498"/>
          <a:ext cx="2986297" cy="3840480"/>
        </p:xfrm>
        <a:graphic>
          <a:graphicData uri="http://schemas.openxmlformats.org/drawingml/2006/table">
            <a:tbl>
              <a:tblPr firstRow="1" bandRow="1"/>
              <a:tblGrid>
                <a:gridCol w="2986297">
                  <a:extLst>
                    <a:ext uri="{9D8B030D-6E8A-4147-A177-3AD203B41FA5}">
                      <a16:colId xmlns:a16="http://schemas.microsoft.com/office/drawing/2014/main" val="3791015690"/>
                    </a:ext>
                  </a:extLst>
                </a:gridCol>
              </a:tblGrid>
              <a:tr h="24179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 smtClean="0"/>
                        <a:t>Project driven</a:t>
                      </a:r>
                      <a:endParaRPr lang="en-GB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611865"/>
                  </a:ext>
                </a:extLst>
              </a:tr>
              <a:tr h="292139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HL-LHC beam screen: non-standard</a:t>
                      </a:r>
                      <a:r>
                        <a:rPr lang="en-US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conditions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>
                          <a:solidFill>
                            <a:srgbClr val="0441C8"/>
                          </a:solidFill>
                        </a:rPr>
                        <a:t>HL-LHC inner triplet current feeders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>
                          <a:solidFill>
                            <a:srgbClr val="0441C8"/>
                          </a:solidFill>
                        </a:rPr>
                        <a:t>Thermal cycling of 11 T coil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>
                          <a:solidFill>
                            <a:srgbClr val="0441C8"/>
                          </a:solidFill>
                        </a:rPr>
                        <a:t>He II heat transport in Nb</a:t>
                      </a:r>
                      <a:r>
                        <a:rPr lang="en-US" sz="1200" baseline="-25000" dirty="0" smtClean="0">
                          <a:solidFill>
                            <a:srgbClr val="0441C8"/>
                          </a:solidFill>
                        </a:rPr>
                        <a:t>3</a:t>
                      </a:r>
                      <a:r>
                        <a:rPr lang="en-US" sz="1200" baseline="0" dirty="0" smtClean="0">
                          <a:solidFill>
                            <a:srgbClr val="0441C8"/>
                          </a:solidFill>
                        </a:rPr>
                        <a:t>Sn cable geometries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>
                          <a:solidFill>
                            <a:srgbClr val="0441C8"/>
                          </a:solidFill>
                        </a:rPr>
                        <a:t>He II cooling simulations of Nb</a:t>
                      </a:r>
                      <a:r>
                        <a:rPr lang="en-US" sz="1200" baseline="-25000" dirty="0" smtClean="0">
                          <a:solidFill>
                            <a:srgbClr val="0441C8"/>
                          </a:solidFill>
                        </a:rPr>
                        <a:t>3</a:t>
                      </a:r>
                      <a:r>
                        <a:rPr lang="en-US" sz="1200" baseline="0" dirty="0" smtClean="0">
                          <a:solidFill>
                            <a:srgbClr val="0441C8"/>
                          </a:solidFill>
                        </a:rPr>
                        <a:t>Sn coils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LAr calorimeters high-density feedthroughs</a:t>
                      </a:r>
                      <a:endParaRPr lang="en-GB" sz="12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BPM thermal link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>
                          <a:solidFill>
                            <a:srgbClr val="0441C8"/>
                          </a:solidFill>
                        </a:rPr>
                        <a:t>Near Tc wire characterization Nb</a:t>
                      </a:r>
                      <a:r>
                        <a:rPr lang="en-US" sz="1200" baseline="-25000" dirty="0" smtClean="0">
                          <a:solidFill>
                            <a:srgbClr val="0441C8"/>
                          </a:solidFill>
                        </a:rPr>
                        <a:t>3</a:t>
                      </a:r>
                      <a:r>
                        <a:rPr lang="en-US" sz="1200" baseline="0" dirty="0" smtClean="0">
                          <a:solidFill>
                            <a:srgbClr val="0441C8"/>
                          </a:solidFill>
                        </a:rPr>
                        <a:t>Sn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>
                          <a:solidFill>
                            <a:srgbClr val="0441C8"/>
                          </a:solidFill>
                        </a:rPr>
                        <a:t>FCC MLI test stand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EASITrain</a:t>
                      </a:r>
                      <a:r>
                        <a:rPr lang="en-US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- SC thin film on substrate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DarkSide</a:t>
                      </a:r>
                      <a:endParaRPr lang="en-US" sz="12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FCC transparent cryostat thermal performance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LAr robot, </a:t>
                      </a:r>
                      <a:r>
                        <a:rPr lang="en-US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CryFish</a:t>
                      </a:r>
                      <a:endParaRPr lang="en-US" sz="12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Shape Memory Alloys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ALPHA - Current leads test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4268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75920"/>
              </p:ext>
            </p:extLst>
          </p:nvPr>
        </p:nvGraphicFramePr>
        <p:xfrm>
          <a:off x="6304380" y="575498"/>
          <a:ext cx="2641099" cy="1097280"/>
        </p:xfrm>
        <a:graphic>
          <a:graphicData uri="http://schemas.openxmlformats.org/drawingml/2006/table">
            <a:tbl>
              <a:tblPr firstRow="1" bandRow="1"/>
              <a:tblGrid>
                <a:gridCol w="2641099">
                  <a:extLst>
                    <a:ext uri="{9D8B030D-6E8A-4147-A177-3AD203B41FA5}">
                      <a16:colId xmlns:a16="http://schemas.microsoft.com/office/drawing/2014/main" val="3791015690"/>
                    </a:ext>
                  </a:extLst>
                </a:gridCol>
              </a:tblGrid>
              <a:tr h="24179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 smtClean="0"/>
                        <a:t>Generic R&amp;D</a:t>
                      </a:r>
                      <a:endParaRPr lang="en-GB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611865"/>
                  </a:ext>
                </a:extLst>
              </a:tr>
              <a:tr h="69556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Thermal mapping of SRF cavities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Cryocooler remote</a:t>
                      </a:r>
                      <a:r>
                        <a:rPr lang="en-US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cooling study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Cryogenic force calibrator</a:t>
                      </a:r>
                      <a:endParaRPr lang="en-US" sz="1200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Sub-Kelvin cryogenic cooling study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4268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739171"/>
              </p:ext>
            </p:extLst>
          </p:nvPr>
        </p:nvGraphicFramePr>
        <p:xfrm>
          <a:off x="6317919" y="1916434"/>
          <a:ext cx="2627560" cy="1463040"/>
        </p:xfrm>
        <a:graphic>
          <a:graphicData uri="http://schemas.openxmlformats.org/drawingml/2006/table">
            <a:tbl>
              <a:tblPr firstRow="1" bandRow="1"/>
              <a:tblGrid>
                <a:gridCol w="2627560">
                  <a:extLst>
                    <a:ext uri="{9D8B030D-6E8A-4147-A177-3AD203B41FA5}">
                      <a16:colId xmlns:a16="http://schemas.microsoft.com/office/drawing/2014/main" val="3791015690"/>
                    </a:ext>
                  </a:extLst>
                </a:gridCol>
              </a:tblGrid>
              <a:tr h="24179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 smtClean="0"/>
                        <a:t>Training and Outreach</a:t>
                      </a:r>
                      <a:endParaRPr lang="en-GB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611865"/>
                  </a:ext>
                </a:extLst>
              </a:tr>
              <a:tr h="101354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Cryogenic Safety courses: Fundamentals, LHe transfer, TSO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Safety course: Self-Rescue mask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Visits/Demonstration LN</a:t>
                      </a:r>
                      <a:r>
                        <a:rPr lang="en-US" sz="1200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Open Days 2019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HSSIP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426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32883" y="4028166"/>
            <a:ext cx="2393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441C8"/>
                </a:solidFill>
              </a:rPr>
              <a:t>projects directly linked with MSC</a:t>
            </a:r>
            <a:endParaRPr lang="en-GB" sz="1200" dirty="0">
              <a:solidFill>
                <a:srgbClr val="0441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75284" y="24016"/>
            <a:ext cx="8768716" cy="540000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53A1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t-PT" b="0" dirty="0">
                <a:solidFill>
                  <a:srgbClr val="002060"/>
                </a:solidFill>
                <a:latin typeface="+mj-lt"/>
              </a:rPr>
              <a:t>Thermal </a:t>
            </a:r>
            <a:r>
              <a:rPr lang="pt-PT" b="0" dirty="0" smtClean="0">
                <a:solidFill>
                  <a:srgbClr val="002060"/>
                </a:solidFill>
                <a:latin typeface="+mj-lt"/>
              </a:rPr>
              <a:t>validation: </a:t>
            </a:r>
            <a:r>
              <a:rPr lang="pt-PT" b="0" dirty="0">
                <a:solidFill>
                  <a:srgbClr val="002060"/>
                </a:solidFill>
                <a:latin typeface="+mj-lt"/>
              </a:rPr>
              <a:t>HL-LHC Inner Triplet Current Feeders</a:t>
            </a:r>
            <a:endParaRPr lang="en-GB" b="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898" r="24983"/>
          <a:stretch/>
        </p:blipFill>
        <p:spPr>
          <a:xfrm>
            <a:off x="-6374" y="564015"/>
            <a:ext cx="4246079" cy="38918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43675" y="3487423"/>
            <a:ext cx="4046437" cy="923330"/>
          </a:xfrm>
          <a:prstGeom prst="rect">
            <a:avLst/>
          </a:prstGeom>
          <a:solidFill>
            <a:sysClr val="window" lastClr="FFFFFF"/>
          </a:solidFill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</a:rPr>
              <a:t>TE/MPE-EE: Electrical tests with pulses up to 7 kA were successful in the Cryolab setup, see EDMS: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</a:rPr>
              <a:t>2332911 v.1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7733999" y="2356061"/>
            <a:ext cx="2512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Courtesy: Joanna Liberadzka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480" y="497375"/>
            <a:ext cx="4608743" cy="29279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8847248">
            <a:off x="5733607" y="2080585"/>
            <a:ext cx="1385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2A148"/>
                </a:solidFill>
              </a:rPr>
              <a:t>Simulations cable</a:t>
            </a:r>
            <a:endParaRPr lang="en-GB" sz="1200" dirty="0">
              <a:solidFill>
                <a:srgbClr val="F2A148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9466176">
            <a:off x="5050629" y="1511090"/>
            <a:ext cx="1317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Simulations tube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7757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9946" y="738835"/>
            <a:ext cx="8226854" cy="2399386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R&amp;D topics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400" dirty="0" smtClean="0"/>
              <a:t>- Thermal performance of He II cooled magnet coil samples</a:t>
            </a:r>
            <a:br>
              <a:rPr lang="en-US" sz="2400" dirty="0" smtClean="0"/>
            </a:br>
            <a:r>
              <a:rPr lang="en-US" sz="2400" dirty="0" smtClean="0"/>
              <a:t>- Thermal performance of HL-LHC Inner Triplet Current Feeders</a:t>
            </a:r>
            <a:br>
              <a:rPr lang="en-US" sz="2400" dirty="0" smtClean="0"/>
            </a:br>
            <a:r>
              <a:rPr lang="en-US" sz="2400" dirty="0" smtClean="0"/>
              <a:t>- HTS small coil test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11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657"/>
            <a:ext cx="8226854" cy="70533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Variable temperature cryostat setup </a:t>
            </a:r>
            <a:r>
              <a:rPr lang="en-US" sz="2400" dirty="0">
                <a:solidFill>
                  <a:srgbClr val="002060"/>
                </a:solidFill>
              </a:rPr>
              <a:t>for HTS small test </a:t>
            </a:r>
            <a:r>
              <a:rPr lang="en-US" sz="2400" dirty="0" smtClean="0">
                <a:solidFill>
                  <a:srgbClr val="002060"/>
                </a:solidFill>
              </a:rPr>
              <a:t>coils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2697"/>
            <a:ext cx="8229600" cy="1849053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Test stand to determine the performance of novel HTS solenoids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Non-metallic cryostat insert 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Operating temperatures at 4.2 K, 20 K … 80 K =&gt; LN</a:t>
            </a:r>
            <a:r>
              <a:rPr lang="en-US" sz="1600" baseline="-25000" dirty="0" smtClean="0">
                <a:solidFill>
                  <a:srgbClr val="002060"/>
                </a:solidFill>
              </a:rPr>
              <a:t>2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>
                <a:solidFill>
                  <a:srgbClr val="002060"/>
                </a:solidFill>
              </a:rPr>
              <a:t>or LHe or He </a:t>
            </a:r>
            <a:r>
              <a:rPr lang="en-US" sz="1600" dirty="0" smtClean="0">
                <a:solidFill>
                  <a:srgbClr val="002060"/>
                </a:solidFill>
              </a:rPr>
              <a:t>vapor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Long ramp duration (stable for up to 6 h)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2 kA current leads =&gt; in-house build to fit the gas cooling insulated loop</a:t>
            </a:r>
          </a:p>
          <a:p>
            <a:r>
              <a:rPr lang="en-GB" sz="1600" dirty="0" smtClean="0">
                <a:solidFill>
                  <a:srgbClr val="002060"/>
                </a:solidFill>
              </a:rPr>
              <a:t>Vehicle </a:t>
            </a:r>
            <a:r>
              <a:rPr lang="en-GB" sz="1600" dirty="0">
                <a:solidFill>
                  <a:srgbClr val="002060"/>
                </a:solidFill>
              </a:rPr>
              <a:t>for </a:t>
            </a:r>
            <a:r>
              <a:rPr lang="en-GB" sz="1600" dirty="0" smtClean="0">
                <a:solidFill>
                  <a:srgbClr val="002060"/>
                </a:solidFill>
              </a:rPr>
              <a:t>MSC </a:t>
            </a:r>
            <a:r>
              <a:rPr lang="en-GB" sz="1600" dirty="0">
                <a:solidFill>
                  <a:srgbClr val="002060"/>
                </a:solidFill>
              </a:rPr>
              <a:t>to test new technologies (like partial or non-insulated coils)</a:t>
            </a:r>
            <a:endParaRPr lang="en-US" sz="1600" dirty="0" smtClean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65143"/>
            <a:ext cx="4582315" cy="22843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2567283"/>
            <a:ext cx="1407695" cy="25822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14706" y="4127494"/>
            <a:ext cx="2452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Drawings courtesy: D. Schoerling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32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137" y="-22016"/>
            <a:ext cx="8653863" cy="563192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Vapor cooled non-magnetic cryostat </a:t>
            </a:r>
            <a:r>
              <a:rPr lang="en-US" sz="2400" dirty="0" smtClean="0">
                <a:solidFill>
                  <a:srgbClr val="002060"/>
                </a:solidFill>
              </a:rPr>
              <a:t>setup, </a:t>
            </a:r>
            <a:r>
              <a:rPr lang="en-US" sz="2400" dirty="0">
                <a:solidFill>
                  <a:srgbClr val="002060"/>
                </a:solidFill>
              </a:rPr>
              <a:t>2 kA </a:t>
            </a:r>
            <a:r>
              <a:rPr lang="en-US" sz="2400" dirty="0" smtClean="0">
                <a:solidFill>
                  <a:srgbClr val="002060"/>
                </a:solidFill>
              </a:rPr>
              <a:t>current leads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588326"/>
            <a:ext cx="4739951" cy="456205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817071" y="750323"/>
            <a:ext cx="41309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Test of small HTS coils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</a:t>
            </a:r>
            <a:r>
              <a:rPr lang="en-US" sz="1600" dirty="0" smtClean="0">
                <a:solidFill>
                  <a:srgbClr val="002060"/>
                </a:solidFill>
              </a:rPr>
              <a:t>ontrolled inter-turn resistance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Temperature steps 4.2 K &lt; T&lt; 80 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Adapted current leads for max. 2 kA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Fully non magnetic insert (Quench)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Glass epoxy chamber with temperature stabilization for several hours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002060"/>
                </a:solidFill>
              </a:rPr>
              <a:t>Cryo</a:t>
            </a:r>
            <a:r>
              <a:rPr lang="en-US" sz="1600" dirty="0" smtClean="0">
                <a:solidFill>
                  <a:srgbClr val="002060"/>
                </a:solidFill>
              </a:rPr>
              <a:t> system is commissioned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7733999" y="2356061"/>
            <a:ext cx="2512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Courtesy: Joanna Liberadzka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37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50967"/>
            <a:ext cx="8226854" cy="70533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R&amp;D - possibly </a:t>
            </a:r>
            <a:r>
              <a:rPr lang="en-US" sz="3600" dirty="0"/>
              <a:t>interesting </a:t>
            </a:r>
            <a:r>
              <a:rPr lang="en-US" sz="3600" dirty="0" smtClean="0"/>
              <a:t>for MSC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97356"/>
            <a:ext cx="6835877" cy="131919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/>
              <a:t>- Remote cooling with He fluid circuits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37" y="9515"/>
            <a:ext cx="8727860" cy="491187"/>
          </a:xfrm>
        </p:spPr>
        <p:txBody>
          <a:bodyPr>
            <a:noAutofit/>
          </a:bodyPr>
          <a:lstStyle/>
          <a:p>
            <a:r>
              <a:rPr lang="pt-PT" sz="2400" dirty="0">
                <a:solidFill>
                  <a:srgbClr val="002060"/>
                </a:solidFill>
              </a:rPr>
              <a:t>LHe zero boil off cryostat for </a:t>
            </a:r>
            <a:r>
              <a:rPr lang="pt-PT" sz="2400" dirty="0" smtClean="0">
                <a:solidFill>
                  <a:srgbClr val="002060"/>
                </a:solidFill>
              </a:rPr>
              <a:t>the Antimatter </a:t>
            </a:r>
            <a:r>
              <a:rPr lang="pt-PT" sz="2400" dirty="0">
                <a:solidFill>
                  <a:srgbClr val="002060"/>
                </a:solidFill>
              </a:rPr>
              <a:t>Factory (BCCCA)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t="5392" b="5137"/>
          <a:stretch/>
        </p:blipFill>
        <p:spPr>
          <a:xfrm>
            <a:off x="-3126" y="537009"/>
            <a:ext cx="4187668" cy="461250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t="57116"/>
          <a:stretch/>
        </p:blipFill>
        <p:spPr>
          <a:xfrm>
            <a:off x="4017887" y="2073731"/>
            <a:ext cx="2975687" cy="207913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036135" y="820956"/>
            <a:ext cx="314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Detector with SC shield and SQUID sensor measuring the antiproton beam current</a:t>
            </a:r>
            <a:r>
              <a:rPr lang="en-US" sz="1600" dirty="0" smtClean="0"/>
              <a:t>.</a:t>
            </a:r>
            <a:endParaRPr lang="en-GB" sz="1600" dirty="0"/>
          </a:p>
        </p:txBody>
      </p:sp>
      <p:grpSp>
        <p:nvGrpSpPr>
          <p:cNvPr id="3" name="Group 2"/>
          <p:cNvGrpSpPr/>
          <p:nvPr/>
        </p:nvGrpSpPr>
        <p:grpSpPr>
          <a:xfrm>
            <a:off x="7228367" y="947925"/>
            <a:ext cx="1604513" cy="3076691"/>
            <a:chOff x="7553974" y="947925"/>
            <a:chExt cx="1604513" cy="3076691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3"/>
            <a:srcRect l="26378" r="26628" b="48594"/>
            <a:stretch/>
          </p:blipFill>
          <p:spPr>
            <a:xfrm>
              <a:off x="7553974" y="947925"/>
              <a:ext cx="1570122" cy="2798386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610045" y="3686062"/>
              <a:ext cx="15484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02060"/>
                  </a:solidFill>
                </a:rPr>
                <a:t>Inner vessel</a:t>
              </a:r>
              <a:endParaRPr lang="en-GB" sz="16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628093" y="2273355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</a:t>
            </a:r>
            <a:r>
              <a:rPr lang="en-US" sz="1400" dirty="0" smtClean="0">
                <a:solidFill>
                  <a:schemeClr val="bg1"/>
                </a:solidFill>
              </a:rPr>
              <a:t>etector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023626" y="1661446"/>
            <a:ext cx="0" cy="352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58659" y="149574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LHe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7026707" y="2082282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Miguel Abreu Fernandez, Jocelyn Tan, Andrew Lees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35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76296" y="4745500"/>
            <a:ext cx="2133600" cy="273844"/>
          </a:xfrm>
        </p:spPr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t="5392" b="5137"/>
          <a:stretch/>
        </p:blipFill>
        <p:spPr>
          <a:xfrm>
            <a:off x="-3126" y="530993"/>
            <a:ext cx="4187668" cy="461250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3711446" y="2780526"/>
            <a:ext cx="1833704" cy="0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76296" y="2386799"/>
            <a:ext cx="5010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Warm bore cryostat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for  Antiproton beam pipe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2838" y="982085"/>
            <a:ext cx="4720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Stand alone </a:t>
            </a:r>
            <a:r>
              <a:rPr lang="en-US" dirty="0" err="1" smtClean="0">
                <a:solidFill>
                  <a:srgbClr val="002060"/>
                </a:solidFill>
              </a:rPr>
              <a:t>cryo</a:t>
            </a:r>
            <a:r>
              <a:rPr lang="en-US" dirty="0" smtClean="0">
                <a:solidFill>
                  <a:srgbClr val="002060"/>
                </a:solidFill>
              </a:rPr>
              <a:t>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Complex </a:t>
            </a:r>
            <a:r>
              <a:rPr lang="en-US" dirty="0">
                <a:solidFill>
                  <a:srgbClr val="002060"/>
                </a:solidFill>
              </a:rPr>
              <a:t>design with ceramic </a:t>
            </a:r>
            <a:r>
              <a:rPr lang="en-US" dirty="0" smtClean="0">
                <a:solidFill>
                  <a:srgbClr val="002060"/>
                </a:solidFill>
              </a:rPr>
              <a:t>breaks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Q&lt;1.2 </a:t>
            </a:r>
            <a:r>
              <a:rPr lang="en-US" dirty="0">
                <a:solidFill>
                  <a:srgbClr val="002060"/>
                </a:solidFill>
              </a:rPr>
              <a:t>W available cooling </a:t>
            </a:r>
            <a:r>
              <a:rPr lang="en-US" dirty="0" smtClean="0">
                <a:solidFill>
                  <a:srgbClr val="002060"/>
                </a:solidFill>
              </a:rPr>
              <a:t>power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79261" y="3405801"/>
            <a:ext cx="51078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Low values of: vibration</a:t>
            </a:r>
            <a:r>
              <a:rPr lang="en-US" dirty="0">
                <a:solidFill>
                  <a:srgbClr val="002060"/>
                </a:solidFill>
              </a:rPr>
              <a:t>, dT and magnetic </a:t>
            </a:r>
            <a:r>
              <a:rPr lang="en-US" dirty="0" smtClean="0">
                <a:solidFill>
                  <a:srgbClr val="002060"/>
                </a:solidFill>
              </a:rPr>
              <a:t>field variations </a:t>
            </a:r>
            <a:r>
              <a:rPr lang="en-US" dirty="0">
                <a:solidFill>
                  <a:srgbClr val="002060"/>
                </a:solidFill>
              </a:rPr>
              <a:t>are </a:t>
            </a:r>
            <a:r>
              <a:rPr lang="en-US" dirty="0" smtClean="0">
                <a:solidFill>
                  <a:srgbClr val="002060"/>
                </a:solidFill>
              </a:rPr>
              <a:t>crucial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=&gt; paved the way to remote cooling circuit R&amp;D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96237" y="9515"/>
            <a:ext cx="8690890" cy="491187"/>
          </a:xfrm>
        </p:spPr>
        <p:txBody>
          <a:bodyPr>
            <a:noAutofit/>
          </a:bodyPr>
          <a:lstStyle/>
          <a:p>
            <a:r>
              <a:rPr lang="pt-PT" sz="2400" dirty="0">
                <a:solidFill>
                  <a:srgbClr val="002060"/>
                </a:solidFill>
              </a:rPr>
              <a:t>LHe zero boil off cryostat </a:t>
            </a:r>
            <a:r>
              <a:rPr lang="pt-PT" sz="2400" dirty="0" smtClean="0">
                <a:solidFill>
                  <a:srgbClr val="002060"/>
                </a:solidFill>
              </a:rPr>
              <a:t>for the Antimatter Factory (BCCCA)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7026707" y="2082282"/>
            <a:ext cx="4016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Courtesy: Miguel Abreu Fernandez, Jocelyn Tan, Andrew Lees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79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800" y="0"/>
            <a:ext cx="8226854" cy="569159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Helium remote cooling circuit R&amp;D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8427" y="4771783"/>
            <a:ext cx="2133600" cy="273844"/>
          </a:xfrm>
        </p:spPr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163297" y="478920"/>
            <a:ext cx="72687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prstClr val="black"/>
                </a:solidFill>
                <a:latin typeface="Calibri" panose="020F0502020204030204"/>
              </a:rPr>
              <a:t>Research goal:</a:t>
            </a:r>
            <a:r>
              <a:rPr lang="en-US" sz="1400" dirty="0" smtClean="0">
                <a:solidFill>
                  <a:prstClr val="black"/>
                </a:solidFill>
                <a:latin typeface="Calibri" panose="020F0502020204030204"/>
              </a:rPr>
              <a:t>  Protect 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the experiment from cryocooler influences (vibration/mag. disturbance</a:t>
            </a:r>
            <a:r>
              <a:rPr lang="en-US" sz="1400" dirty="0" smtClean="0">
                <a:solidFill>
                  <a:prstClr val="black"/>
                </a:solidFill>
                <a:latin typeface="Calibri" panose="020F0502020204030204"/>
              </a:rPr>
              <a:t>) or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en-US" sz="1400" dirty="0" smtClean="0">
                <a:solidFill>
                  <a:prstClr val="black"/>
                </a:solidFill>
                <a:latin typeface="Calibri" panose="020F0502020204030204"/>
              </a:rPr>
              <a:t>	          separate the cryocooler from harsh environment (radiation/mag. field).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Calibri" panose="020F0502020204030204"/>
              </a:rPr>
              <a:t>	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665520" y="1154775"/>
            <a:ext cx="300701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Novel HEX design </a:t>
            </a:r>
          </a:p>
          <a:p>
            <a:pPr marL="285750" marR="0" lvl="0" indent="-28575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Enhanced tube in tube geometry</a:t>
            </a:r>
          </a:p>
          <a:p>
            <a:pPr marL="285750" marR="0" lvl="0" indent="-28575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Highly compact geometry</a:t>
            </a:r>
          </a:p>
          <a:p>
            <a:pPr marL="285750" marR="0" lvl="0" indent="-28575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 effectiveness of the HEXs            is key for system performance</a:t>
            </a:r>
          </a:p>
          <a:p>
            <a:pPr marL="285750" marR="0" lvl="0" indent="-28575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0" dirty="0" smtClean="0">
                <a:solidFill>
                  <a:prstClr val="black"/>
                </a:solidFill>
                <a:latin typeface="Calibri" panose="020F0502020204030204"/>
              </a:rPr>
              <a:t>Design code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Adaptable to various applications</a:t>
            </a:r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6429983" y="1646208"/>
            <a:ext cx="800115" cy="30381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3" name="Group 2"/>
          <p:cNvGrpSpPr/>
          <p:nvPr/>
        </p:nvGrpSpPr>
        <p:grpSpPr>
          <a:xfrm>
            <a:off x="6871508" y="1014589"/>
            <a:ext cx="2070398" cy="2438381"/>
            <a:chOff x="8225076" y="525364"/>
            <a:chExt cx="2685153" cy="3098643"/>
          </a:xfrm>
        </p:grpSpPr>
        <p:grpSp>
          <p:nvGrpSpPr>
            <p:cNvPr id="84" name="Group 83"/>
            <p:cNvGrpSpPr/>
            <p:nvPr/>
          </p:nvGrpSpPr>
          <p:grpSpPr>
            <a:xfrm>
              <a:off x="8225076" y="525364"/>
              <a:ext cx="2289977" cy="3098643"/>
              <a:chOff x="820590" y="1402931"/>
              <a:chExt cx="1737846" cy="2441597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1250518" y="1653093"/>
                <a:ext cx="1142203" cy="2054265"/>
                <a:chOff x="6560860" y="3406901"/>
                <a:chExt cx="1447800" cy="2477422"/>
              </a:xfrm>
            </p:grpSpPr>
            <p:grpSp>
              <p:nvGrpSpPr>
                <p:cNvPr id="90" name="Group 89"/>
                <p:cNvGrpSpPr/>
                <p:nvPr/>
              </p:nvGrpSpPr>
              <p:grpSpPr>
                <a:xfrm>
                  <a:off x="6560860" y="3406901"/>
                  <a:ext cx="1447800" cy="2477422"/>
                  <a:chOff x="6543427" y="2496138"/>
                  <a:chExt cx="1447800" cy="2477422"/>
                </a:xfrm>
              </p:grpSpPr>
              <p:sp>
                <p:nvSpPr>
                  <p:cNvPr id="95" name="Flowchart: Predefined Process 94"/>
                  <p:cNvSpPr/>
                  <p:nvPr/>
                </p:nvSpPr>
                <p:spPr>
                  <a:xfrm>
                    <a:off x="6543427" y="2819400"/>
                    <a:ext cx="1447800" cy="1859280"/>
                  </a:xfrm>
                  <a:prstGeom prst="flowChartPredefinedProcess">
                    <a:avLst/>
                  </a:prstGeom>
                  <a:gradFill rotWithShape="1">
                    <a:gsLst>
                      <a:gs pos="0">
                        <a:sysClr val="window" lastClr="FFFFFF"/>
                      </a:gs>
                      <a:gs pos="100000">
                        <a:srgbClr val="CC9900"/>
                      </a:gs>
                      <a:gs pos="100000">
                        <a:srgbClr val="5B9BD5">
                          <a:tint val="96000"/>
                          <a:shade val="59000"/>
                          <a:satMod val="120000"/>
                        </a:srgbClr>
                      </a:gs>
                      <a:gs pos="100000">
                        <a:srgbClr val="5B9BD5">
                          <a:shade val="57000"/>
                          <a:satMod val="120000"/>
                        </a:srgbClr>
                      </a:gs>
                      <a:gs pos="100000">
                        <a:srgbClr val="5B9BD5">
                          <a:shade val="56000"/>
                          <a:satMod val="145000"/>
                        </a:srgbClr>
                      </a:gs>
                      <a:gs pos="100000">
                        <a:srgbClr val="5B9BD5">
                          <a:shade val="63000"/>
                          <a:satMod val="160000"/>
                        </a:srgbClr>
                      </a:gs>
                      <a:gs pos="100000">
                        <a:srgbClr val="5B9BD5">
                          <a:tint val="99555"/>
                          <a:satMod val="155000"/>
                        </a:srgbClr>
                      </a:gs>
                    </a:gsLst>
                    <a:lin ang="5400000" scaled="1"/>
                  </a:gradFill>
                  <a:ln w="12700" cap="flat" cmpd="sng" algn="ctr">
                    <a:solidFill>
                      <a:srgbClr val="5B9BD5">
                        <a:lumMod val="1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" name="Flowchart: Predefined Process 95"/>
                  <p:cNvSpPr/>
                  <p:nvPr/>
                </p:nvSpPr>
                <p:spPr>
                  <a:xfrm>
                    <a:off x="7030027" y="2819400"/>
                    <a:ext cx="464821" cy="1859280"/>
                  </a:xfrm>
                  <a:prstGeom prst="flowChartPredefinedProcess">
                    <a:avLst/>
                  </a:prstGeom>
                  <a:gradFill rotWithShape="1">
                    <a:gsLst>
                      <a:gs pos="0">
                        <a:sysClr val="window" lastClr="FFFFFF"/>
                      </a:gs>
                      <a:gs pos="100000">
                        <a:srgbClr val="CC9900"/>
                      </a:gs>
                      <a:gs pos="100000">
                        <a:srgbClr val="5B9BD5">
                          <a:tint val="96000"/>
                          <a:shade val="59000"/>
                          <a:satMod val="120000"/>
                        </a:srgbClr>
                      </a:gs>
                      <a:gs pos="100000">
                        <a:srgbClr val="5B9BD5">
                          <a:shade val="57000"/>
                          <a:satMod val="120000"/>
                        </a:srgbClr>
                      </a:gs>
                      <a:gs pos="100000">
                        <a:srgbClr val="5B9BD5">
                          <a:shade val="56000"/>
                          <a:satMod val="145000"/>
                        </a:srgbClr>
                      </a:gs>
                      <a:gs pos="100000">
                        <a:srgbClr val="5B9BD5">
                          <a:shade val="63000"/>
                          <a:satMod val="160000"/>
                        </a:srgbClr>
                      </a:gs>
                      <a:gs pos="100000">
                        <a:srgbClr val="5B9BD5">
                          <a:tint val="99555"/>
                          <a:satMod val="155000"/>
                        </a:srgbClr>
                      </a:gs>
                    </a:gsLst>
                    <a:lin ang="5400000" scaled="1"/>
                  </a:gradFill>
                  <a:ln w="12700" cap="flat" cmpd="sng" algn="ctr">
                    <a:solidFill>
                      <a:srgbClr val="5B9BD5">
                        <a:lumMod val="1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" name="Rectangle 96"/>
                  <p:cNvSpPr/>
                  <p:nvPr/>
                </p:nvSpPr>
                <p:spPr>
                  <a:xfrm>
                    <a:off x="6615025" y="2819400"/>
                    <a:ext cx="407093" cy="1859280"/>
                  </a:xfrm>
                  <a:prstGeom prst="rect">
                    <a:avLst/>
                  </a:prstGeom>
                  <a:pattFill prst="smCheck">
                    <a:fgClr>
                      <a:srgbClr val="FF9933"/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rgbClr val="5B9BD5">
                        <a:lumMod val="1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" name="Rectangle 97"/>
                  <p:cNvSpPr/>
                  <p:nvPr/>
                </p:nvSpPr>
                <p:spPr>
                  <a:xfrm>
                    <a:off x="7510665" y="2819400"/>
                    <a:ext cx="401665" cy="1859280"/>
                  </a:xfrm>
                  <a:prstGeom prst="rect">
                    <a:avLst/>
                  </a:prstGeom>
                  <a:pattFill prst="smCheck">
                    <a:fgClr>
                      <a:srgbClr val="FF9933"/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rgbClr val="5B9BD5">
                        <a:lumMod val="1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99" name="Straight Arrow Connector 98"/>
                  <p:cNvCxnSpPr/>
                  <p:nvPr/>
                </p:nvCxnSpPr>
                <p:spPr>
                  <a:xfrm flipH="1">
                    <a:off x="7262437" y="2496138"/>
                    <a:ext cx="984" cy="234253"/>
                  </a:xfrm>
                  <a:prstGeom prst="straightConnector1">
                    <a:avLst/>
                  </a:prstGeom>
                  <a:noFill/>
                  <a:ln w="28575" cap="flat" cmpd="sng" algn="ctr">
                    <a:solidFill>
                      <a:srgbClr val="C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cxnSp>
                <p:nvCxnSpPr>
                  <p:cNvPr id="100" name="Straight Arrow Connector 99"/>
                  <p:cNvCxnSpPr/>
                  <p:nvPr/>
                </p:nvCxnSpPr>
                <p:spPr>
                  <a:xfrm flipV="1">
                    <a:off x="6831906" y="4472940"/>
                    <a:ext cx="0" cy="365760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cxnSp>
                <p:nvCxnSpPr>
                  <p:cNvPr id="101" name="Straight Arrow Connector 100"/>
                  <p:cNvCxnSpPr/>
                  <p:nvPr/>
                </p:nvCxnSpPr>
                <p:spPr>
                  <a:xfrm flipV="1">
                    <a:off x="7717733" y="4472940"/>
                    <a:ext cx="0" cy="365760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cxnSp>
                <p:nvCxnSpPr>
                  <p:cNvPr id="102" name="Straight Arrow Connector 101"/>
                  <p:cNvCxnSpPr/>
                  <p:nvPr/>
                </p:nvCxnSpPr>
                <p:spPr>
                  <a:xfrm flipV="1">
                    <a:off x="6831906" y="3623310"/>
                    <a:ext cx="0" cy="365760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cxnSp>
                <p:nvCxnSpPr>
                  <p:cNvPr id="103" name="Straight Arrow Connector 102"/>
                  <p:cNvCxnSpPr/>
                  <p:nvPr/>
                </p:nvCxnSpPr>
                <p:spPr>
                  <a:xfrm flipV="1">
                    <a:off x="7717733" y="3623310"/>
                    <a:ext cx="0" cy="365760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cxnSp>
                <p:nvCxnSpPr>
                  <p:cNvPr id="104" name="Straight Arrow Connector 103"/>
                  <p:cNvCxnSpPr/>
                  <p:nvPr/>
                </p:nvCxnSpPr>
                <p:spPr>
                  <a:xfrm>
                    <a:off x="7262437" y="4591223"/>
                    <a:ext cx="0" cy="382337"/>
                  </a:xfrm>
                  <a:prstGeom prst="straightConnector1">
                    <a:avLst/>
                  </a:prstGeom>
                  <a:noFill/>
                  <a:ln w="28575" cap="flat" cmpd="sng" algn="ctr">
                    <a:solidFill>
                      <a:srgbClr val="C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sp>
              <p:nvSpPr>
                <p:cNvPr id="91" name="Rectangle 90"/>
                <p:cNvSpPr/>
                <p:nvPr/>
              </p:nvSpPr>
              <p:spPr>
                <a:xfrm>
                  <a:off x="7125162" y="3730163"/>
                  <a:ext cx="309416" cy="1859280"/>
                </a:xfrm>
                <a:prstGeom prst="rect">
                  <a:avLst/>
                </a:prstGeom>
                <a:pattFill prst="smCheck">
                  <a:fgClr>
                    <a:srgbClr val="FF9933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5B9BD5">
                      <a:lumMod val="1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92" name="Straight Connector 91"/>
                <p:cNvCxnSpPr>
                  <a:stCxn id="91" idx="0"/>
                </p:cNvCxnSpPr>
                <p:nvPr/>
              </p:nvCxnSpPr>
              <p:spPr>
                <a:xfrm>
                  <a:off x="7279870" y="3730162"/>
                  <a:ext cx="0" cy="201930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>
                      <a:lumMod val="10000"/>
                    </a:srgbClr>
                  </a:solidFill>
                  <a:prstDash val="lgDashDot"/>
                  <a:miter lim="800000"/>
                </a:ln>
                <a:effectLst/>
              </p:spPr>
            </p:cxnSp>
            <p:cxnSp>
              <p:nvCxnSpPr>
                <p:cNvPr id="93" name="Straight Arrow Connector 92"/>
                <p:cNvCxnSpPr/>
                <p:nvPr/>
              </p:nvCxnSpPr>
              <p:spPr>
                <a:xfrm flipV="1">
                  <a:off x="6831906" y="3547283"/>
                  <a:ext cx="0" cy="36576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94" name="Straight Arrow Connector 93"/>
                <p:cNvCxnSpPr/>
                <p:nvPr/>
              </p:nvCxnSpPr>
              <p:spPr>
                <a:xfrm flipV="1">
                  <a:off x="7717733" y="3547283"/>
                  <a:ext cx="0" cy="36576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sp>
            <p:nvSpPr>
              <p:cNvPr id="88" name="TextBox 87"/>
              <p:cNvSpPr txBox="1"/>
              <p:nvPr/>
            </p:nvSpPr>
            <p:spPr>
              <a:xfrm>
                <a:off x="1695709" y="1402931"/>
                <a:ext cx="862727" cy="369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</a:rPr>
                  <a:t>High pressure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</a:rPr>
                  <a:t>hot flow</a:t>
                </a:r>
                <a:endPara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820590" y="3443890"/>
                <a:ext cx="726229" cy="40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Low press.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cold flow</a:t>
                </a:r>
                <a:endPara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9953270" y="3099795"/>
              <a:ext cx="956959" cy="508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Low press.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cold flow</a:t>
              </a:r>
              <a:endPara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936" y="983584"/>
            <a:ext cx="3330583" cy="4179560"/>
            <a:chOff x="6874390" y="1004101"/>
            <a:chExt cx="5265906" cy="6580034"/>
          </a:xfrm>
        </p:grpSpPr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74390" y="1004101"/>
              <a:ext cx="5265906" cy="6580034"/>
            </a:xfrm>
            <a:prstGeom prst="rect">
              <a:avLst/>
            </a:prstGeom>
          </p:spPr>
        </p:pic>
        <p:sp>
          <p:nvSpPr>
            <p:cNvPr id="109" name="TextBox 108"/>
            <p:cNvSpPr txBox="1"/>
            <p:nvPr/>
          </p:nvSpPr>
          <p:spPr>
            <a:xfrm>
              <a:off x="9383572" y="1159649"/>
              <a:ext cx="1959656" cy="726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Calibri" panose="020F0502020204030204"/>
                </a:rPr>
                <a:t>2 stage cryocooler</a:t>
              </a:r>
              <a:endParaRPr lang="en-GB" sz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3682494" y="3273914"/>
            <a:ext cx="4337167" cy="1201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Results: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Performance is tested </a:t>
            </a:r>
            <a:r>
              <a:rPr lang="en-GB" sz="1400" kern="0" dirty="0" smtClean="0">
                <a:solidFill>
                  <a:prstClr val="black"/>
                </a:solidFill>
                <a:latin typeface="Calibri" panose="020F0502020204030204"/>
              </a:rPr>
              <a:t>in between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293 K to 50 K,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</a:rPr>
              <a:t>CFHEX 1 achieved 94.6 % overall effectiveness, 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which will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enable an increased cooling performance of the circulation loop compared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to the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cryocooler alone.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7887764" y="2069967"/>
            <a:ext cx="789" cy="193985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5" name="TextBox 34"/>
          <p:cNvSpPr txBox="1"/>
          <p:nvPr/>
        </p:nvSpPr>
        <p:spPr>
          <a:xfrm rot="16200000">
            <a:off x="7827197" y="2371450"/>
            <a:ext cx="2325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Courtesy: Aleksandra Onufrena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46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643619"/>
            <a:ext cx="8226854" cy="544727"/>
          </a:xfrm>
        </p:spPr>
        <p:txBody>
          <a:bodyPr>
            <a:noAutofit/>
          </a:bodyPr>
          <a:lstStyle/>
          <a:p>
            <a:r>
              <a:rPr lang="en-GB" sz="2800" dirty="0" smtClean="0"/>
              <a:t>New / further topics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199" y="1355792"/>
            <a:ext cx="756786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/>
              <a:t>Thermal conductivity of coil impregnation and a double Rutherford cable with one impregnation layer axial direction: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GB" sz="1600" dirty="0" smtClean="0"/>
              <a:t>Emissivity of materials at T ≤ 4 K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r>
              <a:rPr lang="en-US" sz="1600" dirty="0" smtClean="0"/>
              <a:t>Vacuum break at non-standard geometries and higher than 4 K temperatures</a:t>
            </a:r>
          </a:p>
          <a:p>
            <a:endParaRPr lang="en-GB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6" t="16273" r="11634" b="26239"/>
          <a:stretch/>
        </p:blipFill>
        <p:spPr>
          <a:xfrm>
            <a:off x="5086397" y="1772816"/>
            <a:ext cx="3303037" cy="17821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08116" y="2017593"/>
            <a:ext cx="21098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MQXF impregnation and a double cable structure</a:t>
            </a:r>
            <a:endParaRPr lang="en-GB" sz="14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737915" y="1914525"/>
            <a:ext cx="0" cy="139065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13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8333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Summary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0946" y="1096473"/>
            <a:ext cx="8710863" cy="2270783"/>
          </a:xfrm>
        </p:spPr>
        <p:txBody>
          <a:bodyPr>
            <a:noAutofit/>
          </a:bodyPr>
          <a:lstStyle/>
          <a:p>
            <a:pPr>
              <a:spcBef>
                <a:spcPts val="1000"/>
              </a:spcBef>
            </a:pPr>
            <a:r>
              <a:rPr lang="en-US" sz="1400" dirty="0" smtClean="0">
                <a:solidFill>
                  <a:srgbClr val="002060"/>
                </a:solidFill>
              </a:rPr>
              <a:t>Capabilities of the Cryolab and its personnel for tests and projects,</a:t>
            </a:r>
          </a:p>
          <a:p>
            <a:pPr>
              <a:spcBef>
                <a:spcPts val="1000"/>
              </a:spcBef>
            </a:pPr>
            <a:r>
              <a:rPr lang="en-US" sz="1400" dirty="0" smtClean="0">
                <a:solidFill>
                  <a:srgbClr val="002060"/>
                </a:solidFill>
              </a:rPr>
              <a:t>R&amp;D in the range between 25 mK to </a:t>
            </a:r>
            <a:r>
              <a:rPr lang="en-US" sz="1400" dirty="0">
                <a:solidFill>
                  <a:srgbClr val="002060"/>
                </a:solidFill>
              </a:rPr>
              <a:t>1.5 </a:t>
            </a:r>
            <a:r>
              <a:rPr lang="en-US" sz="1400" dirty="0" smtClean="0">
                <a:solidFill>
                  <a:srgbClr val="002060"/>
                </a:solidFill>
              </a:rPr>
              <a:t>K to room temperature,</a:t>
            </a:r>
          </a:p>
          <a:p>
            <a:pPr>
              <a:spcBef>
                <a:spcPts val="1000"/>
              </a:spcBef>
            </a:pPr>
            <a:r>
              <a:rPr lang="en-US" sz="1400" dirty="0" smtClean="0">
                <a:solidFill>
                  <a:srgbClr val="002060"/>
                </a:solidFill>
              </a:rPr>
              <a:t>Staff is guiding the young generation of scientist and engineers in their projects</a:t>
            </a:r>
          </a:p>
          <a:p>
            <a:pPr>
              <a:spcBef>
                <a:spcPts val="1000"/>
              </a:spcBef>
            </a:pPr>
            <a:r>
              <a:rPr lang="en-US" sz="1400" dirty="0" smtClean="0">
                <a:solidFill>
                  <a:srgbClr val="002060"/>
                </a:solidFill>
              </a:rPr>
              <a:t>Our work is free of charge</a:t>
            </a:r>
          </a:p>
          <a:p>
            <a:pPr>
              <a:spcBef>
                <a:spcPts val="1000"/>
              </a:spcBef>
            </a:pPr>
            <a:r>
              <a:rPr lang="en-US" sz="1400" dirty="0" smtClean="0">
                <a:solidFill>
                  <a:srgbClr val="002060"/>
                </a:solidFill>
              </a:rPr>
              <a:t>We are interested to participate in the R&amp;D of MSC</a:t>
            </a:r>
          </a:p>
          <a:p>
            <a:pPr>
              <a:spcBef>
                <a:spcPts val="1000"/>
              </a:spcBef>
            </a:pPr>
            <a:r>
              <a:rPr lang="en-US" sz="1400" dirty="0" smtClean="0">
                <a:solidFill>
                  <a:srgbClr val="002060"/>
                </a:solidFill>
              </a:rPr>
              <a:t>Goal is to further improve our testing capabilities and perform R&amp;D together with you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1421" y="3884854"/>
            <a:ext cx="7699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Cryolab capabilities document</a:t>
            </a:r>
            <a:r>
              <a:rPr lang="en-US" dirty="0"/>
              <a:t>: </a:t>
            </a:r>
            <a:r>
              <a:rPr lang="en-GB" dirty="0">
                <a:hlinkClick r:id="rId2"/>
              </a:rPr>
              <a:t>https://edms.cern.ch/document/2384399/1</a:t>
            </a:r>
            <a:endParaRPr lang="en-GB" dirty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41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6" name="Title 1"/>
          <p:cNvSpPr>
            <a:spLocks noGrp="1"/>
          </p:cNvSpPr>
          <p:nvPr>
            <p:ph type="title"/>
          </p:nvPr>
        </p:nvSpPr>
        <p:spPr>
          <a:xfrm>
            <a:off x="415496" y="13602"/>
            <a:ext cx="8226854" cy="518957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S</a:t>
            </a:r>
            <a:r>
              <a:rPr lang="en-GB" sz="2400" dirty="0" smtClean="0">
                <a:solidFill>
                  <a:srgbClr val="002060"/>
                </a:solidFill>
              </a:rPr>
              <a:t>tandardized test stations and R&amp;D projects</a:t>
            </a:r>
            <a:endParaRPr lang="en-GB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393256" y="121735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Material </a:t>
            </a:r>
            <a:r>
              <a:rPr lang="en-US" dirty="0" smtClean="0">
                <a:solidFill>
                  <a:srgbClr val="002060"/>
                </a:solidFill>
              </a:rPr>
              <a:t>properties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69741" y="1205933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Heat transfer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7043608" y="121735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Simulations</a:t>
            </a: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44" name="Straight Arrow Connector 43"/>
          <p:cNvCxnSpPr>
            <a:endCxn id="41" idx="0"/>
          </p:cNvCxnSpPr>
          <p:nvPr/>
        </p:nvCxnSpPr>
        <p:spPr>
          <a:xfrm flipH="1">
            <a:off x="1440979" y="960368"/>
            <a:ext cx="1932083" cy="25699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5571237" y="964359"/>
            <a:ext cx="2068966" cy="25299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534664" y="944337"/>
            <a:ext cx="0" cy="28388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948392" y="1882162"/>
            <a:ext cx="34580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Materials e.g. composites</a:t>
            </a:r>
          </a:p>
          <a:p>
            <a:pPr algn="ctr"/>
            <a:endParaRPr lang="en-US" sz="2000" dirty="0">
              <a:solidFill>
                <a:srgbClr val="002060"/>
              </a:solidFill>
            </a:endParaRPr>
          </a:p>
          <a:p>
            <a:pPr algn="ctr"/>
            <a:r>
              <a:rPr lang="en-US" dirty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nterfaces at low temperature</a:t>
            </a:r>
          </a:p>
          <a:p>
            <a:pPr algn="ctr"/>
            <a:endParaRPr lang="en-US" sz="1400" dirty="0">
              <a:solidFill>
                <a:srgbClr val="002060"/>
              </a:solidFill>
            </a:endParaRPr>
          </a:p>
          <a:p>
            <a:pPr algn="ctr"/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ransient conditions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&amp; application</a:t>
            </a:r>
          </a:p>
          <a:p>
            <a:pPr algn="ctr"/>
            <a:endParaRPr lang="en-US" sz="2400" dirty="0" smtClean="0">
              <a:solidFill>
                <a:srgbClr val="002060"/>
              </a:solidFill>
            </a:endParaRPr>
          </a:p>
          <a:p>
            <a:pPr algn="ctr"/>
            <a:r>
              <a:rPr lang="en-US" dirty="0">
                <a:solidFill>
                  <a:srgbClr val="002060"/>
                </a:solidFill>
              </a:rPr>
              <a:t>Remote cooling options</a:t>
            </a:r>
          </a:p>
          <a:p>
            <a:pPr algn="ctr"/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203200" y="1679340"/>
            <a:ext cx="8815294" cy="0"/>
          </a:xfrm>
          <a:prstGeom prst="line">
            <a:avLst/>
          </a:prstGeom>
          <a:ln>
            <a:solidFill>
              <a:srgbClr val="0055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2297658" y="2068762"/>
            <a:ext cx="650734" cy="0"/>
          </a:xfrm>
          <a:prstGeom prst="straightConnector1">
            <a:avLst/>
          </a:prstGeom>
          <a:ln>
            <a:solidFill>
              <a:srgbClr val="008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03201" y="1794203"/>
            <a:ext cx="1794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8000"/>
                </a:solidFill>
              </a:rPr>
              <a:t>Standardized test stands</a:t>
            </a:r>
            <a:endParaRPr lang="en-GB" dirty="0">
              <a:solidFill>
                <a:srgbClr val="008000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6358496" y="2060926"/>
            <a:ext cx="576881" cy="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057145" y="1783416"/>
            <a:ext cx="2101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He II in confined geometries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6352852" y="2642034"/>
            <a:ext cx="585768" cy="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057145" y="2456538"/>
            <a:ext cx="2086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Metal/epoxy to He 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flipH="1">
            <a:off x="2297658" y="2642034"/>
            <a:ext cx="650734" cy="0"/>
          </a:xfrm>
          <a:prstGeom prst="straightConnector1">
            <a:avLst/>
          </a:prstGeom>
          <a:ln>
            <a:solidFill>
              <a:srgbClr val="008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39789" y="3709771"/>
            <a:ext cx="2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8000"/>
                </a:solidFill>
              </a:rPr>
              <a:t>Novel concepts and R&amp;D</a:t>
            </a:r>
            <a:endParaRPr lang="en-GB" dirty="0">
              <a:solidFill>
                <a:srgbClr val="008000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flipH="1">
            <a:off x="6352852" y="3249759"/>
            <a:ext cx="585768" cy="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2297658" y="3235752"/>
            <a:ext cx="650734" cy="0"/>
          </a:xfrm>
          <a:prstGeom prst="straightConnector1">
            <a:avLst/>
          </a:prstGeom>
          <a:ln>
            <a:solidFill>
              <a:srgbClr val="008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053449" y="3697042"/>
            <a:ext cx="20905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HEX num. model to adapt to </a:t>
            </a:r>
            <a:r>
              <a:rPr lang="en-US" dirty="0" err="1" smtClean="0">
                <a:solidFill>
                  <a:srgbClr val="C00000"/>
                </a:solidFill>
              </a:rPr>
              <a:t>applic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0072" y="2912586"/>
            <a:ext cx="20006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8000"/>
                </a:solidFill>
              </a:rPr>
              <a:t>Custom design</a:t>
            </a:r>
          </a:p>
          <a:p>
            <a:pPr algn="r"/>
            <a:r>
              <a:rPr lang="en-US" dirty="0" smtClean="0">
                <a:solidFill>
                  <a:srgbClr val="008000"/>
                </a:solidFill>
              </a:rPr>
              <a:t> &amp; installation </a:t>
            </a:r>
            <a:endParaRPr lang="en-GB" dirty="0">
              <a:solidFill>
                <a:srgbClr val="008000"/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2297658" y="4032937"/>
            <a:ext cx="650734" cy="0"/>
          </a:xfrm>
          <a:prstGeom prst="straightConnector1">
            <a:avLst/>
          </a:prstGeom>
          <a:ln>
            <a:solidFill>
              <a:srgbClr val="008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0338" y="2456538"/>
            <a:ext cx="2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8000"/>
                </a:solidFill>
              </a:rPr>
              <a:t>New setups</a:t>
            </a:r>
            <a:endParaRPr lang="en-GB" dirty="0">
              <a:solidFill>
                <a:srgbClr val="008000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6337672" y="4031407"/>
            <a:ext cx="585768" cy="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7057144" y="2950672"/>
            <a:ext cx="208685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</a:t>
            </a:r>
            <a:r>
              <a:rPr lang="en-US" dirty="0" smtClean="0">
                <a:solidFill>
                  <a:srgbClr val="C00000"/>
                </a:solidFill>
              </a:rPr>
              <a:t>hermodynamics of Quench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17865" y="516722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MSC related topics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9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9946" y="1810657"/>
            <a:ext cx="8226854" cy="1197238"/>
          </a:xfrm>
        </p:spPr>
        <p:txBody>
          <a:bodyPr>
            <a:noAutofit/>
          </a:bodyPr>
          <a:lstStyle/>
          <a:p>
            <a:r>
              <a:rPr lang="en-US" sz="2800" dirty="0" smtClean="0"/>
              <a:t>Standardized test stations</a:t>
            </a:r>
            <a:br>
              <a:rPr lang="en-US" sz="2800" dirty="0" smtClean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8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50"/>
            <a:ext cx="8226854" cy="544727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Cryolab test capabilities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1331"/>
            <a:ext cx="476284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2060"/>
                </a:solidFill>
              </a:rPr>
              <a:t>Cryolab infrastructure for tests of:</a:t>
            </a:r>
          </a:p>
          <a:p>
            <a:endParaRPr lang="en-US" sz="1000" dirty="0" smtClean="0"/>
          </a:p>
          <a:p>
            <a:pPr marL="800100" lvl="1" indent="-342900">
              <a:buFontTx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RRR </a:t>
            </a:r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rgbClr val="002060"/>
                </a:solidFill>
              </a:rPr>
              <a:t>films, foils and bulk </a:t>
            </a:r>
            <a:r>
              <a:rPr lang="en-US" dirty="0" smtClean="0">
                <a:solidFill>
                  <a:srgbClr val="002060"/>
                </a:solidFill>
              </a:rPr>
              <a:t>samples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8833" y="942332"/>
            <a:ext cx="2710263" cy="33537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6717" y="1995247"/>
            <a:ext cx="1804752" cy="23893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40354"/>
            <a:ext cx="3244086" cy="24397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74460" y="3873840"/>
            <a:ext cx="899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10 x 35 mm</a:t>
            </a:r>
            <a:r>
              <a:rPr lang="en-US" sz="1000" baseline="30000" dirty="0" smtClean="0">
                <a:solidFill>
                  <a:srgbClr val="000000"/>
                </a:solidFill>
              </a:rPr>
              <a:t>2</a:t>
            </a:r>
            <a:endParaRPr lang="en-GB" sz="1000" baseline="300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831770" y="2913830"/>
            <a:ext cx="9380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000000"/>
                </a:solidFill>
              </a:rPr>
              <a:t>2 x 100 mm</a:t>
            </a:r>
            <a:r>
              <a:rPr lang="en-US" sz="1050" baseline="30000" dirty="0" smtClean="0">
                <a:solidFill>
                  <a:srgbClr val="000000"/>
                </a:solidFill>
              </a:rPr>
              <a:t>2</a:t>
            </a:r>
            <a:endParaRPr lang="en-GB" sz="1050" baseline="300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68255" y="1780494"/>
            <a:ext cx="1191352" cy="415498"/>
          </a:xfrm>
          <a:prstGeom prst="rect">
            <a:avLst/>
          </a:prstGeom>
          <a:solidFill>
            <a:srgbClr val="10223E"/>
          </a:solidFill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6 bulk samples</a:t>
            </a:r>
          </a:p>
          <a:p>
            <a:r>
              <a:rPr lang="en-US" sz="1050" dirty="0" smtClean="0">
                <a:solidFill>
                  <a:schemeClr val="bg1"/>
                </a:solidFill>
              </a:rPr>
              <a:t>2 x 2 x 120 mm</a:t>
            </a:r>
            <a:r>
              <a:rPr lang="en-US" sz="1050" baseline="30000" dirty="0" smtClean="0">
                <a:solidFill>
                  <a:schemeClr val="bg1"/>
                </a:solidFill>
              </a:rPr>
              <a:t>3</a:t>
            </a:r>
            <a:endParaRPr lang="en-GB" sz="1050" baseline="30000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951464" y="2168349"/>
            <a:ext cx="350196" cy="11616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8089235" y="2433250"/>
            <a:ext cx="1531188" cy="276999"/>
          </a:xfrm>
          <a:prstGeom prst="rect">
            <a:avLst/>
          </a:prstGeom>
          <a:solidFill>
            <a:srgbClr val="10223E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He phase separator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9174" y="1626605"/>
            <a:ext cx="1646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Films on substrate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06590" y="1626604"/>
            <a:ext cx="2233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Foils e.g. Quench heaters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13172" y="570489"/>
            <a:ext cx="24561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Bulk e.g. metals, SC like Nb </a:t>
            </a:r>
            <a:endParaRPr lang="en-GB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20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50"/>
            <a:ext cx="8226854" cy="544727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Cryolab </a:t>
            </a:r>
            <a:r>
              <a:rPr lang="en-GB" sz="2400" dirty="0" smtClean="0">
                <a:solidFill>
                  <a:srgbClr val="002060"/>
                </a:solidFill>
              </a:rPr>
              <a:t>test </a:t>
            </a:r>
            <a:r>
              <a:rPr lang="en-GB" sz="2400" dirty="0">
                <a:solidFill>
                  <a:srgbClr val="002060"/>
                </a:solidFill>
              </a:rPr>
              <a:t>capabilities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16-Jun-20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1331"/>
            <a:ext cx="47628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2060"/>
                </a:solidFill>
              </a:rPr>
              <a:t>Cryolab infrastructure for tests of:</a:t>
            </a:r>
          </a:p>
          <a:p>
            <a:endParaRPr lang="en-US" sz="1000" dirty="0" smtClean="0"/>
          </a:p>
          <a:p>
            <a:pPr marL="800100" lvl="1" indent="-342900">
              <a:buFontTx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RRR </a:t>
            </a:r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rgbClr val="002060"/>
                </a:solidFill>
              </a:rPr>
              <a:t>films, foils and bulk samples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SC splice resistance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48933"/>
          <a:stretch/>
        </p:blipFill>
        <p:spPr>
          <a:xfrm>
            <a:off x="0" y="2700460"/>
            <a:ext cx="4333523" cy="13994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51257"/>
          <a:stretch/>
        </p:blipFill>
        <p:spPr>
          <a:xfrm>
            <a:off x="4421338" y="2686710"/>
            <a:ext cx="4584812" cy="14132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9881" y="4099924"/>
            <a:ext cx="84862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2060"/>
                </a:solidFill>
              </a:rPr>
              <a:t>         Schematic of the setup			</a:t>
            </a:r>
            <a:r>
              <a:rPr lang="en-US" sz="1100" dirty="0">
                <a:solidFill>
                  <a:srgbClr val="002060"/>
                </a:solidFill>
              </a:rPr>
              <a:t> </a:t>
            </a:r>
            <a:r>
              <a:rPr lang="en-US" sz="1100" dirty="0" smtClean="0">
                <a:solidFill>
                  <a:srgbClr val="002060"/>
                </a:solidFill>
              </a:rPr>
              <a:t>     Induced current in a SC loop with a resistive connection =&gt; R ~ 1-2 n</a:t>
            </a:r>
            <a:r>
              <a:rPr lang="el-GR" sz="1100" dirty="0" smtClean="0">
                <a:solidFill>
                  <a:srgbClr val="002060"/>
                </a:solidFill>
              </a:rPr>
              <a:t>Ω</a:t>
            </a:r>
            <a:endParaRPr lang="en-GB" sz="1100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21" b="33197"/>
          <a:stretch/>
        </p:blipFill>
        <p:spPr>
          <a:xfrm>
            <a:off x="568647" y="2036741"/>
            <a:ext cx="3552170" cy="5350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28032" y="1728964"/>
            <a:ext cx="2754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Example of a SC cable with joint</a:t>
            </a:r>
            <a:endParaRPr lang="en-GB" sz="1400" dirty="0">
              <a:solidFill>
                <a:srgbClr val="00206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489158" y="1878240"/>
            <a:ext cx="475248" cy="191288"/>
          </a:xfrm>
          <a:prstGeom prst="straightConnector1">
            <a:avLst/>
          </a:prstGeom>
          <a:ln w="9525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957091" y="1876477"/>
            <a:ext cx="870941" cy="0"/>
          </a:xfrm>
          <a:prstGeom prst="straightConnector1">
            <a:avLst/>
          </a:prstGeom>
          <a:ln w="9525">
            <a:solidFill>
              <a:srgbClr val="00206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58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9351</TotalTime>
  <Words>3371</Words>
  <Application>Microsoft Office PowerPoint</Application>
  <PresentationFormat>On-screen Show (16:9)</PresentationFormat>
  <Paragraphs>828</Paragraphs>
  <Slides>59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9" baseType="lpstr">
      <vt:lpstr>Arial</vt:lpstr>
      <vt:lpstr>Calibri</vt:lpstr>
      <vt:lpstr>Calibri Light</vt:lpstr>
      <vt:lpstr>Cambria Math</vt:lpstr>
      <vt:lpstr>Courier New</vt:lpstr>
      <vt:lpstr>GreekC</vt:lpstr>
      <vt:lpstr>Optima</vt:lpstr>
      <vt:lpstr>Times New Roman</vt:lpstr>
      <vt:lpstr>Verdana</vt:lpstr>
      <vt:lpstr>CERNCorporate16-9</vt:lpstr>
      <vt:lpstr>PowerPoint Presentation</vt:lpstr>
      <vt:lpstr>Cryolab measurement capabilities and R&amp;D – related to MSC</vt:lpstr>
      <vt:lpstr>Outline</vt:lpstr>
      <vt:lpstr>The Cryolab team TE/CRG-CI</vt:lpstr>
      <vt:lpstr>Cryolab projects 2019/20    35-40 short and long term projects</vt:lpstr>
      <vt:lpstr>Standardized test stations and R&amp;D projects</vt:lpstr>
      <vt:lpstr>Standardized test stations </vt:lpstr>
      <vt:lpstr>Cryolab test capabilities</vt:lpstr>
      <vt:lpstr>Cryolab test capabilities</vt:lpstr>
      <vt:lpstr>Cryolab test capabilities</vt:lpstr>
      <vt:lpstr>Cryolab test capabilities</vt:lpstr>
      <vt:lpstr>Cryolab test capabilities</vt:lpstr>
      <vt:lpstr>Nb3Sn small scale samples thermal cycling to 2 K</vt:lpstr>
      <vt:lpstr>Thermal cycling 11 T coil thermal cycling 10 x to 80 K in GN2</vt:lpstr>
      <vt:lpstr>Cryolab test capabilities</vt:lpstr>
      <vt:lpstr>PowerPoint Presentation</vt:lpstr>
      <vt:lpstr>Dilatation test stand – Pyrex insert</vt:lpstr>
      <vt:lpstr>Dilatation test stand laser interferometer cryostat</vt:lpstr>
      <vt:lpstr>Dilatation test stand – results Nb3Sn samples</vt:lpstr>
      <vt:lpstr>Dilatation test stand – results Nb3Sn samples</vt:lpstr>
      <vt:lpstr>Dilatation test stand – results Nb3Sn samples</vt:lpstr>
      <vt:lpstr>Upgrade dilatation test stand to cryocooler and laser</vt:lpstr>
      <vt:lpstr>Finished R&amp;D topics:  - Near Tc characterization of Nb3Sn wire         (mechanical stress applied at room temperature)</vt:lpstr>
      <vt:lpstr>A)  Near Tc test stand for Ic measurement of reacted Nb3Sn wire</vt:lpstr>
      <vt:lpstr>A)  Near Tc test stand for Ic measurement of reacted Nb3Sn wire</vt:lpstr>
      <vt:lpstr>A)   Near Tc test stand for Ic measurement of reacted Nb3Sn wire</vt:lpstr>
      <vt:lpstr>A)   Near Tc test stand for Ic measurement of reacted Nb3Sn wire</vt:lpstr>
      <vt:lpstr>A)   Near Tc test stand for Ic measurement of reacted Nb3Sn wire</vt:lpstr>
      <vt:lpstr>Finished R&amp;D topics:  - Near Tc characterization of Nb3Sn wire  - HIE ISOLDE thermalisation of RF cable and coupler</vt:lpstr>
      <vt:lpstr>HIE-ISOLDE RF cable temperature distribution</vt:lpstr>
      <vt:lpstr>HIE-ISOLDE RF cable temperature distribution</vt:lpstr>
      <vt:lpstr>HIE-ISOLDE RF cable transverse thermal conductivity </vt:lpstr>
      <vt:lpstr>Finished R&amp;D topics:  - Near Tc characterization of Nb3Sn wire  - HIE ISOLDE thermalisation of RF cable and coupler - MLI thermal performance as fct. (Twarm and pvac) </vt:lpstr>
      <vt:lpstr>MLI performance test stand =&gt; host and support</vt:lpstr>
      <vt:lpstr>MLI performance test stand =&gt; host and support</vt:lpstr>
      <vt:lpstr>Finished R&amp;D topics:  - Near Tc characterization of Nb3Sn wire  - HIE ISOLDE thermalisation of RF cable and coupler - MLI thermal performance as fct. (Twarm and pvac)  - HFM Lambda plate seal – thermal heat leak</vt:lpstr>
      <vt:lpstr>HFM lambda plate seal test - heat load He I to He II</vt:lpstr>
      <vt:lpstr>HFM lambda plate seal test - heat load He I to He II</vt:lpstr>
      <vt:lpstr>R&amp;D topics  - Thermal performance of He II cooled magnet coil samples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R&amp;D topics  - Thermal performance of He II cooled magnet coil samples - Thermal performance of HL-LHC Inner Triplet Current Feeders</vt:lpstr>
      <vt:lpstr>Thermal validation: HL-LHC Inner Triplet Current Feeders</vt:lpstr>
      <vt:lpstr>PowerPoint Presentation</vt:lpstr>
      <vt:lpstr>PowerPoint Presentation</vt:lpstr>
      <vt:lpstr>PowerPoint Presentation</vt:lpstr>
      <vt:lpstr>R&amp;D topics  - Thermal performance of He II cooled magnet coil samples - Thermal performance of HL-LHC Inner Triplet Current Feeders - HTS small coil test </vt:lpstr>
      <vt:lpstr>Variable temperature cryostat setup for HTS small test coils</vt:lpstr>
      <vt:lpstr>Vapor cooled non-magnetic cryostat setup, 2 kA current leads</vt:lpstr>
      <vt:lpstr>R&amp;D - possibly interesting for MSC</vt:lpstr>
      <vt:lpstr>LHe zero boil off cryostat for the Antimatter Factory (BCCCA)</vt:lpstr>
      <vt:lpstr>LHe zero boil off cryostat for the Antimatter Factory (BCCCA)</vt:lpstr>
      <vt:lpstr>Helium remote cooling circuit R&amp;D</vt:lpstr>
      <vt:lpstr>New / further topics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Torsten Koettig</cp:lastModifiedBy>
  <cp:revision>239</cp:revision>
  <dcterms:created xsi:type="dcterms:W3CDTF">2012-11-30T11:04:26Z</dcterms:created>
  <dcterms:modified xsi:type="dcterms:W3CDTF">2020-06-15T05:58:54Z</dcterms:modified>
</cp:coreProperties>
</file>