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63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60" r:id="rId12"/>
    <p:sldId id="259" r:id="rId13"/>
    <p:sldId id="256" r:id="rId14"/>
    <p:sldId id="261" r:id="rId15"/>
    <p:sldId id="265" r:id="rId16"/>
    <p:sldId id="262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78F28-E455-1CDD-939D-5A7DCEC700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0EEA25-3006-2334-47C9-E17D4BC840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07AB2-E756-B157-9C0A-77ADD0A1D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44F86-A83F-7FD8-F4D3-AD9591D9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9331E-A05A-42BD-71A3-680D1BD3A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58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AB4E2-3A4D-19B3-4C68-F5A4B11C1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C81D6A-79B4-92FC-45C2-483AA276ED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B15E7-6240-F091-3929-97184D56D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CFB16-9983-3EEC-6ABF-CAB105586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2D7FD-407A-5266-72F4-1913FC5A2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347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2CF3FE-DB31-B5C4-EFEE-41EEA242D9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CED3F5-562E-32CC-4DCA-F635E2071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1CB41-493C-1142-F331-63191316D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E3DF2-DAE5-AEDC-71FE-E19BC3247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3E445-2B02-4C44-08AF-85BF309C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31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64987-3DD7-B2FE-6133-DB4FA3BA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6314C-924F-CC52-840E-E88EC0B44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0769E-5F7A-E5EE-A8B9-F6773E7CE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B0416-4605-0C2D-AD45-3F1413C40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87FA-5CB9-E9D2-41CC-2BF7D561A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50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6B12E-06FC-D564-C4F0-99F12181B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E44A62-1FFD-1A4C-EEFA-9FB340DCC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A4517-ED62-5BA0-DA59-86EE95495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74C20-783C-2899-89B1-959ED1B42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48D38-88C3-7683-5812-0984A087C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58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F680E-1111-E10B-2D9F-1EBA41A2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52FA9-C471-B75B-A514-048B14516D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8ABA9E-9352-A09D-545A-8652AD6C2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5A95B0-D059-56AE-6215-BDBFBFD0C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6CB8E9-6C8D-4E63-19EC-F6BCF3890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B11AF4-8822-D0EE-AF0A-DFB540D9E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44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AE641-41DA-58A1-3A3E-523D6D041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4A07E3-7378-F583-7693-FC2F2717E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61B80A-C830-8986-C8B7-FDD491916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4A4E8D-9177-096D-04DD-8A760EB690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E70505-7106-2481-5612-DC9F76F57F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52B0E1-6147-69DB-32A9-E7D861C46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49D083-E556-A9B0-F39A-93BC45E34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876420-5324-5263-A270-39FDFC85B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683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2956B-15A6-3C80-8736-A9C9E5AF1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E8AE51-37F6-CE89-5131-67DC80B0E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F519A4-24DD-E499-866B-5AAA1E056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09820E-3CF2-81B6-BF8F-B8F8728E0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20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F7FA92-EF0F-8E5B-0E6B-C179F8FA2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22823A-11D4-FEFB-1967-6D2E0C6C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D5884-3568-311D-F9B3-068B55903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32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100C9-19A5-5D0A-45BB-19C89D6F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E2917-3B20-6BA7-483E-2713B5B0D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3A9265-42EC-0E77-19E8-8C7BD81020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D89FD-A2CB-AB58-62DB-5197DF7C8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C25E6C-D0D4-CB88-9925-3F545A7D1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ECCD4-4CD6-7706-BE85-60761D960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48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873E9-0BDC-9A2B-5C03-D66BDB1B0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98CE72-5C6E-544E-DB08-BE5C27FBB6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CB33B6-09EF-D8F6-92CB-485F2426E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3D37FF-0FE9-C245-BD5B-81EA10C58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22F9A3-06B1-B734-BD0A-DD83789F4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9417C9-B8A5-2ADC-4304-05E635417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652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385147-BF41-37C4-8A22-B3166A71C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96AE83-C19F-E732-98A9-D2C124B02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1000C-25A4-0B3F-7621-7A872DC0CF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A9BA9-4B45-40CD-9D9E-08BC985BF36B}" type="datetimeFigureOut">
              <a:rPr lang="en-GB" smtClean="0"/>
              <a:t>29/10/2023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B8AA3-AE0A-7C34-1AFA-B518DFADA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69D33-C59A-DFA3-A533-DE2D10D0A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DC172-6758-4CDA-8E6F-C3C04F024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9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g"/><Relationship Id="rId7" Type="http://schemas.openxmlformats.org/officeDocument/2006/relationships/image" Target="../media/image33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10" Type="http://schemas.openxmlformats.org/officeDocument/2006/relationships/image" Target="../media/image35.png"/><Relationship Id="rId4" Type="http://schemas.openxmlformats.org/officeDocument/2006/relationships/image" Target="../media/image30.jpeg"/><Relationship Id="rId9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hyperlink" Target="https://cernbox.cern.ch/s/1nm6oEM9NcGfx6p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cover with a picture of a building and a tower&#10;&#10;Description automatically generated">
            <a:extLst>
              <a:ext uri="{FF2B5EF4-FFF2-40B4-BE49-F238E27FC236}">
                <a16:creationId xmlns:a16="http://schemas.microsoft.com/office/drawing/2014/main" id="{A7622384-A8F4-47AC-8E0E-07815327BC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32"/>
          <a:stretch/>
        </p:blipFill>
        <p:spPr>
          <a:xfrm>
            <a:off x="4329290" y="-199162"/>
            <a:ext cx="8159828" cy="7057162"/>
          </a:xfrm>
          <a:prstGeom prst="rect">
            <a:avLst/>
          </a:prstGeom>
        </p:spPr>
      </p:pic>
      <p:pic>
        <p:nvPicPr>
          <p:cNvPr id="12" name="Picture 11" descr="A blue and white cover with a picture of a building and a tower&#10;&#10;Description automatically generated">
            <a:extLst>
              <a:ext uri="{FF2B5EF4-FFF2-40B4-BE49-F238E27FC236}">
                <a16:creationId xmlns:a16="http://schemas.microsoft.com/office/drawing/2014/main" id="{010635EB-C572-3BF3-D1A3-C446A7DCA3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36" r="32864"/>
          <a:stretch/>
        </p:blipFill>
        <p:spPr>
          <a:xfrm>
            <a:off x="-1" y="6083703"/>
            <a:ext cx="4524867" cy="873278"/>
          </a:xfrm>
          <a:prstGeom prst="rect">
            <a:avLst/>
          </a:prstGeom>
        </p:spPr>
      </p:pic>
      <p:pic>
        <p:nvPicPr>
          <p:cNvPr id="4" name="Picture 3" descr="A close-up of words&#10;&#10;Description automatically generated">
            <a:extLst>
              <a:ext uri="{FF2B5EF4-FFF2-40B4-BE49-F238E27FC236}">
                <a16:creationId xmlns:a16="http://schemas.microsoft.com/office/drawing/2014/main" id="{504C24E6-147D-2235-F469-7EE86B1535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03"/>
          <a:stretch/>
        </p:blipFill>
        <p:spPr>
          <a:xfrm>
            <a:off x="-71357" y="1647390"/>
            <a:ext cx="5831133" cy="41595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EF2911-FCA1-7B1F-CE75-04E45AD94BCC}"/>
              </a:ext>
            </a:extLst>
          </p:cNvPr>
          <p:cNvSpPr txBox="1"/>
          <p:nvPr/>
        </p:nvSpPr>
        <p:spPr>
          <a:xfrm>
            <a:off x="113977" y="155961"/>
            <a:ext cx="42639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ALMOST TIME</a:t>
            </a:r>
            <a:b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say…</a:t>
            </a:r>
            <a:endParaRPr lang="en-GB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5471AB-DAD8-1888-033D-5AA85B8BF6C8}"/>
              </a:ext>
            </a:extLst>
          </p:cNvPr>
          <p:cNvSpPr/>
          <p:nvPr/>
        </p:nvSpPr>
        <p:spPr>
          <a:xfrm>
            <a:off x="10130828" y="3911097"/>
            <a:ext cx="2172831" cy="225431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75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(8) Giving back your keys </a:t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-&gt; PLEASE</a:t>
            </a:r>
          </a:p>
          <a:p>
            <a:pPr marL="1200150" lvl="1" indent="-742950">
              <a:buFont typeface="Arial" panose="020B0604020202020204" pitchFamily="34" charset="0"/>
              <a:buChar char="•"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drop them off 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 Rocco</a:t>
            </a:r>
          </a:p>
          <a:p>
            <a:pPr marL="742950" indent="-742950">
              <a:buAutoNum type="arabicParenBoth"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1">
            <a:extLst>
              <a:ext uri="{FF2B5EF4-FFF2-40B4-BE49-F238E27FC236}">
                <a16:creationId xmlns:a16="http://schemas.microsoft.com/office/drawing/2014/main" id="{7B13CB4E-961A-9AC5-1332-4F9B0F11B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306" y="1204124"/>
            <a:ext cx="4067175" cy="5343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93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text with a lot of objects around it&#10;&#10;Description automatically generated">
            <a:extLst>
              <a:ext uri="{FF2B5EF4-FFF2-40B4-BE49-F238E27FC236}">
                <a16:creationId xmlns:a16="http://schemas.microsoft.com/office/drawing/2014/main" id="{075ACC85-9159-880F-2249-301EA8A93B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81"/>
          <a:stretch/>
        </p:blipFill>
        <p:spPr>
          <a:xfrm>
            <a:off x="0" y="0"/>
            <a:ext cx="4664223" cy="2911042"/>
          </a:xfrm>
          <a:prstGeom prst="rect">
            <a:avLst/>
          </a:prstGeom>
        </p:spPr>
      </p:pic>
      <p:pic>
        <p:nvPicPr>
          <p:cNvPr id="5" name="Picture 4" descr="A group of medals with red ribbons&#10;&#10;Description automatically generated">
            <a:extLst>
              <a:ext uri="{FF2B5EF4-FFF2-40B4-BE49-F238E27FC236}">
                <a16:creationId xmlns:a16="http://schemas.microsoft.com/office/drawing/2014/main" id="{FB5B4CAA-4151-4B44-2CD2-3B188CA73E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25"/>
          <a:stretch/>
        </p:blipFill>
        <p:spPr>
          <a:xfrm>
            <a:off x="3128620" y="1428279"/>
            <a:ext cx="4664223" cy="43661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AC2BF5-144F-44A0-8760-30896E6B64EB}"/>
              </a:ext>
            </a:extLst>
          </p:cNvPr>
          <p:cNvSpPr txBox="1"/>
          <p:nvPr/>
        </p:nvSpPr>
        <p:spPr>
          <a:xfrm>
            <a:off x="5361271" y="392361"/>
            <a:ext cx="524361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Course Looking</a:t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Radiation Damage </a:t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&amp; Protection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DAD451-CB71-4892-423F-6AD76F77162E}"/>
              </a:ext>
            </a:extLst>
          </p:cNvPr>
          <p:cNvSpPr txBox="1"/>
          <p:nvPr/>
        </p:nvSpPr>
        <p:spPr>
          <a:xfrm>
            <a:off x="6201876" y="1807211"/>
            <a:ext cx="622484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through…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Theory, Methodology,</a:t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Examples &amp; Tools 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AABEC7-ADC8-91A1-A982-BC36252C7129}"/>
              </a:ext>
            </a:extLst>
          </p:cNvPr>
          <p:cNvSpPr txBox="1"/>
          <p:nvPr/>
        </p:nvSpPr>
        <p:spPr>
          <a:xfrm>
            <a:off x="7468078" y="4597525"/>
            <a:ext cx="472392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as they appear ..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Multiple </a:t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Fields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D88697D7-DF85-2A63-FE60-D10E5CF7DD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8" y="3611344"/>
            <a:ext cx="4648726" cy="20618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A902B3-5FD5-E165-1E96-FACA5115A9AD}"/>
              </a:ext>
            </a:extLst>
          </p:cNvPr>
          <p:cNvSpPr txBox="1"/>
          <p:nvPr/>
        </p:nvSpPr>
        <p:spPr>
          <a:xfrm>
            <a:off x="401217" y="5411450"/>
            <a:ext cx="47368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BRINGING YOU/US </a:t>
            </a:r>
            <a:br>
              <a:rPr 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TOGETHER</a:t>
            </a:r>
            <a:endParaRPr lang="en-GB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304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2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THANKS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A black circle with white text&#10;&#10;Description automatically generated">
            <a:extLst>
              <a:ext uri="{FF2B5EF4-FFF2-40B4-BE49-F238E27FC236}">
                <a16:creationId xmlns:a16="http://schemas.microsoft.com/office/drawing/2014/main" id="{F27498BC-4787-F220-1B3D-C5C722405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20" y="1569326"/>
            <a:ext cx="1524003" cy="1524003"/>
          </a:xfrm>
          <a:prstGeom prst="rect">
            <a:avLst/>
          </a:prstGeom>
        </p:spPr>
      </p:pic>
      <p:pic>
        <p:nvPicPr>
          <p:cNvPr id="6" name="Picture 5" descr="A close up of a door&#10;&#10;Description automatically generated">
            <a:extLst>
              <a:ext uri="{FF2B5EF4-FFF2-40B4-BE49-F238E27FC236}">
                <a16:creationId xmlns:a16="http://schemas.microsoft.com/office/drawing/2014/main" id="{E9351819-ABB2-E2AF-79F7-F099323C3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151" y="1569326"/>
            <a:ext cx="8107068" cy="1524003"/>
          </a:xfrm>
          <a:prstGeom prst="rect">
            <a:avLst/>
          </a:prstGeom>
        </p:spPr>
      </p:pic>
      <p:pic>
        <p:nvPicPr>
          <p:cNvPr id="8" name="Picture 7" descr="A cartoon of a person sitting in a chair with a megaphone&#10;&#10;Description automatically generated">
            <a:extLst>
              <a:ext uri="{FF2B5EF4-FFF2-40B4-BE49-F238E27FC236}">
                <a16:creationId xmlns:a16="http://schemas.microsoft.com/office/drawing/2014/main" id="{B82D71C0-A202-70FC-EF82-2A883D0A8A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28"/>
          <a:stretch/>
        </p:blipFill>
        <p:spPr>
          <a:xfrm>
            <a:off x="5928492" y="3722686"/>
            <a:ext cx="2646783" cy="252882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029E024-CB6D-B958-81B8-BA5A825DBBAD}"/>
              </a:ext>
            </a:extLst>
          </p:cNvPr>
          <p:cNvSpPr txBox="1">
            <a:spLocks/>
          </p:cNvSpPr>
          <p:nvPr/>
        </p:nvSpPr>
        <p:spPr>
          <a:xfrm>
            <a:off x="8273142" y="3559627"/>
            <a:ext cx="3918858" cy="300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&amp; </a:t>
            </a:r>
            <a:br>
              <a:rPr lang="en-U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A person and person holding books and a pointer&#10;&#10;Description automatically generated">
            <a:extLst>
              <a:ext uri="{FF2B5EF4-FFF2-40B4-BE49-F238E27FC236}">
                <a16:creationId xmlns:a16="http://schemas.microsoft.com/office/drawing/2014/main" id="{0AF2F3BD-FE16-E430-9719-D40AC91AB7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32" y="3895946"/>
            <a:ext cx="3701089" cy="296205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74876C-125D-31E5-3809-DBDEE4CA94F0}"/>
              </a:ext>
            </a:extLst>
          </p:cNvPr>
          <p:cNvSpPr txBox="1">
            <a:spLocks/>
          </p:cNvSpPr>
          <p:nvPr/>
        </p:nvSpPr>
        <p:spPr>
          <a:xfrm>
            <a:off x="1283781" y="2348432"/>
            <a:ext cx="4544008" cy="3000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LECTURERS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626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2E8CD4E-6381-4807-AA5B-CE0024A8B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28445F8-F032-43C9-8D0F-A5155F525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59"/>
            <a:ext cx="5538555" cy="28870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artoon child raising his hand&#10;&#10;Description automatically generated">
            <a:extLst>
              <a:ext uri="{FF2B5EF4-FFF2-40B4-BE49-F238E27FC236}">
                <a16:creationId xmlns:a16="http://schemas.microsoft.com/office/drawing/2014/main" id="{DF6B87B7-A952-AD6A-D62C-743621DA1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071" y="644229"/>
            <a:ext cx="2368296" cy="256032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6A325B5-56A3-425A-B9A3-0CEB7CA1B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2" y="480060"/>
            <a:ext cx="5538555" cy="28870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artoon of a person talking on a cell phone&#10;&#10;Description automatically generated">
            <a:extLst>
              <a:ext uri="{FF2B5EF4-FFF2-40B4-BE49-F238E27FC236}">
                <a16:creationId xmlns:a16="http://schemas.microsoft.com/office/drawing/2014/main" id="{599E93F1-0DC3-6D4B-A5A1-CA23E1DA55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951" y="644229"/>
            <a:ext cx="2373515" cy="25603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80DE958-9D45-4CAD-BF1F-FA2ED970B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3" y="3527956"/>
            <a:ext cx="5538554" cy="2849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B93B4BF-AD35-4E52-8131-161C5FB9CD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2" y="3527956"/>
            <a:ext cx="5538555" cy="28499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D0660A-C176-1D55-14CB-319ED21CE061}"/>
              </a:ext>
            </a:extLst>
          </p:cNvPr>
          <p:cNvGrpSpPr/>
          <p:nvPr/>
        </p:nvGrpSpPr>
        <p:grpSpPr>
          <a:xfrm>
            <a:off x="1096736" y="3653451"/>
            <a:ext cx="4300965" cy="2560320"/>
            <a:chOff x="121408" y="122548"/>
            <a:chExt cx="6809334" cy="4053526"/>
          </a:xfrm>
        </p:grpSpPr>
        <p:pic>
          <p:nvPicPr>
            <p:cNvPr id="5" name="Picture 4" descr="A computer with many envelopes flying out&#10;&#10;Description automatically generated">
              <a:extLst>
                <a:ext uri="{FF2B5EF4-FFF2-40B4-BE49-F238E27FC236}">
                  <a16:creationId xmlns:a16="http://schemas.microsoft.com/office/drawing/2014/main" id="{E5064598-CB79-88C4-C0B6-68BF7DAB2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408" y="122548"/>
              <a:ext cx="5897468" cy="405352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" name="Picture 6" descr="A pile of letters with a hand reaching out to the top&#10;&#10;Description automatically generated">
              <a:extLst>
                <a:ext uri="{FF2B5EF4-FFF2-40B4-BE49-F238E27FC236}">
                  <a16:creationId xmlns:a16="http://schemas.microsoft.com/office/drawing/2014/main" id="{F9482B68-47EF-D1E8-2208-E314C4B9F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2517" y="1439962"/>
              <a:ext cx="3768225" cy="2311828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FDDC37A-08DE-086E-8222-F190B70BDFA9}"/>
              </a:ext>
            </a:extLst>
          </p:cNvPr>
          <p:cNvGrpSpPr/>
          <p:nvPr/>
        </p:nvGrpSpPr>
        <p:grpSpPr>
          <a:xfrm>
            <a:off x="6452114" y="3672788"/>
            <a:ext cx="4987190" cy="2560320"/>
            <a:chOff x="5208945" y="358611"/>
            <a:chExt cx="4314518" cy="2214984"/>
          </a:xfrm>
        </p:grpSpPr>
        <p:pic>
          <p:nvPicPr>
            <p:cNvPr id="3" name="Picture 2" descr="A green and white logo&#10;&#10;Description automatically generated">
              <a:extLst>
                <a:ext uri="{FF2B5EF4-FFF2-40B4-BE49-F238E27FC236}">
                  <a16:creationId xmlns:a16="http://schemas.microsoft.com/office/drawing/2014/main" id="{4258E3EB-141C-0168-151B-36335CDDC4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8945" y="792420"/>
              <a:ext cx="2571750" cy="1781175"/>
            </a:xfrm>
            <a:prstGeom prst="rect">
              <a:avLst/>
            </a:prstGeom>
          </p:spPr>
        </p:pic>
        <p:pic>
          <p:nvPicPr>
            <p:cNvPr id="6" name="Picture 5" descr="A cartoon rabbit lying down with a carrot&#10;&#10;Description automatically generated">
              <a:extLst>
                <a:ext uri="{FF2B5EF4-FFF2-40B4-BE49-F238E27FC236}">
                  <a16:creationId xmlns:a16="http://schemas.microsoft.com/office/drawing/2014/main" id="{EF0783E8-2C45-9BEB-AE55-A854C2CBA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0763" y="358611"/>
              <a:ext cx="2552700" cy="1790700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664F8C3-437A-C682-1B19-BB227FB79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8066" y="-61912"/>
            <a:ext cx="6288996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48F9DF-EE85-D9EA-1FDD-01185A114D36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87279" y="297920"/>
            <a:ext cx="2781688" cy="591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2027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2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THANKS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A cartoon of a hand pointing&#10;&#10;Description automatically generated">
            <a:extLst>
              <a:ext uri="{FF2B5EF4-FFF2-40B4-BE49-F238E27FC236}">
                <a16:creationId xmlns:a16="http://schemas.microsoft.com/office/drawing/2014/main" id="{6BD7450A-1EB6-BB29-D8AD-1387537AAC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22" y="1623742"/>
            <a:ext cx="6859563" cy="457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0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4348510" y="796700"/>
            <a:ext cx="10515600" cy="1325563"/>
          </a:xfrm>
        </p:spPr>
        <p:txBody>
          <a:bodyPr vert="horz">
            <a:normAutofit fontScale="90000"/>
          </a:bodyPr>
          <a:lstStyle/>
          <a:p>
            <a:r>
              <a:rPr lang="en-US" sz="9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THANKS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77556-128C-5806-2D65-918FBC885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091" y="0"/>
            <a:ext cx="966259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7988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2" y="429210"/>
            <a:ext cx="12597882" cy="1325563"/>
          </a:xfrm>
        </p:spPr>
        <p:txBody>
          <a:bodyPr>
            <a:normAutofit fontScale="90000"/>
          </a:bodyPr>
          <a:lstStyle/>
          <a:p>
            <a:r>
              <a:rPr lang="en-US" sz="96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IS/WAS a GREAT RIDE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B586F2-5F6E-031E-F8D7-322ADCDB7215}"/>
              </a:ext>
            </a:extLst>
          </p:cNvPr>
          <p:cNvSpPr txBox="1"/>
          <p:nvPr/>
        </p:nvSpPr>
        <p:spPr>
          <a:xfrm>
            <a:off x="2655383" y="5922331"/>
            <a:ext cx="4703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PICTURES (</a:t>
            </a:r>
            <a:r>
              <a:rPr lang="en-US" b="1" dirty="0" err="1"/>
              <a:t>CERNbox</a:t>
            </a:r>
            <a:r>
              <a:rPr lang="en-US" b="1" dirty="0"/>
              <a:t>, Dropbox-like)</a:t>
            </a:r>
          </a:p>
          <a:p>
            <a:r>
              <a:rPr lang="en-US" dirty="0"/>
              <a:t>(</a:t>
            </a:r>
            <a:r>
              <a:rPr lang="en-US" dirty="0">
                <a:hlinkClick r:id="rId2"/>
              </a:rPr>
              <a:t>https://cernbox.cern.ch/s/1nm6oEM9NcGfx6p</a:t>
            </a:r>
            <a:r>
              <a:rPr lang="en-US" dirty="0"/>
              <a:t>)</a:t>
            </a:r>
          </a:p>
          <a:p>
            <a:endParaRPr lang="en-GB" dirty="0"/>
          </a:p>
        </p:txBody>
      </p:sp>
      <p:pic>
        <p:nvPicPr>
          <p:cNvPr id="12" name="Picture 11" descr="A cartoon face with big eyes and mouth&#10;&#10;Description automatically generated">
            <a:extLst>
              <a:ext uri="{FF2B5EF4-FFF2-40B4-BE49-F238E27FC236}">
                <a16:creationId xmlns:a16="http://schemas.microsoft.com/office/drawing/2014/main" id="{166AF800-330B-D1B3-D433-EC1ABFFFB4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93" y="4154794"/>
            <a:ext cx="1601190" cy="18706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 descr="A group of people on a wooden roller coaster&#10;&#10;Description automatically generated">
            <a:extLst>
              <a:ext uri="{FF2B5EF4-FFF2-40B4-BE49-F238E27FC236}">
                <a16:creationId xmlns:a16="http://schemas.microsoft.com/office/drawing/2014/main" id="{905AC714-8B4D-3EF3-590F-6DF027C03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02" y="1572839"/>
            <a:ext cx="4085961" cy="2451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F9332BC0-C32B-4156-AC13-A681ADEC93BE" descr="IMG_3141.jpg">
            <a:extLst>
              <a:ext uri="{FF2B5EF4-FFF2-40B4-BE49-F238E27FC236}">
                <a16:creationId xmlns:a16="http://schemas.microsoft.com/office/drawing/2014/main" id="{EE425294-E69B-53BF-496E-3DFE5FDE0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034" y="1669394"/>
            <a:ext cx="7387824" cy="41538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97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63371"/>
            <a:ext cx="11745193" cy="1928388"/>
          </a:xfrm>
        </p:spPr>
        <p:txBody>
          <a:bodyPr>
            <a:normAutofit fontScale="90000"/>
          </a:bodyPr>
          <a:lstStyle/>
          <a:p>
            <a:r>
              <a:rPr lang="en-US" sz="10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Marsala Room </a:t>
            </a:r>
            <a:br>
              <a:rPr lang="en-U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…again this evening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A sign with text on it&#10;&#10;Description automatically generated">
            <a:extLst>
              <a:ext uri="{FF2B5EF4-FFF2-40B4-BE49-F238E27FC236}">
                <a16:creationId xmlns:a16="http://schemas.microsoft.com/office/drawing/2014/main" id="{8C9F775E-6AED-5C8A-0968-0E963A90ED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5"/>
          <a:stretch/>
        </p:blipFill>
        <p:spPr>
          <a:xfrm>
            <a:off x="404261" y="2353559"/>
            <a:ext cx="3548426" cy="3835485"/>
          </a:xfrm>
          <a:prstGeom prst="rect">
            <a:avLst/>
          </a:prstGeom>
        </p:spPr>
      </p:pic>
      <p:pic>
        <p:nvPicPr>
          <p:cNvPr id="6" name="IMG_3187">
            <a:hlinkClick r:id="" action="ppaction://media"/>
            <a:extLst>
              <a:ext uri="{FF2B5EF4-FFF2-40B4-BE49-F238E27FC236}">
                <a16:creationId xmlns:a16="http://schemas.microsoft.com/office/drawing/2014/main" id="{4F880189-807E-21A0-98BB-33186DFAECC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13750" y="2378294"/>
            <a:ext cx="7102434" cy="3995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361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C35A348-C5D6-4112-9FDD-93A493B01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675" y="4591663"/>
            <a:ext cx="7264281" cy="1400400"/>
          </a:xfrm>
        </p:spPr>
        <p:txBody>
          <a:bodyPr vert="horz" wrap="square" lIns="91440" tIns="45720" rIns="91440" bIns="45720" rtlCol="0" anchor="b">
            <a:noAutofit/>
          </a:bodyPr>
          <a:lstStyle/>
          <a:p>
            <a:r>
              <a:rPr lang="en-US" sz="7200" b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FIRST THINGs First</a:t>
            </a:r>
          </a:p>
        </p:txBody>
      </p:sp>
      <p:pic>
        <p:nvPicPr>
          <p:cNvPr id="10" name="Picture 9" descr="A group of people in a kitchen&#10;&#10;Description automatically generated">
            <a:extLst>
              <a:ext uri="{FF2B5EF4-FFF2-40B4-BE49-F238E27FC236}">
                <a16:creationId xmlns:a16="http://schemas.microsoft.com/office/drawing/2014/main" id="{59B33594-36EC-9CC0-570C-D0BA7ABFC3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" r="31351" b="-3"/>
          <a:stretch/>
        </p:blipFill>
        <p:spPr>
          <a:xfrm>
            <a:off x="20" y="10"/>
            <a:ext cx="4000480" cy="4005933"/>
          </a:xfrm>
          <a:custGeom>
            <a:avLst/>
            <a:gdLst/>
            <a:ahLst/>
            <a:cxnLst/>
            <a:rect l="l" t="t" r="r" b="b"/>
            <a:pathLst>
              <a:path w="4000500" h="4005943">
                <a:moveTo>
                  <a:pt x="0" y="0"/>
                </a:moveTo>
                <a:lnTo>
                  <a:pt x="4000500" y="0"/>
                </a:lnTo>
                <a:lnTo>
                  <a:pt x="4000500" y="3936797"/>
                </a:lnTo>
                <a:lnTo>
                  <a:pt x="3316514" y="4005943"/>
                </a:lnTo>
                <a:lnTo>
                  <a:pt x="0" y="3964175"/>
                </a:lnTo>
                <a:close/>
              </a:path>
            </a:pathLst>
          </a:custGeom>
          <a:ln>
            <a:noFill/>
          </a:ln>
          <a:effectLst>
            <a:softEdge rad="112500"/>
          </a:effectLst>
        </p:spPr>
      </p:pic>
      <p:pic>
        <p:nvPicPr>
          <p:cNvPr id="8" name="Picture 7" descr="A sign outside of a building&#10;&#10;Description automatically generated">
            <a:extLst>
              <a:ext uri="{FF2B5EF4-FFF2-40B4-BE49-F238E27FC236}">
                <a16:creationId xmlns:a16="http://schemas.microsoft.com/office/drawing/2014/main" id="{929A9BBA-4362-52B4-EB02-4A54D0E992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5" r="16646" b="-3"/>
          <a:stretch/>
        </p:blipFill>
        <p:spPr>
          <a:xfrm>
            <a:off x="4191002" y="10"/>
            <a:ext cx="3809998" cy="3917529"/>
          </a:xfrm>
          <a:custGeom>
            <a:avLst/>
            <a:gdLst/>
            <a:ahLst/>
            <a:cxnLst/>
            <a:rect l="l" t="t" r="r" b="b"/>
            <a:pathLst>
              <a:path w="3809998" h="3917539">
                <a:moveTo>
                  <a:pt x="0" y="0"/>
                </a:moveTo>
                <a:lnTo>
                  <a:pt x="3809998" y="0"/>
                </a:lnTo>
                <a:lnTo>
                  <a:pt x="3809998" y="3909212"/>
                </a:lnTo>
                <a:lnTo>
                  <a:pt x="1781628" y="3737429"/>
                </a:lnTo>
                <a:lnTo>
                  <a:pt x="0" y="3917539"/>
                </a:lnTo>
                <a:close/>
              </a:path>
            </a:pathLst>
          </a:custGeom>
        </p:spPr>
      </p:pic>
      <p:pic>
        <p:nvPicPr>
          <p:cNvPr id="6" name="Picture 5" descr="A sign with text on it&#10;&#10;Description automatically generated">
            <a:extLst>
              <a:ext uri="{FF2B5EF4-FFF2-40B4-BE49-F238E27FC236}">
                <a16:creationId xmlns:a16="http://schemas.microsoft.com/office/drawing/2014/main" id="{0EB87986-4662-278C-BA95-2A528C06AD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" r="3" b="24197"/>
          <a:stretch/>
        </p:blipFill>
        <p:spPr>
          <a:xfrm>
            <a:off x="8191500" y="10"/>
            <a:ext cx="4000500" cy="3959022"/>
          </a:xfrm>
          <a:custGeom>
            <a:avLst/>
            <a:gdLst/>
            <a:ahLst/>
            <a:cxnLst/>
            <a:rect l="l" t="t" r="r" b="b"/>
            <a:pathLst>
              <a:path w="4000500" h="3959032">
                <a:moveTo>
                  <a:pt x="0" y="0"/>
                </a:moveTo>
                <a:lnTo>
                  <a:pt x="4000500" y="0"/>
                </a:lnTo>
                <a:lnTo>
                  <a:pt x="4000500" y="3959032"/>
                </a:lnTo>
                <a:lnTo>
                  <a:pt x="9072" y="3926114"/>
                </a:lnTo>
                <a:lnTo>
                  <a:pt x="0" y="3925346"/>
                </a:lnTo>
                <a:close/>
              </a:path>
            </a:pathLst>
          </a:cu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C0B7807-0C83-4963-821A-69B17272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B027EC7-3252-48A2-A7A4-1741F72E47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EBC51E4-7477-4290-BBD0-18AD942C3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endParaRPr lang="en-US" sz="4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endParaRPr lang="en-US" sz="4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A person handing a gift box to another person&#10;&#10;Description automatically generated">
            <a:extLst>
              <a:ext uri="{FF2B5EF4-FFF2-40B4-BE49-F238E27FC236}">
                <a16:creationId xmlns:a16="http://schemas.microsoft.com/office/drawing/2014/main" id="{32F2DC74-9F53-8E3F-C4A3-65ACDC3279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662" y="4314619"/>
            <a:ext cx="3809998" cy="25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532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Both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Departures – please check the list @San Rocco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A piece of paper pinned to a wall&#10;&#10;Description automatically generated">
            <a:extLst>
              <a:ext uri="{FF2B5EF4-FFF2-40B4-BE49-F238E27FC236}">
                <a16:creationId xmlns:a16="http://schemas.microsoft.com/office/drawing/2014/main" id="{FDE37255-DB12-83F0-1E32-15E6C84A8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994" y="1973565"/>
            <a:ext cx="2908569" cy="3875373"/>
          </a:xfrm>
          <a:prstGeom prst="rect">
            <a:avLst/>
          </a:prstGeom>
        </p:spPr>
      </p:pic>
      <p:pic>
        <p:nvPicPr>
          <p:cNvPr id="11" name="Picture 10" descr="A white paper with black text on it&#10;&#10;Description automatically generated">
            <a:extLst>
              <a:ext uri="{FF2B5EF4-FFF2-40B4-BE49-F238E27FC236}">
                <a16:creationId xmlns:a16="http://schemas.microsoft.com/office/drawing/2014/main" id="{B1CCF917-542A-C2FC-AB7A-E894204EC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278" y="2310438"/>
            <a:ext cx="2908570" cy="3875374"/>
          </a:xfrm>
          <a:prstGeom prst="rect">
            <a:avLst/>
          </a:prstGeom>
        </p:spPr>
      </p:pic>
      <p:pic>
        <p:nvPicPr>
          <p:cNvPr id="13" name="Picture 12" descr="A piece of paper with numbers and a blue pin on it&#10;&#10;Description automatically generated">
            <a:extLst>
              <a:ext uri="{FF2B5EF4-FFF2-40B4-BE49-F238E27FC236}">
                <a16:creationId xmlns:a16="http://schemas.microsoft.com/office/drawing/2014/main" id="{53DBDC35-910F-6B53-43C4-09C8D8BD2A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070" y="2694256"/>
            <a:ext cx="2908570" cy="3875374"/>
          </a:xfrm>
          <a:prstGeom prst="rect">
            <a:avLst/>
          </a:prstGeom>
        </p:spPr>
      </p:pic>
      <p:pic>
        <p:nvPicPr>
          <p:cNvPr id="1026" name="D7AAD52F-B05D-4E02-88A6-3D998A935FE1" descr="IMG_3177.jpg">
            <a:extLst>
              <a:ext uri="{FF2B5EF4-FFF2-40B4-BE49-F238E27FC236}">
                <a16:creationId xmlns:a16="http://schemas.microsoft.com/office/drawing/2014/main" id="{8DEAD00E-D4CF-ED31-D647-52D8105DE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73" y="1912010"/>
            <a:ext cx="2736724" cy="4863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D99B328E-026E-4FB3-8AE2-8F0BE243D1B7}"/>
              </a:ext>
            </a:extLst>
          </p:cNvPr>
          <p:cNvSpPr/>
          <p:nvPr/>
        </p:nvSpPr>
        <p:spPr>
          <a:xfrm>
            <a:off x="3734602" y="3792354"/>
            <a:ext cx="1347537" cy="875899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5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Breakfast tomorrow: together @ San Rocco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52AD6D-BCDC-0F29-0E53-F09B01440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958" y="1979514"/>
            <a:ext cx="7575625" cy="4784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471ECD41-C43D-CFE0-B7A7-E2DD9B84C654}"/>
              </a:ext>
            </a:extLst>
          </p:cNvPr>
          <p:cNvSpPr/>
          <p:nvPr/>
        </p:nvSpPr>
        <p:spPr>
          <a:xfrm rot="18769695">
            <a:off x="7623210" y="4725512"/>
            <a:ext cx="1347537" cy="875899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no right turn sign&#10;&#10;Description automatically generated">
            <a:extLst>
              <a:ext uri="{FF2B5EF4-FFF2-40B4-BE49-F238E27FC236}">
                <a16:creationId xmlns:a16="http://schemas.microsoft.com/office/drawing/2014/main" id="{C828EF2D-76DB-D27F-6EA4-AAC5A6D071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286" y="2756855"/>
            <a:ext cx="1326520" cy="13265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1193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 No lectures/attendance required @ San Domenico</a:t>
            </a:r>
          </a:p>
          <a:p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B9EA0E-2565-B707-6E62-42467BC8C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5769"/>
            <a:ext cx="12192000" cy="330469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B0E8D0D-8AA5-D98A-2A2D-6EA71ED9A86A}"/>
              </a:ext>
            </a:extLst>
          </p:cNvPr>
          <p:cNvSpPr/>
          <p:nvPr/>
        </p:nvSpPr>
        <p:spPr>
          <a:xfrm>
            <a:off x="5221944" y="3092950"/>
            <a:ext cx="2172831" cy="5248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84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 Payments for last night(s) </a:t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&amp; pending respective receipts</a:t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-&gt;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to see Alessandro</a:t>
            </a:r>
          </a:p>
          <a:p>
            <a:pPr marL="742950" indent="-742950">
              <a:buAutoNum type="arabicParenBoth"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A person standing in a doorway&#10;&#10;Description automatically generated">
            <a:extLst>
              <a:ext uri="{FF2B5EF4-FFF2-40B4-BE49-F238E27FC236}">
                <a16:creationId xmlns:a16="http://schemas.microsoft.com/office/drawing/2014/main" id="{61ECAB9F-BCA1-2327-C96A-2DC84AA0A0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78" b="14246"/>
          <a:stretch/>
        </p:blipFill>
        <p:spPr>
          <a:xfrm>
            <a:off x="3224462" y="3303702"/>
            <a:ext cx="4344673" cy="3300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A black door in a room&#10;&#10;Description automatically generated">
            <a:extLst>
              <a:ext uri="{FF2B5EF4-FFF2-40B4-BE49-F238E27FC236}">
                <a16:creationId xmlns:a16="http://schemas.microsoft.com/office/drawing/2014/main" id="{2199F263-97B9-4000-1ADD-33F51EDB0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935" y="1617043"/>
            <a:ext cx="3584007" cy="477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0596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Both"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</a:t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Feedback </a:t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</a:t>
            </a:r>
          </a:p>
          <a:p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2AB664-F9E2-5DF2-9DA9-1A2CA76CA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725" y="1325563"/>
            <a:ext cx="7124093" cy="5201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362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(6) School Attendance Certificate </a:t>
            </a:r>
          </a:p>
          <a:p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A black and white certificate&#10;&#10;Description automatically generated">
            <a:extLst>
              <a:ext uri="{FF2B5EF4-FFF2-40B4-BE49-F238E27FC236}">
                <a16:creationId xmlns:a16="http://schemas.microsoft.com/office/drawing/2014/main" id="{9C87FE1F-296F-648D-DDCC-6FB80010CE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617" y="2094297"/>
            <a:ext cx="6350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056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6B925-1243-7350-3040-776796AA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701" y="0"/>
            <a:ext cx="11708979" cy="1325563"/>
          </a:xfrm>
        </p:spPr>
        <p:txBody>
          <a:bodyPr>
            <a:noAutofit/>
          </a:bodyPr>
          <a:lstStyle/>
          <a:p>
            <a:r>
              <a:rPr lang="en-US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LAST Admin-Related</a:t>
            </a:r>
            <a:endParaRPr lang="en-GB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ADEA07-1D4E-AEE6-4CE7-24985783DC87}"/>
              </a:ext>
            </a:extLst>
          </p:cNvPr>
          <p:cNvSpPr txBox="1"/>
          <p:nvPr/>
        </p:nvSpPr>
        <p:spPr>
          <a:xfrm>
            <a:off x="77944" y="1204124"/>
            <a:ext cx="121140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(7) Knowledge Evaluation </a:t>
            </a:r>
          </a:p>
          <a:p>
            <a:pPr marL="1200150" lvl="1" indent="-742950">
              <a:buFont typeface="Arial" panose="020B0604020202020204" pitchFamily="34" charset="0"/>
              <a:buChar char="•"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Interesting/Useful for all of us (review some slides)</a:t>
            </a:r>
          </a:p>
          <a:p>
            <a:pPr marL="1200150" lvl="1" indent="-742950">
              <a:buFont typeface="Arial" panose="020B0604020202020204" pitchFamily="34" charset="0"/>
              <a:buChar char="•"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Counting as Exam for students needing credits</a:t>
            </a:r>
          </a:p>
          <a:p>
            <a:pPr lvl="1"/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 	You will receive a respective link by email </a:t>
            </a:r>
            <a:b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&amp; it will be visible as well on the website</a:t>
            </a:r>
          </a:p>
          <a:p>
            <a:pPr marL="742950" indent="-742950">
              <a:buAutoNum type="arabicParenBoth"/>
            </a:pP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AutoNum type="arabicParenBoth"/>
            </a:pP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0A54E9-C446-2C8C-CA53-F6C6ACFE4712}"/>
              </a:ext>
            </a:extLst>
          </p:cNvPr>
          <p:cNvSpPr txBox="1"/>
          <p:nvPr/>
        </p:nvSpPr>
        <p:spPr>
          <a:xfrm>
            <a:off x="77944" y="1973565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C584D3-7A51-AA29-6CD6-7B28D94A3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09" y="5382724"/>
            <a:ext cx="11790005" cy="10747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786075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251</Words>
  <Application>Microsoft Office PowerPoint</Application>
  <PresentationFormat>Widescreen</PresentationFormat>
  <Paragraphs>39</Paragraphs>
  <Slides>17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FIRST THINGs First</vt:lpstr>
      <vt:lpstr>SOME LAST Admin-Related</vt:lpstr>
      <vt:lpstr>SOME LAST Admin-Related</vt:lpstr>
      <vt:lpstr>SOME LAST Admin-Related</vt:lpstr>
      <vt:lpstr>SOME LAST Admin-Related</vt:lpstr>
      <vt:lpstr>SOME LAST Admin-Related</vt:lpstr>
      <vt:lpstr>SOME LAST Admin-Related</vt:lpstr>
      <vt:lpstr>SOME LAST Admin-Related</vt:lpstr>
      <vt:lpstr>SOME LAST Admin-Related</vt:lpstr>
      <vt:lpstr>PowerPoint Presentation</vt:lpstr>
      <vt:lpstr>MANY THANKS</vt:lpstr>
      <vt:lpstr>PowerPoint Presentation</vt:lpstr>
      <vt:lpstr>MANY THANKS</vt:lpstr>
      <vt:lpstr>MANY THANKS</vt:lpstr>
      <vt:lpstr>IT IS/WAS a GREAT RIDE</vt:lpstr>
      <vt:lpstr>Marsala Room  …again this evening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Brugger</dc:creator>
  <cp:lastModifiedBy>Markus Brugger</cp:lastModifiedBy>
  <cp:revision>54</cp:revision>
  <dcterms:created xsi:type="dcterms:W3CDTF">2023-10-23T08:10:31Z</dcterms:created>
  <dcterms:modified xsi:type="dcterms:W3CDTF">2023-10-29T14:13:42Z</dcterms:modified>
</cp:coreProperties>
</file>