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0" r:id="rId4"/>
    <p:sldId id="287" r:id="rId5"/>
    <p:sldId id="281" r:id="rId6"/>
    <p:sldId id="280" r:id="rId7"/>
    <p:sldId id="283" r:id="rId8"/>
    <p:sldId id="278" r:id="rId9"/>
    <p:sldId id="282" r:id="rId10"/>
    <p:sldId id="266" r:id="rId11"/>
    <p:sldId id="276" r:id="rId12"/>
    <p:sldId id="261" r:id="rId13"/>
    <p:sldId id="263" r:id="rId14"/>
    <p:sldId id="269" r:id="rId15"/>
    <p:sldId id="285" r:id="rId16"/>
    <p:sldId id="274" r:id="rId17"/>
    <p:sldId id="288" r:id="rId18"/>
    <p:sldId id="290" r:id="rId19"/>
    <p:sldId id="289" r:id="rId20"/>
    <p:sldId id="29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niip" initials="j" lastIdx="1" clrIdx="0">
    <p:extLst>
      <p:ext uri="{19B8F6BF-5375-455C-9EA6-DF929625EA0E}">
        <p15:presenceInfo xmlns:p15="http://schemas.microsoft.com/office/powerpoint/2012/main" userId="jinii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3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5380" autoAdjust="0"/>
  </p:normalViewPr>
  <p:slideViewPr>
    <p:cSldViewPr snapToGrid="0">
      <p:cViewPr varScale="1">
        <p:scale>
          <a:sx n="90" d="100"/>
          <a:sy n="90" d="100"/>
        </p:scale>
        <p:origin x="432" y="78"/>
      </p:cViewPr>
      <p:guideLst/>
    </p:cSldViewPr>
  </p:slideViewPr>
  <p:outlineViewPr>
    <p:cViewPr>
      <p:scale>
        <a:sx n="33" d="100"/>
        <a:sy n="33" d="100"/>
      </p:scale>
      <p:origin x="0" y="-55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09536-B4B2-447E-8536-12610B4F521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CF465-DC8D-4AC0-A228-4EE3ACD440A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97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PAC: determining the limits of </a:t>
            </a:r>
            <a:r>
              <a:rPr lang="en-US" dirty="0" err="1"/>
              <a:t>pac</a:t>
            </a:r>
            <a:r>
              <a:rPr lang="en-US" dirty="0"/>
              <a:t>, can we perform a structural analysis?</a:t>
            </a:r>
          </a:p>
          <a:p>
            <a:r>
              <a:rPr lang="en-US" dirty="0" err="1"/>
              <a:t>Xrd</a:t>
            </a:r>
            <a:r>
              <a:rPr lang="en-US" dirty="0"/>
              <a:t>: validate the results of </a:t>
            </a:r>
            <a:r>
              <a:rPr lang="en-US" dirty="0" err="1"/>
              <a:t>pac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CF465-DC8D-4AC0-A228-4EE3ACD440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18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255C5-8ABB-4FF8-BC04-C64D43F34F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3B9129-6AFF-4C5C-B7B7-E119BCC7D6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358CBB-35AC-4D88-8710-EB6E37C82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A0D3-BB8F-4A95-8151-CD367B978C21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3B5112-2842-45FD-8192-584FD83AF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3FAFF6-A626-4E0D-836F-96C4B3FA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2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BFBD73-AF0E-4CDD-93D2-BB4C78114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232273-38BA-48BC-A6FE-1F1ABA66D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3A9EE7-9D68-4F18-8579-72916D215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40D7-5B3E-421A-A7EE-F2DDBB9F3C7B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D98D6C-87AD-4119-858C-76FB8551B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9A65F3-4AEB-4810-845B-A367C7C4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3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F5E30F0-97D7-4EE6-BCC0-4F29C73E1D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75ACBB3-C581-42AD-8C71-3DB1FC39B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FA60BB-BA00-488B-89A7-CE77D031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9724-626F-44C3-92D9-E9DC91C2EB54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A5A40F-CC63-47E5-BC54-153129E65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CAE71-E785-4F7A-9082-9CA45684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346B7-E957-4208-869F-B77E826C9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DBC9B-9E4A-488F-978C-8610DADA0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7CC9BB-754C-43C1-84AE-7261AE8E1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2DE3-F8EA-45A9-BF1B-2960E0E6A6DA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9949E0-51A1-4B03-A18B-5083E0CDE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B1DBEE-9B0D-41EC-ACCC-FDB44286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2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56CBEA-B6D4-4550-8955-95CC9C873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BADFA0-0E27-44E1-B16A-F15F604EA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F0CBDC-B6CC-40A7-9A7D-53DA3BADA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94FC-1202-4534-AD6A-839389B20479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FCB818-37CB-4512-BDA4-CEB7A62BD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F7196A-749B-4E5F-A936-EA7149B1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8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59AF2-E018-45D8-AF12-608A7451E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30DEDB-5550-4CD5-85EA-DB2D8A8D8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D344253-F342-4041-8A51-8F96677BE9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3B23C3-03A2-49F5-9AE4-1BE4C8616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31D71-EE14-4252-B426-E7DB42D69CC5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3DF848-2CB8-4891-891D-BE05BAA46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A03FF5-1846-427E-B74F-0EECF241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0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59624-F45B-48B1-9E09-14363D691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F1C9CE-BEC9-4C87-A0C0-5E0AED2A5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16602C-E694-4081-AFA5-E4E335E6B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6888C11-2BC3-4237-96D7-C9C3408C1E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82561FD-244F-4170-B2EA-F80186BF1C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4BDF574-0984-4E45-842D-4FF174FD8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1BCA-DAC5-4F33-AB9F-ECDF234CC123}" type="datetime1">
              <a:rPr lang="en-US" smtClean="0"/>
              <a:t>11/25/2020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5A61B27-6B34-48B1-9EBD-4AF4D0605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AB78180-93BB-42D9-B917-915240FD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5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5BD126-9837-4474-837B-FFE5736AF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729753-C2FE-4F01-83D0-678021D6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0DBE5-611B-40D8-AB02-42F6080BEABF}" type="datetime1">
              <a:rPr lang="en-US" smtClean="0"/>
              <a:t>11/25/2020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BD75EF-05EE-4826-84A2-83A148928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B72B58-06E3-4C88-BD6E-AB2452F7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9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46CE33-8809-44CE-A0FA-B62309AC4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52CF-5E4C-4059-8296-C03A3D9545F4}" type="datetime1">
              <a:rPr lang="en-US" smtClean="0"/>
              <a:t>11/25/2020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7264D06-EEBD-467A-9692-6DF4D1E95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5945FC6-84E6-49C8-B559-F93EF1AB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7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D4ED89-ECAD-4D25-BF53-E0FF9E8AC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484390-6130-494C-8CA3-A65A0B8B3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BE8C5A-D454-48DD-BFBF-0E7A7FA1C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9E1E11-69BA-4CDE-A84D-9FA8A707D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FE33-0F9F-4555-A27F-73B38053660F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4F4398-441B-47F7-B9DD-2E9A50A54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9B7A14-1647-4BEE-B68C-F9CD9521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8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C6595-7435-4D72-950C-1A0F6FE75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611312D-076E-45C0-B640-2048E1450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7E5A29-7877-418D-A63D-672F44E77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EBC379-95B8-4ACF-BF7A-BC01DA916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3E08-06C9-4C1C-B491-A0BFE5BBEEA1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F5656-2A4C-40C8-B9AD-8B5A0A4EA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2F8615-1682-4334-BE4A-0D10E35F4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8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2349417-FEFF-4E81-8A9C-10A57F8EC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3F9781-7F29-4816-9DBC-60DAB4A15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939E5C-3026-4609-A6FA-1FDA2C009C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EAB60-7C84-4DC7-B249-7C6C0F6B0432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ACDF1E-AF39-4E27-95D7-422AA9DF9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D98781-103F-4A09-A4B6-8BFE6F1CD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B3444-302E-4847-942C-D563AF35F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7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slide" Target="slide9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8.png"/><Relationship Id="rId7" Type="http://schemas.openxmlformats.org/officeDocument/2006/relationships/image" Target="../media/image5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7" Type="http://schemas.openxmlformats.org/officeDocument/2006/relationships/image" Target="../media/image24.png"/><Relationship Id="rId2" Type="http://schemas.openxmlformats.org/officeDocument/2006/relationships/image" Target="../media/image15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61.png"/><Relationship Id="rId10" Type="http://schemas.openxmlformats.org/officeDocument/2006/relationships/image" Target="../media/image13.png"/><Relationship Id="rId4" Type="http://schemas.openxmlformats.org/officeDocument/2006/relationships/image" Target="../media/image17.png"/><Relationship Id="rId9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62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6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17.png"/><Relationship Id="rId9" Type="http://schemas.openxmlformats.org/officeDocument/2006/relationships/image" Target="../media/image22.gif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png"/><Relationship Id="rId3" Type="http://schemas.openxmlformats.org/officeDocument/2006/relationships/image" Target="../media/image25.png"/><Relationship Id="rId12" Type="http://schemas.openxmlformats.org/officeDocument/2006/relationships/image" Target="../media/image27.png"/><Relationship Id="rId2" Type="http://schemas.openxmlformats.org/officeDocument/2006/relationships/image" Target="../media/image16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6.png"/><Relationship Id="rId15" Type="http://schemas.openxmlformats.org/officeDocument/2006/relationships/image" Target="../media/image30.png"/><Relationship Id="rId10" Type="http://schemas.openxmlformats.org/officeDocument/2006/relationships/image" Target="../media/image40.png"/><Relationship Id="rId9" Type="http://schemas.openxmlformats.org/officeDocument/2006/relationships/image" Target="../media/image39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png"/><Relationship Id="rId18" Type="http://schemas.openxmlformats.org/officeDocument/2006/relationships/image" Target="../media/image33.png"/><Relationship Id="rId3" Type="http://schemas.microsoft.com/office/2007/relationships/hdphoto" Target="../media/hdphoto1.wdp"/><Relationship Id="rId21" Type="http://schemas.openxmlformats.org/officeDocument/2006/relationships/image" Target="../media/image35.png"/><Relationship Id="rId12" Type="http://schemas.openxmlformats.org/officeDocument/2006/relationships/image" Target="../media/image63.png"/><Relationship Id="rId17" Type="http://schemas.openxmlformats.org/officeDocument/2006/relationships/image" Target="../media/image32.png"/><Relationship Id="rId2" Type="http://schemas.openxmlformats.org/officeDocument/2006/relationships/image" Target="../media/image31.png"/><Relationship Id="rId16" Type="http://schemas.openxmlformats.org/officeDocument/2006/relationships/image" Target="../media/image68.png"/><Relationship Id="rId20" Type="http://schemas.microsoft.com/office/2007/relationships/hdphoto" Target="../media/hdphoto2.wd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23" Type="http://schemas.openxmlformats.org/officeDocument/2006/relationships/image" Target="../media/image36.png"/><Relationship Id="rId19" Type="http://schemas.openxmlformats.org/officeDocument/2006/relationships/image" Target="../media/image34.png"/><Relationship Id="rId4" Type="http://schemas.openxmlformats.org/officeDocument/2006/relationships/image" Target="../media/image16.png"/><Relationship Id="rId22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8D1676-DA20-4D84-8A85-9503929CE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0715" y="812799"/>
            <a:ext cx="9144000" cy="1988789"/>
          </a:xfrm>
        </p:spPr>
        <p:txBody>
          <a:bodyPr>
            <a:noAutofit/>
          </a:bodyPr>
          <a:lstStyle/>
          <a:p>
            <a:pPr algn="l"/>
            <a:r>
              <a:rPr lang="en-US" sz="4400" b="1" dirty="0"/>
              <a:t>Perturbed angular correlation and x-ray</a:t>
            </a:r>
            <a:br>
              <a:rPr lang="en-US" sz="4400" b="1" dirty="0"/>
            </a:br>
            <a:r>
              <a:rPr lang="en-US" sz="4400" b="1" dirty="0"/>
              <a:t>diffraction studies on the </a:t>
            </a:r>
            <a:r>
              <a:rPr lang="el-GR" sz="4400" b="1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4400" b="1" dirty="0"/>
              <a:t>-</a:t>
            </a:r>
            <a:r>
              <a:rPr lang="el-GR" sz="4400" b="1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4400" b="1" dirty="0"/>
              <a:t> phase transition in multiferroic bismuth ferrite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9C63EE-C680-42DF-BED7-480F6BD89D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0715" y="358598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DI Georg Marschick 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53A7C8B-0B29-4A4C-98DF-EE337B7F6F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500"/>
          <a:stretch/>
        </p:blipFill>
        <p:spPr>
          <a:xfrm>
            <a:off x="8762109" y="5845213"/>
            <a:ext cx="741951" cy="72993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21262FD-0889-413A-A166-3E7ACDF03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90506" y="5845213"/>
            <a:ext cx="2426555" cy="72993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BF1B00C-C9AD-4655-9D91-0FB89A2FB3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099" y="5826271"/>
            <a:ext cx="1682481" cy="7488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6E7A3C4-B55E-498C-8ED4-C3DD3201BF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060" y="5763639"/>
            <a:ext cx="2390775" cy="8763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29B8EA5B-8652-454A-BA0B-9DB28E8EE80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5651189"/>
            <a:ext cx="1448174" cy="120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05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0ABFB-4CF0-4CDD-8487-683E77E53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DFT Simulations at University of Aveiro (PT)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076E49-8564-4878-BA7A-A8745974B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6EAA-7E77-43B6-9FC6-C51CF2BB085D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0ABF58-B12D-4CEE-AA9D-C995D17B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629F26EF-7906-44AE-B964-0630E7D3A39C}"/>
                  </a:ext>
                </a:extLst>
              </p:cNvPr>
              <p:cNvSpPr txBox="1"/>
              <p:nvPr/>
            </p:nvSpPr>
            <p:spPr>
              <a:xfrm>
                <a:off x="6483004" y="1852292"/>
                <a:ext cx="2847254" cy="656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AT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𝑍𝑍</m:t>
                        </m:r>
                      </m:sub>
                    </m:sSub>
                    <m:r>
                      <a:rPr lang="de-AT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6∗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𝑍𝑍</m:t>
                            </m:r>
                          </m:sub>
                        </m:sSub>
                      </m:num>
                      <m:den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  <m:r>
                              <a:rPr lang="de-AT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de-AT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∗ħ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629F26EF-7906-44AE-B964-0630E7D3A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004" y="1852292"/>
                <a:ext cx="2847254" cy="656911"/>
              </a:xfrm>
              <a:prstGeom prst="rect">
                <a:avLst/>
              </a:prstGeom>
              <a:blipFill>
                <a:blip r:embed="rId2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>
            <a:extLst>
              <a:ext uri="{FF2B5EF4-FFF2-40B4-BE49-F238E27FC236}">
                <a16:creationId xmlns:a16="http://schemas.microsoft.com/office/drawing/2014/main" id="{3E10C1C6-AB6F-4283-816F-210E9D44EB31}"/>
              </a:ext>
            </a:extLst>
          </p:cNvPr>
          <p:cNvSpPr txBox="1"/>
          <p:nvPr/>
        </p:nvSpPr>
        <p:spPr>
          <a:xfrm>
            <a:off x="838200" y="1857583"/>
            <a:ext cx="3908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Range of values follows the error</a:t>
            </a:r>
          </a:p>
          <a:p>
            <a:r>
              <a:rPr lang="en-US" dirty="0"/>
              <a:t>of the Q values of Cd of Q=0.641(25) b 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3BE68A7-76E1-4A29-8785-FCF9420F448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70807"/>
            <a:ext cx="7272013" cy="360665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1B0677-2F3E-47BB-AC8A-1260A7E88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10</a:t>
            </a:fld>
            <a:endParaRPr lang="en-US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1117AD3-CC3A-4EE3-8FEF-7144A1C44D0C}"/>
              </a:ext>
            </a:extLst>
          </p:cNvPr>
          <p:cNvSpPr txBox="1"/>
          <p:nvPr/>
        </p:nvSpPr>
        <p:spPr>
          <a:xfrm>
            <a:off x="838200" y="1400049"/>
            <a:ext cx="735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Density functional theory simulations to calculate </a:t>
            </a:r>
            <a:r>
              <a:rPr lang="en-US" dirty="0" err="1"/>
              <a:t>Vzz</a:t>
            </a:r>
            <a:r>
              <a:rPr lang="en-US" dirty="0"/>
              <a:t> and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dirty="0" err="1">
                <a:latin typeface="Calibri" panose="020F0502020204030204" pitchFamily="34" charset="0"/>
                <a:cs typeface="Calibri" panose="020F0502020204030204" pitchFamily="34" charset="0"/>
              </a:rPr>
              <a:t>Cd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 @ 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08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 Studies at CERN - ISOLDE (CH)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E99D9B-3186-47D7-A9C3-63A94F35C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8688"/>
            <a:ext cx="9127921" cy="19503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BiFeO</a:t>
            </a:r>
            <a:r>
              <a:rPr lang="en-US" baseline="-25000" dirty="0"/>
              <a:t>3</a:t>
            </a:r>
            <a:r>
              <a:rPr lang="en-US" dirty="0"/>
              <a:t> samples were cut and </a:t>
            </a:r>
            <a:r>
              <a:rPr lang="en-US" baseline="30000" dirty="0"/>
              <a:t>111m</a:t>
            </a:r>
            <a:r>
              <a:rPr lang="en-US" dirty="0"/>
              <a:t>Cd implanted at GLM</a:t>
            </a:r>
          </a:p>
          <a:p>
            <a:pPr marL="0" indent="0">
              <a:buNone/>
            </a:pPr>
            <a:r>
              <a:rPr lang="en-US" dirty="0"/>
              <a:t>   beamline at 30keV</a:t>
            </a:r>
          </a:p>
          <a:p>
            <a:r>
              <a:rPr lang="en-US" dirty="0"/>
              <a:t>6 detector fully digital spectrometer</a:t>
            </a:r>
          </a:p>
          <a:p>
            <a:r>
              <a:rPr lang="en-US" dirty="0"/>
              <a:t>High temperature measurements directly after implanting</a:t>
            </a:r>
          </a:p>
          <a:p>
            <a:r>
              <a:rPr lang="en-US" dirty="0"/>
              <a:t>One temperature per sample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B48F26A-6FD5-4722-AC61-A13F2EBC60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878" b="12442"/>
          <a:stretch/>
        </p:blipFill>
        <p:spPr>
          <a:xfrm>
            <a:off x="5957423" y="3297937"/>
            <a:ext cx="2267278" cy="28497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09BC61E-A6FD-4DBB-BF66-1EE948831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780" y="3598299"/>
            <a:ext cx="3627469" cy="2039478"/>
          </a:xfrm>
          <a:prstGeom prst="rect">
            <a:avLst/>
          </a:prstGeom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11</a:t>
            </a:fld>
            <a:endParaRPr lang="en-US"/>
          </a:p>
        </p:txBody>
      </p:sp>
      <p:pic>
        <p:nvPicPr>
          <p:cNvPr id="10" name="Grafik 9" descr="Ein Bild, das drinnen, Tisch, sitzend, Computer enthält.&#10;&#10;Automatisch generierte Beschreibung">
            <a:extLst>
              <a:ext uri="{FF2B5EF4-FFF2-40B4-BE49-F238E27FC236}">
                <a16:creationId xmlns:a16="http://schemas.microsoft.com/office/drawing/2014/main" id="{E95C5D77-A867-4D1A-BD66-35B12AB51C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99" y="1673377"/>
            <a:ext cx="2516089" cy="447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36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A95BBE-1861-47E5-9CCF-5751BBE97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Temperature dependence of perturbation function R(t)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803314-557C-424D-B20D-5F23AADEA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2C2F-AB83-40E9-A973-670C286A491F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FD7EC4-85A4-4226-8B34-77CBC134C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2305A8-FBD0-49D7-A90D-6CF4C029A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12</a:t>
            </a:fld>
            <a:endParaRPr lang="en-US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B39C2AA-03B1-44F2-A0CB-6287B9FCFD56}"/>
              </a:ext>
            </a:extLst>
          </p:cNvPr>
          <p:cNvGrpSpPr/>
          <p:nvPr/>
        </p:nvGrpSpPr>
        <p:grpSpPr>
          <a:xfrm>
            <a:off x="618181" y="1376362"/>
            <a:ext cx="10221270" cy="4900613"/>
            <a:chOff x="618181" y="1376362"/>
            <a:chExt cx="10221270" cy="4900613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3A2AC34A-D551-4FEC-AE77-66E739DACF64}"/>
                </a:ext>
              </a:extLst>
            </p:cNvPr>
            <p:cNvGrpSpPr/>
            <p:nvPr/>
          </p:nvGrpSpPr>
          <p:grpSpPr>
            <a:xfrm>
              <a:off x="618181" y="1504761"/>
              <a:ext cx="10221270" cy="4772214"/>
              <a:chOff x="618180" y="1523281"/>
              <a:chExt cx="10527947" cy="5052144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DC4553E6-D4A5-42EF-AC33-996A62F961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6468" b="5468"/>
              <a:stretch/>
            </p:blipFill>
            <p:spPr>
              <a:xfrm>
                <a:off x="618180" y="1523281"/>
                <a:ext cx="5604867" cy="4550495"/>
              </a:xfrm>
              <a:prstGeom prst="rect">
                <a:avLst/>
              </a:prstGeom>
            </p:spPr>
          </p:pic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89F9AB34-02B7-47DC-8C7A-109404688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096000" y="1523281"/>
                <a:ext cx="5050127" cy="5015631"/>
              </a:xfrm>
              <a:prstGeom prst="rect">
                <a:avLst/>
              </a:prstGeom>
            </p:spPr>
          </p:pic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2DD80408-6D30-4CDC-B928-1F57268F69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237517" y="6073775"/>
                <a:ext cx="4744183" cy="501650"/>
              </a:xfrm>
              <a:prstGeom prst="rect">
                <a:avLst/>
              </a:prstGeom>
            </p:spPr>
          </p:pic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881D9D40-54F9-4D53-912F-2BD27BBF6851}"/>
                </a:ext>
              </a:extLst>
            </p:cNvPr>
            <p:cNvSpPr/>
            <p:nvPr/>
          </p:nvSpPr>
          <p:spPr>
            <a:xfrm>
              <a:off x="6176963" y="1376362"/>
              <a:ext cx="4343400" cy="16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78991299-6466-438B-A88D-FB25B538568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6432" y="1258577"/>
            <a:ext cx="4903019" cy="34291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717ECE5-B025-434F-A761-BA24ABABEB3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821" y="1216003"/>
            <a:ext cx="4903019" cy="342915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9" name="Folienzoom 18">
                <a:extLst>
                  <a:ext uri="{FF2B5EF4-FFF2-40B4-BE49-F238E27FC236}">
                    <a16:creationId xmlns:a16="http://schemas.microsoft.com/office/drawing/2014/main" id="{EFD07533-6350-4307-A901-157230D6C0D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8440060"/>
                  </p:ext>
                </p:extLst>
              </p:nvPr>
            </p:nvGraphicFramePr>
            <p:xfrm>
              <a:off x="10779071" y="5466206"/>
              <a:ext cx="1197920" cy="673830"/>
            </p:xfrm>
            <a:graphic>
              <a:graphicData uri="http://schemas.microsoft.com/office/powerpoint/2016/slidezoom">
                <pslz:sldZm>
                  <pslz:sldZmObj sldId="282" cId="3255387646">
                    <pslz:zmPr id="{43025397-1EDF-4D36-94B8-B2CCA408D342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197920" cy="67383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9" name="Folienzoom 18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EFD07533-6350-4307-A901-157230D6C0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79071" y="5466206"/>
                <a:ext cx="1197920" cy="67383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88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A95BBE-1861-47E5-9CCF-5751BBE97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Temperature dependence of error function R(t)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803314-557C-424D-B20D-5F23AADEA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56195-EB2C-4243-8A0F-BBEDC19457B4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FD7EC4-85A4-4226-8B34-77CBC134C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B21C5B9-3F68-40E3-B4D3-D1432BEFB78E}"/>
              </a:ext>
            </a:extLst>
          </p:cNvPr>
          <p:cNvCxnSpPr>
            <a:cxnSpLocks/>
          </p:cNvCxnSpPr>
          <p:nvPr/>
        </p:nvCxnSpPr>
        <p:spPr>
          <a:xfrm flipH="1">
            <a:off x="5130743" y="1716663"/>
            <a:ext cx="4014880" cy="2435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977CC12-16E4-4281-9090-453B4AAE3DAE}"/>
              </a:ext>
            </a:extLst>
          </p:cNvPr>
          <p:cNvCxnSpPr>
            <a:cxnSpLocks/>
          </p:cNvCxnSpPr>
          <p:nvPr/>
        </p:nvCxnSpPr>
        <p:spPr>
          <a:xfrm flipH="1">
            <a:off x="5153999" y="3268962"/>
            <a:ext cx="922985" cy="798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3AC1FD67-E79F-4598-BD27-9780C4F9F9D0}"/>
              </a:ext>
            </a:extLst>
          </p:cNvPr>
          <p:cNvSpPr txBox="1"/>
          <p:nvPr/>
        </p:nvSpPr>
        <p:spPr>
          <a:xfrm>
            <a:off x="6076984" y="2101915"/>
            <a:ext cx="237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n-US" sz="2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F23BFB5-557C-41FF-8930-71770B31BE5D}"/>
              </a:ext>
            </a:extLst>
          </p:cNvPr>
          <p:cNvSpPr txBox="1"/>
          <p:nvPr/>
        </p:nvSpPr>
        <p:spPr>
          <a:xfrm>
            <a:off x="8908556" y="1242010"/>
            <a:ext cx="237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endParaRPr lang="en-US" sz="240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DCE7681-23B2-464B-B603-68BE051639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150" y="2136468"/>
            <a:ext cx="2064217" cy="201399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A0E2175A-A019-497C-8EAD-1216BA2702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063" y="1242010"/>
            <a:ext cx="2200273" cy="23318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97BD421-0075-48C6-9448-29A05C13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13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4408485-F0A5-4C5B-ACD8-A764EBD43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68" y="4293825"/>
            <a:ext cx="2877937" cy="19995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09A1C36-4DB4-4C89-A23C-3BB7ED55A2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9012" y="4293825"/>
            <a:ext cx="2884737" cy="201399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E898A05-E406-47BC-8210-416854036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4314" y="4326719"/>
            <a:ext cx="2817860" cy="196665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DCF3CA7-3A81-46FF-9140-DA04C39CC8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2458" y="4326718"/>
            <a:ext cx="2822190" cy="196665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8B2063D-2FF7-4B32-B57F-499CE085CE2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70"/>
          <a:stretch/>
        </p:blipFill>
        <p:spPr>
          <a:xfrm>
            <a:off x="457200" y="1442059"/>
            <a:ext cx="4649626" cy="2581460"/>
          </a:xfrm>
          <a:prstGeom prst="rect">
            <a:avLst/>
          </a:prstGeom>
        </p:spPr>
      </p:pic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0F724149-CFDF-4874-A78B-4F2DAA206E5D}"/>
              </a:ext>
            </a:extLst>
          </p:cNvPr>
          <p:cNvCxnSpPr>
            <a:cxnSpLocks/>
          </p:cNvCxnSpPr>
          <p:nvPr/>
        </p:nvCxnSpPr>
        <p:spPr>
          <a:xfrm>
            <a:off x="1758227" y="4293825"/>
            <a:ext cx="0" cy="172597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7C86AD4E-C9DA-41F4-B7F3-610265A2A347}"/>
              </a:ext>
            </a:extLst>
          </p:cNvPr>
          <p:cNvCxnSpPr>
            <a:cxnSpLocks/>
          </p:cNvCxnSpPr>
          <p:nvPr/>
        </p:nvCxnSpPr>
        <p:spPr>
          <a:xfrm>
            <a:off x="4749077" y="4293825"/>
            <a:ext cx="0" cy="172597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A2761A9B-D818-4AEC-8E88-92C4078FF6CC}"/>
              </a:ext>
            </a:extLst>
          </p:cNvPr>
          <p:cNvCxnSpPr>
            <a:cxnSpLocks/>
          </p:cNvCxnSpPr>
          <p:nvPr/>
        </p:nvCxnSpPr>
        <p:spPr>
          <a:xfrm>
            <a:off x="7689127" y="4326718"/>
            <a:ext cx="0" cy="172597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4B361FC8-41CE-4DAB-9C97-3366B3FF534A}"/>
              </a:ext>
            </a:extLst>
          </p:cNvPr>
          <p:cNvCxnSpPr>
            <a:cxnSpLocks/>
          </p:cNvCxnSpPr>
          <p:nvPr/>
        </p:nvCxnSpPr>
        <p:spPr>
          <a:xfrm>
            <a:off x="10622827" y="4306525"/>
            <a:ext cx="0" cy="172597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718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E280C3-EA8A-4539-BF8C-E115E3346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diffraction studies at TU Wien (AT)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410FE6-8A01-4692-82E9-A11227DB2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959" y="2525712"/>
            <a:ext cx="10515600" cy="4351338"/>
          </a:xfrm>
        </p:spPr>
        <p:txBody>
          <a:bodyPr/>
          <a:lstStyle/>
          <a:p>
            <a:r>
              <a:rPr lang="en-US" dirty="0"/>
              <a:t>Samples were ground and placed on Pt-sample holder</a:t>
            </a:r>
          </a:p>
          <a:p>
            <a:r>
              <a:rPr lang="en-US" dirty="0"/>
              <a:t>Single temperature Bragg Brentano measurement (20°-70°)</a:t>
            </a:r>
          </a:p>
          <a:p>
            <a:r>
              <a:rPr lang="en-US" dirty="0"/>
              <a:t>Sweep measurements 30-33° (800-840-800°C)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580E34-EDC4-4C3B-85CF-FA5FF8BA1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E636-B0C5-44A9-B60E-A5DBD7049CA7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4A845-F137-4BC3-B0D9-ECBC42DBC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pic>
        <p:nvPicPr>
          <p:cNvPr id="9" name="Inhaltsplatzhalter 13">
            <a:extLst>
              <a:ext uri="{FF2B5EF4-FFF2-40B4-BE49-F238E27FC236}">
                <a16:creationId xmlns:a16="http://schemas.microsoft.com/office/drawing/2014/main" id="{F82B7CC0-B5EA-47A9-91A2-A4B9901D26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55989" y="2476275"/>
            <a:ext cx="3897666" cy="2192437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75764B-807C-4B36-B156-53C3FCBC6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44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E280C3-EA8A-4539-BF8C-E115E3346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diffraction studies at TU Wien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580E34-EDC4-4C3B-85CF-FA5FF8BA1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E636-B0C5-44A9-B60E-A5DBD7049CA7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4A845-F137-4BC3-B0D9-ECBC42DBC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75764B-807C-4B36-B156-53C3FCBC6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15</a:t>
            </a:fld>
            <a:endParaRPr lang="en-US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CB73F616-17AE-4611-945C-9769AB8DD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7701" y="2875481"/>
            <a:ext cx="4925797" cy="352058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843CEEE-FF6E-49EF-AA25-C8F83FBC18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023" y="1304760"/>
            <a:ext cx="3980727" cy="5234152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B71B9EC1-5AE0-42D7-9926-8C1F48D0BC61}"/>
              </a:ext>
            </a:extLst>
          </p:cNvPr>
          <p:cNvSpPr txBox="1"/>
          <p:nvPr/>
        </p:nvSpPr>
        <p:spPr>
          <a:xfrm>
            <a:off x="5174916" y="1443259"/>
            <a:ext cx="343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temperature measurements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1F8ED57-F3D5-4FAA-BBB3-C058038A8D1C}"/>
              </a:ext>
            </a:extLst>
          </p:cNvPr>
          <p:cNvSpPr txBox="1"/>
          <p:nvPr/>
        </p:nvSpPr>
        <p:spPr>
          <a:xfrm>
            <a:off x="7125801" y="2550072"/>
            <a:ext cx="296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Sweep measurement 30°-33°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4942C34-287B-4DE6-AB44-3BA176572FE9}"/>
              </a:ext>
            </a:extLst>
          </p:cNvPr>
          <p:cNvSpPr txBox="1"/>
          <p:nvPr/>
        </p:nvSpPr>
        <p:spPr>
          <a:xfrm>
            <a:off x="4474989" y="1962296"/>
            <a:ext cx="735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Both measurements show a phase transition at 818-820°C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6E499A8-16E3-4787-B5D0-E3D3BF6B2E5E}"/>
              </a:ext>
            </a:extLst>
          </p:cNvPr>
          <p:cNvCxnSpPr>
            <a:stCxn id="12" idx="1"/>
          </p:cNvCxnSpPr>
          <p:nvPr/>
        </p:nvCxnSpPr>
        <p:spPr>
          <a:xfrm flipH="1">
            <a:off x="4853865" y="1627925"/>
            <a:ext cx="32105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223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E0B5DE-94EA-4DB3-8521-7CCF38BAF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D5A497-4CA0-4CDB-9D51-B190EFF42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E712F-696B-4D63-8650-875C8BF5F5D5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F1DB1B-5259-46DC-88A9-873CA8C78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37A108-9B75-4863-8DDB-D3F16382A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16</a:t>
            </a:fld>
            <a:endParaRPr lang="en-US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7D57F89-C3E0-41ED-8689-0F0405D12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noProof="0" dirty="0"/>
              <a:t>The results of both experimental methods agree with a phase transition from rhombohedral </a:t>
            </a:r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α-BFO in </a:t>
            </a:r>
            <a:r>
              <a:rPr lang="en-US" sz="2000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R3c</a:t>
            </a:r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 setting to orthorhombic β-BFO with its </a:t>
            </a:r>
            <a:r>
              <a:rPr lang="en-US" sz="2000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Pbnm </a:t>
            </a:r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space group at 820°C</a:t>
            </a: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PAC results suggest a forecast of the first order phase transition by the Cd probe ion as it senses the preceding symmetry change of the Bi(Cd) coordination environment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Phase transition is visible through a drop in quadrupole interaction frequency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  <a:p>
            <a:r>
              <a:rPr lang="de-AT" sz="2000" dirty="0">
                <a:latin typeface="Calibri" panose="020F0502020204030204" pitchFamily="34" charset="0"/>
                <a:cs typeface="Calibri" panose="020F0502020204030204" pitchFamily="34" charset="0"/>
              </a:rPr>
              <a:t>DFT </a:t>
            </a:r>
            <a:r>
              <a:rPr lang="de-A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de-AT" sz="2000" dirty="0">
                <a:latin typeface="Calibri" panose="020F0502020204030204" pitchFamily="34" charset="0"/>
                <a:cs typeface="Calibri" panose="020F0502020204030204" pitchFamily="34" charset="0"/>
              </a:rPr>
              <a:t> support </a:t>
            </a:r>
            <a:r>
              <a:rPr lang="de-A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AT" sz="2000" dirty="0">
                <a:latin typeface="Calibri" panose="020F0502020204030204" pitchFamily="34" charset="0"/>
                <a:cs typeface="Calibri" panose="020F0502020204030204" pitchFamily="34" charset="0"/>
              </a:rPr>
              <a:t> PAC </a:t>
            </a:r>
            <a:r>
              <a:rPr lang="de-A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de-A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AT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AT" sz="2000" dirty="0">
                <a:latin typeface="Calibri" panose="020F0502020204030204" pitchFamily="34" charset="0"/>
                <a:cs typeface="Calibri" panose="020F0502020204030204" pitchFamily="34" charset="0"/>
              </a:rPr>
              <a:t>XRD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single temperature measurements suggest a phase transition temperature of 818°C, sweep measurements indicate a transition temperature of 820°C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XRD results support the results gained with PAC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5700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0F022-1AB8-48DD-8765-676BE8ABE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3087C5-E796-47A4-B033-5955BAC01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648"/>
            <a:ext cx="1051559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b="0" i="0" u="none" strike="noStrike" baseline="0" dirty="0">
                <a:latin typeface="NimbusRomNo9L-Regu"/>
              </a:rPr>
              <a:t>J. Schell</a:t>
            </a:r>
            <a:r>
              <a:rPr lang="en-US" sz="1800" b="0" i="0" u="none" strike="noStrike" baseline="30000" dirty="0">
                <a:latin typeface="NimbusRomNo9L-Regu"/>
              </a:rPr>
              <a:t>2, 3</a:t>
            </a:r>
            <a:r>
              <a:rPr lang="en-US" sz="1800" b="0" i="0" u="none" strike="noStrike" dirty="0">
                <a:latin typeface="NimbusRomNo9L-Regu"/>
              </a:rPr>
              <a:t>, B</a:t>
            </a:r>
            <a:r>
              <a:rPr lang="en-US" sz="1800" b="0" i="0" u="none" strike="noStrike" baseline="0" dirty="0">
                <a:latin typeface="NimbusRomNo9L-Regu"/>
              </a:rPr>
              <a:t>. Stöger</a:t>
            </a:r>
            <a:r>
              <a:rPr lang="en-US" sz="1800" b="0" i="0" u="none" strike="noStrike" baseline="30000" dirty="0">
                <a:latin typeface="NimbusRomNo9L-Regu"/>
              </a:rPr>
              <a:t>1</a:t>
            </a:r>
            <a:r>
              <a:rPr lang="en-US" sz="1800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J. N. Gonçalves</a:t>
            </a:r>
            <a:r>
              <a:rPr lang="en-US" sz="1800" b="0" i="0" u="none" strike="noStrike" baseline="30000" dirty="0">
                <a:latin typeface="NimbusRomNo9L-Regu"/>
              </a:rPr>
              <a:t>4</a:t>
            </a:r>
            <a:r>
              <a:rPr lang="en-US" sz="1800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M. O. Karabasov</a:t>
            </a:r>
            <a:r>
              <a:rPr lang="en-US" sz="1800" b="0" i="0" u="none" strike="noStrike" baseline="30000" dirty="0">
                <a:latin typeface="NimbusRomNo9L-Regu"/>
              </a:rPr>
              <a:t>3</a:t>
            </a:r>
            <a:r>
              <a:rPr lang="en-US" sz="1800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D. Zyabkin</a:t>
            </a:r>
            <a:r>
              <a:rPr lang="en-US" sz="1800" b="0" i="0" u="none" strike="noStrike" baseline="30000" dirty="0">
                <a:latin typeface="NimbusRomNo9L-Regu"/>
              </a:rPr>
              <a:t>5</a:t>
            </a:r>
            <a:r>
              <a:rPr lang="en-US" sz="1800" b="0" i="0" u="none" strike="noStrike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A. Welker</a:t>
            </a:r>
            <a:r>
              <a:rPr lang="en-US" sz="1800" b="0" i="0" u="none" strike="noStrike" baseline="30000" dirty="0">
                <a:latin typeface="NimbusRomNo9L-Regu"/>
              </a:rPr>
              <a:t>2</a:t>
            </a:r>
            <a:r>
              <a:rPr lang="en-US" sz="1800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M. Escobar C.</a:t>
            </a:r>
            <a:r>
              <a:rPr lang="en-US" sz="1800" b="0" i="0" u="none" strike="noStrike" baseline="30000" dirty="0">
                <a:latin typeface="NimbusRomNo9L-Regu"/>
              </a:rPr>
              <a:t>3</a:t>
            </a:r>
            <a:r>
              <a:rPr lang="en-US" sz="1800" b="0" i="0" u="none" strike="noStrike" baseline="0" dirty="0">
                <a:latin typeface="NimbusRomNo9L-Regu"/>
              </a:rPr>
              <a:t>,                              D. Gärtner</a:t>
            </a:r>
            <a:r>
              <a:rPr lang="en-US" sz="1800" baseline="30000" dirty="0">
                <a:latin typeface="NimbusRomNo9L-Regu"/>
              </a:rPr>
              <a:t>6</a:t>
            </a:r>
            <a:r>
              <a:rPr lang="en-US" sz="1800" dirty="0">
                <a:latin typeface="NimbusRomNo9L-Regu"/>
              </a:rPr>
              <a:t>, </a:t>
            </a:r>
            <a:r>
              <a:rPr lang="en-US" sz="1800" b="0" i="0" u="none" strike="noStrike" baseline="0" dirty="0">
                <a:latin typeface="NimbusRomNo9L-Regu"/>
              </a:rPr>
              <a:t>I. Efe</a:t>
            </a:r>
            <a:r>
              <a:rPr lang="en-US" sz="1800" b="0" i="0" u="none" strike="noStrike" baseline="30000" dirty="0">
                <a:latin typeface="NimbusRomNo9L-Regu"/>
              </a:rPr>
              <a:t>7</a:t>
            </a:r>
            <a:r>
              <a:rPr lang="en-US" sz="1800" b="0" i="0" u="none" strike="noStrike" baseline="0" dirty="0">
                <a:latin typeface="NimbusRomNo9L-Regu"/>
              </a:rPr>
              <a:t>, R. A. Santos</a:t>
            </a:r>
            <a:r>
              <a:rPr lang="en-US" sz="1800" b="0" i="0" u="none" strike="noStrike" baseline="30000" dirty="0">
                <a:latin typeface="NimbusRomNo9L-Regu"/>
              </a:rPr>
              <a:t>8</a:t>
            </a:r>
            <a:r>
              <a:rPr lang="en-US" sz="1800" b="0" i="0" u="none" strike="noStrike" baseline="0" dirty="0">
                <a:latin typeface="NimbusRomNo9L-Regu"/>
              </a:rPr>
              <a:t>, J. E. M. Laulainen</a:t>
            </a:r>
            <a:r>
              <a:rPr lang="en-US" sz="1800" b="0" i="0" u="none" strike="noStrike" baseline="30000" dirty="0">
                <a:latin typeface="NimbusRomNo9L-Regu"/>
              </a:rPr>
              <a:t>9</a:t>
            </a:r>
            <a:r>
              <a:rPr lang="en-US" sz="1800" b="0" i="0" u="none" strike="noStrike" baseline="0" dirty="0">
                <a:latin typeface="NimbusRomNo9L-Regu"/>
              </a:rPr>
              <a:t> and D. C. Lupascu</a:t>
            </a:r>
            <a:r>
              <a:rPr lang="en-US" sz="1800" b="0" i="0" u="none" strike="noStrike" baseline="30000" dirty="0">
                <a:latin typeface="NimbusRomNo9L-Regu"/>
              </a:rPr>
              <a:t>3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1 </a:t>
            </a:r>
            <a:r>
              <a:rPr lang="en-US" sz="1000" b="0" i="0" u="none" strike="noStrike" baseline="0" dirty="0">
                <a:latin typeface="NimbusRomNo9L-ReguItal"/>
              </a:rPr>
              <a:t>X-Ray Center, Vienna University of Technology, 1040 Vienna, Austria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2 </a:t>
            </a:r>
            <a:r>
              <a:rPr lang="en-US" sz="1000" b="0" i="0" u="none" strike="noStrike" baseline="0" dirty="0">
                <a:latin typeface="NimbusRomNo9L-ReguItal"/>
              </a:rPr>
              <a:t>European Organization for Nuclear Research CERN, CH-1211 Geneva, Switzerland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3 </a:t>
            </a:r>
            <a:r>
              <a:rPr lang="en-US" sz="1000" b="0" i="0" u="none" strike="noStrike" baseline="0" dirty="0">
                <a:latin typeface="NimbusRomNo9L-ReguItal"/>
              </a:rPr>
              <a:t>Institute for Materials Science and Center for Nanointegration Duisburg-Essen (CENIDE), University of Duisburg-Essen, 45141 Essen, Germany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000" b="0" i="0" u="none" strike="noStrike" baseline="0" dirty="0">
                <a:latin typeface="NimbusRomNo9L-Regu"/>
              </a:rPr>
              <a:t>4 </a:t>
            </a:r>
            <a:r>
              <a:rPr lang="pt-BR" sz="1000" b="0" i="0" u="none" strike="noStrike" baseline="0" dirty="0">
                <a:latin typeface="NimbusRomNo9L-ReguItal"/>
              </a:rPr>
              <a:t>Departmento de Física and CICECO, Universidade de Aveiro, 3810-193 Aveiro, Portugal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5 </a:t>
            </a:r>
            <a:r>
              <a:rPr lang="en-US" sz="1000" b="0" i="0" u="none" strike="noStrike" baseline="0" dirty="0">
                <a:latin typeface="NimbusRomNo9L-ReguItal"/>
              </a:rPr>
              <a:t>Chair Materials for Electronics, Institute of Materials Science and Engineering and Institute of Micro and Nanotechnologies MacroNano, TU Ilmenau, 98693 Ilmenau, Germany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AT" sz="1000" b="0" i="0" u="none" strike="noStrike" baseline="0" dirty="0">
                <a:latin typeface="NimbusRomNo9L-Regu"/>
              </a:rPr>
              <a:t>6 </a:t>
            </a:r>
            <a:r>
              <a:rPr lang="de-AT" sz="1000" b="0" i="0" u="none" strike="noStrike" baseline="0" dirty="0">
                <a:latin typeface="NimbusRomNo9L-ReguItal"/>
              </a:rPr>
              <a:t>Institut für Materialphysik, AG Wilde, Universität Münster, 48149 Münster, Germany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7 </a:t>
            </a:r>
            <a:r>
              <a:rPr lang="en-US" sz="1000" b="0" i="0" u="none" strike="noStrike" baseline="0" dirty="0">
                <a:latin typeface="NimbusRomNo9L-ReguItal"/>
              </a:rPr>
              <a:t>Department of Materials, ETH Zürich, 8092 Zürich, Switzerland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8 </a:t>
            </a:r>
            <a:r>
              <a:rPr lang="en-US" sz="1000" b="0" i="0" u="none" strike="noStrike" baseline="0" dirty="0">
                <a:latin typeface="NimbusRomNo9L-ReguItal"/>
              </a:rPr>
              <a:t>Hyperfine Interactions Group - IPEN University of São Paulo, São Paulo, SP, Brazil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0" i="0" u="none" strike="noStrike" baseline="0" dirty="0">
                <a:latin typeface="NimbusRomNo9L-Regu"/>
              </a:rPr>
              <a:t>9 </a:t>
            </a:r>
            <a:r>
              <a:rPr lang="en-US" sz="1000" b="0" i="0" u="none" strike="noStrike" baseline="0" dirty="0">
                <a:latin typeface="NimbusRomNo9L-ReguItal"/>
              </a:rPr>
              <a:t>Department of Materials Science and Metallurgy, University of Cambridge, Cambridge, United Kingdom</a:t>
            </a:r>
          </a:p>
          <a:p>
            <a:pPr marL="0" indent="0" algn="ctr">
              <a:buNone/>
            </a:pPr>
            <a:r>
              <a:rPr lang="en-US" sz="1800" b="0" i="0" u="none" strike="noStrike" baseline="0" dirty="0">
                <a:latin typeface="NimbusRomNo9L-Regu"/>
              </a:rPr>
              <a:t>Federal Ministry of Education and Research (BMBF) through grants 05K16PGA and 05K16SI1</a:t>
            </a:r>
          </a:p>
          <a:p>
            <a:pPr marL="0" indent="0" algn="ctr">
              <a:buNone/>
            </a:pPr>
            <a:r>
              <a:rPr lang="en-US" sz="1800" b="0" i="0" u="none" strike="noStrike" baseline="0" dirty="0">
                <a:latin typeface="NimbusRomNo9L-Regu"/>
              </a:rPr>
              <a:t>European Union’s Horizon 2020 Framework research and innovation program 654002 (ENSAR2)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Thanks to the whole team of </a:t>
            </a:r>
            <a:r>
              <a:rPr lang="en-US" sz="2400" b="1" dirty="0"/>
              <a:t>ISOLDE</a:t>
            </a:r>
            <a:r>
              <a:rPr lang="en-US" sz="2400" dirty="0"/>
              <a:t> for the support and the high-quality beams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FE30AF-B56C-4A25-9A15-A34FE4A63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2DE3-F8EA-45A9-BF1B-2960E0E6A6DA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44DA92-2D78-4BFA-A0C5-383A67BD5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4886BA-5E60-4C89-BE70-4370ADDCE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67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A7392D-5143-48B5-9B5B-BEC8020E0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C1257F-99EC-48C2-874D-133B98001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7543DE-6215-4F78-B989-AE3B82CF9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2DE3-F8EA-45A9-BF1B-2960E0E6A6DA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BD1157-A32B-4A19-9FC3-B8CA89FF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59E534-9CCA-461E-9C14-6A4DDE529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93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3C43D1-E26B-4680-AC50-1DB51544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DFT Details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C64E7D-B8F0-4D6C-AD67-D28B0B488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VASP Code (</a:t>
            </a:r>
            <a:r>
              <a:rPr lang="fr-FR" sz="2000" dirty="0"/>
              <a:t>Vienna Ab-Initio Simulation Package)</a:t>
            </a:r>
          </a:p>
          <a:p>
            <a:r>
              <a:rPr lang="en-US" sz="2000" dirty="0"/>
              <a:t>projector augmented wave method with a general gradient approximation</a:t>
            </a:r>
          </a:p>
          <a:p>
            <a:pPr lvl="1"/>
            <a:r>
              <a:rPr lang="en-US" sz="1800" dirty="0"/>
              <a:t>5d</a:t>
            </a:r>
            <a:r>
              <a:rPr lang="en-US" sz="1800" baseline="30000" dirty="0"/>
              <a:t>10</a:t>
            </a:r>
            <a:r>
              <a:rPr lang="en-US" sz="1800" dirty="0"/>
              <a:t>6s</a:t>
            </a:r>
            <a:r>
              <a:rPr lang="en-US" sz="1800" baseline="30000" dirty="0"/>
              <a:t>2</a:t>
            </a:r>
            <a:r>
              <a:rPr lang="en-US" sz="1800" dirty="0"/>
              <a:t>6p</a:t>
            </a:r>
            <a:r>
              <a:rPr lang="en-US" sz="1800" baseline="30000" dirty="0"/>
              <a:t>3 </a:t>
            </a:r>
            <a:r>
              <a:rPr lang="en-US" sz="1800" dirty="0"/>
              <a:t> for Bi</a:t>
            </a:r>
          </a:p>
          <a:p>
            <a:pPr lvl="1"/>
            <a:r>
              <a:rPr lang="en-US" sz="1800" b="0" i="0" u="none" strike="noStrike" baseline="0" dirty="0"/>
              <a:t>2s</a:t>
            </a:r>
            <a:r>
              <a:rPr lang="en-US" sz="1800" b="0" i="0" u="none" strike="noStrike" baseline="30000" dirty="0"/>
              <a:t>2</a:t>
            </a:r>
            <a:r>
              <a:rPr lang="en-US" sz="1800" b="0" i="0" u="none" strike="noStrike" baseline="0" dirty="0"/>
              <a:t>2p</a:t>
            </a:r>
            <a:r>
              <a:rPr lang="en-US" sz="1800" b="0" i="0" u="none" strike="noStrike" baseline="30000" dirty="0"/>
              <a:t>4 </a:t>
            </a:r>
            <a:r>
              <a:rPr lang="en-US" sz="1800" b="0" i="0" u="none" strike="noStrike" dirty="0"/>
              <a:t> for Fe</a:t>
            </a:r>
          </a:p>
          <a:p>
            <a:pPr lvl="1"/>
            <a:r>
              <a:rPr lang="en-US" sz="1800" dirty="0"/>
              <a:t>3p</a:t>
            </a:r>
            <a:r>
              <a:rPr lang="en-US" sz="1800" baseline="30000" dirty="0"/>
              <a:t>6</a:t>
            </a:r>
            <a:r>
              <a:rPr lang="en-US" sz="1800" dirty="0"/>
              <a:t>3d</a:t>
            </a:r>
            <a:r>
              <a:rPr lang="en-US" sz="1800" baseline="30000" dirty="0"/>
              <a:t>6</a:t>
            </a:r>
            <a:r>
              <a:rPr lang="en-US" sz="1800" dirty="0"/>
              <a:t>4s</a:t>
            </a:r>
            <a:r>
              <a:rPr lang="en-US" sz="1800" baseline="30000" dirty="0"/>
              <a:t>2 </a:t>
            </a:r>
            <a:r>
              <a:rPr lang="en-US" sz="1800" dirty="0"/>
              <a:t> for O</a:t>
            </a:r>
          </a:p>
          <a:p>
            <a:pPr lvl="1"/>
            <a:r>
              <a:rPr lang="en-US" sz="1800" dirty="0"/>
              <a:t>4d</a:t>
            </a:r>
            <a:r>
              <a:rPr lang="en-US" sz="1800" baseline="30000" dirty="0"/>
              <a:t>10</a:t>
            </a:r>
            <a:r>
              <a:rPr lang="en-US" sz="1800" dirty="0"/>
              <a:t>5s</a:t>
            </a:r>
            <a:r>
              <a:rPr lang="en-US" sz="1800" baseline="30000" dirty="0"/>
              <a:t>2 </a:t>
            </a:r>
            <a:r>
              <a:rPr lang="en-US" sz="1800" dirty="0"/>
              <a:t> for Cd</a:t>
            </a:r>
          </a:p>
          <a:p>
            <a:r>
              <a:rPr lang="en-US" sz="2000" dirty="0"/>
              <a:t>Alpha phase: 2x2x1 supercell with 4x4x3 k-point grid </a:t>
            </a:r>
          </a:p>
          <a:p>
            <a:r>
              <a:rPr lang="en-US" sz="2000" dirty="0"/>
              <a:t>Beta phase: 2x2x1 supercell with 5x5x4 k-point grid</a:t>
            </a:r>
          </a:p>
          <a:p>
            <a:r>
              <a:rPr lang="en-US" sz="2000" dirty="0"/>
              <a:t>Bi2Fe4O9: 2x1x2 supercell with 3x2x4 k-point grid</a:t>
            </a:r>
          </a:p>
          <a:p>
            <a:r>
              <a:rPr lang="en-US" sz="2000" dirty="0"/>
              <a:t>Energy cut-off 450eV</a:t>
            </a:r>
          </a:p>
          <a:p>
            <a:r>
              <a:rPr lang="en-US" sz="2000" dirty="0"/>
              <a:t>Self consistent stop @ values &lt; 10e-5 eV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EF49C6-3EC3-44B5-A8BC-DA95F590D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2DE3-F8EA-45A9-BF1B-2960E0E6A6DA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0A943E-01B2-40CE-9643-BA1505F62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F9559B-F0D2-4386-9919-78C2629A3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B324E-34CA-41A5-8296-ED3D93D67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1808"/>
          </a:xfrm>
        </p:spPr>
        <p:txBody>
          <a:bodyPr>
            <a:normAutofit/>
          </a:bodyPr>
          <a:lstStyle/>
          <a:p>
            <a:r>
              <a:rPr lang="en-US" dirty="0"/>
              <a:t>Bismuth Ferrite – BiFeO</a:t>
            </a:r>
            <a:r>
              <a:rPr lang="en-US" baseline="-10000" dirty="0"/>
              <a:t>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FE3E8F-A1EB-493F-9F79-B90E91A1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6934"/>
            <a:ext cx="6375013" cy="4890029"/>
          </a:xfrm>
        </p:spPr>
        <p:txBody>
          <a:bodyPr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Quasi-cubic canted perovskite of LiNbO</a:t>
            </a:r>
            <a:r>
              <a:rPr lang="en-US" sz="2400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type</a:t>
            </a:r>
          </a:p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Curie Temperature: 820°C</a:t>
            </a:r>
          </a:p>
          <a:p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Néel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Temperature: 370°C</a:t>
            </a:r>
          </a:p>
          <a:p>
            <a:pPr lvl="1"/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Thus magnetoelectric at room temperature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58E632-F5EA-4FF5-9908-AD95BC321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E1-B3E3-4C98-9BC0-269F8EA99C7F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DB080-75CD-4E27-9B30-77C23BDD2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EA4954-3B29-45CA-B59D-55D6B1BCA241}"/>
              </a:ext>
            </a:extLst>
          </p:cNvPr>
          <p:cNvSpPr txBox="1"/>
          <p:nvPr/>
        </p:nvSpPr>
        <p:spPr>
          <a:xfrm>
            <a:off x="834725" y="2945371"/>
            <a:ext cx="337502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Rhombohedral α-phase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Orthorhombic </a:t>
            </a:r>
            <a:r>
              <a:rPr lang="el-G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β</a:t>
            </a:r>
            <a:r>
              <a:rPr lang="de-A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-phase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2800" dirty="0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1C9CDB85-CF0C-41F0-80C0-E65161E28A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142" y="3732002"/>
            <a:ext cx="2307438" cy="2251303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32DF4BCD-B549-4C2D-BB92-DFF2452660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455" y="3684540"/>
            <a:ext cx="2368214" cy="250984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A6B1E19-4895-4637-ABFF-2D1FA9956A48}"/>
              </a:ext>
            </a:extLst>
          </p:cNvPr>
          <p:cNvSpPr txBox="1"/>
          <p:nvPr/>
        </p:nvSpPr>
        <p:spPr>
          <a:xfrm>
            <a:off x="6871314" y="4045141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endParaRPr lang="en-US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6AB44BA0-B0DF-43F2-8863-2286AC86F18C}"/>
              </a:ext>
            </a:extLst>
          </p:cNvPr>
          <p:cNvSpPr txBox="1"/>
          <p:nvPr/>
        </p:nvSpPr>
        <p:spPr>
          <a:xfrm>
            <a:off x="9451083" y="40225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A3E29F-7358-4E92-9C41-F096B7744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2</a:t>
            </a:fld>
            <a:endParaRPr lang="en-US"/>
          </a:p>
        </p:txBody>
      </p:sp>
      <p:pic>
        <p:nvPicPr>
          <p:cNvPr id="19" name="Grafik 18" descr="Ein Bild, das schwarz, Screenshot, Gebäude, sitzend enthält.&#10;&#10;Automatisch generierte Beschreibung">
            <a:extLst>
              <a:ext uri="{FF2B5EF4-FFF2-40B4-BE49-F238E27FC236}">
                <a16:creationId xmlns:a16="http://schemas.microsoft.com/office/drawing/2014/main" id="{4D6B25AA-C8C1-40B4-99A3-3F9CDE3057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40" y="3640052"/>
            <a:ext cx="4742151" cy="2804881"/>
          </a:xfrm>
          <a:prstGeom prst="rect">
            <a:avLst/>
          </a:prstGeom>
        </p:spPr>
      </p:pic>
      <p:pic>
        <p:nvPicPr>
          <p:cNvPr id="21" name="Grafik 20" descr="Ein Bild, das schwarz, klein, sitzend, haltend enthält.&#10;&#10;Automatisch generierte Beschreibung">
            <a:extLst>
              <a:ext uri="{FF2B5EF4-FFF2-40B4-BE49-F238E27FC236}">
                <a16:creationId xmlns:a16="http://schemas.microsoft.com/office/drawing/2014/main" id="{1EEF0194-E40E-41B0-B150-B8C4F20DF4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267" y="349181"/>
            <a:ext cx="3474222" cy="300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1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0F359E-C01C-4B26-B5E9-2E75ABCC3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2DE3-F8EA-45A9-BF1B-2960E0E6A6DA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EE7230-AC9A-4D46-B806-C58DF31EA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3493F9-3B39-4BC5-B51F-02A13563B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20</a:t>
            </a:fld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FBD31A7-CA46-4535-BC0F-2B5254A46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71467"/>
            <a:ext cx="3810000" cy="28289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E75D1D7-CA27-435E-BC7B-41A891939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525" y="312238"/>
            <a:ext cx="7600950" cy="2381250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47E1CF8-D1B9-4FB4-BD29-F5437B2C98E2}"/>
              </a:ext>
            </a:extLst>
          </p:cNvPr>
          <p:cNvGrpSpPr/>
          <p:nvPr/>
        </p:nvGrpSpPr>
        <p:grpSpPr>
          <a:xfrm>
            <a:off x="7693101" y="2959026"/>
            <a:ext cx="2990848" cy="3381375"/>
            <a:chOff x="5619752" y="2768433"/>
            <a:chExt cx="2990848" cy="3381375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557B631D-F024-45D3-AB44-14AB1054D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9752" y="2839871"/>
              <a:ext cx="1924050" cy="3238500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91F2D5D-AB3E-4CD9-97C9-82C9A78DE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86650" y="2768433"/>
              <a:ext cx="1123950" cy="3381375"/>
            </a:xfrm>
            <a:prstGeom prst="rect">
              <a:avLst/>
            </a:prstGeom>
          </p:spPr>
        </p:pic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6F3AF4AA-0C5D-4A75-89A9-51CCEF8E6679}"/>
              </a:ext>
            </a:extLst>
          </p:cNvPr>
          <p:cNvSpPr txBox="1"/>
          <p:nvPr/>
        </p:nvSpPr>
        <p:spPr>
          <a:xfrm>
            <a:off x="2315541" y="91052"/>
            <a:ext cx="126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DFT Results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BF6947B-2038-4D27-B26F-C5A3F2E6CEE2}"/>
              </a:ext>
            </a:extLst>
          </p:cNvPr>
          <p:cNvCxnSpPr/>
          <p:nvPr/>
        </p:nvCxnSpPr>
        <p:spPr>
          <a:xfrm>
            <a:off x="8325293" y="882502"/>
            <a:ext cx="61668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7CF02AEA-E2D0-4FB8-833C-6035ACC61A63}"/>
              </a:ext>
            </a:extLst>
          </p:cNvPr>
          <p:cNvCxnSpPr>
            <a:cxnSpLocks/>
          </p:cNvCxnSpPr>
          <p:nvPr/>
        </p:nvCxnSpPr>
        <p:spPr>
          <a:xfrm>
            <a:off x="8038438" y="1364880"/>
            <a:ext cx="18580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873A215B-B577-4D5B-B19D-E5A24AE34410}"/>
              </a:ext>
            </a:extLst>
          </p:cNvPr>
          <p:cNvSpPr txBox="1"/>
          <p:nvPr/>
        </p:nvSpPr>
        <p:spPr>
          <a:xfrm>
            <a:off x="7678582" y="2730008"/>
            <a:ext cx="126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PAC Results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557F2EE-926C-4FB1-92BD-4A77403CE019}"/>
              </a:ext>
            </a:extLst>
          </p:cNvPr>
          <p:cNvSpPr txBox="1"/>
          <p:nvPr/>
        </p:nvSpPr>
        <p:spPr>
          <a:xfrm>
            <a:off x="838200" y="2693488"/>
            <a:ext cx="95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Ion radii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ADA6169-DB2F-496D-B91B-0AA37880C0CD}"/>
              </a:ext>
            </a:extLst>
          </p:cNvPr>
          <p:cNvSpPr/>
          <p:nvPr/>
        </p:nvSpPr>
        <p:spPr>
          <a:xfrm>
            <a:off x="2209800" y="91052"/>
            <a:ext cx="7774172" cy="2602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DF8FA2F-5FBD-4EBF-9D0D-3224168E8B5F}"/>
              </a:ext>
            </a:extLst>
          </p:cNvPr>
          <p:cNvSpPr/>
          <p:nvPr/>
        </p:nvSpPr>
        <p:spPr>
          <a:xfrm>
            <a:off x="701749" y="2730009"/>
            <a:ext cx="3946451" cy="307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A25AA84-FD0A-4177-88C9-30864E65C122}"/>
              </a:ext>
            </a:extLst>
          </p:cNvPr>
          <p:cNvSpPr/>
          <p:nvPr/>
        </p:nvSpPr>
        <p:spPr>
          <a:xfrm>
            <a:off x="7678581" y="2780873"/>
            <a:ext cx="3198525" cy="35595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1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3D4F0E-9B5C-45F0-A224-1BE90864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006" y="365125"/>
            <a:ext cx="10918794" cy="1325563"/>
          </a:xfrm>
        </p:spPr>
        <p:txBody>
          <a:bodyPr>
            <a:normAutofit/>
          </a:bodyPr>
          <a:lstStyle/>
          <a:p>
            <a:r>
              <a:rPr lang="en-US" noProof="0" dirty="0"/>
              <a:t>Structural studies – lattice and local properties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FC69B9-2B8A-4F79-AD95-231513B3D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Perturbed angular correlation (local properties)</a:t>
            </a:r>
          </a:p>
          <a:p>
            <a:pPr lvl="1"/>
            <a:r>
              <a:rPr lang="en-US" noProof="0" dirty="0"/>
              <a:t>Asymmetry and strength of Electric field gradient </a:t>
            </a:r>
          </a:p>
          <a:p>
            <a:pPr lvl="1"/>
            <a:r>
              <a:rPr lang="en-US" noProof="0" dirty="0"/>
              <a:t>How are local properties influenced by the phase transition?</a:t>
            </a:r>
          </a:p>
          <a:p>
            <a:pPr lvl="1"/>
            <a:r>
              <a:rPr lang="en-US" noProof="0" dirty="0"/>
              <a:t>Is the phase transition visible?</a:t>
            </a:r>
          </a:p>
          <a:p>
            <a:pPr lvl="1"/>
            <a:endParaRPr lang="en-US" noProof="0" dirty="0"/>
          </a:p>
          <a:p>
            <a:r>
              <a:rPr lang="en-US" noProof="0" dirty="0"/>
              <a:t>X-ray diffraction (lattice properties)</a:t>
            </a:r>
          </a:p>
          <a:p>
            <a:pPr lvl="1"/>
            <a:r>
              <a:rPr lang="en-US" noProof="0" dirty="0"/>
              <a:t>Description of unit cell, lattice parameters and space group</a:t>
            </a:r>
          </a:p>
          <a:p>
            <a:pPr lvl="1"/>
            <a:r>
              <a:rPr lang="en-US" noProof="0" dirty="0"/>
              <a:t>Atomic positions, bond lengths and angles</a:t>
            </a:r>
          </a:p>
          <a:p>
            <a:pPr lvl="1"/>
            <a:r>
              <a:rPr lang="en-US" dirty="0"/>
              <a:t>Well known and understood method</a:t>
            </a:r>
            <a:endParaRPr lang="en-US" noProof="0" dirty="0"/>
          </a:p>
          <a:p>
            <a:endParaRPr lang="en-US" noProof="0" dirty="0"/>
          </a:p>
          <a:p>
            <a:pPr marL="457200" lvl="1" indent="0">
              <a:buNone/>
            </a:pPr>
            <a:endParaRPr lang="en-US" noProof="0" dirty="0"/>
          </a:p>
          <a:p>
            <a:pPr lvl="1"/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1726C9-A847-4C12-9142-A9BBE1EB8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E0AD-67FB-487F-BB3A-395C423EDC68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9CA45E-7C9D-4BF9-AF4B-C7A31142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5D504E-5622-4D2F-98C3-6CD180DB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40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Perturbed Angular Correlation (PAC)</a:t>
            </a:r>
            <a:br>
              <a:rPr lang="en-US" noProof="0" dirty="0"/>
            </a:br>
            <a:r>
              <a:rPr lang="en-US" sz="2400" noProof="0" dirty="0"/>
              <a:t>Naive theory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4</a:t>
            </a:fld>
            <a:endParaRPr lang="en-US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A85D3FD-26C5-4889-A54E-3E423B6FD230}"/>
              </a:ext>
            </a:extLst>
          </p:cNvPr>
          <p:cNvSpPr/>
          <p:nvPr/>
        </p:nvSpPr>
        <p:spPr>
          <a:xfrm>
            <a:off x="717135" y="3009625"/>
            <a:ext cx="3443177" cy="8292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We</a:t>
            </a:r>
            <a:r>
              <a:rPr lang="de-AT" dirty="0"/>
              <a:t> </a:t>
            </a:r>
            <a:r>
              <a:rPr lang="de-AT" dirty="0" err="1"/>
              <a:t>measure</a:t>
            </a:r>
            <a:r>
              <a:rPr lang="de-AT" dirty="0"/>
              <a:t> a </a:t>
            </a:r>
            <a:r>
              <a:rPr lang="de-AT" dirty="0" err="1"/>
              <a:t>frequency</a:t>
            </a:r>
            <a:r>
              <a:rPr lang="de-AT" dirty="0"/>
              <a:t>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dirty="0"/>
              <a:t> of angular </a:t>
            </a:r>
            <a:r>
              <a:rPr lang="el-GR" dirty="0"/>
              <a:t>γ</a:t>
            </a:r>
            <a:r>
              <a:rPr lang="de-AT" dirty="0"/>
              <a:t>-</a:t>
            </a:r>
            <a:r>
              <a:rPr lang="el-GR" dirty="0"/>
              <a:t>γ </a:t>
            </a:r>
            <a:r>
              <a:rPr lang="de-AT" dirty="0" err="1"/>
              <a:t>coincidences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n-US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DBA73FC-902B-41C3-B61E-94081D6FA09A}"/>
              </a:ext>
            </a:extLst>
          </p:cNvPr>
          <p:cNvSpPr/>
          <p:nvPr/>
        </p:nvSpPr>
        <p:spPr>
          <a:xfrm>
            <a:off x="4160312" y="3009625"/>
            <a:ext cx="3443177" cy="8292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  <a:p>
            <a:pPr algn="ctr"/>
            <a:r>
              <a:rPr lang="de-AT" dirty="0"/>
              <a:t>…due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force</a:t>
            </a:r>
            <a:r>
              <a:rPr lang="de-AT" dirty="0"/>
              <a:t> </a:t>
            </a:r>
            <a:r>
              <a:rPr lang="de-AT" dirty="0" err="1"/>
              <a:t>acting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nucleus</a:t>
            </a:r>
            <a:r>
              <a:rPr lang="de-AT" dirty="0"/>
              <a:t> and </a:t>
            </a:r>
            <a:r>
              <a:rPr lang="de-AT" dirty="0" err="1"/>
              <a:t>thus</a:t>
            </a:r>
            <a:r>
              <a:rPr lang="de-AT" dirty="0"/>
              <a:t> „</a:t>
            </a:r>
            <a:r>
              <a:rPr lang="de-AT" dirty="0" err="1"/>
              <a:t>turning</a:t>
            </a:r>
            <a:r>
              <a:rPr lang="de-AT" dirty="0"/>
              <a:t>“ </a:t>
            </a:r>
            <a:r>
              <a:rPr lang="de-AT" dirty="0" err="1"/>
              <a:t>it</a:t>
            </a:r>
            <a:r>
              <a:rPr lang="de-AT" dirty="0"/>
              <a:t>…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BFE65D2-5CAE-474A-B72E-9F8F7737EE67}"/>
              </a:ext>
            </a:extLst>
          </p:cNvPr>
          <p:cNvSpPr/>
          <p:nvPr/>
        </p:nvSpPr>
        <p:spPr>
          <a:xfrm>
            <a:off x="7603489" y="3009625"/>
            <a:ext cx="3443177" cy="8292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…</a:t>
            </a:r>
            <a:r>
              <a:rPr lang="de-AT" dirty="0" err="1"/>
              <a:t>caused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electric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fields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nucleus</a:t>
            </a:r>
            <a:r>
              <a:rPr lang="de-AT" dirty="0"/>
              <a:t>´ </a:t>
            </a:r>
            <a:r>
              <a:rPr lang="de-AT" dirty="0" err="1"/>
              <a:t>vicinity</a:t>
            </a:r>
            <a:r>
              <a:rPr lang="de-AT" dirty="0"/>
              <a:t>.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C9847CE-5AA2-46AA-AC72-FFF51A6E4EC5}"/>
              </a:ext>
            </a:extLst>
          </p:cNvPr>
          <p:cNvSpPr txBox="1"/>
          <p:nvPr/>
        </p:nvSpPr>
        <p:spPr>
          <a:xfrm>
            <a:off x="1815413" y="2640293"/>
            <a:ext cx="124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Observable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A7889CE-3715-4498-8A0D-A2433578913A}"/>
              </a:ext>
            </a:extLst>
          </p:cNvPr>
          <p:cNvSpPr txBox="1"/>
          <p:nvPr/>
        </p:nvSpPr>
        <p:spPr>
          <a:xfrm>
            <a:off x="4804842" y="2640293"/>
            <a:ext cx="2154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Actor / Consequence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6C280A6-548A-406E-82DE-952D9D6BA3AD}"/>
              </a:ext>
            </a:extLst>
          </p:cNvPr>
          <p:cNvSpPr txBox="1"/>
          <p:nvPr/>
        </p:nvSpPr>
        <p:spPr>
          <a:xfrm>
            <a:off x="8883557" y="2640293"/>
            <a:ext cx="86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Reason</a:t>
            </a:r>
          </a:p>
        </p:txBody>
      </p:sp>
    </p:spTree>
    <p:extLst>
      <p:ext uri="{BB962C8B-B14F-4D97-AF65-F5344CB8AC3E}">
        <p14:creationId xmlns:p14="http://schemas.microsoft.com/office/powerpoint/2010/main" val="302083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Perturbed Angular Correlation (PAC)</a:t>
            </a:r>
            <a:br>
              <a:rPr lang="en-US" noProof="0" dirty="0"/>
            </a:br>
            <a:r>
              <a:rPr lang="en-US" sz="2400" noProof="0" dirty="0"/>
              <a:t>Naive theory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5</a:t>
            </a:fld>
            <a:endParaRPr lang="en-US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BE5B6524-A837-4C03-9E30-EC8444EDF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063" y="2816809"/>
            <a:ext cx="2248351" cy="256772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1626CD16-8CC7-4112-83F3-9BEC144C1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433" y="5136570"/>
            <a:ext cx="3076575" cy="42862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7CDC0D8F-19B1-45E8-BD7E-FFF7EE466DFB}"/>
              </a:ext>
            </a:extLst>
          </p:cNvPr>
          <p:cNvSpPr/>
          <p:nvPr/>
        </p:nvSpPr>
        <p:spPr>
          <a:xfrm>
            <a:off x="735798" y="1652615"/>
            <a:ext cx="3443177" cy="8292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Emission characteristic of </a:t>
            </a:r>
            <a:r>
              <a:rPr lang="el-GR" dirty="0"/>
              <a:t>γ</a:t>
            </a:r>
            <a:r>
              <a:rPr lang="de-AT" dirty="0"/>
              <a:t>-radiation – orientation of nuclei</a:t>
            </a:r>
            <a:endParaRPr lang="en-US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00FA864-FC35-4B02-BAA0-82B2E2906C2E}"/>
              </a:ext>
            </a:extLst>
          </p:cNvPr>
          <p:cNvSpPr/>
          <p:nvPr/>
        </p:nvSpPr>
        <p:spPr>
          <a:xfrm>
            <a:off x="8226056" y="1652560"/>
            <a:ext cx="3443177" cy="8292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Anisotropic emission of a </a:t>
            </a:r>
            <a:r>
              <a:rPr lang="el-GR" dirty="0"/>
              <a:t>γ</a:t>
            </a:r>
            <a:r>
              <a:rPr lang="de-AT" dirty="0"/>
              <a:t>-</a:t>
            </a:r>
            <a:r>
              <a:rPr lang="el-GR" dirty="0"/>
              <a:t> γ</a:t>
            </a:r>
            <a:r>
              <a:rPr lang="en-US" dirty="0"/>
              <a:t> cascade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84A014D-CFB5-4DF3-835B-D41B1AFBAD1E}"/>
              </a:ext>
            </a:extLst>
          </p:cNvPr>
          <p:cNvSpPr/>
          <p:nvPr/>
        </p:nvSpPr>
        <p:spPr>
          <a:xfrm>
            <a:off x="4480927" y="1647127"/>
            <a:ext cx="3443177" cy="8292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  <a:p>
            <a:pPr algn="ctr"/>
            <a:r>
              <a:rPr lang="en-US" dirty="0"/>
              <a:t>Conservation</a:t>
            </a:r>
            <a:r>
              <a:rPr lang="de-AT" dirty="0"/>
              <a:t> of angular momentum and selection rules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E798395-2150-4CCD-8FA4-487C712F00A6}"/>
              </a:ext>
            </a:extLst>
          </p:cNvPr>
          <p:cNvSpPr txBox="1"/>
          <p:nvPr/>
        </p:nvSpPr>
        <p:spPr>
          <a:xfrm>
            <a:off x="4178975" y="18770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05DF3A8-0F6F-4420-94A6-7D2DA3924976}"/>
              </a:ext>
            </a:extLst>
          </p:cNvPr>
          <p:cNvSpPr txBox="1"/>
          <p:nvPr/>
        </p:nvSpPr>
        <p:spPr>
          <a:xfrm>
            <a:off x="7922234" y="18770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75D942-94B1-412E-BCD4-B0E7CCBB8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030" y="2775618"/>
            <a:ext cx="3367570" cy="3031347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FD658341-C195-4694-9502-7AEFB8F267F6}"/>
              </a:ext>
            </a:extLst>
          </p:cNvPr>
          <p:cNvCxnSpPr>
            <a:cxnSpLocks/>
          </p:cNvCxnSpPr>
          <p:nvPr/>
        </p:nvCxnSpPr>
        <p:spPr>
          <a:xfrm flipV="1">
            <a:off x="1988528" y="5936991"/>
            <a:ext cx="732574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3B6CA22E-A070-474E-8504-206718BA50F4}"/>
              </a:ext>
            </a:extLst>
          </p:cNvPr>
          <p:cNvSpPr txBox="1"/>
          <p:nvPr/>
        </p:nvSpPr>
        <p:spPr>
          <a:xfrm>
            <a:off x="2216796" y="5894461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EDB7FAF-E6B6-431B-B62D-ADF9B6CE582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3399CC"/>
              </a:clrFrom>
              <a:clrTo>
                <a:srgbClr val="3399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1403" y="3031173"/>
            <a:ext cx="3587830" cy="2460385"/>
          </a:xfrm>
          <a:prstGeom prst="rect">
            <a:avLst/>
          </a:prstGeom>
        </p:spPr>
      </p:pic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086BBC5-5421-4D62-8BCC-C811C27B023B}"/>
              </a:ext>
            </a:extLst>
          </p:cNvPr>
          <p:cNvCxnSpPr/>
          <p:nvPr/>
        </p:nvCxnSpPr>
        <p:spPr>
          <a:xfrm flipV="1">
            <a:off x="8072275" y="3031173"/>
            <a:ext cx="0" cy="23197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2FD3091D-935A-4B0D-91AF-DD6265CD7572}"/>
              </a:ext>
            </a:extLst>
          </p:cNvPr>
          <p:cNvCxnSpPr>
            <a:cxnSpLocks/>
          </p:cNvCxnSpPr>
          <p:nvPr/>
        </p:nvCxnSpPr>
        <p:spPr>
          <a:xfrm flipV="1">
            <a:off x="8063148" y="5350882"/>
            <a:ext cx="3731973" cy="11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CC5817DF-F88F-4BAC-8CD7-33BE367EC037}"/>
              </a:ext>
            </a:extLst>
          </p:cNvPr>
          <p:cNvSpPr txBox="1"/>
          <p:nvPr/>
        </p:nvSpPr>
        <p:spPr>
          <a:xfrm>
            <a:off x="9372616" y="536055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Channel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597CBD3-57A8-46BC-BC0D-B59127E35FC6}"/>
              </a:ext>
            </a:extLst>
          </p:cNvPr>
          <p:cNvSpPr txBox="1"/>
          <p:nvPr/>
        </p:nvSpPr>
        <p:spPr>
          <a:xfrm rot="16200000">
            <a:off x="6846048" y="3993271"/>
            <a:ext cx="213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of </a:t>
            </a:r>
            <a:r>
              <a:rPr lang="el-GR" dirty="0"/>
              <a:t>γ</a:t>
            </a:r>
            <a:r>
              <a:rPr lang="de-AT" dirty="0"/>
              <a:t>-</a:t>
            </a:r>
            <a:r>
              <a:rPr lang="el-GR" dirty="0"/>
              <a:t>γ</a:t>
            </a:r>
            <a:r>
              <a:rPr lang="de-AT" dirty="0"/>
              <a:t> coincidences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5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Perturbed Angular Correlation (PAC)</a:t>
            </a:r>
            <a:br>
              <a:rPr lang="en-US" noProof="0" dirty="0"/>
            </a:br>
            <a:r>
              <a:rPr lang="en-US" sz="2400" noProof="0" dirty="0"/>
              <a:t>A method to probe </a:t>
            </a:r>
            <a:r>
              <a:rPr lang="en-US" sz="2400" b="1" noProof="0" dirty="0"/>
              <a:t>hyperfine interactions </a:t>
            </a:r>
            <a:r>
              <a:rPr lang="en-US" sz="2400" noProof="0" dirty="0"/>
              <a:t>in matter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6</a:t>
            </a:fld>
            <a:endParaRPr lang="en-US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5D72F7B-4801-49F2-B05D-013C0F8B1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679" y="3174014"/>
            <a:ext cx="2135675" cy="55026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93853150-8748-4906-A99E-0D21BD93A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909" y="4231047"/>
            <a:ext cx="1702095" cy="142143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52B6FD-73BF-4FFF-9153-F01BBA7DA1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66"/>
              </a:clrFrom>
              <a:clrTo>
                <a:srgbClr val="FFFF66">
                  <a:alpha val="0"/>
                </a:srgbClr>
              </a:clrTo>
            </a:clrChange>
            <a:alphaModFix amt="29000"/>
          </a:blip>
          <a:srcRect l="11647" r="17534" b="26275"/>
          <a:stretch/>
        </p:blipFill>
        <p:spPr>
          <a:xfrm>
            <a:off x="9127665" y="3826587"/>
            <a:ext cx="2333950" cy="153787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760C566-2FC5-40A6-BFD7-7BF2C9F4007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66"/>
              </a:clrFrom>
              <a:clrTo>
                <a:srgbClr val="FFFF66">
                  <a:alpha val="0"/>
                </a:srgbClr>
              </a:clrTo>
            </a:clrChange>
            <a:alphaModFix amt="20000"/>
          </a:blip>
          <a:srcRect l="14852" r="24042" b="25238"/>
          <a:stretch/>
        </p:blipFill>
        <p:spPr>
          <a:xfrm>
            <a:off x="4975636" y="4336900"/>
            <a:ext cx="2333949" cy="1623600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1C742A2-30CC-45C2-8081-596B5843F4C8}"/>
              </a:ext>
            </a:extLst>
          </p:cNvPr>
          <p:cNvGrpSpPr/>
          <p:nvPr/>
        </p:nvGrpSpPr>
        <p:grpSpPr>
          <a:xfrm>
            <a:off x="5355600" y="435793"/>
            <a:ext cx="4242488" cy="4515702"/>
            <a:chOff x="3140841" y="-833460"/>
            <a:chExt cx="4242488" cy="4515702"/>
          </a:xfrm>
        </p:grpSpPr>
        <p:sp>
          <p:nvSpPr>
            <p:cNvPr id="19" name="Bogen 18">
              <a:extLst>
                <a:ext uri="{FF2B5EF4-FFF2-40B4-BE49-F238E27FC236}">
                  <a16:creationId xmlns:a16="http://schemas.microsoft.com/office/drawing/2014/main" id="{B797746B-06BF-40AE-99A7-CC4A400410BD}"/>
                </a:ext>
              </a:extLst>
            </p:cNvPr>
            <p:cNvSpPr/>
            <p:nvPr/>
          </p:nvSpPr>
          <p:spPr>
            <a:xfrm rot="7146128">
              <a:off x="3324009" y="-1016628"/>
              <a:ext cx="3876152" cy="4242488"/>
            </a:xfrm>
            <a:prstGeom prst="arc">
              <a:avLst>
                <a:gd name="adj1" fmla="val 17494503"/>
                <a:gd name="adj2" fmla="val 21405616"/>
              </a:avLst>
            </a:prstGeom>
            <a:ln w="19050">
              <a:solidFill>
                <a:schemeClr val="tx1">
                  <a:alpha val="26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AE19D46-F934-4C8E-B978-D87401FC44F9}"/>
                </a:ext>
              </a:extLst>
            </p:cNvPr>
            <p:cNvGrpSpPr/>
            <p:nvPr/>
          </p:nvGrpSpPr>
          <p:grpSpPr>
            <a:xfrm>
              <a:off x="4123170" y="820796"/>
              <a:ext cx="2976768" cy="2861446"/>
              <a:chOff x="4354613" y="2245581"/>
              <a:chExt cx="2976768" cy="2861446"/>
            </a:xfrm>
          </p:grpSpPr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9EAD0562-B0E3-4212-961E-BC025F93969C}"/>
                  </a:ext>
                </a:extLst>
              </p:cNvPr>
              <p:cNvGrpSpPr/>
              <p:nvPr/>
            </p:nvGrpSpPr>
            <p:grpSpPr>
              <a:xfrm>
                <a:off x="4354613" y="2259977"/>
                <a:ext cx="2743200" cy="2847050"/>
                <a:chOff x="2976081" y="1762743"/>
                <a:chExt cx="4306033" cy="4469047"/>
              </a:xfrm>
            </p:grpSpPr>
            <p:pic>
              <p:nvPicPr>
                <p:cNvPr id="23" name="Grafik 22">
                  <a:extLst>
                    <a:ext uri="{FF2B5EF4-FFF2-40B4-BE49-F238E27FC236}">
                      <a16:creationId xmlns:a16="http://schemas.microsoft.com/office/drawing/2014/main" id="{E0037731-5E99-4FF5-8DC2-B886EE705C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alphaModFix amt="29000"/>
                </a:blip>
                <a:stretch>
                  <a:fillRect/>
                </a:stretch>
              </p:blipFill>
              <p:spPr>
                <a:xfrm>
                  <a:off x="2976081" y="2918906"/>
                  <a:ext cx="4306033" cy="2366980"/>
                </a:xfrm>
                <a:prstGeom prst="rect">
                  <a:avLst/>
                </a:prstGeom>
              </p:spPr>
            </p:pic>
            <p:pic>
              <p:nvPicPr>
                <p:cNvPr id="25" name="Grafik 24">
                  <a:extLst>
                    <a:ext uri="{FF2B5EF4-FFF2-40B4-BE49-F238E27FC236}">
                      <a16:creationId xmlns:a16="http://schemas.microsoft.com/office/drawing/2014/main" id="{D5C79D1B-63D9-431C-BEDE-6F04BEDA7C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alphaModFix amt="21000"/>
                </a:blip>
                <a:stretch>
                  <a:fillRect/>
                </a:stretch>
              </p:blipFill>
              <p:spPr>
                <a:xfrm rot="15129213">
                  <a:off x="4511462" y="1926545"/>
                  <a:ext cx="1210965" cy="883361"/>
                </a:xfrm>
                <a:prstGeom prst="rect">
                  <a:avLst/>
                </a:prstGeom>
              </p:spPr>
            </p:pic>
            <p:pic>
              <p:nvPicPr>
                <p:cNvPr id="26" name="Grafik 25">
                  <a:extLst>
                    <a:ext uri="{FF2B5EF4-FFF2-40B4-BE49-F238E27FC236}">
                      <a16:creationId xmlns:a16="http://schemas.microsoft.com/office/drawing/2014/main" id="{A03ACBE7-92C3-44A1-A8D6-3DE633120E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alphaModFix amt="27000"/>
                </a:blip>
                <a:stretch>
                  <a:fillRect/>
                </a:stretch>
              </p:blipFill>
              <p:spPr>
                <a:xfrm rot="15044951">
                  <a:off x="4364517" y="5118229"/>
                  <a:ext cx="1258154" cy="968967"/>
                </a:xfrm>
                <a:prstGeom prst="rect">
                  <a:avLst/>
                </a:prstGeom>
              </p:spPr>
            </p:pic>
          </p:grp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4EF266FA-B879-41EC-ACD6-07F5350677E9}"/>
                  </a:ext>
                </a:extLst>
              </p:cNvPr>
              <p:cNvSpPr txBox="1"/>
              <p:nvPr/>
            </p:nvSpPr>
            <p:spPr>
              <a:xfrm>
                <a:off x="6030781" y="4391231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7" name="Bogen 26">
                <a:extLst>
                  <a:ext uri="{FF2B5EF4-FFF2-40B4-BE49-F238E27FC236}">
                    <a16:creationId xmlns:a16="http://schemas.microsoft.com/office/drawing/2014/main" id="{97915EB5-BACA-403A-A83C-141B895D0DA9}"/>
                  </a:ext>
                </a:extLst>
              </p:cNvPr>
              <p:cNvSpPr/>
              <p:nvPr/>
            </p:nvSpPr>
            <p:spPr>
              <a:xfrm rot="15464096">
                <a:off x="4514297" y="2160320"/>
                <a:ext cx="2731824" cy="2902345"/>
              </a:xfrm>
              <a:prstGeom prst="arc">
                <a:avLst>
                  <a:gd name="adj1" fmla="val 16138771"/>
                  <a:gd name="adj2" fmla="val 21405616"/>
                </a:avLst>
              </a:prstGeom>
              <a:ln w="19050">
                <a:solidFill>
                  <a:schemeClr val="tx1">
                    <a:alpha val="23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81B1B80-4AFC-4287-A2AB-8B74CD752509}"/>
              </a:ext>
            </a:extLst>
          </p:cNvPr>
          <p:cNvGrpSpPr/>
          <p:nvPr/>
        </p:nvGrpSpPr>
        <p:grpSpPr>
          <a:xfrm>
            <a:off x="5823014" y="3986323"/>
            <a:ext cx="627948" cy="464953"/>
            <a:chOff x="3891522" y="4455265"/>
            <a:chExt cx="627948" cy="464953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2B50D3C8-43CB-4F7F-8F5C-80A50810D1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1522" y="4455265"/>
              <a:ext cx="627948" cy="254956"/>
            </a:xfrm>
            <a:prstGeom prst="straightConnector1">
              <a:avLst/>
            </a:prstGeom>
            <a:ln w="19050">
              <a:solidFill>
                <a:schemeClr val="tx1">
                  <a:alpha val="29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1FE397C4-452D-4789-9252-1877703E624B}"/>
                </a:ext>
              </a:extLst>
            </p:cNvPr>
            <p:cNvSpPr txBox="1"/>
            <p:nvPr/>
          </p:nvSpPr>
          <p:spPr>
            <a:xfrm>
              <a:off x="3940957" y="4550886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alpha val="25000"/>
                    </a:schemeClr>
                  </a:solidFill>
                </a:rPr>
                <a:t>z</a:t>
              </a:r>
            </a:p>
          </p:txBody>
        </p:sp>
      </p:grpSp>
      <p:pic>
        <p:nvPicPr>
          <p:cNvPr id="17" name="Grafik 16" descr="Ein Bild, das Gebäude, Ebene, Flugzeug, fliegend enthält.&#10;&#10;Automatisch generierte Beschreibung">
            <a:extLst>
              <a:ext uri="{FF2B5EF4-FFF2-40B4-BE49-F238E27FC236}">
                <a16:creationId xmlns:a16="http://schemas.microsoft.com/office/drawing/2014/main" id="{425D9038-449F-4D3F-876E-9E938486CE60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901" y="2121716"/>
            <a:ext cx="952500" cy="942975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AEB63124-EF94-4C1D-8784-9755CE844F28}"/>
              </a:ext>
            </a:extLst>
          </p:cNvPr>
          <p:cNvSpPr txBox="1"/>
          <p:nvPr/>
        </p:nvSpPr>
        <p:spPr>
          <a:xfrm rot="16200000">
            <a:off x="4485577" y="4850801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alpha val="21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31839A6-43AC-421F-B534-417F13DDF40A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7000"/>
          </a:blip>
          <a:stretch>
            <a:fillRect/>
          </a:stretch>
        </p:blipFill>
        <p:spPr>
          <a:xfrm>
            <a:off x="9847428" y="1566059"/>
            <a:ext cx="2204720" cy="1984598"/>
          </a:xfrm>
          <a:prstGeom prst="rect">
            <a:avLst/>
          </a:prstGeom>
        </p:spPr>
      </p:pic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FDC67729-80AD-49BB-A105-DE48F2A5E510}"/>
              </a:ext>
            </a:extLst>
          </p:cNvPr>
          <p:cNvGrpSpPr/>
          <p:nvPr/>
        </p:nvGrpSpPr>
        <p:grpSpPr>
          <a:xfrm>
            <a:off x="494394" y="1498874"/>
            <a:ext cx="4062941" cy="2614927"/>
            <a:chOff x="-4042" y="1455120"/>
            <a:chExt cx="4062941" cy="2614927"/>
          </a:xfrm>
        </p:grpSpPr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E8B5B6D8-D968-48A9-9CCB-E4AE70B79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0F0BF"/>
                </a:clrFrom>
                <a:clrTo>
                  <a:srgbClr val="F0F0B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52607" y="1455120"/>
              <a:ext cx="4006292" cy="2614927"/>
            </a:xfrm>
            <a:prstGeom prst="rect">
              <a:avLst/>
            </a:prstGeom>
          </p:spPr>
        </p:pic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F3FDA41-D1BE-4785-BC4F-84B026CE1F56}"/>
                </a:ext>
              </a:extLst>
            </p:cNvPr>
            <p:cNvSpPr txBox="1"/>
            <p:nvPr/>
          </p:nvSpPr>
          <p:spPr>
            <a:xfrm>
              <a:off x="22647" y="1604654"/>
              <a:ext cx="78258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Target</a:t>
              </a:r>
            </a:p>
            <a:p>
              <a:pPr algn="ctr"/>
              <a:r>
                <a:rPr lang="en-US" sz="1050" dirty="0"/>
                <a:t>Molten Sn</a:t>
              </a:r>
              <a:r>
                <a:rPr lang="en-US" sz="1200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84DBFDF-0DC3-4F78-BB21-6838D84C1824}"/>
                    </a:ext>
                  </a:extLst>
                </p:cNvPr>
                <p:cNvSpPr txBox="1"/>
                <p:nvPr/>
              </p:nvSpPr>
              <p:spPr>
                <a:xfrm>
                  <a:off x="634557" y="1487408"/>
                  <a:ext cx="1096262" cy="5693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Acceleration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AT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84DBFDF-0DC3-4F78-BB21-6838D84C18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557" y="1487408"/>
                  <a:ext cx="1096262" cy="569387"/>
                </a:xfrm>
                <a:prstGeom prst="rect">
                  <a:avLst/>
                </a:prstGeom>
                <a:blipFill>
                  <a:blip r:embed="rId15"/>
                  <a:stretch>
                    <a:fillRect l="-1667" t="-21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9141BBF1-13EC-4EFB-A36C-8419A3F403C3}"/>
                    </a:ext>
                  </a:extLst>
                </p:cNvPr>
                <p:cNvSpPr txBox="1"/>
                <p:nvPr/>
              </p:nvSpPr>
              <p:spPr>
                <a:xfrm>
                  <a:off x="1415521" y="1676436"/>
                  <a:ext cx="1721084" cy="549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Mass separation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AT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9141BBF1-13EC-4EFB-A36C-8419A3F40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5521" y="1676436"/>
                  <a:ext cx="1721084" cy="549381"/>
                </a:xfrm>
                <a:prstGeom prst="rect">
                  <a:avLst/>
                </a:prstGeom>
                <a:blipFill>
                  <a:blip r:embed="rId16"/>
                  <a:stretch>
                    <a:fillRect l="-1064" t="-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7CAF079B-D74E-4AB7-835C-D81F9563E79B}"/>
                </a:ext>
              </a:extLst>
            </p:cNvPr>
            <p:cNvSpPr txBox="1"/>
            <p:nvPr/>
          </p:nvSpPr>
          <p:spPr>
            <a:xfrm>
              <a:off x="-4042" y="2558358"/>
              <a:ext cx="14102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Primary 1.4 GeV </a:t>
              </a:r>
            </a:p>
            <a:p>
              <a:pPr algn="ctr"/>
              <a:r>
                <a:rPr lang="en-US" sz="1400" dirty="0"/>
                <a:t>proton beam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FBA697F-8095-4FFE-A342-D5CED3D78E04}"/>
              </a:ext>
            </a:extLst>
          </p:cNvPr>
          <p:cNvGrpSpPr/>
          <p:nvPr/>
        </p:nvGrpSpPr>
        <p:grpSpPr>
          <a:xfrm>
            <a:off x="5052051" y="1701140"/>
            <a:ext cx="1277629" cy="1419225"/>
            <a:chOff x="3145300" y="4094550"/>
            <a:chExt cx="1277629" cy="141922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7103829-9E90-4A22-87CE-5708F1D8E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alphaModFix amt="36000"/>
            </a:blip>
            <a:stretch>
              <a:fillRect/>
            </a:stretch>
          </p:blipFill>
          <p:spPr>
            <a:xfrm>
              <a:off x="3145300" y="4094550"/>
              <a:ext cx="1276350" cy="1419225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C9DCD0E-74F3-4CE9-A0A3-3CC8F0357F4A}"/>
                </a:ext>
              </a:extLst>
            </p:cNvPr>
            <p:cNvSpPr txBox="1"/>
            <p:nvPr/>
          </p:nvSpPr>
          <p:spPr>
            <a:xfrm>
              <a:off x="3431822" y="4348898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chemeClr val="tx1">
                      <a:alpha val="29000"/>
                    </a:schemeClr>
                  </a:solidFill>
                </a:rPr>
                <a:t>γ</a:t>
              </a:r>
              <a:r>
                <a:rPr lang="de-AT" baseline="-25000" dirty="0">
                  <a:solidFill>
                    <a:schemeClr val="tx1">
                      <a:alpha val="29000"/>
                    </a:schemeClr>
                  </a:solidFill>
                </a:rPr>
                <a:t>1</a:t>
              </a:r>
              <a:endParaRPr lang="en-US" dirty="0">
                <a:solidFill>
                  <a:schemeClr val="tx1">
                    <a:alpha val="29000"/>
                  </a:schemeClr>
                </a:solidFill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0C15EA00-C6AA-4883-B3F8-57D1A339D773}"/>
                </a:ext>
              </a:extLst>
            </p:cNvPr>
            <p:cNvSpPr txBox="1"/>
            <p:nvPr/>
          </p:nvSpPr>
          <p:spPr>
            <a:xfrm>
              <a:off x="4057123" y="4941762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chemeClr val="tx1">
                      <a:alpha val="31000"/>
                    </a:schemeClr>
                  </a:solidFill>
                </a:rPr>
                <a:t>γ</a:t>
              </a:r>
              <a:r>
                <a:rPr lang="de-AT" baseline="-25000" dirty="0">
                  <a:solidFill>
                    <a:schemeClr val="tx1">
                      <a:alpha val="31000"/>
                    </a:schemeClr>
                  </a:solidFill>
                </a:rPr>
                <a:t>2</a:t>
              </a:r>
              <a:endParaRPr lang="en-US" dirty="0">
                <a:solidFill>
                  <a:schemeClr val="tx1">
                    <a:alpha val="31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735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Perturbed Angular Correlation (PAC)</a:t>
            </a:r>
            <a:br>
              <a:rPr lang="en-US" noProof="0" dirty="0"/>
            </a:br>
            <a:r>
              <a:rPr lang="en-US" sz="2400" noProof="0" dirty="0"/>
              <a:t>A method to probe </a:t>
            </a:r>
            <a:r>
              <a:rPr lang="en-US" sz="2400" b="1" noProof="0" dirty="0"/>
              <a:t>hyperfine interactions </a:t>
            </a:r>
            <a:r>
              <a:rPr lang="en-US" sz="2400" noProof="0" dirty="0"/>
              <a:t>in matter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7</a:t>
            </a:fld>
            <a:endParaRPr lang="en-US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5D72F7B-4801-49F2-B05D-013C0F8B1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512" y="3173922"/>
            <a:ext cx="2135675" cy="55026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93853150-8748-4906-A99E-0D21BD93A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909" y="4231047"/>
            <a:ext cx="1702095" cy="142143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52B6FD-73BF-4FFF-9153-F01BBA7DA1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66"/>
              </a:clrFrom>
              <a:clrTo>
                <a:srgbClr val="FFFF66">
                  <a:alpha val="0"/>
                </a:srgbClr>
              </a:clrTo>
            </a:clrChange>
          </a:blip>
          <a:srcRect l="11647" r="17534" b="26275"/>
          <a:stretch/>
        </p:blipFill>
        <p:spPr>
          <a:xfrm>
            <a:off x="9127665" y="3826587"/>
            <a:ext cx="2333950" cy="153787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760C566-2FC5-40A6-BFD7-7BF2C9F4007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66"/>
              </a:clrFrom>
              <a:clrTo>
                <a:srgbClr val="FFFF66">
                  <a:alpha val="0"/>
                </a:srgbClr>
              </a:clrTo>
            </a:clrChange>
          </a:blip>
          <a:srcRect l="14852" r="24042" b="25238"/>
          <a:stretch/>
        </p:blipFill>
        <p:spPr>
          <a:xfrm>
            <a:off x="4975636" y="4336900"/>
            <a:ext cx="2333949" cy="1623600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1C742A2-30CC-45C2-8081-596B5843F4C8}"/>
              </a:ext>
            </a:extLst>
          </p:cNvPr>
          <p:cNvGrpSpPr/>
          <p:nvPr/>
        </p:nvGrpSpPr>
        <p:grpSpPr>
          <a:xfrm>
            <a:off x="5355600" y="435793"/>
            <a:ext cx="4242488" cy="4515702"/>
            <a:chOff x="3140841" y="-833460"/>
            <a:chExt cx="4242488" cy="4515702"/>
          </a:xfrm>
        </p:grpSpPr>
        <p:sp>
          <p:nvSpPr>
            <p:cNvPr id="19" name="Bogen 18">
              <a:extLst>
                <a:ext uri="{FF2B5EF4-FFF2-40B4-BE49-F238E27FC236}">
                  <a16:creationId xmlns:a16="http://schemas.microsoft.com/office/drawing/2014/main" id="{B797746B-06BF-40AE-99A7-CC4A400410BD}"/>
                </a:ext>
              </a:extLst>
            </p:cNvPr>
            <p:cNvSpPr/>
            <p:nvPr/>
          </p:nvSpPr>
          <p:spPr>
            <a:xfrm rot="7146128">
              <a:off x="3324009" y="-1016628"/>
              <a:ext cx="3876152" cy="4242488"/>
            </a:xfrm>
            <a:prstGeom prst="arc">
              <a:avLst>
                <a:gd name="adj1" fmla="val 17494503"/>
                <a:gd name="adj2" fmla="val 21405616"/>
              </a:avLst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AE19D46-F934-4C8E-B978-D87401FC44F9}"/>
                </a:ext>
              </a:extLst>
            </p:cNvPr>
            <p:cNvGrpSpPr/>
            <p:nvPr/>
          </p:nvGrpSpPr>
          <p:grpSpPr>
            <a:xfrm>
              <a:off x="4003559" y="820796"/>
              <a:ext cx="3096379" cy="2861446"/>
              <a:chOff x="4235002" y="2245581"/>
              <a:chExt cx="3096379" cy="2861446"/>
            </a:xfrm>
          </p:grpSpPr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9EAD0562-B0E3-4212-961E-BC025F93969C}"/>
                  </a:ext>
                </a:extLst>
              </p:cNvPr>
              <p:cNvGrpSpPr/>
              <p:nvPr/>
            </p:nvGrpSpPr>
            <p:grpSpPr>
              <a:xfrm>
                <a:off x="4346871" y="2259977"/>
                <a:ext cx="2743200" cy="2847050"/>
                <a:chOff x="2963929" y="1762743"/>
                <a:chExt cx="4306033" cy="4469047"/>
              </a:xfrm>
            </p:grpSpPr>
            <p:pic>
              <p:nvPicPr>
                <p:cNvPr id="23" name="Grafik 22">
                  <a:extLst>
                    <a:ext uri="{FF2B5EF4-FFF2-40B4-BE49-F238E27FC236}">
                      <a16:creationId xmlns:a16="http://schemas.microsoft.com/office/drawing/2014/main" id="{E0037731-5E99-4FF5-8DC2-B886EE705C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963929" y="2913010"/>
                  <a:ext cx="4306033" cy="2366980"/>
                </a:xfrm>
                <a:prstGeom prst="rect">
                  <a:avLst/>
                </a:prstGeom>
              </p:spPr>
            </p:pic>
            <p:pic>
              <p:nvPicPr>
                <p:cNvPr id="25" name="Grafik 24">
                  <a:extLst>
                    <a:ext uri="{FF2B5EF4-FFF2-40B4-BE49-F238E27FC236}">
                      <a16:creationId xmlns:a16="http://schemas.microsoft.com/office/drawing/2014/main" id="{D5C79D1B-63D9-431C-BEDE-6F04BEDA7C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 rot="15129213">
                  <a:off x="4511462" y="1926545"/>
                  <a:ext cx="1210965" cy="883361"/>
                </a:xfrm>
                <a:prstGeom prst="rect">
                  <a:avLst/>
                </a:prstGeom>
              </p:spPr>
            </p:pic>
            <p:pic>
              <p:nvPicPr>
                <p:cNvPr id="26" name="Grafik 25">
                  <a:extLst>
                    <a:ext uri="{FF2B5EF4-FFF2-40B4-BE49-F238E27FC236}">
                      <a16:creationId xmlns:a16="http://schemas.microsoft.com/office/drawing/2014/main" id="{A03ACBE7-92C3-44A1-A8D6-3DE633120E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 rot="15044951">
                  <a:off x="4364517" y="5118229"/>
                  <a:ext cx="1258154" cy="968967"/>
                </a:xfrm>
                <a:prstGeom prst="rect">
                  <a:avLst/>
                </a:prstGeom>
              </p:spPr>
            </p:pic>
          </p:grp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4EF266FA-B879-41EC-ACD6-07F5350677E9}"/>
                  </a:ext>
                </a:extLst>
              </p:cNvPr>
              <p:cNvSpPr txBox="1"/>
              <p:nvPr/>
            </p:nvSpPr>
            <p:spPr>
              <a:xfrm>
                <a:off x="6030781" y="4391231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90°</a:t>
                </a:r>
              </a:p>
            </p:txBody>
          </p:sp>
          <p:sp>
            <p:nvSpPr>
              <p:cNvPr id="27" name="Bogen 26">
                <a:extLst>
                  <a:ext uri="{FF2B5EF4-FFF2-40B4-BE49-F238E27FC236}">
                    <a16:creationId xmlns:a16="http://schemas.microsoft.com/office/drawing/2014/main" id="{97915EB5-BACA-403A-A83C-141B895D0DA9}"/>
                  </a:ext>
                </a:extLst>
              </p:cNvPr>
              <p:cNvSpPr/>
              <p:nvPr/>
            </p:nvSpPr>
            <p:spPr>
              <a:xfrm rot="15464096">
                <a:off x="4514297" y="2160320"/>
                <a:ext cx="2731824" cy="2902345"/>
              </a:xfrm>
              <a:prstGeom prst="arc">
                <a:avLst>
                  <a:gd name="adj1" fmla="val 16138771"/>
                  <a:gd name="adj2" fmla="val 21405616"/>
                </a:avLst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BC8BB55A-99E2-463E-AD0B-BAFF1C433AEA}"/>
                  </a:ext>
                </a:extLst>
              </p:cNvPr>
              <p:cNvSpPr txBox="1"/>
              <p:nvPr/>
            </p:nvSpPr>
            <p:spPr>
              <a:xfrm>
                <a:off x="4235002" y="2714977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90°</a:t>
                </a:r>
              </a:p>
            </p:txBody>
          </p:sp>
        </p:grp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81B1B80-4AFC-4287-A2AB-8B74CD752509}"/>
              </a:ext>
            </a:extLst>
          </p:cNvPr>
          <p:cNvGrpSpPr/>
          <p:nvPr/>
        </p:nvGrpSpPr>
        <p:grpSpPr>
          <a:xfrm>
            <a:off x="5823014" y="3986323"/>
            <a:ext cx="627948" cy="464953"/>
            <a:chOff x="3891522" y="4455265"/>
            <a:chExt cx="627948" cy="464953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2B50D3C8-43CB-4F7F-8F5C-80A50810D1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1522" y="4455265"/>
              <a:ext cx="627948" cy="2549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1FE397C4-452D-4789-9252-1877703E624B}"/>
                </a:ext>
              </a:extLst>
            </p:cNvPr>
            <p:cNvSpPr txBox="1"/>
            <p:nvPr/>
          </p:nvSpPr>
          <p:spPr>
            <a:xfrm>
              <a:off x="3940957" y="4550886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z</a:t>
              </a:r>
            </a:p>
          </p:txBody>
        </p:sp>
      </p:grpSp>
      <p:pic>
        <p:nvPicPr>
          <p:cNvPr id="17" name="Grafik 16" descr="Ein Bild, das Gebäude, Ebene, Flugzeug, fliegend enthält.&#10;&#10;Automatisch generierte Beschreibung">
            <a:extLst>
              <a:ext uri="{FF2B5EF4-FFF2-40B4-BE49-F238E27FC236}">
                <a16:creationId xmlns:a16="http://schemas.microsoft.com/office/drawing/2014/main" id="{425D9038-449F-4D3F-876E-9E938486CE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901" y="2121716"/>
            <a:ext cx="952500" cy="942975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AEB63124-EF94-4C1D-8784-9755CE844F28}"/>
              </a:ext>
            </a:extLst>
          </p:cNvPr>
          <p:cNvSpPr txBox="1"/>
          <p:nvPr/>
        </p:nvSpPr>
        <p:spPr>
          <a:xfrm rot="16200000">
            <a:off x="4485577" y="4850801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31839A6-43AC-421F-B534-417F13DDF4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47428" y="1566059"/>
            <a:ext cx="2204720" cy="1984598"/>
          </a:xfrm>
          <a:prstGeom prst="rect">
            <a:avLst/>
          </a:prstGeom>
        </p:spPr>
      </p:pic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FDC67729-80AD-49BB-A105-DE48F2A5E510}"/>
              </a:ext>
            </a:extLst>
          </p:cNvPr>
          <p:cNvGrpSpPr/>
          <p:nvPr/>
        </p:nvGrpSpPr>
        <p:grpSpPr>
          <a:xfrm>
            <a:off x="494394" y="1498874"/>
            <a:ext cx="4062941" cy="2614927"/>
            <a:chOff x="-4042" y="1455120"/>
            <a:chExt cx="4062941" cy="2614927"/>
          </a:xfrm>
        </p:grpSpPr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E8B5B6D8-D968-48A9-9CCB-E4AE70B79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0F0BF"/>
                </a:clrFrom>
                <a:clrTo>
                  <a:srgbClr val="F0F0B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52607" y="1455120"/>
              <a:ext cx="4006292" cy="2614927"/>
            </a:xfrm>
            <a:prstGeom prst="rect">
              <a:avLst/>
            </a:prstGeom>
          </p:spPr>
        </p:pic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F3FDA41-D1BE-4785-BC4F-84B026CE1F56}"/>
                </a:ext>
              </a:extLst>
            </p:cNvPr>
            <p:cNvSpPr txBox="1"/>
            <p:nvPr/>
          </p:nvSpPr>
          <p:spPr>
            <a:xfrm>
              <a:off x="22647" y="1604654"/>
              <a:ext cx="78258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Target</a:t>
              </a:r>
            </a:p>
            <a:p>
              <a:pPr algn="ctr"/>
              <a:r>
                <a:rPr lang="en-US" sz="1050" dirty="0"/>
                <a:t>Molten Sn</a:t>
              </a:r>
              <a:r>
                <a:rPr lang="en-US" sz="1200" dirty="0"/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84DBFDF-0DC3-4F78-BB21-6838D84C1824}"/>
                    </a:ext>
                  </a:extLst>
                </p:cNvPr>
                <p:cNvSpPr txBox="1"/>
                <p:nvPr/>
              </p:nvSpPr>
              <p:spPr>
                <a:xfrm>
                  <a:off x="634557" y="1487408"/>
                  <a:ext cx="1096262" cy="5693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Acceleration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AT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84DBFDF-0DC3-4F78-BB21-6838D84C18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557" y="1487408"/>
                  <a:ext cx="1096262" cy="569387"/>
                </a:xfrm>
                <a:prstGeom prst="rect">
                  <a:avLst/>
                </a:prstGeom>
                <a:blipFill>
                  <a:blip r:embed="rId12"/>
                  <a:stretch>
                    <a:fillRect l="-1667" t="-21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9141BBF1-13EC-4EFB-A36C-8419A3F403C3}"/>
                    </a:ext>
                  </a:extLst>
                </p:cNvPr>
                <p:cNvSpPr txBox="1"/>
                <p:nvPr/>
              </p:nvSpPr>
              <p:spPr>
                <a:xfrm>
                  <a:off x="1415521" y="1676436"/>
                  <a:ext cx="1721084" cy="549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Mass separation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AT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7" name="Textfeld 36">
                  <a:extLst>
                    <a:ext uri="{FF2B5EF4-FFF2-40B4-BE49-F238E27FC236}">
                      <a16:creationId xmlns:a16="http://schemas.microsoft.com/office/drawing/2014/main" id="{9141BBF1-13EC-4EFB-A36C-8419A3F40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5521" y="1676436"/>
                  <a:ext cx="1721084" cy="549381"/>
                </a:xfrm>
                <a:prstGeom prst="rect">
                  <a:avLst/>
                </a:prstGeom>
                <a:blipFill>
                  <a:blip r:embed="rId13"/>
                  <a:stretch>
                    <a:fillRect l="-1064" t="-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7CAF079B-D74E-4AB7-835C-D81F9563E79B}"/>
                </a:ext>
              </a:extLst>
            </p:cNvPr>
            <p:cNvSpPr txBox="1"/>
            <p:nvPr/>
          </p:nvSpPr>
          <p:spPr>
            <a:xfrm>
              <a:off x="-4042" y="2558358"/>
              <a:ext cx="14102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Primary 1.4 GeV </a:t>
              </a:r>
            </a:p>
            <a:p>
              <a:pPr algn="ctr"/>
              <a:r>
                <a:rPr lang="en-US" sz="1400" dirty="0"/>
                <a:t>proton beam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39AD59C4-0F89-409E-84B3-42A24EC68A1E}"/>
              </a:ext>
            </a:extLst>
          </p:cNvPr>
          <p:cNvGrpSpPr/>
          <p:nvPr/>
        </p:nvGrpSpPr>
        <p:grpSpPr>
          <a:xfrm>
            <a:off x="5052051" y="1701140"/>
            <a:ext cx="1277629" cy="1419225"/>
            <a:chOff x="3145300" y="4094550"/>
            <a:chExt cx="1277629" cy="1419225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1C1E2774-04B1-48B2-85F4-79FDA2C90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3145300" y="4094550"/>
              <a:ext cx="1276350" cy="1419225"/>
            </a:xfrm>
            <a:prstGeom prst="rect">
              <a:avLst/>
            </a:prstGeom>
          </p:spPr>
        </p:pic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35582027-04A0-40DC-961A-4733747339E8}"/>
                </a:ext>
              </a:extLst>
            </p:cNvPr>
            <p:cNvSpPr txBox="1"/>
            <p:nvPr/>
          </p:nvSpPr>
          <p:spPr>
            <a:xfrm>
              <a:off x="3431822" y="4348898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γ</a:t>
              </a:r>
              <a:r>
                <a:rPr lang="de-AT" baseline="-25000" dirty="0"/>
                <a:t>1</a:t>
              </a:r>
              <a:endParaRPr lang="en-US" dirty="0"/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3EF1C944-A37E-45FB-9AFF-5CE7A5EAE0E7}"/>
                </a:ext>
              </a:extLst>
            </p:cNvPr>
            <p:cNvSpPr txBox="1"/>
            <p:nvPr/>
          </p:nvSpPr>
          <p:spPr>
            <a:xfrm>
              <a:off x="4057123" y="4941762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γ</a:t>
              </a:r>
              <a:r>
                <a:rPr lang="de-AT" baseline="-25000" dirty="0"/>
                <a:t>2</a:t>
              </a:r>
              <a:endParaRPr lang="en-US" dirty="0"/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BB6000F4-EB87-4BFD-902F-6B0DAFF60C17}"/>
              </a:ext>
            </a:extLst>
          </p:cNvPr>
          <p:cNvSpPr txBox="1"/>
          <p:nvPr/>
        </p:nvSpPr>
        <p:spPr>
          <a:xfrm>
            <a:off x="6811973" y="1644252"/>
            <a:ext cx="1699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Cd @ Bi-site</a:t>
            </a:r>
          </a:p>
        </p:txBody>
      </p:sp>
    </p:spTree>
    <p:extLst>
      <p:ext uri="{BB962C8B-B14F-4D97-AF65-F5344CB8AC3E}">
        <p14:creationId xmlns:p14="http://schemas.microsoft.com/office/powerpoint/2010/main" val="2469038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Perturbed Angular Correlation (PAC)</a:t>
            </a:r>
            <a:br>
              <a:rPr lang="en-US" dirty="0"/>
            </a:br>
            <a:r>
              <a:rPr lang="en-US" sz="2400" dirty="0"/>
              <a:t>A method to probe </a:t>
            </a:r>
            <a:r>
              <a:rPr lang="en-US" sz="2400" b="1" dirty="0">
                <a:solidFill>
                  <a:srgbClr val="FF0000"/>
                </a:solidFill>
              </a:rPr>
              <a:t>hyperfine interactions </a:t>
            </a:r>
            <a:r>
              <a:rPr lang="en-US" sz="2400" dirty="0"/>
              <a:t>in matter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8</a:t>
            </a:fld>
            <a:endParaRPr lang="en-US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93853150-8748-4906-A99E-0D21BD93A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98" y="2940621"/>
            <a:ext cx="2178998" cy="1819695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93969E2E-B4E5-42FC-B2C1-BAA952A6DE88}"/>
              </a:ext>
            </a:extLst>
          </p:cNvPr>
          <p:cNvSpPr/>
          <p:nvPr/>
        </p:nvSpPr>
        <p:spPr>
          <a:xfrm>
            <a:off x="2069449" y="3459809"/>
            <a:ext cx="521021" cy="52102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670DF67-BE44-44EF-B85F-174DE99822B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329960" y="1863524"/>
            <a:ext cx="2404086" cy="15962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1F7CB298-C047-4780-9A2E-A71056150561}"/>
              </a:ext>
            </a:extLst>
          </p:cNvPr>
          <p:cNvCxnSpPr>
            <a:cxnSpLocks/>
          </p:cNvCxnSpPr>
          <p:nvPr/>
        </p:nvCxnSpPr>
        <p:spPr>
          <a:xfrm>
            <a:off x="2329960" y="3980830"/>
            <a:ext cx="2772127" cy="13988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4788F0D-628E-4C59-8125-FD92DCD9EBF8}"/>
              </a:ext>
            </a:extLst>
          </p:cNvPr>
          <p:cNvGrpSpPr/>
          <p:nvPr/>
        </p:nvGrpSpPr>
        <p:grpSpPr>
          <a:xfrm rot="20838026">
            <a:off x="3916492" y="1219970"/>
            <a:ext cx="6370947" cy="4680931"/>
            <a:chOff x="8923125" y="2473698"/>
            <a:chExt cx="1012254" cy="743734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99B893C-D876-4C78-8AB4-5035142D8117}"/>
                </a:ext>
              </a:extLst>
            </p:cNvPr>
            <p:cNvSpPr/>
            <p:nvPr/>
          </p:nvSpPr>
          <p:spPr>
            <a:xfrm>
              <a:off x="8923125" y="2473698"/>
              <a:ext cx="646996" cy="6469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B3D1791B-8142-4C10-B0FD-CED238F61AFE}"/>
                </a:ext>
              </a:extLst>
            </p:cNvPr>
            <p:cNvSpPr/>
            <p:nvPr/>
          </p:nvSpPr>
          <p:spPr>
            <a:xfrm rot="2480464">
              <a:off x="9427796" y="3138758"/>
              <a:ext cx="507583" cy="7867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7E1E351E-5D3C-42A8-AEAA-13DB7DEEBBAA}"/>
              </a:ext>
            </a:extLst>
          </p:cNvPr>
          <p:cNvGrpSpPr/>
          <p:nvPr/>
        </p:nvGrpSpPr>
        <p:grpSpPr>
          <a:xfrm>
            <a:off x="6096000" y="3719167"/>
            <a:ext cx="1154565" cy="658756"/>
            <a:chOff x="3693151" y="2779065"/>
            <a:chExt cx="2085619" cy="1189984"/>
          </a:xfrm>
        </p:grpSpPr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0375355E-042F-4837-BB8A-35566494B10F}"/>
                </a:ext>
              </a:extLst>
            </p:cNvPr>
            <p:cNvCxnSpPr>
              <a:cxnSpLocks/>
            </p:cNvCxnSpPr>
            <p:nvPr/>
          </p:nvCxnSpPr>
          <p:spPr>
            <a:xfrm>
              <a:off x="3693151" y="3325867"/>
              <a:ext cx="48547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87A2CE11-4BF2-478B-BEF0-104527747066}"/>
                </a:ext>
              </a:extLst>
            </p:cNvPr>
            <p:cNvCxnSpPr>
              <a:cxnSpLocks/>
            </p:cNvCxnSpPr>
            <p:nvPr/>
          </p:nvCxnSpPr>
          <p:spPr>
            <a:xfrm>
              <a:off x="4791121" y="3022455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D5D98B93-B00E-4C35-AB40-9FEE56115F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74300" y="3016251"/>
              <a:ext cx="604922" cy="305647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F1B230F7-7DC2-43A9-9B71-4392C4F7315F}"/>
                </a:ext>
              </a:extLst>
            </p:cNvPr>
            <p:cNvCxnSpPr>
              <a:cxnSpLocks/>
            </p:cNvCxnSpPr>
            <p:nvPr/>
          </p:nvCxnSpPr>
          <p:spPr>
            <a:xfrm>
              <a:off x="4801754" y="3752498"/>
              <a:ext cx="9606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FBA804DE-CCF2-4769-9AC0-CDB7EEDB132F}"/>
                </a:ext>
              </a:extLst>
            </p:cNvPr>
            <p:cNvCxnSpPr>
              <a:cxnSpLocks/>
            </p:cNvCxnSpPr>
            <p:nvPr/>
          </p:nvCxnSpPr>
          <p:spPr>
            <a:xfrm>
              <a:off x="4174300" y="3319908"/>
              <a:ext cx="641719" cy="432589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7D9FBB6B-EDCE-49B2-B1A9-B82582335405}"/>
                </a:ext>
              </a:extLst>
            </p:cNvPr>
            <p:cNvCxnSpPr>
              <a:cxnSpLocks/>
            </p:cNvCxnSpPr>
            <p:nvPr/>
          </p:nvCxnSpPr>
          <p:spPr>
            <a:xfrm>
              <a:off x="4816019" y="2785985"/>
              <a:ext cx="9627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2BF037EB-42E6-4A36-808A-F086B527A7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9198" y="2782004"/>
              <a:ext cx="616821" cy="533923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8D0A21FE-6144-44DA-AC78-43174C91D7B0}"/>
                </a:ext>
              </a:extLst>
            </p:cNvPr>
            <p:cNvCxnSpPr>
              <a:cxnSpLocks/>
            </p:cNvCxnSpPr>
            <p:nvPr/>
          </p:nvCxnSpPr>
          <p:spPr>
            <a:xfrm>
              <a:off x="4826652" y="3967417"/>
              <a:ext cx="9472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357A6422-69D9-4AE8-B805-A91A1C75A86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198" y="3329841"/>
              <a:ext cx="616821" cy="63359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>
              <a:extLst>
                <a:ext uri="{FF2B5EF4-FFF2-40B4-BE49-F238E27FC236}">
                  <a16:creationId xmlns:a16="http://schemas.microsoft.com/office/drawing/2014/main" id="{D19DA488-179B-44B1-8910-0CE7660B2B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2785985"/>
              <a:ext cx="0" cy="2151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B6359F88-857C-4439-B372-AE565E996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3489068"/>
              <a:ext cx="0" cy="2634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702981CB-76F2-4D84-8CE0-BD5CEBC72A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025" y="3489067"/>
              <a:ext cx="0" cy="4743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94EA072A-3BE6-4EE7-8DD4-0B8633D4A74D}"/>
                </a:ext>
              </a:extLst>
            </p:cNvPr>
            <p:cNvCxnSpPr>
              <a:cxnSpLocks/>
            </p:cNvCxnSpPr>
            <p:nvPr/>
          </p:nvCxnSpPr>
          <p:spPr>
            <a:xfrm>
              <a:off x="4802685" y="3251598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E5C4CCFA-4114-4FEA-BF2C-C7D60B8A220F}"/>
                </a:ext>
              </a:extLst>
            </p:cNvPr>
            <p:cNvCxnSpPr>
              <a:cxnSpLocks/>
            </p:cNvCxnSpPr>
            <p:nvPr/>
          </p:nvCxnSpPr>
          <p:spPr>
            <a:xfrm>
              <a:off x="4802685" y="3491678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3C1CA7A1-DF5A-489A-B605-177A694DCC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3519" y="3261724"/>
              <a:ext cx="612500" cy="52483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3EBA3C74-2258-44EA-810E-693C0EB3FF3C}"/>
                </a:ext>
              </a:extLst>
            </p:cNvPr>
            <p:cNvCxnSpPr>
              <a:cxnSpLocks/>
            </p:cNvCxnSpPr>
            <p:nvPr/>
          </p:nvCxnSpPr>
          <p:spPr>
            <a:xfrm>
              <a:off x="4235538" y="3329811"/>
              <a:ext cx="566216" cy="161867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9C035301-8C9B-40C1-B09B-049FD638C8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2031" y="2779065"/>
              <a:ext cx="0" cy="4743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mit Pfeil 65">
              <a:extLst>
                <a:ext uri="{FF2B5EF4-FFF2-40B4-BE49-F238E27FC236}">
                  <a16:creationId xmlns:a16="http://schemas.microsoft.com/office/drawing/2014/main" id="{BDDF6DD2-21C8-4E74-85F4-EF611B5B02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3753919"/>
              <a:ext cx="0" cy="2151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5" name="Grafik 104">
            <a:extLst>
              <a:ext uri="{FF2B5EF4-FFF2-40B4-BE49-F238E27FC236}">
                <a16:creationId xmlns:a16="http://schemas.microsoft.com/office/drawing/2014/main" id="{ACD87C76-9CE3-4D92-A5C7-3423041487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9440" y="2447210"/>
            <a:ext cx="796914" cy="552355"/>
          </a:xfrm>
          <a:prstGeom prst="rect">
            <a:avLst/>
          </a:prstGeom>
        </p:spPr>
      </p:pic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0E7B259D-C085-40EA-A5D7-D6FBA9A71AFC}"/>
              </a:ext>
            </a:extLst>
          </p:cNvPr>
          <p:cNvCxnSpPr>
            <a:cxnSpLocks/>
          </p:cNvCxnSpPr>
          <p:nvPr/>
        </p:nvCxnSpPr>
        <p:spPr>
          <a:xfrm>
            <a:off x="6134180" y="2721683"/>
            <a:ext cx="2593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9DA96317-A9CD-426C-9AA6-C94F28B4B045}"/>
              </a:ext>
            </a:extLst>
          </p:cNvPr>
          <p:cNvCxnSpPr>
            <a:cxnSpLocks/>
          </p:cNvCxnSpPr>
          <p:nvPr/>
        </p:nvCxnSpPr>
        <p:spPr>
          <a:xfrm flipV="1">
            <a:off x="6393499" y="2483191"/>
            <a:ext cx="195940" cy="23240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FD8E41A0-6C1C-45E1-8AB2-1D266CECF80F}"/>
              </a:ext>
            </a:extLst>
          </p:cNvPr>
          <p:cNvCxnSpPr>
            <a:cxnSpLocks/>
          </p:cNvCxnSpPr>
          <p:nvPr/>
        </p:nvCxnSpPr>
        <p:spPr>
          <a:xfrm>
            <a:off x="6400412" y="2715592"/>
            <a:ext cx="191774" cy="5313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EA03213A-870B-47E8-8928-91288E8DA6E9}"/>
              </a:ext>
            </a:extLst>
          </p:cNvPr>
          <p:cNvCxnSpPr>
            <a:cxnSpLocks/>
          </p:cNvCxnSpPr>
          <p:nvPr/>
        </p:nvCxnSpPr>
        <p:spPr>
          <a:xfrm>
            <a:off x="6393499" y="2730533"/>
            <a:ext cx="195940" cy="17976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D970B843-6400-4992-BE75-03DD07CD7D86}"/>
              </a:ext>
            </a:extLst>
          </p:cNvPr>
          <p:cNvCxnSpPr>
            <a:cxnSpLocks/>
          </p:cNvCxnSpPr>
          <p:nvPr/>
        </p:nvCxnSpPr>
        <p:spPr>
          <a:xfrm>
            <a:off x="4028389" y="3440022"/>
            <a:ext cx="10736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C3E5B4BF-2638-4111-B9D3-C6AFCB97E1B7}"/>
              </a:ext>
            </a:extLst>
          </p:cNvPr>
          <p:cNvSpPr txBox="1"/>
          <p:nvPr/>
        </p:nvSpPr>
        <p:spPr>
          <a:xfrm>
            <a:off x="4008094" y="3206626"/>
            <a:ext cx="772106" cy="37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5/2</a:t>
            </a:r>
            <a:r>
              <a:rPr lang="en-US" sz="1200" baseline="30000" dirty="0"/>
              <a:t>+</a:t>
            </a:r>
            <a:r>
              <a:rPr lang="en-US" sz="1200" dirty="0"/>
              <a:t> </a:t>
            </a:r>
          </a:p>
          <a:p>
            <a:r>
              <a:rPr lang="en-US" sz="1200" dirty="0"/>
              <a:t>245.395keV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7DEA3164-BCD2-4348-9477-42E70DA1EB34}"/>
              </a:ext>
            </a:extLst>
          </p:cNvPr>
          <p:cNvSpPr txBox="1"/>
          <p:nvPr/>
        </p:nvSpPr>
        <p:spPr>
          <a:xfrm>
            <a:off x="4581255" y="3208632"/>
            <a:ext cx="483050" cy="223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84.5ns</a:t>
            </a:r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FF1A419A-DD35-43A7-ADDB-5F544098DD85}"/>
              </a:ext>
            </a:extLst>
          </p:cNvPr>
          <p:cNvCxnSpPr>
            <a:cxnSpLocks/>
          </p:cNvCxnSpPr>
          <p:nvPr/>
        </p:nvCxnSpPr>
        <p:spPr>
          <a:xfrm>
            <a:off x="5135988" y="3440022"/>
            <a:ext cx="960011" cy="57973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027E6FE5-438D-4517-9170-BDB21631A7DB}"/>
              </a:ext>
            </a:extLst>
          </p:cNvPr>
          <p:cNvCxnSpPr>
            <a:cxnSpLocks/>
          </p:cNvCxnSpPr>
          <p:nvPr/>
        </p:nvCxnSpPr>
        <p:spPr>
          <a:xfrm flipH="1">
            <a:off x="5102087" y="2711308"/>
            <a:ext cx="1039979" cy="72871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826F0D6F-EAE6-478C-B66C-1F2D8ECC915A}"/>
              </a:ext>
            </a:extLst>
          </p:cNvPr>
          <p:cNvCxnSpPr>
            <a:cxnSpLocks/>
          </p:cNvCxnSpPr>
          <p:nvPr/>
        </p:nvCxnSpPr>
        <p:spPr>
          <a:xfrm flipH="1" flipV="1">
            <a:off x="7075504" y="2471475"/>
            <a:ext cx="2210" cy="4473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>
            <a:extLst>
              <a:ext uri="{FF2B5EF4-FFF2-40B4-BE49-F238E27FC236}">
                <a16:creationId xmlns:a16="http://schemas.microsoft.com/office/drawing/2014/main" id="{E682A65E-F607-4275-AAF2-0031FBFA6C31}"/>
              </a:ext>
            </a:extLst>
          </p:cNvPr>
          <p:cNvCxnSpPr>
            <a:cxnSpLocks/>
          </p:cNvCxnSpPr>
          <p:nvPr/>
        </p:nvCxnSpPr>
        <p:spPr>
          <a:xfrm flipV="1">
            <a:off x="6790516" y="2748756"/>
            <a:ext cx="0" cy="1706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mit Pfeil 131">
            <a:extLst>
              <a:ext uri="{FF2B5EF4-FFF2-40B4-BE49-F238E27FC236}">
                <a16:creationId xmlns:a16="http://schemas.microsoft.com/office/drawing/2014/main" id="{F72CE669-572B-4C42-9690-3D143F1A500F}"/>
              </a:ext>
            </a:extLst>
          </p:cNvPr>
          <p:cNvCxnSpPr>
            <a:cxnSpLocks/>
          </p:cNvCxnSpPr>
          <p:nvPr/>
        </p:nvCxnSpPr>
        <p:spPr>
          <a:xfrm flipV="1">
            <a:off x="6790516" y="2471475"/>
            <a:ext cx="0" cy="2772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>
            <a:extLst>
              <a:ext uri="{FF2B5EF4-FFF2-40B4-BE49-F238E27FC236}">
                <a16:creationId xmlns:a16="http://schemas.microsoft.com/office/drawing/2014/main" id="{89F8AE60-3338-433A-B56D-6EF9AE67B7E6}"/>
              </a:ext>
            </a:extLst>
          </p:cNvPr>
          <p:cNvSpPr txBox="1"/>
          <p:nvPr/>
        </p:nvSpPr>
        <p:spPr>
          <a:xfrm>
            <a:off x="6530462" y="2706188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000" dirty="0"/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76E3B91-4006-4F10-B866-99806926F6A1}"/>
              </a:ext>
            </a:extLst>
          </p:cNvPr>
          <p:cNvSpPr txBox="1"/>
          <p:nvPr/>
        </p:nvSpPr>
        <p:spPr>
          <a:xfrm>
            <a:off x="7067104" y="2485225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000" dirty="0"/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B4CBFEB6-1264-4415-9F71-7A4DDFF5E91E}"/>
              </a:ext>
            </a:extLst>
          </p:cNvPr>
          <p:cNvSpPr txBox="1"/>
          <p:nvPr/>
        </p:nvSpPr>
        <p:spPr>
          <a:xfrm>
            <a:off x="6539978" y="2472404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000" dirty="0"/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DBE2E16B-B50E-43EF-B818-A4B249562078}"/>
              </a:ext>
            </a:extLst>
          </p:cNvPr>
          <p:cNvSpPr txBox="1"/>
          <p:nvPr/>
        </p:nvSpPr>
        <p:spPr>
          <a:xfrm>
            <a:off x="6767002" y="4358212"/>
            <a:ext cx="249399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US" sz="1000" dirty="0"/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4DC6F81F-4738-4CEF-A633-2248C8D77823}"/>
              </a:ext>
            </a:extLst>
          </p:cNvPr>
          <p:cNvSpPr txBox="1"/>
          <p:nvPr/>
        </p:nvSpPr>
        <p:spPr>
          <a:xfrm>
            <a:off x="6982171" y="4371908"/>
            <a:ext cx="302326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/>
              <p:nvPr/>
            </p:nvSpPr>
            <p:spPr>
              <a:xfrm>
                <a:off x="5034711" y="2690517"/>
                <a:ext cx="1016299" cy="5382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𝑦𝑦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𝑧𝑧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711" y="2690517"/>
                <a:ext cx="1016299" cy="5382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Textfeld 149">
            <a:extLst>
              <a:ext uri="{FF2B5EF4-FFF2-40B4-BE49-F238E27FC236}">
                <a16:creationId xmlns:a16="http://schemas.microsoft.com/office/drawing/2014/main" id="{67529B34-B5E2-443D-9083-94F651B37A88}"/>
              </a:ext>
            </a:extLst>
          </p:cNvPr>
          <p:cNvSpPr txBox="1"/>
          <p:nvPr/>
        </p:nvSpPr>
        <p:spPr>
          <a:xfrm>
            <a:off x="4589276" y="2392635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Electric Field Gradient (EFG)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941F0DBE-3683-491E-BB65-F38645817226}"/>
              </a:ext>
            </a:extLst>
          </p:cNvPr>
          <p:cNvSpPr txBox="1"/>
          <p:nvPr/>
        </p:nvSpPr>
        <p:spPr>
          <a:xfrm>
            <a:off x="4754814" y="3627865"/>
            <a:ext cx="147187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Magnetic Hyperfine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feld 151">
                <a:extLst>
                  <a:ext uri="{FF2B5EF4-FFF2-40B4-BE49-F238E27FC236}">
                    <a16:creationId xmlns:a16="http://schemas.microsoft.com/office/drawing/2014/main" id="{C9EB52A0-EA2E-4FFE-91E6-2FCAB4BF0E43}"/>
                  </a:ext>
                </a:extLst>
              </p:cNvPr>
              <p:cNvSpPr txBox="1"/>
              <p:nvPr/>
            </p:nvSpPr>
            <p:spPr>
              <a:xfrm>
                <a:off x="5074699" y="3846370"/>
                <a:ext cx="6644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sz="1000" b="0" i="1" smtClean="0">
                              <a:latin typeface="Cambria Math" panose="02040503050406030204" pitchFamily="18" charset="0"/>
                            </a:rPr>
                            <m:t>0,0,</m:t>
                          </m:r>
                          <m:sSub>
                            <m:sSubPr>
                              <m:ctrlP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52" name="Textfeld 151">
                <a:extLst>
                  <a:ext uri="{FF2B5EF4-FFF2-40B4-BE49-F238E27FC236}">
                    <a16:creationId xmlns:a16="http://schemas.microsoft.com/office/drawing/2014/main" id="{C9EB52A0-EA2E-4FFE-91E6-2FCAB4BF0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699" y="3846370"/>
                <a:ext cx="664413" cy="24622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6" name="Grafik 155">
            <a:extLst>
              <a:ext uri="{FF2B5EF4-FFF2-40B4-BE49-F238E27FC236}">
                <a16:creationId xmlns:a16="http://schemas.microsoft.com/office/drawing/2014/main" id="{9FB6FF6E-19F1-41B2-859F-A052D5CDD95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598" y="3021126"/>
            <a:ext cx="979159" cy="213336"/>
          </a:xfrm>
          <a:prstGeom prst="rect">
            <a:avLst/>
          </a:prstGeom>
        </p:spPr>
      </p:pic>
      <p:sp>
        <p:nvSpPr>
          <p:cNvPr id="153" name="Textfeld 152">
            <a:extLst>
              <a:ext uri="{FF2B5EF4-FFF2-40B4-BE49-F238E27FC236}">
                <a16:creationId xmlns:a16="http://schemas.microsoft.com/office/drawing/2014/main" id="{60107926-5A73-41A6-BFD2-9F59B1A80618}"/>
              </a:ext>
            </a:extLst>
          </p:cNvPr>
          <p:cNvSpPr txBox="1"/>
          <p:nvPr/>
        </p:nvSpPr>
        <p:spPr>
          <a:xfrm>
            <a:off x="5010274" y="1800648"/>
            <a:ext cx="200558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Nuclear level splitting</a:t>
            </a:r>
          </a:p>
        </p:txBody>
      </p:sp>
      <p:pic>
        <p:nvPicPr>
          <p:cNvPr id="157" name="Grafik 156">
            <a:extLst>
              <a:ext uri="{FF2B5EF4-FFF2-40B4-BE49-F238E27FC236}">
                <a16:creationId xmlns:a16="http://schemas.microsoft.com/office/drawing/2014/main" id="{71A46C52-BF0E-4B51-87CB-49783907EA14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598" y="4594380"/>
            <a:ext cx="908358" cy="192500"/>
          </a:xfrm>
          <a:prstGeom prst="rect">
            <a:avLst/>
          </a:prstGeom>
        </p:spPr>
      </p:pic>
      <p:sp>
        <p:nvSpPr>
          <p:cNvPr id="158" name="Textfeld 157">
            <a:extLst>
              <a:ext uri="{FF2B5EF4-FFF2-40B4-BE49-F238E27FC236}">
                <a16:creationId xmlns:a16="http://schemas.microsoft.com/office/drawing/2014/main" id="{EC6614DB-979B-4B84-AC7A-5118C42FD924}"/>
              </a:ext>
            </a:extLst>
          </p:cNvPr>
          <p:cNvSpPr txBox="1"/>
          <p:nvPr/>
        </p:nvSpPr>
        <p:spPr>
          <a:xfrm>
            <a:off x="6151269" y="3287685"/>
            <a:ext cx="16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combined interactions</a:t>
            </a:r>
          </a:p>
        </p:txBody>
      </p:sp>
      <p:pic>
        <p:nvPicPr>
          <p:cNvPr id="159" name="Grafik 158">
            <a:extLst>
              <a:ext uri="{FF2B5EF4-FFF2-40B4-BE49-F238E27FC236}">
                <a16:creationId xmlns:a16="http://schemas.microsoft.com/office/drawing/2014/main" id="{80199A7B-8585-4074-A6E1-A1668B29668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7FABC"/>
              </a:clrFrom>
              <a:clrTo>
                <a:srgbClr val="F7FABC">
                  <a:alpha val="0"/>
                </a:srgbClr>
              </a:clrTo>
            </a:clrChange>
            <a:grayscl/>
          </a:blip>
          <a:srcRect l="2177" t="3584"/>
          <a:stretch/>
        </p:blipFill>
        <p:spPr>
          <a:xfrm>
            <a:off x="9934816" y="1167224"/>
            <a:ext cx="1708205" cy="980346"/>
          </a:xfrm>
          <a:prstGeom prst="rect">
            <a:avLst/>
          </a:prstGeom>
        </p:spPr>
      </p:pic>
      <p:sp>
        <p:nvSpPr>
          <p:cNvPr id="162" name="Textfeld 161">
            <a:extLst>
              <a:ext uri="{FF2B5EF4-FFF2-40B4-BE49-F238E27FC236}">
                <a16:creationId xmlns:a16="http://schemas.microsoft.com/office/drawing/2014/main" id="{F2902F83-C633-4894-AEBB-32920C05C365}"/>
              </a:ext>
            </a:extLst>
          </p:cNvPr>
          <p:cNvSpPr txBox="1"/>
          <p:nvPr/>
        </p:nvSpPr>
        <p:spPr>
          <a:xfrm>
            <a:off x="10098341" y="2103362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600" dirty="0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325CE270-BEAC-4C24-99A8-6A00418D5A63}"/>
              </a:ext>
            </a:extLst>
          </p:cNvPr>
          <p:cNvSpPr txBox="1"/>
          <p:nvPr/>
        </p:nvSpPr>
        <p:spPr>
          <a:xfrm>
            <a:off x="10560590" y="209349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600" dirty="0"/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B3BE1CF1-45B5-4188-8BE8-CA8E1C68E4A2}"/>
              </a:ext>
            </a:extLst>
          </p:cNvPr>
          <p:cNvSpPr txBox="1"/>
          <p:nvPr/>
        </p:nvSpPr>
        <p:spPr>
          <a:xfrm>
            <a:off x="11022839" y="209349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600" dirty="0"/>
          </a:p>
        </p:txBody>
      </p:sp>
      <p:grpSp>
        <p:nvGrpSpPr>
          <p:cNvPr id="175" name="Gruppieren 174">
            <a:extLst>
              <a:ext uri="{FF2B5EF4-FFF2-40B4-BE49-F238E27FC236}">
                <a16:creationId xmlns:a16="http://schemas.microsoft.com/office/drawing/2014/main" id="{EB405170-CFC2-4751-B3EC-C7F2FBD65638}"/>
              </a:ext>
            </a:extLst>
          </p:cNvPr>
          <p:cNvGrpSpPr/>
          <p:nvPr/>
        </p:nvGrpSpPr>
        <p:grpSpPr>
          <a:xfrm>
            <a:off x="9945956" y="3780163"/>
            <a:ext cx="1554648" cy="1254496"/>
            <a:chOff x="9450317" y="3758732"/>
            <a:chExt cx="1554648" cy="1254496"/>
          </a:xfrm>
        </p:grpSpPr>
        <p:pic>
          <p:nvPicPr>
            <p:cNvPr id="161" name="Grafik 160">
              <a:extLst>
                <a:ext uri="{FF2B5EF4-FFF2-40B4-BE49-F238E27FC236}">
                  <a16:creationId xmlns:a16="http://schemas.microsoft.com/office/drawing/2014/main" id="{AC0CF5D7-EB72-4FB8-A896-55BE4A15FB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clrChange>
                <a:clrFrom>
                  <a:srgbClr val="FDFFBF"/>
                </a:clrFrom>
                <a:clrTo>
                  <a:srgbClr val="FDFFBF">
                    <a:alpha val="0"/>
                  </a:srgbClr>
                </a:clrTo>
              </a:clrChange>
              <a:grayscl/>
            </a:blip>
            <a:srcRect t="1433" b="7226"/>
            <a:stretch/>
          </p:blipFill>
          <p:spPr>
            <a:xfrm>
              <a:off x="9450317" y="3758732"/>
              <a:ext cx="1554648" cy="931898"/>
            </a:xfrm>
            <a:prstGeom prst="rect">
              <a:avLst/>
            </a:prstGeom>
          </p:spPr>
        </p:pic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D44D5AC8-319E-4CC2-9317-C3B40C0486D5}"/>
                </a:ext>
              </a:extLst>
            </p:cNvPr>
            <p:cNvSpPr txBox="1"/>
            <p:nvPr/>
          </p:nvSpPr>
          <p:spPr>
            <a:xfrm>
              <a:off x="9593060" y="4641795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endParaRPr lang="en-US" sz="1600" dirty="0"/>
            </a:p>
          </p:txBody>
        </p:sp>
        <p:sp>
          <p:nvSpPr>
            <p:cNvPr id="166" name="Textfeld 165">
              <a:extLst>
                <a:ext uri="{FF2B5EF4-FFF2-40B4-BE49-F238E27FC236}">
                  <a16:creationId xmlns:a16="http://schemas.microsoft.com/office/drawing/2014/main" id="{990CA207-4C71-400B-A77C-37067BF0EBB7}"/>
                </a:ext>
              </a:extLst>
            </p:cNvPr>
            <p:cNvSpPr txBox="1"/>
            <p:nvPr/>
          </p:nvSpPr>
          <p:spPr>
            <a:xfrm>
              <a:off x="9978102" y="4674674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endParaRPr lang="en-US" sz="1600" dirty="0"/>
            </a:p>
          </p:txBody>
        </p:sp>
      </p:grpSp>
      <p:grpSp>
        <p:nvGrpSpPr>
          <p:cNvPr id="176" name="Gruppieren 175">
            <a:extLst>
              <a:ext uri="{FF2B5EF4-FFF2-40B4-BE49-F238E27FC236}">
                <a16:creationId xmlns:a16="http://schemas.microsoft.com/office/drawing/2014/main" id="{4C234A11-A981-4F02-8951-45626449074E}"/>
              </a:ext>
            </a:extLst>
          </p:cNvPr>
          <p:cNvGrpSpPr/>
          <p:nvPr/>
        </p:nvGrpSpPr>
        <p:grpSpPr>
          <a:xfrm>
            <a:off x="9980045" y="2561147"/>
            <a:ext cx="1557351" cy="1187722"/>
            <a:chOff x="9343875" y="2572124"/>
            <a:chExt cx="1557351" cy="1187722"/>
          </a:xfrm>
        </p:grpSpPr>
        <p:pic>
          <p:nvPicPr>
            <p:cNvPr id="160" name="Grafik 159">
              <a:extLst>
                <a:ext uri="{FF2B5EF4-FFF2-40B4-BE49-F238E27FC236}">
                  <a16:creationId xmlns:a16="http://schemas.microsoft.com/office/drawing/2014/main" id="{D1FC2764-19E8-4BC3-9759-A200A0AAC0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grayscl/>
            </a:blip>
            <a:srcRect t="4023" b="6502"/>
            <a:stretch/>
          </p:blipFill>
          <p:spPr>
            <a:xfrm>
              <a:off x="9343875" y="2572124"/>
              <a:ext cx="1557351" cy="898003"/>
            </a:xfrm>
            <a:prstGeom prst="rect">
              <a:avLst/>
            </a:prstGeom>
          </p:spPr>
        </p:pic>
        <p:sp>
          <p:nvSpPr>
            <p:cNvPr id="167" name="Textfeld 166">
              <a:extLst>
                <a:ext uri="{FF2B5EF4-FFF2-40B4-BE49-F238E27FC236}">
                  <a16:creationId xmlns:a16="http://schemas.microsoft.com/office/drawing/2014/main" id="{96706985-2B59-4249-9A3A-F484523937E4}"/>
                </a:ext>
              </a:extLst>
            </p:cNvPr>
            <p:cNvSpPr txBox="1"/>
            <p:nvPr/>
          </p:nvSpPr>
          <p:spPr>
            <a:xfrm>
              <a:off x="9887376" y="3421292"/>
              <a:ext cx="399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endParaRPr lang="en-US" sz="1600" dirty="0"/>
            </a:p>
          </p:txBody>
        </p:sp>
      </p:grpSp>
      <p:cxnSp>
        <p:nvCxnSpPr>
          <p:cNvPr id="169" name="Gerade Verbindung mit Pfeil 168">
            <a:extLst>
              <a:ext uri="{FF2B5EF4-FFF2-40B4-BE49-F238E27FC236}">
                <a16:creationId xmlns:a16="http://schemas.microsoft.com/office/drawing/2014/main" id="{E6DE32FC-2DD1-4B90-B86C-F45D96B2C55C}"/>
              </a:ext>
            </a:extLst>
          </p:cNvPr>
          <p:cNvCxnSpPr>
            <a:cxnSpLocks/>
          </p:cNvCxnSpPr>
          <p:nvPr/>
        </p:nvCxnSpPr>
        <p:spPr>
          <a:xfrm flipV="1">
            <a:off x="7590829" y="2068074"/>
            <a:ext cx="2003233" cy="6553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 Verbindung mit Pfeil 169">
            <a:extLst>
              <a:ext uri="{FF2B5EF4-FFF2-40B4-BE49-F238E27FC236}">
                <a16:creationId xmlns:a16="http://schemas.microsoft.com/office/drawing/2014/main" id="{D41DBD2E-F104-4369-9B92-345544FCDF5B}"/>
              </a:ext>
            </a:extLst>
          </p:cNvPr>
          <p:cNvCxnSpPr>
            <a:cxnSpLocks/>
          </p:cNvCxnSpPr>
          <p:nvPr/>
        </p:nvCxnSpPr>
        <p:spPr>
          <a:xfrm flipV="1">
            <a:off x="7816019" y="3213283"/>
            <a:ext cx="1942074" cy="2154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7A1B40A0-A692-4DB1-9FD1-ADEC525C17A2}"/>
              </a:ext>
            </a:extLst>
          </p:cNvPr>
          <p:cNvCxnSpPr>
            <a:cxnSpLocks/>
          </p:cNvCxnSpPr>
          <p:nvPr/>
        </p:nvCxnSpPr>
        <p:spPr>
          <a:xfrm>
            <a:off x="7388468" y="4066309"/>
            <a:ext cx="2426051" cy="433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feld 173">
            <a:extLst>
              <a:ext uri="{FF2B5EF4-FFF2-40B4-BE49-F238E27FC236}">
                <a16:creationId xmlns:a16="http://schemas.microsoft.com/office/drawing/2014/main" id="{8A599015-F795-4220-A740-EC0695192875}"/>
              </a:ext>
            </a:extLst>
          </p:cNvPr>
          <p:cNvSpPr txBox="1"/>
          <p:nvPr/>
        </p:nvSpPr>
        <p:spPr>
          <a:xfrm>
            <a:off x="9758093" y="812231"/>
            <a:ext cx="268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Transition frequencies</a:t>
            </a: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38BDCD3C-385C-4FC7-AAED-78A8325F4727}"/>
              </a:ext>
            </a:extLst>
          </p:cNvPr>
          <p:cNvSpPr/>
          <p:nvPr/>
        </p:nvSpPr>
        <p:spPr>
          <a:xfrm>
            <a:off x="518077" y="5599768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Nuclear probing state in matter</a:t>
            </a: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811AE996-7E6C-448D-BB06-B08564916330}"/>
              </a:ext>
            </a:extLst>
          </p:cNvPr>
          <p:cNvSpPr/>
          <p:nvPr/>
        </p:nvSpPr>
        <p:spPr>
          <a:xfrm>
            <a:off x="4915584" y="5610401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Consequence</a:t>
            </a: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D1A5DF2E-B113-4675-9B85-5D92BE1F9DAE}"/>
              </a:ext>
            </a:extLst>
          </p:cNvPr>
          <p:cNvSpPr/>
          <p:nvPr/>
        </p:nvSpPr>
        <p:spPr>
          <a:xfrm>
            <a:off x="9808841" y="5614138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Observable</a:t>
            </a:r>
          </a:p>
        </p:txBody>
      </p:sp>
      <p:sp>
        <p:nvSpPr>
          <p:cNvPr id="186" name="Pfeil: nach links gekrümmt 185">
            <a:extLst>
              <a:ext uri="{FF2B5EF4-FFF2-40B4-BE49-F238E27FC236}">
                <a16:creationId xmlns:a16="http://schemas.microsoft.com/office/drawing/2014/main" id="{5F0A2779-9818-430F-B3BB-7059CB0EF77F}"/>
              </a:ext>
            </a:extLst>
          </p:cNvPr>
          <p:cNvSpPr/>
          <p:nvPr/>
        </p:nvSpPr>
        <p:spPr>
          <a:xfrm rot="10800000">
            <a:off x="124913" y="3594693"/>
            <a:ext cx="376784" cy="2257689"/>
          </a:xfrm>
          <a:prstGeom prst="curvedLeftArrow">
            <a:avLst>
              <a:gd name="adj1" fmla="val 13634"/>
              <a:gd name="adj2" fmla="val 50000"/>
              <a:gd name="adj3" fmla="val 1653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Textfeld 187">
                <a:extLst>
                  <a:ext uri="{FF2B5EF4-FFF2-40B4-BE49-F238E27FC236}">
                    <a16:creationId xmlns:a16="http://schemas.microsoft.com/office/drawing/2014/main" id="{8D8DE7C2-3511-4DE1-9ECF-50B8FA23C027}"/>
                  </a:ext>
                </a:extLst>
              </p:cNvPr>
              <p:cNvSpPr txBox="1"/>
              <p:nvPr/>
            </p:nvSpPr>
            <p:spPr>
              <a:xfrm>
                <a:off x="6219245" y="3009410"/>
                <a:ext cx="23403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1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ω</a:t>
                </a:r>
                <a14:m>
                  <m:oMath xmlns:m="http://schemas.openxmlformats.org/officeDocument/2006/math">
                    <m:r>
                      <a:rPr lang="de-AT" sz="1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endParaRPr lang="en-US" sz="1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8" name="Textfeld 187">
                <a:extLst>
                  <a:ext uri="{FF2B5EF4-FFF2-40B4-BE49-F238E27FC236}">
                    <a16:creationId xmlns:a16="http://schemas.microsoft.com/office/drawing/2014/main" id="{8D8DE7C2-3511-4DE1-9ECF-50B8FA23C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245" y="3009410"/>
                <a:ext cx="234038" cy="184666"/>
              </a:xfrm>
              <a:prstGeom prst="rect">
                <a:avLst/>
              </a:prstGeom>
              <a:blipFill>
                <a:blip r:embed="rId16"/>
                <a:stretch>
                  <a:fillRect l="-35897" t="-20000" r="-17949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Textfeld 188">
                <a:extLst>
                  <a:ext uri="{FF2B5EF4-FFF2-40B4-BE49-F238E27FC236}">
                    <a16:creationId xmlns:a16="http://schemas.microsoft.com/office/drawing/2014/main" id="{806B4AD3-143F-41E9-A668-5A84233F3D5A}"/>
                  </a:ext>
                </a:extLst>
              </p:cNvPr>
              <p:cNvSpPr txBox="1"/>
              <p:nvPr/>
            </p:nvSpPr>
            <p:spPr>
              <a:xfrm>
                <a:off x="6243753" y="4576134"/>
                <a:ext cx="23403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1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ω</a:t>
                </a:r>
                <a14:m>
                  <m:oMath xmlns:m="http://schemas.openxmlformats.org/officeDocument/2006/math">
                    <m:r>
                      <a:rPr lang="de-AT" sz="1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endParaRPr lang="en-US" sz="1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9" name="Textfeld 188">
                <a:extLst>
                  <a:ext uri="{FF2B5EF4-FFF2-40B4-BE49-F238E27FC236}">
                    <a16:creationId xmlns:a16="http://schemas.microsoft.com/office/drawing/2014/main" id="{806B4AD3-143F-41E9-A668-5A84233F3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753" y="4576134"/>
                <a:ext cx="234038" cy="184666"/>
              </a:xfrm>
              <a:prstGeom prst="rect">
                <a:avLst/>
              </a:prstGeom>
              <a:blipFill>
                <a:blip r:embed="rId16"/>
                <a:stretch>
                  <a:fillRect l="-35897" t="-20000" r="-17949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203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>
            <a:extLst>
              <a:ext uri="{FF2B5EF4-FFF2-40B4-BE49-F238E27FC236}">
                <a16:creationId xmlns:a16="http://schemas.microsoft.com/office/drawing/2014/main" id="{8303B05A-B7AD-4D26-BC23-C8021A8329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8841" y="4049152"/>
            <a:ext cx="1911893" cy="141658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Perturbed Angular Correlation (PAC)</a:t>
            </a:r>
            <a:br>
              <a:rPr lang="en-US" dirty="0"/>
            </a:br>
            <a:r>
              <a:rPr lang="en-US" sz="2400" dirty="0"/>
              <a:t>A method to probe </a:t>
            </a:r>
            <a:r>
              <a:rPr lang="en-US" sz="2400" b="1" dirty="0">
                <a:solidFill>
                  <a:srgbClr val="FF0000"/>
                </a:solidFill>
              </a:rPr>
              <a:t>hyperfine interactions </a:t>
            </a:r>
            <a:r>
              <a:rPr lang="en-US" sz="2400" dirty="0"/>
              <a:t>in matter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1357-362F-43A9-9EA9-B5A47680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C4B8-3A47-4A92-AF9C-2B52A01A1EF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C589F-CD56-4F97-A438-43CBD251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Marschick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8337A-58D8-4E33-9FFE-64F389DA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9</a:t>
            </a:fld>
            <a:endParaRPr lang="en-US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93853150-8748-4906-A99E-0D21BD93A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98" y="2940621"/>
            <a:ext cx="2178998" cy="1819695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93969E2E-B4E5-42FC-B2C1-BAA952A6DE88}"/>
              </a:ext>
            </a:extLst>
          </p:cNvPr>
          <p:cNvSpPr/>
          <p:nvPr/>
        </p:nvSpPr>
        <p:spPr>
          <a:xfrm>
            <a:off x="2069449" y="3459809"/>
            <a:ext cx="521021" cy="52102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670DF67-BE44-44EF-B85F-174DE99822B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329960" y="1863524"/>
            <a:ext cx="2404086" cy="15962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1F7CB298-C047-4780-9A2E-A71056150561}"/>
              </a:ext>
            </a:extLst>
          </p:cNvPr>
          <p:cNvCxnSpPr>
            <a:cxnSpLocks/>
          </p:cNvCxnSpPr>
          <p:nvPr/>
        </p:nvCxnSpPr>
        <p:spPr>
          <a:xfrm>
            <a:off x="2329960" y="3980830"/>
            <a:ext cx="2772127" cy="13988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4788F0D-628E-4C59-8125-FD92DCD9EBF8}"/>
              </a:ext>
            </a:extLst>
          </p:cNvPr>
          <p:cNvGrpSpPr/>
          <p:nvPr/>
        </p:nvGrpSpPr>
        <p:grpSpPr>
          <a:xfrm rot="20838026">
            <a:off x="3916492" y="1219970"/>
            <a:ext cx="6370947" cy="4680931"/>
            <a:chOff x="8923125" y="2473698"/>
            <a:chExt cx="1012254" cy="743734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99B893C-D876-4C78-8AB4-5035142D8117}"/>
                </a:ext>
              </a:extLst>
            </p:cNvPr>
            <p:cNvSpPr/>
            <p:nvPr/>
          </p:nvSpPr>
          <p:spPr>
            <a:xfrm>
              <a:off x="8923125" y="2473698"/>
              <a:ext cx="646996" cy="6469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B3D1791B-8142-4C10-B0FD-CED238F61AFE}"/>
                </a:ext>
              </a:extLst>
            </p:cNvPr>
            <p:cNvSpPr/>
            <p:nvPr/>
          </p:nvSpPr>
          <p:spPr>
            <a:xfrm rot="2480464">
              <a:off x="9427796" y="3138758"/>
              <a:ext cx="507583" cy="7867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5" name="Grafik 104">
            <a:extLst>
              <a:ext uri="{FF2B5EF4-FFF2-40B4-BE49-F238E27FC236}">
                <a16:creationId xmlns:a16="http://schemas.microsoft.com/office/drawing/2014/main" id="{ACD87C76-9CE3-4D92-A5C7-34230414877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9440" y="2447210"/>
            <a:ext cx="796914" cy="552355"/>
          </a:xfrm>
          <a:prstGeom prst="rect">
            <a:avLst/>
          </a:prstGeom>
        </p:spPr>
      </p:pic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0E7B259D-C085-40EA-A5D7-D6FBA9A71AFC}"/>
              </a:ext>
            </a:extLst>
          </p:cNvPr>
          <p:cNvCxnSpPr>
            <a:cxnSpLocks/>
          </p:cNvCxnSpPr>
          <p:nvPr/>
        </p:nvCxnSpPr>
        <p:spPr>
          <a:xfrm>
            <a:off x="6134180" y="2721683"/>
            <a:ext cx="2593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9DA96317-A9CD-426C-9AA6-C94F28B4B045}"/>
              </a:ext>
            </a:extLst>
          </p:cNvPr>
          <p:cNvCxnSpPr>
            <a:cxnSpLocks/>
          </p:cNvCxnSpPr>
          <p:nvPr/>
        </p:nvCxnSpPr>
        <p:spPr>
          <a:xfrm flipV="1">
            <a:off x="6393499" y="2483191"/>
            <a:ext cx="195940" cy="23240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FD8E41A0-6C1C-45E1-8AB2-1D266CECF80F}"/>
              </a:ext>
            </a:extLst>
          </p:cNvPr>
          <p:cNvCxnSpPr>
            <a:cxnSpLocks/>
          </p:cNvCxnSpPr>
          <p:nvPr/>
        </p:nvCxnSpPr>
        <p:spPr>
          <a:xfrm>
            <a:off x="6400412" y="2715592"/>
            <a:ext cx="191774" cy="5313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EA03213A-870B-47E8-8928-91288E8DA6E9}"/>
              </a:ext>
            </a:extLst>
          </p:cNvPr>
          <p:cNvCxnSpPr>
            <a:cxnSpLocks/>
          </p:cNvCxnSpPr>
          <p:nvPr/>
        </p:nvCxnSpPr>
        <p:spPr>
          <a:xfrm>
            <a:off x="6393499" y="2730533"/>
            <a:ext cx="195940" cy="17976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D970B843-6400-4992-BE75-03DD07CD7D86}"/>
              </a:ext>
            </a:extLst>
          </p:cNvPr>
          <p:cNvCxnSpPr>
            <a:cxnSpLocks/>
          </p:cNvCxnSpPr>
          <p:nvPr/>
        </p:nvCxnSpPr>
        <p:spPr>
          <a:xfrm>
            <a:off x="4028389" y="3440022"/>
            <a:ext cx="10736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C3E5B4BF-2638-4111-B9D3-C6AFCB97E1B7}"/>
              </a:ext>
            </a:extLst>
          </p:cNvPr>
          <p:cNvSpPr txBox="1"/>
          <p:nvPr/>
        </p:nvSpPr>
        <p:spPr>
          <a:xfrm>
            <a:off x="4008094" y="3206626"/>
            <a:ext cx="772106" cy="37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5/2</a:t>
            </a:r>
            <a:r>
              <a:rPr lang="en-US" sz="1200" baseline="30000" dirty="0"/>
              <a:t>+</a:t>
            </a:r>
            <a:r>
              <a:rPr lang="en-US" sz="1200" dirty="0"/>
              <a:t> </a:t>
            </a:r>
          </a:p>
          <a:p>
            <a:r>
              <a:rPr lang="en-US" sz="1200" dirty="0"/>
              <a:t>245.395keV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7DEA3164-BCD2-4348-9477-42E70DA1EB34}"/>
              </a:ext>
            </a:extLst>
          </p:cNvPr>
          <p:cNvSpPr txBox="1"/>
          <p:nvPr/>
        </p:nvSpPr>
        <p:spPr>
          <a:xfrm>
            <a:off x="4581255" y="3208632"/>
            <a:ext cx="483050" cy="223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84.5ns</a:t>
            </a:r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027E6FE5-438D-4517-9170-BDB21631A7DB}"/>
              </a:ext>
            </a:extLst>
          </p:cNvPr>
          <p:cNvCxnSpPr>
            <a:cxnSpLocks/>
          </p:cNvCxnSpPr>
          <p:nvPr/>
        </p:nvCxnSpPr>
        <p:spPr>
          <a:xfrm flipH="1">
            <a:off x="5102087" y="2711308"/>
            <a:ext cx="1039979" cy="72871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826F0D6F-EAE6-478C-B66C-1F2D8ECC915A}"/>
              </a:ext>
            </a:extLst>
          </p:cNvPr>
          <p:cNvCxnSpPr>
            <a:cxnSpLocks/>
          </p:cNvCxnSpPr>
          <p:nvPr/>
        </p:nvCxnSpPr>
        <p:spPr>
          <a:xfrm flipH="1" flipV="1">
            <a:off x="7075504" y="2471475"/>
            <a:ext cx="2210" cy="4473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>
            <a:extLst>
              <a:ext uri="{FF2B5EF4-FFF2-40B4-BE49-F238E27FC236}">
                <a16:creationId xmlns:a16="http://schemas.microsoft.com/office/drawing/2014/main" id="{E682A65E-F607-4275-AAF2-0031FBFA6C31}"/>
              </a:ext>
            </a:extLst>
          </p:cNvPr>
          <p:cNvCxnSpPr>
            <a:cxnSpLocks/>
          </p:cNvCxnSpPr>
          <p:nvPr/>
        </p:nvCxnSpPr>
        <p:spPr>
          <a:xfrm flipV="1">
            <a:off x="6790516" y="2748756"/>
            <a:ext cx="0" cy="1706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mit Pfeil 131">
            <a:extLst>
              <a:ext uri="{FF2B5EF4-FFF2-40B4-BE49-F238E27FC236}">
                <a16:creationId xmlns:a16="http://schemas.microsoft.com/office/drawing/2014/main" id="{F72CE669-572B-4C42-9690-3D143F1A500F}"/>
              </a:ext>
            </a:extLst>
          </p:cNvPr>
          <p:cNvCxnSpPr>
            <a:cxnSpLocks/>
          </p:cNvCxnSpPr>
          <p:nvPr/>
        </p:nvCxnSpPr>
        <p:spPr>
          <a:xfrm flipV="1">
            <a:off x="6790516" y="2471475"/>
            <a:ext cx="0" cy="2772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>
            <a:extLst>
              <a:ext uri="{FF2B5EF4-FFF2-40B4-BE49-F238E27FC236}">
                <a16:creationId xmlns:a16="http://schemas.microsoft.com/office/drawing/2014/main" id="{89F8AE60-3338-433A-B56D-6EF9AE67B7E6}"/>
              </a:ext>
            </a:extLst>
          </p:cNvPr>
          <p:cNvSpPr txBox="1"/>
          <p:nvPr/>
        </p:nvSpPr>
        <p:spPr>
          <a:xfrm>
            <a:off x="6530462" y="2706188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000" dirty="0"/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76E3B91-4006-4F10-B866-99806926F6A1}"/>
              </a:ext>
            </a:extLst>
          </p:cNvPr>
          <p:cNvSpPr txBox="1"/>
          <p:nvPr/>
        </p:nvSpPr>
        <p:spPr>
          <a:xfrm>
            <a:off x="7067104" y="2485225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000" dirty="0"/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B4CBFEB6-1264-4415-9F71-7A4DDFF5E91E}"/>
              </a:ext>
            </a:extLst>
          </p:cNvPr>
          <p:cNvSpPr txBox="1"/>
          <p:nvPr/>
        </p:nvSpPr>
        <p:spPr>
          <a:xfrm>
            <a:off x="6539978" y="2472404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/>
              <p:nvPr/>
            </p:nvSpPr>
            <p:spPr>
              <a:xfrm>
                <a:off x="5034711" y="2690517"/>
                <a:ext cx="1016299" cy="6125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05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𝑦𝑦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105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1050" b="0" i="1" smtClean="0">
                                        <a:latin typeface="Cambria Math" panose="02040503050406030204" pitchFamily="18" charset="0"/>
                                      </a:rPr>
                                      <m:t>𝑧𝑧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711" y="2690517"/>
                <a:ext cx="1016299" cy="612540"/>
              </a:xfrm>
              <a:prstGeom prst="rect">
                <a:avLst/>
              </a:prstGeom>
              <a:blipFill>
                <a:blip r:embed="rId12"/>
                <a:stretch>
                  <a:fillRect r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Textfeld 149">
            <a:extLst>
              <a:ext uri="{FF2B5EF4-FFF2-40B4-BE49-F238E27FC236}">
                <a16:creationId xmlns:a16="http://schemas.microsoft.com/office/drawing/2014/main" id="{67529B34-B5E2-443D-9083-94F651B37A88}"/>
              </a:ext>
            </a:extLst>
          </p:cNvPr>
          <p:cNvSpPr txBox="1"/>
          <p:nvPr/>
        </p:nvSpPr>
        <p:spPr>
          <a:xfrm>
            <a:off x="4535691" y="2334903"/>
            <a:ext cx="19260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Electric Field Gradient (EFG)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60107926-5A73-41A6-BFD2-9F59B1A80618}"/>
              </a:ext>
            </a:extLst>
          </p:cNvPr>
          <p:cNvSpPr txBox="1"/>
          <p:nvPr/>
        </p:nvSpPr>
        <p:spPr>
          <a:xfrm>
            <a:off x="4534211" y="1915990"/>
            <a:ext cx="2805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Electric quadrupole interaction</a:t>
            </a: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8A599015-F795-4220-A740-EC0695192875}"/>
              </a:ext>
            </a:extLst>
          </p:cNvPr>
          <p:cNvSpPr txBox="1"/>
          <p:nvPr/>
        </p:nvSpPr>
        <p:spPr>
          <a:xfrm>
            <a:off x="9791130" y="555491"/>
            <a:ext cx="268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Transition frequencies</a:t>
            </a: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38BDCD3C-385C-4FC7-AAED-78A8325F4727}"/>
              </a:ext>
            </a:extLst>
          </p:cNvPr>
          <p:cNvSpPr/>
          <p:nvPr/>
        </p:nvSpPr>
        <p:spPr>
          <a:xfrm>
            <a:off x="518077" y="5599768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Nuclear probing state in matter</a:t>
            </a: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811AE996-7E6C-448D-BB06-B08564916330}"/>
              </a:ext>
            </a:extLst>
          </p:cNvPr>
          <p:cNvSpPr/>
          <p:nvPr/>
        </p:nvSpPr>
        <p:spPr>
          <a:xfrm>
            <a:off x="4915584" y="5610401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Consequence</a:t>
            </a: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D1A5DF2E-B113-4675-9B85-5D92BE1F9DAE}"/>
              </a:ext>
            </a:extLst>
          </p:cNvPr>
          <p:cNvSpPr/>
          <p:nvPr/>
        </p:nvSpPr>
        <p:spPr>
          <a:xfrm>
            <a:off x="9808841" y="5614138"/>
            <a:ext cx="1911893" cy="48396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Observable</a:t>
            </a:r>
          </a:p>
        </p:txBody>
      </p:sp>
      <p:sp>
        <p:nvSpPr>
          <p:cNvPr id="186" name="Pfeil: nach links gekrümmt 185">
            <a:extLst>
              <a:ext uri="{FF2B5EF4-FFF2-40B4-BE49-F238E27FC236}">
                <a16:creationId xmlns:a16="http://schemas.microsoft.com/office/drawing/2014/main" id="{5F0A2779-9818-430F-B3BB-7059CB0EF77F}"/>
              </a:ext>
            </a:extLst>
          </p:cNvPr>
          <p:cNvSpPr/>
          <p:nvPr/>
        </p:nvSpPr>
        <p:spPr>
          <a:xfrm rot="10800000">
            <a:off x="124913" y="3594693"/>
            <a:ext cx="376784" cy="2257689"/>
          </a:xfrm>
          <a:prstGeom prst="curvedLeftArrow">
            <a:avLst>
              <a:gd name="adj1" fmla="val 13634"/>
              <a:gd name="adj2" fmla="val 50000"/>
              <a:gd name="adj3" fmla="val 1653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4CD5B0DB-8E4C-477F-A057-7E8C831B0A5A}"/>
              </a:ext>
            </a:extLst>
          </p:cNvPr>
          <p:cNvGrpSpPr/>
          <p:nvPr/>
        </p:nvGrpSpPr>
        <p:grpSpPr>
          <a:xfrm>
            <a:off x="6254453" y="3251297"/>
            <a:ext cx="1191512" cy="225052"/>
            <a:chOff x="6219245" y="3009410"/>
            <a:chExt cx="1191512" cy="225052"/>
          </a:xfrm>
        </p:grpSpPr>
        <p:pic>
          <p:nvPicPr>
            <p:cNvPr id="156" name="Grafik 155">
              <a:extLst>
                <a:ext uri="{FF2B5EF4-FFF2-40B4-BE49-F238E27FC236}">
                  <a16:creationId xmlns:a16="http://schemas.microsoft.com/office/drawing/2014/main" id="{9FB6FF6E-19F1-41B2-859F-A052D5CDD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31598" y="3021126"/>
              <a:ext cx="979159" cy="21333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8" name="Textfeld 187">
                  <a:extLst>
                    <a:ext uri="{FF2B5EF4-FFF2-40B4-BE49-F238E27FC236}">
                      <a16:creationId xmlns:a16="http://schemas.microsoft.com/office/drawing/2014/main" id="{8D8DE7C2-3511-4DE1-9ECF-50B8FA23C027}"/>
                    </a:ext>
                  </a:extLst>
                </p:cNvPr>
                <p:cNvSpPr txBox="1"/>
                <p:nvPr/>
              </p:nvSpPr>
              <p:spPr>
                <a:xfrm>
                  <a:off x="6219245" y="3009410"/>
                  <a:ext cx="23403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l-GR" sz="11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ω</a:t>
                  </a:r>
                  <a14:m>
                    <m:oMath xmlns:m="http://schemas.openxmlformats.org/officeDocument/2006/math">
                      <m:r>
                        <a:rPr lang="de-AT" sz="12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a14:m>
                  <a:endParaRPr lang="en-US" sz="1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8" name="Textfeld 187">
                  <a:extLst>
                    <a:ext uri="{FF2B5EF4-FFF2-40B4-BE49-F238E27FC236}">
                      <a16:creationId xmlns:a16="http://schemas.microsoft.com/office/drawing/2014/main" id="{8D8DE7C2-3511-4DE1-9ECF-50B8FA23C0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9245" y="3009410"/>
                  <a:ext cx="234038" cy="184666"/>
                </a:xfrm>
                <a:prstGeom prst="rect">
                  <a:avLst/>
                </a:prstGeom>
                <a:blipFill>
                  <a:blip r:embed="rId16"/>
                  <a:stretch>
                    <a:fillRect l="-39474" t="-16129" r="-21053" b="-451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E879EDEF-F419-43A2-859C-C59A7B0570E1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1628" y="3817248"/>
            <a:ext cx="1629431" cy="1507224"/>
          </a:xfrm>
          <a:prstGeom prst="rect">
            <a:avLst/>
          </a:prstGeom>
        </p:spPr>
      </p:pic>
      <p:sp>
        <p:nvSpPr>
          <p:cNvPr id="83" name="Textfeld 82">
            <a:extLst>
              <a:ext uri="{FF2B5EF4-FFF2-40B4-BE49-F238E27FC236}">
                <a16:creationId xmlns:a16="http://schemas.microsoft.com/office/drawing/2014/main" id="{E7773815-CE17-4983-BA3F-D3170C714B40}"/>
              </a:ext>
            </a:extLst>
          </p:cNvPr>
          <p:cNvSpPr txBox="1"/>
          <p:nvPr/>
        </p:nvSpPr>
        <p:spPr>
          <a:xfrm>
            <a:off x="4376374" y="3657668"/>
            <a:ext cx="2818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interacts with core quadrupole moment 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FA16BCF-3C3C-4E8D-8388-98013C1F7A11}"/>
                  </a:ext>
                </a:extLst>
              </p:cNvPr>
              <p:cNvSpPr txBox="1"/>
              <p:nvPr/>
            </p:nvSpPr>
            <p:spPr>
              <a:xfrm>
                <a:off x="6201908" y="3980830"/>
                <a:ext cx="1508953" cy="4443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de-A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de-AT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𝑦𝑦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AT" sz="1400" b="0" i="1" smtClean="0">
                                  <a:latin typeface="Cambria Math" panose="02040503050406030204" pitchFamily="18" charset="0"/>
                                </a:rPr>
                                <m:t>𝑧𝑧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FA16BCF-3C3C-4E8D-8388-98013C1F7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908" y="3980830"/>
                <a:ext cx="1508953" cy="444352"/>
              </a:xfrm>
              <a:prstGeom prst="rect">
                <a:avLst/>
              </a:prstGeom>
              <a:blipFill>
                <a:blip r:embed="rId18"/>
                <a:stretch>
                  <a:fillRect b="-68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>
            <a:extLst>
              <a:ext uri="{FF2B5EF4-FFF2-40B4-BE49-F238E27FC236}">
                <a16:creationId xmlns:a16="http://schemas.microsoft.com/office/drawing/2014/main" id="{87FF33AF-8D82-418D-91CD-7A0CAB351F04}"/>
              </a:ext>
            </a:extLst>
          </p:cNvPr>
          <p:cNvSpPr txBox="1"/>
          <p:nvPr/>
        </p:nvSpPr>
        <p:spPr>
          <a:xfrm>
            <a:off x="6784552" y="290805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endParaRPr lang="en-US" dirty="0"/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E2866A1-29F3-453A-9526-368A08DB503D}"/>
              </a:ext>
            </a:extLst>
          </p:cNvPr>
          <p:cNvGrpSpPr/>
          <p:nvPr/>
        </p:nvGrpSpPr>
        <p:grpSpPr>
          <a:xfrm>
            <a:off x="8842857" y="1074539"/>
            <a:ext cx="3014744" cy="1596777"/>
            <a:chOff x="8739220" y="1723387"/>
            <a:chExt cx="3014744" cy="1596777"/>
          </a:xfrm>
        </p:grpSpPr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6CB26959-138C-4E5F-8B3B-5FA7686F3C67}"/>
                </a:ext>
              </a:extLst>
            </p:cNvPr>
            <p:cNvSpPr txBox="1"/>
            <p:nvPr/>
          </p:nvSpPr>
          <p:spPr>
            <a:xfrm>
              <a:off x="8739220" y="2152957"/>
              <a:ext cx="9482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dirty="0">
                  <a:latin typeface="Calibri" panose="020F0502020204030204" pitchFamily="34" charset="0"/>
                  <a:cs typeface="Calibri" panose="020F0502020204030204" pitchFamily="34" charset="0"/>
                </a:rPr>
                <a:t>η</a:t>
              </a:r>
              <a:r>
                <a:rPr lang="de-AT" dirty="0">
                  <a:latin typeface="Calibri" panose="020F0502020204030204" pitchFamily="34" charset="0"/>
                  <a:cs typeface="Calibri" panose="020F0502020204030204" pitchFamily="34" charset="0"/>
                </a:rPr>
                <a:t>=0</a:t>
              </a:r>
            </a:p>
            <a:p>
              <a:pPr algn="ctr"/>
              <a:r>
                <a:rPr lang="de-AT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symmetric</a:t>
              </a:r>
              <a:endParaRPr lang="en-US" sz="2400" dirty="0"/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60BD7C18-1B9B-40DE-8BB1-C0A10AB16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25139" y="1723387"/>
              <a:ext cx="2028825" cy="1457325"/>
            </a:xfrm>
            <a:prstGeom prst="rect">
              <a:avLst/>
            </a:prstGeom>
          </p:spPr>
        </p:pic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BEE7DC4D-6A27-4C79-BBAD-4A16FFAA66C7}"/>
                </a:ext>
              </a:extLst>
            </p:cNvPr>
            <p:cNvGrpSpPr/>
            <p:nvPr/>
          </p:nvGrpSpPr>
          <p:grpSpPr>
            <a:xfrm>
              <a:off x="9915319" y="2971747"/>
              <a:ext cx="1320760" cy="348417"/>
              <a:chOff x="10098341" y="2093499"/>
              <a:chExt cx="1320760" cy="348417"/>
            </a:xfrm>
          </p:grpSpPr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EAB0624D-B6A2-4FAA-AE73-9AA58F9D03AA}"/>
                  </a:ext>
                </a:extLst>
              </p:cNvPr>
              <p:cNvSpPr txBox="1"/>
              <p:nvPr/>
            </p:nvSpPr>
            <p:spPr>
              <a:xfrm>
                <a:off x="10098341" y="2103362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endParaRPr lang="en-US" sz="1600" dirty="0"/>
              </a:p>
            </p:txBody>
          </p:sp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E02A0DD9-729C-4C26-BDF2-B21F9C39DE47}"/>
                  </a:ext>
                </a:extLst>
              </p:cNvPr>
              <p:cNvSpPr txBox="1"/>
              <p:nvPr/>
            </p:nvSpPr>
            <p:spPr>
              <a:xfrm>
                <a:off x="10560590" y="2093499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lang="en-US" sz="1600" dirty="0"/>
              </a:p>
            </p:txBody>
          </p:sp>
          <p:sp>
            <p:nvSpPr>
              <p:cNvPr id="96" name="Textfeld 95">
                <a:extLst>
                  <a:ext uri="{FF2B5EF4-FFF2-40B4-BE49-F238E27FC236}">
                    <a16:creationId xmlns:a16="http://schemas.microsoft.com/office/drawing/2014/main" id="{1638B1AB-70F2-4D31-862D-62A3ADD28B69}"/>
                  </a:ext>
                </a:extLst>
              </p:cNvPr>
              <p:cNvSpPr txBox="1"/>
              <p:nvPr/>
            </p:nvSpPr>
            <p:spPr>
              <a:xfrm>
                <a:off x="11022839" y="2093499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endParaRPr lang="en-US" sz="1600" dirty="0"/>
              </a:p>
            </p:txBody>
          </p:sp>
        </p:grp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9BE9CA1-4546-4F7D-BA6D-09CE9D0DD66B}"/>
              </a:ext>
            </a:extLst>
          </p:cNvPr>
          <p:cNvGrpSpPr/>
          <p:nvPr/>
        </p:nvGrpSpPr>
        <p:grpSpPr>
          <a:xfrm>
            <a:off x="9038638" y="2565715"/>
            <a:ext cx="2702689" cy="1619091"/>
            <a:chOff x="8882102" y="3516147"/>
            <a:chExt cx="2852812" cy="1643600"/>
          </a:xfrm>
        </p:grpSpPr>
        <p:sp>
          <p:nvSpPr>
            <p:cNvPr id="91" name="Textfeld 90">
              <a:extLst>
                <a:ext uri="{FF2B5EF4-FFF2-40B4-BE49-F238E27FC236}">
                  <a16:creationId xmlns:a16="http://schemas.microsoft.com/office/drawing/2014/main" id="{22F4C2EA-5AA9-44A4-B94D-991CDBDF03B8}"/>
                </a:ext>
              </a:extLst>
            </p:cNvPr>
            <p:cNvSpPr txBox="1"/>
            <p:nvPr/>
          </p:nvSpPr>
          <p:spPr>
            <a:xfrm>
              <a:off x="8882102" y="3952268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Calibri" panose="020F0502020204030204" pitchFamily="34" charset="0"/>
                  <a:cs typeface="Calibri" panose="020F0502020204030204" pitchFamily="34" charset="0"/>
                </a:rPr>
                <a:t>η</a:t>
              </a:r>
              <a:r>
                <a:rPr lang="de-AT" dirty="0">
                  <a:latin typeface="Calibri" panose="020F0502020204030204" pitchFamily="34" charset="0"/>
                  <a:cs typeface="Calibri" panose="020F0502020204030204" pitchFamily="34" charset="0"/>
                </a:rPr>
                <a:t>≠0</a:t>
              </a:r>
              <a:endParaRPr lang="en-US" sz="2400" dirty="0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3E98E2D-38AB-4065-9699-A2E8B01B8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25139" y="3516147"/>
              <a:ext cx="2009775" cy="1514475"/>
            </a:xfrm>
            <a:prstGeom prst="rect">
              <a:avLst/>
            </a:prstGeom>
          </p:spPr>
        </p:pic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CC133A79-3B12-4C82-BB14-143EB8F040D1}"/>
                </a:ext>
              </a:extLst>
            </p:cNvPr>
            <p:cNvGrpSpPr/>
            <p:nvPr/>
          </p:nvGrpSpPr>
          <p:grpSpPr>
            <a:xfrm>
              <a:off x="10057725" y="4818447"/>
              <a:ext cx="1268002" cy="341300"/>
              <a:chOff x="10098341" y="2103362"/>
              <a:chExt cx="1268002" cy="341300"/>
            </a:xfrm>
          </p:grpSpPr>
          <p:sp>
            <p:nvSpPr>
              <p:cNvPr id="99" name="Textfeld 98">
                <a:extLst>
                  <a:ext uri="{FF2B5EF4-FFF2-40B4-BE49-F238E27FC236}">
                    <a16:creationId xmlns:a16="http://schemas.microsoft.com/office/drawing/2014/main" id="{6079B5C7-B6C2-459A-A7BA-0A080CD41E98}"/>
                  </a:ext>
                </a:extLst>
              </p:cNvPr>
              <p:cNvSpPr txBox="1"/>
              <p:nvPr/>
            </p:nvSpPr>
            <p:spPr>
              <a:xfrm>
                <a:off x="10098341" y="2103362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endParaRPr lang="en-US" sz="1600" dirty="0"/>
              </a:p>
            </p:txBody>
          </p:sp>
          <p:sp>
            <p:nvSpPr>
              <p:cNvPr id="100" name="Textfeld 99">
                <a:extLst>
                  <a:ext uri="{FF2B5EF4-FFF2-40B4-BE49-F238E27FC236}">
                    <a16:creationId xmlns:a16="http://schemas.microsoft.com/office/drawing/2014/main" id="{5EAC035C-7FB6-422F-994C-C476E70D6DEB}"/>
                  </a:ext>
                </a:extLst>
              </p:cNvPr>
              <p:cNvSpPr txBox="1"/>
              <p:nvPr/>
            </p:nvSpPr>
            <p:spPr>
              <a:xfrm>
                <a:off x="10446382" y="2106108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lang="en-US" sz="1600" dirty="0"/>
              </a:p>
            </p:txBody>
          </p:sp>
          <p:sp>
            <p:nvSpPr>
              <p:cNvPr id="101" name="Textfeld 100">
                <a:extLst>
                  <a:ext uri="{FF2B5EF4-FFF2-40B4-BE49-F238E27FC236}">
                    <a16:creationId xmlns:a16="http://schemas.microsoft.com/office/drawing/2014/main" id="{708576C1-58C0-4E25-9744-848F515BF82D}"/>
                  </a:ext>
                </a:extLst>
              </p:cNvPr>
              <p:cNvSpPr txBox="1"/>
              <p:nvPr/>
            </p:nvSpPr>
            <p:spPr>
              <a:xfrm>
                <a:off x="10970081" y="2106108"/>
                <a:ext cx="3962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6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endParaRPr lang="en-US" sz="1600" dirty="0"/>
              </a:p>
            </p:txBody>
          </p:sp>
        </p:grp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BE4D29FF-0198-4A27-BEF3-20F3D7C5A421}"/>
              </a:ext>
            </a:extLst>
          </p:cNvPr>
          <p:cNvGrpSpPr/>
          <p:nvPr/>
        </p:nvGrpSpPr>
        <p:grpSpPr>
          <a:xfrm>
            <a:off x="9974362" y="5196031"/>
            <a:ext cx="731481" cy="338554"/>
            <a:chOff x="10148381" y="5242043"/>
            <a:chExt cx="731481" cy="338554"/>
          </a:xfrm>
        </p:grpSpPr>
        <p:sp>
          <p:nvSpPr>
            <p:cNvPr id="108" name="Textfeld 107">
              <a:extLst>
                <a:ext uri="{FF2B5EF4-FFF2-40B4-BE49-F238E27FC236}">
                  <a16:creationId xmlns:a16="http://schemas.microsoft.com/office/drawing/2014/main" id="{41F3936B-EC85-4A7A-8894-2E5A6AB37872}"/>
                </a:ext>
              </a:extLst>
            </p:cNvPr>
            <p:cNvSpPr txBox="1"/>
            <p:nvPr/>
          </p:nvSpPr>
          <p:spPr>
            <a:xfrm>
              <a:off x="10148381" y="5242043"/>
              <a:ext cx="4988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de-A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endParaRPr lang="en-US" sz="1600" dirty="0"/>
            </a:p>
          </p:txBody>
        </p:sp>
        <p:sp>
          <p:nvSpPr>
            <p:cNvPr id="110" name="Textfeld 109">
              <a:extLst>
                <a:ext uri="{FF2B5EF4-FFF2-40B4-BE49-F238E27FC236}">
                  <a16:creationId xmlns:a16="http://schemas.microsoft.com/office/drawing/2014/main" id="{A0E617F5-466E-49FC-B7AA-4FC4712C36FB}"/>
                </a:ext>
              </a:extLst>
            </p:cNvPr>
            <p:cNvSpPr txBox="1"/>
            <p:nvPr/>
          </p:nvSpPr>
          <p:spPr>
            <a:xfrm>
              <a:off x="10483600" y="5242043"/>
              <a:ext cx="3962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1600" dirty="0"/>
            </a:p>
          </p:txBody>
        </p:sp>
      </p:grpSp>
      <p:sp>
        <p:nvSpPr>
          <p:cNvPr id="111" name="Textfeld 110">
            <a:extLst>
              <a:ext uri="{FF2B5EF4-FFF2-40B4-BE49-F238E27FC236}">
                <a16:creationId xmlns:a16="http://schemas.microsoft.com/office/drawing/2014/main" id="{270DE157-0DCC-4171-B12D-765371600507}"/>
              </a:ext>
            </a:extLst>
          </p:cNvPr>
          <p:cNvSpPr txBox="1"/>
          <p:nvPr/>
        </p:nvSpPr>
        <p:spPr>
          <a:xfrm>
            <a:off x="10877467" y="5196031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600" dirty="0"/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D5739CD8-D88C-46BC-9910-22E3BC4303E0}"/>
              </a:ext>
            </a:extLst>
          </p:cNvPr>
          <p:cNvSpPr txBox="1"/>
          <p:nvPr/>
        </p:nvSpPr>
        <p:spPr>
          <a:xfrm>
            <a:off x="8725972" y="4200608"/>
            <a:ext cx="1137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de-AT" dirty="0">
                <a:latin typeface="Calibri" panose="020F0502020204030204" pitchFamily="34" charset="0"/>
                <a:cs typeface="Calibri" panose="020F0502020204030204" pitchFamily="34" charset="0"/>
              </a:rPr>
              <a:t>=1</a:t>
            </a:r>
          </a:p>
          <a:p>
            <a:pPr algn="ctr"/>
            <a:r>
              <a:rPr lang="de-AT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unsymmetric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28F6359-5D25-4534-B24A-7F6ADAE8AB0F}"/>
                  </a:ext>
                </a:extLst>
              </p:cNvPr>
              <p:cNvSpPr txBox="1"/>
              <p:nvPr/>
            </p:nvSpPr>
            <p:spPr>
              <a:xfrm>
                <a:off x="5538777" y="4798171"/>
                <a:ext cx="14109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en-US" sz="1400" dirty="0"/>
                  <a:t> and </a:t>
                </a:r>
                <a:r>
                  <a:rPr lang="en-US" sz="1400" dirty="0" err="1"/>
                  <a:t>V</a:t>
                </a:r>
                <a:r>
                  <a:rPr lang="en-US" sz="1400" baseline="-25000" dirty="0" err="1"/>
                  <a:t>zz</a:t>
                </a:r>
                <a:r>
                  <a:rPr lang="en-US" sz="1400" dirty="0"/>
                  <a:t> (</a:t>
                </a:r>
                <a:r>
                  <a:rPr lang="el-GR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de-AT" sz="14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de-AT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</a:p>
              <a:p>
                <a:r>
                  <a:rPr lang="de-AT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describe</a:t>
                </a:r>
                <a:r>
                  <a:rPr lang="de-AT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AT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de-AT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EFG</a:t>
                </a:r>
                <a:endParaRPr lang="en-US" sz="1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28F6359-5D25-4534-B24A-7F6ADAE8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777" y="4798171"/>
                <a:ext cx="1410964" cy="523220"/>
              </a:xfrm>
              <a:prstGeom prst="rect">
                <a:avLst/>
              </a:prstGeom>
              <a:blipFill>
                <a:blip r:embed="rId23"/>
                <a:stretch>
                  <a:fillRect l="-1299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38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1187</Words>
  <Application>Microsoft Office PowerPoint</Application>
  <PresentationFormat>Breitbild</PresentationFormat>
  <Paragraphs>253</Paragraphs>
  <Slides>20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NimbusRomNo9L-Regu</vt:lpstr>
      <vt:lpstr>NimbusRomNo9L-ReguItal</vt:lpstr>
      <vt:lpstr>Times New Roman</vt:lpstr>
      <vt:lpstr>Office</vt:lpstr>
      <vt:lpstr>Perturbed angular correlation and x-ray diffraction studies on the α-β phase transition in multiferroic bismuth ferrite</vt:lpstr>
      <vt:lpstr>Bismuth Ferrite – BiFeO3</vt:lpstr>
      <vt:lpstr>Structural studies – lattice and local properties</vt:lpstr>
      <vt:lpstr>Perturbed Angular Correlation (PAC) Naive theory</vt:lpstr>
      <vt:lpstr>Perturbed Angular Correlation (PAC) Naive theory</vt:lpstr>
      <vt:lpstr>Perturbed Angular Correlation (PAC) A method to probe hyperfine interactions in matter</vt:lpstr>
      <vt:lpstr>Perturbed Angular Correlation (PAC) A method to probe hyperfine interactions in matter</vt:lpstr>
      <vt:lpstr>Perturbed Angular Correlation (PAC) A method to probe hyperfine interactions in matter</vt:lpstr>
      <vt:lpstr>Perturbed Angular Correlation (PAC) A method to probe hyperfine interactions in matter</vt:lpstr>
      <vt:lpstr>DFT Simulations at University of Aveiro (PT)</vt:lpstr>
      <vt:lpstr>PAC Studies at CERN - ISOLDE (CH)</vt:lpstr>
      <vt:lpstr>Temperature dependence of perturbation function R(t)</vt:lpstr>
      <vt:lpstr>Temperature dependence of error function R(t)</vt:lpstr>
      <vt:lpstr>X-ray diffraction studies at TU Wien (AT)</vt:lpstr>
      <vt:lpstr>X-ray diffraction studies at TU Wien</vt:lpstr>
      <vt:lpstr>Results </vt:lpstr>
      <vt:lpstr>Thank you!</vt:lpstr>
      <vt:lpstr>PowerPoint-Präsentation</vt:lpstr>
      <vt:lpstr>DFT Details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 studies on the α-β phase transition in multiferroic bismuth ferrite</dc:title>
  <dc:creator>georg marschick</dc:creator>
  <cp:lastModifiedBy>jiniip</cp:lastModifiedBy>
  <cp:revision>192</cp:revision>
  <dcterms:created xsi:type="dcterms:W3CDTF">2019-01-15T14:40:49Z</dcterms:created>
  <dcterms:modified xsi:type="dcterms:W3CDTF">2020-11-25T16:30:21Z</dcterms:modified>
</cp:coreProperties>
</file>