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306" r:id="rId3"/>
    <p:sldId id="258" r:id="rId4"/>
    <p:sldId id="313" r:id="rId5"/>
    <p:sldId id="314" r:id="rId6"/>
    <p:sldId id="308" r:id="rId7"/>
    <p:sldId id="310" r:id="rId8"/>
    <p:sldId id="309" r:id="rId9"/>
    <p:sldId id="336" r:id="rId10"/>
    <p:sldId id="262" r:id="rId11"/>
    <p:sldId id="265" r:id="rId12"/>
    <p:sldId id="315" r:id="rId13"/>
    <p:sldId id="302" r:id="rId14"/>
    <p:sldId id="317" r:id="rId15"/>
    <p:sldId id="316" r:id="rId16"/>
    <p:sldId id="318" r:id="rId17"/>
    <p:sldId id="319" r:id="rId18"/>
    <p:sldId id="320" r:id="rId19"/>
    <p:sldId id="322" r:id="rId20"/>
    <p:sldId id="303" r:id="rId21"/>
    <p:sldId id="321" r:id="rId22"/>
    <p:sldId id="323" r:id="rId23"/>
    <p:sldId id="325" r:id="rId24"/>
    <p:sldId id="326" r:id="rId25"/>
    <p:sldId id="333" r:id="rId26"/>
    <p:sldId id="337" r:id="rId27"/>
    <p:sldId id="324" r:id="rId28"/>
    <p:sldId id="307" r:id="rId29"/>
    <p:sldId id="328" r:id="rId30"/>
    <p:sldId id="330" r:id="rId31"/>
    <p:sldId id="331" r:id="rId32"/>
    <p:sldId id="259" r:id="rId33"/>
    <p:sldId id="260" r:id="rId34"/>
    <p:sldId id="335" r:id="rId35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l Johnston" initials="KJ" lastIdx="2" clrIdx="0">
    <p:extLst>
      <p:ext uri="{19B8F6BF-5375-455C-9EA6-DF929625EA0E}">
        <p15:presenceInfo xmlns:p15="http://schemas.microsoft.com/office/powerpoint/2012/main" userId="f0e4dbfbb97dcdd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43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43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Karl\CERN\CERN_ISOLDE_Coordinator\ISOLDE\Schedule\2018\shifts_through_the_years\simplifed%20version%20for%20BMBF%20gra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Sheet1!$A$33</c:f>
              <c:strCache>
                <c:ptCount val="1"/>
                <c:pt idx="0">
                  <c:v> Biophysics/Medicine 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numRef>
              <c:f>Sheet1!$B$32:$U$32</c:f>
              <c:numCache>
                <c:formatCode>General</c:formatCode>
                <c:ptCount val="20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  <c:pt idx="18">
                  <c:v>2017</c:v>
                </c:pt>
                <c:pt idx="19">
                  <c:v>2018</c:v>
                </c:pt>
              </c:numCache>
            </c:numRef>
          </c:cat>
          <c:val>
            <c:numRef>
              <c:f>Sheet1!$B$33:$U$33</c:f>
              <c:numCache>
                <c:formatCode>General</c:formatCode>
                <c:ptCount val="20"/>
                <c:pt idx="0">
                  <c:v>5.9273422562141489</c:v>
                </c:pt>
                <c:pt idx="1">
                  <c:v>2.0512820512820511</c:v>
                </c:pt>
                <c:pt idx="2">
                  <c:v>2.5688073394495414</c:v>
                </c:pt>
                <c:pt idx="3">
                  <c:v>2.1645021645021645</c:v>
                </c:pt>
                <c:pt idx="4">
                  <c:v>4.0955631399317403</c:v>
                </c:pt>
                <c:pt idx="5">
                  <c:v>4.6908315565031984</c:v>
                </c:pt>
                <c:pt idx="6">
                  <c:v>1.25</c:v>
                </c:pt>
                <c:pt idx="7">
                  <c:v>0</c:v>
                </c:pt>
                <c:pt idx="8">
                  <c:v>0.42796005706134094</c:v>
                </c:pt>
                <c:pt idx="9">
                  <c:v>2.1192052980132452</c:v>
                </c:pt>
                <c:pt idx="10">
                  <c:v>3.296703296703297</c:v>
                </c:pt>
                <c:pt idx="11">
                  <c:v>2.5714285714285712</c:v>
                </c:pt>
                <c:pt idx="12">
                  <c:v>1.1428571428571428</c:v>
                </c:pt>
                <c:pt idx="13">
                  <c:v>1.5</c:v>
                </c:pt>
                <c:pt idx="14">
                  <c:v>4</c:v>
                </c:pt>
                <c:pt idx="15">
                  <c:v>8</c:v>
                </c:pt>
                <c:pt idx="16">
                  <c:v>5</c:v>
                </c:pt>
                <c:pt idx="17" formatCode="_-* #,##0.00_-;\-* #,##0.00_-;_-* &quot;-&quot;??_-;_-@_-">
                  <c:v>13.110181311000002</c:v>
                </c:pt>
                <c:pt idx="18" formatCode="_-* #,##0.00_-;\-* #,##0.00_-;_-* &quot;-&quot;??_-;_-@_-">
                  <c:v>7.3770491803278695</c:v>
                </c:pt>
                <c:pt idx="19">
                  <c:v>10.67024128686327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29-45AB-9C77-98CD3658564E}"/>
            </c:ext>
          </c:extLst>
        </c:ser>
        <c:ser>
          <c:idx val="1"/>
          <c:order val="1"/>
          <c:tx>
            <c:strRef>
              <c:f>Sheet1!$A$34</c:f>
              <c:strCache>
                <c:ptCount val="1"/>
                <c:pt idx="0">
                  <c:v> Solid state 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numRef>
              <c:f>Sheet1!$B$32:$U$32</c:f>
              <c:numCache>
                <c:formatCode>General</c:formatCode>
                <c:ptCount val="20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  <c:pt idx="18">
                  <c:v>2017</c:v>
                </c:pt>
                <c:pt idx="19">
                  <c:v>2018</c:v>
                </c:pt>
              </c:numCache>
            </c:numRef>
          </c:cat>
          <c:val>
            <c:numRef>
              <c:f>Sheet1!$B$34:$U$34</c:f>
              <c:numCache>
                <c:formatCode>General</c:formatCode>
                <c:ptCount val="20"/>
                <c:pt idx="0">
                  <c:v>21.414913957934992</c:v>
                </c:pt>
                <c:pt idx="1">
                  <c:v>29.230769230769234</c:v>
                </c:pt>
                <c:pt idx="2">
                  <c:v>23.486238532110093</c:v>
                </c:pt>
                <c:pt idx="3">
                  <c:v>17.316017316017316</c:v>
                </c:pt>
                <c:pt idx="4">
                  <c:v>22.184300341296929</c:v>
                </c:pt>
                <c:pt idx="5">
                  <c:v>19.402985074626866</c:v>
                </c:pt>
                <c:pt idx="6">
                  <c:v>7.03125</c:v>
                </c:pt>
                <c:pt idx="7">
                  <c:v>13.359273670557718</c:v>
                </c:pt>
                <c:pt idx="8">
                  <c:v>9.7004279600570626</c:v>
                </c:pt>
                <c:pt idx="9">
                  <c:v>7.9470198675496695</c:v>
                </c:pt>
                <c:pt idx="10">
                  <c:v>8.791208791208792</c:v>
                </c:pt>
                <c:pt idx="11">
                  <c:v>10</c:v>
                </c:pt>
                <c:pt idx="12">
                  <c:v>12.571428571428573</c:v>
                </c:pt>
                <c:pt idx="13">
                  <c:v>16.600000000000001</c:v>
                </c:pt>
                <c:pt idx="14">
                  <c:v>6</c:v>
                </c:pt>
                <c:pt idx="15">
                  <c:v>19</c:v>
                </c:pt>
                <c:pt idx="16">
                  <c:v>9.9</c:v>
                </c:pt>
                <c:pt idx="17" formatCode="_-* #,##0.00_-;\-* #,##0.00_-;_-* &quot;-&quot;??_-;_-@_-">
                  <c:v>10.320781029999999</c:v>
                </c:pt>
                <c:pt idx="18" formatCode="_-* #,##0.00_-;\-* #,##0.00_-;_-* &quot;-&quot;??_-;_-@_-">
                  <c:v>13.466042154566745</c:v>
                </c:pt>
                <c:pt idx="19">
                  <c:v>13.833780160857909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29-45AB-9C77-98CD3658564E}"/>
            </c:ext>
          </c:extLst>
        </c:ser>
        <c:ser>
          <c:idx val="2"/>
          <c:order val="2"/>
          <c:tx>
            <c:strRef>
              <c:f>Sheet1!$A$35</c:f>
              <c:strCache>
                <c:ptCount val="1"/>
                <c:pt idx="0">
                  <c:v>Nuclear physics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numRef>
              <c:f>Sheet1!$B$32:$U$32</c:f>
              <c:numCache>
                <c:formatCode>General</c:formatCode>
                <c:ptCount val="20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  <c:pt idx="18">
                  <c:v>2017</c:v>
                </c:pt>
                <c:pt idx="19">
                  <c:v>2018</c:v>
                </c:pt>
              </c:numCache>
            </c:numRef>
          </c:cat>
          <c:val>
            <c:numRef>
              <c:f>Sheet1!$B$35:$U$35</c:f>
              <c:numCache>
                <c:formatCode>General</c:formatCode>
                <c:ptCount val="20"/>
                <c:pt idx="0">
                  <c:v>72.657743785850855</c:v>
                </c:pt>
                <c:pt idx="1">
                  <c:v>68.717948717948715</c:v>
                </c:pt>
                <c:pt idx="2">
                  <c:v>73.944954128440372</c:v>
                </c:pt>
                <c:pt idx="3">
                  <c:v>80.519480519480524</c:v>
                </c:pt>
                <c:pt idx="4">
                  <c:v>73.720136518771341</c:v>
                </c:pt>
                <c:pt idx="5">
                  <c:v>75.906183368869932</c:v>
                </c:pt>
                <c:pt idx="6">
                  <c:v>64.6875</c:v>
                </c:pt>
                <c:pt idx="7">
                  <c:v>63.035019455252922</c:v>
                </c:pt>
                <c:pt idx="8">
                  <c:v>68.045649072753207</c:v>
                </c:pt>
                <c:pt idx="9">
                  <c:v>64.370860927152322</c:v>
                </c:pt>
                <c:pt idx="10">
                  <c:v>62.637362637362642</c:v>
                </c:pt>
                <c:pt idx="11">
                  <c:v>68</c:v>
                </c:pt>
                <c:pt idx="12">
                  <c:v>60.571428571428569</c:v>
                </c:pt>
                <c:pt idx="13">
                  <c:v>80</c:v>
                </c:pt>
                <c:pt idx="14">
                  <c:v>72</c:v>
                </c:pt>
                <c:pt idx="15" formatCode="_-* #,##0.00_-;\-* #,##0.00_-;_-* &quot;-&quot;??_-;_-@_-">
                  <c:v>73</c:v>
                </c:pt>
                <c:pt idx="16">
                  <c:v>82.1</c:v>
                </c:pt>
                <c:pt idx="17" formatCode="_-* #,##0.00_-;\-* #,##0.00_-;_-* &quot;-&quot;??_-;_-@_-">
                  <c:v>68.20083682500001</c:v>
                </c:pt>
                <c:pt idx="18" formatCode="_-* #,##0.00_-;\-* #,##0.00_-;_-* &quot;-&quot;??_-;_-@_-">
                  <c:v>71.428571428571431</c:v>
                </c:pt>
                <c:pt idx="19">
                  <c:v>68.954423592493299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29-45AB-9C77-98CD3658564E}"/>
            </c:ext>
          </c:extLst>
        </c:ser>
        <c:ser>
          <c:idx val="3"/>
          <c:order val="3"/>
          <c:tx>
            <c:strRef>
              <c:f>Sheet1!$A$36</c:f>
              <c:strCache>
                <c:ptCount val="1"/>
                <c:pt idx="0">
                  <c:v>Machine development/Reserve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numRef>
              <c:f>Sheet1!$B$32:$U$32</c:f>
              <c:numCache>
                <c:formatCode>General</c:formatCode>
                <c:ptCount val="20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  <c:pt idx="18">
                  <c:v>2017</c:v>
                </c:pt>
                <c:pt idx="19">
                  <c:v>2018</c:v>
                </c:pt>
              </c:numCache>
            </c:numRef>
          </c:cat>
          <c:val>
            <c:numRef>
              <c:f>Sheet1!$B$36:$U$36</c:f>
              <c:numCache>
                <c:formatCode>General</c:formatCode>
                <c:ptCount val="20"/>
                <c:pt idx="6">
                  <c:v>27.03125</c:v>
                </c:pt>
                <c:pt idx="7">
                  <c:v>23.605706874189366</c:v>
                </c:pt>
                <c:pt idx="8">
                  <c:v>21.825962910128389</c:v>
                </c:pt>
                <c:pt idx="9">
                  <c:v>25.56291390728477</c:v>
                </c:pt>
                <c:pt idx="10">
                  <c:v>25.274725274725277</c:v>
                </c:pt>
                <c:pt idx="11">
                  <c:v>19.428571428571431</c:v>
                </c:pt>
                <c:pt idx="12">
                  <c:v>25.714285714285715</c:v>
                </c:pt>
                <c:pt idx="13">
                  <c:v>1.9</c:v>
                </c:pt>
                <c:pt idx="14">
                  <c:v>18</c:v>
                </c:pt>
                <c:pt idx="16">
                  <c:v>3</c:v>
                </c:pt>
                <c:pt idx="17" formatCode="_-* #,##0.00_-;\-* #,##0.00_-;_-* &quot;-&quot;??_-;_-@_-">
                  <c:v>8.3682008359999998</c:v>
                </c:pt>
                <c:pt idx="18" formatCode="_-* #,##0.00_-;\-* #,##0.00_-;_-* &quot;-&quot;??_-;_-@_-">
                  <c:v>7.7283372365339584</c:v>
                </c:pt>
                <c:pt idx="19">
                  <c:v>6.5415549597855227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29-45AB-9C77-98CD365856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07492000"/>
        <c:axId val="907487736"/>
        <c:axId val="0"/>
      </c:bar3DChart>
      <c:catAx>
        <c:axId val="9074920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487736"/>
        <c:crosses val="autoZero"/>
        <c:auto val="1"/>
        <c:lblAlgn val="ctr"/>
        <c:lblOffset val="100"/>
        <c:noMultiLvlLbl val="0"/>
      </c:catAx>
      <c:valAx>
        <c:axId val="9074877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492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E5D19E-72D6-4F83-AFC5-A69DB6021849}" type="doc">
      <dgm:prSet loTypeId="urn:microsoft.com/office/officeart/2005/8/layout/radial4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LID4096"/>
        </a:p>
      </dgm:t>
    </dgm:pt>
    <dgm:pt modelId="{54701844-9180-4760-BDEA-075A864506CA}">
      <dgm:prSet phldrT="[Text]" custT="1"/>
      <dgm:spPr/>
      <dgm:t>
        <a:bodyPr/>
        <a:lstStyle/>
        <a:p>
          <a:r>
            <a:rPr lang="en-US" sz="2400" dirty="0" err="1">
              <a:solidFill>
                <a:schemeClr val="tx1"/>
              </a:solidFill>
            </a:rPr>
            <a:t>EPIC_applied</a:t>
          </a:r>
          <a:r>
            <a:rPr lang="en-US" sz="2400" dirty="0">
              <a:solidFill>
                <a:schemeClr val="tx1"/>
              </a:solidFill>
            </a:rPr>
            <a:t>:</a:t>
          </a:r>
        </a:p>
        <a:p>
          <a:r>
            <a:rPr lang="en-US" sz="2400" dirty="0">
              <a:solidFill>
                <a:schemeClr val="tx1"/>
              </a:solidFill>
            </a:rPr>
            <a:t>Increased capacity and capability leading to new communities, new scientific directions</a:t>
          </a:r>
        </a:p>
        <a:p>
          <a:r>
            <a:rPr lang="en-US" sz="2400" dirty="0">
              <a:solidFill>
                <a:schemeClr val="tx1"/>
              </a:solidFill>
            </a:rPr>
            <a:t>Training to seed new generation of researchers</a:t>
          </a:r>
        </a:p>
        <a:p>
          <a:r>
            <a:rPr lang="en-US" sz="2400" dirty="0">
              <a:solidFill>
                <a:schemeClr val="tx1"/>
              </a:solidFill>
            </a:rPr>
            <a:t>Higher impact for nuclear physics research within society</a:t>
          </a:r>
          <a:endParaRPr lang="LID4096" sz="2400" dirty="0">
            <a:solidFill>
              <a:schemeClr val="tx1"/>
            </a:solidFill>
          </a:endParaRPr>
        </a:p>
      </dgm:t>
    </dgm:pt>
    <dgm:pt modelId="{4BBF1B97-A818-4742-94E3-B8370F785662}" type="parTrans" cxnId="{508F0DC9-861A-4E12-961E-94BBD69B5BEC}">
      <dgm:prSet/>
      <dgm:spPr/>
      <dgm:t>
        <a:bodyPr/>
        <a:lstStyle/>
        <a:p>
          <a:endParaRPr lang="LID4096" sz="2800"/>
        </a:p>
      </dgm:t>
    </dgm:pt>
    <dgm:pt modelId="{A1B84013-D3D3-40F1-9866-CEE755D5C1DB}" type="sibTrans" cxnId="{508F0DC9-861A-4E12-961E-94BBD69B5BEC}">
      <dgm:prSet/>
      <dgm:spPr/>
      <dgm:t>
        <a:bodyPr/>
        <a:lstStyle/>
        <a:p>
          <a:endParaRPr lang="LID4096" sz="2800"/>
        </a:p>
      </dgm:t>
    </dgm:pt>
    <dgm:pt modelId="{23933BA5-A315-44C8-AD5D-984A2C5747BC}">
      <dgm:prSet phldrT="[Text]" custT="1"/>
      <dgm:spPr/>
      <dgm:t>
        <a:bodyPr/>
        <a:lstStyle/>
        <a:p>
          <a:r>
            <a:rPr lang="en-US" sz="2000" u="sng" dirty="0"/>
            <a:t>Biophysics: </a:t>
          </a:r>
        </a:p>
        <a:p>
          <a:r>
            <a:rPr lang="en-US" sz="2000" dirty="0"/>
            <a:t>More access to beam allows for more topical problems to be addressed.</a:t>
          </a:r>
        </a:p>
        <a:p>
          <a:r>
            <a:rPr lang="en-US" sz="2000" dirty="0"/>
            <a:t>Unique availability of isotopes overcomes chemical blindness with  “typical” biophysics methods</a:t>
          </a:r>
          <a:endParaRPr lang="LID4096" sz="2000" dirty="0"/>
        </a:p>
        <a:p>
          <a:r>
            <a:rPr lang="en-US" sz="2000" dirty="0"/>
            <a:t>Increased offline </a:t>
          </a:r>
          <a:r>
            <a:rPr lang="en-US" sz="2000" dirty="0" err="1"/>
            <a:t>characterisation</a:t>
          </a:r>
          <a:endParaRPr lang="LID4096" sz="2000" dirty="0"/>
        </a:p>
        <a:p>
          <a:r>
            <a:rPr lang="en-US" sz="2000" dirty="0"/>
            <a:t>Support staff</a:t>
          </a:r>
          <a:endParaRPr lang="LID4096" sz="2000" dirty="0"/>
        </a:p>
      </dgm:t>
    </dgm:pt>
    <dgm:pt modelId="{6FA7E516-03B6-46CD-9ED6-56E249543421}" type="parTrans" cxnId="{7DB83295-C70C-453C-9313-2948C0655EE4}">
      <dgm:prSet/>
      <dgm:spPr/>
      <dgm:t>
        <a:bodyPr/>
        <a:lstStyle/>
        <a:p>
          <a:endParaRPr lang="LID4096" sz="2800"/>
        </a:p>
      </dgm:t>
    </dgm:pt>
    <dgm:pt modelId="{3B2AC24A-4F63-4555-B6DE-CDD44CDA47EC}" type="sibTrans" cxnId="{7DB83295-C70C-453C-9313-2948C0655EE4}">
      <dgm:prSet/>
      <dgm:spPr/>
      <dgm:t>
        <a:bodyPr/>
        <a:lstStyle/>
        <a:p>
          <a:endParaRPr lang="LID4096" sz="2800"/>
        </a:p>
      </dgm:t>
    </dgm:pt>
    <dgm:pt modelId="{E59B287F-6868-460B-B6B3-C920B3FD8693}">
      <dgm:prSet phldrT="[Text]" custT="1"/>
      <dgm:spPr/>
      <dgm:t>
        <a:bodyPr/>
        <a:lstStyle/>
        <a:p>
          <a:r>
            <a:rPr lang="en-US" sz="2000" u="sng" dirty="0"/>
            <a:t>Quantum technologies:</a:t>
          </a:r>
          <a:endParaRPr lang="LID4096" sz="2000" u="sng" dirty="0"/>
        </a:p>
        <a:p>
          <a:r>
            <a:rPr lang="en-US" sz="2000" dirty="0"/>
            <a:t>Rapid turn-around on requested isotopes (</a:t>
          </a:r>
          <a:r>
            <a:rPr lang="en-US" sz="1600" dirty="0">
              <a:latin typeface="Arial" panose="020B0604020202020204" pitchFamily="34" charset="0"/>
              <a:cs typeface="Arial" panose="020B0604020202020204" pitchFamily="34" charset="0"/>
            </a:rPr>
            <a:t>~</a:t>
          </a:r>
          <a:r>
            <a:rPr lang="en-US" sz="2000" dirty="0"/>
            <a:t>6 months)</a:t>
          </a:r>
          <a:endParaRPr lang="LID4096" sz="2000" dirty="0"/>
        </a:p>
        <a:p>
          <a:r>
            <a:rPr lang="en-US" sz="2000" dirty="0"/>
            <a:t>Combine conventional spectroscopies with radioactive aspects, development of new field</a:t>
          </a:r>
        </a:p>
        <a:p>
          <a:r>
            <a:rPr lang="en-US" sz="2000" dirty="0"/>
            <a:t>New user communities</a:t>
          </a:r>
          <a:endParaRPr lang="LID4096" sz="2000" dirty="0"/>
        </a:p>
      </dgm:t>
    </dgm:pt>
    <dgm:pt modelId="{D780ECD3-7790-4AF7-B52E-431789BBC1E7}" type="parTrans" cxnId="{E9FAC86A-8850-4FBC-B2DE-9FBE270B7B7F}">
      <dgm:prSet/>
      <dgm:spPr/>
      <dgm:t>
        <a:bodyPr/>
        <a:lstStyle/>
        <a:p>
          <a:endParaRPr lang="LID4096" sz="2800"/>
        </a:p>
      </dgm:t>
    </dgm:pt>
    <dgm:pt modelId="{7516C2C2-91FA-4987-A76D-F84D9A489EA3}" type="sibTrans" cxnId="{E9FAC86A-8850-4FBC-B2DE-9FBE270B7B7F}">
      <dgm:prSet/>
      <dgm:spPr/>
      <dgm:t>
        <a:bodyPr/>
        <a:lstStyle/>
        <a:p>
          <a:endParaRPr lang="LID4096" sz="2800"/>
        </a:p>
      </dgm:t>
    </dgm:pt>
    <dgm:pt modelId="{F9C2C59C-FBEA-455C-BFE2-39AA70672D03}">
      <dgm:prSet phldrT="[Text]" custT="1"/>
      <dgm:spPr/>
      <dgm:t>
        <a:bodyPr/>
        <a:lstStyle/>
        <a:p>
          <a:r>
            <a:rPr lang="en-US" sz="2000" u="sng" dirty="0"/>
            <a:t>Multiferroics/local probes:</a:t>
          </a:r>
          <a:endParaRPr lang="LID4096" sz="2000" u="sng" dirty="0"/>
        </a:p>
        <a:p>
          <a:r>
            <a:rPr lang="en-US" sz="2000" dirty="0"/>
            <a:t>Regular access to beam</a:t>
          </a:r>
        </a:p>
        <a:p>
          <a:r>
            <a:rPr lang="en-US" sz="2000" dirty="0"/>
            <a:t>Avail of new developments in techniques</a:t>
          </a:r>
        </a:p>
        <a:p>
          <a:r>
            <a:rPr lang="en-US" sz="2000" dirty="0"/>
            <a:t>Fully exploit the hyperfine properties to address otherwise inaccessible problems. E.g. phase transitions, interfaces…</a:t>
          </a:r>
          <a:endParaRPr lang="LID4096" sz="2000" dirty="0"/>
        </a:p>
      </dgm:t>
    </dgm:pt>
    <dgm:pt modelId="{3875BD43-4FA8-4C5A-9068-1F95445BBEEB}" type="parTrans" cxnId="{87833E4D-9C10-411F-A498-C5ABC1232C58}">
      <dgm:prSet/>
      <dgm:spPr/>
      <dgm:t>
        <a:bodyPr/>
        <a:lstStyle/>
        <a:p>
          <a:endParaRPr lang="LID4096" sz="2800"/>
        </a:p>
      </dgm:t>
    </dgm:pt>
    <dgm:pt modelId="{54A50ECB-9BCC-4A3F-964B-BC0518FC2860}" type="sibTrans" cxnId="{87833E4D-9C10-411F-A498-C5ABC1232C58}">
      <dgm:prSet/>
      <dgm:spPr/>
      <dgm:t>
        <a:bodyPr/>
        <a:lstStyle/>
        <a:p>
          <a:endParaRPr lang="LID4096" sz="2800"/>
        </a:p>
      </dgm:t>
    </dgm:pt>
    <dgm:pt modelId="{4BC7EBDE-96CB-4265-A68F-DC4640E5329B}" type="pres">
      <dgm:prSet presAssocID="{EFE5D19E-72D6-4F83-AFC5-A69DB6021849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33FBEFE-647F-47FB-8937-49AC8F131EA7}" type="pres">
      <dgm:prSet presAssocID="{54701844-9180-4760-BDEA-075A864506CA}" presName="centerShape" presStyleLbl="node0" presStyleIdx="0" presStyleCnt="1" custScaleX="164883" custScaleY="132107"/>
      <dgm:spPr/>
    </dgm:pt>
    <dgm:pt modelId="{DFF1A63D-BFFF-4AFE-8CAA-93D30FB834DD}" type="pres">
      <dgm:prSet presAssocID="{6FA7E516-03B6-46CD-9ED6-56E249543421}" presName="parTrans" presStyleLbl="bgSibTrans2D1" presStyleIdx="0" presStyleCnt="3" custLinFactNeighborX="6660"/>
      <dgm:spPr/>
    </dgm:pt>
    <dgm:pt modelId="{C2D3DD27-8963-48AB-B7AC-4F86980CF8F2}" type="pres">
      <dgm:prSet presAssocID="{23933BA5-A315-44C8-AD5D-984A2C5747BC}" presName="node" presStyleLbl="node1" presStyleIdx="0" presStyleCnt="3" custScaleX="96562" custScaleY="187362" custRadScaleRad="112305" custRadScaleInc="-48293">
        <dgm:presLayoutVars>
          <dgm:bulletEnabled val="1"/>
        </dgm:presLayoutVars>
      </dgm:prSet>
      <dgm:spPr/>
    </dgm:pt>
    <dgm:pt modelId="{958270B0-D460-4537-9B6C-CD1BBF4D9BC5}" type="pres">
      <dgm:prSet presAssocID="{D780ECD3-7790-4AF7-B52E-431789BBC1E7}" presName="parTrans" presStyleLbl="bgSibTrans2D1" presStyleIdx="1" presStyleCnt="3" custAng="25035" custScaleX="84737" custScaleY="98259" custLinFactNeighborX="-3953" custLinFactNeighborY="30643"/>
      <dgm:spPr/>
    </dgm:pt>
    <dgm:pt modelId="{1B4A7255-BBC6-4EC3-909C-CA98A67A1F8B}" type="pres">
      <dgm:prSet presAssocID="{E59B287F-6868-460B-B6B3-C920B3FD8693}" presName="node" presStyleLbl="node1" presStyleIdx="1" presStyleCnt="3" custScaleX="214632" custScaleY="97826" custRadScaleRad="95092" custRadScaleInc="7869">
        <dgm:presLayoutVars>
          <dgm:bulletEnabled val="1"/>
        </dgm:presLayoutVars>
      </dgm:prSet>
      <dgm:spPr/>
    </dgm:pt>
    <dgm:pt modelId="{BCC20B3F-5338-4070-B689-4F1734069EA1}" type="pres">
      <dgm:prSet presAssocID="{3875BD43-4FA8-4C5A-9068-1F95445BBEEB}" presName="parTrans" presStyleLbl="bgSibTrans2D1" presStyleIdx="2" presStyleCnt="3" custScaleX="111590" custLinFactNeighborX="-3761" custLinFactNeighborY="9554"/>
      <dgm:spPr/>
    </dgm:pt>
    <dgm:pt modelId="{8CE547BE-90BB-4B89-86B6-686612D8A9FF}" type="pres">
      <dgm:prSet presAssocID="{F9C2C59C-FBEA-455C-BFE2-39AA70672D03}" presName="node" presStyleLbl="node1" presStyleIdx="2" presStyleCnt="3" custScaleY="186376" custRadScaleRad="115654" custRadScaleInc="49361">
        <dgm:presLayoutVars>
          <dgm:bulletEnabled val="1"/>
        </dgm:presLayoutVars>
      </dgm:prSet>
      <dgm:spPr/>
    </dgm:pt>
  </dgm:ptLst>
  <dgm:cxnLst>
    <dgm:cxn modelId="{CAED522A-55D8-4277-BC79-40466EDB8AE3}" type="presOf" srcId="{23933BA5-A315-44C8-AD5D-984A2C5747BC}" destId="{C2D3DD27-8963-48AB-B7AC-4F86980CF8F2}" srcOrd="0" destOrd="0" presId="urn:microsoft.com/office/officeart/2005/8/layout/radial4"/>
    <dgm:cxn modelId="{22C06D2B-CC74-4E98-A2F3-0B2945C62D2E}" type="presOf" srcId="{F9C2C59C-FBEA-455C-BFE2-39AA70672D03}" destId="{8CE547BE-90BB-4B89-86B6-686612D8A9FF}" srcOrd="0" destOrd="0" presId="urn:microsoft.com/office/officeart/2005/8/layout/radial4"/>
    <dgm:cxn modelId="{12DAB336-B902-48CA-B8E1-A167CE9013BB}" type="presOf" srcId="{54701844-9180-4760-BDEA-075A864506CA}" destId="{533FBEFE-647F-47FB-8937-49AC8F131EA7}" srcOrd="0" destOrd="0" presId="urn:microsoft.com/office/officeart/2005/8/layout/radial4"/>
    <dgm:cxn modelId="{E9FAC86A-8850-4FBC-B2DE-9FBE270B7B7F}" srcId="{54701844-9180-4760-BDEA-075A864506CA}" destId="{E59B287F-6868-460B-B6B3-C920B3FD8693}" srcOrd="1" destOrd="0" parTransId="{D780ECD3-7790-4AF7-B52E-431789BBC1E7}" sibTransId="{7516C2C2-91FA-4987-A76D-F84D9A489EA3}"/>
    <dgm:cxn modelId="{87833E4D-9C10-411F-A498-C5ABC1232C58}" srcId="{54701844-9180-4760-BDEA-075A864506CA}" destId="{F9C2C59C-FBEA-455C-BFE2-39AA70672D03}" srcOrd="2" destOrd="0" parTransId="{3875BD43-4FA8-4C5A-9068-1F95445BBEEB}" sibTransId="{54A50ECB-9BCC-4A3F-964B-BC0518FC2860}"/>
    <dgm:cxn modelId="{A25EB56D-3D94-4033-B90A-2490D4AB3C02}" type="presOf" srcId="{E59B287F-6868-460B-B6B3-C920B3FD8693}" destId="{1B4A7255-BBC6-4EC3-909C-CA98A67A1F8B}" srcOrd="0" destOrd="0" presId="urn:microsoft.com/office/officeart/2005/8/layout/radial4"/>
    <dgm:cxn modelId="{B598D576-E240-4261-8A39-D7AE5D524D10}" type="presOf" srcId="{3875BD43-4FA8-4C5A-9068-1F95445BBEEB}" destId="{BCC20B3F-5338-4070-B689-4F1734069EA1}" srcOrd="0" destOrd="0" presId="urn:microsoft.com/office/officeart/2005/8/layout/radial4"/>
    <dgm:cxn modelId="{FB480D88-0558-452E-88F9-08BE01CB1A10}" type="presOf" srcId="{EFE5D19E-72D6-4F83-AFC5-A69DB6021849}" destId="{4BC7EBDE-96CB-4265-A68F-DC4640E5329B}" srcOrd="0" destOrd="0" presId="urn:microsoft.com/office/officeart/2005/8/layout/radial4"/>
    <dgm:cxn modelId="{7DB83295-C70C-453C-9313-2948C0655EE4}" srcId="{54701844-9180-4760-BDEA-075A864506CA}" destId="{23933BA5-A315-44C8-AD5D-984A2C5747BC}" srcOrd="0" destOrd="0" parTransId="{6FA7E516-03B6-46CD-9ED6-56E249543421}" sibTransId="{3B2AC24A-4F63-4555-B6DE-CDD44CDA47EC}"/>
    <dgm:cxn modelId="{6F913EA4-8D9C-4DB5-A637-217C98B1FA28}" type="presOf" srcId="{D780ECD3-7790-4AF7-B52E-431789BBC1E7}" destId="{958270B0-D460-4537-9B6C-CD1BBF4D9BC5}" srcOrd="0" destOrd="0" presId="urn:microsoft.com/office/officeart/2005/8/layout/radial4"/>
    <dgm:cxn modelId="{508F0DC9-861A-4E12-961E-94BBD69B5BEC}" srcId="{EFE5D19E-72D6-4F83-AFC5-A69DB6021849}" destId="{54701844-9180-4760-BDEA-075A864506CA}" srcOrd="0" destOrd="0" parTransId="{4BBF1B97-A818-4742-94E3-B8370F785662}" sibTransId="{A1B84013-D3D3-40F1-9866-CEE755D5C1DB}"/>
    <dgm:cxn modelId="{5A8E3AE6-09D7-4EA2-B58B-895ABF31EA48}" type="presOf" srcId="{6FA7E516-03B6-46CD-9ED6-56E249543421}" destId="{DFF1A63D-BFFF-4AFE-8CAA-93D30FB834DD}" srcOrd="0" destOrd="0" presId="urn:microsoft.com/office/officeart/2005/8/layout/radial4"/>
    <dgm:cxn modelId="{AB3ACE68-A89F-458F-991D-36662B073A11}" type="presParOf" srcId="{4BC7EBDE-96CB-4265-A68F-DC4640E5329B}" destId="{533FBEFE-647F-47FB-8937-49AC8F131EA7}" srcOrd="0" destOrd="0" presId="urn:microsoft.com/office/officeart/2005/8/layout/radial4"/>
    <dgm:cxn modelId="{785B2637-DD64-4CD8-8A1C-FD48A76A8A8D}" type="presParOf" srcId="{4BC7EBDE-96CB-4265-A68F-DC4640E5329B}" destId="{DFF1A63D-BFFF-4AFE-8CAA-93D30FB834DD}" srcOrd="1" destOrd="0" presId="urn:microsoft.com/office/officeart/2005/8/layout/radial4"/>
    <dgm:cxn modelId="{FD0A83A6-8FD0-4385-878F-437DE814F036}" type="presParOf" srcId="{4BC7EBDE-96CB-4265-A68F-DC4640E5329B}" destId="{C2D3DD27-8963-48AB-B7AC-4F86980CF8F2}" srcOrd="2" destOrd="0" presId="urn:microsoft.com/office/officeart/2005/8/layout/radial4"/>
    <dgm:cxn modelId="{7DD0597A-EA92-4589-B919-B6212D5E0E80}" type="presParOf" srcId="{4BC7EBDE-96CB-4265-A68F-DC4640E5329B}" destId="{958270B0-D460-4537-9B6C-CD1BBF4D9BC5}" srcOrd="3" destOrd="0" presId="urn:microsoft.com/office/officeart/2005/8/layout/radial4"/>
    <dgm:cxn modelId="{8706348D-95CB-4BA1-B04D-48AE9456E4ED}" type="presParOf" srcId="{4BC7EBDE-96CB-4265-A68F-DC4640E5329B}" destId="{1B4A7255-BBC6-4EC3-909C-CA98A67A1F8B}" srcOrd="4" destOrd="0" presId="urn:microsoft.com/office/officeart/2005/8/layout/radial4"/>
    <dgm:cxn modelId="{F647CA87-7F72-477A-9D36-DE169F9C661A}" type="presParOf" srcId="{4BC7EBDE-96CB-4265-A68F-DC4640E5329B}" destId="{BCC20B3F-5338-4070-B689-4F1734069EA1}" srcOrd="5" destOrd="0" presId="urn:microsoft.com/office/officeart/2005/8/layout/radial4"/>
    <dgm:cxn modelId="{570B2DEA-0250-4BB4-8C9F-6B51FAD20CD4}" type="presParOf" srcId="{4BC7EBDE-96CB-4265-A68F-DC4640E5329B}" destId="{8CE547BE-90BB-4B89-86B6-686612D8A9F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3FBEFE-647F-47FB-8937-49AC8F131EA7}">
      <dsp:nvSpPr>
        <dsp:cNvPr id="0" name=""/>
        <dsp:cNvSpPr/>
      </dsp:nvSpPr>
      <dsp:spPr>
        <a:xfrm>
          <a:off x="3580103" y="2860708"/>
          <a:ext cx="4982444" cy="399201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solidFill>
                <a:schemeClr val="tx1"/>
              </a:solidFill>
            </a:rPr>
            <a:t>EPIC_applied</a:t>
          </a:r>
          <a:r>
            <a:rPr lang="en-US" sz="2400" kern="1200" dirty="0">
              <a:solidFill>
                <a:schemeClr val="tx1"/>
              </a:solidFill>
            </a:rPr>
            <a:t>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Increased capacity and capability leading to new communities, new scientific directions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Training to seed new generation of researchers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Higher impact for nuclear physics research within society</a:t>
          </a:r>
          <a:endParaRPr lang="LID4096" sz="2400" kern="1200" dirty="0">
            <a:solidFill>
              <a:schemeClr val="tx1"/>
            </a:solidFill>
          </a:endParaRPr>
        </a:p>
      </dsp:txBody>
      <dsp:txXfrm>
        <a:off x="4309765" y="3445325"/>
        <a:ext cx="3523120" cy="2822783"/>
      </dsp:txXfrm>
    </dsp:sp>
    <dsp:sp modelId="{DFF1A63D-BFFF-4AFE-8CAA-93D30FB834DD}">
      <dsp:nvSpPr>
        <dsp:cNvPr id="0" name=""/>
        <dsp:cNvSpPr/>
      </dsp:nvSpPr>
      <dsp:spPr>
        <a:xfrm rot="11161452">
          <a:off x="1764662" y="4056606"/>
          <a:ext cx="1858107" cy="86121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D3DD27-8963-48AB-B7AC-4F86980CF8F2}">
      <dsp:nvSpPr>
        <dsp:cNvPr id="0" name=""/>
        <dsp:cNvSpPr/>
      </dsp:nvSpPr>
      <dsp:spPr>
        <a:xfrm>
          <a:off x="260032" y="2238258"/>
          <a:ext cx="2772020" cy="43029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u="sng" kern="1200" dirty="0"/>
            <a:t>Biophysics: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More access to beam allows for more topical problems to be addressed.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Unique availability of isotopes overcomes chemical blindness with  “typical” biophysics methods</a:t>
          </a:r>
          <a:endParaRPr lang="LID4096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Increased offline </a:t>
          </a:r>
          <a:r>
            <a:rPr lang="en-US" sz="2000" kern="1200" dirty="0" err="1"/>
            <a:t>characterisation</a:t>
          </a:r>
          <a:endParaRPr lang="LID4096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Support staff</a:t>
          </a:r>
          <a:endParaRPr lang="LID4096" sz="2000" kern="1200" dirty="0"/>
        </a:p>
      </dsp:txBody>
      <dsp:txXfrm>
        <a:off x="341222" y="2319448"/>
        <a:ext cx="2609640" cy="4140524"/>
      </dsp:txXfrm>
    </dsp:sp>
    <dsp:sp modelId="{958270B0-D460-4537-9B6C-CD1BBF4D9BC5}">
      <dsp:nvSpPr>
        <dsp:cNvPr id="0" name=""/>
        <dsp:cNvSpPr/>
      </dsp:nvSpPr>
      <dsp:spPr>
        <a:xfrm rot="16508319">
          <a:off x="5538112" y="1775668"/>
          <a:ext cx="1416866" cy="8462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4A7255-BBC6-4EC3-909C-CA98A67A1F8B}">
      <dsp:nvSpPr>
        <dsp:cNvPr id="0" name=""/>
        <dsp:cNvSpPr/>
      </dsp:nvSpPr>
      <dsp:spPr>
        <a:xfrm>
          <a:off x="3300721" y="-21646"/>
          <a:ext cx="6161474" cy="22466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u="sng" kern="1200" dirty="0"/>
            <a:t>Quantum technologies:</a:t>
          </a:r>
          <a:endParaRPr lang="LID4096" sz="2000" u="sng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Rapid turn-around on requested isotopes (</a:t>
          </a: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~</a:t>
          </a:r>
          <a:r>
            <a:rPr lang="en-US" sz="2000" kern="1200" dirty="0"/>
            <a:t>6 months)</a:t>
          </a:r>
          <a:endParaRPr lang="LID4096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Combine conventional spectroscopies with radioactive aspects, development of new field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New user communities</a:t>
          </a:r>
          <a:endParaRPr lang="LID4096" sz="2000" kern="1200" dirty="0"/>
        </a:p>
      </dsp:txBody>
      <dsp:txXfrm>
        <a:off x="3366523" y="44156"/>
        <a:ext cx="6029870" cy="2115041"/>
      </dsp:txXfrm>
    </dsp:sp>
    <dsp:sp modelId="{BCC20B3F-5338-4070-B689-4F1734069EA1}">
      <dsp:nvSpPr>
        <dsp:cNvPr id="0" name=""/>
        <dsp:cNvSpPr/>
      </dsp:nvSpPr>
      <dsp:spPr>
        <a:xfrm rot="21276996">
          <a:off x="8466565" y="4171433"/>
          <a:ext cx="2211787" cy="861214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E547BE-90BB-4B89-86B6-686612D8A9FF}">
      <dsp:nvSpPr>
        <dsp:cNvPr id="0" name=""/>
        <dsp:cNvSpPr/>
      </dsp:nvSpPr>
      <dsp:spPr>
        <a:xfrm>
          <a:off x="9198308" y="2286652"/>
          <a:ext cx="2870715" cy="42802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u="sng" kern="1200" dirty="0"/>
            <a:t>Multiferroics/local probes:</a:t>
          </a:r>
          <a:endParaRPr lang="LID4096" sz="2000" u="sng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Regular access to beam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Avail of new developments in techniques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Fully exploit the hyperfine properties to address otherwise inaccessible problems. E.g. phase transitions, interfaces…</a:t>
          </a:r>
          <a:endParaRPr lang="LID4096" sz="2000" kern="1200" dirty="0"/>
        </a:p>
      </dsp:txBody>
      <dsp:txXfrm>
        <a:off x="9282388" y="2370732"/>
        <a:ext cx="2702555" cy="41121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2C15CE-CF3E-4138-9278-FE29B69D7114}" type="datetimeFigureOut">
              <a:rPr lang="en-IE" smtClean="0"/>
              <a:t>23/11/2020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B6AF7-9247-409C-B878-0159360E239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72536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7AC876B4-8852-4743-ADE6-190CAE7976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9ACA824-5DE5-4C0F-B985-62D909833E22}" type="slidenum">
              <a:rPr lang="da-DK" altLang="en-US"/>
              <a:pPr>
                <a:spcBef>
                  <a:spcPct val="0"/>
                </a:spcBef>
              </a:pPr>
              <a:t>30</a:t>
            </a:fld>
            <a:endParaRPr lang="da-DK" altLang="en-US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77DB5C32-4185-4C74-95D2-E4E6532EE2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9A16A8E4-4A9D-472D-B406-89F4031C7B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39DD6516-10FC-4C18-B430-22387F2F25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spcBef>
                <a:spcPct val="30000"/>
              </a:spcBef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defTabSz="915988">
              <a:spcBef>
                <a:spcPct val="30000"/>
              </a:spcBef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defTabSz="915988">
              <a:spcBef>
                <a:spcPct val="30000"/>
              </a:spcBef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defTabSz="915988">
              <a:spcBef>
                <a:spcPct val="30000"/>
              </a:spcBef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defTabSz="915988">
              <a:spcBef>
                <a:spcPct val="30000"/>
              </a:spcBef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defTabSz="9159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9B3260B-5893-40BE-8AF2-85F21555ECC3}" type="slidenum">
              <a:rPr lang="da-DK" altLang="da-DK"/>
              <a:pPr>
                <a:spcBef>
                  <a:spcPct val="0"/>
                </a:spcBef>
              </a:pPr>
              <a:t>31</a:t>
            </a:fld>
            <a:endParaRPr lang="da-DK" altLang="da-DK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372FC678-FB3A-45BC-9143-C9CDC41BA00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04168AC7-62DA-4F04-9682-36028C4023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1A8F0-B8C9-4069-AECA-450E24B41E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DD36CC-66A6-4498-AF45-A0D01C6517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8956A-4D2C-4C85-A232-2EC440E91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347AC-BCDE-46AE-A3DB-31CEC5362655}" type="datetimeFigureOut">
              <a:rPr lang="LID4096" smtClean="0"/>
              <a:t>11/23/2020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AFD70-56CA-41F6-A255-F71ABCFE4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196FA2-5A6F-4501-8B53-72971C1E3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C68B-A5E9-4219-845E-55217C30F7C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6872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03ED1-FE1A-4B3D-B3D4-DF4152BBB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A132EB-37A6-4E3D-AA23-C8EACC5B5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65CE52-07CE-48FD-8999-66F7C8767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347AC-BCDE-46AE-A3DB-31CEC5362655}" type="datetimeFigureOut">
              <a:rPr lang="LID4096" smtClean="0"/>
              <a:t>11/23/2020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054D8-8994-4B48-88C0-3E725BEE7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0B4FA2-884C-4BBE-AABA-357F03E26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C68B-A5E9-4219-845E-55217C30F7C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12487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984C03-D900-466E-A2A4-D89AACAE5E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7BC600-C76F-4246-A83A-8B909B0FE7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82F4D-6415-4FAC-9A20-C78B9B112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347AC-BCDE-46AE-A3DB-31CEC5362655}" type="datetimeFigureOut">
              <a:rPr lang="LID4096" smtClean="0"/>
              <a:t>11/23/2020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7581C-2749-4D0C-9CC0-84BBDDB18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214E2-DCD8-4332-A8A0-93E9DD34C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C68B-A5E9-4219-845E-55217C30F7C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39194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A3456-A93A-4EDA-8BA1-113A9E8F8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695EE-0FA8-47A6-8A76-FF6211C84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4EC2B-FEF2-4E44-897A-95C7BA7EF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347AC-BCDE-46AE-A3DB-31CEC5362655}" type="datetimeFigureOut">
              <a:rPr lang="LID4096" smtClean="0"/>
              <a:t>11/23/2020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B939B-F2C4-4BBE-A1D6-3818AA5A9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CDB4F-33E1-477B-98B0-52891F682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C68B-A5E9-4219-845E-55217C30F7C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129801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218CC-8B97-4AD9-9C3A-1E21F09CA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C95CA-C950-423C-B033-630E54F4E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9E7CF0-AF79-4C95-B779-E93525A40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347AC-BCDE-46AE-A3DB-31CEC5362655}" type="datetimeFigureOut">
              <a:rPr lang="LID4096" smtClean="0"/>
              <a:t>11/23/2020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666B2-BE52-466E-A5D4-9635B9109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3C8068-7D0C-4D9F-B281-0957BBCD5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C68B-A5E9-4219-845E-55217C30F7C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33114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397DB-E9F2-4DEB-8BCC-5A094D8B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D6606-AFDE-47AF-9B92-BFBFE2B1A6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D445D7-8BDC-4718-878B-1CE25993E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B46E24-09CD-4BF1-AAB0-D16636658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347AC-BCDE-46AE-A3DB-31CEC5362655}" type="datetimeFigureOut">
              <a:rPr lang="LID4096" smtClean="0"/>
              <a:t>11/23/2020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58B833-13AA-4EF0-B20A-6CDDAB42E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A7A52-CFC5-4C4D-86B5-6373B15D8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C68B-A5E9-4219-845E-55217C30F7C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3394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C6D18-4853-47E1-8689-D04525246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A29FA-857E-4693-A210-D20DF18DE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69F91C-B331-4B88-ABEC-72FB0DC5A7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8C7974-3C58-442C-8B75-BD5D1AB77D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3C2DBF-B41F-4278-8F06-91C5814B11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36AE4B-F9C6-456F-B910-CB201D9F2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347AC-BCDE-46AE-A3DB-31CEC5362655}" type="datetimeFigureOut">
              <a:rPr lang="LID4096" smtClean="0"/>
              <a:t>11/23/2020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B7A77F-4437-4671-954E-BDCE6366C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300C96-B7A7-40DA-BF1C-48B65B3BC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C68B-A5E9-4219-845E-55217C30F7C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28163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60433-23D2-43C8-8413-006E46714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EFFDF-BFFA-456D-8AE6-6B37F2BFC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347AC-BCDE-46AE-A3DB-31CEC5362655}" type="datetimeFigureOut">
              <a:rPr lang="LID4096" smtClean="0"/>
              <a:t>11/23/2020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22B97C-39BB-42DD-B57F-0FB3E7C4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D0D2D3-2E3C-4A97-9760-AEB854B2A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C68B-A5E9-4219-845E-55217C30F7C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001399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82EE5C-270A-44D1-BFD5-0FD963E4D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347AC-BCDE-46AE-A3DB-31CEC5362655}" type="datetimeFigureOut">
              <a:rPr lang="LID4096" smtClean="0"/>
              <a:t>11/23/2020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8FDA6F-C832-47B3-9139-DB8E1CFD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5E5B2F-A680-47DC-A300-303DC29A4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C68B-A5E9-4219-845E-55217C30F7C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6674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53664-ED86-4385-885F-3E16CB9AF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25E3F-0C7A-4CBF-9FF7-3F3D13DC7B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D7B0CB-A4D4-4A91-ABD1-32F0D68B58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93728C-103D-41A5-8DBA-4AD3417C6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347AC-BCDE-46AE-A3DB-31CEC5362655}" type="datetimeFigureOut">
              <a:rPr lang="LID4096" smtClean="0"/>
              <a:t>11/23/2020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74E281-3F56-4443-82C6-541104254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A62850-089E-4E72-A3F2-2701E86F8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C68B-A5E9-4219-845E-55217C30F7C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71886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1C38A-EEBD-4B7A-A781-E37BCCFDF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EB0BB9-974E-44E0-9A22-EB38D8286C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E58698-EE07-48EA-92F0-EFCED0A10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F5FDF9-E084-4C22-9059-2DC1E001C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347AC-BCDE-46AE-A3DB-31CEC5362655}" type="datetimeFigureOut">
              <a:rPr lang="LID4096" smtClean="0"/>
              <a:t>11/23/2020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3D4B19-D403-4E72-B244-693A1D88D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CBCDEB-1EB5-4381-9885-05E638C6B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C68B-A5E9-4219-845E-55217C30F7C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73389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0207A2-6A85-4D92-9999-C254A131F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686490-FB0E-49BC-90B6-E5ACE01E0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6A40B-2880-4B88-AE2D-1C26E9AB38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347AC-BCDE-46AE-A3DB-31CEC5362655}" type="datetimeFigureOut">
              <a:rPr lang="LID4096" smtClean="0"/>
              <a:t>11/23/2020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1BF56-8B74-40DD-AD37-AB9ACD0FBE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BCFED-F413-4DF4-A16A-305BD125CA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8C68B-A5E9-4219-845E-55217C30F7C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97107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png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gif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12" Type="http://schemas.openxmlformats.org/officeDocument/2006/relationships/image" Target="../media/image77.png"/><Relationship Id="rId17" Type="http://schemas.openxmlformats.org/officeDocument/2006/relationships/image" Target="../media/image82.png"/><Relationship Id="rId2" Type="http://schemas.openxmlformats.org/officeDocument/2006/relationships/image" Target="../media/image67.png"/><Relationship Id="rId16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5" Type="http://schemas.openxmlformats.org/officeDocument/2006/relationships/image" Target="../media/image70.png"/><Relationship Id="rId15" Type="http://schemas.openxmlformats.org/officeDocument/2006/relationships/image" Target="../media/image80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Relationship Id="rId14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hyperlink" Target="mailto:lhe@chem.ku.d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jpe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Relationship Id="rId9" Type="http://schemas.openxmlformats.org/officeDocument/2006/relationships/image" Target="../media/image9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97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evkingroup.com/" TargetMode="External"/><Relationship Id="rId5" Type="http://schemas.openxmlformats.org/officeDocument/2006/relationships/image" Target="../media/image400.png"/><Relationship Id="rId4" Type="http://schemas.openxmlformats.org/officeDocument/2006/relationships/image" Target="../media/image9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799709F6-819A-4A9B-B299-52B516DA20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E956BBB-7B91-4BF1-8CC5-4F1F5C3E0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33" name="Freeform 44">
              <a:extLst>
                <a:ext uri="{FF2B5EF4-FFF2-40B4-BE49-F238E27FC236}">
                  <a16:creationId xmlns:a16="http://schemas.microsoft.com/office/drawing/2014/main" id="{331C4F13-3AB4-4BD8-B1A2-76809863ED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5">
              <a:extLst>
                <a:ext uri="{FF2B5EF4-FFF2-40B4-BE49-F238E27FC236}">
                  <a16:creationId xmlns:a16="http://schemas.microsoft.com/office/drawing/2014/main" id="{52D8231F-00FF-4EE0-B405-28CC397CF0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6">
              <a:extLst>
                <a:ext uri="{FF2B5EF4-FFF2-40B4-BE49-F238E27FC236}">
                  <a16:creationId xmlns:a16="http://schemas.microsoft.com/office/drawing/2014/main" id="{C80BB271-C270-4FB5-B9F1-D81F239ED0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7">
              <a:extLst>
                <a:ext uri="{FF2B5EF4-FFF2-40B4-BE49-F238E27FC236}">
                  <a16:creationId xmlns:a16="http://schemas.microsoft.com/office/drawing/2014/main" id="{1BDA5F0C-5FEC-4DA5-A154-3EC7AA6900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342B9BC-62E1-4F01-AE2D-4143126BE0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B2E869B-D634-4883-90BB-BD2D76DB65F2}"/>
              </a:ext>
            </a:extLst>
          </p:cNvPr>
          <p:cNvSpPr txBox="1"/>
          <p:nvPr/>
        </p:nvSpPr>
        <p:spPr>
          <a:xfrm>
            <a:off x="1047280" y="759805"/>
            <a:ext cx="103065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b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 history of Solid State physics at ISOLDE, where it fits within EPIC, and overview of the current biophysics activities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F30491-96FE-4FA6-A35B-23A3E209F3BF}"/>
              </a:ext>
            </a:extLst>
          </p:cNvPr>
          <p:cNvSpPr txBox="1"/>
          <p:nvPr/>
        </p:nvSpPr>
        <p:spPr>
          <a:xfrm>
            <a:off x="1014697" y="2269974"/>
            <a:ext cx="4330824" cy="4455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i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i="1" dirty="0"/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i="1" dirty="0"/>
              <a:t>Overview of how the solid state and biophysics </a:t>
            </a:r>
            <a:r>
              <a:rPr lang="en-US" sz="1400" i="1" dirty="0" err="1"/>
              <a:t>programmes</a:t>
            </a:r>
            <a:r>
              <a:rPr lang="en-US" sz="1400" i="1" dirty="0"/>
              <a:t> have developed at ISOLDE 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i="1" dirty="0"/>
              <a:t>Advantages and challenges of applying radioactivity 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i="1" dirty="0"/>
              <a:t>Support needed for visiting teams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i="1" dirty="0"/>
              <a:t>Forthcoming requests for more space, new techniques 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i="1" dirty="0"/>
              <a:t>Where EPIC could help</a:t>
            </a:r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i="1" dirty="0"/>
              <a:t>Biophysics considerations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i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AD727D9-CC1D-4EE9-BDCE-B5D7F155C4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02" y="2494450"/>
            <a:ext cx="2482645" cy="3412571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6B245BE-3CF4-4FFE-AC1B-9AE73C0FA3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2"/>
          <a:stretch/>
        </p:blipFill>
        <p:spPr bwMode="auto">
          <a:xfrm>
            <a:off x="8087032" y="2664725"/>
            <a:ext cx="2657430" cy="126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5B6AEA-BFDF-45D0-8039-F01A32F7AC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939"/>
          <a:stretch/>
        </p:blipFill>
        <p:spPr>
          <a:xfrm>
            <a:off x="8087033" y="4432610"/>
            <a:ext cx="2661014" cy="13145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889DB89-AD72-4FE2-995A-3115CCF8D030}"/>
              </a:ext>
            </a:extLst>
          </p:cNvPr>
          <p:cNvSpPr txBox="1"/>
          <p:nvPr/>
        </p:nvSpPr>
        <p:spPr>
          <a:xfrm>
            <a:off x="1443953" y="2503650"/>
            <a:ext cx="4379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CH" i="1" dirty="0"/>
              <a:t>Karl Johnston, and on </a:t>
            </a:r>
            <a:r>
              <a:rPr lang="fr-CH" i="1" dirty="0" err="1"/>
              <a:t>behalf</a:t>
            </a:r>
            <a:r>
              <a:rPr lang="fr-CH" i="1" dirty="0"/>
              <a:t> of Lars Hemmingsen and Magda Kowalska</a:t>
            </a:r>
            <a:endParaRPr lang="en-IE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C59893-907B-4FA6-A3E1-B15559D9F32E}"/>
              </a:ext>
            </a:extLst>
          </p:cNvPr>
          <p:cNvSpPr txBox="1"/>
          <p:nvPr/>
        </p:nvSpPr>
        <p:spPr>
          <a:xfrm>
            <a:off x="1105976" y="5960675"/>
            <a:ext cx="3868623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CH" sz="1400" dirty="0" err="1"/>
              <a:t>Thanks</a:t>
            </a:r>
            <a:r>
              <a:rPr lang="fr-CH" sz="1400" dirty="0"/>
              <a:t> to Juliana Schell, Guilherme Correia, Manfred Deicher and all groups in SSP@ISOLDE</a:t>
            </a:r>
            <a:endParaRPr lang="en-IE" sz="1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E5FE48-4BA7-4BCB-B6FF-4DF5744B2DBE}"/>
              </a:ext>
            </a:extLst>
          </p:cNvPr>
          <p:cNvSpPr/>
          <p:nvPr/>
        </p:nvSpPr>
        <p:spPr>
          <a:xfrm>
            <a:off x="7277684" y="5887084"/>
            <a:ext cx="40761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/>
              <a:t>Karl Johnston et al 2017 J. Phys. G: </a:t>
            </a:r>
            <a:r>
              <a:rPr lang="en-US" sz="1200" i="1" dirty="0" err="1"/>
              <a:t>Nucl</a:t>
            </a:r>
            <a:r>
              <a:rPr lang="en-US" sz="1200" i="1" dirty="0"/>
              <a:t>. Part. Phys. 44 104001</a:t>
            </a:r>
            <a:endParaRPr lang="en-IE" sz="1200" i="1" dirty="0"/>
          </a:p>
          <a:p>
            <a:r>
              <a:rPr lang="en-IE" sz="1200" i="1" dirty="0"/>
              <a:t>M Kowalska et al 2017 J. Phys. G: </a:t>
            </a:r>
            <a:r>
              <a:rPr lang="en-IE" sz="1200" i="1" dirty="0" err="1"/>
              <a:t>Nucl</a:t>
            </a:r>
            <a:r>
              <a:rPr lang="en-IE" sz="1200" i="1" dirty="0"/>
              <a:t>. Part. Phys. 44 084005 </a:t>
            </a:r>
            <a:endParaRPr lang="fr-FR" sz="1200" i="1" dirty="0"/>
          </a:p>
          <a:p>
            <a:r>
              <a:rPr lang="fr-FR" sz="1200" i="1" dirty="0"/>
              <a:t>Attila Jancso et al 2017 J. Phys. G: </a:t>
            </a:r>
            <a:r>
              <a:rPr lang="fr-FR" sz="1200" i="1" dirty="0" err="1"/>
              <a:t>Nucl</a:t>
            </a:r>
            <a:r>
              <a:rPr lang="fr-FR" sz="1200" i="1" dirty="0"/>
              <a:t>. Part. Phys. 44 064003</a:t>
            </a:r>
          </a:p>
          <a:p>
            <a:r>
              <a:rPr lang="fr-FR" sz="1200" i="1" dirty="0"/>
              <a:t>K </a:t>
            </a:r>
            <a:r>
              <a:rPr lang="fr-FR" sz="1200" i="1" dirty="0" err="1"/>
              <a:t>Potzger</a:t>
            </a:r>
            <a:r>
              <a:rPr lang="fr-FR" sz="1200" i="1" dirty="0"/>
              <a:t> et al 2017 J. Phys. G: </a:t>
            </a:r>
            <a:r>
              <a:rPr lang="fr-FR" sz="1200" i="1" dirty="0" err="1"/>
              <a:t>Nucl</a:t>
            </a:r>
            <a:r>
              <a:rPr lang="fr-FR" sz="1200" i="1" dirty="0"/>
              <a:t>. Part. Phys. 44 064001</a:t>
            </a:r>
            <a:endParaRPr lang="en-IE" sz="1200" i="1" dirty="0"/>
          </a:p>
        </p:txBody>
      </p:sp>
    </p:spTree>
    <p:extLst>
      <p:ext uri="{BB962C8B-B14F-4D97-AF65-F5344CB8AC3E}">
        <p14:creationId xmlns:p14="http://schemas.microsoft.com/office/powerpoint/2010/main" val="932643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5196" t="15273" r="16961" b="5599"/>
          <a:stretch/>
        </p:blipFill>
        <p:spPr>
          <a:xfrm>
            <a:off x="1281820" y="127251"/>
            <a:ext cx="9484368" cy="62224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2838" y="870117"/>
            <a:ext cx="4567762" cy="2554545"/>
          </a:xfrm>
          <a:prstGeom prst="rect">
            <a:avLst/>
          </a:prstGeom>
          <a:solidFill>
            <a:srgbClr val="FFFAA4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ISOLDE today offers the largest range of available isotopes of  any ISOL facility worldwide.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1000 isotopes of &gt;70 elements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NOTE: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For materials science/medicine…yields typically &gt;1e7 s-1</a:t>
            </a:r>
          </a:p>
        </p:txBody>
      </p:sp>
      <p:graphicFrame>
        <p:nvGraphicFramePr>
          <p:cNvPr id="6" name="Object 26">
            <a:extLst>
              <a:ext uri="{FF2B5EF4-FFF2-40B4-BE49-F238E27FC236}">
                <a16:creationId xmlns:a16="http://schemas.microsoft.com/office/drawing/2014/main" id="{D0C83B8F-BE95-4074-B3FF-788F72D203D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75443" y="3659318"/>
          <a:ext cx="1785645" cy="2304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" name="Photo Editor Photo" r:id="rId4" imgW="3524742" imgH="5152381" progId="">
                  <p:embed/>
                </p:oleObj>
              </mc:Choice>
              <mc:Fallback>
                <p:oleObj name="Photo Editor Photo" r:id="rId4" imgW="3524742" imgH="5152381" progId="">
                  <p:embed/>
                  <p:pic>
                    <p:nvPicPr>
                      <p:cNvPr id="6" name="Object 26">
                        <a:extLst>
                          <a:ext uri="{FF2B5EF4-FFF2-40B4-BE49-F238E27FC236}">
                            <a16:creationId xmlns:a16="http://schemas.microsoft.com/office/drawing/2014/main" id="{D0C83B8F-BE95-4074-B3FF-788F72D203D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5443" y="3659318"/>
                        <a:ext cx="1785645" cy="23041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7574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76200"/>
            <a:ext cx="4657044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ISOLDE table of elements </a:t>
            </a:r>
          </a:p>
        </p:txBody>
      </p:sp>
      <p:pic>
        <p:nvPicPr>
          <p:cNvPr id="5" name="Picture 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198" y="1101219"/>
            <a:ext cx="7433198" cy="548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63"/>
          <p:cNvSpPr txBox="1">
            <a:spLocks noChangeArrowheads="1"/>
          </p:cNvSpPr>
          <p:nvPr/>
        </p:nvSpPr>
        <p:spPr bwMode="auto">
          <a:xfrm>
            <a:off x="8667257" y="4411831"/>
            <a:ext cx="2908108" cy="12025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0"/>
              </a:spcBef>
            </a:pPr>
            <a:r>
              <a:rPr lang="en-US" b="1" dirty="0"/>
              <a:t>Isotopes of this element </a:t>
            </a:r>
            <a:br>
              <a:rPr lang="en-US" b="1" dirty="0"/>
            </a:br>
            <a:r>
              <a:rPr lang="en-US" b="1" dirty="0"/>
              <a:t>       used for solid state physics </a:t>
            </a:r>
            <a:br>
              <a:rPr lang="en-US" b="1" dirty="0"/>
            </a:br>
            <a:r>
              <a:rPr lang="en-US" b="1" dirty="0"/>
              <a:t>or life science</a:t>
            </a:r>
            <a:r>
              <a:rPr lang="en-US" dirty="0"/>
              <a:t> </a:t>
            </a:r>
          </a:p>
        </p:txBody>
      </p:sp>
      <p:sp>
        <p:nvSpPr>
          <p:cNvPr id="7" name="Oval 64"/>
          <p:cNvSpPr>
            <a:spLocks noChangeArrowheads="1"/>
          </p:cNvSpPr>
          <p:nvPr/>
        </p:nvSpPr>
        <p:spPr bwMode="auto">
          <a:xfrm>
            <a:off x="8728419" y="4724731"/>
            <a:ext cx="348519" cy="301039"/>
          </a:xfrm>
          <a:prstGeom prst="ellipse">
            <a:avLst/>
          </a:prstGeom>
          <a:solidFill>
            <a:srgbClr val="FFCC00"/>
          </a:solidFill>
          <a:ln w="9525" algn="ctr">
            <a:noFill/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075614" y="3486332"/>
            <a:ext cx="386644" cy="522418"/>
            <a:chOff x="8064137" y="1853674"/>
            <a:chExt cx="386644" cy="522418"/>
          </a:xfrm>
        </p:grpSpPr>
        <p:sp>
          <p:nvSpPr>
            <p:cNvPr id="9" name="Oval 64"/>
            <p:cNvSpPr>
              <a:spLocks noChangeArrowheads="1"/>
            </p:cNvSpPr>
            <p:nvPr/>
          </p:nvSpPr>
          <p:spPr bwMode="auto">
            <a:xfrm>
              <a:off x="8130689" y="1853674"/>
              <a:ext cx="257735" cy="522418"/>
            </a:xfrm>
            <a:prstGeom prst="ellipse">
              <a:avLst/>
            </a:prstGeom>
            <a:solidFill>
              <a:srgbClr val="FFCC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64137" y="1916832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Ni</a:t>
              </a:r>
              <a:endParaRPr lang="en-IE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717696" y="3486332"/>
            <a:ext cx="429926" cy="522418"/>
            <a:chOff x="8057875" y="1853674"/>
            <a:chExt cx="429926" cy="522418"/>
          </a:xfrm>
        </p:grpSpPr>
        <p:sp>
          <p:nvSpPr>
            <p:cNvPr id="12" name="Oval 64"/>
            <p:cNvSpPr>
              <a:spLocks noChangeArrowheads="1"/>
            </p:cNvSpPr>
            <p:nvPr/>
          </p:nvSpPr>
          <p:spPr bwMode="auto">
            <a:xfrm>
              <a:off x="8130689" y="1853674"/>
              <a:ext cx="257735" cy="522418"/>
            </a:xfrm>
            <a:prstGeom prst="ellipse">
              <a:avLst/>
            </a:prstGeom>
            <a:solidFill>
              <a:srgbClr val="FFCC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57875" y="1916832"/>
              <a:ext cx="429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</a:t>
              </a:r>
              <a:endParaRPr lang="en-IE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491438" y="3477040"/>
            <a:ext cx="388248" cy="522418"/>
            <a:chOff x="8064137" y="1853674"/>
            <a:chExt cx="388248" cy="522418"/>
          </a:xfrm>
        </p:grpSpPr>
        <p:sp>
          <p:nvSpPr>
            <p:cNvPr id="15" name="Oval 64"/>
            <p:cNvSpPr>
              <a:spLocks noChangeArrowheads="1"/>
            </p:cNvSpPr>
            <p:nvPr/>
          </p:nvSpPr>
          <p:spPr bwMode="auto">
            <a:xfrm>
              <a:off x="8130689" y="1853674"/>
              <a:ext cx="257735" cy="522418"/>
            </a:xfrm>
            <a:prstGeom prst="ellipse">
              <a:avLst/>
            </a:prstGeom>
            <a:solidFill>
              <a:srgbClr val="FFCC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64137" y="1916832"/>
              <a:ext cx="388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Cr</a:t>
              </a:r>
              <a:endParaRPr lang="en-IE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075615" y="4629168"/>
            <a:ext cx="381579" cy="522418"/>
            <a:chOff x="8064137" y="1853674"/>
            <a:chExt cx="381579" cy="522418"/>
          </a:xfrm>
        </p:grpSpPr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8130689" y="1853674"/>
              <a:ext cx="257735" cy="522418"/>
            </a:xfrm>
            <a:prstGeom prst="ellipse">
              <a:avLst/>
            </a:prstGeom>
            <a:solidFill>
              <a:srgbClr val="FFCC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64137" y="1916832"/>
              <a:ext cx="381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Pt</a:t>
              </a:r>
              <a:endParaRPr lang="en-IE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270545" y="436728"/>
            <a:ext cx="3284554" cy="2554545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Workhorse probes: 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baseline="30000" dirty="0">
                <a:solidFill>
                  <a:schemeClr val="bg1"/>
                </a:solidFill>
              </a:rPr>
              <a:t>111</a:t>
            </a:r>
            <a:r>
              <a:rPr lang="en-GB" sz="2000" dirty="0">
                <a:solidFill>
                  <a:schemeClr val="bg1"/>
                </a:solidFill>
              </a:rPr>
              <a:t>Cd, </a:t>
            </a:r>
            <a:r>
              <a:rPr lang="en-GB" sz="2000" baseline="30000" dirty="0">
                <a:solidFill>
                  <a:schemeClr val="bg1"/>
                </a:solidFill>
              </a:rPr>
              <a:t>199</a:t>
            </a:r>
            <a:r>
              <a:rPr lang="en-GB" sz="2000" dirty="0">
                <a:solidFill>
                  <a:schemeClr val="bg1"/>
                </a:solidFill>
              </a:rPr>
              <a:t>Hg, </a:t>
            </a:r>
            <a:r>
              <a:rPr lang="en-GB" sz="2000" baseline="30000" dirty="0">
                <a:solidFill>
                  <a:schemeClr val="bg1"/>
                </a:solidFill>
              </a:rPr>
              <a:t>117</a:t>
            </a:r>
            <a:r>
              <a:rPr lang="en-GB" sz="2000" dirty="0">
                <a:solidFill>
                  <a:schemeClr val="bg1"/>
                </a:solidFill>
              </a:rPr>
              <a:t>Cd, </a:t>
            </a:r>
            <a:r>
              <a:rPr lang="en-GB" sz="2000" baseline="30000" dirty="0">
                <a:solidFill>
                  <a:schemeClr val="bg1"/>
                </a:solidFill>
              </a:rPr>
              <a:t>57</a:t>
            </a:r>
            <a:r>
              <a:rPr lang="en-GB" sz="2000" dirty="0">
                <a:solidFill>
                  <a:schemeClr val="bg1"/>
                </a:solidFill>
              </a:rPr>
              <a:t>Mn, </a:t>
            </a:r>
            <a:r>
              <a:rPr lang="en-GB" sz="2000" baseline="30000" dirty="0">
                <a:solidFill>
                  <a:schemeClr val="bg1"/>
                </a:solidFill>
              </a:rPr>
              <a:t>73</a:t>
            </a:r>
            <a:r>
              <a:rPr lang="en-GB" sz="2000" dirty="0">
                <a:solidFill>
                  <a:schemeClr val="bg1"/>
                </a:solidFill>
              </a:rPr>
              <a:t>As 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New promising probes: 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baseline="30000" dirty="0">
                <a:solidFill>
                  <a:schemeClr val="bg1"/>
                </a:solidFill>
              </a:rPr>
              <a:t>68</a:t>
            </a:r>
            <a:r>
              <a:rPr lang="en-GB" sz="2000" dirty="0">
                <a:solidFill>
                  <a:schemeClr val="bg1"/>
                </a:solidFill>
              </a:rPr>
              <a:t>Cu, </a:t>
            </a:r>
            <a:r>
              <a:rPr lang="en-GB" sz="2000" baseline="30000" dirty="0">
                <a:solidFill>
                  <a:schemeClr val="bg1"/>
                </a:solidFill>
              </a:rPr>
              <a:t>149</a:t>
            </a:r>
            <a:r>
              <a:rPr lang="en-GB" sz="2000" dirty="0">
                <a:solidFill>
                  <a:schemeClr val="bg1"/>
                </a:solidFill>
              </a:rPr>
              <a:t>Gd, </a:t>
            </a:r>
            <a:r>
              <a:rPr lang="en-GB" sz="2000" baseline="30000" dirty="0">
                <a:solidFill>
                  <a:schemeClr val="bg1"/>
                </a:solidFill>
              </a:rPr>
              <a:t>172</a:t>
            </a:r>
            <a:r>
              <a:rPr lang="en-GB" sz="2000" dirty="0">
                <a:solidFill>
                  <a:schemeClr val="bg1"/>
                </a:solidFill>
              </a:rPr>
              <a:t>Lu, </a:t>
            </a:r>
            <a:r>
              <a:rPr lang="en-GB" sz="2000" baseline="30000" dirty="0">
                <a:solidFill>
                  <a:schemeClr val="bg1"/>
                </a:solidFill>
              </a:rPr>
              <a:t>151</a:t>
            </a:r>
            <a:r>
              <a:rPr lang="en-GB" sz="2000" dirty="0">
                <a:solidFill>
                  <a:schemeClr val="bg1"/>
                </a:solidFill>
              </a:rPr>
              <a:t>Gd, </a:t>
            </a:r>
            <a:r>
              <a:rPr lang="en-GB" sz="2000" baseline="30000" dirty="0">
                <a:solidFill>
                  <a:schemeClr val="bg1"/>
                </a:solidFill>
              </a:rPr>
              <a:t>197</a:t>
            </a:r>
            <a:r>
              <a:rPr lang="en-GB" sz="2000" dirty="0">
                <a:solidFill>
                  <a:schemeClr val="bg1"/>
                </a:solidFill>
              </a:rPr>
              <a:t>Hg</a:t>
            </a:r>
          </a:p>
          <a:p>
            <a:r>
              <a:rPr lang="en-GB" sz="20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13960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2EB231A-45AA-4EED-99DD-399804D2484D}"/>
              </a:ext>
            </a:extLst>
          </p:cNvPr>
          <p:cNvSpPr txBox="1"/>
          <p:nvPr/>
        </p:nvSpPr>
        <p:spPr>
          <a:xfrm>
            <a:off x="167125" y="256895"/>
            <a:ext cx="3818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The importance of offline </a:t>
            </a:r>
            <a:r>
              <a:rPr lang="fr-CH" b="1" dirty="0" err="1"/>
              <a:t>laboratories</a:t>
            </a:r>
            <a:endParaRPr lang="en-IE" b="1" dirty="0"/>
          </a:p>
        </p:txBody>
      </p:sp>
      <p:pic>
        <p:nvPicPr>
          <p:cNvPr id="6" name="Picture 5" descr="A picture containing indoor, person, young, sitting&#10;&#10;Description automatically generated">
            <a:extLst>
              <a:ext uri="{FF2B5EF4-FFF2-40B4-BE49-F238E27FC236}">
                <a16:creationId xmlns:a16="http://schemas.microsoft.com/office/drawing/2014/main" id="{973AFB7E-4995-49F8-A9D0-BA43067851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10" y="2680948"/>
            <a:ext cx="5507177" cy="36714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DD6815-711C-44BE-8613-0012E19BBA96}"/>
              </a:ext>
            </a:extLst>
          </p:cNvPr>
          <p:cNvSpPr txBox="1"/>
          <p:nvPr/>
        </p:nvSpPr>
        <p:spPr>
          <a:xfrm>
            <a:off x="1342664" y="6436905"/>
            <a:ext cx="3167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Temporary</a:t>
            </a:r>
            <a:r>
              <a:rPr lang="fr-CH" dirty="0"/>
              <a:t> setup in proton hall</a:t>
            </a:r>
            <a:endParaRPr lang="en-IE" dirty="0"/>
          </a:p>
        </p:txBody>
      </p:sp>
      <p:pic>
        <p:nvPicPr>
          <p:cNvPr id="9" name="Picture 8" descr="A person stands in front of a computer&#10;&#10;Description automatically generated">
            <a:extLst>
              <a:ext uri="{FF2B5EF4-FFF2-40B4-BE49-F238E27FC236}">
                <a16:creationId xmlns:a16="http://schemas.microsoft.com/office/drawing/2014/main" id="{90325CA8-3D84-4CF8-822C-FEF564BFA6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15" y="2911029"/>
            <a:ext cx="4681728" cy="31211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BBF489C-E197-4916-8DEA-91F64C874BD5}"/>
              </a:ext>
            </a:extLst>
          </p:cNvPr>
          <p:cNvSpPr txBox="1"/>
          <p:nvPr/>
        </p:nvSpPr>
        <p:spPr>
          <a:xfrm>
            <a:off x="7316117" y="6436905"/>
            <a:ext cx="3197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Temporary</a:t>
            </a:r>
            <a:r>
              <a:rPr lang="fr-CH" dirty="0"/>
              <a:t> setup in ISOLDE hall</a:t>
            </a:r>
            <a:endParaRPr lang="en-I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A26C9F-847A-4638-94AB-E2931541168E}"/>
              </a:ext>
            </a:extLst>
          </p:cNvPr>
          <p:cNvSpPr txBox="1"/>
          <p:nvPr/>
        </p:nvSpPr>
        <p:spPr>
          <a:xfrm>
            <a:off x="526645" y="776424"/>
            <a:ext cx="10752883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To </a:t>
            </a:r>
            <a:r>
              <a:rPr lang="fr-CH" dirty="0" err="1"/>
              <a:t>properly</a:t>
            </a:r>
            <a:r>
              <a:rPr lang="fr-CH" dirty="0"/>
              <a:t> </a:t>
            </a:r>
            <a:r>
              <a:rPr lang="fr-CH" dirty="0" err="1"/>
              <a:t>perform</a:t>
            </a:r>
            <a:r>
              <a:rPr lang="fr-CH" dirty="0"/>
              <a:t> </a:t>
            </a:r>
            <a:r>
              <a:rPr lang="fr-CH" dirty="0" err="1"/>
              <a:t>solid</a:t>
            </a:r>
            <a:r>
              <a:rPr lang="fr-CH" dirty="0"/>
              <a:t> state and </a:t>
            </a:r>
            <a:r>
              <a:rPr lang="fr-CH" dirty="0" err="1"/>
              <a:t>biophysics</a:t>
            </a:r>
            <a:r>
              <a:rPr lang="fr-CH" dirty="0"/>
              <a:t>, </a:t>
            </a:r>
            <a:r>
              <a:rPr lang="fr-CH" dirty="0" err="1"/>
              <a:t>fully</a:t>
            </a:r>
            <a:r>
              <a:rPr lang="fr-CH" dirty="0"/>
              <a:t> </a:t>
            </a:r>
            <a:r>
              <a:rPr lang="fr-CH" dirty="0" err="1"/>
              <a:t>equipped</a:t>
            </a:r>
            <a:r>
              <a:rPr lang="fr-CH" dirty="0"/>
              <a:t> offline </a:t>
            </a:r>
            <a:r>
              <a:rPr lang="fr-CH" dirty="0" err="1"/>
              <a:t>labs</a:t>
            </a:r>
            <a:r>
              <a:rPr lang="fr-CH" dirty="0"/>
              <a:t> are essential </a:t>
            </a:r>
            <a:r>
              <a:rPr lang="fr-CH" dirty="0" err="1"/>
              <a:t>e.g</a:t>
            </a:r>
            <a:r>
              <a:rPr lang="fr-CH" dirty="0"/>
              <a:t> </a:t>
            </a:r>
            <a:r>
              <a:rPr lang="fr-CH" dirty="0" err="1"/>
              <a:t>characterisation</a:t>
            </a:r>
            <a:r>
              <a:rPr lang="fr-CH" dirty="0"/>
              <a:t>, thermal and </a:t>
            </a:r>
            <a:r>
              <a:rPr lang="fr-CH" dirty="0" err="1"/>
              <a:t>chemical</a:t>
            </a:r>
            <a:r>
              <a:rPr lang="fr-CH" dirty="0"/>
              <a:t> </a:t>
            </a:r>
            <a:r>
              <a:rPr lang="fr-CH" dirty="0" err="1"/>
              <a:t>treatments</a:t>
            </a:r>
            <a:r>
              <a:rPr lang="fr-CH" dirty="0"/>
              <a:t>.</a:t>
            </a:r>
          </a:p>
          <a:p>
            <a:r>
              <a:rPr lang="fr-CH" dirty="0"/>
              <a:t>For </a:t>
            </a:r>
            <a:r>
              <a:rPr lang="fr-CH" dirty="0" err="1"/>
              <a:t>many</a:t>
            </a:r>
            <a:r>
              <a:rPr lang="fr-CH" dirty="0"/>
              <a:t> </a:t>
            </a:r>
            <a:r>
              <a:rPr lang="fr-CH" dirty="0" err="1"/>
              <a:t>years</a:t>
            </a:r>
            <a:r>
              <a:rPr lang="fr-CH" dirty="0"/>
              <a:t> </a:t>
            </a:r>
            <a:r>
              <a:rPr lang="fr-CH" dirty="0" err="1"/>
              <a:t>equipment</a:t>
            </a:r>
            <a:r>
              <a:rPr lang="fr-CH" dirty="0"/>
              <a:t> 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brought</a:t>
            </a:r>
            <a:r>
              <a:rPr lang="fr-CH" dirty="0"/>
              <a:t> back and </a:t>
            </a:r>
            <a:r>
              <a:rPr lang="fr-CH" dirty="0" err="1"/>
              <a:t>forth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e.g. Germany</a:t>
            </a:r>
          </a:p>
          <a:p>
            <a:r>
              <a:rPr lang="fr-CH" dirty="0"/>
              <a:t>Over time infrastructure 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built</a:t>
            </a:r>
            <a:r>
              <a:rPr lang="fr-CH" dirty="0"/>
              <a:t> up in </a:t>
            </a:r>
            <a:r>
              <a:rPr lang="fr-CH" dirty="0" err="1"/>
              <a:t>various</a:t>
            </a:r>
            <a:r>
              <a:rPr lang="fr-CH" dirty="0"/>
              <a:t> </a:t>
            </a:r>
            <a:r>
              <a:rPr lang="fr-CH" dirty="0" err="1"/>
              <a:t>labs</a:t>
            </a:r>
            <a:r>
              <a:rPr lang="fr-CH" dirty="0"/>
              <a:t>. </a:t>
            </a:r>
          </a:p>
          <a:p>
            <a:pPr algn="ctr"/>
            <a:r>
              <a:rPr lang="fr-CH" b="1" dirty="0" err="1"/>
              <a:t>Demand</a:t>
            </a:r>
            <a:r>
              <a:rPr lang="fr-CH" b="1" dirty="0"/>
              <a:t> and </a:t>
            </a:r>
            <a:r>
              <a:rPr lang="fr-CH" b="1" dirty="0" err="1"/>
              <a:t>resources</a:t>
            </a:r>
            <a:r>
              <a:rPr lang="fr-CH" b="1" dirty="0"/>
              <a:t> </a:t>
            </a:r>
            <a:r>
              <a:rPr lang="fr-CH" b="1" dirty="0" err="1"/>
              <a:t>from</a:t>
            </a:r>
            <a:r>
              <a:rPr lang="fr-CH" b="1" dirty="0"/>
              <a:t> SSP </a:t>
            </a:r>
            <a:r>
              <a:rPr lang="fr-CH" b="1" dirty="0" err="1"/>
              <a:t>community</a:t>
            </a:r>
            <a:r>
              <a:rPr lang="fr-CH" b="1" dirty="0"/>
              <a:t> has been a driver for ISOLDE expansions e.g. B. 170 extension (</a:t>
            </a:r>
            <a:r>
              <a:rPr lang="fr-CH" b="1" dirty="0" err="1"/>
              <a:t>now</a:t>
            </a:r>
            <a:r>
              <a:rPr lang="fr-CH" b="1" dirty="0"/>
              <a:t> HIE ISOLDE) and B. 508.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3893336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E121C57-5A20-4991-8953-7325D01C07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37" t="17131" r="4955" b="5316"/>
          <a:stretch/>
        </p:blipFill>
        <p:spPr>
          <a:xfrm>
            <a:off x="387751" y="80337"/>
            <a:ext cx="11244805" cy="6697326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02C3F4E-A5AB-45F3-BD88-C74FE8D50CB1}"/>
              </a:ext>
            </a:extLst>
          </p:cNvPr>
          <p:cNvSpPr/>
          <p:nvPr/>
        </p:nvSpPr>
        <p:spPr>
          <a:xfrm rot="1592493">
            <a:off x="7512367" y="3901756"/>
            <a:ext cx="468630" cy="213360"/>
          </a:xfrm>
          <a:prstGeom prst="roundRect">
            <a:avLst/>
          </a:prstGeom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161</a:t>
            </a:r>
            <a:endParaRPr lang="en-IE" sz="1200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4AB55DE-5D8A-4229-8B75-D57367CA537E}"/>
              </a:ext>
            </a:extLst>
          </p:cNvPr>
          <p:cNvSpPr/>
          <p:nvPr/>
        </p:nvSpPr>
        <p:spPr>
          <a:xfrm>
            <a:off x="9482269" y="5067879"/>
            <a:ext cx="251749" cy="1070658"/>
          </a:xfrm>
          <a:prstGeom prst="roundRect">
            <a:avLst/>
          </a:prstGeom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3</a:t>
            </a:r>
            <a:endParaRPr lang="en-IE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857B4DB-DF48-49C8-ADC5-8BA05798E8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7" t="41045" r="23248" b="1"/>
          <a:stretch/>
        </p:blipFill>
        <p:spPr bwMode="auto">
          <a:xfrm>
            <a:off x="1450205" y="1748098"/>
            <a:ext cx="2357793" cy="168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2FCA8DD1-E1CB-436F-A198-AF0C7360CFDB}"/>
              </a:ext>
            </a:extLst>
          </p:cNvPr>
          <p:cNvGrpSpPr/>
          <p:nvPr/>
        </p:nvGrpSpPr>
        <p:grpSpPr>
          <a:xfrm>
            <a:off x="1030013" y="259745"/>
            <a:ext cx="535724" cy="440524"/>
            <a:chOff x="1030013" y="259745"/>
            <a:chExt cx="535724" cy="440524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CDCD524-E058-4361-861B-0D437001E464}"/>
                </a:ext>
              </a:extLst>
            </p:cNvPr>
            <p:cNvSpPr/>
            <p:nvPr/>
          </p:nvSpPr>
          <p:spPr>
            <a:xfrm rot="1394717">
              <a:off x="1140107" y="259745"/>
              <a:ext cx="353028" cy="440524"/>
            </a:xfrm>
            <a:prstGeom prst="roundRect">
              <a:avLst/>
            </a:prstGeom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1469C50-6316-4A32-8A83-747B02C8D65D}"/>
                </a:ext>
              </a:extLst>
            </p:cNvPr>
            <p:cNvSpPr txBox="1"/>
            <p:nvPr/>
          </p:nvSpPr>
          <p:spPr>
            <a:xfrm>
              <a:off x="1030013" y="295341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bg1"/>
                  </a:solidFill>
                </a:rPr>
                <a:t>275</a:t>
              </a:r>
              <a:endParaRPr lang="en-IE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8CF62BA-FAFE-474A-BB5C-7FBE2BC59652}"/>
              </a:ext>
            </a:extLst>
          </p:cNvPr>
          <p:cNvGrpSpPr/>
          <p:nvPr/>
        </p:nvGrpSpPr>
        <p:grpSpPr>
          <a:xfrm>
            <a:off x="1480738" y="2544726"/>
            <a:ext cx="219123" cy="336952"/>
            <a:chOff x="1480738" y="2544726"/>
            <a:chExt cx="219123" cy="336952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560AE0F-E468-4AC1-AE1B-4A414E428036}"/>
                </a:ext>
              </a:extLst>
            </p:cNvPr>
            <p:cNvSpPr/>
            <p:nvPr/>
          </p:nvSpPr>
          <p:spPr>
            <a:xfrm rot="17766515">
              <a:off x="1512273" y="2638190"/>
              <a:ext cx="209160" cy="166017"/>
            </a:xfrm>
            <a:prstGeom prst="roundRect">
              <a:avLst/>
            </a:prstGeom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B91EEAF-44A4-46FF-B62F-F857AFC449B2}"/>
                </a:ext>
              </a:extLst>
            </p:cNvPr>
            <p:cNvSpPr txBox="1"/>
            <p:nvPr/>
          </p:nvSpPr>
          <p:spPr>
            <a:xfrm rot="17720049">
              <a:off x="1404595" y="2620869"/>
              <a:ext cx="33695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600" dirty="0">
                  <a:solidFill>
                    <a:schemeClr val="bg1"/>
                  </a:solidFill>
                </a:rPr>
                <a:t>115a</a:t>
              </a:r>
              <a:endParaRPr lang="en-IE" sz="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0DEA8CE-2303-4D87-9232-C40C8AC2C8C3}"/>
              </a:ext>
            </a:extLst>
          </p:cNvPr>
          <p:cNvGrpSpPr/>
          <p:nvPr/>
        </p:nvGrpSpPr>
        <p:grpSpPr>
          <a:xfrm>
            <a:off x="1617737" y="2358431"/>
            <a:ext cx="184666" cy="340158"/>
            <a:chOff x="1617737" y="2358431"/>
            <a:chExt cx="184666" cy="340158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690E0545-702E-446E-AEC3-4DDEEEF6F8E7}"/>
                </a:ext>
              </a:extLst>
            </p:cNvPr>
            <p:cNvSpPr/>
            <p:nvPr/>
          </p:nvSpPr>
          <p:spPr>
            <a:xfrm rot="17766515">
              <a:off x="1608845" y="2452454"/>
              <a:ext cx="209160" cy="166017"/>
            </a:xfrm>
            <a:prstGeom prst="roundRect">
              <a:avLst/>
            </a:prstGeom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BC2826B-C268-44FB-94B0-FB718DC04945}"/>
                </a:ext>
              </a:extLst>
            </p:cNvPr>
            <p:cNvSpPr txBox="1"/>
            <p:nvPr/>
          </p:nvSpPr>
          <p:spPr>
            <a:xfrm rot="17720049">
              <a:off x="1539991" y="2436177"/>
              <a:ext cx="34015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600" dirty="0">
                  <a:solidFill>
                    <a:schemeClr val="bg1"/>
                  </a:solidFill>
                </a:rPr>
                <a:t>115b</a:t>
              </a:r>
              <a:endParaRPr lang="en-IE" sz="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01F9595-4772-4AE1-9EC6-91F80E3F28EF}"/>
              </a:ext>
            </a:extLst>
          </p:cNvPr>
          <p:cNvGrpSpPr/>
          <p:nvPr/>
        </p:nvGrpSpPr>
        <p:grpSpPr>
          <a:xfrm>
            <a:off x="1898590" y="2161284"/>
            <a:ext cx="184666" cy="395320"/>
            <a:chOff x="1898590" y="2161284"/>
            <a:chExt cx="184666" cy="395320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67F9AECE-8781-4FF7-8AEB-282189ED8D09}"/>
                </a:ext>
              </a:extLst>
            </p:cNvPr>
            <p:cNvSpPr/>
            <p:nvPr/>
          </p:nvSpPr>
          <p:spPr>
            <a:xfrm rot="17766515">
              <a:off x="1815374" y="2386711"/>
              <a:ext cx="260386" cy="79400"/>
            </a:xfrm>
            <a:prstGeom prst="roundRect">
              <a:avLst/>
            </a:prstGeom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C9141-9D26-4D4B-A8B1-88A067B05A7D}"/>
                </a:ext>
              </a:extLst>
            </p:cNvPr>
            <p:cNvSpPr txBox="1"/>
            <p:nvPr/>
          </p:nvSpPr>
          <p:spPr>
            <a:xfrm rot="17720049">
              <a:off x="1815135" y="2244739"/>
              <a:ext cx="351575" cy="184666"/>
            </a:xfrm>
            <a:prstGeom prst="rect">
              <a:avLst/>
            </a:prstGeom>
            <a:noFill/>
            <a:ln w="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600" dirty="0">
                  <a:solidFill>
                    <a:schemeClr val="bg1"/>
                  </a:solidFill>
                </a:rPr>
                <a:t>507</a:t>
              </a:r>
              <a:endParaRPr lang="en-IE" sz="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65E3375-C0DF-42E5-82A1-586101AFF747}"/>
              </a:ext>
            </a:extLst>
          </p:cNvPr>
          <p:cNvSpPr txBox="1"/>
          <p:nvPr/>
        </p:nvSpPr>
        <p:spPr>
          <a:xfrm>
            <a:off x="4930816" y="792865"/>
            <a:ext cx="644477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3200" dirty="0"/>
              <a:t>Offline </a:t>
            </a:r>
            <a:r>
              <a:rPr lang="fr-CH" sz="3200" dirty="0" err="1"/>
              <a:t>labs</a:t>
            </a:r>
            <a:r>
              <a:rPr lang="fr-CH" sz="3200" dirty="0"/>
              <a:t> for SSP/bio over the </a:t>
            </a:r>
            <a:r>
              <a:rPr lang="fr-CH" sz="3200" dirty="0" err="1"/>
              <a:t>years</a:t>
            </a:r>
            <a:endParaRPr lang="en-IE" sz="3200" dirty="0"/>
          </a:p>
        </p:txBody>
      </p:sp>
    </p:spTree>
    <p:extLst>
      <p:ext uri="{BB962C8B-B14F-4D97-AF65-F5344CB8AC3E}">
        <p14:creationId xmlns:p14="http://schemas.microsoft.com/office/powerpoint/2010/main" val="173489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0519519-1C42-446D-80FA-075AF1C743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921" r="-1" b="-1"/>
          <a:stretch/>
        </p:blipFill>
        <p:spPr>
          <a:xfrm>
            <a:off x="321733" y="321733"/>
            <a:ext cx="11548534" cy="62145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E712538-3BCE-4217-812D-6D26DD1D3A32}"/>
              </a:ext>
            </a:extLst>
          </p:cNvPr>
          <p:cNvSpPr txBox="1"/>
          <p:nvPr/>
        </p:nvSpPr>
        <p:spPr>
          <a:xfrm>
            <a:off x="439838" y="321733"/>
            <a:ext cx="5926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/>
              <a:t>2002: offline </a:t>
            </a:r>
            <a:r>
              <a:rPr lang="fr-CH" sz="2400" b="1" dirty="0" err="1"/>
              <a:t>laboratory</a:t>
            </a:r>
            <a:r>
              <a:rPr lang="fr-CH" sz="2400" b="1" dirty="0"/>
              <a:t> setup in building 275</a:t>
            </a: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20957189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room filled with lots of furniture&#10;&#10;Description automatically generated">
            <a:extLst>
              <a:ext uri="{FF2B5EF4-FFF2-40B4-BE49-F238E27FC236}">
                <a16:creationId xmlns:a16="http://schemas.microsoft.com/office/drawing/2014/main" id="{971063D6-2559-48AB-BC25-6BB14014B5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3" r="-1" b="12368"/>
          <a:stretch/>
        </p:blipFill>
        <p:spPr>
          <a:xfrm>
            <a:off x="1058378" y="246497"/>
            <a:ext cx="10394772" cy="55936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6D2758-DFBC-48B1-8E1A-797734750191}"/>
              </a:ext>
            </a:extLst>
          </p:cNvPr>
          <p:cNvSpPr txBox="1"/>
          <p:nvPr/>
        </p:nvSpPr>
        <p:spPr>
          <a:xfrm>
            <a:off x="2077655" y="6018834"/>
            <a:ext cx="8181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/>
              <a:t>PAC setup on the «NICOLE» platform in the ISOLDE hall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12343409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9E301E5-1206-47D0-9CDF-72583D7390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FA31FBE-7948-4384-B68A-75DEFDC49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DB5FF8-5A36-45DF-95F6-E7D8B6F3C5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" b="10211"/>
          <a:stretch/>
        </p:blipFill>
        <p:spPr>
          <a:xfrm>
            <a:off x="641276" y="643467"/>
            <a:ext cx="4013020" cy="2702558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5D35D2B1-A890-4503-86DF-6679515F4A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96" r="-3" b="17819"/>
          <a:stretch/>
        </p:blipFill>
        <p:spPr bwMode="auto">
          <a:xfrm>
            <a:off x="643467" y="3509433"/>
            <a:ext cx="4010830" cy="2705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cluttered kitchen&#10;&#10;Description automatically generated">
            <a:extLst>
              <a:ext uri="{FF2B5EF4-FFF2-40B4-BE49-F238E27FC236}">
                <a16:creationId xmlns:a16="http://schemas.microsoft.com/office/drawing/2014/main" id="{F8B91C70-F9D2-4DAA-A4FE-39B3D44D1B4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7" r="1" b="385"/>
          <a:stretch/>
        </p:blipFill>
        <p:spPr>
          <a:xfrm>
            <a:off x="4812633" y="643467"/>
            <a:ext cx="6735900" cy="55710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6625BD-14D1-4AD2-BA60-B2802BC25699}"/>
              </a:ext>
            </a:extLst>
          </p:cNvPr>
          <p:cNvSpPr txBox="1"/>
          <p:nvPr/>
        </p:nvSpPr>
        <p:spPr>
          <a:xfrm>
            <a:off x="1371601" y="77365"/>
            <a:ext cx="9665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B. 115 </a:t>
            </a:r>
            <a:r>
              <a:rPr lang="fr-CH" dirty="0" err="1"/>
              <a:t>behind</a:t>
            </a:r>
            <a:r>
              <a:rPr lang="fr-CH" dirty="0"/>
              <a:t> ISOLDE </a:t>
            </a:r>
            <a:r>
              <a:rPr lang="fr-CH" dirty="0" err="1"/>
              <a:t>became</a:t>
            </a:r>
            <a:r>
              <a:rPr lang="fr-CH" dirty="0"/>
              <a:t> the central </a:t>
            </a:r>
            <a:r>
              <a:rPr lang="fr-CH" dirty="0" err="1"/>
              <a:t>lab</a:t>
            </a:r>
            <a:r>
              <a:rPr lang="fr-CH" dirty="0"/>
              <a:t> for PAC and thermal </a:t>
            </a:r>
            <a:r>
              <a:rPr lang="fr-CH" dirty="0" err="1"/>
              <a:t>treatment</a:t>
            </a:r>
            <a:r>
              <a:rPr lang="fr-CH" dirty="0"/>
              <a:t> …but </a:t>
            </a:r>
            <a:r>
              <a:rPr lang="fr-CH" dirty="0" err="1"/>
              <a:t>still</a:t>
            </a:r>
            <a:r>
              <a:rPr lang="fr-CH" dirty="0"/>
              <a:t> spread </a:t>
            </a:r>
            <a:r>
              <a:rPr lang="fr-CH" dirty="0" err="1"/>
              <a:t>around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990902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71D9ABD7-4329-4145-B976-C104280E9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04" y="1595650"/>
            <a:ext cx="5656799" cy="424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60C1BFC8-9D6B-46A9-B115-461EC9A1A3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04705"/>
            <a:ext cx="5898296" cy="442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6EA2FF-139A-40E0-8D30-23DCE9BBB9F7}"/>
              </a:ext>
            </a:extLst>
          </p:cNvPr>
          <p:cNvSpPr txBox="1"/>
          <p:nvPr/>
        </p:nvSpPr>
        <p:spPr>
          <a:xfrm>
            <a:off x="2899459" y="467140"/>
            <a:ext cx="6991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dirty="0" err="1"/>
              <a:t>Eventually</a:t>
            </a:r>
            <a:r>
              <a:rPr lang="fr-CH" dirty="0"/>
              <a:t> B. 115 and B. 507 </a:t>
            </a:r>
            <a:r>
              <a:rPr lang="fr-CH" dirty="0" err="1"/>
              <a:t>could</a:t>
            </a:r>
            <a:r>
              <a:rPr lang="fr-CH" dirty="0"/>
              <a:t> no longer </a:t>
            </a:r>
            <a:r>
              <a:rPr lang="fr-CH" dirty="0" err="1"/>
              <a:t>satisfy</a:t>
            </a:r>
            <a:r>
              <a:rPr lang="fr-CH" dirty="0"/>
              <a:t> the </a:t>
            </a:r>
            <a:r>
              <a:rPr lang="fr-CH" dirty="0" err="1"/>
              <a:t>needs</a:t>
            </a:r>
            <a:r>
              <a:rPr lang="fr-CH" dirty="0"/>
              <a:t> of the </a:t>
            </a:r>
            <a:r>
              <a:rPr lang="fr-CH" dirty="0" err="1"/>
              <a:t>various</a:t>
            </a:r>
            <a:r>
              <a:rPr lang="fr-CH" dirty="0"/>
              <a:t> user </a:t>
            </a:r>
            <a:r>
              <a:rPr lang="fr-CH" dirty="0" err="1"/>
              <a:t>communities</a:t>
            </a:r>
            <a:r>
              <a:rPr lang="fr-CH" dirty="0"/>
              <a:t> </a:t>
            </a:r>
            <a:r>
              <a:rPr lang="fr-CH" dirty="0" err="1"/>
              <a:t>neither</a:t>
            </a:r>
            <a:r>
              <a:rPr lang="fr-CH" dirty="0"/>
              <a:t> in </a:t>
            </a:r>
            <a:r>
              <a:rPr lang="fr-CH" dirty="0" err="1"/>
              <a:t>terms</a:t>
            </a:r>
            <a:r>
              <a:rPr lang="fr-CH" dirty="0"/>
              <a:t> of </a:t>
            </a:r>
            <a:r>
              <a:rPr lang="fr-CH" dirty="0" err="1"/>
              <a:t>capabilties</a:t>
            </a:r>
            <a:r>
              <a:rPr lang="fr-CH" dirty="0"/>
              <a:t> </a:t>
            </a:r>
            <a:r>
              <a:rPr lang="fr-CH" dirty="0" err="1"/>
              <a:t>nor</a:t>
            </a:r>
            <a:r>
              <a:rPr lang="fr-CH" dirty="0"/>
              <a:t> in </a:t>
            </a:r>
            <a:r>
              <a:rPr lang="fr-CH" dirty="0" err="1"/>
              <a:t>terms</a:t>
            </a:r>
            <a:r>
              <a:rPr lang="fr-CH" dirty="0"/>
              <a:t> of </a:t>
            </a:r>
            <a:r>
              <a:rPr lang="fr-CH" dirty="0" err="1"/>
              <a:t>safety</a:t>
            </a:r>
            <a:r>
              <a:rPr lang="fr-CH" dirty="0"/>
              <a:t>. 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953639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>
            <a:extLst>
              <a:ext uri="{FF2B5EF4-FFF2-40B4-BE49-F238E27FC236}">
                <a16:creationId xmlns:a16="http://schemas.microsoft.com/office/drawing/2014/main" id="{E5543C5B-4503-4FD0-9034-07832B1191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63" r="-2" b="19070"/>
          <a:stretch/>
        </p:blipFill>
        <p:spPr bwMode="auto">
          <a:xfrm>
            <a:off x="4493436" y="243"/>
            <a:ext cx="7698564" cy="3346705"/>
          </a:xfrm>
          <a:custGeom>
            <a:avLst/>
            <a:gdLst/>
            <a:ahLst/>
            <a:cxnLst/>
            <a:rect l="l" t="t" r="r" b="b"/>
            <a:pathLst>
              <a:path w="7698564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6451640" y="0"/>
                </a:lnTo>
                <a:lnTo>
                  <a:pt x="6451640" y="479"/>
                </a:lnTo>
                <a:lnTo>
                  <a:pt x="7698564" y="479"/>
                </a:lnTo>
                <a:lnTo>
                  <a:pt x="7698564" y="3346705"/>
                </a:lnTo>
                <a:lnTo>
                  <a:pt x="0" y="334670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4B6FFBDD-BA47-41A1-A2A1-FE3AEBDA83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13463"/>
          <a:stretch/>
        </p:blipFill>
        <p:spPr bwMode="auto">
          <a:xfrm>
            <a:off x="20" y="10"/>
            <a:ext cx="5859777" cy="3346695"/>
          </a:xfrm>
          <a:custGeom>
            <a:avLst/>
            <a:gdLst/>
            <a:ahLst/>
            <a:cxnLst/>
            <a:rect l="l" t="t" r="r" b="b"/>
            <a:pathLst>
              <a:path w="5859797" h="3346705">
                <a:moveTo>
                  <a:pt x="0" y="0"/>
                </a:moveTo>
                <a:lnTo>
                  <a:pt x="5859797" y="0"/>
                </a:lnTo>
                <a:lnTo>
                  <a:pt x="4309834" y="3346705"/>
                </a:lnTo>
                <a:lnTo>
                  <a:pt x="4304257" y="3346705"/>
                </a:lnTo>
                <a:lnTo>
                  <a:pt x="3238029" y="3346705"/>
                </a:lnTo>
                <a:lnTo>
                  <a:pt x="0" y="334670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A6C2B919-8EDA-4C7F-84B7-8811A6B7AB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98" r="2" b="7558"/>
          <a:stretch/>
        </p:blipFill>
        <p:spPr bwMode="auto">
          <a:xfrm>
            <a:off x="6350089" y="3511295"/>
            <a:ext cx="5841911" cy="3346705"/>
          </a:xfrm>
          <a:custGeom>
            <a:avLst/>
            <a:gdLst/>
            <a:ahLst/>
            <a:cxnLst/>
            <a:rect l="l" t="t" r="r" b="b"/>
            <a:pathLst>
              <a:path w="5841911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5841911" y="0"/>
                </a:lnTo>
                <a:lnTo>
                  <a:pt x="5841911" y="3346705"/>
                </a:lnTo>
                <a:lnTo>
                  <a:pt x="0" y="334670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01667942-C583-42A1-B60D-EEAD2BB736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58" r="-2" b="20371"/>
          <a:stretch/>
        </p:blipFill>
        <p:spPr bwMode="auto">
          <a:xfrm>
            <a:off x="20" y="3511295"/>
            <a:ext cx="7698544" cy="3346705"/>
          </a:xfrm>
          <a:custGeom>
            <a:avLst/>
            <a:gdLst/>
            <a:ahLst/>
            <a:cxnLst/>
            <a:rect l="l" t="t" r="r" b="b"/>
            <a:pathLst>
              <a:path w="7698564" h="3346705">
                <a:moveTo>
                  <a:pt x="0" y="0"/>
                </a:moveTo>
                <a:lnTo>
                  <a:pt x="7698564" y="0"/>
                </a:lnTo>
                <a:lnTo>
                  <a:pt x="6148601" y="3346705"/>
                </a:lnTo>
                <a:lnTo>
                  <a:pt x="6143024" y="3346705"/>
                </a:lnTo>
                <a:lnTo>
                  <a:pt x="5076796" y="3346705"/>
                </a:lnTo>
                <a:lnTo>
                  <a:pt x="1246924" y="3346705"/>
                </a:lnTo>
                <a:lnTo>
                  <a:pt x="1246924" y="3346226"/>
                </a:lnTo>
                <a:lnTo>
                  <a:pt x="0" y="334622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46452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A house with trees in the background&#10;&#10;Description automatically generated">
            <a:extLst>
              <a:ext uri="{FF2B5EF4-FFF2-40B4-BE49-F238E27FC236}">
                <a16:creationId xmlns:a16="http://schemas.microsoft.com/office/drawing/2014/main" id="{D993FED8-6FBD-4182-AFE0-53E3000B94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67" b="4248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466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DF02E6-9A01-4C29-85B8-DD4FDDA45B37}"/>
              </a:ext>
            </a:extLst>
          </p:cNvPr>
          <p:cNvSpPr/>
          <p:nvPr/>
        </p:nvSpPr>
        <p:spPr>
          <a:xfrm>
            <a:off x="1829228" y="333395"/>
            <a:ext cx="2650435" cy="25173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DB24576F-5C58-4D3B-A02A-271CDBC702F8}"/>
              </a:ext>
            </a:extLst>
          </p:cNvPr>
          <p:cNvSpPr txBox="1">
            <a:spLocks noChangeArrowheads="1"/>
          </p:cNvSpPr>
          <p:nvPr/>
        </p:nvSpPr>
        <p:spPr>
          <a:xfrm>
            <a:off x="704554" y="1713432"/>
            <a:ext cx="6626225" cy="36734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b="1" dirty="0">
                <a:latin typeface="Arial" panose="020B0604020202020204" pitchFamily="34" charset="0"/>
              </a:rPr>
              <a:t>Chemically selective and isotope specific</a:t>
            </a:r>
          </a:p>
          <a:p>
            <a:pPr>
              <a:lnSpc>
                <a:spcPct val="80000"/>
              </a:lnSpc>
            </a:pPr>
            <a:r>
              <a:rPr lang="en-US" altLang="en-US" sz="1800" b="1" dirty="0">
                <a:latin typeface="Arial" panose="020B0604020202020204" pitchFamily="34" charset="0"/>
              </a:rPr>
              <a:t>Extremely good detection limit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>
                <a:latin typeface="Arial" panose="020B0604020202020204" pitchFamily="34" charset="0"/>
              </a:rPr>
              <a:t>among the most sensitive methods,</a:t>
            </a:r>
            <a:br>
              <a:rPr lang="en-US" altLang="en-US" sz="1800" dirty="0">
                <a:latin typeface="Arial" panose="020B0604020202020204" pitchFamily="34" charset="0"/>
              </a:rPr>
            </a:br>
            <a:r>
              <a:rPr lang="en-US" altLang="en-US" sz="1800" dirty="0">
                <a:latin typeface="Arial" panose="020B0604020202020204" pitchFamily="34" charset="0"/>
              </a:rPr>
              <a:t>no reaction cross section limitation </a:t>
            </a:r>
          </a:p>
          <a:p>
            <a:pPr lvl="2">
              <a:lnSpc>
                <a:spcPct val="80000"/>
              </a:lnSpc>
            </a:pPr>
            <a:r>
              <a:rPr lang="en-US" altLang="en-US" sz="1800" dirty="0">
                <a:solidFill>
                  <a:srgbClr val="CC3300"/>
                </a:solidFill>
                <a:latin typeface="Arial" panose="020B0604020202020204" pitchFamily="34" charset="0"/>
              </a:rPr>
              <a:t>10</a:t>
            </a:r>
            <a:r>
              <a:rPr lang="en-US" altLang="en-US" sz="1800" baseline="30000" dirty="0">
                <a:solidFill>
                  <a:srgbClr val="CC3300"/>
                </a:solidFill>
                <a:latin typeface="Arial" panose="020B0604020202020204" pitchFamily="34" charset="0"/>
              </a:rPr>
              <a:t>15</a:t>
            </a:r>
            <a:r>
              <a:rPr lang="en-US" altLang="en-US" sz="1800" dirty="0">
                <a:solidFill>
                  <a:srgbClr val="CC3300"/>
                </a:solidFill>
                <a:latin typeface="Arial" panose="020B0604020202020204" pitchFamily="34" charset="0"/>
              </a:rPr>
              <a:t> - 10</a:t>
            </a:r>
            <a:r>
              <a:rPr lang="en-US" altLang="en-US" sz="1800" baseline="30000" dirty="0">
                <a:solidFill>
                  <a:srgbClr val="CC3300"/>
                </a:solidFill>
                <a:latin typeface="Arial" panose="020B0604020202020204" pitchFamily="34" charset="0"/>
              </a:rPr>
              <a:t>18</a:t>
            </a:r>
            <a:r>
              <a:rPr lang="en-US" altLang="en-US" sz="1800" dirty="0">
                <a:solidFill>
                  <a:srgbClr val="CC3300"/>
                </a:solidFill>
                <a:latin typeface="Arial" panose="020B0604020202020204" pitchFamily="34" charset="0"/>
              </a:rPr>
              <a:t> probes/cm</a:t>
            </a:r>
            <a:r>
              <a:rPr lang="en-US" altLang="en-US" sz="1800" baseline="30000" dirty="0">
                <a:solidFill>
                  <a:srgbClr val="CC3300"/>
                </a:solidFill>
                <a:latin typeface="Arial" panose="020B0604020202020204" pitchFamily="34" charset="0"/>
              </a:rPr>
              <a:t>3</a:t>
            </a:r>
          </a:p>
          <a:p>
            <a:pPr lvl="2">
              <a:lnSpc>
                <a:spcPct val="80000"/>
              </a:lnSpc>
            </a:pPr>
            <a:r>
              <a:rPr lang="en-US" altLang="en-US" sz="1800" dirty="0">
                <a:solidFill>
                  <a:srgbClr val="CC3300"/>
                </a:solidFill>
                <a:latin typeface="Arial" panose="020B0604020202020204" pitchFamily="34" charset="0"/>
              </a:rPr>
              <a:t>10</a:t>
            </a:r>
            <a:r>
              <a:rPr lang="en-US" altLang="en-US" sz="1800" baseline="30000" dirty="0">
                <a:solidFill>
                  <a:srgbClr val="CC3300"/>
                </a:solidFill>
                <a:latin typeface="Arial" panose="020B0604020202020204" pitchFamily="34" charset="0"/>
              </a:rPr>
              <a:t>11</a:t>
            </a:r>
            <a:r>
              <a:rPr lang="en-US" altLang="en-US" sz="1800" dirty="0">
                <a:solidFill>
                  <a:srgbClr val="CC3300"/>
                </a:solidFill>
                <a:latin typeface="Arial" panose="020B0604020202020204" pitchFamily="34" charset="0"/>
              </a:rPr>
              <a:t> - 10</a:t>
            </a:r>
            <a:r>
              <a:rPr lang="en-US" altLang="en-US" sz="1800" baseline="30000" dirty="0">
                <a:solidFill>
                  <a:srgbClr val="CC3300"/>
                </a:solidFill>
                <a:latin typeface="Arial" panose="020B0604020202020204" pitchFamily="34" charset="0"/>
              </a:rPr>
              <a:t>12</a:t>
            </a:r>
            <a:r>
              <a:rPr lang="en-US" altLang="en-US" sz="1800" dirty="0">
                <a:solidFill>
                  <a:srgbClr val="CC3300"/>
                </a:solidFill>
                <a:latin typeface="Arial" panose="020B0604020202020204" pitchFamily="34" charset="0"/>
              </a:rPr>
              <a:t> probe atoms</a:t>
            </a:r>
          </a:p>
          <a:p>
            <a:pPr>
              <a:lnSpc>
                <a:spcPct val="80000"/>
              </a:lnSpc>
            </a:pPr>
            <a:r>
              <a:rPr lang="en-US" altLang="en-US" sz="1800" b="1" dirty="0">
                <a:latin typeface="Arial" panose="020B0604020202020204" pitchFamily="34" charset="0"/>
              </a:rPr>
              <a:t>Depth distribution and concentration control</a:t>
            </a:r>
            <a:endParaRPr lang="en-US" altLang="en-US" sz="1800" dirty="0">
              <a:latin typeface="Arial" panose="020B0604020202020204" pitchFamily="34" charset="0"/>
            </a:endParaRPr>
          </a:p>
          <a:p>
            <a:pPr lvl="1">
              <a:lnSpc>
                <a:spcPct val="80000"/>
              </a:lnSpc>
            </a:pPr>
            <a:r>
              <a:rPr lang="en-US" altLang="en-US" sz="1800" dirty="0">
                <a:latin typeface="Arial" panose="020B0604020202020204" pitchFamily="34" charset="0"/>
              </a:rPr>
              <a:t>Ion energy and ion </a:t>
            </a:r>
            <a:r>
              <a:rPr lang="en-US" altLang="en-US" sz="1800" dirty="0" err="1">
                <a:latin typeface="Arial" panose="020B0604020202020204" pitchFamily="34" charset="0"/>
              </a:rPr>
              <a:t>fluence</a:t>
            </a:r>
            <a:r>
              <a:rPr lang="en-US" altLang="en-US" sz="1800" dirty="0">
                <a:latin typeface="Arial" panose="020B0604020202020204" pitchFamily="34" charset="0"/>
              </a:rPr>
              <a:t> control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>
                <a:latin typeface="Arial" panose="020B0604020202020204" pitchFamily="34" charset="0"/>
              </a:rPr>
              <a:t>Circumventing solubility and diffusion limits</a:t>
            </a:r>
          </a:p>
          <a:p>
            <a:pPr>
              <a:lnSpc>
                <a:spcPct val="80000"/>
              </a:lnSpc>
            </a:pPr>
            <a:r>
              <a:rPr lang="en-US" altLang="en-US" sz="1800" b="1" dirty="0">
                <a:latin typeface="Arial" panose="020B0604020202020204" pitchFamily="34" charset="0"/>
              </a:rPr>
              <a:t>Highly local Information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>
                <a:latin typeface="Arial" panose="020B0604020202020204" pitchFamily="34" charset="0"/>
              </a:rPr>
              <a:t>Nucleus-size sensors for </a:t>
            </a:r>
            <a:r>
              <a:rPr lang="en-US" altLang="en-US" sz="1800" b="1" dirty="0">
                <a:solidFill>
                  <a:srgbClr val="CC3300"/>
                </a:solidFill>
                <a:latin typeface="Arial" panose="020B0604020202020204" pitchFamily="34" charset="0"/>
              </a:rPr>
              <a:t>local</a:t>
            </a:r>
            <a:r>
              <a:rPr lang="en-US" altLang="en-US" sz="1800" dirty="0">
                <a:latin typeface="Arial" panose="020B0604020202020204" pitchFamily="34" charset="0"/>
              </a:rPr>
              <a:t> magnetic and electric fields</a:t>
            </a:r>
            <a:br>
              <a:rPr lang="en-US" altLang="en-US" sz="1800" dirty="0">
                <a:latin typeface="Arial" panose="020B0604020202020204" pitchFamily="34" charset="0"/>
              </a:rPr>
            </a:br>
            <a:r>
              <a:rPr lang="en-US" altLang="en-US" sz="1800" dirty="0">
                <a:solidFill>
                  <a:srgbClr val="CC3300"/>
                </a:solidFill>
                <a:latin typeface="Arial" panose="020B0604020202020204" pitchFamily="34" charset="0"/>
              </a:rPr>
              <a:t>Electric Field Gradient </a:t>
            </a:r>
            <a:r>
              <a:rPr lang="en-US" altLang="en-US" sz="1800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r </a:t>
            </a:r>
            <a:r>
              <a:rPr lang="en-US" altLang="en-US" sz="1800" baseline="30000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br>
              <a:rPr lang="en-US" altLang="en-US" sz="1800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800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Emission channeling: ~ 0.02 nm position resolution </a:t>
            </a:r>
          </a:p>
          <a:p>
            <a:pPr>
              <a:lnSpc>
                <a:spcPct val="80000"/>
              </a:lnSpc>
            </a:pPr>
            <a:endParaRPr lang="en-US" altLang="en-US" sz="1800" dirty="0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D1F13C9D-DBE5-4B32-81DA-075CF249EF9F}"/>
              </a:ext>
            </a:extLst>
          </p:cNvPr>
          <p:cNvSpPr txBox="1">
            <a:spLocks noChangeArrowheads="1"/>
          </p:cNvSpPr>
          <p:nvPr/>
        </p:nvSpPr>
        <p:spPr>
          <a:xfrm>
            <a:off x="341360" y="227591"/>
            <a:ext cx="11413374" cy="1077912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600" dirty="0"/>
              <a:t>Unique features of radioactive probe atoms</a:t>
            </a:r>
            <a:br>
              <a:rPr lang="en-US" altLang="en-US" sz="3600" dirty="0"/>
            </a:br>
            <a:r>
              <a:rPr lang="en-US" altLang="en-US" sz="3600" dirty="0"/>
              <a:t> for Solid State Physics/biology applications</a:t>
            </a:r>
          </a:p>
        </p:txBody>
      </p:sp>
      <p:pic>
        <p:nvPicPr>
          <p:cNvPr id="7" name="Picture 46" descr="deicher_fig2">
            <a:extLst>
              <a:ext uri="{FF2B5EF4-FFF2-40B4-BE49-F238E27FC236}">
                <a16:creationId xmlns:a16="http://schemas.microsoft.com/office/drawing/2014/main" id="{346B50E8-8DB0-4453-8B71-CF4A3410A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048" y="3613727"/>
            <a:ext cx="2520950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49">
            <a:extLst>
              <a:ext uri="{FF2B5EF4-FFF2-40B4-BE49-F238E27FC236}">
                <a16:creationId xmlns:a16="http://schemas.microsoft.com/office/drawing/2014/main" id="{96DA8402-D373-49DF-B85B-D0055EC49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79" y="5983298"/>
            <a:ext cx="11564384" cy="707886"/>
          </a:xfrm>
          <a:prstGeom prst="rect">
            <a:avLst/>
          </a:prstGeom>
          <a:solidFill>
            <a:srgbClr val="FFFF99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000" b="1" dirty="0">
                <a:latin typeface="Arial" panose="020B0604020202020204" pitchFamily="34" charset="0"/>
              </a:rPr>
              <a:t>Why radioactive probes ? Sensitive – Selective - Controllable – Local</a:t>
            </a:r>
          </a:p>
          <a:p>
            <a:pPr algn="ctr"/>
            <a:r>
              <a:rPr lang="en-US" altLang="en-US" sz="2000" b="1" dirty="0">
                <a:latin typeface="Arial" panose="020B0604020202020204" pitchFamily="34" charset="0"/>
              </a:rPr>
              <a:t>Often relatively easy isotopes for (some) RIB facilities to produce (can be difficult to justify…)</a:t>
            </a:r>
          </a:p>
        </p:txBody>
      </p:sp>
      <p:grpSp>
        <p:nvGrpSpPr>
          <p:cNvPr id="9" name="Group 51">
            <a:extLst>
              <a:ext uri="{FF2B5EF4-FFF2-40B4-BE49-F238E27FC236}">
                <a16:creationId xmlns:a16="http://schemas.microsoft.com/office/drawing/2014/main" id="{A5180594-74DE-4F9B-9FC0-112A1273C691}"/>
              </a:ext>
            </a:extLst>
          </p:cNvPr>
          <p:cNvGrpSpPr>
            <a:grpSpLocks/>
          </p:cNvGrpSpPr>
          <p:nvPr/>
        </p:nvGrpSpPr>
        <p:grpSpPr bwMode="auto">
          <a:xfrm>
            <a:off x="7360148" y="1526165"/>
            <a:ext cx="2624137" cy="1887537"/>
            <a:chOff x="3923" y="845"/>
            <a:chExt cx="1653" cy="1189"/>
          </a:xfrm>
        </p:grpSpPr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6A3CF0DA-EF78-4E06-A588-9A4F1EFBD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6" y="1324"/>
              <a:ext cx="668" cy="71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7">
              <a:extLst>
                <a:ext uri="{FF2B5EF4-FFF2-40B4-BE49-F238E27FC236}">
                  <a16:creationId xmlns:a16="http://schemas.microsoft.com/office/drawing/2014/main" id="{52CD1673-9F0E-4314-B001-3421F969C9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57" y="1515"/>
              <a:ext cx="4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2" name="Line 8">
              <a:extLst>
                <a:ext uri="{FF2B5EF4-FFF2-40B4-BE49-F238E27FC236}">
                  <a16:creationId xmlns:a16="http://schemas.microsoft.com/office/drawing/2014/main" id="{162AE4C6-7BDF-4194-AC5E-66886F3452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6" y="1569"/>
              <a:ext cx="4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3" name="Line 9">
              <a:extLst>
                <a:ext uri="{FF2B5EF4-FFF2-40B4-BE49-F238E27FC236}">
                  <a16:creationId xmlns:a16="http://schemas.microsoft.com/office/drawing/2014/main" id="{E4C13BC7-71FE-4C4D-8FE0-355F9E781C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57" y="1624"/>
              <a:ext cx="4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4" name="Line 10">
              <a:extLst>
                <a:ext uri="{FF2B5EF4-FFF2-40B4-BE49-F238E27FC236}">
                  <a16:creationId xmlns:a16="http://schemas.microsoft.com/office/drawing/2014/main" id="{ACCEC992-AB52-4F0C-969B-9DB739B0AE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6" y="1679"/>
              <a:ext cx="4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5" name="Line 11">
              <a:extLst>
                <a:ext uri="{FF2B5EF4-FFF2-40B4-BE49-F238E27FC236}">
                  <a16:creationId xmlns:a16="http://schemas.microsoft.com/office/drawing/2014/main" id="{824CEDA8-01AE-49D3-A800-64A2C4E60D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90" y="1733"/>
              <a:ext cx="4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6" name="Line 12">
              <a:extLst>
                <a:ext uri="{FF2B5EF4-FFF2-40B4-BE49-F238E27FC236}">
                  <a16:creationId xmlns:a16="http://schemas.microsoft.com/office/drawing/2014/main" id="{01494590-3758-4E2D-AE54-9A601FF834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90" y="1761"/>
              <a:ext cx="4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7" name="Line 13">
              <a:extLst>
                <a:ext uri="{FF2B5EF4-FFF2-40B4-BE49-F238E27FC236}">
                  <a16:creationId xmlns:a16="http://schemas.microsoft.com/office/drawing/2014/main" id="{22AFB3C9-EBA3-4184-8B77-0A1B180C49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57" y="1815"/>
              <a:ext cx="4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8" name="Line 14">
              <a:extLst>
                <a:ext uri="{FF2B5EF4-FFF2-40B4-BE49-F238E27FC236}">
                  <a16:creationId xmlns:a16="http://schemas.microsoft.com/office/drawing/2014/main" id="{56BAE6FD-F2D9-4668-BCD8-006F8C003E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3" y="1843"/>
              <a:ext cx="4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9" name="Line 15">
              <a:extLst>
                <a:ext uri="{FF2B5EF4-FFF2-40B4-BE49-F238E27FC236}">
                  <a16:creationId xmlns:a16="http://schemas.microsoft.com/office/drawing/2014/main" id="{7E59A89E-319E-4E7B-A0D1-72C167CCFD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6" y="1870"/>
              <a:ext cx="4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0" name="Line 16">
              <a:extLst>
                <a:ext uri="{FF2B5EF4-FFF2-40B4-BE49-F238E27FC236}">
                  <a16:creationId xmlns:a16="http://schemas.microsoft.com/office/drawing/2014/main" id="{841FFBCB-A332-4E75-8935-0A9BD165F3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23" y="1542"/>
              <a:ext cx="4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1" name="Oval 17">
              <a:extLst>
                <a:ext uri="{FF2B5EF4-FFF2-40B4-BE49-F238E27FC236}">
                  <a16:creationId xmlns:a16="http://schemas.microsoft.com/office/drawing/2014/main" id="{81252F0F-A84A-48C9-A28F-0A548DDA64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7" y="1515"/>
              <a:ext cx="34" cy="2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Oval 18">
              <a:extLst>
                <a:ext uri="{FF2B5EF4-FFF2-40B4-BE49-F238E27FC236}">
                  <a16:creationId xmlns:a16="http://schemas.microsoft.com/office/drawing/2014/main" id="{AC67CB07-2805-4A62-BD67-577397A88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3" y="1479"/>
              <a:ext cx="34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Oval 19">
              <a:extLst>
                <a:ext uri="{FF2B5EF4-FFF2-40B4-BE49-F238E27FC236}">
                  <a16:creationId xmlns:a16="http://schemas.microsoft.com/office/drawing/2014/main" id="{36BC4962-0CCC-4658-9547-8F4B748794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0" y="1556"/>
              <a:ext cx="34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Oval 20">
              <a:extLst>
                <a:ext uri="{FF2B5EF4-FFF2-40B4-BE49-F238E27FC236}">
                  <a16:creationId xmlns:a16="http://schemas.microsoft.com/office/drawing/2014/main" id="{7A826393-6CE1-4AD9-BE70-E5AABEA02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6" y="1681"/>
              <a:ext cx="34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Oval 21">
              <a:extLst>
                <a:ext uri="{FF2B5EF4-FFF2-40B4-BE49-F238E27FC236}">
                  <a16:creationId xmlns:a16="http://schemas.microsoft.com/office/drawing/2014/main" id="{E7325466-E41E-47E5-B017-634161AC8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3" y="1559"/>
              <a:ext cx="33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Oval 22">
              <a:extLst>
                <a:ext uri="{FF2B5EF4-FFF2-40B4-BE49-F238E27FC236}">
                  <a16:creationId xmlns:a16="http://schemas.microsoft.com/office/drawing/2014/main" id="{2E3CFBB4-56E7-4B18-A266-5E8BACF29D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1" y="1624"/>
              <a:ext cx="34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Oval 23">
              <a:extLst>
                <a:ext uri="{FF2B5EF4-FFF2-40B4-BE49-F238E27FC236}">
                  <a16:creationId xmlns:a16="http://schemas.microsoft.com/office/drawing/2014/main" id="{C68C4BE3-CE39-4E48-BC61-7199787C4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3" y="1743"/>
              <a:ext cx="34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Oval 24">
              <a:extLst>
                <a:ext uri="{FF2B5EF4-FFF2-40B4-BE49-F238E27FC236}">
                  <a16:creationId xmlns:a16="http://schemas.microsoft.com/office/drawing/2014/main" id="{39485C67-46B7-471C-B8BD-A2743ADF0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9" y="1687"/>
              <a:ext cx="34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Oval 25">
              <a:extLst>
                <a:ext uri="{FF2B5EF4-FFF2-40B4-BE49-F238E27FC236}">
                  <a16:creationId xmlns:a16="http://schemas.microsoft.com/office/drawing/2014/main" id="{75568023-87BD-4B28-9B2E-7EAE225F4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6" y="1911"/>
              <a:ext cx="33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Oval 26">
              <a:extLst>
                <a:ext uri="{FF2B5EF4-FFF2-40B4-BE49-F238E27FC236}">
                  <a16:creationId xmlns:a16="http://schemas.microsoft.com/office/drawing/2014/main" id="{E22DBE3D-4FCD-4BDC-9878-EB84FB4BA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0" y="1824"/>
              <a:ext cx="34" cy="2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Oval 27">
              <a:extLst>
                <a:ext uri="{FF2B5EF4-FFF2-40B4-BE49-F238E27FC236}">
                  <a16:creationId xmlns:a16="http://schemas.microsoft.com/office/drawing/2014/main" id="{7E6B412D-683C-42F2-BDCC-F0C84A5748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5" y="1734"/>
              <a:ext cx="33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Oval 28">
              <a:extLst>
                <a:ext uri="{FF2B5EF4-FFF2-40B4-BE49-F238E27FC236}">
                  <a16:creationId xmlns:a16="http://schemas.microsoft.com/office/drawing/2014/main" id="{764764B3-6CC2-42AD-BC26-31AADA9D7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0" y="1815"/>
              <a:ext cx="34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Oval 29">
              <a:extLst>
                <a:ext uri="{FF2B5EF4-FFF2-40B4-BE49-F238E27FC236}">
                  <a16:creationId xmlns:a16="http://schemas.microsoft.com/office/drawing/2014/main" id="{B21DD877-90F3-44CA-820A-FB5215EDEA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5" y="1481"/>
              <a:ext cx="34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Oval 30">
              <a:extLst>
                <a:ext uri="{FF2B5EF4-FFF2-40B4-BE49-F238E27FC236}">
                  <a16:creationId xmlns:a16="http://schemas.microsoft.com/office/drawing/2014/main" id="{18AB7511-1C32-4401-B970-416D2FC72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0" y="1866"/>
              <a:ext cx="34" cy="2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Oval 31">
              <a:extLst>
                <a:ext uri="{FF2B5EF4-FFF2-40B4-BE49-F238E27FC236}">
                  <a16:creationId xmlns:a16="http://schemas.microsoft.com/office/drawing/2014/main" id="{7364E310-A80D-4EE6-80DA-9E01DA2DC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8" y="1622"/>
              <a:ext cx="34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Oval 32">
              <a:extLst>
                <a:ext uri="{FF2B5EF4-FFF2-40B4-BE49-F238E27FC236}">
                  <a16:creationId xmlns:a16="http://schemas.microsoft.com/office/drawing/2014/main" id="{42EEFE5A-F671-4D58-8C36-112DC4495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1" y="1789"/>
              <a:ext cx="34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" name="Oval 33">
              <a:extLst>
                <a:ext uri="{FF2B5EF4-FFF2-40B4-BE49-F238E27FC236}">
                  <a16:creationId xmlns:a16="http://schemas.microsoft.com/office/drawing/2014/main" id="{2C844D06-5252-4489-9AC9-C22EF59AE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6" y="1763"/>
              <a:ext cx="34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Oval 34">
              <a:extLst>
                <a:ext uri="{FF2B5EF4-FFF2-40B4-BE49-F238E27FC236}">
                  <a16:creationId xmlns:a16="http://schemas.microsoft.com/office/drawing/2014/main" id="{46BC9F68-9B6E-40F7-B700-FCD58BD757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3" y="1684"/>
              <a:ext cx="33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" name="Oval 35">
              <a:extLst>
                <a:ext uri="{FF2B5EF4-FFF2-40B4-BE49-F238E27FC236}">
                  <a16:creationId xmlns:a16="http://schemas.microsoft.com/office/drawing/2014/main" id="{878097D7-F56E-4A3D-AAC1-B89BA8E1C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5" y="1734"/>
              <a:ext cx="33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Oval 36">
              <a:extLst>
                <a:ext uri="{FF2B5EF4-FFF2-40B4-BE49-F238E27FC236}">
                  <a16:creationId xmlns:a16="http://schemas.microsoft.com/office/drawing/2014/main" id="{E16FC5B4-0503-4533-B41E-7A8BF20C7C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6" y="1827"/>
              <a:ext cx="34" cy="2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" name="Oval 37">
              <a:extLst>
                <a:ext uri="{FF2B5EF4-FFF2-40B4-BE49-F238E27FC236}">
                  <a16:creationId xmlns:a16="http://schemas.microsoft.com/office/drawing/2014/main" id="{F8B030E5-5EBA-4B4F-89D8-40A17A6DDA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5" y="1892"/>
              <a:ext cx="34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Oval 38">
              <a:extLst>
                <a:ext uri="{FF2B5EF4-FFF2-40B4-BE49-F238E27FC236}">
                  <a16:creationId xmlns:a16="http://schemas.microsoft.com/office/drawing/2014/main" id="{CA11013E-075E-4FBC-AE26-443599DC4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" y="1539"/>
              <a:ext cx="33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" name="Oval 39">
              <a:extLst>
                <a:ext uri="{FF2B5EF4-FFF2-40B4-BE49-F238E27FC236}">
                  <a16:creationId xmlns:a16="http://schemas.microsoft.com/office/drawing/2014/main" id="{29A9D4E2-1704-4C44-99E9-36A2B58E9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3" y="1648"/>
              <a:ext cx="33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Oval 40">
              <a:extLst>
                <a:ext uri="{FF2B5EF4-FFF2-40B4-BE49-F238E27FC236}">
                  <a16:creationId xmlns:a16="http://schemas.microsoft.com/office/drawing/2014/main" id="{89EAFC3D-4DFA-4522-BAA0-F826761AC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" y="1491"/>
              <a:ext cx="34" cy="2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5" name="Oval 41">
              <a:extLst>
                <a:ext uri="{FF2B5EF4-FFF2-40B4-BE49-F238E27FC236}">
                  <a16:creationId xmlns:a16="http://schemas.microsoft.com/office/drawing/2014/main" id="{5F1C8271-CADC-40E3-B519-12D10B52DD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9" y="1860"/>
              <a:ext cx="34" cy="2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" name="Freeform 42">
              <a:extLst>
                <a:ext uri="{FF2B5EF4-FFF2-40B4-BE49-F238E27FC236}">
                  <a16:creationId xmlns:a16="http://schemas.microsoft.com/office/drawing/2014/main" id="{6974313D-6F14-402B-9733-EBC7E06A9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3" y="960"/>
              <a:ext cx="664" cy="322"/>
            </a:xfrm>
            <a:custGeom>
              <a:avLst/>
              <a:gdLst>
                <a:gd name="T0" fmla="*/ 0 w 903"/>
                <a:gd name="T1" fmla="*/ 536 h 536"/>
                <a:gd name="T2" fmla="*/ 115 w 903"/>
                <a:gd name="T3" fmla="*/ 438 h 536"/>
                <a:gd name="T4" fmla="*/ 230 w 903"/>
                <a:gd name="T5" fmla="*/ 146 h 536"/>
                <a:gd name="T6" fmla="*/ 363 w 903"/>
                <a:gd name="T7" fmla="*/ 13 h 536"/>
                <a:gd name="T8" fmla="*/ 514 w 903"/>
                <a:gd name="T9" fmla="*/ 66 h 536"/>
                <a:gd name="T10" fmla="*/ 602 w 903"/>
                <a:gd name="T11" fmla="*/ 297 h 536"/>
                <a:gd name="T12" fmla="*/ 691 w 903"/>
                <a:gd name="T13" fmla="*/ 438 h 536"/>
                <a:gd name="T14" fmla="*/ 824 w 903"/>
                <a:gd name="T15" fmla="*/ 509 h 536"/>
                <a:gd name="T16" fmla="*/ 903 w 903"/>
                <a:gd name="T17" fmla="*/ 518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3" h="536">
                  <a:moveTo>
                    <a:pt x="0" y="536"/>
                  </a:moveTo>
                  <a:cubicBezTo>
                    <a:pt x="38" y="519"/>
                    <a:pt x="77" y="503"/>
                    <a:pt x="115" y="438"/>
                  </a:cubicBezTo>
                  <a:cubicBezTo>
                    <a:pt x="153" y="373"/>
                    <a:pt x="189" y="217"/>
                    <a:pt x="230" y="146"/>
                  </a:cubicBezTo>
                  <a:cubicBezTo>
                    <a:pt x="271" y="75"/>
                    <a:pt x="316" y="26"/>
                    <a:pt x="363" y="13"/>
                  </a:cubicBezTo>
                  <a:cubicBezTo>
                    <a:pt x="410" y="0"/>
                    <a:pt x="474" y="19"/>
                    <a:pt x="514" y="66"/>
                  </a:cubicBezTo>
                  <a:cubicBezTo>
                    <a:pt x="554" y="113"/>
                    <a:pt x="572" y="235"/>
                    <a:pt x="602" y="297"/>
                  </a:cubicBezTo>
                  <a:cubicBezTo>
                    <a:pt x="632" y="359"/>
                    <a:pt x="654" y="403"/>
                    <a:pt x="691" y="438"/>
                  </a:cubicBezTo>
                  <a:cubicBezTo>
                    <a:pt x="728" y="473"/>
                    <a:pt x="789" y="496"/>
                    <a:pt x="824" y="509"/>
                  </a:cubicBezTo>
                  <a:cubicBezTo>
                    <a:pt x="859" y="522"/>
                    <a:pt x="881" y="520"/>
                    <a:pt x="903" y="518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47" name="Line 43">
              <a:extLst>
                <a:ext uri="{FF2B5EF4-FFF2-40B4-BE49-F238E27FC236}">
                  <a16:creationId xmlns:a16="http://schemas.microsoft.com/office/drawing/2014/main" id="{FD5C5922-EEDF-4C02-8230-4E30276566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59" y="968"/>
              <a:ext cx="0" cy="3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48" name="Text Box 44">
              <a:extLst>
                <a:ext uri="{FF2B5EF4-FFF2-40B4-BE49-F238E27FC236}">
                  <a16:creationId xmlns:a16="http://schemas.microsoft.com/office/drawing/2014/main" id="{EE2541C4-E75A-4AAA-9292-96D3272117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58" y="845"/>
              <a:ext cx="20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c</a:t>
              </a:r>
            </a:p>
          </p:txBody>
        </p:sp>
        <p:sp>
          <p:nvSpPr>
            <p:cNvPr id="49" name="Line 47">
              <a:extLst>
                <a:ext uri="{FF2B5EF4-FFF2-40B4-BE49-F238E27FC236}">
                  <a16:creationId xmlns:a16="http://schemas.microsoft.com/office/drawing/2014/main" id="{2BABA798-8E15-4291-B1FE-61F226BA86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49" y="1276"/>
              <a:ext cx="8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0" name="Text Box 50">
              <a:extLst>
                <a:ext uri="{FF2B5EF4-FFF2-40B4-BE49-F238E27FC236}">
                  <a16:creationId xmlns:a16="http://schemas.microsoft.com/office/drawing/2014/main" id="{BC44F42D-5195-41DD-9B02-A5A5AB20AA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75" y="1010"/>
              <a:ext cx="20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/>
                <a:t>z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87989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58EEE0-6045-4AB8-B455-6580CD5EBD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37" t="17131" r="4955" b="5316"/>
          <a:stretch/>
        </p:blipFill>
        <p:spPr>
          <a:xfrm>
            <a:off x="387751" y="80337"/>
            <a:ext cx="11244805" cy="6697326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183441C-4543-4B9A-83C8-A7F1C783CBF4}"/>
              </a:ext>
            </a:extLst>
          </p:cNvPr>
          <p:cNvSpPr/>
          <p:nvPr/>
        </p:nvSpPr>
        <p:spPr>
          <a:xfrm rot="1387731">
            <a:off x="1698105" y="1986968"/>
            <a:ext cx="360865" cy="694514"/>
          </a:xfrm>
          <a:prstGeom prst="roundRect">
            <a:avLst/>
          </a:prstGeom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508</a:t>
            </a:r>
            <a:endParaRPr lang="en-IE" sz="1200" dirty="0"/>
          </a:p>
        </p:txBody>
      </p:sp>
    </p:spTree>
    <p:extLst>
      <p:ext uri="{BB962C8B-B14F-4D97-AF65-F5344CB8AC3E}">
        <p14:creationId xmlns:p14="http://schemas.microsoft.com/office/powerpoint/2010/main" val="92809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20161204_141527.jpg wird angezeigt.">
            <a:extLst>
              <a:ext uri="{FF2B5EF4-FFF2-40B4-BE49-F238E27FC236}">
                <a16:creationId xmlns:a16="http://schemas.microsoft.com/office/drawing/2014/main" id="{44FFBBE3-D1D9-4133-B518-AD09303FB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09" y="590712"/>
            <a:ext cx="4628725" cy="260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20161204_141543.jpg wird angezeigt.">
            <a:extLst>
              <a:ext uri="{FF2B5EF4-FFF2-40B4-BE49-F238E27FC236}">
                <a16:creationId xmlns:a16="http://schemas.microsoft.com/office/drawing/2014/main" id="{A37EF6FC-CD67-4DA9-AE10-DF926A2C3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32" y="3717032"/>
            <a:ext cx="5156707" cy="290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68BDE7-8F37-4F5C-9A18-B4D3353B4F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0821" y="3606746"/>
            <a:ext cx="1693753" cy="30111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E32645-FFD2-4594-8882-62859E8930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121" y="4092841"/>
            <a:ext cx="4023928" cy="2263459"/>
          </a:xfrm>
          <a:prstGeom prst="rect">
            <a:avLst/>
          </a:prstGeom>
        </p:spPr>
      </p:pic>
      <p:pic>
        <p:nvPicPr>
          <p:cNvPr id="11" name="Picture 6" descr="20161204_153329.jpg wird angezeigt.">
            <a:extLst>
              <a:ext uri="{FF2B5EF4-FFF2-40B4-BE49-F238E27FC236}">
                <a16:creationId xmlns:a16="http://schemas.microsoft.com/office/drawing/2014/main" id="{774F0750-1997-46D2-818C-42095BEEDC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1" r="52744"/>
          <a:stretch/>
        </p:blipFill>
        <p:spPr bwMode="auto">
          <a:xfrm>
            <a:off x="5065730" y="1055212"/>
            <a:ext cx="2074305" cy="2269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2FAB7E0-A3FE-461A-AE2B-A0398013533D}"/>
              </a:ext>
            </a:extLst>
          </p:cNvPr>
          <p:cNvSpPr txBox="1"/>
          <p:nvPr/>
        </p:nvSpPr>
        <p:spPr>
          <a:xfrm>
            <a:off x="314962" y="67492"/>
            <a:ext cx="102789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Offline labs at ISOLDE: B. 508 all setups now housed in dedicated labs</a:t>
            </a:r>
          </a:p>
        </p:txBody>
      </p:sp>
      <p:pic>
        <p:nvPicPr>
          <p:cNvPr id="13" name="Picture 2" descr="20161204_141606.jpg wird angezeigt.">
            <a:extLst>
              <a:ext uri="{FF2B5EF4-FFF2-40B4-BE49-F238E27FC236}">
                <a16:creationId xmlns:a16="http://schemas.microsoft.com/office/drawing/2014/main" id="{11A37EBA-9A3D-4940-B190-7942F5A44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308" y="708426"/>
            <a:ext cx="4680231" cy="2632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6950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90510BE-989D-4018-A6B5-7E79AD9DFDAE}"/>
              </a:ext>
            </a:extLst>
          </p:cNvPr>
          <p:cNvSpPr/>
          <p:nvPr/>
        </p:nvSpPr>
        <p:spPr>
          <a:xfrm>
            <a:off x="7231274" y="2348933"/>
            <a:ext cx="4817972" cy="378564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99FE1A8-90B5-4EBA-8C47-8B168881BD52}"/>
              </a:ext>
            </a:extLst>
          </p:cNvPr>
          <p:cNvSpPr/>
          <p:nvPr/>
        </p:nvSpPr>
        <p:spPr>
          <a:xfrm>
            <a:off x="57873" y="1348451"/>
            <a:ext cx="3825433" cy="85581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9C8A1B9-1B62-4FA5-AA2D-875EE6E93125}"/>
              </a:ext>
            </a:extLst>
          </p:cNvPr>
          <p:cNvSpPr/>
          <p:nvPr/>
        </p:nvSpPr>
        <p:spPr>
          <a:xfrm rot="5400000">
            <a:off x="-856526" y="3116043"/>
            <a:ext cx="4056928" cy="222813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CEDC04-42C0-4729-89A8-8297A3D71B90}"/>
              </a:ext>
            </a:extLst>
          </p:cNvPr>
          <p:cNvSpPr/>
          <p:nvPr/>
        </p:nvSpPr>
        <p:spPr>
          <a:xfrm>
            <a:off x="2613239" y="2348933"/>
            <a:ext cx="4354721" cy="37856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FF2FE4-ADC6-44CB-9C6A-6226BD91D7F1}"/>
              </a:ext>
            </a:extLst>
          </p:cNvPr>
          <p:cNvSpPr txBox="1"/>
          <p:nvPr/>
        </p:nvSpPr>
        <p:spPr>
          <a:xfrm>
            <a:off x="2696901" y="63661"/>
            <a:ext cx="7882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000" dirty="0" err="1"/>
              <a:t>Selected</a:t>
            </a:r>
            <a:r>
              <a:rPr lang="fr-CH" sz="4000" dirty="0"/>
              <a:t> highlights </a:t>
            </a:r>
            <a:r>
              <a:rPr lang="fr-CH" sz="4000" dirty="0" err="1"/>
              <a:t>through</a:t>
            </a:r>
            <a:r>
              <a:rPr lang="fr-CH" sz="4000" dirty="0"/>
              <a:t> the </a:t>
            </a:r>
            <a:r>
              <a:rPr lang="fr-CH" sz="4000" dirty="0" err="1"/>
              <a:t>years</a:t>
            </a:r>
            <a:endParaRPr lang="en-IE" sz="4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F5B7A3-CE04-4DFA-92E6-018570696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6719" y="2574224"/>
            <a:ext cx="3747759" cy="8615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1C267A-5D5A-43F3-9B5A-D6C0581B9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8713" y="3580389"/>
            <a:ext cx="3623574" cy="24342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D858AB-F917-4216-8C14-AFC0B58707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3588" y="3667566"/>
            <a:ext cx="4673343" cy="22641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467F12-0550-4AFE-958C-5C1CAC6AD9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8131" y="2623759"/>
            <a:ext cx="4624887" cy="7124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634A8F-7F18-4D00-B485-D00B6B7E2C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97" y="1460983"/>
            <a:ext cx="3761583" cy="6307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033020-E154-46A4-8AAA-2F311FF5BB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4348" y="2208312"/>
            <a:ext cx="2015153" cy="405025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9B4A147-9527-4DAA-8A0F-CD9D71A6A526}"/>
              </a:ext>
            </a:extLst>
          </p:cNvPr>
          <p:cNvSpPr txBox="1"/>
          <p:nvPr/>
        </p:nvSpPr>
        <p:spPr>
          <a:xfrm>
            <a:off x="89797" y="904964"/>
            <a:ext cx="64818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PAC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58DB1E-8FB7-418E-B736-39BD15BF7128}"/>
              </a:ext>
            </a:extLst>
          </p:cNvPr>
          <p:cNvSpPr txBox="1"/>
          <p:nvPr/>
        </p:nvSpPr>
        <p:spPr>
          <a:xfrm>
            <a:off x="5739589" y="1979601"/>
            <a:ext cx="12327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Diffusion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1F51CE-7E67-4CA7-8065-4DED08637EA8}"/>
              </a:ext>
            </a:extLst>
          </p:cNvPr>
          <p:cNvSpPr txBox="1"/>
          <p:nvPr/>
        </p:nvSpPr>
        <p:spPr>
          <a:xfrm>
            <a:off x="9907928" y="1996962"/>
            <a:ext cx="21413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Emission </a:t>
            </a:r>
            <a:r>
              <a:rPr lang="fr-CH" dirty="0" err="1">
                <a:solidFill>
                  <a:schemeClr val="bg1"/>
                </a:solidFill>
              </a:rPr>
              <a:t>channelling</a:t>
            </a:r>
            <a:endParaRPr lang="en-I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6289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177BC3EF-6C98-4858-A19F-C9086F099FE8}"/>
              </a:ext>
            </a:extLst>
          </p:cNvPr>
          <p:cNvSpPr/>
          <p:nvPr/>
        </p:nvSpPr>
        <p:spPr>
          <a:xfrm>
            <a:off x="548923" y="5749381"/>
            <a:ext cx="4083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Gunnlaugsson </a:t>
            </a:r>
            <a:r>
              <a:rPr lang="en-US" i="1" dirty="0"/>
              <a:t>et al</a:t>
            </a:r>
            <a:r>
              <a:rPr lang="en-US" dirty="0"/>
              <a:t> (APL </a:t>
            </a:r>
            <a:r>
              <a:rPr lang="en-US" b="1" dirty="0"/>
              <a:t>97 </a:t>
            </a:r>
            <a:r>
              <a:rPr lang="en-US" dirty="0"/>
              <a:t>142501 2010)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46DF29-7907-4D05-968E-E1058D50A5B5}"/>
              </a:ext>
            </a:extLst>
          </p:cNvPr>
          <p:cNvSpPr txBox="1"/>
          <p:nvPr/>
        </p:nvSpPr>
        <p:spPr>
          <a:xfrm>
            <a:off x="509169" y="6166184"/>
            <a:ext cx="4200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Gunnlaugsson</a:t>
            </a:r>
            <a:r>
              <a:rPr lang="en-US" dirty="0"/>
              <a:t> </a:t>
            </a:r>
            <a:r>
              <a:rPr lang="en-US" i="1" dirty="0"/>
              <a:t>et al</a:t>
            </a:r>
            <a:r>
              <a:rPr lang="en-US" dirty="0"/>
              <a:t> APL </a:t>
            </a:r>
            <a:r>
              <a:rPr lang="en-US" b="1" dirty="0"/>
              <a:t>100 </a:t>
            </a:r>
            <a:r>
              <a:rPr lang="en-US" dirty="0"/>
              <a:t>042109</a:t>
            </a:r>
            <a:r>
              <a:rPr lang="en-US" b="1" dirty="0"/>
              <a:t> (</a:t>
            </a:r>
            <a:r>
              <a:rPr lang="en-US" dirty="0"/>
              <a:t>2012)</a:t>
            </a:r>
            <a:endParaRPr lang="en-GB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53E5531F-F10D-460C-98CC-E48A4C1F6A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487" y="1153481"/>
            <a:ext cx="3235938" cy="448426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A6ABBB58-CABD-4C59-8587-8591E43D3299}"/>
              </a:ext>
            </a:extLst>
          </p:cNvPr>
          <p:cNvSpPr txBox="1"/>
          <p:nvPr/>
        </p:nvSpPr>
        <p:spPr>
          <a:xfrm>
            <a:off x="548923" y="580176"/>
            <a:ext cx="38196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dirty="0" err="1"/>
              <a:t>Disentangling</a:t>
            </a:r>
            <a:r>
              <a:rPr lang="fr-CH" dirty="0"/>
              <a:t> the nature of </a:t>
            </a:r>
            <a:r>
              <a:rPr lang="fr-CH" dirty="0" err="1"/>
              <a:t>magnetism</a:t>
            </a:r>
            <a:r>
              <a:rPr lang="fr-CH" dirty="0"/>
              <a:t> in </a:t>
            </a:r>
            <a:r>
              <a:rPr lang="fr-CH" dirty="0" err="1"/>
              <a:t>ZnO</a:t>
            </a:r>
            <a:r>
              <a:rPr lang="fr-CH" dirty="0"/>
              <a:t>: </a:t>
            </a:r>
            <a:r>
              <a:rPr lang="fr-CH" dirty="0" err="1"/>
              <a:t>paramagnetic</a:t>
            </a:r>
            <a:r>
              <a:rPr lang="fr-CH" dirty="0"/>
              <a:t> not </a:t>
            </a:r>
            <a:r>
              <a:rPr lang="fr-CH" dirty="0" err="1"/>
              <a:t>ferromagnetic</a:t>
            </a:r>
            <a:endParaRPr lang="en-IE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F1B35D4-1631-436A-A38F-CF768987C431}"/>
              </a:ext>
            </a:extLst>
          </p:cNvPr>
          <p:cNvSpPr txBox="1"/>
          <p:nvPr/>
        </p:nvSpPr>
        <p:spPr>
          <a:xfrm>
            <a:off x="114292" y="137818"/>
            <a:ext cx="2941423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CH" dirty="0" err="1">
                <a:solidFill>
                  <a:schemeClr val="bg1"/>
                </a:solidFill>
              </a:rPr>
              <a:t>Mossbauer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spectroscopy</a:t>
            </a:r>
            <a:endParaRPr lang="en-IE" dirty="0">
              <a:solidFill>
                <a:schemeClr val="bg1"/>
              </a:solidFill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D7F67F0E-9D02-41CC-B2CA-B506DEE4E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4384" y="322484"/>
            <a:ext cx="6846401" cy="2719052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A5BE7EAE-9B48-4490-957F-0D5C7A9E0B47}"/>
              </a:ext>
            </a:extLst>
          </p:cNvPr>
          <p:cNvSpPr txBox="1"/>
          <p:nvPr/>
        </p:nvSpPr>
        <p:spPr>
          <a:xfrm>
            <a:off x="8663651" y="137818"/>
            <a:ext cx="332386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CH" dirty="0" err="1">
                <a:solidFill>
                  <a:schemeClr val="bg1"/>
                </a:solidFill>
              </a:rPr>
              <a:t>Radiotracer</a:t>
            </a:r>
            <a:r>
              <a:rPr lang="fr-CH" dirty="0">
                <a:solidFill>
                  <a:schemeClr val="bg1"/>
                </a:solidFill>
              </a:rPr>
              <a:t> Photoluminescence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9E80545-C058-4BD6-AE64-804A293011B2}"/>
              </a:ext>
            </a:extLst>
          </p:cNvPr>
          <p:cNvSpPr/>
          <p:nvPr/>
        </p:nvSpPr>
        <p:spPr>
          <a:xfrm>
            <a:off x="7286933" y="2856870"/>
            <a:ext cx="48329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dirty="0"/>
              <a:t>J Cullen </a:t>
            </a:r>
            <a:r>
              <a:rPr lang="en-US" i="1" dirty="0"/>
              <a:t>et al </a:t>
            </a:r>
            <a:r>
              <a:rPr lang="en-US" dirty="0"/>
              <a:t> Appl. Phys. </a:t>
            </a:r>
            <a:r>
              <a:rPr lang="en-US" dirty="0" err="1"/>
              <a:t>Lett</a:t>
            </a:r>
            <a:r>
              <a:rPr lang="en-US" dirty="0"/>
              <a:t>. </a:t>
            </a:r>
            <a:r>
              <a:rPr lang="en-US" b="1" dirty="0"/>
              <a:t>102 </a:t>
            </a:r>
            <a:r>
              <a:rPr lang="en-US" dirty="0"/>
              <a:t>192110</a:t>
            </a:r>
            <a:r>
              <a:rPr lang="en-US" b="1" dirty="0"/>
              <a:t> </a:t>
            </a:r>
            <a:r>
              <a:rPr lang="en-US" dirty="0"/>
              <a:t>(2013)</a:t>
            </a:r>
          </a:p>
        </p:txBody>
      </p:sp>
      <p:pic>
        <p:nvPicPr>
          <p:cNvPr id="51" name="Picture 2">
            <a:extLst>
              <a:ext uri="{FF2B5EF4-FFF2-40B4-BE49-F238E27FC236}">
                <a16:creationId xmlns:a16="http://schemas.microsoft.com/office/drawing/2014/main" id="{F10B9188-DFB1-4FD3-AA14-E12E2CC28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139" y="3816465"/>
            <a:ext cx="3133733" cy="2534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61468657-FFB2-41A3-A11F-1ACF289A580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0" b="2958"/>
          <a:stretch/>
        </p:blipFill>
        <p:spPr>
          <a:xfrm>
            <a:off x="8549872" y="3896125"/>
            <a:ext cx="3810913" cy="2658131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7A7DF5BD-F5C1-43F6-904C-C114B212E2F0}"/>
              </a:ext>
            </a:extLst>
          </p:cNvPr>
          <p:cNvSpPr/>
          <p:nvPr/>
        </p:nvSpPr>
        <p:spPr>
          <a:xfrm>
            <a:off x="6378328" y="6350850"/>
            <a:ext cx="3391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Phys. Rev. Lett.</a:t>
            </a:r>
            <a:r>
              <a:rPr lang="en-US" dirty="0"/>
              <a:t> </a:t>
            </a:r>
            <a:r>
              <a:rPr lang="en-US" b="1" dirty="0"/>
              <a:t>118</a:t>
            </a:r>
            <a:r>
              <a:rPr lang="en-US" dirty="0"/>
              <a:t>, 095501(2017)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0D22CDF-BAD4-46A4-95F5-5119A4033CE4}"/>
              </a:ext>
            </a:extLst>
          </p:cNvPr>
          <p:cNvSpPr txBox="1"/>
          <p:nvPr/>
        </p:nvSpPr>
        <p:spPr>
          <a:xfrm>
            <a:off x="9978535" y="3526793"/>
            <a:ext cx="21413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Emission </a:t>
            </a:r>
            <a:r>
              <a:rPr lang="fr-CH" dirty="0" err="1">
                <a:solidFill>
                  <a:schemeClr val="bg1"/>
                </a:solidFill>
              </a:rPr>
              <a:t>channelling</a:t>
            </a:r>
            <a:endParaRPr lang="en-I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762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D53C182-9DE8-44C8-A73C-7E657D01A9B9}"/>
              </a:ext>
            </a:extLst>
          </p:cNvPr>
          <p:cNvSpPr txBox="1"/>
          <p:nvPr/>
        </p:nvSpPr>
        <p:spPr>
          <a:xfrm>
            <a:off x="0" y="62216"/>
            <a:ext cx="2664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Need for on-site expertise</a:t>
            </a:r>
            <a:endParaRPr lang="en-IE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36E637-E73E-4E0E-ACA0-100A18AF909A}"/>
              </a:ext>
            </a:extLst>
          </p:cNvPr>
          <p:cNvSpPr txBox="1"/>
          <p:nvPr/>
        </p:nvSpPr>
        <p:spPr>
          <a:xfrm>
            <a:off x="224636" y="1101384"/>
            <a:ext cx="8381141" cy="230832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 err="1"/>
              <a:t>Since</a:t>
            </a:r>
            <a:r>
              <a:rPr lang="fr-CH" dirty="0"/>
              <a:t> mid-1990s a </a:t>
            </a:r>
            <a:r>
              <a:rPr lang="fr-CH" dirty="0" err="1"/>
              <a:t>coordinator</a:t>
            </a:r>
            <a:r>
              <a:rPr lang="fr-CH" dirty="0"/>
              <a:t> </a:t>
            </a:r>
            <a:r>
              <a:rPr lang="fr-CH" dirty="0" err="1"/>
              <a:t>dedicated</a:t>
            </a:r>
            <a:r>
              <a:rPr lang="fr-CH" dirty="0"/>
              <a:t> for </a:t>
            </a:r>
            <a:r>
              <a:rPr lang="fr-CH" dirty="0" err="1"/>
              <a:t>solid</a:t>
            </a:r>
            <a:r>
              <a:rPr lang="fr-CH" dirty="0"/>
              <a:t> state </a:t>
            </a:r>
            <a:r>
              <a:rPr lang="fr-CH" dirty="0" err="1"/>
              <a:t>physics</a:t>
            </a:r>
            <a:r>
              <a:rPr lang="fr-CH" dirty="0"/>
              <a:t> has been </a:t>
            </a:r>
            <a:r>
              <a:rPr lang="fr-CH" dirty="0" err="1"/>
              <a:t>based</a:t>
            </a:r>
            <a:r>
              <a:rPr lang="fr-CH" dirty="0"/>
              <a:t> at ISOLDE: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Coordinates</a:t>
            </a:r>
            <a:r>
              <a:rPr lang="fr-CH" dirty="0"/>
              <a:t> and supports SSP / Life science </a:t>
            </a:r>
            <a:r>
              <a:rPr lang="fr-CH" dirty="0" err="1"/>
              <a:t>experiments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Manages </a:t>
            </a:r>
            <a:r>
              <a:rPr lang="fr-CH" dirty="0" err="1"/>
              <a:t>financial</a:t>
            </a:r>
            <a:r>
              <a:rPr lang="fr-CH" dirty="0"/>
              <a:t> aspects of SSP / Life science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User support for the </a:t>
            </a:r>
            <a:r>
              <a:rPr lang="fr-CH" dirty="0" err="1"/>
              <a:t>visiting</a:t>
            </a:r>
            <a:r>
              <a:rPr lang="fr-CH" dirty="0"/>
              <a:t> 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Contact </a:t>
            </a:r>
            <a:r>
              <a:rPr lang="fr-CH" dirty="0" err="1"/>
              <a:t>person</a:t>
            </a:r>
            <a:r>
              <a:rPr lang="fr-CH" dirty="0"/>
              <a:t> </a:t>
            </a:r>
            <a:r>
              <a:rPr lang="fr-CH" dirty="0" err="1"/>
              <a:t>between</a:t>
            </a:r>
            <a:r>
              <a:rPr lang="fr-CH" dirty="0"/>
              <a:t> ISOLDE and CERN administration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Management and maintenance of the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Local </a:t>
            </a:r>
            <a:r>
              <a:rPr lang="fr-CH" dirty="0" err="1"/>
              <a:t>representative</a:t>
            </a:r>
            <a:r>
              <a:rPr lang="fr-CH" dirty="0"/>
              <a:t> for </a:t>
            </a:r>
            <a:r>
              <a:rPr lang="fr-CH" dirty="0" err="1"/>
              <a:t>implementing</a:t>
            </a:r>
            <a:r>
              <a:rPr lang="fr-CH" dirty="0"/>
              <a:t> </a:t>
            </a:r>
            <a:r>
              <a:rPr lang="fr-CH" dirty="0" err="1"/>
              <a:t>CERN’s</a:t>
            </a:r>
            <a:r>
              <a:rPr lang="fr-CH" dirty="0"/>
              <a:t> </a:t>
            </a:r>
            <a:r>
              <a:rPr lang="fr-CH" dirty="0" err="1"/>
              <a:t>safety</a:t>
            </a:r>
            <a:r>
              <a:rPr lang="fr-CH" dirty="0"/>
              <a:t> </a:t>
            </a:r>
            <a:r>
              <a:rPr lang="fr-CH" dirty="0" err="1"/>
              <a:t>rules</a:t>
            </a:r>
            <a:r>
              <a:rPr lang="fr-CH" dirty="0"/>
              <a:t>. </a:t>
            </a:r>
            <a:endParaRPr lang="en-I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53ABA7-28F5-404E-A8CD-44E8259763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42" y="3599608"/>
            <a:ext cx="1744755" cy="1801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60E4BA-F8EC-433E-9677-BB0824EAF7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1" r="5981" b="23451"/>
          <a:stretch>
            <a:fillRect/>
          </a:stretch>
        </p:blipFill>
        <p:spPr bwMode="auto">
          <a:xfrm>
            <a:off x="9514389" y="1014186"/>
            <a:ext cx="1471683" cy="1711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D7620F8-0BB1-4AA3-B403-C19A9AF5E4C3}"/>
              </a:ext>
            </a:extLst>
          </p:cNvPr>
          <p:cNvSpPr txBox="1"/>
          <p:nvPr/>
        </p:nvSpPr>
        <p:spPr>
          <a:xfrm>
            <a:off x="9036596" y="2828381"/>
            <a:ext cx="2427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Dr Juliana Schell (Essen)</a:t>
            </a:r>
            <a:endParaRPr lang="en-I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59D4A5-BC4B-4A0D-BF8E-62FE4BAD9F26}"/>
              </a:ext>
            </a:extLst>
          </p:cNvPr>
          <p:cNvSpPr txBox="1"/>
          <p:nvPr/>
        </p:nvSpPr>
        <p:spPr>
          <a:xfrm>
            <a:off x="1332127" y="542152"/>
            <a:ext cx="9091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Many</a:t>
            </a:r>
            <a:r>
              <a:rPr lang="fr-CH" dirty="0"/>
              <a:t> groups </a:t>
            </a:r>
            <a:r>
              <a:rPr lang="fr-CH" dirty="0" err="1"/>
              <a:t>only</a:t>
            </a:r>
            <a:r>
              <a:rPr lang="fr-CH" dirty="0"/>
              <a:t> </a:t>
            </a:r>
            <a:r>
              <a:rPr lang="fr-CH" dirty="0" err="1"/>
              <a:t>visit</a:t>
            </a:r>
            <a:r>
              <a:rPr lang="fr-CH" dirty="0"/>
              <a:t> CERN once a </a:t>
            </a:r>
            <a:r>
              <a:rPr lang="fr-CH" dirty="0" err="1"/>
              <a:t>year</a:t>
            </a:r>
            <a:r>
              <a:rPr lang="fr-CH" dirty="0"/>
              <a:t>. </a:t>
            </a:r>
            <a:r>
              <a:rPr lang="fr-CH" dirty="0" err="1"/>
              <a:t>Without</a:t>
            </a:r>
            <a:r>
              <a:rPr lang="fr-CH" dirty="0"/>
              <a:t> on-site </a:t>
            </a:r>
            <a:r>
              <a:rPr lang="fr-CH" dirty="0" err="1"/>
              <a:t>presence</a:t>
            </a:r>
            <a:r>
              <a:rPr lang="fr-CH" dirty="0"/>
              <a:t> </a:t>
            </a:r>
            <a:r>
              <a:rPr lang="fr-CH" dirty="0" err="1"/>
              <a:t>experiments</a:t>
            </a:r>
            <a:r>
              <a:rPr lang="fr-CH" dirty="0"/>
              <a:t> are impossible</a:t>
            </a:r>
            <a:endParaRPr lang="en-I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2B2277-2646-4F58-B9FF-1D4C0955F5AB}"/>
              </a:ext>
            </a:extLst>
          </p:cNvPr>
          <p:cNvSpPr txBox="1"/>
          <p:nvPr/>
        </p:nvSpPr>
        <p:spPr>
          <a:xfrm>
            <a:off x="3082722" y="3761912"/>
            <a:ext cx="8381142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In addition, </a:t>
            </a:r>
            <a:r>
              <a:rPr lang="fr-CH" dirty="0" err="1"/>
              <a:t>coordinating</a:t>
            </a:r>
            <a:r>
              <a:rPr lang="fr-CH" dirty="0"/>
              <a:t> </a:t>
            </a:r>
            <a:r>
              <a:rPr lang="fr-CH" dirty="0" err="1"/>
              <a:t>Portuguese</a:t>
            </a:r>
            <a:r>
              <a:rPr lang="fr-CH" dirty="0"/>
              <a:t> </a:t>
            </a:r>
            <a:r>
              <a:rPr lang="fr-CH" dirty="0" err="1"/>
              <a:t>activities</a:t>
            </a:r>
            <a:r>
              <a:rPr lang="fr-CH" dirty="0"/>
              <a:t> (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strong</a:t>
            </a:r>
            <a:r>
              <a:rPr lang="fr-CH" dirty="0"/>
              <a:t> interactions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Belgian</a:t>
            </a:r>
            <a:r>
              <a:rPr lang="fr-CH" dirty="0"/>
              <a:t> groups), Dr Guilherme Correia has been at ISOLDE </a:t>
            </a:r>
            <a:r>
              <a:rPr lang="fr-CH" dirty="0" err="1"/>
              <a:t>since</a:t>
            </a:r>
            <a:r>
              <a:rPr lang="fr-CH" dirty="0"/>
              <a:t> 1990. </a:t>
            </a:r>
          </a:p>
          <a:p>
            <a:endParaRPr lang="fr-CH" dirty="0"/>
          </a:p>
          <a:p>
            <a:r>
              <a:rPr lang="fr-CH" dirty="0" err="1"/>
              <a:t>Responsible</a:t>
            </a:r>
            <a:r>
              <a:rPr lang="fr-CH" dirty="0"/>
              <a:t> for </a:t>
            </a:r>
            <a:r>
              <a:rPr lang="en-IE" dirty="0"/>
              <a:t>many of the upgrades of emission channelling, ice-collection chambers, and maintenance of PAC spectrometers  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8D4B226D-4FF9-41F2-86C9-417E908EC9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52"/>
          <a:stretch/>
        </p:blipFill>
        <p:spPr bwMode="auto">
          <a:xfrm>
            <a:off x="1031879" y="5679109"/>
            <a:ext cx="1331397" cy="98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C9EA1BF-0565-418D-9A6D-56EC76A8C1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417" y="5803439"/>
            <a:ext cx="2598960" cy="858687"/>
          </a:xfrm>
          <a:prstGeom prst="rect">
            <a:avLst/>
          </a:prstGeom>
        </p:spPr>
      </p:pic>
      <p:pic>
        <p:nvPicPr>
          <p:cNvPr id="2052" name="Picture 4" descr="FWO Senior Postdoctoral Fellowship in Belgium, 2019">
            <a:extLst>
              <a:ext uri="{FF2B5EF4-FFF2-40B4-BE49-F238E27FC236}">
                <a16:creationId xmlns:a16="http://schemas.microsoft.com/office/drawing/2014/main" id="{B9F4C7CA-D8A2-4836-8C3F-727BA1239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889" y="5756616"/>
            <a:ext cx="3910739" cy="77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44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1ABE29-FDF0-49F9-A736-DE1C3AD6BDD6}"/>
              </a:ext>
            </a:extLst>
          </p:cNvPr>
          <p:cNvSpPr txBox="1"/>
          <p:nvPr/>
        </p:nvSpPr>
        <p:spPr>
          <a:xfrm>
            <a:off x="283579" y="535570"/>
            <a:ext cx="5249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err="1"/>
              <a:t>Current</a:t>
            </a:r>
            <a:r>
              <a:rPr lang="fr-CH" sz="2800" dirty="0"/>
              <a:t> challenges…</a:t>
            </a:r>
            <a:endParaRPr lang="en-IE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969841-103E-4DC6-A223-5593C0AFC074}"/>
              </a:ext>
            </a:extLst>
          </p:cNvPr>
          <p:cNvSpPr/>
          <p:nvPr/>
        </p:nvSpPr>
        <p:spPr>
          <a:xfrm>
            <a:off x="493371" y="1296070"/>
            <a:ext cx="11101085" cy="50167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Still a niche field, unfamiliar beyond the core community: e.g. need to explain, and justify, techniques which is not the case with other spectroscopy methods in materials science…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…or (currently) necessarily small: e.g. emission channelling needs to be attached to an ISOLDE (or equivalent beam-equipped facility)…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Not a user facility: ISOLDE is not like a synchrotron….steep learning curve to carry out experiment</a:t>
            </a:r>
            <a:endParaRPr lang="en-GB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Limitations with beamtime </a:t>
            </a:r>
            <a:r>
              <a:rPr lang="en-GB" sz="2000" dirty="0">
                <a:sym typeface="Wingdings" panose="05000000000000000000" pitchFamily="2" charset="2"/>
              </a:rPr>
              <a:t> shift requests can be comparatively modest compared to nuclear physics.  often </a:t>
            </a:r>
            <a:r>
              <a:rPr lang="en-GB" sz="2000" dirty="0">
                <a:solidFill>
                  <a:srgbClr val="FF0000"/>
                </a:solidFill>
                <a:sym typeface="Wingdings" panose="05000000000000000000" pitchFamily="2" charset="2"/>
              </a:rPr>
              <a:t>only one run a year</a:t>
            </a:r>
            <a:r>
              <a:rPr lang="en-GB" sz="2000" dirty="0">
                <a:sym typeface="Wingdings" panose="05000000000000000000" pitchFamily="2" charset="2"/>
              </a:rPr>
              <a:t>….can take 1-2 years to complete data set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Core community e.g. in Germany in danger of not being renewed, nuclear solid state physics can be unpopular at home labs: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Leads to problems with training.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Reduced number of labs to carry out experiments….growing pressure on large scale facilities to host these techniques </a:t>
            </a:r>
            <a:endParaRPr lang="en-GB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</a:rPr>
              <a:t>Pace of materials science is very fast… difficult to react to new developments/materials…. experiments which don’t get beam within one year can lose relevance….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Safety considerations restrict what can be carried out. Need to rezone and improve handling while still retaining flexibility which is attractive to users. </a:t>
            </a:r>
          </a:p>
        </p:txBody>
      </p:sp>
    </p:spTree>
    <p:extLst>
      <p:ext uri="{BB962C8B-B14F-4D97-AF65-F5344CB8AC3E}">
        <p14:creationId xmlns:p14="http://schemas.microsoft.com/office/powerpoint/2010/main" val="37175684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3B4B46-A476-4CB0-9632-A7382E5255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15" r="1" b="38175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8F616F3-C435-4D5F-8C53-49F70278E405}"/>
              </a:ext>
            </a:extLst>
          </p:cNvPr>
          <p:cNvSpPr txBox="1"/>
          <p:nvPr/>
        </p:nvSpPr>
        <p:spPr>
          <a:xfrm>
            <a:off x="7193666" y="90610"/>
            <a:ext cx="49358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dirty="0">
                <a:solidFill>
                  <a:schemeClr val="bg1"/>
                </a:solidFill>
              </a:rPr>
              <a:t>Reconfiguration of GLM/GHM area </a:t>
            </a:r>
            <a:r>
              <a:rPr lang="fr-CH" sz="3200" dirty="0" err="1">
                <a:solidFill>
                  <a:schemeClr val="bg1"/>
                </a:solidFill>
              </a:rPr>
              <a:t>following</a:t>
            </a:r>
            <a:r>
              <a:rPr lang="fr-CH" sz="3200" dirty="0">
                <a:solidFill>
                  <a:schemeClr val="bg1"/>
                </a:solidFill>
              </a:rPr>
              <a:t> </a:t>
            </a:r>
            <a:r>
              <a:rPr lang="fr-CH" sz="3200" dirty="0" err="1">
                <a:solidFill>
                  <a:schemeClr val="bg1"/>
                </a:solidFill>
              </a:rPr>
              <a:t>recommendations</a:t>
            </a:r>
            <a:r>
              <a:rPr lang="fr-CH" sz="3200" dirty="0">
                <a:solidFill>
                  <a:schemeClr val="bg1"/>
                </a:solidFill>
              </a:rPr>
              <a:t> </a:t>
            </a:r>
            <a:r>
              <a:rPr lang="fr-CH" sz="3200" dirty="0" err="1">
                <a:solidFill>
                  <a:schemeClr val="bg1"/>
                </a:solidFill>
              </a:rPr>
              <a:t>from</a:t>
            </a:r>
            <a:r>
              <a:rPr lang="fr-CH" sz="3200" dirty="0">
                <a:solidFill>
                  <a:schemeClr val="bg1"/>
                </a:solidFill>
              </a:rPr>
              <a:t> OFSP</a:t>
            </a:r>
            <a:endParaRPr lang="en-IE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820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54AE2A-70E4-4887-A7B6-271BA6083570}"/>
              </a:ext>
            </a:extLst>
          </p:cNvPr>
          <p:cNvSpPr txBox="1"/>
          <p:nvPr/>
        </p:nvSpPr>
        <p:spPr>
          <a:xfrm>
            <a:off x="150472" y="4023855"/>
            <a:ext cx="3203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err="1"/>
              <a:t>Where</a:t>
            </a:r>
            <a:r>
              <a:rPr lang="fr-CH" sz="2800" dirty="0"/>
              <a:t> EPIC can help</a:t>
            </a:r>
            <a:endParaRPr lang="en-IE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B1DF89-FB14-4C69-BCAC-271626EC3212}"/>
              </a:ext>
            </a:extLst>
          </p:cNvPr>
          <p:cNvSpPr txBox="1"/>
          <p:nvPr/>
        </p:nvSpPr>
        <p:spPr>
          <a:xfrm>
            <a:off x="351097" y="4435350"/>
            <a:ext cx="11609408" cy="230832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 err="1"/>
              <a:t>Increase</a:t>
            </a:r>
            <a:r>
              <a:rPr lang="fr-CH" dirty="0"/>
              <a:t> in </a:t>
            </a:r>
            <a:r>
              <a:rPr lang="fr-CH" dirty="0" err="1"/>
              <a:t>capacity</a:t>
            </a:r>
            <a:r>
              <a:rPr lang="fr-CH" dirty="0"/>
              <a:t> i.e. multiple </a:t>
            </a:r>
            <a:r>
              <a:rPr lang="fr-CH" dirty="0" err="1"/>
              <a:t>target</a:t>
            </a:r>
            <a:r>
              <a:rPr lang="fr-CH" dirty="0"/>
              <a:t> stations: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Greater</a:t>
            </a:r>
            <a:r>
              <a:rPr lang="fr-CH" dirty="0"/>
              <a:t> </a:t>
            </a:r>
            <a:r>
              <a:rPr lang="fr-CH" dirty="0" err="1"/>
              <a:t>access</a:t>
            </a:r>
            <a:r>
              <a:rPr lang="fr-CH" dirty="0"/>
              <a:t> to </a:t>
            </a:r>
            <a:r>
              <a:rPr lang="fr-CH" dirty="0" err="1"/>
              <a:t>beamtime</a:t>
            </a:r>
            <a:endParaRPr lang="fr-CH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err="1"/>
              <a:t>Faster</a:t>
            </a:r>
            <a:r>
              <a:rPr lang="fr-CH" dirty="0"/>
              <a:t> </a:t>
            </a:r>
            <a:r>
              <a:rPr lang="fr-CH" dirty="0" err="1"/>
              <a:t>response</a:t>
            </a:r>
            <a:r>
              <a:rPr lang="fr-CH" dirty="0"/>
              <a:t> to </a:t>
            </a:r>
            <a:r>
              <a:rPr lang="fr-CH" dirty="0" err="1"/>
              <a:t>topical</a:t>
            </a:r>
            <a:r>
              <a:rPr lang="fr-CH" dirty="0"/>
              <a:t> areas of Materials science: 6-9 </a:t>
            </a:r>
            <a:r>
              <a:rPr lang="fr-CH" dirty="0" err="1"/>
              <a:t>months</a:t>
            </a:r>
            <a:r>
              <a:rPr lang="fr-CH" dirty="0"/>
              <a:t> can </a:t>
            </a:r>
            <a:r>
              <a:rPr lang="fr-CH" dirty="0" err="1"/>
              <a:t>be</a:t>
            </a:r>
            <a:r>
              <a:rPr lang="fr-CH" dirty="0"/>
              <a:t> a long time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err="1"/>
              <a:t>Allow</a:t>
            </a:r>
            <a:r>
              <a:rPr lang="fr-CH" dirty="0"/>
              <a:t> more </a:t>
            </a:r>
            <a:r>
              <a:rPr lang="fr-CH" dirty="0" err="1"/>
              <a:t>systematic</a:t>
            </a:r>
            <a:r>
              <a:rPr lang="fr-CH" dirty="0"/>
              <a:t> runs </a:t>
            </a:r>
            <a:r>
              <a:rPr lang="fr-CH" dirty="0" err="1"/>
              <a:t>so</a:t>
            </a:r>
            <a:r>
              <a:rPr lang="fr-CH" dirty="0"/>
              <a:t> </a:t>
            </a:r>
            <a:r>
              <a:rPr lang="fr-CH" dirty="0" err="1"/>
              <a:t>that</a:t>
            </a:r>
            <a:r>
              <a:rPr lang="fr-CH" dirty="0"/>
              <a:t> a </a:t>
            </a:r>
            <a:r>
              <a:rPr lang="fr-CH" dirty="0" err="1"/>
              <a:t>complete</a:t>
            </a:r>
            <a:r>
              <a:rPr lang="fr-CH" dirty="0"/>
              <a:t> data set </a:t>
            </a:r>
            <a:r>
              <a:rPr lang="fr-CH" dirty="0" err="1"/>
              <a:t>could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collected</a:t>
            </a:r>
            <a:r>
              <a:rPr lang="fr-CH" dirty="0"/>
              <a:t> </a:t>
            </a:r>
            <a:r>
              <a:rPr lang="fr-CH" dirty="0" err="1"/>
              <a:t>within</a:t>
            </a:r>
            <a:r>
              <a:rPr lang="fr-CH" dirty="0"/>
              <a:t> one </a:t>
            </a:r>
            <a:r>
              <a:rPr lang="fr-CH" dirty="0" err="1"/>
              <a:t>calendar</a:t>
            </a:r>
            <a:r>
              <a:rPr lang="fr-CH" dirty="0"/>
              <a:t> </a:t>
            </a:r>
            <a:r>
              <a:rPr lang="fr-CH" dirty="0" err="1"/>
              <a:t>year</a:t>
            </a:r>
            <a:r>
              <a:rPr lang="fr-CH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More «reliable» </a:t>
            </a:r>
            <a:r>
              <a:rPr lang="fr-CH" dirty="0" err="1"/>
              <a:t>access</a:t>
            </a:r>
            <a:r>
              <a:rPr lang="fr-CH" dirty="0"/>
              <a:t> </a:t>
            </a:r>
            <a:r>
              <a:rPr lang="fr-CH" dirty="0" err="1"/>
              <a:t>would</a:t>
            </a:r>
            <a:r>
              <a:rPr lang="fr-CH" dirty="0"/>
              <a:t> </a:t>
            </a:r>
            <a:r>
              <a:rPr lang="fr-CH" dirty="0" err="1"/>
              <a:t>allow</a:t>
            </a:r>
            <a:r>
              <a:rPr lang="fr-CH" dirty="0"/>
              <a:t> groups to </a:t>
            </a:r>
            <a:r>
              <a:rPr lang="fr-CH" dirty="0" err="1"/>
              <a:t>invest</a:t>
            </a:r>
            <a:r>
              <a:rPr lang="fr-CH" dirty="0"/>
              <a:t> in training. </a:t>
            </a:r>
          </a:p>
          <a:p>
            <a:r>
              <a:rPr lang="fr-CH" dirty="0" err="1"/>
              <a:t>Increase</a:t>
            </a:r>
            <a:r>
              <a:rPr lang="fr-CH" dirty="0"/>
              <a:t> in </a:t>
            </a:r>
            <a:r>
              <a:rPr lang="fr-CH" dirty="0" err="1"/>
              <a:t>capability</a:t>
            </a:r>
            <a:r>
              <a:rPr lang="fr-CH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E.g. purification of </a:t>
            </a:r>
            <a:r>
              <a:rPr lang="fr-CH" dirty="0" err="1"/>
              <a:t>beams</a:t>
            </a:r>
            <a:r>
              <a:rPr lang="fr-CH" dirty="0"/>
              <a:t> to </a:t>
            </a:r>
            <a:r>
              <a:rPr lang="fr-CH" dirty="0" err="1"/>
              <a:t>allow</a:t>
            </a:r>
            <a:r>
              <a:rPr lang="fr-CH" dirty="0"/>
              <a:t> </a:t>
            </a:r>
            <a:r>
              <a:rPr lang="fr-CH" dirty="0" err="1"/>
              <a:t>greater</a:t>
            </a:r>
            <a:r>
              <a:rPr lang="fr-CH" dirty="0"/>
              <a:t> control of isotopes…</a:t>
            </a:r>
            <a:r>
              <a:rPr lang="fr-CH" dirty="0" err="1"/>
              <a:t>especially</a:t>
            </a:r>
            <a:r>
              <a:rPr lang="fr-CH" dirty="0"/>
              <a:t> important for </a:t>
            </a:r>
            <a:r>
              <a:rPr lang="fr-CH" dirty="0" err="1"/>
              <a:t>precise</a:t>
            </a:r>
            <a:r>
              <a:rPr lang="fr-CH" dirty="0"/>
              <a:t> implantation </a:t>
            </a:r>
            <a:r>
              <a:rPr lang="fr-CH" dirty="0" err="1"/>
              <a:t>into</a:t>
            </a:r>
            <a:r>
              <a:rPr lang="fr-CH" dirty="0"/>
              <a:t> e.g. interfaces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9FD071-23CE-4DC0-9610-8C0F41896DE7}"/>
              </a:ext>
            </a:extLst>
          </p:cNvPr>
          <p:cNvSpPr txBox="1"/>
          <p:nvPr/>
        </p:nvSpPr>
        <p:spPr>
          <a:xfrm>
            <a:off x="231495" y="82398"/>
            <a:ext cx="3041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/>
              <a:t>…….and </a:t>
            </a:r>
            <a:r>
              <a:rPr lang="fr-CH" sz="2400" dirty="0" err="1"/>
              <a:t>opportunities</a:t>
            </a:r>
            <a:endParaRPr lang="en-IE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69EFD2-A5D6-4D31-A55B-03333BF61706}"/>
              </a:ext>
            </a:extLst>
          </p:cNvPr>
          <p:cNvSpPr txBox="1"/>
          <p:nvPr/>
        </p:nvSpPr>
        <p:spPr>
          <a:xfrm>
            <a:off x="351097" y="632752"/>
            <a:ext cx="11609408" cy="34163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The </a:t>
            </a:r>
            <a:r>
              <a:rPr lang="fr-CH" dirty="0" err="1">
                <a:solidFill>
                  <a:schemeClr val="bg1"/>
                </a:solidFill>
              </a:rPr>
              <a:t>sensitivity</a:t>
            </a:r>
            <a:r>
              <a:rPr lang="fr-CH" dirty="0">
                <a:solidFill>
                  <a:schemeClr val="bg1"/>
                </a:solidFill>
              </a:rPr>
              <a:t> and </a:t>
            </a:r>
            <a:r>
              <a:rPr lang="fr-CH" dirty="0" err="1">
                <a:solidFill>
                  <a:schemeClr val="bg1"/>
                </a:solidFill>
              </a:rPr>
              <a:t>chemical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selectivity</a:t>
            </a:r>
            <a:r>
              <a:rPr lang="fr-CH" dirty="0">
                <a:solidFill>
                  <a:schemeClr val="bg1"/>
                </a:solidFill>
              </a:rPr>
              <a:t> are attractive for </a:t>
            </a:r>
            <a:r>
              <a:rPr lang="fr-CH" dirty="0" err="1">
                <a:solidFill>
                  <a:schemeClr val="bg1"/>
                </a:solidFill>
              </a:rPr>
              <a:t>resolving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problems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which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other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facilities</a:t>
            </a:r>
            <a:r>
              <a:rPr lang="fr-CH" dirty="0">
                <a:solidFill>
                  <a:schemeClr val="bg1"/>
                </a:solidFill>
              </a:rPr>
              <a:t>/</a:t>
            </a:r>
            <a:r>
              <a:rPr lang="fr-CH" dirty="0" err="1">
                <a:solidFill>
                  <a:schemeClr val="bg1"/>
                </a:solidFill>
              </a:rPr>
              <a:t>methods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prove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problematic</a:t>
            </a:r>
            <a:endParaRPr lang="fr-CH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chemeClr val="bg1"/>
                </a:solidFill>
              </a:rPr>
              <a:t>Ability</a:t>
            </a:r>
            <a:r>
              <a:rPr lang="fr-CH" dirty="0">
                <a:solidFill>
                  <a:schemeClr val="bg1"/>
                </a:solidFill>
              </a:rPr>
              <a:t> to probe </a:t>
            </a:r>
            <a:r>
              <a:rPr lang="fr-CH" dirty="0" err="1">
                <a:solidFill>
                  <a:schemeClr val="bg1"/>
                </a:solidFill>
              </a:rPr>
              <a:t>magnetic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properties</a:t>
            </a:r>
            <a:r>
              <a:rPr lang="fr-CH" dirty="0">
                <a:solidFill>
                  <a:schemeClr val="bg1"/>
                </a:solidFill>
              </a:rPr>
              <a:t> in </a:t>
            </a:r>
            <a:r>
              <a:rPr lang="fr-CH" dirty="0" err="1">
                <a:solidFill>
                  <a:schemeClr val="bg1"/>
                </a:solidFill>
              </a:rPr>
              <a:t>dilute</a:t>
            </a:r>
            <a:r>
              <a:rPr lang="fr-CH" dirty="0">
                <a:solidFill>
                  <a:schemeClr val="bg1"/>
                </a:solidFill>
              </a:rPr>
              <a:t> and sensitive </a:t>
            </a:r>
            <a:r>
              <a:rPr lang="fr-CH" dirty="0" err="1">
                <a:solidFill>
                  <a:schemeClr val="bg1"/>
                </a:solidFill>
              </a:rPr>
              <a:t>way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is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essentially</a:t>
            </a:r>
            <a:r>
              <a:rPr lang="fr-CH" dirty="0">
                <a:solidFill>
                  <a:schemeClr val="bg1"/>
                </a:solidFill>
              </a:rPr>
              <a:t> unique to hyperfine techniques </a:t>
            </a:r>
            <a:r>
              <a:rPr lang="fr-CH" dirty="0" err="1">
                <a:solidFill>
                  <a:schemeClr val="bg1"/>
                </a:solidFill>
              </a:rPr>
              <a:t>such</a:t>
            </a:r>
            <a:r>
              <a:rPr lang="fr-CH" dirty="0">
                <a:solidFill>
                  <a:schemeClr val="bg1"/>
                </a:solidFill>
              </a:rPr>
              <a:t> as PAC and </a:t>
            </a:r>
            <a:r>
              <a:rPr lang="fr-CH" dirty="0" err="1">
                <a:solidFill>
                  <a:schemeClr val="bg1"/>
                </a:solidFill>
              </a:rPr>
              <a:t>Mossbauer</a:t>
            </a:r>
            <a:r>
              <a:rPr lang="fr-CH" dirty="0">
                <a:solidFill>
                  <a:schemeClr val="bg1"/>
                </a:solidFill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chemeClr val="bg1"/>
                </a:solidFill>
              </a:rPr>
              <a:t>Ability</a:t>
            </a:r>
            <a:r>
              <a:rPr lang="fr-CH" dirty="0">
                <a:solidFill>
                  <a:schemeClr val="bg1"/>
                </a:solidFill>
              </a:rPr>
              <a:t> to probe in </a:t>
            </a:r>
            <a:r>
              <a:rPr lang="fr-CH" dirty="0" err="1">
                <a:solidFill>
                  <a:schemeClr val="bg1"/>
                </a:solidFill>
              </a:rPr>
              <a:t>such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dilute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quantities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is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extremely</a:t>
            </a:r>
            <a:r>
              <a:rPr lang="fr-CH" dirty="0">
                <a:solidFill>
                  <a:schemeClr val="bg1"/>
                </a:solidFill>
              </a:rPr>
              <a:t> attractive: </a:t>
            </a:r>
            <a:r>
              <a:rPr lang="fr-CH" dirty="0" err="1">
                <a:solidFill>
                  <a:schemeClr val="bg1"/>
                </a:solidFill>
              </a:rPr>
              <a:t>devices</a:t>
            </a:r>
            <a:r>
              <a:rPr lang="fr-CH" dirty="0">
                <a:solidFill>
                  <a:schemeClr val="bg1"/>
                </a:solidFill>
              </a:rPr>
              <a:t> are not </a:t>
            </a:r>
            <a:r>
              <a:rPr lang="fr-CH" dirty="0" err="1">
                <a:solidFill>
                  <a:schemeClr val="bg1"/>
                </a:solidFill>
              </a:rPr>
              <a:t>getting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any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bigger</a:t>
            </a:r>
            <a:r>
              <a:rPr lang="fr-CH" dirty="0">
                <a:solidFill>
                  <a:schemeClr val="bg1"/>
                </a:solidFill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>
                <a:solidFill>
                  <a:schemeClr val="bg1"/>
                </a:solidFill>
              </a:rPr>
              <a:t>The interface of </a:t>
            </a:r>
            <a:r>
              <a:rPr lang="fr-CH" dirty="0" err="1">
                <a:solidFill>
                  <a:schemeClr val="bg1"/>
                </a:solidFill>
              </a:rPr>
              <a:t>materials</a:t>
            </a:r>
            <a:r>
              <a:rPr lang="fr-CH" dirty="0">
                <a:solidFill>
                  <a:schemeClr val="bg1"/>
                </a:solidFill>
              </a:rPr>
              <a:t> can </a:t>
            </a:r>
            <a:r>
              <a:rPr lang="fr-CH" dirty="0" err="1">
                <a:solidFill>
                  <a:schemeClr val="bg1"/>
                </a:solidFill>
              </a:rPr>
              <a:t>be</a:t>
            </a:r>
            <a:r>
              <a:rPr lang="fr-CH" dirty="0">
                <a:solidFill>
                  <a:schemeClr val="bg1"/>
                </a:solidFill>
              </a:rPr>
              <a:t> impossible to </a:t>
            </a:r>
            <a:r>
              <a:rPr lang="fr-CH" dirty="0" err="1">
                <a:solidFill>
                  <a:schemeClr val="bg1"/>
                </a:solidFill>
              </a:rPr>
              <a:t>study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reliably</a:t>
            </a:r>
            <a:r>
              <a:rPr lang="fr-CH" dirty="0">
                <a:solidFill>
                  <a:schemeClr val="bg1"/>
                </a:solidFill>
              </a:rPr>
              <a:t>…radioactive probes are the </a:t>
            </a:r>
            <a:r>
              <a:rPr lang="fr-CH" dirty="0" err="1">
                <a:solidFill>
                  <a:schemeClr val="bg1"/>
                </a:solidFill>
              </a:rPr>
              <a:t>ideal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tool</a:t>
            </a:r>
            <a:endParaRPr lang="fr-CH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>
                <a:solidFill>
                  <a:schemeClr val="bg1"/>
                </a:solidFill>
              </a:rPr>
              <a:t>Flexibility of PAC techniques allows for temperature, surface, magnetic and other perturbative studies in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>
                <a:solidFill>
                  <a:schemeClr val="bg1"/>
                </a:solidFill>
              </a:rPr>
              <a:t>Chemical information which can be addressed with radiotracer methods could reveal hidden aspects of quantum materials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>
                <a:solidFill>
                  <a:schemeClr val="bg1"/>
                </a:solidFill>
              </a:rPr>
              <a:t>Many areas of biophysics which could be addressed e.g. chemical dynamics and overcoming chemically blind techniques (beta-NMR)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>
                <a:solidFill>
                  <a:schemeClr val="bg1"/>
                </a:solidFill>
              </a:rPr>
              <a:t>Support from INTC to the community</a:t>
            </a:r>
          </a:p>
        </p:txBody>
      </p:sp>
    </p:spTree>
    <p:extLst>
      <p:ext uri="{BB962C8B-B14F-4D97-AF65-F5344CB8AC3E}">
        <p14:creationId xmlns:p14="http://schemas.microsoft.com/office/powerpoint/2010/main" val="20815888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A screen shot of a computer&#10;&#10;Description automatically generated">
            <a:extLst>
              <a:ext uri="{FF2B5EF4-FFF2-40B4-BE49-F238E27FC236}">
                <a16:creationId xmlns:a16="http://schemas.microsoft.com/office/drawing/2014/main" id="{1364C662-781D-430B-A2F3-8444A91A9A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5BD7A7-523A-444E-A136-62A245A3BB8C}"/>
              </a:ext>
            </a:extLst>
          </p:cNvPr>
          <p:cNvSpPr/>
          <p:nvPr/>
        </p:nvSpPr>
        <p:spPr>
          <a:xfrm>
            <a:off x="4070555" y="1858297"/>
            <a:ext cx="3824748" cy="3126658"/>
          </a:xfrm>
          <a:prstGeom prst="roundRect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Arrow: Up-Down 5">
            <a:extLst>
              <a:ext uri="{FF2B5EF4-FFF2-40B4-BE49-F238E27FC236}">
                <a16:creationId xmlns:a16="http://schemas.microsoft.com/office/drawing/2014/main" id="{FC7B78B5-5548-4358-A8E0-73BC6A423CD9}"/>
              </a:ext>
            </a:extLst>
          </p:cNvPr>
          <p:cNvSpPr/>
          <p:nvPr/>
        </p:nvSpPr>
        <p:spPr>
          <a:xfrm>
            <a:off x="535021" y="1598186"/>
            <a:ext cx="1118681" cy="4432963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4C1159-00CF-42E8-BC47-011B8B299DE9}"/>
              </a:ext>
            </a:extLst>
          </p:cNvPr>
          <p:cNvSpPr txBox="1"/>
          <p:nvPr/>
        </p:nvSpPr>
        <p:spPr>
          <a:xfrm rot="16200000">
            <a:off x="-976975" y="3500246"/>
            <a:ext cx="4142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Exploit STAGISO and NORMHRS </a:t>
            </a:r>
            <a:r>
              <a:rPr lang="fr-CH" sz="1600" dirty="0" err="1"/>
              <a:t>Parallel</a:t>
            </a:r>
            <a:r>
              <a:rPr lang="fr-CH" sz="1600" dirty="0"/>
              <a:t> running</a:t>
            </a:r>
            <a:endParaRPr lang="en-IE" sz="1600" dirty="0"/>
          </a:p>
        </p:txBody>
      </p:sp>
      <p:sp>
        <p:nvSpPr>
          <p:cNvPr id="13" name="Arrow: Up-Down 12">
            <a:extLst>
              <a:ext uri="{FF2B5EF4-FFF2-40B4-BE49-F238E27FC236}">
                <a16:creationId xmlns:a16="http://schemas.microsoft.com/office/drawing/2014/main" id="{D492CDF7-29FA-49F1-80B7-BC815FD8C702}"/>
              </a:ext>
            </a:extLst>
          </p:cNvPr>
          <p:cNvSpPr/>
          <p:nvPr/>
        </p:nvSpPr>
        <p:spPr>
          <a:xfrm>
            <a:off x="10149191" y="1693066"/>
            <a:ext cx="1118681" cy="4432963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E4B06A-C708-4A44-BA35-86FEFA9B9346}"/>
              </a:ext>
            </a:extLst>
          </p:cNvPr>
          <p:cNvSpPr txBox="1"/>
          <p:nvPr/>
        </p:nvSpPr>
        <p:spPr>
          <a:xfrm rot="16200000">
            <a:off x="8637195" y="3595126"/>
            <a:ext cx="4142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Exploit STAGISO and NORMHRS </a:t>
            </a:r>
            <a:r>
              <a:rPr lang="fr-CH" sz="1600" dirty="0" err="1"/>
              <a:t>Parallel</a:t>
            </a:r>
            <a:r>
              <a:rPr lang="fr-CH" sz="1600" dirty="0"/>
              <a:t> running</a:t>
            </a:r>
            <a:endParaRPr lang="en-IE" sz="1600" dirty="0"/>
          </a:p>
        </p:txBody>
      </p:sp>
      <p:sp>
        <p:nvSpPr>
          <p:cNvPr id="15" name="Arrow: Up-Down 14">
            <a:extLst>
              <a:ext uri="{FF2B5EF4-FFF2-40B4-BE49-F238E27FC236}">
                <a16:creationId xmlns:a16="http://schemas.microsoft.com/office/drawing/2014/main" id="{B0906EEB-D1CC-4697-85A7-19A879ED1FFC}"/>
              </a:ext>
            </a:extLst>
          </p:cNvPr>
          <p:cNvSpPr/>
          <p:nvPr/>
        </p:nvSpPr>
        <p:spPr>
          <a:xfrm>
            <a:off x="8719248" y="1693066"/>
            <a:ext cx="1118681" cy="4432963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F27473-94FF-4DD3-A622-CCD5665992CF}"/>
              </a:ext>
            </a:extLst>
          </p:cNvPr>
          <p:cNvSpPr txBox="1"/>
          <p:nvPr/>
        </p:nvSpPr>
        <p:spPr>
          <a:xfrm rot="16200000">
            <a:off x="7207253" y="3678582"/>
            <a:ext cx="4142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Exploit STAGISO and NORMHRS </a:t>
            </a:r>
            <a:r>
              <a:rPr lang="fr-CH" sz="1600" dirty="0" err="1"/>
              <a:t>Parallel</a:t>
            </a:r>
            <a:r>
              <a:rPr lang="fr-CH" sz="1600" dirty="0"/>
              <a:t> running</a:t>
            </a:r>
            <a:endParaRPr lang="en-IE" sz="16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EA985E6-1B1B-4F52-9CC3-55EC6F8FD0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537" y="1100084"/>
            <a:ext cx="8309568" cy="345673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5156D56-DF28-4A2C-85D5-34A3CC13401B}"/>
              </a:ext>
            </a:extLst>
          </p:cNvPr>
          <p:cNvSpPr txBox="1"/>
          <p:nvPr/>
        </p:nvSpPr>
        <p:spPr>
          <a:xfrm>
            <a:off x="1460384" y="4109013"/>
            <a:ext cx="5325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(but </a:t>
            </a:r>
            <a:r>
              <a:rPr lang="fr-CH" dirty="0" err="1">
                <a:solidFill>
                  <a:schemeClr val="bg1"/>
                </a:solidFill>
              </a:rPr>
              <a:t>beginning</a:t>
            </a:r>
            <a:r>
              <a:rPr lang="fr-CH" dirty="0">
                <a:solidFill>
                  <a:schemeClr val="bg1"/>
                </a:solidFill>
              </a:rPr>
              <a:t> to </a:t>
            </a:r>
            <a:r>
              <a:rPr lang="fr-CH" dirty="0" err="1">
                <a:solidFill>
                  <a:schemeClr val="bg1"/>
                </a:solidFill>
              </a:rPr>
              <a:t>to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reach</a:t>
            </a:r>
            <a:r>
              <a:rPr lang="fr-CH" dirty="0">
                <a:solidFill>
                  <a:schemeClr val="bg1"/>
                </a:solidFill>
              </a:rPr>
              <a:t> the </a:t>
            </a:r>
            <a:r>
              <a:rPr lang="fr-CH" dirty="0" err="1">
                <a:solidFill>
                  <a:schemeClr val="bg1"/>
                </a:solidFill>
              </a:rPr>
              <a:t>limit</a:t>
            </a:r>
            <a:r>
              <a:rPr lang="fr-CH" dirty="0">
                <a:solidFill>
                  <a:schemeClr val="bg1"/>
                </a:solidFill>
              </a:rPr>
              <a:t> of </a:t>
            </a:r>
            <a:r>
              <a:rPr lang="fr-CH" dirty="0" err="1">
                <a:solidFill>
                  <a:schemeClr val="bg1"/>
                </a:solidFill>
              </a:rPr>
              <a:t>what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is</a:t>
            </a:r>
            <a:r>
              <a:rPr lang="fr-CH" dirty="0">
                <a:solidFill>
                  <a:schemeClr val="bg1"/>
                </a:solidFill>
              </a:rPr>
              <a:t> possible)</a:t>
            </a:r>
            <a:endParaRPr lang="en-I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09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13" grpId="0" animBg="1"/>
      <p:bldP spid="14" grpId="0"/>
      <p:bldP spid="15" grpId="0" animBg="1"/>
      <p:bldP spid="16" grpId="0"/>
      <p:bldP spid="1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870CF3-DE61-4BC0-829C-59ACE0479D53}"/>
              </a:ext>
            </a:extLst>
          </p:cNvPr>
          <p:cNvSpPr/>
          <p:nvPr/>
        </p:nvSpPr>
        <p:spPr>
          <a:xfrm>
            <a:off x="131495" y="62269"/>
            <a:ext cx="4863319" cy="16850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6D2426-6B96-410B-8E98-EFF4DE57D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244" y="660519"/>
            <a:ext cx="3671953" cy="10716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82C358-F261-4966-9329-33DD48DEFA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66252" y="-1010337"/>
            <a:ext cx="501676" cy="29529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AC9760-09B4-4A1D-A06D-F6F36DB0A8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244" y="2468163"/>
            <a:ext cx="3310003" cy="9194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D0428E-BD0D-4A92-9D4C-B62D62EFD4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409742" y="851684"/>
            <a:ext cx="429302" cy="26650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D2D273-EE8E-42D9-A9AF-74B47DCA7D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060" y="4032380"/>
            <a:ext cx="4256524" cy="11103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B9D97D-B4AF-418F-96B5-FCED374FCD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1278011" y="2511454"/>
            <a:ext cx="442923" cy="26796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4381BF-ABE6-4F77-8F2B-C877A21FE6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3060" y="5772809"/>
            <a:ext cx="4086540" cy="10851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DD9755-2276-4B5D-96A5-7CECFBB87F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1220876" y="4177821"/>
            <a:ext cx="502937" cy="28004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3124E3-32FA-43E8-BC0D-5B29AF94450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52832" y="606630"/>
            <a:ext cx="4412619" cy="11134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6ED564-9256-45D9-BF39-BE655B586A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7743422" y="-1001788"/>
            <a:ext cx="568685" cy="27374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FE8114-1BBF-4D1E-87E4-CE29DAADE28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36807" y="2468163"/>
            <a:ext cx="4919410" cy="11139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8969A85-C38D-4B44-B795-0AE2B02B098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5400000">
            <a:off x="7630522" y="803191"/>
            <a:ext cx="515837" cy="289063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488C416-AC5B-4797-B8B2-3FAB56D011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17466" y="4008715"/>
            <a:ext cx="4083350" cy="136258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CD72127-9365-41B4-AFFD-AE6379226CD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7305409" y="2772455"/>
            <a:ext cx="450700" cy="21061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340C871-F649-44E4-BE5E-8AF9AA4A371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12122" y="5941508"/>
            <a:ext cx="4768780" cy="91649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982DF74-08CB-4387-ADE9-89E27D233CB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5400000">
            <a:off x="7567131" y="4331973"/>
            <a:ext cx="558829" cy="2806844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F403BDD-28E8-49BB-B426-A70D63858B71}"/>
              </a:ext>
            </a:extLst>
          </p:cNvPr>
          <p:cNvSpPr/>
          <p:nvPr/>
        </p:nvSpPr>
        <p:spPr>
          <a:xfrm>
            <a:off x="131495" y="1823391"/>
            <a:ext cx="4863319" cy="16850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A4C9399-363B-41AE-936D-763435919041}"/>
              </a:ext>
            </a:extLst>
          </p:cNvPr>
          <p:cNvSpPr/>
          <p:nvPr/>
        </p:nvSpPr>
        <p:spPr>
          <a:xfrm>
            <a:off x="121970" y="3558869"/>
            <a:ext cx="4863319" cy="16850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3A170F4-2078-427D-A3E0-D4D51D13D4C2}"/>
              </a:ext>
            </a:extLst>
          </p:cNvPr>
          <p:cNvSpPr/>
          <p:nvPr/>
        </p:nvSpPr>
        <p:spPr>
          <a:xfrm>
            <a:off x="121970" y="5298001"/>
            <a:ext cx="4872844" cy="152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6D7E180-5DD3-42D9-8483-EDDAEA788B7F}"/>
              </a:ext>
            </a:extLst>
          </p:cNvPr>
          <p:cNvSpPr/>
          <p:nvPr/>
        </p:nvSpPr>
        <p:spPr>
          <a:xfrm>
            <a:off x="6443124" y="76163"/>
            <a:ext cx="5602130" cy="16850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9413FB-B647-452E-B2E7-EBF3E947F93E}"/>
              </a:ext>
            </a:extLst>
          </p:cNvPr>
          <p:cNvSpPr/>
          <p:nvPr/>
        </p:nvSpPr>
        <p:spPr>
          <a:xfrm>
            <a:off x="6443124" y="1877279"/>
            <a:ext cx="5602130" cy="16850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62A8C84-3DD5-4479-B5F9-DE4CACF2BFD1}"/>
              </a:ext>
            </a:extLst>
          </p:cNvPr>
          <p:cNvSpPr/>
          <p:nvPr/>
        </p:nvSpPr>
        <p:spPr>
          <a:xfrm>
            <a:off x="6443124" y="3612942"/>
            <a:ext cx="5602130" cy="17583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6CB1F29-34C0-48E1-BF3E-648FC94D4F78}"/>
              </a:ext>
            </a:extLst>
          </p:cNvPr>
          <p:cNvSpPr/>
          <p:nvPr/>
        </p:nvSpPr>
        <p:spPr>
          <a:xfrm>
            <a:off x="6443124" y="5475776"/>
            <a:ext cx="5602130" cy="1344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AD4B0EC-1168-4355-B561-3A944879583E}"/>
              </a:ext>
            </a:extLst>
          </p:cNvPr>
          <p:cNvSpPr txBox="1"/>
          <p:nvPr/>
        </p:nvSpPr>
        <p:spPr>
          <a:xfrm>
            <a:off x="234921" y="132542"/>
            <a:ext cx="2838158" cy="430887"/>
          </a:xfrm>
          <a:prstGeom prst="rect">
            <a:avLst/>
          </a:prstGeom>
          <a:solidFill>
            <a:schemeClr val="accent2"/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Endorsed science but note that space needs to be found for this setup.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C22A903-E84D-4F75-B3BA-B429BACB97CF}"/>
              </a:ext>
            </a:extLst>
          </p:cNvPr>
          <p:cNvSpPr txBox="1"/>
          <p:nvPr/>
        </p:nvSpPr>
        <p:spPr>
          <a:xfrm>
            <a:off x="3132804" y="1934566"/>
            <a:ext cx="1701236" cy="646331"/>
          </a:xfrm>
          <a:prstGeom prst="rect">
            <a:avLst/>
          </a:prstGeom>
          <a:solidFill>
            <a:srgbClr val="00B050"/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Endorse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9F36464-5979-43D5-9612-9FB710C43FAE}"/>
              </a:ext>
            </a:extLst>
          </p:cNvPr>
          <p:cNvSpPr txBox="1"/>
          <p:nvPr/>
        </p:nvSpPr>
        <p:spPr>
          <a:xfrm>
            <a:off x="6559698" y="6369169"/>
            <a:ext cx="1173547" cy="338554"/>
          </a:xfrm>
          <a:prstGeom prst="rect">
            <a:avLst/>
          </a:prstGeom>
          <a:solidFill>
            <a:srgbClr val="00B050"/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Endorse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7509DF-9F75-45CA-8FAC-8E61B072E886}"/>
              </a:ext>
            </a:extLst>
          </p:cNvPr>
          <p:cNvSpPr txBox="1"/>
          <p:nvPr/>
        </p:nvSpPr>
        <p:spPr>
          <a:xfrm>
            <a:off x="6659017" y="4572772"/>
            <a:ext cx="1701236" cy="646331"/>
          </a:xfrm>
          <a:prstGeom prst="rect">
            <a:avLst/>
          </a:prstGeom>
          <a:solidFill>
            <a:srgbClr val="00B050"/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Endorse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BBDB7D6-463D-4B04-AC6D-BAEFC67DC906}"/>
              </a:ext>
            </a:extLst>
          </p:cNvPr>
          <p:cNvSpPr txBox="1"/>
          <p:nvPr/>
        </p:nvSpPr>
        <p:spPr>
          <a:xfrm>
            <a:off x="7444689" y="1939984"/>
            <a:ext cx="4519474" cy="523220"/>
          </a:xfrm>
          <a:prstGeom prst="rect">
            <a:avLst/>
          </a:prstGeom>
          <a:solidFill>
            <a:schemeClr val="accent2"/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Endorse the science case although feasibility needs to be demonstrated due to space constraints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54C8B8-0059-4400-AE06-5409C8F33AFF}"/>
              </a:ext>
            </a:extLst>
          </p:cNvPr>
          <p:cNvSpPr txBox="1"/>
          <p:nvPr/>
        </p:nvSpPr>
        <p:spPr>
          <a:xfrm>
            <a:off x="691184" y="4741710"/>
            <a:ext cx="4261634" cy="461665"/>
          </a:xfrm>
          <a:prstGeom prst="rect">
            <a:avLst/>
          </a:prstGeom>
          <a:solidFill>
            <a:schemeClr val="accent2"/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Potentially interesting science: requires clarification of science cases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C4E975-B3AA-4352-AF91-2C14FF08941F}"/>
              </a:ext>
            </a:extLst>
          </p:cNvPr>
          <p:cNvSpPr txBox="1"/>
          <p:nvPr/>
        </p:nvSpPr>
        <p:spPr>
          <a:xfrm>
            <a:off x="5166038" y="82616"/>
            <a:ext cx="1169140" cy="156966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New setups on the horizon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2991BCE-D816-45D7-89B7-27504CE7DE4A}"/>
              </a:ext>
            </a:extLst>
          </p:cNvPr>
          <p:cNvSpPr txBox="1"/>
          <p:nvPr/>
        </p:nvSpPr>
        <p:spPr>
          <a:xfrm>
            <a:off x="8027764" y="165927"/>
            <a:ext cx="3885327" cy="523220"/>
          </a:xfrm>
          <a:prstGeom prst="rect">
            <a:avLst/>
          </a:prstGeom>
          <a:solidFill>
            <a:schemeClr val="accent2"/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Endorsed science CASE but note that space needs to be found for this setup.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9614606-19C8-490D-86F4-42527B1DCDF3}"/>
              </a:ext>
            </a:extLst>
          </p:cNvPr>
          <p:cNvSpPr txBox="1"/>
          <p:nvPr/>
        </p:nvSpPr>
        <p:spPr>
          <a:xfrm>
            <a:off x="3233275" y="5385961"/>
            <a:ext cx="1701236" cy="646331"/>
          </a:xfrm>
          <a:prstGeom prst="rect">
            <a:avLst/>
          </a:prstGeom>
          <a:solidFill>
            <a:srgbClr val="00B050"/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Endorse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93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4B87662-3707-47AC-B309-91C8EB00D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9" y="0"/>
            <a:ext cx="9144001" cy="6858000"/>
          </a:xfrm>
          <a:prstGeom prst="rect">
            <a:avLst/>
          </a:prstGeom>
        </p:spPr>
      </p:pic>
      <p:sp>
        <p:nvSpPr>
          <p:cNvPr id="154" name="Rectangle 4">
            <a:extLst>
              <a:ext uri="{FF2B5EF4-FFF2-40B4-BE49-F238E27FC236}">
                <a16:creationId xmlns:a16="http://schemas.microsoft.com/office/drawing/2014/main" id="{771C5B5F-554C-4984-8C09-B973759901F5}"/>
              </a:ext>
            </a:extLst>
          </p:cNvPr>
          <p:cNvSpPr txBox="1">
            <a:spLocks noChangeArrowheads="1"/>
          </p:cNvSpPr>
          <p:nvPr/>
        </p:nvSpPr>
        <p:spPr>
          <a:xfrm>
            <a:off x="687947" y="346919"/>
            <a:ext cx="10712556" cy="738428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3200">
                <a:solidFill>
                  <a:schemeClr val="bg1"/>
                </a:solidFill>
              </a:rPr>
              <a:t>Applying radioactivity to solid state physics/biophysics</a:t>
            </a:r>
            <a:endParaRPr lang="en-US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049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>
            <a:extLst>
              <a:ext uri="{FF2B5EF4-FFF2-40B4-BE49-F238E27FC236}">
                <a16:creationId xmlns:a16="http://schemas.microsoft.com/office/drawing/2014/main" id="{961C3B4F-82F1-4DA5-A245-64380C5546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678" y="1949451"/>
            <a:ext cx="616812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 algn="ctr">
              <a:spcBef>
                <a:spcPct val="0"/>
              </a:spcBef>
              <a:buFontTx/>
              <a:buNone/>
            </a:pPr>
            <a:r>
              <a:rPr lang="da-DK" altLang="en-US" sz="2000" i="1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De novo </a:t>
            </a:r>
            <a:r>
              <a:rPr lang="da-DK" alt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designed proteins </a:t>
            </a:r>
            <a:r>
              <a:rPr lang="en-US" alt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–</a:t>
            </a:r>
            <a:r>
              <a:rPr lang="da-DK" alt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a Lego approach to elucidate protein metal sites</a:t>
            </a:r>
          </a:p>
        </p:txBody>
      </p:sp>
      <p:sp>
        <p:nvSpPr>
          <p:cNvPr id="8195" name="TextBox 1">
            <a:extLst>
              <a:ext uri="{FF2B5EF4-FFF2-40B4-BE49-F238E27FC236}">
                <a16:creationId xmlns:a16="http://schemas.microsoft.com/office/drawing/2014/main" id="{B86B9C23-7AF2-4C83-892A-1E48BB0A5F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0750" y="4724401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097F8508-B781-4071-A2A0-67FB7E964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-42860"/>
            <a:ext cx="9144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GB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-65" charset="-128"/>
              </a:rPr>
              <a:t>Biophysical applications of PAC</a:t>
            </a: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ＭＳ Ｐゴシック" pitchFamily="-65" charset="-128"/>
                <a:cs typeface="Times New Roman" panose="02020603050405020304" pitchFamily="18" charset="0"/>
              </a:rPr>
              <a:t> </a:t>
            </a:r>
            <a:r>
              <a:rPr lang="en-GB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-65" charset="-128"/>
              </a:rPr>
              <a:t>spectroscopy</a:t>
            </a:r>
          </a:p>
          <a:p>
            <a:pPr algn="ctr" eaLnBrk="1" hangingPunct="1">
              <a:defRPr/>
            </a:pPr>
            <a:r>
              <a:rPr lang="en-GB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-65" charset="-128"/>
                <a:cs typeface="Times New Roman" pitchFamily="18" charset="0"/>
              </a:rPr>
              <a:t>Function and toxicity of metal ions in biology</a:t>
            </a:r>
            <a:endParaRPr lang="el-GR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ＭＳ Ｐゴシック" pitchFamily="-65" charset="-128"/>
              <a:cs typeface="Times New Roman" pitchFamily="18" charset="0"/>
            </a:endParaRPr>
          </a:p>
        </p:txBody>
      </p:sp>
      <p:pic>
        <p:nvPicPr>
          <p:cNvPr id="8197" name="Picture 4" descr="frontispiece3">
            <a:extLst>
              <a:ext uri="{FF2B5EF4-FFF2-40B4-BE49-F238E27FC236}">
                <a16:creationId xmlns:a16="http://schemas.microsoft.com/office/drawing/2014/main" id="{32948C48-5BA7-43FA-AE2D-9C7625B395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09" y="2752585"/>
            <a:ext cx="2114288" cy="28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Rectangle 4">
            <a:extLst>
              <a:ext uri="{FF2B5EF4-FFF2-40B4-BE49-F238E27FC236}">
                <a16:creationId xmlns:a16="http://schemas.microsoft.com/office/drawing/2014/main" id="{9A189744-BB8A-4858-819F-E38132B06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099" y="5682305"/>
            <a:ext cx="566102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457200" algn="l"/>
              </a:tabLs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457200" algn="l"/>
              </a:tabLs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457200" algn="l"/>
              </a:tabLs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457200" algn="l"/>
              </a:tabLs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457200" algn="l"/>
              </a:tabLs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ts val="1238"/>
              </a:lnSpc>
            </a:pPr>
            <a:r>
              <a:rPr lang="en-GB" altLang="en-US" sz="800" dirty="0">
                <a:solidFill>
                  <a:srgbClr val="000000"/>
                </a:solidFill>
              </a:rPr>
              <a:t>Balogh </a:t>
            </a:r>
            <a:r>
              <a:rPr lang="en-GB" altLang="en-US" sz="800" i="1" dirty="0">
                <a:solidFill>
                  <a:srgbClr val="000000"/>
                </a:solidFill>
              </a:rPr>
              <a:t>et al. </a:t>
            </a:r>
            <a:r>
              <a:rPr lang="en-GB" altLang="en-US" sz="800" dirty="0">
                <a:solidFill>
                  <a:srgbClr val="000000"/>
                </a:solidFill>
              </a:rPr>
              <a:t>Chem. Eur. J</a:t>
            </a:r>
            <a:r>
              <a:rPr lang="en-US" altLang="en-US" sz="800" dirty="0">
                <a:solidFill>
                  <a:srgbClr val="000000"/>
                </a:solidFill>
              </a:rPr>
              <a:t>.,</a:t>
            </a:r>
            <a:r>
              <a:rPr lang="en-GB" altLang="en-US" sz="800" b="1" dirty="0">
                <a:solidFill>
                  <a:srgbClr val="000000"/>
                </a:solidFill>
              </a:rPr>
              <a:t> 2019,</a:t>
            </a:r>
            <a:r>
              <a:rPr lang="en-GB" altLang="en-US" sz="800" dirty="0">
                <a:solidFill>
                  <a:srgbClr val="000000"/>
                </a:solidFill>
              </a:rPr>
              <a:t> </a:t>
            </a:r>
            <a:r>
              <a:rPr lang="da-DK" altLang="en-US" sz="800" dirty="0">
                <a:solidFill>
                  <a:srgbClr val="000000"/>
                </a:solidFill>
              </a:rPr>
              <a:t>25, 15030; </a:t>
            </a:r>
            <a:r>
              <a:rPr lang="en-GB" altLang="en-US" sz="800" dirty="0">
                <a:solidFill>
                  <a:srgbClr val="000000"/>
                </a:solidFill>
              </a:rPr>
              <a:t>Chakraborty </a:t>
            </a:r>
            <a:r>
              <a:rPr lang="en-GB" altLang="en-US" sz="800" i="1" dirty="0">
                <a:solidFill>
                  <a:srgbClr val="000000"/>
                </a:solidFill>
              </a:rPr>
              <a:t>et al. </a:t>
            </a:r>
            <a:r>
              <a:rPr lang="en-GB" altLang="en-US" sz="800" dirty="0">
                <a:solidFill>
                  <a:srgbClr val="000000"/>
                </a:solidFill>
              </a:rPr>
              <a:t>Acc. Chem. Res., </a:t>
            </a:r>
            <a:r>
              <a:rPr lang="en-GB" altLang="en-US" sz="800" b="1" dirty="0">
                <a:solidFill>
                  <a:srgbClr val="000000"/>
                </a:solidFill>
              </a:rPr>
              <a:t>2017, </a:t>
            </a:r>
            <a:r>
              <a:rPr lang="en-GB" altLang="en-US" sz="800" dirty="0">
                <a:solidFill>
                  <a:srgbClr val="000000"/>
                </a:solidFill>
              </a:rPr>
              <a:t>50, 2225; </a:t>
            </a:r>
            <a:r>
              <a:rPr lang="en-US" altLang="en-US" sz="800" dirty="0" err="1">
                <a:solidFill>
                  <a:srgbClr val="000000"/>
                </a:solidFill>
              </a:rPr>
              <a:t>Jancso</a:t>
            </a:r>
            <a:r>
              <a:rPr lang="en-US" altLang="en-US" sz="800" dirty="0">
                <a:solidFill>
                  <a:srgbClr val="000000"/>
                </a:solidFill>
              </a:rPr>
              <a:t> </a:t>
            </a:r>
            <a:r>
              <a:rPr lang="en-US" altLang="en-US" sz="800" i="1" dirty="0">
                <a:solidFill>
                  <a:srgbClr val="000000"/>
                </a:solidFill>
              </a:rPr>
              <a:t>et al.</a:t>
            </a:r>
            <a:r>
              <a:rPr lang="en-US" altLang="en-US" sz="800" dirty="0">
                <a:solidFill>
                  <a:srgbClr val="000000"/>
                </a:solidFill>
              </a:rPr>
              <a:t>, J. </a:t>
            </a:r>
            <a:r>
              <a:rPr lang="en-GB" altLang="en-US" sz="800" dirty="0">
                <a:solidFill>
                  <a:srgbClr val="000000"/>
                </a:solidFill>
              </a:rPr>
              <a:t>Phys. G, </a:t>
            </a:r>
            <a:r>
              <a:rPr lang="en-GB" altLang="en-US" sz="800" b="1" dirty="0">
                <a:solidFill>
                  <a:srgbClr val="000000"/>
                </a:solidFill>
              </a:rPr>
              <a:t>2017</a:t>
            </a:r>
            <a:r>
              <a:rPr lang="en-GB" altLang="en-US" sz="800" dirty="0">
                <a:solidFill>
                  <a:srgbClr val="000000"/>
                </a:solidFill>
              </a:rPr>
              <a:t>, 44, 064003; </a:t>
            </a:r>
            <a:r>
              <a:rPr lang="en-GB" altLang="en-US" sz="800" dirty="0" err="1">
                <a:solidFill>
                  <a:srgbClr val="000000"/>
                </a:solidFill>
              </a:rPr>
              <a:t>Szunyogh</a:t>
            </a:r>
            <a:r>
              <a:rPr lang="en-GB" altLang="en-US" sz="800" dirty="0">
                <a:solidFill>
                  <a:srgbClr val="000000"/>
                </a:solidFill>
              </a:rPr>
              <a:t> </a:t>
            </a:r>
            <a:r>
              <a:rPr lang="en-GB" altLang="en-US" sz="800" i="1" dirty="0">
                <a:solidFill>
                  <a:srgbClr val="000000"/>
                </a:solidFill>
              </a:rPr>
              <a:t>et al.</a:t>
            </a:r>
            <a:r>
              <a:rPr lang="en-GB" altLang="en-US" sz="800" dirty="0">
                <a:solidFill>
                  <a:srgbClr val="000000"/>
                </a:solidFill>
              </a:rPr>
              <a:t>, Dalton Trans., </a:t>
            </a:r>
            <a:r>
              <a:rPr lang="en-GB" altLang="en-US" sz="800" b="1" dirty="0">
                <a:solidFill>
                  <a:srgbClr val="000000"/>
                </a:solidFill>
              </a:rPr>
              <a:t>2015, </a:t>
            </a:r>
            <a:r>
              <a:rPr lang="en-GB" altLang="en-US" sz="800" dirty="0">
                <a:solidFill>
                  <a:srgbClr val="000000"/>
                </a:solidFill>
              </a:rPr>
              <a:t>44, 12576; Garcia Ruiz </a:t>
            </a:r>
            <a:r>
              <a:rPr lang="en-GB" altLang="en-US" sz="800" i="1" dirty="0">
                <a:solidFill>
                  <a:srgbClr val="000000"/>
                </a:solidFill>
              </a:rPr>
              <a:t>et al. </a:t>
            </a:r>
            <a:r>
              <a:rPr lang="en-GB" altLang="en-US" sz="800" dirty="0">
                <a:solidFill>
                  <a:srgbClr val="000000"/>
                </a:solidFill>
              </a:rPr>
              <a:t>Eur. Phys. J. WOC, </a:t>
            </a:r>
            <a:r>
              <a:rPr lang="en-GB" altLang="en-US" sz="800" b="1" dirty="0">
                <a:solidFill>
                  <a:srgbClr val="000000"/>
                </a:solidFill>
              </a:rPr>
              <a:t>2015</a:t>
            </a:r>
            <a:r>
              <a:rPr lang="en-GB" altLang="en-US" sz="800" dirty="0">
                <a:solidFill>
                  <a:srgbClr val="000000"/>
                </a:solidFill>
              </a:rPr>
              <a:t>, 93, 07004; </a:t>
            </a:r>
            <a:r>
              <a:rPr lang="en-GB" altLang="en-US" sz="800" dirty="0" err="1">
                <a:solidFill>
                  <a:srgbClr val="000000"/>
                </a:solidFill>
              </a:rPr>
              <a:t>Luczkowski</a:t>
            </a:r>
            <a:r>
              <a:rPr lang="en-GB" altLang="en-US" sz="800" dirty="0">
                <a:solidFill>
                  <a:srgbClr val="000000"/>
                </a:solidFill>
              </a:rPr>
              <a:t> </a:t>
            </a:r>
            <a:r>
              <a:rPr lang="en-GB" altLang="en-US" sz="800" i="1" dirty="0">
                <a:solidFill>
                  <a:srgbClr val="000000"/>
                </a:solidFill>
              </a:rPr>
              <a:t>et al., </a:t>
            </a:r>
            <a:r>
              <a:rPr lang="en-GB" altLang="en-US" sz="800" dirty="0" err="1">
                <a:solidFill>
                  <a:srgbClr val="000000"/>
                </a:solidFill>
              </a:rPr>
              <a:t>Metallomics</a:t>
            </a:r>
            <a:r>
              <a:rPr lang="en-GB" altLang="en-US" sz="800" dirty="0">
                <a:solidFill>
                  <a:srgbClr val="000000"/>
                </a:solidFill>
              </a:rPr>
              <a:t>, </a:t>
            </a:r>
            <a:r>
              <a:rPr lang="en-GB" altLang="en-US" sz="800" b="1" dirty="0">
                <a:solidFill>
                  <a:srgbClr val="000000"/>
                </a:solidFill>
              </a:rPr>
              <a:t>2015</a:t>
            </a:r>
            <a:r>
              <a:rPr lang="en-GB" altLang="en-US" sz="800" dirty="0">
                <a:solidFill>
                  <a:srgbClr val="000000"/>
                </a:solidFill>
              </a:rPr>
              <a:t>, 7, 478; </a:t>
            </a:r>
            <a:r>
              <a:rPr lang="en-GB" altLang="en-US" sz="800" dirty="0" err="1">
                <a:solidFill>
                  <a:srgbClr val="000000"/>
                </a:solidFill>
              </a:rPr>
              <a:t>Gottberg</a:t>
            </a:r>
            <a:r>
              <a:rPr lang="en-GB" altLang="en-US" sz="800" dirty="0">
                <a:solidFill>
                  <a:srgbClr val="000000"/>
                </a:solidFill>
              </a:rPr>
              <a:t> </a:t>
            </a:r>
            <a:r>
              <a:rPr lang="en-GB" altLang="en-US" sz="800" i="1" dirty="0">
                <a:solidFill>
                  <a:srgbClr val="000000"/>
                </a:solidFill>
              </a:rPr>
              <a:t>et al., </a:t>
            </a:r>
            <a:r>
              <a:rPr lang="en-GB" altLang="en-US" sz="800" dirty="0" err="1">
                <a:solidFill>
                  <a:srgbClr val="000000"/>
                </a:solidFill>
              </a:rPr>
              <a:t>ChemPhysChem</a:t>
            </a:r>
            <a:r>
              <a:rPr lang="en-GB" altLang="en-US" sz="800" dirty="0">
                <a:solidFill>
                  <a:srgbClr val="000000"/>
                </a:solidFill>
              </a:rPr>
              <a:t>, </a:t>
            </a:r>
            <a:r>
              <a:rPr lang="en-GB" altLang="en-US" sz="800" b="1" dirty="0">
                <a:solidFill>
                  <a:srgbClr val="000000"/>
                </a:solidFill>
              </a:rPr>
              <a:t>2014</a:t>
            </a:r>
            <a:r>
              <a:rPr lang="en-GB" altLang="en-US" sz="800" dirty="0">
                <a:solidFill>
                  <a:srgbClr val="000000"/>
                </a:solidFill>
              </a:rPr>
              <a:t>,15, 3929; </a:t>
            </a:r>
            <a:r>
              <a:rPr lang="en-GB" altLang="en-US" sz="800" dirty="0" err="1">
                <a:solidFill>
                  <a:srgbClr val="000000"/>
                </a:solidFill>
              </a:rPr>
              <a:t>Luczkowski</a:t>
            </a:r>
            <a:r>
              <a:rPr lang="en-GB" altLang="en-US" sz="800" dirty="0">
                <a:solidFill>
                  <a:srgbClr val="000000"/>
                </a:solidFill>
              </a:rPr>
              <a:t> </a:t>
            </a:r>
            <a:r>
              <a:rPr lang="en-GB" altLang="en-US" sz="800" i="1" dirty="0">
                <a:solidFill>
                  <a:srgbClr val="000000"/>
                </a:solidFill>
              </a:rPr>
              <a:t>et al., </a:t>
            </a:r>
            <a:r>
              <a:rPr lang="en-GB" altLang="en-US" sz="800" dirty="0">
                <a:solidFill>
                  <a:srgbClr val="000000"/>
                </a:solidFill>
              </a:rPr>
              <a:t>Chem. Eur. J. </a:t>
            </a:r>
            <a:r>
              <a:rPr lang="en-GB" altLang="en-US" sz="800" b="1" dirty="0">
                <a:solidFill>
                  <a:srgbClr val="000000"/>
                </a:solidFill>
              </a:rPr>
              <a:t>2013</a:t>
            </a:r>
            <a:r>
              <a:rPr lang="en-GB" altLang="en-US" sz="800" dirty="0">
                <a:solidFill>
                  <a:srgbClr val="000000"/>
                </a:solidFill>
              </a:rPr>
              <a:t>,19, 9042; </a:t>
            </a:r>
            <a:r>
              <a:rPr lang="en-GB" altLang="en-US" sz="800" dirty="0" err="1">
                <a:solidFill>
                  <a:srgbClr val="000000"/>
                </a:solidFill>
              </a:rPr>
              <a:t>Sezer</a:t>
            </a:r>
            <a:r>
              <a:rPr lang="en-GB" altLang="en-US" sz="800" dirty="0">
                <a:solidFill>
                  <a:srgbClr val="000000"/>
                </a:solidFill>
              </a:rPr>
              <a:t> </a:t>
            </a:r>
            <a:r>
              <a:rPr lang="en-GB" altLang="en-US" sz="800" i="1" dirty="0">
                <a:solidFill>
                  <a:srgbClr val="000000"/>
                </a:solidFill>
              </a:rPr>
              <a:t>et al</a:t>
            </a:r>
            <a:r>
              <a:rPr lang="en-GB" altLang="en-US" sz="800" dirty="0">
                <a:solidFill>
                  <a:srgbClr val="000000"/>
                </a:solidFill>
              </a:rPr>
              <a:t>., </a:t>
            </a:r>
            <a:r>
              <a:rPr lang="en-GB" altLang="en-US" sz="800" dirty="0" err="1">
                <a:solidFill>
                  <a:srgbClr val="000000"/>
                </a:solidFill>
              </a:rPr>
              <a:t>Inorg</a:t>
            </a:r>
            <a:r>
              <a:rPr lang="en-GB" altLang="en-US" sz="800" dirty="0">
                <a:solidFill>
                  <a:srgbClr val="000000"/>
                </a:solidFill>
              </a:rPr>
              <a:t>. Chem.</a:t>
            </a:r>
            <a:r>
              <a:rPr lang="en-GB" altLang="en-US" sz="800" b="1" dirty="0">
                <a:solidFill>
                  <a:srgbClr val="000000"/>
                </a:solidFill>
              </a:rPr>
              <a:t> 2012</a:t>
            </a:r>
            <a:r>
              <a:rPr lang="en-GB" altLang="en-US" sz="800" dirty="0">
                <a:solidFill>
                  <a:srgbClr val="000000"/>
                </a:solidFill>
              </a:rPr>
              <a:t>, 51, 11339</a:t>
            </a:r>
            <a:r>
              <a:rPr lang="en-GB" altLang="en-US" sz="1000" dirty="0">
                <a:solidFill>
                  <a:srgbClr val="000000"/>
                </a:solidFill>
              </a:rPr>
              <a:t>;</a:t>
            </a:r>
          </a:p>
        </p:txBody>
      </p:sp>
      <p:pic>
        <p:nvPicPr>
          <p:cNvPr id="8199" name="Picture 5">
            <a:extLst>
              <a:ext uri="{FF2B5EF4-FFF2-40B4-BE49-F238E27FC236}">
                <a16:creationId xmlns:a16="http://schemas.microsoft.com/office/drawing/2014/main" id="{0C999A97-2E75-42B1-AC6C-337925AF7B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8" t="21300" r="32281" b="6601"/>
          <a:stretch>
            <a:fillRect/>
          </a:stretch>
        </p:blipFill>
        <p:spPr bwMode="auto">
          <a:xfrm>
            <a:off x="7477527" y="2752586"/>
            <a:ext cx="3695700" cy="365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 descr="Figure-4-2nd">
            <a:extLst>
              <a:ext uri="{FF2B5EF4-FFF2-40B4-BE49-F238E27FC236}">
                <a16:creationId xmlns:a16="http://schemas.microsoft.com/office/drawing/2014/main" id="{576AE24C-37C0-4C38-8FA8-D760C8C72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6" r="2301"/>
          <a:stretch>
            <a:fillRect/>
          </a:stretch>
        </p:blipFill>
        <p:spPr bwMode="auto">
          <a:xfrm>
            <a:off x="3738161" y="3830486"/>
            <a:ext cx="1952625" cy="169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5" descr="2-3helix">
            <a:extLst>
              <a:ext uri="{FF2B5EF4-FFF2-40B4-BE49-F238E27FC236}">
                <a16:creationId xmlns:a16="http://schemas.microsoft.com/office/drawing/2014/main" id="{743F5DDD-4362-42AD-8BA9-051FFFD1D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1" r="9280"/>
          <a:stretch>
            <a:fillRect/>
          </a:stretch>
        </p:blipFill>
        <p:spPr bwMode="auto">
          <a:xfrm>
            <a:off x="3737839" y="2686051"/>
            <a:ext cx="23002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Text Box 2">
            <a:extLst>
              <a:ext uri="{FF2B5EF4-FFF2-40B4-BE49-F238E27FC236}">
                <a16:creationId xmlns:a16="http://schemas.microsoft.com/office/drawing/2014/main" id="{A8BF448D-985A-4BF2-9AEE-061582DEC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8552" y="1896200"/>
            <a:ext cx="5073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Function of a bacterial Cu(I) sensor – discrimination against divalent metal ions</a:t>
            </a:r>
            <a:endParaRPr lang="da-DK" altLang="en-US" sz="2000" dirty="0">
              <a:solidFill>
                <a:srgbClr val="000000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203" name="Text Box 3">
            <a:extLst>
              <a:ext uri="{FF2B5EF4-FFF2-40B4-BE49-F238E27FC236}">
                <a16:creationId xmlns:a16="http://schemas.microsoft.com/office/drawing/2014/main" id="{38A17FF3-9AA8-485B-8C8A-8093612CCA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381126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1800">
                <a:solidFill>
                  <a:srgbClr val="000000"/>
                </a:solidFill>
                <a:latin typeface="Times New Roman" panose="02020603050405020304" pitchFamily="18" charset="0"/>
              </a:rPr>
              <a:t>Lars Hemmingsen (</a:t>
            </a:r>
            <a:r>
              <a:rPr lang="en-GB" altLang="en-US" sz="1800">
                <a:solidFill>
                  <a:srgbClr val="000000"/>
                </a:solidFill>
                <a:latin typeface="Times New Roman" panose="02020603050405020304" pitchFamily="18" charset="0"/>
                <a:hlinkClick r:id="rId7"/>
              </a:rPr>
              <a:t>lhe@chem.ku.dk</a:t>
            </a:r>
            <a:r>
              <a:rPr lang="en-GB" altLang="en-US" sz="1800">
                <a:solidFill>
                  <a:srgbClr val="000000"/>
                </a:solidFill>
                <a:latin typeface="Times New Roman" panose="02020603050405020304" pitchFamily="18" charset="0"/>
              </a:rPr>
              <a:t>), Department of Chemistry, University of Copenhagen</a:t>
            </a:r>
            <a:endParaRPr lang="en-GB" altLang="en-US" sz="1800" baseline="300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3517EC85-79CC-4D7F-B7B7-DB07258FF1BE}"/>
              </a:ext>
            </a:extLst>
          </p:cNvPr>
          <p:cNvSpPr txBox="1"/>
          <p:nvPr/>
        </p:nvSpPr>
        <p:spPr>
          <a:xfrm>
            <a:off x="483500" y="890588"/>
            <a:ext cx="11225000" cy="23698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</a:rPr>
              <a:t>Main challenge: Running and maintaining to chemistry and two spectroscopic labs - one at the home institution and one at ISOLDE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</a:rPr>
              <a:t>Needs: Local staff at ISOLDE to support users </a:t>
            </a:r>
            <a:r>
              <a:rPr lang="en-DK" sz="2000" dirty="0">
                <a:solidFill>
                  <a:srgbClr val="000000"/>
                </a:solidFill>
              </a:rPr>
              <a:t>–</a:t>
            </a:r>
            <a:r>
              <a:rPr lang="en-US" sz="2000" dirty="0">
                <a:solidFill>
                  <a:srgbClr val="000000"/>
                </a:solidFill>
              </a:rPr>
              <a:t> my group (Lars Hemmingsen) would not have been successful without the excellent </a:t>
            </a:r>
            <a:r>
              <a:rPr lang="en-US" sz="2000" b="1" u="sng" dirty="0">
                <a:solidFill>
                  <a:srgbClr val="000000"/>
                </a:solidFill>
              </a:rPr>
              <a:t>local support</a:t>
            </a:r>
            <a:r>
              <a:rPr lang="en-US" sz="2000" dirty="0">
                <a:solidFill>
                  <a:srgbClr val="000000"/>
                </a:solidFill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</a:rPr>
              <a:t>Recent funding (2016-2020):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National Instrument Centre for CERN Experiments, Danish Agency for Science, Technology and Innovation, co-applicant, local share ca. 330.000 Euro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Danish Council for independent research, PI, 286.000 Euro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2291" name="Text Box 2">
            <a:extLst>
              <a:ext uri="{FF2B5EF4-FFF2-40B4-BE49-F238E27FC236}">
                <a16:creationId xmlns:a16="http://schemas.microsoft.com/office/drawing/2014/main" id="{67F2B71F-8D81-4E67-8ECD-FF680BA005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128588"/>
            <a:ext cx="7956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21212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da-DK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Challenges, needs and funding</a:t>
            </a:r>
            <a:endParaRPr lang="en-GB" altLang="da-DK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3" name="AutoShape 12" descr="Billedresultat for bela gyurcsik szeged">
            <a:extLst>
              <a:ext uri="{FF2B5EF4-FFF2-40B4-BE49-F238E27FC236}">
                <a16:creationId xmlns:a16="http://schemas.microsoft.com/office/drawing/2014/main" id="{04B0BA56-0C98-4DE3-BEF9-5B05E77876F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294" name="AutoShape 14" descr="Billedresultat for bela gyurcsik szeged">
            <a:extLst>
              <a:ext uri="{FF2B5EF4-FFF2-40B4-BE49-F238E27FC236}">
                <a16:creationId xmlns:a16="http://schemas.microsoft.com/office/drawing/2014/main" id="{668EEC2E-2CFD-49B5-B28E-449C86B7B53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295" name="AutoShape 16" descr="Billedresultat for bela gyurcsik szeged">
            <a:extLst>
              <a:ext uri="{FF2B5EF4-FFF2-40B4-BE49-F238E27FC236}">
                <a16:creationId xmlns:a16="http://schemas.microsoft.com/office/drawing/2014/main" id="{756172DD-B3F0-4B6B-B387-5D9C8C67F5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296" name="AutoShape 18" descr="Billedresultat for bela gyurcsik szeged">
            <a:extLst>
              <a:ext uri="{FF2B5EF4-FFF2-40B4-BE49-F238E27FC236}">
                <a16:creationId xmlns:a16="http://schemas.microsoft.com/office/drawing/2014/main" id="{DDF9FDE1-DE27-4D8A-9E33-FDC467E105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297" name="AutoShape 20" descr="Billedresultat for daniel szunyogh">
            <a:extLst>
              <a:ext uri="{FF2B5EF4-FFF2-40B4-BE49-F238E27FC236}">
                <a16:creationId xmlns:a16="http://schemas.microsoft.com/office/drawing/2014/main" id="{171B2A39-690E-4577-AA6D-FC2CA0CB89A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89175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298" name="AutoShape 22" descr="Billedresultat for daniel szunyogh">
            <a:extLst>
              <a:ext uri="{FF2B5EF4-FFF2-40B4-BE49-F238E27FC236}">
                <a16:creationId xmlns:a16="http://schemas.microsoft.com/office/drawing/2014/main" id="{A7732CFE-AD07-43B7-8F91-B899CCE389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41575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299" name="AutoShape 24" descr="Billedresultat for daniel szunyogh">
            <a:extLst>
              <a:ext uri="{FF2B5EF4-FFF2-40B4-BE49-F238E27FC236}">
                <a16:creationId xmlns:a16="http://schemas.microsoft.com/office/drawing/2014/main" id="{4ACC3209-4AFE-4915-BACC-D58970F61E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593975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01" name="AutoShape 32" descr="Billedresultat for magdalena kowalska cern">
            <a:extLst>
              <a:ext uri="{FF2B5EF4-FFF2-40B4-BE49-F238E27FC236}">
                <a16:creationId xmlns:a16="http://schemas.microsoft.com/office/drawing/2014/main" id="{32622EF0-BCC6-4597-8113-FBD91B7BB99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746375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02" name="AutoShape 34" descr="Billedresultat for karl johnston isolde cern">
            <a:extLst>
              <a:ext uri="{FF2B5EF4-FFF2-40B4-BE49-F238E27FC236}">
                <a16:creationId xmlns:a16="http://schemas.microsoft.com/office/drawing/2014/main" id="{750D89EE-A551-4AF5-9500-946308BD939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98775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03" name="AutoShape 36" descr="Billedresultat for karl johnston isolde cern">
            <a:extLst>
              <a:ext uri="{FF2B5EF4-FFF2-40B4-BE49-F238E27FC236}">
                <a16:creationId xmlns:a16="http://schemas.microsoft.com/office/drawing/2014/main" id="{B8D2DFF2-24E3-4ABF-88E8-E3A5AC7CB35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51175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05" name="AutoShape 2" descr="Billedresultat for Stavroula pallada lina">
            <a:extLst>
              <a:ext uri="{FF2B5EF4-FFF2-40B4-BE49-F238E27FC236}">
                <a16:creationId xmlns:a16="http://schemas.microsoft.com/office/drawing/2014/main" id="{FC44B860-8C80-424A-8F7C-0124B91C24C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2306" name="AutoShape 4" descr="Billedresultat for juliana schell">
            <a:extLst>
              <a:ext uri="{FF2B5EF4-FFF2-40B4-BE49-F238E27FC236}">
                <a16:creationId xmlns:a16="http://schemas.microsoft.com/office/drawing/2014/main" id="{8550BE37-92ED-448F-B76B-6AEFCAA9F7E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764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FE58F1-4851-4145-96B4-CDB04F7B57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270"/>
          <a:stretch/>
        </p:blipFill>
        <p:spPr>
          <a:xfrm>
            <a:off x="1981200" y="3642472"/>
            <a:ext cx="2164041" cy="28278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00F6A3-75E7-4112-B850-951F77DA53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4836" y="3900840"/>
            <a:ext cx="2799664" cy="230216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754F776-6E7B-4515-9A1C-3F9A28DD3A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8395" y="4045620"/>
            <a:ext cx="2491555" cy="1745580"/>
          </a:xfrm>
          <a:prstGeom prst="rect">
            <a:avLst/>
          </a:prstGeom>
        </p:spPr>
      </p:pic>
      <p:pic>
        <p:nvPicPr>
          <p:cNvPr id="37" name="Picture 4" descr="Det Frie Forskningsråd">
            <a:extLst>
              <a:ext uri="{FF2B5EF4-FFF2-40B4-BE49-F238E27FC236}">
                <a16:creationId xmlns:a16="http://schemas.microsoft.com/office/drawing/2014/main" id="{21569998-0928-4138-B11D-C1A7A02D08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687" y="4114341"/>
            <a:ext cx="1663700" cy="160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1" descr="fi">
            <a:extLst>
              <a:ext uri="{FF2B5EF4-FFF2-40B4-BE49-F238E27FC236}">
                <a16:creationId xmlns:a16="http://schemas.microsoft.com/office/drawing/2014/main" id="{B86BD894-2CA8-4700-849B-FBE5130F78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27" y="4705768"/>
            <a:ext cx="1486640" cy="101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8" descr="Home">
            <a:extLst>
              <a:ext uri="{FF2B5EF4-FFF2-40B4-BE49-F238E27FC236}">
                <a16:creationId xmlns:a16="http://schemas.microsoft.com/office/drawing/2014/main" id="{43315DF9-6C04-43BC-888A-9626B688B0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0789" y="6088062"/>
            <a:ext cx="2836225" cy="564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6" descr="Billedresultat for isolde cern logo">
            <a:extLst>
              <a:ext uri="{FF2B5EF4-FFF2-40B4-BE49-F238E27FC236}">
                <a16:creationId xmlns:a16="http://schemas.microsoft.com/office/drawing/2014/main" id="{2CDEA717-417F-4EC3-9BB6-67138BF27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09" y="5866924"/>
            <a:ext cx="898525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16D27-7612-4165-9FE2-6D0C9A1B0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13680"/>
            <a:ext cx="12192000" cy="6531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GB" sz="4000" dirty="0"/>
              <a:t>Biological </a:t>
            </a:r>
            <a:r>
              <a:rPr lang="en-GB" sz="4000" dirty="0">
                <a:latin typeface="Symbol" panose="05050102010706020507" pitchFamily="18" charset="2"/>
              </a:rPr>
              <a:t>b</a:t>
            </a:r>
            <a:r>
              <a:rPr lang="en-GB" sz="4000" dirty="0"/>
              <a:t>-NMR studies at VITO</a:t>
            </a:r>
            <a:endParaRPr lang="en-CH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AE8230-F8B5-4E01-BE49-3B14EDA91F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67387" y="42545"/>
            <a:ext cx="1624613" cy="8910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1200" dirty="0"/>
              <a:t>M. Kowalska, </a:t>
            </a:r>
          </a:p>
          <a:p>
            <a:pPr>
              <a:spcBef>
                <a:spcPts val="0"/>
              </a:spcBef>
            </a:pPr>
            <a:r>
              <a:rPr lang="en-GB" sz="1200" dirty="0"/>
              <a:t>on behalf of </a:t>
            </a:r>
          </a:p>
          <a:p>
            <a:pPr>
              <a:spcBef>
                <a:spcPts val="0"/>
              </a:spcBef>
            </a:pPr>
            <a:r>
              <a:rPr lang="en-GB" sz="1200" dirty="0" err="1"/>
              <a:t>betaDropNMR</a:t>
            </a:r>
            <a:r>
              <a:rPr lang="en-GB" sz="1200" dirty="0"/>
              <a:t> team</a:t>
            </a:r>
            <a:endParaRPr lang="en-CH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1F3892-0EFA-4A77-ACD9-2BC802AF0958}"/>
              </a:ext>
            </a:extLst>
          </p:cNvPr>
          <p:cNvSpPr txBox="1"/>
          <p:nvPr/>
        </p:nvSpPr>
        <p:spPr>
          <a:xfrm>
            <a:off x="110854" y="834871"/>
            <a:ext cx="3905396" cy="17851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i="1" dirty="0"/>
              <a:t>Status: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30000" dirty="0"/>
              <a:t>26-28</a:t>
            </a:r>
            <a:r>
              <a:rPr lang="en-GB" dirty="0"/>
              <a:t>Na liquid </a:t>
            </a:r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-NMR studies at 1.2T with ppm homogeneity and 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In-situ </a:t>
            </a:r>
            <a:r>
              <a:rPr lang="en-GB" baseline="30000" dirty="0"/>
              <a:t>1</a:t>
            </a:r>
            <a:r>
              <a:rPr lang="en-GB" dirty="0"/>
              <a:t>H NMR probe for referencing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Support by conventional NMR + theory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A6A23-CCAE-4971-9E47-19FA5AB72D02}"/>
              </a:ext>
            </a:extLst>
          </p:cNvPr>
          <p:cNvSpPr txBox="1"/>
          <p:nvPr/>
        </p:nvSpPr>
        <p:spPr>
          <a:xfrm>
            <a:off x="125767" y="2709842"/>
            <a:ext cx="6612383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/>
              <a:t>Recent achievements: </a:t>
            </a:r>
          </a:p>
          <a:p>
            <a:endParaRPr lang="en-GB" sz="500" b="1" dirty="0"/>
          </a:p>
          <a:p>
            <a:r>
              <a:rPr lang="en-GB" b="1" dirty="0"/>
              <a:t>Interpretation ongoing of relaxation-time studies of </a:t>
            </a:r>
            <a:r>
              <a:rPr lang="en-GB" b="1" baseline="30000" dirty="0"/>
              <a:t>26</a:t>
            </a:r>
            <a:r>
              <a:rPr lang="en-GB" b="1" dirty="0"/>
              <a:t>Na: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different liquid hosts and DNA solutions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comparison with conventional </a:t>
            </a:r>
            <a:r>
              <a:rPr lang="en-GB" baseline="30000" dirty="0"/>
              <a:t>23</a:t>
            </a:r>
            <a:r>
              <a:rPr lang="en-GB" dirty="0"/>
              <a:t>Na NMR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comparison with </a:t>
            </a:r>
            <a:r>
              <a:rPr lang="en-GB" i="1" dirty="0"/>
              <a:t>ab initio </a:t>
            </a:r>
            <a:r>
              <a:rPr lang="en-GB" dirty="0"/>
              <a:t>calculations</a:t>
            </a:r>
          </a:p>
          <a:p>
            <a:endParaRPr lang="en-GB" dirty="0"/>
          </a:p>
          <a:p>
            <a:r>
              <a:rPr lang="en-GB" b="1" dirty="0"/>
              <a:t>1</a:t>
            </a:r>
            <a:r>
              <a:rPr lang="en-GB" b="1" baseline="30000" dirty="0"/>
              <a:t>st</a:t>
            </a:r>
            <a:r>
              <a:rPr lang="en-GB" b="1" dirty="0"/>
              <a:t> ppm-level magnetic moment of a short-lived nucleus *: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u="none" strike="noStrike" kern="1200" baseline="0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sz="1800" b="0" u="none" strike="noStrike" kern="1200" baseline="0" dirty="0">
                <a:solidFill>
                  <a:schemeClr val="tx1"/>
                </a:solidFill>
              </a:rPr>
              <a:t>(</a:t>
            </a:r>
            <a:r>
              <a:rPr lang="en-GB" sz="1800" b="0" u="none" strike="noStrike" kern="1200" baseline="30000" dirty="0">
                <a:solidFill>
                  <a:schemeClr val="tx1"/>
                </a:solidFill>
              </a:rPr>
              <a:t>26</a:t>
            </a:r>
            <a:r>
              <a:rPr lang="en-GB" sz="1800" b="0" u="none" strike="noStrike" kern="1200" baseline="0" dirty="0">
                <a:solidFill>
                  <a:schemeClr val="tx1"/>
                </a:solidFill>
              </a:rPr>
              <a:t>Na)= </a:t>
            </a:r>
            <a:r>
              <a:rPr lang="pl-PL" sz="1800" b="0" u="none" strike="noStrike" kern="1200" baseline="0" dirty="0">
                <a:solidFill>
                  <a:schemeClr val="tx1"/>
                </a:solidFill>
              </a:rPr>
              <a:t>2.851(2)</a:t>
            </a:r>
            <a:r>
              <a:rPr lang="en-GB" sz="1800" b="0" u="none" strike="noStrike" kern="1200" baseline="0" dirty="0">
                <a:solidFill>
                  <a:schemeClr val="tx1"/>
                </a:solidFill>
              </a:rPr>
              <a:t> </a:t>
            </a:r>
            <a:r>
              <a:rPr lang="en-GB" sz="1800" b="0" u="none" strike="noStrike" kern="1200" baseline="0" dirty="0" err="1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sz="1800" b="0" u="none" strike="noStrike" kern="1200" baseline="-25000" dirty="0" err="1">
                <a:solidFill>
                  <a:schemeClr val="tx1"/>
                </a:solidFill>
              </a:rPr>
              <a:t>N</a:t>
            </a:r>
            <a:r>
              <a:rPr lang="en-GB" sz="1800" b="0" u="none" strike="noStrike" kern="1200" baseline="0" dirty="0">
                <a:solidFill>
                  <a:schemeClr val="tx1"/>
                </a:solidFill>
              </a:rPr>
              <a:t> =&gt; </a:t>
            </a:r>
            <a:r>
              <a:rPr lang="pl-PL" sz="1800" b="0" u="none" strike="noStrike" kern="1200" baseline="0" dirty="0">
                <a:solidFill>
                  <a:schemeClr val="tx1"/>
                </a:solidFill>
              </a:rPr>
              <a:t>2.849390(20)</a:t>
            </a:r>
            <a:r>
              <a:rPr lang="en-GB" sz="1800" b="0" u="none" strike="noStrike" kern="1200" baseline="0" dirty="0">
                <a:solidFill>
                  <a:schemeClr val="tx1"/>
                </a:solidFill>
              </a:rPr>
              <a:t> </a:t>
            </a:r>
            <a:r>
              <a:rPr lang="en-GB" sz="1800" b="0" u="none" strike="noStrike" kern="1200" baseline="0" dirty="0" err="1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sz="1800" b="0" u="none" strike="noStrike" kern="1200" baseline="-25000" dirty="0" err="1">
                <a:solidFill>
                  <a:schemeClr val="tx1"/>
                </a:solidFill>
              </a:rPr>
              <a:t>N</a:t>
            </a:r>
            <a:endParaRPr lang="pl-PL" sz="1800" dirty="0"/>
          </a:p>
          <a:p>
            <a:endParaRPr lang="en-GB" dirty="0"/>
          </a:p>
          <a:p>
            <a:r>
              <a:rPr lang="en-GB" b="1" dirty="0"/>
              <a:t>Universal </a:t>
            </a:r>
            <a:r>
              <a:rPr lang="en-GB" b="1" dirty="0">
                <a:latin typeface="Symbol" panose="05050102010706020507" pitchFamily="18" charset="2"/>
              </a:rPr>
              <a:t>b</a:t>
            </a:r>
            <a:r>
              <a:rPr lang="en-GB" b="1" dirty="0"/>
              <a:t>-NMR referencing scheme based on </a:t>
            </a:r>
            <a:r>
              <a:rPr lang="en-GB" b="1" baseline="30000" dirty="0"/>
              <a:t>1</a:t>
            </a:r>
            <a:r>
              <a:rPr lang="en-GB" b="1" dirty="0"/>
              <a:t>H *: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 </a:t>
            </a:r>
            <a:r>
              <a:rPr lang="en-GB" i="1" dirty="0"/>
              <a:t>ad-hoc</a:t>
            </a:r>
            <a:r>
              <a:rPr lang="en-GB" dirty="0"/>
              <a:t> references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increase in beamtime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direct link to conventional NMR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direct comparison with absolute shielding from theory</a:t>
            </a:r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4F0AAA-3071-404F-9009-ADDF43D0BB9E}"/>
              </a:ext>
            </a:extLst>
          </p:cNvPr>
          <p:cNvSpPr txBox="1"/>
          <p:nvPr/>
        </p:nvSpPr>
        <p:spPr>
          <a:xfrm>
            <a:off x="7051830" y="6225332"/>
            <a:ext cx="5140170" cy="646331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r>
              <a:rPr lang="en-GB" sz="12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* Harding, Pallada, Croese, et al. </a:t>
            </a:r>
            <a:r>
              <a:rPr lang="en-GB" sz="1200" b="1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Magnetic moments of short-lived nuclei with part-per-million accuracy: Paving the way for applications of </a:t>
            </a:r>
            <a:r>
              <a:rPr lang="en-GB" sz="1200" b="1" i="0" u="none" strike="noStrike" baseline="0" dirty="0">
                <a:solidFill>
                  <a:schemeClr val="bg1"/>
                </a:solidFill>
                <a:latin typeface="Symbol" panose="05050102010706020507" pitchFamily="18" charset="2"/>
              </a:rPr>
              <a:t>b</a:t>
            </a:r>
            <a:r>
              <a:rPr lang="en-GB" sz="1200" b="1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-detected NMR in chemistry and biology</a:t>
            </a:r>
            <a:r>
              <a:rPr lang="en-GB" sz="12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, accepted by PRX, 2020; </a:t>
            </a:r>
            <a:r>
              <a:rPr lang="en-GB" sz="1200" dirty="0" err="1">
                <a:solidFill>
                  <a:schemeClr val="bg1"/>
                </a:solidFill>
                <a:latin typeface="Calibri" panose="020F0502020204030204" pitchFamily="34" charset="0"/>
              </a:rPr>
              <a:t>A</a:t>
            </a:r>
            <a:r>
              <a:rPr lang="en-GB" sz="1200" b="0" i="0" u="none" strike="noStrike" baseline="0" dirty="0" err="1">
                <a:solidFill>
                  <a:schemeClr val="bg1"/>
                </a:solidFill>
                <a:latin typeface="Calibri" panose="020F0502020204030204" pitchFamily="34" charset="0"/>
              </a:rPr>
              <a:t>rXiv</a:t>
            </a:r>
            <a:r>
              <a:rPr lang="en-GB" sz="12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: 2004.02820</a:t>
            </a:r>
            <a:endParaRPr lang="en-CH" sz="12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1D53A92-EC0C-43DE-8668-837DC9790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3751" y="695716"/>
            <a:ext cx="4208249" cy="55227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57AB82A-F45E-4897-89E3-D2D28679F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5392" y="653172"/>
            <a:ext cx="3961214" cy="2504644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2CEB7CDB-98D2-432B-ADDD-177BB9536EB6}"/>
              </a:ext>
            </a:extLst>
          </p:cNvPr>
          <p:cNvGrpSpPr/>
          <p:nvPr/>
        </p:nvGrpSpPr>
        <p:grpSpPr>
          <a:xfrm>
            <a:off x="5854742" y="3314700"/>
            <a:ext cx="2473944" cy="2243831"/>
            <a:chOff x="5854742" y="3429000"/>
            <a:chExt cx="2473944" cy="224383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64E7A0A-24D1-4EDB-8A87-6D7FE3E037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084"/>
            <a:stretch/>
          </p:blipFill>
          <p:spPr>
            <a:xfrm>
              <a:off x="5854742" y="3429000"/>
              <a:ext cx="2473944" cy="2243831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7BB7865-9181-413F-84BA-0812FA214BB4}"/>
                </a:ext>
              </a:extLst>
            </p:cNvPr>
            <p:cNvSpPr txBox="1"/>
            <p:nvPr/>
          </p:nvSpPr>
          <p:spPr>
            <a:xfrm>
              <a:off x="6242375" y="3455767"/>
              <a:ext cx="7457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26Na in</a:t>
              </a:r>
              <a:endParaRPr lang="en-CH" sz="1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pole tekstowe 296">
                <a:extLst>
                  <a:ext uri="{FF2B5EF4-FFF2-40B4-BE49-F238E27FC236}">
                    <a16:creationId xmlns:a16="http://schemas.microsoft.com/office/drawing/2014/main" id="{549296B0-21BE-49DD-877D-9419DA96157B}"/>
                  </a:ext>
                </a:extLst>
              </p:cNvPr>
              <p:cNvSpPr txBox="1"/>
              <p:nvPr/>
            </p:nvSpPr>
            <p:spPr>
              <a:xfrm>
                <a:off x="3673258" y="5585713"/>
                <a:ext cx="4112209" cy="8338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i="1" smtClean="0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GB" sz="16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1−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GB" sz="1600" i="1" smtClean="0">
                              <a:latin typeface="Cambria Math" panose="02040503050406030204" pitchFamily="18" charset="0"/>
                            </a:rPr>
                            <m:t>ν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GB" sz="1600" i="1">
                              <a:latin typeface="Cambria Math" panose="02040503050406030204" pitchFamily="18" charset="0"/>
                            </a:rPr>
                            <m:t>ν</m:t>
                          </m:r>
                          <m:r>
                            <a:rPr lang="en-GB" sz="1600" b="0" i="0" baseline="-2500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lang="en-GB" sz="1600" b="0" i="0" baseline="-2500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sz="160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</a:rPr>
                            <m:t>μ</m:t>
                          </m:r>
                          <m:r>
                            <a:rPr lang="en-GB" sz="1600" baseline="-2500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lang="en-GB" sz="1600" baseline="-2500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pl-PL" sz="1600" i="1">
                              <a:latin typeface="Cambria Math" panose="02040503050406030204" pitchFamily="18" charset="0"/>
                            </a:rPr>
                            <m:t>|</m:t>
                          </m:r>
                        </m:num>
                        <m:den>
                          <m:r>
                            <a:rPr lang="pl-PL" sz="160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</a:rPr>
                            <m:t>μ</m:t>
                          </m:r>
                          <m:r>
                            <a:rPr lang="pl-PL" sz="1600" i="1">
                              <a:latin typeface="Cambria Math" panose="02040503050406030204" pitchFamily="18" charset="0"/>
                            </a:rPr>
                            <m:t>|</m:t>
                          </m:r>
                        </m:den>
                      </m:f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sz="16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d>
                            <m:dPr>
                              <m:ctrlPr>
                                <a:rPr lang="pl-PL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l-PL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sz="16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pl-PL" sz="16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pl-PL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sz="16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GB" sz="1600" b="0" i="1" baseline="-2500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1600" b="0" i="1" baseline="-25000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l-GR" sz="1600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  <m:r>
                            <a:rPr lang="en-GB" sz="1600" b="0" i="1" baseline="-2500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1600" b="0" i="1" baseline="-25000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num>
                        <m:den>
                          <m:r>
                            <a:rPr lang="pl-PL" sz="1600" i="1">
                              <a:latin typeface="Cambria Math" panose="02040503050406030204" pitchFamily="18" charset="0"/>
                            </a:rPr>
                            <m:t>1+</m:t>
                          </m:r>
                          <m:d>
                            <m:dPr>
                              <m:ctrlPr>
                                <a:rPr lang="pl-PL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l-PL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pl-PL" sz="1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pl-PL" sz="16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pl-PL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l-GR" sz="16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  <m:r>
                            <a:rPr lang="el-GR" sz="1600" i="1">
                              <a:latin typeface="Cambria Math" panose="02040503050406030204" pitchFamily="18" charset="0"/>
                            </a:rPr>
                            <m:t>𝜅</m:t>
                          </m:r>
                        </m:den>
                      </m:f>
                      <m:r>
                        <a:rPr lang="pl-PL" sz="1600" b="0" i="1" smtClean="0">
                          <a:latin typeface="Cambria Math" panose="02040503050406030204" pitchFamily="18" charset="0"/>
                        </a:rPr>
                        <m:t>(1−</m:t>
                      </m:r>
                      <m:r>
                        <m:rPr>
                          <m:sty m:val="p"/>
                        </m:rPr>
                        <a:rPr lang="el-GR" sz="1600" i="1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GB" sz="1600" b="0" i="0" baseline="-25000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lang="en-GB" sz="1600" b="0" i="0" baseline="-25000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pl-PL" sz="1600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pl-PL" sz="1600" dirty="0"/>
              </a:p>
            </p:txBody>
          </p:sp>
        </mc:Choice>
        <mc:Fallback xmlns="">
          <p:sp>
            <p:nvSpPr>
              <p:cNvPr id="18" name="pole tekstowe 296">
                <a:extLst>
                  <a:ext uri="{FF2B5EF4-FFF2-40B4-BE49-F238E27FC236}">
                    <a16:creationId xmlns:a16="http://schemas.microsoft.com/office/drawing/2014/main" id="{549296B0-21BE-49DD-877D-9419DA9615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3258" y="5585713"/>
                <a:ext cx="4112209" cy="833883"/>
              </a:xfrm>
              <a:prstGeom prst="rect">
                <a:avLst/>
              </a:prstGeom>
              <a:blipFill>
                <a:blip r:embed="rId5"/>
                <a:stretch>
                  <a:fillRect b="-73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8" descr="http://www.levkingroup.com/uploads/RTEmagicC_logo_erc_01.png.png">
            <a:hlinkClick r:id="rId6"/>
            <a:extLst>
              <a:ext uri="{FF2B5EF4-FFF2-40B4-BE49-F238E27FC236}">
                <a16:creationId xmlns:a16="http://schemas.microsoft.com/office/drawing/2014/main" id="{0DB3B5FD-0D7A-4147-AD25-1799350B7E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3" t="1779" r="27138" b="18174"/>
          <a:stretch/>
        </p:blipFill>
        <p:spPr bwMode="auto">
          <a:xfrm>
            <a:off x="9866371" y="2129"/>
            <a:ext cx="701016" cy="701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10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72CD8-C092-49E1-99B9-E0AA7C0B3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878"/>
            <a:ext cx="12192000" cy="655807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/>
              <a:t>Biological </a:t>
            </a:r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-NMR at VITO and ISOLDE: present and future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D291E-B9EB-475B-A2C6-646E190DB2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5904" y="709326"/>
            <a:ext cx="3176096" cy="4760368"/>
          </a:xfrm>
          <a:solidFill>
            <a:srgbClr val="FFFF0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/>
              <a:t>Plans until LS3: </a:t>
            </a:r>
          </a:p>
          <a:p>
            <a:r>
              <a:rPr lang="en-GB" sz="1800" dirty="0"/>
              <a:t>Priority on studying Na and K interaction with DNA G-quadruplex structures</a:t>
            </a:r>
          </a:p>
          <a:p>
            <a:r>
              <a:rPr lang="en-GB" sz="1800" dirty="0"/>
              <a:t>Exploring other interesting biological topics relevant to biochemistry collaborators</a:t>
            </a:r>
          </a:p>
          <a:p>
            <a:r>
              <a:rPr lang="en-GB" sz="1800" dirty="0"/>
              <a:t>Implementing 4.7 T superconducting magnet: better field homogeneity and higher resolution</a:t>
            </a:r>
          </a:p>
          <a:p>
            <a:r>
              <a:rPr lang="en-GB" sz="1800" dirty="0"/>
              <a:t>More </a:t>
            </a:r>
            <a:r>
              <a:rPr lang="en-GB" sz="1800" dirty="0" err="1"/>
              <a:t>automatisation</a:t>
            </a:r>
            <a:r>
              <a:rPr lang="en-GB" sz="1800" dirty="0"/>
              <a:t> in liquid sample handling</a:t>
            </a:r>
          </a:p>
          <a:p>
            <a:r>
              <a:rPr lang="en-GB" sz="1800" dirty="0"/>
              <a:t>Going towards 10 mbar required by aqueous samples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0CF3BD-4FB7-490A-BCD6-D6E40C60F068}"/>
              </a:ext>
            </a:extLst>
          </p:cNvPr>
          <p:cNvSpPr txBox="1"/>
          <p:nvPr/>
        </p:nvSpPr>
        <p:spPr>
          <a:xfrm>
            <a:off x="150522" y="816347"/>
            <a:ext cx="567874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Expertise built in-house: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Experiments: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Chemistry and bio-chemistry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Conventional NMR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Theory: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Molecular Dynamics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Density Functional Theory (DFT)</a:t>
            </a:r>
          </a:p>
          <a:p>
            <a:endParaRPr lang="en-GB" dirty="0"/>
          </a:p>
          <a:p>
            <a:endParaRPr lang="en-GB" dirty="0"/>
          </a:p>
          <a:p>
            <a:r>
              <a:rPr lang="en-GB" b="1" dirty="0"/>
              <a:t>Collaborations with experts in relevant fields: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Experiments: </a:t>
            </a:r>
          </a:p>
          <a:p>
            <a:r>
              <a:rPr lang="en-GB" dirty="0"/>
              <a:t>UNIGE – conventional NMR platform</a:t>
            </a:r>
          </a:p>
          <a:p>
            <a:r>
              <a:rPr lang="en-GB" dirty="0"/>
              <a:t>Ljubljana – NMR of Na/K interaction with DNA</a:t>
            </a:r>
          </a:p>
          <a:p>
            <a:r>
              <a:rPr lang="en-GB" dirty="0"/>
              <a:t>Poznan – NMR, x-ray scattering, pure solvents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Theory:</a:t>
            </a:r>
          </a:p>
          <a:p>
            <a:r>
              <a:rPr lang="en-GB" dirty="0"/>
              <a:t>UNIGE - DFT</a:t>
            </a:r>
          </a:p>
          <a:p>
            <a:r>
              <a:rPr lang="en-GB" dirty="0"/>
              <a:t>Bratislava – coupled cluster theory, DFT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013BA9-C68C-4893-9CE7-6D0E1D4A03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16" t="4482" r="9824"/>
          <a:stretch/>
        </p:blipFill>
        <p:spPr>
          <a:xfrm>
            <a:off x="4736003" y="816347"/>
            <a:ext cx="4165601" cy="45126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18E49D-E636-4F04-8EB3-C579CF10B365}"/>
              </a:ext>
            </a:extLst>
          </p:cNvPr>
          <p:cNvSpPr txBox="1"/>
          <p:nvPr/>
        </p:nvSpPr>
        <p:spPr>
          <a:xfrm>
            <a:off x="4736003" y="5480695"/>
            <a:ext cx="7455997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b="1" dirty="0"/>
              <a:t>Wish-list:</a:t>
            </a:r>
          </a:p>
          <a:p>
            <a:pPr algn="just"/>
            <a:r>
              <a:rPr lang="en-GB" dirty="0"/>
              <a:t>More space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possibility of several permanent end-stations devoted to different projects with different collaborators (biology, material science, nuclear physics, fundamental studies)</a:t>
            </a:r>
            <a:endParaRPr lang="en-CH" dirty="0"/>
          </a:p>
        </p:txBody>
      </p:sp>
      <p:pic>
        <p:nvPicPr>
          <p:cNvPr id="9" name="Picture 8" descr="A close up of a device&#10;&#10;Description automatically generated">
            <a:extLst>
              <a:ext uri="{FF2B5EF4-FFF2-40B4-BE49-F238E27FC236}">
                <a16:creationId xmlns:a16="http://schemas.microsoft.com/office/drawing/2014/main" id="{9887CE5A-0E7B-439F-9071-630A8995CD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7" r="25326"/>
          <a:stretch/>
        </p:blipFill>
        <p:spPr>
          <a:xfrm>
            <a:off x="7300685" y="737017"/>
            <a:ext cx="1600919" cy="162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08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D9C1744-0896-4466-9EDF-C6A38D3420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8925648"/>
              </p:ext>
            </p:extLst>
          </p:nvPr>
        </p:nvGraphicFramePr>
        <p:xfrm>
          <a:off x="0" y="1"/>
          <a:ext cx="12191999" cy="6623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4774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D84FC97-0E41-4575-9FD5-6F56B9E7B22D}"/>
              </a:ext>
            </a:extLst>
          </p:cNvPr>
          <p:cNvSpPr txBox="1"/>
          <p:nvPr/>
        </p:nvSpPr>
        <p:spPr>
          <a:xfrm>
            <a:off x="198120" y="152400"/>
            <a:ext cx="10197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/>
              <a:t>Overview</a:t>
            </a:r>
            <a:r>
              <a:rPr lang="fr-CH" sz="2400" dirty="0"/>
              <a:t> of techniques for «</a:t>
            </a:r>
            <a:r>
              <a:rPr lang="fr-CH" sz="2400" dirty="0" err="1"/>
              <a:t>applied</a:t>
            </a:r>
            <a:r>
              <a:rPr lang="fr-CH" sz="2400" dirty="0"/>
              <a:t>» </a:t>
            </a:r>
            <a:r>
              <a:rPr lang="fr-CH" sz="2400" dirty="0" err="1"/>
              <a:t>nuclear</a:t>
            </a:r>
            <a:r>
              <a:rPr lang="fr-CH" sz="2400" dirty="0"/>
              <a:t> </a:t>
            </a:r>
            <a:r>
              <a:rPr lang="fr-CH" sz="2400" dirty="0" err="1"/>
              <a:t>physics</a:t>
            </a:r>
            <a:r>
              <a:rPr lang="fr-CH" sz="2400" dirty="0"/>
              <a:t> I: local probes/</a:t>
            </a:r>
            <a:r>
              <a:rPr lang="fr-CH" sz="2400" dirty="0" err="1"/>
              <a:t>channelling</a:t>
            </a:r>
            <a:endParaRPr lang="fr-CH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DA18E4-B5BB-47CF-A45D-B9066C69091E}"/>
              </a:ext>
            </a:extLst>
          </p:cNvPr>
          <p:cNvSpPr txBox="1"/>
          <p:nvPr/>
        </p:nvSpPr>
        <p:spPr>
          <a:xfrm>
            <a:off x="198120" y="1362760"/>
            <a:ext cx="1912620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 err="1"/>
              <a:t>Perturbed</a:t>
            </a:r>
            <a:r>
              <a:rPr lang="fr-CH" dirty="0"/>
              <a:t> </a:t>
            </a:r>
            <a:r>
              <a:rPr lang="fr-CH" dirty="0" err="1"/>
              <a:t>angular</a:t>
            </a:r>
            <a:r>
              <a:rPr lang="fr-CH" dirty="0"/>
              <a:t> </a:t>
            </a:r>
            <a:r>
              <a:rPr lang="fr-CH" dirty="0" err="1"/>
              <a:t>correlation</a:t>
            </a:r>
            <a:endParaRPr lang="fr-CH" dirty="0"/>
          </a:p>
          <a:p>
            <a:endParaRPr lang="fr-CH" dirty="0"/>
          </a:p>
          <a:p>
            <a:r>
              <a:rPr lang="fr-CH" dirty="0" err="1"/>
              <a:t>Mossbauer</a:t>
            </a:r>
            <a:r>
              <a:rPr lang="fr-CH" dirty="0"/>
              <a:t> </a:t>
            </a:r>
            <a:r>
              <a:rPr lang="fr-CH" dirty="0" err="1"/>
              <a:t>effect</a:t>
            </a:r>
            <a:endParaRPr lang="fr-CH" dirty="0"/>
          </a:p>
          <a:p>
            <a:endParaRPr lang="fr-CH" dirty="0"/>
          </a:p>
          <a:p>
            <a:r>
              <a:rPr lang="fr-CH" dirty="0"/>
              <a:t>Beta-NMR</a:t>
            </a:r>
            <a:endParaRPr lang="en-IE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81F0597-C877-44DD-8126-CA2F1B5E86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8" r="1160"/>
          <a:stretch/>
        </p:blipFill>
        <p:spPr bwMode="auto">
          <a:xfrm>
            <a:off x="5000942" y="1172870"/>
            <a:ext cx="3110612" cy="2134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194BE4-CE53-4610-9678-BC1CD19E75E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540" y="1050847"/>
            <a:ext cx="1987030" cy="2378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0F865B1-D884-4291-AEE9-F4E38E6C00E9}"/>
              </a:ext>
            </a:extLst>
          </p:cNvPr>
          <p:cNvSpPr txBox="1"/>
          <p:nvPr/>
        </p:nvSpPr>
        <p:spPr>
          <a:xfrm>
            <a:off x="720090" y="3540575"/>
            <a:ext cx="10767060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Very sensitive probes to the local </a:t>
            </a:r>
            <a:r>
              <a:rPr lang="fr-CH" dirty="0" err="1"/>
              <a:t>environment</a:t>
            </a:r>
            <a:r>
              <a:rPr lang="fr-CH" dirty="0"/>
              <a:t> of a </a:t>
            </a:r>
            <a:r>
              <a:rPr lang="fr-CH" dirty="0" err="1"/>
              <a:t>material</a:t>
            </a:r>
            <a:r>
              <a:rPr lang="fr-CH" dirty="0"/>
              <a:t>/</a:t>
            </a:r>
            <a:r>
              <a:rPr lang="fr-CH" dirty="0" err="1"/>
              <a:t>protein</a:t>
            </a:r>
            <a:r>
              <a:rPr lang="fr-CH" dirty="0"/>
              <a:t> </a:t>
            </a:r>
            <a:r>
              <a:rPr lang="fr-CH" dirty="0" err="1"/>
              <a:t>etc</a:t>
            </a:r>
            <a:r>
              <a:rPr lang="fr-CH" dirty="0"/>
              <a:t>, </a:t>
            </a:r>
            <a:r>
              <a:rPr lang="fr-CH" dirty="0" err="1"/>
              <a:t>magnetic</a:t>
            </a:r>
            <a:r>
              <a:rPr lang="fr-CH" dirty="0"/>
              <a:t> interactions, </a:t>
            </a:r>
            <a:r>
              <a:rPr lang="fr-CH" dirty="0" err="1"/>
              <a:t>dynamical</a:t>
            </a:r>
            <a:r>
              <a:rPr lang="fr-CH" dirty="0"/>
              <a:t> </a:t>
            </a:r>
            <a:r>
              <a:rPr lang="fr-CH" dirty="0" err="1"/>
              <a:t>processes</a:t>
            </a:r>
            <a:r>
              <a:rPr lang="fr-CH" dirty="0"/>
              <a:t>. Very intense (and </a:t>
            </a:r>
            <a:r>
              <a:rPr lang="fr-CH" dirty="0" err="1"/>
              <a:t>often</a:t>
            </a:r>
            <a:r>
              <a:rPr lang="fr-CH" dirty="0"/>
              <a:t> unique) </a:t>
            </a:r>
            <a:r>
              <a:rPr lang="fr-CH" dirty="0" err="1"/>
              <a:t>beams</a:t>
            </a:r>
            <a:r>
              <a:rPr lang="fr-CH" dirty="0"/>
              <a:t> </a:t>
            </a:r>
            <a:r>
              <a:rPr lang="fr-CH" dirty="0" err="1"/>
              <a:t>available</a:t>
            </a:r>
            <a:r>
              <a:rPr lang="fr-CH" dirty="0"/>
              <a:t> at ISOLDE </a:t>
            </a:r>
            <a:endParaRPr lang="en-IE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F251E58-1274-4155-9593-5CE25E56E9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2492" y="726745"/>
            <a:ext cx="3404956" cy="254247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291076C-610C-45F9-857D-80BE2E95DAD3}"/>
              </a:ext>
            </a:extLst>
          </p:cNvPr>
          <p:cNvSpPr txBox="1"/>
          <p:nvPr/>
        </p:nvSpPr>
        <p:spPr>
          <a:xfrm>
            <a:off x="198120" y="4521659"/>
            <a:ext cx="3783049" cy="20313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Emission </a:t>
            </a:r>
            <a:r>
              <a:rPr lang="fr-CH" dirty="0" err="1"/>
              <a:t>channelling</a:t>
            </a:r>
            <a:r>
              <a:rPr lang="fr-CH" dirty="0"/>
              <a:t>: </a:t>
            </a:r>
          </a:p>
          <a:p>
            <a:endParaRPr lang="fr-CH" dirty="0"/>
          </a:p>
          <a:p>
            <a:r>
              <a:rPr lang="fr-CH" dirty="0" err="1"/>
              <a:t>Almost</a:t>
            </a:r>
            <a:r>
              <a:rPr lang="fr-CH" dirty="0"/>
              <a:t> unique to ISOLDE. 4 </a:t>
            </a:r>
            <a:r>
              <a:rPr lang="fr-CH" dirty="0" err="1"/>
              <a:t>orders</a:t>
            </a:r>
            <a:r>
              <a:rPr lang="fr-CH" dirty="0"/>
              <a:t> of magnitude more sensitive </a:t>
            </a:r>
            <a:r>
              <a:rPr lang="fr-CH" dirty="0" err="1"/>
              <a:t>than</a:t>
            </a:r>
            <a:r>
              <a:rPr lang="fr-CH" dirty="0"/>
              <a:t> RBS. </a:t>
            </a:r>
          </a:p>
          <a:p>
            <a:endParaRPr lang="fr-CH" dirty="0"/>
          </a:p>
          <a:p>
            <a:r>
              <a:rPr lang="fr-CH" dirty="0" err="1"/>
              <a:t>Ability</a:t>
            </a:r>
            <a:r>
              <a:rPr lang="fr-CH" dirty="0"/>
              <a:t> to utilise </a:t>
            </a:r>
            <a:r>
              <a:rPr lang="fr-CH" dirty="0" err="1"/>
              <a:t>low</a:t>
            </a:r>
            <a:r>
              <a:rPr lang="fr-CH" dirty="0"/>
              <a:t> concentrations to </a:t>
            </a:r>
            <a:r>
              <a:rPr lang="fr-CH" dirty="0" err="1"/>
              <a:t>determine</a:t>
            </a:r>
            <a:r>
              <a:rPr lang="fr-CH" dirty="0"/>
              <a:t> position…</a:t>
            </a:r>
          </a:p>
        </p:txBody>
      </p:sp>
      <p:grpSp>
        <p:nvGrpSpPr>
          <p:cNvPr id="27" name="Group 147">
            <a:extLst>
              <a:ext uri="{FF2B5EF4-FFF2-40B4-BE49-F238E27FC236}">
                <a16:creationId xmlns:a16="http://schemas.microsoft.com/office/drawing/2014/main" id="{6FCA7C27-A5CD-478D-8A98-4622ADCC5FB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51264" y="4435066"/>
            <a:ext cx="3063583" cy="2211967"/>
            <a:chOff x="1383" y="2840"/>
            <a:chExt cx="1644" cy="1187"/>
          </a:xfrm>
        </p:grpSpPr>
        <p:pic>
          <p:nvPicPr>
            <p:cNvPr id="28" name="Picture 5">
              <a:extLst>
                <a:ext uri="{FF2B5EF4-FFF2-40B4-BE49-F238E27FC236}">
                  <a16:creationId xmlns:a16="http://schemas.microsoft.com/office/drawing/2014/main" id="{034F8FD2-166C-42A9-92D9-C24BDACBAF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3" y="2840"/>
              <a:ext cx="1632" cy="1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Box 102">
              <a:extLst>
                <a:ext uri="{FF2B5EF4-FFF2-40B4-BE49-F238E27FC236}">
                  <a16:creationId xmlns:a16="http://schemas.microsoft.com/office/drawing/2014/main" id="{CD25D35E-4A6B-46AD-B225-D860EB101D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3" y="3883"/>
              <a:ext cx="513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6568" tIns="38283" rIns="76568" bIns="38283">
              <a:spAutoFit/>
            </a:bodyPr>
            <a:lstStyle>
              <a:lvl1pPr defTabSz="3495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622300" indent="-239713" defTabSz="3495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indent="-192088" defTabSz="3495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339850" indent="-190500" defTabSz="3495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722438" indent="-190500" defTabSz="3495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179638" indent="-190500" defTabSz="3495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636838" indent="-190500" defTabSz="3495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094038" indent="-190500" defTabSz="3495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551238" indent="-190500" defTabSz="3495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000">
                  <a:solidFill>
                    <a:schemeClr val="bg1"/>
                  </a:solidFill>
                  <a:latin typeface="Calibri" pitchFamily="34" charset="0"/>
                </a:rPr>
                <a:t>single crystal</a:t>
              </a:r>
            </a:p>
          </p:txBody>
        </p:sp>
        <p:sp>
          <p:nvSpPr>
            <p:cNvPr id="30" name="TextBox 103">
              <a:extLst>
                <a:ext uri="{FF2B5EF4-FFF2-40B4-BE49-F238E27FC236}">
                  <a16:creationId xmlns:a16="http://schemas.microsoft.com/office/drawing/2014/main" id="{5FB06A23-1618-4685-B9D4-814048C939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4" y="3883"/>
              <a:ext cx="963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76568" tIns="38283" rIns="76568" bIns="38283">
              <a:spAutoFit/>
            </a:bodyPr>
            <a:lstStyle>
              <a:lvl1pPr defTabSz="3495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622300" indent="-239713" defTabSz="3495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957263" indent="-192088" defTabSz="3495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339850" indent="-190500" defTabSz="3495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1722438" indent="-190500" defTabSz="3495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179638" indent="-190500" defTabSz="3495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636838" indent="-190500" defTabSz="3495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094038" indent="-190500" defTabSz="3495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551238" indent="-190500" defTabSz="3495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000">
                  <a:solidFill>
                    <a:schemeClr val="bg1"/>
                  </a:solidFill>
                  <a:latin typeface="Calibri" pitchFamily="34" charset="0"/>
                </a:rPr>
                <a:t>position-sensitive detector</a:t>
              </a:r>
            </a:p>
          </p:txBody>
        </p:sp>
      </p:grpSp>
      <p:pic>
        <p:nvPicPr>
          <p:cNvPr id="31" name="Picture 12">
            <a:extLst>
              <a:ext uri="{FF2B5EF4-FFF2-40B4-BE49-F238E27FC236}">
                <a16:creationId xmlns:a16="http://schemas.microsoft.com/office/drawing/2014/main" id="{D734A5A7-90C5-4E61-8DF0-AA94CB28C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600" y="4435066"/>
            <a:ext cx="2976200" cy="2216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3123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812D3ED-5592-48F1-A9BD-68F779EB963E}"/>
              </a:ext>
            </a:extLst>
          </p:cNvPr>
          <p:cNvSpPr txBox="1"/>
          <p:nvPr/>
        </p:nvSpPr>
        <p:spPr>
          <a:xfrm>
            <a:off x="198120" y="152400"/>
            <a:ext cx="90871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/>
              <a:t>Overview</a:t>
            </a:r>
            <a:r>
              <a:rPr lang="fr-CH" sz="2400" dirty="0"/>
              <a:t> of techniques for «</a:t>
            </a:r>
            <a:r>
              <a:rPr lang="fr-CH" sz="2400" dirty="0" err="1"/>
              <a:t>applied</a:t>
            </a:r>
            <a:r>
              <a:rPr lang="fr-CH" sz="2400" dirty="0"/>
              <a:t>» </a:t>
            </a:r>
            <a:r>
              <a:rPr lang="fr-CH" sz="2400" dirty="0" err="1"/>
              <a:t>nuclear</a:t>
            </a:r>
            <a:r>
              <a:rPr lang="fr-CH" sz="2400" dirty="0"/>
              <a:t> </a:t>
            </a:r>
            <a:r>
              <a:rPr lang="fr-CH" sz="2400" dirty="0" err="1"/>
              <a:t>physics</a:t>
            </a:r>
            <a:r>
              <a:rPr lang="fr-CH" sz="2400" dirty="0"/>
              <a:t> II: Tracer </a:t>
            </a:r>
            <a:r>
              <a:rPr lang="fr-CH" sz="2400" dirty="0" err="1"/>
              <a:t>methods</a:t>
            </a:r>
            <a:endParaRPr lang="fr-CH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18F784-4AA9-4337-8583-29C0B5AD3F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28" r="11401" b="9114"/>
          <a:stretch/>
        </p:blipFill>
        <p:spPr>
          <a:xfrm>
            <a:off x="312517" y="1297686"/>
            <a:ext cx="5642658" cy="36460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33578F-63DB-474E-BEC6-C656E88A6E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5842" y="1730711"/>
            <a:ext cx="3803762" cy="307886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07F963E-E958-49FE-A17E-F0BBFACCB182}"/>
              </a:ext>
            </a:extLst>
          </p:cNvPr>
          <p:cNvSpPr txBox="1"/>
          <p:nvPr/>
        </p:nvSpPr>
        <p:spPr>
          <a:xfrm>
            <a:off x="1518138" y="5464557"/>
            <a:ext cx="8940237" cy="92333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Most </a:t>
            </a:r>
            <a:r>
              <a:rPr lang="fr-CH" dirty="0" err="1">
                <a:solidFill>
                  <a:schemeClr val="bg1"/>
                </a:solidFill>
              </a:rPr>
              <a:t>general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approach</a:t>
            </a:r>
            <a:r>
              <a:rPr lang="fr-CH" dirty="0">
                <a:solidFill>
                  <a:schemeClr val="bg1"/>
                </a:solidFill>
              </a:rPr>
              <a:t>….</a:t>
            </a:r>
            <a:r>
              <a:rPr lang="fr-CH" dirty="0" err="1">
                <a:solidFill>
                  <a:schemeClr val="bg1"/>
                </a:solidFill>
              </a:rPr>
              <a:t>tracking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half</a:t>
            </a:r>
            <a:r>
              <a:rPr lang="fr-CH" dirty="0">
                <a:solidFill>
                  <a:schemeClr val="bg1"/>
                </a:solidFill>
              </a:rPr>
              <a:t>-life of </a:t>
            </a:r>
            <a:r>
              <a:rPr lang="fr-CH" dirty="0" err="1">
                <a:solidFill>
                  <a:schemeClr val="bg1"/>
                </a:solidFill>
              </a:rPr>
              <a:t>implanted</a:t>
            </a:r>
            <a:r>
              <a:rPr lang="fr-CH" dirty="0">
                <a:solidFill>
                  <a:schemeClr val="bg1"/>
                </a:solidFill>
              </a:rPr>
              <a:t> isotopes or </a:t>
            </a:r>
            <a:r>
              <a:rPr lang="fr-CH" dirty="0" err="1">
                <a:solidFill>
                  <a:schemeClr val="bg1"/>
                </a:solidFill>
              </a:rPr>
              <a:t>their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daughters</a:t>
            </a:r>
            <a:endParaRPr lang="fr-CH" dirty="0">
              <a:solidFill>
                <a:schemeClr val="bg1"/>
              </a:solidFill>
            </a:endParaRPr>
          </a:p>
          <a:p>
            <a:pPr algn="ctr"/>
            <a:endParaRPr lang="fr-CH" dirty="0">
              <a:solidFill>
                <a:schemeClr val="bg1"/>
              </a:solidFill>
            </a:endParaRPr>
          </a:p>
          <a:p>
            <a:pPr algn="ctr"/>
            <a:r>
              <a:rPr lang="fr-CH" dirty="0">
                <a:solidFill>
                  <a:schemeClr val="bg1"/>
                </a:solidFill>
              </a:rPr>
              <a:t>Can </a:t>
            </a:r>
            <a:r>
              <a:rPr lang="fr-CH" dirty="0" err="1">
                <a:solidFill>
                  <a:schemeClr val="bg1"/>
                </a:solidFill>
              </a:rPr>
              <a:t>be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applied</a:t>
            </a:r>
            <a:r>
              <a:rPr lang="fr-CH" dirty="0">
                <a:solidFill>
                  <a:schemeClr val="bg1"/>
                </a:solidFill>
              </a:rPr>
              <a:t> to </a:t>
            </a:r>
            <a:r>
              <a:rPr lang="fr-CH" dirty="0" err="1">
                <a:solidFill>
                  <a:schemeClr val="bg1"/>
                </a:solidFill>
              </a:rPr>
              <a:t>almost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any</a:t>
            </a:r>
            <a:r>
              <a:rPr lang="fr-CH" dirty="0">
                <a:solidFill>
                  <a:schemeClr val="bg1"/>
                </a:solidFill>
              </a:rPr>
              <a:t> «</a:t>
            </a:r>
            <a:r>
              <a:rPr lang="fr-CH" dirty="0" err="1">
                <a:solidFill>
                  <a:schemeClr val="bg1"/>
                </a:solidFill>
              </a:rPr>
              <a:t>typical</a:t>
            </a:r>
            <a:r>
              <a:rPr lang="fr-CH" dirty="0">
                <a:solidFill>
                  <a:schemeClr val="bg1"/>
                </a:solidFill>
              </a:rPr>
              <a:t>» </a:t>
            </a:r>
            <a:r>
              <a:rPr lang="fr-CH" dirty="0" err="1">
                <a:solidFill>
                  <a:schemeClr val="bg1"/>
                </a:solidFill>
              </a:rPr>
              <a:t>laboratory</a:t>
            </a:r>
            <a:r>
              <a:rPr lang="fr-CH" dirty="0">
                <a:solidFill>
                  <a:schemeClr val="bg1"/>
                </a:solidFill>
              </a:rPr>
              <a:t> technique: </a:t>
            </a:r>
            <a:r>
              <a:rPr lang="fr-CH" dirty="0" err="1">
                <a:solidFill>
                  <a:schemeClr val="bg1"/>
                </a:solidFill>
              </a:rPr>
              <a:t>offers</a:t>
            </a:r>
            <a:r>
              <a:rPr lang="fr-CH" dirty="0">
                <a:solidFill>
                  <a:schemeClr val="bg1"/>
                </a:solidFill>
              </a:rPr>
              <a:t> unique </a:t>
            </a:r>
            <a:r>
              <a:rPr lang="fr-CH" dirty="0" err="1">
                <a:solidFill>
                  <a:schemeClr val="bg1"/>
                </a:solidFill>
              </a:rPr>
              <a:t>sensitivity</a:t>
            </a:r>
            <a:r>
              <a:rPr lang="fr-CH" dirty="0">
                <a:solidFill>
                  <a:schemeClr val="bg1"/>
                </a:solidFill>
              </a:rPr>
              <a:t> 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41B571-178D-4AB2-8D40-0109BC552E46}"/>
              </a:ext>
            </a:extLst>
          </p:cNvPr>
          <p:cNvSpPr txBox="1"/>
          <p:nvPr/>
        </p:nvSpPr>
        <p:spPr>
          <a:xfrm>
            <a:off x="7229769" y="1157021"/>
            <a:ext cx="3315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Photoluminescence </a:t>
            </a:r>
            <a:r>
              <a:rPr lang="fr-CH" dirty="0" err="1"/>
              <a:t>spectroscopy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10350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8B0A70-E98E-47DB-8C73-348AB50DF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267" y="61304"/>
            <a:ext cx="8839465" cy="673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125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uclear_chart.png">
            <a:extLst>
              <a:ext uri="{FF2B5EF4-FFF2-40B4-BE49-F238E27FC236}">
                <a16:creationId xmlns:a16="http://schemas.microsoft.com/office/drawing/2014/main" id="{20661B81-7C9C-4AFA-A955-DB66A10F84F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872" y="914400"/>
            <a:ext cx="676091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4901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7">
            <a:extLst>
              <a:ext uri="{FF2B5EF4-FFF2-40B4-BE49-F238E27FC236}">
                <a16:creationId xmlns:a16="http://schemas.microsoft.com/office/drawing/2014/main" id="{3AA71AA7-344E-4FDE-9DB4-234F59B0C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76200"/>
            <a:ext cx="10153072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Calibri" charset="0"/>
              </a:rPr>
              <a:t>Research with radioactive beams at ISOLDE </a:t>
            </a:r>
          </a:p>
        </p:txBody>
      </p:sp>
      <p:sp>
        <p:nvSpPr>
          <p:cNvPr id="6" name="Rounded Rectangle 47">
            <a:extLst>
              <a:ext uri="{FF2B5EF4-FFF2-40B4-BE49-F238E27FC236}">
                <a16:creationId xmlns:a16="http://schemas.microsoft.com/office/drawing/2014/main" id="{4A07AE7A-3676-4A74-AD75-9947E23140E9}"/>
              </a:ext>
            </a:extLst>
          </p:cNvPr>
          <p:cNvSpPr/>
          <p:nvPr/>
        </p:nvSpPr>
        <p:spPr bwMode="auto">
          <a:xfrm>
            <a:off x="1593272" y="2895600"/>
            <a:ext cx="2484438" cy="1223963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2200" b="1" dirty="0"/>
              <a:t>Nuclear physics</a:t>
            </a:r>
          </a:p>
          <a:p>
            <a:pPr algn="ctr" eaLnBrk="1" hangingPunct="1">
              <a:defRPr/>
            </a:pPr>
            <a:r>
              <a:rPr lang="en-GB" sz="2200" dirty="0"/>
              <a:t>and </a:t>
            </a:r>
          </a:p>
          <a:p>
            <a:pPr algn="ctr" eaLnBrk="1" hangingPunct="1">
              <a:defRPr/>
            </a:pPr>
            <a:r>
              <a:rPr lang="en-GB" sz="2200" b="1" dirty="0"/>
              <a:t>atomic physics</a:t>
            </a:r>
          </a:p>
        </p:txBody>
      </p:sp>
      <p:sp>
        <p:nvSpPr>
          <p:cNvPr id="7" name="Rounded Rectangle 49">
            <a:extLst>
              <a:ext uri="{FF2B5EF4-FFF2-40B4-BE49-F238E27FC236}">
                <a16:creationId xmlns:a16="http://schemas.microsoft.com/office/drawing/2014/main" id="{61B22F6B-9145-49DF-9661-1BFC334062B5}"/>
              </a:ext>
            </a:extLst>
          </p:cNvPr>
          <p:cNvSpPr/>
          <p:nvPr/>
        </p:nvSpPr>
        <p:spPr bwMode="auto">
          <a:xfrm>
            <a:off x="6622472" y="990600"/>
            <a:ext cx="2484437" cy="12192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2200" b="1" dirty="0"/>
              <a:t>Search for beyond Standard model physics</a:t>
            </a:r>
          </a:p>
        </p:txBody>
      </p:sp>
      <p:sp>
        <p:nvSpPr>
          <p:cNvPr id="8" name="Rounded Rectangle 48">
            <a:extLst>
              <a:ext uri="{FF2B5EF4-FFF2-40B4-BE49-F238E27FC236}">
                <a16:creationId xmlns:a16="http://schemas.microsoft.com/office/drawing/2014/main" id="{CE8DEAFD-FCD1-4278-8105-285E9AC9B793}"/>
              </a:ext>
            </a:extLst>
          </p:cNvPr>
          <p:cNvSpPr/>
          <p:nvPr/>
        </p:nvSpPr>
        <p:spPr bwMode="auto">
          <a:xfrm>
            <a:off x="8015357" y="2930525"/>
            <a:ext cx="2484437" cy="118903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2200" b="1" dirty="0"/>
              <a:t>Material science</a:t>
            </a:r>
          </a:p>
        </p:txBody>
      </p:sp>
      <p:sp>
        <p:nvSpPr>
          <p:cNvPr id="9" name="Rounded Rectangle 48">
            <a:extLst>
              <a:ext uri="{FF2B5EF4-FFF2-40B4-BE49-F238E27FC236}">
                <a16:creationId xmlns:a16="http://schemas.microsoft.com/office/drawing/2014/main" id="{8FDBCFB1-DD92-4CAC-8FB5-6A73C15F8D0E}"/>
              </a:ext>
            </a:extLst>
          </p:cNvPr>
          <p:cNvSpPr/>
          <p:nvPr/>
        </p:nvSpPr>
        <p:spPr bwMode="auto">
          <a:xfrm>
            <a:off x="3422072" y="5211762"/>
            <a:ext cx="2484437" cy="118903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2200" b="1" dirty="0"/>
              <a:t>Life sciences and biophysics</a:t>
            </a:r>
          </a:p>
        </p:txBody>
      </p:sp>
      <p:sp>
        <p:nvSpPr>
          <p:cNvPr id="10" name="Rounded Rectangle 48">
            <a:extLst>
              <a:ext uri="{FF2B5EF4-FFF2-40B4-BE49-F238E27FC236}">
                <a16:creationId xmlns:a16="http://schemas.microsoft.com/office/drawing/2014/main" id="{1DE7C7AE-A87C-4E23-A028-D2D2A4804AC3}"/>
              </a:ext>
            </a:extLst>
          </p:cNvPr>
          <p:cNvSpPr/>
          <p:nvPr/>
        </p:nvSpPr>
        <p:spPr bwMode="auto">
          <a:xfrm>
            <a:off x="6669972" y="5211762"/>
            <a:ext cx="2484437" cy="118903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2200" b="1" dirty="0"/>
              <a:t>Radioisotopes for medical applications</a:t>
            </a:r>
          </a:p>
        </p:txBody>
      </p:sp>
      <p:sp>
        <p:nvSpPr>
          <p:cNvPr id="11" name="Rounded Rectangle 49">
            <a:extLst>
              <a:ext uri="{FF2B5EF4-FFF2-40B4-BE49-F238E27FC236}">
                <a16:creationId xmlns:a16="http://schemas.microsoft.com/office/drawing/2014/main" id="{44F5C061-6958-4404-A4D7-29E3AEFE425A}"/>
              </a:ext>
            </a:extLst>
          </p:cNvPr>
          <p:cNvSpPr/>
          <p:nvPr/>
        </p:nvSpPr>
        <p:spPr bwMode="auto">
          <a:xfrm>
            <a:off x="3422072" y="990600"/>
            <a:ext cx="2484437" cy="12192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sz="2200" b="1" dirty="0"/>
              <a:t>Astrophysics</a:t>
            </a:r>
          </a:p>
        </p:txBody>
      </p:sp>
    </p:spTree>
    <p:extLst>
      <p:ext uri="{BB962C8B-B14F-4D97-AF65-F5344CB8AC3E}">
        <p14:creationId xmlns:p14="http://schemas.microsoft.com/office/powerpoint/2010/main" val="759399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662814-F363-42BE-9E7A-5D66B4DAC3F1}"/>
              </a:ext>
            </a:extLst>
          </p:cNvPr>
          <p:cNvSpPr txBox="1"/>
          <p:nvPr/>
        </p:nvSpPr>
        <p:spPr>
          <a:xfrm>
            <a:off x="556532" y="643467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«Applied» methods at ISOLDE: between 15-20% of the </a:t>
            </a:r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programme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867EBBE-9CF9-4D0E-B5D9-F335F2A856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839423"/>
              </p:ext>
            </p:extLst>
          </p:nvPr>
        </p:nvGraphicFramePr>
        <p:xfrm>
          <a:off x="100542" y="1560927"/>
          <a:ext cx="11958108" cy="4887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35304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5F081F-9215-4E27-8027-53AD78F3DD3B}"/>
              </a:ext>
            </a:extLst>
          </p:cNvPr>
          <p:cNvSpPr txBox="1"/>
          <p:nvPr/>
        </p:nvSpPr>
        <p:spPr>
          <a:xfrm>
            <a:off x="264076" y="69510"/>
            <a:ext cx="4212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/>
              <a:t>Materials </a:t>
            </a:r>
            <a:r>
              <a:rPr lang="fr-CH" sz="2800" dirty="0" err="1"/>
              <a:t>studied</a:t>
            </a:r>
            <a:r>
              <a:rPr lang="fr-CH" sz="2800" dirty="0"/>
              <a:t> at ISOLDE</a:t>
            </a:r>
            <a:endParaRPr lang="en-IE" sz="2800" dirty="0"/>
          </a:p>
        </p:txBody>
      </p:sp>
      <p:pic>
        <p:nvPicPr>
          <p:cNvPr id="5" name="Picture 4" descr="http://www.softei.com/wp-content/uploads/2014/03/Toshiba-28-03-2014.jpg">
            <a:extLst>
              <a:ext uri="{FF2B5EF4-FFF2-40B4-BE49-F238E27FC236}">
                <a16:creationId xmlns:a16="http://schemas.microsoft.com/office/drawing/2014/main" id="{CCC47283-7C22-4772-90FE-1163EF7C1F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953" y="4824610"/>
            <a:ext cx="2403843" cy="171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nrel.gov/pv/images/graphic_cigs_cell.jpg">
            <a:extLst>
              <a:ext uri="{FF2B5EF4-FFF2-40B4-BE49-F238E27FC236}">
                <a16:creationId xmlns:a16="http://schemas.microsoft.com/office/drawing/2014/main" id="{77773F0F-39D0-431A-A05D-C1F73B4AD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256" y="2882416"/>
            <a:ext cx="2196837" cy="170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4 inch SIO2 silicon dioxide wafer/Resistivity &gt;10000 ohms * cm/Model =  Double oxygen/Silicon wafer thickness 500um|ohms resistance|wafer  siliconthick models - AliExpress">
            <a:extLst>
              <a:ext uri="{FF2B5EF4-FFF2-40B4-BE49-F238E27FC236}">
                <a16:creationId xmlns:a16="http://schemas.microsoft.com/office/drawing/2014/main" id="{3A1712E0-CFB5-45D0-90C4-B7089C27B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74" y="855880"/>
            <a:ext cx="2475022" cy="1857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iamond NV Center Magnetometry | NIST">
            <a:extLst>
              <a:ext uri="{FF2B5EF4-FFF2-40B4-BE49-F238E27FC236}">
                <a16:creationId xmlns:a16="http://schemas.microsoft.com/office/drawing/2014/main" id="{FC14B71E-E2A9-44B5-8093-0765942F6D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1604" y="777734"/>
            <a:ext cx="1898290" cy="201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DECB88-1BB9-44A4-9520-E073BC4F27B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791"/>
          <a:stretch/>
        </p:blipFill>
        <p:spPr>
          <a:xfrm>
            <a:off x="8833069" y="3734067"/>
            <a:ext cx="3127033" cy="2911484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7834391-ED80-4934-A491-8EB808F18357}"/>
              </a:ext>
            </a:extLst>
          </p:cNvPr>
          <p:cNvGrpSpPr/>
          <p:nvPr/>
        </p:nvGrpSpPr>
        <p:grpSpPr>
          <a:xfrm>
            <a:off x="4782349" y="4889747"/>
            <a:ext cx="3536649" cy="1777302"/>
            <a:chOff x="3251768" y="357500"/>
            <a:chExt cx="4163445" cy="234695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3F1210C-6835-4EA9-9A57-B84DE0D9433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251768" y="496310"/>
              <a:ext cx="2634681" cy="2124497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018AE0D-7B92-45A6-A2FC-CCDDAD2781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75318" t="32789" r="-842" b="51190"/>
            <a:stretch/>
          </p:blipFill>
          <p:spPr>
            <a:xfrm>
              <a:off x="5588418" y="357500"/>
              <a:ext cx="1826795" cy="170721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436412F-5992-401C-81C0-5C949AE47477}"/>
                </a:ext>
              </a:extLst>
            </p:cNvPr>
            <p:cNvSpPr txBox="1"/>
            <p:nvPr/>
          </p:nvSpPr>
          <p:spPr>
            <a:xfrm>
              <a:off x="4327285" y="2366025"/>
              <a:ext cx="1072365" cy="33843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l">
                <a:lnSpc>
                  <a:spcPts val="2300"/>
                </a:lnSpc>
                <a:spcBef>
                  <a:spcPts val="480"/>
                </a:spcBef>
              </a:pPr>
              <a:r>
                <a:rPr lang="en-US" sz="1200" spc="-5" dirty="0">
                  <a:solidFill>
                    <a:schemeClr val="tx2"/>
                  </a:solidFill>
                  <a:latin typeface="Arial"/>
                  <a:cs typeface="Arial"/>
                </a:rPr>
                <a:t>hex.- </a:t>
              </a:r>
              <a:r>
                <a:rPr lang="en-US" sz="1200" spc="-5" dirty="0" err="1">
                  <a:solidFill>
                    <a:schemeClr val="tx2"/>
                  </a:solidFill>
                  <a:latin typeface="Arial"/>
                  <a:cs typeface="Arial"/>
                </a:rPr>
                <a:t>MnBi</a:t>
              </a:r>
              <a:endParaRPr lang="en-US" sz="1200" spc="-5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7D11B82-D8B0-457B-87A8-6FED7FE2FEB5}"/>
                </a:ext>
              </a:extLst>
            </p:cNvPr>
            <p:cNvSpPr txBox="1"/>
            <p:nvPr/>
          </p:nvSpPr>
          <p:spPr>
            <a:xfrm>
              <a:off x="6149234" y="2205142"/>
              <a:ext cx="824293" cy="25628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l">
                <a:lnSpc>
                  <a:spcPts val="2300"/>
                </a:lnSpc>
                <a:spcBef>
                  <a:spcPts val="480"/>
                </a:spcBef>
              </a:pPr>
              <a:r>
                <a:rPr lang="en-US" sz="1200" spc="-5" dirty="0">
                  <a:solidFill>
                    <a:schemeClr val="tx2"/>
                  </a:solidFill>
                  <a:latin typeface="Arial"/>
                  <a:cs typeface="Arial"/>
                </a:rPr>
                <a:t>L1</a:t>
              </a:r>
              <a:r>
                <a:rPr lang="en-US" sz="1200" spc="-5" baseline="-25000" dirty="0">
                  <a:solidFill>
                    <a:schemeClr val="tx2"/>
                  </a:solidFill>
                  <a:latin typeface="Arial"/>
                  <a:cs typeface="Arial"/>
                </a:rPr>
                <a:t>0</a:t>
              </a:r>
              <a:r>
                <a:rPr lang="en-US" sz="1200" spc="-5" dirty="0">
                  <a:solidFill>
                    <a:schemeClr val="tx2"/>
                  </a:solidFill>
                  <a:latin typeface="Arial"/>
                  <a:cs typeface="Arial"/>
                </a:rPr>
                <a:t>- </a:t>
              </a:r>
              <a:r>
                <a:rPr lang="en-US" sz="1200" spc="-5" dirty="0" err="1">
                  <a:solidFill>
                    <a:schemeClr val="tx2"/>
                  </a:solidFill>
                  <a:latin typeface="Arial"/>
                  <a:cs typeface="Arial"/>
                </a:rPr>
                <a:t>MnAl</a:t>
              </a:r>
              <a:endParaRPr lang="en-US" sz="1200" spc="-5" dirty="0">
                <a:solidFill>
                  <a:schemeClr val="tx2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15" name="Picture 8" descr="http://upload.wikimedia.org/wikipedia/commons/9/9e/Graphen.jpg">
            <a:extLst>
              <a:ext uri="{FF2B5EF4-FFF2-40B4-BE49-F238E27FC236}">
                <a16:creationId xmlns:a16="http://schemas.microsoft.com/office/drawing/2014/main" id="{41E2F715-C1CB-4154-BED7-C3162D3DC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547" y="490630"/>
            <a:ext cx="2397999" cy="1918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Zinc Oxide Crystals | ZnO Crystal Materials | ZnO Single Crystals | ZnO  Semiconductor Materials - AEM Deposition">
            <a:extLst>
              <a:ext uri="{FF2B5EF4-FFF2-40B4-BE49-F238E27FC236}">
                <a16:creationId xmlns:a16="http://schemas.microsoft.com/office/drawing/2014/main" id="{2E6D8DCA-24A6-4C6E-A531-F3AC204EE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418" y="2735610"/>
            <a:ext cx="2780003" cy="185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5E139CA-25EE-4B05-BEDF-EC6EB37C391B}"/>
              </a:ext>
            </a:extLst>
          </p:cNvPr>
          <p:cNvSpPr txBox="1"/>
          <p:nvPr/>
        </p:nvSpPr>
        <p:spPr>
          <a:xfrm rot="16200000">
            <a:off x="-960518" y="3169725"/>
            <a:ext cx="28552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err="1"/>
              <a:t>Semiconductors</a:t>
            </a:r>
            <a:endParaRPr lang="en-IE" sz="3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723EC4-4EB3-4489-97AD-04AA0CB093EB}"/>
              </a:ext>
            </a:extLst>
          </p:cNvPr>
          <p:cNvSpPr txBox="1"/>
          <p:nvPr/>
        </p:nvSpPr>
        <p:spPr>
          <a:xfrm>
            <a:off x="5361479" y="-94145"/>
            <a:ext cx="2287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/>
              <a:t>2D </a:t>
            </a:r>
            <a:r>
              <a:rPr lang="fr-CH" sz="3200" dirty="0" err="1"/>
              <a:t>materials</a:t>
            </a:r>
            <a:endParaRPr lang="en-IE"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74EA4FF-9EBD-419E-AD0F-67A3A3B98F7A}"/>
              </a:ext>
            </a:extLst>
          </p:cNvPr>
          <p:cNvSpPr txBox="1"/>
          <p:nvPr/>
        </p:nvSpPr>
        <p:spPr>
          <a:xfrm>
            <a:off x="5462479" y="2353335"/>
            <a:ext cx="1843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/>
              <a:t>Solar </a:t>
            </a:r>
            <a:r>
              <a:rPr lang="fr-CH" sz="3200" dirty="0" err="1"/>
              <a:t>cells</a:t>
            </a:r>
            <a:endParaRPr lang="en-IE" sz="3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267486-A1E8-4C8F-85AD-B4E7541A65A0}"/>
              </a:ext>
            </a:extLst>
          </p:cNvPr>
          <p:cNvSpPr txBox="1"/>
          <p:nvPr/>
        </p:nvSpPr>
        <p:spPr>
          <a:xfrm>
            <a:off x="5156028" y="4546726"/>
            <a:ext cx="2925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/>
              <a:t>Future </a:t>
            </a:r>
            <a:r>
              <a:rPr lang="fr-CH" sz="2000" dirty="0" err="1"/>
              <a:t>magnetic</a:t>
            </a:r>
            <a:r>
              <a:rPr lang="fr-CH" sz="2000" dirty="0"/>
              <a:t> </a:t>
            </a:r>
            <a:r>
              <a:rPr lang="fr-CH" sz="2000" dirty="0" err="1"/>
              <a:t>materials</a:t>
            </a:r>
            <a:endParaRPr lang="en-IE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4B034D-7497-4A8D-AE96-3576822160A6}"/>
              </a:ext>
            </a:extLst>
          </p:cNvPr>
          <p:cNvSpPr txBox="1"/>
          <p:nvPr/>
        </p:nvSpPr>
        <p:spPr>
          <a:xfrm>
            <a:off x="9102688" y="121298"/>
            <a:ext cx="2471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/>
              <a:t>Quantum bits</a:t>
            </a:r>
            <a:endParaRPr lang="en-IE" sz="3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702A99-8876-440E-AEC7-E62C61B39118}"/>
              </a:ext>
            </a:extLst>
          </p:cNvPr>
          <p:cNvSpPr txBox="1"/>
          <p:nvPr/>
        </p:nvSpPr>
        <p:spPr>
          <a:xfrm>
            <a:off x="9260287" y="3077502"/>
            <a:ext cx="2320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err="1"/>
              <a:t>Multiferroics</a:t>
            </a:r>
            <a:endParaRPr lang="en-IE" sz="3200" dirty="0"/>
          </a:p>
        </p:txBody>
      </p:sp>
    </p:spTree>
    <p:extLst>
      <p:ext uri="{BB962C8B-B14F-4D97-AF65-F5344CB8AC3E}">
        <p14:creationId xmlns:p14="http://schemas.microsoft.com/office/powerpoint/2010/main" val="1597172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2243</Words>
  <Application>Microsoft Office PowerPoint</Application>
  <PresentationFormat>Widescreen</PresentationFormat>
  <Paragraphs>260</Paragraphs>
  <Slides>34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4" baseType="lpstr">
      <vt:lpstr>Arial</vt:lpstr>
      <vt:lpstr>Calibri</vt:lpstr>
      <vt:lpstr>Calibri Light</vt:lpstr>
      <vt:lpstr>Cambria Math</vt:lpstr>
      <vt:lpstr>Symbol</vt:lpstr>
      <vt:lpstr>Times New Roman</vt:lpstr>
      <vt:lpstr>Verdana</vt:lpstr>
      <vt:lpstr>Wingdings</vt:lpstr>
      <vt:lpstr>Office Theme</vt:lpstr>
      <vt:lpstr>Photo Editor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Research with radioactive beams at ISOLDE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Biological b-NMR studies at VITO</vt:lpstr>
      <vt:lpstr>Biological b-NMR at VITO and ISOLDE: present and future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Johnston</dc:creator>
  <cp:lastModifiedBy>Karl Johnston</cp:lastModifiedBy>
  <cp:revision>5</cp:revision>
  <dcterms:created xsi:type="dcterms:W3CDTF">2020-11-24T12:33:53Z</dcterms:created>
  <dcterms:modified xsi:type="dcterms:W3CDTF">2020-11-24T12:56:31Z</dcterms:modified>
</cp:coreProperties>
</file>