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6" r:id="rId2"/>
  </p:sldMasterIdLst>
  <p:notesMasterIdLst>
    <p:notesMasterId r:id="rId22"/>
  </p:notesMasterIdLst>
  <p:handoutMasterIdLst>
    <p:handoutMasterId r:id="rId23"/>
  </p:handoutMasterIdLst>
  <p:sldIdLst>
    <p:sldId id="435" r:id="rId3"/>
    <p:sldId id="436" r:id="rId4"/>
    <p:sldId id="469" r:id="rId5"/>
    <p:sldId id="517" r:id="rId6"/>
    <p:sldId id="533" r:id="rId7"/>
    <p:sldId id="537" r:id="rId8"/>
    <p:sldId id="518" r:id="rId9"/>
    <p:sldId id="520" r:id="rId10"/>
    <p:sldId id="534" r:id="rId11"/>
    <p:sldId id="521" r:id="rId12"/>
    <p:sldId id="526" r:id="rId13"/>
    <p:sldId id="527" r:id="rId14"/>
    <p:sldId id="528" r:id="rId15"/>
    <p:sldId id="529" r:id="rId16"/>
    <p:sldId id="535" r:id="rId17"/>
    <p:sldId id="531" r:id="rId18"/>
    <p:sldId id="536" r:id="rId19"/>
    <p:sldId id="532" r:id="rId20"/>
    <p:sldId id="445" r:id="rId21"/>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E7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63" autoAdjust="0"/>
    <p:restoredTop sz="97130" autoAdjust="0"/>
  </p:normalViewPr>
  <p:slideViewPr>
    <p:cSldViewPr>
      <p:cViewPr varScale="1">
        <p:scale>
          <a:sx n="95" d="100"/>
          <a:sy n="95" d="100"/>
        </p:scale>
        <p:origin x="126" y="96"/>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395"/>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sz="quarter" idx="1"/>
          </p:nvPr>
        </p:nvSpPr>
        <p:spPr>
          <a:xfrm>
            <a:off x="3776866" y="1"/>
            <a:ext cx="2890665" cy="498395"/>
          </a:xfrm>
          <a:prstGeom prst="rect">
            <a:avLst/>
          </a:prstGeom>
        </p:spPr>
        <p:txBody>
          <a:bodyPr vert="horz" lIns="90727" tIns="45363" rIns="90727" bIns="45363" rtlCol="0"/>
          <a:lstStyle>
            <a:lvl1pPr algn="r">
              <a:defRPr sz="1200"/>
            </a:lvl1pPr>
          </a:lstStyle>
          <a:p>
            <a:fld id="{2A25550D-C7D6-4A18-9DD5-798D4E85C6F8}" type="datetimeFigureOut">
              <a:rPr lang="en-GB" smtClean="0"/>
              <a:t>24/11/2020</a:t>
            </a:fld>
            <a:endParaRPr lang="en-GB"/>
          </a:p>
        </p:txBody>
      </p:sp>
      <p:sp>
        <p:nvSpPr>
          <p:cNvPr id="4" name="Footer Placeholder 3"/>
          <p:cNvSpPr>
            <a:spLocks noGrp="1"/>
          </p:cNvSpPr>
          <p:nvPr>
            <p:ph type="ftr" sz="quarter" idx="2"/>
          </p:nvPr>
        </p:nvSpPr>
        <p:spPr>
          <a:xfrm>
            <a:off x="0" y="9428243"/>
            <a:ext cx="2890665" cy="498395"/>
          </a:xfrm>
          <a:prstGeom prst="rect">
            <a:avLst/>
          </a:prstGeom>
        </p:spPr>
        <p:txBody>
          <a:bodyPr vert="horz" lIns="90727" tIns="45363" rIns="90727" bIns="45363" rtlCol="0" anchor="b"/>
          <a:lstStyle>
            <a:lvl1pPr algn="l">
              <a:defRPr sz="1200"/>
            </a:lvl1pPr>
          </a:lstStyle>
          <a:p>
            <a:endParaRPr lang="en-GB"/>
          </a:p>
        </p:txBody>
      </p:sp>
      <p:sp>
        <p:nvSpPr>
          <p:cNvPr id="5" name="Slide Number Placeholder 4"/>
          <p:cNvSpPr>
            <a:spLocks noGrp="1"/>
          </p:cNvSpPr>
          <p:nvPr>
            <p:ph type="sldNum" sz="quarter" idx="3"/>
          </p:nvPr>
        </p:nvSpPr>
        <p:spPr>
          <a:xfrm>
            <a:off x="3776866" y="9428243"/>
            <a:ext cx="2890665" cy="498395"/>
          </a:xfrm>
          <a:prstGeom prst="rect">
            <a:avLst/>
          </a:prstGeom>
        </p:spPr>
        <p:txBody>
          <a:bodyPr vert="horz" lIns="90727" tIns="45363" rIns="90727" bIns="45363" rtlCol="0" anchor="b"/>
          <a:lstStyle>
            <a:lvl1pPr algn="r">
              <a:defRPr sz="1200"/>
            </a:lvl1pPr>
          </a:lstStyle>
          <a:p>
            <a:fld id="{C9C2E95D-FBC1-4431-A33E-A52756E0B0D8}" type="slidenum">
              <a:rPr lang="en-GB" smtClean="0"/>
              <a:t>‹#›</a:t>
            </a:fld>
            <a:endParaRPr lang="en-GB"/>
          </a:p>
        </p:txBody>
      </p:sp>
    </p:spTree>
    <p:extLst>
      <p:ext uri="{BB962C8B-B14F-4D97-AF65-F5344CB8AC3E}">
        <p14:creationId xmlns:p14="http://schemas.microsoft.com/office/powerpoint/2010/main" val="2913776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007"/>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3776866" y="1"/>
            <a:ext cx="2890665" cy="498007"/>
          </a:xfrm>
          <a:prstGeom prst="rect">
            <a:avLst/>
          </a:prstGeom>
        </p:spPr>
        <p:txBody>
          <a:bodyPr vert="horz" lIns="90727" tIns="45363" rIns="90727" bIns="45363" rtlCol="0"/>
          <a:lstStyle>
            <a:lvl1pPr algn="r">
              <a:defRPr sz="1200"/>
            </a:lvl1pPr>
          </a:lstStyle>
          <a:p>
            <a:fld id="{70DE6E00-832A-465F-9B44-BB4B80F2A769}" type="datetimeFigureOut">
              <a:rPr lang="en-GB" smtClean="0"/>
              <a:pPr/>
              <a:t>24/11/2020</a:t>
            </a:fld>
            <a:endParaRPr lang="en-GB"/>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666598" y="4777366"/>
            <a:ext cx="5335893" cy="3909042"/>
          </a:xfrm>
          <a:prstGeom prst="rect">
            <a:avLst/>
          </a:prstGeom>
        </p:spPr>
        <p:txBody>
          <a:bodyPr vert="horz" lIns="90727" tIns="45363" rIns="90727" bIns="4536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631"/>
            <a:ext cx="2890665" cy="498007"/>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3776866" y="9428631"/>
            <a:ext cx="2890665" cy="498007"/>
          </a:xfrm>
          <a:prstGeom prst="rect">
            <a:avLst/>
          </a:prstGeom>
        </p:spPr>
        <p:txBody>
          <a:bodyPr vert="horz" lIns="90727" tIns="45363" rIns="90727" bIns="45363" rtlCol="0" anchor="b"/>
          <a:lstStyle>
            <a:lvl1pPr algn="r">
              <a:defRPr sz="1200"/>
            </a:lvl1pPr>
          </a:lstStyle>
          <a:p>
            <a:fld id="{DD2A321E-EB7F-4E0A-8927-AEB10E2611B1}" type="slidenum">
              <a:rPr lang="en-GB" smtClean="0"/>
              <a:pPr/>
              <a:t>‹#›</a:t>
            </a:fld>
            <a:endParaRPr lang="en-GB"/>
          </a:p>
        </p:txBody>
      </p:sp>
    </p:spTree>
    <p:extLst>
      <p:ext uri="{BB962C8B-B14F-4D97-AF65-F5344CB8AC3E}">
        <p14:creationId xmlns:p14="http://schemas.microsoft.com/office/powerpoint/2010/main" val="124242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pic>
        <p:nvPicPr>
          <p:cNvPr id="3"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97365941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39296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06501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10245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77780210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49288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238718879"/>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A259C0-4756-4036-8F81-44D5F42A29D4}"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9361341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A259C0-4756-4036-8F81-44D5F42A29D4}"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10499760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A259C0-4756-4036-8F81-44D5F42A29D4}"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12390080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A259C0-4756-4036-8F81-44D5F42A29D4}" type="datetimeFigureOut">
              <a:rPr lang="en-GB" smtClean="0"/>
              <a:t>24/11/2020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319922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435611395"/>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A259C0-4756-4036-8F81-44D5F42A29D4}" type="datetimeFigureOut">
              <a:rPr lang="en-GB" smtClean="0"/>
              <a:t>24/11/2020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11590924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A259C0-4756-4036-8F81-44D5F42A29D4}" type="datetimeFigureOut">
              <a:rPr lang="en-GB" smtClean="0"/>
              <a:t>24/11/2020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7158070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259C0-4756-4036-8F81-44D5F42A29D4}" type="datetimeFigureOut">
              <a:rPr lang="en-GB" smtClean="0"/>
              <a:t>24/11/2020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22770264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A259C0-4756-4036-8F81-44D5F42A29D4}" type="datetimeFigureOut">
              <a:rPr lang="en-GB" smtClean="0"/>
              <a:t>24/11/2020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3048501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A259C0-4756-4036-8F81-44D5F42A29D4}" type="datetimeFigureOut">
              <a:rPr lang="en-GB" smtClean="0"/>
              <a:t>24/11/2020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23824442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A259C0-4756-4036-8F81-44D5F42A29D4}"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12025002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A259C0-4756-4036-8F81-44D5F42A29D4}"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05EDE0-D0FF-4855-8115-DD0AA9221F41}" type="slidenum">
              <a:rPr lang="en-GB" smtClean="0"/>
              <a:t>‹#›</a:t>
            </a:fld>
            <a:endParaRPr lang="en-GB"/>
          </a:p>
        </p:txBody>
      </p:sp>
    </p:spTree>
    <p:extLst>
      <p:ext uri="{BB962C8B-B14F-4D97-AF65-F5344CB8AC3E}">
        <p14:creationId xmlns:p14="http://schemas.microsoft.com/office/powerpoint/2010/main" val="2281666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59455767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print">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62908634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814149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629879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32733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7654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54683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11/24/2020</a:t>
            </a:fld>
            <a:endParaRPr lang="en-US"/>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 name="Image 9" descr="bande-02.eps"/>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extLst>
      <p:ext uri="{BB962C8B-B14F-4D97-AF65-F5344CB8AC3E}">
        <p14:creationId xmlns:p14="http://schemas.microsoft.com/office/powerpoint/2010/main" val="39852729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60" r:id="rId15"/>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259C0-4756-4036-8F81-44D5F42A29D4}" type="datetimeFigureOut">
              <a:rPr lang="en-GB" smtClean="0"/>
              <a:t>24/11/2020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05EDE0-D0FF-4855-8115-DD0AA9221F41}" type="slidenum">
              <a:rPr lang="en-GB" smtClean="0"/>
              <a:t>‹#›</a:t>
            </a:fld>
            <a:endParaRPr lang="en-GB"/>
          </a:p>
        </p:txBody>
      </p:sp>
    </p:spTree>
    <p:extLst>
      <p:ext uri="{BB962C8B-B14F-4D97-AF65-F5344CB8AC3E}">
        <p14:creationId xmlns:p14="http://schemas.microsoft.com/office/powerpoint/2010/main" val="58781898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17.xml"/><Relationship Id="rId4" Type="http://schemas.openxmlformats.org/officeDocument/2006/relationships/image" Target="../media/image6.tiff"/></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17.xml"/><Relationship Id="rId4" Type="http://schemas.openxmlformats.org/officeDocument/2006/relationships/image" Target="../media/image6.tiff"/></Relationships>
</file>

<file path=ppt/slides/_rels/slide1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tiff"/><Relationship Id="rId1" Type="http://schemas.openxmlformats.org/officeDocument/2006/relationships/slideLayout" Target="../slideLayouts/slideLayout14.xml"/><Relationship Id="rId4" Type="http://schemas.openxmlformats.org/officeDocument/2006/relationships/image" Target="../media/image6.tiff"/></Relationships>
</file>

<file path=ppt/slides/_rels/slide17.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tiff"/><Relationship Id="rId7"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hyperlink" Target="https://indico.cern.ch/event/838820/contributions/3634430"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3568383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5987" y="0"/>
            <a:ext cx="7646413" cy="523220"/>
          </a:xfrm>
          <a:prstGeom prst="rect">
            <a:avLst/>
          </a:prstGeom>
          <a:noFill/>
        </p:spPr>
        <p:txBody>
          <a:bodyPr wrap="square" rtlCol="0">
            <a:spAutoFit/>
          </a:bodyPr>
          <a:lstStyle/>
          <a:p>
            <a:r>
              <a:rPr lang="en-GB" sz="2800" u="sng" dirty="0"/>
              <a:t>Facility Layout:</a:t>
            </a:r>
          </a:p>
        </p:txBody>
      </p:sp>
      <p:grpSp>
        <p:nvGrpSpPr>
          <p:cNvPr id="6" name="Group 5"/>
          <p:cNvGrpSpPr/>
          <p:nvPr/>
        </p:nvGrpSpPr>
        <p:grpSpPr>
          <a:xfrm>
            <a:off x="3703500" y="1279980"/>
            <a:ext cx="5078781" cy="4123470"/>
            <a:chOff x="3703500" y="1279980"/>
            <a:chExt cx="5078781" cy="4123470"/>
          </a:xfrm>
        </p:grpSpPr>
        <p:cxnSp>
          <p:nvCxnSpPr>
            <p:cNvPr id="360" name="Straight Connector 359">
              <a:extLst>
                <a:ext uri="{FF2B5EF4-FFF2-40B4-BE49-F238E27FC236}">
                  <a16:creationId xmlns:a16="http://schemas.microsoft.com/office/drawing/2014/main" id="{233CACC3-D142-044B-A7C7-9FC0F3BFB23D}"/>
                </a:ext>
              </a:extLst>
            </p:cNvPr>
            <p:cNvCxnSpPr>
              <a:cxnSpLocks/>
            </p:cNvCxnSpPr>
            <p:nvPr/>
          </p:nvCxnSpPr>
          <p:spPr>
            <a:xfrm>
              <a:off x="3703500" y="1434438"/>
              <a:ext cx="3971342"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287" name="TextBox 286">
              <a:extLst>
                <a:ext uri="{FF2B5EF4-FFF2-40B4-BE49-F238E27FC236}">
                  <a16:creationId xmlns:a16="http://schemas.microsoft.com/office/drawing/2014/main" id="{4AFD4351-8C8A-3949-BFAC-7048CCFC961A}"/>
                </a:ext>
              </a:extLst>
            </p:cNvPr>
            <p:cNvSpPr txBox="1"/>
            <p:nvPr/>
          </p:nvSpPr>
          <p:spPr>
            <a:xfrm>
              <a:off x="7908551" y="1279980"/>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Experimental stations</a:t>
              </a:r>
              <a:endParaRPr lang="en-GB" sz="800" dirty="0">
                <a:solidFill>
                  <a:schemeClr val="accent6">
                    <a:lumMod val="50000"/>
                  </a:schemeClr>
                </a:solidFill>
              </a:endParaRPr>
            </a:p>
          </p:txBody>
        </p:sp>
        <p:cxnSp>
          <p:nvCxnSpPr>
            <p:cNvPr id="300" name="Straight Connector 299">
              <a:extLst>
                <a:ext uri="{FF2B5EF4-FFF2-40B4-BE49-F238E27FC236}">
                  <a16:creationId xmlns:a16="http://schemas.microsoft.com/office/drawing/2014/main" id="{233CACC3-D142-044B-A7C7-9FC0F3BFB23D}"/>
                </a:ext>
              </a:extLst>
            </p:cNvPr>
            <p:cNvCxnSpPr>
              <a:cxnSpLocks/>
            </p:cNvCxnSpPr>
            <p:nvPr/>
          </p:nvCxnSpPr>
          <p:spPr>
            <a:xfrm>
              <a:off x="4241337" y="5235482"/>
              <a:ext cx="3433505"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340" name="Rounded Rectangle 339">
              <a:extLst>
                <a:ext uri="{FF2B5EF4-FFF2-40B4-BE49-F238E27FC236}">
                  <a16:creationId xmlns:a16="http://schemas.microsoft.com/office/drawing/2014/main" id="{4DA4D6F5-1D77-9D43-B8C3-458B93771942}"/>
                </a:ext>
              </a:extLst>
            </p:cNvPr>
            <p:cNvSpPr/>
            <p:nvPr/>
          </p:nvSpPr>
          <p:spPr>
            <a:xfrm>
              <a:off x="7500508" y="5095387"/>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9" name="TextBox 358">
              <a:extLst>
                <a:ext uri="{FF2B5EF4-FFF2-40B4-BE49-F238E27FC236}">
                  <a16:creationId xmlns:a16="http://schemas.microsoft.com/office/drawing/2014/main" id="{4AFD4351-8C8A-3949-BFAC-7048CCFC961A}"/>
                </a:ext>
              </a:extLst>
            </p:cNvPr>
            <p:cNvSpPr txBox="1"/>
            <p:nvPr/>
          </p:nvSpPr>
          <p:spPr>
            <a:xfrm>
              <a:off x="7908551" y="5084526"/>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Experimental stations</a:t>
              </a:r>
              <a:endParaRPr lang="en-GB" sz="800" dirty="0">
                <a:solidFill>
                  <a:schemeClr val="accent6">
                    <a:lumMod val="50000"/>
                  </a:schemeClr>
                </a:solidFill>
              </a:endParaRPr>
            </a:p>
          </p:txBody>
        </p:sp>
        <p:sp>
          <p:nvSpPr>
            <p:cNvPr id="286" name="Rounded Rectangle 285">
              <a:extLst>
                <a:ext uri="{FF2B5EF4-FFF2-40B4-BE49-F238E27FC236}">
                  <a16:creationId xmlns:a16="http://schemas.microsoft.com/office/drawing/2014/main" id="{4DA4D6F5-1D77-9D43-B8C3-458B93771942}"/>
                </a:ext>
              </a:extLst>
            </p:cNvPr>
            <p:cNvSpPr/>
            <p:nvPr/>
          </p:nvSpPr>
          <p:spPr>
            <a:xfrm>
              <a:off x="7500508" y="1302228"/>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3" name="Straight Arrow Connector 362">
              <a:extLst>
                <a:ext uri="{FF2B5EF4-FFF2-40B4-BE49-F238E27FC236}">
                  <a16:creationId xmlns:a16="http://schemas.microsoft.com/office/drawing/2014/main" id="{7FED122B-744A-824C-9F54-011A50811C0A}"/>
                </a:ext>
              </a:extLst>
            </p:cNvPr>
            <p:cNvCxnSpPr>
              <a:cxnSpLocks/>
            </p:cNvCxnSpPr>
            <p:nvPr/>
          </p:nvCxnSpPr>
          <p:spPr>
            <a:xfrm>
              <a:off x="5989866" y="143443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64" name="Straight Arrow Connector 363">
              <a:extLst>
                <a:ext uri="{FF2B5EF4-FFF2-40B4-BE49-F238E27FC236}">
                  <a16:creationId xmlns:a16="http://schemas.microsoft.com/office/drawing/2014/main" id="{7FED122B-744A-824C-9F54-011A50811C0A}"/>
                </a:ext>
              </a:extLst>
            </p:cNvPr>
            <p:cNvCxnSpPr>
              <a:cxnSpLocks/>
            </p:cNvCxnSpPr>
            <p:nvPr/>
          </p:nvCxnSpPr>
          <p:spPr>
            <a:xfrm>
              <a:off x="4618266" y="143443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65" name="Straight Arrow Connector 364">
              <a:extLst>
                <a:ext uri="{FF2B5EF4-FFF2-40B4-BE49-F238E27FC236}">
                  <a16:creationId xmlns:a16="http://schemas.microsoft.com/office/drawing/2014/main" id="{7FED122B-744A-824C-9F54-011A50811C0A}"/>
                </a:ext>
              </a:extLst>
            </p:cNvPr>
            <p:cNvCxnSpPr>
              <a:cxnSpLocks/>
            </p:cNvCxnSpPr>
            <p:nvPr/>
          </p:nvCxnSpPr>
          <p:spPr>
            <a:xfrm>
              <a:off x="5989866" y="5235482"/>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66" name="Straight Arrow Connector 365">
              <a:extLst>
                <a:ext uri="{FF2B5EF4-FFF2-40B4-BE49-F238E27FC236}">
                  <a16:creationId xmlns:a16="http://schemas.microsoft.com/office/drawing/2014/main" id="{7FED122B-744A-824C-9F54-011A50811C0A}"/>
                </a:ext>
              </a:extLst>
            </p:cNvPr>
            <p:cNvCxnSpPr>
              <a:cxnSpLocks/>
            </p:cNvCxnSpPr>
            <p:nvPr/>
          </p:nvCxnSpPr>
          <p:spPr>
            <a:xfrm>
              <a:off x="4618266" y="5235482"/>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grpSp>
      <p:grpSp>
        <p:nvGrpSpPr>
          <p:cNvPr id="2" name="Group 1"/>
          <p:cNvGrpSpPr/>
          <p:nvPr/>
        </p:nvGrpSpPr>
        <p:grpSpPr>
          <a:xfrm>
            <a:off x="292040" y="733686"/>
            <a:ext cx="999531" cy="5418812"/>
            <a:chOff x="292040" y="733686"/>
            <a:chExt cx="999531" cy="5418812"/>
          </a:xfrm>
        </p:grpSpPr>
        <p:sp>
          <p:nvSpPr>
            <p:cNvPr id="220" name="Rounded Rectangle 219">
              <a:extLst>
                <a:ext uri="{FF2B5EF4-FFF2-40B4-BE49-F238E27FC236}">
                  <a16:creationId xmlns:a16="http://schemas.microsoft.com/office/drawing/2014/main" id="{58B61B46-5EB5-1643-939C-FA290A9F3029}"/>
                </a:ext>
              </a:extLst>
            </p:cNvPr>
            <p:cNvSpPr/>
            <p:nvPr/>
          </p:nvSpPr>
          <p:spPr>
            <a:xfrm>
              <a:off x="522107" y="911285"/>
              <a:ext cx="636542" cy="264421"/>
            </a:xfrm>
            <a:prstGeom prst="roundRect">
              <a:avLst/>
            </a:prstGeom>
            <a:solidFill>
              <a:srgbClr val="7030A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3" name="TextBox 242">
              <a:extLst>
                <a:ext uri="{FF2B5EF4-FFF2-40B4-BE49-F238E27FC236}">
                  <a16:creationId xmlns:a16="http://schemas.microsoft.com/office/drawing/2014/main" id="{4AFD4351-8C8A-3949-BFAC-7048CCFC961A}"/>
                </a:ext>
              </a:extLst>
            </p:cNvPr>
            <p:cNvSpPr txBox="1"/>
            <p:nvPr/>
          </p:nvSpPr>
          <p:spPr>
            <a:xfrm>
              <a:off x="417841" y="733686"/>
              <a:ext cx="873730"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Beam dump</a:t>
              </a:r>
              <a:endParaRPr lang="en-GB" sz="800" dirty="0">
                <a:solidFill>
                  <a:schemeClr val="accent6">
                    <a:lumMod val="50000"/>
                  </a:schemeClr>
                </a:solidFill>
              </a:endParaRPr>
            </a:p>
          </p:txBody>
        </p:sp>
        <p:sp>
          <p:nvSpPr>
            <p:cNvPr id="185" name="Rounded Rectangle 184">
              <a:extLst>
                <a:ext uri="{FF2B5EF4-FFF2-40B4-BE49-F238E27FC236}">
                  <a16:creationId xmlns:a16="http://schemas.microsoft.com/office/drawing/2014/main" id="{1D78D3F5-5A77-264B-9514-E6F481C06E4E}"/>
                </a:ext>
              </a:extLst>
            </p:cNvPr>
            <p:cNvSpPr/>
            <p:nvPr/>
          </p:nvSpPr>
          <p:spPr>
            <a:xfrm>
              <a:off x="731027" y="1534577"/>
              <a:ext cx="197268" cy="289767"/>
            </a:xfrm>
            <a:prstGeom prst="roundRect">
              <a:avLst/>
            </a:prstGeom>
            <a:solidFill>
              <a:srgbClr val="F6E727"/>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8" name="Rounded Rectangle 217">
              <a:extLst>
                <a:ext uri="{FF2B5EF4-FFF2-40B4-BE49-F238E27FC236}">
                  <a16:creationId xmlns:a16="http://schemas.microsoft.com/office/drawing/2014/main" id="{1D78D3F5-5A77-264B-9514-E6F481C06E4E}"/>
                </a:ext>
              </a:extLst>
            </p:cNvPr>
            <p:cNvSpPr/>
            <p:nvPr/>
          </p:nvSpPr>
          <p:spPr>
            <a:xfrm>
              <a:off x="731027" y="2488653"/>
              <a:ext cx="197268" cy="289767"/>
            </a:xfrm>
            <a:prstGeom prst="roundRect">
              <a:avLst/>
            </a:prstGeom>
            <a:solidFill>
              <a:srgbClr val="F6E727"/>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9" name="Straight Arrow Connector 218">
              <a:extLst>
                <a:ext uri="{FF2B5EF4-FFF2-40B4-BE49-F238E27FC236}">
                  <a16:creationId xmlns:a16="http://schemas.microsoft.com/office/drawing/2014/main" id="{7FED122B-744A-824C-9F54-011A50811C0A}"/>
                </a:ext>
              </a:extLst>
            </p:cNvPr>
            <p:cNvCxnSpPr>
              <a:cxnSpLocks/>
            </p:cNvCxnSpPr>
            <p:nvPr/>
          </p:nvCxnSpPr>
          <p:spPr>
            <a:xfrm flipV="1">
              <a:off x="831329" y="1179302"/>
              <a:ext cx="0" cy="497319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53" name="TextBox 352">
              <a:extLst>
                <a:ext uri="{FF2B5EF4-FFF2-40B4-BE49-F238E27FC236}">
                  <a16:creationId xmlns:a16="http://schemas.microsoft.com/office/drawing/2014/main" id="{4AFD4351-8C8A-3949-BFAC-7048CCFC961A}"/>
                </a:ext>
              </a:extLst>
            </p:cNvPr>
            <p:cNvSpPr txBox="1"/>
            <p:nvPr/>
          </p:nvSpPr>
          <p:spPr>
            <a:xfrm>
              <a:off x="292040" y="1527664"/>
              <a:ext cx="5195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Target </a:t>
              </a:r>
            </a:p>
            <a:p>
              <a:pPr algn="ctr"/>
              <a:r>
                <a:rPr lang="en-US" sz="800" dirty="0">
                  <a:solidFill>
                    <a:schemeClr val="accent6">
                      <a:lumMod val="50000"/>
                    </a:schemeClr>
                  </a:solidFill>
                </a:rPr>
                <a:t>01</a:t>
              </a:r>
              <a:endParaRPr lang="en-GB" sz="800" dirty="0">
                <a:solidFill>
                  <a:schemeClr val="accent6">
                    <a:lumMod val="50000"/>
                  </a:schemeClr>
                </a:solidFill>
              </a:endParaRPr>
            </a:p>
          </p:txBody>
        </p:sp>
        <p:sp>
          <p:nvSpPr>
            <p:cNvPr id="361" name="TextBox 360">
              <a:extLst>
                <a:ext uri="{FF2B5EF4-FFF2-40B4-BE49-F238E27FC236}">
                  <a16:creationId xmlns:a16="http://schemas.microsoft.com/office/drawing/2014/main" id="{4AFD4351-8C8A-3949-BFAC-7048CCFC961A}"/>
                </a:ext>
              </a:extLst>
            </p:cNvPr>
            <p:cNvSpPr txBox="1"/>
            <p:nvPr/>
          </p:nvSpPr>
          <p:spPr>
            <a:xfrm rot="16200000">
              <a:off x="333227" y="4017664"/>
              <a:ext cx="761037"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Proton beam</a:t>
              </a:r>
              <a:endParaRPr lang="en-GB" sz="800" dirty="0">
                <a:solidFill>
                  <a:schemeClr val="accent6">
                    <a:lumMod val="50000"/>
                  </a:schemeClr>
                </a:solidFill>
              </a:endParaRPr>
            </a:p>
          </p:txBody>
        </p:sp>
        <p:sp>
          <p:nvSpPr>
            <p:cNvPr id="375" name="TextBox 374">
              <a:extLst>
                <a:ext uri="{FF2B5EF4-FFF2-40B4-BE49-F238E27FC236}">
                  <a16:creationId xmlns:a16="http://schemas.microsoft.com/office/drawing/2014/main" id="{4AFD4351-8C8A-3949-BFAC-7048CCFC961A}"/>
                </a:ext>
              </a:extLst>
            </p:cNvPr>
            <p:cNvSpPr txBox="1"/>
            <p:nvPr/>
          </p:nvSpPr>
          <p:spPr>
            <a:xfrm>
              <a:off x="292040" y="2474074"/>
              <a:ext cx="5195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Target </a:t>
              </a:r>
            </a:p>
            <a:p>
              <a:pPr algn="ctr"/>
              <a:r>
                <a:rPr lang="en-US" sz="800" dirty="0">
                  <a:solidFill>
                    <a:schemeClr val="accent6">
                      <a:lumMod val="50000"/>
                    </a:schemeClr>
                  </a:solidFill>
                </a:rPr>
                <a:t>02</a:t>
              </a:r>
              <a:endParaRPr lang="en-GB" sz="800" dirty="0">
                <a:solidFill>
                  <a:schemeClr val="accent6">
                    <a:lumMod val="50000"/>
                  </a:schemeClr>
                </a:solidFill>
              </a:endParaRPr>
            </a:p>
          </p:txBody>
        </p:sp>
        <p:cxnSp>
          <p:nvCxnSpPr>
            <p:cNvPr id="381" name="Straight Arrow Connector 380">
              <a:extLst>
                <a:ext uri="{FF2B5EF4-FFF2-40B4-BE49-F238E27FC236}">
                  <a16:creationId xmlns:a16="http://schemas.microsoft.com/office/drawing/2014/main" id="{7FED122B-744A-824C-9F54-011A50811C0A}"/>
                </a:ext>
              </a:extLst>
            </p:cNvPr>
            <p:cNvCxnSpPr>
              <a:cxnSpLocks/>
            </p:cNvCxnSpPr>
            <p:nvPr/>
          </p:nvCxnSpPr>
          <p:spPr>
            <a:xfrm flipV="1">
              <a:off x="831329" y="3552248"/>
              <a:ext cx="0" cy="237654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grpSp>
      <p:grpSp>
        <p:nvGrpSpPr>
          <p:cNvPr id="4" name="Group 3"/>
          <p:cNvGrpSpPr/>
          <p:nvPr/>
        </p:nvGrpSpPr>
        <p:grpSpPr>
          <a:xfrm>
            <a:off x="2990480" y="999390"/>
            <a:ext cx="873730" cy="2004908"/>
            <a:chOff x="2990480" y="999390"/>
            <a:chExt cx="873730" cy="2004908"/>
          </a:xfrm>
        </p:grpSpPr>
        <p:sp>
          <p:nvSpPr>
            <p:cNvPr id="229" name="Rounded Rectangle 228">
              <a:extLst>
                <a:ext uri="{FF2B5EF4-FFF2-40B4-BE49-F238E27FC236}">
                  <a16:creationId xmlns:a16="http://schemas.microsoft.com/office/drawing/2014/main" id="{58B61B46-5EB5-1643-939C-FA290A9F3029}"/>
                </a:ext>
              </a:extLst>
            </p:cNvPr>
            <p:cNvSpPr/>
            <p:nvPr/>
          </p:nvSpPr>
          <p:spPr>
            <a:xfrm>
              <a:off x="3170101" y="1295767"/>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0" name="Rounded Rectangle 229">
              <a:extLst>
                <a:ext uri="{FF2B5EF4-FFF2-40B4-BE49-F238E27FC236}">
                  <a16:creationId xmlns:a16="http://schemas.microsoft.com/office/drawing/2014/main" id="{58B61B46-5EB5-1643-939C-FA290A9F3029}"/>
                </a:ext>
              </a:extLst>
            </p:cNvPr>
            <p:cNvSpPr/>
            <p:nvPr/>
          </p:nvSpPr>
          <p:spPr>
            <a:xfrm>
              <a:off x="3170101" y="1774592"/>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1" name="TextBox 240">
              <a:extLst>
                <a:ext uri="{FF2B5EF4-FFF2-40B4-BE49-F238E27FC236}">
                  <a16:creationId xmlns:a16="http://schemas.microsoft.com/office/drawing/2014/main" id="{4AFD4351-8C8A-3949-BFAC-7048CCFC961A}"/>
                </a:ext>
              </a:extLst>
            </p:cNvPr>
            <p:cNvSpPr txBox="1"/>
            <p:nvPr/>
          </p:nvSpPr>
          <p:spPr>
            <a:xfrm>
              <a:off x="2990480" y="999390"/>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Mass separator dipoles</a:t>
              </a:r>
              <a:endParaRPr lang="en-GB" sz="800" dirty="0">
                <a:solidFill>
                  <a:schemeClr val="accent6">
                    <a:lumMod val="50000"/>
                  </a:schemeClr>
                </a:solidFill>
              </a:endParaRPr>
            </a:p>
          </p:txBody>
        </p:sp>
        <p:sp>
          <p:nvSpPr>
            <p:cNvPr id="275" name="Rounded Rectangle 274">
              <a:extLst>
                <a:ext uri="{FF2B5EF4-FFF2-40B4-BE49-F238E27FC236}">
                  <a16:creationId xmlns:a16="http://schemas.microsoft.com/office/drawing/2014/main" id="{58B61B46-5EB5-1643-939C-FA290A9F3029}"/>
                </a:ext>
              </a:extLst>
            </p:cNvPr>
            <p:cNvSpPr/>
            <p:nvPr/>
          </p:nvSpPr>
          <p:spPr>
            <a:xfrm>
              <a:off x="3170101" y="2261052"/>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6" name="Rounded Rectangle 275">
              <a:extLst>
                <a:ext uri="{FF2B5EF4-FFF2-40B4-BE49-F238E27FC236}">
                  <a16:creationId xmlns:a16="http://schemas.microsoft.com/office/drawing/2014/main" id="{58B61B46-5EB5-1643-939C-FA290A9F3029}"/>
                </a:ext>
              </a:extLst>
            </p:cNvPr>
            <p:cNvSpPr/>
            <p:nvPr/>
          </p:nvSpPr>
          <p:spPr>
            <a:xfrm>
              <a:off x="3170101" y="2739877"/>
              <a:ext cx="533400" cy="264421"/>
            </a:xfrm>
            <a:prstGeom prst="roundRect">
              <a:avLst/>
            </a:prstGeom>
            <a:solidFill>
              <a:schemeClr val="tx1">
                <a:alpha val="15000"/>
              </a:schemeClr>
            </a:solidFill>
            <a:ln w="9525">
              <a:solidFill>
                <a:schemeClr val="accent1">
                  <a:lumMod val="10000"/>
                  <a:alpha val="15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928295" y="1117166"/>
            <a:ext cx="2241806" cy="1757426"/>
            <a:chOff x="928295" y="1117166"/>
            <a:chExt cx="2241806" cy="1757426"/>
          </a:xfrm>
        </p:grpSpPr>
        <p:cxnSp>
          <p:nvCxnSpPr>
            <p:cNvPr id="266" name="Straight Connector 265">
              <a:extLst>
                <a:ext uri="{FF2B5EF4-FFF2-40B4-BE49-F238E27FC236}">
                  <a16:creationId xmlns:a16="http://schemas.microsoft.com/office/drawing/2014/main" id="{233CACC3-D142-044B-A7C7-9FC0F3BFB23D}"/>
                </a:ext>
              </a:extLst>
            </p:cNvPr>
            <p:cNvCxnSpPr>
              <a:cxnSpLocks/>
              <a:endCxn id="229" idx="1"/>
            </p:cNvCxnSpPr>
            <p:nvPr/>
          </p:nvCxnSpPr>
          <p:spPr>
            <a:xfrm>
              <a:off x="2209800" y="1420897"/>
              <a:ext cx="960301" cy="7081"/>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267" name="Straight Connector 266">
              <a:extLst>
                <a:ext uri="{FF2B5EF4-FFF2-40B4-BE49-F238E27FC236}">
                  <a16:creationId xmlns:a16="http://schemas.microsoft.com/office/drawing/2014/main" id="{233CACC3-D142-044B-A7C7-9FC0F3BFB23D}"/>
                </a:ext>
              </a:extLst>
            </p:cNvPr>
            <p:cNvCxnSpPr>
              <a:cxnSpLocks/>
              <a:endCxn id="230" idx="1"/>
            </p:cNvCxnSpPr>
            <p:nvPr/>
          </p:nvCxnSpPr>
          <p:spPr>
            <a:xfrm>
              <a:off x="2209800" y="1896675"/>
              <a:ext cx="960301" cy="10128"/>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233CACC3-D142-044B-A7C7-9FC0F3BFB23D}"/>
                </a:ext>
              </a:extLst>
            </p:cNvPr>
            <p:cNvCxnSpPr>
              <a:cxnSpLocks/>
              <a:endCxn id="275" idx="1"/>
            </p:cNvCxnSpPr>
            <p:nvPr/>
          </p:nvCxnSpPr>
          <p:spPr>
            <a:xfrm>
              <a:off x="2209800" y="2386182"/>
              <a:ext cx="960301" cy="7081"/>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233CACC3-D142-044B-A7C7-9FC0F3BFB23D}"/>
                </a:ext>
              </a:extLst>
            </p:cNvPr>
            <p:cNvCxnSpPr>
              <a:cxnSpLocks/>
              <a:endCxn id="276" idx="1"/>
            </p:cNvCxnSpPr>
            <p:nvPr/>
          </p:nvCxnSpPr>
          <p:spPr>
            <a:xfrm>
              <a:off x="2209800" y="2861960"/>
              <a:ext cx="960301" cy="10128"/>
            </a:xfrm>
            <a:prstGeom prst="line">
              <a:avLst/>
            </a:prstGeom>
            <a:ln w="12700">
              <a:solidFill>
                <a:srgbClr val="FF0000">
                  <a:alpha val="15000"/>
                </a:srgbClr>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273" name="Rounded Rectangle 272">
              <a:extLst>
                <a:ext uri="{FF2B5EF4-FFF2-40B4-BE49-F238E27FC236}">
                  <a16:creationId xmlns:a16="http://schemas.microsoft.com/office/drawing/2014/main" id="{59F446DC-76FE-8F45-9DC4-35810F0D1BA4}"/>
                </a:ext>
              </a:extLst>
            </p:cNvPr>
            <p:cNvSpPr/>
            <p:nvPr/>
          </p:nvSpPr>
          <p:spPr>
            <a:xfrm flipV="1">
              <a:off x="1371553" y="2499860"/>
              <a:ext cx="332378" cy="57301"/>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4" name="Rounded Rectangle 273">
              <a:extLst>
                <a:ext uri="{FF2B5EF4-FFF2-40B4-BE49-F238E27FC236}">
                  <a16:creationId xmlns:a16="http://schemas.microsoft.com/office/drawing/2014/main" id="{59F446DC-76FE-8F45-9DC4-35810F0D1BA4}"/>
                </a:ext>
              </a:extLst>
            </p:cNvPr>
            <p:cNvSpPr/>
            <p:nvPr/>
          </p:nvSpPr>
          <p:spPr>
            <a:xfrm flipV="1">
              <a:off x="1364730" y="2732327"/>
              <a:ext cx="339201" cy="47733"/>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7" name="Straight Connector 276">
              <a:extLst>
                <a:ext uri="{FF2B5EF4-FFF2-40B4-BE49-F238E27FC236}">
                  <a16:creationId xmlns:a16="http://schemas.microsoft.com/office/drawing/2014/main" id="{233CACC3-D142-044B-A7C7-9FC0F3BFB23D}"/>
                </a:ext>
              </a:extLst>
            </p:cNvPr>
            <p:cNvCxnSpPr>
              <a:cxnSpLocks/>
            </p:cNvCxnSpPr>
            <p:nvPr/>
          </p:nvCxnSpPr>
          <p:spPr>
            <a:xfrm>
              <a:off x="928295" y="2639758"/>
              <a:ext cx="635478"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278" name="Straight Connector 277">
              <a:extLst>
                <a:ext uri="{FF2B5EF4-FFF2-40B4-BE49-F238E27FC236}">
                  <a16:creationId xmlns:a16="http://schemas.microsoft.com/office/drawing/2014/main" id="{233CACC3-D142-044B-A7C7-9FC0F3BFB23D}"/>
                </a:ext>
              </a:extLst>
            </p:cNvPr>
            <p:cNvCxnSpPr>
              <a:cxnSpLocks/>
            </p:cNvCxnSpPr>
            <p:nvPr/>
          </p:nvCxnSpPr>
          <p:spPr>
            <a:xfrm flipV="1">
              <a:off x="1569034" y="2386182"/>
              <a:ext cx="647846" cy="253576"/>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279" name="Straight Connector 278">
              <a:extLst>
                <a:ext uri="{FF2B5EF4-FFF2-40B4-BE49-F238E27FC236}">
                  <a16:creationId xmlns:a16="http://schemas.microsoft.com/office/drawing/2014/main" id="{233CACC3-D142-044B-A7C7-9FC0F3BFB23D}"/>
                </a:ext>
              </a:extLst>
            </p:cNvPr>
            <p:cNvCxnSpPr>
              <a:cxnSpLocks/>
            </p:cNvCxnSpPr>
            <p:nvPr/>
          </p:nvCxnSpPr>
          <p:spPr>
            <a:xfrm>
              <a:off x="1573778" y="2638304"/>
              <a:ext cx="642843" cy="224354"/>
            </a:xfrm>
            <a:prstGeom prst="line">
              <a:avLst/>
            </a:prstGeom>
            <a:ln w="12700">
              <a:solidFill>
                <a:srgbClr val="FF0000">
                  <a:alpha val="15000"/>
                </a:srgbClr>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69" name="Straight Arrow Connector 368">
              <a:extLst>
                <a:ext uri="{FF2B5EF4-FFF2-40B4-BE49-F238E27FC236}">
                  <a16:creationId xmlns:a16="http://schemas.microsoft.com/office/drawing/2014/main" id="{7FED122B-744A-824C-9F54-011A50811C0A}"/>
                </a:ext>
              </a:extLst>
            </p:cNvPr>
            <p:cNvCxnSpPr>
              <a:cxnSpLocks/>
            </p:cNvCxnSpPr>
            <p:nvPr/>
          </p:nvCxnSpPr>
          <p:spPr>
            <a:xfrm>
              <a:off x="2893658" y="2386182"/>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70" name="Straight Arrow Connector 369">
              <a:extLst>
                <a:ext uri="{FF2B5EF4-FFF2-40B4-BE49-F238E27FC236}">
                  <a16:creationId xmlns:a16="http://schemas.microsoft.com/office/drawing/2014/main" id="{7FED122B-744A-824C-9F54-011A50811C0A}"/>
                </a:ext>
              </a:extLst>
            </p:cNvPr>
            <p:cNvCxnSpPr>
              <a:cxnSpLocks/>
            </p:cNvCxnSpPr>
            <p:nvPr/>
          </p:nvCxnSpPr>
          <p:spPr>
            <a:xfrm>
              <a:off x="2893658" y="2874592"/>
              <a:ext cx="193644" cy="0"/>
            </a:xfrm>
            <a:prstGeom prst="straightConnector1">
              <a:avLst/>
            </a:prstGeom>
            <a:ln w="12700">
              <a:solidFill>
                <a:srgbClr val="FF0000">
                  <a:alpha val="15000"/>
                </a:srgbClr>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401" name="Straight Arrow Connector 400">
              <a:extLst>
                <a:ext uri="{FF2B5EF4-FFF2-40B4-BE49-F238E27FC236}">
                  <a16:creationId xmlns:a16="http://schemas.microsoft.com/office/drawing/2014/main" id="{7FED122B-744A-824C-9F54-011A50811C0A}"/>
                </a:ext>
              </a:extLst>
            </p:cNvPr>
            <p:cNvCxnSpPr>
              <a:cxnSpLocks/>
            </p:cNvCxnSpPr>
            <p:nvPr/>
          </p:nvCxnSpPr>
          <p:spPr>
            <a:xfrm>
              <a:off x="1246034" y="2637505"/>
              <a:ext cx="45537"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sp>
          <p:nvSpPr>
            <p:cNvPr id="222" name="Rounded Rectangle 221">
              <a:extLst>
                <a:ext uri="{FF2B5EF4-FFF2-40B4-BE49-F238E27FC236}">
                  <a16:creationId xmlns:a16="http://schemas.microsoft.com/office/drawing/2014/main" id="{59F446DC-76FE-8F45-9DC4-35810F0D1BA4}"/>
                </a:ext>
              </a:extLst>
            </p:cNvPr>
            <p:cNvSpPr/>
            <p:nvPr/>
          </p:nvSpPr>
          <p:spPr>
            <a:xfrm flipV="1">
              <a:off x="1371553" y="1534575"/>
              <a:ext cx="332378" cy="57301"/>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3" name="Rounded Rectangle 222">
              <a:extLst>
                <a:ext uri="{FF2B5EF4-FFF2-40B4-BE49-F238E27FC236}">
                  <a16:creationId xmlns:a16="http://schemas.microsoft.com/office/drawing/2014/main" id="{59F446DC-76FE-8F45-9DC4-35810F0D1BA4}"/>
                </a:ext>
              </a:extLst>
            </p:cNvPr>
            <p:cNvSpPr/>
            <p:nvPr/>
          </p:nvSpPr>
          <p:spPr>
            <a:xfrm flipV="1">
              <a:off x="1364730" y="1767042"/>
              <a:ext cx="339201" cy="47733"/>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2" name="TextBox 241">
              <a:extLst>
                <a:ext uri="{FF2B5EF4-FFF2-40B4-BE49-F238E27FC236}">
                  <a16:creationId xmlns:a16="http://schemas.microsoft.com/office/drawing/2014/main" id="{4AFD4351-8C8A-3949-BFAC-7048CCFC961A}"/>
                </a:ext>
              </a:extLst>
            </p:cNvPr>
            <p:cNvSpPr txBox="1"/>
            <p:nvPr/>
          </p:nvSpPr>
          <p:spPr>
            <a:xfrm>
              <a:off x="1109592" y="1243077"/>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Time separator kickers</a:t>
              </a:r>
              <a:endParaRPr lang="en-GB" sz="800" dirty="0">
                <a:solidFill>
                  <a:schemeClr val="accent6">
                    <a:lumMod val="50000"/>
                  </a:schemeClr>
                </a:solidFill>
              </a:endParaRPr>
            </a:p>
          </p:txBody>
        </p:sp>
        <p:cxnSp>
          <p:nvCxnSpPr>
            <p:cNvPr id="259" name="Straight Connector 258">
              <a:extLst>
                <a:ext uri="{FF2B5EF4-FFF2-40B4-BE49-F238E27FC236}">
                  <a16:creationId xmlns:a16="http://schemas.microsoft.com/office/drawing/2014/main" id="{233CACC3-D142-044B-A7C7-9FC0F3BFB23D}"/>
                </a:ext>
              </a:extLst>
            </p:cNvPr>
            <p:cNvCxnSpPr>
              <a:cxnSpLocks/>
            </p:cNvCxnSpPr>
            <p:nvPr/>
          </p:nvCxnSpPr>
          <p:spPr>
            <a:xfrm>
              <a:off x="928295" y="1674473"/>
              <a:ext cx="635478"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264" name="Straight Connector 263">
              <a:extLst>
                <a:ext uri="{FF2B5EF4-FFF2-40B4-BE49-F238E27FC236}">
                  <a16:creationId xmlns:a16="http://schemas.microsoft.com/office/drawing/2014/main" id="{233CACC3-D142-044B-A7C7-9FC0F3BFB23D}"/>
                </a:ext>
              </a:extLst>
            </p:cNvPr>
            <p:cNvCxnSpPr>
              <a:cxnSpLocks/>
            </p:cNvCxnSpPr>
            <p:nvPr/>
          </p:nvCxnSpPr>
          <p:spPr>
            <a:xfrm flipV="1">
              <a:off x="1569034" y="1420897"/>
              <a:ext cx="647846" cy="253576"/>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265" name="Straight Connector 264">
              <a:extLst>
                <a:ext uri="{FF2B5EF4-FFF2-40B4-BE49-F238E27FC236}">
                  <a16:creationId xmlns:a16="http://schemas.microsoft.com/office/drawing/2014/main" id="{233CACC3-D142-044B-A7C7-9FC0F3BFB23D}"/>
                </a:ext>
              </a:extLst>
            </p:cNvPr>
            <p:cNvCxnSpPr>
              <a:cxnSpLocks/>
            </p:cNvCxnSpPr>
            <p:nvPr/>
          </p:nvCxnSpPr>
          <p:spPr>
            <a:xfrm>
              <a:off x="1573778" y="1673019"/>
              <a:ext cx="642843" cy="224354"/>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67" name="Straight Arrow Connector 366">
              <a:extLst>
                <a:ext uri="{FF2B5EF4-FFF2-40B4-BE49-F238E27FC236}">
                  <a16:creationId xmlns:a16="http://schemas.microsoft.com/office/drawing/2014/main" id="{7FED122B-744A-824C-9F54-011A50811C0A}"/>
                </a:ext>
              </a:extLst>
            </p:cNvPr>
            <p:cNvCxnSpPr>
              <a:cxnSpLocks/>
            </p:cNvCxnSpPr>
            <p:nvPr/>
          </p:nvCxnSpPr>
          <p:spPr>
            <a:xfrm>
              <a:off x="2893658" y="1420897"/>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68" name="Straight Arrow Connector 367">
              <a:extLst>
                <a:ext uri="{FF2B5EF4-FFF2-40B4-BE49-F238E27FC236}">
                  <a16:creationId xmlns:a16="http://schemas.microsoft.com/office/drawing/2014/main" id="{7FED122B-744A-824C-9F54-011A50811C0A}"/>
                </a:ext>
              </a:extLst>
            </p:cNvPr>
            <p:cNvCxnSpPr>
              <a:cxnSpLocks/>
            </p:cNvCxnSpPr>
            <p:nvPr/>
          </p:nvCxnSpPr>
          <p:spPr>
            <a:xfrm>
              <a:off x="2893658" y="1907104"/>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403" name="Straight Arrow Connector 402">
              <a:extLst>
                <a:ext uri="{FF2B5EF4-FFF2-40B4-BE49-F238E27FC236}">
                  <a16:creationId xmlns:a16="http://schemas.microsoft.com/office/drawing/2014/main" id="{7FED122B-744A-824C-9F54-011A50811C0A}"/>
                </a:ext>
              </a:extLst>
            </p:cNvPr>
            <p:cNvCxnSpPr>
              <a:cxnSpLocks/>
            </p:cNvCxnSpPr>
            <p:nvPr/>
          </p:nvCxnSpPr>
          <p:spPr>
            <a:xfrm>
              <a:off x="1246034" y="1667246"/>
              <a:ext cx="45537"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sp>
          <p:nvSpPr>
            <p:cNvPr id="408" name="TextBox 407">
              <a:extLst>
                <a:ext uri="{FF2B5EF4-FFF2-40B4-BE49-F238E27FC236}">
                  <a16:creationId xmlns:a16="http://schemas.microsoft.com/office/drawing/2014/main" id="{4AFD4351-8C8A-3949-BFAC-7048CCFC961A}"/>
                </a:ext>
              </a:extLst>
            </p:cNvPr>
            <p:cNvSpPr txBox="1"/>
            <p:nvPr/>
          </p:nvSpPr>
          <p:spPr>
            <a:xfrm>
              <a:off x="2067993" y="1117166"/>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Slow released isotopes</a:t>
              </a:r>
              <a:endParaRPr lang="en-GB" sz="800" dirty="0">
                <a:solidFill>
                  <a:schemeClr val="accent6">
                    <a:lumMod val="50000"/>
                  </a:schemeClr>
                </a:solidFill>
              </a:endParaRPr>
            </a:p>
          </p:txBody>
        </p:sp>
        <p:sp>
          <p:nvSpPr>
            <p:cNvPr id="419" name="TextBox 418">
              <a:extLst>
                <a:ext uri="{FF2B5EF4-FFF2-40B4-BE49-F238E27FC236}">
                  <a16:creationId xmlns:a16="http://schemas.microsoft.com/office/drawing/2014/main" id="{4AFD4351-8C8A-3949-BFAC-7048CCFC961A}"/>
                </a:ext>
              </a:extLst>
            </p:cNvPr>
            <p:cNvSpPr txBox="1"/>
            <p:nvPr/>
          </p:nvSpPr>
          <p:spPr>
            <a:xfrm>
              <a:off x="2081416" y="1598562"/>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Fast released isotopes</a:t>
              </a:r>
              <a:endParaRPr lang="en-GB" sz="800" dirty="0">
                <a:solidFill>
                  <a:schemeClr val="accent6">
                    <a:lumMod val="50000"/>
                  </a:schemeClr>
                </a:solidFill>
              </a:endParaRPr>
            </a:p>
          </p:txBody>
        </p:sp>
      </p:grpSp>
      <p:grpSp>
        <p:nvGrpSpPr>
          <p:cNvPr id="8" name="Group 7"/>
          <p:cNvGrpSpPr/>
          <p:nvPr/>
        </p:nvGrpSpPr>
        <p:grpSpPr>
          <a:xfrm>
            <a:off x="825606" y="3117019"/>
            <a:ext cx="3576440" cy="3035479"/>
            <a:chOff x="825606" y="3117019"/>
            <a:chExt cx="3576440" cy="3035479"/>
          </a:xfrm>
        </p:grpSpPr>
        <p:sp>
          <p:nvSpPr>
            <p:cNvPr id="376" name="TextBox 375">
              <a:extLst>
                <a:ext uri="{FF2B5EF4-FFF2-40B4-BE49-F238E27FC236}">
                  <a16:creationId xmlns:a16="http://schemas.microsoft.com/office/drawing/2014/main" id="{4AFD4351-8C8A-3949-BFAC-7048CCFC961A}"/>
                </a:ext>
              </a:extLst>
            </p:cNvPr>
            <p:cNvSpPr txBox="1"/>
            <p:nvPr/>
          </p:nvSpPr>
          <p:spPr>
            <a:xfrm>
              <a:off x="825606" y="3911117"/>
              <a:ext cx="5195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Target </a:t>
              </a:r>
            </a:p>
            <a:p>
              <a:pPr algn="ctr"/>
              <a:r>
                <a:rPr lang="en-US" sz="800" dirty="0">
                  <a:solidFill>
                    <a:schemeClr val="accent6">
                      <a:lumMod val="50000"/>
                    </a:schemeClr>
                  </a:solidFill>
                </a:rPr>
                <a:t>03</a:t>
              </a:r>
              <a:endParaRPr lang="en-GB" sz="800" dirty="0">
                <a:solidFill>
                  <a:schemeClr val="accent6">
                    <a:lumMod val="50000"/>
                  </a:schemeClr>
                </a:solidFill>
              </a:endParaRPr>
            </a:p>
          </p:txBody>
        </p:sp>
        <p:sp>
          <p:nvSpPr>
            <p:cNvPr id="377" name="TextBox 376">
              <a:extLst>
                <a:ext uri="{FF2B5EF4-FFF2-40B4-BE49-F238E27FC236}">
                  <a16:creationId xmlns:a16="http://schemas.microsoft.com/office/drawing/2014/main" id="{4AFD4351-8C8A-3949-BFAC-7048CCFC961A}"/>
                </a:ext>
              </a:extLst>
            </p:cNvPr>
            <p:cNvSpPr txBox="1"/>
            <p:nvPr/>
          </p:nvSpPr>
          <p:spPr>
            <a:xfrm>
              <a:off x="825606" y="4857527"/>
              <a:ext cx="5195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Target </a:t>
              </a:r>
            </a:p>
            <a:p>
              <a:pPr algn="ctr"/>
              <a:r>
                <a:rPr lang="en-US" sz="800" dirty="0">
                  <a:solidFill>
                    <a:schemeClr val="accent6">
                      <a:lumMod val="50000"/>
                    </a:schemeClr>
                  </a:solidFill>
                </a:rPr>
                <a:t>04</a:t>
              </a:r>
              <a:endParaRPr lang="en-GB" sz="800" dirty="0">
                <a:solidFill>
                  <a:schemeClr val="accent6">
                    <a:lumMod val="50000"/>
                  </a:schemeClr>
                </a:solidFill>
              </a:endParaRPr>
            </a:p>
          </p:txBody>
        </p:sp>
        <p:grpSp>
          <p:nvGrpSpPr>
            <p:cNvPr id="5" name="Group 4"/>
            <p:cNvGrpSpPr/>
            <p:nvPr/>
          </p:nvGrpSpPr>
          <p:grpSpPr>
            <a:xfrm>
              <a:off x="955677" y="3117019"/>
              <a:ext cx="3446369" cy="3035479"/>
              <a:chOff x="955677" y="3117019"/>
              <a:chExt cx="3446369" cy="3035479"/>
            </a:xfrm>
          </p:grpSpPr>
          <p:sp>
            <p:nvSpPr>
              <p:cNvPr id="311" name="Rounded Rectangle 310">
                <a:extLst>
                  <a:ext uri="{FF2B5EF4-FFF2-40B4-BE49-F238E27FC236}">
                    <a16:creationId xmlns:a16="http://schemas.microsoft.com/office/drawing/2014/main" id="{58B61B46-5EB5-1643-939C-FA290A9F3029}"/>
                  </a:ext>
                </a:extLst>
              </p:cNvPr>
              <p:cNvSpPr/>
              <p:nvPr/>
            </p:nvSpPr>
            <p:spPr>
              <a:xfrm>
                <a:off x="3707937" y="3662790"/>
                <a:ext cx="533400" cy="264421"/>
              </a:xfrm>
              <a:prstGeom prst="roundRect">
                <a:avLst/>
              </a:prstGeom>
              <a:solidFill>
                <a:schemeClr val="tx1">
                  <a:alpha val="15000"/>
                </a:schemeClr>
              </a:solidFill>
              <a:ln w="9525">
                <a:solidFill>
                  <a:schemeClr val="accent1">
                    <a:lumMod val="10000"/>
                    <a:alpha val="15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8" name="Rounded Rectangle 287">
                <a:extLst>
                  <a:ext uri="{FF2B5EF4-FFF2-40B4-BE49-F238E27FC236}">
                    <a16:creationId xmlns:a16="http://schemas.microsoft.com/office/drawing/2014/main" id="{1D78D3F5-5A77-264B-9514-E6F481C06E4E}"/>
                  </a:ext>
                </a:extLst>
              </p:cNvPr>
              <p:cNvSpPr/>
              <p:nvPr/>
            </p:nvSpPr>
            <p:spPr>
              <a:xfrm>
                <a:off x="1268863" y="3911119"/>
                <a:ext cx="197268" cy="289767"/>
              </a:xfrm>
              <a:prstGeom prst="roundRect">
                <a:avLst/>
              </a:prstGeom>
              <a:solidFill>
                <a:srgbClr val="F6E727"/>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9" name="Rounded Rectangle 288">
                <a:extLst>
                  <a:ext uri="{FF2B5EF4-FFF2-40B4-BE49-F238E27FC236}">
                    <a16:creationId xmlns:a16="http://schemas.microsoft.com/office/drawing/2014/main" id="{1D78D3F5-5A77-264B-9514-E6F481C06E4E}"/>
                  </a:ext>
                </a:extLst>
              </p:cNvPr>
              <p:cNvSpPr/>
              <p:nvPr/>
            </p:nvSpPr>
            <p:spPr>
              <a:xfrm>
                <a:off x="1268863" y="4865195"/>
                <a:ext cx="197268" cy="289767"/>
              </a:xfrm>
              <a:prstGeom prst="roundRect">
                <a:avLst/>
              </a:prstGeom>
              <a:solidFill>
                <a:srgbClr val="F6E727"/>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0" name="Straight Arrow Connector 289">
                <a:extLst>
                  <a:ext uri="{FF2B5EF4-FFF2-40B4-BE49-F238E27FC236}">
                    <a16:creationId xmlns:a16="http://schemas.microsoft.com/office/drawing/2014/main" id="{7FED122B-744A-824C-9F54-011A50811C0A}"/>
                  </a:ext>
                </a:extLst>
              </p:cNvPr>
              <p:cNvCxnSpPr>
                <a:cxnSpLocks/>
              </p:cNvCxnSpPr>
              <p:nvPr/>
            </p:nvCxnSpPr>
            <p:spPr>
              <a:xfrm flipV="1">
                <a:off x="1369165" y="3555844"/>
                <a:ext cx="0" cy="259665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91" name="Rounded Rectangle 290">
                <a:extLst>
                  <a:ext uri="{FF2B5EF4-FFF2-40B4-BE49-F238E27FC236}">
                    <a16:creationId xmlns:a16="http://schemas.microsoft.com/office/drawing/2014/main" id="{58B61B46-5EB5-1643-939C-FA290A9F3029}"/>
                  </a:ext>
                </a:extLst>
              </p:cNvPr>
              <p:cNvSpPr/>
              <p:nvPr/>
            </p:nvSpPr>
            <p:spPr>
              <a:xfrm>
                <a:off x="1059943" y="3287827"/>
                <a:ext cx="636542" cy="264421"/>
              </a:xfrm>
              <a:prstGeom prst="roundRect">
                <a:avLst/>
              </a:prstGeom>
              <a:solidFill>
                <a:srgbClr val="7030A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2" name="Rounded Rectangle 291">
                <a:extLst>
                  <a:ext uri="{FF2B5EF4-FFF2-40B4-BE49-F238E27FC236}">
                    <a16:creationId xmlns:a16="http://schemas.microsoft.com/office/drawing/2014/main" id="{59F446DC-76FE-8F45-9DC4-35810F0D1BA4}"/>
                  </a:ext>
                </a:extLst>
              </p:cNvPr>
              <p:cNvSpPr/>
              <p:nvPr/>
            </p:nvSpPr>
            <p:spPr>
              <a:xfrm flipV="1">
                <a:off x="1909389" y="3911117"/>
                <a:ext cx="332378" cy="57301"/>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3" name="Rounded Rectangle 292">
                <a:extLst>
                  <a:ext uri="{FF2B5EF4-FFF2-40B4-BE49-F238E27FC236}">
                    <a16:creationId xmlns:a16="http://schemas.microsoft.com/office/drawing/2014/main" id="{59F446DC-76FE-8F45-9DC4-35810F0D1BA4}"/>
                  </a:ext>
                </a:extLst>
              </p:cNvPr>
              <p:cNvSpPr/>
              <p:nvPr/>
            </p:nvSpPr>
            <p:spPr>
              <a:xfrm flipV="1">
                <a:off x="1902566" y="4143584"/>
                <a:ext cx="339201" cy="47733"/>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6" name="TextBox 295">
                <a:extLst>
                  <a:ext uri="{FF2B5EF4-FFF2-40B4-BE49-F238E27FC236}">
                    <a16:creationId xmlns:a16="http://schemas.microsoft.com/office/drawing/2014/main" id="{4AFD4351-8C8A-3949-BFAC-7048CCFC961A}"/>
                  </a:ext>
                </a:extLst>
              </p:cNvPr>
              <p:cNvSpPr txBox="1"/>
              <p:nvPr/>
            </p:nvSpPr>
            <p:spPr>
              <a:xfrm>
                <a:off x="3528316" y="5403725"/>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Mass separator dipoles</a:t>
                </a:r>
                <a:endParaRPr lang="en-GB" sz="800" dirty="0">
                  <a:solidFill>
                    <a:schemeClr val="accent6">
                      <a:lumMod val="50000"/>
                    </a:schemeClr>
                  </a:solidFill>
                </a:endParaRPr>
              </a:p>
            </p:txBody>
          </p:sp>
          <p:sp>
            <p:nvSpPr>
              <p:cNvPr id="297" name="TextBox 296">
                <a:extLst>
                  <a:ext uri="{FF2B5EF4-FFF2-40B4-BE49-F238E27FC236}">
                    <a16:creationId xmlns:a16="http://schemas.microsoft.com/office/drawing/2014/main" id="{4AFD4351-8C8A-3949-BFAC-7048CCFC961A}"/>
                  </a:ext>
                </a:extLst>
              </p:cNvPr>
              <p:cNvSpPr txBox="1"/>
              <p:nvPr/>
            </p:nvSpPr>
            <p:spPr>
              <a:xfrm>
                <a:off x="1647428" y="3619619"/>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Time separator kickers</a:t>
                </a:r>
                <a:endParaRPr lang="en-GB" sz="800" dirty="0">
                  <a:solidFill>
                    <a:schemeClr val="accent6">
                      <a:lumMod val="50000"/>
                    </a:schemeClr>
                  </a:solidFill>
                </a:endParaRPr>
              </a:p>
            </p:txBody>
          </p:sp>
          <p:sp>
            <p:nvSpPr>
              <p:cNvPr id="298" name="TextBox 297">
                <a:extLst>
                  <a:ext uri="{FF2B5EF4-FFF2-40B4-BE49-F238E27FC236}">
                    <a16:creationId xmlns:a16="http://schemas.microsoft.com/office/drawing/2014/main" id="{4AFD4351-8C8A-3949-BFAC-7048CCFC961A}"/>
                  </a:ext>
                </a:extLst>
              </p:cNvPr>
              <p:cNvSpPr txBox="1"/>
              <p:nvPr/>
            </p:nvSpPr>
            <p:spPr>
              <a:xfrm>
                <a:off x="955677" y="3117019"/>
                <a:ext cx="873730"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Beam dump</a:t>
                </a:r>
                <a:endParaRPr lang="en-GB" sz="800" dirty="0">
                  <a:solidFill>
                    <a:schemeClr val="accent6">
                      <a:lumMod val="50000"/>
                    </a:schemeClr>
                  </a:solidFill>
                </a:endParaRPr>
              </a:p>
            </p:txBody>
          </p:sp>
          <p:cxnSp>
            <p:nvCxnSpPr>
              <p:cNvPr id="299" name="Straight Connector 298">
                <a:extLst>
                  <a:ext uri="{FF2B5EF4-FFF2-40B4-BE49-F238E27FC236}">
                    <a16:creationId xmlns:a16="http://schemas.microsoft.com/office/drawing/2014/main" id="{233CACC3-D142-044B-A7C7-9FC0F3BFB23D}"/>
                  </a:ext>
                </a:extLst>
              </p:cNvPr>
              <p:cNvCxnSpPr>
                <a:cxnSpLocks/>
              </p:cNvCxnSpPr>
              <p:nvPr/>
            </p:nvCxnSpPr>
            <p:spPr>
              <a:xfrm>
                <a:off x="1466131" y="4051015"/>
                <a:ext cx="635478"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01" name="Straight Connector 300">
                <a:extLst>
                  <a:ext uri="{FF2B5EF4-FFF2-40B4-BE49-F238E27FC236}">
                    <a16:creationId xmlns:a16="http://schemas.microsoft.com/office/drawing/2014/main" id="{233CACC3-D142-044B-A7C7-9FC0F3BFB23D}"/>
                  </a:ext>
                </a:extLst>
              </p:cNvPr>
              <p:cNvCxnSpPr>
                <a:cxnSpLocks/>
              </p:cNvCxnSpPr>
              <p:nvPr/>
            </p:nvCxnSpPr>
            <p:spPr>
              <a:xfrm flipV="1">
                <a:off x="2106870" y="3797439"/>
                <a:ext cx="647846" cy="253576"/>
              </a:xfrm>
              <a:prstGeom prst="line">
                <a:avLst/>
              </a:prstGeom>
              <a:ln w="12700">
                <a:solidFill>
                  <a:srgbClr val="FF0000">
                    <a:alpha val="15000"/>
                  </a:srgbClr>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02" name="Straight Connector 301">
                <a:extLst>
                  <a:ext uri="{FF2B5EF4-FFF2-40B4-BE49-F238E27FC236}">
                    <a16:creationId xmlns:a16="http://schemas.microsoft.com/office/drawing/2014/main" id="{233CACC3-D142-044B-A7C7-9FC0F3BFB23D}"/>
                  </a:ext>
                </a:extLst>
              </p:cNvPr>
              <p:cNvCxnSpPr>
                <a:cxnSpLocks/>
              </p:cNvCxnSpPr>
              <p:nvPr/>
            </p:nvCxnSpPr>
            <p:spPr>
              <a:xfrm>
                <a:off x="2111614" y="4049561"/>
                <a:ext cx="642843" cy="224354"/>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233CACC3-D142-044B-A7C7-9FC0F3BFB23D}"/>
                  </a:ext>
                </a:extLst>
              </p:cNvPr>
              <p:cNvCxnSpPr>
                <a:cxnSpLocks/>
                <a:endCxn id="311" idx="1"/>
              </p:cNvCxnSpPr>
              <p:nvPr/>
            </p:nvCxnSpPr>
            <p:spPr>
              <a:xfrm flipV="1">
                <a:off x="2747636" y="3795001"/>
                <a:ext cx="960301" cy="2438"/>
              </a:xfrm>
              <a:prstGeom prst="line">
                <a:avLst/>
              </a:prstGeom>
              <a:ln w="12700">
                <a:solidFill>
                  <a:srgbClr val="FF0000">
                    <a:alpha val="15000"/>
                  </a:srgbClr>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04" name="Straight Connector 303">
                <a:extLst>
                  <a:ext uri="{FF2B5EF4-FFF2-40B4-BE49-F238E27FC236}">
                    <a16:creationId xmlns:a16="http://schemas.microsoft.com/office/drawing/2014/main" id="{233CACC3-D142-044B-A7C7-9FC0F3BFB23D}"/>
                  </a:ext>
                </a:extLst>
              </p:cNvPr>
              <p:cNvCxnSpPr>
                <a:cxnSpLocks/>
              </p:cNvCxnSpPr>
              <p:nvPr/>
            </p:nvCxnSpPr>
            <p:spPr>
              <a:xfrm>
                <a:off x="2747636" y="4273217"/>
                <a:ext cx="1085688"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308" name="Rounded Rectangle 307">
                <a:extLst>
                  <a:ext uri="{FF2B5EF4-FFF2-40B4-BE49-F238E27FC236}">
                    <a16:creationId xmlns:a16="http://schemas.microsoft.com/office/drawing/2014/main" id="{59F446DC-76FE-8F45-9DC4-35810F0D1BA4}"/>
                  </a:ext>
                </a:extLst>
              </p:cNvPr>
              <p:cNvSpPr/>
              <p:nvPr/>
            </p:nvSpPr>
            <p:spPr>
              <a:xfrm flipV="1">
                <a:off x="1909389" y="4876402"/>
                <a:ext cx="332378" cy="57301"/>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9" name="Rounded Rectangle 308">
                <a:extLst>
                  <a:ext uri="{FF2B5EF4-FFF2-40B4-BE49-F238E27FC236}">
                    <a16:creationId xmlns:a16="http://schemas.microsoft.com/office/drawing/2014/main" id="{59F446DC-76FE-8F45-9DC4-35810F0D1BA4}"/>
                  </a:ext>
                </a:extLst>
              </p:cNvPr>
              <p:cNvSpPr/>
              <p:nvPr/>
            </p:nvSpPr>
            <p:spPr>
              <a:xfrm flipV="1">
                <a:off x="1902566" y="5108869"/>
                <a:ext cx="339201" cy="47733"/>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12" name="Straight Connector 311">
                <a:extLst>
                  <a:ext uri="{FF2B5EF4-FFF2-40B4-BE49-F238E27FC236}">
                    <a16:creationId xmlns:a16="http://schemas.microsoft.com/office/drawing/2014/main" id="{233CACC3-D142-044B-A7C7-9FC0F3BFB23D}"/>
                  </a:ext>
                </a:extLst>
              </p:cNvPr>
              <p:cNvCxnSpPr>
                <a:cxnSpLocks/>
              </p:cNvCxnSpPr>
              <p:nvPr/>
            </p:nvCxnSpPr>
            <p:spPr>
              <a:xfrm>
                <a:off x="1466131" y="5016300"/>
                <a:ext cx="635478"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13" name="Straight Connector 312">
                <a:extLst>
                  <a:ext uri="{FF2B5EF4-FFF2-40B4-BE49-F238E27FC236}">
                    <a16:creationId xmlns:a16="http://schemas.microsoft.com/office/drawing/2014/main" id="{233CACC3-D142-044B-A7C7-9FC0F3BFB23D}"/>
                  </a:ext>
                </a:extLst>
              </p:cNvPr>
              <p:cNvCxnSpPr>
                <a:cxnSpLocks/>
              </p:cNvCxnSpPr>
              <p:nvPr/>
            </p:nvCxnSpPr>
            <p:spPr>
              <a:xfrm flipV="1">
                <a:off x="2106870" y="4762724"/>
                <a:ext cx="647846" cy="253576"/>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14" name="Straight Connector 313">
                <a:extLst>
                  <a:ext uri="{FF2B5EF4-FFF2-40B4-BE49-F238E27FC236}">
                    <a16:creationId xmlns:a16="http://schemas.microsoft.com/office/drawing/2014/main" id="{233CACC3-D142-044B-A7C7-9FC0F3BFB23D}"/>
                  </a:ext>
                </a:extLst>
              </p:cNvPr>
              <p:cNvCxnSpPr>
                <a:cxnSpLocks/>
              </p:cNvCxnSpPr>
              <p:nvPr/>
            </p:nvCxnSpPr>
            <p:spPr>
              <a:xfrm>
                <a:off x="2111614" y="5014846"/>
                <a:ext cx="642843" cy="224354"/>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15" name="Straight Connector 314">
                <a:extLst>
                  <a:ext uri="{FF2B5EF4-FFF2-40B4-BE49-F238E27FC236}">
                    <a16:creationId xmlns:a16="http://schemas.microsoft.com/office/drawing/2014/main" id="{233CACC3-D142-044B-A7C7-9FC0F3BFB23D}"/>
                  </a:ext>
                </a:extLst>
              </p:cNvPr>
              <p:cNvCxnSpPr>
                <a:cxnSpLocks/>
              </p:cNvCxnSpPr>
              <p:nvPr/>
            </p:nvCxnSpPr>
            <p:spPr>
              <a:xfrm>
                <a:off x="2747636" y="4762724"/>
                <a:ext cx="1182510"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16" name="Straight Connector 315">
                <a:extLst>
                  <a:ext uri="{FF2B5EF4-FFF2-40B4-BE49-F238E27FC236}">
                    <a16:creationId xmlns:a16="http://schemas.microsoft.com/office/drawing/2014/main" id="{233CACC3-D142-044B-A7C7-9FC0F3BFB23D}"/>
                  </a:ext>
                </a:extLst>
              </p:cNvPr>
              <p:cNvCxnSpPr>
                <a:cxnSpLocks/>
              </p:cNvCxnSpPr>
              <p:nvPr/>
            </p:nvCxnSpPr>
            <p:spPr>
              <a:xfrm>
                <a:off x="2747636" y="5238502"/>
                <a:ext cx="1085688"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71" name="Straight Arrow Connector 370">
                <a:extLst>
                  <a:ext uri="{FF2B5EF4-FFF2-40B4-BE49-F238E27FC236}">
                    <a16:creationId xmlns:a16="http://schemas.microsoft.com/office/drawing/2014/main" id="{7FED122B-744A-824C-9F54-011A50811C0A}"/>
                  </a:ext>
                </a:extLst>
              </p:cNvPr>
              <p:cNvCxnSpPr>
                <a:cxnSpLocks/>
              </p:cNvCxnSpPr>
              <p:nvPr/>
            </p:nvCxnSpPr>
            <p:spPr>
              <a:xfrm>
                <a:off x="3390198" y="3796712"/>
                <a:ext cx="193644" cy="0"/>
              </a:xfrm>
              <a:prstGeom prst="straightConnector1">
                <a:avLst/>
              </a:prstGeom>
              <a:ln w="12700">
                <a:solidFill>
                  <a:srgbClr val="FF0000">
                    <a:alpha val="15000"/>
                  </a:srgbClr>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72" name="Straight Arrow Connector 371">
                <a:extLst>
                  <a:ext uri="{FF2B5EF4-FFF2-40B4-BE49-F238E27FC236}">
                    <a16:creationId xmlns:a16="http://schemas.microsoft.com/office/drawing/2014/main" id="{7FED122B-744A-824C-9F54-011A50811C0A}"/>
                  </a:ext>
                </a:extLst>
              </p:cNvPr>
              <p:cNvCxnSpPr>
                <a:cxnSpLocks/>
              </p:cNvCxnSpPr>
              <p:nvPr/>
            </p:nvCxnSpPr>
            <p:spPr>
              <a:xfrm>
                <a:off x="3390198" y="427204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73" name="Straight Arrow Connector 372">
                <a:extLst>
                  <a:ext uri="{FF2B5EF4-FFF2-40B4-BE49-F238E27FC236}">
                    <a16:creationId xmlns:a16="http://schemas.microsoft.com/office/drawing/2014/main" id="{7FED122B-744A-824C-9F54-011A50811C0A}"/>
                  </a:ext>
                </a:extLst>
              </p:cNvPr>
              <p:cNvCxnSpPr>
                <a:cxnSpLocks/>
              </p:cNvCxnSpPr>
              <p:nvPr/>
            </p:nvCxnSpPr>
            <p:spPr>
              <a:xfrm>
                <a:off x="3390198" y="4761997"/>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74" name="Straight Arrow Connector 373">
                <a:extLst>
                  <a:ext uri="{FF2B5EF4-FFF2-40B4-BE49-F238E27FC236}">
                    <a16:creationId xmlns:a16="http://schemas.microsoft.com/office/drawing/2014/main" id="{7FED122B-744A-824C-9F54-011A50811C0A}"/>
                  </a:ext>
                </a:extLst>
              </p:cNvPr>
              <p:cNvCxnSpPr>
                <a:cxnSpLocks/>
              </p:cNvCxnSpPr>
              <p:nvPr/>
            </p:nvCxnSpPr>
            <p:spPr>
              <a:xfrm>
                <a:off x="3528316" y="5237333"/>
                <a:ext cx="55526"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sp>
            <p:nvSpPr>
              <p:cNvPr id="385" name="TextBox 384">
                <a:extLst>
                  <a:ext uri="{FF2B5EF4-FFF2-40B4-BE49-F238E27FC236}">
                    <a16:creationId xmlns:a16="http://schemas.microsoft.com/office/drawing/2014/main" id="{4AFD4351-8C8A-3949-BFAC-7048CCFC961A}"/>
                  </a:ext>
                </a:extLst>
              </p:cNvPr>
              <p:cNvSpPr txBox="1"/>
              <p:nvPr/>
            </p:nvSpPr>
            <p:spPr>
              <a:xfrm rot="16200000">
                <a:off x="866771" y="5642420"/>
                <a:ext cx="761037"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Proton beam</a:t>
                </a:r>
                <a:endParaRPr lang="en-GB" sz="800" dirty="0">
                  <a:solidFill>
                    <a:schemeClr val="accent6">
                      <a:lumMod val="50000"/>
                    </a:schemeClr>
                  </a:solidFill>
                </a:endParaRPr>
              </a:p>
            </p:txBody>
          </p:sp>
          <p:cxnSp>
            <p:nvCxnSpPr>
              <p:cNvPr id="404" name="Straight Arrow Connector 403">
                <a:extLst>
                  <a:ext uri="{FF2B5EF4-FFF2-40B4-BE49-F238E27FC236}">
                    <a16:creationId xmlns:a16="http://schemas.microsoft.com/office/drawing/2014/main" id="{7FED122B-744A-824C-9F54-011A50811C0A}"/>
                  </a:ext>
                </a:extLst>
              </p:cNvPr>
              <p:cNvCxnSpPr>
                <a:cxnSpLocks/>
              </p:cNvCxnSpPr>
              <p:nvPr/>
            </p:nvCxnSpPr>
            <p:spPr>
              <a:xfrm>
                <a:off x="1738333" y="5019820"/>
                <a:ext cx="45537"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405" name="Straight Arrow Connector 404">
                <a:extLst>
                  <a:ext uri="{FF2B5EF4-FFF2-40B4-BE49-F238E27FC236}">
                    <a16:creationId xmlns:a16="http://schemas.microsoft.com/office/drawing/2014/main" id="{7FED122B-744A-824C-9F54-011A50811C0A}"/>
                  </a:ext>
                </a:extLst>
              </p:cNvPr>
              <p:cNvCxnSpPr>
                <a:cxnSpLocks/>
              </p:cNvCxnSpPr>
              <p:nvPr/>
            </p:nvCxnSpPr>
            <p:spPr>
              <a:xfrm>
                <a:off x="1738333" y="4049561"/>
                <a:ext cx="45537"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sp>
            <p:nvSpPr>
              <p:cNvPr id="294" name="Rounded Rectangle 293">
                <a:extLst>
                  <a:ext uri="{FF2B5EF4-FFF2-40B4-BE49-F238E27FC236}">
                    <a16:creationId xmlns:a16="http://schemas.microsoft.com/office/drawing/2014/main" id="{58B61B46-5EB5-1643-939C-FA290A9F3029}"/>
                  </a:ext>
                </a:extLst>
              </p:cNvPr>
              <p:cNvSpPr/>
              <p:nvPr/>
            </p:nvSpPr>
            <p:spPr>
              <a:xfrm>
                <a:off x="3707937" y="5118295"/>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5" name="Rounded Rectangle 294">
                <a:extLst>
                  <a:ext uri="{FF2B5EF4-FFF2-40B4-BE49-F238E27FC236}">
                    <a16:creationId xmlns:a16="http://schemas.microsoft.com/office/drawing/2014/main" id="{58B61B46-5EB5-1643-939C-FA290A9F3029}"/>
                  </a:ext>
                </a:extLst>
              </p:cNvPr>
              <p:cNvSpPr/>
              <p:nvPr/>
            </p:nvSpPr>
            <p:spPr>
              <a:xfrm>
                <a:off x="3707937" y="4151134"/>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0" name="Rounded Rectangle 309">
                <a:extLst>
                  <a:ext uri="{FF2B5EF4-FFF2-40B4-BE49-F238E27FC236}">
                    <a16:creationId xmlns:a16="http://schemas.microsoft.com/office/drawing/2014/main" id="{58B61B46-5EB5-1643-939C-FA290A9F3029}"/>
                  </a:ext>
                </a:extLst>
              </p:cNvPr>
              <p:cNvSpPr/>
              <p:nvPr/>
            </p:nvSpPr>
            <p:spPr>
              <a:xfrm>
                <a:off x="3707937" y="4637594"/>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5" name="TextBox 424">
                <a:extLst>
                  <a:ext uri="{FF2B5EF4-FFF2-40B4-BE49-F238E27FC236}">
                    <a16:creationId xmlns:a16="http://schemas.microsoft.com/office/drawing/2014/main" id="{4AFD4351-8C8A-3949-BFAC-7048CCFC961A}"/>
                  </a:ext>
                </a:extLst>
              </p:cNvPr>
              <p:cNvSpPr txBox="1"/>
              <p:nvPr/>
            </p:nvSpPr>
            <p:spPr>
              <a:xfrm>
                <a:off x="2625045" y="4927765"/>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Slow released isotopes</a:t>
                </a:r>
                <a:endParaRPr lang="en-GB" sz="800" dirty="0">
                  <a:solidFill>
                    <a:schemeClr val="accent6">
                      <a:lumMod val="50000"/>
                    </a:schemeClr>
                  </a:solidFill>
                </a:endParaRPr>
              </a:p>
            </p:txBody>
          </p:sp>
          <p:sp>
            <p:nvSpPr>
              <p:cNvPr id="426" name="TextBox 425">
                <a:extLst>
                  <a:ext uri="{FF2B5EF4-FFF2-40B4-BE49-F238E27FC236}">
                    <a16:creationId xmlns:a16="http://schemas.microsoft.com/office/drawing/2014/main" id="{4AFD4351-8C8A-3949-BFAC-7048CCFC961A}"/>
                  </a:ext>
                </a:extLst>
              </p:cNvPr>
              <p:cNvSpPr txBox="1"/>
              <p:nvPr/>
            </p:nvSpPr>
            <p:spPr>
              <a:xfrm>
                <a:off x="2639847" y="4434884"/>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Fast released isotopes</a:t>
                </a:r>
                <a:endParaRPr lang="en-GB" sz="800" dirty="0">
                  <a:solidFill>
                    <a:schemeClr val="accent6">
                      <a:lumMod val="50000"/>
                    </a:schemeClr>
                  </a:solidFill>
                </a:endParaRPr>
              </a:p>
            </p:txBody>
          </p:sp>
        </p:grpSp>
      </p:grpSp>
      <p:grpSp>
        <p:nvGrpSpPr>
          <p:cNvPr id="7" name="Group 6"/>
          <p:cNvGrpSpPr/>
          <p:nvPr/>
        </p:nvGrpSpPr>
        <p:grpSpPr>
          <a:xfrm>
            <a:off x="3703500" y="1907104"/>
            <a:ext cx="5114342" cy="2842828"/>
            <a:chOff x="3703500" y="1907104"/>
            <a:chExt cx="5114342" cy="2842828"/>
          </a:xfrm>
        </p:grpSpPr>
        <p:sp>
          <p:nvSpPr>
            <p:cNvPr id="322" name="Rounded Rectangle 321">
              <a:extLst>
                <a:ext uri="{FF2B5EF4-FFF2-40B4-BE49-F238E27FC236}">
                  <a16:creationId xmlns:a16="http://schemas.microsoft.com/office/drawing/2014/main" id="{58B61B46-5EB5-1643-939C-FA290A9F3029}"/>
                </a:ext>
              </a:extLst>
            </p:cNvPr>
            <p:cNvSpPr/>
            <p:nvPr/>
          </p:nvSpPr>
          <p:spPr>
            <a:xfrm>
              <a:off x="5024668" y="2517991"/>
              <a:ext cx="532881" cy="1323662"/>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3" name="TextBox 322">
              <a:extLst>
                <a:ext uri="{FF2B5EF4-FFF2-40B4-BE49-F238E27FC236}">
                  <a16:creationId xmlns:a16="http://schemas.microsoft.com/office/drawing/2014/main" id="{4AFD4351-8C8A-3949-BFAC-7048CCFC961A}"/>
                </a:ext>
              </a:extLst>
            </p:cNvPr>
            <p:cNvSpPr txBox="1"/>
            <p:nvPr/>
          </p:nvSpPr>
          <p:spPr>
            <a:xfrm>
              <a:off x="4987911" y="2188691"/>
              <a:ext cx="557898"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Beam</a:t>
              </a:r>
            </a:p>
            <a:p>
              <a:pPr algn="ctr"/>
              <a:r>
                <a:rPr lang="en-US" sz="800" dirty="0">
                  <a:solidFill>
                    <a:schemeClr val="accent6">
                      <a:lumMod val="50000"/>
                    </a:schemeClr>
                  </a:solidFill>
                </a:rPr>
                <a:t>switchyard</a:t>
              </a:r>
              <a:endParaRPr lang="en-GB" sz="800" dirty="0">
                <a:solidFill>
                  <a:schemeClr val="accent6">
                    <a:lumMod val="50000"/>
                  </a:schemeClr>
                </a:solidFill>
              </a:endParaRPr>
            </a:p>
          </p:txBody>
        </p:sp>
        <p:cxnSp>
          <p:nvCxnSpPr>
            <p:cNvPr id="324" name="Straight Connector 323">
              <a:extLst>
                <a:ext uri="{FF2B5EF4-FFF2-40B4-BE49-F238E27FC236}">
                  <a16:creationId xmlns:a16="http://schemas.microsoft.com/office/drawing/2014/main" id="{233CACC3-D142-044B-A7C7-9FC0F3BFB23D}"/>
                </a:ext>
              </a:extLst>
            </p:cNvPr>
            <p:cNvCxnSpPr>
              <a:cxnSpLocks/>
            </p:cNvCxnSpPr>
            <p:nvPr/>
          </p:nvCxnSpPr>
          <p:spPr>
            <a:xfrm>
              <a:off x="3703500" y="1907104"/>
              <a:ext cx="1320909" cy="788088"/>
            </a:xfrm>
            <a:prstGeom prst="line">
              <a:avLst/>
            </a:prstGeom>
            <a:ln w="9525">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25" name="Straight Connector 324">
              <a:extLst>
                <a:ext uri="{FF2B5EF4-FFF2-40B4-BE49-F238E27FC236}">
                  <a16:creationId xmlns:a16="http://schemas.microsoft.com/office/drawing/2014/main" id="{233CACC3-D142-044B-A7C7-9FC0F3BFB23D}"/>
                </a:ext>
              </a:extLst>
            </p:cNvPr>
            <p:cNvCxnSpPr>
              <a:cxnSpLocks/>
            </p:cNvCxnSpPr>
            <p:nvPr/>
          </p:nvCxnSpPr>
          <p:spPr>
            <a:xfrm>
              <a:off x="3703500" y="2393262"/>
              <a:ext cx="1320909" cy="629362"/>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26" name="Straight Connector 325">
              <a:extLst>
                <a:ext uri="{FF2B5EF4-FFF2-40B4-BE49-F238E27FC236}">
                  <a16:creationId xmlns:a16="http://schemas.microsoft.com/office/drawing/2014/main" id="{233CACC3-D142-044B-A7C7-9FC0F3BFB23D}"/>
                </a:ext>
              </a:extLst>
            </p:cNvPr>
            <p:cNvCxnSpPr>
              <a:cxnSpLocks/>
            </p:cNvCxnSpPr>
            <p:nvPr/>
          </p:nvCxnSpPr>
          <p:spPr>
            <a:xfrm flipV="1">
              <a:off x="4241336" y="3320207"/>
              <a:ext cx="783073" cy="95301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27" name="Straight Connector 326">
              <a:extLst>
                <a:ext uri="{FF2B5EF4-FFF2-40B4-BE49-F238E27FC236}">
                  <a16:creationId xmlns:a16="http://schemas.microsoft.com/office/drawing/2014/main" id="{233CACC3-D142-044B-A7C7-9FC0F3BFB23D}"/>
                </a:ext>
              </a:extLst>
            </p:cNvPr>
            <p:cNvCxnSpPr>
              <a:cxnSpLocks/>
            </p:cNvCxnSpPr>
            <p:nvPr/>
          </p:nvCxnSpPr>
          <p:spPr>
            <a:xfrm flipV="1">
              <a:off x="4241077" y="3654015"/>
              <a:ext cx="783332" cy="1095917"/>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28" name="Straight Connector 327">
              <a:extLst>
                <a:ext uri="{FF2B5EF4-FFF2-40B4-BE49-F238E27FC236}">
                  <a16:creationId xmlns:a16="http://schemas.microsoft.com/office/drawing/2014/main" id="{233CACC3-D142-044B-A7C7-9FC0F3BFB23D}"/>
                </a:ext>
              </a:extLst>
            </p:cNvPr>
            <p:cNvCxnSpPr>
              <a:cxnSpLocks/>
            </p:cNvCxnSpPr>
            <p:nvPr/>
          </p:nvCxnSpPr>
          <p:spPr>
            <a:xfrm>
              <a:off x="5557549" y="2709146"/>
              <a:ext cx="2117293"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329" name="Rounded Rectangle 328">
              <a:extLst>
                <a:ext uri="{FF2B5EF4-FFF2-40B4-BE49-F238E27FC236}">
                  <a16:creationId xmlns:a16="http://schemas.microsoft.com/office/drawing/2014/main" id="{4DA4D6F5-1D77-9D43-B8C3-458B93771942}"/>
                </a:ext>
              </a:extLst>
            </p:cNvPr>
            <p:cNvSpPr/>
            <p:nvPr/>
          </p:nvSpPr>
          <p:spPr>
            <a:xfrm>
              <a:off x="5869944" y="2529309"/>
              <a:ext cx="577122" cy="339306"/>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0" name="TextBox 329">
              <a:extLst>
                <a:ext uri="{FF2B5EF4-FFF2-40B4-BE49-F238E27FC236}">
                  <a16:creationId xmlns:a16="http://schemas.microsoft.com/office/drawing/2014/main" id="{4AFD4351-8C8A-3949-BFAC-7048CCFC961A}"/>
                </a:ext>
              </a:extLst>
            </p:cNvPr>
            <p:cNvSpPr txBox="1"/>
            <p:nvPr/>
          </p:nvSpPr>
          <p:spPr>
            <a:xfrm>
              <a:off x="5755829" y="2202913"/>
              <a:ext cx="835263"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High-resolution separator</a:t>
              </a:r>
              <a:endParaRPr lang="en-GB" sz="800" dirty="0">
                <a:solidFill>
                  <a:schemeClr val="accent6">
                    <a:lumMod val="50000"/>
                  </a:schemeClr>
                </a:solidFill>
              </a:endParaRPr>
            </a:p>
          </p:txBody>
        </p:sp>
        <p:cxnSp>
          <p:nvCxnSpPr>
            <p:cNvPr id="331" name="Straight Connector 330">
              <a:extLst>
                <a:ext uri="{FF2B5EF4-FFF2-40B4-BE49-F238E27FC236}">
                  <a16:creationId xmlns:a16="http://schemas.microsoft.com/office/drawing/2014/main" id="{233CACC3-D142-044B-A7C7-9FC0F3BFB23D}"/>
                </a:ext>
              </a:extLst>
            </p:cNvPr>
            <p:cNvCxnSpPr>
              <a:cxnSpLocks/>
            </p:cNvCxnSpPr>
            <p:nvPr/>
          </p:nvCxnSpPr>
          <p:spPr>
            <a:xfrm>
              <a:off x="5557549" y="3016364"/>
              <a:ext cx="2117293"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32" name="Straight Connector 331">
              <a:extLst>
                <a:ext uri="{FF2B5EF4-FFF2-40B4-BE49-F238E27FC236}">
                  <a16:creationId xmlns:a16="http://schemas.microsoft.com/office/drawing/2014/main" id="{233CACC3-D142-044B-A7C7-9FC0F3BFB23D}"/>
                </a:ext>
              </a:extLst>
            </p:cNvPr>
            <p:cNvCxnSpPr>
              <a:cxnSpLocks/>
            </p:cNvCxnSpPr>
            <p:nvPr/>
          </p:nvCxnSpPr>
          <p:spPr>
            <a:xfrm>
              <a:off x="5557549" y="3323582"/>
              <a:ext cx="2117293"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333" name="Straight Connector 332">
              <a:extLst>
                <a:ext uri="{FF2B5EF4-FFF2-40B4-BE49-F238E27FC236}">
                  <a16:creationId xmlns:a16="http://schemas.microsoft.com/office/drawing/2014/main" id="{233CACC3-D142-044B-A7C7-9FC0F3BFB23D}"/>
                </a:ext>
              </a:extLst>
            </p:cNvPr>
            <p:cNvCxnSpPr>
              <a:cxnSpLocks/>
            </p:cNvCxnSpPr>
            <p:nvPr/>
          </p:nvCxnSpPr>
          <p:spPr>
            <a:xfrm>
              <a:off x="5557549" y="3630799"/>
              <a:ext cx="2117293"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334" name="Rounded Rectangle 333">
              <a:extLst>
                <a:ext uri="{FF2B5EF4-FFF2-40B4-BE49-F238E27FC236}">
                  <a16:creationId xmlns:a16="http://schemas.microsoft.com/office/drawing/2014/main" id="{4DA4D6F5-1D77-9D43-B8C3-458B93771942}"/>
                </a:ext>
              </a:extLst>
            </p:cNvPr>
            <p:cNvSpPr/>
            <p:nvPr/>
          </p:nvSpPr>
          <p:spPr>
            <a:xfrm>
              <a:off x="5869944" y="3450962"/>
              <a:ext cx="577122" cy="339306"/>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5" name="TextBox 334">
              <a:extLst>
                <a:ext uri="{FF2B5EF4-FFF2-40B4-BE49-F238E27FC236}">
                  <a16:creationId xmlns:a16="http://schemas.microsoft.com/office/drawing/2014/main" id="{4AFD4351-8C8A-3949-BFAC-7048CCFC961A}"/>
                </a:ext>
              </a:extLst>
            </p:cNvPr>
            <p:cNvSpPr txBox="1"/>
            <p:nvPr/>
          </p:nvSpPr>
          <p:spPr>
            <a:xfrm>
              <a:off x="5755829" y="3790942"/>
              <a:ext cx="835263"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High-resolution separator</a:t>
              </a:r>
              <a:endParaRPr lang="en-GB" sz="800" dirty="0">
                <a:solidFill>
                  <a:schemeClr val="accent6">
                    <a:lumMod val="50000"/>
                  </a:schemeClr>
                </a:solidFill>
              </a:endParaRPr>
            </a:p>
          </p:txBody>
        </p:sp>
        <p:sp>
          <p:nvSpPr>
            <p:cNvPr id="336" name="Rounded Rectangle 335">
              <a:extLst>
                <a:ext uri="{FF2B5EF4-FFF2-40B4-BE49-F238E27FC236}">
                  <a16:creationId xmlns:a16="http://schemas.microsoft.com/office/drawing/2014/main" id="{4DA4D6F5-1D77-9D43-B8C3-458B93771942}"/>
                </a:ext>
              </a:extLst>
            </p:cNvPr>
            <p:cNvSpPr/>
            <p:nvPr/>
          </p:nvSpPr>
          <p:spPr>
            <a:xfrm>
              <a:off x="7536069" y="2567536"/>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7" name="Rounded Rectangle 336">
              <a:extLst>
                <a:ext uri="{FF2B5EF4-FFF2-40B4-BE49-F238E27FC236}">
                  <a16:creationId xmlns:a16="http://schemas.microsoft.com/office/drawing/2014/main" id="{4DA4D6F5-1D77-9D43-B8C3-458B93771942}"/>
                </a:ext>
              </a:extLst>
            </p:cNvPr>
            <p:cNvSpPr/>
            <p:nvPr/>
          </p:nvSpPr>
          <p:spPr>
            <a:xfrm>
              <a:off x="7536069" y="2881780"/>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8" name="Rounded Rectangle 337">
              <a:extLst>
                <a:ext uri="{FF2B5EF4-FFF2-40B4-BE49-F238E27FC236}">
                  <a16:creationId xmlns:a16="http://schemas.microsoft.com/office/drawing/2014/main" id="{4DA4D6F5-1D77-9D43-B8C3-458B93771942}"/>
                </a:ext>
              </a:extLst>
            </p:cNvPr>
            <p:cNvSpPr/>
            <p:nvPr/>
          </p:nvSpPr>
          <p:spPr>
            <a:xfrm>
              <a:off x="7536069" y="3196024"/>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9" name="Rounded Rectangle 338">
              <a:extLst>
                <a:ext uri="{FF2B5EF4-FFF2-40B4-BE49-F238E27FC236}">
                  <a16:creationId xmlns:a16="http://schemas.microsoft.com/office/drawing/2014/main" id="{4DA4D6F5-1D77-9D43-B8C3-458B93771942}"/>
                </a:ext>
              </a:extLst>
            </p:cNvPr>
            <p:cNvSpPr/>
            <p:nvPr/>
          </p:nvSpPr>
          <p:spPr>
            <a:xfrm>
              <a:off x="7536069" y="3510268"/>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1" name="Straight Arrow Connector 340">
              <a:extLst>
                <a:ext uri="{FF2B5EF4-FFF2-40B4-BE49-F238E27FC236}">
                  <a16:creationId xmlns:a16="http://schemas.microsoft.com/office/drawing/2014/main" id="{7FED122B-744A-824C-9F54-011A50811C0A}"/>
                </a:ext>
              </a:extLst>
            </p:cNvPr>
            <p:cNvCxnSpPr>
              <a:cxnSpLocks/>
            </p:cNvCxnSpPr>
            <p:nvPr/>
          </p:nvCxnSpPr>
          <p:spPr>
            <a:xfrm>
              <a:off x="6464572" y="270997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42" name="Straight Arrow Connector 341">
              <a:extLst>
                <a:ext uri="{FF2B5EF4-FFF2-40B4-BE49-F238E27FC236}">
                  <a16:creationId xmlns:a16="http://schemas.microsoft.com/office/drawing/2014/main" id="{7FED122B-744A-824C-9F54-011A50811C0A}"/>
                </a:ext>
              </a:extLst>
            </p:cNvPr>
            <p:cNvCxnSpPr>
              <a:cxnSpLocks/>
            </p:cNvCxnSpPr>
            <p:nvPr/>
          </p:nvCxnSpPr>
          <p:spPr>
            <a:xfrm>
              <a:off x="6464572" y="301691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43" name="Straight Arrow Connector 342">
              <a:extLst>
                <a:ext uri="{FF2B5EF4-FFF2-40B4-BE49-F238E27FC236}">
                  <a16:creationId xmlns:a16="http://schemas.microsoft.com/office/drawing/2014/main" id="{7FED122B-744A-824C-9F54-011A50811C0A}"/>
                </a:ext>
              </a:extLst>
            </p:cNvPr>
            <p:cNvCxnSpPr>
              <a:cxnSpLocks/>
            </p:cNvCxnSpPr>
            <p:nvPr/>
          </p:nvCxnSpPr>
          <p:spPr>
            <a:xfrm>
              <a:off x="6464572" y="332385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44" name="Straight Arrow Connector 343">
              <a:extLst>
                <a:ext uri="{FF2B5EF4-FFF2-40B4-BE49-F238E27FC236}">
                  <a16:creationId xmlns:a16="http://schemas.microsoft.com/office/drawing/2014/main" id="{7FED122B-744A-824C-9F54-011A50811C0A}"/>
                </a:ext>
              </a:extLst>
            </p:cNvPr>
            <p:cNvCxnSpPr>
              <a:cxnSpLocks/>
            </p:cNvCxnSpPr>
            <p:nvPr/>
          </p:nvCxnSpPr>
          <p:spPr>
            <a:xfrm>
              <a:off x="6464572" y="3630799"/>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45" name="Straight Arrow Connector 344">
              <a:extLst>
                <a:ext uri="{FF2B5EF4-FFF2-40B4-BE49-F238E27FC236}">
                  <a16:creationId xmlns:a16="http://schemas.microsoft.com/office/drawing/2014/main" id="{7FED122B-744A-824C-9F54-011A50811C0A}"/>
                </a:ext>
              </a:extLst>
            </p:cNvPr>
            <p:cNvCxnSpPr>
              <a:cxnSpLocks/>
            </p:cNvCxnSpPr>
            <p:nvPr/>
          </p:nvCxnSpPr>
          <p:spPr>
            <a:xfrm>
              <a:off x="5562185" y="270997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47" name="Straight Arrow Connector 346">
              <a:extLst>
                <a:ext uri="{FF2B5EF4-FFF2-40B4-BE49-F238E27FC236}">
                  <a16:creationId xmlns:a16="http://schemas.microsoft.com/office/drawing/2014/main" id="{7FED122B-744A-824C-9F54-011A50811C0A}"/>
                </a:ext>
              </a:extLst>
            </p:cNvPr>
            <p:cNvCxnSpPr>
              <a:cxnSpLocks/>
            </p:cNvCxnSpPr>
            <p:nvPr/>
          </p:nvCxnSpPr>
          <p:spPr>
            <a:xfrm>
              <a:off x="5562185" y="301691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48" name="Straight Arrow Connector 347">
              <a:extLst>
                <a:ext uri="{FF2B5EF4-FFF2-40B4-BE49-F238E27FC236}">
                  <a16:creationId xmlns:a16="http://schemas.microsoft.com/office/drawing/2014/main" id="{7FED122B-744A-824C-9F54-011A50811C0A}"/>
                </a:ext>
              </a:extLst>
            </p:cNvPr>
            <p:cNvCxnSpPr>
              <a:cxnSpLocks/>
            </p:cNvCxnSpPr>
            <p:nvPr/>
          </p:nvCxnSpPr>
          <p:spPr>
            <a:xfrm>
              <a:off x="5562185" y="3323858"/>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49" name="Straight Arrow Connector 348">
              <a:extLst>
                <a:ext uri="{FF2B5EF4-FFF2-40B4-BE49-F238E27FC236}">
                  <a16:creationId xmlns:a16="http://schemas.microsoft.com/office/drawing/2014/main" id="{7FED122B-744A-824C-9F54-011A50811C0A}"/>
                </a:ext>
              </a:extLst>
            </p:cNvPr>
            <p:cNvCxnSpPr>
              <a:cxnSpLocks/>
            </p:cNvCxnSpPr>
            <p:nvPr/>
          </p:nvCxnSpPr>
          <p:spPr>
            <a:xfrm>
              <a:off x="5562185" y="3630799"/>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sp>
          <p:nvSpPr>
            <p:cNvPr id="358" name="TextBox 357">
              <a:extLst>
                <a:ext uri="{FF2B5EF4-FFF2-40B4-BE49-F238E27FC236}">
                  <a16:creationId xmlns:a16="http://schemas.microsoft.com/office/drawing/2014/main" id="{4AFD4351-8C8A-3949-BFAC-7048CCFC961A}"/>
                </a:ext>
              </a:extLst>
            </p:cNvPr>
            <p:cNvSpPr txBox="1"/>
            <p:nvPr/>
          </p:nvSpPr>
          <p:spPr>
            <a:xfrm>
              <a:off x="7944112" y="2973718"/>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Experimental stations</a:t>
              </a:r>
              <a:endParaRPr lang="en-GB" sz="800" dirty="0">
                <a:solidFill>
                  <a:schemeClr val="accent6">
                    <a:lumMod val="50000"/>
                  </a:schemeClr>
                </a:solidFill>
              </a:endParaRPr>
            </a:p>
          </p:txBody>
        </p:sp>
        <p:cxnSp>
          <p:nvCxnSpPr>
            <p:cNvPr id="386" name="Straight Arrow Connector 385">
              <a:extLst>
                <a:ext uri="{FF2B5EF4-FFF2-40B4-BE49-F238E27FC236}">
                  <a16:creationId xmlns:a16="http://schemas.microsoft.com/office/drawing/2014/main" id="{7FED122B-744A-824C-9F54-011A50811C0A}"/>
                </a:ext>
              </a:extLst>
            </p:cNvPr>
            <p:cNvCxnSpPr>
              <a:cxnSpLocks/>
            </p:cNvCxnSpPr>
            <p:nvPr/>
          </p:nvCxnSpPr>
          <p:spPr>
            <a:xfrm>
              <a:off x="4770666" y="2542588"/>
              <a:ext cx="41244" cy="24948"/>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91" name="Straight Arrow Connector 390">
              <a:extLst>
                <a:ext uri="{FF2B5EF4-FFF2-40B4-BE49-F238E27FC236}">
                  <a16:creationId xmlns:a16="http://schemas.microsoft.com/office/drawing/2014/main" id="{7FED122B-744A-824C-9F54-011A50811C0A}"/>
                </a:ext>
              </a:extLst>
            </p:cNvPr>
            <p:cNvCxnSpPr>
              <a:cxnSpLocks/>
            </p:cNvCxnSpPr>
            <p:nvPr/>
          </p:nvCxnSpPr>
          <p:spPr>
            <a:xfrm>
              <a:off x="4618266" y="2825897"/>
              <a:ext cx="77127" cy="42718"/>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92" name="Straight Arrow Connector 391">
              <a:extLst>
                <a:ext uri="{FF2B5EF4-FFF2-40B4-BE49-F238E27FC236}">
                  <a16:creationId xmlns:a16="http://schemas.microsoft.com/office/drawing/2014/main" id="{7FED122B-744A-824C-9F54-011A50811C0A}"/>
                </a:ext>
              </a:extLst>
            </p:cNvPr>
            <p:cNvCxnSpPr>
              <a:cxnSpLocks/>
            </p:cNvCxnSpPr>
            <p:nvPr/>
          </p:nvCxnSpPr>
          <p:spPr>
            <a:xfrm flipV="1">
              <a:off x="4779172" y="3556778"/>
              <a:ext cx="56798" cy="62841"/>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398" name="Straight Arrow Connector 397">
              <a:extLst>
                <a:ext uri="{FF2B5EF4-FFF2-40B4-BE49-F238E27FC236}">
                  <a16:creationId xmlns:a16="http://schemas.microsoft.com/office/drawing/2014/main" id="{7FED122B-744A-824C-9F54-011A50811C0A}"/>
                </a:ext>
              </a:extLst>
            </p:cNvPr>
            <p:cNvCxnSpPr>
              <a:cxnSpLocks/>
            </p:cNvCxnSpPr>
            <p:nvPr/>
          </p:nvCxnSpPr>
          <p:spPr>
            <a:xfrm flipV="1">
              <a:off x="4812342" y="3887563"/>
              <a:ext cx="56798" cy="62841"/>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sp>
          <p:nvSpPr>
            <p:cNvPr id="134" name="Rounded Rectangle 133">
              <a:extLst>
                <a:ext uri="{FF2B5EF4-FFF2-40B4-BE49-F238E27FC236}">
                  <a16:creationId xmlns:a16="http://schemas.microsoft.com/office/drawing/2014/main" id="{4DA4D6F5-1D77-9D43-B8C3-458B93771942}"/>
                </a:ext>
              </a:extLst>
            </p:cNvPr>
            <p:cNvSpPr/>
            <p:nvPr/>
          </p:nvSpPr>
          <p:spPr>
            <a:xfrm>
              <a:off x="6803904" y="3935516"/>
              <a:ext cx="577122" cy="339306"/>
            </a:xfrm>
            <a:prstGeom prst="roundRect">
              <a:avLst/>
            </a:prstGeom>
            <a:solidFill>
              <a:srgbClr val="C00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5" name="TextBox 134">
              <a:extLst>
                <a:ext uri="{FF2B5EF4-FFF2-40B4-BE49-F238E27FC236}">
                  <a16:creationId xmlns:a16="http://schemas.microsoft.com/office/drawing/2014/main" id="{4AFD4351-8C8A-3949-BFAC-7048CCFC961A}"/>
                </a:ext>
              </a:extLst>
            </p:cNvPr>
            <p:cNvSpPr txBox="1"/>
            <p:nvPr/>
          </p:nvSpPr>
          <p:spPr>
            <a:xfrm>
              <a:off x="6551472" y="4287976"/>
              <a:ext cx="1092826"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Beam characterization lines</a:t>
              </a:r>
              <a:endParaRPr lang="en-GB" sz="800" dirty="0">
                <a:solidFill>
                  <a:schemeClr val="accent6">
                    <a:lumMod val="50000"/>
                  </a:schemeClr>
                </a:solidFill>
              </a:endParaRPr>
            </a:p>
          </p:txBody>
        </p:sp>
        <p:cxnSp>
          <p:nvCxnSpPr>
            <p:cNvPr id="136" name="Straight Connector 135">
              <a:extLst>
                <a:ext uri="{FF2B5EF4-FFF2-40B4-BE49-F238E27FC236}">
                  <a16:creationId xmlns:a16="http://schemas.microsoft.com/office/drawing/2014/main" id="{233CACC3-D142-044B-A7C7-9FC0F3BFB23D}"/>
                </a:ext>
              </a:extLst>
            </p:cNvPr>
            <p:cNvCxnSpPr>
              <a:cxnSpLocks/>
            </p:cNvCxnSpPr>
            <p:nvPr/>
          </p:nvCxnSpPr>
          <p:spPr>
            <a:xfrm flipV="1">
              <a:off x="7092465" y="2707943"/>
              <a:ext cx="0" cy="1245767"/>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139" name="Straight Arrow Connector 138">
              <a:extLst>
                <a:ext uri="{FF2B5EF4-FFF2-40B4-BE49-F238E27FC236}">
                  <a16:creationId xmlns:a16="http://schemas.microsoft.com/office/drawing/2014/main" id="{7FED122B-744A-824C-9F54-011A50811C0A}"/>
                </a:ext>
              </a:extLst>
            </p:cNvPr>
            <p:cNvCxnSpPr>
              <a:cxnSpLocks/>
            </p:cNvCxnSpPr>
            <p:nvPr/>
          </p:nvCxnSpPr>
          <p:spPr>
            <a:xfrm>
              <a:off x="7092465" y="3635432"/>
              <a:ext cx="9355" cy="154836"/>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grpSp>
      <p:grpSp>
        <p:nvGrpSpPr>
          <p:cNvPr id="151" name="Group 150"/>
          <p:cNvGrpSpPr/>
          <p:nvPr/>
        </p:nvGrpSpPr>
        <p:grpSpPr>
          <a:xfrm>
            <a:off x="60080" y="6254100"/>
            <a:ext cx="8957765" cy="603900"/>
            <a:chOff x="60080" y="6254100"/>
            <a:chExt cx="8957765" cy="603900"/>
          </a:xfrm>
        </p:grpSpPr>
        <p:pic>
          <p:nvPicPr>
            <p:cNvPr id="152" name="Picture 151"/>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153"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54" name="Picture 153"/>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155" name="Straight Connector 154"/>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641985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80"/>
          <p:cNvGrpSpPr/>
          <p:nvPr/>
        </p:nvGrpSpPr>
        <p:grpSpPr>
          <a:xfrm>
            <a:off x="60080" y="6254100"/>
            <a:ext cx="8957765" cy="603900"/>
            <a:chOff x="60080" y="6254100"/>
            <a:chExt cx="8957765" cy="603900"/>
          </a:xfrm>
        </p:grpSpPr>
        <p:pic>
          <p:nvPicPr>
            <p:cNvPr id="82" name="Picture 81"/>
            <p:cNvPicPr>
              <a:picLocks noChangeAspect="1"/>
            </p:cNvPicPr>
            <p:nvPr/>
          </p:nvPicPr>
          <p:blipFill>
            <a:blip r:embed="rId2"/>
            <a:stretch>
              <a:fillRect/>
            </a:stretch>
          </p:blipFill>
          <p:spPr>
            <a:xfrm>
              <a:off x="60080" y="6254100"/>
              <a:ext cx="591335" cy="589906"/>
            </a:xfrm>
            <a:prstGeom prst="rect">
              <a:avLst/>
            </a:prstGeom>
            <a:solidFill>
              <a:sysClr val="window" lastClr="FFFFFF"/>
            </a:solidFill>
          </p:spPr>
        </p:pic>
        <p:sp>
          <p:nvSpPr>
            <p:cNvPr id="83"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100" b="0" i="0" u="none" strike="noStrike" kern="1200" cap="none" spc="0" normalizeH="0" baseline="0" noProof="0" dirty="0">
                  <a:ln>
                    <a:noFill/>
                  </a:ln>
                  <a:solidFill>
                    <a:srgbClr val="0055A0"/>
                  </a:solidFill>
                  <a:effectLst/>
                  <a:uLnTx/>
                  <a:uFillTx/>
                  <a:latin typeface="Arial"/>
                  <a:ea typeface="+mn-ea"/>
                  <a:cs typeface="+mn-cs"/>
                </a:rPr>
                <a:t>J.A. Rodriguez, E. Siesling – EPIC Workshop – 2020/11/25</a:t>
              </a:r>
            </a:p>
          </p:txBody>
        </p:sp>
        <p:pic>
          <p:nvPicPr>
            <p:cNvPr id="85" name="Picture 84"/>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86" name="Straight Connector 85"/>
            <p:cNvCxnSpPr/>
            <p:nvPr/>
          </p:nvCxnSpPr>
          <p:spPr>
            <a:xfrm>
              <a:off x="762001" y="6477000"/>
              <a:ext cx="8229599" cy="0"/>
            </a:xfrm>
            <a:prstGeom prst="line">
              <a:avLst/>
            </a:prstGeom>
            <a:noFill/>
            <a:ln w="19050" cap="flat" cmpd="sng" algn="ctr">
              <a:solidFill>
                <a:srgbClr val="F8F8F8">
                  <a:lumMod val="10000"/>
                </a:srgbClr>
              </a:solidFill>
              <a:prstDash val="solid"/>
            </a:ln>
            <a:effectLst>
              <a:glow rad="63500">
                <a:srgbClr val="DDDDDD">
                  <a:tint val="30000"/>
                  <a:shade val="95000"/>
                  <a:satMod val="300000"/>
                  <a:alpha val="50000"/>
                </a:srgbClr>
              </a:glow>
            </a:effectLst>
          </p:spPr>
        </p:cxnSp>
      </p:grpSp>
      <p:pic>
        <p:nvPicPr>
          <p:cNvPr id="3" name="Picture 2"/>
          <p:cNvPicPr>
            <a:picLocks noChangeAspect="1"/>
          </p:cNvPicPr>
          <p:nvPr/>
        </p:nvPicPr>
        <p:blipFill>
          <a:blip r:embed="rId4"/>
          <a:stretch>
            <a:fillRect/>
          </a:stretch>
        </p:blipFill>
        <p:spPr>
          <a:xfrm>
            <a:off x="2039647" y="916510"/>
            <a:ext cx="4497213" cy="5783435"/>
          </a:xfrm>
          <a:prstGeom prst="rect">
            <a:avLst/>
          </a:prstGeom>
        </p:spPr>
      </p:pic>
      <p:cxnSp>
        <p:nvCxnSpPr>
          <p:cNvPr id="5" name="Straight Arrow Connector 4"/>
          <p:cNvCxnSpPr>
            <a:stCxn id="6" idx="0"/>
          </p:cNvCxnSpPr>
          <p:nvPr/>
        </p:nvCxnSpPr>
        <p:spPr>
          <a:xfrm flipH="1" flipV="1">
            <a:off x="4315493" y="6096000"/>
            <a:ext cx="376702" cy="28624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232440" y="6382245"/>
            <a:ext cx="919509"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TT70 tunnel</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4" name="Straight Arrow Connector 13"/>
          <p:cNvCxnSpPr>
            <a:stCxn id="15" idx="1"/>
          </p:cNvCxnSpPr>
          <p:nvPr/>
        </p:nvCxnSpPr>
        <p:spPr>
          <a:xfrm flipH="1">
            <a:off x="5755848" y="1197936"/>
            <a:ext cx="1099508" cy="43945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855356" y="992307"/>
            <a:ext cx="1126201"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Faraday cage of Target area 1</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6" name="Straight Arrow Connector 25"/>
          <p:cNvCxnSpPr/>
          <p:nvPr/>
        </p:nvCxnSpPr>
        <p:spPr>
          <a:xfrm>
            <a:off x="1691524" y="1450137"/>
            <a:ext cx="846256" cy="7814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74101" y="1329147"/>
            <a:ext cx="1126201"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Separator area 1</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0" name="Straight Arrow Connector 29"/>
          <p:cNvCxnSpPr>
            <a:stCxn id="31" idx="3"/>
          </p:cNvCxnSpPr>
          <p:nvPr/>
        </p:nvCxnSpPr>
        <p:spPr>
          <a:xfrm flipV="1">
            <a:off x="1900302" y="3473781"/>
            <a:ext cx="977550" cy="32913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774101" y="3681924"/>
            <a:ext cx="1126201"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Separator area 2</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6" name="Straight Arrow Connector 35"/>
          <p:cNvCxnSpPr/>
          <p:nvPr/>
        </p:nvCxnSpPr>
        <p:spPr>
          <a:xfrm flipH="1" flipV="1">
            <a:off x="5250223" y="3069928"/>
            <a:ext cx="1729939" cy="7283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601830" y="6288688"/>
            <a:ext cx="841408"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2 GeV proton beamline</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6824083" y="2907167"/>
            <a:ext cx="1126201"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Faraday cage of Target area 2</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2" name="Straight Arrow Connector 41"/>
          <p:cNvCxnSpPr/>
          <p:nvPr/>
        </p:nvCxnSpPr>
        <p:spPr>
          <a:xfrm flipH="1">
            <a:off x="4349878" y="793808"/>
            <a:ext cx="298334" cy="83813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3815481" y="759858"/>
            <a:ext cx="1575027"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sz="1100" dirty="0"/>
              <a:t>Time separation kickers</a:t>
            </a:r>
            <a:endParaRPr lang="en-GB" sz="1100" dirty="0"/>
          </a:p>
        </p:txBody>
      </p:sp>
      <p:cxnSp>
        <p:nvCxnSpPr>
          <p:cNvPr id="46" name="Straight Arrow Connector 45"/>
          <p:cNvCxnSpPr/>
          <p:nvPr/>
        </p:nvCxnSpPr>
        <p:spPr>
          <a:xfrm>
            <a:off x="1901156" y="2325162"/>
            <a:ext cx="842047" cy="51779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6855356" y="1855070"/>
            <a:ext cx="934736"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sz="1100" dirty="0"/>
              <a:t>Double target front-ends</a:t>
            </a:r>
            <a:endParaRPr lang="en-GB" sz="1100" dirty="0"/>
          </a:p>
        </p:txBody>
      </p:sp>
      <p:cxnSp>
        <p:nvCxnSpPr>
          <p:cNvPr id="48" name="Straight Arrow Connector 47"/>
          <p:cNvCxnSpPr>
            <a:stCxn id="47" idx="1"/>
          </p:cNvCxnSpPr>
          <p:nvPr/>
        </p:nvCxnSpPr>
        <p:spPr>
          <a:xfrm flipH="1" flipV="1">
            <a:off x="5621438" y="1744768"/>
            <a:ext cx="1233918" cy="31593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764179" y="2119534"/>
            <a:ext cx="1136977"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sz="1100" dirty="0"/>
              <a:t>90 deg. separator magnets</a:t>
            </a:r>
            <a:endParaRPr lang="en-GB" sz="1100" dirty="0"/>
          </a:p>
        </p:txBody>
      </p:sp>
      <p:cxnSp>
        <p:nvCxnSpPr>
          <p:cNvPr id="50" name="Straight Arrow Connector 49"/>
          <p:cNvCxnSpPr>
            <a:stCxn id="47" idx="1"/>
          </p:cNvCxnSpPr>
          <p:nvPr/>
        </p:nvCxnSpPr>
        <p:spPr>
          <a:xfrm flipH="1">
            <a:off x="5151949" y="2060699"/>
            <a:ext cx="1703407" cy="87895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a:stCxn id="49" idx="3"/>
          </p:cNvCxnSpPr>
          <p:nvPr/>
        </p:nvCxnSpPr>
        <p:spPr>
          <a:xfrm flipV="1">
            <a:off x="1901156" y="1880831"/>
            <a:ext cx="1258020" cy="44433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stCxn id="53" idx="0"/>
          </p:cNvCxnSpPr>
          <p:nvPr/>
        </p:nvCxnSpPr>
        <p:spPr>
          <a:xfrm flipV="1">
            <a:off x="4151954" y="1855070"/>
            <a:ext cx="267646" cy="164910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3700912" y="3504179"/>
            <a:ext cx="902083"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sz="1100" dirty="0"/>
              <a:t>Laser injection points</a:t>
            </a:r>
            <a:endParaRPr lang="en-GB" sz="1100" dirty="0"/>
          </a:p>
        </p:txBody>
      </p:sp>
      <p:cxnSp>
        <p:nvCxnSpPr>
          <p:cNvPr id="54" name="Straight Arrow Connector 53"/>
          <p:cNvCxnSpPr>
            <a:stCxn id="53" idx="0"/>
          </p:cNvCxnSpPr>
          <p:nvPr/>
        </p:nvCxnSpPr>
        <p:spPr>
          <a:xfrm flipH="1" flipV="1">
            <a:off x="4004053" y="3069928"/>
            <a:ext cx="147901" cy="43425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125987" y="0"/>
            <a:ext cx="8713213" cy="523220"/>
          </a:xfrm>
          <a:prstGeom prst="rect">
            <a:avLst/>
          </a:prstGeom>
          <a:noFill/>
        </p:spPr>
        <p:txBody>
          <a:bodyPr wrap="square" rtlCol="0">
            <a:spAutoFit/>
          </a:bodyPr>
          <a:lstStyle/>
          <a:p>
            <a:r>
              <a:rPr lang="en-GB" sz="2800" u="sng" dirty="0">
                <a:solidFill>
                  <a:srgbClr val="0055A0"/>
                </a:solidFill>
                <a:latin typeface="Arial"/>
              </a:rPr>
              <a:t>Facility Layout: Target and Separator Zones</a:t>
            </a:r>
          </a:p>
        </p:txBody>
      </p:sp>
      <p:sp>
        <p:nvSpPr>
          <p:cNvPr id="32" name="Oval 31">
            <a:extLst>
              <a:ext uri="{FF2B5EF4-FFF2-40B4-BE49-F238E27FC236}">
                <a16:creationId xmlns:a16="http://schemas.microsoft.com/office/drawing/2014/main" id="{1465DB0D-5E32-6A46-9D72-69FEBF3CBD5E}"/>
              </a:ext>
            </a:extLst>
          </p:cNvPr>
          <p:cNvSpPr/>
          <p:nvPr/>
        </p:nvSpPr>
        <p:spPr>
          <a:xfrm rot="16200000">
            <a:off x="2520297" y="2655257"/>
            <a:ext cx="723214" cy="304799"/>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val 32">
            <a:extLst>
              <a:ext uri="{FF2B5EF4-FFF2-40B4-BE49-F238E27FC236}">
                <a16:creationId xmlns:a16="http://schemas.microsoft.com/office/drawing/2014/main" id="{1465DB0D-5E32-6A46-9D72-69FEBF3CBD5E}"/>
              </a:ext>
            </a:extLst>
          </p:cNvPr>
          <p:cNvSpPr/>
          <p:nvPr/>
        </p:nvSpPr>
        <p:spPr>
          <a:xfrm rot="16200000">
            <a:off x="2949969" y="1721476"/>
            <a:ext cx="723214" cy="304799"/>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Oval 34">
            <a:extLst>
              <a:ext uri="{FF2B5EF4-FFF2-40B4-BE49-F238E27FC236}">
                <a16:creationId xmlns:a16="http://schemas.microsoft.com/office/drawing/2014/main" id="{1465DB0D-5E32-6A46-9D72-69FEBF3CBD5E}"/>
              </a:ext>
            </a:extLst>
          </p:cNvPr>
          <p:cNvSpPr/>
          <p:nvPr/>
        </p:nvSpPr>
        <p:spPr>
          <a:xfrm rot="16200000">
            <a:off x="3582168" y="850555"/>
            <a:ext cx="199134" cy="1156316"/>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8" name="Straight Arrow Connector 37"/>
          <p:cNvCxnSpPr/>
          <p:nvPr/>
        </p:nvCxnSpPr>
        <p:spPr>
          <a:xfrm>
            <a:off x="2917824" y="900689"/>
            <a:ext cx="614759" cy="45233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106028" y="599534"/>
            <a:ext cx="1422230"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Calibri" panose="020F0502020204030204"/>
                <a:ea typeface="+mn-ea"/>
                <a:cs typeface="+mn-cs"/>
              </a:rPr>
              <a:t>Space reserved for future upgrades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5" name="Oval 44">
            <a:extLst>
              <a:ext uri="{FF2B5EF4-FFF2-40B4-BE49-F238E27FC236}">
                <a16:creationId xmlns:a16="http://schemas.microsoft.com/office/drawing/2014/main" id="{1465DB0D-5E32-6A46-9D72-69FEBF3CBD5E}"/>
              </a:ext>
            </a:extLst>
          </p:cNvPr>
          <p:cNvSpPr/>
          <p:nvPr/>
        </p:nvSpPr>
        <p:spPr>
          <a:xfrm rot="16200000">
            <a:off x="3172137" y="2634204"/>
            <a:ext cx="199134" cy="1156316"/>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6" name="Straight Arrow Connector 55"/>
          <p:cNvCxnSpPr>
            <a:endCxn id="45" idx="0"/>
          </p:cNvCxnSpPr>
          <p:nvPr/>
        </p:nvCxnSpPr>
        <p:spPr>
          <a:xfrm>
            <a:off x="1789387" y="3146042"/>
            <a:ext cx="904159" cy="6632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547745" y="3003385"/>
            <a:ext cx="1422230"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Calibri" panose="020F0502020204030204"/>
                <a:ea typeface="+mn-ea"/>
                <a:cs typeface="+mn-cs"/>
              </a:rPr>
              <a:t>Space reserved for future upgrades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F83648BA-6381-4151-96FF-54F3AD13C8F7}"/>
              </a:ext>
            </a:extLst>
          </p:cNvPr>
          <p:cNvSpPr txBox="1"/>
          <p:nvPr/>
        </p:nvSpPr>
        <p:spPr>
          <a:xfrm>
            <a:off x="6720955" y="5691312"/>
            <a:ext cx="2254178" cy="565146"/>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dirty="0"/>
              <a:t>Underground Level -3:</a:t>
            </a:r>
          </a:p>
          <a:p>
            <a:pPr algn="ctr"/>
            <a:r>
              <a:rPr lang="en-US" sz="1400" dirty="0"/>
              <a:t>Target/Separator</a:t>
            </a:r>
            <a:endParaRPr lang="en-GB" sz="1100" dirty="0"/>
          </a:p>
        </p:txBody>
      </p:sp>
    </p:spTree>
    <p:extLst>
      <p:ext uri="{BB962C8B-B14F-4D97-AF65-F5344CB8AC3E}">
        <p14:creationId xmlns:p14="http://schemas.microsoft.com/office/powerpoint/2010/main" val="32358304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72"/>
          <p:cNvPicPr>
            <a:picLocks noChangeAspect="1"/>
          </p:cNvPicPr>
          <p:nvPr/>
        </p:nvPicPr>
        <p:blipFill>
          <a:blip r:embed="rId2"/>
          <a:stretch>
            <a:fillRect/>
          </a:stretch>
        </p:blipFill>
        <p:spPr>
          <a:xfrm rot="16200000">
            <a:off x="3249448" y="-190386"/>
            <a:ext cx="4410075" cy="7153275"/>
          </a:xfrm>
          <a:prstGeom prst="rect">
            <a:avLst/>
          </a:prstGeom>
          <a:solidFill>
            <a:schemeClr val="bg1">
              <a:lumMod val="85000"/>
            </a:schemeClr>
          </a:solidFill>
        </p:spPr>
      </p:pic>
      <p:cxnSp>
        <p:nvCxnSpPr>
          <p:cNvPr id="7" name="Straight Arrow Connector 6"/>
          <p:cNvCxnSpPr/>
          <p:nvPr/>
        </p:nvCxnSpPr>
        <p:spPr>
          <a:xfrm flipV="1">
            <a:off x="1032750" y="2698267"/>
            <a:ext cx="378418" cy="17809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a:stCxn id="57" idx="0"/>
          </p:cNvCxnSpPr>
          <p:nvPr/>
        </p:nvCxnSpPr>
        <p:spPr>
          <a:xfrm flipH="1" flipV="1">
            <a:off x="6820101" y="5330160"/>
            <a:ext cx="492270" cy="38537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6901158" y="5715538"/>
            <a:ext cx="822425"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Separator areas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1" name="Straight Arrow Connector 60"/>
          <p:cNvCxnSpPr>
            <a:stCxn id="57" idx="0"/>
          </p:cNvCxnSpPr>
          <p:nvPr/>
        </p:nvCxnSpPr>
        <p:spPr>
          <a:xfrm flipH="1" flipV="1">
            <a:off x="5684422" y="5334000"/>
            <a:ext cx="1627949" cy="38153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a:stCxn id="64" idx="2"/>
          </p:cNvCxnSpPr>
          <p:nvPr/>
        </p:nvCxnSpPr>
        <p:spPr>
          <a:xfrm flipH="1">
            <a:off x="5362885" y="1056964"/>
            <a:ext cx="1302849" cy="241858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a:stCxn id="64" idx="2"/>
          </p:cNvCxnSpPr>
          <p:nvPr/>
        </p:nvCxnSpPr>
        <p:spPr>
          <a:xfrm flipH="1">
            <a:off x="6324600" y="1056964"/>
            <a:ext cx="341134" cy="246558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6242916" y="645707"/>
            <a:ext cx="845635"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Vertical beamlines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98" name="Straight Arrow Connector 97"/>
          <p:cNvCxnSpPr>
            <a:stCxn id="97" idx="0"/>
          </p:cNvCxnSpPr>
          <p:nvPr/>
        </p:nvCxnSpPr>
        <p:spPr>
          <a:xfrm flipV="1">
            <a:off x="5482402" y="5242518"/>
            <a:ext cx="70827" cy="43608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904232" y="5678605"/>
            <a:ext cx="1156339"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90 deg. separator magnets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50" name="Straight Arrow Connector 49">
            <a:extLst>
              <a:ext uri="{FF2B5EF4-FFF2-40B4-BE49-F238E27FC236}">
                <a16:creationId xmlns:a16="http://schemas.microsoft.com/office/drawing/2014/main" id="{82806881-68E1-43AB-B673-086ED4C10A6D}"/>
              </a:ext>
            </a:extLst>
          </p:cNvPr>
          <p:cNvCxnSpPr>
            <a:cxnSpLocks/>
          </p:cNvCxnSpPr>
          <p:nvPr/>
        </p:nvCxnSpPr>
        <p:spPr>
          <a:xfrm flipV="1">
            <a:off x="1784092" y="3458412"/>
            <a:ext cx="2940308" cy="1713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9AD05C45-D405-4922-8178-56BC3FEAB64D}"/>
              </a:ext>
            </a:extLst>
          </p:cNvPr>
          <p:cNvCxnSpPr>
            <a:cxnSpLocks/>
          </p:cNvCxnSpPr>
          <p:nvPr/>
        </p:nvCxnSpPr>
        <p:spPr>
          <a:xfrm flipV="1">
            <a:off x="1784092" y="4300274"/>
            <a:ext cx="2953843" cy="1105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9C443B53-9B94-4D91-9430-3B52FE1E248D}"/>
              </a:ext>
            </a:extLst>
          </p:cNvPr>
          <p:cNvCxnSpPr>
            <a:cxnSpLocks/>
          </p:cNvCxnSpPr>
          <p:nvPr/>
        </p:nvCxnSpPr>
        <p:spPr>
          <a:xfrm flipV="1">
            <a:off x="1770557" y="4938515"/>
            <a:ext cx="2953843" cy="1105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grpSp>
        <p:nvGrpSpPr>
          <p:cNvPr id="55" name="Group 54"/>
          <p:cNvGrpSpPr/>
          <p:nvPr/>
        </p:nvGrpSpPr>
        <p:grpSpPr>
          <a:xfrm>
            <a:off x="60080" y="6254100"/>
            <a:ext cx="8957765" cy="603900"/>
            <a:chOff x="60080" y="6254100"/>
            <a:chExt cx="8957765" cy="603900"/>
          </a:xfrm>
        </p:grpSpPr>
        <p:pic>
          <p:nvPicPr>
            <p:cNvPr id="58" name="Picture 57"/>
            <p:cNvPicPr>
              <a:picLocks noChangeAspect="1"/>
            </p:cNvPicPr>
            <p:nvPr/>
          </p:nvPicPr>
          <p:blipFill>
            <a:blip r:embed="rId3"/>
            <a:stretch>
              <a:fillRect/>
            </a:stretch>
          </p:blipFill>
          <p:spPr>
            <a:xfrm>
              <a:off x="60080" y="6254100"/>
              <a:ext cx="591335" cy="589906"/>
            </a:xfrm>
            <a:prstGeom prst="rect">
              <a:avLst/>
            </a:prstGeom>
            <a:solidFill>
              <a:sysClr val="window" lastClr="FFFFFF"/>
            </a:solidFill>
          </p:spPr>
        </p:pic>
        <p:sp>
          <p:nvSpPr>
            <p:cNvPr id="59"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100" b="0" i="0" u="none" strike="noStrike" kern="1200" cap="none" spc="0" normalizeH="0" baseline="0" noProof="0" dirty="0">
                  <a:ln>
                    <a:noFill/>
                  </a:ln>
                  <a:solidFill>
                    <a:srgbClr val="0055A0"/>
                  </a:solidFill>
                  <a:effectLst/>
                  <a:uLnTx/>
                  <a:uFillTx/>
                  <a:latin typeface="Arial"/>
                  <a:ea typeface="+mn-ea"/>
                  <a:cs typeface="+mn-cs"/>
                </a:rPr>
                <a:t>J.A. Rodriguez, E. Siesling – EPIC Workshop – 2020/11/25</a:t>
              </a:r>
            </a:p>
          </p:txBody>
        </p:sp>
        <p:pic>
          <p:nvPicPr>
            <p:cNvPr id="60" name="Picture 59"/>
            <p:cNvPicPr>
              <a:picLocks noChangeAspect="1"/>
            </p:cNvPicPr>
            <p:nvPr/>
          </p:nvPicPr>
          <p:blipFill rotWithShape="1">
            <a:blip r:embed="rId4"/>
            <a:srcRect l="8333" t="32598" r="9167" b="35755"/>
            <a:stretch/>
          </p:blipFill>
          <p:spPr>
            <a:xfrm>
              <a:off x="651415" y="6477000"/>
              <a:ext cx="1400977" cy="379754"/>
            </a:xfrm>
            <a:prstGeom prst="rect">
              <a:avLst/>
            </a:prstGeom>
          </p:spPr>
        </p:pic>
        <p:cxnSp>
          <p:nvCxnSpPr>
            <p:cNvPr id="62" name="Straight Connector 61"/>
            <p:cNvCxnSpPr/>
            <p:nvPr/>
          </p:nvCxnSpPr>
          <p:spPr>
            <a:xfrm>
              <a:off x="762001" y="6477000"/>
              <a:ext cx="8229599" cy="0"/>
            </a:xfrm>
            <a:prstGeom prst="line">
              <a:avLst/>
            </a:prstGeom>
            <a:noFill/>
            <a:ln w="19050" cap="flat" cmpd="sng" algn="ctr">
              <a:solidFill>
                <a:srgbClr val="F8F8F8">
                  <a:lumMod val="10000"/>
                </a:srgbClr>
              </a:solidFill>
              <a:prstDash val="solid"/>
            </a:ln>
            <a:effectLst>
              <a:glow rad="63500">
                <a:srgbClr val="DDDDDD">
                  <a:tint val="30000"/>
                  <a:shade val="95000"/>
                  <a:satMod val="300000"/>
                  <a:alpha val="50000"/>
                </a:srgbClr>
              </a:glow>
            </a:effectLst>
          </p:spPr>
        </p:cxnSp>
      </p:grpSp>
      <p:sp>
        <p:nvSpPr>
          <p:cNvPr id="63" name="TextBox 62"/>
          <p:cNvSpPr txBox="1"/>
          <p:nvPr/>
        </p:nvSpPr>
        <p:spPr>
          <a:xfrm>
            <a:off x="125987" y="0"/>
            <a:ext cx="8713213" cy="523220"/>
          </a:xfrm>
          <a:prstGeom prst="rect">
            <a:avLst/>
          </a:prstGeom>
          <a:noFill/>
        </p:spPr>
        <p:txBody>
          <a:bodyPr wrap="square" rtlCol="0">
            <a:spAutoFit/>
          </a:bodyPr>
          <a:lstStyle/>
          <a:p>
            <a:r>
              <a:rPr lang="en-GB" sz="2800" u="sng" dirty="0">
                <a:solidFill>
                  <a:srgbClr val="0055A0"/>
                </a:solidFill>
                <a:latin typeface="Arial"/>
              </a:rPr>
              <a:t>Facility Layout: Vertical Beamlines</a:t>
            </a:r>
          </a:p>
        </p:txBody>
      </p:sp>
      <p:sp>
        <p:nvSpPr>
          <p:cNvPr id="45" name="TextBox 44">
            <a:extLst>
              <a:ext uri="{FF2B5EF4-FFF2-40B4-BE49-F238E27FC236}">
                <a16:creationId xmlns:a16="http://schemas.microsoft.com/office/drawing/2014/main" id="{1CBE7402-7F71-45C5-9449-53B0ADA1C37D}"/>
              </a:ext>
            </a:extLst>
          </p:cNvPr>
          <p:cNvSpPr txBox="1"/>
          <p:nvPr/>
        </p:nvSpPr>
        <p:spPr>
          <a:xfrm>
            <a:off x="118705" y="3282002"/>
            <a:ext cx="2254178" cy="534368"/>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dirty="0"/>
              <a:t>Underground Level -1:</a:t>
            </a:r>
          </a:p>
          <a:p>
            <a:pPr algn="ctr"/>
            <a:r>
              <a:rPr lang="en-US" sz="1200" dirty="0"/>
              <a:t>Beam distribution and purification</a:t>
            </a:r>
            <a:endParaRPr lang="en-GB" sz="1200" dirty="0"/>
          </a:p>
        </p:txBody>
      </p:sp>
      <p:sp>
        <p:nvSpPr>
          <p:cNvPr id="46" name="TextBox 45">
            <a:extLst>
              <a:ext uri="{FF2B5EF4-FFF2-40B4-BE49-F238E27FC236}">
                <a16:creationId xmlns:a16="http://schemas.microsoft.com/office/drawing/2014/main" id="{89ED1AEB-456A-42C2-9482-9360AE7FDCF4}"/>
              </a:ext>
            </a:extLst>
          </p:cNvPr>
          <p:cNvSpPr txBox="1"/>
          <p:nvPr/>
        </p:nvSpPr>
        <p:spPr>
          <a:xfrm>
            <a:off x="115939" y="3970123"/>
            <a:ext cx="2254178" cy="565146"/>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dirty="0"/>
              <a:t>Underground Level -2:</a:t>
            </a:r>
          </a:p>
          <a:p>
            <a:pPr algn="ctr"/>
            <a:r>
              <a:rPr lang="en-US" sz="1400" dirty="0"/>
              <a:t>HT/RILIS/CV</a:t>
            </a:r>
            <a:endParaRPr lang="en-GB" sz="1400" dirty="0"/>
          </a:p>
        </p:txBody>
      </p:sp>
      <p:sp>
        <p:nvSpPr>
          <p:cNvPr id="48" name="TextBox 47">
            <a:extLst>
              <a:ext uri="{FF2B5EF4-FFF2-40B4-BE49-F238E27FC236}">
                <a16:creationId xmlns:a16="http://schemas.microsoft.com/office/drawing/2014/main" id="{F83648BA-6381-4151-96FF-54F3AD13C8F7}"/>
              </a:ext>
            </a:extLst>
          </p:cNvPr>
          <p:cNvSpPr txBox="1"/>
          <p:nvPr/>
        </p:nvSpPr>
        <p:spPr>
          <a:xfrm>
            <a:off x="115939" y="4659876"/>
            <a:ext cx="2254178" cy="565146"/>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dirty="0"/>
              <a:t>Underground Level -3:</a:t>
            </a:r>
          </a:p>
          <a:p>
            <a:pPr algn="ctr"/>
            <a:r>
              <a:rPr lang="en-US" sz="1400" dirty="0"/>
              <a:t>Target/Separator</a:t>
            </a:r>
            <a:endParaRPr lang="en-GB" sz="1100" dirty="0"/>
          </a:p>
        </p:txBody>
      </p:sp>
      <p:cxnSp>
        <p:nvCxnSpPr>
          <p:cNvPr id="66" name="Straight Arrow Connector 65">
            <a:extLst>
              <a:ext uri="{FF2B5EF4-FFF2-40B4-BE49-F238E27FC236}">
                <a16:creationId xmlns:a16="http://schemas.microsoft.com/office/drawing/2014/main" id="{82806881-68E1-43AB-B673-086ED4C10A6D}"/>
              </a:ext>
            </a:extLst>
          </p:cNvPr>
          <p:cNvCxnSpPr>
            <a:cxnSpLocks/>
          </p:cNvCxnSpPr>
          <p:nvPr/>
        </p:nvCxnSpPr>
        <p:spPr>
          <a:xfrm flipV="1">
            <a:off x="2052009" y="2715105"/>
            <a:ext cx="1043100" cy="607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C6F4C317-68A2-4A4F-844C-0576EF6DD562}"/>
              </a:ext>
            </a:extLst>
          </p:cNvPr>
          <p:cNvSpPr txBox="1"/>
          <p:nvPr/>
        </p:nvSpPr>
        <p:spPr>
          <a:xfrm>
            <a:off x="115939" y="2317484"/>
            <a:ext cx="2252209" cy="565146"/>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dirty="0"/>
              <a:t>Surface Level 0:</a:t>
            </a:r>
          </a:p>
          <a:p>
            <a:pPr algn="ctr"/>
            <a:r>
              <a:rPr lang="en-US" sz="1400" dirty="0"/>
              <a:t>Experimental Hall</a:t>
            </a:r>
            <a:endParaRPr lang="en-GB" sz="1400" dirty="0"/>
          </a:p>
        </p:txBody>
      </p:sp>
      <p:sp>
        <p:nvSpPr>
          <p:cNvPr id="26" name="Oval 25">
            <a:extLst>
              <a:ext uri="{FF2B5EF4-FFF2-40B4-BE49-F238E27FC236}">
                <a16:creationId xmlns:a16="http://schemas.microsoft.com/office/drawing/2014/main" id="{1465DB0D-5E32-6A46-9D72-69FEBF3CBD5E}"/>
              </a:ext>
            </a:extLst>
          </p:cNvPr>
          <p:cNvSpPr/>
          <p:nvPr/>
        </p:nvSpPr>
        <p:spPr>
          <a:xfrm rot="16200000">
            <a:off x="5675188" y="4379788"/>
            <a:ext cx="308226" cy="1447798"/>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Oval 30">
            <a:extLst>
              <a:ext uri="{FF2B5EF4-FFF2-40B4-BE49-F238E27FC236}">
                <a16:creationId xmlns:a16="http://schemas.microsoft.com/office/drawing/2014/main" id="{1465DB0D-5E32-6A46-9D72-69FEBF3CBD5E}"/>
              </a:ext>
            </a:extLst>
          </p:cNvPr>
          <p:cNvSpPr/>
          <p:nvPr/>
        </p:nvSpPr>
        <p:spPr>
          <a:xfrm rot="16200000">
            <a:off x="4588855" y="4743432"/>
            <a:ext cx="925805" cy="223857"/>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2" name="Straight Arrow Connector 31"/>
          <p:cNvCxnSpPr/>
          <p:nvPr/>
        </p:nvCxnSpPr>
        <p:spPr>
          <a:xfrm flipV="1">
            <a:off x="4273459" y="5133024"/>
            <a:ext cx="666370" cy="75120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142051" y="5690141"/>
            <a:ext cx="1422230"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Calibri" panose="020F0502020204030204"/>
                <a:ea typeface="+mn-ea"/>
                <a:cs typeface="+mn-cs"/>
              </a:rPr>
              <a:t>Space reserved for future upgrades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1465DB0D-5E32-6A46-9D72-69FEBF3CBD5E}"/>
              </a:ext>
            </a:extLst>
          </p:cNvPr>
          <p:cNvSpPr/>
          <p:nvPr/>
        </p:nvSpPr>
        <p:spPr>
          <a:xfrm rot="16200000">
            <a:off x="6144193" y="4737554"/>
            <a:ext cx="925805" cy="223857"/>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8" name="Straight Arrow Connector 37"/>
          <p:cNvCxnSpPr/>
          <p:nvPr/>
        </p:nvCxnSpPr>
        <p:spPr>
          <a:xfrm flipH="1">
            <a:off x="6727551" y="4568697"/>
            <a:ext cx="457241" cy="14450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7066236" y="4363069"/>
            <a:ext cx="1422230"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Calibri" panose="020F0502020204030204"/>
                <a:ea typeface="+mn-ea"/>
                <a:cs typeface="+mn-cs"/>
              </a:rPr>
              <a:t>Space reserved for future upgrades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85080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73510" y="987054"/>
            <a:ext cx="4723732" cy="5337507"/>
          </a:xfrm>
          <a:prstGeom prst="rect">
            <a:avLst/>
          </a:prstGeom>
        </p:spPr>
      </p:pic>
      <p:cxnSp>
        <p:nvCxnSpPr>
          <p:cNvPr id="7" name="Straight Arrow Connector 6"/>
          <p:cNvCxnSpPr/>
          <p:nvPr/>
        </p:nvCxnSpPr>
        <p:spPr>
          <a:xfrm>
            <a:off x="1633646" y="1471663"/>
            <a:ext cx="830450" cy="16162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84723" y="1275794"/>
            <a:ext cx="1138613"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Electronic racks for equipment</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4" name="Straight Arrow Connector 13"/>
          <p:cNvCxnSpPr>
            <a:stCxn id="15" idx="0"/>
          </p:cNvCxnSpPr>
          <p:nvPr/>
        </p:nvCxnSpPr>
        <p:spPr>
          <a:xfrm flipV="1">
            <a:off x="3271971" y="2381443"/>
            <a:ext cx="1081707" cy="124892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680460" y="3630372"/>
            <a:ext cx="1183022"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Compact beam switchyard</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7" name="Straight Arrow Connector 16"/>
          <p:cNvCxnSpPr>
            <a:endCxn id="68" idx="4"/>
          </p:cNvCxnSpPr>
          <p:nvPr/>
        </p:nvCxnSpPr>
        <p:spPr>
          <a:xfrm flipH="1">
            <a:off x="6154913" y="3114865"/>
            <a:ext cx="969369" cy="6717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061347" y="2897230"/>
            <a:ext cx="1682714"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Beam characterization lines (triplet + BI + tape station)</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6" name="Straight Arrow Connector 25"/>
          <p:cNvCxnSpPr/>
          <p:nvPr/>
        </p:nvCxnSpPr>
        <p:spPr>
          <a:xfrm>
            <a:off x="4003186" y="877845"/>
            <a:ext cx="350492" cy="44856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3215757" y="699666"/>
            <a:ext cx="1167592"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MR-</a:t>
            </a:r>
            <a:r>
              <a:rPr kumimoji="0" lang="en-US" sz="1100" b="0" i="0" u="none" strike="noStrike" kern="1200" cap="none" spc="0" normalizeH="0" baseline="0" noProof="0" dirty="0" err="1">
                <a:ln>
                  <a:noFill/>
                </a:ln>
                <a:solidFill>
                  <a:prstClr val="black"/>
                </a:solidFill>
                <a:effectLst/>
                <a:uLnTx/>
                <a:uFillTx/>
                <a:latin typeface="Calibri" panose="020F0502020204030204"/>
                <a:ea typeface="+mn-ea"/>
                <a:cs typeface="+mn-cs"/>
              </a:rPr>
              <a:t>ToF</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 purification area</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9" name="Straight Arrow Connector 38"/>
          <p:cNvCxnSpPr>
            <a:stCxn id="50" idx="0"/>
          </p:cNvCxnSpPr>
          <p:nvPr/>
        </p:nvCxnSpPr>
        <p:spPr>
          <a:xfrm flipH="1" flipV="1">
            <a:off x="4419600" y="4177558"/>
            <a:ext cx="375797" cy="45648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46" idx="3"/>
          </p:cNvCxnSpPr>
          <p:nvPr/>
        </p:nvCxnSpPr>
        <p:spPr>
          <a:xfrm>
            <a:off x="1699841" y="2708463"/>
            <a:ext cx="1109189" cy="46383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46" idx="3"/>
          </p:cNvCxnSpPr>
          <p:nvPr/>
        </p:nvCxnSpPr>
        <p:spPr>
          <a:xfrm flipV="1">
            <a:off x="1699841" y="2114592"/>
            <a:ext cx="1528510" cy="59387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695274" y="2502834"/>
            <a:ext cx="1004567"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Vertical beamlines shaft</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4" name="Straight Arrow Connector 63"/>
          <p:cNvCxnSpPr/>
          <p:nvPr/>
        </p:nvCxnSpPr>
        <p:spPr>
          <a:xfrm flipH="1" flipV="1">
            <a:off x="4771333" y="3191976"/>
            <a:ext cx="748172" cy="64648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4954685" y="3737152"/>
            <a:ext cx="1001918"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Cooler/buncher</a:t>
            </a:r>
          </a:p>
        </p:txBody>
      </p:sp>
      <p:cxnSp>
        <p:nvCxnSpPr>
          <p:cNvPr id="48" name="Straight Arrow Connector 47"/>
          <p:cNvCxnSpPr>
            <a:stCxn id="18" idx="1"/>
            <a:endCxn id="69" idx="2"/>
          </p:cNvCxnSpPr>
          <p:nvPr/>
        </p:nvCxnSpPr>
        <p:spPr>
          <a:xfrm flipH="1" flipV="1">
            <a:off x="5961685" y="1768358"/>
            <a:ext cx="1099662" cy="133450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003186" y="4634041"/>
            <a:ext cx="1584422"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HRS purification area </a:t>
            </a:r>
            <a:b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(- 60 kV floating platform)</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0" name="Straight Arrow Connector 59"/>
          <p:cNvCxnSpPr/>
          <p:nvPr/>
        </p:nvCxnSpPr>
        <p:spPr>
          <a:xfrm>
            <a:off x="4846290" y="810608"/>
            <a:ext cx="639658" cy="178411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8" name="Oval 67">
            <a:extLst>
              <a:ext uri="{FF2B5EF4-FFF2-40B4-BE49-F238E27FC236}">
                <a16:creationId xmlns:a16="http://schemas.microsoft.com/office/drawing/2014/main" id="{1465DB0D-5E32-6A46-9D72-69FEBF3CBD5E}"/>
              </a:ext>
            </a:extLst>
          </p:cNvPr>
          <p:cNvSpPr/>
          <p:nvPr/>
        </p:nvSpPr>
        <p:spPr>
          <a:xfrm rot="17928266">
            <a:off x="5550651" y="2665437"/>
            <a:ext cx="597544" cy="697251"/>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Oval 68">
            <a:extLst>
              <a:ext uri="{FF2B5EF4-FFF2-40B4-BE49-F238E27FC236}">
                <a16:creationId xmlns:a16="http://schemas.microsoft.com/office/drawing/2014/main" id="{1465DB0D-5E32-6A46-9D72-69FEBF3CBD5E}"/>
              </a:ext>
            </a:extLst>
          </p:cNvPr>
          <p:cNvSpPr/>
          <p:nvPr/>
        </p:nvSpPr>
        <p:spPr>
          <a:xfrm rot="14774891">
            <a:off x="5591230" y="1183243"/>
            <a:ext cx="528174" cy="686793"/>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Oval 71">
            <a:extLst>
              <a:ext uri="{FF2B5EF4-FFF2-40B4-BE49-F238E27FC236}">
                <a16:creationId xmlns:a16="http://schemas.microsoft.com/office/drawing/2014/main" id="{1465DB0D-5E32-6A46-9D72-69FEBF3CBD5E}"/>
              </a:ext>
            </a:extLst>
          </p:cNvPr>
          <p:cNvSpPr/>
          <p:nvPr/>
        </p:nvSpPr>
        <p:spPr>
          <a:xfrm rot="1060248">
            <a:off x="5393002" y="2621504"/>
            <a:ext cx="204082" cy="423849"/>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Oval 75">
            <a:extLst>
              <a:ext uri="{FF2B5EF4-FFF2-40B4-BE49-F238E27FC236}">
                <a16:creationId xmlns:a16="http://schemas.microsoft.com/office/drawing/2014/main" id="{1465DB0D-5E32-6A46-9D72-69FEBF3CBD5E}"/>
              </a:ext>
            </a:extLst>
          </p:cNvPr>
          <p:cNvSpPr/>
          <p:nvPr/>
        </p:nvSpPr>
        <p:spPr>
          <a:xfrm rot="20523506">
            <a:off x="5429208" y="1485918"/>
            <a:ext cx="172136" cy="504171"/>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2" name="Group 41"/>
          <p:cNvGrpSpPr/>
          <p:nvPr/>
        </p:nvGrpSpPr>
        <p:grpSpPr>
          <a:xfrm>
            <a:off x="60080" y="6254100"/>
            <a:ext cx="8957765" cy="603900"/>
            <a:chOff x="60080" y="6254100"/>
            <a:chExt cx="8957765" cy="603900"/>
          </a:xfrm>
        </p:grpSpPr>
        <p:pic>
          <p:nvPicPr>
            <p:cNvPr id="43" name="Picture 42"/>
            <p:cNvPicPr>
              <a:picLocks noChangeAspect="1"/>
            </p:cNvPicPr>
            <p:nvPr/>
          </p:nvPicPr>
          <p:blipFill>
            <a:blip r:embed="rId3"/>
            <a:stretch>
              <a:fillRect/>
            </a:stretch>
          </p:blipFill>
          <p:spPr>
            <a:xfrm>
              <a:off x="60080" y="6254100"/>
              <a:ext cx="591335" cy="589906"/>
            </a:xfrm>
            <a:prstGeom prst="rect">
              <a:avLst/>
            </a:prstGeom>
            <a:solidFill>
              <a:sysClr val="window" lastClr="FFFFFF"/>
            </a:solidFill>
          </p:spPr>
        </p:pic>
        <p:sp>
          <p:nvSpPr>
            <p:cNvPr id="44"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100" b="0" i="0" u="none" strike="noStrike" kern="1200" cap="none" spc="0" normalizeH="0" baseline="0" noProof="0" dirty="0">
                  <a:ln>
                    <a:noFill/>
                  </a:ln>
                  <a:solidFill>
                    <a:srgbClr val="0055A0"/>
                  </a:solidFill>
                  <a:effectLst/>
                  <a:uLnTx/>
                  <a:uFillTx/>
                  <a:latin typeface="Arial"/>
                  <a:ea typeface="+mn-ea"/>
                  <a:cs typeface="+mn-cs"/>
                </a:rPr>
                <a:t>J.A. Rodriguez, E. Siesling – EPIC Workshop – 2020/11/25</a:t>
              </a:r>
            </a:p>
          </p:txBody>
        </p:sp>
        <p:pic>
          <p:nvPicPr>
            <p:cNvPr id="45" name="Picture 44"/>
            <p:cNvPicPr>
              <a:picLocks noChangeAspect="1"/>
            </p:cNvPicPr>
            <p:nvPr/>
          </p:nvPicPr>
          <p:blipFill rotWithShape="1">
            <a:blip r:embed="rId4"/>
            <a:srcRect l="8333" t="32598" r="9167" b="35755"/>
            <a:stretch/>
          </p:blipFill>
          <p:spPr>
            <a:xfrm>
              <a:off x="651415" y="6477000"/>
              <a:ext cx="1400977" cy="379754"/>
            </a:xfrm>
            <a:prstGeom prst="rect">
              <a:avLst/>
            </a:prstGeom>
          </p:spPr>
        </p:pic>
        <p:cxnSp>
          <p:nvCxnSpPr>
            <p:cNvPr id="51" name="Straight Connector 50"/>
            <p:cNvCxnSpPr/>
            <p:nvPr/>
          </p:nvCxnSpPr>
          <p:spPr>
            <a:xfrm>
              <a:off x="762001" y="6477000"/>
              <a:ext cx="8229599" cy="0"/>
            </a:xfrm>
            <a:prstGeom prst="line">
              <a:avLst/>
            </a:prstGeom>
            <a:noFill/>
            <a:ln w="19050" cap="flat" cmpd="sng" algn="ctr">
              <a:solidFill>
                <a:srgbClr val="F8F8F8">
                  <a:lumMod val="10000"/>
                </a:srgbClr>
              </a:solidFill>
              <a:prstDash val="solid"/>
            </a:ln>
            <a:effectLst>
              <a:glow rad="63500">
                <a:srgbClr val="DDDDDD">
                  <a:tint val="30000"/>
                  <a:shade val="95000"/>
                  <a:satMod val="300000"/>
                  <a:alpha val="50000"/>
                </a:srgbClr>
              </a:glow>
            </a:effectLst>
          </p:spPr>
        </p:cxnSp>
      </p:grpSp>
      <p:sp>
        <p:nvSpPr>
          <p:cNvPr id="52" name="TextBox 51"/>
          <p:cNvSpPr txBox="1"/>
          <p:nvPr/>
        </p:nvSpPr>
        <p:spPr>
          <a:xfrm>
            <a:off x="125987" y="0"/>
            <a:ext cx="9246613" cy="523220"/>
          </a:xfrm>
          <a:prstGeom prst="rect">
            <a:avLst/>
          </a:prstGeom>
          <a:noFill/>
        </p:spPr>
        <p:txBody>
          <a:bodyPr wrap="square" rtlCol="0">
            <a:spAutoFit/>
          </a:bodyPr>
          <a:lstStyle/>
          <a:p>
            <a:r>
              <a:rPr lang="en-GB" sz="2800" u="sng" dirty="0">
                <a:solidFill>
                  <a:srgbClr val="0055A0"/>
                </a:solidFill>
                <a:latin typeface="Arial"/>
              </a:rPr>
              <a:t>Facility Layout: Beam Distribution and Purification Zones</a:t>
            </a:r>
          </a:p>
        </p:txBody>
      </p:sp>
      <p:cxnSp>
        <p:nvCxnSpPr>
          <p:cNvPr id="79" name="Straight Arrow Connector 78"/>
          <p:cNvCxnSpPr>
            <a:endCxn id="76" idx="0"/>
          </p:cNvCxnSpPr>
          <p:nvPr/>
        </p:nvCxnSpPr>
        <p:spPr>
          <a:xfrm>
            <a:off x="4967937" y="740295"/>
            <a:ext cx="469685" cy="75788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607498" y="543674"/>
            <a:ext cx="1225493"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Vertical beamlines to experimental hall</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1CBE7402-7F71-45C5-9449-53B0ADA1C37D}"/>
              </a:ext>
            </a:extLst>
          </p:cNvPr>
          <p:cNvSpPr txBox="1"/>
          <p:nvPr/>
        </p:nvSpPr>
        <p:spPr>
          <a:xfrm>
            <a:off x="6858000" y="5736379"/>
            <a:ext cx="2254178" cy="534368"/>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dirty="0"/>
              <a:t>Underground Level -1:</a:t>
            </a:r>
          </a:p>
          <a:p>
            <a:pPr algn="ctr"/>
            <a:r>
              <a:rPr lang="en-US" sz="1200" dirty="0"/>
              <a:t>Beam distribution and purification</a:t>
            </a:r>
            <a:endParaRPr lang="en-GB" sz="1200" dirty="0"/>
          </a:p>
        </p:txBody>
      </p:sp>
    </p:spTree>
    <p:extLst>
      <p:ext uri="{BB962C8B-B14F-4D97-AF65-F5344CB8AC3E}">
        <p14:creationId xmlns:p14="http://schemas.microsoft.com/office/powerpoint/2010/main" val="3761674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0080" y="6254100"/>
            <a:ext cx="8957765" cy="603900"/>
            <a:chOff x="60080" y="6254100"/>
            <a:chExt cx="8957765" cy="603900"/>
          </a:xfrm>
        </p:grpSpPr>
        <p:pic>
          <p:nvPicPr>
            <p:cNvPr id="60" name="Picture 59"/>
            <p:cNvPicPr>
              <a:picLocks noChangeAspect="1"/>
            </p:cNvPicPr>
            <p:nvPr/>
          </p:nvPicPr>
          <p:blipFill>
            <a:blip r:embed="rId2"/>
            <a:stretch>
              <a:fillRect/>
            </a:stretch>
          </p:blipFill>
          <p:spPr>
            <a:xfrm>
              <a:off x="60080" y="6254100"/>
              <a:ext cx="591335" cy="589906"/>
            </a:xfrm>
            <a:prstGeom prst="rect">
              <a:avLst/>
            </a:prstGeom>
            <a:solidFill>
              <a:sysClr val="window" lastClr="FFFFFF"/>
            </a:solidFill>
          </p:spPr>
        </p:pic>
        <p:sp>
          <p:nvSpPr>
            <p:cNvPr id="61"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100" b="0" i="0" u="none" strike="noStrike" kern="1200" cap="none" spc="0" normalizeH="0" baseline="0" noProof="0" dirty="0">
                  <a:ln>
                    <a:noFill/>
                  </a:ln>
                  <a:solidFill>
                    <a:srgbClr val="0055A0"/>
                  </a:solidFill>
                  <a:effectLst/>
                  <a:uLnTx/>
                  <a:uFillTx/>
                  <a:latin typeface="Arial"/>
                  <a:ea typeface="+mn-ea"/>
                  <a:cs typeface="+mn-cs"/>
                </a:rPr>
                <a:t>J.A. Rodriguez, E. Siesling – EPIC Workshop – 2020/11/25</a:t>
              </a:r>
            </a:p>
          </p:txBody>
        </p:sp>
        <p:pic>
          <p:nvPicPr>
            <p:cNvPr id="62" name="Picture 61"/>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63" name="Straight Connector 62"/>
            <p:cNvCxnSpPr/>
            <p:nvPr/>
          </p:nvCxnSpPr>
          <p:spPr>
            <a:xfrm>
              <a:off x="762001" y="6477000"/>
              <a:ext cx="8229599" cy="0"/>
            </a:xfrm>
            <a:prstGeom prst="line">
              <a:avLst/>
            </a:prstGeom>
            <a:noFill/>
            <a:ln w="19050" cap="flat" cmpd="sng" algn="ctr">
              <a:solidFill>
                <a:srgbClr val="F8F8F8">
                  <a:lumMod val="10000"/>
                </a:srgbClr>
              </a:solidFill>
              <a:prstDash val="solid"/>
            </a:ln>
            <a:effectLst>
              <a:glow rad="63500">
                <a:srgbClr val="DDDDDD">
                  <a:tint val="30000"/>
                  <a:shade val="95000"/>
                  <a:satMod val="300000"/>
                  <a:alpha val="50000"/>
                </a:srgbClr>
              </a:glow>
            </a:effectLst>
          </p:spPr>
        </p:cxnSp>
      </p:grpSp>
      <p:pic>
        <p:nvPicPr>
          <p:cNvPr id="4" name="Picture 3"/>
          <p:cNvPicPr>
            <a:picLocks noChangeAspect="1"/>
          </p:cNvPicPr>
          <p:nvPr/>
        </p:nvPicPr>
        <p:blipFill>
          <a:blip r:embed="rId4"/>
          <a:stretch>
            <a:fillRect/>
          </a:stretch>
        </p:blipFill>
        <p:spPr>
          <a:xfrm>
            <a:off x="1120010" y="850519"/>
            <a:ext cx="7095030" cy="5615596"/>
          </a:xfrm>
          <a:prstGeom prst="rect">
            <a:avLst/>
          </a:prstGeom>
        </p:spPr>
      </p:pic>
      <p:cxnSp>
        <p:nvCxnSpPr>
          <p:cNvPr id="19" name="Straight Arrow Connector 18"/>
          <p:cNvCxnSpPr/>
          <p:nvPr/>
        </p:nvCxnSpPr>
        <p:spPr>
          <a:xfrm flipH="1" flipV="1">
            <a:off x="5525589" y="5812971"/>
            <a:ext cx="1160873" cy="77724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flipV="1">
            <a:off x="6163944" y="5812971"/>
            <a:ext cx="522518" cy="78555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6686462" y="5812971"/>
            <a:ext cx="0" cy="77724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V="1">
            <a:off x="6686462" y="5812973"/>
            <a:ext cx="522519" cy="77724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600774" y="6432749"/>
            <a:ext cx="2112551"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Experimental stations (14 with </a:t>
            </a:r>
            <a:r>
              <a:rPr kumimoji="0" lang="en-US" sz="1100" b="0" i="0" u="none" strike="noStrike" kern="1200" cap="none" spc="0" normalizeH="0" baseline="0" noProof="0" dirty="0" smtClean="0">
                <a:ln>
                  <a:noFill/>
                </a:ln>
                <a:solidFill>
                  <a:prstClr val="black"/>
                </a:solidFill>
                <a:effectLst/>
                <a:uLnTx/>
                <a:uFillTx/>
                <a:latin typeface="Calibri" panose="020F0502020204030204"/>
                <a:ea typeface="+mn-ea"/>
                <a:cs typeface="+mn-cs"/>
              </a:rPr>
              <a:t>possible high-resolution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separation)</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1" name="Straight Arrow Connector 30"/>
          <p:cNvCxnSpPr>
            <a:stCxn id="30" idx="2"/>
          </p:cNvCxnSpPr>
          <p:nvPr/>
        </p:nvCxnSpPr>
        <p:spPr>
          <a:xfrm flipH="1">
            <a:off x="3018692" y="1325880"/>
            <a:ext cx="396408" cy="75496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678002" y="1083900"/>
            <a:ext cx="1474196"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Beam distribution lines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4" name="Straight Arrow Connector 33"/>
          <p:cNvCxnSpPr>
            <a:stCxn id="30" idx="2"/>
          </p:cNvCxnSpPr>
          <p:nvPr/>
        </p:nvCxnSpPr>
        <p:spPr>
          <a:xfrm>
            <a:off x="3415100" y="1325880"/>
            <a:ext cx="892285" cy="83702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60080" y="3721142"/>
            <a:ext cx="1288074" cy="580534"/>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Experimental stations (6 </a:t>
            </a:r>
            <a:r>
              <a:rPr kumimoji="0" lang="en-US" sz="1100" b="0" i="0" u="none" strike="noStrike" kern="1200" cap="none" spc="0" normalizeH="0" baseline="0" noProof="0" dirty="0" smtClean="0">
                <a:ln>
                  <a:noFill/>
                </a:ln>
                <a:solidFill>
                  <a:prstClr val="black"/>
                </a:solidFill>
                <a:effectLst/>
                <a:uLnTx/>
                <a:uFillTx/>
                <a:latin typeface="Calibri" panose="020F0502020204030204"/>
                <a:ea typeface="+mn-ea"/>
                <a:cs typeface="+mn-cs"/>
              </a:rPr>
              <a:t>with standard separation</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2" name="Straight Arrow Connector 41"/>
          <p:cNvCxnSpPr>
            <a:stCxn id="41" idx="0"/>
          </p:cNvCxnSpPr>
          <p:nvPr/>
        </p:nvCxnSpPr>
        <p:spPr>
          <a:xfrm flipV="1">
            <a:off x="704117" y="2162908"/>
            <a:ext cx="772991" cy="155823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a:stCxn id="41" idx="0"/>
          </p:cNvCxnSpPr>
          <p:nvPr/>
        </p:nvCxnSpPr>
        <p:spPr>
          <a:xfrm flipV="1">
            <a:off x="704117" y="2620110"/>
            <a:ext cx="772991" cy="110103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41" idx="0"/>
          </p:cNvCxnSpPr>
          <p:nvPr/>
        </p:nvCxnSpPr>
        <p:spPr>
          <a:xfrm flipV="1">
            <a:off x="704117" y="3176954"/>
            <a:ext cx="772991" cy="54418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663438" y="4314511"/>
            <a:ext cx="813670" cy="159978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663438" y="4314512"/>
            <a:ext cx="813670" cy="101335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663438" y="4314511"/>
            <a:ext cx="813670" cy="45678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3167292" y="2983264"/>
            <a:ext cx="1164123"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Vertical beamlines from lower levels</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 name="Oval 68">
            <a:extLst>
              <a:ext uri="{FF2B5EF4-FFF2-40B4-BE49-F238E27FC236}">
                <a16:creationId xmlns:a16="http://schemas.microsoft.com/office/drawing/2014/main" id="{1465DB0D-5E32-6A46-9D72-69FEBF3CBD5E}"/>
              </a:ext>
            </a:extLst>
          </p:cNvPr>
          <p:cNvSpPr/>
          <p:nvPr/>
        </p:nvSpPr>
        <p:spPr>
          <a:xfrm rot="1526867">
            <a:off x="4337021" y="4025638"/>
            <a:ext cx="159211" cy="411785"/>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Oval 69">
            <a:extLst>
              <a:ext uri="{FF2B5EF4-FFF2-40B4-BE49-F238E27FC236}">
                <a16:creationId xmlns:a16="http://schemas.microsoft.com/office/drawing/2014/main" id="{1465DB0D-5E32-6A46-9D72-69FEBF3CBD5E}"/>
              </a:ext>
            </a:extLst>
          </p:cNvPr>
          <p:cNvSpPr/>
          <p:nvPr/>
        </p:nvSpPr>
        <p:spPr>
          <a:xfrm rot="20238022">
            <a:off x="4344481" y="3394258"/>
            <a:ext cx="159211" cy="411785"/>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Oval 70">
            <a:extLst>
              <a:ext uri="{FF2B5EF4-FFF2-40B4-BE49-F238E27FC236}">
                <a16:creationId xmlns:a16="http://schemas.microsoft.com/office/drawing/2014/main" id="{1465DB0D-5E32-6A46-9D72-69FEBF3CBD5E}"/>
              </a:ext>
            </a:extLst>
          </p:cNvPr>
          <p:cNvSpPr/>
          <p:nvPr/>
        </p:nvSpPr>
        <p:spPr>
          <a:xfrm rot="1526867">
            <a:off x="3005455" y="3707858"/>
            <a:ext cx="159211" cy="203225"/>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Oval 71">
            <a:extLst>
              <a:ext uri="{FF2B5EF4-FFF2-40B4-BE49-F238E27FC236}">
                <a16:creationId xmlns:a16="http://schemas.microsoft.com/office/drawing/2014/main" id="{1465DB0D-5E32-6A46-9D72-69FEBF3CBD5E}"/>
              </a:ext>
            </a:extLst>
          </p:cNvPr>
          <p:cNvSpPr/>
          <p:nvPr/>
        </p:nvSpPr>
        <p:spPr>
          <a:xfrm rot="1526867">
            <a:off x="2722608" y="4035755"/>
            <a:ext cx="159211" cy="203225"/>
          </a:xfrm>
          <a:prstGeom prst="ellipse">
            <a:avLst/>
          </a:prstGeom>
          <a:noFill/>
          <a:ln w="95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3" name="Straight Arrow Connector 72"/>
          <p:cNvCxnSpPr/>
          <p:nvPr/>
        </p:nvCxnSpPr>
        <p:spPr>
          <a:xfrm flipH="1">
            <a:off x="3141288" y="3388474"/>
            <a:ext cx="602163" cy="34975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stCxn id="68" idx="2"/>
            <a:endCxn id="70" idx="2"/>
          </p:cNvCxnSpPr>
          <p:nvPr/>
        </p:nvCxnSpPr>
        <p:spPr>
          <a:xfrm>
            <a:off x="3749354" y="3394521"/>
            <a:ext cx="601293" cy="23635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68" idx="2"/>
            <a:endCxn id="69" idx="2"/>
          </p:cNvCxnSpPr>
          <p:nvPr/>
        </p:nvCxnSpPr>
        <p:spPr>
          <a:xfrm>
            <a:off x="3749354" y="3394521"/>
            <a:ext cx="595390" cy="80280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a:stCxn id="68" idx="2"/>
          </p:cNvCxnSpPr>
          <p:nvPr/>
        </p:nvCxnSpPr>
        <p:spPr>
          <a:xfrm flipH="1">
            <a:off x="2904656" y="3394521"/>
            <a:ext cx="844698" cy="70152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125988" y="0"/>
            <a:ext cx="7171628" cy="523220"/>
          </a:xfrm>
          <a:prstGeom prst="rect">
            <a:avLst/>
          </a:prstGeom>
          <a:noFill/>
        </p:spPr>
        <p:txBody>
          <a:bodyPr wrap="square" rtlCol="0">
            <a:spAutoFit/>
          </a:bodyPr>
          <a:lstStyle/>
          <a:p>
            <a:r>
              <a:rPr lang="en-GB" sz="2800" u="sng" dirty="0">
                <a:solidFill>
                  <a:srgbClr val="0055A0"/>
                </a:solidFill>
                <a:latin typeface="Arial"/>
              </a:rPr>
              <a:t>Facility Layout: Experimental Hall</a:t>
            </a:r>
          </a:p>
        </p:txBody>
      </p:sp>
      <p:sp>
        <p:nvSpPr>
          <p:cNvPr id="33" name="TextBox 32">
            <a:extLst>
              <a:ext uri="{FF2B5EF4-FFF2-40B4-BE49-F238E27FC236}">
                <a16:creationId xmlns:a16="http://schemas.microsoft.com/office/drawing/2014/main" id="{C6F4C317-68A2-4A4F-844C-0576EF6DD562}"/>
              </a:ext>
            </a:extLst>
          </p:cNvPr>
          <p:cNvSpPr txBox="1"/>
          <p:nvPr/>
        </p:nvSpPr>
        <p:spPr>
          <a:xfrm>
            <a:off x="6765636" y="5084178"/>
            <a:ext cx="2252209" cy="565146"/>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dirty="0"/>
              <a:t>Surface Level 0:</a:t>
            </a:r>
          </a:p>
          <a:p>
            <a:pPr algn="ctr"/>
            <a:r>
              <a:rPr lang="en-US" sz="1400" dirty="0"/>
              <a:t>Experimental Hall</a:t>
            </a:r>
            <a:endParaRPr lang="en-GB" sz="1400" dirty="0"/>
          </a:p>
        </p:txBody>
      </p:sp>
    </p:spTree>
    <p:extLst>
      <p:ext uri="{BB962C8B-B14F-4D97-AF65-F5344CB8AC3E}">
        <p14:creationId xmlns:p14="http://schemas.microsoft.com/office/powerpoint/2010/main" val="3794240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72500" cy="4267200"/>
          </a:xfrm>
        </p:spPr>
        <p:txBody>
          <a:bodyPr>
            <a:normAutofit/>
          </a:bodyPr>
          <a:lstStyle/>
          <a:p>
            <a:pPr>
              <a:buFont typeface="Wingdings" pitchFamily="2" charset="2"/>
              <a:buChar char="Ø"/>
            </a:pPr>
            <a:r>
              <a:rPr lang="en-GB" sz="2400" dirty="0"/>
              <a:t>Introduction / Motivation</a:t>
            </a:r>
          </a:p>
          <a:p>
            <a:pPr>
              <a:buFont typeface="Wingdings" pitchFamily="2" charset="2"/>
              <a:buChar char="Ø"/>
            </a:pPr>
            <a:r>
              <a:rPr lang="en-GB" sz="2400" dirty="0"/>
              <a:t>Capabilities of the New Facility</a:t>
            </a:r>
          </a:p>
          <a:p>
            <a:pPr>
              <a:buFont typeface="Wingdings" pitchFamily="2" charset="2"/>
              <a:buChar char="Ø"/>
            </a:pPr>
            <a:r>
              <a:rPr lang="en-US" sz="2400" dirty="0"/>
              <a:t>Facility Layout</a:t>
            </a:r>
            <a:endParaRPr lang="en-GB" sz="2400" dirty="0"/>
          </a:p>
          <a:p>
            <a:pPr>
              <a:buFont typeface="Wingdings" pitchFamily="2" charset="2"/>
              <a:buChar char="Ø"/>
            </a:pPr>
            <a:r>
              <a:rPr lang="en-GB" sz="2400" dirty="0"/>
              <a:t>Example of an Operational Scenario</a:t>
            </a:r>
          </a:p>
          <a:p>
            <a:pPr>
              <a:buFont typeface="Wingdings" pitchFamily="2" charset="2"/>
              <a:buChar char="Ø"/>
            </a:pPr>
            <a:r>
              <a:rPr lang="en-US" sz="2400" dirty="0"/>
              <a:t>Summary</a:t>
            </a:r>
            <a:endParaRPr lang="en-GB" sz="2400" dirty="0"/>
          </a:p>
        </p:txBody>
      </p:sp>
      <p:sp>
        <p:nvSpPr>
          <p:cNvPr id="11" name="Rounded Rectangle 10"/>
          <p:cNvSpPr/>
          <p:nvPr/>
        </p:nvSpPr>
        <p:spPr>
          <a:xfrm flipV="1">
            <a:off x="266700" y="2362200"/>
            <a:ext cx="8610600" cy="4572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125988" y="0"/>
            <a:ext cx="2922012" cy="523220"/>
          </a:xfrm>
          <a:prstGeom prst="rect">
            <a:avLst/>
          </a:prstGeom>
          <a:noFill/>
        </p:spPr>
        <p:txBody>
          <a:bodyPr wrap="square" rtlCol="0">
            <a:spAutoFit/>
          </a:bodyPr>
          <a:lstStyle/>
          <a:p>
            <a:r>
              <a:rPr lang="en-GB" sz="2800" u="sng" dirty="0"/>
              <a:t>Outline:</a:t>
            </a:r>
          </a:p>
        </p:txBody>
      </p:sp>
      <p:grpSp>
        <p:nvGrpSpPr>
          <p:cNvPr id="15" name="Group 14"/>
          <p:cNvGrpSpPr/>
          <p:nvPr/>
        </p:nvGrpSpPr>
        <p:grpSpPr>
          <a:xfrm>
            <a:off x="60080" y="6254100"/>
            <a:ext cx="8957765" cy="603900"/>
            <a:chOff x="60080" y="6254100"/>
            <a:chExt cx="8957765" cy="603900"/>
          </a:xfrm>
        </p:grpSpPr>
        <p:pic>
          <p:nvPicPr>
            <p:cNvPr id="16" name="Picture 15"/>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17"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8" name="Picture 17"/>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19" name="Straight Connector 18"/>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99232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 name="Table 142">
            <a:extLst>
              <a:ext uri="{FF2B5EF4-FFF2-40B4-BE49-F238E27FC236}">
                <a16:creationId xmlns:a16="http://schemas.microsoft.com/office/drawing/2014/main" id="{DE67D09D-05D7-994A-91AC-E0135B791D78}"/>
              </a:ext>
            </a:extLst>
          </p:cNvPr>
          <p:cNvGraphicFramePr>
            <a:graphicFrameLocks noGrp="1"/>
          </p:cNvGraphicFramePr>
          <p:nvPr>
            <p:extLst>
              <p:ext uri="{D42A27DB-BD31-4B8C-83A1-F6EECF244321}">
                <p14:modId xmlns:p14="http://schemas.microsoft.com/office/powerpoint/2010/main" val="224160979"/>
              </p:ext>
            </p:extLst>
          </p:nvPr>
        </p:nvGraphicFramePr>
        <p:xfrm>
          <a:off x="125987" y="4210947"/>
          <a:ext cx="8957767" cy="2164080"/>
        </p:xfrm>
        <a:graphic>
          <a:graphicData uri="http://schemas.openxmlformats.org/drawingml/2006/table">
            <a:tbl>
              <a:tblPr bandRow="1">
                <a:tableStyleId>{16D9F66E-5EB9-4882-86FB-DCBF35E3C3E4}</a:tableStyleId>
              </a:tblPr>
              <a:tblGrid>
                <a:gridCol w="247551">
                  <a:extLst>
                    <a:ext uri="{9D8B030D-6E8A-4147-A177-3AD203B41FA5}">
                      <a16:colId xmlns:a16="http://schemas.microsoft.com/office/drawing/2014/main" val="20001"/>
                    </a:ext>
                  </a:extLst>
                </a:gridCol>
                <a:gridCol w="1618712">
                  <a:extLst>
                    <a:ext uri="{9D8B030D-6E8A-4147-A177-3AD203B41FA5}">
                      <a16:colId xmlns:a16="http://schemas.microsoft.com/office/drawing/2014/main" val="3977619033"/>
                    </a:ext>
                  </a:extLst>
                </a:gridCol>
                <a:gridCol w="1772876">
                  <a:extLst>
                    <a:ext uri="{9D8B030D-6E8A-4147-A177-3AD203B41FA5}">
                      <a16:colId xmlns:a16="http://schemas.microsoft.com/office/drawing/2014/main" val="3988729465"/>
                    </a:ext>
                  </a:extLst>
                </a:gridCol>
                <a:gridCol w="1772876">
                  <a:extLst>
                    <a:ext uri="{9D8B030D-6E8A-4147-A177-3AD203B41FA5}">
                      <a16:colId xmlns:a16="http://schemas.microsoft.com/office/drawing/2014/main" val="2676346267"/>
                    </a:ext>
                  </a:extLst>
                </a:gridCol>
                <a:gridCol w="1772876">
                  <a:extLst>
                    <a:ext uri="{9D8B030D-6E8A-4147-A177-3AD203B41FA5}">
                      <a16:colId xmlns:a16="http://schemas.microsoft.com/office/drawing/2014/main" val="3166213130"/>
                    </a:ext>
                  </a:extLst>
                </a:gridCol>
                <a:gridCol w="1772876">
                  <a:extLst>
                    <a:ext uri="{9D8B030D-6E8A-4147-A177-3AD203B41FA5}">
                      <a16:colId xmlns:a16="http://schemas.microsoft.com/office/drawing/2014/main" val="1870131199"/>
                    </a:ext>
                  </a:extLst>
                </a:gridCol>
              </a:tblGrid>
              <a:tr h="226850">
                <a:tc gridSpan="2">
                  <a:txBody>
                    <a:bodyPr/>
                    <a:lstStyle/>
                    <a:p>
                      <a:pPr algn="ctr"/>
                      <a:r>
                        <a:rPr lang="en-US" sz="1000" b="1" dirty="0">
                          <a:solidFill>
                            <a:srgbClr val="002060"/>
                          </a:solidFill>
                          <a:latin typeface="+mn-lt"/>
                        </a:rPr>
                        <a:t>Separator #</a:t>
                      </a:r>
                    </a:p>
                  </a:txBody>
                  <a:tcPr anchor="ctr">
                    <a:solidFill>
                      <a:schemeClr val="bg1"/>
                    </a:solidFill>
                  </a:tcPr>
                </a:tc>
                <a:tc hMerge="1">
                  <a:txBody>
                    <a:bodyPr/>
                    <a:lstStyle/>
                    <a:p>
                      <a:endParaRPr lang="en-GB"/>
                    </a:p>
                  </a:txBody>
                  <a:tcPr/>
                </a:tc>
                <a:tc>
                  <a:txBody>
                    <a:bodyPr/>
                    <a:lstStyle/>
                    <a:p>
                      <a:pPr algn="ctr"/>
                      <a:r>
                        <a:rPr lang="en-US" sz="1000" b="0" dirty="0">
                          <a:solidFill>
                            <a:srgbClr val="002060"/>
                          </a:solidFill>
                          <a:latin typeface="+mn-lt"/>
                        </a:rPr>
                        <a:t>1.5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latin typeface="+mn-lt"/>
                        </a:rPr>
                        <a:t>1.3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0.2 </a:t>
                      </a:r>
                      <a:r>
                        <a:rPr lang="en-US" sz="1000" b="0" dirty="0" err="1">
                          <a:solidFill>
                            <a:srgbClr val="002060"/>
                          </a:solidFill>
                        </a:rPr>
                        <a:t>uA</a:t>
                      </a:r>
                      <a:r>
                        <a:rPr lang="en-US" sz="1000" b="0" dirty="0">
                          <a:solidFill>
                            <a:srgbClr val="002060"/>
                          </a:solidFill>
                        </a:rPr>
                        <a:t> for </a:t>
                      </a:r>
                      <a:r>
                        <a:rPr lang="en-US" sz="1000" b="0" dirty="0">
                          <a:solidFill>
                            <a:srgbClr val="002060"/>
                          </a:solidFill>
                          <a:latin typeface="+mn-lt"/>
                        </a:rPr>
                        <a:t>Target</a:t>
                      </a:r>
                      <a:r>
                        <a:rPr lang="en-US" sz="1000" b="0" baseline="0" dirty="0">
                          <a:solidFill>
                            <a:srgbClr val="002060"/>
                          </a:solidFill>
                          <a:latin typeface="+mn-lt"/>
                        </a:rPr>
                        <a:t> 3 &amp; 4</a:t>
                      </a:r>
                      <a:endParaRPr lang="en-US" sz="1000" b="0" dirty="0">
                        <a:solidFill>
                          <a:srgbClr val="002060"/>
                        </a:solidFill>
                        <a:latin typeface="+mn-lt"/>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latin typeface="+mn-lt"/>
                        </a:rPr>
                        <a:t>1.3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0.2 </a:t>
                      </a:r>
                      <a:r>
                        <a:rPr lang="en-US" sz="1000" b="0" dirty="0" err="1">
                          <a:solidFill>
                            <a:srgbClr val="002060"/>
                          </a:solidFill>
                        </a:rPr>
                        <a:t>uA</a:t>
                      </a:r>
                      <a:r>
                        <a:rPr lang="en-US" sz="1000" b="0" dirty="0">
                          <a:solidFill>
                            <a:srgbClr val="002060"/>
                          </a:solidFill>
                        </a:rPr>
                        <a:t> for </a:t>
                      </a:r>
                      <a:r>
                        <a:rPr lang="en-US" sz="1000" b="0" dirty="0">
                          <a:solidFill>
                            <a:srgbClr val="002060"/>
                          </a:solidFill>
                          <a:latin typeface="+mn-lt"/>
                        </a:rPr>
                        <a:t>Target</a:t>
                      </a:r>
                      <a:r>
                        <a:rPr lang="en-US" sz="1000" b="0" baseline="0" dirty="0">
                          <a:solidFill>
                            <a:srgbClr val="002060"/>
                          </a:solidFill>
                          <a:latin typeface="+mn-lt"/>
                        </a:rPr>
                        <a:t> 3 &amp; 4</a:t>
                      </a:r>
                      <a:endParaRPr lang="en-US" sz="1000" b="0" dirty="0">
                        <a:solidFill>
                          <a:srgbClr val="002060"/>
                        </a:solidFill>
                        <a:latin typeface="+mn-lt"/>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1.5 </a:t>
                      </a:r>
                      <a:r>
                        <a:rPr lang="en-US" sz="1000" b="0" dirty="0" err="1">
                          <a:solidFill>
                            <a:srgbClr val="002060"/>
                          </a:solidFill>
                        </a:rPr>
                        <a:t>uA</a:t>
                      </a:r>
                      <a:r>
                        <a:rPr lang="en-US" sz="1000" b="0" dirty="0">
                          <a:solidFill>
                            <a:srgbClr val="002060"/>
                          </a:solidFill>
                        </a:rPr>
                        <a:t> for </a:t>
                      </a:r>
                      <a:r>
                        <a:rPr lang="en-US" sz="1000" b="0" dirty="0">
                          <a:solidFill>
                            <a:srgbClr val="002060"/>
                          </a:solidFill>
                          <a:latin typeface="+mn-lt"/>
                        </a:rPr>
                        <a:t>Target</a:t>
                      </a:r>
                      <a:r>
                        <a:rPr lang="en-US" sz="1000" b="0" baseline="0" dirty="0">
                          <a:solidFill>
                            <a:srgbClr val="002060"/>
                          </a:solidFill>
                          <a:latin typeface="+mn-lt"/>
                        </a:rPr>
                        <a:t> 3 &amp; 4</a:t>
                      </a:r>
                      <a:endParaRPr lang="en-US" sz="1000" b="0" dirty="0">
                        <a:solidFill>
                          <a:srgbClr val="002060"/>
                        </a:solidFill>
                        <a:latin typeface="+mn-lt"/>
                      </a:endParaRPr>
                    </a:p>
                  </a:txBody>
                  <a:tcPr anchor="ctr">
                    <a:solidFill>
                      <a:schemeClr val="bg1"/>
                    </a:solidFill>
                  </a:tcPr>
                </a:tc>
                <a:extLst>
                  <a:ext uri="{0D108BD9-81ED-4DB2-BD59-A6C34878D82A}">
                    <a16:rowId xmlns:a16="http://schemas.microsoft.com/office/drawing/2014/main" val="3095220441"/>
                  </a:ext>
                </a:extLst>
              </a:tr>
              <a:tr h="0">
                <a:tc>
                  <a:txBody>
                    <a:bodyPr/>
                    <a:lstStyle/>
                    <a:p>
                      <a:pPr algn="ctr"/>
                      <a:r>
                        <a:rPr lang="en-US" sz="1000" b="1" dirty="0">
                          <a:solidFill>
                            <a:srgbClr val="002060"/>
                          </a:solidFill>
                          <a:latin typeface="+mn-lt"/>
                        </a:rPr>
                        <a:t>1</a:t>
                      </a:r>
                    </a:p>
                  </a:txBody>
                  <a:tcPr anchor="ct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slow release</a:t>
                      </a:r>
                      <a:endParaRPr lang="en-US" sz="1000" b="1" dirty="0">
                        <a:solidFill>
                          <a:srgbClr val="002060"/>
                        </a:solidFill>
                        <a:latin typeface="+mn-lt"/>
                      </a:endParaRPr>
                    </a:p>
                  </a:txBody>
                  <a:tcPr anchor="ctr">
                    <a:solidFill>
                      <a:schemeClr val="bg1"/>
                    </a:solidFill>
                  </a:tcPr>
                </a:tc>
                <a:tc>
                  <a:txBody>
                    <a:bodyPr/>
                    <a:lstStyle/>
                    <a:p>
                      <a:pPr algn="ctr"/>
                      <a:r>
                        <a:rPr lang="en-US" sz="1000" b="0" dirty="0">
                          <a:solidFill>
                            <a:srgbClr val="002060"/>
                          </a:solidFill>
                          <a:latin typeface="+mn-lt"/>
                        </a:rPr>
                        <a:t>Collections 1</a:t>
                      </a:r>
                    </a:p>
                  </a:txBody>
                  <a:tcPr anchor="ctr">
                    <a:solidFill>
                      <a:schemeClr val="bg1"/>
                    </a:solidFill>
                  </a:tcPr>
                </a:tc>
                <a:tc>
                  <a:txBody>
                    <a:bodyPr/>
                    <a:lstStyle/>
                    <a:p>
                      <a:pPr algn="ctr"/>
                      <a:r>
                        <a:rPr lang="en-US" sz="1000" b="0" dirty="0">
                          <a:solidFill>
                            <a:srgbClr val="002060"/>
                          </a:solidFill>
                          <a:latin typeface="+mn-lt"/>
                        </a:rPr>
                        <a:t>Collections 1</a:t>
                      </a:r>
                    </a:p>
                  </a:txBody>
                  <a:tcPr anchor="ctr">
                    <a:solidFill>
                      <a:schemeClr val="bg1"/>
                    </a:solidFill>
                  </a:tcPr>
                </a:tc>
                <a:tc>
                  <a:txBody>
                    <a:bodyPr/>
                    <a:lstStyle/>
                    <a:p>
                      <a:pPr algn="ctr"/>
                      <a:r>
                        <a:rPr lang="en-US" sz="1000" b="0" dirty="0">
                          <a:solidFill>
                            <a:srgbClr val="002060"/>
                          </a:solidFill>
                          <a:latin typeface="+mn-lt"/>
                        </a:rPr>
                        <a:t>Collections 1</a:t>
                      </a:r>
                    </a:p>
                  </a:txBody>
                  <a:tcPr anchor="ctr">
                    <a:solidFill>
                      <a:schemeClr val="bg1"/>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Preparation</a:t>
                      </a:r>
                      <a:r>
                        <a:rPr lang="en-US" sz="1000" b="0" baseline="0" dirty="0">
                          <a:solidFill>
                            <a:srgbClr val="002060"/>
                          </a:solidFill>
                        </a:rPr>
                        <a:t> accelerator</a:t>
                      </a:r>
                      <a:br>
                        <a:rPr lang="en-US" sz="1000" b="0" baseline="0" dirty="0">
                          <a:solidFill>
                            <a:srgbClr val="002060"/>
                          </a:solidFill>
                        </a:rPr>
                      </a:br>
                      <a:r>
                        <a:rPr lang="en-US" sz="1000" b="0" baseline="0" dirty="0">
                          <a:solidFill>
                            <a:srgbClr val="002060"/>
                          </a:solidFill>
                        </a:rPr>
                        <a:t>(heating of targets, set-up of beamlines with stable beams…)</a:t>
                      </a:r>
                      <a:endParaRPr lang="en-US" sz="1000" b="0" dirty="0">
                        <a:solidFill>
                          <a:srgbClr val="002060"/>
                        </a:solidFill>
                      </a:endParaRPr>
                    </a:p>
                  </a:txBody>
                  <a:tcPr anchor="ctr">
                    <a:solidFill>
                      <a:schemeClr val="bg1"/>
                    </a:solidFill>
                  </a:tcPr>
                </a:tc>
                <a:extLst>
                  <a:ext uri="{0D108BD9-81ED-4DB2-BD59-A6C34878D82A}">
                    <a16:rowId xmlns:a16="http://schemas.microsoft.com/office/drawing/2014/main" val="3960719667"/>
                  </a:ext>
                </a:extLst>
              </a:tr>
              <a:tr h="226850">
                <a:tc>
                  <a:txBody>
                    <a:bodyPr/>
                    <a:lstStyle/>
                    <a:p>
                      <a:pPr algn="ctr"/>
                      <a:r>
                        <a:rPr lang="en-US" sz="1000" b="1">
                          <a:solidFill>
                            <a:srgbClr val="002060"/>
                          </a:solidFill>
                        </a:rPr>
                        <a:t>2</a:t>
                      </a:r>
                      <a:endParaRPr lang="en-US" sz="1000" b="1" dirty="0">
                        <a:solidFill>
                          <a:srgbClr val="002060"/>
                        </a:solidFill>
                      </a:endParaRPr>
                    </a:p>
                  </a:txBody>
                  <a:tcPr anchor="ct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fast release</a:t>
                      </a:r>
                      <a:endParaRPr lang="en-US" sz="1000" b="1" dirty="0">
                        <a:solidFill>
                          <a:srgbClr val="002060"/>
                        </a:solidFill>
                      </a:endParaRPr>
                    </a:p>
                  </a:txBody>
                  <a:tcPr anchor="ctr">
                    <a:solidFill>
                      <a:schemeClr val="bg1"/>
                    </a:solidFill>
                  </a:tcPr>
                </a:tc>
                <a:tc>
                  <a:txBody>
                    <a:bodyPr/>
                    <a:lstStyle/>
                    <a:p>
                      <a:pPr algn="ctr"/>
                      <a:r>
                        <a:rPr lang="en-US" sz="1000" b="0" dirty="0">
                          <a:solidFill>
                            <a:srgbClr val="002060"/>
                          </a:solidFill>
                        </a:rPr>
                        <a:t>Experiment 1</a:t>
                      </a:r>
                    </a:p>
                  </a:txBody>
                  <a:tcPr anchor="ctr">
                    <a:solidFill>
                      <a:schemeClr val="bg1"/>
                    </a:solidFill>
                  </a:tcPr>
                </a:tc>
                <a:tc>
                  <a:txBody>
                    <a:bodyPr/>
                    <a:lstStyle/>
                    <a:p>
                      <a:pPr algn="ctr"/>
                      <a:r>
                        <a:rPr lang="en-US" sz="1000" b="0" dirty="0">
                          <a:solidFill>
                            <a:srgbClr val="002060"/>
                          </a:solidFill>
                        </a:rPr>
                        <a:t>Experiment 1</a:t>
                      </a:r>
                    </a:p>
                  </a:txBody>
                  <a:tcPr anchor="ctr">
                    <a:solidFill>
                      <a:schemeClr val="bg1"/>
                    </a:solidFill>
                  </a:tcPr>
                </a:tc>
                <a:tc>
                  <a:txBody>
                    <a:bodyPr/>
                    <a:lstStyle/>
                    <a:p>
                      <a:pPr algn="ctr"/>
                      <a:r>
                        <a:rPr lang="en-US" sz="1000" b="0" dirty="0">
                          <a:solidFill>
                            <a:srgbClr val="002060"/>
                          </a:solidFill>
                        </a:rPr>
                        <a:t>Experiment 1</a:t>
                      </a:r>
                    </a:p>
                  </a:txBody>
                  <a:tcPr anchor="ctr">
                    <a:solidFill>
                      <a:schemeClr val="bg1"/>
                    </a:solidFill>
                  </a:tcPr>
                </a:tc>
                <a:tc vMerge="1">
                  <a:txBody>
                    <a:bodyPr/>
                    <a:lstStyle/>
                    <a:p>
                      <a:pPr algn="ctr"/>
                      <a:endParaRPr lang="en-US" sz="1000" b="0" dirty="0">
                        <a:solidFill>
                          <a:srgbClr val="002060"/>
                        </a:solidFill>
                      </a:endParaRPr>
                    </a:p>
                  </a:txBody>
                  <a:tcPr anchor="ctr">
                    <a:solidFill>
                      <a:schemeClr val="bg1"/>
                    </a:solidFill>
                  </a:tcPr>
                </a:tc>
                <a:extLst>
                  <a:ext uri="{0D108BD9-81ED-4DB2-BD59-A6C34878D82A}">
                    <a16:rowId xmlns:a16="http://schemas.microsoft.com/office/drawing/2014/main" val="10006"/>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3</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2</a:t>
                      </a:r>
                      <a:endParaRPr lang="en-US" sz="1000" b="1" dirty="0">
                        <a:solidFill>
                          <a:srgbClr val="002060"/>
                        </a:solidFill>
                      </a:endParaRPr>
                    </a:p>
                  </a:txBody>
                  <a:tcPr anchor="ct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nchor="ct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nchor="ct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nchor="ctr">
                    <a:solidFill>
                      <a:schemeClr val="bg1"/>
                    </a:solidFill>
                  </a:tcPr>
                </a:tc>
                <a:tc vMerge="1">
                  <a:txBody>
                    <a:bodyPr/>
                    <a:lstStyle/>
                    <a:p>
                      <a:pPr algn="ctr"/>
                      <a:endParaRPr lang="en-US" sz="1000" b="0" dirty="0">
                        <a:solidFill>
                          <a:srgbClr val="002060"/>
                        </a:solidFill>
                      </a:endParaRPr>
                    </a:p>
                  </a:txBody>
                  <a:tcPr anchor="ctr">
                    <a:solidFill>
                      <a:schemeClr val="bg1"/>
                    </a:solidFill>
                  </a:tcPr>
                </a:tc>
                <a:extLst>
                  <a:ext uri="{0D108BD9-81ED-4DB2-BD59-A6C34878D82A}">
                    <a16:rowId xmlns:a16="http://schemas.microsoft.com/office/drawing/2014/main" val="4130097980"/>
                  </a:ext>
                </a:extLst>
              </a:tr>
              <a:tr h="226850">
                <a:tc>
                  <a:txBody>
                    <a:bodyPr/>
                    <a:lstStyle/>
                    <a:p>
                      <a:pPr algn="ctr"/>
                      <a:r>
                        <a:rPr lang="en-US" sz="1000" b="1" dirty="0">
                          <a:solidFill>
                            <a:srgbClr val="002060"/>
                          </a:solidFill>
                          <a:latin typeface="+mn-lt"/>
                        </a:rPr>
                        <a:t>4</a:t>
                      </a:r>
                    </a:p>
                  </a:txBody>
                  <a:tcPr anchor="ctr">
                    <a:solidFill>
                      <a:schemeClr val="bg1"/>
                    </a:solidFill>
                  </a:tcPr>
                </a:tc>
                <a:tc>
                  <a:txBody>
                    <a:bodyPr/>
                    <a:lstStyle/>
                    <a:p>
                      <a:pPr algn="l"/>
                      <a:r>
                        <a:rPr lang="en-US" sz="1000" b="1" dirty="0">
                          <a:solidFill>
                            <a:srgbClr val="002060"/>
                          </a:solidFill>
                          <a:latin typeface="+mn-lt"/>
                        </a:rPr>
                        <a:t>Target 3 -</a:t>
                      </a:r>
                      <a:r>
                        <a:rPr lang="en-US" sz="1000" b="1" baseline="0" dirty="0">
                          <a:solidFill>
                            <a:srgbClr val="002060"/>
                          </a:solidFill>
                          <a:latin typeface="+mn-lt"/>
                        </a:rPr>
                        <a:t> slow release</a:t>
                      </a:r>
                      <a:endParaRPr lang="en-US" sz="1000" b="1" dirty="0">
                        <a:solidFill>
                          <a:srgbClr val="002060"/>
                        </a:solidFill>
                        <a:latin typeface="+mn-lt"/>
                      </a:endParaRPr>
                    </a:p>
                  </a:txBody>
                  <a:tcPr anchor="ctr">
                    <a:solidFill>
                      <a:schemeClr val="bg1"/>
                    </a:solidFill>
                  </a:tcPr>
                </a:tc>
                <a:tc rowSpan="3">
                  <a:txBody>
                    <a:bodyPr/>
                    <a:lstStyle/>
                    <a:p>
                      <a:pPr algn="ctr"/>
                      <a:r>
                        <a:rPr lang="en-US" sz="1000" b="0" dirty="0">
                          <a:solidFill>
                            <a:srgbClr val="002060"/>
                          </a:solidFill>
                        </a:rPr>
                        <a:t>Preparation</a:t>
                      </a:r>
                      <a:r>
                        <a:rPr lang="en-US" sz="1000" b="0" baseline="0" dirty="0">
                          <a:solidFill>
                            <a:srgbClr val="002060"/>
                          </a:solidFill>
                        </a:rPr>
                        <a:t> accelerator</a:t>
                      </a:r>
                      <a:br>
                        <a:rPr lang="en-US" sz="1000" b="0" baseline="0" dirty="0">
                          <a:solidFill>
                            <a:srgbClr val="002060"/>
                          </a:solidFill>
                        </a:rPr>
                      </a:br>
                      <a:r>
                        <a:rPr lang="en-US" sz="1000" b="0" baseline="0" dirty="0">
                          <a:solidFill>
                            <a:srgbClr val="002060"/>
                          </a:solidFill>
                        </a:rPr>
                        <a:t>(heating of targets, set-up of beamlines with stable beams…)</a:t>
                      </a:r>
                      <a:endParaRPr lang="en-US" sz="1000" b="0" dirty="0">
                        <a:solidFill>
                          <a:srgbClr val="002060"/>
                        </a:solidFill>
                      </a:endParaRPr>
                    </a:p>
                  </a:txBody>
                  <a:tcPr anchor="ctr">
                    <a:solidFill>
                      <a:schemeClr val="bg1"/>
                    </a:solidFill>
                  </a:tcPr>
                </a:tc>
                <a:tc>
                  <a:txBody>
                    <a:bodyPr/>
                    <a:lstStyle/>
                    <a:p>
                      <a:pPr algn="ctr"/>
                      <a:r>
                        <a:rPr lang="en-US" sz="1000" b="0" dirty="0">
                          <a:solidFill>
                            <a:srgbClr val="002060"/>
                          </a:solidFill>
                        </a:rPr>
                        <a:t>Preparation of experiment (set-up with RIBs)</a:t>
                      </a:r>
                    </a:p>
                  </a:txBody>
                  <a:tcPr anchor="ctr">
                    <a:solidFill>
                      <a:schemeClr val="bg1"/>
                    </a:solidFill>
                  </a:tcPr>
                </a:tc>
                <a:tc>
                  <a:txBody>
                    <a:bodyPr/>
                    <a:lstStyle/>
                    <a:p>
                      <a:pPr algn="ctr"/>
                      <a:r>
                        <a:rPr lang="en-US" sz="1000" b="0" dirty="0">
                          <a:solidFill>
                            <a:srgbClr val="002060"/>
                          </a:solidFill>
                        </a:rPr>
                        <a:t>Experiment 3</a:t>
                      </a:r>
                    </a:p>
                  </a:txBody>
                  <a:tcPr anchor="ctr">
                    <a:solidFill>
                      <a:schemeClr val="bg1"/>
                    </a:solidFill>
                  </a:tcPr>
                </a:tc>
                <a:tc>
                  <a:txBody>
                    <a:bodyPr/>
                    <a:lstStyle/>
                    <a:p>
                      <a:pPr algn="ctr"/>
                      <a:r>
                        <a:rPr lang="en-US" sz="1000" b="0" dirty="0">
                          <a:solidFill>
                            <a:srgbClr val="002060"/>
                          </a:solidFill>
                        </a:rPr>
                        <a:t>Experiment 3</a:t>
                      </a:r>
                    </a:p>
                  </a:txBody>
                  <a:tcPr anchor="ctr">
                    <a:solidFill>
                      <a:schemeClr val="bg1"/>
                    </a:solidFill>
                  </a:tcPr>
                </a:tc>
                <a:extLst>
                  <a:ext uri="{0D108BD9-81ED-4DB2-BD59-A6C34878D82A}">
                    <a16:rowId xmlns:a16="http://schemas.microsoft.com/office/drawing/2014/main" val="224803631"/>
                  </a:ext>
                </a:extLst>
              </a:tr>
              <a:tr h="226850">
                <a:tc>
                  <a:txBody>
                    <a:bodyPr/>
                    <a:lstStyle/>
                    <a:p>
                      <a:pPr algn="ctr"/>
                      <a:r>
                        <a:rPr lang="en-US" sz="1000" b="1" dirty="0">
                          <a:solidFill>
                            <a:srgbClr val="002060"/>
                          </a:solidFill>
                        </a:rPr>
                        <a:t>5</a:t>
                      </a:r>
                    </a:p>
                  </a:txBody>
                  <a:tcPr anchor="ctr">
                    <a:solidFill>
                      <a:schemeClr val="bg1"/>
                    </a:solidFill>
                  </a:tcPr>
                </a:tc>
                <a:tc>
                  <a:txBody>
                    <a:bodyPr/>
                    <a:lstStyle/>
                    <a:p>
                      <a:pPr algn="l"/>
                      <a:r>
                        <a:rPr lang="en-US" sz="1000" b="1" dirty="0">
                          <a:solidFill>
                            <a:srgbClr val="002060"/>
                          </a:solidFill>
                          <a:latin typeface="+mn-lt"/>
                        </a:rPr>
                        <a:t>Target 3 - </a:t>
                      </a:r>
                      <a:r>
                        <a:rPr lang="en-US" sz="1000" b="1" baseline="0" dirty="0">
                          <a:solidFill>
                            <a:srgbClr val="002060"/>
                          </a:solidFill>
                          <a:latin typeface="+mn-lt"/>
                        </a:rPr>
                        <a:t>fast release</a:t>
                      </a:r>
                      <a:endParaRPr lang="en-US" sz="1000" b="1" dirty="0">
                        <a:solidFill>
                          <a:srgbClr val="002060"/>
                        </a:solidFill>
                      </a:endParaRPr>
                    </a:p>
                  </a:txBody>
                  <a:tcPr anchor="ctr">
                    <a:solidFill>
                      <a:schemeClr val="bg1"/>
                    </a:solidFill>
                  </a:tcPr>
                </a:tc>
                <a:tc vMerge="1">
                  <a:txBody>
                    <a:bodyPr/>
                    <a:lstStyle/>
                    <a:p>
                      <a:pPr algn="ctr"/>
                      <a:endParaRPr lang="en-US" sz="1000" dirty="0"/>
                    </a:p>
                  </a:txBody>
                  <a:tcPr anchor="ctr">
                    <a:solidFill>
                      <a:schemeClr val="accent2">
                        <a:lumMod val="20000"/>
                        <a:lumOff val="80000"/>
                      </a:schemeClr>
                    </a:solidFill>
                  </a:tcPr>
                </a:tc>
                <a:tc>
                  <a:txBody>
                    <a:bodyPr/>
                    <a:lstStyle/>
                    <a:p>
                      <a:pPr algn="ctr"/>
                      <a:r>
                        <a:rPr lang="en-US" sz="1000" b="0" dirty="0">
                          <a:solidFill>
                            <a:srgbClr val="002060"/>
                          </a:solidFill>
                        </a:rPr>
                        <a:t>Beam characterization </a:t>
                      </a:r>
                      <a:br>
                        <a:rPr lang="en-US" sz="1000" b="0" dirty="0">
                          <a:solidFill>
                            <a:srgbClr val="002060"/>
                          </a:solidFill>
                        </a:rPr>
                      </a:br>
                      <a:r>
                        <a:rPr lang="en-US" sz="1000" b="0" dirty="0">
                          <a:solidFill>
                            <a:srgbClr val="002060"/>
                          </a:solidFill>
                        </a:rPr>
                        <a:t>and optimization</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Preparation of experiment (set-up with RIBs)</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Experiment</a:t>
                      </a:r>
                      <a:r>
                        <a:rPr lang="en-US" sz="1000" b="0" baseline="0" dirty="0">
                          <a:solidFill>
                            <a:srgbClr val="002060"/>
                          </a:solidFill>
                        </a:rPr>
                        <a:t> 4 with HRS</a:t>
                      </a:r>
                      <a:endParaRPr lang="en-US" sz="1000" b="0" dirty="0">
                        <a:solidFill>
                          <a:srgbClr val="002060"/>
                        </a:solidFill>
                      </a:endParaRPr>
                    </a:p>
                  </a:txBody>
                  <a:tcPr anchor="ctr">
                    <a:solidFill>
                      <a:schemeClr val="bg1"/>
                    </a:solidFill>
                  </a:tcPr>
                </a:tc>
                <a:extLst>
                  <a:ext uri="{0D108BD9-81ED-4DB2-BD59-A6C34878D82A}">
                    <a16:rowId xmlns:a16="http://schemas.microsoft.com/office/drawing/2014/main" val="10001"/>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6</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4</a:t>
                      </a:r>
                      <a:endParaRPr lang="en-US" sz="1000" b="1" dirty="0">
                        <a:solidFill>
                          <a:srgbClr val="002060"/>
                        </a:solidFill>
                      </a:endParaRPr>
                    </a:p>
                  </a:txBody>
                  <a:tcPr anchor="ctr">
                    <a:solidFill>
                      <a:schemeClr val="bg1"/>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p>
                  </a:txBody>
                  <a:tcPr anchor="ctr">
                    <a:solidFill>
                      <a:schemeClr val="accent2">
                        <a:lumMod val="20000"/>
                        <a:lumOff val="80000"/>
                      </a:schemeClr>
                    </a:solidFill>
                  </a:tcPr>
                </a:tc>
                <a:tc>
                  <a:txBody>
                    <a:bodyPr/>
                    <a:lstStyle/>
                    <a:p>
                      <a:pPr algn="ctr"/>
                      <a:r>
                        <a:rPr lang="en-US" sz="1000" b="0" dirty="0">
                          <a:solidFill>
                            <a:srgbClr val="002060"/>
                          </a:solidFill>
                          <a:latin typeface="+mn-lt"/>
                        </a:rPr>
                        <a:t>Collections 2</a:t>
                      </a:r>
                    </a:p>
                  </a:txBody>
                  <a:tcPr anchor="ctr">
                    <a:solidFill>
                      <a:schemeClr val="bg1"/>
                    </a:solidFill>
                  </a:tcPr>
                </a:tc>
                <a:tc>
                  <a:txBody>
                    <a:bodyPr/>
                    <a:lstStyle/>
                    <a:p>
                      <a:pPr algn="ctr"/>
                      <a:r>
                        <a:rPr lang="en-US" sz="1000" b="0" dirty="0">
                          <a:solidFill>
                            <a:srgbClr val="002060"/>
                          </a:solidFill>
                          <a:latin typeface="+mn-lt"/>
                        </a:rPr>
                        <a:t>Collections 2</a:t>
                      </a:r>
                    </a:p>
                  </a:txBody>
                  <a:tcPr anchor="ctr">
                    <a:solidFill>
                      <a:schemeClr val="bg1"/>
                    </a:solidFill>
                  </a:tcPr>
                </a:tc>
                <a:tc>
                  <a:txBody>
                    <a:bodyPr/>
                    <a:lstStyle/>
                    <a:p>
                      <a:pPr algn="ctr"/>
                      <a:r>
                        <a:rPr lang="en-US" sz="1000" b="0" dirty="0">
                          <a:solidFill>
                            <a:srgbClr val="002060"/>
                          </a:solidFill>
                          <a:latin typeface="+mn-lt"/>
                        </a:rPr>
                        <a:t>Collections 2</a:t>
                      </a:r>
                    </a:p>
                  </a:txBody>
                  <a:tcPr anchor="ctr">
                    <a:solidFill>
                      <a:schemeClr val="bg1"/>
                    </a:solidFill>
                  </a:tcPr>
                </a:tc>
                <a:extLst>
                  <a:ext uri="{0D108BD9-81ED-4DB2-BD59-A6C34878D82A}">
                    <a16:rowId xmlns:a16="http://schemas.microsoft.com/office/drawing/2014/main" val="10002"/>
                  </a:ext>
                </a:extLst>
              </a:tr>
            </a:tbl>
          </a:graphicData>
        </a:graphic>
      </p:graphicFrame>
      <p:graphicFrame>
        <p:nvGraphicFramePr>
          <p:cNvPr id="13" name="Table 12">
            <a:extLst>
              <a:ext uri="{FF2B5EF4-FFF2-40B4-BE49-F238E27FC236}">
                <a16:creationId xmlns:a16="http://schemas.microsoft.com/office/drawing/2014/main" id="{DE67D09D-05D7-994A-91AC-E0135B791D78}"/>
              </a:ext>
            </a:extLst>
          </p:cNvPr>
          <p:cNvGraphicFramePr>
            <a:graphicFrameLocks noGrp="1"/>
          </p:cNvGraphicFramePr>
          <p:nvPr>
            <p:extLst>
              <p:ext uri="{D42A27DB-BD31-4B8C-83A1-F6EECF244321}">
                <p14:modId xmlns:p14="http://schemas.microsoft.com/office/powerpoint/2010/main" val="881432117"/>
              </p:ext>
            </p:extLst>
          </p:nvPr>
        </p:nvGraphicFramePr>
        <p:xfrm>
          <a:off x="125987" y="4210948"/>
          <a:ext cx="7184891" cy="2164080"/>
        </p:xfrm>
        <a:graphic>
          <a:graphicData uri="http://schemas.openxmlformats.org/drawingml/2006/table">
            <a:tbl>
              <a:tblPr bandRow="1">
                <a:tableStyleId>{16D9F66E-5EB9-4882-86FB-DCBF35E3C3E4}</a:tableStyleId>
              </a:tblPr>
              <a:tblGrid>
                <a:gridCol w="247551">
                  <a:extLst>
                    <a:ext uri="{9D8B030D-6E8A-4147-A177-3AD203B41FA5}">
                      <a16:colId xmlns:a16="http://schemas.microsoft.com/office/drawing/2014/main" val="20001"/>
                    </a:ext>
                  </a:extLst>
                </a:gridCol>
                <a:gridCol w="1618712">
                  <a:extLst>
                    <a:ext uri="{9D8B030D-6E8A-4147-A177-3AD203B41FA5}">
                      <a16:colId xmlns:a16="http://schemas.microsoft.com/office/drawing/2014/main" val="3977619033"/>
                    </a:ext>
                  </a:extLst>
                </a:gridCol>
                <a:gridCol w="1772876">
                  <a:extLst>
                    <a:ext uri="{9D8B030D-6E8A-4147-A177-3AD203B41FA5}">
                      <a16:colId xmlns:a16="http://schemas.microsoft.com/office/drawing/2014/main" val="3988729465"/>
                    </a:ext>
                  </a:extLst>
                </a:gridCol>
                <a:gridCol w="1772876">
                  <a:extLst>
                    <a:ext uri="{9D8B030D-6E8A-4147-A177-3AD203B41FA5}">
                      <a16:colId xmlns:a16="http://schemas.microsoft.com/office/drawing/2014/main" val="2676346267"/>
                    </a:ext>
                  </a:extLst>
                </a:gridCol>
                <a:gridCol w="1772876">
                  <a:extLst>
                    <a:ext uri="{9D8B030D-6E8A-4147-A177-3AD203B41FA5}">
                      <a16:colId xmlns:a16="http://schemas.microsoft.com/office/drawing/2014/main" val="3166213130"/>
                    </a:ext>
                  </a:extLst>
                </a:gridCol>
              </a:tblGrid>
              <a:tr h="226850">
                <a:tc gridSpan="2">
                  <a:txBody>
                    <a:bodyPr/>
                    <a:lstStyle/>
                    <a:p>
                      <a:pPr algn="ctr"/>
                      <a:r>
                        <a:rPr lang="en-US" sz="1000" b="1" dirty="0">
                          <a:solidFill>
                            <a:srgbClr val="002060"/>
                          </a:solidFill>
                          <a:latin typeface="+mn-lt"/>
                        </a:rPr>
                        <a:t>Separator #</a:t>
                      </a:r>
                    </a:p>
                  </a:txBody>
                  <a:tcPr anchor="ctr">
                    <a:solidFill>
                      <a:schemeClr val="bg1"/>
                    </a:solidFill>
                  </a:tcPr>
                </a:tc>
                <a:tc hMerge="1">
                  <a:txBody>
                    <a:bodyPr/>
                    <a:lstStyle/>
                    <a:p>
                      <a:endParaRPr lang="en-GB"/>
                    </a:p>
                  </a:txBody>
                  <a:tcPr/>
                </a:tc>
                <a:tc>
                  <a:txBody>
                    <a:bodyPr/>
                    <a:lstStyle/>
                    <a:p>
                      <a:pPr algn="ctr"/>
                      <a:r>
                        <a:rPr lang="en-US" sz="1000" b="0" dirty="0">
                          <a:solidFill>
                            <a:srgbClr val="002060"/>
                          </a:solidFill>
                          <a:latin typeface="+mn-lt"/>
                        </a:rPr>
                        <a:t>1.5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latin typeface="+mn-lt"/>
                        </a:rPr>
                        <a:t>1.3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0.2 </a:t>
                      </a:r>
                      <a:r>
                        <a:rPr lang="en-US" sz="1000" b="0" dirty="0" err="1">
                          <a:solidFill>
                            <a:srgbClr val="002060"/>
                          </a:solidFill>
                        </a:rPr>
                        <a:t>uA</a:t>
                      </a:r>
                      <a:r>
                        <a:rPr lang="en-US" sz="1000" b="0" dirty="0">
                          <a:solidFill>
                            <a:srgbClr val="002060"/>
                          </a:solidFill>
                        </a:rPr>
                        <a:t> for </a:t>
                      </a:r>
                      <a:r>
                        <a:rPr lang="en-US" sz="1000" b="0" dirty="0">
                          <a:solidFill>
                            <a:srgbClr val="002060"/>
                          </a:solidFill>
                          <a:latin typeface="+mn-lt"/>
                        </a:rPr>
                        <a:t>Target</a:t>
                      </a:r>
                      <a:r>
                        <a:rPr lang="en-US" sz="1000" b="0" baseline="0" dirty="0">
                          <a:solidFill>
                            <a:srgbClr val="002060"/>
                          </a:solidFill>
                          <a:latin typeface="+mn-lt"/>
                        </a:rPr>
                        <a:t> 3 &amp; 4</a:t>
                      </a:r>
                      <a:endParaRPr lang="en-US" sz="1000" b="0" dirty="0">
                        <a:solidFill>
                          <a:srgbClr val="002060"/>
                        </a:solidFill>
                        <a:latin typeface="+mn-lt"/>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latin typeface="+mn-lt"/>
                        </a:rPr>
                        <a:t>1.3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0.2 </a:t>
                      </a:r>
                      <a:r>
                        <a:rPr lang="en-US" sz="1000" b="0" dirty="0" err="1">
                          <a:solidFill>
                            <a:srgbClr val="002060"/>
                          </a:solidFill>
                        </a:rPr>
                        <a:t>uA</a:t>
                      </a:r>
                      <a:r>
                        <a:rPr lang="en-US" sz="1000" b="0" dirty="0">
                          <a:solidFill>
                            <a:srgbClr val="002060"/>
                          </a:solidFill>
                        </a:rPr>
                        <a:t> for </a:t>
                      </a:r>
                      <a:r>
                        <a:rPr lang="en-US" sz="1000" b="0" dirty="0">
                          <a:solidFill>
                            <a:srgbClr val="002060"/>
                          </a:solidFill>
                          <a:latin typeface="+mn-lt"/>
                        </a:rPr>
                        <a:t>Target</a:t>
                      </a:r>
                      <a:r>
                        <a:rPr lang="en-US" sz="1000" b="0" baseline="0" dirty="0">
                          <a:solidFill>
                            <a:srgbClr val="002060"/>
                          </a:solidFill>
                          <a:latin typeface="+mn-lt"/>
                        </a:rPr>
                        <a:t> 3 &amp; 4</a:t>
                      </a:r>
                      <a:endParaRPr lang="en-US" sz="1000" b="0" dirty="0">
                        <a:solidFill>
                          <a:srgbClr val="002060"/>
                        </a:solidFill>
                        <a:latin typeface="+mn-lt"/>
                      </a:endParaRPr>
                    </a:p>
                  </a:txBody>
                  <a:tcPr anchor="ctr">
                    <a:solidFill>
                      <a:schemeClr val="bg1"/>
                    </a:solidFill>
                  </a:tcPr>
                </a:tc>
                <a:extLst>
                  <a:ext uri="{0D108BD9-81ED-4DB2-BD59-A6C34878D82A}">
                    <a16:rowId xmlns:a16="http://schemas.microsoft.com/office/drawing/2014/main" val="3095220441"/>
                  </a:ext>
                </a:extLst>
              </a:tr>
              <a:tr h="0">
                <a:tc>
                  <a:txBody>
                    <a:bodyPr/>
                    <a:lstStyle/>
                    <a:p>
                      <a:pPr algn="ctr"/>
                      <a:r>
                        <a:rPr lang="en-US" sz="1000" b="1" dirty="0">
                          <a:solidFill>
                            <a:srgbClr val="002060"/>
                          </a:solidFill>
                          <a:latin typeface="+mn-lt"/>
                        </a:rPr>
                        <a:t>1</a:t>
                      </a:r>
                    </a:p>
                  </a:txBody>
                  <a:tcPr anchor="ct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slow release</a:t>
                      </a:r>
                      <a:endParaRPr lang="en-US" sz="1000" b="1" dirty="0">
                        <a:solidFill>
                          <a:srgbClr val="002060"/>
                        </a:solidFill>
                        <a:latin typeface="+mn-lt"/>
                      </a:endParaRPr>
                    </a:p>
                  </a:txBody>
                  <a:tcPr anchor="ctr">
                    <a:solidFill>
                      <a:schemeClr val="bg1"/>
                    </a:solidFill>
                  </a:tcPr>
                </a:tc>
                <a:tc>
                  <a:txBody>
                    <a:bodyPr/>
                    <a:lstStyle/>
                    <a:p>
                      <a:pPr algn="ctr"/>
                      <a:r>
                        <a:rPr lang="en-US" sz="1000" b="0" dirty="0">
                          <a:solidFill>
                            <a:srgbClr val="002060"/>
                          </a:solidFill>
                          <a:latin typeface="+mn-lt"/>
                        </a:rPr>
                        <a:t>Collections 1</a:t>
                      </a:r>
                    </a:p>
                  </a:txBody>
                  <a:tcPr anchor="ctr">
                    <a:solidFill>
                      <a:schemeClr val="bg1"/>
                    </a:solidFill>
                  </a:tcPr>
                </a:tc>
                <a:tc>
                  <a:txBody>
                    <a:bodyPr/>
                    <a:lstStyle/>
                    <a:p>
                      <a:pPr algn="ctr"/>
                      <a:r>
                        <a:rPr lang="en-US" sz="1000" b="0" dirty="0">
                          <a:solidFill>
                            <a:srgbClr val="002060"/>
                          </a:solidFill>
                          <a:latin typeface="+mn-lt"/>
                        </a:rPr>
                        <a:t>Collections 1</a:t>
                      </a:r>
                    </a:p>
                  </a:txBody>
                  <a:tcPr anchor="ctr">
                    <a:solidFill>
                      <a:schemeClr val="bg1"/>
                    </a:solidFill>
                  </a:tcPr>
                </a:tc>
                <a:tc>
                  <a:txBody>
                    <a:bodyPr/>
                    <a:lstStyle/>
                    <a:p>
                      <a:pPr algn="ctr"/>
                      <a:r>
                        <a:rPr lang="en-US" sz="1000" b="0" dirty="0">
                          <a:solidFill>
                            <a:srgbClr val="002060"/>
                          </a:solidFill>
                          <a:latin typeface="+mn-lt"/>
                        </a:rPr>
                        <a:t>Collections 1</a:t>
                      </a:r>
                    </a:p>
                  </a:txBody>
                  <a:tcPr anchor="ctr">
                    <a:solidFill>
                      <a:schemeClr val="bg1"/>
                    </a:solidFill>
                  </a:tcPr>
                </a:tc>
                <a:extLst>
                  <a:ext uri="{0D108BD9-81ED-4DB2-BD59-A6C34878D82A}">
                    <a16:rowId xmlns:a16="http://schemas.microsoft.com/office/drawing/2014/main" val="3960719667"/>
                  </a:ext>
                </a:extLst>
              </a:tr>
              <a:tr h="226850">
                <a:tc>
                  <a:txBody>
                    <a:bodyPr/>
                    <a:lstStyle/>
                    <a:p>
                      <a:pPr algn="ctr"/>
                      <a:r>
                        <a:rPr lang="en-US" sz="1000" b="1">
                          <a:solidFill>
                            <a:srgbClr val="002060"/>
                          </a:solidFill>
                        </a:rPr>
                        <a:t>2</a:t>
                      </a:r>
                      <a:endParaRPr lang="en-US" sz="1000" b="1" dirty="0">
                        <a:solidFill>
                          <a:srgbClr val="002060"/>
                        </a:solidFill>
                      </a:endParaRPr>
                    </a:p>
                  </a:txBody>
                  <a:tcPr anchor="ct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fast release</a:t>
                      </a:r>
                      <a:endParaRPr lang="en-US" sz="1000" b="1" dirty="0">
                        <a:solidFill>
                          <a:srgbClr val="002060"/>
                        </a:solidFill>
                      </a:endParaRPr>
                    </a:p>
                  </a:txBody>
                  <a:tcPr anchor="ctr">
                    <a:solidFill>
                      <a:schemeClr val="bg1"/>
                    </a:solidFill>
                  </a:tcPr>
                </a:tc>
                <a:tc>
                  <a:txBody>
                    <a:bodyPr/>
                    <a:lstStyle/>
                    <a:p>
                      <a:pPr algn="ctr"/>
                      <a:r>
                        <a:rPr lang="en-US" sz="1000" b="0" dirty="0">
                          <a:solidFill>
                            <a:srgbClr val="002060"/>
                          </a:solidFill>
                        </a:rPr>
                        <a:t>Experiment 1</a:t>
                      </a:r>
                    </a:p>
                  </a:txBody>
                  <a:tcPr anchor="ctr">
                    <a:solidFill>
                      <a:schemeClr val="bg1"/>
                    </a:solidFill>
                  </a:tcPr>
                </a:tc>
                <a:tc>
                  <a:txBody>
                    <a:bodyPr/>
                    <a:lstStyle/>
                    <a:p>
                      <a:pPr algn="ctr"/>
                      <a:r>
                        <a:rPr lang="en-US" sz="1000" b="0" dirty="0">
                          <a:solidFill>
                            <a:srgbClr val="002060"/>
                          </a:solidFill>
                        </a:rPr>
                        <a:t>Experiment 1</a:t>
                      </a:r>
                    </a:p>
                  </a:txBody>
                  <a:tcPr anchor="ctr">
                    <a:solidFill>
                      <a:schemeClr val="bg1"/>
                    </a:solidFill>
                  </a:tcPr>
                </a:tc>
                <a:tc>
                  <a:txBody>
                    <a:bodyPr/>
                    <a:lstStyle/>
                    <a:p>
                      <a:pPr algn="ctr"/>
                      <a:r>
                        <a:rPr lang="en-US" sz="1000" b="0" dirty="0">
                          <a:solidFill>
                            <a:srgbClr val="002060"/>
                          </a:solidFill>
                        </a:rPr>
                        <a:t>Experiment 1</a:t>
                      </a:r>
                    </a:p>
                  </a:txBody>
                  <a:tcPr anchor="ctr">
                    <a:solidFill>
                      <a:schemeClr val="bg1"/>
                    </a:solidFill>
                  </a:tcPr>
                </a:tc>
                <a:extLst>
                  <a:ext uri="{0D108BD9-81ED-4DB2-BD59-A6C34878D82A}">
                    <a16:rowId xmlns:a16="http://schemas.microsoft.com/office/drawing/2014/main" val="10006"/>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3</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2</a:t>
                      </a:r>
                      <a:endParaRPr lang="en-US" sz="1000" b="1" dirty="0">
                        <a:solidFill>
                          <a:srgbClr val="002060"/>
                        </a:solidFill>
                      </a:endParaRPr>
                    </a:p>
                  </a:txBody>
                  <a:tcPr anchor="ct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nchor="ct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nchor="ct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nchor="ctr">
                    <a:solidFill>
                      <a:schemeClr val="bg1"/>
                    </a:solidFill>
                  </a:tcPr>
                </a:tc>
                <a:extLst>
                  <a:ext uri="{0D108BD9-81ED-4DB2-BD59-A6C34878D82A}">
                    <a16:rowId xmlns:a16="http://schemas.microsoft.com/office/drawing/2014/main" val="4130097980"/>
                  </a:ext>
                </a:extLst>
              </a:tr>
              <a:tr h="226850">
                <a:tc>
                  <a:txBody>
                    <a:bodyPr/>
                    <a:lstStyle/>
                    <a:p>
                      <a:pPr algn="ctr"/>
                      <a:r>
                        <a:rPr lang="en-US" sz="1000" b="1" dirty="0">
                          <a:solidFill>
                            <a:srgbClr val="002060"/>
                          </a:solidFill>
                          <a:latin typeface="+mn-lt"/>
                        </a:rPr>
                        <a:t>4</a:t>
                      </a:r>
                    </a:p>
                  </a:txBody>
                  <a:tcPr anchor="ctr">
                    <a:solidFill>
                      <a:schemeClr val="bg1"/>
                    </a:solidFill>
                  </a:tcPr>
                </a:tc>
                <a:tc>
                  <a:txBody>
                    <a:bodyPr/>
                    <a:lstStyle/>
                    <a:p>
                      <a:pPr algn="l"/>
                      <a:r>
                        <a:rPr lang="en-US" sz="1000" b="1" dirty="0">
                          <a:solidFill>
                            <a:srgbClr val="002060"/>
                          </a:solidFill>
                          <a:latin typeface="+mn-lt"/>
                        </a:rPr>
                        <a:t>Target 3 -</a:t>
                      </a:r>
                      <a:r>
                        <a:rPr lang="en-US" sz="1000" b="1" baseline="0" dirty="0">
                          <a:solidFill>
                            <a:srgbClr val="002060"/>
                          </a:solidFill>
                          <a:latin typeface="+mn-lt"/>
                        </a:rPr>
                        <a:t> slow release</a:t>
                      </a:r>
                      <a:endParaRPr lang="en-US" sz="1000" b="1" dirty="0">
                        <a:solidFill>
                          <a:srgbClr val="002060"/>
                        </a:solidFill>
                        <a:latin typeface="+mn-lt"/>
                      </a:endParaRPr>
                    </a:p>
                  </a:txBody>
                  <a:tcPr anchor="ctr">
                    <a:solidFill>
                      <a:schemeClr val="bg1"/>
                    </a:solidFill>
                  </a:tcPr>
                </a:tc>
                <a:tc rowSpan="3">
                  <a:txBody>
                    <a:bodyPr/>
                    <a:lstStyle/>
                    <a:p>
                      <a:pPr algn="ctr"/>
                      <a:r>
                        <a:rPr lang="en-US" sz="1000" b="0" dirty="0">
                          <a:solidFill>
                            <a:srgbClr val="002060"/>
                          </a:solidFill>
                        </a:rPr>
                        <a:t>Preparation</a:t>
                      </a:r>
                      <a:r>
                        <a:rPr lang="en-US" sz="1000" b="0" baseline="0" dirty="0">
                          <a:solidFill>
                            <a:srgbClr val="002060"/>
                          </a:solidFill>
                        </a:rPr>
                        <a:t> accelerator</a:t>
                      </a:r>
                      <a:br>
                        <a:rPr lang="en-US" sz="1000" b="0" baseline="0" dirty="0">
                          <a:solidFill>
                            <a:srgbClr val="002060"/>
                          </a:solidFill>
                        </a:rPr>
                      </a:br>
                      <a:r>
                        <a:rPr lang="en-US" sz="1000" b="0" baseline="0" dirty="0">
                          <a:solidFill>
                            <a:srgbClr val="002060"/>
                          </a:solidFill>
                        </a:rPr>
                        <a:t>(heating of targets, set-up of beamlines with stable beams…)</a:t>
                      </a:r>
                      <a:endParaRPr lang="en-US" sz="1000" b="0" dirty="0">
                        <a:solidFill>
                          <a:srgbClr val="002060"/>
                        </a:solidFill>
                      </a:endParaRPr>
                    </a:p>
                  </a:txBody>
                  <a:tcPr anchor="ctr">
                    <a:solidFill>
                      <a:schemeClr val="bg1"/>
                    </a:solidFill>
                  </a:tcPr>
                </a:tc>
                <a:tc>
                  <a:txBody>
                    <a:bodyPr/>
                    <a:lstStyle/>
                    <a:p>
                      <a:pPr algn="ctr"/>
                      <a:r>
                        <a:rPr lang="en-US" sz="1000" b="0" dirty="0">
                          <a:solidFill>
                            <a:srgbClr val="002060"/>
                          </a:solidFill>
                        </a:rPr>
                        <a:t>Preparation of experiment (set-up with RIBs)</a:t>
                      </a:r>
                    </a:p>
                  </a:txBody>
                  <a:tcPr anchor="ctr">
                    <a:solidFill>
                      <a:schemeClr val="bg1"/>
                    </a:solidFill>
                  </a:tcPr>
                </a:tc>
                <a:tc>
                  <a:txBody>
                    <a:bodyPr/>
                    <a:lstStyle/>
                    <a:p>
                      <a:pPr algn="ctr"/>
                      <a:r>
                        <a:rPr lang="en-US" sz="1000" b="0" dirty="0">
                          <a:solidFill>
                            <a:srgbClr val="002060"/>
                          </a:solidFill>
                        </a:rPr>
                        <a:t>Experiment 3</a:t>
                      </a:r>
                    </a:p>
                  </a:txBody>
                  <a:tcPr anchor="ctr">
                    <a:solidFill>
                      <a:schemeClr val="bg1"/>
                    </a:solidFill>
                  </a:tcPr>
                </a:tc>
                <a:extLst>
                  <a:ext uri="{0D108BD9-81ED-4DB2-BD59-A6C34878D82A}">
                    <a16:rowId xmlns:a16="http://schemas.microsoft.com/office/drawing/2014/main" val="224803631"/>
                  </a:ext>
                </a:extLst>
              </a:tr>
              <a:tr h="226850">
                <a:tc>
                  <a:txBody>
                    <a:bodyPr/>
                    <a:lstStyle/>
                    <a:p>
                      <a:pPr algn="ctr"/>
                      <a:r>
                        <a:rPr lang="en-US" sz="1000" b="1" dirty="0">
                          <a:solidFill>
                            <a:srgbClr val="002060"/>
                          </a:solidFill>
                        </a:rPr>
                        <a:t>5</a:t>
                      </a:r>
                    </a:p>
                  </a:txBody>
                  <a:tcPr anchor="ctr">
                    <a:solidFill>
                      <a:schemeClr val="bg1"/>
                    </a:solidFill>
                  </a:tcPr>
                </a:tc>
                <a:tc>
                  <a:txBody>
                    <a:bodyPr/>
                    <a:lstStyle/>
                    <a:p>
                      <a:pPr algn="l"/>
                      <a:r>
                        <a:rPr lang="en-US" sz="1000" b="1" dirty="0">
                          <a:solidFill>
                            <a:srgbClr val="002060"/>
                          </a:solidFill>
                          <a:latin typeface="+mn-lt"/>
                        </a:rPr>
                        <a:t>Target 3 - </a:t>
                      </a:r>
                      <a:r>
                        <a:rPr lang="en-US" sz="1000" b="1" baseline="0" dirty="0">
                          <a:solidFill>
                            <a:srgbClr val="002060"/>
                          </a:solidFill>
                          <a:latin typeface="+mn-lt"/>
                        </a:rPr>
                        <a:t>fast release</a:t>
                      </a:r>
                      <a:endParaRPr lang="en-US" sz="1000" b="1" dirty="0">
                        <a:solidFill>
                          <a:srgbClr val="002060"/>
                        </a:solidFill>
                      </a:endParaRPr>
                    </a:p>
                  </a:txBody>
                  <a:tcPr anchor="ctr">
                    <a:solidFill>
                      <a:schemeClr val="bg1"/>
                    </a:solidFill>
                  </a:tcPr>
                </a:tc>
                <a:tc vMerge="1">
                  <a:txBody>
                    <a:bodyPr/>
                    <a:lstStyle/>
                    <a:p>
                      <a:pPr algn="ctr"/>
                      <a:endParaRPr lang="en-US" sz="1000" dirty="0"/>
                    </a:p>
                  </a:txBody>
                  <a:tcPr anchor="ctr">
                    <a:solidFill>
                      <a:schemeClr val="accent2">
                        <a:lumMod val="20000"/>
                        <a:lumOff val="80000"/>
                      </a:schemeClr>
                    </a:solidFill>
                  </a:tcPr>
                </a:tc>
                <a:tc>
                  <a:txBody>
                    <a:bodyPr/>
                    <a:lstStyle/>
                    <a:p>
                      <a:pPr algn="ctr"/>
                      <a:r>
                        <a:rPr lang="en-US" sz="1000" b="0" dirty="0">
                          <a:solidFill>
                            <a:srgbClr val="002060"/>
                          </a:solidFill>
                        </a:rPr>
                        <a:t>Beam characterization </a:t>
                      </a:r>
                      <a:br>
                        <a:rPr lang="en-US" sz="1000" b="0" dirty="0">
                          <a:solidFill>
                            <a:srgbClr val="002060"/>
                          </a:solidFill>
                        </a:rPr>
                      </a:br>
                      <a:r>
                        <a:rPr lang="en-US" sz="1000" b="0" dirty="0">
                          <a:solidFill>
                            <a:srgbClr val="002060"/>
                          </a:solidFill>
                        </a:rPr>
                        <a:t>and optimization</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Preparation of experiment (set-up with RIBs)</a:t>
                      </a:r>
                    </a:p>
                  </a:txBody>
                  <a:tcPr anchor="ctr">
                    <a:solidFill>
                      <a:schemeClr val="bg1"/>
                    </a:solidFill>
                  </a:tcPr>
                </a:tc>
                <a:extLst>
                  <a:ext uri="{0D108BD9-81ED-4DB2-BD59-A6C34878D82A}">
                    <a16:rowId xmlns:a16="http://schemas.microsoft.com/office/drawing/2014/main" val="10001"/>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6</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4</a:t>
                      </a:r>
                      <a:endParaRPr lang="en-US" sz="1000" b="1" dirty="0">
                        <a:solidFill>
                          <a:srgbClr val="002060"/>
                        </a:solidFill>
                      </a:endParaRPr>
                    </a:p>
                  </a:txBody>
                  <a:tcPr anchor="ctr">
                    <a:solidFill>
                      <a:schemeClr val="bg1"/>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p>
                  </a:txBody>
                  <a:tcPr anchor="ctr">
                    <a:solidFill>
                      <a:schemeClr val="accent2">
                        <a:lumMod val="20000"/>
                        <a:lumOff val="80000"/>
                      </a:schemeClr>
                    </a:solidFill>
                  </a:tcPr>
                </a:tc>
                <a:tc>
                  <a:txBody>
                    <a:bodyPr/>
                    <a:lstStyle/>
                    <a:p>
                      <a:pPr algn="ctr"/>
                      <a:r>
                        <a:rPr lang="en-US" sz="1000" b="0" dirty="0">
                          <a:solidFill>
                            <a:srgbClr val="002060"/>
                          </a:solidFill>
                          <a:latin typeface="+mn-lt"/>
                        </a:rPr>
                        <a:t>Collections 2</a:t>
                      </a:r>
                    </a:p>
                  </a:txBody>
                  <a:tcPr anchor="ctr">
                    <a:solidFill>
                      <a:schemeClr val="bg1"/>
                    </a:solidFill>
                  </a:tcPr>
                </a:tc>
                <a:tc>
                  <a:txBody>
                    <a:bodyPr/>
                    <a:lstStyle/>
                    <a:p>
                      <a:pPr algn="ctr"/>
                      <a:r>
                        <a:rPr lang="en-US" sz="1000" b="0" dirty="0">
                          <a:solidFill>
                            <a:srgbClr val="002060"/>
                          </a:solidFill>
                          <a:latin typeface="+mn-lt"/>
                        </a:rPr>
                        <a:t>Collections 2</a:t>
                      </a:r>
                    </a:p>
                  </a:txBody>
                  <a:tcPr anchor="ctr">
                    <a:solidFill>
                      <a:schemeClr val="bg1"/>
                    </a:solidFill>
                  </a:tcPr>
                </a:tc>
                <a:extLst>
                  <a:ext uri="{0D108BD9-81ED-4DB2-BD59-A6C34878D82A}">
                    <a16:rowId xmlns:a16="http://schemas.microsoft.com/office/drawing/2014/main" val="10002"/>
                  </a:ext>
                </a:extLst>
              </a:tr>
            </a:tbl>
          </a:graphicData>
        </a:graphic>
      </p:graphicFrame>
      <p:graphicFrame>
        <p:nvGraphicFramePr>
          <p:cNvPr id="12" name="Table 11">
            <a:extLst>
              <a:ext uri="{FF2B5EF4-FFF2-40B4-BE49-F238E27FC236}">
                <a16:creationId xmlns:a16="http://schemas.microsoft.com/office/drawing/2014/main" id="{DE67D09D-05D7-994A-91AC-E0135B791D78}"/>
              </a:ext>
            </a:extLst>
          </p:cNvPr>
          <p:cNvGraphicFramePr>
            <a:graphicFrameLocks noGrp="1"/>
          </p:cNvGraphicFramePr>
          <p:nvPr>
            <p:extLst>
              <p:ext uri="{D42A27DB-BD31-4B8C-83A1-F6EECF244321}">
                <p14:modId xmlns:p14="http://schemas.microsoft.com/office/powerpoint/2010/main" val="1976596882"/>
              </p:ext>
            </p:extLst>
          </p:nvPr>
        </p:nvGraphicFramePr>
        <p:xfrm>
          <a:off x="125987" y="4210949"/>
          <a:ext cx="5412015" cy="2164080"/>
        </p:xfrm>
        <a:graphic>
          <a:graphicData uri="http://schemas.openxmlformats.org/drawingml/2006/table">
            <a:tbl>
              <a:tblPr bandRow="1">
                <a:tableStyleId>{16D9F66E-5EB9-4882-86FB-DCBF35E3C3E4}</a:tableStyleId>
              </a:tblPr>
              <a:tblGrid>
                <a:gridCol w="247551">
                  <a:extLst>
                    <a:ext uri="{9D8B030D-6E8A-4147-A177-3AD203B41FA5}">
                      <a16:colId xmlns:a16="http://schemas.microsoft.com/office/drawing/2014/main" val="20001"/>
                    </a:ext>
                  </a:extLst>
                </a:gridCol>
                <a:gridCol w="1618712">
                  <a:extLst>
                    <a:ext uri="{9D8B030D-6E8A-4147-A177-3AD203B41FA5}">
                      <a16:colId xmlns:a16="http://schemas.microsoft.com/office/drawing/2014/main" val="3977619033"/>
                    </a:ext>
                  </a:extLst>
                </a:gridCol>
                <a:gridCol w="1772876">
                  <a:extLst>
                    <a:ext uri="{9D8B030D-6E8A-4147-A177-3AD203B41FA5}">
                      <a16:colId xmlns:a16="http://schemas.microsoft.com/office/drawing/2014/main" val="3988729465"/>
                    </a:ext>
                  </a:extLst>
                </a:gridCol>
                <a:gridCol w="1772876">
                  <a:extLst>
                    <a:ext uri="{9D8B030D-6E8A-4147-A177-3AD203B41FA5}">
                      <a16:colId xmlns:a16="http://schemas.microsoft.com/office/drawing/2014/main" val="2676346267"/>
                    </a:ext>
                  </a:extLst>
                </a:gridCol>
              </a:tblGrid>
              <a:tr h="226850">
                <a:tc gridSpan="2">
                  <a:txBody>
                    <a:bodyPr/>
                    <a:lstStyle/>
                    <a:p>
                      <a:pPr algn="ctr"/>
                      <a:r>
                        <a:rPr lang="en-US" sz="1000" b="1" dirty="0">
                          <a:solidFill>
                            <a:srgbClr val="002060"/>
                          </a:solidFill>
                          <a:latin typeface="+mn-lt"/>
                        </a:rPr>
                        <a:t>Separator #</a:t>
                      </a:r>
                    </a:p>
                  </a:txBody>
                  <a:tcPr>
                    <a:solidFill>
                      <a:schemeClr val="bg1"/>
                    </a:solidFill>
                  </a:tcPr>
                </a:tc>
                <a:tc hMerge="1">
                  <a:txBody>
                    <a:bodyPr/>
                    <a:lstStyle/>
                    <a:p>
                      <a:endParaRPr lang="en-GB"/>
                    </a:p>
                  </a:txBody>
                  <a:tcPr/>
                </a:tc>
                <a:tc>
                  <a:txBody>
                    <a:bodyPr/>
                    <a:lstStyle/>
                    <a:p>
                      <a:pPr algn="ctr"/>
                      <a:r>
                        <a:rPr lang="en-US" sz="1000" b="0" dirty="0">
                          <a:solidFill>
                            <a:srgbClr val="002060"/>
                          </a:solidFill>
                          <a:latin typeface="+mn-lt"/>
                        </a:rPr>
                        <a:t>1.5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txBody>
                  <a:tcP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latin typeface="+mn-lt"/>
                        </a:rPr>
                        <a:t>1.3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2</a:t>
                      </a:r>
                      <a:endParaRPr lang="en-US" sz="1000" b="0" dirty="0">
                        <a:solidFill>
                          <a:srgbClr val="002060"/>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002060"/>
                          </a:solidFill>
                        </a:rPr>
                        <a:t>0.2 </a:t>
                      </a:r>
                      <a:r>
                        <a:rPr lang="en-US" sz="1000" b="0" dirty="0" err="1">
                          <a:solidFill>
                            <a:srgbClr val="002060"/>
                          </a:solidFill>
                        </a:rPr>
                        <a:t>uA</a:t>
                      </a:r>
                      <a:r>
                        <a:rPr lang="en-US" sz="1000" b="0" dirty="0">
                          <a:solidFill>
                            <a:srgbClr val="002060"/>
                          </a:solidFill>
                        </a:rPr>
                        <a:t> for </a:t>
                      </a:r>
                      <a:r>
                        <a:rPr lang="en-US" sz="1000" b="0" dirty="0">
                          <a:solidFill>
                            <a:srgbClr val="002060"/>
                          </a:solidFill>
                          <a:latin typeface="+mn-lt"/>
                        </a:rPr>
                        <a:t>Target</a:t>
                      </a:r>
                      <a:r>
                        <a:rPr lang="en-US" sz="1000" b="0" baseline="0" dirty="0">
                          <a:solidFill>
                            <a:srgbClr val="002060"/>
                          </a:solidFill>
                          <a:latin typeface="+mn-lt"/>
                        </a:rPr>
                        <a:t> 3 &amp; 4</a:t>
                      </a:r>
                      <a:endParaRPr lang="en-US" sz="1000" b="0" dirty="0">
                        <a:solidFill>
                          <a:srgbClr val="002060"/>
                        </a:solidFill>
                        <a:latin typeface="+mn-lt"/>
                      </a:endParaRPr>
                    </a:p>
                  </a:txBody>
                  <a:tcPr>
                    <a:solidFill>
                      <a:schemeClr val="bg1"/>
                    </a:solidFill>
                  </a:tcPr>
                </a:tc>
                <a:extLst>
                  <a:ext uri="{0D108BD9-81ED-4DB2-BD59-A6C34878D82A}">
                    <a16:rowId xmlns:a16="http://schemas.microsoft.com/office/drawing/2014/main" val="3095220441"/>
                  </a:ext>
                </a:extLst>
              </a:tr>
              <a:tr h="0">
                <a:tc>
                  <a:txBody>
                    <a:bodyPr/>
                    <a:lstStyle/>
                    <a:p>
                      <a:pPr algn="ctr"/>
                      <a:r>
                        <a:rPr lang="en-US" sz="1000" b="1" dirty="0">
                          <a:solidFill>
                            <a:srgbClr val="002060"/>
                          </a:solidFill>
                          <a:latin typeface="+mn-lt"/>
                        </a:rPr>
                        <a:t>1</a:t>
                      </a:r>
                    </a:p>
                  </a:txBody>
                  <a:tcP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slow release</a:t>
                      </a:r>
                      <a:endParaRPr lang="en-US" sz="1000" b="1" dirty="0">
                        <a:solidFill>
                          <a:srgbClr val="002060"/>
                        </a:solidFill>
                        <a:latin typeface="+mn-lt"/>
                      </a:endParaRPr>
                    </a:p>
                  </a:txBody>
                  <a:tcPr>
                    <a:solidFill>
                      <a:schemeClr val="bg1"/>
                    </a:solidFill>
                  </a:tcPr>
                </a:tc>
                <a:tc>
                  <a:txBody>
                    <a:bodyPr/>
                    <a:lstStyle/>
                    <a:p>
                      <a:pPr algn="ctr"/>
                      <a:r>
                        <a:rPr lang="en-US" sz="1000" b="0" dirty="0">
                          <a:solidFill>
                            <a:srgbClr val="002060"/>
                          </a:solidFill>
                          <a:latin typeface="+mn-lt"/>
                        </a:rPr>
                        <a:t>Collections 1</a:t>
                      </a:r>
                    </a:p>
                  </a:txBody>
                  <a:tcPr>
                    <a:solidFill>
                      <a:schemeClr val="bg1"/>
                    </a:solidFill>
                  </a:tcPr>
                </a:tc>
                <a:tc>
                  <a:txBody>
                    <a:bodyPr/>
                    <a:lstStyle/>
                    <a:p>
                      <a:pPr algn="ctr"/>
                      <a:r>
                        <a:rPr lang="en-US" sz="1000" b="0" dirty="0">
                          <a:solidFill>
                            <a:srgbClr val="002060"/>
                          </a:solidFill>
                          <a:latin typeface="+mn-lt"/>
                        </a:rPr>
                        <a:t>Collections 1</a:t>
                      </a:r>
                    </a:p>
                  </a:txBody>
                  <a:tcPr>
                    <a:solidFill>
                      <a:schemeClr val="bg1"/>
                    </a:solidFill>
                  </a:tcPr>
                </a:tc>
                <a:extLst>
                  <a:ext uri="{0D108BD9-81ED-4DB2-BD59-A6C34878D82A}">
                    <a16:rowId xmlns:a16="http://schemas.microsoft.com/office/drawing/2014/main" val="3960719667"/>
                  </a:ext>
                </a:extLst>
              </a:tr>
              <a:tr h="226850">
                <a:tc>
                  <a:txBody>
                    <a:bodyPr/>
                    <a:lstStyle/>
                    <a:p>
                      <a:pPr algn="ctr"/>
                      <a:r>
                        <a:rPr lang="en-US" sz="1000" b="1">
                          <a:solidFill>
                            <a:srgbClr val="002060"/>
                          </a:solidFill>
                        </a:rPr>
                        <a:t>2</a:t>
                      </a:r>
                      <a:endParaRPr lang="en-US" sz="1000" b="1" dirty="0">
                        <a:solidFill>
                          <a:srgbClr val="002060"/>
                        </a:solidFill>
                      </a:endParaRPr>
                    </a:p>
                  </a:txBody>
                  <a:tcP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fast release</a:t>
                      </a:r>
                      <a:endParaRPr lang="en-US" sz="1000" b="1" dirty="0">
                        <a:solidFill>
                          <a:srgbClr val="002060"/>
                        </a:solidFill>
                      </a:endParaRPr>
                    </a:p>
                  </a:txBody>
                  <a:tcPr>
                    <a:solidFill>
                      <a:schemeClr val="bg1"/>
                    </a:solidFill>
                  </a:tcPr>
                </a:tc>
                <a:tc>
                  <a:txBody>
                    <a:bodyPr/>
                    <a:lstStyle/>
                    <a:p>
                      <a:pPr algn="ctr"/>
                      <a:r>
                        <a:rPr lang="en-US" sz="1000" b="0" dirty="0">
                          <a:solidFill>
                            <a:srgbClr val="002060"/>
                          </a:solidFill>
                        </a:rPr>
                        <a:t>Experiment 1</a:t>
                      </a:r>
                    </a:p>
                  </a:txBody>
                  <a:tcPr>
                    <a:solidFill>
                      <a:schemeClr val="bg1"/>
                    </a:solidFill>
                  </a:tcPr>
                </a:tc>
                <a:tc>
                  <a:txBody>
                    <a:bodyPr/>
                    <a:lstStyle/>
                    <a:p>
                      <a:pPr algn="ctr"/>
                      <a:r>
                        <a:rPr lang="en-US" sz="1000" b="0" dirty="0">
                          <a:solidFill>
                            <a:srgbClr val="002060"/>
                          </a:solidFill>
                        </a:rPr>
                        <a:t>Experiment 1</a:t>
                      </a:r>
                    </a:p>
                  </a:txBody>
                  <a:tcPr>
                    <a:solidFill>
                      <a:schemeClr val="bg1"/>
                    </a:solidFill>
                  </a:tcPr>
                </a:tc>
                <a:extLst>
                  <a:ext uri="{0D108BD9-81ED-4DB2-BD59-A6C34878D82A}">
                    <a16:rowId xmlns:a16="http://schemas.microsoft.com/office/drawing/2014/main" val="10006"/>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2</a:t>
                      </a:r>
                      <a:endParaRPr lang="en-US" sz="1000" b="1" dirty="0">
                        <a:solidFill>
                          <a:srgbClr val="002060"/>
                        </a:solidFill>
                      </a:endParaRPr>
                    </a:p>
                  </a:txBody>
                  <a:tcP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solidFill>
                      <a:schemeClr val="bg1"/>
                    </a:solidFill>
                  </a:tcPr>
                </a:tc>
                <a:extLst>
                  <a:ext uri="{0D108BD9-81ED-4DB2-BD59-A6C34878D82A}">
                    <a16:rowId xmlns:a16="http://schemas.microsoft.com/office/drawing/2014/main" val="4130097980"/>
                  </a:ext>
                </a:extLst>
              </a:tr>
              <a:tr h="226850">
                <a:tc>
                  <a:txBody>
                    <a:bodyPr/>
                    <a:lstStyle/>
                    <a:p>
                      <a:pPr algn="ctr"/>
                      <a:r>
                        <a:rPr lang="en-US" sz="1000" b="1" dirty="0">
                          <a:solidFill>
                            <a:srgbClr val="002060"/>
                          </a:solidFill>
                          <a:latin typeface="+mn-lt"/>
                        </a:rPr>
                        <a:t>4</a:t>
                      </a:r>
                    </a:p>
                  </a:txBody>
                  <a:tcPr>
                    <a:solidFill>
                      <a:schemeClr val="bg1"/>
                    </a:solidFill>
                  </a:tcPr>
                </a:tc>
                <a:tc>
                  <a:txBody>
                    <a:bodyPr/>
                    <a:lstStyle/>
                    <a:p>
                      <a:pPr algn="l"/>
                      <a:r>
                        <a:rPr lang="en-US" sz="1000" b="1" dirty="0">
                          <a:solidFill>
                            <a:srgbClr val="002060"/>
                          </a:solidFill>
                          <a:latin typeface="+mn-lt"/>
                        </a:rPr>
                        <a:t>Target 3 -</a:t>
                      </a:r>
                      <a:r>
                        <a:rPr lang="en-US" sz="1000" b="1" baseline="0" dirty="0">
                          <a:solidFill>
                            <a:srgbClr val="002060"/>
                          </a:solidFill>
                          <a:latin typeface="+mn-lt"/>
                        </a:rPr>
                        <a:t> slow release</a:t>
                      </a:r>
                      <a:endParaRPr lang="en-US" sz="1000" b="1" dirty="0">
                        <a:solidFill>
                          <a:srgbClr val="002060"/>
                        </a:solidFill>
                        <a:latin typeface="+mn-lt"/>
                      </a:endParaRPr>
                    </a:p>
                  </a:txBody>
                  <a:tcPr>
                    <a:solidFill>
                      <a:schemeClr val="bg1"/>
                    </a:solidFill>
                  </a:tcPr>
                </a:tc>
                <a:tc rowSpan="3">
                  <a:txBody>
                    <a:bodyPr/>
                    <a:lstStyle/>
                    <a:p>
                      <a:pPr algn="ctr"/>
                      <a:r>
                        <a:rPr lang="en-US" sz="1000" b="0" dirty="0">
                          <a:solidFill>
                            <a:srgbClr val="002060"/>
                          </a:solidFill>
                        </a:rPr>
                        <a:t>Preparation</a:t>
                      </a:r>
                      <a:r>
                        <a:rPr lang="en-US" sz="1000" b="0" baseline="0" dirty="0">
                          <a:solidFill>
                            <a:srgbClr val="002060"/>
                          </a:solidFill>
                        </a:rPr>
                        <a:t> accelerator</a:t>
                      </a:r>
                      <a:br>
                        <a:rPr lang="en-US" sz="1000" b="0" baseline="0" dirty="0">
                          <a:solidFill>
                            <a:srgbClr val="002060"/>
                          </a:solidFill>
                        </a:rPr>
                      </a:br>
                      <a:r>
                        <a:rPr lang="en-US" sz="1000" b="0" baseline="0" dirty="0">
                          <a:solidFill>
                            <a:srgbClr val="002060"/>
                          </a:solidFill>
                        </a:rPr>
                        <a:t>(heating of targets, set-up of beamlines with stable beams…)</a:t>
                      </a:r>
                      <a:endParaRPr lang="en-US" sz="1000" b="0" dirty="0">
                        <a:solidFill>
                          <a:srgbClr val="002060"/>
                        </a:solidFill>
                      </a:endParaRPr>
                    </a:p>
                  </a:txBody>
                  <a:tcPr>
                    <a:solidFill>
                      <a:schemeClr val="bg1"/>
                    </a:solidFill>
                  </a:tcPr>
                </a:tc>
                <a:tc>
                  <a:txBody>
                    <a:bodyPr/>
                    <a:lstStyle/>
                    <a:p>
                      <a:pPr algn="ctr"/>
                      <a:r>
                        <a:rPr lang="en-US" sz="1000" b="0" dirty="0">
                          <a:solidFill>
                            <a:srgbClr val="002060"/>
                          </a:solidFill>
                        </a:rPr>
                        <a:t>Preparation of experiment (set-up with RIBs)</a:t>
                      </a:r>
                    </a:p>
                  </a:txBody>
                  <a:tcPr>
                    <a:solidFill>
                      <a:schemeClr val="bg1"/>
                    </a:solidFill>
                  </a:tcPr>
                </a:tc>
                <a:extLst>
                  <a:ext uri="{0D108BD9-81ED-4DB2-BD59-A6C34878D82A}">
                    <a16:rowId xmlns:a16="http://schemas.microsoft.com/office/drawing/2014/main" val="224803631"/>
                  </a:ext>
                </a:extLst>
              </a:tr>
              <a:tr h="226850">
                <a:tc>
                  <a:txBody>
                    <a:bodyPr/>
                    <a:lstStyle/>
                    <a:p>
                      <a:pPr algn="ctr"/>
                      <a:r>
                        <a:rPr lang="en-US" sz="1000" b="1" dirty="0">
                          <a:solidFill>
                            <a:srgbClr val="002060"/>
                          </a:solidFill>
                        </a:rPr>
                        <a:t>5</a:t>
                      </a:r>
                    </a:p>
                  </a:txBody>
                  <a:tcPr>
                    <a:solidFill>
                      <a:schemeClr val="bg1"/>
                    </a:solidFill>
                  </a:tcPr>
                </a:tc>
                <a:tc>
                  <a:txBody>
                    <a:bodyPr/>
                    <a:lstStyle/>
                    <a:p>
                      <a:pPr algn="l"/>
                      <a:r>
                        <a:rPr lang="en-US" sz="1000" b="1" dirty="0">
                          <a:solidFill>
                            <a:srgbClr val="002060"/>
                          </a:solidFill>
                          <a:latin typeface="+mn-lt"/>
                        </a:rPr>
                        <a:t>Target 3 - </a:t>
                      </a:r>
                      <a:r>
                        <a:rPr lang="en-US" sz="1000" b="1" baseline="0" dirty="0">
                          <a:solidFill>
                            <a:srgbClr val="002060"/>
                          </a:solidFill>
                          <a:latin typeface="+mn-lt"/>
                        </a:rPr>
                        <a:t>fast release</a:t>
                      </a:r>
                      <a:endParaRPr lang="en-US" sz="1000" b="1" dirty="0">
                        <a:solidFill>
                          <a:srgbClr val="002060"/>
                        </a:solidFill>
                      </a:endParaRPr>
                    </a:p>
                  </a:txBody>
                  <a:tcPr>
                    <a:solidFill>
                      <a:schemeClr val="bg1"/>
                    </a:solidFill>
                  </a:tcPr>
                </a:tc>
                <a:tc vMerge="1">
                  <a:txBody>
                    <a:bodyPr/>
                    <a:lstStyle/>
                    <a:p>
                      <a:pPr algn="ctr"/>
                      <a:endParaRPr lang="en-US" sz="1000" dirty="0"/>
                    </a:p>
                  </a:txBody>
                  <a:tcPr anchor="ctr">
                    <a:solidFill>
                      <a:schemeClr val="accent2">
                        <a:lumMod val="20000"/>
                        <a:lumOff val="80000"/>
                      </a:schemeClr>
                    </a:solidFill>
                  </a:tcPr>
                </a:tc>
                <a:tc>
                  <a:txBody>
                    <a:bodyPr/>
                    <a:lstStyle/>
                    <a:p>
                      <a:pPr algn="ctr"/>
                      <a:r>
                        <a:rPr lang="en-US" sz="1000" b="0" dirty="0">
                          <a:solidFill>
                            <a:srgbClr val="002060"/>
                          </a:solidFill>
                        </a:rPr>
                        <a:t>Beam characterization </a:t>
                      </a:r>
                      <a:br>
                        <a:rPr lang="en-US" sz="1000" b="0" dirty="0">
                          <a:solidFill>
                            <a:srgbClr val="002060"/>
                          </a:solidFill>
                        </a:rPr>
                      </a:br>
                      <a:r>
                        <a:rPr lang="en-US" sz="1000" b="0" dirty="0">
                          <a:solidFill>
                            <a:srgbClr val="002060"/>
                          </a:solidFill>
                        </a:rPr>
                        <a:t>and optimization</a:t>
                      </a:r>
                    </a:p>
                  </a:txBody>
                  <a:tcPr>
                    <a:solidFill>
                      <a:schemeClr val="bg1"/>
                    </a:solidFill>
                  </a:tcPr>
                </a:tc>
                <a:extLst>
                  <a:ext uri="{0D108BD9-81ED-4DB2-BD59-A6C34878D82A}">
                    <a16:rowId xmlns:a16="http://schemas.microsoft.com/office/drawing/2014/main" val="10001"/>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6</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4</a:t>
                      </a:r>
                      <a:endParaRPr lang="en-US" sz="1000" b="1" dirty="0">
                        <a:solidFill>
                          <a:srgbClr val="002060"/>
                        </a:solidFill>
                      </a:endParaRPr>
                    </a:p>
                  </a:txBody>
                  <a:tcPr>
                    <a:solidFill>
                      <a:schemeClr val="bg1"/>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p>
                  </a:txBody>
                  <a:tcPr anchor="ctr">
                    <a:solidFill>
                      <a:schemeClr val="accent2">
                        <a:lumMod val="20000"/>
                        <a:lumOff val="80000"/>
                      </a:schemeClr>
                    </a:solidFill>
                  </a:tcPr>
                </a:tc>
                <a:tc>
                  <a:txBody>
                    <a:bodyPr/>
                    <a:lstStyle/>
                    <a:p>
                      <a:pPr algn="ctr"/>
                      <a:r>
                        <a:rPr lang="en-US" sz="1000" b="0" dirty="0">
                          <a:solidFill>
                            <a:srgbClr val="002060"/>
                          </a:solidFill>
                          <a:latin typeface="+mn-lt"/>
                        </a:rPr>
                        <a:t>Collections 2</a:t>
                      </a:r>
                    </a:p>
                  </a:txBody>
                  <a:tcPr>
                    <a:solidFill>
                      <a:schemeClr val="bg1"/>
                    </a:solidFill>
                  </a:tcPr>
                </a:tc>
                <a:extLst>
                  <a:ext uri="{0D108BD9-81ED-4DB2-BD59-A6C34878D82A}">
                    <a16:rowId xmlns:a16="http://schemas.microsoft.com/office/drawing/2014/main" val="10002"/>
                  </a:ext>
                </a:extLst>
              </a:tr>
            </a:tbl>
          </a:graphicData>
        </a:graphic>
      </p:graphicFrame>
      <p:pic>
        <p:nvPicPr>
          <p:cNvPr id="2" name="Picture 1">
            <a:extLst>
              <a:ext uri="{FF2B5EF4-FFF2-40B4-BE49-F238E27FC236}">
                <a16:creationId xmlns:a16="http://schemas.microsoft.com/office/drawing/2014/main" id="{A1EA18DA-BEBD-C149-A452-0759AA332F19}"/>
              </a:ext>
            </a:extLst>
          </p:cNvPr>
          <p:cNvPicPr>
            <a:picLocks noChangeAspect="1"/>
          </p:cNvPicPr>
          <p:nvPr/>
        </p:nvPicPr>
        <p:blipFill>
          <a:blip r:embed="rId2"/>
          <a:stretch>
            <a:fillRect/>
          </a:stretch>
        </p:blipFill>
        <p:spPr>
          <a:xfrm>
            <a:off x="1838313" y="469246"/>
            <a:ext cx="6076974" cy="3912448"/>
          </a:xfrm>
          <a:prstGeom prst="rect">
            <a:avLst/>
          </a:prstGeom>
        </p:spPr>
      </p:pic>
      <p:sp>
        <p:nvSpPr>
          <p:cNvPr id="15" name="TextBox 14"/>
          <p:cNvSpPr txBox="1"/>
          <p:nvPr/>
        </p:nvSpPr>
        <p:spPr>
          <a:xfrm>
            <a:off x="125987" y="0"/>
            <a:ext cx="7646413" cy="523220"/>
          </a:xfrm>
          <a:prstGeom prst="rect">
            <a:avLst/>
          </a:prstGeom>
          <a:noFill/>
        </p:spPr>
        <p:txBody>
          <a:bodyPr wrap="square" rtlCol="0">
            <a:spAutoFit/>
          </a:bodyPr>
          <a:lstStyle/>
          <a:p>
            <a:r>
              <a:rPr lang="en-GB" sz="2800" u="sng" dirty="0"/>
              <a:t>Example of an Operational Scenario:</a:t>
            </a:r>
          </a:p>
        </p:txBody>
      </p:sp>
      <p:grpSp>
        <p:nvGrpSpPr>
          <p:cNvPr id="133" name="Group 132"/>
          <p:cNvGrpSpPr/>
          <p:nvPr/>
        </p:nvGrpSpPr>
        <p:grpSpPr>
          <a:xfrm>
            <a:off x="60080" y="6254100"/>
            <a:ext cx="8957765" cy="603900"/>
            <a:chOff x="60080" y="6254100"/>
            <a:chExt cx="8957765" cy="603900"/>
          </a:xfrm>
        </p:grpSpPr>
        <p:pic>
          <p:nvPicPr>
            <p:cNvPr id="137" name="Picture 136"/>
            <p:cNvPicPr>
              <a:picLocks noChangeAspect="1"/>
            </p:cNvPicPr>
            <p:nvPr/>
          </p:nvPicPr>
          <p:blipFill>
            <a:blip r:embed="rId3"/>
            <a:stretch>
              <a:fillRect/>
            </a:stretch>
          </p:blipFill>
          <p:spPr>
            <a:xfrm>
              <a:off x="60080" y="6254100"/>
              <a:ext cx="591335" cy="589906"/>
            </a:xfrm>
            <a:prstGeom prst="rect">
              <a:avLst/>
            </a:prstGeom>
            <a:solidFill>
              <a:schemeClr val="bg1"/>
            </a:solidFill>
          </p:spPr>
        </p:pic>
        <p:sp>
          <p:nvSpPr>
            <p:cNvPr id="138"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40" name="Picture 139"/>
            <p:cNvPicPr>
              <a:picLocks noChangeAspect="1"/>
            </p:cNvPicPr>
            <p:nvPr/>
          </p:nvPicPr>
          <p:blipFill rotWithShape="1">
            <a:blip r:embed="rId4"/>
            <a:srcRect l="8333" t="32598" r="9167" b="35755"/>
            <a:stretch/>
          </p:blipFill>
          <p:spPr>
            <a:xfrm>
              <a:off x="651415" y="6477000"/>
              <a:ext cx="1400977" cy="379754"/>
            </a:xfrm>
            <a:prstGeom prst="rect">
              <a:avLst/>
            </a:prstGeom>
          </p:spPr>
        </p:pic>
        <p:cxnSp>
          <p:nvCxnSpPr>
            <p:cNvPr id="141" name="Straight Connector 140"/>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graphicFrame>
        <p:nvGraphicFramePr>
          <p:cNvPr id="11" name="Table 10">
            <a:extLst>
              <a:ext uri="{FF2B5EF4-FFF2-40B4-BE49-F238E27FC236}">
                <a16:creationId xmlns:a16="http://schemas.microsoft.com/office/drawing/2014/main" id="{DE67D09D-05D7-994A-91AC-E0135B791D78}"/>
              </a:ext>
            </a:extLst>
          </p:cNvPr>
          <p:cNvGraphicFramePr>
            <a:graphicFrameLocks noGrp="1"/>
          </p:cNvGraphicFramePr>
          <p:nvPr>
            <p:extLst>
              <p:ext uri="{D42A27DB-BD31-4B8C-83A1-F6EECF244321}">
                <p14:modId xmlns:p14="http://schemas.microsoft.com/office/powerpoint/2010/main" val="2495924059"/>
              </p:ext>
            </p:extLst>
          </p:nvPr>
        </p:nvGraphicFramePr>
        <p:xfrm>
          <a:off x="125987" y="4210949"/>
          <a:ext cx="3639139" cy="2164080"/>
        </p:xfrm>
        <a:graphic>
          <a:graphicData uri="http://schemas.openxmlformats.org/drawingml/2006/table">
            <a:tbl>
              <a:tblPr bandRow="1">
                <a:tableStyleId>{16D9F66E-5EB9-4882-86FB-DCBF35E3C3E4}</a:tableStyleId>
              </a:tblPr>
              <a:tblGrid>
                <a:gridCol w="247551">
                  <a:extLst>
                    <a:ext uri="{9D8B030D-6E8A-4147-A177-3AD203B41FA5}">
                      <a16:colId xmlns:a16="http://schemas.microsoft.com/office/drawing/2014/main" val="20001"/>
                    </a:ext>
                  </a:extLst>
                </a:gridCol>
                <a:gridCol w="1618712">
                  <a:extLst>
                    <a:ext uri="{9D8B030D-6E8A-4147-A177-3AD203B41FA5}">
                      <a16:colId xmlns:a16="http://schemas.microsoft.com/office/drawing/2014/main" val="3977619033"/>
                    </a:ext>
                  </a:extLst>
                </a:gridCol>
                <a:gridCol w="1772876">
                  <a:extLst>
                    <a:ext uri="{9D8B030D-6E8A-4147-A177-3AD203B41FA5}">
                      <a16:colId xmlns:a16="http://schemas.microsoft.com/office/drawing/2014/main" val="3988729465"/>
                    </a:ext>
                  </a:extLst>
                </a:gridCol>
              </a:tblGrid>
              <a:tr h="226850">
                <a:tc gridSpan="2">
                  <a:txBody>
                    <a:bodyPr/>
                    <a:lstStyle/>
                    <a:p>
                      <a:pPr algn="ctr"/>
                      <a:r>
                        <a:rPr lang="en-US" sz="1000" b="1" dirty="0">
                          <a:solidFill>
                            <a:srgbClr val="002060"/>
                          </a:solidFill>
                          <a:latin typeface="+mn-lt"/>
                        </a:rPr>
                        <a:t>Separator #</a:t>
                      </a:r>
                    </a:p>
                  </a:txBody>
                  <a:tcPr>
                    <a:solidFill>
                      <a:schemeClr val="bg1"/>
                    </a:solidFill>
                  </a:tcPr>
                </a:tc>
                <a:tc hMerge="1">
                  <a:txBody>
                    <a:bodyPr/>
                    <a:lstStyle/>
                    <a:p>
                      <a:endParaRPr lang="en-GB"/>
                    </a:p>
                  </a:txBody>
                  <a:tcPr/>
                </a:tc>
                <a:tc>
                  <a:txBody>
                    <a:bodyPr/>
                    <a:lstStyle/>
                    <a:p>
                      <a:pPr algn="ctr"/>
                      <a:r>
                        <a:rPr lang="en-US" sz="1000" b="0" dirty="0">
                          <a:solidFill>
                            <a:srgbClr val="002060"/>
                          </a:solidFill>
                          <a:latin typeface="+mn-lt"/>
                        </a:rPr>
                        <a:t>1.5 </a:t>
                      </a:r>
                      <a:r>
                        <a:rPr lang="en-US" sz="1000" b="0" dirty="0" err="1">
                          <a:solidFill>
                            <a:srgbClr val="002060"/>
                          </a:solidFill>
                          <a:latin typeface="+mn-lt"/>
                        </a:rPr>
                        <a:t>uA</a:t>
                      </a:r>
                      <a:r>
                        <a:rPr lang="en-US" sz="1000" b="0" dirty="0">
                          <a:solidFill>
                            <a:srgbClr val="002060"/>
                          </a:solidFill>
                          <a:latin typeface="+mn-lt"/>
                        </a:rPr>
                        <a:t> for Target</a:t>
                      </a:r>
                      <a:r>
                        <a:rPr lang="en-US" sz="1000" b="0" baseline="0" dirty="0">
                          <a:solidFill>
                            <a:srgbClr val="002060"/>
                          </a:solidFill>
                          <a:latin typeface="+mn-lt"/>
                        </a:rPr>
                        <a:t> 1 &amp; </a:t>
                      </a:r>
                      <a:r>
                        <a:rPr lang="en-US" sz="1000" b="0" baseline="0" dirty="0" smtClean="0">
                          <a:solidFill>
                            <a:srgbClr val="002060"/>
                          </a:solidFill>
                          <a:latin typeface="+mn-lt"/>
                        </a:rPr>
                        <a:t>2</a:t>
                      </a:r>
                    </a:p>
                    <a:p>
                      <a:pPr algn="ctr"/>
                      <a:endParaRPr lang="en-US" sz="1000" b="0" dirty="0">
                        <a:solidFill>
                          <a:srgbClr val="002060"/>
                        </a:solidFill>
                        <a:latin typeface="+mn-lt"/>
                      </a:endParaRPr>
                    </a:p>
                  </a:txBody>
                  <a:tcPr>
                    <a:solidFill>
                      <a:schemeClr val="bg1"/>
                    </a:solidFill>
                  </a:tcPr>
                </a:tc>
                <a:extLst>
                  <a:ext uri="{0D108BD9-81ED-4DB2-BD59-A6C34878D82A}">
                    <a16:rowId xmlns:a16="http://schemas.microsoft.com/office/drawing/2014/main" val="3095220441"/>
                  </a:ext>
                </a:extLst>
              </a:tr>
              <a:tr h="0">
                <a:tc>
                  <a:txBody>
                    <a:bodyPr/>
                    <a:lstStyle/>
                    <a:p>
                      <a:pPr algn="ctr"/>
                      <a:r>
                        <a:rPr lang="en-US" sz="1000" b="1" dirty="0">
                          <a:solidFill>
                            <a:srgbClr val="002060"/>
                          </a:solidFill>
                          <a:latin typeface="+mn-lt"/>
                        </a:rPr>
                        <a:t>1</a:t>
                      </a:r>
                    </a:p>
                  </a:txBody>
                  <a:tcP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slow release</a:t>
                      </a:r>
                      <a:endParaRPr lang="en-US" sz="1000" b="1" dirty="0">
                        <a:solidFill>
                          <a:srgbClr val="002060"/>
                        </a:solidFill>
                        <a:latin typeface="+mn-lt"/>
                      </a:endParaRPr>
                    </a:p>
                  </a:txBody>
                  <a:tcPr>
                    <a:solidFill>
                      <a:schemeClr val="bg1"/>
                    </a:solidFill>
                  </a:tcPr>
                </a:tc>
                <a:tc>
                  <a:txBody>
                    <a:bodyPr/>
                    <a:lstStyle/>
                    <a:p>
                      <a:pPr algn="ctr"/>
                      <a:r>
                        <a:rPr lang="en-US" sz="1000" b="0" dirty="0">
                          <a:solidFill>
                            <a:srgbClr val="002060"/>
                          </a:solidFill>
                          <a:latin typeface="+mn-lt"/>
                        </a:rPr>
                        <a:t>Collections 1</a:t>
                      </a:r>
                    </a:p>
                  </a:txBody>
                  <a:tcPr>
                    <a:solidFill>
                      <a:schemeClr val="bg1"/>
                    </a:solidFill>
                  </a:tcPr>
                </a:tc>
                <a:extLst>
                  <a:ext uri="{0D108BD9-81ED-4DB2-BD59-A6C34878D82A}">
                    <a16:rowId xmlns:a16="http://schemas.microsoft.com/office/drawing/2014/main" val="3960719667"/>
                  </a:ext>
                </a:extLst>
              </a:tr>
              <a:tr h="226850">
                <a:tc>
                  <a:txBody>
                    <a:bodyPr/>
                    <a:lstStyle/>
                    <a:p>
                      <a:pPr algn="ctr"/>
                      <a:r>
                        <a:rPr lang="en-US" sz="1000" b="1">
                          <a:solidFill>
                            <a:srgbClr val="002060"/>
                          </a:solidFill>
                        </a:rPr>
                        <a:t>2</a:t>
                      </a:r>
                      <a:endParaRPr lang="en-US" sz="1000" b="1" dirty="0">
                        <a:solidFill>
                          <a:srgbClr val="002060"/>
                        </a:solidFill>
                      </a:endParaRPr>
                    </a:p>
                  </a:txBody>
                  <a:tcPr>
                    <a:solidFill>
                      <a:schemeClr val="bg1"/>
                    </a:solidFill>
                  </a:tcPr>
                </a:tc>
                <a:tc>
                  <a:txBody>
                    <a:bodyPr/>
                    <a:lstStyle/>
                    <a:p>
                      <a:pPr algn="l"/>
                      <a:r>
                        <a:rPr lang="en-US" sz="1000" b="1" dirty="0">
                          <a:solidFill>
                            <a:srgbClr val="002060"/>
                          </a:solidFill>
                          <a:latin typeface="+mn-lt"/>
                        </a:rPr>
                        <a:t>Target 1 - </a:t>
                      </a:r>
                      <a:r>
                        <a:rPr lang="en-US" sz="1000" b="1" baseline="0" dirty="0">
                          <a:solidFill>
                            <a:srgbClr val="002060"/>
                          </a:solidFill>
                          <a:latin typeface="+mn-lt"/>
                        </a:rPr>
                        <a:t>fast release</a:t>
                      </a:r>
                      <a:endParaRPr lang="en-US" sz="1000" b="1" dirty="0">
                        <a:solidFill>
                          <a:srgbClr val="002060"/>
                        </a:solidFill>
                      </a:endParaRPr>
                    </a:p>
                  </a:txBody>
                  <a:tcPr>
                    <a:solidFill>
                      <a:schemeClr val="bg1"/>
                    </a:solidFill>
                  </a:tcPr>
                </a:tc>
                <a:tc>
                  <a:txBody>
                    <a:bodyPr/>
                    <a:lstStyle/>
                    <a:p>
                      <a:pPr algn="ctr"/>
                      <a:r>
                        <a:rPr lang="en-US" sz="1000" b="0" dirty="0">
                          <a:solidFill>
                            <a:srgbClr val="002060"/>
                          </a:solidFill>
                        </a:rPr>
                        <a:t>Experiment 1</a:t>
                      </a:r>
                    </a:p>
                  </a:txBody>
                  <a:tcPr>
                    <a:solidFill>
                      <a:schemeClr val="bg1"/>
                    </a:solidFill>
                  </a:tcPr>
                </a:tc>
                <a:extLst>
                  <a:ext uri="{0D108BD9-81ED-4DB2-BD59-A6C34878D82A}">
                    <a16:rowId xmlns:a16="http://schemas.microsoft.com/office/drawing/2014/main" val="10006"/>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2</a:t>
                      </a:r>
                      <a:endParaRPr lang="en-US" sz="1000" b="1" dirty="0">
                        <a:solidFill>
                          <a:srgbClr val="002060"/>
                        </a:solidFill>
                      </a:endParaRPr>
                    </a:p>
                  </a:txBody>
                  <a:tcPr>
                    <a:solidFill>
                      <a:schemeClr val="bg1"/>
                    </a:solidFill>
                  </a:tcPr>
                </a:tc>
                <a:tc>
                  <a:txBody>
                    <a:bodyPr/>
                    <a:lstStyle/>
                    <a:p>
                      <a:pPr algn="ctr"/>
                      <a:r>
                        <a:rPr lang="en-US" sz="1000" b="0" dirty="0">
                          <a:solidFill>
                            <a:srgbClr val="002060"/>
                          </a:solidFill>
                        </a:rPr>
                        <a:t>Experiment</a:t>
                      </a:r>
                      <a:r>
                        <a:rPr lang="en-US" sz="1000" b="0" baseline="0" dirty="0">
                          <a:solidFill>
                            <a:srgbClr val="002060"/>
                          </a:solidFill>
                        </a:rPr>
                        <a:t> 2 with HRS</a:t>
                      </a:r>
                      <a:endParaRPr lang="en-US" sz="1000" b="0" dirty="0">
                        <a:solidFill>
                          <a:srgbClr val="002060"/>
                        </a:solidFill>
                      </a:endParaRPr>
                    </a:p>
                  </a:txBody>
                  <a:tcPr>
                    <a:solidFill>
                      <a:schemeClr val="bg1"/>
                    </a:solidFill>
                  </a:tcPr>
                </a:tc>
                <a:extLst>
                  <a:ext uri="{0D108BD9-81ED-4DB2-BD59-A6C34878D82A}">
                    <a16:rowId xmlns:a16="http://schemas.microsoft.com/office/drawing/2014/main" val="4130097980"/>
                  </a:ext>
                </a:extLst>
              </a:tr>
              <a:tr h="226850">
                <a:tc>
                  <a:txBody>
                    <a:bodyPr/>
                    <a:lstStyle/>
                    <a:p>
                      <a:pPr algn="ctr"/>
                      <a:r>
                        <a:rPr lang="en-US" sz="1000" b="1" dirty="0">
                          <a:solidFill>
                            <a:srgbClr val="002060"/>
                          </a:solidFill>
                          <a:latin typeface="+mn-lt"/>
                        </a:rPr>
                        <a:t>4</a:t>
                      </a:r>
                    </a:p>
                  </a:txBody>
                  <a:tcPr>
                    <a:solidFill>
                      <a:schemeClr val="bg1"/>
                    </a:solidFill>
                  </a:tcPr>
                </a:tc>
                <a:tc>
                  <a:txBody>
                    <a:bodyPr/>
                    <a:lstStyle/>
                    <a:p>
                      <a:pPr algn="l"/>
                      <a:r>
                        <a:rPr lang="en-US" sz="1000" b="1" dirty="0">
                          <a:solidFill>
                            <a:srgbClr val="002060"/>
                          </a:solidFill>
                          <a:latin typeface="+mn-lt"/>
                        </a:rPr>
                        <a:t>Target </a:t>
                      </a:r>
                      <a:r>
                        <a:rPr lang="en-US" sz="1000" b="1" dirty="0" smtClean="0">
                          <a:solidFill>
                            <a:srgbClr val="002060"/>
                          </a:solidFill>
                          <a:latin typeface="+mn-lt"/>
                        </a:rPr>
                        <a:t>3</a:t>
                      </a:r>
                    </a:p>
                    <a:p>
                      <a:pPr algn="l"/>
                      <a:endParaRPr lang="en-US" sz="1000" b="1" dirty="0">
                        <a:solidFill>
                          <a:srgbClr val="002060"/>
                        </a:solidFill>
                        <a:latin typeface="+mn-lt"/>
                      </a:endParaRPr>
                    </a:p>
                  </a:txBody>
                  <a:tcPr>
                    <a:solidFill>
                      <a:schemeClr val="bg1"/>
                    </a:solidFill>
                  </a:tcPr>
                </a:tc>
                <a:tc rowSpan="3">
                  <a:txBody>
                    <a:bodyPr/>
                    <a:lstStyle/>
                    <a:p>
                      <a:pPr algn="ctr"/>
                      <a:r>
                        <a:rPr lang="en-US" sz="1000" b="0" dirty="0" smtClean="0">
                          <a:solidFill>
                            <a:srgbClr val="002060"/>
                          </a:solidFill>
                        </a:rPr>
                        <a:t>Preparation</a:t>
                      </a:r>
                      <a:r>
                        <a:rPr lang="en-US" sz="1000" b="0" baseline="0" dirty="0" smtClean="0">
                          <a:solidFill>
                            <a:srgbClr val="002060"/>
                          </a:solidFill>
                        </a:rPr>
                        <a:t> </a:t>
                      </a:r>
                      <a:r>
                        <a:rPr lang="en-US" sz="1000" b="0" baseline="0" dirty="0">
                          <a:solidFill>
                            <a:srgbClr val="002060"/>
                          </a:solidFill>
                        </a:rPr>
                        <a:t>accelerator</a:t>
                      </a:r>
                      <a:br>
                        <a:rPr lang="en-US" sz="1000" b="0" baseline="0" dirty="0">
                          <a:solidFill>
                            <a:srgbClr val="002060"/>
                          </a:solidFill>
                        </a:rPr>
                      </a:br>
                      <a:r>
                        <a:rPr lang="en-US" sz="1000" b="0" baseline="0" dirty="0">
                          <a:solidFill>
                            <a:srgbClr val="002060"/>
                          </a:solidFill>
                        </a:rPr>
                        <a:t>(heating of targets, set-up of beamlines with stable beams</a:t>
                      </a:r>
                      <a:r>
                        <a:rPr lang="en-US" sz="1000" b="0" baseline="0" dirty="0" smtClean="0">
                          <a:solidFill>
                            <a:srgbClr val="002060"/>
                          </a:solidFill>
                        </a:rPr>
                        <a:t>…)</a:t>
                      </a:r>
                    </a:p>
                    <a:p>
                      <a:pPr algn="ctr"/>
                      <a:endParaRPr lang="en-US" sz="1000" b="0" dirty="0" smtClean="0">
                        <a:solidFill>
                          <a:srgbClr val="002060"/>
                        </a:solidFill>
                      </a:endParaRPr>
                    </a:p>
                    <a:p>
                      <a:pPr algn="ctr"/>
                      <a:endParaRPr lang="en-US" sz="1000" b="0" dirty="0">
                        <a:solidFill>
                          <a:srgbClr val="002060"/>
                        </a:solidFill>
                      </a:endParaRPr>
                    </a:p>
                  </a:txBody>
                  <a:tcPr>
                    <a:solidFill>
                      <a:schemeClr val="bg1"/>
                    </a:solidFill>
                  </a:tcPr>
                </a:tc>
                <a:extLst>
                  <a:ext uri="{0D108BD9-81ED-4DB2-BD59-A6C34878D82A}">
                    <a16:rowId xmlns:a16="http://schemas.microsoft.com/office/drawing/2014/main" val="224803631"/>
                  </a:ext>
                </a:extLst>
              </a:tr>
              <a:tr h="226850">
                <a:tc>
                  <a:txBody>
                    <a:bodyPr/>
                    <a:lstStyle/>
                    <a:p>
                      <a:pPr algn="ctr"/>
                      <a:r>
                        <a:rPr lang="en-US" sz="1000" b="1" dirty="0">
                          <a:solidFill>
                            <a:srgbClr val="002060"/>
                          </a:solidFill>
                        </a:rPr>
                        <a:t>5</a:t>
                      </a:r>
                    </a:p>
                  </a:txBody>
                  <a:tcPr>
                    <a:solidFill>
                      <a:schemeClr val="bg1"/>
                    </a:solidFill>
                  </a:tcPr>
                </a:tc>
                <a:tc>
                  <a:txBody>
                    <a:bodyPr/>
                    <a:lstStyle/>
                    <a:p>
                      <a:pPr algn="l"/>
                      <a:r>
                        <a:rPr lang="en-US" sz="1000" b="1" dirty="0">
                          <a:solidFill>
                            <a:srgbClr val="002060"/>
                          </a:solidFill>
                          <a:latin typeface="+mn-lt"/>
                        </a:rPr>
                        <a:t>Target </a:t>
                      </a:r>
                      <a:r>
                        <a:rPr lang="en-US" sz="1000" b="1" dirty="0" smtClean="0">
                          <a:solidFill>
                            <a:srgbClr val="002060"/>
                          </a:solidFill>
                          <a:latin typeface="+mn-lt"/>
                        </a:rPr>
                        <a:t>4 </a:t>
                      </a:r>
                      <a:r>
                        <a:rPr lang="en-US" sz="1000" b="1" dirty="0">
                          <a:solidFill>
                            <a:srgbClr val="002060"/>
                          </a:solidFill>
                          <a:latin typeface="+mn-lt"/>
                        </a:rPr>
                        <a:t>- </a:t>
                      </a:r>
                      <a:r>
                        <a:rPr lang="en-US" sz="1000" b="1" baseline="0" dirty="0">
                          <a:solidFill>
                            <a:srgbClr val="002060"/>
                          </a:solidFill>
                          <a:latin typeface="+mn-lt"/>
                        </a:rPr>
                        <a:t>fast </a:t>
                      </a:r>
                      <a:r>
                        <a:rPr lang="en-US" sz="1000" b="1" baseline="0" dirty="0" smtClean="0">
                          <a:solidFill>
                            <a:srgbClr val="002060"/>
                          </a:solidFill>
                          <a:latin typeface="+mn-lt"/>
                        </a:rPr>
                        <a:t>release</a:t>
                      </a:r>
                    </a:p>
                    <a:p>
                      <a:pPr algn="l"/>
                      <a:endParaRPr lang="en-US" sz="1000" b="1" dirty="0">
                        <a:solidFill>
                          <a:srgbClr val="002060"/>
                        </a:solidFill>
                      </a:endParaRPr>
                    </a:p>
                  </a:txBody>
                  <a:tcPr>
                    <a:solidFill>
                      <a:schemeClr val="bg1"/>
                    </a:solidFill>
                  </a:tcPr>
                </a:tc>
                <a:tc vMerge="1">
                  <a:txBody>
                    <a:bodyPr/>
                    <a:lstStyle/>
                    <a:p>
                      <a:pPr algn="ctr"/>
                      <a:endParaRPr lang="en-US" sz="1000" dirty="0"/>
                    </a:p>
                  </a:txBody>
                  <a:tcPr anchor="ctr">
                    <a:solidFill>
                      <a:schemeClr val="accent2">
                        <a:lumMod val="20000"/>
                        <a:lumOff val="80000"/>
                      </a:schemeClr>
                    </a:solidFill>
                  </a:tcPr>
                </a:tc>
                <a:extLst>
                  <a:ext uri="{0D108BD9-81ED-4DB2-BD59-A6C34878D82A}">
                    <a16:rowId xmlns:a16="http://schemas.microsoft.com/office/drawing/2014/main" val="10001"/>
                  </a:ext>
                </a:extLst>
              </a:tr>
              <a:tr h="2268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rPr>
                        <a:t>6</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rgbClr val="002060"/>
                          </a:solidFill>
                          <a:latin typeface="+mn-lt"/>
                        </a:rPr>
                        <a:t>Target </a:t>
                      </a:r>
                      <a:r>
                        <a:rPr lang="en-US" sz="1000" b="1" dirty="0" smtClean="0">
                          <a:solidFill>
                            <a:srgbClr val="002060"/>
                          </a:solidFill>
                          <a:latin typeface="+mn-lt"/>
                        </a:rPr>
                        <a:t>4 -</a:t>
                      </a:r>
                      <a:r>
                        <a:rPr lang="en-US" sz="1000" b="1" baseline="0" dirty="0" smtClean="0">
                          <a:solidFill>
                            <a:srgbClr val="002060"/>
                          </a:solidFill>
                          <a:latin typeface="+mn-lt"/>
                        </a:rPr>
                        <a:t> slow release</a:t>
                      </a:r>
                    </a:p>
                  </a:txBody>
                  <a:tcPr>
                    <a:solidFill>
                      <a:schemeClr val="bg1"/>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p>
                  </a:txBody>
                  <a:tcPr anchor="ctr">
                    <a:solidFill>
                      <a:schemeClr val="accent2">
                        <a:lumMod val="20000"/>
                        <a:lumOff val="80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8622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72500" cy="4267200"/>
          </a:xfrm>
        </p:spPr>
        <p:txBody>
          <a:bodyPr>
            <a:normAutofit/>
          </a:bodyPr>
          <a:lstStyle/>
          <a:p>
            <a:pPr>
              <a:buFont typeface="Wingdings" pitchFamily="2" charset="2"/>
              <a:buChar char="Ø"/>
            </a:pPr>
            <a:r>
              <a:rPr lang="en-GB" sz="2400" dirty="0"/>
              <a:t>Introduction / Motivation</a:t>
            </a:r>
          </a:p>
          <a:p>
            <a:pPr>
              <a:buFont typeface="Wingdings" pitchFamily="2" charset="2"/>
              <a:buChar char="Ø"/>
            </a:pPr>
            <a:r>
              <a:rPr lang="en-GB" sz="2400" dirty="0"/>
              <a:t>Capabilities of the New Facility</a:t>
            </a:r>
          </a:p>
          <a:p>
            <a:pPr>
              <a:buFont typeface="Wingdings" pitchFamily="2" charset="2"/>
              <a:buChar char="Ø"/>
            </a:pPr>
            <a:r>
              <a:rPr lang="en-US" sz="2400" dirty="0"/>
              <a:t>Facility Layout</a:t>
            </a:r>
            <a:endParaRPr lang="en-GB" sz="2400" dirty="0"/>
          </a:p>
          <a:p>
            <a:pPr>
              <a:buFont typeface="Wingdings" pitchFamily="2" charset="2"/>
              <a:buChar char="Ø"/>
            </a:pPr>
            <a:r>
              <a:rPr lang="en-GB" sz="2400" dirty="0"/>
              <a:t>Example of an Operational Scenario</a:t>
            </a:r>
          </a:p>
          <a:p>
            <a:pPr>
              <a:buFont typeface="Wingdings" pitchFamily="2" charset="2"/>
              <a:buChar char="Ø"/>
            </a:pPr>
            <a:r>
              <a:rPr lang="en-US" sz="2400" dirty="0"/>
              <a:t>Summary</a:t>
            </a:r>
            <a:endParaRPr lang="en-GB" sz="2400" dirty="0"/>
          </a:p>
        </p:txBody>
      </p:sp>
      <p:sp>
        <p:nvSpPr>
          <p:cNvPr id="11" name="Rounded Rectangle 10"/>
          <p:cNvSpPr/>
          <p:nvPr/>
        </p:nvSpPr>
        <p:spPr>
          <a:xfrm flipV="1">
            <a:off x="266700" y="2819400"/>
            <a:ext cx="8610600" cy="4572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125988" y="0"/>
            <a:ext cx="2922012" cy="523220"/>
          </a:xfrm>
          <a:prstGeom prst="rect">
            <a:avLst/>
          </a:prstGeom>
          <a:noFill/>
        </p:spPr>
        <p:txBody>
          <a:bodyPr wrap="square" rtlCol="0">
            <a:spAutoFit/>
          </a:bodyPr>
          <a:lstStyle/>
          <a:p>
            <a:r>
              <a:rPr lang="en-GB" sz="2800" u="sng" dirty="0"/>
              <a:t>Outline:</a:t>
            </a:r>
          </a:p>
        </p:txBody>
      </p:sp>
      <p:grpSp>
        <p:nvGrpSpPr>
          <p:cNvPr id="15" name="Group 14"/>
          <p:cNvGrpSpPr/>
          <p:nvPr/>
        </p:nvGrpSpPr>
        <p:grpSpPr>
          <a:xfrm>
            <a:off x="60080" y="6254100"/>
            <a:ext cx="8957765" cy="603900"/>
            <a:chOff x="60080" y="6254100"/>
            <a:chExt cx="8957765" cy="603900"/>
          </a:xfrm>
        </p:grpSpPr>
        <p:pic>
          <p:nvPicPr>
            <p:cNvPr id="16" name="Picture 15"/>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17"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8" name="Picture 17"/>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19" name="Straight Connector 18"/>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0781921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5987" y="0"/>
            <a:ext cx="7646413" cy="523220"/>
          </a:xfrm>
          <a:prstGeom prst="rect">
            <a:avLst/>
          </a:prstGeom>
          <a:noFill/>
        </p:spPr>
        <p:txBody>
          <a:bodyPr wrap="square" rtlCol="0">
            <a:spAutoFit/>
          </a:bodyPr>
          <a:lstStyle/>
          <a:p>
            <a:r>
              <a:rPr lang="en-GB" sz="2800" u="sng" dirty="0"/>
              <a:t>Summary:</a:t>
            </a:r>
          </a:p>
        </p:txBody>
      </p:sp>
      <p:grpSp>
        <p:nvGrpSpPr>
          <p:cNvPr id="133" name="Group 132"/>
          <p:cNvGrpSpPr/>
          <p:nvPr/>
        </p:nvGrpSpPr>
        <p:grpSpPr>
          <a:xfrm>
            <a:off x="60080" y="6254100"/>
            <a:ext cx="8957765" cy="603900"/>
            <a:chOff x="60080" y="6254100"/>
            <a:chExt cx="8957765" cy="603900"/>
          </a:xfrm>
        </p:grpSpPr>
        <p:pic>
          <p:nvPicPr>
            <p:cNvPr id="137" name="Picture 136"/>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138"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40" name="Picture 139"/>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141" name="Straight Connector 140"/>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
        <p:nvSpPr>
          <p:cNvPr id="8" name="TextBox 7">
            <a:extLst>
              <a:ext uri="{FF2B5EF4-FFF2-40B4-BE49-F238E27FC236}">
                <a16:creationId xmlns:a16="http://schemas.microsoft.com/office/drawing/2014/main" id="{A1B8108B-9C03-294F-AB2E-426E1A795B2D}"/>
              </a:ext>
            </a:extLst>
          </p:cNvPr>
          <p:cNvSpPr txBox="1"/>
          <p:nvPr/>
        </p:nvSpPr>
        <p:spPr>
          <a:xfrm>
            <a:off x="125987" y="1846048"/>
            <a:ext cx="8730274" cy="2200602"/>
          </a:xfrm>
          <a:prstGeom prst="rect">
            <a:avLst/>
          </a:prstGeom>
          <a:noFill/>
          <a:ln>
            <a:noFill/>
          </a:ln>
        </p:spPr>
        <p:txBody>
          <a:bodyPr wrap="square" rtlCol="0">
            <a:spAutoFit/>
          </a:bodyPr>
          <a:lstStyle/>
          <a:p>
            <a:pPr marL="285750" indent="-285750">
              <a:spcBef>
                <a:spcPts val="300"/>
              </a:spcBef>
              <a:spcAft>
                <a:spcPts val="300"/>
              </a:spcAft>
              <a:buFont typeface="Wingdings" panose="05000000000000000000" pitchFamily="2" charset="2"/>
              <a:buChar char="Ø"/>
            </a:pPr>
            <a:r>
              <a:rPr lang="en-US" sz="1400" dirty="0" smtClean="0"/>
              <a:t>The initial proposal:</a:t>
            </a:r>
            <a:endParaRPr lang="en-US" sz="1400" dirty="0"/>
          </a:p>
          <a:p>
            <a:pPr marL="742950" lvl="1" indent="-285750">
              <a:spcBef>
                <a:spcPts val="300"/>
              </a:spcBef>
              <a:spcAft>
                <a:spcPts val="300"/>
              </a:spcAft>
              <a:buFont typeface="Wingdings" panose="05000000000000000000" pitchFamily="2" charset="2"/>
              <a:buChar char="§"/>
            </a:pPr>
            <a:r>
              <a:rPr lang="en-US" sz="1400" dirty="0" smtClean="0"/>
              <a:t>Makes use of all the protons that the PSB could deliver (up to x1.5 more RIBs)</a:t>
            </a:r>
          </a:p>
          <a:p>
            <a:pPr marL="742950" lvl="1" indent="-285750">
              <a:spcBef>
                <a:spcPts val="300"/>
              </a:spcBef>
              <a:spcAft>
                <a:spcPts val="300"/>
              </a:spcAft>
              <a:buFont typeface="Wingdings" panose="05000000000000000000" pitchFamily="2" charset="2"/>
              <a:buChar char="§"/>
            </a:pPr>
            <a:r>
              <a:rPr lang="en-US" sz="1400" dirty="0" smtClean="0"/>
              <a:t>Makes use of double target front-ends (up to x2 more RIBs)</a:t>
            </a:r>
            <a:endParaRPr lang="en-US" sz="1400" dirty="0"/>
          </a:p>
          <a:p>
            <a:pPr marL="742950" lvl="1" indent="-285750">
              <a:spcBef>
                <a:spcPts val="300"/>
              </a:spcBef>
              <a:spcAft>
                <a:spcPts val="300"/>
              </a:spcAft>
              <a:buFont typeface="Wingdings" panose="05000000000000000000" pitchFamily="2" charset="2"/>
              <a:buChar char="§"/>
            </a:pPr>
            <a:r>
              <a:rPr lang="en-US" sz="1400" dirty="0" smtClean="0"/>
              <a:t>Makes use of time separation kickers in two of the targets (up to x1.3 more RIBs)</a:t>
            </a:r>
          </a:p>
          <a:p>
            <a:pPr marL="742950" lvl="1" indent="-285750">
              <a:spcBef>
                <a:spcPts val="300"/>
              </a:spcBef>
              <a:spcAft>
                <a:spcPts val="300"/>
              </a:spcAft>
              <a:buFont typeface="Wingdings" panose="05000000000000000000" pitchFamily="2" charset="2"/>
              <a:buChar char="§"/>
            </a:pPr>
            <a:r>
              <a:rPr lang="en-US" sz="1400" dirty="0" smtClean="0"/>
              <a:t>Has six separators that can be used simultaneously to deliver beam to six different experimental stations</a:t>
            </a:r>
            <a:endParaRPr lang="en-US" sz="1400" dirty="0"/>
          </a:p>
          <a:p>
            <a:pPr marL="742950" lvl="1" indent="-285750">
              <a:spcBef>
                <a:spcPts val="300"/>
              </a:spcBef>
              <a:spcAft>
                <a:spcPts val="300"/>
              </a:spcAft>
              <a:buFont typeface="Wingdings" panose="05000000000000000000" pitchFamily="2" charset="2"/>
              <a:buChar char="§"/>
            </a:pPr>
            <a:r>
              <a:rPr lang="en-US" sz="1400" dirty="0" smtClean="0"/>
              <a:t>The experimental hall can host up to 20 experimental stations (6 of them with standard separation, 14 of them with high-resolution separation, 2 of them simultaneously)</a:t>
            </a:r>
          </a:p>
        </p:txBody>
      </p:sp>
      <p:sp>
        <p:nvSpPr>
          <p:cNvPr id="9" name="TextBox 8">
            <a:extLst>
              <a:ext uri="{FF2B5EF4-FFF2-40B4-BE49-F238E27FC236}">
                <a16:creationId xmlns:a16="http://schemas.microsoft.com/office/drawing/2014/main" id="{A1B8108B-9C03-294F-AB2E-426E1A795B2D}"/>
              </a:ext>
            </a:extLst>
          </p:cNvPr>
          <p:cNvSpPr txBox="1"/>
          <p:nvPr/>
        </p:nvSpPr>
        <p:spPr>
          <a:xfrm>
            <a:off x="108926" y="595580"/>
            <a:ext cx="8882674" cy="1107996"/>
          </a:xfrm>
          <a:prstGeom prst="rect">
            <a:avLst/>
          </a:prstGeom>
          <a:noFill/>
          <a:ln>
            <a:noFill/>
          </a:ln>
        </p:spPr>
        <p:txBody>
          <a:bodyPr wrap="square" rtlCol="0">
            <a:spAutoFit/>
          </a:bodyPr>
          <a:lstStyle/>
          <a:p>
            <a:pPr marL="285750" indent="-285750">
              <a:spcBef>
                <a:spcPts val="300"/>
              </a:spcBef>
              <a:spcAft>
                <a:spcPts val="300"/>
              </a:spcAft>
              <a:buFont typeface="Wingdings" panose="05000000000000000000" pitchFamily="2" charset="2"/>
              <a:buChar char="Ø"/>
            </a:pPr>
            <a:r>
              <a:rPr lang="en-US" sz="1400" dirty="0" smtClean="0"/>
              <a:t>This presentation introduces a concept for a new ISOLDE hall for low-energy experiments </a:t>
            </a:r>
          </a:p>
          <a:p>
            <a:pPr marL="285750" indent="-285750">
              <a:spcBef>
                <a:spcPts val="300"/>
              </a:spcBef>
              <a:spcAft>
                <a:spcPts val="300"/>
              </a:spcAft>
              <a:buFont typeface="Wingdings" panose="05000000000000000000" pitchFamily="2" charset="2"/>
              <a:buChar char="Ø"/>
            </a:pPr>
            <a:r>
              <a:rPr lang="en-US" sz="1400" dirty="0" smtClean="0"/>
              <a:t>It is meant to be a starting point and to trigger discussions that could help refining the concept </a:t>
            </a:r>
          </a:p>
          <a:p>
            <a:pPr marL="285750" indent="-285750">
              <a:spcBef>
                <a:spcPts val="300"/>
              </a:spcBef>
              <a:spcAft>
                <a:spcPts val="300"/>
              </a:spcAft>
              <a:buFont typeface="Wingdings" panose="05000000000000000000" pitchFamily="2" charset="2"/>
              <a:buChar char="Ø"/>
            </a:pPr>
            <a:r>
              <a:rPr lang="en-US" sz="1400" dirty="0" smtClean="0"/>
              <a:t>The </a:t>
            </a:r>
            <a:r>
              <a:rPr lang="en-US" sz="1400" u="sng" dirty="0" smtClean="0"/>
              <a:t>goal</a:t>
            </a:r>
            <a:r>
              <a:rPr lang="en-US" sz="1400" dirty="0" smtClean="0"/>
              <a:t> is to converge to a </a:t>
            </a:r>
            <a:r>
              <a:rPr lang="en-US" sz="1400" u="sng" dirty="0" smtClean="0"/>
              <a:t>feasible concept </a:t>
            </a:r>
            <a:r>
              <a:rPr lang="en-US" sz="1400" dirty="0" smtClean="0"/>
              <a:t>that could </a:t>
            </a:r>
            <a:r>
              <a:rPr lang="en-US" sz="1400" u="sng" dirty="0" smtClean="0"/>
              <a:t>serve better the current and future community of users</a:t>
            </a:r>
            <a:endParaRPr lang="en-US" sz="1400" u="sng" dirty="0" smtClean="0"/>
          </a:p>
        </p:txBody>
      </p:sp>
      <p:grpSp>
        <p:nvGrpSpPr>
          <p:cNvPr id="3" name="Group 2"/>
          <p:cNvGrpSpPr/>
          <p:nvPr/>
        </p:nvGrpSpPr>
        <p:grpSpPr>
          <a:xfrm>
            <a:off x="1400671" y="4152445"/>
            <a:ext cx="4305301" cy="2252195"/>
            <a:chOff x="819150" y="916107"/>
            <a:chExt cx="10553700" cy="5520866"/>
          </a:xfrm>
        </p:grpSpPr>
        <p:pic>
          <p:nvPicPr>
            <p:cNvPr id="26" name="Picture 25">
              <a:extLst>
                <a:ext uri="{FF2B5EF4-FFF2-40B4-BE49-F238E27FC236}">
                  <a16:creationId xmlns:a16="http://schemas.microsoft.com/office/drawing/2014/main" id="{ED3569AD-535F-4794-9EFA-DFE6A6A7BB3D}"/>
                </a:ext>
              </a:extLst>
            </p:cNvPr>
            <p:cNvPicPr>
              <a:picLocks noChangeAspect="1"/>
            </p:cNvPicPr>
            <p:nvPr/>
          </p:nvPicPr>
          <p:blipFill>
            <a:blip r:embed="rId4"/>
            <a:stretch>
              <a:fillRect/>
            </a:stretch>
          </p:blipFill>
          <p:spPr>
            <a:xfrm>
              <a:off x="819150" y="916107"/>
              <a:ext cx="10553700" cy="5520866"/>
            </a:xfrm>
            <a:prstGeom prst="rect">
              <a:avLst/>
            </a:prstGeom>
          </p:spPr>
        </p:pic>
        <p:sp>
          <p:nvSpPr>
            <p:cNvPr id="31" name="Freeform: Shape 19">
              <a:extLst>
                <a:ext uri="{FF2B5EF4-FFF2-40B4-BE49-F238E27FC236}">
                  <a16:creationId xmlns:a16="http://schemas.microsoft.com/office/drawing/2014/main" id="{D61E9F8E-3289-4758-8080-B3BCAE0CD90D}"/>
                </a:ext>
              </a:extLst>
            </p:cNvPr>
            <p:cNvSpPr/>
            <p:nvPr/>
          </p:nvSpPr>
          <p:spPr>
            <a:xfrm>
              <a:off x="5605483" y="2802258"/>
              <a:ext cx="2711395" cy="3085107"/>
            </a:xfrm>
            <a:custGeom>
              <a:avLst/>
              <a:gdLst>
                <a:gd name="connsiteX0" fmla="*/ 747423 w 2711395"/>
                <a:gd name="connsiteY0" fmla="*/ 357809 h 3085107"/>
                <a:gd name="connsiteX1" fmla="*/ 111319 w 2711395"/>
                <a:gd name="connsiteY1" fmla="*/ 882595 h 3085107"/>
                <a:gd name="connsiteX2" fmla="*/ 103367 w 2711395"/>
                <a:gd name="connsiteY2" fmla="*/ 970060 h 3085107"/>
                <a:gd name="connsiteX3" fmla="*/ 95416 w 2711395"/>
                <a:gd name="connsiteY3" fmla="*/ 1001865 h 3085107"/>
                <a:gd name="connsiteX4" fmla="*/ 95416 w 2711395"/>
                <a:gd name="connsiteY4" fmla="*/ 1089329 h 3085107"/>
                <a:gd name="connsiteX5" fmla="*/ 103367 w 2711395"/>
                <a:gd name="connsiteY5" fmla="*/ 1089329 h 3085107"/>
                <a:gd name="connsiteX6" fmla="*/ 302150 w 2711395"/>
                <a:gd name="connsiteY6" fmla="*/ 1240404 h 3085107"/>
                <a:gd name="connsiteX7" fmla="*/ 333955 w 2711395"/>
                <a:gd name="connsiteY7" fmla="*/ 1351722 h 3085107"/>
                <a:gd name="connsiteX8" fmla="*/ 0 w 2711395"/>
                <a:gd name="connsiteY8" fmla="*/ 1614115 h 3085107"/>
                <a:gd name="connsiteX9" fmla="*/ 39757 w 2711395"/>
                <a:gd name="connsiteY9" fmla="*/ 1773141 h 3085107"/>
                <a:gd name="connsiteX10" fmla="*/ 2122999 w 2711395"/>
                <a:gd name="connsiteY10" fmla="*/ 3085107 h 3085107"/>
                <a:gd name="connsiteX11" fmla="*/ 2711395 w 2711395"/>
                <a:gd name="connsiteY11" fmla="*/ 2456953 h 3085107"/>
                <a:gd name="connsiteX12" fmla="*/ 2631882 w 2711395"/>
                <a:gd name="connsiteY12" fmla="*/ 2154804 h 3085107"/>
                <a:gd name="connsiteX13" fmla="*/ 2162755 w 2711395"/>
                <a:gd name="connsiteY13" fmla="*/ 1645920 h 3085107"/>
                <a:gd name="connsiteX14" fmla="*/ 2393343 w 2711395"/>
                <a:gd name="connsiteY14" fmla="*/ 1343771 h 3085107"/>
                <a:gd name="connsiteX15" fmla="*/ 2377440 w 2711395"/>
                <a:gd name="connsiteY15" fmla="*/ 985962 h 3085107"/>
                <a:gd name="connsiteX16" fmla="*/ 2560320 w 2711395"/>
                <a:gd name="connsiteY16" fmla="*/ 803082 h 3085107"/>
                <a:gd name="connsiteX17" fmla="*/ 2496710 w 2711395"/>
                <a:gd name="connsiteY17" fmla="*/ 540689 h 3085107"/>
                <a:gd name="connsiteX18" fmla="*/ 2329732 w 2711395"/>
                <a:gd name="connsiteY18" fmla="*/ 445273 h 3085107"/>
                <a:gd name="connsiteX19" fmla="*/ 2337684 w 2711395"/>
                <a:gd name="connsiteY19" fmla="*/ 214686 h 3085107"/>
                <a:gd name="connsiteX20" fmla="*/ 1757239 w 2711395"/>
                <a:gd name="connsiteY20" fmla="*/ 0 h 3085107"/>
                <a:gd name="connsiteX21" fmla="*/ 1152939 w 2711395"/>
                <a:gd name="connsiteY21" fmla="*/ 508884 h 3085107"/>
                <a:gd name="connsiteX22" fmla="*/ 747423 w 2711395"/>
                <a:gd name="connsiteY22" fmla="*/ 357809 h 308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711395" h="3085107">
                  <a:moveTo>
                    <a:pt x="747423" y="357809"/>
                  </a:moveTo>
                  <a:lnTo>
                    <a:pt x="111319" y="882595"/>
                  </a:lnTo>
                  <a:cubicBezTo>
                    <a:pt x="108668" y="911750"/>
                    <a:pt x="107236" y="941042"/>
                    <a:pt x="103367" y="970060"/>
                  </a:cubicBezTo>
                  <a:cubicBezTo>
                    <a:pt x="101923" y="980892"/>
                    <a:pt x="96143" y="990961"/>
                    <a:pt x="95416" y="1001865"/>
                  </a:cubicBezTo>
                  <a:cubicBezTo>
                    <a:pt x="93477" y="1030955"/>
                    <a:pt x="95416" y="1060174"/>
                    <a:pt x="95416" y="1089329"/>
                  </a:cubicBezTo>
                  <a:lnTo>
                    <a:pt x="103367" y="1089329"/>
                  </a:lnTo>
                  <a:lnTo>
                    <a:pt x="302150" y="1240404"/>
                  </a:lnTo>
                  <a:lnTo>
                    <a:pt x="333955" y="1351722"/>
                  </a:lnTo>
                  <a:lnTo>
                    <a:pt x="0" y="1614115"/>
                  </a:lnTo>
                  <a:lnTo>
                    <a:pt x="39757" y="1773141"/>
                  </a:lnTo>
                  <a:lnTo>
                    <a:pt x="2122999" y="3085107"/>
                  </a:lnTo>
                  <a:lnTo>
                    <a:pt x="2711395" y="2456953"/>
                  </a:lnTo>
                  <a:lnTo>
                    <a:pt x="2631882" y="2154804"/>
                  </a:lnTo>
                  <a:lnTo>
                    <a:pt x="2162755" y="1645920"/>
                  </a:lnTo>
                  <a:lnTo>
                    <a:pt x="2393343" y="1343771"/>
                  </a:lnTo>
                  <a:lnTo>
                    <a:pt x="2377440" y="985962"/>
                  </a:lnTo>
                  <a:lnTo>
                    <a:pt x="2560320" y="803082"/>
                  </a:lnTo>
                  <a:lnTo>
                    <a:pt x="2496710" y="540689"/>
                  </a:lnTo>
                  <a:lnTo>
                    <a:pt x="2329732" y="445273"/>
                  </a:lnTo>
                  <a:lnTo>
                    <a:pt x="2337684" y="214686"/>
                  </a:lnTo>
                  <a:lnTo>
                    <a:pt x="1757239" y="0"/>
                  </a:lnTo>
                  <a:lnTo>
                    <a:pt x="1152939" y="508884"/>
                  </a:lnTo>
                  <a:lnTo>
                    <a:pt x="747423" y="357809"/>
                  </a:lnTo>
                  <a:close/>
                </a:path>
              </a:pathLst>
            </a:custGeom>
            <a:solidFill>
              <a:srgbClr val="5B9BD5">
                <a:alpha val="59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8" name="Freeform: Shape 30">
              <a:extLst>
                <a:ext uri="{FF2B5EF4-FFF2-40B4-BE49-F238E27FC236}">
                  <a16:creationId xmlns:a16="http://schemas.microsoft.com/office/drawing/2014/main" id="{7A1587A3-FF3A-4812-B845-F41F913AE4FC}"/>
                </a:ext>
              </a:extLst>
            </p:cNvPr>
            <p:cNvSpPr/>
            <p:nvPr/>
          </p:nvSpPr>
          <p:spPr>
            <a:xfrm>
              <a:off x="3682609" y="1827539"/>
              <a:ext cx="2814762" cy="2130950"/>
            </a:xfrm>
            <a:custGeom>
              <a:avLst/>
              <a:gdLst>
                <a:gd name="connsiteX0" fmla="*/ 866692 w 2814762"/>
                <a:gd name="connsiteY0" fmla="*/ 2130950 h 2130950"/>
                <a:gd name="connsiteX1" fmla="*/ 119270 w 2814762"/>
                <a:gd name="connsiteY1" fmla="*/ 1693628 h 2130950"/>
                <a:gd name="connsiteX2" fmla="*/ 0 w 2814762"/>
                <a:gd name="connsiteY2" fmla="*/ 1137037 h 2130950"/>
                <a:gd name="connsiteX3" fmla="*/ 1637969 w 2814762"/>
                <a:gd name="connsiteY3" fmla="*/ 0 h 2130950"/>
                <a:gd name="connsiteX4" fmla="*/ 2814762 w 2814762"/>
                <a:gd name="connsiteY4" fmla="*/ 620202 h 2130950"/>
                <a:gd name="connsiteX5" fmla="*/ 866692 w 2814762"/>
                <a:gd name="connsiteY5" fmla="*/ 2130950 h 213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4762" h="2130950">
                  <a:moveTo>
                    <a:pt x="866692" y="2130950"/>
                  </a:moveTo>
                  <a:lnTo>
                    <a:pt x="119270" y="1693628"/>
                  </a:lnTo>
                  <a:lnTo>
                    <a:pt x="0" y="1137037"/>
                  </a:lnTo>
                  <a:lnTo>
                    <a:pt x="1637969" y="0"/>
                  </a:lnTo>
                  <a:lnTo>
                    <a:pt x="2814762" y="620202"/>
                  </a:lnTo>
                  <a:lnTo>
                    <a:pt x="866692" y="2130950"/>
                  </a:lnTo>
                  <a:close/>
                </a:path>
              </a:pathLst>
            </a:custGeom>
            <a:solidFill>
              <a:srgbClr val="5B9BD5">
                <a:alpha val="59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grpSp>
      <p:sp>
        <p:nvSpPr>
          <p:cNvPr id="40" name="TextBox 39">
            <a:extLst>
              <a:ext uri="{FF2B5EF4-FFF2-40B4-BE49-F238E27FC236}">
                <a16:creationId xmlns:a16="http://schemas.microsoft.com/office/drawing/2014/main" id="{A53FD9DC-D158-1649-A90A-33AD35529855}"/>
              </a:ext>
            </a:extLst>
          </p:cNvPr>
          <p:cNvSpPr txBox="1"/>
          <p:nvPr/>
        </p:nvSpPr>
        <p:spPr>
          <a:xfrm>
            <a:off x="6019801" y="5207010"/>
            <a:ext cx="2514600" cy="307777"/>
          </a:xfrm>
          <a:prstGeom prst="rect">
            <a:avLst/>
          </a:prstGeom>
          <a:noFill/>
          <a:ln w="22225">
            <a:solidFill>
              <a:srgbClr val="FF0000"/>
            </a:solidFill>
          </a:ln>
        </p:spPr>
        <p:txBody>
          <a:bodyPr wrap="square" rtlCol="0">
            <a:spAutoFit/>
          </a:bodyPr>
          <a:lstStyle/>
          <a:p>
            <a:pPr>
              <a:spcBef>
                <a:spcPts val="300"/>
              </a:spcBef>
              <a:spcAft>
                <a:spcPts val="300"/>
              </a:spcAft>
            </a:pPr>
            <a:r>
              <a:rPr lang="en-US" sz="1400" dirty="0" smtClean="0">
                <a:solidFill>
                  <a:srgbClr val="FF0000"/>
                </a:solidFill>
              </a:rPr>
              <a:t>Thank you for your attention!</a:t>
            </a:r>
            <a:endParaRPr lang="en-US" sz="1400" dirty="0">
              <a:solidFill>
                <a:srgbClr val="FF0000"/>
              </a:solidFill>
            </a:endParaRPr>
          </a:p>
        </p:txBody>
      </p:sp>
    </p:spTree>
    <p:extLst>
      <p:ext uri="{BB962C8B-B14F-4D97-AF65-F5344CB8AC3E}">
        <p14:creationId xmlns:p14="http://schemas.microsoft.com/office/powerpoint/2010/main" val="3148189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888953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689" y="2057400"/>
            <a:ext cx="8915400" cy="2209800"/>
          </a:xfrm>
        </p:spPr>
        <p:txBody>
          <a:bodyPr>
            <a:normAutofit/>
          </a:bodyPr>
          <a:lstStyle/>
          <a:p>
            <a:pPr algn="ctr"/>
            <a:r>
              <a:rPr lang="pt-BR" b="1" dirty="0"/>
              <a:t>ISOLDE as a </a:t>
            </a:r>
            <a:br>
              <a:rPr lang="pt-BR" b="1" dirty="0"/>
            </a:br>
            <a:r>
              <a:rPr lang="pt-BR" b="1" dirty="0"/>
              <a:t>Multi-User Facility</a:t>
            </a:r>
            <a:endParaRPr lang="en-GB" sz="3600" dirty="0"/>
          </a:p>
        </p:txBody>
      </p:sp>
      <p:sp>
        <p:nvSpPr>
          <p:cNvPr id="3" name="Subtitle 2"/>
          <p:cNvSpPr>
            <a:spLocks noGrp="1"/>
          </p:cNvSpPr>
          <p:nvPr>
            <p:ph type="subTitle" idx="1"/>
          </p:nvPr>
        </p:nvSpPr>
        <p:spPr>
          <a:xfrm>
            <a:off x="6107784" y="6247777"/>
            <a:ext cx="2971800" cy="533400"/>
          </a:xfrm>
        </p:spPr>
        <p:txBody>
          <a:bodyPr>
            <a:normAutofit/>
          </a:bodyPr>
          <a:lstStyle/>
          <a:p>
            <a:pPr algn="l"/>
            <a:r>
              <a:rPr lang="en-GB" sz="1200" dirty="0">
                <a:solidFill>
                  <a:schemeClr val="tx1"/>
                </a:solidFill>
              </a:rPr>
              <a:t>Jose Alberto Rodriguez (BE-OP-ISO)</a:t>
            </a:r>
            <a:br>
              <a:rPr lang="en-GB" sz="1200" dirty="0">
                <a:solidFill>
                  <a:schemeClr val="tx1"/>
                </a:solidFill>
              </a:rPr>
            </a:br>
            <a:r>
              <a:rPr lang="en-GB" sz="1200" dirty="0">
                <a:solidFill>
                  <a:schemeClr val="tx1"/>
                </a:solidFill>
              </a:rPr>
              <a:t>Erwin Siesling (BE-OP-ISO)</a:t>
            </a:r>
          </a:p>
        </p:txBody>
      </p:sp>
      <p:pic>
        <p:nvPicPr>
          <p:cNvPr id="7" name="Picture 6"/>
          <p:cNvPicPr>
            <a:picLocks noChangeAspect="1"/>
          </p:cNvPicPr>
          <p:nvPr/>
        </p:nvPicPr>
        <p:blipFill>
          <a:blip r:embed="rId2" cstate="print"/>
          <a:stretch>
            <a:fillRect/>
          </a:stretch>
        </p:blipFill>
        <p:spPr>
          <a:xfrm>
            <a:off x="8260984" y="15810"/>
            <a:ext cx="880432" cy="878306"/>
          </a:xfrm>
          <a:prstGeom prst="rect">
            <a:avLst/>
          </a:prstGeom>
        </p:spPr>
      </p:pic>
      <p:pic>
        <p:nvPicPr>
          <p:cNvPr id="5" name="Picture 4">
            <a:extLst>
              <a:ext uri="{FF2B5EF4-FFF2-40B4-BE49-F238E27FC236}">
                <a16:creationId xmlns:a16="http://schemas.microsoft.com/office/drawing/2014/main" id="{1B171021-03F5-F74D-A2BF-D0B4F1683474}"/>
              </a:ext>
            </a:extLst>
          </p:cNvPr>
          <p:cNvPicPr>
            <a:picLocks noChangeAspect="1"/>
          </p:cNvPicPr>
          <p:nvPr/>
        </p:nvPicPr>
        <p:blipFill rotWithShape="1">
          <a:blip r:embed="rId3"/>
          <a:srcRect l="8333" t="32598" r="9167" b="35755"/>
          <a:stretch/>
        </p:blipFill>
        <p:spPr>
          <a:xfrm>
            <a:off x="0" y="0"/>
            <a:ext cx="2525436" cy="684554"/>
          </a:xfrm>
          <a:prstGeom prst="rect">
            <a:avLst/>
          </a:prstGeom>
        </p:spPr>
      </p:pic>
    </p:spTree>
    <p:extLst>
      <p:ext uri="{BB962C8B-B14F-4D97-AF65-F5344CB8AC3E}">
        <p14:creationId xmlns:p14="http://schemas.microsoft.com/office/powerpoint/2010/main" val="3349108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72500" cy="4267200"/>
          </a:xfrm>
        </p:spPr>
        <p:txBody>
          <a:bodyPr>
            <a:normAutofit/>
          </a:bodyPr>
          <a:lstStyle/>
          <a:p>
            <a:pPr>
              <a:buFont typeface="Wingdings" pitchFamily="2" charset="2"/>
              <a:buChar char="Ø"/>
            </a:pPr>
            <a:r>
              <a:rPr lang="en-GB" sz="2400" dirty="0"/>
              <a:t>Introduction / Motivation</a:t>
            </a:r>
          </a:p>
          <a:p>
            <a:pPr>
              <a:buFont typeface="Wingdings" pitchFamily="2" charset="2"/>
              <a:buChar char="Ø"/>
            </a:pPr>
            <a:r>
              <a:rPr lang="en-GB" sz="2400" dirty="0"/>
              <a:t>Capabilities of the New Facility</a:t>
            </a:r>
          </a:p>
          <a:p>
            <a:pPr>
              <a:buFont typeface="Wingdings" pitchFamily="2" charset="2"/>
              <a:buChar char="Ø"/>
            </a:pPr>
            <a:r>
              <a:rPr lang="en-US" sz="2400" dirty="0"/>
              <a:t>Facility Layout</a:t>
            </a:r>
            <a:endParaRPr lang="en-GB" sz="2400" dirty="0"/>
          </a:p>
          <a:p>
            <a:pPr>
              <a:buFont typeface="Wingdings" pitchFamily="2" charset="2"/>
              <a:buChar char="Ø"/>
            </a:pPr>
            <a:r>
              <a:rPr lang="en-GB" sz="2400" dirty="0"/>
              <a:t>Example of an Operational Scenario</a:t>
            </a:r>
          </a:p>
          <a:p>
            <a:pPr>
              <a:buFont typeface="Wingdings" pitchFamily="2" charset="2"/>
              <a:buChar char="Ø"/>
            </a:pPr>
            <a:r>
              <a:rPr lang="en-US" sz="2400" dirty="0"/>
              <a:t>Summary</a:t>
            </a:r>
            <a:endParaRPr lang="en-GB" sz="2400" dirty="0"/>
          </a:p>
        </p:txBody>
      </p:sp>
      <p:sp>
        <p:nvSpPr>
          <p:cNvPr id="11" name="Rounded Rectangle 10"/>
          <p:cNvSpPr/>
          <p:nvPr/>
        </p:nvSpPr>
        <p:spPr>
          <a:xfrm flipV="1">
            <a:off x="266700" y="1045677"/>
            <a:ext cx="8610600" cy="4572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125988" y="0"/>
            <a:ext cx="2922012" cy="523220"/>
          </a:xfrm>
          <a:prstGeom prst="rect">
            <a:avLst/>
          </a:prstGeom>
          <a:noFill/>
        </p:spPr>
        <p:txBody>
          <a:bodyPr wrap="square" rtlCol="0">
            <a:spAutoFit/>
          </a:bodyPr>
          <a:lstStyle/>
          <a:p>
            <a:r>
              <a:rPr lang="en-GB" sz="2800" u="sng" dirty="0"/>
              <a:t>Outline:</a:t>
            </a:r>
          </a:p>
        </p:txBody>
      </p:sp>
      <p:grpSp>
        <p:nvGrpSpPr>
          <p:cNvPr id="15" name="Group 14"/>
          <p:cNvGrpSpPr/>
          <p:nvPr/>
        </p:nvGrpSpPr>
        <p:grpSpPr>
          <a:xfrm>
            <a:off x="60080" y="6254100"/>
            <a:ext cx="8957765" cy="603900"/>
            <a:chOff x="60080" y="6254100"/>
            <a:chExt cx="8957765" cy="603900"/>
          </a:xfrm>
        </p:grpSpPr>
        <p:pic>
          <p:nvPicPr>
            <p:cNvPr id="16" name="Picture 15"/>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17"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8" name="Picture 17"/>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19" name="Straight Connector 18"/>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38683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5987" y="0"/>
            <a:ext cx="7646413" cy="523220"/>
          </a:xfrm>
          <a:prstGeom prst="rect">
            <a:avLst/>
          </a:prstGeom>
          <a:noFill/>
        </p:spPr>
        <p:txBody>
          <a:bodyPr wrap="square" rtlCol="0">
            <a:spAutoFit/>
          </a:bodyPr>
          <a:lstStyle/>
          <a:p>
            <a:r>
              <a:rPr lang="en-GB" sz="2800" u="sng" dirty="0"/>
              <a:t>Introduction / Motivation:</a:t>
            </a:r>
          </a:p>
        </p:txBody>
      </p:sp>
      <p:grpSp>
        <p:nvGrpSpPr>
          <p:cNvPr id="22" name="Group 21"/>
          <p:cNvGrpSpPr/>
          <p:nvPr/>
        </p:nvGrpSpPr>
        <p:grpSpPr>
          <a:xfrm>
            <a:off x="60080" y="6254100"/>
            <a:ext cx="8957765" cy="603900"/>
            <a:chOff x="60080" y="6254100"/>
            <a:chExt cx="8957765" cy="603900"/>
          </a:xfrm>
        </p:grpSpPr>
        <p:pic>
          <p:nvPicPr>
            <p:cNvPr id="29" name="Picture 28"/>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31"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32" name="Picture 31"/>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33" name="Straight Connector 32"/>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
        <p:nvSpPr>
          <p:cNvPr id="350" name="TextBox 349">
            <a:extLst>
              <a:ext uri="{FF2B5EF4-FFF2-40B4-BE49-F238E27FC236}">
                <a16:creationId xmlns:a16="http://schemas.microsoft.com/office/drawing/2014/main" id="{E74B4E74-1548-344E-9EFC-87ACE66A1DB0}"/>
              </a:ext>
            </a:extLst>
          </p:cNvPr>
          <p:cNvSpPr txBox="1"/>
          <p:nvPr/>
        </p:nvSpPr>
        <p:spPr>
          <a:xfrm>
            <a:off x="34765" y="535988"/>
            <a:ext cx="5928021" cy="276999"/>
          </a:xfrm>
          <a:prstGeom prst="rect">
            <a:avLst/>
          </a:prstGeom>
          <a:noFill/>
          <a:ln>
            <a:noFill/>
          </a:ln>
        </p:spPr>
        <p:txBody>
          <a:bodyPr wrap="square" rtlCol="0">
            <a:spAutoFit/>
          </a:bodyPr>
          <a:lstStyle/>
          <a:p>
            <a:pPr>
              <a:spcBef>
                <a:spcPts val="300"/>
              </a:spcBef>
            </a:pPr>
            <a:r>
              <a:rPr lang="en-GB" sz="1200" b="1" u="sng" dirty="0"/>
              <a:t>From </a:t>
            </a:r>
            <a:r>
              <a:rPr lang="en-GB" sz="1200" b="1" u="sng" dirty="0" smtClean="0"/>
              <a:t>2019 </a:t>
            </a:r>
            <a:r>
              <a:rPr lang="en-GB" sz="1200" b="1" u="sng" dirty="0"/>
              <a:t>EPIC </a:t>
            </a:r>
            <a:r>
              <a:rPr lang="en-GB" sz="1200" b="1" u="sng" dirty="0" smtClean="0"/>
              <a:t>Workshop and the first day of the 2020 Workshop:</a:t>
            </a:r>
            <a:endParaRPr lang="en-GB" sz="1200" b="1" u="sng" dirty="0"/>
          </a:p>
        </p:txBody>
      </p:sp>
      <p:sp>
        <p:nvSpPr>
          <p:cNvPr id="351" name="TextBox 350">
            <a:extLst>
              <a:ext uri="{FF2B5EF4-FFF2-40B4-BE49-F238E27FC236}">
                <a16:creationId xmlns:a16="http://schemas.microsoft.com/office/drawing/2014/main" id="{CCD94E3E-C4DC-3346-AB81-95666395FEC9}"/>
              </a:ext>
            </a:extLst>
          </p:cNvPr>
          <p:cNvSpPr txBox="1"/>
          <p:nvPr/>
        </p:nvSpPr>
        <p:spPr>
          <a:xfrm>
            <a:off x="26448" y="847691"/>
            <a:ext cx="4249111" cy="276999"/>
          </a:xfrm>
          <a:prstGeom prst="rect">
            <a:avLst/>
          </a:prstGeom>
          <a:noFill/>
          <a:ln>
            <a:noFill/>
          </a:ln>
        </p:spPr>
        <p:txBody>
          <a:bodyPr wrap="square" rtlCol="0">
            <a:spAutoFit/>
          </a:bodyPr>
          <a:lstStyle/>
          <a:p>
            <a:pPr>
              <a:spcBef>
                <a:spcPts val="300"/>
              </a:spcBef>
            </a:pPr>
            <a:r>
              <a:rPr lang="en-GB" sz="1200" b="1" u="sng" dirty="0"/>
              <a:t>Increase of the capacity of the facility:</a:t>
            </a:r>
          </a:p>
        </p:txBody>
      </p:sp>
      <p:sp>
        <p:nvSpPr>
          <p:cNvPr id="352" name="TextBox 351">
            <a:extLst>
              <a:ext uri="{FF2B5EF4-FFF2-40B4-BE49-F238E27FC236}">
                <a16:creationId xmlns:a16="http://schemas.microsoft.com/office/drawing/2014/main" id="{A1B8108B-9C03-294F-AB2E-426E1A795B2D}"/>
              </a:ext>
            </a:extLst>
          </p:cNvPr>
          <p:cNvSpPr txBox="1"/>
          <p:nvPr/>
        </p:nvSpPr>
        <p:spPr>
          <a:xfrm>
            <a:off x="152352" y="3035161"/>
            <a:ext cx="8839247" cy="1838965"/>
          </a:xfrm>
          <a:prstGeom prst="rect">
            <a:avLst/>
          </a:prstGeom>
          <a:noFill/>
          <a:ln>
            <a:noFill/>
          </a:ln>
        </p:spPr>
        <p:txBody>
          <a:bodyPr wrap="square" rtlCol="0">
            <a:spAutoFit/>
          </a:bodyPr>
          <a:lstStyle/>
          <a:p>
            <a:pPr marL="342900" indent="-342900">
              <a:spcBef>
                <a:spcPts val="300"/>
              </a:spcBef>
              <a:buFont typeface="Wingdings" charset="2"/>
              <a:buChar char="Ø"/>
            </a:pPr>
            <a:r>
              <a:rPr lang="en-US" sz="1200" dirty="0"/>
              <a:t>Improve the beam </a:t>
            </a:r>
            <a:r>
              <a:rPr lang="en-US" sz="1200" dirty="0" smtClean="0"/>
              <a:t>purification (</a:t>
            </a:r>
            <a:r>
              <a:rPr lang="en-US" sz="1200" dirty="0"/>
              <a:t>h</a:t>
            </a:r>
            <a:r>
              <a:rPr lang="en-US" sz="1200" dirty="0" smtClean="0"/>
              <a:t>igh-resolution separator, MR-</a:t>
            </a:r>
            <a:r>
              <a:rPr lang="en-US" sz="1200" dirty="0" err="1" smtClean="0"/>
              <a:t>ToF</a:t>
            </a:r>
            <a:r>
              <a:rPr lang="en-US" sz="1200" dirty="0" smtClean="0"/>
              <a:t> (M. </a:t>
            </a:r>
            <a:r>
              <a:rPr lang="en-US" sz="1200" dirty="0" err="1" smtClean="0"/>
              <a:t>Vilen’s</a:t>
            </a:r>
            <a:r>
              <a:rPr lang="en-US" sz="1200" dirty="0" smtClean="0"/>
              <a:t> presentation), molecular beams, RILIS…)</a:t>
            </a:r>
          </a:p>
          <a:p>
            <a:pPr marL="342900" indent="-342900">
              <a:spcBef>
                <a:spcPts val="300"/>
              </a:spcBef>
              <a:buFont typeface="Wingdings" charset="2"/>
              <a:buChar char="Ø"/>
            </a:pPr>
            <a:r>
              <a:rPr lang="en-US" sz="1200" dirty="0" smtClean="0"/>
              <a:t>Development of new beams</a:t>
            </a:r>
            <a:endParaRPr lang="en-US" sz="1200" dirty="0"/>
          </a:p>
          <a:p>
            <a:pPr marL="342900" indent="-342900">
              <a:spcBef>
                <a:spcPts val="300"/>
              </a:spcBef>
              <a:buFont typeface="Wingdings" charset="2"/>
              <a:buChar char="Ø"/>
            </a:pPr>
            <a:r>
              <a:rPr lang="en-US" sz="1200" dirty="0"/>
              <a:t>Higher energy beams out of the </a:t>
            </a:r>
            <a:r>
              <a:rPr lang="en-US" sz="1200" dirty="0" smtClean="0"/>
              <a:t>post-accelerator (10 MeV/u for A/q=4.5)</a:t>
            </a:r>
            <a:endParaRPr lang="en-US" sz="1200" dirty="0"/>
          </a:p>
          <a:p>
            <a:pPr marL="342900" indent="-342900">
              <a:spcBef>
                <a:spcPts val="300"/>
              </a:spcBef>
              <a:buFont typeface="Wingdings" charset="2"/>
              <a:buChar char="Ø"/>
            </a:pPr>
            <a:r>
              <a:rPr lang="en-US" sz="1200" dirty="0" smtClean="0"/>
              <a:t>Increase the A/q “acceptance” of the post-accelerator (2.0 &lt; A/q &lt; 5.5) </a:t>
            </a:r>
          </a:p>
          <a:p>
            <a:pPr marL="342900" indent="-342900">
              <a:spcBef>
                <a:spcPts val="300"/>
              </a:spcBef>
              <a:buFont typeface="Wingdings" charset="2"/>
              <a:buChar char="Ø"/>
            </a:pPr>
            <a:r>
              <a:rPr lang="en-US" sz="1200" dirty="0" smtClean="0"/>
              <a:t>Pulsed accelerated beams </a:t>
            </a:r>
            <a:r>
              <a:rPr lang="en-US" sz="1200" dirty="0"/>
              <a:t>for </a:t>
            </a:r>
            <a:r>
              <a:rPr lang="en-US" sz="1200" dirty="0" err="1"/>
              <a:t>ToF</a:t>
            </a:r>
            <a:r>
              <a:rPr lang="en-US" sz="1200" dirty="0"/>
              <a:t> measurements (harmonic pre-buncher + chopper)</a:t>
            </a:r>
          </a:p>
          <a:p>
            <a:pPr marL="342900" indent="-342900">
              <a:spcBef>
                <a:spcPts val="300"/>
              </a:spcBef>
              <a:buFont typeface="Wingdings" charset="2"/>
              <a:buChar char="Ø"/>
            </a:pPr>
            <a:r>
              <a:rPr lang="en-US" sz="1200" dirty="0"/>
              <a:t>H</a:t>
            </a:r>
            <a:r>
              <a:rPr lang="en-US" sz="1200" dirty="0" smtClean="0"/>
              <a:t>igh-energy </a:t>
            </a:r>
            <a:r>
              <a:rPr lang="en-US" sz="1200" dirty="0"/>
              <a:t>compact storage </a:t>
            </a:r>
            <a:r>
              <a:rPr lang="en-US" sz="1200" dirty="0" smtClean="0"/>
              <a:t>ring</a:t>
            </a:r>
          </a:p>
          <a:p>
            <a:pPr marL="342900" indent="-342900">
              <a:spcBef>
                <a:spcPts val="300"/>
              </a:spcBef>
              <a:buFont typeface="Wingdings" charset="2"/>
              <a:buChar char="Ø"/>
            </a:pPr>
            <a:r>
              <a:rPr lang="en-US" sz="1200" dirty="0" smtClean="0"/>
              <a:t>Recoil separator (I. Martel’s presentation)</a:t>
            </a:r>
            <a:endParaRPr lang="en-US" sz="1200" dirty="0" smtClean="0"/>
          </a:p>
          <a:p>
            <a:pPr marL="342900" indent="-342900">
              <a:spcBef>
                <a:spcPts val="300"/>
              </a:spcBef>
              <a:buFont typeface="Wingdings" charset="2"/>
              <a:buChar char="Ø"/>
            </a:pPr>
            <a:r>
              <a:rPr lang="en-US" sz="1200" dirty="0" smtClean="0"/>
              <a:t>…</a:t>
            </a:r>
            <a:endParaRPr lang="en-US" sz="1200" dirty="0"/>
          </a:p>
        </p:txBody>
      </p:sp>
      <p:sp>
        <p:nvSpPr>
          <p:cNvPr id="161" name="TextBox 160">
            <a:extLst>
              <a:ext uri="{FF2B5EF4-FFF2-40B4-BE49-F238E27FC236}">
                <a16:creationId xmlns:a16="http://schemas.microsoft.com/office/drawing/2014/main" id="{CCD94E3E-C4DC-3346-AB81-95666395FEC9}"/>
              </a:ext>
            </a:extLst>
          </p:cNvPr>
          <p:cNvSpPr txBox="1"/>
          <p:nvPr/>
        </p:nvSpPr>
        <p:spPr>
          <a:xfrm>
            <a:off x="26448" y="2751997"/>
            <a:ext cx="3489323" cy="276999"/>
          </a:xfrm>
          <a:prstGeom prst="rect">
            <a:avLst/>
          </a:prstGeom>
          <a:noFill/>
          <a:ln>
            <a:noFill/>
          </a:ln>
        </p:spPr>
        <p:txBody>
          <a:bodyPr wrap="square" rtlCol="0">
            <a:spAutoFit/>
          </a:bodyPr>
          <a:lstStyle/>
          <a:p>
            <a:pPr>
              <a:spcBef>
                <a:spcPts val="300"/>
              </a:spcBef>
            </a:pPr>
            <a:r>
              <a:rPr lang="en-GB" sz="1200" b="1" u="sng" dirty="0"/>
              <a:t>Increase of the capabilities of the facility:</a:t>
            </a:r>
          </a:p>
        </p:txBody>
      </p:sp>
      <p:sp>
        <p:nvSpPr>
          <p:cNvPr id="162" name="TextBox 161">
            <a:extLst>
              <a:ext uri="{FF2B5EF4-FFF2-40B4-BE49-F238E27FC236}">
                <a16:creationId xmlns:a16="http://schemas.microsoft.com/office/drawing/2014/main" id="{A1B8108B-9C03-294F-AB2E-426E1A795B2D}"/>
              </a:ext>
            </a:extLst>
          </p:cNvPr>
          <p:cNvSpPr txBox="1"/>
          <p:nvPr/>
        </p:nvSpPr>
        <p:spPr>
          <a:xfrm>
            <a:off x="201544" y="1110424"/>
            <a:ext cx="8077761" cy="1615827"/>
          </a:xfrm>
          <a:prstGeom prst="rect">
            <a:avLst/>
          </a:prstGeom>
          <a:noFill/>
          <a:ln>
            <a:noFill/>
          </a:ln>
        </p:spPr>
        <p:txBody>
          <a:bodyPr wrap="square" rtlCol="0">
            <a:spAutoFit/>
          </a:bodyPr>
          <a:lstStyle/>
          <a:p>
            <a:pPr marL="342900" indent="-342900">
              <a:spcBef>
                <a:spcPts val="300"/>
              </a:spcBef>
              <a:buFont typeface="Wingdings" charset="2"/>
              <a:buChar char="Ø"/>
            </a:pPr>
            <a:r>
              <a:rPr lang="en-US" sz="1200" dirty="0" smtClean="0"/>
              <a:t>Increase </a:t>
            </a:r>
            <a:r>
              <a:rPr lang="en-US" sz="1200" dirty="0"/>
              <a:t>of proton beam </a:t>
            </a:r>
            <a:r>
              <a:rPr lang="en-US" sz="1200" dirty="0" smtClean="0"/>
              <a:t>intensity (linear increase in RIB production) </a:t>
            </a:r>
            <a:endParaRPr lang="en-US" sz="1200" dirty="0"/>
          </a:p>
          <a:p>
            <a:pPr marL="342900" indent="-342900">
              <a:spcBef>
                <a:spcPts val="300"/>
              </a:spcBef>
              <a:buFont typeface="Wingdings" charset="2"/>
              <a:buChar char="Ø"/>
            </a:pPr>
            <a:r>
              <a:rPr lang="en-US" sz="1200" dirty="0" smtClean="0"/>
              <a:t>Option to profit from increased </a:t>
            </a:r>
            <a:r>
              <a:rPr lang="en-US" sz="1200" dirty="0"/>
              <a:t>proton beam energy </a:t>
            </a:r>
            <a:r>
              <a:rPr lang="en-US" sz="1200" dirty="0" smtClean="0"/>
              <a:t>2 GeV (up to a x10 for the production of some RIBs)</a:t>
            </a:r>
            <a:endParaRPr lang="en-US" sz="1200" dirty="0"/>
          </a:p>
          <a:p>
            <a:pPr marL="342900" indent="-342900">
              <a:spcBef>
                <a:spcPts val="300"/>
              </a:spcBef>
              <a:buFont typeface="Wingdings" charset="2"/>
              <a:buChar char="Ø"/>
            </a:pPr>
            <a:r>
              <a:rPr lang="en-US" sz="1200" dirty="0"/>
              <a:t>Space for additional experimental stations</a:t>
            </a:r>
          </a:p>
          <a:p>
            <a:pPr marL="342900" indent="-342900">
              <a:spcBef>
                <a:spcPts val="300"/>
              </a:spcBef>
              <a:buFont typeface="Wingdings" charset="2"/>
              <a:buChar char="Ø"/>
            </a:pPr>
            <a:r>
              <a:rPr lang="en-US" sz="1200" dirty="0" smtClean="0"/>
              <a:t>A</a:t>
            </a:r>
            <a:r>
              <a:rPr lang="en-US" sz="1200" dirty="0" smtClean="0"/>
              <a:t>dditional </a:t>
            </a:r>
            <a:r>
              <a:rPr lang="en-US" sz="1200" dirty="0"/>
              <a:t>target </a:t>
            </a:r>
            <a:r>
              <a:rPr lang="en-US" sz="1200" dirty="0" smtClean="0"/>
              <a:t>stations</a:t>
            </a:r>
          </a:p>
          <a:p>
            <a:pPr marL="342900" indent="-342900">
              <a:spcBef>
                <a:spcPts val="300"/>
              </a:spcBef>
              <a:buFont typeface="Wingdings" charset="2"/>
              <a:buChar char="Ø"/>
            </a:pPr>
            <a:r>
              <a:rPr lang="en-US" sz="1200" dirty="0" smtClean="0"/>
              <a:t>Parallel operation (i.e. simultaneous beam delivery to several experimental stations)</a:t>
            </a:r>
          </a:p>
          <a:p>
            <a:pPr marL="342900" indent="-342900">
              <a:spcBef>
                <a:spcPts val="300"/>
              </a:spcBef>
              <a:buFont typeface="Wingdings" charset="2"/>
              <a:buChar char="Ø"/>
            </a:pPr>
            <a:r>
              <a:rPr lang="en-US" sz="1200" dirty="0" smtClean="0"/>
              <a:t>Physics with pre-irradiated targets during technical stops</a:t>
            </a:r>
          </a:p>
          <a:p>
            <a:pPr marL="342900" indent="-342900">
              <a:spcBef>
                <a:spcPts val="300"/>
              </a:spcBef>
              <a:buFont typeface="Wingdings" charset="2"/>
              <a:buChar char="Ø"/>
            </a:pPr>
            <a:r>
              <a:rPr lang="en-US" sz="1200" dirty="0" smtClean="0"/>
              <a:t>…</a:t>
            </a:r>
            <a:endParaRPr lang="en-US" sz="1200" dirty="0"/>
          </a:p>
        </p:txBody>
      </p:sp>
      <p:sp>
        <p:nvSpPr>
          <p:cNvPr id="163" name="TextBox 162">
            <a:extLst>
              <a:ext uri="{FF2B5EF4-FFF2-40B4-BE49-F238E27FC236}">
                <a16:creationId xmlns:a16="http://schemas.microsoft.com/office/drawing/2014/main" id="{CCD94E3E-C4DC-3346-AB81-95666395FEC9}"/>
              </a:ext>
            </a:extLst>
          </p:cNvPr>
          <p:cNvSpPr txBox="1"/>
          <p:nvPr/>
        </p:nvSpPr>
        <p:spPr>
          <a:xfrm>
            <a:off x="25038" y="4888951"/>
            <a:ext cx="5928021" cy="276999"/>
          </a:xfrm>
          <a:prstGeom prst="rect">
            <a:avLst/>
          </a:prstGeom>
          <a:noFill/>
          <a:ln>
            <a:noFill/>
          </a:ln>
        </p:spPr>
        <p:txBody>
          <a:bodyPr wrap="square" rtlCol="0">
            <a:spAutoFit/>
          </a:bodyPr>
          <a:lstStyle/>
          <a:p>
            <a:pPr>
              <a:spcBef>
                <a:spcPts val="300"/>
              </a:spcBef>
            </a:pPr>
            <a:r>
              <a:rPr lang="en-GB" sz="1200" b="1" u="sng" dirty="0"/>
              <a:t>Additional </a:t>
            </a:r>
            <a:r>
              <a:rPr lang="en-GB" sz="1200" b="1" u="sng" dirty="0" smtClean="0"/>
              <a:t>requirements/constrains:</a:t>
            </a:r>
            <a:endParaRPr lang="en-GB" sz="1200" b="1" u="sng" dirty="0"/>
          </a:p>
        </p:txBody>
      </p:sp>
      <p:sp>
        <p:nvSpPr>
          <p:cNvPr id="164" name="TextBox 163">
            <a:extLst>
              <a:ext uri="{FF2B5EF4-FFF2-40B4-BE49-F238E27FC236}">
                <a16:creationId xmlns:a16="http://schemas.microsoft.com/office/drawing/2014/main" id="{A1B8108B-9C03-294F-AB2E-426E1A795B2D}"/>
              </a:ext>
            </a:extLst>
          </p:cNvPr>
          <p:cNvSpPr txBox="1"/>
          <p:nvPr/>
        </p:nvSpPr>
        <p:spPr>
          <a:xfrm>
            <a:off x="152055" y="5153234"/>
            <a:ext cx="7365250" cy="1838965"/>
          </a:xfrm>
          <a:prstGeom prst="rect">
            <a:avLst/>
          </a:prstGeom>
          <a:noFill/>
          <a:ln>
            <a:noFill/>
          </a:ln>
        </p:spPr>
        <p:txBody>
          <a:bodyPr wrap="square" rtlCol="0">
            <a:spAutoFit/>
          </a:bodyPr>
          <a:lstStyle/>
          <a:p>
            <a:pPr marL="342900" indent="-342900">
              <a:spcBef>
                <a:spcPts val="300"/>
              </a:spcBef>
              <a:buFont typeface="Wingdings" charset="2"/>
              <a:buChar char="Ø"/>
            </a:pPr>
            <a:r>
              <a:rPr lang="en-US" sz="1200" dirty="0" smtClean="0"/>
              <a:t>Construction compatible with parallel physics program </a:t>
            </a:r>
          </a:p>
          <a:p>
            <a:pPr marL="342900" indent="-342900">
              <a:spcBef>
                <a:spcPts val="300"/>
              </a:spcBef>
              <a:buFont typeface="Wingdings" charset="2"/>
              <a:buChar char="Ø"/>
            </a:pPr>
            <a:r>
              <a:rPr lang="en-US" sz="1200" dirty="0" smtClean="0"/>
              <a:t>O</a:t>
            </a:r>
            <a:r>
              <a:rPr lang="en-US" sz="1200" dirty="0" smtClean="0"/>
              <a:t>perational costs should remain low</a:t>
            </a:r>
            <a:endParaRPr lang="en-US" sz="1200" dirty="0"/>
          </a:p>
          <a:p>
            <a:pPr marL="342900" indent="-342900">
              <a:spcBef>
                <a:spcPts val="300"/>
              </a:spcBef>
              <a:buFont typeface="Wingdings" charset="2"/>
              <a:buChar char="Ø"/>
            </a:pPr>
            <a:r>
              <a:rPr lang="en-US" sz="1200" dirty="0"/>
              <a:t>Improved reliability</a:t>
            </a:r>
          </a:p>
          <a:p>
            <a:pPr marL="342900" indent="-342900">
              <a:spcBef>
                <a:spcPts val="300"/>
              </a:spcBef>
              <a:buFont typeface="Wingdings" charset="2"/>
              <a:buChar char="Ø"/>
            </a:pPr>
            <a:r>
              <a:rPr lang="en-US" sz="1200" dirty="0" smtClean="0"/>
              <a:t>Beam </a:t>
            </a:r>
            <a:r>
              <a:rPr lang="en-US" sz="1200" dirty="0"/>
              <a:t>production monitoring (i.e. feedback loops, automatic notifications…)</a:t>
            </a:r>
          </a:p>
          <a:p>
            <a:pPr marL="342900" indent="-342900">
              <a:spcBef>
                <a:spcPts val="300"/>
              </a:spcBef>
              <a:buFont typeface="Wingdings" charset="2"/>
              <a:buChar char="Ø"/>
            </a:pPr>
            <a:r>
              <a:rPr lang="en-US" sz="1200" dirty="0" smtClean="0"/>
              <a:t>…</a:t>
            </a:r>
            <a:endParaRPr lang="en-US" sz="1200" dirty="0"/>
          </a:p>
          <a:p>
            <a:pPr marL="342900" indent="-342900">
              <a:spcBef>
                <a:spcPts val="300"/>
              </a:spcBef>
              <a:buFont typeface="Wingdings" charset="2"/>
              <a:buChar char="Ø"/>
            </a:pPr>
            <a:endParaRPr lang="en-US" sz="1200" dirty="0"/>
          </a:p>
          <a:p>
            <a:pPr marL="342900" indent="-342900">
              <a:spcBef>
                <a:spcPts val="300"/>
              </a:spcBef>
              <a:buFont typeface="Wingdings" charset="2"/>
              <a:buChar char="Ø"/>
            </a:pPr>
            <a:endParaRPr lang="en-US" sz="1200" dirty="0"/>
          </a:p>
          <a:p>
            <a:pPr>
              <a:spcBef>
                <a:spcPts val="300"/>
              </a:spcBef>
            </a:pPr>
            <a:endParaRPr lang="en-US" sz="1200" dirty="0"/>
          </a:p>
        </p:txBody>
      </p:sp>
      <p:sp>
        <p:nvSpPr>
          <p:cNvPr id="17" name="TextBox 16">
            <a:extLst>
              <a:ext uri="{FF2B5EF4-FFF2-40B4-BE49-F238E27FC236}">
                <a16:creationId xmlns:a16="http://schemas.microsoft.com/office/drawing/2014/main" id="{A53FD9DC-D158-1649-A90A-33AD35529855}"/>
              </a:ext>
            </a:extLst>
          </p:cNvPr>
          <p:cNvSpPr txBox="1"/>
          <p:nvPr/>
        </p:nvSpPr>
        <p:spPr>
          <a:xfrm>
            <a:off x="5822073" y="229099"/>
            <a:ext cx="2715167" cy="523220"/>
          </a:xfrm>
          <a:prstGeom prst="rect">
            <a:avLst/>
          </a:prstGeom>
          <a:noFill/>
          <a:ln w="22225">
            <a:solidFill>
              <a:srgbClr val="FF0000"/>
            </a:solidFill>
          </a:ln>
        </p:spPr>
        <p:txBody>
          <a:bodyPr wrap="square" rtlCol="0">
            <a:spAutoFit/>
          </a:bodyPr>
          <a:lstStyle/>
          <a:p>
            <a:pPr>
              <a:spcBef>
                <a:spcPts val="300"/>
              </a:spcBef>
              <a:spcAft>
                <a:spcPts val="300"/>
              </a:spcAft>
            </a:pPr>
            <a:r>
              <a:rPr lang="en-US" sz="1400" dirty="0" smtClean="0">
                <a:solidFill>
                  <a:srgbClr val="FF0000"/>
                </a:solidFill>
              </a:rPr>
              <a:t>This presentation will address only a few of these points</a:t>
            </a:r>
            <a:endParaRPr lang="en-US" sz="1400" dirty="0">
              <a:solidFill>
                <a:srgbClr val="FF0000"/>
              </a:solidFill>
            </a:endParaRPr>
          </a:p>
        </p:txBody>
      </p:sp>
      <p:sp>
        <p:nvSpPr>
          <p:cNvPr id="19" name="Right Arrow 18">
            <a:extLst>
              <a:ext uri="{FF2B5EF4-FFF2-40B4-BE49-F238E27FC236}">
                <a16:creationId xmlns:a16="http://schemas.microsoft.com/office/drawing/2014/main" id="{7DD54D79-E438-D145-821C-6C53D13B3CE8}"/>
              </a:ext>
            </a:extLst>
          </p:cNvPr>
          <p:cNvSpPr/>
          <p:nvPr/>
        </p:nvSpPr>
        <p:spPr>
          <a:xfrm rot="9980936">
            <a:off x="4263886" y="2876585"/>
            <a:ext cx="477200" cy="174928"/>
          </a:xfrm>
          <a:prstGeom prst="rightArrow">
            <a:avLst>
              <a:gd name="adj1" fmla="val 27567"/>
              <a:gd name="adj2" fmla="val 11700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4713703" y="2789169"/>
            <a:ext cx="1945540" cy="253916"/>
          </a:xfrm>
          <a:prstGeom prst="rect">
            <a:avLst/>
          </a:prstGeom>
          <a:ln>
            <a:solidFill>
              <a:srgbClr val="FF0000"/>
            </a:solidFill>
          </a:ln>
        </p:spPr>
        <p:txBody>
          <a:bodyPr wrap="square">
            <a:spAutoFit/>
          </a:bodyPr>
          <a:lstStyle/>
          <a:p>
            <a:r>
              <a:rPr lang="en-US" sz="1050" dirty="0" smtClean="0"/>
              <a:t>Only the reserved space</a:t>
            </a:r>
            <a:endParaRPr lang="en-GB" sz="1050" dirty="0"/>
          </a:p>
        </p:txBody>
      </p:sp>
      <p:sp>
        <p:nvSpPr>
          <p:cNvPr id="23" name="Right Arrow 22">
            <a:extLst>
              <a:ext uri="{FF2B5EF4-FFF2-40B4-BE49-F238E27FC236}">
                <a16:creationId xmlns:a16="http://schemas.microsoft.com/office/drawing/2014/main" id="{7DD54D79-E438-D145-821C-6C53D13B3CE8}"/>
              </a:ext>
            </a:extLst>
          </p:cNvPr>
          <p:cNvSpPr/>
          <p:nvPr/>
        </p:nvSpPr>
        <p:spPr>
          <a:xfrm rot="10096677">
            <a:off x="5262774" y="1219376"/>
            <a:ext cx="412909" cy="148598"/>
          </a:xfrm>
          <a:prstGeom prst="rightArrow">
            <a:avLst>
              <a:gd name="adj1" fmla="val 27567"/>
              <a:gd name="adj2" fmla="val 11700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ight Arrow 25">
            <a:extLst>
              <a:ext uri="{FF2B5EF4-FFF2-40B4-BE49-F238E27FC236}">
                <a16:creationId xmlns:a16="http://schemas.microsoft.com/office/drawing/2014/main" id="{7DD54D79-E438-D145-821C-6C53D13B3CE8}"/>
              </a:ext>
            </a:extLst>
          </p:cNvPr>
          <p:cNvSpPr/>
          <p:nvPr/>
        </p:nvSpPr>
        <p:spPr>
          <a:xfrm rot="10800000">
            <a:off x="4571975" y="2267132"/>
            <a:ext cx="680970" cy="174150"/>
          </a:xfrm>
          <a:prstGeom prst="rightArrow">
            <a:avLst>
              <a:gd name="adj1" fmla="val 27567"/>
              <a:gd name="adj2" fmla="val 11700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5246795" y="2233534"/>
            <a:ext cx="1611205" cy="415498"/>
          </a:xfrm>
          <a:prstGeom prst="rect">
            <a:avLst/>
          </a:prstGeom>
          <a:ln>
            <a:solidFill>
              <a:srgbClr val="FF0000"/>
            </a:solidFill>
          </a:ln>
        </p:spPr>
        <p:txBody>
          <a:bodyPr wrap="square">
            <a:spAutoFit/>
          </a:bodyPr>
          <a:lstStyle/>
          <a:p>
            <a:r>
              <a:rPr lang="en-US" sz="1050" dirty="0" smtClean="0"/>
              <a:t>Compatible with winter physics programs </a:t>
            </a:r>
            <a:endParaRPr lang="en-GB" sz="1050" dirty="0"/>
          </a:p>
        </p:txBody>
      </p:sp>
      <p:sp>
        <p:nvSpPr>
          <p:cNvPr id="28" name="Rounded Rectangle 27">
            <a:extLst>
              <a:ext uri="{FF2B5EF4-FFF2-40B4-BE49-F238E27FC236}">
                <a16:creationId xmlns:a16="http://schemas.microsoft.com/office/drawing/2014/main" id="{02150AEA-A3E3-2748-AD73-079181B44CCD}"/>
              </a:ext>
            </a:extLst>
          </p:cNvPr>
          <p:cNvSpPr/>
          <p:nvPr/>
        </p:nvSpPr>
        <p:spPr>
          <a:xfrm>
            <a:off x="44526" y="4834182"/>
            <a:ext cx="8870874" cy="1457587"/>
          </a:xfrm>
          <a:prstGeom prst="roundRect">
            <a:avLst/>
          </a:prstGeom>
          <a:noFill/>
          <a:ln w="22225">
            <a:solidFill>
              <a:srgbClr val="FF0000"/>
            </a:solidFill>
          </a:ln>
          <a:effectLst>
            <a:glow rad="70000">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ounded Rectangle 29">
            <a:extLst>
              <a:ext uri="{FF2B5EF4-FFF2-40B4-BE49-F238E27FC236}">
                <a16:creationId xmlns:a16="http://schemas.microsoft.com/office/drawing/2014/main" id="{02150AEA-A3E3-2748-AD73-079181B44CCD}"/>
              </a:ext>
            </a:extLst>
          </p:cNvPr>
          <p:cNvSpPr/>
          <p:nvPr/>
        </p:nvSpPr>
        <p:spPr>
          <a:xfrm>
            <a:off x="60080" y="844934"/>
            <a:ext cx="8855320" cy="1892238"/>
          </a:xfrm>
          <a:prstGeom prst="roundRect">
            <a:avLst/>
          </a:prstGeom>
          <a:noFill/>
          <a:ln w="22225">
            <a:solidFill>
              <a:srgbClr val="FF0000"/>
            </a:solidFill>
          </a:ln>
          <a:effectLst>
            <a:glow rad="70000">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p:cNvSpPr/>
          <p:nvPr/>
        </p:nvSpPr>
        <p:spPr>
          <a:xfrm>
            <a:off x="5656283" y="906773"/>
            <a:ext cx="3046748" cy="415498"/>
          </a:xfrm>
          <a:prstGeom prst="rect">
            <a:avLst/>
          </a:prstGeom>
          <a:ln>
            <a:solidFill>
              <a:srgbClr val="FF0000"/>
            </a:solidFill>
          </a:ln>
        </p:spPr>
        <p:txBody>
          <a:bodyPr wrap="square">
            <a:spAutoFit/>
          </a:bodyPr>
          <a:lstStyle/>
          <a:p>
            <a:r>
              <a:rPr lang="en-US" sz="1050" dirty="0" smtClean="0"/>
              <a:t>Any new facility should be able to profit from proton beam energy and intensity increases </a:t>
            </a:r>
            <a:endParaRPr lang="en-GB" sz="1050" dirty="0"/>
          </a:p>
        </p:txBody>
      </p:sp>
    </p:spTree>
    <p:extLst>
      <p:ext uri="{BB962C8B-B14F-4D97-AF65-F5344CB8AC3E}">
        <p14:creationId xmlns:p14="http://schemas.microsoft.com/office/powerpoint/2010/main" val="152883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 grpId="0"/>
      <p:bldP spid="161" grpId="0"/>
      <p:bldP spid="163" grpId="0"/>
      <p:bldP spid="164" grpId="0"/>
      <p:bldP spid="17" grpId="0" animBg="1"/>
      <p:bldP spid="19" grpId="0" animBg="1"/>
      <p:bldP spid="2" grpId="0" animBg="1"/>
      <p:bldP spid="23" grpId="0" animBg="1"/>
      <p:bldP spid="26" grpId="0" animBg="1"/>
      <p:bldP spid="27" grpId="0" animBg="1"/>
      <p:bldP spid="28" grpId="0" animBg="1"/>
      <p:bldP spid="30"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72500" cy="4267200"/>
          </a:xfrm>
        </p:spPr>
        <p:txBody>
          <a:bodyPr>
            <a:normAutofit/>
          </a:bodyPr>
          <a:lstStyle/>
          <a:p>
            <a:pPr>
              <a:buFont typeface="Wingdings" pitchFamily="2" charset="2"/>
              <a:buChar char="Ø"/>
            </a:pPr>
            <a:r>
              <a:rPr lang="en-GB" sz="2400" dirty="0"/>
              <a:t>Introduction / Motivation</a:t>
            </a:r>
          </a:p>
          <a:p>
            <a:pPr>
              <a:buFont typeface="Wingdings" pitchFamily="2" charset="2"/>
              <a:buChar char="Ø"/>
            </a:pPr>
            <a:r>
              <a:rPr lang="en-GB" sz="2400" dirty="0"/>
              <a:t>Capabilities of the New Facility</a:t>
            </a:r>
          </a:p>
          <a:p>
            <a:pPr>
              <a:buFont typeface="Wingdings" pitchFamily="2" charset="2"/>
              <a:buChar char="Ø"/>
            </a:pPr>
            <a:r>
              <a:rPr lang="en-US" sz="2400" dirty="0"/>
              <a:t>Facility Layout</a:t>
            </a:r>
            <a:endParaRPr lang="en-GB" sz="2400" dirty="0"/>
          </a:p>
          <a:p>
            <a:pPr>
              <a:buFont typeface="Wingdings" pitchFamily="2" charset="2"/>
              <a:buChar char="Ø"/>
            </a:pPr>
            <a:r>
              <a:rPr lang="en-GB" sz="2400" dirty="0"/>
              <a:t>Example of an Operational Scenario</a:t>
            </a:r>
          </a:p>
          <a:p>
            <a:pPr>
              <a:buFont typeface="Wingdings" pitchFamily="2" charset="2"/>
              <a:buChar char="Ø"/>
            </a:pPr>
            <a:r>
              <a:rPr lang="en-US" sz="2400" dirty="0"/>
              <a:t>Summary</a:t>
            </a:r>
            <a:endParaRPr lang="en-GB" sz="2400" dirty="0"/>
          </a:p>
        </p:txBody>
      </p:sp>
      <p:sp>
        <p:nvSpPr>
          <p:cNvPr id="11" name="Rounded Rectangle 10"/>
          <p:cNvSpPr/>
          <p:nvPr/>
        </p:nvSpPr>
        <p:spPr>
          <a:xfrm flipV="1">
            <a:off x="266700" y="1524000"/>
            <a:ext cx="8610600" cy="4572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125988" y="0"/>
            <a:ext cx="2922012" cy="523220"/>
          </a:xfrm>
          <a:prstGeom prst="rect">
            <a:avLst/>
          </a:prstGeom>
          <a:noFill/>
        </p:spPr>
        <p:txBody>
          <a:bodyPr wrap="square" rtlCol="0">
            <a:spAutoFit/>
          </a:bodyPr>
          <a:lstStyle/>
          <a:p>
            <a:r>
              <a:rPr lang="en-GB" sz="2800" u="sng" dirty="0"/>
              <a:t>Outline:</a:t>
            </a:r>
          </a:p>
        </p:txBody>
      </p:sp>
      <p:grpSp>
        <p:nvGrpSpPr>
          <p:cNvPr id="15" name="Group 14"/>
          <p:cNvGrpSpPr/>
          <p:nvPr/>
        </p:nvGrpSpPr>
        <p:grpSpPr>
          <a:xfrm>
            <a:off x="60080" y="6254100"/>
            <a:ext cx="8957765" cy="603900"/>
            <a:chOff x="60080" y="6254100"/>
            <a:chExt cx="8957765" cy="603900"/>
          </a:xfrm>
        </p:grpSpPr>
        <p:pic>
          <p:nvPicPr>
            <p:cNvPr id="16" name="Picture 15"/>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17"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8" name="Picture 17"/>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19" name="Straight Connector 18"/>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170654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5987" y="0"/>
            <a:ext cx="7646413" cy="523220"/>
          </a:xfrm>
          <a:prstGeom prst="rect">
            <a:avLst/>
          </a:prstGeom>
          <a:noFill/>
        </p:spPr>
        <p:txBody>
          <a:bodyPr wrap="square" rtlCol="0">
            <a:spAutoFit/>
          </a:bodyPr>
          <a:lstStyle/>
          <a:p>
            <a:r>
              <a:rPr lang="en-GB" sz="2800" u="sng" dirty="0" smtClean="0"/>
              <a:t>Optimal Use of Available Protons</a:t>
            </a:r>
            <a:r>
              <a:rPr lang="en-GB" sz="2800" u="sng" dirty="0"/>
              <a:t>:</a:t>
            </a:r>
          </a:p>
        </p:txBody>
      </p:sp>
      <p:grpSp>
        <p:nvGrpSpPr>
          <p:cNvPr id="22" name="Group 21"/>
          <p:cNvGrpSpPr/>
          <p:nvPr/>
        </p:nvGrpSpPr>
        <p:grpSpPr>
          <a:xfrm>
            <a:off x="52460" y="6254100"/>
            <a:ext cx="8957765" cy="603900"/>
            <a:chOff x="60080" y="6254100"/>
            <a:chExt cx="8957765" cy="603900"/>
          </a:xfrm>
        </p:grpSpPr>
        <p:pic>
          <p:nvPicPr>
            <p:cNvPr id="29" name="Picture 28"/>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31"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32" name="Picture 31"/>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33" name="Straight Connector 32"/>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
        <p:nvSpPr>
          <p:cNvPr id="352" name="TextBox 351">
            <a:extLst>
              <a:ext uri="{FF2B5EF4-FFF2-40B4-BE49-F238E27FC236}">
                <a16:creationId xmlns:a16="http://schemas.microsoft.com/office/drawing/2014/main" id="{A1B8108B-9C03-294F-AB2E-426E1A795B2D}"/>
              </a:ext>
            </a:extLst>
          </p:cNvPr>
          <p:cNvSpPr txBox="1"/>
          <p:nvPr/>
        </p:nvSpPr>
        <p:spPr>
          <a:xfrm>
            <a:off x="108926" y="523220"/>
            <a:ext cx="5987074" cy="1246495"/>
          </a:xfrm>
          <a:prstGeom prst="rect">
            <a:avLst/>
          </a:prstGeom>
          <a:noFill/>
          <a:ln>
            <a:noFill/>
          </a:ln>
        </p:spPr>
        <p:txBody>
          <a:bodyPr wrap="square" rtlCol="0">
            <a:spAutoFit/>
          </a:bodyPr>
          <a:lstStyle/>
          <a:p>
            <a:pPr marL="171450" indent="-171450">
              <a:spcBef>
                <a:spcPts val="300"/>
              </a:spcBef>
              <a:spcAft>
                <a:spcPts val="300"/>
              </a:spcAft>
              <a:buFont typeface="Wingdings" pitchFamily="2" charset="2"/>
              <a:buChar char="Ø"/>
            </a:pPr>
            <a:r>
              <a:rPr lang="en-US" sz="1200" dirty="0"/>
              <a:t>Around 50-60% of the protons accelerated by the PSB are used in ISOLDE </a:t>
            </a:r>
          </a:p>
          <a:p>
            <a:pPr marL="171450" indent="-171450">
              <a:spcBef>
                <a:spcPts val="300"/>
              </a:spcBef>
              <a:spcAft>
                <a:spcPts val="300"/>
              </a:spcAft>
              <a:buFont typeface="Wingdings" pitchFamily="2" charset="2"/>
              <a:buChar char="Ø"/>
            </a:pPr>
            <a:r>
              <a:rPr lang="en-US" sz="1200" dirty="0"/>
              <a:t>ISOLDE typically receives around 1E20 protons during Physics campaign</a:t>
            </a:r>
          </a:p>
          <a:p>
            <a:pPr marL="171450" indent="-171450">
              <a:spcBef>
                <a:spcPts val="300"/>
              </a:spcBef>
              <a:spcAft>
                <a:spcPts val="300"/>
              </a:spcAft>
              <a:buFont typeface="Wingdings" pitchFamily="2" charset="2"/>
              <a:buChar char="Ø"/>
            </a:pPr>
            <a:r>
              <a:rPr lang="en-US" sz="1200" dirty="0"/>
              <a:t>The typical average proton current during a Physics campaign is ~ </a:t>
            </a:r>
            <a:r>
              <a:rPr lang="en-US" sz="1200" dirty="0" smtClean="0"/>
              <a:t>0.8 </a:t>
            </a:r>
            <a:r>
              <a:rPr lang="en-US" sz="1200" dirty="0" err="1"/>
              <a:t>uA</a:t>
            </a:r>
            <a:endParaRPr lang="en-US" sz="1200" dirty="0"/>
          </a:p>
          <a:p>
            <a:pPr marL="171450" indent="-171450">
              <a:spcBef>
                <a:spcPts val="300"/>
              </a:spcBef>
              <a:spcAft>
                <a:spcPts val="300"/>
              </a:spcAft>
              <a:buFont typeface="Wingdings" pitchFamily="2" charset="2"/>
              <a:buChar char="Ø"/>
            </a:pPr>
            <a:r>
              <a:rPr lang="en-US" sz="1200" dirty="0"/>
              <a:t>Once scheduled stops, downtime from the whole accelerator chain, machine studies… are factored in, the effective average proton current is still ~ 0.9 </a:t>
            </a:r>
            <a:r>
              <a:rPr lang="en-US" sz="1200" dirty="0" err="1"/>
              <a:t>uA</a:t>
            </a:r>
            <a:endParaRPr lang="en-US" sz="1200" dirty="0"/>
          </a:p>
        </p:txBody>
      </p:sp>
      <p:graphicFrame>
        <p:nvGraphicFramePr>
          <p:cNvPr id="353" name="Table 352">
            <a:extLst>
              <a:ext uri="{FF2B5EF4-FFF2-40B4-BE49-F238E27FC236}">
                <a16:creationId xmlns:a16="http://schemas.microsoft.com/office/drawing/2014/main" id="{1FC10DDE-B6AA-6441-9FFF-34AB99ABD6F9}"/>
              </a:ext>
            </a:extLst>
          </p:cNvPr>
          <p:cNvGraphicFramePr>
            <a:graphicFrameLocks noGrp="1"/>
          </p:cNvGraphicFramePr>
          <p:nvPr>
            <p:extLst>
              <p:ext uri="{D42A27DB-BD31-4B8C-83A1-F6EECF244321}">
                <p14:modId xmlns:p14="http://schemas.microsoft.com/office/powerpoint/2010/main" val="2605991102"/>
              </p:ext>
            </p:extLst>
          </p:nvPr>
        </p:nvGraphicFramePr>
        <p:xfrm>
          <a:off x="5925887" y="468636"/>
          <a:ext cx="2895600" cy="1706880"/>
        </p:xfrm>
        <a:graphic>
          <a:graphicData uri="http://schemas.openxmlformats.org/drawingml/2006/table">
            <a:tbl>
              <a:tblPr bandRow="1">
                <a:tableStyleId>{16D9F66E-5EB9-4882-86FB-DCBF35E3C3E4}</a:tableStyleId>
              </a:tblPr>
              <a:tblGrid>
                <a:gridCol w="13716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3988729465"/>
                    </a:ext>
                  </a:extLst>
                </a:gridCol>
              </a:tblGrid>
              <a:tr h="226850">
                <a:tc>
                  <a:txBody>
                    <a:bodyPr/>
                    <a:lstStyle/>
                    <a:p>
                      <a:pPr algn="ctr"/>
                      <a:endParaRPr lang="en-US" sz="1000" b="1" dirty="0"/>
                    </a:p>
                  </a:txBody>
                  <a:tcPr anchor="ctr">
                    <a:solidFill>
                      <a:schemeClr val="accent2">
                        <a:lumMod val="20000"/>
                        <a:lumOff val="80000"/>
                      </a:schemeClr>
                    </a:solidFill>
                  </a:tcPr>
                </a:tc>
                <a:tc>
                  <a:txBody>
                    <a:bodyPr/>
                    <a:lstStyle/>
                    <a:p>
                      <a:pPr algn="ctr"/>
                      <a:r>
                        <a:rPr lang="en-US" sz="1000" b="1" dirty="0"/>
                        <a:t>2018</a:t>
                      </a:r>
                    </a:p>
                  </a:txBody>
                  <a:tcPr anchor="ctr">
                    <a:solidFill>
                      <a:schemeClr val="accent2">
                        <a:lumMod val="20000"/>
                        <a:lumOff val="80000"/>
                      </a:schemeClr>
                    </a:solidFill>
                  </a:tcPr>
                </a:tc>
                <a:tc>
                  <a:txBody>
                    <a:bodyPr/>
                    <a:lstStyle/>
                    <a:p>
                      <a:pPr algn="ctr"/>
                      <a:r>
                        <a:rPr lang="en-US" sz="1000" b="1" dirty="0"/>
                        <a:t>2017</a:t>
                      </a:r>
                    </a:p>
                  </a:txBody>
                  <a:tcPr anchor="ctr">
                    <a:solidFill>
                      <a:schemeClr val="accent2">
                        <a:lumMod val="20000"/>
                        <a:lumOff val="80000"/>
                      </a:schemeClr>
                    </a:solidFill>
                  </a:tcPr>
                </a:tc>
                <a:extLst>
                  <a:ext uri="{0D108BD9-81ED-4DB2-BD59-A6C34878D82A}">
                    <a16:rowId xmlns:a16="http://schemas.microsoft.com/office/drawing/2014/main" val="3960719667"/>
                  </a:ext>
                </a:extLst>
              </a:tr>
              <a:tr h="226850">
                <a:tc>
                  <a:txBody>
                    <a:bodyPr/>
                    <a:lstStyle/>
                    <a:p>
                      <a:pPr algn="ctr"/>
                      <a:r>
                        <a:rPr lang="en-US" sz="1000" b="1" dirty="0"/>
                        <a:t>Start date</a:t>
                      </a:r>
                    </a:p>
                  </a:txBody>
                  <a:tcPr anchor="ctr">
                    <a:solidFill>
                      <a:schemeClr val="accent2">
                        <a:lumMod val="20000"/>
                        <a:lumOff val="80000"/>
                      </a:schemeClr>
                    </a:solidFill>
                  </a:tcPr>
                </a:tc>
                <a:tc>
                  <a:txBody>
                    <a:bodyPr/>
                    <a:lstStyle/>
                    <a:p>
                      <a:pPr algn="ctr"/>
                      <a:r>
                        <a:rPr lang="en-US" sz="1000" dirty="0"/>
                        <a:t>April</a:t>
                      </a:r>
                      <a:r>
                        <a:rPr lang="en-US" sz="1000" baseline="0" dirty="0"/>
                        <a:t> 10</a:t>
                      </a:r>
                      <a:r>
                        <a:rPr lang="en-US" sz="1000" baseline="30000" dirty="0"/>
                        <a:t>th</a:t>
                      </a:r>
                      <a:endParaRPr lang="en-US" sz="1000" dirty="0"/>
                    </a:p>
                  </a:txBody>
                  <a:tcPr anchor="ctr">
                    <a:solidFill>
                      <a:schemeClr val="accent2">
                        <a:lumMod val="20000"/>
                        <a:lumOff val="80000"/>
                      </a:schemeClr>
                    </a:solidFill>
                  </a:tcPr>
                </a:tc>
                <a:tc>
                  <a:txBody>
                    <a:bodyPr/>
                    <a:lstStyle/>
                    <a:p>
                      <a:pPr algn="ctr"/>
                      <a:r>
                        <a:rPr lang="en-US" sz="1000" dirty="0"/>
                        <a:t>April 24</a:t>
                      </a:r>
                      <a:r>
                        <a:rPr lang="en-US" sz="1000" baseline="30000" dirty="0"/>
                        <a:t>th</a:t>
                      </a:r>
                      <a:endParaRPr lang="en-US" sz="1000" dirty="0"/>
                    </a:p>
                  </a:txBody>
                  <a:tcPr anchor="ctr">
                    <a:solidFill>
                      <a:schemeClr val="accent2">
                        <a:lumMod val="20000"/>
                        <a:lumOff val="80000"/>
                      </a:schemeClr>
                    </a:solidFill>
                  </a:tcPr>
                </a:tc>
                <a:extLst>
                  <a:ext uri="{0D108BD9-81ED-4DB2-BD59-A6C34878D82A}">
                    <a16:rowId xmlns:a16="http://schemas.microsoft.com/office/drawing/2014/main" val="10006"/>
                  </a:ext>
                </a:extLst>
              </a:tr>
              <a:tr h="226850">
                <a:tc>
                  <a:txBody>
                    <a:bodyPr/>
                    <a:lstStyle/>
                    <a:p>
                      <a:pPr algn="ctr"/>
                      <a:r>
                        <a:rPr lang="en-US" sz="1000" b="1" dirty="0"/>
                        <a:t>End date</a:t>
                      </a:r>
                    </a:p>
                  </a:txBody>
                  <a:tcPr anchor="ctr">
                    <a:solidFill>
                      <a:schemeClr val="accent2">
                        <a:lumMod val="20000"/>
                        <a:lumOff val="80000"/>
                      </a:schemeClr>
                    </a:solidFill>
                  </a:tcPr>
                </a:tc>
                <a:tc>
                  <a:txBody>
                    <a:bodyPr/>
                    <a:lstStyle/>
                    <a:p>
                      <a:pPr algn="ctr"/>
                      <a:r>
                        <a:rPr lang="en-US" sz="1000" dirty="0"/>
                        <a:t>Nov. 12</a:t>
                      </a:r>
                      <a:r>
                        <a:rPr lang="en-US" sz="1000" baseline="30000" dirty="0"/>
                        <a:t>th</a:t>
                      </a:r>
                      <a:endParaRPr lang="en-US" sz="1000" dirty="0"/>
                    </a:p>
                  </a:txBody>
                  <a:tcPr anchor="ctr">
                    <a:solidFill>
                      <a:schemeClr val="accent2">
                        <a:lumMod val="20000"/>
                        <a:lumOff val="80000"/>
                      </a:schemeClr>
                    </a:solidFill>
                  </a:tcPr>
                </a:tc>
                <a:tc>
                  <a:txBody>
                    <a:bodyPr/>
                    <a:lstStyle/>
                    <a:p>
                      <a:pPr algn="ctr"/>
                      <a:r>
                        <a:rPr lang="en-US" sz="1000" dirty="0"/>
                        <a:t>Dec. 4</a:t>
                      </a:r>
                      <a:r>
                        <a:rPr lang="en-US" sz="1000" baseline="30000" dirty="0"/>
                        <a:t>th</a:t>
                      </a:r>
                      <a:endParaRPr lang="en-US" sz="1000" dirty="0"/>
                    </a:p>
                  </a:txBody>
                  <a:tcPr anchor="ctr">
                    <a:solidFill>
                      <a:schemeClr val="accent2">
                        <a:lumMod val="20000"/>
                        <a:lumOff val="80000"/>
                      </a:schemeClr>
                    </a:solidFill>
                  </a:tcPr>
                </a:tc>
                <a:extLst>
                  <a:ext uri="{0D108BD9-81ED-4DB2-BD59-A6C34878D82A}">
                    <a16:rowId xmlns:a16="http://schemas.microsoft.com/office/drawing/2014/main" val="4130097980"/>
                  </a:ext>
                </a:extLst>
              </a:tr>
              <a:tr h="226850">
                <a:tc>
                  <a:txBody>
                    <a:bodyPr/>
                    <a:lstStyle/>
                    <a:p>
                      <a:pPr algn="ctr"/>
                      <a:r>
                        <a:rPr lang="en-US" sz="1000" b="1" dirty="0"/>
                        <a:t>Number of days</a:t>
                      </a:r>
                      <a:endParaRPr lang="en-GB" sz="1000" b="1" dirty="0"/>
                    </a:p>
                  </a:txBody>
                  <a:tcPr anchor="ctr">
                    <a:solidFill>
                      <a:schemeClr val="accent2">
                        <a:lumMod val="20000"/>
                        <a:lumOff val="80000"/>
                      </a:schemeClr>
                    </a:solidFill>
                  </a:tcPr>
                </a:tc>
                <a:tc>
                  <a:txBody>
                    <a:bodyPr/>
                    <a:lstStyle/>
                    <a:p>
                      <a:pPr algn="ctr"/>
                      <a:r>
                        <a:rPr lang="en-US" sz="1000" dirty="0"/>
                        <a:t>215.6</a:t>
                      </a:r>
                    </a:p>
                  </a:txBody>
                  <a:tcPr anchor="ctr">
                    <a:solidFill>
                      <a:schemeClr val="accent2">
                        <a:lumMod val="20000"/>
                        <a:lumOff val="80000"/>
                      </a:schemeClr>
                    </a:solidFill>
                  </a:tcPr>
                </a:tc>
                <a:tc>
                  <a:txBody>
                    <a:bodyPr/>
                    <a:lstStyle/>
                    <a:p>
                      <a:pPr algn="ctr"/>
                      <a:r>
                        <a:rPr lang="en-US" sz="1000" dirty="0"/>
                        <a:t>224</a:t>
                      </a:r>
                    </a:p>
                  </a:txBody>
                  <a:tcPr anchor="ctr">
                    <a:solidFill>
                      <a:schemeClr val="accent2">
                        <a:lumMod val="20000"/>
                        <a:lumOff val="80000"/>
                      </a:schemeClr>
                    </a:solidFill>
                  </a:tcPr>
                </a:tc>
                <a:extLst>
                  <a:ext uri="{0D108BD9-81ED-4DB2-BD59-A6C34878D82A}">
                    <a16:rowId xmlns:a16="http://schemas.microsoft.com/office/drawing/2014/main" val="224803631"/>
                  </a:ext>
                </a:extLst>
              </a:tr>
              <a:tr h="226850">
                <a:tc>
                  <a:txBody>
                    <a:bodyPr/>
                    <a:lstStyle/>
                    <a:p>
                      <a:pPr algn="ctr"/>
                      <a:r>
                        <a:rPr lang="en-US" sz="1000" b="1" dirty="0"/>
                        <a:t>Protons</a:t>
                      </a:r>
                      <a:r>
                        <a:rPr lang="en-US" sz="1000" b="1" baseline="0" dirty="0"/>
                        <a:t> at ISOLDE</a:t>
                      </a:r>
                      <a:endParaRPr lang="en-US" sz="1000" b="1" dirty="0"/>
                    </a:p>
                  </a:txBody>
                  <a:tcPr anchor="ctr">
                    <a:solidFill>
                      <a:schemeClr val="accent2">
                        <a:lumMod val="20000"/>
                        <a:lumOff val="80000"/>
                      </a:schemeClr>
                    </a:solidFill>
                  </a:tcPr>
                </a:tc>
                <a:tc>
                  <a:txBody>
                    <a:bodyPr/>
                    <a:lstStyle/>
                    <a:p>
                      <a:pPr algn="ctr"/>
                      <a:r>
                        <a:rPr lang="en-US" sz="1000" dirty="0"/>
                        <a:t>9.6E19</a:t>
                      </a:r>
                    </a:p>
                  </a:txBody>
                  <a:tcPr anchor="ctr">
                    <a:solidFill>
                      <a:schemeClr val="accent2">
                        <a:lumMod val="20000"/>
                        <a:lumOff val="80000"/>
                      </a:schemeClr>
                    </a:solidFill>
                  </a:tcPr>
                </a:tc>
                <a:tc>
                  <a:txBody>
                    <a:bodyPr/>
                    <a:lstStyle/>
                    <a:p>
                      <a:pPr algn="ctr"/>
                      <a:r>
                        <a:rPr lang="en-US" sz="1000" dirty="0"/>
                        <a:t>9.0E19</a:t>
                      </a:r>
                    </a:p>
                  </a:txBody>
                  <a:tcPr anchor="ctr">
                    <a:solidFill>
                      <a:schemeClr val="accent2">
                        <a:lumMod val="20000"/>
                        <a:lumOff val="80000"/>
                      </a:schemeClr>
                    </a:solidFill>
                  </a:tcPr>
                </a:tc>
                <a:extLst>
                  <a:ext uri="{0D108BD9-81ED-4DB2-BD59-A6C34878D82A}">
                    <a16:rowId xmlns:a16="http://schemas.microsoft.com/office/drawing/2014/main" val="10001"/>
                  </a:ext>
                </a:extLst>
              </a:tr>
              <a:tr h="226850">
                <a:tc>
                  <a:txBody>
                    <a:bodyPr/>
                    <a:lstStyle/>
                    <a:p>
                      <a:pPr algn="ctr"/>
                      <a:r>
                        <a:rPr lang="en-US" sz="1000" b="1" dirty="0"/>
                        <a:t>I</a:t>
                      </a:r>
                      <a:r>
                        <a:rPr lang="en-US" sz="1000" b="1" baseline="-25000" dirty="0"/>
                        <a:t>AVG</a:t>
                      </a:r>
                      <a:r>
                        <a:rPr lang="en-US" sz="1000" b="1" baseline="0" dirty="0"/>
                        <a:t> [</a:t>
                      </a:r>
                      <a:r>
                        <a:rPr lang="en-US" sz="1000" b="1" baseline="0" dirty="0" err="1"/>
                        <a:t>uA</a:t>
                      </a:r>
                      <a:r>
                        <a:rPr lang="en-US" sz="1000" b="1" baseline="0" dirty="0"/>
                        <a:t>]</a:t>
                      </a:r>
                      <a:endParaRPr lang="en-US" sz="1000" b="1" dirty="0"/>
                    </a:p>
                  </a:txBody>
                  <a:tcPr anchor="ctr">
                    <a:solidFill>
                      <a:schemeClr val="accent2">
                        <a:lumMod val="20000"/>
                        <a:lumOff val="80000"/>
                      </a:schemeClr>
                    </a:solidFill>
                  </a:tcPr>
                </a:tc>
                <a:tc>
                  <a:txBody>
                    <a:bodyPr/>
                    <a:lstStyle/>
                    <a:p>
                      <a:pPr algn="ctr"/>
                      <a:r>
                        <a:rPr lang="en-US" sz="1000" dirty="0"/>
                        <a:t>0.83</a:t>
                      </a:r>
                    </a:p>
                  </a:txBody>
                  <a:tcPr anchor="ctr">
                    <a:solidFill>
                      <a:schemeClr val="accent2">
                        <a:lumMod val="20000"/>
                        <a:lumOff val="80000"/>
                      </a:schemeClr>
                    </a:solidFill>
                  </a:tcPr>
                </a:tc>
                <a:tc>
                  <a:txBody>
                    <a:bodyPr/>
                    <a:lstStyle/>
                    <a:p>
                      <a:pPr algn="ctr"/>
                      <a:r>
                        <a:rPr lang="en-US" sz="1000" dirty="0"/>
                        <a:t>0.74</a:t>
                      </a:r>
                    </a:p>
                  </a:txBody>
                  <a:tcPr anchor="ctr">
                    <a:solidFill>
                      <a:schemeClr val="accent2">
                        <a:lumMod val="20000"/>
                        <a:lumOff val="80000"/>
                      </a:schemeClr>
                    </a:solidFill>
                  </a:tcPr>
                </a:tc>
                <a:extLst>
                  <a:ext uri="{0D108BD9-81ED-4DB2-BD59-A6C34878D82A}">
                    <a16:rowId xmlns:a16="http://schemas.microsoft.com/office/drawing/2014/main" val="10002"/>
                  </a:ext>
                </a:extLst>
              </a:tr>
              <a:tr h="226850">
                <a:tc>
                  <a:txBody>
                    <a:bodyPr/>
                    <a:lstStyle/>
                    <a:p>
                      <a:pPr algn="ctr"/>
                      <a:r>
                        <a:rPr lang="en-US" sz="1000" b="1" dirty="0"/>
                        <a:t>Effective I</a:t>
                      </a:r>
                      <a:r>
                        <a:rPr lang="en-US" sz="1000" b="1" baseline="-25000" dirty="0"/>
                        <a:t>AVG</a:t>
                      </a:r>
                      <a:r>
                        <a:rPr lang="en-US" sz="1000" b="1" baseline="0" dirty="0"/>
                        <a:t> [</a:t>
                      </a:r>
                      <a:r>
                        <a:rPr lang="en-US" sz="1000" b="1" baseline="0" dirty="0" err="1"/>
                        <a:t>uA</a:t>
                      </a:r>
                      <a:r>
                        <a:rPr lang="en-US" sz="1000" b="1" baseline="0" dirty="0"/>
                        <a:t>]</a:t>
                      </a:r>
                      <a:endParaRPr lang="en-US" sz="1000" b="1" dirty="0"/>
                    </a:p>
                  </a:txBody>
                  <a:tcPr anchor="ctr">
                    <a:solidFill>
                      <a:schemeClr val="accent2">
                        <a:lumMod val="20000"/>
                        <a:lumOff val="80000"/>
                      </a:schemeClr>
                    </a:solidFill>
                  </a:tcPr>
                </a:tc>
                <a:tc>
                  <a:txBody>
                    <a:bodyPr/>
                    <a:lstStyle/>
                    <a:p>
                      <a:pPr algn="ctr"/>
                      <a:r>
                        <a:rPr lang="en-US" sz="1000" dirty="0"/>
                        <a:t>~ 0.95</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 0.85</a:t>
                      </a:r>
                    </a:p>
                  </a:txBody>
                  <a:tcPr anchor="ctr">
                    <a:solidFill>
                      <a:schemeClr val="accent2">
                        <a:lumMod val="20000"/>
                        <a:lumOff val="80000"/>
                      </a:schemeClr>
                    </a:solidFill>
                  </a:tcPr>
                </a:tc>
                <a:extLst>
                  <a:ext uri="{0D108BD9-81ED-4DB2-BD59-A6C34878D82A}">
                    <a16:rowId xmlns:a16="http://schemas.microsoft.com/office/drawing/2014/main" val="10003"/>
                  </a:ext>
                </a:extLst>
              </a:tr>
            </a:tbl>
          </a:graphicData>
        </a:graphic>
      </p:graphicFrame>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88" y="5484755"/>
            <a:ext cx="8744911" cy="1298755"/>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173014"/>
            <a:ext cx="9144000" cy="1345974"/>
          </a:xfrm>
          <a:prstGeom prst="rect">
            <a:avLst/>
          </a:prstGeom>
        </p:spPr>
      </p:pic>
      <p:sp>
        <p:nvSpPr>
          <p:cNvPr id="16" name="TextBox 15"/>
          <p:cNvSpPr txBox="1"/>
          <p:nvPr/>
        </p:nvSpPr>
        <p:spPr>
          <a:xfrm>
            <a:off x="8565991" y="4052024"/>
            <a:ext cx="510992"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sz="1100" dirty="0">
                <a:solidFill>
                  <a:srgbClr val="FF0000"/>
                </a:solidFill>
              </a:rPr>
              <a:t>2017</a:t>
            </a:r>
            <a:endParaRPr lang="en-GB" sz="1100" dirty="0">
              <a:solidFill>
                <a:srgbClr val="FF0000"/>
              </a:solidFill>
            </a:endParaRPr>
          </a:p>
        </p:txBody>
      </p:sp>
      <p:sp>
        <p:nvSpPr>
          <p:cNvPr id="17" name="TextBox 16"/>
          <p:cNvSpPr txBox="1"/>
          <p:nvPr/>
        </p:nvSpPr>
        <p:spPr>
          <a:xfrm>
            <a:off x="8565991" y="5363765"/>
            <a:ext cx="510992" cy="241980"/>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sz="1100" dirty="0">
                <a:solidFill>
                  <a:srgbClr val="FF0000"/>
                </a:solidFill>
              </a:rPr>
              <a:t>2018</a:t>
            </a:r>
            <a:endParaRPr lang="en-GB" sz="1100" dirty="0">
              <a:solidFill>
                <a:srgbClr val="FF0000"/>
              </a:solidFill>
            </a:endParaRPr>
          </a:p>
        </p:txBody>
      </p:sp>
      <p:sp>
        <p:nvSpPr>
          <p:cNvPr id="18" name="TextBox 17"/>
          <p:cNvSpPr txBox="1"/>
          <p:nvPr/>
        </p:nvSpPr>
        <p:spPr>
          <a:xfrm>
            <a:off x="609036" y="4106937"/>
            <a:ext cx="3149453" cy="226591"/>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000" dirty="0"/>
              <a:t>Proton beam current delivered to the ISOLDE facility</a:t>
            </a:r>
            <a:endParaRPr lang="en-GB" sz="1000" dirty="0"/>
          </a:p>
        </p:txBody>
      </p:sp>
      <p:sp>
        <p:nvSpPr>
          <p:cNvPr id="20" name="TextBox 19">
            <a:extLst>
              <a:ext uri="{FF2B5EF4-FFF2-40B4-BE49-F238E27FC236}">
                <a16:creationId xmlns:a16="http://schemas.microsoft.com/office/drawing/2014/main" id="{8E73E120-2D35-C147-8686-0FF28ECD3A2F}"/>
              </a:ext>
            </a:extLst>
          </p:cNvPr>
          <p:cNvSpPr txBox="1"/>
          <p:nvPr/>
        </p:nvSpPr>
        <p:spPr>
          <a:xfrm>
            <a:off x="96568" y="1937638"/>
            <a:ext cx="9047432" cy="1538883"/>
          </a:xfrm>
          <a:prstGeom prst="rect">
            <a:avLst/>
          </a:prstGeom>
          <a:noFill/>
          <a:ln>
            <a:noFill/>
          </a:ln>
        </p:spPr>
        <p:txBody>
          <a:bodyPr wrap="square" rtlCol="0">
            <a:spAutoFit/>
          </a:bodyPr>
          <a:lstStyle/>
          <a:p>
            <a:pPr marL="171450" indent="-171450">
              <a:spcBef>
                <a:spcPts val="300"/>
              </a:spcBef>
              <a:spcAft>
                <a:spcPts val="300"/>
              </a:spcAft>
              <a:buFont typeface="Wingdings" pitchFamily="2" charset="2"/>
              <a:buChar char="Ø"/>
            </a:pPr>
            <a:r>
              <a:rPr lang="en-US" sz="1200" dirty="0"/>
              <a:t>The MoU between CERN and the ISOLDE collaboration:</a:t>
            </a:r>
          </a:p>
          <a:p>
            <a:pPr>
              <a:spcBef>
                <a:spcPts val="300"/>
              </a:spcBef>
              <a:spcAft>
                <a:spcPts val="300"/>
              </a:spcAft>
            </a:pPr>
            <a:r>
              <a:rPr lang="en-US" sz="1200" dirty="0"/>
              <a:t>“CERN shall provide proton beam from the PS Booster to the ISOLDE target stations according to the schedule approved by the CERN Research Board. The intensity of the proton beam will be typically 3×10</a:t>
            </a:r>
            <a:r>
              <a:rPr lang="en-US" sz="1200" baseline="30000" dirty="0"/>
              <a:t>13</a:t>
            </a:r>
            <a:r>
              <a:rPr lang="en-US" sz="1200" dirty="0"/>
              <a:t> protons per pulse and </a:t>
            </a:r>
            <a:r>
              <a:rPr lang="en-US" sz="1200" dirty="0">
                <a:solidFill>
                  <a:srgbClr val="FF0000"/>
                </a:solidFill>
              </a:rPr>
              <a:t>on average an intensity of 1.5 </a:t>
            </a:r>
            <a:r>
              <a:rPr lang="en-US" sz="1200" dirty="0" err="1">
                <a:solidFill>
                  <a:srgbClr val="FF0000"/>
                </a:solidFill>
              </a:rPr>
              <a:t>uA</a:t>
            </a:r>
            <a:r>
              <a:rPr lang="en-US" sz="1200" dirty="0">
                <a:solidFill>
                  <a:srgbClr val="FF0000"/>
                </a:solidFill>
              </a:rPr>
              <a:t> will be delivered to the ISOLDE target</a:t>
            </a:r>
            <a:r>
              <a:rPr lang="en-US" sz="1200" dirty="0"/>
              <a:t>”</a:t>
            </a:r>
          </a:p>
          <a:p>
            <a:pPr marL="171450" indent="-171450">
              <a:spcBef>
                <a:spcPts val="300"/>
              </a:spcBef>
              <a:spcAft>
                <a:spcPts val="300"/>
              </a:spcAft>
              <a:buFont typeface="Wingdings" pitchFamily="2" charset="2"/>
              <a:buChar char="Ø"/>
            </a:pPr>
            <a:r>
              <a:rPr lang="en-US" sz="1200" dirty="0"/>
              <a:t>The gap between the the available ~ 1.5 </a:t>
            </a:r>
            <a:r>
              <a:rPr lang="en-US" sz="1200" dirty="0" err="1"/>
              <a:t>uA</a:t>
            </a:r>
            <a:r>
              <a:rPr lang="en-US" sz="1200" dirty="0"/>
              <a:t>  and the actual ~ 0.9 </a:t>
            </a:r>
            <a:r>
              <a:rPr lang="en-US" sz="1200" dirty="0" err="1"/>
              <a:t>uA</a:t>
            </a:r>
            <a:r>
              <a:rPr lang="en-US" sz="1200" dirty="0"/>
              <a:t> is mostly explained by the time needed in between experiments to set-up the machine. Other contributors include: beam characterization and optimization, user requirements on the proton structure and occasional machine/target development studies. </a:t>
            </a:r>
            <a:r>
              <a:rPr lang="en-US" sz="1200" dirty="0">
                <a:sym typeface="Wingdings" pitchFamily="2" charset="2"/>
              </a:rPr>
              <a:t> Listen to the Beam Switching presentation by S. </a:t>
            </a:r>
            <a:r>
              <a:rPr lang="en-US" sz="1200" dirty="0" err="1">
                <a:sym typeface="Wingdings" pitchFamily="2" charset="2"/>
              </a:rPr>
              <a:t>Rothe</a:t>
            </a:r>
            <a:endParaRPr lang="en-US" sz="1200" dirty="0">
              <a:sym typeface="Wingdings" pitchFamily="2" charset="2"/>
            </a:endParaRPr>
          </a:p>
        </p:txBody>
      </p:sp>
      <p:grpSp>
        <p:nvGrpSpPr>
          <p:cNvPr id="4" name="Group 3">
            <a:extLst>
              <a:ext uri="{FF2B5EF4-FFF2-40B4-BE49-F238E27FC236}">
                <a16:creationId xmlns:a16="http://schemas.microsoft.com/office/drawing/2014/main" id="{16F46202-BC9C-7644-A28D-355F2E9F2947}"/>
              </a:ext>
            </a:extLst>
          </p:cNvPr>
          <p:cNvGrpSpPr/>
          <p:nvPr/>
        </p:nvGrpSpPr>
        <p:grpSpPr>
          <a:xfrm>
            <a:off x="838200" y="3616304"/>
            <a:ext cx="6400799" cy="347020"/>
            <a:chOff x="964864" y="3608507"/>
            <a:chExt cx="6400799" cy="347020"/>
          </a:xfrm>
        </p:grpSpPr>
        <p:sp>
          <p:nvSpPr>
            <p:cNvPr id="23" name="TextBox 22">
              <a:extLst>
                <a:ext uri="{FF2B5EF4-FFF2-40B4-BE49-F238E27FC236}">
                  <a16:creationId xmlns:a16="http://schemas.microsoft.com/office/drawing/2014/main" id="{A1FA2835-4535-C749-852E-859ABCCCB419}"/>
                </a:ext>
              </a:extLst>
            </p:cNvPr>
            <p:cNvSpPr txBox="1"/>
            <p:nvPr/>
          </p:nvSpPr>
          <p:spPr>
            <a:xfrm>
              <a:off x="1914042" y="3616534"/>
              <a:ext cx="5451621" cy="307777"/>
            </a:xfrm>
            <a:prstGeom prst="rect">
              <a:avLst/>
            </a:prstGeom>
            <a:noFill/>
            <a:ln w="22225">
              <a:solidFill>
                <a:srgbClr val="FF0000"/>
              </a:solidFill>
            </a:ln>
          </p:spPr>
          <p:txBody>
            <a:bodyPr wrap="square" rtlCol="0">
              <a:spAutoFit/>
            </a:bodyPr>
            <a:lstStyle/>
            <a:p>
              <a:pPr algn="ctr">
                <a:spcBef>
                  <a:spcPts val="300"/>
                </a:spcBef>
                <a:spcAft>
                  <a:spcPts val="300"/>
                </a:spcAft>
              </a:pPr>
              <a:r>
                <a:rPr lang="en-US" sz="1400" dirty="0">
                  <a:solidFill>
                    <a:srgbClr val="FF0000"/>
                  </a:solidFill>
                </a:rPr>
                <a:t>A new facility should maximize the use of the available protons</a:t>
              </a:r>
            </a:p>
          </p:txBody>
        </p:sp>
        <p:sp>
          <p:nvSpPr>
            <p:cNvPr id="3" name="Right Arrow 2">
              <a:extLst>
                <a:ext uri="{FF2B5EF4-FFF2-40B4-BE49-F238E27FC236}">
                  <a16:creationId xmlns:a16="http://schemas.microsoft.com/office/drawing/2014/main" id="{C592949C-27ED-9D4A-B350-86D705DF49EF}"/>
                </a:ext>
              </a:extLst>
            </p:cNvPr>
            <p:cNvSpPr/>
            <p:nvPr/>
          </p:nvSpPr>
          <p:spPr>
            <a:xfrm>
              <a:off x="964864" y="3608507"/>
              <a:ext cx="758837" cy="347020"/>
            </a:xfrm>
            <a:prstGeom prst="rightArrow">
              <a:avLst>
                <a:gd name="adj1" fmla="val 50000"/>
                <a:gd name="adj2" fmla="val 98308"/>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0577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5987" y="0"/>
            <a:ext cx="7646413" cy="523220"/>
          </a:xfrm>
          <a:prstGeom prst="rect">
            <a:avLst/>
          </a:prstGeom>
          <a:noFill/>
        </p:spPr>
        <p:txBody>
          <a:bodyPr wrap="square" rtlCol="0">
            <a:spAutoFit/>
          </a:bodyPr>
          <a:lstStyle/>
          <a:p>
            <a:r>
              <a:rPr lang="en-GB" sz="2800" u="sng" dirty="0"/>
              <a:t>Double </a:t>
            </a:r>
            <a:r>
              <a:rPr lang="en-GB" sz="2800" u="sng" dirty="0" smtClean="0"/>
              <a:t>Target Front-ends</a:t>
            </a:r>
            <a:r>
              <a:rPr lang="en-GB" sz="2800" u="sng" dirty="0"/>
              <a:t>:</a:t>
            </a:r>
          </a:p>
        </p:txBody>
      </p:sp>
      <p:grpSp>
        <p:nvGrpSpPr>
          <p:cNvPr id="22" name="Group 21"/>
          <p:cNvGrpSpPr/>
          <p:nvPr/>
        </p:nvGrpSpPr>
        <p:grpSpPr>
          <a:xfrm>
            <a:off x="60080" y="6254100"/>
            <a:ext cx="8957765" cy="603900"/>
            <a:chOff x="60080" y="6254100"/>
            <a:chExt cx="8957765" cy="603900"/>
          </a:xfrm>
        </p:grpSpPr>
        <p:pic>
          <p:nvPicPr>
            <p:cNvPr id="29" name="Picture 28"/>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31"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32" name="Picture 31"/>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33" name="Straight Connector 32"/>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
        <p:nvSpPr>
          <p:cNvPr id="352" name="TextBox 351">
            <a:extLst>
              <a:ext uri="{FF2B5EF4-FFF2-40B4-BE49-F238E27FC236}">
                <a16:creationId xmlns:a16="http://schemas.microsoft.com/office/drawing/2014/main" id="{A1B8108B-9C03-294F-AB2E-426E1A795B2D}"/>
              </a:ext>
            </a:extLst>
          </p:cNvPr>
          <p:cNvSpPr txBox="1"/>
          <p:nvPr/>
        </p:nvSpPr>
        <p:spPr>
          <a:xfrm>
            <a:off x="60079" y="2144658"/>
            <a:ext cx="9083921" cy="276999"/>
          </a:xfrm>
          <a:prstGeom prst="rect">
            <a:avLst/>
          </a:prstGeom>
          <a:noFill/>
          <a:ln>
            <a:noFill/>
          </a:ln>
        </p:spPr>
        <p:txBody>
          <a:bodyPr wrap="square" rtlCol="0">
            <a:spAutoFit/>
          </a:bodyPr>
          <a:lstStyle/>
          <a:p>
            <a:pPr marL="171450" indent="-171450">
              <a:spcBef>
                <a:spcPts val="300"/>
              </a:spcBef>
              <a:buFont typeface="Wingdings" pitchFamily="2" charset="2"/>
              <a:buChar char="Ø"/>
            </a:pPr>
            <a:r>
              <a:rPr lang="en-GB" sz="1200" dirty="0"/>
              <a:t>Initial FLUKA calculations to asses the feasibility of the concept by C. </a:t>
            </a:r>
            <a:r>
              <a:rPr lang="en-GB" sz="1200" dirty="0" err="1"/>
              <a:t>Duchemin</a:t>
            </a:r>
            <a:endParaRPr lang="en-GB" sz="1200" dirty="0"/>
          </a:p>
        </p:txBody>
      </p:sp>
      <p:pic>
        <p:nvPicPr>
          <p:cNvPr id="2" name="Picture 1"/>
          <p:cNvPicPr>
            <a:picLocks noChangeAspect="1"/>
          </p:cNvPicPr>
          <p:nvPr/>
        </p:nvPicPr>
        <p:blipFill>
          <a:blip r:embed="rId4"/>
          <a:stretch>
            <a:fillRect/>
          </a:stretch>
        </p:blipFill>
        <p:spPr>
          <a:xfrm>
            <a:off x="6568845" y="113233"/>
            <a:ext cx="2575155" cy="2248604"/>
          </a:xfrm>
          <a:prstGeom prst="rect">
            <a:avLst/>
          </a:prstGeom>
        </p:spPr>
      </p:pic>
      <p:pic>
        <p:nvPicPr>
          <p:cNvPr id="5" name="Picture 4"/>
          <p:cNvPicPr>
            <a:picLocks noChangeAspect="1"/>
          </p:cNvPicPr>
          <p:nvPr/>
        </p:nvPicPr>
        <p:blipFill>
          <a:blip r:embed="rId5"/>
          <a:stretch>
            <a:fillRect/>
          </a:stretch>
        </p:blipFill>
        <p:spPr>
          <a:xfrm>
            <a:off x="172227" y="4387906"/>
            <a:ext cx="2034617" cy="503323"/>
          </a:xfrm>
          <a:prstGeom prst="rect">
            <a:avLst/>
          </a:prstGeom>
        </p:spPr>
      </p:pic>
      <p:sp>
        <p:nvSpPr>
          <p:cNvPr id="16" name="TextBox 15">
            <a:extLst>
              <a:ext uri="{FF2B5EF4-FFF2-40B4-BE49-F238E27FC236}">
                <a16:creationId xmlns:a16="http://schemas.microsoft.com/office/drawing/2014/main" id="{6C936D04-9A92-454E-A947-8B7142C2F925}"/>
              </a:ext>
            </a:extLst>
          </p:cNvPr>
          <p:cNvSpPr txBox="1"/>
          <p:nvPr/>
        </p:nvSpPr>
        <p:spPr>
          <a:xfrm>
            <a:off x="60080" y="566602"/>
            <a:ext cx="6645520" cy="1615827"/>
          </a:xfrm>
          <a:prstGeom prst="rect">
            <a:avLst/>
          </a:prstGeom>
          <a:noFill/>
          <a:ln>
            <a:noFill/>
          </a:ln>
        </p:spPr>
        <p:txBody>
          <a:bodyPr wrap="square" rtlCol="0">
            <a:spAutoFit/>
          </a:bodyPr>
          <a:lstStyle/>
          <a:p>
            <a:pPr marL="171450" indent="-171450">
              <a:spcBef>
                <a:spcPts val="300"/>
              </a:spcBef>
              <a:spcAft>
                <a:spcPts val="300"/>
              </a:spcAft>
              <a:buFont typeface="Wingdings" pitchFamily="2" charset="2"/>
              <a:buChar char="Ø"/>
            </a:pPr>
            <a:r>
              <a:rPr lang="en-US" sz="1200" dirty="0"/>
              <a:t>Concept presented by M. Lozano during the previous EPIC workshop (</a:t>
            </a:r>
            <a:r>
              <a:rPr lang="en-US" sz="1200" dirty="0">
                <a:hlinkClick r:id="rId6"/>
              </a:rPr>
              <a:t>https://indico.cern.ch/event/838820/contributions/3634430</a:t>
            </a:r>
            <a:r>
              <a:rPr lang="en-US" sz="1200" dirty="0"/>
              <a:t>)</a:t>
            </a:r>
          </a:p>
          <a:p>
            <a:pPr marL="171450" indent="-171450">
              <a:spcBef>
                <a:spcPts val="300"/>
              </a:spcBef>
              <a:spcAft>
                <a:spcPts val="300"/>
              </a:spcAft>
              <a:buFont typeface="Wingdings" pitchFamily="2" charset="2"/>
              <a:buChar char="Ø"/>
            </a:pPr>
            <a:r>
              <a:rPr lang="en-US" sz="1200" dirty="0"/>
              <a:t>Two target units in series in a given target area profiting from the full proton current simultaneously</a:t>
            </a:r>
          </a:p>
          <a:p>
            <a:pPr marL="171450" indent="-171450">
              <a:spcBef>
                <a:spcPts val="300"/>
              </a:spcBef>
              <a:spcAft>
                <a:spcPts val="300"/>
              </a:spcAft>
              <a:buFont typeface="Wingdings" pitchFamily="2" charset="2"/>
              <a:buChar char="Ø"/>
            </a:pPr>
            <a:r>
              <a:rPr lang="en-US" sz="1200" dirty="0"/>
              <a:t>Each target unit is followed by a full on-line separator</a:t>
            </a:r>
          </a:p>
          <a:p>
            <a:pPr marL="171450" indent="-171450">
              <a:spcBef>
                <a:spcPts val="300"/>
              </a:spcBef>
              <a:spcAft>
                <a:spcPts val="300"/>
              </a:spcAft>
              <a:buFont typeface="Wingdings" pitchFamily="2" charset="2"/>
              <a:buChar char="Ø"/>
            </a:pPr>
            <a:r>
              <a:rPr lang="en-US" sz="1200" dirty="0"/>
              <a:t>The two different RIBs can be delivered simultaneously to two separated experimental stations </a:t>
            </a:r>
            <a:r>
              <a:rPr lang="en-US" sz="1200" dirty="0">
                <a:sym typeface="Wingdings" pitchFamily="2" charset="2"/>
              </a:rPr>
              <a:t> Multi-user facility</a:t>
            </a:r>
            <a:endParaRPr lang="en-US" sz="1200" dirty="0"/>
          </a:p>
        </p:txBody>
      </p:sp>
      <p:graphicFrame>
        <p:nvGraphicFramePr>
          <p:cNvPr id="17" name="Table 16">
            <a:extLst>
              <a:ext uri="{FF2B5EF4-FFF2-40B4-BE49-F238E27FC236}">
                <a16:creationId xmlns:a16="http://schemas.microsoft.com/office/drawing/2014/main" id="{FE9D33E0-2699-744B-9B5F-B80D92E8EBD1}"/>
              </a:ext>
            </a:extLst>
          </p:cNvPr>
          <p:cNvGraphicFramePr>
            <a:graphicFrameLocks noGrp="1"/>
          </p:cNvGraphicFramePr>
          <p:nvPr>
            <p:extLst>
              <p:ext uri="{D42A27DB-BD31-4B8C-83A1-F6EECF244321}">
                <p14:modId xmlns:p14="http://schemas.microsoft.com/office/powerpoint/2010/main" val="3773248498"/>
              </p:ext>
            </p:extLst>
          </p:nvPr>
        </p:nvGraphicFramePr>
        <p:xfrm>
          <a:off x="907959" y="24163963"/>
          <a:ext cx="13484634" cy="4990923"/>
        </p:xfrm>
        <a:graphic>
          <a:graphicData uri="http://schemas.openxmlformats.org/drawingml/2006/table">
            <a:tbl>
              <a:tblPr firstRow="1" bandRow="1">
                <a:tableStyleId>{5940675A-B579-460E-94D1-54222C63F5DA}</a:tableStyleId>
              </a:tblPr>
              <a:tblGrid>
                <a:gridCol w="3445470">
                  <a:extLst>
                    <a:ext uri="{9D8B030D-6E8A-4147-A177-3AD203B41FA5}">
                      <a16:colId xmlns:a16="http://schemas.microsoft.com/office/drawing/2014/main" val="4257035339"/>
                    </a:ext>
                  </a:extLst>
                </a:gridCol>
                <a:gridCol w="1708746">
                  <a:extLst>
                    <a:ext uri="{9D8B030D-6E8A-4147-A177-3AD203B41FA5}">
                      <a16:colId xmlns:a16="http://schemas.microsoft.com/office/drawing/2014/main" val="2369834760"/>
                    </a:ext>
                  </a:extLst>
                </a:gridCol>
                <a:gridCol w="1656184">
                  <a:extLst>
                    <a:ext uri="{9D8B030D-6E8A-4147-A177-3AD203B41FA5}">
                      <a16:colId xmlns:a16="http://schemas.microsoft.com/office/drawing/2014/main" val="2291751336"/>
                    </a:ext>
                  </a:extLst>
                </a:gridCol>
                <a:gridCol w="1728192">
                  <a:extLst>
                    <a:ext uri="{9D8B030D-6E8A-4147-A177-3AD203B41FA5}">
                      <a16:colId xmlns:a16="http://schemas.microsoft.com/office/drawing/2014/main" val="1743632010"/>
                    </a:ext>
                  </a:extLst>
                </a:gridCol>
                <a:gridCol w="1584176">
                  <a:extLst>
                    <a:ext uri="{9D8B030D-6E8A-4147-A177-3AD203B41FA5}">
                      <a16:colId xmlns:a16="http://schemas.microsoft.com/office/drawing/2014/main" val="1939070480"/>
                    </a:ext>
                  </a:extLst>
                </a:gridCol>
                <a:gridCol w="1800200">
                  <a:extLst>
                    <a:ext uri="{9D8B030D-6E8A-4147-A177-3AD203B41FA5}">
                      <a16:colId xmlns:a16="http://schemas.microsoft.com/office/drawing/2014/main" val="3751720003"/>
                    </a:ext>
                  </a:extLst>
                </a:gridCol>
                <a:gridCol w="1561666">
                  <a:extLst>
                    <a:ext uri="{9D8B030D-6E8A-4147-A177-3AD203B41FA5}">
                      <a16:colId xmlns:a16="http://schemas.microsoft.com/office/drawing/2014/main" val="1563433961"/>
                    </a:ext>
                  </a:extLst>
                </a:gridCol>
              </a:tblGrid>
              <a:tr h="575031">
                <a:tc gridSpan="7">
                  <a:txBody>
                    <a:bodyPr/>
                    <a:lstStyle/>
                    <a:p>
                      <a:pPr algn="ctr"/>
                      <a:r>
                        <a:rPr lang="en-GB" sz="2800" b="1" dirty="0">
                          <a:latin typeface="+mn-lt"/>
                        </a:rPr>
                        <a:t>1.4 GeV</a:t>
                      </a:r>
                    </a:p>
                  </a:txBody>
                  <a:tcPr anchor="ctr"/>
                </a:tc>
                <a:tc hMerge="1">
                  <a:txBody>
                    <a:bodyPr/>
                    <a:lstStyle/>
                    <a:p>
                      <a:pPr algn="ctr"/>
                      <a:endParaRPr lang="en-GB" sz="1200" dirty="0"/>
                    </a:p>
                  </a:txBody>
                  <a:tcPr/>
                </a:tc>
                <a:tc hMerge="1">
                  <a:txBody>
                    <a:bodyPr/>
                    <a:lstStyle/>
                    <a:p>
                      <a:endParaRPr lang="en-US"/>
                    </a:p>
                  </a:txBody>
                  <a:tcPr/>
                </a:tc>
                <a:tc hMerge="1">
                  <a:txBody>
                    <a:bodyPr/>
                    <a:lstStyle/>
                    <a:p>
                      <a:pPr algn="ctr"/>
                      <a:endParaRPr lang="en-GB" sz="1200" dirty="0"/>
                    </a:p>
                  </a:txBody>
                  <a:tcPr/>
                </a:tc>
                <a:tc hMerge="1">
                  <a:txBody>
                    <a:bodyPr/>
                    <a:lstStyle/>
                    <a:p>
                      <a:pPr algn="ctr"/>
                      <a:endParaRPr lang="en-GB" sz="1200" dirty="0"/>
                    </a:p>
                  </a:txBody>
                  <a:tcPr/>
                </a:tc>
                <a:tc hMerge="1">
                  <a:txBody>
                    <a:bodyPr/>
                    <a:lstStyle/>
                    <a:p>
                      <a:pPr algn="ctr"/>
                      <a:endParaRPr lang="en-GB" sz="2800" b="1" dirty="0">
                        <a:latin typeface="+mn-lt"/>
                      </a:endParaRPr>
                    </a:p>
                  </a:txBody>
                  <a:tcPr anchor="ctr"/>
                </a:tc>
                <a:tc hMerge="1">
                  <a:txBody>
                    <a:bodyPr/>
                    <a:lstStyle/>
                    <a:p>
                      <a:pPr algn="ctr"/>
                      <a:endParaRPr lang="en-GB" sz="2800" b="1" dirty="0">
                        <a:latin typeface="+mn-lt"/>
                      </a:endParaRPr>
                    </a:p>
                  </a:txBody>
                  <a:tcPr anchor="ctr"/>
                </a:tc>
                <a:extLst>
                  <a:ext uri="{0D108BD9-81ED-4DB2-BD59-A6C34878D82A}">
                    <a16:rowId xmlns:a16="http://schemas.microsoft.com/office/drawing/2014/main" val="1988486829"/>
                  </a:ext>
                </a:extLst>
              </a:tr>
              <a:tr h="431971">
                <a:tc>
                  <a:txBody>
                    <a:bodyPr/>
                    <a:lstStyle/>
                    <a:p>
                      <a:pPr algn="ctr"/>
                      <a:r>
                        <a:rPr lang="en-US" sz="2400" baseline="0" dirty="0">
                          <a:latin typeface="Symbol" pitchFamily="2" charset="2"/>
                        </a:rPr>
                        <a:t>D</a:t>
                      </a:r>
                      <a:r>
                        <a:rPr lang="en-US" sz="2400" b="0" baseline="0" dirty="0">
                          <a:latin typeface="+mn-lt"/>
                        </a:rPr>
                        <a:t> [cm]</a:t>
                      </a:r>
                      <a:endParaRPr lang="en-GB" sz="2400" b="0" dirty="0">
                        <a:latin typeface="+mn-lt"/>
                      </a:endParaRPr>
                    </a:p>
                  </a:txBody>
                  <a:tcPr anchor="ctr"/>
                </a:tc>
                <a:tc gridSpan="2">
                  <a:txBody>
                    <a:bodyPr/>
                    <a:lstStyle/>
                    <a:p>
                      <a:pPr algn="ctr"/>
                      <a:r>
                        <a:rPr lang="en-GB" sz="2400" b="0" dirty="0">
                          <a:latin typeface="+mn-lt"/>
                        </a:rPr>
                        <a:t>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25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100</a:t>
                      </a:r>
                    </a:p>
                  </a:txBody>
                  <a:tcPr anchor="ctr"/>
                </a:tc>
                <a:tc hMerge="1">
                  <a:txBody>
                    <a:bodyPr/>
                    <a:lstStyle/>
                    <a:p>
                      <a:pPr algn="ctr"/>
                      <a:endParaRPr lang="en-GB" sz="2400" b="0" dirty="0">
                        <a:latin typeface="+mn-lt"/>
                      </a:endParaRPr>
                    </a:p>
                  </a:txBody>
                  <a:tcPr anchor="ctr"/>
                </a:tc>
                <a:extLst>
                  <a:ext uri="{0D108BD9-81ED-4DB2-BD59-A6C34878D82A}">
                    <a16:rowId xmlns:a16="http://schemas.microsoft.com/office/drawing/2014/main" val="3573937729"/>
                  </a:ext>
                </a:extLst>
              </a:tr>
              <a:tr h="941172">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Target type#1 (radius) – </a:t>
                      </a:r>
                      <a:br>
                        <a:rPr lang="en-US" sz="2400" b="0" dirty="0">
                          <a:latin typeface="+mn-lt"/>
                        </a:rPr>
                      </a:br>
                      <a:r>
                        <a:rPr lang="en-US" sz="2400" b="0" dirty="0">
                          <a:latin typeface="+mn-lt"/>
                        </a:rPr>
                        <a:t>Target type#2 (radius)</a:t>
                      </a: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extLst>
                  <a:ext uri="{0D108BD9-81ED-4DB2-BD59-A6C34878D82A}">
                    <a16:rowId xmlns:a16="http://schemas.microsoft.com/office/drawing/2014/main" val="2433145248"/>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Ta(2.5)</a:t>
                      </a:r>
                      <a:endParaRPr lang="en-US" sz="2400" b="0" dirty="0">
                        <a:solidFill>
                          <a:srgbClr val="0070C0"/>
                        </a:solidFill>
                        <a:latin typeface="+mn-lt"/>
                      </a:endParaRPr>
                    </a:p>
                  </a:txBody>
                  <a:tcPr anchor="ctr"/>
                </a:tc>
                <a:tc>
                  <a:txBody>
                    <a:bodyPr/>
                    <a:lstStyle/>
                    <a:p>
                      <a:pPr algn="ctr"/>
                      <a:r>
                        <a:rPr lang="en-US" sz="2400" b="0" dirty="0">
                          <a:latin typeface="+mn-lt"/>
                        </a:rPr>
                        <a:t>106 – 88</a:t>
                      </a:r>
                    </a:p>
                  </a:txBody>
                  <a:tcPr anchor="ctr"/>
                </a:tc>
                <a:tc>
                  <a:txBody>
                    <a:bodyPr/>
                    <a:lstStyle/>
                    <a:p>
                      <a:pPr algn="ctr"/>
                      <a:r>
                        <a:rPr lang="en-US" sz="2400" b="0" dirty="0">
                          <a:latin typeface="+mn-lt"/>
                        </a:rPr>
                        <a:t>1.20</a:t>
                      </a:r>
                    </a:p>
                  </a:txBody>
                  <a:tcPr anchor="ctr"/>
                </a:tc>
                <a:tc>
                  <a:txBody>
                    <a:bodyPr/>
                    <a:lstStyle/>
                    <a:p>
                      <a:pPr algn="ctr"/>
                      <a:r>
                        <a:rPr lang="en-US" sz="2400" b="0" dirty="0">
                          <a:latin typeface="+mn-lt"/>
                        </a:rPr>
                        <a:t>109 – 69</a:t>
                      </a:r>
                    </a:p>
                  </a:txBody>
                  <a:tcPr anchor="ctr"/>
                </a:tc>
                <a:tc>
                  <a:txBody>
                    <a:bodyPr/>
                    <a:lstStyle/>
                    <a:p>
                      <a:pPr algn="ctr"/>
                      <a:r>
                        <a:rPr lang="en-US" sz="2400" b="0" dirty="0">
                          <a:latin typeface="+mn-lt"/>
                        </a:rPr>
                        <a:t>1.58</a:t>
                      </a:r>
                    </a:p>
                  </a:txBody>
                  <a:tcPr anchor="ctr"/>
                </a:tc>
                <a:tc>
                  <a:txBody>
                    <a:bodyPr/>
                    <a:lstStyle/>
                    <a:p>
                      <a:pPr algn="ctr"/>
                      <a:r>
                        <a:rPr lang="en-US" sz="2400" b="0" dirty="0">
                          <a:latin typeface="+mn-lt"/>
                        </a:rPr>
                        <a:t>105 – 32</a:t>
                      </a:r>
                    </a:p>
                  </a:txBody>
                  <a:tcPr anchor="ctr"/>
                </a:tc>
                <a:tc>
                  <a:txBody>
                    <a:bodyPr/>
                    <a:lstStyle/>
                    <a:p>
                      <a:pPr algn="ctr"/>
                      <a:r>
                        <a:rPr lang="en-US" sz="2400" b="0" dirty="0">
                          <a:latin typeface="+mn-lt"/>
                        </a:rPr>
                        <a:t>3.28</a:t>
                      </a:r>
                    </a:p>
                  </a:txBody>
                  <a:tcPr anchor="ctr"/>
                </a:tc>
                <a:extLst>
                  <a:ext uri="{0D108BD9-81ED-4DB2-BD59-A6C34878D82A}">
                    <a16:rowId xmlns:a16="http://schemas.microsoft.com/office/drawing/2014/main" val="2297649061"/>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107 – 153</a:t>
                      </a:r>
                    </a:p>
                  </a:txBody>
                  <a:tcPr anchor="ctr"/>
                </a:tc>
                <a:tc>
                  <a:txBody>
                    <a:bodyPr/>
                    <a:lstStyle/>
                    <a:p>
                      <a:pPr algn="ctr"/>
                      <a:r>
                        <a:rPr lang="en-US" sz="2400" b="0" dirty="0">
                          <a:latin typeface="+mn-lt"/>
                        </a:rPr>
                        <a:t>0.70</a:t>
                      </a:r>
                    </a:p>
                  </a:txBody>
                  <a:tcPr anchor="ctr"/>
                </a:tc>
                <a:tc>
                  <a:txBody>
                    <a:bodyPr/>
                    <a:lstStyle/>
                    <a:p>
                      <a:pPr algn="ctr"/>
                      <a:r>
                        <a:rPr lang="en-US" sz="2400" b="0" dirty="0">
                          <a:latin typeface="+mn-lt"/>
                        </a:rPr>
                        <a:t>107 – 121</a:t>
                      </a:r>
                    </a:p>
                  </a:txBody>
                  <a:tcPr anchor="ctr"/>
                </a:tc>
                <a:tc>
                  <a:txBody>
                    <a:bodyPr/>
                    <a:lstStyle/>
                    <a:p>
                      <a:pPr algn="ctr"/>
                      <a:r>
                        <a:rPr lang="en-US" sz="2400" b="0" dirty="0">
                          <a:latin typeface="+mn-lt"/>
                        </a:rPr>
                        <a:t>0.88</a:t>
                      </a:r>
                    </a:p>
                  </a:txBody>
                  <a:tcPr anchor="ctr"/>
                </a:tc>
                <a:tc>
                  <a:txBody>
                    <a:bodyPr/>
                    <a:lstStyle/>
                    <a:p>
                      <a:pPr algn="ctr"/>
                      <a:r>
                        <a:rPr lang="en-US" sz="2400" b="0" dirty="0">
                          <a:latin typeface="+mn-lt"/>
                        </a:rPr>
                        <a:t>106 – 57</a:t>
                      </a:r>
                    </a:p>
                  </a:txBody>
                  <a:tcPr anchor="ctr"/>
                </a:tc>
                <a:tc>
                  <a:txBody>
                    <a:bodyPr/>
                    <a:lstStyle/>
                    <a:p>
                      <a:pPr algn="ctr"/>
                      <a:r>
                        <a:rPr lang="en-US" sz="2400" b="0" dirty="0">
                          <a:latin typeface="+mn-lt"/>
                        </a:rPr>
                        <a:t>1.86</a:t>
                      </a:r>
                    </a:p>
                  </a:txBody>
                  <a:tcPr anchor="ctr"/>
                </a:tc>
                <a:extLst>
                  <a:ext uri="{0D108BD9-81ED-4DB2-BD59-A6C34878D82A}">
                    <a16:rowId xmlns:a16="http://schemas.microsoft.com/office/drawing/2014/main" val="4095395525"/>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107 – 16</a:t>
                      </a:r>
                    </a:p>
                  </a:txBody>
                  <a:tcPr anchor="ctr"/>
                </a:tc>
                <a:tc>
                  <a:txBody>
                    <a:bodyPr/>
                    <a:lstStyle/>
                    <a:p>
                      <a:pPr algn="ctr"/>
                      <a:r>
                        <a:rPr lang="en-US" sz="2400" b="0" dirty="0">
                          <a:latin typeface="+mn-lt"/>
                        </a:rPr>
                        <a:t>6.69</a:t>
                      </a:r>
                    </a:p>
                  </a:txBody>
                  <a:tcPr anchor="ctr"/>
                </a:tc>
                <a:tc>
                  <a:txBody>
                    <a:bodyPr/>
                    <a:lstStyle/>
                    <a:p>
                      <a:pPr algn="ctr"/>
                      <a:r>
                        <a:rPr lang="en-US" sz="2400" b="0" dirty="0">
                          <a:latin typeface="+mn-lt"/>
                        </a:rPr>
                        <a:t>107 – 7</a:t>
                      </a:r>
                    </a:p>
                  </a:txBody>
                  <a:tcPr anchor="ctr"/>
                </a:tc>
                <a:tc>
                  <a:txBody>
                    <a:bodyPr/>
                    <a:lstStyle/>
                    <a:p>
                      <a:pPr algn="ctr"/>
                      <a:r>
                        <a:rPr lang="en-US" sz="2400" b="0" dirty="0">
                          <a:latin typeface="+mn-lt"/>
                        </a:rPr>
                        <a:t>15.29</a:t>
                      </a:r>
                    </a:p>
                  </a:txBody>
                  <a:tcPr anchor="ctr"/>
                </a:tc>
                <a:tc>
                  <a:txBody>
                    <a:bodyPr/>
                    <a:lstStyle/>
                    <a:p>
                      <a:pPr algn="ctr"/>
                      <a:r>
                        <a:rPr lang="en-US" sz="2400" b="0" dirty="0">
                          <a:latin typeface="+mn-lt"/>
                        </a:rPr>
                        <a:t>107 – 1.5</a:t>
                      </a:r>
                    </a:p>
                  </a:txBody>
                  <a:tcPr anchor="ctr"/>
                </a:tc>
                <a:tc>
                  <a:txBody>
                    <a:bodyPr/>
                    <a:lstStyle/>
                    <a:p>
                      <a:pPr algn="ctr"/>
                      <a:r>
                        <a:rPr lang="en-US" sz="2400" b="0" dirty="0">
                          <a:latin typeface="+mn-lt"/>
                        </a:rPr>
                        <a:t>71.33</a:t>
                      </a:r>
                    </a:p>
                  </a:txBody>
                  <a:tcPr anchor="ctr"/>
                </a:tc>
                <a:extLst>
                  <a:ext uri="{0D108BD9-81ED-4DB2-BD59-A6C34878D82A}">
                    <a16:rowId xmlns:a16="http://schemas.microsoft.com/office/drawing/2014/main" val="4286885146"/>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32 – 203</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31 – 197</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32 –</a:t>
                      </a:r>
                      <a:r>
                        <a:rPr lang="en-US" sz="2400" b="0" baseline="0" dirty="0">
                          <a:latin typeface="+mn-lt"/>
                        </a:rPr>
                        <a:t> 130</a:t>
                      </a:r>
                    </a:p>
                  </a:txBody>
                  <a:tcPr anchor="ctr"/>
                </a:tc>
                <a:tc>
                  <a:txBody>
                    <a:bodyPr/>
                    <a:lstStyle/>
                    <a:p>
                      <a:pPr algn="ctr"/>
                      <a:r>
                        <a:rPr lang="en-US" sz="2400" b="0" dirty="0">
                          <a:latin typeface="+mn-lt"/>
                        </a:rPr>
                        <a:t>0.25</a:t>
                      </a:r>
                    </a:p>
                  </a:txBody>
                  <a:tcPr anchor="ctr"/>
                </a:tc>
                <a:extLst>
                  <a:ext uri="{0D108BD9-81ED-4DB2-BD59-A6C34878D82A}">
                    <a16:rowId xmlns:a16="http://schemas.microsoft.com/office/drawing/2014/main" val="890358562"/>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31 – 51</a:t>
                      </a:r>
                    </a:p>
                  </a:txBody>
                  <a:tcPr anchor="ctr"/>
                </a:tc>
                <a:tc>
                  <a:txBody>
                    <a:bodyPr/>
                    <a:lstStyle/>
                    <a:p>
                      <a:pPr algn="ctr"/>
                      <a:r>
                        <a:rPr lang="en-US" sz="2400" b="0" dirty="0">
                          <a:latin typeface="+mn-lt"/>
                        </a:rPr>
                        <a:t>0.61</a:t>
                      </a:r>
                    </a:p>
                  </a:txBody>
                  <a:tcPr anchor="ctr"/>
                </a:tc>
                <a:tc>
                  <a:txBody>
                    <a:bodyPr/>
                    <a:lstStyle/>
                    <a:p>
                      <a:pPr algn="ctr"/>
                      <a:r>
                        <a:rPr lang="en-US" sz="2400" b="0" dirty="0">
                          <a:latin typeface="+mn-lt"/>
                        </a:rPr>
                        <a:t>31 – 30</a:t>
                      </a:r>
                    </a:p>
                  </a:txBody>
                  <a:tcPr anchor="ctr"/>
                </a:tc>
                <a:tc>
                  <a:txBody>
                    <a:bodyPr/>
                    <a:lstStyle/>
                    <a:p>
                      <a:pPr algn="ctr"/>
                      <a:r>
                        <a:rPr lang="en-US" sz="2400" b="0" dirty="0">
                          <a:latin typeface="+mn-lt"/>
                        </a:rPr>
                        <a:t>1.03</a:t>
                      </a:r>
                    </a:p>
                  </a:txBody>
                  <a:tcPr anchor="ctr"/>
                </a:tc>
                <a:tc>
                  <a:txBody>
                    <a:bodyPr/>
                    <a:lstStyle/>
                    <a:p>
                      <a:pPr algn="ctr"/>
                      <a:r>
                        <a:rPr lang="en-US" sz="2400" b="0" dirty="0">
                          <a:latin typeface="+mn-lt"/>
                        </a:rPr>
                        <a:t>32 – 7</a:t>
                      </a:r>
                    </a:p>
                  </a:txBody>
                  <a:tcPr anchor="ctr"/>
                </a:tc>
                <a:tc>
                  <a:txBody>
                    <a:bodyPr/>
                    <a:lstStyle/>
                    <a:p>
                      <a:pPr algn="ctr"/>
                      <a:r>
                        <a:rPr lang="en-US" sz="2400" b="0" dirty="0">
                          <a:latin typeface="+mn-lt"/>
                        </a:rPr>
                        <a:t>4.57</a:t>
                      </a:r>
                    </a:p>
                  </a:txBody>
                  <a:tcPr anchor="ctr"/>
                </a:tc>
                <a:extLst>
                  <a:ext uri="{0D108BD9-81ED-4DB2-BD59-A6C34878D82A}">
                    <a16:rowId xmlns:a16="http://schemas.microsoft.com/office/drawing/2014/main" val="4189880559"/>
                  </a:ext>
                </a:extLst>
              </a:tr>
            </a:tbl>
          </a:graphicData>
        </a:graphic>
      </p:graphicFrame>
      <p:graphicFrame>
        <p:nvGraphicFramePr>
          <p:cNvPr id="18" name="Table 17">
            <a:extLst>
              <a:ext uri="{FF2B5EF4-FFF2-40B4-BE49-F238E27FC236}">
                <a16:creationId xmlns:a16="http://schemas.microsoft.com/office/drawing/2014/main" id="{82C18ACC-A598-AB46-93B7-5B15C5B1987A}"/>
              </a:ext>
            </a:extLst>
          </p:cNvPr>
          <p:cNvGraphicFramePr>
            <a:graphicFrameLocks noGrp="1"/>
          </p:cNvGraphicFramePr>
          <p:nvPr>
            <p:extLst>
              <p:ext uri="{D42A27DB-BD31-4B8C-83A1-F6EECF244321}">
                <p14:modId xmlns:p14="http://schemas.microsoft.com/office/powerpoint/2010/main" val="3773248498"/>
              </p:ext>
            </p:extLst>
          </p:nvPr>
        </p:nvGraphicFramePr>
        <p:xfrm>
          <a:off x="907959" y="24163963"/>
          <a:ext cx="13484634" cy="4990923"/>
        </p:xfrm>
        <a:graphic>
          <a:graphicData uri="http://schemas.openxmlformats.org/drawingml/2006/table">
            <a:tbl>
              <a:tblPr firstRow="1" bandRow="1">
                <a:tableStyleId>{5940675A-B579-460E-94D1-54222C63F5DA}</a:tableStyleId>
              </a:tblPr>
              <a:tblGrid>
                <a:gridCol w="3445470">
                  <a:extLst>
                    <a:ext uri="{9D8B030D-6E8A-4147-A177-3AD203B41FA5}">
                      <a16:colId xmlns:a16="http://schemas.microsoft.com/office/drawing/2014/main" val="4257035339"/>
                    </a:ext>
                  </a:extLst>
                </a:gridCol>
                <a:gridCol w="1708746">
                  <a:extLst>
                    <a:ext uri="{9D8B030D-6E8A-4147-A177-3AD203B41FA5}">
                      <a16:colId xmlns:a16="http://schemas.microsoft.com/office/drawing/2014/main" val="2369834760"/>
                    </a:ext>
                  </a:extLst>
                </a:gridCol>
                <a:gridCol w="1656184">
                  <a:extLst>
                    <a:ext uri="{9D8B030D-6E8A-4147-A177-3AD203B41FA5}">
                      <a16:colId xmlns:a16="http://schemas.microsoft.com/office/drawing/2014/main" val="2291751336"/>
                    </a:ext>
                  </a:extLst>
                </a:gridCol>
                <a:gridCol w="1728192">
                  <a:extLst>
                    <a:ext uri="{9D8B030D-6E8A-4147-A177-3AD203B41FA5}">
                      <a16:colId xmlns:a16="http://schemas.microsoft.com/office/drawing/2014/main" val="1743632010"/>
                    </a:ext>
                  </a:extLst>
                </a:gridCol>
                <a:gridCol w="1584176">
                  <a:extLst>
                    <a:ext uri="{9D8B030D-6E8A-4147-A177-3AD203B41FA5}">
                      <a16:colId xmlns:a16="http://schemas.microsoft.com/office/drawing/2014/main" val="1939070480"/>
                    </a:ext>
                  </a:extLst>
                </a:gridCol>
                <a:gridCol w="1800200">
                  <a:extLst>
                    <a:ext uri="{9D8B030D-6E8A-4147-A177-3AD203B41FA5}">
                      <a16:colId xmlns:a16="http://schemas.microsoft.com/office/drawing/2014/main" val="3751720003"/>
                    </a:ext>
                  </a:extLst>
                </a:gridCol>
                <a:gridCol w="1561666">
                  <a:extLst>
                    <a:ext uri="{9D8B030D-6E8A-4147-A177-3AD203B41FA5}">
                      <a16:colId xmlns:a16="http://schemas.microsoft.com/office/drawing/2014/main" val="1563433961"/>
                    </a:ext>
                  </a:extLst>
                </a:gridCol>
              </a:tblGrid>
              <a:tr h="575031">
                <a:tc gridSpan="7">
                  <a:txBody>
                    <a:bodyPr/>
                    <a:lstStyle/>
                    <a:p>
                      <a:pPr algn="ctr"/>
                      <a:r>
                        <a:rPr lang="en-GB" sz="2800" b="1" dirty="0">
                          <a:latin typeface="+mn-lt"/>
                        </a:rPr>
                        <a:t>1.4 GeV</a:t>
                      </a:r>
                    </a:p>
                  </a:txBody>
                  <a:tcPr anchor="ctr"/>
                </a:tc>
                <a:tc hMerge="1">
                  <a:txBody>
                    <a:bodyPr/>
                    <a:lstStyle/>
                    <a:p>
                      <a:pPr algn="ctr"/>
                      <a:endParaRPr lang="en-GB" sz="1200" dirty="0"/>
                    </a:p>
                  </a:txBody>
                  <a:tcPr/>
                </a:tc>
                <a:tc hMerge="1">
                  <a:txBody>
                    <a:bodyPr/>
                    <a:lstStyle/>
                    <a:p>
                      <a:endParaRPr lang="en-US"/>
                    </a:p>
                  </a:txBody>
                  <a:tcPr/>
                </a:tc>
                <a:tc hMerge="1">
                  <a:txBody>
                    <a:bodyPr/>
                    <a:lstStyle/>
                    <a:p>
                      <a:pPr algn="ctr"/>
                      <a:endParaRPr lang="en-GB" sz="1200" dirty="0"/>
                    </a:p>
                  </a:txBody>
                  <a:tcPr/>
                </a:tc>
                <a:tc hMerge="1">
                  <a:txBody>
                    <a:bodyPr/>
                    <a:lstStyle/>
                    <a:p>
                      <a:pPr algn="ctr"/>
                      <a:endParaRPr lang="en-GB" sz="1200" dirty="0"/>
                    </a:p>
                  </a:txBody>
                  <a:tcPr/>
                </a:tc>
                <a:tc hMerge="1">
                  <a:txBody>
                    <a:bodyPr/>
                    <a:lstStyle/>
                    <a:p>
                      <a:pPr algn="ctr"/>
                      <a:endParaRPr lang="en-GB" sz="2800" b="1" dirty="0">
                        <a:latin typeface="+mn-lt"/>
                      </a:endParaRPr>
                    </a:p>
                  </a:txBody>
                  <a:tcPr anchor="ctr"/>
                </a:tc>
                <a:tc hMerge="1">
                  <a:txBody>
                    <a:bodyPr/>
                    <a:lstStyle/>
                    <a:p>
                      <a:pPr algn="ctr"/>
                      <a:endParaRPr lang="en-GB" sz="2800" b="1" dirty="0">
                        <a:latin typeface="+mn-lt"/>
                      </a:endParaRPr>
                    </a:p>
                  </a:txBody>
                  <a:tcPr anchor="ctr"/>
                </a:tc>
                <a:extLst>
                  <a:ext uri="{0D108BD9-81ED-4DB2-BD59-A6C34878D82A}">
                    <a16:rowId xmlns:a16="http://schemas.microsoft.com/office/drawing/2014/main" val="1988486829"/>
                  </a:ext>
                </a:extLst>
              </a:tr>
              <a:tr h="431971">
                <a:tc>
                  <a:txBody>
                    <a:bodyPr/>
                    <a:lstStyle/>
                    <a:p>
                      <a:pPr algn="ctr"/>
                      <a:r>
                        <a:rPr lang="en-US" sz="2400" baseline="0" dirty="0">
                          <a:latin typeface="Symbol" pitchFamily="2" charset="2"/>
                        </a:rPr>
                        <a:t>D</a:t>
                      </a:r>
                      <a:r>
                        <a:rPr lang="en-US" sz="2400" b="0" baseline="0" dirty="0">
                          <a:latin typeface="+mn-lt"/>
                        </a:rPr>
                        <a:t> [cm]</a:t>
                      </a:r>
                      <a:endParaRPr lang="en-GB" sz="2400" b="0" dirty="0">
                        <a:latin typeface="+mn-lt"/>
                      </a:endParaRPr>
                    </a:p>
                  </a:txBody>
                  <a:tcPr anchor="ctr"/>
                </a:tc>
                <a:tc gridSpan="2">
                  <a:txBody>
                    <a:bodyPr/>
                    <a:lstStyle/>
                    <a:p>
                      <a:pPr algn="ctr"/>
                      <a:r>
                        <a:rPr lang="en-GB" sz="2400" b="0" dirty="0">
                          <a:latin typeface="+mn-lt"/>
                        </a:rPr>
                        <a:t>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25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100</a:t>
                      </a:r>
                    </a:p>
                  </a:txBody>
                  <a:tcPr anchor="ctr"/>
                </a:tc>
                <a:tc hMerge="1">
                  <a:txBody>
                    <a:bodyPr/>
                    <a:lstStyle/>
                    <a:p>
                      <a:pPr algn="ctr"/>
                      <a:endParaRPr lang="en-GB" sz="2400" b="0" dirty="0">
                        <a:latin typeface="+mn-lt"/>
                      </a:endParaRPr>
                    </a:p>
                  </a:txBody>
                  <a:tcPr anchor="ctr"/>
                </a:tc>
                <a:extLst>
                  <a:ext uri="{0D108BD9-81ED-4DB2-BD59-A6C34878D82A}">
                    <a16:rowId xmlns:a16="http://schemas.microsoft.com/office/drawing/2014/main" val="3573937729"/>
                  </a:ext>
                </a:extLst>
              </a:tr>
              <a:tr h="941172">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Target type#1 (radius) – </a:t>
                      </a:r>
                      <a:br>
                        <a:rPr lang="en-US" sz="2400" b="0" dirty="0">
                          <a:latin typeface="+mn-lt"/>
                        </a:rPr>
                      </a:br>
                      <a:r>
                        <a:rPr lang="en-US" sz="2400" b="0" dirty="0">
                          <a:latin typeface="+mn-lt"/>
                        </a:rPr>
                        <a:t>Target type#2 (radius)</a:t>
                      </a: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extLst>
                  <a:ext uri="{0D108BD9-81ED-4DB2-BD59-A6C34878D82A}">
                    <a16:rowId xmlns:a16="http://schemas.microsoft.com/office/drawing/2014/main" val="2433145248"/>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Ta(2.5)</a:t>
                      </a:r>
                      <a:endParaRPr lang="en-US" sz="2400" b="0" dirty="0">
                        <a:solidFill>
                          <a:srgbClr val="0070C0"/>
                        </a:solidFill>
                        <a:latin typeface="+mn-lt"/>
                      </a:endParaRPr>
                    </a:p>
                  </a:txBody>
                  <a:tcPr anchor="ctr"/>
                </a:tc>
                <a:tc>
                  <a:txBody>
                    <a:bodyPr/>
                    <a:lstStyle/>
                    <a:p>
                      <a:pPr algn="ctr"/>
                      <a:r>
                        <a:rPr lang="en-US" sz="2400" b="0" dirty="0">
                          <a:latin typeface="+mn-lt"/>
                        </a:rPr>
                        <a:t>106 – 88</a:t>
                      </a:r>
                    </a:p>
                  </a:txBody>
                  <a:tcPr anchor="ctr"/>
                </a:tc>
                <a:tc>
                  <a:txBody>
                    <a:bodyPr/>
                    <a:lstStyle/>
                    <a:p>
                      <a:pPr algn="ctr"/>
                      <a:r>
                        <a:rPr lang="en-US" sz="2400" b="0" dirty="0">
                          <a:latin typeface="+mn-lt"/>
                        </a:rPr>
                        <a:t>1.20</a:t>
                      </a:r>
                    </a:p>
                  </a:txBody>
                  <a:tcPr anchor="ctr"/>
                </a:tc>
                <a:tc>
                  <a:txBody>
                    <a:bodyPr/>
                    <a:lstStyle/>
                    <a:p>
                      <a:pPr algn="ctr"/>
                      <a:r>
                        <a:rPr lang="en-US" sz="2400" b="0" dirty="0">
                          <a:latin typeface="+mn-lt"/>
                        </a:rPr>
                        <a:t>109 – 69</a:t>
                      </a:r>
                    </a:p>
                  </a:txBody>
                  <a:tcPr anchor="ctr"/>
                </a:tc>
                <a:tc>
                  <a:txBody>
                    <a:bodyPr/>
                    <a:lstStyle/>
                    <a:p>
                      <a:pPr algn="ctr"/>
                      <a:r>
                        <a:rPr lang="en-US" sz="2400" b="0" dirty="0">
                          <a:latin typeface="+mn-lt"/>
                        </a:rPr>
                        <a:t>1.58</a:t>
                      </a:r>
                    </a:p>
                  </a:txBody>
                  <a:tcPr anchor="ctr"/>
                </a:tc>
                <a:tc>
                  <a:txBody>
                    <a:bodyPr/>
                    <a:lstStyle/>
                    <a:p>
                      <a:pPr algn="ctr"/>
                      <a:r>
                        <a:rPr lang="en-US" sz="2400" b="0" dirty="0">
                          <a:latin typeface="+mn-lt"/>
                        </a:rPr>
                        <a:t>105 – 32</a:t>
                      </a:r>
                    </a:p>
                  </a:txBody>
                  <a:tcPr anchor="ctr"/>
                </a:tc>
                <a:tc>
                  <a:txBody>
                    <a:bodyPr/>
                    <a:lstStyle/>
                    <a:p>
                      <a:pPr algn="ctr"/>
                      <a:r>
                        <a:rPr lang="en-US" sz="2400" b="0" dirty="0">
                          <a:latin typeface="+mn-lt"/>
                        </a:rPr>
                        <a:t>3.28</a:t>
                      </a:r>
                    </a:p>
                  </a:txBody>
                  <a:tcPr anchor="ctr"/>
                </a:tc>
                <a:extLst>
                  <a:ext uri="{0D108BD9-81ED-4DB2-BD59-A6C34878D82A}">
                    <a16:rowId xmlns:a16="http://schemas.microsoft.com/office/drawing/2014/main" val="2297649061"/>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107 – 153</a:t>
                      </a:r>
                    </a:p>
                  </a:txBody>
                  <a:tcPr anchor="ctr"/>
                </a:tc>
                <a:tc>
                  <a:txBody>
                    <a:bodyPr/>
                    <a:lstStyle/>
                    <a:p>
                      <a:pPr algn="ctr"/>
                      <a:r>
                        <a:rPr lang="en-US" sz="2400" b="0" dirty="0">
                          <a:latin typeface="+mn-lt"/>
                        </a:rPr>
                        <a:t>0.70</a:t>
                      </a:r>
                    </a:p>
                  </a:txBody>
                  <a:tcPr anchor="ctr"/>
                </a:tc>
                <a:tc>
                  <a:txBody>
                    <a:bodyPr/>
                    <a:lstStyle/>
                    <a:p>
                      <a:pPr algn="ctr"/>
                      <a:r>
                        <a:rPr lang="en-US" sz="2400" b="0" dirty="0">
                          <a:latin typeface="+mn-lt"/>
                        </a:rPr>
                        <a:t>107 – 121</a:t>
                      </a:r>
                    </a:p>
                  </a:txBody>
                  <a:tcPr anchor="ctr"/>
                </a:tc>
                <a:tc>
                  <a:txBody>
                    <a:bodyPr/>
                    <a:lstStyle/>
                    <a:p>
                      <a:pPr algn="ctr"/>
                      <a:r>
                        <a:rPr lang="en-US" sz="2400" b="0" dirty="0">
                          <a:latin typeface="+mn-lt"/>
                        </a:rPr>
                        <a:t>0.88</a:t>
                      </a:r>
                    </a:p>
                  </a:txBody>
                  <a:tcPr anchor="ctr"/>
                </a:tc>
                <a:tc>
                  <a:txBody>
                    <a:bodyPr/>
                    <a:lstStyle/>
                    <a:p>
                      <a:pPr algn="ctr"/>
                      <a:r>
                        <a:rPr lang="en-US" sz="2400" b="0" dirty="0">
                          <a:latin typeface="+mn-lt"/>
                        </a:rPr>
                        <a:t>106 – 57</a:t>
                      </a:r>
                    </a:p>
                  </a:txBody>
                  <a:tcPr anchor="ctr"/>
                </a:tc>
                <a:tc>
                  <a:txBody>
                    <a:bodyPr/>
                    <a:lstStyle/>
                    <a:p>
                      <a:pPr algn="ctr"/>
                      <a:r>
                        <a:rPr lang="en-US" sz="2400" b="0" dirty="0">
                          <a:latin typeface="+mn-lt"/>
                        </a:rPr>
                        <a:t>1.86</a:t>
                      </a:r>
                    </a:p>
                  </a:txBody>
                  <a:tcPr anchor="ctr"/>
                </a:tc>
                <a:extLst>
                  <a:ext uri="{0D108BD9-81ED-4DB2-BD59-A6C34878D82A}">
                    <a16:rowId xmlns:a16="http://schemas.microsoft.com/office/drawing/2014/main" val="4095395525"/>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107 – 16</a:t>
                      </a:r>
                    </a:p>
                  </a:txBody>
                  <a:tcPr anchor="ctr"/>
                </a:tc>
                <a:tc>
                  <a:txBody>
                    <a:bodyPr/>
                    <a:lstStyle/>
                    <a:p>
                      <a:pPr algn="ctr"/>
                      <a:r>
                        <a:rPr lang="en-US" sz="2400" b="0" dirty="0">
                          <a:latin typeface="+mn-lt"/>
                        </a:rPr>
                        <a:t>6.69</a:t>
                      </a:r>
                    </a:p>
                  </a:txBody>
                  <a:tcPr anchor="ctr"/>
                </a:tc>
                <a:tc>
                  <a:txBody>
                    <a:bodyPr/>
                    <a:lstStyle/>
                    <a:p>
                      <a:pPr algn="ctr"/>
                      <a:r>
                        <a:rPr lang="en-US" sz="2400" b="0" dirty="0">
                          <a:latin typeface="+mn-lt"/>
                        </a:rPr>
                        <a:t>107 – 7</a:t>
                      </a:r>
                    </a:p>
                  </a:txBody>
                  <a:tcPr anchor="ctr"/>
                </a:tc>
                <a:tc>
                  <a:txBody>
                    <a:bodyPr/>
                    <a:lstStyle/>
                    <a:p>
                      <a:pPr algn="ctr"/>
                      <a:r>
                        <a:rPr lang="en-US" sz="2400" b="0" dirty="0">
                          <a:latin typeface="+mn-lt"/>
                        </a:rPr>
                        <a:t>15.29</a:t>
                      </a:r>
                    </a:p>
                  </a:txBody>
                  <a:tcPr anchor="ctr"/>
                </a:tc>
                <a:tc>
                  <a:txBody>
                    <a:bodyPr/>
                    <a:lstStyle/>
                    <a:p>
                      <a:pPr algn="ctr"/>
                      <a:r>
                        <a:rPr lang="en-US" sz="2400" b="0" dirty="0">
                          <a:latin typeface="+mn-lt"/>
                        </a:rPr>
                        <a:t>107 – 1.5</a:t>
                      </a:r>
                    </a:p>
                  </a:txBody>
                  <a:tcPr anchor="ctr"/>
                </a:tc>
                <a:tc>
                  <a:txBody>
                    <a:bodyPr/>
                    <a:lstStyle/>
                    <a:p>
                      <a:pPr algn="ctr"/>
                      <a:r>
                        <a:rPr lang="en-US" sz="2400" b="0" dirty="0">
                          <a:latin typeface="+mn-lt"/>
                        </a:rPr>
                        <a:t>71.33</a:t>
                      </a:r>
                    </a:p>
                  </a:txBody>
                  <a:tcPr anchor="ctr"/>
                </a:tc>
                <a:extLst>
                  <a:ext uri="{0D108BD9-81ED-4DB2-BD59-A6C34878D82A}">
                    <a16:rowId xmlns:a16="http://schemas.microsoft.com/office/drawing/2014/main" val="4286885146"/>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32 – 203</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31 – 197</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32 –</a:t>
                      </a:r>
                      <a:r>
                        <a:rPr lang="en-US" sz="2400" b="0" baseline="0" dirty="0">
                          <a:latin typeface="+mn-lt"/>
                        </a:rPr>
                        <a:t> 130</a:t>
                      </a:r>
                    </a:p>
                  </a:txBody>
                  <a:tcPr anchor="ctr"/>
                </a:tc>
                <a:tc>
                  <a:txBody>
                    <a:bodyPr/>
                    <a:lstStyle/>
                    <a:p>
                      <a:pPr algn="ctr"/>
                      <a:r>
                        <a:rPr lang="en-US" sz="2400" b="0" dirty="0">
                          <a:latin typeface="+mn-lt"/>
                        </a:rPr>
                        <a:t>0.25</a:t>
                      </a:r>
                    </a:p>
                  </a:txBody>
                  <a:tcPr anchor="ctr"/>
                </a:tc>
                <a:extLst>
                  <a:ext uri="{0D108BD9-81ED-4DB2-BD59-A6C34878D82A}">
                    <a16:rowId xmlns:a16="http://schemas.microsoft.com/office/drawing/2014/main" val="890358562"/>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31 – 51</a:t>
                      </a:r>
                    </a:p>
                  </a:txBody>
                  <a:tcPr anchor="ctr"/>
                </a:tc>
                <a:tc>
                  <a:txBody>
                    <a:bodyPr/>
                    <a:lstStyle/>
                    <a:p>
                      <a:pPr algn="ctr"/>
                      <a:r>
                        <a:rPr lang="en-US" sz="2400" b="0" dirty="0">
                          <a:latin typeface="+mn-lt"/>
                        </a:rPr>
                        <a:t>0.61</a:t>
                      </a:r>
                    </a:p>
                  </a:txBody>
                  <a:tcPr anchor="ctr"/>
                </a:tc>
                <a:tc>
                  <a:txBody>
                    <a:bodyPr/>
                    <a:lstStyle/>
                    <a:p>
                      <a:pPr algn="ctr"/>
                      <a:r>
                        <a:rPr lang="en-US" sz="2400" b="0" dirty="0">
                          <a:latin typeface="+mn-lt"/>
                        </a:rPr>
                        <a:t>31 – 30</a:t>
                      </a:r>
                    </a:p>
                  </a:txBody>
                  <a:tcPr anchor="ctr"/>
                </a:tc>
                <a:tc>
                  <a:txBody>
                    <a:bodyPr/>
                    <a:lstStyle/>
                    <a:p>
                      <a:pPr algn="ctr"/>
                      <a:r>
                        <a:rPr lang="en-US" sz="2400" b="0" dirty="0">
                          <a:latin typeface="+mn-lt"/>
                        </a:rPr>
                        <a:t>1.03</a:t>
                      </a:r>
                    </a:p>
                  </a:txBody>
                  <a:tcPr anchor="ctr"/>
                </a:tc>
                <a:tc>
                  <a:txBody>
                    <a:bodyPr/>
                    <a:lstStyle/>
                    <a:p>
                      <a:pPr algn="ctr"/>
                      <a:r>
                        <a:rPr lang="en-US" sz="2400" b="0" dirty="0">
                          <a:latin typeface="+mn-lt"/>
                        </a:rPr>
                        <a:t>32 – 7</a:t>
                      </a:r>
                    </a:p>
                  </a:txBody>
                  <a:tcPr anchor="ctr"/>
                </a:tc>
                <a:tc>
                  <a:txBody>
                    <a:bodyPr/>
                    <a:lstStyle/>
                    <a:p>
                      <a:pPr algn="ctr"/>
                      <a:r>
                        <a:rPr lang="en-US" sz="2400" b="0" dirty="0">
                          <a:latin typeface="+mn-lt"/>
                        </a:rPr>
                        <a:t>4.57</a:t>
                      </a:r>
                    </a:p>
                  </a:txBody>
                  <a:tcPr anchor="ctr"/>
                </a:tc>
                <a:extLst>
                  <a:ext uri="{0D108BD9-81ED-4DB2-BD59-A6C34878D82A}">
                    <a16:rowId xmlns:a16="http://schemas.microsoft.com/office/drawing/2014/main" val="4189880559"/>
                  </a:ext>
                </a:extLst>
              </a:tr>
            </a:tbl>
          </a:graphicData>
        </a:graphic>
      </p:graphicFrame>
      <p:graphicFrame>
        <p:nvGraphicFramePr>
          <p:cNvPr id="19" name="Table 18">
            <a:extLst>
              <a:ext uri="{FF2B5EF4-FFF2-40B4-BE49-F238E27FC236}">
                <a16:creationId xmlns:a16="http://schemas.microsoft.com/office/drawing/2014/main" id="{43D9C600-0E53-004B-83CF-E35B82BCCDBF}"/>
              </a:ext>
            </a:extLst>
          </p:cNvPr>
          <p:cNvGraphicFramePr>
            <a:graphicFrameLocks noGrp="1"/>
          </p:cNvGraphicFramePr>
          <p:nvPr>
            <p:extLst>
              <p:ext uri="{D42A27DB-BD31-4B8C-83A1-F6EECF244321}">
                <p14:modId xmlns:p14="http://schemas.microsoft.com/office/powerpoint/2010/main" val="799723348"/>
              </p:ext>
            </p:extLst>
          </p:nvPr>
        </p:nvGraphicFramePr>
        <p:xfrm>
          <a:off x="907959" y="24163963"/>
          <a:ext cx="13484634" cy="4990923"/>
        </p:xfrm>
        <a:graphic>
          <a:graphicData uri="http://schemas.openxmlformats.org/drawingml/2006/table">
            <a:tbl>
              <a:tblPr firstRow="1" bandRow="1">
                <a:tableStyleId>{5940675A-B579-460E-94D1-54222C63F5DA}</a:tableStyleId>
              </a:tblPr>
              <a:tblGrid>
                <a:gridCol w="3445470">
                  <a:extLst>
                    <a:ext uri="{9D8B030D-6E8A-4147-A177-3AD203B41FA5}">
                      <a16:colId xmlns:a16="http://schemas.microsoft.com/office/drawing/2014/main" val="4257035339"/>
                    </a:ext>
                  </a:extLst>
                </a:gridCol>
                <a:gridCol w="1708746">
                  <a:extLst>
                    <a:ext uri="{9D8B030D-6E8A-4147-A177-3AD203B41FA5}">
                      <a16:colId xmlns:a16="http://schemas.microsoft.com/office/drawing/2014/main" val="2369834760"/>
                    </a:ext>
                  </a:extLst>
                </a:gridCol>
                <a:gridCol w="1656184">
                  <a:extLst>
                    <a:ext uri="{9D8B030D-6E8A-4147-A177-3AD203B41FA5}">
                      <a16:colId xmlns:a16="http://schemas.microsoft.com/office/drawing/2014/main" val="2291751336"/>
                    </a:ext>
                  </a:extLst>
                </a:gridCol>
                <a:gridCol w="1728192">
                  <a:extLst>
                    <a:ext uri="{9D8B030D-6E8A-4147-A177-3AD203B41FA5}">
                      <a16:colId xmlns:a16="http://schemas.microsoft.com/office/drawing/2014/main" val="1743632010"/>
                    </a:ext>
                  </a:extLst>
                </a:gridCol>
                <a:gridCol w="1584176">
                  <a:extLst>
                    <a:ext uri="{9D8B030D-6E8A-4147-A177-3AD203B41FA5}">
                      <a16:colId xmlns:a16="http://schemas.microsoft.com/office/drawing/2014/main" val="1939070480"/>
                    </a:ext>
                  </a:extLst>
                </a:gridCol>
                <a:gridCol w="1800200">
                  <a:extLst>
                    <a:ext uri="{9D8B030D-6E8A-4147-A177-3AD203B41FA5}">
                      <a16:colId xmlns:a16="http://schemas.microsoft.com/office/drawing/2014/main" val="3751720003"/>
                    </a:ext>
                  </a:extLst>
                </a:gridCol>
                <a:gridCol w="1561666">
                  <a:extLst>
                    <a:ext uri="{9D8B030D-6E8A-4147-A177-3AD203B41FA5}">
                      <a16:colId xmlns:a16="http://schemas.microsoft.com/office/drawing/2014/main" val="1563433961"/>
                    </a:ext>
                  </a:extLst>
                </a:gridCol>
              </a:tblGrid>
              <a:tr h="575031">
                <a:tc gridSpan="7">
                  <a:txBody>
                    <a:bodyPr/>
                    <a:lstStyle/>
                    <a:p>
                      <a:pPr algn="ctr"/>
                      <a:r>
                        <a:rPr lang="en-GB" sz="2800" b="1" dirty="0">
                          <a:latin typeface="+mn-lt"/>
                        </a:rPr>
                        <a:t>1.4 GeV</a:t>
                      </a:r>
                    </a:p>
                  </a:txBody>
                  <a:tcPr anchor="ctr"/>
                </a:tc>
                <a:tc hMerge="1">
                  <a:txBody>
                    <a:bodyPr/>
                    <a:lstStyle/>
                    <a:p>
                      <a:pPr algn="ctr"/>
                      <a:endParaRPr lang="en-GB" sz="1200" dirty="0"/>
                    </a:p>
                  </a:txBody>
                  <a:tcPr/>
                </a:tc>
                <a:tc hMerge="1">
                  <a:txBody>
                    <a:bodyPr/>
                    <a:lstStyle/>
                    <a:p>
                      <a:endParaRPr lang="en-US"/>
                    </a:p>
                  </a:txBody>
                  <a:tcPr/>
                </a:tc>
                <a:tc hMerge="1">
                  <a:txBody>
                    <a:bodyPr/>
                    <a:lstStyle/>
                    <a:p>
                      <a:pPr algn="ctr"/>
                      <a:endParaRPr lang="en-GB" sz="1200" dirty="0"/>
                    </a:p>
                  </a:txBody>
                  <a:tcPr/>
                </a:tc>
                <a:tc hMerge="1">
                  <a:txBody>
                    <a:bodyPr/>
                    <a:lstStyle/>
                    <a:p>
                      <a:pPr algn="ctr"/>
                      <a:endParaRPr lang="en-GB" sz="1200" dirty="0"/>
                    </a:p>
                  </a:txBody>
                  <a:tcPr/>
                </a:tc>
                <a:tc hMerge="1">
                  <a:txBody>
                    <a:bodyPr/>
                    <a:lstStyle/>
                    <a:p>
                      <a:pPr algn="ctr"/>
                      <a:endParaRPr lang="en-GB" sz="2800" b="1" dirty="0">
                        <a:latin typeface="+mn-lt"/>
                      </a:endParaRPr>
                    </a:p>
                  </a:txBody>
                  <a:tcPr anchor="ctr"/>
                </a:tc>
                <a:tc hMerge="1">
                  <a:txBody>
                    <a:bodyPr/>
                    <a:lstStyle/>
                    <a:p>
                      <a:pPr algn="ctr"/>
                      <a:endParaRPr lang="en-GB" sz="2800" b="1" dirty="0">
                        <a:latin typeface="+mn-lt"/>
                      </a:endParaRPr>
                    </a:p>
                  </a:txBody>
                  <a:tcPr anchor="ctr"/>
                </a:tc>
                <a:extLst>
                  <a:ext uri="{0D108BD9-81ED-4DB2-BD59-A6C34878D82A}">
                    <a16:rowId xmlns:a16="http://schemas.microsoft.com/office/drawing/2014/main" val="1988486829"/>
                  </a:ext>
                </a:extLst>
              </a:tr>
              <a:tr h="431971">
                <a:tc>
                  <a:txBody>
                    <a:bodyPr/>
                    <a:lstStyle/>
                    <a:p>
                      <a:pPr algn="ctr"/>
                      <a:r>
                        <a:rPr lang="en-US" sz="2400" baseline="0" dirty="0">
                          <a:latin typeface="Symbol" pitchFamily="2" charset="2"/>
                        </a:rPr>
                        <a:t>D</a:t>
                      </a:r>
                      <a:r>
                        <a:rPr lang="en-US" sz="2400" b="0" baseline="0" dirty="0">
                          <a:latin typeface="+mn-lt"/>
                        </a:rPr>
                        <a:t> [cm]</a:t>
                      </a:r>
                      <a:endParaRPr lang="en-GB" sz="2400" b="0" dirty="0">
                        <a:latin typeface="+mn-lt"/>
                      </a:endParaRPr>
                    </a:p>
                  </a:txBody>
                  <a:tcPr anchor="ctr"/>
                </a:tc>
                <a:tc gridSpan="2">
                  <a:txBody>
                    <a:bodyPr/>
                    <a:lstStyle/>
                    <a:p>
                      <a:pPr algn="ctr"/>
                      <a:r>
                        <a:rPr lang="en-GB" sz="2400" b="0" dirty="0">
                          <a:latin typeface="+mn-lt"/>
                        </a:rPr>
                        <a:t>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25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100</a:t>
                      </a:r>
                    </a:p>
                  </a:txBody>
                  <a:tcPr anchor="ctr"/>
                </a:tc>
                <a:tc hMerge="1">
                  <a:txBody>
                    <a:bodyPr/>
                    <a:lstStyle/>
                    <a:p>
                      <a:pPr algn="ctr"/>
                      <a:endParaRPr lang="en-GB" sz="2400" b="0" dirty="0">
                        <a:latin typeface="+mn-lt"/>
                      </a:endParaRPr>
                    </a:p>
                  </a:txBody>
                  <a:tcPr anchor="ctr"/>
                </a:tc>
                <a:extLst>
                  <a:ext uri="{0D108BD9-81ED-4DB2-BD59-A6C34878D82A}">
                    <a16:rowId xmlns:a16="http://schemas.microsoft.com/office/drawing/2014/main" val="3573937729"/>
                  </a:ext>
                </a:extLst>
              </a:tr>
              <a:tr h="941172">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Target type#1 (radius) – </a:t>
                      </a:r>
                      <a:br>
                        <a:rPr lang="en-US" sz="2400" b="0" dirty="0">
                          <a:latin typeface="+mn-lt"/>
                        </a:rPr>
                      </a:br>
                      <a:r>
                        <a:rPr lang="en-US" sz="2400" b="0" dirty="0">
                          <a:latin typeface="+mn-lt"/>
                        </a:rPr>
                        <a:t>Target type#2 (radius)</a:t>
                      </a: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extLst>
                  <a:ext uri="{0D108BD9-81ED-4DB2-BD59-A6C34878D82A}">
                    <a16:rowId xmlns:a16="http://schemas.microsoft.com/office/drawing/2014/main" val="2433145248"/>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Ta(2.5)</a:t>
                      </a:r>
                      <a:endParaRPr lang="en-US" sz="2400" b="0" dirty="0">
                        <a:solidFill>
                          <a:srgbClr val="0070C0"/>
                        </a:solidFill>
                        <a:latin typeface="+mn-lt"/>
                      </a:endParaRPr>
                    </a:p>
                  </a:txBody>
                  <a:tcPr anchor="ctr"/>
                </a:tc>
                <a:tc>
                  <a:txBody>
                    <a:bodyPr/>
                    <a:lstStyle/>
                    <a:p>
                      <a:pPr algn="ctr"/>
                      <a:r>
                        <a:rPr lang="en-US" sz="2400" b="0" dirty="0">
                          <a:latin typeface="+mn-lt"/>
                        </a:rPr>
                        <a:t>106 – 88</a:t>
                      </a:r>
                    </a:p>
                  </a:txBody>
                  <a:tcPr anchor="ctr"/>
                </a:tc>
                <a:tc>
                  <a:txBody>
                    <a:bodyPr/>
                    <a:lstStyle/>
                    <a:p>
                      <a:pPr algn="ctr"/>
                      <a:r>
                        <a:rPr lang="en-US" sz="2400" b="0" dirty="0">
                          <a:latin typeface="+mn-lt"/>
                        </a:rPr>
                        <a:t>1.20</a:t>
                      </a:r>
                    </a:p>
                  </a:txBody>
                  <a:tcPr anchor="ctr"/>
                </a:tc>
                <a:tc>
                  <a:txBody>
                    <a:bodyPr/>
                    <a:lstStyle/>
                    <a:p>
                      <a:pPr algn="ctr"/>
                      <a:r>
                        <a:rPr lang="en-US" sz="2400" b="0" dirty="0">
                          <a:latin typeface="+mn-lt"/>
                        </a:rPr>
                        <a:t>109 – 69</a:t>
                      </a:r>
                    </a:p>
                  </a:txBody>
                  <a:tcPr anchor="ctr"/>
                </a:tc>
                <a:tc>
                  <a:txBody>
                    <a:bodyPr/>
                    <a:lstStyle/>
                    <a:p>
                      <a:pPr algn="ctr"/>
                      <a:r>
                        <a:rPr lang="en-US" sz="2400" b="0" dirty="0">
                          <a:latin typeface="+mn-lt"/>
                        </a:rPr>
                        <a:t>1.58</a:t>
                      </a:r>
                    </a:p>
                  </a:txBody>
                  <a:tcPr anchor="ctr"/>
                </a:tc>
                <a:tc>
                  <a:txBody>
                    <a:bodyPr/>
                    <a:lstStyle/>
                    <a:p>
                      <a:pPr algn="ctr"/>
                      <a:r>
                        <a:rPr lang="en-US" sz="2400" b="0" dirty="0">
                          <a:latin typeface="+mn-lt"/>
                        </a:rPr>
                        <a:t>105 – 32</a:t>
                      </a:r>
                    </a:p>
                  </a:txBody>
                  <a:tcPr anchor="ctr"/>
                </a:tc>
                <a:tc>
                  <a:txBody>
                    <a:bodyPr/>
                    <a:lstStyle/>
                    <a:p>
                      <a:pPr algn="ctr"/>
                      <a:r>
                        <a:rPr lang="en-US" sz="2400" b="0" dirty="0">
                          <a:latin typeface="+mn-lt"/>
                        </a:rPr>
                        <a:t>3.28</a:t>
                      </a:r>
                    </a:p>
                  </a:txBody>
                  <a:tcPr anchor="ctr"/>
                </a:tc>
                <a:extLst>
                  <a:ext uri="{0D108BD9-81ED-4DB2-BD59-A6C34878D82A}">
                    <a16:rowId xmlns:a16="http://schemas.microsoft.com/office/drawing/2014/main" val="2297649061"/>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107 – 153</a:t>
                      </a:r>
                    </a:p>
                  </a:txBody>
                  <a:tcPr anchor="ctr"/>
                </a:tc>
                <a:tc>
                  <a:txBody>
                    <a:bodyPr/>
                    <a:lstStyle/>
                    <a:p>
                      <a:pPr algn="ctr"/>
                      <a:r>
                        <a:rPr lang="en-US" sz="2400" b="0" dirty="0">
                          <a:latin typeface="+mn-lt"/>
                        </a:rPr>
                        <a:t>0.70</a:t>
                      </a:r>
                    </a:p>
                  </a:txBody>
                  <a:tcPr anchor="ctr"/>
                </a:tc>
                <a:tc>
                  <a:txBody>
                    <a:bodyPr/>
                    <a:lstStyle/>
                    <a:p>
                      <a:pPr algn="ctr"/>
                      <a:r>
                        <a:rPr lang="en-US" sz="2400" b="0" dirty="0">
                          <a:latin typeface="+mn-lt"/>
                        </a:rPr>
                        <a:t>107 – 121</a:t>
                      </a:r>
                    </a:p>
                  </a:txBody>
                  <a:tcPr anchor="ctr"/>
                </a:tc>
                <a:tc>
                  <a:txBody>
                    <a:bodyPr/>
                    <a:lstStyle/>
                    <a:p>
                      <a:pPr algn="ctr"/>
                      <a:r>
                        <a:rPr lang="en-US" sz="2400" b="0" dirty="0">
                          <a:latin typeface="+mn-lt"/>
                        </a:rPr>
                        <a:t>0.88</a:t>
                      </a:r>
                    </a:p>
                  </a:txBody>
                  <a:tcPr anchor="ctr"/>
                </a:tc>
                <a:tc>
                  <a:txBody>
                    <a:bodyPr/>
                    <a:lstStyle/>
                    <a:p>
                      <a:pPr algn="ctr"/>
                      <a:r>
                        <a:rPr lang="en-US" sz="2400" b="0" dirty="0">
                          <a:latin typeface="+mn-lt"/>
                        </a:rPr>
                        <a:t>106 – 57</a:t>
                      </a:r>
                    </a:p>
                  </a:txBody>
                  <a:tcPr anchor="ctr"/>
                </a:tc>
                <a:tc>
                  <a:txBody>
                    <a:bodyPr/>
                    <a:lstStyle/>
                    <a:p>
                      <a:pPr algn="ctr"/>
                      <a:r>
                        <a:rPr lang="en-US" sz="2400" b="0" dirty="0">
                          <a:latin typeface="+mn-lt"/>
                        </a:rPr>
                        <a:t>1.86</a:t>
                      </a:r>
                    </a:p>
                  </a:txBody>
                  <a:tcPr anchor="ctr"/>
                </a:tc>
                <a:extLst>
                  <a:ext uri="{0D108BD9-81ED-4DB2-BD59-A6C34878D82A}">
                    <a16:rowId xmlns:a16="http://schemas.microsoft.com/office/drawing/2014/main" val="4095395525"/>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107 – 16</a:t>
                      </a:r>
                    </a:p>
                  </a:txBody>
                  <a:tcPr anchor="ctr"/>
                </a:tc>
                <a:tc>
                  <a:txBody>
                    <a:bodyPr/>
                    <a:lstStyle/>
                    <a:p>
                      <a:pPr algn="ctr"/>
                      <a:r>
                        <a:rPr lang="en-US" sz="2400" b="0" dirty="0">
                          <a:latin typeface="+mn-lt"/>
                        </a:rPr>
                        <a:t>6.69</a:t>
                      </a:r>
                    </a:p>
                  </a:txBody>
                  <a:tcPr anchor="ctr"/>
                </a:tc>
                <a:tc>
                  <a:txBody>
                    <a:bodyPr/>
                    <a:lstStyle/>
                    <a:p>
                      <a:pPr algn="ctr"/>
                      <a:r>
                        <a:rPr lang="en-US" sz="2400" b="0" dirty="0">
                          <a:latin typeface="+mn-lt"/>
                        </a:rPr>
                        <a:t>107 – 7</a:t>
                      </a:r>
                    </a:p>
                  </a:txBody>
                  <a:tcPr anchor="ctr"/>
                </a:tc>
                <a:tc>
                  <a:txBody>
                    <a:bodyPr/>
                    <a:lstStyle/>
                    <a:p>
                      <a:pPr algn="ctr"/>
                      <a:r>
                        <a:rPr lang="en-US" sz="2400" b="0" dirty="0">
                          <a:latin typeface="+mn-lt"/>
                        </a:rPr>
                        <a:t>15.29</a:t>
                      </a:r>
                    </a:p>
                  </a:txBody>
                  <a:tcPr anchor="ctr"/>
                </a:tc>
                <a:tc>
                  <a:txBody>
                    <a:bodyPr/>
                    <a:lstStyle/>
                    <a:p>
                      <a:pPr algn="ctr"/>
                      <a:r>
                        <a:rPr lang="en-US" sz="2400" b="0" dirty="0">
                          <a:latin typeface="+mn-lt"/>
                        </a:rPr>
                        <a:t>107 – 1.5</a:t>
                      </a:r>
                    </a:p>
                  </a:txBody>
                  <a:tcPr anchor="ctr"/>
                </a:tc>
                <a:tc>
                  <a:txBody>
                    <a:bodyPr/>
                    <a:lstStyle/>
                    <a:p>
                      <a:pPr algn="ctr"/>
                      <a:r>
                        <a:rPr lang="en-US" sz="2400" b="0" dirty="0">
                          <a:latin typeface="+mn-lt"/>
                        </a:rPr>
                        <a:t>71.33</a:t>
                      </a:r>
                    </a:p>
                  </a:txBody>
                  <a:tcPr anchor="ctr"/>
                </a:tc>
                <a:extLst>
                  <a:ext uri="{0D108BD9-81ED-4DB2-BD59-A6C34878D82A}">
                    <a16:rowId xmlns:a16="http://schemas.microsoft.com/office/drawing/2014/main" val="4286885146"/>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32 – 203</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31 – 197</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32 –</a:t>
                      </a:r>
                      <a:r>
                        <a:rPr lang="en-US" sz="2400" b="0" baseline="0" dirty="0">
                          <a:latin typeface="+mn-lt"/>
                        </a:rPr>
                        <a:t> 130</a:t>
                      </a:r>
                    </a:p>
                  </a:txBody>
                  <a:tcPr anchor="ctr"/>
                </a:tc>
                <a:tc>
                  <a:txBody>
                    <a:bodyPr/>
                    <a:lstStyle/>
                    <a:p>
                      <a:pPr algn="ctr"/>
                      <a:r>
                        <a:rPr lang="en-US" sz="2400" b="0" dirty="0">
                          <a:latin typeface="+mn-lt"/>
                        </a:rPr>
                        <a:t>0.25</a:t>
                      </a:r>
                    </a:p>
                  </a:txBody>
                  <a:tcPr anchor="ctr"/>
                </a:tc>
                <a:extLst>
                  <a:ext uri="{0D108BD9-81ED-4DB2-BD59-A6C34878D82A}">
                    <a16:rowId xmlns:a16="http://schemas.microsoft.com/office/drawing/2014/main" val="890358562"/>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31 – 51</a:t>
                      </a:r>
                    </a:p>
                  </a:txBody>
                  <a:tcPr anchor="ctr"/>
                </a:tc>
                <a:tc>
                  <a:txBody>
                    <a:bodyPr/>
                    <a:lstStyle/>
                    <a:p>
                      <a:pPr algn="ctr"/>
                      <a:r>
                        <a:rPr lang="en-US" sz="2400" b="0" dirty="0">
                          <a:latin typeface="+mn-lt"/>
                        </a:rPr>
                        <a:t>0.61</a:t>
                      </a:r>
                    </a:p>
                  </a:txBody>
                  <a:tcPr anchor="ctr"/>
                </a:tc>
                <a:tc>
                  <a:txBody>
                    <a:bodyPr/>
                    <a:lstStyle/>
                    <a:p>
                      <a:pPr algn="ctr"/>
                      <a:r>
                        <a:rPr lang="en-US" sz="2400" b="0" dirty="0">
                          <a:latin typeface="+mn-lt"/>
                        </a:rPr>
                        <a:t>31 – 30</a:t>
                      </a:r>
                    </a:p>
                  </a:txBody>
                  <a:tcPr anchor="ctr"/>
                </a:tc>
                <a:tc>
                  <a:txBody>
                    <a:bodyPr/>
                    <a:lstStyle/>
                    <a:p>
                      <a:pPr algn="ctr"/>
                      <a:r>
                        <a:rPr lang="en-US" sz="2400" b="0" dirty="0">
                          <a:latin typeface="+mn-lt"/>
                        </a:rPr>
                        <a:t>1.03</a:t>
                      </a:r>
                    </a:p>
                  </a:txBody>
                  <a:tcPr anchor="ctr"/>
                </a:tc>
                <a:tc>
                  <a:txBody>
                    <a:bodyPr/>
                    <a:lstStyle/>
                    <a:p>
                      <a:pPr algn="ctr"/>
                      <a:r>
                        <a:rPr lang="en-US" sz="2400" b="0" dirty="0">
                          <a:latin typeface="+mn-lt"/>
                        </a:rPr>
                        <a:t>32 – 7</a:t>
                      </a:r>
                    </a:p>
                  </a:txBody>
                  <a:tcPr anchor="ctr"/>
                </a:tc>
                <a:tc>
                  <a:txBody>
                    <a:bodyPr/>
                    <a:lstStyle/>
                    <a:p>
                      <a:pPr algn="ctr"/>
                      <a:r>
                        <a:rPr lang="en-US" sz="2400" b="0" dirty="0">
                          <a:latin typeface="+mn-lt"/>
                        </a:rPr>
                        <a:t>4.57</a:t>
                      </a:r>
                    </a:p>
                  </a:txBody>
                  <a:tcPr anchor="ctr"/>
                </a:tc>
                <a:extLst>
                  <a:ext uri="{0D108BD9-81ED-4DB2-BD59-A6C34878D82A}">
                    <a16:rowId xmlns:a16="http://schemas.microsoft.com/office/drawing/2014/main" val="4189880559"/>
                  </a:ext>
                </a:extLst>
              </a:tr>
            </a:tbl>
          </a:graphicData>
        </a:graphic>
      </p:graphicFrame>
      <p:graphicFrame>
        <p:nvGraphicFramePr>
          <p:cNvPr id="20" name="Table 19">
            <a:extLst>
              <a:ext uri="{FF2B5EF4-FFF2-40B4-BE49-F238E27FC236}">
                <a16:creationId xmlns:a16="http://schemas.microsoft.com/office/drawing/2014/main" id="{86220FE9-3685-B542-A19F-E8EE510D0AAC}"/>
              </a:ext>
            </a:extLst>
          </p:cNvPr>
          <p:cNvGraphicFramePr>
            <a:graphicFrameLocks noGrp="1"/>
          </p:cNvGraphicFramePr>
          <p:nvPr>
            <p:extLst>
              <p:ext uri="{D42A27DB-BD31-4B8C-83A1-F6EECF244321}">
                <p14:modId xmlns:p14="http://schemas.microsoft.com/office/powerpoint/2010/main" val="3135207509"/>
              </p:ext>
            </p:extLst>
          </p:nvPr>
        </p:nvGraphicFramePr>
        <p:xfrm>
          <a:off x="1097761" y="24139503"/>
          <a:ext cx="13484634" cy="4990923"/>
        </p:xfrm>
        <a:graphic>
          <a:graphicData uri="http://schemas.openxmlformats.org/drawingml/2006/table">
            <a:tbl>
              <a:tblPr firstRow="1" bandRow="1">
                <a:tableStyleId>{5940675A-B579-460E-94D1-54222C63F5DA}</a:tableStyleId>
              </a:tblPr>
              <a:tblGrid>
                <a:gridCol w="3445470">
                  <a:extLst>
                    <a:ext uri="{9D8B030D-6E8A-4147-A177-3AD203B41FA5}">
                      <a16:colId xmlns:a16="http://schemas.microsoft.com/office/drawing/2014/main" val="4257035339"/>
                    </a:ext>
                  </a:extLst>
                </a:gridCol>
                <a:gridCol w="1708746">
                  <a:extLst>
                    <a:ext uri="{9D8B030D-6E8A-4147-A177-3AD203B41FA5}">
                      <a16:colId xmlns:a16="http://schemas.microsoft.com/office/drawing/2014/main" val="2369834760"/>
                    </a:ext>
                  </a:extLst>
                </a:gridCol>
                <a:gridCol w="1656184">
                  <a:extLst>
                    <a:ext uri="{9D8B030D-6E8A-4147-A177-3AD203B41FA5}">
                      <a16:colId xmlns:a16="http://schemas.microsoft.com/office/drawing/2014/main" val="2291751336"/>
                    </a:ext>
                  </a:extLst>
                </a:gridCol>
                <a:gridCol w="1728192">
                  <a:extLst>
                    <a:ext uri="{9D8B030D-6E8A-4147-A177-3AD203B41FA5}">
                      <a16:colId xmlns:a16="http://schemas.microsoft.com/office/drawing/2014/main" val="1743632010"/>
                    </a:ext>
                  </a:extLst>
                </a:gridCol>
                <a:gridCol w="1584176">
                  <a:extLst>
                    <a:ext uri="{9D8B030D-6E8A-4147-A177-3AD203B41FA5}">
                      <a16:colId xmlns:a16="http://schemas.microsoft.com/office/drawing/2014/main" val="1939070480"/>
                    </a:ext>
                  </a:extLst>
                </a:gridCol>
                <a:gridCol w="1800200">
                  <a:extLst>
                    <a:ext uri="{9D8B030D-6E8A-4147-A177-3AD203B41FA5}">
                      <a16:colId xmlns:a16="http://schemas.microsoft.com/office/drawing/2014/main" val="3751720003"/>
                    </a:ext>
                  </a:extLst>
                </a:gridCol>
                <a:gridCol w="1561666">
                  <a:extLst>
                    <a:ext uri="{9D8B030D-6E8A-4147-A177-3AD203B41FA5}">
                      <a16:colId xmlns:a16="http://schemas.microsoft.com/office/drawing/2014/main" val="1563433961"/>
                    </a:ext>
                  </a:extLst>
                </a:gridCol>
              </a:tblGrid>
              <a:tr h="575031">
                <a:tc gridSpan="7">
                  <a:txBody>
                    <a:bodyPr/>
                    <a:lstStyle/>
                    <a:p>
                      <a:pPr algn="ctr"/>
                      <a:r>
                        <a:rPr lang="en-GB" sz="2800" b="1" dirty="0">
                          <a:latin typeface="+mn-lt"/>
                        </a:rPr>
                        <a:t>1.4 GeV</a:t>
                      </a:r>
                    </a:p>
                  </a:txBody>
                  <a:tcPr anchor="ctr"/>
                </a:tc>
                <a:tc hMerge="1">
                  <a:txBody>
                    <a:bodyPr/>
                    <a:lstStyle/>
                    <a:p>
                      <a:pPr algn="ctr"/>
                      <a:endParaRPr lang="en-GB" sz="1200" dirty="0"/>
                    </a:p>
                  </a:txBody>
                  <a:tcPr/>
                </a:tc>
                <a:tc hMerge="1">
                  <a:txBody>
                    <a:bodyPr/>
                    <a:lstStyle/>
                    <a:p>
                      <a:endParaRPr lang="en-US"/>
                    </a:p>
                  </a:txBody>
                  <a:tcPr/>
                </a:tc>
                <a:tc hMerge="1">
                  <a:txBody>
                    <a:bodyPr/>
                    <a:lstStyle/>
                    <a:p>
                      <a:pPr algn="ctr"/>
                      <a:endParaRPr lang="en-GB" sz="1200" dirty="0"/>
                    </a:p>
                  </a:txBody>
                  <a:tcPr/>
                </a:tc>
                <a:tc hMerge="1">
                  <a:txBody>
                    <a:bodyPr/>
                    <a:lstStyle/>
                    <a:p>
                      <a:pPr algn="ctr"/>
                      <a:endParaRPr lang="en-GB" sz="1200" dirty="0"/>
                    </a:p>
                  </a:txBody>
                  <a:tcPr/>
                </a:tc>
                <a:tc hMerge="1">
                  <a:txBody>
                    <a:bodyPr/>
                    <a:lstStyle/>
                    <a:p>
                      <a:pPr algn="ctr"/>
                      <a:endParaRPr lang="en-GB" sz="2800" b="1" dirty="0">
                        <a:latin typeface="+mn-lt"/>
                      </a:endParaRPr>
                    </a:p>
                  </a:txBody>
                  <a:tcPr anchor="ctr"/>
                </a:tc>
                <a:tc hMerge="1">
                  <a:txBody>
                    <a:bodyPr/>
                    <a:lstStyle/>
                    <a:p>
                      <a:pPr algn="ctr"/>
                      <a:endParaRPr lang="en-GB" sz="2800" b="1" dirty="0">
                        <a:latin typeface="+mn-lt"/>
                      </a:endParaRPr>
                    </a:p>
                  </a:txBody>
                  <a:tcPr anchor="ctr"/>
                </a:tc>
                <a:extLst>
                  <a:ext uri="{0D108BD9-81ED-4DB2-BD59-A6C34878D82A}">
                    <a16:rowId xmlns:a16="http://schemas.microsoft.com/office/drawing/2014/main" val="1988486829"/>
                  </a:ext>
                </a:extLst>
              </a:tr>
              <a:tr h="431971">
                <a:tc>
                  <a:txBody>
                    <a:bodyPr/>
                    <a:lstStyle/>
                    <a:p>
                      <a:pPr algn="ctr"/>
                      <a:r>
                        <a:rPr lang="en-US" sz="2400" baseline="0" dirty="0">
                          <a:latin typeface="Symbol" pitchFamily="2" charset="2"/>
                        </a:rPr>
                        <a:t>D</a:t>
                      </a:r>
                      <a:r>
                        <a:rPr lang="en-US" sz="2400" b="0" baseline="0" dirty="0">
                          <a:latin typeface="+mn-lt"/>
                        </a:rPr>
                        <a:t> [cm]</a:t>
                      </a:r>
                      <a:endParaRPr lang="en-GB" sz="2400" b="0" dirty="0">
                        <a:latin typeface="+mn-lt"/>
                      </a:endParaRPr>
                    </a:p>
                  </a:txBody>
                  <a:tcPr anchor="ctr"/>
                </a:tc>
                <a:tc gridSpan="2">
                  <a:txBody>
                    <a:bodyPr/>
                    <a:lstStyle/>
                    <a:p>
                      <a:pPr algn="ctr"/>
                      <a:r>
                        <a:rPr lang="en-GB" sz="2400" b="0" dirty="0">
                          <a:latin typeface="+mn-lt"/>
                        </a:rPr>
                        <a:t>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25</a:t>
                      </a:r>
                    </a:p>
                  </a:txBody>
                  <a:tcPr anchor="ctr"/>
                </a:tc>
                <a:tc hMerge="1">
                  <a:txBody>
                    <a:bodyPr/>
                    <a:lstStyle/>
                    <a:p>
                      <a:pPr algn="ctr"/>
                      <a:endParaRPr lang="en-GB" sz="2400" b="0" dirty="0">
                        <a:latin typeface="+mn-lt"/>
                      </a:endParaRPr>
                    </a:p>
                  </a:txBody>
                  <a:tcPr anchor="ctr"/>
                </a:tc>
                <a:tc gridSpan="2">
                  <a:txBody>
                    <a:bodyPr/>
                    <a:lstStyle/>
                    <a:p>
                      <a:pPr algn="ctr"/>
                      <a:r>
                        <a:rPr lang="en-GB" sz="2400" b="0" dirty="0">
                          <a:latin typeface="+mn-lt"/>
                        </a:rPr>
                        <a:t>100</a:t>
                      </a:r>
                    </a:p>
                  </a:txBody>
                  <a:tcPr anchor="ctr"/>
                </a:tc>
                <a:tc hMerge="1">
                  <a:txBody>
                    <a:bodyPr/>
                    <a:lstStyle/>
                    <a:p>
                      <a:pPr algn="ctr"/>
                      <a:endParaRPr lang="en-GB" sz="2400" b="0" dirty="0">
                        <a:latin typeface="+mn-lt"/>
                      </a:endParaRPr>
                    </a:p>
                  </a:txBody>
                  <a:tcPr anchor="ctr"/>
                </a:tc>
                <a:extLst>
                  <a:ext uri="{0D108BD9-81ED-4DB2-BD59-A6C34878D82A}">
                    <a16:rowId xmlns:a16="http://schemas.microsoft.com/office/drawing/2014/main" val="3573937729"/>
                  </a:ext>
                </a:extLst>
              </a:tr>
              <a:tr h="941172">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Target type#1 (radius) – </a:t>
                      </a:r>
                      <a:br>
                        <a:rPr lang="en-US" sz="2400" b="0" dirty="0">
                          <a:latin typeface="+mn-lt"/>
                        </a:rPr>
                      </a:br>
                      <a:r>
                        <a:rPr lang="en-US" sz="2400" b="0" dirty="0">
                          <a:latin typeface="+mn-lt"/>
                        </a:rPr>
                        <a:t>Target type#2 (radius)</a:t>
                      </a: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tc>
                  <a:txBody>
                    <a:bodyPr/>
                    <a:lstStyle/>
                    <a:p>
                      <a:pPr algn="ct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r>
                        <a:rPr lang="en-US" sz="2400" b="0" dirty="0">
                          <a:latin typeface="+mn-lt"/>
                        </a:rPr>
                        <a:t> [W/µA]</a:t>
                      </a:r>
                      <a:endParaRPr lang="en-US" sz="2400" b="0" baseline="0" dirty="0">
                        <a:latin typeface="+mn-lt"/>
                      </a:endParaRPr>
                    </a:p>
                  </a:txBody>
                  <a:tcPr anchor="ctr"/>
                </a:tc>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2400" b="0" dirty="0">
                          <a:latin typeface="+mn-lt"/>
                        </a:rPr>
                        <a:t>W</a:t>
                      </a:r>
                      <a:r>
                        <a:rPr lang="en-US" sz="2400" b="0" baseline="-25000" dirty="0">
                          <a:latin typeface="+mn-lt"/>
                        </a:rPr>
                        <a:t>1</a:t>
                      </a:r>
                      <a:r>
                        <a:rPr lang="en-US" sz="2400" b="0" dirty="0">
                          <a:latin typeface="+mn-lt"/>
                        </a:rPr>
                        <a:t> / W</a:t>
                      </a:r>
                      <a:r>
                        <a:rPr lang="en-US" sz="2400" b="0" baseline="-25000" dirty="0">
                          <a:latin typeface="+mn-lt"/>
                        </a:rPr>
                        <a:t>2</a:t>
                      </a:r>
                      <a:endParaRPr lang="en-US" sz="2400" b="0" baseline="0" dirty="0">
                        <a:latin typeface="+mn-lt"/>
                      </a:endParaRPr>
                    </a:p>
                  </a:txBody>
                  <a:tcPr anchor="ctr"/>
                </a:tc>
                <a:extLst>
                  <a:ext uri="{0D108BD9-81ED-4DB2-BD59-A6C34878D82A}">
                    <a16:rowId xmlns:a16="http://schemas.microsoft.com/office/drawing/2014/main" val="2433145248"/>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Ta(2.5)</a:t>
                      </a:r>
                      <a:endParaRPr lang="en-US" sz="2400" b="0" dirty="0">
                        <a:solidFill>
                          <a:srgbClr val="0070C0"/>
                        </a:solidFill>
                        <a:latin typeface="+mn-lt"/>
                      </a:endParaRPr>
                    </a:p>
                  </a:txBody>
                  <a:tcPr anchor="ctr"/>
                </a:tc>
                <a:tc>
                  <a:txBody>
                    <a:bodyPr/>
                    <a:lstStyle/>
                    <a:p>
                      <a:pPr algn="ctr"/>
                      <a:r>
                        <a:rPr lang="en-US" sz="2400" b="0" dirty="0">
                          <a:latin typeface="+mn-lt"/>
                        </a:rPr>
                        <a:t>106 – 88</a:t>
                      </a:r>
                    </a:p>
                  </a:txBody>
                  <a:tcPr anchor="ctr"/>
                </a:tc>
                <a:tc>
                  <a:txBody>
                    <a:bodyPr/>
                    <a:lstStyle/>
                    <a:p>
                      <a:pPr algn="ctr"/>
                      <a:r>
                        <a:rPr lang="en-US" sz="2400" b="0" dirty="0">
                          <a:latin typeface="+mn-lt"/>
                        </a:rPr>
                        <a:t>1.20</a:t>
                      </a:r>
                    </a:p>
                  </a:txBody>
                  <a:tcPr anchor="ctr"/>
                </a:tc>
                <a:tc>
                  <a:txBody>
                    <a:bodyPr/>
                    <a:lstStyle/>
                    <a:p>
                      <a:pPr algn="ctr"/>
                      <a:r>
                        <a:rPr lang="en-US" sz="2400" b="0" dirty="0">
                          <a:latin typeface="+mn-lt"/>
                        </a:rPr>
                        <a:t>109 – 69</a:t>
                      </a:r>
                    </a:p>
                  </a:txBody>
                  <a:tcPr anchor="ctr"/>
                </a:tc>
                <a:tc>
                  <a:txBody>
                    <a:bodyPr/>
                    <a:lstStyle/>
                    <a:p>
                      <a:pPr algn="ctr"/>
                      <a:r>
                        <a:rPr lang="en-US" sz="2400" b="0" dirty="0">
                          <a:latin typeface="+mn-lt"/>
                        </a:rPr>
                        <a:t>1.58</a:t>
                      </a:r>
                    </a:p>
                  </a:txBody>
                  <a:tcPr anchor="ctr"/>
                </a:tc>
                <a:tc>
                  <a:txBody>
                    <a:bodyPr/>
                    <a:lstStyle/>
                    <a:p>
                      <a:pPr algn="ctr"/>
                      <a:r>
                        <a:rPr lang="en-US" sz="2400" b="0" dirty="0">
                          <a:latin typeface="+mn-lt"/>
                        </a:rPr>
                        <a:t>105 – 32</a:t>
                      </a:r>
                    </a:p>
                  </a:txBody>
                  <a:tcPr anchor="ctr"/>
                </a:tc>
                <a:tc>
                  <a:txBody>
                    <a:bodyPr/>
                    <a:lstStyle/>
                    <a:p>
                      <a:pPr algn="ctr"/>
                      <a:r>
                        <a:rPr lang="en-US" sz="2400" b="0" dirty="0">
                          <a:latin typeface="+mn-lt"/>
                        </a:rPr>
                        <a:t>3.28</a:t>
                      </a:r>
                    </a:p>
                  </a:txBody>
                  <a:tcPr anchor="ctr"/>
                </a:tc>
                <a:extLst>
                  <a:ext uri="{0D108BD9-81ED-4DB2-BD59-A6C34878D82A}">
                    <a16:rowId xmlns:a16="http://schemas.microsoft.com/office/drawing/2014/main" val="2297649061"/>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107 – 153</a:t>
                      </a:r>
                    </a:p>
                  </a:txBody>
                  <a:tcPr anchor="ctr"/>
                </a:tc>
                <a:tc>
                  <a:txBody>
                    <a:bodyPr/>
                    <a:lstStyle/>
                    <a:p>
                      <a:pPr algn="ctr"/>
                      <a:r>
                        <a:rPr lang="en-US" sz="2400" b="0" dirty="0">
                          <a:latin typeface="+mn-lt"/>
                        </a:rPr>
                        <a:t>0.70</a:t>
                      </a:r>
                    </a:p>
                  </a:txBody>
                  <a:tcPr anchor="ctr"/>
                </a:tc>
                <a:tc>
                  <a:txBody>
                    <a:bodyPr/>
                    <a:lstStyle/>
                    <a:p>
                      <a:pPr algn="ctr"/>
                      <a:r>
                        <a:rPr lang="en-US" sz="2400" b="0" dirty="0">
                          <a:latin typeface="+mn-lt"/>
                        </a:rPr>
                        <a:t>107 – 121</a:t>
                      </a:r>
                    </a:p>
                  </a:txBody>
                  <a:tcPr anchor="ctr"/>
                </a:tc>
                <a:tc>
                  <a:txBody>
                    <a:bodyPr/>
                    <a:lstStyle/>
                    <a:p>
                      <a:pPr algn="ctr"/>
                      <a:r>
                        <a:rPr lang="en-US" sz="2400" b="0" dirty="0">
                          <a:latin typeface="+mn-lt"/>
                        </a:rPr>
                        <a:t>0.88</a:t>
                      </a:r>
                    </a:p>
                  </a:txBody>
                  <a:tcPr anchor="ctr"/>
                </a:tc>
                <a:tc>
                  <a:txBody>
                    <a:bodyPr/>
                    <a:lstStyle/>
                    <a:p>
                      <a:pPr algn="ctr"/>
                      <a:r>
                        <a:rPr lang="en-US" sz="2400" b="0" dirty="0">
                          <a:latin typeface="+mn-lt"/>
                        </a:rPr>
                        <a:t>106 – 57</a:t>
                      </a:r>
                    </a:p>
                  </a:txBody>
                  <a:tcPr anchor="ctr"/>
                </a:tc>
                <a:tc>
                  <a:txBody>
                    <a:bodyPr/>
                    <a:lstStyle/>
                    <a:p>
                      <a:pPr algn="ctr"/>
                      <a:r>
                        <a:rPr lang="en-US" sz="2400" b="0" dirty="0">
                          <a:latin typeface="+mn-lt"/>
                        </a:rPr>
                        <a:t>1.86</a:t>
                      </a:r>
                    </a:p>
                  </a:txBody>
                  <a:tcPr anchor="ctr"/>
                </a:tc>
                <a:extLst>
                  <a:ext uri="{0D108BD9-81ED-4DB2-BD59-A6C34878D82A}">
                    <a16:rowId xmlns:a16="http://schemas.microsoft.com/office/drawing/2014/main" val="4095395525"/>
                  </a:ext>
                </a:extLst>
              </a:tr>
              <a:tr h="404412">
                <a:tc>
                  <a:txBody>
                    <a:bodyPr/>
                    <a:lstStyle/>
                    <a:p>
                      <a:pPr algn="ctr"/>
                      <a:r>
                        <a:rPr lang="en-US" sz="2400" b="0" dirty="0">
                          <a:latin typeface="+mn-lt"/>
                        </a:rPr>
                        <a:t>UC</a:t>
                      </a:r>
                      <a:r>
                        <a:rPr lang="en-US" sz="2400" b="0" baseline="-25000" dirty="0">
                          <a:latin typeface="+mn-lt"/>
                        </a:rPr>
                        <a:t>2</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107 – 16</a:t>
                      </a:r>
                    </a:p>
                  </a:txBody>
                  <a:tcPr anchor="ctr"/>
                </a:tc>
                <a:tc>
                  <a:txBody>
                    <a:bodyPr/>
                    <a:lstStyle/>
                    <a:p>
                      <a:pPr algn="ctr"/>
                      <a:r>
                        <a:rPr lang="en-US" sz="2400" b="0" dirty="0">
                          <a:latin typeface="+mn-lt"/>
                        </a:rPr>
                        <a:t>6.69</a:t>
                      </a:r>
                    </a:p>
                  </a:txBody>
                  <a:tcPr anchor="ctr"/>
                </a:tc>
                <a:tc>
                  <a:txBody>
                    <a:bodyPr/>
                    <a:lstStyle/>
                    <a:p>
                      <a:pPr algn="ctr"/>
                      <a:r>
                        <a:rPr lang="en-US" sz="2400" b="0" dirty="0">
                          <a:latin typeface="+mn-lt"/>
                        </a:rPr>
                        <a:t>107 – 7</a:t>
                      </a:r>
                    </a:p>
                  </a:txBody>
                  <a:tcPr anchor="ctr"/>
                </a:tc>
                <a:tc>
                  <a:txBody>
                    <a:bodyPr/>
                    <a:lstStyle/>
                    <a:p>
                      <a:pPr algn="ctr"/>
                      <a:r>
                        <a:rPr lang="en-US" sz="2400" b="0" dirty="0">
                          <a:latin typeface="+mn-lt"/>
                        </a:rPr>
                        <a:t>15.29</a:t>
                      </a:r>
                    </a:p>
                  </a:txBody>
                  <a:tcPr anchor="ctr"/>
                </a:tc>
                <a:tc>
                  <a:txBody>
                    <a:bodyPr/>
                    <a:lstStyle/>
                    <a:p>
                      <a:pPr algn="ctr"/>
                      <a:r>
                        <a:rPr lang="en-US" sz="2400" b="0" dirty="0">
                          <a:latin typeface="+mn-lt"/>
                        </a:rPr>
                        <a:t>107 – 1.5</a:t>
                      </a:r>
                    </a:p>
                  </a:txBody>
                  <a:tcPr anchor="ctr"/>
                </a:tc>
                <a:tc>
                  <a:txBody>
                    <a:bodyPr/>
                    <a:lstStyle/>
                    <a:p>
                      <a:pPr algn="ctr"/>
                      <a:r>
                        <a:rPr lang="en-US" sz="2400" b="0" dirty="0">
                          <a:latin typeface="+mn-lt"/>
                        </a:rPr>
                        <a:t>71.33</a:t>
                      </a:r>
                    </a:p>
                  </a:txBody>
                  <a:tcPr anchor="ctr"/>
                </a:tc>
                <a:extLst>
                  <a:ext uri="{0D108BD9-81ED-4DB2-BD59-A6C34878D82A}">
                    <a16:rowId xmlns:a16="http://schemas.microsoft.com/office/drawing/2014/main" val="4286885146"/>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(2.5)</a:t>
                      </a:r>
                      <a:endParaRPr lang="en-US" sz="2400" b="0" dirty="0">
                        <a:solidFill>
                          <a:srgbClr val="0070C0"/>
                        </a:solidFill>
                        <a:latin typeface="+mn-lt"/>
                      </a:endParaRPr>
                    </a:p>
                  </a:txBody>
                  <a:tcPr anchor="ctr"/>
                </a:tc>
                <a:tc>
                  <a:txBody>
                    <a:bodyPr/>
                    <a:lstStyle/>
                    <a:p>
                      <a:pPr algn="ctr"/>
                      <a:r>
                        <a:rPr lang="en-US" sz="2400" b="0" dirty="0">
                          <a:latin typeface="+mn-lt"/>
                        </a:rPr>
                        <a:t>32 – 203</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31 – 197</a:t>
                      </a:r>
                    </a:p>
                  </a:txBody>
                  <a:tcPr anchor="ctr"/>
                </a:tc>
                <a:tc>
                  <a:txBody>
                    <a:bodyPr/>
                    <a:lstStyle/>
                    <a:p>
                      <a:pPr algn="ctr"/>
                      <a:r>
                        <a:rPr lang="en-US" sz="2400" b="0" dirty="0">
                          <a:latin typeface="+mn-lt"/>
                        </a:rPr>
                        <a:t>0.16</a:t>
                      </a:r>
                    </a:p>
                  </a:txBody>
                  <a:tcPr anchor="ctr"/>
                </a:tc>
                <a:tc>
                  <a:txBody>
                    <a:bodyPr/>
                    <a:lstStyle/>
                    <a:p>
                      <a:pPr algn="ctr"/>
                      <a:r>
                        <a:rPr lang="en-US" sz="2400" b="0" dirty="0">
                          <a:latin typeface="+mn-lt"/>
                        </a:rPr>
                        <a:t>32 –</a:t>
                      </a:r>
                      <a:r>
                        <a:rPr lang="en-US" sz="2400" b="0" baseline="0" dirty="0">
                          <a:latin typeface="+mn-lt"/>
                        </a:rPr>
                        <a:t> 130</a:t>
                      </a:r>
                    </a:p>
                  </a:txBody>
                  <a:tcPr anchor="ctr"/>
                </a:tc>
                <a:tc>
                  <a:txBody>
                    <a:bodyPr/>
                    <a:lstStyle/>
                    <a:p>
                      <a:pPr algn="ctr"/>
                      <a:r>
                        <a:rPr lang="en-US" sz="2400" b="0" dirty="0">
                          <a:latin typeface="+mn-lt"/>
                        </a:rPr>
                        <a:t>0.25</a:t>
                      </a:r>
                    </a:p>
                  </a:txBody>
                  <a:tcPr anchor="ctr"/>
                </a:tc>
                <a:extLst>
                  <a:ext uri="{0D108BD9-81ED-4DB2-BD59-A6C34878D82A}">
                    <a16:rowId xmlns:a16="http://schemas.microsoft.com/office/drawing/2014/main" val="890358562"/>
                  </a:ext>
                </a:extLst>
              </a:tr>
              <a:tr h="404412">
                <a:tc>
                  <a:txBody>
                    <a:bodyPr/>
                    <a:lstStyle/>
                    <a:p>
                      <a:pPr algn="ctr"/>
                      <a:r>
                        <a:rPr lang="en-US" sz="2400" b="0" dirty="0">
                          <a:latin typeface="+mn-lt"/>
                        </a:rPr>
                        <a:t>UC</a:t>
                      </a:r>
                      <a:r>
                        <a:rPr lang="en-US" sz="2400" b="0" baseline="-25000" dirty="0">
                          <a:latin typeface="+mn-lt"/>
                        </a:rPr>
                        <a:t>2-</a:t>
                      </a:r>
                      <a:r>
                        <a:rPr lang="en-US" sz="2400" b="0" baseline="0" dirty="0">
                          <a:latin typeface="+mn-lt"/>
                        </a:rPr>
                        <a:t>nano</a:t>
                      </a:r>
                      <a:r>
                        <a:rPr lang="en-US" sz="2400" b="0" dirty="0">
                          <a:latin typeface="+mn-lt"/>
                        </a:rPr>
                        <a:t>(0.7) - UC</a:t>
                      </a:r>
                      <a:r>
                        <a:rPr lang="en-US" sz="2400" b="0" baseline="-25000" dirty="0">
                          <a:latin typeface="+mn-lt"/>
                        </a:rPr>
                        <a:t>2</a:t>
                      </a:r>
                      <a:r>
                        <a:rPr lang="en-US" sz="2400" b="0" dirty="0">
                          <a:latin typeface="+mn-lt"/>
                        </a:rPr>
                        <a:t>(0.7)</a:t>
                      </a:r>
                      <a:endParaRPr lang="en-US" sz="2400" b="0" dirty="0">
                        <a:solidFill>
                          <a:srgbClr val="0070C0"/>
                        </a:solidFill>
                        <a:latin typeface="+mn-lt"/>
                      </a:endParaRPr>
                    </a:p>
                  </a:txBody>
                  <a:tcPr anchor="ctr"/>
                </a:tc>
                <a:tc>
                  <a:txBody>
                    <a:bodyPr/>
                    <a:lstStyle/>
                    <a:p>
                      <a:pPr algn="ctr"/>
                      <a:r>
                        <a:rPr lang="en-US" sz="2400" b="0" dirty="0">
                          <a:latin typeface="+mn-lt"/>
                        </a:rPr>
                        <a:t>31 – 51</a:t>
                      </a:r>
                    </a:p>
                  </a:txBody>
                  <a:tcPr anchor="ctr"/>
                </a:tc>
                <a:tc>
                  <a:txBody>
                    <a:bodyPr/>
                    <a:lstStyle/>
                    <a:p>
                      <a:pPr algn="ctr"/>
                      <a:r>
                        <a:rPr lang="en-US" sz="2400" b="0" dirty="0">
                          <a:latin typeface="+mn-lt"/>
                        </a:rPr>
                        <a:t>0.61</a:t>
                      </a:r>
                    </a:p>
                  </a:txBody>
                  <a:tcPr anchor="ctr"/>
                </a:tc>
                <a:tc>
                  <a:txBody>
                    <a:bodyPr/>
                    <a:lstStyle/>
                    <a:p>
                      <a:pPr algn="ctr"/>
                      <a:r>
                        <a:rPr lang="en-US" sz="2400" b="0" dirty="0">
                          <a:latin typeface="+mn-lt"/>
                        </a:rPr>
                        <a:t>31 – 30</a:t>
                      </a:r>
                    </a:p>
                  </a:txBody>
                  <a:tcPr anchor="ctr"/>
                </a:tc>
                <a:tc>
                  <a:txBody>
                    <a:bodyPr/>
                    <a:lstStyle/>
                    <a:p>
                      <a:pPr algn="ctr"/>
                      <a:r>
                        <a:rPr lang="en-US" sz="2400" b="0" dirty="0">
                          <a:latin typeface="+mn-lt"/>
                        </a:rPr>
                        <a:t>1.03</a:t>
                      </a:r>
                    </a:p>
                  </a:txBody>
                  <a:tcPr anchor="ctr"/>
                </a:tc>
                <a:tc>
                  <a:txBody>
                    <a:bodyPr/>
                    <a:lstStyle/>
                    <a:p>
                      <a:pPr algn="ctr"/>
                      <a:r>
                        <a:rPr lang="en-US" sz="2400" b="0" dirty="0">
                          <a:latin typeface="+mn-lt"/>
                        </a:rPr>
                        <a:t>32 – 7</a:t>
                      </a:r>
                    </a:p>
                  </a:txBody>
                  <a:tcPr anchor="ctr"/>
                </a:tc>
                <a:tc>
                  <a:txBody>
                    <a:bodyPr/>
                    <a:lstStyle/>
                    <a:p>
                      <a:pPr algn="ctr"/>
                      <a:r>
                        <a:rPr lang="en-US" sz="2400" b="0" dirty="0">
                          <a:latin typeface="+mn-lt"/>
                        </a:rPr>
                        <a:t>4.57</a:t>
                      </a:r>
                    </a:p>
                  </a:txBody>
                  <a:tcPr anchor="ctr"/>
                </a:tc>
                <a:extLst>
                  <a:ext uri="{0D108BD9-81ED-4DB2-BD59-A6C34878D82A}">
                    <a16:rowId xmlns:a16="http://schemas.microsoft.com/office/drawing/2014/main" val="4189880559"/>
                  </a:ext>
                </a:extLst>
              </a:tr>
            </a:tbl>
          </a:graphicData>
        </a:graphic>
      </p:graphicFrame>
      <p:graphicFrame>
        <p:nvGraphicFramePr>
          <p:cNvPr id="21" name="Table 20">
            <a:extLst>
              <a:ext uri="{FF2B5EF4-FFF2-40B4-BE49-F238E27FC236}">
                <a16:creationId xmlns:a16="http://schemas.microsoft.com/office/drawing/2014/main" id="{DE67D09D-05D7-994A-91AC-E0135B791D78}"/>
              </a:ext>
            </a:extLst>
          </p:cNvPr>
          <p:cNvGraphicFramePr>
            <a:graphicFrameLocks noGrp="1"/>
          </p:cNvGraphicFramePr>
          <p:nvPr>
            <p:extLst>
              <p:ext uri="{D42A27DB-BD31-4B8C-83A1-F6EECF244321}">
                <p14:modId xmlns:p14="http://schemas.microsoft.com/office/powerpoint/2010/main" val="3624016224"/>
              </p:ext>
            </p:extLst>
          </p:nvPr>
        </p:nvGraphicFramePr>
        <p:xfrm>
          <a:off x="2960128" y="2741250"/>
          <a:ext cx="6031472" cy="2103120"/>
        </p:xfrm>
        <a:graphic>
          <a:graphicData uri="http://schemas.openxmlformats.org/drawingml/2006/table">
            <a:tbl>
              <a:tblPr bandRow="1">
                <a:tableStyleId>{16D9F66E-5EB9-4882-86FB-DCBF35E3C3E4}</a:tableStyleId>
              </a:tblPr>
              <a:tblGrid>
                <a:gridCol w="1718564">
                  <a:extLst>
                    <a:ext uri="{9D8B030D-6E8A-4147-A177-3AD203B41FA5}">
                      <a16:colId xmlns:a16="http://schemas.microsoft.com/office/drawing/2014/main" val="20000"/>
                    </a:ext>
                  </a:extLst>
                </a:gridCol>
                <a:gridCol w="718818">
                  <a:extLst>
                    <a:ext uri="{9D8B030D-6E8A-4147-A177-3AD203B41FA5}">
                      <a16:colId xmlns:a16="http://schemas.microsoft.com/office/drawing/2014/main" val="20001"/>
                    </a:ext>
                  </a:extLst>
                </a:gridCol>
                <a:gridCol w="718818">
                  <a:extLst>
                    <a:ext uri="{9D8B030D-6E8A-4147-A177-3AD203B41FA5}">
                      <a16:colId xmlns:a16="http://schemas.microsoft.com/office/drawing/2014/main" val="3988729465"/>
                    </a:ext>
                  </a:extLst>
                </a:gridCol>
                <a:gridCol w="718818">
                  <a:extLst>
                    <a:ext uri="{9D8B030D-6E8A-4147-A177-3AD203B41FA5}">
                      <a16:colId xmlns:a16="http://schemas.microsoft.com/office/drawing/2014/main" val="1571673702"/>
                    </a:ext>
                  </a:extLst>
                </a:gridCol>
                <a:gridCol w="718818">
                  <a:extLst>
                    <a:ext uri="{9D8B030D-6E8A-4147-A177-3AD203B41FA5}">
                      <a16:colId xmlns:a16="http://schemas.microsoft.com/office/drawing/2014/main" val="2676346267"/>
                    </a:ext>
                  </a:extLst>
                </a:gridCol>
                <a:gridCol w="718818">
                  <a:extLst>
                    <a:ext uri="{9D8B030D-6E8A-4147-A177-3AD203B41FA5}">
                      <a16:colId xmlns:a16="http://schemas.microsoft.com/office/drawing/2014/main" val="3166213130"/>
                    </a:ext>
                  </a:extLst>
                </a:gridCol>
                <a:gridCol w="718818">
                  <a:extLst>
                    <a:ext uri="{9D8B030D-6E8A-4147-A177-3AD203B41FA5}">
                      <a16:colId xmlns:a16="http://schemas.microsoft.com/office/drawing/2014/main" val="1870131199"/>
                    </a:ext>
                  </a:extLst>
                </a:gridCol>
              </a:tblGrid>
              <a:tr h="226850">
                <a:tc rowSpan="2">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endParaRPr lang="en-US" sz="1000" b="1" dirty="0">
                        <a:latin typeface="+mn-lt"/>
                      </a:endParaRPr>
                    </a:p>
                  </a:txBody>
                  <a:tcPr anchor="ctr">
                    <a:solidFill>
                      <a:schemeClr val="accent2">
                        <a:lumMod val="20000"/>
                        <a:lumOff val="8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dirty="0">
                          <a:latin typeface="+mn-lt"/>
                        </a:rPr>
                        <a:t>Energy deposited in target [W/</a:t>
                      </a:r>
                      <a:r>
                        <a:rPr lang="en-GB" sz="1000" b="1" dirty="0" err="1">
                          <a:latin typeface="+mn-lt"/>
                        </a:rPr>
                        <a:t>uA</a:t>
                      </a:r>
                      <a:r>
                        <a:rPr lang="en-GB" sz="1000" b="1" dirty="0">
                          <a:latin typeface="+mn-lt"/>
                        </a:rPr>
                        <a:t>]</a:t>
                      </a:r>
                    </a:p>
                  </a:txBody>
                  <a:tcPr anchor="ctr">
                    <a:solidFill>
                      <a:schemeClr val="accent2">
                        <a:lumMod val="20000"/>
                        <a:lumOff val="80000"/>
                      </a:schemeClr>
                    </a:solidFill>
                  </a:tcPr>
                </a:tc>
                <a:tc hMerge="1">
                  <a:txBody>
                    <a:bodyPr/>
                    <a:lstStyle/>
                    <a:p>
                      <a:endParaRPr 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dirty="0">
                        <a:latin typeface="+mn-lt"/>
                      </a:endParaRPr>
                    </a:p>
                  </a:txBody>
                  <a:tcPr anchor="ctr">
                    <a:solidFill>
                      <a:schemeClr val="accent2">
                        <a:lumMod val="20000"/>
                        <a:lumOff val="80000"/>
                      </a:schemeClr>
                    </a:solidFill>
                  </a:tcPr>
                </a:tc>
                <a:tc hMerge="1">
                  <a:txBody>
                    <a:bodyPr/>
                    <a:lstStyle/>
                    <a:p>
                      <a:endParaRPr 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dirty="0">
                        <a:latin typeface="+mn-lt"/>
                      </a:endParaRPr>
                    </a:p>
                  </a:txBody>
                  <a:tcPr anchor="ctr">
                    <a:solidFill>
                      <a:schemeClr val="accent2">
                        <a:lumMod val="20000"/>
                        <a:lumOff val="80000"/>
                      </a:schemeClr>
                    </a:solidFill>
                  </a:tcPr>
                </a:tc>
                <a:tc hMerge="1">
                  <a:txBody>
                    <a:bodyPr/>
                    <a:lstStyle/>
                    <a:p>
                      <a:endParaRPr lang="en-US"/>
                    </a:p>
                  </a:txBody>
                  <a:tcPr/>
                </a:tc>
                <a:extLst>
                  <a:ext uri="{0D108BD9-81ED-4DB2-BD59-A6C34878D82A}">
                    <a16:rowId xmlns:a16="http://schemas.microsoft.com/office/drawing/2014/main" val="3218243575"/>
                  </a:ext>
                </a:extLst>
              </a:tr>
              <a:tr h="226850">
                <a:tc vMerge="1">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endParaRPr lang="en-US" sz="1000" b="1" dirty="0">
                        <a:latin typeface="+mn-lt"/>
                      </a:endParaRPr>
                    </a:p>
                  </a:txBody>
                  <a:tcPr anchor="ctr">
                    <a:solidFill>
                      <a:schemeClr val="accent2">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baseline="0" dirty="0">
                          <a:latin typeface="Symbol" pitchFamily="2" charset="2"/>
                        </a:rPr>
                        <a:t>D</a:t>
                      </a:r>
                      <a:r>
                        <a:rPr lang="en-US" sz="1000" b="1" baseline="0" dirty="0">
                          <a:latin typeface="+mn-lt"/>
                        </a:rPr>
                        <a:t> = 5 cm</a:t>
                      </a:r>
                      <a:endParaRPr lang="en-GB" sz="1000" b="1" dirty="0">
                        <a:latin typeface="+mn-lt"/>
                      </a:endParaRPr>
                    </a:p>
                  </a:txBody>
                  <a:tcPr anchor="ctr">
                    <a:solidFill>
                      <a:schemeClr val="accent2">
                        <a:lumMod val="20000"/>
                        <a:lumOff val="80000"/>
                      </a:schemeClr>
                    </a:solidFill>
                  </a:tcPr>
                </a:tc>
                <a:tc hMerge="1">
                  <a:txBody>
                    <a:bodyPr/>
                    <a:lstStyle/>
                    <a:p>
                      <a:pPr algn="ctr"/>
                      <a:endParaRPr lang="en-US" sz="1000" b="1" dirty="0"/>
                    </a:p>
                  </a:txBody>
                  <a:tcPr anchor="ctr">
                    <a:solidFill>
                      <a:schemeClr val="accent2">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baseline="0" dirty="0">
                          <a:latin typeface="Symbol" pitchFamily="2" charset="2"/>
                        </a:rPr>
                        <a:t>D</a:t>
                      </a:r>
                      <a:r>
                        <a:rPr lang="en-US" sz="1000" b="1" baseline="0" dirty="0">
                          <a:latin typeface="+mn-lt"/>
                        </a:rPr>
                        <a:t> = 25 cm</a:t>
                      </a:r>
                      <a:endParaRPr lang="en-GB" sz="1000" b="1" dirty="0">
                        <a:latin typeface="+mn-lt"/>
                      </a:endParaRPr>
                    </a:p>
                  </a:txBody>
                  <a:tcPr anchor="ctr">
                    <a:solidFill>
                      <a:schemeClr val="accent2">
                        <a:lumMod val="20000"/>
                        <a:lumOff val="80000"/>
                      </a:schemeClr>
                    </a:solidFill>
                  </a:tcPr>
                </a:tc>
                <a:tc hMerge="1">
                  <a:txBody>
                    <a:bodyPr/>
                    <a:lstStyle/>
                    <a:p>
                      <a:pPr algn="ctr"/>
                      <a:endParaRPr lang="en-US" sz="1000" b="1" dirty="0"/>
                    </a:p>
                  </a:txBody>
                  <a:tcPr anchor="ctr">
                    <a:solidFill>
                      <a:schemeClr val="accent2">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baseline="0" dirty="0">
                          <a:latin typeface="Symbol" pitchFamily="2" charset="2"/>
                        </a:rPr>
                        <a:t>D</a:t>
                      </a:r>
                      <a:r>
                        <a:rPr lang="en-US" sz="1000" b="1" baseline="0" dirty="0">
                          <a:latin typeface="+mn-lt"/>
                        </a:rPr>
                        <a:t> = 100 cm</a:t>
                      </a:r>
                      <a:endParaRPr lang="en-GB" sz="1000" b="1" dirty="0">
                        <a:latin typeface="+mn-lt"/>
                      </a:endParaRPr>
                    </a:p>
                  </a:txBody>
                  <a:tcPr anchor="ctr">
                    <a:solidFill>
                      <a:schemeClr val="accent2">
                        <a:lumMod val="20000"/>
                        <a:lumOff val="80000"/>
                      </a:schemeClr>
                    </a:solidFill>
                  </a:tcPr>
                </a:tc>
                <a:tc hMerge="1">
                  <a:txBody>
                    <a:bodyPr/>
                    <a:lstStyle/>
                    <a:p>
                      <a:pPr algn="ctr"/>
                      <a:endParaRPr lang="en-US" sz="1000" b="1" dirty="0"/>
                    </a:p>
                  </a:txBody>
                  <a:tcPr anchor="ctr">
                    <a:solidFill>
                      <a:schemeClr val="accent2">
                        <a:lumMod val="20000"/>
                        <a:lumOff val="80000"/>
                      </a:schemeClr>
                    </a:solidFill>
                  </a:tcPr>
                </a:tc>
                <a:extLst>
                  <a:ext uri="{0D108BD9-81ED-4DB2-BD59-A6C34878D82A}">
                    <a16:rowId xmlns:a16="http://schemas.microsoft.com/office/drawing/2014/main" val="1575932412"/>
                  </a:ext>
                </a:extLst>
              </a:tr>
              <a:tr h="226850">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US" sz="1000" b="1" dirty="0">
                          <a:latin typeface="+mn-lt"/>
                        </a:rPr>
                        <a:t>Target type#1 (radius) – </a:t>
                      </a:r>
                      <a:br>
                        <a:rPr lang="en-US" sz="1000" b="1" dirty="0">
                          <a:latin typeface="+mn-lt"/>
                        </a:rPr>
                      </a:br>
                      <a:r>
                        <a:rPr lang="en-US" sz="1000" b="1" dirty="0">
                          <a:latin typeface="+mn-lt"/>
                        </a:rPr>
                        <a:t>Target type#2 (radius)</a:t>
                      </a:r>
                    </a:p>
                  </a:txBody>
                  <a:tcPr anchor="ctr">
                    <a:solidFill>
                      <a:schemeClr val="accent2">
                        <a:lumMod val="20000"/>
                        <a:lumOff val="80000"/>
                      </a:schemeClr>
                    </a:solidFill>
                  </a:tcPr>
                </a:tc>
                <a:tc>
                  <a:txBody>
                    <a:bodyPr/>
                    <a:lstStyle/>
                    <a:p>
                      <a:pPr algn="ctr"/>
                      <a:r>
                        <a:rPr lang="en-US" sz="1000" b="1" dirty="0"/>
                        <a:t>1.4 GeV</a:t>
                      </a:r>
                    </a:p>
                  </a:txBody>
                  <a:tcPr anchor="ctr">
                    <a:solidFill>
                      <a:schemeClr val="accent2">
                        <a:lumMod val="20000"/>
                        <a:lumOff val="80000"/>
                      </a:schemeClr>
                    </a:solidFill>
                  </a:tcPr>
                </a:tc>
                <a:tc>
                  <a:txBody>
                    <a:bodyPr/>
                    <a:lstStyle/>
                    <a:p>
                      <a:pPr algn="ctr"/>
                      <a:r>
                        <a:rPr lang="en-US" sz="1000" b="1" dirty="0"/>
                        <a:t>2.0 GeV</a:t>
                      </a:r>
                    </a:p>
                  </a:txBody>
                  <a:tcPr anchor="ctr">
                    <a:solidFill>
                      <a:schemeClr val="accent2">
                        <a:lumMod val="20000"/>
                        <a:lumOff val="80000"/>
                      </a:schemeClr>
                    </a:solidFill>
                  </a:tcPr>
                </a:tc>
                <a:tc>
                  <a:txBody>
                    <a:bodyPr/>
                    <a:lstStyle/>
                    <a:p>
                      <a:pPr algn="ctr"/>
                      <a:r>
                        <a:rPr lang="en-US" sz="1000" b="1" dirty="0"/>
                        <a:t>1.4 GeV</a:t>
                      </a:r>
                    </a:p>
                  </a:txBody>
                  <a:tcPr anchor="ctr">
                    <a:solidFill>
                      <a:schemeClr val="accent2">
                        <a:lumMod val="20000"/>
                        <a:lumOff val="80000"/>
                      </a:schemeClr>
                    </a:solidFill>
                  </a:tcPr>
                </a:tc>
                <a:tc>
                  <a:txBody>
                    <a:bodyPr/>
                    <a:lstStyle/>
                    <a:p>
                      <a:pPr algn="ctr"/>
                      <a:r>
                        <a:rPr lang="en-US" sz="1000" b="1" dirty="0"/>
                        <a:t>2.0 GeV</a:t>
                      </a:r>
                    </a:p>
                  </a:txBody>
                  <a:tcPr anchor="ctr">
                    <a:solidFill>
                      <a:schemeClr val="accent2">
                        <a:lumMod val="20000"/>
                        <a:lumOff val="80000"/>
                      </a:schemeClr>
                    </a:solidFill>
                  </a:tcPr>
                </a:tc>
                <a:tc>
                  <a:txBody>
                    <a:bodyPr/>
                    <a:lstStyle/>
                    <a:p>
                      <a:pPr algn="ctr"/>
                      <a:r>
                        <a:rPr lang="en-US" sz="1000" b="1" dirty="0"/>
                        <a:t>1.4 GeV</a:t>
                      </a:r>
                    </a:p>
                  </a:txBody>
                  <a:tcPr anchor="ctr">
                    <a:solidFill>
                      <a:schemeClr val="accent2">
                        <a:lumMod val="20000"/>
                        <a:lumOff val="80000"/>
                      </a:schemeClr>
                    </a:solidFill>
                  </a:tcPr>
                </a:tc>
                <a:tc>
                  <a:txBody>
                    <a:bodyPr/>
                    <a:lstStyle/>
                    <a:p>
                      <a:pPr algn="ctr"/>
                      <a:r>
                        <a:rPr lang="en-US" sz="1000" b="1" dirty="0"/>
                        <a:t>2.0 GeV</a:t>
                      </a:r>
                    </a:p>
                  </a:txBody>
                  <a:tcPr anchor="ctr">
                    <a:solidFill>
                      <a:schemeClr val="accent2">
                        <a:lumMod val="20000"/>
                        <a:lumOff val="80000"/>
                      </a:schemeClr>
                    </a:solidFill>
                  </a:tcPr>
                </a:tc>
                <a:extLst>
                  <a:ext uri="{0D108BD9-81ED-4DB2-BD59-A6C34878D82A}">
                    <a16:rowId xmlns:a16="http://schemas.microsoft.com/office/drawing/2014/main" val="3960719667"/>
                  </a:ext>
                </a:extLst>
              </a:tr>
              <a:tr h="226850">
                <a:tc>
                  <a:txBody>
                    <a:bodyPr/>
                    <a:lstStyle/>
                    <a:p>
                      <a:pPr algn="ctr"/>
                      <a:r>
                        <a:rPr lang="en-US" sz="1000" b="1" dirty="0">
                          <a:latin typeface="+mn-lt"/>
                        </a:rPr>
                        <a:t>UC</a:t>
                      </a:r>
                      <a:r>
                        <a:rPr lang="en-US" sz="1000" b="1" baseline="-25000" dirty="0">
                          <a:latin typeface="+mn-lt"/>
                        </a:rPr>
                        <a:t>2</a:t>
                      </a:r>
                      <a:r>
                        <a:rPr lang="en-US" sz="1000" b="1" dirty="0">
                          <a:latin typeface="+mn-lt"/>
                        </a:rPr>
                        <a:t>(0.7) - Ta(2.5)</a:t>
                      </a:r>
                      <a:endParaRPr lang="en-US" sz="1000" b="1" dirty="0">
                        <a:solidFill>
                          <a:srgbClr val="0070C0"/>
                        </a:solidFill>
                        <a:latin typeface="+mn-lt"/>
                      </a:endParaRPr>
                    </a:p>
                  </a:txBody>
                  <a:tcPr anchor="ctr">
                    <a:solidFill>
                      <a:schemeClr val="accent2">
                        <a:lumMod val="20000"/>
                        <a:lumOff val="80000"/>
                      </a:schemeClr>
                    </a:solidFill>
                  </a:tcPr>
                </a:tc>
                <a:tc>
                  <a:txBody>
                    <a:bodyPr/>
                    <a:lstStyle/>
                    <a:p>
                      <a:pPr algn="ctr"/>
                      <a:r>
                        <a:rPr lang="en-US" sz="1000" dirty="0"/>
                        <a:t>106 - 88</a:t>
                      </a:r>
                    </a:p>
                  </a:txBody>
                  <a:tcPr anchor="ctr">
                    <a:solidFill>
                      <a:schemeClr val="accent2">
                        <a:lumMod val="20000"/>
                        <a:lumOff val="80000"/>
                      </a:schemeClr>
                    </a:solidFill>
                  </a:tcPr>
                </a:tc>
                <a:tc>
                  <a:txBody>
                    <a:bodyPr/>
                    <a:lstStyle/>
                    <a:p>
                      <a:pPr algn="ctr"/>
                      <a:r>
                        <a:rPr lang="en-US" sz="1000" dirty="0"/>
                        <a:t>117 - 108</a:t>
                      </a:r>
                    </a:p>
                  </a:txBody>
                  <a:tcPr anchor="ctr">
                    <a:solidFill>
                      <a:schemeClr val="accent2">
                        <a:lumMod val="20000"/>
                        <a:lumOff val="80000"/>
                      </a:schemeClr>
                    </a:solidFill>
                  </a:tcPr>
                </a:tc>
                <a:tc>
                  <a:txBody>
                    <a:bodyPr/>
                    <a:lstStyle/>
                    <a:p>
                      <a:pPr algn="ctr"/>
                      <a:r>
                        <a:rPr lang="en-US" sz="1000" dirty="0"/>
                        <a:t>109 - 69</a:t>
                      </a:r>
                    </a:p>
                  </a:txBody>
                  <a:tcPr anchor="ctr">
                    <a:solidFill>
                      <a:schemeClr val="accent2">
                        <a:lumMod val="20000"/>
                        <a:lumOff val="80000"/>
                      </a:schemeClr>
                    </a:solidFill>
                  </a:tcPr>
                </a:tc>
                <a:tc>
                  <a:txBody>
                    <a:bodyPr/>
                    <a:lstStyle/>
                    <a:p>
                      <a:pPr algn="ctr"/>
                      <a:r>
                        <a:rPr lang="en-US" sz="1000" dirty="0"/>
                        <a:t>117 - 96</a:t>
                      </a:r>
                    </a:p>
                  </a:txBody>
                  <a:tcPr anchor="ctr">
                    <a:solidFill>
                      <a:schemeClr val="accent2">
                        <a:lumMod val="20000"/>
                        <a:lumOff val="80000"/>
                      </a:schemeClr>
                    </a:solidFill>
                  </a:tcPr>
                </a:tc>
                <a:tc>
                  <a:txBody>
                    <a:bodyPr/>
                    <a:lstStyle/>
                    <a:p>
                      <a:pPr algn="ctr"/>
                      <a:r>
                        <a:rPr lang="en-US" sz="1000" dirty="0"/>
                        <a:t>105 - 32</a:t>
                      </a:r>
                    </a:p>
                  </a:txBody>
                  <a:tcPr anchor="ctr">
                    <a:solidFill>
                      <a:schemeClr val="accent2">
                        <a:lumMod val="20000"/>
                        <a:lumOff val="80000"/>
                      </a:schemeClr>
                    </a:solidFill>
                  </a:tcPr>
                </a:tc>
                <a:tc>
                  <a:txBody>
                    <a:bodyPr/>
                    <a:lstStyle/>
                    <a:p>
                      <a:pPr algn="ctr"/>
                      <a:r>
                        <a:rPr lang="en-US" sz="1000" dirty="0"/>
                        <a:t>118 - 50</a:t>
                      </a:r>
                    </a:p>
                  </a:txBody>
                  <a:tcPr anchor="ctr">
                    <a:solidFill>
                      <a:schemeClr val="accent2">
                        <a:lumMod val="20000"/>
                        <a:lumOff val="80000"/>
                      </a:schemeClr>
                    </a:solidFill>
                  </a:tcPr>
                </a:tc>
                <a:extLst>
                  <a:ext uri="{0D108BD9-81ED-4DB2-BD59-A6C34878D82A}">
                    <a16:rowId xmlns:a16="http://schemas.microsoft.com/office/drawing/2014/main" val="10006"/>
                  </a:ext>
                </a:extLst>
              </a:tr>
              <a:tr h="226850">
                <a:tc>
                  <a:txBody>
                    <a:bodyPr/>
                    <a:lstStyle/>
                    <a:p>
                      <a:pPr algn="ctr"/>
                      <a:r>
                        <a:rPr lang="en-US" sz="1000" b="1" dirty="0">
                          <a:latin typeface="+mn-lt"/>
                        </a:rPr>
                        <a:t>UC</a:t>
                      </a:r>
                      <a:r>
                        <a:rPr lang="en-US" sz="1000" b="1" baseline="-25000" dirty="0">
                          <a:latin typeface="+mn-lt"/>
                        </a:rPr>
                        <a:t>2</a:t>
                      </a:r>
                      <a:r>
                        <a:rPr lang="en-US" sz="1000" b="1" dirty="0">
                          <a:latin typeface="+mn-lt"/>
                        </a:rPr>
                        <a:t>(0.7) - UC</a:t>
                      </a:r>
                      <a:r>
                        <a:rPr lang="en-US" sz="1000" b="1" baseline="-25000" dirty="0">
                          <a:latin typeface="+mn-lt"/>
                        </a:rPr>
                        <a:t>2</a:t>
                      </a:r>
                      <a:r>
                        <a:rPr lang="en-US" sz="1000" b="1" dirty="0">
                          <a:latin typeface="+mn-lt"/>
                        </a:rPr>
                        <a:t>(2.5)</a:t>
                      </a:r>
                      <a:endParaRPr lang="en-US" sz="1000" b="1" dirty="0">
                        <a:solidFill>
                          <a:srgbClr val="0070C0"/>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107 - 153</a:t>
                      </a:r>
                    </a:p>
                  </a:txBody>
                  <a:tcPr anchor="ctr">
                    <a:solidFill>
                      <a:schemeClr val="accent2">
                        <a:lumMod val="20000"/>
                        <a:lumOff val="80000"/>
                      </a:schemeClr>
                    </a:solidFill>
                  </a:tcPr>
                </a:tc>
                <a:tc>
                  <a:txBody>
                    <a:bodyPr/>
                    <a:lstStyle/>
                    <a:p>
                      <a:pPr algn="ctr"/>
                      <a:r>
                        <a:rPr lang="en-US" sz="1000" dirty="0"/>
                        <a:t>116 - 186</a:t>
                      </a:r>
                    </a:p>
                  </a:txBody>
                  <a:tcPr anchor="ctr">
                    <a:solidFill>
                      <a:schemeClr val="accent2">
                        <a:lumMod val="20000"/>
                        <a:lumOff val="80000"/>
                      </a:schemeClr>
                    </a:solidFill>
                  </a:tcPr>
                </a:tc>
                <a:tc>
                  <a:txBody>
                    <a:bodyPr/>
                    <a:lstStyle/>
                    <a:p>
                      <a:pPr algn="ctr"/>
                      <a:r>
                        <a:rPr lang="en-US" sz="1000" dirty="0"/>
                        <a:t>107 - 121</a:t>
                      </a:r>
                    </a:p>
                  </a:txBody>
                  <a:tcPr anchor="ctr">
                    <a:solidFill>
                      <a:schemeClr val="accent2">
                        <a:lumMod val="20000"/>
                        <a:lumOff val="80000"/>
                      </a:schemeClr>
                    </a:solidFill>
                  </a:tcPr>
                </a:tc>
                <a:tc>
                  <a:txBody>
                    <a:bodyPr/>
                    <a:lstStyle/>
                    <a:p>
                      <a:pPr algn="ctr"/>
                      <a:r>
                        <a:rPr lang="en-US" sz="1000" dirty="0"/>
                        <a:t>117 - 165</a:t>
                      </a:r>
                    </a:p>
                  </a:txBody>
                  <a:tcPr anchor="ctr">
                    <a:solidFill>
                      <a:schemeClr val="accent2">
                        <a:lumMod val="20000"/>
                        <a:lumOff val="80000"/>
                      </a:schemeClr>
                    </a:solidFill>
                  </a:tcPr>
                </a:tc>
                <a:tc>
                  <a:txBody>
                    <a:bodyPr/>
                    <a:lstStyle/>
                    <a:p>
                      <a:pPr algn="ctr"/>
                      <a:r>
                        <a:rPr lang="en-US" sz="1000" dirty="0"/>
                        <a:t>106 - 57</a:t>
                      </a:r>
                    </a:p>
                  </a:txBody>
                  <a:tcPr anchor="ctr">
                    <a:solidFill>
                      <a:schemeClr val="accent2">
                        <a:lumMod val="20000"/>
                        <a:lumOff val="80000"/>
                      </a:schemeClr>
                    </a:solidFill>
                  </a:tcPr>
                </a:tc>
                <a:tc>
                  <a:txBody>
                    <a:bodyPr/>
                    <a:lstStyle/>
                    <a:p>
                      <a:pPr algn="ctr"/>
                      <a:r>
                        <a:rPr lang="en-US" sz="1000" dirty="0"/>
                        <a:t>118 - 85</a:t>
                      </a:r>
                    </a:p>
                  </a:txBody>
                  <a:tcPr anchor="ctr">
                    <a:solidFill>
                      <a:schemeClr val="accent2">
                        <a:lumMod val="20000"/>
                        <a:lumOff val="80000"/>
                      </a:schemeClr>
                    </a:solidFill>
                  </a:tcPr>
                </a:tc>
                <a:extLst>
                  <a:ext uri="{0D108BD9-81ED-4DB2-BD59-A6C34878D82A}">
                    <a16:rowId xmlns:a16="http://schemas.microsoft.com/office/drawing/2014/main" val="4130097980"/>
                  </a:ext>
                </a:extLst>
              </a:tr>
              <a:tr h="226850">
                <a:tc>
                  <a:txBody>
                    <a:bodyPr/>
                    <a:lstStyle/>
                    <a:p>
                      <a:pPr algn="ctr"/>
                      <a:r>
                        <a:rPr lang="en-US" sz="1000" b="1" dirty="0">
                          <a:latin typeface="+mn-lt"/>
                        </a:rPr>
                        <a:t>UC</a:t>
                      </a:r>
                      <a:r>
                        <a:rPr lang="en-US" sz="1000" b="1" baseline="-25000" dirty="0">
                          <a:latin typeface="+mn-lt"/>
                        </a:rPr>
                        <a:t>2</a:t>
                      </a:r>
                      <a:r>
                        <a:rPr lang="en-US" sz="1000" b="1" dirty="0">
                          <a:latin typeface="+mn-lt"/>
                        </a:rPr>
                        <a:t>(0.7) - UC</a:t>
                      </a:r>
                      <a:r>
                        <a:rPr lang="en-US" sz="1000" b="1" baseline="-25000" dirty="0">
                          <a:latin typeface="+mn-lt"/>
                        </a:rPr>
                        <a:t>2</a:t>
                      </a:r>
                      <a:r>
                        <a:rPr lang="en-US" sz="1000" b="1" dirty="0">
                          <a:latin typeface="+mn-lt"/>
                        </a:rPr>
                        <a:t>(0.7)</a:t>
                      </a:r>
                      <a:endParaRPr lang="en-US" sz="1000" b="1" dirty="0">
                        <a:solidFill>
                          <a:srgbClr val="0070C0"/>
                        </a:solidFill>
                        <a:latin typeface="+mn-lt"/>
                      </a:endParaRPr>
                    </a:p>
                  </a:txBody>
                  <a:tcPr anchor="ctr">
                    <a:solidFill>
                      <a:schemeClr val="accent2">
                        <a:lumMod val="20000"/>
                        <a:lumOff val="80000"/>
                      </a:schemeClr>
                    </a:solidFill>
                  </a:tcPr>
                </a:tc>
                <a:tc>
                  <a:txBody>
                    <a:bodyPr/>
                    <a:lstStyle/>
                    <a:p>
                      <a:pPr algn="ctr"/>
                      <a:r>
                        <a:rPr lang="en-US" sz="1000" dirty="0"/>
                        <a:t>107 - 16</a:t>
                      </a:r>
                    </a:p>
                  </a:txBody>
                  <a:tcPr anchor="ctr">
                    <a:solidFill>
                      <a:schemeClr val="accent2">
                        <a:lumMod val="20000"/>
                        <a:lumOff val="80000"/>
                      </a:schemeClr>
                    </a:solidFill>
                  </a:tcPr>
                </a:tc>
                <a:tc>
                  <a:txBody>
                    <a:bodyPr/>
                    <a:lstStyle/>
                    <a:p>
                      <a:pPr algn="ctr"/>
                      <a:r>
                        <a:rPr lang="en-US" sz="1000" dirty="0"/>
                        <a:t>118 - 26</a:t>
                      </a:r>
                    </a:p>
                  </a:txBody>
                  <a:tcPr anchor="ctr">
                    <a:solidFill>
                      <a:schemeClr val="accent2">
                        <a:lumMod val="20000"/>
                        <a:lumOff val="80000"/>
                      </a:schemeClr>
                    </a:solidFill>
                  </a:tcPr>
                </a:tc>
                <a:tc>
                  <a:txBody>
                    <a:bodyPr/>
                    <a:lstStyle/>
                    <a:p>
                      <a:pPr algn="ctr"/>
                      <a:r>
                        <a:rPr lang="en-US" sz="1000" dirty="0"/>
                        <a:t>107 - 7</a:t>
                      </a:r>
                    </a:p>
                  </a:txBody>
                  <a:tcPr anchor="ctr">
                    <a:solidFill>
                      <a:schemeClr val="accent2">
                        <a:lumMod val="20000"/>
                        <a:lumOff val="80000"/>
                      </a:schemeClr>
                    </a:solidFill>
                  </a:tcPr>
                </a:tc>
                <a:tc>
                  <a:txBody>
                    <a:bodyPr/>
                    <a:lstStyle/>
                    <a:p>
                      <a:pPr algn="ctr"/>
                      <a:r>
                        <a:rPr lang="en-US" sz="1000" dirty="0"/>
                        <a:t>117 - 13</a:t>
                      </a:r>
                    </a:p>
                  </a:txBody>
                  <a:tcPr anchor="ctr">
                    <a:solidFill>
                      <a:schemeClr val="accent2">
                        <a:lumMod val="20000"/>
                        <a:lumOff val="80000"/>
                      </a:schemeClr>
                    </a:solidFill>
                  </a:tcPr>
                </a:tc>
                <a:tc>
                  <a:txBody>
                    <a:bodyPr/>
                    <a:lstStyle/>
                    <a:p>
                      <a:pPr algn="ctr"/>
                      <a:r>
                        <a:rPr lang="en-US" sz="1000" dirty="0"/>
                        <a:t>107 – 1.5</a:t>
                      </a:r>
                    </a:p>
                  </a:txBody>
                  <a:tcPr anchor="ctr">
                    <a:solidFill>
                      <a:schemeClr val="accent2">
                        <a:lumMod val="20000"/>
                        <a:lumOff val="80000"/>
                      </a:schemeClr>
                    </a:solidFill>
                  </a:tcPr>
                </a:tc>
                <a:tc>
                  <a:txBody>
                    <a:bodyPr/>
                    <a:lstStyle/>
                    <a:p>
                      <a:pPr algn="ctr"/>
                      <a:r>
                        <a:rPr lang="en-US" sz="1000" dirty="0"/>
                        <a:t>117 – 2.5</a:t>
                      </a:r>
                    </a:p>
                  </a:txBody>
                  <a:tcPr anchor="ctr">
                    <a:solidFill>
                      <a:schemeClr val="accent2">
                        <a:lumMod val="20000"/>
                        <a:lumOff val="80000"/>
                      </a:schemeClr>
                    </a:solidFill>
                  </a:tcPr>
                </a:tc>
                <a:extLst>
                  <a:ext uri="{0D108BD9-81ED-4DB2-BD59-A6C34878D82A}">
                    <a16:rowId xmlns:a16="http://schemas.microsoft.com/office/drawing/2014/main" val="224803631"/>
                  </a:ext>
                </a:extLst>
              </a:tr>
              <a:tr h="226850">
                <a:tc>
                  <a:txBody>
                    <a:bodyPr/>
                    <a:lstStyle/>
                    <a:p>
                      <a:pPr algn="ctr"/>
                      <a:r>
                        <a:rPr lang="en-US" sz="1000" b="1" dirty="0">
                          <a:latin typeface="+mn-lt"/>
                        </a:rPr>
                        <a:t>UC</a:t>
                      </a:r>
                      <a:r>
                        <a:rPr lang="en-US" sz="1000" b="1" baseline="-25000" dirty="0">
                          <a:latin typeface="+mn-lt"/>
                        </a:rPr>
                        <a:t>2-</a:t>
                      </a:r>
                      <a:r>
                        <a:rPr lang="en-US" sz="1000" b="1" baseline="0" dirty="0">
                          <a:latin typeface="+mn-lt"/>
                        </a:rPr>
                        <a:t>nano</a:t>
                      </a:r>
                      <a:r>
                        <a:rPr lang="en-US" sz="1000" b="1" dirty="0">
                          <a:latin typeface="+mn-lt"/>
                        </a:rPr>
                        <a:t>(0.7) - UC</a:t>
                      </a:r>
                      <a:r>
                        <a:rPr lang="en-US" sz="1000" b="1" baseline="-25000" dirty="0">
                          <a:latin typeface="+mn-lt"/>
                        </a:rPr>
                        <a:t>2</a:t>
                      </a:r>
                      <a:r>
                        <a:rPr lang="en-US" sz="1000" b="1" dirty="0">
                          <a:latin typeface="+mn-lt"/>
                        </a:rPr>
                        <a:t>(2.5)</a:t>
                      </a:r>
                      <a:endParaRPr lang="en-US" sz="1000" b="1" dirty="0">
                        <a:solidFill>
                          <a:srgbClr val="0070C0"/>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32 - 203</a:t>
                      </a:r>
                    </a:p>
                  </a:txBody>
                  <a:tcPr anchor="ctr">
                    <a:solidFill>
                      <a:schemeClr val="accent2">
                        <a:lumMod val="20000"/>
                        <a:lumOff val="80000"/>
                      </a:schemeClr>
                    </a:solidFill>
                  </a:tcPr>
                </a:tc>
                <a:tc>
                  <a:txBody>
                    <a:bodyPr/>
                    <a:lstStyle/>
                    <a:p>
                      <a:pPr algn="ctr"/>
                      <a:r>
                        <a:rPr lang="en-US" sz="1000" dirty="0"/>
                        <a:t>33 - 244</a:t>
                      </a:r>
                    </a:p>
                  </a:txBody>
                  <a:tcPr anchor="ctr">
                    <a:solidFill>
                      <a:schemeClr val="accent2">
                        <a:lumMod val="20000"/>
                        <a:lumOff val="80000"/>
                      </a:schemeClr>
                    </a:solidFill>
                  </a:tcPr>
                </a:tc>
                <a:tc>
                  <a:txBody>
                    <a:bodyPr/>
                    <a:lstStyle/>
                    <a:p>
                      <a:pPr algn="ctr"/>
                      <a:r>
                        <a:rPr lang="en-US" sz="1000" dirty="0"/>
                        <a:t>31 - 197</a:t>
                      </a:r>
                    </a:p>
                  </a:txBody>
                  <a:tcPr anchor="ctr">
                    <a:solidFill>
                      <a:schemeClr val="accent2">
                        <a:lumMod val="20000"/>
                        <a:lumOff val="80000"/>
                      </a:schemeClr>
                    </a:solidFill>
                  </a:tcPr>
                </a:tc>
                <a:tc>
                  <a:txBody>
                    <a:bodyPr/>
                    <a:lstStyle/>
                    <a:p>
                      <a:pPr algn="ctr"/>
                      <a:r>
                        <a:rPr lang="en-US" sz="1000" dirty="0"/>
                        <a:t>33 - 235</a:t>
                      </a:r>
                    </a:p>
                  </a:txBody>
                  <a:tcPr anchor="ctr">
                    <a:solidFill>
                      <a:schemeClr val="accent2">
                        <a:lumMod val="20000"/>
                        <a:lumOff val="80000"/>
                      </a:schemeClr>
                    </a:solidFill>
                  </a:tcPr>
                </a:tc>
                <a:tc>
                  <a:txBody>
                    <a:bodyPr/>
                    <a:lstStyle/>
                    <a:p>
                      <a:pPr algn="ctr"/>
                      <a:r>
                        <a:rPr lang="en-US" sz="1000" dirty="0"/>
                        <a:t>32 - 130</a:t>
                      </a:r>
                    </a:p>
                  </a:txBody>
                  <a:tcPr anchor="ctr">
                    <a:solidFill>
                      <a:schemeClr val="accent2">
                        <a:lumMod val="20000"/>
                        <a:lumOff val="80000"/>
                      </a:schemeClr>
                    </a:solidFill>
                  </a:tcPr>
                </a:tc>
                <a:tc>
                  <a:txBody>
                    <a:bodyPr/>
                    <a:lstStyle/>
                    <a:p>
                      <a:pPr algn="ctr"/>
                      <a:r>
                        <a:rPr lang="en-US" sz="1000" dirty="0"/>
                        <a:t>32 - 186</a:t>
                      </a:r>
                    </a:p>
                  </a:txBody>
                  <a:tcPr anchor="ctr">
                    <a:solidFill>
                      <a:schemeClr val="accent2">
                        <a:lumMod val="20000"/>
                        <a:lumOff val="80000"/>
                      </a:schemeClr>
                    </a:solidFill>
                  </a:tcPr>
                </a:tc>
                <a:extLst>
                  <a:ext uri="{0D108BD9-81ED-4DB2-BD59-A6C34878D82A}">
                    <a16:rowId xmlns:a16="http://schemas.microsoft.com/office/drawing/2014/main" val="10001"/>
                  </a:ext>
                </a:extLst>
              </a:tr>
              <a:tr h="226850">
                <a:tc>
                  <a:txBody>
                    <a:bodyPr/>
                    <a:lstStyle/>
                    <a:p>
                      <a:pPr algn="ctr"/>
                      <a:r>
                        <a:rPr lang="en-US" sz="1000" b="1" dirty="0">
                          <a:latin typeface="+mn-lt"/>
                        </a:rPr>
                        <a:t>UC</a:t>
                      </a:r>
                      <a:r>
                        <a:rPr lang="en-US" sz="1000" b="1" baseline="-25000" dirty="0">
                          <a:latin typeface="+mn-lt"/>
                        </a:rPr>
                        <a:t>2-</a:t>
                      </a:r>
                      <a:r>
                        <a:rPr lang="en-US" sz="1000" b="1" baseline="0" dirty="0">
                          <a:latin typeface="+mn-lt"/>
                        </a:rPr>
                        <a:t>nano</a:t>
                      </a:r>
                      <a:r>
                        <a:rPr lang="en-US" sz="1000" b="1" dirty="0">
                          <a:latin typeface="+mn-lt"/>
                        </a:rPr>
                        <a:t>(0.7) - UC</a:t>
                      </a:r>
                      <a:r>
                        <a:rPr lang="en-US" sz="1000" b="1" baseline="-25000" dirty="0">
                          <a:latin typeface="+mn-lt"/>
                        </a:rPr>
                        <a:t>2</a:t>
                      </a:r>
                      <a:r>
                        <a:rPr lang="en-US" sz="1000" b="1" dirty="0">
                          <a:latin typeface="+mn-lt"/>
                        </a:rPr>
                        <a:t>(0.7)</a:t>
                      </a:r>
                      <a:endParaRPr lang="en-US" sz="1000" b="1" dirty="0">
                        <a:solidFill>
                          <a:srgbClr val="0070C0"/>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31 - 51</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32 - 70</a:t>
                      </a:r>
                    </a:p>
                  </a:txBody>
                  <a:tcPr anchor="ctr">
                    <a:solidFill>
                      <a:schemeClr val="accent2">
                        <a:lumMod val="20000"/>
                        <a:lumOff val="80000"/>
                      </a:schemeClr>
                    </a:solidFill>
                  </a:tcPr>
                </a:tc>
                <a:tc>
                  <a:txBody>
                    <a:bodyPr/>
                    <a:lstStyle/>
                    <a:p>
                      <a:pPr algn="ctr"/>
                      <a:r>
                        <a:rPr lang="en-US" sz="1000" dirty="0"/>
                        <a:t>31 - 30</a:t>
                      </a:r>
                    </a:p>
                  </a:txBody>
                  <a:tcPr anchor="ctr">
                    <a:solidFill>
                      <a:schemeClr val="accent2">
                        <a:lumMod val="20000"/>
                        <a:lumOff val="80000"/>
                      </a:schemeClr>
                    </a:solidFill>
                  </a:tcPr>
                </a:tc>
                <a:tc>
                  <a:txBody>
                    <a:bodyPr/>
                    <a:lstStyle/>
                    <a:p>
                      <a:pPr algn="ctr"/>
                      <a:r>
                        <a:rPr lang="en-US" sz="1000" dirty="0"/>
                        <a:t>33 - 46</a:t>
                      </a:r>
                    </a:p>
                  </a:txBody>
                  <a:tcPr anchor="ctr">
                    <a:solidFill>
                      <a:schemeClr val="accent2">
                        <a:lumMod val="20000"/>
                        <a:lumOff val="80000"/>
                      </a:schemeClr>
                    </a:solidFill>
                  </a:tcPr>
                </a:tc>
                <a:tc>
                  <a:txBody>
                    <a:bodyPr/>
                    <a:lstStyle/>
                    <a:p>
                      <a:pPr algn="ctr"/>
                      <a:r>
                        <a:rPr lang="en-US" sz="1000" dirty="0"/>
                        <a:t>32 - 7</a:t>
                      </a:r>
                    </a:p>
                  </a:txBody>
                  <a:tcPr anchor="ctr">
                    <a:solidFill>
                      <a:schemeClr val="accent2">
                        <a:lumMod val="20000"/>
                        <a:lumOff val="80000"/>
                      </a:schemeClr>
                    </a:solidFill>
                  </a:tcPr>
                </a:tc>
                <a:tc>
                  <a:txBody>
                    <a:bodyPr/>
                    <a:lstStyle/>
                    <a:p>
                      <a:pPr algn="ctr"/>
                      <a:r>
                        <a:rPr lang="en-US" sz="1000" dirty="0"/>
                        <a:t>32 - 13</a:t>
                      </a:r>
                    </a:p>
                  </a:txBody>
                  <a:tcPr anchor="ctr">
                    <a:solidFill>
                      <a:schemeClr val="accent2">
                        <a:lumMod val="20000"/>
                        <a:lumOff val="80000"/>
                      </a:schemeClr>
                    </a:solidFill>
                  </a:tcPr>
                </a:tc>
                <a:extLst>
                  <a:ext uri="{0D108BD9-81ED-4DB2-BD59-A6C34878D82A}">
                    <a16:rowId xmlns:a16="http://schemas.microsoft.com/office/drawing/2014/main" val="10002"/>
                  </a:ext>
                </a:extLst>
              </a:tr>
            </a:tbl>
          </a:graphicData>
        </a:graphic>
      </p:graphicFrame>
      <p:pic>
        <p:nvPicPr>
          <p:cNvPr id="23" name="Picture 1" descr="image001">
            <a:extLst>
              <a:ext uri="{FF2B5EF4-FFF2-40B4-BE49-F238E27FC236}">
                <a16:creationId xmlns:a16="http://schemas.microsoft.com/office/drawing/2014/main" id="{94D17AB7-FC01-7C42-AD4E-4C8B47FEEC37}"/>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2087" r="12259" b="21782"/>
          <a:stretch/>
        </p:blipFill>
        <p:spPr bwMode="auto">
          <a:xfrm>
            <a:off x="228600" y="2900196"/>
            <a:ext cx="2090189" cy="1482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a:extLst>
              <a:ext uri="{FF2B5EF4-FFF2-40B4-BE49-F238E27FC236}">
                <a16:creationId xmlns:a16="http://schemas.microsoft.com/office/drawing/2014/main" id="{EEC821B4-7EAC-484A-B851-C635814B67C2}"/>
              </a:ext>
            </a:extLst>
          </p:cNvPr>
          <p:cNvSpPr txBox="1"/>
          <p:nvPr/>
        </p:nvSpPr>
        <p:spPr>
          <a:xfrm>
            <a:off x="136739" y="4907725"/>
            <a:ext cx="8680060" cy="946413"/>
          </a:xfrm>
          <a:prstGeom prst="rect">
            <a:avLst/>
          </a:prstGeom>
          <a:noFill/>
          <a:ln>
            <a:noFill/>
          </a:ln>
        </p:spPr>
        <p:txBody>
          <a:bodyPr wrap="square" rtlCol="0">
            <a:spAutoFit/>
          </a:bodyPr>
          <a:lstStyle/>
          <a:p>
            <a:pPr>
              <a:spcBef>
                <a:spcPts val="300"/>
              </a:spcBef>
            </a:pPr>
            <a:r>
              <a:rPr lang="en-GB" sz="1200" dirty="0"/>
              <a:t>Constrains:</a:t>
            </a:r>
          </a:p>
          <a:p>
            <a:pPr marL="171450" indent="-171450">
              <a:spcBef>
                <a:spcPts val="300"/>
              </a:spcBef>
              <a:buFont typeface="Wingdings" pitchFamily="2" charset="2"/>
              <a:buChar char="Ø"/>
            </a:pPr>
            <a:r>
              <a:rPr lang="en-GB" sz="1200" dirty="0"/>
              <a:t>Not all combinations of targets are possible</a:t>
            </a:r>
          </a:p>
          <a:p>
            <a:pPr marL="171450" indent="-171450">
              <a:spcBef>
                <a:spcPts val="300"/>
              </a:spcBef>
              <a:buFont typeface="Wingdings" pitchFamily="2" charset="2"/>
              <a:buChar char="Ø"/>
            </a:pPr>
            <a:r>
              <a:rPr lang="en-GB" sz="1200" dirty="0"/>
              <a:t>Proton beam energy and time structure identical for both targets</a:t>
            </a:r>
          </a:p>
          <a:p>
            <a:pPr marL="171450" indent="-171450">
              <a:spcBef>
                <a:spcPts val="300"/>
              </a:spcBef>
              <a:buFont typeface="Wingdings" pitchFamily="2" charset="2"/>
              <a:buChar char="Ø"/>
            </a:pPr>
            <a:r>
              <a:rPr lang="en-GB" sz="1200" dirty="0"/>
              <a:t>RIBs energy (most likely) identical to be able to keep the targets not too far apart</a:t>
            </a:r>
          </a:p>
        </p:txBody>
      </p:sp>
      <p:sp>
        <p:nvSpPr>
          <p:cNvPr id="25" name="TextBox 24">
            <a:extLst>
              <a:ext uri="{FF2B5EF4-FFF2-40B4-BE49-F238E27FC236}">
                <a16:creationId xmlns:a16="http://schemas.microsoft.com/office/drawing/2014/main" id="{AB47F210-989F-0E4A-BB78-70145D800A9B}"/>
              </a:ext>
            </a:extLst>
          </p:cNvPr>
          <p:cNvSpPr txBox="1"/>
          <p:nvPr/>
        </p:nvSpPr>
        <p:spPr>
          <a:xfrm>
            <a:off x="1993403" y="2732923"/>
            <a:ext cx="1880961" cy="411257"/>
          </a:xfrm>
          <a:prstGeom prst="rect">
            <a:avLst/>
          </a:prstGeom>
          <a:solidFill>
            <a:schemeClr val="bg1">
              <a:lumMod val="85000"/>
            </a:schemeClr>
          </a:solidFill>
          <a:ln>
            <a:solidFill>
              <a:srgbClr val="FF0000"/>
            </a:solidFill>
          </a:ln>
        </p:spPr>
        <p:txBody>
          <a:bodyPr wrap="square" lIns="36000" tIns="36000" rIns="36000" bIns="36000" rtlCol="0" anchor="ctr">
            <a:spAutoFit/>
          </a:bodyPr>
          <a:lstStyle/>
          <a:p>
            <a:pPr algn="ctr"/>
            <a:r>
              <a:rPr lang="en-US" sz="1100" dirty="0">
                <a:solidFill>
                  <a:srgbClr val="FF0000"/>
                </a:solidFill>
              </a:rPr>
              <a:t>Summary of FLUKA simulations (C. </a:t>
            </a:r>
            <a:r>
              <a:rPr lang="en-US" sz="1100" dirty="0" err="1">
                <a:solidFill>
                  <a:srgbClr val="FF0000"/>
                </a:solidFill>
              </a:rPr>
              <a:t>Duchemin</a:t>
            </a:r>
            <a:r>
              <a:rPr lang="en-US" sz="1100" dirty="0">
                <a:solidFill>
                  <a:srgbClr val="FF0000"/>
                </a:solidFill>
              </a:rPr>
              <a:t>)</a:t>
            </a:r>
            <a:endParaRPr lang="en-GB" sz="1100" dirty="0">
              <a:solidFill>
                <a:srgbClr val="FF0000"/>
              </a:solidFill>
            </a:endParaRPr>
          </a:p>
        </p:txBody>
      </p:sp>
      <p:grpSp>
        <p:nvGrpSpPr>
          <p:cNvPr id="30" name="Group 29">
            <a:extLst>
              <a:ext uri="{FF2B5EF4-FFF2-40B4-BE49-F238E27FC236}">
                <a16:creationId xmlns:a16="http://schemas.microsoft.com/office/drawing/2014/main" id="{BBA5612D-AB13-B64C-903D-3736EA61C768}"/>
              </a:ext>
            </a:extLst>
          </p:cNvPr>
          <p:cNvGrpSpPr/>
          <p:nvPr/>
        </p:nvGrpSpPr>
        <p:grpSpPr>
          <a:xfrm>
            <a:off x="228600" y="5903455"/>
            <a:ext cx="8458200" cy="523220"/>
            <a:chOff x="964864" y="3385369"/>
            <a:chExt cx="8458200" cy="523220"/>
          </a:xfrm>
        </p:grpSpPr>
        <p:sp>
          <p:nvSpPr>
            <p:cNvPr id="34" name="TextBox 33">
              <a:extLst>
                <a:ext uri="{FF2B5EF4-FFF2-40B4-BE49-F238E27FC236}">
                  <a16:creationId xmlns:a16="http://schemas.microsoft.com/office/drawing/2014/main" id="{A53FD9DC-D158-1649-A90A-33AD35529855}"/>
                </a:ext>
              </a:extLst>
            </p:cNvPr>
            <p:cNvSpPr txBox="1"/>
            <p:nvPr/>
          </p:nvSpPr>
          <p:spPr>
            <a:xfrm>
              <a:off x="1914042" y="3385369"/>
              <a:ext cx="7509022" cy="523220"/>
            </a:xfrm>
            <a:prstGeom prst="rect">
              <a:avLst/>
            </a:prstGeom>
            <a:noFill/>
            <a:ln w="22225">
              <a:solidFill>
                <a:srgbClr val="FF0000"/>
              </a:solidFill>
            </a:ln>
          </p:spPr>
          <p:txBody>
            <a:bodyPr wrap="square" rtlCol="0">
              <a:spAutoFit/>
            </a:bodyPr>
            <a:lstStyle/>
            <a:p>
              <a:pPr>
                <a:spcBef>
                  <a:spcPts val="300"/>
                </a:spcBef>
                <a:spcAft>
                  <a:spcPts val="300"/>
                </a:spcAft>
              </a:pPr>
              <a:r>
                <a:rPr lang="en-US" sz="1400" dirty="0">
                  <a:solidFill>
                    <a:srgbClr val="FF0000"/>
                  </a:solidFill>
                </a:rPr>
                <a:t>Question for the community: Are these constrains acceptable? If they are, a new facility with double target front-ends could potentially double the RIBs available for physics</a:t>
              </a:r>
            </a:p>
          </p:txBody>
        </p:sp>
        <p:sp>
          <p:nvSpPr>
            <p:cNvPr id="35" name="Right Arrow 34">
              <a:extLst>
                <a:ext uri="{FF2B5EF4-FFF2-40B4-BE49-F238E27FC236}">
                  <a16:creationId xmlns:a16="http://schemas.microsoft.com/office/drawing/2014/main" id="{7DD54D79-E438-D145-821C-6C53D13B3CE8}"/>
                </a:ext>
              </a:extLst>
            </p:cNvPr>
            <p:cNvSpPr/>
            <p:nvPr/>
          </p:nvSpPr>
          <p:spPr>
            <a:xfrm>
              <a:off x="964864" y="3482372"/>
              <a:ext cx="758837" cy="347020"/>
            </a:xfrm>
            <a:prstGeom prst="rightArrow">
              <a:avLst>
                <a:gd name="adj1" fmla="val 50000"/>
                <a:gd name="adj2" fmla="val 98308"/>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AB591759-2BF6-2249-A490-9A967704A383}"/>
              </a:ext>
            </a:extLst>
          </p:cNvPr>
          <p:cNvGrpSpPr/>
          <p:nvPr/>
        </p:nvGrpSpPr>
        <p:grpSpPr>
          <a:xfrm>
            <a:off x="60079" y="2411154"/>
            <a:ext cx="9152392" cy="2422994"/>
            <a:chOff x="60079" y="2525047"/>
            <a:chExt cx="9152392" cy="2422994"/>
          </a:xfrm>
        </p:grpSpPr>
        <p:grpSp>
          <p:nvGrpSpPr>
            <p:cNvPr id="7" name="Group 6">
              <a:extLst>
                <a:ext uri="{FF2B5EF4-FFF2-40B4-BE49-F238E27FC236}">
                  <a16:creationId xmlns:a16="http://schemas.microsoft.com/office/drawing/2014/main" id="{963C6FFC-193A-8E42-927B-EA69BBA40BD6}"/>
                </a:ext>
              </a:extLst>
            </p:cNvPr>
            <p:cNvGrpSpPr/>
            <p:nvPr/>
          </p:nvGrpSpPr>
          <p:grpSpPr>
            <a:xfrm>
              <a:off x="4724399" y="3572449"/>
              <a:ext cx="4488072" cy="1375592"/>
              <a:chOff x="4724399" y="3572449"/>
              <a:chExt cx="4488072" cy="1375592"/>
            </a:xfrm>
          </p:grpSpPr>
          <p:sp>
            <p:nvSpPr>
              <p:cNvPr id="26" name="Rounded Rectangle 25">
                <a:extLst>
                  <a:ext uri="{FF2B5EF4-FFF2-40B4-BE49-F238E27FC236}">
                    <a16:creationId xmlns:a16="http://schemas.microsoft.com/office/drawing/2014/main" id="{02150AEA-A3E3-2748-AD73-079181B44CCD}"/>
                  </a:ext>
                </a:extLst>
              </p:cNvPr>
              <p:cNvSpPr/>
              <p:nvPr/>
            </p:nvSpPr>
            <p:spPr>
              <a:xfrm>
                <a:off x="4724400" y="3765363"/>
                <a:ext cx="2819398" cy="449128"/>
              </a:xfrm>
              <a:prstGeom prst="roundRect">
                <a:avLst/>
              </a:prstGeom>
              <a:noFill/>
              <a:ln w="22225">
                <a:solidFill>
                  <a:srgbClr val="FF0000"/>
                </a:solidFill>
              </a:ln>
              <a:effectLst>
                <a:glow rad="70000">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ounded Rectangle 26">
                <a:extLst>
                  <a:ext uri="{FF2B5EF4-FFF2-40B4-BE49-F238E27FC236}">
                    <a16:creationId xmlns:a16="http://schemas.microsoft.com/office/drawing/2014/main" id="{6E199B74-D17B-7F41-84B0-0F866EA2D6CE}"/>
                  </a:ext>
                </a:extLst>
              </p:cNvPr>
              <p:cNvSpPr/>
              <p:nvPr/>
            </p:nvSpPr>
            <p:spPr>
              <a:xfrm>
                <a:off x="4724399" y="4498913"/>
                <a:ext cx="2819399" cy="449128"/>
              </a:xfrm>
              <a:prstGeom prst="roundRect">
                <a:avLst/>
              </a:prstGeom>
              <a:noFill/>
              <a:ln w="22225">
                <a:solidFill>
                  <a:srgbClr val="FF0000"/>
                </a:solidFill>
              </a:ln>
              <a:effectLst>
                <a:glow rad="70000">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ed Rectangle 27">
                <a:extLst>
                  <a:ext uri="{FF2B5EF4-FFF2-40B4-BE49-F238E27FC236}">
                    <a16:creationId xmlns:a16="http://schemas.microsoft.com/office/drawing/2014/main" id="{25EB0EAB-706A-644C-BD82-D7C5B1006D58}"/>
                  </a:ext>
                </a:extLst>
              </p:cNvPr>
              <p:cNvSpPr/>
              <p:nvPr/>
            </p:nvSpPr>
            <p:spPr>
              <a:xfrm>
                <a:off x="7543799" y="4253992"/>
                <a:ext cx="1474045" cy="209491"/>
              </a:xfrm>
              <a:prstGeom prst="roundRect">
                <a:avLst/>
              </a:prstGeom>
              <a:noFill/>
              <a:ln w="22225">
                <a:solidFill>
                  <a:srgbClr val="FF0000"/>
                </a:solidFill>
              </a:ln>
              <a:effectLst>
                <a:glow rad="70000">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D7462C95-D199-314C-97B1-9F878225D957}"/>
                  </a:ext>
                </a:extLst>
              </p:cNvPr>
              <p:cNvSpPr/>
              <p:nvPr/>
            </p:nvSpPr>
            <p:spPr>
              <a:xfrm>
                <a:off x="8796973" y="4137832"/>
                <a:ext cx="415498" cy="369332"/>
              </a:xfrm>
              <a:prstGeom prst="rect">
                <a:avLst/>
              </a:prstGeom>
            </p:spPr>
            <p:txBody>
              <a:bodyPr wrap="none">
                <a:spAutoFit/>
              </a:bodyPr>
              <a:lstStyle/>
              <a:p>
                <a:r>
                  <a:rPr lang="en-GB" dirty="0"/>
                  <a:t>❌</a:t>
                </a:r>
                <a:endParaRPr lang="en-US" dirty="0"/>
              </a:p>
            </p:txBody>
          </p:sp>
          <p:sp>
            <p:nvSpPr>
              <p:cNvPr id="6" name="Rectangle 5">
                <a:extLst>
                  <a:ext uri="{FF2B5EF4-FFF2-40B4-BE49-F238E27FC236}">
                    <a16:creationId xmlns:a16="http://schemas.microsoft.com/office/drawing/2014/main" id="{81B84D15-51A8-504F-9D56-3CB0C67F4DF0}"/>
                  </a:ext>
                </a:extLst>
              </p:cNvPr>
              <p:cNvSpPr/>
              <p:nvPr/>
            </p:nvSpPr>
            <p:spPr>
              <a:xfrm>
                <a:off x="5925024" y="3572449"/>
                <a:ext cx="415498" cy="369332"/>
              </a:xfrm>
              <a:prstGeom prst="rect">
                <a:avLst/>
              </a:prstGeom>
            </p:spPr>
            <p:txBody>
              <a:bodyPr wrap="none">
                <a:spAutoFit/>
              </a:bodyPr>
              <a:lstStyle/>
              <a:p>
                <a:pPr>
                  <a:spcBef>
                    <a:spcPts val="300"/>
                  </a:spcBef>
                </a:pPr>
                <a:r>
                  <a:rPr lang="en-GB" dirty="0"/>
                  <a:t>✅</a:t>
                </a:r>
              </a:p>
            </p:txBody>
          </p:sp>
          <p:sp>
            <p:nvSpPr>
              <p:cNvPr id="36" name="Rectangle 35">
                <a:extLst>
                  <a:ext uri="{FF2B5EF4-FFF2-40B4-BE49-F238E27FC236}">
                    <a16:creationId xmlns:a16="http://schemas.microsoft.com/office/drawing/2014/main" id="{E2DAC6CF-0FB1-824D-B30C-E3D5554C6D34}"/>
                  </a:ext>
                </a:extLst>
              </p:cNvPr>
              <p:cNvSpPr/>
              <p:nvPr/>
            </p:nvSpPr>
            <p:spPr>
              <a:xfrm>
                <a:off x="5926349" y="4278817"/>
                <a:ext cx="415498" cy="369332"/>
              </a:xfrm>
              <a:prstGeom prst="rect">
                <a:avLst/>
              </a:prstGeom>
            </p:spPr>
            <p:txBody>
              <a:bodyPr wrap="none">
                <a:spAutoFit/>
              </a:bodyPr>
              <a:lstStyle/>
              <a:p>
                <a:pPr>
                  <a:spcBef>
                    <a:spcPts val="300"/>
                  </a:spcBef>
                </a:pPr>
                <a:r>
                  <a:rPr lang="en-GB" dirty="0"/>
                  <a:t>✅</a:t>
                </a:r>
              </a:p>
            </p:txBody>
          </p:sp>
        </p:grpSp>
        <p:sp>
          <p:nvSpPr>
            <p:cNvPr id="37" name="TextBox 36">
              <a:extLst>
                <a:ext uri="{FF2B5EF4-FFF2-40B4-BE49-F238E27FC236}">
                  <a16:creationId xmlns:a16="http://schemas.microsoft.com/office/drawing/2014/main" id="{10314989-74CA-0C4D-9925-BC9EAC20B047}"/>
                </a:ext>
              </a:extLst>
            </p:cNvPr>
            <p:cNvSpPr txBox="1"/>
            <p:nvPr/>
          </p:nvSpPr>
          <p:spPr>
            <a:xfrm>
              <a:off x="60079" y="2525047"/>
              <a:ext cx="9083921" cy="276999"/>
            </a:xfrm>
            <a:prstGeom prst="rect">
              <a:avLst/>
            </a:prstGeom>
            <a:noFill/>
            <a:ln>
              <a:noFill/>
            </a:ln>
          </p:spPr>
          <p:txBody>
            <a:bodyPr wrap="square" rtlCol="0">
              <a:spAutoFit/>
            </a:bodyPr>
            <a:lstStyle/>
            <a:p>
              <a:pPr marL="171450" indent="-171450">
                <a:spcBef>
                  <a:spcPts val="300"/>
                </a:spcBef>
                <a:buFont typeface="Wingdings" pitchFamily="2" charset="2"/>
                <a:buChar char="Ø"/>
              </a:pPr>
              <a:r>
                <a:rPr lang="en-GB" sz="1200" dirty="0"/>
                <a:t>Better results when the targets are closer to each other, with 2 GeV protons, light first targets and larger diameter second targets </a:t>
              </a:r>
            </a:p>
          </p:txBody>
        </p:sp>
      </p:grpSp>
      <p:grpSp>
        <p:nvGrpSpPr>
          <p:cNvPr id="3" name="Group 2"/>
          <p:cNvGrpSpPr/>
          <p:nvPr/>
        </p:nvGrpSpPr>
        <p:grpSpPr>
          <a:xfrm>
            <a:off x="1053810" y="3257471"/>
            <a:ext cx="517200" cy="431347"/>
            <a:chOff x="1053810" y="3257471"/>
            <a:chExt cx="517200" cy="431347"/>
          </a:xfrm>
        </p:grpSpPr>
        <p:cxnSp>
          <p:nvCxnSpPr>
            <p:cNvPr id="45" name="Straight Arrow Connector 44">
              <a:extLst>
                <a:ext uri="{FF2B5EF4-FFF2-40B4-BE49-F238E27FC236}">
                  <a16:creationId xmlns:a16="http://schemas.microsoft.com/office/drawing/2014/main" id="{39A476CA-44B9-A344-B41E-CD268E090D53}"/>
                </a:ext>
              </a:extLst>
            </p:cNvPr>
            <p:cNvCxnSpPr>
              <a:cxnSpLocks/>
            </p:cNvCxnSpPr>
            <p:nvPr/>
          </p:nvCxnSpPr>
          <p:spPr>
            <a:xfrm flipH="1">
              <a:off x="1053810" y="3543149"/>
              <a:ext cx="517199" cy="0"/>
            </a:xfrm>
            <a:prstGeom prst="straightConnector1">
              <a:avLst/>
            </a:prstGeom>
            <a:ln w="254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B439408B-D19D-0540-A45B-1D6DE4463549}"/>
                </a:ext>
              </a:extLst>
            </p:cNvPr>
            <p:cNvSpPr txBox="1"/>
            <p:nvPr/>
          </p:nvSpPr>
          <p:spPr>
            <a:xfrm>
              <a:off x="1177778" y="3257471"/>
              <a:ext cx="300299" cy="276999"/>
            </a:xfrm>
            <a:prstGeom prst="rect">
              <a:avLst/>
            </a:prstGeom>
            <a:noFill/>
          </p:spPr>
          <p:txBody>
            <a:bodyPr wrap="square" rtlCol="0">
              <a:spAutoFit/>
            </a:bodyPr>
            <a:lstStyle/>
            <a:p>
              <a:r>
                <a:rPr lang="en-US" sz="1200" dirty="0">
                  <a:latin typeface="Symbol" pitchFamily="2" charset="2"/>
                </a:rPr>
                <a:t>D</a:t>
              </a:r>
              <a:endParaRPr lang="en-GB" sz="1200" dirty="0"/>
            </a:p>
          </p:txBody>
        </p:sp>
        <p:cxnSp>
          <p:nvCxnSpPr>
            <p:cNvPr id="48" name="Straight Arrow Connector 47">
              <a:extLst>
                <a:ext uri="{FF2B5EF4-FFF2-40B4-BE49-F238E27FC236}">
                  <a16:creationId xmlns:a16="http://schemas.microsoft.com/office/drawing/2014/main" id="{E98F89A8-DC93-1141-A251-759AAA17123A}"/>
                </a:ext>
              </a:extLst>
            </p:cNvPr>
            <p:cNvCxnSpPr>
              <a:cxnSpLocks/>
            </p:cNvCxnSpPr>
            <p:nvPr/>
          </p:nvCxnSpPr>
          <p:spPr>
            <a:xfrm>
              <a:off x="1571009" y="3352800"/>
              <a:ext cx="1" cy="336018"/>
            </a:xfrm>
            <a:prstGeom prst="straightConnector1">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3918043F-067F-6C47-91B4-554984FA1702}"/>
                </a:ext>
              </a:extLst>
            </p:cNvPr>
            <p:cNvCxnSpPr>
              <a:cxnSpLocks/>
            </p:cNvCxnSpPr>
            <p:nvPr/>
          </p:nvCxnSpPr>
          <p:spPr>
            <a:xfrm>
              <a:off x="1066800" y="3352800"/>
              <a:ext cx="1" cy="336018"/>
            </a:xfrm>
            <a:prstGeom prst="straightConnector1">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173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 grpId="0"/>
      <p:bldP spid="24" grpId="0"/>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5987" y="0"/>
            <a:ext cx="7646413" cy="523220"/>
          </a:xfrm>
          <a:prstGeom prst="rect">
            <a:avLst/>
          </a:prstGeom>
          <a:noFill/>
        </p:spPr>
        <p:txBody>
          <a:bodyPr wrap="square" rtlCol="0">
            <a:spAutoFit/>
          </a:bodyPr>
          <a:lstStyle/>
          <a:p>
            <a:r>
              <a:rPr lang="en-GB" sz="2800" u="sng" dirty="0"/>
              <a:t>Time </a:t>
            </a:r>
            <a:r>
              <a:rPr lang="en-GB" sz="2800" u="sng" dirty="0" smtClean="0"/>
              <a:t>Separation Kickers</a:t>
            </a:r>
            <a:r>
              <a:rPr lang="en-GB" sz="2800" u="sng" dirty="0"/>
              <a:t>:</a:t>
            </a:r>
          </a:p>
        </p:txBody>
      </p:sp>
      <p:grpSp>
        <p:nvGrpSpPr>
          <p:cNvPr id="22" name="Group 21"/>
          <p:cNvGrpSpPr/>
          <p:nvPr/>
        </p:nvGrpSpPr>
        <p:grpSpPr>
          <a:xfrm>
            <a:off x="60080" y="6254100"/>
            <a:ext cx="8957765" cy="603900"/>
            <a:chOff x="60080" y="6254100"/>
            <a:chExt cx="8957765" cy="603900"/>
          </a:xfrm>
        </p:grpSpPr>
        <p:pic>
          <p:nvPicPr>
            <p:cNvPr id="29" name="Picture 28"/>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31"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32" name="Picture 31"/>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33" name="Straight Connector 32"/>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pic>
        <p:nvPicPr>
          <p:cNvPr id="6" name="Picture 5">
            <a:extLst>
              <a:ext uri="{FF2B5EF4-FFF2-40B4-BE49-F238E27FC236}">
                <a16:creationId xmlns:a16="http://schemas.microsoft.com/office/drawing/2014/main" id="{7B91B302-F70F-6E44-8813-35564A0FF8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703" y="2065462"/>
            <a:ext cx="4371523" cy="1851161"/>
          </a:xfrm>
          <a:prstGeom prst="rect">
            <a:avLst/>
          </a:prstGeom>
        </p:spPr>
      </p:pic>
      <p:pic>
        <p:nvPicPr>
          <p:cNvPr id="8" name="Picture 7">
            <a:extLst>
              <a:ext uri="{FF2B5EF4-FFF2-40B4-BE49-F238E27FC236}">
                <a16:creationId xmlns:a16="http://schemas.microsoft.com/office/drawing/2014/main" id="{D6A7BEAC-FFE8-C045-8709-8AECBBF6E1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10562" y="2076387"/>
            <a:ext cx="4371523" cy="1851162"/>
          </a:xfrm>
          <a:prstGeom prst="rect">
            <a:avLst/>
          </a:prstGeom>
        </p:spPr>
      </p:pic>
      <p:graphicFrame>
        <p:nvGraphicFramePr>
          <p:cNvPr id="21" name="Table 20">
            <a:extLst>
              <a:ext uri="{FF2B5EF4-FFF2-40B4-BE49-F238E27FC236}">
                <a16:creationId xmlns:a16="http://schemas.microsoft.com/office/drawing/2014/main" id="{8D409385-8753-3242-8A39-BAF1B6C1F235}"/>
              </a:ext>
            </a:extLst>
          </p:cNvPr>
          <p:cNvGraphicFramePr>
            <a:graphicFrameLocks noGrp="1"/>
          </p:cNvGraphicFramePr>
          <p:nvPr>
            <p:extLst>
              <p:ext uri="{D42A27DB-BD31-4B8C-83A1-F6EECF244321}">
                <p14:modId xmlns:p14="http://schemas.microsoft.com/office/powerpoint/2010/main" val="3747280614"/>
              </p:ext>
            </p:extLst>
          </p:nvPr>
        </p:nvGraphicFramePr>
        <p:xfrm>
          <a:off x="5756516" y="3965323"/>
          <a:ext cx="3025915" cy="1615440"/>
        </p:xfrm>
        <a:graphic>
          <a:graphicData uri="http://schemas.openxmlformats.org/drawingml/2006/table">
            <a:tbl>
              <a:tblPr bandRow="1">
                <a:tableStyleId>{16D9F66E-5EB9-4882-86FB-DCBF35E3C3E4}</a:tableStyleId>
              </a:tblPr>
              <a:tblGrid>
                <a:gridCol w="1524000">
                  <a:extLst>
                    <a:ext uri="{9D8B030D-6E8A-4147-A177-3AD203B41FA5}">
                      <a16:colId xmlns:a16="http://schemas.microsoft.com/office/drawing/2014/main" val="20000"/>
                    </a:ext>
                  </a:extLst>
                </a:gridCol>
                <a:gridCol w="816115">
                  <a:extLst>
                    <a:ext uri="{9D8B030D-6E8A-4147-A177-3AD203B41FA5}">
                      <a16:colId xmlns:a16="http://schemas.microsoft.com/office/drawing/2014/main" val="20001"/>
                    </a:ext>
                  </a:extLst>
                </a:gridCol>
                <a:gridCol w="685800">
                  <a:extLst>
                    <a:ext uri="{9D8B030D-6E8A-4147-A177-3AD203B41FA5}">
                      <a16:colId xmlns:a16="http://schemas.microsoft.com/office/drawing/2014/main" val="3988729465"/>
                    </a:ext>
                  </a:extLst>
                </a:gridCol>
              </a:tblGrid>
              <a:tr h="0">
                <a:tc>
                  <a:txBody>
                    <a:bodyPr/>
                    <a:lstStyle/>
                    <a:p>
                      <a:pPr algn="ctr"/>
                      <a:endParaRPr lang="en-US" sz="1000" b="1" dirty="0"/>
                    </a:p>
                  </a:txBody>
                  <a:tcPr anchor="ctr">
                    <a:solidFill>
                      <a:schemeClr val="accent2">
                        <a:lumMod val="20000"/>
                        <a:lumOff val="80000"/>
                      </a:schemeClr>
                    </a:solidFill>
                  </a:tcPr>
                </a:tc>
                <a:tc>
                  <a:txBody>
                    <a:bodyPr/>
                    <a:lstStyle/>
                    <a:p>
                      <a:pPr algn="ctr"/>
                      <a:r>
                        <a:rPr lang="en-US" sz="1000" b="1" dirty="0"/>
                        <a:t>Fast release</a:t>
                      </a:r>
                    </a:p>
                  </a:txBody>
                  <a:tcPr anchor="ctr">
                    <a:solidFill>
                      <a:schemeClr val="accent2">
                        <a:lumMod val="20000"/>
                        <a:lumOff val="80000"/>
                      </a:schemeClr>
                    </a:solidFill>
                  </a:tcPr>
                </a:tc>
                <a:tc>
                  <a:txBody>
                    <a:bodyPr/>
                    <a:lstStyle/>
                    <a:p>
                      <a:pPr algn="ctr"/>
                      <a:r>
                        <a:rPr lang="en-US" sz="1000" b="1" dirty="0"/>
                        <a:t>Slow release</a:t>
                      </a:r>
                    </a:p>
                  </a:txBody>
                  <a:tcPr anchor="ctr">
                    <a:solidFill>
                      <a:schemeClr val="accent2">
                        <a:lumMod val="20000"/>
                        <a:lumOff val="80000"/>
                      </a:schemeClr>
                    </a:solidFill>
                  </a:tcPr>
                </a:tc>
                <a:extLst>
                  <a:ext uri="{0D108BD9-81ED-4DB2-BD59-A6C34878D82A}">
                    <a16:rowId xmlns:a16="http://schemas.microsoft.com/office/drawing/2014/main" val="3960719667"/>
                  </a:ext>
                </a:extLst>
              </a:tr>
              <a:tr h="221628">
                <a:tc>
                  <a:txBody>
                    <a:bodyPr/>
                    <a:lstStyle/>
                    <a:p>
                      <a:pPr algn="ctr"/>
                      <a:r>
                        <a:rPr lang="en-US" sz="1000" b="1" baseline="0" dirty="0" err="1"/>
                        <a:t>T</a:t>
                      </a:r>
                      <a:r>
                        <a:rPr lang="en-US" sz="1000" b="1" baseline="-25000" dirty="0" err="1"/>
                        <a:t>rise</a:t>
                      </a:r>
                      <a:r>
                        <a:rPr lang="en-US" sz="1000" b="1" baseline="0" dirty="0"/>
                        <a:t> / ln(2) [</a:t>
                      </a:r>
                      <a:r>
                        <a:rPr lang="en-US" sz="1000" b="1" baseline="0" dirty="0" err="1"/>
                        <a:t>ms</a:t>
                      </a:r>
                      <a:r>
                        <a:rPr lang="en-US" sz="1000" b="1" baseline="0" dirty="0"/>
                        <a:t>]</a:t>
                      </a:r>
                      <a:endParaRPr lang="en-US" sz="1000" b="1" baseline="-25000" dirty="0"/>
                    </a:p>
                  </a:txBody>
                  <a:tcPr anchor="ctr">
                    <a:solidFill>
                      <a:schemeClr val="accent2">
                        <a:lumMod val="20000"/>
                        <a:lumOff val="80000"/>
                      </a:schemeClr>
                    </a:solidFill>
                  </a:tcPr>
                </a:tc>
                <a:tc>
                  <a:txBody>
                    <a:bodyPr/>
                    <a:lstStyle/>
                    <a:p>
                      <a:pPr algn="ctr"/>
                      <a:r>
                        <a:rPr lang="en-US" sz="1000" dirty="0"/>
                        <a:t>100</a:t>
                      </a:r>
                    </a:p>
                  </a:txBody>
                  <a:tcPr anchor="ctr">
                    <a:solidFill>
                      <a:schemeClr val="accent2">
                        <a:lumMod val="20000"/>
                        <a:lumOff val="80000"/>
                      </a:schemeClr>
                    </a:solidFill>
                  </a:tcPr>
                </a:tc>
                <a:tc>
                  <a:txBody>
                    <a:bodyPr/>
                    <a:lstStyle/>
                    <a:p>
                      <a:pPr algn="ctr"/>
                      <a:r>
                        <a:rPr lang="en-US" sz="1000" dirty="0"/>
                        <a:t>100</a:t>
                      </a:r>
                    </a:p>
                  </a:txBody>
                  <a:tcPr anchor="ctr">
                    <a:solidFill>
                      <a:schemeClr val="accent2">
                        <a:lumMod val="20000"/>
                        <a:lumOff val="80000"/>
                      </a:schemeClr>
                    </a:solidFill>
                  </a:tcPr>
                </a:tc>
                <a:extLst>
                  <a:ext uri="{0D108BD9-81ED-4DB2-BD59-A6C34878D82A}">
                    <a16:rowId xmlns:a16="http://schemas.microsoft.com/office/drawing/2014/main" val="10006"/>
                  </a:ext>
                </a:extLst>
              </a:tr>
              <a:tr h="221628">
                <a:tc>
                  <a:txBody>
                    <a:bodyPr/>
                    <a:lstStyle/>
                    <a:p>
                      <a:pPr algn="ctr"/>
                      <a:r>
                        <a:rPr lang="en-US" sz="1000" b="1" baseline="0" dirty="0" err="1"/>
                        <a:t>T</a:t>
                      </a:r>
                      <a:r>
                        <a:rPr lang="en-US" sz="1000" b="1" baseline="-25000" dirty="0" err="1"/>
                        <a:t>fall</a:t>
                      </a:r>
                      <a:r>
                        <a:rPr lang="en-US" sz="1000" b="1" baseline="0" dirty="0"/>
                        <a:t> / ln(2) [</a:t>
                      </a:r>
                      <a:r>
                        <a:rPr lang="en-US" sz="1000" b="1" baseline="0" dirty="0" err="1"/>
                        <a:t>ms</a:t>
                      </a:r>
                      <a:r>
                        <a:rPr lang="en-US" sz="1000" b="1" baseline="0" dirty="0"/>
                        <a:t>]</a:t>
                      </a:r>
                      <a:endParaRPr lang="en-US" sz="1000" b="1" baseline="-25000" dirty="0"/>
                    </a:p>
                  </a:txBody>
                  <a:tcPr anchor="ctr">
                    <a:solidFill>
                      <a:schemeClr val="accent2">
                        <a:lumMod val="20000"/>
                        <a:lumOff val="80000"/>
                      </a:schemeClr>
                    </a:solidFill>
                  </a:tcPr>
                </a:tc>
                <a:tc>
                  <a:txBody>
                    <a:bodyPr/>
                    <a:lstStyle/>
                    <a:p>
                      <a:pPr algn="ctr"/>
                      <a:r>
                        <a:rPr lang="en-US" sz="1000" dirty="0"/>
                        <a:t>200</a:t>
                      </a:r>
                    </a:p>
                  </a:txBody>
                  <a:tcPr anchor="ctr">
                    <a:solidFill>
                      <a:schemeClr val="accent2">
                        <a:lumMod val="20000"/>
                        <a:lumOff val="80000"/>
                      </a:schemeClr>
                    </a:solidFill>
                  </a:tcPr>
                </a:tc>
                <a:tc>
                  <a:txBody>
                    <a:bodyPr/>
                    <a:lstStyle/>
                    <a:p>
                      <a:pPr algn="ctr"/>
                      <a:r>
                        <a:rPr lang="en-US" sz="1000" dirty="0"/>
                        <a:t>5000</a:t>
                      </a:r>
                    </a:p>
                  </a:txBody>
                  <a:tcPr anchor="ctr">
                    <a:solidFill>
                      <a:schemeClr val="accent2">
                        <a:lumMod val="20000"/>
                        <a:lumOff val="80000"/>
                      </a:schemeClr>
                    </a:solidFill>
                  </a:tcPr>
                </a:tc>
                <a:extLst>
                  <a:ext uri="{0D108BD9-81ED-4DB2-BD59-A6C34878D82A}">
                    <a16:rowId xmlns:a16="http://schemas.microsoft.com/office/drawing/2014/main" val="4130097980"/>
                  </a:ext>
                </a:extLst>
              </a:tr>
              <a:tr h="221628">
                <a:tc>
                  <a:txBody>
                    <a:bodyPr/>
                    <a:lstStyle/>
                    <a:p>
                      <a:pPr algn="ctr"/>
                      <a:r>
                        <a:rPr lang="en-US" sz="1000" b="1" dirty="0"/>
                        <a:t>RIBs – 0.78 s window</a:t>
                      </a:r>
                      <a:endParaRPr lang="en-GB" sz="1000" b="1" dirty="0"/>
                    </a:p>
                  </a:txBody>
                  <a:tcPr anchor="ctr">
                    <a:solidFill>
                      <a:schemeClr val="accent2">
                        <a:lumMod val="20000"/>
                        <a:lumOff val="80000"/>
                      </a:schemeClr>
                    </a:solidFill>
                  </a:tcPr>
                </a:tc>
                <a:tc>
                  <a:txBody>
                    <a:bodyPr/>
                    <a:lstStyle/>
                    <a:p>
                      <a:pPr algn="ctr"/>
                      <a:r>
                        <a:rPr lang="en-US" sz="1000" dirty="0"/>
                        <a:t>90 %</a:t>
                      </a:r>
                    </a:p>
                  </a:txBody>
                  <a:tcPr anchor="ctr">
                    <a:solidFill>
                      <a:schemeClr val="accent2">
                        <a:lumMod val="20000"/>
                        <a:lumOff val="80000"/>
                      </a:schemeClr>
                    </a:solidFill>
                  </a:tcPr>
                </a:tc>
                <a:tc>
                  <a:txBody>
                    <a:bodyPr/>
                    <a:lstStyle/>
                    <a:p>
                      <a:pPr algn="ctr"/>
                      <a:r>
                        <a:rPr lang="en-US" sz="1000" dirty="0"/>
                        <a:t>75 %</a:t>
                      </a:r>
                    </a:p>
                  </a:txBody>
                  <a:tcPr anchor="ctr">
                    <a:solidFill>
                      <a:schemeClr val="accent2">
                        <a:lumMod val="20000"/>
                        <a:lumOff val="80000"/>
                      </a:schemeClr>
                    </a:solidFill>
                  </a:tcPr>
                </a:tc>
                <a:extLst>
                  <a:ext uri="{0D108BD9-81ED-4DB2-BD59-A6C34878D82A}">
                    <a16:rowId xmlns:a16="http://schemas.microsoft.com/office/drawing/2014/main" val="224803631"/>
                  </a:ext>
                </a:extLst>
              </a:tr>
              <a:tr h="221628">
                <a:tc>
                  <a:txBody>
                    <a:bodyPr/>
                    <a:lstStyle/>
                    <a:p>
                      <a:pPr algn="ctr"/>
                      <a:r>
                        <a:rPr lang="en-US" sz="1000" b="1" dirty="0"/>
                        <a:t>RIBs – 0.99 s window</a:t>
                      </a:r>
                      <a:endParaRPr lang="en-GB" sz="1000" b="1" dirty="0"/>
                    </a:p>
                  </a:txBody>
                  <a:tcPr anchor="ctr">
                    <a:solidFill>
                      <a:schemeClr val="accent2">
                        <a:lumMod val="20000"/>
                        <a:lumOff val="80000"/>
                      </a:schemeClr>
                    </a:solidFill>
                  </a:tcPr>
                </a:tc>
                <a:tc>
                  <a:txBody>
                    <a:bodyPr/>
                    <a:lstStyle/>
                    <a:p>
                      <a:pPr algn="ctr"/>
                      <a:r>
                        <a:rPr lang="en-US" sz="1000" dirty="0"/>
                        <a:t>95 %</a:t>
                      </a:r>
                    </a:p>
                  </a:txBody>
                  <a:tcPr anchor="ctr">
                    <a:solidFill>
                      <a:schemeClr val="accent2">
                        <a:lumMod val="20000"/>
                        <a:lumOff val="80000"/>
                      </a:schemeClr>
                    </a:solidFill>
                  </a:tcPr>
                </a:tc>
                <a:tc>
                  <a:txBody>
                    <a:bodyPr/>
                    <a:lstStyle/>
                    <a:p>
                      <a:pPr algn="ctr"/>
                      <a:r>
                        <a:rPr lang="en-US" sz="1000" dirty="0"/>
                        <a:t>69 %</a:t>
                      </a:r>
                    </a:p>
                  </a:txBody>
                  <a:tcPr anchor="ctr">
                    <a:solidFill>
                      <a:schemeClr val="accent2">
                        <a:lumMod val="20000"/>
                        <a:lumOff val="80000"/>
                      </a:schemeClr>
                    </a:solidFill>
                  </a:tcPr>
                </a:tc>
                <a:extLst>
                  <a:ext uri="{0D108BD9-81ED-4DB2-BD59-A6C34878D82A}">
                    <a16:rowId xmlns:a16="http://schemas.microsoft.com/office/drawing/2014/main" val="10001"/>
                  </a:ext>
                </a:extLst>
              </a:tr>
              <a:tr h="221628">
                <a:tc>
                  <a:txBody>
                    <a:bodyPr/>
                    <a:lstStyle/>
                    <a:p>
                      <a:pPr algn="ctr"/>
                      <a:r>
                        <a:rPr lang="en-US" sz="1000" b="1" dirty="0"/>
                        <a:t>RIBs – 1.45 s window</a:t>
                      </a:r>
                      <a:endParaRPr lang="en-GB" sz="1000" b="1" dirty="0"/>
                    </a:p>
                  </a:txBody>
                  <a:tcPr anchor="ctr">
                    <a:solidFill>
                      <a:schemeClr val="accent2">
                        <a:lumMod val="20000"/>
                        <a:lumOff val="80000"/>
                      </a:schemeClr>
                    </a:solidFill>
                  </a:tcPr>
                </a:tc>
                <a:tc>
                  <a:txBody>
                    <a:bodyPr/>
                    <a:lstStyle/>
                    <a:p>
                      <a:pPr algn="ctr"/>
                      <a:r>
                        <a:rPr lang="en-US" sz="1000" dirty="0"/>
                        <a:t>99 %</a:t>
                      </a:r>
                    </a:p>
                  </a:txBody>
                  <a:tcPr anchor="ctr">
                    <a:solidFill>
                      <a:schemeClr val="accent2">
                        <a:lumMod val="20000"/>
                        <a:lumOff val="80000"/>
                      </a:schemeClr>
                    </a:solidFill>
                  </a:tcPr>
                </a:tc>
                <a:tc>
                  <a:txBody>
                    <a:bodyPr/>
                    <a:lstStyle/>
                    <a:p>
                      <a:pPr algn="ctr"/>
                      <a:r>
                        <a:rPr lang="en-US" sz="1000" dirty="0"/>
                        <a:t>55 %</a:t>
                      </a:r>
                    </a:p>
                  </a:txBody>
                  <a:tcPr anchor="ctr">
                    <a:solidFill>
                      <a:schemeClr val="accent2">
                        <a:lumMod val="20000"/>
                        <a:lumOff val="80000"/>
                      </a:schemeClr>
                    </a:solidFill>
                  </a:tcPr>
                </a:tc>
                <a:extLst>
                  <a:ext uri="{0D108BD9-81ED-4DB2-BD59-A6C34878D82A}">
                    <a16:rowId xmlns:a16="http://schemas.microsoft.com/office/drawing/2014/main" val="2598393741"/>
                  </a:ext>
                </a:extLst>
              </a:tr>
            </a:tbl>
          </a:graphicData>
        </a:graphic>
      </p:graphicFrame>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D68F277-BBBF-A14F-8A2F-EA167A3FB6A9}"/>
                  </a:ext>
                </a:extLst>
              </p:cNvPr>
              <p:cNvSpPr txBox="1"/>
              <p:nvPr/>
            </p:nvSpPr>
            <p:spPr>
              <a:xfrm>
                <a:off x="1097151" y="3737708"/>
                <a:ext cx="2894189" cy="56509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m:t>
                      </m:r>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f>
                                <m:fPr>
                                  <m:type m:val="skw"/>
                                  <m:ctrlPr>
                                    <a:rPr lang="en-US" i="1">
                                      <a:latin typeface="Cambria Math" panose="02040503050406030204" pitchFamily="18" charset="0"/>
                                    </a:rPr>
                                  </m:ctrlPr>
                                </m:fPr>
                                <m:num>
                                  <m:r>
                                    <a:rPr lang="en-US" i="1">
                                      <a:latin typeface="Cambria Math" panose="02040503050406030204" pitchFamily="18" charset="0"/>
                                    </a:rPr>
                                    <m:t>𝑡</m:t>
                                  </m:r>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𝑟𝑖𝑠𝑒</m:t>
                                      </m:r>
                                    </m:sub>
                                  </m:sSub>
                                </m:den>
                              </m:f>
                            </m:sup>
                          </m:sSup>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f>
                            <m:fPr>
                              <m:type m:val="skw"/>
                              <m:ctrlPr>
                                <a:rPr lang="en-US" b="0" i="1" smtClean="0">
                                  <a:latin typeface="Cambria Math" panose="02040503050406030204" pitchFamily="18" charset="0"/>
                                </a:rPr>
                              </m:ctrlPr>
                            </m:fPr>
                            <m:num>
                              <m:r>
                                <a:rPr lang="en-US" b="0" i="1" smtClean="0">
                                  <a:latin typeface="Cambria Math" panose="02040503050406030204" pitchFamily="18" charset="0"/>
                                </a:rPr>
                                <m:t>𝑡</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𝑓𝑎𝑙𝑙</m:t>
                                  </m:r>
                                </m:sub>
                              </m:sSub>
                            </m:den>
                          </m:f>
                        </m:sup>
                      </m:sSup>
                    </m:oMath>
                  </m:oMathPara>
                </a14:m>
                <a:endParaRPr lang="en-US" dirty="0"/>
              </a:p>
            </p:txBody>
          </p:sp>
        </mc:Choice>
        <mc:Fallback xmlns="">
          <p:sp>
            <p:nvSpPr>
              <p:cNvPr id="9" name="TextBox 8">
                <a:extLst>
                  <a:ext uri="{FF2B5EF4-FFF2-40B4-BE49-F238E27FC236}">
                    <a16:creationId xmlns:a16="http://schemas.microsoft.com/office/drawing/2014/main" id="{4D68F277-BBBF-A14F-8A2F-EA167A3FB6A9}"/>
                  </a:ext>
                </a:extLst>
              </p:cNvPr>
              <p:cNvSpPr txBox="1">
                <a:spLocks noRot="1" noChangeAspect="1" noMove="1" noResize="1" noEditPoints="1" noAdjustHandles="1" noChangeArrowheads="1" noChangeShapeType="1" noTextEdit="1"/>
              </p:cNvSpPr>
              <p:nvPr/>
            </p:nvSpPr>
            <p:spPr>
              <a:xfrm>
                <a:off x="1097151" y="3737708"/>
                <a:ext cx="2894189" cy="565091"/>
              </a:xfrm>
              <a:prstGeom prst="rect">
                <a:avLst/>
              </a:prstGeom>
              <a:blipFill>
                <a:blip r:embed="rId6"/>
                <a:stretch>
                  <a:fillRect t="-58696" b="-73913"/>
                </a:stretch>
              </a:blipFill>
            </p:spPr>
            <p:txBody>
              <a:bodyPr/>
              <a:lstStyle/>
              <a:p>
                <a:r>
                  <a:rPr lang="en-US">
                    <a:noFill/>
                  </a:rPr>
                  <a:t> </a:t>
                </a:r>
              </a:p>
            </p:txBody>
          </p:sp>
        </mc:Fallback>
      </mc:AlternateContent>
      <p:grpSp>
        <p:nvGrpSpPr>
          <p:cNvPr id="18" name="Group 17">
            <a:extLst>
              <a:ext uri="{FF2B5EF4-FFF2-40B4-BE49-F238E27FC236}">
                <a16:creationId xmlns:a16="http://schemas.microsoft.com/office/drawing/2014/main" id="{A833B958-9B69-2B46-A2EC-D34EABEF2500}"/>
              </a:ext>
            </a:extLst>
          </p:cNvPr>
          <p:cNvGrpSpPr/>
          <p:nvPr/>
        </p:nvGrpSpPr>
        <p:grpSpPr>
          <a:xfrm>
            <a:off x="4514226" y="113384"/>
            <a:ext cx="4525650" cy="1885325"/>
            <a:chOff x="205940" y="598650"/>
            <a:chExt cx="4525650" cy="1783646"/>
          </a:xfrm>
        </p:grpSpPr>
        <p:cxnSp>
          <p:nvCxnSpPr>
            <p:cNvPr id="25" name="Straight Connector 24">
              <a:extLst>
                <a:ext uri="{FF2B5EF4-FFF2-40B4-BE49-F238E27FC236}">
                  <a16:creationId xmlns:a16="http://schemas.microsoft.com/office/drawing/2014/main" id="{B36EAFC5-2348-FD41-BFDD-42AD16378938}"/>
                </a:ext>
              </a:extLst>
            </p:cNvPr>
            <p:cNvCxnSpPr>
              <a:cxnSpLocks/>
            </p:cNvCxnSpPr>
            <p:nvPr/>
          </p:nvCxnSpPr>
          <p:spPr>
            <a:xfrm>
              <a:off x="3617400" y="1299402"/>
              <a:ext cx="567192"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A4779F93-99FF-2E43-B612-9C715C9FF475}"/>
                </a:ext>
              </a:extLst>
            </p:cNvPr>
            <p:cNvSpPr txBox="1"/>
            <p:nvPr/>
          </p:nvSpPr>
          <p:spPr>
            <a:xfrm>
              <a:off x="3857860" y="846012"/>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Experimental stations</a:t>
              </a:r>
              <a:endParaRPr lang="en-GB" sz="800" dirty="0">
                <a:solidFill>
                  <a:schemeClr val="accent6">
                    <a:lumMod val="50000"/>
                  </a:schemeClr>
                </a:solidFill>
              </a:endParaRPr>
            </a:p>
          </p:txBody>
        </p:sp>
        <p:sp>
          <p:nvSpPr>
            <p:cNvPr id="35" name="Rounded Rectangle 34">
              <a:extLst>
                <a:ext uri="{FF2B5EF4-FFF2-40B4-BE49-F238E27FC236}">
                  <a16:creationId xmlns:a16="http://schemas.microsoft.com/office/drawing/2014/main" id="{1A481F25-E86C-AE41-8364-23EBC7555751}"/>
                </a:ext>
              </a:extLst>
            </p:cNvPr>
            <p:cNvSpPr/>
            <p:nvPr/>
          </p:nvSpPr>
          <p:spPr>
            <a:xfrm>
              <a:off x="4086108" y="1167192"/>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a:extLst>
                <a:ext uri="{FF2B5EF4-FFF2-40B4-BE49-F238E27FC236}">
                  <a16:creationId xmlns:a16="http://schemas.microsoft.com/office/drawing/2014/main" id="{8F06C910-22CC-EF4D-9942-43C1B4576B4B}"/>
                </a:ext>
              </a:extLst>
            </p:cNvPr>
            <p:cNvSpPr/>
            <p:nvPr/>
          </p:nvSpPr>
          <p:spPr>
            <a:xfrm>
              <a:off x="436007" y="776249"/>
              <a:ext cx="636542" cy="264421"/>
            </a:xfrm>
            <a:prstGeom prst="roundRect">
              <a:avLst/>
            </a:prstGeom>
            <a:solidFill>
              <a:srgbClr val="7030A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DD1930F-835F-D24A-A52F-C92A4F026043}"/>
                </a:ext>
              </a:extLst>
            </p:cNvPr>
            <p:cNvSpPr txBox="1"/>
            <p:nvPr/>
          </p:nvSpPr>
          <p:spPr>
            <a:xfrm>
              <a:off x="331741" y="598650"/>
              <a:ext cx="873730"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Beam dump</a:t>
              </a:r>
              <a:endParaRPr lang="en-GB" sz="800" dirty="0">
                <a:solidFill>
                  <a:schemeClr val="accent6">
                    <a:lumMod val="50000"/>
                  </a:schemeClr>
                </a:solidFill>
              </a:endParaRPr>
            </a:p>
          </p:txBody>
        </p:sp>
        <p:sp>
          <p:nvSpPr>
            <p:cNvPr id="43" name="Rounded Rectangle 42">
              <a:extLst>
                <a:ext uri="{FF2B5EF4-FFF2-40B4-BE49-F238E27FC236}">
                  <a16:creationId xmlns:a16="http://schemas.microsoft.com/office/drawing/2014/main" id="{24C7F8C0-8A68-D441-9235-846ADEDD3471}"/>
                </a:ext>
              </a:extLst>
            </p:cNvPr>
            <p:cNvSpPr/>
            <p:nvPr/>
          </p:nvSpPr>
          <p:spPr>
            <a:xfrm>
              <a:off x="644927" y="1399541"/>
              <a:ext cx="197268" cy="289767"/>
            </a:xfrm>
            <a:prstGeom prst="roundRect">
              <a:avLst/>
            </a:prstGeom>
            <a:solidFill>
              <a:srgbClr val="F6E727"/>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5" name="Straight Arrow Connector 44">
              <a:extLst>
                <a:ext uri="{FF2B5EF4-FFF2-40B4-BE49-F238E27FC236}">
                  <a16:creationId xmlns:a16="http://schemas.microsoft.com/office/drawing/2014/main" id="{8FB811A2-6ABE-4641-B0E2-F9E46EA5B330}"/>
                </a:ext>
              </a:extLst>
            </p:cNvPr>
            <p:cNvCxnSpPr>
              <a:cxnSpLocks/>
            </p:cNvCxnSpPr>
            <p:nvPr/>
          </p:nvCxnSpPr>
          <p:spPr>
            <a:xfrm flipV="1">
              <a:off x="745229" y="1044266"/>
              <a:ext cx="0" cy="111265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EC0DCD96-D581-364C-B72A-76804F4EEC35}"/>
                </a:ext>
              </a:extLst>
            </p:cNvPr>
            <p:cNvSpPr txBox="1"/>
            <p:nvPr/>
          </p:nvSpPr>
          <p:spPr>
            <a:xfrm>
              <a:off x="205940" y="1454183"/>
              <a:ext cx="519590"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Target </a:t>
              </a:r>
            </a:p>
          </p:txBody>
        </p:sp>
        <p:sp>
          <p:nvSpPr>
            <p:cNvPr id="47" name="TextBox 46">
              <a:extLst>
                <a:ext uri="{FF2B5EF4-FFF2-40B4-BE49-F238E27FC236}">
                  <a16:creationId xmlns:a16="http://schemas.microsoft.com/office/drawing/2014/main" id="{4CB7BB05-B66F-8643-9893-EB78F3405604}"/>
                </a:ext>
              </a:extLst>
            </p:cNvPr>
            <p:cNvSpPr txBox="1"/>
            <p:nvPr/>
          </p:nvSpPr>
          <p:spPr>
            <a:xfrm rot="16200000">
              <a:off x="457541" y="1903871"/>
              <a:ext cx="761037"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Proton beam</a:t>
              </a:r>
              <a:endParaRPr lang="en-GB" sz="800" dirty="0">
                <a:solidFill>
                  <a:schemeClr val="accent6">
                    <a:lumMod val="50000"/>
                  </a:schemeClr>
                </a:solidFill>
              </a:endParaRPr>
            </a:p>
          </p:txBody>
        </p:sp>
        <p:sp>
          <p:nvSpPr>
            <p:cNvPr id="53" name="TextBox 52">
              <a:extLst>
                <a:ext uri="{FF2B5EF4-FFF2-40B4-BE49-F238E27FC236}">
                  <a16:creationId xmlns:a16="http://schemas.microsoft.com/office/drawing/2014/main" id="{306F36AF-889D-4F4E-A6E5-CC7FA7875011}"/>
                </a:ext>
              </a:extLst>
            </p:cNvPr>
            <p:cNvSpPr txBox="1"/>
            <p:nvPr/>
          </p:nvSpPr>
          <p:spPr>
            <a:xfrm>
              <a:off x="2904380" y="864354"/>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Mass separator dipoles</a:t>
              </a:r>
              <a:endParaRPr lang="en-GB" sz="800" dirty="0">
                <a:solidFill>
                  <a:schemeClr val="accent6">
                    <a:lumMod val="50000"/>
                  </a:schemeClr>
                </a:solidFill>
              </a:endParaRPr>
            </a:p>
          </p:txBody>
        </p:sp>
        <p:sp>
          <p:nvSpPr>
            <p:cNvPr id="57" name="Rounded Rectangle 56">
              <a:extLst>
                <a:ext uri="{FF2B5EF4-FFF2-40B4-BE49-F238E27FC236}">
                  <a16:creationId xmlns:a16="http://schemas.microsoft.com/office/drawing/2014/main" id="{1DED3526-C314-4D47-AF2A-EE3DEF844CB1}"/>
                </a:ext>
              </a:extLst>
            </p:cNvPr>
            <p:cNvSpPr/>
            <p:nvPr/>
          </p:nvSpPr>
          <p:spPr>
            <a:xfrm flipV="1">
              <a:off x="1285453" y="1399539"/>
              <a:ext cx="332378" cy="57301"/>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ounded Rectangle 57">
              <a:extLst>
                <a:ext uri="{FF2B5EF4-FFF2-40B4-BE49-F238E27FC236}">
                  <a16:creationId xmlns:a16="http://schemas.microsoft.com/office/drawing/2014/main" id="{714562BC-2ADA-BF42-BA72-98A241754E0C}"/>
                </a:ext>
              </a:extLst>
            </p:cNvPr>
            <p:cNvSpPr/>
            <p:nvPr/>
          </p:nvSpPr>
          <p:spPr>
            <a:xfrm flipV="1">
              <a:off x="1278630" y="1632006"/>
              <a:ext cx="339201" cy="47733"/>
            </a:xfrm>
            <a:prstGeom prst="roundRect">
              <a:avLst/>
            </a:prstGeom>
            <a:solidFill>
              <a:srgbClr val="FFC00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335FA297-5AA2-6543-9A6D-C52656015C6C}"/>
                </a:ext>
              </a:extLst>
            </p:cNvPr>
            <p:cNvSpPr txBox="1"/>
            <p:nvPr/>
          </p:nvSpPr>
          <p:spPr>
            <a:xfrm>
              <a:off x="1023492" y="1108041"/>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Time separator kicker</a:t>
              </a:r>
              <a:endParaRPr lang="en-GB" sz="800" dirty="0">
                <a:solidFill>
                  <a:schemeClr val="accent6">
                    <a:lumMod val="50000"/>
                  </a:schemeClr>
                </a:solidFill>
              </a:endParaRPr>
            </a:p>
          </p:txBody>
        </p:sp>
        <p:cxnSp>
          <p:nvCxnSpPr>
            <p:cNvPr id="60" name="Straight Connector 59">
              <a:extLst>
                <a:ext uri="{FF2B5EF4-FFF2-40B4-BE49-F238E27FC236}">
                  <a16:creationId xmlns:a16="http://schemas.microsoft.com/office/drawing/2014/main" id="{BC8DAA04-EB1D-4948-9A77-409F29960689}"/>
                </a:ext>
              </a:extLst>
            </p:cNvPr>
            <p:cNvCxnSpPr>
              <a:cxnSpLocks/>
            </p:cNvCxnSpPr>
            <p:nvPr/>
          </p:nvCxnSpPr>
          <p:spPr>
            <a:xfrm>
              <a:off x="842195" y="1539437"/>
              <a:ext cx="635478"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A70203E5-A010-7E4B-9BCE-EC247D428CCA}"/>
                </a:ext>
              </a:extLst>
            </p:cNvPr>
            <p:cNvCxnSpPr>
              <a:cxnSpLocks/>
            </p:cNvCxnSpPr>
            <p:nvPr/>
          </p:nvCxnSpPr>
          <p:spPr>
            <a:xfrm flipV="1">
              <a:off x="1482934" y="1285861"/>
              <a:ext cx="647846" cy="253576"/>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316309C5-9D5C-5D4B-A238-01250A17C478}"/>
                </a:ext>
              </a:extLst>
            </p:cNvPr>
            <p:cNvCxnSpPr>
              <a:cxnSpLocks/>
            </p:cNvCxnSpPr>
            <p:nvPr/>
          </p:nvCxnSpPr>
          <p:spPr>
            <a:xfrm>
              <a:off x="1487678" y="1537983"/>
              <a:ext cx="642843" cy="224354"/>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cxnSp>
          <p:nvCxnSpPr>
            <p:cNvPr id="63" name="Straight Arrow Connector 62">
              <a:extLst>
                <a:ext uri="{FF2B5EF4-FFF2-40B4-BE49-F238E27FC236}">
                  <a16:creationId xmlns:a16="http://schemas.microsoft.com/office/drawing/2014/main" id="{D65D4B41-EAB4-B94E-8168-78A1C9EE226E}"/>
                </a:ext>
              </a:extLst>
            </p:cNvPr>
            <p:cNvCxnSpPr>
              <a:cxnSpLocks/>
            </p:cNvCxnSpPr>
            <p:nvPr/>
          </p:nvCxnSpPr>
          <p:spPr>
            <a:xfrm>
              <a:off x="2807558" y="1285861"/>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0BB3F586-9380-F445-A5F4-B80E8629F143}"/>
                </a:ext>
              </a:extLst>
            </p:cNvPr>
            <p:cNvCxnSpPr>
              <a:cxnSpLocks/>
            </p:cNvCxnSpPr>
            <p:nvPr/>
          </p:nvCxnSpPr>
          <p:spPr>
            <a:xfrm>
              <a:off x="2807558" y="1761197"/>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1CF7D068-F814-694E-BD24-88A994FF2796}"/>
                </a:ext>
              </a:extLst>
            </p:cNvPr>
            <p:cNvCxnSpPr>
              <a:cxnSpLocks/>
            </p:cNvCxnSpPr>
            <p:nvPr/>
          </p:nvCxnSpPr>
          <p:spPr>
            <a:xfrm>
              <a:off x="1159934" y="1532210"/>
              <a:ext cx="45537"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E95F9A6F-2AD8-174F-84BE-24ABFB273711}"/>
                </a:ext>
              </a:extLst>
            </p:cNvPr>
            <p:cNvSpPr txBox="1"/>
            <p:nvPr/>
          </p:nvSpPr>
          <p:spPr>
            <a:xfrm>
              <a:off x="1981893" y="982130"/>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Slow released isotopes</a:t>
              </a:r>
              <a:endParaRPr lang="en-GB" sz="800" dirty="0">
                <a:solidFill>
                  <a:schemeClr val="accent6">
                    <a:lumMod val="50000"/>
                  </a:schemeClr>
                </a:solidFill>
              </a:endParaRPr>
            </a:p>
          </p:txBody>
        </p:sp>
        <p:sp>
          <p:nvSpPr>
            <p:cNvPr id="67" name="TextBox 66">
              <a:extLst>
                <a:ext uri="{FF2B5EF4-FFF2-40B4-BE49-F238E27FC236}">
                  <a16:creationId xmlns:a16="http://schemas.microsoft.com/office/drawing/2014/main" id="{75F64076-6188-2748-91B8-78669505C0A2}"/>
                </a:ext>
              </a:extLst>
            </p:cNvPr>
            <p:cNvSpPr txBox="1"/>
            <p:nvPr/>
          </p:nvSpPr>
          <p:spPr>
            <a:xfrm>
              <a:off x="1995316" y="1463526"/>
              <a:ext cx="87373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Fast released isotopes</a:t>
              </a:r>
              <a:endParaRPr lang="en-GB" sz="800" dirty="0">
                <a:solidFill>
                  <a:schemeClr val="accent6">
                    <a:lumMod val="50000"/>
                  </a:schemeClr>
                </a:solidFill>
              </a:endParaRPr>
            </a:p>
          </p:txBody>
        </p:sp>
        <p:cxnSp>
          <p:nvCxnSpPr>
            <p:cNvPr id="68" name="Straight Connector 67">
              <a:extLst>
                <a:ext uri="{FF2B5EF4-FFF2-40B4-BE49-F238E27FC236}">
                  <a16:creationId xmlns:a16="http://schemas.microsoft.com/office/drawing/2014/main" id="{81D12BE1-7217-6140-8EE2-3E3F7F38BFE1}"/>
                </a:ext>
              </a:extLst>
            </p:cNvPr>
            <p:cNvCxnSpPr>
              <a:cxnSpLocks/>
            </p:cNvCxnSpPr>
            <p:nvPr/>
          </p:nvCxnSpPr>
          <p:spPr>
            <a:xfrm>
              <a:off x="2130521" y="1285861"/>
              <a:ext cx="1153671"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51" name="Rounded Rectangle 50">
              <a:extLst>
                <a:ext uri="{FF2B5EF4-FFF2-40B4-BE49-F238E27FC236}">
                  <a16:creationId xmlns:a16="http://schemas.microsoft.com/office/drawing/2014/main" id="{C6D13F01-6C1F-F844-A659-A5E06F17926C}"/>
                </a:ext>
              </a:extLst>
            </p:cNvPr>
            <p:cNvSpPr/>
            <p:nvPr/>
          </p:nvSpPr>
          <p:spPr>
            <a:xfrm>
              <a:off x="3084001" y="1160731"/>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0" name="Straight Connector 69">
              <a:extLst>
                <a:ext uri="{FF2B5EF4-FFF2-40B4-BE49-F238E27FC236}">
                  <a16:creationId xmlns:a16="http://schemas.microsoft.com/office/drawing/2014/main" id="{FB5E8411-A651-4C45-8482-3D3879C4E7CB}"/>
                </a:ext>
              </a:extLst>
            </p:cNvPr>
            <p:cNvCxnSpPr>
              <a:cxnSpLocks/>
            </p:cNvCxnSpPr>
            <p:nvPr/>
          </p:nvCxnSpPr>
          <p:spPr>
            <a:xfrm>
              <a:off x="2130521" y="1761197"/>
              <a:ext cx="1153671"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52" name="Rounded Rectangle 51">
              <a:extLst>
                <a:ext uri="{FF2B5EF4-FFF2-40B4-BE49-F238E27FC236}">
                  <a16:creationId xmlns:a16="http://schemas.microsoft.com/office/drawing/2014/main" id="{1707D4F7-0C45-2D45-970B-330D7ECCC28C}"/>
                </a:ext>
              </a:extLst>
            </p:cNvPr>
            <p:cNvSpPr/>
            <p:nvPr/>
          </p:nvSpPr>
          <p:spPr>
            <a:xfrm>
              <a:off x="3084001" y="1639556"/>
              <a:ext cx="533400" cy="264421"/>
            </a:xfrm>
            <a:prstGeom prst="roundRect">
              <a:avLst/>
            </a:prstGeom>
            <a:solidFill>
              <a:schemeClr val="tx1"/>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8C774AF6-7333-0841-86F8-7643A873217E}"/>
                </a:ext>
              </a:extLst>
            </p:cNvPr>
            <p:cNvCxnSpPr>
              <a:cxnSpLocks/>
            </p:cNvCxnSpPr>
            <p:nvPr/>
          </p:nvCxnSpPr>
          <p:spPr>
            <a:xfrm>
              <a:off x="3617400" y="1756799"/>
              <a:ext cx="567192" cy="0"/>
            </a:xfrm>
            <a:prstGeom prst="line">
              <a:avLst/>
            </a:prstGeom>
            <a:ln w="12700">
              <a:solidFill>
                <a:srgbClr val="FF0000"/>
              </a:solidFill>
            </a:ln>
            <a:effectLst>
              <a:glow>
                <a:schemeClr val="accent1"/>
              </a:glow>
            </a:effectLst>
          </p:spPr>
          <p:style>
            <a:lnRef idx="2">
              <a:schemeClr val="accent1"/>
            </a:lnRef>
            <a:fillRef idx="0">
              <a:schemeClr val="accent1"/>
            </a:fillRef>
            <a:effectRef idx="1">
              <a:schemeClr val="accent1"/>
            </a:effectRef>
            <a:fontRef idx="minor">
              <a:schemeClr val="tx1"/>
            </a:fontRef>
          </p:style>
        </p:cxnSp>
        <p:sp>
          <p:nvSpPr>
            <p:cNvPr id="74" name="Rounded Rectangle 73">
              <a:extLst>
                <a:ext uri="{FF2B5EF4-FFF2-40B4-BE49-F238E27FC236}">
                  <a16:creationId xmlns:a16="http://schemas.microsoft.com/office/drawing/2014/main" id="{30575F41-EA37-314B-A53A-3019CA9EB704}"/>
                </a:ext>
              </a:extLst>
            </p:cNvPr>
            <p:cNvSpPr/>
            <p:nvPr/>
          </p:nvSpPr>
          <p:spPr>
            <a:xfrm>
              <a:off x="4086108" y="1624589"/>
              <a:ext cx="465936" cy="264421"/>
            </a:xfrm>
            <a:prstGeom prst="roundRect">
              <a:avLst/>
            </a:prstGeom>
            <a:solidFill>
              <a:srgbClr val="00B050"/>
            </a:solidFill>
            <a:ln w="9525">
              <a:solidFill>
                <a:schemeClr val="accent1">
                  <a:lumMod val="10000"/>
                </a:schemeClr>
              </a:solidFill>
            </a:ln>
            <a:effectLst>
              <a:glow>
                <a:schemeClr val="accent1"/>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5" name="Straight Arrow Connector 74">
              <a:extLst>
                <a:ext uri="{FF2B5EF4-FFF2-40B4-BE49-F238E27FC236}">
                  <a16:creationId xmlns:a16="http://schemas.microsoft.com/office/drawing/2014/main" id="{EF1DFF64-40DA-C846-8B5B-9B1BB7C066A3}"/>
                </a:ext>
              </a:extLst>
            </p:cNvPr>
            <p:cNvCxnSpPr>
              <a:cxnSpLocks/>
            </p:cNvCxnSpPr>
            <p:nvPr/>
          </p:nvCxnSpPr>
          <p:spPr>
            <a:xfrm>
              <a:off x="3844956" y="1299402"/>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00B2429F-E3C4-E247-8E39-B6BBD9364ED1}"/>
                </a:ext>
              </a:extLst>
            </p:cNvPr>
            <p:cNvCxnSpPr>
              <a:cxnSpLocks/>
            </p:cNvCxnSpPr>
            <p:nvPr/>
          </p:nvCxnSpPr>
          <p:spPr>
            <a:xfrm>
              <a:off x="3857860" y="1756799"/>
              <a:ext cx="193644" cy="0"/>
            </a:xfrm>
            <a:prstGeom prst="straightConnector1">
              <a:avLst/>
            </a:prstGeom>
            <a:ln w="12700">
              <a:solidFill>
                <a:srgbClr val="FF0000"/>
              </a:solidFill>
              <a:headEnd type="none" w="lg" len="lg"/>
              <a:tailEnd type="stealth" w="med" len="med"/>
            </a:ln>
          </p:spPr>
          <p:style>
            <a:lnRef idx="2">
              <a:schemeClr val="accent1"/>
            </a:lnRef>
            <a:fillRef idx="0">
              <a:schemeClr val="accent1"/>
            </a:fillRef>
            <a:effectRef idx="1">
              <a:schemeClr val="accent1"/>
            </a:effectRef>
            <a:fontRef idx="minor">
              <a:schemeClr val="tx1"/>
            </a:fontRef>
          </p:style>
        </p:cxnSp>
      </p:grpSp>
      <p:sp>
        <p:nvSpPr>
          <p:cNvPr id="79" name="TextBox 78">
            <a:extLst>
              <a:ext uri="{FF2B5EF4-FFF2-40B4-BE49-F238E27FC236}">
                <a16:creationId xmlns:a16="http://schemas.microsoft.com/office/drawing/2014/main" id="{23739583-7744-6747-A0C0-3E20BFF9B404}"/>
              </a:ext>
            </a:extLst>
          </p:cNvPr>
          <p:cNvSpPr txBox="1"/>
          <p:nvPr/>
        </p:nvSpPr>
        <p:spPr>
          <a:xfrm>
            <a:off x="60080" y="566602"/>
            <a:ext cx="4620906" cy="1169551"/>
          </a:xfrm>
          <a:prstGeom prst="rect">
            <a:avLst/>
          </a:prstGeom>
          <a:noFill/>
          <a:ln>
            <a:noFill/>
          </a:ln>
        </p:spPr>
        <p:txBody>
          <a:bodyPr wrap="square" rtlCol="0">
            <a:spAutoFit/>
          </a:bodyPr>
          <a:lstStyle/>
          <a:p>
            <a:pPr marL="171450" indent="-171450">
              <a:spcBef>
                <a:spcPts val="300"/>
              </a:spcBef>
              <a:spcAft>
                <a:spcPts val="300"/>
              </a:spcAft>
              <a:buFont typeface="Wingdings" pitchFamily="2" charset="2"/>
              <a:buChar char="Ø"/>
            </a:pPr>
            <a:r>
              <a:rPr lang="en-US" sz="1200" dirty="0"/>
              <a:t>An electrostatic kicker is used to separate fast and slow release RIBs into two different beam lines</a:t>
            </a:r>
          </a:p>
          <a:p>
            <a:pPr marL="171450" indent="-171450">
              <a:spcBef>
                <a:spcPts val="300"/>
              </a:spcBef>
              <a:spcAft>
                <a:spcPts val="300"/>
              </a:spcAft>
              <a:buFont typeface="Wingdings" pitchFamily="2" charset="2"/>
              <a:buChar char="Ø"/>
            </a:pPr>
            <a:r>
              <a:rPr lang="en-US" sz="1200" dirty="0"/>
              <a:t>Each beamline is equipped with its own mass separator dipole</a:t>
            </a:r>
          </a:p>
          <a:p>
            <a:pPr marL="171450" indent="-171450">
              <a:spcBef>
                <a:spcPts val="300"/>
              </a:spcBef>
              <a:spcAft>
                <a:spcPts val="300"/>
              </a:spcAft>
              <a:buFont typeface="Wingdings" pitchFamily="2" charset="2"/>
              <a:buChar char="Ø"/>
            </a:pPr>
            <a:r>
              <a:rPr lang="en-US" sz="1200" dirty="0"/>
              <a:t>The two RIBs can be delivered simultaneously to two different experimental stations </a:t>
            </a:r>
            <a:r>
              <a:rPr lang="en-US" sz="1200" dirty="0">
                <a:sym typeface="Wingdings" pitchFamily="2" charset="2"/>
              </a:rPr>
              <a:t> Multi-user facility</a:t>
            </a:r>
            <a:endParaRPr lang="en-US" sz="1200" dirty="0"/>
          </a:p>
        </p:txBody>
      </p:sp>
      <p:sp>
        <p:nvSpPr>
          <p:cNvPr id="81" name="TextBox 80">
            <a:extLst>
              <a:ext uri="{FF2B5EF4-FFF2-40B4-BE49-F238E27FC236}">
                <a16:creationId xmlns:a16="http://schemas.microsoft.com/office/drawing/2014/main" id="{71374080-C64E-B24E-93B6-ACD797D147A3}"/>
              </a:ext>
            </a:extLst>
          </p:cNvPr>
          <p:cNvSpPr txBox="1"/>
          <p:nvPr/>
        </p:nvSpPr>
        <p:spPr>
          <a:xfrm>
            <a:off x="136739" y="4546149"/>
            <a:ext cx="5450177" cy="946413"/>
          </a:xfrm>
          <a:prstGeom prst="rect">
            <a:avLst/>
          </a:prstGeom>
          <a:noFill/>
          <a:ln>
            <a:noFill/>
          </a:ln>
        </p:spPr>
        <p:txBody>
          <a:bodyPr wrap="square" rtlCol="0">
            <a:spAutoFit/>
          </a:bodyPr>
          <a:lstStyle/>
          <a:p>
            <a:pPr>
              <a:spcBef>
                <a:spcPts val="300"/>
              </a:spcBef>
            </a:pPr>
            <a:r>
              <a:rPr lang="en-GB" sz="1200" dirty="0"/>
              <a:t>Constrains:</a:t>
            </a:r>
          </a:p>
          <a:p>
            <a:pPr marL="171450" indent="-171450">
              <a:spcBef>
                <a:spcPts val="300"/>
              </a:spcBef>
              <a:buFont typeface="Wingdings" pitchFamily="2" charset="2"/>
              <a:buChar char="Ø"/>
            </a:pPr>
            <a:r>
              <a:rPr lang="en-GB" sz="1200" dirty="0" smtClean="0"/>
              <a:t>Proton </a:t>
            </a:r>
            <a:r>
              <a:rPr lang="en-GB" sz="1200" dirty="0"/>
              <a:t>beam energy and time structure identical for both beams</a:t>
            </a:r>
          </a:p>
          <a:p>
            <a:pPr marL="171450" indent="-171450">
              <a:spcBef>
                <a:spcPts val="300"/>
              </a:spcBef>
              <a:buFont typeface="Wingdings" pitchFamily="2" charset="2"/>
              <a:buChar char="Ø"/>
            </a:pPr>
            <a:r>
              <a:rPr lang="en-GB" sz="1200" dirty="0"/>
              <a:t>RIBs energy identical since they are both extracted from the same </a:t>
            </a:r>
            <a:r>
              <a:rPr lang="en-GB" sz="1200" dirty="0" smtClean="0"/>
              <a:t>target</a:t>
            </a:r>
          </a:p>
          <a:p>
            <a:pPr marL="171450" indent="-171450">
              <a:spcBef>
                <a:spcPts val="300"/>
              </a:spcBef>
              <a:buFont typeface="Wingdings" pitchFamily="2" charset="2"/>
              <a:buChar char="Ø"/>
            </a:pPr>
            <a:r>
              <a:rPr lang="en-US" sz="1200" dirty="0" smtClean="0"/>
              <a:t>There will be time gaps in the beam structure</a:t>
            </a:r>
            <a:endParaRPr lang="en-GB" sz="1200" dirty="0"/>
          </a:p>
        </p:txBody>
      </p:sp>
      <p:grpSp>
        <p:nvGrpSpPr>
          <p:cNvPr id="82" name="Group 81">
            <a:extLst>
              <a:ext uri="{FF2B5EF4-FFF2-40B4-BE49-F238E27FC236}">
                <a16:creationId xmlns:a16="http://schemas.microsoft.com/office/drawing/2014/main" id="{D7C445F1-CBEE-1240-B757-1C0C126555D1}"/>
              </a:ext>
            </a:extLst>
          </p:cNvPr>
          <p:cNvGrpSpPr/>
          <p:nvPr/>
        </p:nvGrpSpPr>
        <p:grpSpPr>
          <a:xfrm>
            <a:off x="228600" y="5714268"/>
            <a:ext cx="8686800" cy="523220"/>
            <a:chOff x="964864" y="3385369"/>
            <a:chExt cx="8686800" cy="523220"/>
          </a:xfrm>
        </p:grpSpPr>
        <p:sp>
          <p:nvSpPr>
            <p:cNvPr id="83" name="TextBox 82">
              <a:extLst>
                <a:ext uri="{FF2B5EF4-FFF2-40B4-BE49-F238E27FC236}">
                  <a16:creationId xmlns:a16="http://schemas.microsoft.com/office/drawing/2014/main" id="{6662E406-F809-2740-9468-7C667415AD7C}"/>
                </a:ext>
              </a:extLst>
            </p:cNvPr>
            <p:cNvSpPr txBox="1"/>
            <p:nvPr/>
          </p:nvSpPr>
          <p:spPr>
            <a:xfrm>
              <a:off x="1914042" y="3385369"/>
              <a:ext cx="7737622" cy="523220"/>
            </a:xfrm>
            <a:prstGeom prst="rect">
              <a:avLst/>
            </a:prstGeom>
            <a:noFill/>
            <a:ln w="22225">
              <a:solidFill>
                <a:srgbClr val="FF0000"/>
              </a:solidFill>
            </a:ln>
          </p:spPr>
          <p:txBody>
            <a:bodyPr wrap="square" rtlCol="0">
              <a:spAutoFit/>
            </a:bodyPr>
            <a:lstStyle/>
            <a:p>
              <a:pPr>
                <a:spcBef>
                  <a:spcPts val="300"/>
                </a:spcBef>
                <a:spcAft>
                  <a:spcPts val="300"/>
                </a:spcAft>
              </a:pPr>
              <a:r>
                <a:rPr lang="en-US" sz="1400" dirty="0">
                  <a:solidFill>
                    <a:srgbClr val="FF0000"/>
                  </a:solidFill>
                </a:rPr>
                <a:t>Question for the community: Are these constrains acceptable? If they are, a new facility equipped with time separation kickers could increase significantly the RIBs available for physics</a:t>
              </a:r>
            </a:p>
          </p:txBody>
        </p:sp>
        <p:sp>
          <p:nvSpPr>
            <p:cNvPr id="84" name="Right Arrow 83">
              <a:extLst>
                <a:ext uri="{FF2B5EF4-FFF2-40B4-BE49-F238E27FC236}">
                  <a16:creationId xmlns:a16="http://schemas.microsoft.com/office/drawing/2014/main" id="{DCEF38D8-07A2-D549-A14A-7087D54A4399}"/>
                </a:ext>
              </a:extLst>
            </p:cNvPr>
            <p:cNvSpPr/>
            <p:nvPr/>
          </p:nvSpPr>
          <p:spPr>
            <a:xfrm>
              <a:off x="964864" y="3482372"/>
              <a:ext cx="758837" cy="347020"/>
            </a:xfrm>
            <a:prstGeom prst="rightArrow">
              <a:avLst>
                <a:gd name="adj1" fmla="val 50000"/>
                <a:gd name="adj2" fmla="val 98308"/>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69" name="Straight Connector 68">
            <a:extLst>
              <a:ext uri="{FF2B5EF4-FFF2-40B4-BE49-F238E27FC236}">
                <a16:creationId xmlns:a16="http://schemas.microsoft.com/office/drawing/2014/main" id="{EAA0ADE9-432E-7B44-8427-719707E62E5B}"/>
              </a:ext>
            </a:extLst>
          </p:cNvPr>
          <p:cNvCxnSpPr>
            <a:cxnSpLocks/>
          </p:cNvCxnSpPr>
          <p:nvPr/>
        </p:nvCxnSpPr>
        <p:spPr>
          <a:xfrm>
            <a:off x="7123223" y="1695589"/>
            <a:ext cx="0" cy="2033354"/>
          </a:xfrm>
          <a:prstGeom prst="line">
            <a:avLst/>
          </a:prstGeom>
          <a:ln>
            <a:solidFill>
              <a:srgbClr val="7030A0"/>
            </a:solidFill>
            <a:prstDash val="dashDot"/>
          </a:ln>
          <a:effectLst>
            <a:glow>
              <a:schemeClr val="accent1">
                <a:tint val="30000"/>
                <a:shade val="95000"/>
                <a:satMod val="300000"/>
              </a:schemeClr>
            </a:glow>
          </a:effectLst>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6B4CE343-1503-A248-8819-CE9F99B3D6A3}"/>
              </a:ext>
            </a:extLst>
          </p:cNvPr>
          <p:cNvCxnSpPr>
            <a:cxnSpLocks/>
            <a:stCxn id="94" idx="3"/>
          </p:cNvCxnSpPr>
          <p:nvPr/>
        </p:nvCxnSpPr>
        <p:spPr>
          <a:xfrm>
            <a:off x="7583505" y="1695589"/>
            <a:ext cx="9153" cy="2042119"/>
          </a:xfrm>
          <a:prstGeom prst="line">
            <a:avLst/>
          </a:prstGeom>
          <a:ln>
            <a:solidFill>
              <a:srgbClr val="7030A0"/>
            </a:solidFill>
            <a:prstDash val="dashDot"/>
          </a:ln>
          <a:effectLst>
            <a:glow>
              <a:schemeClr val="accent1">
                <a:tint val="30000"/>
                <a:shade val="95000"/>
                <a:satMod val="300000"/>
              </a:schemeClr>
            </a:glow>
          </a:effectLst>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D2BA0F36-D60A-B142-9EDC-AD07025CC438}"/>
              </a:ext>
            </a:extLst>
          </p:cNvPr>
          <p:cNvCxnSpPr>
            <a:cxnSpLocks/>
          </p:cNvCxnSpPr>
          <p:nvPr/>
        </p:nvCxnSpPr>
        <p:spPr>
          <a:xfrm>
            <a:off x="7217739" y="1905000"/>
            <a:ext cx="0" cy="1823943"/>
          </a:xfrm>
          <a:prstGeom prst="line">
            <a:avLst/>
          </a:prstGeom>
          <a:ln>
            <a:solidFill>
              <a:srgbClr val="7030A0"/>
            </a:solidFill>
            <a:prstDash val="dashDot"/>
          </a:ln>
          <a:effectLst>
            <a:glow>
              <a:schemeClr val="accent1">
                <a:tint val="30000"/>
                <a:shade val="95000"/>
                <a:satMod val="300000"/>
              </a:schemeClr>
            </a:glow>
          </a:effectLst>
        </p:spPr>
        <p:style>
          <a:lnRef idx="2">
            <a:schemeClr val="accent1"/>
          </a:lnRef>
          <a:fillRef idx="0">
            <a:schemeClr val="accent1"/>
          </a:fillRef>
          <a:effectRef idx="1">
            <a:schemeClr val="accent1"/>
          </a:effectRef>
          <a:fontRef idx="minor">
            <a:schemeClr val="tx1"/>
          </a:fontRef>
        </p:style>
      </p:cxnSp>
      <p:cxnSp>
        <p:nvCxnSpPr>
          <p:cNvPr id="92" name="Straight Arrow Connector 91">
            <a:extLst>
              <a:ext uri="{FF2B5EF4-FFF2-40B4-BE49-F238E27FC236}">
                <a16:creationId xmlns:a16="http://schemas.microsoft.com/office/drawing/2014/main" id="{4382AA3E-61F2-D04D-8E0A-E9217915630F}"/>
              </a:ext>
            </a:extLst>
          </p:cNvPr>
          <p:cNvCxnSpPr>
            <a:cxnSpLocks/>
          </p:cNvCxnSpPr>
          <p:nvPr/>
        </p:nvCxnSpPr>
        <p:spPr>
          <a:xfrm>
            <a:off x="7115844" y="1770139"/>
            <a:ext cx="470087" cy="0"/>
          </a:xfrm>
          <a:prstGeom prst="straightConnector1">
            <a:avLst/>
          </a:prstGeom>
          <a:ln w="12700">
            <a:solidFill>
              <a:srgbClr val="FF0000"/>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sp>
        <p:nvSpPr>
          <p:cNvPr id="94" name="TextBox 93">
            <a:extLst>
              <a:ext uri="{FF2B5EF4-FFF2-40B4-BE49-F238E27FC236}">
                <a16:creationId xmlns:a16="http://schemas.microsoft.com/office/drawing/2014/main" id="{D7FAB6DE-BA56-8449-8EA9-B75CEC2D6936}"/>
              </a:ext>
            </a:extLst>
          </p:cNvPr>
          <p:cNvSpPr txBox="1"/>
          <p:nvPr/>
        </p:nvSpPr>
        <p:spPr>
          <a:xfrm>
            <a:off x="7089888" y="1597682"/>
            <a:ext cx="493617"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Period</a:t>
            </a:r>
            <a:endParaRPr lang="en-GB" sz="800" dirty="0">
              <a:solidFill>
                <a:schemeClr val="accent6">
                  <a:lumMod val="50000"/>
                </a:schemeClr>
              </a:solidFill>
            </a:endParaRPr>
          </a:p>
        </p:txBody>
      </p:sp>
      <p:sp>
        <p:nvSpPr>
          <p:cNvPr id="96" name="TextBox 95">
            <a:extLst>
              <a:ext uri="{FF2B5EF4-FFF2-40B4-BE49-F238E27FC236}">
                <a16:creationId xmlns:a16="http://schemas.microsoft.com/office/drawing/2014/main" id="{D3812ACB-BB84-CF4A-98A0-451E60A90F6D}"/>
              </a:ext>
            </a:extLst>
          </p:cNvPr>
          <p:cNvSpPr txBox="1"/>
          <p:nvPr/>
        </p:nvSpPr>
        <p:spPr>
          <a:xfrm>
            <a:off x="7581888" y="1898038"/>
            <a:ext cx="4396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Slow release</a:t>
            </a:r>
            <a:endParaRPr lang="en-GB" sz="800" dirty="0">
              <a:solidFill>
                <a:schemeClr val="accent6">
                  <a:lumMod val="50000"/>
                </a:schemeClr>
              </a:solidFill>
            </a:endParaRPr>
          </a:p>
        </p:txBody>
      </p:sp>
      <p:cxnSp>
        <p:nvCxnSpPr>
          <p:cNvPr id="97" name="Straight Arrow Connector 96">
            <a:extLst>
              <a:ext uri="{FF2B5EF4-FFF2-40B4-BE49-F238E27FC236}">
                <a16:creationId xmlns:a16="http://schemas.microsoft.com/office/drawing/2014/main" id="{48D0E03B-1B32-2949-B1C7-B455ADEC4605}"/>
              </a:ext>
            </a:extLst>
          </p:cNvPr>
          <p:cNvCxnSpPr>
            <a:cxnSpLocks/>
          </p:cNvCxnSpPr>
          <p:nvPr/>
        </p:nvCxnSpPr>
        <p:spPr>
          <a:xfrm>
            <a:off x="7212666" y="2060277"/>
            <a:ext cx="370839" cy="0"/>
          </a:xfrm>
          <a:prstGeom prst="straightConnector1">
            <a:avLst/>
          </a:prstGeom>
          <a:ln w="12700">
            <a:solidFill>
              <a:srgbClr val="FF0000"/>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cxnSp>
        <p:nvCxnSpPr>
          <p:cNvPr id="99" name="Straight Arrow Connector 98">
            <a:extLst>
              <a:ext uri="{FF2B5EF4-FFF2-40B4-BE49-F238E27FC236}">
                <a16:creationId xmlns:a16="http://schemas.microsoft.com/office/drawing/2014/main" id="{BC9A8601-EE5A-D649-9A66-0579EAFA39BC}"/>
              </a:ext>
            </a:extLst>
          </p:cNvPr>
          <p:cNvCxnSpPr>
            <a:cxnSpLocks/>
          </p:cNvCxnSpPr>
          <p:nvPr/>
        </p:nvCxnSpPr>
        <p:spPr>
          <a:xfrm flipH="1">
            <a:off x="7162800" y="1898055"/>
            <a:ext cx="35334" cy="0"/>
          </a:xfrm>
          <a:prstGeom prst="straightConnector1">
            <a:avLst/>
          </a:prstGeom>
          <a:ln w="12700">
            <a:solidFill>
              <a:srgbClr val="FF0000"/>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sp>
        <p:nvSpPr>
          <p:cNvPr id="110" name="TextBox 109">
            <a:extLst>
              <a:ext uri="{FF2B5EF4-FFF2-40B4-BE49-F238E27FC236}">
                <a16:creationId xmlns:a16="http://schemas.microsoft.com/office/drawing/2014/main" id="{41D82D18-1297-8540-9C84-E15B99868506}"/>
              </a:ext>
            </a:extLst>
          </p:cNvPr>
          <p:cNvSpPr txBox="1"/>
          <p:nvPr/>
        </p:nvSpPr>
        <p:spPr>
          <a:xfrm>
            <a:off x="6683533" y="1732269"/>
            <a:ext cx="4396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Fast release</a:t>
            </a:r>
            <a:endParaRPr lang="en-GB" sz="800" dirty="0">
              <a:solidFill>
                <a:schemeClr val="accent6">
                  <a:lumMod val="50000"/>
                </a:schemeClr>
              </a:solidFill>
            </a:endParaRPr>
          </a:p>
        </p:txBody>
      </p:sp>
    </p:spTree>
    <p:extLst>
      <p:ext uri="{BB962C8B-B14F-4D97-AF65-F5344CB8AC3E}">
        <p14:creationId xmlns:p14="http://schemas.microsoft.com/office/powerpoint/2010/main" val="1497175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1" grpId="0"/>
      <p:bldP spid="94" grpId="0"/>
      <p:bldP spid="96" grpId="0"/>
      <p:bldP spid="1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72500" cy="4267200"/>
          </a:xfrm>
        </p:spPr>
        <p:txBody>
          <a:bodyPr>
            <a:normAutofit/>
          </a:bodyPr>
          <a:lstStyle/>
          <a:p>
            <a:pPr>
              <a:buFont typeface="Wingdings" pitchFamily="2" charset="2"/>
              <a:buChar char="Ø"/>
            </a:pPr>
            <a:r>
              <a:rPr lang="en-GB" sz="2400" dirty="0"/>
              <a:t>Introduction / Motivation</a:t>
            </a:r>
          </a:p>
          <a:p>
            <a:pPr>
              <a:buFont typeface="Wingdings" pitchFamily="2" charset="2"/>
              <a:buChar char="Ø"/>
            </a:pPr>
            <a:r>
              <a:rPr lang="en-GB" sz="2400" dirty="0"/>
              <a:t>Capabilities of the New Facility</a:t>
            </a:r>
          </a:p>
          <a:p>
            <a:pPr>
              <a:buFont typeface="Wingdings" pitchFamily="2" charset="2"/>
              <a:buChar char="Ø"/>
            </a:pPr>
            <a:r>
              <a:rPr lang="en-US" sz="2400" dirty="0"/>
              <a:t>Facility Layout</a:t>
            </a:r>
            <a:endParaRPr lang="en-GB" sz="2400" dirty="0"/>
          </a:p>
          <a:p>
            <a:pPr>
              <a:buFont typeface="Wingdings" pitchFamily="2" charset="2"/>
              <a:buChar char="Ø"/>
            </a:pPr>
            <a:r>
              <a:rPr lang="en-GB" sz="2400" dirty="0"/>
              <a:t>Example of an Operational Scenario</a:t>
            </a:r>
          </a:p>
          <a:p>
            <a:pPr>
              <a:buFont typeface="Wingdings" pitchFamily="2" charset="2"/>
              <a:buChar char="Ø"/>
            </a:pPr>
            <a:r>
              <a:rPr lang="en-US" sz="2400" dirty="0"/>
              <a:t>Summary</a:t>
            </a:r>
            <a:endParaRPr lang="en-GB" sz="2400" dirty="0"/>
          </a:p>
        </p:txBody>
      </p:sp>
      <p:sp>
        <p:nvSpPr>
          <p:cNvPr id="11" name="Rounded Rectangle 10"/>
          <p:cNvSpPr/>
          <p:nvPr/>
        </p:nvSpPr>
        <p:spPr>
          <a:xfrm flipV="1">
            <a:off x="266700" y="1981200"/>
            <a:ext cx="8610600" cy="4572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125988" y="0"/>
            <a:ext cx="2922012" cy="523220"/>
          </a:xfrm>
          <a:prstGeom prst="rect">
            <a:avLst/>
          </a:prstGeom>
          <a:noFill/>
        </p:spPr>
        <p:txBody>
          <a:bodyPr wrap="square" rtlCol="0">
            <a:spAutoFit/>
          </a:bodyPr>
          <a:lstStyle/>
          <a:p>
            <a:r>
              <a:rPr lang="en-GB" sz="2800" u="sng" dirty="0"/>
              <a:t>Outline:</a:t>
            </a:r>
          </a:p>
        </p:txBody>
      </p:sp>
      <p:grpSp>
        <p:nvGrpSpPr>
          <p:cNvPr id="15" name="Group 14"/>
          <p:cNvGrpSpPr/>
          <p:nvPr/>
        </p:nvGrpSpPr>
        <p:grpSpPr>
          <a:xfrm>
            <a:off x="60080" y="6254100"/>
            <a:ext cx="8957765" cy="603900"/>
            <a:chOff x="60080" y="6254100"/>
            <a:chExt cx="8957765" cy="603900"/>
          </a:xfrm>
        </p:grpSpPr>
        <p:pic>
          <p:nvPicPr>
            <p:cNvPr id="16" name="Picture 15"/>
            <p:cNvPicPr>
              <a:picLocks noChangeAspect="1"/>
            </p:cNvPicPr>
            <p:nvPr/>
          </p:nvPicPr>
          <p:blipFill>
            <a:blip r:embed="rId2"/>
            <a:stretch>
              <a:fillRect/>
            </a:stretch>
          </p:blipFill>
          <p:spPr>
            <a:xfrm>
              <a:off x="60080" y="6254100"/>
              <a:ext cx="591335" cy="589906"/>
            </a:xfrm>
            <a:prstGeom prst="rect">
              <a:avLst/>
            </a:prstGeom>
            <a:solidFill>
              <a:schemeClr val="bg1"/>
            </a:solidFill>
          </p:spPr>
        </p:pic>
        <p:sp>
          <p:nvSpPr>
            <p:cNvPr id="17" name="Subtitle 2"/>
            <p:cNvSpPr txBox="1">
              <a:spLocks/>
            </p:cNvSpPr>
            <p:nvPr/>
          </p:nvSpPr>
          <p:spPr>
            <a:xfrm>
              <a:off x="4953000" y="6549361"/>
              <a:ext cx="4064845"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00" dirty="0"/>
                <a:t>J.A. Rodriguez, E. Siesling – EPIC Workshop – 2020/11/25</a:t>
              </a:r>
            </a:p>
          </p:txBody>
        </p:sp>
        <p:pic>
          <p:nvPicPr>
            <p:cNvPr id="18" name="Picture 17"/>
            <p:cNvPicPr>
              <a:picLocks noChangeAspect="1"/>
            </p:cNvPicPr>
            <p:nvPr/>
          </p:nvPicPr>
          <p:blipFill rotWithShape="1">
            <a:blip r:embed="rId3"/>
            <a:srcRect l="8333" t="32598" r="9167" b="35755"/>
            <a:stretch/>
          </p:blipFill>
          <p:spPr>
            <a:xfrm>
              <a:off x="651415" y="6477000"/>
              <a:ext cx="1400977" cy="379754"/>
            </a:xfrm>
            <a:prstGeom prst="rect">
              <a:avLst/>
            </a:prstGeom>
          </p:spPr>
        </p:pic>
        <p:cxnSp>
          <p:nvCxnSpPr>
            <p:cNvPr id="19" name="Straight Connector 18"/>
            <p:cNvCxnSpPr/>
            <p:nvPr/>
          </p:nvCxnSpPr>
          <p:spPr>
            <a:xfrm>
              <a:off x="762001" y="6477000"/>
              <a:ext cx="8229599"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86395963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CERN-cobranding_4-3</Template>
  <TotalTime>53284</TotalTime>
  <Words>2765</Words>
  <Application>Microsoft Office PowerPoint</Application>
  <PresentationFormat>On-screen Show (4:3)</PresentationFormat>
  <Paragraphs>604</Paragraphs>
  <Slides>19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19</vt:i4>
      </vt:variant>
    </vt:vector>
  </HeadingPairs>
  <TitlesOfParts>
    <vt:vector size="28" baseType="lpstr">
      <vt:lpstr>Arial</vt:lpstr>
      <vt:lpstr>Calibri</vt:lpstr>
      <vt:lpstr>Calibri Light</vt:lpstr>
      <vt:lpstr>Cambria Math</vt:lpstr>
      <vt:lpstr>Optima</vt:lpstr>
      <vt:lpstr>Symbol</vt:lpstr>
      <vt:lpstr>Wingdings</vt:lpstr>
      <vt:lpstr>CERNCobranding4-3</vt:lpstr>
      <vt:lpstr>Office Theme</vt:lpstr>
      <vt:lpstr>PowerPoint Presentation</vt:lpstr>
      <vt:lpstr>ISOLDE as a  Multi-User Facility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Jose Rodriguez</dc:creator>
  <cp:lastModifiedBy>Jose Alberto Rodriguez Rodriguez</cp:lastModifiedBy>
  <cp:revision>1756</cp:revision>
  <cp:lastPrinted>2018-12-06T13:49:04Z</cp:lastPrinted>
  <dcterms:created xsi:type="dcterms:W3CDTF">2006-08-16T00:00:00Z</dcterms:created>
  <dcterms:modified xsi:type="dcterms:W3CDTF">2020-11-24T22:50:48Z</dcterms:modified>
</cp:coreProperties>
</file>