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4v" ContentType="video/mp4"/>
  <Default Extension="png" ContentType="image/png"/>
  <Default Extension="rels" ContentType="application/vnd.openxmlformats-package.relationships+xml"/>
  <Default Extension="tiff" ContentType="image/tiff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82" r:id="rId2"/>
    <p:sldId id="1636" r:id="rId3"/>
    <p:sldId id="1634" r:id="rId4"/>
    <p:sldId id="435" r:id="rId5"/>
    <p:sldId id="1639" r:id="rId6"/>
    <p:sldId id="1640" r:id="rId7"/>
    <p:sldId id="1641" r:id="rId8"/>
    <p:sldId id="1648" r:id="rId9"/>
    <p:sldId id="1649" r:id="rId10"/>
    <p:sldId id="1642" r:id="rId11"/>
    <p:sldId id="300" r:id="rId12"/>
    <p:sldId id="309" r:id="rId13"/>
    <p:sldId id="1643" r:id="rId14"/>
    <p:sldId id="289" r:id="rId15"/>
    <p:sldId id="295" r:id="rId16"/>
    <p:sldId id="258" r:id="rId17"/>
    <p:sldId id="1645" r:id="rId18"/>
    <p:sldId id="1644" r:id="rId19"/>
    <p:sldId id="1631" r:id="rId20"/>
    <p:sldId id="1632" r:id="rId21"/>
    <p:sldId id="257" r:id="rId22"/>
    <p:sldId id="442" r:id="rId23"/>
    <p:sldId id="444" r:id="rId24"/>
    <p:sldId id="1647" r:id="rId25"/>
    <p:sldId id="281" r:id="rId26"/>
    <p:sldId id="26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D5EE"/>
    <a:srgbClr val="5AA3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64" autoAdjust="0"/>
    <p:restoredTop sz="94677" autoAdjust="0"/>
  </p:normalViewPr>
  <p:slideViewPr>
    <p:cSldViewPr snapToGrid="0">
      <p:cViewPr varScale="1">
        <p:scale>
          <a:sx n="102" d="100"/>
          <a:sy n="102" d="100"/>
        </p:scale>
        <p:origin x="200" y="7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CERN.2011\mchanel\BOOSTER\operation\PSB.1972.2008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c97849c7a7979fb0/Documentos/Trabalho/Calcium%20Oxide%20-%20Master%20Thesis/CaO%20Target%20Tests/Yield%20dro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8158012473088585E-2"/>
          <c:y val="2.6075574936118208E-2"/>
          <c:w val="0.84827537182852142"/>
          <c:h val="0.8977612747876994"/>
        </c:manualLayout>
      </c:layout>
      <c:scatterChart>
        <c:scatterStyle val="lineMarker"/>
        <c:varyColors val="0"/>
        <c:ser>
          <c:idx val="0"/>
          <c:order val="1"/>
          <c:marker>
            <c:symbol val="none"/>
          </c:marker>
          <c:xVal>
            <c:numRef>
              <c:f>'version 3'!$A$4:$A$33</c:f>
              <c:numCache>
                <c:formatCode>General</c:formatCode>
                <c:ptCount val="30"/>
                <c:pt idx="0">
                  <c:v>1972</c:v>
                </c:pt>
                <c:pt idx="1">
                  <c:v>1973</c:v>
                </c:pt>
                <c:pt idx="2">
                  <c:v>1973</c:v>
                </c:pt>
                <c:pt idx="3">
                  <c:v>1974</c:v>
                </c:pt>
                <c:pt idx="4">
                  <c:v>1974</c:v>
                </c:pt>
                <c:pt idx="5">
                  <c:v>1975</c:v>
                </c:pt>
                <c:pt idx="6">
                  <c:v>1975</c:v>
                </c:pt>
                <c:pt idx="7">
                  <c:v>1978</c:v>
                </c:pt>
                <c:pt idx="8">
                  <c:v>1978</c:v>
                </c:pt>
                <c:pt idx="9">
                  <c:v>1979</c:v>
                </c:pt>
                <c:pt idx="10">
                  <c:v>1979</c:v>
                </c:pt>
                <c:pt idx="11">
                  <c:v>1981</c:v>
                </c:pt>
                <c:pt idx="12">
                  <c:v>1981</c:v>
                </c:pt>
                <c:pt idx="13">
                  <c:v>1983</c:v>
                </c:pt>
                <c:pt idx="14">
                  <c:v>1983</c:v>
                </c:pt>
                <c:pt idx="15">
                  <c:v>1985</c:v>
                </c:pt>
                <c:pt idx="16">
                  <c:v>1985</c:v>
                </c:pt>
                <c:pt idx="17">
                  <c:v>1996</c:v>
                </c:pt>
                <c:pt idx="18">
                  <c:v>1996</c:v>
                </c:pt>
                <c:pt idx="19">
                  <c:v>1997</c:v>
                </c:pt>
                <c:pt idx="20">
                  <c:v>1997</c:v>
                </c:pt>
                <c:pt idx="21">
                  <c:v>1998</c:v>
                </c:pt>
                <c:pt idx="22">
                  <c:v>1998</c:v>
                </c:pt>
                <c:pt idx="23">
                  <c:v>1999</c:v>
                </c:pt>
                <c:pt idx="24">
                  <c:v>1999</c:v>
                </c:pt>
                <c:pt idx="25">
                  <c:v>2004</c:v>
                </c:pt>
                <c:pt idx="26">
                  <c:v>2004</c:v>
                </c:pt>
                <c:pt idx="27">
                  <c:v>2008</c:v>
                </c:pt>
                <c:pt idx="28">
                  <c:v>2008</c:v>
                </c:pt>
                <c:pt idx="29">
                  <c:v>2011</c:v>
                </c:pt>
              </c:numCache>
            </c:numRef>
          </c:xVal>
          <c:yVal>
            <c:numRef>
              <c:f>'version 3'!$D$4:$D$33</c:f>
              <c:numCache>
                <c:formatCode>0.00</c:formatCode>
                <c:ptCount val="30"/>
                <c:pt idx="0">
                  <c:v>0.5</c:v>
                </c:pt>
                <c:pt idx="1">
                  <c:v>0.5</c:v>
                </c:pt>
                <c:pt idx="2">
                  <c:v>1</c:v>
                </c:pt>
                <c:pt idx="3">
                  <c:v>1</c:v>
                </c:pt>
                <c:pt idx="4">
                  <c:v>1.3</c:v>
                </c:pt>
                <c:pt idx="5">
                  <c:v>1.3</c:v>
                </c:pt>
                <c:pt idx="6">
                  <c:v>1.5</c:v>
                </c:pt>
                <c:pt idx="7">
                  <c:v>1.5</c:v>
                </c:pt>
                <c:pt idx="8">
                  <c:v>1.7</c:v>
                </c:pt>
                <c:pt idx="9">
                  <c:v>1.7</c:v>
                </c:pt>
                <c:pt idx="10">
                  <c:v>2.1</c:v>
                </c:pt>
                <c:pt idx="11">
                  <c:v>2.1</c:v>
                </c:pt>
                <c:pt idx="12">
                  <c:v>2.4</c:v>
                </c:pt>
                <c:pt idx="13">
                  <c:v>2.4</c:v>
                </c:pt>
                <c:pt idx="14">
                  <c:v>3</c:v>
                </c:pt>
                <c:pt idx="15">
                  <c:v>3</c:v>
                </c:pt>
                <c:pt idx="16">
                  <c:v>3.3</c:v>
                </c:pt>
                <c:pt idx="17">
                  <c:v>3.3</c:v>
                </c:pt>
                <c:pt idx="18">
                  <c:v>3.4</c:v>
                </c:pt>
                <c:pt idx="19">
                  <c:v>3.4</c:v>
                </c:pt>
                <c:pt idx="20">
                  <c:v>3.45</c:v>
                </c:pt>
                <c:pt idx="21">
                  <c:v>3.45</c:v>
                </c:pt>
                <c:pt idx="22">
                  <c:v>3.75</c:v>
                </c:pt>
                <c:pt idx="23">
                  <c:v>3.75</c:v>
                </c:pt>
                <c:pt idx="24">
                  <c:v>4.0999999999999996</c:v>
                </c:pt>
                <c:pt idx="25">
                  <c:v>4.0999999999999996</c:v>
                </c:pt>
                <c:pt idx="26">
                  <c:v>4.1500000000000004</c:v>
                </c:pt>
                <c:pt idx="27">
                  <c:v>4.1500000000000004</c:v>
                </c:pt>
                <c:pt idx="28">
                  <c:v>4.25</c:v>
                </c:pt>
                <c:pt idx="29">
                  <c:v>4.25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703-414F-895F-632B9A92EE3F}"/>
            </c:ext>
          </c:extLst>
        </c:ser>
        <c:ser>
          <c:idx val="1"/>
          <c:order val="0"/>
          <c:marker>
            <c:symbol val="none"/>
          </c:marker>
          <c:xVal>
            <c:numRef>
              <c:f>'version 3'!$A$4:$A$33</c:f>
              <c:numCache>
                <c:formatCode>General</c:formatCode>
                <c:ptCount val="30"/>
                <c:pt idx="0">
                  <c:v>1972</c:v>
                </c:pt>
                <c:pt idx="1">
                  <c:v>1973</c:v>
                </c:pt>
                <c:pt idx="2">
                  <c:v>1973</c:v>
                </c:pt>
                <c:pt idx="3">
                  <c:v>1974</c:v>
                </c:pt>
                <c:pt idx="4">
                  <c:v>1974</c:v>
                </c:pt>
                <c:pt idx="5">
                  <c:v>1975</c:v>
                </c:pt>
                <c:pt idx="6">
                  <c:v>1975</c:v>
                </c:pt>
                <c:pt idx="7">
                  <c:v>1978</c:v>
                </c:pt>
                <c:pt idx="8">
                  <c:v>1978</c:v>
                </c:pt>
                <c:pt idx="9">
                  <c:v>1979</c:v>
                </c:pt>
                <c:pt idx="10">
                  <c:v>1979</c:v>
                </c:pt>
                <c:pt idx="11">
                  <c:v>1981</c:v>
                </c:pt>
                <c:pt idx="12">
                  <c:v>1981</c:v>
                </c:pt>
                <c:pt idx="13">
                  <c:v>1983</c:v>
                </c:pt>
                <c:pt idx="14">
                  <c:v>1983</c:v>
                </c:pt>
                <c:pt idx="15">
                  <c:v>1985</c:v>
                </c:pt>
                <c:pt idx="16">
                  <c:v>1985</c:v>
                </c:pt>
                <c:pt idx="17">
                  <c:v>1996</c:v>
                </c:pt>
                <c:pt idx="18">
                  <c:v>1996</c:v>
                </c:pt>
                <c:pt idx="19">
                  <c:v>1997</c:v>
                </c:pt>
                <c:pt idx="20">
                  <c:v>1997</c:v>
                </c:pt>
                <c:pt idx="21">
                  <c:v>1998</c:v>
                </c:pt>
                <c:pt idx="22">
                  <c:v>1998</c:v>
                </c:pt>
                <c:pt idx="23">
                  <c:v>1999</c:v>
                </c:pt>
                <c:pt idx="24">
                  <c:v>1999</c:v>
                </c:pt>
                <c:pt idx="25">
                  <c:v>2004</c:v>
                </c:pt>
                <c:pt idx="26">
                  <c:v>2004</c:v>
                </c:pt>
                <c:pt idx="27">
                  <c:v>2008</c:v>
                </c:pt>
                <c:pt idx="28">
                  <c:v>2008</c:v>
                </c:pt>
                <c:pt idx="29">
                  <c:v>2011</c:v>
                </c:pt>
              </c:numCache>
            </c:numRef>
          </c:xVal>
          <c:yVal>
            <c:numRef>
              <c:f>'version 3'!$D$4:$D$33</c:f>
              <c:numCache>
                <c:formatCode>0.00</c:formatCode>
                <c:ptCount val="30"/>
                <c:pt idx="0">
                  <c:v>0.5</c:v>
                </c:pt>
                <c:pt idx="1">
                  <c:v>0.5</c:v>
                </c:pt>
                <c:pt idx="2">
                  <c:v>1</c:v>
                </c:pt>
                <c:pt idx="3">
                  <c:v>1</c:v>
                </c:pt>
                <c:pt idx="4">
                  <c:v>1.3</c:v>
                </c:pt>
                <c:pt idx="5">
                  <c:v>1.3</c:v>
                </c:pt>
                <c:pt idx="6">
                  <c:v>1.5</c:v>
                </c:pt>
                <c:pt idx="7">
                  <c:v>1.5</c:v>
                </c:pt>
                <c:pt idx="8">
                  <c:v>1.7</c:v>
                </c:pt>
                <c:pt idx="9">
                  <c:v>1.7</c:v>
                </c:pt>
                <c:pt idx="10">
                  <c:v>2.1</c:v>
                </c:pt>
                <c:pt idx="11">
                  <c:v>2.1</c:v>
                </c:pt>
                <c:pt idx="12">
                  <c:v>2.4</c:v>
                </c:pt>
                <c:pt idx="13">
                  <c:v>2.4</c:v>
                </c:pt>
                <c:pt idx="14">
                  <c:v>3</c:v>
                </c:pt>
                <c:pt idx="15">
                  <c:v>3</c:v>
                </c:pt>
                <c:pt idx="16">
                  <c:v>3.3</c:v>
                </c:pt>
                <c:pt idx="17">
                  <c:v>3.3</c:v>
                </c:pt>
                <c:pt idx="18">
                  <c:v>3.4</c:v>
                </c:pt>
                <c:pt idx="19">
                  <c:v>3.4</c:v>
                </c:pt>
                <c:pt idx="20">
                  <c:v>3.45</c:v>
                </c:pt>
                <c:pt idx="21">
                  <c:v>3.45</c:v>
                </c:pt>
                <c:pt idx="22">
                  <c:v>3.75</c:v>
                </c:pt>
                <c:pt idx="23">
                  <c:v>3.75</c:v>
                </c:pt>
                <c:pt idx="24">
                  <c:v>4.0999999999999996</c:v>
                </c:pt>
                <c:pt idx="25">
                  <c:v>4.0999999999999996</c:v>
                </c:pt>
                <c:pt idx="26">
                  <c:v>4.1500000000000004</c:v>
                </c:pt>
                <c:pt idx="27">
                  <c:v>4.1500000000000004</c:v>
                </c:pt>
                <c:pt idx="28">
                  <c:v>4.25</c:v>
                </c:pt>
                <c:pt idx="29">
                  <c:v>4.25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703-414F-895F-632B9A92EE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7330176"/>
        <c:axId val="87331968"/>
      </c:scatterChart>
      <c:valAx>
        <c:axId val="87330176"/>
        <c:scaling>
          <c:orientation val="minMax"/>
          <c:max val="2012"/>
          <c:min val="1972"/>
        </c:scaling>
        <c:delete val="0"/>
        <c:axPos val="b"/>
        <c:numFmt formatCode="General" sourceLinked="1"/>
        <c:majorTickMark val="out"/>
        <c:minorTickMark val="none"/>
        <c:tickLblPos val="nextTo"/>
        <c:crossAx val="87331968"/>
        <c:crosses val="autoZero"/>
        <c:crossBetween val="midCat"/>
      </c:valAx>
      <c:valAx>
        <c:axId val="87331968"/>
        <c:scaling>
          <c:orientation val="minMax"/>
        </c:scaling>
        <c:delete val="0"/>
        <c:axPos val="l"/>
        <c:majorGridlines>
          <c:spPr>
            <a:ln>
              <a:solidFill>
                <a:srgbClr val="CCFFFF"/>
              </a:solidFill>
            </a:ln>
          </c:spPr>
        </c:majorGridlines>
        <c:numFmt formatCode="0.00" sourceLinked="1"/>
        <c:majorTickMark val="out"/>
        <c:minorTickMark val="none"/>
        <c:tickLblPos val="nextTo"/>
        <c:crossAx val="87330176"/>
        <c:crosses val="autoZero"/>
        <c:crossBetween val="midCat"/>
      </c:valAx>
      <c:spPr>
        <a:solidFill>
          <a:srgbClr val="FFFFCC"/>
        </a:solidFill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892213157060135"/>
          <c:y val="5.9485685676573669E-2"/>
          <c:w val="0.71107772172474526"/>
          <c:h val="0.73516087113001294"/>
        </c:manualLayout>
      </c:layout>
      <c:scatterChart>
        <c:scatterStyle val="lineMarker"/>
        <c:varyColors val="0"/>
        <c:ser>
          <c:idx val="0"/>
          <c:order val="0"/>
          <c:tx>
            <c:v>NewTarget</c:v>
          </c:tx>
          <c:spPr>
            <a:ln w="12700">
              <a:solidFill>
                <a:schemeClr val="tx1"/>
              </a:solidFill>
              <a:prstDash val="sysDash"/>
            </a:ln>
          </c:spPr>
          <c:marker>
            <c:symbol val="diamond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Sheet1!$C$16:$C$21</c:f>
              <c:numCache>
                <c:formatCode>General</c:formatCode>
                <c:ptCount val="6"/>
                <c:pt idx="0">
                  <c:v>4.6833333332324401</c:v>
                </c:pt>
                <c:pt idx="1">
                  <c:v>8.71666666661622</c:v>
                </c:pt>
                <c:pt idx="2">
                  <c:v>17.150000000023283</c:v>
                </c:pt>
                <c:pt idx="3">
                  <c:v>54.149999999965075</c:v>
                </c:pt>
                <c:pt idx="4">
                  <c:v>83.150000000023283</c:v>
                </c:pt>
                <c:pt idx="5">
                  <c:v>96.149999999965075</c:v>
                </c:pt>
              </c:numCache>
            </c:numRef>
          </c:xVal>
          <c:yVal>
            <c:numRef>
              <c:f>Sheet1!$D$16:$D$21</c:f>
              <c:numCache>
                <c:formatCode>0.00E+00</c:formatCode>
                <c:ptCount val="6"/>
                <c:pt idx="0">
                  <c:v>35283018.867924526</c:v>
                </c:pt>
                <c:pt idx="1">
                  <c:v>27924528.30188679</c:v>
                </c:pt>
                <c:pt idx="2">
                  <c:v>22941935.483870968</c:v>
                </c:pt>
                <c:pt idx="3">
                  <c:v>39615639.810426541</c:v>
                </c:pt>
                <c:pt idx="4">
                  <c:v>36678082.19178082</c:v>
                </c:pt>
                <c:pt idx="5">
                  <c:v>28684210.52631579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556-490F-B34F-81249FBDBEA8}"/>
            </c:ext>
          </c:extLst>
        </c:ser>
        <c:ser>
          <c:idx val="1"/>
          <c:order val="1"/>
          <c:tx>
            <c:v>Old Target</c:v>
          </c:tx>
          <c:spPr>
            <a:ln w="12700">
              <a:solidFill>
                <a:srgbClr val="C00000"/>
              </a:solidFill>
              <a:prstDash val="sysDash"/>
            </a:ln>
          </c:spPr>
          <c:marker>
            <c:symbol val="circle"/>
            <c:size val="6"/>
            <c:spPr>
              <a:solidFill>
                <a:srgbClr val="C0000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Sheet1!$E$26:$E$27</c:f>
              <c:numCache>
                <c:formatCode>General</c:formatCode>
                <c:ptCount val="2"/>
                <c:pt idx="0">
                  <c:v>30.333333333313931</c:v>
                </c:pt>
                <c:pt idx="1">
                  <c:v>121.33333333325572</c:v>
                </c:pt>
              </c:numCache>
            </c:numRef>
          </c:xVal>
          <c:yVal>
            <c:numRef>
              <c:f>Sheet1!$F$26:$F$27</c:f>
              <c:numCache>
                <c:formatCode>0.00E+00</c:formatCode>
                <c:ptCount val="2"/>
                <c:pt idx="0">
                  <c:v>9000000</c:v>
                </c:pt>
                <c:pt idx="1">
                  <c:v>1900000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556-490F-B34F-81249FBDBE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3183232"/>
        <c:axId val="223185536"/>
      </c:scatterChart>
      <c:valAx>
        <c:axId val="223183232"/>
        <c:scaling>
          <c:orientation val="minMax"/>
          <c:max val="125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Operation time (h)</a:t>
                </a:r>
              </a:p>
            </c:rich>
          </c:tx>
          <c:layout>
            <c:manualLayout>
              <c:xMode val="edge"/>
              <c:yMode val="edge"/>
              <c:x val="0.42877573195600077"/>
              <c:y val="0.9260758879128547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50"/>
            </a:pPr>
            <a:endParaRPr lang="en-CH"/>
          </a:p>
        </c:txPr>
        <c:crossAx val="223185536"/>
        <c:crossesAt val="0.4"/>
        <c:crossBetween val="midCat"/>
      </c:valAx>
      <c:valAx>
        <c:axId val="223185536"/>
        <c:scaling>
          <c:logBase val="10"/>
          <c:orientation val="minMax"/>
          <c:max val="100000000"/>
          <c:min val="10000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 dirty="0"/>
                  <a:t>Beam Intensity (ions/s)</a:t>
                </a:r>
              </a:p>
            </c:rich>
          </c:tx>
          <c:overlay val="0"/>
        </c:title>
        <c:numFmt formatCode="0.E+00" sourceLinked="0"/>
        <c:majorTickMark val="out"/>
        <c:minorTickMark val="in"/>
        <c:tickLblPos val="nextTo"/>
        <c:spPr>
          <a:noFill/>
          <a:ln>
            <a:solidFill>
              <a:schemeClr val="tx1"/>
            </a:solidFill>
          </a:ln>
        </c:spPr>
        <c:txPr>
          <a:bodyPr/>
          <a:lstStyle/>
          <a:p>
            <a:pPr>
              <a:defRPr sz="1100"/>
            </a:pPr>
            <a:endParaRPr lang="en-CH"/>
          </a:p>
        </c:txPr>
        <c:crossAx val="223183232"/>
        <c:crossesAt val="0"/>
        <c:crossBetween val="midCat"/>
      </c:valAx>
    </c:plotArea>
    <c:legend>
      <c:legendPos val="r"/>
      <c:layout>
        <c:manualLayout>
          <c:xMode val="edge"/>
          <c:yMode val="edge"/>
          <c:x val="0.16936943373571686"/>
          <c:y val="0.58391334031222974"/>
          <c:w val="0.33594725460912678"/>
          <c:h val="0.2254219664849586"/>
        </c:manualLayout>
      </c:layout>
      <c:overlay val="1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0.1125</cdr:x>
      <cdr:y>0.03287</cdr:y>
    </cdr:from>
    <cdr:to>
      <cdr:x>0.175</cdr:x>
      <cdr:y>0.31495</cdr:y>
    </cdr:to>
    <cdr:sp macro="" textlink="">
      <cdr:nvSpPr>
        <cdr:cNvPr id="2" name="ZoneTexte 1"/>
        <cdr:cNvSpPr txBox="1"/>
      </cdr:nvSpPr>
      <cdr:spPr>
        <a:xfrm xmlns:a="http://schemas.openxmlformats.org/drawingml/2006/main" rot="16200000">
          <a:off x="23812" y="638176"/>
          <a:ext cx="1266825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400" b="0" i="0" baseline="0">
              <a:effectLst/>
              <a:latin typeface="+mn-lt"/>
              <a:ea typeface="+mn-ea"/>
              <a:cs typeface="+mn-cs"/>
            </a:rPr>
            <a:t>Np</a:t>
          </a:r>
          <a:r>
            <a:rPr lang="en-US" sz="1400" b="1" i="0" baseline="0">
              <a:effectLst/>
              <a:latin typeface="+mn-lt"/>
              <a:ea typeface="+mn-ea"/>
              <a:cs typeface="+mn-cs"/>
            </a:rPr>
            <a:t> 4 rings/10</a:t>
          </a:r>
          <a:r>
            <a:rPr lang="en-US" sz="1400" b="1" i="0" baseline="30000">
              <a:effectLst/>
              <a:latin typeface="+mn-lt"/>
              <a:ea typeface="+mn-ea"/>
              <a:cs typeface="+mn-cs"/>
            </a:rPr>
            <a:t>13</a:t>
          </a:r>
          <a:endParaRPr lang="en-GB" sz="1400">
            <a:effectLst/>
          </a:endParaRPr>
        </a:p>
        <a:p xmlns:a="http://schemas.openxmlformats.org/drawingml/2006/main">
          <a:endParaRPr lang="en-GB" sz="1400"/>
        </a:p>
      </cdr:txBody>
    </cdr:sp>
  </cdr:relSizeAnchor>
  <cdr:relSizeAnchor xmlns:cdr="http://schemas.openxmlformats.org/drawingml/2006/chartDrawing">
    <cdr:from>
      <cdr:x>0.38257</cdr:x>
      <cdr:y>0.66168</cdr:y>
    </cdr:from>
    <cdr:to>
      <cdr:x>0.76056</cdr:x>
      <cdr:y>0.76959</cdr:y>
    </cdr:to>
    <cdr:sp macro="" textlink="">
      <cdr:nvSpPr>
        <cdr:cNvPr id="4" name="Flèche gauche 3"/>
        <cdr:cNvSpPr/>
      </cdr:nvSpPr>
      <cdr:spPr>
        <a:xfrm xmlns:a="http://schemas.openxmlformats.org/drawingml/2006/main">
          <a:off x="2609121" y="2971634"/>
          <a:ext cx="2577854" cy="484628"/>
        </a:xfrm>
        <a:prstGeom xmlns:a="http://schemas.openxmlformats.org/drawingml/2006/main" prst="lef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400" b="1" dirty="0"/>
            <a:t>Design </a:t>
          </a:r>
          <a:r>
            <a:rPr lang="fr-FR" sz="1400" b="1" dirty="0" err="1"/>
            <a:t>intensity</a:t>
          </a:r>
          <a:endParaRPr lang="en-GB" sz="1400" b="1" dirty="0"/>
        </a:p>
      </cdr:txBody>
    </cdr:sp>
  </cdr:relSizeAnchor>
  <cdr:relSizeAnchor xmlns:cdr="http://schemas.openxmlformats.org/drawingml/2006/chartDrawing">
    <cdr:from>
      <cdr:x>0.25625</cdr:x>
      <cdr:y>0.51432</cdr:y>
    </cdr:from>
    <cdr:to>
      <cdr:x>0.29609</cdr:x>
      <cdr:y>0.78367</cdr:y>
    </cdr:to>
    <cdr:sp macro="" textlink="">
      <cdr:nvSpPr>
        <cdr:cNvPr id="5" name="ZoneTexte 4"/>
        <cdr:cNvSpPr txBox="1"/>
      </cdr:nvSpPr>
      <cdr:spPr>
        <a:xfrm xmlns:a="http://schemas.openxmlformats.org/drawingml/2006/main" rot="16200000">
          <a:off x="1278616" y="2778800"/>
          <a:ext cx="1209675" cy="2717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3Qv=16,</a:t>
          </a:r>
          <a:r>
            <a:rPr lang="en-GB" sz="1100" b="1" baseline="0"/>
            <a:t> Qv=5,45</a:t>
          </a:r>
          <a:endParaRPr lang="en-GB" sz="1100" b="1"/>
        </a:p>
      </cdr:txBody>
    </cdr:sp>
  </cdr:relSizeAnchor>
  <cdr:relSizeAnchor xmlns:cdr="http://schemas.openxmlformats.org/drawingml/2006/chartDrawing">
    <cdr:from>
      <cdr:x>0.1125</cdr:x>
      <cdr:y>0.71368</cdr:y>
    </cdr:from>
    <cdr:to>
      <cdr:x>0.16458</cdr:x>
      <cdr:y>0.91728</cdr:y>
    </cdr:to>
    <cdr:sp macro="" textlink="">
      <cdr:nvSpPr>
        <cdr:cNvPr id="6" name="ZoneTexte 5"/>
        <cdr:cNvSpPr txBox="1"/>
      </cdr:nvSpPr>
      <cdr:spPr>
        <a:xfrm xmlns:a="http://schemas.openxmlformats.org/drawingml/2006/main" rot="16200000">
          <a:off x="176215" y="3543299"/>
          <a:ext cx="914398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tune 4,2-5,3</a:t>
          </a:r>
        </a:p>
      </cdr:txBody>
    </cdr:sp>
  </cdr:relSizeAnchor>
  <cdr:relSizeAnchor xmlns:cdr="http://schemas.openxmlformats.org/drawingml/2006/chartDrawing">
    <cdr:from>
      <cdr:x>0.33333</cdr:x>
      <cdr:y>0.32132</cdr:y>
    </cdr:from>
    <cdr:to>
      <cdr:x>0.3875</cdr:x>
      <cdr:y>0.66066</cdr:y>
    </cdr:to>
    <cdr:sp macro="" textlink="">
      <cdr:nvSpPr>
        <cdr:cNvPr id="7" name="ZoneTexte 6"/>
        <cdr:cNvSpPr txBox="1"/>
      </cdr:nvSpPr>
      <cdr:spPr>
        <a:xfrm xmlns:a="http://schemas.openxmlformats.org/drawingml/2006/main" rot="16200000">
          <a:off x="885825" y="2081213"/>
          <a:ext cx="1523999" cy="2476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2nd harmonic  cavities</a:t>
          </a:r>
        </a:p>
      </cdr:txBody>
    </cdr:sp>
  </cdr:relSizeAnchor>
  <cdr:relSizeAnchor xmlns:cdr="http://schemas.openxmlformats.org/drawingml/2006/chartDrawing">
    <cdr:from>
      <cdr:x>0.39271</cdr:x>
      <cdr:y>0.26511</cdr:y>
    </cdr:from>
    <cdr:to>
      <cdr:x>0.44271</cdr:x>
      <cdr:y>0.61082</cdr:y>
    </cdr:to>
    <cdr:sp macro="" textlink="">
      <cdr:nvSpPr>
        <cdr:cNvPr id="8" name="ZoneTexte 7"/>
        <cdr:cNvSpPr txBox="1"/>
      </cdr:nvSpPr>
      <cdr:spPr>
        <a:xfrm xmlns:a="http://schemas.openxmlformats.org/drawingml/2006/main" rot="16200000">
          <a:off x="1133475" y="1852613"/>
          <a:ext cx="1552575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beam loading feedback</a:t>
          </a:r>
        </a:p>
      </cdr:txBody>
    </cdr:sp>
  </cdr:relSizeAnchor>
  <cdr:relSizeAnchor xmlns:cdr="http://schemas.openxmlformats.org/drawingml/2006/chartDrawing">
    <cdr:from>
      <cdr:x>0.64792</cdr:x>
      <cdr:y>0.37858</cdr:y>
    </cdr:from>
    <cdr:to>
      <cdr:x>0.94167</cdr:x>
      <cdr:y>0.44008</cdr:y>
    </cdr:to>
    <cdr:sp macro="" textlink="">
      <cdr:nvSpPr>
        <cdr:cNvPr id="9" name="ZoneTexte 8"/>
        <cdr:cNvSpPr txBox="1"/>
      </cdr:nvSpPr>
      <cdr:spPr>
        <a:xfrm xmlns:a="http://schemas.openxmlformats.org/drawingml/2006/main">
          <a:off x="2962275" y="1700213"/>
          <a:ext cx="1343025" cy="2762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  <cdr:relSizeAnchor xmlns:cdr="http://schemas.openxmlformats.org/drawingml/2006/chartDrawing">
    <cdr:from>
      <cdr:x>0.65503</cdr:x>
      <cdr:y>0.17497</cdr:y>
    </cdr:from>
    <cdr:to>
      <cdr:x>0.69832</cdr:x>
      <cdr:y>0.56734</cdr:y>
    </cdr:to>
    <cdr:sp macro="" textlink="">
      <cdr:nvSpPr>
        <cdr:cNvPr id="10" name="ZoneTexte 9"/>
        <cdr:cNvSpPr txBox="1"/>
      </cdr:nvSpPr>
      <cdr:spPr>
        <a:xfrm xmlns:a="http://schemas.openxmlformats.org/drawingml/2006/main" rot="16200000">
          <a:off x="3733801" y="1519236"/>
          <a:ext cx="1762123" cy="2952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h=1+2 Ring 2 the champion</a:t>
          </a:r>
        </a:p>
      </cdr:txBody>
    </cdr:sp>
  </cdr:relSizeAnchor>
  <cdr:relSizeAnchor xmlns:cdr="http://schemas.openxmlformats.org/drawingml/2006/chartDrawing">
    <cdr:from>
      <cdr:x>0.8</cdr:x>
      <cdr:y>0.08165</cdr:y>
    </cdr:from>
    <cdr:to>
      <cdr:x>0.85208</cdr:x>
      <cdr:y>0.45917</cdr:y>
    </cdr:to>
    <cdr:sp macro="" textlink="">
      <cdr:nvSpPr>
        <cdr:cNvPr id="11" name="ZoneTexte 10"/>
        <cdr:cNvSpPr txBox="1"/>
      </cdr:nvSpPr>
      <cdr:spPr>
        <a:xfrm xmlns:a="http://schemas.openxmlformats.org/drawingml/2006/main" rot="16200000">
          <a:off x="2928937" y="1095374"/>
          <a:ext cx="1695450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tune 4,2-4,3 all rings&gt;10</a:t>
          </a:r>
          <a:r>
            <a:rPr lang="en-GB" sz="1100" b="1" baseline="30000"/>
            <a:t>13</a:t>
          </a:r>
        </a:p>
      </cdr:txBody>
    </cdr:sp>
  </cdr:relSizeAnchor>
  <cdr:relSizeAnchor xmlns:cdr="http://schemas.openxmlformats.org/drawingml/2006/chartDrawing">
    <cdr:from>
      <cdr:x>0.15084</cdr:x>
      <cdr:y>0.73065</cdr:y>
    </cdr:from>
    <cdr:to>
      <cdr:x>0.17318</cdr:x>
      <cdr:y>0.8579</cdr:y>
    </cdr:to>
    <cdr:sp macro="" textlink="">
      <cdr:nvSpPr>
        <cdr:cNvPr id="3" name="ZoneTexte 2"/>
        <cdr:cNvSpPr txBox="1"/>
      </cdr:nvSpPr>
      <cdr:spPr>
        <a:xfrm xmlns:a="http://schemas.openxmlformats.org/drawingml/2006/main">
          <a:off x="1028700" y="3281363"/>
          <a:ext cx="152400" cy="5715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  <cdr:relSizeAnchor xmlns:cdr="http://schemas.openxmlformats.org/drawingml/2006/chartDrawing">
    <cdr:from>
      <cdr:x>0.13966</cdr:x>
      <cdr:y>0.65854</cdr:y>
    </cdr:from>
    <cdr:to>
      <cdr:x>0.16899</cdr:x>
      <cdr:y>0.84517</cdr:y>
    </cdr:to>
    <cdr:sp macro="" textlink="">
      <cdr:nvSpPr>
        <cdr:cNvPr id="12" name="ZoneTexte 11"/>
        <cdr:cNvSpPr txBox="1"/>
      </cdr:nvSpPr>
      <cdr:spPr>
        <a:xfrm xmlns:a="http://schemas.openxmlformats.org/drawingml/2006/main">
          <a:off x="952500" y="2957513"/>
          <a:ext cx="200026" cy="838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square" rtlCol="0" anchor="ctr" anchorCtr="0">
          <a:noAutofit/>
        </a:bodyPr>
        <a:lstStyle xmlns:a="http://schemas.openxmlformats.org/drawingml/2006/main"/>
        <a:p xmlns:a="http://schemas.openxmlformats.org/drawingml/2006/main">
          <a:r>
            <a:rPr lang="en-GB" sz="1100" b="1"/>
            <a:t>Design PS</a:t>
          </a:r>
        </a:p>
      </cdr:txBody>
    </cdr:sp>
  </cdr:relSizeAnchor>
  <cdr:relSizeAnchor xmlns:cdr="http://schemas.openxmlformats.org/drawingml/2006/chartDrawing">
    <cdr:from>
      <cdr:x>0.1125</cdr:x>
      <cdr:y>0.03287</cdr:y>
    </cdr:from>
    <cdr:to>
      <cdr:x>0.175</cdr:x>
      <cdr:y>0.31495</cdr:y>
    </cdr:to>
    <cdr:sp macro="" textlink="">
      <cdr:nvSpPr>
        <cdr:cNvPr id="13" name="ZoneTexte 1"/>
        <cdr:cNvSpPr txBox="1"/>
      </cdr:nvSpPr>
      <cdr:spPr>
        <a:xfrm xmlns:a="http://schemas.openxmlformats.org/drawingml/2006/main" rot="16200000">
          <a:off x="23812" y="638176"/>
          <a:ext cx="1266825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400" b="0" i="0" baseline="0">
              <a:effectLst/>
              <a:latin typeface="+mn-lt"/>
              <a:ea typeface="+mn-ea"/>
              <a:cs typeface="+mn-cs"/>
            </a:rPr>
            <a:t>Np</a:t>
          </a:r>
          <a:r>
            <a:rPr lang="en-US" sz="1400" b="1" i="0" baseline="0">
              <a:effectLst/>
              <a:latin typeface="+mn-lt"/>
              <a:ea typeface="+mn-ea"/>
              <a:cs typeface="+mn-cs"/>
            </a:rPr>
            <a:t> 4 rings/10</a:t>
          </a:r>
          <a:r>
            <a:rPr lang="en-US" sz="1400" b="1" i="0" baseline="30000">
              <a:effectLst/>
              <a:latin typeface="+mn-lt"/>
              <a:ea typeface="+mn-ea"/>
              <a:cs typeface="+mn-cs"/>
            </a:rPr>
            <a:t>13</a:t>
          </a:r>
          <a:endParaRPr lang="en-GB" sz="1400">
            <a:effectLst/>
          </a:endParaRPr>
        </a:p>
        <a:p xmlns:a="http://schemas.openxmlformats.org/drawingml/2006/main">
          <a:endParaRPr lang="en-GB" sz="1400"/>
        </a:p>
      </cdr:txBody>
    </cdr:sp>
  </cdr:relSizeAnchor>
  <cdr:relSizeAnchor xmlns:cdr="http://schemas.openxmlformats.org/drawingml/2006/chartDrawing">
    <cdr:from>
      <cdr:x>0.25625</cdr:x>
      <cdr:y>0.49735</cdr:y>
    </cdr:from>
    <cdr:to>
      <cdr:x>0.31667</cdr:x>
      <cdr:y>0.6755</cdr:y>
    </cdr:to>
    <cdr:sp macro="" textlink="">
      <cdr:nvSpPr>
        <cdr:cNvPr id="15" name="ZoneTexte 4"/>
        <cdr:cNvSpPr txBox="1"/>
      </cdr:nvSpPr>
      <cdr:spPr>
        <a:xfrm xmlns:a="http://schemas.openxmlformats.org/drawingml/2006/main" rot="16200000">
          <a:off x="909638" y="2495550"/>
          <a:ext cx="800100" cy="2762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 b="1"/>
        </a:p>
      </cdr:txBody>
    </cdr:sp>
  </cdr:relSizeAnchor>
  <cdr:relSizeAnchor xmlns:cdr="http://schemas.openxmlformats.org/drawingml/2006/chartDrawing">
    <cdr:from>
      <cdr:x>0.1125</cdr:x>
      <cdr:y>0.71368</cdr:y>
    </cdr:from>
    <cdr:to>
      <cdr:x>0.16458</cdr:x>
      <cdr:y>0.91728</cdr:y>
    </cdr:to>
    <cdr:sp macro="" textlink="">
      <cdr:nvSpPr>
        <cdr:cNvPr id="16" name="ZoneTexte 5"/>
        <cdr:cNvSpPr txBox="1"/>
      </cdr:nvSpPr>
      <cdr:spPr>
        <a:xfrm xmlns:a="http://schemas.openxmlformats.org/drawingml/2006/main" rot="16200000">
          <a:off x="176215" y="3543299"/>
          <a:ext cx="914398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tune 4,2-5,3</a:t>
          </a:r>
        </a:p>
      </cdr:txBody>
    </cdr:sp>
  </cdr:relSizeAnchor>
  <cdr:relSizeAnchor xmlns:cdr="http://schemas.openxmlformats.org/drawingml/2006/chartDrawing">
    <cdr:from>
      <cdr:x>0.33333</cdr:x>
      <cdr:y>0.32132</cdr:y>
    </cdr:from>
    <cdr:to>
      <cdr:x>0.3875</cdr:x>
      <cdr:y>0.66066</cdr:y>
    </cdr:to>
    <cdr:sp macro="" textlink="">
      <cdr:nvSpPr>
        <cdr:cNvPr id="17" name="ZoneTexte 6"/>
        <cdr:cNvSpPr txBox="1"/>
      </cdr:nvSpPr>
      <cdr:spPr>
        <a:xfrm xmlns:a="http://schemas.openxmlformats.org/drawingml/2006/main" rot="16200000">
          <a:off x="885825" y="2081213"/>
          <a:ext cx="1523999" cy="2476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2nd harmonic  cavities</a:t>
          </a:r>
        </a:p>
      </cdr:txBody>
    </cdr:sp>
  </cdr:relSizeAnchor>
  <cdr:relSizeAnchor xmlns:cdr="http://schemas.openxmlformats.org/drawingml/2006/chartDrawing">
    <cdr:from>
      <cdr:x>0.39271</cdr:x>
      <cdr:y>0.26511</cdr:y>
    </cdr:from>
    <cdr:to>
      <cdr:x>0.44271</cdr:x>
      <cdr:y>0.61082</cdr:y>
    </cdr:to>
    <cdr:sp macro="" textlink="">
      <cdr:nvSpPr>
        <cdr:cNvPr id="18" name="ZoneTexte 7"/>
        <cdr:cNvSpPr txBox="1"/>
      </cdr:nvSpPr>
      <cdr:spPr>
        <a:xfrm xmlns:a="http://schemas.openxmlformats.org/drawingml/2006/main" rot="16200000">
          <a:off x="1133475" y="1852613"/>
          <a:ext cx="1552575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 dirty="0"/>
            <a:t>beam loading feedback</a:t>
          </a:r>
        </a:p>
      </cdr:txBody>
    </cdr:sp>
  </cdr:relSizeAnchor>
  <cdr:relSizeAnchor xmlns:cdr="http://schemas.openxmlformats.org/drawingml/2006/chartDrawing">
    <cdr:from>
      <cdr:x>0.64792</cdr:x>
      <cdr:y>0.37858</cdr:y>
    </cdr:from>
    <cdr:to>
      <cdr:x>0.94167</cdr:x>
      <cdr:y>0.44008</cdr:y>
    </cdr:to>
    <cdr:sp macro="" textlink="">
      <cdr:nvSpPr>
        <cdr:cNvPr id="19" name="ZoneTexte 8"/>
        <cdr:cNvSpPr txBox="1"/>
      </cdr:nvSpPr>
      <cdr:spPr>
        <a:xfrm xmlns:a="http://schemas.openxmlformats.org/drawingml/2006/main">
          <a:off x="2962275" y="1700213"/>
          <a:ext cx="1343025" cy="2762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  <cdr:relSizeAnchor xmlns:cdr="http://schemas.openxmlformats.org/drawingml/2006/chartDrawing">
    <cdr:from>
      <cdr:x>0.66175</cdr:x>
      <cdr:y>0.17285</cdr:y>
    </cdr:from>
    <cdr:to>
      <cdr:x>0.718</cdr:x>
      <cdr:y>0.56522</cdr:y>
    </cdr:to>
    <cdr:sp macro="" textlink="">
      <cdr:nvSpPr>
        <cdr:cNvPr id="20" name="ZoneTexte 9"/>
        <cdr:cNvSpPr txBox="1"/>
      </cdr:nvSpPr>
      <cdr:spPr>
        <a:xfrm xmlns:a="http://schemas.openxmlformats.org/drawingml/2006/main" rot="16200000">
          <a:off x="3823782" y="1465546"/>
          <a:ext cx="1762149" cy="3836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 b="1"/>
        </a:p>
      </cdr:txBody>
    </cdr:sp>
  </cdr:relSizeAnchor>
  <cdr:relSizeAnchor xmlns:cdr="http://schemas.openxmlformats.org/drawingml/2006/chartDrawing">
    <cdr:from>
      <cdr:x>0.8</cdr:x>
      <cdr:y>0.08165</cdr:y>
    </cdr:from>
    <cdr:to>
      <cdr:x>0.85208</cdr:x>
      <cdr:y>0.45917</cdr:y>
    </cdr:to>
    <cdr:sp macro="" textlink="">
      <cdr:nvSpPr>
        <cdr:cNvPr id="21" name="ZoneTexte 10"/>
        <cdr:cNvSpPr txBox="1"/>
      </cdr:nvSpPr>
      <cdr:spPr>
        <a:xfrm xmlns:a="http://schemas.openxmlformats.org/drawingml/2006/main" rot="16200000">
          <a:off x="2928937" y="1095374"/>
          <a:ext cx="1695450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tune 4,2-4,3 all rings&gt;10</a:t>
          </a:r>
          <a:r>
            <a:rPr lang="en-GB" sz="1100" b="1" baseline="30000"/>
            <a:t>13</a:t>
          </a:r>
        </a:p>
      </cdr:txBody>
    </cdr:sp>
  </cdr:relSizeAnchor>
  <cdr:relSizeAnchor xmlns:cdr="http://schemas.openxmlformats.org/drawingml/2006/chartDrawing">
    <cdr:from>
      <cdr:x>0.00745</cdr:x>
      <cdr:y>0.01131</cdr:y>
    </cdr:from>
    <cdr:to>
      <cdr:x>0.03678</cdr:x>
      <cdr:y>0.19795</cdr:y>
    </cdr:to>
    <cdr:sp macro="" textlink="">
      <cdr:nvSpPr>
        <cdr:cNvPr id="22" name="ZoneTexte 1"/>
        <cdr:cNvSpPr txBox="1"/>
      </cdr:nvSpPr>
      <cdr:spPr>
        <a:xfrm xmlns:a="http://schemas.openxmlformats.org/drawingml/2006/main">
          <a:off x="50800" y="50800"/>
          <a:ext cx="200026" cy="838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 b="1"/>
            <a:t>Q-split</a:t>
          </a:r>
        </a:p>
      </cdr:txBody>
    </cdr:sp>
  </cdr:relSizeAnchor>
  <cdr:relSizeAnchor xmlns:cdr="http://schemas.openxmlformats.org/drawingml/2006/chartDrawing">
    <cdr:from>
      <cdr:x>0.17039</cdr:x>
      <cdr:y>0.6246</cdr:y>
    </cdr:from>
    <cdr:to>
      <cdr:x>0.2095</cdr:x>
      <cdr:y>0.87063</cdr:y>
    </cdr:to>
    <cdr:sp macro="" textlink="">
      <cdr:nvSpPr>
        <cdr:cNvPr id="24" name="ZoneTexte 23"/>
        <cdr:cNvSpPr txBox="1"/>
      </cdr:nvSpPr>
      <cdr:spPr>
        <a:xfrm xmlns:a="http://schemas.openxmlformats.org/drawingml/2006/main" rot="16200000">
          <a:off x="742950" y="3224213"/>
          <a:ext cx="1104900" cy="2667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Feedback LCM</a:t>
          </a:r>
        </a:p>
      </cdr:txBody>
    </cdr:sp>
  </cdr:relSizeAnchor>
  <cdr:relSizeAnchor xmlns:cdr="http://schemas.openxmlformats.org/drawingml/2006/chartDrawing">
    <cdr:from>
      <cdr:x>0.21439</cdr:x>
      <cdr:y>0.18452</cdr:y>
    </cdr:from>
    <cdr:to>
      <cdr:x>0.25628</cdr:x>
      <cdr:y>0.57582</cdr:y>
    </cdr:to>
    <cdr:sp macro="" textlink="">
      <cdr:nvSpPr>
        <cdr:cNvPr id="25" name="ZoneTexte 24"/>
        <cdr:cNvSpPr txBox="1"/>
      </cdr:nvSpPr>
      <cdr:spPr>
        <a:xfrm xmlns:a="http://schemas.openxmlformats.org/drawingml/2006/main" rot="16200000">
          <a:off x="726281" y="1564481"/>
          <a:ext cx="1757363" cy="2857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Linac2</a:t>
          </a:r>
          <a:r>
            <a:rPr lang="en-GB" sz="1100" b="1" baseline="0"/>
            <a:t> Hereward Damping</a:t>
          </a:r>
          <a:endParaRPr lang="en-GB" sz="1100" b="1"/>
        </a:p>
      </cdr:txBody>
    </cdr:sp>
  </cdr:relSizeAnchor>
  <cdr:relSizeAnchor xmlns:cdr="http://schemas.openxmlformats.org/drawingml/2006/chartDrawing">
    <cdr:from>
      <cdr:x>0.29818</cdr:x>
      <cdr:y>0.44857</cdr:y>
    </cdr:from>
    <cdr:to>
      <cdr:x>0.3331</cdr:x>
      <cdr:y>0.7105</cdr:y>
    </cdr:to>
    <cdr:sp macro="" textlink="">
      <cdr:nvSpPr>
        <cdr:cNvPr id="26" name="ZoneTexte 25"/>
        <cdr:cNvSpPr txBox="1"/>
      </cdr:nvSpPr>
      <cdr:spPr>
        <a:xfrm xmlns:a="http://schemas.openxmlformats.org/drawingml/2006/main" rot="16200000">
          <a:off x="1564482" y="2483644"/>
          <a:ext cx="1176338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TFB, acceptance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B75427-663A-4EE2-8380-B80E5C686C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F75175-7678-4923-964A-D20F6FB6D0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1F353-28F0-4B6D-AAB0-5E40750303C5}" type="datetimeFigureOut">
              <a:rPr lang="fr-FR" smtClean="0"/>
              <a:t>24/11/2020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063C92-3134-4DD7-9894-B00A2A2EE9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CD1BCF-7039-44FD-8B28-AA8873AB8F9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9FD6A-9D16-48A3-9822-EA3507F5389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2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ED948-4277-43C5-BC91-78282101CB7A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DCEDA2-1B88-48E1-800B-61AB73D06C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431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B67D71E-F341-4E1D-95ED-31A81CDB16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3338" y="0"/>
            <a:ext cx="12258675" cy="6881169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99718" y="1230949"/>
            <a:ext cx="7533103" cy="1826363"/>
          </a:xfrm>
          <a:prstGeom prst="rect">
            <a:avLst/>
          </a:prstGeo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800" b="1" i="0" kern="1200" cap="none" spc="0" baseline="0" dirty="0">
                <a:ln w="12700">
                  <a:noFill/>
                  <a:prstDash val="solid"/>
                </a:ln>
                <a:solidFill>
                  <a:srgbClr val="5AA3D9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799" y="3372530"/>
            <a:ext cx="7501021" cy="1066688"/>
          </a:xfrm>
          <a:prstGeom prst="rect">
            <a:avLst/>
          </a:prstGeo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11" name="Picture 10" descr="2015-01-13_CERN_ENdept 36% h32mm 300dpi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635"/>
          <a:stretch/>
        </p:blipFill>
        <p:spPr>
          <a:xfrm>
            <a:off x="268392" y="5362278"/>
            <a:ext cx="136446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58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Gilardoni - EPIC 2020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4839368" y="2695074"/>
            <a:ext cx="7357978" cy="853991"/>
          </a:xfrm>
          <a:prstGeom prst="rect">
            <a:avLst/>
          </a:prstGeom>
        </p:spPr>
        <p:txBody>
          <a:bodyPr/>
          <a:lstStyle>
            <a:lvl1pPr>
              <a:defRPr sz="48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76B4AF3-53AB-634B-BD71-59596BEDD164}"/>
              </a:ext>
            </a:extLst>
          </p:cNvPr>
          <p:cNvGrpSpPr/>
          <p:nvPr userDrawn="1"/>
        </p:nvGrpSpPr>
        <p:grpSpPr>
          <a:xfrm>
            <a:off x="-7354" y="0"/>
            <a:ext cx="12204700" cy="6850871"/>
            <a:chOff x="-7354" y="0"/>
            <a:chExt cx="12204700" cy="6850871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354" y="0"/>
              <a:ext cx="12204700" cy="6850871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D78A370B-5563-3C4C-8EC9-8447E80EFBF0}"/>
                </a:ext>
              </a:extLst>
            </p:cNvPr>
            <p:cNvSpPr/>
            <p:nvPr userDrawn="1"/>
          </p:nvSpPr>
          <p:spPr>
            <a:xfrm>
              <a:off x="1356852" y="6238568"/>
              <a:ext cx="707922" cy="6123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27456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Gilardoni - EPIC 2020 workshop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838200" y="1358241"/>
            <a:ext cx="1051560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59400" indent="0">
              <a:spcBef>
                <a:spcPts val="900"/>
              </a:spcBef>
              <a:buClr>
                <a:schemeClr val="bg1">
                  <a:lumMod val="75000"/>
                </a:schemeClr>
              </a:buClr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42571EC-9B1F-4FEB-98C4-305A72F8CB96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3AB01FD-1A48-A247-A589-3CCCE99548D1}"/>
              </a:ext>
            </a:extLst>
          </p:cNvPr>
          <p:cNvSpPr/>
          <p:nvPr userDrawn="1"/>
        </p:nvSpPr>
        <p:spPr>
          <a:xfrm>
            <a:off x="1356852" y="6238568"/>
            <a:ext cx="707922" cy="6123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345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Gilardoni - EPIC 2020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83820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sp>
        <p:nvSpPr>
          <p:cNvPr id="19" name="Content Placeholder 6"/>
          <p:cNvSpPr>
            <a:spLocks noGrp="1"/>
          </p:cNvSpPr>
          <p:nvPr>
            <p:ph sz="quarter" idx="16" hasCustomPrompt="1"/>
          </p:nvPr>
        </p:nvSpPr>
        <p:spPr>
          <a:xfrm>
            <a:off x="625642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E33D7A-4616-4BB5-90CF-38CED4FBB781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0729671C-644C-5D4A-8889-5AE349FB5278}"/>
              </a:ext>
            </a:extLst>
          </p:cNvPr>
          <p:cNvSpPr/>
          <p:nvPr userDrawn="1"/>
        </p:nvSpPr>
        <p:spPr>
          <a:xfrm>
            <a:off x="1356852" y="6238568"/>
            <a:ext cx="707922" cy="6123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285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Gilardoni - EPIC 2020 workshop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D189CE-38FD-DA4E-BACD-0ADC31262F19}"/>
              </a:ext>
            </a:extLst>
          </p:cNvPr>
          <p:cNvSpPr/>
          <p:nvPr userDrawn="1"/>
        </p:nvSpPr>
        <p:spPr>
          <a:xfrm>
            <a:off x="1356852" y="6238568"/>
            <a:ext cx="707922" cy="6123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495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Gilardoni - EPIC 2020 workshop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"/>
          <a:stretch/>
        </p:blipFill>
        <p:spPr>
          <a:xfrm>
            <a:off x="0" y="0"/>
            <a:ext cx="12197348" cy="6850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34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Gilardoni - EPIC 2020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2088D-E35D-4E90-A989-EDDE0CF3F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206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2627813-7E76-5C43-93C3-0BA988CBED8D}"/>
              </a:ext>
            </a:extLst>
          </p:cNvPr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F8AFBB3A-CB1E-F444-AF10-358D8EB7D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9124CD6B-9E27-F446-A250-6F3E71364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S. Gilardoni - EPIC 2020 workshop</a:t>
            </a: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F7C7344C-D168-624C-8C08-41870CA9A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6B585-CBDA-574E-9F4B-649E32731079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3203527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73684" y="6356350"/>
            <a:ext cx="11015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64582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S. Gilardoni - EPIC 2020 workshop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04" y="6356350"/>
            <a:ext cx="669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 descr="2015-01-13_CERN_ENdept 13% h12mm 300dpi.pn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78" y="6249290"/>
            <a:ext cx="1390022" cy="522177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838200" y="6176963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0094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2" r:id="rId4"/>
    <p:sldLayoutId id="2147483655" r:id="rId5"/>
    <p:sldLayoutId id="2147483654" r:id="rId6"/>
    <p:sldLayoutId id="2147483657" r:id="rId7"/>
    <p:sldLayoutId id="2147483659" r:id="rId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5AA3D9"/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75" marR="0" indent="-228600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3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mp"/><Relationship Id="rId7" Type="http://schemas.openxmlformats.org/officeDocument/2006/relationships/image" Target="../media/image27.png"/><Relationship Id="rId2" Type="http://schemas.openxmlformats.org/officeDocument/2006/relationships/image" Target="../media/image33.tmp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tmp"/><Relationship Id="rId5" Type="http://schemas.openxmlformats.org/officeDocument/2006/relationships/image" Target="../media/image36.tmp"/><Relationship Id="rId4" Type="http://schemas.openxmlformats.org/officeDocument/2006/relationships/image" Target="../media/image35.tmp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png"/><Relationship Id="rId4" Type="http://schemas.openxmlformats.org/officeDocument/2006/relationships/image" Target="../media/image4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openxmlformats.org/officeDocument/2006/relationships/image" Target="../media/image9.tiff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2.png"/><Relationship Id="rId4" Type="http://schemas.openxmlformats.org/officeDocument/2006/relationships/image" Target="../media/image51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tiff"/><Relationship Id="rId2" Type="http://schemas.openxmlformats.org/officeDocument/2006/relationships/image" Target="../media/image55.tiff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5.tiff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E9816-6F2A-4873-B3B5-56956B010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ISOLDE@CERN: </a:t>
            </a:r>
            <a:br>
              <a:rPr lang="fr-FR" dirty="0"/>
            </a:br>
            <a:r>
              <a:rPr lang="fr-FR" dirty="0" err="1"/>
              <a:t>near</a:t>
            </a:r>
            <a:r>
              <a:rPr lang="fr-FR" dirty="0"/>
              <a:t> and long-</a:t>
            </a:r>
            <a:r>
              <a:rPr lang="fr-FR" dirty="0" err="1"/>
              <a:t>term</a:t>
            </a:r>
            <a:r>
              <a:rPr lang="fr-FR" dirty="0"/>
              <a:t> future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CAD529B0-0A22-4943-836D-603A74512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799" y="3372529"/>
            <a:ext cx="7501021" cy="1634899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S. Gilardoni (EN/STI)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In collaboration with: </a:t>
            </a:r>
            <a:br>
              <a:rPr lang="en-US" dirty="0"/>
            </a:br>
            <a:r>
              <a:rPr lang="en-US" dirty="0"/>
              <a:t>J.A. Rodriguez, E. Siesling (BE/OP)</a:t>
            </a:r>
          </a:p>
          <a:p>
            <a:pPr>
              <a:lnSpc>
                <a:spcPct val="120000"/>
              </a:lnSpc>
            </a:pPr>
            <a:r>
              <a:rPr lang="en-US" dirty="0"/>
              <a:t>G. </a:t>
            </a:r>
            <a:r>
              <a:rPr lang="en-US" dirty="0" err="1"/>
              <a:t>Neyens</a:t>
            </a:r>
            <a:r>
              <a:rPr lang="en-US" dirty="0"/>
              <a:t>, K. Johnston (EP/SME)</a:t>
            </a:r>
          </a:p>
          <a:p>
            <a:pPr>
              <a:lnSpc>
                <a:spcPct val="120000"/>
              </a:lnSpc>
            </a:pPr>
            <a:r>
              <a:rPr lang="en-US" dirty="0"/>
              <a:t>R. </a:t>
            </a:r>
            <a:r>
              <a:rPr lang="en-US" dirty="0" err="1"/>
              <a:t>Heinke</a:t>
            </a:r>
            <a:r>
              <a:rPr lang="en-US" dirty="0"/>
              <a:t> (EP/UIS)</a:t>
            </a:r>
          </a:p>
          <a:p>
            <a:pPr>
              <a:lnSpc>
                <a:spcPct val="120000"/>
              </a:lnSpc>
            </a:pPr>
            <a:r>
              <a:rPr lang="en-US" dirty="0"/>
              <a:t>M. </a:t>
            </a:r>
            <a:r>
              <a:rPr lang="en-US" dirty="0" err="1"/>
              <a:t>Calviani</a:t>
            </a:r>
            <a:r>
              <a:rPr lang="en-US" dirty="0"/>
              <a:t>, R. </a:t>
            </a:r>
            <a:r>
              <a:rPr lang="en-US" dirty="0" err="1"/>
              <a:t>Catherall</a:t>
            </a:r>
            <a:r>
              <a:rPr lang="en-US" dirty="0"/>
              <a:t>,  S. </a:t>
            </a:r>
            <a:r>
              <a:rPr lang="en-US" dirty="0" err="1"/>
              <a:t>Rothe</a:t>
            </a:r>
            <a:r>
              <a:rPr lang="en-US" dirty="0"/>
              <a:t>, A. P.  </a:t>
            </a:r>
            <a:r>
              <a:rPr lang="en-US" dirty="0" err="1"/>
              <a:t>Bernardes</a:t>
            </a:r>
            <a:r>
              <a:rPr lang="en-US" dirty="0"/>
              <a:t>, J. </a:t>
            </a:r>
            <a:r>
              <a:rPr lang="en-US" dirty="0" err="1"/>
              <a:t>Vollaire</a:t>
            </a:r>
            <a:r>
              <a:rPr lang="en-US" dirty="0"/>
              <a:t> (EN/STI)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3547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3C789329-F314-404C-8E8B-9CCD8F2B6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056" y="366069"/>
            <a:ext cx="10844605" cy="741780"/>
          </a:xfrm>
        </p:spPr>
        <p:txBody>
          <a:bodyPr/>
          <a:lstStyle/>
          <a:p>
            <a:r>
              <a:rPr lang="en-GB" dirty="0"/>
              <a:t>ISOLDE target areas consolidation : up to LS3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2EE43-8EF7-B34D-A9F8-7B08CBE96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Gilardoni - EPIC 2020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8AD63C-45F3-5240-8BCC-8DC1BE6F2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DF9DBB-667C-4714-9438-1C3EB62335E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D31F02-8945-BE4C-A746-19DD4C51CB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4954" y="3429000"/>
            <a:ext cx="5481045" cy="2690513"/>
          </a:xfrm>
          <a:prstGeom prst="rect">
            <a:avLst/>
          </a:prstGeom>
        </p:spPr>
      </p:pic>
      <p:pic>
        <p:nvPicPr>
          <p:cNvPr id="9" name="Picture 2" descr="E:\catheral\My Documents\beam dump photos\HRS dump\DSC_0745.JPG">
            <a:extLst>
              <a:ext uri="{FF2B5EF4-FFF2-40B4-BE49-F238E27FC236}">
                <a16:creationId xmlns:a16="http://schemas.microsoft.com/office/drawing/2014/main" id="{B2575C1D-5CBE-2048-B08C-D5CAE65A2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436" y="3517921"/>
            <a:ext cx="1322130" cy="87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001">
            <a:extLst>
              <a:ext uri="{FF2B5EF4-FFF2-40B4-BE49-F238E27FC236}">
                <a16:creationId xmlns:a16="http://schemas.microsoft.com/office/drawing/2014/main" id="{CC13BB8A-B5B4-F447-8812-22D0C40C49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643" y="982367"/>
            <a:ext cx="3495157" cy="2417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E:\catheral\My Documents\beam dump photos\GPS dumps\DSC_0734.JPG">
            <a:extLst>
              <a:ext uri="{FF2B5EF4-FFF2-40B4-BE49-F238E27FC236}">
                <a16:creationId xmlns:a16="http://schemas.microsoft.com/office/drawing/2014/main" id="{5F96457F-E719-FF48-871F-97AB332932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05"/>
          <a:stretch/>
        </p:blipFill>
        <p:spPr bwMode="auto">
          <a:xfrm>
            <a:off x="5537784" y="2697257"/>
            <a:ext cx="1113256" cy="1259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ED5F769-3C25-F34E-B4EC-F36CC40B7B4F}"/>
              </a:ext>
            </a:extLst>
          </p:cNvPr>
          <p:cNvSpPr txBox="1"/>
          <p:nvPr/>
        </p:nvSpPr>
        <p:spPr>
          <a:xfrm>
            <a:off x="176241" y="1455125"/>
            <a:ext cx="753035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High priority consolidation items: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Renovation of beam-dumps at end of life-time (signs of rust)</a:t>
            </a:r>
            <a:br>
              <a:rPr lang="en-GB" dirty="0"/>
            </a:br>
            <a:br>
              <a:rPr lang="en-GB" dirty="0"/>
            </a:b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Replacement of Front-end after </a:t>
            </a:r>
            <a:br>
              <a:rPr lang="en-GB" dirty="0"/>
            </a:br>
            <a:r>
              <a:rPr lang="en-GB" dirty="0"/>
              <a:t>few years of operation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FE lifetime given by integrated dose. </a:t>
            </a:r>
          </a:p>
          <a:p>
            <a:pPr marL="742950" lvl="1" indent="-285750">
              <a:buFontTx/>
              <a:buChar char="-"/>
            </a:pPr>
            <a:endParaRPr lang="en-GB" dirty="0"/>
          </a:p>
          <a:p>
            <a:pPr marL="742950" lvl="1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ISOLDE RILIS Lasers regular replacement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5625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Frontend exchange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Gilardoni - EPIC 2020 workshop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7" name="Content Placeholder 6"/>
          <p:cNvSpPr txBox="1">
            <a:spLocks/>
          </p:cNvSpPr>
          <p:nvPr/>
        </p:nvSpPr>
        <p:spPr>
          <a:xfrm>
            <a:off x="611118" y="1387431"/>
            <a:ext cx="12052300" cy="2737091"/>
          </a:xfrm>
          <a:prstGeom prst="rect">
            <a:avLst/>
          </a:prstGeom>
        </p:spPr>
        <p:txBody>
          <a:bodyPr lIns="108000"/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marR="0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36000" indent="-228600" algn="l" defTabSz="914400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59400" indent="0" algn="l" defTabSz="914400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Front-end exchange is a major work requiring an LS both for cooldown as for installation</a:t>
            </a:r>
          </a:p>
          <a:p>
            <a:r>
              <a:rPr lang="en-US" sz="2000" dirty="0"/>
              <a:t>Design of new generation starting after beginning of operation</a:t>
            </a:r>
          </a:p>
          <a:p>
            <a:r>
              <a:rPr lang="en-US" sz="2000" dirty="0"/>
              <a:t>Typical FE lifetime is 4 – 8 years depending on dose cumulated (seal, HV, </a:t>
            </a:r>
            <a:r>
              <a:rPr lang="en-US" sz="2000" dirty="0" err="1"/>
              <a:t>etc</a:t>
            </a:r>
            <a:r>
              <a:rPr lang="en-US" sz="2000" dirty="0"/>
              <a:t>…) </a:t>
            </a:r>
            <a:r>
              <a:rPr lang="en-US" sz="2000" dirty="0">
                <a:sym typeface="Wingdings" pitchFamily="2" charset="2"/>
              </a:rPr>
              <a:t> Next LS3</a:t>
            </a:r>
          </a:p>
          <a:p>
            <a:r>
              <a:rPr lang="en-US" sz="2000" dirty="0">
                <a:sym typeface="Wingdings" pitchFamily="2" charset="2"/>
              </a:rPr>
              <a:t>Identified need for larger Faraday cage to easy interventions/maintenance (ALARA)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60" y="3253339"/>
            <a:ext cx="3407408" cy="25555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2" r="1" b="18440"/>
          <a:stretch/>
        </p:blipFill>
        <p:spPr>
          <a:xfrm>
            <a:off x="3827786" y="3260530"/>
            <a:ext cx="4200261" cy="25984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566" y="3219611"/>
            <a:ext cx="3528758" cy="26465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6442" y="3075864"/>
            <a:ext cx="324960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FE10 completion in Build. 179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8600" y="3075864"/>
            <a:ext cx="390363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Frontend delivery team (with masks)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792008" y="3075864"/>
            <a:ext cx="224933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Passing the chicane</a:t>
            </a:r>
            <a:endParaRPr lang="fr-CH" dirty="0">
              <a:solidFill>
                <a:srgbClr val="FF0000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16675" y="46928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43582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11" y="1283975"/>
            <a:ext cx="6956106" cy="32473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ISOLDE Beam Dump Replacement Study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Gilardoni - EPIC 2020 workshop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400" y="2014331"/>
            <a:ext cx="3672114" cy="25491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67960" y="1294592"/>
            <a:ext cx="613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Ana-Paula Bernardes nominated Project Leader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See her presentation</a:t>
            </a:r>
            <a:endParaRPr lang="fr-CH" dirty="0"/>
          </a:p>
        </p:txBody>
      </p:sp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55" y="4681579"/>
            <a:ext cx="1796807" cy="1369920"/>
          </a:xfrm>
          <a:prstGeom prst="rect">
            <a:avLst/>
          </a:prstGeom>
        </p:spPr>
      </p:pic>
      <p:pic>
        <p:nvPicPr>
          <p:cNvPr id="13" name="Picture 12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30" y="4615653"/>
            <a:ext cx="1992665" cy="1501771"/>
          </a:xfrm>
          <a:prstGeom prst="rect">
            <a:avLst/>
          </a:prstGeom>
        </p:spPr>
      </p:pic>
      <p:pic>
        <p:nvPicPr>
          <p:cNvPr id="14" name="Picture 13" descr="Screen Clippi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821" y="4491376"/>
            <a:ext cx="2453740" cy="163377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186427" y="4705170"/>
            <a:ext cx="47796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beam dump system compliant with modern standard for operation and RP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Opportunity to implement solutions to overcome some current limitations (space, accessibility, intensity, energy...)  </a:t>
            </a:r>
            <a:endParaRPr lang="fr-CH" dirty="0"/>
          </a:p>
        </p:txBody>
      </p:sp>
      <p:pic>
        <p:nvPicPr>
          <p:cNvPr id="12" name="Picture 2" descr="image001">
            <a:extLst>
              <a:ext uri="{FF2B5EF4-FFF2-40B4-BE49-F238E27FC236}">
                <a16:creationId xmlns:a16="http://schemas.microsoft.com/office/drawing/2014/main" id="{31EEAB10-227E-8D4E-A480-869321A728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419" y="2739019"/>
            <a:ext cx="2347439" cy="162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59200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1F8A7-5851-BD4F-B52F-28D9DBBAA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operability: more time to users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B54A77-1D76-D041-9006-AC8E7EACF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Gilardoni - EPIC 2020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2CA0B8-4988-4C4D-8DCC-0E55C3047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312BDA-676C-6348-B5FD-59A760BE95C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63339" y="2015800"/>
            <a:ext cx="10515600" cy="4705675"/>
          </a:xfrm>
        </p:spPr>
        <p:txBody>
          <a:bodyPr/>
          <a:lstStyle/>
          <a:p>
            <a:pPr marL="0" indent="0">
              <a:buNone/>
            </a:pPr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/>
              <a:t>Parallel operation of the two front-ends (see </a:t>
            </a:r>
            <a:r>
              <a:rPr lang="en-GB" sz="2000" dirty="0" err="1"/>
              <a:t>Rothe’s</a:t>
            </a:r>
            <a:r>
              <a:rPr lang="en-GB" sz="2000" dirty="0"/>
              <a:t> presentation):</a:t>
            </a:r>
          </a:p>
          <a:p>
            <a:pPr lvl="1"/>
            <a:r>
              <a:rPr lang="en-GB" sz="2000" dirty="0"/>
              <a:t>Setting up of one experiment on one FE while a second is running on the other</a:t>
            </a:r>
          </a:p>
          <a:p>
            <a:pPr lvl="1"/>
            <a:r>
              <a:rPr lang="en-GB" sz="2000" dirty="0"/>
              <a:t>Consider real alternating operation running HRS and GPS at later stage</a:t>
            </a:r>
          </a:p>
          <a:p>
            <a:r>
              <a:rPr lang="en-GB" sz="2000" dirty="0"/>
              <a:t>Nano-material based targets potential gains:</a:t>
            </a:r>
          </a:p>
          <a:p>
            <a:pPr lvl="1"/>
            <a:r>
              <a:rPr lang="en-GB" sz="2000" dirty="0"/>
              <a:t>Improve target lifetime </a:t>
            </a:r>
            <a:r>
              <a:rPr lang="en-GB" sz="2000" dirty="0">
                <a:sym typeface="Wingdings" pitchFamily="2" charset="2"/>
              </a:rPr>
              <a:t> reduce target exchange and number of targets</a:t>
            </a:r>
          </a:p>
          <a:p>
            <a:pPr lvl="1"/>
            <a:r>
              <a:rPr lang="en-GB" sz="2000" dirty="0">
                <a:sym typeface="Wingdings" pitchFamily="2" charset="2"/>
              </a:rPr>
              <a:t>Improve yields</a:t>
            </a:r>
          </a:p>
          <a:p>
            <a:pPr lvl="1"/>
            <a:r>
              <a:rPr lang="en-GB" sz="2000" dirty="0">
                <a:sym typeface="Wingdings" pitchFamily="2" charset="2"/>
              </a:rPr>
              <a:t>Offer new short-live isotopes</a:t>
            </a:r>
            <a:endParaRPr lang="en-GB" sz="2000" dirty="0"/>
          </a:p>
          <a:p>
            <a:pPr marL="231775" lvl="1" indent="0">
              <a:buNone/>
            </a:pPr>
            <a:endParaRPr lang="en-GB" sz="2000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1872017B-BF00-2D46-8665-EC5F31D5CA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805741"/>
              </p:ext>
            </p:extLst>
          </p:nvPr>
        </p:nvGraphicFramePr>
        <p:xfrm>
          <a:off x="838200" y="1308466"/>
          <a:ext cx="10064319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4773">
                  <a:extLst>
                    <a:ext uri="{9D8B030D-6E8A-4147-A177-3AD203B41FA5}">
                      <a16:colId xmlns:a16="http://schemas.microsoft.com/office/drawing/2014/main" val="2127759366"/>
                    </a:ext>
                  </a:extLst>
                </a:gridCol>
                <a:gridCol w="3354773">
                  <a:extLst>
                    <a:ext uri="{9D8B030D-6E8A-4147-A177-3AD203B41FA5}">
                      <a16:colId xmlns:a16="http://schemas.microsoft.com/office/drawing/2014/main" val="1268589706"/>
                    </a:ext>
                  </a:extLst>
                </a:gridCol>
                <a:gridCol w="3354773">
                  <a:extLst>
                    <a:ext uri="{9D8B030D-6E8A-4147-A177-3AD203B41FA5}">
                      <a16:colId xmlns:a16="http://schemas.microsoft.com/office/drawing/2014/main" val="41950045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Sum of Shifts remaining for Run3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Number of experiments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5408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Number of shifts remaining after status report 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1085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Grand Total of shifts now on books at ISOLDE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1015,5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4041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7616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Gilardoni - EPIC 2020 workshop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Nano-Laboratory Construction</a:t>
            </a:r>
            <a:endParaRPr lang="fr-CH" dirty="0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242" y="1500412"/>
            <a:ext cx="1913930" cy="2551906"/>
          </a:xfrm>
        </p:spPr>
      </p:pic>
      <p:pic>
        <p:nvPicPr>
          <p:cNvPr id="12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7" y="1500412"/>
            <a:ext cx="3393132" cy="25448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954898" y="4230528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2D050"/>
                </a:solidFill>
              </a:rPr>
              <a:t>Existing Building 179</a:t>
            </a:r>
            <a:endParaRPr lang="fr-CH" b="1" dirty="0">
              <a:solidFill>
                <a:srgbClr val="92D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09600" y="1170833"/>
            <a:ext cx="792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June</a:t>
            </a:r>
            <a:endParaRPr lang="fr-CH" b="1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>
            <a:stCxn id="15" idx="0"/>
          </p:cNvCxnSpPr>
          <p:nvPr/>
        </p:nvCxnSpPr>
        <p:spPr>
          <a:xfrm flipH="1" flipV="1">
            <a:off x="2977323" y="2838428"/>
            <a:ext cx="236894" cy="13921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3469739" y="2772836"/>
            <a:ext cx="1879722" cy="146263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474243" y="1195383"/>
            <a:ext cx="1118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March</a:t>
            </a:r>
            <a:endParaRPr lang="fr-CH" b="1" dirty="0">
              <a:solidFill>
                <a:srgbClr val="FF0000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" t="25320" r="438" b="15023"/>
          <a:stretch/>
        </p:blipFill>
        <p:spPr>
          <a:xfrm>
            <a:off x="5916570" y="1500412"/>
            <a:ext cx="5599559" cy="254485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861798" y="1168624"/>
            <a:ext cx="1398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November</a:t>
            </a:r>
            <a:endParaRPr lang="fr-CH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4000" y="4695869"/>
            <a:ext cx="11938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laboratory will offer more space and a modern infrastructure (fully enclosed process requiring less transfer of radioactive powder) for production of </a:t>
            </a:r>
            <a:r>
              <a:rPr lang="en-US" dirty="0" err="1"/>
              <a:t>UCx</a:t>
            </a:r>
            <a:r>
              <a:rPr lang="en-US" dirty="0"/>
              <a:t> pills (including pills from </a:t>
            </a:r>
            <a:r>
              <a:rPr lang="en-US" dirty="0" err="1"/>
              <a:t>nano</a:t>
            </a:r>
            <a:r>
              <a:rPr lang="en-US" dirty="0"/>
              <a:t>-material powders)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Storage area for radioactive material (hot cell for ISOLDE and MEDICIS targets dismantling)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Operation will start in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16675" y="46928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7372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1EFB2-E34B-114F-A31C-0B10E21E0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Nano-target: Calcium Oxide example</a:t>
            </a: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D29C7D0B-F771-F24A-8447-FEDC36151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S. Gilardoni - EPIC 2020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B6702-693D-A14A-95D8-0ABB4E2E6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fld id="{C8C1AA18-C763-554C-ACF7-0C9DB09C74BE}" type="slidenum">
              <a:rPr lang="en-US" altLang="en-CH">
                <a:solidFill>
                  <a:srgbClr val="729FCF"/>
                </a:solidFill>
              </a:rPr>
              <a:pPr/>
              <a:t>15</a:t>
            </a:fld>
            <a:endParaRPr lang="en-US" altLang="en-CH">
              <a:solidFill>
                <a:srgbClr val="729FCF"/>
              </a:solidFill>
            </a:endParaRPr>
          </a:p>
        </p:txBody>
      </p:sp>
      <p:pic>
        <p:nvPicPr>
          <p:cNvPr id="35845" name="Content Placeholder 9">
            <a:extLst>
              <a:ext uri="{FF2B5EF4-FFF2-40B4-BE49-F238E27FC236}">
                <a16:creationId xmlns:a16="http://schemas.microsoft.com/office/drawing/2014/main" id="{CD7CF842-3188-884E-844D-AE151D4B9E2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457" y="2034196"/>
            <a:ext cx="3052435" cy="2561239"/>
          </a:xfrm>
        </p:spPr>
      </p:pic>
      <p:sp>
        <p:nvSpPr>
          <p:cNvPr id="35846" name="TextBox 6">
            <a:extLst>
              <a:ext uri="{FF2B5EF4-FFF2-40B4-BE49-F238E27FC236}">
                <a16:creationId xmlns:a16="http://schemas.microsoft.com/office/drawing/2014/main" id="{2916CA02-9E03-D346-AA57-2B28780C71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2485" y="1377156"/>
            <a:ext cx="279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dirty="0">
                <a:solidFill>
                  <a:srgbClr val="104282"/>
                </a:solidFill>
              </a:rPr>
              <a:t>800</a:t>
            </a:r>
            <a:r>
              <a:rPr lang="en-US" altLang="en-US" baseline="30000" dirty="0">
                <a:solidFill>
                  <a:srgbClr val="104282"/>
                </a:solidFill>
              </a:rPr>
              <a:t>o</a:t>
            </a:r>
            <a:r>
              <a:rPr lang="en-US" altLang="en-US" dirty="0">
                <a:solidFill>
                  <a:srgbClr val="104282"/>
                </a:solidFill>
              </a:rPr>
              <a:t>C – 2 h</a:t>
            </a:r>
          </a:p>
          <a:p>
            <a:pPr algn="ctr"/>
            <a:r>
              <a:rPr lang="en-US" altLang="en-US" dirty="0">
                <a:solidFill>
                  <a:srgbClr val="104282"/>
                </a:solidFill>
              </a:rPr>
              <a:t>Vacuum (base P=10</a:t>
            </a:r>
            <a:r>
              <a:rPr lang="en-US" altLang="en-US" baseline="30000" dirty="0">
                <a:solidFill>
                  <a:srgbClr val="104282"/>
                </a:solidFill>
              </a:rPr>
              <a:t>-3</a:t>
            </a:r>
            <a:r>
              <a:rPr lang="en-US" altLang="en-US" dirty="0">
                <a:solidFill>
                  <a:srgbClr val="104282"/>
                </a:solidFill>
              </a:rPr>
              <a:t> mbar)</a:t>
            </a:r>
          </a:p>
        </p:txBody>
      </p:sp>
      <p:pic>
        <p:nvPicPr>
          <p:cNvPr id="35847" name="Picture 9">
            <a:extLst>
              <a:ext uri="{FF2B5EF4-FFF2-40B4-BE49-F238E27FC236}">
                <a16:creationId xmlns:a16="http://schemas.microsoft.com/office/drawing/2014/main" id="{0C57B12F-2674-FF4B-A85D-6545B646DA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568" y="1449199"/>
            <a:ext cx="26670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8" name="Rectangle 12">
            <a:extLst>
              <a:ext uri="{FF2B5EF4-FFF2-40B4-BE49-F238E27FC236}">
                <a16:creationId xmlns:a16="http://schemas.microsoft.com/office/drawing/2014/main" id="{795DA8F9-767F-784D-A595-8AAD6864F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0099" y="5067301"/>
            <a:ext cx="2449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sz="1400" b="1" dirty="0" err="1">
                <a:solidFill>
                  <a:srgbClr val="104282"/>
                </a:solidFill>
              </a:rPr>
              <a:t>Pseudomorphous</a:t>
            </a:r>
            <a:r>
              <a:rPr lang="en-US" altLang="en-US" sz="1400" b="1" dirty="0">
                <a:solidFill>
                  <a:srgbClr val="104282"/>
                </a:solidFill>
              </a:rPr>
              <a:t> reaction</a:t>
            </a:r>
            <a:endParaRPr lang="en-US" altLang="en-US" sz="1600" b="1" dirty="0">
              <a:solidFill>
                <a:srgbClr val="104282"/>
              </a:solidFill>
            </a:endParaRPr>
          </a:p>
        </p:txBody>
      </p:sp>
      <p:sp>
        <p:nvSpPr>
          <p:cNvPr id="35849" name="Date Placeholder 3">
            <a:extLst>
              <a:ext uri="{FF2B5EF4-FFF2-40B4-BE49-F238E27FC236}">
                <a16:creationId xmlns:a16="http://schemas.microsoft.com/office/drawing/2014/main" id="{48748D83-DA75-DC44-85D2-EF8F2DD56066}"/>
              </a:ext>
            </a:extLst>
          </p:cNvPr>
          <p:cNvSpPr txBox="1">
            <a:spLocks/>
          </p:cNvSpPr>
          <p:nvPr/>
        </p:nvSpPr>
        <p:spPr bwMode="auto">
          <a:xfrm>
            <a:off x="8472612" y="5621716"/>
            <a:ext cx="37147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ts val="6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1pPr>
            <a:lvl2pPr marL="344488" indent="-171450">
              <a:spcBef>
                <a:spcPts val="675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marL="514350" indent="-168275">
              <a:spcBef>
                <a:spcPts val="675"/>
              </a:spcBef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marL="681038" indent="-166688">
              <a:spcBef>
                <a:spcPts val="675"/>
              </a:spcBef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marL="858838" indent="-176213">
              <a:spcBef>
                <a:spcPts val="675"/>
              </a:spcBef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1316038" indent="-176213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1773238" indent="-176213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2230438" indent="-176213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2687638" indent="-176213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900">
                <a:solidFill>
                  <a:srgbClr val="8A90A9"/>
                </a:solidFill>
              </a:rPr>
              <a:t>J.P. Ramos, et. al., Ceramics International 41 (6) (2015), 8093-8099.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900">
                <a:solidFill>
                  <a:srgbClr val="8A90A9"/>
                </a:solidFill>
              </a:rPr>
              <a:t>J.P. Ramos, et  al., NIMB 320 (2014), 83-88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900">
                <a:solidFill>
                  <a:srgbClr val="8A90A9"/>
                </a:solidFill>
              </a:rPr>
              <a:t>J.P. Ramos, Master Thesis, Univ. Aveiro/CERN (2012)</a:t>
            </a:r>
            <a:endParaRPr lang="en-US" altLang="en-US" sz="900">
              <a:solidFill>
                <a:srgbClr val="8A90A9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E231F0B-2C9B-F54B-AAD9-54B37EEF3547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908029" y="4803569"/>
            <a:ext cx="2342436" cy="307777"/>
          </a:xfrm>
          <a:prstGeom prst="rect">
            <a:avLst/>
          </a:prstGeom>
          <a:blipFill>
            <a:blip r:embed="rId4"/>
            <a:stretch>
              <a:fillRect l="-2344" r="-781" b="-16000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grpSp>
        <p:nvGrpSpPr>
          <p:cNvPr id="35851" name="Group 39">
            <a:extLst>
              <a:ext uri="{FF2B5EF4-FFF2-40B4-BE49-F238E27FC236}">
                <a16:creationId xmlns:a16="http://schemas.microsoft.com/office/drawing/2014/main" id="{387766B8-D031-C443-AF92-BF929552F5CF}"/>
              </a:ext>
            </a:extLst>
          </p:cNvPr>
          <p:cNvGrpSpPr>
            <a:grpSpLocks/>
          </p:cNvGrpSpPr>
          <p:nvPr/>
        </p:nvGrpSpPr>
        <p:grpSpPr bwMode="auto">
          <a:xfrm>
            <a:off x="5551371" y="1606409"/>
            <a:ext cx="2676525" cy="1803400"/>
            <a:chOff x="2842055" y="708672"/>
            <a:chExt cx="2676127" cy="1802754"/>
          </a:xfrm>
        </p:grpSpPr>
        <p:pic>
          <p:nvPicPr>
            <p:cNvPr id="35861" name="Picture 2">
              <a:extLst>
                <a:ext uri="{FF2B5EF4-FFF2-40B4-BE49-F238E27FC236}">
                  <a16:creationId xmlns:a16="http://schemas.microsoft.com/office/drawing/2014/main" id="{02CB9108-55E2-E546-914D-3A1720DE3D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2055" y="708672"/>
              <a:ext cx="2676127" cy="1802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5862" name="Group 38">
              <a:extLst>
                <a:ext uri="{FF2B5EF4-FFF2-40B4-BE49-F238E27FC236}">
                  <a16:creationId xmlns:a16="http://schemas.microsoft.com/office/drawing/2014/main" id="{7C7D0671-CAE5-A042-862F-01E982561B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1050" y="2259103"/>
              <a:ext cx="442684" cy="196780"/>
              <a:chOff x="4991200" y="2052728"/>
              <a:chExt cx="442684" cy="196780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94E78AD4-22FD-6043-BDB6-99C0D4D0DEB5}"/>
                  </a:ext>
                </a:extLst>
              </p:cNvPr>
              <p:cNvSpPr/>
              <p:nvPr/>
            </p:nvSpPr>
            <p:spPr>
              <a:xfrm>
                <a:off x="5019771" y="2092402"/>
                <a:ext cx="392053" cy="15710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grpSp>
            <p:nvGrpSpPr>
              <p:cNvPr id="35864" name="Group 35">
                <a:extLst>
                  <a:ext uri="{FF2B5EF4-FFF2-40B4-BE49-F238E27FC236}">
                    <a16:creationId xmlns:a16="http://schemas.microsoft.com/office/drawing/2014/main" id="{DBBA88C3-8BD8-5647-B475-61FAED96A3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91200" y="2052728"/>
                <a:ext cx="442684" cy="184600"/>
                <a:chOff x="2866037" y="2275956"/>
                <a:chExt cx="442684" cy="184600"/>
              </a:xfrm>
            </p:grpSpPr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BD3D2894-E6C9-AA46-A535-613A80B6A57D}"/>
                    </a:ext>
                  </a:extLst>
                </p:cNvPr>
                <p:cNvCxnSpPr/>
                <p:nvPr/>
              </p:nvCxnSpPr>
              <p:spPr>
                <a:xfrm>
                  <a:off x="2942255" y="2432050"/>
                  <a:ext cx="280800" cy="3175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66EFD63C-0E3A-5B46-96D7-51889F94F63F}"/>
                    </a:ext>
                  </a:extLst>
                </p:cNvPr>
                <p:cNvSpPr txBox="1"/>
                <p:nvPr/>
              </p:nvSpPr>
              <p:spPr>
                <a:xfrm>
                  <a:off x="2866037" y="2275956"/>
                  <a:ext cx="442684" cy="184600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600" dirty="0">
                      <a:ln w="0">
                        <a:noFill/>
                      </a:ln>
                      <a:solidFill>
                        <a:schemeClr val="accent6">
                          <a:lumMod val="50000"/>
                        </a:schemeClr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650 nm</a:t>
                  </a:r>
                </a:p>
              </p:txBody>
            </p:sp>
          </p:grpSp>
        </p:grpSp>
      </p:grpSp>
      <p:sp>
        <p:nvSpPr>
          <p:cNvPr id="35852" name="Rectangle 40">
            <a:extLst>
              <a:ext uri="{FF2B5EF4-FFF2-40B4-BE49-F238E27FC236}">
                <a16:creationId xmlns:a16="http://schemas.microsoft.com/office/drawing/2014/main" id="{96733114-A11C-7F41-9897-F8E05EC10C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1997" y="1270653"/>
            <a:ext cx="793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sz="1400" b="1" dirty="0">
                <a:solidFill>
                  <a:srgbClr val="104282"/>
                </a:solidFill>
              </a:rPr>
              <a:t>CaCO</a:t>
            </a:r>
            <a:r>
              <a:rPr lang="en-US" altLang="en-US" sz="1400" b="1" baseline="-25000" dirty="0">
                <a:solidFill>
                  <a:srgbClr val="104282"/>
                </a:solidFill>
              </a:rPr>
              <a:t>3</a:t>
            </a:r>
            <a:endParaRPr lang="en-US" altLang="en-US" sz="1600" b="1" baseline="-25000" dirty="0">
              <a:solidFill>
                <a:srgbClr val="104282"/>
              </a:solidFill>
            </a:endParaRPr>
          </a:p>
        </p:txBody>
      </p:sp>
      <p:sp>
        <p:nvSpPr>
          <p:cNvPr id="35853" name="Rectangle 41">
            <a:extLst>
              <a:ext uri="{FF2B5EF4-FFF2-40B4-BE49-F238E27FC236}">
                <a16:creationId xmlns:a16="http://schemas.microsoft.com/office/drawing/2014/main" id="{A6223767-EC16-2142-B138-04EB463D8B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2143" y="1166625"/>
            <a:ext cx="590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sz="1400" b="1">
                <a:solidFill>
                  <a:srgbClr val="104282"/>
                </a:solidFill>
              </a:rPr>
              <a:t>CaO</a:t>
            </a:r>
            <a:endParaRPr lang="en-US" altLang="en-US" sz="1600" b="1" baseline="-25000">
              <a:solidFill>
                <a:srgbClr val="104282"/>
              </a:solidFill>
            </a:endParaRPr>
          </a:p>
        </p:txBody>
      </p:sp>
      <p:sp>
        <p:nvSpPr>
          <p:cNvPr id="35854" name="TextBox 42">
            <a:extLst>
              <a:ext uri="{FF2B5EF4-FFF2-40B4-BE49-F238E27FC236}">
                <a16:creationId xmlns:a16="http://schemas.microsoft.com/office/drawing/2014/main" id="{6848C415-A1D1-AD41-8034-8D8747F6B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8818" y="4717371"/>
            <a:ext cx="30638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600" b="1" dirty="0"/>
              <a:t>Operation temperature reduced to keep nanostructure</a:t>
            </a:r>
          </a:p>
        </p:txBody>
      </p:sp>
      <p:sp>
        <p:nvSpPr>
          <p:cNvPr id="35855" name="TextBox 44">
            <a:extLst>
              <a:ext uri="{FF2B5EF4-FFF2-40B4-BE49-F238E27FC236}">
                <a16:creationId xmlns:a16="http://schemas.microsoft.com/office/drawing/2014/main" id="{C9307398-1982-0C40-A666-121009A03A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4618" y="3749488"/>
            <a:ext cx="16970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sz="1600"/>
              <a:t>Grain size ~40 nm</a:t>
            </a:r>
          </a:p>
        </p:txBody>
      </p:sp>
      <p:grpSp>
        <p:nvGrpSpPr>
          <p:cNvPr id="35856" name="Group 3">
            <a:extLst>
              <a:ext uri="{FF2B5EF4-FFF2-40B4-BE49-F238E27FC236}">
                <a16:creationId xmlns:a16="http://schemas.microsoft.com/office/drawing/2014/main" id="{0A658C1C-F1EE-C546-BA7E-7B6AE6020474}"/>
              </a:ext>
            </a:extLst>
          </p:cNvPr>
          <p:cNvGrpSpPr>
            <a:grpSpLocks/>
          </p:cNvGrpSpPr>
          <p:nvPr/>
        </p:nvGrpSpPr>
        <p:grpSpPr bwMode="auto">
          <a:xfrm>
            <a:off x="4151847" y="3848252"/>
            <a:ext cx="4438649" cy="2263529"/>
            <a:chOff x="3173462" y="2902365"/>
            <a:chExt cx="3749029" cy="1819935"/>
          </a:xfrm>
        </p:grpSpPr>
        <p:graphicFrame>
          <p:nvGraphicFramePr>
            <p:cNvPr id="46" name="Chart 45">
              <a:extLst>
                <a:ext uri="{FF2B5EF4-FFF2-40B4-BE49-F238E27FC236}">
                  <a16:creationId xmlns:a16="http://schemas.microsoft.com/office/drawing/2014/main" id="{BFE3539A-F39D-984B-8E26-6C000B4D3D9C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3173462" y="2902365"/>
            <a:ext cx="3749029" cy="181993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35860" name="TextBox 46">
              <a:extLst>
                <a:ext uri="{FF2B5EF4-FFF2-40B4-BE49-F238E27FC236}">
                  <a16:creationId xmlns:a16="http://schemas.microsoft.com/office/drawing/2014/main" id="{A3841443-51FC-C44F-B940-35A1FAC015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0427" y="2902365"/>
              <a:ext cx="68178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ctr"/>
              <a:r>
                <a:rPr lang="en-US" altLang="en-US" sz="1600" b="1"/>
                <a:t>35Ar</a:t>
              </a:r>
            </a:p>
          </p:txBody>
        </p:sp>
      </p:grpSp>
      <p:sp>
        <p:nvSpPr>
          <p:cNvPr id="35857" name="TextBox 26">
            <a:extLst>
              <a:ext uri="{FF2B5EF4-FFF2-40B4-BE49-F238E27FC236}">
                <a16:creationId xmlns:a16="http://schemas.microsoft.com/office/drawing/2014/main" id="{13548379-1CDF-AC49-ADBE-340205D265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2600" y="3465371"/>
            <a:ext cx="15843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sz="1600" dirty="0"/>
              <a:t>Grain size ~1 </a:t>
            </a:r>
            <a:r>
              <a:rPr lang="en-US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en-US" sz="1600" dirty="0" err="1"/>
              <a:t>m</a:t>
            </a:r>
            <a:endParaRPr lang="en-US" altLang="en-US" sz="1600" dirty="0"/>
          </a:p>
        </p:txBody>
      </p:sp>
      <p:sp>
        <p:nvSpPr>
          <p:cNvPr id="35858" name="TextBox 30">
            <a:extLst>
              <a:ext uri="{FF2B5EF4-FFF2-40B4-BE49-F238E27FC236}">
                <a16:creationId xmlns:a16="http://schemas.microsoft.com/office/drawing/2014/main" id="{66B486BD-9A59-0D4C-A075-DF3FE6D7F7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33843" y="5962933"/>
            <a:ext cx="15414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 sz="1200"/>
              <a:t>J. P Ramos</a:t>
            </a:r>
            <a:endParaRPr lang="en-US" altLang="en-US" sz="12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925F67-BDF4-9E49-AE34-CE280AC2EBB1}"/>
              </a:ext>
            </a:extLst>
          </p:cNvPr>
          <p:cNvSpPr txBox="1"/>
          <p:nvPr/>
        </p:nvSpPr>
        <p:spPr>
          <a:xfrm>
            <a:off x="1524000" y="44558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6200293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2D4B1-AF89-4751-AD5F-32A1A88D9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7" y="121635"/>
            <a:ext cx="11503683" cy="741780"/>
          </a:xfrm>
        </p:spPr>
        <p:txBody>
          <a:bodyPr>
            <a:normAutofit fontScale="90000"/>
          </a:bodyPr>
          <a:lstStyle/>
          <a:p>
            <a:r>
              <a:rPr lang="pt-PT" sz="3600" dirty="0"/>
              <a:t>ISOLDE target development:</a:t>
            </a:r>
            <a:br>
              <a:rPr lang="pt-PT" sz="3600" dirty="0"/>
            </a:br>
            <a:r>
              <a:rPr lang="pt-PT" sz="3600" dirty="0" err="1"/>
              <a:t>Proton</a:t>
            </a:r>
            <a:r>
              <a:rPr lang="pt-PT" sz="3600" dirty="0"/>
              <a:t>-to-</a:t>
            </a:r>
            <a:r>
              <a:rPr lang="pt-PT" sz="3600" dirty="0" err="1"/>
              <a:t>neutron</a:t>
            </a:r>
            <a:r>
              <a:rPr lang="pt-PT" sz="3600" dirty="0"/>
              <a:t> converter</a:t>
            </a:r>
            <a:endParaRPr lang="en-US" sz="36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9640BE-0950-334C-AE6E-73C6BAE9E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S. Gilardoni - EPIC 2020 workshop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2283420-BFBE-5D41-ABF3-137B6FDC4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48E5F79E-98A6-4D7D-B4EB-FFC7320FBEB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DE41F91-D07E-4891-A658-064E8A03F4A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99422" y="1193687"/>
            <a:ext cx="6551639" cy="47053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027DCF-5B08-406F-AA13-CDA8656D7B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3318" y="233493"/>
            <a:ext cx="2875449" cy="34489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6AD6BB-A51F-4FE4-A23F-9CB5418831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84" r="6737"/>
          <a:stretch/>
        </p:blipFill>
        <p:spPr>
          <a:xfrm>
            <a:off x="5308808" y="3612265"/>
            <a:ext cx="3767720" cy="25297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DF79821-8728-4B11-85CB-CDCF8A7F5246}"/>
              </a:ext>
            </a:extLst>
          </p:cNvPr>
          <p:cNvSpPr txBox="1"/>
          <p:nvPr/>
        </p:nvSpPr>
        <p:spPr>
          <a:xfrm>
            <a:off x="6377049" y="1325034"/>
            <a:ext cx="2446269" cy="6669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67" b="1" dirty="0" err="1"/>
              <a:t>Succesfully</a:t>
            </a:r>
            <a:r>
              <a:rPr lang="en-US" sz="1867" b="1" dirty="0"/>
              <a:t> tested at ISOLDE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612E61-38A0-4243-99F3-675CD62EB673}"/>
              </a:ext>
            </a:extLst>
          </p:cNvPr>
          <p:cNvSpPr txBox="1"/>
          <p:nvPr/>
        </p:nvSpPr>
        <p:spPr>
          <a:xfrm>
            <a:off x="6339239" y="2245847"/>
            <a:ext cx="2875449" cy="152894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1867" b="1" dirty="0" err="1"/>
              <a:t>Rb</a:t>
            </a:r>
            <a:r>
              <a:rPr lang="pt-PT" sz="1867" b="1" dirty="0"/>
              <a:t> </a:t>
            </a:r>
            <a:r>
              <a:rPr lang="pt-PT" sz="1867" b="1" dirty="0" err="1"/>
              <a:t>and</a:t>
            </a:r>
            <a:r>
              <a:rPr lang="pt-PT" sz="1867" b="1" dirty="0"/>
              <a:t> </a:t>
            </a:r>
            <a:r>
              <a:rPr lang="pt-PT" sz="1867" b="1" dirty="0" err="1"/>
              <a:t>Cs</a:t>
            </a:r>
            <a:r>
              <a:rPr lang="pt-PT" sz="1867" b="1" dirty="0"/>
              <a:t> </a:t>
            </a:r>
            <a:r>
              <a:rPr lang="pt-PT" sz="1867" b="1" dirty="0" err="1"/>
              <a:t>isotopes</a:t>
            </a:r>
            <a:r>
              <a:rPr lang="pt-PT" sz="1867" b="1" dirty="0"/>
              <a:t> </a:t>
            </a:r>
            <a:r>
              <a:rPr lang="pt-PT" sz="1867" b="1" dirty="0" err="1"/>
              <a:t>have</a:t>
            </a:r>
            <a:r>
              <a:rPr lang="pt-PT" sz="1867" b="1" dirty="0"/>
              <a:t> </a:t>
            </a:r>
            <a:r>
              <a:rPr lang="pt-PT" sz="1867" b="1" dirty="0" err="1"/>
              <a:t>been</a:t>
            </a:r>
            <a:r>
              <a:rPr lang="pt-PT" sz="1867" b="1" dirty="0"/>
              <a:t> </a:t>
            </a:r>
            <a:r>
              <a:rPr lang="pt-PT" sz="1867" b="1" dirty="0" err="1"/>
              <a:t>measured</a:t>
            </a:r>
            <a:r>
              <a:rPr lang="pt-PT" sz="1867" b="1" dirty="0"/>
              <a:t> – </a:t>
            </a:r>
            <a:br>
              <a:rPr lang="pt-PT" sz="1867" b="1" dirty="0"/>
            </a:br>
            <a:r>
              <a:rPr lang="pt-PT" sz="1867" b="1" dirty="0">
                <a:solidFill>
                  <a:srgbClr val="FF0000"/>
                </a:solidFill>
              </a:rPr>
              <a:t>T1/2 </a:t>
            </a:r>
            <a:r>
              <a:rPr lang="pt-PT" sz="1867" b="1" dirty="0" err="1">
                <a:solidFill>
                  <a:srgbClr val="FF0000"/>
                </a:solidFill>
              </a:rPr>
              <a:t>down</a:t>
            </a:r>
            <a:r>
              <a:rPr lang="pt-PT" sz="1867" b="1" dirty="0">
                <a:solidFill>
                  <a:srgbClr val="FF0000"/>
                </a:solidFill>
              </a:rPr>
              <a:t> to 30 </a:t>
            </a:r>
            <a:r>
              <a:rPr lang="pt-PT" sz="1867" b="1" dirty="0" err="1">
                <a:solidFill>
                  <a:srgbClr val="FF0000"/>
                </a:solidFill>
              </a:rPr>
              <a:t>ms</a:t>
            </a:r>
            <a:r>
              <a:rPr lang="pt-PT" sz="1867" b="1" dirty="0">
                <a:solidFill>
                  <a:srgbClr val="FF0000"/>
                </a:solidFill>
              </a:rPr>
              <a:t> </a:t>
            </a:r>
            <a:r>
              <a:rPr lang="pt-PT" sz="1867" b="1" dirty="0" err="1">
                <a:solidFill>
                  <a:srgbClr val="FF0000"/>
                </a:solidFill>
              </a:rPr>
              <a:t>seen</a:t>
            </a:r>
            <a:r>
              <a:rPr lang="pt-PT" sz="1867" b="1" dirty="0">
                <a:solidFill>
                  <a:srgbClr val="FF0000"/>
                </a:solidFill>
              </a:rPr>
              <a:t> </a:t>
            </a:r>
            <a:r>
              <a:rPr lang="pt-PT" sz="1867" b="1" dirty="0" err="1">
                <a:solidFill>
                  <a:srgbClr val="FF0000"/>
                </a:solidFill>
              </a:rPr>
              <a:t>at</a:t>
            </a:r>
            <a:r>
              <a:rPr lang="pt-PT" sz="1867" b="1" dirty="0">
                <a:solidFill>
                  <a:srgbClr val="FF0000"/>
                </a:solidFill>
              </a:rPr>
              <a:t> </a:t>
            </a:r>
            <a:r>
              <a:rPr lang="pt-PT" sz="1867" b="1" dirty="0" err="1">
                <a:solidFill>
                  <a:srgbClr val="FF0000"/>
                </a:solidFill>
              </a:rPr>
              <a:t>the</a:t>
            </a:r>
            <a:r>
              <a:rPr lang="pt-PT" sz="1867" b="1" dirty="0">
                <a:solidFill>
                  <a:srgbClr val="FF0000"/>
                </a:solidFill>
              </a:rPr>
              <a:t> </a:t>
            </a:r>
            <a:r>
              <a:rPr lang="pt-PT" sz="1867" b="1" dirty="0" err="1">
                <a:solidFill>
                  <a:srgbClr val="FF0000"/>
                </a:solidFill>
              </a:rPr>
              <a:t>tapestation</a:t>
            </a:r>
            <a:r>
              <a:rPr lang="pt-PT" sz="1867" b="1" dirty="0">
                <a:solidFill>
                  <a:srgbClr val="FF0000"/>
                </a:solidFill>
              </a:rPr>
              <a:t> </a:t>
            </a:r>
            <a:br>
              <a:rPr lang="pt-PT" sz="1867" b="1" dirty="0"/>
            </a:br>
            <a:r>
              <a:rPr lang="pt-PT" sz="1867" b="1" dirty="0"/>
              <a:t>(&gt;101Rb, &gt;150Cs)</a:t>
            </a:r>
            <a:endParaRPr lang="en-US" sz="1867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A70086-5BE5-4860-9E2F-96E85D7531CD}"/>
              </a:ext>
            </a:extLst>
          </p:cNvPr>
          <p:cNvSpPr txBox="1"/>
          <p:nvPr/>
        </p:nvSpPr>
        <p:spPr>
          <a:xfrm>
            <a:off x="577943" y="5277283"/>
            <a:ext cx="4758557" cy="74879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133" b="1" dirty="0"/>
              <a:t>2nd </a:t>
            </a:r>
            <a:r>
              <a:rPr lang="pt-PT" sz="2133" b="1" dirty="0" err="1"/>
              <a:t>half</a:t>
            </a:r>
            <a:r>
              <a:rPr lang="pt-PT" sz="2133" b="1" dirty="0"/>
              <a:t> </a:t>
            </a:r>
            <a:r>
              <a:rPr lang="pt-PT" sz="2133" b="1" dirty="0" err="1"/>
              <a:t>of</a:t>
            </a:r>
            <a:r>
              <a:rPr lang="pt-PT" sz="2133" b="1" dirty="0"/>
              <a:t> </a:t>
            </a:r>
            <a:r>
              <a:rPr lang="pt-PT" sz="2133" b="1" dirty="0" err="1"/>
              <a:t>beam</a:t>
            </a:r>
            <a:r>
              <a:rPr lang="pt-PT" sz="2133" b="1" dirty="0"/>
              <a:t> time: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pt-PT" sz="2133" b="1" dirty="0"/>
              <a:t>Laser </a:t>
            </a:r>
            <a:r>
              <a:rPr lang="pt-PT" sz="2133" b="1" dirty="0" err="1"/>
              <a:t>beams</a:t>
            </a:r>
            <a:r>
              <a:rPr lang="pt-PT" sz="2133" b="1" dirty="0"/>
              <a:t> (Ga, </a:t>
            </a:r>
            <a:r>
              <a:rPr lang="pt-PT" sz="2133" b="1" dirty="0" err="1"/>
              <a:t>Zn</a:t>
            </a:r>
            <a:r>
              <a:rPr lang="pt-PT" sz="2133" b="1" dirty="0"/>
              <a:t>, Ni, In, Te)</a:t>
            </a:r>
            <a:endParaRPr lang="en-US" sz="2133" b="1" dirty="0"/>
          </a:p>
        </p:txBody>
      </p:sp>
      <p:pic>
        <p:nvPicPr>
          <p:cNvPr id="1026" name="Picture 2" descr="Machine generated alternative text:&#10;80 &#10;60 &#10;40 &#10;20 &#10;-20 &#10;-40 &#10;-60 &#10;-80 &#10;-100 &#10;-80 &#10;40 &#10;60 &#10;80 &#10;Ccounter3 &#10;2.470E+04 &#10;2.161 E+04 &#10;1.853E+04 &#10;1 .544E+04 &#10;1.235E+04 &#10;9263 &#10;6175 &#10;3088 &#10;0.000 &#10;-60 &#10;-40 &#10;-20 0 &#10;20 &#10;BTY.DHZ323 ">
            <a:extLst>
              <a:ext uri="{FF2B5EF4-FFF2-40B4-BE49-F238E27FC236}">
                <a16:creationId xmlns:a16="http://schemas.microsoft.com/office/drawing/2014/main" id="{35B08021-24D0-4682-9AF1-9B0D090F7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117" y="3723501"/>
            <a:ext cx="3097223" cy="2368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6F7512A-CFE4-4B76-B2FF-6A67FAA745F2}"/>
              </a:ext>
            </a:extLst>
          </p:cNvPr>
          <p:cNvSpPr txBox="1"/>
          <p:nvPr/>
        </p:nvSpPr>
        <p:spPr>
          <a:xfrm>
            <a:off x="9086979" y="5990069"/>
            <a:ext cx="2986461" cy="37965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67" b="1" dirty="0"/>
              <a:t>Proton scan with 145Cs</a:t>
            </a:r>
          </a:p>
        </p:txBody>
      </p:sp>
    </p:spTree>
    <p:extLst>
      <p:ext uri="{BB962C8B-B14F-4D97-AF65-F5344CB8AC3E}">
        <p14:creationId xmlns:p14="http://schemas.microsoft.com/office/powerpoint/2010/main" val="15558424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00F6F-B6EB-2847-8D79-F7E2EBC37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Physics </a:t>
            </a:r>
            <a:r>
              <a:rPr lang="en-GB" dirty="0">
                <a:sym typeface="Wingdings" pitchFamily="2" charset="2"/>
              </a:rPr>
              <a:t> what we do with that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2AB7AB-DD37-0F4C-81C6-5CC2381FA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Gilardoni - EPIC 2020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F1F436-BBA1-7C45-BF14-429B2BAEA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2406D6-9664-5048-9444-8875B0369AE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8367" y="1155030"/>
            <a:ext cx="10999124" cy="4705675"/>
          </a:xfrm>
        </p:spPr>
        <p:txBody>
          <a:bodyPr/>
          <a:lstStyle/>
          <a:p>
            <a:r>
              <a:rPr lang="en-GB" dirty="0"/>
              <a:t>Run more / longer experiments per year 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Fulfil high demand for beam time</a:t>
            </a:r>
          </a:p>
          <a:p>
            <a:pPr lvl="1">
              <a:buFont typeface="Wingdings" panose="05000000000000000000" pitchFamily="2" charset="2"/>
              <a:buChar char="à"/>
            </a:pPr>
            <a:endParaRPr lang="en-GB" dirty="0"/>
          </a:p>
          <a:p>
            <a:r>
              <a:rPr lang="en-GB" dirty="0"/>
              <a:t>Better quality beams, e.g. around </a:t>
            </a:r>
            <a:r>
              <a:rPr lang="en-GB" baseline="30000" dirty="0"/>
              <a:t>132</a:t>
            </a:r>
            <a:r>
              <a:rPr lang="en-GB" dirty="0"/>
              <a:t>Sn (intensity/purity)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Region of interest for astrophysics r-process path (link to origin of elements, neutron-star mergers, gravitational waves)</a:t>
            </a:r>
          </a:p>
          <a:p>
            <a:pPr lvl="1">
              <a:buFont typeface="Wingdings" panose="05000000000000000000" pitchFamily="2" charset="2"/>
              <a:buChar char="à"/>
            </a:pPr>
            <a:endParaRPr lang="en-GB" dirty="0"/>
          </a:p>
          <a:p>
            <a:r>
              <a:rPr lang="en-GB" dirty="0"/>
              <a:t>Faster release 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Shorter lived (thus more exotic) isotopes 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Those are typically of highest interest (astrophysics, nuclear modelling, …)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69236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27102-1BF1-F949-8D50-E812CB5D9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Improving beam purity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3E7688-9CAC-4446-9034-A722492A6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Gilardoni - EPIC 2020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833816-DAEF-AD42-9844-69B6261DA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284347-3244-6D4B-B152-BEC994C2525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Some exotic beams are produced only a few isotopes/second in a background of more than 1.000.000/s isobars.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Current isobar selection using HRS is about 1/2000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Separation of isotopes with same number of nucleons is impossible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Purification of 1/20000 is needed </a:t>
            </a:r>
            <a:br>
              <a:rPr lang="en-GB" dirty="0">
                <a:sym typeface="Wingdings" panose="05000000000000000000" pitchFamily="2" charset="2"/>
              </a:rPr>
            </a:br>
            <a:endParaRPr lang="en-GB" dirty="0"/>
          </a:p>
          <a:p>
            <a:r>
              <a:rPr lang="en-GB" dirty="0"/>
              <a:t>Development of a fast MR-TOF mass spectrometer </a:t>
            </a:r>
            <a:br>
              <a:rPr lang="en-GB" dirty="0"/>
            </a:br>
            <a:r>
              <a:rPr lang="en-GB" dirty="0"/>
              <a:t>(talk by M. </a:t>
            </a:r>
            <a:r>
              <a:rPr lang="en-GB" dirty="0" err="1"/>
              <a:t>Vilen</a:t>
            </a:r>
            <a:r>
              <a:rPr lang="en-GB" dirty="0"/>
              <a:t>)</a:t>
            </a:r>
            <a:br>
              <a:rPr lang="en-GB" dirty="0"/>
            </a:br>
            <a:endParaRPr lang="en-GB" dirty="0"/>
          </a:p>
          <a:p>
            <a:r>
              <a:rPr lang="en-GB" dirty="0"/>
              <a:t>Improving purification is essential in case of upgrade to 2 GeV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90101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3C789329-F314-404C-8E8B-9CCD8F2B6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upgrade : EPIC – Medium term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2EE43-8EF7-B34D-A9F8-7B08CBE96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Gilardoni - EPIC 2020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8AD63C-45F3-5240-8BCC-8DC1BE6F2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DF9DBB-667C-4714-9438-1C3EB62335E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D31F02-8945-BE4C-A746-19DD4C51CB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6581" y="3429001"/>
            <a:ext cx="5481045" cy="2690513"/>
          </a:xfrm>
          <a:prstGeom prst="rect">
            <a:avLst/>
          </a:prstGeom>
        </p:spPr>
      </p:pic>
      <p:pic>
        <p:nvPicPr>
          <p:cNvPr id="9" name="Picture 2" descr="E:\catheral\My Documents\beam dump photos\HRS dump\DSC_0745.JPG">
            <a:extLst>
              <a:ext uri="{FF2B5EF4-FFF2-40B4-BE49-F238E27FC236}">
                <a16:creationId xmlns:a16="http://schemas.microsoft.com/office/drawing/2014/main" id="{B2575C1D-5CBE-2048-B08C-D5CAE65A2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436" y="3517921"/>
            <a:ext cx="1322130" cy="87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001">
            <a:extLst>
              <a:ext uri="{FF2B5EF4-FFF2-40B4-BE49-F238E27FC236}">
                <a16:creationId xmlns:a16="http://schemas.microsoft.com/office/drawing/2014/main" id="{CC13BB8A-B5B4-F447-8812-22D0C40C49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643" y="1011863"/>
            <a:ext cx="3495157" cy="2417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E:\catheral\My Documents\beam dump photos\GPS dumps\DSC_0734.JPG">
            <a:extLst>
              <a:ext uri="{FF2B5EF4-FFF2-40B4-BE49-F238E27FC236}">
                <a16:creationId xmlns:a16="http://schemas.microsoft.com/office/drawing/2014/main" id="{5F96457F-E719-FF48-871F-97AB332932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05"/>
          <a:stretch/>
        </p:blipFill>
        <p:spPr bwMode="auto">
          <a:xfrm>
            <a:off x="5537784" y="2697257"/>
            <a:ext cx="1113256" cy="1259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ED5F769-3C25-F34E-B4EC-F36CC40B7B4F}"/>
              </a:ext>
            </a:extLst>
          </p:cNvPr>
          <p:cNvSpPr txBox="1"/>
          <p:nvPr/>
        </p:nvSpPr>
        <p:spPr>
          <a:xfrm>
            <a:off x="360193" y="1632031"/>
            <a:ext cx="629084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Medium-term facility upgrade (possible horizon LS3)</a:t>
            </a:r>
            <a:br>
              <a:rPr lang="en-GB" dirty="0"/>
            </a:br>
            <a:r>
              <a:rPr lang="en-GB" dirty="0"/>
              <a:t> to fully profit from LIU-PSB improvements: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ISOLDE @ 2 GeV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Increased POT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r>
              <a:rPr lang="en-GB" dirty="0"/>
              <a:t>Upgrade needed 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Rebuilding of PSB-ISOLDE transfer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Rebuilding of ISOLDE beam dumps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Validate new targets and future FEs </a:t>
            </a:r>
          </a:p>
        </p:txBody>
      </p:sp>
    </p:spTree>
    <p:extLst>
      <p:ext uri="{BB962C8B-B14F-4D97-AF65-F5344CB8AC3E}">
        <p14:creationId xmlns:p14="http://schemas.microsoft.com/office/powerpoint/2010/main" val="2456352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46A1C-38EB-2548-926C-BAF3F9F7E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: a successful long history</a:t>
            </a:r>
          </a:p>
        </p:txBody>
      </p:sp>
      <p:sp>
        <p:nvSpPr>
          <p:cNvPr id="112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6D20FFC-F324-419A-AB8C-ABE46476705C}" type="slidenum">
              <a:rPr lang="en-US" altLang="en-US" smtClean="0">
                <a:solidFill>
                  <a:schemeClr val="bg1"/>
                </a:solidFill>
              </a:rPr>
              <a:pPr/>
              <a:t>2</a:t>
            </a:fld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11269" name="TextBox 7"/>
          <p:cNvSpPr txBox="1">
            <a:spLocks noChangeArrowheads="1"/>
          </p:cNvSpPr>
          <p:nvPr/>
        </p:nvSpPr>
        <p:spPr bwMode="auto">
          <a:xfrm>
            <a:off x="4808767" y="1192126"/>
            <a:ext cx="385554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00" b="1" dirty="0"/>
              <a:t>May 1966: </a:t>
            </a:r>
            <a:r>
              <a:rPr lang="en-GB" altLang="en-US" sz="1600" b="1" dirty="0"/>
              <a:t>Synchro-Cyclotron </a:t>
            </a:r>
            <a:br>
              <a:rPr lang="en-GB" altLang="en-US" sz="1600" b="1" dirty="0"/>
            </a:br>
            <a:r>
              <a:rPr lang="en-GB" altLang="en-US" sz="1600" b="1" dirty="0"/>
              <a:t>shuts down for ISOLDE construction</a:t>
            </a:r>
            <a:endParaRPr lang="en-GB" altLang="en-US" sz="1600" dirty="0"/>
          </a:p>
        </p:txBody>
      </p:sp>
      <p:pic>
        <p:nvPicPr>
          <p:cNvPr id="11270" name="Picture 2" descr="http://timeline.web.cern.ch/sites/timeline.web.cern.ch/files/ISOLDE19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335" y="1776323"/>
            <a:ext cx="2185683" cy="2205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TextBox 9"/>
          <p:cNvSpPr txBox="1">
            <a:spLocks noChangeArrowheads="1"/>
          </p:cNvSpPr>
          <p:nvPr/>
        </p:nvSpPr>
        <p:spPr bwMode="auto">
          <a:xfrm>
            <a:off x="8969093" y="1192126"/>
            <a:ext cx="314903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b="1" dirty="0"/>
              <a:t>Oct 1967: First proton </a:t>
            </a:r>
          </a:p>
          <a:p>
            <a:r>
              <a:rPr lang="en-US" altLang="en-US" b="1" dirty="0"/>
              <a:t>beams at ISOLDE</a:t>
            </a:r>
            <a:endParaRPr lang="en-GB" altLang="en-US" dirty="0"/>
          </a:p>
        </p:txBody>
      </p:sp>
      <p:pic>
        <p:nvPicPr>
          <p:cNvPr id="11272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1419" y="1822070"/>
            <a:ext cx="2670181" cy="212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3" name="TextBox 11"/>
          <p:cNvSpPr txBox="1">
            <a:spLocks noChangeArrowheads="1"/>
          </p:cNvSpPr>
          <p:nvPr/>
        </p:nvSpPr>
        <p:spPr bwMode="auto">
          <a:xfrm>
            <a:off x="77476" y="5599608"/>
            <a:ext cx="540892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00" b="1" dirty="0"/>
              <a:t>1972: </a:t>
            </a:r>
            <a:br>
              <a:rPr lang="en-US" altLang="en-US" sz="1600" b="1" dirty="0"/>
            </a:br>
            <a:r>
              <a:rPr lang="en-GB" altLang="en-US" sz="1600" b="1" dirty="0"/>
              <a:t>SC Improvement Program – doubles the intensity</a:t>
            </a:r>
          </a:p>
        </p:txBody>
      </p:sp>
      <p:pic>
        <p:nvPicPr>
          <p:cNvPr id="1127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964957"/>
            <a:ext cx="2434462" cy="189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5A4A0BC-0E92-204B-8B75-6C21FE9AD898}"/>
              </a:ext>
            </a:extLst>
          </p:cNvPr>
          <p:cNvSpPr txBox="1"/>
          <p:nvPr/>
        </p:nvSpPr>
        <p:spPr>
          <a:xfrm>
            <a:off x="265222" y="1198572"/>
            <a:ext cx="385554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From CERN Convention: 1953</a:t>
            </a:r>
          </a:p>
          <a:p>
            <a:pPr fontAlgn="base"/>
            <a:r>
              <a:rPr lang="en-GB" sz="1600" dirty="0"/>
              <a:t>The Organization shall, […],  confine </a:t>
            </a:r>
            <a:br>
              <a:rPr lang="en-GB" sz="1600" dirty="0"/>
            </a:br>
            <a:r>
              <a:rPr lang="en-GB" sz="1600" dirty="0"/>
              <a:t>its activities to the following:</a:t>
            </a:r>
            <a:br>
              <a:rPr lang="en-GB" sz="1000" dirty="0"/>
            </a:br>
            <a:endParaRPr lang="en-GB" sz="1000" dirty="0"/>
          </a:p>
          <a:p>
            <a:pPr fontAlgn="base"/>
            <a:endParaRPr lang="en-GB" sz="1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B5611A-1634-0044-A039-FD167BB63E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222" y="1938489"/>
            <a:ext cx="3766605" cy="1552371"/>
          </a:xfrm>
          <a:prstGeom prst="rect">
            <a:avLst/>
          </a:prstGeom>
        </p:spPr>
      </p:pic>
      <p:sp>
        <p:nvSpPr>
          <p:cNvPr id="15" name="TextBox 12">
            <a:extLst>
              <a:ext uri="{FF2B5EF4-FFF2-40B4-BE49-F238E27FC236}">
                <a16:creationId xmlns:a16="http://schemas.microsoft.com/office/drawing/2014/main" id="{B2C201E9-15FF-204C-97F7-804FF6CC9B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6504" y="4106218"/>
            <a:ext cx="434991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00" b="1" dirty="0"/>
              <a:t>June 1983: ISOLDE III approved – </a:t>
            </a:r>
          </a:p>
          <a:p>
            <a:r>
              <a:rPr lang="en-US" altLang="en-US" sz="1600" dirty="0"/>
              <a:t>two-stage high resolution separation </a:t>
            </a:r>
          </a:p>
          <a:p>
            <a:r>
              <a:rPr lang="en-US" altLang="en-US" sz="1600" dirty="0"/>
              <a:t>using two magnets</a:t>
            </a:r>
            <a:endParaRPr lang="en-GB" altLang="en-US" sz="1600" dirty="0"/>
          </a:p>
        </p:txBody>
      </p:sp>
      <p:pic>
        <p:nvPicPr>
          <p:cNvPr id="16" name="Picture 1">
            <a:extLst>
              <a:ext uri="{FF2B5EF4-FFF2-40B4-BE49-F238E27FC236}">
                <a16:creationId xmlns:a16="http://schemas.microsoft.com/office/drawing/2014/main" id="{8C3352F6-1AA5-D646-9EB2-508BD39852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960" y="5001203"/>
            <a:ext cx="2574431" cy="171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>
            <a:extLst>
              <a:ext uri="{FF2B5EF4-FFF2-40B4-BE49-F238E27FC236}">
                <a16:creationId xmlns:a16="http://schemas.microsoft.com/office/drawing/2014/main" id="{540632E6-228A-574F-98BC-0EB43694EC3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3388" y="4644791"/>
            <a:ext cx="3088212" cy="201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4">
            <a:extLst>
              <a:ext uri="{FF2B5EF4-FFF2-40B4-BE49-F238E27FC236}">
                <a16:creationId xmlns:a16="http://schemas.microsoft.com/office/drawing/2014/main" id="{25E131E4-F0D8-1B45-AD6E-1391D4F13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5396" y="4022920"/>
            <a:ext cx="51022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00" b="1" dirty="0"/>
              <a:t>Dec 1990: </a:t>
            </a:r>
            <a:r>
              <a:rPr lang="en-GB" altLang="en-US" sz="1600" b="1" dirty="0"/>
              <a:t>The Synchrocyclotron beam ends</a:t>
            </a:r>
          </a:p>
          <a:p>
            <a:r>
              <a:rPr lang="en-US" altLang="en-US" sz="1600" dirty="0"/>
              <a:t>New ISOLDE facility </a:t>
            </a:r>
            <a:r>
              <a:rPr lang="en-US" altLang="en-US" sz="1600" dirty="0">
                <a:sym typeface="Wingdings" pitchFamily="2" charset="2"/>
              </a:rPr>
              <a:t> </a:t>
            </a:r>
            <a:r>
              <a:rPr lang="en-US" altLang="en-US" sz="1600" dirty="0"/>
              <a:t>Online in 1992@PSB</a:t>
            </a:r>
            <a:endParaRPr lang="en-GB" altLang="en-US" sz="1600" dirty="0"/>
          </a:p>
        </p:txBody>
      </p:sp>
      <p:sp>
        <p:nvSpPr>
          <p:cNvPr id="11268" name="TextBox 2"/>
          <p:cNvSpPr txBox="1">
            <a:spLocks noChangeArrowheads="1"/>
          </p:cNvSpPr>
          <p:nvPr/>
        </p:nvSpPr>
        <p:spPr bwMode="auto">
          <a:xfrm>
            <a:off x="2148524" y="3268842"/>
            <a:ext cx="43697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600" b="1" dirty="0"/>
              <a:t>Dec 1964: CERN approves </a:t>
            </a:r>
            <a:br>
              <a:rPr lang="en-US" altLang="en-US" sz="1600" b="1" dirty="0"/>
            </a:br>
            <a:r>
              <a:rPr lang="en-US" altLang="en-US" sz="1600" b="1" dirty="0"/>
              <a:t>the online separator project</a:t>
            </a:r>
            <a:endParaRPr lang="en-GB" altLang="en-US" sz="16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5EEB8D-3C76-2845-892D-4BC50979F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5858" y="6292362"/>
            <a:ext cx="6458284" cy="365125"/>
          </a:xfrm>
        </p:spPr>
        <p:txBody>
          <a:bodyPr/>
          <a:lstStyle/>
          <a:p>
            <a:r>
              <a:rPr lang="en-GB" dirty="0"/>
              <a:t>S. Gilardoni - EPIC 2020 workshop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0795FB8-D4F4-BA41-9E26-7A1AB4A718F3}"/>
              </a:ext>
            </a:extLst>
          </p:cNvPr>
          <p:cNvCxnSpPr/>
          <p:nvPr/>
        </p:nvCxnSpPr>
        <p:spPr>
          <a:xfrm>
            <a:off x="1818861" y="2643809"/>
            <a:ext cx="6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02246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004C710D-ED82-2341-B254-E2CD7746D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upgrade : EPIC – long-term (&gt;LS3)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2EE43-8EF7-B34D-A9F8-7B08CBE96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Gilardoni - EPIC 2020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8AD63C-45F3-5240-8BCC-8DC1BE6F2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DF9DBB-667C-4714-9438-1C3EB62335ED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A6DE4C-823B-4F49-A18A-1B70550276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9605" y="1414800"/>
            <a:ext cx="3676507" cy="303936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244B0A-69AF-8644-9787-06AB66289B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395" y="1155030"/>
            <a:ext cx="3190142" cy="30245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9413C3-0A5E-1440-9831-9C4CBD9742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1647" y="4624826"/>
            <a:ext cx="3205237" cy="14609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6C24773-9C2A-8F41-AAA4-4A015CECE9A5}"/>
              </a:ext>
            </a:extLst>
          </p:cNvPr>
          <p:cNvSpPr txBox="1"/>
          <p:nvPr/>
        </p:nvSpPr>
        <p:spPr>
          <a:xfrm>
            <a:off x="3748476" y="1244135"/>
            <a:ext cx="539654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Goal: </a:t>
            </a:r>
          </a:p>
          <a:p>
            <a:pPr marL="285750" indent="-285750">
              <a:buFontTx/>
              <a:buChar char="-"/>
            </a:pPr>
            <a:r>
              <a:rPr lang="en-GB" dirty="0"/>
              <a:t>increase integrated intensity to final users</a:t>
            </a:r>
            <a:br>
              <a:rPr lang="en-GB" dirty="0"/>
            </a:b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1-2 new Front-Ends with RILIS systems</a:t>
            </a:r>
            <a:br>
              <a:rPr lang="en-GB" dirty="0"/>
            </a:b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increase possible experiments</a:t>
            </a:r>
            <a:br>
              <a:rPr lang="en-GB" dirty="0"/>
            </a:br>
            <a:r>
              <a:rPr lang="en-GB" dirty="0">
                <a:sym typeface="Wingdings" pitchFamily="2" charset="2"/>
              </a:rPr>
              <a:t> New experimental hall</a:t>
            </a:r>
            <a:br>
              <a:rPr lang="en-GB" dirty="0">
                <a:sym typeface="Wingdings" pitchFamily="2" charset="2"/>
              </a:rPr>
            </a:br>
            <a:endParaRPr lang="en-GB" dirty="0">
              <a:sym typeface="Wingdings" pitchFamily="2" charset="2"/>
            </a:endParaRPr>
          </a:p>
          <a:p>
            <a:pPr marL="285750" indent="-285750">
              <a:buFontTx/>
              <a:buChar char="-"/>
            </a:pPr>
            <a:r>
              <a:rPr lang="en-GB" dirty="0"/>
              <a:t>New </a:t>
            </a:r>
            <a:r>
              <a:rPr lang="en-GB"/>
              <a:t>physics opportunities</a:t>
            </a:r>
            <a:br>
              <a:rPr lang="en-GB"/>
            </a:br>
            <a:r>
              <a:rPr lang="en-GB">
                <a:sym typeface="Wingdings" pitchFamily="2" charset="2"/>
              </a:rPr>
              <a:t> </a:t>
            </a:r>
            <a:r>
              <a:rPr lang="en-GB"/>
              <a:t>Isotope </a:t>
            </a:r>
            <a:r>
              <a:rPr lang="en-GB" dirty="0"/>
              <a:t>storage ring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D6645B3-639F-634F-97C9-336B9D5137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4235235"/>
            <a:ext cx="4386315" cy="177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2599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8844765-9B93-43B6-8C92-B0BA35B72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Reasons for a new ISOLDE hall and target stations</a:t>
            </a:r>
            <a:endParaRPr lang="en-GB" sz="3600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41C8613C-89F9-4D7F-9224-1B94B4D1F4B7}"/>
              </a:ext>
            </a:extLst>
          </p:cNvPr>
          <p:cNvSpPr txBox="1">
            <a:spLocks/>
          </p:cNvSpPr>
          <p:nvPr/>
        </p:nvSpPr>
        <p:spPr>
          <a:xfrm>
            <a:off x="186690" y="1434007"/>
            <a:ext cx="11496295" cy="469102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20000"/>
              </a:lnSpc>
            </a:pPr>
            <a:r>
              <a:rPr lang="en-US" sz="1800" dirty="0"/>
              <a:t>No-more expansion of the existing ISOLDE experimental hall possible</a:t>
            </a:r>
          </a:p>
          <a:p>
            <a:pPr lvl="0">
              <a:lnSpc>
                <a:spcPct val="120000"/>
              </a:lnSpc>
            </a:pPr>
            <a:r>
              <a:rPr lang="en-US" sz="1800" dirty="0"/>
              <a:t>An overfull existing ISOLDE experimental hall and growing demand for new </a:t>
            </a:r>
            <a:br>
              <a:rPr lang="en-US" sz="1800" dirty="0"/>
            </a:br>
            <a:r>
              <a:rPr lang="en-US" sz="1800" dirty="0"/>
              <a:t>experimental stations: 2 out of 5 new by the RB endorsed experiments </a:t>
            </a:r>
            <a:br>
              <a:rPr lang="en-US" sz="1800" dirty="0"/>
            </a:br>
            <a:r>
              <a:rPr lang="en-US" sz="1800" dirty="0"/>
              <a:t>will have difficulties to be housed in the existing hall</a:t>
            </a:r>
          </a:p>
          <a:p>
            <a:pPr lvl="0">
              <a:lnSpc>
                <a:spcPct val="120000"/>
              </a:lnSpc>
            </a:pPr>
            <a:r>
              <a:rPr lang="en-US" sz="1800" dirty="0"/>
              <a:t>Need for higher efficiency and higher quality beams: </a:t>
            </a:r>
            <a:br>
              <a:rPr lang="en-US" sz="1800" dirty="0"/>
            </a:br>
            <a:r>
              <a:rPr lang="en-US" sz="1800" dirty="0"/>
              <a:t>parallel physics from new target stations and infrastructure with high-resolution separation</a:t>
            </a:r>
          </a:p>
          <a:p>
            <a:pPr>
              <a:lnSpc>
                <a:spcPct val="120000"/>
              </a:lnSpc>
            </a:pPr>
            <a:endParaRPr lang="en-US" sz="18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1800" b="1" dirty="0"/>
              <a:t>Proposed solution</a:t>
            </a:r>
          </a:p>
          <a:p>
            <a:pPr>
              <a:lnSpc>
                <a:spcPct val="120000"/>
              </a:lnSpc>
            </a:pPr>
            <a:r>
              <a:rPr lang="en-US" sz="1800" dirty="0"/>
              <a:t>A new Low Energy Nuclear Physics experimental hall with its own underground </a:t>
            </a:r>
            <a:br>
              <a:rPr lang="en-US" sz="1800" dirty="0"/>
            </a:br>
            <a:r>
              <a:rPr lang="en-US" sz="1800" dirty="0"/>
              <a:t>target stations at CERN making use of existing tunnel structures (TT70) to transport the proton beam from PSB</a:t>
            </a:r>
            <a:endParaRPr lang="en-GB" sz="1800" dirty="0"/>
          </a:p>
          <a:p>
            <a:pPr>
              <a:lnSpc>
                <a:spcPct val="120000"/>
              </a:lnSpc>
            </a:pPr>
            <a:r>
              <a:rPr lang="en-US" sz="1800" dirty="0"/>
              <a:t>Present experimental hall 170 and target-zone fully available for HIE ISOLDE post-acceleration experiments, MEDICIS as well as Class A and nano-lab target and ion source development</a:t>
            </a:r>
            <a:endParaRPr lang="en-GB" sz="1800" dirty="0"/>
          </a:p>
          <a:p>
            <a:pPr>
              <a:lnSpc>
                <a:spcPct val="120000"/>
              </a:lnSpc>
            </a:pPr>
            <a:r>
              <a:rPr lang="en-US" sz="1800" dirty="0"/>
              <a:t>Opens the possibility to add a future storage ring in the existing Low Energy hall after the existing Low E experiments have been moved to the new hall and the space becomes available</a:t>
            </a:r>
          </a:p>
          <a:p>
            <a:pPr>
              <a:lnSpc>
                <a:spcPct val="120000"/>
              </a:lnSpc>
            </a:pPr>
            <a:r>
              <a:rPr lang="en-US" sz="1800" b="1" dirty="0"/>
              <a:t>Opens the possibility to connect to the AD (and </a:t>
            </a:r>
            <a:r>
              <a:rPr lang="en-US" sz="1800" b="1" dirty="0" err="1"/>
              <a:t>n_ToF</a:t>
            </a:r>
            <a:r>
              <a:rPr lang="en-US" sz="1800" b="1" dirty="0"/>
              <a:t>), enabling promising future physics</a:t>
            </a:r>
          </a:p>
          <a:p>
            <a:pPr>
              <a:lnSpc>
                <a:spcPct val="120000"/>
              </a:lnSpc>
            </a:pPr>
            <a:r>
              <a:rPr lang="en-US" sz="1800" b="1" dirty="0"/>
              <a:t>Construction and installation of the new hall and target stations can be carried out in parallel with physics</a:t>
            </a:r>
            <a:r>
              <a:rPr lang="en-GB" sz="1800" b="1" dirty="0"/>
              <a:t> at the existing ISOLDE facility securing nuclear physics at CERN. </a:t>
            </a:r>
          </a:p>
        </p:txBody>
      </p:sp>
      <p:pic>
        <p:nvPicPr>
          <p:cNvPr id="2" name="Image 4">
            <a:extLst>
              <a:ext uri="{FF2B5EF4-FFF2-40B4-BE49-F238E27FC236}">
                <a16:creationId xmlns:a16="http://schemas.microsoft.com/office/drawing/2014/main" id="{1F0D0ACA-532F-418A-A30E-E61837573AB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91" b="3122"/>
          <a:stretch/>
        </p:blipFill>
        <p:spPr>
          <a:xfrm>
            <a:off x="7376160" y="1004234"/>
            <a:ext cx="4629150" cy="260389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353A2D8-FC54-4F5B-AB5F-5BEAEC772ED2}"/>
              </a:ext>
            </a:extLst>
          </p:cNvPr>
          <p:cNvSpPr txBox="1"/>
          <p:nvPr/>
        </p:nvSpPr>
        <p:spPr>
          <a:xfrm>
            <a:off x="8401506" y="1003325"/>
            <a:ext cx="3549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</a:rPr>
              <a:t>Space in the existing ISOLDE hall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B985CE4-43C1-F44F-BEBC-93905B292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0620" y="6404005"/>
            <a:ext cx="6458284" cy="365125"/>
          </a:xfrm>
        </p:spPr>
        <p:txBody>
          <a:bodyPr/>
          <a:lstStyle/>
          <a:p>
            <a:r>
              <a:rPr lang="en-GB"/>
              <a:t>S. Gilardoni - EPIC 2020 workshop</a:t>
            </a:r>
            <a:endParaRPr lang="en-GB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1A8C1-D3BE-3547-B596-3F44E3470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F912D5-32B8-3A44-B64C-4BD4A2173C77}"/>
              </a:ext>
            </a:extLst>
          </p:cNvPr>
          <p:cNvSpPr txBox="1"/>
          <p:nvPr/>
        </p:nvSpPr>
        <p:spPr>
          <a:xfrm>
            <a:off x="9690735" y="5847824"/>
            <a:ext cx="1975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(See Erwin’s talk)</a:t>
            </a:r>
          </a:p>
        </p:txBody>
      </p:sp>
    </p:spTree>
    <p:extLst>
      <p:ext uri="{BB962C8B-B14F-4D97-AF65-F5344CB8AC3E}">
        <p14:creationId xmlns:p14="http://schemas.microsoft.com/office/powerpoint/2010/main" val="28538968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3569AD-535F-4794-9EFA-DFE6A6A7BB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150" y="905349"/>
            <a:ext cx="10553700" cy="55208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495F220-D65E-43D5-BE0E-1152ECA1F0F8}"/>
              </a:ext>
            </a:extLst>
          </p:cNvPr>
          <p:cNvSpPr txBox="1"/>
          <p:nvPr/>
        </p:nvSpPr>
        <p:spPr>
          <a:xfrm>
            <a:off x="1318639" y="2601825"/>
            <a:ext cx="1592917" cy="2419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dirty="0"/>
              <a:t>AD pbar facility</a:t>
            </a:r>
            <a:endParaRPr lang="en-GB" sz="11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D1824F3-4F89-4A0E-8516-20F9CB9FB159}"/>
              </a:ext>
            </a:extLst>
          </p:cNvPr>
          <p:cNvCxnSpPr>
            <a:cxnSpLocks/>
          </p:cNvCxnSpPr>
          <p:nvPr/>
        </p:nvCxnSpPr>
        <p:spPr>
          <a:xfrm flipV="1">
            <a:off x="5296705" y="5082290"/>
            <a:ext cx="450585" cy="752701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7A909FE-EF6B-4B5A-8A0F-E6078FADECAA}"/>
              </a:ext>
            </a:extLst>
          </p:cNvPr>
          <p:cNvSpPr txBox="1"/>
          <p:nvPr/>
        </p:nvSpPr>
        <p:spPr>
          <a:xfrm>
            <a:off x="1318639" y="5757840"/>
            <a:ext cx="1223344" cy="2419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dirty="0"/>
              <a:t>PS Booster</a:t>
            </a:r>
            <a:endParaRPr lang="en-GB" sz="11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8B7803B-BC19-4620-8582-9CB148C8CB6C}"/>
              </a:ext>
            </a:extLst>
          </p:cNvPr>
          <p:cNvSpPr txBox="1"/>
          <p:nvPr/>
        </p:nvSpPr>
        <p:spPr>
          <a:xfrm>
            <a:off x="4905488" y="5757840"/>
            <a:ext cx="1756770" cy="4112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dirty="0"/>
              <a:t>BTY proton line from PSB to ISOLDE target area</a:t>
            </a:r>
            <a:endParaRPr lang="en-GB" sz="110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D61E9F8E-3289-4758-8080-B3BCAE0CD90D}"/>
              </a:ext>
            </a:extLst>
          </p:cNvPr>
          <p:cNvSpPr/>
          <p:nvPr/>
        </p:nvSpPr>
        <p:spPr>
          <a:xfrm>
            <a:off x="5605483" y="2802258"/>
            <a:ext cx="2711395" cy="3085107"/>
          </a:xfrm>
          <a:custGeom>
            <a:avLst/>
            <a:gdLst>
              <a:gd name="connsiteX0" fmla="*/ 747423 w 2711395"/>
              <a:gd name="connsiteY0" fmla="*/ 357809 h 3085107"/>
              <a:gd name="connsiteX1" fmla="*/ 111319 w 2711395"/>
              <a:gd name="connsiteY1" fmla="*/ 882595 h 3085107"/>
              <a:gd name="connsiteX2" fmla="*/ 103367 w 2711395"/>
              <a:gd name="connsiteY2" fmla="*/ 970060 h 3085107"/>
              <a:gd name="connsiteX3" fmla="*/ 95416 w 2711395"/>
              <a:gd name="connsiteY3" fmla="*/ 1001865 h 3085107"/>
              <a:gd name="connsiteX4" fmla="*/ 95416 w 2711395"/>
              <a:gd name="connsiteY4" fmla="*/ 1089329 h 3085107"/>
              <a:gd name="connsiteX5" fmla="*/ 103367 w 2711395"/>
              <a:gd name="connsiteY5" fmla="*/ 1089329 h 3085107"/>
              <a:gd name="connsiteX6" fmla="*/ 302150 w 2711395"/>
              <a:gd name="connsiteY6" fmla="*/ 1240404 h 3085107"/>
              <a:gd name="connsiteX7" fmla="*/ 333955 w 2711395"/>
              <a:gd name="connsiteY7" fmla="*/ 1351722 h 3085107"/>
              <a:gd name="connsiteX8" fmla="*/ 0 w 2711395"/>
              <a:gd name="connsiteY8" fmla="*/ 1614115 h 3085107"/>
              <a:gd name="connsiteX9" fmla="*/ 39757 w 2711395"/>
              <a:gd name="connsiteY9" fmla="*/ 1773141 h 3085107"/>
              <a:gd name="connsiteX10" fmla="*/ 2122999 w 2711395"/>
              <a:gd name="connsiteY10" fmla="*/ 3085107 h 3085107"/>
              <a:gd name="connsiteX11" fmla="*/ 2711395 w 2711395"/>
              <a:gd name="connsiteY11" fmla="*/ 2456953 h 3085107"/>
              <a:gd name="connsiteX12" fmla="*/ 2631882 w 2711395"/>
              <a:gd name="connsiteY12" fmla="*/ 2154804 h 3085107"/>
              <a:gd name="connsiteX13" fmla="*/ 2162755 w 2711395"/>
              <a:gd name="connsiteY13" fmla="*/ 1645920 h 3085107"/>
              <a:gd name="connsiteX14" fmla="*/ 2393343 w 2711395"/>
              <a:gd name="connsiteY14" fmla="*/ 1343771 h 3085107"/>
              <a:gd name="connsiteX15" fmla="*/ 2377440 w 2711395"/>
              <a:gd name="connsiteY15" fmla="*/ 985962 h 3085107"/>
              <a:gd name="connsiteX16" fmla="*/ 2560320 w 2711395"/>
              <a:gd name="connsiteY16" fmla="*/ 803082 h 3085107"/>
              <a:gd name="connsiteX17" fmla="*/ 2496710 w 2711395"/>
              <a:gd name="connsiteY17" fmla="*/ 540689 h 3085107"/>
              <a:gd name="connsiteX18" fmla="*/ 2329732 w 2711395"/>
              <a:gd name="connsiteY18" fmla="*/ 445273 h 3085107"/>
              <a:gd name="connsiteX19" fmla="*/ 2337684 w 2711395"/>
              <a:gd name="connsiteY19" fmla="*/ 214686 h 3085107"/>
              <a:gd name="connsiteX20" fmla="*/ 1757239 w 2711395"/>
              <a:gd name="connsiteY20" fmla="*/ 0 h 3085107"/>
              <a:gd name="connsiteX21" fmla="*/ 1152939 w 2711395"/>
              <a:gd name="connsiteY21" fmla="*/ 508884 h 3085107"/>
              <a:gd name="connsiteX22" fmla="*/ 747423 w 2711395"/>
              <a:gd name="connsiteY22" fmla="*/ 357809 h 3085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711395" h="3085107">
                <a:moveTo>
                  <a:pt x="747423" y="357809"/>
                </a:moveTo>
                <a:lnTo>
                  <a:pt x="111319" y="882595"/>
                </a:lnTo>
                <a:cubicBezTo>
                  <a:pt x="108668" y="911750"/>
                  <a:pt x="107236" y="941042"/>
                  <a:pt x="103367" y="970060"/>
                </a:cubicBezTo>
                <a:cubicBezTo>
                  <a:pt x="101923" y="980892"/>
                  <a:pt x="96143" y="990961"/>
                  <a:pt x="95416" y="1001865"/>
                </a:cubicBezTo>
                <a:cubicBezTo>
                  <a:pt x="93477" y="1030955"/>
                  <a:pt x="95416" y="1060174"/>
                  <a:pt x="95416" y="1089329"/>
                </a:cubicBezTo>
                <a:lnTo>
                  <a:pt x="103367" y="1089329"/>
                </a:lnTo>
                <a:lnTo>
                  <a:pt x="302150" y="1240404"/>
                </a:lnTo>
                <a:lnTo>
                  <a:pt x="333955" y="1351722"/>
                </a:lnTo>
                <a:lnTo>
                  <a:pt x="0" y="1614115"/>
                </a:lnTo>
                <a:lnTo>
                  <a:pt x="39757" y="1773141"/>
                </a:lnTo>
                <a:lnTo>
                  <a:pt x="2122999" y="3085107"/>
                </a:lnTo>
                <a:lnTo>
                  <a:pt x="2711395" y="2456953"/>
                </a:lnTo>
                <a:lnTo>
                  <a:pt x="2631882" y="2154804"/>
                </a:lnTo>
                <a:lnTo>
                  <a:pt x="2162755" y="1645920"/>
                </a:lnTo>
                <a:lnTo>
                  <a:pt x="2393343" y="1343771"/>
                </a:lnTo>
                <a:lnTo>
                  <a:pt x="2377440" y="985962"/>
                </a:lnTo>
                <a:lnTo>
                  <a:pt x="2560320" y="803082"/>
                </a:lnTo>
                <a:lnTo>
                  <a:pt x="2496710" y="540689"/>
                </a:lnTo>
                <a:lnTo>
                  <a:pt x="2329732" y="445273"/>
                </a:lnTo>
                <a:lnTo>
                  <a:pt x="2337684" y="214686"/>
                </a:lnTo>
                <a:lnTo>
                  <a:pt x="1757239" y="0"/>
                </a:lnTo>
                <a:lnTo>
                  <a:pt x="1152939" y="508884"/>
                </a:lnTo>
                <a:lnTo>
                  <a:pt x="747423" y="357809"/>
                </a:lnTo>
                <a:close/>
              </a:path>
            </a:pathLst>
          </a:cu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08168A-C134-4B83-B822-25736D5F7C99}"/>
              </a:ext>
            </a:extLst>
          </p:cNvPr>
          <p:cNvSpPr txBox="1"/>
          <p:nvPr/>
        </p:nvSpPr>
        <p:spPr>
          <a:xfrm>
            <a:off x="6004397" y="3410390"/>
            <a:ext cx="2051437" cy="58053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dirty="0"/>
              <a:t>ISOLDE experimental hall 170, </a:t>
            </a:r>
          </a:p>
          <a:p>
            <a:pPr algn="ctr"/>
            <a:r>
              <a:rPr lang="en-US" sz="1100" dirty="0"/>
              <a:t>control &amp; user building 508 and </a:t>
            </a:r>
            <a:r>
              <a:rPr lang="en-US" sz="1100" dirty="0" err="1"/>
              <a:t>cryo</a:t>
            </a:r>
            <a:r>
              <a:rPr lang="en-US" sz="1100" dirty="0"/>
              <a:t> buildings 198, 199</a:t>
            </a:r>
            <a:endParaRPr lang="en-GB" sz="11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3B9637-20BA-4B17-94E9-6E76E0066AA7}"/>
              </a:ext>
            </a:extLst>
          </p:cNvPr>
          <p:cNvSpPr txBox="1"/>
          <p:nvPr/>
        </p:nvSpPr>
        <p:spPr>
          <a:xfrm>
            <a:off x="6326583" y="4587708"/>
            <a:ext cx="1592916" cy="58053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dirty="0"/>
              <a:t>ISOLDE target area</a:t>
            </a:r>
            <a:r>
              <a:rPr lang="en-GB" sz="1100" dirty="0"/>
              <a:t>, Class A lab,</a:t>
            </a:r>
          </a:p>
          <a:p>
            <a:pPr algn="ctr"/>
            <a:r>
              <a:rPr lang="en-GB" sz="1100" dirty="0"/>
              <a:t>MEDICIS and nano-lab</a:t>
            </a:r>
            <a:endParaRPr lang="en-US" sz="11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8DF15B5-438B-4F24-A78A-E02673D67C2C}"/>
              </a:ext>
            </a:extLst>
          </p:cNvPr>
          <p:cNvCxnSpPr>
            <a:cxnSpLocks/>
          </p:cNvCxnSpPr>
          <p:nvPr/>
        </p:nvCxnSpPr>
        <p:spPr>
          <a:xfrm flipV="1">
            <a:off x="3983603" y="4786685"/>
            <a:ext cx="2051437" cy="1650288"/>
          </a:xfrm>
          <a:prstGeom prst="line">
            <a:avLst/>
          </a:prstGeom>
          <a:ln w="50800">
            <a:solidFill>
              <a:schemeClr val="accent1">
                <a:alpha val="6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7494843-5A04-47E2-B408-7ADB86BA294D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4241472" y="5963469"/>
            <a:ext cx="664016" cy="306825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7502B17-F594-4D60-A960-0CF9F9E0FF46}"/>
              </a:ext>
            </a:extLst>
          </p:cNvPr>
          <p:cNvSpPr txBox="1"/>
          <p:nvPr/>
        </p:nvSpPr>
        <p:spPr>
          <a:xfrm>
            <a:off x="6317135" y="1474250"/>
            <a:ext cx="1045774" cy="2419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dirty="0"/>
              <a:t>Fire Brigade</a:t>
            </a:r>
            <a:endParaRPr lang="en-GB" sz="11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2740D43-3BC1-4CBC-B43B-0EB9D10742D5}"/>
              </a:ext>
            </a:extLst>
          </p:cNvPr>
          <p:cNvSpPr txBox="1"/>
          <p:nvPr/>
        </p:nvSpPr>
        <p:spPr>
          <a:xfrm>
            <a:off x="7362909" y="1999738"/>
            <a:ext cx="1045774" cy="4112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dirty="0"/>
              <a:t>CERN goods reception</a:t>
            </a:r>
            <a:endParaRPr lang="en-GB" sz="1100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A1587A3-FF3A-4812-B845-F41F913AE4FC}"/>
              </a:ext>
            </a:extLst>
          </p:cNvPr>
          <p:cNvSpPr/>
          <p:nvPr/>
        </p:nvSpPr>
        <p:spPr>
          <a:xfrm>
            <a:off x="3682609" y="1827539"/>
            <a:ext cx="3175416" cy="2130950"/>
          </a:xfrm>
          <a:custGeom>
            <a:avLst/>
            <a:gdLst>
              <a:gd name="connsiteX0" fmla="*/ 866692 w 2814762"/>
              <a:gd name="connsiteY0" fmla="*/ 2130950 h 2130950"/>
              <a:gd name="connsiteX1" fmla="*/ 119270 w 2814762"/>
              <a:gd name="connsiteY1" fmla="*/ 1693628 h 2130950"/>
              <a:gd name="connsiteX2" fmla="*/ 0 w 2814762"/>
              <a:gd name="connsiteY2" fmla="*/ 1137037 h 2130950"/>
              <a:gd name="connsiteX3" fmla="*/ 1637969 w 2814762"/>
              <a:gd name="connsiteY3" fmla="*/ 0 h 2130950"/>
              <a:gd name="connsiteX4" fmla="*/ 2814762 w 2814762"/>
              <a:gd name="connsiteY4" fmla="*/ 620202 h 2130950"/>
              <a:gd name="connsiteX5" fmla="*/ 866692 w 2814762"/>
              <a:gd name="connsiteY5" fmla="*/ 2130950 h 2130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14762" h="2130950">
                <a:moveTo>
                  <a:pt x="866692" y="2130950"/>
                </a:moveTo>
                <a:lnTo>
                  <a:pt x="119270" y="1693628"/>
                </a:lnTo>
                <a:lnTo>
                  <a:pt x="0" y="1137037"/>
                </a:lnTo>
                <a:lnTo>
                  <a:pt x="1637969" y="0"/>
                </a:lnTo>
                <a:lnTo>
                  <a:pt x="2814762" y="620202"/>
                </a:lnTo>
                <a:lnTo>
                  <a:pt x="866692" y="2130950"/>
                </a:lnTo>
                <a:close/>
              </a:path>
            </a:pathLst>
          </a:cu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D3FA02-E621-408D-8A2D-A3B48B673333}"/>
              </a:ext>
            </a:extLst>
          </p:cNvPr>
          <p:cNvSpPr txBox="1"/>
          <p:nvPr/>
        </p:nvSpPr>
        <p:spPr>
          <a:xfrm>
            <a:off x="3447699" y="2260673"/>
            <a:ext cx="2485449" cy="7498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dirty="0"/>
              <a:t>Recuperation site building 133</a:t>
            </a:r>
          </a:p>
          <a:p>
            <a:pPr algn="ctr"/>
            <a:r>
              <a:rPr lang="en-US" sz="1100" dirty="0"/>
              <a:t>Potential for a new ISOLDE Low Energy Nuclear Physics facility at CERN</a:t>
            </a:r>
            <a:endParaRPr lang="en-GB" sz="1100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B04D1BBB-452B-9F46-AB60-AEA120A6B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348" y="301423"/>
            <a:ext cx="10515600" cy="741780"/>
          </a:xfrm>
        </p:spPr>
        <p:txBody>
          <a:bodyPr/>
          <a:lstStyle/>
          <a:p>
            <a:r>
              <a:rPr lang="en-GB" dirty="0"/>
              <a:t>Present/future situation of the ISOLDE area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7C4F068-FB65-3D4C-99D0-019CE8465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Gilardoni - EPIC 2020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C5E6C4-777A-624F-8CCF-214CC2133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2088D-E35D-4E90-A989-EDDE0CF3F615}" type="slidenum">
              <a:rPr lang="en-US" smtClean="0"/>
              <a:t>22</a:t>
            </a:fld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E75386B-1B26-AE4F-B83C-325B3CF4D69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5064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CDB16D9-FFCD-4D71-A687-0EA59CD31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61" y="957219"/>
            <a:ext cx="12192000" cy="49435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237196E-8C14-4F64-8D48-4CA900812BA5}"/>
              </a:ext>
            </a:extLst>
          </p:cNvPr>
          <p:cNvSpPr txBox="1"/>
          <p:nvPr/>
        </p:nvSpPr>
        <p:spPr>
          <a:xfrm>
            <a:off x="2047052" y="864220"/>
            <a:ext cx="2481917" cy="10883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dirty="0"/>
              <a:t>a new ISOLDE Low Energy Nuclear Physics experimental hall (50x72m)</a:t>
            </a:r>
          </a:p>
          <a:p>
            <a:pPr algn="ctr"/>
            <a:r>
              <a:rPr lang="en-US" sz="1100" dirty="0"/>
              <a:t>With underground target stations making use of existing tunnel structures (TT70)for the proton beam from PSB</a:t>
            </a:r>
            <a:endParaRPr lang="en-GB" sz="11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3599A5-A0BC-4BB7-9C12-D080A4299BE6}"/>
              </a:ext>
            </a:extLst>
          </p:cNvPr>
          <p:cNvSpPr txBox="1"/>
          <p:nvPr/>
        </p:nvSpPr>
        <p:spPr>
          <a:xfrm>
            <a:off x="3780131" y="5307208"/>
            <a:ext cx="2191299" cy="2429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dirty="0"/>
              <a:t>Access to the underground areas</a:t>
            </a:r>
            <a:endParaRPr lang="en-GB" sz="11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29FF881-2A77-4A40-96B6-20C9EDB18E0E}"/>
              </a:ext>
            </a:extLst>
          </p:cNvPr>
          <p:cNvCxnSpPr>
            <a:cxnSpLocks/>
          </p:cNvCxnSpPr>
          <p:nvPr/>
        </p:nvCxnSpPr>
        <p:spPr>
          <a:xfrm flipH="1" flipV="1">
            <a:off x="5144495" y="4842344"/>
            <a:ext cx="151074" cy="464864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6AB17C1-2561-4247-9EAC-2C754ABC62E8}"/>
              </a:ext>
            </a:extLst>
          </p:cNvPr>
          <p:cNvSpPr txBox="1"/>
          <p:nvPr/>
        </p:nvSpPr>
        <p:spPr>
          <a:xfrm>
            <a:off x="6096001" y="4149861"/>
            <a:ext cx="2057900" cy="58053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dirty="0"/>
              <a:t>ISOLDE experimental hall 170, </a:t>
            </a:r>
          </a:p>
          <a:p>
            <a:pPr algn="ctr"/>
            <a:r>
              <a:rPr lang="en-US" sz="1100" dirty="0"/>
              <a:t>control &amp; user building 508 and </a:t>
            </a:r>
            <a:r>
              <a:rPr lang="en-US" sz="1100" dirty="0" err="1"/>
              <a:t>cryo</a:t>
            </a:r>
            <a:r>
              <a:rPr lang="en-US" sz="1100" dirty="0"/>
              <a:t> buildings 198, 199</a:t>
            </a:r>
            <a:endParaRPr lang="en-GB" sz="1100" dirty="0"/>
          </a:p>
        </p:txBody>
      </p:sp>
      <p:sp>
        <p:nvSpPr>
          <p:cNvPr id="18" name="Title 7">
            <a:extLst>
              <a:ext uri="{FF2B5EF4-FFF2-40B4-BE49-F238E27FC236}">
                <a16:creationId xmlns:a16="http://schemas.microsoft.com/office/drawing/2014/main" id="{0A0D231D-CE8E-4F31-8719-BA1C51740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A New ISOLDE experimental hall and target stations</a:t>
            </a:r>
            <a:endParaRPr lang="en-GB" sz="36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E51E5B-A0F7-7044-8D72-825044A70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Gilardoni - EPIC 2020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58614F-25E5-FE43-AD92-E753EDCE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2088D-E35D-4E90-A989-EDDE0CF3F615}" type="slidenum">
              <a:rPr lang="en-US" smtClean="0"/>
              <a:t>23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6688B1-C8BA-4D8A-ACE9-CA12A831EFA0}"/>
              </a:ext>
            </a:extLst>
          </p:cNvPr>
          <p:cNvSpPr txBox="1"/>
          <p:nvPr/>
        </p:nvSpPr>
        <p:spPr>
          <a:xfrm>
            <a:off x="79461" y="2767006"/>
            <a:ext cx="1438443" cy="2419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dirty="0"/>
              <a:t>AD pbar facility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0095116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AE9AF66-D2F0-3D46-856D-A48EEDE54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3250"/>
            <a:ext cx="10860314" cy="741780"/>
          </a:xfrm>
        </p:spPr>
        <p:txBody>
          <a:bodyPr/>
          <a:lstStyle/>
          <a:p>
            <a:r>
              <a:rPr lang="en-GB" dirty="0"/>
              <a:t>Concept for a new ISOLDE Hall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B2636-8A2B-0F41-8103-4DC8A27E9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Gilardoni - EPIC 2020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91E18-172D-4345-9DD6-E75BCD6A0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2088D-E35D-4E90-A989-EDDE0CF3F615}" type="slidenum">
              <a:rPr lang="en-US" smtClean="0"/>
              <a:t>24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93E02B0-4A4F-364D-823C-86D1DDB0CC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80" y="1364341"/>
            <a:ext cx="5627491" cy="45281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12F874-D6CC-854E-97E9-467F62FA87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536" y="1386233"/>
            <a:ext cx="6316184" cy="4738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9668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D194A-D7A4-45CC-8550-2A65F7A26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F85364-F40A-4554-8EC6-12C4D7710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Gilardoni - EPIC 2020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B8751A-C87E-4F65-9498-02F4C8B8F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40D3CE-1D02-41B8-B879-24FAFA74C88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17535" y="1309566"/>
            <a:ext cx="11774465" cy="489224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Rich possible improvement program following the long-term tradition of the ISOLDE community/facility</a:t>
            </a:r>
          </a:p>
          <a:p>
            <a:pPr>
              <a:lnSpc>
                <a:spcPct val="120000"/>
              </a:lnSpc>
            </a:pPr>
            <a:r>
              <a:rPr lang="en-GB" dirty="0"/>
              <a:t>Clear need for physics community to keep/improve ISOLDE capabilities in producing a large variety of isotopes, but also need in increase integrated time to users </a:t>
            </a:r>
          </a:p>
          <a:p>
            <a:pPr>
              <a:lnSpc>
                <a:spcPct val="120000"/>
              </a:lnSpc>
            </a:pPr>
            <a:r>
              <a:rPr lang="en-GB" dirty="0"/>
              <a:t>Staged proposed approach with clear improvements in facility operability and physics potentials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Secure long term facility operation without forgetting potential given by post LIU PSB </a:t>
            </a:r>
            <a:br>
              <a:rPr lang="en-GB" dirty="0"/>
            </a:br>
            <a:r>
              <a:rPr lang="en-GB" dirty="0"/>
              <a:t>(FEs, dumps, new faraday cages, targets, etc..)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Explore possible funding schemes for each upgrade step outside CERN</a:t>
            </a:r>
          </a:p>
          <a:p>
            <a:pPr>
              <a:lnSpc>
                <a:spcPct val="120000"/>
              </a:lnSpc>
            </a:pPr>
            <a:r>
              <a:rPr lang="en-GB" dirty="0"/>
              <a:t>Explore synergies with other CERN physics programs</a:t>
            </a:r>
          </a:p>
          <a:p>
            <a:pPr lvl="1">
              <a:lnSpc>
                <a:spcPct val="120000"/>
              </a:lnSpc>
            </a:pPr>
            <a:r>
              <a:rPr lang="en-GB" dirty="0" err="1"/>
              <a:t>n_TOF</a:t>
            </a:r>
            <a:r>
              <a:rPr lang="en-GB" dirty="0"/>
              <a:t>, AD for example</a:t>
            </a:r>
            <a:br>
              <a:rPr lang="en-GB" dirty="0"/>
            </a:b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To be done: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Continue working on technical proposals with horizon LS3 and LS4  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evaluate impact on facility future operational costs </a:t>
            </a:r>
            <a:r>
              <a:rPr lang="en-GB" dirty="0" err="1"/>
              <a:t>wrt</a:t>
            </a:r>
            <a:r>
              <a:rPr lang="en-GB" dirty="0"/>
              <a:t> to proposed upgrades</a:t>
            </a:r>
          </a:p>
        </p:txBody>
      </p:sp>
    </p:spTree>
    <p:extLst>
      <p:ext uri="{BB962C8B-B14F-4D97-AF65-F5344CB8AC3E}">
        <p14:creationId xmlns:p14="http://schemas.microsoft.com/office/powerpoint/2010/main" val="38959670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834021" y="2553779"/>
            <a:ext cx="6474074" cy="2952749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/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Thank you for your attention!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DFA3A6-2FE6-2A45-ACF2-C3EDFA37A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Gilardoni - EPIC 2020 workshop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BA19E2-4E41-9847-8ACA-C994F7769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586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89731E9-A39C-FA42-944E-E2AA7089B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of ISOLDE : a proposed roadmap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F9059E-13A0-BC4C-856B-783BD37AA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Gilardoni - EPIC 2020 workshop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46C16C-2111-F740-89FA-5BAEFF2AE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3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33B1D5B-B1E4-554B-8F70-7C1E2DD35EF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19314" y="1358241"/>
            <a:ext cx="11034486" cy="470567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Goal: secure the future of ISOLDE leadership as flagship facility for nuclear physics: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Combined effort between different programs: CONS, Operation, EPIC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Different horizons : up to LS4 for EPIC, starting now for all the others</a:t>
            </a:r>
          </a:p>
          <a:p>
            <a:pPr>
              <a:lnSpc>
                <a:spcPct val="120000"/>
              </a:lnSpc>
            </a:pPr>
            <a:r>
              <a:rPr lang="en-GB" dirty="0"/>
              <a:t>Staged approach: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Intermediate upgrade/consolidation steps bringing improvement to the operability of the facility together with new physics potentials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Each step studied to be potentially compatible with financial situation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Mayor interventions can happen only during LS or extended </a:t>
            </a:r>
          </a:p>
          <a:p>
            <a:pPr>
              <a:lnSpc>
                <a:spcPct val="120000"/>
              </a:lnSpc>
            </a:pPr>
            <a:r>
              <a:rPr lang="en-GB" dirty="0"/>
              <a:t>Strategy since the beginning for EPIC: 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Consider global optimization of resources with other programs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Avoid same path as for TSR, discussion within ATS sector since first EPIC days.</a:t>
            </a:r>
            <a:br>
              <a:rPr lang="en-GB" dirty="0"/>
            </a:b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Opening synergies with other experimental programs (AD, </a:t>
            </a:r>
            <a:r>
              <a:rPr lang="en-GB" dirty="0" err="1"/>
              <a:t>n_TOF</a:t>
            </a:r>
            <a:r>
              <a:rPr lang="en-GB" dirty="0"/>
              <a:t>) </a:t>
            </a:r>
            <a:br>
              <a:rPr lang="en-GB" dirty="0"/>
            </a:br>
            <a:r>
              <a:rPr lang="en-GB" dirty="0">
                <a:sym typeface="Wingdings" pitchFamily="2" charset="2"/>
              </a:rPr>
              <a:t> See </a:t>
            </a:r>
            <a:r>
              <a:rPr lang="en-GB" dirty="0" err="1">
                <a:sym typeface="Wingdings" pitchFamily="2" charset="2"/>
              </a:rPr>
              <a:t>Doser’s</a:t>
            </a:r>
            <a:r>
              <a:rPr lang="en-GB" dirty="0">
                <a:sym typeface="Wingdings" pitchFamily="2" charset="2"/>
              </a:rPr>
              <a:t> and </a:t>
            </a:r>
            <a:r>
              <a:rPr lang="en-GB" dirty="0" err="1">
                <a:sym typeface="Wingdings" pitchFamily="2" charset="2"/>
              </a:rPr>
              <a:t>Mengoni’s</a:t>
            </a:r>
            <a:r>
              <a:rPr lang="en-GB" dirty="0">
                <a:sym typeface="Wingdings" pitchFamily="2" charset="2"/>
              </a:rPr>
              <a:t>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150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9082DB44-5DB3-3B4E-855E-FD6CCA011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</a:t>
            </a: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Gilardoni - EPIC 2020 workshop</a:t>
            </a: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DF9DBB-667C-4714-9438-1C3EB62335E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0" name="Picture 9" descr="C:\Users\catheral\AppData\Local\Microsoft\Windows\Temporary Internet Files\Content.Outlook\EBE44Z83\isolde cut 5 (002)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2" y="1900980"/>
            <a:ext cx="5543549" cy="4030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52046" y="477007"/>
            <a:ext cx="1410596" cy="307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8538709" y="3416855"/>
            <a:ext cx="853838" cy="209528"/>
          </a:xfrm>
          <a:prstGeom prst="rect">
            <a:avLst/>
          </a:prstGeom>
          <a:solidFill>
            <a:srgbClr val="FFC000">
              <a:alpha val="53000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it-IT" altLang="it-IT" sz="900" b="1" kern="0" dirty="0">
                <a:solidFill>
                  <a:srgbClr val="000000"/>
                </a:solidFill>
              </a:rPr>
              <a:t>Target area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8433287" y="2489730"/>
            <a:ext cx="853838" cy="209528"/>
          </a:xfrm>
          <a:prstGeom prst="rect">
            <a:avLst/>
          </a:prstGeom>
          <a:solidFill>
            <a:schemeClr val="accent5">
              <a:lumMod val="40000"/>
              <a:lumOff val="60000"/>
              <a:alpha val="53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it-IT" altLang="it-IT" sz="900" b="1" kern="0" dirty="0">
                <a:solidFill>
                  <a:srgbClr val="000000"/>
                </a:solidFill>
              </a:rPr>
              <a:t>MEDICIS</a:t>
            </a: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6849733" y="1632244"/>
            <a:ext cx="853838" cy="209528"/>
          </a:xfrm>
          <a:prstGeom prst="rect">
            <a:avLst/>
          </a:prstGeom>
          <a:solidFill>
            <a:schemeClr val="bg2">
              <a:lumMod val="90000"/>
              <a:alpha val="52941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it-IT" altLang="it-IT" sz="900" b="1" kern="0" dirty="0">
                <a:solidFill>
                  <a:srgbClr val="000000"/>
                </a:solidFill>
              </a:rPr>
              <a:t>Class A labs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7475569" y="5557976"/>
            <a:ext cx="1384639" cy="301910"/>
          </a:xfrm>
          <a:prstGeom prst="rect">
            <a:avLst/>
          </a:prstGeom>
          <a:solidFill>
            <a:srgbClr val="F3A9E5">
              <a:alpha val="52941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/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it-IT" altLang="it-IT" sz="900" b="1" kern="0" dirty="0">
                <a:solidFill>
                  <a:srgbClr val="000000"/>
                </a:solidFill>
              </a:rPr>
              <a:t>ISOLDE Control Room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it-IT" altLang="it-IT" sz="900" b="1" kern="0" dirty="0">
                <a:solidFill>
                  <a:srgbClr val="000000"/>
                </a:solidFill>
              </a:rPr>
              <a:t>1° Floor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5012531" y="1077644"/>
            <a:ext cx="1302390" cy="307133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Online Media 41" descr="iso-t.m4v">
            <a:hlinkClick r:id="" action="ppaction://media"/>
            <a:extLst>
              <a:ext uri="{FF2B5EF4-FFF2-40B4-BE49-F238E27FC236}">
                <a16:creationId xmlns:a16="http://schemas.microsoft.com/office/drawing/2014/main" id="{D4C9F68B-DA3B-7F48-8A64-096478787B0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07564" y="1475876"/>
            <a:ext cx="2682695" cy="156909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335D91B-66BD-1E43-B230-14BD15F3350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6735"/>
          <a:stretch/>
        </p:blipFill>
        <p:spPr>
          <a:xfrm>
            <a:off x="4368416" y="302581"/>
            <a:ext cx="2258712" cy="249526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C0FFB51-F11E-B645-A6F1-7E25D860D60A}"/>
              </a:ext>
            </a:extLst>
          </p:cNvPr>
          <p:cNvSpPr txBox="1"/>
          <p:nvPr/>
        </p:nvSpPr>
        <p:spPr>
          <a:xfrm>
            <a:off x="2328779" y="1148837"/>
            <a:ext cx="941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Targets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F73D852-7E8D-4C45-A69F-FC5FC4D6E1C0}"/>
              </a:ext>
            </a:extLst>
          </p:cNvPr>
          <p:cNvSpPr txBox="1"/>
          <p:nvPr/>
        </p:nvSpPr>
        <p:spPr>
          <a:xfrm>
            <a:off x="4641632" y="-39937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Front-</a:t>
            </a:r>
            <a:r>
              <a:rPr lang="de-DE" dirty="0" err="1"/>
              <a:t>ends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339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95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07B6E6-DD5B-604C-A8CD-C9C1B6BED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8676"/>
            <a:ext cx="10515600" cy="741780"/>
          </a:xfrm>
        </p:spPr>
        <p:txBody>
          <a:bodyPr/>
          <a:lstStyle/>
          <a:p>
            <a:r>
              <a:rPr lang="en-GB" dirty="0"/>
              <a:t>Isolde evolution - expansion</a:t>
            </a:r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CAEA5A6-B752-4C09-B830-35C8CF3E4220}" type="slidenum">
              <a:rPr lang="en-US" altLang="en-US" smtClean="0">
                <a:solidFill>
                  <a:schemeClr val="bg1"/>
                </a:solidFill>
              </a:rPr>
              <a:pPr/>
              <a:t>5</a:t>
            </a:fld>
            <a:endParaRPr lang="en-US" altLang="en-US">
              <a:solidFill>
                <a:schemeClr val="bg1"/>
              </a:solidFill>
            </a:endParaRPr>
          </a:p>
        </p:txBody>
      </p:sp>
      <p:pic>
        <p:nvPicPr>
          <p:cNvPr id="14340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842963"/>
            <a:ext cx="312420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238" y="982664"/>
            <a:ext cx="3884612" cy="513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2" name="Group 7"/>
          <p:cNvGrpSpPr>
            <a:grpSpLocks/>
          </p:cNvGrpSpPr>
          <p:nvPr/>
        </p:nvGrpSpPr>
        <p:grpSpPr bwMode="auto">
          <a:xfrm>
            <a:off x="2322513" y="2960689"/>
            <a:ext cx="2347912" cy="2401887"/>
            <a:chOff x="798163" y="2960176"/>
            <a:chExt cx="2347993" cy="2402238"/>
          </a:xfrm>
        </p:grpSpPr>
        <p:sp>
          <p:nvSpPr>
            <p:cNvPr id="3" name="Freeform 2"/>
            <p:cNvSpPr/>
            <p:nvPr/>
          </p:nvSpPr>
          <p:spPr>
            <a:xfrm>
              <a:off x="798163" y="2960176"/>
              <a:ext cx="2347993" cy="2402238"/>
            </a:xfrm>
            <a:custGeom>
              <a:avLst/>
              <a:gdLst>
                <a:gd name="connsiteX0" fmla="*/ 0 w 2347993"/>
                <a:gd name="connsiteY0" fmla="*/ 1712563 h 2402238"/>
                <a:gd name="connsiteX1" fmla="*/ 216976 w 2347993"/>
                <a:gd name="connsiteY1" fmla="*/ 1255363 h 2402238"/>
                <a:gd name="connsiteX2" fmla="*/ 147234 w 2347993"/>
                <a:gd name="connsiteY2" fmla="*/ 1208868 h 2402238"/>
                <a:gd name="connsiteX3" fmla="*/ 666427 w 2347993"/>
                <a:gd name="connsiteY3" fmla="*/ 0 h 2402238"/>
                <a:gd name="connsiteX4" fmla="*/ 1441342 w 2347993"/>
                <a:gd name="connsiteY4" fmla="*/ 294468 h 2402238"/>
                <a:gd name="connsiteX5" fmla="*/ 1286359 w 2347993"/>
                <a:gd name="connsiteY5" fmla="*/ 883404 h 2402238"/>
                <a:gd name="connsiteX6" fmla="*/ 2347993 w 2347993"/>
                <a:gd name="connsiteY6" fmla="*/ 1526583 h 2402238"/>
                <a:gd name="connsiteX7" fmla="*/ 2278251 w 2347993"/>
                <a:gd name="connsiteY7" fmla="*/ 1875295 h 2402238"/>
                <a:gd name="connsiteX8" fmla="*/ 2347993 w 2347993"/>
                <a:gd name="connsiteY8" fmla="*/ 2007031 h 2402238"/>
                <a:gd name="connsiteX9" fmla="*/ 2231756 w 2347993"/>
                <a:gd name="connsiteY9" fmla="*/ 2402238 h 2402238"/>
                <a:gd name="connsiteX10" fmla="*/ 0 w 2347993"/>
                <a:gd name="connsiteY10" fmla="*/ 1712563 h 240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7993" h="2402238">
                  <a:moveTo>
                    <a:pt x="0" y="1712563"/>
                  </a:moveTo>
                  <a:lnTo>
                    <a:pt x="216976" y="1255363"/>
                  </a:lnTo>
                  <a:lnTo>
                    <a:pt x="147234" y="1208868"/>
                  </a:lnTo>
                  <a:lnTo>
                    <a:pt x="666427" y="0"/>
                  </a:lnTo>
                  <a:lnTo>
                    <a:pt x="1441342" y="294468"/>
                  </a:lnTo>
                  <a:lnTo>
                    <a:pt x="1286359" y="883404"/>
                  </a:lnTo>
                  <a:lnTo>
                    <a:pt x="2347993" y="1526583"/>
                  </a:lnTo>
                  <a:lnTo>
                    <a:pt x="2278251" y="1875295"/>
                  </a:lnTo>
                  <a:lnTo>
                    <a:pt x="2347993" y="2007031"/>
                  </a:lnTo>
                  <a:lnTo>
                    <a:pt x="2231756" y="2402238"/>
                  </a:lnTo>
                  <a:lnTo>
                    <a:pt x="0" y="1712563"/>
                  </a:lnTo>
                  <a:close/>
                </a:path>
              </a:pathLst>
            </a:custGeom>
            <a:solidFill>
              <a:srgbClr val="E2BCC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351" name="TextBox 4"/>
            <p:cNvSpPr txBox="1">
              <a:spLocks noChangeArrowheads="1"/>
            </p:cNvSpPr>
            <p:nvPr/>
          </p:nvSpPr>
          <p:spPr bwMode="auto">
            <a:xfrm>
              <a:off x="1323509" y="4037308"/>
              <a:ext cx="86790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/>
                <a:t>1992</a:t>
              </a:r>
              <a:endParaRPr lang="en-GB" altLang="en-US"/>
            </a:p>
          </p:txBody>
        </p:sp>
      </p:grpSp>
      <p:sp>
        <p:nvSpPr>
          <p:cNvPr id="14343" name="TextBox 10"/>
          <p:cNvSpPr txBox="1">
            <a:spLocks noChangeArrowheads="1"/>
          </p:cNvSpPr>
          <p:nvPr/>
        </p:nvSpPr>
        <p:spPr bwMode="auto">
          <a:xfrm>
            <a:off x="6553201" y="842964"/>
            <a:ext cx="8683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1992</a:t>
            </a:r>
            <a:endParaRPr lang="en-GB" altLang="en-US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2989264" y="2627314"/>
            <a:ext cx="6688137" cy="3741737"/>
            <a:chOff x="1465263" y="2627313"/>
            <a:chExt cx="6688137" cy="3741737"/>
          </a:xfrm>
        </p:grpSpPr>
        <p:sp>
          <p:nvSpPr>
            <p:cNvPr id="10" name="Freeform 9"/>
            <p:cNvSpPr/>
            <p:nvPr/>
          </p:nvSpPr>
          <p:spPr>
            <a:xfrm>
              <a:off x="1465263" y="2627313"/>
              <a:ext cx="874712" cy="627062"/>
            </a:xfrm>
            <a:custGeom>
              <a:avLst/>
              <a:gdLst>
                <a:gd name="connsiteX0" fmla="*/ 0 w 875654"/>
                <a:gd name="connsiteY0" fmla="*/ 333213 h 627681"/>
                <a:gd name="connsiteX1" fmla="*/ 131735 w 875654"/>
                <a:gd name="connsiteY1" fmla="*/ 0 h 627681"/>
                <a:gd name="connsiteX2" fmla="*/ 875654 w 875654"/>
                <a:gd name="connsiteY2" fmla="*/ 278969 h 627681"/>
                <a:gd name="connsiteX3" fmla="*/ 774915 w 875654"/>
                <a:gd name="connsiteY3" fmla="*/ 627681 h 627681"/>
                <a:gd name="connsiteX4" fmla="*/ 0 w 875654"/>
                <a:gd name="connsiteY4" fmla="*/ 333213 h 62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5654" h="627681">
                  <a:moveTo>
                    <a:pt x="0" y="333213"/>
                  </a:moveTo>
                  <a:lnTo>
                    <a:pt x="131735" y="0"/>
                  </a:lnTo>
                  <a:lnTo>
                    <a:pt x="875654" y="278969"/>
                  </a:lnTo>
                  <a:lnTo>
                    <a:pt x="774915" y="627681"/>
                  </a:lnTo>
                  <a:lnTo>
                    <a:pt x="0" y="333213"/>
                  </a:lnTo>
                  <a:close/>
                </a:path>
              </a:pathLst>
            </a:custGeom>
            <a:solidFill>
              <a:srgbClr val="E2BCC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346" name="TextBox 14"/>
            <p:cNvSpPr txBox="1">
              <a:spLocks noChangeArrowheads="1"/>
            </p:cNvSpPr>
            <p:nvPr/>
          </p:nvSpPr>
          <p:spPr bwMode="auto">
            <a:xfrm>
              <a:off x="1538288" y="2755900"/>
              <a:ext cx="86836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/>
                <a:t>1999</a:t>
              </a:r>
              <a:endParaRPr lang="en-GB" altLang="en-US"/>
            </a:p>
          </p:txBody>
        </p:sp>
        <p:pic>
          <p:nvPicPr>
            <p:cNvPr id="14347" name="Picture 2" descr="http://timeline.web.cern.ch/sites/timeline.web.cern.ch/files/isolde2001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7138" y="3327400"/>
              <a:ext cx="1919287" cy="3041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8" name="TextBox 18"/>
            <p:cNvSpPr txBox="1">
              <a:spLocks noChangeArrowheads="1"/>
            </p:cNvSpPr>
            <p:nvPr/>
          </p:nvSpPr>
          <p:spPr bwMode="auto">
            <a:xfrm>
              <a:off x="5029200" y="3289300"/>
              <a:ext cx="86836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/>
                <a:t>2001</a:t>
              </a:r>
              <a:endParaRPr lang="en-GB" altLang="en-US"/>
            </a:p>
          </p:txBody>
        </p:sp>
        <p:sp>
          <p:nvSpPr>
            <p:cNvPr id="14349" name="TextBox 19"/>
            <p:cNvSpPr txBox="1">
              <a:spLocks noChangeArrowheads="1"/>
            </p:cNvSpPr>
            <p:nvPr/>
          </p:nvSpPr>
          <p:spPr bwMode="auto">
            <a:xfrm>
              <a:off x="7046913" y="3552825"/>
              <a:ext cx="1106487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/>
                <a:t>REX-ISOLDE</a:t>
              </a:r>
              <a:endParaRPr lang="en-GB" altLang="en-US"/>
            </a:p>
          </p:txBody>
        </p: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EE92F6-4833-F04B-8879-F40D6DFDB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Gilardoni - EPIC 2020 workshop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7198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E7086FD-F276-D046-A29F-4A72FA647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0680"/>
            <a:ext cx="10515600" cy="741780"/>
          </a:xfrm>
        </p:spPr>
        <p:txBody>
          <a:bodyPr/>
          <a:lstStyle/>
          <a:p>
            <a:r>
              <a:rPr lang="en-GB" dirty="0"/>
              <a:t>Isolde evolution - expansion</a:t>
            </a:r>
          </a:p>
        </p:txBody>
      </p:sp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ACA2FA7-CD19-480E-AC4F-C2BDEC04A73F}" type="slidenum">
              <a:rPr lang="en-US" altLang="en-US" smtClean="0">
                <a:solidFill>
                  <a:schemeClr val="bg1"/>
                </a:solidFill>
              </a:rPr>
              <a:pPr/>
              <a:t>6</a:t>
            </a:fld>
            <a:endParaRPr lang="en-US" altLang="en-US">
              <a:solidFill>
                <a:schemeClr val="bg1"/>
              </a:solidFill>
            </a:endParaRPr>
          </a:p>
        </p:txBody>
      </p:sp>
      <p:pic>
        <p:nvPicPr>
          <p:cNvPr id="1536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238" y="982664"/>
            <a:ext cx="3884612" cy="513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4" name="Group 7"/>
          <p:cNvGrpSpPr>
            <a:grpSpLocks/>
          </p:cNvGrpSpPr>
          <p:nvPr/>
        </p:nvGrpSpPr>
        <p:grpSpPr bwMode="auto">
          <a:xfrm>
            <a:off x="2322513" y="2960689"/>
            <a:ext cx="2347912" cy="2401887"/>
            <a:chOff x="798163" y="2960176"/>
            <a:chExt cx="2347993" cy="2402238"/>
          </a:xfrm>
        </p:grpSpPr>
        <p:sp>
          <p:nvSpPr>
            <p:cNvPr id="3" name="Freeform 2"/>
            <p:cNvSpPr/>
            <p:nvPr/>
          </p:nvSpPr>
          <p:spPr>
            <a:xfrm>
              <a:off x="798163" y="2960176"/>
              <a:ext cx="2347993" cy="2402238"/>
            </a:xfrm>
            <a:custGeom>
              <a:avLst/>
              <a:gdLst>
                <a:gd name="connsiteX0" fmla="*/ 0 w 2347993"/>
                <a:gd name="connsiteY0" fmla="*/ 1712563 h 2402238"/>
                <a:gd name="connsiteX1" fmla="*/ 216976 w 2347993"/>
                <a:gd name="connsiteY1" fmla="*/ 1255363 h 2402238"/>
                <a:gd name="connsiteX2" fmla="*/ 147234 w 2347993"/>
                <a:gd name="connsiteY2" fmla="*/ 1208868 h 2402238"/>
                <a:gd name="connsiteX3" fmla="*/ 666427 w 2347993"/>
                <a:gd name="connsiteY3" fmla="*/ 0 h 2402238"/>
                <a:gd name="connsiteX4" fmla="*/ 1441342 w 2347993"/>
                <a:gd name="connsiteY4" fmla="*/ 294468 h 2402238"/>
                <a:gd name="connsiteX5" fmla="*/ 1286359 w 2347993"/>
                <a:gd name="connsiteY5" fmla="*/ 883404 h 2402238"/>
                <a:gd name="connsiteX6" fmla="*/ 2347993 w 2347993"/>
                <a:gd name="connsiteY6" fmla="*/ 1526583 h 2402238"/>
                <a:gd name="connsiteX7" fmla="*/ 2278251 w 2347993"/>
                <a:gd name="connsiteY7" fmla="*/ 1875295 h 2402238"/>
                <a:gd name="connsiteX8" fmla="*/ 2347993 w 2347993"/>
                <a:gd name="connsiteY8" fmla="*/ 2007031 h 2402238"/>
                <a:gd name="connsiteX9" fmla="*/ 2231756 w 2347993"/>
                <a:gd name="connsiteY9" fmla="*/ 2402238 h 2402238"/>
                <a:gd name="connsiteX10" fmla="*/ 0 w 2347993"/>
                <a:gd name="connsiteY10" fmla="*/ 1712563 h 240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7993" h="2402238">
                  <a:moveTo>
                    <a:pt x="0" y="1712563"/>
                  </a:moveTo>
                  <a:lnTo>
                    <a:pt x="216976" y="1255363"/>
                  </a:lnTo>
                  <a:lnTo>
                    <a:pt x="147234" y="1208868"/>
                  </a:lnTo>
                  <a:lnTo>
                    <a:pt x="666427" y="0"/>
                  </a:lnTo>
                  <a:lnTo>
                    <a:pt x="1441342" y="294468"/>
                  </a:lnTo>
                  <a:lnTo>
                    <a:pt x="1286359" y="883404"/>
                  </a:lnTo>
                  <a:lnTo>
                    <a:pt x="2347993" y="1526583"/>
                  </a:lnTo>
                  <a:lnTo>
                    <a:pt x="2278251" y="1875295"/>
                  </a:lnTo>
                  <a:lnTo>
                    <a:pt x="2347993" y="2007031"/>
                  </a:lnTo>
                  <a:lnTo>
                    <a:pt x="2231756" y="2402238"/>
                  </a:lnTo>
                  <a:lnTo>
                    <a:pt x="0" y="1712563"/>
                  </a:lnTo>
                  <a:close/>
                </a:path>
              </a:pathLst>
            </a:custGeom>
            <a:solidFill>
              <a:srgbClr val="E2BCC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384" name="TextBox 4"/>
            <p:cNvSpPr txBox="1">
              <a:spLocks noChangeArrowheads="1"/>
            </p:cNvSpPr>
            <p:nvPr/>
          </p:nvSpPr>
          <p:spPr bwMode="auto">
            <a:xfrm>
              <a:off x="1323509" y="4037308"/>
              <a:ext cx="86790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/>
                <a:t>1992</a:t>
              </a:r>
              <a:endParaRPr lang="en-GB" altLang="en-US"/>
            </a:p>
          </p:txBody>
        </p:sp>
      </p:grpSp>
      <p:sp>
        <p:nvSpPr>
          <p:cNvPr id="10" name="Freeform 9"/>
          <p:cNvSpPr/>
          <p:nvPr/>
        </p:nvSpPr>
        <p:spPr>
          <a:xfrm>
            <a:off x="2989263" y="2627313"/>
            <a:ext cx="874712" cy="627062"/>
          </a:xfrm>
          <a:custGeom>
            <a:avLst/>
            <a:gdLst>
              <a:gd name="connsiteX0" fmla="*/ 0 w 875654"/>
              <a:gd name="connsiteY0" fmla="*/ 333213 h 627681"/>
              <a:gd name="connsiteX1" fmla="*/ 131735 w 875654"/>
              <a:gd name="connsiteY1" fmla="*/ 0 h 627681"/>
              <a:gd name="connsiteX2" fmla="*/ 875654 w 875654"/>
              <a:gd name="connsiteY2" fmla="*/ 278969 h 627681"/>
              <a:gd name="connsiteX3" fmla="*/ 774915 w 875654"/>
              <a:gd name="connsiteY3" fmla="*/ 627681 h 627681"/>
              <a:gd name="connsiteX4" fmla="*/ 0 w 875654"/>
              <a:gd name="connsiteY4" fmla="*/ 333213 h 627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654" h="627681">
                <a:moveTo>
                  <a:pt x="0" y="333213"/>
                </a:moveTo>
                <a:lnTo>
                  <a:pt x="131735" y="0"/>
                </a:lnTo>
                <a:lnTo>
                  <a:pt x="875654" y="278969"/>
                </a:lnTo>
                <a:lnTo>
                  <a:pt x="774915" y="627681"/>
                </a:lnTo>
                <a:lnTo>
                  <a:pt x="0" y="333213"/>
                </a:lnTo>
                <a:close/>
              </a:path>
            </a:pathLst>
          </a:custGeom>
          <a:solidFill>
            <a:srgbClr val="E2BCC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366" name="TextBox 14"/>
          <p:cNvSpPr txBox="1">
            <a:spLocks noChangeArrowheads="1"/>
          </p:cNvSpPr>
          <p:nvPr/>
        </p:nvSpPr>
        <p:spPr bwMode="auto">
          <a:xfrm>
            <a:off x="3062288" y="2755900"/>
            <a:ext cx="8683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1999</a:t>
            </a:r>
            <a:endParaRPr lang="en-GB" altLang="en-US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4506913" y="981075"/>
            <a:ext cx="5734050" cy="4598988"/>
            <a:chOff x="2982913" y="981075"/>
            <a:chExt cx="5734050" cy="4598988"/>
          </a:xfrm>
        </p:grpSpPr>
        <p:sp>
          <p:nvSpPr>
            <p:cNvPr id="4" name="Freeform 3"/>
            <p:cNvSpPr/>
            <p:nvPr/>
          </p:nvSpPr>
          <p:spPr>
            <a:xfrm>
              <a:off x="2982913" y="4440238"/>
              <a:ext cx="706437" cy="1139825"/>
            </a:xfrm>
            <a:custGeom>
              <a:avLst/>
              <a:gdLst>
                <a:gd name="connsiteX0" fmla="*/ 139484 w 705173"/>
                <a:gd name="connsiteY0" fmla="*/ 46495 h 1139126"/>
                <a:gd name="connsiteX1" fmla="*/ 216976 w 705173"/>
                <a:gd name="connsiteY1" fmla="*/ 0 h 1139126"/>
                <a:gd name="connsiteX2" fmla="*/ 596684 w 705173"/>
                <a:gd name="connsiteY2" fmla="*/ 170482 h 1139126"/>
                <a:gd name="connsiteX3" fmla="*/ 573437 w 705173"/>
                <a:gd name="connsiteY3" fmla="*/ 317716 h 1139126"/>
                <a:gd name="connsiteX4" fmla="*/ 705173 w 705173"/>
                <a:gd name="connsiteY4" fmla="*/ 402956 h 1139126"/>
                <a:gd name="connsiteX5" fmla="*/ 441701 w 705173"/>
                <a:gd name="connsiteY5" fmla="*/ 1139126 h 1139126"/>
                <a:gd name="connsiteX6" fmla="*/ 0 w 705173"/>
                <a:gd name="connsiteY6" fmla="*/ 1015139 h 1139126"/>
                <a:gd name="connsiteX7" fmla="*/ 154983 w 705173"/>
                <a:gd name="connsiteY7" fmla="*/ 534692 h 1139126"/>
                <a:gd name="connsiteX8" fmla="*/ 92990 w 705173"/>
                <a:gd name="connsiteY8" fmla="*/ 418455 h 1139126"/>
                <a:gd name="connsiteX9" fmla="*/ 201478 w 705173"/>
                <a:gd name="connsiteY9" fmla="*/ 23248 h 1139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5173" h="1139126">
                  <a:moveTo>
                    <a:pt x="139484" y="46495"/>
                  </a:moveTo>
                  <a:lnTo>
                    <a:pt x="216976" y="0"/>
                  </a:lnTo>
                  <a:lnTo>
                    <a:pt x="596684" y="170482"/>
                  </a:lnTo>
                  <a:lnTo>
                    <a:pt x="573437" y="317716"/>
                  </a:lnTo>
                  <a:lnTo>
                    <a:pt x="705173" y="402956"/>
                  </a:lnTo>
                  <a:lnTo>
                    <a:pt x="441701" y="1139126"/>
                  </a:lnTo>
                  <a:lnTo>
                    <a:pt x="0" y="1015139"/>
                  </a:lnTo>
                  <a:lnTo>
                    <a:pt x="154983" y="534692"/>
                  </a:lnTo>
                  <a:lnTo>
                    <a:pt x="92990" y="418455"/>
                  </a:lnTo>
                  <a:lnTo>
                    <a:pt x="201478" y="23248"/>
                  </a:lnTo>
                </a:path>
              </a:pathLst>
            </a:custGeom>
            <a:solidFill>
              <a:srgbClr val="E2BCC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pic>
          <p:nvPicPr>
            <p:cNvPr id="15379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8288" y="982663"/>
              <a:ext cx="2892425" cy="216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80" name="TextBox 15"/>
            <p:cNvSpPr txBox="1">
              <a:spLocks noChangeArrowheads="1"/>
            </p:cNvSpPr>
            <p:nvPr/>
          </p:nvSpPr>
          <p:spPr bwMode="auto">
            <a:xfrm>
              <a:off x="3043238" y="4732338"/>
              <a:ext cx="86836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/>
                <a:t>2004</a:t>
              </a:r>
              <a:endParaRPr lang="en-GB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429500" y="981075"/>
              <a:ext cx="738188" cy="36988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/>
                <a:t>2004</a:t>
              </a:r>
              <a:endParaRPr lang="en-GB" dirty="0"/>
            </a:p>
          </p:txBody>
        </p:sp>
        <p:sp>
          <p:nvSpPr>
            <p:cNvPr id="15382" name="TextBox 17"/>
            <p:cNvSpPr txBox="1">
              <a:spLocks noChangeArrowheads="1"/>
            </p:cNvSpPr>
            <p:nvPr/>
          </p:nvSpPr>
          <p:spPr bwMode="auto">
            <a:xfrm>
              <a:off x="5195888" y="3125788"/>
              <a:ext cx="352107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/>
                <a:t>Class A radioactive laboratory</a:t>
              </a:r>
              <a:endParaRPr lang="en-GB" altLang="en-US"/>
            </a:p>
          </p:txBody>
        </p:sp>
      </p:grp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3646489" y="2076450"/>
            <a:ext cx="7140575" cy="3862387"/>
            <a:chOff x="2122488" y="2076450"/>
            <a:chExt cx="7140575" cy="3862387"/>
          </a:xfrm>
        </p:grpSpPr>
        <p:sp>
          <p:nvSpPr>
            <p:cNvPr id="13" name="Freeform 12"/>
            <p:cNvSpPr/>
            <p:nvPr/>
          </p:nvSpPr>
          <p:spPr>
            <a:xfrm>
              <a:off x="2122488" y="2076450"/>
              <a:ext cx="1031875" cy="1890713"/>
            </a:xfrm>
            <a:custGeom>
              <a:avLst/>
              <a:gdLst>
                <a:gd name="connsiteX0" fmla="*/ 534691 w 1030637"/>
                <a:gd name="connsiteY0" fmla="*/ 0 h 1890793"/>
                <a:gd name="connsiteX1" fmla="*/ 852407 w 1030637"/>
                <a:gd name="connsiteY1" fmla="*/ 139485 h 1890793"/>
                <a:gd name="connsiteX2" fmla="*/ 790413 w 1030637"/>
                <a:gd name="connsiteY2" fmla="*/ 340963 h 1890793"/>
                <a:gd name="connsiteX3" fmla="*/ 1030637 w 1030637"/>
                <a:gd name="connsiteY3" fmla="*/ 410705 h 1890793"/>
                <a:gd name="connsiteX4" fmla="*/ 782664 w 1030637"/>
                <a:gd name="connsiteY4" fmla="*/ 1170122 h 1890793"/>
                <a:gd name="connsiteX5" fmla="*/ 1015139 w 1030637"/>
                <a:gd name="connsiteY5" fmla="*/ 1255363 h 1890793"/>
                <a:gd name="connsiteX6" fmla="*/ 844657 w 1030637"/>
                <a:gd name="connsiteY6" fmla="*/ 1890793 h 1890793"/>
                <a:gd name="connsiteX7" fmla="*/ 0 w 1030637"/>
                <a:gd name="connsiteY7" fmla="*/ 1619573 h 1890793"/>
                <a:gd name="connsiteX8" fmla="*/ 534691 w 1030637"/>
                <a:gd name="connsiteY8" fmla="*/ 0 h 1890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0637" h="1890793">
                  <a:moveTo>
                    <a:pt x="534691" y="0"/>
                  </a:moveTo>
                  <a:lnTo>
                    <a:pt x="852407" y="139485"/>
                  </a:lnTo>
                  <a:lnTo>
                    <a:pt x="790413" y="340963"/>
                  </a:lnTo>
                  <a:lnTo>
                    <a:pt x="1030637" y="410705"/>
                  </a:lnTo>
                  <a:lnTo>
                    <a:pt x="782664" y="1170122"/>
                  </a:lnTo>
                  <a:lnTo>
                    <a:pt x="1015139" y="1255363"/>
                  </a:lnTo>
                  <a:lnTo>
                    <a:pt x="844657" y="1890793"/>
                  </a:lnTo>
                  <a:lnTo>
                    <a:pt x="0" y="1619573"/>
                  </a:lnTo>
                  <a:lnTo>
                    <a:pt x="534691" y="0"/>
                  </a:lnTo>
                  <a:close/>
                </a:path>
              </a:pathLst>
            </a:custGeom>
            <a:solidFill>
              <a:srgbClr val="E2BCC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374" name="TextBox 21"/>
            <p:cNvSpPr txBox="1">
              <a:spLocks noChangeArrowheads="1"/>
            </p:cNvSpPr>
            <p:nvPr/>
          </p:nvSpPr>
          <p:spPr bwMode="auto">
            <a:xfrm>
              <a:off x="2260600" y="3171825"/>
              <a:ext cx="86836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/>
                <a:t>2012</a:t>
              </a:r>
              <a:endParaRPr lang="en-GB" altLang="en-US"/>
            </a:p>
          </p:txBody>
        </p:sp>
        <p:pic>
          <p:nvPicPr>
            <p:cNvPr id="15375" name="Picture 2" descr="C:\Hie-Isolde\Hie-Isolde pictures\HIE_ISOLDE_service_buildings_150914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6888" y="3656013"/>
              <a:ext cx="4783137" cy="1912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6" name="TextBox 24"/>
            <p:cNvSpPr txBox="1">
              <a:spLocks noChangeArrowheads="1"/>
            </p:cNvSpPr>
            <p:nvPr/>
          </p:nvSpPr>
          <p:spPr bwMode="auto">
            <a:xfrm>
              <a:off x="8394701" y="3698876"/>
              <a:ext cx="86836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/>
                <a:t>2015</a:t>
              </a:r>
              <a:endParaRPr lang="en-GB" altLang="en-US"/>
            </a:p>
          </p:txBody>
        </p:sp>
        <p:sp>
          <p:nvSpPr>
            <p:cNvPr id="15377" name="TextBox 25"/>
            <p:cNvSpPr txBox="1">
              <a:spLocks noChangeArrowheads="1"/>
            </p:cNvSpPr>
            <p:nvPr/>
          </p:nvSpPr>
          <p:spPr bwMode="auto">
            <a:xfrm>
              <a:off x="5457823" y="5568950"/>
              <a:ext cx="343693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dirty="0"/>
                <a:t>HIE ISOLDE on line 2015</a:t>
              </a:r>
              <a:endParaRPr lang="en-GB" altLang="en-US" dirty="0"/>
            </a:p>
          </p:txBody>
        </p:sp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3121025" y="1790701"/>
            <a:ext cx="1068388" cy="1116013"/>
            <a:chOff x="1597025" y="1790700"/>
            <a:chExt cx="1068388" cy="1116013"/>
          </a:xfrm>
        </p:grpSpPr>
        <p:sp>
          <p:nvSpPr>
            <p:cNvPr id="12" name="Freeform 11"/>
            <p:cNvSpPr/>
            <p:nvPr/>
          </p:nvSpPr>
          <p:spPr>
            <a:xfrm>
              <a:off x="1597025" y="1790700"/>
              <a:ext cx="1068388" cy="1116013"/>
            </a:xfrm>
            <a:custGeom>
              <a:avLst/>
              <a:gdLst>
                <a:gd name="connsiteX0" fmla="*/ 0 w 1069383"/>
                <a:gd name="connsiteY0" fmla="*/ 844658 h 1115878"/>
                <a:gd name="connsiteX1" fmla="*/ 309967 w 1069383"/>
                <a:gd name="connsiteY1" fmla="*/ 0 h 1115878"/>
                <a:gd name="connsiteX2" fmla="*/ 1069383 w 1069383"/>
                <a:gd name="connsiteY2" fmla="*/ 278970 h 1115878"/>
                <a:gd name="connsiteX3" fmla="*/ 767167 w 1069383"/>
                <a:gd name="connsiteY3" fmla="*/ 1115878 h 1115878"/>
                <a:gd name="connsiteX4" fmla="*/ 0 w 1069383"/>
                <a:gd name="connsiteY4" fmla="*/ 844658 h 111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9383" h="1115878">
                  <a:moveTo>
                    <a:pt x="0" y="844658"/>
                  </a:moveTo>
                  <a:lnTo>
                    <a:pt x="309967" y="0"/>
                  </a:lnTo>
                  <a:lnTo>
                    <a:pt x="1069383" y="278970"/>
                  </a:lnTo>
                  <a:lnTo>
                    <a:pt x="767167" y="1115878"/>
                  </a:lnTo>
                  <a:lnTo>
                    <a:pt x="0" y="844658"/>
                  </a:lnTo>
                  <a:close/>
                </a:path>
              </a:pathLst>
            </a:custGeom>
            <a:solidFill>
              <a:srgbClr val="E2BCC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372" name="TextBox 27"/>
            <p:cNvSpPr txBox="1">
              <a:spLocks noChangeArrowheads="1"/>
            </p:cNvSpPr>
            <p:nvPr/>
          </p:nvSpPr>
          <p:spPr bwMode="auto">
            <a:xfrm>
              <a:off x="1790700" y="2166938"/>
              <a:ext cx="868363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/>
                <a:t>2007</a:t>
              </a:r>
              <a:endParaRPr lang="en-GB" altLang="en-US"/>
            </a:p>
          </p:txBody>
        </p:sp>
      </p:grp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15CAB6A8-9EC2-7740-A037-0E3B34BCB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Gilardoni - EPIC 2020 workshop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999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448B927-2074-4243-998D-EE9FF6F3D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0680"/>
            <a:ext cx="10515600" cy="741780"/>
          </a:xfrm>
        </p:spPr>
        <p:txBody>
          <a:bodyPr/>
          <a:lstStyle/>
          <a:p>
            <a:r>
              <a:rPr lang="en-GB" dirty="0"/>
              <a:t>Isolde evolution - expansion</a:t>
            </a:r>
          </a:p>
        </p:txBody>
      </p:sp>
      <p:sp>
        <p:nvSpPr>
          <p:cNvPr id="1638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4E0C46-303E-4C7D-A4EC-A462300E78D6}" type="slidenum">
              <a:rPr lang="en-US" altLang="en-US" smtClean="0">
                <a:solidFill>
                  <a:schemeClr val="bg1"/>
                </a:solidFill>
              </a:rPr>
              <a:pPr/>
              <a:t>7</a:t>
            </a:fld>
            <a:endParaRPr lang="en-US" altLang="en-US">
              <a:solidFill>
                <a:schemeClr val="bg1"/>
              </a:solidFill>
            </a:endParaRPr>
          </a:p>
        </p:txBody>
      </p:sp>
      <p:pic>
        <p:nvPicPr>
          <p:cNvPr id="1638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238" y="982664"/>
            <a:ext cx="3884612" cy="513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8" name="Group 7"/>
          <p:cNvGrpSpPr>
            <a:grpSpLocks/>
          </p:cNvGrpSpPr>
          <p:nvPr/>
        </p:nvGrpSpPr>
        <p:grpSpPr bwMode="auto">
          <a:xfrm>
            <a:off x="2322513" y="2960689"/>
            <a:ext cx="2347912" cy="2401887"/>
            <a:chOff x="798163" y="2960176"/>
            <a:chExt cx="2347993" cy="2402238"/>
          </a:xfrm>
        </p:grpSpPr>
        <p:sp>
          <p:nvSpPr>
            <p:cNvPr id="3" name="Freeform 2"/>
            <p:cNvSpPr/>
            <p:nvPr/>
          </p:nvSpPr>
          <p:spPr>
            <a:xfrm>
              <a:off x="798163" y="2960176"/>
              <a:ext cx="2347993" cy="2402238"/>
            </a:xfrm>
            <a:custGeom>
              <a:avLst/>
              <a:gdLst>
                <a:gd name="connsiteX0" fmla="*/ 0 w 2347993"/>
                <a:gd name="connsiteY0" fmla="*/ 1712563 h 2402238"/>
                <a:gd name="connsiteX1" fmla="*/ 216976 w 2347993"/>
                <a:gd name="connsiteY1" fmla="*/ 1255363 h 2402238"/>
                <a:gd name="connsiteX2" fmla="*/ 147234 w 2347993"/>
                <a:gd name="connsiteY2" fmla="*/ 1208868 h 2402238"/>
                <a:gd name="connsiteX3" fmla="*/ 666427 w 2347993"/>
                <a:gd name="connsiteY3" fmla="*/ 0 h 2402238"/>
                <a:gd name="connsiteX4" fmla="*/ 1441342 w 2347993"/>
                <a:gd name="connsiteY4" fmla="*/ 294468 h 2402238"/>
                <a:gd name="connsiteX5" fmla="*/ 1286359 w 2347993"/>
                <a:gd name="connsiteY5" fmla="*/ 883404 h 2402238"/>
                <a:gd name="connsiteX6" fmla="*/ 2347993 w 2347993"/>
                <a:gd name="connsiteY6" fmla="*/ 1526583 h 2402238"/>
                <a:gd name="connsiteX7" fmla="*/ 2278251 w 2347993"/>
                <a:gd name="connsiteY7" fmla="*/ 1875295 h 2402238"/>
                <a:gd name="connsiteX8" fmla="*/ 2347993 w 2347993"/>
                <a:gd name="connsiteY8" fmla="*/ 2007031 h 2402238"/>
                <a:gd name="connsiteX9" fmla="*/ 2231756 w 2347993"/>
                <a:gd name="connsiteY9" fmla="*/ 2402238 h 2402238"/>
                <a:gd name="connsiteX10" fmla="*/ 0 w 2347993"/>
                <a:gd name="connsiteY10" fmla="*/ 1712563 h 2402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47993" h="2402238">
                  <a:moveTo>
                    <a:pt x="0" y="1712563"/>
                  </a:moveTo>
                  <a:lnTo>
                    <a:pt x="216976" y="1255363"/>
                  </a:lnTo>
                  <a:lnTo>
                    <a:pt x="147234" y="1208868"/>
                  </a:lnTo>
                  <a:lnTo>
                    <a:pt x="666427" y="0"/>
                  </a:lnTo>
                  <a:lnTo>
                    <a:pt x="1441342" y="294468"/>
                  </a:lnTo>
                  <a:lnTo>
                    <a:pt x="1286359" y="883404"/>
                  </a:lnTo>
                  <a:lnTo>
                    <a:pt x="2347993" y="1526583"/>
                  </a:lnTo>
                  <a:lnTo>
                    <a:pt x="2278251" y="1875295"/>
                  </a:lnTo>
                  <a:lnTo>
                    <a:pt x="2347993" y="2007031"/>
                  </a:lnTo>
                  <a:lnTo>
                    <a:pt x="2231756" y="2402238"/>
                  </a:lnTo>
                  <a:lnTo>
                    <a:pt x="0" y="1712563"/>
                  </a:lnTo>
                  <a:close/>
                </a:path>
              </a:pathLst>
            </a:custGeom>
            <a:solidFill>
              <a:srgbClr val="E2BCC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6411" name="TextBox 4"/>
            <p:cNvSpPr txBox="1">
              <a:spLocks noChangeArrowheads="1"/>
            </p:cNvSpPr>
            <p:nvPr/>
          </p:nvSpPr>
          <p:spPr bwMode="auto">
            <a:xfrm>
              <a:off x="1323509" y="4037308"/>
              <a:ext cx="86790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/>
                <a:t>1992</a:t>
              </a:r>
              <a:endParaRPr lang="en-GB" altLang="en-US"/>
            </a:p>
          </p:txBody>
        </p:sp>
      </p:grpSp>
      <p:sp>
        <p:nvSpPr>
          <p:cNvPr id="10" name="Freeform 9"/>
          <p:cNvSpPr/>
          <p:nvPr/>
        </p:nvSpPr>
        <p:spPr>
          <a:xfrm>
            <a:off x="2989263" y="2627313"/>
            <a:ext cx="874712" cy="627062"/>
          </a:xfrm>
          <a:custGeom>
            <a:avLst/>
            <a:gdLst>
              <a:gd name="connsiteX0" fmla="*/ 0 w 875654"/>
              <a:gd name="connsiteY0" fmla="*/ 333213 h 627681"/>
              <a:gd name="connsiteX1" fmla="*/ 131735 w 875654"/>
              <a:gd name="connsiteY1" fmla="*/ 0 h 627681"/>
              <a:gd name="connsiteX2" fmla="*/ 875654 w 875654"/>
              <a:gd name="connsiteY2" fmla="*/ 278969 h 627681"/>
              <a:gd name="connsiteX3" fmla="*/ 774915 w 875654"/>
              <a:gd name="connsiteY3" fmla="*/ 627681 h 627681"/>
              <a:gd name="connsiteX4" fmla="*/ 0 w 875654"/>
              <a:gd name="connsiteY4" fmla="*/ 333213 h 627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654" h="627681">
                <a:moveTo>
                  <a:pt x="0" y="333213"/>
                </a:moveTo>
                <a:lnTo>
                  <a:pt x="131735" y="0"/>
                </a:lnTo>
                <a:lnTo>
                  <a:pt x="875654" y="278969"/>
                </a:lnTo>
                <a:lnTo>
                  <a:pt x="774915" y="627681"/>
                </a:lnTo>
                <a:lnTo>
                  <a:pt x="0" y="333213"/>
                </a:lnTo>
                <a:close/>
              </a:path>
            </a:pathLst>
          </a:custGeom>
          <a:solidFill>
            <a:srgbClr val="E2BCC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390" name="TextBox 14"/>
          <p:cNvSpPr txBox="1">
            <a:spLocks noChangeArrowheads="1"/>
          </p:cNvSpPr>
          <p:nvPr/>
        </p:nvSpPr>
        <p:spPr bwMode="auto">
          <a:xfrm>
            <a:off x="3062288" y="2755900"/>
            <a:ext cx="8683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1999</a:t>
            </a:r>
            <a:endParaRPr lang="en-GB" altLang="en-US"/>
          </a:p>
        </p:txBody>
      </p:sp>
      <p:sp>
        <p:nvSpPr>
          <p:cNvPr id="4" name="Freeform 3"/>
          <p:cNvSpPr/>
          <p:nvPr/>
        </p:nvSpPr>
        <p:spPr>
          <a:xfrm>
            <a:off x="4506914" y="4440239"/>
            <a:ext cx="706437" cy="1139825"/>
          </a:xfrm>
          <a:custGeom>
            <a:avLst/>
            <a:gdLst>
              <a:gd name="connsiteX0" fmla="*/ 139484 w 705173"/>
              <a:gd name="connsiteY0" fmla="*/ 46495 h 1139126"/>
              <a:gd name="connsiteX1" fmla="*/ 216976 w 705173"/>
              <a:gd name="connsiteY1" fmla="*/ 0 h 1139126"/>
              <a:gd name="connsiteX2" fmla="*/ 596684 w 705173"/>
              <a:gd name="connsiteY2" fmla="*/ 170482 h 1139126"/>
              <a:gd name="connsiteX3" fmla="*/ 573437 w 705173"/>
              <a:gd name="connsiteY3" fmla="*/ 317716 h 1139126"/>
              <a:gd name="connsiteX4" fmla="*/ 705173 w 705173"/>
              <a:gd name="connsiteY4" fmla="*/ 402956 h 1139126"/>
              <a:gd name="connsiteX5" fmla="*/ 441701 w 705173"/>
              <a:gd name="connsiteY5" fmla="*/ 1139126 h 1139126"/>
              <a:gd name="connsiteX6" fmla="*/ 0 w 705173"/>
              <a:gd name="connsiteY6" fmla="*/ 1015139 h 1139126"/>
              <a:gd name="connsiteX7" fmla="*/ 154983 w 705173"/>
              <a:gd name="connsiteY7" fmla="*/ 534692 h 1139126"/>
              <a:gd name="connsiteX8" fmla="*/ 92990 w 705173"/>
              <a:gd name="connsiteY8" fmla="*/ 418455 h 1139126"/>
              <a:gd name="connsiteX9" fmla="*/ 201478 w 705173"/>
              <a:gd name="connsiteY9" fmla="*/ 23248 h 1139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5173" h="1139126">
                <a:moveTo>
                  <a:pt x="139484" y="46495"/>
                </a:moveTo>
                <a:lnTo>
                  <a:pt x="216976" y="0"/>
                </a:lnTo>
                <a:lnTo>
                  <a:pt x="596684" y="170482"/>
                </a:lnTo>
                <a:lnTo>
                  <a:pt x="573437" y="317716"/>
                </a:lnTo>
                <a:lnTo>
                  <a:pt x="705173" y="402956"/>
                </a:lnTo>
                <a:lnTo>
                  <a:pt x="441701" y="1139126"/>
                </a:lnTo>
                <a:lnTo>
                  <a:pt x="0" y="1015139"/>
                </a:lnTo>
                <a:lnTo>
                  <a:pt x="154983" y="534692"/>
                </a:lnTo>
                <a:lnTo>
                  <a:pt x="92990" y="418455"/>
                </a:lnTo>
                <a:lnTo>
                  <a:pt x="201478" y="23248"/>
                </a:lnTo>
              </a:path>
            </a:pathLst>
          </a:custGeom>
          <a:solidFill>
            <a:srgbClr val="E2BCC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392" name="TextBox 15"/>
          <p:cNvSpPr txBox="1">
            <a:spLocks noChangeArrowheads="1"/>
          </p:cNvSpPr>
          <p:nvPr/>
        </p:nvSpPr>
        <p:spPr bwMode="auto">
          <a:xfrm>
            <a:off x="4567238" y="4732339"/>
            <a:ext cx="868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2004</a:t>
            </a:r>
            <a:endParaRPr lang="en-GB" altLang="en-US"/>
          </a:p>
        </p:txBody>
      </p:sp>
      <p:sp>
        <p:nvSpPr>
          <p:cNvPr id="12" name="Freeform 11"/>
          <p:cNvSpPr/>
          <p:nvPr/>
        </p:nvSpPr>
        <p:spPr>
          <a:xfrm>
            <a:off x="3121025" y="1790701"/>
            <a:ext cx="1068388" cy="1116013"/>
          </a:xfrm>
          <a:custGeom>
            <a:avLst/>
            <a:gdLst>
              <a:gd name="connsiteX0" fmla="*/ 0 w 1069383"/>
              <a:gd name="connsiteY0" fmla="*/ 844658 h 1115878"/>
              <a:gd name="connsiteX1" fmla="*/ 309967 w 1069383"/>
              <a:gd name="connsiteY1" fmla="*/ 0 h 1115878"/>
              <a:gd name="connsiteX2" fmla="*/ 1069383 w 1069383"/>
              <a:gd name="connsiteY2" fmla="*/ 278970 h 1115878"/>
              <a:gd name="connsiteX3" fmla="*/ 767167 w 1069383"/>
              <a:gd name="connsiteY3" fmla="*/ 1115878 h 1115878"/>
              <a:gd name="connsiteX4" fmla="*/ 0 w 1069383"/>
              <a:gd name="connsiteY4" fmla="*/ 844658 h 1115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9383" h="1115878">
                <a:moveTo>
                  <a:pt x="0" y="844658"/>
                </a:moveTo>
                <a:lnTo>
                  <a:pt x="309967" y="0"/>
                </a:lnTo>
                <a:lnTo>
                  <a:pt x="1069383" y="278970"/>
                </a:lnTo>
                <a:lnTo>
                  <a:pt x="767167" y="1115878"/>
                </a:lnTo>
                <a:lnTo>
                  <a:pt x="0" y="844658"/>
                </a:lnTo>
                <a:close/>
              </a:path>
            </a:pathLst>
          </a:custGeom>
          <a:solidFill>
            <a:srgbClr val="E2BCC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Freeform 12"/>
          <p:cNvSpPr/>
          <p:nvPr/>
        </p:nvSpPr>
        <p:spPr>
          <a:xfrm>
            <a:off x="3646489" y="2076451"/>
            <a:ext cx="1031875" cy="1890713"/>
          </a:xfrm>
          <a:custGeom>
            <a:avLst/>
            <a:gdLst>
              <a:gd name="connsiteX0" fmla="*/ 534691 w 1030637"/>
              <a:gd name="connsiteY0" fmla="*/ 0 h 1890793"/>
              <a:gd name="connsiteX1" fmla="*/ 852407 w 1030637"/>
              <a:gd name="connsiteY1" fmla="*/ 139485 h 1890793"/>
              <a:gd name="connsiteX2" fmla="*/ 790413 w 1030637"/>
              <a:gd name="connsiteY2" fmla="*/ 340963 h 1890793"/>
              <a:gd name="connsiteX3" fmla="*/ 1030637 w 1030637"/>
              <a:gd name="connsiteY3" fmla="*/ 410705 h 1890793"/>
              <a:gd name="connsiteX4" fmla="*/ 782664 w 1030637"/>
              <a:gd name="connsiteY4" fmla="*/ 1170122 h 1890793"/>
              <a:gd name="connsiteX5" fmla="*/ 1015139 w 1030637"/>
              <a:gd name="connsiteY5" fmla="*/ 1255363 h 1890793"/>
              <a:gd name="connsiteX6" fmla="*/ 844657 w 1030637"/>
              <a:gd name="connsiteY6" fmla="*/ 1890793 h 1890793"/>
              <a:gd name="connsiteX7" fmla="*/ 0 w 1030637"/>
              <a:gd name="connsiteY7" fmla="*/ 1619573 h 1890793"/>
              <a:gd name="connsiteX8" fmla="*/ 534691 w 1030637"/>
              <a:gd name="connsiteY8" fmla="*/ 0 h 1890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0637" h="1890793">
                <a:moveTo>
                  <a:pt x="534691" y="0"/>
                </a:moveTo>
                <a:lnTo>
                  <a:pt x="852407" y="139485"/>
                </a:lnTo>
                <a:lnTo>
                  <a:pt x="790413" y="340963"/>
                </a:lnTo>
                <a:lnTo>
                  <a:pt x="1030637" y="410705"/>
                </a:lnTo>
                <a:lnTo>
                  <a:pt x="782664" y="1170122"/>
                </a:lnTo>
                <a:lnTo>
                  <a:pt x="1015139" y="1255363"/>
                </a:lnTo>
                <a:lnTo>
                  <a:pt x="844657" y="1890793"/>
                </a:lnTo>
                <a:lnTo>
                  <a:pt x="0" y="1619573"/>
                </a:lnTo>
                <a:lnTo>
                  <a:pt x="534691" y="0"/>
                </a:lnTo>
                <a:close/>
              </a:path>
            </a:pathLst>
          </a:custGeom>
          <a:solidFill>
            <a:srgbClr val="E2BCC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395" name="TextBox 21"/>
          <p:cNvSpPr txBox="1">
            <a:spLocks noChangeArrowheads="1"/>
          </p:cNvSpPr>
          <p:nvPr/>
        </p:nvSpPr>
        <p:spPr bwMode="auto">
          <a:xfrm>
            <a:off x="3784601" y="3171825"/>
            <a:ext cx="8683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2012</a:t>
            </a:r>
            <a:endParaRPr lang="en-GB" altLang="en-US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2187576" y="969963"/>
            <a:ext cx="8012113" cy="2932112"/>
            <a:chOff x="663575" y="969963"/>
            <a:chExt cx="8012113" cy="2932112"/>
          </a:xfrm>
        </p:grpSpPr>
        <p:sp>
          <p:nvSpPr>
            <p:cNvPr id="6" name="Freeform 5"/>
            <p:cNvSpPr/>
            <p:nvPr/>
          </p:nvSpPr>
          <p:spPr>
            <a:xfrm>
              <a:off x="663575" y="2636838"/>
              <a:ext cx="852488" cy="1265237"/>
            </a:xfrm>
            <a:custGeom>
              <a:avLst/>
              <a:gdLst>
                <a:gd name="connsiteX0" fmla="*/ 853440 w 853440"/>
                <a:gd name="connsiteY0" fmla="*/ 152400 h 1264920"/>
                <a:gd name="connsiteX1" fmla="*/ 441960 w 853440"/>
                <a:gd name="connsiteY1" fmla="*/ 0 h 1264920"/>
                <a:gd name="connsiteX2" fmla="*/ 0 w 853440"/>
                <a:gd name="connsiteY2" fmla="*/ 1120140 h 1264920"/>
                <a:gd name="connsiteX3" fmla="*/ 388620 w 853440"/>
                <a:gd name="connsiteY3" fmla="*/ 1264920 h 1264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3440" h="1264920">
                  <a:moveTo>
                    <a:pt x="853440" y="152400"/>
                  </a:moveTo>
                  <a:lnTo>
                    <a:pt x="441960" y="0"/>
                  </a:lnTo>
                  <a:lnTo>
                    <a:pt x="0" y="1120140"/>
                  </a:lnTo>
                  <a:lnTo>
                    <a:pt x="388620" y="1264920"/>
                  </a:lnTo>
                </a:path>
              </a:pathLst>
            </a:custGeom>
            <a:solidFill>
              <a:srgbClr val="E2BCC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6406" name="TextBox 22"/>
            <p:cNvSpPr txBox="1">
              <a:spLocks noChangeArrowheads="1"/>
            </p:cNvSpPr>
            <p:nvPr/>
          </p:nvSpPr>
          <p:spPr bwMode="auto">
            <a:xfrm>
              <a:off x="750888" y="3005138"/>
              <a:ext cx="86836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/>
                <a:t>2014</a:t>
              </a:r>
              <a:endParaRPr lang="en-GB" altLang="en-US"/>
            </a:p>
          </p:txBody>
        </p:sp>
        <p:pic>
          <p:nvPicPr>
            <p:cNvPr id="16407" name="Picture 2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7088" y="969963"/>
              <a:ext cx="3916362" cy="2201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8" name="TextBox 27"/>
            <p:cNvSpPr txBox="1">
              <a:spLocks noChangeArrowheads="1"/>
            </p:cNvSpPr>
            <p:nvPr/>
          </p:nvSpPr>
          <p:spPr bwMode="auto">
            <a:xfrm>
              <a:off x="4637088" y="969963"/>
              <a:ext cx="86836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dirty="0"/>
                <a:t>2014</a:t>
              </a:r>
              <a:endParaRPr lang="en-GB" altLang="en-US" dirty="0"/>
            </a:p>
          </p:txBody>
        </p:sp>
        <p:sp>
          <p:nvSpPr>
            <p:cNvPr id="16409" name="TextBox 30"/>
            <p:cNvSpPr txBox="1">
              <a:spLocks noChangeArrowheads="1"/>
            </p:cNvSpPr>
            <p:nvPr/>
          </p:nvSpPr>
          <p:spPr bwMode="auto">
            <a:xfrm>
              <a:off x="4740275" y="3127375"/>
              <a:ext cx="3935413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dirty="0"/>
                <a:t>User and Operations facility building</a:t>
              </a:r>
              <a:endParaRPr lang="en-GB" alt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8BB3B8-3E6D-4ADD-9E26-54A360C2E58B}"/>
              </a:ext>
            </a:extLst>
          </p:cNvPr>
          <p:cNvGrpSpPr/>
          <p:nvPr/>
        </p:nvGrpSpPr>
        <p:grpSpPr>
          <a:xfrm>
            <a:off x="3467100" y="3661888"/>
            <a:ext cx="5457445" cy="2540668"/>
            <a:chOff x="3467100" y="3661888"/>
            <a:chExt cx="5457445" cy="2540668"/>
          </a:xfrm>
        </p:grpSpPr>
        <p:sp>
          <p:nvSpPr>
            <p:cNvPr id="11" name="Freeform 10"/>
            <p:cNvSpPr/>
            <p:nvPr/>
          </p:nvSpPr>
          <p:spPr bwMode="auto">
            <a:xfrm>
              <a:off x="3467100" y="5051426"/>
              <a:ext cx="1744663" cy="854075"/>
            </a:xfrm>
            <a:custGeom>
              <a:avLst/>
              <a:gdLst>
                <a:gd name="connsiteX0" fmla="*/ 76200 w 1744980"/>
                <a:gd name="connsiteY0" fmla="*/ 0 h 853440"/>
                <a:gd name="connsiteX1" fmla="*/ 0 w 1744980"/>
                <a:gd name="connsiteY1" fmla="*/ 220980 h 853440"/>
                <a:gd name="connsiteX2" fmla="*/ 1615440 w 1744980"/>
                <a:gd name="connsiteY2" fmla="*/ 853440 h 853440"/>
                <a:gd name="connsiteX3" fmla="*/ 1744980 w 1744980"/>
                <a:gd name="connsiteY3" fmla="*/ 449580 h 853440"/>
                <a:gd name="connsiteX4" fmla="*/ 1089660 w 1744980"/>
                <a:gd name="connsiteY4" fmla="*/ 228600 h 853440"/>
                <a:gd name="connsiteX5" fmla="*/ 1082040 w 1744980"/>
                <a:gd name="connsiteY5" fmla="*/ 312420 h 853440"/>
                <a:gd name="connsiteX6" fmla="*/ 76200 w 1744980"/>
                <a:gd name="connsiteY6" fmla="*/ 0 h 85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4980" h="853440">
                  <a:moveTo>
                    <a:pt x="76200" y="0"/>
                  </a:moveTo>
                  <a:lnTo>
                    <a:pt x="0" y="220980"/>
                  </a:lnTo>
                  <a:lnTo>
                    <a:pt x="1615440" y="853440"/>
                  </a:lnTo>
                  <a:lnTo>
                    <a:pt x="1744980" y="449580"/>
                  </a:lnTo>
                  <a:lnTo>
                    <a:pt x="1089660" y="228600"/>
                  </a:lnTo>
                  <a:lnTo>
                    <a:pt x="1082040" y="31242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E2BCC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6401" name="TextBox 32"/>
            <p:cNvSpPr txBox="1">
              <a:spLocks noChangeArrowheads="1"/>
            </p:cNvSpPr>
            <p:nvPr/>
          </p:nvSpPr>
          <p:spPr bwMode="auto">
            <a:xfrm>
              <a:off x="4359275" y="5357814"/>
              <a:ext cx="868363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dirty="0"/>
                <a:t>2014</a:t>
              </a:r>
              <a:endParaRPr lang="en-GB" altLang="en-US" dirty="0"/>
            </a:p>
          </p:txBody>
        </p:sp>
        <p:pic>
          <p:nvPicPr>
            <p:cNvPr id="16402" name="Picture 2" descr="http://timeline.web.cern.ch/sites/timeline.web.cern.ch/files/1309217_31-A5-at-72-dpi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3178" y="3668714"/>
              <a:ext cx="2717800" cy="1942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3" name="TextBox 33"/>
            <p:cNvSpPr txBox="1">
              <a:spLocks noChangeArrowheads="1"/>
            </p:cNvSpPr>
            <p:nvPr/>
          </p:nvSpPr>
          <p:spPr bwMode="auto">
            <a:xfrm>
              <a:off x="6109273" y="5617781"/>
              <a:ext cx="281527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600" dirty="0"/>
                <a:t>Groundbreaking MEDICIS</a:t>
              </a:r>
            </a:p>
            <a:p>
              <a:r>
                <a:rPr lang="en-US" altLang="en-US" sz="1600" dirty="0"/>
                <a:t>building</a:t>
              </a:r>
              <a:endParaRPr lang="en-GB" altLang="en-US" sz="1600" dirty="0"/>
            </a:p>
          </p:txBody>
        </p:sp>
        <p:sp>
          <p:nvSpPr>
            <p:cNvPr id="16404" name="TextBox 34"/>
            <p:cNvSpPr txBox="1">
              <a:spLocks noChangeArrowheads="1"/>
            </p:cNvSpPr>
            <p:nvPr/>
          </p:nvSpPr>
          <p:spPr bwMode="auto">
            <a:xfrm>
              <a:off x="6242051" y="3661888"/>
              <a:ext cx="868363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dirty="0"/>
                <a:t>2013</a:t>
              </a:r>
              <a:endParaRPr lang="en-GB" altLang="en-US" dirty="0"/>
            </a:p>
          </p:txBody>
        </p:sp>
      </p:grpSp>
      <p:sp>
        <p:nvSpPr>
          <p:cNvPr id="16399" name="TextBox 35"/>
          <p:cNvSpPr txBox="1">
            <a:spLocks noChangeArrowheads="1"/>
          </p:cNvSpPr>
          <p:nvPr/>
        </p:nvSpPr>
        <p:spPr bwMode="auto">
          <a:xfrm>
            <a:off x="3314701" y="2166939"/>
            <a:ext cx="8683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2007</a:t>
            </a:r>
            <a:endParaRPr lang="en-GB" alt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948C158-37CE-4013-AD36-80AC00FA229C}"/>
              </a:ext>
            </a:extLst>
          </p:cNvPr>
          <p:cNvGrpSpPr/>
          <p:nvPr/>
        </p:nvGrpSpPr>
        <p:grpSpPr>
          <a:xfrm>
            <a:off x="5030788" y="3552599"/>
            <a:ext cx="7161212" cy="2611628"/>
            <a:chOff x="5030788" y="3552599"/>
            <a:chExt cx="7161212" cy="2611628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53CD702-B722-4E50-844F-B056A4169840}"/>
                </a:ext>
              </a:extLst>
            </p:cNvPr>
            <p:cNvSpPr/>
            <p:nvPr/>
          </p:nvSpPr>
          <p:spPr>
            <a:xfrm rot="164786">
              <a:off x="5034986" y="4849792"/>
              <a:ext cx="347241" cy="659757"/>
            </a:xfrm>
            <a:custGeom>
              <a:avLst/>
              <a:gdLst>
                <a:gd name="connsiteX0" fmla="*/ 0 w 347241"/>
                <a:gd name="connsiteY0" fmla="*/ 590309 h 659757"/>
                <a:gd name="connsiteX1" fmla="*/ 179408 w 347241"/>
                <a:gd name="connsiteY1" fmla="*/ 659757 h 659757"/>
                <a:gd name="connsiteX2" fmla="*/ 347241 w 347241"/>
                <a:gd name="connsiteY2" fmla="*/ 52086 h 659757"/>
                <a:gd name="connsiteX3" fmla="*/ 173621 w 347241"/>
                <a:gd name="connsiteY3" fmla="*/ 0 h 659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241" h="659757">
                  <a:moveTo>
                    <a:pt x="0" y="590309"/>
                  </a:moveTo>
                  <a:lnTo>
                    <a:pt x="179408" y="659757"/>
                  </a:lnTo>
                  <a:lnTo>
                    <a:pt x="347241" y="52086"/>
                  </a:lnTo>
                  <a:lnTo>
                    <a:pt x="173621" y="0"/>
                  </a:lnTo>
                </a:path>
              </a:pathLst>
            </a:custGeom>
            <a:solidFill>
              <a:srgbClr val="E2BCC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AFBC312-F4A2-4C33-9409-048998731FC9}"/>
                </a:ext>
              </a:extLst>
            </p:cNvPr>
            <p:cNvSpPr txBox="1"/>
            <p:nvPr/>
          </p:nvSpPr>
          <p:spPr>
            <a:xfrm>
              <a:off x="5030788" y="4995004"/>
              <a:ext cx="11525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</a:rPr>
                <a:t>2020</a:t>
              </a:r>
              <a:endParaRPr lang="en-GB" dirty="0">
                <a:highlight>
                  <a:srgbClr val="FFFF00"/>
                </a:highlight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AECAA5F-5DA6-41D6-A610-39996952F5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4" t="789" b="-1"/>
            <a:stretch/>
          </p:blipFill>
          <p:spPr>
            <a:xfrm>
              <a:off x="9179719" y="3552599"/>
              <a:ext cx="2717800" cy="2351572"/>
            </a:xfrm>
            <a:prstGeom prst="rect">
              <a:avLst/>
            </a:prstGeom>
          </p:spPr>
        </p:pic>
        <p:sp>
          <p:nvSpPr>
            <p:cNvPr id="16" name="TextBox 33">
              <a:extLst>
                <a:ext uri="{FF2B5EF4-FFF2-40B4-BE49-F238E27FC236}">
                  <a16:creationId xmlns:a16="http://schemas.microsoft.com/office/drawing/2014/main" id="{86F790E8-AE26-46C0-9911-8542C9C424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76728" y="5825673"/>
              <a:ext cx="28152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600" dirty="0"/>
                <a:t>NANO-lab building</a:t>
              </a:r>
            </a:p>
          </p:txBody>
        </p:sp>
        <p:sp>
          <p:nvSpPr>
            <p:cNvPr id="17" name="TextBox 34">
              <a:extLst>
                <a:ext uri="{FF2B5EF4-FFF2-40B4-BE49-F238E27FC236}">
                  <a16:creationId xmlns:a16="http://schemas.microsoft.com/office/drawing/2014/main" id="{DE84F65F-9431-4277-96A0-7B16E0B9BA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09088" y="3564313"/>
              <a:ext cx="868363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dirty="0"/>
                <a:t>2020</a:t>
              </a:r>
              <a:endParaRPr lang="en-GB" altLang="en-US" dirty="0"/>
            </a:p>
          </p:txBody>
        </p:sp>
      </p:grp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4CAA18E1-5D0F-4C40-BC2C-F15D44621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Gilardoni - EPIC 2020 workshop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2917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D131A-D209-3A43-A8F7-33D84B3AD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1600" y="413250"/>
            <a:ext cx="3632200" cy="741780"/>
          </a:xfrm>
        </p:spPr>
        <p:txBody>
          <a:bodyPr/>
          <a:lstStyle/>
          <a:p>
            <a:r>
              <a:rPr lang="en-GB" dirty="0"/>
              <a:t>PSB evolution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A67696-803E-124E-B89F-48EB673E6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Gilardoni - EPIC 2020 workshop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3C0720-58BE-EA48-B228-9CF137CB1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8</a:t>
            </a:fld>
            <a:endParaRPr lang="en-GB"/>
          </a:p>
        </p:txBody>
      </p:sp>
      <p:graphicFrame>
        <p:nvGraphicFramePr>
          <p:cNvPr id="7" name="Graphique 4">
            <a:extLst>
              <a:ext uri="{FF2B5EF4-FFF2-40B4-BE49-F238E27FC236}">
                <a16:creationId xmlns:a16="http://schemas.microsoft.com/office/drawing/2014/main" id="{F199497A-F2FC-834B-A9EA-C8DCF252F15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5306309"/>
              </p:ext>
            </p:extLst>
          </p:nvPr>
        </p:nvGraphicFramePr>
        <p:xfrm>
          <a:off x="-88854" y="655982"/>
          <a:ext cx="7810454" cy="5700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8A112638-563E-7A4E-ADFE-4DBBBE7E2DBA}"/>
              </a:ext>
            </a:extLst>
          </p:cNvPr>
          <p:cNvSpPr txBox="1"/>
          <p:nvPr/>
        </p:nvSpPr>
        <p:spPr>
          <a:xfrm>
            <a:off x="6096000" y="5442857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M. Chanel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EB9461-71D8-C043-B4FD-A88E6A0A6C9A}"/>
              </a:ext>
            </a:extLst>
          </p:cNvPr>
          <p:cNvSpPr txBox="1"/>
          <p:nvPr/>
        </p:nvSpPr>
        <p:spPr>
          <a:xfrm>
            <a:off x="7332236" y="1582340"/>
            <a:ext cx="4955203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ISOLDE matching proton beam evolution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following PSB performance improvements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With LIU (LHC INJECTOR UPGRADE)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post LS2 for PSB: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2 GeV beams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all users except ISOLDE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Potentially higher intensity</a:t>
            </a:r>
          </a:p>
          <a:p>
            <a:pPr marL="285750" indent="-285750">
              <a:buFontTx/>
              <a:buChar char="-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ISOLDE consolidation/upgrade considering</a:t>
            </a:r>
            <a:b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potential offered by L4+PSB@2GeV </a:t>
            </a:r>
          </a:p>
        </p:txBody>
      </p:sp>
    </p:spTree>
    <p:extLst>
      <p:ext uri="{BB962C8B-B14F-4D97-AF65-F5344CB8AC3E}">
        <p14:creationId xmlns:p14="http://schemas.microsoft.com/office/powerpoint/2010/main" val="2604656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F49C8-CD54-D74D-8546-A15099BAE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Draft of future CERN accelerator plan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6D6CAB-5821-1E4A-BDB4-68ACA4B3F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S. Gilardoni - EPIC 2020 workshop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C5B1BC-A947-9240-80DC-BF61F119E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41661A5-DB69-A04E-BEAC-CF302CF784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5030"/>
            <a:ext cx="12192000" cy="494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75178C-0F80-4F47-8336-3D4991446410}"/>
              </a:ext>
            </a:extLst>
          </p:cNvPr>
          <p:cNvSpPr txBox="1"/>
          <p:nvPr/>
        </p:nvSpPr>
        <p:spPr>
          <a:xfrm>
            <a:off x="6096000" y="5850696"/>
            <a:ext cx="59795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By M. Lamont, https://</a:t>
            </a:r>
            <a:r>
              <a:rPr lang="en-GB" sz="1000" dirty="0" err="1"/>
              <a:t>lhc-commissioning.web.cern.ch</a:t>
            </a:r>
            <a:r>
              <a:rPr lang="en-GB" sz="1000" dirty="0"/>
              <a:t>/schedule/images/LHC-and-injectors-to-2036.png</a:t>
            </a:r>
          </a:p>
        </p:txBody>
      </p:sp>
    </p:spTree>
    <p:extLst>
      <p:ext uri="{BB962C8B-B14F-4D97-AF65-F5344CB8AC3E}">
        <p14:creationId xmlns:p14="http://schemas.microsoft.com/office/powerpoint/2010/main" val="541485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595959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_PowerPointTemplate16-9Final" id="{AE41DE2A-7EB9-934C-BB5E-C1C85694BC5D}" vid="{DACA893D-83C6-4B44-A286-9A85C837CC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6160</TotalTime>
  <Words>1980</Words>
  <Application>Microsoft Macintosh PowerPoint</Application>
  <PresentationFormat>Widescreen</PresentationFormat>
  <Paragraphs>308</Paragraphs>
  <Slides>26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Corbel</vt:lpstr>
      <vt:lpstr>Wingdings</vt:lpstr>
      <vt:lpstr>Office Theme</vt:lpstr>
      <vt:lpstr>ISOLDE@CERN:  near and long-term future</vt:lpstr>
      <vt:lpstr>ISOLDE : a successful long history</vt:lpstr>
      <vt:lpstr>Future of ISOLDE : a proposed roadmap</vt:lpstr>
      <vt:lpstr>ISOLDE</vt:lpstr>
      <vt:lpstr>Isolde evolution - expansion</vt:lpstr>
      <vt:lpstr>Isolde evolution - expansion</vt:lpstr>
      <vt:lpstr>Isolde evolution - expansion</vt:lpstr>
      <vt:lpstr>PSB evolution</vt:lpstr>
      <vt:lpstr>Draft of future CERN accelerator plan </vt:lpstr>
      <vt:lpstr>ISOLDE target areas consolidation : up to LS3</vt:lpstr>
      <vt:lpstr>Frontend exchange</vt:lpstr>
      <vt:lpstr>ISOLDE Beam Dump Replacement Study</vt:lpstr>
      <vt:lpstr>ISOLDE operability: more time to users </vt:lpstr>
      <vt:lpstr>Nano-Laboratory Construction</vt:lpstr>
      <vt:lpstr>Nano-target: Calcium Oxide example</vt:lpstr>
      <vt:lpstr>ISOLDE target development: Proton-to-neutron converter</vt:lpstr>
      <vt:lpstr>Physics  what we do with that</vt:lpstr>
      <vt:lpstr>Improving beam purity</vt:lpstr>
      <vt:lpstr>ISOLDE upgrade : EPIC – Medium term</vt:lpstr>
      <vt:lpstr>ISOLDE upgrade : EPIC – long-term (&gt;LS3)</vt:lpstr>
      <vt:lpstr>Reasons for a new ISOLDE hall and target stations</vt:lpstr>
      <vt:lpstr>Present/future situation of the ISOLDE area</vt:lpstr>
      <vt:lpstr>A New ISOLDE experimental hall and target stations</vt:lpstr>
      <vt:lpstr>Concept for a new ISOLDE Hall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Gilardoni</dc:creator>
  <cp:lastModifiedBy>Simone Gilardoni</cp:lastModifiedBy>
  <cp:revision>56</cp:revision>
  <dcterms:created xsi:type="dcterms:W3CDTF">2020-11-19T00:03:10Z</dcterms:created>
  <dcterms:modified xsi:type="dcterms:W3CDTF">2020-11-24T09:40:41Z</dcterms:modified>
</cp:coreProperties>
</file>