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60" r:id="rId2"/>
    <p:sldId id="462" r:id="rId3"/>
    <p:sldId id="464" r:id="rId4"/>
    <p:sldId id="262" r:id="rId5"/>
    <p:sldId id="466" r:id="rId6"/>
    <p:sldId id="463" r:id="rId7"/>
    <p:sldId id="465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6600CC"/>
    <a:srgbClr val="CC00CC"/>
    <a:srgbClr val="FF33CC"/>
    <a:srgbClr val="29348C"/>
    <a:srgbClr val="7BBA2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30" autoAdjust="0"/>
    <p:restoredTop sz="94622" autoAdjust="0"/>
  </p:normalViewPr>
  <p:slideViewPr>
    <p:cSldViewPr>
      <p:cViewPr varScale="1">
        <p:scale>
          <a:sx n="115" d="100"/>
          <a:sy n="115" d="100"/>
        </p:scale>
        <p:origin x="174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154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59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4672" y="5904836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16632"/>
            <a:ext cx="3384376" cy="73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36712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5576" y="-27384"/>
            <a:ext cx="7931224" cy="908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600200"/>
            <a:ext cx="79928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A3AAB-D7AC-4079-864A-14D9BDB2CD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6712" y="166144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from the </a:t>
            </a:r>
            <a:br>
              <a:rPr lang="en-US" dirty="0"/>
            </a:b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ISOLDE-EPIC Workshop</a:t>
            </a:r>
            <a:endParaRPr lang="nl-B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73B566-B56D-40AF-BB3D-1C2B12ED5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584" y="3429000"/>
            <a:ext cx="7848872" cy="17526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92D050"/>
                </a:solidFill>
              </a:rPr>
              <a:t>E</a:t>
            </a:r>
            <a:r>
              <a:rPr lang="en-US" sz="3200" dirty="0"/>
              <a:t>xploiting the </a:t>
            </a:r>
            <a:r>
              <a:rPr lang="en-US" sz="3200" b="1" dirty="0">
                <a:solidFill>
                  <a:srgbClr val="92D050"/>
                </a:solidFill>
              </a:rPr>
              <a:t>P</a:t>
            </a:r>
            <a:r>
              <a:rPr lang="en-US" sz="3200" dirty="0"/>
              <a:t>otential of </a:t>
            </a:r>
            <a:r>
              <a:rPr lang="en-US" sz="3200" b="1" dirty="0">
                <a:solidFill>
                  <a:srgbClr val="92D050"/>
                </a:solidFill>
              </a:rPr>
              <a:t>I</a:t>
            </a:r>
            <a:r>
              <a:rPr lang="en-US" sz="3200" dirty="0"/>
              <a:t>SOLDE @ </a:t>
            </a:r>
            <a:r>
              <a:rPr lang="en-US" sz="3200" b="1" dirty="0">
                <a:solidFill>
                  <a:srgbClr val="92D050"/>
                </a:solidFill>
              </a:rPr>
              <a:t>C</a:t>
            </a:r>
            <a:r>
              <a:rPr lang="en-US" sz="3200" dirty="0"/>
              <a:t>ERN</a:t>
            </a:r>
            <a:endParaRPr lang="nl-BE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7A8CA4-1CCA-4708-9C48-12438159F3FB}"/>
              </a:ext>
            </a:extLst>
          </p:cNvPr>
          <p:cNvSpPr txBox="1"/>
          <p:nvPr/>
        </p:nvSpPr>
        <p:spPr>
          <a:xfrm>
            <a:off x="3779912" y="5301208"/>
            <a:ext cx="1672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Kieran Flanagan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48973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DCF597-EF18-0F4D-8DD7-653D5BE8D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3692" y="5900258"/>
            <a:ext cx="3434965" cy="360363"/>
          </a:xfrm>
        </p:spPr>
        <p:txBody>
          <a:bodyPr/>
          <a:lstStyle/>
          <a:p>
            <a:r>
              <a:rPr lang="en-US" dirty="0"/>
              <a:t>E. </a:t>
            </a:r>
            <a:r>
              <a:rPr lang="en-US" dirty="0" err="1"/>
              <a:t>Siesling</a:t>
            </a:r>
            <a:r>
              <a:rPr lang="en-US" dirty="0"/>
              <a:t>, J.A. Rodriguez - 2020 EPIC Workshop</a:t>
            </a:r>
          </a:p>
          <a:p>
            <a:endParaRPr lang="en-US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E679214B-1C5C-064D-B040-3D7696C45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/>
              <a:t>A New ISOLDE experimental hall and target stations</a:t>
            </a:r>
            <a:endParaRPr lang="en-GB" sz="27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CFF9D37-7FBF-6E4C-A9B4-C55804E77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9710" y="990444"/>
            <a:ext cx="1602581" cy="34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2AF57A-164E-F646-8F35-C67079BA0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5164"/>
            <a:ext cx="9144000" cy="3707672"/>
          </a:xfrm>
          <a:prstGeom prst="rect">
            <a:avLst/>
          </a:prstGeom>
        </p:spPr>
      </p:pic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8EA23AB8-DAA2-8945-A5FC-698C36155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0113" y="1634670"/>
            <a:ext cx="1944291" cy="3202986"/>
          </a:xfrm>
          <a:solidFill>
            <a:schemeClr val="bg1">
              <a:lumMod val="85000"/>
            </a:schemeClr>
          </a:solidFill>
        </p:spPr>
        <p:txBody>
          <a:bodyPr>
            <a:normAutofit fontScale="55000" lnSpcReduction="20000"/>
          </a:bodyPr>
          <a:lstStyle/>
          <a:p>
            <a:r>
              <a:rPr lang="en-US" dirty="0"/>
              <a:t>A possible option to build a new ISOLDE experimental hall and target stations at the present recuperation site B133 to make use of the existing TT70 tunnel and underground structures.</a:t>
            </a:r>
            <a:endParaRPr lang="en-GB" dirty="0"/>
          </a:p>
          <a:p>
            <a:r>
              <a:rPr lang="en-US" dirty="0"/>
              <a:t>Construction and installation work of a new hall and target stations can be carried out in parallel with physics</a:t>
            </a:r>
            <a:r>
              <a:rPr lang="en-GB" dirty="0"/>
              <a:t> at the existing ISOLDE facility, securing nuclear physics at CERN</a:t>
            </a:r>
          </a:p>
          <a:p>
            <a:r>
              <a:rPr lang="en-GB" dirty="0"/>
              <a:t>Possibility to connect AD and n-TOF, enabling promising future physics.</a:t>
            </a:r>
          </a:p>
          <a:p>
            <a:r>
              <a:rPr lang="en-GB" dirty="0"/>
              <a:t>Existing facility dedicated to HIE physics, MEDICIS and a possible future compact storage ring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F8A248-2FC1-D143-8ABB-4A981895D0A4}"/>
              </a:ext>
            </a:extLst>
          </p:cNvPr>
          <p:cNvGrpSpPr/>
          <p:nvPr/>
        </p:nvGrpSpPr>
        <p:grpSpPr>
          <a:xfrm>
            <a:off x="2708034" y="1809370"/>
            <a:ext cx="1299809" cy="1027291"/>
            <a:chOff x="3610711" y="1269493"/>
            <a:chExt cx="1733079" cy="1369721"/>
          </a:xfrm>
        </p:grpSpPr>
        <p:sp>
          <p:nvSpPr>
            <p:cNvPr id="13" name="Arrow: Down 5">
              <a:extLst>
                <a:ext uri="{FF2B5EF4-FFF2-40B4-BE49-F238E27FC236}">
                  <a16:creationId xmlns:a16="http://schemas.microsoft.com/office/drawing/2014/main" id="{190C3989-805C-8445-88BE-E4052A48455C}"/>
                </a:ext>
              </a:extLst>
            </p:cNvPr>
            <p:cNvSpPr/>
            <p:nvPr/>
          </p:nvSpPr>
          <p:spPr>
            <a:xfrm>
              <a:off x="4177480" y="1269493"/>
              <a:ext cx="582595" cy="136972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10131B1-F9F9-5D43-B173-5A4D032B50DC}"/>
                </a:ext>
              </a:extLst>
            </p:cNvPr>
            <p:cNvSpPr txBox="1"/>
            <p:nvPr/>
          </p:nvSpPr>
          <p:spPr>
            <a:xfrm>
              <a:off x="3610711" y="1752270"/>
              <a:ext cx="1733079" cy="2419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27000" tIns="27000" rIns="27000" bIns="27000" rtlCol="0" anchor="ctr">
              <a:spAutoFit/>
            </a:bodyPr>
            <a:lstStyle/>
            <a:p>
              <a:pPr algn="ctr"/>
              <a:r>
                <a:rPr lang="en-US" sz="825" dirty="0"/>
                <a:t>New Low E experiments</a:t>
              </a:r>
              <a:endParaRPr lang="en-GB" sz="825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1CD362D-8DC6-1043-94D2-0AFA0B1E1FAE}"/>
              </a:ext>
            </a:extLst>
          </p:cNvPr>
          <p:cNvGrpSpPr/>
          <p:nvPr/>
        </p:nvGrpSpPr>
        <p:grpSpPr>
          <a:xfrm>
            <a:off x="3654062" y="2593320"/>
            <a:ext cx="2598203" cy="855656"/>
            <a:chOff x="4872083" y="2314759"/>
            <a:chExt cx="3464270" cy="1140875"/>
          </a:xfrm>
        </p:grpSpPr>
        <p:sp>
          <p:nvSpPr>
            <p:cNvPr id="16" name="Arrow: Curved Down 7">
              <a:extLst>
                <a:ext uri="{FF2B5EF4-FFF2-40B4-BE49-F238E27FC236}">
                  <a16:creationId xmlns:a16="http://schemas.microsoft.com/office/drawing/2014/main" id="{928281B0-BB1B-854F-B4A7-AADF41C1068F}"/>
                </a:ext>
              </a:extLst>
            </p:cNvPr>
            <p:cNvSpPr/>
            <p:nvPr/>
          </p:nvSpPr>
          <p:spPr>
            <a:xfrm rot="1728180" flipH="1">
              <a:off x="4872083" y="2314759"/>
              <a:ext cx="3464270" cy="114087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BAAF728-7880-0A4A-87E4-3C5DF2B5F15F}"/>
                </a:ext>
              </a:extLst>
            </p:cNvPr>
            <p:cNvSpPr txBox="1"/>
            <p:nvPr/>
          </p:nvSpPr>
          <p:spPr>
            <a:xfrm>
              <a:off x="6329447" y="2767006"/>
              <a:ext cx="1807597" cy="2419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27000" tIns="27000" rIns="27000" bIns="27000" rtlCol="0" anchor="ctr">
              <a:spAutoFit/>
            </a:bodyPr>
            <a:lstStyle/>
            <a:p>
              <a:pPr algn="ctr"/>
              <a:r>
                <a:rPr lang="en-US" sz="825" dirty="0"/>
                <a:t>Existing Low E experiments</a:t>
              </a:r>
              <a:endParaRPr lang="en-GB" sz="825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9004864-FC5E-4A49-8F2E-51F180BEF409}"/>
              </a:ext>
            </a:extLst>
          </p:cNvPr>
          <p:cNvSpPr txBox="1"/>
          <p:nvPr/>
        </p:nvSpPr>
        <p:spPr>
          <a:xfrm>
            <a:off x="3838142" y="3738095"/>
            <a:ext cx="1510579" cy="5623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27000" tIns="27000" rIns="27000" bIns="27000" rtlCol="0" anchor="ctr">
            <a:spAutoFit/>
          </a:bodyPr>
          <a:lstStyle/>
          <a:p>
            <a:pPr algn="ctr"/>
            <a:r>
              <a:rPr lang="en-US" sz="825" dirty="0"/>
              <a:t>ISOLDE control room and DAQ rooms in 508: </a:t>
            </a:r>
          </a:p>
          <a:p>
            <a:pPr algn="ctr"/>
            <a:r>
              <a:rPr lang="en-US" sz="825" dirty="0"/>
              <a:t>Commissioning of the New facility while running the existing facility</a:t>
            </a:r>
            <a:endParaRPr lang="en-GB" sz="825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E5FAA00-032B-5849-B89F-97B4D6DA39B2}"/>
              </a:ext>
            </a:extLst>
          </p:cNvPr>
          <p:cNvGrpSpPr/>
          <p:nvPr/>
        </p:nvGrpSpPr>
        <p:grpSpPr>
          <a:xfrm>
            <a:off x="1436663" y="1423549"/>
            <a:ext cx="1078832" cy="1573268"/>
            <a:chOff x="1915550" y="755065"/>
            <a:chExt cx="1438443" cy="2097690"/>
          </a:xfrm>
        </p:grpSpPr>
        <p:sp>
          <p:nvSpPr>
            <p:cNvPr id="20" name="Arrow: Left-Right 19">
              <a:extLst>
                <a:ext uri="{FF2B5EF4-FFF2-40B4-BE49-F238E27FC236}">
                  <a16:creationId xmlns:a16="http://schemas.microsoft.com/office/drawing/2014/main" id="{C3831B7A-8789-C44C-ABF3-CA46AF55D1D9}"/>
                </a:ext>
              </a:extLst>
            </p:cNvPr>
            <p:cNvSpPr/>
            <p:nvPr/>
          </p:nvSpPr>
          <p:spPr>
            <a:xfrm rot="3006714">
              <a:off x="1838837" y="1576667"/>
              <a:ext cx="2097690" cy="45448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8A9571-7E82-8549-91E5-AAA31310EF9F}"/>
                </a:ext>
              </a:extLst>
            </p:cNvPr>
            <p:cNvSpPr txBox="1"/>
            <p:nvPr/>
          </p:nvSpPr>
          <p:spPr>
            <a:xfrm>
              <a:off x="1915550" y="1510290"/>
              <a:ext cx="1438443" cy="2419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27000" tIns="27000" rIns="27000" bIns="27000" rtlCol="0" anchor="ctr">
              <a:spAutoFit/>
            </a:bodyPr>
            <a:lstStyle/>
            <a:p>
              <a:pPr algn="ctr"/>
              <a:r>
                <a:rPr lang="en-US" sz="825" dirty="0"/>
                <a:t>n-TOF – ISOLDE physics</a:t>
              </a:r>
              <a:endParaRPr lang="en-GB" sz="825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E49FA93-9D3F-6B46-A77C-FCD9387C85D8}"/>
              </a:ext>
            </a:extLst>
          </p:cNvPr>
          <p:cNvGrpSpPr/>
          <p:nvPr/>
        </p:nvGrpSpPr>
        <p:grpSpPr>
          <a:xfrm>
            <a:off x="456739" y="2998567"/>
            <a:ext cx="1808951" cy="489820"/>
            <a:chOff x="608984" y="2855090"/>
            <a:chExt cx="2411935" cy="653094"/>
          </a:xfrm>
        </p:grpSpPr>
        <p:sp>
          <p:nvSpPr>
            <p:cNvPr id="23" name="Arrow: Left-Right 12">
              <a:extLst>
                <a:ext uri="{FF2B5EF4-FFF2-40B4-BE49-F238E27FC236}">
                  <a16:creationId xmlns:a16="http://schemas.microsoft.com/office/drawing/2014/main" id="{6AC485DE-8F98-C547-859D-1A5E8D62B25F}"/>
                </a:ext>
              </a:extLst>
            </p:cNvPr>
            <p:cNvSpPr/>
            <p:nvPr/>
          </p:nvSpPr>
          <p:spPr>
            <a:xfrm rot="20913077">
              <a:off x="608984" y="3053699"/>
              <a:ext cx="2411935" cy="45448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DEF59E2-DE32-2C42-B8DB-2A3DE6AEC848}"/>
                </a:ext>
              </a:extLst>
            </p:cNvPr>
            <p:cNvSpPr txBox="1"/>
            <p:nvPr/>
          </p:nvSpPr>
          <p:spPr>
            <a:xfrm>
              <a:off x="993061" y="2855090"/>
              <a:ext cx="1438443" cy="2419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27000" tIns="27000" rIns="27000" bIns="27000" rtlCol="0" anchor="ctr">
              <a:spAutoFit/>
            </a:bodyPr>
            <a:lstStyle/>
            <a:p>
              <a:pPr algn="ctr"/>
              <a:r>
                <a:rPr lang="en-US" sz="825" dirty="0"/>
                <a:t>AD – ISOLDE physics</a:t>
              </a:r>
              <a:endParaRPr lang="en-GB" sz="825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71E12-9D25-D64D-A12A-9CFE87DA9584}"/>
              </a:ext>
            </a:extLst>
          </p:cNvPr>
          <p:cNvGrpSpPr/>
          <p:nvPr/>
        </p:nvGrpSpPr>
        <p:grpSpPr>
          <a:xfrm>
            <a:off x="2658393" y="4474181"/>
            <a:ext cx="2359498" cy="2252999"/>
            <a:chOff x="6588778" y="3592331"/>
            <a:chExt cx="3145997" cy="300399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1B3A7FC-8F09-2147-AEC8-9B34F6D1F8F0}"/>
                </a:ext>
              </a:extLst>
            </p:cNvPr>
            <p:cNvGrpSpPr/>
            <p:nvPr/>
          </p:nvGrpSpPr>
          <p:grpSpPr>
            <a:xfrm>
              <a:off x="8027222" y="3592331"/>
              <a:ext cx="1707553" cy="2770868"/>
              <a:chOff x="8027222" y="3592331"/>
              <a:chExt cx="1707553" cy="2770868"/>
            </a:xfrm>
          </p:grpSpPr>
          <p:sp>
            <p:nvSpPr>
              <p:cNvPr id="28" name="Arrow: Down 18">
                <a:extLst>
                  <a:ext uri="{FF2B5EF4-FFF2-40B4-BE49-F238E27FC236}">
                    <a16:creationId xmlns:a16="http://schemas.microsoft.com/office/drawing/2014/main" id="{A2500861-0CEE-0945-955E-C14AEF1C1338}"/>
                  </a:ext>
                </a:extLst>
              </p:cNvPr>
              <p:cNvSpPr/>
              <p:nvPr/>
            </p:nvSpPr>
            <p:spPr>
              <a:xfrm rot="12232258">
                <a:off x="9117181" y="3592331"/>
                <a:ext cx="582594" cy="159688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377D1E91-BAD1-6642-BAC4-2DE853AAED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27222" y="4737162"/>
                <a:ext cx="1707553" cy="1626037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9D062A5-B108-3744-8D06-1583CA3FED41}"/>
                </a:ext>
              </a:extLst>
            </p:cNvPr>
            <p:cNvSpPr txBox="1"/>
            <p:nvPr/>
          </p:nvSpPr>
          <p:spPr>
            <a:xfrm>
              <a:off x="6588778" y="5949110"/>
              <a:ext cx="1438443" cy="647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27000" tIns="27000" rIns="27000" bIns="27000" rtlCol="0" anchor="ctr">
              <a:spAutoFit/>
            </a:bodyPr>
            <a:lstStyle/>
            <a:p>
              <a:pPr algn="ctr"/>
              <a:r>
                <a:rPr lang="en-US" sz="1400" dirty="0"/>
                <a:t>Compact storage ring</a:t>
              </a:r>
              <a:endParaRPr lang="en-GB" sz="1400" dirty="0"/>
            </a:p>
          </p:txBody>
        </p:sp>
      </p:grpSp>
      <p:pic>
        <p:nvPicPr>
          <p:cNvPr id="30" name="Picture 29" descr="Map&#10;&#10;Description automatically generated">
            <a:extLst>
              <a:ext uri="{FF2B5EF4-FFF2-40B4-BE49-F238E27FC236}">
                <a16:creationId xmlns:a16="http://schemas.microsoft.com/office/drawing/2014/main" id="{9C32C59E-8D39-2A4F-A7BB-DC8920B970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0784" y="4828245"/>
            <a:ext cx="2356602" cy="1866826"/>
          </a:xfrm>
          <a:prstGeom prst="rect">
            <a:avLst/>
          </a:prstGeom>
          <a:effectLst/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344E59C-FD8F-5448-9C1C-B9F49A196696}"/>
              </a:ext>
            </a:extLst>
          </p:cNvPr>
          <p:cNvSpPr txBox="1"/>
          <p:nvPr/>
        </p:nvSpPr>
        <p:spPr>
          <a:xfrm>
            <a:off x="7744051" y="5400614"/>
            <a:ext cx="1078832" cy="3084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27000" tIns="27000" rIns="27000" bIns="27000" rtlCol="0" anchor="ctr">
            <a:spAutoFit/>
          </a:bodyPr>
          <a:lstStyle/>
          <a:p>
            <a:pPr algn="ctr"/>
            <a:r>
              <a:rPr lang="en-US" sz="825" dirty="0"/>
              <a:t>Enhanced  capability within building 170</a:t>
            </a:r>
            <a:endParaRPr lang="en-GB" sz="825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CFBB5E-D8C2-4397-ABDC-8E57A135F07B}"/>
              </a:ext>
            </a:extLst>
          </p:cNvPr>
          <p:cNvSpPr txBox="1"/>
          <p:nvPr/>
        </p:nvSpPr>
        <p:spPr>
          <a:xfrm>
            <a:off x="8012133" y="6207473"/>
            <a:ext cx="1083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A.P. </a:t>
            </a:r>
            <a:r>
              <a:rPr lang="en-US" sz="1200" dirty="0" err="1"/>
              <a:t>Bernardes</a:t>
            </a:r>
            <a:endParaRPr lang="nl-BE" sz="1200" dirty="0"/>
          </a:p>
        </p:txBody>
      </p:sp>
    </p:spTree>
    <p:extLst>
      <p:ext uri="{BB962C8B-B14F-4D97-AF65-F5344CB8AC3E}">
        <p14:creationId xmlns:p14="http://schemas.microsoft.com/office/powerpoint/2010/main" val="89227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27574-EB9F-D743-A1AC-BAA0F7D7C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Opportunities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06FB8-9D62-0743-A671-F2F3CE3AF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340768"/>
            <a:ext cx="8136904" cy="475252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Many exciting and unique potential experiments with anti-protons and intense neutron beams. 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Provide time and required laboratory space to study the fundamental properties of quantum materials.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New building will provide space and capability for the next generation of high precision experiments with the required clean areas.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Creating space in 170 will enable new experiments with reaccelerated beams (recoil separation, storage ring)</a:t>
            </a:r>
          </a:p>
          <a:p>
            <a:r>
              <a:rPr lang="en-US" sz="2800" dirty="0"/>
              <a:t>Intense Muon production at CERN should be closely monitored and any synergy explored.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57B427-C562-164C-9CD8-05DFFEB12D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5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A4B60-F944-C840-BC5E-3F638A7B2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EPIC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81DE31-4C8F-8343-B761-F076D9AFC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340768"/>
            <a:ext cx="8064896" cy="46805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Construction and commissioning of the new low energy building would not interrupt measurements at ISOLDE.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Target areas designed for higher proton beam currents. 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New building has space to expand in the future. </a:t>
            </a:r>
          </a:p>
          <a:p>
            <a:r>
              <a:rPr lang="en-US" sz="2400" b="1" dirty="0"/>
              <a:t>Consolidation of building 170 is just as important and first priority ! </a:t>
            </a:r>
            <a:r>
              <a:rPr lang="en-US" sz="2400" dirty="0"/>
              <a:t>The beam dump replacement will open the ability to make future changes to the HRS magnet area – options need to be considered with the Collaboration (better beam purification)</a:t>
            </a:r>
          </a:p>
          <a:p>
            <a:r>
              <a:rPr lang="en-US" sz="2400" dirty="0"/>
              <a:t>Opportunity to strengthen collaboration with TRIUMF and exchange experience, designs and procedures.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DC332D-B028-B147-9925-6A98555648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208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9873E-3F00-4B4C-9C2C-BE05D04F0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learned this year 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DF775-15BE-45A1-9646-3155E015C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Remote operation and participation to experiments is possible – explore this further, and consider it when designing new experiments  and facility</a:t>
            </a:r>
          </a:p>
          <a:p>
            <a:pPr lvl="1"/>
            <a:r>
              <a:rPr lang="en-US" sz="2200" dirty="0"/>
              <a:t>pros/cons</a:t>
            </a:r>
          </a:p>
          <a:p>
            <a:pPr lvl="1"/>
            <a:endParaRPr lang="nl-BE" sz="2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2F653-381B-4B29-93F2-15812501A9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86430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FA054-DBB4-1C4A-8170-6C40E45F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13E-35CC-C14B-BB5C-F90DA0183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340767"/>
            <a:ext cx="8208912" cy="5112245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Preliminary feasibility of a new building from the point of view of civil engineering look promising – more detailed study is in progress.</a:t>
            </a:r>
          </a:p>
          <a:p>
            <a:r>
              <a:rPr lang="en-US" sz="2400" dirty="0"/>
              <a:t>Current designs present in this workshop are meant to be a starting point and to trigger discussions that could help refining the concept – send us your comments !</a:t>
            </a:r>
          </a:p>
          <a:p>
            <a:endParaRPr lang="en-US" sz="2400" dirty="0"/>
          </a:p>
          <a:p>
            <a:r>
              <a:rPr lang="en-US" sz="2400" dirty="0"/>
              <a:t>The </a:t>
            </a:r>
            <a:r>
              <a:rPr lang="en-US" sz="2400" u="sng" dirty="0"/>
              <a:t>goal</a:t>
            </a:r>
            <a:r>
              <a:rPr lang="en-US" sz="2400" dirty="0"/>
              <a:t> is to converge to a </a:t>
            </a:r>
            <a:r>
              <a:rPr lang="en-US" sz="2400" u="sng" dirty="0"/>
              <a:t>feasible concept </a:t>
            </a:r>
            <a:r>
              <a:rPr lang="en-US" sz="2400" dirty="0"/>
              <a:t>that could </a:t>
            </a:r>
            <a:r>
              <a:rPr lang="en-US" sz="2400" u="sng" dirty="0"/>
              <a:t>serve better the current and future community of users </a:t>
            </a:r>
            <a:r>
              <a:rPr lang="en-US" sz="2400" dirty="0"/>
              <a:t>(considering 10-30 years time scale)</a:t>
            </a:r>
          </a:p>
          <a:p>
            <a:endParaRPr lang="en-US" sz="2400" dirty="0"/>
          </a:p>
          <a:p>
            <a:r>
              <a:rPr lang="en-US" sz="2400" dirty="0"/>
              <a:t>  We need to define what we want in a conceptual design report of the project, covering:</a:t>
            </a:r>
          </a:p>
          <a:p>
            <a:pPr lvl="1"/>
            <a:r>
              <a:rPr lang="en-US" sz="2400" dirty="0"/>
              <a:t>The key physics cases and new scientific opportunities. </a:t>
            </a:r>
          </a:p>
          <a:p>
            <a:pPr lvl="1"/>
            <a:r>
              <a:rPr lang="en-US" sz="2400" dirty="0"/>
              <a:t>The technical conceptual details of the project with input from the CERN and ISOLDE collaboration communities.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9F4F06-D950-CA45-AB5D-9CCF737D1D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88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4228-FB42-A449-90D0-CDEAF1727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Proceedings to the EPIC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1A4B2-D3F2-2045-8AB3-4280079CB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340768"/>
            <a:ext cx="8136904" cy="46805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600" dirty="0"/>
              <a:t>The “proceedings” to these workshops has to be seen as a first quick step towards preparing the CDR document. </a:t>
            </a:r>
          </a:p>
          <a:p>
            <a:pPr>
              <a:spcAft>
                <a:spcPts val="600"/>
              </a:spcAft>
            </a:pPr>
            <a:r>
              <a:rPr lang="en-US" sz="2600" dirty="0"/>
              <a:t>Editorial board will be setup in the coming weeks</a:t>
            </a:r>
          </a:p>
          <a:p>
            <a:pPr>
              <a:spcAft>
                <a:spcPts val="600"/>
              </a:spcAft>
            </a:pPr>
            <a:r>
              <a:rPr lang="en-US" sz="2600" dirty="0"/>
              <a:t>Present the physics and technical opportunities of EPIC.  </a:t>
            </a:r>
          </a:p>
          <a:p>
            <a:pPr>
              <a:spcAft>
                <a:spcPts val="600"/>
              </a:spcAft>
            </a:pPr>
            <a:r>
              <a:rPr lang="en-US" sz="2600" dirty="0"/>
              <a:t>The aim is to create a document like the TDR for the Storage Ring at ISOLDE.</a:t>
            </a:r>
          </a:p>
          <a:p>
            <a:r>
              <a:rPr lang="en-US" sz="2600" dirty="0"/>
              <a:t>Opportunity for the community to provide input into the document (not limited to participants of the workshops).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725792-B0E7-C645-AB3E-535694D2C9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52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58676</TotalTime>
  <Words>587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Summary from the  2nd ISOLDE-EPIC Workshop</vt:lpstr>
      <vt:lpstr>A New ISOLDE experimental hall and target stations</vt:lpstr>
      <vt:lpstr>Opportunities </vt:lpstr>
      <vt:lpstr>Components of EPIC</vt:lpstr>
      <vt:lpstr>Lesson learned this year </vt:lpstr>
      <vt:lpstr>Next Steps</vt:lpstr>
      <vt:lpstr>Proceedings to the EPIC workshop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mkowalska</dc:creator>
  <cp:lastModifiedBy>Gerda Neyens</cp:lastModifiedBy>
  <cp:revision>1046</cp:revision>
  <cp:lastPrinted>2017-06-12T14:02:24Z</cp:lastPrinted>
  <dcterms:created xsi:type="dcterms:W3CDTF">2012-03-08T16:06:15Z</dcterms:created>
  <dcterms:modified xsi:type="dcterms:W3CDTF">2020-11-25T15:10:15Z</dcterms:modified>
</cp:coreProperties>
</file>