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338" r:id="rId2"/>
    <p:sldId id="533" r:id="rId3"/>
    <p:sldId id="534" r:id="rId4"/>
    <p:sldId id="505" r:id="rId5"/>
  </p:sldIdLst>
  <p:sldSz cx="12192000" cy="6858000"/>
  <p:notesSz cx="143017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9" userDrawn="1">
          <p15:clr>
            <a:srgbClr val="A4A3A4"/>
          </p15:clr>
        </p15:guide>
        <p15:guide id="2" pos="4507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t2" initials="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92D6"/>
    <a:srgbClr val="EE12BF"/>
    <a:srgbClr val="B2FF00"/>
    <a:srgbClr val="E6E6E6"/>
    <a:srgbClr val="FF6666"/>
    <a:srgbClr val="FFFFFF"/>
    <a:srgbClr val="000000"/>
    <a:srgbClr val="0055A0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6837" autoAdjust="0"/>
  </p:normalViewPr>
  <p:slideViewPr>
    <p:cSldViewPr snapToGrid="0" snapToObjects="1">
      <p:cViewPr varScale="1">
        <p:scale>
          <a:sx n="84" d="100"/>
          <a:sy n="84" d="100"/>
        </p:scale>
        <p:origin x="442" y="8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50" d="100"/>
          <a:sy n="50" d="100"/>
        </p:scale>
        <p:origin x="2160" y="54"/>
      </p:cViewPr>
      <p:guideLst>
        <p:guide orient="horz" pos="3129"/>
        <p:guide pos="450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4"/>
            <a:ext cx="6199000" cy="498396"/>
          </a:xfrm>
          <a:prstGeom prst="rect">
            <a:avLst/>
          </a:prstGeom>
        </p:spPr>
        <p:txBody>
          <a:bodyPr vert="horz" lIns="130621" tIns="65310" rIns="130621" bIns="65310" rtlCol="0"/>
          <a:lstStyle>
            <a:lvl1pPr algn="l">
              <a:defRPr sz="17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8099450" y="14"/>
            <a:ext cx="6199000" cy="498396"/>
          </a:xfrm>
          <a:prstGeom prst="rect">
            <a:avLst/>
          </a:prstGeom>
        </p:spPr>
        <p:txBody>
          <a:bodyPr vert="horz" lIns="130621" tIns="65310" rIns="130621" bIns="65310" rtlCol="0"/>
          <a:lstStyle>
            <a:lvl1pPr algn="r">
              <a:defRPr sz="1700"/>
            </a:lvl1pPr>
          </a:lstStyle>
          <a:p>
            <a:fld id="{D3F5B3BF-D9F3-4E95-B71D-1E367DE8B973}" type="datetimeFigureOut">
              <a:rPr lang="en-GB" smtClean="0"/>
              <a:t>03/07/2020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428257"/>
            <a:ext cx="6199000" cy="498396"/>
          </a:xfrm>
          <a:prstGeom prst="rect">
            <a:avLst/>
          </a:prstGeom>
        </p:spPr>
        <p:txBody>
          <a:bodyPr vert="horz" lIns="130621" tIns="65310" rIns="130621" bIns="65310" rtlCol="0" anchor="b"/>
          <a:lstStyle>
            <a:lvl1pPr algn="l">
              <a:defRPr sz="17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8099450" y="9428257"/>
            <a:ext cx="6199000" cy="498396"/>
          </a:xfrm>
          <a:prstGeom prst="rect">
            <a:avLst/>
          </a:prstGeom>
        </p:spPr>
        <p:txBody>
          <a:bodyPr vert="horz" lIns="130621" tIns="65310" rIns="130621" bIns="65310" rtlCol="0" anchor="b"/>
          <a:lstStyle>
            <a:lvl1pPr algn="r">
              <a:defRPr sz="1700"/>
            </a:lvl1pPr>
          </a:lstStyle>
          <a:p>
            <a:fld id="{C41F9635-494B-4BBC-A0A9-927193F262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530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7" y="9"/>
            <a:ext cx="6197443" cy="496331"/>
          </a:xfrm>
          <a:prstGeom prst="rect">
            <a:avLst/>
          </a:prstGeom>
        </p:spPr>
        <p:txBody>
          <a:bodyPr vert="horz" lIns="130621" tIns="65310" rIns="130621" bIns="65310" rtlCol="0"/>
          <a:lstStyle>
            <a:lvl1pPr algn="l">
              <a:defRPr sz="17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8101046" y="9"/>
            <a:ext cx="6197443" cy="496331"/>
          </a:xfrm>
          <a:prstGeom prst="rect">
            <a:avLst/>
          </a:prstGeom>
        </p:spPr>
        <p:txBody>
          <a:bodyPr vert="horz" lIns="130621" tIns="65310" rIns="130621" bIns="65310" rtlCol="0"/>
          <a:lstStyle>
            <a:lvl1pPr algn="r">
              <a:defRPr sz="1700"/>
            </a:lvl1pPr>
          </a:lstStyle>
          <a:p>
            <a:fld id="{D628A480-3686-4A45-B348-778E52A86B5D}" type="datetimeFigureOut">
              <a:rPr lang="en-US" smtClean="0"/>
              <a:t>7/3/2020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43338" y="744538"/>
            <a:ext cx="661511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0621" tIns="65310" rIns="130621" bIns="6531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430180" y="4715155"/>
            <a:ext cx="11441430" cy="4466987"/>
          </a:xfrm>
          <a:prstGeom prst="rect">
            <a:avLst/>
          </a:prstGeom>
        </p:spPr>
        <p:txBody>
          <a:bodyPr vert="horz" lIns="130621" tIns="65310" rIns="130621" bIns="6531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7" y="9428591"/>
            <a:ext cx="6197443" cy="496331"/>
          </a:xfrm>
          <a:prstGeom prst="rect">
            <a:avLst/>
          </a:prstGeom>
        </p:spPr>
        <p:txBody>
          <a:bodyPr vert="horz" lIns="130621" tIns="65310" rIns="130621" bIns="65310" rtlCol="0" anchor="b"/>
          <a:lstStyle>
            <a:lvl1pPr algn="l">
              <a:defRPr sz="17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8101046" y="9428591"/>
            <a:ext cx="6197443" cy="496331"/>
          </a:xfrm>
          <a:prstGeom prst="rect">
            <a:avLst/>
          </a:prstGeom>
        </p:spPr>
        <p:txBody>
          <a:bodyPr vert="horz" lIns="130621" tIns="65310" rIns="130621" bIns="65310" rtlCol="0" anchor="b"/>
          <a:lstStyle>
            <a:lvl1pPr algn="r">
              <a:defRPr sz="17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E6CEB-9AF1-491B-9CB8-62C99B127DC7}" type="datetime1">
              <a:rPr lang="en-US" smtClean="0"/>
              <a:t>7/3/2020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Gerade Verbindung 29"/>
          <p:cNvCxnSpPr/>
          <p:nvPr userDrawn="1"/>
        </p:nvCxnSpPr>
        <p:spPr>
          <a:xfrm>
            <a:off x="0" y="836712"/>
            <a:ext cx="1219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0" y="-27384"/>
            <a:ext cx="12192000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0" y="913060"/>
            <a:ext cx="12192000" cy="50799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B3D18-7619-455C-A049-6143E4DD0C50}" type="datetime1">
              <a:rPr lang="en-US" smtClean="0"/>
              <a:t>7/3/2020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Image 4" descr="bande-01.eps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6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2554807"/>
            <a:ext cx="12192000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 smtClean="0"/>
              <a:t>HTS </a:t>
            </a:r>
            <a:r>
              <a:rPr lang="de-DE" sz="3200" b="1" dirty="0" err="1" smtClean="0"/>
              <a:t>magnet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program</a:t>
            </a:r>
            <a:r>
              <a:rPr lang="de-DE" sz="3200" b="1" dirty="0" smtClean="0"/>
              <a:t> at CERN </a:t>
            </a:r>
            <a:endParaRPr lang="en-US" sz="3200" b="1" dirty="0" smtClean="0"/>
          </a:p>
          <a:p>
            <a:pPr algn="ctr"/>
            <a:endParaRPr lang="en-US" sz="3200" b="1" dirty="0"/>
          </a:p>
          <a:p>
            <a:pPr algn="ctr"/>
            <a:r>
              <a:rPr lang="en-US" sz="2100" b="1" dirty="0" smtClean="0"/>
              <a:t>Daniel Schoerling</a:t>
            </a:r>
          </a:p>
          <a:p>
            <a:pPr algn="ctr"/>
            <a:endParaRPr lang="en-US" sz="3200" b="1" dirty="0"/>
          </a:p>
          <a:p>
            <a:pPr algn="ctr"/>
            <a:r>
              <a:rPr lang="en-US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On behalf of the HTS team</a:t>
            </a:r>
            <a:endParaRPr lang="en-US" sz="1400" b="1" dirty="0"/>
          </a:p>
        </p:txBody>
      </p:sp>
      <p:pic>
        <p:nvPicPr>
          <p:cNvPr id="7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5915" y="520257"/>
            <a:ext cx="1745112" cy="172757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5478684"/>
            <a:ext cx="12192000" cy="2558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</a:pPr>
            <a:r>
              <a:rPr lang="en-US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Muon Collider Workshop</a:t>
            </a:r>
            <a:r>
              <a:rPr lang="en-US" sz="160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, 3</a:t>
            </a:r>
            <a:r>
              <a:rPr lang="en-US" sz="1600" baseline="3000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rd</a:t>
            </a:r>
            <a:r>
              <a:rPr lang="en-US" sz="160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of July 2020</a:t>
            </a:r>
            <a:endParaRPr lang="en-GB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836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CH" sz="4000" dirty="0"/>
              <a:t>	</a:t>
            </a:r>
            <a:r>
              <a:rPr lang="en-US" sz="4000" dirty="0" smtClean="0"/>
              <a:t>Muon collider magnets - priorities</a:t>
            </a:r>
            <a:endParaRPr lang="en-GB" sz="4000" dirty="0"/>
          </a:p>
        </p:txBody>
      </p:sp>
      <p:sp>
        <p:nvSpPr>
          <p:cNvPr id="5" name="Rectangle 4"/>
          <p:cNvSpPr/>
          <p:nvPr/>
        </p:nvSpPr>
        <p:spPr>
          <a:xfrm>
            <a:off x="0" y="954709"/>
            <a:ext cx="11837773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Dipoles </a:t>
            </a:r>
            <a:r>
              <a:rPr lang="en-GB" dirty="0"/>
              <a:t>and combined function magnets for the collider </a:t>
            </a:r>
            <a:r>
              <a:rPr lang="en-GB" dirty="0" smtClean="0"/>
              <a:t>ring: large aperture 150 mm </a:t>
            </a:r>
            <a:r>
              <a:rPr lang="en-GB" dirty="0"/>
              <a:t>in the US </a:t>
            </a:r>
            <a:r>
              <a:rPr lang="en-GB" dirty="0" smtClean="0"/>
              <a:t>design, large heat </a:t>
            </a:r>
            <a:r>
              <a:rPr lang="en-GB" dirty="0"/>
              <a:t>load O(500W/m) from the electrons and positrons from the muon </a:t>
            </a:r>
            <a:r>
              <a:rPr lang="en-GB" dirty="0" smtClean="0"/>
              <a:t>decay, shielding required, open </a:t>
            </a:r>
            <a:r>
              <a:rPr lang="en-GB" dirty="0" err="1" smtClean="0"/>
              <a:t>midplane</a:t>
            </a:r>
            <a:r>
              <a:rPr lang="en-GB" dirty="0" smtClean="0"/>
              <a:t> maybe interesting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Quadrupoles </a:t>
            </a:r>
            <a:r>
              <a:rPr lang="en-GB" dirty="0"/>
              <a:t>for the interaction region. A tentative estimate for the aperture has been </a:t>
            </a:r>
            <a:r>
              <a:rPr lang="en-GB" dirty="0" smtClean="0"/>
              <a:t>700 mm (!) with </a:t>
            </a:r>
            <a:r>
              <a:rPr lang="en-GB" dirty="0"/>
              <a:t>18 T maximum field for a 14 </a:t>
            </a:r>
            <a:r>
              <a:rPr lang="en-GB" dirty="0" err="1"/>
              <a:t>TeV</a:t>
            </a:r>
            <a:r>
              <a:rPr lang="en-GB" dirty="0"/>
              <a:t> </a:t>
            </a:r>
            <a:r>
              <a:rPr lang="en-GB" dirty="0" smtClean="0"/>
              <a:t>collider -&gt; Feasibility?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High-field </a:t>
            </a:r>
            <a:r>
              <a:rPr lang="en-GB" dirty="0"/>
              <a:t>solenoids. </a:t>
            </a:r>
            <a:r>
              <a:rPr lang="en-GB" dirty="0" smtClean="0"/>
              <a:t>As higher the field as higher the </a:t>
            </a:r>
            <a:r>
              <a:rPr lang="en-GB" dirty="0"/>
              <a:t>performance </a:t>
            </a:r>
            <a:r>
              <a:rPr lang="en-GB" dirty="0" smtClean="0"/>
              <a:t>(luminosity is more </a:t>
            </a:r>
            <a:r>
              <a:rPr lang="en-GB" dirty="0"/>
              <a:t>or less proportional to this </a:t>
            </a:r>
            <a:r>
              <a:rPr lang="en-GB" dirty="0" smtClean="0"/>
              <a:t>field, as higher the field as smaller the beam emittance) -&gt; Explore the absolute limits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Fast </a:t>
            </a:r>
            <a:r>
              <a:rPr lang="en-GB" dirty="0"/>
              <a:t>ramping magnets are needed in the accelerator ring, they have to ramp in a millisecond or so (depending on the collision energy and other </a:t>
            </a:r>
            <a:r>
              <a:rPr lang="en-GB" dirty="0" smtClean="0"/>
              <a:t>parameters). Normal conducting magnets or HTS (if this </a:t>
            </a:r>
            <a:r>
              <a:rPr lang="en-GB" dirty="0"/>
              <a:t>technology can be developed this </a:t>
            </a:r>
            <a:r>
              <a:rPr lang="en-GB" dirty="0" smtClean="0"/>
              <a:t>far). Large amount of energy has to be cycled between magnets and an energy storage with large efficiency to limit losses (energy cost, heat)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Other design options are also under considerations, which may require also special (HTS) magnets</a:t>
            </a:r>
            <a:endParaRPr lang="en-GB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2924489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3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CH" sz="4000" dirty="0"/>
              <a:t>	</a:t>
            </a:r>
            <a:r>
              <a:rPr lang="en-US" sz="4000" dirty="0" smtClean="0"/>
              <a:t>Muon collider magnets</a:t>
            </a:r>
            <a:endParaRPr lang="en-GB" sz="4000" dirty="0"/>
          </a:p>
        </p:txBody>
      </p:sp>
      <p:sp>
        <p:nvSpPr>
          <p:cNvPr id="5" name="Rectangle 4"/>
          <p:cNvSpPr/>
          <p:nvPr/>
        </p:nvSpPr>
        <p:spPr>
          <a:xfrm>
            <a:off x="0" y="954709"/>
            <a:ext cx="1183777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ReBCO</a:t>
            </a:r>
            <a:r>
              <a:rPr lang="en-US" dirty="0"/>
              <a:t> tape is at the moment the most promising conductor option. We closely observe the development of BISCO conductor in the US</a:t>
            </a:r>
            <a:r>
              <a:rPr lang="en-US" dirty="0" smtClean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CERN is keen to enter the development of HTS conductor and is currently developing a strategy to do so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We plan to integrate the specific development of the dipole magnets for the muon collider into the development plan for the 20 T HTS magnet. As a first step, we wish to perform a parametric study to understand the parameter space of these magnets and –in collaboration with beam dynamics experts- to optimize their parameters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CERN wishes to establish collaborations with partners for the development of solenoids and fast ramping </a:t>
            </a:r>
            <a:r>
              <a:rPr lang="en-US" dirty="0" smtClean="0"/>
              <a:t>magnets, and interaction </a:t>
            </a:r>
            <a:r>
              <a:rPr lang="en-US" smtClean="0"/>
              <a:t>region quadrupoles</a:t>
            </a:r>
            <a:endParaRPr lang="en-US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022572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4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7852" y="49163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 fontScale="7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/>
              <a:t>High-field accelerator magnets for </a:t>
            </a:r>
            <a:r>
              <a:rPr lang="en-US" sz="4000" dirty="0" smtClean="0"/>
              <a:t>hadron colliders:</a:t>
            </a:r>
            <a:endParaRPr lang="en-US" sz="4000" dirty="0"/>
          </a:p>
          <a:p>
            <a:pPr algn="ctr" defTabSz="542925"/>
            <a:r>
              <a:rPr lang="en-US" sz="4000" dirty="0" smtClean="0"/>
              <a:t>Flowchart</a:t>
            </a:r>
            <a:endParaRPr lang="en-US" sz="4000" dirty="0"/>
          </a:p>
        </p:txBody>
      </p:sp>
      <p:sp>
        <p:nvSpPr>
          <p:cNvPr id="14" name="Rectangle 13"/>
          <p:cNvSpPr/>
          <p:nvPr/>
        </p:nvSpPr>
        <p:spPr>
          <a:xfrm>
            <a:off x="3561500" y="1744062"/>
            <a:ext cx="593754" cy="546100"/>
          </a:xfrm>
          <a:prstGeom prst="rect">
            <a:avLst/>
          </a:prstGeom>
          <a:noFill/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 smtClean="0">
                <a:solidFill>
                  <a:srgbClr val="FFC000"/>
                </a:solidFill>
              </a:rPr>
              <a:t>F-2</a:t>
            </a:r>
            <a:r>
              <a:rPr lang="en-US" sz="1500" baseline="30000" dirty="0">
                <a:solidFill>
                  <a:srgbClr val="92D050"/>
                </a:solidFill>
                <a:sym typeface="Symbol" panose="05050102010706020507" pitchFamily="18" charset="2"/>
              </a:rPr>
              <a:t> </a:t>
            </a:r>
            <a:r>
              <a:rPr lang="en-US" sz="1500" baseline="30000" dirty="0">
                <a:solidFill>
                  <a:srgbClr val="FFC000"/>
                </a:solidFill>
                <a:sym typeface="Symbol" panose="05050102010706020507" pitchFamily="18" charset="2"/>
              </a:rPr>
              <a:t></a:t>
            </a:r>
            <a:endParaRPr lang="en-GB" sz="1500" baseline="30000" dirty="0">
              <a:solidFill>
                <a:srgbClr val="FFC000"/>
              </a:solidFill>
            </a:endParaRPr>
          </a:p>
        </p:txBody>
      </p:sp>
      <p:sp>
        <p:nvSpPr>
          <p:cNvPr id="15" name="Diamond 14"/>
          <p:cNvSpPr/>
          <p:nvPr/>
        </p:nvSpPr>
        <p:spPr>
          <a:xfrm>
            <a:off x="6163048" y="1772711"/>
            <a:ext cx="381000" cy="505568"/>
          </a:xfrm>
          <a:prstGeom prst="diamond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8453339" y="1993385"/>
            <a:ext cx="0" cy="565617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656170" y="2570529"/>
            <a:ext cx="1218843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6343487" y="2010392"/>
            <a:ext cx="6868" cy="535773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4981766" y="1752445"/>
            <a:ext cx="960426" cy="546100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 smtClean="0">
                <a:solidFill>
                  <a:srgbClr val="FF0000"/>
                </a:solidFill>
              </a:rPr>
              <a:t>F-2 in</a:t>
            </a:r>
          </a:p>
          <a:p>
            <a:pPr algn="ctr"/>
            <a:r>
              <a:rPr lang="en-US" sz="1500" dirty="0">
                <a:solidFill>
                  <a:srgbClr val="FF0000"/>
                </a:solidFill>
              </a:rPr>
              <a:t> </a:t>
            </a:r>
            <a:r>
              <a:rPr lang="en-US" sz="1500" dirty="0" smtClean="0">
                <a:solidFill>
                  <a:srgbClr val="FF0000"/>
                </a:solidFill>
              </a:rPr>
              <a:t>Fresca2</a:t>
            </a:r>
            <a:endParaRPr lang="en-GB" sz="1500" dirty="0">
              <a:solidFill>
                <a:srgbClr val="FF0000"/>
              </a:solidFill>
            </a:endParaRPr>
          </a:p>
        </p:txBody>
      </p:sp>
      <p:sp>
        <p:nvSpPr>
          <p:cNvPr id="28" name="Diamond 27"/>
          <p:cNvSpPr/>
          <p:nvPr/>
        </p:nvSpPr>
        <p:spPr>
          <a:xfrm>
            <a:off x="4336428" y="1763099"/>
            <a:ext cx="381000" cy="505568"/>
          </a:xfrm>
          <a:prstGeom prst="diamond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>
              <a:solidFill>
                <a:srgbClr val="FFC000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6656170" y="2065547"/>
            <a:ext cx="0" cy="493455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7884095" y="2239753"/>
            <a:ext cx="0" cy="33077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26" idx="3"/>
            <a:endCxn id="15" idx="1"/>
          </p:cNvCxnSpPr>
          <p:nvPr/>
        </p:nvCxnSpPr>
        <p:spPr>
          <a:xfrm>
            <a:off x="5942192" y="2025495"/>
            <a:ext cx="220856" cy="0"/>
          </a:xfrm>
          <a:prstGeom prst="straightConnector1">
            <a:avLst/>
          </a:prstGeom>
          <a:ln>
            <a:solidFill>
              <a:srgbClr val="FF0000"/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4155254" y="2004573"/>
            <a:ext cx="181175" cy="0"/>
          </a:xfrm>
          <a:prstGeom prst="straightConnector1">
            <a:avLst/>
          </a:prstGeom>
          <a:ln>
            <a:solidFill>
              <a:srgbClr val="FFC000"/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4731053" y="2020898"/>
            <a:ext cx="266700" cy="0"/>
          </a:xfrm>
          <a:prstGeom prst="straightConnector1">
            <a:avLst/>
          </a:prstGeom>
          <a:ln>
            <a:solidFill>
              <a:srgbClr val="FF0000"/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Rectangle 84"/>
          <p:cNvSpPr/>
          <p:nvPr/>
        </p:nvSpPr>
        <p:spPr>
          <a:xfrm>
            <a:off x="695485" y="1749289"/>
            <a:ext cx="597185" cy="546100"/>
          </a:xfrm>
          <a:prstGeom prst="rect">
            <a:avLst/>
          </a:prstGeom>
          <a:noFill/>
          <a:ln>
            <a:solidFill>
              <a:srgbClr val="92D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 smtClean="0">
                <a:solidFill>
                  <a:srgbClr val="92D050"/>
                </a:solidFill>
              </a:rPr>
              <a:t>F-0</a:t>
            </a:r>
            <a:r>
              <a:rPr lang="en-US" sz="1500" baseline="30000" dirty="0" smtClean="0">
                <a:solidFill>
                  <a:srgbClr val="92D050"/>
                </a:solidFill>
                <a:sym typeface="Symbol" panose="05050102010706020507" pitchFamily="18" charset="2"/>
              </a:rPr>
              <a:t></a:t>
            </a:r>
            <a:endParaRPr lang="en-GB" sz="1500" baseline="30000" dirty="0">
              <a:solidFill>
                <a:srgbClr val="92D050"/>
              </a:solidFill>
            </a:endParaRPr>
          </a:p>
        </p:txBody>
      </p:sp>
      <p:sp>
        <p:nvSpPr>
          <p:cNvPr id="86" name="Diamond 85"/>
          <p:cNvSpPr/>
          <p:nvPr/>
        </p:nvSpPr>
        <p:spPr>
          <a:xfrm>
            <a:off x="1391026" y="1771300"/>
            <a:ext cx="381000" cy="505568"/>
          </a:xfrm>
          <a:prstGeom prst="diamond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cxnSp>
        <p:nvCxnSpPr>
          <p:cNvPr id="87" name="Straight Arrow Connector 86"/>
          <p:cNvCxnSpPr/>
          <p:nvPr/>
        </p:nvCxnSpPr>
        <p:spPr>
          <a:xfrm flipV="1">
            <a:off x="498695" y="2027508"/>
            <a:ext cx="0" cy="566390"/>
          </a:xfrm>
          <a:prstGeom prst="straightConnector1">
            <a:avLst/>
          </a:prstGeom>
          <a:ln>
            <a:solidFill>
              <a:srgbClr val="92D050"/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flipV="1">
            <a:off x="1581526" y="2251043"/>
            <a:ext cx="0" cy="349388"/>
          </a:xfrm>
          <a:prstGeom prst="line">
            <a:avLst/>
          </a:prstGeom>
          <a:ln>
            <a:solidFill>
              <a:srgbClr val="92D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682709" y="2307376"/>
            <a:ext cx="703551" cy="3231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rgbClr val="92D050"/>
                </a:solidFill>
              </a:rPr>
              <a:t>#1-#</a:t>
            </a:r>
            <a:r>
              <a:rPr lang="en-US" sz="1500" i="1" dirty="0" smtClean="0">
                <a:solidFill>
                  <a:srgbClr val="92D050"/>
                </a:solidFill>
              </a:rPr>
              <a:t>5</a:t>
            </a:r>
            <a:endParaRPr lang="en-GB" sz="1500" i="1" dirty="0">
              <a:solidFill>
                <a:srgbClr val="92D050"/>
              </a:solidFill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1941609" y="1752445"/>
            <a:ext cx="892095" cy="546100"/>
          </a:xfrm>
          <a:prstGeom prst="rect">
            <a:avLst/>
          </a:prstGeom>
          <a:noFill/>
          <a:ln>
            <a:solidFill>
              <a:srgbClr val="92D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 smtClean="0">
                <a:solidFill>
                  <a:srgbClr val="92D050"/>
                </a:solidFill>
              </a:rPr>
              <a:t>F-0 in</a:t>
            </a:r>
          </a:p>
          <a:p>
            <a:pPr algn="ctr"/>
            <a:r>
              <a:rPr lang="en-US" sz="1500" dirty="0" smtClean="0">
                <a:solidFill>
                  <a:srgbClr val="92D050"/>
                </a:solidFill>
              </a:rPr>
              <a:t>Sultan</a:t>
            </a:r>
            <a:endParaRPr lang="en-GB" sz="1500" dirty="0">
              <a:solidFill>
                <a:srgbClr val="92D050"/>
              </a:solidFill>
            </a:endParaRPr>
          </a:p>
        </p:txBody>
      </p:sp>
      <p:sp>
        <p:nvSpPr>
          <p:cNvPr id="92" name="Diamond 91"/>
          <p:cNvSpPr/>
          <p:nvPr/>
        </p:nvSpPr>
        <p:spPr>
          <a:xfrm>
            <a:off x="2988211" y="1768067"/>
            <a:ext cx="381000" cy="505568"/>
          </a:xfrm>
          <a:prstGeom prst="diamond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cxnSp>
        <p:nvCxnSpPr>
          <p:cNvPr id="93" name="Straight Arrow Connector 92"/>
          <p:cNvCxnSpPr/>
          <p:nvPr/>
        </p:nvCxnSpPr>
        <p:spPr>
          <a:xfrm flipV="1">
            <a:off x="1827034" y="2026544"/>
            <a:ext cx="0" cy="562979"/>
          </a:xfrm>
          <a:prstGeom prst="straightConnector1">
            <a:avLst/>
          </a:prstGeom>
          <a:ln>
            <a:solidFill>
              <a:srgbClr val="92D050"/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flipV="1">
            <a:off x="3194264" y="2164403"/>
            <a:ext cx="0" cy="406126"/>
          </a:xfrm>
          <a:prstGeom prst="line">
            <a:avLst/>
          </a:prstGeom>
          <a:ln>
            <a:solidFill>
              <a:srgbClr val="92D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2107972" y="2292428"/>
            <a:ext cx="725732" cy="3231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rgbClr val="92D050"/>
                </a:solidFill>
              </a:rPr>
              <a:t>#1-#</a:t>
            </a:r>
            <a:r>
              <a:rPr lang="en-US" sz="1500" i="1" dirty="0" smtClean="0">
                <a:solidFill>
                  <a:srgbClr val="92D050"/>
                </a:solidFill>
              </a:rPr>
              <a:t>5</a:t>
            </a:r>
            <a:endParaRPr lang="en-GB" sz="1500" i="1" dirty="0">
              <a:solidFill>
                <a:srgbClr val="92D050"/>
              </a:solidFill>
            </a:endParaRPr>
          </a:p>
        </p:txBody>
      </p:sp>
      <p:cxnSp>
        <p:nvCxnSpPr>
          <p:cNvPr id="97" name="Straight Arrow Connector 96"/>
          <p:cNvCxnSpPr/>
          <p:nvPr/>
        </p:nvCxnSpPr>
        <p:spPr>
          <a:xfrm flipV="1">
            <a:off x="405095" y="2021527"/>
            <a:ext cx="289380" cy="5017"/>
          </a:xfrm>
          <a:prstGeom prst="straightConnector1">
            <a:avLst/>
          </a:prstGeom>
          <a:ln>
            <a:solidFill>
              <a:srgbClr val="92D050"/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>
            <a:stCxn id="85" idx="3"/>
          </p:cNvCxnSpPr>
          <p:nvPr/>
        </p:nvCxnSpPr>
        <p:spPr>
          <a:xfrm flipV="1">
            <a:off x="1292670" y="2019363"/>
            <a:ext cx="109222" cy="2976"/>
          </a:xfrm>
          <a:prstGeom prst="straightConnector1">
            <a:avLst/>
          </a:prstGeom>
          <a:ln>
            <a:solidFill>
              <a:srgbClr val="92D050"/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>
            <a:off x="1638676" y="2022294"/>
            <a:ext cx="303794" cy="11748"/>
          </a:xfrm>
          <a:prstGeom prst="straightConnector1">
            <a:avLst/>
          </a:prstGeom>
          <a:ln>
            <a:solidFill>
              <a:srgbClr val="92D050"/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>
            <a:off x="2833704" y="2022542"/>
            <a:ext cx="158659" cy="0"/>
          </a:xfrm>
          <a:prstGeom prst="straightConnector1">
            <a:avLst/>
          </a:prstGeom>
          <a:ln>
            <a:solidFill>
              <a:srgbClr val="92D050"/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 flipV="1">
            <a:off x="3369211" y="2013400"/>
            <a:ext cx="191983" cy="2483"/>
          </a:xfrm>
          <a:prstGeom prst="straightConnector1">
            <a:avLst/>
          </a:prstGeom>
          <a:ln>
            <a:solidFill>
              <a:srgbClr val="FFC000"/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Rectangle 102"/>
          <p:cNvSpPr/>
          <p:nvPr/>
        </p:nvSpPr>
        <p:spPr>
          <a:xfrm>
            <a:off x="6791374" y="1764603"/>
            <a:ext cx="644717" cy="5461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 smtClean="0">
                <a:solidFill>
                  <a:schemeClr val="bg1">
                    <a:lumMod val="50000"/>
                  </a:schemeClr>
                </a:solidFill>
              </a:rPr>
              <a:t>F-3</a:t>
            </a:r>
            <a:r>
              <a:rPr lang="en-US" sz="1500" baseline="30000" dirty="0">
                <a:solidFill>
                  <a:schemeClr val="bg1">
                    <a:lumMod val="65000"/>
                  </a:schemeClr>
                </a:solidFill>
                <a:sym typeface="Symbol" panose="05050102010706020507" pitchFamily="18" charset="2"/>
              </a:rPr>
              <a:t> </a:t>
            </a:r>
            <a:endParaRPr lang="en-GB" sz="15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9" name="Rectangle 108"/>
          <p:cNvSpPr/>
          <p:nvPr/>
        </p:nvSpPr>
        <p:spPr>
          <a:xfrm rot="16200000">
            <a:off x="9294126" y="3076171"/>
            <a:ext cx="4766073" cy="548658"/>
          </a:xfrm>
          <a:prstGeom prst="rect">
            <a:avLst/>
          </a:prstGeom>
          <a:noFill/>
          <a:ln w="92075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bg1">
                    <a:lumMod val="85000"/>
                  </a:schemeClr>
                </a:solidFill>
              </a:rPr>
              <a:t>20 T accelerator-like magnet</a:t>
            </a:r>
            <a:endParaRPr lang="en-GB" sz="20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10" name="Diamond 109"/>
          <p:cNvSpPr/>
          <p:nvPr/>
        </p:nvSpPr>
        <p:spPr>
          <a:xfrm>
            <a:off x="9915178" y="3965753"/>
            <a:ext cx="384314" cy="629139"/>
          </a:xfrm>
          <a:prstGeom prst="diamond">
            <a:avLst/>
          </a:prstGeom>
          <a:solidFill>
            <a:schemeClr val="bg1">
              <a:lumMod val="6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cxnSp>
        <p:nvCxnSpPr>
          <p:cNvPr id="135" name="Straight Arrow Connector 134"/>
          <p:cNvCxnSpPr>
            <a:stCxn id="223" idx="3"/>
            <a:endCxn id="281" idx="1"/>
          </p:cNvCxnSpPr>
          <p:nvPr/>
        </p:nvCxnSpPr>
        <p:spPr>
          <a:xfrm>
            <a:off x="7499404" y="4264712"/>
            <a:ext cx="115003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/>
          <p:cNvCxnSpPr/>
          <p:nvPr/>
        </p:nvCxnSpPr>
        <p:spPr>
          <a:xfrm>
            <a:off x="6546817" y="2025495"/>
            <a:ext cx="266700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5" name="Rectangle 144"/>
          <p:cNvSpPr/>
          <p:nvPr/>
        </p:nvSpPr>
        <p:spPr>
          <a:xfrm>
            <a:off x="8607719" y="1764603"/>
            <a:ext cx="1010651" cy="5461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 smtClean="0">
                <a:solidFill>
                  <a:schemeClr val="bg1">
                    <a:lumMod val="65000"/>
                  </a:schemeClr>
                </a:solidFill>
              </a:rPr>
              <a:t>F-3 in </a:t>
            </a:r>
          </a:p>
          <a:p>
            <a:pPr algn="ctr"/>
            <a:r>
              <a:rPr lang="en-US" sz="1500" dirty="0" smtClean="0">
                <a:solidFill>
                  <a:schemeClr val="bg1">
                    <a:lumMod val="65000"/>
                  </a:schemeClr>
                </a:solidFill>
              </a:rPr>
              <a:t>new, 20 T</a:t>
            </a:r>
            <a:endParaRPr lang="en-GB" sz="15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46" name="Diamond 145"/>
          <p:cNvSpPr/>
          <p:nvPr/>
        </p:nvSpPr>
        <p:spPr>
          <a:xfrm>
            <a:off x="7693595" y="1769258"/>
            <a:ext cx="381000" cy="505568"/>
          </a:xfrm>
          <a:prstGeom prst="diamond">
            <a:avLst/>
          </a:prstGeom>
          <a:solidFill>
            <a:schemeClr val="bg1">
              <a:lumMod val="6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cxnSp>
        <p:nvCxnSpPr>
          <p:cNvPr id="148" name="Straight Arrow Connector 147"/>
          <p:cNvCxnSpPr/>
          <p:nvPr/>
        </p:nvCxnSpPr>
        <p:spPr>
          <a:xfrm>
            <a:off x="7443763" y="2021527"/>
            <a:ext cx="266700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/>
          <p:cNvCxnSpPr>
            <a:endCxn id="145" idx="1"/>
          </p:cNvCxnSpPr>
          <p:nvPr/>
        </p:nvCxnSpPr>
        <p:spPr>
          <a:xfrm>
            <a:off x="8041309" y="2021527"/>
            <a:ext cx="566410" cy="16126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0" name="Diamond 149"/>
          <p:cNvSpPr/>
          <p:nvPr/>
        </p:nvSpPr>
        <p:spPr>
          <a:xfrm>
            <a:off x="9910269" y="1677181"/>
            <a:ext cx="384314" cy="629139"/>
          </a:xfrm>
          <a:prstGeom prst="diamond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cxnSp>
        <p:nvCxnSpPr>
          <p:cNvPr id="151" name="Straight Connector 150"/>
          <p:cNvCxnSpPr/>
          <p:nvPr/>
        </p:nvCxnSpPr>
        <p:spPr>
          <a:xfrm>
            <a:off x="489959" y="2600432"/>
            <a:ext cx="1091567" cy="6696"/>
          </a:xfrm>
          <a:prstGeom prst="line">
            <a:avLst/>
          </a:prstGeom>
          <a:ln>
            <a:solidFill>
              <a:srgbClr val="92D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/>
          <p:nvPr/>
        </p:nvCxnSpPr>
        <p:spPr>
          <a:xfrm flipV="1">
            <a:off x="1818543" y="2570529"/>
            <a:ext cx="1371143" cy="15234"/>
          </a:xfrm>
          <a:prstGeom prst="line">
            <a:avLst/>
          </a:prstGeom>
          <a:ln>
            <a:solidFill>
              <a:srgbClr val="92D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Arrow Connector 159"/>
          <p:cNvCxnSpPr/>
          <p:nvPr/>
        </p:nvCxnSpPr>
        <p:spPr>
          <a:xfrm flipV="1">
            <a:off x="3423134" y="2004573"/>
            <a:ext cx="6067" cy="547670"/>
          </a:xfrm>
          <a:prstGeom prst="straightConnector1">
            <a:avLst/>
          </a:prstGeom>
          <a:ln>
            <a:solidFill>
              <a:srgbClr val="FFC000"/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 flipV="1">
            <a:off x="4526928" y="2025186"/>
            <a:ext cx="0" cy="529950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2" name="TextBox 161"/>
          <p:cNvSpPr txBox="1"/>
          <p:nvPr/>
        </p:nvSpPr>
        <p:spPr>
          <a:xfrm>
            <a:off x="3486680" y="2278279"/>
            <a:ext cx="1230240" cy="3231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rgbClr val="FFC000"/>
                </a:solidFill>
              </a:rPr>
              <a:t>#1-#</a:t>
            </a:r>
            <a:r>
              <a:rPr lang="en-US" sz="1500" i="1" dirty="0" smtClean="0">
                <a:solidFill>
                  <a:srgbClr val="FFC000"/>
                </a:solidFill>
              </a:rPr>
              <a:t>7</a:t>
            </a:r>
            <a:endParaRPr lang="en-GB" sz="1500" i="1" dirty="0">
              <a:solidFill>
                <a:srgbClr val="FFC000"/>
              </a:solidFill>
            </a:endParaRPr>
          </a:p>
        </p:txBody>
      </p:sp>
      <p:cxnSp>
        <p:nvCxnSpPr>
          <p:cNvPr id="163" name="Straight Arrow Connector 162"/>
          <p:cNvCxnSpPr/>
          <p:nvPr/>
        </p:nvCxnSpPr>
        <p:spPr>
          <a:xfrm flipV="1">
            <a:off x="4839689" y="2015883"/>
            <a:ext cx="0" cy="536807"/>
          </a:xfrm>
          <a:prstGeom prst="straightConnector1">
            <a:avLst/>
          </a:prstGeom>
          <a:ln>
            <a:solidFill>
              <a:srgbClr val="FF0000"/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/>
          <p:cNvCxnSpPr/>
          <p:nvPr/>
        </p:nvCxnSpPr>
        <p:spPr>
          <a:xfrm>
            <a:off x="3429201" y="2552691"/>
            <a:ext cx="1101133" cy="4742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Connector 170"/>
          <p:cNvCxnSpPr/>
          <p:nvPr/>
        </p:nvCxnSpPr>
        <p:spPr>
          <a:xfrm>
            <a:off x="4829042" y="2559002"/>
            <a:ext cx="1514445" cy="3505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/>
          <p:cNvCxnSpPr/>
          <p:nvPr/>
        </p:nvCxnSpPr>
        <p:spPr>
          <a:xfrm flipV="1">
            <a:off x="8449934" y="2557433"/>
            <a:ext cx="1652492" cy="1235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5" name="Rectangle 184"/>
          <p:cNvSpPr/>
          <p:nvPr/>
        </p:nvSpPr>
        <p:spPr>
          <a:xfrm>
            <a:off x="4800992" y="4069483"/>
            <a:ext cx="951401" cy="401285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 smtClean="0">
                <a:solidFill>
                  <a:srgbClr val="FF0000"/>
                </a:solidFill>
              </a:rPr>
              <a:t>CLF, 8 T</a:t>
            </a:r>
            <a:endParaRPr lang="en-GB" sz="1500" dirty="0">
              <a:solidFill>
                <a:srgbClr val="FF0000"/>
              </a:solidFill>
            </a:endParaRPr>
          </a:p>
        </p:txBody>
      </p:sp>
      <p:sp>
        <p:nvSpPr>
          <p:cNvPr id="186" name="Rectangle 185"/>
          <p:cNvSpPr/>
          <p:nvPr/>
        </p:nvSpPr>
        <p:spPr>
          <a:xfrm>
            <a:off x="538616" y="2849048"/>
            <a:ext cx="865741" cy="546100"/>
          </a:xfrm>
          <a:prstGeom prst="rect">
            <a:avLst/>
          </a:prstGeom>
          <a:noFill/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 smtClean="0">
                <a:solidFill>
                  <a:srgbClr val="FFC000"/>
                </a:solidFill>
              </a:rPr>
              <a:t>S-C #1</a:t>
            </a:r>
            <a:endParaRPr lang="en-GB" sz="1500" dirty="0">
              <a:solidFill>
                <a:srgbClr val="FFC000"/>
              </a:solidFill>
            </a:endParaRPr>
          </a:p>
        </p:txBody>
      </p:sp>
      <p:sp>
        <p:nvSpPr>
          <p:cNvPr id="187" name="Rectangle 186"/>
          <p:cNvSpPr/>
          <p:nvPr/>
        </p:nvSpPr>
        <p:spPr>
          <a:xfrm>
            <a:off x="541089" y="3523383"/>
            <a:ext cx="865741" cy="546100"/>
          </a:xfrm>
          <a:prstGeom prst="rect">
            <a:avLst/>
          </a:prstGeom>
          <a:noFill/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 smtClean="0">
                <a:solidFill>
                  <a:srgbClr val="FFC000"/>
                </a:solidFill>
              </a:rPr>
              <a:t>S-C #2</a:t>
            </a:r>
            <a:endParaRPr lang="en-GB" sz="1500" dirty="0">
              <a:solidFill>
                <a:srgbClr val="FFC000"/>
              </a:solidFill>
            </a:endParaRPr>
          </a:p>
        </p:txBody>
      </p:sp>
      <p:sp>
        <p:nvSpPr>
          <p:cNvPr id="188" name="Rectangle 187"/>
          <p:cNvSpPr/>
          <p:nvPr/>
        </p:nvSpPr>
        <p:spPr>
          <a:xfrm>
            <a:off x="504129" y="4548178"/>
            <a:ext cx="865741" cy="546100"/>
          </a:xfrm>
          <a:prstGeom prst="rect">
            <a:avLst/>
          </a:prstGeom>
          <a:noFill/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 smtClean="0">
                <a:solidFill>
                  <a:srgbClr val="FFC000"/>
                </a:solidFill>
              </a:rPr>
              <a:t>S-C #n</a:t>
            </a:r>
            <a:endParaRPr lang="en-GB" sz="1500" dirty="0">
              <a:solidFill>
                <a:srgbClr val="FFC000"/>
              </a:solidFill>
            </a:endParaRPr>
          </a:p>
        </p:txBody>
      </p:sp>
      <p:sp>
        <p:nvSpPr>
          <p:cNvPr id="189" name="TextBox 188"/>
          <p:cNvSpPr txBox="1"/>
          <p:nvPr/>
        </p:nvSpPr>
        <p:spPr>
          <a:xfrm rot="16200000">
            <a:off x="705107" y="4100311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…</a:t>
            </a: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190" name="Rectangle 189"/>
          <p:cNvSpPr/>
          <p:nvPr/>
        </p:nvSpPr>
        <p:spPr>
          <a:xfrm>
            <a:off x="447641" y="5257813"/>
            <a:ext cx="1047497" cy="546100"/>
          </a:xfrm>
          <a:prstGeom prst="rect">
            <a:avLst/>
          </a:prstGeom>
          <a:noFill/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 smtClean="0">
                <a:solidFill>
                  <a:srgbClr val="FFC000"/>
                </a:solidFill>
              </a:rPr>
              <a:t>CLF1, 3 T</a:t>
            </a:r>
            <a:endParaRPr lang="en-GB" sz="1500" dirty="0">
              <a:solidFill>
                <a:srgbClr val="FFC000"/>
              </a:solidFill>
            </a:endParaRPr>
          </a:p>
        </p:txBody>
      </p:sp>
      <p:sp>
        <p:nvSpPr>
          <p:cNvPr id="191" name="TextBox 190"/>
          <p:cNvSpPr txBox="1"/>
          <p:nvPr/>
        </p:nvSpPr>
        <p:spPr>
          <a:xfrm rot="16200000">
            <a:off x="-1330748" y="4246527"/>
            <a:ext cx="31902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 smtClean="0">
                <a:solidFill>
                  <a:schemeClr val="accent6">
                    <a:lumMod val="50000"/>
                  </a:schemeClr>
                </a:solidFill>
              </a:rPr>
              <a:t>NON OR PARTIALLY INSULATED</a:t>
            </a:r>
            <a:endParaRPr lang="en-GB" sz="15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98" name="Straight Arrow Connector 197"/>
          <p:cNvCxnSpPr/>
          <p:nvPr/>
        </p:nvCxnSpPr>
        <p:spPr>
          <a:xfrm>
            <a:off x="2575718" y="3122098"/>
            <a:ext cx="0" cy="889830"/>
          </a:xfrm>
          <a:prstGeom prst="straightConnector1">
            <a:avLst/>
          </a:prstGeom>
          <a:ln>
            <a:solidFill>
              <a:srgbClr val="FFC000"/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Connector 201"/>
          <p:cNvCxnSpPr/>
          <p:nvPr/>
        </p:nvCxnSpPr>
        <p:spPr>
          <a:xfrm>
            <a:off x="1436190" y="3126954"/>
            <a:ext cx="1139528" cy="134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/>
          <p:cNvCxnSpPr/>
          <p:nvPr/>
        </p:nvCxnSpPr>
        <p:spPr>
          <a:xfrm flipV="1">
            <a:off x="1396425" y="3741351"/>
            <a:ext cx="1003307" cy="2648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Arrow Connector 205"/>
          <p:cNvCxnSpPr/>
          <p:nvPr/>
        </p:nvCxnSpPr>
        <p:spPr>
          <a:xfrm>
            <a:off x="2399732" y="3743999"/>
            <a:ext cx="0" cy="420329"/>
          </a:xfrm>
          <a:prstGeom prst="straightConnector1">
            <a:avLst/>
          </a:prstGeom>
          <a:ln>
            <a:solidFill>
              <a:srgbClr val="FFC000"/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/>
          <p:cNvCxnSpPr/>
          <p:nvPr/>
        </p:nvCxnSpPr>
        <p:spPr>
          <a:xfrm>
            <a:off x="1450021" y="4823876"/>
            <a:ext cx="949711" cy="0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Arrow Connector 209"/>
          <p:cNvCxnSpPr/>
          <p:nvPr/>
        </p:nvCxnSpPr>
        <p:spPr>
          <a:xfrm flipH="1" flipV="1">
            <a:off x="2392154" y="4389382"/>
            <a:ext cx="7578" cy="434494"/>
          </a:xfrm>
          <a:prstGeom prst="straightConnector1">
            <a:avLst/>
          </a:prstGeom>
          <a:ln>
            <a:solidFill>
              <a:srgbClr val="FFC000"/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Connector 212"/>
          <p:cNvCxnSpPr/>
          <p:nvPr/>
        </p:nvCxnSpPr>
        <p:spPr>
          <a:xfrm flipV="1">
            <a:off x="1551626" y="5516922"/>
            <a:ext cx="1027881" cy="14753"/>
          </a:xfrm>
          <a:prstGeom prst="line">
            <a:avLst/>
          </a:prstGeom>
          <a:ln>
            <a:solidFill>
              <a:srgbClr val="FF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Arrow Connector 213"/>
          <p:cNvCxnSpPr/>
          <p:nvPr/>
        </p:nvCxnSpPr>
        <p:spPr>
          <a:xfrm flipV="1">
            <a:off x="2545918" y="4502744"/>
            <a:ext cx="26011" cy="1028119"/>
          </a:xfrm>
          <a:prstGeom prst="straightConnector1">
            <a:avLst/>
          </a:prstGeom>
          <a:ln>
            <a:solidFill>
              <a:srgbClr val="FFC000"/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/>
          <p:cNvCxnSpPr/>
          <p:nvPr/>
        </p:nvCxnSpPr>
        <p:spPr>
          <a:xfrm flipV="1">
            <a:off x="4496511" y="4827529"/>
            <a:ext cx="1650590" cy="3492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3" name="Rectangle 222"/>
          <p:cNvSpPr/>
          <p:nvPr/>
        </p:nvSpPr>
        <p:spPr>
          <a:xfrm>
            <a:off x="6864514" y="4064069"/>
            <a:ext cx="634890" cy="401285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 smtClean="0">
                <a:solidFill>
                  <a:schemeClr val="bg1">
                    <a:lumMod val="65000"/>
                  </a:schemeClr>
                </a:solidFill>
              </a:rPr>
              <a:t>New</a:t>
            </a:r>
            <a:r>
              <a:rPr lang="en-US" sz="1500" baseline="30000" dirty="0">
                <a:solidFill>
                  <a:schemeClr val="bg1">
                    <a:lumMod val="65000"/>
                  </a:schemeClr>
                </a:solidFill>
                <a:sym typeface="Symbol" panose="05050102010706020507" pitchFamily="18" charset="2"/>
              </a:rPr>
              <a:t></a:t>
            </a:r>
            <a:endParaRPr lang="en-GB" sz="1500" baseline="30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24" name="Rectangle 223"/>
          <p:cNvSpPr/>
          <p:nvPr/>
        </p:nvSpPr>
        <p:spPr>
          <a:xfrm>
            <a:off x="8675208" y="4076769"/>
            <a:ext cx="943162" cy="401285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 smtClean="0">
                <a:solidFill>
                  <a:schemeClr val="bg1">
                    <a:lumMod val="65000"/>
                  </a:schemeClr>
                </a:solidFill>
              </a:rPr>
              <a:t>New in ?, 20 T</a:t>
            </a:r>
            <a:endParaRPr lang="en-GB" sz="15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225" name="Straight Arrow Connector 224"/>
          <p:cNvCxnSpPr>
            <a:stCxn id="200" idx="3"/>
            <a:endCxn id="185" idx="1"/>
          </p:cNvCxnSpPr>
          <p:nvPr/>
        </p:nvCxnSpPr>
        <p:spPr>
          <a:xfrm>
            <a:off x="2766218" y="4264712"/>
            <a:ext cx="2034774" cy="5414"/>
          </a:xfrm>
          <a:prstGeom prst="straightConnector1">
            <a:avLst/>
          </a:prstGeom>
          <a:ln>
            <a:solidFill>
              <a:srgbClr val="FF0000"/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7" name="Straight Connector 226"/>
          <p:cNvCxnSpPr/>
          <p:nvPr/>
        </p:nvCxnSpPr>
        <p:spPr>
          <a:xfrm flipV="1">
            <a:off x="6147101" y="4409713"/>
            <a:ext cx="15947" cy="417815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Connector 231"/>
          <p:cNvCxnSpPr>
            <a:stCxn id="224" idx="3"/>
            <a:endCxn id="110" idx="1"/>
          </p:cNvCxnSpPr>
          <p:nvPr/>
        </p:nvCxnSpPr>
        <p:spPr>
          <a:xfrm>
            <a:off x="9618370" y="4277412"/>
            <a:ext cx="296808" cy="291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5" name="Diamond 254"/>
          <p:cNvSpPr/>
          <p:nvPr/>
        </p:nvSpPr>
        <p:spPr>
          <a:xfrm>
            <a:off x="10491227" y="2309000"/>
            <a:ext cx="703571" cy="930547"/>
          </a:xfrm>
          <a:prstGeom prst="diamond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sp>
        <p:nvSpPr>
          <p:cNvPr id="256" name="TextBox 255"/>
          <p:cNvSpPr txBox="1"/>
          <p:nvPr/>
        </p:nvSpPr>
        <p:spPr>
          <a:xfrm>
            <a:off x="5084957" y="2298545"/>
            <a:ext cx="930594" cy="3231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500" i="1" dirty="0" smtClean="0">
                <a:solidFill>
                  <a:srgbClr val="FF0000"/>
                </a:solidFill>
              </a:rPr>
              <a:t>#1-#7</a:t>
            </a:r>
            <a:endParaRPr lang="en-GB" sz="1500" i="1" dirty="0">
              <a:solidFill>
                <a:srgbClr val="FF0000"/>
              </a:solidFill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6808563" y="2282487"/>
            <a:ext cx="791862" cy="3231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chemeClr val="bg1">
                    <a:lumMod val="50000"/>
                  </a:schemeClr>
                </a:solidFill>
              </a:rPr>
              <a:t>#1-#</a:t>
            </a:r>
            <a:r>
              <a:rPr lang="en-US" sz="1500" i="1" dirty="0" smtClean="0">
                <a:solidFill>
                  <a:schemeClr val="bg1">
                    <a:lumMod val="50000"/>
                  </a:schemeClr>
                </a:solidFill>
              </a:rPr>
              <a:t>n</a:t>
            </a:r>
            <a:endParaRPr lang="en-GB" sz="1500" i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65" name="Straight Connector 264"/>
          <p:cNvCxnSpPr/>
          <p:nvPr/>
        </p:nvCxnSpPr>
        <p:spPr>
          <a:xfrm flipH="1" flipV="1">
            <a:off x="10843012" y="2003414"/>
            <a:ext cx="9868" cy="30558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Arrow Connector 268"/>
          <p:cNvCxnSpPr/>
          <p:nvPr/>
        </p:nvCxnSpPr>
        <p:spPr>
          <a:xfrm flipV="1">
            <a:off x="6683442" y="4238306"/>
            <a:ext cx="11515" cy="642404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0" name="Straight Connector 269"/>
          <p:cNvCxnSpPr>
            <a:endCxn id="281" idx="2"/>
          </p:cNvCxnSpPr>
          <p:nvPr/>
        </p:nvCxnSpPr>
        <p:spPr>
          <a:xfrm flipV="1">
            <a:off x="7806564" y="4579281"/>
            <a:ext cx="0" cy="30453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1" name="TextBox 270"/>
          <p:cNvSpPr txBox="1"/>
          <p:nvPr/>
        </p:nvSpPr>
        <p:spPr>
          <a:xfrm>
            <a:off x="6796418" y="4570415"/>
            <a:ext cx="1230240" cy="3231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chemeClr val="bg1">
                    <a:lumMod val="65000"/>
                  </a:schemeClr>
                </a:solidFill>
              </a:rPr>
              <a:t>#1-#</a:t>
            </a:r>
            <a:r>
              <a:rPr lang="en-US" sz="1500" i="1" dirty="0" smtClean="0">
                <a:solidFill>
                  <a:schemeClr val="bg1">
                    <a:lumMod val="65000"/>
                  </a:schemeClr>
                </a:solidFill>
              </a:rPr>
              <a:t>n</a:t>
            </a:r>
            <a:endParaRPr lang="en-GB" sz="1500" i="1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273" name="Straight Connector 272"/>
          <p:cNvCxnSpPr/>
          <p:nvPr/>
        </p:nvCxnSpPr>
        <p:spPr>
          <a:xfrm>
            <a:off x="6683442" y="4886746"/>
            <a:ext cx="116126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4" name="Straight Arrow Connector 273"/>
          <p:cNvCxnSpPr/>
          <p:nvPr/>
        </p:nvCxnSpPr>
        <p:spPr>
          <a:xfrm flipV="1">
            <a:off x="8491322" y="4277412"/>
            <a:ext cx="0" cy="609334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5" name="Straight Connector 274"/>
          <p:cNvCxnSpPr/>
          <p:nvPr/>
        </p:nvCxnSpPr>
        <p:spPr>
          <a:xfrm flipV="1">
            <a:off x="8491322" y="4880708"/>
            <a:ext cx="1616013" cy="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6" name="Straight Connector 275"/>
          <p:cNvCxnSpPr>
            <a:endCxn id="110" idx="2"/>
          </p:cNvCxnSpPr>
          <p:nvPr/>
        </p:nvCxnSpPr>
        <p:spPr>
          <a:xfrm flipV="1">
            <a:off x="10107335" y="4594892"/>
            <a:ext cx="0" cy="27449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7" name="TextBox 276"/>
          <p:cNvSpPr txBox="1"/>
          <p:nvPr/>
        </p:nvSpPr>
        <p:spPr>
          <a:xfrm>
            <a:off x="8623143" y="4583386"/>
            <a:ext cx="1535117" cy="3231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chemeClr val="bg1">
                    <a:lumMod val="65000"/>
                  </a:schemeClr>
                </a:solidFill>
              </a:rPr>
              <a:t>#n-1-#</a:t>
            </a:r>
            <a:r>
              <a:rPr lang="en-US" sz="1500" i="1" dirty="0" smtClean="0">
                <a:solidFill>
                  <a:schemeClr val="bg1">
                    <a:lumMod val="65000"/>
                  </a:schemeClr>
                </a:solidFill>
              </a:rPr>
              <a:t>m</a:t>
            </a:r>
            <a:endParaRPr lang="en-GB" sz="1500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81" name="Diamond 280"/>
          <p:cNvSpPr/>
          <p:nvPr/>
        </p:nvSpPr>
        <p:spPr>
          <a:xfrm>
            <a:off x="7614407" y="3950142"/>
            <a:ext cx="384314" cy="629139"/>
          </a:xfrm>
          <a:prstGeom prst="diamond">
            <a:avLst/>
          </a:prstGeom>
          <a:solidFill>
            <a:schemeClr val="bg1">
              <a:lumMod val="6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cxnSp>
        <p:nvCxnSpPr>
          <p:cNvPr id="328" name="Straight Connector 327"/>
          <p:cNvCxnSpPr/>
          <p:nvPr/>
        </p:nvCxnSpPr>
        <p:spPr>
          <a:xfrm>
            <a:off x="10327356" y="1993385"/>
            <a:ext cx="523231" cy="1002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3" name="Straight Arrow Connector 382"/>
          <p:cNvCxnSpPr/>
          <p:nvPr/>
        </p:nvCxnSpPr>
        <p:spPr>
          <a:xfrm flipV="1">
            <a:off x="4496511" y="4238306"/>
            <a:ext cx="0" cy="589222"/>
          </a:xfrm>
          <a:prstGeom prst="straightConnector1">
            <a:avLst/>
          </a:prstGeom>
          <a:ln>
            <a:solidFill>
              <a:srgbClr val="FF0000"/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0" name="Rectangle 399"/>
          <p:cNvSpPr/>
          <p:nvPr/>
        </p:nvSpPr>
        <p:spPr>
          <a:xfrm>
            <a:off x="3248280" y="1037840"/>
            <a:ext cx="1051336" cy="401285"/>
          </a:xfrm>
          <a:prstGeom prst="rect">
            <a:avLst/>
          </a:prstGeom>
          <a:noFill/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252000" rtlCol="0" anchor="ctr"/>
          <a:lstStyle/>
          <a:p>
            <a:pPr algn="ctr"/>
            <a:r>
              <a:rPr lang="en-US" sz="1500" dirty="0" smtClean="0">
                <a:solidFill>
                  <a:srgbClr val="FFC000"/>
                </a:solidFill>
              </a:rPr>
              <a:t>EuCard2</a:t>
            </a:r>
            <a:r>
              <a:rPr lang="en-US" sz="1500" baseline="30000" dirty="0">
                <a:solidFill>
                  <a:srgbClr val="FFC000"/>
                </a:solidFill>
                <a:sym typeface="Symbol" panose="05050102010706020507" pitchFamily="18" charset="2"/>
              </a:rPr>
              <a:t></a:t>
            </a:r>
            <a:endParaRPr lang="en-GB" sz="1500" baseline="30000" dirty="0">
              <a:solidFill>
                <a:srgbClr val="FFC000"/>
              </a:solidFill>
            </a:endParaRPr>
          </a:p>
          <a:p>
            <a:pPr algn="ctr"/>
            <a:endParaRPr lang="en-GB" sz="1500" dirty="0">
              <a:solidFill>
                <a:srgbClr val="FFC000"/>
              </a:solidFill>
            </a:endParaRPr>
          </a:p>
        </p:txBody>
      </p:sp>
      <p:cxnSp>
        <p:nvCxnSpPr>
          <p:cNvPr id="401" name="Straight Arrow Connector 400"/>
          <p:cNvCxnSpPr/>
          <p:nvPr/>
        </p:nvCxnSpPr>
        <p:spPr>
          <a:xfrm>
            <a:off x="6366221" y="1191388"/>
            <a:ext cx="0" cy="603385"/>
          </a:xfrm>
          <a:prstGeom prst="straightConnector1">
            <a:avLst/>
          </a:prstGeom>
          <a:ln>
            <a:solidFill>
              <a:srgbClr val="FF0000"/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8" name="Straight Connector 407"/>
          <p:cNvCxnSpPr/>
          <p:nvPr/>
        </p:nvCxnSpPr>
        <p:spPr>
          <a:xfrm>
            <a:off x="5725845" y="1187599"/>
            <a:ext cx="632141" cy="1962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0" name="Diamond 199"/>
          <p:cNvSpPr/>
          <p:nvPr/>
        </p:nvSpPr>
        <p:spPr>
          <a:xfrm>
            <a:off x="2385218" y="4011928"/>
            <a:ext cx="381000" cy="505568"/>
          </a:xfrm>
          <a:prstGeom prst="diamond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>
              <a:solidFill>
                <a:srgbClr val="FFC000"/>
              </a:solidFill>
            </a:endParaRPr>
          </a:p>
        </p:txBody>
      </p:sp>
      <p:sp>
        <p:nvSpPr>
          <p:cNvPr id="434" name="Rectangle 433"/>
          <p:cNvSpPr/>
          <p:nvPr/>
        </p:nvSpPr>
        <p:spPr>
          <a:xfrm>
            <a:off x="595930" y="1030816"/>
            <a:ext cx="1085513" cy="401285"/>
          </a:xfrm>
          <a:prstGeom prst="rect">
            <a:avLst/>
          </a:prstGeom>
          <a:noFill/>
          <a:ln>
            <a:solidFill>
              <a:srgbClr val="92D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252000" rtlCol="0" anchor="ctr"/>
          <a:lstStyle/>
          <a:p>
            <a:pPr algn="ctr"/>
            <a:r>
              <a:rPr lang="en-US" sz="1500" dirty="0" smtClean="0">
                <a:solidFill>
                  <a:srgbClr val="92D050"/>
                </a:solidFill>
              </a:rPr>
              <a:t>EuCard1</a:t>
            </a:r>
            <a:r>
              <a:rPr lang="en-US" sz="1500" baseline="30000" dirty="0">
                <a:solidFill>
                  <a:srgbClr val="92D050"/>
                </a:solidFill>
                <a:sym typeface="Symbol" panose="05050102010706020507" pitchFamily="18" charset="2"/>
              </a:rPr>
              <a:t></a:t>
            </a:r>
            <a:endParaRPr lang="en-GB" sz="1500" baseline="30000" dirty="0">
              <a:solidFill>
                <a:srgbClr val="92D050"/>
              </a:solidFill>
            </a:endParaRPr>
          </a:p>
          <a:p>
            <a:pPr algn="ctr"/>
            <a:endParaRPr lang="en-GB" sz="1500" dirty="0">
              <a:solidFill>
                <a:srgbClr val="92D050"/>
              </a:solidFill>
            </a:endParaRPr>
          </a:p>
        </p:txBody>
      </p:sp>
      <p:cxnSp>
        <p:nvCxnSpPr>
          <p:cNvPr id="435" name="Straight Arrow Connector 434"/>
          <p:cNvCxnSpPr>
            <a:stCxn id="138" idx="3"/>
            <a:endCxn id="400" idx="1"/>
          </p:cNvCxnSpPr>
          <p:nvPr/>
        </p:nvCxnSpPr>
        <p:spPr>
          <a:xfrm>
            <a:off x="3033615" y="1234946"/>
            <a:ext cx="214665" cy="3537"/>
          </a:xfrm>
          <a:prstGeom prst="straightConnector1">
            <a:avLst/>
          </a:prstGeom>
          <a:ln>
            <a:solidFill>
              <a:srgbClr val="FFC000"/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8" name="Rectangle 137"/>
          <p:cNvSpPr/>
          <p:nvPr/>
        </p:nvSpPr>
        <p:spPr>
          <a:xfrm>
            <a:off x="1948102" y="967464"/>
            <a:ext cx="1085513" cy="534964"/>
          </a:xfrm>
          <a:prstGeom prst="rect">
            <a:avLst/>
          </a:prstGeom>
          <a:noFill/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252000" numCol="1" rtlCol="0" anchor="ctr"/>
          <a:lstStyle/>
          <a:p>
            <a:pPr algn="just"/>
            <a:r>
              <a:rPr lang="en-US" sz="1500" dirty="0" smtClean="0">
                <a:solidFill>
                  <a:srgbClr val="FFC000"/>
                </a:solidFill>
              </a:rPr>
              <a:t>EuCard1 in Fresca2</a:t>
            </a:r>
            <a:endParaRPr lang="en-GB" sz="1500" baseline="30000" dirty="0">
              <a:solidFill>
                <a:srgbClr val="FFC000"/>
              </a:solidFill>
            </a:endParaRPr>
          </a:p>
          <a:p>
            <a:pPr algn="just"/>
            <a:endParaRPr lang="en-GB" sz="1500" dirty="0">
              <a:solidFill>
                <a:srgbClr val="92D050"/>
              </a:solidFill>
            </a:endParaRPr>
          </a:p>
        </p:txBody>
      </p:sp>
      <p:cxnSp>
        <p:nvCxnSpPr>
          <p:cNvPr id="139" name="Straight Arrow Connector 138"/>
          <p:cNvCxnSpPr>
            <a:stCxn id="434" idx="3"/>
            <a:endCxn id="138" idx="1"/>
          </p:cNvCxnSpPr>
          <p:nvPr/>
        </p:nvCxnSpPr>
        <p:spPr>
          <a:xfrm>
            <a:off x="1681443" y="1231459"/>
            <a:ext cx="266659" cy="3487"/>
          </a:xfrm>
          <a:prstGeom prst="straightConnector1">
            <a:avLst/>
          </a:prstGeom>
          <a:ln>
            <a:solidFill>
              <a:srgbClr val="92D050"/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1" name="Rectangle 140"/>
          <p:cNvSpPr/>
          <p:nvPr/>
        </p:nvSpPr>
        <p:spPr>
          <a:xfrm>
            <a:off x="4652143" y="967464"/>
            <a:ext cx="1085513" cy="534964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252000" numCol="1" rtlCol="0" anchor="ctr"/>
          <a:lstStyle/>
          <a:p>
            <a:pPr algn="just"/>
            <a:r>
              <a:rPr lang="en-US" sz="1500" dirty="0" smtClean="0">
                <a:solidFill>
                  <a:srgbClr val="FF0000"/>
                </a:solidFill>
              </a:rPr>
              <a:t>EuCard2 in Fresca2</a:t>
            </a:r>
            <a:endParaRPr lang="en-GB" sz="1500" baseline="30000" dirty="0">
              <a:solidFill>
                <a:srgbClr val="FF0000"/>
              </a:solidFill>
            </a:endParaRPr>
          </a:p>
          <a:p>
            <a:pPr algn="just"/>
            <a:endParaRPr lang="en-GB" sz="1500" dirty="0">
              <a:solidFill>
                <a:srgbClr val="FF0000"/>
              </a:solidFill>
            </a:endParaRPr>
          </a:p>
        </p:txBody>
      </p:sp>
      <p:cxnSp>
        <p:nvCxnSpPr>
          <p:cNvPr id="142" name="Straight Arrow Connector 141"/>
          <p:cNvCxnSpPr>
            <a:stCxn id="400" idx="3"/>
            <a:endCxn id="141" idx="1"/>
          </p:cNvCxnSpPr>
          <p:nvPr/>
        </p:nvCxnSpPr>
        <p:spPr>
          <a:xfrm flipV="1">
            <a:off x="4299616" y="1234946"/>
            <a:ext cx="352527" cy="3537"/>
          </a:xfrm>
          <a:prstGeom prst="straightConnector1">
            <a:avLst/>
          </a:prstGeom>
          <a:ln>
            <a:solidFill>
              <a:srgbClr val="FFC000"/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3" name="TextBox 152"/>
          <p:cNvSpPr txBox="1"/>
          <p:nvPr/>
        </p:nvSpPr>
        <p:spPr>
          <a:xfrm rot="16200000">
            <a:off x="-689466" y="1685389"/>
            <a:ext cx="192219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 smtClean="0">
                <a:solidFill>
                  <a:schemeClr val="accent6">
                    <a:lumMod val="50000"/>
                  </a:schemeClr>
                </a:solidFill>
              </a:rPr>
              <a:t>FULLY INSULATED</a:t>
            </a:r>
            <a:endParaRPr lang="en-GB" sz="15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55" name="Straight Connector 54"/>
          <p:cNvCxnSpPr/>
          <p:nvPr/>
        </p:nvCxnSpPr>
        <p:spPr>
          <a:xfrm>
            <a:off x="102818" y="2764526"/>
            <a:ext cx="10165971" cy="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0" name="TextBox 179"/>
          <p:cNvSpPr txBox="1"/>
          <p:nvPr/>
        </p:nvSpPr>
        <p:spPr>
          <a:xfrm>
            <a:off x="8762589" y="2298361"/>
            <a:ext cx="791862" cy="3231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chemeClr val="bg1">
                    <a:lumMod val="50000"/>
                  </a:schemeClr>
                </a:solidFill>
              </a:rPr>
              <a:t>#1-#</a:t>
            </a:r>
            <a:r>
              <a:rPr lang="en-US" sz="1500" i="1" dirty="0" smtClean="0">
                <a:solidFill>
                  <a:schemeClr val="bg1">
                    <a:lumMod val="50000"/>
                  </a:schemeClr>
                </a:solidFill>
              </a:rPr>
              <a:t>n</a:t>
            </a:r>
            <a:endParaRPr lang="en-GB" sz="1500" i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82" name="Straight Arrow Connector 181"/>
          <p:cNvCxnSpPr/>
          <p:nvPr/>
        </p:nvCxnSpPr>
        <p:spPr>
          <a:xfrm>
            <a:off x="9627892" y="2004573"/>
            <a:ext cx="266700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/>
          <p:cNvCxnSpPr/>
          <p:nvPr/>
        </p:nvCxnSpPr>
        <p:spPr>
          <a:xfrm flipV="1">
            <a:off x="10102426" y="1992218"/>
            <a:ext cx="0" cy="56521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1" name="Diamond 200"/>
          <p:cNvSpPr/>
          <p:nvPr/>
        </p:nvSpPr>
        <p:spPr>
          <a:xfrm>
            <a:off x="5958232" y="4011929"/>
            <a:ext cx="381000" cy="505568"/>
          </a:xfrm>
          <a:prstGeom prst="diamond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/>
          </a:p>
        </p:txBody>
      </p:sp>
      <p:sp>
        <p:nvSpPr>
          <p:cNvPr id="205" name="TextBox 204"/>
          <p:cNvSpPr txBox="1"/>
          <p:nvPr/>
        </p:nvSpPr>
        <p:spPr>
          <a:xfrm>
            <a:off x="4998640" y="4507856"/>
            <a:ext cx="930594" cy="3231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500" i="1" dirty="0" smtClean="0">
                <a:solidFill>
                  <a:srgbClr val="FF0000"/>
                </a:solidFill>
              </a:rPr>
              <a:t>#1-#n</a:t>
            </a:r>
            <a:endParaRPr lang="en-GB" sz="1500" i="1" dirty="0">
              <a:solidFill>
                <a:srgbClr val="FF0000"/>
              </a:solidFill>
            </a:endParaRPr>
          </a:p>
        </p:txBody>
      </p:sp>
      <p:cxnSp>
        <p:nvCxnSpPr>
          <p:cNvPr id="211" name="Straight Arrow Connector 210"/>
          <p:cNvCxnSpPr>
            <a:endCxn id="223" idx="1"/>
          </p:cNvCxnSpPr>
          <p:nvPr/>
        </p:nvCxnSpPr>
        <p:spPr>
          <a:xfrm flipV="1">
            <a:off x="6371680" y="4264712"/>
            <a:ext cx="492834" cy="1841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Arrow Connector 211"/>
          <p:cNvCxnSpPr>
            <a:stCxn id="185" idx="3"/>
            <a:endCxn id="201" idx="1"/>
          </p:cNvCxnSpPr>
          <p:nvPr/>
        </p:nvCxnSpPr>
        <p:spPr>
          <a:xfrm flipV="1">
            <a:off x="5752393" y="4264713"/>
            <a:ext cx="205839" cy="5413"/>
          </a:xfrm>
          <a:prstGeom prst="straightConnector1">
            <a:avLst/>
          </a:prstGeom>
          <a:ln>
            <a:solidFill>
              <a:srgbClr val="FF0000"/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/>
          <p:cNvCxnSpPr/>
          <p:nvPr/>
        </p:nvCxnSpPr>
        <p:spPr>
          <a:xfrm flipV="1">
            <a:off x="10843012" y="3182209"/>
            <a:ext cx="7576" cy="108434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Arrow Connector 221"/>
          <p:cNvCxnSpPr/>
          <p:nvPr/>
        </p:nvCxnSpPr>
        <p:spPr>
          <a:xfrm>
            <a:off x="11185025" y="2764527"/>
            <a:ext cx="282111" cy="0"/>
          </a:xfrm>
          <a:prstGeom prst="straightConnector1">
            <a:avLst/>
          </a:prstGeom>
          <a:ln>
            <a:solidFill>
              <a:schemeClr val="bg1">
                <a:lumMod val="85000"/>
              </a:schemeClr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8" name="Straight Connector 227"/>
          <p:cNvCxnSpPr/>
          <p:nvPr/>
        </p:nvCxnSpPr>
        <p:spPr>
          <a:xfrm flipH="1">
            <a:off x="6553896" y="849710"/>
            <a:ext cx="25285" cy="5210611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Connector 228"/>
          <p:cNvCxnSpPr>
            <a:stCxn id="110" idx="3"/>
          </p:cNvCxnSpPr>
          <p:nvPr/>
        </p:nvCxnSpPr>
        <p:spPr>
          <a:xfrm flipV="1">
            <a:off x="10299492" y="4279253"/>
            <a:ext cx="551096" cy="107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1" name="Straight Connector 230"/>
          <p:cNvCxnSpPr/>
          <p:nvPr/>
        </p:nvCxnSpPr>
        <p:spPr>
          <a:xfrm flipH="1">
            <a:off x="8233284" y="898408"/>
            <a:ext cx="25285" cy="5210611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4" name="Straight Arrow Connector 243"/>
          <p:cNvCxnSpPr>
            <a:endCxn id="224" idx="1"/>
          </p:cNvCxnSpPr>
          <p:nvPr/>
        </p:nvCxnSpPr>
        <p:spPr>
          <a:xfrm flipV="1">
            <a:off x="8016856" y="4277412"/>
            <a:ext cx="658352" cy="1003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w="lg" len="sm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6" name="TextBox 265"/>
          <p:cNvSpPr txBox="1"/>
          <p:nvPr/>
        </p:nvSpPr>
        <p:spPr>
          <a:xfrm rot="16200000">
            <a:off x="6105038" y="5663895"/>
            <a:ext cx="61427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 smtClean="0">
                <a:solidFill>
                  <a:schemeClr val="accent6">
                    <a:lumMod val="50000"/>
                  </a:schemeClr>
                </a:solidFill>
              </a:rPr>
              <a:t>2022</a:t>
            </a:r>
            <a:endParaRPr lang="en-GB" sz="15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67" name="TextBox 266"/>
          <p:cNvSpPr txBox="1"/>
          <p:nvPr/>
        </p:nvSpPr>
        <p:spPr>
          <a:xfrm rot="16200000">
            <a:off x="7759108" y="5650965"/>
            <a:ext cx="61427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 smtClean="0">
                <a:solidFill>
                  <a:schemeClr val="accent6">
                    <a:lumMod val="50000"/>
                  </a:schemeClr>
                </a:solidFill>
              </a:rPr>
              <a:t>2025</a:t>
            </a:r>
            <a:endParaRPr lang="en-GB" sz="15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272" name="Straight Connector 271"/>
          <p:cNvCxnSpPr/>
          <p:nvPr/>
        </p:nvCxnSpPr>
        <p:spPr>
          <a:xfrm flipH="1">
            <a:off x="11305857" y="876688"/>
            <a:ext cx="25285" cy="5210611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8" name="TextBox 277"/>
          <p:cNvSpPr txBox="1"/>
          <p:nvPr/>
        </p:nvSpPr>
        <p:spPr>
          <a:xfrm rot="16200000">
            <a:off x="10806396" y="5676416"/>
            <a:ext cx="61427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 smtClean="0">
                <a:solidFill>
                  <a:schemeClr val="accent6">
                    <a:lumMod val="50000"/>
                  </a:schemeClr>
                </a:solidFill>
              </a:rPr>
              <a:t>2028</a:t>
            </a:r>
            <a:endParaRPr lang="en-GB" sz="15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79" name="TextBox 278"/>
          <p:cNvSpPr txBox="1"/>
          <p:nvPr/>
        </p:nvSpPr>
        <p:spPr>
          <a:xfrm rot="16200000">
            <a:off x="11755190" y="5676416"/>
            <a:ext cx="61427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 smtClean="0">
                <a:solidFill>
                  <a:schemeClr val="accent6">
                    <a:lumMod val="50000"/>
                  </a:schemeClr>
                </a:solidFill>
              </a:rPr>
              <a:t>2030</a:t>
            </a:r>
            <a:endParaRPr lang="en-GB" sz="15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30" name="TextBox 229"/>
          <p:cNvSpPr txBox="1"/>
          <p:nvPr/>
        </p:nvSpPr>
        <p:spPr>
          <a:xfrm>
            <a:off x="1518840" y="6313147"/>
            <a:ext cx="6306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>
                <a:solidFill>
                  <a:schemeClr val="bg1"/>
                </a:solidFill>
                <a:sym typeface="Symbol" panose="05050102010706020507" pitchFamily="18" charset="2"/>
              </a:rPr>
              <a:t></a:t>
            </a:r>
            <a:r>
              <a:rPr lang="en-US" baseline="30000" dirty="0">
                <a:solidFill>
                  <a:srgbClr val="92D050"/>
                </a:solidFill>
                <a:sym typeface="Symbol" panose="05050102010706020507" pitchFamily="18" charset="2"/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Stand-alone test of insert magnets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2552631" y="5511859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ESPP</a:t>
            </a:r>
            <a:endParaRPr lang="en-GB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0" name="TextBox 119"/>
          <p:cNvSpPr txBox="1"/>
          <p:nvPr/>
        </p:nvSpPr>
        <p:spPr>
          <a:xfrm rot="16200000">
            <a:off x="10129831" y="5560359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ESPP</a:t>
            </a:r>
            <a:endParaRPr lang="en-GB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59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68671</TotalTime>
  <Words>471</Words>
  <Application>Microsoft Office PowerPoint</Application>
  <PresentationFormat>Widescreen</PresentationFormat>
  <Paragraphs>62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Symbol</vt:lpstr>
      <vt:lpstr>Times New Roman</vt:lpstr>
      <vt:lpstr>CERN(4-3)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Daniel Schoerling</cp:lastModifiedBy>
  <cp:revision>1456</cp:revision>
  <cp:lastPrinted>2020-03-11T12:56:37Z</cp:lastPrinted>
  <dcterms:created xsi:type="dcterms:W3CDTF">2012-11-30T11:04:26Z</dcterms:created>
  <dcterms:modified xsi:type="dcterms:W3CDTF">2020-07-03T12:22:08Z</dcterms:modified>
</cp:coreProperties>
</file>