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7" r:id="rId2"/>
    <p:sldId id="299" r:id="rId3"/>
    <p:sldId id="298" r:id="rId4"/>
    <p:sldId id="30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9">
          <p15:clr>
            <a:srgbClr val="A4A3A4"/>
          </p15:clr>
        </p15:guide>
        <p15:guide id="2" pos="211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 Adli" initials="EA" lastIdx="1" clrIdx="0">
    <p:extLst/>
  </p:cmAuthor>
  <p:cmAuthor id="2" name="Ben Chen" initials="BC" lastIdx="2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31"/>
    <p:restoredTop sz="95621" autoAdjust="0"/>
  </p:normalViewPr>
  <p:slideViewPr>
    <p:cSldViewPr snapToGrid="0" snapToObjects="1" showGuides="1">
      <p:cViewPr>
        <p:scale>
          <a:sx n="107" d="100"/>
          <a:sy n="107" d="100"/>
        </p:scale>
        <p:origin x="1384" y="88"/>
      </p:cViewPr>
      <p:guideLst>
        <p:guide orient="horz" pos="3149"/>
        <p:guide pos="21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5C931-7F27-1247-80CD-716B6D4A88E8}" type="datetimeFigureOut">
              <a:rPr lang="en-US" smtClean="0"/>
              <a:t>7/3/20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E4C8E-A1B4-C848-9E93-FFFD8C5E5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29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9568A-15A2-F046-A537-9069B9EF474A}" type="datetimeFigureOut">
              <a:rPr lang="en-US" smtClean="0"/>
              <a:t>7/3/20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E4E1-31EA-2B40-82FD-A53F0A698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975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E9F50-21F5-8B41-B1FC-AF6422195452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69BB-FCC4-9944-9BCD-AB42547440BC}" type="datetime1">
              <a:t>03.07.2020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1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9BB-08DE-704F-AF59-AF3C63EC4A4C}" type="datetime1">
              <a:t>03.07.2020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18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D7A1-A66E-3040-B36B-CFAC0A0889DB}" type="datetime1">
              <a:t>03.07.2020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50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AEAD-FD4E-5740-8F52-CEFDFF28C2AD}" type="datetime1">
              <a:t>03.07.2020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42346"/>
            <a:ext cx="2133600" cy="365125"/>
          </a:xfrm>
        </p:spPr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05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EE0B-F9AB-EF4D-8A93-A7E34C4A8CA7}" type="datetime1">
              <a:t>03.07.2020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26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8B3B-9DCD-314D-A929-1568E8475E6C}" type="datetime1">
              <a:t>03.07.2020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8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DC2-F151-BC4E-B359-E7EE43A4686A}" type="datetime1">
              <a:t>03.07.2020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2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2F7A2-221D-414B-8B2F-94C530F68BA3}" type="datetime1">
              <a:t>03.07.2020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91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A9AA-401A-4D46-95AA-CAC0726C803E}" type="datetime1">
              <a:t>03.07.2020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29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C01E-6921-DD46-B26F-2306C931A279}" type="datetime1">
              <a:t>03.07.2020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D4208-A2F9-2D47-BECF-4F2C395AD3FD}" type="datetime1">
              <a:t>03.07.2020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51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2473A-D883-8649-BA6A-82627503AEDA}" type="datetime1">
              <a:t>03.07.2020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76C0A-C6E8-564A-B44C-7BBAE53B9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391" y="1090341"/>
            <a:ext cx="8439913" cy="1470025"/>
          </a:xfrm>
        </p:spPr>
        <p:txBody>
          <a:bodyPr>
            <a:noAutofit/>
          </a:bodyPr>
          <a:lstStyle/>
          <a:p>
            <a:pPr algn="l"/>
            <a:r>
              <a:rPr lang="en-US" sz="3800" b="1" dirty="0"/>
              <a:t>Muon Collider Collaboration</a:t>
            </a:r>
            <a:br>
              <a:rPr lang="en-US" sz="3800" b="1" dirty="0"/>
            </a:br>
            <a:r>
              <a:rPr lang="en-US" sz="2400" dirty="0"/>
              <a:t>Interest from the University of Oslo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147" y="2959812"/>
            <a:ext cx="8549908" cy="467691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Erik Adli,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Kyrre N. Sjøbæk</a:t>
            </a:r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Department of Physics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University of Oslo, Norway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2819" y="63760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56" y="3427503"/>
            <a:ext cx="1244947" cy="12449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0783" y="5691700"/>
            <a:ext cx="7217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Muon Collider Collaboration Meeting</a:t>
            </a:r>
          </a:p>
          <a:p>
            <a:pPr algn="ctr"/>
            <a:r>
              <a:rPr lang="en-US" sz="1600" dirty="0"/>
              <a:t>July 3, 2020</a:t>
            </a:r>
          </a:p>
        </p:txBody>
      </p:sp>
    </p:spTree>
    <p:extLst>
      <p:ext uri="{BB962C8B-B14F-4D97-AF65-F5344CB8AC3E}">
        <p14:creationId xmlns:p14="http://schemas.microsoft.com/office/powerpoint/2010/main" val="420311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General interest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Understand the potential of the muon collider option</a:t>
            </a:r>
          </a:p>
          <a:p>
            <a:r>
              <a:rPr lang="en-US"/>
              <a:t>Apply experience from CLIC to this study</a:t>
            </a:r>
          </a:p>
          <a:p>
            <a:r>
              <a:rPr lang="en-US"/>
              <a:t>Investigate overlap with plasma acceleration/focusing research</a:t>
            </a:r>
          </a:p>
          <a:p>
            <a:r>
              <a:rPr lang="en-US"/>
              <a:t>Current resources: 1 PhD student (from end 2020) + fraction of researcher + supervision</a:t>
            </a:r>
          </a:p>
          <a:p>
            <a:pPr lvl="1"/>
            <a:r>
              <a:rPr lang="en-US"/>
              <a:t>Master students</a:t>
            </a:r>
          </a:p>
          <a:p>
            <a:pPr lvl="1"/>
            <a:r>
              <a:rPr lang="en-US"/>
              <a:t>More funding may be sought</a:t>
            </a:r>
          </a:p>
          <a:p>
            <a:r>
              <a:rPr lang="en-US"/>
              <a:t>Preferred collaboration model: light-weigth MoU (a la CLIC), with contributions pending funding, easy access to CERN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34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1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/>
              <a:t>Study/design of </a:t>
            </a:r>
            <a:r>
              <a:rPr lang="en-US" b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="1"/>
              <a:t>-linacs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635373"/>
            <a:ext cx="8775511" cy="2906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2955" y="887104"/>
            <a:ext cx="8871045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/>
              <a:t>Study muon linacs, from the cooling to the accelerator ring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/>
              <a:t>Detailed numerical studies (level of CLIC).  Conceptual design (not technical design)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/>
              <a:t>Tool development for integrated simulations. One possible path upgrade working tools from CLIC with muon functionality.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/>
              <a:t>Muon decay and production of secondaries needs to be implemented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/>
              <a:t>PLACET2? (structure for multi-pass and time-tagging), Elegant?</a:t>
            </a:r>
          </a:p>
          <a:p>
            <a:pPr marL="742950" lvl="1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r>
              <a:rPr lang="en-US" sz="2400"/>
              <a:t>Investigate whether plasma acceleration may improve </a:t>
            </a:r>
            <a:r>
              <a:rPr lang="en-US" sz="240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/>
              <a:t>-collider performance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/>
              <a:t>Higher gradient -&gt; higher muon survival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/>
              <a:t>Could parts/all of the </a:t>
            </a:r>
            <a:r>
              <a:rPr lang="en-US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/>
              <a:t> accelerator be done with plasma? 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/>
              <a:t>Can the AWAKE scheme be used for a CERN-based </a:t>
            </a:r>
            <a:r>
              <a:rPr lang="en-US">
                <a:latin typeface="Symbol" charset="2"/>
                <a:ea typeface="Symbol" charset="2"/>
                <a:cs typeface="Symbol" charset="2"/>
              </a:rPr>
              <a:t>m-</a:t>
            </a:r>
            <a:r>
              <a:rPr lang="en-US"/>
              <a:t>collider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/>
              <a:t>For MAP scheme?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/>
              <a:t>For LEMMA scheme?</a:t>
            </a:r>
          </a:p>
          <a:p>
            <a:pPr marL="1200150" lvl="2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r>
              <a:rPr lang="en-US" sz="2400"/>
              <a:t>Relevant experience at Oslo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/>
              <a:t>CLIC linac studies/integrated simulations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/>
              <a:t>Operational experience with linacs: CLEAR, FACET (tuning and correction of the 2 km SLAC linac)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/>
              <a:t>ESS high power proton beam (Norwegian in-kind contributions)</a:t>
            </a:r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1200150" lvl="2" indent="-285750">
              <a:buFont typeface="Arial" charset="0"/>
              <a:buChar char="•"/>
            </a:pPr>
            <a:endParaRPr lang="en-US"/>
          </a:p>
          <a:p>
            <a:pPr marL="1200150" lvl="2" indent="-285750">
              <a:buFont typeface="Arial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5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1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/>
              <a:t>Other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635373"/>
            <a:ext cx="8775511" cy="2906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2954" y="1037230"/>
            <a:ext cx="8871045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Plasma lensing for capture?</a:t>
            </a:r>
          </a:p>
          <a:p>
            <a:pPr marL="285750" indent="-285750">
              <a:buFont typeface="Arial" charset="0"/>
              <a:buChar char="•"/>
            </a:pPr>
            <a:r>
              <a:rPr lang="en-US"/>
              <a:t>Could muon capture or positron capture profit from the strong, radial focusing of plasma lenses?</a:t>
            </a:r>
          </a:p>
          <a:p>
            <a:pPr marL="285750" indent="-285750">
              <a:buFont typeface="Arial" charset="0"/>
              <a:buChar char="•"/>
            </a:pPr>
            <a:r>
              <a:rPr lang="en-US"/>
              <a:t>Exploratory topic. Need to understand better the current concepts for muon capture </a:t>
            </a:r>
          </a:p>
          <a:p>
            <a:pPr marL="285750" indent="-285750">
              <a:buFont typeface="Arial" charset="0"/>
              <a:buChar char="•"/>
            </a:pPr>
            <a:r>
              <a:rPr lang="en-US"/>
              <a:t>Relevant experience at Oslo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/>
              <a:t>Numerical and experimental studies of active plasma lenses</a:t>
            </a:r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r>
              <a:rPr lang="en-US" sz="2400"/>
              <a:t>Potential synergies with ESSnuSB interests at Oslo? </a:t>
            </a:r>
          </a:p>
          <a:p>
            <a:endParaRPr lang="en-US"/>
          </a:p>
          <a:p>
            <a:r>
              <a:rPr lang="en-US" sz="2400"/>
              <a:t>Potential interest from theory at Oslo?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1200150" lvl="2" indent="-285750">
              <a:buFont typeface="Arial" charset="0"/>
              <a:buChar char="•"/>
            </a:pPr>
            <a:endParaRPr lang="en-US"/>
          </a:p>
          <a:p>
            <a:pPr marL="285750" indent="-285750">
              <a:buFont typeface="Arial" charset="0"/>
              <a:buChar char="•"/>
            </a:pPr>
            <a:endParaRPr lang="en-US"/>
          </a:p>
          <a:p>
            <a:pPr marL="1200150" lvl="2" indent="-285750">
              <a:buFont typeface="Arial" charset="0"/>
              <a:buChar char="•"/>
            </a:pPr>
            <a:endParaRPr lang="en-US"/>
          </a:p>
          <a:p>
            <a:pPr marL="1200150" lvl="2" indent="-285750">
              <a:buFont typeface="Arial" charset="0"/>
              <a:buChar char="•"/>
            </a:pP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746" y="2915344"/>
            <a:ext cx="3477801" cy="2539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0548" y="3654146"/>
            <a:ext cx="3263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(photo(s) of the our plasma lens)</a:t>
            </a:r>
          </a:p>
        </p:txBody>
      </p:sp>
    </p:spTree>
    <p:extLst>
      <p:ext uri="{BB962C8B-B14F-4D97-AF65-F5344CB8AC3E}">
        <p14:creationId xmlns:p14="http://schemas.microsoft.com/office/powerpoint/2010/main" val="49854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21729</TotalTime>
  <Words>318</Words>
  <Application>Microsoft Macintosh PowerPoint</Application>
  <PresentationFormat>On-screen Show (4:3)</PresentationFormat>
  <Paragraphs>65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Symbol</vt:lpstr>
      <vt:lpstr>Arial</vt:lpstr>
      <vt:lpstr>Office Theme</vt:lpstr>
      <vt:lpstr>Muon Collider Collaboration Interest from the University of Oslo</vt:lpstr>
      <vt:lpstr>General interest</vt:lpstr>
      <vt:lpstr>Study/design of m-linacs</vt:lpstr>
      <vt:lpstr>Other topics</vt:lpstr>
    </vt:vector>
  </TitlesOfParts>
  <Company>SLAC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analysis E200 shift Transverse effects Spring run 2015 </dc:title>
  <dc:creator>Erik Adli</dc:creator>
  <cp:lastModifiedBy>Erik Adli</cp:lastModifiedBy>
  <cp:revision>2577</cp:revision>
  <dcterms:created xsi:type="dcterms:W3CDTF">2015-06-23T17:40:15Z</dcterms:created>
  <dcterms:modified xsi:type="dcterms:W3CDTF">2020-07-03T16:17:35Z</dcterms:modified>
</cp:coreProperties>
</file>