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420" r:id="rId2"/>
    <p:sldId id="461" r:id="rId3"/>
    <p:sldId id="425" r:id="rId4"/>
    <p:sldId id="440" r:id="rId5"/>
    <p:sldId id="421" r:id="rId6"/>
    <p:sldId id="460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accent2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351E"/>
    <a:srgbClr val="FFF53A"/>
    <a:srgbClr val="4E9FE1"/>
    <a:srgbClr val="336600"/>
    <a:srgbClr val="3333FF"/>
    <a:srgbClr val="33CC33"/>
    <a:srgbClr val="0066FF"/>
    <a:srgbClr val="FF00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32" autoAdjust="0"/>
  </p:normalViewPr>
  <p:slideViewPr>
    <p:cSldViewPr>
      <p:cViewPr>
        <p:scale>
          <a:sx n="99" d="100"/>
          <a:sy n="99" d="100"/>
        </p:scale>
        <p:origin x="-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buFontTx/>
              <a:buNone/>
              <a:defRPr sz="130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fld id="{14477567-322C-CF49-8AE2-9A5BCB6AB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715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 userDrawn="1"/>
        </p:nvSpPr>
        <p:spPr bwMode="auto">
          <a:xfrm>
            <a:off x="457200" y="6477000"/>
            <a:ext cx="8229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blurRad="63500" dist="38099" dir="2700000" algn="ctr" rotWithShape="0">
              <a:schemeClr val="folHlink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wrap="square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467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A4E33-0CE9-C544-85AE-273FD9C99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78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960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960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01EF6-19E8-1A4B-9158-F1549C110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1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53A6A-F32C-AA44-98D7-15B3A5663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3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6D5-7F00-6741-AB45-EBF1E161B4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06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11026-647E-E64B-A8F9-105F66430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73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254B5-F0F9-3C42-B8A8-90D18576C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0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C6C88-BCEC-9840-850F-AD5AACFC6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7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DA7A0-3AFA-4D46-BEA6-3A9E93D67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0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81F92-8B46-204C-A2E3-27DEBD803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45AF7-558E-BD47-A4AD-D2D60311A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62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FFFF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hlink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 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248400"/>
            <a:ext cx="838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b="1">
                <a:solidFill>
                  <a:schemeClr val="tx1"/>
                </a:solidFill>
                <a:latin typeface="Comic Sans MS" charset="0"/>
                <a:cs typeface="+mn-cs"/>
              </a:defRPr>
            </a:lvl1pPr>
          </a:lstStyle>
          <a:p>
            <a:pPr>
              <a:defRPr/>
            </a:pPr>
            <a:fld id="{5551DB29-01B0-C040-8323-BA1D98677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457200" y="6477000"/>
            <a:ext cx="8229600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>
            <a:outerShdw blurRad="63500" dist="38099" dir="2700000" algn="ctr" rotWithShape="0">
              <a:schemeClr val="folHlink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2628900" y="6507163"/>
            <a:ext cx="3543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hlink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buFontTx/>
              <a:buNone/>
              <a:defRPr/>
            </a:pPr>
            <a:r>
              <a:rPr lang="en-US" sz="12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S. Farrington, </a:t>
            </a:r>
            <a:r>
              <a:rPr lang="en-GB" sz="12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University of </a:t>
            </a:r>
            <a:r>
              <a:rPr lang="en-GB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Edinburgh</a:t>
            </a:r>
            <a:endParaRPr lang="en-US" sz="120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sp>
        <p:nvSpPr>
          <p:cNvPr id="1079" name="Line 55"/>
          <p:cNvSpPr>
            <a:spLocks noChangeShapeType="1"/>
          </p:cNvSpPr>
          <p:nvPr userDrawn="1"/>
        </p:nvSpPr>
        <p:spPr bwMode="auto">
          <a:xfrm>
            <a:off x="457200" y="6858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hlink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5000"/>
        <a:buChar char="•"/>
        <a:defRPr sz="2400" b="0" i="0">
          <a:solidFill>
            <a:srgbClr val="333399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000">
          <a:solidFill>
            <a:srgbClr val="0066FF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>
          <a:solidFill>
            <a:srgbClr val="008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92896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39975"/>
            <a:ext cx="9144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b="0" dirty="0" smtClean="0">
                <a:cs typeface="Times New Roman"/>
              </a:rPr>
              <a:t>Efficient Computing for </a:t>
            </a:r>
            <a:br>
              <a:rPr lang="en-US" b="0" dirty="0" smtClean="0">
                <a:cs typeface="Times New Roman"/>
              </a:rPr>
            </a:br>
            <a:r>
              <a:rPr lang="en-US" b="0" dirty="0" smtClean="0">
                <a:cs typeface="Times New Roman"/>
              </a:rPr>
              <a:t>High Energy Physics</a:t>
            </a:r>
            <a:endParaRPr lang="en-US" sz="2800" b="0" dirty="0"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419600"/>
            <a:ext cx="76200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b="0" dirty="0" err="1" smtClean="0">
                <a:cs typeface="+mn-cs"/>
              </a:rPr>
              <a:t>Sinéad</a:t>
            </a:r>
            <a:r>
              <a:rPr lang="en-US" b="0" dirty="0" smtClean="0">
                <a:cs typeface="+mn-cs"/>
              </a:rPr>
              <a:t> Farrington,</a:t>
            </a:r>
            <a:r>
              <a:rPr lang="en-US" b="0" dirty="0">
                <a:cs typeface="+mn-cs"/>
              </a:rPr>
              <a:t> </a:t>
            </a:r>
            <a:r>
              <a:rPr lang="en-US" b="0" dirty="0" err="1" smtClean="0">
                <a:cs typeface="+mn-cs"/>
              </a:rPr>
              <a:t>Conor</a:t>
            </a:r>
            <a:r>
              <a:rPr lang="en-US" b="0" dirty="0" smtClean="0">
                <a:cs typeface="+mn-cs"/>
              </a:rPr>
              <a:t> Fitzpatrick, Dave </a:t>
            </a:r>
            <a:r>
              <a:rPr lang="en-US" b="0" dirty="0" err="1" smtClean="0">
                <a:cs typeface="+mn-cs"/>
              </a:rPr>
              <a:t>Newbold</a:t>
            </a:r>
            <a:endParaRPr lang="en-US" b="0" dirty="0" smtClean="0">
              <a:cs typeface="+mn-cs"/>
            </a:endParaRPr>
          </a:p>
          <a:p>
            <a:pPr eaLnBrk="1" hangingPunct="1">
              <a:defRPr/>
            </a:pPr>
            <a:endParaRPr lang="en-US" b="0" dirty="0">
              <a:cs typeface="+mn-cs"/>
            </a:endParaRPr>
          </a:p>
          <a:p>
            <a:pPr eaLnBrk="1" hangingPunct="1">
              <a:defRPr/>
            </a:pPr>
            <a:endParaRPr lang="en-US" dirty="0">
              <a:solidFill>
                <a:srgbClr val="4E9FE1"/>
              </a:solidFill>
              <a:cs typeface="+mn-cs"/>
            </a:endParaRPr>
          </a:p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9157" t="16666" r="8389" b="13293"/>
          <a:stretch/>
        </p:blipFill>
        <p:spPr>
          <a:xfrm>
            <a:off x="0" y="152400"/>
            <a:ext cx="2590800" cy="1157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403" y="0"/>
            <a:ext cx="2220397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76200"/>
            <a:ext cx="152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3659" y="0"/>
            <a:ext cx="2175656" cy="144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ECHEP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 meetings have all happened since our last monthly ECHEP meeting</a:t>
            </a:r>
          </a:p>
          <a:p>
            <a:pPr lvl="1"/>
            <a:r>
              <a:rPr lang="en-US" dirty="0" smtClean="0"/>
              <a:t>Area leaders have gathered a lot of useful information and inputs from across the community </a:t>
            </a:r>
            <a:r>
              <a:rPr lang="mr-IN" dirty="0" smtClean="0"/>
              <a:t>–</a:t>
            </a:r>
            <a:r>
              <a:rPr lang="en-US" dirty="0" smtClean="0"/>
              <a:t> good attendance</a:t>
            </a:r>
          </a:p>
          <a:p>
            <a:pPr lvl="1"/>
            <a:r>
              <a:rPr lang="en-US" dirty="0" smtClean="0"/>
              <a:t>They were tasked with preparing interim summaries of the information and preparing proposals for </a:t>
            </a:r>
          </a:p>
          <a:p>
            <a:pPr lvl="2"/>
            <a:r>
              <a:rPr lang="en-US" dirty="0"/>
              <a:t>D</a:t>
            </a:r>
            <a:r>
              <a:rPr lang="en-US" dirty="0" smtClean="0"/>
              <a:t>eliverables over the next months </a:t>
            </a:r>
            <a:endParaRPr lang="en-US" dirty="0"/>
          </a:p>
          <a:p>
            <a:pPr lvl="2"/>
            <a:r>
              <a:rPr lang="en-US" dirty="0" smtClean="0"/>
              <a:t>Best uses of new FTE in their areas in the next years</a:t>
            </a:r>
          </a:p>
          <a:p>
            <a:pPr lvl="2"/>
            <a:r>
              <a:rPr lang="en-US" dirty="0" smtClean="0"/>
              <a:t>Good summaries </a:t>
            </a:r>
            <a:r>
              <a:rPr lang="mr-IN" dirty="0" smtClean="0"/>
              <a:t>–</a:t>
            </a:r>
            <a:r>
              <a:rPr lang="en-US" dirty="0" smtClean="0"/>
              <a:t> some concrete deliverables already defined but need concrete deliverables/FTE plans fleshing out further, UK expertise summaries strengthening</a:t>
            </a:r>
          </a:p>
          <a:p>
            <a:pPr lvl="1"/>
            <a:r>
              <a:rPr lang="en-GB" dirty="0" smtClean="0"/>
              <a:t>Inputs have been used to help writing the draft proposal for PPRP (PI </a:t>
            </a:r>
            <a:r>
              <a:rPr lang="en-GB" dirty="0" err="1" smtClean="0"/>
              <a:t>Davide</a:t>
            </a:r>
            <a:r>
              <a:rPr lang="en-GB" dirty="0" smtClean="0"/>
              <a:t> Costanzo) that will be summarised today</a:t>
            </a:r>
          </a:p>
          <a:p>
            <a:pPr lvl="2"/>
            <a:r>
              <a:rPr lang="en-GB" dirty="0" smtClean="0"/>
              <a:t>Invited to come forward quickly if you want to be involved in hosting some of the projects, if you haven’t already expressed a wish to do so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C53A6A-F32C-AA44-98D7-15B3A5663FA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92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to other projects + overall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ECHEP </a:t>
            </a:r>
            <a:r>
              <a:rPr lang="en-US" dirty="0" smtClean="0"/>
              <a:t>aims to provide substantial content to the PPRP</a:t>
            </a:r>
          </a:p>
          <a:p>
            <a:r>
              <a:rPr lang="en-US" dirty="0" smtClean="0"/>
              <a:t>Part of ECHEP’s proposal to the opportunity call, was that it will provide a detailed plan of work for a 3 year R&amp;D project to follow it, together with impact plans</a:t>
            </a:r>
          </a:p>
          <a:p>
            <a:pPr lvl="1"/>
            <a:r>
              <a:rPr lang="en-US" dirty="0" smtClean="0"/>
              <a:t>This needs to be realistic, in the international context and not solve problems in a silo or ignore already-existing solutions</a:t>
            </a:r>
          </a:p>
          <a:p>
            <a:pPr lvl="1"/>
            <a:r>
              <a:rPr lang="en-US" dirty="0" smtClean="0"/>
              <a:t>Cannot be an open-ended wish list, it should be needs-</a:t>
            </a:r>
            <a:r>
              <a:rPr lang="en-US" dirty="0" smtClean="0"/>
              <a:t>based</a:t>
            </a:r>
          </a:p>
          <a:p>
            <a:pPr lvl="2"/>
            <a:r>
              <a:rPr lang="en-US" dirty="0" smtClean="0"/>
              <a:t>This is the point we are at </a:t>
            </a:r>
            <a:r>
              <a:rPr lang="mr-IN" dirty="0" smtClean="0"/>
              <a:t>–</a:t>
            </a:r>
            <a:r>
              <a:rPr lang="en-US" dirty="0" smtClean="0"/>
              <a:t> we have a needs-based list</a:t>
            </a:r>
          </a:p>
          <a:p>
            <a:r>
              <a:rPr lang="en-US" dirty="0" smtClean="0"/>
              <a:t>ECHEP extended a further six months in order to keep the momentum of this community we’ve built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C53A6A-F32C-AA44-98D7-15B3A5663FA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25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PPRP Bid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Statement of Intent for two year project went to Science Board since our last monthly meeting</a:t>
            </a:r>
          </a:p>
          <a:p>
            <a:pPr lvl="1"/>
            <a:r>
              <a:rPr lang="en-US" dirty="0" smtClean="0"/>
              <a:t>Successful approval to submission in July, details from </a:t>
            </a:r>
            <a:r>
              <a:rPr lang="en-US" dirty="0" err="1" smtClean="0"/>
              <a:t>Davide</a:t>
            </a:r>
            <a:r>
              <a:rPr lang="en-US" dirty="0" smtClean="0"/>
              <a:t> on the preparation process</a:t>
            </a:r>
          </a:p>
          <a:p>
            <a:pPr lvl="1"/>
            <a:r>
              <a:rPr lang="en-US" dirty="0" smtClean="0"/>
              <a:t>Feedback </a:t>
            </a:r>
          </a:p>
          <a:p>
            <a:pPr lvl="1"/>
            <a:r>
              <a:rPr lang="en-US" sz="2000" dirty="0" smtClean="0"/>
              <a:t>"</a:t>
            </a:r>
            <a:r>
              <a:rPr lang="en-US" sz="2000" dirty="0"/>
              <a:t>The goals toward </a:t>
            </a:r>
            <a:r>
              <a:rPr lang="en-US" sz="2000" dirty="0" smtClean="0"/>
              <a:t>efficiency </a:t>
            </a:r>
            <a:r>
              <a:rPr lang="en-US" sz="2000" dirty="0"/>
              <a:t>were broadly understood but, there </a:t>
            </a:r>
            <a:r>
              <a:rPr lang="en-US" sz="2000" dirty="0" smtClean="0"/>
              <a:t>was a suggestion that </a:t>
            </a:r>
            <a:r>
              <a:rPr lang="en-US" sz="2000" dirty="0"/>
              <a:t>the case to PPRP would need to evidence more clearly the cost </a:t>
            </a:r>
            <a:r>
              <a:rPr lang="en-US" sz="2000" dirty="0" smtClean="0"/>
              <a:t>reductions and </a:t>
            </a:r>
            <a:r>
              <a:rPr lang="en-US" sz="2000" dirty="0"/>
              <a:t>gains of this software approach  compared to, for instance, what you </a:t>
            </a:r>
            <a:r>
              <a:rPr lang="en-US" sz="2000" dirty="0" smtClean="0"/>
              <a:t>might call </a:t>
            </a:r>
            <a:r>
              <a:rPr lang="en-US" sz="2000" dirty="0"/>
              <a:t>the `baseline' of the current approach</a:t>
            </a:r>
            <a:r>
              <a:rPr lang="en-US" sz="2000" dirty="0" smtClean="0"/>
              <a:t>.”  </a:t>
            </a:r>
          </a:p>
          <a:p>
            <a:pPr lvl="1"/>
            <a:r>
              <a:rPr lang="en-US" dirty="0" smtClean="0"/>
              <a:t>In ECHEP we should help formulate this given the expertise here.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C53A6A-F32C-AA44-98D7-15B3A5663FA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84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ECHEP Project (6 months)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686800" cy="5181600"/>
          </a:xfrm>
        </p:spPr>
        <p:txBody>
          <a:bodyPr/>
          <a:lstStyle/>
          <a:p>
            <a:r>
              <a:rPr lang="en-US" sz="2000" dirty="0" smtClean="0"/>
              <a:t>Discuss the challenges of the HEP software stack (focused on HL-LHC but others welcome</a:t>
            </a:r>
            <a:r>
              <a:rPr lang="en-US" sz="2000" dirty="0"/>
              <a:t>) (</a:t>
            </a:r>
            <a:r>
              <a:rPr lang="en-US" sz="2000" dirty="0" smtClean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2000" dirty="0" err="1" smtClean="0">
                <a:solidFill>
                  <a:srgbClr val="33CC33"/>
                </a:solidFill>
              </a:rPr>
              <a:t>w.s</a:t>
            </a:r>
            <a:r>
              <a:rPr lang="en-US" sz="2000" dirty="0" smtClean="0">
                <a:solidFill>
                  <a:srgbClr val="33CC33"/>
                </a:solidFill>
              </a:rPr>
              <a:t>.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Inform ourselves on alternative architectures </a:t>
            </a:r>
          </a:p>
          <a:p>
            <a:pPr lvl="1"/>
            <a:r>
              <a:rPr lang="en-US" sz="1800" dirty="0" smtClean="0"/>
              <a:t>Reach out to industry (</a:t>
            </a:r>
            <a:r>
              <a:rPr lang="en-US" sz="1800" dirty="0" smtClean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1800" dirty="0" err="1" smtClean="0">
                <a:solidFill>
                  <a:srgbClr val="33CC33"/>
                </a:solidFill>
              </a:rPr>
              <a:t>w.s</a:t>
            </a:r>
            <a:r>
              <a:rPr lang="en-US" sz="1800" dirty="0" smtClean="0">
                <a:solidFill>
                  <a:srgbClr val="33CC33"/>
                </a:solidFill>
              </a:rPr>
              <a:t>.</a:t>
            </a:r>
            <a:r>
              <a:rPr lang="en-US" sz="1800" dirty="0" smtClean="0"/>
              <a:t>)</a:t>
            </a:r>
          </a:p>
          <a:p>
            <a:r>
              <a:rPr lang="en-US" sz="2000" dirty="0" smtClean="0"/>
              <a:t>Discuss work already done/ongoing to address this, within the UK and internationally</a:t>
            </a:r>
          </a:p>
          <a:p>
            <a:pPr lvl="1"/>
            <a:r>
              <a:rPr lang="en-US" sz="1800" dirty="0" smtClean="0"/>
              <a:t>Engage with existing </a:t>
            </a:r>
            <a:r>
              <a:rPr lang="en-US" sz="1800" dirty="0" err="1" smtClean="0"/>
              <a:t>organisations</a:t>
            </a:r>
            <a:r>
              <a:rPr lang="en-US" sz="1800" dirty="0" smtClean="0"/>
              <a:t> e.g. HSF, IRIS-HEP(</a:t>
            </a:r>
            <a:r>
              <a:rPr lang="en-US" sz="1800" dirty="0" smtClean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1800" dirty="0" err="1" smtClean="0">
                <a:solidFill>
                  <a:srgbClr val="33CC33"/>
                </a:solidFill>
              </a:rPr>
              <a:t>w.s</a:t>
            </a:r>
            <a:r>
              <a:rPr lang="en-US" sz="1800" dirty="0" smtClean="0">
                <a:solidFill>
                  <a:srgbClr val="33CC33"/>
                </a:solidFill>
              </a:rPr>
              <a:t>.</a:t>
            </a:r>
            <a:r>
              <a:rPr lang="en-US" sz="1800" dirty="0" smtClean="0">
                <a:solidFill>
                  <a:srgbClr val="008000"/>
                </a:solidFill>
              </a:rPr>
              <a:t>)</a:t>
            </a:r>
            <a:endParaRPr lang="en-US" sz="1800" dirty="0" smtClean="0"/>
          </a:p>
          <a:p>
            <a:r>
              <a:rPr lang="en-US" sz="2000" dirty="0" smtClean="0"/>
              <a:t>Identify proof-of-principle demonstrations of new platforms (</a:t>
            </a:r>
            <a:r>
              <a:rPr lang="en-US" sz="2000" dirty="0" smtClean="0">
                <a:solidFill>
                  <a:srgbClr val="FF6600"/>
                </a:solidFill>
              </a:rPr>
              <a:t>some defined, more needed</a:t>
            </a:r>
            <a:r>
              <a:rPr lang="en-US" sz="2000" dirty="0" smtClean="0"/>
              <a:t>)</a:t>
            </a:r>
          </a:p>
          <a:p>
            <a:pPr marL="342900" lvl="1" indent="-342900">
              <a:buSzPct val="105000"/>
            </a:pPr>
            <a:r>
              <a:rPr lang="en-US" dirty="0" smtClean="0"/>
              <a:t>Form a new community of experts in the UK with international </a:t>
            </a:r>
            <a:r>
              <a:rPr lang="en-US" dirty="0"/>
              <a:t>engagement (</a:t>
            </a:r>
            <a:r>
              <a:rPr lang="en-US" dirty="0" smtClean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Requires engaging with, and providing, training opportunities (</a:t>
            </a:r>
            <a:r>
              <a:rPr lang="en-US" dirty="0" smtClean="0">
                <a:solidFill>
                  <a:srgbClr val="FF0000"/>
                </a:solidFill>
              </a:rPr>
              <a:t>some</a:t>
            </a:r>
            <a:r>
              <a:rPr lang="en-US" dirty="0" smtClean="0"/>
              <a:t>)</a:t>
            </a:r>
          </a:p>
          <a:p>
            <a:r>
              <a:rPr lang="en-US" sz="2000" dirty="0" smtClean="0"/>
              <a:t>Establish working parties, define </a:t>
            </a:r>
            <a:r>
              <a:rPr lang="en-US" sz="2000" dirty="0"/>
              <a:t>deliverables </a:t>
            </a:r>
            <a:r>
              <a:rPr lang="en-US" sz="2000" dirty="0" smtClean="0"/>
              <a:t>(</a:t>
            </a:r>
            <a:r>
              <a:rPr lang="en-US" sz="2000" dirty="0">
                <a:solidFill>
                  <a:srgbClr val="33CC33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Detailed plan and impact strategy for subsequent, ~three year R&amp;D project will be written(</a:t>
            </a:r>
            <a:r>
              <a:rPr lang="en-US" sz="2000" dirty="0" smtClean="0">
                <a:solidFill>
                  <a:srgbClr val="FF6600"/>
                </a:solidFill>
              </a:rPr>
              <a:t>begun</a:t>
            </a:r>
            <a:r>
              <a:rPr lang="en-US" sz="2000" dirty="0" smtClean="0"/>
              <a:t>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C53A6A-F32C-AA44-98D7-15B3A5663FA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16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6/7 </a:t>
            </a:r>
            <a:r>
              <a:rPr lang="en-US" dirty="0"/>
              <a:t>July </a:t>
            </a:r>
            <a:r>
              <a:rPr lang="en-US" dirty="0">
                <a:hlinkClick r:id="rId2"/>
              </a:rPr>
              <a:t>https://indico.cern.ch/event/928965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Registration encouraged! (virtual of course)</a:t>
            </a:r>
          </a:p>
          <a:p>
            <a:r>
              <a:rPr lang="en-US" dirty="0" smtClean="0"/>
              <a:t>Get in touch with Area </a:t>
            </a:r>
            <a:r>
              <a:rPr lang="en-US" dirty="0"/>
              <a:t>L</a:t>
            </a:r>
            <a:r>
              <a:rPr lang="en-US" dirty="0" smtClean="0"/>
              <a:t>eaders or </a:t>
            </a:r>
            <a:r>
              <a:rPr lang="en-US" dirty="0" err="1" smtClean="0"/>
              <a:t>Conor</a:t>
            </a:r>
            <a:r>
              <a:rPr lang="en-US" dirty="0" smtClean="0"/>
              <a:t>/Dave/Sinead if you want to show work there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C53A6A-F32C-AA44-98D7-15B3A5663FA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6643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33CCFF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hlink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hlink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3333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33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133867</TotalTime>
  <Words>564</Words>
  <Application>Microsoft Macintosh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Efficient Computing for  High Energy Physics</vt:lpstr>
      <vt:lpstr>ECHEP Progress</vt:lpstr>
      <vt:lpstr>Link to other projects + overall plan</vt:lpstr>
      <vt:lpstr>PPRP Bid</vt:lpstr>
      <vt:lpstr>Goals of the ECHEP Project (6 months)</vt:lpstr>
      <vt:lpstr>Workshop</vt:lpstr>
    </vt:vector>
  </TitlesOfParts>
  <Company>The University of Arizona Physics Dept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Aspects of Jet Reconstruction in Collider Experiments </dc:title>
  <dc:creator>Peter Loch</dc:creator>
  <cp:lastModifiedBy>Sinead</cp:lastModifiedBy>
  <cp:revision>1748</cp:revision>
  <dcterms:created xsi:type="dcterms:W3CDTF">2007-09-23T23:21:23Z</dcterms:created>
  <dcterms:modified xsi:type="dcterms:W3CDTF">2020-06-19T10:37:04Z</dcterms:modified>
</cp:coreProperties>
</file>