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63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39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64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6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6"/>
  </p:notesMasterIdLst>
  <p:sldIdLst>
    <p:sldId id="256" r:id="rId2"/>
    <p:sldId id="257" r:id="rId3"/>
    <p:sldId id="259" r:id="rId4"/>
    <p:sldId id="260" r:id="rId5"/>
    <p:sldId id="261" r:id="rId6"/>
    <p:sldId id="312" r:id="rId7"/>
    <p:sldId id="262" r:id="rId8"/>
    <p:sldId id="263" r:id="rId9"/>
    <p:sldId id="313" r:id="rId10"/>
    <p:sldId id="265" r:id="rId11"/>
    <p:sldId id="266" r:id="rId12"/>
    <p:sldId id="267" r:id="rId13"/>
    <p:sldId id="270" r:id="rId14"/>
    <p:sldId id="271" r:id="rId15"/>
    <p:sldId id="268" r:id="rId16"/>
    <p:sldId id="314" r:id="rId17"/>
    <p:sldId id="269" r:id="rId18"/>
    <p:sldId id="272" r:id="rId19"/>
    <p:sldId id="315" r:id="rId20"/>
    <p:sldId id="317" r:id="rId21"/>
    <p:sldId id="318" r:id="rId22"/>
    <p:sldId id="273" r:id="rId23"/>
    <p:sldId id="322" r:id="rId24"/>
    <p:sldId id="324" r:id="rId25"/>
    <p:sldId id="279" r:id="rId26"/>
    <p:sldId id="280" r:id="rId27"/>
    <p:sldId id="283" r:id="rId28"/>
    <p:sldId id="286" r:id="rId29"/>
    <p:sldId id="285" r:id="rId30"/>
    <p:sldId id="287" r:id="rId31"/>
    <p:sldId id="288" r:id="rId32"/>
    <p:sldId id="323" r:id="rId33"/>
    <p:sldId id="281" r:id="rId34"/>
    <p:sldId id="327" r:id="rId35"/>
    <p:sldId id="330" r:id="rId36"/>
    <p:sldId id="326" r:id="rId37"/>
    <p:sldId id="277" r:id="rId38"/>
    <p:sldId id="331" r:id="rId39"/>
    <p:sldId id="325" r:id="rId40"/>
    <p:sldId id="295" r:id="rId41"/>
    <p:sldId id="296" r:id="rId42"/>
    <p:sldId id="320" r:id="rId43"/>
    <p:sldId id="319" r:id="rId44"/>
    <p:sldId id="321" r:id="rId45"/>
    <p:sldId id="297" r:id="rId46"/>
    <p:sldId id="298" r:id="rId47"/>
    <p:sldId id="299" r:id="rId48"/>
    <p:sldId id="300" r:id="rId49"/>
    <p:sldId id="301" r:id="rId50"/>
    <p:sldId id="328" r:id="rId51"/>
    <p:sldId id="307" r:id="rId52"/>
    <p:sldId id="291" r:id="rId53"/>
    <p:sldId id="292" r:id="rId54"/>
    <p:sldId id="294" r:id="rId55"/>
    <p:sldId id="329" r:id="rId56"/>
    <p:sldId id="303" r:id="rId57"/>
    <p:sldId id="304" r:id="rId58"/>
    <p:sldId id="305" r:id="rId59"/>
    <p:sldId id="308" r:id="rId60"/>
    <p:sldId id="309" r:id="rId61"/>
    <p:sldId id="310" r:id="rId62"/>
    <p:sldId id="289" r:id="rId63"/>
    <p:sldId id="290" r:id="rId64"/>
    <p:sldId id="332" r:id="rId6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 varScale="1">
        <p:scale>
          <a:sx n="65" d="100"/>
          <a:sy n="65" d="100"/>
        </p:scale>
        <p:origin x="-5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7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0.wmf"/><Relationship Id="rId1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image" Target="../media/image2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7B27B4-CDBC-4858-803B-5F1B7908A791}" type="datetimeFigureOut">
              <a:rPr lang="it-IT" smtClean="0"/>
              <a:pPr/>
              <a:t>20/10/2010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94272A-D3FC-42D3-937C-7CBEE15FD14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8643A2-D93D-4CDC-B57E-804397F924F6}" type="slidenum">
              <a:rPr lang="it-IT"/>
              <a:pPr/>
              <a:t>10</a:t>
            </a:fld>
            <a:endParaRPr lang="it-IT"/>
          </a:p>
        </p:txBody>
      </p:sp>
      <p:sp>
        <p:nvSpPr>
          <p:cNvPr id="210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9ACDB4-C822-4BE9-9D38-6F3B0F8D2684}" type="slidenum">
              <a:rPr lang="it-IT"/>
              <a:pPr/>
              <a:t>11</a:t>
            </a:fld>
            <a:endParaRPr lang="it-IT"/>
          </a:p>
        </p:txBody>
      </p:sp>
      <p:sp>
        <p:nvSpPr>
          <p:cNvPr id="212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8A452B-7793-4B14-815C-8820C9984B73}" type="slidenum">
              <a:rPr lang="it-IT"/>
              <a:pPr/>
              <a:t>12</a:t>
            </a:fld>
            <a:endParaRPr lang="it-IT"/>
          </a:p>
        </p:txBody>
      </p:sp>
      <p:sp>
        <p:nvSpPr>
          <p:cNvPr id="217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362B9B-4413-4E66-8136-6C104F1613F3}" type="slidenum">
              <a:rPr lang="it-IT"/>
              <a:pPr/>
              <a:t>13</a:t>
            </a:fld>
            <a:endParaRPr lang="it-IT"/>
          </a:p>
        </p:txBody>
      </p:sp>
      <p:sp>
        <p:nvSpPr>
          <p:cNvPr id="22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EB0632-3A3A-4D88-994B-FAD6D27589D6}" type="slidenum">
              <a:rPr lang="it-IT"/>
              <a:pPr/>
              <a:t>14</a:t>
            </a:fld>
            <a:endParaRPr lang="it-IT"/>
          </a:p>
        </p:txBody>
      </p:sp>
      <p:sp>
        <p:nvSpPr>
          <p:cNvPr id="23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C1265E-9838-461E-B610-A06DA919A601}" type="slidenum">
              <a:rPr lang="it-IT"/>
              <a:pPr/>
              <a:t>15</a:t>
            </a:fld>
            <a:endParaRPr lang="it-IT"/>
          </a:p>
        </p:txBody>
      </p:sp>
      <p:sp>
        <p:nvSpPr>
          <p:cNvPr id="222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E83EAF-5E8B-4F46-988C-4B17813344D9}" type="slidenum">
              <a:rPr lang="en-US"/>
              <a:pPr/>
              <a:t>16</a:t>
            </a:fld>
            <a:endParaRPr lang="en-US"/>
          </a:p>
        </p:txBody>
      </p:sp>
      <p:sp>
        <p:nvSpPr>
          <p:cNvPr id="375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1B6422-6DB6-445D-A9B8-D26084B393C0}" type="slidenum">
              <a:rPr lang="it-IT"/>
              <a:pPr/>
              <a:t>17</a:t>
            </a:fld>
            <a:endParaRPr lang="it-IT"/>
          </a:p>
        </p:txBody>
      </p:sp>
      <p:sp>
        <p:nvSpPr>
          <p:cNvPr id="1071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1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124" y="4342805"/>
            <a:ext cx="5485754" cy="4115098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D5E7E7-342C-4F6B-B042-CE2C2EB918EB}" type="slidenum">
              <a:rPr lang="it-IT"/>
              <a:pPr/>
              <a:t>18</a:t>
            </a:fld>
            <a:endParaRPr lang="it-IT"/>
          </a:p>
        </p:txBody>
      </p:sp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977D82-72A4-4300-AA88-FD38826D55AD}" type="slidenum">
              <a:rPr lang="it-IT"/>
              <a:pPr/>
              <a:t>2</a:t>
            </a:fld>
            <a:endParaRPr lang="it-IT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9F993F-1D0F-491E-B35C-7B0F35594A13}" type="slidenum">
              <a:rPr lang="it-IT"/>
              <a:pPr/>
              <a:t>22</a:t>
            </a:fld>
            <a:endParaRPr lang="it-IT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9F993F-1D0F-491E-B35C-7B0F35594A13}" type="slidenum">
              <a:rPr lang="it-IT"/>
              <a:pPr/>
              <a:t>23</a:t>
            </a:fld>
            <a:endParaRPr lang="it-IT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502F384-B720-4DF7-B578-874CF79CC979}" type="slidenum">
              <a:rPr lang="it-IT"/>
              <a:pPr/>
              <a:t>24</a:t>
            </a:fld>
            <a:endParaRPr lang="it-IT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469B67-6907-4F14-A6E8-12973B7E05AC}" type="slidenum">
              <a:rPr lang="it-IT"/>
              <a:pPr/>
              <a:t>25</a:t>
            </a:fld>
            <a:endParaRPr lang="it-IT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0E3DA1-A2ED-4628-88D1-8055FC3D2D01}" type="slidenum">
              <a:rPr lang="it-IT"/>
              <a:pPr/>
              <a:t>26</a:t>
            </a:fld>
            <a:endParaRPr lang="it-IT"/>
          </a:p>
        </p:txBody>
      </p:sp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27</a:t>
            </a:fld>
            <a:endParaRPr lang="it-IT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28</a:t>
            </a:fld>
            <a:endParaRPr lang="it-IT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29</a:t>
            </a:fld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42A134-5601-4CA9-9C05-38A3047EF514}" type="slidenum">
              <a:rPr lang="it-IT"/>
              <a:pPr/>
              <a:t>3</a:t>
            </a:fld>
            <a:endParaRPr lang="it-IT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The power management in many product or system design isn’t ancillary but can be stratecgic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30</a:t>
            </a:fld>
            <a:endParaRPr lang="it-IT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31</a:t>
            </a:fld>
            <a:endParaRPr lang="it-IT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9F993F-1D0F-491E-B35C-7B0F35594A13}" type="slidenum">
              <a:rPr lang="it-IT"/>
              <a:pPr/>
              <a:t>32</a:t>
            </a:fld>
            <a:endParaRPr lang="it-IT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26FE17-7422-43AE-B2D4-CA03184BFC07}" type="slidenum">
              <a:rPr lang="it-IT"/>
              <a:pPr/>
              <a:t>33</a:t>
            </a:fld>
            <a:endParaRPr lang="it-IT"/>
          </a:p>
        </p:txBody>
      </p:sp>
      <p:sp>
        <p:nvSpPr>
          <p:cNvPr id="24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34</a:t>
            </a:fld>
            <a:endParaRPr lang="it-IT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F2DF68-BCEF-482A-A3CF-7B2ED1765230}" type="slidenum">
              <a:rPr lang="it-IT"/>
              <a:pPr/>
              <a:t>35</a:t>
            </a:fld>
            <a:endParaRPr lang="it-IT"/>
          </a:p>
        </p:txBody>
      </p:sp>
      <p:sp>
        <p:nvSpPr>
          <p:cNvPr id="9902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DC7B8D-CC57-4613-A28D-75D893D6A486}" type="slidenum">
              <a:rPr lang="it-IT"/>
              <a:pPr/>
              <a:t>36</a:t>
            </a:fld>
            <a:endParaRPr lang="it-IT"/>
          </a:p>
        </p:txBody>
      </p:sp>
      <p:sp>
        <p:nvSpPr>
          <p:cNvPr id="992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2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07891B-FA54-4210-A78E-403287CBCC29}" type="slidenum">
              <a:rPr lang="it-IT"/>
              <a:pPr/>
              <a:t>37</a:t>
            </a:fld>
            <a:endParaRPr lang="it-IT"/>
          </a:p>
        </p:txBody>
      </p:sp>
      <p:sp>
        <p:nvSpPr>
          <p:cNvPr id="996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38</a:t>
            </a:fld>
            <a:endParaRPr lang="it-IT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9D5825-E411-4392-B385-41690DFAD772}" type="slidenum">
              <a:rPr lang="it-IT"/>
              <a:pPr/>
              <a:t>39</a:t>
            </a:fld>
            <a:endParaRPr lang="it-IT"/>
          </a:p>
        </p:txBody>
      </p:sp>
      <p:sp>
        <p:nvSpPr>
          <p:cNvPr id="99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860881-3E17-4B3A-B400-80A64B100D79}" type="slidenum">
              <a:rPr lang="it-IT"/>
              <a:pPr/>
              <a:t>4</a:t>
            </a:fld>
            <a:endParaRPr lang="it-IT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808DB6-EA41-4DC3-82D2-8520931F2D75}" type="slidenum">
              <a:rPr lang="it-IT"/>
              <a:pPr/>
              <a:t>40</a:t>
            </a:fld>
            <a:endParaRPr lang="it-IT"/>
          </a:p>
        </p:txBody>
      </p:sp>
      <p:sp>
        <p:nvSpPr>
          <p:cNvPr id="272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03F35E-FC29-48D5-9B3D-30965FF42244}" type="slidenum">
              <a:rPr lang="it-IT"/>
              <a:pPr/>
              <a:t>41</a:t>
            </a:fld>
            <a:endParaRPr lang="it-IT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42</a:t>
            </a:fld>
            <a:endParaRPr lang="it-IT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43</a:t>
            </a:fld>
            <a:endParaRPr lang="it-IT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44</a:t>
            </a:fld>
            <a:endParaRPr lang="it-IT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722362-FBA0-40C3-A9D7-4DDDCA3E65B3}" type="slidenum">
              <a:rPr lang="it-IT"/>
              <a:pPr/>
              <a:t>45</a:t>
            </a:fld>
            <a:endParaRPr lang="it-IT"/>
          </a:p>
        </p:txBody>
      </p:sp>
      <p:sp>
        <p:nvSpPr>
          <p:cNvPr id="280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0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24080E-91E6-4A57-836F-1AC6B02E131F}" type="slidenum">
              <a:rPr lang="it-IT"/>
              <a:pPr/>
              <a:t>46</a:t>
            </a:fld>
            <a:endParaRPr lang="it-IT"/>
          </a:p>
        </p:txBody>
      </p:sp>
      <p:sp>
        <p:nvSpPr>
          <p:cNvPr id="283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967642D-AB14-43F3-9138-A6C215BF7431}" type="slidenum">
              <a:rPr lang="it-IT"/>
              <a:pPr/>
              <a:t>47</a:t>
            </a:fld>
            <a:endParaRPr lang="it-IT"/>
          </a:p>
        </p:txBody>
      </p:sp>
      <p:sp>
        <p:nvSpPr>
          <p:cNvPr id="277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DC2683-5FC7-4033-B423-D96B5298F55D}" type="slidenum">
              <a:rPr lang="it-IT"/>
              <a:pPr/>
              <a:t>48</a:t>
            </a:fld>
            <a:endParaRPr lang="it-IT"/>
          </a:p>
        </p:txBody>
      </p:sp>
      <p:sp>
        <p:nvSpPr>
          <p:cNvPr id="286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ACF13B-0D94-496E-8523-D2AAFBF1987F}" type="slidenum">
              <a:rPr lang="it-IT"/>
              <a:pPr/>
              <a:t>49</a:t>
            </a:fld>
            <a:endParaRPr lang="it-IT"/>
          </a:p>
        </p:txBody>
      </p:sp>
      <p:sp>
        <p:nvSpPr>
          <p:cNvPr id="288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8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C76DB6-5882-4CA6-AC00-A599171AE752}" type="slidenum">
              <a:rPr lang="it-IT"/>
              <a:pPr/>
              <a:t>5</a:t>
            </a:fld>
            <a:endParaRPr lang="it-IT"/>
          </a:p>
        </p:txBody>
      </p:sp>
      <p:sp>
        <p:nvSpPr>
          <p:cNvPr id="18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50</a:t>
            </a:fld>
            <a:endParaRPr lang="it-IT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51</a:t>
            </a:fld>
            <a:endParaRPr lang="it-IT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5BD7F-4262-4E69-A22F-01360F7E0C97}" type="slidenum">
              <a:rPr lang="it-IT" smtClean="0"/>
              <a:pPr/>
              <a:t>52</a:t>
            </a:fld>
            <a:endParaRPr lang="it-IT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5BD7F-4262-4E69-A22F-01360F7E0C97}" type="slidenum">
              <a:rPr lang="it-IT" smtClean="0"/>
              <a:pPr/>
              <a:t>53</a:t>
            </a:fld>
            <a:endParaRPr lang="it-IT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5BD7F-4262-4E69-A22F-01360F7E0C97}" type="slidenum">
              <a:rPr lang="it-IT" smtClean="0"/>
              <a:pPr/>
              <a:t>54</a:t>
            </a:fld>
            <a:endParaRPr lang="it-IT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A5BD7F-4262-4E69-A22F-01360F7E0C97}" type="slidenum">
              <a:rPr lang="it-IT" smtClean="0"/>
              <a:pPr/>
              <a:t>55</a:t>
            </a:fld>
            <a:endParaRPr lang="it-IT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B5CC22-A7B4-45C7-87BE-617A3424A8FB}" type="slidenum">
              <a:rPr lang="it-IT"/>
              <a:pPr/>
              <a:t>56</a:t>
            </a:fld>
            <a:endParaRPr lang="it-IT"/>
          </a:p>
        </p:txBody>
      </p:sp>
      <p:sp>
        <p:nvSpPr>
          <p:cNvPr id="1200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6125" cy="3416300"/>
          </a:xfrm>
          <a:ln/>
        </p:spPr>
      </p:sp>
      <p:sp>
        <p:nvSpPr>
          <p:cNvPr id="1200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140" y="4341317"/>
            <a:ext cx="5030492" cy="4116586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C93430-B77F-404B-BB30-3845D368D4BA}" type="slidenum">
              <a:rPr lang="it-IT"/>
              <a:pPr/>
              <a:t>57</a:t>
            </a:fld>
            <a:endParaRPr lang="it-IT"/>
          </a:p>
        </p:txBody>
      </p:sp>
      <p:sp>
        <p:nvSpPr>
          <p:cNvPr id="1202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6125" cy="3416300"/>
          </a:xfrm>
          <a:ln/>
        </p:spPr>
      </p:sp>
      <p:sp>
        <p:nvSpPr>
          <p:cNvPr id="1202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140" y="4341317"/>
            <a:ext cx="5030492" cy="4116586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145182-6CE9-46C3-9F71-E037BDA2B680}" type="slidenum">
              <a:rPr lang="it-IT"/>
              <a:pPr/>
              <a:t>58</a:t>
            </a:fld>
            <a:endParaRPr lang="it-IT"/>
          </a:p>
        </p:txBody>
      </p:sp>
      <p:sp>
        <p:nvSpPr>
          <p:cNvPr id="1204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6125" cy="3416300"/>
          </a:xfrm>
          <a:ln/>
        </p:spPr>
      </p:sp>
      <p:sp>
        <p:nvSpPr>
          <p:cNvPr id="1204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140" y="4341317"/>
            <a:ext cx="5030492" cy="4116586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7E244C-9DFE-4E6F-9E5F-9018D60A96C2}" type="slidenum">
              <a:rPr lang="it-IT"/>
              <a:pPr/>
              <a:t>59</a:t>
            </a:fld>
            <a:endParaRPr lang="it-IT"/>
          </a:p>
        </p:txBody>
      </p:sp>
      <p:sp>
        <p:nvSpPr>
          <p:cNvPr id="1569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6125" cy="3416300"/>
          </a:xfrm>
          <a:ln/>
        </p:spPr>
      </p:sp>
      <p:sp>
        <p:nvSpPr>
          <p:cNvPr id="1569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140" y="4341317"/>
            <a:ext cx="5030492" cy="4116586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86514D-CA1D-4AAC-9EFE-C91A780B62A1}" type="slidenum">
              <a:rPr lang="it-IT"/>
              <a:pPr/>
              <a:t>60</a:t>
            </a:fld>
            <a:endParaRPr lang="it-IT"/>
          </a:p>
        </p:txBody>
      </p:sp>
      <p:sp>
        <p:nvSpPr>
          <p:cNvPr id="1571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6125" cy="3416300"/>
          </a:xfrm>
          <a:ln/>
        </p:spPr>
      </p:sp>
      <p:sp>
        <p:nvSpPr>
          <p:cNvPr id="1571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140" y="4341317"/>
            <a:ext cx="5030492" cy="4116586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614287-3699-47E2-B4D2-78E50A3AD9EB}" type="slidenum">
              <a:rPr lang="it-IT"/>
              <a:pPr/>
              <a:t>61</a:t>
            </a:fld>
            <a:endParaRPr lang="it-IT"/>
          </a:p>
        </p:txBody>
      </p:sp>
      <p:sp>
        <p:nvSpPr>
          <p:cNvPr id="1573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2150"/>
            <a:ext cx="4556125" cy="3416300"/>
          </a:xfrm>
          <a:ln/>
        </p:spPr>
      </p:sp>
      <p:sp>
        <p:nvSpPr>
          <p:cNvPr id="1573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140" y="4341317"/>
            <a:ext cx="5030492" cy="4116586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62</a:t>
            </a:fld>
            <a:endParaRPr lang="it-IT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63</a:t>
            </a:fld>
            <a:endParaRPr lang="it-IT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64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278384-2FFB-430F-9A17-452D95A6077B}" type="slidenum">
              <a:rPr lang="it-IT"/>
              <a:pPr/>
              <a:t>7</a:t>
            </a:fld>
            <a:endParaRPr lang="it-IT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C2C47B-DE67-46B3-A8E9-8F49524682C6}" type="slidenum">
              <a:rPr lang="it-IT"/>
              <a:pPr/>
              <a:t>8</a:t>
            </a:fld>
            <a:endParaRPr lang="it-IT"/>
          </a:p>
        </p:txBody>
      </p:sp>
      <p:sp>
        <p:nvSpPr>
          <p:cNvPr id="204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94272A-D3FC-42D3-937C-7CBEE15FD14E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/>
          </a:p>
        </p:txBody>
      </p:sp>
      <p:sp>
        <p:nvSpPr>
          <p:cNvPr id="10" name="Rettangolo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ttangolo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olo e contenuto sopra tes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066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990600" y="1828800"/>
            <a:ext cx="3930162" cy="208915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5061439" y="1828800"/>
            <a:ext cx="3930162" cy="208915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990600" y="4070350"/>
            <a:ext cx="8001000" cy="208915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data 5"/>
          <p:cNvSpPr>
            <a:spLocks noGrp="1"/>
          </p:cNvSpPr>
          <p:nvPr>
            <p:ph type="dt" sz="half" idx="10"/>
          </p:nvPr>
        </p:nvSpPr>
        <p:spPr>
          <a:xfrm>
            <a:off x="1225062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piè di pagina 6"/>
          <p:cNvSpPr>
            <a:spLocks noGrp="1"/>
          </p:cNvSpPr>
          <p:nvPr>
            <p:ph type="ftr" sz="quarter" idx="11"/>
          </p:nvPr>
        </p:nvSpPr>
        <p:spPr>
          <a:xfrm>
            <a:off x="3663462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Segnaposto numero diapositiva 7"/>
          <p:cNvSpPr>
            <a:spLocks noGrp="1"/>
          </p:cNvSpPr>
          <p:nvPr>
            <p:ph type="sldNum" sz="quarter" idx="12"/>
          </p:nvPr>
        </p:nvSpPr>
        <p:spPr>
          <a:xfrm>
            <a:off x="7092462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560236B-FFB6-4517-842A-414C68C8B53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olo, contenuto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066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3930162" cy="43307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061439" y="1828800"/>
            <a:ext cx="3930162" cy="43307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1225062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663462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092462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E4A49F3-2830-44E6-95AC-432C0F4AE83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olo e contenuto sopra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0600" y="0"/>
            <a:ext cx="7772400" cy="10668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990600" y="1828800"/>
            <a:ext cx="8001000" cy="208915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990600" y="4070350"/>
            <a:ext cx="8001000" cy="208915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1225062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663462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7092462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9A7645F-14E7-4196-AB45-5DDACBB1498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ttangolo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3A134-F1C3-464B-BF47-54DC2DE08F52}" type="datetimeFigureOut">
              <a:rPr lang="en-US" smtClean="0"/>
              <a:pPr/>
              <a:t>10/20/2010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/>
          </a:p>
        </p:txBody>
      </p:sp>
      <p:sp>
        <p:nvSpPr>
          <p:cNvPr id="12" name="Rettangolo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D7C3A134-F1C3-464B-BF47-54DC2DE08F52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11" name="Rettangolo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kumimoji="0" lang="en-US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7C3A134-F1C3-464B-BF47-54DC2DE08F52}" type="datetimeFigureOut">
              <a:rPr lang="en-US" smtClean="0"/>
              <a:pPr/>
              <a:t>10/20/2010</a:t>
            </a:fld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648F39E-9C37-485F-AC97-16BB4BDF9F49}" type="slidenum">
              <a:rPr kumimoji="0" lang="en-US" smtClean="0"/>
              <a:pPr/>
              <a:t>‹N›</a:t>
            </a:fld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5.xml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13.bin"/><Relationship Id="rId4" Type="http://schemas.openxmlformats.org/officeDocument/2006/relationships/image" Target="../media/image2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4.bin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6.bin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7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emf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6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8.bin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9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20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9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21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0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22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Relationship Id="rId4" Type="http://schemas.openxmlformats.org/officeDocument/2006/relationships/oleObject" Target="../embeddings/oleObject23.bin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Integrated Power Conversion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MUX 2010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Power source examples: Batteries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990600" y="4070350"/>
            <a:ext cx="8001000" cy="2374900"/>
          </a:xfrm>
        </p:spPr>
        <p:txBody>
          <a:bodyPr/>
          <a:lstStyle/>
          <a:p>
            <a:r>
              <a:rPr lang="it-IT" sz="2400"/>
              <a:t>The </a:t>
            </a:r>
            <a:r>
              <a:rPr lang="en-US" sz="2400"/>
              <a:t>characteristic depends on charge level</a:t>
            </a:r>
          </a:p>
          <a:p>
            <a:r>
              <a:rPr lang="en-US" sz="2400"/>
              <a:t>The quality of a battery on the ratio between the charge stored and the volume </a:t>
            </a:r>
          </a:p>
          <a:p>
            <a:r>
              <a:rPr lang="en-US" sz="2400"/>
              <a:t>For the rechargiable batteries another important figure of merit is the number time cycles </a:t>
            </a:r>
            <a:endParaRPr lang="it-IT" sz="2400"/>
          </a:p>
        </p:txBody>
      </p:sp>
      <p:pic>
        <p:nvPicPr>
          <p:cNvPr id="209927" name="Picture 7" descr="batteri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51" y="1866901"/>
            <a:ext cx="2014903" cy="1636713"/>
          </a:xfrm>
          <a:prstGeom prst="rect">
            <a:avLst/>
          </a:prstGeom>
          <a:noFill/>
        </p:spPr>
      </p:pic>
      <p:sp>
        <p:nvSpPr>
          <p:cNvPr id="209928" name="Line 8"/>
          <p:cNvSpPr>
            <a:spLocks noChangeShapeType="1"/>
          </p:cNvSpPr>
          <p:nvPr/>
        </p:nvSpPr>
        <p:spPr bwMode="auto">
          <a:xfrm>
            <a:off x="3390900" y="2713038"/>
            <a:ext cx="723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29" name="Line 9"/>
          <p:cNvSpPr>
            <a:spLocks noChangeShapeType="1"/>
          </p:cNvSpPr>
          <p:nvPr/>
        </p:nvSpPr>
        <p:spPr bwMode="auto">
          <a:xfrm>
            <a:off x="4100146" y="2511425"/>
            <a:ext cx="0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30" name="Line 10"/>
          <p:cNvSpPr>
            <a:spLocks noChangeShapeType="1"/>
          </p:cNvSpPr>
          <p:nvPr/>
        </p:nvSpPr>
        <p:spPr bwMode="auto">
          <a:xfrm>
            <a:off x="4180743" y="2327276"/>
            <a:ext cx="0" cy="766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31" name="Line 11"/>
          <p:cNvSpPr>
            <a:spLocks noChangeShapeType="1"/>
          </p:cNvSpPr>
          <p:nvPr/>
        </p:nvSpPr>
        <p:spPr bwMode="auto">
          <a:xfrm>
            <a:off x="4380035" y="2314576"/>
            <a:ext cx="0" cy="766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32" name="Line 12"/>
          <p:cNvSpPr>
            <a:spLocks noChangeShapeType="1"/>
          </p:cNvSpPr>
          <p:nvPr/>
        </p:nvSpPr>
        <p:spPr bwMode="auto">
          <a:xfrm>
            <a:off x="4286250" y="2527300"/>
            <a:ext cx="0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33" name="Line 13"/>
          <p:cNvSpPr>
            <a:spLocks noChangeShapeType="1"/>
          </p:cNvSpPr>
          <p:nvPr/>
        </p:nvSpPr>
        <p:spPr bwMode="auto">
          <a:xfrm>
            <a:off x="4381500" y="2700338"/>
            <a:ext cx="723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35" name="Line 15"/>
          <p:cNvSpPr>
            <a:spLocks noChangeShapeType="1"/>
          </p:cNvSpPr>
          <p:nvPr/>
        </p:nvSpPr>
        <p:spPr bwMode="auto">
          <a:xfrm flipV="1">
            <a:off x="3871546" y="2176464"/>
            <a:ext cx="656492" cy="930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40" name="Line 20"/>
          <p:cNvSpPr>
            <a:spLocks noChangeShapeType="1"/>
          </p:cNvSpPr>
          <p:nvPr/>
        </p:nvSpPr>
        <p:spPr bwMode="auto">
          <a:xfrm flipV="1">
            <a:off x="5090746" y="2543176"/>
            <a:ext cx="123092" cy="161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41" name="Line 21"/>
          <p:cNvSpPr>
            <a:spLocks noChangeShapeType="1"/>
          </p:cNvSpPr>
          <p:nvPr/>
        </p:nvSpPr>
        <p:spPr bwMode="auto">
          <a:xfrm>
            <a:off x="5193323" y="2559050"/>
            <a:ext cx="167054" cy="247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42" name="Line 22"/>
          <p:cNvSpPr>
            <a:spLocks noChangeShapeType="1"/>
          </p:cNvSpPr>
          <p:nvPr/>
        </p:nvSpPr>
        <p:spPr bwMode="auto">
          <a:xfrm flipV="1">
            <a:off x="5342793" y="2578101"/>
            <a:ext cx="167054" cy="219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43" name="Line 23"/>
          <p:cNvSpPr>
            <a:spLocks noChangeShapeType="1"/>
          </p:cNvSpPr>
          <p:nvPr/>
        </p:nvSpPr>
        <p:spPr bwMode="auto">
          <a:xfrm>
            <a:off x="5489331" y="2584450"/>
            <a:ext cx="167054" cy="247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44" name="Line 24"/>
          <p:cNvSpPr>
            <a:spLocks noChangeShapeType="1"/>
          </p:cNvSpPr>
          <p:nvPr/>
        </p:nvSpPr>
        <p:spPr bwMode="auto">
          <a:xfrm flipV="1">
            <a:off x="5641731" y="2673351"/>
            <a:ext cx="123092" cy="161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45" name="Line 25"/>
          <p:cNvSpPr>
            <a:spLocks noChangeShapeType="1"/>
          </p:cNvSpPr>
          <p:nvPr/>
        </p:nvSpPr>
        <p:spPr bwMode="auto">
          <a:xfrm>
            <a:off x="5750169" y="2695575"/>
            <a:ext cx="50995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46" name="Text Box 26"/>
          <p:cNvSpPr txBox="1">
            <a:spLocks noChangeArrowheads="1"/>
          </p:cNvSpPr>
          <p:nvPr/>
        </p:nvSpPr>
        <p:spPr bwMode="auto">
          <a:xfrm>
            <a:off x="3414347" y="3117850"/>
            <a:ext cx="1439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Q </a:t>
            </a:r>
            <a:r>
              <a:rPr lang="en-US"/>
              <a:t>dependent</a:t>
            </a:r>
          </a:p>
        </p:txBody>
      </p:sp>
      <p:sp>
        <p:nvSpPr>
          <p:cNvPr id="209947" name="Text Box 27"/>
          <p:cNvSpPr txBox="1">
            <a:spLocks noChangeArrowheads="1"/>
          </p:cNvSpPr>
          <p:nvPr/>
        </p:nvSpPr>
        <p:spPr bwMode="auto">
          <a:xfrm>
            <a:off x="5287108" y="2032000"/>
            <a:ext cx="4122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R</a:t>
            </a:r>
            <a:r>
              <a:rPr lang="it-IT" baseline="-25000"/>
              <a:t>B</a:t>
            </a:r>
          </a:p>
        </p:txBody>
      </p:sp>
      <p:sp>
        <p:nvSpPr>
          <p:cNvPr id="209948" name="Line 28"/>
          <p:cNvSpPr>
            <a:spLocks noChangeShapeType="1"/>
          </p:cNvSpPr>
          <p:nvPr/>
        </p:nvSpPr>
        <p:spPr bwMode="auto">
          <a:xfrm flipV="1">
            <a:off x="6884377" y="1447801"/>
            <a:ext cx="0" cy="2162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49" name="Line 29"/>
          <p:cNvSpPr>
            <a:spLocks noChangeShapeType="1"/>
          </p:cNvSpPr>
          <p:nvPr/>
        </p:nvSpPr>
        <p:spPr bwMode="auto">
          <a:xfrm>
            <a:off x="6576647" y="3419475"/>
            <a:ext cx="22596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50" name="Freeform 30"/>
          <p:cNvSpPr>
            <a:spLocks/>
          </p:cNvSpPr>
          <p:nvPr/>
        </p:nvSpPr>
        <p:spPr bwMode="auto">
          <a:xfrm>
            <a:off x="6884378" y="2028826"/>
            <a:ext cx="1011115" cy="5810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64" y="270"/>
              </a:cxn>
              <a:cxn ang="0">
                <a:pos x="1008" y="366"/>
              </a:cxn>
            </a:cxnLst>
            <a:rect l="0" t="0" r="r" b="b"/>
            <a:pathLst>
              <a:path w="1008" h="366">
                <a:moveTo>
                  <a:pt x="0" y="0"/>
                </a:moveTo>
                <a:cubicBezTo>
                  <a:pt x="48" y="104"/>
                  <a:pt x="96" y="209"/>
                  <a:pt x="264" y="270"/>
                </a:cubicBezTo>
                <a:cubicBezTo>
                  <a:pt x="432" y="331"/>
                  <a:pt x="720" y="348"/>
                  <a:pt x="1008" y="36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51" name="Text Box 31"/>
          <p:cNvSpPr txBox="1">
            <a:spLocks noChangeArrowheads="1"/>
          </p:cNvSpPr>
          <p:nvPr/>
        </p:nvSpPr>
        <p:spPr bwMode="auto">
          <a:xfrm>
            <a:off x="8519746" y="3457575"/>
            <a:ext cx="35458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Q</a:t>
            </a:r>
            <a:endParaRPr lang="en-US"/>
          </a:p>
        </p:txBody>
      </p:sp>
      <p:sp>
        <p:nvSpPr>
          <p:cNvPr id="209952" name="Text Box 32"/>
          <p:cNvSpPr txBox="1">
            <a:spLocks noChangeArrowheads="1"/>
          </p:cNvSpPr>
          <p:nvPr/>
        </p:nvSpPr>
        <p:spPr bwMode="auto">
          <a:xfrm>
            <a:off x="7379677" y="3432175"/>
            <a:ext cx="7822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[mAh]</a:t>
            </a:r>
          </a:p>
        </p:txBody>
      </p:sp>
      <p:sp>
        <p:nvSpPr>
          <p:cNvPr id="209953" name="Text Box 33"/>
          <p:cNvSpPr txBox="1">
            <a:spLocks noChangeArrowheads="1"/>
          </p:cNvSpPr>
          <p:nvPr/>
        </p:nvSpPr>
        <p:spPr bwMode="auto">
          <a:xfrm>
            <a:off x="6013938" y="1504950"/>
            <a:ext cx="6415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Vbat</a:t>
            </a:r>
          </a:p>
        </p:txBody>
      </p:sp>
      <p:sp>
        <p:nvSpPr>
          <p:cNvPr id="209954" name="Freeform 34"/>
          <p:cNvSpPr>
            <a:spLocks/>
          </p:cNvSpPr>
          <p:nvPr/>
        </p:nvSpPr>
        <p:spPr bwMode="auto">
          <a:xfrm>
            <a:off x="7877908" y="2597151"/>
            <a:ext cx="1002323" cy="708025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354" y="50"/>
              </a:cxn>
              <a:cxn ang="0">
                <a:pos x="558" y="308"/>
              </a:cxn>
              <a:cxn ang="0">
                <a:pos x="684" y="446"/>
              </a:cxn>
            </a:cxnLst>
            <a:rect l="0" t="0" r="r" b="b"/>
            <a:pathLst>
              <a:path w="684" h="446">
                <a:moveTo>
                  <a:pt x="0" y="8"/>
                </a:moveTo>
                <a:cubicBezTo>
                  <a:pt x="130" y="4"/>
                  <a:pt x="261" y="0"/>
                  <a:pt x="354" y="50"/>
                </a:cubicBezTo>
                <a:cubicBezTo>
                  <a:pt x="447" y="100"/>
                  <a:pt x="503" y="242"/>
                  <a:pt x="558" y="308"/>
                </a:cubicBezTo>
                <a:cubicBezTo>
                  <a:pt x="613" y="374"/>
                  <a:pt x="648" y="410"/>
                  <a:pt x="684" y="44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9955" name="Text Box 35"/>
          <p:cNvSpPr txBox="1">
            <a:spLocks noChangeArrowheads="1"/>
          </p:cNvSpPr>
          <p:nvPr/>
        </p:nvSpPr>
        <p:spPr bwMode="auto">
          <a:xfrm>
            <a:off x="3944815" y="1644650"/>
            <a:ext cx="6415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Vbat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Power source examples: AC line power source</a:t>
            </a:r>
          </a:p>
        </p:txBody>
      </p:sp>
      <p:sp>
        <p:nvSpPr>
          <p:cNvPr id="21197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990600" y="4070350"/>
            <a:ext cx="8001000" cy="23749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The ac line power source requires a high power factor in order to have only current that gives a mean output power: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No high order harmonics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Current waveform proportional to the voltage waveform </a:t>
            </a:r>
            <a:r>
              <a:rPr lang="it-IT" sz="2400"/>
              <a:t> </a:t>
            </a:r>
            <a:r>
              <a:rPr lang="en-US" sz="2400"/>
              <a:t> </a:t>
            </a:r>
            <a:endParaRPr lang="it-IT" sz="2400"/>
          </a:p>
        </p:txBody>
      </p:sp>
      <p:sp>
        <p:nvSpPr>
          <p:cNvPr id="211978" name="Line 10"/>
          <p:cNvSpPr>
            <a:spLocks noChangeShapeType="1"/>
          </p:cNvSpPr>
          <p:nvPr/>
        </p:nvSpPr>
        <p:spPr bwMode="auto">
          <a:xfrm>
            <a:off x="4381500" y="2700338"/>
            <a:ext cx="723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1980" name="Line 12"/>
          <p:cNvSpPr>
            <a:spLocks noChangeShapeType="1"/>
          </p:cNvSpPr>
          <p:nvPr/>
        </p:nvSpPr>
        <p:spPr bwMode="auto">
          <a:xfrm flipV="1">
            <a:off x="5090746" y="2543176"/>
            <a:ext cx="123092" cy="161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1981" name="Line 13"/>
          <p:cNvSpPr>
            <a:spLocks noChangeShapeType="1"/>
          </p:cNvSpPr>
          <p:nvPr/>
        </p:nvSpPr>
        <p:spPr bwMode="auto">
          <a:xfrm>
            <a:off x="5193323" y="2559050"/>
            <a:ext cx="167054" cy="247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1982" name="Line 14"/>
          <p:cNvSpPr>
            <a:spLocks noChangeShapeType="1"/>
          </p:cNvSpPr>
          <p:nvPr/>
        </p:nvSpPr>
        <p:spPr bwMode="auto">
          <a:xfrm flipV="1">
            <a:off x="5342793" y="2578101"/>
            <a:ext cx="167054" cy="219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1983" name="Line 15"/>
          <p:cNvSpPr>
            <a:spLocks noChangeShapeType="1"/>
          </p:cNvSpPr>
          <p:nvPr/>
        </p:nvSpPr>
        <p:spPr bwMode="auto">
          <a:xfrm>
            <a:off x="5489331" y="2584450"/>
            <a:ext cx="167054" cy="247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1984" name="Line 16"/>
          <p:cNvSpPr>
            <a:spLocks noChangeShapeType="1"/>
          </p:cNvSpPr>
          <p:nvPr/>
        </p:nvSpPr>
        <p:spPr bwMode="auto">
          <a:xfrm flipV="1">
            <a:off x="5641731" y="2673351"/>
            <a:ext cx="123092" cy="161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1985" name="Line 17"/>
          <p:cNvSpPr>
            <a:spLocks noChangeShapeType="1"/>
          </p:cNvSpPr>
          <p:nvPr/>
        </p:nvSpPr>
        <p:spPr bwMode="auto">
          <a:xfrm>
            <a:off x="5750169" y="2695575"/>
            <a:ext cx="50995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1987" name="Text Box 19"/>
          <p:cNvSpPr txBox="1">
            <a:spLocks noChangeArrowheads="1"/>
          </p:cNvSpPr>
          <p:nvPr/>
        </p:nvSpPr>
        <p:spPr bwMode="auto">
          <a:xfrm>
            <a:off x="5287108" y="2032000"/>
            <a:ext cx="4122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R</a:t>
            </a:r>
            <a:r>
              <a:rPr lang="it-IT" baseline="-25000"/>
              <a:t>B</a:t>
            </a:r>
          </a:p>
        </p:txBody>
      </p:sp>
      <p:sp>
        <p:nvSpPr>
          <p:cNvPr id="211988" name="Line 20"/>
          <p:cNvSpPr>
            <a:spLocks noChangeShapeType="1"/>
          </p:cNvSpPr>
          <p:nvPr/>
        </p:nvSpPr>
        <p:spPr bwMode="auto">
          <a:xfrm flipV="1">
            <a:off x="6884377" y="1447801"/>
            <a:ext cx="0" cy="2162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1989" name="Line 21"/>
          <p:cNvSpPr>
            <a:spLocks noChangeShapeType="1"/>
          </p:cNvSpPr>
          <p:nvPr/>
        </p:nvSpPr>
        <p:spPr bwMode="auto">
          <a:xfrm>
            <a:off x="6576647" y="2695575"/>
            <a:ext cx="225962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1991" name="Text Box 23"/>
          <p:cNvSpPr txBox="1">
            <a:spLocks noChangeArrowheads="1"/>
          </p:cNvSpPr>
          <p:nvPr/>
        </p:nvSpPr>
        <p:spPr bwMode="auto">
          <a:xfrm>
            <a:off x="8642839" y="2752725"/>
            <a:ext cx="2648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t</a:t>
            </a:r>
            <a:endParaRPr lang="en-US"/>
          </a:p>
        </p:txBody>
      </p:sp>
      <p:pic>
        <p:nvPicPr>
          <p:cNvPr id="211996" name="Picture 28" descr="presaelettricaspag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924050"/>
            <a:ext cx="1828800" cy="1485900"/>
          </a:xfrm>
          <a:prstGeom prst="rect">
            <a:avLst/>
          </a:prstGeom>
          <a:noFill/>
        </p:spPr>
      </p:pic>
      <p:sp>
        <p:nvSpPr>
          <p:cNvPr id="211997" name="Oval 29"/>
          <p:cNvSpPr>
            <a:spLocks noChangeArrowheads="1"/>
          </p:cNvSpPr>
          <p:nvPr/>
        </p:nvSpPr>
        <p:spPr bwMode="auto">
          <a:xfrm>
            <a:off x="3815862" y="2419350"/>
            <a:ext cx="545123" cy="5334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11998" name="Freeform 30"/>
          <p:cNvSpPr>
            <a:spLocks/>
          </p:cNvSpPr>
          <p:nvPr/>
        </p:nvSpPr>
        <p:spPr bwMode="auto">
          <a:xfrm>
            <a:off x="3868615" y="2476500"/>
            <a:ext cx="422031" cy="381000"/>
          </a:xfrm>
          <a:custGeom>
            <a:avLst/>
            <a:gdLst/>
            <a:ahLst/>
            <a:cxnLst>
              <a:cxn ang="0">
                <a:pos x="0" y="180"/>
              </a:cxn>
              <a:cxn ang="0">
                <a:pos x="108" y="12"/>
              </a:cxn>
              <a:cxn ang="0">
                <a:pos x="264" y="252"/>
              </a:cxn>
              <a:cxn ang="0">
                <a:pos x="360" y="156"/>
              </a:cxn>
            </a:cxnLst>
            <a:rect l="0" t="0" r="r" b="b"/>
            <a:pathLst>
              <a:path w="360" h="276">
                <a:moveTo>
                  <a:pt x="0" y="180"/>
                </a:moveTo>
                <a:cubicBezTo>
                  <a:pt x="32" y="90"/>
                  <a:pt x="64" y="0"/>
                  <a:pt x="108" y="12"/>
                </a:cubicBezTo>
                <a:cubicBezTo>
                  <a:pt x="152" y="24"/>
                  <a:pt x="222" y="228"/>
                  <a:pt x="264" y="252"/>
                </a:cubicBezTo>
                <a:cubicBezTo>
                  <a:pt x="306" y="276"/>
                  <a:pt x="344" y="172"/>
                  <a:pt x="360" y="15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1999" name="Line 31"/>
          <p:cNvSpPr>
            <a:spLocks noChangeShapeType="1"/>
          </p:cNvSpPr>
          <p:nvPr/>
        </p:nvSpPr>
        <p:spPr bwMode="auto">
          <a:xfrm>
            <a:off x="3323492" y="2686050"/>
            <a:ext cx="47478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2000" name="Freeform 32"/>
          <p:cNvSpPr>
            <a:spLocks/>
          </p:cNvSpPr>
          <p:nvPr/>
        </p:nvSpPr>
        <p:spPr bwMode="auto">
          <a:xfrm>
            <a:off x="6793523" y="1892300"/>
            <a:ext cx="1758462" cy="1676400"/>
          </a:xfrm>
          <a:custGeom>
            <a:avLst/>
            <a:gdLst/>
            <a:ahLst/>
            <a:cxnLst>
              <a:cxn ang="0">
                <a:pos x="0" y="180"/>
              </a:cxn>
              <a:cxn ang="0">
                <a:pos x="108" y="12"/>
              </a:cxn>
              <a:cxn ang="0">
                <a:pos x="264" y="252"/>
              </a:cxn>
              <a:cxn ang="0">
                <a:pos x="360" y="156"/>
              </a:cxn>
            </a:cxnLst>
            <a:rect l="0" t="0" r="r" b="b"/>
            <a:pathLst>
              <a:path w="360" h="276">
                <a:moveTo>
                  <a:pt x="0" y="180"/>
                </a:moveTo>
                <a:cubicBezTo>
                  <a:pt x="32" y="90"/>
                  <a:pt x="64" y="0"/>
                  <a:pt x="108" y="12"/>
                </a:cubicBezTo>
                <a:cubicBezTo>
                  <a:pt x="152" y="24"/>
                  <a:pt x="222" y="228"/>
                  <a:pt x="264" y="252"/>
                </a:cubicBezTo>
                <a:cubicBezTo>
                  <a:pt x="306" y="276"/>
                  <a:pt x="344" y="172"/>
                  <a:pt x="360" y="15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2001" name="Freeform 33"/>
          <p:cNvSpPr>
            <a:spLocks/>
          </p:cNvSpPr>
          <p:nvPr/>
        </p:nvSpPr>
        <p:spPr bwMode="auto">
          <a:xfrm>
            <a:off x="6799384" y="2298700"/>
            <a:ext cx="1758462" cy="857250"/>
          </a:xfrm>
          <a:custGeom>
            <a:avLst/>
            <a:gdLst/>
            <a:ahLst/>
            <a:cxnLst>
              <a:cxn ang="0">
                <a:pos x="0" y="180"/>
              </a:cxn>
              <a:cxn ang="0">
                <a:pos x="108" y="12"/>
              </a:cxn>
              <a:cxn ang="0">
                <a:pos x="264" y="252"/>
              </a:cxn>
              <a:cxn ang="0">
                <a:pos x="360" y="156"/>
              </a:cxn>
            </a:cxnLst>
            <a:rect l="0" t="0" r="r" b="b"/>
            <a:pathLst>
              <a:path w="360" h="276">
                <a:moveTo>
                  <a:pt x="0" y="180"/>
                </a:moveTo>
                <a:cubicBezTo>
                  <a:pt x="32" y="90"/>
                  <a:pt x="64" y="0"/>
                  <a:pt x="108" y="12"/>
                </a:cubicBezTo>
                <a:cubicBezTo>
                  <a:pt x="152" y="24"/>
                  <a:pt x="222" y="228"/>
                  <a:pt x="264" y="252"/>
                </a:cubicBezTo>
                <a:cubicBezTo>
                  <a:pt x="306" y="276"/>
                  <a:pt x="344" y="172"/>
                  <a:pt x="360" y="156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12002" name="Text Box 34"/>
          <p:cNvSpPr txBox="1">
            <a:spLocks noChangeArrowheads="1"/>
          </p:cNvSpPr>
          <p:nvPr/>
        </p:nvSpPr>
        <p:spPr bwMode="auto">
          <a:xfrm>
            <a:off x="5700346" y="3089275"/>
            <a:ext cx="12778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12004" name="Text Box 36"/>
          <p:cNvSpPr txBox="1">
            <a:spLocks noChangeArrowheads="1"/>
          </p:cNvSpPr>
          <p:nvPr/>
        </p:nvSpPr>
        <p:spPr bwMode="auto">
          <a:xfrm>
            <a:off x="5770685" y="1431925"/>
            <a:ext cx="9172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Vac, Iac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5143504" y="2357430"/>
            <a:ext cx="3286148" cy="257176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 Load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857364"/>
            <a:ext cx="8001000" cy="4330700"/>
          </a:xfrm>
        </p:spPr>
        <p:txBody>
          <a:bodyPr>
            <a:normAutofit fontScale="92500" lnSpcReduction="20000"/>
          </a:bodyPr>
          <a:lstStyle/>
          <a:p>
            <a:r>
              <a:rPr lang="en-US" sz="3200" dirty="0"/>
              <a:t>Specification:</a:t>
            </a:r>
          </a:p>
          <a:p>
            <a:pPr lvl="1"/>
            <a:r>
              <a:rPr lang="en-US" sz="3200" dirty="0"/>
              <a:t>Load specification </a:t>
            </a:r>
          </a:p>
          <a:p>
            <a:pPr lvl="1"/>
            <a:r>
              <a:rPr lang="en-US" sz="3200" dirty="0"/>
              <a:t>Characteristic (Model)</a:t>
            </a:r>
          </a:p>
          <a:p>
            <a:pPr lvl="2"/>
            <a:r>
              <a:rPr lang="en-US" sz="2800" dirty="0"/>
              <a:t>Static </a:t>
            </a:r>
          </a:p>
          <a:p>
            <a:pPr lvl="2"/>
            <a:r>
              <a:rPr lang="en-US" sz="2800" dirty="0"/>
              <a:t>Dynamic</a:t>
            </a:r>
          </a:p>
          <a:p>
            <a:r>
              <a:rPr lang="en-US" sz="3200" dirty="0"/>
              <a:t>Rules to utilize the load</a:t>
            </a:r>
          </a:p>
          <a:p>
            <a:pPr lvl="1"/>
            <a:r>
              <a:rPr lang="en-US" sz="3200" dirty="0"/>
              <a:t>Safe operating area</a:t>
            </a:r>
          </a:p>
          <a:p>
            <a:pPr lvl="1"/>
            <a:r>
              <a:rPr lang="en-US" sz="3200" dirty="0"/>
              <a:t>Precision on current/voltage regulation</a:t>
            </a:r>
          </a:p>
          <a:p>
            <a:pPr lvl="1"/>
            <a:r>
              <a:rPr lang="en-US" sz="3200" dirty="0"/>
              <a:t>EMI Rules: Maximum ripple</a:t>
            </a:r>
          </a:p>
          <a:p>
            <a:pPr lvl="1">
              <a:buFontTx/>
              <a:buNone/>
            </a:pPr>
            <a:endParaRPr lang="en-US" sz="3200" dirty="0"/>
          </a:p>
          <a:p>
            <a:pPr>
              <a:buFont typeface="Monotype Sorts" pitchFamily="2" charset="2"/>
              <a:buNone/>
            </a:pPr>
            <a:endParaRPr lang="en-US" sz="3200" dirty="0"/>
          </a:p>
          <a:p>
            <a:endParaRPr lang="it-IT" dirty="0"/>
          </a:p>
          <a:p>
            <a:endParaRPr lang="it-IT" dirty="0"/>
          </a:p>
        </p:txBody>
      </p:sp>
      <p:graphicFrame>
        <p:nvGraphicFramePr>
          <p:cNvPr id="216068" name="Object 4"/>
          <p:cNvGraphicFramePr>
            <a:graphicFrameLocks noChangeAspect="1"/>
          </p:cNvGraphicFramePr>
          <p:nvPr/>
        </p:nvGraphicFramePr>
        <p:xfrm>
          <a:off x="5202819" y="2433627"/>
          <a:ext cx="3050931" cy="588963"/>
        </p:xfrm>
        <a:graphic>
          <a:graphicData uri="http://schemas.openxmlformats.org/presentationml/2006/ole">
            <p:oleObj spid="_x0000_s3074" name="Equation" r:id="rId4" imgW="1282680" imgH="228600" progId="Equation.3">
              <p:embed/>
            </p:oleObj>
          </a:graphicData>
        </a:graphic>
      </p:graphicFrame>
      <p:graphicFrame>
        <p:nvGraphicFramePr>
          <p:cNvPr id="216069" name="Object 5"/>
          <p:cNvGraphicFramePr>
            <a:graphicFrameLocks noChangeAspect="1"/>
          </p:cNvGraphicFramePr>
          <p:nvPr/>
        </p:nvGraphicFramePr>
        <p:xfrm>
          <a:off x="5208681" y="3049577"/>
          <a:ext cx="3020158" cy="588963"/>
        </p:xfrm>
        <a:graphic>
          <a:graphicData uri="http://schemas.openxmlformats.org/presentationml/2006/ole">
            <p:oleObj spid="_x0000_s3075" name="Equation" r:id="rId5" imgW="1269720" imgH="228600" progId="Equation.3">
              <p:embed/>
            </p:oleObj>
          </a:graphicData>
        </a:graphic>
      </p:graphicFrame>
      <p:graphicFrame>
        <p:nvGraphicFramePr>
          <p:cNvPr id="216070" name="Object 6"/>
          <p:cNvGraphicFramePr>
            <a:graphicFrameLocks noChangeAspect="1"/>
          </p:cNvGraphicFramePr>
          <p:nvPr/>
        </p:nvGraphicFramePr>
        <p:xfrm>
          <a:off x="5214942" y="3786190"/>
          <a:ext cx="2340220" cy="900113"/>
        </p:xfrm>
        <a:graphic>
          <a:graphicData uri="http://schemas.openxmlformats.org/presentationml/2006/ole">
            <p:oleObj spid="_x0000_s3076" name="Equation" r:id="rId6" imgW="135864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4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/>
              <a:t>Power load examble: Battery charger</a:t>
            </a:r>
          </a:p>
        </p:txBody>
      </p:sp>
      <p:sp>
        <p:nvSpPr>
          <p:cNvPr id="225288" name="Rectangle 8"/>
          <p:cNvSpPr>
            <a:spLocks noGrp="1" noChangeArrowheads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400" b="0">
                <a:effectLst/>
              </a:rPr>
              <a:t>The charge current is equal to I</a:t>
            </a:r>
            <a:r>
              <a:rPr lang="en-US" sz="2400" b="0" baseline="-25000">
                <a:effectLst/>
              </a:rPr>
              <a:t>pre-ch</a:t>
            </a:r>
            <a:r>
              <a:rPr lang="en-US" sz="2400" b="0">
                <a:effectLst/>
              </a:rPr>
              <a:t> when the battery is below 3V.</a:t>
            </a:r>
          </a:p>
          <a:p>
            <a:r>
              <a:rPr lang="en-US" sz="2400" b="0">
                <a:effectLst/>
              </a:rPr>
              <a:t>The battery is charged with I</a:t>
            </a:r>
            <a:r>
              <a:rPr lang="en-US" sz="2400" b="0" baseline="-25000">
                <a:effectLst/>
              </a:rPr>
              <a:t>ch </a:t>
            </a:r>
            <a:r>
              <a:rPr lang="en-US" sz="2400" b="0">
                <a:effectLst/>
              </a:rPr>
              <a:t>when the battery voltage is 4.1V &gt; V</a:t>
            </a:r>
            <a:r>
              <a:rPr lang="en-US" sz="2400" b="0" baseline="-25000">
                <a:effectLst/>
              </a:rPr>
              <a:t>batt</a:t>
            </a:r>
            <a:r>
              <a:rPr lang="en-US" sz="2400" b="0">
                <a:effectLst/>
              </a:rPr>
              <a:t> &gt;3 V.</a:t>
            </a:r>
          </a:p>
          <a:p>
            <a:r>
              <a:rPr lang="en-US" sz="2400" b="0">
                <a:effectLst/>
              </a:rPr>
              <a:t>After the charge goes in a control voltage charge phase in which the charge current depend on the error voltage I</a:t>
            </a:r>
            <a:r>
              <a:rPr lang="en-US" sz="2400" b="0" baseline="-25000">
                <a:effectLst/>
              </a:rPr>
              <a:t>ch</a:t>
            </a:r>
            <a:r>
              <a:rPr lang="en-US" sz="2400" b="0">
                <a:effectLst/>
              </a:rPr>
              <a:t>=K(4.2 –</a:t>
            </a:r>
            <a:r>
              <a:rPr lang="en-US" sz="2400" b="0" baseline="-25000">
                <a:effectLst/>
              </a:rPr>
              <a:t> </a:t>
            </a:r>
            <a:r>
              <a:rPr lang="en-US" sz="2400" b="0">
                <a:effectLst/>
              </a:rPr>
              <a:t>V</a:t>
            </a:r>
            <a:r>
              <a:rPr lang="en-US" sz="2400" b="0" baseline="-25000">
                <a:effectLst/>
              </a:rPr>
              <a:t>batt</a:t>
            </a:r>
            <a:r>
              <a:rPr lang="en-US" sz="2400" b="0">
                <a:effectLst/>
              </a:rPr>
              <a:t>)</a:t>
            </a:r>
          </a:p>
          <a:p>
            <a:endParaRPr lang="en-US" sz="2400" b="0" baseline="-25000">
              <a:effectLst/>
            </a:endParaRPr>
          </a:p>
        </p:txBody>
      </p:sp>
      <p:pic>
        <p:nvPicPr>
          <p:cNvPr id="22528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1212" y="2733676"/>
            <a:ext cx="4042996" cy="407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289" name="Text Box 9"/>
          <p:cNvSpPr txBox="1">
            <a:spLocks noChangeArrowheads="1"/>
          </p:cNvSpPr>
          <p:nvPr/>
        </p:nvSpPr>
        <p:spPr bwMode="auto">
          <a:xfrm>
            <a:off x="888024" y="2301875"/>
            <a:ext cx="33714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kumimoji="1" lang="it-IT"/>
              <a:t>Charge Profile for a Li-Ion battery</a:t>
            </a:r>
          </a:p>
        </p:txBody>
      </p:sp>
      <p:sp>
        <p:nvSpPr>
          <p:cNvPr id="225290" name="Text Box 10"/>
          <p:cNvSpPr txBox="1">
            <a:spLocks noChangeArrowheads="1"/>
          </p:cNvSpPr>
          <p:nvPr/>
        </p:nvSpPr>
        <p:spPr bwMode="auto">
          <a:xfrm>
            <a:off x="1298331" y="2847975"/>
            <a:ext cx="3241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bg2"/>
                </a:solidFill>
              </a:rPr>
              <a:t>V</a:t>
            </a:r>
          </a:p>
        </p:txBody>
      </p:sp>
      <p:sp>
        <p:nvSpPr>
          <p:cNvPr id="225291" name="Text Box 11"/>
          <p:cNvSpPr txBox="1">
            <a:spLocks noChangeArrowheads="1"/>
          </p:cNvSpPr>
          <p:nvPr/>
        </p:nvSpPr>
        <p:spPr bwMode="auto">
          <a:xfrm>
            <a:off x="4592516" y="6149975"/>
            <a:ext cx="2648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bg2"/>
                </a:solidFill>
              </a:rPr>
              <a:t>t</a:t>
            </a:r>
          </a:p>
        </p:txBody>
      </p:sp>
      <p:sp>
        <p:nvSpPr>
          <p:cNvPr id="225292" name="Line 12"/>
          <p:cNvSpPr>
            <a:spLocks noChangeShapeType="1"/>
          </p:cNvSpPr>
          <p:nvPr/>
        </p:nvSpPr>
        <p:spPr bwMode="auto">
          <a:xfrm>
            <a:off x="3481754" y="3149600"/>
            <a:ext cx="234462" cy="7874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293" name="Text Box 13"/>
          <p:cNvSpPr txBox="1">
            <a:spLocks noChangeArrowheads="1"/>
          </p:cNvSpPr>
          <p:nvPr/>
        </p:nvSpPr>
        <p:spPr bwMode="auto">
          <a:xfrm>
            <a:off x="2880947" y="2720975"/>
            <a:ext cx="16666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bg2"/>
                </a:solidFill>
              </a:rPr>
              <a:t>Battery Voltage</a:t>
            </a:r>
          </a:p>
        </p:txBody>
      </p:sp>
      <p:sp>
        <p:nvSpPr>
          <p:cNvPr id="225294" name="Text Box 14"/>
          <p:cNvSpPr txBox="1">
            <a:spLocks noChangeArrowheads="1"/>
          </p:cNvSpPr>
          <p:nvPr/>
        </p:nvSpPr>
        <p:spPr bwMode="auto">
          <a:xfrm>
            <a:off x="1345224" y="3165475"/>
            <a:ext cx="16632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>
                <a:solidFill>
                  <a:schemeClr val="bg2"/>
                </a:solidFill>
              </a:rPr>
              <a:t>Battery Current</a:t>
            </a:r>
          </a:p>
        </p:txBody>
      </p:sp>
      <p:sp>
        <p:nvSpPr>
          <p:cNvPr id="225295" name="Line 15"/>
          <p:cNvSpPr>
            <a:spLocks noChangeShapeType="1"/>
          </p:cNvSpPr>
          <p:nvPr/>
        </p:nvSpPr>
        <p:spPr bwMode="auto">
          <a:xfrm>
            <a:off x="2497016" y="3543300"/>
            <a:ext cx="58615" cy="69850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28" name="Line 48"/>
          <p:cNvSpPr>
            <a:spLocks noChangeShapeType="1"/>
          </p:cNvSpPr>
          <p:nvPr/>
        </p:nvSpPr>
        <p:spPr bwMode="auto">
          <a:xfrm>
            <a:off x="2101362" y="1697038"/>
            <a:ext cx="723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29" name="Line 49"/>
          <p:cNvSpPr>
            <a:spLocks noChangeShapeType="1"/>
          </p:cNvSpPr>
          <p:nvPr/>
        </p:nvSpPr>
        <p:spPr bwMode="auto">
          <a:xfrm>
            <a:off x="2810608" y="1495425"/>
            <a:ext cx="0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30" name="Line 50"/>
          <p:cNvSpPr>
            <a:spLocks noChangeShapeType="1"/>
          </p:cNvSpPr>
          <p:nvPr/>
        </p:nvSpPr>
        <p:spPr bwMode="auto">
          <a:xfrm>
            <a:off x="2891204" y="1311276"/>
            <a:ext cx="0" cy="766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31" name="Line 51"/>
          <p:cNvSpPr>
            <a:spLocks noChangeShapeType="1"/>
          </p:cNvSpPr>
          <p:nvPr/>
        </p:nvSpPr>
        <p:spPr bwMode="auto">
          <a:xfrm>
            <a:off x="3090497" y="1298576"/>
            <a:ext cx="0" cy="7667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32" name="Line 52"/>
          <p:cNvSpPr>
            <a:spLocks noChangeShapeType="1"/>
          </p:cNvSpPr>
          <p:nvPr/>
        </p:nvSpPr>
        <p:spPr bwMode="auto">
          <a:xfrm>
            <a:off x="2996712" y="1511300"/>
            <a:ext cx="0" cy="40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33" name="Line 53"/>
          <p:cNvSpPr>
            <a:spLocks noChangeShapeType="1"/>
          </p:cNvSpPr>
          <p:nvPr/>
        </p:nvSpPr>
        <p:spPr bwMode="auto">
          <a:xfrm>
            <a:off x="3091962" y="1684338"/>
            <a:ext cx="723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34" name="Line 54"/>
          <p:cNvSpPr>
            <a:spLocks noChangeShapeType="1"/>
          </p:cNvSpPr>
          <p:nvPr/>
        </p:nvSpPr>
        <p:spPr bwMode="auto">
          <a:xfrm flipV="1">
            <a:off x="2582008" y="1160464"/>
            <a:ext cx="656492" cy="930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35" name="Line 55"/>
          <p:cNvSpPr>
            <a:spLocks noChangeShapeType="1"/>
          </p:cNvSpPr>
          <p:nvPr/>
        </p:nvSpPr>
        <p:spPr bwMode="auto">
          <a:xfrm flipV="1">
            <a:off x="3801208" y="1527176"/>
            <a:ext cx="123092" cy="161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36" name="Line 56"/>
          <p:cNvSpPr>
            <a:spLocks noChangeShapeType="1"/>
          </p:cNvSpPr>
          <p:nvPr/>
        </p:nvSpPr>
        <p:spPr bwMode="auto">
          <a:xfrm>
            <a:off x="3903785" y="1543050"/>
            <a:ext cx="167054" cy="247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37" name="Line 57"/>
          <p:cNvSpPr>
            <a:spLocks noChangeShapeType="1"/>
          </p:cNvSpPr>
          <p:nvPr/>
        </p:nvSpPr>
        <p:spPr bwMode="auto">
          <a:xfrm flipV="1">
            <a:off x="4053254" y="1562101"/>
            <a:ext cx="167054" cy="219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38" name="Line 58"/>
          <p:cNvSpPr>
            <a:spLocks noChangeShapeType="1"/>
          </p:cNvSpPr>
          <p:nvPr/>
        </p:nvSpPr>
        <p:spPr bwMode="auto">
          <a:xfrm>
            <a:off x="4199793" y="1568450"/>
            <a:ext cx="167054" cy="247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39" name="Line 59"/>
          <p:cNvSpPr>
            <a:spLocks noChangeShapeType="1"/>
          </p:cNvSpPr>
          <p:nvPr/>
        </p:nvSpPr>
        <p:spPr bwMode="auto">
          <a:xfrm flipV="1">
            <a:off x="4352192" y="1657350"/>
            <a:ext cx="123092" cy="161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40" name="Line 60"/>
          <p:cNvSpPr>
            <a:spLocks noChangeShapeType="1"/>
          </p:cNvSpPr>
          <p:nvPr/>
        </p:nvSpPr>
        <p:spPr bwMode="auto">
          <a:xfrm>
            <a:off x="4460631" y="1679575"/>
            <a:ext cx="50995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5341" name="Text Box 61"/>
          <p:cNvSpPr txBox="1">
            <a:spLocks noChangeArrowheads="1"/>
          </p:cNvSpPr>
          <p:nvPr/>
        </p:nvSpPr>
        <p:spPr bwMode="auto">
          <a:xfrm>
            <a:off x="3238501" y="1936750"/>
            <a:ext cx="14398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Q </a:t>
            </a:r>
            <a:r>
              <a:rPr lang="en-US"/>
              <a:t>dependent</a:t>
            </a:r>
          </a:p>
        </p:txBody>
      </p:sp>
      <p:sp>
        <p:nvSpPr>
          <p:cNvPr id="225342" name="Text Box 62"/>
          <p:cNvSpPr txBox="1">
            <a:spLocks noChangeArrowheads="1"/>
          </p:cNvSpPr>
          <p:nvPr/>
        </p:nvSpPr>
        <p:spPr bwMode="auto">
          <a:xfrm>
            <a:off x="3997569" y="1016000"/>
            <a:ext cx="4122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R</a:t>
            </a:r>
            <a:r>
              <a:rPr lang="it-IT" baseline="-25000"/>
              <a:t>B</a:t>
            </a:r>
          </a:p>
        </p:txBody>
      </p:sp>
      <p:sp>
        <p:nvSpPr>
          <p:cNvPr id="225343" name="Text Box 63"/>
          <p:cNvSpPr txBox="1">
            <a:spLocks noChangeArrowheads="1"/>
          </p:cNvSpPr>
          <p:nvPr/>
        </p:nvSpPr>
        <p:spPr bwMode="auto">
          <a:xfrm>
            <a:off x="1998784" y="1111250"/>
            <a:ext cx="64152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Vbat</a:t>
            </a:r>
          </a:p>
        </p:txBody>
      </p:sp>
      <p:sp>
        <p:nvSpPr>
          <p:cNvPr id="225344" name="Text Box 64"/>
          <p:cNvSpPr txBox="1">
            <a:spLocks noChangeArrowheads="1"/>
          </p:cNvSpPr>
          <p:nvPr/>
        </p:nvSpPr>
        <p:spPr bwMode="auto">
          <a:xfrm>
            <a:off x="912935" y="1476375"/>
            <a:ext cx="788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Model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471" name="AutoShape 95"/>
          <p:cNvSpPr>
            <a:spLocks noChangeArrowheads="1"/>
          </p:cNvSpPr>
          <p:nvPr/>
        </p:nvSpPr>
        <p:spPr bwMode="auto">
          <a:xfrm>
            <a:off x="961293" y="3606800"/>
            <a:ext cx="3575538" cy="3098800"/>
          </a:xfrm>
          <a:prstGeom prst="roundRect">
            <a:avLst>
              <a:gd name="adj" fmla="val 16667"/>
            </a:avLst>
          </a:prstGeom>
          <a:solidFill>
            <a:srgbClr val="CCECFF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93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Power load examble: WLED </a:t>
            </a:r>
          </a:p>
        </p:txBody>
      </p:sp>
      <p:sp>
        <p:nvSpPr>
          <p:cNvPr id="229400" name="Rectangle 24"/>
          <p:cNvSpPr>
            <a:spLocks noGrp="1" noChangeArrowheads="1"/>
          </p:cNvSpPr>
          <p:nvPr>
            <p:ph type="body" sz="half" idx="2"/>
          </p:nvPr>
        </p:nvSpPr>
        <p:spPr>
          <a:xfrm>
            <a:off x="5061439" y="1270000"/>
            <a:ext cx="3930162" cy="4330700"/>
          </a:xfrm>
        </p:spPr>
        <p:txBody>
          <a:bodyPr/>
          <a:lstStyle/>
          <a:p>
            <a:r>
              <a:rPr lang="en-US" sz="2400"/>
              <a:t>Optical power of a LED is proportional to the current present on the device</a:t>
            </a:r>
          </a:p>
          <a:p>
            <a:r>
              <a:rPr lang="en-US" sz="2400"/>
              <a:t>The voltage in approximately constant</a:t>
            </a:r>
          </a:p>
          <a:p>
            <a:r>
              <a:rPr lang="en-US" sz="2400"/>
              <a:t>For the driving is used a pulsed current </a:t>
            </a:r>
          </a:p>
          <a:p>
            <a:endParaRPr lang="en-US" sz="2400"/>
          </a:p>
        </p:txBody>
      </p:sp>
      <p:pic>
        <p:nvPicPr>
          <p:cNvPr id="229397" name="Picture 21" descr="led_of_led_1 (Custom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8477" y="1563689"/>
            <a:ext cx="2327031" cy="1851025"/>
          </a:xfrm>
          <a:prstGeom prst="rect">
            <a:avLst/>
          </a:prstGeom>
          <a:noFill/>
        </p:spPr>
      </p:pic>
      <p:pic>
        <p:nvPicPr>
          <p:cNvPr id="229401" name="Picture 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56190" y="3840164"/>
            <a:ext cx="3121269" cy="272573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  <p:sp>
        <p:nvSpPr>
          <p:cNvPr id="229433" name="Line 57"/>
          <p:cNvSpPr>
            <a:spLocks noChangeShapeType="1"/>
          </p:cNvSpPr>
          <p:nvPr/>
        </p:nvSpPr>
        <p:spPr bwMode="auto">
          <a:xfrm>
            <a:off x="7007470" y="6002338"/>
            <a:ext cx="723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34" name="Line 58"/>
          <p:cNvSpPr>
            <a:spLocks noChangeShapeType="1"/>
          </p:cNvSpPr>
          <p:nvPr/>
        </p:nvSpPr>
        <p:spPr bwMode="auto">
          <a:xfrm flipV="1">
            <a:off x="7716716" y="5845176"/>
            <a:ext cx="123092" cy="161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35" name="Line 59"/>
          <p:cNvSpPr>
            <a:spLocks noChangeShapeType="1"/>
          </p:cNvSpPr>
          <p:nvPr/>
        </p:nvSpPr>
        <p:spPr bwMode="auto">
          <a:xfrm>
            <a:off x="7819293" y="5861050"/>
            <a:ext cx="167054" cy="247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36" name="Line 60"/>
          <p:cNvSpPr>
            <a:spLocks noChangeShapeType="1"/>
          </p:cNvSpPr>
          <p:nvPr/>
        </p:nvSpPr>
        <p:spPr bwMode="auto">
          <a:xfrm flipV="1">
            <a:off x="7968762" y="5880101"/>
            <a:ext cx="167054" cy="219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37" name="Line 61"/>
          <p:cNvSpPr>
            <a:spLocks noChangeShapeType="1"/>
          </p:cNvSpPr>
          <p:nvPr/>
        </p:nvSpPr>
        <p:spPr bwMode="auto">
          <a:xfrm>
            <a:off x="8115300" y="5886450"/>
            <a:ext cx="167054" cy="2476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38" name="Line 62"/>
          <p:cNvSpPr>
            <a:spLocks noChangeShapeType="1"/>
          </p:cNvSpPr>
          <p:nvPr/>
        </p:nvSpPr>
        <p:spPr bwMode="auto">
          <a:xfrm flipV="1">
            <a:off x="8267700" y="5975351"/>
            <a:ext cx="123092" cy="161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39" name="Line 63"/>
          <p:cNvSpPr>
            <a:spLocks noChangeShapeType="1"/>
          </p:cNvSpPr>
          <p:nvPr/>
        </p:nvSpPr>
        <p:spPr bwMode="auto">
          <a:xfrm>
            <a:off x="8376138" y="5997575"/>
            <a:ext cx="509954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40" name="Text Box 64"/>
          <p:cNvSpPr txBox="1">
            <a:spLocks noChangeArrowheads="1"/>
          </p:cNvSpPr>
          <p:nvPr/>
        </p:nvSpPr>
        <p:spPr bwMode="auto">
          <a:xfrm>
            <a:off x="6453555" y="5187950"/>
            <a:ext cx="4385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Vd</a:t>
            </a:r>
          </a:p>
        </p:txBody>
      </p:sp>
      <p:sp>
        <p:nvSpPr>
          <p:cNvPr id="229441" name="Text Box 65"/>
          <p:cNvSpPr txBox="1">
            <a:spLocks noChangeArrowheads="1"/>
          </p:cNvSpPr>
          <p:nvPr/>
        </p:nvSpPr>
        <p:spPr bwMode="auto">
          <a:xfrm>
            <a:off x="4840166" y="5768975"/>
            <a:ext cx="788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Model</a:t>
            </a:r>
          </a:p>
        </p:txBody>
      </p:sp>
      <p:sp>
        <p:nvSpPr>
          <p:cNvPr id="229442" name="Oval 66"/>
          <p:cNvSpPr>
            <a:spLocks noChangeArrowheads="1"/>
          </p:cNvSpPr>
          <p:nvPr/>
        </p:nvSpPr>
        <p:spPr bwMode="auto">
          <a:xfrm>
            <a:off x="6529754" y="5778500"/>
            <a:ext cx="445477" cy="43180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9443" name="Line 67"/>
          <p:cNvSpPr>
            <a:spLocks noChangeShapeType="1"/>
          </p:cNvSpPr>
          <p:nvPr/>
        </p:nvSpPr>
        <p:spPr bwMode="auto">
          <a:xfrm>
            <a:off x="6564923" y="5994400"/>
            <a:ext cx="375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44" name="Line 68"/>
          <p:cNvSpPr>
            <a:spLocks noChangeShapeType="1"/>
          </p:cNvSpPr>
          <p:nvPr/>
        </p:nvSpPr>
        <p:spPr bwMode="auto">
          <a:xfrm>
            <a:off x="5776547" y="5989638"/>
            <a:ext cx="7239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45" name="Line 69"/>
          <p:cNvSpPr>
            <a:spLocks noChangeShapeType="1"/>
          </p:cNvSpPr>
          <p:nvPr/>
        </p:nvSpPr>
        <p:spPr bwMode="auto">
          <a:xfrm>
            <a:off x="6506308" y="5626100"/>
            <a:ext cx="5861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46" name="Text Box 70"/>
          <p:cNvSpPr txBox="1">
            <a:spLocks noChangeArrowheads="1"/>
          </p:cNvSpPr>
          <p:nvPr/>
        </p:nvSpPr>
        <p:spPr bwMode="auto">
          <a:xfrm>
            <a:off x="7863254" y="6149975"/>
            <a:ext cx="4398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Rd</a:t>
            </a:r>
          </a:p>
        </p:txBody>
      </p:sp>
      <p:sp>
        <p:nvSpPr>
          <p:cNvPr id="229457" name="Line 81"/>
          <p:cNvSpPr>
            <a:spLocks noChangeShapeType="1"/>
          </p:cNvSpPr>
          <p:nvPr/>
        </p:nvSpPr>
        <p:spPr bwMode="auto">
          <a:xfrm>
            <a:off x="7725508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58" name="Line 82"/>
          <p:cNvSpPr>
            <a:spLocks noChangeShapeType="1"/>
          </p:cNvSpPr>
          <p:nvPr/>
        </p:nvSpPr>
        <p:spPr bwMode="auto">
          <a:xfrm>
            <a:off x="8217877" y="49530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59" name="Line 83"/>
          <p:cNvSpPr>
            <a:spLocks noChangeShapeType="1"/>
          </p:cNvSpPr>
          <p:nvPr/>
        </p:nvSpPr>
        <p:spPr bwMode="auto">
          <a:xfrm rot="-5400000">
            <a:off x="7865208" y="4787900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60" name="Line 84"/>
          <p:cNvSpPr>
            <a:spLocks noChangeShapeType="1"/>
          </p:cNvSpPr>
          <p:nvPr/>
        </p:nvSpPr>
        <p:spPr bwMode="auto">
          <a:xfrm rot="-5400000">
            <a:off x="8052777" y="4775200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61" name="Line 85"/>
          <p:cNvSpPr>
            <a:spLocks noChangeShapeType="1"/>
          </p:cNvSpPr>
          <p:nvPr/>
        </p:nvSpPr>
        <p:spPr bwMode="auto">
          <a:xfrm>
            <a:off x="8030308" y="4610100"/>
            <a:ext cx="19929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65" name="Text Box 89"/>
          <p:cNvSpPr txBox="1">
            <a:spLocks noChangeArrowheads="1"/>
          </p:cNvSpPr>
          <p:nvPr/>
        </p:nvSpPr>
        <p:spPr bwMode="auto">
          <a:xfrm>
            <a:off x="5354515" y="4459289"/>
            <a:ext cx="1199367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None/>
            </a:pPr>
            <a:r>
              <a:rPr kumimoji="1" lang="en-US">
                <a:latin typeface="Arial" charset="0"/>
              </a:rPr>
              <a:t>I</a:t>
            </a:r>
            <a:r>
              <a:rPr kumimoji="1" lang="en-US" baseline="-25000">
                <a:latin typeface="Arial" charset="0"/>
              </a:rPr>
              <a:t>d</a:t>
            </a:r>
            <a:r>
              <a:rPr kumimoji="1" lang="en-US">
                <a:latin typeface="Arial" charset="0"/>
              </a:rPr>
              <a:t>=I</a:t>
            </a:r>
            <a:r>
              <a:rPr kumimoji="1" lang="en-US" baseline="-25000">
                <a:latin typeface="Arial" charset="0"/>
              </a:rPr>
              <a:t>fixed </a:t>
            </a:r>
            <a:r>
              <a:rPr kumimoji="1" lang="en-US">
                <a:latin typeface="Arial" charset="0"/>
              </a:rPr>
              <a:t>P</a:t>
            </a:r>
            <a:r>
              <a:rPr kumimoji="1" lang="en-US" baseline="-25000">
                <a:latin typeface="Arial" charset="0"/>
              </a:rPr>
              <a:t>(t)</a:t>
            </a:r>
          </a:p>
          <a:p>
            <a:endParaRPr lang="it-IT" baseline="-25000">
              <a:latin typeface="Arial" charset="0"/>
            </a:endParaRPr>
          </a:p>
        </p:txBody>
      </p:sp>
      <p:sp>
        <p:nvSpPr>
          <p:cNvPr id="229466" name="Text Box 90"/>
          <p:cNvSpPr txBox="1">
            <a:spLocks noChangeArrowheads="1"/>
          </p:cNvSpPr>
          <p:nvPr/>
        </p:nvSpPr>
        <p:spPr bwMode="auto">
          <a:xfrm>
            <a:off x="7124701" y="4497389"/>
            <a:ext cx="59182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None/>
            </a:pPr>
            <a:r>
              <a:rPr kumimoji="1" lang="en-US">
                <a:latin typeface="Arial" charset="0"/>
              </a:rPr>
              <a:t>P</a:t>
            </a:r>
            <a:r>
              <a:rPr kumimoji="1" lang="en-US" baseline="-25000">
                <a:latin typeface="Arial" charset="0"/>
              </a:rPr>
              <a:t>(t) </a:t>
            </a:r>
            <a:r>
              <a:rPr kumimoji="1" lang="en-US">
                <a:latin typeface="Arial" charset="0"/>
              </a:rPr>
              <a:t>:</a:t>
            </a:r>
          </a:p>
          <a:p>
            <a:endParaRPr lang="it-IT" baseline="-25000">
              <a:latin typeface="Arial" charset="0"/>
            </a:endParaRPr>
          </a:p>
        </p:txBody>
      </p:sp>
      <p:sp>
        <p:nvSpPr>
          <p:cNvPr id="229467" name="Line 91"/>
          <p:cNvSpPr>
            <a:spLocks noChangeShapeType="1"/>
          </p:cNvSpPr>
          <p:nvPr/>
        </p:nvSpPr>
        <p:spPr bwMode="auto">
          <a:xfrm>
            <a:off x="8721969" y="4940300"/>
            <a:ext cx="30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68" name="Line 92"/>
          <p:cNvSpPr>
            <a:spLocks noChangeShapeType="1"/>
          </p:cNvSpPr>
          <p:nvPr/>
        </p:nvSpPr>
        <p:spPr bwMode="auto">
          <a:xfrm rot="-5400000">
            <a:off x="8369300" y="4775200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69" name="Line 93"/>
          <p:cNvSpPr>
            <a:spLocks noChangeShapeType="1"/>
          </p:cNvSpPr>
          <p:nvPr/>
        </p:nvSpPr>
        <p:spPr bwMode="auto">
          <a:xfrm rot="-5400000">
            <a:off x="8556869" y="4762500"/>
            <a:ext cx="33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9470" name="Line 94"/>
          <p:cNvSpPr>
            <a:spLocks noChangeShapeType="1"/>
          </p:cNvSpPr>
          <p:nvPr/>
        </p:nvSpPr>
        <p:spPr bwMode="auto">
          <a:xfrm>
            <a:off x="8534400" y="4597400"/>
            <a:ext cx="19929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ttangolo arrotondato 34"/>
          <p:cNvSpPr/>
          <p:nvPr/>
        </p:nvSpPr>
        <p:spPr>
          <a:xfrm>
            <a:off x="6215074" y="1500174"/>
            <a:ext cx="2214578" cy="42862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Power Load examples: uP power supply</a:t>
            </a:r>
            <a:endParaRPr lang="it-IT"/>
          </a:p>
        </p:txBody>
      </p:sp>
      <p:pic>
        <p:nvPicPr>
          <p:cNvPr id="221249" name="Picture 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697022"/>
            <a:ext cx="2869223" cy="5176838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</p:pic>
      <p:sp>
        <p:nvSpPr>
          <p:cNvPr id="221250" name="Text Box 66"/>
          <p:cNvSpPr txBox="1">
            <a:spLocks noChangeArrowheads="1"/>
          </p:cNvSpPr>
          <p:nvPr/>
        </p:nvSpPr>
        <p:spPr bwMode="auto">
          <a:xfrm>
            <a:off x="214282" y="1428736"/>
            <a:ext cx="339236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sz="1200" dirty="0" err="1">
                <a:solidFill>
                  <a:schemeClr val="accent6"/>
                </a:solidFill>
                <a:latin typeface="Comic Sans MS" pitchFamily="66" charset="0"/>
              </a:rPr>
              <a:t>Specication</a:t>
            </a:r>
            <a:r>
              <a:rPr lang="it-IT" sz="1200" dirty="0">
                <a:solidFill>
                  <a:schemeClr val="accent6"/>
                </a:solidFill>
                <a:latin typeface="Comic Sans MS" pitchFamily="66" charset="0"/>
              </a:rPr>
              <a:t> VRD 10.x per Intel P4 </a:t>
            </a:r>
            <a:r>
              <a:rPr lang="it-IT" sz="1200" dirty="0" err="1">
                <a:solidFill>
                  <a:schemeClr val="accent6"/>
                </a:solidFill>
                <a:latin typeface="Comic Sans MS" pitchFamily="66" charset="0"/>
              </a:rPr>
              <a:t>Prescott</a:t>
            </a:r>
            <a:endParaRPr lang="it-IT" sz="1200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sp>
        <p:nvSpPr>
          <p:cNvPr id="221251" name="Text Box 67"/>
          <p:cNvSpPr txBox="1">
            <a:spLocks noChangeArrowheads="1"/>
          </p:cNvSpPr>
          <p:nvPr/>
        </p:nvSpPr>
        <p:spPr bwMode="auto">
          <a:xfrm>
            <a:off x="3496378" y="1670039"/>
            <a:ext cx="4346331" cy="33655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 </a:t>
            </a:r>
            <a:r>
              <a:rPr lang="it-IT" sz="1600" dirty="0" err="1">
                <a:solidFill>
                  <a:schemeClr val="accent6"/>
                </a:solidFill>
                <a:latin typeface="Comic Sans MS" pitchFamily="66" charset="0"/>
              </a:rPr>
              <a:t>Small</a:t>
            </a: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 </a:t>
            </a:r>
            <a:r>
              <a:rPr lang="it-IT" sz="1600" dirty="0" err="1">
                <a:solidFill>
                  <a:schemeClr val="accent6"/>
                </a:solidFill>
                <a:latin typeface="Comic Sans MS" pitchFamily="66" charset="0"/>
              </a:rPr>
              <a:t>voltage</a:t>
            </a: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 </a:t>
            </a:r>
            <a:r>
              <a:rPr lang="it-IT" sz="1600" dirty="0" err="1">
                <a:solidFill>
                  <a:schemeClr val="accent6"/>
                </a:solidFill>
                <a:latin typeface="Comic Sans MS" pitchFamily="66" charset="0"/>
              </a:rPr>
              <a:t>variation</a:t>
            </a:r>
            <a:endParaRPr lang="it-IT" sz="1600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sp>
        <p:nvSpPr>
          <p:cNvPr id="221252" name="Text Box 68"/>
          <p:cNvSpPr txBox="1">
            <a:spLocks noChangeArrowheads="1"/>
          </p:cNvSpPr>
          <p:nvPr/>
        </p:nvSpPr>
        <p:spPr bwMode="auto">
          <a:xfrm>
            <a:off x="3490516" y="2092314"/>
            <a:ext cx="4588119" cy="33655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 High </a:t>
            </a:r>
            <a:r>
              <a:rPr lang="it-IT" sz="1600" dirty="0" err="1">
                <a:solidFill>
                  <a:schemeClr val="accent6"/>
                </a:solidFill>
                <a:latin typeface="Comic Sans MS" pitchFamily="66" charset="0"/>
              </a:rPr>
              <a:t>current</a:t>
            </a:r>
            <a:endParaRPr lang="it-IT" sz="1600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sp>
        <p:nvSpPr>
          <p:cNvPr id="221253" name="Text Box 69"/>
          <p:cNvSpPr txBox="1">
            <a:spLocks noChangeArrowheads="1"/>
          </p:cNvSpPr>
          <p:nvPr/>
        </p:nvSpPr>
        <p:spPr bwMode="auto">
          <a:xfrm>
            <a:off x="3480258" y="2511414"/>
            <a:ext cx="1594338" cy="584775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 High </a:t>
            </a:r>
            <a:r>
              <a:rPr lang="it-IT" sz="1600" dirty="0" err="1">
                <a:solidFill>
                  <a:schemeClr val="accent6"/>
                </a:solidFill>
                <a:latin typeface="Comic Sans MS" pitchFamily="66" charset="0"/>
              </a:rPr>
              <a:t>slew</a:t>
            </a: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 rate</a:t>
            </a:r>
          </a:p>
        </p:txBody>
      </p:sp>
      <p:pic>
        <p:nvPicPr>
          <p:cNvPr id="221254" name="Picture 70" descr="load lin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8297" y="4487852"/>
            <a:ext cx="3590192" cy="2225675"/>
          </a:xfrm>
          <a:prstGeom prst="rect">
            <a:avLst/>
          </a:prstGeom>
          <a:noFill/>
        </p:spPr>
      </p:pic>
      <p:sp>
        <p:nvSpPr>
          <p:cNvPr id="221255" name="Rectangle 71"/>
          <p:cNvSpPr>
            <a:spLocks noChangeArrowheads="1"/>
          </p:cNvSpPr>
          <p:nvPr/>
        </p:nvSpPr>
        <p:spPr bwMode="auto">
          <a:xfrm>
            <a:off x="335543" y="3536936"/>
            <a:ext cx="184731" cy="369332"/>
          </a:xfrm>
          <a:prstGeom prst="rect">
            <a:avLst/>
          </a:prstGeom>
          <a:solidFill>
            <a:srgbClr val="FF0000">
              <a:alpha val="10001"/>
            </a:srgbClr>
          </a:solidFill>
          <a:ln w="317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it-IT"/>
          </a:p>
        </p:txBody>
      </p:sp>
      <p:sp>
        <p:nvSpPr>
          <p:cNvPr id="221256" name="Rectangle 72"/>
          <p:cNvSpPr>
            <a:spLocks noChangeArrowheads="1"/>
          </p:cNvSpPr>
          <p:nvPr/>
        </p:nvSpPr>
        <p:spPr bwMode="auto">
          <a:xfrm>
            <a:off x="332612" y="3816336"/>
            <a:ext cx="2763715" cy="369332"/>
          </a:xfrm>
          <a:prstGeom prst="rect">
            <a:avLst/>
          </a:prstGeom>
          <a:solidFill>
            <a:srgbClr val="FF0000">
              <a:alpha val="10001"/>
            </a:srgbClr>
          </a:solidFill>
          <a:ln w="317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221257" name="Rectangle 73"/>
          <p:cNvSpPr>
            <a:spLocks noChangeArrowheads="1"/>
          </p:cNvSpPr>
          <p:nvPr/>
        </p:nvSpPr>
        <p:spPr bwMode="auto">
          <a:xfrm>
            <a:off x="335543" y="6197585"/>
            <a:ext cx="2763715" cy="369332"/>
          </a:xfrm>
          <a:prstGeom prst="rect">
            <a:avLst/>
          </a:prstGeom>
          <a:solidFill>
            <a:srgbClr val="FF0000">
              <a:alpha val="10001"/>
            </a:srgbClr>
          </a:solidFill>
          <a:ln w="3175" algn="ctr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221258" name="Rectangle 74"/>
          <p:cNvSpPr>
            <a:spLocks noChangeArrowheads="1"/>
          </p:cNvSpPr>
          <p:nvPr/>
        </p:nvSpPr>
        <p:spPr bwMode="auto">
          <a:xfrm>
            <a:off x="335543" y="6462698"/>
            <a:ext cx="2765181" cy="369332"/>
          </a:xfrm>
          <a:prstGeom prst="rect">
            <a:avLst/>
          </a:prstGeom>
          <a:solidFill>
            <a:srgbClr val="00FF00">
              <a:alpha val="8000"/>
            </a:srgbClr>
          </a:solidFill>
          <a:ln w="3175" algn="ctr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221259" name="AutoShape 75"/>
          <p:cNvSpPr>
            <a:spLocks noChangeArrowheads="1"/>
          </p:cNvSpPr>
          <p:nvPr/>
        </p:nvSpPr>
        <p:spPr bwMode="auto">
          <a:xfrm>
            <a:off x="5486370" y="2786051"/>
            <a:ext cx="890954" cy="444341"/>
          </a:xfrm>
          <a:prstGeom prst="downArrow">
            <a:avLst>
              <a:gd name="adj1" fmla="val 69417"/>
              <a:gd name="adj2" fmla="val 25000"/>
            </a:avLst>
          </a:prstGeom>
          <a:solidFill>
            <a:srgbClr val="FF5050"/>
          </a:solidFill>
          <a:ln w="57150" algn="ctr">
            <a:solidFill>
              <a:srgbClr val="FF505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221260" name="Text Box 76"/>
          <p:cNvSpPr txBox="1">
            <a:spLocks noChangeArrowheads="1"/>
          </p:cNvSpPr>
          <p:nvPr/>
        </p:nvSpPr>
        <p:spPr bwMode="auto">
          <a:xfrm>
            <a:off x="4057620" y="3306764"/>
            <a:ext cx="3837843" cy="33655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Output </a:t>
            </a:r>
            <a:r>
              <a:rPr lang="it-IT" sz="1600" dirty="0" err="1">
                <a:solidFill>
                  <a:schemeClr val="accent6"/>
                </a:solidFill>
                <a:latin typeface="Comic Sans MS" pitchFamily="66" charset="0"/>
              </a:rPr>
              <a:t>impedance</a:t>
            </a: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 resistive </a:t>
            </a:r>
            <a:r>
              <a:rPr lang="it-IT" sz="1600" dirty="0" err="1">
                <a:solidFill>
                  <a:schemeClr val="accent6"/>
                </a:solidFill>
                <a:latin typeface="Comic Sans MS" pitchFamily="66" charset="0"/>
              </a:rPr>
              <a:t>required</a:t>
            </a:r>
            <a:endParaRPr lang="it-IT" sz="1400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graphicFrame>
        <p:nvGraphicFramePr>
          <p:cNvPr id="221261" name="Object 77"/>
          <p:cNvGraphicFramePr>
            <a:graphicFrameLocks noChangeAspect="1"/>
          </p:cNvGraphicFramePr>
          <p:nvPr/>
        </p:nvGraphicFramePr>
        <p:xfrm>
          <a:off x="4324320" y="3987790"/>
          <a:ext cx="3361592" cy="420687"/>
        </p:xfrm>
        <a:graphic>
          <a:graphicData uri="http://schemas.openxmlformats.org/presentationml/2006/ole">
            <p:oleObj spid="_x0000_s4098" name="Equation" r:id="rId6" imgW="2171520" imgH="253800" progId="">
              <p:embed/>
            </p:oleObj>
          </a:graphicData>
        </a:graphic>
      </p:graphicFrame>
      <p:sp>
        <p:nvSpPr>
          <p:cNvPr id="221262" name="Text Box 78"/>
          <p:cNvSpPr txBox="1">
            <a:spLocks noChangeArrowheads="1"/>
          </p:cNvSpPr>
          <p:nvPr/>
        </p:nvSpPr>
        <p:spPr bwMode="auto">
          <a:xfrm>
            <a:off x="3719117" y="6711939"/>
            <a:ext cx="5037992" cy="33655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 “</a:t>
            </a:r>
            <a:r>
              <a:rPr lang="it-IT" sz="1600" dirty="0" err="1">
                <a:solidFill>
                  <a:schemeClr val="accent6"/>
                </a:solidFill>
                <a:latin typeface="Comic Sans MS" pitchFamily="66" charset="0"/>
              </a:rPr>
              <a:t>Droop</a:t>
            </a: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 </a:t>
            </a:r>
            <a:r>
              <a:rPr lang="it-IT" sz="1600" dirty="0" err="1">
                <a:solidFill>
                  <a:schemeClr val="accent6"/>
                </a:solidFill>
                <a:latin typeface="Comic Sans MS" pitchFamily="66" charset="0"/>
              </a:rPr>
              <a:t>Function</a:t>
            </a: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” or “</a:t>
            </a:r>
            <a:r>
              <a:rPr lang="en-US" sz="1600" dirty="0">
                <a:solidFill>
                  <a:schemeClr val="accent6"/>
                </a:solidFill>
                <a:latin typeface="Comic Sans MS" pitchFamily="66" charset="0"/>
              </a:rPr>
              <a:t>Adaptive</a:t>
            </a: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accent6"/>
                </a:solidFill>
                <a:latin typeface="Comic Sans MS" pitchFamily="66" charset="0"/>
              </a:rPr>
              <a:t>Voltage</a:t>
            </a:r>
            <a:r>
              <a:rPr lang="it-IT" sz="1600" dirty="0">
                <a:solidFill>
                  <a:schemeClr val="accent6"/>
                </a:solidFill>
                <a:latin typeface="Comic Sans MS" pitchFamily="66" charset="0"/>
              </a:rPr>
              <a:t> </a:t>
            </a:r>
            <a:r>
              <a:rPr lang="en-US" sz="1600" dirty="0">
                <a:solidFill>
                  <a:schemeClr val="accent6"/>
                </a:solidFill>
                <a:latin typeface="Comic Sans MS" pitchFamily="66" charset="0"/>
              </a:rPr>
              <a:t>Positioning”</a:t>
            </a:r>
            <a:endParaRPr lang="it-IT" sz="1600" dirty="0">
              <a:solidFill>
                <a:schemeClr val="accent6"/>
              </a:solidFill>
              <a:latin typeface="Comic Sans MS" pitchFamily="66" charset="0"/>
            </a:endParaRPr>
          </a:p>
        </p:txBody>
      </p:sp>
      <p:sp>
        <p:nvSpPr>
          <p:cNvPr id="221263" name="Line 79"/>
          <p:cNvSpPr>
            <a:spLocks noChangeShapeType="1"/>
          </p:cNvSpPr>
          <p:nvPr/>
        </p:nvSpPr>
        <p:spPr bwMode="auto">
          <a:xfrm flipH="1">
            <a:off x="3157873" y="3503597"/>
            <a:ext cx="339969" cy="152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21264" name="Line 80"/>
          <p:cNvSpPr>
            <a:spLocks noChangeShapeType="1"/>
          </p:cNvSpPr>
          <p:nvPr/>
        </p:nvSpPr>
        <p:spPr bwMode="auto">
          <a:xfrm flipH="1">
            <a:off x="3157873" y="3859197"/>
            <a:ext cx="339969" cy="152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21265" name="Line 81"/>
          <p:cNvSpPr>
            <a:spLocks noChangeShapeType="1"/>
          </p:cNvSpPr>
          <p:nvPr/>
        </p:nvSpPr>
        <p:spPr bwMode="auto">
          <a:xfrm flipH="1">
            <a:off x="3193043" y="6170597"/>
            <a:ext cx="339969" cy="152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21266" name="Line 82"/>
          <p:cNvSpPr>
            <a:spLocks noChangeShapeType="1"/>
          </p:cNvSpPr>
          <p:nvPr/>
        </p:nvSpPr>
        <p:spPr bwMode="auto">
          <a:xfrm flipH="1">
            <a:off x="3216489" y="6449997"/>
            <a:ext cx="422031" cy="177800"/>
          </a:xfrm>
          <a:prstGeom prst="line">
            <a:avLst/>
          </a:prstGeom>
          <a:noFill/>
          <a:ln w="76200">
            <a:solidFill>
              <a:srgbClr val="00FF00"/>
            </a:solidFill>
            <a:round/>
            <a:headEnd/>
            <a:tailEnd type="triangle" w="med" len="med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21267" name="Freeform 83"/>
          <p:cNvSpPr>
            <a:spLocks/>
          </p:cNvSpPr>
          <p:nvPr/>
        </p:nvSpPr>
        <p:spPr bwMode="auto">
          <a:xfrm>
            <a:off x="4309666" y="4360852"/>
            <a:ext cx="184731" cy="369332"/>
          </a:xfrm>
          <a:custGeom>
            <a:avLst/>
            <a:gdLst/>
            <a:ahLst/>
            <a:cxnLst>
              <a:cxn ang="0">
                <a:pos x="78" y="0"/>
              </a:cxn>
              <a:cxn ang="0">
                <a:pos x="0" y="156"/>
              </a:cxn>
              <a:cxn ang="0">
                <a:pos x="270" y="378"/>
              </a:cxn>
            </a:cxnLst>
            <a:rect l="0" t="0" r="r" b="b"/>
            <a:pathLst>
              <a:path w="270" h="378">
                <a:moveTo>
                  <a:pt x="78" y="0"/>
                </a:moveTo>
                <a:lnTo>
                  <a:pt x="0" y="156"/>
                </a:lnTo>
                <a:lnTo>
                  <a:pt x="270" y="378"/>
                </a:lnTo>
              </a:path>
            </a:pathLst>
          </a:custGeom>
          <a:noFill/>
          <a:ln w="38100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221268" name="Line 84"/>
          <p:cNvSpPr>
            <a:spLocks noChangeShapeType="1"/>
          </p:cNvSpPr>
          <p:nvPr/>
        </p:nvSpPr>
        <p:spPr bwMode="auto">
          <a:xfrm flipH="1">
            <a:off x="5385258" y="4329101"/>
            <a:ext cx="11723" cy="673100"/>
          </a:xfrm>
          <a:prstGeom prst="line">
            <a:avLst/>
          </a:prstGeom>
          <a:noFill/>
          <a:ln w="38100">
            <a:solidFill>
              <a:srgbClr val="000099"/>
            </a:solidFill>
            <a:round/>
            <a:headEnd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221269" name="Oval 85"/>
          <p:cNvSpPr>
            <a:spLocks noChangeArrowheads="1"/>
          </p:cNvSpPr>
          <p:nvPr/>
        </p:nvSpPr>
        <p:spPr bwMode="auto">
          <a:xfrm>
            <a:off x="7219920" y="2409824"/>
            <a:ext cx="254977" cy="32385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1270" name="Oval 86"/>
          <p:cNvSpPr>
            <a:spLocks noChangeArrowheads="1"/>
          </p:cNvSpPr>
          <p:nvPr/>
        </p:nvSpPr>
        <p:spPr bwMode="auto">
          <a:xfrm>
            <a:off x="7216989" y="2587624"/>
            <a:ext cx="254977" cy="32385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21271" name="Line 87"/>
          <p:cNvSpPr>
            <a:spLocks noChangeShapeType="1"/>
          </p:cNvSpPr>
          <p:nvPr/>
        </p:nvSpPr>
        <p:spPr bwMode="auto">
          <a:xfrm>
            <a:off x="7343012" y="2905124"/>
            <a:ext cx="0" cy="381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1272" name="Line 88"/>
          <p:cNvSpPr>
            <a:spLocks noChangeShapeType="1"/>
          </p:cNvSpPr>
          <p:nvPr/>
        </p:nvSpPr>
        <p:spPr bwMode="auto">
          <a:xfrm>
            <a:off x="7167166" y="3276599"/>
            <a:ext cx="36927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1274" name="Line 90"/>
          <p:cNvSpPr>
            <a:spLocks noChangeShapeType="1"/>
          </p:cNvSpPr>
          <p:nvPr/>
        </p:nvSpPr>
        <p:spPr bwMode="auto">
          <a:xfrm>
            <a:off x="7351804" y="2076449"/>
            <a:ext cx="0" cy="342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1275" name="Line 91"/>
          <p:cNvSpPr>
            <a:spLocks noChangeShapeType="1"/>
          </p:cNvSpPr>
          <p:nvPr/>
        </p:nvSpPr>
        <p:spPr bwMode="auto">
          <a:xfrm>
            <a:off x="7536443" y="2819399"/>
            <a:ext cx="23739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1276" name="Line 92"/>
          <p:cNvSpPr>
            <a:spLocks noChangeShapeType="1"/>
          </p:cNvSpPr>
          <p:nvPr/>
        </p:nvSpPr>
        <p:spPr bwMode="auto">
          <a:xfrm flipV="1">
            <a:off x="7773835" y="2505074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1277" name="Line 93"/>
          <p:cNvSpPr>
            <a:spLocks noChangeShapeType="1"/>
          </p:cNvSpPr>
          <p:nvPr/>
        </p:nvSpPr>
        <p:spPr bwMode="auto">
          <a:xfrm>
            <a:off x="7773835" y="2495549"/>
            <a:ext cx="28135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21278" name="Text Box 94"/>
          <p:cNvSpPr txBox="1">
            <a:spLocks noChangeArrowheads="1"/>
          </p:cNvSpPr>
          <p:nvPr/>
        </p:nvSpPr>
        <p:spPr bwMode="auto">
          <a:xfrm>
            <a:off x="6211735" y="1984374"/>
            <a:ext cx="7889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Model</a:t>
            </a:r>
          </a:p>
        </p:txBody>
      </p:sp>
      <p:sp>
        <p:nvSpPr>
          <p:cNvPr id="221279" name="Text Box 95"/>
          <p:cNvSpPr txBox="1">
            <a:spLocks noChangeArrowheads="1"/>
          </p:cNvSpPr>
          <p:nvPr/>
        </p:nvSpPr>
        <p:spPr bwMode="auto">
          <a:xfrm>
            <a:off x="7521789" y="1860549"/>
            <a:ext cx="5924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</a:t>
            </a:r>
            <a:r>
              <a:rPr lang="it-IT" baseline="-25000"/>
              <a:t>core</a:t>
            </a:r>
          </a:p>
        </p:txBody>
      </p:sp>
      <p:graphicFrame>
        <p:nvGraphicFramePr>
          <p:cNvPr id="221280" name="Object 96"/>
          <p:cNvGraphicFramePr>
            <a:graphicFrameLocks noChangeAspect="1"/>
          </p:cNvGraphicFramePr>
          <p:nvPr/>
        </p:nvGraphicFramePr>
        <p:xfrm>
          <a:off x="6472573" y="1554152"/>
          <a:ext cx="1717431" cy="334963"/>
        </p:xfrm>
        <a:graphic>
          <a:graphicData uri="http://schemas.openxmlformats.org/presentationml/2006/ole">
            <p:oleObj spid="_x0000_s4099" name="Equation" r:id="rId7" imgW="1269720" imgH="228600" progId="Equation.3">
              <p:embed/>
            </p:oleObj>
          </a:graphicData>
        </a:graphic>
      </p:graphicFrame>
      <p:graphicFrame>
        <p:nvGraphicFramePr>
          <p:cNvPr id="221281" name="Object 97"/>
          <p:cNvGraphicFramePr>
            <a:graphicFrameLocks noChangeAspect="1"/>
          </p:cNvGraphicFramePr>
          <p:nvPr/>
        </p:nvGraphicFramePr>
        <p:xfrm>
          <a:off x="4929523" y="3586152"/>
          <a:ext cx="1733550" cy="334963"/>
        </p:xfrm>
        <a:graphic>
          <a:graphicData uri="http://schemas.openxmlformats.org/presentationml/2006/ole">
            <p:oleObj spid="_x0000_s4100" name="Equation" r:id="rId8" imgW="12826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1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1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1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1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1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21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1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1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1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1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21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1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251" grpId="0"/>
      <p:bldP spid="221252" grpId="0"/>
      <p:bldP spid="221253" grpId="0"/>
      <p:bldP spid="221255" grpId="0" animBg="1"/>
      <p:bldP spid="221256" grpId="0" animBg="1"/>
      <p:bldP spid="221257" grpId="0" animBg="1"/>
      <p:bldP spid="221258" grpId="0" animBg="1"/>
      <p:bldP spid="221259" grpId="0" animBg="1"/>
      <p:bldP spid="221260" grpId="0"/>
      <p:bldP spid="221262" grpId="0"/>
      <p:bldP spid="221263" grpId="0" animBg="1"/>
      <p:bldP spid="221264" grpId="0" animBg="1"/>
      <p:bldP spid="221265" grpId="0" animBg="1"/>
      <p:bldP spid="221266" grpId="0" animBg="1"/>
      <p:bldP spid="221267" grpId="0" animBg="1"/>
      <p:bldP spid="22126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889" name="AutoShape 105"/>
          <p:cNvSpPr>
            <a:spLocks noChangeArrowheads="1"/>
          </p:cNvSpPr>
          <p:nvPr/>
        </p:nvSpPr>
        <p:spPr bwMode="auto">
          <a:xfrm>
            <a:off x="8002588" y="2414611"/>
            <a:ext cx="561975" cy="1352550"/>
          </a:xfrm>
          <a:prstGeom prst="roundRect">
            <a:avLst>
              <a:gd name="adj" fmla="val 16667"/>
            </a:avLst>
          </a:prstGeom>
          <a:solidFill>
            <a:srgbClr val="FFFF66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74887" name="AutoShape 103"/>
          <p:cNvSpPr>
            <a:spLocks noChangeArrowheads="1"/>
          </p:cNvSpPr>
          <p:nvPr/>
        </p:nvSpPr>
        <p:spPr bwMode="auto">
          <a:xfrm>
            <a:off x="3452813" y="2041549"/>
            <a:ext cx="1481137" cy="2149475"/>
          </a:xfrm>
          <a:prstGeom prst="roundRect">
            <a:avLst>
              <a:gd name="adj" fmla="val 16667"/>
            </a:avLst>
          </a:prstGeom>
          <a:solidFill>
            <a:srgbClr val="FFFF66">
              <a:alpha val="50000"/>
            </a:srgb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Transient</a:t>
            </a:r>
            <a:endParaRPr lang="it-IT" dirty="0"/>
          </a:p>
        </p:txBody>
      </p:sp>
      <p:sp>
        <p:nvSpPr>
          <p:cNvPr id="374790" name="Text Box 6"/>
          <p:cNvSpPr txBox="1">
            <a:spLocks noChangeArrowheads="1"/>
          </p:cNvSpPr>
          <p:nvPr/>
        </p:nvSpPr>
        <p:spPr bwMode="auto">
          <a:xfrm>
            <a:off x="3143240" y="1500174"/>
            <a:ext cx="2727325" cy="581025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600" dirty="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Synchronous buck converters</a:t>
            </a:r>
            <a:endParaRPr lang="en-US" sz="1600" i="1" dirty="0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374792" name="Picture 8" descr="powersmall"/>
          <p:cNvPicPr>
            <a:picLocks noChangeAspect="1" noChangeArrowheads="1"/>
          </p:cNvPicPr>
          <p:nvPr/>
        </p:nvPicPr>
        <p:blipFill>
          <a:blip r:embed="rId3"/>
          <a:srcRect r="-15240"/>
          <a:stretch>
            <a:fillRect/>
          </a:stretch>
        </p:blipFill>
        <p:spPr bwMode="auto">
          <a:xfrm>
            <a:off x="377825" y="2159024"/>
            <a:ext cx="2928938" cy="2032000"/>
          </a:xfrm>
          <a:prstGeom prst="rect">
            <a:avLst/>
          </a:prstGeom>
          <a:noFill/>
        </p:spPr>
      </p:pic>
      <p:sp>
        <p:nvSpPr>
          <p:cNvPr id="374796" name="AutoShape 12"/>
          <p:cNvSpPr>
            <a:spLocks noChangeAspect="1" noChangeArrowheads="1" noTextEdit="1"/>
          </p:cNvSpPr>
          <p:nvPr/>
        </p:nvSpPr>
        <p:spPr bwMode="auto">
          <a:xfrm>
            <a:off x="3551238" y="2041549"/>
            <a:ext cx="5167312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798" name="Rectangle 14"/>
          <p:cNvSpPr>
            <a:spLocks noChangeArrowheads="1"/>
          </p:cNvSpPr>
          <p:nvPr/>
        </p:nvSpPr>
        <p:spPr bwMode="auto">
          <a:xfrm>
            <a:off x="5365750" y="3763986"/>
            <a:ext cx="884238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400">
                <a:solidFill>
                  <a:srgbClr val="000000"/>
                </a:solidFill>
                <a:latin typeface="Comic Sans MS" pitchFamily="66" charset="0"/>
              </a:rPr>
              <a:t>Decoupling</a:t>
            </a:r>
            <a:endParaRPr lang="it-IT">
              <a:latin typeface="Comic Sans MS" pitchFamily="66" charset="0"/>
            </a:endParaRPr>
          </a:p>
        </p:txBody>
      </p:sp>
      <p:sp>
        <p:nvSpPr>
          <p:cNvPr id="374799" name="Rectangle 15"/>
          <p:cNvSpPr>
            <a:spLocks noChangeArrowheads="1"/>
          </p:cNvSpPr>
          <p:nvPr/>
        </p:nvSpPr>
        <p:spPr bwMode="auto">
          <a:xfrm>
            <a:off x="4603750" y="3763986"/>
            <a:ext cx="349250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400">
                <a:solidFill>
                  <a:srgbClr val="000000"/>
                </a:solidFill>
                <a:latin typeface="Comic Sans MS" pitchFamily="66" charset="0"/>
              </a:rPr>
              <a:t>Bulk</a:t>
            </a:r>
            <a:endParaRPr lang="it-IT">
              <a:latin typeface="Comic Sans MS" pitchFamily="66" charset="0"/>
            </a:endParaRPr>
          </a:p>
        </p:txBody>
      </p:sp>
      <p:sp>
        <p:nvSpPr>
          <p:cNvPr id="374800" name="Line 16"/>
          <p:cNvSpPr>
            <a:spLocks noChangeShapeType="1"/>
          </p:cNvSpPr>
          <p:nvPr/>
        </p:nvSpPr>
        <p:spPr bwMode="auto">
          <a:xfrm>
            <a:off x="4741863" y="3648099"/>
            <a:ext cx="1028700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01" name="Line 17"/>
          <p:cNvSpPr>
            <a:spLocks noChangeShapeType="1"/>
          </p:cNvSpPr>
          <p:nvPr/>
        </p:nvSpPr>
        <p:spPr bwMode="auto">
          <a:xfrm flipH="1">
            <a:off x="4741863" y="2584474"/>
            <a:ext cx="127000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02" name="Line 18"/>
          <p:cNvSpPr>
            <a:spLocks noChangeShapeType="1"/>
          </p:cNvSpPr>
          <p:nvPr/>
        </p:nvSpPr>
        <p:spPr bwMode="auto">
          <a:xfrm>
            <a:off x="4419600" y="3648099"/>
            <a:ext cx="322263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03" name="Line 19"/>
          <p:cNvSpPr>
            <a:spLocks noChangeShapeType="1"/>
          </p:cNvSpPr>
          <p:nvPr/>
        </p:nvSpPr>
        <p:spPr bwMode="auto">
          <a:xfrm flipV="1">
            <a:off x="4741863" y="3116286"/>
            <a:ext cx="1587" cy="8731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04" name="Line 20"/>
          <p:cNvSpPr>
            <a:spLocks noChangeShapeType="1"/>
          </p:cNvSpPr>
          <p:nvPr/>
        </p:nvSpPr>
        <p:spPr bwMode="auto">
          <a:xfrm flipV="1">
            <a:off x="4741863" y="3027386"/>
            <a:ext cx="1587" cy="5556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05" name="Freeform 21"/>
          <p:cNvSpPr>
            <a:spLocks/>
          </p:cNvSpPr>
          <p:nvPr/>
        </p:nvSpPr>
        <p:spPr bwMode="auto">
          <a:xfrm>
            <a:off x="4676775" y="3116286"/>
            <a:ext cx="128588" cy="33338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2" y="32"/>
              </a:cxn>
              <a:cxn ang="0">
                <a:pos x="11" y="21"/>
              </a:cxn>
              <a:cxn ang="0">
                <a:pos x="24" y="14"/>
              </a:cxn>
              <a:cxn ang="0">
                <a:pos x="41" y="6"/>
              </a:cxn>
              <a:cxn ang="0">
                <a:pos x="60" y="2"/>
              </a:cxn>
              <a:cxn ang="0">
                <a:pos x="82" y="0"/>
              </a:cxn>
              <a:cxn ang="0">
                <a:pos x="102" y="2"/>
              </a:cxn>
              <a:cxn ang="0">
                <a:pos x="122" y="6"/>
              </a:cxn>
              <a:cxn ang="0">
                <a:pos x="138" y="14"/>
              </a:cxn>
              <a:cxn ang="0">
                <a:pos x="151" y="21"/>
              </a:cxn>
              <a:cxn ang="0">
                <a:pos x="159" y="32"/>
              </a:cxn>
              <a:cxn ang="0">
                <a:pos x="162" y="43"/>
              </a:cxn>
            </a:cxnLst>
            <a:rect l="0" t="0" r="r" b="b"/>
            <a:pathLst>
              <a:path w="162" h="43">
                <a:moveTo>
                  <a:pt x="0" y="43"/>
                </a:moveTo>
                <a:lnTo>
                  <a:pt x="2" y="32"/>
                </a:lnTo>
                <a:lnTo>
                  <a:pt x="11" y="21"/>
                </a:lnTo>
                <a:lnTo>
                  <a:pt x="24" y="14"/>
                </a:lnTo>
                <a:lnTo>
                  <a:pt x="41" y="6"/>
                </a:lnTo>
                <a:lnTo>
                  <a:pt x="60" y="2"/>
                </a:lnTo>
                <a:lnTo>
                  <a:pt x="82" y="0"/>
                </a:lnTo>
                <a:lnTo>
                  <a:pt x="102" y="2"/>
                </a:lnTo>
                <a:lnTo>
                  <a:pt x="122" y="6"/>
                </a:lnTo>
                <a:lnTo>
                  <a:pt x="138" y="14"/>
                </a:lnTo>
                <a:lnTo>
                  <a:pt x="151" y="21"/>
                </a:lnTo>
                <a:lnTo>
                  <a:pt x="159" y="32"/>
                </a:lnTo>
                <a:lnTo>
                  <a:pt x="162" y="43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06" name="Line 22"/>
          <p:cNvSpPr>
            <a:spLocks noChangeShapeType="1"/>
          </p:cNvSpPr>
          <p:nvPr/>
        </p:nvSpPr>
        <p:spPr bwMode="auto">
          <a:xfrm>
            <a:off x="4676775" y="3082949"/>
            <a:ext cx="128588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07" name="Line 23"/>
          <p:cNvSpPr>
            <a:spLocks noChangeShapeType="1"/>
          </p:cNvSpPr>
          <p:nvPr/>
        </p:nvSpPr>
        <p:spPr bwMode="auto">
          <a:xfrm flipV="1">
            <a:off x="4741863" y="2584474"/>
            <a:ext cx="1587" cy="87312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08" name="Line 24"/>
          <p:cNvSpPr>
            <a:spLocks noChangeShapeType="1"/>
          </p:cNvSpPr>
          <p:nvPr/>
        </p:nvSpPr>
        <p:spPr bwMode="auto">
          <a:xfrm flipV="1">
            <a:off x="4741863" y="2938486"/>
            <a:ext cx="1587" cy="889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09" name="Freeform 25"/>
          <p:cNvSpPr>
            <a:spLocks/>
          </p:cNvSpPr>
          <p:nvPr/>
        </p:nvSpPr>
        <p:spPr bwMode="auto">
          <a:xfrm>
            <a:off x="4697413" y="2671786"/>
            <a:ext cx="85725" cy="266700"/>
          </a:xfrm>
          <a:custGeom>
            <a:avLst/>
            <a:gdLst/>
            <a:ahLst/>
            <a:cxnLst>
              <a:cxn ang="0">
                <a:pos x="55" y="335"/>
              </a:cxn>
              <a:cxn ang="0">
                <a:pos x="0" y="308"/>
              </a:cxn>
              <a:cxn ang="0">
                <a:pos x="108" y="252"/>
              </a:cxn>
              <a:cxn ang="0">
                <a:pos x="0" y="196"/>
              </a:cxn>
              <a:cxn ang="0">
                <a:pos x="108" y="140"/>
              </a:cxn>
              <a:cxn ang="0">
                <a:pos x="0" y="85"/>
              </a:cxn>
              <a:cxn ang="0">
                <a:pos x="108" y="28"/>
              </a:cxn>
              <a:cxn ang="0">
                <a:pos x="55" y="0"/>
              </a:cxn>
            </a:cxnLst>
            <a:rect l="0" t="0" r="r" b="b"/>
            <a:pathLst>
              <a:path w="108" h="335">
                <a:moveTo>
                  <a:pt x="55" y="335"/>
                </a:moveTo>
                <a:lnTo>
                  <a:pt x="0" y="308"/>
                </a:lnTo>
                <a:lnTo>
                  <a:pt x="108" y="252"/>
                </a:lnTo>
                <a:lnTo>
                  <a:pt x="0" y="196"/>
                </a:lnTo>
                <a:lnTo>
                  <a:pt x="108" y="140"/>
                </a:lnTo>
                <a:lnTo>
                  <a:pt x="0" y="85"/>
                </a:lnTo>
                <a:lnTo>
                  <a:pt x="108" y="28"/>
                </a:lnTo>
                <a:lnTo>
                  <a:pt x="55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10" name="Freeform 26"/>
          <p:cNvSpPr>
            <a:spLocks/>
          </p:cNvSpPr>
          <p:nvPr/>
        </p:nvSpPr>
        <p:spPr bwMode="auto">
          <a:xfrm>
            <a:off x="4697413" y="3292499"/>
            <a:ext cx="44450" cy="266700"/>
          </a:xfrm>
          <a:custGeom>
            <a:avLst/>
            <a:gdLst/>
            <a:ahLst/>
            <a:cxnLst>
              <a:cxn ang="0">
                <a:pos x="55" y="0"/>
              </a:cxn>
              <a:cxn ang="0">
                <a:pos x="37" y="3"/>
              </a:cxn>
              <a:cxn ang="0">
                <a:pos x="23" y="11"/>
              </a:cxn>
              <a:cxn ang="0">
                <a:pos x="10" y="23"/>
              </a:cxn>
              <a:cxn ang="0">
                <a:pos x="3" y="38"/>
              </a:cxn>
              <a:cxn ang="0">
                <a:pos x="0" y="56"/>
              </a:cxn>
              <a:cxn ang="0">
                <a:pos x="3" y="73"/>
              </a:cxn>
              <a:cxn ang="0">
                <a:pos x="10" y="89"/>
              </a:cxn>
              <a:cxn ang="0">
                <a:pos x="23" y="101"/>
              </a:cxn>
              <a:cxn ang="0">
                <a:pos x="37" y="110"/>
              </a:cxn>
              <a:cxn ang="0">
                <a:pos x="55" y="111"/>
              </a:cxn>
              <a:cxn ang="0">
                <a:pos x="37" y="114"/>
              </a:cxn>
              <a:cxn ang="0">
                <a:pos x="23" y="123"/>
              </a:cxn>
              <a:cxn ang="0">
                <a:pos x="10" y="135"/>
              </a:cxn>
              <a:cxn ang="0">
                <a:pos x="3" y="150"/>
              </a:cxn>
              <a:cxn ang="0">
                <a:pos x="0" y="168"/>
              </a:cxn>
              <a:cxn ang="0">
                <a:pos x="3" y="184"/>
              </a:cxn>
              <a:cxn ang="0">
                <a:pos x="10" y="201"/>
              </a:cxn>
              <a:cxn ang="0">
                <a:pos x="23" y="212"/>
              </a:cxn>
              <a:cxn ang="0">
                <a:pos x="37" y="221"/>
              </a:cxn>
              <a:cxn ang="0">
                <a:pos x="55" y="223"/>
              </a:cxn>
              <a:cxn ang="0">
                <a:pos x="37" y="226"/>
              </a:cxn>
              <a:cxn ang="0">
                <a:pos x="23" y="235"/>
              </a:cxn>
              <a:cxn ang="0">
                <a:pos x="10" y="247"/>
              </a:cxn>
              <a:cxn ang="0">
                <a:pos x="3" y="262"/>
              </a:cxn>
              <a:cxn ang="0">
                <a:pos x="0" y="279"/>
              </a:cxn>
              <a:cxn ang="0">
                <a:pos x="3" y="296"/>
              </a:cxn>
              <a:cxn ang="0">
                <a:pos x="10" y="312"/>
              </a:cxn>
              <a:cxn ang="0">
                <a:pos x="23" y="324"/>
              </a:cxn>
              <a:cxn ang="0">
                <a:pos x="37" y="333"/>
              </a:cxn>
              <a:cxn ang="0">
                <a:pos x="55" y="335"/>
              </a:cxn>
            </a:cxnLst>
            <a:rect l="0" t="0" r="r" b="b"/>
            <a:pathLst>
              <a:path w="55" h="335">
                <a:moveTo>
                  <a:pt x="55" y="0"/>
                </a:moveTo>
                <a:lnTo>
                  <a:pt x="37" y="3"/>
                </a:lnTo>
                <a:lnTo>
                  <a:pt x="23" y="11"/>
                </a:lnTo>
                <a:lnTo>
                  <a:pt x="10" y="23"/>
                </a:lnTo>
                <a:lnTo>
                  <a:pt x="3" y="38"/>
                </a:lnTo>
                <a:lnTo>
                  <a:pt x="0" y="56"/>
                </a:lnTo>
                <a:lnTo>
                  <a:pt x="3" y="73"/>
                </a:lnTo>
                <a:lnTo>
                  <a:pt x="10" y="89"/>
                </a:lnTo>
                <a:lnTo>
                  <a:pt x="23" y="101"/>
                </a:lnTo>
                <a:lnTo>
                  <a:pt x="37" y="110"/>
                </a:lnTo>
                <a:lnTo>
                  <a:pt x="55" y="111"/>
                </a:lnTo>
                <a:lnTo>
                  <a:pt x="37" y="114"/>
                </a:lnTo>
                <a:lnTo>
                  <a:pt x="23" y="123"/>
                </a:lnTo>
                <a:lnTo>
                  <a:pt x="10" y="135"/>
                </a:lnTo>
                <a:lnTo>
                  <a:pt x="3" y="150"/>
                </a:lnTo>
                <a:lnTo>
                  <a:pt x="0" y="168"/>
                </a:lnTo>
                <a:lnTo>
                  <a:pt x="3" y="184"/>
                </a:lnTo>
                <a:lnTo>
                  <a:pt x="10" y="201"/>
                </a:lnTo>
                <a:lnTo>
                  <a:pt x="23" y="212"/>
                </a:lnTo>
                <a:lnTo>
                  <a:pt x="37" y="221"/>
                </a:lnTo>
                <a:lnTo>
                  <a:pt x="55" y="223"/>
                </a:lnTo>
                <a:lnTo>
                  <a:pt x="37" y="226"/>
                </a:lnTo>
                <a:lnTo>
                  <a:pt x="23" y="235"/>
                </a:lnTo>
                <a:lnTo>
                  <a:pt x="10" y="247"/>
                </a:lnTo>
                <a:lnTo>
                  <a:pt x="3" y="262"/>
                </a:lnTo>
                <a:lnTo>
                  <a:pt x="0" y="279"/>
                </a:lnTo>
                <a:lnTo>
                  <a:pt x="3" y="296"/>
                </a:lnTo>
                <a:lnTo>
                  <a:pt x="10" y="312"/>
                </a:lnTo>
                <a:lnTo>
                  <a:pt x="23" y="324"/>
                </a:lnTo>
                <a:lnTo>
                  <a:pt x="37" y="333"/>
                </a:lnTo>
                <a:lnTo>
                  <a:pt x="55" y="335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11" name="Line 27"/>
          <p:cNvSpPr>
            <a:spLocks noChangeShapeType="1"/>
          </p:cNvSpPr>
          <p:nvPr/>
        </p:nvSpPr>
        <p:spPr bwMode="auto">
          <a:xfrm>
            <a:off x="4741863" y="3559199"/>
            <a:ext cx="1587" cy="889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12" name="Line 28"/>
          <p:cNvSpPr>
            <a:spLocks noChangeShapeType="1"/>
          </p:cNvSpPr>
          <p:nvPr/>
        </p:nvSpPr>
        <p:spPr bwMode="auto">
          <a:xfrm flipV="1">
            <a:off x="4741863" y="3203599"/>
            <a:ext cx="1587" cy="889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13" name="Freeform 29"/>
          <p:cNvSpPr>
            <a:spLocks/>
          </p:cNvSpPr>
          <p:nvPr/>
        </p:nvSpPr>
        <p:spPr bwMode="auto">
          <a:xfrm>
            <a:off x="4719638" y="3625874"/>
            <a:ext cx="42862" cy="44450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3" y="15"/>
              </a:cxn>
              <a:cxn ang="0">
                <a:pos x="10" y="6"/>
              </a:cxn>
              <a:cxn ang="0">
                <a:pos x="20" y="0"/>
              </a:cxn>
              <a:cxn ang="0">
                <a:pos x="33" y="0"/>
              </a:cxn>
              <a:cxn ang="0">
                <a:pos x="43" y="6"/>
              </a:cxn>
              <a:cxn ang="0">
                <a:pos x="52" y="15"/>
              </a:cxn>
              <a:cxn ang="0">
                <a:pos x="54" y="27"/>
              </a:cxn>
              <a:cxn ang="0">
                <a:pos x="52" y="41"/>
              </a:cxn>
              <a:cxn ang="0">
                <a:pos x="43" y="50"/>
              </a:cxn>
              <a:cxn ang="0">
                <a:pos x="33" y="55"/>
              </a:cxn>
              <a:cxn ang="0">
                <a:pos x="20" y="55"/>
              </a:cxn>
              <a:cxn ang="0">
                <a:pos x="10" y="50"/>
              </a:cxn>
              <a:cxn ang="0">
                <a:pos x="3" y="41"/>
              </a:cxn>
              <a:cxn ang="0">
                <a:pos x="0" y="27"/>
              </a:cxn>
            </a:cxnLst>
            <a:rect l="0" t="0" r="r" b="b"/>
            <a:pathLst>
              <a:path w="54" h="55">
                <a:moveTo>
                  <a:pt x="0" y="27"/>
                </a:moveTo>
                <a:lnTo>
                  <a:pt x="3" y="15"/>
                </a:lnTo>
                <a:lnTo>
                  <a:pt x="10" y="6"/>
                </a:lnTo>
                <a:lnTo>
                  <a:pt x="20" y="0"/>
                </a:lnTo>
                <a:lnTo>
                  <a:pt x="33" y="0"/>
                </a:lnTo>
                <a:lnTo>
                  <a:pt x="43" y="6"/>
                </a:lnTo>
                <a:lnTo>
                  <a:pt x="52" y="15"/>
                </a:lnTo>
                <a:lnTo>
                  <a:pt x="54" y="27"/>
                </a:lnTo>
                <a:lnTo>
                  <a:pt x="52" y="41"/>
                </a:lnTo>
                <a:lnTo>
                  <a:pt x="43" y="50"/>
                </a:lnTo>
                <a:lnTo>
                  <a:pt x="33" y="55"/>
                </a:lnTo>
                <a:lnTo>
                  <a:pt x="20" y="55"/>
                </a:lnTo>
                <a:lnTo>
                  <a:pt x="10" y="50"/>
                </a:lnTo>
                <a:lnTo>
                  <a:pt x="3" y="41"/>
                </a:lnTo>
                <a:lnTo>
                  <a:pt x="0" y="27"/>
                </a:lnTo>
                <a:close/>
              </a:path>
            </a:pathLst>
          </a:custGeom>
          <a:solidFill>
            <a:srgbClr val="000000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14" name="Freeform 30"/>
          <p:cNvSpPr>
            <a:spLocks/>
          </p:cNvSpPr>
          <p:nvPr/>
        </p:nvSpPr>
        <p:spPr bwMode="auto">
          <a:xfrm>
            <a:off x="4719638" y="2562249"/>
            <a:ext cx="42862" cy="44450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3" y="14"/>
              </a:cxn>
              <a:cxn ang="0">
                <a:pos x="10" y="5"/>
              </a:cxn>
              <a:cxn ang="0">
                <a:pos x="20" y="0"/>
              </a:cxn>
              <a:cxn ang="0">
                <a:pos x="33" y="0"/>
              </a:cxn>
              <a:cxn ang="0">
                <a:pos x="43" y="5"/>
              </a:cxn>
              <a:cxn ang="0">
                <a:pos x="52" y="14"/>
              </a:cxn>
              <a:cxn ang="0">
                <a:pos x="54" y="26"/>
              </a:cxn>
              <a:cxn ang="0">
                <a:pos x="52" y="40"/>
              </a:cxn>
              <a:cxn ang="0">
                <a:pos x="43" y="49"/>
              </a:cxn>
              <a:cxn ang="0">
                <a:pos x="33" y="55"/>
              </a:cxn>
              <a:cxn ang="0">
                <a:pos x="20" y="55"/>
              </a:cxn>
              <a:cxn ang="0">
                <a:pos x="10" y="49"/>
              </a:cxn>
              <a:cxn ang="0">
                <a:pos x="3" y="40"/>
              </a:cxn>
              <a:cxn ang="0">
                <a:pos x="0" y="26"/>
              </a:cxn>
            </a:cxnLst>
            <a:rect l="0" t="0" r="r" b="b"/>
            <a:pathLst>
              <a:path w="54" h="55">
                <a:moveTo>
                  <a:pt x="0" y="26"/>
                </a:moveTo>
                <a:lnTo>
                  <a:pt x="3" y="14"/>
                </a:lnTo>
                <a:lnTo>
                  <a:pt x="10" y="5"/>
                </a:lnTo>
                <a:lnTo>
                  <a:pt x="20" y="0"/>
                </a:lnTo>
                <a:lnTo>
                  <a:pt x="33" y="0"/>
                </a:lnTo>
                <a:lnTo>
                  <a:pt x="43" y="5"/>
                </a:lnTo>
                <a:lnTo>
                  <a:pt x="52" y="14"/>
                </a:lnTo>
                <a:lnTo>
                  <a:pt x="54" y="26"/>
                </a:lnTo>
                <a:lnTo>
                  <a:pt x="52" y="40"/>
                </a:lnTo>
                <a:lnTo>
                  <a:pt x="43" y="49"/>
                </a:lnTo>
                <a:lnTo>
                  <a:pt x="33" y="55"/>
                </a:lnTo>
                <a:lnTo>
                  <a:pt x="20" y="55"/>
                </a:lnTo>
                <a:lnTo>
                  <a:pt x="10" y="49"/>
                </a:lnTo>
                <a:lnTo>
                  <a:pt x="3" y="40"/>
                </a:lnTo>
                <a:lnTo>
                  <a:pt x="0" y="26"/>
                </a:lnTo>
                <a:close/>
              </a:path>
            </a:pathLst>
          </a:custGeom>
          <a:solidFill>
            <a:srgbClr val="000000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15" name="Line 31"/>
          <p:cNvSpPr>
            <a:spLocks noChangeShapeType="1"/>
          </p:cNvSpPr>
          <p:nvPr/>
        </p:nvSpPr>
        <p:spPr bwMode="auto">
          <a:xfrm>
            <a:off x="4419600" y="2584474"/>
            <a:ext cx="322263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16" name="Rectangle 32"/>
          <p:cNvSpPr>
            <a:spLocks noChangeArrowheads="1"/>
          </p:cNvSpPr>
          <p:nvPr/>
        </p:nvSpPr>
        <p:spPr bwMode="auto">
          <a:xfrm>
            <a:off x="3648075" y="2317774"/>
            <a:ext cx="771525" cy="1595437"/>
          </a:xfrm>
          <a:prstGeom prst="rect">
            <a:avLst/>
          </a:prstGeom>
          <a:solidFill>
            <a:srgbClr val="FFFFFF"/>
          </a:solidFill>
          <a:ln w="7938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17" name="Rectangle 33"/>
          <p:cNvSpPr>
            <a:spLocks noChangeArrowheads="1"/>
          </p:cNvSpPr>
          <p:nvPr/>
        </p:nvSpPr>
        <p:spPr bwMode="auto">
          <a:xfrm>
            <a:off x="3836988" y="2951186"/>
            <a:ext cx="442912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100">
                <a:solidFill>
                  <a:srgbClr val="000000"/>
                </a:solidFill>
                <a:latin typeface="Comic Sans MS" pitchFamily="66" charset="0"/>
              </a:rPr>
              <a:t>DC/DC</a:t>
            </a:r>
            <a:endParaRPr lang="it-IT">
              <a:latin typeface="Comic Sans MS" pitchFamily="66" charset="0"/>
            </a:endParaRPr>
          </a:p>
        </p:txBody>
      </p:sp>
      <p:sp>
        <p:nvSpPr>
          <p:cNvPr id="374818" name="Rectangle 34"/>
          <p:cNvSpPr>
            <a:spLocks noChangeArrowheads="1"/>
          </p:cNvSpPr>
          <p:nvPr/>
        </p:nvSpPr>
        <p:spPr bwMode="auto">
          <a:xfrm>
            <a:off x="3735388" y="3116286"/>
            <a:ext cx="6492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100">
                <a:solidFill>
                  <a:srgbClr val="000000"/>
                </a:solidFill>
                <a:latin typeface="Comic Sans MS" pitchFamily="66" charset="0"/>
              </a:rPr>
              <a:t>Converter</a:t>
            </a:r>
            <a:endParaRPr lang="it-IT">
              <a:latin typeface="Comic Sans MS" pitchFamily="66" charset="0"/>
            </a:endParaRPr>
          </a:p>
        </p:txBody>
      </p:sp>
      <p:sp>
        <p:nvSpPr>
          <p:cNvPr id="374819" name="Freeform 35"/>
          <p:cNvSpPr>
            <a:spLocks/>
          </p:cNvSpPr>
          <p:nvPr/>
        </p:nvSpPr>
        <p:spPr bwMode="auto">
          <a:xfrm>
            <a:off x="8159750" y="2982936"/>
            <a:ext cx="258763" cy="265113"/>
          </a:xfrm>
          <a:custGeom>
            <a:avLst/>
            <a:gdLst/>
            <a:ahLst/>
            <a:cxnLst>
              <a:cxn ang="0">
                <a:pos x="0" y="166"/>
              </a:cxn>
              <a:cxn ang="0">
                <a:pos x="3" y="136"/>
              </a:cxn>
              <a:cxn ang="0">
                <a:pos x="12" y="107"/>
              </a:cxn>
              <a:cxn ang="0">
                <a:pos x="24" y="78"/>
              </a:cxn>
              <a:cxn ang="0">
                <a:pos x="43" y="55"/>
              </a:cxn>
              <a:cxn ang="0">
                <a:pos x="65" y="34"/>
              </a:cxn>
              <a:cxn ang="0">
                <a:pos x="91" y="17"/>
              </a:cxn>
              <a:cxn ang="0">
                <a:pos x="118" y="5"/>
              </a:cxn>
              <a:cxn ang="0">
                <a:pos x="147" y="0"/>
              </a:cxn>
              <a:cxn ang="0">
                <a:pos x="177" y="0"/>
              </a:cxn>
              <a:cxn ang="0">
                <a:pos x="207" y="5"/>
              </a:cxn>
              <a:cxn ang="0">
                <a:pos x="235" y="17"/>
              </a:cxn>
              <a:cxn ang="0">
                <a:pos x="261" y="34"/>
              </a:cxn>
              <a:cxn ang="0">
                <a:pos x="282" y="55"/>
              </a:cxn>
              <a:cxn ang="0">
                <a:pos x="300" y="78"/>
              </a:cxn>
              <a:cxn ang="0">
                <a:pos x="314" y="107"/>
              </a:cxn>
              <a:cxn ang="0">
                <a:pos x="321" y="136"/>
              </a:cxn>
              <a:cxn ang="0">
                <a:pos x="324" y="166"/>
              </a:cxn>
              <a:cxn ang="0">
                <a:pos x="321" y="198"/>
              </a:cxn>
              <a:cxn ang="0">
                <a:pos x="314" y="227"/>
              </a:cxn>
              <a:cxn ang="0">
                <a:pos x="300" y="256"/>
              </a:cxn>
              <a:cxn ang="0">
                <a:pos x="282" y="279"/>
              </a:cxn>
              <a:cxn ang="0">
                <a:pos x="261" y="300"/>
              </a:cxn>
              <a:cxn ang="0">
                <a:pos x="235" y="317"/>
              </a:cxn>
              <a:cxn ang="0">
                <a:pos x="207" y="329"/>
              </a:cxn>
              <a:cxn ang="0">
                <a:pos x="177" y="333"/>
              </a:cxn>
              <a:cxn ang="0">
                <a:pos x="147" y="333"/>
              </a:cxn>
              <a:cxn ang="0">
                <a:pos x="118" y="329"/>
              </a:cxn>
              <a:cxn ang="0">
                <a:pos x="91" y="317"/>
              </a:cxn>
              <a:cxn ang="0">
                <a:pos x="65" y="300"/>
              </a:cxn>
              <a:cxn ang="0">
                <a:pos x="43" y="279"/>
              </a:cxn>
              <a:cxn ang="0">
                <a:pos x="24" y="256"/>
              </a:cxn>
              <a:cxn ang="0">
                <a:pos x="12" y="227"/>
              </a:cxn>
              <a:cxn ang="0">
                <a:pos x="3" y="198"/>
              </a:cxn>
              <a:cxn ang="0">
                <a:pos x="0" y="166"/>
              </a:cxn>
            </a:cxnLst>
            <a:rect l="0" t="0" r="r" b="b"/>
            <a:pathLst>
              <a:path w="324" h="333">
                <a:moveTo>
                  <a:pt x="0" y="166"/>
                </a:moveTo>
                <a:lnTo>
                  <a:pt x="3" y="136"/>
                </a:lnTo>
                <a:lnTo>
                  <a:pt x="12" y="107"/>
                </a:lnTo>
                <a:lnTo>
                  <a:pt x="24" y="78"/>
                </a:lnTo>
                <a:lnTo>
                  <a:pt x="43" y="55"/>
                </a:lnTo>
                <a:lnTo>
                  <a:pt x="65" y="34"/>
                </a:lnTo>
                <a:lnTo>
                  <a:pt x="91" y="17"/>
                </a:lnTo>
                <a:lnTo>
                  <a:pt x="118" y="5"/>
                </a:lnTo>
                <a:lnTo>
                  <a:pt x="147" y="0"/>
                </a:lnTo>
                <a:lnTo>
                  <a:pt x="177" y="0"/>
                </a:lnTo>
                <a:lnTo>
                  <a:pt x="207" y="5"/>
                </a:lnTo>
                <a:lnTo>
                  <a:pt x="235" y="17"/>
                </a:lnTo>
                <a:lnTo>
                  <a:pt x="261" y="34"/>
                </a:lnTo>
                <a:lnTo>
                  <a:pt x="282" y="55"/>
                </a:lnTo>
                <a:lnTo>
                  <a:pt x="300" y="78"/>
                </a:lnTo>
                <a:lnTo>
                  <a:pt x="314" y="107"/>
                </a:lnTo>
                <a:lnTo>
                  <a:pt x="321" y="136"/>
                </a:lnTo>
                <a:lnTo>
                  <a:pt x="324" y="166"/>
                </a:lnTo>
                <a:lnTo>
                  <a:pt x="321" y="198"/>
                </a:lnTo>
                <a:lnTo>
                  <a:pt x="314" y="227"/>
                </a:lnTo>
                <a:lnTo>
                  <a:pt x="300" y="256"/>
                </a:lnTo>
                <a:lnTo>
                  <a:pt x="282" y="279"/>
                </a:lnTo>
                <a:lnTo>
                  <a:pt x="261" y="300"/>
                </a:lnTo>
                <a:lnTo>
                  <a:pt x="235" y="317"/>
                </a:lnTo>
                <a:lnTo>
                  <a:pt x="207" y="329"/>
                </a:lnTo>
                <a:lnTo>
                  <a:pt x="177" y="333"/>
                </a:lnTo>
                <a:lnTo>
                  <a:pt x="147" y="333"/>
                </a:lnTo>
                <a:lnTo>
                  <a:pt x="118" y="329"/>
                </a:lnTo>
                <a:lnTo>
                  <a:pt x="91" y="317"/>
                </a:lnTo>
                <a:lnTo>
                  <a:pt x="65" y="300"/>
                </a:lnTo>
                <a:lnTo>
                  <a:pt x="43" y="279"/>
                </a:lnTo>
                <a:lnTo>
                  <a:pt x="24" y="256"/>
                </a:lnTo>
                <a:lnTo>
                  <a:pt x="12" y="227"/>
                </a:lnTo>
                <a:lnTo>
                  <a:pt x="3" y="198"/>
                </a:lnTo>
                <a:lnTo>
                  <a:pt x="0" y="166"/>
                </a:lnTo>
                <a:close/>
              </a:path>
            </a:pathLst>
          </a:custGeom>
          <a:solidFill>
            <a:srgbClr val="FFFFFF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20" name="Line 36"/>
          <p:cNvSpPr>
            <a:spLocks noChangeShapeType="1"/>
          </p:cNvSpPr>
          <p:nvPr/>
        </p:nvSpPr>
        <p:spPr bwMode="auto">
          <a:xfrm>
            <a:off x="6810375" y="3648099"/>
            <a:ext cx="1479550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21" name="Line 37"/>
          <p:cNvSpPr>
            <a:spLocks noChangeShapeType="1"/>
          </p:cNvSpPr>
          <p:nvPr/>
        </p:nvSpPr>
        <p:spPr bwMode="auto">
          <a:xfrm>
            <a:off x="8289925" y="3027386"/>
            <a:ext cx="1588" cy="125413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22" name="Freeform 38"/>
          <p:cNvSpPr>
            <a:spLocks/>
          </p:cNvSpPr>
          <p:nvPr/>
        </p:nvSpPr>
        <p:spPr bwMode="auto">
          <a:xfrm>
            <a:off x="8261350" y="3144861"/>
            <a:ext cx="57150" cy="58738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36" y="75"/>
              </a:cxn>
              <a:cxn ang="0">
                <a:pos x="0" y="0"/>
              </a:cxn>
              <a:cxn ang="0">
                <a:pos x="72" y="0"/>
              </a:cxn>
            </a:cxnLst>
            <a:rect l="0" t="0" r="r" b="b"/>
            <a:pathLst>
              <a:path w="72" h="75">
                <a:moveTo>
                  <a:pt x="72" y="0"/>
                </a:moveTo>
                <a:lnTo>
                  <a:pt x="36" y="75"/>
                </a:lnTo>
                <a:lnTo>
                  <a:pt x="0" y="0"/>
                </a:lnTo>
                <a:lnTo>
                  <a:pt x="72" y="0"/>
                </a:ln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23" name="Rectangle 39"/>
          <p:cNvSpPr>
            <a:spLocks noChangeArrowheads="1"/>
          </p:cNvSpPr>
          <p:nvPr/>
        </p:nvSpPr>
        <p:spPr bwMode="auto">
          <a:xfrm>
            <a:off x="6516688" y="3763986"/>
            <a:ext cx="79057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400">
                <a:solidFill>
                  <a:srgbClr val="000000"/>
                </a:solidFill>
                <a:latin typeface="Comic Sans MS" pitchFamily="66" charset="0"/>
              </a:rPr>
              <a:t>Packaging</a:t>
            </a:r>
            <a:endParaRPr lang="it-IT">
              <a:latin typeface="Comic Sans MS" pitchFamily="66" charset="0"/>
            </a:endParaRPr>
          </a:p>
        </p:txBody>
      </p:sp>
      <p:sp>
        <p:nvSpPr>
          <p:cNvPr id="374824" name="Freeform 40"/>
          <p:cNvSpPr>
            <a:spLocks/>
          </p:cNvSpPr>
          <p:nvPr/>
        </p:nvSpPr>
        <p:spPr bwMode="auto">
          <a:xfrm>
            <a:off x="6938963" y="2540024"/>
            <a:ext cx="257175" cy="44450"/>
          </a:xfrm>
          <a:custGeom>
            <a:avLst/>
            <a:gdLst/>
            <a:ahLst/>
            <a:cxnLst>
              <a:cxn ang="0">
                <a:pos x="325" y="55"/>
              </a:cxn>
              <a:cxn ang="0">
                <a:pos x="322" y="39"/>
              </a:cxn>
              <a:cxn ang="0">
                <a:pos x="313" y="23"/>
              </a:cxn>
              <a:cxn ang="0">
                <a:pos x="302" y="11"/>
              </a:cxn>
              <a:cxn ang="0">
                <a:pos x="287" y="3"/>
              </a:cxn>
              <a:cxn ang="0">
                <a:pos x="270" y="0"/>
              </a:cxn>
              <a:cxn ang="0">
                <a:pos x="253" y="3"/>
              </a:cxn>
              <a:cxn ang="0">
                <a:pos x="238" y="11"/>
              </a:cxn>
              <a:cxn ang="0">
                <a:pos x="227" y="23"/>
              </a:cxn>
              <a:cxn ang="0">
                <a:pos x="218" y="39"/>
              </a:cxn>
              <a:cxn ang="0">
                <a:pos x="217" y="55"/>
              </a:cxn>
              <a:cxn ang="0">
                <a:pos x="214" y="39"/>
              </a:cxn>
              <a:cxn ang="0">
                <a:pos x="205" y="23"/>
              </a:cxn>
              <a:cxn ang="0">
                <a:pos x="193" y="11"/>
              </a:cxn>
              <a:cxn ang="0">
                <a:pos x="179" y="3"/>
              </a:cxn>
              <a:cxn ang="0">
                <a:pos x="162" y="0"/>
              </a:cxn>
              <a:cxn ang="0">
                <a:pos x="145" y="3"/>
              </a:cxn>
              <a:cxn ang="0">
                <a:pos x="130" y="11"/>
              </a:cxn>
              <a:cxn ang="0">
                <a:pos x="119" y="23"/>
              </a:cxn>
              <a:cxn ang="0">
                <a:pos x="110" y="39"/>
              </a:cxn>
              <a:cxn ang="0">
                <a:pos x="108" y="55"/>
              </a:cxn>
              <a:cxn ang="0">
                <a:pos x="106" y="39"/>
              </a:cxn>
              <a:cxn ang="0">
                <a:pos x="97" y="23"/>
              </a:cxn>
              <a:cxn ang="0">
                <a:pos x="85" y="11"/>
              </a:cxn>
              <a:cxn ang="0">
                <a:pos x="71" y="3"/>
              </a:cxn>
              <a:cxn ang="0">
                <a:pos x="54" y="0"/>
              </a:cxn>
              <a:cxn ang="0">
                <a:pos x="36" y="3"/>
              </a:cxn>
              <a:cxn ang="0">
                <a:pos x="22" y="11"/>
              </a:cxn>
              <a:cxn ang="0">
                <a:pos x="11" y="23"/>
              </a:cxn>
              <a:cxn ang="0">
                <a:pos x="2" y="39"/>
              </a:cxn>
              <a:cxn ang="0">
                <a:pos x="0" y="55"/>
              </a:cxn>
            </a:cxnLst>
            <a:rect l="0" t="0" r="r" b="b"/>
            <a:pathLst>
              <a:path w="325" h="55">
                <a:moveTo>
                  <a:pt x="325" y="55"/>
                </a:moveTo>
                <a:lnTo>
                  <a:pt x="322" y="39"/>
                </a:lnTo>
                <a:lnTo>
                  <a:pt x="313" y="23"/>
                </a:lnTo>
                <a:lnTo>
                  <a:pt x="302" y="11"/>
                </a:lnTo>
                <a:lnTo>
                  <a:pt x="287" y="3"/>
                </a:lnTo>
                <a:lnTo>
                  <a:pt x="270" y="0"/>
                </a:lnTo>
                <a:lnTo>
                  <a:pt x="253" y="3"/>
                </a:lnTo>
                <a:lnTo>
                  <a:pt x="238" y="11"/>
                </a:lnTo>
                <a:lnTo>
                  <a:pt x="227" y="23"/>
                </a:lnTo>
                <a:lnTo>
                  <a:pt x="218" y="39"/>
                </a:lnTo>
                <a:lnTo>
                  <a:pt x="217" y="55"/>
                </a:lnTo>
                <a:lnTo>
                  <a:pt x="214" y="39"/>
                </a:lnTo>
                <a:lnTo>
                  <a:pt x="205" y="23"/>
                </a:lnTo>
                <a:lnTo>
                  <a:pt x="193" y="11"/>
                </a:lnTo>
                <a:lnTo>
                  <a:pt x="179" y="3"/>
                </a:lnTo>
                <a:lnTo>
                  <a:pt x="162" y="0"/>
                </a:lnTo>
                <a:lnTo>
                  <a:pt x="145" y="3"/>
                </a:lnTo>
                <a:lnTo>
                  <a:pt x="130" y="11"/>
                </a:lnTo>
                <a:lnTo>
                  <a:pt x="119" y="23"/>
                </a:lnTo>
                <a:lnTo>
                  <a:pt x="110" y="39"/>
                </a:lnTo>
                <a:lnTo>
                  <a:pt x="108" y="55"/>
                </a:lnTo>
                <a:lnTo>
                  <a:pt x="106" y="39"/>
                </a:lnTo>
                <a:lnTo>
                  <a:pt x="97" y="23"/>
                </a:lnTo>
                <a:lnTo>
                  <a:pt x="85" y="11"/>
                </a:lnTo>
                <a:lnTo>
                  <a:pt x="71" y="3"/>
                </a:lnTo>
                <a:lnTo>
                  <a:pt x="54" y="0"/>
                </a:lnTo>
                <a:lnTo>
                  <a:pt x="36" y="3"/>
                </a:lnTo>
                <a:lnTo>
                  <a:pt x="22" y="11"/>
                </a:lnTo>
                <a:lnTo>
                  <a:pt x="11" y="23"/>
                </a:lnTo>
                <a:lnTo>
                  <a:pt x="2" y="39"/>
                </a:lnTo>
                <a:lnTo>
                  <a:pt x="0" y="55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25" name="Line 41"/>
          <p:cNvSpPr>
            <a:spLocks noChangeShapeType="1"/>
          </p:cNvSpPr>
          <p:nvPr/>
        </p:nvSpPr>
        <p:spPr bwMode="auto">
          <a:xfrm flipH="1">
            <a:off x="6810375" y="2584474"/>
            <a:ext cx="128588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26" name="Line 42"/>
          <p:cNvSpPr>
            <a:spLocks noChangeShapeType="1"/>
          </p:cNvSpPr>
          <p:nvPr/>
        </p:nvSpPr>
        <p:spPr bwMode="auto">
          <a:xfrm>
            <a:off x="7196138" y="2584474"/>
            <a:ext cx="128587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27" name="Line 43"/>
          <p:cNvSpPr>
            <a:spLocks noChangeShapeType="1"/>
          </p:cNvSpPr>
          <p:nvPr/>
        </p:nvSpPr>
        <p:spPr bwMode="auto">
          <a:xfrm>
            <a:off x="5781675" y="3648099"/>
            <a:ext cx="1028700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28" name="Line 44"/>
          <p:cNvSpPr>
            <a:spLocks noChangeShapeType="1"/>
          </p:cNvSpPr>
          <p:nvPr/>
        </p:nvSpPr>
        <p:spPr bwMode="auto">
          <a:xfrm flipV="1">
            <a:off x="6810375" y="3116286"/>
            <a:ext cx="1588" cy="8731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29" name="Line 45"/>
          <p:cNvSpPr>
            <a:spLocks noChangeShapeType="1"/>
          </p:cNvSpPr>
          <p:nvPr/>
        </p:nvSpPr>
        <p:spPr bwMode="auto">
          <a:xfrm flipV="1">
            <a:off x="6810375" y="3027386"/>
            <a:ext cx="1588" cy="5556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30" name="Freeform 46"/>
          <p:cNvSpPr>
            <a:spLocks/>
          </p:cNvSpPr>
          <p:nvPr/>
        </p:nvSpPr>
        <p:spPr bwMode="auto">
          <a:xfrm>
            <a:off x="6745288" y="3116286"/>
            <a:ext cx="128587" cy="33338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3" y="32"/>
              </a:cxn>
              <a:cxn ang="0">
                <a:pos x="10" y="21"/>
              </a:cxn>
              <a:cxn ang="0">
                <a:pos x="23" y="14"/>
              </a:cxn>
              <a:cxn ang="0">
                <a:pos x="40" y="6"/>
              </a:cxn>
              <a:cxn ang="0">
                <a:pos x="59" y="2"/>
              </a:cxn>
              <a:cxn ang="0">
                <a:pos x="81" y="0"/>
              </a:cxn>
              <a:cxn ang="0">
                <a:pos x="102" y="2"/>
              </a:cxn>
              <a:cxn ang="0">
                <a:pos x="121" y="6"/>
              </a:cxn>
              <a:cxn ang="0">
                <a:pos x="138" y="14"/>
              </a:cxn>
              <a:cxn ang="0">
                <a:pos x="151" y="21"/>
              </a:cxn>
              <a:cxn ang="0">
                <a:pos x="158" y="32"/>
              </a:cxn>
              <a:cxn ang="0">
                <a:pos x="161" y="43"/>
              </a:cxn>
            </a:cxnLst>
            <a:rect l="0" t="0" r="r" b="b"/>
            <a:pathLst>
              <a:path w="161" h="43">
                <a:moveTo>
                  <a:pt x="0" y="43"/>
                </a:moveTo>
                <a:lnTo>
                  <a:pt x="3" y="32"/>
                </a:lnTo>
                <a:lnTo>
                  <a:pt x="10" y="21"/>
                </a:lnTo>
                <a:lnTo>
                  <a:pt x="23" y="14"/>
                </a:lnTo>
                <a:lnTo>
                  <a:pt x="40" y="6"/>
                </a:lnTo>
                <a:lnTo>
                  <a:pt x="59" y="2"/>
                </a:lnTo>
                <a:lnTo>
                  <a:pt x="81" y="0"/>
                </a:lnTo>
                <a:lnTo>
                  <a:pt x="102" y="2"/>
                </a:lnTo>
                <a:lnTo>
                  <a:pt x="121" y="6"/>
                </a:lnTo>
                <a:lnTo>
                  <a:pt x="138" y="14"/>
                </a:lnTo>
                <a:lnTo>
                  <a:pt x="151" y="21"/>
                </a:lnTo>
                <a:lnTo>
                  <a:pt x="158" y="32"/>
                </a:lnTo>
                <a:lnTo>
                  <a:pt x="161" y="43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31" name="Line 47"/>
          <p:cNvSpPr>
            <a:spLocks noChangeShapeType="1"/>
          </p:cNvSpPr>
          <p:nvPr/>
        </p:nvSpPr>
        <p:spPr bwMode="auto">
          <a:xfrm>
            <a:off x="6745288" y="3082949"/>
            <a:ext cx="128587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32" name="Line 48"/>
          <p:cNvSpPr>
            <a:spLocks noChangeShapeType="1"/>
          </p:cNvSpPr>
          <p:nvPr/>
        </p:nvSpPr>
        <p:spPr bwMode="auto">
          <a:xfrm flipV="1">
            <a:off x="6810375" y="2584474"/>
            <a:ext cx="1588" cy="87312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33" name="Line 49"/>
          <p:cNvSpPr>
            <a:spLocks noChangeShapeType="1"/>
          </p:cNvSpPr>
          <p:nvPr/>
        </p:nvSpPr>
        <p:spPr bwMode="auto">
          <a:xfrm flipV="1">
            <a:off x="6810375" y="2938486"/>
            <a:ext cx="1588" cy="889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34" name="Freeform 50"/>
          <p:cNvSpPr>
            <a:spLocks/>
          </p:cNvSpPr>
          <p:nvPr/>
        </p:nvSpPr>
        <p:spPr bwMode="auto">
          <a:xfrm>
            <a:off x="6767513" y="2671786"/>
            <a:ext cx="85725" cy="266700"/>
          </a:xfrm>
          <a:custGeom>
            <a:avLst/>
            <a:gdLst/>
            <a:ahLst/>
            <a:cxnLst>
              <a:cxn ang="0">
                <a:pos x="54" y="335"/>
              </a:cxn>
              <a:cxn ang="0">
                <a:pos x="0" y="308"/>
              </a:cxn>
              <a:cxn ang="0">
                <a:pos x="108" y="252"/>
              </a:cxn>
              <a:cxn ang="0">
                <a:pos x="0" y="196"/>
              </a:cxn>
              <a:cxn ang="0">
                <a:pos x="108" y="140"/>
              </a:cxn>
              <a:cxn ang="0">
                <a:pos x="0" y="85"/>
              </a:cxn>
              <a:cxn ang="0">
                <a:pos x="108" y="28"/>
              </a:cxn>
              <a:cxn ang="0">
                <a:pos x="54" y="0"/>
              </a:cxn>
            </a:cxnLst>
            <a:rect l="0" t="0" r="r" b="b"/>
            <a:pathLst>
              <a:path w="108" h="335">
                <a:moveTo>
                  <a:pt x="54" y="335"/>
                </a:moveTo>
                <a:lnTo>
                  <a:pt x="0" y="308"/>
                </a:lnTo>
                <a:lnTo>
                  <a:pt x="108" y="252"/>
                </a:lnTo>
                <a:lnTo>
                  <a:pt x="0" y="196"/>
                </a:lnTo>
                <a:lnTo>
                  <a:pt x="108" y="140"/>
                </a:lnTo>
                <a:lnTo>
                  <a:pt x="0" y="85"/>
                </a:lnTo>
                <a:lnTo>
                  <a:pt x="108" y="28"/>
                </a:lnTo>
                <a:lnTo>
                  <a:pt x="54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35" name="Freeform 51"/>
          <p:cNvSpPr>
            <a:spLocks/>
          </p:cNvSpPr>
          <p:nvPr/>
        </p:nvSpPr>
        <p:spPr bwMode="auto">
          <a:xfrm>
            <a:off x="6767513" y="3292499"/>
            <a:ext cx="42862" cy="266700"/>
          </a:xfrm>
          <a:custGeom>
            <a:avLst/>
            <a:gdLst/>
            <a:ahLst/>
            <a:cxnLst>
              <a:cxn ang="0">
                <a:pos x="54" y="0"/>
              </a:cxn>
              <a:cxn ang="0">
                <a:pos x="36" y="3"/>
              </a:cxn>
              <a:cxn ang="0">
                <a:pos x="22" y="11"/>
              </a:cxn>
              <a:cxn ang="0">
                <a:pos x="10" y="23"/>
              </a:cxn>
              <a:cxn ang="0">
                <a:pos x="2" y="38"/>
              </a:cxn>
              <a:cxn ang="0">
                <a:pos x="0" y="56"/>
              </a:cxn>
              <a:cxn ang="0">
                <a:pos x="2" y="73"/>
              </a:cxn>
              <a:cxn ang="0">
                <a:pos x="10" y="89"/>
              </a:cxn>
              <a:cxn ang="0">
                <a:pos x="22" y="101"/>
              </a:cxn>
              <a:cxn ang="0">
                <a:pos x="36" y="110"/>
              </a:cxn>
              <a:cxn ang="0">
                <a:pos x="54" y="111"/>
              </a:cxn>
              <a:cxn ang="0">
                <a:pos x="36" y="114"/>
              </a:cxn>
              <a:cxn ang="0">
                <a:pos x="22" y="123"/>
              </a:cxn>
              <a:cxn ang="0">
                <a:pos x="10" y="135"/>
              </a:cxn>
              <a:cxn ang="0">
                <a:pos x="2" y="150"/>
              </a:cxn>
              <a:cxn ang="0">
                <a:pos x="0" y="168"/>
              </a:cxn>
              <a:cxn ang="0">
                <a:pos x="2" y="184"/>
              </a:cxn>
              <a:cxn ang="0">
                <a:pos x="10" y="201"/>
              </a:cxn>
              <a:cxn ang="0">
                <a:pos x="22" y="212"/>
              </a:cxn>
              <a:cxn ang="0">
                <a:pos x="36" y="221"/>
              </a:cxn>
              <a:cxn ang="0">
                <a:pos x="54" y="223"/>
              </a:cxn>
              <a:cxn ang="0">
                <a:pos x="36" y="226"/>
              </a:cxn>
              <a:cxn ang="0">
                <a:pos x="22" y="235"/>
              </a:cxn>
              <a:cxn ang="0">
                <a:pos x="10" y="247"/>
              </a:cxn>
              <a:cxn ang="0">
                <a:pos x="2" y="262"/>
              </a:cxn>
              <a:cxn ang="0">
                <a:pos x="0" y="279"/>
              </a:cxn>
              <a:cxn ang="0">
                <a:pos x="2" y="296"/>
              </a:cxn>
              <a:cxn ang="0">
                <a:pos x="10" y="312"/>
              </a:cxn>
              <a:cxn ang="0">
                <a:pos x="22" y="324"/>
              </a:cxn>
              <a:cxn ang="0">
                <a:pos x="36" y="333"/>
              </a:cxn>
              <a:cxn ang="0">
                <a:pos x="54" y="335"/>
              </a:cxn>
            </a:cxnLst>
            <a:rect l="0" t="0" r="r" b="b"/>
            <a:pathLst>
              <a:path w="54" h="335">
                <a:moveTo>
                  <a:pt x="54" y="0"/>
                </a:moveTo>
                <a:lnTo>
                  <a:pt x="36" y="3"/>
                </a:lnTo>
                <a:lnTo>
                  <a:pt x="22" y="11"/>
                </a:lnTo>
                <a:lnTo>
                  <a:pt x="10" y="23"/>
                </a:lnTo>
                <a:lnTo>
                  <a:pt x="2" y="38"/>
                </a:lnTo>
                <a:lnTo>
                  <a:pt x="0" y="56"/>
                </a:lnTo>
                <a:lnTo>
                  <a:pt x="2" y="73"/>
                </a:lnTo>
                <a:lnTo>
                  <a:pt x="10" y="89"/>
                </a:lnTo>
                <a:lnTo>
                  <a:pt x="22" y="101"/>
                </a:lnTo>
                <a:lnTo>
                  <a:pt x="36" y="110"/>
                </a:lnTo>
                <a:lnTo>
                  <a:pt x="54" y="111"/>
                </a:lnTo>
                <a:lnTo>
                  <a:pt x="36" y="114"/>
                </a:lnTo>
                <a:lnTo>
                  <a:pt x="22" y="123"/>
                </a:lnTo>
                <a:lnTo>
                  <a:pt x="10" y="135"/>
                </a:lnTo>
                <a:lnTo>
                  <a:pt x="2" y="150"/>
                </a:lnTo>
                <a:lnTo>
                  <a:pt x="0" y="168"/>
                </a:lnTo>
                <a:lnTo>
                  <a:pt x="2" y="184"/>
                </a:lnTo>
                <a:lnTo>
                  <a:pt x="10" y="201"/>
                </a:lnTo>
                <a:lnTo>
                  <a:pt x="22" y="212"/>
                </a:lnTo>
                <a:lnTo>
                  <a:pt x="36" y="221"/>
                </a:lnTo>
                <a:lnTo>
                  <a:pt x="54" y="223"/>
                </a:lnTo>
                <a:lnTo>
                  <a:pt x="36" y="226"/>
                </a:lnTo>
                <a:lnTo>
                  <a:pt x="22" y="235"/>
                </a:lnTo>
                <a:lnTo>
                  <a:pt x="10" y="247"/>
                </a:lnTo>
                <a:lnTo>
                  <a:pt x="2" y="262"/>
                </a:lnTo>
                <a:lnTo>
                  <a:pt x="0" y="279"/>
                </a:lnTo>
                <a:lnTo>
                  <a:pt x="2" y="296"/>
                </a:lnTo>
                <a:lnTo>
                  <a:pt x="10" y="312"/>
                </a:lnTo>
                <a:lnTo>
                  <a:pt x="22" y="324"/>
                </a:lnTo>
                <a:lnTo>
                  <a:pt x="36" y="333"/>
                </a:lnTo>
                <a:lnTo>
                  <a:pt x="54" y="335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36" name="Line 52"/>
          <p:cNvSpPr>
            <a:spLocks noChangeShapeType="1"/>
          </p:cNvSpPr>
          <p:nvPr/>
        </p:nvSpPr>
        <p:spPr bwMode="auto">
          <a:xfrm>
            <a:off x="6810375" y="3559199"/>
            <a:ext cx="1588" cy="889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37" name="Line 53"/>
          <p:cNvSpPr>
            <a:spLocks noChangeShapeType="1"/>
          </p:cNvSpPr>
          <p:nvPr/>
        </p:nvSpPr>
        <p:spPr bwMode="auto">
          <a:xfrm flipV="1">
            <a:off x="6810375" y="3203599"/>
            <a:ext cx="1588" cy="889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38" name="Freeform 54"/>
          <p:cNvSpPr>
            <a:spLocks/>
          </p:cNvSpPr>
          <p:nvPr/>
        </p:nvSpPr>
        <p:spPr bwMode="auto">
          <a:xfrm>
            <a:off x="6788150" y="3625874"/>
            <a:ext cx="44450" cy="44450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3" y="15"/>
              </a:cxn>
              <a:cxn ang="0">
                <a:pos x="10" y="6"/>
              </a:cxn>
              <a:cxn ang="0">
                <a:pos x="22" y="0"/>
              </a:cxn>
              <a:cxn ang="0">
                <a:pos x="33" y="0"/>
              </a:cxn>
              <a:cxn ang="0">
                <a:pos x="45" y="6"/>
              </a:cxn>
              <a:cxn ang="0">
                <a:pos x="52" y="15"/>
              </a:cxn>
              <a:cxn ang="0">
                <a:pos x="55" y="27"/>
              </a:cxn>
              <a:cxn ang="0">
                <a:pos x="52" y="41"/>
              </a:cxn>
              <a:cxn ang="0">
                <a:pos x="45" y="50"/>
              </a:cxn>
              <a:cxn ang="0">
                <a:pos x="33" y="55"/>
              </a:cxn>
              <a:cxn ang="0">
                <a:pos x="22" y="55"/>
              </a:cxn>
              <a:cxn ang="0">
                <a:pos x="10" y="50"/>
              </a:cxn>
              <a:cxn ang="0">
                <a:pos x="3" y="41"/>
              </a:cxn>
              <a:cxn ang="0">
                <a:pos x="0" y="27"/>
              </a:cxn>
            </a:cxnLst>
            <a:rect l="0" t="0" r="r" b="b"/>
            <a:pathLst>
              <a:path w="55" h="55">
                <a:moveTo>
                  <a:pt x="0" y="27"/>
                </a:moveTo>
                <a:lnTo>
                  <a:pt x="3" y="15"/>
                </a:lnTo>
                <a:lnTo>
                  <a:pt x="10" y="6"/>
                </a:lnTo>
                <a:lnTo>
                  <a:pt x="22" y="0"/>
                </a:lnTo>
                <a:lnTo>
                  <a:pt x="33" y="0"/>
                </a:lnTo>
                <a:lnTo>
                  <a:pt x="45" y="6"/>
                </a:lnTo>
                <a:lnTo>
                  <a:pt x="52" y="15"/>
                </a:lnTo>
                <a:lnTo>
                  <a:pt x="55" y="27"/>
                </a:lnTo>
                <a:lnTo>
                  <a:pt x="52" y="41"/>
                </a:lnTo>
                <a:lnTo>
                  <a:pt x="45" y="50"/>
                </a:lnTo>
                <a:lnTo>
                  <a:pt x="33" y="55"/>
                </a:lnTo>
                <a:lnTo>
                  <a:pt x="22" y="55"/>
                </a:lnTo>
                <a:lnTo>
                  <a:pt x="10" y="50"/>
                </a:lnTo>
                <a:lnTo>
                  <a:pt x="3" y="41"/>
                </a:lnTo>
                <a:lnTo>
                  <a:pt x="0" y="27"/>
                </a:lnTo>
                <a:close/>
              </a:path>
            </a:pathLst>
          </a:custGeom>
          <a:solidFill>
            <a:srgbClr val="000000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39" name="Freeform 55"/>
          <p:cNvSpPr>
            <a:spLocks/>
          </p:cNvSpPr>
          <p:nvPr/>
        </p:nvSpPr>
        <p:spPr bwMode="auto">
          <a:xfrm>
            <a:off x="6788150" y="2562249"/>
            <a:ext cx="44450" cy="44450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3" y="14"/>
              </a:cxn>
              <a:cxn ang="0">
                <a:pos x="10" y="5"/>
              </a:cxn>
              <a:cxn ang="0">
                <a:pos x="22" y="0"/>
              </a:cxn>
              <a:cxn ang="0">
                <a:pos x="33" y="0"/>
              </a:cxn>
              <a:cxn ang="0">
                <a:pos x="45" y="5"/>
              </a:cxn>
              <a:cxn ang="0">
                <a:pos x="52" y="14"/>
              </a:cxn>
              <a:cxn ang="0">
                <a:pos x="55" y="26"/>
              </a:cxn>
              <a:cxn ang="0">
                <a:pos x="52" y="40"/>
              </a:cxn>
              <a:cxn ang="0">
                <a:pos x="45" y="49"/>
              </a:cxn>
              <a:cxn ang="0">
                <a:pos x="33" y="55"/>
              </a:cxn>
              <a:cxn ang="0">
                <a:pos x="22" y="55"/>
              </a:cxn>
              <a:cxn ang="0">
                <a:pos x="10" y="49"/>
              </a:cxn>
              <a:cxn ang="0">
                <a:pos x="3" y="40"/>
              </a:cxn>
              <a:cxn ang="0">
                <a:pos x="0" y="26"/>
              </a:cxn>
            </a:cxnLst>
            <a:rect l="0" t="0" r="r" b="b"/>
            <a:pathLst>
              <a:path w="55" h="55">
                <a:moveTo>
                  <a:pt x="0" y="26"/>
                </a:moveTo>
                <a:lnTo>
                  <a:pt x="3" y="14"/>
                </a:lnTo>
                <a:lnTo>
                  <a:pt x="10" y="5"/>
                </a:lnTo>
                <a:lnTo>
                  <a:pt x="22" y="0"/>
                </a:lnTo>
                <a:lnTo>
                  <a:pt x="33" y="0"/>
                </a:lnTo>
                <a:lnTo>
                  <a:pt x="45" y="5"/>
                </a:lnTo>
                <a:lnTo>
                  <a:pt x="52" y="14"/>
                </a:lnTo>
                <a:lnTo>
                  <a:pt x="55" y="26"/>
                </a:lnTo>
                <a:lnTo>
                  <a:pt x="52" y="40"/>
                </a:lnTo>
                <a:lnTo>
                  <a:pt x="45" y="49"/>
                </a:lnTo>
                <a:lnTo>
                  <a:pt x="33" y="55"/>
                </a:lnTo>
                <a:lnTo>
                  <a:pt x="22" y="55"/>
                </a:lnTo>
                <a:lnTo>
                  <a:pt x="10" y="49"/>
                </a:lnTo>
                <a:lnTo>
                  <a:pt x="3" y="40"/>
                </a:lnTo>
                <a:lnTo>
                  <a:pt x="0" y="26"/>
                </a:lnTo>
                <a:close/>
              </a:path>
            </a:pathLst>
          </a:custGeom>
          <a:solidFill>
            <a:srgbClr val="000000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40" name="Freeform 56"/>
          <p:cNvSpPr>
            <a:spLocks/>
          </p:cNvSpPr>
          <p:nvPr/>
        </p:nvSpPr>
        <p:spPr bwMode="auto">
          <a:xfrm>
            <a:off x="5910263" y="2540024"/>
            <a:ext cx="257175" cy="44450"/>
          </a:xfrm>
          <a:custGeom>
            <a:avLst/>
            <a:gdLst/>
            <a:ahLst/>
            <a:cxnLst>
              <a:cxn ang="0">
                <a:pos x="324" y="55"/>
              </a:cxn>
              <a:cxn ang="0">
                <a:pos x="321" y="39"/>
              </a:cxn>
              <a:cxn ang="0">
                <a:pos x="313" y="23"/>
              </a:cxn>
              <a:cxn ang="0">
                <a:pos x="301" y="11"/>
              </a:cxn>
              <a:cxn ang="0">
                <a:pos x="287" y="3"/>
              </a:cxn>
              <a:cxn ang="0">
                <a:pos x="269" y="0"/>
              </a:cxn>
              <a:cxn ang="0">
                <a:pos x="252" y="3"/>
              </a:cxn>
              <a:cxn ang="0">
                <a:pos x="238" y="11"/>
              </a:cxn>
              <a:cxn ang="0">
                <a:pos x="226" y="23"/>
              </a:cxn>
              <a:cxn ang="0">
                <a:pos x="217" y="39"/>
              </a:cxn>
              <a:cxn ang="0">
                <a:pos x="216" y="55"/>
              </a:cxn>
              <a:cxn ang="0">
                <a:pos x="213" y="39"/>
              </a:cxn>
              <a:cxn ang="0">
                <a:pos x="204" y="23"/>
              </a:cxn>
              <a:cxn ang="0">
                <a:pos x="193" y="11"/>
              </a:cxn>
              <a:cxn ang="0">
                <a:pos x="179" y="3"/>
              </a:cxn>
              <a:cxn ang="0">
                <a:pos x="161" y="0"/>
              </a:cxn>
              <a:cxn ang="0">
                <a:pos x="144" y="3"/>
              </a:cxn>
              <a:cxn ang="0">
                <a:pos x="130" y="11"/>
              </a:cxn>
              <a:cxn ang="0">
                <a:pos x="118" y="23"/>
              </a:cxn>
              <a:cxn ang="0">
                <a:pos x="109" y="39"/>
              </a:cxn>
              <a:cxn ang="0">
                <a:pos x="108" y="55"/>
              </a:cxn>
              <a:cxn ang="0">
                <a:pos x="105" y="39"/>
              </a:cxn>
              <a:cxn ang="0">
                <a:pos x="96" y="23"/>
              </a:cxn>
              <a:cxn ang="0">
                <a:pos x="85" y="11"/>
              </a:cxn>
              <a:cxn ang="0">
                <a:pos x="71" y="3"/>
              </a:cxn>
              <a:cxn ang="0">
                <a:pos x="53" y="0"/>
              </a:cxn>
              <a:cxn ang="0">
                <a:pos x="36" y="3"/>
              </a:cxn>
              <a:cxn ang="0">
                <a:pos x="22" y="11"/>
              </a:cxn>
              <a:cxn ang="0">
                <a:pos x="10" y="23"/>
              </a:cxn>
              <a:cxn ang="0">
                <a:pos x="1" y="39"/>
              </a:cxn>
              <a:cxn ang="0">
                <a:pos x="0" y="55"/>
              </a:cxn>
            </a:cxnLst>
            <a:rect l="0" t="0" r="r" b="b"/>
            <a:pathLst>
              <a:path w="324" h="55">
                <a:moveTo>
                  <a:pt x="324" y="55"/>
                </a:moveTo>
                <a:lnTo>
                  <a:pt x="321" y="39"/>
                </a:lnTo>
                <a:lnTo>
                  <a:pt x="313" y="23"/>
                </a:lnTo>
                <a:lnTo>
                  <a:pt x="301" y="11"/>
                </a:lnTo>
                <a:lnTo>
                  <a:pt x="287" y="3"/>
                </a:lnTo>
                <a:lnTo>
                  <a:pt x="269" y="0"/>
                </a:lnTo>
                <a:lnTo>
                  <a:pt x="252" y="3"/>
                </a:lnTo>
                <a:lnTo>
                  <a:pt x="238" y="11"/>
                </a:lnTo>
                <a:lnTo>
                  <a:pt x="226" y="23"/>
                </a:lnTo>
                <a:lnTo>
                  <a:pt x="217" y="39"/>
                </a:lnTo>
                <a:lnTo>
                  <a:pt x="216" y="55"/>
                </a:lnTo>
                <a:lnTo>
                  <a:pt x="213" y="39"/>
                </a:lnTo>
                <a:lnTo>
                  <a:pt x="204" y="23"/>
                </a:lnTo>
                <a:lnTo>
                  <a:pt x="193" y="11"/>
                </a:lnTo>
                <a:lnTo>
                  <a:pt x="179" y="3"/>
                </a:lnTo>
                <a:lnTo>
                  <a:pt x="161" y="0"/>
                </a:lnTo>
                <a:lnTo>
                  <a:pt x="144" y="3"/>
                </a:lnTo>
                <a:lnTo>
                  <a:pt x="130" y="11"/>
                </a:lnTo>
                <a:lnTo>
                  <a:pt x="118" y="23"/>
                </a:lnTo>
                <a:lnTo>
                  <a:pt x="109" y="39"/>
                </a:lnTo>
                <a:lnTo>
                  <a:pt x="108" y="55"/>
                </a:lnTo>
                <a:lnTo>
                  <a:pt x="105" y="39"/>
                </a:lnTo>
                <a:lnTo>
                  <a:pt x="96" y="23"/>
                </a:lnTo>
                <a:lnTo>
                  <a:pt x="85" y="11"/>
                </a:lnTo>
                <a:lnTo>
                  <a:pt x="71" y="3"/>
                </a:lnTo>
                <a:lnTo>
                  <a:pt x="53" y="0"/>
                </a:lnTo>
                <a:lnTo>
                  <a:pt x="36" y="3"/>
                </a:lnTo>
                <a:lnTo>
                  <a:pt x="22" y="11"/>
                </a:lnTo>
                <a:lnTo>
                  <a:pt x="10" y="23"/>
                </a:lnTo>
                <a:lnTo>
                  <a:pt x="1" y="39"/>
                </a:lnTo>
                <a:lnTo>
                  <a:pt x="0" y="55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41" name="Line 57"/>
          <p:cNvSpPr>
            <a:spLocks noChangeShapeType="1"/>
          </p:cNvSpPr>
          <p:nvPr/>
        </p:nvSpPr>
        <p:spPr bwMode="auto">
          <a:xfrm flipH="1">
            <a:off x="5781675" y="2584474"/>
            <a:ext cx="128588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42" name="Line 58"/>
          <p:cNvSpPr>
            <a:spLocks noChangeShapeType="1"/>
          </p:cNvSpPr>
          <p:nvPr/>
        </p:nvSpPr>
        <p:spPr bwMode="auto">
          <a:xfrm>
            <a:off x="6167438" y="2584474"/>
            <a:ext cx="128587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43" name="Line 59"/>
          <p:cNvSpPr>
            <a:spLocks noChangeShapeType="1"/>
          </p:cNvSpPr>
          <p:nvPr/>
        </p:nvSpPr>
        <p:spPr bwMode="auto">
          <a:xfrm>
            <a:off x="6681788" y="2584474"/>
            <a:ext cx="128587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44" name="Line 60"/>
          <p:cNvSpPr>
            <a:spLocks noChangeShapeType="1"/>
          </p:cNvSpPr>
          <p:nvPr/>
        </p:nvSpPr>
        <p:spPr bwMode="auto">
          <a:xfrm>
            <a:off x="6296025" y="2584474"/>
            <a:ext cx="128588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45" name="Freeform 61"/>
          <p:cNvSpPr>
            <a:spLocks/>
          </p:cNvSpPr>
          <p:nvPr/>
        </p:nvSpPr>
        <p:spPr bwMode="auto">
          <a:xfrm>
            <a:off x="6424613" y="2540024"/>
            <a:ext cx="257175" cy="88900"/>
          </a:xfrm>
          <a:custGeom>
            <a:avLst/>
            <a:gdLst/>
            <a:ahLst/>
            <a:cxnLst>
              <a:cxn ang="0">
                <a:pos x="0" y="55"/>
              </a:cxn>
              <a:cxn ang="0">
                <a:pos x="26" y="0"/>
              </a:cxn>
              <a:cxn ang="0">
                <a:pos x="81" y="112"/>
              </a:cxn>
              <a:cxn ang="0">
                <a:pos x="134" y="0"/>
              </a:cxn>
              <a:cxn ang="0">
                <a:pos x="189" y="112"/>
              </a:cxn>
              <a:cxn ang="0">
                <a:pos x="242" y="0"/>
              </a:cxn>
              <a:cxn ang="0">
                <a:pos x="297" y="112"/>
              </a:cxn>
              <a:cxn ang="0">
                <a:pos x="324" y="55"/>
              </a:cxn>
            </a:cxnLst>
            <a:rect l="0" t="0" r="r" b="b"/>
            <a:pathLst>
              <a:path w="324" h="112">
                <a:moveTo>
                  <a:pt x="0" y="55"/>
                </a:moveTo>
                <a:lnTo>
                  <a:pt x="26" y="0"/>
                </a:lnTo>
                <a:lnTo>
                  <a:pt x="81" y="112"/>
                </a:lnTo>
                <a:lnTo>
                  <a:pt x="134" y="0"/>
                </a:lnTo>
                <a:lnTo>
                  <a:pt x="189" y="112"/>
                </a:lnTo>
                <a:lnTo>
                  <a:pt x="242" y="0"/>
                </a:lnTo>
                <a:lnTo>
                  <a:pt x="297" y="112"/>
                </a:lnTo>
                <a:lnTo>
                  <a:pt x="324" y="55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46" name="Line 62"/>
          <p:cNvSpPr>
            <a:spLocks noChangeShapeType="1"/>
          </p:cNvSpPr>
          <p:nvPr/>
        </p:nvSpPr>
        <p:spPr bwMode="auto">
          <a:xfrm flipV="1">
            <a:off x="5781675" y="3116286"/>
            <a:ext cx="1588" cy="8731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47" name="Line 63"/>
          <p:cNvSpPr>
            <a:spLocks noChangeShapeType="1"/>
          </p:cNvSpPr>
          <p:nvPr/>
        </p:nvSpPr>
        <p:spPr bwMode="auto">
          <a:xfrm flipV="1">
            <a:off x="5781675" y="3027386"/>
            <a:ext cx="1588" cy="5556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48" name="Freeform 64"/>
          <p:cNvSpPr>
            <a:spLocks/>
          </p:cNvSpPr>
          <p:nvPr/>
        </p:nvSpPr>
        <p:spPr bwMode="auto">
          <a:xfrm>
            <a:off x="5716588" y="3116286"/>
            <a:ext cx="128587" cy="33338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3" y="32"/>
              </a:cxn>
              <a:cxn ang="0">
                <a:pos x="11" y="21"/>
              </a:cxn>
              <a:cxn ang="0">
                <a:pos x="24" y="14"/>
              </a:cxn>
              <a:cxn ang="0">
                <a:pos x="41" y="6"/>
              </a:cxn>
              <a:cxn ang="0">
                <a:pos x="60" y="2"/>
              </a:cxn>
              <a:cxn ang="0">
                <a:pos x="81" y="0"/>
              </a:cxn>
              <a:cxn ang="0">
                <a:pos x="103" y="2"/>
              </a:cxn>
              <a:cxn ang="0">
                <a:pos x="121" y="6"/>
              </a:cxn>
              <a:cxn ang="0">
                <a:pos x="139" y="14"/>
              </a:cxn>
              <a:cxn ang="0">
                <a:pos x="152" y="21"/>
              </a:cxn>
              <a:cxn ang="0">
                <a:pos x="159" y="32"/>
              </a:cxn>
              <a:cxn ang="0">
                <a:pos x="162" y="43"/>
              </a:cxn>
            </a:cxnLst>
            <a:rect l="0" t="0" r="r" b="b"/>
            <a:pathLst>
              <a:path w="162" h="43">
                <a:moveTo>
                  <a:pt x="0" y="43"/>
                </a:moveTo>
                <a:lnTo>
                  <a:pt x="3" y="32"/>
                </a:lnTo>
                <a:lnTo>
                  <a:pt x="11" y="21"/>
                </a:lnTo>
                <a:lnTo>
                  <a:pt x="24" y="14"/>
                </a:lnTo>
                <a:lnTo>
                  <a:pt x="41" y="6"/>
                </a:lnTo>
                <a:lnTo>
                  <a:pt x="60" y="2"/>
                </a:lnTo>
                <a:lnTo>
                  <a:pt x="81" y="0"/>
                </a:lnTo>
                <a:lnTo>
                  <a:pt x="103" y="2"/>
                </a:lnTo>
                <a:lnTo>
                  <a:pt x="121" y="6"/>
                </a:lnTo>
                <a:lnTo>
                  <a:pt x="139" y="14"/>
                </a:lnTo>
                <a:lnTo>
                  <a:pt x="152" y="21"/>
                </a:lnTo>
                <a:lnTo>
                  <a:pt x="159" y="32"/>
                </a:lnTo>
                <a:lnTo>
                  <a:pt x="162" y="43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49" name="Line 65"/>
          <p:cNvSpPr>
            <a:spLocks noChangeShapeType="1"/>
          </p:cNvSpPr>
          <p:nvPr/>
        </p:nvSpPr>
        <p:spPr bwMode="auto">
          <a:xfrm>
            <a:off x="5716588" y="3082949"/>
            <a:ext cx="128587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50" name="Line 66"/>
          <p:cNvSpPr>
            <a:spLocks noChangeShapeType="1"/>
          </p:cNvSpPr>
          <p:nvPr/>
        </p:nvSpPr>
        <p:spPr bwMode="auto">
          <a:xfrm flipV="1">
            <a:off x="5781675" y="2584474"/>
            <a:ext cx="1588" cy="87312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51" name="Line 67"/>
          <p:cNvSpPr>
            <a:spLocks noChangeShapeType="1"/>
          </p:cNvSpPr>
          <p:nvPr/>
        </p:nvSpPr>
        <p:spPr bwMode="auto">
          <a:xfrm flipV="1">
            <a:off x="5781675" y="2938486"/>
            <a:ext cx="1588" cy="889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52" name="Freeform 68"/>
          <p:cNvSpPr>
            <a:spLocks/>
          </p:cNvSpPr>
          <p:nvPr/>
        </p:nvSpPr>
        <p:spPr bwMode="auto">
          <a:xfrm>
            <a:off x="5738813" y="2671786"/>
            <a:ext cx="85725" cy="266700"/>
          </a:xfrm>
          <a:custGeom>
            <a:avLst/>
            <a:gdLst/>
            <a:ahLst/>
            <a:cxnLst>
              <a:cxn ang="0">
                <a:pos x="53" y="335"/>
              </a:cxn>
              <a:cxn ang="0">
                <a:pos x="0" y="308"/>
              </a:cxn>
              <a:cxn ang="0">
                <a:pos x="108" y="252"/>
              </a:cxn>
              <a:cxn ang="0">
                <a:pos x="0" y="196"/>
              </a:cxn>
              <a:cxn ang="0">
                <a:pos x="108" y="140"/>
              </a:cxn>
              <a:cxn ang="0">
                <a:pos x="0" y="85"/>
              </a:cxn>
              <a:cxn ang="0">
                <a:pos x="108" y="28"/>
              </a:cxn>
              <a:cxn ang="0">
                <a:pos x="53" y="0"/>
              </a:cxn>
            </a:cxnLst>
            <a:rect l="0" t="0" r="r" b="b"/>
            <a:pathLst>
              <a:path w="108" h="335">
                <a:moveTo>
                  <a:pt x="53" y="335"/>
                </a:moveTo>
                <a:lnTo>
                  <a:pt x="0" y="308"/>
                </a:lnTo>
                <a:lnTo>
                  <a:pt x="108" y="252"/>
                </a:lnTo>
                <a:lnTo>
                  <a:pt x="0" y="196"/>
                </a:lnTo>
                <a:lnTo>
                  <a:pt x="108" y="140"/>
                </a:lnTo>
                <a:lnTo>
                  <a:pt x="0" y="85"/>
                </a:lnTo>
                <a:lnTo>
                  <a:pt x="108" y="28"/>
                </a:lnTo>
                <a:lnTo>
                  <a:pt x="53" y="0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53" name="Freeform 69"/>
          <p:cNvSpPr>
            <a:spLocks/>
          </p:cNvSpPr>
          <p:nvPr/>
        </p:nvSpPr>
        <p:spPr bwMode="auto">
          <a:xfrm>
            <a:off x="5738813" y="3292499"/>
            <a:ext cx="42862" cy="266700"/>
          </a:xfrm>
          <a:custGeom>
            <a:avLst/>
            <a:gdLst/>
            <a:ahLst/>
            <a:cxnLst>
              <a:cxn ang="0">
                <a:pos x="53" y="0"/>
              </a:cxn>
              <a:cxn ang="0">
                <a:pos x="36" y="3"/>
              </a:cxn>
              <a:cxn ang="0">
                <a:pos x="21" y="11"/>
              </a:cxn>
              <a:cxn ang="0">
                <a:pos x="10" y="23"/>
              </a:cxn>
              <a:cxn ang="0">
                <a:pos x="1" y="38"/>
              </a:cxn>
              <a:cxn ang="0">
                <a:pos x="0" y="56"/>
              </a:cxn>
              <a:cxn ang="0">
                <a:pos x="1" y="73"/>
              </a:cxn>
              <a:cxn ang="0">
                <a:pos x="10" y="89"/>
              </a:cxn>
              <a:cxn ang="0">
                <a:pos x="21" y="101"/>
              </a:cxn>
              <a:cxn ang="0">
                <a:pos x="36" y="110"/>
              </a:cxn>
              <a:cxn ang="0">
                <a:pos x="53" y="111"/>
              </a:cxn>
              <a:cxn ang="0">
                <a:pos x="36" y="114"/>
              </a:cxn>
              <a:cxn ang="0">
                <a:pos x="21" y="123"/>
              </a:cxn>
              <a:cxn ang="0">
                <a:pos x="10" y="135"/>
              </a:cxn>
              <a:cxn ang="0">
                <a:pos x="1" y="150"/>
              </a:cxn>
              <a:cxn ang="0">
                <a:pos x="0" y="168"/>
              </a:cxn>
              <a:cxn ang="0">
                <a:pos x="1" y="184"/>
              </a:cxn>
              <a:cxn ang="0">
                <a:pos x="10" y="201"/>
              </a:cxn>
              <a:cxn ang="0">
                <a:pos x="21" y="212"/>
              </a:cxn>
              <a:cxn ang="0">
                <a:pos x="36" y="221"/>
              </a:cxn>
              <a:cxn ang="0">
                <a:pos x="53" y="223"/>
              </a:cxn>
              <a:cxn ang="0">
                <a:pos x="36" y="226"/>
              </a:cxn>
              <a:cxn ang="0">
                <a:pos x="21" y="235"/>
              </a:cxn>
              <a:cxn ang="0">
                <a:pos x="10" y="247"/>
              </a:cxn>
              <a:cxn ang="0">
                <a:pos x="1" y="262"/>
              </a:cxn>
              <a:cxn ang="0">
                <a:pos x="0" y="279"/>
              </a:cxn>
              <a:cxn ang="0">
                <a:pos x="1" y="296"/>
              </a:cxn>
              <a:cxn ang="0">
                <a:pos x="10" y="312"/>
              </a:cxn>
              <a:cxn ang="0">
                <a:pos x="21" y="324"/>
              </a:cxn>
              <a:cxn ang="0">
                <a:pos x="36" y="333"/>
              </a:cxn>
              <a:cxn ang="0">
                <a:pos x="53" y="335"/>
              </a:cxn>
            </a:cxnLst>
            <a:rect l="0" t="0" r="r" b="b"/>
            <a:pathLst>
              <a:path w="53" h="335">
                <a:moveTo>
                  <a:pt x="53" y="0"/>
                </a:moveTo>
                <a:lnTo>
                  <a:pt x="36" y="3"/>
                </a:lnTo>
                <a:lnTo>
                  <a:pt x="21" y="11"/>
                </a:lnTo>
                <a:lnTo>
                  <a:pt x="10" y="23"/>
                </a:lnTo>
                <a:lnTo>
                  <a:pt x="1" y="38"/>
                </a:lnTo>
                <a:lnTo>
                  <a:pt x="0" y="56"/>
                </a:lnTo>
                <a:lnTo>
                  <a:pt x="1" y="73"/>
                </a:lnTo>
                <a:lnTo>
                  <a:pt x="10" y="89"/>
                </a:lnTo>
                <a:lnTo>
                  <a:pt x="21" y="101"/>
                </a:lnTo>
                <a:lnTo>
                  <a:pt x="36" y="110"/>
                </a:lnTo>
                <a:lnTo>
                  <a:pt x="53" y="111"/>
                </a:lnTo>
                <a:lnTo>
                  <a:pt x="36" y="114"/>
                </a:lnTo>
                <a:lnTo>
                  <a:pt x="21" y="123"/>
                </a:lnTo>
                <a:lnTo>
                  <a:pt x="10" y="135"/>
                </a:lnTo>
                <a:lnTo>
                  <a:pt x="1" y="150"/>
                </a:lnTo>
                <a:lnTo>
                  <a:pt x="0" y="168"/>
                </a:lnTo>
                <a:lnTo>
                  <a:pt x="1" y="184"/>
                </a:lnTo>
                <a:lnTo>
                  <a:pt x="10" y="201"/>
                </a:lnTo>
                <a:lnTo>
                  <a:pt x="21" y="212"/>
                </a:lnTo>
                <a:lnTo>
                  <a:pt x="36" y="221"/>
                </a:lnTo>
                <a:lnTo>
                  <a:pt x="53" y="223"/>
                </a:lnTo>
                <a:lnTo>
                  <a:pt x="36" y="226"/>
                </a:lnTo>
                <a:lnTo>
                  <a:pt x="21" y="235"/>
                </a:lnTo>
                <a:lnTo>
                  <a:pt x="10" y="247"/>
                </a:lnTo>
                <a:lnTo>
                  <a:pt x="1" y="262"/>
                </a:lnTo>
                <a:lnTo>
                  <a:pt x="0" y="279"/>
                </a:lnTo>
                <a:lnTo>
                  <a:pt x="1" y="296"/>
                </a:lnTo>
                <a:lnTo>
                  <a:pt x="10" y="312"/>
                </a:lnTo>
                <a:lnTo>
                  <a:pt x="21" y="324"/>
                </a:lnTo>
                <a:lnTo>
                  <a:pt x="36" y="333"/>
                </a:lnTo>
                <a:lnTo>
                  <a:pt x="53" y="335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54" name="Line 70"/>
          <p:cNvSpPr>
            <a:spLocks noChangeShapeType="1"/>
          </p:cNvSpPr>
          <p:nvPr/>
        </p:nvSpPr>
        <p:spPr bwMode="auto">
          <a:xfrm>
            <a:off x="5781675" y="3559199"/>
            <a:ext cx="1588" cy="889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55" name="Line 71"/>
          <p:cNvSpPr>
            <a:spLocks noChangeShapeType="1"/>
          </p:cNvSpPr>
          <p:nvPr/>
        </p:nvSpPr>
        <p:spPr bwMode="auto">
          <a:xfrm flipV="1">
            <a:off x="5781675" y="3203599"/>
            <a:ext cx="1588" cy="88900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56" name="Freeform 72"/>
          <p:cNvSpPr>
            <a:spLocks/>
          </p:cNvSpPr>
          <p:nvPr/>
        </p:nvSpPr>
        <p:spPr bwMode="auto">
          <a:xfrm>
            <a:off x="5759450" y="3625874"/>
            <a:ext cx="42863" cy="44450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3" y="15"/>
              </a:cxn>
              <a:cxn ang="0">
                <a:pos x="10" y="6"/>
              </a:cxn>
              <a:cxn ang="0">
                <a:pos x="21" y="0"/>
              </a:cxn>
              <a:cxn ang="0">
                <a:pos x="33" y="0"/>
              </a:cxn>
              <a:cxn ang="0">
                <a:pos x="44" y="6"/>
              </a:cxn>
              <a:cxn ang="0">
                <a:pos x="52" y="15"/>
              </a:cxn>
              <a:cxn ang="0">
                <a:pos x="55" y="27"/>
              </a:cxn>
              <a:cxn ang="0">
                <a:pos x="52" y="41"/>
              </a:cxn>
              <a:cxn ang="0">
                <a:pos x="44" y="50"/>
              </a:cxn>
              <a:cxn ang="0">
                <a:pos x="33" y="55"/>
              </a:cxn>
              <a:cxn ang="0">
                <a:pos x="21" y="55"/>
              </a:cxn>
              <a:cxn ang="0">
                <a:pos x="10" y="50"/>
              </a:cxn>
              <a:cxn ang="0">
                <a:pos x="3" y="41"/>
              </a:cxn>
              <a:cxn ang="0">
                <a:pos x="0" y="27"/>
              </a:cxn>
            </a:cxnLst>
            <a:rect l="0" t="0" r="r" b="b"/>
            <a:pathLst>
              <a:path w="55" h="55">
                <a:moveTo>
                  <a:pt x="0" y="27"/>
                </a:moveTo>
                <a:lnTo>
                  <a:pt x="3" y="15"/>
                </a:lnTo>
                <a:lnTo>
                  <a:pt x="10" y="6"/>
                </a:lnTo>
                <a:lnTo>
                  <a:pt x="21" y="0"/>
                </a:lnTo>
                <a:lnTo>
                  <a:pt x="33" y="0"/>
                </a:lnTo>
                <a:lnTo>
                  <a:pt x="44" y="6"/>
                </a:lnTo>
                <a:lnTo>
                  <a:pt x="52" y="15"/>
                </a:lnTo>
                <a:lnTo>
                  <a:pt x="55" y="27"/>
                </a:lnTo>
                <a:lnTo>
                  <a:pt x="52" y="41"/>
                </a:lnTo>
                <a:lnTo>
                  <a:pt x="44" y="50"/>
                </a:lnTo>
                <a:lnTo>
                  <a:pt x="33" y="55"/>
                </a:lnTo>
                <a:lnTo>
                  <a:pt x="21" y="55"/>
                </a:lnTo>
                <a:lnTo>
                  <a:pt x="10" y="50"/>
                </a:lnTo>
                <a:lnTo>
                  <a:pt x="3" y="41"/>
                </a:lnTo>
                <a:lnTo>
                  <a:pt x="0" y="27"/>
                </a:lnTo>
                <a:close/>
              </a:path>
            </a:pathLst>
          </a:custGeom>
          <a:solidFill>
            <a:srgbClr val="000000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57" name="Freeform 73"/>
          <p:cNvSpPr>
            <a:spLocks/>
          </p:cNvSpPr>
          <p:nvPr/>
        </p:nvSpPr>
        <p:spPr bwMode="auto">
          <a:xfrm>
            <a:off x="5759450" y="2562249"/>
            <a:ext cx="42863" cy="44450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3" y="14"/>
              </a:cxn>
              <a:cxn ang="0">
                <a:pos x="10" y="5"/>
              </a:cxn>
              <a:cxn ang="0">
                <a:pos x="21" y="0"/>
              </a:cxn>
              <a:cxn ang="0">
                <a:pos x="33" y="0"/>
              </a:cxn>
              <a:cxn ang="0">
                <a:pos x="44" y="5"/>
              </a:cxn>
              <a:cxn ang="0">
                <a:pos x="52" y="14"/>
              </a:cxn>
              <a:cxn ang="0">
                <a:pos x="55" y="26"/>
              </a:cxn>
              <a:cxn ang="0">
                <a:pos x="52" y="40"/>
              </a:cxn>
              <a:cxn ang="0">
                <a:pos x="44" y="49"/>
              </a:cxn>
              <a:cxn ang="0">
                <a:pos x="33" y="55"/>
              </a:cxn>
              <a:cxn ang="0">
                <a:pos x="21" y="55"/>
              </a:cxn>
              <a:cxn ang="0">
                <a:pos x="10" y="49"/>
              </a:cxn>
              <a:cxn ang="0">
                <a:pos x="3" y="40"/>
              </a:cxn>
              <a:cxn ang="0">
                <a:pos x="0" y="26"/>
              </a:cxn>
            </a:cxnLst>
            <a:rect l="0" t="0" r="r" b="b"/>
            <a:pathLst>
              <a:path w="55" h="55">
                <a:moveTo>
                  <a:pt x="0" y="26"/>
                </a:moveTo>
                <a:lnTo>
                  <a:pt x="3" y="14"/>
                </a:lnTo>
                <a:lnTo>
                  <a:pt x="10" y="5"/>
                </a:lnTo>
                <a:lnTo>
                  <a:pt x="21" y="0"/>
                </a:lnTo>
                <a:lnTo>
                  <a:pt x="33" y="0"/>
                </a:lnTo>
                <a:lnTo>
                  <a:pt x="44" y="5"/>
                </a:lnTo>
                <a:lnTo>
                  <a:pt x="52" y="14"/>
                </a:lnTo>
                <a:lnTo>
                  <a:pt x="55" y="26"/>
                </a:lnTo>
                <a:lnTo>
                  <a:pt x="52" y="40"/>
                </a:lnTo>
                <a:lnTo>
                  <a:pt x="44" y="49"/>
                </a:lnTo>
                <a:lnTo>
                  <a:pt x="33" y="55"/>
                </a:lnTo>
                <a:lnTo>
                  <a:pt x="21" y="55"/>
                </a:lnTo>
                <a:lnTo>
                  <a:pt x="10" y="49"/>
                </a:lnTo>
                <a:lnTo>
                  <a:pt x="3" y="40"/>
                </a:lnTo>
                <a:lnTo>
                  <a:pt x="0" y="26"/>
                </a:lnTo>
                <a:close/>
              </a:path>
            </a:pathLst>
          </a:custGeom>
          <a:solidFill>
            <a:srgbClr val="000000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58" name="Freeform 74"/>
          <p:cNvSpPr>
            <a:spLocks/>
          </p:cNvSpPr>
          <p:nvPr/>
        </p:nvSpPr>
        <p:spPr bwMode="auto">
          <a:xfrm>
            <a:off x="4881563" y="2540024"/>
            <a:ext cx="257175" cy="44450"/>
          </a:xfrm>
          <a:custGeom>
            <a:avLst/>
            <a:gdLst/>
            <a:ahLst/>
            <a:cxnLst>
              <a:cxn ang="0">
                <a:pos x="325" y="55"/>
              </a:cxn>
              <a:cxn ang="0">
                <a:pos x="322" y="39"/>
              </a:cxn>
              <a:cxn ang="0">
                <a:pos x="313" y="23"/>
              </a:cxn>
              <a:cxn ang="0">
                <a:pos x="301" y="11"/>
              </a:cxn>
              <a:cxn ang="0">
                <a:pos x="287" y="3"/>
              </a:cxn>
              <a:cxn ang="0">
                <a:pos x="270" y="0"/>
              </a:cxn>
              <a:cxn ang="0">
                <a:pos x="253" y="3"/>
              </a:cxn>
              <a:cxn ang="0">
                <a:pos x="238" y="11"/>
              </a:cxn>
              <a:cxn ang="0">
                <a:pos x="227" y="23"/>
              </a:cxn>
              <a:cxn ang="0">
                <a:pos x="218" y="39"/>
              </a:cxn>
              <a:cxn ang="0">
                <a:pos x="216" y="55"/>
              </a:cxn>
              <a:cxn ang="0">
                <a:pos x="214" y="39"/>
              </a:cxn>
              <a:cxn ang="0">
                <a:pos x="205" y="23"/>
              </a:cxn>
              <a:cxn ang="0">
                <a:pos x="193" y="11"/>
              </a:cxn>
              <a:cxn ang="0">
                <a:pos x="179" y="3"/>
              </a:cxn>
              <a:cxn ang="0">
                <a:pos x="162" y="0"/>
              </a:cxn>
              <a:cxn ang="0">
                <a:pos x="144" y="3"/>
              </a:cxn>
              <a:cxn ang="0">
                <a:pos x="130" y="11"/>
              </a:cxn>
              <a:cxn ang="0">
                <a:pos x="119" y="23"/>
              </a:cxn>
              <a:cxn ang="0">
                <a:pos x="110" y="39"/>
              </a:cxn>
              <a:cxn ang="0">
                <a:pos x="108" y="55"/>
              </a:cxn>
              <a:cxn ang="0">
                <a:pos x="106" y="39"/>
              </a:cxn>
              <a:cxn ang="0">
                <a:pos x="97" y="23"/>
              </a:cxn>
              <a:cxn ang="0">
                <a:pos x="85" y="11"/>
              </a:cxn>
              <a:cxn ang="0">
                <a:pos x="71" y="3"/>
              </a:cxn>
              <a:cxn ang="0">
                <a:pos x="54" y="0"/>
              </a:cxn>
              <a:cxn ang="0">
                <a:pos x="36" y="3"/>
              </a:cxn>
              <a:cxn ang="0">
                <a:pos x="22" y="11"/>
              </a:cxn>
              <a:cxn ang="0">
                <a:pos x="10" y="23"/>
              </a:cxn>
              <a:cxn ang="0">
                <a:pos x="2" y="39"/>
              </a:cxn>
              <a:cxn ang="0">
                <a:pos x="0" y="55"/>
              </a:cxn>
            </a:cxnLst>
            <a:rect l="0" t="0" r="r" b="b"/>
            <a:pathLst>
              <a:path w="325" h="55">
                <a:moveTo>
                  <a:pt x="325" y="55"/>
                </a:moveTo>
                <a:lnTo>
                  <a:pt x="322" y="39"/>
                </a:lnTo>
                <a:lnTo>
                  <a:pt x="313" y="23"/>
                </a:lnTo>
                <a:lnTo>
                  <a:pt x="301" y="11"/>
                </a:lnTo>
                <a:lnTo>
                  <a:pt x="287" y="3"/>
                </a:lnTo>
                <a:lnTo>
                  <a:pt x="270" y="0"/>
                </a:lnTo>
                <a:lnTo>
                  <a:pt x="253" y="3"/>
                </a:lnTo>
                <a:lnTo>
                  <a:pt x="238" y="11"/>
                </a:lnTo>
                <a:lnTo>
                  <a:pt x="227" y="23"/>
                </a:lnTo>
                <a:lnTo>
                  <a:pt x="218" y="39"/>
                </a:lnTo>
                <a:lnTo>
                  <a:pt x="216" y="55"/>
                </a:lnTo>
                <a:lnTo>
                  <a:pt x="214" y="39"/>
                </a:lnTo>
                <a:lnTo>
                  <a:pt x="205" y="23"/>
                </a:lnTo>
                <a:lnTo>
                  <a:pt x="193" y="11"/>
                </a:lnTo>
                <a:lnTo>
                  <a:pt x="179" y="3"/>
                </a:lnTo>
                <a:lnTo>
                  <a:pt x="162" y="0"/>
                </a:lnTo>
                <a:lnTo>
                  <a:pt x="144" y="3"/>
                </a:lnTo>
                <a:lnTo>
                  <a:pt x="130" y="11"/>
                </a:lnTo>
                <a:lnTo>
                  <a:pt x="119" y="23"/>
                </a:lnTo>
                <a:lnTo>
                  <a:pt x="110" y="39"/>
                </a:lnTo>
                <a:lnTo>
                  <a:pt x="108" y="55"/>
                </a:lnTo>
                <a:lnTo>
                  <a:pt x="106" y="39"/>
                </a:lnTo>
                <a:lnTo>
                  <a:pt x="97" y="23"/>
                </a:lnTo>
                <a:lnTo>
                  <a:pt x="85" y="11"/>
                </a:lnTo>
                <a:lnTo>
                  <a:pt x="71" y="3"/>
                </a:lnTo>
                <a:lnTo>
                  <a:pt x="54" y="0"/>
                </a:lnTo>
                <a:lnTo>
                  <a:pt x="36" y="3"/>
                </a:lnTo>
                <a:lnTo>
                  <a:pt x="22" y="11"/>
                </a:lnTo>
                <a:lnTo>
                  <a:pt x="10" y="23"/>
                </a:lnTo>
                <a:lnTo>
                  <a:pt x="2" y="39"/>
                </a:lnTo>
                <a:lnTo>
                  <a:pt x="0" y="55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59" name="Line 75"/>
          <p:cNvSpPr>
            <a:spLocks noChangeShapeType="1"/>
          </p:cNvSpPr>
          <p:nvPr/>
        </p:nvSpPr>
        <p:spPr bwMode="auto">
          <a:xfrm>
            <a:off x="5138738" y="2584474"/>
            <a:ext cx="127000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60" name="Line 76"/>
          <p:cNvSpPr>
            <a:spLocks noChangeShapeType="1"/>
          </p:cNvSpPr>
          <p:nvPr/>
        </p:nvSpPr>
        <p:spPr bwMode="auto">
          <a:xfrm>
            <a:off x="5653088" y="2584474"/>
            <a:ext cx="128587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61" name="Line 77"/>
          <p:cNvSpPr>
            <a:spLocks noChangeShapeType="1"/>
          </p:cNvSpPr>
          <p:nvPr/>
        </p:nvSpPr>
        <p:spPr bwMode="auto">
          <a:xfrm>
            <a:off x="5265738" y="2584474"/>
            <a:ext cx="130175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62" name="Freeform 78"/>
          <p:cNvSpPr>
            <a:spLocks/>
          </p:cNvSpPr>
          <p:nvPr/>
        </p:nvSpPr>
        <p:spPr bwMode="auto">
          <a:xfrm>
            <a:off x="5395913" y="2540024"/>
            <a:ext cx="257175" cy="88900"/>
          </a:xfrm>
          <a:custGeom>
            <a:avLst/>
            <a:gdLst/>
            <a:ahLst/>
            <a:cxnLst>
              <a:cxn ang="0">
                <a:pos x="0" y="55"/>
              </a:cxn>
              <a:cxn ang="0">
                <a:pos x="26" y="0"/>
              </a:cxn>
              <a:cxn ang="0">
                <a:pos x="80" y="112"/>
              </a:cxn>
              <a:cxn ang="0">
                <a:pos x="134" y="0"/>
              </a:cxn>
              <a:cxn ang="0">
                <a:pos x="188" y="112"/>
              </a:cxn>
              <a:cxn ang="0">
                <a:pos x="242" y="0"/>
              </a:cxn>
              <a:cxn ang="0">
                <a:pos x="296" y="112"/>
              </a:cxn>
              <a:cxn ang="0">
                <a:pos x="324" y="55"/>
              </a:cxn>
            </a:cxnLst>
            <a:rect l="0" t="0" r="r" b="b"/>
            <a:pathLst>
              <a:path w="324" h="112">
                <a:moveTo>
                  <a:pt x="0" y="55"/>
                </a:moveTo>
                <a:lnTo>
                  <a:pt x="26" y="0"/>
                </a:lnTo>
                <a:lnTo>
                  <a:pt x="80" y="112"/>
                </a:lnTo>
                <a:lnTo>
                  <a:pt x="134" y="0"/>
                </a:lnTo>
                <a:lnTo>
                  <a:pt x="188" y="112"/>
                </a:lnTo>
                <a:lnTo>
                  <a:pt x="242" y="0"/>
                </a:lnTo>
                <a:lnTo>
                  <a:pt x="296" y="112"/>
                </a:lnTo>
                <a:lnTo>
                  <a:pt x="324" y="55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63" name="Freeform 79"/>
          <p:cNvSpPr>
            <a:spLocks/>
          </p:cNvSpPr>
          <p:nvPr/>
        </p:nvSpPr>
        <p:spPr bwMode="auto">
          <a:xfrm>
            <a:off x="7861300" y="2562249"/>
            <a:ext cx="41275" cy="44450"/>
          </a:xfrm>
          <a:custGeom>
            <a:avLst/>
            <a:gdLst/>
            <a:ahLst/>
            <a:cxnLst>
              <a:cxn ang="0">
                <a:pos x="0" y="26"/>
              </a:cxn>
              <a:cxn ang="0">
                <a:pos x="2" y="14"/>
              </a:cxn>
              <a:cxn ang="0">
                <a:pos x="10" y="5"/>
              </a:cxn>
              <a:cxn ang="0">
                <a:pos x="20" y="0"/>
              </a:cxn>
              <a:cxn ang="0">
                <a:pos x="33" y="0"/>
              </a:cxn>
              <a:cxn ang="0">
                <a:pos x="43" y="5"/>
              </a:cxn>
              <a:cxn ang="0">
                <a:pos x="50" y="14"/>
              </a:cxn>
              <a:cxn ang="0">
                <a:pos x="53" y="26"/>
              </a:cxn>
              <a:cxn ang="0">
                <a:pos x="50" y="40"/>
              </a:cxn>
              <a:cxn ang="0">
                <a:pos x="43" y="49"/>
              </a:cxn>
              <a:cxn ang="0">
                <a:pos x="33" y="55"/>
              </a:cxn>
              <a:cxn ang="0">
                <a:pos x="20" y="55"/>
              </a:cxn>
              <a:cxn ang="0">
                <a:pos x="10" y="49"/>
              </a:cxn>
              <a:cxn ang="0">
                <a:pos x="2" y="40"/>
              </a:cxn>
              <a:cxn ang="0">
                <a:pos x="0" y="26"/>
              </a:cxn>
            </a:cxnLst>
            <a:rect l="0" t="0" r="r" b="b"/>
            <a:pathLst>
              <a:path w="53" h="55">
                <a:moveTo>
                  <a:pt x="0" y="26"/>
                </a:moveTo>
                <a:lnTo>
                  <a:pt x="2" y="14"/>
                </a:lnTo>
                <a:lnTo>
                  <a:pt x="10" y="5"/>
                </a:lnTo>
                <a:lnTo>
                  <a:pt x="20" y="0"/>
                </a:lnTo>
                <a:lnTo>
                  <a:pt x="33" y="0"/>
                </a:lnTo>
                <a:lnTo>
                  <a:pt x="43" y="5"/>
                </a:lnTo>
                <a:lnTo>
                  <a:pt x="50" y="14"/>
                </a:lnTo>
                <a:lnTo>
                  <a:pt x="53" y="26"/>
                </a:lnTo>
                <a:lnTo>
                  <a:pt x="50" y="40"/>
                </a:lnTo>
                <a:lnTo>
                  <a:pt x="43" y="49"/>
                </a:lnTo>
                <a:lnTo>
                  <a:pt x="33" y="55"/>
                </a:lnTo>
                <a:lnTo>
                  <a:pt x="20" y="55"/>
                </a:lnTo>
                <a:lnTo>
                  <a:pt x="10" y="49"/>
                </a:lnTo>
                <a:lnTo>
                  <a:pt x="2" y="40"/>
                </a:lnTo>
                <a:lnTo>
                  <a:pt x="0" y="26"/>
                </a:lnTo>
                <a:close/>
              </a:path>
            </a:pathLst>
          </a:custGeom>
          <a:solidFill>
            <a:srgbClr val="000000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64" name="Line 80"/>
          <p:cNvSpPr>
            <a:spLocks noChangeShapeType="1"/>
          </p:cNvSpPr>
          <p:nvPr/>
        </p:nvSpPr>
        <p:spPr bwMode="auto">
          <a:xfrm>
            <a:off x="7731125" y="2584474"/>
            <a:ext cx="130175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65" name="Line 81"/>
          <p:cNvSpPr>
            <a:spLocks noChangeShapeType="1"/>
          </p:cNvSpPr>
          <p:nvPr/>
        </p:nvSpPr>
        <p:spPr bwMode="auto">
          <a:xfrm>
            <a:off x="7346950" y="2584474"/>
            <a:ext cx="127000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66" name="Freeform 82"/>
          <p:cNvSpPr>
            <a:spLocks/>
          </p:cNvSpPr>
          <p:nvPr/>
        </p:nvSpPr>
        <p:spPr bwMode="auto">
          <a:xfrm>
            <a:off x="7473950" y="2540024"/>
            <a:ext cx="257175" cy="88900"/>
          </a:xfrm>
          <a:custGeom>
            <a:avLst/>
            <a:gdLst/>
            <a:ahLst/>
            <a:cxnLst>
              <a:cxn ang="0">
                <a:pos x="0" y="55"/>
              </a:cxn>
              <a:cxn ang="0">
                <a:pos x="27" y="0"/>
              </a:cxn>
              <a:cxn ang="0">
                <a:pos x="82" y="112"/>
              </a:cxn>
              <a:cxn ang="0">
                <a:pos x="135" y="0"/>
              </a:cxn>
              <a:cxn ang="0">
                <a:pos x="190" y="112"/>
              </a:cxn>
              <a:cxn ang="0">
                <a:pos x="243" y="0"/>
              </a:cxn>
              <a:cxn ang="0">
                <a:pos x="298" y="112"/>
              </a:cxn>
              <a:cxn ang="0">
                <a:pos x="324" y="55"/>
              </a:cxn>
            </a:cxnLst>
            <a:rect l="0" t="0" r="r" b="b"/>
            <a:pathLst>
              <a:path w="324" h="112">
                <a:moveTo>
                  <a:pt x="0" y="55"/>
                </a:moveTo>
                <a:lnTo>
                  <a:pt x="27" y="0"/>
                </a:lnTo>
                <a:lnTo>
                  <a:pt x="82" y="112"/>
                </a:lnTo>
                <a:lnTo>
                  <a:pt x="135" y="0"/>
                </a:lnTo>
                <a:lnTo>
                  <a:pt x="190" y="112"/>
                </a:lnTo>
                <a:lnTo>
                  <a:pt x="243" y="0"/>
                </a:lnTo>
                <a:lnTo>
                  <a:pt x="298" y="112"/>
                </a:lnTo>
                <a:lnTo>
                  <a:pt x="324" y="55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67" name="Line 83"/>
          <p:cNvSpPr>
            <a:spLocks noChangeShapeType="1"/>
          </p:cNvSpPr>
          <p:nvPr/>
        </p:nvSpPr>
        <p:spPr bwMode="auto">
          <a:xfrm flipV="1">
            <a:off x="7881938" y="3116286"/>
            <a:ext cx="1587" cy="8731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68" name="Line 84"/>
          <p:cNvSpPr>
            <a:spLocks noChangeShapeType="1"/>
          </p:cNvSpPr>
          <p:nvPr/>
        </p:nvSpPr>
        <p:spPr bwMode="auto">
          <a:xfrm flipV="1">
            <a:off x="7881938" y="3027386"/>
            <a:ext cx="1587" cy="5556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69" name="Freeform 85"/>
          <p:cNvSpPr>
            <a:spLocks/>
          </p:cNvSpPr>
          <p:nvPr/>
        </p:nvSpPr>
        <p:spPr bwMode="auto">
          <a:xfrm>
            <a:off x="7816850" y="3116286"/>
            <a:ext cx="130175" cy="33338"/>
          </a:xfrm>
          <a:custGeom>
            <a:avLst/>
            <a:gdLst/>
            <a:ahLst/>
            <a:cxnLst>
              <a:cxn ang="0">
                <a:pos x="0" y="43"/>
              </a:cxn>
              <a:cxn ang="0">
                <a:pos x="3" y="32"/>
              </a:cxn>
              <a:cxn ang="0">
                <a:pos x="11" y="21"/>
              </a:cxn>
              <a:cxn ang="0">
                <a:pos x="24" y="14"/>
              </a:cxn>
              <a:cxn ang="0">
                <a:pos x="40" y="6"/>
              </a:cxn>
              <a:cxn ang="0">
                <a:pos x="60" y="2"/>
              </a:cxn>
              <a:cxn ang="0">
                <a:pos x="82" y="0"/>
              </a:cxn>
              <a:cxn ang="0">
                <a:pos x="102" y="2"/>
              </a:cxn>
              <a:cxn ang="0">
                <a:pos x="122" y="6"/>
              </a:cxn>
              <a:cxn ang="0">
                <a:pos x="138" y="14"/>
              </a:cxn>
              <a:cxn ang="0">
                <a:pos x="151" y="21"/>
              </a:cxn>
              <a:cxn ang="0">
                <a:pos x="160" y="32"/>
              </a:cxn>
              <a:cxn ang="0">
                <a:pos x="163" y="43"/>
              </a:cxn>
            </a:cxnLst>
            <a:rect l="0" t="0" r="r" b="b"/>
            <a:pathLst>
              <a:path w="163" h="43">
                <a:moveTo>
                  <a:pt x="0" y="43"/>
                </a:moveTo>
                <a:lnTo>
                  <a:pt x="3" y="32"/>
                </a:lnTo>
                <a:lnTo>
                  <a:pt x="11" y="21"/>
                </a:lnTo>
                <a:lnTo>
                  <a:pt x="24" y="14"/>
                </a:lnTo>
                <a:lnTo>
                  <a:pt x="40" y="6"/>
                </a:lnTo>
                <a:lnTo>
                  <a:pt x="60" y="2"/>
                </a:lnTo>
                <a:lnTo>
                  <a:pt x="82" y="0"/>
                </a:lnTo>
                <a:lnTo>
                  <a:pt x="102" y="2"/>
                </a:lnTo>
                <a:lnTo>
                  <a:pt x="122" y="6"/>
                </a:lnTo>
                <a:lnTo>
                  <a:pt x="138" y="14"/>
                </a:lnTo>
                <a:lnTo>
                  <a:pt x="151" y="21"/>
                </a:lnTo>
                <a:lnTo>
                  <a:pt x="160" y="32"/>
                </a:lnTo>
                <a:lnTo>
                  <a:pt x="163" y="43"/>
                </a:lnTo>
              </a:path>
            </a:pathLst>
          </a:custGeom>
          <a:noFill/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70" name="Line 86"/>
          <p:cNvSpPr>
            <a:spLocks noChangeShapeType="1"/>
          </p:cNvSpPr>
          <p:nvPr/>
        </p:nvSpPr>
        <p:spPr bwMode="auto">
          <a:xfrm>
            <a:off x="7816850" y="3082949"/>
            <a:ext cx="130175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71" name="Line 87"/>
          <p:cNvSpPr>
            <a:spLocks noChangeShapeType="1"/>
          </p:cNvSpPr>
          <p:nvPr/>
        </p:nvSpPr>
        <p:spPr bwMode="auto">
          <a:xfrm>
            <a:off x="7881938" y="2584474"/>
            <a:ext cx="1587" cy="442912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72" name="Line 88"/>
          <p:cNvSpPr>
            <a:spLocks noChangeShapeType="1"/>
          </p:cNvSpPr>
          <p:nvPr/>
        </p:nvSpPr>
        <p:spPr bwMode="auto">
          <a:xfrm>
            <a:off x="7881938" y="3160736"/>
            <a:ext cx="1587" cy="48736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73" name="Line 89"/>
          <p:cNvSpPr>
            <a:spLocks noChangeShapeType="1"/>
          </p:cNvSpPr>
          <p:nvPr/>
        </p:nvSpPr>
        <p:spPr bwMode="auto">
          <a:xfrm>
            <a:off x="7861300" y="2584474"/>
            <a:ext cx="428625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74" name="Line 90"/>
          <p:cNvSpPr>
            <a:spLocks noChangeShapeType="1"/>
          </p:cNvSpPr>
          <p:nvPr/>
        </p:nvSpPr>
        <p:spPr bwMode="auto">
          <a:xfrm>
            <a:off x="8289925" y="2584474"/>
            <a:ext cx="1588" cy="398462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75" name="Rectangle 91"/>
          <p:cNvSpPr>
            <a:spLocks noChangeArrowheads="1"/>
          </p:cNvSpPr>
          <p:nvPr/>
        </p:nvSpPr>
        <p:spPr bwMode="auto">
          <a:xfrm>
            <a:off x="7896225" y="3767161"/>
            <a:ext cx="106363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1400">
                <a:solidFill>
                  <a:srgbClr val="000000"/>
                </a:solidFill>
                <a:latin typeface="Comic Sans MS" pitchFamily="66" charset="0"/>
              </a:rPr>
              <a:t>C</a:t>
            </a:r>
            <a:endParaRPr lang="it-IT">
              <a:latin typeface="Comic Sans MS" pitchFamily="66" charset="0"/>
            </a:endParaRPr>
          </a:p>
        </p:txBody>
      </p:sp>
      <p:sp>
        <p:nvSpPr>
          <p:cNvPr id="374876" name="Rectangle 92"/>
          <p:cNvSpPr>
            <a:spLocks noChangeArrowheads="1"/>
          </p:cNvSpPr>
          <p:nvPr/>
        </p:nvSpPr>
        <p:spPr bwMode="auto">
          <a:xfrm>
            <a:off x="7994650" y="3878286"/>
            <a:ext cx="160338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it-IT" sz="900">
                <a:solidFill>
                  <a:srgbClr val="000000"/>
                </a:solidFill>
                <a:latin typeface="Comic Sans MS" pitchFamily="66" charset="0"/>
              </a:rPr>
              <a:t>die</a:t>
            </a:r>
            <a:endParaRPr lang="it-IT">
              <a:latin typeface="Comic Sans MS" pitchFamily="66" charset="0"/>
            </a:endParaRPr>
          </a:p>
        </p:txBody>
      </p:sp>
      <p:sp>
        <p:nvSpPr>
          <p:cNvPr id="374877" name="Line 93"/>
          <p:cNvSpPr>
            <a:spLocks noChangeShapeType="1"/>
          </p:cNvSpPr>
          <p:nvPr/>
        </p:nvSpPr>
        <p:spPr bwMode="auto">
          <a:xfrm>
            <a:off x="8289925" y="3249636"/>
            <a:ext cx="1588" cy="398463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78" name="Line 94"/>
          <p:cNvSpPr>
            <a:spLocks noChangeShapeType="1"/>
          </p:cNvSpPr>
          <p:nvPr/>
        </p:nvSpPr>
        <p:spPr bwMode="auto">
          <a:xfrm flipH="1">
            <a:off x="7302500" y="2584474"/>
            <a:ext cx="44450" cy="1587"/>
          </a:xfrm>
          <a:prstGeom prst="line">
            <a:avLst/>
          </a:prstGeom>
          <a:noFill/>
          <a:ln w="7938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79" name="Freeform 95"/>
          <p:cNvSpPr>
            <a:spLocks/>
          </p:cNvSpPr>
          <p:nvPr/>
        </p:nvSpPr>
        <p:spPr bwMode="auto">
          <a:xfrm>
            <a:off x="7861300" y="3625874"/>
            <a:ext cx="41275" cy="44450"/>
          </a:xfrm>
          <a:custGeom>
            <a:avLst/>
            <a:gdLst/>
            <a:ahLst/>
            <a:cxnLst>
              <a:cxn ang="0">
                <a:pos x="0" y="27"/>
              </a:cxn>
              <a:cxn ang="0">
                <a:pos x="2" y="15"/>
              </a:cxn>
              <a:cxn ang="0">
                <a:pos x="10" y="6"/>
              </a:cxn>
              <a:cxn ang="0">
                <a:pos x="20" y="0"/>
              </a:cxn>
              <a:cxn ang="0">
                <a:pos x="33" y="0"/>
              </a:cxn>
              <a:cxn ang="0">
                <a:pos x="43" y="6"/>
              </a:cxn>
              <a:cxn ang="0">
                <a:pos x="50" y="15"/>
              </a:cxn>
              <a:cxn ang="0">
                <a:pos x="53" y="27"/>
              </a:cxn>
              <a:cxn ang="0">
                <a:pos x="50" y="41"/>
              </a:cxn>
              <a:cxn ang="0">
                <a:pos x="43" y="50"/>
              </a:cxn>
              <a:cxn ang="0">
                <a:pos x="33" y="55"/>
              </a:cxn>
              <a:cxn ang="0">
                <a:pos x="20" y="55"/>
              </a:cxn>
              <a:cxn ang="0">
                <a:pos x="10" y="50"/>
              </a:cxn>
              <a:cxn ang="0">
                <a:pos x="2" y="41"/>
              </a:cxn>
              <a:cxn ang="0">
                <a:pos x="0" y="27"/>
              </a:cxn>
            </a:cxnLst>
            <a:rect l="0" t="0" r="r" b="b"/>
            <a:pathLst>
              <a:path w="53" h="55">
                <a:moveTo>
                  <a:pt x="0" y="27"/>
                </a:moveTo>
                <a:lnTo>
                  <a:pt x="2" y="15"/>
                </a:lnTo>
                <a:lnTo>
                  <a:pt x="10" y="6"/>
                </a:lnTo>
                <a:lnTo>
                  <a:pt x="20" y="0"/>
                </a:lnTo>
                <a:lnTo>
                  <a:pt x="33" y="0"/>
                </a:lnTo>
                <a:lnTo>
                  <a:pt x="43" y="6"/>
                </a:lnTo>
                <a:lnTo>
                  <a:pt x="50" y="15"/>
                </a:lnTo>
                <a:lnTo>
                  <a:pt x="53" y="27"/>
                </a:lnTo>
                <a:lnTo>
                  <a:pt x="50" y="41"/>
                </a:lnTo>
                <a:lnTo>
                  <a:pt x="43" y="50"/>
                </a:lnTo>
                <a:lnTo>
                  <a:pt x="33" y="55"/>
                </a:lnTo>
                <a:lnTo>
                  <a:pt x="20" y="55"/>
                </a:lnTo>
                <a:lnTo>
                  <a:pt x="10" y="50"/>
                </a:lnTo>
                <a:lnTo>
                  <a:pt x="2" y="41"/>
                </a:lnTo>
                <a:lnTo>
                  <a:pt x="0" y="27"/>
                </a:lnTo>
                <a:close/>
              </a:path>
            </a:pathLst>
          </a:custGeom>
          <a:solidFill>
            <a:srgbClr val="000000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80" name="Line 96"/>
          <p:cNvSpPr>
            <a:spLocks noChangeShapeType="1"/>
          </p:cNvSpPr>
          <p:nvPr/>
        </p:nvSpPr>
        <p:spPr bwMode="auto">
          <a:xfrm>
            <a:off x="4933950" y="2451124"/>
            <a:ext cx="538163" cy="1587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81" name="Freeform 97"/>
          <p:cNvSpPr>
            <a:spLocks/>
          </p:cNvSpPr>
          <p:nvPr/>
        </p:nvSpPr>
        <p:spPr bwMode="auto">
          <a:xfrm>
            <a:off x="5462588" y="2414611"/>
            <a:ext cx="71437" cy="7302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9" y="47"/>
              </a:cxn>
              <a:cxn ang="0">
                <a:pos x="0" y="93"/>
              </a:cxn>
              <a:cxn ang="0">
                <a:pos x="0" y="0"/>
              </a:cxn>
            </a:cxnLst>
            <a:rect l="0" t="0" r="r" b="b"/>
            <a:pathLst>
              <a:path w="89" h="93">
                <a:moveTo>
                  <a:pt x="0" y="0"/>
                </a:moveTo>
                <a:lnTo>
                  <a:pt x="89" y="47"/>
                </a:lnTo>
                <a:lnTo>
                  <a:pt x="0" y="93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74888" name="Text Box 104"/>
          <p:cNvSpPr txBox="1">
            <a:spLocks noChangeArrowheads="1"/>
          </p:cNvSpPr>
          <p:nvPr/>
        </p:nvSpPr>
        <p:spPr bwMode="auto">
          <a:xfrm>
            <a:off x="7521575" y="1814536"/>
            <a:ext cx="1573213" cy="33655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160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Processor</a:t>
            </a:r>
            <a:endParaRPr lang="en-US" sz="1600" i="1">
              <a:solidFill>
                <a:srgbClr val="0000FF"/>
              </a:solidFill>
              <a:latin typeface="Comic Sans MS" pitchFamily="66" charset="0"/>
              <a:cs typeface="Arial" charset="0"/>
            </a:endParaRPr>
          </a:p>
        </p:txBody>
      </p:sp>
      <p:pic>
        <p:nvPicPr>
          <p:cNvPr id="374890" name="Picture 106" descr="spikes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 l="4291" t="40532"/>
          <a:stretch>
            <a:fillRect/>
          </a:stretch>
        </p:blipFill>
        <p:spPr>
          <a:xfrm>
            <a:off x="2209800" y="4521224"/>
            <a:ext cx="5343525" cy="2336800"/>
          </a:xfrm>
          <a:noFill/>
          <a:ln/>
        </p:spPr>
      </p:pic>
      <p:sp>
        <p:nvSpPr>
          <p:cNvPr id="374892" name="Line 108"/>
          <p:cNvSpPr>
            <a:spLocks noChangeShapeType="1"/>
          </p:cNvSpPr>
          <p:nvPr/>
        </p:nvSpPr>
        <p:spPr bwMode="auto">
          <a:xfrm>
            <a:off x="1927225" y="5554686"/>
            <a:ext cx="14668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74893" name="Text Box 109"/>
          <p:cNvSpPr txBox="1">
            <a:spLocks noChangeArrowheads="1"/>
          </p:cNvSpPr>
          <p:nvPr/>
        </p:nvSpPr>
        <p:spPr bwMode="auto">
          <a:xfrm>
            <a:off x="704850" y="5118124"/>
            <a:ext cx="1701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1800">
                <a:solidFill>
                  <a:schemeClr val="accent2"/>
                </a:solidFill>
                <a:latin typeface="Comic Sans MS" pitchFamily="66" charset="0"/>
              </a:rPr>
              <a:t>Max CPU Voltage</a:t>
            </a:r>
          </a:p>
        </p:txBody>
      </p:sp>
      <p:sp>
        <p:nvSpPr>
          <p:cNvPr id="374894" name="Line 110"/>
          <p:cNvSpPr>
            <a:spLocks noChangeShapeType="1"/>
          </p:cNvSpPr>
          <p:nvPr/>
        </p:nvSpPr>
        <p:spPr bwMode="auto">
          <a:xfrm>
            <a:off x="1868488" y="6440511"/>
            <a:ext cx="14668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74895" name="Text Box 111"/>
          <p:cNvSpPr txBox="1">
            <a:spLocks noChangeArrowheads="1"/>
          </p:cNvSpPr>
          <p:nvPr/>
        </p:nvSpPr>
        <p:spPr bwMode="auto">
          <a:xfrm>
            <a:off x="646113" y="6003949"/>
            <a:ext cx="17033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1800">
                <a:solidFill>
                  <a:schemeClr val="accent2"/>
                </a:solidFill>
                <a:latin typeface="Comic Sans MS" pitchFamily="66" charset="0"/>
              </a:rPr>
              <a:t>Min CPU Voltage</a:t>
            </a:r>
          </a:p>
        </p:txBody>
      </p:sp>
      <p:sp>
        <p:nvSpPr>
          <p:cNvPr id="374897" name="Text Box 113"/>
          <p:cNvSpPr txBox="1">
            <a:spLocks noChangeArrowheads="1"/>
          </p:cNvSpPr>
          <p:nvPr/>
        </p:nvSpPr>
        <p:spPr bwMode="auto">
          <a:xfrm>
            <a:off x="5365750" y="2790849"/>
            <a:ext cx="1573213" cy="457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i</a:t>
            </a:r>
            <a:r>
              <a:rPr lang="en-US" sz="2400" baseline="-2500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C</a:t>
            </a:r>
          </a:p>
        </p:txBody>
      </p:sp>
      <p:sp>
        <p:nvSpPr>
          <p:cNvPr id="374898" name="Text Box 114"/>
          <p:cNvSpPr txBox="1">
            <a:spLocks noChangeArrowheads="1"/>
          </p:cNvSpPr>
          <p:nvPr/>
        </p:nvSpPr>
        <p:spPr bwMode="auto">
          <a:xfrm>
            <a:off x="4478338" y="1985986"/>
            <a:ext cx="1573212" cy="457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i</a:t>
            </a:r>
            <a:r>
              <a:rPr lang="en-US" sz="2400" baseline="-2500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VRM</a:t>
            </a:r>
          </a:p>
        </p:txBody>
      </p:sp>
      <p:sp>
        <p:nvSpPr>
          <p:cNvPr id="374899" name="Text Box 115"/>
          <p:cNvSpPr txBox="1">
            <a:spLocks noChangeArrowheads="1"/>
          </p:cNvSpPr>
          <p:nvPr/>
        </p:nvSpPr>
        <p:spPr bwMode="auto">
          <a:xfrm>
            <a:off x="3836988" y="4141811"/>
            <a:ext cx="1573212" cy="457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i</a:t>
            </a:r>
            <a:r>
              <a:rPr lang="en-US" sz="2400" baseline="-25000">
                <a:solidFill>
                  <a:srgbClr val="CC3300"/>
                </a:solidFill>
                <a:latin typeface="Comic Sans MS" pitchFamily="66" charset="0"/>
                <a:cs typeface="Arial" charset="0"/>
              </a:rPr>
              <a:t>C</a:t>
            </a:r>
          </a:p>
        </p:txBody>
      </p:sp>
      <p:sp>
        <p:nvSpPr>
          <p:cNvPr id="374903" name="Line 119"/>
          <p:cNvSpPr>
            <a:spLocks noChangeShapeType="1"/>
          </p:cNvSpPr>
          <p:nvPr/>
        </p:nvSpPr>
        <p:spPr bwMode="auto">
          <a:xfrm flipV="1">
            <a:off x="5910263" y="2790849"/>
            <a:ext cx="0" cy="636587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74904" name="Text Box 120"/>
          <p:cNvSpPr txBox="1">
            <a:spLocks noChangeArrowheads="1"/>
          </p:cNvSpPr>
          <p:nvPr/>
        </p:nvSpPr>
        <p:spPr bwMode="auto">
          <a:xfrm>
            <a:off x="6373813" y="2798786"/>
            <a:ext cx="1573212" cy="457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solidFill>
                  <a:srgbClr val="009900"/>
                </a:solidFill>
                <a:latin typeface="Comic Sans MS" pitchFamily="66" charset="0"/>
                <a:cs typeface="Arial" charset="0"/>
              </a:rPr>
              <a:t>i</a:t>
            </a:r>
            <a:r>
              <a:rPr lang="en-US" sz="2400" baseline="-25000">
                <a:solidFill>
                  <a:srgbClr val="009900"/>
                </a:solidFill>
                <a:latin typeface="Comic Sans MS" pitchFamily="66" charset="0"/>
                <a:cs typeface="Arial" charset="0"/>
              </a:rPr>
              <a:t>B</a:t>
            </a:r>
          </a:p>
        </p:txBody>
      </p:sp>
      <p:sp>
        <p:nvSpPr>
          <p:cNvPr id="374905" name="Line 121"/>
          <p:cNvSpPr>
            <a:spLocks noChangeShapeType="1"/>
          </p:cNvSpPr>
          <p:nvPr/>
        </p:nvSpPr>
        <p:spPr bwMode="auto">
          <a:xfrm flipV="1">
            <a:off x="6918325" y="2798786"/>
            <a:ext cx="0" cy="636588"/>
          </a:xfrm>
          <a:prstGeom prst="line">
            <a:avLst/>
          </a:prstGeom>
          <a:noFill/>
          <a:ln w="38100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74906" name="Text Box 122"/>
          <p:cNvSpPr txBox="1">
            <a:spLocks noChangeArrowheads="1"/>
          </p:cNvSpPr>
          <p:nvPr/>
        </p:nvSpPr>
        <p:spPr bwMode="auto">
          <a:xfrm>
            <a:off x="6799263" y="2792436"/>
            <a:ext cx="1573212" cy="457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solidFill>
                  <a:srgbClr val="000066"/>
                </a:solidFill>
                <a:latin typeface="Comic Sans MS" pitchFamily="66" charset="0"/>
                <a:cs typeface="Arial" charset="0"/>
              </a:rPr>
              <a:t>i</a:t>
            </a:r>
            <a:r>
              <a:rPr lang="en-US" sz="2400" baseline="-25000">
                <a:solidFill>
                  <a:srgbClr val="000066"/>
                </a:solidFill>
                <a:latin typeface="Comic Sans MS" pitchFamily="66" charset="0"/>
                <a:cs typeface="Arial" charset="0"/>
              </a:rPr>
              <a:t>A</a:t>
            </a:r>
          </a:p>
        </p:txBody>
      </p:sp>
      <p:sp>
        <p:nvSpPr>
          <p:cNvPr id="374907" name="Line 123"/>
          <p:cNvSpPr>
            <a:spLocks noChangeShapeType="1"/>
          </p:cNvSpPr>
          <p:nvPr/>
        </p:nvSpPr>
        <p:spPr bwMode="auto">
          <a:xfrm flipV="1">
            <a:off x="7740650" y="2792436"/>
            <a:ext cx="0" cy="636588"/>
          </a:xfrm>
          <a:prstGeom prst="line">
            <a:avLst/>
          </a:prstGeom>
          <a:noFill/>
          <a:ln w="3810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374908" name="Text Box 124"/>
          <p:cNvSpPr txBox="1">
            <a:spLocks noChangeArrowheads="1"/>
          </p:cNvSpPr>
          <p:nvPr/>
        </p:nvSpPr>
        <p:spPr bwMode="auto">
          <a:xfrm>
            <a:off x="3351213" y="4117999"/>
            <a:ext cx="944562" cy="457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solidFill>
                  <a:srgbClr val="000066"/>
                </a:solidFill>
                <a:latin typeface="Comic Sans MS" pitchFamily="66" charset="0"/>
                <a:cs typeface="Arial" charset="0"/>
              </a:rPr>
              <a:t>i</a:t>
            </a:r>
            <a:r>
              <a:rPr lang="en-US" sz="2400" baseline="-25000">
                <a:solidFill>
                  <a:srgbClr val="000066"/>
                </a:solidFill>
                <a:latin typeface="Comic Sans MS" pitchFamily="66" charset="0"/>
                <a:cs typeface="Arial" charset="0"/>
              </a:rPr>
              <a:t>A</a:t>
            </a:r>
          </a:p>
        </p:txBody>
      </p:sp>
      <p:sp>
        <p:nvSpPr>
          <p:cNvPr id="374909" name="Text Box 125"/>
          <p:cNvSpPr txBox="1">
            <a:spLocks noChangeArrowheads="1"/>
          </p:cNvSpPr>
          <p:nvPr/>
        </p:nvSpPr>
        <p:spPr bwMode="auto">
          <a:xfrm>
            <a:off x="3357563" y="4125936"/>
            <a:ext cx="1573212" cy="457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solidFill>
                  <a:srgbClr val="009900"/>
                </a:solidFill>
                <a:latin typeface="Comic Sans MS" pitchFamily="66" charset="0"/>
                <a:cs typeface="Arial" charset="0"/>
              </a:rPr>
              <a:t>i</a:t>
            </a:r>
            <a:r>
              <a:rPr lang="en-US" sz="2400" baseline="-25000">
                <a:solidFill>
                  <a:srgbClr val="009900"/>
                </a:solidFill>
                <a:latin typeface="Comic Sans MS" pitchFamily="66" charset="0"/>
                <a:cs typeface="Arial" charset="0"/>
              </a:rPr>
              <a:t>B</a:t>
            </a:r>
          </a:p>
        </p:txBody>
      </p:sp>
      <p:sp>
        <p:nvSpPr>
          <p:cNvPr id="374911" name="Text Box 127"/>
          <p:cNvSpPr txBox="1">
            <a:spLocks noChangeArrowheads="1"/>
          </p:cNvSpPr>
          <p:nvPr/>
        </p:nvSpPr>
        <p:spPr bwMode="auto">
          <a:xfrm>
            <a:off x="4549775" y="4087836"/>
            <a:ext cx="1573213" cy="4572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i</a:t>
            </a:r>
            <a:r>
              <a:rPr lang="en-US" sz="2400" baseline="-25000">
                <a:solidFill>
                  <a:srgbClr val="0000FF"/>
                </a:solidFill>
                <a:latin typeface="Comic Sans MS" pitchFamily="66" charset="0"/>
                <a:cs typeface="Arial" charset="0"/>
              </a:rPr>
              <a:t>VRM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233520" y="4752963"/>
            <a:ext cx="3267808" cy="1489075"/>
            <a:chOff x="569" y="2582"/>
            <a:chExt cx="2059" cy="938"/>
          </a:xfrm>
        </p:grpSpPr>
        <p:graphicFrame>
          <p:nvGraphicFramePr>
            <p:cNvPr id="1070083" name="Object 3"/>
            <p:cNvGraphicFramePr>
              <a:graphicFrameLocks noChangeAspect="1"/>
            </p:cNvGraphicFramePr>
            <p:nvPr/>
          </p:nvGraphicFramePr>
          <p:xfrm>
            <a:off x="569" y="2582"/>
            <a:ext cx="1610" cy="938"/>
          </p:xfrm>
          <a:graphic>
            <a:graphicData uri="http://schemas.openxmlformats.org/presentationml/2006/ole">
              <p:oleObj spid="_x0000_s5124" name="Visio" r:id="rId4" imgW="5637581" imgH="3283915" progId="Visio.Drawing.11">
                <p:embed/>
              </p:oleObj>
            </a:graphicData>
          </a:graphic>
        </p:graphicFrame>
        <p:sp>
          <p:nvSpPr>
            <p:cNvPr id="1070084" name="Rectangle 4"/>
            <p:cNvSpPr>
              <a:spLocks noChangeArrowheads="1"/>
            </p:cNvSpPr>
            <p:nvPr/>
          </p:nvSpPr>
          <p:spPr bwMode="auto">
            <a:xfrm>
              <a:off x="803" y="2688"/>
              <a:ext cx="1234" cy="233"/>
            </a:xfrm>
            <a:prstGeom prst="rect">
              <a:avLst/>
            </a:prstGeom>
            <a:solidFill>
              <a:srgbClr val="FFFF00">
                <a:alpha val="35001"/>
              </a:srgbClr>
            </a:solidFill>
            <a:ln w="317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1070085" name="Rectangle 5"/>
            <p:cNvSpPr>
              <a:spLocks noChangeArrowheads="1"/>
            </p:cNvSpPr>
            <p:nvPr/>
          </p:nvSpPr>
          <p:spPr bwMode="auto">
            <a:xfrm>
              <a:off x="804" y="3266"/>
              <a:ext cx="1226" cy="233"/>
            </a:xfrm>
            <a:prstGeom prst="rect">
              <a:avLst/>
            </a:prstGeom>
            <a:solidFill>
              <a:srgbClr val="FFFF00">
                <a:alpha val="35001"/>
              </a:srgbClr>
            </a:solidFill>
            <a:ln w="317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1070086" name="Line 6"/>
            <p:cNvSpPr>
              <a:spLocks noChangeShapeType="1"/>
            </p:cNvSpPr>
            <p:nvPr/>
          </p:nvSpPr>
          <p:spPr bwMode="auto">
            <a:xfrm rot="10800000">
              <a:off x="1561" y="2974"/>
              <a:ext cx="274" cy="309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070087" name="Line 7"/>
            <p:cNvSpPr>
              <a:spLocks noChangeShapeType="1"/>
            </p:cNvSpPr>
            <p:nvPr/>
          </p:nvSpPr>
          <p:spPr bwMode="auto">
            <a:xfrm rot="10800000">
              <a:off x="1157" y="3153"/>
              <a:ext cx="524" cy="20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070088" name="Text Box 8"/>
            <p:cNvSpPr txBox="1">
              <a:spLocks noChangeArrowheads="1"/>
            </p:cNvSpPr>
            <p:nvPr/>
          </p:nvSpPr>
          <p:spPr bwMode="auto">
            <a:xfrm>
              <a:off x="1717" y="3284"/>
              <a:ext cx="911" cy="15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l-GR" sz="1000" b="1">
                  <a:solidFill>
                    <a:srgbClr val="FF0000"/>
                  </a:solidFill>
                  <a:latin typeface="Arial" charset="0"/>
                  <a:cs typeface="Arial" charset="0"/>
                </a:rPr>
                <a:t>Δ</a:t>
              </a:r>
              <a:r>
                <a:rPr lang="it-IT" sz="1000" b="1">
                  <a:solidFill>
                    <a:srgbClr val="FF0000"/>
                  </a:solidFill>
                  <a:latin typeface="Arial" charset="0"/>
                  <a:cs typeface="Arial" charset="0"/>
                </a:rPr>
                <a:t>V = ESR </a:t>
              </a:r>
              <a:r>
                <a:rPr lang="en-US" sz="1000" b="1">
                  <a:solidFill>
                    <a:srgbClr val="FF0000"/>
                  </a:solidFill>
                  <a:latin typeface="Arial" charset="0"/>
                  <a:cs typeface="Arial" charset="0"/>
                </a:rPr>
                <a:t>· </a:t>
              </a:r>
              <a:r>
                <a:rPr lang="el-GR" sz="1000" b="1">
                  <a:solidFill>
                    <a:srgbClr val="FF0000"/>
                  </a:solidFill>
                  <a:latin typeface="Arial" charset="0"/>
                </a:rPr>
                <a:t>Δ</a:t>
              </a:r>
              <a:r>
                <a:rPr lang="en-US" sz="1000" b="1">
                  <a:solidFill>
                    <a:srgbClr val="FF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1000" b="1" baseline="-25000">
                  <a:solidFill>
                    <a:srgbClr val="FF0000"/>
                  </a:solidFill>
                  <a:latin typeface="Arial" charset="0"/>
                  <a:cs typeface="Arial" charset="0"/>
                </a:rPr>
                <a:t>OUT</a:t>
              </a:r>
              <a:endParaRPr lang="en-US" sz="1000" b="1">
                <a:solidFill>
                  <a:srgbClr val="FF000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1070089" name="Text Box 9"/>
          <p:cNvSpPr txBox="1">
            <a:spLocks noChangeArrowheads="1"/>
          </p:cNvSpPr>
          <p:nvPr/>
        </p:nvSpPr>
        <p:spPr bwMode="auto">
          <a:xfrm>
            <a:off x="3302643" y="1643050"/>
            <a:ext cx="5905500" cy="33655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it-IT" sz="1600" b="1">
                <a:solidFill>
                  <a:srgbClr val="0000FF"/>
                </a:solidFill>
                <a:latin typeface="Comic Sans MS" pitchFamily="66" charset="0"/>
              </a:rPr>
              <a:t>Load current step variation</a:t>
            </a:r>
            <a:endParaRPr lang="it-IT" sz="1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70090" name="Text Box 10"/>
          <p:cNvSpPr txBox="1">
            <a:spLocks noChangeArrowheads="1"/>
          </p:cNvSpPr>
          <p:nvPr/>
        </p:nvSpPr>
        <p:spPr bwMode="auto">
          <a:xfrm>
            <a:off x="1506082" y="3887775"/>
            <a:ext cx="6409592" cy="33655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sz="1600" b="1">
                <a:solidFill>
                  <a:srgbClr val="0000FF"/>
                </a:solidFill>
                <a:latin typeface="Comic Sans MS" pitchFamily="66" charset="0"/>
              </a:rPr>
              <a:t>Output voltage response:</a:t>
            </a:r>
            <a:endParaRPr lang="it-IT" sz="1400" b="1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70091" name="Text Box 11"/>
          <p:cNvSpPr txBox="1">
            <a:spLocks noChangeArrowheads="1"/>
          </p:cNvSpPr>
          <p:nvPr/>
        </p:nvSpPr>
        <p:spPr bwMode="auto">
          <a:xfrm>
            <a:off x="4792939" y="4300525"/>
            <a:ext cx="4057650" cy="33655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With </a:t>
            </a:r>
            <a:r>
              <a:rPr lang="en-US" sz="1600" u="sng">
                <a:solidFill>
                  <a:srgbClr val="0000FF"/>
                </a:solidFill>
                <a:latin typeface="Comic Sans MS" pitchFamily="66" charset="0"/>
              </a:rPr>
              <a:t> Droop Function</a:t>
            </a:r>
            <a:r>
              <a:rPr lang="en-US" sz="1600">
                <a:solidFill>
                  <a:srgbClr val="0000FF"/>
                </a:solidFill>
                <a:latin typeface="Comic Sans MS" pitchFamily="66" charset="0"/>
              </a:rPr>
              <a:t> </a:t>
            </a:r>
            <a:endParaRPr lang="en-US" sz="1400">
              <a:solidFill>
                <a:srgbClr val="0000FF"/>
              </a:solidFill>
              <a:latin typeface="Comic Sans MS" pitchFamily="66" charset="0"/>
            </a:endParaRPr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5581316" y="4767251"/>
            <a:ext cx="2555631" cy="1487487"/>
            <a:chOff x="3308" y="2665"/>
            <a:chExt cx="1610" cy="937"/>
          </a:xfrm>
        </p:grpSpPr>
        <p:graphicFrame>
          <p:nvGraphicFramePr>
            <p:cNvPr id="1070093" name="Object 13"/>
            <p:cNvGraphicFramePr>
              <a:graphicFrameLocks noChangeAspect="1"/>
            </p:cNvGraphicFramePr>
            <p:nvPr/>
          </p:nvGraphicFramePr>
          <p:xfrm>
            <a:off x="3308" y="2665"/>
            <a:ext cx="1610" cy="937"/>
          </p:xfrm>
          <a:graphic>
            <a:graphicData uri="http://schemas.openxmlformats.org/presentationml/2006/ole">
              <p:oleObj spid="_x0000_s5123" name="Visio" r:id="rId5" imgW="5637581" imgH="3283915" progId="Visio.Drawing.11">
                <p:embed/>
              </p:oleObj>
            </a:graphicData>
          </a:graphic>
        </p:graphicFrame>
        <p:sp>
          <p:nvSpPr>
            <p:cNvPr id="1070094" name="Rectangle 14"/>
            <p:cNvSpPr>
              <a:spLocks noChangeArrowheads="1"/>
            </p:cNvSpPr>
            <p:nvPr/>
          </p:nvSpPr>
          <p:spPr bwMode="auto">
            <a:xfrm>
              <a:off x="3543" y="2689"/>
              <a:ext cx="1258" cy="233"/>
            </a:xfrm>
            <a:prstGeom prst="rect">
              <a:avLst/>
            </a:prstGeom>
            <a:solidFill>
              <a:srgbClr val="FFFF00">
                <a:alpha val="35001"/>
              </a:srgbClr>
            </a:solidFill>
            <a:ln w="317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1070095" name="Rectangle 15"/>
            <p:cNvSpPr>
              <a:spLocks noChangeArrowheads="1"/>
            </p:cNvSpPr>
            <p:nvPr/>
          </p:nvSpPr>
          <p:spPr bwMode="auto">
            <a:xfrm>
              <a:off x="3543" y="3348"/>
              <a:ext cx="1263" cy="233"/>
            </a:xfrm>
            <a:prstGeom prst="rect">
              <a:avLst/>
            </a:prstGeom>
            <a:solidFill>
              <a:srgbClr val="FFFF00">
                <a:alpha val="35001"/>
              </a:srgbClr>
            </a:solidFill>
            <a:ln w="3175" algn="ctr">
              <a:noFill/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1070096" name="Text Box 16"/>
            <p:cNvSpPr txBox="1">
              <a:spLocks noChangeArrowheads="1"/>
            </p:cNvSpPr>
            <p:nvPr/>
          </p:nvSpPr>
          <p:spPr bwMode="auto">
            <a:xfrm>
              <a:off x="3700" y="2681"/>
              <a:ext cx="911" cy="154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l-GR" sz="1000" b="1">
                  <a:solidFill>
                    <a:srgbClr val="FF0000"/>
                  </a:solidFill>
                  <a:latin typeface="Arial" charset="0"/>
                  <a:cs typeface="Arial" charset="0"/>
                </a:rPr>
                <a:t>Δ</a:t>
              </a:r>
              <a:r>
                <a:rPr lang="it-IT" sz="1000" b="1">
                  <a:solidFill>
                    <a:srgbClr val="FF0000"/>
                  </a:solidFill>
                  <a:latin typeface="Arial" charset="0"/>
                  <a:cs typeface="Arial" charset="0"/>
                </a:rPr>
                <a:t>V = ESR </a:t>
              </a:r>
              <a:r>
                <a:rPr lang="en-US" sz="1000" b="1">
                  <a:solidFill>
                    <a:srgbClr val="FF0000"/>
                  </a:solidFill>
                  <a:latin typeface="Arial" charset="0"/>
                  <a:cs typeface="Arial" charset="0"/>
                </a:rPr>
                <a:t>· </a:t>
              </a:r>
              <a:r>
                <a:rPr lang="el-GR" sz="1000" b="1">
                  <a:solidFill>
                    <a:srgbClr val="FF0000"/>
                  </a:solidFill>
                  <a:latin typeface="Arial" charset="0"/>
                </a:rPr>
                <a:t>Δ</a:t>
              </a:r>
              <a:r>
                <a:rPr lang="en-US" sz="1000" b="1">
                  <a:solidFill>
                    <a:srgbClr val="FF0000"/>
                  </a:solidFill>
                  <a:latin typeface="Arial" charset="0"/>
                  <a:cs typeface="Arial" charset="0"/>
                </a:rPr>
                <a:t>I</a:t>
              </a:r>
              <a:r>
                <a:rPr lang="en-US" sz="1000" b="1" baseline="-25000">
                  <a:solidFill>
                    <a:srgbClr val="FF0000"/>
                  </a:solidFill>
                  <a:latin typeface="Arial" charset="0"/>
                  <a:cs typeface="Arial" charset="0"/>
                </a:rPr>
                <a:t>OUT</a:t>
              </a:r>
              <a:endParaRPr lang="en-US" sz="1000" b="1">
                <a:solidFill>
                  <a:srgbClr val="FF000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1070097" name="Line 17"/>
            <p:cNvSpPr>
              <a:spLocks noChangeShapeType="1"/>
            </p:cNvSpPr>
            <p:nvPr/>
          </p:nvSpPr>
          <p:spPr bwMode="auto">
            <a:xfrm rot="10800000" flipV="1">
              <a:off x="3924" y="2824"/>
              <a:ext cx="188" cy="342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070098" name="Line 18"/>
            <p:cNvSpPr>
              <a:spLocks noChangeShapeType="1"/>
            </p:cNvSpPr>
            <p:nvPr/>
          </p:nvSpPr>
          <p:spPr bwMode="auto">
            <a:xfrm rot="10800000" flipH="1" flipV="1">
              <a:off x="4108" y="2832"/>
              <a:ext cx="188" cy="27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</p:grpSp>
      <p:sp>
        <p:nvSpPr>
          <p:cNvPr id="1070099" name="Rectangle 19"/>
          <p:cNvSpPr>
            <a:spLocks noChangeArrowheads="1"/>
          </p:cNvSpPr>
          <p:nvPr/>
        </p:nvSpPr>
        <p:spPr bwMode="auto">
          <a:xfrm>
            <a:off x="1460655" y="4303700"/>
            <a:ext cx="2488182" cy="338554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600" b="1">
                <a:solidFill>
                  <a:srgbClr val="0000FF"/>
                </a:solidFill>
                <a:latin typeface="Comic Sans MS" pitchFamily="66" charset="0"/>
              </a:rPr>
              <a:t>Without</a:t>
            </a:r>
            <a:r>
              <a:rPr lang="en-US" sz="1600" u="sng">
                <a:solidFill>
                  <a:srgbClr val="0000FF"/>
                </a:solidFill>
                <a:latin typeface="Comic Sans MS" pitchFamily="66" charset="0"/>
              </a:rPr>
              <a:t> Droop Function</a:t>
            </a:r>
            <a:endParaRPr lang="en-US" sz="160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070100" name="Picture 20" descr="buck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786" y="2000240"/>
            <a:ext cx="3593123" cy="1684338"/>
          </a:xfrm>
          <a:prstGeom prst="rect">
            <a:avLst/>
          </a:prstGeom>
          <a:noFill/>
        </p:spPr>
      </p:pic>
      <p:sp>
        <p:nvSpPr>
          <p:cNvPr id="1070101" name="Text Box 21"/>
          <p:cNvSpPr txBox="1">
            <a:spLocks noChangeArrowheads="1"/>
          </p:cNvSpPr>
          <p:nvPr/>
        </p:nvSpPr>
        <p:spPr bwMode="auto">
          <a:xfrm>
            <a:off x="329378" y="6427775"/>
            <a:ext cx="4720003" cy="33655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sz="1600">
                <a:solidFill>
                  <a:srgbClr val="0000FF"/>
                </a:solidFill>
                <a:latin typeface="Comic Sans MS" pitchFamily="66" charset="0"/>
              </a:rPr>
              <a:t>Tolerance Band NOT respected</a:t>
            </a:r>
            <a:endParaRPr lang="it-IT" sz="1400">
              <a:solidFill>
                <a:srgbClr val="0000FF"/>
              </a:solidFill>
              <a:latin typeface="Comic Sans MS" pitchFamily="66" charset="0"/>
            </a:endParaRPr>
          </a:p>
        </p:txBody>
      </p:sp>
      <p:sp>
        <p:nvSpPr>
          <p:cNvPr id="1070102" name="Text Box 22"/>
          <p:cNvSpPr txBox="1">
            <a:spLocks noChangeArrowheads="1"/>
          </p:cNvSpPr>
          <p:nvPr/>
        </p:nvSpPr>
        <p:spPr bwMode="auto">
          <a:xfrm>
            <a:off x="4496932" y="6440475"/>
            <a:ext cx="4718538" cy="33655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it-IT" sz="1600">
                <a:solidFill>
                  <a:srgbClr val="0000FF"/>
                </a:solidFill>
                <a:latin typeface="Comic Sans MS" pitchFamily="66" charset="0"/>
              </a:rPr>
              <a:t>Tolerance Band respected</a:t>
            </a:r>
            <a:endParaRPr lang="it-IT" sz="1400">
              <a:solidFill>
                <a:srgbClr val="0000FF"/>
              </a:solidFill>
              <a:latin typeface="Comic Sans MS" pitchFamily="66" charset="0"/>
            </a:endParaRPr>
          </a:p>
        </p:txBody>
      </p:sp>
      <p:graphicFrame>
        <p:nvGraphicFramePr>
          <p:cNvPr id="1070103" name="Object 23"/>
          <p:cNvGraphicFramePr>
            <a:graphicFrameLocks noChangeAspect="1"/>
          </p:cNvGraphicFramePr>
          <p:nvPr/>
        </p:nvGraphicFramePr>
        <p:xfrm>
          <a:off x="4918962" y="2108187"/>
          <a:ext cx="2555631" cy="1504950"/>
        </p:xfrm>
        <a:graphic>
          <a:graphicData uri="http://schemas.openxmlformats.org/presentationml/2006/ole">
            <p:oleObj spid="_x0000_s5122" name="Visio" r:id="rId7" imgW="5578450" imgH="3283915" progId="Visio.Drawing.11">
              <p:embed/>
            </p:oleObj>
          </a:graphicData>
        </a:graphic>
      </p:graphicFrame>
      <p:sp>
        <p:nvSpPr>
          <p:cNvPr id="1070104" name="Rectangle 2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Power Load examples: uP power supply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70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70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070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0089" grpId="0"/>
      <p:bldP spid="1070090" grpId="0"/>
      <p:bldP spid="1070091" grpId="0"/>
      <p:bldP spid="1070099" grpId="0"/>
      <p:bldP spid="1070101" grpId="0"/>
      <p:bldP spid="107010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The Power System</a:t>
            </a:r>
          </a:p>
        </p:txBody>
      </p:sp>
      <p:sp>
        <p:nvSpPr>
          <p:cNvPr id="201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1571612"/>
            <a:ext cx="8001000" cy="2222500"/>
          </a:xfrm>
          <a:ln/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dirty="0"/>
              <a:t>The total power system composed by the </a:t>
            </a:r>
            <a:r>
              <a:rPr lang="en-US" dirty="0">
                <a:solidFill>
                  <a:schemeClr val="accent2"/>
                </a:solidFill>
              </a:rPr>
              <a:t>power circuits </a:t>
            </a:r>
            <a:r>
              <a:rPr lang="en-US" dirty="0"/>
              <a:t>and the </a:t>
            </a:r>
            <a:r>
              <a:rPr lang="en-US" dirty="0">
                <a:solidFill>
                  <a:schemeClr val="accent3"/>
                </a:solidFill>
              </a:rPr>
              <a:t>control circuits 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accent1"/>
                </a:solidFill>
              </a:rPr>
              <a:t>meets the specifications of the power source and the power load </a:t>
            </a:r>
          </a:p>
          <a:p>
            <a:pPr>
              <a:lnSpc>
                <a:spcPct val="90000"/>
              </a:lnSpc>
            </a:pPr>
            <a:r>
              <a:rPr lang="en-US" dirty="0">
                <a:solidFill>
                  <a:schemeClr val="accent3"/>
                </a:solidFill>
              </a:rPr>
              <a:t>maximizes the power transfer.   </a:t>
            </a:r>
          </a:p>
        </p:txBody>
      </p:sp>
      <p:grpSp>
        <p:nvGrpSpPr>
          <p:cNvPr id="2" name="Group 64"/>
          <p:cNvGrpSpPr>
            <a:grpSpLocks/>
          </p:cNvGrpSpPr>
          <p:nvPr/>
        </p:nvGrpSpPr>
        <p:grpSpPr bwMode="auto">
          <a:xfrm>
            <a:off x="427885" y="4106863"/>
            <a:ext cx="8332177" cy="2476500"/>
            <a:chOff x="-14" y="2369"/>
            <a:chExt cx="5686" cy="1463"/>
          </a:xfrm>
        </p:grpSpPr>
        <p:sp>
          <p:nvSpPr>
            <p:cNvPr id="201793" name="AutoShape 65"/>
            <p:cNvSpPr>
              <a:spLocks noChangeArrowheads="1"/>
            </p:cNvSpPr>
            <p:nvPr/>
          </p:nvSpPr>
          <p:spPr bwMode="auto">
            <a:xfrm>
              <a:off x="3672" y="3072"/>
              <a:ext cx="400" cy="410"/>
            </a:xfrm>
            <a:prstGeom prst="rightArrow">
              <a:avLst>
                <a:gd name="adj1" fmla="val 52861"/>
                <a:gd name="adj2" fmla="val 40852"/>
              </a:avLst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01794" name="Line 66"/>
            <p:cNvSpPr>
              <a:spLocks noChangeShapeType="1"/>
            </p:cNvSpPr>
            <p:nvPr/>
          </p:nvSpPr>
          <p:spPr bwMode="auto">
            <a:xfrm rot="5400000">
              <a:off x="2788" y="2740"/>
              <a:ext cx="200" cy="0"/>
            </a:xfrm>
            <a:prstGeom prst="line">
              <a:avLst/>
            </a:prstGeom>
            <a:noFill/>
            <a:ln w="50800" cmpd="dbl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201795" name="WordArt 67"/>
            <p:cNvSpPr>
              <a:spLocks noChangeArrowheads="1" noChangeShapeType="1" noTextEdit="1"/>
            </p:cNvSpPr>
            <p:nvPr/>
          </p:nvSpPr>
          <p:spPr bwMode="auto">
            <a:xfrm>
              <a:off x="-14" y="2981"/>
              <a:ext cx="1546" cy="494"/>
            </a:xfrm>
            <a:prstGeom prst="rect">
              <a:avLst/>
            </a:prstGeom>
          </p:spPr>
          <p:txBody>
            <a:bodyPr wrap="none" fromWordArt="1">
              <a:prstTxWarp prst="textDoubleWave1">
                <a:avLst>
                  <a:gd name="adj1" fmla="val 10319"/>
                  <a:gd name="adj2" fmla="val -116"/>
                </a:avLst>
              </a:prstTxWarp>
            </a:bodyPr>
            <a:lstStyle/>
            <a:p>
              <a:pPr algn="ctr"/>
              <a:r>
                <a:rPr lang="it-IT" sz="3600" kern="10" spc="720" dirty="0">
                  <a:ln w="12700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33CCFF"/>
                  </a:solidFill>
                  <a:effectLst>
                    <a:outerShdw dist="28398" dir="20006097" algn="ctr" rotWithShape="0">
                      <a:srgbClr val="000099"/>
                    </a:outerShdw>
                  </a:effectLst>
                  <a:latin typeface="Impact"/>
                </a:rPr>
                <a:t>Input Energy</a:t>
              </a:r>
            </a:p>
          </p:txBody>
        </p:sp>
        <p:sp>
          <p:nvSpPr>
            <p:cNvPr id="201796" name="WordArt 68"/>
            <p:cNvSpPr>
              <a:spLocks noChangeArrowheads="1" noChangeShapeType="1" noTextEdit="1"/>
            </p:cNvSpPr>
            <p:nvPr/>
          </p:nvSpPr>
          <p:spPr bwMode="auto">
            <a:xfrm>
              <a:off x="4130" y="2897"/>
              <a:ext cx="1542" cy="784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34583"/>
                </a:avLst>
              </a:prstTxWarp>
            </a:bodyPr>
            <a:lstStyle/>
            <a:p>
              <a:pPr algn="ctr"/>
              <a:r>
                <a:rPr lang="it-IT" sz="3600" kern="10" spc="720" dirty="0">
                  <a:ln w="9525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33CCFF"/>
                  </a:solidFill>
                  <a:effectLst>
                    <a:outerShdw dist="28398" dir="20006097" algn="ctr" rotWithShape="0">
                      <a:srgbClr val="000099"/>
                    </a:outerShdw>
                  </a:effectLst>
                  <a:latin typeface="Impact"/>
                </a:rPr>
                <a:t>Output Energy</a:t>
              </a:r>
            </a:p>
          </p:txBody>
        </p:sp>
        <p:sp>
          <p:nvSpPr>
            <p:cNvPr id="201797" name="AutoShape 69"/>
            <p:cNvSpPr>
              <a:spLocks noChangeArrowheads="1"/>
            </p:cNvSpPr>
            <p:nvPr/>
          </p:nvSpPr>
          <p:spPr bwMode="auto">
            <a:xfrm>
              <a:off x="1701" y="3040"/>
              <a:ext cx="400" cy="410"/>
            </a:xfrm>
            <a:prstGeom prst="rightArrow">
              <a:avLst>
                <a:gd name="adj1" fmla="val 52861"/>
                <a:gd name="adj2" fmla="val 40852"/>
              </a:avLst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201798" name="AutoShape 70"/>
            <p:cNvSpPr>
              <a:spLocks noChangeArrowheads="1"/>
            </p:cNvSpPr>
            <p:nvPr/>
          </p:nvSpPr>
          <p:spPr bwMode="auto">
            <a:xfrm>
              <a:off x="2101" y="2840"/>
              <a:ext cx="1575" cy="992"/>
            </a:xfrm>
            <a:prstGeom prst="roundRect">
              <a:avLst>
                <a:gd name="adj" fmla="val 16667"/>
              </a:avLst>
            </a:prstGeom>
            <a:solidFill>
              <a:srgbClr val="CC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lang="en-US" sz="2800" b="1">
                  <a:solidFill>
                    <a:srgbClr val="0026A0"/>
                  </a:solidFill>
                  <a:latin typeface="Arial" charset="0"/>
                </a:rPr>
                <a:t>Power</a:t>
              </a:r>
            </a:p>
            <a:p>
              <a:pPr algn="ctr" eaLnBrk="1" hangingPunct="1"/>
              <a:r>
                <a:rPr lang="en-US" sz="2800" b="1">
                  <a:solidFill>
                    <a:srgbClr val="0026A0"/>
                  </a:solidFill>
                  <a:latin typeface="Arial" charset="0"/>
                </a:rPr>
                <a:t>Processing</a:t>
              </a:r>
            </a:p>
          </p:txBody>
        </p:sp>
        <p:sp>
          <p:nvSpPr>
            <p:cNvPr id="201799" name="Text Box 71"/>
            <p:cNvSpPr txBox="1">
              <a:spLocks noChangeArrowheads="1"/>
            </p:cNvSpPr>
            <p:nvPr/>
          </p:nvSpPr>
          <p:spPr bwMode="auto">
            <a:xfrm>
              <a:off x="2178" y="2369"/>
              <a:ext cx="1202" cy="2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b="1">
                  <a:solidFill>
                    <a:srgbClr val="FF0000"/>
                  </a:solidFill>
                  <a:latin typeface="Arial" charset="0"/>
                </a:rPr>
                <a:t>Control Signal</a:t>
              </a:r>
            </a:p>
          </p:txBody>
        </p:sp>
      </p:grpSp>
      <p:sp>
        <p:nvSpPr>
          <p:cNvPr id="201802" name="Text Box 74"/>
          <p:cNvSpPr txBox="1">
            <a:spLocks noChangeArrowheads="1"/>
          </p:cNvSpPr>
          <p:nvPr/>
        </p:nvSpPr>
        <p:spPr bwMode="auto">
          <a:xfrm>
            <a:off x="1065328" y="4486275"/>
            <a:ext cx="9156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Source</a:t>
            </a:r>
          </a:p>
        </p:txBody>
      </p:sp>
      <p:sp>
        <p:nvSpPr>
          <p:cNvPr id="201803" name="Text Box 75"/>
          <p:cNvSpPr txBox="1">
            <a:spLocks noChangeArrowheads="1"/>
          </p:cNvSpPr>
          <p:nvPr/>
        </p:nvSpPr>
        <p:spPr bwMode="auto">
          <a:xfrm>
            <a:off x="7174516" y="4322763"/>
            <a:ext cx="6976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Load</a:t>
            </a:r>
          </a:p>
        </p:txBody>
      </p:sp>
      <p:sp>
        <p:nvSpPr>
          <p:cNvPr id="201804" name="AutoShape 76"/>
          <p:cNvSpPr>
            <a:spLocks noChangeArrowheads="1"/>
          </p:cNvSpPr>
          <p:nvPr/>
        </p:nvSpPr>
        <p:spPr bwMode="auto">
          <a:xfrm>
            <a:off x="3220908" y="4051300"/>
            <a:ext cx="2778369" cy="28067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01813" name="Text Box 85"/>
          <p:cNvSpPr txBox="1">
            <a:spLocks noChangeArrowheads="1"/>
          </p:cNvSpPr>
          <p:nvPr/>
        </p:nvSpPr>
        <p:spPr bwMode="auto">
          <a:xfrm>
            <a:off x="3714744" y="3584575"/>
            <a:ext cx="163378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Power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Choose of the correct architecture</a:t>
            </a:r>
            <a:endParaRPr lang="en-US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 smtClean="0"/>
              <a:t>In a </a:t>
            </a:r>
            <a:r>
              <a:rPr lang="it-IT" dirty="0" err="1" smtClean="0"/>
              <a:t>integrated</a:t>
            </a:r>
            <a:r>
              <a:rPr lang="it-IT" dirty="0" smtClean="0"/>
              <a:t> the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architecture</a:t>
            </a:r>
            <a:r>
              <a:rPr lang="it-IT" dirty="0" smtClean="0"/>
              <a:t> </a:t>
            </a:r>
            <a:r>
              <a:rPr lang="it-IT" dirty="0" err="1" smtClean="0"/>
              <a:t>selection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driven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endParaRPr lang="it-IT" dirty="0" smtClean="0"/>
          </a:p>
          <a:p>
            <a:pPr lvl="1"/>
            <a:r>
              <a:rPr lang="it-IT" dirty="0" err="1" smtClean="0"/>
              <a:t>Type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conversion</a:t>
            </a:r>
            <a:r>
              <a:rPr lang="it-IT" dirty="0" smtClean="0"/>
              <a:t> (non </a:t>
            </a:r>
            <a:r>
              <a:rPr lang="it-IT" dirty="0" err="1" smtClean="0"/>
              <a:t>isolated</a:t>
            </a:r>
            <a:r>
              <a:rPr lang="it-IT" dirty="0" smtClean="0"/>
              <a:t>)</a:t>
            </a:r>
          </a:p>
          <a:p>
            <a:pPr lvl="2"/>
            <a:r>
              <a:rPr lang="it-IT" dirty="0" err="1" smtClean="0"/>
              <a:t>Step</a:t>
            </a:r>
            <a:r>
              <a:rPr lang="it-IT" dirty="0" smtClean="0"/>
              <a:t> down (</a:t>
            </a:r>
            <a:r>
              <a:rPr lang="it-IT" dirty="0" err="1" smtClean="0"/>
              <a:t>voltage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source in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codition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major </a:t>
            </a:r>
            <a:r>
              <a:rPr lang="it-IT" dirty="0" err="1" smtClean="0"/>
              <a:t>than</a:t>
            </a:r>
            <a:r>
              <a:rPr lang="it-IT" dirty="0" smtClean="0"/>
              <a:t> the </a:t>
            </a:r>
            <a:r>
              <a:rPr lang="it-IT" dirty="0" err="1" smtClean="0"/>
              <a:t>voltage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load</a:t>
            </a:r>
            <a:r>
              <a:rPr lang="it-IT" dirty="0" smtClean="0"/>
              <a:t>)</a:t>
            </a:r>
          </a:p>
          <a:p>
            <a:pPr lvl="2"/>
            <a:r>
              <a:rPr lang="it-IT" dirty="0" err="1" smtClean="0"/>
              <a:t>Step</a:t>
            </a:r>
            <a:r>
              <a:rPr lang="it-IT" dirty="0" smtClean="0"/>
              <a:t> up (</a:t>
            </a:r>
            <a:r>
              <a:rPr lang="it-IT" dirty="0" err="1" smtClean="0"/>
              <a:t>voltage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source in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err="1" smtClean="0"/>
              <a:t>condition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load</a:t>
            </a:r>
            <a:r>
              <a:rPr lang="it-IT" dirty="0" smtClean="0"/>
              <a:t>)</a:t>
            </a:r>
          </a:p>
          <a:p>
            <a:pPr lvl="2"/>
            <a:r>
              <a:rPr lang="it-IT" dirty="0" err="1" smtClean="0"/>
              <a:t>Step</a:t>
            </a:r>
            <a:r>
              <a:rPr lang="it-IT" dirty="0" smtClean="0"/>
              <a:t> down and up (</a:t>
            </a:r>
            <a:r>
              <a:rPr lang="it-IT" dirty="0" err="1" smtClean="0"/>
              <a:t>when</a:t>
            </a:r>
            <a:r>
              <a:rPr lang="it-IT" dirty="0" smtClean="0"/>
              <a:t> the </a:t>
            </a:r>
            <a:r>
              <a:rPr lang="it-IT" dirty="0" err="1" smtClean="0"/>
              <a:t>voltage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source and the </a:t>
            </a:r>
            <a:r>
              <a:rPr lang="it-IT" dirty="0" err="1" smtClean="0"/>
              <a:t>load</a:t>
            </a:r>
            <a:r>
              <a:rPr lang="it-IT" dirty="0" smtClean="0"/>
              <a:t> can </a:t>
            </a:r>
            <a:r>
              <a:rPr lang="it-IT" dirty="0" err="1" smtClean="0"/>
              <a:t>have</a:t>
            </a:r>
            <a:r>
              <a:rPr lang="it-IT" dirty="0" smtClean="0"/>
              <a:t> a common </a:t>
            </a:r>
            <a:r>
              <a:rPr lang="it-IT" dirty="0" err="1" smtClean="0"/>
              <a:t>interval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values</a:t>
            </a:r>
            <a:r>
              <a:rPr lang="it-IT" dirty="0" smtClean="0"/>
              <a:t>).</a:t>
            </a:r>
          </a:p>
          <a:p>
            <a:pPr lvl="1"/>
            <a:r>
              <a:rPr lang="it-IT" dirty="0" err="1" smtClean="0"/>
              <a:t>Maximum</a:t>
            </a:r>
            <a:r>
              <a:rPr lang="it-IT" dirty="0" smtClean="0"/>
              <a:t>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utilized</a:t>
            </a:r>
            <a:r>
              <a:rPr lang="it-IT" dirty="0" smtClean="0"/>
              <a:t> </a:t>
            </a:r>
          </a:p>
          <a:p>
            <a:pPr lvl="2"/>
            <a:r>
              <a:rPr lang="it-IT" dirty="0" smtClean="0"/>
              <a:t>Low </a:t>
            </a:r>
            <a:r>
              <a:rPr lang="it-IT" dirty="0" err="1" smtClean="0"/>
              <a:t>power</a:t>
            </a:r>
            <a:endParaRPr lang="it-IT" dirty="0" smtClean="0"/>
          </a:p>
          <a:p>
            <a:pPr lvl="2"/>
            <a:r>
              <a:rPr lang="it-IT" dirty="0" smtClean="0"/>
              <a:t>Medium </a:t>
            </a:r>
            <a:r>
              <a:rPr lang="it-IT" dirty="0" err="1" smtClean="0"/>
              <a:t>power</a:t>
            </a:r>
            <a:endParaRPr lang="it-IT" dirty="0" smtClean="0"/>
          </a:p>
          <a:p>
            <a:pPr lvl="2"/>
            <a:r>
              <a:rPr lang="it-IT" dirty="0" smtClean="0"/>
              <a:t>High </a:t>
            </a:r>
            <a:r>
              <a:rPr lang="it-IT" dirty="0" err="1" smtClean="0"/>
              <a:t>power</a:t>
            </a:r>
            <a:endParaRPr lang="it-IT" dirty="0" smtClean="0"/>
          </a:p>
          <a:p>
            <a:pPr lvl="1"/>
            <a:r>
              <a:rPr lang="it-IT" dirty="0" err="1" smtClean="0"/>
              <a:t>Complexty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</a:t>
            </a:r>
            <a:r>
              <a:rPr lang="it-IT" dirty="0" err="1" smtClean="0"/>
              <a:t>architecture</a:t>
            </a:r>
            <a:endParaRPr lang="it-IT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electronics?</a:t>
            </a:r>
            <a:endParaRPr lang="it-IT" dirty="0"/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1"/>
            <a:ext cx="8001000" cy="3692525"/>
          </a:xfrm>
        </p:spPr>
        <p:txBody>
          <a:bodyPr/>
          <a:lstStyle/>
          <a:p>
            <a:r>
              <a:rPr lang="en-US" sz="2400" dirty="0"/>
              <a:t>Analog Electronics: the ensemble of techniques and circuit solution to project systems to elaborate the information in analog way</a:t>
            </a:r>
          </a:p>
          <a:p>
            <a:r>
              <a:rPr lang="en-US" sz="2400" dirty="0"/>
              <a:t>Digital Electronics: the ensemble of techniques and circuit solution to project systems for the logical and numeric elaboration of the information</a:t>
            </a:r>
            <a:endParaRPr lang="it-IT" sz="2400" dirty="0"/>
          </a:p>
          <a:p>
            <a:r>
              <a:rPr lang="en-US" sz="2400" dirty="0"/>
              <a:t>Power Electronics</a:t>
            </a:r>
            <a:r>
              <a:rPr lang="it-IT" sz="2400" dirty="0"/>
              <a:t> : </a:t>
            </a:r>
            <a:r>
              <a:rPr lang="en-US" sz="2400" dirty="0"/>
              <a:t>the ensemble of techniques and circuit solution to project systems to control the energy transfer from a source to a load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Determinate the </a:t>
            </a:r>
            <a:r>
              <a:rPr lang="it-IT" dirty="0" err="1" smtClean="0"/>
              <a:t>maximum</a:t>
            </a:r>
            <a:r>
              <a:rPr lang="it-IT" dirty="0" smtClean="0"/>
              <a:t> </a:t>
            </a:r>
            <a:r>
              <a:rPr lang="it-IT" dirty="0" err="1" smtClean="0"/>
              <a:t>power</a:t>
            </a:r>
            <a:endParaRPr lang="it-IT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286124"/>
            <a:ext cx="2362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571876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asellaDiTesto 5"/>
          <p:cNvSpPr txBox="1"/>
          <p:nvPr/>
        </p:nvSpPr>
        <p:spPr>
          <a:xfrm>
            <a:off x="428596" y="4357694"/>
            <a:ext cx="1835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Dissipated</a:t>
            </a:r>
            <a:r>
              <a:rPr lang="it-IT" dirty="0" smtClean="0"/>
              <a:t> </a:t>
            </a:r>
            <a:r>
              <a:rPr lang="it-IT" dirty="0" err="1" smtClean="0"/>
              <a:t>power</a:t>
            </a:r>
            <a:endParaRPr lang="it-IT" dirty="0" smtClean="0"/>
          </a:p>
        </p:txBody>
      </p:sp>
      <p:sp>
        <p:nvSpPr>
          <p:cNvPr id="7" name="CasellaDiTesto 6"/>
          <p:cNvSpPr txBox="1"/>
          <p:nvPr/>
        </p:nvSpPr>
        <p:spPr>
          <a:xfrm>
            <a:off x="3571868" y="3929066"/>
            <a:ext cx="2350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Junction</a:t>
            </a:r>
            <a:r>
              <a:rPr lang="it-IT" dirty="0" smtClean="0"/>
              <a:t> case </a:t>
            </a:r>
            <a:r>
              <a:rPr lang="it-IT" dirty="0" err="1" smtClean="0"/>
              <a:t>resistace</a:t>
            </a:r>
            <a:endParaRPr lang="it-IT" dirty="0" smtClean="0"/>
          </a:p>
        </p:txBody>
      </p:sp>
      <p:sp>
        <p:nvSpPr>
          <p:cNvPr id="8" name="CasellaDiTesto 7"/>
          <p:cNvSpPr txBox="1"/>
          <p:nvPr/>
        </p:nvSpPr>
        <p:spPr>
          <a:xfrm>
            <a:off x="3643306" y="4786322"/>
            <a:ext cx="2233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Case </a:t>
            </a:r>
            <a:r>
              <a:rPr lang="it-IT" dirty="0" err="1" smtClean="0"/>
              <a:t>Heater</a:t>
            </a:r>
            <a:r>
              <a:rPr lang="it-IT" dirty="0" smtClean="0"/>
              <a:t> </a:t>
            </a:r>
            <a:r>
              <a:rPr lang="it-IT" dirty="0" err="1" smtClean="0"/>
              <a:t>resistace</a:t>
            </a:r>
            <a:endParaRPr lang="it-IT" dirty="0" smtClean="0"/>
          </a:p>
        </p:txBody>
      </p:sp>
      <p:sp>
        <p:nvSpPr>
          <p:cNvPr id="9" name="CasellaDiTesto 8"/>
          <p:cNvSpPr txBox="1"/>
          <p:nvPr/>
        </p:nvSpPr>
        <p:spPr>
          <a:xfrm>
            <a:off x="3643306" y="5572140"/>
            <a:ext cx="2595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Heater</a:t>
            </a:r>
            <a:r>
              <a:rPr lang="it-IT" dirty="0" smtClean="0"/>
              <a:t> </a:t>
            </a:r>
            <a:r>
              <a:rPr lang="it-IT" dirty="0" err="1" smtClean="0"/>
              <a:t>Ambient</a:t>
            </a:r>
            <a:r>
              <a:rPr lang="it-IT" dirty="0" smtClean="0"/>
              <a:t> </a:t>
            </a:r>
            <a:r>
              <a:rPr lang="it-IT" dirty="0" err="1" smtClean="0"/>
              <a:t>resistace</a:t>
            </a:r>
            <a:endParaRPr lang="it-IT" dirty="0" smtClean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179668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t-IT" dirty="0" smtClean="0"/>
              <a:t>The </a:t>
            </a:r>
            <a:r>
              <a:rPr lang="it-IT" dirty="0" err="1" smtClean="0"/>
              <a:t>maximum</a:t>
            </a:r>
            <a:r>
              <a:rPr lang="it-IT" dirty="0" smtClean="0"/>
              <a:t> </a:t>
            </a:r>
            <a:r>
              <a:rPr lang="it-IT" dirty="0" err="1" smtClean="0"/>
              <a:t>power</a:t>
            </a:r>
            <a:r>
              <a:rPr lang="it-IT" dirty="0" smtClean="0"/>
              <a:t>  </a:t>
            </a:r>
            <a:r>
              <a:rPr lang="it-IT" dirty="0" err="1" smtClean="0"/>
              <a:t>consumed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the system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limited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:</a:t>
            </a:r>
          </a:p>
          <a:p>
            <a:r>
              <a:rPr lang="it-IT" dirty="0" smtClean="0"/>
              <a:t>The package</a:t>
            </a:r>
          </a:p>
          <a:p>
            <a:r>
              <a:rPr lang="it-IT" dirty="0" smtClean="0"/>
              <a:t> The </a:t>
            </a:r>
            <a:r>
              <a:rPr lang="it-IT" dirty="0" err="1" smtClean="0"/>
              <a:t>cooling</a:t>
            </a:r>
            <a:r>
              <a:rPr lang="it-IT" dirty="0" smtClean="0"/>
              <a:t>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Choose</a:t>
            </a:r>
            <a:r>
              <a:rPr lang="it-IT" dirty="0" smtClean="0"/>
              <a:t> the </a:t>
            </a:r>
            <a:r>
              <a:rPr lang="it-IT" dirty="0" err="1" smtClean="0"/>
              <a:t>correct</a:t>
            </a:r>
            <a:r>
              <a:rPr lang="it-IT" dirty="0" smtClean="0"/>
              <a:t> </a:t>
            </a:r>
            <a:r>
              <a:rPr lang="it-IT" dirty="0" err="1" smtClean="0"/>
              <a:t>architecture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20824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err="1" smtClean="0"/>
              <a:t>Dependely</a:t>
            </a:r>
            <a:r>
              <a:rPr lang="it-IT" dirty="0" smtClean="0"/>
              <a:t> on the </a:t>
            </a:r>
            <a:r>
              <a:rPr lang="it-IT" dirty="0" err="1" smtClean="0"/>
              <a:t>architecture</a:t>
            </a:r>
            <a:r>
              <a:rPr lang="it-IT" dirty="0" smtClean="0"/>
              <a:t> the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related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the </a:t>
            </a:r>
            <a:r>
              <a:rPr lang="it-IT" dirty="0" err="1" smtClean="0"/>
              <a:t>converter</a:t>
            </a:r>
            <a:r>
              <a:rPr lang="it-IT" dirty="0" smtClean="0"/>
              <a:t> can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plotted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reported</a:t>
            </a:r>
            <a:r>
              <a:rPr lang="it-IT" dirty="0" smtClean="0"/>
              <a:t> </a:t>
            </a:r>
          </a:p>
        </p:txBody>
      </p:sp>
      <p:grpSp>
        <p:nvGrpSpPr>
          <p:cNvPr id="30" name="Gruppo 29"/>
          <p:cNvGrpSpPr/>
          <p:nvPr/>
        </p:nvGrpSpPr>
        <p:grpSpPr>
          <a:xfrm>
            <a:off x="142845" y="3643314"/>
            <a:ext cx="4214842" cy="2941100"/>
            <a:chOff x="127537" y="3286124"/>
            <a:chExt cx="4587339" cy="3155414"/>
          </a:xfrm>
        </p:grpSpPr>
        <p:cxnSp>
          <p:nvCxnSpPr>
            <p:cNvPr id="5" name="Connettore 2 4"/>
            <p:cNvCxnSpPr/>
            <p:nvPr/>
          </p:nvCxnSpPr>
          <p:spPr>
            <a:xfrm rot="5400000" flipH="1" flipV="1">
              <a:off x="-517804" y="4893479"/>
              <a:ext cx="2357454" cy="1588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ttore 2 5"/>
            <p:cNvCxnSpPr/>
            <p:nvPr/>
          </p:nvCxnSpPr>
          <p:spPr>
            <a:xfrm>
              <a:off x="627603" y="5857892"/>
              <a:ext cx="4071966" cy="1588"/>
            </a:xfrm>
            <a:prstGeom prst="straightConnector1">
              <a:avLst/>
            </a:prstGeom>
            <a:ln w="635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CasellaDiTesto 11"/>
            <p:cNvSpPr txBox="1"/>
            <p:nvPr/>
          </p:nvSpPr>
          <p:spPr>
            <a:xfrm>
              <a:off x="3985189" y="6072206"/>
              <a:ext cx="7296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/>
                <a:t>Pload</a:t>
              </a:r>
              <a:endParaRPr lang="it-IT" dirty="0"/>
            </a:p>
          </p:txBody>
        </p:sp>
        <p:sp>
          <p:nvSpPr>
            <p:cNvPr id="14" name="CasellaDiTesto 13"/>
            <p:cNvSpPr txBox="1"/>
            <p:nvPr/>
          </p:nvSpPr>
          <p:spPr>
            <a:xfrm>
              <a:off x="127537" y="3714752"/>
              <a:ext cx="3241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smtClean="0">
                  <a:sym typeface="Symbol"/>
                </a:rPr>
                <a:t></a:t>
              </a:r>
              <a:endParaRPr lang="it-IT" dirty="0"/>
            </a:p>
          </p:txBody>
        </p:sp>
        <p:sp>
          <p:nvSpPr>
            <p:cNvPr id="16" name="Figura a mano libera 15"/>
            <p:cNvSpPr/>
            <p:nvPr/>
          </p:nvSpPr>
          <p:spPr>
            <a:xfrm>
              <a:off x="913355" y="4214818"/>
              <a:ext cx="2985796" cy="1505339"/>
            </a:xfrm>
            <a:custGeom>
              <a:avLst/>
              <a:gdLst>
                <a:gd name="connsiteX0" fmla="*/ 0 w 2985796"/>
                <a:gd name="connsiteY0" fmla="*/ 1505339 h 1505339"/>
                <a:gd name="connsiteX1" fmla="*/ 559837 w 2985796"/>
                <a:gd name="connsiteY1" fmla="*/ 171061 h 1505339"/>
                <a:gd name="connsiteX2" fmla="*/ 2985796 w 2985796"/>
                <a:gd name="connsiteY2" fmla="*/ 478971 h 1505339"/>
                <a:gd name="connsiteX3" fmla="*/ 2985796 w 2985796"/>
                <a:gd name="connsiteY3" fmla="*/ 478971 h 150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85796" h="1505339">
                  <a:moveTo>
                    <a:pt x="0" y="1505339"/>
                  </a:moveTo>
                  <a:cubicBezTo>
                    <a:pt x="31102" y="923730"/>
                    <a:pt x="62204" y="342122"/>
                    <a:pt x="559837" y="171061"/>
                  </a:cubicBezTo>
                  <a:cubicBezTo>
                    <a:pt x="1057470" y="0"/>
                    <a:pt x="2985796" y="478971"/>
                    <a:pt x="2985796" y="478971"/>
                  </a:cubicBezTo>
                  <a:lnTo>
                    <a:pt x="2985796" y="478971"/>
                  </a:lnTo>
                </a:path>
              </a:pathLst>
            </a:custGeom>
            <a:ln w="889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Figura a mano libera 16"/>
            <p:cNvSpPr/>
            <p:nvPr/>
          </p:nvSpPr>
          <p:spPr>
            <a:xfrm>
              <a:off x="1484859" y="3286124"/>
              <a:ext cx="2985796" cy="1505339"/>
            </a:xfrm>
            <a:custGeom>
              <a:avLst/>
              <a:gdLst>
                <a:gd name="connsiteX0" fmla="*/ 0 w 2985796"/>
                <a:gd name="connsiteY0" fmla="*/ 1505339 h 1505339"/>
                <a:gd name="connsiteX1" fmla="*/ 559837 w 2985796"/>
                <a:gd name="connsiteY1" fmla="*/ 171061 h 1505339"/>
                <a:gd name="connsiteX2" fmla="*/ 2985796 w 2985796"/>
                <a:gd name="connsiteY2" fmla="*/ 478971 h 1505339"/>
                <a:gd name="connsiteX3" fmla="*/ 2985796 w 2985796"/>
                <a:gd name="connsiteY3" fmla="*/ 478971 h 15053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85796" h="1505339">
                  <a:moveTo>
                    <a:pt x="0" y="1505339"/>
                  </a:moveTo>
                  <a:cubicBezTo>
                    <a:pt x="31102" y="923730"/>
                    <a:pt x="62204" y="342122"/>
                    <a:pt x="559837" y="171061"/>
                  </a:cubicBezTo>
                  <a:cubicBezTo>
                    <a:pt x="1057470" y="0"/>
                    <a:pt x="2985796" y="478971"/>
                    <a:pt x="2985796" y="478971"/>
                  </a:cubicBezTo>
                  <a:lnTo>
                    <a:pt x="2985796" y="478971"/>
                  </a:lnTo>
                </a:path>
              </a:pathLst>
            </a:custGeom>
            <a:ln w="889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0" name="CasellaDiTesto 19"/>
            <p:cNvSpPr txBox="1"/>
            <p:nvPr/>
          </p:nvSpPr>
          <p:spPr>
            <a:xfrm>
              <a:off x="2056363" y="4500570"/>
              <a:ext cx="1136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/>
                <a:t>Solution</a:t>
              </a:r>
              <a:r>
                <a:rPr lang="it-IT" dirty="0" smtClean="0"/>
                <a:t> 1</a:t>
              </a:r>
              <a:endParaRPr lang="it-IT" dirty="0"/>
            </a:p>
          </p:txBody>
        </p:sp>
        <p:sp>
          <p:nvSpPr>
            <p:cNvPr id="21" name="CasellaDiTesto 20"/>
            <p:cNvSpPr txBox="1"/>
            <p:nvPr/>
          </p:nvSpPr>
          <p:spPr>
            <a:xfrm>
              <a:off x="2413553" y="3643314"/>
              <a:ext cx="11512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 smtClean="0"/>
                <a:t>Solution</a:t>
              </a:r>
              <a:r>
                <a:rPr lang="it-IT" dirty="0" smtClean="0"/>
                <a:t> 2</a:t>
              </a:r>
              <a:endParaRPr lang="it-IT" dirty="0"/>
            </a:p>
          </p:txBody>
        </p:sp>
      </p:grpSp>
      <p:cxnSp>
        <p:nvCxnSpPr>
          <p:cNvPr id="32" name="Connettore 2 31"/>
          <p:cNvCxnSpPr/>
          <p:nvPr/>
        </p:nvCxnSpPr>
        <p:spPr>
          <a:xfrm rot="5400000" flipH="1" flipV="1">
            <a:off x="4106282" y="5129367"/>
            <a:ext cx="2197337" cy="145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>
            <a:off x="5174336" y="6028267"/>
            <a:ext cx="3741318" cy="148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CasellaDiTesto 33"/>
          <p:cNvSpPr txBox="1"/>
          <p:nvPr/>
        </p:nvSpPr>
        <p:spPr>
          <a:xfrm>
            <a:off x="8259282" y="6228025"/>
            <a:ext cx="670436" cy="3442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Pload</a:t>
            </a:r>
            <a:endParaRPr lang="it-IT" dirty="0"/>
          </a:p>
        </p:txBody>
      </p:sp>
      <p:sp>
        <p:nvSpPr>
          <p:cNvPr id="35" name="CasellaDiTesto 34"/>
          <p:cNvSpPr txBox="1"/>
          <p:nvPr/>
        </p:nvSpPr>
        <p:spPr>
          <a:xfrm>
            <a:off x="4429124" y="4143380"/>
            <a:ext cx="678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ym typeface="Symbol"/>
              </a:rPr>
              <a:t>Ploss</a:t>
            </a:r>
            <a:endParaRPr lang="it-IT" dirty="0"/>
          </a:p>
        </p:txBody>
      </p:sp>
      <p:sp>
        <p:nvSpPr>
          <p:cNvPr id="38" name="CasellaDiTesto 37"/>
          <p:cNvSpPr txBox="1"/>
          <p:nvPr/>
        </p:nvSpPr>
        <p:spPr>
          <a:xfrm>
            <a:off x="6072198" y="3714752"/>
            <a:ext cx="1044537" cy="3442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Solution</a:t>
            </a:r>
            <a:r>
              <a:rPr lang="it-IT" dirty="0" smtClean="0"/>
              <a:t> 1</a:t>
            </a:r>
            <a:endParaRPr lang="it-IT" dirty="0"/>
          </a:p>
        </p:txBody>
      </p:sp>
      <p:sp>
        <p:nvSpPr>
          <p:cNvPr id="41" name="Figura a mano libera 40"/>
          <p:cNvSpPr/>
          <p:nvPr/>
        </p:nvSpPr>
        <p:spPr>
          <a:xfrm>
            <a:off x="5214942" y="3857628"/>
            <a:ext cx="2341984" cy="1587759"/>
          </a:xfrm>
          <a:custGeom>
            <a:avLst/>
            <a:gdLst>
              <a:gd name="connsiteX0" fmla="*/ 0 w 2341984"/>
              <a:gd name="connsiteY0" fmla="*/ 1576873 h 1587759"/>
              <a:gd name="connsiteX1" fmla="*/ 942392 w 2341984"/>
              <a:gd name="connsiteY1" fmla="*/ 1324947 h 1587759"/>
              <a:gd name="connsiteX2" fmla="*/ 2341984 w 2341984"/>
              <a:gd name="connsiteY2" fmla="*/ 0 h 1587759"/>
              <a:gd name="connsiteX3" fmla="*/ 2341984 w 2341984"/>
              <a:gd name="connsiteY3" fmla="*/ 0 h 1587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984" h="1587759">
                <a:moveTo>
                  <a:pt x="0" y="1576873"/>
                </a:moveTo>
                <a:cubicBezTo>
                  <a:pt x="276030" y="1582316"/>
                  <a:pt x="552061" y="1587759"/>
                  <a:pt x="942392" y="1324947"/>
                </a:cubicBezTo>
                <a:cubicBezTo>
                  <a:pt x="1332723" y="1062135"/>
                  <a:pt x="2341984" y="0"/>
                  <a:pt x="2341984" y="0"/>
                </a:cubicBezTo>
                <a:lnTo>
                  <a:pt x="2341984" y="0"/>
                </a:lnTo>
              </a:path>
            </a:pathLst>
          </a:custGeom>
          <a:ln w="889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Figura a mano libera 41"/>
          <p:cNvSpPr/>
          <p:nvPr/>
        </p:nvSpPr>
        <p:spPr>
          <a:xfrm>
            <a:off x="5214942" y="4484447"/>
            <a:ext cx="3071834" cy="587627"/>
          </a:xfrm>
          <a:custGeom>
            <a:avLst/>
            <a:gdLst>
              <a:gd name="connsiteX0" fmla="*/ 0 w 2341984"/>
              <a:gd name="connsiteY0" fmla="*/ 1576873 h 1587759"/>
              <a:gd name="connsiteX1" fmla="*/ 942392 w 2341984"/>
              <a:gd name="connsiteY1" fmla="*/ 1324947 h 1587759"/>
              <a:gd name="connsiteX2" fmla="*/ 2341984 w 2341984"/>
              <a:gd name="connsiteY2" fmla="*/ 0 h 1587759"/>
              <a:gd name="connsiteX3" fmla="*/ 2341984 w 2341984"/>
              <a:gd name="connsiteY3" fmla="*/ 0 h 1587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1984" h="1587759">
                <a:moveTo>
                  <a:pt x="0" y="1576873"/>
                </a:moveTo>
                <a:cubicBezTo>
                  <a:pt x="276030" y="1582316"/>
                  <a:pt x="552061" y="1587759"/>
                  <a:pt x="942392" y="1324947"/>
                </a:cubicBezTo>
                <a:cubicBezTo>
                  <a:pt x="1332723" y="1062135"/>
                  <a:pt x="2341984" y="0"/>
                  <a:pt x="2341984" y="0"/>
                </a:cubicBezTo>
                <a:lnTo>
                  <a:pt x="2341984" y="0"/>
                </a:lnTo>
              </a:path>
            </a:pathLst>
          </a:custGeom>
          <a:ln w="889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CasellaDiTesto 42"/>
          <p:cNvSpPr txBox="1"/>
          <p:nvPr/>
        </p:nvSpPr>
        <p:spPr>
          <a:xfrm>
            <a:off x="7358082" y="4857760"/>
            <a:ext cx="1151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Solution</a:t>
            </a:r>
            <a:r>
              <a:rPr lang="it-IT" dirty="0" smtClean="0"/>
              <a:t> 2</a:t>
            </a:r>
            <a:endParaRPr lang="it-IT" dirty="0"/>
          </a:p>
        </p:txBody>
      </p:sp>
      <p:cxnSp>
        <p:nvCxnSpPr>
          <p:cNvPr id="46" name="Connettore 2 45"/>
          <p:cNvCxnSpPr/>
          <p:nvPr/>
        </p:nvCxnSpPr>
        <p:spPr>
          <a:xfrm>
            <a:off x="5072066" y="4643446"/>
            <a:ext cx="3741318" cy="1480"/>
          </a:xfrm>
          <a:prstGeom prst="straightConnector1">
            <a:avLst/>
          </a:prstGeom>
          <a:ln w="63500">
            <a:solidFill>
              <a:schemeClr val="accent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/>
          <p:cNvSpPr txBox="1"/>
          <p:nvPr/>
        </p:nvSpPr>
        <p:spPr>
          <a:xfrm>
            <a:off x="5286380" y="4214818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>
                <a:sym typeface="Symbol"/>
              </a:rPr>
              <a:t>Ploss</a:t>
            </a:r>
            <a:r>
              <a:rPr lang="it-IT" dirty="0" smtClean="0">
                <a:sym typeface="Symbol"/>
              </a:rPr>
              <a:t> </a:t>
            </a:r>
            <a:r>
              <a:rPr lang="it-IT" dirty="0" err="1" smtClean="0">
                <a:sym typeface="Symbol"/>
              </a:rPr>
              <a:t>max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2571736" y="5500702"/>
            <a:ext cx="4357718" cy="121444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2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Linear conversion</a:t>
            </a:r>
            <a:r>
              <a:rPr lang="it-IT"/>
              <a:t> </a:t>
            </a:r>
          </a:p>
        </p:txBody>
      </p:sp>
      <p:pic>
        <p:nvPicPr>
          <p:cNvPr id="172038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2714612" y="1643050"/>
            <a:ext cx="4000528" cy="2314265"/>
          </a:xfrm>
          <a:noFill/>
          <a:ln/>
        </p:spPr>
      </p:pic>
      <p:sp>
        <p:nvSpPr>
          <p:cNvPr id="172039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849923" y="4114800"/>
            <a:ext cx="8294077" cy="175895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000" dirty="0"/>
              <a:t>This scheme, commonly used to stabilize low power supply, is designed to meet the load specification by using the analog strategies but it doesn’t maximizes the power transfer   </a:t>
            </a:r>
          </a:p>
          <a:p>
            <a:pPr lvl="1"/>
            <a:r>
              <a:rPr lang="en-US" sz="2000" dirty="0"/>
              <a:t>High power loss </a:t>
            </a:r>
            <a:r>
              <a:rPr lang="en-US" sz="2000" dirty="0">
                <a:sym typeface="Symbol" pitchFamily="18" charset="2"/>
              </a:rPr>
              <a:t> low efficiency  low power density </a:t>
            </a:r>
          </a:p>
        </p:txBody>
      </p:sp>
      <p:graphicFrame>
        <p:nvGraphicFramePr>
          <p:cNvPr id="172040" name="Object 8"/>
          <p:cNvGraphicFramePr>
            <a:graphicFrameLocks noChangeAspect="1"/>
          </p:cNvGraphicFramePr>
          <p:nvPr/>
        </p:nvGraphicFramePr>
        <p:xfrm>
          <a:off x="2773973" y="5535614"/>
          <a:ext cx="3815862" cy="1133475"/>
        </p:xfrm>
        <a:graphic>
          <a:graphicData uri="http://schemas.openxmlformats.org/presentationml/2006/ole">
            <p:oleObj spid="_x0000_s6146" name="Equation" r:id="rId5" imgW="157464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2214546" y="5072074"/>
            <a:ext cx="4357718" cy="121444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2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Linear conversion</a:t>
            </a:r>
            <a:r>
              <a:rPr lang="it-IT" dirty="0"/>
              <a:t> </a:t>
            </a:r>
            <a:r>
              <a:rPr lang="it-IT" dirty="0" err="1" smtClean="0"/>
              <a:t>efficienty</a:t>
            </a:r>
            <a:endParaRPr lang="it-IT" dirty="0"/>
          </a:p>
        </p:txBody>
      </p:sp>
      <p:graphicFrame>
        <p:nvGraphicFramePr>
          <p:cNvPr id="172040" name="Object 8"/>
          <p:cNvGraphicFramePr>
            <a:graphicFrameLocks noChangeAspect="1"/>
          </p:cNvGraphicFramePr>
          <p:nvPr/>
        </p:nvGraphicFramePr>
        <p:xfrm>
          <a:off x="2357422" y="5072074"/>
          <a:ext cx="3815862" cy="1133475"/>
        </p:xfrm>
        <a:graphic>
          <a:graphicData uri="http://schemas.openxmlformats.org/presentationml/2006/ole">
            <p:oleObj spid="_x0000_s155650" name="Equation" r:id="rId4" imgW="1574640" imgH="431640" progId="Equation.3">
              <p:embed/>
            </p:oleObj>
          </a:graphicData>
        </a:graphic>
      </p:graphicFrame>
      <p:cxnSp>
        <p:nvCxnSpPr>
          <p:cNvPr id="11" name="Connettore 2 10"/>
          <p:cNvCxnSpPr/>
          <p:nvPr/>
        </p:nvCxnSpPr>
        <p:spPr>
          <a:xfrm rot="5400000" flipH="1" flipV="1">
            <a:off x="1605952" y="3284121"/>
            <a:ext cx="2197337" cy="145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2674006" y="4183021"/>
            <a:ext cx="3741318" cy="148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5758952" y="4382779"/>
            <a:ext cx="670436" cy="3442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Pload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000232" y="221455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ym typeface="Symbol"/>
              </a:rPr>
              <a:t>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3071802" y="2071678"/>
            <a:ext cx="28937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 smtClean="0"/>
              <a:t>Bias</a:t>
            </a:r>
            <a:r>
              <a:rPr lang="it-IT" sz="2800" dirty="0" smtClean="0"/>
              <a:t>  </a:t>
            </a:r>
            <a:r>
              <a:rPr lang="it-IT" sz="2800" dirty="0" err="1" smtClean="0"/>
              <a:t>consumption</a:t>
            </a:r>
            <a:endParaRPr lang="it-IT" sz="2800" dirty="0"/>
          </a:p>
        </p:txBody>
      </p:sp>
      <p:sp>
        <p:nvSpPr>
          <p:cNvPr id="19" name="Figura a mano libera 18"/>
          <p:cNvSpPr/>
          <p:nvPr/>
        </p:nvSpPr>
        <p:spPr>
          <a:xfrm>
            <a:off x="2928926" y="3143248"/>
            <a:ext cx="3008671" cy="979689"/>
          </a:xfrm>
          <a:custGeom>
            <a:avLst/>
            <a:gdLst>
              <a:gd name="connsiteX0" fmla="*/ 0 w 3008671"/>
              <a:gd name="connsiteY0" fmla="*/ 1479755 h 1479755"/>
              <a:gd name="connsiteX1" fmla="*/ 988142 w 3008671"/>
              <a:gd name="connsiteY1" fmla="*/ 240890 h 1479755"/>
              <a:gd name="connsiteX2" fmla="*/ 3008671 w 3008671"/>
              <a:gd name="connsiteY2" fmla="*/ 34413 h 1479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8671" h="1479755">
                <a:moveTo>
                  <a:pt x="0" y="1479755"/>
                </a:moveTo>
                <a:cubicBezTo>
                  <a:pt x="243348" y="980767"/>
                  <a:pt x="486697" y="481780"/>
                  <a:pt x="988142" y="240890"/>
                </a:cubicBezTo>
                <a:cubicBezTo>
                  <a:pt x="1489587" y="0"/>
                  <a:pt x="2249129" y="17206"/>
                  <a:pt x="3008671" y="34413"/>
                </a:cubicBezTo>
              </a:path>
            </a:pathLst>
          </a:cu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2 19"/>
          <p:cNvCxnSpPr/>
          <p:nvPr/>
        </p:nvCxnSpPr>
        <p:spPr>
          <a:xfrm>
            <a:off x="2714612" y="3071810"/>
            <a:ext cx="3741318" cy="1480"/>
          </a:xfrm>
          <a:prstGeom prst="straightConnector1">
            <a:avLst/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rot="5400000">
            <a:off x="2821769" y="2964653"/>
            <a:ext cx="1000132" cy="357190"/>
          </a:xfrm>
          <a:prstGeom prst="straightConnector1">
            <a:avLst/>
          </a:prstGeom>
          <a:ln w="762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igura a mano libera 22"/>
          <p:cNvSpPr/>
          <p:nvPr/>
        </p:nvSpPr>
        <p:spPr>
          <a:xfrm>
            <a:off x="6651523" y="3170903"/>
            <a:ext cx="1366683" cy="2330245"/>
          </a:xfrm>
          <a:custGeom>
            <a:avLst/>
            <a:gdLst>
              <a:gd name="connsiteX0" fmla="*/ 235974 w 1366683"/>
              <a:gd name="connsiteY0" fmla="*/ 2330245 h 2330245"/>
              <a:gd name="connsiteX1" fmla="*/ 1327354 w 1366683"/>
              <a:gd name="connsiteY1" fmla="*/ 1120878 h 2330245"/>
              <a:gd name="connsiteX2" fmla="*/ 0 w 1366683"/>
              <a:gd name="connsiteY2" fmla="*/ 0 h 2330245"/>
              <a:gd name="connsiteX3" fmla="*/ 0 w 1366683"/>
              <a:gd name="connsiteY3" fmla="*/ 0 h 233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6683" h="2330245">
                <a:moveTo>
                  <a:pt x="235974" y="2330245"/>
                </a:moveTo>
                <a:cubicBezTo>
                  <a:pt x="801328" y="1919748"/>
                  <a:pt x="1366683" y="1509252"/>
                  <a:pt x="1327354" y="1120878"/>
                </a:cubicBezTo>
                <a:cubicBezTo>
                  <a:pt x="1288025" y="732504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ln w="76200" cmpd="sng">
            <a:solidFill>
              <a:schemeClr val="accent3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Switched-mode conversion</a:t>
            </a:r>
            <a:r>
              <a:rPr lang="it-IT"/>
              <a:t> 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2323" y="1358900"/>
            <a:ext cx="8001000" cy="189230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en-US" sz="2400"/>
              <a:t>To maximizes the energy transfer the power systems must be designed using energy storage elements (inductor and capacitor) and switches :</a:t>
            </a:r>
          </a:p>
          <a:p>
            <a:pPr>
              <a:lnSpc>
                <a:spcPct val="90000"/>
              </a:lnSpc>
            </a:pPr>
            <a:r>
              <a:rPr lang="en-US" sz="2400"/>
              <a:t>Capacitive (Charge Pump)</a:t>
            </a:r>
          </a:p>
          <a:p>
            <a:pPr>
              <a:lnSpc>
                <a:spcPct val="90000"/>
              </a:lnSpc>
            </a:pPr>
            <a:r>
              <a:rPr lang="en-US" sz="2400"/>
              <a:t>Magnetic </a:t>
            </a:r>
          </a:p>
        </p:txBody>
      </p:sp>
      <p:sp>
        <p:nvSpPr>
          <p:cNvPr id="233532" name="Line 60"/>
          <p:cNvSpPr>
            <a:spLocks noChangeShapeType="1"/>
          </p:cNvSpPr>
          <p:nvPr/>
        </p:nvSpPr>
        <p:spPr bwMode="auto">
          <a:xfrm>
            <a:off x="951035" y="3402013"/>
            <a:ext cx="8017119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33533" name="AutoShape 61"/>
          <p:cNvSpPr>
            <a:spLocks noChangeArrowheads="1"/>
          </p:cNvSpPr>
          <p:nvPr/>
        </p:nvSpPr>
        <p:spPr bwMode="auto">
          <a:xfrm>
            <a:off x="3434862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233534" name="AutoShape 62"/>
          <p:cNvSpPr>
            <a:spLocks noChangeArrowheads="1"/>
          </p:cNvSpPr>
          <p:nvPr/>
        </p:nvSpPr>
        <p:spPr bwMode="auto">
          <a:xfrm>
            <a:off x="6471139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233535" name="AutoShape 63"/>
          <p:cNvSpPr>
            <a:spLocks noChangeArrowheads="1"/>
          </p:cNvSpPr>
          <p:nvPr/>
        </p:nvSpPr>
        <p:spPr bwMode="auto">
          <a:xfrm>
            <a:off x="8053755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233536" name="Line 64"/>
          <p:cNvSpPr>
            <a:spLocks noChangeShapeType="1"/>
          </p:cNvSpPr>
          <p:nvPr/>
        </p:nvSpPr>
        <p:spPr bwMode="auto">
          <a:xfrm rot="5400000">
            <a:off x="5534636" y="4111626"/>
            <a:ext cx="498475" cy="0"/>
          </a:xfrm>
          <a:prstGeom prst="line">
            <a:avLst/>
          </a:prstGeom>
          <a:noFill/>
          <a:ln w="50800" cmpd="dbl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33537" name="AutoShape 65"/>
          <p:cNvSpPr>
            <a:spLocks noChangeArrowheads="1"/>
          </p:cNvSpPr>
          <p:nvPr/>
        </p:nvSpPr>
        <p:spPr bwMode="auto">
          <a:xfrm rot="5400000">
            <a:off x="5621155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3538" name="AutoShape 66"/>
          <p:cNvSpPr>
            <a:spLocks noChangeArrowheads="1"/>
          </p:cNvSpPr>
          <p:nvPr/>
        </p:nvSpPr>
        <p:spPr bwMode="auto">
          <a:xfrm>
            <a:off x="5109797" y="4360863"/>
            <a:ext cx="1349619" cy="1560512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sp>
        <p:nvSpPr>
          <p:cNvPr id="233539" name="AutoShape 67"/>
          <p:cNvSpPr>
            <a:spLocks noChangeArrowheads="1"/>
          </p:cNvSpPr>
          <p:nvPr/>
        </p:nvSpPr>
        <p:spPr bwMode="auto">
          <a:xfrm rot="5400000">
            <a:off x="7208166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3540" name="AutoShape 68"/>
          <p:cNvSpPr>
            <a:spLocks noChangeArrowheads="1"/>
          </p:cNvSpPr>
          <p:nvPr/>
        </p:nvSpPr>
        <p:spPr bwMode="auto">
          <a:xfrm rot="5400000">
            <a:off x="2587808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3541" name="WordArt 69"/>
          <p:cNvSpPr>
            <a:spLocks noChangeArrowheads="1" noChangeShapeType="1" noTextEdit="1"/>
          </p:cNvSpPr>
          <p:nvPr/>
        </p:nvSpPr>
        <p:spPr bwMode="auto">
          <a:xfrm>
            <a:off x="500034" y="4745052"/>
            <a:ext cx="822081" cy="6842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10319"/>
                <a:gd name="adj2" fmla="val -116"/>
              </a:avLst>
            </a:prstTxWarp>
          </a:bodyPr>
          <a:lstStyle/>
          <a:p>
            <a:pPr algn="ctr"/>
            <a:r>
              <a:rPr lang="it-IT" sz="3600" kern="10" spc="72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Input</a:t>
            </a:r>
          </a:p>
          <a:p>
            <a:pPr algn="ctr"/>
            <a:r>
              <a:rPr lang="it-IT" sz="3600" kern="10" spc="72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Energy</a:t>
            </a:r>
          </a:p>
        </p:txBody>
      </p:sp>
      <p:sp>
        <p:nvSpPr>
          <p:cNvPr id="233542" name="WordArt 70"/>
          <p:cNvSpPr>
            <a:spLocks noChangeArrowheads="1" noChangeShapeType="1" noTextEdit="1"/>
          </p:cNvSpPr>
          <p:nvPr/>
        </p:nvSpPr>
        <p:spPr bwMode="auto">
          <a:xfrm>
            <a:off x="8277958" y="4770438"/>
            <a:ext cx="866042" cy="7032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34583"/>
              </a:avLst>
            </a:prstTxWarp>
          </a:bodyPr>
          <a:lstStyle/>
          <a:p>
            <a:pPr algn="ctr"/>
            <a:r>
              <a:rPr lang="it-IT" sz="3600" kern="10" spc="72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Output</a:t>
            </a:r>
          </a:p>
          <a:p>
            <a:pPr algn="ctr"/>
            <a:r>
              <a:rPr lang="it-IT" sz="3600" kern="10" spc="72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Energy</a:t>
            </a:r>
          </a:p>
        </p:txBody>
      </p:sp>
      <p:sp>
        <p:nvSpPr>
          <p:cNvPr id="233543" name="Text Box 71"/>
          <p:cNvSpPr txBox="1">
            <a:spLocks noChangeArrowheads="1"/>
          </p:cNvSpPr>
          <p:nvPr/>
        </p:nvSpPr>
        <p:spPr bwMode="auto">
          <a:xfrm>
            <a:off x="3490546" y="3495676"/>
            <a:ext cx="3405099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b="1">
                <a:latin typeface="Arial" charset="0"/>
              </a:rPr>
              <a:t>Control &amp; Sensing Signals</a:t>
            </a:r>
          </a:p>
        </p:txBody>
      </p:sp>
      <p:sp>
        <p:nvSpPr>
          <p:cNvPr id="233544" name="AutoShape 72"/>
          <p:cNvSpPr>
            <a:spLocks noChangeArrowheads="1"/>
          </p:cNvSpPr>
          <p:nvPr/>
        </p:nvSpPr>
        <p:spPr bwMode="auto">
          <a:xfrm>
            <a:off x="2074984" y="4360863"/>
            <a:ext cx="1349620" cy="156051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grpSp>
        <p:nvGrpSpPr>
          <p:cNvPr id="2" name="Group 73"/>
          <p:cNvGrpSpPr>
            <a:grpSpLocks/>
          </p:cNvGrpSpPr>
          <p:nvPr/>
        </p:nvGrpSpPr>
        <p:grpSpPr bwMode="auto">
          <a:xfrm>
            <a:off x="2236177" y="4919663"/>
            <a:ext cx="1025769" cy="444500"/>
            <a:chOff x="1349" y="2018"/>
            <a:chExt cx="700" cy="262"/>
          </a:xfrm>
        </p:grpSpPr>
        <p:sp>
          <p:nvSpPr>
            <p:cNvPr id="233546" name="Freeform 74"/>
            <p:cNvSpPr>
              <a:spLocks/>
            </p:cNvSpPr>
            <p:nvPr/>
          </p:nvSpPr>
          <p:spPr bwMode="auto">
            <a:xfrm rot="5400000">
              <a:off x="1502" y="1942"/>
              <a:ext cx="76" cy="381"/>
            </a:xfrm>
            <a:custGeom>
              <a:avLst/>
              <a:gdLst/>
              <a:ahLst/>
              <a:cxnLst>
                <a:cxn ang="0">
                  <a:pos x="57" y="76"/>
                </a:cxn>
                <a:cxn ang="0">
                  <a:pos x="48" y="78"/>
                </a:cxn>
                <a:cxn ang="0">
                  <a:pos x="37" y="81"/>
                </a:cxn>
                <a:cxn ang="0">
                  <a:pos x="25" y="86"/>
                </a:cxn>
                <a:cxn ang="0">
                  <a:pos x="17" y="94"/>
                </a:cxn>
                <a:cxn ang="0">
                  <a:pos x="9" y="103"/>
                </a:cxn>
                <a:cxn ang="0">
                  <a:pos x="3" y="114"/>
                </a:cxn>
                <a:cxn ang="0">
                  <a:pos x="0" y="126"/>
                </a:cxn>
                <a:cxn ang="0">
                  <a:pos x="1" y="138"/>
                </a:cxn>
                <a:cxn ang="0">
                  <a:pos x="4" y="151"/>
                </a:cxn>
                <a:cxn ang="0">
                  <a:pos x="10" y="162"/>
                </a:cxn>
                <a:cxn ang="0">
                  <a:pos x="17" y="171"/>
                </a:cxn>
                <a:cxn ang="0">
                  <a:pos x="28" y="178"/>
                </a:cxn>
                <a:cxn ang="0">
                  <a:pos x="39" y="182"/>
                </a:cxn>
                <a:cxn ang="0">
                  <a:pos x="50" y="185"/>
                </a:cxn>
                <a:cxn ang="0">
                  <a:pos x="63" y="185"/>
                </a:cxn>
                <a:cxn ang="0">
                  <a:pos x="74" y="181"/>
                </a:cxn>
                <a:cxn ang="0">
                  <a:pos x="81" y="177"/>
                </a:cxn>
                <a:cxn ang="0">
                  <a:pos x="67" y="172"/>
                </a:cxn>
                <a:cxn ang="0">
                  <a:pos x="53" y="171"/>
                </a:cxn>
                <a:cxn ang="0">
                  <a:pos x="40" y="173"/>
                </a:cxn>
                <a:cxn ang="0">
                  <a:pos x="28" y="178"/>
                </a:cxn>
                <a:cxn ang="0">
                  <a:pos x="16" y="187"/>
                </a:cxn>
                <a:cxn ang="0">
                  <a:pos x="9" y="198"/>
                </a:cxn>
                <a:cxn ang="0">
                  <a:pos x="3" y="210"/>
                </a:cxn>
                <a:cxn ang="0">
                  <a:pos x="1" y="224"/>
                </a:cxn>
                <a:cxn ang="0">
                  <a:pos x="3" y="239"/>
                </a:cxn>
                <a:cxn ang="0">
                  <a:pos x="9" y="252"/>
                </a:cxn>
                <a:cxn ang="0">
                  <a:pos x="16" y="263"/>
                </a:cxn>
                <a:cxn ang="0">
                  <a:pos x="27" y="270"/>
                </a:cxn>
                <a:cxn ang="0">
                  <a:pos x="39" y="276"/>
                </a:cxn>
                <a:cxn ang="0">
                  <a:pos x="52" y="278"/>
                </a:cxn>
                <a:cxn ang="0">
                  <a:pos x="65" y="276"/>
                </a:cxn>
                <a:cxn ang="0">
                  <a:pos x="80" y="270"/>
                </a:cxn>
                <a:cxn ang="0">
                  <a:pos x="74" y="268"/>
                </a:cxn>
                <a:cxn ang="0">
                  <a:pos x="63" y="265"/>
                </a:cxn>
                <a:cxn ang="0">
                  <a:pos x="50" y="265"/>
                </a:cxn>
                <a:cxn ang="0">
                  <a:pos x="39" y="267"/>
                </a:cxn>
                <a:cxn ang="0">
                  <a:pos x="28" y="272"/>
                </a:cxn>
                <a:cxn ang="0">
                  <a:pos x="17" y="278"/>
                </a:cxn>
                <a:cxn ang="0">
                  <a:pos x="10" y="288"/>
                </a:cxn>
                <a:cxn ang="0">
                  <a:pos x="4" y="298"/>
                </a:cxn>
                <a:cxn ang="0">
                  <a:pos x="1" y="312"/>
                </a:cxn>
                <a:cxn ang="0">
                  <a:pos x="0" y="324"/>
                </a:cxn>
                <a:cxn ang="0">
                  <a:pos x="3" y="335"/>
                </a:cxn>
                <a:cxn ang="0">
                  <a:pos x="9" y="346"/>
                </a:cxn>
                <a:cxn ang="0">
                  <a:pos x="17" y="355"/>
                </a:cxn>
                <a:cxn ang="0">
                  <a:pos x="26" y="363"/>
                </a:cxn>
                <a:cxn ang="0">
                  <a:pos x="37" y="368"/>
                </a:cxn>
                <a:cxn ang="0">
                  <a:pos x="48" y="370"/>
                </a:cxn>
                <a:cxn ang="0">
                  <a:pos x="57" y="370"/>
                </a:cxn>
              </a:cxnLst>
              <a:rect l="0" t="0" r="r" b="b"/>
              <a:pathLst>
                <a:path w="82" h="449">
                  <a:moveTo>
                    <a:pt x="57" y="0"/>
                  </a:moveTo>
                  <a:lnTo>
                    <a:pt x="57" y="76"/>
                  </a:lnTo>
                  <a:lnTo>
                    <a:pt x="56" y="76"/>
                  </a:lnTo>
                  <a:lnTo>
                    <a:pt x="48" y="78"/>
                  </a:lnTo>
                  <a:lnTo>
                    <a:pt x="43" y="78"/>
                  </a:lnTo>
                  <a:lnTo>
                    <a:pt x="37" y="81"/>
                  </a:lnTo>
                  <a:lnTo>
                    <a:pt x="31" y="83"/>
                  </a:lnTo>
                  <a:lnTo>
                    <a:pt x="25" y="86"/>
                  </a:lnTo>
                  <a:lnTo>
                    <a:pt x="21" y="90"/>
                  </a:lnTo>
                  <a:lnTo>
                    <a:pt x="17" y="94"/>
                  </a:lnTo>
                  <a:lnTo>
                    <a:pt x="13" y="98"/>
                  </a:lnTo>
                  <a:lnTo>
                    <a:pt x="9" y="103"/>
                  </a:lnTo>
                  <a:lnTo>
                    <a:pt x="6" y="108"/>
                  </a:lnTo>
                  <a:lnTo>
                    <a:pt x="3" y="114"/>
                  </a:lnTo>
                  <a:lnTo>
                    <a:pt x="2" y="120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1" y="138"/>
                  </a:lnTo>
                  <a:lnTo>
                    <a:pt x="3" y="143"/>
                  </a:lnTo>
                  <a:lnTo>
                    <a:pt x="4" y="151"/>
                  </a:lnTo>
                  <a:lnTo>
                    <a:pt x="7" y="156"/>
                  </a:lnTo>
                  <a:lnTo>
                    <a:pt x="10" y="162"/>
                  </a:lnTo>
                  <a:lnTo>
                    <a:pt x="13" y="166"/>
                  </a:lnTo>
                  <a:lnTo>
                    <a:pt x="17" y="171"/>
                  </a:lnTo>
                  <a:lnTo>
                    <a:pt x="22" y="175"/>
                  </a:lnTo>
                  <a:lnTo>
                    <a:pt x="28" y="178"/>
                  </a:lnTo>
                  <a:lnTo>
                    <a:pt x="33" y="180"/>
                  </a:lnTo>
                  <a:lnTo>
                    <a:pt x="39" y="182"/>
                  </a:lnTo>
                  <a:lnTo>
                    <a:pt x="45" y="184"/>
                  </a:lnTo>
                  <a:lnTo>
                    <a:pt x="50" y="185"/>
                  </a:lnTo>
                  <a:lnTo>
                    <a:pt x="57" y="185"/>
                  </a:lnTo>
                  <a:lnTo>
                    <a:pt x="63" y="185"/>
                  </a:lnTo>
                  <a:lnTo>
                    <a:pt x="68" y="183"/>
                  </a:lnTo>
                  <a:lnTo>
                    <a:pt x="74" y="181"/>
                  </a:lnTo>
                  <a:lnTo>
                    <a:pt x="81" y="178"/>
                  </a:lnTo>
                  <a:lnTo>
                    <a:pt x="81" y="177"/>
                  </a:lnTo>
                  <a:lnTo>
                    <a:pt x="73" y="174"/>
                  </a:lnTo>
                  <a:lnTo>
                    <a:pt x="67" y="172"/>
                  </a:lnTo>
                  <a:lnTo>
                    <a:pt x="59" y="172"/>
                  </a:lnTo>
                  <a:lnTo>
                    <a:pt x="53" y="171"/>
                  </a:lnTo>
                  <a:lnTo>
                    <a:pt x="46" y="172"/>
                  </a:lnTo>
                  <a:lnTo>
                    <a:pt x="40" y="173"/>
                  </a:lnTo>
                  <a:lnTo>
                    <a:pt x="33" y="176"/>
                  </a:lnTo>
                  <a:lnTo>
                    <a:pt x="28" y="178"/>
                  </a:lnTo>
                  <a:lnTo>
                    <a:pt x="21" y="183"/>
                  </a:lnTo>
                  <a:lnTo>
                    <a:pt x="16" y="187"/>
                  </a:lnTo>
                  <a:lnTo>
                    <a:pt x="11" y="192"/>
                  </a:lnTo>
                  <a:lnTo>
                    <a:pt x="9" y="198"/>
                  </a:lnTo>
                  <a:lnTo>
                    <a:pt x="5" y="204"/>
                  </a:lnTo>
                  <a:lnTo>
                    <a:pt x="3" y="210"/>
                  </a:lnTo>
                  <a:lnTo>
                    <a:pt x="1" y="218"/>
                  </a:lnTo>
                  <a:lnTo>
                    <a:pt x="1" y="224"/>
                  </a:lnTo>
                  <a:lnTo>
                    <a:pt x="1" y="232"/>
                  </a:lnTo>
                  <a:lnTo>
                    <a:pt x="3" y="239"/>
                  </a:lnTo>
                  <a:lnTo>
                    <a:pt x="5" y="246"/>
                  </a:lnTo>
                  <a:lnTo>
                    <a:pt x="9" y="252"/>
                  </a:lnTo>
                  <a:lnTo>
                    <a:pt x="11" y="258"/>
                  </a:lnTo>
                  <a:lnTo>
                    <a:pt x="16" y="263"/>
                  </a:lnTo>
                  <a:lnTo>
                    <a:pt x="21" y="267"/>
                  </a:lnTo>
                  <a:lnTo>
                    <a:pt x="27" y="270"/>
                  </a:lnTo>
                  <a:lnTo>
                    <a:pt x="33" y="274"/>
                  </a:lnTo>
                  <a:lnTo>
                    <a:pt x="39" y="276"/>
                  </a:lnTo>
                  <a:lnTo>
                    <a:pt x="45" y="278"/>
                  </a:lnTo>
                  <a:lnTo>
                    <a:pt x="52" y="278"/>
                  </a:lnTo>
                  <a:lnTo>
                    <a:pt x="58" y="278"/>
                  </a:lnTo>
                  <a:lnTo>
                    <a:pt x="65" y="276"/>
                  </a:lnTo>
                  <a:lnTo>
                    <a:pt x="73" y="274"/>
                  </a:lnTo>
                  <a:lnTo>
                    <a:pt x="80" y="270"/>
                  </a:lnTo>
                  <a:lnTo>
                    <a:pt x="81" y="270"/>
                  </a:lnTo>
                  <a:lnTo>
                    <a:pt x="74" y="268"/>
                  </a:lnTo>
                  <a:lnTo>
                    <a:pt x="68" y="266"/>
                  </a:lnTo>
                  <a:lnTo>
                    <a:pt x="63" y="265"/>
                  </a:lnTo>
                  <a:lnTo>
                    <a:pt x="57" y="264"/>
                  </a:lnTo>
                  <a:lnTo>
                    <a:pt x="50" y="265"/>
                  </a:lnTo>
                  <a:lnTo>
                    <a:pt x="45" y="265"/>
                  </a:lnTo>
                  <a:lnTo>
                    <a:pt x="39" y="267"/>
                  </a:lnTo>
                  <a:lnTo>
                    <a:pt x="33" y="268"/>
                  </a:lnTo>
                  <a:lnTo>
                    <a:pt x="28" y="272"/>
                  </a:lnTo>
                  <a:lnTo>
                    <a:pt x="22" y="274"/>
                  </a:lnTo>
                  <a:lnTo>
                    <a:pt x="17" y="278"/>
                  </a:lnTo>
                  <a:lnTo>
                    <a:pt x="13" y="282"/>
                  </a:lnTo>
                  <a:lnTo>
                    <a:pt x="10" y="288"/>
                  </a:lnTo>
                  <a:lnTo>
                    <a:pt x="7" y="293"/>
                  </a:lnTo>
                  <a:lnTo>
                    <a:pt x="4" y="298"/>
                  </a:lnTo>
                  <a:lnTo>
                    <a:pt x="3" y="304"/>
                  </a:lnTo>
                  <a:lnTo>
                    <a:pt x="1" y="312"/>
                  </a:lnTo>
                  <a:lnTo>
                    <a:pt x="0" y="317"/>
                  </a:lnTo>
                  <a:lnTo>
                    <a:pt x="0" y="324"/>
                  </a:lnTo>
                  <a:lnTo>
                    <a:pt x="2" y="330"/>
                  </a:lnTo>
                  <a:lnTo>
                    <a:pt x="3" y="335"/>
                  </a:lnTo>
                  <a:lnTo>
                    <a:pt x="6" y="341"/>
                  </a:lnTo>
                  <a:lnTo>
                    <a:pt x="9" y="346"/>
                  </a:lnTo>
                  <a:lnTo>
                    <a:pt x="13" y="350"/>
                  </a:lnTo>
                  <a:lnTo>
                    <a:pt x="17" y="355"/>
                  </a:lnTo>
                  <a:lnTo>
                    <a:pt x="21" y="359"/>
                  </a:lnTo>
                  <a:lnTo>
                    <a:pt x="26" y="363"/>
                  </a:lnTo>
                  <a:lnTo>
                    <a:pt x="31" y="365"/>
                  </a:lnTo>
                  <a:lnTo>
                    <a:pt x="37" y="368"/>
                  </a:lnTo>
                  <a:lnTo>
                    <a:pt x="43" y="370"/>
                  </a:lnTo>
                  <a:lnTo>
                    <a:pt x="48" y="370"/>
                  </a:lnTo>
                  <a:lnTo>
                    <a:pt x="56" y="370"/>
                  </a:lnTo>
                  <a:lnTo>
                    <a:pt x="57" y="370"/>
                  </a:lnTo>
                  <a:lnTo>
                    <a:pt x="57" y="448"/>
                  </a:lnTo>
                </a:path>
              </a:pathLst>
            </a:custGeom>
            <a:noFill/>
            <a:ln w="2540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grpSp>
          <p:nvGrpSpPr>
            <p:cNvPr id="3" name="Group 75"/>
            <p:cNvGrpSpPr>
              <a:grpSpLocks/>
            </p:cNvGrpSpPr>
            <p:nvPr/>
          </p:nvGrpSpPr>
          <p:grpSpPr bwMode="auto">
            <a:xfrm>
              <a:off x="1856" y="2018"/>
              <a:ext cx="193" cy="262"/>
              <a:chOff x="3505" y="1493"/>
              <a:chExt cx="228" cy="283"/>
            </a:xfrm>
          </p:grpSpPr>
          <p:sp>
            <p:nvSpPr>
              <p:cNvPr id="233548" name="Line 76"/>
              <p:cNvSpPr>
                <a:spLocks noChangeShapeType="1"/>
              </p:cNvSpPr>
              <p:nvPr/>
            </p:nvSpPr>
            <p:spPr bwMode="auto">
              <a:xfrm>
                <a:off x="3505" y="1607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49" name="Line 77"/>
              <p:cNvSpPr>
                <a:spLocks noChangeShapeType="1"/>
              </p:cNvSpPr>
              <p:nvPr/>
            </p:nvSpPr>
            <p:spPr bwMode="auto">
              <a:xfrm>
                <a:off x="3505" y="1662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50" name="Line 78"/>
              <p:cNvSpPr>
                <a:spLocks noChangeShapeType="1"/>
              </p:cNvSpPr>
              <p:nvPr/>
            </p:nvSpPr>
            <p:spPr bwMode="auto">
              <a:xfrm>
                <a:off x="3619" y="149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51" name="Line 79"/>
              <p:cNvSpPr>
                <a:spLocks noChangeShapeType="1"/>
              </p:cNvSpPr>
              <p:nvPr/>
            </p:nvSpPr>
            <p:spPr bwMode="auto">
              <a:xfrm>
                <a:off x="3620" y="166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233552" name="AutoShape 80"/>
          <p:cNvSpPr>
            <a:spLocks noChangeArrowheads="1"/>
          </p:cNvSpPr>
          <p:nvPr/>
        </p:nvSpPr>
        <p:spPr bwMode="auto">
          <a:xfrm>
            <a:off x="6695343" y="4360863"/>
            <a:ext cx="1349619" cy="156051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5171343" y="4418013"/>
            <a:ext cx="1189892" cy="1446212"/>
            <a:chOff x="2522" y="1721"/>
            <a:chExt cx="812" cy="854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2993" y="1825"/>
              <a:ext cx="247" cy="639"/>
              <a:chOff x="3335" y="1200"/>
              <a:chExt cx="264" cy="685"/>
            </a:xfrm>
          </p:grpSpPr>
          <p:grpSp>
            <p:nvGrpSpPr>
              <p:cNvPr id="6" name="Group 83"/>
              <p:cNvGrpSpPr>
                <a:grpSpLocks/>
              </p:cNvGrpSpPr>
              <p:nvPr/>
            </p:nvGrpSpPr>
            <p:grpSpPr bwMode="auto">
              <a:xfrm>
                <a:off x="3501" y="1263"/>
                <a:ext cx="98" cy="257"/>
                <a:chOff x="2146" y="1462"/>
                <a:chExt cx="124" cy="328"/>
              </a:xfrm>
            </p:grpSpPr>
            <p:sp>
              <p:nvSpPr>
                <p:cNvPr id="233556" name="Line 84"/>
                <p:cNvSpPr>
                  <a:spLocks noChangeShapeType="1"/>
                </p:cNvSpPr>
                <p:nvPr/>
              </p:nvSpPr>
              <p:spPr bwMode="auto">
                <a:xfrm>
                  <a:off x="2208" y="1462"/>
                  <a:ext cx="0" cy="137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grpSp>
              <p:nvGrpSpPr>
                <p:cNvPr id="7" name="Group 85"/>
                <p:cNvGrpSpPr>
                  <a:grpSpLocks/>
                </p:cNvGrpSpPr>
                <p:nvPr/>
              </p:nvGrpSpPr>
              <p:grpSpPr bwMode="auto">
                <a:xfrm>
                  <a:off x="2146" y="1586"/>
                  <a:ext cx="124" cy="80"/>
                  <a:chOff x="2146" y="1596"/>
                  <a:chExt cx="124" cy="80"/>
                </a:xfrm>
              </p:grpSpPr>
              <p:sp>
                <p:nvSpPr>
                  <p:cNvPr id="233558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2146" y="1596"/>
                    <a:ext cx="12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333399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233559" name="AutoShape 87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1596"/>
                    <a:ext cx="102" cy="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3399"/>
                  </a:solidFill>
                  <a:ln w="12700">
                    <a:solidFill>
                      <a:srgbClr val="333399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</p:grpSp>
            <p:sp>
              <p:nvSpPr>
                <p:cNvPr id="233560" name="Line 88"/>
                <p:cNvSpPr>
                  <a:spLocks noChangeShapeType="1"/>
                </p:cNvSpPr>
                <p:nvPr/>
              </p:nvSpPr>
              <p:spPr bwMode="auto">
                <a:xfrm>
                  <a:off x="2208" y="1652"/>
                  <a:ext cx="0" cy="138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233561" name="Line 89"/>
              <p:cNvSpPr>
                <a:spLocks noChangeShapeType="1"/>
              </p:cNvSpPr>
              <p:nvPr/>
            </p:nvSpPr>
            <p:spPr bwMode="auto">
              <a:xfrm flipH="1" flipV="1">
                <a:off x="3477" y="1200"/>
                <a:ext cx="0" cy="136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62" name="Line 90"/>
              <p:cNvSpPr>
                <a:spLocks noChangeShapeType="1"/>
              </p:cNvSpPr>
              <p:nvPr/>
            </p:nvSpPr>
            <p:spPr bwMode="auto">
              <a:xfrm>
                <a:off x="3406" y="1333"/>
                <a:ext cx="0" cy="112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63" name="Line 91"/>
              <p:cNvSpPr>
                <a:spLocks noChangeShapeType="1"/>
              </p:cNvSpPr>
              <p:nvPr/>
            </p:nvSpPr>
            <p:spPr bwMode="auto">
              <a:xfrm>
                <a:off x="3406" y="1408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64" name="Line 92"/>
              <p:cNvSpPr>
                <a:spLocks noChangeShapeType="1"/>
              </p:cNvSpPr>
              <p:nvPr/>
            </p:nvSpPr>
            <p:spPr bwMode="auto">
              <a:xfrm flipV="1">
                <a:off x="3406" y="1333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65" name="Line 93"/>
              <p:cNvSpPr>
                <a:spLocks noChangeShapeType="1"/>
              </p:cNvSpPr>
              <p:nvPr/>
            </p:nvSpPr>
            <p:spPr bwMode="auto">
              <a:xfrm flipH="1">
                <a:off x="3335" y="1389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66" name="Line 94"/>
              <p:cNvSpPr>
                <a:spLocks noChangeShapeType="1"/>
              </p:cNvSpPr>
              <p:nvPr/>
            </p:nvSpPr>
            <p:spPr bwMode="auto">
              <a:xfrm flipH="1" flipV="1">
                <a:off x="3477" y="1445"/>
                <a:ext cx="0" cy="193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67" name="Line 95"/>
              <p:cNvSpPr>
                <a:spLocks noChangeShapeType="1"/>
              </p:cNvSpPr>
              <p:nvPr/>
            </p:nvSpPr>
            <p:spPr bwMode="auto">
              <a:xfrm flipH="1">
                <a:off x="3481" y="1263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68" name="Line 96"/>
              <p:cNvSpPr>
                <a:spLocks noChangeShapeType="1"/>
              </p:cNvSpPr>
              <p:nvPr/>
            </p:nvSpPr>
            <p:spPr bwMode="auto">
              <a:xfrm flipH="1">
                <a:off x="3481" y="1518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8" name="Group 97"/>
              <p:cNvGrpSpPr>
                <a:grpSpLocks/>
              </p:cNvGrpSpPr>
              <p:nvPr/>
            </p:nvGrpSpPr>
            <p:grpSpPr bwMode="auto">
              <a:xfrm>
                <a:off x="3501" y="1567"/>
                <a:ext cx="98" cy="257"/>
                <a:chOff x="2146" y="1462"/>
                <a:chExt cx="124" cy="328"/>
              </a:xfrm>
            </p:grpSpPr>
            <p:sp>
              <p:nvSpPr>
                <p:cNvPr id="233570" name="Line 98"/>
                <p:cNvSpPr>
                  <a:spLocks noChangeShapeType="1"/>
                </p:cNvSpPr>
                <p:nvPr/>
              </p:nvSpPr>
              <p:spPr bwMode="auto">
                <a:xfrm>
                  <a:off x="2208" y="1462"/>
                  <a:ext cx="0" cy="137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grpSp>
              <p:nvGrpSpPr>
                <p:cNvPr id="9" name="Group 99"/>
                <p:cNvGrpSpPr>
                  <a:grpSpLocks/>
                </p:cNvGrpSpPr>
                <p:nvPr/>
              </p:nvGrpSpPr>
              <p:grpSpPr bwMode="auto">
                <a:xfrm>
                  <a:off x="2146" y="1586"/>
                  <a:ext cx="124" cy="80"/>
                  <a:chOff x="2146" y="1596"/>
                  <a:chExt cx="124" cy="80"/>
                </a:xfrm>
              </p:grpSpPr>
              <p:sp>
                <p:nvSpPr>
                  <p:cNvPr id="233572" name="Line 100"/>
                  <p:cNvSpPr>
                    <a:spLocks noChangeShapeType="1"/>
                  </p:cNvSpPr>
                  <p:nvPr/>
                </p:nvSpPr>
                <p:spPr bwMode="auto">
                  <a:xfrm>
                    <a:off x="2146" y="1596"/>
                    <a:ext cx="12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333399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233573" name="AutoShape 101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1596"/>
                    <a:ext cx="102" cy="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3399"/>
                  </a:solidFill>
                  <a:ln w="12700">
                    <a:solidFill>
                      <a:srgbClr val="333399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</p:grpSp>
            <p:sp>
              <p:nvSpPr>
                <p:cNvPr id="233574" name="Line 102"/>
                <p:cNvSpPr>
                  <a:spLocks noChangeShapeType="1"/>
                </p:cNvSpPr>
                <p:nvPr/>
              </p:nvSpPr>
              <p:spPr bwMode="auto">
                <a:xfrm>
                  <a:off x="2208" y="1652"/>
                  <a:ext cx="0" cy="138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233575" name="Line 103"/>
              <p:cNvSpPr>
                <a:spLocks noChangeShapeType="1"/>
              </p:cNvSpPr>
              <p:nvPr/>
            </p:nvSpPr>
            <p:spPr bwMode="auto">
              <a:xfrm>
                <a:off x="3406" y="1637"/>
                <a:ext cx="0" cy="112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76" name="Line 104"/>
              <p:cNvSpPr>
                <a:spLocks noChangeShapeType="1"/>
              </p:cNvSpPr>
              <p:nvPr/>
            </p:nvSpPr>
            <p:spPr bwMode="auto">
              <a:xfrm>
                <a:off x="3406" y="1712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77" name="Line 105"/>
              <p:cNvSpPr>
                <a:spLocks noChangeShapeType="1"/>
              </p:cNvSpPr>
              <p:nvPr/>
            </p:nvSpPr>
            <p:spPr bwMode="auto">
              <a:xfrm flipV="1">
                <a:off x="3406" y="1637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78" name="Line 106"/>
              <p:cNvSpPr>
                <a:spLocks noChangeShapeType="1"/>
              </p:cNvSpPr>
              <p:nvPr/>
            </p:nvSpPr>
            <p:spPr bwMode="auto">
              <a:xfrm flipH="1">
                <a:off x="3335" y="1693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79" name="Line 107"/>
              <p:cNvSpPr>
                <a:spLocks noChangeShapeType="1"/>
              </p:cNvSpPr>
              <p:nvPr/>
            </p:nvSpPr>
            <p:spPr bwMode="auto">
              <a:xfrm flipH="1">
                <a:off x="3481" y="1567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80" name="Line 108"/>
              <p:cNvSpPr>
                <a:spLocks noChangeShapeType="1"/>
              </p:cNvSpPr>
              <p:nvPr/>
            </p:nvSpPr>
            <p:spPr bwMode="auto">
              <a:xfrm flipH="1">
                <a:off x="3481" y="1822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81" name="Line 109"/>
              <p:cNvSpPr>
                <a:spLocks noChangeShapeType="1"/>
              </p:cNvSpPr>
              <p:nvPr/>
            </p:nvSpPr>
            <p:spPr bwMode="auto">
              <a:xfrm flipH="1" flipV="1">
                <a:off x="3477" y="1749"/>
                <a:ext cx="0" cy="136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233582" name="Oval 110"/>
            <p:cNvSpPr>
              <a:spLocks noChangeAspect="1" noChangeArrowheads="1"/>
            </p:cNvSpPr>
            <p:nvPr/>
          </p:nvSpPr>
          <p:spPr bwMode="auto">
            <a:xfrm>
              <a:off x="2553" y="1755"/>
              <a:ext cx="781" cy="78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lIns="45720" rIns="45720" anchor="ctr"/>
            <a:lstStyle/>
            <a:p>
              <a:endParaRPr lang="it-IT"/>
            </a:p>
          </p:txBody>
        </p:sp>
        <p:sp>
          <p:nvSpPr>
            <p:cNvPr id="233583" name="Line 111"/>
            <p:cNvSpPr>
              <a:spLocks noChangeAspect="1" noChangeShapeType="1"/>
            </p:cNvSpPr>
            <p:nvPr/>
          </p:nvSpPr>
          <p:spPr bwMode="auto">
            <a:xfrm rot="19560579">
              <a:off x="2638" y="2037"/>
              <a:ext cx="392" cy="3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3584" name="Oval 112"/>
            <p:cNvSpPr>
              <a:spLocks noChangeAspect="1" noChangeArrowheads="1"/>
            </p:cNvSpPr>
            <p:nvPr/>
          </p:nvSpPr>
          <p:spPr bwMode="auto">
            <a:xfrm>
              <a:off x="2629" y="2094"/>
              <a:ext cx="106" cy="107"/>
            </a:xfrm>
            <a:prstGeom prst="ellipse">
              <a:avLst/>
            </a:prstGeom>
            <a:solidFill>
              <a:srgbClr val="333399"/>
            </a:solidFill>
            <a:ln w="9525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3585" name="Line 113"/>
            <p:cNvSpPr>
              <a:spLocks noChangeAspect="1" noChangeShapeType="1"/>
            </p:cNvSpPr>
            <p:nvPr/>
          </p:nvSpPr>
          <p:spPr bwMode="auto">
            <a:xfrm rot="-5400000">
              <a:off x="2605" y="2066"/>
              <a:ext cx="0" cy="165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3586" name="Line 114"/>
            <p:cNvSpPr>
              <a:spLocks noChangeAspect="1" noChangeShapeType="1"/>
            </p:cNvSpPr>
            <p:nvPr/>
          </p:nvSpPr>
          <p:spPr bwMode="auto">
            <a:xfrm>
              <a:off x="2944" y="1721"/>
              <a:ext cx="0" cy="122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3587" name="Oval 115"/>
            <p:cNvSpPr>
              <a:spLocks noChangeAspect="1" noChangeArrowheads="1"/>
            </p:cNvSpPr>
            <p:nvPr/>
          </p:nvSpPr>
          <p:spPr bwMode="auto">
            <a:xfrm>
              <a:off x="2890" y="1823"/>
              <a:ext cx="107" cy="10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3588" name="Line 116"/>
            <p:cNvSpPr>
              <a:spLocks noChangeAspect="1" noChangeShapeType="1"/>
            </p:cNvSpPr>
            <p:nvPr/>
          </p:nvSpPr>
          <p:spPr bwMode="auto">
            <a:xfrm>
              <a:off x="2944" y="2465"/>
              <a:ext cx="0" cy="110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3589" name="Oval 117"/>
            <p:cNvSpPr>
              <a:spLocks noChangeAspect="1" noChangeArrowheads="1"/>
            </p:cNvSpPr>
            <p:nvPr/>
          </p:nvSpPr>
          <p:spPr bwMode="auto">
            <a:xfrm>
              <a:off x="2890" y="2373"/>
              <a:ext cx="107" cy="10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233590" name="Text Box 118"/>
          <p:cNvSpPr txBox="1">
            <a:spLocks noChangeArrowheads="1"/>
          </p:cNvSpPr>
          <p:nvPr/>
        </p:nvSpPr>
        <p:spPr bwMode="auto">
          <a:xfrm>
            <a:off x="3834912" y="6302376"/>
            <a:ext cx="276229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800" b="1">
                <a:solidFill>
                  <a:srgbClr val="FF3300"/>
                </a:solidFill>
                <a:latin typeface="Arial" charset="0"/>
              </a:rPr>
              <a:t>T h e r m a l   E n e r g y</a:t>
            </a:r>
          </a:p>
        </p:txBody>
      </p:sp>
      <p:grpSp>
        <p:nvGrpSpPr>
          <p:cNvPr id="10" name="Group 119"/>
          <p:cNvGrpSpPr>
            <a:grpSpLocks/>
          </p:cNvGrpSpPr>
          <p:nvPr/>
        </p:nvGrpSpPr>
        <p:grpSpPr bwMode="auto">
          <a:xfrm>
            <a:off x="6856535" y="4919663"/>
            <a:ext cx="1025769" cy="444500"/>
            <a:chOff x="1349" y="2018"/>
            <a:chExt cx="700" cy="262"/>
          </a:xfrm>
        </p:grpSpPr>
        <p:sp>
          <p:nvSpPr>
            <p:cNvPr id="233592" name="Freeform 120"/>
            <p:cNvSpPr>
              <a:spLocks/>
            </p:cNvSpPr>
            <p:nvPr/>
          </p:nvSpPr>
          <p:spPr bwMode="auto">
            <a:xfrm rot="5400000">
              <a:off x="1502" y="1942"/>
              <a:ext cx="76" cy="381"/>
            </a:xfrm>
            <a:custGeom>
              <a:avLst/>
              <a:gdLst/>
              <a:ahLst/>
              <a:cxnLst>
                <a:cxn ang="0">
                  <a:pos x="57" y="76"/>
                </a:cxn>
                <a:cxn ang="0">
                  <a:pos x="48" y="78"/>
                </a:cxn>
                <a:cxn ang="0">
                  <a:pos x="37" y="81"/>
                </a:cxn>
                <a:cxn ang="0">
                  <a:pos x="25" y="86"/>
                </a:cxn>
                <a:cxn ang="0">
                  <a:pos x="17" y="94"/>
                </a:cxn>
                <a:cxn ang="0">
                  <a:pos x="9" y="103"/>
                </a:cxn>
                <a:cxn ang="0">
                  <a:pos x="3" y="114"/>
                </a:cxn>
                <a:cxn ang="0">
                  <a:pos x="0" y="126"/>
                </a:cxn>
                <a:cxn ang="0">
                  <a:pos x="1" y="138"/>
                </a:cxn>
                <a:cxn ang="0">
                  <a:pos x="4" y="151"/>
                </a:cxn>
                <a:cxn ang="0">
                  <a:pos x="10" y="162"/>
                </a:cxn>
                <a:cxn ang="0">
                  <a:pos x="17" y="171"/>
                </a:cxn>
                <a:cxn ang="0">
                  <a:pos x="28" y="178"/>
                </a:cxn>
                <a:cxn ang="0">
                  <a:pos x="39" y="182"/>
                </a:cxn>
                <a:cxn ang="0">
                  <a:pos x="50" y="185"/>
                </a:cxn>
                <a:cxn ang="0">
                  <a:pos x="63" y="185"/>
                </a:cxn>
                <a:cxn ang="0">
                  <a:pos x="74" y="181"/>
                </a:cxn>
                <a:cxn ang="0">
                  <a:pos x="81" y="177"/>
                </a:cxn>
                <a:cxn ang="0">
                  <a:pos x="67" y="172"/>
                </a:cxn>
                <a:cxn ang="0">
                  <a:pos x="53" y="171"/>
                </a:cxn>
                <a:cxn ang="0">
                  <a:pos x="40" y="173"/>
                </a:cxn>
                <a:cxn ang="0">
                  <a:pos x="28" y="178"/>
                </a:cxn>
                <a:cxn ang="0">
                  <a:pos x="16" y="187"/>
                </a:cxn>
                <a:cxn ang="0">
                  <a:pos x="9" y="198"/>
                </a:cxn>
                <a:cxn ang="0">
                  <a:pos x="3" y="210"/>
                </a:cxn>
                <a:cxn ang="0">
                  <a:pos x="1" y="224"/>
                </a:cxn>
                <a:cxn ang="0">
                  <a:pos x="3" y="239"/>
                </a:cxn>
                <a:cxn ang="0">
                  <a:pos x="9" y="252"/>
                </a:cxn>
                <a:cxn ang="0">
                  <a:pos x="16" y="263"/>
                </a:cxn>
                <a:cxn ang="0">
                  <a:pos x="27" y="270"/>
                </a:cxn>
                <a:cxn ang="0">
                  <a:pos x="39" y="276"/>
                </a:cxn>
                <a:cxn ang="0">
                  <a:pos x="52" y="278"/>
                </a:cxn>
                <a:cxn ang="0">
                  <a:pos x="65" y="276"/>
                </a:cxn>
                <a:cxn ang="0">
                  <a:pos x="80" y="270"/>
                </a:cxn>
                <a:cxn ang="0">
                  <a:pos x="74" y="268"/>
                </a:cxn>
                <a:cxn ang="0">
                  <a:pos x="63" y="265"/>
                </a:cxn>
                <a:cxn ang="0">
                  <a:pos x="50" y="265"/>
                </a:cxn>
                <a:cxn ang="0">
                  <a:pos x="39" y="267"/>
                </a:cxn>
                <a:cxn ang="0">
                  <a:pos x="28" y="272"/>
                </a:cxn>
                <a:cxn ang="0">
                  <a:pos x="17" y="278"/>
                </a:cxn>
                <a:cxn ang="0">
                  <a:pos x="10" y="288"/>
                </a:cxn>
                <a:cxn ang="0">
                  <a:pos x="4" y="298"/>
                </a:cxn>
                <a:cxn ang="0">
                  <a:pos x="1" y="312"/>
                </a:cxn>
                <a:cxn ang="0">
                  <a:pos x="0" y="324"/>
                </a:cxn>
                <a:cxn ang="0">
                  <a:pos x="3" y="335"/>
                </a:cxn>
                <a:cxn ang="0">
                  <a:pos x="9" y="346"/>
                </a:cxn>
                <a:cxn ang="0">
                  <a:pos x="17" y="355"/>
                </a:cxn>
                <a:cxn ang="0">
                  <a:pos x="26" y="363"/>
                </a:cxn>
                <a:cxn ang="0">
                  <a:pos x="37" y="368"/>
                </a:cxn>
                <a:cxn ang="0">
                  <a:pos x="48" y="370"/>
                </a:cxn>
                <a:cxn ang="0">
                  <a:pos x="57" y="370"/>
                </a:cxn>
              </a:cxnLst>
              <a:rect l="0" t="0" r="r" b="b"/>
              <a:pathLst>
                <a:path w="82" h="449">
                  <a:moveTo>
                    <a:pt x="57" y="0"/>
                  </a:moveTo>
                  <a:lnTo>
                    <a:pt x="57" y="76"/>
                  </a:lnTo>
                  <a:lnTo>
                    <a:pt x="56" y="76"/>
                  </a:lnTo>
                  <a:lnTo>
                    <a:pt x="48" y="78"/>
                  </a:lnTo>
                  <a:lnTo>
                    <a:pt x="43" y="78"/>
                  </a:lnTo>
                  <a:lnTo>
                    <a:pt x="37" y="81"/>
                  </a:lnTo>
                  <a:lnTo>
                    <a:pt x="31" y="83"/>
                  </a:lnTo>
                  <a:lnTo>
                    <a:pt x="25" y="86"/>
                  </a:lnTo>
                  <a:lnTo>
                    <a:pt x="21" y="90"/>
                  </a:lnTo>
                  <a:lnTo>
                    <a:pt x="17" y="94"/>
                  </a:lnTo>
                  <a:lnTo>
                    <a:pt x="13" y="98"/>
                  </a:lnTo>
                  <a:lnTo>
                    <a:pt x="9" y="103"/>
                  </a:lnTo>
                  <a:lnTo>
                    <a:pt x="6" y="108"/>
                  </a:lnTo>
                  <a:lnTo>
                    <a:pt x="3" y="114"/>
                  </a:lnTo>
                  <a:lnTo>
                    <a:pt x="2" y="120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1" y="138"/>
                  </a:lnTo>
                  <a:lnTo>
                    <a:pt x="3" y="143"/>
                  </a:lnTo>
                  <a:lnTo>
                    <a:pt x="4" y="151"/>
                  </a:lnTo>
                  <a:lnTo>
                    <a:pt x="7" y="156"/>
                  </a:lnTo>
                  <a:lnTo>
                    <a:pt x="10" y="162"/>
                  </a:lnTo>
                  <a:lnTo>
                    <a:pt x="13" y="166"/>
                  </a:lnTo>
                  <a:lnTo>
                    <a:pt x="17" y="171"/>
                  </a:lnTo>
                  <a:lnTo>
                    <a:pt x="22" y="175"/>
                  </a:lnTo>
                  <a:lnTo>
                    <a:pt x="28" y="178"/>
                  </a:lnTo>
                  <a:lnTo>
                    <a:pt x="33" y="180"/>
                  </a:lnTo>
                  <a:lnTo>
                    <a:pt x="39" y="182"/>
                  </a:lnTo>
                  <a:lnTo>
                    <a:pt x="45" y="184"/>
                  </a:lnTo>
                  <a:lnTo>
                    <a:pt x="50" y="185"/>
                  </a:lnTo>
                  <a:lnTo>
                    <a:pt x="57" y="185"/>
                  </a:lnTo>
                  <a:lnTo>
                    <a:pt x="63" y="185"/>
                  </a:lnTo>
                  <a:lnTo>
                    <a:pt x="68" y="183"/>
                  </a:lnTo>
                  <a:lnTo>
                    <a:pt x="74" y="181"/>
                  </a:lnTo>
                  <a:lnTo>
                    <a:pt x="81" y="178"/>
                  </a:lnTo>
                  <a:lnTo>
                    <a:pt x="81" y="177"/>
                  </a:lnTo>
                  <a:lnTo>
                    <a:pt x="73" y="174"/>
                  </a:lnTo>
                  <a:lnTo>
                    <a:pt x="67" y="172"/>
                  </a:lnTo>
                  <a:lnTo>
                    <a:pt x="59" y="172"/>
                  </a:lnTo>
                  <a:lnTo>
                    <a:pt x="53" y="171"/>
                  </a:lnTo>
                  <a:lnTo>
                    <a:pt x="46" y="172"/>
                  </a:lnTo>
                  <a:lnTo>
                    <a:pt x="40" y="173"/>
                  </a:lnTo>
                  <a:lnTo>
                    <a:pt x="33" y="176"/>
                  </a:lnTo>
                  <a:lnTo>
                    <a:pt x="28" y="178"/>
                  </a:lnTo>
                  <a:lnTo>
                    <a:pt x="21" y="183"/>
                  </a:lnTo>
                  <a:lnTo>
                    <a:pt x="16" y="187"/>
                  </a:lnTo>
                  <a:lnTo>
                    <a:pt x="11" y="192"/>
                  </a:lnTo>
                  <a:lnTo>
                    <a:pt x="9" y="198"/>
                  </a:lnTo>
                  <a:lnTo>
                    <a:pt x="5" y="204"/>
                  </a:lnTo>
                  <a:lnTo>
                    <a:pt x="3" y="210"/>
                  </a:lnTo>
                  <a:lnTo>
                    <a:pt x="1" y="218"/>
                  </a:lnTo>
                  <a:lnTo>
                    <a:pt x="1" y="224"/>
                  </a:lnTo>
                  <a:lnTo>
                    <a:pt x="1" y="232"/>
                  </a:lnTo>
                  <a:lnTo>
                    <a:pt x="3" y="239"/>
                  </a:lnTo>
                  <a:lnTo>
                    <a:pt x="5" y="246"/>
                  </a:lnTo>
                  <a:lnTo>
                    <a:pt x="9" y="252"/>
                  </a:lnTo>
                  <a:lnTo>
                    <a:pt x="11" y="258"/>
                  </a:lnTo>
                  <a:lnTo>
                    <a:pt x="16" y="263"/>
                  </a:lnTo>
                  <a:lnTo>
                    <a:pt x="21" y="267"/>
                  </a:lnTo>
                  <a:lnTo>
                    <a:pt x="27" y="270"/>
                  </a:lnTo>
                  <a:lnTo>
                    <a:pt x="33" y="274"/>
                  </a:lnTo>
                  <a:lnTo>
                    <a:pt x="39" y="276"/>
                  </a:lnTo>
                  <a:lnTo>
                    <a:pt x="45" y="278"/>
                  </a:lnTo>
                  <a:lnTo>
                    <a:pt x="52" y="278"/>
                  </a:lnTo>
                  <a:lnTo>
                    <a:pt x="58" y="278"/>
                  </a:lnTo>
                  <a:lnTo>
                    <a:pt x="65" y="276"/>
                  </a:lnTo>
                  <a:lnTo>
                    <a:pt x="73" y="274"/>
                  </a:lnTo>
                  <a:lnTo>
                    <a:pt x="80" y="270"/>
                  </a:lnTo>
                  <a:lnTo>
                    <a:pt x="81" y="270"/>
                  </a:lnTo>
                  <a:lnTo>
                    <a:pt x="74" y="268"/>
                  </a:lnTo>
                  <a:lnTo>
                    <a:pt x="68" y="266"/>
                  </a:lnTo>
                  <a:lnTo>
                    <a:pt x="63" y="265"/>
                  </a:lnTo>
                  <a:lnTo>
                    <a:pt x="57" y="264"/>
                  </a:lnTo>
                  <a:lnTo>
                    <a:pt x="50" y="265"/>
                  </a:lnTo>
                  <a:lnTo>
                    <a:pt x="45" y="265"/>
                  </a:lnTo>
                  <a:lnTo>
                    <a:pt x="39" y="267"/>
                  </a:lnTo>
                  <a:lnTo>
                    <a:pt x="33" y="268"/>
                  </a:lnTo>
                  <a:lnTo>
                    <a:pt x="28" y="272"/>
                  </a:lnTo>
                  <a:lnTo>
                    <a:pt x="22" y="274"/>
                  </a:lnTo>
                  <a:lnTo>
                    <a:pt x="17" y="278"/>
                  </a:lnTo>
                  <a:lnTo>
                    <a:pt x="13" y="282"/>
                  </a:lnTo>
                  <a:lnTo>
                    <a:pt x="10" y="288"/>
                  </a:lnTo>
                  <a:lnTo>
                    <a:pt x="7" y="293"/>
                  </a:lnTo>
                  <a:lnTo>
                    <a:pt x="4" y="298"/>
                  </a:lnTo>
                  <a:lnTo>
                    <a:pt x="3" y="304"/>
                  </a:lnTo>
                  <a:lnTo>
                    <a:pt x="1" y="312"/>
                  </a:lnTo>
                  <a:lnTo>
                    <a:pt x="0" y="317"/>
                  </a:lnTo>
                  <a:lnTo>
                    <a:pt x="0" y="324"/>
                  </a:lnTo>
                  <a:lnTo>
                    <a:pt x="2" y="330"/>
                  </a:lnTo>
                  <a:lnTo>
                    <a:pt x="3" y="335"/>
                  </a:lnTo>
                  <a:lnTo>
                    <a:pt x="6" y="341"/>
                  </a:lnTo>
                  <a:lnTo>
                    <a:pt x="9" y="346"/>
                  </a:lnTo>
                  <a:lnTo>
                    <a:pt x="13" y="350"/>
                  </a:lnTo>
                  <a:lnTo>
                    <a:pt x="17" y="355"/>
                  </a:lnTo>
                  <a:lnTo>
                    <a:pt x="21" y="359"/>
                  </a:lnTo>
                  <a:lnTo>
                    <a:pt x="26" y="363"/>
                  </a:lnTo>
                  <a:lnTo>
                    <a:pt x="31" y="365"/>
                  </a:lnTo>
                  <a:lnTo>
                    <a:pt x="37" y="368"/>
                  </a:lnTo>
                  <a:lnTo>
                    <a:pt x="43" y="370"/>
                  </a:lnTo>
                  <a:lnTo>
                    <a:pt x="48" y="370"/>
                  </a:lnTo>
                  <a:lnTo>
                    <a:pt x="56" y="370"/>
                  </a:lnTo>
                  <a:lnTo>
                    <a:pt x="57" y="370"/>
                  </a:lnTo>
                  <a:lnTo>
                    <a:pt x="57" y="448"/>
                  </a:lnTo>
                </a:path>
              </a:pathLst>
            </a:custGeom>
            <a:noFill/>
            <a:ln w="2540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grpSp>
          <p:nvGrpSpPr>
            <p:cNvPr id="11" name="Group 121"/>
            <p:cNvGrpSpPr>
              <a:grpSpLocks/>
            </p:cNvGrpSpPr>
            <p:nvPr/>
          </p:nvGrpSpPr>
          <p:grpSpPr bwMode="auto">
            <a:xfrm>
              <a:off x="1856" y="2018"/>
              <a:ext cx="193" cy="262"/>
              <a:chOff x="3505" y="1493"/>
              <a:chExt cx="228" cy="283"/>
            </a:xfrm>
          </p:grpSpPr>
          <p:sp>
            <p:nvSpPr>
              <p:cNvPr id="233594" name="Line 122"/>
              <p:cNvSpPr>
                <a:spLocks noChangeShapeType="1"/>
              </p:cNvSpPr>
              <p:nvPr/>
            </p:nvSpPr>
            <p:spPr bwMode="auto">
              <a:xfrm>
                <a:off x="3505" y="1607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95" name="Line 123"/>
              <p:cNvSpPr>
                <a:spLocks noChangeShapeType="1"/>
              </p:cNvSpPr>
              <p:nvPr/>
            </p:nvSpPr>
            <p:spPr bwMode="auto">
              <a:xfrm>
                <a:off x="3505" y="1662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96" name="Line 124"/>
              <p:cNvSpPr>
                <a:spLocks noChangeShapeType="1"/>
              </p:cNvSpPr>
              <p:nvPr/>
            </p:nvSpPr>
            <p:spPr bwMode="auto">
              <a:xfrm>
                <a:off x="3619" y="149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33597" name="Line 125"/>
              <p:cNvSpPr>
                <a:spLocks noChangeShapeType="1"/>
              </p:cNvSpPr>
              <p:nvPr/>
            </p:nvSpPr>
            <p:spPr bwMode="auto">
              <a:xfrm>
                <a:off x="3620" y="166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233598" name="Line 126"/>
          <p:cNvSpPr>
            <a:spLocks noChangeShapeType="1"/>
          </p:cNvSpPr>
          <p:nvPr/>
        </p:nvSpPr>
        <p:spPr bwMode="auto">
          <a:xfrm rot="5400000">
            <a:off x="4116754" y="4157663"/>
            <a:ext cx="406400" cy="0"/>
          </a:xfrm>
          <a:prstGeom prst="line">
            <a:avLst/>
          </a:prstGeom>
          <a:noFill/>
          <a:ln w="50800" cmpd="dbl">
            <a:solidFill>
              <a:schemeClr val="tx1"/>
            </a:solidFill>
            <a:round/>
            <a:headEnd type="stealth" w="med" len="med"/>
            <a:tailEnd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233599" name="AutoShape 127"/>
          <p:cNvSpPr>
            <a:spLocks noChangeArrowheads="1"/>
          </p:cNvSpPr>
          <p:nvPr/>
        </p:nvSpPr>
        <p:spPr bwMode="auto">
          <a:xfrm rot="5400000">
            <a:off x="4158701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3600" name="AutoShape 128"/>
          <p:cNvSpPr>
            <a:spLocks noChangeArrowheads="1"/>
          </p:cNvSpPr>
          <p:nvPr/>
        </p:nvSpPr>
        <p:spPr bwMode="auto">
          <a:xfrm>
            <a:off x="3645877" y="4360863"/>
            <a:ext cx="1349620" cy="1560512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sp>
        <p:nvSpPr>
          <p:cNvPr id="233601" name="Freeform 129"/>
          <p:cNvSpPr>
            <a:spLocks/>
          </p:cNvSpPr>
          <p:nvPr/>
        </p:nvSpPr>
        <p:spPr bwMode="auto">
          <a:xfrm rot="5400000">
            <a:off x="4604422" y="4747419"/>
            <a:ext cx="166688" cy="723900"/>
          </a:xfrm>
          <a:custGeom>
            <a:avLst/>
            <a:gdLst/>
            <a:ahLst/>
            <a:cxnLst>
              <a:cxn ang="0">
                <a:pos x="57" y="76"/>
              </a:cxn>
              <a:cxn ang="0">
                <a:pos x="48" y="78"/>
              </a:cxn>
              <a:cxn ang="0">
                <a:pos x="37" y="81"/>
              </a:cxn>
              <a:cxn ang="0">
                <a:pos x="25" y="86"/>
              </a:cxn>
              <a:cxn ang="0">
                <a:pos x="17" y="94"/>
              </a:cxn>
              <a:cxn ang="0">
                <a:pos x="9" y="103"/>
              </a:cxn>
              <a:cxn ang="0">
                <a:pos x="3" y="114"/>
              </a:cxn>
              <a:cxn ang="0">
                <a:pos x="0" y="126"/>
              </a:cxn>
              <a:cxn ang="0">
                <a:pos x="1" y="138"/>
              </a:cxn>
              <a:cxn ang="0">
                <a:pos x="4" y="151"/>
              </a:cxn>
              <a:cxn ang="0">
                <a:pos x="10" y="162"/>
              </a:cxn>
              <a:cxn ang="0">
                <a:pos x="17" y="171"/>
              </a:cxn>
              <a:cxn ang="0">
                <a:pos x="28" y="178"/>
              </a:cxn>
              <a:cxn ang="0">
                <a:pos x="39" y="182"/>
              </a:cxn>
              <a:cxn ang="0">
                <a:pos x="50" y="185"/>
              </a:cxn>
              <a:cxn ang="0">
                <a:pos x="63" y="185"/>
              </a:cxn>
              <a:cxn ang="0">
                <a:pos x="74" y="181"/>
              </a:cxn>
              <a:cxn ang="0">
                <a:pos x="81" y="177"/>
              </a:cxn>
              <a:cxn ang="0">
                <a:pos x="67" y="172"/>
              </a:cxn>
              <a:cxn ang="0">
                <a:pos x="53" y="171"/>
              </a:cxn>
              <a:cxn ang="0">
                <a:pos x="40" y="173"/>
              </a:cxn>
              <a:cxn ang="0">
                <a:pos x="28" y="178"/>
              </a:cxn>
              <a:cxn ang="0">
                <a:pos x="16" y="187"/>
              </a:cxn>
              <a:cxn ang="0">
                <a:pos x="9" y="198"/>
              </a:cxn>
              <a:cxn ang="0">
                <a:pos x="3" y="210"/>
              </a:cxn>
              <a:cxn ang="0">
                <a:pos x="1" y="224"/>
              </a:cxn>
              <a:cxn ang="0">
                <a:pos x="3" y="239"/>
              </a:cxn>
              <a:cxn ang="0">
                <a:pos x="9" y="252"/>
              </a:cxn>
              <a:cxn ang="0">
                <a:pos x="16" y="263"/>
              </a:cxn>
              <a:cxn ang="0">
                <a:pos x="27" y="270"/>
              </a:cxn>
              <a:cxn ang="0">
                <a:pos x="39" y="276"/>
              </a:cxn>
              <a:cxn ang="0">
                <a:pos x="52" y="278"/>
              </a:cxn>
              <a:cxn ang="0">
                <a:pos x="65" y="276"/>
              </a:cxn>
              <a:cxn ang="0">
                <a:pos x="80" y="270"/>
              </a:cxn>
              <a:cxn ang="0">
                <a:pos x="74" y="268"/>
              </a:cxn>
              <a:cxn ang="0">
                <a:pos x="63" y="265"/>
              </a:cxn>
              <a:cxn ang="0">
                <a:pos x="50" y="265"/>
              </a:cxn>
              <a:cxn ang="0">
                <a:pos x="39" y="267"/>
              </a:cxn>
              <a:cxn ang="0">
                <a:pos x="28" y="272"/>
              </a:cxn>
              <a:cxn ang="0">
                <a:pos x="17" y="278"/>
              </a:cxn>
              <a:cxn ang="0">
                <a:pos x="10" y="288"/>
              </a:cxn>
              <a:cxn ang="0">
                <a:pos x="4" y="298"/>
              </a:cxn>
              <a:cxn ang="0">
                <a:pos x="1" y="312"/>
              </a:cxn>
              <a:cxn ang="0">
                <a:pos x="0" y="324"/>
              </a:cxn>
              <a:cxn ang="0">
                <a:pos x="3" y="335"/>
              </a:cxn>
              <a:cxn ang="0">
                <a:pos x="9" y="346"/>
              </a:cxn>
              <a:cxn ang="0">
                <a:pos x="17" y="355"/>
              </a:cxn>
              <a:cxn ang="0">
                <a:pos x="26" y="363"/>
              </a:cxn>
              <a:cxn ang="0">
                <a:pos x="37" y="368"/>
              </a:cxn>
              <a:cxn ang="0">
                <a:pos x="48" y="370"/>
              </a:cxn>
              <a:cxn ang="0">
                <a:pos x="57" y="370"/>
              </a:cxn>
            </a:cxnLst>
            <a:rect l="0" t="0" r="r" b="b"/>
            <a:pathLst>
              <a:path w="82" h="449">
                <a:moveTo>
                  <a:pt x="57" y="0"/>
                </a:moveTo>
                <a:lnTo>
                  <a:pt x="57" y="76"/>
                </a:lnTo>
                <a:lnTo>
                  <a:pt x="56" y="76"/>
                </a:lnTo>
                <a:lnTo>
                  <a:pt x="48" y="78"/>
                </a:lnTo>
                <a:lnTo>
                  <a:pt x="43" y="78"/>
                </a:lnTo>
                <a:lnTo>
                  <a:pt x="37" y="81"/>
                </a:lnTo>
                <a:lnTo>
                  <a:pt x="31" y="83"/>
                </a:lnTo>
                <a:lnTo>
                  <a:pt x="25" y="86"/>
                </a:lnTo>
                <a:lnTo>
                  <a:pt x="21" y="90"/>
                </a:lnTo>
                <a:lnTo>
                  <a:pt x="17" y="94"/>
                </a:lnTo>
                <a:lnTo>
                  <a:pt x="13" y="98"/>
                </a:lnTo>
                <a:lnTo>
                  <a:pt x="9" y="103"/>
                </a:lnTo>
                <a:lnTo>
                  <a:pt x="6" y="108"/>
                </a:lnTo>
                <a:lnTo>
                  <a:pt x="3" y="114"/>
                </a:lnTo>
                <a:lnTo>
                  <a:pt x="2" y="120"/>
                </a:lnTo>
                <a:lnTo>
                  <a:pt x="0" y="126"/>
                </a:lnTo>
                <a:lnTo>
                  <a:pt x="0" y="132"/>
                </a:lnTo>
                <a:lnTo>
                  <a:pt x="1" y="138"/>
                </a:lnTo>
                <a:lnTo>
                  <a:pt x="3" y="143"/>
                </a:lnTo>
                <a:lnTo>
                  <a:pt x="4" y="151"/>
                </a:lnTo>
                <a:lnTo>
                  <a:pt x="7" y="156"/>
                </a:lnTo>
                <a:lnTo>
                  <a:pt x="10" y="162"/>
                </a:lnTo>
                <a:lnTo>
                  <a:pt x="13" y="166"/>
                </a:lnTo>
                <a:lnTo>
                  <a:pt x="17" y="171"/>
                </a:lnTo>
                <a:lnTo>
                  <a:pt x="22" y="175"/>
                </a:lnTo>
                <a:lnTo>
                  <a:pt x="28" y="178"/>
                </a:lnTo>
                <a:lnTo>
                  <a:pt x="33" y="180"/>
                </a:lnTo>
                <a:lnTo>
                  <a:pt x="39" y="182"/>
                </a:lnTo>
                <a:lnTo>
                  <a:pt x="45" y="184"/>
                </a:lnTo>
                <a:lnTo>
                  <a:pt x="50" y="185"/>
                </a:lnTo>
                <a:lnTo>
                  <a:pt x="57" y="185"/>
                </a:lnTo>
                <a:lnTo>
                  <a:pt x="63" y="185"/>
                </a:lnTo>
                <a:lnTo>
                  <a:pt x="68" y="183"/>
                </a:lnTo>
                <a:lnTo>
                  <a:pt x="74" y="181"/>
                </a:lnTo>
                <a:lnTo>
                  <a:pt x="81" y="178"/>
                </a:lnTo>
                <a:lnTo>
                  <a:pt x="81" y="177"/>
                </a:lnTo>
                <a:lnTo>
                  <a:pt x="73" y="174"/>
                </a:lnTo>
                <a:lnTo>
                  <a:pt x="67" y="172"/>
                </a:lnTo>
                <a:lnTo>
                  <a:pt x="59" y="172"/>
                </a:lnTo>
                <a:lnTo>
                  <a:pt x="53" y="171"/>
                </a:lnTo>
                <a:lnTo>
                  <a:pt x="46" y="172"/>
                </a:lnTo>
                <a:lnTo>
                  <a:pt x="40" y="173"/>
                </a:lnTo>
                <a:lnTo>
                  <a:pt x="33" y="176"/>
                </a:lnTo>
                <a:lnTo>
                  <a:pt x="28" y="178"/>
                </a:lnTo>
                <a:lnTo>
                  <a:pt x="21" y="183"/>
                </a:lnTo>
                <a:lnTo>
                  <a:pt x="16" y="187"/>
                </a:lnTo>
                <a:lnTo>
                  <a:pt x="11" y="192"/>
                </a:lnTo>
                <a:lnTo>
                  <a:pt x="9" y="198"/>
                </a:lnTo>
                <a:lnTo>
                  <a:pt x="5" y="204"/>
                </a:lnTo>
                <a:lnTo>
                  <a:pt x="3" y="210"/>
                </a:lnTo>
                <a:lnTo>
                  <a:pt x="1" y="218"/>
                </a:lnTo>
                <a:lnTo>
                  <a:pt x="1" y="224"/>
                </a:lnTo>
                <a:lnTo>
                  <a:pt x="1" y="232"/>
                </a:lnTo>
                <a:lnTo>
                  <a:pt x="3" y="239"/>
                </a:lnTo>
                <a:lnTo>
                  <a:pt x="5" y="246"/>
                </a:lnTo>
                <a:lnTo>
                  <a:pt x="9" y="252"/>
                </a:lnTo>
                <a:lnTo>
                  <a:pt x="11" y="258"/>
                </a:lnTo>
                <a:lnTo>
                  <a:pt x="16" y="263"/>
                </a:lnTo>
                <a:lnTo>
                  <a:pt x="21" y="267"/>
                </a:lnTo>
                <a:lnTo>
                  <a:pt x="27" y="270"/>
                </a:lnTo>
                <a:lnTo>
                  <a:pt x="33" y="274"/>
                </a:lnTo>
                <a:lnTo>
                  <a:pt x="39" y="276"/>
                </a:lnTo>
                <a:lnTo>
                  <a:pt x="45" y="278"/>
                </a:lnTo>
                <a:lnTo>
                  <a:pt x="52" y="278"/>
                </a:lnTo>
                <a:lnTo>
                  <a:pt x="58" y="278"/>
                </a:lnTo>
                <a:lnTo>
                  <a:pt x="65" y="276"/>
                </a:lnTo>
                <a:lnTo>
                  <a:pt x="73" y="274"/>
                </a:lnTo>
                <a:lnTo>
                  <a:pt x="80" y="270"/>
                </a:lnTo>
                <a:lnTo>
                  <a:pt x="81" y="270"/>
                </a:lnTo>
                <a:lnTo>
                  <a:pt x="74" y="268"/>
                </a:lnTo>
                <a:lnTo>
                  <a:pt x="68" y="266"/>
                </a:lnTo>
                <a:lnTo>
                  <a:pt x="63" y="265"/>
                </a:lnTo>
                <a:lnTo>
                  <a:pt x="57" y="264"/>
                </a:lnTo>
                <a:lnTo>
                  <a:pt x="50" y="265"/>
                </a:lnTo>
                <a:lnTo>
                  <a:pt x="45" y="265"/>
                </a:lnTo>
                <a:lnTo>
                  <a:pt x="39" y="267"/>
                </a:lnTo>
                <a:lnTo>
                  <a:pt x="33" y="268"/>
                </a:lnTo>
                <a:lnTo>
                  <a:pt x="28" y="272"/>
                </a:lnTo>
                <a:lnTo>
                  <a:pt x="22" y="274"/>
                </a:lnTo>
                <a:lnTo>
                  <a:pt x="17" y="278"/>
                </a:lnTo>
                <a:lnTo>
                  <a:pt x="13" y="282"/>
                </a:lnTo>
                <a:lnTo>
                  <a:pt x="10" y="288"/>
                </a:lnTo>
                <a:lnTo>
                  <a:pt x="7" y="293"/>
                </a:lnTo>
                <a:lnTo>
                  <a:pt x="4" y="298"/>
                </a:lnTo>
                <a:lnTo>
                  <a:pt x="3" y="304"/>
                </a:lnTo>
                <a:lnTo>
                  <a:pt x="1" y="312"/>
                </a:lnTo>
                <a:lnTo>
                  <a:pt x="0" y="317"/>
                </a:lnTo>
                <a:lnTo>
                  <a:pt x="0" y="324"/>
                </a:lnTo>
                <a:lnTo>
                  <a:pt x="2" y="330"/>
                </a:lnTo>
                <a:lnTo>
                  <a:pt x="3" y="335"/>
                </a:lnTo>
                <a:lnTo>
                  <a:pt x="6" y="341"/>
                </a:lnTo>
                <a:lnTo>
                  <a:pt x="9" y="346"/>
                </a:lnTo>
                <a:lnTo>
                  <a:pt x="13" y="350"/>
                </a:lnTo>
                <a:lnTo>
                  <a:pt x="17" y="355"/>
                </a:lnTo>
                <a:lnTo>
                  <a:pt x="21" y="359"/>
                </a:lnTo>
                <a:lnTo>
                  <a:pt x="26" y="363"/>
                </a:lnTo>
                <a:lnTo>
                  <a:pt x="31" y="365"/>
                </a:lnTo>
                <a:lnTo>
                  <a:pt x="37" y="368"/>
                </a:lnTo>
                <a:lnTo>
                  <a:pt x="43" y="370"/>
                </a:lnTo>
                <a:lnTo>
                  <a:pt x="48" y="370"/>
                </a:lnTo>
                <a:lnTo>
                  <a:pt x="56" y="370"/>
                </a:lnTo>
                <a:lnTo>
                  <a:pt x="57" y="370"/>
                </a:lnTo>
                <a:lnTo>
                  <a:pt x="57" y="448"/>
                </a:lnTo>
              </a:path>
            </a:pathLst>
          </a:custGeom>
          <a:noFill/>
          <a:ln w="38100" cap="flat" cmpd="sng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/>
          </a:p>
        </p:txBody>
      </p:sp>
      <p:grpSp>
        <p:nvGrpSpPr>
          <p:cNvPr id="12" name="Group 130"/>
          <p:cNvGrpSpPr>
            <a:grpSpLocks/>
          </p:cNvGrpSpPr>
          <p:nvPr/>
        </p:nvGrpSpPr>
        <p:grpSpPr bwMode="auto">
          <a:xfrm>
            <a:off x="3732335" y="4792663"/>
            <a:ext cx="444011" cy="698500"/>
            <a:chOff x="3505" y="1493"/>
            <a:chExt cx="228" cy="283"/>
          </a:xfrm>
        </p:grpSpPr>
        <p:sp>
          <p:nvSpPr>
            <p:cNvPr id="233603" name="Line 131"/>
            <p:cNvSpPr>
              <a:spLocks noChangeShapeType="1"/>
            </p:cNvSpPr>
            <p:nvPr/>
          </p:nvSpPr>
          <p:spPr bwMode="auto">
            <a:xfrm>
              <a:off x="3505" y="1607"/>
              <a:ext cx="228" cy="0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3604" name="Line 132"/>
            <p:cNvSpPr>
              <a:spLocks noChangeShapeType="1"/>
            </p:cNvSpPr>
            <p:nvPr/>
          </p:nvSpPr>
          <p:spPr bwMode="auto">
            <a:xfrm>
              <a:off x="3505" y="1662"/>
              <a:ext cx="228" cy="0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3605" name="Line 133"/>
            <p:cNvSpPr>
              <a:spLocks noChangeShapeType="1"/>
            </p:cNvSpPr>
            <p:nvPr/>
          </p:nvSpPr>
          <p:spPr bwMode="auto">
            <a:xfrm>
              <a:off x="3619" y="1493"/>
              <a:ext cx="0" cy="113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233606" name="Line 134"/>
            <p:cNvSpPr>
              <a:spLocks noChangeShapeType="1"/>
            </p:cNvSpPr>
            <p:nvPr/>
          </p:nvSpPr>
          <p:spPr bwMode="auto">
            <a:xfrm>
              <a:off x="3620" y="1663"/>
              <a:ext cx="0" cy="113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233607" name="Line 135"/>
          <p:cNvSpPr>
            <a:spLocks noChangeShapeType="1"/>
          </p:cNvSpPr>
          <p:nvPr/>
        </p:nvSpPr>
        <p:spPr bwMode="auto">
          <a:xfrm>
            <a:off x="4963258" y="5143500"/>
            <a:ext cx="351692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3608" name="Line 136"/>
          <p:cNvSpPr>
            <a:spLocks noChangeShapeType="1"/>
          </p:cNvSpPr>
          <p:nvPr/>
        </p:nvSpPr>
        <p:spPr bwMode="auto">
          <a:xfrm>
            <a:off x="3955074" y="4411664"/>
            <a:ext cx="0" cy="396875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3609" name="Line 137"/>
          <p:cNvSpPr>
            <a:spLocks noChangeShapeType="1"/>
          </p:cNvSpPr>
          <p:nvPr/>
        </p:nvSpPr>
        <p:spPr bwMode="auto">
          <a:xfrm>
            <a:off x="3960936" y="4424363"/>
            <a:ext cx="1841988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3610" name="Line 138"/>
          <p:cNvSpPr>
            <a:spLocks noChangeShapeType="1"/>
          </p:cNvSpPr>
          <p:nvPr/>
        </p:nvSpPr>
        <p:spPr bwMode="auto">
          <a:xfrm>
            <a:off x="3960936" y="5846763"/>
            <a:ext cx="1841988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3611" name="Line 139"/>
          <p:cNvSpPr>
            <a:spLocks noChangeShapeType="1"/>
          </p:cNvSpPr>
          <p:nvPr/>
        </p:nvSpPr>
        <p:spPr bwMode="auto">
          <a:xfrm>
            <a:off x="3955074" y="5462588"/>
            <a:ext cx="0" cy="39370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33612" name="AutoShape 140"/>
          <p:cNvSpPr>
            <a:spLocks noChangeArrowheads="1"/>
          </p:cNvSpPr>
          <p:nvPr/>
        </p:nvSpPr>
        <p:spPr bwMode="auto">
          <a:xfrm>
            <a:off x="1863970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214290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Capacitive Switch- mode conversion : Charge Pump</a:t>
            </a:r>
          </a:p>
        </p:txBody>
      </p:sp>
      <p:sp>
        <p:nvSpPr>
          <p:cNvPr id="2375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4572000"/>
            <a:ext cx="8294077" cy="102235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 dirty="0"/>
              <a:t>This scheme is the simpler Charge pump structure and its dynamic output voltage is</a:t>
            </a:r>
            <a:endParaRPr lang="en-US" sz="2400" dirty="0">
              <a:sym typeface="Symbol" pitchFamily="18" charset="2"/>
            </a:endParaRPr>
          </a:p>
        </p:txBody>
      </p:sp>
      <p:pic>
        <p:nvPicPr>
          <p:cNvPr id="23757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143248"/>
            <a:ext cx="2708031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7576" name="Picture 8"/>
          <p:cNvPicPr>
            <a:picLocks noChangeAspect="1" noChangeArrowheads="1"/>
          </p:cNvPicPr>
          <p:nvPr/>
        </p:nvPicPr>
        <p:blipFill>
          <a:blip r:embed="rId4"/>
          <a:srcRect b="21622"/>
          <a:stretch>
            <a:fillRect/>
          </a:stretch>
        </p:blipFill>
        <p:spPr bwMode="auto">
          <a:xfrm>
            <a:off x="1428728" y="5429264"/>
            <a:ext cx="4410808" cy="63341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37577" name="Rectangle 9"/>
          <p:cNvSpPr>
            <a:spLocks noChangeArrowheads="1"/>
          </p:cNvSpPr>
          <p:nvPr/>
        </p:nvSpPr>
        <p:spPr bwMode="auto">
          <a:xfrm>
            <a:off x="779585" y="6159500"/>
            <a:ext cx="829407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None/>
            </a:pPr>
            <a:r>
              <a:rPr kumimoji="1" lang="en-US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Without output current we have </a:t>
            </a:r>
            <a:endParaRPr kumimoji="1" lang="en-US" b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sym typeface="Symbol" pitchFamily="18" charset="2"/>
            </a:endParaRPr>
          </a:p>
        </p:txBody>
      </p:sp>
      <p:pic>
        <p:nvPicPr>
          <p:cNvPr id="237578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29605" y="6173789"/>
            <a:ext cx="94517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7580" name="Rectangle 12"/>
          <p:cNvSpPr>
            <a:spLocks noChangeArrowheads="1"/>
          </p:cNvSpPr>
          <p:nvPr/>
        </p:nvSpPr>
        <p:spPr bwMode="auto">
          <a:xfrm>
            <a:off x="500034" y="1571612"/>
            <a:ext cx="8282354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None/>
            </a:pPr>
            <a:r>
              <a:rPr kumimoji="1"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Symbol" pitchFamily="18" charset="2"/>
              </a:rPr>
              <a:t>The energy is periodically stored into and released from the E filed of the Pump or Flying capacitors.  They are typically used in applications requiring relatively small amounts of current.</a:t>
            </a:r>
          </a:p>
          <a:p>
            <a:pPr marL="342900" indent="-342900"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Char char="4"/>
            </a:pPr>
            <a:r>
              <a:rPr kumimoji="1"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Symbol" pitchFamily="18" charset="2"/>
              </a:rPr>
              <a:t>Reduced components</a:t>
            </a:r>
          </a:p>
          <a:p>
            <a:pPr marL="342900" indent="-342900"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Char char="4"/>
            </a:pPr>
            <a:r>
              <a:rPr kumimoji="1" lang="en-US" sz="20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Symbol" pitchFamily="18" charset="2"/>
              </a:rPr>
              <a:t>Integration</a:t>
            </a:r>
          </a:p>
        </p:txBody>
      </p:sp>
      <p:sp>
        <p:nvSpPr>
          <p:cNvPr id="237581" name="Text Box 13"/>
          <p:cNvSpPr txBox="1">
            <a:spLocks noChangeArrowheads="1"/>
          </p:cNvSpPr>
          <p:nvPr/>
        </p:nvSpPr>
        <p:spPr bwMode="auto">
          <a:xfrm>
            <a:off x="4286248" y="2786058"/>
            <a:ext cx="26196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Example Voltage Step-Up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03616" y="4929198"/>
            <a:ext cx="3440384" cy="1614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ttangolo arrotondato 13"/>
          <p:cNvSpPr/>
          <p:nvPr/>
        </p:nvSpPr>
        <p:spPr>
          <a:xfrm>
            <a:off x="2571736" y="5715016"/>
            <a:ext cx="3286148" cy="100013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0"/>
            <a:ext cx="7772400" cy="1066800"/>
          </a:xfrm>
        </p:spPr>
        <p:txBody>
          <a:bodyPr>
            <a:normAutofit fontScale="90000"/>
          </a:bodyPr>
          <a:lstStyle/>
          <a:p>
            <a:r>
              <a:rPr lang="en-US" dirty="0"/>
              <a:t>Capacitive Switch- mode conversion : Charge Pump</a:t>
            </a:r>
          </a:p>
        </p:txBody>
      </p:sp>
      <p:sp>
        <p:nvSpPr>
          <p:cNvPr id="23961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791308" y="3632200"/>
            <a:ext cx="8294077" cy="438150"/>
          </a:xfrm>
        </p:spPr>
        <p:txBody>
          <a:bodyPr/>
          <a:lstStyle/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sz="2400" dirty="0"/>
              <a:t>The voltage is reduced</a:t>
            </a:r>
            <a:endParaRPr lang="en-US" sz="2400" dirty="0">
              <a:sym typeface="Symbol" pitchFamily="18" charset="2"/>
            </a:endParaRPr>
          </a:p>
        </p:txBody>
      </p:sp>
      <p:sp>
        <p:nvSpPr>
          <p:cNvPr id="239622" name="Rectangle 6"/>
          <p:cNvSpPr>
            <a:spLocks noChangeArrowheads="1"/>
          </p:cNvSpPr>
          <p:nvPr/>
        </p:nvSpPr>
        <p:spPr bwMode="auto">
          <a:xfrm>
            <a:off x="849923" y="5143512"/>
            <a:ext cx="829407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None/>
            </a:pPr>
            <a:r>
              <a:rPr kumimoji="1"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With Ideal components the efficiency is </a:t>
            </a:r>
            <a:endParaRPr kumimoji="1" lang="en-US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sym typeface="Symbol" pitchFamily="18" charset="2"/>
            </a:endParaRPr>
          </a:p>
        </p:txBody>
      </p:sp>
      <p:sp>
        <p:nvSpPr>
          <p:cNvPr id="239624" name="Rectangle 8"/>
          <p:cNvSpPr>
            <a:spLocks noChangeArrowheads="1"/>
          </p:cNvSpPr>
          <p:nvPr/>
        </p:nvSpPr>
        <p:spPr bwMode="auto">
          <a:xfrm>
            <a:off x="571472" y="1571612"/>
            <a:ext cx="8294077" cy="102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None/>
            </a:pPr>
            <a:r>
              <a:rPr kumimoji="1" lang="en-US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sym typeface="Symbol" pitchFamily="18" charset="2"/>
              </a:rPr>
              <a:t>In case of load </a:t>
            </a:r>
          </a:p>
        </p:txBody>
      </p:sp>
      <p:pic>
        <p:nvPicPr>
          <p:cNvPr id="239626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93377" y="1784350"/>
            <a:ext cx="3412881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9627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36728" y="2352675"/>
            <a:ext cx="102870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9628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2976" y="4214818"/>
            <a:ext cx="1776046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9629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4143380"/>
            <a:ext cx="1402373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239630" name="Object 14"/>
          <p:cNvGraphicFramePr>
            <a:graphicFrameLocks noChangeAspect="1"/>
          </p:cNvGraphicFramePr>
          <p:nvPr/>
        </p:nvGraphicFramePr>
        <p:xfrm>
          <a:off x="3103685" y="5822951"/>
          <a:ext cx="2120412" cy="811213"/>
        </p:xfrm>
        <a:graphic>
          <a:graphicData uri="http://schemas.openxmlformats.org/presentationml/2006/ole">
            <p:oleObj spid="_x0000_s9218" name="Equation" r:id="rId8" imgW="1257120" imgH="444240" progId="Equation.3">
              <p:embed/>
            </p:oleObj>
          </a:graphicData>
        </a:graphic>
      </p:graphicFrame>
      <p:sp>
        <p:nvSpPr>
          <p:cNvPr id="239633" name="Rectangle 17"/>
          <p:cNvSpPr>
            <a:spLocks noChangeArrowheads="1"/>
          </p:cNvSpPr>
          <p:nvPr/>
        </p:nvSpPr>
        <p:spPr bwMode="auto">
          <a:xfrm>
            <a:off x="876300" y="4862514"/>
            <a:ext cx="6513322" cy="31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None/>
            </a:pPr>
            <a:r>
              <a:rPr kumimoji="1" lang="en-US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variable available to control the converter in the frequency</a:t>
            </a:r>
            <a:r>
              <a:rPr kumimoji="1"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Capacitive Switch- mode conversion : Charge Pump (discrete)</a:t>
            </a:r>
            <a:endParaRPr lang="it-IT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857364"/>
            <a:ext cx="297180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857364"/>
            <a:ext cx="3133725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5000636"/>
            <a:ext cx="25812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5643578"/>
            <a:ext cx="53911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Switched</a:t>
            </a:r>
            <a:r>
              <a:rPr lang="it-IT" dirty="0" smtClean="0"/>
              <a:t> </a:t>
            </a:r>
            <a:r>
              <a:rPr lang="it-IT" dirty="0" err="1" smtClean="0"/>
              <a:t>capacitor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MOS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2296751"/>
          </a:xfrm>
        </p:spPr>
        <p:txBody>
          <a:bodyPr/>
          <a:lstStyle/>
          <a:p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phase</a:t>
            </a:r>
            <a:r>
              <a:rPr lang="it-IT" dirty="0" smtClean="0"/>
              <a:t> </a:t>
            </a:r>
            <a:r>
              <a:rPr lang="it-IT" dirty="0" err="1" smtClean="0"/>
              <a:t>charge</a:t>
            </a:r>
            <a:r>
              <a:rPr lang="it-IT" dirty="0" smtClean="0"/>
              <a:t> </a:t>
            </a:r>
            <a:r>
              <a:rPr lang="it-IT" dirty="0" err="1" smtClean="0"/>
              <a:t>Pump</a:t>
            </a:r>
            <a:endParaRPr lang="it-IT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571612"/>
            <a:ext cx="2667000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500306"/>
            <a:ext cx="4735433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CasellaDiTesto 8"/>
          <p:cNvSpPr txBox="1"/>
          <p:nvPr/>
        </p:nvSpPr>
        <p:spPr>
          <a:xfrm>
            <a:off x="4714876" y="3357562"/>
            <a:ext cx="385765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the </a:t>
            </a:r>
            <a:r>
              <a:rPr lang="en-US" sz="2800" dirty="0" err="1" smtClean="0"/>
              <a:t>RdsON</a:t>
            </a:r>
            <a:r>
              <a:rPr lang="en-US" sz="2800" dirty="0" smtClean="0"/>
              <a:t> is big  the equivalent resistance is higher because  during the  turn on time the pump capacitor it isn’t completely charged</a:t>
            </a:r>
            <a:r>
              <a:rPr lang="it-IT" sz="2800" dirty="0" smtClean="0"/>
              <a:t>.</a:t>
            </a:r>
            <a:r>
              <a:rPr lang="it-IT" dirty="0" smtClean="0"/>
              <a:t> 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Detailed</a:t>
            </a:r>
            <a:r>
              <a:rPr lang="it-IT" dirty="0" smtClean="0"/>
              <a:t> </a:t>
            </a:r>
            <a:r>
              <a:rPr lang="it-IT" dirty="0" err="1" smtClean="0"/>
              <a:t>description</a:t>
            </a:r>
            <a:endParaRPr lang="it-IT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2071678"/>
            <a:ext cx="6734175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Targets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principles that defines the quality of product are </a:t>
            </a:r>
          </a:p>
          <a:p>
            <a:pPr lvl="1"/>
            <a:r>
              <a:rPr lang="en-US" dirty="0"/>
              <a:t>Small dimension </a:t>
            </a:r>
          </a:p>
          <a:p>
            <a:pPr lvl="1"/>
            <a:r>
              <a:rPr lang="en-US" dirty="0"/>
              <a:t>High performance</a:t>
            </a:r>
          </a:p>
          <a:p>
            <a:pPr lvl="1"/>
            <a:r>
              <a:rPr lang="en-US" dirty="0"/>
              <a:t>Small power consumption otherwise high battery life for portable </a:t>
            </a:r>
            <a:r>
              <a:rPr lang="en-US" dirty="0" smtClean="0"/>
              <a:t>systems </a:t>
            </a:r>
            <a:endParaRPr lang="en-US" dirty="0"/>
          </a:p>
          <a:p>
            <a:pPr lvl="1"/>
            <a:r>
              <a:rPr lang="en-US" dirty="0"/>
              <a:t>Low cost</a:t>
            </a:r>
          </a:p>
          <a:p>
            <a:endParaRPr lang="en-US" dirty="0"/>
          </a:p>
        </p:txBody>
      </p:sp>
      <p:sp>
        <p:nvSpPr>
          <p:cNvPr id="182276" name="AutoShape 4"/>
          <p:cNvSpPr>
            <a:spLocks noChangeArrowheads="1"/>
          </p:cNvSpPr>
          <p:nvPr/>
        </p:nvSpPr>
        <p:spPr bwMode="auto">
          <a:xfrm>
            <a:off x="4143372" y="3000372"/>
            <a:ext cx="756138" cy="333375"/>
          </a:xfrm>
          <a:prstGeom prst="rightArrow">
            <a:avLst>
              <a:gd name="adj1" fmla="val 50000"/>
              <a:gd name="adj2" fmla="val 61429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it-IT"/>
          </a:p>
        </p:txBody>
      </p:sp>
      <p:sp>
        <p:nvSpPr>
          <p:cNvPr id="182281" name="Text Box 9"/>
          <p:cNvSpPr txBox="1">
            <a:spLocks noChangeArrowheads="1"/>
          </p:cNvSpPr>
          <p:nvPr/>
        </p:nvSpPr>
        <p:spPr bwMode="auto">
          <a:xfrm>
            <a:off x="5115397" y="2928934"/>
            <a:ext cx="402860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  <a:latin typeface="Arial" charset="0"/>
              </a:rPr>
              <a:t>Compact and efficient power distribution system</a:t>
            </a:r>
            <a:r>
              <a:rPr lang="it-IT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182282" name="Text Box 10"/>
          <p:cNvSpPr txBox="1">
            <a:spLocks noChangeArrowheads="1"/>
          </p:cNvSpPr>
          <p:nvPr/>
        </p:nvSpPr>
        <p:spPr bwMode="auto">
          <a:xfrm>
            <a:off x="5143504" y="3500438"/>
            <a:ext cx="16642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  <a:latin typeface="Arial" charset="0"/>
              </a:rPr>
              <a:t>High consumption</a:t>
            </a:r>
            <a:r>
              <a:rPr lang="it-IT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182283" name="Text Box 11"/>
          <p:cNvSpPr txBox="1">
            <a:spLocks noChangeArrowheads="1"/>
          </p:cNvSpPr>
          <p:nvPr/>
        </p:nvSpPr>
        <p:spPr bwMode="auto">
          <a:xfrm>
            <a:off x="5786446" y="4429132"/>
            <a:ext cx="13932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  <a:latin typeface="Arial" charset="0"/>
              </a:rPr>
              <a:t>High efficiency</a:t>
            </a:r>
            <a:r>
              <a:rPr lang="it-IT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182284" name="Text Box 12"/>
          <p:cNvSpPr txBox="1">
            <a:spLocks noChangeArrowheads="1"/>
          </p:cNvSpPr>
          <p:nvPr/>
        </p:nvSpPr>
        <p:spPr bwMode="auto">
          <a:xfrm>
            <a:off x="4071934" y="5000636"/>
            <a:ext cx="31437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chemeClr val="accent6"/>
                </a:solidFill>
                <a:latin typeface="Arial" charset="0"/>
              </a:rPr>
              <a:t>Small component and high efficiency</a:t>
            </a:r>
            <a:r>
              <a:rPr lang="it-IT" dirty="0">
                <a:solidFill>
                  <a:schemeClr val="accent6"/>
                </a:solidFill>
              </a:rPr>
              <a:t> </a:t>
            </a:r>
          </a:p>
        </p:txBody>
      </p:sp>
      <p:sp>
        <p:nvSpPr>
          <p:cNvPr id="182286" name="Text Box 14"/>
          <p:cNvSpPr txBox="1">
            <a:spLocks noChangeArrowheads="1"/>
          </p:cNvSpPr>
          <p:nvPr/>
        </p:nvSpPr>
        <p:spPr bwMode="auto">
          <a:xfrm>
            <a:off x="1785918" y="5643578"/>
            <a:ext cx="642131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>
                <a:solidFill>
                  <a:srgbClr val="FF3300"/>
                </a:solidFill>
                <a:latin typeface="Arial" charset="0"/>
              </a:rPr>
              <a:t>Normally a good product design requires a good power management system</a:t>
            </a:r>
            <a:r>
              <a:rPr lang="it-IT" dirty="0"/>
              <a:t> </a:t>
            </a: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4143372" y="3571876"/>
            <a:ext cx="756138" cy="333375"/>
          </a:xfrm>
          <a:prstGeom prst="rightArrow">
            <a:avLst>
              <a:gd name="adj1" fmla="val 50000"/>
              <a:gd name="adj2" fmla="val 61429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it-IT"/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5030308" y="4452947"/>
            <a:ext cx="756138" cy="333375"/>
          </a:xfrm>
          <a:prstGeom prst="rightArrow">
            <a:avLst>
              <a:gd name="adj1" fmla="val 50000"/>
              <a:gd name="adj2" fmla="val 61429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it-IT"/>
          </a:p>
        </p:txBody>
      </p:sp>
      <p:sp>
        <p:nvSpPr>
          <p:cNvPr id="15" name="AutoShape 4"/>
          <p:cNvSpPr>
            <a:spLocks noChangeArrowheads="1"/>
          </p:cNvSpPr>
          <p:nvPr/>
        </p:nvSpPr>
        <p:spPr bwMode="auto">
          <a:xfrm>
            <a:off x="3000364" y="5000636"/>
            <a:ext cx="756138" cy="333375"/>
          </a:xfrm>
          <a:prstGeom prst="rightArrow">
            <a:avLst>
              <a:gd name="adj1" fmla="val 50000"/>
              <a:gd name="adj2" fmla="val 61429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Big </a:t>
            </a:r>
            <a:r>
              <a:rPr lang="it-IT" dirty="0" err="1" smtClean="0"/>
              <a:t>Step</a:t>
            </a:r>
            <a:r>
              <a:rPr lang="it-IT" dirty="0" smtClean="0"/>
              <a:t> Up </a:t>
            </a:r>
            <a:r>
              <a:rPr lang="it-IT" dirty="0" err="1" smtClean="0"/>
              <a:t>function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higher</a:t>
            </a:r>
            <a:r>
              <a:rPr lang="it-IT" dirty="0" smtClean="0"/>
              <a:t> output </a:t>
            </a:r>
            <a:r>
              <a:rPr lang="it-IT" dirty="0" err="1" smtClean="0"/>
              <a:t>voltage</a:t>
            </a:r>
            <a:r>
              <a:rPr lang="it-IT" dirty="0" smtClean="0"/>
              <a:t> the </a:t>
            </a:r>
            <a:r>
              <a:rPr lang="it-IT" dirty="0" err="1" smtClean="0"/>
              <a:t>cell</a:t>
            </a:r>
            <a:r>
              <a:rPr lang="it-IT" dirty="0" smtClean="0"/>
              <a:t> can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connected</a:t>
            </a:r>
            <a:r>
              <a:rPr lang="it-IT" dirty="0" smtClean="0"/>
              <a:t> </a:t>
            </a:r>
            <a:endParaRPr lang="it-IT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3286124"/>
            <a:ext cx="5715040" cy="317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Charge</a:t>
            </a:r>
            <a:r>
              <a:rPr lang="it-IT" dirty="0" smtClean="0"/>
              <a:t> </a:t>
            </a:r>
            <a:r>
              <a:rPr lang="it-IT" dirty="0" err="1" smtClean="0"/>
              <a:t>pump</a:t>
            </a:r>
            <a:r>
              <a:rPr lang="it-IT" dirty="0" smtClean="0"/>
              <a:t> </a:t>
            </a:r>
            <a:r>
              <a:rPr lang="it-IT" dirty="0" err="1" smtClean="0"/>
              <a:t>control</a:t>
            </a:r>
            <a:r>
              <a:rPr lang="it-IT" dirty="0" smtClean="0"/>
              <a:t> system</a:t>
            </a:r>
            <a:endParaRPr lang="it-IT" dirty="0"/>
          </a:p>
        </p:txBody>
      </p:sp>
      <p:sp>
        <p:nvSpPr>
          <p:cNvPr id="6" name="Segnaposto contenuto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If</a:t>
            </a:r>
            <a:r>
              <a:rPr lang="it-IT" dirty="0" smtClean="0"/>
              <a:t> the </a:t>
            </a:r>
            <a:r>
              <a:rPr lang="it-IT" dirty="0" err="1" smtClean="0"/>
              <a:t>Charge</a:t>
            </a:r>
            <a:r>
              <a:rPr lang="it-IT" dirty="0" smtClean="0"/>
              <a:t> </a:t>
            </a:r>
            <a:r>
              <a:rPr lang="it-IT" dirty="0" err="1" smtClean="0"/>
              <a:t>pump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controlled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modulates</a:t>
            </a:r>
            <a:r>
              <a:rPr lang="it-IT" dirty="0" smtClean="0"/>
              <a:t> </a:t>
            </a:r>
            <a:r>
              <a:rPr lang="it-IT" dirty="0" err="1" smtClean="0"/>
              <a:t>its</a:t>
            </a:r>
            <a:r>
              <a:rPr lang="it-IT" dirty="0" smtClean="0"/>
              <a:t> </a:t>
            </a:r>
            <a:r>
              <a:rPr lang="it-IT" dirty="0" err="1" smtClean="0"/>
              <a:t>equivalent</a:t>
            </a:r>
            <a:r>
              <a:rPr lang="it-IT" dirty="0" smtClean="0"/>
              <a:t> </a:t>
            </a:r>
            <a:r>
              <a:rPr lang="it-IT" dirty="0" err="1" smtClean="0"/>
              <a:t>resistance</a:t>
            </a:r>
            <a:r>
              <a:rPr lang="it-IT" dirty="0" smtClean="0"/>
              <a:t> in </a:t>
            </a:r>
            <a:r>
              <a:rPr lang="it-IT" dirty="0" err="1" smtClean="0"/>
              <a:t>order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achieve</a:t>
            </a:r>
            <a:r>
              <a:rPr lang="it-IT" dirty="0" smtClean="0"/>
              <a:t> the output </a:t>
            </a:r>
            <a:r>
              <a:rPr lang="it-IT" dirty="0" err="1" smtClean="0"/>
              <a:t>voltage</a:t>
            </a:r>
            <a:r>
              <a:rPr lang="it-IT" dirty="0" smtClean="0"/>
              <a:t> </a:t>
            </a:r>
            <a:r>
              <a:rPr lang="it-IT" dirty="0" err="1" smtClean="0"/>
              <a:t>level</a:t>
            </a:r>
            <a:r>
              <a:rPr lang="it-IT" dirty="0" smtClean="0"/>
              <a:t>. </a:t>
            </a:r>
            <a:r>
              <a:rPr lang="it-IT" dirty="0" err="1" smtClean="0"/>
              <a:t>From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efficienty</a:t>
            </a:r>
            <a:r>
              <a:rPr lang="it-IT" dirty="0" smtClean="0"/>
              <a:t> </a:t>
            </a:r>
            <a:r>
              <a:rPr lang="it-IT" dirty="0" err="1" smtClean="0"/>
              <a:t>point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view</a:t>
            </a:r>
            <a:r>
              <a:rPr lang="it-IT" dirty="0" smtClean="0"/>
              <a:t> </a:t>
            </a:r>
            <a:r>
              <a:rPr lang="it-IT" dirty="0" err="1" smtClean="0"/>
              <a:t>it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equivalent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a LDO </a:t>
            </a:r>
            <a:endParaRPr lang="it-IT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786190"/>
            <a:ext cx="71247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1428728" y="5072074"/>
            <a:ext cx="4357718" cy="121444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203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Switch cap conversion</a:t>
            </a:r>
            <a:r>
              <a:rPr lang="it-IT" dirty="0" smtClean="0"/>
              <a:t> </a:t>
            </a:r>
            <a:r>
              <a:rPr lang="it-IT" dirty="0" err="1" smtClean="0"/>
              <a:t>efficienty</a:t>
            </a:r>
            <a:endParaRPr lang="it-IT" dirty="0"/>
          </a:p>
        </p:txBody>
      </p:sp>
      <p:graphicFrame>
        <p:nvGraphicFramePr>
          <p:cNvPr id="172040" name="Object 8"/>
          <p:cNvGraphicFramePr>
            <a:graphicFrameLocks noChangeAspect="1"/>
          </p:cNvGraphicFramePr>
          <p:nvPr/>
        </p:nvGraphicFramePr>
        <p:xfrm>
          <a:off x="2295520" y="5072063"/>
          <a:ext cx="2370137" cy="1133475"/>
        </p:xfrm>
        <a:graphic>
          <a:graphicData uri="http://schemas.openxmlformats.org/presentationml/2006/ole">
            <p:oleObj spid="_x0000_s156674" name="Equazione" r:id="rId4" imgW="977760" imgH="431640" progId="Equation.3">
              <p:embed/>
            </p:oleObj>
          </a:graphicData>
        </a:graphic>
      </p:graphicFrame>
      <p:cxnSp>
        <p:nvCxnSpPr>
          <p:cNvPr id="11" name="Connettore 2 10"/>
          <p:cNvCxnSpPr/>
          <p:nvPr/>
        </p:nvCxnSpPr>
        <p:spPr>
          <a:xfrm rot="5400000" flipH="1" flipV="1">
            <a:off x="820134" y="3284121"/>
            <a:ext cx="2197337" cy="145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1888188" y="4183021"/>
            <a:ext cx="3741318" cy="148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4973134" y="4382779"/>
            <a:ext cx="670436" cy="3442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Pload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214414" y="2214554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ym typeface="Symbol"/>
              </a:rPr>
              <a:t></a:t>
            </a:r>
            <a:endParaRPr lang="it-IT" dirty="0"/>
          </a:p>
        </p:txBody>
      </p:sp>
      <p:sp>
        <p:nvSpPr>
          <p:cNvPr id="17" name="CasellaDiTesto 16"/>
          <p:cNvSpPr txBox="1"/>
          <p:nvPr/>
        </p:nvSpPr>
        <p:spPr>
          <a:xfrm>
            <a:off x="2285984" y="2071678"/>
            <a:ext cx="57534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dirty="0" err="1" smtClean="0"/>
              <a:t>Bias</a:t>
            </a:r>
            <a:r>
              <a:rPr lang="it-IT" sz="2800" dirty="0" smtClean="0"/>
              <a:t>  </a:t>
            </a:r>
            <a:r>
              <a:rPr lang="it-IT" sz="2800" dirty="0" err="1" smtClean="0"/>
              <a:t>consumption</a:t>
            </a:r>
            <a:r>
              <a:rPr lang="it-IT" sz="2800" dirty="0" smtClean="0"/>
              <a:t> and turn on </a:t>
            </a:r>
            <a:r>
              <a:rPr lang="it-IT" sz="2800" dirty="0" err="1" smtClean="0"/>
              <a:t>charge</a:t>
            </a:r>
            <a:endParaRPr lang="it-IT" sz="2800" dirty="0"/>
          </a:p>
        </p:txBody>
      </p:sp>
      <p:sp>
        <p:nvSpPr>
          <p:cNvPr id="19" name="Figura a mano libera 18"/>
          <p:cNvSpPr/>
          <p:nvPr/>
        </p:nvSpPr>
        <p:spPr>
          <a:xfrm>
            <a:off x="2143108" y="3143248"/>
            <a:ext cx="3008671" cy="979689"/>
          </a:xfrm>
          <a:custGeom>
            <a:avLst/>
            <a:gdLst>
              <a:gd name="connsiteX0" fmla="*/ 0 w 3008671"/>
              <a:gd name="connsiteY0" fmla="*/ 1479755 h 1479755"/>
              <a:gd name="connsiteX1" fmla="*/ 988142 w 3008671"/>
              <a:gd name="connsiteY1" fmla="*/ 240890 h 1479755"/>
              <a:gd name="connsiteX2" fmla="*/ 3008671 w 3008671"/>
              <a:gd name="connsiteY2" fmla="*/ 34413 h 1479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8671" h="1479755">
                <a:moveTo>
                  <a:pt x="0" y="1479755"/>
                </a:moveTo>
                <a:cubicBezTo>
                  <a:pt x="243348" y="980767"/>
                  <a:pt x="486697" y="481780"/>
                  <a:pt x="988142" y="240890"/>
                </a:cubicBezTo>
                <a:cubicBezTo>
                  <a:pt x="1489587" y="0"/>
                  <a:pt x="2249129" y="17206"/>
                  <a:pt x="3008671" y="34413"/>
                </a:cubicBezTo>
              </a:path>
            </a:pathLst>
          </a:custGeom>
          <a:ln w="635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0" name="Connettore 2 19"/>
          <p:cNvCxnSpPr/>
          <p:nvPr/>
        </p:nvCxnSpPr>
        <p:spPr>
          <a:xfrm>
            <a:off x="1928794" y="3071810"/>
            <a:ext cx="3741318" cy="1480"/>
          </a:xfrm>
          <a:prstGeom prst="straightConnector1">
            <a:avLst/>
          </a:prstGeom>
          <a:ln w="635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rot="5400000">
            <a:off x="2035951" y="2964653"/>
            <a:ext cx="1000132" cy="357190"/>
          </a:xfrm>
          <a:prstGeom prst="straightConnector1">
            <a:avLst/>
          </a:prstGeom>
          <a:ln w="76200">
            <a:solidFill>
              <a:schemeClr val="accent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igura a mano libera 22"/>
          <p:cNvSpPr/>
          <p:nvPr/>
        </p:nvSpPr>
        <p:spPr>
          <a:xfrm>
            <a:off x="5865705" y="3170903"/>
            <a:ext cx="1366683" cy="2330245"/>
          </a:xfrm>
          <a:custGeom>
            <a:avLst/>
            <a:gdLst>
              <a:gd name="connsiteX0" fmla="*/ 235974 w 1366683"/>
              <a:gd name="connsiteY0" fmla="*/ 2330245 h 2330245"/>
              <a:gd name="connsiteX1" fmla="*/ 1327354 w 1366683"/>
              <a:gd name="connsiteY1" fmla="*/ 1120878 h 2330245"/>
              <a:gd name="connsiteX2" fmla="*/ 0 w 1366683"/>
              <a:gd name="connsiteY2" fmla="*/ 0 h 2330245"/>
              <a:gd name="connsiteX3" fmla="*/ 0 w 1366683"/>
              <a:gd name="connsiteY3" fmla="*/ 0 h 2330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6683" h="2330245">
                <a:moveTo>
                  <a:pt x="235974" y="2330245"/>
                </a:moveTo>
                <a:cubicBezTo>
                  <a:pt x="801328" y="1919748"/>
                  <a:pt x="1366683" y="1509252"/>
                  <a:pt x="1327354" y="1120878"/>
                </a:cubicBezTo>
                <a:cubicBezTo>
                  <a:pt x="1288025" y="732504"/>
                  <a:pt x="0" y="0"/>
                  <a:pt x="0" y="0"/>
                </a:cubicBezTo>
                <a:lnTo>
                  <a:pt x="0" y="0"/>
                </a:lnTo>
              </a:path>
            </a:pathLst>
          </a:custGeom>
          <a:ln w="76200" cmpd="sng">
            <a:solidFill>
              <a:schemeClr val="accent3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Magnetic power conversion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928802"/>
            <a:ext cx="8001000" cy="448311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sz="2000" dirty="0"/>
              <a:t>This type of circuits are based on using the magnetic field to store the energy of inductor or transformer other than the electric field of the capacitors.  </a:t>
            </a:r>
          </a:p>
          <a:p>
            <a:pPr>
              <a:lnSpc>
                <a:spcPct val="80000"/>
              </a:lnSpc>
              <a:buFont typeface="Monotype Sorts" pitchFamily="2" charset="2"/>
              <a:buNone/>
            </a:pPr>
            <a:r>
              <a:rPr lang="en-US" sz="2000" dirty="0"/>
              <a:t>It’s possible classifying the converter on the basis of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type source and load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AC-AC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AC-DC Rectifier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DC-AC Inverter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DC-DC  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presence or not of a transformer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Non isolated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Isolated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mode of operation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DCM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CCM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 switching condition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Hard switching </a:t>
            </a:r>
          </a:p>
          <a:p>
            <a:pPr lvl="1">
              <a:lnSpc>
                <a:spcPct val="80000"/>
              </a:lnSpc>
            </a:pPr>
            <a:r>
              <a:rPr lang="en-US" sz="2000" dirty="0"/>
              <a:t>Resonant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tangolo arrotondato 9"/>
          <p:cNvSpPr/>
          <p:nvPr/>
        </p:nvSpPr>
        <p:spPr>
          <a:xfrm>
            <a:off x="1285852" y="5143512"/>
            <a:ext cx="3857652" cy="157163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Rettangolo arrotondato 8"/>
          <p:cNvSpPr/>
          <p:nvPr/>
        </p:nvSpPr>
        <p:spPr>
          <a:xfrm>
            <a:off x="4357686" y="4286256"/>
            <a:ext cx="4286280" cy="192882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Rettangolo arrotondato 7"/>
          <p:cNvSpPr/>
          <p:nvPr/>
        </p:nvSpPr>
        <p:spPr>
          <a:xfrm>
            <a:off x="6000760" y="2357430"/>
            <a:ext cx="3143240" cy="207170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Type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converter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 smtClean="0"/>
              <a:t>In </a:t>
            </a:r>
            <a:r>
              <a:rPr lang="it-IT" dirty="0" err="1" smtClean="0"/>
              <a:t>general</a:t>
            </a:r>
            <a:r>
              <a:rPr lang="it-IT" dirty="0" smtClean="0"/>
              <a:t> </a:t>
            </a:r>
            <a:r>
              <a:rPr lang="it-IT" dirty="0" err="1" smtClean="0"/>
              <a:t>application</a:t>
            </a:r>
            <a:r>
              <a:rPr lang="it-IT" dirty="0" smtClean="0"/>
              <a:t> IC </a:t>
            </a:r>
            <a:r>
              <a:rPr lang="it-IT" dirty="0" err="1" smtClean="0"/>
              <a:t>integrated</a:t>
            </a:r>
            <a:r>
              <a:rPr lang="it-IT" dirty="0" smtClean="0"/>
              <a:t> the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soultion</a:t>
            </a:r>
            <a:r>
              <a:rPr lang="it-IT" dirty="0" smtClean="0"/>
              <a:t> </a:t>
            </a:r>
            <a:r>
              <a:rPr lang="it-IT" dirty="0" err="1" smtClean="0"/>
              <a:t>utilized</a:t>
            </a:r>
            <a:r>
              <a:rPr lang="it-IT" dirty="0" smtClean="0"/>
              <a:t> are</a:t>
            </a:r>
          </a:p>
          <a:p>
            <a:r>
              <a:rPr lang="it-IT" dirty="0" err="1" smtClean="0"/>
              <a:t>Step</a:t>
            </a:r>
            <a:r>
              <a:rPr lang="it-IT" dirty="0" smtClean="0"/>
              <a:t> down</a:t>
            </a:r>
          </a:p>
          <a:p>
            <a:endParaRPr lang="it-IT" dirty="0" smtClean="0"/>
          </a:p>
          <a:p>
            <a:r>
              <a:rPr lang="it-IT" dirty="0" err="1" smtClean="0"/>
              <a:t>With</a:t>
            </a:r>
            <a:r>
              <a:rPr lang="it-IT" dirty="0" smtClean="0"/>
              <a:t> the </a:t>
            </a:r>
            <a:r>
              <a:rPr lang="it-IT" dirty="0" err="1" smtClean="0"/>
              <a:t>same</a:t>
            </a:r>
            <a:r>
              <a:rPr lang="it-IT" dirty="0" smtClean="0"/>
              <a:t> </a:t>
            </a:r>
            <a:r>
              <a:rPr lang="it-IT" dirty="0" err="1" smtClean="0"/>
              <a:t>voltage</a:t>
            </a:r>
            <a:r>
              <a:rPr lang="it-IT" dirty="0" smtClean="0"/>
              <a:t> rate</a:t>
            </a:r>
          </a:p>
          <a:p>
            <a:pPr>
              <a:buNone/>
            </a:pPr>
            <a:endParaRPr lang="it-IT" dirty="0" smtClean="0"/>
          </a:p>
          <a:p>
            <a:r>
              <a:rPr lang="it-IT" dirty="0" err="1" smtClean="0"/>
              <a:t>Step</a:t>
            </a:r>
            <a:r>
              <a:rPr lang="it-IT" dirty="0" smtClean="0"/>
              <a:t> up</a:t>
            </a:r>
          </a:p>
        </p:txBody>
      </p:sp>
      <p:pic>
        <p:nvPicPr>
          <p:cNvPr id="2263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2357430"/>
            <a:ext cx="2779713" cy="198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630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500570"/>
            <a:ext cx="4000528" cy="139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630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5072074"/>
            <a:ext cx="2717424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Switched-mode control</a:t>
            </a:r>
            <a:endParaRPr lang="it-IT"/>
          </a:p>
        </p:txBody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2323" y="1358900"/>
            <a:ext cx="8001000" cy="18923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/>
              <a:t>To meet the load and source specification is needed a control system :</a:t>
            </a:r>
          </a:p>
          <a:p>
            <a:r>
              <a:rPr lang="en-US" sz="2400"/>
              <a:t>Voltage mode if the sensing signal is only the voltage</a:t>
            </a:r>
          </a:p>
          <a:p>
            <a:r>
              <a:rPr lang="en-US" sz="2400"/>
              <a:t>Current mode if in the sensed signal there is the current</a:t>
            </a:r>
          </a:p>
        </p:txBody>
      </p:sp>
      <p:sp>
        <p:nvSpPr>
          <p:cNvPr id="989188" name="Line 4"/>
          <p:cNvSpPr>
            <a:spLocks noChangeShapeType="1"/>
          </p:cNvSpPr>
          <p:nvPr/>
        </p:nvSpPr>
        <p:spPr bwMode="auto">
          <a:xfrm>
            <a:off x="951035" y="3402013"/>
            <a:ext cx="8017119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989189" name="AutoShape 5"/>
          <p:cNvSpPr>
            <a:spLocks noChangeArrowheads="1"/>
          </p:cNvSpPr>
          <p:nvPr/>
        </p:nvSpPr>
        <p:spPr bwMode="auto">
          <a:xfrm>
            <a:off x="2864797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989190" name="AutoShape 6"/>
          <p:cNvSpPr>
            <a:spLocks noChangeArrowheads="1"/>
          </p:cNvSpPr>
          <p:nvPr/>
        </p:nvSpPr>
        <p:spPr bwMode="auto">
          <a:xfrm>
            <a:off x="5901074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989191" name="AutoShape 7"/>
          <p:cNvSpPr>
            <a:spLocks noChangeArrowheads="1"/>
          </p:cNvSpPr>
          <p:nvPr/>
        </p:nvSpPr>
        <p:spPr bwMode="auto">
          <a:xfrm>
            <a:off x="7483690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989192" name="Line 8"/>
          <p:cNvSpPr>
            <a:spLocks noChangeShapeType="1"/>
          </p:cNvSpPr>
          <p:nvPr/>
        </p:nvSpPr>
        <p:spPr bwMode="auto">
          <a:xfrm rot="5400000">
            <a:off x="4964571" y="4111626"/>
            <a:ext cx="498475" cy="0"/>
          </a:xfrm>
          <a:prstGeom prst="line">
            <a:avLst/>
          </a:prstGeom>
          <a:noFill/>
          <a:ln w="50800" cmpd="dbl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989193" name="AutoShape 9"/>
          <p:cNvSpPr>
            <a:spLocks noChangeArrowheads="1"/>
          </p:cNvSpPr>
          <p:nvPr/>
        </p:nvSpPr>
        <p:spPr bwMode="auto">
          <a:xfrm rot="5400000">
            <a:off x="5051090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194" name="AutoShape 10"/>
          <p:cNvSpPr>
            <a:spLocks noChangeArrowheads="1"/>
          </p:cNvSpPr>
          <p:nvPr/>
        </p:nvSpPr>
        <p:spPr bwMode="auto">
          <a:xfrm>
            <a:off x="4539732" y="4360863"/>
            <a:ext cx="1349619" cy="1560512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sp>
        <p:nvSpPr>
          <p:cNvPr id="989195" name="AutoShape 11"/>
          <p:cNvSpPr>
            <a:spLocks noChangeArrowheads="1"/>
          </p:cNvSpPr>
          <p:nvPr/>
        </p:nvSpPr>
        <p:spPr bwMode="auto">
          <a:xfrm rot="5400000">
            <a:off x="6638101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196" name="AutoShape 12"/>
          <p:cNvSpPr>
            <a:spLocks noChangeArrowheads="1"/>
          </p:cNvSpPr>
          <p:nvPr/>
        </p:nvSpPr>
        <p:spPr bwMode="auto">
          <a:xfrm rot="5400000">
            <a:off x="2017743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197" name="WordArt 13"/>
          <p:cNvSpPr>
            <a:spLocks noChangeArrowheads="1" noChangeShapeType="1" noTextEdit="1"/>
          </p:cNvSpPr>
          <p:nvPr/>
        </p:nvSpPr>
        <p:spPr bwMode="auto">
          <a:xfrm>
            <a:off x="285720" y="4697413"/>
            <a:ext cx="822081" cy="6842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10319"/>
                <a:gd name="adj2" fmla="val -116"/>
              </a:avLst>
            </a:prstTxWarp>
          </a:bodyPr>
          <a:lstStyle/>
          <a:p>
            <a:pPr algn="ctr"/>
            <a:r>
              <a:rPr lang="it-IT" sz="3600" kern="10" spc="72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Input</a:t>
            </a:r>
          </a:p>
          <a:p>
            <a:pPr algn="ctr"/>
            <a:r>
              <a:rPr lang="it-IT" sz="3600" kern="10" spc="72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Energy</a:t>
            </a:r>
          </a:p>
        </p:txBody>
      </p:sp>
      <p:sp>
        <p:nvSpPr>
          <p:cNvPr id="989198" name="WordArt 14"/>
          <p:cNvSpPr>
            <a:spLocks noChangeArrowheads="1" noChangeShapeType="1" noTextEdit="1"/>
          </p:cNvSpPr>
          <p:nvPr/>
        </p:nvSpPr>
        <p:spPr bwMode="auto">
          <a:xfrm>
            <a:off x="7707893" y="4770438"/>
            <a:ext cx="866042" cy="7032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34583"/>
              </a:avLst>
            </a:prstTxWarp>
          </a:bodyPr>
          <a:lstStyle/>
          <a:p>
            <a:pPr algn="ctr"/>
            <a:r>
              <a:rPr lang="it-IT" sz="3600" kern="10" spc="72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Output</a:t>
            </a:r>
          </a:p>
          <a:p>
            <a:pPr algn="ctr"/>
            <a:r>
              <a:rPr lang="it-IT" sz="3600" kern="10" spc="72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Energy</a:t>
            </a:r>
          </a:p>
        </p:txBody>
      </p:sp>
      <p:sp>
        <p:nvSpPr>
          <p:cNvPr id="989199" name="Text Box 15"/>
          <p:cNvSpPr txBox="1">
            <a:spLocks noChangeArrowheads="1"/>
          </p:cNvSpPr>
          <p:nvPr/>
        </p:nvSpPr>
        <p:spPr bwMode="auto">
          <a:xfrm>
            <a:off x="2920481" y="3495676"/>
            <a:ext cx="3405099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b="1">
                <a:latin typeface="Arial" charset="0"/>
              </a:rPr>
              <a:t>Control &amp; Sensing Signals</a:t>
            </a:r>
          </a:p>
        </p:txBody>
      </p:sp>
      <p:sp>
        <p:nvSpPr>
          <p:cNvPr id="989200" name="AutoShape 16"/>
          <p:cNvSpPr>
            <a:spLocks noChangeArrowheads="1"/>
          </p:cNvSpPr>
          <p:nvPr/>
        </p:nvSpPr>
        <p:spPr bwMode="auto">
          <a:xfrm>
            <a:off x="1504919" y="4360863"/>
            <a:ext cx="1349620" cy="156051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1666112" y="4919663"/>
            <a:ext cx="1025769" cy="444500"/>
            <a:chOff x="1349" y="2018"/>
            <a:chExt cx="700" cy="262"/>
          </a:xfrm>
        </p:grpSpPr>
        <p:sp>
          <p:nvSpPr>
            <p:cNvPr id="989202" name="Freeform 18"/>
            <p:cNvSpPr>
              <a:spLocks/>
            </p:cNvSpPr>
            <p:nvPr/>
          </p:nvSpPr>
          <p:spPr bwMode="auto">
            <a:xfrm rot="5400000">
              <a:off x="1502" y="1942"/>
              <a:ext cx="76" cy="381"/>
            </a:xfrm>
            <a:custGeom>
              <a:avLst/>
              <a:gdLst/>
              <a:ahLst/>
              <a:cxnLst>
                <a:cxn ang="0">
                  <a:pos x="57" y="76"/>
                </a:cxn>
                <a:cxn ang="0">
                  <a:pos x="48" y="78"/>
                </a:cxn>
                <a:cxn ang="0">
                  <a:pos x="37" y="81"/>
                </a:cxn>
                <a:cxn ang="0">
                  <a:pos x="25" y="86"/>
                </a:cxn>
                <a:cxn ang="0">
                  <a:pos x="17" y="94"/>
                </a:cxn>
                <a:cxn ang="0">
                  <a:pos x="9" y="103"/>
                </a:cxn>
                <a:cxn ang="0">
                  <a:pos x="3" y="114"/>
                </a:cxn>
                <a:cxn ang="0">
                  <a:pos x="0" y="126"/>
                </a:cxn>
                <a:cxn ang="0">
                  <a:pos x="1" y="138"/>
                </a:cxn>
                <a:cxn ang="0">
                  <a:pos x="4" y="151"/>
                </a:cxn>
                <a:cxn ang="0">
                  <a:pos x="10" y="162"/>
                </a:cxn>
                <a:cxn ang="0">
                  <a:pos x="17" y="171"/>
                </a:cxn>
                <a:cxn ang="0">
                  <a:pos x="28" y="178"/>
                </a:cxn>
                <a:cxn ang="0">
                  <a:pos x="39" y="182"/>
                </a:cxn>
                <a:cxn ang="0">
                  <a:pos x="50" y="185"/>
                </a:cxn>
                <a:cxn ang="0">
                  <a:pos x="63" y="185"/>
                </a:cxn>
                <a:cxn ang="0">
                  <a:pos x="74" y="181"/>
                </a:cxn>
                <a:cxn ang="0">
                  <a:pos x="81" y="177"/>
                </a:cxn>
                <a:cxn ang="0">
                  <a:pos x="67" y="172"/>
                </a:cxn>
                <a:cxn ang="0">
                  <a:pos x="53" y="171"/>
                </a:cxn>
                <a:cxn ang="0">
                  <a:pos x="40" y="173"/>
                </a:cxn>
                <a:cxn ang="0">
                  <a:pos x="28" y="178"/>
                </a:cxn>
                <a:cxn ang="0">
                  <a:pos x="16" y="187"/>
                </a:cxn>
                <a:cxn ang="0">
                  <a:pos x="9" y="198"/>
                </a:cxn>
                <a:cxn ang="0">
                  <a:pos x="3" y="210"/>
                </a:cxn>
                <a:cxn ang="0">
                  <a:pos x="1" y="224"/>
                </a:cxn>
                <a:cxn ang="0">
                  <a:pos x="3" y="239"/>
                </a:cxn>
                <a:cxn ang="0">
                  <a:pos x="9" y="252"/>
                </a:cxn>
                <a:cxn ang="0">
                  <a:pos x="16" y="263"/>
                </a:cxn>
                <a:cxn ang="0">
                  <a:pos x="27" y="270"/>
                </a:cxn>
                <a:cxn ang="0">
                  <a:pos x="39" y="276"/>
                </a:cxn>
                <a:cxn ang="0">
                  <a:pos x="52" y="278"/>
                </a:cxn>
                <a:cxn ang="0">
                  <a:pos x="65" y="276"/>
                </a:cxn>
                <a:cxn ang="0">
                  <a:pos x="80" y="270"/>
                </a:cxn>
                <a:cxn ang="0">
                  <a:pos x="74" y="268"/>
                </a:cxn>
                <a:cxn ang="0">
                  <a:pos x="63" y="265"/>
                </a:cxn>
                <a:cxn ang="0">
                  <a:pos x="50" y="265"/>
                </a:cxn>
                <a:cxn ang="0">
                  <a:pos x="39" y="267"/>
                </a:cxn>
                <a:cxn ang="0">
                  <a:pos x="28" y="272"/>
                </a:cxn>
                <a:cxn ang="0">
                  <a:pos x="17" y="278"/>
                </a:cxn>
                <a:cxn ang="0">
                  <a:pos x="10" y="288"/>
                </a:cxn>
                <a:cxn ang="0">
                  <a:pos x="4" y="298"/>
                </a:cxn>
                <a:cxn ang="0">
                  <a:pos x="1" y="312"/>
                </a:cxn>
                <a:cxn ang="0">
                  <a:pos x="0" y="324"/>
                </a:cxn>
                <a:cxn ang="0">
                  <a:pos x="3" y="335"/>
                </a:cxn>
                <a:cxn ang="0">
                  <a:pos x="9" y="346"/>
                </a:cxn>
                <a:cxn ang="0">
                  <a:pos x="17" y="355"/>
                </a:cxn>
                <a:cxn ang="0">
                  <a:pos x="26" y="363"/>
                </a:cxn>
                <a:cxn ang="0">
                  <a:pos x="37" y="368"/>
                </a:cxn>
                <a:cxn ang="0">
                  <a:pos x="48" y="370"/>
                </a:cxn>
                <a:cxn ang="0">
                  <a:pos x="57" y="370"/>
                </a:cxn>
              </a:cxnLst>
              <a:rect l="0" t="0" r="r" b="b"/>
              <a:pathLst>
                <a:path w="82" h="449">
                  <a:moveTo>
                    <a:pt x="57" y="0"/>
                  </a:moveTo>
                  <a:lnTo>
                    <a:pt x="57" y="76"/>
                  </a:lnTo>
                  <a:lnTo>
                    <a:pt x="56" y="76"/>
                  </a:lnTo>
                  <a:lnTo>
                    <a:pt x="48" y="78"/>
                  </a:lnTo>
                  <a:lnTo>
                    <a:pt x="43" y="78"/>
                  </a:lnTo>
                  <a:lnTo>
                    <a:pt x="37" y="81"/>
                  </a:lnTo>
                  <a:lnTo>
                    <a:pt x="31" y="83"/>
                  </a:lnTo>
                  <a:lnTo>
                    <a:pt x="25" y="86"/>
                  </a:lnTo>
                  <a:lnTo>
                    <a:pt x="21" y="90"/>
                  </a:lnTo>
                  <a:lnTo>
                    <a:pt x="17" y="94"/>
                  </a:lnTo>
                  <a:lnTo>
                    <a:pt x="13" y="98"/>
                  </a:lnTo>
                  <a:lnTo>
                    <a:pt x="9" y="103"/>
                  </a:lnTo>
                  <a:lnTo>
                    <a:pt x="6" y="108"/>
                  </a:lnTo>
                  <a:lnTo>
                    <a:pt x="3" y="114"/>
                  </a:lnTo>
                  <a:lnTo>
                    <a:pt x="2" y="120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1" y="138"/>
                  </a:lnTo>
                  <a:lnTo>
                    <a:pt x="3" y="143"/>
                  </a:lnTo>
                  <a:lnTo>
                    <a:pt x="4" y="151"/>
                  </a:lnTo>
                  <a:lnTo>
                    <a:pt x="7" y="156"/>
                  </a:lnTo>
                  <a:lnTo>
                    <a:pt x="10" y="162"/>
                  </a:lnTo>
                  <a:lnTo>
                    <a:pt x="13" y="166"/>
                  </a:lnTo>
                  <a:lnTo>
                    <a:pt x="17" y="171"/>
                  </a:lnTo>
                  <a:lnTo>
                    <a:pt x="22" y="175"/>
                  </a:lnTo>
                  <a:lnTo>
                    <a:pt x="28" y="178"/>
                  </a:lnTo>
                  <a:lnTo>
                    <a:pt x="33" y="180"/>
                  </a:lnTo>
                  <a:lnTo>
                    <a:pt x="39" y="182"/>
                  </a:lnTo>
                  <a:lnTo>
                    <a:pt x="45" y="184"/>
                  </a:lnTo>
                  <a:lnTo>
                    <a:pt x="50" y="185"/>
                  </a:lnTo>
                  <a:lnTo>
                    <a:pt x="57" y="185"/>
                  </a:lnTo>
                  <a:lnTo>
                    <a:pt x="63" y="185"/>
                  </a:lnTo>
                  <a:lnTo>
                    <a:pt x="68" y="183"/>
                  </a:lnTo>
                  <a:lnTo>
                    <a:pt x="74" y="181"/>
                  </a:lnTo>
                  <a:lnTo>
                    <a:pt x="81" y="178"/>
                  </a:lnTo>
                  <a:lnTo>
                    <a:pt x="81" y="177"/>
                  </a:lnTo>
                  <a:lnTo>
                    <a:pt x="73" y="174"/>
                  </a:lnTo>
                  <a:lnTo>
                    <a:pt x="67" y="172"/>
                  </a:lnTo>
                  <a:lnTo>
                    <a:pt x="59" y="172"/>
                  </a:lnTo>
                  <a:lnTo>
                    <a:pt x="53" y="171"/>
                  </a:lnTo>
                  <a:lnTo>
                    <a:pt x="46" y="172"/>
                  </a:lnTo>
                  <a:lnTo>
                    <a:pt x="40" y="173"/>
                  </a:lnTo>
                  <a:lnTo>
                    <a:pt x="33" y="176"/>
                  </a:lnTo>
                  <a:lnTo>
                    <a:pt x="28" y="178"/>
                  </a:lnTo>
                  <a:lnTo>
                    <a:pt x="21" y="183"/>
                  </a:lnTo>
                  <a:lnTo>
                    <a:pt x="16" y="187"/>
                  </a:lnTo>
                  <a:lnTo>
                    <a:pt x="11" y="192"/>
                  </a:lnTo>
                  <a:lnTo>
                    <a:pt x="9" y="198"/>
                  </a:lnTo>
                  <a:lnTo>
                    <a:pt x="5" y="204"/>
                  </a:lnTo>
                  <a:lnTo>
                    <a:pt x="3" y="210"/>
                  </a:lnTo>
                  <a:lnTo>
                    <a:pt x="1" y="218"/>
                  </a:lnTo>
                  <a:lnTo>
                    <a:pt x="1" y="224"/>
                  </a:lnTo>
                  <a:lnTo>
                    <a:pt x="1" y="232"/>
                  </a:lnTo>
                  <a:lnTo>
                    <a:pt x="3" y="239"/>
                  </a:lnTo>
                  <a:lnTo>
                    <a:pt x="5" y="246"/>
                  </a:lnTo>
                  <a:lnTo>
                    <a:pt x="9" y="252"/>
                  </a:lnTo>
                  <a:lnTo>
                    <a:pt x="11" y="258"/>
                  </a:lnTo>
                  <a:lnTo>
                    <a:pt x="16" y="263"/>
                  </a:lnTo>
                  <a:lnTo>
                    <a:pt x="21" y="267"/>
                  </a:lnTo>
                  <a:lnTo>
                    <a:pt x="27" y="270"/>
                  </a:lnTo>
                  <a:lnTo>
                    <a:pt x="33" y="274"/>
                  </a:lnTo>
                  <a:lnTo>
                    <a:pt x="39" y="276"/>
                  </a:lnTo>
                  <a:lnTo>
                    <a:pt x="45" y="278"/>
                  </a:lnTo>
                  <a:lnTo>
                    <a:pt x="52" y="278"/>
                  </a:lnTo>
                  <a:lnTo>
                    <a:pt x="58" y="278"/>
                  </a:lnTo>
                  <a:lnTo>
                    <a:pt x="65" y="276"/>
                  </a:lnTo>
                  <a:lnTo>
                    <a:pt x="73" y="274"/>
                  </a:lnTo>
                  <a:lnTo>
                    <a:pt x="80" y="270"/>
                  </a:lnTo>
                  <a:lnTo>
                    <a:pt x="81" y="270"/>
                  </a:lnTo>
                  <a:lnTo>
                    <a:pt x="74" y="268"/>
                  </a:lnTo>
                  <a:lnTo>
                    <a:pt x="68" y="266"/>
                  </a:lnTo>
                  <a:lnTo>
                    <a:pt x="63" y="265"/>
                  </a:lnTo>
                  <a:lnTo>
                    <a:pt x="57" y="264"/>
                  </a:lnTo>
                  <a:lnTo>
                    <a:pt x="50" y="265"/>
                  </a:lnTo>
                  <a:lnTo>
                    <a:pt x="45" y="265"/>
                  </a:lnTo>
                  <a:lnTo>
                    <a:pt x="39" y="267"/>
                  </a:lnTo>
                  <a:lnTo>
                    <a:pt x="33" y="268"/>
                  </a:lnTo>
                  <a:lnTo>
                    <a:pt x="28" y="272"/>
                  </a:lnTo>
                  <a:lnTo>
                    <a:pt x="22" y="274"/>
                  </a:lnTo>
                  <a:lnTo>
                    <a:pt x="17" y="278"/>
                  </a:lnTo>
                  <a:lnTo>
                    <a:pt x="13" y="282"/>
                  </a:lnTo>
                  <a:lnTo>
                    <a:pt x="10" y="288"/>
                  </a:lnTo>
                  <a:lnTo>
                    <a:pt x="7" y="293"/>
                  </a:lnTo>
                  <a:lnTo>
                    <a:pt x="4" y="298"/>
                  </a:lnTo>
                  <a:lnTo>
                    <a:pt x="3" y="304"/>
                  </a:lnTo>
                  <a:lnTo>
                    <a:pt x="1" y="312"/>
                  </a:lnTo>
                  <a:lnTo>
                    <a:pt x="0" y="317"/>
                  </a:lnTo>
                  <a:lnTo>
                    <a:pt x="0" y="324"/>
                  </a:lnTo>
                  <a:lnTo>
                    <a:pt x="2" y="330"/>
                  </a:lnTo>
                  <a:lnTo>
                    <a:pt x="3" y="335"/>
                  </a:lnTo>
                  <a:lnTo>
                    <a:pt x="6" y="341"/>
                  </a:lnTo>
                  <a:lnTo>
                    <a:pt x="9" y="346"/>
                  </a:lnTo>
                  <a:lnTo>
                    <a:pt x="13" y="350"/>
                  </a:lnTo>
                  <a:lnTo>
                    <a:pt x="17" y="355"/>
                  </a:lnTo>
                  <a:lnTo>
                    <a:pt x="21" y="359"/>
                  </a:lnTo>
                  <a:lnTo>
                    <a:pt x="26" y="363"/>
                  </a:lnTo>
                  <a:lnTo>
                    <a:pt x="31" y="365"/>
                  </a:lnTo>
                  <a:lnTo>
                    <a:pt x="37" y="368"/>
                  </a:lnTo>
                  <a:lnTo>
                    <a:pt x="43" y="370"/>
                  </a:lnTo>
                  <a:lnTo>
                    <a:pt x="48" y="370"/>
                  </a:lnTo>
                  <a:lnTo>
                    <a:pt x="56" y="370"/>
                  </a:lnTo>
                  <a:lnTo>
                    <a:pt x="57" y="370"/>
                  </a:lnTo>
                  <a:lnTo>
                    <a:pt x="57" y="448"/>
                  </a:lnTo>
                </a:path>
              </a:pathLst>
            </a:custGeom>
            <a:noFill/>
            <a:ln w="2540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1856" y="2018"/>
              <a:ext cx="193" cy="262"/>
              <a:chOff x="3505" y="1493"/>
              <a:chExt cx="228" cy="283"/>
            </a:xfrm>
          </p:grpSpPr>
          <p:sp>
            <p:nvSpPr>
              <p:cNvPr id="989204" name="Line 20"/>
              <p:cNvSpPr>
                <a:spLocks noChangeShapeType="1"/>
              </p:cNvSpPr>
              <p:nvPr/>
            </p:nvSpPr>
            <p:spPr bwMode="auto">
              <a:xfrm>
                <a:off x="3505" y="1607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05" name="Line 21"/>
              <p:cNvSpPr>
                <a:spLocks noChangeShapeType="1"/>
              </p:cNvSpPr>
              <p:nvPr/>
            </p:nvSpPr>
            <p:spPr bwMode="auto">
              <a:xfrm>
                <a:off x="3505" y="1662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06" name="Line 22"/>
              <p:cNvSpPr>
                <a:spLocks noChangeShapeType="1"/>
              </p:cNvSpPr>
              <p:nvPr/>
            </p:nvSpPr>
            <p:spPr bwMode="auto">
              <a:xfrm>
                <a:off x="3619" y="149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07" name="Line 23"/>
              <p:cNvSpPr>
                <a:spLocks noChangeShapeType="1"/>
              </p:cNvSpPr>
              <p:nvPr/>
            </p:nvSpPr>
            <p:spPr bwMode="auto">
              <a:xfrm>
                <a:off x="3620" y="166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989208" name="AutoShape 24"/>
          <p:cNvSpPr>
            <a:spLocks noChangeArrowheads="1"/>
          </p:cNvSpPr>
          <p:nvPr/>
        </p:nvSpPr>
        <p:spPr bwMode="auto">
          <a:xfrm>
            <a:off x="6125278" y="4360863"/>
            <a:ext cx="1349619" cy="156051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4601278" y="4418013"/>
            <a:ext cx="1189892" cy="1446212"/>
            <a:chOff x="2522" y="1721"/>
            <a:chExt cx="812" cy="854"/>
          </a:xfrm>
        </p:grpSpPr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2993" y="1825"/>
              <a:ext cx="247" cy="639"/>
              <a:chOff x="3335" y="1200"/>
              <a:chExt cx="264" cy="685"/>
            </a:xfrm>
          </p:grpSpPr>
          <p:grpSp>
            <p:nvGrpSpPr>
              <p:cNvPr id="6" name="Group 27"/>
              <p:cNvGrpSpPr>
                <a:grpSpLocks/>
              </p:cNvGrpSpPr>
              <p:nvPr/>
            </p:nvGrpSpPr>
            <p:grpSpPr bwMode="auto">
              <a:xfrm>
                <a:off x="3501" y="1263"/>
                <a:ext cx="98" cy="257"/>
                <a:chOff x="2146" y="1462"/>
                <a:chExt cx="124" cy="328"/>
              </a:xfrm>
            </p:grpSpPr>
            <p:sp>
              <p:nvSpPr>
                <p:cNvPr id="989212" name="Line 28"/>
                <p:cNvSpPr>
                  <a:spLocks noChangeShapeType="1"/>
                </p:cNvSpPr>
                <p:nvPr/>
              </p:nvSpPr>
              <p:spPr bwMode="auto">
                <a:xfrm>
                  <a:off x="2208" y="1462"/>
                  <a:ext cx="0" cy="137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grpSp>
              <p:nvGrpSpPr>
                <p:cNvPr id="7" name="Group 29"/>
                <p:cNvGrpSpPr>
                  <a:grpSpLocks/>
                </p:cNvGrpSpPr>
                <p:nvPr/>
              </p:nvGrpSpPr>
              <p:grpSpPr bwMode="auto">
                <a:xfrm>
                  <a:off x="2146" y="1586"/>
                  <a:ext cx="124" cy="80"/>
                  <a:chOff x="2146" y="1596"/>
                  <a:chExt cx="124" cy="80"/>
                </a:xfrm>
              </p:grpSpPr>
              <p:sp>
                <p:nvSpPr>
                  <p:cNvPr id="989214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2146" y="1596"/>
                    <a:ext cx="12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333399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989215" name="AutoShape 31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1596"/>
                    <a:ext cx="102" cy="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3399"/>
                  </a:solidFill>
                  <a:ln w="12700">
                    <a:solidFill>
                      <a:srgbClr val="333399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</p:grpSp>
            <p:sp>
              <p:nvSpPr>
                <p:cNvPr id="989216" name="Line 32"/>
                <p:cNvSpPr>
                  <a:spLocks noChangeShapeType="1"/>
                </p:cNvSpPr>
                <p:nvPr/>
              </p:nvSpPr>
              <p:spPr bwMode="auto">
                <a:xfrm>
                  <a:off x="2208" y="1652"/>
                  <a:ext cx="0" cy="138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989217" name="Line 33"/>
              <p:cNvSpPr>
                <a:spLocks noChangeShapeType="1"/>
              </p:cNvSpPr>
              <p:nvPr/>
            </p:nvSpPr>
            <p:spPr bwMode="auto">
              <a:xfrm flipH="1" flipV="1">
                <a:off x="3477" y="1200"/>
                <a:ext cx="0" cy="136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18" name="Line 34"/>
              <p:cNvSpPr>
                <a:spLocks noChangeShapeType="1"/>
              </p:cNvSpPr>
              <p:nvPr/>
            </p:nvSpPr>
            <p:spPr bwMode="auto">
              <a:xfrm>
                <a:off x="3406" y="1333"/>
                <a:ext cx="0" cy="112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19" name="Line 35"/>
              <p:cNvSpPr>
                <a:spLocks noChangeShapeType="1"/>
              </p:cNvSpPr>
              <p:nvPr/>
            </p:nvSpPr>
            <p:spPr bwMode="auto">
              <a:xfrm>
                <a:off x="3406" y="1408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20" name="Line 36"/>
              <p:cNvSpPr>
                <a:spLocks noChangeShapeType="1"/>
              </p:cNvSpPr>
              <p:nvPr/>
            </p:nvSpPr>
            <p:spPr bwMode="auto">
              <a:xfrm flipV="1">
                <a:off x="3406" y="1333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21" name="Line 37"/>
              <p:cNvSpPr>
                <a:spLocks noChangeShapeType="1"/>
              </p:cNvSpPr>
              <p:nvPr/>
            </p:nvSpPr>
            <p:spPr bwMode="auto">
              <a:xfrm flipH="1">
                <a:off x="3335" y="1389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22" name="Line 38"/>
              <p:cNvSpPr>
                <a:spLocks noChangeShapeType="1"/>
              </p:cNvSpPr>
              <p:nvPr/>
            </p:nvSpPr>
            <p:spPr bwMode="auto">
              <a:xfrm flipH="1" flipV="1">
                <a:off x="3477" y="1445"/>
                <a:ext cx="0" cy="193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23" name="Line 39"/>
              <p:cNvSpPr>
                <a:spLocks noChangeShapeType="1"/>
              </p:cNvSpPr>
              <p:nvPr/>
            </p:nvSpPr>
            <p:spPr bwMode="auto">
              <a:xfrm flipH="1">
                <a:off x="3481" y="1263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24" name="Line 40"/>
              <p:cNvSpPr>
                <a:spLocks noChangeShapeType="1"/>
              </p:cNvSpPr>
              <p:nvPr/>
            </p:nvSpPr>
            <p:spPr bwMode="auto">
              <a:xfrm flipH="1">
                <a:off x="3481" y="1518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8" name="Group 41"/>
              <p:cNvGrpSpPr>
                <a:grpSpLocks/>
              </p:cNvGrpSpPr>
              <p:nvPr/>
            </p:nvGrpSpPr>
            <p:grpSpPr bwMode="auto">
              <a:xfrm>
                <a:off x="3501" y="1567"/>
                <a:ext cx="98" cy="257"/>
                <a:chOff x="2146" y="1462"/>
                <a:chExt cx="124" cy="328"/>
              </a:xfrm>
            </p:grpSpPr>
            <p:sp>
              <p:nvSpPr>
                <p:cNvPr id="989226" name="Line 42"/>
                <p:cNvSpPr>
                  <a:spLocks noChangeShapeType="1"/>
                </p:cNvSpPr>
                <p:nvPr/>
              </p:nvSpPr>
              <p:spPr bwMode="auto">
                <a:xfrm>
                  <a:off x="2208" y="1462"/>
                  <a:ext cx="0" cy="137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grpSp>
              <p:nvGrpSpPr>
                <p:cNvPr id="9" name="Group 43"/>
                <p:cNvGrpSpPr>
                  <a:grpSpLocks/>
                </p:cNvGrpSpPr>
                <p:nvPr/>
              </p:nvGrpSpPr>
              <p:grpSpPr bwMode="auto">
                <a:xfrm>
                  <a:off x="2146" y="1586"/>
                  <a:ext cx="124" cy="80"/>
                  <a:chOff x="2146" y="1596"/>
                  <a:chExt cx="124" cy="80"/>
                </a:xfrm>
              </p:grpSpPr>
              <p:sp>
                <p:nvSpPr>
                  <p:cNvPr id="989228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2146" y="1596"/>
                    <a:ext cx="12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333399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989229" name="AutoShape 45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1596"/>
                    <a:ext cx="102" cy="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3399"/>
                  </a:solidFill>
                  <a:ln w="12700">
                    <a:solidFill>
                      <a:srgbClr val="333399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</p:grpSp>
            <p:sp>
              <p:nvSpPr>
                <p:cNvPr id="989230" name="Line 46"/>
                <p:cNvSpPr>
                  <a:spLocks noChangeShapeType="1"/>
                </p:cNvSpPr>
                <p:nvPr/>
              </p:nvSpPr>
              <p:spPr bwMode="auto">
                <a:xfrm>
                  <a:off x="2208" y="1652"/>
                  <a:ext cx="0" cy="138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989231" name="Line 47"/>
              <p:cNvSpPr>
                <a:spLocks noChangeShapeType="1"/>
              </p:cNvSpPr>
              <p:nvPr/>
            </p:nvSpPr>
            <p:spPr bwMode="auto">
              <a:xfrm>
                <a:off x="3406" y="1637"/>
                <a:ext cx="0" cy="112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2" name="Line 48"/>
              <p:cNvSpPr>
                <a:spLocks noChangeShapeType="1"/>
              </p:cNvSpPr>
              <p:nvPr/>
            </p:nvSpPr>
            <p:spPr bwMode="auto">
              <a:xfrm>
                <a:off x="3406" y="1712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3" name="Line 49"/>
              <p:cNvSpPr>
                <a:spLocks noChangeShapeType="1"/>
              </p:cNvSpPr>
              <p:nvPr/>
            </p:nvSpPr>
            <p:spPr bwMode="auto">
              <a:xfrm flipV="1">
                <a:off x="3406" y="1637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4" name="Line 50"/>
              <p:cNvSpPr>
                <a:spLocks noChangeShapeType="1"/>
              </p:cNvSpPr>
              <p:nvPr/>
            </p:nvSpPr>
            <p:spPr bwMode="auto">
              <a:xfrm flipH="1">
                <a:off x="3335" y="1693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5" name="Line 51"/>
              <p:cNvSpPr>
                <a:spLocks noChangeShapeType="1"/>
              </p:cNvSpPr>
              <p:nvPr/>
            </p:nvSpPr>
            <p:spPr bwMode="auto">
              <a:xfrm flipH="1">
                <a:off x="3481" y="1567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6" name="Line 52"/>
              <p:cNvSpPr>
                <a:spLocks noChangeShapeType="1"/>
              </p:cNvSpPr>
              <p:nvPr/>
            </p:nvSpPr>
            <p:spPr bwMode="auto">
              <a:xfrm flipH="1">
                <a:off x="3481" y="1822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7" name="Line 53"/>
              <p:cNvSpPr>
                <a:spLocks noChangeShapeType="1"/>
              </p:cNvSpPr>
              <p:nvPr/>
            </p:nvSpPr>
            <p:spPr bwMode="auto">
              <a:xfrm flipH="1" flipV="1">
                <a:off x="3477" y="1749"/>
                <a:ext cx="0" cy="136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989238" name="Oval 54"/>
            <p:cNvSpPr>
              <a:spLocks noChangeAspect="1" noChangeArrowheads="1"/>
            </p:cNvSpPr>
            <p:nvPr/>
          </p:nvSpPr>
          <p:spPr bwMode="auto">
            <a:xfrm>
              <a:off x="2553" y="1755"/>
              <a:ext cx="781" cy="78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lIns="45720" rIns="45720" anchor="ctr"/>
            <a:lstStyle/>
            <a:p>
              <a:endParaRPr lang="it-IT"/>
            </a:p>
          </p:txBody>
        </p:sp>
        <p:sp>
          <p:nvSpPr>
            <p:cNvPr id="989239" name="Line 55"/>
            <p:cNvSpPr>
              <a:spLocks noChangeAspect="1" noChangeShapeType="1"/>
            </p:cNvSpPr>
            <p:nvPr/>
          </p:nvSpPr>
          <p:spPr bwMode="auto">
            <a:xfrm rot="19560579">
              <a:off x="2638" y="2037"/>
              <a:ext cx="392" cy="3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0" name="Oval 56"/>
            <p:cNvSpPr>
              <a:spLocks noChangeAspect="1" noChangeArrowheads="1"/>
            </p:cNvSpPr>
            <p:nvPr/>
          </p:nvSpPr>
          <p:spPr bwMode="auto">
            <a:xfrm>
              <a:off x="2629" y="2094"/>
              <a:ext cx="106" cy="107"/>
            </a:xfrm>
            <a:prstGeom prst="ellipse">
              <a:avLst/>
            </a:prstGeom>
            <a:solidFill>
              <a:srgbClr val="333399"/>
            </a:solidFill>
            <a:ln w="9525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1" name="Line 57"/>
            <p:cNvSpPr>
              <a:spLocks noChangeAspect="1" noChangeShapeType="1"/>
            </p:cNvSpPr>
            <p:nvPr/>
          </p:nvSpPr>
          <p:spPr bwMode="auto">
            <a:xfrm rot="-5400000">
              <a:off x="2605" y="2066"/>
              <a:ext cx="0" cy="165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2" name="Line 58"/>
            <p:cNvSpPr>
              <a:spLocks noChangeAspect="1" noChangeShapeType="1"/>
            </p:cNvSpPr>
            <p:nvPr/>
          </p:nvSpPr>
          <p:spPr bwMode="auto">
            <a:xfrm>
              <a:off x="2944" y="1721"/>
              <a:ext cx="0" cy="122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3" name="Oval 59"/>
            <p:cNvSpPr>
              <a:spLocks noChangeAspect="1" noChangeArrowheads="1"/>
            </p:cNvSpPr>
            <p:nvPr/>
          </p:nvSpPr>
          <p:spPr bwMode="auto">
            <a:xfrm>
              <a:off x="2890" y="1823"/>
              <a:ext cx="107" cy="10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4" name="Line 60"/>
            <p:cNvSpPr>
              <a:spLocks noChangeAspect="1" noChangeShapeType="1"/>
            </p:cNvSpPr>
            <p:nvPr/>
          </p:nvSpPr>
          <p:spPr bwMode="auto">
            <a:xfrm>
              <a:off x="2944" y="2465"/>
              <a:ext cx="0" cy="110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5" name="Oval 61"/>
            <p:cNvSpPr>
              <a:spLocks noChangeAspect="1" noChangeArrowheads="1"/>
            </p:cNvSpPr>
            <p:nvPr/>
          </p:nvSpPr>
          <p:spPr bwMode="auto">
            <a:xfrm>
              <a:off x="2890" y="2373"/>
              <a:ext cx="107" cy="10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989246" name="Text Box 62"/>
          <p:cNvSpPr txBox="1">
            <a:spLocks noChangeArrowheads="1"/>
          </p:cNvSpPr>
          <p:nvPr/>
        </p:nvSpPr>
        <p:spPr bwMode="auto">
          <a:xfrm>
            <a:off x="3264847" y="6302376"/>
            <a:ext cx="276229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800" b="1">
                <a:solidFill>
                  <a:srgbClr val="FF3300"/>
                </a:solidFill>
                <a:latin typeface="Arial" charset="0"/>
              </a:rPr>
              <a:t>T h e r m a l   E n e r g y</a:t>
            </a:r>
          </a:p>
        </p:txBody>
      </p:sp>
      <p:grpSp>
        <p:nvGrpSpPr>
          <p:cNvPr id="10" name="Group 63"/>
          <p:cNvGrpSpPr>
            <a:grpSpLocks/>
          </p:cNvGrpSpPr>
          <p:nvPr/>
        </p:nvGrpSpPr>
        <p:grpSpPr bwMode="auto">
          <a:xfrm>
            <a:off x="6286470" y="4919663"/>
            <a:ext cx="1025769" cy="444500"/>
            <a:chOff x="1349" y="2018"/>
            <a:chExt cx="700" cy="262"/>
          </a:xfrm>
        </p:grpSpPr>
        <p:sp>
          <p:nvSpPr>
            <p:cNvPr id="989248" name="Freeform 64"/>
            <p:cNvSpPr>
              <a:spLocks/>
            </p:cNvSpPr>
            <p:nvPr/>
          </p:nvSpPr>
          <p:spPr bwMode="auto">
            <a:xfrm rot="5400000">
              <a:off x="1502" y="1942"/>
              <a:ext cx="76" cy="381"/>
            </a:xfrm>
            <a:custGeom>
              <a:avLst/>
              <a:gdLst/>
              <a:ahLst/>
              <a:cxnLst>
                <a:cxn ang="0">
                  <a:pos x="57" y="76"/>
                </a:cxn>
                <a:cxn ang="0">
                  <a:pos x="48" y="78"/>
                </a:cxn>
                <a:cxn ang="0">
                  <a:pos x="37" y="81"/>
                </a:cxn>
                <a:cxn ang="0">
                  <a:pos x="25" y="86"/>
                </a:cxn>
                <a:cxn ang="0">
                  <a:pos x="17" y="94"/>
                </a:cxn>
                <a:cxn ang="0">
                  <a:pos x="9" y="103"/>
                </a:cxn>
                <a:cxn ang="0">
                  <a:pos x="3" y="114"/>
                </a:cxn>
                <a:cxn ang="0">
                  <a:pos x="0" y="126"/>
                </a:cxn>
                <a:cxn ang="0">
                  <a:pos x="1" y="138"/>
                </a:cxn>
                <a:cxn ang="0">
                  <a:pos x="4" y="151"/>
                </a:cxn>
                <a:cxn ang="0">
                  <a:pos x="10" y="162"/>
                </a:cxn>
                <a:cxn ang="0">
                  <a:pos x="17" y="171"/>
                </a:cxn>
                <a:cxn ang="0">
                  <a:pos x="28" y="178"/>
                </a:cxn>
                <a:cxn ang="0">
                  <a:pos x="39" y="182"/>
                </a:cxn>
                <a:cxn ang="0">
                  <a:pos x="50" y="185"/>
                </a:cxn>
                <a:cxn ang="0">
                  <a:pos x="63" y="185"/>
                </a:cxn>
                <a:cxn ang="0">
                  <a:pos x="74" y="181"/>
                </a:cxn>
                <a:cxn ang="0">
                  <a:pos x="81" y="177"/>
                </a:cxn>
                <a:cxn ang="0">
                  <a:pos x="67" y="172"/>
                </a:cxn>
                <a:cxn ang="0">
                  <a:pos x="53" y="171"/>
                </a:cxn>
                <a:cxn ang="0">
                  <a:pos x="40" y="173"/>
                </a:cxn>
                <a:cxn ang="0">
                  <a:pos x="28" y="178"/>
                </a:cxn>
                <a:cxn ang="0">
                  <a:pos x="16" y="187"/>
                </a:cxn>
                <a:cxn ang="0">
                  <a:pos x="9" y="198"/>
                </a:cxn>
                <a:cxn ang="0">
                  <a:pos x="3" y="210"/>
                </a:cxn>
                <a:cxn ang="0">
                  <a:pos x="1" y="224"/>
                </a:cxn>
                <a:cxn ang="0">
                  <a:pos x="3" y="239"/>
                </a:cxn>
                <a:cxn ang="0">
                  <a:pos x="9" y="252"/>
                </a:cxn>
                <a:cxn ang="0">
                  <a:pos x="16" y="263"/>
                </a:cxn>
                <a:cxn ang="0">
                  <a:pos x="27" y="270"/>
                </a:cxn>
                <a:cxn ang="0">
                  <a:pos x="39" y="276"/>
                </a:cxn>
                <a:cxn ang="0">
                  <a:pos x="52" y="278"/>
                </a:cxn>
                <a:cxn ang="0">
                  <a:pos x="65" y="276"/>
                </a:cxn>
                <a:cxn ang="0">
                  <a:pos x="80" y="270"/>
                </a:cxn>
                <a:cxn ang="0">
                  <a:pos x="74" y="268"/>
                </a:cxn>
                <a:cxn ang="0">
                  <a:pos x="63" y="265"/>
                </a:cxn>
                <a:cxn ang="0">
                  <a:pos x="50" y="265"/>
                </a:cxn>
                <a:cxn ang="0">
                  <a:pos x="39" y="267"/>
                </a:cxn>
                <a:cxn ang="0">
                  <a:pos x="28" y="272"/>
                </a:cxn>
                <a:cxn ang="0">
                  <a:pos x="17" y="278"/>
                </a:cxn>
                <a:cxn ang="0">
                  <a:pos x="10" y="288"/>
                </a:cxn>
                <a:cxn ang="0">
                  <a:pos x="4" y="298"/>
                </a:cxn>
                <a:cxn ang="0">
                  <a:pos x="1" y="312"/>
                </a:cxn>
                <a:cxn ang="0">
                  <a:pos x="0" y="324"/>
                </a:cxn>
                <a:cxn ang="0">
                  <a:pos x="3" y="335"/>
                </a:cxn>
                <a:cxn ang="0">
                  <a:pos x="9" y="346"/>
                </a:cxn>
                <a:cxn ang="0">
                  <a:pos x="17" y="355"/>
                </a:cxn>
                <a:cxn ang="0">
                  <a:pos x="26" y="363"/>
                </a:cxn>
                <a:cxn ang="0">
                  <a:pos x="37" y="368"/>
                </a:cxn>
                <a:cxn ang="0">
                  <a:pos x="48" y="370"/>
                </a:cxn>
                <a:cxn ang="0">
                  <a:pos x="57" y="370"/>
                </a:cxn>
              </a:cxnLst>
              <a:rect l="0" t="0" r="r" b="b"/>
              <a:pathLst>
                <a:path w="82" h="449">
                  <a:moveTo>
                    <a:pt x="57" y="0"/>
                  </a:moveTo>
                  <a:lnTo>
                    <a:pt x="57" y="76"/>
                  </a:lnTo>
                  <a:lnTo>
                    <a:pt x="56" y="76"/>
                  </a:lnTo>
                  <a:lnTo>
                    <a:pt x="48" y="78"/>
                  </a:lnTo>
                  <a:lnTo>
                    <a:pt x="43" y="78"/>
                  </a:lnTo>
                  <a:lnTo>
                    <a:pt x="37" y="81"/>
                  </a:lnTo>
                  <a:lnTo>
                    <a:pt x="31" y="83"/>
                  </a:lnTo>
                  <a:lnTo>
                    <a:pt x="25" y="86"/>
                  </a:lnTo>
                  <a:lnTo>
                    <a:pt x="21" y="90"/>
                  </a:lnTo>
                  <a:lnTo>
                    <a:pt x="17" y="94"/>
                  </a:lnTo>
                  <a:lnTo>
                    <a:pt x="13" y="98"/>
                  </a:lnTo>
                  <a:lnTo>
                    <a:pt x="9" y="103"/>
                  </a:lnTo>
                  <a:lnTo>
                    <a:pt x="6" y="108"/>
                  </a:lnTo>
                  <a:lnTo>
                    <a:pt x="3" y="114"/>
                  </a:lnTo>
                  <a:lnTo>
                    <a:pt x="2" y="120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1" y="138"/>
                  </a:lnTo>
                  <a:lnTo>
                    <a:pt x="3" y="143"/>
                  </a:lnTo>
                  <a:lnTo>
                    <a:pt x="4" y="151"/>
                  </a:lnTo>
                  <a:lnTo>
                    <a:pt x="7" y="156"/>
                  </a:lnTo>
                  <a:lnTo>
                    <a:pt x="10" y="162"/>
                  </a:lnTo>
                  <a:lnTo>
                    <a:pt x="13" y="166"/>
                  </a:lnTo>
                  <a:lnTo>
                    <a:pt x="17" y="171"/>
                  </a:lnTo>
                  <a:lnTo>
                    <a:pt x="22" y="175"/>
                  </a:lnTo>
                  <a:lnTo>
                    <a:pt x="28" y="178"/>
                  </a:lnTo>
                  <a:lnTo>
                    <a:pt x="33" y="180"/>
                  </a:lnTo>
                  <a:lnTo>
                    <a:pt x="39" y="182"/>
                  </a:lnTo>
                  <a:lnTo>
                    <a:pt x="45" y="184"/>
                  </a:lnTo>
                  <a:lnTo>
                    <a:pt x="50" y="185"/>
                  </a:lnTo>
                  <a:lnTo>
                    <a:pt x="57" y="185"/>
                  </a:lnTo>
                  <a:lnTo>
                    <a:pt x="63" y="185"/>
                  </a:lnTo>
                  <a:lnTo>
                    <a:pt x="68" y="183"/>
                  </a:lnTo>
                  <a:lnTo>
                    <a:pt x="74" y="181"/>
                  </a:lnTo>
                  <a:lnTo>
                    <a:pt x="81" y="178"/>
                  </a:lnTo>
                  <a:lnTo>
                    <a:pt x="81" y="177"/>
                  </a:lnTo>
                  <a:lnTo>
                    <a:pt x="73" y="174"/>
                  </a:lnTo>
                  <a:lnTo>
                    <a:pt x="67" y="172"/>
                  </a:lnTo>
                  <a:lnTo>
                    <a:pt x="59" y="172"/>
                  </a:lnTo>
                  <a:lnTo>
                    <a:pt x="53" y="171"/>
                  </a:lnTo>
                  <a:lnTo>
                    <a:pt x="46" y="172"/>
                  </a:lnTo>
                  <a:lnTo>
                    <a:pt x="40" y="173"/>
                  </a:lnTo>
                  <a:lnTo>
                    <a:pt x="33" y="176"/>
                  </a:lnTo>
                  <a:lnTo>
                    <a:pt x="28" y="178"/>
                  </a:lnTo>
                  <a:lnTo>
                    <a:pt x="21" y="183"/>
                  </a:lnTo>
                  <a:lnTo>
                    <a:pt x="16" y="187"/>
                  </a:lnTo>
                  <a:lnTo>
                    <a:pt x="11" y="192"/>
                  </a:lnTo>
                  <a:lnTo>
                    <a:pt x="9" y="198"/>
                  </a:lnTo>
                  <a:lnTo>
                    <a:pt x="5" y="204"/>
                  </a:lnTo>
                  <a:lnTo>
                    <a:pt x="3" y="210"/>
                  </a:lnTo>
                  <a:lnTo>
                    <a:pt x="1" y="218"/>
                  </a:lnTo>
                  <a:lnTo>
                    <a:pt x="1" y="224"/>
                  </a:lnTo>
                  <a:lnTo>
                    <a:pt x="1" y="232"/>
                  </a:lnTo>
                  <a:lnTo>
                    <a:pt x="3" y="239"/>
                  </a:lnTo>
                  <a:lnTo>
                    <a:pt x="5" y="246"/>
                  </a:lnTo>
                  <a:lnTo>
                    <a:pt x="9" y="252"/>
                  </a:lnTo>
                  <a:lnTo>
                    <a:pt x="11" y="258"/>
                  </a:lnTo>
                  <a:lnTo>
                    <a:pt x="16" y="263"/>
                  </a:lnTo>
                  <a:lnTo>
                    <a:pt x="21" y="267"/>
                  </a:lnTo>
                  <a:lnTo>
                    <a:pt x="27" y="270"/>
                  </a:lnTo>
                  <a:lnTo>
                    <a:pt x="33" y="274"/>
                  </a:lnTo>
                  <a:lnTo>
                    <a:pt x="39" y="276"/>
                  </a:lnTo>
                  <a:lnTo>
                    <a:pt x="45" y="278"/>
                  </a:lnTo>
                  <a:lnTo>
                    <a:pt x="52" y="278"/>
                  </a:lnTo>
                  <a:lnTo>
                    <a:pt x="58" y="278"/>
                  </a:lnTo>
                  <a:lnTo>
                    <a:pt x="65" y="276"/>
                  </a:lnTo>
                  <a:lnTo>
                    <a:pt x="73" y="274"/>
                  </a:lnTo>
                  <a:lnTo>
                    <a:pt x="80" y="270"/>
                  </a:lnTo>
                  <a:lnTo>
                    <a:pt x="81" y="270"/>
                  </a:lnTo>
                  <a:lnTo>
                    <a:pt x="74" y="268"/>
                  </a:lnTo>
                  <a:lnTo>
                    <a:pt x="68" y="266"/>
                  </a:lnTo>
                  <a:lnTo>
                    <a:pt x="63" y="265"/>
                  </a:lnTo>
                  <a:lnTo>
                    <a:pt x="57" y="264"/>
                  </a:lnTo>
                  <a:lnTo>
                    <a:pt x="50" y="265"/>
                  </a:lnTo>
                  <a:lnTo>
                    <a:pt x="45" y="265"/>
                  </a:lnTo>
                  <a:lnTo>
                    <a:pt x="39" y="267"/>
                  </a:lnTo>
                  <a:lnTo>
                    <a:pt x="33" y="268"/>
                  </a:lnTo>
                  <a:lnTo>
                    <a:pt x="28" y="272"/>
                  </a:lnTo>
                  <a:lnTo>
                    <a:pt x="22" y="274"/>
                  </a:lnTo>
                  <a:lnTo>
                    <a:pt x="17" y="278"/>
                  </a:lnTo>
                  <a:lnTo>
                    <a:pt x="13" y="282"/>
                  </a:lnTo>
                  <a:lnTo>
                    <a:pt x="10" y="288"/>
                  </a:lnTo>
                  <a:lnTo>
                    <a:pt x="7" y="293"/>
                  </a:lnTo>
                  <a:lnTo>
                    <a:pt x="4" y="298"/>
                  </a:lnTo>
                  <a:lnTo>
                    <a:pt x="3" y="304"/>
                  </a:lnTo>
                  <a:lnTo>
                    <a:pt x="1" y="312"/>
                  </a:lnTo>
                  <a:lnTo>
                    <a:pt x="0" y="317"/>
                  </a:lnTo>
                  <a:lnTo>
                    <a:pt x="0" y="324"/>
                  </a:lnTo>
                  <a:lnTo>
                    <a:pt x="2" y="330"/>
                  </a:lnTo>
                  <a:lnTo>
                    <a:pt x="3" y="335"/>
                  </a:lnTo>
                  <a:lnTo>
                    <a:pt x="6" y="341"/>
                  </a:lnTo>
                  <a:lnTo>
                    <a:pt x="9" y="346"/>
                  </a:lnTo>
                  <a:lnTo>
                    <a:pt x="13" y="350"/>
                  </a:lnTo>
                  <a:lnTo>
                    <a:pt x="17" y="355"/>
                  </a:lnTo>
                  <a:lnTo>
                    <a:pt x="21" y="359"/>
                  </a:lnTo>
                  <a:lnTo>
                    <a:pt x="26" y="363"/>
                  </a:lnTo>
                  <a:lnTo>
                    <a:pt x="31" y="365"/>
                  </a:lnTo>
                  <a:lnTo>
                    <a:pt x="37" y="368"/>
                  </a:lnTo>
                  <a:lnTo>
                    <a:pt x="43" y="370"/>
                  </a:lnTo>
                  <a:lnTo>
                    <a:pt x="48" y="370"/>
                  </a:lnTo>
                  <a:lnTo>
                    <a:pt x="56" y="370"/>
                  </a:lnTo>
                  <a:lnTo>
                    <a:pt x="57" y="370"/>
                  </a:lnTo>
                  <a:lnTo>
                    <a:pt x="57" y="448"/>
                  </a:lnTo>
                </a:path>
              </a:pathLst>
            </a:custGeom>
            <a:noFill/>
            <a:ln w="2540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grpSp>
          <p:nvGrpSpPr>
            <p:cNvPr id="11" name="Group 65"/>
            <p:cNvGrpSpPr>
              <a:grpSpLocks/>
            </p:cNvGrpSpPr>
            <p:nvPr/>
          </p:nvGrpSpPr>
          <p:grpSpPr bwMode="auto">
            <a:xfrm>
              <a:off x="1856" y="2018"/>
              <a:ext cx="193" cy="262"/>
              <a:chOff x="3505" y="1493"/>
              <a:chExt cx="228" cy="283"/>
            </a:xfrm>
          </p:grpSpPr>
          <p:sp>
            <p:nvSpPr>
              <p:cNvPr id="989250" name="Line 66"/>
              <p:cNvSpPr>
                <a:spLocks noChangeShapeType="1"/>
              </p:cNvSpPr>
              <p:nvPr/>
            </p:nvSpPr>
            <p:spPr bwMode="auto">
              <a:xfrm>
                <a:off x="3505" y="1607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51" name="Line 67"/>
              <p:cNvSpPr>
                <a:spLocks noChangeShapeType="1"/>
              </p:cNvSpPr>
              <p:nvPr/>
            </p:nvSpPr>
            <p:spPr bwMode="auto">
              <a:xfrm>
                <a:off x="3505" y="1662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52" name="Line 68"/>
              <p:cNvSpPr>
                <a:spLocks noChangeShapeType="1"/>
              </p:cNvSpPr>
              <p:nvPr/>
            </p:nvSpPr>
            <p:spPr bwMode="auto">
              <a:xfrm>
                <a:off x="3619" y="149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53" name="Line 69"/>
              <p:cNvSpPr>
                <a:spLocks noChangeShapeType="1"/>
              </p:cNvSpPr>
              <p:nvPr/>
            </p:nvSpPr>
            <p:spPr bwMode="auto">
              <a:xfrm>
                <a:off x="3620" y="166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989254" name="Line 70"/>
          <p:cNvSpPr>
            <a:spLocks noChangeShapeType="1"/>
          </p:cNvSpPr>
          <p:nvPr/>
        </p:nvSpPr>
        <p:spPr bwMode="auto">
          <a:xfrm rot="5400000">
            <a:off x="3546689" y="4157663"/>
            <a:ext cx="406400" cy="0"/>
          </a:xfrm>
          <a:prstGeom prst="line">
            <a:avLst/>
          </a:prstGeom>
          <a:noFill/>
          <a:ln w="50800" cmpd="dbl">
            <a:solidFill>
              <a:schemeClr val="tx1"/>
            </a:solidFill>
            <a:round/>
            <a:headEnd type="stealth" w="med" len="med"/>
            <a:tailEnd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989255" name="AutoShape 71"/>
          <p:cNvSpPr>
            <a:spLocks noChangeArrowheads="1"/>
          </p:cNvSpPr>
          <p:nvPr/>
        </p:nvSpPr>
        <p:spPr bwMode="auto">
          <a:xfrm rot="5400000">
            <a:off x="3588636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56" name="AutoShape 72"/>
          <p:cNvSpPr>
            <a:spLocks noChangeArrowheads="1"/>
          </p:cNvSpPr>
          <p:nvPr/>
        </p:nvSpPr>
        <p:spPr bwMode="auto">
          <a:xfrm>
            <a:off x="3075812" y="4360863"/>
            <a:ext cx="1349620" cy="1560512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sp>
        <p:nvSpPr>
          <p:cNvPr id="989257" name="Freeform 73"/>
          <p:cNvSpPr>
            <a:spLocks/>
          </p:cNvSpPr>
          <p:nvPr/>
        </p:nvSpPr>
        <p:spPr bwMode="auto">
          <a:xfrm rot="5400000">
            <a:off x="4034357" y="4747419"/>
            <a:ext cx="166688" cy="723900"/>
          </a:xfrm>
          <a:custGeom>
            <a:avLst/>
            <a:gdLst/>
            <a:ahLst/>
            <a:cxnLst>
              <a:cxn ang="0">
                <a:pos x="57" y="76"/>
              </a:cxn>
              <a:cxn ang="0">
                <a:pos x="48" y="78"/>
              </a:cxn>
              <a:cxn ang="0">
                <a:pos x="37" y="81"/>
              </a:cxn>
              <a:cxn ang="0">
                <a:pos x="25" y="86"/>
              </a:cxn>
              <a:cxn ang="0">
                <a:pos x="17" y="94"/>
              </a:cxn>
              <a:cxn ang="0">
                <a:pos x="9" y="103"/>
              </a:cxn>
              <a:cxn ang="0">
                <a:pos x="3" y="114"/>
              </a:cxn>
              <a:cxn ang="0">
                <a:pos x="0" y="126"/>
              </a:cxn>
              <a:cxn ang="0">
                <a:pos x="1" y="138"/>
              </a:cxn>
              <a:cxn ang="0">
                <a:pos x="4" y="151"/>
              </a:cxn>
              <a:cxn ang="0">
                <a:pos x="10" y="162"/>
              </a:cxn>
              <a:cxn ang="0">
                <a:pos x="17" y="171"/>
              </a:cxn>
              <a:cxn ang="0">
                <a:pos x="28" y="178"/>
              </a:cxn>
              <a:cxn ang="0">
                <a:pos x="39" y="182"/>
              </a:cxn>
              <a:cxn ang="0">
                <a:pos x="50" y="185"/>
              </a:cxn>
              <a:cxn ang="0">
                <a:pos x="63" y="185"/>
              </a:cxn>
              <a:cxn ang="0">
                <a:pos x="74" y="181"/>
              </a:cxn>
              <a:cxn ang="0">
                <a:pos x="81" y="177"/>
              </a:cxn>
              <a:cxn ang="0">
                <a:pos x="67" y="172"/>
              </a:cxn>
              <a:cxn ang="0">
                <a:pos x="53" y="171"/>
              </a:cxn>
              <a:cxn ang="0">
                <a:pos x="40" y="173"/>
              </a:cxn>
              <a:cxn ang="0">
                <a:pos x="28" y="178"/>
              </a:cxn>
              <a:cxn ang="0">
                <a:pos x="16" y="187"/>
              </a:cxn>
              <a:cxn ang="0">
                <a:pos x="9" y="198"/>
              </a:cxn>
              <a:cxn ang="0">
                <a:pos x="3" y="210"/>
              </a:cxn>
              <a:cxn ang="0">
                <a:pos x="1" y="224"/>
              </a:cxn>
              <a:cxn ang="0">
                <a:pos x="3" y="239"/>
              </a:cxn>
              <a:cxn ang="0">
                <a:pos x="9" y="252"/>
              </a:cxn>
              <a:cxn ang="0">
                <a:pos x="16" y="263"/>
              </a:cxn>
              <a:cxn ang="0">
                <a:pos x="27" y="270"/>
              </a:cxn>
              <a:cxn ang="0">
                <a:pos x="39" y="276"/>
              </a:cxn>
              <a:cxn ang="0">
                <a:pos x="52" y="278"/>
              </a:cxn>
              <a:cxn ang="0">
                <a:pos x="65" y="276"/>
              </a:cxn>
              <a:cxn ang="0">
                <a:pos x="80" y="270"/>
              </a:cxn>
              <a:cxn ang="0">
                <a:pos x="74" y="268"/>
              </a:cxn>
              <a:cxn ang="0">
                <a:pos x="63" y="265"/>
              </a:cxn>
              <a:cxn ang="0">
                <a:pos x="50" y="265"/>
              </a:cxn>
              <a:cxn ang="0">
                <a:pos x="39" y="267"/>
              </a:cxn>
              <a:cxn ang="0">
                <a:pos x="28" y="272"/>
              </a:cxn>
              <a:cxn ang="0">
                <a:pos x="17" y="278"/>
              </a:cxn>
              <a:cxn ang="0">
                <a:pos x="10" y="288"/>
              </a:cxn>
              <a:cxn ang="0">
                <a:pos x="4" y="298"/>
              </a:cxn>
              <a:cxn ang="0">
                <a:pos x="1" y="312"/>
              </a:cxn>
              <a:cxn ang="0">
                <a:pos x="0" y="324"/>
              </a:cxn>
              <a:cxn ang="0">
                <a:pos x="3" y="335"/>
              </a:cxn>
              <a:cxn ang="0">
                <a:pos x="9" y="346"/>
              </a:cxn>
              <a:cxn ang="0">
                <a:pos x="17" y="355"/>
              </a:cxn>
              <a:cxn ang="0">
                <a:pos x="26" y="363"/>
              </a:cxn>
              <a:cxn ang="0">
                <a:pos x="37" y="368"/>
              </a:cxn>
              <a:cxn ang="0">
                <a:pos x="48" y="370"/>
              </a:cxn>
              <a:cxn ang="0">
                <a:pos x="57" y="370"/>
              </a:cxn>
            </a:cxnLst>
            <a:rect l="0" t="0" r="r" b="b"/>
            <a:pathLst>
              <a:path w="82" h="449">
                <a:moveTo>
                  <a:pt x="57" y="0"/>
                </a:moveTo>
                <a:lnTo>
                  <a:pt x="57" y="76"/>
                </a:lnTo>
                <a:lnTo>
                  <a:pt x="56" y="76"/>
                </a:lnTo>
                <a:lnTo>
                  <a:pt x="48" y="78"/>
                </a:lnTo>
                <a:lnTo>
                  <a:pt x="43" y="78"/>
                </a:lnTo>
                <a:lnTo>
                  <a:pt x="37" y="81"/>
                </a:lnTo>
                <a:lnTo>
                  <a:pt x="31" y="83"/>
                </a:lnTo>
                <a:lnTo>
                  <a:pt x="25" y="86"/>
                </a:lnTo>
                <a:lnTo>
                  <a:pt x="21" y="90"/>
                </a:lnTo>
                <a:lnTo>
                  <a:pt x="17" y="94"/>
                </a:lnTo>
                <a:lnTo>
                  <a:pt x="13" y="98"/>
                </a:lnTo>
                <a:lnTo>
                  <a:pt x="9" y="103"/>
                </a:lnTo>
                <a:lnTo>
                  <a:pt x="6" y="108"/>
                </a:lnTo>
                <a:lnTo>
                  <a:pt x="3" y="114"/>
                </a:lnTo>
                <a:lnTo>
                  <a:pt x="2" y="120"/>
                </a:lnTo>
                <a:lnTo>
                  <a:pt x="0" y="126"/>
                </a:lnTo>
                <a:lnTo>
                  <a:pt x="0" y="132"/>
                </a:lnTo>
                <a:lnTo>
                  <a:pt x="1" y="138"/>
                </a:lnTo>
                <a:lnTo>
                  <a:pt x="3" y="143"/>
                </a:lnTo>
                <a:lnTo>
                  <a:pt x="4" y="151"/>
                </a:lnTo>
                <a:lnTo>
                  <a:pt x="7" y="156"/>
                </a:lnTo>
                <a:lnTo>
                  <a:pt x="10" y="162"/>
                </a:lnTo>
                <a:lnTo>
                  <a:pt x="13" y="166"/>
                </a:lnTo>
                <a:lnTo>
                  <a:pt x="17" y="171"/>
                </a:lnTo>
                <a:lnTo>
                  <a:pt x="22" y="175"/>
                </a:lnTo>
                <a:lnTo>
                  <a:pt x="28" y="178"/>
                </a:lnTo>
                <a:lnTo>
                  <a:pt x="33" y="180"/>
                </a:lnTo>
                <a:lnTo>
                  <a:pt x="39" y="182"/>
                </a:lnTo>
                <a:lnTo>
                  <a:pt x="45" y="184"/>
                </a:lnTo>
                <a:lnTo>
                  <a:pt x="50" y="185"/>
                </a:lnTo>
                <a:lnTo>
                  <a:pt x="57" y="185"/>
                </a:lnTo>
                <a:lnTo>
                  <a:pt x="63" y="185"/>
                </a:lnTo>
                <a:lnTo>
                  <a:pt x="68" y="183"/>
                </a:lnTo>
                <a:lnTo>
                  <a:pt x="74" y="181"/>
                </a:lnTo>
                <a:lnTo>
                  <a:pt x="81" y="178"/>
                </a:lnTo>
                <a:lnTo>
                  <a:pt x="81" y="177"/>
                </a:lnTo>
                <a:lnTo>
                  <a:pt x="73" y="174"/>
                </a:lnTo>
                <a:lnTo>
                  <a:pt x="67" y="172"/>
                </a:lnTo>
                <a:lnTo>
                  <a:pt x="59" y="172"/>
                </a:lnTo>
                <a:lnTo>
                  <a:pt x="53" y="171"/>
                </a:lnTo>
                <a:lnTo>
                  <a:pt x="46" y="172"/>
                </a:lnTo>
                <a:lnTo>
                  <a:pt x="40" y="173"/>
                </a:lnTo>
                <a:lnTo>
                  <a:pt x="33" y="176"/>
                </a:lnTo>
                <a:lnTo>
                  <a:pt x="28" y="178"/>
                </a:lnTo>
                <a:lnTo>
                  <a:pt x="21" y="183"/>
                </a:lnTo>
                <a:lnTo>
                  <a:pt x="16" y="187"/>
                </a:lnTo>
                <a:lnTo>
                  <a:pt x="11" y="192"/>
                </a:lnTo>
                <a:lnTo>
                  <a:pt x="9" y="198"/>
                </a:lnTo>
                <a:lnTo>
                  <a:pt x="5" y="204"/>
                </a:lnTo>
                <a:lnTo>
                  <a:pt x="3" y="210"/>
                </a:lnTo>
                <a:lnTo>
                  <a:pt x="1" y="218"/>
                </a:lnTo>
                <a:lnTo>
                  <a:pt x="1" y="224"/>
                </a:lnTo>
                <a:lnTo>
                  <a:pt x="1" y="232"/>
                </a:lnTo>
                <a:lnTo>
                  <a:pt x="3" y="239"/>
                </a:lnTo>
                <a:lnTo>
                  <a:pt x="5" y="246"/>
                </a:lnTo>
                <a:lnTo>
                  <a:pt x="9" y="252"/>
                </a:lnTo>
                <a:lnTo>
                  <a:pt x="11" y="258"/>
                </a:lnTo>
                <a:lnTo>
                  <a:pt x="16" y="263"/>
                </a:lnTo>
                <a:lnTo>
                  <a:pt x="21" y="267"/>
                </a:lnTo>
                <a:lnTo>
                  <a:pt x="27" y="270"/>
                </a:lnTo>
                <a:lnTo>
                  <a:pt x="33" y="274"/>
                </a:lnTo>
                <a:lnTo>
                  <a:pt x="39" y="276"/>
                </a:lnTo>
                <a:lnTo>
                  <a:pt x="45" y="278"/>
                </a:lnTo>
                <a:lnTo>
                  <a:pt x="52" y="278"/>
                </a:lnTo>
                <a:lnTo>
                  <a:pt x="58" y="278"/>
                </a:lnTo>
                <a:lnTo>
                  <a:pt x="65" y="276"/>
                </a:lnTo>
                <a:lnTo>
                  <a:pt x="73" y="274"/>
                </a:lnTo>
                <a:lnTo>
                  <a:pt x="80" y="270"/>
                </a:lnTo>
                <a:lnTo>
                  <a:pt x="81" y="270"/>
                </a:lnTo>
                <a:lnTo>
                  <a:pt x="74" y="268"/>
                </a:lnTo>
                <a:lnTo>
                  <a:pt x="68" y="266"/>
                </a:lnTo>
                <a:lnTo>
                  <a:pt x="63" y="265"/>
                </a:lnTo>
                <a:lnTo>
                  <a:pt x="57" y="264"/>
                </a:lnTo>
                <a:lnTo>
                  <a:pt x="50" y="265"/>
                </a:lnTo>
                <a:lnTo>
                  <a:pt x="45" y="265"/>
                </a:lnTo>
                <a:lnTo>
                  <a:pt x="39" y="267"/>
                </a:lnTo>
                <a:lnTo>
                  <a:pt x="33" y="268"/>
                </a:lnTo>
                <a:lnTo>
                  <a:pt x="28" y="272"/>
                </a:lnTo>
                <a:lnTo>
                  <a:pt x="22" y="274"/>
                </a:lnTo>
                <a:lnTo>
                  <a:pt x="17" y="278"/>
                </a:lnTo>
                <a:lnTo>
                  <a:pt x="13" y="282"/>
                </a:lnTo>
                <a:lnTo>
                  <a:pt x="10" y="288"/>
                </a:lnTo>
                <a:lnTo>
                  <a:pt x="7" y="293"/>
                </a:lnTo>
                <a:lnTo>
                  <a:pt x="4" y="298"/>
                </a:lnTo>
                <a:lnTo>
                  <a:pt x="3" y="304"/>
                </a:lnTo>
                <a:lnTo>
                  <a:pt x="1" y="312"/>
                </a:lnTo>
                <a:lnTo>
                  <a:pt x="0" y="317"/>
                </a:lnTo>
                <a:lnTo>
                  <a:pt x="0" y="324"/>
                </a:lnTo>
                <a:lnTo>
                  <a:pt x="2" y="330"/>
                </a:lnTo>
                <a:lnTo>
                  <a:pt x="3" y="335"/>
                </a:lnTo>
                <a:lnTo>
                  <a:pt x="6" y="341"/>
                </a:lnTo>
                <a:lnTo>
                  <a:pt x="9" y="346"/>
                </a:lnTo>
                <a:lnTo>
                  <a:pt x="13" y="350"/>
                </a:lnTo>
                <a:lnTo>
                  <a:pt x="17" y="355"/>
                </a:lnTo>
                <a:lnTo>
                  <a:pt x="21" y="359"/>
                </a:lnTo>
                <a:lnTo>
                  <a:pt x="26" y="363"/>
                </a:lnTo>
                <a:lnTo>
                  <a:pt x="31" y="365"/>
                </a:lnTo>
                <a:lnTo>
                  <a:pt x="37" y="368"/>
                </a:lnTo>
                <a:lnTo>
                  <a:pt x="43" y="370"/>
                </a:lnTo>
                <a:lnTo>
                  <a:pt x="48" y="370"/>
                </a:lnTo>
                <a:lnTo>
                  <a:pt x="56" y="370"/>
                </a:lnTo>
                <a:lnTo>
                  <a:pt x="57" y="370"/>
                </a:lnTo>
                <a:lnTo>
                  <a:pt x="57" y="448"/>
                </a:lnTo>
              </a:path>
            </a:pathLst>
          </a:custGeom>
          <a:noFill/>
          <a:ln w="38100" cap="flat" cmpd="sng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/>
          </a:p>
        </p:txBody>
      </p:sp>
      <p:grpSp>
        <p:nvGrpSpPr>
          <p:cNvPr id="12" name="Group 74"/>
          <p:cNvGrpSpPr>
            <a:grpSpLocks/>
          </p:cNvGrpSpPr>
          <p:nvPr/>
        </p:nvGrpSpPr>
        <p:grpSpPr bwMode="auto">
          <a:xfrm>
            <a:off x="3162270" y="4792663"/>
            <a:ext cx="444011" cy="698500"/>
            <a:chOff x="3505" y="1493"/>
            <a:chExt cx="228" cy="283"/>
          </a:xfrm>
        </p:grpSpPr>
        <p:sp>
          <p:nvSpPr>
            <p:cNvPr id="989259" name="Line 75"/>
            <p:cNvSpPr>
              <a:spLocks noChangeShapeType="1"/>
            </p:cNvSpPr>
            <p:nvPr/>
          </p:nvSpPr>
          <p:spPr bwMode="auto">
            <a:xfrm>
              <a:off x="3505" y="1607"/>
              <a:ext cx="228" cy="0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60" name="Line 76"/>
            <p:cNvSpPr>
              <a:spLocks noChangeShapeType="1"/>
            </p:cNvSpPr>
            <p:nvPr/>
          </p:nvSpPr>
          <p:spPr bwMode="auto">
            <a:xfrm>
              <a:off x="3505" y="1662"/>
              <a:ext cx="228" cy="0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61" name="Line 77"/>
            <p:cNvSpPr>
              <a:spLocks noChangeShapeType="1"/>
            </p:cNvSpPr>
            <p:nvPr/>
          </p:nvSpPr>
          <p:spPr bwMode="auto">
            <a:xfrm>
              <a:off x="3619" y="1493"/>
              <a:ext cx="0" cy="113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62" name="Line 78"/>
            <p:cNvSpPr>
              <a:spLocks noChangeShapeType="1"/>
            </p:cNvSpPr>
            <p:nvPr/>
          </p:nvSpPr>
          <p:spPr bwMode="auto">
            <a:xfrm>
              <a:off x="3620" y="1663"/>
              <a:ext cx="0" cy="113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989263" name="Line 79"/>
          <p:cNvSpPr>
            <a:spLocks noChangeShapeType="1"/>
          </p:cNvSpPr>
          <p:nvPr/>
        </p:nvSpPr>
        <p:spPr bwMode="auto">
          <a:xfrm>
            <a:off x="4393193" y="5143500"/>
            <a:ext cx="351692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64" name="Line 80"/>
          <p:cNvSpPr>
            <a:spLocks noChangeShapeType="1"/>
          </p:cNvSpPr>
          <p:nvPr/>
        </p:nvSpPr>
        <p:spPr bwMode="auto">
          <a:xfrm>
            <a:off x="3385009" y="4411664"/>
            <a:ext cx="0" cy="396875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65" name="Line 81"/>
          <p:cNvSpPr>
            <a:spLocks noChangeShapeType="1"/>
          </p:cNvSpPr>
          <p:nvPr/>
        </p:nvSpPr>
        <p:spPr bwMode="auto">
          <a:xfrm>
            <a:off x="3390871" y="4424363"/>
            <a:ext cx="1841988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66" name="Line 82"/>
          <p:cNvSpPr>
            <a:spLocks noChangeShapeType="1"/>
          </p:cNvSpPr>
          <p:nvPr/>
        </p:nvSpPr>
        <p:spPr bwMode="auto">
          <a:xfrm>
            <a:off x="3390871" y="5846763"/>
            <a:ext cx="1841988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67" name="Line 83"/>
          <p:cNvSpPr>
            <a:spLocks noChangeShapeType="1"/>
          </p:cNvSpPr>
          <p:nvPr/>
        </p:nvSpPr>
        <p:spPr bwMode="auto">
          <a:xfrm>
            <a:off x="3385009" y="5462588"/>
            <a:ext cx="0" cy="39370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68" name="AutoShape 84"/>
          <p:cNvSpPr>
            <a:spLocks noChangeArrowheads="1"/>
          </p:cNvSpPr>
          <p:nvPr/>
        </p:nvSpPr>
        <p:spPr bwMode="auto">
          <a:xfrm>
            <a:off x="1293905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12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Modulation</a:t>
            </a:r>
          </a:p>
        </p:txBody>
      </p:sp>
      <p:sp>
        <p:nvSpPr>
          <p:cNvPr id="991279" name="Rectangle 47"/>
          <p:cNvSpPr>
            <a:spLocks noChangeArrowheads="1"/>
          </p:cNvSpPr>
          <p:nvPr/>
        </p:nvSpPr>
        <p:spPr bwMode="auto">
          <a:xfrm>
            <a:off x="571472" y="1928802"/>
            <a:ext cx="800100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None/>
            </a:pPr>
            <a:r>
              <a:rPr kumimoji="1"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Each switch has two possible level so the control system can only modulate the duration of each state:</a:t>
            </a:r>
          </a:p>
          <a:p>
            <a:pPr marL="342900" indent="-342900"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Char char="4"/>
            </a:pPr>
            <a:r>
              <a:rPr kumimoji="1"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Frequency modulation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kumimoji="1"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Ton constant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kumimoji="1" lang="en-US" sz="2400" b="1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Toff</a:t>
            </a:r>
            <a:r>
              <a:rPr kumimoji="1"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constant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kumimoji="1"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Duty constant</a:t>
            </a:r>
          </a:p>
          <a:p>
            <a:pPr marL="342900" indent="-342900">
              <a:spcBef>
                <a:spcPct val="20000"/>
              </a:spcBef>
              <a:buClr>
                <a:srgbClr val="CC0066"/>
              </a:buClr>
              <a:buSzPct val="75000"/>
              <a:buFont typeface="Monotype Sorts" pitchFamily="2" charset="2"/>
              <a:buChar char="4"/>
            </a:pPr>
            <a:r>
              <a:rPr kumimoji="1" lang="en-US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Fixed frequency</a:t>
            </a:r>
          </a:p>
          <a:p>
            <a:pPr marL="742950" lvl="1" indent="-285750">
              <a:spcBef>
                <a:spcPct val="20000"/>
              </a:spcBef>
              <a:buClr>
                <a:schemeClr val="accent2"/>
              </a:buClr>
              <a:buFontTx/>
              <a:buChar char="•"/>
            </a:pPr>
            <a:r>
              <a:rPr kumimoji="1" lang="en-US" sz="24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Pulse width modulation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533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Pulse width modulation at constant frequency </a:t>
            </a:r>
          </a:p>
        </p:txBody>
      </p:sp>
      <p:sp>
        <p:nvSpPr>
          <p:cNvPr id="995335" name="Line 7"/>
          <p:cNvSpPr>
            <a:spLocks noChangeShapeType="1"/>
          </p:cNvSpPr>
          <p:nvPr/>
        </p:nvSpPr>
        <p:spPr bwMode="auto">
          <a:xfrm>
            <a:off x="5195543" y="2796922"/>
            <a:ext cx="0" cy="1919335"/>
          </a:xfrm>
          <a:prstGeom prst="line">
            <a:avLst/>
          </a:prstGeom>
          <a:noFill/>
          <a:ln w="25400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36" name="Line 8"/>
          <p:cNvSpPr>
            <a:spLocks noChangeShapeType="1"/>
          </p:cNvSpPr>
          <p:nvPr/>
        </p:nvSpPr>
        <p:spPr bwMode="auto">
          <a:xfrm>
            <a:off x="5725910" y="2796922"/>
            <a:ext cx="0" cy="3271674"/>
          </a:xfrm>
          <a:prstGeom prst="line">
            <a:avLst/>
          </a:prstGeom>
          <a:noFill/>
          <a:ln w="25400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37" name="Line 9"/>
          <p:cNvSpPr>
            <a:spLocks noChangeShapeType="1"/>
          </p:cNvSpPr>
          <p:nvPr/>
        </p:nvSpPr>
        <p:spPr bwMode="auto">
          <a:xfrm>
            <a:off x="6256277" y="2796922"/>
            <a:ext cx="0" cy="1919335"/>
          </a:xfrm>
          <a:prstGeom prst="line">
            <a:avLst/>
          </a:prstGeom>
          <a:noFill/>
          <a:ln w="25400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38" name="Line 10"/>
          <p:cNvSpPr>
            <a:spLocks noChangeShapeType="1"/>
          </p:cNvSpPr>
          <p:nvPr/>
        </p:nvSpPr>
        <p:spPr bwMode="auto">
          <a:xfrm>
            <a:off x="6786643" y="2796922"/>
            <a:ext cx="0" cy="3271674"/>
          </a:xfrm>
          <a:prstGeom prst="line">
            <a:avLst/>
          </a:prstGeom>
          <a:noFill/>
          <a:ln w="25400">
            <a:solidFill>
              <a:schemeClr val="tx2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39" name="Rectangle 11"/>
          <p:cNvSpPr>
            <a:spLocks noChangeArrowheads="1"/>
          </p:cNvSpPr>
          <p:nvPr/>
        </p:nvSpPr>
        <p:spPr bwMode="auto">
          <a:xfrm>
            <a:off x="4930360" y="4547215"/>
            <a:ext cx="265183" cy="1014254"/>
          </a:xfrm>
          <a:prstGeom prst="rect">
            <a:avLst/>
          </a:prstGeom>
          <a:gradFill rotWithShape="0">
            <a:gsLst>
              <a:gs pos="0">
                <a:srgbClr val="E9E9FF"/>
              </a:gs>
              <a:gs pos="100000">
                <a:srgbClr val="E9E9FF">
                  <a:gamma/>
                  <a:shade val="72941"/>
                  <a:invGamma/>
                </a:srgbClr>
              </a:gs>
            </a:gsLst>
            <a:lin ang="540000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1782688" y="2818053"/>
            <a:ext cx="2270633" cy="1533707"/>
            <a:chOff x="697" y="1082"/>
            <a:chExt cx="1644" cy="871"/>
          </a:xfrm>
        </p:grpSpPr>
        <p:sp>
          <p:nvSpPr>
            <p:cNvPr id="995341" name="AutoShape 13"/>
            <p:cNvSpPr>
              <a:spLocks noChangeArrowheads="1"/>
            </p:cNvSpPr>
            <p:nvPr/>
          </p:nvSpPr>
          <p:spPr bwMode="auto">
            <a:xfrm rot="5400000">
              <a:off x="1254" y="1224"/>
              <a:ext cx="584" cy="680"/>
            </a:xfrm>
            <a:prstGeom prst="triangle">
              <a:avLst>
                <a:gd name="adj" fmla="val 49995"/>
              </a:avLst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95342" name="Line 14"/>
            <p:cNvSpPr>
              <a:spLocks noChangeShapeType="1"/>
            </p:cNvSpPr>
            <p:nvPr/>
          </p:nvSpPr>
          <p:spPr bwMode="auto">
            <a:xfrm>
              <a:off x="774" y="1368"/>
              <a:ext cx="43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95343" name="Line 15"/>
            <p:cNvSpPr>
              <a:spLocks noChangeShapeType="1"/>
            </p:cNvSpPr>
            <p:nvPr/>
          </p:nvSpPr>
          <p:spPr bwMode="auto">
            <a:xfrm>
              <a:off x="774" y="1752"/>
              <a:ext cx="432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95344" name="Line 16"/>
            <p:cNvSpPr>
              <a:spLocks noChangeShapeType="1"/>
            </p:cNvSpPr>
            <p:nvPr/>
          </p:nvSpPr>
          <p:spPr bwMode="auto">
            <a:xfrm>
              <a:off x="1878" y="1560"/>
              <a:ext cx="36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95345" name="Rectangle 17"/>
            <p:cNvSpPr>
              <a:spLocks noChangeArrowheads="1"/>
            </p:cNvSpPr>
            <p:nvPr/>
          </p:nvSpPr>
          <p:spPr bwMode="auto">
            <a:xfrm>
              <a:off x="1183" y="1191"/>
              <a:ext cx="218" cy="29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it-IT" sz="2800"/>
                <a:t>-</a:t>
              </a:r>
            </a:p>
          </p:txBody>
        </p:sp>
        <p:sp>
          <p:nvSpPr>
            <p:cNvPr id="995346" name="Rectangle 18"/>
            <p:cNvSpPr>
              <a:spLocks noChangeArrowheads="1"/>
            </p:cNvSpPr>
            <p:nvPr/>
          </p:nvSpPr>
          <p:spPr bwMode="auto">
            <a:xfrm>
              <a:off x="1158" y="1560"/>
              <a:ext cx="266" cy="29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it-IT" sz="2800"/>
                <a:t>+</a:t>
              </a:r>
            </a:p>
          </p:txBody>
        </p:sp>
        <p:sp>
          <p:nvSpPr>
            <p:cNvPr id="995347" name="Rectangle 19"/>
            <p:cNvSpPr>
              <a:spLocks noChangeArrowheads="1"/>
            </p:cNvSpPr>
            <p:nvPr/>
          </p:nvSpPr>
          <p:spPr bwMode="auto">
            <a:xfrm>
              <a:off x="697" y="1082"/>
              <a:ext cx="317" cy="29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it-IT" sz="2800"/>
                <a:t>w</a:t>
              </a:r>
            </a:p>
          </p:txBody>
        </p:sp>
        <p:sp>
          <p:nvSpPr>
            <p:cNvPr id="995348" name="Rectangle 20"/>
            <p:cNvSpPr>
              <a:spLocks noChangeArrowheads="1"/>
            </p:cNvSpPr>
            <p:nvPr/>
          </p:nvSpPr>
          <p:spPr bwMode="auto">
            <a:xfrm>
              <a:off x="697" y="1657"/>
              <a:ext cx="348" cy="29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it-IT" sz="2800"/>
                <a:t>m</a:t>
              </a:r>
            </a:p>
          </p:txBody>
        </p:sp>
        <p:sp>
          <p:nvSpPr>
            <p:cNvPr id="995349" name="Rectangle 21"/>
            <p:cNvSpPr>
              <a:spLocks noChangeArrowheads="1"/>
            </p:cNvSpPr>
            <p:nvPr/>
          </p:nvSpPr>
          <p:spPr bwMode="auto">
            <a:xfrm>
              <a:off x="2090" y="1273"/>
              <a:ext cx="251" cy="296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r>
                <a:rPr lang="it-IT" sz="2800"/>
                <a:t>x</a:t>
              </a:r>
            </a:p>
          </p:txBody>
        </p:sp>
      </p:grpSp>
      <p:sp>
        <p:nvSpPr>
          <p:cNvPr id="995350" name="Rectangle 22"/>
          <p:cNvSpPr>
            <a:spLocks noChangeArrowheads="1"/>
          </p:cNvSpPr>
          <p:nvPr/>
        </p:nvSpPr>
        <p:spPr bwMode="auto">
          <a:xfrm>
            <a:off x="1357290" y="2191187"/>
            <a:ext cx="2149090" cy="5212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en-US" sz="2800"/>
              <a:t>m = Constant</a:t>
            </a:r>
          </a:p>
        </p:txBody>
      </p:sp>
      <p:graphicFrame>
        <p:nvGraphicFramePr>
          <p:cNvPr id="995351" name="Object 23">
            <a:hlinkClick r:id="" action="ppaction://ole?verb=0"/>
          </p:cNvPr>
          <p:cNvGraphicFramePr>
            <a:graphicFrameLocks/>
          </p:cNvGraphicFramePr>
          <p:nvPr/>
        </p:nvGraphicFramePr>
        <p:xfrm>
          <a:off x="2143108" y="4643446"/>
          <a:ext cx="1748553" cy="868103"/>
        </p:xfrm>
        <a:graphic>
          <a:graphicData uri="http://schemas.openxmlformats.org/presentationml/2006/ole">
            <p:oleObj spid="_x0000_s7170" name="Equazione" r:id="rId4" imgW="2197080" imgH="863280" progId="Equation.3">
              <p:embed/>
            </p:oleObj>
          </a:graphicData>
        </a:graphic>
      </p:graphicFrame>
      <p:sp>
        <p:nvSpPr>
          <p:cNvPr id="995352" name="Rectangle 24"/>
          <p:cNvSpPr>
            <a:spLocks noChangeArrowheads="1"/>
          </p:cNvSpPr>
          <p:nvPr/>
        </p:nvSpPr>
        <p:spPr bwMode="auto">
          <a:xfrm>
            <a:off x="7380544" y="3279397"/>
            <a:ext cx="307999" cy="5212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it-IT" sz="2800"/>
              <a:t>t</a:t>
            </a:r>
          </a:p>
        </p:txBody>
      </p:sp>
      <p:sp>
        <p:nvSpPr>
          <p:cNvPr id="995353" name="Rectangle 25"/>
          <p:cNvSpPr>
            <a:spLocks noChangeArrowheads="1"/>
          </p:cNvSpPr>
          <p:nvPr/>
        </p:nvSpPr>
        <p:spPr bwMode="auto">
          <a:xfrm>
            <a:off x="4155527" y="1823168"/>
            <a:ext cx="923998" cy="5212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it-IT" sz="2800"/>
              <a:t>w</a:t>
            </a:r>
            <a:r>
              <a:rPr lang="it-IT" sz="3200" baseline="-25000"/>
              <a:t>max</a:t>
            </a:r>
          </a:p>
        </p:txBody>
      </p:sp>
      <p:sp>
        <p:nvSpPr>
          <p:cNvPr id="995354" name="Rectangle 26"/>
          <p:cNvSpPr>
            <a:spLocks noChangeArrowheads="1"/>
          </p:cNvSpPr>
          <p:nvPr/>
        </p:nvSpPr>
        <p:spPr bwMode="auto">
          <a:xfrm>
            <a:off x="4482863" y="1428736"/>
            <a:ext cx="437829" cy="5212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it-IT" sz="2800"/>
              <a:t>w</a:t>
            </a:r>
          </a:p>
        </p:txBody>
      </p:sp>
      <p:sp>
        <p:nvSpPr>
          <p:cNvPr id="995355" name="Rectangle 27"/>
          <p:cNvSpPr>
            <a:spLocks noChangeArrowheads="1"/>
          </p:cNvSpPr>
          <p:nvPr/>
        </p:nvSpPr>
        <p:spPr bwMode="auto">
          <a:xfrm>
            <a:off x="7173369" y="2365512"/>
            <a:ext cx="480645" cy="5212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it-IT" sz="2800"/>
              <a:t>m</a:t>
            </a:r>
          </a:p>
        </p:txBody>
      </p:sp>
      <p:sp>
        <p:nvSpPr>
          <p:cNvPr id="995356" name="Line 28"/>
          <p:cNvSpPr>
            <a:spLocks noChangeShapeType="1"/>
          </p:cNvSpPr>
          <p:nvPr/>
        </p:nvSpPr>
        <p:spPr bwMode="auto">
          <a:xfrm>
            <a:off x="4930360" y="1673495"/>
            <a:ext cx="0" cy="2000334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57" name="Line 29"/>
          <p:cNvSpPr>
            <a:spLocks noChangeShapeType="1"/>
          </p:cNvSpPr>
          <p:nvPr/>
        </p:nvSpPr>
        <p:spPr bwMode="auto">
          <a:xfrm>
            <a:off x="4930360" y="2180622"/>
            <a:ext cx="162010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58" name="Rectangle 30"/>
          <p:cNvSpPr>
            <a:spLocks noChangeArrowheads="1"/>
          </p:cNvSpPr>
          <p:nvPr/>
        </p:nvSpPr>
        <p:spPr bwMode="auto">
          <a:xfrm>
            <a:off x="7380544" y="5476948"/>
            <a:ext cx="307999" cy="5212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it-IT" sz="2800"/>
              <a:t>t</a:t>
            </a:r>
          </a:p>
        </p:txBody>
      </p:sp>
      <p:sp>
        <p:nvSpPr>
          <p:cNvPr id="995359" name="Rectangle 31"/>
          <p:cNvSpPr>
            <a:spLocks noChangeArrowheads="1"/>
          </p:cNvSpPr>
          <p:nvPr/>
        </p:nvSpPr>
        <p:spPr bwMode="auto">
          <a:xfrm>
            <a:off x="4600262" y="3969654"/>
            <a:ext cx="346672" cy="5212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it-IT" sz="2800"/>
              <a:t>x</a:t>
            </a:r>
          </a:p>
        </p:txBody>
      </p:sp>
      <p:sp>
        <p:nvSpPr>
          <p:cNvPr id="995360" name="Rectangle 32"/>
          <p:cNvSpPr>
            <a:spLocks noChangeArrowheads="1"/>
          </p:cNvSpPr>
          <p:nvPr/>
        </p:nvSpPr>
        <p:spPr bwMode="auto">
          <a:xfrm>
            <a:off x="6254895" y="4547215"/>
            <a:ext cx="627048" cy="5212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it-IT" sz="2800"/>
              <a:t>t</a:t>
            </a:r>
            <a:r>
              <a:rPr lang="it-IT" sz="3200" baseline="-25000"/>
              <a:t>off</a:t>
            </a:r>
          </a:p>
        </p:txBody>
      </p:sp>
      <p:sp>
        <p:nvSpPr>
          <p:cNvPr id="995361" name="Line 33"/>
          <p:cNvSpPr>
            <a:spLocks noChangeShapeType="1"/>
          </p:cNvSpPr>
          <p:nvPr/>
        </p:nvSpPr>
        <p:spPr bwMode="auto">
          <a:xfrm>
            <a:off x="4930360" y="3786524"/>
            <a:ext cx="0" cy="2000334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triangle" w="med" len="med"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62" name="Line 34"/>
          <p:cNvSpPr>
            <a:spLocks noChangeShapeType="1"/>
          </p:cNvSpPr>
          <p:nvPr/>
        </p:nvSpPr>
        <p:spPr bwMode="auto">
          <a:xfrm>
            <a:off x="4797768" y="5561469"/>
            <a:ext cx="2999887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4930360" y="2180622"/>
            <a:ext cx="1060734" cy="1183296"/>
            <a:chOff x="2976" y="720"/>
            <a:chExt cx="768" cy="672"/>
          </a:xfrm>
        </p:grpSpPr>
        <p:sp>
          <p:nvSpPr>
            <p:cNvPr id="995364" name="Line 36"/>
            <p:cNvSpPr>
              <a:spLocks noChangeShapeType="1"/>
            </p:cNvSpPr>
            <p:nvPr/>
          </p:nvSpPr>
          <p:spPr bwMode="auto">
            <a:xfrm flipV="1">
              <a:off x="2976" y="720"/>
              <a:ext cx="384" cy="6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95365" name="Line 37"/>
            <p:cNvSpPr>
              <a:spLocks noChangeShapeType="1"/>
            </p:cNvSpPr>
            <p:nvPr/>
          </p:nvSpPr>
          <p:spPr bwMode="auto">
            <a:xfrm flipH="1" flipV="1">
              <a:off x="3360" y="720"/>
              <a:ext cx="384" cy="6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grpSp>
        <p:nvGrpSpPr>
          <p:cNvPr id="5" name="Group 38"/>
          <p:cNvGrpSpPr>
            <a:grpSpLocks/>
          </p:cNvGrpSpPr>
          <p:nvPr/>
        </p:nvGrpSpPr>
        <p:grpSpPr bwMode="auto">
          <a:xfrm>
            <a:off x="5991093" y="2180622"/>
            <a:ext cx="1060734" cy="1183296"/>
            <a:chOff x="2976" y="720"/>
            <a:chExt cx="768" cy="672"/>
          </a:xfrm>
        </p:grpSpPr>
        <p:sp>
          <p:nvSpPr>
            <p:cNvPr id="995367" name="Line 39"/>
            <p:cNvSpPr>
              <a:spLocks noChangeShapeType="1"/>
            </p:cNvSpPr>
            <p:nvPr/>
          </p:nvSpPr>
          <p:spPr bwMode="auto">
            <a:xfrm flipV="1">
              <a:off x="2976" y="720"/>
              <a:ext cx="384" cy="6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95368" name="Line 40"/>
            <p:cNvSpPr>
              <a:spLocks noChangeShapeType="1"/>
            </p:cNvSpPr>
            <p:nvPr/>
          </p:nvSpPr>
          <p:spPr bwMode="auto">
            <a:xfrm flipH="1" flipV="1">
              <a:off x="3360" y="720"/>
              <a:ext cx="384" cy="672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995369" name="Line 41"/>
          <p:cNvSpPr>
            <a:spLocks noChangeShapeType="1"/>
          </p:cNvSpPr>
          <p:nvPr/>
        </p:nvSpPr>
        <p:spPr bwMode="auto">
          <a:xfrm>
            <a:off x="4665176" y="3363919"/>
            <a:ext cx="3079994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70" name="Line 42"/>
          <p:cNvSpPr>
            <a:spLocks noChangeShapeType="1"/>
          </p:cNvSpPr>
          <p:nvPr/>
        </p:nvSpPr>
        <p:spPr bwMode="auto">
          <a:xfrm>
            <a:off x="4927597" y="2761705"/>
            <a:ext cx="2204337" cy="0"/>
          </a:xfrm>
          <a:prstGeom prst="line">
            <a:avLst/>
          </a:prstGeom>
          <a:noFill/>
          <a:ln w="25400">
            <a:solidFill>
              <a:srgbClr val="660033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71" name="Rectangle 43"/>
          <p:cNvSpPr>
            <a:spLocks noChangeArrowheads="1"/>
          </p:cNvSpPr>
          <p:nvPr/>
        </p:nvSpPr>
        <p:spPr bwMode="auto">
          <a:xfrm>
            <a:off x="5725910" y="4547215"/>
            <a:ext cx="530367" cy="1014254"/>
          </a:xfrm>
          <a:prstGeom prst="rect">
            <a:avLst/>
          </a:prstGeom>
          <a:gradFill rotWithShape="0">
            <a:gsLst>
              <a:gs pos="0">
                <a:srgbClr val="E9E9FF"/>
              </a:gs>
              <a:gs pos="100000">
                <a:srgbClr val="E9E9FF">
                  <a:gamma/>
                  <a:shade val="72941"/>
                  <a:invGamma/>
                </a:srgbClr>
              </a:gs>
            </a:gsLst>
            <a:lin ang="540000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72" name="Rectangle 44"/>
          <p:cNvSpPr>
            <a:spLocks noChangeArrowheads="1"/>
          </p:cNvSpPr>
          <p:nvPr/>
        </p:nvSpPr>
        <p:spPr bwMode="auto">
          <a:xfrm>
            <a:off x="6786643" y="4547215"/>
            <a:ext cx="530367" cy="1014254"/>
          </a:xfrm>
          <a:prstGeom prst="rect">
            <a:avLst/>
          </a:prstGeom>
          <a:gradFill rotWithShape="0">
            <a:gsLst>
              <a:gs pos="0">
                <a:srgbClr val="E9E9FF"/>
              </a:gs>
              <a:gs pos="100000">
                <a:srgbClr val="E9E9FF">
                  <a:gamma/>
                  <a:shade val="72941"/>
                  <a:invGamma/>
                </a:srgbClr>
              </a:gs>
            </a:gsLst>
            <a:lin ang="5400000" scaled="1"/>
          </a:gra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73" name="Rectangle 45"/>
          <p:cNvSpPr>
            <a:spLocks noChangeArrowheads="1"/>
          </p:cNvSpPr>
          <p:nvPr/>
        </p:nvSpPr>
        <p:spPr bwMode="auto">
          <a:xfrm>
            <a:off x="5724529" y="4547215"/>
            <a:ext cx="530367" cy="84873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lIns="90488" tIns="44450" rIns="90488" bIns="44450">
            <a:spAutoFit/>
          </a:bodyPr>
          <a:lstStyle/>
          <a:p>
            <a:r>
              <a:rPr lang="it-IT" sz="2800"/>
              <a:t>t</a:t>
            </a:r>
            <a:r>
              <a:rPr lang="it-IT" sz="3200" baseline="-25000"/>
              <a:t>on</a:t>
            </a:r>
          </a:p>
        </p:txBody>
      </p:sp>
      <p:sp>
        <p:nvSpPr>
          <p:cNvPr id="995374" name="Line 46"/>
          <p:cNvSpPr>
            <a:spLocks noChangeShapeType="1"/>
          </p:cNvSpPr>
          <p:nvPr/>
        </p:nvSpPr>
        <p:spPr bwMode="auto">
          <a:xfrm>
            <a:off x="5725910" y="5899554"/>
            <a:ext cx="106073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95375" name="Rectangle 47"/>
          <p:cNvSpPr>
            <a:spLocks noChangeArrowheads="1"/>
          </p:cNvSpPr>
          <p:nvPr/>
        </p:nvSpPr>
        <p:spPr bwMode="auto">
          <a:xfrm>
            <a:off x="6058770" y="5830880"/>
            <a:ext cx="531748" cy="521214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488" tIns="44450" rIns="90488" bIns="44450">
            <a:spAutoFit/>
          </a:bodyPr>
          <a:lstStyle/>
          <a:p>
            <a:r>
              <a:rPr lang="it-IT" sz="2800"/>
              <a:t>T</a:t>
            </a:r>
            <a:r>
              <a:rPr lang="it-IT" sz="3200" baseline="-25000"/>
              <a:t>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Control</a:t>
            </a:r>
            <a:r>
              <a:rPr lang="it-IT" dirty="0" smtClean="0"/>
              <a:t> </a:t>
            </a:r>
            <a:r>
              <a:rPr lang="it-IT" dirty="0" err="1" smtClean="0"/>
              <a:t>loop</a:t>
            </a:r>
            <a:endParaRPr lang="it-IT" dirty="0"/>
          </a:p>
        </p:txBody>
      </p:sp>
      <p:pic>
        <p:nvPicPr>
          <p:cNvPr id="2273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357694"/>
            <a:ext cx="4897437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733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571612"/>
            <a:ext cx="4572032" cy="2263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Connettore 2 9"/>
          <p:cNvCxnSpPr/>
          <p:nvPr/>
        </p:nvCxnSpPr>
        <p:spPr>
          <a:xfrm rot="16200000" flipV="1">
            <a:off x="3571868" y="3857628"/>
            <a:ext cx="1285884" cy="42862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Switched-mode control</a:t>
            </a:r>
            <a:endParaRPr lang="it-IT"/>
          </a:p>
        </p:txBody>
      </p:sp>
      <p:sp>
        <p:nvSpPr>
          <p:cNvPr id="98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2323" y="1358900"/>
            <a:ext cx="8001000" cy="189230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en-US" sz="2400"/>
              <a:t>To meet the load and source specification is needed a control system :</a:t>
            </a:r>
          </a:p>
          <a:p>
            <a:r>
              <a:rPr lang="en-US" sz="2400"/>
              <a:t>Voltage mode if the sensing signal is only the voltage</a:t>
            </a:r>
          </a:p>
          <a:p>
            <a:r>
              <a:rPr lang="en-US" sz="2400"/>
              <a:t>Current mode if in the sensed signal there is the current</a:t>
            </a:r>
          </a:p>
        </p:txBody>
      </p:sp>
      <p:sp>
        <p:nvSpPr>
          <p:cNvPr id="989188" name="Line 4"/>
          <p:cNvSpPr>
            <a:spLocks noChangeShapeType="1"/>
          </p:cNvSpPr>
          <p:nvPr/>
        </p:nvSpPr>
        <p:spPr bwMode="auto">
          <a:xfrm>
            <a:off x="951035" y="3402013"/>
            <a:ext cx="8017119" cy="0"/>
          </a:xfrm>
          <a:prstGeom prst="line">
            <a:avLst/>
          </a:prstGeom>
          <a:noFill/>
          <a:ln w="38100">
            <a:solidFill>
              <a:srgbClr val="99CCFF"/>
            </a:solidFill>
            <a:round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989189" name="AutoShape 5"/>
          <p:cNvSpPr>
            <a:spLocks noChangeArrowheads="1"/>
          </p:cNvSpPr>
          <p:nvPr/>
        </p:nvSpPr>
        <p:spPr bwMode="auto">
          <a:xfrm>
            <a:off x="3434862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989190" name="AutoShape 6"/>
          <p:cNvSpPr>
            <a:spLocks noChangeArrowheads="1"/>
          </p:cNvSpPr>
          <p:nvPr/>
        </p:nvSpPr>
        <p:spPr bwMode="auto">
          <a:xfrm>
            <a:off x="6471139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989191" name="AutoShape 7"/>
          <p:cNvSpPr>
            <a:spLocks noChangeArrowheads="1"/>
          </p:cNvSpPr>
          <p:nvPr/>
        </p:nvSpPr>
        <p:spPr bwMode="auto">
          <a:xfrm>
            <a:off x="8053755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989192" name="Line 8"/>
          <p:cNvSpPr>
            <a:spLocks noChangeShapeType="1"/>
          </p:cNvSpPr>
          <p:nvPr/>
        </p:nvSpPr>
        <p:spPr bwMode="auto">
          <a:xfrm rot="5400000">
            <a:off x="5534636" y="4111626"/>
            <a:ext cx="498475" cy="0"/>
          </a:xfrm>
          <a:prstGeom prst="line">
            <a:avLst/>
          </a:prstGeom>
          <a:noFill/>
          <a:ln w="50800" cmpd="dbl">
            <a:solidFill>
              <a:schemeClr val="tx1"/>
            </a:solidFill>
            <a:round/>
            <a:headEnd type="stealth" w="med" len="med"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989193" name="AutoShape 9"/>
          <p:cNvSpPr>
            <a:spLocks noChangeArrowheads="1"/>
          </p:cNvSpPr>
          <p:nvPr/>
        </p:nvSpPr>
        <p:spPr bwMode="auto">
          <a:xfrm rot="5400000">
            <a:off x="5621155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194" name="AutoShape 10"/>
          <p:cNvSpPr>
            <a:spLocks noChangeArrowheads="1"/>
          </p:cNvSpPr>
          <p:nvPr/>
        </p:nvSpPr>
        <p:spPr bwMode="auto">
          <a:xfrm>
            <a:off x="5109797" y="4360863"/>
            <a:ext cx="1349619" cy="1560512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sp>
        <p:nvSpPr>
          <p:cNvPr id="989195" name="AutoShape 11"/>
          <p:cNvSpPr>
            <a:spLocks noChangeArrowheads="1"/>
          </p:cNvSpPr>
          <p:nvPr/>
        </p:nvSpPr>
        <p:spPr bwMode="auto">
          <a:xfrm rot="5400000">
            <a:off x="7208166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196" name="AutoShape 12"/>
          <p:cNvSpPr>
            <a:spLocks noChangeArrowheads="1"/>
          </p:cNvSpPr>
          <p:nvPr/>
        </p:nvSpPr>
        <p:spPr bwMode="auto">
          <a:xfrm rot="5400000">
            <a:off x="2587808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197" name="WordArt 13"/>
          <p:cNvSpPr>
            <a:spLocks noChangeArrowheads="1" noChangeShapeType="1" noTextEdit="1"/>
          </p:cNvSpPr>
          <p:nvPr/>
        </p:nvSpPr>
        <p:spPr bwMode="auto">
          <a:xfrm>
            <a:off x="855785" y="4697413"/>
            <a:ext cx="822081" cy="684212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10319"/>
                <a:gd name="adj2" fmla="val -116"/>
              </a:avLst>
            </a:prstTxWarp>
          </a:bodyPr>
          <a:lstStyle/>
          <a:p>
            <a:pPr algn="ctr"/>
            <a:r>
              <a:rPr lang="it-IT" sz="3600" kern="10" spc="72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Input</a:t>
            </a:r>
          </a:p>
          <a:p>
            <a:pPr algn="ctr"/>
            <a:r>
              <a:rPr lang="it-IT" sz="3600" kern="10" spc="72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Energy</a:t>
            </a:r>
          </a:p>
        </p:txBody>
      </p:sp>
      <p:sp>
        <p:nvSpPr>
          <p:cNvPr id="989198" name="WordArt 14"/>
          <p:cNvSpPr>
            <a:spLocks noChangeArrowheads="1" noChangeShapeType="1" noTextEdit="1"/>
          </p:cNvSpPr>
          <p:nvPr/>
        </p:nvSpPr>
        <p:spPr bwMode="auto">
          <a:xfrm>
            <a:off x="8277958" y="4770438"/>
            <a:ext cx="866042" cy="703262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34583"/>
              </a:avLst>
            </a:prstTxWarp>
          </a:bodyPr>
          <a:lstStyle/>
          <a:p>
            <a:pPr algn="ctr"/>
            <a:r>
              <a:rPr lang="it-IT" sz="3600" kern="10" spc="72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Output</a:t>
            </a:r>
          </a:p>
          <a:p>
            <a:pPr algn="ctr"/>
            <a:r>
              <a:rPr lang="it-IT" sz="3600" kern="10" spc="720">
                <a:ln w="9525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Energy</a:t>
            </a:r>
          </a:p>
        </p:txBody>
      </p:sp>
      <p:sp>
        <p:nvSpPr>
          <p:cNvPr id="989199" name="Text Box 15"/>
          <p:cNvSpPr txBox="1">
            <a:spLocks noChangeArrowheads="1"/>
          </p:cNvSpPr>
          <p:nvPr/>
        </p:nvSpPr>
        <p:spPr bwMode="auto">
          <a:xfrm>
            <a:off x="3490546" y="3495676"/>
            <a:ext cx="3405099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000" b="1">
                <a:latin typeface="Arial" charset="0"/>
              </a:rPr>
              <a:t>Control &amp; Sensing Signals</a:t>
            </a:r>
          </a:p>
        </p:txBody>
      </p:sp>
      <p:sp>
        <p:nvSpPr>
          <p:cNvPr id="989200" name="AutoShape 16"/>
          <p:cNvSpPr>
            <a:spLocks noChangeArrowheads="1"/>
          </p:cNvSpPr>
          <p:nvPr/>
        </p:nvSpPr>
        <p:spPr bwMode="auto">
          <a:xfrm>
            <a:off x="2074984" y="4360863"/>
            <a:ext cx="1349620" cy="156051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2236177" y="4919663"/>
            <a:ext cx="1025769" cy="444500"/>
            <a:chOff x="1349" y="2018"/>
            <a:chExt cx="700" cy="262"/>
          </a:xfrm>
        </p:grpSpPr>
        <p:sp>
          <p:nvSpPr>
            <p:cNvPr id="989202" name="Freeform 18"/>
            <p:cNvSpPr>
              <a:spLocks/>
            </p:cNvSpPr>
            <p:nvPr/>
          </p:nvSpPr>
          <p:spPr bwMode="auto">
            <a:xfrm rot="5400000">
              <a:off x="1502" y="1942"/>
              <a:ext cx="76" cy="381"/>
            </a:xfrm>
            <a:custGeom>
              <a:avLst/>
              <a:gdLst/>
              <a:ahLst/>
              <a:cxnLst>
                <a:cxn ang="0">
                  <a:pos x="57" y="76"/>
                </a:cxn>
                <a:cxn ang="0">
                  <a:pos x="48" y="78"/>
                </a:cxn>
                <a:cxn ang="0">
                  <a:pos x="37" y="81"/>
                </a:cxn>
                <a:cxn ang="0">
                  <a:pos x="25" y="86"/>
                </a:cxn>
                <a:cxn ang="0">
                  <a:pos x="17" y="94"/>
                </a:cxn>
                <a:cxn ang="0">
                  <a:pos x="9" y="103"/>
                </a:cxn>
                <a:cxn ang="0">
                  <a:pos x="3" y="114"/>
                </a:cxn>
                <a:cxn ang="0">
                  <a:pos x="0" y="126"/>
                </a:cxn>
                <a:cxn ang="0">
                  <a:pos x="1" y="138"/>
                </a:cxn>
                <a:cxn ang="0">
                  <a:pos x="4" y="151"/>
                </a:cxn>
                <a:cxn ang="0">
                  <a:pos x="10" y="162"/>
                </a:cxn>
                <a:cxn ang="0">
                  <a:pos x="17" y="171"/>
                </a:cxn>
                <a:cxn ang="0">
                  <a:pos x="28" y="178"/>
                </a:cxn>
                <a:cxn ang="0">
                  <a:pos x="39" y="182"/>
                </a:cxn>
                <a:cxn ang="0">
                  <a:pos x="50" y="185"/>
                </a:cxn>
                <a:cxn ang="0">
                  <a:pos x="63" y="185"/>
                </a:cxn>
                <a:cxn ang="0">
                  <a:pos x="74" y="181"/>
                </a:cxn>
                <a:cxn ang="0">
                  <a:pos x="81" y="177"/>
                </a:cxn>
                <a:cxn ang="0">
                  <a:pos x="67" y="172"/>
                </a:cxn>
                <a:cxn ang="0">
                  <a:pos x="53" y="171"/>
                </a:cxn>
                <a:cxn ang="0">
                  <a:pos x="40" y="173"/>
                </a:cxn>
                <a:cxn ang="0">
                  <a:pos x="28" y="178"/>
                </a:cxn>
                <a:cxn ang="0">
                  <a:pos x="16" y="187"/>
                </a:cxn>
                <a:cxn ang="0">
                  <a:pos x="9" y="198"/>
                </a:cxn>
                <a:cxn ang="0">
                  <a:pos x="3" y="210"/>
                </a:cxn>
                <a:cxn ang="0">
                  <a:pos x="1" y="224"/>
                </a:cxn>
                <a:cxn ang="0">
                  <a:pos x="3" y="239"/>
                </a:cxn>
                <a:cxn ang="0">
                  <a:pos x="9" y="252"/>
                </a:cxn>
                <a:cxn ang="0">
                  <a:pos x="16" y="263"/>
                </a:cxn>
                <a:cxn ang="0">
                  <a:pos x="27" y="270"/>
                </a:cxn>
                <a:cxn ang="0">
                  <a:pos x="39" y="276"/>
                </a:cxn>
                <a:cxn ang="0">
                  <a:pos x="52" y="278"/>
                </a:cxn>
                <a:cxn ang="0">
                  <a:pos x="65" y="276"/>
                </a:cxn>
                <a:cxn ang="0">
                  <a:pos x="80" y="270"/>
                </a:cxn>
                <a:cxn ang="0">
                  <a:pos x="74" y="268"/>
                </a:cxn>
                <a:cxn ang="0">
                  <a:pos x="63" y="265"/>
                </a:cxn>
                <a:cxn ang="0">
                  <a:pos x="50" y="265"/>
                </a:cxn>
                <a:cxn ang="0">
                  <a:pos x="39" y="267"/>
                </a:cxn>
                <a:cxn ang="0">
                  <a:pos x="28" y="272"/>
                </a:cxn>
                <a:cxn ang="0">
                  <a:pos x="17" y="278"/>
                </a:cxn>
                <a:cxn ang="0">
                  <a:pos x="10" y="288"/>
                </a:cxn>
                <a:cxn ang="0">
                  <a:pos x="4" y="298"/>
                </a:cxn>
                <a:cxn ang="0">
                  <a:pos x="1" y="312"/>
                </a:cxn>
                <a:cxn ang="0">
                  <a:pos x="0" y="324"/>
                </a:cxn>
                <a:cxn ang="0">
                  <a:pos x="3" y="335"/>
                </a:cxn>
                <a:cxn ang="0">
                  <a:pos x="9" y="346"/>
                </a:cxn>
                <a:cxn ang="0">
                  <a:pos x="17" y="355"/>
                </a:cxn>
                <a:cxn ang="0">
                  <a:pos x="26" y="363"/>
                </a:cxn>
                <a:cxn ang="0">
                  <a:pos x="37" y="368"/>
                </a:cxn>
                <a:cxn ang="0">
                  <a:pos x="48" y="370"/>
                </a:cxn>
                <a:cxn ang="0">
                  <a:pos x="57" y="370"/>
                </a:cxn>
              </a:cxnLst>
              <a:rect l="0" t="0" r="r" b="b"/>
              <a:pathLst>
                <a:path w="82" h="449">
                  <a:moveTo>
                    <a:pt x="57" y="0"/>
                  </a:moveTo>
                  <a:lnTo>
                    <a:pt x="57" y="76"/>
                  </a:lnTo>
                  <a:lnTo>
                    <a:pt x="56" y="76"/>
                  </a:lnTo>
                  <a:lnTo>
                    <a:pt x="48" y="78"/>
                  </a:lnTo>
                  <a:lnTo>
                    <a:pt x="43" y="78"/>
                  </a:lnTo>
                  <a:lnTo>
                    <a:pt x="37" y="81"/>
                  </a:lnTo>
                  <a:lnTo>
                    <a:pt x="31" y="83"/>
                  </a:lnTo>
                  <a:lnTo>
                    <a:pt x="25" y="86"/>
                  </a:lnTo>
                  <a:lnTo>
                    <a:pt x="21" y="90"/>
                  </a:lnTo>
                  <a:lnTo>
                    <a:pt x="17" y="94"/>
                  </a:lnTo>
                  <a:lnTo>
                    <a:pt x="13" y="98"/>
                  </a:lnTo>
                  <a:lnTo>
                    <a:pt x="9" y="103"/>
                  </a:lnTo>
                  <a:lnTo>
                    <a:pt x="6" y="108"/>
                  </a:lnTo>
                  <a:lnTo>
                    <a:pt x="3" y="114"/>
                  </a:lnTo>
                  <a:lnTo>
                    <a:pt x="2" y="120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1" y="138"/>
                  </a:lnTo>
                  <a:lnTo>
                    <a:pt x="3" y="143"/>
                  </a:lnTo>
                  <a:lnTo>
                    <a:pt x="4" y="151"/>
                  </a:lnTo>
                  <a:lnTo>
                    <a:pt x="7" y="156"/>
                  </a:lnTo>
                  <a:lnTo>
                    <a:pt x="10" y="162"/>
                  </a:lnTo>
                  <a:lnTo>
                    <a:pt x="13" y="166"/>
                  </a:lnTo>
                  <a:lnTo>
                    <a:pt x="17" y="171"/>
                  </a:lnTo>
                  <a:lnTo>
                    <a:pt x="22" y="175"/>
                  </a:lnTo>
                  <a:lnTo>
                    <a:pt x="28" y="178"/>
                  </a:lnTo>
                  <a:lnTo>
                    <a:pt x="33" y="180"/>
                  </a:lnTo>
                  <a:lnTo>
                    <a:pt x="39" y="182"/>
                  </a:lnTo>
                  <a:lnTo>
                    <a:pt x="45" y="184"/>
                  </a:lnTo>
                  <a:lnTo>
                    <a:pt x="50" y="185"/>
                  </a:lnTo>
                  <a:lnTo>
                    <a:pt x="57" y="185"/>
                  </a:lnTo>
                  <a:lnTo>
                    <a:pt x="63" y="185"/>
                  </a:lnTo>
                  <a:lnTo>
                    <a:pt x="68" y="183"/>
                  </a:lnTo>
                  <a:lnTo>
                    <a:pt x="74" y="181"/>
                  </a:lnTo>
                  <a:lnTo>
                    <a:pt x="81" y="178"/>
                  </a:lnTo>
                  <a:lnTo>
                    <a:pt x="81" y="177"/>
                  </a:lnTo>
                  <a:lnTo>
                    <a:pt x="73" y="174"/>
                  </a:lnTo>
                  <a:lnTo>
                    <a:pt x="67" y="172"/>
                  </a:lnTo>
                  <a:lnTo>
                    <a:pt x="59" y="172"/>
                  </a:lnTo>
                  <a:lnTo>
                    <a:pt x="53" y="171"/>
                  </a:lnTo>
                  <a:lnTo>
                    <a:pt x="46" y="172"/>
                  </a:lnTo>
                  <a:lnTo>
                    <a:pt x="40" y="173"/>
                  </a:lnTo>
                  <a:lnTo>
                    <a:pt x="33" y="176"/>
                  </a:lnTo>
                  <a:lnTo>
                    <a:pt x="28" y="178"/>
                  </a:lnTo>
                  <a:lnTo>
                    <a:pt x="21" y="183"/>
                  </a:lnTo>
                  <a:lnTo>
                    <a:pt x="16" y="187"/>
                  </a:lnTo>
                  <a:lnTo>
                    <a:pt x="11" y="192"/>
                  </a:lnTo>
                  <a:lnTo>
                    <a:pt x="9" y="198"/>
                  </a:lnTo>
                  <a:lnTo>
                    <a:pt x="5" y="204"/>
                  </a:lnTo>
                  <a:lnTo>
                    <a:pt x="3" y="210"/>
                  </a:lnTo>
                  <a:lnTo>
                    <a:pt x="1" y="218"/>
                  </a:lnTo>
                  <a:lnTo>
                    <a:pt x="1" y="224"/>
                  </a:lnTo>
                  <a:lnTo>
                    <a:pt x="1" y="232"/>
                  </a:lnTo>
                  <a:lnTo>
                    <a:pt x="3" y="239"/>
                  </a:lnTo>
                  <a:lnTo>
                    <a:pt x="5" y="246"/>
                  </a:lnTo>
                  <a:lnTo>
                    <a:pt x="9" y="252"/>
                  </a:lnTo>
                  <a:lnTo>
                    <a:pt x="11" y="258"/>
                  </a:lnTo>
                  <a:lnTo>
                    <a:pt x="16" y="263"/>
                  </a:lnTo>
                  <a:lnTo>
                    <a:pt x="21" y="267"/>
                  </a:lnTo>
                  <a:lnTo>
                    <a:pt x="27" y="270"/>
                  </a:lnTo>
                  <a:lnTo>
                    <a:pt x="33" y="274"/>
                  </a:lnTo>
                  <a:lnTo>
                    <a:pt x="39" y="276"/>
                  </a:lnTo>
                  <a:lnTo>
                    <a:pt x="45" y="278"/>
                  </a:lnTo>
                  <a:lnTo>
                    <a:pt x="52" y="278"/>
                  </a:lnTo>
                  <a:lnTo>
                    <a:pt x="58" y="278"/>
                  </a:lnTo>
                  <a:lnTo>
                    <a:pt x="65" y="276"/>
                  </a:lnTo>
                  <a:lnTo>
                    <a:pt x="73" y="274"/>
                  </a:lnTo>
                  <a:lnTo>
                    <a:pt x="80" y="270"/>
                  </a:lnTo>
                  <a:lnTo>
                    <a:pt x="81" y="270"/>
                  </a:lnTo>
                  <a:lnTo>
                    <a:pt x="74" y="268"/>
                  </a:lnTo>
                  <a:lnTo>
                    <a:pt x="68" y="266"/>
                  </a:lnTo>
                  <a:lnTo>
                    <a:pt x="63" y="265"/>
                  </a:lnTo>
                  <a:lnTo>
                    <a:pt x="57" y="264"/>
                  </a:lnTo>
                  <a:lnTo>
                    <a:pt x="50" y="265"/>
                  </a:lnTo>
                  <a:lnTo>
                    <a:pt x="45" y="265"/>
                  </a:lnTo>
                  <a:lnTo>
                    <a:pt x="39" y="267"/>
                  </a:lnTo>
                  <a:lnTo>
                    <a:pt x="33" y="268"/>
                  </a:lnTo>
                  <a:lnTo>
                    <a:pt x="28" y="272"/>
                  </a:lnTo>
                  <a:lnTo>
                    <a:pt x="22" y="274"/>
                  </a:lnTo>
                  <a:lnTo>
                    <a:pt x="17" y="278"/>
                  </a:lnTo>
                  <a:lnTo>
                    <a:pt x="13" y="282"/>
                  </a:lnTo>
                  <a:lnTo>
                    <a:pt x="10" y="288"/>
                  </a:lnTo>
                  <a:lnTo>
                    <a:pt x="7" y="293"/>
                  </a:lnTo>
                  <a:lnTo>
                    <a:pt x="4" y="298"/>
                  </a:lnTo>
                  <a:lnTo>
                    <a:pt x="3" y="304"/>
                  </a:lnTo>
                  <a:lnTo>
                    <a:pt x="1" y="312"/>
                  </a:lnTo>
                  <a:lnTo>
                    <a:pt x="0" y="317"/>
                  </a:lnTo>
                  <a:lnTo>
                    <a:pt x="0" y="324"/>
                  </a:lnTo>
                  <a:lnTo>
                    <a:pt x="2" y="330"/>
                  </a:lnTo>
                  <a:lnTo>
                    <a:pt x="3" y="335"/>
                  </a:lnTo>
                  <a:lnTo>
                    <a:pt x="6" y="341"/>
                  </a:lnTo>
                  <a:lnTo>
                    <a:pt x="9" y="346"/>
                  </a:lnTo>
                  <a:lnTo>
                    <a:pt x="13" y="350"/>
                  </a:lnTo>
                  <a:lnTo>
                    <a:pt x="17" y="355"/>
                  </a:lnTo>
                  <a:lnTo>
                    <a:pt x="21" y="359"/>
                  </a:lnTo>
                  <a:lnTo>
                    <a:pt x="26" y="363"/>
                  </a:lnTo>
                  <a:lnTo>
                    <a:pt x="31" y="365"/>
                  </a:lnTo>
                  <a:lnTo>
                    <a:pt x="37" y="368"/>
                  </a:lnTo>
                  <a:lnTo>
                    <a:pt x="43" y="370"/>
                  </a:lnTo>
                  <a:lnTo>
                    <a:pt x="48" y="370"/>
                  </a:lnTo>
                  <a:lnTo>
                    <a:pt x="56" y="370"/>
                  </a:lnTo>
                  <a:lnTo>
                    <a:pt x="57" y="370"/>
                  </a:lnTo>
                  <a:lnTo>
                    <a:pt x="57" y="448"/>
                  </a:lnTo>
                </a:path>
              </a:pathLst>
            </a:custGeom>
            <a:noFill/>
            <a:ln w="2540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1856" y="2018"/>
              <a:ext cx="193" cy="262"/>
              <a:chOff x="3505" y="1493"/>
              <a:chExt cx="228" cy="283"/>
            </a:xfrm>
          </p:grpSpPr>
          <p:sp>
            <p:nvSpPr>
              <p:cNvPr id="989204" name="Line 20"/>
              <p:cNvSpPr>
                <a:spLocks noChangeShapeType="1"/>
              </p:cNvSpPr>
              <p:nvPr/>
            </p:nvSpPr>
            <p:spPr bwMode="auto">
              <a:xfrm>
                <a:off x="3505" y="1607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05" name="Line 21"/>
              <p:cNvSpPr>
                <a:spLocks noChangeShapeType="1"/>
              </p:cNvSpPr>
              <p:nvPr/>
            </p:nvSpPr>
            <p:spPr bwMode="auto">
              <a:xfrm>
                <a:off x="3505" y="1662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06" name="Line 22"/>
              <p:cNvSpPr>
                <a:spLocks noChangeShapeType="1"/>
              </p:cNvSpPr>
              <p:nvPr/>
            </p:nvSpPr>
            <p:spPr bwMode="auto">
              <a:xfrm>
                <a:off x="3619" y="149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07" name="Line 23"/>
              <p:cNvSpPr>
                <a:spLocks noChangeShapeType="1"/>
              </p:cNvSpPr>
              <p:nvPr/>
            </p:nvSpPr>
            <p:spPr bwMode="auto">
              <a:xfrm>
                <a:off x="3620" y="166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989208" name="AutoShape 24"/>
          <p:cNvSpPr>
            <a:spLocks noChangeArrowheads="1"/>
          </p:cNvSpPr>
          <p:nvPr/>
        </p:nvSpPr>
        <p:spPr bwMode="auto">
          <a:xfrm>
            <a:off x="6695343" y="4360863"/>
            <a:ext cx="1349619" cy="1560512"/>
          </a:xfrm>
          <a:prstGeom prst="roundRect">
            <a:avLst>
              <a:gd name="adj" fmla="val 16667"/>
            </a:avLst>
          </a:prstGeom>
          <a:solidFill>
            <a:schemeClr val="tx2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5171343" y="4418013"/>
            <a:ext cx="1189892" cy="1446212"/>
            <a:chOff x="2522" y="1721"/>
            <a:chExt cx="812" cy="854"/>
          </a:xfrm>
        </p:grpSpPr>
        <p:grpSp>
          <p:nvGrpSpPr>
            <p:cNvPr id="5" name="Group 26"/>
            <p:cNvGrpSpPr>
              <a:grpSpLocks/>
            </p:cNvGrpSpPr>
            <p:nvPr/>
          </p:nvGrpSpPr>
          <p:grpSpPr bwMode="auto">
            <a:xfrm>
              <a:off x="2993" y="1825"/>
              <a:ext cx="247" cy="639"/>
              <a:chOff x="3335" y="1200"/>
              <a:chExt cx="264" cy="685"/>
            </a:xfrm>
          </p:grpSpPr>
          <p:grpSp>
            <p:nvGrpSpPr>
              <p:cNvPr id="6" name="Group 27"/>
              <p:cNvGrpSpPr>
                <a:grpSpLocks/>
              </p:cNvGrpSpPr>
              <p:nvPr/>
            </p:nvGrpSpPr>
            <p:grpSpPr bwMode="auto">
              <a:xfrm>
                <a:off x="3501" y="1263"/>
                <a:ext cx="98" cy="257"/>
                <a:chOff x="2146" y="1462"/>
                <a:chExt cx="124" cy="328"/>
              </a:xfrm>
            </p:grpSpPr>
            <p:sp>
              <p:nvSpPr>
                <p:cNvPr id="989212" name="Line 28"/>
                <p:cNvSpPr>
                  <a:spLocks noChangeShapeType="1"/>
                </p:cNvSpPr>
                <p:nvPr/>
              </p:nvSpPr>
              <p:spPr bwMode="auto">
                <a:xfrm>
                  <a:off x="2208" y="1462"/>
                  <a:ext cx="0" cy="137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grpSp>
              <p:nvGrpSpPr>
                <p:cNvPr id="7" name="Group 29"/>
                <p:cNvGrpSpPr>
                  <a:grpSpLocks/>
                </p:cNvGrpSpPr>
                <p:nvPr/>
              </p:nvGrpSpPr>
              <p:grpSpPr bwMode="auto">
                <a:xfrm>
                  <a:off x="2146" y="1586"/>
                  <a:ext cx="124" cy="80"/>
                  <a:chOff x="2146" y="1596"/>
                  <a:chExt cx="124" cy="80"/>
                </a:xfrm>
              </p:grpSpPr>
              <p:sp>
                <p:nvSpPr>
                  <p:cNvPr id="989214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2146" y="1596"/>
                    <a:ext cx="12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333399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989215" name="AutoShape 31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1596"/>
                    <a:ext cx="102" cy="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3399"/>
                  </a:solidFill>
                  <a:ln w="12700">
                    <a:solidFill>
                      <a:srgbClr val="333399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</p:grpSp>
            <p:sp>
              <p:nvSpPr>
                <p:cNvPr id="989216" name="Line 32"/>
                <p:cNvSpPr>
                  <a:spLocks noChangeShapeType="1"/>
                </p:cNvSpPr>
                <p:nvPr/>
              </p:nvSpPr>
              <p:spPr bwMode="auto">
                <a:xfrm>
                  <a:off x="2208" y="1652"/>
                  <a:ext cx="0" cy="138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989217" name="Line 33"/>
              <p:cNvSpPr>
                <a:spLocks noChangeShapeType="1"/>
              </p:cNvSpPr>
              <p:nvPr/>
            </p:nvSpPr>
            <p:spPr bwMode="auto">
              <a:xfrm flipH="1" flipV="1">
                <a:off x="3477" y="1200"/>
                <a:ext cx="0" cy="136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18" name="Line 34"/>
              <p:cNvSpPr>
                <a:spLocks noChangeShapeType="1"/>
              </p:cNvSpPr>
              <p:nvPr/>
            </p:nvSpPr>
            <p:spPr bwMode="auto">
              <a:xfrm>
                <a:off x="3406" y="1333"/>
                <a:ext cx="0" cy="112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19" name="Line 35"/>
              <p:cNvSpPr>
                <a:spLocks noChangeShapeType="1"/>
              </p:cNvSpPr>
              <p:nvPr/>
            </p:nvSpPr>
            <p:spPr bwMode="auto">
              <a:xfrm>
                <a:off x="3406" y="1408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20" name="Line 36"/>
              <p:cNvSpPr>
                <a:spLocks noChangeShapeType="1"/>
              </p:cNvSpPr>
              <p:nvPr/>
            </p:nvSpPr>
            <p:spPr bwMode="auto">
              <a:xfrm flipV="1">
                <a:off x="3406" y="1333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21" name="Line 37"/>
              <p:cNvSpPr>
                <a:spLocks noChangeShapeType="1"/>
              </p:cNvSpPr>
              <p:nvPr/>
            </p:nvSpPr>
            <p:spPr bwMode="auto">
              <a:xfrm flipH="1">
                <a:off x="3335" y="1389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22" name="Line 38"/>
              <p:cNvSpPr>
                <a:spLocks noChangeShapeType="1"/>
              </p:cNvSpPr>
              <p:nvPr/>
            </p:nvSpPr>
            <p:spPr bwMode="auto">
              <a:xfrm flipH="1" flipV="1">
                <a:off x="3477" y="1445"/>
                <a:ext cx="0" cy="193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23" name="Line 39"/>
              <p:cNvSpPr>
                <a:spLocks noChangeShapeType="1"/>
              </p:cNvSpPr>
              <p:nvPr/>
            </p:nvSpPr>
            <p:spPr bwMode="auto">
              <a:xfrm flipH="1">
                <a:off x="3481" y="1263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24" name="Line 40"/>
              <p:cNvSpPr>
                <a:spLocks noChangeShapeType="1"/>
              </p:cNvSpPr>
              <p:nvPr/>
            </p:nvSpPr>
            <p:spPr bwMode="auto">
              <a:xfrm flipH="1">
                <a:off x="3481" y="1518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8" name="Group 41"/>
              <p:cNvGrpSpPr>
                <a:grpSpLocks/>
              </p:cNvGrpSpPr>
              <p:nvPr/>
            </p:nvGrpSpPr>
            <p:grpSpPr bwMode="auto">
              <a:xfrm>
                <a:off x="3501" y="1567"/>
                <a:ext cx="98" cy="257"/>
                <a:chOff x="2146" y="1462"/>
                <a:chExt cx="124" cy="328"/>
              </a:xfrm>
            </p:grpSpPr>
            <p:sp>
              <p:nvSpPr>
                <p:cNvPr id="989226" name="Line 42"/>
                <p:cNvSpPr>
                  <a:spLocks noChangeShapeType="1"/>
                </p:cNvSpPr>
                <p:nvPr/>
              </p:nvSpPr>
              <p:spPr bwMode="auto">
                <a:xfrm>
                  <a:off x="2208" y="1462"/>
                  <a:ext cx="0" cy="137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  <p:grpSp>
              <p:nvGrpSpPr>
                <p:cNvPr id="9" name="Group 43"/>
                <p:cNvGrpSpPr>
                  <a:grpSpLocks/>
                </p:cNvGrpSpPr>
                <p:nvPr/>
              </p:nvGrpSpPr>
              <p:grpSpPr bwMode="auto">
                <a:xfrm>
                  <a:off x="2146" y="1586"/>
                  <a:ext cx="124" cy="80"/>
                  <a:chOff x="2146" y="1596"/>
                  <a:chExt cx="124" cy="80"/>
                </a:xfrm>
              </p:grpSpPr>
              <p:sp>
                <p:nvSpPr>
                  <p:cNvPr id="989228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2146" y="1596"/>
                    <a:ext cx="124" cy="0"/>
                  </a:xfrm>
                  <a:prstGeom prst="line">
                    <a:avLst/>
                  </a:prstGeom>
                  <a:noFill/>
                  <a:ln w="12700">
                    <a:solidFill>
                      <a:srgbClr val="333399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989229" name="AutoShape 45"/>
                  <p:cNvSpPr>
                    <a:spLocks noChangeArrowheads="1"/>
                  </p:cNvSpPr>
                  <p:nvPr/>
                </p:nvSpPr>
                <p:spPr bwMode="auto">
                  <a:xfrm>
                    <a:off x="2157" y="1596"/>
                    <a:ext cx="102" cy="80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rgbClr val="333399"/>
                  </a:solidFill>
                  <a:ln w="12700">
                    <a:solidFill>
                      <a:srgbClr val="333399"/>
                    </a:solidFill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</p:grpSp>
            <p:sp>
              <p:nvSpPr>
                <p:cNvPr id="989230" name="Line 46"/>
                <p:cNvSpPr>
                  <a:spLocks noChangeShapeType="1"/>
                </p:cNvSpPr>
                <p:nvPr/>
              </p:nvSpPr>
              <p:spPr bwMode="auto">
                <a:xfrm>
                  <a:off x="2208" y="1652"/>
                  <a:ext cx="0" cy="138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it-IT"/>
                </a:p>
              </p:txBody>
            </p:sp>
          </p:grpSp>
          <p:sp>
            <p:nvSpPr>
              <p:cNvPr id="989231" name="Line 47"/>
              <p:cNvSpPr>
                <a:spLocks noChangeShapeType="1"/>
              </p:cNvSpPr>
              <p:nvPr/>
            </p:nvSpPr>
            <p:spPr bwMode="auto">
              <a:xfrm>
                <a:off x="3406" y="1637"/>
                <a:ext cx="0" cy="112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2" name="Line 48"/>
              <p:cNvSpPr>
                <a:spLocks noChangeShapeType="1"/>
              </p:cNvSpPr>
              <p:nvPr/>
            </p:nvSpPr>
            <p:spPr bwMode="auto">
              <a:xfrm>
                <a:off x="3406" y="1712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 type="triangle" w="sm" len="sm"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3" name="Line 49"/>
              <p:cNvSpPr>
                <a:spLocks noChangeShapeType="1"/>
              </p:cNvSpPr>
              <p:nvPr/>
            </p:nvSpPr>
            <p:spPr bwMode="auto">
              <a:xfrm flipV="1">
                <a:off x="3406" y="1637"/>
                <a:ext cx="71" cy="37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4" name="Line 50"/>
              <p:cNvSpPr>
                <a:spLocks noChangeShapeType="1"/>
              </p:cNvSpPr>
              <p:nvPr/>
            </p:nvSpPr>
            <p:spPr bwMode="auto">
              <a:xfrm flipH="1">
                <a:off x="3335" y="1693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5" name="Line 51"/>
              <p:cNvSpPr>
                <a:spLocks noChangeShapeType="1"/>
              </p:cNvSpPr>
              <p:nvPr/>
            </p:nvSpPr>
            <p:spPr bwMode="auto">
              <a:xfrm flipH="1">
                <a:off x="3481" y="1567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6" name="Line 52"/>
              <p:cNvSpPr>
                <a:spLocks noChangeShapeType="1"/>
              </p:cNvSpPr>
              <p:nvPr/>
            </p:nvSpPr>
            <p:spPr bwMode="auto">
              <a:xfrm flipH="1">
                <a:off x="3481" y="1822"/>
                <a:ext cx="7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37" name="Line 53"/>
              <p:cNvSpPr>
                <a:spLocks noChangeShapeType="1"/>
              </p:cNvSpPr>
              <p:nvPr/>
            </p:nvSpPr>
            <p:spPr bwMode="auto">
              <a:xfrm flipH="1" flipV="1">
                <a:off x="3477" y="1749"/>
                <a:ext cx="0" cy="136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  <p:sp>
          <p:nvSpPr>
            <p:cNvPr id="989238" name="Oval 54"/>
            <p:cNvSpPr>
              <a:spLocks noChangeAspect="1" noChangeArrowheads="1"/>
            </p:cNvSpPr>
            <p:nvPr/>
          </p:nvSpPr>
          <p:spPr bwMode="auto">
            <a:xfrm>
              <a:off x="2553" y="1755"/>
              <a:ext cx="781" cy="780"/>
            </a:xfrm>
            <a:prstGeom prst="ellipse">
              <a:avLst/>
            </a:prstGeom>
            <a:solidFill>
              <a:schemeClr val="bg1">
                <a:alpha val="50000"/>
              </a:schemeClr>
            </a:solidFill>
            <a:ln w="127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lIns="45720" rIns="45720" anchor="ctr"/>
            <a:lstStyle/>
            <a:p>
              <a:endParaRPr lang="it-IT"/>
            </a:p>
          </p:txBody>
        </p:sp>
        <p:sp>
          <p:nvSpPr>
            <p:cNvPr id="989239" name="Line 55"/>
            <p:cNvSpPr>
              <a:spLocks noChangeAspect="1" noChangeShapeType="1"/>
            </p:cNvSpPr>
            <p:nvPr/>
          </p:nvSpPr>
          <p:spPr bwMode="auto">
            <a:xfrm rot="19560579">
              <a:off x="2638" y="2037"/>
              <a:ext cx="392" cy="3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0" name="Oval 56"/>
            <p:cNvSpPr>
              <a:spLocks noChangeAspect="1" noChangeArrowheads="1"/>
            </p:cNvSpPr>
            <p:nvPr/>
          </p:nvSpPr>
          <p:spPr bwMode="auto">
            <a:xfrm>
              <a:off x="2629" y="2094"/>
              <a:ext cx="106" cy="107"/>
            </a:xfrm>
            <a:prstGeom prst="ellipse">
              <a:avLst/>
            </a:prstGeom>
            <a:solidFill>
              <a:srgbClr val="333399"/>
            </a:solidFill>
            <a:ln w="9525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1" name="Line 57"/>
            <p:cNvSpPr>
              <a:spLocks noChangeAspect="1" noChangeShapeType="1"/>
            </p:cNvSpPr>
            <p:nvPr/>
          </p:nvSpPr>
          <p:spPr bwMode="auto">
            <a:xfrm rot="-5400000">
              <a:off x="2605" y="2066"/>
              <a:ext cx="0" cy="165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2" name="Line 58"/>
            <p:cNvSpPr>
              <a:spLocks noChangeAspect="1" noChangeShapeType="1"/>
            </p:cNvSpPr>
            <p:nvPr/>
          </p:nvSpPr>
          <p:spPr bwMode="auto">
            <a:xfrm>
              <a:off x="2944" y="1721"/>
              <a:ext cx="0" cy="122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3" name="Oval 59"/>
            <p:cNvSpPr>
              <a:spLocks noChangeAspect="1" noChangeArrowheads="1"/>
            </p:cNvSpPr>
            <p:nvPr/>
          </p:nvSpPr>
          <p:spPr bwMode="auto">
            <a:xfrm>
              <a:off x="2890" y="1823"/>
              <a:ext cx="107" cy="10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4" name="Line 60"/>
            <p:cNvSpPr>
              <a:spLocks noChangeAspect="1" noChangeShapeType="1"/>
            </p:cNvSpPr>
            <p:nvPr/>
          </p:nvSpPr>
          <p:spPr bwMode="auto">
            <a:xfrm>
              <a:off x="2944" y="2465"/>
              <a:ext cx="0" cy="110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45" name="Oval 61"/>
            <p:cNvSpPr>
              <a:spLocks noChangeAspect="1" noChangeArrowheads="1"/>
            </p:cNvSpPr>
            <p:nvPr/>
          </p:nvSpPr>
          <p:spPr bwMode="auto">
            <a:xfrm>
              <a:off x="2890" y="2373"/>
              <a:ext cx="107" cy="106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989246" name="Text Box 62"/>
          <p:cNvSpPr txBox="1">
            <a:spLocks noChangeArrowheads="1"/>
          </p:cNvSpPr>
          <p:nvPr/>
        </p:nvSpPr>
        <p:spPr bwMode="auto">
          <a:xfrm>
            <a:off x="3834912" y="6302376"/>
            <a:ext cx="2762295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1800" b="1">
                <a:solidFill>
                  <a:srgbClr val="FF3300"/>
                </a:solidFill>
                <a:latin typeface="Arial" charset="0"/>
              </a:rPr>
              <a:t>T h e r m a l   E n e r g y</a:t>
            </a:r>
          </a:p>
        </p:txBody>
      </p:sp>
      <p:grpSp>
        <p:nvGrpSpPr>
          <p:cNvPr id="10" name="Group 63"/>
          <p:cNvGrpSpPr>
            <a:grpSpLocks/>
          </p:cNvGrpSpPr>
          <p:nvPr/>
        </p:nvGrpSpPr>
        <p:grpSpPr bwMode="auto">
          <a:xfrm>
            <a:off x="6856535" y="4919663"/>
            <a:ext cx="1025769" cy="444500"/>
            <a:chOff x="1349" y="2018"/>
            <a:chExt cx="700" cy="262"/>
          </a:xfrm>
        </p:grpSpPr>
        <p:sp>
          <p:nvSpPr>
            <p:cNvPr id="989248" name="Freeform 64"/>
            <p:cNvSpPr>
              <a:spLocks/>
            </p:cNvSpPr>
            <p:nvPr/>
          </p:nvSpPr>
          <p:spPr bwMode="auto">
            <a:xfrm rot="5400000">
              <a:off x="1502" y="1942"/>
              <a:ext cx="76" cy="381"/>
            </a:xfrm>
            <a:custGeom>
              <a:avLst/>
              <a:gdLst/>
              <a:ahLst/>
              <a:cxnLst>
                <a:cxn ang="0">
                  <a:pos x="57" y="76"/>
                </a:cxn>
                <a:cxn ang="0">
                  <a:pos x="48" y="78"/>
                </a:cxn>
                <a:cxn ang="0">
                  <a:pos x="37" y="81"/>
                </a:cxn>
                <a:cxn ang="0">
                  <a:pos x="25" y="86"/>
                </a:cxn>
                <a:cxn ang="0">
                  <a:pos x="17" y="94"/>
                </a:cxn>
                <a:cxn ang="0">
                  <a:pos x="9" y="103"/>
                </a:cxn>
                <a:cxn ang="0">
                  <a:pos x="3" y="114"/>
                </a:cxn>
                <a:cxn ang="0">
                  <a:pos x="0" y="126"/>
                </a:cxn>
                <a:cxn ang="0">
                  <a:pos x="1" y="138"/>
                </a:cxn>
                <a:cxn ang="0">
                  <a:pos x="4" y="151"/>
                </a:cxn>
                <a:cxn ang="0">
                  <a:pos x="10" y="162"/>
                </a:cxn>
                <a:cxn ang="0">
                  <a:pos x="17" y="171"/>
                </a:cxn>
                <a:cxn ang="0">
                  <a:pos x="28" y="178"/>
                </a:cxn>
                <a:cxn ang="0">
                  <a:pos x="39" y="182"/>
                </a:cxn>
                <a:cxn ang="0">
                  <a:pos x="50" y="185"/>
                </a:cxn>
                <a:cxn ang="0">
                  <a:pos x="63" y="185"/>
                </a:cxn>
                <a:cxn ang="0">
                  <a:pos x="74" y="181"/>
                </a:cxn>
                <a:cxn ang="0">
                  <a:pos x="81" y="177"/>
                </a:cxn>
                <a:cxn ang="0">
                  <a:pos x="67" y="172"/>
                </a:cxn>
                <a:cxn ang="0">
                  <a:pos x="53" y="171"/>
                </a:cxn>
                <a:cxn ang="0">
                  <a:pos x="40" y="173"/>
                </a:cxn>
                <a:cxn ang="0">
                  <a:pos x="28" y="178"/>
                </a:cxn>
                <a:cxn ang="0">
                  <a:pos x="16" y="187"/>
                </a:cxn>
                <a:cxn ang="0">
                  <a:pos x="9" y="198"/>
                </a:cxn>
                <a:cxn ang="0">
                  <a:pos x="3" y="210"/>
                </a:cxn>
                <a:cxn ang="0">
                  <a:pos x="1" y="224"/>
                </a:cxn>
                <a:cxn ang="0">
                  <a:pos x="3" y="239"/>
                </a:cxn>
                <a:cxn ang="0">
                  <a:pos x="9" y="252"/>
                </a:cxn>
                <a:cxn ang="0">
                  <a:pos x="16" y="263"/>
                </a:cxn>
                <a:cxn ang="0">
                  <a:pos x="27" y="270"/>
                </a:cxn>
                <a:cxn ang="0">
                  <a:pos x="39" y="276"/>
                </a:cxn>
                <a:cxn ang="0">
                  <a:pos x="52" y="278"/>
                </a:cxn>
                <a:cxn ang="0">
                  <a:pos x="65" y="276"/>
                </a:cxn>
                <a:cxn ang="0">
                  <a:pos x="80" y="270"/>
                </a:cxn>
                <a:cxn ang="0">
                  <a:pos x="74" y="268"/>
                </a:cxn>
                <a:cxn ang="0">
                  <a:pos x="63" y="265"/>
                </a:cxn>
                <a:cxn ang="0">
                  <a:pos x="50" y="265"/>
                </a:cxn>
                <a:cxn ang="0">
                  <a:pos x="39" y="267"/>
                </a:cxn>
                <a:cxn ang="0">
                  <a:pos x="28" y="272"/>
                </a:cxn>
                <a:cxn ang="0">
                  <a:pos x="17" y="278"/>
                </a:cxn>
                <a:cxn ang="0">
                  <a:pos x="10" y="288"/>
                </a:cxn>
                <a:cxn ang="0">
                  <a:pos x="4" y="298"/>
                </a:cxn>
                <a:cxn ang="0">
                  <a:pos x="1" y="312"/>
                </a:cxn>
                <a:cxn ang="0">
                  <a:pos x="0" y="324"/>
                </a:cxn>
                <a:cxn ang="0">
                  <a:pos x="3" y="335"/>
                </a:cxn>
                <a:cxn ang="0">
                  <a:pos x="9" y="346"/>
                </a:cxn>
                <a:cxn ang="0">
                  <a:pos x="17" y="355"/>
                </a:cxn>
                <a:cxn ang="0">
                  <a:pos x="26" y="363"/>
                </a:cxn>
                <a:cxn ang="0">
                  <a:pos x="37" y="368"/>
                </a:cxn>
                <a:cxn ang="0">
                  <a:pos x="48" y="370"/>
                </a:cxn>
                <a:cxn ang="0">
                  <a:pos x="57" y="370"/>
                </a:cxn>
              </a:cxnLst>
              <a:rect l="0" t="0" r="r" b="b"/>
              <a:pathLst>
                <a:path w="82" h="449">
                  <a:moveTo>
                    <a:pt x="57" y="0"/>
                  </a:moveTo>
                  <a:lnTo>
                    <a:pt x="57" y="76"/>
                  </a:lnTo>
                  <a:lnTo>
                    <a:pt x="56" y="76"/>
                  </a:lnTo>
                  <a:lnTo>
                    <a:pt x="48" y="78"/>
                  </a:lnTo>
                  <a:lnTo>
                    <a:pt x="43" y="78"/>
                  </a:lnTo>
                  <a:lnTo>
                    <a:pt x="37" y="81"/>
                  </a:lnTo>
                  <a:lnTo>
                    <a:pt x="31" y="83"/>
                  </a:lnTo>
                  <a:lnTo>
                    <a:pt x="25" y="86"/>
                  </a:lnTo>
                  <a:lnTo>
                    <a:pt x="21" y="90"/>
                  </a:lnTo>
                  <a:lnTo>
                    <a:pt x="17" y="94"/>
                  </a:lnTo>
                  <a:lnTo>
                    <a:pt x="13" y="98"/>
                  </a:lnTo>
                  <a:lnTo>
                    <a:pt x="9" y="103"/>
                  </a:lnTo>
                  <a:lnTo>
                    <a:pt x="6" y="108"/>
                  </a:lnTo>
                  <a:lnTo>
                    <a:pt x="3" y="114"/>
                  </a:lnTo>
                  <a:lnTo>
                    <a:pt x="2" y="120"/>
                  </a:lnTo>
                  <a:lnTo>
                    <a:pt x="0" y="126"/>
                  </a:lnTo>
                  <a:lnTo>
                    <a:pt x="0" y="132"/>
                  </a:lnTo>
                  <a:lnTo>
                    <a:pt x="1" y="138"/>
                  </a:lnTo>
                  <a:lnTo>
                    <a:pt x="3" y="143"/>
                  </a:lnTo>
                  <a:lnTo>
                    <a:pt x="4" y="151"/>
                  </a:lnTo>
                  <a:lnTo>
                    <a:pt x="7" y="156"/>
                  </a:lnTo>
                  <a:lnTo>
                    <a:pt x="10" y="162"/>
                  </a:lnTo>
                  <a:lnTo>
                    <a:pt x="13" y="166"/>
                  </a:lnTo>
                  <a:lnTo>
                    <a:pt x="17" y="171"/>
                  </a:lnTo>
                  <a:lnTo>
                    <a:pt x="22" y="175"/>
                  </a:lnTo>
                  <a:lnTo>
                    <a:pt x="28" y="178"/>
                  </a:lnTo>
                  <a:lnTo>
                    <a:pt x="33" y="180"/>
                  </a:lnTo>
                  <a:lnTo>
                    <a:pt x="39" y="182"/>
                  </a:lnTo>
                  <a:lnTo>
                    <a:pt x="45" y="184"/>
                  </a:lnTo>
                  <a:lnTo>
                    <a:pt x="50" y="185"/>
                  </a:lnTo>
                  <a:lnTo>
                    <a:pt x="57" y="185"/>
                  </a:lnTo>
                  <a:lnTo>
                    <a:pt x="63" y="185"/>
                  </a:lnTo>
                  <a:lnTo>
                    <a:pt x="68" y="183"/>
                  </a:lnTo>
                  <a:lnTo>
                    <a:pt x="74" y="181"/>
                  </a:lnTo>
                  <a:lnTo>
                    <a:pt x="81" y="178"/>
                  </a:lnTo>
                  <a:lnTo>
                    <a:pt x="81" y="177"/>
                  </a:lnTo>
                  <a:lnTo>
                    <a:pt x="73" y="174"/>
                  </a:lnTo>
                  <a:lnTo>
                    <a:pt x="67" y="172"/>
                  </a:lnTo>
                  <a:lnTo>
                    <a:pt x="59" y="172"/>
                  </a:lnTo>
                  <a:lnTo>
                    <a:pt x="53" y="171"/>
                  </a:lnTo>
                  <a:lnTo>
                    <a:pt x="46" y="172"/>
                  </a:lnTo>
                  <a:lnTo>
                    <a:pt x="40" y="173"/>
                  </a:lnTo>
                  <a:lnTo>
                    <a:pt x="33" y="176"/>
                  </a:lnTo>
                  <a:lnTo>
                    <a:pt x="28" y="178"/>
                  </a:lnTo>
                  <a:lnTo>
                    <a:pt x="21" y="183"/>
                  </a:lnTo>
                  <a:lnTo>
                    <a:pt x="16" y="187"/>
                  </a:lnTo>
                  <a:lnTo>
                    <a:pt x="11" y="192"/>
                  </a:lnTo>
                  <a:lnTo>
                    <a:pt x="9" y="198"/>
                  </a:lnTo>
                  <a:lnTo>
                    <a:pt x="5" y="204"/>
                  </a:lnTo>
                  <a:lnTo>
                    <a:pt x="3" y="210"/>
                  </a:lnTo>
                  <a:lnTo>
                    <a:pt x="1" y="218"/>
                  </a:lnTo>
                  <a:lnTo>
                    <a:pt x="1" y="224"/>
                  </a:lnTo>
                  <a:lnTo>
                    <a:pt x="1" y="232"/>
                  </a:lnTo>
                  <a:lnTo>
                    <a:pt x="3" y="239"/>
                  </a:lnTo>
                  <a:lnTo>
                    <a:pt x="5" y="246"/>
                  </a:lnTo>
                  <a:lnTo>
                    <a:pt x="9" y="252"/>
                  </a:lnTo>
                  <a:lnTo>
                    <a:pt x="11" y="258"/>
                  </a:lnTo>
                  <a:lnTo>
                    <a:pt x="16" y="263"/>
                  </a:lnTo>
                  <a:lnTo>
                    <a:pt x="21" y="267"/>
                  </a:lnTo>
                  <a:lnTo>
                    <a:pt x="27" y="270"/>
                  </a:lnTo>
                  <a:lnTo>
                    <a:pt x="33" y="274"/>
                  </a:lnTo>
                  <a:lnTo>
                    <a:pt x="39" y="276"/>
                  </a:lnTo>
                  <a:lnTo>
                    <a:pt x="45" y="278"/>
                  </a:lnTo>
                  <a:lnTo>
                    <a:pt x="52" y="278"/>
                  </a:lnTo>
                  <a:lnTo>
                    <a:pt x="58" y="278"/>
                  </a:lnTo>
                  <a:lnTo>
                    <a:pt x="65" y="276"/>
                  </a:lnTo>
                  <a:lnTo>
                    <a:pt x="73" y="274"/>
                  </a:lnTo>
                  <a:lnTo>
                    <a:pt x="80" y="270"/>
                  </a:lnTo>
                  <a:lnTo>
                    <a:pt x="81" y="270"/>
                  </a:lnTo>
                  <a:lnTo>
                    <a:pt x="74" y="268"/>
                  </a:lnTo>
                  <a:lnTo>
                    <a:pt x="68" y="266"/>
                  </a:lnTo>
                  <a:lnTo>
                    <a:pt x="63" y="265"/>
                  </a:lnTo>
                  <a:lnTo>
                    <a:pt x="57" y="264"/>
                  </a:lnTo>
                  <a:lnTo>
                    <a:pt x="50" y="265"/>
                  </a:lnTo>
                  <a:lnTo>
                    <a:pt x="45" y="265"/>
                  </a:lnTo>
                  <a:lnTo>
                    <a:pt x="39" y="267"/>
                  </a:lnTo>
                  <a:lnTo>
                    <a:pt x="33" y="268"/>
                  </a:lnTo>
                  <a:lnTo>
                    <a:pt x="28" y="272"/>
                  </a:lnTo>
                  <a:lnTo>
                    <a:pt x="22" y="274"/>
                  </a:lnTo>
                  <a:lnTo>
                    <a:pt x="17" y="278"/>
                  </a:lnTo>
                  <a:lnTo>
                    <a:pt x="13" y="282"/>
                  </a:lnTo>
                  <a:lnTo>
                    <a:pt x="10" y="288"/>
                  </a:lnTo>
                  <a:lnTo>
                    <a:pt x="7" y="293"/>
                  </a:lnTo>
                  <a:lnTo>
                    <a:pt x="4" y="298"/>
                  </a:lnTo>
                  <a:lnTo>
                    <a:pt x="3" y="304"/>
                  </a:lnTo>
                  <a:lnTo>
                    <a:pt x="1" y="312"/>
                  </a:lnTo>
                  <a:lnTo>
                    <a:pt x="0" y="317"/>
                  </a:lnTo>
                  <a:lnTo>
                    <a:pt x="0" y="324"/>
                  </a:lnTo>
                  <a:lnTo>
                    <a:pt x="2" y="330"/>
                  </a:lnTo>
                  <a:lnTo>
                    <a:pt x="3" y="335"/>
                  </a:lnTo>
                  <a:lnTo>
                    <a:pt x="6" y="341"/>
                  </a:lnTo>
                  <a:lnTo>
                    <a:pt x="9" y="346"/>
                  </a:lnTo>
                  <a:lnTo>
                    <a:pt x="13" y="350"/>
                  </a:lnTo>
                  <a:lnTo>
                    <a:pt x="17" y="355"/>
                  </a:lnTo>
                  <a:lnTo>
                    <a:pt x="21" y="359"/>
                  </a:lnTo>
                  <a:lnTo>
                    <a:pt x="26" y="363"/>
                  </a:lnTo>
                  <a:lnTo>
                    <a:pt x="31" y="365"/>
                  </a:lnTo>
                  <a:lnTo>
                    <a:pt x="37" y="368"/>
                  </a:lnTo>
                  <a:lnTo>
                    <a:pt x="43" y="370"/>
                  </a:lnTo>
                  <a:lnTo>
                    <a:pt x="48" y="370"/>
                  </a:lnTo>
                  <a:lnTo>
                    <a:pt x="56" y="370"/>
                  </a:lnTo>
                  <a:lnTo>
                    <a:pt x="57" y="370"/>
                  </a:lnTo>
                  <a:lnTo>
                    <a:pt x="57" y="448"/>
                  </a:lnTo>
                </a:path>
              </a:pathLst>
            </a:custGeom>
            <a:noFill/>
            <a:ln w="25400" cap="flat" cmpd="sng">
              <a:solidFill>
                <a:srgbClr val="3333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it-IT"/>
            </a:p>
          </p:txBody>
        </p:sp>
        <p:grpSp>
          <p:nvGrpSpPr>
            <p:cNvPr id="11" name="Group 65"/>
            <p:cNvGrpSpPr>
              <a:grpSpLocks/>
            </p:cNvGrpSpPr>
            <p:nvPr/>
          </p:nvGrpSpPr>
          <p:grpSpPr bwMode="auto">
            <a:xfrm>
              <a:off x="1856" y="2018"/>
              <a:ext cx="193" cy="262"/>
              <a:chOff x="3505" y="1493"/>
              <a:chExt cx="228" cy="283"/>
            </a:xfrm>
          </p:grpSpPr>
          <p:sp>
            <p:nvSpPr>
              <p:cNvPr id="989250" name="Line 66"/>
              <p:cNvSpPr>
                <a:spLocks noChangeShapeType="1"/>
              </p:cNvSpPr>
              <p:nvPr/>
            </p:nvSpPr>
            <p:spPr bwMode="auto">
              <a:xfrm>
                <a:off x="3505" y="1607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51" name="Line 67"/>
              <p:cNvSpPr>
                <a:spLocks noChangeShapeType="1"/>
              </p:cNvSpPr>
              <p:nvPr/>
            </p:nvSpPr>
            <p:spPr bwMode="auto">
              <a:xfrm>
                <a:off x="3505" y="1662"/>
                <a:ext cx="228" cy="0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52" name="Line 68"/>
              <p:cNvSpPr>
                <a:spLocks noChangeShapeType="1"/>
              </p:cNvSpPr>
              <p:nvPr/>
            </p:nvSpPr>
            <p:spPr bwMode="auto">
              <a:xfrm>
                <a:off x="3619" y="149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989253" name="Line 69"/>
              <p:cNvSpPr>
                <a:spLocks noChangeShapeType="1"/>
              </p:cNvSpPr>
              <p:nvPr/>
            </p:nvSpPr>
            <p:spPr bwMode="auto">
              <a:xfrm>
                <a:off x="3620" y="1663"/>
                <a:ext cx="0" cy="113"/>
              </a:xfrm>
              <a:prstGeom prst="line">
                <a:avLst/>
              </a:prstGeom>
              <a:noFill/>
              <a:ln w="25400">
                <a:solidFill>
                  <a:srgbClr val="333399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it-IT"/>
              </a:p>
            </p:txBody>
          </p:sp>
        </p:grpSp>
      </p:grpSp>
      <p:sp>
        <p:nvSpPr>
          <p:cNvPr id="989254" name="Line 70"/>
          <p:cNvSpPr>
            <a:spLocks noChangeShapeType="1"/>
          </p:cNvSpPr>
          <p:nvPr/>
        </p:nvSpPr>
        <p:spPr bwMode="auto">
          <a:xfrm rot="5400000">
            <a:off x="4116754" y="4157663"/>
            <a:ext cx="406400" cy="0"/>
          </a:xfrm>
          <a:prstGeom prst="line">
            <a:avLst/>
          </a:prstGeom>
          <a:noFill/>
          <a:ln w="50800" cmpd="dbl">
            <a:solidFill>
              <a:schemeClr val="tx1"/>
            </a:solidFill>
            <a:round/>
            <a:headEnd type="stealth" w="med" len="med"/>
            <a:tailEnd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989255" name="AutoShape 71"/>
          <p:cNvSpPr>
            <a:spLocks noChangeArrowheads="1"/>
          </p:cNvSpPr>
          <p:nvPr/>
        </p:nvSpPr>
        <p:spPr bwMode="auto">
          <a:xfrm rot="5400000">
            <a:off x="4158701" y="5585863"/>
            <a:ext cx="325438" cy="844062"/>
          </a:xfrm>
          <a:prstGeom prst="homePlate">
            <a:avLst>
              <a:gd name="adj" fmla="val 38023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56" name="AutoShape 72"/>
          <p:cNvSpPr>
            <a:spLocks noChangeArrowheads="1"/>
          </p:cNvSpPr>
          <p:nvPr/>
        </p:nvSpPr>
        <p:spPr bwMode="auto">
          <a:xfrm>
            <a:off x="3645877" y="4360863"/>
            <a:ext cx="1349620" cy="1560512"/>
          </a:xfrm>
          <a:prstGeom prst="roundRect">
            <a:avLst>
              <a:gd name="adj" fmla="val 16667"/>
            </a:avLst>
          </a:prstGeom>
          <a:solidFill>
            <a:srgbClr val="FFFF66"/>
          </a:solidFill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endParaRPr lang="it-IT" sz="2800" b="1">
              <a:solidFill>
                <a:srgbClr val="0026A0"/>
              </a:solidFill>
              <a:latin typeface="Arial" charset="0"/>
            </a:endParaRPr>
          </a:p>
        </p:txBody>
      </p:sp>
      <p:sp>
        <p:nvSpPr>
          <p:cNvPr id="989257" name="Freeform 73"/>
          <p:cNvSpPr>
            <a:spLocks/>
          </p:cNvSpPr>
          <p:nvPr/>
        </p:nvSpPr>
        <p:spPr bwMode="auto">
          <a:xfrm rot="5400000">
            <a:off x="4604422" y="4747419"/>
            <a:ext cx="166688" cy="723900"/>
          </a:xfrm>
          <a:custGeom>
            <a:avLst/>
            <a:gdLst/>
            <a:ahLst/>
            <a:cxnLst>
              <a:cxn ang="0">
                <a:pos x="57" y="76"/>
              </a:cxn>
              <a:cxn ang="0">
                <a:pos x="48" y="78"/>
              </a:cxn>
              <a:cxn ang="0">
                <a:pos x="37" y="81"/>
              </a:cxn>
              <a:cxn ang="0">
                <a:pos x="25" y="86"/>
              </a:cxn>
              <a:cxn ang="0">
                <a:pos x="17" y="94"/>
              </a:cxn>
              <a:cxn ang="0">
                <a:pos x="9" y="103"/>
              </a:cxn>
              <a:cxn ang="0">
                <a:pos x="3" y="114"/>
              </a:cxn>
              <a:cxn ang="0">
                <a:pos x="0" y="126"/>
              </a:cxn>
              <a:cxn ang="0">
                <a:pos x="1" y="138"/>
              </a:cxn>
              <a:cxn ang="0">
                <a:pos x="4" y="151"/>
              </a:cxn>
              <a:cxn ang="0">
                <a:pos x="10" y="162"/>
              </a:cxn>
              <a:cxn ang="0">
                <a:pos x="17" y="171"/>
              </a:cxn>
              <a:cxn ang="0">
                <a:pos x="28" y="178"/>
              </a:cxn>
              <a:cxn ang="0">
                <a:pos x="39" y="182"/>
              </a:cxn>
              <a:cxn ang="0">
                <a:pos x="50" y="185"/>
              </a:cxn>
              <a:cxn ang="0">
                <a:pos x="63" y="185"/>
              </a:cxn>
              <a:cxn ang="0">
                <a:pos x="74" y="181"/>
              </a:cxn>
              <a:cxn ang="0">
                <a:pos x="81" y="177"/>
              </a:cxn>
              <a:cxn ang="0">
                <a:pos x="67" y="172"/>
              </a:cxn>
              <a:cxn ang="0">
                <a:pos x="53" y="171"/>
              </a:cxn>
              <a:cxn ang="0">
                <a:pos x="40" y="173"/>
              </a:cxn>
              <a:cxn ang="0">
                <a:pos x="28" y="178"/>
              </a:cxn>
              <a:cxn ang="0">
                <a:pos x="16" y="187"/>
              </a:cxn>
              <a:cxn ang="0">
                <a:pos x="9" y="198"/>
              </a:cxn>
              <a:cxn ang="0">
                <a:pos x="3" y="210"/>
              </a:cxn>
              <a:cxn ang="0">
                <a:pos x="1" y="224"/>
              </a:cxn>
              <a:cxn ang="0">
                <a:pos x="3" y="239"/>
              </a:cxn>
              <a:cxn ang="0">
                <a:pos x="9" y="252"/>
              </a:cxn>
              <a:cxn ang="0">
                <a:pos x="16" y="263"/>
              </a:cxn>
              <a:cxn ang="0">
                <a:pos x="27" y="270"/>
              </a:cxn>
              <a:cxn ang="0">
                <a:pos x="39" y="276"/>
              </a:cxn>
              <a:cxn ang="0">
                <a:pos x="52" y="278"/>
              </a:cxn>
              <a:cxn ang="0">
                <a:pos x="65" y="276"/>
              </a:cxn>
              <a:cxn ang="0">
                <a:pos x="80" y="270"/>
              </a:cxn>
              <a:cxn ang="0">
                <a:pos x="74" y="268"/>
              </a:cxn>
              <a:cxn ang="0">
                <a:pos x="63" y="265"/>
              </a:cxn>
              <a:cxn ang="0">
                <a:pos x="50" y="265"/>
              </a:cxn>
              <a:cxn ang="0">
                <a:pos x="39" y="267"/>
              </a:cxn>
              <a:cxn ang="0">
                <a:pos x="28" y="272"/>
              </a:cxn>
              <a:cxn ang="0">
                <a:pos x="17" y="278"/>
              </a:cxn>
              <a:cxn ang="0">
                <a:pos x="10" y="288"/>
              </a:cxn>
              <a:cxn ang="0">
                <a:pos x="4" y="298"/>
              </a:cxn>
              <a:cxn ang="0">
                <a:pos x="1" y="312"/>
              </a:cxn>
              <a:cxn ang="0">
                <a:pos x="0" y="324"/>
              </a:cxn>
              <a:cxn ang="0">
                <a:pos x="3" y="335"/>
              </a:cxn>
              <a:cxn ang="0">
                <a:pos x="9" y="346"/>
              </a:cxn>
              <a:cxn ang="0">
                <a:pos x="17" y="355"/>
              </a:cxn>
              <a:cxn ang="0">
                <a:pos x="26" y="363"/>
              </a:cxn>
              <a:cxn ang="0">
                <a:pos x="37" y="368"/>
              </a:cxn>
              <a:cxn ang="0">
                <a:pos x="48" y="370"/>
              </a:cxn>
              <a:cxn ang="0">
                <a:pos x="57" y="370"/>
              </a:cxn>
            </a:cxnLst>
            <a:rect l="0" t="0" r="r" b="b"/>
            <a:pathLst>
              <a:path w="82" h="449">
                <a:moveTo>
                  <a:pt x="57" y="0"/>
                </a:moveTo>
                <a:lnTo>
                  <a:pt x="57" y="76"/>
                </a:lnTo>
                <a:lnTo>
                  <a:pt x="56" y="76"/>
                </a:lnTo>
                <a:lnTo>
                  <a:pt x="48" y="78"/>
                </a:lnTo>
                <a:lnTo>
                  <a:pt x="43" y="78"/>
                </a:lnTo>
                <a:lnTo>
                  <a:pt x="37" y="81"/>
                </a:lnTo>
                <a:lnTo>
                  <a:pt x="31" y="83"/>
                </a:lnTo>
                <a:lnTo>
                  <a:pt x="25" y="86"/>
                </a:lnTo>
                <a:lnTo>
                  <a:pt x="21" y="90"/>
                </a:lnTo>
                <a:lnTo>
                  <a:pt x="17" y="94"/>
                </a:lnTo>
                <a:lnTo>
                  <a:pt x="13" y="98"/>
                </a:lnTo>
                <a:lnTo>
                  <a:pt x="9" y="103"/>
                </a:lnTo>
                <a:lnTo>
                  <a:pt x="6" y="108"/>
                </a:lnTo>
                <a:lnTo>
                  <a:pt x="3" y="114"/>
                </a:lnTo>
                <a:lnTo>
                  <a:pt x="2" y="120"/>
                </a:lnTo>
                <a:lnTo>
                  <a:pt x="0" y="126"/>
                </a:lnTo>
                <a:lnTo>
                  <a:pt x="0" y="132"/>
                </a:lnTo>
                <a:lnTo>
                  <a:pt x="1" y="138"/>
                </a:lnTo>
                <a:lnTo>
                  <a:pt x="3" y="143"/>
                </a:lnTo>
                <a:lnTo>
                  <a:pt x="4" y="151"/>
                </a:lnTo>
                <a:lnTo>
                  <a:pt x="7" y="156"/>
                </a:lnTo>
                <a:lnTo>
                  <a:pt x="10" y="162"/>
                </a:lnTo>
                <a:lnTo>
                  <a:pt x="13" y="166"/>
                </a:lnTo>
                <a:lnTo>
                  <a:pt x="17" y="171"/>
                </a:lnTo>
                <a:lnTo>
                  <a:pt x="22" y="175"/>
                </a:lnTo>
                <a:lnTo>
                  <a:pt x="28" y="178"/>
                </a:lnTo>
                <a:lnTo>
                  <a:pt x="33" y="180"/>
                </a:lnTo>
                <a:lnTo>
                  <a:pt x="39" y="182"/>
                </a:lnTo>
                <a:lnTo>
                  <a:pt x="45" y="184"/>
                </a:lnTo>
                <a:lnTo>
                  <a:pt x="50" y="185"/>
                </a:lnTo>
                <a:lnTo>
                  <a:pt x="57" y="185"/>
                </a:lnTo>
                <a:lnTo>
                  <a:pt x="63" y="185"/>
                </a:lnTo>
                <a:lnTo>
                  <a:pt x="68" y="183"/>
                </a:lnTo>
                <a:lnTo>
                  <a:pt x="74" y="181"/>
                </a:lnTo>
                <a:lnTo>
                  <a:pt x="81" y="178"/>
                </a:lnTo>
                <a:lnTo>
                  <a:pt x="81" y="177"/>
                </a:lnTo>
                <a:lnTo>
                  <a:pt x="73" y="174"/>
                </a:lnTo>
                <a:lnTo>
                  <a:pt x="67" y="172"/>
                </a:lnTo>
                <a:lnTo>
                  <a:pt x="59" y="172"/>
                </a:lnTo>
                <a:lnTo>
                  <a:pt x="53" y="171"/>
                </a:lnTo>
                <a:lnTo>
                  <a:pt x="46" y="172"/>
                </a:lnTo>
                <a:lnTo>
                  <a:pt x="40" y="173"/>
                </a:lnTo>
                <a:lnTo>
                  <a:pt x="33" y="176"/>
                </a:lnTo>
                <a:lnTo>
                  <a:pt x="28" y="178"/>
                </a:lnTo>
                <a:lnTo>
                  <a:pt x="21" y="183"/>
                </a:lnTo>
                <a:lnTo>
                  <a:pt x="16" y="187"/>
                </a:lnTo>
                <a:lnTo>
                  <a:pt x="11" y="192"/>
                </a:lnTo>
                <a:lnTo>
                  <a:pt x="9" y="198"/>
                </a:lnTo>
                <a:lnTo>
                  <a:pt x="5" y="204"/>
                </a:lnTo>
                <a:lnTo>
                  <a:pt x="3" y="210"/>
                </a:lnTo>
                <a:lnTo>
                  <a:pt x="1" y="218"/>
                </a:lnTo>
                <a:lnTo>
                  <a:pt x="1" y="224"/>
                </a:lnTo>
                <a:lnTo>
                  <a:pt x="1" y="232"/>
                </a:lnTo>
                <a:lnTo>
                  <a:pt x="3" y="239"/>
                </a:lnTo>
                <a:lnTo>
                  <a:pt x="5" y="246"/>
                </a:lnTo>
                <a:lnTo>
                  <a:pt x="9" y="252"/>
                </a:lnTo>
                <a:lnTo>
                  <a:pt x="11" y="258"/>
                </a:lnTo>
                <a:lnTo>
                  <a:pt x="16" y="263"/>
                </a:lnTo>
                <a:lnTo>
                  <a:pt x="21" y="267"/>
                </a:lnTo>
                <a:lnTo>
                  <a:pt x="27" y="270"/>
                </a:lnTo>
                <a:lnTo>
                  <a:pt x="33" y="274"/>
                </a:lnTo>
                <a:lnTo>
                  <a:pt x="39" y="276"/>
                </a:lnTo>
                <a:lnTo>
                  <a:pt x="45" y="278"/>
                </a:lnTo>
                <a:lnTo>
                  <a:pt x="52" y="278"/>
                </a:lnTo>
                <a:lnTo>
                  <a:pt x="58" y="278"/>
                </a:lnTo>
                <a:lnTo>
                  <a:pt x="65" y="276"/>
                </a:lnTo>
                <a:lnTo>
                  <a:pt x="73" y="274"/>
                </a:lnTo>
                <a:lnTo>
                  <a:pt x="80" y="270"/>
                </a:lnTo>
                <a:lnTo>
                  <a:pt x="81" y="270"/>
                </a:lnTo>
                <a:lnTo>
                  <a:pt x="74" y="268"/>
                </a:lnTo>
                <a:lnTo>
                  <a:pt x="68" y="266"/>
                </a:lnTo>
                <a:lnTo>
                  <a:pt x="63" y="265"/>
                </a:lnTo>
                <a:lnTo>
                  <a:pt x="57" y="264"/>
                </a:lnTo>
                <a:lnTo>
                  <a:pt x="50" y="265"/>
                </a:lnTo>
                <a:lnTo>
                  <a:pt x="45" y="265"/>
                </a:lnTo>
                <a:lnTo>
                  <a:pt x="39" y="267"/>
                </a:lnTo>
                <a:lnTo>
                  <a:pt x="33" y="268"/>
                </a:lnTo>
                <a:lnTo>
                  <a:pt x="28" y="272"/>
                </a:lnTo>
                <a:lnTo>
                  <a:pt x="22" y="274"/>
                </a:lnTo>
                <a:lnTo>
                  <a:pt x="17" y="278"/>
                </a:lnTo>
                <a:lnTo>
                  <a:pt x="13" y="282"/>
                </a:lnTo>
                <a:lnTo>
                  <a:pt x="10" y="288"/>
                </a:lnTo>
                <a:lnTo>
                  <a:pt x="7" y="293"/>
                </a:lnTo>
                <a:lnTo>
                  <a:pt x="4" y="298"/>
                </a:lnTo>
                <a:lnTo>
                  <a:pt x="3" y="304"/>
                </a:lnTo>
                <a:lnTo>
                  <a:pt x="1" y="312"/>
                </a:lnTo>
                <a:lnTo>
                  <a:pt x="0" y="317"/>
                </a:lnTo>
                <a:lnTo>
                  <a:pt x="0" y="324"/>
                </a:lnTo>
                <a:lnTo>
                  <a:pt x="2" y="330"/>
                </a:lnTo>
                <a:lnTo>
                  <a:pt x="3" y="335"/>
                </a:lnTo>
                <a:lnTo>
                  <a:pt x="6" y="341"/>
                </a:lnTo>
                <a:lnTo>
                  <a:pt x="9" y="346"/>
                </a:lnTo>
                <a:lnTo>
                  <a:pt x="13" y="350"/>
                </a:lnTo>
                <a:lnTo>
                  <a:pt x="17" y="355"/>
                </a:lnTo>
                <a:lnTo>
                  <a:pt x="21" y="359"/>
                </a:lnTo>
                <a:lnTo>
                  <a:pt x="26" y="363"/>
                </a:lnTo>
                <a:lnTo>
                  <a:pt x="31" y="365"/>
                </a:lnTo>
                <a:lnTo>
                  <a:pt x="37" y="368"/>
                </a:lnTo>
                <a:lnTo>
                  <a:pt x="43" y="370"/>
                </a:lnTo>
                <a:lnTo>
                  <a:pt x="48" y="370"/>
                </a:lnTo>
                <a:lnTo>
                  <a:pt x="56" y="370"/>
                </a:lnTo>
                <a:lnTo>
                  <a:pt x="57" y="370"/>
                </a:lnTo>
                <a:lnTo>
                  <a:pt x="57" y="448"/>
                </a:lnTo>
              </a:path>
            </a:pathLst>
          </a:custGeom>
          <a:noFill/>
          <a:ln w="38100" cap="flat" cmpd="sng">
            <a:solidFill>
              <a:srgbClr val="33339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it-IT"/>
          </a:p>
        </p:txBody>
      </p:sp>
      <p:grpSp>
        <p:nvGrpSpPr>
          <p:cNvPr id="12" name="Group 74"/>
          <p:cNvGrpSpPr>
            <a:grpSpLocks/>
          </p:cNvGrpSpPr>
          <p:nvPr/>
        </p:nvGrpSpPr>
        <p:grpSpPr bwMode="auto">
          <a:xfrm>
            <a:off x="3732335" y="4792663"/>
            <a:ext cx="444011" cy="698500"/>
            <a:chOff x="3505" y="1493"/>
            <a:chExt cx="228" cy="283"/>
          </a:xfrm>
        </p:grpSpPr>
        <p:sp>
          <p:nvSpPr>
            <p:cNvPr id="989259" name="Line 75"/>
            <p:cNvSpPr>
              <a:spLocks noChangeShapeType="1"/>
            </p:cNvSpPr>
            <p:nvPr/>
          </p:nvSpPr>
          <p:spPr bwMode="auto">
            <a:xfrm>
              <a:off x="3505" y="1607"/>
              <a:ext cx="228" cy="0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60" name="Line 76"/>
            <p:cNvSpPr>
              <a:spLocks noChangeShapeType="1"/>
            </p:cNvSpPr>
            <p:nvPr/>
          </p:nvSpPr>
          <p:spPr bwMode="auto">
            <a:xfrm>
              <a:off x="3505" y="1662"/>
              <a:ext cx="228" cy="0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61" name="Line 77"/>
            <p:cNvSpPr>
              <a:spLocks noChangeShapeType="1"/>
            </p:cNvSpPr>
            <p:nvPr/>
          </p:nvSpPr>
          <p:spPr bwMode="auto">
            <a:xfrm>
              <a:off x="3619" y="1493"/>
              <a:ext cx="0" cy="113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  <p:sp>
          <p:nvSpPr>
            <p:cNvPr id="989262" name="Line 78"/>
            <p:cNvSpPr>
              <a:spLocks noChangeShapeType="1"/>
            </p:cNvSpPr>
            <p:nvPr/>
          </p:nvSpPr>
          <p:spPr bwMode="auto">
            <a:xfrm>
              <a:off x="3620" y="1663"/>
              <a:ext cx="0" cy="113"/>
            </a:xfrm>
            <a:prstGeom prst="line">
              <a:avLst/>
            </a:prstGeom>
            <a:noFill/>
            <a:ln w="38100">
              <a:solidFill>
                <a:srgbClr val="333399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it-IT"/>
            </a:p>
          </p:txBody>
        </p:sp>
      </p:grpSp>
      <p:sp>
        <p:nvSpPr>
          <p:cNvPr id="989263" name="Line 79"/>
          <p:cNvSpPr>
            <a:spLocks noChangeShapeType="1"/>
          </p:cNvSpPr>
          <p:nvPr/>
        </p:nvSpPr>
        <p:spPr bwMode="auto">
          <a:xfrm>
            <a:off x="4963258" y="5143500"/>
            <a:ext cx="351692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64" name="Line 80"/>
          <p:cNvSpPr>
            <a:spLocks noChangeShapeType="1"/>
          </p:cNvSpPr>
          <p:nvPr/>
        </p:nvSpPr>
        <p:spPr bwMode="auto">
          <a:xfrm>
            <a:off x="3955074" y="4411664"/>
            <a:ext cx="0" cy="396875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65" name="Line 81"/>
          <p:cNvSpPr>
            <a:spLocks noChangeShapeType="1"/>
          </p:cNvSpPr>
          <p:nvPr/>
        </p:nvSpPr>
        <p:spPr bwMode="auto">
          <a:xfrm>
            <a:off x="3960936" y="4424363"/>
            <a:ext cx="1841988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66" name="Line 82"/>
          <p:cNvSpPr>
            <a:spLocks noChangeShapeType="1"/>
          </p:cNvSpPr>
          <p:nvPr/>
        </p:nvSpPr>
        <p:spPr bwMode="auto">
          <a:xfrm>
            <a:off x="3960936" y="5846763"/>
            <a:ext cx="1841988" cy="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67" name="Line 83"/>
          <p:cNvSpPr>
            <a:spLocks noChangeShapeType="1"/>
          </p:cNvSpPr>
          <p:nvPr/>
        </p:nvSpPr>
        <p:spPr bwMode="auto">
          <a:xfrm>
            <a:off x="3955074" y="5462588"/>
            <a:ext cx="0" cy="393700"/>
          </a:xfrm>
          <a:prstGeom prst="line">
            <a:avLst/>
          </a:prstGeom>
          <a:noFill/>
          <a:ln w="38100">
            <a:solidFill>
              <a:srgbClr val="3333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989268" name="AutoShape 84"/>
          <p:cNvSpPr>
            <a:spLocks noChangeArrowheads="1"/>
          </p:cNvSpPr>
          <p:nvPr/>
        </p:nvSpPr>
        <p:spPr bwMode="auto">
          <a:xfrm>
            <a:off x="1863970" y="4767264"/>
            <a:ext cx="197827" cy="694373"/>
          </a:xfrm>
          <a:prstGeom prst="rightArrow">
            <a:avLst>
              <a:gd name="adj1" fmla="val 52731"/>
              <a:gd name="adj2" fmla="val 44949"/>
            </a:avLst>
          </a:prstGeom>
          <a:solidFill>
            <a:srgbClr val="CCFFFF"/>
          </a:solidFill>
          <a:ln w="12700">
            <a:solidFill>
              <a:srgbClr val="00CCFF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arrotondato 6"/>
          <p:cNvSpPr/>
          <p:nvPr/>
        </p:nvSpPr>
        <p:spPr>
          <a:xfrm>
            <a:off x="1071538" y="5500702"/>
            <a:ext cx="7643866" cy="12858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Figures of merit</a:t>
            </a:r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85925"/>
            <a:ext cx="8001000" cy="3814777"/>
          </a:xfrm>
        </p:spPr>
        <p:txBody>
          <a:bodyPr>
            <a:normAutofit fontScale="92500"/>
          </a:bodyPr>
          <a:lstStyle/>
          <a:p>
            <a:r>
              <a:rPr lang="en-US" dirty="0"/>
              <a:t>Analog electronics: precision (low offset and high signal noise ratio), high speed (bandwidth), low consumption and low area</a:t>
            </a:r>
          </a:p>
          <a:p>
            <a:r>
              <a:rPr lang="en-US" dirty="0"/>
              <a:t>Digital electronics: high elaboration frequency, low energy for operation and low area</a:t>
            </a:r>
          </a:p>
          <a:p>
            <a:r>
              <a:rPr lang="en-US" dirty="0"/>
              <a:t>Power electronics: high conversion efficiency that implies high power density (ratio between the circuit volume and the power  utilized).</a:t>
            </a:r>
          </a:p>
          <a:p>
            <a:endParaRPr lang="en-US" dirty="0"/>
          </a:p>
        </p:txBody>
      </p:sp>
      <p:graphicFrame>
        <p:nvGraphicFramePr>
          <p:cNvPr id="184324" name="Object 4"/>
          <p:cNvGraphicFramePr>
            <a:graphicFrameLocks noChangeAspect="1"/>
          </p:cNvGraphicFramePr>
          <p:nvPr/>
        </p:nvGraphicFramePr>
        <p:xfrm>
          <a:off x="2000232" y="5572140"/>
          <a:ext cx="1261697" cy="1133475"/>
        </p:xfrm>
        <a:graphic>
          <a:graphicData uri="http://schemas.openxmlformats.org/presentationml/2006/ole">
            <p:oleObj spid="_x0000_s1026" name="Equation" r:id="rId4" imgW="520560" imgH="431640" progId="Equation.3">
              <p:embed/>
            </p:oleObj>
          </a:graphicData>
        </a:graphic>
      </p:graphicFrame>
      <p:graphicFrame>
        <p:nvGraphicFramePr>
          <p:cNvPr id="184325" name="Object 5"/>
          <p:cNvGraphicFramePr>
            <a:graphicFrameLocks noChangeAspect="1"/>
          </p:cNvGraphicFramePr>
          <p:nvPr/>
        </p:nvGraphicFramePr>
        <p:xfrm>
          <a:off x="4286248" y="5643578"/>
          <a:ext cx="3446585" cy="1062038"/>
        </p:xfrm>
        <a:graphic>
          <a:graphicData uri="http://schemas.openxmlformats.org/presentationml/2006/ole">
            <p:oleObj spid="_x0000_s1027" name="Equation" r:id="rId5" imgW="138420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Power Switch: Power MOS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8001000" cy="2578100"/>
          </a:xfrm>
        </p:spPr>
        <p:txBody>
          <a:bodyPr/>
          <a:lstStyle/>
          <a:p>
            <a:r>
              <a:rPr lang="en-US"/>
              <a:t>Power switch requirements for MOSFET:</a:t>
            </a:r>
          </a:p>
          <a:p>
            <a:pPr lvl="1"/>
            <a:r>
              <a:rPr lang="en-US"/>
              <a:t>Low Rdson	</a:t>
            </a:r>
            <a:r>
              <a:rPr lang="en-US">
                <a:sym typeface="Symbol" pitchFamily="18" charset="2"/>
              </a:rPr>
              <a:t> Low L and high W</a:t>
            </a:r>
          </a:p>
          <a:p>
            <a:pPr lvl="1"/>
            <a:r>
              <a:rPr lang="en-US"/>
              <a:t>High breakdown </a:t>
            </a:r>
            <a:r>
              <a:rPr lang="en-US">
                <a:sym typeface="Symbol" pitchFamily="18" charset="2"/>
              </a:rPr>
              <a:t> Body region low doped</a:t>
            </a:r>
          </a:p>
          <a:p>
            <a:pPr>
              <a:buFont typeface="Monotype Sorts" pitchFamily="2" charset="2"/>
              <a:buNone/>
            </a:pPr>
            <a:r>
              <a:rPr lang="it-IT"/>
              <a:t> </a:t>
            </a:r>
          </a:p>
        </p:txBody>
      </p:sp>
      <p:sp>
        <p:nvSpPr>
          <p:cNvPr id="271364" name="AutoShape 4"/>
          <p:cNvSpPr>
            <a:spLocks noChangeArrowheads="1"/>
          </p:cNvSpPr>
          <p:nvPr/>
        </p:nvSpPr>
        <p:spPr bwMode="auto">
          <a:xfrm>
            <a:off x="3815862" y="3619500"/>
            <a:ext cx="1459523" cy="1381136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endParaRPr lang="it-IT"/>
          </a:p>
        </p:txBody>
      </p:sp>
      <p:sp>
        <p:nvSpPr>
          <p:cNvPr id="271365" name="Text Box 5"/>
          <p:cNvSpPr txBox="1">
            <a:spLocks noChangeArrowheads="1"/>
          </p:cNvSpPr>
          <p:nvPr/>
        </p:nvSpPr>
        <p:spPr bwMode="auto">
          <a:xfrm>
            <a:off x="1145931" y="5170488"/>
            <a:ext cx="80714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>
                <a:latin typeface="Arial" charset="0"/>
              </a:rPr>
              <a:t>Punch through when the channel is fully depleted</a:t>
            </a:r>
            <a:r>
              <a:rPr lang="it-IT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Power MOSFET</a:t>
            </a:r>
          </a:p>
        </p:txBody>
      </p:sp>
      <p:sp>
        <p:nvSpPr>
          <p:cNvPr id="254987" name="Rectangle 11"/>
          <p:cNvSpPr>
            <a:spLocks noGrp="1" noChangeArrowheads="1"/>
          </p:cNvSpPr>
          <p:nvPr>
            <p:ph type="body" sz="half" idx="2"/>
          </p:nvPr>
        </p:nvSpPr>
        <p:spPr>
          <a:xfrm>
            <a:off x="849923" y="4356100"/>
            <a:ext cx="8001000" cy="2120900"/>
          </a:xfrm>
        </p:spPr>
        <p:txBody>
          <a:bodyPr/>
          <a:lstStyle/>
          <a:p>
            <a:r>
              <a:rPr lang="en-US" sz="2400" dirty="0"/>
              <a:t>This structure has the high breakdown voltage and low </a:t>
            </a:r>
            <a:r>
              <a:rPr lang="en-US" sz="2400" dirty="0" err="1"/>
              <a:t>Rdson</a:t>
            </a:r>
            <a:r>
              <a:rPr lang="en-US" sz="2400" dirty="0"/>
              <a:t>:</a:t>
            </a:r>
          </a:p>
          <a:p>
            <a:pPr lvl="1"/>
            <a:r>
              <a:rPr lang="en-US" sz="2400" dirty="0"/>
              <a:t>During the off state the depletion region is present in the </a:t>
            </a:r>
            <a:r>
              <a:rPr lang="en-US" sz="2400" dirty="0" err="1"/>
              <a:t>Nepi</a:t>
            </a:r>
            <a:endParaRPr lang="en-US" sz="2400" dirty="0"/>
          </a:p>
          <a:p>
            <a:pPr lvl="1"/>
            <a:r>
              <a:rPr lang="en-US" sz="2400" dirty="0"/>
              <a:t>The </a:t>
            </a:r>
            <a:r>
              <a:rPr lang="en-US" sz="2400" dirty="0" err="1"/>
              <a:t>Rds</a:t>
            </a:r>
            <a:r>
              <a:rPr lang="en-US" sz="2400" dirty="0"/>
              <a:t> on decreases by reducing the channel length </a:t>
            </a:r>
          </a:p>
        </p:txBody>
      </p:sp>
      <p:pic>
        <p:nvPicPr>
          <p:cNvPr id="254983" name="Picture 7" descr="2005JUN27_POW_NP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78" y="1571612"/>
            <a:ext cx="2177562" cy="2743200"/>
          </a:xfrm>
          <a:prstGeom prst="rect">
            <a:avLst/>
          </a:prstGeom>
          <a:noFill/>
        </p:spPr>
      </p:pic>
      <p:sp>
        <p:nvSpPr>
          <p:cNvPr id="6" name="CasellaDiTesto 5"/>
          <p:cNvSpPr txBox="1"/>
          <p:nvPr/>
        </p:nvSpPr>
        <p:spPr>
          <a:xfrm>
            <a:off x="0" y="2428868"/>
            <a:ext cx="2088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Vertical </a:t>
            </a:r>
            <a:r>
              <a:rPr lang="it-IT" dirty="0" err="1" smtClean="0"/>
              <a:t>power</a:t>
            </a:r>
            <a:r>
              <a:rPr lang="it-IT" dirty="0" smtClean="0"/>
              <a:t> MOS</a:t>
            </a:r>
            <a:endParaRPr lang="it-IT" dirty="0"/>
          </a:p>
        </p:txBody>
      </p:sp>
      <p:cxnSp>
        <p:nvCxnSpPr>
          <p:cNvPr id="8" name="Connettore 2 7"/>
          <p:cNvCxnSpPr/>
          <p:nvPr/>
        </p:nvCxnSpPr>
        <p:spPr>
          <a:xfrm>
            <a:off x="1285884" y="2857496"/>
            <a:ext cx="785818" cy="71438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01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785926"/>
            <a:ext cx="2408205" cy="228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Electromigration</a:t>
            </a:r>
            <a:r>
              <a:rPr lang="it-IT" dirty="0" smtClean="0"/>
              <a:t> </a:t>
            </a:r>
            <a:r>
              <a:rPr lang="it-IT" dirty="0" err="1" smtClean="0"/>
              <a:t>problem</a:t>
            </a:r>
            <a:endParaRPr lang="it-IT" dirty="0"/>
          </a:p>
        </p:txBody>
      </p:sp>
      <p:pic>
        <p:nvPicPr>
          <p:cNvPr id="152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656381"/>
            <a:ext cx="7429552" cy="5201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Layout </a:t>
            </a:r>
            <a:r>
              <a:rPr lang="it-IT" dirty="0" err="1" smtClean="0"/>
              <a:t>power</a:t>
            </a:r>
            <a:r>
              <a:rPr lang="it-IT" dirty="0" smtClean="0"/>
              <a:t> MOSFET</a:t>
            </a:r>
            <a:endParaRPr lang="it-IT" dirty="0"/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9803" y="2357430"/>
            <a:ext cx="782419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1714488"/>
            <a:ext cx="2408205" cy="228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Rds</a:t>
            </a:r>
            <a:r>
              <a:rPr lang="it-IT" dirty="0" err="1" smtClean="0"/>
              <a:t>on</a:t>
            </a:r>
            <a:r>
              <a:rPr lang="it-IT" dirty="0" smtClean="0"/>
              <a:t> </a:t>
            </a:r>
            <a:r>
              <a:rPr lang="it-IT" dirty="0" err="1" smtClean="0"/>
              <a:t>contributions</a:t>
            </a:r>
            <a:endParaRPr lang="it-IT" dirty="0"/>
          </a:p>
        </p:txBody>
      </p:sp>
      <p:pic>
        <p:nvPicPr>
          <p:cNvPr id="153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1714488"/>
            <a:ext cx="3929090" cy="2971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4714884"/>
            <a:ext cx="4929222" cy="1983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0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2428868"/>
            <a:ext cx="24003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POWER MOS commutations: Gate charge curves</a:t>
            </a:r>
          </a:p>
        </p:txBody>
      </p:sp>
      <p:sp>
        <p:nvSpPr>
          <p:cNvPr id="279587" name="Rectangle 35"/>
          <p:cNvSpPr>
            <a:spLocks noGrp="1" noChangeArrowheads="1"/>
          </p:cNvSpPr>
          <p:nvPr>
            <p:ph type="body" idx="1"/>
          </p:nvPr>
        </p:nvSpPr>
        <p:spPr>
          <a:xfrm>
            <a:off x="857224" y="1571612"/>
            <a:ext cx="8001000" cy="347345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dirty="0"/>
              <a:t>The MOS commutation characteristic with an inductive load is described by the gate charge curves </a:t>
            </a:r>
          </a:p>
          <a:p>
            <a:pPr>
              <a:lnSpc>
                <a:spcPct val="90000"/>
              </a:lnSpc>
            </a:pPr>
            <a:r>
              <a:rPr lang="en-US" dirty="0"/>
              <a:t>This curves is a charge controlled representation of the power MOS. They report the relation between the </a:t>
            </a:r>
            <a:r>
              <a:rPr lang="en-US" dirty="0" err="1"/>
              <a:t>Vgs</a:t>
            </a:r>
            <a:r>
              <a:rPr lang="en-US" dirty="0"/>
              <a:t> voltage and the charge injected in the gate to drive the device in relation with the switching condition (Ids, </a:t>
            </a:r>
            <a:r>
              <a:rPr lang="en-US" dirty="0" err="1"/>
              <a:t>Vds</a:t>
            </a:r>
            <a:r>
              <a:rPr lang="en-US" dirty="0"/>
              <a:t>)</a:t>
            </a:r>
          </a:p>
        </p:txBody>
      </p:sp>
      <p:sp>
        <p:nvSpPr>
          <p:cNvPr id="279588" name="Line 36"/>
          <p:cNvSpPr>
            <a:spLocks noChangeShapeType="1"/>
          </p:cNvSpPr>
          <p:nvPr/>
        </p:nvSpPr>
        <p:spPr bwMode="auto">
          <a:xfrm>
            <a:off x="3905251" y="6309304"/>
            <a:ext cx="199292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9589" name="Line 37"/>
          <p:cNvSpPr>
            <a:spLocks noChangeShapeType="1"/>
          </p:cNvSpPr>
          <p:nvPr/>
        </p:nvSpPr>
        <p:spPr bwMode="auto">
          <a:xfrm flipV="1">
            <a:off x="3933092" y="5804479"/>
            <a:ext cx="621323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9590" name="Line 38"/>
          <p:cNvSpPr>
            <a:spLocks noChangeShapeType="1"/>
          </p:cNvSpPr>
          <p:nvPr/>
        </p:nvSpPr>
        <p:spPr bwMode="auto">
          <a:xfrm>
            <a:off x="4555881" y="5804479"/>
            <a:ext cx="666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9591" name="Line 39"/>
          <p:cNvSpPr>
            <a:spLocks noChangeShapeType="1"/>
          </p:cNvSpPr>
          <p:nvPr/>
        </p:nvSpPr>
        <p:spPr bwMode="auto">
          <a:xfrm flipV="1">
            <a:off x="5222631" y="5436179"/>
            <a:ext cx="668215" cy="368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9592" name="Line 40"/>
          <p:cNvSpPr>
            <a:spLocks noChangeShapeType="1"/>
          </p:cNvSpPr>
          <p:nvPr/>
        </p:nvSpPr>
        <p:spPr bwMode="auto">
          <a:xfrm>
            <a:off x="3912578" y="5433004"/>
            <a:ext cx="19782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9593" name="Line 41"/>
          <p:cNvSpPr>
            <a:spLocks noChangeShapeType="1"/>
          </p:cNvSpPr>
          <p:nvPr/>
        </p:nvSpPr>
        <p:spPr bwMode="auto">
          <a:xfrm flipH="1">
            <a:off x="3903785" y="6061654"/>
            <a:ext cx="3077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9594" name="Text Box 42"/>
          <p:cNvSpPr txBox="1">
            <a:spLocks noChangeArrowheads="1"/>
          </p:cNvSpPr>
          <p:nvPr/>
        </p:nvSpPr>
        <p:spPr bwMode="auto">
          <a:xfrm>
            <a:off x="3168161" y="5721929"/>
            <a:ext cx="5940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</a:t>
            </a:r>
            <a:r>
              <a:rPr lang="it-IT" baseline="-25000"/>
              <a:t>gsth</a:t>
            </a:r>
          </a:p>
        </p:txBody>
      </p:sp>
      <p:sp>
        <p:nvSpPr>
          <p:cNvPr id="279595" name="Text Box 43"/>
          <p:cNvSpPr txBox="1">
            <a:spLocks noChangeArrowheads="1"/>
          </p:cNvSpPr>
          <p:nvPr/>
        </p:nvSpPr>
        <p:spPr bwMode="auto">
          <a:xfrm>
            <a:off x="3165231" y="5137729"/>
            <a:ext cx="39684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</a:t>
            </a:r>
            <a:r>
              <a:rPr lang="it-IT" baseline="-25000"/>
              <a:t>d</a:t>
            </a:r>
          </a:p>
        </p:txBody>
      </p:sp>
      <p:sp>
        <p:nvSpPr>
          <p:cNvPr id="279596" name="Line 44"/>
          <p:cNvSpPr>
            <a:spLocks noChangeShapeType="1"/>
          </p:cNvSpPr>
          <p:nvPr/>
        </p:nvSpPr>
        <p:spPr bwMode="auto">
          <a:xfrm rot="-5400000">
            <a:off x="3166269" y="5738598"/>
            <a:ext cx="14398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9597" name="Text Box 45"/>
          <p:cNvSpPr txBox="1">
            <a:spLocks noChangeArrowheads="1"/>
          </p:cNvSpPr>
          <p:nvPr/>
        </p:nvSpPr>
        <p:spPr bwMode="auto">
          <a:xfrm>
            <a:off x="5542085" y="6417254"/>
            <a:ext cx="436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Q</a:t>
            </a:r>
            <a:r>
              <a:rPr lang="it-IT" baseline="-25000"/>
              <a:t>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POWER MOS commutations: Gate charge curves</a:t>
            </a:r>
            <a:endParaRPr lang="it-IT"/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428750"/>
            <a:ext cx="8001000" cy="3911600"/>
          </a:xfrm>
        </p:spPr>
        <p:txBody>
          <a:bodyPr>
            <a:normAutofit fontScale="92500"/>
          </a:bodyPr>
          <a:lstStyle/>
          <a:p>
            <a:r>
              <a:rPr lang="en-US"/>
              <a:t>The importance of the gate charge curves is related to the driving circuit design because they represent the relation between the driving mode and the switching losses. </a:t>
            </a:r>
          </a:p>
          <a:p>
            <a:r>
              <a:rPr lang="en-US"/>
              <a:t>The gate charge curves depends on the switching condition (Il ,Vds) and on the parasitic present on the application but almost they don’t depend on the driving circuit.</a:t>
            </a:r>
            <a:r>
              <a:rPr lang="it-IT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POWER MOS commutations: Gate charge curves</a:t>
            </a:r>
          </a:p>
        </p:txBody>
      </p:sp>
      <p:sp>
        <p:nvSpPr>
          <p:cNvPr id="276518" name="Rectangle 38"/>
          <p:cNvSpPr>
            <a:spLocks noGrp="1" noChangeArrowheads="1"/>
          </p:cNvSpPr>
          <p:nvPr>
            <p:ph type="body" sz="half" idx="2"/>
          </p:nvPr>
        </p:nvSpPr>
        <p:spPr>
          <a:xfrm>
            <a:off x="5061439" y="1828801"/>
            <a:ext cx="3930162" cy="2473325"/>
          </a:xfrm>
        </p:spPr>
        <p:txBody>
          <a:bodyPr/>
          <a:lstStyle/>
          <a:p>
            <a:r>
              <a:rPr lang="en-US" sz="2000"/>
              <a:t>The ideal inductive commutation </a:t>
            </a:r>
          </a:p>
          <a:p>
            <a:r>
              <a:rPr lang="en-US" sz="2000"/>
              <a:t>With a fixed inductor current level and voltage level</a:t>
            </a:r>
          </a:p>
          <a:p>
            <a:r>
              <a:rPr lang="en-US" sz="2000"/>
              <a:t> Considering an ideal diode </a:t>
            </a:r>
          </a:p>
        </p:txBody>
      </p:sp>
      <p:sp>
        <p:nvSpPr>
          <p:cNvPr id="276484" name="Line 4"/>
          <p:cNvSpPr>
            <a:spLocks noChangeShapeType="1"/>
          </p:cNvSpPr>
          <p:nvPr/>
        </p:nvSpPr>
        <p:spPr bwMode="auto">
          <a:xfrm flipV="1">
            <a:off x="1601666" y="1697039"/>
            <a:ext cx="0" cy="43783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85" name="Line 5"/>
          <p:cNvSpPr>
            <a:spLocks noChangeShapeType="1"/>
          </p:cNvSpPr>
          <p:nvPr/>
        </p:nvSpPr>
        <p:spPr bwMode="auto">
          <a:xfrm>
            <a:off x="1601666" y="3057525"/>
            <a:ext cx="26582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86" name="Line 6"/>
          <p:cNvSpPr>
            <a:spLocks noChangeShapeType="1"/>
          </p:cNvSpPr>
          <p:nvPr/>
        </p:nvSpPr>
        <p:spPr bwMode="auto">
          <a:xfrm>
            <a:off x="1589943" y="4087813"/>
            <a:ext cx="26582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87" name="Line 7"/>
          <p:cNvSpPr>
            <a:spLocks noChangeShapeType="1"/>
          </p:cNvSpPr>
          <p:nvPr/>
        </p:nvSpPr>
        <p:spPr bwMode="auto">
          <a:xfrm>
            <a:off x="1625112" y="5180013"/>
            <a:ext cx="26582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88" name="Line 8"/>
          <p:cNvSpPr>
            <a:spLocks noChangeShapeType="1"/>
          </p:cNvSpPr>
          <p:nvPr/>
        </p:nvSpPr>
        <p:spPr bwMode="auto">
          <a:xfrm flipV="1">
            <a:off x="1629508" y="2552700"/>
            <a:ext cx="621323" cy="495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89" name="Line 9"/>
          <p:cNvSpPr>
            <a:spLocks noChangeShapeType="1"/>
          </p:cNvSpPr>
          <p:nvPr/>
        </p:nvSpPr>
        <p:spPr bwMode="auto">
          <a:xfrm>
            <a:off x="2252296" y="2552700"/>
            <a:ext cx="6667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90" name="Line 10"/>
          <p:cNvSpPr>
            <a:spLocks noChangeShapeType="1"/>
          </p:cNvSpPr>
          <p:nvPr/>
        </p:nvSpPr>
        <p:spPr bwMode="auto">
          <a:xfrm flipV="1">
            <a:off x="2919046" y="2184400"/>
            <a:ext cx="668215" cy="368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91" name="Line 11"/>
          <p:cNvSpPr>
            <a:spLocks noChangeShapeType="1"/>
          </p:cNvSpPr>
          <p:nvPr/>
        </p:nvSpPr>
        <p:spPr bwMode="auto">
          <a:xfrm flipV="1">
            <a:off x="1899139" y="3492500"/>
            <a:ext cx="339969" cy="58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92" name="Line 12"/>
          <p:cNvSpPr>
            <a:spLocks noChangeShapeType="1"/>
          </p:cNvSpPr>
          <p:nvPr/>
        </p:nvSpPr>
        <p:spPr bwMode="auto">
          <a:xfrm flipV="1">
            <a:off x="2240574" y="3492500"/>
            <a:ext cx="181561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93" name="Line 13"/>
          <p:cNvSpPr>
            <a:spLocks noChangeShapeType="1"/>
          </p:cNvSpPr>
          <p:nvPr/>
        </p:nvSpPr>
        <p:spPr bwMode="auto">
          <a:xfrm>
            <a:off x="1594338" y="4483100"/>
            <a:ext cx="64037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94" name="Line 14"/>
          <p:cNvSpPr>
            <a:spLocks noChangeShapeType="1"/>
          </p:cNvSpPr>
          <p:nvPr/>
        </p:nvSpPr>
        <p:spPr bwMode="auto">
          <a:xfrm>
            <a:off x="2239107" y="4483100"/>
            <a:ext cx="411774" cy="558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95" name="Line 15"/>
          <p:cNvSpPr>
            <a:spLocks noChangeShapeType="1"/>
          </p:cNvSpPr>
          <p:nvPr/>
        </p:nvSpPr>
        <p:spPr bwMode="auto">
          <a:xfrm>
            <a:off x="2649416" y="5046663"/>
            <a:ext cx="244720" cy="4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96" name="Line 16"/>
          <p:cNvSpPr>
            <a:spLocks noChangeShapeType="1"/>
          </p:cNvSpPr>
          <p:nvPr/>
        </p:nvSpPr>
        <p:spPr bwMode="auto">
          <a:xfrm>
            <a:off x="2898531" y="5097463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97" name="Line 17"/>
          <p:cNvSpPr>
            <a:spLocks noChangeShapeType="1"/>
          </p:cNvSpPr>
          <p:nvPr/>
        </p:nvSpPr>
        <p:spPr bwMode="auto">
          <a:xfrm>
            <a:off x="2246435" y="2319338"/>
            <a:ext cx="0" cy="3598862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98" name="Line 18"/>
          <p:cNvSpPr>
            <a:spLocks noChangeShapeType="1"/>
          </p:cNvSpPr>
          <p:nvPr/>
        </p:nvSpPr>
        <p:spPr bwMode="auto">
          <a:xfrm>
            <a:off x="2920512" y="2320926"/>
            <a:ext cx="0" cy="35988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499" name="Line 19"/>
          <p:cNvSpPr>
            <a:spLocks noChangeShapeType="1"/>
          </p:cNvSpPr>
          <p:nvPr/>
        </p:nvSpPr>
        <p:spPr bwMode="auto">
          <a:xfrm>
            <a:off x="1905000" y="2306638"/>
            <a:ext cx="0" cy="3598862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00" name="Line 20"/>
          <p:cNvSpPr>
            <a:spLocks noChangeShapeType="1"/>
          </p:cNvSpPr>
          <p:nvPr/>
        </p:nvSpPr>
        <p:spPr bwMode="auto">
          <a:xfrm>
            <a:off x="1613389" y="5929313"/>
            <a:ext cx="26582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01" name="Line 21"/>
          <p:cNvSpPr>
            <a:spLocks noChangeShapeType="1"/>
          </p:cNvSpPr>
          <p:nvPr/>
        </p:nvSpPr>
        <p:spPr bwMode="auto">
          <a:xfrm flipV="1">
            <a:off x="1913792" y="5327650"/>
            <a:ext cx="339969" cy="584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02" name="Line 22"/>
          <p:cNvSpPr>
            <a:spLocks noChangeShapeType="1"/>
          </p:cNvSpPr>
          <p:nvPr/>
        </p:nvSpPr>
        <p:spPr bwMode="auto">
          <a:xfrm>
            <a:off x="2253761" y="5327651"/>
            <a:ext cx="411774" cy="549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03" name="Line 23"/>
          <p:cNvSpPr>
            <a:spLocks noChangeShapeType="1"/>
          </p:cNvSpPr>
          <p:nvPr/>
        </p:nvSpPr>
        <p:spPr bwMode="auto">
          <a:xfrm>
            <a:off x="2664070" y="5872163"/>
            <a:ext cx="244720" cy="492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04" name="Line 24"/>
          <p:cNvSpPr>
            <a:spLocks noChangeShapeType="1"/>
          </p:cNvSpPr>
          <p:nvPr/>
        </p:nvSpPr>
        <p:spPr bwMode="auto">
          <a:xfrm>
            <a:off x="1916724" y="6057900"/>
            <a:ext cx="101111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05" name="Text Box 25"/>
          <p:cNvSpPr txBox="1">
            <a:spLocks noChangeArrowheads="1"/>
          </p:cNvSpPr>
          <p:nvPr/>
        </p:nvSpPr>
        <p:spPr bwMode="auto">
          <a:xfrm>
            <a:off x="2157046" y="6003925"/>
            <a:ext cx="5100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ton</a:t>
            </a:r>
          </a:p>
        </p:txBody>
      </p:sp>
      <p:sp>
        <p:nvSpPr>
          <p:cNvPr id="276506" name="Text Box 26"/>
          <p:cNvSpPr txBox="1">
            <a:spLocks noChangeArrowheads="1"/>
          </p:cNvSpPr>
          <p:nvPr/>
        </p:nvSpPr>
        <p:spPr bwMode="auto">
          <a:xfrm>
            <a:off x="1538654" y="4057650"/>
            <a:ext cx="6335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tdon</a:t>
            </a:r>
          </a:p>
        </p:txBody>
      </p:sp>
      <p:sp>
        <p:nvSpPr>
          <p:cNvPr id="276507" name="Line 27"/>
          <p:cNvSpPr>
            <a:spLocks noChangeShapeType="1"/>
          </p:cNvSpPr>
          <p:nvPr/>
        </p:nvSpPr>
        <p:spPr bwMode="auto">
          <a:xfrm>
            <a:off x="1608993" y="2181225"/>
            <a:ext cx="19782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08" name="Line 28"/>
          <p:cNvSpPr>
            <a:spLocks noChangeShapeType="1"/>
          </p:cNvSpPr>
          <p:nvPr/>
        </p:nvSpPr>
        <p:spPr bwMode="auto">
          <a:xfrm flipH="1">
            <a:off x="1600200" y="2809875"/>
            <a:ext cx="3077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09" name="Text Box 29"/>
          <p:cNvSpPr txBox="1">
            <a:spLocks noChangeArrowheads="1"/>
          </p:cNvSpPr>
          <p:nvPr/>
        </p:nvSpPr>
        <p:spPr bwMode="auto">
          <a:xfrm>
            <a:off x="864577" y="2470150"/>
            <a:ext cx="64408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</a:t>
            </a:r>
            <a:r>
              <a:rPr lang="it-IT" baseline="-25000"/>
              <a:t>GEth</a:t>
            </a:r>
          </a:p>
        </p:txBody>
      </p:sp>
      <p:sp>
        <p:nvSpPr>
          <p:cNvPr id="276510" name="Text Box 30"/>
          <p:cNvSpPr txBox="1">
            <a:spLocks noChangeArrowheads="1"/>
          </p:cNvSpPr>
          <p:nvPr/>
        </p:nvSpPr>
        <p:spPr bwMode="auto">
          <a:xfrm>
            <a:off x="861646" y="1885950"/>
            <a:ext cx="5094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</a:t>
            </a:r>
            <a:r>
              <a:rPr lang="it-IT" baseline="-25000"/>
              <a:t>GE</a:t>
            </a:r>
          </a:p>
        </p:txBody>
      </p:sp>
      <p:sp>
        <p:nvSpPr>
          <p:cNvPr id="276511" name="Text Box 31"/>
          <p:cNvSpPr txBox="1">
            <a:spLocks noChangeArrowheads="1"/>
          </p:cNvSpPr>
          <p:nvPr/>
        </p:nvSpPr>
        <p:spPr bwMode="auto">
          <a:xfrm>
            <a:off x="1755531" y="1673225"/>
            <a:ext cx="4244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</a:t>
            </a:r>
            <a:r>
              <a:rPr lang="it-IT" baseline="-25000"/>
              <a:t>G</a:t>
            </a:r>
          </a:p>
        </p:txBody>
      </p:sp>
      <p:sp>
        <p:nvSpPr>
          <p:cNvPr id="276512" name="Text Box 32"/>
          <p:cNvSpPr txBox="1">
            <a:spLocks noChangeArrowheads="1"/>
          </p:cNvSpPr>
          <p:nvPr/>
        </p:nvSpPr>
        <p:spPr bwMode="auto">
          <a:xfrm>
            <a:off x="1014046" y="3108325"/>
            <a:ext cx="3321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I</a:t>
            </a:r>
            <a:r>
              <a:rPr lang="it-IT" baseline="-25000"/>
              <a:t>C</a:t>
            </a:r>
          </a:p>
        </p:txBody>
      </p:sp>
      <p:sp>
        <p:nvSpPr>
          <p:cNvPr id="276513" name="Text Box 33"/>
          <p:cNvSpPr txBox="1">
            <a:spLocks noChangeArrowheads="1"/>
          </p:cNvSpPr>
          <p:nvPr/>
        </p:nvSpPr>
        <p:spPr bwMode="auto">
          <a:xfrm>
            <a:off x="849923" y="4359275"/>
            <a:ext cx="4982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V</a:t>
            </a:r>
            <a:r>
              <a:rPr lang="it-IT" baseline="-25000"/>
              <a:t>CE</a:t>
            </a:r>
          </a:p>
        </p:txBody>
      </p:sp>
      <p:sp>
        <p:nvSpPr>
          <p:cNvPr id="276514" name="Text Box 34"/>
          <p:cNvSpPr txBox="1">
            <a:spLocks noChangeArrowheads="1"/>
          </p:cNvSpPr>
          <p:nvPr/>
        </p:nvSpPr>
        <p:spPr bwMode="auto">
          <a:xfrm>
            <a:off x="992066" y="5199064"/>
            <a:ext cx="54694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it-IT"/>
              <a:t>E</a:t>
            </a:r>
          </a:p>
          <a:p>
            <a:r>
              <a:rPr lang="it-IT"/>
              <a:t>loss</a:t>
            </a:r>
            <a:endParaRPr lang="it-IT" baseline="-25000"/>
          </a:p>
        </p:txBody>
      </p:sp>
      <p:sp>
        <p:nvSpPr>
          <p:cNvPr id="276515" name="Line 35"/>
          <p:cNvSpPr>
            <a:spLocks noChangeShapeType="1"/>
          </p:cNvSpPr>
          <p:nvPr/>
        </p:nvSpPr>
        <p:spPr bwMode="auto">
          <a:xfrm>
            <a:off x="3106615" y="509905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21" name="Line 41"/>
          <p:cNvSpPr>
            <a:spLocks noChangeShapeType="1"/>
          </p:cNvSpPr>
          <p:nvPr/>
        </p:nvSpPr>
        <p:spPr bwMode="auto">
          <a:xfrm>
            <a:off x="6572250" y="5634038"/>
            <a:ext cx="0" cy="8001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22" name="Line 42"/>
          <p:cNvSpPr>
            <a:spLocks noChangeShapeType="1"/>
          </p:cNvSpPr>
          <p:nvPr/>
        </p:nvSpPr>
        <p:spPr bwMode="auto">
          <a:xfrm>
            <a:off x="6657243" y="5635625"/>
            <a:ext cx="0" cy="8001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23" name="Line 43"/>
          <p:cNvSpPr>
            <a:spLocks noChangeShapeType="1"/>
          </p:cNvSpPr>
          <p:nvPr/>
        </p:nvSpPr>
        <p:spPr bwMode="auto">
          <a:xfrm>
            <a:off x="6677758" y="6338888"/>
            <a:ext cx="54951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24" name="Line 44"/>
          <p:cNvSpPr>
            <a:spLocks noChangeShapeType="1"/>
          </p:cNvSpPr>
          <p:nvPr/>
        </p:nvSpPr>
        <p:spPr bwMode="auto">
          <a:xfrm>
            <a:off x="6683620" y="5721350"/>
            <a:ext cx="54951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25" name="Oval 45"/>
          <p:cNvSpPr>
            <a:spLocks noChangeArrowheads="1"/>
          </p:cNvSpPr>
          <p:nvPr/>
        </p:nvSpPr>
        <p:spPr bwMode="auto">
          <a:xfrm>
            <a:off x="7025054" y="4552950"/>
            <a:ext cx="378069" cy="457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76526" name="Line 46"/>
          <p:cNvSpPr>
            <a:spLocks noChangeShapeType="1"/>
          </p:cNvSpPr>
          <p:nvPr/>
        </p:nvSpPr>
        <p:spPr bwMode="auto">
          <a:xfrm flipV="1">
            <a:off x="7218485" y="5000625"/>
            <a:ext cx="0" cy="723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27" name="Line 47"/>
          <p:cNvSpPr>
            <a:spLocks noChangeShapeType="1"/>
          </p:cNvSpPr>
          <p:nvPr/>
        </p:nvSpPr>
        <p:spPr bwMode="auto">
          <a:xfrm>
            <a:off x="7552592" y="4600575"/>
            <a:ext cx="3341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28" name="AutoShape 48"/>
          <p:cNvSpPr>
            <a:spLocks noChangeArrowheads="1"/>
          </p:cNvSpPr>
          <p:nvPr/>
        </p:nvSpPr>
        <p:spPr bwMode="auto">
          <a:xfrm>
            <a:off x="7561385" y="4600575"/>
            <a:ext cx="307731" cy="266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76529" name="Line 49"/>
          <p:cNvSpPr>
            <a:spLocks noChangeShapeType="1"/>
          </p:cNvSpPr>
          <p:nvPr/>
        </p:nvSpPr>
        <p:spPr bwMode="auto">
          <a:xfrm>
            <a:off x="7719646" y="4876801"/>
            <a:ext cx="0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30" name="Line 50"/>
          <p:cNvSpPr>
            <a:spLocks noChangeShapeType="1"/>
          </p:cNvSpPr>
          <p:nvPr/>
        </p:nvSpPr>
        <p:spPr bwMode="auto">
          <a:xfrm>
            <a:off x="7716715" y="4235451"/>
            <a:ext cx="0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33" name="Line 53"/>
          <p:cNvSpPr>
            <a:spLocks noChangeShapeType="1"/>
          </p:cNvSpPr>
          <p:nvPr/>
        </p:nvSpPr>
        <p:spPr bwMode="auto">
          <a:xfrm flipV="1">
            <a:off x="7215554" y="4140201"/>
            <a:ext cx="0" cy="3905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34" name="Line 54"/>
          <p:cNvSpPr>
            <a:spLocks noChangeShapeType="1"/>
          </p:cNvSpPr>
          <p:nvPr/>
        </p:nvSpPr>
        <p:spPr bwMode="auto">
          <a:xfrm>
            <a:off x="7209692" y="4229100"/>
            <a:ext cx="4923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35" name="Line 55"/>
          <p:cNvSpPr>
            <a:spLocks noChangeShapeType="1"/>
          </p:cNvSpPr>
          <p:nvPr/>
        </p:nvSpPr>
        <p:spPr bwMode="auto">
          <a:xfrm>
            <a:off x="7233139" y="5226050"/>
            <a:ext cx="48357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36" name="Line 56"/>
          <p:cNvSpPr>
            <a:spLocks noChangeShapeType="1"/>
          </p:cNvSpPr>
          <p:nvPr/>
        </p:nvSpPr>
        <p:spPr bwMode="auto">
          <a:xfrm>
            <a:off x="7030915" y="4787900"/>
            <a:ext cx="3341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37" name="Line 57"/>
          <p:cNvSpPr>
            <a:spLocks noChangeShapeType="1"/>
          </p:cNvSpPr>
          <p:nvPr/>
        </p:nvSpPr>
        <p:spPr bwMode="auto">
          <a:xfrm>
            <a:off x="7054361" y="4127500"/>
            <a:ext cx="3341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38" name="Line 58"/>
          <p:cNvSpPr>
            <a:spLocks noChangeShapeType="1"/>
          </p:cNvSpPr>
          <p:nvPr/>
        </p:nvSpPr>
        <p:spPr bwMode="auto">
          <a:xfrm>
            <a:off x="7045569" y="6708775"/>
            <a:ext cx="3341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39" name="Line 59"/>
          <p:cNvSpPr>
            <a:spLocks noChangeShapeType="1"/>
          </p:cNvSpPr>
          <p:nvPr/>
        </p:nvSpPr>
        <p:spPr bwMode="auto">
          <a:xfrm flipV="1">
            <a:off x="7224346" y="6321426"/>
            <a:ext cx="0" cy="37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40" name="Line 60"/>
          <p:cNvSpPr>
            <a:spLocks noChangeShapeType="1"/>
          </p:cNvSpPr>
          <p:nvPr/>
        </p:nvSpPr>
        <p:spPr bwMode="auto">
          <a:xfrm>
            <a:off x="7567246" y="5845175"/>
            <a:ext cx="3341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41" name="Line 61"/>
          <p:cNvSpPr>
            <a:spLocks noChangeShapeType="1"/>
          </p:cNvSpPr>
          <p:nvPr/>
        </p:nvSpPr>
        <p:spPr bwMode="auto">
          <a:xfrm>
            <a:off x="7734300" y="6121401"/>
            <a:ext cx="0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42" name="Line 62"/>
          <p:cNvSpPr>
            <a:spLocks noChangeShapeType="1"/>
          </p:cNvSpPr>
          <p:nvPr/>
        </p:nvSpPr>
        <p:spPr bwMode="auto">
          <a:xfrm>
            <a:off x="7731369" y="5480051"/>
            <a:ext cx="0" cy="352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43" name="Line 63"/>
          <p:cNvSpPr>
            <a:spLocks noChangeShapeType="1"/>
          </p:cNvSpPr>
          <p:nvPr/>
        </p:nvSpPr>
        <p:spPr bwMode="auto">
          <a:xfrm>
            <a:off x="7224346" y="5473700"/>
            <a:ext cx="4923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44" name="Line 64"/>
          <p:cNvSpPr>
            <a:spLocks noChangeShapeType="1"/>
          </p:cNvSpPr>
          <p:nvPr/>
        </p:nvSpPr>
        <p:spPr bwMode="auto">
          <a:xfrm>
            <a:off x="7239000" y="6470650"/>
            <a:ext cx="49236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45" name="AutoShape 65"/>
          <p:cNvSpPr>
            <a:spLocks noChangeArrowheads="1"/>
          </p:cNvSpPr>
          <p:nvPr/>
        </p:nvSpPr>
        <p:spPr bwMode="auto">
          <a:xfrm>
            <a:off x="7576039" y="5845175"/>
            <a:ext cx="307731" cy="266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276546" name="Line 66"/>
          <p:cNvSpPr>
            <a:spLocks noChangeShapeType="1"/>
          </p:cNvSpPr>
          <p:nvPr/>
        </p:nvSpPr>
        <p:spPr bwMode="auto">
          <a:xfrm>
            <a:off x="6216161" y="6029325"/>
            <a:ext cx="33410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76547" name="Line 67"/>
          <p:cNvSpPr>
            <a:spLocks noChangeShapeType="1"/>
          </p:cNvSpPr>
          <p:nvPr/>
        </p:nvSpPr>
        <p:spPr bwMode="auto">
          <a:xfrm flipV="1">
            <a:off x="7221415" y="5041901"/>
            <a:ext cx="0" cy="3714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/>
          </a:ln>
          <a:effectLst/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Gate charge in real condition</a:t>
            </a:r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828800"/>
            <a:ext cx="8001000" cy="3390900"/>
          </a:xfrm>
        </p:spPr>
        <p:txBody>
          <a:bodyPr/>
          <a:lstStyle/>
          <a:p>
            <a:r>
              <a:rPr lang="en-US"/>
              <a:t>The parasitcs elements presents on the applications change the gate charge of the turn on and the turn off</a:t>
            </a:r>
          </a:p>
          <a:p>
            <a:pPr lvl="1"/>
            <a:r>
              <a:rPr lang="en-US"/>
              <a:t>The capacitor of the Vds</a:t>
            </a:r>
          </a:p>
          <a:p>
            <a:pPr lvl="1"/>
            <a:r>
              <a:rPr lang="en-US"/>
              <a:t>The diode reverse recovery</a:t>
            </a:r>
          </a:p>
          <a:p>
            <a:pPr lvl="1"/>
            <a:r>
              <a:rPr lang="en-US"/>
              <a:t>The parasitc inductor Ls and Ld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/>
              <a:t>Driving specification depending on gate charge</a:t>
            </a:r>
          </a:p>
        </p:txBody>
      </p:sp>
      <p:sp>
        <p:nvSpPr>
          <p:cNvPr id="287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n-US"/>
              <a:t>The driver ideal commutation can be calculated in the application considering the condition of maximum current but is a rare approssimation.</a:t>
            </a:r>
          </a:p>
          <a:p>
            <a:pPr lvl="1">
              <a:lnSpc>
                <a:spcPct val="90000"/>
              </a:lnSpc>
            </a:pPr>
            <a:r>
              <a:rPr lang="en-US"/>
              <a:t>The driver current depends on the impedance</a:t>
            </a:r>
          </a:p>
          <a:p>
            <a:pPr>
              <a:lnSpc>
                <a:spcPct val="90000"/>
              </a:lnSpc>
            </a:pPr>
            <a:r>
              <a:rPr lang="en-US"/>
              <a:t>The real commutation depend on the voltage hence the impedance present on the application that depend on many parameters:</a:t>
            </a:r>
          </a:p>
          <a:p>
            <a:pPr lvl="1">
              <a:lnSpc>
                <a:spcPct val="90000"/>
              </a:lnSpc>
            </a:pPr>
            <a:r>
              <a:rPr lang="en-US"/>
              <a:t>Ls that is vary important  because it effects is amplified by</a:t>
            </a:r>
          </a:p>
          <a:p>
            <a:pPr lvl="1">
              <a:lnSpc>
                <a:spcPct val="90000"/>
              </a:lnSpc>
            </a:pPr>
            <a:r>
              <a:rPr lang="en-US"/>
              <a:t>Lgate and Rgate limits the driving capabiity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Chip technologies Figures of merit</a:t>
            </a:r>
            <a:endParaRPr lang="it-IT"/>
          </a:p>
        </p:txBody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685925"/>
            <a:ext cx="8001000" cy="4330700"/>
          </a:xfrm>
        </p:spPr>
        <p:txBody>
          <a:bodyPr/>
          <a:lstStyle/>
          <a:p>
            <a:r>
              <a:rPr lang="en-US"/>
              <a:t>Analog electronics : low offset for area unit, high devices cut off  frequency</a:t>
            </a:r>
          </a:p>
          <a:p>
            <a:r>
              <a:rPr lang="en-US"/>
              <a:t>Digital electronics : high number of  gates for area unit</a:t>
            </a:r>
          </a:p>
          <a:p>
            <a:r>
              <a:rPr lang="en-US"/>
              <a:t>Power electronics : low resistance for area unit, low charge to drive the switch and low reverse recovery charge </a:t>
            </a:r>
          </a:p>
          <a:p>
            <a:pPr>
              <a:buFont typeface="Monotype Sorts" pitchFamily="2" charset="2"/>
              <a:buNone/>
            </a:pP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Choose</a:t>
            </a:r>
            <a:r>
              <a:rPr lang="it-IT" dirty="0" smtClean="0"/>
              <a:t> the </a:t>
            </a:r>
            <a:r>
              <a:rPr lang="it-IT" dirty="0" err="1" smtClean="0"/>
              <a:t>correct</a:t>
            </a:r>
            <a:r>
              <a:rPr lang="it-IT" dirty="0" smtClean="0"/>
              <a:t> </a:t>
            </a:r>
            <a:r>
              <a:rPr lang="it-IT" dirty="0" err="1" smtClean="0"/>
              <a:t>architecture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20824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it-IT" dirty="0" err="1" smtClean="0"/>
              <a:t>Dependely</a:t>
            </a:r>
            <a:r>
              <a:rPr lang="it-IT" dirty="0" smtClean="0"/>
              <a:t> on the </a:t>
            </a:r>
            <a:r>
              <a:rPr lang="it-IT" dirty="0" err="1" smtClean="0"/>
              <a:t>architecture</a:t>
            </a:r>
            <a:r>
              <a:rPr lang="it-IT" dirty="0" smtClean="0"/>
              <a:t> the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related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the </a:t>
            </a:r>
            <a:r>
              <a:rPr lang="it-IT" dirty="0" err="1" smtClean="0"/>
              <a:t>converter</a:t>
            </a:r>
            <a:r>
              <a:rPr lang="it-IT" dirty="0" smtClean="0"/>
              <a:t> can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plotted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reported</a:t>
            </a:r>
            <a:r>
              <a:rPr lang="it-IT" dirty="0" smtClean="0"/>
              <a:t> </a:t>
            </a:r>
          </a:p>
        </p:txBody>
      </p:sp>
      <p:cxnSp>
        <p:nvCxnSpPr>
          <p:cNvPr id="5" name="Connettore 2 4"/>
          <p:cNvCxnSpPr/>
          <p:nvPr/>
        </p:nvCxnSpPr>
        <p:spPr>
          <a:xfrm rot="5400000" flipH="1" flipV="1">
            <a:off x="1534514" y="4998633"/>
            <a:ext cx="2197337" cy="1459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ttore 2 5"/>
          <p:cNvCxnSpPr/>
          <p:nvPr/>
        </p:nvCxnSpPr>
        <p:spPr>
          <a:xfrm>
            <a:off x="2602568" y="5897533"/>
            <a:ext cx="3741318" cy="148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5687514" y="6097291"/>
            <a:ext cx="670436" cy="3442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Pload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2143108" y="3899954"/>
            <a:ext cx="297808" cy="3442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ym typeface="Symbol"/>
              </a:rPr>
              <a:t></a:t>
            </a:r>
            <a:endParaRPr lang="it-IT" dirty="0"/>
          </a:p>
        </p:txBody>
      </p:sp>
      <p:sp>
        <p:nvSpPr>
          <p:cNvPr id="17" name="Figura a mano libera 16"/>
          <p:cNvSpPr/>
          <p:nvPr/>
        </p:nvSpPr>
        <p:spPr>
          <a:xfrm>
            <a:off x="3286116" y="4000504"/>
            <a:ext cx="3029098" cy="1403097"/>
          </a:xfrm>
          <a:custGeom>
            <a:avLst/>
            <a:gdLst>
              <a:gd name="connsiteX0" fmla="*/ 0 w 2985796"/>
              <a:gd name="connsiteY0" fmla="*/ 1505339 h 1505339"/>
              <a:gd name="connsiteX1" fmla="*/ 559837 w 2985796"/>
              <a:gd name="connsiteY1" fmla="*/ 171061 h 1505339"/>
              <a:gd name="connsiteX2" fmla="*/ 2985796 w 2985796"/>
              <a:gd name="connsiteY2" fmla="*/ 478971 h 1505339"/>
              <a:gd name="connsiteX3" fmla="*/ 2985796 w 2985796"/>
              <a:gd name="connsiteY3" fmla="*/ 478971 h 150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796" h="1505339">
                <a:moveTo>
                  <a:pt x="0" y="1505339"/>
                </a:moveTo>
                <a:cubicBezTo>
                  <a:pt x="31102" y="923730"/>
                  <a:pt x="62204" y="342122"/>
                  <a:pt x="559837" y="171061"/>
                </a:cubicBezTo>
                <a:cubicBezTo>
                  <a:pt x="1057470" y="0"/>
                  <a:pt x="2985796" y="478971"/>
                  <a:pt x="2985796" y="478971"/>
                </a:cubicBezTo>
                <a:lnTo>
                  <a:pt x="2985796" y="478971"/>
                </a:lnTo>
              </a:path>
            </a:pathLst>
          </a:custGeom>
          <a:ln w="889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CasellaDiTesto 22"/>
          <p:cNvSpPr txBox="1"/>
          <p:nvPr/>
        </p:nvSpPr>
        <p:spPr>
          <a:xfrm>
            <a:off x="571472" y="3429000"/>
            <a:ext cx="2307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Bias</a:t>
            </a:r>
            <a:r>
              <a:rPr lang="it-IT" dirty="0" smtClean="0"/>
              <a:t> and </a:t>
            </a:r>
            <a:r>
              <a:rPr lang="it-IT" dirty="0" err="1" smtClean="0"/>
              <a:t>driving</a:t>
            </a:r>
            <a:r>
              <a:rPr lang="it-IT" dirty="0" smtClean="0"/>
              <a:t> </a:t>
            </a:r>
            <a:r>
              <a:rPr lang="it-IT" dirty="0" err="1" smtClean="0"/>
              <a:t>losses</a:t>
            </a:r>
            <a:endParaRPr lang="it-IT" dirty="0"/>
          </a:p>
        </p:txBody>
      </p:sp>
      <p:cxnSp>
        <p:nvCxnSpPr>
          <p:cNvPr id="25" name="Connettore 2 24"/>
          <p:cNvCxnSpPr/>
          <p:nvPr/>
        </p:nvCxnSpPr>
        <p:spPr>
          <a:xfrm rot="16200000" flipH="1">
            <a:off x="2643174" y="3714752"/>
            <a:ext cx="714380" cy="142876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 rot="5400000">
            <a:off x="5965041" y="3821909"/>
            <a:ext cx="571504" cy="357190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CasellaDiTesto 28"/>
          <p:cNvSpPr txBox="1"/>
          <p:nvPr/>
        </p:nvSpPr>
        <p:spPr>
          <a:xfrm>
            <a:off x="2857488" y="2928934"/>
            <a:ext cx="174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Switching</a:t>
            </a:r>
            <a:r>
              <a:rPr lang="it-IT" dirty="0" smtClean="0"/>
              <a:t> </a:t>
            </a:r>
            <a:r>
              <a:rPr lang="it-IT" dirty="0" err="1" smtClean="0"/>
              <a:t>losses</a:t>
            </a:r>
            <a:endParaRPr lang="it-IT" dirty="0"/>
          </a:p>
        </p:txBody>
      </p:sp>
      <p:sp>
        <p:nvSpPr>
          <p:cNvPr id="30" name="CasellaDiTesto 29"/>
          <p:cNvSpPr txBox="1"/>
          <p:nvPr/>
        </p:nvSpPr>
        <p:spPr>
          <a:xfrm>
            <a:off x="5715008" y="3429000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Conduction</a:t>
            </a:r>
            <a:r>
              <a:rPr lang="it-IT" dirty="0" smtClean="0"/>
              <a:t> </a:t>
            </a:r>
            <a:r>
              <a:rPr lang="it-IT" dirty="0" err="1" smtClean="0"/>
              <a:t>losses</a:t>
            </a:r>
            <a:endParaRPr lang="it-IT" dirty="0"/>
          </a:p>
        </p:txBody>
      </p:sp>
      <p:cxnSp>
        <p:nvCxnSpPr>
          <p:cNvPr id="36" name="Connettore 2 35"/>
          <p:cNvCxnSpPr/>
          <p:nvPr/>
        </p:nvCxnSpPr>
        <p:spPr>
          <a:xfrm rot="16200000" flipH="1">
            <a:off x="3321835" y="3679033"/>
            <a:ext cx="714380" cy="71438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igura a mano libera 44"/>
          <p:cNvSpPr/>
          <p:nvPr/>
        </p:nvSpPr>
        <p:spPr>
          <a:xfrm>
            <a:off x="3000364" y="3857628"/>
            <a:ext cx="3753002" cy="1403097"/>
          </a:xfrm>
          <a:custGeom>
            <a:avLst/>
            <a:gdLst>
              <a:gd name="connsiteX0" fmla="*/ 0 w 2985796"/>
              <a:gd name="connsiteY0" fmla="*/ 1505339 h 1505339"/>
              <a:gd name="connsiteX1" fmla="*/ 559837 w 2985796"/>
              <a:gd name="connsiteY1" fmla="*/ 171061 h 1505339"/>
              <a:gd name="connsiteX2" fmla="*/ 2985796 w 2985796"/>
              <a:gd name="connsiteY2" fmla="*/ 478971 h 1505339"/>
              <a:gd name="connsiteX3" fmla="*/ 2985796 w 2985796"/>
              <a:gd name="connsiteY3" fmla="*/ 478971 h 1505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5796" h="1505339">
                <a:moveTo>
                  <a:pt x="0" y="1505339"/>
                </a:moveTo>
                <a:cubicBezTo>
                  <a:pt x="31102" y="923730"/>
                  <a:pt x="62204" y="342122"/>
                  <a:pt x="559837" y="171061"/>
                </a:cubicBezTo>
                <a:cubicBezTo>
                  <a:pt x="1057470" y="0"/>
                  <a:pt x="2985796" y="478971"/>
                  <a:pt x="2985796" y="478971"/>
                </a:cubicBezTo>
                <a:lnTo>
                  <a:pt x="2985796" y="478971"/>
                </a:lnTo>
              </a:path>
            </a:pathLst>
          </a:custGeom>
          <a:ln w="889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8" name="Connettore 2 47"/>
          <p:cNvCxnSpPr/>
          <p:nvPr/>
        </p:nvCxnSpPr>
        <p:spPr>
          <a:xfrm rot="10800000">
            <a:off x="2714612" y="4429132"/>
            <a:ext cx="1143008" cy="571504"/>
          </a:xfrm>
          <a:prstGeom prst="straightConnector1">
            <a:avLst/>
          </a:prstGeom>
          <a:ln w="635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asellaDiTesto 50"/>
          <p:cNvSpPr txBox="1"/>
          <p:nvPr/>
        </p:nvSpPr>
        <p:spPr>
          <a:xfrm>
            <a:off x="3929058" y="4786322"/>
            <a:ext cx="2952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Increase</a:t>
            </a:r>
            <a:r>
              <a:rPr lang="it-IT" dirty="0" smtClean="0"/>
              <a:t> the </a:t>
            </a:r>
            <a:r>
              <a:rPr lang="it-IT" dirty="0" err="1" smtClean="0"/>
              <a:t>FOM=</a:t>
            </a:r>
            <a:r>
              <a:rPr lang="it-IT" dirty="0" smtClean="0"/>
              <a:t> </a:t>
            </a:r>
            <a:r>
              <a:rPr lang="it-IT" dirty="0" err="1" smtClean="0"/>
              <a:t>Qg</a:t>
            </a:r>
            <a:r>
              <a:rPr lang="it-IT" dirty="0" smtClean="0"/>
              <a:t> </a:t>
            </a:r>
            <a:r>
              <a:rPr lang="it-IT" dirty="0" err="1" smtClean="0"/>
              <a:t>Rdson</a:t>
            </a:r>
            <a:endParaRPr lang="it-IT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 MOS limitations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limitations of the power MOS is for the High current and voltage application:</a:t>
            </a:r>
          </a:p>
          <a:p>
            <a:pPr lvl="1"/>
            <a:r>
              <a:rPr lang="en-US" dirty="0" smtClean="0"/>
              <a:t>To increase the operating voltage (during turn off) it is necessary increase the width of  the n-</a:t>
            </a:r>
            <a:r>
              <a:rPr lang="en-US" dirty="0" err="1" smtClean="0"/>
              <a:t>epi</a:t>
            </a:r>
            <a:r>
              <a:rPr lang="en-US" dirty="0" smtClean="0"/>
              <a:t> region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ds</a:t>
            </a:r>
            <a:r>
              <a:rPr lang="en-US" baseline="-25000" dirty="0" smtClean="0"/>
              <a:t> on</a:t>
            </a:r>
            <a:r>
              <a:rPr lang="en-US" dirty="0" smtClean="0"/>
              <a:t> depends also by the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epi</a:t>
            </a:r>
            <a:r>
              <a:rPr lang="en-US" dirty="0" smtClean="0"/>
              <a:t> resistance</a:t>
            </a:r>
          </a:p>
          <a:p>
            <a:pPr lvl="1"/>
            <a:r>
              <a:rPr lang="en-US" dirty="0" smtClean="0"/>
              <a:t>Trade off between max turn off </a:t>
            </a:r>
            <a:r>
              <a:rPr lang="en-US" dirty="0" err="1" smtClean="0"/>
              <a:t>V</a:t>
            </a:r>
            <a:r>
              <a:rPr lang="en-US" baseline="-25000" dirty="0" err="1" smtClean="0"/>
              <a:t>ds</a:t>
            </a:r>
            <a:r>
              <a:rPr lang="en-US" dirty="0" smtClean="0"/>
              <a:t> and </a:t>
            </a:r>
            <a:r>
              <a:rPr lang="en-US" dirty="0" err="1" smtClean="0"/>
              <a:t>R</a:t>
            </a:r>
            <a:r>
              <a:rPr lang="en-US" baseline="-25000" dirty="0" err="1" smtClean="0"/>
              <a:t>ds</a:t>
            </a:r>
            <a:r>
              <a:rPr lang="en-US" baseline="-25000" dirty="0" smtClean="0"/>
              <a:t> on</a:t>
            </a:r>
            <a:endParaRPr lang="en-US" dirty="0" smtClean="0"/>
          </a:p>
          <a:p>
            <a:endParaRPr lang="it-IT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938" name="Picture 2" descr="ind_lo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8051" y="1524000"/>
            <a:ext cx="2493419" cy="2057400"/>
          </a:xfrm>
          <a:prstGeom prst="rect">
            <a:avLst/>
          </a:prstGeom>
          <a:noFill/>
        </p:spPr>
      </p:pic>
      <p:sp>
        <p:nvSpPr>
          <p:cNvPr id="167939" name="Rectangle 3"/>
          <p:cNvSpPr>
            <a:spLocks noGrp="1" noChangeArrowheads="1"/>
          </p:cNvSpPr>
          <p:nvPr>
            <p:ph type="title"/>
          </p:nvPr>
        </p:nvSpPr>
        <p:spPr>
          <a:xfrm>
            <a:off x="703611" y="304800"/>
            <a:ext cx="7771960" cy="838200"/>
          </a:xfrm>
        </p:spPr>
        <p:txBody>
          <a:bodyPr/>
          <a:lstStyle/>
          <a:p>
            <a:r>
              <a:rPr lang="en-US" sz="4000" b="1" i="1">
                <a:latin typeface="Verdana" pitchFamily="34" charset="0"/>
                <a:cs typeface="Times New Roman" pitchFamily="18" charset="0"/>
              </a:rPr>
              <a:t>When does NPN turn on?</a:t>
            </a:r>
            <a:endParaRPr lang="en-GB" sz="4000" b="1" i="1"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67940" name="Picture 4" descr="ind_lo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3610" y="1524000"/>
            <a:ext cx="2181191" cy="2057400"/>
          </a:xfrm>
          <a:prstGeom prst="rect">
            <a:avLst/>
          </a:prstGeom>
          <a:noFill/>
        </p:spPr>
      </p:pic>
      <p:sp>
        <p:nvSpPr>
          <p:cNvPr id="167941" name="Text Box 5"/>
          <p:cNvSpPr txBox="1">
            <a:spLocks noChangeArrowheads="1"/>
          </p:cNvSpPr>
          <p:nvPr/>
        </p:nvSpPr>
        <p:spPr bwMode="auto">
          <a:xfrm>
            <a:off x="1688664" y="1981200"/>
            <a:ext cx="2814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</a:t>
            </a:r>
          </a:p>
        </p:txBody>
      </p:sp>
      <p:sp>
        <p:nvSpPr>
          <p:cNvPr id="167942" name="Text Box 6"/>
          <p:cNvSpPr txBox="1">
            <a:spLocks noChangeArrowheads="1"/>
          </p:cNvSpPr>
          <p:nvPr/>
        </p:nvSpPr>
        <p:spPr bwMode="auto">
          <a:xfrm>
            <a:off x="562888" y="18288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ON</a:t>
            </a:r>
          </a:p>
        </p:txBody>
      </p:sp>
      <p:sp>
        <p:nvSpPr>
          <p:cNvPr id="167943" name="Text Box 7"/>
          <p:cNvSpPr txBox="1">
            <a:spLocks noChangeArrowheads="1"/>
          </p:cNvSpPr>
          <p:nvPr/>
        </p:nvSpPr>
        <p:spPr bwMode="auto">
          <a:xfrm>
            <a:off x="2462636" y="25908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ON</a:t>
            </a:r>
          </a:p>
        </p:txBody>
      </p:sp>
      <p:sp>
        <p:nvSpPr>
          <p:cNvPr id="167944" name="Text Box 8"/>
          <p:cNvSpPr txBox="1">
            <a:spLocks noChangeArrowheads="1"/>
          </p:cNvSpPr>
          <p:nvPr/>
        </p:nvSpPr>
        <p:spPr bwMode="auto">
          <a:xfrm>
            <a:off x="2532997" y="18288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67945" name="Text Box 9"/>
          <p:cNvSpPr txBox="1">
            <a:spLocks noChangeArrowheads="1"/>
          </p:cNvSpPr>
          <p:nvPr/>
        </p:nvSpPr>
        <p:spPr bwMode="auto">
          <a:xfrm>
            <a:off x="562888" y="25908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67946" name="Text Box 10"/>
          <p:cNvSpPr txBox="1">
            <a:spLocks noChangeArrowheads="1"/>
          </p:cNvSpPr>
          <p:nvPr/>
        </p:nvSpPr>
        <p:spPr bwMode="auto">
          <a:xfrm>
            <a:off x="1477581" y="1295400"/>
            <a:ext cx="633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VM</a:t>
            </a:r>
          </a:p>
        </p:txBody>
      </p:sp>
      <p:sp>
        <p:nvSpPr>
          <p:cNvPr id="167947" name="Text Box 11"/>
          <p:cNvSpPr txBox="1">
            <a:spLocks noChangeArrowheads="1"/>
          </p:cNvSpPr>
          <p:nvPr/>
        </p:nvSpPr>
        <p:spPr bwMode="auto">
          <a:xfrm>
            <a:off x="4643827" y="2590800"/>
            <a:ext cx="3210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</a:t>
            </a:r>
          </a:p>
        </p:txBody>
      </p:sp>
      <p:sp>
        <p:nvSpPr>
          <p:cNvPr id="167950" name="Text Box 14"/>
          <p:cNvSpPr txBox="1">
            <a:spLocks noChangeArrowheads="1"/>
          </p:cNvSpPr>
          <p:nvPr/>
        </p:nvSpPr>
        <p:spPr bwMode="auto">
          <a:xfrm>
            <a:off x="5488159" y="1828800"/>
            <a:ext cx="56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67951" name="Text Box 15"/>
          <p:cNvSpPr txBox="1">
            <a:spLocks noChangeArrowheads="1"/>
          </p:cNvSpPr>
          <p:nvPr/>
        </p:nvSpPr>
        <p:spPr bwMode="auto">
          <a:xfrm>
            <a:off x="3447690" y="2590800"/>
            <a:ext cx="56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67952" name="Text Box 16"/>
          <p:cNvSpPr txBox="1">
            <a:spLocks noChangeArrowheads="1"/>
          </p:cNvSpPr>
          <p:nvPr/>
        </p:nvSpPr>
        <p:spPr bwMode="auto">
          <a:xfrm>
            <a:off x="4362383" y="1295400"/>
            <a:ext cx="7241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VM</a:t>
            </a:r>
          </a:p>
        </p:txBody>
      </p:sp>
      <p:pic>
        <p:nvPicPr>
          <p:cNvPr id="167953" name="Picture 17" descr="ind_lo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4296" y="1447800"/>
            <a:ext cx="2181191" cy="2057400"/>
          </a:xfrm>
          <a:prstGeom prst="rect">
            <a:avLst/>
          </a:prstGeom>
          <a:noFill/>
        </p:spPr>
      </p:pic>
      <p:sp>
        <p:nvSpPr>
          <p:cNvPr id="167954" name="Text Box 18"/>
          <p:cNvSpPr txBox="1">
            <a:spLocks noChangeArrowheads="1"/>
          </p:cNvSpPr>
          <p:nvPr/>
        </p:nvSpPr>
        <p:spPr bwMode="auto">
          <a:xfrm>
            <a:off x="7598989" y="2514600"/>
            <a:ext cx="2814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</a:t>
            </a:r>
          </a:p>
        </p:txBody>
      </p:sp>
      <p:sp>
        <p:nvSpPr>
          <p:cNvPr id="167955" name="Text Box 19"/>
          <p:cNvSpPr txBox="1">
            <a:spLocks noChangeArrowheads="1"/>
          </p:cNvSpPr>
          <p:nvPr/>
        </p:nvSpPr>
        <p:spPr bwMode="auto">
          <a:xfrm>
            <a:off x="6613935" y="24384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ON</a:t>
            </a:r>
          </a:p>
        </p:txBody>
      </p:sp>
      <p:sp>
        <p:nvSpPr>
          <p:cNvPr id="167956" name="Text Box 20"/>
          <p:cNvSpPr txBox="1">
            <a:spLocks noChangeArrowheads="1"/>
          </p:cNvSpPr>
          <p:nvPr/>
        </p:nvSpPr>
        <p:spPr bwMode="auto">
          <a:xfrm>
            <a:off x="8443322" y="17526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67957" name="Text Box 21"/>
          <p:cNvSpPr txBox="1">
            <a:spLocks noChangeArrowheads="1"/>
          </p:cNvSpPr>
          <p:nvPr/>
        </p:nvSpPr>
        <p:spPr bwMode="auto">
          <a:xfrm>
            <a:off x="8443322" y="25146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ON</a:t>
            </a:r>
          </a:p>
        </p:txBody>
      </p:sp>
      <p:sp>
        <p:nvSpPr>
          <p:cNvPr id="167958" name="Text Box 22"/>
          <p:cNvSpPr txBox="1">
            <a:spLocks noChangeArrowheads="1"/>
          </p:cNvSpPr>
          <p:nvPr/>
        </p:nvSpPr>
        <p:spPr bwMode="auto">
          <a:xfrm>
            <a:off x="6613935" y="16764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67959" name="Text Box 23"/>
          <p:cNvSpPr txBox="1">
            <a:spLocks noChangeArrowheads="1"/>
          </p:cNvSpPr>
          <p:nvPr/>
        </p:nvSpPr>
        <p:spPr bwMode="auto">
          <a:xfrm>
            <a:off x="7458267" y="1219200"/>
            <a:ext cx="633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VM</a:t>
            </a:r>
          </a:p>
        </p:txBody>
      </p:sp>
      <p:sp>
        <p:nvSpPr>
          <p:cNvPr id="167960" name="Text Box 24"/>
          <p:cNvSpPr txBox="1">
            <a:spLocks noChangeArrowheads="1"/>
          </p:cNvSpPr>
          <p:nvPr/>
        </p:nvSpPr>
        <p:spPr bwMode="auto">
          <a:xfrm>
            <a:off x="4432744" y="3505200"/>
            <a:ext cx="21811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Fly-BACK PHASE</a:t>
            </a:r>
          </a:p>
        </p:txBody>
      </p:sp>
      <p:sp>
        <p:nvSpPr>
          <p:cNvPr id="167961" name="Freeform 25"/>
          <p:cNvSpPr>
            <a:spLocks/>
          </p:cNvSpPr>
          <p:nvPr/>
        </p:nvSpPr>
        <p:spPr bwMode="auto">
          <a:xfrm>
            <a:off x="1407220" y="1828800"/>
            <a:ext cx="832605" cy="1295400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72" y="288"/>
              </a:cxn>
              <a:cxn ang="0">
                <a:pos x="504" y="336"/>
              </a:cxn>
              <a:cxn ang="0">
                <a:pos x="456" y="816"/>
              </a:cxn>
            </a:cxnLst>
            <a:rect l="0" t="0" r="r" b="b"/>
            <a:pathLst>
              <a:path w="568" h="816">
                <a:moveTo>
                  <a:pt x="72" y="0"/>
                </a:moveTo>
                <a:cubicBezTo>
                  <a:pt x="36" y="116"/>
                  <a:pt x="0" y="232"/>
                  <a:pt x="72" y="288"/>
                </a:cubicBezTo>
                <a:cubicBezTo>
                  <a:pt x="144" y="344"/>
                  <a:pt x="440" y="248"/>
                  <a:pt x="504" y="336"/>
                </a:cubicBezTo>
                <a:cubicBezTo>
                  <a:pt x="568" y="424"/>
                  <a:pt x="512" y="620"/>
                  <a:pt x="456" y="816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63" name="Freeform 27"/>
          <p:cNvSpPr>
            <a:spLocks/>
          </p:cNvSpPr>
          <p:nvPr/>
        </p:nvSpPr>
        <p:spPr bwMode="auto">
          <a:xfrm flipV="1">
            <a:off x="7458267" y="2438400"/>
            <a:ext cx="644976" cy="5334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56" y="288"/>
              </a:cxn>
              <a:cxn ang="0">
                <a:pos x="344" y="288"/>
              </a:cxn>
              <a:cxn ang="0">
                <a:pos x="440" y="0"/>
              </a:cxn>
            </a:cxnLst>
            <a:rect l="0" t="0" r="r" b="b"/>
            <a:pathLst>
              <a:path w="440" h="336">
                <a:moveTo>
                  <a:pt x="8" y="0"/>
                </a:moveTo>
                <a:cubicBezTo>
                  <a:pt x="4" y="120"/>
                  <a:pt x="0" y="240"/>
                  <a:pt x="56" y="288"/>
                </a:cubicBezTo>
                <a:cubicBezTo>
                  <a:pt x="112" y="336"/>
                  <a:pt x="280" y="336"/>
                  <a:pt x="344" y="288"/>
                </a:cubicBezTo>
                <a:cubicBezTo>
                  <a:pt x="408" y="240"/>
                  <a:pt x="424" y="120"/>
                  <a:pt x="44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64" name="Line 28"/>
          <p:cNvSpPr>
            <a:spLocks noChangeShapeType="1"/>
          </p:cNvSpPr>
          <p:nvPr/>
        </p:nvSpPr>
        <p:spPr bwMode="auto">
          <a:xfrm flipV="1">
            <a:off x="1688664" y="4800600"/>
            <a:ext cx="31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65" name="Line 29"/>
          <p:cNvSpPr>
            <a:spLocks noChangeShapeType="1"/>
          </p:cNvSpPr>
          <p:nvPr/>
        </p:nvSpPr>
        <p:spPr bwMode="auto">
          <a:xfrm>
            <a:off x="2014085" y="4803776"/>
            <a:ext cx="26385" cy="454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66" name="Line 30"/>
          <p:cNvSpPr>
            <a:spLocks noChangeShapeType="1"/>
          </p:cNvSpPr>
          <p:nvPr/>
        </p:nvSpPr>
        <p:spPr bwMode="auto">
          <a:xfrm>
            <a:off x="2040469" y="5257800"/>
            <a:ext cx="105541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67" name="Line 31"/>
          <p:cNvSpPr>
            <a:spLocks noChangeShapeType="1"/>
          </p:cNvSpPr>
          <p:nvPr/>
        </p:nvSpPr>
        <p:spPr bwMode="auto">
          <a:xfrm flipV="1">
            <a:off x="1688664" y="4264026"/>
            <a:ext cx="885376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68" name="Line 32"/>
          <p:cNvSpPr>
            <a:spLocks noChangeShapeType="1"/>
          </p:cNvSpPr>
          <p:nvPr/>
        </p:nvSpPr>
        <p:spPr bwMode="auto">
          <a:xfrm>
            <a:off x="2576973" y="4264026"/>
            <a:ext cx="26385" cy="4603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69" name="Line 33"/>
          <p:cNvSpPr>
            <a:spLocks noChangeShapeType="1"/>
          </p:cNvSpPr>
          <p:nvPr/>
        </p:nvSpPr>
        <p:spPr bwMode="auto">
          <a:xfrm>
            <a:off x="2710366" y="4724400"/>
            <a:ext cx="3987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70" name="Text Box 34"/>
          <p:cNvSpPr txBox="1">
            <a:spLocks noChangeArrowheads="1"/>
          </p:cNvSpPr>
          <p:nvPr/>
        </p:nvSpPr>
        <p:spPr bwMode="auto">
          <a:xfrm>
            <a:off x="985054" y="44958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67971" name="Text Box 35"/>
          <p:cNvSpPr txBox="1">
            <a:spLocks noChangeArrowheads="1"/>
          </p:cNvSpPr>
          <p:nvPr/>
        </p:nvSpPr>
        <p:spPr bwMode="auto">
          <a:xfrm>
            <a:off x="985054" y="50292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167972" name="Line 36"/>
          <p:cNvSpPr>
            <a:spLocks noChangeShapeType="1"/>
          </p:cNvSpPr>
          <p:nvPr/>
        </p:nvSpPr>
        <p:spPr bwMode="auto">
          <a:xfrm>
            <a:off x="2251552" y="4038600"/>
            <a:ext cx="0" cy="1676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73" name="Line 37"/>
          <p:cNvSpPr>
            <a:spLocks noChangeShapeType="1"/>
          </p:cNvSpPr>
          <p:nvPr/>
        </p:nvSpPr>
        <p:spPr bwMode="auto">
          <a:xfrm>
            <a:off x="2955163" y="4038600"/>
            <a:ext cx="0" cy="1676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74" name="Line 38"/>
          <p:cNvSpPr>
            <a:spLocks noChangeShapeType="1"/>
          </p:cNvSpPr>
          <p:nvPr/>
        </p:nvSpPr>
        <p:spPr bwMode="auto">
          <a:xfrm>
            <a:off x="2620948" y="4051300"/>
            <a:ext cx="0" cy="1676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75" name="Oval 39"/>
          <p:cNvSpPr>
            <a:spLocks noChangeArrowheads="1"/>
          </p:cNvSpPr>
          <p:nvPr/>
        </p:nvSpPr>
        <p:spPr bwMode="auto">
          <a:xfrm>
            <a:off x="2040469" y="57912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7976" name="Text Box 40"/>
          <p:cNvSpPr txBox="1">
            <a:spLocks noChangeArrowheads="1"/>
          </p:cNvSpPr>
          <p:nvPr/>
        </p:nvSpPr>
        <p:spPr bwMode="auto">
          <a:xfrm>
            <a:off x="1970108" y="57912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1</a:t>
            </a:r>
          </a:p>
        </p:txBody>
      </p:sp>
      <p:sp>
        <p:nvSpPr>
          <p:cNvPr id="167977" name="Oval 41"/>
          <p:cNvSpPr>
            <a:spLocks noChangeArrowheads="1"/>
          </p:cNvSpPr>
          <p:nvPr/>
        </p:nvSpPr>
        <p:spPr bwMode="auto">
          <a:xfrm>
            <a:off x="2462635" y="57912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7978" name="Text Box 42"/>
          <p:cNvSpPr txBox="1">
            <a:spLocks noChangeArrowheads="1"/>
          </p:cNvSpPr>
          <p:nvPr/>
        </p:nvSpPr>
        <p:spPr bwMode="auto">
          <a:xfrm>
            <a:off x="2392274" y="57912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2</a:t>
            </a:r>
          </a:p>
        </p:txBody>
      </p:sp>
      <p:sp>
        <p:nvSpPr>
          <p:cNvPr id="167979" name="Oval 43"/>
          <p:cNvSpPr>
            <a:spLocks noChangeArrowheads="1"/>
          </p:cNvSpPr>
          <p:nvPr/>
        </p:nvSpPr>
        <p:spPr bwMode="auto">
          <a:xfrm>
            <a:off x="2814441" y="57912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7980" name="Text Box 44"/>
          <p:cNvSpPr txBox="1">
            <a:spLocks noChangeArrowheads="1"/>
          </p:cNvSpPr>
          <p:nvPr/>
        </p:nvSpPr>
        <p:spPr bwMode="auto">
          <a:xfrm>
            <a:off x="2744080" y="57912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3</a:t>
            </a:r>
          </a:p>
        </p:txBody>
      </p:sp>
      <p:sp>
        <p:nvSpPr>
          <p:cNvPr id="167981" name="Oval 45"/>
          <p:cNvSpPr>
            <a:spLocks noChangeArrowheads="1"/>
          </p:cNvSpPr>
          <p:nvPr/>
        </p:nvSpPr>
        <p:spPr bwMode="auto">
          <a:xfrm>
            <a:off x="633249" y="32004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7982" name="Text Box 46"/>
          <p:cNvSpPr txBox="1">
            <a:spLocks noChangeArrowheads="1"/>
          </p:cNvSpPr>
          <p:nvPr/>
        </p:nvSpPr>
        <p:spPr bwMode="auto">
          <a:xfrm>
            <a:off x="562888" y="32004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1</a:t>
            </a:r>
          </a:p>
        </p:txBody>
      </p:sp>
      <p:sp>
        <p:nvSpPr>
          <p:cNvPr id="167983" name="Oval 47"/>
          <p:cNvSpPr>
            <a:spLocks noChangeArrowheads="1"/>
          </p:cNvSpPr>
          <p:nvPr/>
        </p:nvSpPr>
        <p:spPr bwMode="auto">
          <a:xfrm>
            <a:off x="3588412" y="31242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7984" name="Text Box 48"/>
          <p:cNvSpPr txBox="1">
            <a:spLocks noChangeArrowheads="1"/>
          </p:cNvSpPr>
          <p:nvPr/>
        </p:nvSpPr>
        <p:spPr bwMode="auto">
          <a:xfrm>
            <a:off x="3518051" y="31242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2</a:t>
            </a:r>
          </a:p>
        </p:txBody>
      </p:sp>
      <p:sp>
        <p:nvSpPr>
          <p:cNvPr id="167985" name="Oval 49"/>
          <p:cNvSpPr>
            <a:spLocks noChangeArrowheads="1"/>
          </p:cNvSpPr>
          <p:nvPr/>
        </p:nvSpPr>
        <p:spPr bwMode="auto">
          <a:xfrm>
            <a:off x="6613935" y="30480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67986" name="Text Box 50"/>
          <p:cNvSpPr txBox="1">
            <a:spLocks noChangeArrowheads="1"/>
          </p:cNvSpPr>
          <p:nvPr/>
        </p:nvSpPr>
        <p:spPr bwMode="auto">
          <a:xfrm>
            <a:off x="6543574" y="30480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3</a:t>
            </a:r>
          </a:p>
        </p:txBody>
      </p:sp>
      <p:sp>
        <p:nvSpPr>
          <p:cNvPr id="167987" name="Text Box 51"/>
          <p:cNvSpPr txBox="1">
            <a:spLocks noChangeArrowheads="1"/>
          </p:cNvSpPr>
          <p:nvPr/>
        </p:nvSpPr>
        <p:spPr bwMode="auto">
          <a:xfrm>
            <a:off x="1266498" y="24384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67988" name="Text Box 52"/>
          <p:cNvSpPr txBox="1">
            <a:spLocks noChangeArrowheads="1"/>
          </p:cNvSpPr>
          <p:nvPr/>
        </p:nvSpPr>
        <p:spPr bwMode="auto">
          <a:xfrm>
            <a:off x="1829386" y="24384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167989" name="Text Box 53"/>
          <p:cNvSpPr txBox="1">
            <a:spLocks noChangeArrowheads="1"/>
          </p:cNvSpPr>
          <p:nvPr/>
        </p:nvSpPr>
        <p:spPr bwMode="auto">
          <a:xfrm>
            <a:off x="4151300" y="22098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67990" name="Text Box 54"/>
          <p:cNvSpPr txBox="1">
            <a:spLocks noChangeArrowheads="1"/>
          </p:cNvSpPr>
          <p:nvPr/>
        </p:nvSpPr>
        <p:spPr bwMode="auto">
          <a:xfrm>
            <a:off x="4854910" y="22098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167991" name="Text Box 55"/>
          <p:cNvSpPr txBox="1">
            <a:spLocks noChangeArrowheads="1"/>
          </p:cNvSpPr>
          <p:nvPr/>
        </p:nvSpPr>
        <p:spPr bwMode="auto">
          <a:xfrm>
            <a:off x="7176823" y="21336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67992" name="Text Box 56"/>
          <p:cNvSpPr txBox="1">
            <a:spLocks noChangeArrowheads="1"/>
          </p:cNvSpPr>
          <p:nvPr/>
        </p:nvSpPr>
        <p:spPr bwMode="auto">
          <a:xfrm>
            <a:off x="7810073" y="21336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167993" name="Text Box 57"/>
          <p:cNvSpPr txBox="1">
            <a:spLocks noChangeArrowheads="1"/>
          </p:cNvSpPr>
          <p:nvPr/>
        </p:nvSpPr>
        <p:spPr bwMode="auto">
          <a:xfrm>
            <a:off x="4010578" y="4343400"/>
            <a:ext cx="4714188" cy="1201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During phase 2 (high to low transition of A) both HSD and LSD are OFF due to the cross conduction control.</a:t>
            </a:r>
          </a:p>
          <a:p>
            <a:pPr>
              <a:spcBef>
                <a:spcPct val="50000"/>
              </a:spcBef>
            </a:pPr>
            <a:r>
              <a:rPr lang="en-US" sz="1600"/>
              <a:t>In this phase the inductor current flows through the intrinsic diode turning on the parasitic NPN.</a:t>
            </a:r>
          </a:p>
        </p:txBody>
      </p:sp>
      <p:sp>
        <p:nvSpPr>
          <p:cNvPr id="167994" name="Line 58"/>
          <p:cNvSpPr>
            <a:spLocks noChangeShapeType="1"/>
          </p:cNvSpPr>
          <p:nvPr/>
        </p:nvSpPr>
        <p:spPr bwMode="auto">
          <a:xfrm flipH="1" flipV="1">
            <a:off x="4362383" y="3429000"/>
            <a:ext cx="140722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95" name="Line 59"/>
          <p:cNvSpPr>
            <a:spLocks noChangeShapeType="1"/>
          </p:cNvSpPr>
          <p:nvPr/>
        </p:nvSpPr>
        <p:spPr bwMode="auto">
          <a:xfrm flipH="1">
            <a:off x="3095885" y="5562600"/>
            <a:ext cx="1477581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96" name="Line 60"/>
          <p:cNvSpPr>
            <a:spLocks noChangeShapeType="1"/>
          </p:cNvSpPr>
          <p:nvPr/>
        </p:nvSpPr>
        <p:spPr bwMode="auto">
          <a:xfrm flipH="1" flipV="1">
            <a:off x="2744080" y="6096000"/>
            <a:ext cx="351805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97" name="Line 61"/>
          <p:cNvSpPr>
            <a:spLocks noChangeShapeType="1"/>
          </p:cNvSpPr>
          <p:nvPr/>
        </p:nvSpPr>
        <p:spPr bwMode="auto">
          <a:xfrm>
            <a:off x="3166246" y="2514600"/>
            <a:ext cx="42216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98" name="Line 62"/>
          <p:cNvSpPr>
            <a:spLocks noChangeShapeType="1"/>
          </p:cNvSpPr>
          <p:nvPr/>
        </p:nvSpPr>
        <p:spPr bwMode="auto">
          <a:xfrm flipV="1">
            <a:off x="3588412" y="2362200"/>
            <a:ext cx="140722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7999" name="Line 63"/>
          <p:cNvSpPr>
            <a:spLocks noChangeShapeType="1"/>
          </p:cNvSpPr>
          <p:nvPr/>
        </p:nvSpPr>
        <p:spPr bwMode="auto">
          <a:xfrm>
            <a:off x="3588412" y="2362200"/>
            <a:ext cx="35180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8000" name="Line 64"/>
          <p:cNvSpPr>
            <a:spLocks noChangeShapeType="1"/>
          </p:cNvSpPr>
          <p:nvPr/>
        </p:nvSpPr>
        <p:spPr bwMode="auto">
          <a:xfrm>
            <a:off x="3869856" y="2362200"/>
            <a:ext cx="140722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8001" name="Line 65"/>
          <p:cNvSpPr>
            <a:spLocks noChangeShapeType="1"/>
          </p:cNvSpPr>
          <p:nvPr/>
        </p:nvSpPr>
        <p:spPr bwMode="auto">
          <a:xfrm>
            <a:off x="4010578" y="2514600"/>
            <a:ext cx="2814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8002" name="Line 66"/>
          <p:cNvSpPr>
            <a:spLocks noChangeShapeType="1"/>
          </p:cNvSpPr>
          <p:nvPr/>
        </p:nvSpPr>
        <p:spPr bwMode="auto">
          <a:xfrm>
            <a:off x="3799495" y="2209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8004" name="Text Box 68"/>
          <p:cNvSpPr txBox="1">
            <a:spLocks noChangeArrowheads="1"/>
          </p:cNvSpPr>
          <p:nvPr/>
        </p:nvSpPr>
        <p:spPr bwMode="auto">
          <a:xfrm>
            <a:off x="3606002" y="1728789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68006" name="Text Box 70"/>
          <p:cNvSpPr txBox="1">
            <a:spLocks noChangeArrowheads="1"/>
          </p:cNvSpPr>
          <p:nvPr/>
        </p:nvSpPr>
        <p:spPr bwMode="auto">
          <a:xfrm>
            <a:off x="5628881" y="27432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ON</a:t>
            </a:r>
          </a:p>
        </p:txBody>
      </p:sp>
      <p:sp>
        <p:nvSpPr>
          <p:cNvPr id="168007" name="Freeform 71"/>
          <p:cNvSpPr>
            <a:spLocks/>
          </p:cNvSpPr>
          <p:nvPr/>
        </p:nvSpPr>
        <p:spPr bwMode="auto">
          <a:xfrm flipV="1">
            <a:off x="4432744" y="2514600"/>
            <a:ext cx="644976" cy="5334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56" y="288"/>
              </a:cxn>
              <a:cxn ang="0">
                <a:pos x="344" y="288"/>
              </a:cxn>
              <a:cxn ang="0">
                <a:pos x="440" y="0"/>
              </a:cxn>
            </a:cxnLst>
            <a:rect l="0" t="0" r="r" b="b"/>
            <a:pathLst>
              <a:path w="440" h="336">
                <a:moveTo>
                  <a:pt x="8" y="0"/>
                </a:moveTo>
                <a:cubicBezTo>
                  <a:pt x="4" y="120"/>
                  <a:pt x="0" y="240"/>
                  <a:pt x="56" y="288"/>
                </a:cubicBezTo>
                <a:cubicBezTo>
                  <a:pt x="112" y="336"/>
                  <a:pt x="280" y="336"/>
                  <a:pt x="344" y="288"/>
                </a:cubicBezTo>
                <a:cubicBezTo>
                  <a:pt x="408" y="240"/>
                  <a:pt x="424" y="120"/>
                  <a:pt x="44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8008" name="Line 72"/>
          <p:cNvSpPr>
            <a:spLocks noChangeShapeType="1"/>
          </p:cNvSpPr>
          <p:nvPr/>
        </p:nvSpPr>
        <p:spPr bwMode="auto">
          <a:xfrm>
            <a:off x="3166246" y="2438400"/>
            <a:ext cx="35180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8009" name="Text Box 73"/>
          <p:cNvSpPr txBox="1">
            <a:spLocks noChangeArrowheads="1"/>
          </p:cNvSpPr>
          <p:nvPr/>
        </p:nvSpPr>
        <p:spPr bwMode="auto">
          <a:xfrm>
            <a:off x="3025524" y="2133600"/>
            <a:ext cx="422166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600"/>
              <a:t>Ic</a:t>
            </a:r>
            <a:endParaRPr lang="en-US" sz="1600"/>
          </a:p>
        </p:txBody>
      </p:sp>
      <p:sp>
        <p:nvSpPr>
          <p:cNvPr id="168012" name="Freeform 76"/>
          <p:cNvSpPr>
            <a:spLocks/>
          </p:cNvSpPr>
          <p:nvPr/>
        </p:nvSpPr>
        <p:spPr bwMode="auto">
          <a:xfrm>
            <a:off x="2603357" y="4724401"/>
            <a:ext cx="64498" cy="1444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" y="59"/>
              </a:cxn>
              <a:cxn ang="0">
                <a:pos x="18" y="96"/>
              </a:cxn>
              <a:cxn ang="0">
                <a:pos x="32" y="93"/>
              </a:cxn>
              <a:cxn ang="0">
                <a:pos x="41" y="62"/>
              </a:cxn>
              <a:cxn ang="0">
                <a:pos x="47" y="39"/>
              </a:cxn>
              <a:cxn ang="0">
                <a:pos x="65" y="5"/>
              </a:cxn>
              <a:cxn ang="0">
                <a:pos x="71" y="2"/>
              </a:cxn>
            </a:cxnLst>
            <a:rect l="0" t="0" r="r" b="b"/>
            <a:pathLst>
              <a:path w="71" h="107">
                <a:moveTo>
                  <a:pt x="0" y="0"/>
                </a:moveTo>
                <a:cubicBezTo>
                  <a:pt x="1" y="18"/>
                  <a:pt x="1" y="41"/>
                  <a:pt x="8" y="59"/>
                </a:cubicBezTo>
                <a:cubicBezTo>
                  <a:pt x="9" y="71"/>
                  <a:pt x="7" y="88"/>
                  <a:pt x="18" y="96"/>
                </a:cubicBezTo>
                <a:cubicBezTo>
                  <a:pt x="23" y="107"/>
                  <a:pt x="28" y="100"/>
                  <a:pt x="32" y="93"/>
                </a:cubicBezTo>
                <a:cubicBezTo>
                  <a:pt x="34" y="83"/>
                  <a:pt x="37" y="71"/>
                  <a:pt x="41" y="62"/>
                </a:cubicBezTo>
                <a:cubicBezTo>
                  <a:pt x="42" y="54"/>
                  <a:pt x="44" y="46"/>
                  <a:pt x="47" y="39"/>
                </a:cubicBezTo>
                <a:cubicBezTo>
                  <a:pt x="48" y="21"/>
                  <a:pt x="45" y="8"/>
                  <a:pt x="65" y="5"/>
                </a:cubicBezTo>
                <a:cubicBezTo>
                  <a:pt x="70" y="2"/>
                  <a:pt x="67" y="2"/>
                  <a:pt x="71" y="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8014" name="Line 78"/>
          <p:cNvSpPr>
            <a:spLocks noChangeShapeType="1"/>
          </p:cNvSpPr>
          <p:nvPr/>
        </p:nvSpPr>
        <p:spPr bwMode="auto">
          <a:xfrm flipH="1">
            <a:off x="2710365" y="4724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8015" name="Freeform 79"/>
          <p:cNvSpPr>
            <a:spLocks/>
          </p:cNvSpPr>
          <p:nvPr/>
        </p:nvSpPr>
        <p:spPr bwMode="auto">
          <a:xfrm>
            <a:off x="2669321" y="4724400"/>
            <a:ext cx="39578" cy="15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7" y="0"/>
              </a:cxn>
            </a:cxnLst>
            <a:rect l="0" t="0" r="r" b="b"/>
            <a:pathLst>
              <a:path w="27" h="1">
                <a:moveTo>
                  <a:pt x="0" y="0"/>
                </a:moveTo>
                <a:cubicBezTo>
                  <a:pt x="9" y="0"/>
                  <a:pt x="18" y="0"/>
                  <a:pt x="27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8016" name="Text Box 80"/>
          <p:cNvSpPr txBox="1">
            <a:spLocks noChangeArrowheads="1"/>
          </p:cNvSpPr>
          <p:nvPr/>
        </p:nvSpPr>
        <p:spPr bwMode="auto">
          <a:xfrm>
            <a:off x="3532709" y="2058989"/>
            <a:ext cx="49252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 sub</a:t>
            </a:r>
          </a:p>
        </p:txBody>
      </p:sp>
      <p:sp>
        <p:nvSpPr>
          <p:cNvPr id="168017" name="Text Box 81"/>
          <p:cNvSpPr txBox="1">
            <a:spLocks noChangeArrowheads="1"/>
          </p:cNvSpPr>
          <p:nvPr/>
        </p:nvSpPr>
        <p:spPr bwMode="auto">
          <a:xfrm>
            <a:off x="2921448" y="2482850"/>
            <a:ext cx="56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Nwell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920" name="Picture 8" descr="npng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71612"/>
            <a:ext cx="7458267" cy="4953000"/>
          </a:xfrm>
          <a:prstGeom prst="rect">
            <a:avLst/>
          </a:prstGeom>
          <a:noFill/>
        </p:spPr>
      </p:pic>
      <p:sp>
        <p:nvSpPr>
          <p:cNvPr id="166915" name="Rectangle 3"/>
          <p:cNvSpPr>
            <a:spLocks noGrp="1" noChangeArrowheads="1"/>
          </p:cNvSpPr>
          <p:nvPr>
            <p:ph type="title"/>
          </p:nvPr>
        </p:nvSpPr>
        <p:spPr>
          <a:xfrm>
            <a:off x="703611" y="152400"/>
            <a:ext cx="7771960" cy="990600"/>
          </a:xfrm>
        </p:spPr>
        <p:txBody>
          <a:bodyPr>
            <a:normAutofit fontScale="90000"/>
          </a:bodyPr>
          <a:lstStyle/>
          <a:p>
            <a:r>
              <a:rPr lang="en-US" sz="4000" b="1" i="1">
                <a:latin typeface="Verdana" pitchFamily="34" charset="0"/>
                <a:cs typeface="Times New Roman" pitchFamily="18" charset="0"/>
              </a:rPr>
              <a:t>Parasitic NPN</a:t>
            </a:r>
            <a:r>
              <a:rPr lang="en-GB" sz="4000" b="1" i="1">
                <a:latin typeface="Verdana" pitchFamily="34" charset="0"/>
                <a:cs typeface="Times New Roman" pitchFamily="18" charset="0"/>
              </a:rPr>
              <a:t/>
            </a:r>
            <a:br>
              <a:rPr lang="en-GB" sz="4000" b="1" i="1">
                <a:latin typeface="Verdana" pitchFamily="34" charset="0"/>
                <a:cs typeface="Times New Roman" pitchFamily="18" charset="0"/>
              </a:rPr>
            </a:br>
            <a:r>
              <a:rPr lang="en-GB" sz="4000" b="1" i="1">
                <a:latin typeface="Verdana" pitchFamily="34" charset="0"/>
                <a:cs typeface="Times New Roman" pitchFamily="18" charset="0"/>
              </a:rPr>
              <a:t> </a:t>
            </a:r>
            <a:r>
              <a:rPr lang="en-GB" sz="3200" b="1" i="1">
                <a:latin typeface="Verdana" pitchFamily="34" charset="0"/>
                <a:cs typeface="Times New Roman" pitchFamily="18" charset="0"/>
              </a:rPr>
              <a:t>negative fly back phase</a:t>
            </a:r>
            <a:r>
              <a:rPr lang="en-US" sz="4000" b="1" i="1">
                <a:latin typeface="Verdana" pitchFamily="34" charset="0"/>
                <a:cs typeface="Times New Roman" pitchFamily="18" charset="0"/>
              </a:rPr>
              <a:t> </a:t>
            </a:r>
            <a:endParaRPr lang="en-GB" sz="4000" b="1" i="1">
              <a:latin typeface="Verdana" pitchFamily="34" charset="0"/>
              <a:cs typeface="Times New Roman" pitchFamily="18" charset="0"/>
            </a:endParaRPr>
          </a:p>
        </p:txBody>
      </p:sp>
      <p:sp>
        <p:nvSpPr>
          <p:cNvPr id="166922" name="Freeform 10"/>
          <p:cNvSpPr>
            <a:spLocks/>
          </p:cNvSpPr>
          <p:nvPr/>
        </p:nvSpPr>
        <p:spPr bwMode="auto">
          <a:xfrm>
            <a:off x="2884802" y="3124200"/>
            <a:ext cx="633249" cy="241300"/>
          </a:xfrm>
          <a:custGeom>
            <a:avLst/>
            <a:gdLst/>
            <a:ahLst/>
            <a:cxnLst>
              <a:cxn ang="0">
                <a:pos x="0" y="48"/>
              </a:cxn>
              <a:cxn ang="0">
                <a:pos x="192" y="144"/>
              </a:cxn>
              <a:cxn ang="0">
                <a:pos x="432" y="0"/>
              </a:cxn>
            </a:cxnLst>
            <a:rect l="0" t="0" r="r" b="b"/>
            <a:pathLst>
              <a:path w="432" h="152">
                <a:moveTo>
                  <a:pt x="0" y="48"/>
                </a:moveTo>
                <a:cubicBezTo>
                  <a:pt x="60" y="100"/>
                  <a:pt x="120" y="152"/>
                  <a:pt x="192" y="144"/>
                </a:cubicBezTo>
                <a:cubicBezTo>
                  <a:pt x="264" y="136"/>
                  <a:pt x="348" y="68"/>
                  <a:pt x="432" y="0"/>
                </a:cubicBez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6923" name="Freeform 11"/>
          <p:cNvSpPr>
            <a:spLocks/>
          </p:cNvSpPr>
          <p:nvPr/>
        </p:nvSpPr>
        <p:spPr bwMode="auto">
          <a:xfrm>
            <a:off x="3658773" y="3124200"/>
            <a:ext cx="1829386" cy="774700"/>
          </a:xfrm>
          <a:custGeom>
            <a:avLst/>
            <a:gdLst/>
            <a:ahLst/>
            <a:cxnLst>
              <a:cxn ang="0">
                <a:pos x="1248" y="0"/>
              </a:cxn>
              <a:cxn ang="0">
                <a:pos x="576" y="480"/>
              </a:cxn>
              <a:cxn ang="0">
                <a:pos x="0" y="48"/>
              </a:cxn>
            </a:cxnLst>
            <a:rect l="0" t="0" r="r" b="b"/>
            <a:pathLst>
              <a:path w="1248" h="488">
                <a:moveTo>
                  <a:pt x="1248" y="0"/>
                </a:moveTo>
                <a:cubicBezTo>
                  <a:pt x="1016" y="236"/>
                  <a:pt x="784" y="472"/>
                  <a:pt x="576" y="480"/>
                </a:cubicBezTo>
                <a:cubicBezTo>
                  <a:pt x="368" y="488"/>
                  <a:pt x="96" y="120"/>
                  <a:pt x="0" y="48"/>
                </a:cubicBezTo>
              </a:path>
            </a:pathLst>
          </a:custGeom>
          <a:noFill/>
          <a:ln w="25400" cap="flat" cmpd="sng">
            <a:solidFill>
              <a:srgbClr val="3366FF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66924" name="Text Box 12"/>
          <p:cNvSpPr txBox="1">
            <a:spLocks noChangeArrowheads="1"/>
          </p:cNvSpPr>
          <p:nvPr/>
        </p:nvSpPr>
        <p:spPr bwMode="auto">
          <a:xfrm>
            <a:off x="3236607" y="3505200"/>
            <a:ext cx="562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FF3300"/>
                </a:solidFill>
              </a:rPr>
              <a:t>Id</a:t>
            </a:r>
          </a:p>
        </p:txBody>
      </p:sp>
      <p:sp>
        <p:nvSpPr>
          <p:cNvPr id="166925" name="Text Box 13"/>
          <p:cNvSpPr txBox="1">
            <a:spLocks noChangeArrowheads="1"/>
          </p:cNvSpPr>
          <p:nvPr/>
        </p:nvSpPr>
        <p:spPr bwMode="auto">
          <a:xfrm>
            <a:off x="5417798" y="3048000"/>
            <a:ext cx="5628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3333FF"/>
                </a:solidFill>
              </a:rPr>
              <a:t>I</a:t>
            </a:r>
            <a:r>
              <a:rPr lang="en-GB" sz="1600">
                <a:solidFill>
                  <a:srgbClr val="3333FF"/>
                </a:solidFill>
              </a:rPr>
              <a:t> </a:t>
            </a:r>
            <a:r>
              <a:rPr lang="en-US" sz="1600">
                <a:solidFill>
                  <a:srgbClr val="3333FF"/>
                </a:solidFill>
              </a:rPr>
              <a:t>npn</a:t>
            </a:r>
          </a:p>
        </p:txBody>
      </p:sp>
      <p:sp>
        <p:nvSpPr>
          <p:cNvPr id="166926" name="Text Box 14"/>
          <p:cNvSpPr txBox="1">
            <a:spLocks noChangeArrowheads="1"/>
          </p:cNvSpPr>
          <p:nvPr/>
        </p:nvSpPr>
        <p:spPr bwMode="auto">
          <a:xfrm>
            <a:off x="642910" y="6286520"/>
            <a:ext cx="8232239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 dirty="0"/>
              <a:t>The Collector current flows from other pockets close to the Power.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38" name="Picture 14" descr="ind_lo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8051" y="1524000"/>
            <a:ext cx="2493419" cy="2057400"/>
          </a:xfrm>
          <a:prstGeom prst="rect">
            <a:avLst/>
          </a:prstGeom>
          <a:noFill/>
        </p:spPr>
      </p:pic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03611" y="304800"/>
            <a:ext cx="7771960" cy="838200"/>
          </a:xfrm>
        </p:spPr>
        <p:txBody>
          <a:bodyPr/>
          <a:lstStyle/>
          <a:p>
            <a:r>
              <a:rPr lang="en-US" sz="4000" b="1" i="1">
                <a:latin typeface="Verdana" pitchFamily="34" charset="0"/>
                <a:cs typeface="Times New Roman" pitchFamily="18" charset="0"/>
              </a:rPr>
              <a:t>When does PNP turn on?</a:t>
            </a:r>
            <a:endParaRPr lang="en-GB" sz="4000" b="1" i="1"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154629" name="Picture 5" descr="ind_lo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3610" y="1524000"/>
            <a:ext cx="2181191" cy="2057400"/>
          </a:xfrm>
          <a:prstGeom prst="rect">
            <a:avLst/>
          </a:prstGeom>
          <a:noFill/>
        </p:spPr>
      </p:pic>
      <p:sp>
        <p:nvSpPr>
          <p:cNvPr id="154632" name="Text Box 8"/>
          <p:cNvSpPr txBox="1">
            <a:spLocks noChangeArrowheads="1"/>
          </p:cNvSpPr>
          <p:nvPr/>
        </p:nvSpPr>
        <p:spPr bwMode="auto">
          <a:xfrm>
            <a:off x="1688664" y="1981200"/>
            <a:ext cx="2814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</a:t>
            </a:r>
          </a:p>
        </p:txBody>
      </p:sp>
      <p:sp>
        <p:nvSpPr>
          <p:cNvPr id="154633" name="Text Box 9"/>
          <p:cNvSpPr txBox="1">
            <a:spLocks noChangeArrowheads="1"/>
          </p:cNvSpPr>
          <p:nvPr/>
        </p:nvSpPr>
        <p:spPr bwMode="auto">
          <a:xfrm>
            <a:off x="562888" y="18288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ON</a:t>
            </a:r>
          </a:p>
        </p:txBody>
      </p:sp>
      <p:sp>
        <p:nvSpPr>
          <p:cNvPr id="154634" name="Text Box 10"/>
          <p:cNvSpPr txBox="1">
            <a:spLocks noChangeArrowheads="1"/>
          </p:cNvSpPr>
          <p:nvPr/>
        </p:nvSpPr>
        <p:spPr bwMode="auto">
          <a:xfrm>
            <a:off x="2462636" y="25908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ON</a:t>
            </a:r>
          </a:p>
        </p:txBody>
      </p:sp>
      <p:sp>
        <p:nvSpPr>
          <p:cNvPr id="154635" name="Text Box 11"/>
          <p:cNvSpPr txBox="1">
            <a:spLocks noChangeArrowheads="1"/>
          </p:cNvSpPr>
          <p:nvPr/>
        </p:nvSpPr>
        <p:spPr bwMode="auto">
          <a:xfrm>
            <a:off x="2532997" y="18288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54636" name="Text Box 12"/>
          <p:cNvSpPr txBox="1">
            <a:spLocks noChangeArrowheads="1"/>
          </p:cNvSpPr>
          <p:nvPr/>
        </p:nvSpPr>
        <p:spPr bwMode="auto">
          <a:xfrm>
            <a:off x="562888" y="25908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54637" name="Text Box 13"/>
          <p:cNvSpPr txBox="1">
            <a:spLocks noChangeArrowheads="1"/>
          </p:cNvSpPr>
          <p:nvPr/>
        </p:nvSpPr>
        <p:spPr bwMode="auto">
          <a:xfrm>
            <a:off x="1477581" y="1295400"/>
            <a:ext cx="633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VM</a:t>
            </a:r>
          </a:p>
        </p:txBody>
      </p:sp>
      <p:sp>
        <p:nvSpPr>
          <p:cNvPr id="154640" name="Text Box 16"/>
          <p:cNvSpPr txBox="1">
            <a:spLocks noChangeArrowheads="1"/>
          </p:cNvSpPr>
          <p:nvPr/>
        </p:nvSpPr>
        <p:spPr bwMode="auto">
          <a:xfrm>
            <a:off x="4573466" y="1981200"/>
            <a:ext cx="3210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</a:t>
            </a:r>
          </a:p>
        </p:txBody>
      </p:sp>
      <p:sp>
        <p:nvSpPr>
          <p:cNvPr id="154641" name="Text Box 17"/>
          <p:cNvSpPr txBox="1">
            <a:spLocks noChangeArrowheads="1"/>
          </p:cNvSpPr>
          <p:nvPr/>
        </p:nvSpPr>
        <p:spPr bwMode="auto">
          <a:xfrm>
            <a:off x="3447690" y="1828800"/>
            <a:ext cx="56288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ON</a:t>
            </a:r>
          </a:p>
        </p:txBody>
      </p:sp>
      <p:sp>
        <p:nvSpPr>
          <p:cNvPr id="154642" name="Text Box 18"/>
          <p:cNvSpPr txBox="1">
            <a:spLocks noChangeArrowheads="1"/>
          </p:cNvSpPr>
          <p:nvPr/>
        </p:nvSpPr>
        <p:spPr bwMode="auto">
          <a:xfrm>
            <a:off x="5518942" y="2590800"/>
            <a:ext cx="56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54643" name="Text Box 19"/>
          <p:cNvSpPr txBox="1">
            <a:spLocks noChangeArrowheads="1"/>
          </p:cNvSpPr>
          <p:nvPr/>
        </p:nvSpPr>
        <p:spPr bwMode="auto">
          <a:xfrm>
            <a:off x="5488159" y="1828800"/>
            <a:ext cx="56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54644" name="Text Box 20"/>
          <p:cNvSpPr txBox="1">
            <a:spLocks noChangeArrowheads="1"/>
          </p:cNvSpPr>
          <p:nvPr/>
        </p:nvSpPr>
        <p:spPr bwMode="auto">
          <a:xfrm>
            <a:off x="3447690" y="2590800"/>
            <a:ext cx="56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54645" name="Text Box 21"/>
          <p:cNvSpPr txBox="1">
            <a:spLocks noChangeArrowheads="1"/>
          </p:cNvSpPr>
          <p:nvPr/>
        </p:nvSpPr>
        <p:spPr bwMode="auto">
          <a:xfrm>
            <a:off x="4362383" y="1295400"/>
            <a:ext cx="72413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VM</a:t>
            </a:r>
          </a:p>
        </p:txBody>
      </p:sp>
      <p:pic>
        <p:nvPicPr>
          <p:cNvPr id="154646" name="Picture 22" descr="ind_loa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84296" y="1447800"/>
            <a:ext cx="2181191" cy="2057400"/>
          </a:xfrm>
          <a:prstGeom prst="rect">
            <a:avLst/>
          </a:prstGeom>
          <a:noFill/>
        </p:spPr>
      </p:pic>
      <p:sp>
        <p:nvSpPr>
          <p:cNvPr id="154648" name="Text Box 24"/>
          <p:cNvSpPr txBox="1">
            <a:spLocks noChangeArrowheads="1"/>
          </p:cNvSpPr>
          <p:nvPr/>
        </p:nvSpPr>
        <p:spPr bwMode="auto">
          <a:xfrm>
            <a:off x="7598989" y="1905000"/>
            <a:ext cx="28144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</a:t>
            </a:r>
          </a:p>
        </p:txBody>
      </p:sp>
      <p:sp>
        <p:nvSpPr>
          <p:cNvPr id="154649" name="Text Box 25"/>
          <p:cNvSpPr txBox="1">
            <a:spLocks noChangeArrowheads="1"/>
          </p:cNvSpPr>
          <p:nvPr/>
        </p:nvSpPr>
        <p:spPr bwMode="auto">
          <a:xfrm>
            <a:off x="6543574" y="17526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ON</a:t>
            </a:r>
          </a:p>
        </p:txBody>
      </p:sp>
      <p:sp>
        <p:nvSpPr>
          <p:cNvPr id="154650" name="Text Box 26"/>
          <p:cNvSpPr txBox="1">
            <a:spLocks noChangeArrowheads="1"/>
          </p:cNvSpPr>
          <p:nvPr/>
        </p:nvSpPr>
        <p:spPr bwMode="auto">
          <a:xfrm>
            <a:off x="8443322" y="25146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54651" name="Text Box 27"/>
          <p:cNvSpPr txBox="1">
            <a:spLocks noChangeArrowheads="1"/>
          </p:cNvSpPr>
          <p:nvPr/>
        </p:nvSpPr>
        <p:spPr bwMode="auto">
          <a:xfrm>
            <a:off x="8513683" y="17526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ON</a:t>
            </a:r>
          </a:p>
        </p:txBody>
      </p:sp>
      <p:sp>
        <p:nvSpPr>
          <p:cNvPr id="154652" name="Text Box 28"/>
          <p:cNvSpPr txBox="1">
            <a:spLocks noChangeArrowheads="1"/>
          </p:cNvSpPr>
          <p:nvPr/>
        </p:nvSpPr>
        <p:spPr bwMode="auto">
          <a:xfrm>
            <a:off x="6543574" y="2514600"/>
            <a:ext cx="49252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OFF</a:t>
            </a:r>
          </a:p>
        </p:txBody>
      </p:sp>
      <p:sp>
        <p:nvSpPr>
          <p:cNvPr id="154653" name="Text Box 29"/>
          <p:cNvSpPr txBox="1">
            <a:spLocks noChangeArrowheads="1"/>
          </p:cNvSpPr>
          <p:nvPr/>
        </p:nvSpPr>
        <p:spPr bwMode="auto">
          <a:xfrm>
            <a:off x="7458267" y="1219200"/>
            <a:ext cx="63324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VM</a:t>
            </a:r>
          </a:p>
        </p:txBody>
      </p:sp>
      <p:sp>
        <p:nvSpPr>
          <p:cNvPr id="154654" name="Text Box 30"/>
          <p:cNvSpPr txBox="1">
            <a:spLocks noChangeArrowheads="1"/>
          </p:cNvSpPr>
          <p:nvPr/>
        </p:nvSpPr>
        <p:spPr bwMode="auto">
          <a:xfrm>
            <a:off x="4432744" y="3505200"/>
            <a:ext cx="218119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/>
              <a:t>Positive </a:t>
            </a:r>
            <a:r>
              <a:rPr lang="en-US"/>
              <a:t>Fly-BACK PHASE</a:t>
            </a:r>
          </a:p>
        </p:txBody>
      </p:sp>
      <p:sp>
        <p:nvSpPr>
          <p:cNvPr id="154662" name="Freeform 38"/>
          <p:cNvSpPr>
            <a:spLocks/>
          </p:cNvSpPr>
          <p:nvPr/>
        </p:nvSpPr>
        <p:spPr bwMode="auto">
          <a:xfrm>
            <a:off x="1407220" y="1828800"/>
            <a:ext cx="832605" cy="1295400"/>
          </a:xfrm>
          <a:custGeom>
            <a:avLst/>
            <a:gdLst/>
            <a:ahLst/>
            <a:cxnLst>
              <a:cxn ang="0">
                <a:pos x="72" y="0"/>
              </a:cxn>
              <a:cxn ang="0">
                <a:pos x="72" y="288"/>
              </a:cxn>
              <a:cxn ang="0">
                <a:pos x="504" y="336"/>
              </a:cxn>
              <a:cxn ang="0">
                <a:pos x="456" y="816"/>
              </a:cxn>
            </a:cxnLst>
            <a:rect l="0" t="0" r="r" b="b"/>
            <a:pathLst>
              <a:path w="568" h="816">
                <a:moveTo>
                  <a:pt x="72" y="0"/>
                </a:moveTo>
                <a:cubicBezTo>
                  <a:pt x="36" y="116"/>
                  <a:pt x="0" y="232"/>
                  <a:pt x="72" y="288"/>
                </a:cubicBezTo>
                <a:cubicBezTo>
                  <a:pt x="144" y="344"/>
                  <a:pt x="440" y="248"/>
                  <a:pt x="504" y="336"/>
                </a:cubicBezTo>
                <a:cubicBezTo>
                  <a:pt x="568" y="424"/>
                  <a:pt x="512" y="620"/>
                  <a:pt x="456" y="816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663" name="Freeform 39"/>
          <p:cNvSpPr>
            <a:spLocks/>
          </p:cNvSpPr>
          <p:nvPr/>
        </p:nvSpPr>
        <p:spPr bwMode="auto">
          <a:xfrm>
            <a:off x="4315475" y="1828800"/>
            <a:ext cx="867786" cy="533400"/>
          </a:xfrm>
          <a:custGeom>
            <a:avLst/>
            <a:gdLst/>
            <a:ahLst/>
            <a:cxnLst>
              <a:cxn ang="0">
                <a:pos x="32" y="48"/>
              </a:cxn>
              <a:cxn ang="0">
                <a:pos x="80" y="288"/>
              </a:cxn>
              <a:cxn ang="0">
                <a:pos x="512" y="288"/>
              </a:cxn>
              <a:cxn ang="0">
                <a:pos x="560" y="0"/>
              </a:cxn>
            </a:cxnLst>
            <a:rect l="0" t="0" r="r" b="b"/>
            <a:pathLst>
              <a:path w="592" h="336">
                <a:moveTo>
                  <a:pt x="32" y="48"/>
                </a:moveTo>
                <a:cubicBezTo>
                  <a:pt x="16" y="148"/>
                  <a:pt x="0" y="248"/>
                  <a:pt x="80" y="288"/>
                </a:cubicBezTo>
                <a:cubicBezTo>
                  <a:pt x="160" y="328"/>
                  <a:pt x="432" y="336"/>
                  <a:pt x="512" y="288"/>
                </a:cubicBezTo>
                <a:cubicBezTo>
                  <a:pt x="592" y="240"/>
                  <a:pt x="576" y="120"/>
                  <a:pt x="56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669" name="Freeform 45"/>
          <p:cNvSpPr>
            <a:spLocks/>
          </p:cNvSpPr>
          <p:nvPr/>
        </p:nvSpPr>
        <p:spPr bwMode="auto">
          <a:xfrm>
            <a:off x="7446541" y="1752600"/>
            <a:ext cx="644976" cy="5334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56" y="288"/>
              </a:cxn>
              <a:cxn ang="0">
                <a:pos x="344" y="288"/>
              </a:cxn>
              <a:cxn ang="0">
                <a:pos x="440" y="0"/>
              </a:cxn>
            </a:cxnLst>
            <a:rect l="0" t="0" r="r" b="b"/>
            <a:pathLst>
              <a:path w="440" h="336">
                <a:moveTo>
                  <a:pt x="8" y="0"/>
                </a:moveTo>
                <a:cubicBezTo>
                  <a:pt x="4" y="120"/>
                  <a:pt x="0" y="240"/>
                  <a:pt x="56" y="288"/>
                </a:cubicBezTo>
                <a:cubicBezTo>
                  <a:pt x="112" y="336"/>
                  <a:pt x="280" y="336"/>
                  <a:pt x="344" y="288"/>
                </a:cubicBezTo>
                <a:cubicBezTo>
                  <a:pt x="408" y="240"/>
                  <a:pt x="424" y="120"/>
                  <a:pt x="44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670" name="Line 46"/>
          <p:cNvSpPr>
            <a:spLocks noChangeShapeType="1"/>
          </p:cNvSpPr>
          <p:nvPr/>
        </p:nvSpPr>
        <p:spPr bwMode="auto">
          <a:xfrm>
            <a:off x="1646155" y="5300663"/>
            <a:ext cx="907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672" name="Line 48"/>
          <p:cNvSpPr>
            <a:spLocks noChangeShapeType="1"/>
          </p:cNvSpPr>
          <p:nvPr/>
        </p:nvSpPr>
        <p:spPr bwMode="auto">
          <a:xfrm flipV="1">
            <a:off x="2644402" y="4797425"/>
            <a:ext cx="66549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673" name="Line 49"/>
          <p:cNvSpPr>
            <a:spLocks noChangeShapeType="1"/>
          </p:cNvSpPr>
          <p:nvPr/>
        </p:nvSpPr>
        <p:spPr bwMode="auto">
          <a:xfrm>
            <a:off x="1688665" y="4724400"/>
            <a:ext cx="32542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677" name="Line 53"/>
          <p:cNvSpPr>
            <a:spLocks noChangeShapeType="1"/>
          </p:cNvSpPr>
          <p:nvPr/>
        </p:nvSpPr>
        <p:spPr bwMode="auto">
          <a:xfrm flipH="1">
            <a:off x="2014085" y="4267200"/>
            <a:ext cx="26385" cy="4635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678" name="Line 54"/>
          <p:cNvSpPr>
            <a:spLocks noChangeShapeType="1"/>
          </p:cNvSpPr>
          <p:nvPr/>
        </p:nvSpPr>
        <p:spPr bwMode="auto">
          <a:xfrm>
            <a:off x="2040470" y="4267200"/>
            <a:ext cx="1335394" cy="2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679" name="Text Box 55"/>
          <p:cNvSpPr txBox="1">
            <a:spLocks noChangeArrowheads="1"/>
          </p:cNvSpPr>
          <p:nvPr/>
        </p:nvSpPr>
        <p:spPr bwMode="auto">
          <a:xfrm>
            <a:off x="1196137" y="44958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54680" name="Text Box 56"/>
          <p:cNvSpPr txBox="1">
            <a:spLocks noChangeArrowheads="1"/>
          </p:cNvSpPr>
          <p:nvPr/>
        </p:nvSpPr>
        <p:spPr bwMode="auto">
          <a:xfrm>
            <a:off x="1196137" y="51054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154681" name="Line 57"/>
          <p:cNvSpPr>
            <a:spLocks noChangeShapeType="1"/>
          </p:cNvSpPr>
          <p:nvPr/>
        </p:nvSpPr>
        <p:spPr bwMode="auto">
          <a:xfrm>
            <a:off x="2251552" y="4038600"/>
            <a:ext cx="0" cy="1676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682" name="Line 58"/>
          <p:cNvSpPr>
            <a:spLocks noChangeShapeType="1"/>
          </p:cNvSpPr>
          <p:nvPr/>
        </p:nvSpPr>
        <p:spPr bwMode="auto">
          <a:xfrm>
            <a:off x="2955163" y="4038600"/>
            <a:ext cx="0" cy="1676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683" name="Line 59"/>
          <p:cNvSpPr>
            <a:spLocks noChangeShapeType="1"/>
          </p:cNvSpPr>
          <p:nvPr/>
        </p:nvSpPr>
        <p:spPr bwMode="auto">
          <a:xfrm>
            <a:off x="2576972" y="4076700"/>
            <a:ext cx="0" cy="16764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684" name="Oval 60"/>
          <p:cNvSpPr>
            <a:spLocks noChangeArrowheads="1"/>
          </p:cNvSpPr>
          <p:nvPr/>
        </p:nvSpPr>
        <p:spPr bwMode="auto">
          <a:xfrm>
            <a:off x="2040469" y="57912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4686" name="Text Box 62"/>
          <p:cNvSpPr txBox="1">
            <a:spLocks noChangeArrowheads="1"/>
          </p:cNvSpPr>
          <p:nvPr/>
        </p:nvSpPr>
        <p:spPr bwMode="auto">
          <a:xfrm>
            <a:off x="1970108" y="57912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1</a:t>
            </a:r>
          </a:p>
        </p:txBody>
      </p:sp>
      <p:sp>
        <p:nvSpPr>
          <p:cNvPr id="154687" name="Oval 63"/>
          <p:cNvSpPr>
            <a:spLocks noChangeArrowheads="1"/>
          </p:cNvSpPr>
          <p:nvPr/>
        </p:nvSpPr>
        <p:spPr bwMode="auto">
          <a:xfrm>
            <a:off x="2462635" y="57912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4688" name="Text Box 64"/>
          <p:cNvSpPr txBox="1">
            <a:spLocks noChangeArrowheads="1"/>
          </p:cNvSpPr>
          <p:nvPr/>
        </p:nvSpPr>
        <p:spPr bwMode="auto">
          <a:xfrm>
            <a:off x="2392274" y="57912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2</a:t>
            </a:r>
          </a:p>
        </p:txBody>
      </p:sp>
      <p:sp>
        <p:nvSpPr>
          <p:cNvPr id="154689" name="Oval 65"/>
          <p:cNvSpPr>
            <a:spLocks noChangeArrowheads="1"/>
          </p:cNvSpPr>
          <p:nvPr/>
        </p:nvSpPr>
        <p:spPr bwMode="auto">
          <a:xfrm>
            <a:off x="2814441" y="57912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4690" name="Text Box 66"/>
          <p:cNvSpPr txBox="1">
            <a:spLocks noChangeArrowheads="1"/>
          </p:cNvSpPr>
          <p:nvPr/>
        </p:nvSpPr>
        <p:spPr bwMode="auto">
          <a:xfrm>
            <a:off x="2744080" y="57912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3</a:t>
            </a:r>
          </a:p>
        </p:txBody>
      </p:sp>
      <p:sp>
        <p:nvSpPr>
          <p:cNvPr id="154693" name="Oval 69"/>
          <p:cNvSpPr>
            <a:spLocks noChangeArrowheads="1"/>
          </p:cNvSpPr>
          <p:nvPr/>
        </p:nvSpPr>
        <p:spPr bwMode="auto">
          <a:xfrm>
            <a:off x="633249" y="32004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4694" name="Text Box 70"/>
          <p:cNvSpPr txBox="1">
            <a:spLocks noChangeArrowheads="1"/>
          </p:cNvSpPr>
          <p:nvPr/>
        </p:nvSpPr>
        <p:spPr bwMode="auto">
          <a:xfrm>
            <a:off x="562888" y="32004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1</a:t>
            </a:r>
          </a:p>
        </p:txBody>
      </p:sp>
      <p:sp>
        <p:nvSpPr>
          <p:cNvPr id="154695" name="Oval 71"/>
          <p:cNvSpPr>
            <a:spLocks noChangeArrowheads="1"/>
          </p:cNvSpPr>
          <p:nvPr/>
        </p:nvSpPr>
        <p:spPr bwMode="auto">
          <a:xfrm>
            <a:off x="3588412" y="31242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4696" name="Text Box 72"/>
          <p:cNvSpPr txBox="1">
            <a:spLocks noChangeArrowheads="1"/>
          </p:cNvSpPr>
          <p:nvPr/>
        </p:nvSpPr>
        <p:spPr bwMode="auto">
          <a:xfrm>
            <a:off x="3518051" y="31242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2</a:t>
            </a:r>
          </a:p>
        </p:txBody>
      </p:sp>
      <p:sp>
        <p:nvSpPr>
          <p:cNvPr id="154697" name="Oval 73"/>
          <p:cNvSpPr>
            <a:spLocks noChangeArrowheads="1"/>
          </p:cNvSpPr>
          <p:nvPr/>
        </p:nvSpPr>
        <p:spPr bwMode="auto">
          <a:xfrm>
            <a:off x="6613935" y="3048000"/>
            <a:ext cx="281444" cy="3048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54698" name="Text Box 74"/>
          <p:cNvSpPr txBox="1">
            <a:spLocks noChangeArrowheads="1"/>
          </p:cNvSpPr>
          <p:nvPr/>
        </p:nvSpPr>
        <p:spPr bwMode="auto">
          <a:xfrm>
            <a:off x="6543574" y="3048000"/>
            <a:ext cx="49252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3</a:t>
            </a:r>
          </a:p>
        </p:txBody>
      </p:sp>
      <p:sp>
        <p:nvSpPr>
          <p:cNvPr id="154705" name="Text Box 81"/>
          <p:cNvSpPr txBox="1">
            <a:spLocks noChangeArrowheads="1"/>
          </p:cNvSpPr>
          <p:nvPr/>
        </p:nvSpPr>
        <p:spPr bwMode="auto">
          <a:xfrm>
            <a:off x="1266498" y="24384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54706" name="Text Box 82"/>
          <p:cNvSpPr txBox="1">
            <a:spLocks noChangeArrowheads="1"/>
          </p:cNvSpPr>
          <p:nvPr/>
        </p:nvSpPr>
        <p:spPr bwMode="auto">
          <a:xfrm>
            <a:off x="1829386" y="24384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154707" name="Text Box 83"/>
          <p:cNvSpPr txBox="1">
            <a:spLocks noChangeArrowheads="1"/>
          </p:cNvSpPr>
          <p:nvPr/>
        </p:nvSpPr>
        <p:spPr bwMode="auto">
          <a:xfrm>
            <a:off x="4151300" y="25146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54708" name="Text Box 84"/>
          <p:cNvSpPr txBox="1">
            <a:spLocks noChangeArrowheads="1"/>
          </p:cNvSpPr>
          <p:nvPr/>
        </p:nvSpPr>
        <p:spPr bwMode="auto">
          <a:xfrm>
            <a:off x="4925271" y="25146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154709" name="Text Box 85"/>
          <p:cNvSpPr txBox="1">
            <a:spLocks noChangeArrowheads="1"/>
          </p:cNvSpPr>
          <p:nvPr/>
        </p:nvSpPr>
        <p:spPr bwMode="auto">
          <a:xfrm>
            <a:off x="7247184" y="23622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54710" name="Text Box 86"/>
          <p:cNvSpPr txBox="1">
            <a:spLocks noChangeArrowheads="1"/>
          </p:cNvSpPr>
          <p:nvPr/>
        </p:nvSpPr>
        <p:spPr bwMode="auto">
          <a:xfrm>
            <a:off x="7810073" y="23622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154713" name="Text Box 89"/>
          <p:cNvSpPr txBox="1">
            <a:spLocks noChangeArrowheads="1"/>
          </p:cNvSpPr>
          <p:nvPr/>
        </p:nvSpPr>
        <p:spPr bwMode="auto">
          <a:xfrm>
            <a:off x="4010578" y="4343400"/>
            <a:ext cx="4714188" cy="144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During phase 2 (low to high transition of B) both HSD and LSD are OFF due to the cross conduction control.</a:t>
            </a:r>
          </a:p>
          <a:p>
            <a:pPr>
              <a:spcBef>
                <a:spcPct val="50000"/>
              </a:spcBef>
            </a:pPr>
            <a:r>
              <a:rPr lang="en-US" sz="1600"/>
              <a:t>In this phase the inductor current flows through the intrinsic diode </a:t>
            </a:r>
            <a:r>
              <a:rPr lang="en-GB" sz="1600"/>
              <a:t>”</a:t>
            </a:r>
            <a:r>
              <a:rPr lang="en-GB" sz="1600">
                <a:solidFill>
                  <a:srgbClr val="FF3300"/>
                </a:solidFill>
              </a:rPr>
              <a:t>Id</a:t>
            </a:r>
            <a:r>
              <a:rPr lang="en-GB" sz="1600"/>
              <a:t>”</a:t>
            </a:r>
            <a:r>
              <a:rPr lang="en-US" sz="1600"/>
              <a:t> turning on the </a:t>
            </a:r>
            <a:r>
              <a:rPr lang="en-GB" sz="1600"/>
              <a:t>intrinsic </a:t>
            </a:r>
            <a:r>
              <a:rPr lang="en-US" sz="1600"/>
              <a:t>parasitic PNP.</a:t>
            </a:r>
          </a:p>
        </p:txBody>
      </p:sp>
      <p:sp>
        <p:nvSpPr>
          <p:cNvPr id="154715" name="Line 91"/>
          <p:cNvSpPr>
            <a:spLocks noChangeShapeType="1"/>
          </p:cNvSpPr>
          <p:nvPr/>
        </p:nvSpPr>
        <p:spPr bwMode="auto">
          <a:xfrm flipH="1" flipV="1">
            <a:off x="4362383" y="3429000"/>
            <a:ext cx="140722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16" name="Line 92"/>
          <p:cNvSpPr>
            <a:spLocks noChangeShapeType="1"/>
          </p:cNvSpPr>
          <p:nvPr/>
        </p:nvSpPr>
        <p:spPr bwMode="auto">
          <a:xfrm flipH="1">
            <a:off x="3095885" y="5562600"/>
            <a:ext cx="1477581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17" name="Line 93"/>
          <p:cNvSpPr>
            <a:spLocks noChangeShapeType="1"/>
          </p:cNvSpPr>
          <p:nvPr/>
        </p:nvSpPr>
        <p:spPr bwMode="auto">
          <a:xfrm flipH="1" flipV="1">
            <a:off x="2744080" y="6096000"/>
            <a:ext cx="351805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18" name="Line 94"/>
          <p:cNvSpPr>
            <a:spLocks noChangeShapeType="1"/>
          </p:cNvSpPr>
          <p:nvPr/>
        </p:nvSpPr>
        <p:spPr bwMode="auto">
          <a:xfrm>
            <a:off x="5277076" y="2438400"/>
            <a:ext cx="42216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19" name="Line 95"/>
          <p:cNvSpPr>
            <a:spLocks noChangeShapeType="1"/>
          </p:cNvSpPr>
          <p:nvPr/>
        </p:nvSpPr>
        <p:spPr bwMode="auto">
          <a:xfrm flipV="1">
            <a:off x="5699242" y="2286000"/>
            <a:ext cx="140722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20" name="Line 96"/>
          <p:cNvSpPr>
            <a:spLocks noChangeShapeType="1"/>
          </p:cNvSpPr>
          <p:nvPr/>
        </p:nvSpPr>
        <p:spPr bwMode="auto">
          <a:xfrm>
            <a:off x="5699242" y="2286000"/>
            <a:ext cx="35180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21" name="Line 97"/>
          <p:cNvSpPr>
            <a:spLocks noChangeShapeType="1"/>
          </p:cNvSpPr>
          <p:nvPr/>
        </p:nvSpPr>
        <p:spPr bwMode="auto">
          <a:xfrm>
            <a:off x="5980686" y="2286000"/>
            <a:ext cx="140722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22" name="Line 98"/>
          <p:cNvSpPr>
            <a:spLocks noChangeShapeType="1"/>
          </p:cNvSpPr>
          <p:nvPr/>
        </p:nvSpPr>
        <p:spPr bwMode="auto">
          <a:xfrm>
            <a:off x="6121408" y="2438400"/>
            <a:ext cx="2814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23" name="Line 99"/>
          <p:cNvSpPr>
            <a:spLocks noChangeShapeType="1"/>
          </p:cNvSpPr>
          <p:nvPr/>
        </p:nvSpPr>
        <p:spPr bwMode="auto">
          <a:xfrm>
            <a:off x="5910325" y="2133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24" name="Freeform 100"/>
          <p:cNvSpPr>
            <a:spLocks/>
          </p:cNvSpPr>
          <p:nvPr/>
        </p:nvSpPr>
        <p:spPr bwMode="auto">
          <a:xfrm>
            <a:off x="4948724" y="2286000"/>
            <a:ext cx="1243045" cy="304800"/>
          </a:xfrm>
          <a:custGeom>
            <a:avLst/>
            <a:gdLst/>
            <a:ahLst/>
            <a:cxnLst>
              <a:cxn ang="0">
                <a:pos x="80" y="0"/>
              </a:cxn>
              <a:cxn ang="0">
                <a:pos x="128" y="96"/>
              </a:cxn>
              <a:cxn ang="0">
                <a:pos x="848" y="192"/>
              </a:cxn>
            </a:cxnLst>
            <a:rect l="0" t="0" r="r" b="b"/>
            <a:pathLst>
              <a:path w="848" h="192">
                <a:moveTo>
                  <a:pt x="80" y="0"/>
                </a:moveTo>
                <a:cubicBezTo>
                  <a:pt x="40" y="32"/>
                  <a:pt x="0" y="64"/>
                  <a:pt x="128" y="96"/>
                </a:cubicBezTo>
                <a:cubicBezTo>
                  <a:pt x="256" y="128"/>
                  <a:pt x="552" y="160"/>
                  <a:pt x="848" y="19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27" name="Text Box 103"/>
          <p:cNvSpPr txBox="1">
            <a:spLocks noChangeArrowheads="1"/>
          </p:cNvSpPr>
          <p:nvPr/>
        </p:nvSpPr>
        <p:spPr bwMode="auto">
          <a:xfrm>
            <a:off x="4784549" y="1905000"/>
            <a:ext cx="4925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solidFill>
                  <a:srgbClr val="FF3300"/>
                </a:solidFill>
              </a:rPr>
              <a:t>Id</a:t>
            </a:r>
            <a:endParaRPr lang="en-US">
              <a:solidFill>
                <a:srgbClr val="FF3300"/>
              </a:solidFill>
            </a:endParaRPr>
          </a:p>
        </p:txBody>
      </p:sp>
      <p:sp>
        <p:nvSpPr>
          <p:cNvPr id="154732" name="Line 108"/>
          <p:cNvSpPr>
            <a:spLocks noChangeShapeType="1"/>
          </p:cNvSpPr>
          <p:nvPr/>
        </p:nvSpPr>
        <p:spPr bwMode="auto">
          <a:xfrm flipV="1">
            <a:off x="2553518" y="4724401"/>
            <a:ext cx="23454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33" name="Freeform 109"/>
          <p:cNvSpPr>
            <a:spLocks/>
          </p:cNvSpPr>
          <p:nvPr/>
        </p:nvSpPr>
        <p:spPr bwMode="auto">
          <a:xfrm>
            <a:off x="2576973" y="4581525"/>
            <a:ext cx="67429" cy="215900"/>
          </a:xfrm>
          <a:custGeom>
            <a:avLst/>
            <a:gdLst/>
            <a:ahLst/>
            <a:cxnLst>
              <a:cxn ang="0">
                <a:pos x="4" y="123"/>
              </a:cxn>
              <a:cxn ang="0">
                <a:pos x="10" y="27"/>
              </a:cxn>
              <a:cxn ang="0">
                <a:pos x="19" y="8"/>
              </a:cxn>
              <a:cxn ang="0">
                <a:pos x="37" y="6"/>
              </a:cxn>
              <a:cxn ang="0">
                <a:pos x="55" y="27"/>
              </a:cxn>
              <a:cxn ang="0">
                <a:pos x="70" y="102"/>
              </a:cxn>
              <a:cxn ang="0">
                <a:pos x="101" y="129"/>
              </a:cxn>
            </a:cxnLst>
            <a:rect l="0" t="0" r="r" b="b"/>
            <a:pathLst>
              <a:path w="101" h="129">
                <a:moveTo>
                  <a:pt x="4" y="123"/>
                </a:moveTo>
                <a:cubicBezTo>
                  <a:pt x="4" y="112"/>
                  <a:pt x="0" y="52"/>
                  <a:pt x="10" y="27"/>
                </a:cubicBezTo>
                <a:cubicBezTo>
                  <a:pt x="11" y="19"/>
                  <a:pt x="13" y="13"/>
                  <a:pt x="19" y="8"/>
                </a:cubicBezTo>
                <a:cubicBezTo>
                  <a:pt x="24" y="0"/>
                  <a:pt x="29" y="5"/>
                  <a:pt x="37" y="6"/>
                </a:cubicBezTo>
                <a:cubicBezTo>
                  <a:pt x="43" y="13"/>
                  <a:pt x="49" y="19"/>
                  <a:pt x="55" y="27"/>
                </a:cubicBezTo>
                <a:cubicBezTo>
                  <a:pt x="60" y="51"/>
                  <a:pt x="59" y="80"/>
                  <a:pt x="70" y="102"/>
                </a:cubicBezTo>
                <a:cubicBezTo>
                  <a:pt x="73" y="118"/>
                  <a:pt x="85" y="129"/>
                  <a:pt x="101" y="129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34" name="Line 110"/>
          <p:cNvSpPr>
            <a:spLocks noChangeShapeType="1"/>
          </p:cNvSpPr>
          <p:nvPr/>
        </p:nvSpPr>
        <p:spPr bwMode="auto">
          <a:xfrm flipV="1">
            <a:off x="5910325" y="1739900"/>
            <a:ext cx="0" cy="33655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35" name="Line 111"/>
          <p:cNvSpPr>
            <a:spLocks noChangeShapeType="1"/>
          </p:cNvSpPr>
          <p:nvPr/>
        </p:nvSpPr>
        <p:spPr bwMode="auto">
          <a:xfrm flipH="1">
            <a:off x="5271213" y="1736725"/>
            <a:ext cx="612727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154736" name="Text Box 112"/>
          <p:cNvSpPr txBox="1">
            <a:spLocks noChangeArrowheads="1"/>
          </p:cNvSpPr>
          <p:nvPr/>
        </p:nvSpPr>
        <p:spPr bwMode="auto">
          <a:xfrm>
            <a:off x="6097955" y="2201864"/>
            <a:ext cx="56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3" name="Rectangle 3"/>
          <p:cNvSpPr>
            <a:spLocks noGrp="1" noChangeArrowheads="1"/>
          </p:cNvSpPr>
          <p:nvPr>
            <p:ph type="title"/>
          </p:nvPr>
        </p:nvSpPr>
        <p:spPr>
          <a:xfrm>
            <a:off x="649375" y="260350"/>
            <a:ext cx="7771960" cy="1143000"/>
          </a:xfrm>
        </p:spPr>
        <p:txBody>
          <a:bodyPr>
            <a:normAutofit fontScale="90000"/>
          </a:bodyPr>
          <a:lstStyle/>
          <a:p>
            <a:r>
              <a:rPr lang="en-US" sz="4000" b="1" i="1">
                <a:latin typeface="Verdana" pitchFamily="34" charset="0"/>
                <a:cs typeface="Times New Roman" pitchFamily="18" charset="0"/>
              </a:rPr>
              <a:t>Parasitic PNP </a:t>
            </a:r>
            <a:r>
              <a:rPr lang="en-GB" sz="4000" b="1" i="1">
                <a:latin typeface="Verdana" pitchFamily="34" charset="0"/>
                <a:cs typeface="Times New Roman" pitchFamily="18" charset="0"/>
              </a:rPr>
              <a:t> </a:t>
            </a:r>
            <a:br>
              <a:rPr lang="en-GB" sz="4000" b="1" i="1">
                <a:latin typeface="Verdana" pitchFamily="34" charset="0"/>
                <a:cs typeface="Times New Roman" pitchFamily="18" charset="0"/>
              </a:rPr>
            </a:br>
            <a:r>
              <a:rPr lang="en-GB" sz="3200" b="1" i="1">
                <a:latin typeface="Verdana" pitchFamily="34" charset="0"/>
                <a:cs typeface="Times New Roman" pitchFamily="18" charset="0"/>
              </a:rPr>
              <a:t>positive fly back phase</a:t>
            </a:r>
          </a:p>
        </p:txBody>
      </p:sp>
      <p:pic>
        <p:nvPicPr>
          <p:cNvPr id="204814" name="Picture 14" descr="pn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313405" y="1484313"/>
            <a:ext cx="5718299" cy="4229100"/>
          </a:xfrm>
          <a:noFill/>
          <a:ln/>
        </p:spPr>
      </p:pic>
      <p:sp>
        <p:nvSpPr>
          <p:cNvPr id="204816" name="Text Box 16"/>
          <p:cNvSpPr txBox="1">
            <a:spLocks noChangeArrowheads="1"/>
          </p:cNvSpPr>
          <p:nvPr/>
        </p:nvSpPr>
        <p:spPr bwMode="auto">
          <a:xfrm>
            <a:off x="117269" y="5805489"/>
            <a:ext cx="8510751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b="1"/>
              <a:t>The PNP Collector current flows into the substrate rising its voltage</a:t>
            </a:r>
            <a:endParaRPr lang="en-US" sz="2000" b="1"/>
          </a:p>
        </p:txBody>
      </p:sp>
      <p:sp>
        <p:nvSpPr>
          <p:cNvPr id="204817" name="Text Box 17"/>
          <p:cNvSpPr txBox="1">
            <a:spLocks noChangeArrowheads="1"/>
          </p:cNvSpPr>
          <p:nvPr/>
        </p:nvSpPr>
        <p:spPr bwMode="auto">
          <a:xfrm>
            <a:off x="5104105" y="3429000"/>
            <a:ext cx="5980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N+</a:t>
            </a:r>
            <a:endParaRPr lang="en-US" sz="1400"/>
          </a:p>
        </p:txBody>
      </p:sp>
      <p:sp>
        <p:nvSpPr>
          <p:cNvPr id="204818" name="Text Box 18"/>
          <p:cNvSpPr txBox="1">
            <a:spLocks noChangeArrowheads="1"/>
          </p:cNvSpPr>
          <p:nvPr/>
        </p:nvSpPr>
        <p:spPr bwMode="auto">
          <a:xfrm>
            <a:off x="4239251" y="3429000"/>
            <a:ext cx="5980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N+</a:t>
            </a:r>
            <a:endParaRPr lang="en-US" sz="1400"/>
          </a:p>
        </p:txBody>
      </p:sp>
      <p:sp>
        <p:nvSpPr>
          <p:cNvPr id="204819" name="Text Box 19"/>
          <p:cNvSpPr txBox="1">
            <a:spLocks noChangeArrowheads="1"/>
          </p:cNvSpPr>
          <p:nvPr/>
        </p:nvSpPr>
        <p:spPr bwMode="auto">
          <a:xfrm>
            <a:off x="3308434" y="3429000"/>
            <a:ext cx="5980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N+</a:t>
            </a:r>
            <a:endParaRPr lang="en-US" sz="1400"/>
          </a:p>
        </p:txBody>
      </p:sp>
      <p:sp>
        <p:nvSpPr>
          <p:cNvPr id="204820" name="Text Box 20"/>
          <p:cNvSpPr txBox="1">
            <a:spLocks noChangeArrowheads="1"/>
          </p:cNvSpPr>
          <p:nvPr/>
        </p:nvSpPr>
        <p:spPr bwMode="auto">
          <a:xfrm>
            <a:off x="2576972" y="3429000"/>
            <a:ext cx="5980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N+</a:t>
            </a:r>
            <a:endParaRPr lang="en-US" sz="1400"/>
          </a:p>
        </p:txBody>
      </p:sp>
      <p:sp>
        <p:nvSpPr>
          <p:cNvPr id="204821" name="Text Box 21"/>
          <p:cNvSpPr txBox="1">
            <a:spLocks noChangeArrowheads="1"/>
          </p:cNvSpPr>
          <p:nvPr/>
        </p:nvSpPr>
        <p:spPr bwMode="auto">
          <a:xfrm>
            <a:off x="3774575" y="3429000"/>
            <a:ext cx="59806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400"/>
              <a:t>P+</a:t>
            </a:r>
            <a:endParaRPr lang="en-US" sz="1400"/>
          </a:p>
        </p:txBody>
      </p:sp>
      <p:sp>
        <p:nvSpPr>
          <p:cNvPr id="204822" name="Text Box 22"/>
          <p:cNvSpPr txBox="1">
            <a:spLocks noChangeArrowheads="1"/>
          </p:cNvSpPr>
          <p:nvPr/>
        </p:nvSpPr>
        <p:spPr bwMode="auto">
          <a:xfrm>
            <a:off x="3707146" y="3716338"/>
            <a:ext cx="93081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/>
              <a:t>pbody</a:t>
            </a:r>
            <a:endParaRPr lang="en-US" sz="1800"/>
          </a:p>
        </p:txBody>
      </p:sp>
      <p:sp>
        <p:nvSpPr>
          <p:cNvPr id="204823" name="Text Box 23"/>
          <p:cNvSpPr txBox="1">
            <a:spLocks noChangeArrowheads="1"/>
          </p:cNvSpPr>
          <p:nvPr/>
        </p:nvSpPr>
        <p:spPr bwMode="auto">
          <a:xfrm>
            <a:off x="2843758" y="4005263"/>
            <a:ext cx="93081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nwell</a:t>
            </a:r>
            <a:endParaRPr lang="en-US" sz="2400"/>
          </a:p>
        </p:txBody>
      </p:sp>
      <p:sp>
        <p:nvSpPr>
          <p:cNvPr id="204824" name="Text Box 24"/>
          <p:cNvSpPr txBox="1">
            <a:spLocks noChangeArrowheads="1"/>
          </p:cNvSpPr>
          <p:nvPr/>
        </p:nvSpPr>
        <p:spPr bwMode="auto">
          <a:xfrm>
            <a:off x="2776329" y="4581525"/>
            <a:ext cx="146292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Triple well</a:t>
            </a:r>
            <a:endParaRPr lang="en-US" sz="2400"/>
          </a:p>
        </p:txBody>
      </p:sp>
      <p:sp>
        <p:nvSpPr>
          <p:cNvPr id="204827" name="Text Box 27"/>
          <p:cNvSpPr txBox="1">
            <a:spLocks noChangeArrowheads="1"/>
          </p:cNvSpPr>
          <p:nvPr/>
        </p:nvSpPr>
        <p:spPr bwMode="auto">
          <a:xfrm>
            <a:off x="5702174" y="3933825"/>
            <a:ext cx="146292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/>
              <a:t>Pwell</a:t>
            </a:r>
            <a:endParaRPr lang="en-US" sz="2400"/>
          </a:p>
        </p:txBody>
      </p:sp>
      <p:sp>
        <p:nvSpPr>
          <p:cNvPr id="204828" name="Line 28"/>
          <p:cNvSpPr>
            <a:spLocks noChangeShapeType="1"/>
          </p:cNvSpPr>
          <p:nvPr/>
        </p:nvSpPr>
        <p:spPr bwMode="auto">
          <a:xfrm flipH="1">
            <a:off x="4173288" y="3860800"/>
            <a:ext cx="398712" cy="4318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4829" name="Line 29"/>
          <p:cNvSpPr>
            <a:spLocks noChangeShapeType="1"/>
          </p:cNvSpPr>
          <p:nvPr/>
        </p:nvSpPr>
        <p:spPr bwMode="auto">
          <a:xfrm>
            <a:off x="4185015" y="4098925"/>
            <a:ext cx="0" cy="604838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4830" name="Line 30"/>
          <p:cNvSpPr>
            <a:spLocks noChangeShapeType="1"/>
          </p:cNvSpPr>
          <p:nvPr/>
        </p:nvSpPr>
        <p:spPr bwMode="auto">
          <a:xfrm flipH="1">
            <a:off x="3840539" y="4365625"/>
            <a:ext cx="332749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4831" name="Line 31"/>
          <p:cNvSpPr>
            <a:spLocks noChangeShapeType="1"/>
          </p:cNvSpPr>
          <p:nvPr/>
        </p:nvSpPr>
        <p:spPr bwMode="auto">
          <a:xfrm>
            <a:off x="4173288" y="4508501"/>
            <a:ext cx="664032" cy="72072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4833" name="Line 33"/>
          <p:cNvSpPr>
            <a:spLocks noChangeShapeType="1"/>
          </p:cNvSpPr>
          <p:nvPr/>
        </p:nvSpPr>
        <p:spPr bwMode="auto">
          <a:xfrm flipH="1">
            <a:off x="4705393" y="2492376"/>
            <a:ext cx="2925845" cy="1800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4834" name="Text Box 34"/>
          <p:cNvSpPr txBox="1">
            <a:spLocks noChangeArrowheads="1"/>
          </p:cNvSpPr>
          <p:nvPr/>
        </p:nvSpPr>
        <p:spPr bwMode="auto">
          <a:xfrm>
            <a:off x="6965741" y="2205039"/>
            <a:ext cx="1662279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/>
              <a:t> Parasitic PNP</a:t>
            </a:r>
            <a:endParaRPr lang="en-US" sz="2000"/>
          </a:p>
        </p:txBody>
      </p:sp>
      <p:sp>
        <p:nvSpPr>
          <p:cNvPr id="204837" name="Freeform 37"/>
          <p:cNvSpPr>
            <a:spLocks/>
          </p:cNvSpPr>
          <p:nvPr/>
        </p:nvSpPr>
        <p:spPr bwMode="auto">
          <a:xfrm>
            <a:off x="4443005" y="3865564"/>
            <a:ext cx="754915" cy="1368425"/>
          </a:xfrm>
          <a:custGeom>
            <a:avLst/>
            <a:gdLst/>
            <a:ahLst/>
            <a:cxnLst>
              <a:cxn ang="0">
                <a:pos x="152" y="0"/>
              </a:cxn>
              <a:cxn ang="0">
                <a:pos x="61" y="363"/>
              </a:cxn>
              <a:cxn ang="0">
                <a:pos x="515" y="862"/>
              </a:cxn>
            </a:cxnLst>
            <a:rect l="0" t="0" r="r" b="b"/>
            <a:pathLst>
              <a:path w="515" h="862">
                <a:moveTo>
                  <a:pt x="152" y="0"/>
                </a:moveTo>
                <a:cubicBezTo>
                  <a:pt x="76" y="109"/>
                  <a:pt x="0" y="219"/>
                  <a:pt x="61" y="363"/>
                </a:cubicBezTo>
                <a:cubicBezTo>
                  <a:pt x="122" y="507"/>
                  <a:pt x="318" y="684"/>
                  <a:pt x="515" y="862"/>
                </a:cubicBezTo>
              </a:path>
            </a:pathLst>
          </a:custGeom>
          <a:noFill/>
          <a:ln w="31750" cap="flat" cmpd="sng">
            <a:solidFill>
              <a:srgbClr val="3333FF"/>
            </a:solidFill>
            <a:prstDash val="solid"/>
            <a:round/>
            <a:headEnd/>
            <a:tailEnd type="triangle" w="lg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4838" name="Text Box 38"/>
          <p:cNvSpPr txBox="1">
            <a:spLocks noChangeArrowheads="1"/>
          </p:cNvSpPr>
          <p:nvPr/>
        </p:nvSpPr>
        <p:spPr bwMode="auto">
          <a:xfrm>
            <a:off x="4642362" y="4403725"/>
            <a:ext cx="562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3333FF"/>
                </a:solidFill>
              </a:rPr>
              <a:t>Ipnp</a:t>
            </a:r>
          </a:p>
        </p:txBody>
      </p:sp>
      <p:sp>
        <p:nvSpPr>
          <p:cNvPr id="204839" name="Freeform 39"/>
          <p:cNvSpPr>
            <a:spLocks/>
          </p:cNvSpPr>
          <p:nvPr/>
        </p:nvSpPr>
        <p:spPr bwMode="auto">
          <a:xfrm>
            <a:off x="4290556" y="3497263"/>
            <a:ext cx="1247442" cy="419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28" y="240"/>
              </a:cxn>
              <a:cxn ang="0">
                <a:pos x="1056" y="0"/>
              </a:cxn>
            </a:cxnLst>
            <a:rect l="0" t="0" r="r" b="b"/>
            <a:pathLst>
              <a:path w="1056" h="240">
                <a:moveTo>
                  <a:pt x="0" y="0"/>
                </a:moveTo>
                <a:cubicBezTo>
                  <a:pt x="176" y="120"/>
                  <a:pt x="352" y="240"/>
                  <a:pt x="528" y="240"/>
                </a:cubicBezTo>
                <a:cubicBezTo>
                  <a:pt x="704" y="240"/>
                  <a:pt x="880" y="120"/>
                  <a:pt x="1056" y="0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it-IT"/>
          </a:p>
        </p:txBody>
      </p:sp>
      <p:sp>
        <p:nvSpPr>
          <p:cNvPr id="204840" name="Text Box 40"/>
          <p:cNvSpPr txBox="1">
            <a:spLocks noChangeArrowheads="1"/>
          </p:cNvSpPr>
          <p:nvPr/>
        </p:nvSpPr>
        <p:spPr bwMode="auto">
          <a:xfrm>
            <a:off x="4771357" y="3573463"/>
            <a:ext cx="562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FF3300"/>
                </a:solidFill>
              </a:rPr>
              <a:t>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arrotondato 3"/>
          <p:cNvSpPr/>
          <p:nvPr/>
        </p:nvSpPr>
        <p:spPr>
          <a:xfrm>
            <a:off x="285720" y="1571612"/>
            <a:ext cx="8429684" cy="50006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9910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“Bootstrap” Supply for High-Side Power</a:t>
            </a:r>
          </a:p>
        </p:txBody>
      </p:sp>
      <p:graphicFrame>
        <p:nvGraphicFramePr>
          <p:cNvPr id="1199108" name="Object 4"/>
          <p:cNvGraphicFramePr>
            <a:graphicFrameLocks noChangeAspect="1"/>
          </p:cNvGraphicFramePr>
          <p:nvPr/>
        </p:nvGraphicFramePr>
        <p:xfrm>
          <a:off x="785786" y="2000240"/>
          <a:ext cx="7621292" cy="4389458"/>
        </p:xfrm>
        <a:graphic>
          <a:graphicData uri="http://schemas.openxmlformats.org/presentationml/2006/ole">
            <p:oleObj spid="_x0000_s79874" name="VISIO" r:id="rId4" imgW="7223040" imgH="416160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285720" y="1571612"/>
            <a:ext cx="8429684" cy="50006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01155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Bootstrap Cap Charges When Lo-Side ON</a:t>
            </a:r>
          </a:p>
        </p:txBody>
      </p:sp>
      <p:graphicFrame>
        <p:nvGraphicFramePr>
          <p:cNvPr id="1201156" name="Object 4"/>
          <p:cNvGraphicFramePr>
            <a:graphicFrameLocks noChangeAspect="1"/>
          </p:cNvGraphicFramePr>
          <p:nvPr/>
        </p:nvGraphicFramePr>
        <p:xfrm>
          <a:off x="1214414" y="2000240"/>
          <a:ext cx="7688873" cy="3805238"/>
        </p:xfrm>
        <a:graphic>
          <a:graphicData uri="http://schemas.openxmlformats.org/presentationml/2006/ole">
            <p:oleObj spid="_x0000_s80898" name="VISIO" r:id="rId4" imgW="8407080" imgH="416160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285720" y="1571612"/>
            <a:ext cx="8429684" cy="50006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03203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Cap Supplies Power When Hi-Side ON</a:t>
            </a:r>
          </a:p>
        </p:txBody>
      </p:sp>
      <p:graphicFrame>
        <p:nvGraphicFramePr>
          <p:cNvPr id="1203204" name="Object 4"/>
          <p:cNvGraphicFramePr>
            <a:graphicFrameLocks noChangeAspect="1"/>
          </p:cNvGraphicFramePr>
          <p:nvPr/>
        </p:nvGraphicFramePr>
        <p:xfrm>
          <a:off x="642910" y="2428868"/>
          <a:ext cx="7949712" cy="4160838"/>
        </p:xfrm>
        <a:graphic>
          <a:graphicData uri="http://schemas.openxmlformats.org/presentationml/2006/ole">
            <p:oleObj spid="_x0000_s81922" name="VISIO" r:id="rId4" imgW="7949880" imgH="416160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285720" y="1571612"/>
            <a:ext cx="8429684" cy="50006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68771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High Voltage IC Level-Shifting Driver</a:t>
            </a:r>
          </a:p>
        </p:txBody>
      </p:sp>
      <p:graphicFrame>
        <p:nvGraphicFramePr>
          <p:cNvPr id="1568772" name="Object 4"/>
          <p:cNvGraphicFramePr>
            <a:graphicFrameLocks noChangeAspect="1"/>
          </p:cNvGraphicFramePr>
          <p:nvPr/>
        </p:nvGraphicFramePr>
        <p:xfrm>
          <a:off x="500034" y="2071678"/>
          <a:ext cx="7851531" cy="4027488"/>
        </p:xfrm>
        <a:graphic>
          <a:graphicData uri="http://schemas.openxmlformats.org/presentationml/2006/ole">
            <p:oleObj spid="_x0000_s135170" name="VISIO" r:id="rId4" imgW="6276240" imgH="321876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Conversion topologies design strategies</a:t>
            </a:r>
          </a:p>
          <a:p>
            <a:pPr lvl="1"/>
            <a:r>
              <a:rPr lang="en-US" dirty="0" smtClean="0"/>
              <a:t>Linear conversion</a:t>
            </a:r>
          </a:p>
          <a:p>
            <a:pPr lvl="1"/>
            <a:r>
              <a:rPr lang="en-US" dirty="0" smtClean="0"/>
              <a:t>Switched capacitor conversion</a:t>
            </a:r>
          </a:p>
          <a:p>
            <a:pPr lvl="1"/>
            <a:r>
              <a:rPr lang="en-US" dirty="0" smtClean="0"/>
              <a:t>Magnetic conversion</a:t>
            </a:r>
          </a:p>
          <a:p>
            <a:r>
              <a:rPr lang="en-US" dirty="0" smtClean="0"/>
              <a:t>Integrated power devices and </a:t>
            </a:r>
            <a:r>
              <a:rPr lang="en-US" dirty="0" err="1" smtClean="0"/>
              <a:t>parasitcs</a:t>
            </a:r>
            <a:r>
              <a:rPr lang="en-US" dirty="0" smtClean="0"/>
              <a:t> effects</a:t>
            </a:r>
          </a:p>
          <a:p>
            <a:pPr lvl="1"/>
            <a:r>
              <a:rPr lang="en-US" dirty="0" smtClean="0"/>
              <a:t>Power </a:t>
            </a:r>
            <a:r>
              <a:rPr lang="en-US" dirty="0" err="1" smtClean="0"/>
              <a:t>mosfet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Parasitic </a:t>
            </a:r>
            <a:r>
              <a:rPr lang="en-US" dirty="0" err="1" smtClean="0"/>
              <a:t>effetcs</a:t>
            </a:r>
            <a:endParaRPr lang="en-US" dirty="0" smtClean="0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2214546" y="1571612"/>
            <a:ext cx="4714908" cy="50006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70819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HVIC Block Diagram for Half-Bridge Driver</a:t>
            </a:r>
          </a:p>
        </p:txBody>
      </p:sp>
      <p:graphicFrame>
        <p:nvGraphicFramePr>
          <p:cNvPr id="1570820" name="Object 4"/>
          <p:cNvGraphicFramePr>
            <a:graphicFrameLocks noChangeAspect="1"/>
          </p:cNvGraphicFramePr>
          <p:nvPr/>
        </p:nvGraphicFramePr>
        <p:xfrm>
          <a:off x="2357422" y="2143116"/>
          <a:ext cx="4205654" cy="3697288"/>
        </p:xfrm>
        <a:graphic>
          <a:graphicData uri="http://schemas.openxmlformats.org/presentationml/2006/ole">
            <p:oleObj spid="_x0000_s136194" name="VISIO" r:id="rId4" imgW="3361680" imgH="295524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arrotondato 7"/>
          <p:cNvSpPr/>
          <p:nvPr/>
        </p:nvSpPr>
        <p:spPr>
          <a:xfrm>
            <a:off x="428596" y="1571612"/>
            <a:ext cx="8215370" cy="5000660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72867" name="Rectangle 3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Junction Isolated CMOS HVIC Driver</a:t>
            </a:r>
          </a:p>
        </p:txBody>
      </p:sp>
      <p:graphicFrame>
        <p:nvGraphicFramePr>
          <p:cNvPr id="1572868" name="Object 4"/>
          <p:cNvGraphicFramePr>
            <a:graphicFrameLocks noChangeAspect="1"/>
          </p:cNvGraphicFramePr>
          <p:nvPr/>
        </p:nvGraphicFramePr>
        <p:xfrm>
          <a:off x="1428728" y="1668505"/>
          <a:ext cx="6000792" cy="4618015"/>
        </p:xfrm>
        <a:graphic>
          <a:graphicData uri="http://schemas.openxmlformats.org/presentationml/2006/ole">
            <p:oleObj spid="_x0000_s137218" name="VISIO" r:id="rId4" imgW="9419400" imgH="7247880" progId="Visio.Drawing.11">
              <p:embed/>
            </p:oleObj>
          </a:graphicData>
        </a:graphic>
      </p:graphicFrame>
      <p:sp>
        <p:nvSpPr>
          <p:cNvPr id="1572869" name="Text Box 5"/>
          <p:cNvSpPr txBox="1">
            <a:spLocks noChangeArrowheads="1"/>
          </p:cNvSpPr>
          <p:nvPr/>
        </p:nvSpPr>
        <p:spPr bwMode="auto">
          <a:xfrm>
            <a:off x="2189284" y="2505075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it-IT"/>
          </a:p>
        </p:txBody>
      </p:sp>
      <p:sp>
        <p:nvSpPr>
          <p:cNvPr id="1572870" name="Text Box 6"/>
          <p:cNvSpPr txBox="1">
            <a:spLocks noChangeArrowheads="1"/>
          </p:cNvSpPr>
          <p:nvPr/>
        </p:nvSpPr>
        <p:spPr bwMode="auto">
          <a:xfrm>
            <a:off x="1638300" y="3227388"/>
            <a:ext cx="65915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Arial" charset="0"/>
              </a:rPr>
              <a:t>Boot</a:t>
            </a:r>
          </a:p>
        </p:txBody>
      </p:sp>
      <p:sp>
        <p:nvSpPr>
          <p:cNvPr id="1572871" name="Text Box 7"/>
          <p:cNvSpPr txBox="1">
            <a:spLocks noChangeArrowheads="1"/>
          </p:cNvSpPr>
          <p:nvPr/>
        </p:nvSpPr>
        <p:spPr bwMode="auto">
          <a:xfrm>
            <a:off x="7066084" y="3227388"/>
            <a:ext cx="83869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bg2"/>
                </a:solidFill>
                <a:latin typeface="Arial" charset="0"/>
              </a:rPr>
              <a:t>Phase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Substrate</a:t>
            </a:r>
            <a:r>
              <a:rPr lang="it-IT" dirty="0" smtClean="0"/>
              <a:t> </a:t>
            </a:r>
            <a:r>
              <a:rPr lang="it-IT" dirty="0" err="1" smtClean="0"/>
              <a:t>coupling</a:t>
            </a:r>
            <a:endParaRPr lang="it-IT" dirty="0"/>
          </a:p>
        </p:txBody>
      </p:sp>
      <p:pic>
        <p:nvPicPr>
          <p:cNvPr id="5" name="Picture 26" descr="T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643050"/>
            <a:ext cx="3376612" cy="296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389540" y="1787512"/>
            <a:ext cx="31829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>
              <a:lnSpc>
                <a:spcPct val="93000"/>
              </a:lnSpc>
              <a:spcBef>
                <a:spcPts val="838"/>
              </a:spcBef>
              <a:buClr>
                <a:srgbClr val="0000FF"/>
              </a:buClr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b="1">
                <a:solidFill>
                  <a:srgbClr val="0000FF"/>
                </a:solidFill>
              </a:rPr>
              <a:t>Transfer functions of the substrate coupling</a:t>
            </a:r>
          </a:p>
        </p:txBody>
      </p:sp>
      <p:sp>
        <p:nvSpPr>
          <p:cNvPr id="7" name="AutoShape 25"/>
          <p:cNvSpPr>
            <a:spLocks noChangeArrowheads="1"/>
          </p:cNvSpPr>
          <p:nvPr/>
        </p:nvSpPr>
        <p:spPr bwMode="auto">
          <a:xfrm>
            <a:off x="2940028" y="2867012"/>
            <a:ext cx="504825" cy="1079500"/>
          </a:xfrm>
          <a:prstGeom prst="downArrow">
            <a:avLst>
              <a:gd name="adj1" fmla="val 50000"/>
              <a:gd name="adj2" fmla="val 53459"/>
            </a:avLst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pic>
        <p:nvPicPr>
          <p:cNvPr id="8" name="Picture 27" descr="sub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8365" y="4956162"/>
            <a:ext cx="4392613" cy="1601788"/>
          </a:xfrm>
          <a:prstGeom prst="rect">
            <a:avLst/>
          </a:prstGeom>
          <a:noFill/>
        </p:spPr>
      </p:pic>
      <p:pic>
        <p:nvPicPr>
          <p:cNvPr id="9" name="Picture 28" descr="subst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60978" y="2435212"/>
            <a:ext cx="2819400" cy="2378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Substrate</a:t>
            </a:r>
            <a:r>
              <a:rPr lang="it-IT" dirty="0" smtClean="0"/>
              <a:t> </a:t>
            </a:r>
            <a:r>
              <a:rPr lang="it-IT" dirty="0" err="1" smtClean="0"/>
              <a:t>coupling</a:t>
            </a:r>
            <a:endParaRPr lang="it-IT" dirty="0"/>
          </a:p>
        </p:txBody>
      </p:sp>
      <p:grpSp>
        <p:nvGrpSpPr>
          <p:cNvPr id="3" name="Group 70"/>
          <p:cNvGrpSpPr>
            <a:grpSpLocks/>
          </p:cNvGrpSpPr>
          <p:nvPr/>
        </p:nvGrpSpPr>
        <p:grpSpPr bwMode="auto">
          <a:xfrm>
            <a:off x="214282" y="1506537"/>
            <a:ext cx="8375650" cy="5351463"/>
            <a:chOff x="253" y="490"/>
            <a:chExt cx="5276" cy="3371"/>
          </a:xfrm>
        </p:grpSpPr>
        <p:pic>
          <p:nvPicPr>
            <p:cNvPr id="4" name="Picture 5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2" y="490"/>
              <a:ext cx="2400" cy="1792"/>
            </a:xfrm>
            <a:prstGeom prst="rect">
              <a:avLst/>
            </a:prstGeom>
            <a:noFill/>
          </p:spPr>
        </p:pic>
        <p:pic>
          <p:nvPicPr>
            <p:cNvPr id="5" name="Picture 5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3" y="2258"/>
              <a:ext cx="2384" cy="1603"/>
            </a:xfrm>
            <a:prstGeom prst="rect">
              <a:avLst/>
            </a:prstGeom>
            <a:noFill/>
          </p:spPr>
        </p:pic>
        <p:sp>
          <p:nvSpPr>
            <p:cNvPr id="6" name="Text Box 55"/>
            <p:cNvSpPr txBox="1">
              <a:spLocks noChangeArrowheads="1"/>
            </p:cNvSpPr>
            <p:nvPr/>
          </p:nvSpPr>
          <p:spPr bwMode="auto">
            <a:xfrm>
              <a:off x="2038" y="712"/>
              <a:ext cx="554" cy="332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93000"/>
                </a:lnSpc>
                <a:spcBef>
                  <a:spcPts val="838"/>
                </a:spcBef>
                <a:buClr>
                  <a:srgbClr val="000000"/>
                </a:buClr>
                <a:buSzPct val="33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/>
                <a:t>R</a:t>
              </a:r>
              <a:r>
                <a:rPr lang="en-GB" sz="1400" baseline="-25000"/>
                <a:t>2</a:t>
              </a:r>
              <a:r>
                <a:rPr lang="en-GB" sz="1400"/>
                <a:t>=0.1</a:t>
              </a:r>
              <a:r>
                <a:rPr lang="en-GB" sz="1400">
                  <a:latin typeface="Symbol" pitchFamily="18" charset="2"/>
                </a:rPr>
                <a:t></a:t>
              </a:r>
            </a:p>
          </p:txBody>
        </p:sp>
        <p:sp>
          <p:nvSpPr>
            <p:cNvPr id="7" name="Line 56"/>
            <p:cNvSpPr>
              <a:spLocks noChangeShapeType="1"/>
            </p:cNvSpPr>
            <p:nvPr/>
          </p:nvSpPr>
          <p:spPr bwMode="auto">
            <a:xfrm flipH="1">
              <a:off x="1860" y="871"/>
              <a:ext cx="180" cy="119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Text Box 58"/>
            <p:cNvSpPr txBox="1">
              <a:spLocks noChangeArrowheads="1"/>
            </p:cNvSpPr>
            <p:nvPr/>
          </p:nvSpPr>
          <p:spPr bwMode="auto">
            <a:xfrm>
              <a:off x="1514" y="1663"/>
              <a:ext cx="550" cy="332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93000"/>
                </a:lnSpc>
                <a:spcBef>
                  <a:spcPts val="838"/>
                </a:spcBef>
                <a:buClr>
                  <a:srgbClr val="000000"/>
                </a:buClr>
                <a:buSzPct val="33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/>
                <a:t>R</a:t>
              </a:r>
              <a:r>
                <a:rPr lang="en-GB" sz="1400" baseline="-25000"/>
                <a:t>2</a:t>
              </a:r>
              <a:r>
                <a:rPr lang="en-GB" sz="1400"/>
                <a:t>=0.5</a:t>
              </a:r>
              <a:r>
                <a:rPr lang="en-GB" sz="1400">
                  <a:latin typeface="Symbol" pitchFamily="18" charset="2"/>
                </a:rPr>
                <a:t></a:t>
              </a:r>
            </a:p>
          </p:txBody>
        </p:sp>
        <p:sp>
          <p:nvSpPr>
            <p:cNvPr id="9" name="Line 59"/>
            <p:cNvSpPr>
              <a:spLocks noChangeShapeType="1"/>
            </p:cNvSpPr>
            <p:nvPr/>
          </p:nvSpPr>
          <p:spPr bwMode="auto">
            <a:xfrm flipH="1" flipV="1">
              <a:off x="1423" y="1461"/>
              <a:ext cx="224" cy="204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Text Box 61"/>
            <p:cNvSpPr txBox="1">
              <a:spLocks noChangeArrowheads="1"/>
            </p:cNvSpPr>
            <p:nvPr/>
          </p:nvSpPr>
          <p:spPr bwMode="auto">
            <a:xfrm>
              <a:off x="729" y="1069"/>
              <a:ext cx="471" cy="332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>
                <a:lnSpc>
                  <a:spcPct val="93000"/>
                </a:lnSpc>
                <a:spcBef>
                  <a:spcPts val="838"/>
                </a:spcBef>
                <a:buClr>
                  <a:srgbClr val="000000"/>
                </a:buClr>
                <a:buSzPct val="33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400"/>
                <a:t>R</a:t>
              </a:r>
              <a:r>
                <a:rPr lang="en-GB" sz="1400" baseline="-25000"/>
                <a:t>2</a:t>
              </a:r>
              <a:r>
                <a:rPr lang="en-GB" sz="1400"/>
                <a:t>=1</a:t>
              </a:r>
              <a:r>
                <a:rPr lang="en-GB" sz="1400">
                  <a:latin typeface="Symbol" pitchFamily="18" charset="2"/>
                </a:rPr>
                <a:t></a:t>
              </a:r>
            </a:p>
          </p:txBody>
        </p:sp>
        <p:sp>
          <p:nvSpPr>
            <p:cNvPr id="11" name="Line 62"/>
            <p:cNvSpPr>
              <a:spLocks noChangeShapeType="1"/>
            </p:cNvSpPr>
            <p:nvPr/>
          </p:nvSpPr>
          <p:spPr bwMode="auto">
            <a:xfrm>
              <a:off x="1202" y="1162"/>
              <a:ext cx="317" cy="13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it-IT"/>
            </a:p>
          </p:txBody>
        </p:sp>
        <p:pic>
          <p:nvPicPr>
            <p:cNvPr id="12" name="Picture 6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000" y="520"/>
              <a:ext cx="2529" cy="1817"/>
            </a:xfrm>
            <a:prstGeom prst="rect">
              <a:avLst/>
            </a:prstGeom>
            <a:noFill/>
          </p:spPr>
        </p:pic>
        <p:pic>
          <p:nvPicPr>
            <p:cNvPr id="13" name="Picture 6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109" y="2477"/>
              <a:ext cx="2256" cy="1008"/>
            </a:xfrm>
            <a:prstGeom prst="rect">
              <a:avLst/>
            </a:prstGeom>
            <a:noFill/>
          </p:spPr>
        </p:pic>
        <p:sp>
          <p:nvSpPr>
            <p:cNvPr id="14" name="Line 67"/>
            <p:cNvSpPr>
              <a:spLocks noChangeShapeType="1"/>
            </p:cNvSpPr>
            <p:nvPr/>
          </p:nvSpPr>
          <p:spPr bwMode="auto">
            <a:xfrm flipV="1">
              <a:off x="4429" y="3122"/>
              <a:ext cx="1" cy="198"/>
            </a:xfrm>
            <a:prstGeom prst="line">
              <a:avLst/>
            </a:prstGeom>
            <a:noFill/>
            <a:ln w="9360">
              <a:solidFill>
                <a:srgbClr val="0000FF"/>
              </a:solidFill>
              <a:round/>
              <a:headEnd type="triangle" w="lg" len="lg"/>
              <a:tailEnd type="triangle" w="lg" len="lg"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5" name="Line 68"/>
            <p:cNvSpPr>
              <a:spLocks noChangeShapeType="1"/>
            </p:cNvSpPr>
            <p:nvPr/>
          </p:nvSpPr>
          <p:spPr bwMode="auto">
            <a:xfrm>
              <a:off x="3181" y="3461"/>
              <a:ext cx="2112" cy="1"/>
            </a:xfrm>
            <a:prstGeom prst="line">
              <a:avLst/>
            </a:prstGeom>
            <a:noFill/>
            <a:ln w="76320">
              <a:solidFill>
                <a:srgbClr val="0000FF"/>
              </a:solidFill>
              <a:round/>
              <a:headEnd/>
              <a:tailEnd/>
            </a:ln>
          </p:spPr>
          <p:txBody>
            <a:bodyPr/>
            <a:lstStyle/>
            <a:p>
              <a:endParaRPr lang="it-IT"/>
            </a:p>
          </p:txBody>
        </p:sp>
      </p:grp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4082701"/>
          </a:xfrm>
        </p:spPr>
        <p:txBody>
          <a:bodyPr>
            <a:normAutofit/>
          </a:bodyPr>
          <a:lstStyle/>
          <a:p>
            <a:r>
              <a:rPr lang="en-US" dirty="0" smtClean="0"/>
              <a:t>Voltage Conversion topologies (LDO, Switched </a:t>
            </a:r>
            <a:r>
              <a:rPr lang="en-US" dirty="0" err="1" smtClean="0"/>
              <a:t>cap,SMPS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Power devices</a:t>
            </a:r>
          </a:p>
          <a:p>
            <a:endParaRPr lang="en-US" dirty="0" smtClean="0"/>
          </a:p>
          <a:p>
            <a:r>
              <a:rPr lang="en-US" dirty="0" smtClean="0"/>
              <a:t>Design problems</a:t>
            </a: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 flux control</a:t>
            </a:r>
          </a:p>
        </p:txBody>
      </p:sp>
      <p:sp>
        <p:nvSpPr>
          <p:cNvPr id="188423" name="Line 7"/>
          <p:cNvSpPr>
            <a:spLocks noChangeShapeType="1"/>
          </p:cNvSpPr>
          <p:nvPr/>
        </p:nvSpPr>
        <p:spPr bwMode="auto">
          <a:xfrm>
            <a:off x="2734794" y="3048010"/>
            <a:ext cx="574431" cy="0"/>
          </a:xfrm>
          <a:prstGeom prst="line">
            <a:avLst/>
          </a:prstGeom>
          <a:noFill/>
          <a:ln w="50800" cmpd="dbl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88424" name="AutoShape 8"/>
          <p:cNvSpPr>
            <a:spLocks noChangeArrowheads="1"/>
          </p:cNvSpPr>
          <p:nvPr/>
        </p:nvSpPr>
        <p:spPr bwMode="auto">
          <a:xfrm rot="5400000">
            <a:off x="4309228" y="1549886"/>
            <a:ext cx="307975" cy="1008698"/>
          </a:xfrm>
          <a:prstGeom prst="rightArrow">
            <a:avLst>
              <a:gd name="adj1" fmla="val 36315"/>
              <a:gd name="adj2" fmla="val 40062"/>
            </a:avLst>
          </a:prstGeom>
          <a:solidFill>
            <a:srgbClr val="3366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it-IT"/>
          </a:p>
        </p:txBody>
      </p:sp>
      <p:sp>
        <p:nvSpPr>
          <p:cNvPr id="188425" name="WordArt 9"/>
          <p:cNvSpPr>
            <a:spLocks noChangeArrowheads="1" noChangeShapeType="1" noTextEdit="1"/>
          </p:cNvSpPr>
          <p:nvPr/>
        </p:nvSpPr>
        <p:spPr bwMode="auto">
          <a:xfrm>
            <a:off x="3992095" y="1593861"/>
            <a:ext cx="940777" cy="2127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-116"/>
              </a:avLst>
            </a:prstTxWarp>
          </a:bodyPr>
          <a:lstStyle/>
          <a:p>
            <a:pPr algn="ctr"/>
            <a:r>
              <a:rPr lang="it-IT" sz="3600" kern="10" spc="72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28398" dir="20006097" algn="ctr" rotWithShape="0">
                    <a:srgbClr val="000099"/>
                  </a:outerShdw>
                </a:effectLst>
                <a:latin typeface="Impact"/>
              </a:rPr>
              <a:t>Energy</a:t>
            </a:r>
          </a:p>
        </p:txBody>
      </p:sp>
      <p:sp>
        <p:nvSpPr>
          <p:cNvPr id="188426" name="AutoShape 10"/>
          <p:cNvSpPr>
            <a:spLocks noChangeArrowheads="1"/>
          </p:cNvSpPr>
          <p:nvPr/>
        </p:nvSpPr>
        <p:spPr bwMode="auto">
          <a:xfrm>
            <a:off x="3309225" y="2208223"/>
            <a:ext cx="2307980" cy="1679575"/>
          </a:xfrm>
          <a:prstGeom prst="roundRect">
            <a:avLst>
              <a:gd name="adj" fmla="val 16667"/>
            </a:avLst>
          </a:prstGeom>
          <a:solidFill>
            <a:srgbClr val="FFCC99"/>
          </a:solidFill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hangingPunct="1"/>
            <a:r>
              <a:rPr lang="en-US" sz="2800" b="1" dirty="0">
                <a:solidFill>
                  <a:srgbClr val="FF0000"/>
                </a:solidFill>
                <a:latin typeface="Arial" charset="0"/>
              </a:rPr>
              <a:t>Information</a:t>
            </a:r>
          </a:p>
          <a:p>
            <a:pPr algn="ctr" eaLnBrk="1" hangingPunct="1"/>
            <a:r>
              <a:rPr lang="en-US" sz="2800" b="1" dirty="0">
                <a:solidFill>
                  <a:srgbClr val="FF0000"/>
                </a:solidFill>
                <a:latin typeface="Arial" charset="0"/>
              </a:rPr>
              <a:t>Processing</a:t>
            </a:r>
          </a:p>
        </p:txBody>
      </p:sp>
      <p:sp>
        <p:nvSpPr>
          <p:cNvPr id="188427" name="Text Box 11"/>
          <p:cNvSpPr txBox="1">
            <a:spLocks noChangeArrowheads="1"/>
          </p:cNvSpPr>
          <p:nvPr/>
        </p:nvSpPr>
        <p:spPr bwMode="auto">
          <a:xfrm>
            <a:off x="308861" y="2779727"/>
            <a:ext cx="2440092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800" b="1" dirty="0">
                <a:solidFill>
                  <a:srgbClr val="FF0000"/>
                </a:solidFill>
                <a:latin typeface="Arial" charset="0"/>
              </a:rPr>
              <a:t>Input Signals</a:t>
            </a:r>
          </a:p>
        </p:txBody>
      </p:sp>
      <p:sp>
        <p:nvSpPr>
          <p:cNvPr id="188428" name="Text Box 12"/>
          <p:cNvSpPr txBox="1">
            <a:spLocks noChangeArrowheads="1"/>
          </p:cNvSpPr>
          <p:nvPr/>
        </p:nvSpPr>
        <p:spPr bwMode="auto">
          <a:xfrm>
            <a:off x="6043633" y="2752735"/>
            <a:ext cx="2739854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1" hangingPunct="1"/>
            <a:r>
              <a:rPr lang="en-US" sz="2800" b="1">
                <a:solidFill>
                  <a:srgbClr val="FF0000"/>
                </a:solidFill>
                <a:latin typeface="Arial" charset="0"/>
              </a:rPr>
              <a:t>Output Signals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34176" y="4065611"/>
            <a:ext cx="8176846" cy="2476500"/>
            <a:chOff x="79" y="2369"/>
            <a:chExt cx="5580" cy="1463"/>
          </a:xfrm>
        </p:grpSpPr>
        <p:sp>
          <p:nvSpPr>
            <p:cNvPr id="188430" name="AutoShape 14"/>
            <p:cNvSpPr>
              <a:spLocks noChangeArrowheads="1"/>
            </p:cNvSpPr>
            <p:nvPr/>
          </p:nvSpPr>
          <p:spPr bwMode="auto">
            <a:xfrm>
              <a:off x="3672" y="3072"/>
              <a:ext cx="400" cy="410"/>
            </a:xfrm>
            <a:prstGeom prst="rightArrow">
              <a:avLst>
                <a:gd name="adj1" fmla="val 52861"/>
                <a:gd name="adj2" fmla="val 40852"/>
              </a:avLst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188431" name="Line 15"/>
            <p:cNvSpPr>
              <a:spLocks noChangeShapeType="1"/>
            </p:cNvSpPr>
            <p:nvPr/>
          </p:nvSpPr>
          <p:spPr bwMode="auto">
            <a:xfrm rot="5400000">
              <a:off x="2788" y="2740"/>
              <a:ext cx="200" cy="0"/>
            </a:xfrm>
            <a:prstGeom prst="line">
              <a:avLst/>
            </a:prstGeom>
            <a:noFill/>
            <a:ln w="50800" cmpd="dbl">
              <a:solidFill>
                <a:srgbClr val="FF0000"/>
              </a:solidFill>
              <a:round/>
              <a:headEnd/>
              <a:tailEnd type="stealth" w="med" len="med"/>
            </a:ln>
            <a:effectLst/>
          </p:spPr>
          <p:txBody>
            <a:bodyPr>
              <a:spAutoFit/>
            </a:bodyPr>
            <a:lstStyle/>
            <a:p>
              <a:endParaRPr lang="it-IT"/>
            </a:p>
          </p:txBody>
        </p:sp>
        <p:sp>
          <p:nvSpPr>
            <p:cNvPr id="188432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79" y="3065"/>
              <a:ext cx="1546" cy="494"/>
            </a:xfrm>
            <a:prstGeom prst="rect">
              <a:avLst/>
            </a:prstGeom>
          </p:spPr>
          <p:txBody>
            <a:bodyPr wrap="none" fromWordArt="1">
              <a:prstTxWarp prst="textDoubleWave1">
                <a:avLst>
                  <a:gd name="adj1" fmla="val 10319"/>
                  <a:gd name="adj2" fmla="val -116"/>
                </a:avLst>
              </a:prstTxWarp>
            </a:bodyPr>
            <a:lstStyle/>
            <a:p>
              <a:pPr algn="ctr"/>
              <a:r>
                <a:rPr lang="it-IT" sz="3600" kern="10" spc="720">
                  <a:ln w="12700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33CCFF"/>
                  </a:solidFill>
                  <a:effectLst>
                    <a:outerShdw dist="28398" dir="20006097" algn="ctr" rotWithShape="0">
                      <a:srgbClr val="000099"/>
                    </a:outerShdw>
                  </a:effectLst>
                  <a:latin typeface="Impact"/>
                </a:rPr>
                <a:t>Input Energy</a:t>
              </a:r>
            </a:p>
          </p:txBody>
        </p:sp>
        <p:sp>
          <p:nvSpPr>
            <p:cNvPr id="188433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4117" y="3040"/>
              <a:ext cx="1542" cy="784"/>
            </a:xfrm>
            <a:prstGeom prst="rect">
              <a:avLst/>
            </a:prstGeom>
          </p:spPr>
          <p:txBody>
            <a:bodyPr wrap="none" fromWordArt="1">
              <a:prstTxWarp prst="textDeflate">
                <a:avLst>
                  <a:gd name="adj" fmla="val 34583"/>
                </a:avLst>
              </a:prstTxWarp>
            </a:bodyPr>
            <a:lstStyle/>
            <a:p>
              <a:pPr algn="ctr"/>
              <a:r>
                <a:rPr lang="it-IT" sz="3600" kern="10" spc="720">
                  <a:ln w="9525">
                    <a:solidFill>
                      <a:srgbClr val="000099"/>
                    </a:solidFill>
                    <a:round/>
                    <a:headEnd/>
                    <a:tailEnd/>
                  </a:ln>
                  <a:solidFill>
                    <a:srgbClr val="33CCFF"/>
                  </a:solidFill>
                  <a:effectLst>
                    <a:outerShdw dist="28398" dir="20006097" algn="ctr" rotWithShape="0">
                      <a:srgbClr val="000099"/>
                    </a:outerShdw>
                  </a:effectLst>
                  <a:latin typeface="Impact"/>
                </a:rPr>
                <a:t>Output Energy</a:t>
              </a:r>
            </a:p>
          </p:txBody>
        </p:sp>
        <p:sp>
          <p:nvSpPr>
            <p:cNvPr id="188434" name="AutoShape 18"/>
            <p:cNvSpPr>
              <a:spLocks noChangeArrowheads="1"/>
            </p:cNvSpPr>
            <p:nvPr/>
          </p:nvSpPr>
          <p:spPr bwMode="auto">
            <a:xfrm>
              <a:off x="1701" y="3040"/>
              <a:ext cx="400" cy="410"/>
            </a:xfrm>
            <a:prstGeom prst="rightArrow">
              <a:avLst>
                <a:gd name="adj1" fmla="val 52861"/>
                <a:gd name="adj2" fmla="val 40852"/>
              </a:avLst>
            </a:prstGeom>
            <a:solidFill>
              <a:srgbClr val="3366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it-IT"/>
            </a:p>
          </p:txBody>
        </p:sp>
        <p:sp>
          <p:nvSpPr>
            <p:cNvPr id="188435" name="AutoShape 19"/>
            <p:cNvSpPr>
              <a:spLocks noChangeArrowheads="1"/>
            </p:cNvSpPr>
            <p:nvPr/>
          </p:nvSpPr>
          <p:spPr bwMode="auto">
            <a:xfrm>
              <a:off x="2101" y="2840"/>
              <a:ext cx="1575" cy="992"/>
            </a:xfrm>
            <a:prstGeom prst="roundRect">
              <a:avLst>
                <a:gd name="adj" fmla="val 16667"/>
              </a:avLst>
            </a:prstGeom>
            <a:solidFill>
              <a:srgbClr val="CCFFFF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 eaLnBrk="1" hangingPunct="1"/>
              <a:r>
                <a:rPr lang="en-US" sz="2800" b="1">
                  <a:solidFill>
                    <a:srgbClr val="0026A0"/>
                  </a:solidFill>
                  <a:latin typeface="Arial" charset="0"/>
                </a:rPr>
                <a:t>Power</a:t>
              </a:r>
            </a:p>
            <a:p>
              <a:pPr algn="ctr" eaLnBrk="1" hangingPunct="1"/>
              <a:r>
                <a:rPr lang="en-US" sz="2800" b="1">
                  <a:solidFill>
                    <a:srgbClr val="0026A0"/>
                  </a:solidFill>
                  <a:latin typeface="Arial" charset="0"/>
                </a:rPr>
                <a:t>Processing</a:t>
              </a:r>
            </a:p>
          </p:txBody>
        </p:sp>
        <p:sp>
          <p:nvSpPr>
            <p:cNvPr id="188436" name="Text Box 20"/>
            <p:cNvSpPr txBox="1">
              <a:spLocks noChangeArrowheads="1"/>
            </p:cNvSpPr>
            <p:nvPr/>
          </p:nvSpPr>
          <p:spPr bwMode="auto">
            <a:xfrm>
              <a:off x="2178" y="2369"/>
              <a:ext cx="1202" cy="21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en-US" b="1">
                  <a:solidFill>
                    <a:srgbClr val="FF0000"/>
                  </a:solidFill>
                  <a:latin typeface="Arial" charset="0"/>
                </a:rPr>
                <a:t>Control Signal</a:t>
              </a:r>
            </a:p>
          </p:txBody>
        </p:sp>
      </p:grpSp>
      <p:sp>
        <p:nvSpPr>
          <p:cNvPr id="188437" name="Line 21"/>
          <p:cNvSpPr>
            <a:spLocks noChangeShapeType="1"/>
          </p:cNvSpPr>
          <p:nvPr/>
        </p:nvSpPr>
        <p:spPr bwMode="auto">
          <a:xfrm>
            <a:off x="5611344" y="3048010"/>
            <a:ext cx="574431" cy="0"/>
          </a:xfrm>
          <a:prstGeom prst="line">
            <a:avLst/>
          </a:prstGeom>
          <a:noFill/>
          <a:ln w="50800" cmpd="dbl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>
            <a:spAutoFit/>
          </a:bodyPr>
          <a:lstStyle/>
          <a:p>
            <a:endParaRPr lang="it-IT"/>
          </a:p>
        </p:txBody>
      </p:sp>
      <p:sp>
        <p:nvSpPr>
          <p:cNvPr id="188438" name="Oval 22"/>
          <p:cNvSpPr>
            <a:spLocks noChangeArrowheads="1"/>
          </p:cNvSpPr>
          <p:nvPr/>
        </p:nvSpPr>
        <p:spPr bwMode="auto">
          <a:xfrm>
            <a:off x="308861" y="5075262"/>
            <a:ext cx="2813538" cy="137953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88439" name="Oval 23"/>
          <p:cNvSpPr>
            <a:spLocks noChangeArrowheads="1"/>
          </p:cNvSpPr>
          <p:nvPr/>
        </p:nvSpPr>
        <p:spPr bwMode="auto">
          <a:xfrm>
            <a:off x="6397533" y="4841898"/>
            <a:ext cx="2532185" cy="19446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it-IT"/>
          </a:p>
        </p:txBody>
      </p:sp>
      <p:sp>
        <p:nvSpPr>
          <p:cNvPr id="188440" name="Text Box 24"/>
          <p:cNvSpPr txBox="1">
            <a:spLocks noChangeArrowheads="1"/>
          </p:cNvSpPr>
          <p:nvPr/>
        </p:nvSpPr>
        <p:spPr bwMode="auto">
          <a:xfrm>
            <a:off x="1135338" y="4356123"/>
            <a:ext cx="9156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Source</a:t>
            </a:r>
          </a:p>
        </p:txBody>
      </p:sp>
      <p:sp>
        <p:nvSpPr>
          <p:cNvPr id="188441" name="Text Box 25"/>
          <p:cNvSpPr txBox="1">
            <a:spLocks noChangeArrowheads="1"/>
          </p:cNvSpPr>
          <p:nvPr/>
        </p:nvSpPr>
        <p:spPr bwMode="auto">
          <a:xfrm>
            <a:off x="7244526" y="4281511"/>
            <a:ext cx="69762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Arial" charset="0"/>
              </a:rPr>
              <a:t>Load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arrotondato 4"/>
          <p:cNvSpPr/>
          <p:nvPr/>
        </p:nvSpPr>
        <p:spPr>
          <a:xfrm>
            <a:off x="3571868" y="1857364"/>
            <a:ext cx="3071834" cy="50006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Power source</a:t>
            </a:r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928802"/>
            <a:ext cx="8001000" cy="433070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Specification:</a:t>
            </a:r>
          </a:p>
          <a:p>
            <a:pPr lvl="1"/>
            <a:r>
              <a:rPr lang="en-US" dirty="0"/>
              <a:t>VI characteristic and type of source (AC/DC)</a:t>
            </a:r>
          </a:p>
          <a:p>
            <a:pPr lvl="1"/>
            <a:r>
              <a:rPr lang="en-US" dirty="0"/>
              <a:t>Energy available (limited or unlimited)</a:t>
            </a:r>
          </a:p>
          <a:p>
            <a:r>
              <a:rPr lang="en-US" dirty="0"/>
              <a:t>Rules to utilize the source</a:t>
            </a:r>
          </a:p>
          <a:p>
            <a:pPr lvl="1"/>
            <a:r>
              <a:rPr lang="en-US" dirty="0"/>
              <a:t>Safe operating area</a:t>
            </a:r>
          </a:p>
          <a:p>
            <a:pPr lvl="1"/>
            <a:r>
              <a:rPr lang="en-US" dirty="0"/>
              <a:t>Rules on the type of load connected to the source ex:</a:t>
            </a:r>
          </a:p>
          <a:p>
            <a:pPr lvl="2"/>
            <a:r>
              <a:rPr lang="en-US" dirty="0"/>
              <a:t>Maximum power point tracking requirement</a:t>
            </a:r>
          </a:p>
          <a:p>
            <a:pPr lvl="2"/>
            <a:r>
              <a:rPr lang="en-US" dirty="0"/>
              <a:t>Power factor correction requirement </a:t>
            </a:r>
          </a:p>
          <a:p>
            <a:pPr lvl="1"/>
            <a:r>
              <a:rPr lang="en-US" dirty="0"/>
              <a:t>Limit on the Instant power requirement </a:t>
            </a:r>
          </a:p>
          <a:p>
            <a:pPr lvl="1"/>
            <a:r>
              <a:rPr lang="en-US" dirty="0"/>
              <a:t>EMI Rules</a:t>
            </a:r>
          </a:p>
          <a:p>
            <a:pPr lvl="1">
              <a:buFontTx/>
              <a:buNone/>
            </a:pPr>
            <a:endParaRPr lang="en-US" dirty="0"/>
          </a:p>
          <a:p>
            <a:pPr>
              <a:buFont typeface="Monotype Sorts" pitchFamily="2" charset="2"/>
              <a:buNone/>
            </a:pPr>
            <a:endParaRPr lang="en-US" dirty="0"/>
          </a:p>
          <a:p>
            <a:endParaRPr lang="it-IT" dirty="0"/>
          </a:p>
          <a:p>
            <a:endParaRPr lang="it-IT" dirty="0"/>
          </a:p>
        </p:txBody>
      </p:sp>
      <p:graphicFrame>
        <p:nvGraphicFramePr>
          <p:cNvPr id="203780" name="Object 4"/>
          <p:cNvGraphicFramePr>
            <a:graphicFrameLocks noChangeAspect="1"/>
          </p:cNvGraphicFramePr>
          <p:nvPr/>
        </p:nvGraphicFramePr>
        <p:xfrm>
          <a:off x="3714744" y="1857364"/>
          <a:ext cx="2769577" cy="528638"/>
        </p:xfrm>
        <a:graphic>
          <a:graphicData uri="http://schemas.openxmlformats.org/presentationml/2006/ole">
            <p:oleObj spid="_x0000_s2050" name="Equation" r:id="rId4" imgW="1295280" imgH="2286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Power</a:t>
            </a:r>
            <a:r>
              <a:rPr lang="it-IT" dirty="0" smtClean="0"/>
              <a:t> source </a:t>
            </a:r>
            <a:r>
              <a:rPr lang="it-IT" dirty="0" err="1" smtClean="0"/>
              <a:t>example</a:t>
            </a:r>
            <a:r>
              <a:rPr lang="it-IT" dirty="0" smtClean="0"/>
              <a:t>: </a:t>
            </a:r>
            <a:r>
              <a:rPr lang="it-IT" dirty="0" err="1" smtClean="0"/>
              <a:t>Power</a:t>
            </a:r>
            <a:r>
              <a:rPr lang="it-IT" dirty="0" smtClean="0"/>
              <a:t> </a:t>
            </a:r>
            <a:r>
              <a:rPr lang="it-IT" dirty="0" err="1" smtClean="0"/>
              <a:t>distribution</a:t>
            </a:r>
            <a:r>
              <a:rPr lang="it-IT" dirty="0" smtClean="0"/>
              <a:t> system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775191"/>
            <a:ext cx="8229600" cy="1725247"/>
          </a:xfrm>
        </p:spPr>
        <p:txBody>
          <a:bodyPr/>
          <a:lstStyle/>
          <a:p>
            <a:r>
              <a:rPr lang="it-IT" dirty="0" err="1" smtClean="0"/>
              <a:t>VI</a:t>
            </a:r>
            <a:r>
              <a:rPr lang="it-IT" dirty="0" smtClean="0"/>
              <a:t> </a:t>
            </a:r>
            <a:r>
              <a:rPr lang="en-US" dirty="0" smtClean="0"/>
              <a:t>characteristic</a:t>
            </a:r>
          </a:p>
          <a:p>
            <a:r>
              <a:rPr lang="en-US" dirty="0" smtClean="0"/>
              <a:t>EMI rules </a:t>
            </a:r>
            <a:endParaRPr lang="en-US" dirty="0"/>
          </a:p>
        </p:txBody>
      </p:sp>
      <p:cxnSp>
        <p:nvCxnSpPr>
          <p:cNvPr id="5" name="Connettore 2 4"/>
          <p:cNvCxnSpPr/>
          <p:nvPr/>
        </p:nvCxnSpPr>
        <p:spPr>
          <a:xfrm rot="5400000" flipH="1" flipV="1">
            <a:off x="-291803" y="5179231"/>
            <a:ext cx="2500330" cy="1588"/>
          </a:xfrm>
          <a:prstGeom prst="straightConnector1">
            <a:avLst/>
          </a:prstGeom>
          <a:ln w="5080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/>
          <p:cNvCxnSpPr/>
          <p:nvPr/>
        </p:nvCxnSpPr>
        <p:spPr>
          <a:xfrm>
            <a:off x="642910" y="6286520"/>
            <a:ext cx="5572164" cy="1588"/>
          </a:xfrm>
          <a:prstGeom prst="straightConnector1">
            <a:avLst/>
          </a:prstGeom>
          <a:ln w="508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928662" y="4429132"/>
            <a:ext cx="3643338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 rot="5400000" flipH="1" flipV="1">
            <a:off x="3628864" y="5357032"/>
            <a:ext cx="1857388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/>
          <p:cNvSpPr txBox="1"/>
          <p:nvPr/>
        </p:nvSpPr>
        <p:spPr>
          <a:xfrm>
            <a:off x="500034" y="4000504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V</a:t>
            </a:r>
            <a:endParaRPr lang="it-IT" dirty="0"/>
          </a:p>
        </p:txBody>
      </p:sp>
      <p:sp>
        <p:nvSpPr>
          <p:cNvPr id="13" name="CasellaDiTesto 12"/>
          <p:cNvSpPr txBox="1"/>
          <p:nvPr/>
        </p:nvSpPr>
        <p:spPr>
          <a:xfrm>
            <a:off x="5715008" y="5857892"/>
            <a:ext cx="240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I</a:t>
            </a:r>
            <a:endParaRPr lang="it-IT" dirty="0"/>
          </a:p>
        </p:txBody>
      </p:sp>
      <p:sp>
        <p:nvSpPr>
          <p:cNvPr id="14" name="CasellaDiTesto 13"/>
          <p:cNvSpPr txBox="1"/>
          <p:nvPr/>
        </p:nvSpPr>
        <p:spPr>
          <a:xfrm>
            <a:off x="1928794" y="5572140"/>
            <a:ext cx="2435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Over</a:t>
            </a:r>
            <a:r>
              <a:rPr lang="it-IT" dirty="0" smtClean="0"/>
              <a:t> </a:t>
            </a:r>
            <a:r>
              <a:rPr lang="it-IT" dirty="0" err="1" smtClean="0"/>
              <a:t>current</a:t>
            </a:r>
            <a:r>
              <a:rPr lang="it-IT" dirty="0" smtClean="0"/>
              <a:t> </a:t>
            </a:r>
            <a:r>
              <a:rPr lang="it-IT" dirty="0" err="1" smtClean="0"/>
              <a:t>protection</a:t>
            </a:r>
            <a:endParaRPr lang="it-IT" dirty="0"/>
          </a:p>
        </p:txBody>
      </p:sp>
      <p:pic>
        <p:nvPicPr>
          <p:cNvPr id="151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1643050"/>
            <a:ext cx="422756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ttangolo arrotondato 15"/>
          <p:cNvSpPr/>
          <p:nvPr/>
        </p:nvSpPr>
        <p:spPr>
          <a:xfrm>
            <a:off x="4214810" y="1643050"/>
            <a:ext cx="4714908" cy="2714644"/>
          </a:xfrm>
          <a:prstGeom prst="roundRect">
            <a:avLst>
              <a:gd name="adj" fmla="val 21557"/>
            </a:avLst>
          </a:prstGeom>
          <a:noFill/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/>
          <p:cNvSpPr txBox="1"/>
          <p:nvPr/>
        </p:nvSpPr>
        <p:spPr>
          <a:xfrm>
            <a:off x="1428728" y="4000504"/>
            <a:ext cx="1881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Voltage</a:t>
            </a:r>
            <a:r>
              <a:rPr lang="it-IT" dirty="0" smtClean="0"/>
              <a:t> </a:t>
            </a:r>
            <a:r>
              <a:rPr lang="it-IT" dirty="0" err="1" smtClean="0"/>
              <a:t>reference</a:t>
            </a:r>
            <a:endParaRPr lang="it-IT" dirty="0"/>
          </a:p>
        </p:txBody>
      </p:sp>
      <p:pic>
        <p:nvPicPr>
          <p:cNvPr id="17" name="Immagine 16" descr="elettronic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29388" y="4643446"/>
            <a:ext cx="2024077" cy="151805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3012</TotalTime>
  <Words>2284</Words>
  <Application>Microsoft Office PowerPoint</Application>
  <PresentationFormat>Presentazione su schermo (4:3)</PresentationFormat>
  <Paragraphs>548</Paragraphs>
  <Slides>64</Slides>
  <Notes>64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4</vt:i4>
      </vt:variant>
      <vt:variant>
        <vt:lpstr>Titoli diapositive</vt:lpstr>
      </vt:variant>
      <vt:variant>
        <vt:i4>64</vt:i4>
      </vt:variant>
    </vt:vector>
  </HeadingPairs>
  <TitlesOfParts>
    <vt:vector size="69" baseType="lpstr">
      <vt:lpstr>Module</vt:lpstr>
      <vt:lpstr>Equation</vt:lpstr>
      <vt:lpstr>Visio</vt:lpstr>
      <vt:lpstr>Equazione</vt:lpstr>
      <vt:lpstr>VISIO</vt:lpstr>
      <vt:lpstr>Integrated Power Conversion</vt:lpstr>
      <vt:lpstr>Power electronics?</vt:lpstr>
      <vt:lpstr>Targets</vt:lpstr>
      <vt:lpstr>Figures of merit</vt:lpstr>
      <vt:lpstr>Chip technologies Figures of merit</vt:lpstr>
      <vt:lpstr>Outline</vt:lpstr>
      <vt:lpstr>Power flux control</vt:lpstr>
      <vt:lpstr>Power source</vt:lpstr>
      <vt:lpstr>Power source example: Power distribution system</vt:lpstr>
      <vt:lpstr>Power source examples: Batteries</vt:lpstr>
      <vt:lpstr>Power source examples: AC line power source</vt:lpstr>
      <vt:lpstr>Power Load</vt:lpstr>
      <vt:lpstr>Power load examble: Battery charger</vt:lpstr>
      <vt:lpstr>Power load examble: WLED </vt:lpstr>
      <vt:lpstr>Power Load examples: uP power supply</vt:lpstr>
      <vt:lpstr>Transient</vt:lpstr>
      <vt:lpstr>Power Load examples: uP power supply</vt:lpstr>
      <vt:lpstr>The Power System</vt:lpstr>
      <vt:lpstr>Choose of the correct architecture</vt:lpstr>
      <vt:lpstr>Determinate the maximum power</vt:lpstr>
      <vt:lpstr>Choose the correct architecture</vt:lpstr>
      <vt:lpstr>Linear conversion </vt:lpstr>
      <vt:lpstr>Linear conversion efficienty</vt:lpstr>
      <vt:lpstr>Switched-mode conversion </vt:lpstr>
      <vt:lpstr>Capacitive Switch- mode conversion : Charge Pump</vt:lpstr>
      <vt:lpstr>Capacitive Switch- mode conversion : Charge Pump</vt:lpstr>
      <vt:lpstr>Capacitive Switch- mode conversion : Charge Pump (discrete)</vt:lpstr>
      <vt:lpstr>Switched capacitor with MOS</vt:lpstr>
      <vt:lpstr>Detailed description</vt:lpstr>
      <vt:lpstr>Big Step Up function</vt:lpstr>
      <vt:lpstr>Charge pump control system</vt:lpstr>
      <vt:lpstr>Switch cap conversion efficienty</vt:lpstr>
      <vt:lpstr>Magnetic power conversion</vt:lpstr>
      <vt:lpstr>Type of converter</vt:lpstr>
      <vt:lpstr>Switched-mode control</vt:lpstr>
      <vt:lpstr>Modulation</vt:lpstr>
      <vt:lpstr>Pulse width modulation at constant frequency </vt:lpstr>
      <vt:lpstr>Control loop</vt:lpstr>
      <vt:lpstr>Switched-mode control</vt:lpstr>
      <vt:lpstr>Power Switch: Power MOS</vt:lpstr>
      <vt:lpstr>Power MOSFET</vt:lpstr>
      <vt:lpstr>Electromigration problem</vt:lpstr>
      <vt:lpstr>Layout power MOSFET</vt:lpstr>
      <vt:lpstr>Rdson contributions</vt:lpstr>
      <vt:lpstr>POWER MOS commutations: Gate charge curves</vt:lpstr>
      <vt:lpstr>POWER MOS commutations: Gate charge curves</vt:lpstr>
      <vt:lpstr>POWER MOS commutations: Gate charge curves</vt:lpstr>
      <vt:lpstr>Gate charge in real condition</vt:lpstr>
      <vt:lpstr>Driving specification depending on gate charge</vt:lpstr>
      <vt:lpstr>Choose the correct architecture</vt:lpstr>
      <vt:lpstr>Power MOS limitations</vt:lpstr>
      <vt:lpstr>When does NPN turn on?</vt:lpstr>
      <vt:lpstr>Parasitic NPN  negative fly back phase </vt:lpstr>
      <vt:lpstr>When does PNP turn on?</vt:lpstr>
      <vt:lpstr>Parasitic PNP   positive fly back phase</vt:lpstr>
      <vt:lpstr>“Bootstrap” Supply for High-Side Power</vt:lpstr>
      <vt:lpstr>Bootstrap Cap Charges When Lo-Side ON</vt:lpstr>
      <vt:lpstr>Cap Supplies Power When Hi-Side ON</vt:lpstr>
      <vt:lpstr>High Voltage IC Level-Shifting Driver</vt:lpstr>
      <vt:lpstr>HVIC Block Diagram for Half-Bridge Driver</vt:lpstr>
      <vt:lpstr>Junction Isolated CMOS HVIC Driver</vt:lpstr>
      <vt:lpstr>Substrate coupling</vt:lpstr>
      <vt:lpstr>Substrate coupling</vt:lpstr>
      <vt:lpstr>Conclusions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Integrated Power Conversion</dc:title>
  <dc:creator>Saggio</dc:creator>
  <cp:lastModifiedBy>Saggio</cp:lastModifiedBy>
  <cp:revision>47</cp:revision>
  <dcterms:created xsi:type="dcterms:W3CDTF">2010-10-12T14:17:57Z</dcterms:created>
  <dcterms:modified xsi:type="dcterms:W3CDTF">2010-10-20T22:27:32Z</dcterms:modified>
</cp:coreProperties>
</file>