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58" r:id="rId4"/>
    <p:sldId id="259" r:id="rId5"/>
    <p:sldId id="260" r:id="rId6"/>
    <p:sldId id="262"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93" d="100"/>
          <a:sy n="93" d="100"/>
        </p:scale>
        <p:origin x="-62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10/21/10</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10/21/10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10/21/10</a:t>
            </a:fld>
            <a:endParaRPr lang="en-US" dirty="0"/>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10/21/10</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10/21/10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10/21/10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10/21/10</a:t>
            </a:fld>
            <a:endParaRPr lang="en-US" dirty="0"/>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10/21/10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10/21/10</a:t>
            </a:fld>
            <a:endParaRPr lang="en-US" dirty="0"/>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10/21/10</a:t>
            </a:fld>
            <a:endParaRPr lang="en-US" dirty="0"/>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10/21/10</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438400"/>
            <a:ext cx="6400800" cy="1371600"/>
          </a:xfrm>
        </p:spPr>
        <p:txBody>
          <a:bodyPr/>
          <a:lstStyle/>
          <a:p>
            <a:r>
              <a:rPr lang="en-US" dirty="0" smtClean="0"/>
              <a:t>MUX-2010 discussion: </a:t>
            </a:r>
            <a:br>
              <a:rPr lang="en-US" dirty="0" smtClean="0"/>
            </a:br>
            <a:r>
              <a:rPr lang="en-US" dirty="0" smtClean="0"/>
              <a:t>What do we need next in HEP</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dirty="0" smtClean="0"/>
              <a:t>Micro electronics in HEP</a:t>
            </a:r>
            <a:endParaRPr lang="en-US" dirty="0"/>
          </a:p>
        </p:txBody>
      </p:sp>
      <p:sp>
        <p:nvSpPr>
          <p:cNvPr id="3" name="Content Placeholder 2"/>
          <p:cNvSpPr>
            <a:spLocks noGrp="1"/>
          </p:cNvSpPr>
          <p:nvPr>
            <p:ph sz="quarter" idx="1"/>
          </p:nvPr>
        </p:nvSpPr>
        <p:spPr>
          <a:xfrm>
            <a:off x="457200" y="1143000"/>
            <a:ext cx="7848600" cy="5562600"/>
          </a:xfrm>
        </p:spPr>
        <p:txBody>
          <a:bodyPr>
            <a:normAutofit fontScale="70000" lnSpcReduction="20000"/>
          </a:bodyPr>
          <a:lstStyle/>
          <a:p>
            <a:r>
              <a:rPr lang="en-US" dirty="0" smtClean="0"/>
              <a:t>Vital to build new detector </a:t>
            </a:r>
            <a:r>
              <a:rPr lang="en-US" b="1" dirty="0" smtClean="0"/>
              <a:t>systems</a:t>
            </a:r>
            <a:r>
              <a:rPr lang="en-US" dirty="0" smtClean="0"/>
              <a:t> with improved performance, increasing channel count, increasing functionality/complexity, lower power ,improved radiation tolerance , , , , , at affordable cost.</a:t>
            </a:r>
          </a:p>
          <a:p>
            <a:pPr lvl="1"/>
            <a:r>
              <a:rPr lang="en-US" dirty="0" smtClean="0"/>
              <a:t>Micro electronics R&amp;D is “expensive” but not the dominating cost of large detector systems.</a:t>
            </a:r>
          </a:p>
          <a:p>
            <a:pPr lvl="1"/>
            <a:r>
              <a:rPr lang="en-US" dirty="0" smtClean="0"/>
              <a:t>The micro-electronics R&amp;D must often be made very early in the project, where only limited funding is available.</a:t>
            </a:r>
          </a:p>
          <a:p>
            <a:r>
              <a:rPr lang="en-US" dirty="0" smtClean="0"/>
              <a:t>Trackers depend critically on very high integration of electronics and detector and very low power (material budget)</a:t>
            </a:r>
          </a:p>
          <a:p>
            <a:pPr lvl="1"/>
            <a:r>
              <a:rPr lang="en-US" dirty="0" smtClean="0"/>
              <a:t>LHC upgrades mainly in the tracker domain (but not only)</a:t>
            </a:r>
          </a:p>
          <a:p>
            <a:r>
              <a:rPr lang="en-US" dirty="0" smtClean="0"/>
              <a:t>Increasingly complex systems and technologies plus the ever appearing problem of </a:t>
            </a:r>
            <a:r>
              <a:rPr lang="en-US" b="1" dirty="0" smtClean="0"/>
              <a:t>radiation tolerance</a:t>
            </a:r>
            <a:r>
              <a:rPr lang="en-US" dirty="0" smtClean="0"/>
              <a:t>.</a:t>
            </a:r>
          </a:p>
          <a:p>
            <a:r>
              <a:rPr lang="en-US" dirty="0" smtClean="0"/>
              <a:t>The HEP community needs to work together on IC technologies to deal with the increasing complications of IC technologies, the related tools and the problems of radiation tolerance (technology, qualification, design tricks, libraries, IP blocks , ,)</a:t>
            </a:r>
          </a:p>
          <a:p>
            <a:pPr lvl="1"/>
            <a:r>
              <a:rPr lang="en-US" dirty="0" smtClean="0"/>
              <a:t>The current CERN support for the IBM technologies, tools, MPW and design support is requiring a significant part of CERN’s limited number of micro electronics specialists.</a:t>
            </a:r>
          </a:p>
          <a:p>
            <a:pPr lvl="1"/>
            <a:r>
              <a:rPr lang="en-US" dirty="0" smtClean="0"/>
              <a:t>Experienced IC designers are a scarce and distributed resource in HEP.</a:t>
            </a:r>
          </a:p>
          <a:p>
            <a:r>
              <a:rPr lang="en-US" dirty="0" smtClean="0"/>
              <a:t>Lots of potential novel detector/system improvements using new IC technologies and very interesting challenges ahead.</a:t>
            </a:r>
          </a:p>
          <a:p>
            <a:pPr>
              <a:buNone/>
            </a:pPr>
            <a:r>
              <a:rPr lang="en-US" dirty="0" smtClean="0"/>
              <a:t>(Extracted from our justifications for continued/increased investments in micro electronics for HEP, despite generally reduced manpower/budgets)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rmAutofit/>
          </a:bodyPr>
          <a:lstStyle/>
          <a:p>
            <a:r>
              <a:rPr lang="en-US" dirty="0" smtClean="0"/>
              <a:t>Technologies</a:t>
            </a:r>
            <a:endParaRPr lang="en-US" dirty="0"/>
          </a:p>
        </p:txBody>
      </p:sp>
      <p:sp>
        <p:nvSpPr>
          <p:cNvPr id="3" name="Content Placeholder 2"/>
          <p:cNvSpPr>
            <a:spLocks noGrp="1"/>
          </p:cNvSpPr>
          <p:nvPr>
            <p:ph sz="quarter" idx="1"/>
          </p:nvPr>
        </p:nvSpPr>
        <p:spPr>
          <a:xfrm>
            <a:off x="457200" y="914400"/>
            <a:ext cx="8153400" cy="5943600"/>
          </a:xfrm>
        </p:spPr>
        <p:txBody>
          <a:bodyPr>
            <a:normAutofit fontScale="70000" lnSpcReduction="20000"/>
          </a:bodyPr>
          <a:lstStyle/>
          <a:p>
            <a:r>
              <a:rPr lang="en-US" dirty="0" smtClean="0"/>
              <a:t>Can our community afford (money/manpower) to work with multiple technologies (radiation qualification, tools, libraries, IP’s) ?.</a:t>
            </a:r>
          </a:p>
          <a:p>
            <a:pPr lvl="1"/>
            <a:r>
              <a:rPr lang="en-US" dirty="0" smtClean="0"/>
              <a:t>Who will actually allow us access to their technology for projects that will only have small scale production several years ahead in the future ?.</a:t>
            </a:r>
          </a:p>
          <a:p>
            <a:r>
              <a:rPr lang="en-US" dirty="0" smtClean="0"/>
              <a:t>How many technology nodes can we keep active ? </a:t>
            </a:r>
            <a:br>
              <a:rPr lang="en-US" dirty="0" smtClean="0"/>
            </a:br>
            <a:r>
              <a:rPr lang="en-US" dirty="0" smtClean="0"/>
              <a:t>(250nm, 130nm, 90nm ?, 65nm ?)</a:t>
            </a:r>
          </a:p>
          <a:p>
            <a:pPr lvl="1"/>
            <a:r>
              <a:rPr lang="en-US" dirty="0" smtClean="0"/>
              <a:t>Should we skip every second node (180nm, 90nm ?).</a:t>
            </a:r>
          </a:p>
          <a:p>
            <a:pPr lvl="1"/>
            <a:r>
              <a:rPr lang="en-US" dirty="0" smtClean="0"/>
              <a:t>HV technologies for power conversion: radiation hardness a particular challenge.</a:t>
            </a:r>
          </a:p>
          <a:p>
            <a:pPr lvl="1"/>
            <a:r>
              <a:rPr lang="en-US" dirty="0" smtClean="0"/>
              <a:t>Each node has its advantages and problems (rad tol, reduced power supply, power consumption ,density ,tools , libraries ,mask cost , ,)</a:t>
            </a:r>
          </a:p>
          <a:p>
            <a:r>
              <a:rPr lang="en-US" dirty="0" smtClean="0"/>
              <a:t>3D opens a new dimension of possibilities, challenges and problems.</a:t>
            </a:r>
          </a:p>
          <a:p>
            <a:pPr lvl="1"/>
            <a:r>
              <a:rPr lang="en-US" dirty="0" smtClean="0"/>
              <a:t>How much can we do in this domain before it gets industrial mainstream ?</a:t>
            </a:r>
          </a:p>
          <a:p>
            <a:pPr lvl="2"/>
            <a:r>
              <a:rPr lang="en-US" dirty="0" smtClean="0"/>
              <a:t>Tools, libraries, testing, yield, mixing technologies (companies) , ,</a:t>
            </a:r>
          </a:p>
          <a:p>
            <a:pPr lvl="1"/>
            <a:r>
              <a:rPr lang="en-US" dirty="0" smtClean="0"/>
              <a:t>First initiative to make common MPW run in this domain has faced significant problems.</a:t>
            </a:r>
          </a:p>
          <a:p>
            <a:pPr lvl="1"/>
            <a:r>
              <a:rPr lang="en-US" dirty="0" smtClean="0"/>
              <a:t>We all follow the news in this domain with great interest.</a:t>
            </a:r>
          </a:p>
          <a:p>
            <a:r>
              <a:rPr lang="en-US" dirty="0" smtClean="0"/>
              <a:t>What are the right technology nodes for which projects ?:</a:t>
            </a:r>
          </a:p>
          <a:p>
            <a:pPr lvl="1"/>
            <a:r>
              <a:rPr lang="en-US" dirty="0" smtClean="0"/>
              <a:t>LHC upgrades phase 1 (2016), XFEL, ,: 130nm </a:t>
            </a:r>
          </a:p>
          <a:p>
            <a:pPr lvl="1"/>
            <a:r>
              <a:rPr lang="en-US" dirty="0" smtClean="0"/>
              <a:t>LHC upgrades phase 2 (2020 ?): 65nm ?</a:t>
            </a:r>
          </a:p>
          <a:p>
            <a:pPr lvl="1"/>
            <a:r>
              <a:rPr lang="en-US" dirty="0" smtClean="0"/>
              <a:t>CLIC/ILC/Other: ???</a:t>
            </a:r>
          </a:p>
          <a:p>
            <a:r>
              <a:rPr lang="en-US" dirty="0" smtClean="0"/>
              <a:t>Is there an interest in the community to have a collaborative effort to investigate ~65nm technologies (uses silicon oxide as gate “oxide”).</a:t>
            </a:r>
          </a:p>
          <a:p>
            <a:pPr lvl="1"/>
            <a:r>
              <a:rPr lang="en-US" dirty="0" smtClean="0"/>
              <a:t>For 2020 upgrades this could be appropriate ?</a:t>
            </a:r>
          </a:p>
          <a:p>
            <a:r>
              <a:rPr lang="en-US" dirty="0" smtClean="0"/>
              <a:t>Export restrictions (caused by our ever returning question of radiation tolerance)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Tools</a:t>
            </a:r>
            <a:endParaRPr lang="en-US" dirty="0"/>
          </a:p>
        </p:txBody>
      </p:sp>
      <p:sp>
        <p:nvSpPr>
          <p:cNvPr id="3" name="Content Placeholder 2"/>
          <p:cNvSpPr>
            <a:spLocks noGrp="1"/>
          </p:cNvSpPr>
          <p:nvPr>
            <p:ph sz="quarter" idx="1"/>
          </p:nvPr>
        </p:nvSpPr>
        <p:spPr>
          <a:xfrm>
            <a:off x="457200" y="1143000"/>
            <a:ext cx="7467600" cy="5330952"/>
          </a:xfrm>
        </p:spPr>
        <p:txBody>
          <a:bodyPr>
            <a:normAutofit fontScale="92500" lnSpcReduction="20000"/>
          </a:bodyPr>
          <a:lstStyle/>
          <a:p>
            <a:r>
              <a:rPr lang="en-US" dirty="0" smtClean="0"/>
              <a:t>The effort to have appropriate tools for our specific needs has been significantly underestimated.</a:t>
            </a:r>
          </a:p>
          <a:p>
            <a:pPr lvl="1"/>
            <a:r>
              <a:rPr lang="en-US" dirty="0" smtClean="0"/>
              <a:t>Ideas how to improve on this ?.</a:t>
            </a:r>
          </a:p>
          <a:p>
            <a:r>
              <a:rPr lang="en-US" dirty="0" smtClean="0"/>
              <a:t>Large and diverse community with different levels of expertise makes support heavy and difficult.</a:t>
            </a:r>
          </a:p>
          <a:p>
            <a:pPr lvl="1"/>
            <a:r>
              <a:rPr lang="en-US" dirty="0" smtClean="0"/>
              <a:t>Ideas how to improve on this (everybody on their own or a collaborative effort to improve on this ?</a:t>
            </a:r>
            <a:r>
              <a:rPr lang="en-US" dirty="0" smtClean="0"/>
              <a:t>)</a:t>
            </a:r>
          </a:p>
          <a:p>
            <a:pPr lvl="1"/>
            <a:r>
              <a:rPr lang="en-US" dirty="0" smtClean="0"/>
              <a:t>“Basic” design flow to get designers started.</a:t>
            </a:r>
            <a:endParaRPr lang="en-US" dirty="0" smtClean="0"/>
          </a:p>
          <a:p>
            <a:r>
              <a:rPr lang="en-US" dirty="0" smtClean="0"/>
              <a:t>Do we work in the most appropriate fashion:</a:t>
            </a:r>
          </a:p>
          <a:p>
            <a:pPr lvl="1"/>
            <a:r>
              <a:rPr lang="en-US" dirty="0" smtClean="0"/>
              <a:t>Industry: Horizontal experts that know specific (and very complicated) tools very well. Each project needs a whole set of different experts. Quick time to market.</a:t>
            </a:r>
          </a:p>
          <a:p>
            <a:pPr lvl="1"/>
            <a:r>
              <a:rPr lang="en-US" dirty="0" smtClean="0"/>
              <a:t>Us: Vertical engineers. Each engineer has to manage the best he can using all the different tools, know the technology plus make the design.</a:t>
            </a:r>
          </a:p>
          <a:p>
            <a:pPr lvl="1"/>
            <a:r>
              <a:rPr lang="en-US" dirty="0" smtClean="0"/>
              <a:t>Any realistic way to improve on this ?.</a:t>
            </a:r>
          </a:p>
          <a:p>
            <a:pPr lvl="2"/>
            <a:r>
              <a:rPr lang="en-US" dirty="0" smtClean="0"/>
              <a:t>Collaborative effort across several small groups for large projects. Experience with this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dirty="0" smtClean="0"/>
              <a:t>Libraries</a:t>
            </a:r>
            <a:endParaRPr lang="en-US" dirty="0"/>
          </a:p>
        </p:txBody>
      </p:sp>
      <p:sp>
        <p:nvSpPr>
          <p:cNvPr id="3" name="Content Placeholder 2"/>
          <p:cNvSpPr>
            <a:spLocks noGrp="1"/>
          </p:cNvSpPr>
          <p:nvPr>
            <p:ph sz="quarter" idx="1"/>
          </p:nvPr>
        </p:nvSpPr>
        <p:spPr>
          <a:xfrm>
            <a:off x="457200" y="990600"/>
            <a:ext cx="7924800" cy="5715000"/>
          </a:xfrm>
        </p:spPr>
        <p:txBody>
          <a:bodyPr>
            <a:normAutofit fontScale="85000" lnSpcReduction="20000"/>
          </a:bodyPr>
          <a:lstStyle/>
          <a:p>
            <a:pPr>
              <a:buNone/>
            </a:pPr>
            <a:r>
              <a:rPr lang="en-US" dirty="0" smtClean="0"/>
              <a:t>Libraries are posing significant challenges to us.</a:t>
            </a:r>
            <a:br>
              <a:rPr lang="en-US" dirty="0" smtClean="0"/>
            </a:br>
            <a:r>
              <a:rPr lang="en-US" dirty="0" smtClean="0"/>
              <a:t>In 130nm (and below ?) we can/are using standard libraries BUT:</a:t>
            </a:r>
          </a:p>
          <a:p>
            <a:r>
              <a:rPr lang="en-US" dirty="0" smtClean="0"/>
              <a:t>They may not come from the same source as the foundry and we may have to pay for their use (payment schemes for such libraries not geared for people like us)</a:t>
            </a:r>
          </a:p>
          <a:p>
            <a:r>
              <a:rPr lang="en-US" dirty="0" smtClean="0"/>
              <a:t>Integration into tools becomes our problem</a:t>
            </a:r>
          </a:p>
          <a:p>
            <a:r>
              <a:rPr lang="en-US" dirty="0" smtClean="0"/>
              <a:t>We would like to get the full layouts (but they in general do not want to give this)</a:t>
            </a:r>
          </a:p>
          <a:p>
            <a:r>
              <a:rPr lang="en-US" dirty="0" smtClean="0"/>
              <a:t>We want to include our own special cells (e.g. DICE)</a:t>
            </a:r>
          </a:p>
          <a:p>
            <a:r>
              <a:rPr lang="en-US" dirty="0" smtClean="0"/>
              <a:t>We would like to have library cells with separate ground and substrate contacts (for mixed signal)</a:t>
            </a:r>
          </a:p>
          <a:p>
            <a:r>
              <a:rPr lang="en-US" dirty="0" smtClean="0"/>
              <a:t>Libraries today are not just one library for one technology but many tens of libraries (high speed, low power, different technology options, different operating voltages, IO, , </a:t>
            </a:r>
            <a:r>
              <a:rPr lang="en-US" dirty="0" smtClean="0"/>
              <a:t>)</a:t>
            </a:r>
          </a:p>
          <a:p>
            <a:r>
              <a:rPr lang="en-US" dirty="0" smtClean="0"/>
              <a:t>Solution ?</a:t>
            </a:r>
          </a:p>
          <a:p>
            <a:pPr lvl="1"/>
            <a:r>
              <a:rPr lang="en-US" dirty="0" smtClean="0"/>
              <a:t>Use black box libraries</a:t>
            </a:r>
          </a:p>
          <a:p>
            <a:pPr lvl="1"/>
            <a:r>
              <a:rPr lang="en-US" dirty="0" smtClean="0"/>
              <a:t>Each designer makes his own</a:t>
            </a:r>
          </a:p>
          <a:p>
            <a:pPr lvl="1"/>
            <a:r>
              <a:rPr lang="en-US" dirty="0" smtClean="0"/>
              <a:t>“Community” makes our own</a:t>
            </a:r>
          </a:p>
          <a:p>
            <a:pPr lvl="1"/>
            <a:r>
              <a:rPr lang="en-US" dirty="0" smtClean="0"/>
              <a:t>Other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IP’s: Even more complicated</a:t>
            </a:r>
            <a:endParaRPr lang="en-US" dirty="0"/>
          </a:p>
        </p:txBody>
      </p:sp>
      <p:sp>
        <p:nvSpPr>
          <p:cNvPr id="3" name="Content Placeholder 2"/>
          <p:cNvSpPr>
            <a:spLocks noGrp="1"/>
          </p:cNvSpPr>
          <p:nvPr>
            <p:ph sz="quarter" idx="1"/>
          </p:nvPr>
        </p:nvSpPr>
        <p:spPr>
          <a:xfrm>
            <a:off x="457200" y="1066800"/>
            <a:ext cx="7848600" cy="5562600"/>
          </a:xfrm>
        </p:spPr>
        <p:txBody>
          <a:bodyPr>
            <a:normAutofit fontScale="85000" lnSpcReduction="10000"/>
          </a:bodyPr>
          <a:lstStyle/>
          <a:p>
            <a:r>
              <a:rPr lang="en-US" dirty="0" smtClean="0"/>
              <a:t>Memories: Most designs needs memories, but normal high density memories may not be appropriate</a:t>
            </a:r>
          </a:p>
          <a:p>
            <a:pPr lvl="2"/>
            <a:r>
              <a:rPr lang="en-US" dirty="0" smtClean="0"/>
              <a:t>Radiation induced leakage current</a:t>
            </a:r>
          </a:p>
          <a:p>
            <a:pPr lvl="2"/>
            <a:r>
              <a:rPr lang="en-US" dirty="0" smtClean="0"/>
              <a:t>Multiple bit SEU’s in same memory word makes simple ECC inefficient.</a:t>
            </a:r>
          </a:p>
          <a:p>
            <a:r>
              <a:rPr lang="en-US" dirty="0" smtClean="0"/>
              <a:t>Commercial IP’s normally not appropriate for our radiation environment</a:t>
            </a:r>
          </a:p>
          <a:p>
            <a:r>
              <a:rPr lang="en-US" dirty="0" smtClean="0"/>
              <a:t>Alternative: From within our own community</a:t>
            </a:r>
          </a:p>
          <a:p>
            <a:pPr lvl="1"/>
            <a:r>
              <a:rPr lang="en-US" dirty="0" smtClean="0"/>
              <a:t>DAC’s, references, basic opamp, front-ends, discriminators, PLL’s, DLL’s, serializers, LDO regulators, switched capacitor, , ,</a:t>
            </a:r>
          </a:p>
          <a:p>
            <a:pPr lvl="1"/>
            <a:r>
              <a:rPr lang="en-US" dirty="0" smtClean="0"/>
              <a:t>How to solve the problem: I would like to use your IP’s but do not have time (or do not want) to make my own available to the community.</a:t>
            </a:r>
            <a:endParaRPr lang="en-US" dirty="0" smtClean="0"/>
          </a:p>
          <a:p>
            <a:pPr marL="1074420" lvl="2" indent="-342900">
              <a:buFont typeface="+mj-lt"/>
              <a:buAutoNum type="alphaUcPeriod"/>
            </a:pPr>
            <a:r>
              <a:rPr lang="en-US" dirty="0" smtClean="0"/>
              <a:t>Just a list of who have made what cells end then possible </a:t>
            </a:r>
            <a:r>
              <a:rPr lang="en-US" dirty="0" smtClean="0"/>
              <a:t>sharing based on “private” discussions.</a:t>
            </a:r>
            <a:endParaRPr lang="en-US" dirty="0" smtClean="0"/>
          </a:p>
          <a:p>
            <a:pPr marL="1074420" lvl="2" indent="-342900">
              <a:buFont typeface="+mj-lt"/>
              <a:buAutoNum type="alphaUcPeriod"/>
            </a:pPr>
            <a:r>
              <a:rPr lang="en-US" dirty="0" smtClean="0"/>
              <a:t>Small </a:t>
            </a:r>
            <a:r>
              <a:rPr lang="en-US" dirty="0" smtClean="0"/>
              <a:t>initial list of IP’s that people can only use if they contribute their own IP’s ?.</a:t>
            </a:r>
          </a:p>
          <a:p>
            <a:pPr marL="1074420" lvl="2" indent="-342900">
              <a:buFont typeface="+mj-lt"/>
              <a:buAutoNum type="alphaUcPeriod"/>
            </a:pPr>
            <a:r>
              <a:rPr lang="en-US" dirty="0" smtClean="0"/>
              <a:t>?</a:t>
            </a:r>
          </a:p>
          <a:p>
            <a:pPr marL="800100" lvl="1" indent="-342900"/>
            <a:r>
              <a:rPr lang="en-US" dirty="0" smtClean="0"/>
              <a:t>Take as is with no guarantee/support/documentation ?</a:t>
            </a:r>
          </a:p>
          <a:p>
            <a:pPr marL="1074420" lvl="2" indent="-342900"/>
            <a:r>
              <a:rPr lang="en-US" dirty="0" smtClean="0"/>
              <a:t>The commercial model for IP’s will for sure never work among us.</a:t>
            </a:r>
          </a:p>
          <a:p>
            <a:pPr marL="1074420" lvl="2" indent="-342900"/>
            <a:r>
              <a:rPr lang="en-US" dirty="0" smtClean="0"/>
              <a:t>We are not without competition among ourselves (among experiments)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a:t>
            </a:r>
            <a:endParaRPr lang="en-US" dirty="0"/>
          </a:p>
        </p:txBody>
      </p:sp>
      <p:sp>
        <p:nvSpPr>
          <p:cNvPr id="3" name="Content Placeholder 2"/>
          <p:cNvSpPr>
            <a:spLocks noGrp="1"/>
          </p:cNvSpPr>
          <p:nvPr>
            <p:ph sz="quarter" idx="1"/>
          </p:nvPr>
        </p:nvSpPr>
        <p:spPr/>
        <p:txBody>
          <a:bodyPr/>
          <a:lstStyle/>
          <a:p>
            <a:r>
              <a:rPr lang="en-US" dirty="0" smtClean="0"/>
              <a:t>There seem to be a large need for training in our HEP </a:t>
            </a:r>
            <a:r>
              <a:rPr lang="en-US" i="1" dirty="0" smtClean="0"/>
              <a:t>IC </a:t>
            </a:r>
            <a:r>
              <a:rPr lang="en-US" dirty="0" smtClean="0"/>
              <a:t>community.</a:t>
            </a:r>
          </a:p>
          <a:p>
            <a:pPr lvl="1"/>
            <a:r>
              <a:rPr lang="en-US" dirty="0" smtClean="0"/>
              <a:t>A very large number of inscriptions for the training course on the CERN/VCAD design “kit”</a:t>
            </a:r>
          </a:p>
          <a:p>
            <a:pPr lvl="1"/>
            <a:r>
              <a:rPr lang="en-US" dirty="0" smtClean="0"/>
              <a:t>Further needs/ideas for training and/or workshops (a la MUX)</a:t>
            </a:r>
          </a:p>
          <a:p>
            <a:pPr lvl="2"/>
            <a:r>
              <a:rPr lang="en-US" dirty="0" smtClean="0"/>
              <a:t>We do clearly not want to do what other (Europractice, Cadence, mentor, synopsis , ,) already do very well in this domain.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1559</TotalTime>
  <Words>1150</Words>
  <Application>Microsoft Office PowerPoint</Application>
  <PresentationFormat>On-screen Show (4:3)</PresentationFormat>
  <Paragraphs>75</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Oriel</vt:lpstr>
      <vt:lpstr>MUX-2010 discussion:  What do we need next in HEP</vt:lpstr>
      <vt:lpstr>Micro electronics in HEP</vt:lpstr>
      <vt:lpstr>Technologies</vt:lpstr>
      <vt:lpstr>Tools</vt:lpstr>
      <vt:lpstr>Libraries</vt:lpstr>
      <vt:lpstr>IP’s: Even more complicated</vt:lpstr>
      <vt:lpstr>Training</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MUX-2010 discussion:  What do we need next in HEP</dc:title>
  <dc:creator/>
  <cp:lastModifiedBy>jorgen christiansen</cp:lastModifiedBy>
  <cp:revision>25</cp:revision>
  <dcterms:created xsi:type="dcterms:W3CDTF">2010-10-21T06:43:50Z</dcterms:created>
  <dcterms:modified xsi:type="dcterms:W3CDTF">2010-10-21T13:55:51Z</dcterms:modified>
</cp:coreProperties>
</file>