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81" r:id="rId2"/>
  </p:sldMasterIdLst>
  <p:notesMasterIdLst>
    <p:notesMasterId r:id="rId15"/>
  </p:notesMasterIdLst>
  <p:handoutMasterIdLst>
    <p:handoutMasterId r:id="rId16"/>
  </p:handoutMasterIdLst>
  <p:sldIdLst>
    <p:sldId id="751" r:id="rId3"/>
    <p:sldId id="752" r:id="rId4"/>
    <p:sldId id="762" r:id="rId5"/>
    <p:sldId id="763" r:id="rId6"/>
    <p:sldId id="743" r:id="rId7"/>
    <p:sldId id="765" r:id="rId8"/>
    <p:sldId id="761" r:id="rId9"/>
    <p:sldId id="767" r:id="rId10"/>
    <p:sldId id="768" r:id="rId11"/>
    <p:sldId id="764" r:id="rId12"/>
    <p:sldId id="766" r:id="rId13"/>
    <p:sldId id="760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04">
          <p15:clr>
            <a:srgbClr val="A4A3A4"/>
          </p15:clr>
        </p15:guide>
        <p15:guide id="2" pos="28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14664"/>
    <a:srgbClr val="D34862"/>
    <a:srgbClr val="D1475F"/>
    <a:srgbClr val="E64E65"/>
    <a:srgbClr val="E64B5F"/>
    <a:srgbClr val="E64574"/>
    <a:srgbClr val="E64D80"/>
    <a:srgbClr val="E65169"/>
    <a:srgbClr val="E63A56"/>
    <a:srgbClr val="E64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65" autoAdjust="0"/>
    <p:restoredTop sz="95853" autoAdjust="0"/>
  </p:normalViewPr>
  <p:slideViewPr>
    <p:cSldViewPr snapToGrid="0" snapToObjects="1">
      <p:cViewPr>
        <p:scale>
          <a:sx n="95" d="100"/>
          <a:sy n="95" d="100"/>
        </p:scale>
        <p:origin x="1880" y="224"/>
      </p:cViewPr>
      <p:guideLst>
        <p:guide orient="horz" pos="2104"/>
        <p:guide pos="2856"/>
      </p:guideLst>
    </p:cSldViewPr>
  </p:slideViewPr>
  <p:outlineViewPr>
    <p:cViewPr>
      <p:scale>
        <a:sx n="33" d="100"/>
        <a:sy n="33" d="100"/>
      </p:scale>
      <p:origin x="0" y="-9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CBEA919-E56D-7A4E-95F2-3BF34209E886}" type="datetime1">
              <a:rPr lang="en-US" smtClean="0"/>
              <a:pPr>
                <a:defRPr/>
              </a:pPr>
              <a:t>11/23/20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A46B6E6-3531-F44C-B81F-98A327392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27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81531B20-24ED-ED41-82D1-2DA7ADE271E2}" type="datetime1">
              <a:rPr lang="en-US" smtClean="0"/>
              <a:pPr>
                <a:defRPr/>
              </a:pPr>
              <a:t>11/23/20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it-IT" noProof="0"/>
              <a:t>Click to edit Master text styles</a:t>
            </a:r>
          </a:p>
          <a:p>
            <a:pPr lvl="1"/>
            <a:r>
              <a:rPr lang="it-IT" noProof="0"/>
              <a:t>Second level</a:t>
            </a:r>
          </a:p>
          <a:p>
            <a:pPr lvl="2"/>
            <a:r>
              <a:rPr lang="it-IT" noProof="0"/>
              <a:t>Third level</a:t>
            </a:r>
          </a:p>
          <a:p>
            <a:pPr lvl="3"/>
            <a:r>
              <a:rPr lang="it-IT" noProof="0"/>
              <a:t>Fourth level</a:t>
            </a:r>
          </a:p>
          <a:p>
            <a:pPr lvl="4"/>
            <a:r>
              <a:rPr lang="it-IT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3719351A-DEE9-DA4C-AF1C-EA126D6C6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134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23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5014775" indent="-34592734" defTabSz="914423"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22041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844083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266124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688165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F5C901F-4047-3146-91E5-4EB0DAA3C7B2}" type="slidenum">
              <a:rPr lang="fr-FR" sz="1200"/>
              <a:pPr eaLnBrk="1" hangingPunct="1"/>
              <a:t>1</a:t>
            </a:fld>
            <a:endParaRPr lang="fr-FR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</p:spTree>
    <p:extLst>
      <p:ext uri="{BB962C8B-B14F-4D97-AF65-F5344CB8AC3E}">
        <p14:creationId xmlns:p14="http://schemas.microsoft.com/office/powerpoint/2010/main" val="1366973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10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22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11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46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12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9782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2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256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3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789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4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61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5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418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6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41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7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906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8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2292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C70CE03-9225-6C4F-8861-7CC648AC50CC}" type="slidenum">
              <a:rPr lang="fr-FR" sz="1200">
                <a:solidFill>
                  <a:srgbClr val="000000"/>
                </a:solidFill>
                <a:latin typeface="Calibri" charset="0"/>
              </a:rPr>
              <a:pPr eaLnBrk="1" hangingPunct="1"/>
              <a:t>9</a:t>
            </a:fld>
            <a:endParaRPr lang="fr-FR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12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30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2nd Sino-Swiss Workshop, 13-14/09/2018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4CDA53-7D5C-B347-B62E-2BEA17930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84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defRPr>
            </a:lvl1pPr>
          </a:lstStyle>
          <a:p>
            <a:pPr>
              <a:defRPr/>
            </a:pPr>
            <a:r>
              <a:rPr lang="en-US" altLang="zh-CN"/>
              <a:t>Xin Wu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r>
              <a:rPr lang="en-US"/>
              <a:t>2nd Sino-Swiss Workshop, 13-14/09/2018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A44E42C3-E23A-5F4D-A6FC-722EF04E7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63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228600"/>
            <a:ext cx="6477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4263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143000"/>
            <a:ext cx="9144000" cy="1143000"/>
          </a:xfrm>
          <a:prstGeom prst="rect">
            <a:avLst/>
          </a:prstGeom>
          <a:solidFill>
            <a:schemeClr val="bg1">
              <a:alpha val="3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ransition advClick="0" advTm="10000"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jp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tiff"/><Relationship Id="rId4" Type="http://schemas.openxmlformats.org/officeDocument/2006/relationships/image" Target="../media/image28.png"/><Relationship Id="rId9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3.pn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1" y="1603442"/>
            <a:ext cx="8234135" cy="3801936"/>
          </a:xfrm>
        </p:spPr>
        <p:txBody>
          <a:bodyPr/>
          <a:lstStyle/>
          <a:p>
            <a:r>
              <a:rPr lang="en-GB" sz="3200" dirty="0">
                <a:solidFill>
                  <a:srgbClr val="0000FF"/>
                </a:solidFill>
                <a:latin typeface="+mn-lt"/>
                <a:ea typeface="ＭＳ Ｐゴシック" charset="0"/>
                <a:cs typeface="Arial" charset="0"/>
              </a:rPr>
              <a:t>Gamma rays as tracer for cosmic rays</a:t>
            </a:r>
            <a:br>
              <a:rPr lang="en-US" altLang="zh-CN" sz="2800" dirty="0">
                <a:solidFill>
                  <a:srgbClr val="7030A0"/>
                </a:solidFill>
                <a:latin typeface="Calibri" charset="0"/>
                <a:ea typeface="华文中宋" charset="0"/>
              </a:rPr>
            </a:br>
            <a:br>
              <a:rPr lang="en-GB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Calibri" charset="0"/>
              </a:rPr>
            </a:br>
            <a:r>
              <a:rPr lang="en-GB" sz="2400" dirty="0">
                <a:latin typeface="Calibri" charset="0"/>
                <a:ea typeface="ＭＳ Ｐゴシック" charset="0"/>
                <a:cs typeface="Calibri" charset="0"/>
              </a:rPr>
              <a:t>Xin Wu</a:t>
            </a:r>
            <a:br>
              <a:rPr lang="en-GB" sz="2400" dirty="0">
                <a:latin typeface="Calibri" charset="0"/>
                <a:ea typeface="ＭＳ Ｐゴシック" charset="0"/>
                <a:cs typeface="Calibri" charset="0"/>
              </a:rPr>
            </a:br>
            <a:r>
              <a:rPr lang="en-GB" sz="2000" i="1" dirty="0"/>
              <a:t>Department of Nuclear and Particle Physics (DPNC)</a:t>
            </a:r>
            <a:br>
              <a:rPr lang="en-US" sz="2000" i="1" dirty="0"/>
            </a:br>
            <a:r>
              <a:rPr lang="en-US" sz="2000" i="1" dirty="0"/>
              <a:t>University of Geneva</a:t>
            </a:r>
            <a:br>
              <a:rPr lang="en-US" sz="2400" dirty="0">
                <a:cs typeface="Arial" charset="0"/>
              </a:rPr>
            </a:br>
            <a:br>
              <a:rPr lang="en-US" sz="2000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</a:br>
            <a:r>
              <a:rPr lang="en-US" sz="2000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 </a:t>
            </a:r>
            <a:r>
              <a:rPr lang="en-GB" sz="2000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Swiss CTA day</a:t>
            </a:r>
            <a:r>
              <a:rPr lang="en-US" sz="2000" dirty="0">
                <a:solidFill>
                  <a:srgbClr val="008000"/>
                </a:solidFill>
                <a:latin typeface="Calibri" charset="0"/>
                <a:ea typeface="ＭＳ Ｐゴシック" charset="0"/>
                <a:cs typeface="Calibri" charset="0"/>
              </a:rPr>
              <a:t>, 24 November 2020, Geneva</a:t>
            </a:r>
            <a:endParaRPr lang="en-GB" sz="2000" dirty="0">
              <a:solidFill>
                <a:srgbClr val="008000"/>
              </a:solidFill>
              <a:latin typeface="Calibri" charset="0"/>
              <a:ea typeface="ＭＳ Ｐゴシック" charset="0"/>
              <a:cs typeface="Calibri" charset="0"/>
            </a:endParaRPr>
          </a:p>
        </p:txBody>
      </p:sp>
      <p:sp>
        <p:nvSpPr>
          <p:cNvPr id="4" name="Isosceles Triangle 18">
            <a:extLst>
              <a:ext uri="{FF2B5EF4-FFF2-40B4-BE49-F238E27FC236}">
                <a16:creationId xmlns:a16="http://schemas.microsoft.com/office/drawing/2014/main" id="{BD4E212A-0EC6-9348-998F-B7BE07BB94B0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Isosceles Triangle 30">
            <a:extLst>
              <a:ext uri="{FF2B5EF4-FFF2-40B4-BE49-F238E27FC236}">
                <a16:creationId xmlns:a16="http://schemas.microsoft.com/office/drawing/2014/main" id="{702E0066-FF56-6C41-83C6-1A11AAFFC2DA}"/>
              </a:ext>
            </a:extLst>
          </p:cNvPr>
          <p:cNvSpPr/>
          <p:nvPr/>
        </p:nvSpPr>
        <p:spPr>
          <a:xfrm>
            <a:off x="8826500" y="4813300"/>
            <a:ext cx="329208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4" descr="sciences_dpnc_pant.eps">
            <a:extLst>
              <a:ext uri="{FF2B5EF4-FFF2-40B4-BE49-F238E27FC236}">
                <a16:creationId xmlns:a16="http://schemas.microsoft.com/office/drawing/2014/main" id="{25A5A6AB-70B3-2049-A65A-CD3285A505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-69783"/>
            <a:ext cx="2781300" cy="167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0863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A6F588E-8459-2C41-A8B2-0235008EA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940" y="679372"/>
            <a:ext cx="4458060" cy="2874648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ea typeface="Calibri" charset="0"/>
              </a:rPr>
              <a:t>Pulsars and Pulsar Wind Nebulae as particle accelerators 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 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10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1"/>
            <a:ext cx="4658809" cy="155187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Relativistic outflows can be efficient and extreme accelerators, and </a:t>
            </a: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lepton factories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!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b="1" dirty="0">
                <a:latin typeface="Symbol" pitchFamily="2" charset="2"/>
                <a:ea typeface="ＭＳ Ｐゴシック" charset="0"/>
                <a:cs typeface="Arial" charset="0"/>
              </a:rPr>
              <a:t>g</a:t>
            </a:r>
            <a:r>
              <a:rPr lang="en-US" sz="1800" b="1" dirty="0">
                <a:ea typeface="ＭＳ Ｐゴシック" charset="0"/>
                <a:cs typeface="Arial" charset="0"/>
              </a:rPr>
              <a:t> → </a:t>
            </a:r>
            <a:r>
              <a:rPr lang="en-GB" sz="1800" b="1" dirty="0"/>
              <a:t>e</a:t>
            </a:r>
            <a:r>
              <a:rPr lang="en-GB" sz="1800" b="1" baseline="30000" dirty="0"/>
              <a:t>+</a:t>
            </a:r>
            <a:r>
              <a:rPr lang="en-GB" sz="1800" b="1" dirty="0"/>
              <a:t>+e</a:t>
            </a:r>
            <a:r>
              <a:rPr lang="en-GB" sz="1800" b="1" baseline="30000" dirty="0"/>
              <a:t>–</a:t>
            </a:r>
            <a:endParaRPr lang="en-US" sz="1800" b="1" dirty="0"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Could nearby pulsars be sources of high energy electron and positron observed?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0A7BCAE-DBB4-B643-8E4A-D3881BED5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858" y="4099235"/>
            <a:ext cx="4093024" cy="273015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4B19318-777A-1544-A69C-6B82B0EC5C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3868" y="4091766"/>
            <a:ext cx="4186731" cy="2766234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10A1046F-A194-414D-BB8F-37278A2D4918}"/>
              </a:ext>
            </a:extLst>
          </p:cNvPr>
          <p:cNvSpPr/>
          <p:nvPr/>
        </p:nvSpPr>
        <p:spPr>
          <a:xfrm>
            <a:off x="8020408" y="4550259"/>
            <a:ext cx="590191" cy="1268345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86AAE8-EFD4-9C46-924E-FCF92FD7A78F}"/>
              </a:ext>
            </a:extLst>
          </p:cNvPr>
          <p:cNvSpPr/>
          <p:nvPr/>
        </p:nvSpPr>
        <p:spPr>
          <a:xfrm>
            <a:off x="480201" y="3797066"/>
            <a:ext cx="3672338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PAMELA and AMS observed a rising </a:t>
            </a:r>
            <a:r>
              <a:rPr lang="en-GB" sz="1400" b="1" dirty="0">
                <a:latin typeface="+mn-lt"/>
              </a:rPr>
              <a:t>e</a:t>
            </a:r>
            <a:r>
              <a:rPr lang="en-GB" sz="1400" b="1" baseline="30000" dirty="0">
                <a:latin typeface="+mn-lt"/>
              </a:rPr>
              <a:t>+</a:t>
            </a:r>
            <a:r>
              <a:rPr lang="en-US" sz="1400" b="1" dirty="0">
                <a:latin typeface="+mn-lt"/>
              </a:rPr>
              <a:t> fraction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FC16D7A-6D6A-214F-8E82-A6AA801EFC4F}"/>
              </a:ext>
            </a:extLst>
          </p:cNvPr>
          <p:cNvSpPr/>
          <p:nvPr/>
        </p:nvSpPr>
        <p:spPr>
          <a:xfrm>
            <a:off x="4888104" y="3797066"/>
            <a:ext cx="3337089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DAMPE observed a </a:t>
            </a:r>
            <a:r>
              <a:rPr lang="en-US" sz="1400" b="1" dirty="0" err="1">
                <a:latin typeface="+mn-lt"/>
              </a:rPr>
              <a:t>TeV</a:t>
            </a:r>
            <a:r>
              <a:rPr lang="en-US" sz="1400" b="1" dirty="0">
                <a:latin typeface="+mn-lt"/>
              </a:rPr>
              <a:t> break of </a:t>
            </a:r>
            <a:r>
              <a:rPr lang="en-GB" sz="1400" b="1" dirty="0">
                <a:latin typeface="+mn-lt"/>
              </a:rPr>
              <a:t>e</a:t>
            </a:r>
            <a:r>
              <a:rPr lang="en-GB" sz="1400" b="1" baseline="30000" dirty="0">
                <a:latin typeface="+mn-lt"/>
              </a:rPr>
              <a:t>+</a:t>
            </a:r>
            <a:r>
              <a:rPr lang="en-GB" sz="1400" b="1" dirty="0">
                <a:latin typeface="+mn-lt"/>
              </a:rPr>
              <a:t>+e</a:t>
            </a:r>
            <a:r>
              <a:rPr lang="en-GB" sz="1400" b="1" baseline="30000" dirty="0">
                <a:latin typeface="+mn-lt"/>
              </a:rPr>
              <a:t>–</a:t>
            </a:r>
            <a:r>
              <a:rPr lang="en-GB" sz="1400" b="1" dirty="0">
                <a:latin typeface="+mn-lt"/>
              </a:rPr>
              <a:t> flux </a:t>
            </a:r>
            <a:endParaRPr lang="en-US" sz="1400" b="1" dirty="0">
              <a:latin typeface="+mn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697747-46DC-1E48-B26C-79A970C46BDC}"/>
              </a:ext>
            </a:extLst>
          </p:cNvPr>
          <p:cNvSpPr/>
          <p:nvPr/>
        </p:nvSpPr>
        <p:spPr>
          <a:xfrm>
            <a:off x="6411994" y="3490308"/>
            <a:ext cx="26274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latin typeface="+mn-lt"/>
              </a:rPr>
              <a:t>Aharonian</a:t>
            </a:r>
            <a:r>
              <a:rPr lang="en-US" sz="1400" i="1" dirty="0">
                <a:latin typeface="+mn-lt"/>
              </a:rPr>
              <a:t> Nature</a:t>
            </a:r>
            <a:r>
              <a:rPr lang="en-US" sz="1400" dirty="0">
                <a:latin typeface="+mn-lt"/>
              </a:rPr>
              <a:t> 482, 507(2012)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7548302-2B91-9146-B276-8D064A632C51}"/>
              </a:ext>
            </a:extLst>
          </p:cNvPr>
          <p:cNvSpPr/>
          <p:nvPr/>
        </p:nvSpPr>
        <p:spPr>
          <a:xfrm>
            <a:off x="698651" y="2285317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Crab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B5EE7F1-6BA4-C941-8E83-7B2DBB7C2613}"/>
              </a:ext>
            </a:extLst>
          </p:cNvPr>
          <p:cNvSpPr/>
          <p:nvPr/>
        </p:nvSpPr>
        <p:spPr>
          <a:xfrm>
            <a:off x="1931035" y="2285317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Vela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AE15F9-F865-D64C-BE39-F6E5CCE07B00}"/>
              </a:ext>
            </a:extLst>
          </p:cNvPr>
          <p:cNvSpPr/>
          <p:nvPr/>
        </p:nvSpPr>
        <p:spPr>
          <a:xfrm>
            <a:off x="3416243" y="2285317"/>
            <a:ext cx="847464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 err="1">
                <a:latin typeface="+mj-lt"/>
                <a:ea typeface="华文中宋" charset="0"/>
                <a:cs typeface="Arial" charset="0"/>
              </a:rPr>
              <a:t>Geminga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225292A-6FC6-3547-AEAE-1FD397CF9A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1461" y="2553817"/>
            <a:ext cx="1723301" cy="10160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3DB6E0-9278-7D46-AEA3-7D19F9C4C8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8446" y="2553817"/>
            <a:ext cx="1161427" cy="1219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73EA43-1EB4-FC47-8EA5-799C323C6D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4112" y="2553817"/>
            <a:ext cx="1213253" cy="1213253"/>
          </a:xfrm>
          <a:prstGeom prst="rect">
            <a:avLst/>
          </a:prstGeom>
        </p:spPr>
      </p:pic>
      <p:sp>
        <p:nvSpPr>
          <p:cNvPr id="36" name="TextBox 5">
            <a:extLst>
              <a:ext uri="{FF2B5EF4-FFF2-40B4-BE49-F238E27FC236}">
                <a16:creationId xmlns:a16="http://schemas.microsoft.com/office/drawing/2014/main" id="{C89951A0-65E8-D442-96D5-BA5B10307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5547" y="5887658"/>
            <a:ext cx="1888453" cy="523220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400" b="1" dirty="0">
                <a:latin typeface="+mn-lt"/>
              </a:rPr>
              <a:t>Upcoming DAMPE paper and future HERD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45B699-370E-4347-A8A6-C301AB5D4C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09531" y="5643294"/>
            <a:ext cx="923290" cy="61073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B4B5174-8CA6-8544-B3D0-1997BC34984C}"/>
              </a:ext>
            </a:extLst>
          </p:cNvPr>
          <p:cNvSpPr/>
          <p:nvPr/>
        </p:nvSpPr>
        <p:spPr>
          <a:xfrm>
            <a:off x="3267228" y="4129553"/>
            <a:ext cx="2267509" cy="27699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+mn-lt"/>
                <a:cs typeface="Arial" charset="0"/>
              </a:rPr>
              <a:t>Particle Data Group 2020 Review</a:t>
            </a:r>
            <a:r>
              <a:rPr lang="en-US" sz="1200" b="1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252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>
            <a:extLst>
              <a:ext uri="{FF2B5EF4-FFF2-40B4-BE49-F238E27FC236}">
                <a16:creationId xmlns:a16="http://schemas.microsoft.com/office/drawing/2014/main" id="{3DDA1B28-4284-8F4A-A28D-D249EEAB0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35" y="4139041"/>
            <a:ext cx="3249551" cy="24286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33C79E4-6D98-5044-A463-D43C721F63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4032" y="225911"/>
            <a:ext cx="1909823" cy="2092316"/>
          </a:xfrm>
          <a:prstGeom prst="rect">
            <a:avLst/>
          </a:prstGeom>
        </p:spPr>
      </p:pic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F2C8C9-35E6-2643-AD29-ADC7B1A91B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7" y="1175453"/>
            <a:ext cx="3522331" cy="2420886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altLang="zh-CN" sz="2400" dirty="0">
                <a:solidFill>
                  <a:srgbClr val="D14664"/>
                </a:solidFill>
                <a:latin typeface="+mn-lt"/>
                <a:ea typeface="Calibri" charset="0"/>
              </a:rPr>
              <a:t>Is the positron excess due to nearby pulsars? 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 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11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EC3DD57-B047-C843-BC5D-FB749D930B97}"/>
              </a:ext>
            </a:extLst>
          </p:cNvPr>
          <p:cNvSpPr txBox="1">
            <a:spLocks/>
          </p:cNvSpPr>
          <p:nvPr/>
        </p:nvSpPr>
        <p:spPr bwMode="auto">
          <a:xfrm>
            <a:off x="3243815" y="1811584"/>
            <a:ext cx="4175811" cy="65820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	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→  small lepton diffusion coefficient 	→ constraint on positron flux at Earth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D86AAE8-EFD4-9C46-924E-FCF92FD7A78F}"/>
              </a:ext>
            </a:extLst>
          </p:cNvPr>
          <p:cNvSpPr/>
          <p:nvPr/>
        </p:nvSpPr>
        <p:spPr>
          <a:xfrm>
            <a:off x="497470" y="1131709"/>
            <a:ext cx="2887799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HAWC, Science 358, 911–914 (2017)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ACF2658-598C-C24F-B2E4-9A42BC787B7E}"/>
              </a:ext>
            </a:extLst>
          </p:cNvPr>
          <p:cNvSpPr/>
          <p:nvPr/>
        </p:nvSpPr>
        <p:spPr>
          <a:xfrm>
            <a:off x="344035" y="3754339"/>
            <a:ext cx="3102015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Fermi, Phys. Rev. D 100, 123015 (2019)</a:t>
            </a:r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ECFBA3CD-45C9-CA4A-B9A3-F297F3DBFC02}"/>
              </a:ext>
            </a:extLst>
          </p:cNvPr>
          <p:cNvSpPr txBox="1">
            <a:spLocks/>
          </p:cNvSpPr>
          <p:nvPr/>
        </p:nvSpPr>
        <p:spPr bwMode="auto">
          <a:xfrm>
            <a:off x="3380332" y="2372925"/>
            <a:ext cx="5763667" cy="58143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" pitchFamily="2" charset="2"/>
              <a:buChar char="§"/>
            </a:pPr>
            <a:r>
              <a:rPr lang="en-US" sz="1800" dirty="0"/>
              <a:t>Leptons from these pulsars are “unlikely to be the origin of the excess positrons, …”</a:t>
            </a: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089B3B73-0390-D746-945E-4E9D351AB1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565" y="724418"/>
            <a:ext cx="5972538" cy="369332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lvl="1" algn="ctr" defTabSz="914400"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Gamma-ray observations provide very interesting constraints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D9E427D4-0ABD-AE4B-B53B-E6B13D0D28E1}"/>
              </a:ext>
            </a:extLst>
          </p:cNvPr>
          <p:cNvSpPr txBox="1">
            <a:spLocks/>
          </p:cNvSpPr>
          <p:nvPr/>
        </p:nvSpPr>
        <p:spPr bwMode="auto">
          <a:xfrm>
            <a:off x="6250917" y="4916472"/>
            <a:ext cx="2782983" cy="30733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Use 2-zone diffusion model</a:t>
            </a:r>
            <a:endParaRPr lang="en-US" sz="1800" b="1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C483DAE-6243-8941-BDAC-EA71593E51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1908" y="3348674"/>
            <a:ext cx="2661282" cy="1499680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F4026F8-B4D2-264B-B59F-E3D4C4938CFB}"/>
              </a:ext>
            </a:extLst>
          </p:cNvPr>
          <p:cNvCxnSpPr>
            <a:cxnSpLocks/>
          </p:cNvCxnSpPr>
          <p:nvPr/>
        </p:nvCxnSpPr>
        <p:spPr>
          <a:xfrm>
            <a:off x="8207067" y="3624725"/>
            <a:ext cx="183600" cy="0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12FAFF2-FF5C-7149-A060-2D35376EED09}"/>
              </a:ext>
            </a:extLst>
          </p:cNvPr>
          <p:cNvSpPr/>
          <p:nvPr/>
        </p:nvSpPr>
        <p:spPr>
          <a:xfrm>
            <a:off x="8093439" y="3254926"/>
            <a:ext cx="499701" cy="27699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200" b="1" dirty="0">
                <a:latin typeface="+mj-lt"/>
                <a:ea typeface="华文中宋" charset="0"/>
                <a:cs typeface="Arial" charset="0"/>
              </a:rPr>
              <a:t>10°</a:t>
            </a:r>
            <a:r>
              <a:rPr lang="en-US" altLang="zh-CN" sz="1200" b="1" dirty="0">
                <a:latin typeface="+mj-lt"/>
                <a:cs typeface="Arial" charset="0"/>
              </a:rPr>
              <a:t> 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A7394F-1631-2B45-A004-FB06B5BEA49B}"/>
              </a:ext>
            </a:extLst>
          </p:cNvPr>
          <p:cNvCxnSpPr>
            <a:cxnSpLocks/>
          </p:cNvCxnSpPr>
          <p:nvPr/>
        </p:nvCxnSpPr>
        <p:spPr>
          <a:xfrm>
            <a:off x="7648226" y="400914"/>
            <a:ext cx="1044000" cy="0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5775A808-CFA8-8348-8C15-5CE177BD0C9F}"/>
              </a:ext>
            </a:extLst>
          </p:cNvPr>
          <p:cNvSpPr/>
          <p:nvPr/>
        </p:nvSpPr>
        <p:spPr>
          <a:xfrm>
            <a:off x="7966121" y="57160"/>
            <a:ext cx="498784" cy="27699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200" b="1" dirty="0">
                <a:latin typeface="+mj-lt"/>
                <a:ea typeface="华文中宋" charset="0"/>
                <a:cs typeface="Arial" charset="0"/>
              </a:rPr>
              <a:t>10°</a:t>
            </a:r>
            <a:r>
              <a:rPr lang="en-US" altLang="zh-CN" sz="12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51" name="TextBox 5">
            <a:extLst>
              <a:ext uri="{FF2B5EF4-FFF2-40B4-BE49-F238E27FC236}">
                <a16:creationId xmlns:a16="http://schemas.microsoft.com/office/drawing/2014/main" id="{417B4629-1B3C-D346-9969-08B6395B2C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5748" y="1191074"/>
            <a:ext cx="3263287" cy="646331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800" dirty="0">
                <a:latin typeface="+mn-lt"/>
                <a:cs typeface="Arial" charset="0"/>
              </a:rPr>
              <a:t>Small zone of  </a:t>
            </a:r>
            <a:r>
              <a:rPr lang="en-US" sz="1800" dirty="0" err="1">
                <a:latin typeface="+mn-lt"/>
                <a:cs typeface="Arial" charset="0"/>
              </a:rPr>
              <a:t>TeV</a:t>
            </a:r>
            <a:r>
              <a:rPr lang="en-US" sz="1800" dirty="0">
                <a:latin typeface="+mn-lt"/>
                <a:cs typeface="Arial" charset="0"/>
              </a:rPr>
              <a:t> </a:t>
            </a:r>
            <a:r>
              <a:rPr lang="en-US" sz="1800" dirty="0">
                <a:latin typeface="Symbol" pitchFamily="2" charset="2"/>
                <a:cs typeface="Arial" charset="0"/>
              </a:rPr>
              <a:t>g</a:t>
            </a:r>
            <a:r>
              <a:rPr lang="en-US" sz="1800" dirty="0">
                <a:latin typeface="+mn-lt"/>
                <a:cs typeface="Arial" charset="0"/>
              </a:rPr>
              <a:t>-ray flux near </a:t>
            </a:r>
            <a:r>
              <a:rPr lang="en-US" sz="1800" dirty="0" err="1">
                <a:latin typeface="+mn-lt"/>
                <a:cs typeface="Arial" charset="0"/>
              </a:rPr>
              <a:t>Geminga</a:t>
            </a:r>
            <a:r>
              <a:rPr lang="en-US" sz="1800" dirty="0">
                <a:latin typeface="+mn-lt"/>
                <a:cs typeface="Arial" charset="0"/>
              </a:rPr>
              <a:t> and </a:t>
            </a:r>
            <a:r>
              <a:rPr lang="en-US" sz="1800" dirty="0" err="1">
                <a:latin typeface="+mn-lt"/>
                <a:cs typeface="Arial" charset="0"/>
              </a:rPr>
              <a:t>Monogem</a:t>
            </a:r>
            <a:endParaRPr lang="en-US" sz="1400" b="1" baseline="30000" dirty="0">
              <a:latin typeface="+mn-lt"/>
            </a:endParaRP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21D30DE5-9E54-3949-8B7A-246D02EB1CE4}"/>
              </a:ext>
            </a:extLst>
          </p:cNvPr>
          <p:cNvSpPr txBox="1">
            <a:spLocks/>
          </p:cNvSpPr>
          <p:nvPr/>
        </p:nvSpPr>
        <p:spPr bwMode="auto">
          <a:xfrm>
            <a:off x="3585748" y="2936241"/>
            <a:ext cx="4507691" cy="6337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en-US" sz="1800" b="1" dirty="0">
                <a:ea typeface="ＭＳ Ｐゴシック" charset="0"/>
                <a:cs typeface="Arial" charset="0"/>
              </a:rPr>
              <a:t>But it is also possible diffusion is less efficient around the source!</a:t>
            </a:r>
          </a:p>
        </p:txBody>
      </p:sp>
      <p:sp>
        <p:nvSpPr>
          <p:cNvPr id="53" name="TextBox 5">
            <a:extLst>
              <a:ext uri="{FF2B5EF4-FFF2-40B4-BE49-F238E27FC236}">
                <a16:creationId xmlns:a16="http://schemas.microsoft.com/office/drawing/2014/main" id="{69DC3B66-2D60-0D46-8477-7083D3A27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4756" y="3740574"/>
            <a:ext cx="2744875" cy="646331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800" dirty="0">
                <a:latin typeface="+mn-lt"/>
                <a:cs typeface="Arial" charset="0"/>
              </a:rPr>
              <a:t>Large sub-</a:t>
            </a:r>
            <a:r>
              <a:rPr lang="en-US" sz="1800" dirty="0" err="1">
                <a:latin typeface="+mn-lt"/>
                <a:cs typeface="Arial" charset="0"/>
              </a:rPr>
              <a:t>TeV</a:t>
            </a:r>
            <a:r>
              <a:rPr lang="en-US" sz="1800" dirty="0">
                <a:latin typeface="+mn-lt"/>
                <a:cs typeface="Arial" charset="0"/>
              </a:rPr>
              <a:t> </a:t>
            </a:r>
            <a:r>
              <a:rPr lang="en-US" sz="1800" dirty="0">
                <a:latin typeface="Symbol" pitchFamily="2" charset="2"/>
                <a:cs typeface="Arial" charset="0"/>
              </a:rPr>
              <a:t>g</a:t>
            </a:r>
            <a:r>
              <a:rPr lang="en-US" sz="1800" dirty="0">
                <a:latin typeface="+mn-lt"/>
                <a:cs typeface="Arial" charset="0"/>
              </a:rPr>
              <a:t>-ray bubble around </a:t>
            </a:r>
            <a:r>
              <a:rPr lang="en-US" sz="1800" dirty="0" err="1">
                <a:latin typeface="+mn-lt"/>
                <a:cs typeface="Arial" charset="0"/>
              </a:rPr>
              <a:t>Geminga</a:t>
            </a:r>
            <a:endParaRPr lang="en-US" sz="1800" dirty="0">
              <a:latin typeface="+mn-lt"/>
              <a:cs typeface="Arial" charset="0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C10B1CF-58C8-EC4C-A1E6-639FF0CA618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85535" y="4423236"/>
            <a:ext cx="3131279" cy="2310581"/>
          </a:xfrm>
          <a:prstGeom prst="rect">
            <a:avLst/>
          </a:prstGeom>
        </p:spPr>
      </p:pic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DF058E89-CC51-DA40-93AA-F5FFE3CFFD15}"/>
              </a:ext>
            </a:extLst>
          </p:cNvPr>
          <p:cNvSpPr txBox="1">
            <a:spLocks/>
          </p:cNvSpPr>
          <p:nvPr/>
        </p:nvSpPr>
        <p:spPr bwMode="auto">
          <a:xfrm>
            <a:off x="6229056" y="5225620"/>
            <a:ext cx="2762139" cy="146972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/>
              <a:t>the cumulative positron emission from Galactic </a:t>
            </a:r>
            <a:r>
              <a:rPr lang="en-US" sz="1800" dirty="0" err="1"/>
              <a:t>PWNe</a:t>
            </a:r>
            <a:r>
              <a:rPr lang="en-US" sz="1800" dirty="0"/>
              <a:t> remains a viable interpretation for the positron excess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CFE5C30-C68F-DA45-8F6F-FBAF4261AD5B}"/>
              </a:ext>
            </a:extLst>
          </p:cNvPr>
          <p:cNvCxnSpPr>
            <a:cxnSpLocks/>
          </p:cNvCxnSpPr>
          <p:nvPr/>
        </p:nvCxnSpPr>
        <p:spPr>
          <a:xfrm>
            <a:off x="8343289" y="4626133"/>
            <a:ext cx="403200" cy="0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5821707E-2792-164B-A0D2-CB076D9023B5}"/>
              </a:ext>
            </a:extLst>
          </p:cNvPr>
          <p:cNvSpPr/>
          <p:nvPr/>
        </p:nvSpPr>
        <p:spPr>
          <a:xfrm>
            <a:off x="8230420" y="4704231"/>
            <a:ext cx="679758" cy="276999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200" b="1" dirty="0">
                <a:latin typeface="+mj-lt"/>
                <a:ea typeface="华文中宋" charset="0"/>
                <a:cs typeface="Arial" charset="0"/>
              </a:rPr>
              <a:t>100 pc</a:t>
            </a:r>
            <a:r>
              <a:rPr lang="en-US" altLang="zh-CN" sz="1200" b="1" dirty="0">
                <a:latin typeface="+mj-lt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8267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>
              <a:defRPr/>
            </a:pPr>
            <a:r>
              <a:rPr lang="en-GB" sz="2400" dirty="0">
                <a:solidFill>
                  <a:srgbClr val="D14664"/>
                </a:solidFill>
                <a:latin typeface="+mn-lt"/>
              </a:rPr>
              <a:t>Conclusion</a:t>
            </a:r>
            <a:r>
              <a:rPr lang="en-US" sz="2400" dirty="0">
                <a:solidFill>
                  <a:srgbClr val="D14664"/>
                </a:solidFill>
                <a:latin typeface="+mn-lt"/>
              </a:rPr>
              <a:t>  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12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89"/>
            <a:ext cx="8229600" cy="467387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altLang="zh-CN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Gamma ray, as tracer for cosmic ray, is a powerful tool to map the cosmic ray acceleration and propagation sites in the Galaxy, and beyond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sz="1800" dirty="0">
                <a:ea typeface="ＭＳ Ｐゴシック" charset="0"/>
                <a:cs typeface="Arial" charset="0"/>
              </a:rPr>
              <a:t>There are recent major progress, and near future major observational capability extension, in cosmic ray observations and gamma ray observations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sz="1800" dirty="0">
                <a:ea typeface="ＭＳ Ｐゴシック" charset="0"/>
                <a:cs typeface="Arial" charset="0"/>
              </a:rPr>
              <a:t>Multi-messenger cosmic ray acceleration and propagation models are fast evolving 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Switzerland is a key player in this global</a:t>
            </a:r>
            <a:r>
              <a:rPr lang="en-US" altLang="zh-CN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effort through its major hardware contributions and leading roles in data analysis, covering x-ray, gamma ray, cosmic ray, neutrino, and gravitational wave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University of Geneva is a center of  excellency in m</a:t>
            </a:r>
            <a:r>
              <a:rPr lang="en-US" altLang="zh-CN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ulti-messenger astrophysics</a:t>
            </a:r>
            <a:endParaRPr lang="en-GB" sz="1800" b="1" dirty="0">
              <a:solidFill>
                <a:srgbClr val="0000FF"/>
              </a:solidFill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Space: AMS, DAMPE, HERD, POLAR-2, …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Ground: MAGIC, </a:t>
            </a:r>
            <a:r>
              <a:rPr lang="en-US" sz="1800" dirty="0" err="1">
                <a:ea typeface="ＭＳ Ｐゴシック" charset="0"/>
                <a:cs typeface="Arial" charset="0"/>
              </a:rPr>
              <a:t>IceCube</a:t>
            </a:r>
            <a:r>
              <a:rPr lang="en-US" sz="1800" dirty="0">
                <a:ea typeface="ＭＳ Ｐゴシック" charset="0"/>
                <a:cs typeface="Arial" charset="0"/>
              </a:rPr>
              <a:t>, LAHSSO, CTA, …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b="1" dirty="0">
                <a:ea typeface="ＭＳ Ｐゴシック" charset="0"/>
                <a:cs typeface="Arial" charset="0"/>
              </a:rPr>
              <a:t>HERD and CTA concurrently cover gamma-ray sky from 0.1 GeV to ~300 </a:t>
            </a:r>
            <a:r>
              <a:rPr lang="en-US" sz="1800" b="1" dirty="0" err="1">
                <a:ea typeface="ＭＳ Ｐゴシック" charset="0"/>
                <a:cs typeface="Arial" charset="0"/>
              </a:rPr>
              <a:t>TeV</a:t>
            </a:r>
            <a:endParaRPr lang="en-US" sz="1800" b="1" dirty="0">
              <a:ea typeface="ＭＳ Ｐゴシック" charset="0"/>
              <a:cs typeface="Arial" charset="0"/>
            </a:endParaRP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800" b="1" dirty="0">
                <a:ea typeface="ＭＳ Ｐゴシック" charset="0"/>
                <a:cs typeface="Arial" charset="0"/>
              </a:rPr>
              <a:t>Strong complementary/synergy in observation and science </a:t>
            </a:r>
          </a:p>
          <a:p>
            <a:pPr lvl="1" eaLnBrk="1" hangingPunct="1">
              <a:buFont typeface="Wingdings" pitchFamily="2" charset="2"/>
              <a:buChar char="§"/>
            </a:pPr>
            <a:endParaRPr lang="en-US" altLang="zh-CN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047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C974C1D-11FA-6041-9E9E-C96208A710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2961" y="1496038"/>
            <a:ext cx="4321937" cy="51863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Introduction   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2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2"/>
            <a:ext cx="8465986" cy="14038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Cosmic rays in general refers to high energy charged particles originated outside the Solar system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p, He, and heavier nuclei, antiproton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But also electron and positron!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6DA1AC9-2E94-2146-BC54-CB9C73D05308}"/>
              </a:ext>
            </a:extLst>
          </p:cNvPr>
          <p:cNvSpPr txBox="1">
            <a:spLocks/>
          </p:cNvSpPr>
          <p:nvPr/>
        </p:nvSpPr>
        <p:spPr bwMode="auto">
          <a:xfrm>
            <a:off x="457201" y="4092976"/>
            <a:ext cx="4314950" cy="248387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The origins of cosmic rays can only be truly resolved by a multi-messenger and global approach </a:t>
            </a:r>
            <a:endParaRPr lang="en-US" sz="1800" dirty="0"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Precise spectral and elemental measurements of cosmic rays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b="1" dirty="0">
                <a:ea typeface="ＭＳ Ｐゴシック" charset="0"/>
                <a:cs typeface="Arial" charset="0"/>
              </a:rPr>
              <a:t>Gamma rays (CTA, …)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Neutrino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Gravitational wave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00568E1-8CE5-0A49-9D1F-997A0219DC9B}"/>
              </a:ext>
            </a:extLst>
          </p:cNvPr>
          <p:cNvSpPr txBox="1">
            <a:spLocks/>
          </p:cNvSpPr>
          <p:nvPr/>
        </p:nvSpPr>
        <p:spPr bwMode="auto">
          <a:xfrm>
            <a:off x="457200" y="2103475"/>
            <a:ext cx="4647235" cy="198402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Observed spectrum covers 12 orders of magnitude in energy and 30 orders in flux 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b="1" dirty="0">
                <a:ea typeface="ＭＳ Ｐゴシック" charset="0"/>
                <a:cs typeface="Arial" charset="0"/>
              </a:rPr>
              <a:t>UHECR: &gt; 100 </a:t>
            </a:r>
            <a:r>
              <a:rPr lang="en-US" sz="1800" b="1" dirty="0" err="1">
                <a:ea typeface="ＭＳ Ｐゴシック" charset="0"/>
                <a:cs typeface="Arial" charset="0"/>
              </a:rPr>
              <a:t>TeV</a:t>
            </a:r>
            <a:r>
              <a:rPr lang="en-US" sz="1800" b="1" dirty="0">
                <a:ea typeface="ＭＳ Ｐゴシック" charset="0"/>
                <a:cs typeface="Arial" charset="0"/>
              </a:rPr>
              <a:t> (0.1 </a:t>
            </a:r>
            <a:r>
              <a:rPr lang="en-US" sz="1800" b="1" dirty="0" err="1">
                <a:ea typeface="ＭＳ Ｐゴシック" charset="0"/>
                <a:cs typeface="Arial" charset="0"/>
              </a:rPr>
              <a:t>PeV</a:t>
            </a:r>
            <a:r>
              <a:rPr lang="en-US" sz="1800" b="1" dirty="0">
                <a:ea typeface="ＭＳ Ｐゴシック" charset="0"/>
                <a:cs typeface="Arial" charset="0"/>
              </a:rPr>
              <a:t>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b="1" dirty="0">
                <a:ea typeface="ＭＳ Ｐゴシック" charset="0"/>
                <a:cs typeface="Arial" charset="0"/>
              </a:rPr>
              <a:t>VHECR: 100 GeV - 100 </a:t>
            </a:r>
            <a:r>
              <a:rPr lang="en-US" sz="1800" b="1" dirty="0" err="1">
                <a:ea typeface="ＭＳ Ｐゴシック" charset="0"/>
                <a:cs typeface="Arial" charset="0"/>
              </a:rPr>
              <a:t>TeV</a:t>
            </a:r>
            <a:endParaRPr lang="en-US" sz="1800" b="1" dirty="0"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Multiple sources and processes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Modulated by propagation effects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49AD99-3CCB-8A40-BC33-8ACF0D708AAA}"/>
              </a:ext>
            </a:extLst>
          </p:cNvPr>
          <p:cNvSpPr/>
          <p:nvPr/>
        </p:nvSpPr>
        <p:spPr>
          <a:xfrm>
            <a:off x="7769474" y="1815832"/>
            <a:ext cx="93238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dirty="0">
                <a:latin typeface="+mj-lt"/>
                <a:ea typeface="华文中宋" charset="0"/>
                <a:cs typeface="Arial" charset="0"/>
              </a:rPr>
              <a:t>Wikipedia</a:t>
            </a:r>
            <a:endParaRPr lang="en-US" altLang="zh-CN" sz="1400" dirty="0">
              <a:latin typeface="+mj-lt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4F3A06-B527-2443-8E19-98320A2F3643}"/>
              </a:ext>
            </a:extLst>
          </p:cNvPr>
          <p:cNvSpPr/>
          <p:nvPr/>
        </p:nvSpPr>
        <p:spPr>
          <a:xfrm>
            <a:off x="6903025" y="2604969"/>
            <a:ext cx="2020161" cy="338554"/>
          </a:xfrm>
          <a:prstGeom prst="rect">
            <a:avLst/>
          </a:prstGeom>
          <a:solidFill>
            <a:srgbClr val="F9FC4E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latin typeface="+mn-lt"/>
              </a:rPr>
              <a:t>All particle spectrum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3271C5-13BF-1948-BA65-76BA790183E5}"/>
              </a:ext>
            </a:extLst>
          </p:cNvPr>
          <p:cNvSpPr/>
          <p:nvPr/>
        </p:nvSpPr>
        <p:spPr>
          <a:xfrm>
            <a:off x="7127606" y="5512265"/>
            <a:ext cx="463258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dirty="0" err="1">
                <a:latin typeface="+mj-lt"/>
                <a:ea typeface="华文中宋" charset="0"/>
                <a:cs typeface="Arial" charset="0"/>
              </a:rPr>
              <a:t>PeV</a:t>
            </a:r>
            <a:endParaRPr lang="en-US" altLang="zh-CN" sz="1400" dirty="0">
              <a:latin typeface="+mj-lt"/>
              <a:cs typeface="Arial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7BEF6F-0C81-7241-97A7-41B3DF377690}"/>
              </a:ext>
            </a:extLst>
          </p:cNvPr>
          <p:cNvCxnSpPr>
            <a:cxnSpLocks/>
          </p:cNvCxnSpPr>
          <p:nvPr/>
        </p:nvCxnSpPr>
        <p:spPr>
          <a:xfrm>
            <a:off x="7359235" y="5835650"/>
            <a:ext cx="0" cy="246471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55508512-3A99-5443-A68F-D056E2BC927B}"/>
              </a:ext>
            </a:extLst>
          </p:cNvPr>
          <p:cNvSpPr/>
          <p:nvPr/>
        </p:nvSpPr>
        <p:spPr>
          <a:xfrm>
            <a:off x="5459673" y="5512265"/>
            <a:ext cx="526260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dirty="0">
                <a:latin typeface="+mj-lt"/>
                <a:ea typeface="华文中宋" charset="0"/>
                <a:cs typeface="Arial" charset="0"/>
              </a:rPr>
              <a:t>GeV</a:t>
            </a:r>
            <a:endParaRPr lang="en-US" altLang="zh-CN" sz="1400" dirty="0">
              <a:latin typeface="+mj-lt"/>
              <a:cs typeface="Arial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AEE33F-38F9-0042-80F7-1E69CD356AFF}"/>
              </a:ext>
            </a:extLst>
          </p:cNvPr>
          <p:cNvCxnSpPr>
            <a:cxnSpLocks/>
          </p:cNvCxnSpPr>
          <p:nvPr/>
        </p:nvCxnSpPr>
        <p:spPr>
          <a:xfrm>
            <a:off x="5691302" y="5835650"/>
            <a:ext cx="0" cy="246471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351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Cosmic rays: around and above the knee (UHECR)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3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0"/>
            <a:ext cx="8524461" cy="137100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Because of the Earth atmosphere only particles above ~100 </a:t>
            </a:r>
            <a:r>
              <a:rPr lang="en-US" sz="1800" dirty="0" err="1">
                <a:solidFill>
                  <a:srgbClr val="0000FF"/>
                </a:solidFill>
                <a:ea typeface="ＭＳ Ｐゴシック" charset="0"/>
                <a:cs typeface="Arial" charset="0"/>
              </a:rPr>
              <a:t>TeV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(the “knee” region) can be precisely measured by ground detectors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Extended Air Shower detectors: AUGER, TA, HAWC, …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Composition measurement difficult, but mass groups possible/improving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35314A9-14B6-1C48-9CFE-45A4D2D369C9}"/>
              </a:ext>
            </a:extLst>
          </p:cNvPr>
          <p:cNvGrpSpPr/>
          <p:nvPr/>
        </p:nvGrpSpPr>
        <p:grpSpPr>
          <a:xfrm>
            <a:off x="4356100" y="2903184"/>
            <a:ext cx="4873182" cy="3818291"/>
            <a:chOff x="4163494" y="2943423"/>
            <a:chExt cx="5023413" cy="3859536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F440FEB-F087-824B-89A5-29D58EC048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3494" y="2943423"/>
              <a:ext cx="5023413" cy="3729883"/>
            </a:xfrm>
            <a:prstGeom prst="rect">
              <a:avLst/>
            </a:prstGeom>
          </p:spPr>
        </p:pic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FBE4895-6314-1F4D-B6D5-63A762048AB3}"/>
                </a:ext>
              </a:extLst>
            </p:cNvPr>
            <p:cNvCxnSpPr>
              <a:cxnSpLocks/>
            </p:cNvCxnSpPr>
            <p:nvPr/>
          </p:nvCxnSpPr>
          <p:spPr>
            <a:xfrm>
              <a:off x="5843476" y="3059281"/>
              <a:ext cx="0" cy="316041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DEFCBCF-B0A1-084A-B5BE-BF549615B198}"/>
                </a:ext>
              </a:extLst>
            </p:cNvPr>
            <p:cNvSpPr/>
            <p:nvPr/>
          </p:nvSpPr>
          <p:spPr>
            <a:xfrm>
              <a:off x="5570010" y="6464405"/>
              <a:ext cx="546931" cy="338554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altLang="zh-CN" sz="1600" dirty="0" err="1">
                  <a:latin typeface="+mj-lt"/>
                  <a:ea typeface="华文中宋" charset="0"/>
                  <a:cs typeface="Arial" charset="0"/>
                </a:rPr>
                <a:t>PeV</a:t>
              </a:r>
              <a:r>
                <a:rPr lang="en-US" altLang="zh-CN" sz="1600" dirty="0">
                  <a:latin typeface="+mj-lt"/>
                  <a:cs typeface="Arial" charset="0"/>
                </a:rPr>
                <a:t> 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38C4847-6762-8540-A737-4DB2BC564666}"/>
                </a:ext>
              </a:extLst>
            </p:cNvPr>
            <p:cNvCxnSpPr>
              <a:cxnSpLocks/>
            </p:cNvCxnSpPr>
            <p:nvPr/>
          </p:nvCxnSpPr>
          <p:spPr>
            <a:xfrm>
              <a:off x="7523694" y="3064067"/>
              <a:ext cx="0" cy="3160415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0126255-9DBA-9149-837E-10CD83D4C6B7}"/>
                </a:ext>
              </a:extLst>
            </p:cNvPr>
            <p:cNvSpPr/>
            <p:nvPr/>
          </p:nvSpPr>
          <p:spPr>
            <a:xfrm>
              <a:off x="7255015" y="6464405"/>
              <a:ext cx="546931" cy="338554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altLang="zh-CN" sz="1600" dirty="0" err="1">
                  <a:latin typeface="+mj-lt"/>
                  <a:ea typeface="华文中宋" charset="0"/>
                  <a:cs typeface="Arial" charset="0"/>
                </a:rPr>
                <a:t>EeV</a:t>
              </a:r>
              <a:r>
                <a:rPr lang="en-US" altLang="zh-CN" sz="1600" dirty="0">
                  <a:latin typeface="+mj-lt"/>
                  <a:cs typeface="Arial" charset="0"/>
                </a:rPr>
                <a:t> </a:t>
              </a:r>
            </a:p>
          </p:txBody>
        </p: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1BCEA28-628E-1041-8F7E-18E18BA9413D}"/>
              </a:ext>
            </a:extLst>
          </p:cNvPr>
          <p:cNvSpPr txBox="1">
            <a:spLocks/>
          </p:cNvSpPr>
          <p:nvPr/>
        </p:nvSpPr>
        <p:spPr bwMode="auto">
          <a:xfrm>
            <a:off x="457200" y="2010859"/>
            <a:ext cx="8686800" cy="137100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What is behind the observed spectral features?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Transition between galactic and extragalactic sources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acceleration - confinement - interaction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Composition change?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EC3DD57-B047-C843-BC5D-FB749D930B97}"/>
              </a:ext>
            </a:extLst>
          </p:cNvPr>
          <p:cNvSpPr txBox="1">
            <a:spLocks/>
          </p:cNvSpPr>
          <p:nvPr/>
        </p:nvSpPr>
        <p:spPr bwMode="auto">
          <a:xfrm>
            <a:off x="457199" y="3313154"/>
            <a:ext cx="4071535" cy="34495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Gamma rays as tracers of cosmic rays</a:t>
            </a:r>
            <a:endParaRPr lang="en-US" sz="1800" dirty="0"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CR + p/</a:t>
            </a:r>
            <a:r>
              <a:rPr lang="en-US" sz="1800" dirty="0">
                <a:latin typeface="Symbol" pitchFamily="2" charset="2"/>
                <a:ea typeface="ＭＳ Ｐゴシック" charset="0"/>
                <a:cs typeface="Arial" charset="0"/>
              </a:rPr>
              <a:t>g</a:t>
            </a:r>
            <a:r>
              <a:rPr lang="en-US" sz="1800" dirty="0">
                <a:ea typeface="ＭＳ Ｐゴシック" charset="0"/>
                <a:cs typeface="Arial" charset="0"/>
              </a:rPr>
              <a:t> -&gt; </a:t>
            </a:r>
            <a:r>
              <a:rPr lang="en-US" sz="1800" dirty="0">
                <a:latin typeface="Symbol" pitchFamily="2" charset="2"/>
                <a:ea typeface="ＭＳ Ｐゴシック" charset="0"/>
                <a:cs typeface="Arial" charset="0"/>
              </a:rPr>
              <a:t>p</a:t>
            </a:r>
            <a:r>
              <a:rPr lang="en-US" sz="1800" baseline="30000" dirty="0">
                <a:ea typeface="ＭＳ Ｐゴシック" charset="0"/>
                <a:cs typeface="Arial" charset="0"/>
              </a:rPr>
              <a:t>0</a:t>
            </a:r>
            <a:r>
              <a:rPr lang="en-US" sz="1800" dirty="0">
                <a:ea typeface="ＭＳ Ｐゴシック" charset="0"/>
                <a:cs typeface="Arial" charset="0"/>
              </a:rPr>
              <a:t> + X -&gt; </a:t>
            </a:r>
            <a:r>
              <a:rPr lang="en-US" sz="1800" dirty="0">
                <a:latin typeface="Symbol" pitchFamily="2" charset="2"/>
                <a:ea typeface="ＭＳ Ｐゴシック" charset="0"/>
                <a:cs typeface="Arial" charset="0"/>
              </a:rPr>
              <a:t>gg</a:t>
            </a:r>
            <a:r>
              <a:rPr lang="en-US" sz="1800" dirty="0">
                <a:ea typeface="ＭＳ Ｐゴシック" charset="0"/>
                <a:cs typeface="Arial" charset="0"/>
              </a:rPr>
              <a:t> + X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Typically </a:t>
            </a:r>
            <a:r>
              <a:rPr lang="en-US" sz="1800" dirty="0" err="1">
                <a:ea typeface="ＭＳ Ｐゴシック" charset="0"/>
                <a:cs typeface="Arial" charset="0"/>
              </a:rPr>
              <a:t>E</a:t>
            </a:r>
            <a:r>
              <a:rPr lang="en-US" sz="1800" baseline="-25000" dirty="0" err="1">
                <a:latin typeface="Symbol" pitchFamily="2" charset="2"/>
                <a:ea typeface="ＭＳ Ｐゴシック" charset="0"/>
                <a:cs typeface="Arial" charset="0"/>
              </a:rPr>
              <a:t>g</a:t>
            </a:r>
            <a:r>
              <a:rPr lang="en-US" sz="1800" dirty="0">
                <a:ea typeface="ＭＳ Ｐゴシック" charset="0"/>
                <a:cs typeface="Arial" charset="0"/>
              </a:rPr>
              <a:t> ~ 0.1 E</a:t>
            </a:r>
            <a:r>
              <a:rPr lang="en-US" sz="1800" baseline="-25000" dirty="0">
                <a:ea typeface="ＭＳ Ｐゴシック" charset="0"/>
                <a:cs typeface="Arial" charset="0"/>
              </a:rPr>
              <a:t>CR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Need spectral features to identify “hadronic” gamma-rays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en-US" sz="1800" dirty="0" err="1">
                <a:ea typeface="ＭＳ Ｐゴシック" charset="0"/>
                <a:cs typeface="Arial" charset="0"/>
              </a:rPr>
              <a:t>w.r.t</a:t>
            </a:r>
            <a:r>
              <a:rPr lang="en-US" sz="1800" dirty="0">
                <a:ea typeface="ＭＳ Ｐゴシック" charset="0"/>
                <a:cs typeface="Arial" charset="0"/>
              </a:rPr>
              <a:t> “leptonic” gamma-rays, e.g. IC, SR, BR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Observed gamma ray spectrum is a convolution of the CR spectrum and </a:t>
            </a:r>
            <a:r>
              <a:rPr lang="en-US" sz="1800" dirty="0">
                <a:latin typeface="Symbol" pitchFamily="2" charset="2"/>
                <a:ea typeface="ＭＳ Ｐゴシック" charset="0"/>
                <a:cs typeface="Arial" charset="0"/>
              </a:rPr>
              <a:t>p</a:t>
            </a:r>
            <a:r>
              <a:rPr lang="en-US" sz="1800" baseline="30000" dirty="0">
                <a:ea typeface="ＭＳ Ｐゴシック" charset="0"/>
                <a:cs typeface="Arial" charset="0"/>
              </a:rPr>
              <a:t>0</a:t>
            </a:r>
            <a:r>
              <a:rPr lang="en-US" sz="1800" dirty="0">
                <a:ea typeface="ＭＳ Ｐゴシック" charset="0"/>
                <a:cs typeface="Arial" charset="0"/>
              </a:rPr>
              <a:t> production/decay, as well as injection and cooling effects </a:t>
            </a:r>
          </a:p>
        </p:txBody>
      </p:sp>
    </p:spTree>
    <p:extLst>
      <p:ext uri="{BB962C8B-B14F-4D97-AF65-F5344CB8AC3E}">
        <p14:creationId xmlns:p14="http://schemas.microsoft.com/office/powerpoint/2010/main" val="359519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“Leptonic” vs “Hadronic” gamma rays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4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F7A4B0-481F-FC48-94EA-EFD64A81C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11" y="724849"/>
            <a:ext cx="5450782" cy="588843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50794F3-D2F6-AB4E-95D6-1BAA0D71CE7A}"/>
              </a:ext>
            </a:extLst>
          </p:cNvPr>
          <p:cNvCxnSpPr>
            <a:cxnSpLocks/>
          </p:cNvCxnSpPr>
          <p:nvPr/>
        </p:nvCxnSpPr>
        <p:spPr>
          <a:xfrm>
            <a:off x="5404528" y="784978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9F5E711C-79F1-7942-BE26-586FA02000BC}"/>
              </a:ext>
            </a:extLst>
          </p:cNvPr>
          <p:cNvSpPr/>
          <p:nvPr/>
        </p:nvSpPr>
        <p:spPr>
          <a:xfrm>
            <a:off x="5687748" y="983334"/>
            <a:ext cx="2950802" cy="33855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Mono-E electron: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1 </a:t>
            </a: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1600" b="1" dirty="0">
                <a:latin typeface="+mn-lt"/>
              </a:rPr>
              <a:t>/</a:t>
            </a:r>
            <a:r>
              <a:rPr lang="en-US" sz="1600" b="1" dirty="0">
                <a:solidFill>
                  <a:srgbClr val="0000FF"/>
                </a:solidFill>
                <a:latin typeface="+mn-lt"/>
                <a:cs typeface="Arial" charset="0"/>
              </a:rPr>
              <a:t>100 </a:t>
            </a:r>
            <a:r>
              <a:rPr lang="en-US" sz="1600" b="1" dirty="0" err="1">
                <a:solidFill>
                  <a:srgbClr val="0000FF"/>
                </a:solidFill>
                <a:latin typeface="+mn-lt"/>
                <a:cs typeface="Arial" charset="0"/>
              </a:rPr>
              <a:t>TeV</a:t>
            </a:r>
            <a:endParaRPr lang="en-US" sz="1600" b="1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B645570-FF56-A14F-915F-5530D0F014E8}"/>
              </a:ext>
            </a:extLst>
          </p:cNvPr>
          <p:cNvSpPr/>
          <p:nvPr/>
        </p:nvSpPr>
        <p:spPr>
          <a:xfrm>
            <a:off x="5687748" y="2368028"/>
            <a:ext cx="2850339" cy="33855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Mono-E proton: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1 </a:t>
            </a: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1600" b="1" dirty="0">
                <a:latin typeface="+mn-lt"/>
              </a:rPr>
              <a:t>/</a:t>
            </a:r>
            <a:r>
              <a:rPr lang="en-US" sz="1600" b="1" dirty="0">
                <a:solidFill>
                  <a:srgbClr val="0000FF"/>
                </a:solidFill>
                <a:latin typeface="+mn-lt"/>
                <a:cs typeface="Arial" charset="0"/>
              </a:rPr>
              <a:t>100 </a:t>
            </a:r>
            <a:r>
              <a:rPr lang="en-US" sz="1600" b="1" dirty="0" err="1">
                <a:solidFill>
                  <a:srgbClr val="0000FF"/>
                </a:solidFill>
                <a:latin typeface="+mn-lt"/>
                <a:cs typeface="Arial" charset="0"/>
              </a:rPr>
              <a:t>TeV</a:t>
            </a:r>
            <a:endParaRPr lang="en-US" sz="1600" b="1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CF45818-8CA9-A44E-B16E-1F931433302E}"/>
              </a:ext>
            </a:extLst>
          </p:cNvPr>
          <p:cNvSpPr/>
          <p:nvPr/>
        </p:nvSpPr>
        <p:spPr>
          <a:xfrm>
            <a:off x="5687748" y="3752722"/>
            <a:ext cx="3467960" cy="33855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E</a:t>
            </a:r>
            <a:r>
              <a:rPr lang="en-US" sz="1600" b="1" baseline="30000" dirty="0">
                <a:latin typeface="+mn-lt"/>
              </a:rPr>
              <a:t>-2</a:t>
            </a:r>
            <a:r>
              <a:rPr lang="en-US" sz="1600" b="1" dirty="0">
                <a:latin typeface="+mn-lt"/>
              </a:rPr>
              <a:t> electron with cut-off: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1 </a:t>
            </a: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1600" b="1" dirty="0">
                <a:latin typeface="+mn-lt"/>
              </a:rPr>
              <a:t>/</a:t>
            </a:r>
            <a:r>
              <a:rPr lang="en-US" sz="1600" b="1" dirty="0">
                <a:solidFill>
                  <a:srgbClr val="0000FF"/>
                </a:solidFill>
                <a:latin typeface="+mn-lt"/>
                <a:cs typeface="Arial" charset="0"/>
              </a:rPr>
              <a:t>100 </a:t>
            </a:r>
            <a:r>
              <a:rPr lang="en-US" sz="1600" b="1" dirty="0" err="1">
                <a:solidFill>
                  <a:srgbClr val="0000FF"/>
                </a:solidFill>
                <a:latin typeface="+mn-lt"/>
                <a:cs typeface="Arial" charset="0"/>
              </a:rPr>
              <a:t>TeV</a:t>
            </a:r>
            <a:endParaRPr lang="en-US" sz="1600" b="1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id="{C86E72E9-59AC-4B4E-98C0-427EA3FA71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8524" y="259843"/>
            <a:ext cx="3463341" cy="58477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>
                <a:latin typeface="+mn-lt"/>
              </a:rPr>
              <a:t>Hinton &amp; Hofmann, </a:t>
            </a:r>
            <a:r>
              <a:rPr lang="en-US" sz="1600" b="1" dirty="0" err="1">
                <a:latin typeface="+mn-lt"/>
              </a:rPr>
              <a:t>Annu</a:t>
            </a:r>
            <a:r>
              <a:rPr lang="en-US" sz="1600" b="1" dirty="0">
                <a:latin typeface="+mn-lt"/>
              </a:rPr>
              <a:t>. Rev. Astron. </a:t>
            </a:r>
            <a:r>
              <a:rPr lang="en-US" sz="1600" b="1" dirty="0" err="1">
                <a:latin typeface="+mn-lt"/>
              </a:rPr>
              <a:t>Astrophys</a:t>
            </a:r>
            <a:r>
              <a:rPr lang="en-US" sz="1600" b="1" dirty="0">
                <a:latin typeface="+mn-lt"/>
              </a:rPr>
              <a:t>. 47, 523 (2009).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035EAB-E675-964F-96A3-5F7571409D0A}"/>
              </a:ext>
            </a:extLst>
          </p:cNvPr>
          <p:cNvSpPr/>
          <p:nvPr/>
        </p:nvSpPr>
        <p:spPr>
          <a:xfrm>
            <a:off x="5687748" y="5137417"/>
            <a:ext cx="3354652" cy="338554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E</a:t>
            </a:r>
            <a:r>
              <a:rPr lang="en-US" sz="1600" b="1" baseline="30000" dirty="0">
                <a:latin typeface="+mn-lt"/>
              </a:rPr>
              <a:t>-2</a:t>
            </a:r>
            <a:r>
              <a:rPr lang="en-US" sz="1600" b="1" dirty="0">
                <a:latin typeface="+mn-lt"/>
              </a:rPr>
              <a:t> proton with cut-off: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1 </a:t>
            </a:r>
            <a:r>
              <a:rPr lang="en-US" sz="1600" b="1" dirty="0" err="1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1600" b="1" dirty="0">
                <a:latin typeface="+mn-lt"/>
              </a:rPr>
              <a:t>/</a:t>
            </a:r>
            <a:r>
              <a:rPr lang="en-US" sz="1600" b="1" dirty="0">
                <a:solidFill>
                  <a:srgbClr val="0000FF"/>
                </a:solidFill>
                <a:latin typeface="+mn-lt"/>
                <a:cs typeface="Arial" charset="0"/>
              </a:rPr>
              <a:t>100 </a:t>
            </a:r>
            <a:r>
              <a:rPr lang="en-US" sz="1600" b="1" dirty="0" err="1">
                <a:solidFill>
                  <a:srgbClr val="0000FF"/>
                </a:solidFill>
                <a:latin typeface="+mn-lt"/>
                <a:cs typeface="Arial" charset="0"/>
              </a:rPr>
              <a:t>TeV</a:t>
            </a:r>
            <a:endParaRPr lang="en-US" sz="1600" b="1" dirty="0">
              <a:solidFill>
                <a:srgbClr val="0000FF"/>
              </a:solidFill>
              <a:latin typeface="+mn-lt"/>
              <a:cs typeface="Arial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DDDA6CB-7F60-7343-A1EC-867037721787}"/>
              </a:ext>
            </a:extLst>
          </p:cNvPr>
          <p:cNvCxnSpPr>
            <a:cxnSpLocks/>
          </p:cNvCxnSpPr>
          <p:nvPr/>
        </p:nvCxnSpPr>
        <p:spPr>
          <a:xfrm>
            <a:off x="4917704" y="784978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22C527C-2E0C-A949-BADD-84F91F2D9B55}"/>
              </a:ext>
            </a:extLst>
          </p:cNvPr>
          <p:cNvCxnSpPr>
            <a:cxnSpLocks/>
          </p:cNvCxnSpPr>
          <p:nvPr/>
        </p:nvCxnSpPr>
        <p:spPr>
          <a:xfrm>
            <a:off x="4199731" y="774817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7748DC33-46AA-0141-B9A1-5780169BE7D3}"/>
              </a:ext>
            </a:extLst>
          </p:cNvPr>
          <p:cNvSpPr/>
          <p:nvPr/>
        </p:nvSpPr>
        <p:spPr>
          <a:xfrm>
            <a:off x="3937644" y="6502737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GeV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862A2E-65ED-EB4F-97B7-496ABC62EA28}"/>
              </a:ext>
            </a:extLst>
          </p:cNvPr>
          <p:cNvSpPr/>
          <p:nvPr/>
        </p:nvSpPr>
        <p:spPr>
          <a:xfrm>
            <a:off x="4624807" y="6502737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 err="1">
                <a:solidFill>
                  <a:srgbClr val="FF0000"/>
                </a:solidFill>
                <a:latin typeface="+mj-lt"/>
                <a:ea typeface="华文中宋" charset="0"/>
                <a:cs typeface="Arial" charset="0"/>
              </a:rPr>
              <a:t>TeV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1E04665-AAB1-414F-8C96-BF99C56C2219}"/>
              </a:ext>
            </a:extLst>
          </p:cNvPr>
          <p:cNvSpPr/>
          <p:nvPr/>
        </p:nvSpPr>
        <p:spPr>
          <a:xfrm>
            <a:off x="5247717" y="6502737"/>
            <a:ext cx="788465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solidFill>
                  <a:srgbClr val="0000FF"/>
                </a:solidFill>
                <a:latin typeface="+mn-lt"/>
                <a:cs typeface="Arial" charset="0"/>
              </a:rPr>
              <a:t>100 </a:t>
            </a:r>
            <a:r>
              <a:rPr lang="en-GB" altLang="zh-CN" sz="1400" b="1" dirty="0" err="1">
                <a:solidFill>
                  <a:srgbClr val="0000FF"/>
                </a:solidFill>
                <a:latin typeface="+mn-lt"/>
                <a:cs typeface="Arial" charset="0"/>
              </a:rPr>
              <a:t>TeV</a:t>
            </a:r>
            <a:r>
              <a:rPr lang="en-US" altLang="zh-CN" sz="1400" b="1" dirty="0">
                <a:solidFill>
                  <a:srgbClr val="0000FF"/>
                </a:solidFill>
                <a:latin typeface="+mn-lt"/>
                <a:cs typeface="Arial" charset="0"/>
              </a:rPr>
              <a:t>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09FDC47-7280-BA42-9A21-ED7ED6243DBA}"/>
              </a:ext>
            </a:extLst>
          </p:cNvPr>
          <p:cNvCxnSpPr>
            <a:cxnSpLocks/>
          </p:cNvCxnSpPr>
          <p:nvPr/>
        </p:nvCxnSpPr>
        <p:spPr>
          <a:xfrm>
            <a:off x="3475003" y="774817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4CE50F3-36A9-044D-8E31-A4F4DFB7B45E}"/>
              </a:ext>
            </a:extLst>
          </p:cNvPr>
          <p:cNvCxnSpPr>
            <a:cxnSpLocks/>
          </p:cNvCxnSpPr>
          <p:nvPr/>
        </p:nvCxnSpPr>
        <p:spPr>
          <a:xfrm>
            <a:off x="2748618" y="778824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B0F2DDAD-E840-7049-82D3-F98A85509684}"/>
              </a:ext>
            </a:extLst>
          </p:cNvPr>
          <p:cNvSpPr/>
          <p:nvPr/>
        </p:nvSpPr>
        <p:spPr>
          <a:xfrm>
            <a:off x="3207467" y="6502737"/>
            <a:ext cx="577072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MeV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FD0A28-E0E8-2E4A-955D-E6599122B65F}"/>
              </a:ext>
            </a:extLst>
          </p:cNvPr>
          <p:cNvSpPr/>
          <p:nvPr/>
        </p:nvSpPr>
        <p:spPr>
          <a:xfrm>
            <a:off x="2446907" y="6502737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 err="1">
                <a:latin typeface="+mj-lt"/>
                <a:ea typeface="华文中宋" charset="0"/>
                <a:cs typeface="Arial" charset="0"/>
              </a:rPr>
              <a:t>keV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36" name="TextBox 5">
            <a:extLst>
              <a:ext uri="{FF2B5EF4-FFF2-40B4-BE49-F238E27FC236}">
                <a16:creationId xmlns:a16="http://schemas.microsoft.com/office/drawing/2014/main" id="{D13C48B5-A25E-3D4E-8AA4-30A4F7ACA4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3841" y="960569"/>
            <a:ext cx="86171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ctr" defTabSz="914400" eaLnBrk="1" hangingPunct="1"/>
            <a:r>
              <a:rPr lang="en-US" sz="1400" b="1" dirty="0">
                <a:latin typeface="+mn-lt"/>
              </a:rPr>
              <a:t>SR, 3 </a:t>
            </a:r>
            <a:r>
              <a:rPr lang="en-US" sz="1400" b="1" dirty="0" err="1">
                <a:latin typeface="Symbol" pitchFamily="2" charset="2"/>
              </a:rPr>
              <a:t>m</a:t>
            </a:r>
            <a:r>
              <a:rPr lang="en-US" sz="1400" b="1" dirty="0" err="1">
                <a:latin typeface="+mn-lt"/>
              </a:rPr>
              <a:t>G</a:t>
            </a:r>
            <a:endParaRPr lang="en-US" sz="1400" b="1" dirty="0">
              <a:latin typeface="+mn-lt"/>
            </a:endParaRP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8E13F89C-72AE-134A-B8F9-A24A7ECA35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85" y="806681"/>
            <a:ext cx="1392497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400" b="1" dirty="0">
                <a:latin typeface="+mn-lt"/>
              </a:rPr>
              <a:t>⎯ IC: CMB, IR, SL</a:t>
            </a: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A6070C20-0E51-D14B-8C7A-D58CC2BBCF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6019" y="1201982"/>
            <a:ext cx="72282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600" b="1" baseline="30000" dirty="0">
                <a:latin typeface="+mn-lt"/>
              </a:rPr>
              <a:t>…. </a:t>
            </a:r>
            <a:r>
              <a:rPr lang="en-US" sz="1400" b="1" dirty="0">
                <a:latin typeface="+mn-lt"/>
              </a:rPr>
              <a:t>BR</a:t>
            </a:r>
          </a:p>
        </p:txBody>
      </p:sp>
      <p:sp>
        <p:nvSpPr>
          <p:cNvPr id="39" name="TextBox 5">
            <a:extLst>
              <a:ext uri="{FF2B5EF4-FFF2-40B4-BE49-F238E27FC236}">
                <a16:creationId xmlns:a16="http://schemas.microsoft.com/office/drawing/2014/main" id="{45255CA9-B959-AB4F-A1A9-864D42997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3841" y="2272696"/>
            <a:ext cx="985778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ctr" defTabSz="914400" eaLnBrk="1" hangingPunct="1"/>
            <a:r>
              <a:rPr lang="en-US" sz="1400" b="1" dirty="0">
                <a:latin typeface="+mn-lt"/>
              </a:rPr>
              <a:t>SR, 30 </a:t>
            </a:r>
            <a:r>
              <a:rPr lang="en-US" sz="1400" b="1" dirty="0" err="1">
                <a:latin typeface="Symbol" pitchFamily="2" charset="2"/>
              </a:rPr>
              <a:t>m</a:t>
            </a:r>
            <a:r>
              <a:rPr lang="en-US" sz="1400" b="1" dirty="0" err="1">
                <a:latin typeface="+mn-lt"/>
              </a:rPr>
              <a:t>G</a:t>
            </a:r>
            <a:endParaRPr lang="en-US" sz="1400" b="1" dirty="0">
              <a:latin typeface="+mn-lt"/>
            </a:endParaRPr>
          </a:p>
        </p:txBody>
      </p:sp>
      <p:sp>
        <p:nvSpPr>
          <p:cNvPr id="40" name="TextBox 5">
            <a:extLst>
              <a:ext uri="{FF2B5EF4-FFF2-40B4-BE49-F238E27FC236}">
                <a16:creationId xmlns:a16="http://schemas.microsoft.com/office/drawing/2014/main" id="{AFC3F574-2FA3-5F44-B989-E51EA345A7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3002" y="2909842"/>
            <a:ext cx="678350" cy="523220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400" b="1" dirty="0">
                <a:latin typeface="+mn-lt"/>
              </a:rPr>
              <a:t>⎯ 10</a:t>
            </a:r>
            <a:r>
              <a:rPr lang="en-US" sz="1400" b="1" baseline="30000" dirty="0">
                <a:latin typeface="+mn-lt"/>
              </a:rPr>
              <a:t>4 </a:t>
            </a:r>
            <a:r>
              <a:rPr lang="en-US" sz="1400" b="1" dirty="0">
                <a:latin typeface="+mn-lt"/>
              </a:rPr>
              <a:t>y</a:t>
            </a:r>
            <a:endParaRPr lang="en-US" sz="1400" b="1" baseline="30000" dirty="0">
              <a:latin typeface="+mn-lt"/>
            </a:endParaRPr>
          </a:p>
          <a:p>
            <a:pPr marL="0" lvl="1" defTabSz="914400" eaLnBrk="1" hangingPunct="1"/>
            <a:r>
              <a:rPr lang="en-US" sz="1400" b="1" baseline="30000" dirty="0">
                <a:latin typeface="+mn-lt"/>
              </a:rPr>
              <a:t>…. </a:t>
            </a:r>
            <a:r>
              <a:rPr lang="en-US" sz="1400" b="1" dirty="0">
                <a:latin typeface="+mn-lt"/>
              </a:rPr>
              <a:t>10</a:t>
            </a:r>
            <a:r>
              <a:rPr lang="en-US" sz="1400" b="1" baseline="30000" dirty="0">
                <a:latin typeface="+mn-lt"/>
              </a:rPr>
              <a:t>5 </a:t>
            </a:r>
            <a:r>
              <a:rPr lang="en-US" sz="1400" b="1" dirty="0">
                <a:latin typeface="+mn-lt"/>
              </a:rPr>
              <a:t>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3A49316-F79E-B14B-A9EE-4DF159FA8B6E}"/>
              </a:ext>
            </a:extLst>
          </p:cNvPr>
          <p:cNvSpPr/>
          <p:nvPr/>
        </p:nvSpPr>
        <p:spPr>
          <a:xfrm>
            <a:off x="1044123" y="6502736"/>
            <a:ext cx="52417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 err="1">
                <a:latin typeface="+mj-lt"/>
                <a:ea typeface="华文中宋" charset="0"/>
                <a:cs typeface="Arial" charset="0"/>
              </a:rPr>
              <a:t>meV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F0F375F-45D8-1B4E-8256-583E3F4D56AC}"/>
              </a:ext>
            </a:extLst>
          </p:cNvPr>
          <p:cNvCxnSpPr>
            <a:cxnSpLocks/>
          </p:cNvCxnSpPr>
          <p:nvPr/>
        </p:nvCxnSpPr>
        <p:spPr>
          <a:xfrm>
            <a:off x="1296602" y="779110"/>
            <a:ext cx="0" cy="5573686"/>
          </a:xfrm>
          <a:prstGeom prst="straightConnector1">
            <a:avLst/>
          </a:prstGeom>
          <a:ln w="12700" cmpd="sng">
            <a:solidFill>
              <a:schemeClr val="tx1"/>
            </a:solidFill>
            <a:prstDash val="dashDot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5">
            <a:extLst>
              <a:ext uri="{FF2B5EF4-FFF2-40B4-BE49-F238E27FC236}">
                <a16:creationId xmlns:a16="http://schemas.microsoft.com/office/drawing/2014/main" id="{64801E3C-727E-9E4F-AEC4-1C78A0B70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97255" y="5557927"/>
            <a:ext cx="2710471" cy="1200329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0" lvl="1" defTabSz="914400"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Complex picture, need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Wide energy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Good energy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Good imaging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91331EF-26E3-994A-B00D-C0094669F8A6}"/>
              </a:ext>
            </a:extLst>
          </p:cNvPr>
          <p:cNvSpPr/>
          <p:nvPr/>
        </p:nvSpPr>
        <p:spPr>
          <a:xfrm>
            <a:off x="3781217" y="5204471"/>
            <a:ext cx="682154" cy="975273"/>
          </a:xfrm>
          <a:prstGeom prst="ellipse">
            <a:avLst/>
          </a:prstGeom>
          <a:noFill/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189E169-BE26-5641-BBF8-9CE1AF9A6DA8}"/>
              </a:ext>
            </a:extLst>
          </p:cNvPr>
          <p:cNvSpPr/>
          <p:nvPr/>
        </p:nvSpPr>
        <p:spPr>
          <a:xfrm>
            <a:off x="4596082" y="5168194"/>
            <a:ext cx="702497" cy="307778"/>
          </a:xfrm>
          <a:prstGeom prst="ellipse">
            <a:avLst/>
          </a:prstGeom>
          <a:noFill/>
          <a:ln w="12700" cmpd="sng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5">
            <a:extLst>
              <a:ext uri="{FF2B5EF4-FFF2-40B4-BE49-F238E27FC236}">
                <a16:creationId xmlns:a16="http://schemas.microsoft.com/office/drawing/2014/main" id="{B3DF3BF8-1959-6440-BF84-B81A1D1CB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4935" y="5168194"/>
            <a:ext cx="818435" cy="30777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ctr" defTabSz="914400" eaLnBrk="1" hangingPunct="1"/>
            <a:r>
              <a:rPr lang="en-US" sz="1400" b="1" dirty="0">
                <a:latin typeface="Symbol" pitchFamily="2" charset="2"/>
              </a:rPr>
              <a:t>p</a:t>
            </a:r>
            <a:r>
              <a:rPr lang="en-US" sz="1400" b="1" baseline="30000" dirty="0">
                <a:latin typeface="+mn-lt"/>
              </a:rPr>
              <a:t>0</a:t>
            </a:r>
            <a:r>
              <a:rPr lang="en-US" sz="1400" b="1" dirty="0">
                <a:latin typeface="+mn-lt"/>
              </a:rPr>
              <a:t> bump</a:t>
            </a:r>
          </a:p>
        </p:txBody>
      </p:sp>
      <p:sp>
        <p:nvSpPr>
          <p:cNvPr id="49" name="TextBox 5">
            <a:extLst>
              <a:ext uri="{FF2B5EF4-FFF2-40B4-BE49-F238E27FC236}">
                <a16:creationId xmlns:a16="http://schemas.microsoft.com/office/drawing/2014/main" id="{9D9B3C7F-590A-454D-BFD3-E7F36ECDA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9679" y="5614686"/>
            <a:ext cx="1016297" cy="307777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algn="ctr" defTabSz="914400" eaLnBrk="1" hangingPunct="1"/>
            <a:r>
              <a:rPr lang="en-US" sz="1400" b="1" dirty="0">
                <a:solidFill>
                  <a:schemeClr val="bg1"/>
                </a:solidFill>
                <a:latin typeface="+mn-lt"/>
              </a:rPr>
              <a:t>Hard spec.</a:t>
            </a:r>
          </a:p>
        </p:txBody>
      </p:sp>
    </p:spTree>
    <p:extLst>
      <p:ext uri="{BB962C8B-B14F-4D97-AF65-F5344CB8AC3E}">
        <p14:creationId xmlns:p14="http://schemas.microsoft.com/office/powerpoint/2010/main" val="30438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E98B3EB-7446-9F4B-8282-B6C26DC685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771" y="1165911"/>
            <a:ext cx="3758029" cy="2837695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Multi-</a:t>
            </a:r>
            <a:r>
              <a:rPr lang="en-US" sz="2400" dirty="0" err="1">
                <a:solidFill>
                  <a:srgbClr val="D14664"/>
                </a:solidFill>
                <a:latin typeface="+mn-lt"/>
                <a:ea typeface="Calibri" charset="0"/>
              </a:rPr>
              <a:t>TeV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 gamma-ray sources: hunting ground for </a:t>
            </a:r>
            <a:r>
              <a:rPr lang="en-US" sz="2400" dirty="0" err="1">
                <a:solidFill>
                  <a:srgbClr val="D14664"/>
                </a:solidFill>
                <a:latin typeface="+mn-lt"/>
                <a:ea typeface="Calibri" charset="0"/>
              </a:rPr>
              <a:t>PeVatrons</a:t>
            </a:r>
            <a:endParaRPr lang="en-US" sz="2400" dirty="0">
              <a:solidFill>
                <a:srgbClr val="D14664"/>
              </a:solidFill>
              <a:latin typeface="+mn-lt"/>
              <a:ea typeface="Calibri" charset="0"/>
            </a:endParaRP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5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1"/>
            <a:ext cx="8153399" cy="44066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A few </a:t>
            </a: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&gt;100 </a:t>
            </a:r>
            <a:r>
              <a:rPr lang="en-US" sz="1800" b="1" dirty="0" err="1">
                <a:solidFill>
                  <a:srgbClr val="0000FF"/>
                </a:solidFill>
                <a:ea typeface="ＭＳ Ｐゴシック" charset="0"/>
                <a:cs typeface="Arial" charset="0"/>
              </a:rPr>
              <a:t>TeV</a:t>
            </a:r>
            <a:r>
              <a:rPr lang="en-US" sz="1800" b="1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gamma-ray sources reported recently </a:t>
            </a:r>
          </a:p>
          <a:p>
            <a:pPr lvl="1" eaLnBrk="1" hangingPunct="1">
              <a:buFont typeface="Wingdings" pitchFamily="2" charset="2"/>
              <a:buChar char="§"/>
            </a:pPr>
            <a:endParaRPr lang="en-US" sz="1800" dirty="0">
              <a:ea typeface="ＭＳ Ｐゴシック" charset="0"/>
              <a:cs typeface="Arial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638788C-F20A-E745-BAE9-169C40F838F2}"/>
              </a:ext>
            </a:extLst>
          </p:cNvPr>
          <p:cNvSpPr txBox="1">
            <a:spLocks/>
          </p:cNvSpPr>
          <p:nvPr/>
        </p:nvSpPr>
        <p:spPr bwMode="auto">
          <a:xfrm>
            <a:off x="3954762" y="4927815"/>
            <a:ext cx="5109844" cy="19998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HAWC:  8 &gt;56 </a:t>
            </a:r>
            <a:r>
              <a:rPr lang="en-US" sz="1800" dirty="0" err="1">
                <a:solidFill>
                  <a:srgbClr val="0000FF"/>
                </a:solidFill>
                <a:ea typeface="ＭＳ Ｐゴシック" charset="0"/>
                <a:cs typeface="Arial" charset="0"/>
              </a:rPr>
              <a:t>TeV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sources (excluding Crab)</a:t>
            </a:r>
            <a:endParaRPr lang="en-US" sz="1800" dirty="0"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Extended; Close to the galactic plane (&lt;1°)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Consistent with known </a:t>
            </a:r>
            <a:r>
              <a:rPr lang="en-US" sz="1800" dirty="0" err="1">
                <a:ea typeface="ＭＳ Ｐゴシック" charset="0"/>
                <a:cs typeface="Arial" charset="0"/>
              </a:rPr>
              <a:t>TeV</a:t>
            </a:r>
            <a:r>
              <a:rPr lang="en-US" sz="1800" dirty="0">
                <a:ea typeface="ＭＳ Ｐゴシック" charset="0"/>
                <a:cs typeface="Arial" charset="0"/>
              </a:rPr>
              <a:t> sources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Have nearby pulsar (&lt;0.5°)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Pure leptonic cannot be excluded, neither hadronic contribution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24F415-1A99-D743-A652-73BE55DFF9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496" y="1126728"/>
            <a:ext cx="3665936" cy="2668801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F80379BB-E33C-224B-A00E-1D18BC78BBCD}"/>
              </a:ext>
            </a:extLst>
          </p:cNvPr>
          <p:cNvSpPr/>
          <p:nvPr/>
        </p:nvSpPr>
        <p:spPr>
          <a:xfrm>
            <a:off x="2832292" y="2536292"/>
            <a:ext cx="779588" cy="728020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ECE9CE-08F8-9F45-96E2-494A647A68DF}"/>
              </a:ext>
            </a:extLst>
          </p:cNvPr>
          <p:cNvSpPr/>
          <p:nvPr/>
        </p:nvSpPr>
        <p:spPr>
          <a:xfrm>
            <a:off x="2569485" y="1207819"/>
            <a:ext cx="167562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Tiber </a:t>
            </a:r>
            <a:r>
              <a:rPr lang="en-US" sz="1400" b="1" dirty="0" err="1">
                <a:latin typeface="+mn-lt"/>
              </a:rPr>
              <a:t>AS</a:t>
            </a:r>
            <a:r>
              <a:rPr lang="en-US" sz="1400" b="1" dirty="0" err="1">
                <a:latin typeface="Symbol" pitchFamily="2" charset="2"/>
              </a:rPr>
              <a:t>g</a:t>
            </a:r>
            <a:r>
              <a:rPr lang="en-US" sz="1400" b="1" dirty="0">
                <a:latin typeface="+mn-lt"/>
              </a:rPr>
              <a:t>, July 2019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C9AA93-F6E6-4C40-A8C5-3BC6F9A77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669" y="3850168"/>
            <a:ext cx="3852093" cy="275809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4B44B9F-C23B-474B-8835-E4BBED05B052}"/>
              </a:ext>
            </a:extLst>
          </p:cNvPr>
          <p:cNvSpPr/>
          <p:nvPr/>
        </p:nvSpPr>
        <p:spPr>
          <a:xfrm>
            <a:off x="7266642" y="1111387"/>
            <a:ext cx="1656544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HAWC, August 2019 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C033529-CC2B-0E48-A1C5-D94C609C90D4}"/>
              </a:ext>
            </a:extLst>
          </p:cNvPr>
          <p:cNvSpPr/>
          <p:nvPr/>
        </p:nvSpPr>
        <p:spPr>
          <a:xfrm>
            <a:off x="8123445" y="2797397"/>
            <a:ext cx="179403" cy="681128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E8DE06B-DD3F-8940-80D5-BC871F14E906}"/>
              </a:ext>
            </a:extLst>
          </p:cNvPr>
          <p:cNvSpPr/>
          <p:nvPr/>
        </p:nvSpPr>
        <p:spPr>
          <a:xfrm>
            <a:off x="2450614" y="3806361"/>
            <a:ext cx="1741562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HAWC, January 2020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86725F-535F-5247-9084-7BA3F23C9C9F}"/>
              </a:ext>
            </a:extLst>
          </p:cNvPr>
          <p:cNvSpPr/>
          <p:nvPr/>
        </p:nvSpPr>
        <p:spPr>
          <a:xfrm>
            <a:off x="1337816" y="1198138"/>
            <a:ext cx="1126435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Crab Nebula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84543F1-1A22-214A-A011-4000A4A80988}"/>
              </a:ext>
            </a:extLst>
          </p:cNvPr>
          <p:cNvSpPr/>
          <p:nvPr/>
        </p:nvSpPr>
        <p:spPr>
          <a:xfrm>
            <a:off x="5901650" y="1103544"/>
            <a:ext cx="1126435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Crab Nebula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2480A93-A0D2-DE42-A0AB-C1F0B336BC13}"/>
              </a:ext>
            </a:extLst>
          </p:cNvPr>
          <p:cNvSpPr/>
          <p:nvPr/>
        </p:nvSpPr>
        <p:spPr>
          <a:xfrm>
            <a:off x="2235198" y="5539443"/>
            <a:ext cx="160590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3 &gt;100 </a:t>
            </a:r>
            <a:r>
              <a:rPr lang="en-US" sz="1400" b="1" dirty="0" err="1">
                <a:latin typeface="+mn-lt"/>
              </a:rPr>
              <a:t>TeV</a:t>
            </a:r>
            <a:r>
              <a:rPr lang="en-US" sz="1400" b="1" dirty="0">
                <a:latin typeface="+mn-lt"/>
              </a:rPr>
              <a:t> sources (excluding Crab)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71878F-03FA-0D46-9DF4-44B5B09C2B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7432" y="4169592"/>
            <a:ext cx="5007174" cy="809543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447AE147-46B0-9743-8EB1-59FF2DEB94C8}"/>
              </a:ext>
            </a:extLst>
          </p:cNvPr>
          <p:cNvSpPr/>
          <p:nvPr/>
        </p:nvSpPr>
        <p:spPr>
          <a:xfrm>
            <a:off x="3507875" y="4609206"/>
            <a:ext cx="549557" cy="859723"/>
          </a:xfrm>
          <a:prstGeom prst="ellipse">
            <a:avLst/>
          </a:prstGeom>
          <a:noFill/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57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E0BE7B9-723F-C540-9F4F-6D7FB58A6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3785" y="701115"/>
            <a:ext cx="3309215" cy="3412628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 eaLnBrk="1" hangingPunct="1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Multi-</a:t>
            </a:r>
            <a:r>
              <a:rPr lang="en-US" sz="2400" dirty="0" err="1">
                <a:solidFill>
                  <a:srgbClr val="D14664"/>
                </a:solidFill>
                <a:latin typeface="+mn-lt"/>
                <a:ea typeface="Calibri" charset="0"/>
              </a:rPr>
              <a:t>TeV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 gamma-ray sources: potential </a:t>
            </a:r>
            <a:r>
              <a:rPr lang="en-US" sz="2400" dirty="0" err="1">
                <a:solidFill>
                  <a:srgbClr val="D14664"/>
                </a:solidFill>
                <a:latin typeface="+mn-lt"/>
                <a:ea typeface="Calibri" charset="0"/>
              </a:rPr>
              <a:t>PeVatron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 candidates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6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0"/>
            <a:ext cx="8153399" cy="85523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A </a:t>
            </a:r>
            <a:r>
              <a:rPr lang="en-US" sz="1800" dirty="0" err="1">
                <a:solidFill>
                  <a:srgbClr val="0000FF"/>
                </a:solidFill>
                <a:ea typeface="ＭＳ Ｐゴシック" charset="0"/>
                <a:cs typeface="Arial" charset="0"/>
              </a:rPr>
              <a:t>PeVatron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at the Galactic Center (Sagittarius A*)?</a:t>
            </a:r>
            <a:endParaRPr lang="en-US" sz="1400" dirty="0">
              <a:solidFill>
                <a:srgbClr val="0000FF"/>
              </a:solidFill>
              <a:ea typeface="ＭＳ Ｐゴシック" charset="0"/>
              <a:cs typeface="Arial" charset="0"/>
            </a:endParaRPr>
          </a:p>
          <a:p>
            <a:pPr lvl="1" eaLnBrk="1" hangingPunct="1">
              <a:buFont typeface="Wingdings" pitchFamily="2" charset="2"/>
              <a:buChar char="§"/>
            </a:pPr>
            <a:endParaRPr lang="en-US" sz="1800" dirty="0">
              <a:ea typeface="ＭＳ Ｐゴシック" charset="0"/>
              <a:cs typeface="Arial" charset="0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638788C-F20A-E745-BAE9-169C40F838F2}"/>
              </a:ext>
            </a:extLst>
          </p:cNvPr>
          <p:cNvSpPr txBox="1">
            <a:spLocks/>
          </p:cNvSpPr>
          <p:nvPr/>
        </p:nvSpPr>
        <p:spPr bwMode="auto">
          <a:xfrm>
            <a:off x="457200" y="3762838"/>
            <a:ext cx="5458178" cy="48612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SNR G106.3+2.7: VER J2227+608/HAWC 2227+610 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586725F-535F-5247-9084-7BA3F23C9C9F}"/>
              </a:ext>
            </a:extLst>
          </p:cNvPr>
          <p:cNvSpPr/>
          <p:nvPr/>
        </p:nvSpPr>
        <p:spPr>
          <a:xfrm>
            <a:off x="3822295" y="1258063"/>
            <a:ext cx="1423210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HESS J1745− 290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49882B-E434-AC44-A3BC-B2D5165FD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561" y="1210892"/>
            <a:ext cx="2836509" cy="2336483"/>
          </a:xfrm>
          <a:prstGeom prst="rect">
            <a:avLst/>
          </a:prstGeom>
        </p:spPr>
      </p:pic>
      <p:pic>
        <p:nvPicPr>
          <p:cNvPr id="32" name="Picture 5" descr="Boom_Map13">
            <a:extLst>
              <a:ext uri="{FF2B5EF4-FFF2-40B4-BE49-F238E27FC236}">
                <a16:creationId xmlns:a16="http://schemas.microsoft.com/office/drawing/2014/main" id="{F0FC7EF5-EA2E-154A-BD22-B17FCA1C1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7" r="192"/>
          <a:stretch>
            <a:fillRect/>
          </a:stretch>
        </p:blipFill>
        <p:spPr bwMode="auto">
          <a:xfrm>
            <a:off x="719127" y="4385087"/>
            <a:ext cx="3169145" cy="225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CDA9C40-0C97-9949-B582-A9DE705D51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6108" y="4437479"/>
            <a:ext cx="4241411" cy="2043081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C3429FC-A68C-1648-8DD9-AFABE09F745F}"/>
              </a:ext>
            </a:extLst>
          </p:cNvPr>
          <p:cNvSpPr/>
          <p:nvPr/>
        </p:nvSpPr>
        <p:spPr>
          <a:xfrm>
            <a:off x="4182066" y="6456646"/>
            <a:ext cx="4735546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Not yet possible to differentiate hadronic and leptonic origins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095FFBA-2F3B-F641-A5D1-A135B311E184}"/>
              </a:ext>
            </a:extLst>
          </p:cNvPr>
          <p:cNvSpPr/>
          <p:nvPr/>
        </p:nvSpPr>
        <p:spPr>
          <a:xfrm>
            <a:off x="2865530" y="4077310"/>
            <a:ext cx="2818972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HAWC, </a:t>
            </a:r>
            <a:r>
              <a:rPr lang="de" sz="1400" i="1" dirty="0" err="1">
                <a:latin typeface="+mn-lt"/>
              </a:rPr>
              <a:t>Astrophys.J.Lett</a:t>
            </a:r>
            <a:r>
              <a:rPr lang="de" sz="1400" i="1" dirty="0">
                <a:latin typeface="+mn-lt"/>
              </a:rPr>
              <a:t>.</a:t>
            </a:r>
            <a:r>
              <a:rPr lang="de" sz="1400" dirty="0">
                <a:latin typeface="+mn-lt"/>
              </a:rPr>
              <a:t> 896 (2020)</a:t>
            </a:r>
          </a:p>
        </p:txBody>
      </p:sp>
    </p:spTree>
    <p:extLst>
      <p:ext uri="{BB962C8B-B14F-4D97-AF65-F5344CB8AC3E}">
        <p14:creationId xmlns:p14="http://schemas.microsoft.com/office/powerpoint/2010/main" val="2825205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15ED8B7-A512-2642-8798-6E02FC791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986" y="2860636"/>
            <a:ext cx="3115491" cy="223390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C02593C-23C0-DB47-8BD2-877839E5F8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6666" y="4477547"/>
            <a:ext cx="3551886" cy="198346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82AFECF-BB82-484B-892C-4FC6038581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5472" y="1769045"/>
            <a:ext cx="3205960" cy="2258364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ea typeface="Calibri" charset="0"/>
              </a:rPr>
              <a:t>VHECR</a:t>
            </a: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: </a:t>
            </a:r>
            <a:r>
              <a:rPr lang="en-US" sz="2400" dirty="0">
                <a:solidFill>
                  <a:srgbClr val="D14664"/>
                </a:solidFill>
                <a:ea typeface="Calibri" charset="0"/>
              </a:rPr>
              <a:t>many breaks from direct detections below the knee</a:t>
            </a:r>
            <a:endParaRPr lang="en-US" sz="2400" dirty="0">
              <a:solidFill>
                <a:srgbClr val="D14664"/>
              </a:solidFill>
              <a:latin typeface="+mn-lt"/>
              <a:ea typeface="Calibri" charset="0"/>
            </a:endParaRP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7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0"/>
            <a:ext cx="8524461" cy="99685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Precision measurements below the knee become possible with balloons and satellites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Many interesting spectral features of individual species are being unveiled between ~0.1 – 100 </a:t>
            </a:r>
            <a:r>
              <a:rPr lang="en-US" sz="1800" dirty="0" err="1">
                <a:ea typeface="ＭＳ Ｐゴシック" charset="0"/>
                <a:cs typeface="Arial" charset="0"/>
              </a:rPr>
              <a:t>TeV</a:t>
            </a:r>
            <a:r>
              <a:rPr lang="en-US" sz="1800" dirty="0">
                <a:ea typeface="ＭＳ Ｐゴシック" charset="0"/>
                <a:cs typeface="Arial" charset="0"/>
              </a:rPr>
              <a:t>, and soon to </a:t>
            </a:r>
            <a:r>
              <a:rPr lang="en-US" sz="1800" dirty="0" err="1">
                <a:ea typeface="ＭＳ Ｐゴシック" charset="0"/>
                <a:cs typeface="Arial" charset="0"/>
              </a:rPr>
              <a:t>PeV</a:t>
            </a:r>
            <a:endParaRPr lang="en-US" sz="1800" dirty="0">
              <a:ea typeface="ＭＳ Ｐゴシック" charset="0"/>
              <a:cs typeface="Arial" charset="0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A1BCEA28-628E-1041-8F7E-18E18BA9413D}"/>
              </a:ext>
            </a:extLst>
          </p:cNvPr>
          <p:cNvSpPr txBox="1">
            <a:spLocks/>
          </p:cNvSpPr>
          <p:nvPr/>
        </p:nvSpPr>
        <p:spPr bwMode="auto">
          <a:xfrm>
            <a:off x="457200" y="1673334"/>
            <a:ext cx="5470634" cy="119998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Key questions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Are the UHE and VHE cosmic rays from the same population? What is the effect of propagation? What is the effect of secondary production?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EC3DD57-B047-C843-BC5D-FB749D930B97}"/>
              </a:ext>
            </a:extLst>
          </p:cNvPr>
          <p:cNvSpPr txBox="1">
            <a:spLocks/>
          </p:cNvSpPr>
          <p:nvPr/>
        </p:nvSpPr>
        <p:spPr bwMode="auto">
          <a:xfrm>
            <a:off x="526711" y="5259641"/>
            <a:ext cx="5145877" cy="84764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Parallel to </a:t>
            </a:r>
            <a:r>
              <a:rPr lang="en-US" sz="1800" dirty="0" err="1">
                <a:solidFill>
                  <a:srgbClr val="0000FF"/>
                </a:solidFill>
                <a:ea typeface="ＭＳ Ｐゴシック" charset="0"/>
                <a:cs typeface="Arial" charset="0"/>
              </a:rPr>
              <a:t>PeVatron</a:t>
            </a: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 hunting, it is a fundamental task for CTA/gamma-ray astronomy to help to resolve these questions</a:t>
            </a:r>
            <a:endParaRPr lang="en-US" sz="1800" dirty="0">
              <a:ea typeface="ＭＳ Ｐゴシック" charset="0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139AB3-263E-CF46-BD1B-289BAFC7EB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1790" y="2988971"/>
            <a:ext cx="2833594" cy="184419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245146-150C-D349-BCA7-A04E3AFF6CCA}"/>
              </a:ext>
            </a:extLst>
          </p:cNvPr>
          <p:cNvSpPr/>
          <p:nvPr/>
        </p:nvSpPr>
        <p:spPr>
          <a:xfrm>
            <a:off x="6668488" y="1864756"/>
            <a:ext cx="698963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proton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B57C89-DF47-D847-9FEC-B6C69B42EFD5}"/>
              </a:ext>
            </a:extLst>
          </p:cNvPr>
          <p:cNvSpPr/>
          <p:nvPr/>
        </p:nvSpPr>
        <p:spPr>
          <a:xfrm>
            <a:off x="7574560" y="4723750"/>
            <a:ext cx="761457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Helium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7A6CDE-CD26-DA4F-910A-262696119907}"/>
              </a:ext>
            </a:extLst>
          </p:cNvPr>
          <p:cNvSpPr/>
          <p:nvPr/>
        </p:nvSpPr>
        <p:spPr>
          <a:xfrm>
            <a:off x="526710" y="3040294"/>
            <a:ext cx="1006191" cy="523220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Primary vs secondary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11E1386-D9D5-4F42-BAE7-A40F2E1C5959}"/>
              </a:ext>
            </a:extLst>
          </p:cNvPr>
          <p:cNvSpPr/>
          <p:nvPr/>
        </p:nvSpPr>
        <p:spPr>
          <a:xfrm>
            <a:off x="3502390" y="4148796"/>
            <a:ext cx="1657108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2 groups of primary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2CB85DF-CB4B-6E41-831B-7398FFB3C3DB}"/>
              </a:ext>
            </a:extLst>
          </p:cNvPr>
          <p:cNvSpPr txBox="1">
            <a:spLocks/>
          </p:cNvSpPr>
          <p:nvPr/>
        </p:nvSpPr>
        <p:spPr bwMode="auto">
          <a:xfrm>
            <a:off x="457945" y="6055263"/>
            <a:ext cx="6210543" cy="64415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Resolve point sources of the dense galactic plane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Constraint parameters of propagation models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F29D8F-4A7B-7C4A-94EC-EE5F9A0642E8}"/>
              </a:ext>
            </a:extLst>
          </p:cNvPr>
          <p:cNvSpPr/>
          <p:nvPr/>
        </p:nvSpPr>
        <p:spPr>
          <a:xfrm>
            <a:off x="2824651" y="2864346"/>
            <a:ext cx="563217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AMS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14BB17D-4812-E145-B738-6CE351B0D6E0}"/>
              </a:ext>
            </a:extLst>
          </p:cNvPr>
          <p:cNvSpPr/>
          <p:nvPr/>
        </p:nvSpPr>
        <p:spPr>
          <a:xfrm>
            <a:off x="2032503" y="4806922"/>
            <a:ext cx="3830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n-lt"/>
              </a:rPr>
              <a:t>https://doi.org/10.1016/j.physrep.2020.09.003</a:t>
            </a:r>
          </a:p>
          <a:p>
            <a:r>
              <a:rPr lang="en-US" sz="1400" dirty="0">
                <a:latin typeface="+mn-lt"/>
              </a:rPr>
              <a:t>https://doi.org/10.1103/PhysRevLett.124.211102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F3034A5-2A8E-DB42-872F-8CD46EBAA2E6}"/>
              </a:ext>
            </a:extLst>
          </p:cNvPr>
          <p:cNvSpPr/>
          <p:nvPr/>
        </p:nvSpPr>
        <p:spPr>
          <a:xfrm>
            <a:off x="7864205" y="3213767"/>
            <a:ext cx="837565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DAMPE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8D7D4AD-168F-9A47-8C72-55E44DDEED16}"/>
              </a:ext>
            </a:extLst>
          </p:cNvPr>
          <p:cNvSpPr/>
          <p:nvPr/>
        </p:nvSpPr>
        <p:spPr>
          <a:xfrm>
            <a:off x="8370226" y="4653033"/>
            <a:ext cx="837565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DAMPE</a:t>
            </a:r>
          </a:p>
        </p:txBody>
      </p:sp>
    </p:spTree>
    <p:extLst>
      <p:ext uri="{BB962C8B-B14F-4D97-AF65-F5344CB8AC3E}">
        <p14:creationId xmlns:p14="http://schemas.microsoft.com/office/powerpoint/2010/main" val="1607001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15ED8B7-A512-2642-8798-6E02FC791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986" y="2860636"/>
            <a:ext cx="3115491" cy="2233909"/>
          </a:xfrm>
          <a:prstGeom prst="rect">
            <a:avLst/>
          </a:prstGeom>
        </p:spPr>
      </p:pic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Cosmic ray and GeV gamma-ray astronomy with HERD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8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0"/>
            <a:ext cx="8524461" cy="69557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HERD with 5-side fiber tracker (FIT, developed by DPNC)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~3x better angular resolution than Fermi in the 0.1 -  1 GeV range, large FOV</a:t>
            </a:r>
          </a:p>
        </p:txBody>
      </p:sp>
      <p:sp>
        <p:nvSpPr>
          <p:cNvPr id="27" name="Content Placeholder 2">
            <a:extLst>
              <a:ext uri="{FF2B5EF4-FFF2-40B4-BE49-F238E27FC236}">
                <a16:creationId xmlns:a16="http://schemas.microsoft.com/office/drawing/2014/main" id="{6EC3DD57-B047-C843-BC5D-FB749D930B97}"/>
              </a:ext>
            </a:extLst>
          </p:cNvPr>
          <p:cNvSpPr txBox="1">
            <a:spLocks/>
          </p:cNvSpPr>
          <p:nvPr/>
        </p:nvSpPr>
        <p:spPr bwMode="auto">
          <a:xfrm>
            <a:off x="3322553" y="1448974"/>
            <a:ext cx="5288046" cy="102356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HERD will resolve large number of sub-GeV sources and measure diffuse flux in the galactic plane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Millisecond pulsars (MSP) peaked at ~GeV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E7A6CDE-CD26-DA4F-910A-262696119907}"/>
              </a:ext>
            </a:extLst>
          </p:cNvPr>
          <p:cNvSpPr/>
          <p:nvPr/>
        </p:nvSpPr>
        <p:spPr>
          <a:xfrm>
            <a:off x="526710" y="3040294"/>
            <a:ext cx="1006191" cy="523220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Primary vs secondary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8617CE-8813-4D4D-B704-5A1B134BC8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0" y="1579351"/>
            <a:ext cx="3337487" cy="347098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245146-150C-D349-BCA7-A04E3AFF6CCA}"/>
              </a:ext>
            </a:extLst>
          </p:cNvPr>
          <p:cNvSpPr/>
          <p:nvPr/>
        </p:nvSpPr>
        <p:spPr>
          <a:xfrm>
            <a:off x="46710" y="1517790"/>
            <a:ext cx="1516297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Fermi, &gt;100 MeV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E6F275B-756A-B441-A415-A4F0D12E5998}"/>
              </a:ext>
            </a:extLst>
          </p:cNvPr>
          <p:cNvSpPr/>
          <p:nvPr/>
        </p:nvSpPr>
        <p:spPr>
          <a:xfrm>
            <a:off x="43116" y="3224648"/>
            <a:ext cx="2012618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Fermi, &gt;2GeV/&gt;100 MeV</a:t>
            </a:r>
            <a:r>
              <a:rPr lang="en-US" altLang="zh-CN" sz="1400" b="1" dirty="0">
                <a:latin typeface="+mj-lt"/>
                <a:cs typeface="Arial" charset="0"/>
              </a:rPr>
              <a:t> </a:t>
            </a:r>
          </a:p>
        </p:txBody>
      </p:sp>
      <p:pic>
        <p:nvPicPr>
          <p:cNvPr id="6145" name="Picture 1" descr="page6image3374803552">
            <a:extLst>
              <a:ext uri="{FF2B5EF4-FFF2-40B4-BE49-F238E27FC236}">
                <a16:creationId xmlns:a16="http://schemas.microsoft.com/office/drawing/2014/main" id="{B62825F5-E5D6-4E45-8EDE-894546593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90" y="4555412"/>
            <a:ext cx="2991732" cy="223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64446A-C148-BF4D-B4BB-4D3A2E3564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1478" y="2515682"/>
            <a:ext cx="3091707" cy="2020723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24B57C89-DF47-D847-9FEC-B6C69B42EFD5}"/>
              </a:ext>
            </a:extLst>
          </p:cNvPr>
          <p:cNvSpPr/>
          <p:nvPr/>
        </p:nvSpPr>
        <p:spPr>
          <a:xfrm>
            <a:off x="7920206" y="2585551"/>
            <a:ext cx="1002979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SNR IC 433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1CA365A-0B52-EF47-AC20-9EA7A1B712DB}"/>
              </a:ext>
            </a:extLst>
          </p:cNvPr>
          <p:cNvSpPr/>
          <p:nvPr/>
        </p:nvSpPr>
        <p:spPr>
          <a:xfrm>
            <a:off x="6497195" y="6004640"/>
            <a:ext cx="939192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SNR W51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pic>
        <p:nvPicPr>
          <p:cNvPr id="31" name="Immagine 2">
            <a:extLst>
              <a:ext uri="{FF2B5EF4-FFF2-40B4-BE49-F238E27FC236}">
                <a16:creationId xmlns:a16="http://schemas.microsoft.com/office/drawing/2014/main" id="{78F600F7-8A18-C140-9FB0-ED7B839B68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14203" y="20548"/>
            <a:ext cx="1544391" cy="1112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3" name="TextBox 5">
            <a:extLst>
              <a:ext uri="{FF2B5EF4-FFF2-40B4-BE49-F238E27FC236}">
                <a16:creationId xmlns:a16="http://schemas.microsoft.com/office/drawing/2014/main" id="{49B2B7B5-9B8D-B544-BD47-8E3B8CE4DB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0829" y="2701739"/>
            <a:ext cx="2509940" cy="1200329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The sub-GeV part of the spectrum is essential to distinguish hadronic and leptonic emission</a:t>
            </a:r>
            <a:r>
              <a:rPr lang="en-US" altLang="zh-CN" b="1" dirty="0">
                <a:solidFill>
                  <a:schemeClr val="bg1"/>
                </a:solidFill>
                <a:latin typeface="+mn-lt"/>
                <a:cs typeface="Arial" charset="0"/>
              </a:rPr>
              <a:t>  </a:t>
            </a:r>
          </a:p>
        </p:txBody>
      </p:sp>
      <p:pic>
        <p:nvPicPr>
          <p:cNvPr id="34" name="image.png">
            <a:extLst>
              <a:ext uri="{FF2B5EF4-FFF2-40B4-BE49-F238E27FC236}">
                <a16:creationId xmlns:a16="http://schemas.microsoft.com/office/drawing/2014/main" id="{0B824671-6044-214E-930B-2011F62B9984}"/>
              </a:ext>
            </a:extLst>
          </p:cNvPr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976240" y="4671044"/>
            <a:ext cx="3055882" cy="2098785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774">
            <a:extLst>
              <a:ext uri="{FF2B5EF4-FFF2-40B4-BE49-F238E27FC236}">
                <a16:creationId xmlns:a16="http://schemas.microsoft.com/office/drawing/2014/main" id="{B400AD12-417A-C14E-88A0-618CADF0DC7B}"/>
              </a:ext>
            </a:extLst>
          </p:cNvPr>
          <p:cNvSpPr/>
          <p:nvPr/>
        </p:nvSpPr>
        <p:spPr>
          <a:xfrm>
            <a:off x="3622493" y="6166442"/>
            <a:ext cx="1532664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defTabSz="647700">
              <a:defRPr sz="24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uFillTx/>
              </a:defRPr>
            </a:pPr>
            <a:r>
              <a:rPr sz="1400" dirty="0">
                <a:latin typeface="+mn-lt"/>
              </a:rPr>
              <a:t>Daylan et al. (2014)</a:t>
            </a:r>
          </a:p>
        </p:txBody>
      </p:sp>
      <p:sp>
        <p:nvSpPr>
          <p:cNvPr id="36" name="TextBox 5">
            <a:extLst>
              <a:ext uri="{FF2B5EF4-FFF2-40B4-BE49-F238E27FC236}">
                <a16:creationId xmlns:a16="http://schemas.microsoft.com/office/drawing/2014/main" id="{B76BB926-36D6-4C43-BD83-1575FA2C5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96" y="5433020"/>
            <a:ext cx="2505624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… and to elucidate the  origin of the </a:t>
            </a:r>
            <a:r>
              <a:rPr lang="en-US" b="1" i="1" dirty="0">
                <a:solidFill>
                  <a:schemeClr val="bg1"/>
                </a:solidFill>
                <a:latin typeface="+mn-lt"/>
                <a:cs typeface="Arial" charset="0"/>
              </a:rPr>
              <a:t>Galactic Center GeV Excess</a:t>
            </a:r>
            <a:r>
              <a:rPr lang="en-US" b="1" dirty="0">
                <a:solidFill>
                  <a:schemeClr val="bg1"/>
                </a:solidFill>
                <a:latin typeface="+mn-lt"/>
                <a:cs typeface="Arial" charset="0"/>
              </a:rPr>
              <a:t> (GCE)</a:t>
            </a:r>
            <a:endParaRPr lang="en-US" altLang="zh-CN" b="1" dirty="0">
              <a:solidFill>
                <a:schemeClr val="bg1"/>
              </a:solidFill>
              <a:latin typeface="+mn-lt"/>
              <a:cs typeface="Arial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65C2DC23-C514-594A-8DCA-E62AA398752B}"/>
              </a:ext>
            </a:extLst>
          </p:cNvPr>
          <p:cNvSpPr/>
          <p:nvPr/>
        </p:nvSpPr>
        <p:spPr>
          <a:xfrm>
            <a:off x="8119431" y="3224648"/>
            <a:ext cx="803754" cy="13117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5B7971A-5D74-4E46-A561-C9081E332D47}"/>
              </a:ext>
            </a:extLst>
          </p:cNvPr>
          <p:cNvSpPr/>
          <p:nvPr/>
        </p:nvSpPr>
        <p:spPr>
          <a:xfrm>
            <a:off x="7555587" y="5218629"/>
            <a:ext cx="1055011" cy="11632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1D513D2-5430-FF42-B623-C01DADC8A70A}"/>
              </a:ext>
            </a:extLst>
          </p:cNvPr>
          <p:cNvSpPr/>
          <p:nvPr/>
        </p:nvSpPr>
        <p:spPr>
          <a:xfrm>
            <a:off x="6341956" y="2585551"/>
            <a:ext cx="803754" cy="10786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C6FE3A5-96E3-C14E-BD40-D100899BFF64}"/>
              </a:ext>
            </a:extLst>
          </p:cNvPr>
          <p:cNvSpPr/>
          <p:nvPr/>
        </p:nvSpPr>
        <p:spPr>
          <a:xfrm>
            <a:off x="6417562" y="4890380"/>
            <a:ext cx="803754" cy="7837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F812F43-C064-2042-B15B-EB012DFA14ED}"/>
              </a:ext>
            </a:extLst>
          </p:cNvPr>
          <p:cNvSpPr/>
          <p:nvPr/>
        </p:nvSpPr>
        <p:spPr>
          <a:xfrm>
            <a:off x="3240829" y="3963629"/>
            <a:ext cx="2509940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+mn-lt"/>
              </a:rPr>
              <a:t>HERD is complementary to CTA </a:t>
            </a:r>
          </a:p>
        </p:txBody>
      </p:sp>
    </p:spTree>
    <p:extLst>
      <p:ext uri="{BB962C8B-B14F-4D97-AF65-F5344CB8AC3E}">
        <p14:creationId xmlns:p14="http://schemas.microsoft.com/office/powerpoint/2010/main" val="2396350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7EDFED52-BEDE-D949-B7C7-FF3B00E34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4552" y="1102222"/>
            <a:ext cx="4499658" cy="2665033"/>
          </a:xfrm>
          <a:prstGeom prst="rect">
            <a:avLst/>
          </a:prstGeom>
        </p:spPr>
      </p:pic>
      <p:sp>
        <p:nvSpPr>
          <p:cNvPr id="15" name="Isosceles Triangle 30">
            <a:extLst>
              <a:ext uri="{FF2B5EF4-FFF2-40B4-BE49-F238E27FC236}">
                <a16:creationId xmlns:a16="http://schemas.microsoft.com/office/drawing/2014/main" id="{E8ECA06A-1297-F042-9F76-88066CDF2B4B}"/>
              </a:ext>
            </a:extLst>
          </p:cNvPr>
          <p:cNvSpPr/>
          <p:nvPr/>
        </p:nvSpPr>
        <p:spPr>
          <a:xfrm>
            <a:off x="8923186" y="4813300"/>
            <a:ext cx="232522" cy="2044700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Isosceles Triangle 18">
            <a:extLst>
              <a:ext uri="{FF2B5EF4-FFF2-40B4-BE49-F238E27FC236}">
                <a16:creationId xmlns:a16="http://schemas.microsoft.com/office/drawing/2014/main" id="{491F2E76-0053-5D46-A7C2-6B59A27842A8}"/>
              </a:ext>
            </a:extLst>
          </p:cNvPr>
          <p:cNvSpPr/>
          <p:nvPr/>
        </p:nvSpPr>
        <p:spPr>
          <a:xfrm rot="10800000">
            <a:off x="0" y="0"/>
            <a:ext cx="457200" cy="5666154"/>
          </a:xfrm>
          <a:prstGeom prst="triangle">
            <a:avLst>
              <a:gd name="adj" fmla="val 100000"/>
            </a:avLst>
          </a:prstGeom>
          <a:solidFill>
            <a:schemeClr val="tx2">
              <a:lumMod val="20000"/>
              <a:lumOff val="80000"/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>
          <a:xfrm>
            <a:off x="380999" y="173987"/>
            <a:ext cx="8229600" cy="639762"/>
          </a:xfrm>
          <a:noFill/>
        </p:spPr>
        <p:txBody>
          <a:bodyPr/>
          <a:lstStyle/>
          <a:p>
            <a:pPr algn="l">
              <a:defRPr/>
            </a:pPr>
            <a:r>
              <a:rPr lang="en-US" sz="2400" dirty="0">
                <a:solidFill>
                  <a:srgbClr val="D14664"/>
                </a:solidFill>
                <a:latin typeface="+mn-lt"/>
                <a:ea typeface="Calibri" charset="0"/>
              </a:rPr>
              <a:t>Galactic wind, cosmic ray feedback, non-linear transport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199F3EB-FDAB-7A4C-A8EC-0A4402A4CC2A}" type="slidenum">
              <a:rPr lang="fr-FR" sz="1200">
                <a:solidFill>
                  <a:srgbClr val="898989"/>
                </a:solidFill>
                <a:latin typeface="Calibri" charset="0"/>
              </a:rPr>
              <a:pPr eaLnBrk="1" hangingPunct="1"/>
              <a:t>9</a:t>
            </a:fld>
            <a:endParaRPr lang="fr-FR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2777" name="Date Placeholder 9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zh-CN" sz="1200" dirty="0">
                <a:solidFill>
                  <a:srgbClr val="898989"/>
                </a:solidFill>
                <a:latin typeface="Calibri" charset="0"/>
                <a:ea typeface="宋体" charset="0"/>
                <a:cs typeface="宋体" charset="0"/>
              </a:rPr>
              <a:t>Xin Wu</a:t>
            </a: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DA912CC8-CB82-AB4D-9C54-BEA215700CF2}"/>
              </a:ext>
            </a:extLst>
          </p:cNvPr>
          <p:cNvSpPr txBox="1">
            <a:spLocks/>
          </p:cNvSpPr>
          <p:nvPr/>
        </p:nvSpPr>
        <p:spPr bwMode="auto">
          <a:xfrm>
            <a:off x="457200" y="772190"/>
            <a:ext cx="8465985" cy="66777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sz="1800" dirty="0">
                <a:solidFill>
                  <a:srgbClr val="0000FF"/>
                </a:solidFill>
                <a:ea typeface="ＭＳ Ｐゴシック" charset="0"/>
                <a:cs typeface="Arial" charset="0"/>
              </a:rPr>
              <a:t>Strong phenomenological and theoretical arguments support that Galactic winds can be launched by accelerated cosmic rays</a:t>
            </a:r>
            <a:endParaRPr lang="en-US" sz="1800" dirty="0">
              <a:ea typeface="ＭＳ Ｐゴシック" charset="0"/>
              <a:cs typeface="Arial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5208422-79BB-054C-9A17-9C4D30FE5E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2947" y="3773276"/>
            <a:ext cx="5016500" cy="3073400"/>
          </a:xfrm>
          <a:prstGeom prst="rect">
            <a:avLst/>
          </a:prstGeom>
        </p:spPr>
      </p:pic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828FC9CB-A27B-B44B-974D-4095775D6794}"/>
              </a:ext>
            </a:extLst>
          </p:cNvPr>
          <p:cNvSpPr txBox="1">
            <a:spLocks/>
          </p:cNvSpPr>
          <p:nvPr/>
        </p:nvSpPr>
        <p:spPr bwMode="auto">
          <a:xfrm>
            <a:off x="457200" y="1412720"/>
            <a:ext cx="3608201" cy="6132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hangingPunct="1">
              <a:buFont typeface="Wingdings" pitchFamily="2" charset="2"/>
              <a:buChar char="§"/>
            </a:pPr>
            <a:r>
              <a:rPr lang="en-US" sz="1800" dirty="0">
                <a:ea typeface="ＭＳ Ｐゴシック" charset="0"/>
                <a:cs typeface="Arial" charset="0"/>
              </a:rPr>
              <a:t>CR can play a critical role in galaxy formation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44162-31E7-064C-BAD1-5270E20874DE}"/>
              </a:ext>
            </a:extLst>
          </p:cNvPr>
          <p:cNvSpPr/>
          <p:nvPr/>
        </p:nvSpPr>
        <p:spPr>
          <a:xfrm rot="21397473">
            <a:off x="4257458" y="2674610"/>
            <a:ext cx="4890967" cy="77855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1CA365A-0B52-EF47-AC20-9EA7A1B712DB}"/>
              </a:ext>
            </a:extLst>
          </p:cNvPr>
          <p:cNvSpPr/>
          <p:nvPr/>
        </p:nvSpPr>
        <p:spPr>
          <a:xfrm>
            <a:off x="4899279" y="5418439"/>
            <a:ext cx="45816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Gas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0DA66C3-482B-6F4B-BD5B-DB06EE8742AC}"/>
              </a:ext>
            </a:extLst>
          </p:cNvPr>
          <p:cNvSpPr/>
          <p:nvPr/>
        </p:nvSpPr>
        <p:spPr>
          <a:xfrm>
            <a:off x="6277015" y="5418439"/>
            <a:ext cx="79268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Symbol" pitchFamily="2" charset="2"/>
                <a:ea typeface="华文中宋" charset="0"/>
                <a:cs typeface="Arial" charset="0"/>
              </a:rPr>
              <a:t>p</a:t>
            </a:r>
            <a:r>
              <a:rPr lang="en-GB" altLang="zh-CN" sz="1400" b="1" baseline="30000" dirty="0">
                <a:latin typeface="+mj-lt"/>
                <a:ea typeface="华文中宋" charset="0"/>
                <a:cs typeface="Arial" charset="0"/>
              </a:rPr>
              <a:t>0</a:t>
            </a:r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 →</a:t>
            </a:r>
            <a:r>
              <a:rPr lang="en-GB" altLang="zh-CN" sz="1400" b="1" dirty="0">
                <a:latin typeface="Symbol" pitchFamily="2" charset="2"/>
                <a:ea typeface="华文中宋" charset="0"/>
                <a:cs typeface="Arial" charset="0"/>
              </a:rPr>
              <a:t>gg</a:t>
            </a:r>
            <a:endParaRPr lang="en-US" altLang="zh-CN" sz="1400" b="1" dirty="0">
              <a:latin typeface="Symbol" pitchFamily="2" charset="2"/>
              <a:cs typeface="Arial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812FAFF-0FC2-B64C-8FAB-72167C20D578}"/>
              </a:ext>
            </a:extLst>
          </p:cNvPr>
          <p:cNvSpPr/>
          <p:nvPr/>
        </p:nvSpPr>
        <p:spPr>
          <a:xfrm>
            <a:off x="7894119" y="5418439"/>
            <a:ext cx="79268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radio </a:t>
            </a:r>
            <a:endParaRPr lang="en-US" altLang="zh-CN" sz="1400" b="1" dirty="0">
              <a:latin typeface="Symbol" pitchFamily="2" charset="2"/>
              <a:cs typeface="Arial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4D627FD-FAA9-9849-928F-36CFAEBFBC4C}"/>
              </a:ext>
            </a:extLst>
          </p:cNvPr>
          <p:cNvCxnSpPr>
            <a:cxnSpLocks/>
          </p:cNvCxnSpPr>
          <p:nvPr/>
        </p:nvCxnSpPr>
        <p:spPr>
          <a:xfrm flipV="1">
            <a:off x="4245229" y="6356350"/>
            <a:ext cx="2071585" cy="25984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BE846102-3B13-6D4A-86DF-29230E66B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47" y="2107009"/>
            <a:ext cx="3262531" cy="212603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862A504-4B2C-FA4D-84F3-5877DFF88D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48" y="4553229"/>
            <a:ext cx="3280706" cy="2099262"/>
          </a:xfrm>
          <a:prstGeom prst="rect">
            <a:avLst/>
          </a:prstGeom>
        </p:spPr>
      </p:pic>
      <p:sp>
        <p:nvSpPr>
          <p:cNvPr id="54" name="TextBox 5">
            <a:extLst>
              <a:ext uri="{FF2B5EF4-FFF2-40B4-BE49-F238E27FC236}">
                <a16:creationId xmlns:a16="http://schemas.microsoft.com/office/drawing/2014/main" id="{B909871C-88CF-B34B-92D5-AF6E2CA861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8004" y="3497440"/>
            <a:ext cx="3624656" cy="307777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400" dirty="0" err="1"/>
              <a:t>Pfrommer</a:t>
            </a:r>
            <a:r>
              <a:rPr lang="en-US" sz="1400" dirty="0"/>
              <a:t> et. al. AIP Conf. Proc., V 1792, 1</a:t>
            </a:r>
            <a:r>
              <a:rPr lang="en-US" altLang="zh-CN" sz="1400" b="1" dirty="0">
                <a:cs typeface="Arial" charset="0"/>
              </a:rPr>
              <a:t> </a:t>
            </a:r>
          </a:p>
        </p:txBody>
      </p:sp>
      <p:sp>
        <p:nvSpPr>
          <p:cNvPr id="55" name="TextBox 5">
            <a:extLst>
              <a:ext uri="{FF2B5EF4-FFF2-40B4-BE49-F238E27FC236}">
                <a16:creationId xmlns:a16="http://schemas.microsoft.com/office/drawing/2014/main" id="{9FA36391-773C-C847-8057-FCAB8C03A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44" y="4242491"/>
            <a:ext cx="2800520" cy="307777"/>
          </a:xfrm>
          <a:prstGeom prst="rect">
            <a:avLst/>
          </a:prstGeom>
          <a:solidFill>
            <a:srgbClr val="FBB6E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lvl="1" defTabSz="914400" eaLnBrk="1" hangingPunct="1"/>
            <a:r>
              <a:rPr lang="en-US" sz="1400" dirty="0" err="1"/>
              <a:t>Alisio</a:t>
            </a:r>
            <a:r>
              <a:rPr lang="en-US" sz="1400" dirty="0"/>
              <a:t> et. al. A&amp;A 583, A95 (2015)</a:t>
            </a:r>
            <a:r>
              <a:rPr lang="en-US" altLang="zh-CN" sz="1400" b="1" dirty="0">
                <a:cs typeface="Arial" charset="0"/>
              </a:rPr>
              <a:t> 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247D9EB-F4B1-BF45-B253-8BE441EC4173}"/>
              </a:ext>
            </a:extLst>
          </p:cNvPr>
          <p:cNvSpPr/>
          <p:nvPr/>
        </p:nvSpPr>
        <p:spPr>
          <a:xfrm>
            <a:off x="2287610" y="6546830"/>
            <a:ext cx="2004867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400" b="1" dirty="0">
                <a:latin typeface="Symbol" pitchFamily="2" charset="2"/>
              </a:rPr>
              <a:t>g</a:t>
            </a:r>
            <a:r>
              <a:rPr lang="en-US" sz="1400" b="1" dirty="0">
                <a:latin typeface="+mn-lt"/>
              </a:rPr>
              <a:t>-ray &gt; 100 MeV (HERD!)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A35213C-9F08-8B47-9266-25B10782800D}"/>
              </a:ext>
            </a:extLst>
          </p:cNvPr>
          <p:cNvSpPr/>
          <p:nvPr/>
        </p:nvSpPr>
        <p:spPr>
          <a:xfrm>
            <a:off x="1300585" y="2897975"/>
            <a:ext cx="76943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proton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A1E180C-6131-934C-B17D-82C5DE53F0FA}"/>
              </a:ext>
            </a:extLst>
          </p:cNvPr>
          <p:cNvSpPr/>
          <p:nvPr/>
        </p:nvSpPr>
        <p:spPr>
          <a:xfrm>
            <a:off x="1335326" y="5156087"/>
            <a:ext cx="769431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Helium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1FF64F-CFC5-D64E-89C2-7745B5BEFB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68490" y="1739049"/>
            <a:ext cx="1209594" cy="983410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2C3DED65-EE7C-3B46-B08C-67139D0DDC7D}"/>
              </a:ext>
            </a:extLst>
          </p:cNvPr>
          <p:cNvSpPr/>
          <p:nvPr/>
        </p:nvSpPr>
        <p:spPr>
          <a:xfrm>
            <a:off x="3730422" y="2667919"/>
            <a:ext cx="600732" cy="30777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ctr"/>
            <a:r>
              <a:rPr lang="en-GB" altLang="zh-CN" sz="1400" b="1" dirty="0">
                <a:latin typeface="+mj-lt"/>
                <a:ea typeface="华文中宋" charset="0"/>
                <a:cs typeface="Arial" charset="0"/>
              </a:rPr>
              <a:t>M82</a:t>
            </a:r>
            <a:endParaRPr lang="en-US" altLang="zh-CN" sz="1400" b="1" dirty="0"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368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LAR2_SSO_XinWu_template" id="{3A2D25E4-199B-674D-9C22-BD85CD308219}" vid="{F2494E7C-0FD8-4445-BF69-9F80F4958B26}"/>
    </a:ext>
  </a:extLst>
</a:theme>
</file>

<file path=ppt/theme/theme2.xml><?xml version="1.0" encoding="utf-8"?>
<a:theme xmlns:a="http://schemas.openxmlformats.org/drawingml/2006/main" name="2_Blank Presentation">
  <a:themeElements>
    <a:clrScheme name="2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rgbClr val="FF0C0F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rgbClr val="FF0C0F"/>
            </a:solidFill>
            <a:effectLst/>
            <a:latin typeface="Arial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2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OLAR2_SSO_XinWu_template" id="{3A2D25E4-199B-674D-9C22-BD85CD308219}" vid="{FD50E235-27F9-B849-B8C0-385C5149835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41382</TotalTime>
  <Words>1231</Words>
  <Application>Microsoft Macintosh PowerPoint</Application>
  <PresentationFormat>On-screen Show (4:3)</PresentationFormat>
  <Paragraphs>191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Symbol</vt:lpstr>
      <vt:lpstr>Wingdings</vt:lpstr>
      <vt:lpstr>Office Theme</vt:lpstr>
      <vt:lpstr>2_Blank Presentation</vt:lpstr>
      <vt:lpstr>Gamma rays as tracer for cosmic rays  Xin Wu Department of Nuclear and Particle Physics (DPNC) University of Geneva   Swiss CTA day, 24 November 2020, Geneva</vt:lpstr>
      <vt:lpstr>Introduction   </vt:lpstr>
      <vt:lpstr>Cosmic rays: around and above the knee (UHECR)</vt:lpstr>
      <vt:lpstr>“Leptonic” vs “Hadronic” gamma rays</vt:lpstr>
      <vt:lpstr>Multi-TeV gamma-ray sources: hunting ground for PeVatrons</vt:lpstr>
      <vt:lpstr>Multi-TeV gamma-ray sources: potential PeVatron candidates</vt:lpstr>
      <vt:lpstr>VHECR: many breaks from direct detections below the knee</vt:lpstr>
      <vt:lpstr>Cosmic ray and GeV gamma-ray astronomy with HERD</vt:lpstr>
      <vt:lpstr>Galactic wind, cosmic ray feedback, non-linear transport</vt:lpstr>
      <vt:lpstr>Pulsars and Pulsar Wind Nebulae as particle accelerators  </vt:lpstr>
      <vt:lpstr>Is the positron excess due to nearby pulsars?  </vt:lpstr>
      <vt:lpstr>Conclusion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POLAR-2: a follow-up mission of POLAR  Time-binned and high statistics measurements of Gamma-Ray Burst (GRB) polarization on board the Chinese Space Station (CSS)   Xin Wu  Department of Nuclear and Particle Physics (DPNC) University of Geneva   March 2019</dc:title>
  <dc:subject/>
  <dc:creator>Xin Wu</dc:creator>
  <cp:keywords/>
  <dc:description/>
  <cp:lastModifiedBy>Xin Wu</cp:lastModifiedBy>
  <cp:revision>580</cp:revision>
  <cp:lastPrinted>2018-04-05T06:19:38Z</cp:lastPrinted>
  <dcterms:created xsi:type="dcterms:W3CDTF">2019-03-08T15:51:07Z</dcterms:created>
  <dcterms:modified xsi:type="dcterms:W3CDTF">2020-11-24T10:49:16Z</dcterms:modified>
  <cp:category/>
</cp:coreProperties>
</file>