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66" r:id="rId4"/>
    <p:sldId id="277" r:id="rId5"/>
    <p:sldId id="280" r:id="rId6"/>
    <p:sldId id="279" r:id="rId7"/>
    <p:sldId id="281" r:id="rId8"/>
    <p:sldId id="275" r:id="rId9"/>
    <p:sldId id="276" r:id="rId10"/>
    <p:sldId id="282" r:id="rId11"/>
    <p:sldId id="270" r:id="rId12"/>
    <p:sldId id="274" r:id="rId13"/>
    <p:sldId id="283" r:id="rId14"/>
    <p:sldId id="273" r:id="rId15"/>
    <p:sldId id="261" r:id="rId16"/>
    <p:sldId id="267" r:id="rId17"/>
    <p:sldId id="260" r:id="rId18"/>
    <p:sldId id="268" r:id="rId19"/>
    <p:sldId id="269" r:id="rId20"/>
    <p:sldId id="262" r:id="rId21"/>
    <p:sldId id="271" r:id="rId22"/>
    <p:sldId id="263" r:id="rId23"/>
    <p:sldId id="272" r:id="rId24"/>
    <p:sldId id="264" r:id="rId25"/>
    <p:sldId id="278" r:id="rId26"/>
    <p:sldId id="26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6"/>
    <p:restoredTop sz="94671"/>
  </p:normalViewPr>
  <p:slideViewPr>
    <p:cSldViewPr snapToGrid="0" snapToObjects="1">
      <p:cViewPr varScale="1">
        <p:scale>
          <a:sx n="98" d="100"/>
          <a:sy n="98" d="100"/>
        </p:scale>
        <p:origin x="2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3EF60-DE6A-CF4C-9DF8-AB21BD5215CE}" type="datetimeFigureOut">
              <a:rPr lang="en-US" smtClean="0"/>
              <a:t>7/6/20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D2CF7-3FBE-3044-8160-93F69D293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6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2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866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99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02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0E3C1DF-2ED4-6D48-B83B-FDCA80B83789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30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188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50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7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05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46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86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09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46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99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6953-8A7A-C14F-AC39-2E1DDA788C8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5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6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94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0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5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8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7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8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04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4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ABF26-1438-CB4C-9465-ED531D6383B2}" type="datetimeFigureOut">
              <a:rPr lang="en-US" smtClean="0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F4C61-AF65-8844-BF77-4DABF83E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7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846" y="1122363"/>
            <a:ext cx="9849394" cy="2387600"/>
          </a:xfrm>
          <a:solidFill>
            <a:srgbClr val="D5FC79"/>
          </a:solidFill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br>
              <a:rPr lang="en-US" dirty="0" smtClean="0"/>
            </a:br>
            <a:r>
              <a:rPr lang="en-US" sz="7200" b="1" smtClean="0"/>
              <a:t>Particle World: Q&amp;A  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340328" y="6203507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@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tarashears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926474" cy="4212812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Why is a particle a resonance in a field? (</a:t>
            </a:r>
            <a:r>
              <a:rPr lang="en-US" sz="2400" dirty="0" err="1" smtClean="0"/>
              <a:t>Afnan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ould our fundamental particles be composite? (Sarah) *</a:t>
            </a:r>
          </a:p>
          <a:p>
            <a:r>
              <a:rPr lang="en-US" sz="2400" dirty="0" smtClean="0"/>
              <a:t>What’s the difference between a neutrino and an antineutrino (Laura) *</a:t>
            </a:r>
          </a:p>
          <a:p>
            <a:r>
              <a:rPr lang="en-US" sz="2400" dirty="0" smtClean="0"/>
              <a:t>Is the neutrino oscillation same as quark mixing? Should we use same technique for the neutrino oscillation?  (</a:t>
            </a:r>
            <a:r>
              <a:rPr lang="en-US" sz="2400" dirty="0" err="1" smtClean="0"/>
              <a:t>Erdenebalgan</a:t>
            </a:r>
            <a:r>
              <a:rPr lang="en-US" sz="2400" dirty="0" smtClean="0"/>
              <a:t>) *</a:t>
            </a:r>
          </a:p>
          <a:p>
            <a:r>
              <a:rPr lang="en-US" sz="2400" dirty="0" smtClean="0"/>
              <a:t>Do the masses of virtual particles from vacuum fluctuations also contribute to the mass of the universe? (Maximillian)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an "nothing"/an empty universe be stable or does it need to change due to creation and annihilation of virtual particles/other circumstances? (Maximillian)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2324675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Particles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8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926474" cy="421281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What is the difference between a charge and a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charge and why the name "</a:t>
            </a:r>
            <a:r>
              <a:rPr lang="en-US" sz="2400" dirty="0" err="1" smtClean="0"/>
              <a:t>colour</a:t>
            </a:r>
            <a:r>
              <a:rPr lang="en-US" sz="2400" dirty="0" smtClean="0"/>
              <a:t> charge" ? (</a:t>
            </a:r>
            <a:r>
              <a:rPr lang="en-US" sz="2400" dirty="0"/>
              <a:t>J</a:t>
            </a:r>
            <a:r>
              <a:rPr lang="en-US" sz="2400" dirty="0" smtClean="0"/>
              <a:t>onathan)</a:t>
            </a:r>
            <a:endParaRPr lang="en-US" sz="2400" dirty="0" smtClean="0"/>
          </a:p>
          <a:p>
            <a:r>
              <a:rPr lang="en-US" sz="2400" dirty="0" smtClean="0"/>
              <a:t>Does the weak force show confinement? (Carolina)</a:t>
            </a:r>
          </a:p>
          <a:p>
            <a:r>
              <a:rPr lang="en-US" sz="2400" dirty="0" smtClean="0"/>
              <a:t>The weak force has two charges, are these the weak hypercharge and weak isospin? (Willem)</a:t>
            </a:r>
          </a:p>
          <a:p>
            <a:r>
              <a:rPr lang="en-US" sz="2400" dirty="0" smtClean="0"/>
              <a:t>Are these charges independent like the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charges? (Willem)</a:t>
            </a:r>
          </a:p>
          <a:p>
            <a:r>
              <a:rPr lang="en-US" sz="2400" dirty="0" smtClean="0"/>
              <a:t>If the weak interaction is non-Abelian, then why do the electroweak bosons have 0 hypercharge and hence not form vertices with only gauge bosons as we see in the strong force? (Willem)</a:t>
            </a:r>
            <a:r>
              <a:rPr lang="en-US" sz="2400" dirty="0" smtClean="0"/>
              <a:t>  *</a:t>
            </a:r>
          </a:p>
          <a:p>
            <a:r>
              <a:rPr lang="en-US" sz="2400" dirty="0" smtClean="0"/>
              <a:t>Do forces change strength in extreme situations (</a:t>
            </a:r>
            <a:r>
              <a:rPr lang="en-US" sz="2400" dirty="0" err="1" smtClean="0"/>
              <a:t>eg</a:t>
            </a:r>
            <a:r>
              <a:rPr lang="en-US" sz="2400" dirty="0" smtClean="0"/>
              <a:t> in a black hole) (Sarah)</a:t>
            </a:r>
          </a:p>
          <a:p>
            <a:r>
              <a:rPr lang="en-US" sz="2400" dirty="0" smtClean="0"/>
              <a:t>What does a unified force appear like? (Laura) *</a:t>
            </a:r>
          </a:p>
          <a:p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1866217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orces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triple_gauge_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069" y="1451882"/>
            <a:ext cx="492283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tgc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407" y="1577295"/>
            <a:ext cx="1943100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tgc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244" y="3088595"/>
            <a:ext cx="3887788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476103" y="5249182"/>
            <a:ext cx="4466729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Check rate of e</a:t>
            </a:r>
            <a:r>
              <a:rPr lang="en-US" baseline="30000">
                <a:latin typeface="Arial" charset="0"/>
                <a:ea typeface="Arial" charset="0"/>
                <a:cs typeface="Arial" charset="0"/>
              </a:rPr>
              <a:t>+</a:t>
            </a:r>
            <a:r>
              <a:rPr lang="en-US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baseline="30000"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US">
                <a:latin typeface="Arial" charset="0"/>
                <a:ea typeface="Arial" charset="0"/>
                <a:cs typeface="Arial" charset="0"/>
              </a:rPr>
              <a:t> → WW production at LEP</a:t>
            </a: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2415407" y="2009095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4287069" y="4312557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2342382" y="4314145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8608244" y="3809320"/>
            <a:ext cx="287338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8968607" y="3809320"/>
            <a:ext cx="287337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9328969" y="3809320"/>
            <a:ext cx="287338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8103419" y="2009095"/>
            <a:ext cx="287338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8968607" y="2512332"/>
            <a:ext cx="287337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9328969" y="2512332"/>
            <a:ext cx="287338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7309669" y="6250895"/>
            <a:ext cx="3241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LEP 4fermion working group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92696" y="662609"/>
            <a:ext cx="6102953" cy="584775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3200" b="1" smtClean="0">
                <a:latin typeface="Arial" charset="0"/>
                <a:ea typeface="Arial" charset="0"/>
                <a:cs typeface="Arial" charset="0"/>
              </a:rPr>
              <a:t>Proof: weak force non-Abelian</a:t>
            </a:r>
            <a:endParaRPr lang="en-US" sz="32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295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926474" cy="421281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What is the difference between a charge and a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charge and why the name "</a:t>
            </a:r>
            <a:r>
              <a:rPr lang="en-US" sz="2400" dirty="0" err="1" smtClean="0"/>
              <a:t>colour</a:t>
            </a:r>
            <a:r>
              <a:rPr lang="en-US" sz="2400" dirty="0" smtClean="0"/>
              <a:t> charge" ? (</a:t>
            </a:r>
            <a:r>
              <a:rPr lang="en-US" sz="2400" dirty="0"/>
              <a:t>J</a:t>
            </a:r>
            <a:r>
              <a:rPr lang="en-US" sz="2400" dirty="0" smtClean="0"/>
              <a:t>onathan)</a:t>
            </a:r>
            <a:endParaRPr lang="en-US" sz="2400" dirty="0" smtClean="0"/>
          </a:p>
          <a:p>
            <a:r>
              <a:rPr lang="en-US" sz="2400" dirty="0" smtClean="0"/>
              <a:t>Does the weak force show confinement? (Carolina)</a:t>
            </a:r>
          </a:p>
          <a:p>
            <a:r>
              <a:rPr lang="en-US" sz="2400" dirty="0" smtClean="0"/>
              <a:t>The weak force has two charges, are these the weak hypercharge and weak isospin? (Willem)</a:t>
            </a:r>
          </a:p>
          <a:p>
            <a:r>
              <a:rPr lang="en-US" sz="2400" dirty="0" smtClean="0"/>
              <a:t>Are these charges independent like the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charges? (Willem)</a:t>
            </a:r>
          </a:p>
          <a:p>
            <a:r>
              <a:rPr lang="en-US" sz="2400" dirty="0" smtClean="0"/>
              <a:t>If the weak interaction is non-Abelian, then why do the electroweak bosons have 0 hypercharge and hence not form vertices with only gauge bosons as we see in the strong force? (Willem)</a:t>
            </a:r>
            <a:r>
              <a:rPr lang="en-US" sz="2400" dirty="0" smtClean="0"/>
              <a:t>  *</a:t>
            </a:r>
          </a:p>
          <a:p>
            <a:r>
              <a:rPr lang="en-US" sz="2400" dirty="0" smtClean="0"/>
              <a:t>Do forces change strength in extreme situations (</a:t>
            </a:r>
            <a:r>
              <a:rPr lang="en-US" sz="2400" dirty="0" err="1" smtClean="0"/>
              <a:t>eg</a:t>
            </a:r>
            <a:r>
              <a:rPr lang="en-US" sz="2400" dirty="0" smtClean="0"/>
              <a:t> in a black hole) (Sarah)</a:t>
            </a:r>
          </a:p>
          <a:p>
            <a:r>
              <a:rPr lang="en-US" sz="2400" dirty="0" smtClean="0"/>
              <a:t>What does a unified force appear like? (Laura) *</a:t>
            </a:r>
          </a:p>
          <a:p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1866217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orces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WOct14gates-fig2-fu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80" y="618733"/>
            <a:ext cx="8344320" cy="526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700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8" y="2143538"/>
            <a:ext cx="10010691" cy="40743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Does the Higgs mechanism explain why M(Z) is so close to M(H)? (</a:t>
            </a:r>
            <a:r>
              <a:rPr lang="en-US" sz="2400" dirty="0" err="1" smtClean="0"/>
              <a:t>Artem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How do we know the temperature when symmetry breaking occurred? (</a:t>
            </a:r>
            <a:r>
              <a:rPr lang="en-US" sz="2400" dirty="0" err="1" smtClean="0"/>
              <a:t>Artem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Is the Higgs field consistent with mass bending space-time in general relativity? (Sarah)</a:t>
            </a:r>
          </a:p>
          <a:p>
            <a:r>
              <a:rPr lang="en-US" sz="2400" dirty="0" smtClean="0"/>
              <a:t>What if we are in a local minima of the Higgs field; could the universe flip to another configuration? (</a:t>
            </a:r>
            <a:r>
              <a:rPr lang="en-US" sz="2400" dirty="0" err="1" smtClean="0"/>
              <a:t>Artem</a:t>
            </a:r>
            <a:r>
              <a:rPr lang="en-US" sz="2400" dirty="0" smtClean="0"/>
              <a:t>) *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1608133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Higgs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4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76200"/>
            <a:ext cx="8977086" cy="59136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16537" y="6488668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physics.aps.org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/articles/v8/108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871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926474" cy="42128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Is it possible to describe the Standard Model using a Hamiltonian rather than a </a:t>
            </a:r>
            <a:r>
              <a:rPr lang="en-US" sz="2400" dirty="0" err="1" smtClean="0"/>
              <a:t>Lagrangian</a:t>
            </a:r>
            <a:r>
              <a:rPr lang="en-US" sz="2400" dirty="0" smtClean="0"/>
              <a:t>? (</a:t>
            </a:r>
            <a:r>
              <a:rPr lang="en-US" sz="2400" dirty="0" err="1" smtClean="0"/>
              <a:t>Dauke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How do we know the Standard Model applies everywhere? Could it be local?  (Sarah)</a:t>
            </a:r>
          </a:p>
          <a:p>
            <a:r>
              <a:rPr lang="en-US" sz="2400" dirty="0" smtClean="0"/>
              <a:t>In total, what is the minimum number of free parameters required to fully form the Standard Model? (Joshua) *</a:t>
            </a:r>
          </a:p>
          <a:p>
            <a:r>
              <a:rPr lang="en-US" sz="2400" dirty="0" smtClean="0"/>
              <a:t>Are there any theories which try to reduce this by connecting two parameters, or is that essentially what electroweak unification/Higgs attempts to do? (Joshua) *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4030270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Standard Model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2696" y="662609"/>
            <a:ext cx="8911414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Standard Model free parameters: 25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2351314"/>
            <a:ext cx="98010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12 fermion masses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3 coupling constants for the forces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4 parameters for the CKM matrix (quark mixing,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 violation)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4 parameters for the PMNS matrix (neutrino mixing, CP violation)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2 parameters for the Higgs (boson mass, vacuum expectation value)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2046" y="4715691"/>
            <a:ext cx="9362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But the Standard Model predicts relationships between the quantities,</a:t>
            </a:r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eg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 between the Z and W masses and the Weinberg angle (and hence the force couplings)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5525797"/>
            <a:ext cx="2695033" cy="1311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altLang="en-US" sz="2400" dirty="0" smtClean="0"/>
              <a:t>Tan </a:t>
            </a:r>
            <a:r>
              <a:rPr lang="en-US" altLang="en-US" sz="2400" b="1" dirty="0" err="1" smtClean="0">
                <a:solidFill>
                  <a:srgbClr val="0000FF"/>
                </a:solidFill>
                <a:latin typeface="Symbol" charset="2"/>
              </a:rPr>
              <a:t>q</a:t>
            </a:r>
            <a:r>
              <a:rPr lang="en-US" altLang="en-US" sz="2400" b="1" baseline="-25000" dirty="0" err="1" smtClean="0">
                <a:solidFill>
                  <a:srgbClr val="0000FF"/>
                </a:solidFill>
              </a:rPr>
              <a:t>W</a:t>
            </a:r>
            <a:r>
              <a:rPr lang="en-US" altLang="en-US" sz="2400" dirty="0" smtClean="0"/>
              <a:t> = g</a:t>
            </a:r>
            <a:r>
              <a:rPr lang="ja-JP" altLang="en-US" sz="2400" dirty="0" smtClean="0"/>
              <a:t>’</a:t>
            </a:r>
            <a:r>
              <a:rPr lang="en-US" altLang="ja-JP" sz="2400" dirty="0" smtClean="0"/>
              <a:t> / g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US" altLang="en-US" sz="2400" b="1" dirty="0" smtClean="0">
                <a:solidFill>
                  <a:srgbClr val="0000FF"/>
                </a:solidFill>
              </a:rPr>
              <a:t>M</a:t>
            </a:r>
            <a:r>
              <a:rPr lang="en-US" altLang="en-US" sz="2400" b="1" baseline="-25000" dirty="0" smtClean="0">
                <a:solidFill>
                  <a:srgbClr val="0000FF"/>
                </a:solidFill>
              </a:rPr>
              <a:t>W</a:t>
            </a:r>
            <a:r>
              <a:rPr lang="en-US" altLang="en-US" sz="2400" dirty="0" smtClean="0"/>
              <a:t> = 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M</a:t>
            </a:r>
            <a:r>
              <a:rPr lang="en-US" altLang="en-US" sz="2400" b="1" baseline="-25000" dirty="0" smtClean="0">
                <a:solidFill>
                  <a:srgbClr val="0000FF"/>
                </a:solidFill>
              </a:rPr>
              <a:t>Z</a:t>
            </a:r>
            <a:r>
              <a:rPr lang="en-US" altLang="en-US" sz="2400" dirty="0" smtClean="0"/>
              <a:t>/cos </a:t>
            </a:r>
            <a:r>
              <a:rPr lang="en-US" altLang="en-US" sz="2400" dirty="0" err="1" smtClean="0">
                <a:latin typeface="Symbol" charset="2"/>
              </a:rPr>
              <a:t>q</a:t>
            </a:r>
            <a:r>
              <a:rPr lang="en-US" altLang="en-US" sz="2400" baseline="-25000" dirty="0" err="1" smtClean="0"/>
              <a:t>W</a:t>
            </a:r>
            <a:endParaRPr lang="en-US" altLang="en-US" sz="2400" baseline="-25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043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2013_09_19_TablePlot_logo_larg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30" y="39188"/>
            <a:ext cx="37290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680" y="859248"/>
            <a:ext cx="7404100" cy="391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61611" y="5042263"/>
            <a:ext cx="566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Many SM parameters are sensitive to the Higgs mass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131" y="836023"/>
            <a:ext cx="1580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Test relationships in fit to data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76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8" y="1737359"/>
            <a:ext cx="10300252" cy="4984116"/>
          </a:xfrm>
        </p:spPr>
        <p:txBody>
          <a:bodyPr>
            <a:normAutofit/>
          </a:bodyPr>
          <a:lstStyle/>
          <a:p>
            <a:r>
              <a:rPr lang="en-US" b="1" dirty="0" smtClean="0"/>
              <a:t>Particles</a:t>
            </a:r>
          </a:p>
          <a:p>
            <a:r>
              <a:rPr lang="en-US" b="1" dirty="0"/>
              <a:t>F</a:t>
            </a:r>
            <a:r>
              <a:rPr lang="en-US" b="1" dirty="0" smtClean="0"/>
              <a:t>orces</a:t>
            </a:r>
          </a:p>
          <a:p>
            <a:r>
              <a:rPr lang="en-US" b="1" dirty="0" smtClean="0"/>
              <a:t>Higgs</a:t>
            </a:r>
          </a:p>
          <a:p>
            <a:r>
              <a:rPr lang="en-US" b="1" dirty="0" smtClean="0"/>
              <a:t>Standard Model</a:t>
            </a:r>
            <a:endParaRPr lang="en-US" dirty="0" smtClean="0"/>
          </a:p>
          <a:p>
            <a:r>
              <a:rPr lang="en-US" b="1" dirty="0" smtClean="0"/>
              <a:t>CP violation</a:t>
            </a:r>
          </a:p>
          <a:p>
            <a:r>
              <a:rPr lang="en-US" b="1" dirty="0" smtClean="0"/>
              <a:t>Supersymmetry</a:t>
            </a:r>
            <a:endParaRPr lang="en-US" b="1" dirty="0"/>
          </a:p>
          <a:p>
            <a:r>
              <a:rPr lang="en-US" b="1" dirty="0" smtClean="0"/>
              <a:t>Future colliders </a:t>
            </a:r>
          </a:p>
          <a:p>
            <a:r>
              <a:rPr lang="en-US" b="1" dirty="0" smtClean="0"/>
              <a:t>Applications</a:t>
            </a:r>
            <a:endParaRPr lang="en-US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2691763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Questions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7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229600" cy="3236347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dirty="0" smtClean="0"/>
              <a:t>How do you detect and measure it?  (Sarah) *</a:t>
            </a:r>
          </a:p>
          <a:p>
            <a:pPr marL="228600" lvl="1">
              <a:spcBef>
                <a:spcPts val="1000"/>
              </a:spcBef>
            </a:pPr>
            <a:r>
              <a:rPr lang="en-US" dirty="0" smtClean="0"/>
              <a:t>C</a:t>
            </a:r>
            <a:r>
              <a:rPr lang="en-US" dirty="0" smtClean="0"/>
              <a:t>an Beyond Standard Model theories explain it? (Felix)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3137782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CP violation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9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9006" y="2362199"/>
            <a:ext cx="11887200" cy="3450772"/>
            <a:chOff x="0" y="2362200"/>
            <a:chExt cx="9144000" cy="236294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362200"/>
              <a:ext cx="9144000" cy="21159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37472"/>
              <a:ext cx="9144000" cy="387672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3135612" y="1143732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matter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38891" y="1124744"/>
            <a:ext cx="1782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antimatter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12200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229600" cy="3236347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dirty="0" smtClean="0"/>
              <a:t>What is</a:t>
            </a:r>
            <a:r>
              <a:rPr lang="en-US" dirty="0" smtClean="0"/>
              <a:t> it? (Robert) *</a:t>
            </a:r>
          </a:p>
          <a:p>
            <a:pPr marL="228600" lvl="1">
              <a:spcBef>
                <a:spcPts val="1000"/>
              </a:spcBef>
            </a:pPr>
            <a:r>
              <a:rPr lang="en-US" dirty="0" smtClean="0"/>
              <a:t>How are supersymmetric particles different to normal particles? (Robert)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4063933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Supersymmetry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6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1" descr="susyparticles_s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016" y="1346062"/>
            <a:ext cx="9144000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58091" y="5708469"/>
            <a:ext cx="41944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quarks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sleptons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– integer spin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SUSY force particles – half integer spin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SUSY masses – unknown.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95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229600" cy="3236347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dirty="0" smtClean="0"/>
              <a:t>What are the latest developments since 2019? (Felix)</a:t>
            </a:r>
          </a:p>
          <a:p>
            <a:pPr marL="228600" lvl="1">
              <a:spcBef>
                <a:spcPts val="1000"/>
              </a:spcBef>
            </a:pPr>
            <a:r>
              <a:rPr lang="en-US" dirty="0" smtClean="0"/>
              <a:t>Which are most promising?</a:t>
            </a:r>
            <a:r>
              <a:rPr lang="en-US" dirty="0" smtClean="0"/>
              <a:t>  (Sarah) *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4116833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Future Colliders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8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22" y="-64712"/>
            <a:ext cx="479747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9452" y="587829"/>
            <a:ext cx="66620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Full exploitation of the LHC and HL-LHC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Long baseline neutrino experiments (DUNE, Hyper-K)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Electron-positron Higgs factory (circular and/or linear)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100TeV proton-proton collider</a:t>
            </a:r>
          </a:p>
          <a:p>
            <a:pPr marL="457200" indent="-457200">
              <a:buFont typeface="Arial" charset="0"/>
              <a:buChar char="•"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+ diversity of small experiments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Development of new accelerator technologies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Development of new detector technologies</a:t>
            </a:r>
          </a:p>
          <a:p>
            <a:pPr marL="457200" indent="-457200">
              <a:buFont typeface="Arial" charset="0"/>
              <a:buChar char="•"/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 typeface="Arial" charset="0"/>
              <a:buChar char="•"/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Font typeface="Arial" charset="0"/>
              <a:buChar char="•"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3849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229600" cy="3236347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dirty="0" smtClean="0"/>
              <a:t>Does </a:t>
            </a:r>
            <a:r>
              <a:rPr lang="en-US" dirty="0"/>
              <a:t>applied physics research </a:t>
            </a:r>
            <a:r>
              <a:rPr lang="en-US" dirty="0" smtClean="0"/>
              <a:t>use </a:t>
            </a:r>
            <a:r>
              <a:rPr lang="en-US" dirty="0"/>
              <a:t>the fundamental particle physics that CERN discovers to develop new </a:t>
            </a:r>
            <a:r>
              <a:rPr lang="en-US" dirty="0" smtClean="0"/>
              <a:t>tools and technologies? (Benjamin)</a:t>
            </a:r>
            <a:r>
              <a:rPr lang="en-US" dirty="0" smtClean="0">
                <a:effectLst/>
              </a:rPr>
              <a:t> 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3260829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Applications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3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926474" cy="4212812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Why is a particle a resonance in a field? (</a:t>
            </a:r>
            <a:r>
              <a:rPr lang="en-US" sz="2400" dirty="0" err="1" smtClean="0"/>
              <a:t>Afnan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ould our fundamental particles be composite? (Sarah) *</a:t>
            </a:r>
          </a:p>
          <a:p>
            <a:r>
              <a:rPr lang="en-US" sz="2400" dirty="0" smtClean="0"/>
              <a:t>What’s the difference between a neutrino and an antineutrino (Laura) *</a:t>
            </a:r>
          </a:p>
          <a:p>
            <a:r>
              <a:rPr lang="en-US" sz="2400" dirty="0" smtClean="0"/>
              <a:t>Is the neutrino oscillation same as quark mixing? Should we use same technique for the neutrino oscillation?  (</a:t>
            </a:r>
            <a:r>
              <a:rPr lang="en-US" sz="2400" dirty="0" err="1" smtClean="0"/>
              <a:t>Erdenebalgan</a:t>
            </a:r>
            <a:r>
              <a:rPr lang="en-US" sz="2400" dirty="0" smtClean="0"/>
              <a:t>) *</a:t>
            </a:r>
          </a:p>
          <a:p>
            <a:r>
              <a:rPr lang="en-US" sz="2400" dirty="0" smtClean="0"/>
              <a:t>Do the masses of virtual particles from vacuum fluctuations also contribute to the mass of the universe? (Maximillian)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an "nothing"/an empty universe be stable or does it need to change due to creation and annihilation of virtual particles/other circumstances? (Maximillian)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2324675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Particles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1" y="737688"/>
            <a:ext cx="10058400" cy="29772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14263" y="4049486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(particle data group)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837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926474" cy="4212812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Why is a particle a resonance in a field? (</a:t>
            </a:r>
            <a:r>
              <a:rPr lang="en-US" sz="2400" dirty="0" err="1" smtClean="0"/>
              <a:t>Afnan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ould our fundamental particles be composite? (Sarah) *</a:t>
            </a:r>
          </a:p>
          <a:p>
            <a:r>
              <a:rPr lang="en-US" sz="2400" dirty="0" smtClean="0"/>
              <a:t>What’s the difference between a neutrino and an antineutrino (Laura) *</a:t>
            </a:r>
          </a:p>
          <a:p>
            <a:r>
              <a:rPr lang="en-US" sz="2400" dirty="0" smtClean="0"/>
              <a:t>Is the neutrino oscillation same as quark mixing? Should we use same technique for the neutrino oscillation?  (</a:t>
            </a:r>
            <a:r>
              <a:rPr lang="en-US" sz="2400" dirty="0" err="1" smtClean="0"/>
              <a:t>Erdenebalgan</a:t>
            </a:r>
            <a:r>
              <a:rPr lang="en-US" sz="2400" dirty="0" smtClean="0"/>
              <a:t>) *</a:t>
            </a:r>
          </a:p>
          <a:p>
            <a:r>
              <a:rPr lang="en-US" sz="2400" dirty="0" smtClean="0"/>
              <a:t>Do the masses of virtual particles from vacuum fluctuations also contribute to the mass of the universe? (Maximillian)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an "nothing"/an empty universe be stable or does it need to change due to creation and annihilation of virtual particles/other circumstances? (Maximillian)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2324675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Particles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8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24" y="2091311"/>
            <a:ext cx="8831999" cy="44780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2275" y="1568687"/>
            <a:ext cx="351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Neutrino/antineutrino different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09791" y="1568687"/>
            <a:ext cx="332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Neutrino/antineutrino identical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069" y="244565"/>
            <a:ext cx="4817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Neutrinoless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 double beta decay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54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9" y="2143538"/>
            <a:ext cx="8926474" cy="4212812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Why is a particle a resonance in a field? (</a:t>
            </a:r>
            <a:r>
              <a:rPr lang="en-US" sz="2400" dirty="0" err="1" smtClean="0"/>
              <a:t>Afnan</a:t>
            </a:r>
            <a:r>
              <a:rPr lang="en-US" sz="2400" dirty="0" smtClean="0"/>
              <a:t>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ould our fundamental particles be composite? (Sarah) *</a:t>
            </a:r>
          </a:p>
          <a:p>
            <a:r>
              <a:rPr lang="en-US" sz="2400" dirty="0" smtClean="0"/>
              <a:t>What’s the difference between a neutrino and an antineutrino (Laura) *</a:t>
            </a:r>
          </a:p>
          <a:p>
            <a:r>
              <a:rPr lang="en-US" sz="2400" dirty="0" smtClean="0"/>
              <a:t>Is the neutrino oscillation same as quark mixing? Should we use same technique for the neutrino oscillation?  (</a:t>
            </a:r>
            <a:r>
              <a:rPr lang="en-US" sz="2400" dirty="0" err="1" smtClean="0"/>
              <a:t>Erdenebalgan</a:t>
            </a:r>
            <a:r>
              <a:rPr lang="en-US" sz="2400" dirty="0" smtClean="0"/>
              <a:t>) *</a:t>
            </a:r>
          </a:p>
          <a:p>
            <a:r>
              <a:rPr lang="en-US" sz="2400" dirty="0" smtClean="0"/>
              <a:t>Do the masses of virtual particles from vacuum fluctuations also contribute to the mass of the universe? (Maximillian)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an "nothing"/an empty universe be stable or does it need to change due to creation and annihilation of virtual particles/other circumstances? (Maximillian)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92696" y="662609"/>
            <a:ext cx="2324675" cy="707886"/>
          </a:xfrm>
          <a:prstGeom prst="rect">
            <a:avLst/>
          </a:prstGeom>
          <a:solidFill>
            <a:srgbClr val="D5FC79"/>
          </a:solidFill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Particles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5317-D5E7-2744-BEEE-CBC3166CAE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792584" y="1985554"/>
            <a:ext cx="3962400" cy="1600200"/>
            <a:chOff x="1248" y="1392"/>
            <a:chExt cx="3120" cy="1440"/>
          </a:xfrm>
        </p:grpSpPr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2208" y="1392"/>
              <a:ext cx="144" cy="1440"/>
            </a:xfrm>
            <a:prstGeom prst="lef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3744" y="1392"/>
              <a:ext cx="144" cy="1440"/>
            </a:xfrm>
            <a:prstGeom prst="lef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1248" y="1392"/>
              <a:ext cx="528" cy="1440"/>
              <a:chOff x="672" y="1392"/>
              <a:chExt cx="528" cy="1440"/>
            </a:xfrm>
          </p:grpSpPr>
          <p:sp>
            <p:nvSpPr>
              <p:cNvPr id="12" name="AutoShape 8"/>
              <p:cNvSpPr>
                <a:spLocks/>
              </p:cNvSpPr>
              <p:nvPr/>
            </p:nvSpPr>
            <p:spPr bwMode="auto">
              <a:xfrm>
                <a:off x="672" y="1392"/>
                <a:ext cx="144" cy="1440"/>
              </a:xfrm>
              <a:prstGeom prst="leftBracket">
                <a:avLst>
                  <a:gd name="adj" fmla="val 83333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3" name="Text Box 9"/>
              <p:cNvSpPr txBox="1">
                <a:spLocks noChangeArrowheads="1"/>
              </p:cNvSpPr>
              <p:nvPr/>
            </p:nvSpPr>
            <p:spPr bwMode="auto">
              <a:xfrm>
                <a:off x="720" y="1488"/>
                <a:ext cx="433" cy="10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>
                    <a:latin typeface="Arial" charset="0"/>
                    <a:ea typeface="Arial" charset="0"/>
                    <a:cs typeface="Arial" charset="0"/>
                  </a:rPr>
                  <a:t>d</a:t>
                </a:r>
                <a:r>
                  <a:rPr lang="en-US" baseline="-25000">
                    <a:latin typeface="Arial" charset="0"/>
                    <a:ea typeface="Arial" charset="0"/>
                    <a:cs typeface="Arial" charset="0"/>
                  </a:rPr>
                  <a:t>W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>
                    <a:latin typeface="Arial" charset="0"/>
                    <a:ea typeface="Arial" charset="0"/>
                    <a:cs typeface="Arial" charset="0"/>
                  </a:rPr>
                  <a:t>s</a:t>
                </a:r>
                <a:r>
                  <a:rPr lang="en-US" baseline="-25000">
                    <a:latin typeface="Arial" charset="0"/>
                    <a:ea typeface="Arial" charset="0"/>
                    <a:cs typeface="Arial" charset="0"/>
                  </a:rPr>
                  <a:t>W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>
                    <a:latin typeface="Arial" charset="0"/>
                    <a:ea typeface="Arial" charset="0"/>
                    <a:cs typeface="Arial" charset="0"/>
                  </a:rPr>
                  <a:t>b</a:t>
                </a:r>
                <a:r>
                  <a:rPr lang="en-US" baseline="-25000">
                    <a:latin typeface="Arial" charset="0"/>
                    <a:ea typeface="Arial" charset="0"/>
                    <a:cs typeface="Arial" charset="0"/>
                  </a:rPr>
                  <a:t>W</a:t>
                </a:r>
              </a:p>
            </p:txBody>
          </p:sp>
          <p:sp>
            <p:nvSpPr>
              <p:cNvPr id="14" name="AutoShape 10"/>
              <p:cNvSpPr>
                <a:spLocks/>
              </p:cNvSpPr>
              <p:nvPr/>
            </p:nvSpPr>
            <p:spPr bwMode="auto">
              <a:xfrm>
                <a:off x="1056" y="1392"/>
                <a:ext cx="144" cy="1440"/>
              </a:xfrm>
              <a:prstGeom prst="rightBracket">
                <a:avLst>
                  <a:gd name="adj" fmla="val 83333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8" name="AutoShape 11"/>
            <p:cNvSpPr>
              <a:spLocks/>
            </p:cNvSpPr>
            <p:nvPr/>
          </p:nvSpPr>
          <p:spPr bwMode="auto">
            <a:xfrm>
              <a:off x="3408" y="1392"/>
              <a:ext cx="144" cy="1440"/>
            </a:xfrm>
            <a:prstGeom prst="righ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" name="AutoShape 12"/>
            <p:cNvSpPr>
              <a:spLocks/>
            </p:cNvSpPr>
            <p:nvPr/>
          </p:nvSpPr>
          <p:spPr bwMode="auto">
            <a:xfrm>
              <a:off x="4224" y="1392"/>
              <a:ext cx="144" cy="1440"/>
            </a:xfrm>
            <a:prstGeom prst="righ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3936" y="1505"/>
              <a:ext cx="290" cy="1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>
                  <a:latin typeface="Arial" charset="0"/>
                  <a:ea typeface="Arial" charset="0"/>
                  <a:cs typeface="Arial" charset="0"/>
                </a:rPr>
                <a:t>d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>
                  <a:latin typeface="Arial" charset="0"/>
                  <a:ea typeface="Arial" charset="0"/>
                  <a:cs typeface="Arial" charset="0"/>
                </a:rPr>
                <a:t>s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>
                  <a:latin typeface="Arial" charset="0"/>
                  <a:ea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872" y="1968"/>
              <a:ext cx="529" cy="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>
                  <a:latin typeface="Arial" charset="0"/>
                  <a:ea typeface="Arial" charset="0"/>
                  <a:cs typeface="Arial" charset="0"/>
                </a:rPr>
                <a:t>=</a:t>
              </a:r>
            </a:p>
          </p:txBody>
        </p:sp>
      </p:grp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497184" y="4271554"/>
            <a:ext cx="7315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573384" y="4119154"/>
            <a:ext cx="73914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Mixing matrix is 3x3. </a:t>
            </a:r>
          </a:p>
          <a:p>
            <a:pPr>
              <a:spcBef>
                <a:spcPct val="50000"/>
              </a:spcBef>
              <a:defRPr/>
            </a:pP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Unitarity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constraints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Symbol" charset="0"/>
              </a:rPr>
              <a:t> 4 independent parameters</a:t>
            </a:r>
          </a:p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  <a:sym typeface="Symbol" charset="0"/>
              </a:rPr>
              <a:t>3 angles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Symbol" charset="0"/>
              </a:rPr>
              <a:t>quantify mixing between (1,3) (2,3) (1,2)  generations, </a:t>
            </a:r>
            <a:r>
              <a:rPr lang="en-US" sz="20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  <a:sym typeface="Symbol" charset="0"/>
              </a:rPr>
              <a:t>1 complex phase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Symbol" charset="0"/>
              </a:rPr>
              <a:t>(mechanism for introducing CP)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56730" y="2440968"/>
            <a:ext cx="2014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Weak eigenstates</a:t>
            </a: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81704" y="2526534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Mass eigenstates</a:t>
            </a: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2050871" y="999308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 err="1" smtClean="0">
                <a:sym typeface="Symbol" charset="0"/>
              </a:rPr>
              <a:t>Parametrisation</a:t>
            </a:r>
            <a:r>
              <a:rPr lang="en-US" sz="2400" dirty="0" smtClean="0">
                <a:sym typeface="Symbol" charset="0"/>
              </a:rPr>
              <a:t> to describe quark mixing (CKM matrix). Weak eigenstates related to mass eigenstates:</a:t>
            </a:r>
            <a:endParaRPr lang="en-US" sz="2400" dirty="0"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653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050871" y="999308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 smtClean="0">
                <a:sym typeface="Symbol" charset="0"/>
              </a:rPr>
              <a:t>Similar framework adopted for neutrinos (PMNS matrix). </a:t>
            </a:r>
            <a:r>
              <a:rPr lang="en-US" sz="2400" dirty="0" err="1" smtClean="0">
                <a:sym typeface="Symbol" charset="0"/>
              </a:rPr>
              <a:t>Flavour</a:t>
            </a:r>
            <a:r>
              <a:rPr lang="en-US" sz="2400" dirty="0" smtClean="0">
                <a:sym typeface="Symbol" charset="0"/>
              </a:rPr>
              <a:t> (e,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  <a:sym typeface="Symbol" charset="0"/>
              </a:rPr>
              <a:t>m, t</a:t>
            </a:r>
            <a:r>
              <a:rPr lang="en-US" sz="2400" dirty="0" smtClean="0">
                <a:sym typeface="Symbol" charset="0"/>
              </a:rPr>
              <a:t>) related to mass eigenstates:</a:t>
            </a:r>
            <a:endParaRPr lang="en-US" sz="2400" dirty="0">
              <a:sym typeface="Symbol" charset="0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727271" y="2142308"/>
            <a:ext cx="4267200" cy="1600200"/>
            <a:chOff x="1248" y="1392"/>
            <a:chExt cx="3120" cy="1440"/>
          </a:xfrm>
        </p:grpSpPr>
        <p:sp>
          <p:nvSpPr>
            <p:cNvPr id="6" name="AutoShape 5"/>
            <p:cNvSpPr>
              <a:spLocks/>
            </p:cNvSpPr>
            <p:nvPr/>
          </p:nvSpPr>
          <p:spPr bwMode="auto">
            <a:xfrm>
              <a:off x="2208" y="1392"/>
              <a:ext cx="144" cy="1440"/>
            </a:xfrm>
            <a:prstGeom prst="lef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AutoShape 6"/>
            <p:cNvSpPr>
              <a:spLocks/>
            </p:cNvSpPr>
            <p:nvPr/>
          </p:nvSpPr>
          <p:spPr bwMode="auto">
            <a:xfrm>
              <a:off x="3744" y="1392"/>
              <a:ext cx="144" cy="1440"/>
            </a:xfrm>
            <a:prstGeom prst="lef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1248" y="1392"/>
              <a:ext cx="528" cy="1440"/>
              <a:chOff x="672" y="1392"/>
              <a:chExt cx="528" cy="1440"/>
            </a:xfrm>
          </p:grpSpPr>
          <p:sp>
            <p:nvSpPr>
              <p:cNvPr id="13" name="AutoShape 8"/>
              <p:cNvSpPr>
                <a:spLocks/>
              </p:cNvSpPr>
              <p:nvPr/>
            </p:nvSpPr>
            <p:spPr bwMode="auto">
              <a:xfrm>
                <a:off x="672" y="1392"/>
                <a:ext cx="144" cy="1440"/>
              </a:xfrm>
              <a:prstGeom prst="leftBracket">
                <a:avLst>
                  <a:gd name="adj" fmla="val 83333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" name="Text Box 9"/>
              <p:cNvSpPr txBox="1">
                <a:spLocks noChangeArrowheads="1"/>
              </p:cNvSpPr>
              <p:nvPr/>
            </p:nvSpPr>
            <p:spPr bwMode="auto">
              <a:xfrm>
                <a:off x="720" y="1488"/>
                <a:ext cx="433" cy="10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v</a:t>
                </a:r>
                <a:r>
                  <a:rPr lang="en-US" baseline="-25000" dirty="0" err="1">
                    <a:latin typeface="Arial" charset="0"/>
                    <a:ea typeface="Arial" charset="0"/>
                    <a:cs typeface="Arial" charset="0"/>
                  </a:rPr>
                  <a:t>e</a:t>
                </a:r>
                <a:endParaRPr lang="en-US" baseline="-25000" dirty="0">
                  <a:latin typeface="Arial" charset="0"/>
                  <a:ea typeface="Arial" charset="0"/>
                  <a:cs typeface="Arial" charset="0"/>
                </a:endParaRP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v</a:t>
                </a:r>
                <a:r>
                  <a:rPr lang="en-US" baseline="-25000" dirty="0" err="1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endParaRPr lang="en-US" baseline="-25000" dirty="0">
                  <a:latin typeface="Symbol" charset="2"/>
                  <a:ea typeface="Symbol" charset="2"/>
                  <a:cs typeface="Symbol" charset="2"/>
                </a:endParaRP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dirty="0" err="1">
                    <a:latin typeface="Arial" charset="0"/>
                    <a:ea typeface="Arial" charset="0"/>
                    <a:cs typeface="Arial" charset="0"/>
                  </a:rPr>
                  <a:t>v</a:t>
                </a:r>
                <a:r>
                  <a:rPr lang="en-US" baseline="-25000" dirty="0" err="1">
                    <a:latin typeface="Symbol" charset="2"/>
                    <a:ea typeface="Symbol" charset="2"/>
                    <a:cs typeface="Symbol" charset="2"/>
                  </a:rPr>
                  <a:t>t</a:t>
                </a:r>
                <a:endParaRPr lang="en-US" baseline="-25000" dirty="0">
                  <a:latin typeface="Symbol" charset="2"/>
                  <a:ea typeface="Symbol" charset="2"/>
                  <a:cs typeface="Symbol" charset="2"/>
                </a:endParaRPr>
              </a:p>
            </p:txBody>
          </p:sp>
          <p:sp>
            <p:nvSpPr>
              <p:cNvPr id="15" name="AutoShape 10"/>
              <p:cNvSpPr>
                <a:spLocks/>
              </p:cNvSpPr>
              <p:nvPr/>
            </p:nvSpPr>
            <p:spPr bwMode="auto">
              <a:xfrm>
                <a:off x="1056" y="1392"/>
                <a:ext cx="144" cy="1440"/>
              </a:xfrm>
              <a:prstGeom prst="rightBracket">
                <a:avLst>
                  <a:gd name="adj" fmla="val 83333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9" name="AutoShape 11"/>
            <p:cNvSpPr>
              <a:spLocks/>
            </p:cNvSpPr>
            <p:nvPr/>
          </p:nvSpPr>
          <p:spPr bwMode="auto">
            <a:xfrm>
              <a:off x="3408" y="1392"/>
              <a:ext cx="144" cy="1440"/>
            </a:xfrm>
            <a:prstGeom prst="righ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" name="AutoShape 12"/>
            <p:cNvSpPr>
              <a:spLocks/>
            </p:cNvSpPr>
            <p:nvPr/>
          </p:nvSpPr>
          <p:spPr bwMode="auto">
            <a:xfrm>
              <a:off x="4224" y="1392"/>
              <a:ext cx="144" cy="1440"/>
            </a:xfrm>
            <a:prstGeom prst="rightBracket">
              <a:avLst>
                <a:gd name="adj" fmla="val 83333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3936" y="1505"/>
              <a:ext cx="288" cy="1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v</a:t>
              </a:r>
              <a:r>
                <a:rPr lang="en-US" baseline="-25000" dirty="0">
                  <a:latin typeface="Arial" charset="0"/>
                  <a:ea typeface="Arial" charset="0"/>
                  <a:cs typeface="Arial" charset="0"/>
                </a:rPr>
                <a:t>1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v</a:t>
              </a:r>
              <a:r>
                <a:rPr lang="en-US" baseline="-25000" dirty="0">
                  <a:latin typeface="Arial" charset="0"/>
                  <a:ea typeface="Arial" charset="0"/>
                  <a:cs typeface="Arial" charset="0"/>
                </a:rPr>
                <a:t>2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dirty="0">
                  <a:latin typeface="Arial" charset="0"/>
                  <a:ea typeface="Arial" charset="0"/>
                  <a:cs typeface="Arial" charset="0"/>
                </a:rPr>
                <a:t>v</a:t>
              </a:r>
              <a:r>
                <a:rPr lang="en-US" baseline="-25000" dirty="0">
                  <a:latin typeface="Arial" charset="0"/>
                  <a:ea typeface="Arial" charset="0"/>
                  <a:cs typeface="Arial" charset="0"/>
                </a:rPr>
                <a:t>3</a:t>
              </a: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1872" y="1968"/>
              <a:ext cx="527" cy="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>
                  <a:latin typeface="Arial" charset="0"/>
                  <a:ea typeface="Arial" charset="0"/>
                  <a:cs typeface="Arial" charset="0"/>
                </a:rPr>
                <a:t>=</a:t>
              </a:r>
            </a:p>
          </p:txBody>
        </p:sp>
      </p:grp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431871" y="4428308"/>
            <a:ext cx="7315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2508071" y="4275908"/>
            <a:ext cx="73914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Mixing matrix is 3x3. </a:t>
            </a:r>
          </a:p>
          <a:p>
            <a:pPr>
              <a:spcBef>
                <a:spcPct val="50000"/>
              </a:spcBef>
              <a:defRPr/>
            </a:pP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Unitarity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constraints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Symbol" charset="0"/>
              </a:rPr>
              <a:t> 4 independent parameters</a:t>
            </a:r>
          </a:p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  <a:sym typeface="Symbol" charset="0"/>
              </a:rPr>
              <a:t>3 angles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Symbol" charset="0"/>
              </a:rPr>
              <a:t>quantify mixing between (1,3) (2,3) (1,2)  generations, </a:t>
            </a:r>
            <a:r>
              <a:rPr lang="en-US" sz="20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  <a:sym typeface="Symbol" charset="0"/>
              </a:rPr>
              <a:t>1 complex phase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Symbol" charset="0"/>
              </a:rPr>
              <a:t>(mechanism for introducing CP)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56730" y="2689165"/>
            <a:ext cx="2014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Weak eigenstates</a:t>
            </a: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1704" y="2657164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Mass eigenstates</a:t>
            </a: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9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1348</Words>
  <Application>Microsoft Macintosh PowerPoint</Application>
  <PresentationFormat>Widescreen</PresentationFormat>
  <Paragraphs>175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ＭＳ Ｐゴシック</vt:lpstr>
      <vt:lpstr>Yu Gothic</vt:lpstr>
      <vt:lpstr>Arial</vt:lpstr>
      <vt:lpstr>Calibri</vt:lpstr>
      <vt:lpstr>Symbol</vt:lpstr>
      <vt:lpstr>Office Theme</vt:lpstr>
      <vt:lpstr>The  Particle World: Q&amp;A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Particle World: Q&amp;A  </dc:title>
  <dc:creator>Microsoft Office User</dc:creator>
  <cp:lastModifiedBy>Microsoft Office User</cp:lastModifiedBy>
  <cp:revision>33</cp:revision>
  <dcterms:created xsi:type="dcterms:W3CDTF">2020-07-06T17:33:32Z</dcterms:created>
  <dcterms:modified xsi:type="dcterms:W3CDTF">2020-07-07T14:52:43Z</dcterms:modified>
</cp:coreProperties>
</file>