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56" r:id="rId5"/>
    <p:sldId id="344" r:id="rId6"/>
    <p:sldId id="345" r:id="rId7"/>
    <p:sldId id="346" r:id="rId8"/>
    <p:sldId id="347" r:id="rId9"/>
    <p:sldId id="348" r:id="rId10"/>
    <p:sldId id="362" r:id="rId11"/>
    <p:sldId id="351" r:id="rId12"/>
    <p:sldId id="349" r:id="rId13"/>
    <p:sldId id="350" r:id="rId14"/>
    <p:sldId id="352" r:id="rId15"/>
    <p:sldId id="353" r:id="rId16"/>
    <p:sldId id="354" r:id="rId17"/>
    <p:sldId id="360" r:id="rId18"/>
    <p:sldId id="355" r:id="rId19"/>
    <p:sldId id="356" r:id="rId20"/>
    <p:sldId id="357" r:id="rId21"/>
    <p:sldId id="368" r:id="rId22"/>
    <p:sldId id="369" r:id="rId23"/>
    <p:sldId id="358" r:id="rId24"/>
    <p:sldId id="359" r:id="rId25"/>
    <p:sldId id="366" r:id="rId26"/>
    <p:sldId id="367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8F00"/>
    <a:srgbClr val="F7F6B6"/>
    <a:srgbClr val="D0EDA5"/>
    <a:srgbClr val="F9E9A6"/>
    <a:srgbClr val="00FDFF"/>
    <a:srgbClr val="E7F7DF"/>
    <a:srgbClr val="00FA00"/>
    <a:srgbClr val="AB7942"/>
    <a:srgbClr val="F7F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64"/>
    <p:restoredTop sz="95462"/>
  </p:normalViewPr>
  <p:slideViewPr>
    <p:cSldViewPr snapToGrid="0" snapToObjects="1" showGuides="1">
      <p:cViewPr varScale="1">
        <p:scale>
          <a:sx n="121" d="100"/>
          <a:sy n="121" d="100"/>
        </p:scale>
        <p:origin x="231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01/07/2020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08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012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52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27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WP3 meeting,  1 July, 2020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noProof="0"/>
              <a:t>アイコンをクリックして図を追加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WP3 meeting,  1 July, 2020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kumimoji="1"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10" Type="http://schemas.openxmlformats.org/officeDocument/2006/relationships/image" Target="../media/image21.jpg"/><Relationship Id="rId4" Type="http://schemas.openxmlformats.org/officeDocument/2006/relationships/image" Target="../media/image15.jpg"/><Relationship Id="rId9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0600" y="2976306"/>
            <a:ext cx="7581000" cy="998900"/>
          </a:xfrm>
        </p:spPr>
        <p:txBody>
          <a:bodyPr/>
          <a:lstStyle/>
          <a:p>
            <a:r>
              <a:rPr lang="en-GB" dirty="0"/>
              <a:t>Inspections on larger coil size of 7-m long</a:t>
            </a:r>
            <a:br>
              <a:rPr lang="en-GB" dirty="0"/>
            </a:br>
            <a:r>
              <a:rPr lang="en-GB" dirty="0"/>
              <a:t>practice coil for D1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80000" cy="1201994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err="1"/>
              <a:t>Michinaka</a:t>
            </a:r>
            <a:r>
              <a:rPr lang="en-GB" b="1"/>
              <a:t> SUGANO </a:t>
            </a:r>
            <a:r>
              <a:rPr lang="en-GB" b="1" dirty="0"/>
              <a:t>(KEK)</a:t>
            </a:r>
          </a:p>
          <a:p>
            <a:r>
              <a:rPr lang="en-GB" altLang="ja-JP" b="1" dirty="0">
                <a:solidFill>
                  <a:schemeClr val="tx2"/>
                </a:solidFill>
              </a:rPr>
              <a:t>KEK</a:t>
            </a:r>
          </a:p>
          <a:p>
            <a:r>
              <a:rPr lang="en-GB" altLang="ja-JP" b="1" dirty="0">
                <a:solidFill>
                  <a:schemeClr val="tx2"/>
                </a:solidFill>
                <a:ea typeface="Calibri" charset="0"/>
                <a:cs typeface="Calibri" charset="0"/>
              </a:rPr>
              <a:t>On behalf of CERN-KEK Collaboration for D1 Development for HL-LHC</a:t>
            </a:r>
          </a:p>
          <a:p>
            <a:endParaRPr lang="en-GB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WP3 meeting,  1 July, 2020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77583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62524D-6B14-4C45-A1B6-6D5D881D4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905" y="-46177"/>
            <a:ext cx="7920000" cy="720000"/>
          </a:xfrm>
        </p:spPr>
        <p:txBody>
          <a:bodyPr/>
          <a:lstStyle/>
          <a:p>
            <a:r>
              <a:rPr lang="en-US" altLang="ja-JP" dirty="0"/>
              <a:t>Bare cable thickness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B0CC561-AC02-7848-A4DA-10AF105C3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91BB8F2-CC73-0548-9D47-2E792BBC38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828"/>
          <a:stretch/>
        </p:blipFill>
        <p:spPr>
          <a:xfrm>
            <a:off x="-166348" y="1470472"/>
            <a:ext cx="3624123" cy="4316837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718C77C-96B5-D645-B205-1F9C4C10F7E1}"/>
              </a:ext>
            </a:extLst>
          </p:cNvPr>
          <p:cNvSpPr txBox="1"/>
          <p:nvPr/>
        </p:nvSpPr>
        <p:spPr>
          <a:xfrm>
            <a:off x="6958017" y="731808"/>
            <a:ext cx="1133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Coil S2-4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E63ED9E-E59C-554B-B916-45CD39773C50}"/>
              </a:ext>
            </a:extLst>
          </p:cNvPr>
          <p:cNvSpPr txBox="1"/>
          <p:nvPr/>
        </p:nvSpPr>
        <p:spPr>
          <a:xfrm>
            <a:off x="1117712" y="731808"/>
            <a:ext cx="1133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Coil LP-0</a:t>
            </a:r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09BB417-1D99-4A4A-84D6-12D2F3F09580}"/>
              </a:ext>
            </a:extLst>
          </p:cNvPr>
          <p:cNvSpPr txBox="1"/>
          <p:nvPr/>
        </p:nvSpPr>
        <p:spPr>
          <a:xfrm>
            <a:off x="4192855" y="731808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Coil S2-1</a:t>
            </a:r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0CFEC00-3735-EB41-92AE-F4BB2F4AE965}"/>
              </a:ext>
            </a:extLst>
          </p:cNvPr>
          <p:cNvSpPr txBox="1"/>
          <p:nvPr/>
        </p:nvSpPr>
        <p:spPr>
          <a:xfrm>
            <a:off x="3314410" y="1070691"/>
            <a:ext cx="2890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02G00346A</a:t>
            </a:r>
          </a:p>
          <a:p>
            <a:pPr algn="ctr"/>
            <a:r>
              <a:rPr lang="en-US" altLang="ja-JP" dirty="0"/>
              <a:t>(HCMB-AO47-CM001622)</a:t>
            </a:r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A265C7A5-5277-9643-AF36-F0678BA925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8136"/>
          <a:stretch/>
        </p:blipFill>
        <p:spPr>
          <a:xfrm>
            <a:off x="2793916" y="1541204"/>
            <a:ext cx="3556167" cy="4119750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CB0450B-B5C6-504D-B0E1-24530A70125F}"/>
              </a:ext>
            </a:extLst>
          </p:cNvPr>
          <p:cNvSpPr txBox="1"/>
          <p:nvPr/>
        </p:nvSpPr>
        <p:spPr>
          <a:xfrm>
            <a:off x="6124457" y="1070691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02B81232A</a:t>
            </a:r>
          </a:p>
          <a:p>
            <a:pPr algn="ctr"/>
            <a:r>
              <a:rPr lang="en-US" altLang="ja-JP" dirty="0"/>
              <a:t>(HCMB_AI47-CR001623)</a:t>
            </a:r>
            <a:endParaRPr kumimoji="1" lang="ja-JP" altLang="en-US"/>
          </a:p>
        </p:txBody>
      </p:sp>
      <p:sp>
        <p:nvSpPr>
          <p:cNvPr id="12" name="角丸四角形 11">
            <a:extLst>
              <a:ext uri="{FF2B5EF4-FFF2-40B4-BE49-F238E27FC236}">
                <a16:creationId xmlns:a16="http://schemas.microsoft.com/office/drawing/2014/main" id="{A9DDF78D-443C-7E40-82BC-A61ACFC1DE25}"/>
              </a:ext>
            </a:extLst>
          </p:cNvPr>
          <p:cNvSpPr/>
          <p:nvPr/>
        </p:nvSpPr>
        <p:spPr>
          <a:xfrm>
            <a:off x="3288550" y="3709079"/>
            <a:ext cx="2557306" cy="12560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>
            <a:extLst>
              <a:ext uri="{FF2B5EF4-FFF2-40B4-BE49-F238E27FC236}">
                <a16:creationId xmlns:a16="http://schemas.microsoft.com/office/drawing/2014/main" id="{5333E60B-CF10-584D-B739-438177DCFCD9}"/>
              </a:ext>
            </a:extLst>
          </p:cNvPr>
          <p:cNvSpPr/>
          <p:nvPr/>
        </p:nvSpPr>
        <p:spPr>
          <a:xfrm>
            <a:off x="367060" y="3671397"/>
            <a:ext cx="2557306" cy="12560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13681FDB-100D-764F-B5D7-97A3F5A31B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4219"/>
          <a:stretch/>
        </p:blipFill>
        <p:spPr>
          <a:xfrm>
            <a:off x="5668815" y="1541202"/>
            <a:ext cx="3556166" cy="4316837"/>
          </a:xfrm>
          <a:prstGeom prst="rect">
            <a:avLst/>
          </a:prstGeom>
        </p:spPr>
      </p:pic>
      <p:sp>
        <p:nvSpPr>
          <p:cNvPr id="15" name="角丸四角形 14">
            <a:extLst>
              <a:ext uri="{FF2B5EF4-FFF2-40B4-BE49-F238E27FC236}">
                <a16:creationId xmlns:a16="http://schemas.microsoft.com/office/drawing/2014/main" id="{F7F094F3-ABCF-2C47-BCCE-2B25BBE886B4}"/>
              </a:ext>
            </a:extLst>
          </p:cNvPr>
          <p:cNvSpPr/>
          <p:nvPr/>
        </p:nvSpPr>
        <p:spPr>
          <a:xfrm>
            <a:off x="6199232" y="3709078"/>
            <a:ext cx="2557306" cy="12560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16B6449-A897-6B4B-8951-F36FE57CDBAE}"/>
              </a:ext>
            </a:extLst>
          </p:cNvPr>
          <p:cNvSpPr txBox="1"/>
          <p:nvPr/>
        </p:nvSpPr>
        <p:spPr>
          <a:xfrm>
            <a:off x="303386" y="1070691"/>
            <a:ext cx="27622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/>
              <a:t>02B50866B</a:t>
            </a:r>
          </a:p>
          <a:p>
            <a:pPr algn="ctr"/>
            <a:r>
              <a:rPr lang="en-US" altLang="ja-JP" dirty="0"/>
              <a:t>(HCMB_AI47-3T50866B)</a:t>
            </a:r>
            <a:endParaRPr lang="ja-JP" altLang="en-US"/>
          </a:p>
          <a:p>
            <a:pPr algn="ctr"/>
            <a:endParaRPr lang="en-US" altLang="ja-JP" dirty="0"/>
          </a:p>
        </p:txBody>
      </p:sp>
      <p:sp>
        <p:nvSpPr>
          <p:cNvPr id="18" name="角丸四角形 17">
            <a:extLst>
              <a:ext uri="{FF2B5EF4-FFF2-40B4-BE49-F238E27FC236}">
                <a16:creationId xmlns:a16="http://schemas.microsoft.com/office/drawing/2014/main" id="{3BA98C27-C0AE-E24B-8151-FFE09D829541}"/>
              </a:ext>
            </a:extLst>
          </p:cNvPr>
          <p:cNvSpPr/>
          <p:nvPr/>
        </p:nvSpPr>
        <p:spPr>
          <a:xfrm>
            <a:off x="4694630" y="1930300"/>
            <a:ext cx="582091" cy="12560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>
            <a:extLst>
              <a:ext uri="{FF2B5EF4-FFF2-40B4-BE49-F238E27FC236}">
                <a16:creationId xmlns:a16="http://schemas.microsoft.com/office/drawing/2014/main" id="{69DEFAC0-82AA-E04C-A010-3A94D7F5FA02}"/>
              </a:ext>
            </a:extLst>
          </p:cNvPr>
          <p:cNvSpPr/>
          <p:nvPr/>
        </p:nvSpPr>
        <p:spPr>
          <a:xfrm>
            <a:off x="7594243" y="1932609"/>
            <a:ext cx="582091" cy="12560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>
            <a:extLst>
              <a:ext uri="{FF2B5EF4-FFF2-40B4-BE49-F238E27FC236}">
                <a16:creationId xmlns:a16="http://schemas.microsoft.com/office/drawing/2014/main" id="{2F3DE9C5-6497-B74B-BF34-36BF59AB4891}"/>
              </a:ext>
            </a:extLst>
          </p:cNvPr>
          <p:cNvSpPr/>
          <p:nvPr/>
        </p:nvSpPr>
        <p:spPr>
          <a:xfrm>
            <a:off x="1774193" y="1867497"/>
            <a:ext cx="582091" cy="12560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82A7E6B-1733-4D4C-85FB-04F66F1BE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048" y="5414403"/>
            <a:ext cx="7951556" cy="68576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altLang="ja-JP" sz="1800" dirty="0"/>
              <a:t>No difference in bare cable thickness between Coil S2-1 and LP-0 cables.</a:t>
            </a:r>
          </a:p>
          <a:p>
            <a:r>
              <a:rPr lang="en-US" altLang="ja-JP" sz="1800" dirty="0"/>
              <a:t>3 </a:t>
            </a:r>
            <a:r>
              <a:rPr lang="en-US" altLang="ja-JP" sz="1800" dirty="0">
                <a:latin typeface="Symbol" pitchFamily="2" charset="2"/>
              </a:rPr>
              <a:t>m</a:t>
            </a:r>
            <a:r>
              <a:rPr lang="en-US" altLang="ja-JP" sz="1800" dirty="0"/>
              <a:t>m thinner in S2-4 cable </a:t>
            </a:r>
            <a:r>
              <a:rPr lang="en-US" altLang="ja-JP" sz="1800" dirty="0">
                <a:sym typeface="Wingdings" pitchFamily="2" charset="2"/>
              </a:rPr>
              <a:t> 0.13 mm thinner for 44 turns</a:t>
            </a:r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4156442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356E13-87FB-F143-8B14-90FA053D5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15422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Insulation tape thickness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8641602-4446-B442-AD80-A1EE6898A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340106BB-E9FD-A94C-ABA2-1AFA1549C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28182"/>
              </p:ext>
            </p:extLst>
          </p:nvPr>
        </p:nvGraphicFramePr>
        <p:xfrm>
          <a:off x="760699" y="1484252"/>
          <a:ext cx="7481305" cy="4069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2343">
                  <a:extLst>
                    <a:ext uri="{9D8B030D-6E8A-4147-A177-3AD203B41FA5}">
                      <a16:colId xmlns:a16="http://schemas.microsoft.com/office/drawing/2014/main" val="3230155026"/>
                    </a:ext>
                  </a:extLst>
                </a:gridCol>
                <a:gridCol w="1424305">
                  <a:extLst>
                    <a:ext uri="{9D8B030D-6E8A-4147-A177-3AD203B41FA5}">
                      <a16:colId xmlns:a16="http://schemas.microsoft.com/office/drawing/2014/main" val="671561557"/>
                    </a:ext>
                  </a:extLst>
                </a:gridCol>
                <a:gridCol w="981393">
                  <a:extLst>
                    <a:ext uri="{9D8B030D-6E8A-4147-A177-3AD203B41FA5}">
                      <a16:colId xmlns:a16="http://schemas.microsoft.com/office/drawing/2014/main" val="160259774"/>
                    </a:ext>
                  </a:extLst>
                </a:gridCol>
                <a:gridCol w="685544">
                  <a:extLst>
                    <a:ext uri="{9D8B030D-6E8A-4147-A177-3AD203B41FA5}">
                      <a16:colId xmlns:a16="http://schemas.microsoft.com/office/drawing/2014/main" val="1960194106"/>
                    </a:ext>
                  </a:extLst>
                </a:gridCol>
                <a:gridCol w="685544">
                  <a:extLst>
                    <a:ext uri="{9D8B030D-6E8A-4147-A177-3AD203B41FA5}">
                      <a16:colId xmlns:a16="http://schemas.microsoft.com/office/drawing/2014/main" val="3381264410"/>
                    </a:ext>
                  </a:extLst>
                </a:gridCol>
                <a:gridCol w="685544">
                  <a:extLst>
                    <a:ext uri="{9D8B030D-6E8A-4147-A177-3AD203B41FA5}">
                      <a16:colId xmlns:a16="http://schemas.microsoft.com/office/drawing/2014/main" val="2869943319"/>
                    </a:ext>
                  </a:extLst>
                </a:gridCol>
                <a:gridCol w="685544">
                  <a:extLst>
                    <a:ext uri="{9D8B030D-6E8A-4147-A177-3AD203B41FA5}">
                      <a16:colId xmlns:a16="http://schemas.microsoft.com/office/drawing/2014/main" val="1729303762"/>
                    </a:ext>
                  </a:extLst>
                </a:gridCol>
                <a:gridCol w="685544">
                  <a:extLst>
                    <a:ext uri="{9D8B030D-6E8A-4147-A177-3AD203B41FA5}">
                      <a16:colId xmlns:a16="http://schemas.microsoft.com/office/drawing/2014/main" val="3235224064"/>
                    </a:ext>
                  </a:extLst>
                </a:gridCol>
                <a:gridCol w="685544">
                  <a:extLst>
                    <a:ext uri="{9D8B030D-6E8A-4147-A177-3AD203B41FA5}">
                      <a16:colId xmlns:a16="http://schemas.microsoft.com/office/drawing/2014/main" val="2318754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Coil ID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Cable ID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solidFill>
                            <a:srgbClr val="0432FF"/>
                          </a:solidFill>
                        </a:rPr>
                        <a:t>Bare cable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Insulated cable</a:t>
                      </a:r>
                      <a:endParaRPr kumimoji="1" lang="ja-JP" altLang="en-US" sz="140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Layer of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insulation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#1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#2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#3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#4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#5</a:t>
                      </a:r>
                      <a:endParaRPr kumimoji="1" lang="ja-JP" altLang="en-US" sz="140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Ave.</a:t>
                      </a:r>
                      <a:endParaRPr kumimoji="1" lang="ja-JP" altLang="en-US" sz="140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84149315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Coil LP-0</a:t>
                      </a:r>
                      <a:endParaRPr kumimoji="1" lang="ja-JP" altLang="en-US" sz="140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432FF"/>
                          </a:solidFill>
                        </a:rPr>
                        <a:t>02B50866B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HCMB_AI47-3T50866B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1st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0.050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0.050</a:t>
                      </a:r>
                      <a:endParaRPr kumimoji="1" lang="ja-JP" altLang="en-US" sz="140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7777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2nd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0.050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0.049</a:t>
                      </a:r>
                      <a:endParaRPr kumimoji="1" lang="ja-JP" altLang="en-US" sz="140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0.050</a:t>
                      </a:r>
                      <a:endParaRPr kumimoji="1" lang="ja-JP" altLang="en-US" sz="140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9E9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186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3rd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0.067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0.067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0.067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0.067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0.066</a:t>
                      </a:r>
                      <a:endParaRPr kumimoji="1" lang="ja-JP" altLang="en-US" sz="140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0.067</a:t>
                      </a:r>
                      <a:endParaRPr kumimoji="1" lang="ja-JP" altLang="en-US" sz="140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0ED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578301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Coil S2-1</a:t>
                      </a:r>
                      <a:endParaRPr kumimoji="1" lang="ja-JP" altLang="en-US" sz="140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432FF"/>
                          </a:solidFill>
                        </a:rPr>
                        <a:t>02G00346A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HCMB-AO47-CM001622</a:t>
                      </a:r>
                      <a:endParaRPr kumimoji="1" lang="ja-JP" altLang="en-US" sz="140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1st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0.050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0.049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0.050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0.049</a:t>
                      </a:r>
                      <a:endParaRPr kumimoji="1" lang="ja-JP" altLang="en-US" sz="140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0.050</a:t>
                      </a:r>
                      <a:endParaRPr kumimoji="1" lang="ja-JP" altLang="en-US" sz="140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27762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2nd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0.049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0.052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9E9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7166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3rd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0.066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0.067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0.067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0.067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0.066</a:t>
                      </a:r>
                      <a:endParaRPr kumimoji="1" lang="ja-JP" altLang="en-US" sz="140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0.067</a:t>
                      </a:r>
                      <a:endParaRPr kumimoji="1" lang="ja-JP" altLang="en-US" sz="140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0ED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113668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Coil S2-4</a:t>
                      </a:r>
                      <a:endParaRPr kumimoji="1" lang="ja-JP" altLang="en-US" sz="140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432FF"/>
                          </a:solidFill>
                        </a:rPr>
                        <a:t>02B81232A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HCMB_AI47-CR001623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1st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79671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2nd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0.051</a:t>
                      </a:r>
                      <a:endParaRPr kumimoji="1" lang="ja-JP" altLang="en-US" sz="140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9E9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2079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3rd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0.069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0.068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0.068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0.068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0.068</a:t>
                      </a:r>
                      <a:endParaRPr kumimoji="1" lang="ja-JP" altLang="en-US" sz="140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0ED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0.068</a:t>
                      </a:r>
                      <a:endParaRPr kumimoji="1" lang="ja-JP" altLang="en-US" sz="140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D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074713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5431E19-EB20-4D4F-99EF-C9B1A05905D1}"/>
              </a:ext>
            </a:extLst>
          </p:cNvPr>
          <p:cNvSpPr txBox="1"/>
          <p:nvPr/>
        </p:nvSpPr>
        <p:spPr>
          <a:xfrm>
            <a:off x="690052" y="698708"/>
            <a:ext cx="7622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Thickness of insulation tapes unwrapped from each cable was measured</a:t>
            </a:r>
          </a:p>
          <a:p>
            <a:r>
              <a:rPr kumimoji="1" lang="en-US" altLang="ja-JP" dirty="0"/>
              <a:t>using a micrometer.</a:t>
            </a:r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6D42BC5-79CE-5140-96F1-15F5FDB380BD}"/>
              </a:ext>
            </a:extLst>
          </p:cNvPr>
          <p:cNvSpPr txBox="1"/>
          <p:nvPr/>
        </p:nvSpPr>
        <p:spPr>
          <a:xfrm>
            <a:off x="1905000" y="5735622"/>
            <a:ext cx="4839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No difference in insulation tape thickness</a:t>
            </a:r>
            <a:endParaRPr kumimoji="1" lang="ja-JP" altLang="en-US" sz="2000"/>
          </a:p>
        </p:txBody>
      </p:sp>
    </p:spTree>
    <p:extLst>
      <p:ext uri="{BB962C8B-B14F-4D97-AF65-F5344CB8AC3E}">
        <p14:creationId xmlns:p14="http://schemas.microsoft.com/office/powerpoint/2010/main" val="1101082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B99AE6-FEA6-894D-A02B-5322D8574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00338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10 stack measurement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0963107-8504-5F44-A2A0-473F61012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WP3 meeting,  1 July, 2020</a:t>
            </a:r>
            <a:endParaRPr lang="en-GB" noProof="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0EA7BD9-1B52-554F-84BA-9428872D4A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985" y="687526"/>
            <a:ext cx="4359503" cy="326962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5BECD94-8B20-AC42-9B4C-6D840F8B8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7141" y="476817"/>
            <a:ext cx="2314517" cy="347177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55BE29B-41E2-DC40-BDD6-198F2E1053FA}"/>
              </a:ext>
            </a:extLst>
          </p:cNvPr>
          <p:cNvSpPr txBox="1"/>
          <p:nvPr/>
        </p:nvSpPr>
        <p:spPr>
          <a:xfrm>
            <a:off x="7747492" y="2212705"/>
            <a:ext cx="1269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Displacement</a:t>
            </a:r>
          </a:p>
          <a:p>
            <a:r>
              <a:rPr kumimoji="1" lang="en-US" altLang="ja-JP" sz="1400" dirty="0">
                <a:solidFill>
                  <a:srgbClr val="FF0000"/>
                </a:solidFill>
              </a:rPr>
              <a:t>sensor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4B8B8FA8-9403-0645-B4F7-86F83FF2DA60}"/>
              </a:ext>
            </a:extLst>
          </p:cNvPr>
          <p:cNvCxnSpPr>
            <a:cxnSpLocks/>
          </p:cNvCxnSpPr>
          <p:nvPr/>
        </p:nvCxnSpPr>
        <p:spPr>
          <a:xfrm flipH="1">
            <a:off x="6797896" y="2372079"/>
            <a:ext cx="950925" cy="285618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右中かっこ 9">
            <a:extLst>
              <a:ext uri="{FF2B5EF4-FFF2-40B4-BE49-F238E27FC236}">
                <a16:creationId xmlns:a16="http://schemas.microsoft.com/office/drawing/2014/main" id="{8E8F8763-CD6D-FA46-8652-11CAC833B395}"/>
              </a:ext>
            </a:extLst>
          </p:cNvPr>
          <p:cNvSpPr/>
          <p:nvPr/>
        </p:nvSpPr>
        <p:spPr>
          <a:xfrm>
            <a:off x="6797896" y="2845228"/>
            <a:ext cx="164115" cy="50504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396E22C-375F-A543-A809-51726BBC154C}"/>
              </a:ext>
            </a:extLst>
          </p:cNvPr>
          <p:cNvSpPr txBox="1"/>
          <p:nvPr/>
        </p:nvSpPr>
        <p:spPr>
          <a:xfrm>
            <a:off x="7592442" y="2772871"/>
            <a:ext cx="13292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22 cable stack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3683BBB2-0D0A-754E-8853-530501BF1A12}"/>
              </a:ext>
            </a:extLst>
          </p:cNvPr>
          <p:cNvCxnSpPr>
            <a:cxnSpLocks/>
          </p:cNvCxnSpPr>
          <p:nvPr/>
        </p:nvCxnSpPr>
        <p:spPr>
          <a:xfrm flipH="1">
            <a:off x="6969021" y="2942181"/>
            <a:ext cx="673474" cy="160508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EBD2102-0EBD-2E4C-896F-B893DE813A68}"/>
              </a:ext>
            </a:extLst>
          </p:cNvPr>
          <p:cNvSpPr txBox="1"/>
          <p:nvPr/>
        </p:nvSpPr>
        <p:spPr>
          <a:xfrm>
            <a:off x="5974078" y="1986074"/>
            <a:ext cx="940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Top block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52DA486-065B-FA42-9841-0FE96565A0E5}"/>
              </a:ext>
            </a:extLst>
          </p:cNvPr>
          <p:cNvSpPr txBox="1"/>
          <p:nvPr/>
        </p:nvSpPr>
        <p:spPr>
          <a:xfrm>
            <a:off x="6042297" y="338717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Bottom</a:t>
            </a:r>
            <a:r>
              <a:rPr kumimoji="1" lang="en-US" altLang="ja-JP" sz="1400" dirty="0">
                <a:solidFill>
                  <a:srgbClr val="FF0000"/>
                </a:solidFill>
              </a:rPr>
              <a:t> block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71F2C76-A662-8142-AAA3-DAE7DECF18D6}"/>
              </a:ext>
            </a:extLst>
          </p:cNvPr>
          <p:cNvSpPr txBox="1"/>
          <p:nvPr/>
        </p:nvSpPr>
        <p:spPr>
          <a:xfrm>
            <a:off x="7747492" y="992607"/>
            <a:ext cx="901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Load cell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04830D05-72A5-8543-B339-E1892588B110}"/>
              </a:ext>
            </a:extLst>
          </p:cNvPr>
          <p:cNvCxnSpPr>
            <a:cxnSpLocks/>
          </p:cNvCxnSpPr>
          <p:nvPr/>
        </p:nvCxnSpPr>
        <p:spPr>
          <a:xfrm flipH="1">
            <a:off x="6652401" y="1146496"/>
            <a:ext cx="1133791" cy="398495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CF911B-8C68-4C40-B4F9-7A884EC55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382" y="3981705"/>
            <a:ext cx="7920000" cy="2876295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altLang="ja-JP" sz="1800" dirty="0"/>
              <a:t>Measurement setup: 50 ton hydraulic press, manual pump, 20 ton load cell, eddy current displacement sensor</a:t>
            </a:r>
          </a:p>
          <a:p>
            <a:r>
              <a:rPr lang="en-US" altLang="ja-JP" sz="1800" dirty="0"/>
              <a:t>Curing</a:t>
            </a:r>
          </a:p>
          <a:p>
            <a:pPr lvl="1"/>
            <a:r>
              <a:rPr lang="en-US" altLang="ja-JP" sz="1800" dirty="0"/>
              <a:t>22 cable stack (a half number of turns of D1 coil) was cured at 190</a:t>
            </a:r>
            <a:r>
              <a:rPr lang="en-US" altLang="ja-JP" sz="1800" baseline="30000" dirty="0"/>
              <a:t>o</a:t>
            </a:r>
            <a:r>
              <a:rPr lang="en-US" altLang="ja-JP" sz="1800" dirty="0"/>
              <a:t>C for 0.5 h with the pressure of 50 MPa.</a:t>
            </a:r>
          </a:p>
          <a:p>
            <a:r>
              <a:rPr lang="en-US" altLang="ja-JP" sz="1800" dirty="0"/>
              <a:t>Compressive test</a:t>
            </a:r>
          </a:p>
          <a:p>
            <a:pPr lvl="1"/>
            <a:r>
              <a:rPr lang="en-US" altLang="ja-JP" sz="1800" dirty="0"/>
              <a:t>Reference specimen(SS400 block), cable stack</a:t>
            </a:r>
          </a:p>
          <a:p>
            <a:pPr lvl="1"/>
            <a:r>
              <a:rPr lang="en-US" altLang="ja-JP" sz="1800" dirty="0"/>
              <a:t>Loading and unloading up to 100 MPa</a:t>
            </a:r>
          </a:p>
          <a:p>
            <a:pPr lvl="1"/>
            <a:r>
              <a:rPr lang="en-US" altLang="ja-JP" sz="1800" dirty="0"/>
              <a:t>Measured data of the second cycle among three cycles were used.</a:t>
            </a:r>
          </a:p>
          <a:p>
            <a:endParaRPr lang="en-US" altLang="ja-JP" sz="1800" dirty="0"/>
          </a:p>
        </p:txBody>
      </p:sp>
    </p:spTree>
    <p:extLst>
      <p:ext uri="{BB962C8B-B14F-4D97-AF65-F5344CB8AC3E}">
        <p14:creationId xmlns:p14="http://schemas.microsoft.com/office/powerpoint/2010/main" val="625743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7438C3-2390-8E4F-B230-EC52D508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74590"/>
            <a:ext cx="8327724" cy="720000"/>
          </a:xfrm>
        </p:spPr>
        <p:txBody>
          <a:bodyPr/>
          <a:lstStyle/>
          <a:p>
            <a:r>
              <a:rPr lang="en-US" altLang="ja-JP" dirty="0"/>
              <a:t>Measured stress-displacement curve of Fe block</a:t>
            </a:r>
            <a:br>
              <a:rPr lang="en-US" altLang="ja-JP" dirty="0"/>
            </a:br>
            <a:r>
              <a:rPr lang="en-US" altLang="ja-JP" dirty="0"/>
              <a:t>(only 2nd loading/unloading curve, raw data)</a:t>
            </a:r>
            <a:br>
              <a:rPr lang="ja-JP" altLang="en-US"/>
            </a:b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C0B3D1-FCF9-D344-8C7E-C7B1A084A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574" y="5030665"/>
            <a:ext cx="8327723" cy="1138516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sz="1800" dirty="0"/>
              <a:t>Offset of 30 </a:t>
            </a:r>
            <a:r>
              <a:rPr lang="en-US" altLang="ja-JP" sz="1800" dirty="0">
                <a:latin typeface="Symbol" pitchFamily="2" charset="2"/>
              </a:rPr>
              <a:t>m</a:t>
            </a:r>
            <a:r>
              <a:rPr lang="en-US" altLang="ja-JP" sz="1800" dirty="0"/>
              <a:t>m at maximum among the measured Fe-block data was found. This comes from mispositioning of the displacement sensors.</a:t>
            </a:r>
          </a:p>
          <a:p>
            <a:r>
              <a:rPr kumimoji="1" lang="en-US" altLang="ja-JP" sz="1800" dirty="0"/>
              <a:t>This offset was corrected during data analysis.</a:t>
            </a:r>
          </a:p>
          <a:p>
            <a:r>
              <a:rPr lang="en-US" altLang="ja-JP" sz="1800" dirty="0"/>
              <a:t>Measured data of Fe block were used to subtract deformation of the measuring jig.</a:t>
            </a:r>
            <a:endParaRPr kumimoji="1" lang="ja-JP" altLang="en-US" sz="18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5DCF4B6-5747-1742-B891-DA9442DB2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F49493D-45D9-8044-B1E6-C9071FC409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33" t="24059" r="25517" b="10678"/>
          <a:stretch/>
        </p:blipFill>
        <p:spPr>
          <a:xfrm>
            <a:off x="204574" y="1153896"/>
            <a:ext cx="4367724" cy="3754576"/>
          </a:xfrm>
          <a:prstGeom prst="rect">
            <a:avLst/>
          </a:prstGeom>
        </p:spPr>
      </p:pic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0EABF04-7191-F04A-9A8B-9A86751E2D18}"/>
              </a:ext>
            </a:extLst>
          </p:cNvPr>
          <p:cNvCxnSpPr>
            <a:cxnSpLocks/>
          </p:cNvCxnSpPr>
          <p:nvPr/>
        </p:nvCxnSpPr>
        <p:spPr>
          <a:xfrm flipV="1">
            <a:off x="1103884" y="1428344"/>
            <a:ext cx="0" cy="294289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F5613CCD-FBCB-9D4D-AF2F-B138D29737F6}"/>
              </a:ext>
            </a:extLst>
          </p:cNvPr>
          <p:cNvCxnSpPr>
            <a:cxnSpLocks/>
          </p:cNvCxnSpPr>
          <p:nvPr/>
        </p:nvCxnSpPr>
        <p:spPr>
          <a:xfrm flipV="1">
            <a:off x="2055070" y="1428344"/>
            <a:ext cx="0" cy="294289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97CAD6E2-7EF8-0548-A169-071B362D5159}"/>
              </a:ext>
            </a:extLst>
          </p:cNvPr>
          <p:cNvCxnSpPr>
            <a:cxnSpLocks/>
          </p:cNvCxnSpPr>
          <p:nvPr/>
        </p:nvCxnSpPr>
        <p:spPr>
          <a:xfrm>
            <a:off x="1103884" y="1585998"/>
            <a:ext cx="951186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DE16516-F1FF-2945-9057-B0D43260F9B4}"/>
              </a:ext>
            </a:extLst>
          </p:cNvPr>
          <p:cNvSpPr txBox="1"/>
          <p:nvPr/>
        </p:nvSpPr>
        <p:spPr>
          <a:xfrm>
            <a:off x="1164139" y="1243678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30 </a:t>
            </a:r>
            <a:r>
              <a:rPr kumimoji="1" lang="en-US" altLang="ja-JP" dirty="0">
                <a:latin typeface="Symbol" pitchFamily="2" charset="2"/>
              </a:rPr>
              <a:t>m</a:t>
            </a:r>
            <a:r>
              <a:rPr kumimoji="1" lang="en-US" altLang="ja-JP" dirty="0"/>
              <a:t>m</a:t>
            </a:r>
            <a:endParaRPr kumimoji="1" lang="ja-JP" altLang="en-US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B0C98F2E-D4CE-F346-8207-E56970BD6D1C}"/>
              </a:ext>
            </a:extLst>
          </p:cNvPr>
          <p:cNvGrpSpPr/>
          <p:nvPr/>
        </p:nvGrpSpPr>
        <p:grpSpPr>
          <a:xfrm>
            <a:off x="4954444" y="1243677"/>
            <a:ext cx="3577556" cy="3043479"/>
            <a:chOff x="4954146" y="1024024"/>
            <a:chExt cx="2696411" cy="2293876"/>
          </a:xfrm>
        </p:grpSpPr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08DEFB5F-2DFC-8D43-BBE4-EA4642C8AF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4265" r="9968"/>
            <a:stretch/>
          </p:blipFill>
          <p:spPr>
            <a:xfrm>
              <a:off x="5043555" y="1024024"/>
              <a:ext cx="2607002" cy="2293876"/>
            </a:xfrm>
            <a:prstGeom prst="rect">
              <a:avLst/>
            </a:prstGeom>
          </p:spPr>
        </p:pic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588365A7-502D-7D4A-B513-EA8B4F78A9EF}"/>
                </a:ext>
              </a:extLst>
            </p:cNvPr>
            <p:cNvSpPr txBox="1"/>
            <p:nvPr/>
          </p:nvSpPr>
          <p:spPr>
            <a:xfrm>
              <a:off x="4954146" y="1527566"/>
              <a:ext cx="1074319" cy="440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solidFill>
                    <a:srgbClr val="FF0000"/>
                  </a:solidFill>
                </a:rPr>
                <a:t>Displacement</a:t>
              </a:r>
            </a:p>
            <a:p>
              <a:r>
                <a:rPr kumimoji="1" lang="en-US" altLang="ja-JP" sz="1600" dirty="0">
                  <a:solidFill>
                    <a:srgbClr val="FF0000"/>
                  </a:solidFill>
                </a:rPr>
                <a:t>sensor</a:t>
              </a:r>
              <a:endParaRPr kumimoji="1" lang="ja-JP" altLang="en-US" sz="1600">
                <a:solidFill>
                  <a:srgbClr val="FF0000"/>
                </a:solidFill>
              </a:endParaRPr>
            </a:p>
          </p:txBody>
        </p:sp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C86C232D-594B-5F48-BB53-10202B8D4F38}"/>
                </a:ext>
              </a:extLst>
            </p:cNvPr>
            <p:cNvCxnSpPr/>
            <p:nvPr/>
          </p:nvCxnSpPr>
          <p:spPr>
            <a:xfrm>
              <a:off x="5975052" y="1681448"/>
              <a:ext cx="183799" cy="151634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57C84DE5-8B64-6A49-AAD8-87D8A735431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890747" y="2303161"/>
              <a:ext cx="268104" cy="350122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CFA68554-7DAE-994C-BD9E-075141842BCA}"/>
                </a:ext>
              </a:extLst>
            </p:cNvPr>
            <p:cNvSpPr txBox="1"/>
            <p:nvPr/>
          </p:nvSpPr>
          <p:spPr>
            <a:xfrm>
              <a:off x="5409682" y="2590953"/>
              <a:ext cx="1988917" cy="2551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solidFill>
                    <a:srgbClr val="FF0000"/>
                  </a:solidFill>
                </a:rPr>
                <a:t>Bolts to fix the disp. sensor</a:t>
              </a:r>
              <a:endParaRPr kumimoji="1" lang="ja-JP" altLang="en-US" sz="1600">
                <a:solidFill>
                  <a:srgbClr val="FF0000"/>
                </a:solidFill>
              </a:endParaRPr>
            </a:p>
          </p:txBody>
        </p: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id="{B3420356-8F0B-F348-BFF6-2A2C640BD4BD}"/>
                </a:ext>
              </a:extLst>
            </p:cNvPr>
            <p:cNvCxnSpPr>
              <a:cxnSpLocks/>
            </p:cNvCxnSpPr>
            <p:nvPr/>
          </p:nvCxnSpPr>
          <p:spPr>
            <a:xfrm>
              <a:off x="6156360" y="1295727"/>
              <a:ext cx="90287" cy="51952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B7842369-CB9F-1842-A264-3B686F960240}"/>
                </a:ext>
              </a:extLst>
            </p:cNvPr>
            <p:cNvSpPr txBox="1"/>
            <p:nvPr/>
          </p:nvSpPr>
          <p:spPr>
            <a:xfrm>
              <a:off x="5223251" y="1068175"/>
              <a:ext cx="1834269" cy="2551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solidFill>
                    <a:srgbClr val="FF0000"/>
                  </a:solidFill>
                </a:rPr>
                <a:t>5 mm-thick refence plate</a:t>
              </a:r>
              <a:endParaRPr kumimoji="1" lang="ja-JP" altLang="en-US" sz="160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8863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B9710C-788F-6642-8B64-359B332A6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14" y="141650"/>
            <a:ext cx="9025986" cy="720000"/>
          </a:xfrm>
          <a:solidFill>
            <a:schemeClr val="bg1"/>
          </a:solidFill>
        </p:spPr>
        <p:txBody>
          <a:bodyPr/>
          <a:lstStyle/>
          <a:p>
            <a:r>
              <a:rPr lang="en-US" altLang="ja-JP" dirty="0"/>
              <a:t>Measured stress-displacement curve of cable stack</a:t>
            </a:r>
            <a:br>
              <a:rPr lang="en-US" altLang="ja-JP" dirty="0"/>
            </a:br>
            <a:r>
              <a:rPr lang="en-US" altLang="ja-JP" dirty="0"/>
              <a:t>(raw data)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73992B8-5B23-7C4F-B430-6753347642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311" y="5171825"/>
            <a:ext cx="7920000" cy="1092341"/>
          </a:xfrm>
        </p:spPr>
        <p:txBody>
          <a:bodyPr>
            <a:normAutofit/>
          </a:bodyPr>
          <a:lstStyle/>
          <a:p>
            <a:r>
              <a:rPr lang="en-US" altLang="ja-JP" sz="1800" dirty="0"/>
              <a:t>The curves of the 2nd and 3rd run are more reproducible, while the 1st run exhibits larger hysteresis.</a:t>
            </a:r>
          </a:p>
          <a:p>
            <a:pPr marL="0" indent="0">
              <a:buNone/>
            </a:pPr>
            <a:r>
              <a:rPr kumimoji="1" lang="en-US" altLang="ja-JP" sz="1800" dirty="0"/>
              <a:t>      </a:t>
            </a:r>
            <a:r>
              <a:rPr kumimoji="1" lang="en-US" altLang="ja-JP" sz="1800" dirty="0">
                <a:sym typeface="Wingdings" pitchFamily="2" charset="2"/>
              </a:rPr>
              <a:t> 2nd loading curve was used for the following analysis</a:t>
            </a:r>
            <a:endParaRPr kumimoji="1" lang="ja-JP" altLang="en-US" sz="18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883F8EE-F5CC-6D41-A7FA-FA8D0E0DB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9BA0250-66FD-664F-9923-D4BBA967F4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33" t="24060" r="26322" b="13117"/>
          <a:stretch/>
        </p:blipFill>
        <p:spPr>
          <a:xfrm>
            <a:off x="-81682" y="1114880"/>
            <a:ext cx="4603161" cy="3867024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05FC824-F4C5-314E-88D7-BDFF81DF723B}"/>
              </a:ext>
            </a:extLst>
          </p:cNvPr>
          <p:cNvSpPr txBox="1"/>
          <p:nvPr/>
        </p:nvSpPr>
        <p:spPr>
          <a:xfrm>
            <a:off x="2082156" y="2501125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1st loading</a:t>
            </a:r>
            <a:endParaRPr kumimoji="1" lang="ja-JP" altLang="en-US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5E74E528-2C9B-9A46-8AED-1F1751703A17}"/>
              </a:ext>
            </a:extLst>
          </p:cNvPr>
          <p:cNvCxnSpPr>
            <a:cxnSpLocks/>
          </p:cNvCxnSpPr>
          <p:nvPr/>
        </p:nvCxnSpPr>
        <p:spPr>
          <a:xfrm flipH="1" flipV="1">
            <a:off x="1944414" y="2249214"/>
            <a:ext cx="275484" cy="34660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30031D8A-1789-9C4C-AC79-21E76C386327}"/>
              </a:ext>
            </a:extLst>
          </p:cNvPr>
          <p:cNvCxnSpPr>
            <a:cxnSpLocks/>
          </p:cNvCxnSpPr>
          <p:nvPr/>
        </p:nvCxnSpPr>
        <p:spPr>
          <a:xfrm flipH="1" flipV="1">
            <a:off x="2019096" y="2870457"/>
            <a:ext cx="275484" cy="460199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45771FF-049F-D94C-A734-6FB05B8008B4}"/>
              </a:ext>
            </a:extLst>
          </p:cNvPr>
          <p:cNvSpPr txBox="1"/>
          <p:nvPr/>
        </p:nvSpPr>
        <p:spPr>
          <a:xfrm>
            <a:off x="2216808" y="3145100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2nd, 3rd</a:t>
            </a:r>
          </a:p>
          <a:p>
            <a:r>
              <a:rPr kumimoji="1" lang="en-US" altLang="ja-JP" dirty="0"/>
              <a:t>loading</a:t>
            </a:r>
            <a:endParaRPr kumimoji="1" lang="ja-JP" altLang="en-US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82C22F2-D2D0-DA46-8210-557E91BCC763}"/>
              </a:ext>
            </a:extLst>
          </p:cNvPr>
          <p:cNvCxnSpPr>
            <a:cxnSpLocks/>
          </p:cNvCxnSpPr>
          <p:nvPr/>
        </p:nvCxnSpPr>
        <p:spPr>
          <a:xfrm>
            <a:off x="1219200" y="2672406"/>
            <a:ext cx="189187" cy="42815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748B277-F1C2-DE45-9532-47BB5C214B4B}"/>
              </a:ext>
            </a:extLst>
          </p:cNvPr>
          <p:cNvSpPr txBox="1"/>
          <p:nvPr/>
        </p:nvSpPr>
        <p:spPr>
          <a:xfrm>
            <a:off x="721741" y="302949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Unloading</a:t>
            </a:r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E1441FFF-15C0-224D-996C-773359823B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33" t="24060" r="24954" b="12849"/>
          <a:stretch/>
        </p:blipFill>
        <p:spPr>
          <a:xfrm>
            <a:off x="4431311" y="1120056"/>
            <a:ext cx="4695845" cy="3861848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9005079-81C2-B04E-8FDA-ACF8609580BB}"/>
              </a:ext>
            </a:extLst>
          </p:cNvPr>
          <p:cNvSpPr txBox="1"/>
          <p:nvPr/>
        </p:nvSpPr>
        <p:spPr>
          <a:xfrm>
            <a:off x="5241921" y="1309977"/>
            <a:ext cx="21868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2nd loading/unloading</a:t>
            </a:r>
            <a:endParaRPr kumimoji="1" lang="ja-JP" altLang="en-US" sz="160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871FC29-9F7B-924C-95A2-A5E3F0AF9A7F}"/>
              </a:ext>
            </a:extLst>
          </p:cNvPr>
          <p:cNvSpPr txBox="1"/>
          <p:nvPr/>
        </p:nvSpPr>
        <p:spPr>
          <a:xfrm>
            <a:off x="6555913" y="2219969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Thicker cable stack</a:t>
            </a:r>
            <a:endParaRPr kumimoji="1" lang="ja-JP" altLang="en-US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9F91A5BC-27FE-834C-B727-67D294C96BAE}"/>
              </a:ext>
            </a:extLst>
          </p:cNvPr>
          <p:cNvCxnSpPr>
            <a:cxnSpLocks/>
          </p:cNvCxnSpPr>
          <p:nvPr/>
        </p:nvCxnSpPr>
        <p:spPr>
          <a:xfrm>
            <a:off x="7635696" y="2660004"/>
            <a:ext cx="478301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852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45B3C-6C6D-9748-9926-A8AFA86F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5410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Data analysis: Deformation of cable stack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7BB18A0-7243-A34D-AF77-5CC5FA105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231268C-BF9F-0647-B8B0-057E4A657C23}"/>
              </a:ext>
            </a:extLst>
          </p:cNvPr>
          <p:cNvSpPr txBox="1"/>
          <p:nvPr/>
        </p:nvSpPr>
        <p:spPr>
          <a:xfrm>
            <a:off x="484774" y="1117679"/>
            <a:ext cx="6365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Cable stack thickness at the stress of </a:t>
            </a:r>
            <a:r>
              <a:rPr kumimoji="1" lang="en-US" altLang="ja-JP" i="1" dirty="0">
                <a:latin typeface="Symbol" pitchFamily="2" charset="2"/>
              </a:rPr>
              <a:t>s</a:t>
            </a:r>
            <a:r>
              <a:rPr kumimoji="1" lang="en-US" altLang="ja-JP" dirty="0">
                <a:latin typeface="Symbol" pitchFamily="2" charset="2"/>
              </a:rPr>
              <a:t> </a:t>
            </a:r>
            <a:r>
              <a:rPr kumimoji="1" lang="en-US" altLang="ja-JP" dirty="0"/>
              <a:t>(</a:t>
            </a:r>
            <a:r>
              <a:rPr kumimoji="1" lang="en-US" altLang="ja-JP" i="1" dirty="0" err="1"/>
              <a:t>y</a:t>
            </a:r>
            <a:r>
              <a:rPr kumimoji="1" lang="en-US" altLang="ja-JP" i="1" baseline="-25000" dirty="0" err="1"/>
              <a:t>c</a:t>
            </a:r>
            <a:r>
              <a:rPr kumimoji="1" lang="en-US" altLang="ja-JP" dirty="0"/>
              <a:t>(</a:t>
            </a:r>
            <a:r>
              <a:rPr kumimoji="1" lang="en-US" altLang="ja-JP" i="1" dirty="0">
                <a:latin typeface="Symbol" pitchFamily="2" charset="2"/>
              </a:rPr>
              <a:t>s</a:t>
            </a:r>
            <a:r>
              <a:rPr kumimoji="1" lang="en-US" altLang="ja-JP" dirty="0"/>
              <a:t>))</a:t>
            </a:r>
            <a:endParaRPr kumimoji="1" lang="en-US" altLang="ja-JP" i="1" dirty="0"/>
          </a:p>
          <a:p>
            <a:r>
              <a:rPr lang="en-US" altLang="ja-JP" dirty="0"/>
              <a:t>= Initial thickness (</a:t>
            </a:r>
            <a:r>
              <a:rPr lang="en-US" altLang="ja-JP" i="1" dirty="0"/>
              <a:t>y</a:t>
            </a:r>
            <a:r>
              <a:rPr lang="en-US" altLang="ja-JP" i="1" baseline="-25000" dirty="0"/>
              <a:t>0,c</a:t>
            </a:r>
            <a:r>
              <a:rPr lang="en-US" altLang="ja-JP" dirty="0"/>
              <a:t>)</a:t>
            </a:r>
            <a:r>
              <a:rPr lang="ja-JP" altLang="en-US"/>
              <a:t> </a:t>
            </a:r>
            <a:r>
              <a:rPr lang="en-US" altLang="ja-JP" dirty="0"/>
              <a:t>+</a:t>
            </a:r>
            <a:r>
              <a:rPr lang="ja-JP" altLang="en-US"/>
              <a:t> </a:t>
            </a:r>
            <a:r>
              <a:rPr lang="en-US" altLang="ja-JP" dirty="0"/>
              <a:t>Deformation of cable stack (</a:t>
            </a:r>
            <a:r>
              <a:rPr lang="en-US" altLang="ja-JP" dirty="0" err="1">
                <a:solidFill>
                  <a:schemeClr val="accent6"/>
                </a:solidFill>
                <a:latin typeface="Symbol" pitchFamily="2" charset="2"/>
              </a:rPr>
              <a:t>D</a:t>
            </a:r>
            <a:r>
              <a:rPr lang="en-US" altLang="ja-JP" i="1" dirty="0" err="1">
                <a:solidFill>
                  <a:schemeClr val="accent6"/>
                </a:solidFill>
              </a:rPr>
              <a:t>y</a:t>
            </a:r>
            <a:r>
              <a:rPr lang="en-US" altLang="ja-JP" i="1" baseline="-25000" dirty="0" err="1">
                <a:solidFill>
                  <a:schemeClr val="accent6"/>
                </a:solidFill>
              </a:rPr>
              <a:t>c</a:t>
            </a:r>
            <a:r>
              <a:rPr lang="en-US" altLang="ja-JP" dirty="0">
                <a:solidFill>
                  <a:schemeClr val="accent6"/>
                </a:solidFill>
              </a:rPr>
              <a:t>(</a:t>
            </a:r>
            <a:r>
              <a:rPr lang="en-US" altLang="ja-JP" dirty="0">
                <a:solidFill>
                  <a:schemeClr val="accent6"/>
                </a:solidFill>
                <a:latin typeface="Symbol" pitchFamily="2" charset="2"/>
              </a:rPr>
              <a:t>s</a:t>
            </a:r>
            <a:r>
              <a:rPr lang="en-US" altLang="ja-JP" dirty="0">
                <a:solidFill>
                  <a:schemeClr val="accent6"/>
                </a:solidFill>
              </a:rPr>
              <a:t>)</a:t>
            </a:r>
            <a:r>
              <a:rPr lang="en-US" altLang="ja-JP" dirty="0"/>
              <a:t>)</a:t>
            </a:r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8257099-F120-384C-9DC3-9D10A41DBE6A}"/>
              </a:ext>
            </a:extLst>
          </p:cNvPr>
          <p:cNvSpPr/>
          <p:nvPr/>
        </p:nvSpPr>
        <p:spPr>
          <a:xfrm>
            <a:off x="260420" y="1921365"/>
            <a:ext cx="6261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Deformation of cable stack (</a:t>
            </a:r>
            <a:r>
              <a:rPr lang="en-US" altLang="ja-JP" dirty="0" err="1">
                <a:solidFill>
                  <a:schemeClr val="accent6"/>
                </a:solidFill>
                <a:latin typeface="Symbol" pitchFamily="2" charset="2"/>
              </a:rPr>
              <a:t>D</a:t>
            </a:r>
            <a:r>
              <a:rPr lang="en-US" altLang="ja-JP" i="1" dirty="0" err="1">
                <a:solidFill>
                  <a:schemeClr val="accent6"/>
                </a:solidFill>
              </a:rPr>
              <a:t>y</a:t>
            </a:r>
            <a:r>
              <a:rPr lang="en-US" altLang="ja-JP" i="1" baseline="-25000" dirty="0" err="1">
                <a:solidFill>
                  <a:schemeClr val="accent6"/>
                </a:solidFill>
              </a:rPr>
              <a:t>c</a:t>
            </a:r>
            <a:r>
              <a:rPr lang="en-US" altLang="ja-JP" dirty="0">
                <a:solidFill>
                  <a:schemeClr val="accent6"/>
                </a:solidFill>
              </a:rPr>
              <a:t>(</a:t>
            </a:r>
            <a:r>
              <a:rPr lang="en-US" altLang="ja-JP" dirty="0">
                <a:solidFill>
                  <a:schemeClr val="accent6"/>
                </a:solidFill>
                <a:latin typeface="Symbol" pitchFamily="2" charset="2"/>
              </a:rPr>
              <a:t>s</a:t>
            </a:r>
            <a:r>
              <a:rPr lang="en-US" altLang="ja-JP" dirty="0">
                <a:solidFill>
                  <a:schemeClr val="accent6"/>
                </a:solidFill>
              </a:rPr>
              <a:t>)</a:t>
            </a:r>
            <a:r>
              <a:rPr lang="en-US" altLang="ja-JP" dirty="0"/>
              <a:t>)</a:t>
            </a:r>
            <a:r>
              <a:rPr lang="ja-JP" altLang="en-US"/>
              <a:t> </a:t>
            </a:r>
            <a:r>
              <a:rPr lang="en-US" altLang="ja-JP" dirty="0"/>
              <a:t>was derived as follows.</a:t>
            </a:r>
            <a:endParaRPr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9A24C683-AD7D-6E49-B65E-2D422570C2AA}"/>
                  </a:ext>
                </a:extLst>
              </p:cNvPr>
              <p:cNvSpPr txBox="1"/>
              <p:nvPr/>
            </p:nvSpPr>
            <p:spPr>
              <a:xfrm>
                <a:off x="1546828" y="2774705"/>
                <a:ext cx="2585195" cy="3994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l-GR" altLang="ja-JP" sz="240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kumimoji="1" lang="el-GR" altLang="ja-JP" sz="240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24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kumimoji="1" lang="en-US" altLang="ja-JP" sz="24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kumimoji="1" lang="el-GR" altLang="ja-JP" sz="24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kumimoji="1" lang="el-GR" altLang="ja-JP" sz="2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+∆</m:t>
                      </m:r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𝑗𝑖𝑔</m:t>
                          </m:r>
                        </m:sub>
                      </m:sSub>
                    </m:oMath>
                  </m:oMathPara>
                </a14:m>
                <a:endParaRPr kumimoji="1" lang="ja-JP" altLang="en-US" sz="2400"/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9A24C683-AD7D-6E49-B65E-2D422570C2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6828" y="2774705"/>
                <a:ext cx="2585195" cy="399405"/>
              </a:xfrm>
              <a:prstGeom prst="rect">
                <a:avLst/>
              </a:prstGeom>
              <a:blipFill>
                <a:blip r:embed="rId2"/>
                <a:stretch>
                  <a:fillRect l="-1961" r="-980" b="-2424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9B21E550-0927-2948-AF02-B308C257902D}"/>
                  </a:ext>
                </a:extLst>
              </p:cNvPr>
              <p:cNvSpPr txBox="1"/>
              <p:nvPr/>
            </p:nvSpPr>
            <p:spPr>
              <a:xfrm>
                <a:off x="1546828" y="3248190"/>
                <a:ext cx="2783262" cy="3994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l-GR" altLang="ja-JP" sz="240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kumimoji="1" lang="el-GR" altLang="ja-JP" sz="240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24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𝐹𝑒</m:t>
                          </m:r>
                        </m:sub>
                        <m:sup>
                          <m:r>
                            <a:rPr kumimoji="1" lang="en-US" altLang="ja-JP" sz="24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kumimoji="1" lang="el-GR" altLang="ja-JP" sz="2400" b="0" i="1" smtClean="0">
                          <a:solidFill>
                            <a:srgbClr val="008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kumimoji="1" lang="el-GR" altLang="ja-JP" sz="2400" b="0" i="1" smtClean="0">
                              <a:solidFill>
                                <a:srgbClr val="008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solidFill>
                                <a:srgbClr val="008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solidFill>
                                <a:srgbClr val="008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𝐹𝑒</m:t>
                          </m:r>
                        </m:sub>
                      </m:sSub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+∆</m:t>
                      </m:r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𝑗𝑖𝑔</m:t>
                          </m:r>
                        </m:sub>
                      </m:sSub>
                    </m:oMath>
                  </m:oMathPara>
                </a14:m>
                <a:endParaRPr kumimoji="1" lang="ja-JP" altLang="en-US" sz="2400"/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9B21E550-0927-2948-AF02-B308C25790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6828" y="3248190"/>
                <a:ext cx="2783262" cy="399405"/>
              </a:xfrm>
              <a:prstGeom prst="rect">
                <a:avLst/>
              </a:prstGeom>
              <a:blipFill>
                <a:blip r:embed="rId3"/>
                <a:stretch>
                  <a:fillRect l="-1364" r="-909" b="-25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E70B342B-2DD7-B044-81BA-4BE000050B68}"/>
                  </a:ext>
                </a:extLst>
              </p:cNvPr>
              <p:cNvSpPr/>
              <p:nvPr/>
            </p:nvSpPr>
            <p:spPr>
              <a:xfrm>
                <a:off x="2038601" y="4105251"/>
                <a:ext cx="1816972" cy="582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400" i="1" smtClean="0">
                        <a:solidFill>
                          <a:srgbClr val="008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altLang="ja-JP" sz="2400" i="1">
                            <a:solidFill>
                              <a:srgbClr val="008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rgbClr val="008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rgbClr val="008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𝐹𝑒</m:t>
                        </m:r>
                      </m:sub>
                    </m:sSub>
                  </m:oMath>
                </a14:m>
                <a:r>
                  <a:rPr lang="en-US" altLang="ja-JP" sz="2400" dirty="0">
                    <a:solidFill>
                      <a:srgbClr val="008F00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solidFill>
                              <a:srgbClr val="008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US" altLang="ja-JP" sz="2400" i="1">
                                <a:solidFill>
                                  <a:srgbClr val="008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sz="2400" i="1">
                                <a:solidFill>
                                  <a:srgbClr val="008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a:rPr lang="en-US" altLang="ja-JP" sz="2400" i="1">
                                <a:solidFill>
                                  <a:srgbClr val="008F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den>
                        </m:f>
                        <m:r>
                          <a:rPr lang="en-US" altLang="ja-JP" sz="2400" b="0" i="1" smtClean="0">
                            <a:solidFill>
                              <a:srgbClr val="008F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8F00"/>
                            </a:solidFill>
                            <a:latin typeface="Cambria Math" panose="02040503050406030204" pitchFamily="18" charset="0"/>
                          </a:rPr>
                          <m:t>0, </m:t>
                        </m:r>
                        <m:r>
                          <a:rPr lang="en-US" altLang="ja-JP" sz="2400" b="0" i="1" smtClean="0">
                            <a:solidFill>
                              <a:srgbClr val="008F00"/>
                            </a:solidFill>
                            <a:latin typeface="Cambria Math" panose="02040503050406030204" pitchFamily="18" charset="0"/>
                          </a:rPr>
                          <m:t>𝐹𝑒</m:t>
                        </m:r>
                      </m:sub>
                    </m:sSub>
                  </m:oMath>
                </a14:m>
                <a:endParaRPr lang="ja-JP" altLang="en-US" sz="2400"/>
              </a:p>
            </p:txBody>
          </p:sp>
        </mc:Choice>
        <mc:Fallback xmlns=""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E70B342B-2DD7-B044-81BA-4BE000050B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8601" y="4105251"/>
                <a:ext cx="1816972" cy="582275"/>
              </a:xfrm>
              <a:prstGeom prst="rect">
                <a:avLst/>
              </a:prstGeom>
              <a:blipFill>
                <a:blip r:embed="rId4"/>
                <a:stretch>
                  <a:fillRect l="-694" b="-638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5D75AE03-00A0-EA4E-98D5-3B55924CA43F}"/>
                  </a:ext>
                </a:extLst>
              </p:cNvPr>
              <p:cNvSpPr txBox="1"/>
              <p:nvPr/>
            </p:nvSpPr>
            <p:spPr>
              <a:xfrm>
                <a:off x="2271908" y="5092301"/>
                <a:ext cx="3658374" cy="4899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l-GR" altLang="ja-JP" sz="24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kumimoji="1" lang="el-GR" altLang="ja-JP" sz="2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kumimoji="1" lang="en-US" altLang="ja-JP" sz="2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altLang="ja-JP" sz="240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l-GR" altLang="ja-JP" sz="24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24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ja-JP" sz="24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p>
                    </m:sSubSup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l-GR" altLang="ja-JP" sz="240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l-GR" altLang="ja-JP" sz="24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24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𝐹𝑒</m:t>
                        </m:r>
                      </m:sub>
                      <m:sup>
                        <m:r>
                          <a:rPr lang="en-US" altLang="ja-JP" sz="24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p>
                    </m:sSubSup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altLang="ja-JP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400" i="1" smtClean="0">
                            <a:solidFill>
                              <a:srgbClr val="008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400" i="1">
                            <a:solidFill>
                              <a:srgbClr val="008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US" altLang="ja-JP" sz="2400" i="1">
                            <a:solidFill>
                              <a:srgbClr val="008F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sSub>
                      <m:sSubPr>
                        <m:ctrlPr>
                          <a:rPr lang="en-US" altLang="ja-JP" sz="2400" i="1">
                            <a:solidFill>
                              <a:srgbClr val="008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rgbClr val="008F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rgbClr val="008F00"/>
                            </a:solidFill>
                            <a:latin typeface="Cambria Math" panose="02040503050406030204" pitchFamily="18" charset="0"/>
                          </a:rPr>
                          <m:t>0, </m:t>
                        </m:r>
                        <m:r>
                          <a:rPr lang="en-US" altLang="ja-JP" sz="2400" i="1">
                            <a:solidFill>
                              <a:srgbClr val="008F00"/>
                            </a:solidFill>
                            <a:latin typeface="Cambria Math" panose="02040503050406030204" pitchFamily="18" charset="0"/>
                          </a:rPr>
                          <m:t>𝐹𝑒</m:t>
                        </m:r>
                      </m:sub>
                    </m:sSub>
                  </m:oMath>
                </a14:m>
                <a:endParaRPr kumimoji="1" lang="ja-JP" altLang="en-US" sz="2400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5D75AE03-00A0-EA4E-98D5-3B55924CA4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1908" y="5092301"/>
                <a:ext cx="3658374" cy="489942"/>
              </a:xfrm>
              <a:prstGeom prst="rect">
                <a:avLst/>
              </a:prstGeom>
              <a:blipFill>
                <a:blip r:embed="rId5"/>
                <a:stretch>
                  <a:fillRect l="-2768" r="-346" b="-1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5CA526C-6A65-6443-8BEA-625A2A3AD933}"/>
              </a:ext>
            </a:extLst>
          </p:cNvPr>
          <p:cNvSpPr txBox="1"/>
          <p:nvPr/>
        </p:nvSpPr>
        <p:spPr>
          <a:xfrm>
            <a:off x="496388" y="4231729"/>
            <a:ext cx="1424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Hooke’s law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D5AAF382-F99D-3D42-B51A-97C3F05CA07B}"/>
                  </a:ext>
                </a:extLst>
              </p:cNvPr>
              <p:cNvSpPr txBox="1"/>
              <p:nvPr/>
            </p:nvSpPr>
            <p:spPr>
              <a:xfrm>
                <a:off x="4804607" y="2395032"/>
                <a:ext cx="4339393" cy="28970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l-GR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p>
                    </m:sSubSup>
                  </m:oMath>
                </a14:m>
                <a:r>
                  <a:rPr kumimoji="1" lang="ja-JP" altLang="en-US"/>
                  <a:t>：</a:t>
                </a:r>
                <a:r>
                  <a:rPr kumimoji="1" lang="en-US" altLang="ja-JP" dirty="0">
                    <a:solidFill>
                      <a:srgbClr val="0432FF"/>
                    </a:solidFill>
                  </a:rPr>
                  <a:t>Measured</a:t>
                </a:r>
                <a:r>
                  <a:rPr kumimoji="1" lang="en-US" altLang="ja-JP" dirty="0"/>
                  <a:t> cable deformation</a:t>
                </a:r>
                <a:endParaRPr lang="en-US" altLang="ja-JP" dirty="0"/>
              </a:p>
              <a:p>
                <a:r>
                  <a:rPr lang="en-US" altLang="ja-JP" dirty="0"/>
                  <a:t>         including deformation of jig</a:t>
                </a:r>
              </a:p>
              <a:p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𝑗𝑖𝑔</m:t>
                        </m:r>
                      </m:sub>
                    </m:sSub>
                  </m:oMath>
                </a14:m>
                <a:r>
                  <a:rPr kumimoji="1" lang="en-US" altLang="ja-JP" dirty="0"/>
                  <a:t>:</a:t>
                </a:r>
                <a:r>
                  <a:rPr lang="en-US" altLang="ja-JP" dirty="0"/>
                  <a:t>Deformation of jig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l-GR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𝐹𝑒</m:t>
                        </m:r>
                      </m:sub>
                      <m:sup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p>
                    </m:sSubSup>
                  </m:oMath>
                </a14:m>
                <a:r>
                  <a:rPr kumimoji="1" lang="en-US" altLang="ja-JP" dirty="0"/>
                  <a:t>:</a:t>
                </a:r>
                <a:r>
                  <a:rPr lang="en-US" altLang="ja-JP" dirty="0">
                    <a:solidFill>
                      <a:srgbClr val="0432FF"/>
                    </a:solidFill>
                  </a:rPr>
                  <a:t>Measured</a:t>
                </a:r>
                <a:r>
                  <a:rPr lang="en-US" altLang="ja-JP" dirty="0"/>
                  <a:t> deformation of Fe block</a:t>
                </a:r>
              </a:p>
              <a:p>
                <a:r>
                  <a:rPr lang="en-US" altLang="ja-JP" dirty="0"/>
                  <a:t>         including deformation of jig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𝐹𝑒</m:t>
                        </m:r>
                      </m:sub>
                    </m:sSub>
                  </m:oMath>
                </a14:m>
                <a:r>
                  <a:rPr lang="ja-JP" altLang="en-US"/>
                  <a:t>：</a:t>
                </a:r>
                <a:r>
                  <a:rPr lang="en-US" altLang="ja-JP" dirty="0"/>
                  <a:t>Deformation of Fe block</a:t>
                </a:r>
              </a:p>
              <a:p>
                <a14:m>
                  <m:oMath xmlns:m="http://schemas.openxmlformats.org/officeDocument/2006/math">
                    <m:r>
                      <a:rPr lang="en-US" altLang="ja-JP" i="1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ja-JP" altLang="en-US"/>
                  <a:t>：</a:t>
                </a:r>
                <a:r>
                  <a:rPr lang="en-US" altLang="ja-JP" dirty="0"/>
                  <a:t>Young’s modulus of SS400 (206 </a:t>
                </a:r>
                <a:r>
                  <a:rPr lang="en-US" altLang="ja-JP" dirty="0" err="1"/>
                  <a:t>GPa</a:t>
                </a:r>
                <a:r>
                  <a:rPr lang="en-US" altLang="ja-JP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0, 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𝐹𝑒</m:t>
                        </m:r>
                      </m:sub>
                    </m:sSub>
                  </m:oMath>
                </a14:m>
                <a:r>
                  <a:rPr lang="ja-JP" altLang="en-US"/>
                  <a:t>：</a:t>
                </a:r>
                <a:r>
                  <a:rPr lang="en-US" altLang="ja-JP" dirty="0"/>
                  <a:t>Initial thickness of Fe block</a:t>
                </a:r>
              </a:p>
              <a:p>
                <a:r>
                  <a:rPr lang="en-US" altLang="ja-JP" dirty="0"/>
                  <a:t>         (40.017 mm)</a:t>
                </a:r>
              </a:p>
              <a:p>
                <a:endParaRPr kumimoji="1" lang="en-US" altLang="ja-JP" dirty="0"/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D5AAF382-F99D-3D42-B51A-97C3F05CA0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4607" y="2395032"/>
                <a:ext cx="4339393" cy="2897075"/>
              </a:xfrm>
              <a:prstGeom prst="rect">
                <a:avLst/>
              </a:prstGeom>
              <a:blipFill>
                <a:blip r:embed="rId6"/>
                <a:stretch>
                  <a:fillRect t="-131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7867141-313C-974F-A10F-C9824BFC16EB}"/>
              </a:ext>
            </a:extLst>
          </p:cNvPr>
          <p:cNvSpPr txBox="1"/>
          <p:nvPr/>
        </p:nvSpPr>
        <p:spPr>
          <a:xfrm>
            <a:off x="2226116" y="6024069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Measured values in Page 6</a:t>
            </a:r>
            <a:endParaRPr kumimoji="1" lang="ja-JP" altLang="en-US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F5A60C5-8C4E-B748-96A7-550D31EB1EF3}"/>
              </a:ext>
            </a:extLst>
          </p:cNvPr>
          <p:cNvCxnSpPr>
            <a:cxnSpLocks/>
          </p:cNvCxnSpPr>
          <p:nvPr/>
        </p:nvCxnSpPr>
        <p:spPr>
          <a:xfrm flipH="1" flipV="1">
            <a:off x="3349115" y="5568679"/>
            <a:ext cx="334517" cy="49289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9695A3C9-485D-7E46-8016-FB6D982AB70A}"/>
              </a:ext>
            </a:extLst>
          </p:cNvPr>
          <p:cNvCxnSpPr>
            <a:cxnSpLocks/>
          </p:cNvCxnSpPr>
          <p:nvPr/>
        </p:nvCxnSpPr>
        <p:spPr>
          <a:xfrm flipV="1">
            <a:off x="4101095" y="5534127"/>
            <a:ext cx="371345" cy="52449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A7548873-5851-D54D-95AA-5C9FAFE75A0D}"/>
              </a:ext>
            </a:extLst>
          </p:cNvPr>
          <p:cNvCxnSpPr>
            <a:cxnSpLocks/>
          </p:cNvCxnSpPr>
          <p:nvPr/>
        </p:nvCxnSpPr>
        <p:spPr>
          <a:xfrm flipH="1" flipV="1">
            <a:off x="5426515" y="5518327"/>
            <a:ext cx="378418" cy="54029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A33CBAA-7C1A-DA46-81F5-E7B7A87834DF}"/>
              </a:ext>
            </a:extLst>
          </p:cNvPr>
          <p:cNvSpPr txBox="1"/>
          <p:nvPr/>
        </p:nvSpPr>
        <p:spPr>
          <a:xfrm>
            <a:off x="5512819" y="5987018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Calculated value</a:t>
            </a:r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7767927-FD69-2148-8EFA-57474910FCE2}"/>
              </a:ext>
            </a:extLst>
          </p:cNvPr>
          <p:cNvSpPr txBox="1"/>
          <p:nvPr/>
        </p:nvSpPr>
        <p:spPr>
          <a:xfrm>
            <a:off x="164997" y="280477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Cable stack</a:t>
            </a:r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DADAB38-AABE-E947-86FF-4B5EB8BAEB23}"/>
              </a:ext>
            </a:extLst>
          </p:cNvPr>
          <p:cNvSpPr txBox="1"/>
          <p:nvPr/>
        </p:nvSpPr>
        <p:spPr>
          <a:xfrm>
            <a:off x="164997" y="3281511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Fe block</a:t>
            </a:r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E323AB9-1C80-344F-A57F-E72C658561D7}"/>
              </a:ext>
            </a:extLst>
          </p:cNvPr>
          <p:cNvSpPr txBox="1"/>
          <p:nvPr/>
        </p:nvSpPr>
        <p:spPr>
          <a:xfrm>
            <a:off x="484774" y="674267"/>
            <a:ext cx="5352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>
                <a:solidFill>
                  <a:srgbClr val="FF0000"/>
                </a:solidFill>
              </a:rPr>
              <a:t>Cable stack thickness was compared at 100 MPa</a:t>
            </a:r>
            <a:endParaRPr kumimoji="1" lang="ja-JP" altLang="en-US" u="sng"/>
          </a:p>
        </p:txBody>
      </p:sp>
    </p:spTree>
    <p:extLst>
      <p:ext uri="{BB962C8B-B14F-4D97-AF65-F5344CB8AC3E}">
        <p14:creationId xmlns:p14="http://schemas.microsoft.com/office/powerpoint/2010/main" val="1997231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4FFC2-6BBD-BB43-A123-A50567948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Data analysis: Initial thickness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FFC833-71D5-E64B-88B7-69E9CA493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306" y="4900879"/>
            <a:ext cx="7920000" cy="1425526"/>
          </a:xfrm>
        </p:spPr>
        <p:txBody>
          <a:bodyPr>
            <a:normAutofit/>
          </a:bodyPr>
          <a:lstStyle/>
          <a:p>
            <a:r>
              <a:rPr lang="en-US" altLang="ja-JP" sz="2000" dirty="0"/>
              <a:t>Non-linear initial part of the stress-displacement curve leads to ambiguity of </a:t>
            </a:r>
            <a:r>
              <a:rPr lang="en-US" altLang="ja-JP" sz="2000" i="1" dirty="0"/>
              <a:t>y</a:t>
            </a:r>
            <a:r>
              <a:rPr lang="en-US" altLang="ja-JP" sz="2000" i="1" baseline="-25000" dirty="0"/>
              <a:t>0,c</a:t>
            </a:r>
            <a:r>
              <a:rPr lang="en-US" altLang="ja-JP" sz="2000" dirty="0"/>
              <a:t>.</a:t>
            </a:r>
          </a:p>
          <a:p>
            <a:r>
              <a:rPr lang="en-US" altLang="ja-JP" sz="2000" dirty="0"/>
              <a:t>In this analysis, </a:t>
            </a:r>
            <a:r>
              <a:rPr lang="en-US" altLang="ja-JP" sz="2000" i="1" dirty="0"/>
              <a:t>y</a:t>
            </a:r>
            <a:r>
              <a:rPr lang="en-US" altLang="ja-JP" sz="2000" i="1" baseline="-25000" dirty="0"/>
              <a:t>0,c  </a:t>
            </a:r>
            <a:r>
              <a:rPr lang="en-US" altLang="ja-JP" sz="2000" dirty="0"/>
              <a:t>was determined by extrapolating the linear fit of the curve from 30 to 50 MPa.</a:t>
            </a:r>
            <a:endParaRPr lang="ja-JP" altLang="en-US" sz="20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E90C480-25B4-3B4E-A354-0053B2D33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6917B8B-91AB-1842-885A-8CC1D9F443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571" t="30905" r="31286" b="22215"/>
          <a:stretch/>
        </p:blipFill>
        <p:spPr>
          <a:xfrm>
            <a:off x="2278627" y="1304774"/>
            <a:ext cx="4211758" cy="3566160"/>
          </a:xfrm>
          <a:prstGeom prst="rect">
            <a:avLst/>
          </a:prstGeom>
        </p:spPr>
      </p:pic>
      <p:sp>
        <p:nvSpPr>
          <p:cNvPr id="6" name="円/楕円 5">
            <a:extLst>
              <a:ext uri="{FF2B5EF4-FFF2-40B4-BE49-F238E27FC236}">
                <a16:creationId xmlns:a16="http://schemas.microsoft.com/office/drawing/2014/main" id="{471CE5FB-249D-7E4F-AFA7-466A8DC37F0A}"/>
              </a:ext>
            </a:extLst>
          </p:cNvPr>
          <p:cNvSpPr/>
          <p:nvPr/>
        </p:nvSpPr>
        <p:spPr>
          <a:xfrm>
            <a:off x="5159785" y="4300186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23757835-F8B4-7742-91B6-A3C7EEDB7B70}"/>
              </a:ext>
            </a:extLst>
          </p:cNvPr>
          <p:cNvCxnSpPr>
            <a:cxnSpLocks/>
            <a:endCxn id="6" idx="0"/>
          </p:cNvCxnSpPr>
          <p:nvPr/>
        </p:nvCxnSpPr>
        <p:spPr>
          <a:xfrm flipH="1">
            <a:off x="5182645" y="3818138"/>
            <a:ext cx="131196" cy="48204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6DC35D1-AC6D-D942-BB05-8EF655A1525B}"/>
              </a:ext>
            </a:extLst>
          </p:cNvPr>
          <p:cNvSpPr/>
          <p:nvPr/>
        </p:nvSpPr>
        <p:spPr>
          <a:xfrm>
            <a:off x="5159785" y="3448806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/>
              <a:t>y</a:t>
            </a:r>
            <a:r>
              <a:rPr lang="en-US" altLang="ja-JP" i="1" baseline="-25000" dirty="0"/>
              <a:t>0,c</a:t>
            </a:r>
            <a:endParaRPr lang="ja-JP" altLang="en-US"/>
          </a:p>
        </p:txBody>
      </p:sp>
      <p:sp>
        <p:nvSpPr>
          <p:cNvPr id="9" name="右中かっこ 8">
            <a:extLst>
              <a:ext uri="{FF2B5EF4-FFF2-40B4-BE49-F238E27FC236}">
                <a16:creationId xmlns:a16="http://schemas.microsoft.com/office/drawing/2014/main" id="{68DB8E4A-FEE8-1142-BDCB-9048BF7E3A76}"/>
              </a:ext>
            </a:extLst>
          </p:cNvPr>
          <p:cNvSpPr/>
          <p:nvPr/>
        </p:nvSpPr>
        <p:spPr>
          <a:xfrm rot="19273822">
            <a:off x="4414647" y="2926904"/>
            <a:ext cx="253448" cy="627874"/>
          </a:xfrm>
          <a:prstGeom prst="rightBrace">
            <a:avLst/>
          </a:prstGeom>
          <a:ln w="1905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A1F7ADE-3267-2143-9254-EAE64B25A401}"/>
              </a:ext>
            </a:extLst>
          </p:cNvPr>
          <p:cNvSpPr txBox="1"/>
          <p:nvPr/>
        </p:nvSpPr>
        <p:spPr>
          <a:xfrm>
            <a:off x="4584306" y="2740920"/>
            <a:ext cx="1656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432FF"/>
                </a:solidFill>
              </a:rPr>
              <a:t>Linear fit</a:t>
            </a:r>
          </a:p>
          <a:p>
            <a:r>
              <a:rPr kumimoji="1" lang="en-US" altLang="ja-JP" sz="1400" dirty="0">
                <a:solidFill>
                  <a:srgbClr val="0432FF"/>
                </a:solidFill>
              </a:rPr>
              <a:t>from 30 to 50 MPa</a:t>
            </a:r>
            <a:endParaRPr kumimoji="1" lang="ja-JP" altLang="en-US" sz="1400">
              <a:solidFill>
                <a:srgbClr val="0432FF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F1D6A64-777C-094B-B371-0A9AA56F4B93}"/>
              </a:ext>
            </a:extLst>
          </p:cNvPr>
          <p:cNvSpPr txBox="1"/>
          <p:nvPr/>
        </p:nvSpPr>
        <p:spPr>
          <a:xfrm>
            <a:off x="3496334" y="1565182"/>
            <a:ext cx="2770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2nd loading curve of the cable of</a:t>
            </a:r>
          </a:p>
          <a:p>
            <a:r>
              <a:rPr kumimoji="1" lang="en-US" altLang="ja-JP" sz="1400" dirty="0"/>
              <a:t>coil LP-0</a:t>
            </a:r>
            <a:endParaRPr kumimoji="1" lang="ja-JP" altLang="en-US" sz="140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5FC8D4B-EB11-C343-AAF3-2239400FDDEA}"/>
              </a:ext>
            </a:extLst>
          </p:cNvPr>
          <p:cNvSpPr/>
          <p:nvPr/>
        </p:nvSpPr>
        <p:spPr>
          <a:xfrm>
            <a:off x="797398" y="866329"/>
            <a:ext cx="6156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Initial thickness (</a:t>
            </a:r>
            <a:r>
              <a:rPr lang="en-US" altLang="ja-JP" i="1" dirty="0"/>
              <a:t>y</a:t>
            </a:r>
            <a:r>
              <a:rPr lang="en-US" altLang="ja-JP" i="1" baseline="-25000" dirty="0"/>
              <a:t>0,c</a:t>
            </a:r>
            <a:r>
              <a:rPr lang="en-US" altLang="ja-JP" dirty="0"/>
              <a:t>) was determined in the following way.</a:t>
            </a:r>
            <a:r>
              <a:rPr lang="ja-JP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1829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267100-4FCE-3846-B267-4D05F359E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" y="4723174"/>
            <a:ext cx="8983132" cy="915626"/>
          </a:xfrm>
        </p:spPr>
        <p:txBody>
          <a:bodyPr>
            <a:noAutofit/>
          </a:bodyPr>
          <a:lstStyle/>
          <a:p>
            <a:r>
              <a:rPr lang="en-US" altLang="ja-JP" sz="1800" dirty="0"/>
              <a:t>The maximum scatter among three samples was ~ 50 </a:t>
            </a:r>
            <a:r>
              <a:rPr lang="en-US" altLang="ja-JP" sz="1800" dirty="0">
                <a:latin typeface="Symbol" pitchFamily="2" charset="2"/>
              </a:rPr>
              <a:t>m</a:t>
            </a:r>
            <a:r>
              <a:rPr lang="en-US" altLang="ja-JP" sz="1800" dirty="0"/>
              <a:t>m for 22 cables,</a:t>
            </a:r>
          </a:p>
          <a:p>
            <a:pPr marL="0" indent="0">
              <a:buNone/>
            </a:pPr>
            <a:r>
              <a:rPr lang="en-US" altLang="ja-JP" sz="1800" dirty="0"/>
              <a:t>      which is the limitation of the resolution in our measurement using the current setup.</a:t>
            </a:r>
          </a:p>
          <a:p>
            <a:r>
              <a:rPr lang="en-US" altLang="ja-JP" sz="1800" dirty="0">
                <a:solidFill>
                  <a:srgbClr val="FF0000"/>
                </a:solidFill>
              </a:rPr>
              <a:t>For 44 cables, LP-0 cable stack is 0.28 mm thicker than S2-4 cable stack. </a:t>
            </a:r>
            <a:endParaRPr kumimoji="1" lang="ja-JP" altLang="en-US" sz="1800">
              <a:solidFill>
                <a:srgbClr val="FF0000"/>
              </a:solidFill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2544E08-6D99-614D-9681-B121844B5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5046141F-7A41-A148-9EC5-DE46226C8AA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6418" y="318035"/>
            <a:ext cx="8293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Thick</a:t>
            </a:r>
            <a:r>
              <a:rPr lang="en-US" altLang="ja-JP" sz="2400" b="1" dirty="0"/>
              <a:t>ness difference among LP-0, S2-1, S2-4 cable stack</a:t>
            </a:r>
            <a:endParaRPr kumimoji="1" lang="ja-JP" altLang="en-US" sz="2400" b="1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1D7C2171-FB46-C44D-B308-38F0876D91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277068"/>
              </p:ext>
            </p:extLst>
          </p:nvPr>
        </p:nvGraphicFramePr>
        <p:xfrm>
          <a:off x="1509204" y="1342917"/>
          <a:ext cx="5721145" cy="11353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826174">
                  <a:extLst>
                    <a:ext uri="{9D8B030D-6E8A-4147-A177-3AD203B41FA5}">
                      <a16:colId xmlns:a16="http://schemas.microsoft.com/office/drawing/2014/main" val="124179799"/>
                    </a:ext>
                  </a:extLst>
                </a:gridCol>
                <a:gridCol w="940130">
                  <a:extLst>
                    <a:ext uri="{9D8B030D-6E8A-4147-A177-3AD203B41FA5}">
                      <a16:colId xmlns:a16="http://schemas.microsoft.com/office/drawing/2014/main" val="255973003"/>
                    </a:ext>
                  </a:extLst>
                </a:gridCol>
                <a:gridCol w="962288">
                  <a:extLst>
                    <a:ext uri="{9D8B030D-6E8A-4147-A177-3AD203B41FA5}">
                      <a16:colId xmlns:a16="http://schemas.microsoft.com/office/drawing/2014/main" val="2863727176"/>
                    </a:ext>
                  </a:extLst>
                </a:gridCol>
                <a:gridCol w="864160">
                  <a:extLst>
                    <a:ext uri="{9D8B030D-6E8A-4147-A177-3AD203B41FA5}">
                      <a16:colId xmlns:a16="http://schemas.microsoft.com/office/drawing/2014/main" val="3289241450"/>
                    </a:ext>
                  </a:extLst>
                </a:gridCol>
                <a:gridCol w="918210">
                  <a:extLst>
                    <a:ext uri="{9D8B030D-6E8A-4147-A177-3AD203B41FA5}">
                      <a16:colId xmlns:a16="http://schemas.microsoft.com/office/drawing/2014/main" val="2773289808"/>
                    </a:ext>
                  </a:extLst>
                </a:gridCol>
                <a:gridCol w="1210183">
                  <a:extLst>
                    <a:ext uri="{9D8B030D-6E8A-4147-A177-3AD203B41FA5}">
                      <a16:colId xmlns:a16="http://schemas.microsoft.com/office/drawing/2014/main" val="1314073702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Coil ID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>
                          <a:effectLst/>
                        </a:rPr>
                        <a:t>#1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>
                          <a:effectLst/>
                        </a:rPr>
                        <a:t>#2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>
                          <a:effectLst/>
                        </a:rPr>
                        <a:t>#3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Average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Stand. dev.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364851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solidFill>
                            <a:srgbClr val="FF0000"/>
                          </a:solidFill>
                          <a:effectLst/>
                        </a:rPr>
                        <a:t>LP-0</a:t>
                      </a:r>
                      <a:endParaRPr lang="en-US" sz="1800" b="0" i="0" u="none" strike="noStrike">
                        <a:solidFill>
                          <a:srgbClr val="FF00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38.573 </a:t>
                      </a:r>
                      <a:endParaRPr lang="en-US" altLang="ja-JP" sz="1800" b="0" i="0" u="none" strike="noStrike" dirty="0">
                        <a:solidFill>
                          <a:srgbClr val="FF00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38.523 </a:t>
                      </a:r>
                      <a:endParaRPr lang="en-US" altLang="ja-JP" sz="1800" b="0" i="0" u="none" strike="noStrike" dirty="0">
                        <a:solidFill>
                          <a:srgbClr val="FF00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>
                          <a:solidFill>
                            <a:srgbClr val="FF0000"/>
                          </a:solidFill>
                          <a:effectLst/>
                        </a:rPr>
                        <a:t>38.538 </a:t>
                      </a:r>
                      <a:endParaRPr lang="en-US" altLang="ja-JP" sz="1800" b="0" i="0" u="none" strike="noStrike">
                        <a:solidFill>
                          <a:srgbClr val="FF00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>
                          <a:solidFill>
                            <a:srgbClr val="FF0000"/>
                          </a:solidFill>
                          <a:effectLst/>
                        </a:rPr>
                        <a:t>38.544 </a:t>
                      </a:r>
                      <a:endParaRPr lang="en-US" altLang="ja-JP" sz="1800" b="0" i="0" u="none" strike="noStrike">
                        <a:solidFill>
                          <a:srgbClr val="FF00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0.026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572515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solidFill>
                            <a:srgbClr val="0432FF"/>
                          </a:solidFill>
                          <a:effectLst/>
                        </a:rPr>
                        <a:t>S2-1</a:t>
                      </a:r>
                      <a:endParaRPr lang="en-US" sz="1800" b="0" i="0" u="none" strike="noStrike">
                        <a:solidFill>
                          <a:srgbClr val="0432FF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>
                          <a:solidFill>
                            <a:srgbClr val="0432FF"/>
                          </a:solidFill>
                          <a:effectLst/>
                        </a:rPr>
                        <a:t>38.414 </a:t>
                      </a:r>
                      <a:endParaRPr lang="en-US" altLang="ja-JP" sz="1800" b="0" i="0" u="none" strike="noStrike">
                        <a:solidFill>
                          <a:srgbClr val="0432FF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solidFill>
                            <a:srgbClr val="0432FF"/>
                          </a:solidFill>
                          <a:effectLst/>
                        </a:rPr>
                        <a:t>38.429 </a:t>
                      </a:r>
                      <a:endParaRPr lang="en-US" altLang="ja-JP" sz="1800" b="0" i="0" u="none" strike="noStrike" dirty="0">
                        <a:solidFill>
                          <a:srgbClr val="0432FF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solidFill>
                            <a:srgbClr val="0432FF"/>
                          </a:solidFill>
                          <a:effectLst/>
                        </a:rPr>
                        <a:t>38.443 </a:t>
                      </a:r>
                      <a:endParaRPr lang="en-US" altLang="ja-JP" sz="1800" b="0" i="0" u="none" strike="noStrike" dirty="0">
                        <a:solidFill>
                          <a:srgbClr val="0432FF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solidFill>
                            <a:srgbClr val="0432FF"/>
                          </a:solidFill>
                          <a:effectLst/>
                        </a:rPr>
                        <a:t>38.428 </a:t>
                      </a:r>
                      <a:endParaRPr lang="en-US" altLang="ja-JP" sz="1800" b="0" i="0" u="none" strike="noStrike" dirty="0">
                        <a:solidFill>
                          <a:srgbClr val="0432FF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solidFill>
                            <a:srgbClr val="0432FF"/>
                          </a:solidFill>
                          <a:effectLst/>
                          <a:latin typeface="+mn-lt"/>
                        </a:rPr>
                        <a:t>0.015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435308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solidFill>
                            <a:srgbClr val="008F00"/>
                          </a:solidFill>
                          <a:effectLst/>
                        </a:rPr>
                        <a:t>S2-4</a:t>
                      </a:r>
                      <a:endParaRPr lang="en-US" sz="1800" b="0" i="0" u="none" strike="noStrike">
                        <a:solidFill>
                          <a:srgbClr val="008F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>
                          <a:solidFill>
                            <a:srgbClr val="008F00"/>
                          </a:solidFill>
                          <a:effectLst/>
                        </a:rPr>
                        <a:t>38.394 </a:t>
                      </a:r>
                      <a:endParaRPr lang="en-US" altLang="ja-JP" sz="1800" b="0" i="0" u="none" strike="noStrike">
                        <a:solidFill>
                          <a:srgbClr val="008F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>
                          <a:solidFill>
                            <a:srgbClr val="008F00"/>
                          </a:solidFill>
                          <a:effectLst/>
                        </a:rPr>
                        <a:t>38.397 </a:t>
                      </a:r>
                      <a:endParaRPr lang="en-US" altLang="ja-JP" sz="1800" b="0" i="0" u="none" strike="noStrike">
                        <a:solidFill>
                          <a:srgbClr val="008F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solidFill>
                            <a:srgbClr val="008F00"/>
                          </a:solidFill>
                          <a:effectLst/>
                        </a:rPr>
                        <a:t>38.422 </a:t>
                      </a:r>
                      <a:endParaRPr lang="en-US" altLang="ja-JP" sz="1800" b="0" i="0" u="none" strike="noStrike" dirty="0">
                        <a:solidFill>
                          <a:srgbClr val="008F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solidFill>
                            <a:srgbClr val="008F00"/>
                          </a:solidFill>
                          <a:effectLst/>
                        </a:rPr>
                        <a:t>38.404 </a:t>
                      </a:r>
                      <a:endParaRPr lang="en-US" altLang="ja-JP" sz="1800" b="0" i="0" u="none" strike="noStrike" dirty="0">
                        <a:solidFill>
                          <a:srgbClr val="008F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solidFill>
                            <a:srgbClr val="008F00"/>
                          </a:solidFill>
                          <a:effectLst/>
                          <a:latin typeface="+mn-lt"/>
                        </a:rPr>
                        <a:t>0.015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73001891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4A4F94-264A-C34A-85BE-8991523EB644}"/>
              </a:ext>
            </a:extLst>
          </p:cNvPr>
          <p:cNvSpPr txBox="1"/>
          <p:nvPr/>
        </p:nvSpPr>
        <p:spPr>
          <a:xfrm>
            <a:off x="1905000" y="831621"/>
            <a:ext cx="4929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22 cable stack thickness under 100 MPa (mm)</a:t>
            </a:r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888DFDF-4730-0946-A53A-C15F2B4972C1}"/>
              </a:ext>
            </a:extLst>
          </p:cNvPr>
          <p:cNvSpPr txBox="1"/>
          <p:nvPr/>
        </p:nvSpPr>
        <p:spPr>
          <a:xfrm>
            <a:off x="1051323" y="2766805"/>
            <a:ext cx="7041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Difference in cable stack thickness </a:t>
            </a:r>
            <a:r>
              <a:rPr kumimoji="1" lang="en-US" altLang="ja-JP" dirty="0">
                <a:solidFill>
                  <a:srgbClr val="008F00"/>
                </a:solidFill>
              </a:rPr>
              <a:t>with respect to S2-4 cable </a:t>
            </a:r>
            <a:r>
              <a:rPr kumimoji="1" lang="en-US" altLang="ja-JP" dirty="0"/>
              <a:t>(mm)</a:t>
            </a:r>
            <a:endParaRPr kumimoji="1" lang="ja-JP" altLang="en-US"/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2E1C7E86-4540-C94B-9D55-359282E634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475774"/>
              </p:ext>
            </p:extLst>
          </p:nvPr>
        </p:nvGraphicFramePr>
        <p:xfrm>
          <a:off x="1509204" y="3259938"/>
          <a:ext cx="5721145" cy="85153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685411">
                  <a:extLst>
                    <a:ext uri="{9D8B030D-6E8A-4147-A177-3AD203B41FA5}">
                      <a16:colId xmlns:a16="http://schemas.microsoft.com/office/drawing/2014/main" val="124179799"/>
                    </a:ext>
                  </a:extLst>
                </a:gridCol>
                <a:gridCol w="2072648">
                  <a:extLst>
                    <a:ext uri="{9D8B030D-6E8A-4147-A177-3AD203B41FA5}">
                      <a16:colId xmlns:a16="http://schemas.microsoft.com/office/drawing/2014/main" val="255973003"/>
                    </a:ext>
                  </a:extLst>
                </a:gridCol>
                <a:gridCol w="1963086">
                  <a:extLst>
                    <a:ext uri="{9D8B030D-6E8A-4147-A177-3AD203B41FA5}">
                      <a16:colId xmlns:a16="http://schemas.microsoft.com/office/drawing/2014/main" val="2863727176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Coil ID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 cable stack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 cable stack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364851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solidFill>
                            <a:srgbClr val="FF0000"/>
                          </a:solidFill>
                          <a:effectLst/>
                        </a:rPr>
                        <a:t>LP-0</a:t>
                      </a:r>
                      <a:endParaRPr lang="en-US" sz="1800" b="0" i="0" u="none" strike="noStrike">
                        <a:solidFill>
                          <a:srgbClr val="FF0000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+0.140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+0.280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572515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432FF"/>
                          </a:solidFill>
                          <a:effectLst/>
                        </a:rPr>
                        <a:t>S2-1</a:t>
                      </a:r>
                      <a:endParaRPr lang="en-US" sz="1800" b="0" i="0" u="none" strike="noStrike" dirty="0">
                        <a:solidFill>
                          <a:srgbClr val="0432FF"/>
                        </a:solidFill>
                        <a:effectLst/>
                        <a:latin typeface="MS-PGothic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solidFill>
                            <a:srgbClr val="0432FF"/>
                          </a:solidFill>
                          <a:effectLst/>
                          <a:latin typeface="+mn-lt"/>
                        </a:rPr>
                        <a:t>+0.024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solidFill>
                            <a:srgbClr val="0432FF"/>
                          </a:solidFill>
                          <a:effectLst/>
                          <a:latin typeface="+mn-lt"/>
                        </a:rPr>
                        <a:t>+0.048 </a:t>
                      </a:r>
                      <a:endParaRPr lang="en-US" altLang="ja-JP" sz="1800" b="0" i="0" u="none" strike="noStrike" dirty="0">
                        <a:solidFill>
                          <a:srgbClr val="0432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73001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3880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EF2EFE-1846-F94A-8DCD-6422C7A18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487" y="-177608"/>
            <a:ext cx="8363834" cy="720000"/>
          </a:xfrm>
        </p:spPr>
        <p:txBody>
          <a:bodyPr/>
          <a:lstStyle/>
          <a:p>
            <a:r>
              <a:rPr lang="en-US" altLang="ja-JP" dirty="0"/>
              <a:t>Contribution of each factor to coil size difference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9AF3F85-6EF1-9241-BBD4-888274F7B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F37CD015-0029-1841-8F58-6FC55C66CA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275254"/>
              </p:ext>
            </p:extLst>
          </p:nvPr>
        </p:nvGraphicFramePr>
        <p:xfrm>
          <a:off x="28886" y="372718"/>
          <a:ext cx="9059454" cy="6496055"/>
        </p:xfrm>
        <a:graphic>
          <a:graphicData uri="http://schemas.openxmlformats.org/drawingml/2006/table">
            <a:tbl>
              <a:tblPr/>
              <a:tblGrid>
                <a:gridCol w="1509909">
                  <a:extLst>
                    <a:ext uri="{9D8B030D-6E8A-4147-A177-3AD203B41FA5}">
                      <a16:colId xmlns:a16="http://schemas.microsoft.com/office/drawing/2014/main" val="645788899"/>
                    </a:ext>
                  </a:extLst>
                </a:gridCol>
                <a:gridCol w="1509909">
                  <a:extLst>
                    <a:ext uri="{9D8B030D-6E8A-4147-A177-3AD203B41FA5}">
                      <a16:colId xmlns:a16="http://schemas.microsoft.com/office/drawing/2014/main" val="1972157355"/>
                    </a:ext>
                  </a:extLst>
                </a:gridCol>
                <a:gridCol w="1509909">
                  <a:extLst>
                    <a:ext uri="{9D8B030D-6E8A-4147-A177-3AD203B41FA5}">
                      <a16:colId xmlns:a16="http://schemas.microsoft.com/office/drawing/2014/main" val="3903632337"/>
                    </a:ext>
                  </a:extLst>
                </a:gridCol>
                <a:gridCol w="1509909">
                  <a:extLst>
                    <a:ext uri="{9D8B030D-6E8A-4147-A177-3AD203B41FA5}">
                      <a16:colId xmlns:a16="http://schemas.microsoft.com/office/drawing/2014/main" val="1180932712"/>
                    </a:ext>
                  </a:extLst>
                </a:gridCol>
                <a:gridCol w="1509909">
                  <a:extLst>
                    <a:ext uri="{9D8B030D-6E8A-4147-A177-3AD203B41FA5}">
                      <a16:colId xmlns:a16="http://schemas.microsoft.com/office/drawing/2014/main" val="3342798511"/>
                    </a:ext>
                  </a:extLst>
                </a:gridCol>
                <a:gridCol w="1509909">
                  <a:extLst>
                    <a:ext uri="{9D8B030D-6E8A-4147-A177-3AD203B41FA5}">
                      <a16:colId xmlns:a16="http://schemas.microsoft.com/office/drawing/2014/main" val="196183482"/>
                    </a:ext>
                  </a:extLst>
                </a:gridCol>
              </a:tblGrid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Magnet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ja-JP" altLang="en-US" sz="1000">
                          <a:effectLst/>
                          <a:latin typeface="Arial" panose="020B0604020202020204" pitchFamily="34" charset="0"/>
                        </a:rPr>
                      </a:b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MBXFS2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MBXFS3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MBXFP1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Remarks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928588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Coil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ja-JP" altLang="en-US" sz="1000">
                          <a:effectLst/>
                          <a:latin typeface="Arial" panose="020B0604020202020204" pitchFamily="34" charset="0"/>
                        </a:rPr>
                      </a:b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432FF"/>
                          </a:solidFill>
                          <a:effectLst/>
                          <a:latin typeface="Arial" panose="020B0604020202020204" pitchFamily="34" charset="0"/>
                        </a:rPr>
                        <a:t>S2-1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8F00"/>
                          </a:solidFill>
                          <a:effectLst/>
                          <a:latin typeface="Arial" panose="020B0604020202020204" pitchFamily="34" charset="0"/>
                        </a:rPr>
                        <a:t>S2-4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LP-0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br>
                        <a:rPr lang="ja-JP" altLang="en-US" sz="1000">
                          <a:effectLst/>
                          <a:latin typeface="Arial" panose="020B0604020202020204" pitchFamily="34" charset="0"/>
                        </a:rPr>
                      </a:b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1084768"/>
                  </a:ext>
                </a:extLst>
              </a:tr>
              <a:tr h="417067"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Remark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ja-JP" altLang="en-US" sz="1000">
                          <a:effectLst/>
                          <a:latin typeface="Arial" panose="020B0604020202020204" pitchFamily="34" charset="0"/>
                        </a:rPr>
                      </a:b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Unused, remaining. Cable detachment after curing.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Assembled into MBXFS3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7 m long practice coil.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br>
                        <a:rPr lang="ja-JP" altLang="en-US" sz="1000">
                          <a:effectLst/>
                          <a:latin typeface="Arial" panose="020B0604020202020204" pitchFamily="34" charset="0"/>
                        </a:rPr>
                      </a:b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4579048"/>
                  </a:ext>
                </a:extLst>
              </a:tr>
              <a:tr h="166827"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Producer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ja-JP" altLang="en-US" sz="1000">
                          <a:effectLst/>
                          <a:latin typeface="Arial" panose="020B0604020202020204" pitchFamily="34" charset="0"/>
                        </a:rPr>
                      </a:b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KEK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KEK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Hitachi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br>
                        <a:rPr lang="ja-JP" altLang="en-US" sz="1000">
                          <a:effectLst/>
                          <a:latin typeface="Arial" panose="020B0604020202020204" pitchFamily="34" charset="0"/>
                        </a:rPr>
                      </a:b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1544941"/>
                  </a:ext>
                </a:extLst>
              </a:tr>
              <a:tr h="50048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Coil stress at curing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~50 MPa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~50 MPa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80 MPa (?)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Fuji-paper measurement and expectation by </a:t>
                      </a:r>
                      <a:r>
                        <a:rPr lang="en-US" sz="1000" dirty="0" err="1">
                          <a:effectLst/>
                          <a:latin typeface="Arial" panose="020B0604020202020204" pitchFamily="34" charset="0"/>
                        </a:rPr>
                        <a:t>hydrauric</a:t>
                      </a:r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 pressure.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90395"/>
                  </a:ext>
                </a:extLst>
              </a:tr>
              <a:tr h="166827"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Cross section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ja-JP" altLang="en-US" sz="1000">
                          <a:effectLst/>
                          <a:latin typeface="Arial" panose="020B0604020202020204" pitchFamily="34" charset="0"/>
                        </a:rPr>
                      </a:b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Type Model #2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effectLst/>
                          <a:latin typeface="Arial" panose="020B0604020202020204" pitchFamily="34" charset="0"/>
                        </a:rPr>
                        <a:t>Type Model #2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Type Prototype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Design by KEK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98669"/>
                  </a:ext>
                </a:extLst>
              </a:tr>
              <a:tr h="1584854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2600"/>
                          </a:solidFill>
                          <a:effectLst/>
                          <a:latin typeface="Arial" panose="020B0604020202020204" pitchFamily="34" charset="0"/>
                        </a:rPr>
                        <a:t>Relative coil size </a:t>
                      </a:r>
                      <a:r>
                        <a:rPr lang="en-US" sz="1000" dirty="0" err="1">
                          <a:solidFill>
                            <a:srgbClr val="FF2600"/>
                          </a:solidFill>
                          <a:effectLst/>
                          <a:latin typeface="Arial" panose="020B0604020202020204" pitchFamily="34" charset="0"/>
                        </a:rPr>
                        <a:t>wrt</a:t>
                      </a:r>
                      <a:r>
                        <a:rPr lang="en-US" sz="1000" dirty="0">
                          <a:solidFill>
                            <a:srgbClr val="FF2600"/>
                          </a:solidFill>
                          <a:effectLst/>
                          <a:latin typeface="Arial" panose="020B0604020202020204" pitchFamily="34" charset="0"/>
                        </a:rPr>
                        <a:t> S2-4. (in quad. coil)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+0.1 mm mm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2600"/>
                          </a:solidFill>
                          <a:effectLst/>
                          <a:latin typeface="Arial" panose="020B0604020202020204" pitchFamily="34" charset="0"/>
                        </a:rPr>
                        <a:t>+0.5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Both coils were measured at Hitachi in June 2020.</a:t>
                      </a:r>
                    </a:p>
                    <a:p>
                      <a:r>
                        <a:rPr lang="en-US" sz="1000" dirty="0" err="1">
                          <a:effectLst/>
                          <a:latin typeface="Arial" panose="020B0604020202020204" pitchFamily="34" charset="0"/>
                        </a:rPr>
                        <a:t>Wrt</a:t>
                      </a:r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 S2-4 coil in MBXFS3, the difference for LP-0 coil is +0.5 mm. Difference between S2-1 and S2-4 can be explained by thickness of the bare cables (0.003 x 44=0.132 mm). 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1039904"/>
                  </a:ext>
                </a:extLst>
              </a:tr>
              <a:tr h="333654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Difference </a:t>
                      </a:r>
                      <a:r>
                        <a:rPr lang="en-US" sz="1000" dirty="0" err="1">
                          <a:solidFill>
                            <a:srgbClr val="008F00"/>
                          </a:solidFill>
                          <a:effectLst/>
                          <a:latin typeface="Arial" panose="020B0604020202020204" pitchFamily="34" charset="0"/>
                        </a:rPr>
                        <a:t>wrt</a:t>
                      </a:r>
                      <a:r>
                        <a:rPr lang="en-US" sz="1000" dirty="0">
                          <a:solidFill>
                            <a:srgbClr val="008F00"/>
                          </a:solidFill>
                          <a:effectLst/>
                          <a:latin typeface="Arial" panose="020B0604020202020204" pitchFamily="34" charset="0"/>
                        </a:rPr>
                        <a:t> S2-4 </a:t>
                      </a:r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coil or cable (in quad. coil)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1. Difference in design for all wedges (Page 6)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+0.06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Drawing prepared by KEK.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58535"/>
                  </a:ext>
                </a:extLst>
              </a:tr>
              <a:tr h="302400">
                <a:tc>
                  <a:txBody>
                    <a:bodyPr/>
                    <a:lstStyle/>
                    <a:p>
                      <a:pPr algn="ctr"/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2. Actual size from design for all  wedges by measurement (Page 6)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NA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+0.06 mm at max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Report from Hitachi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1636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3. Difference in 44 cables with insulation (10-stack measurement) (Page16)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+0.05 mm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+0.28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Difference of 0.14 mm in stack measurement with 22 cables at KEK, June 2020.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0060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dirty="0">
                          <a:effectLst/>
                          <a:latin typeface="Arial" panose="020B0604020202020204" pitchFamily="34" charset="0"/>
                        </a:rPr>
                        <a:t>1+2+3</a:t>
                      </a: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Wedge size error +</a:t>
                      </a:r>
                    </a:p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diff. of cable stack thickness 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+0.4 mm</a:t>
                      </a:r>
                      <a:endParaRPr lang="en-US" altLang="ja-JP" sz="10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Difference btw LP-0 and S2-4 = 0.4 mm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700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Annex A. Difference in 44 cables w/o insulation. (Page 9)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+0.13 mm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+0.13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Data from CERN.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7378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Annex B. Difference in insulation tape thickness (Page 10)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Measured by KEK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600022"/>
                  </a:ext>
                </a:extLst>
              </a:tr>
            </a:tbl>
          </a:graphicData>
        </a:graphic>
      </p:graphicFrame>
      <p:sp>
        <p:nvSpPr>
          <p:cNvPr id="3" name="右矢印 2">
            <a:extLst>
              <a:ext uri="{FF2B5EF4-FFF2-40B4-BE49-F238E27FC236}">
                <a16:creationId xmlns:a16="http://schemas.microsoft.com/office/drawing/2014/main" id="{B778E67C-7A87-664D-8389-1BF5F0928484}"/>
              </a:ext>
            </a:extLst>
          </p:cNvPr>
          <p:cNvSpPr/>
          <p:nvPr/>
        </p:nvSpPr>
        <p:spPr>
          <a:xfrm>
            <a:off x="7347005" y="5715948"/>
            <a:ext cx="238539" cy="147817"/>
          </a:xfrm>
          <a:prstGeom prst="rightArrow">
            <a:avLst/>
          </a:prstGeom>
          <a:solidFill>
            <a:srgbClr val="D0EDA5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2139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EF2EFE-1846-F94A-8DCD-6422C7A18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487" y="-177608"/>
            <a:ext cx="8363834" cy="720000"/>
          </a:xfrm>
        </p:spPr>
        <p:txBody>
          <a:bodyPr/>
          <a:lstStyle/>
          <a:p>
            <a:r>
              <a:rPr lang="en-US" altLang="ja-JP" dirty="0"/>
              <a:t>Contribution of each factor to coil size difference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9AF3F85-6EF1-9241-BBD4-888274F7B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F37CD015-0029-1841-8F58-6FC55C66CAFF}"/>
              </a:ext>
            </a:extLst>
          </p:cNvPr>
          <p:cNvGraphicFramePr>
            <a:graphicFrameLocks noGrp="1"/>
          </p:cNvGraphicFramePr>
          <p:nvPr/>
        </p:nvGraphicFramePr>
        <p:xfrm>
          <a:off x="28886" y="372718"/>
          <a:ext cx="9059454" cy="6496055"/>
        </p:xfrm>
        <a:graphic>
          <a:graphicData uri="http://schemas.openxmlformats.org/drawingml/2006/table">
            <a:tbl>
              <a:tblPr/>
              <a:tblGrid>
                <a:gridCol w="1509909">
                  <a:extLst>
                    <a:ext uri="{9D8B030D-6E8A-4147-A177-3AD203B41FA5}">
                      <a16:colId xmlns:a16="http://schemas.microsoft.com/office/drawing/2014/main" val="645788899"/>
                    </a:ext>
                  </a:extLst>
                </a:gridCol>
                <a:gridCol w="1509909">
                  <a:extLst>
                    <a:ext uri="{9D8B030D-6E8A-4147-A177-3AD203B41FA5}">
                      <a16:colId xmlns:a16="http://schemas.microsoft.com/office/drawing/2014/main" val="1972157355"/>
                    </a:ext>
                  </a:extLst>
                </a:gridCol>
                <a:gridCol w="1509909">
                  <a:extLst>
                    <a:ext uri="{9D8B030D-6E8A-4147-A177-3AD203B41FA5}">
                      <a16:colId xmlns:a16="http://schemas.microsoft.com/office/drawing/2014/main" val="3903632337"/>
                    </a:ext>
                  </a:extLst>
                </a:gridCol>
                <a:gridCol w="1509909">
                  <a:extLst>
                    <a:ext uri="{9D8B030D-6E8A-4147-A177-3AD203B41FA5}">
                      <a16:colId xmlns:a16="http://schemas.microsoft.com/office/drawing/2014/main" val="1180932712"/>
                    </a:ext>
                  </a:extLst>
                </a:gridCol>
                <a:gridCol w="1509909">
                  <a:extLst>
                    <a:ext uri="{9D8B030D-6E8A-4147-A177-3AD203B41FA5}">
                      <a16:colId xmlns:a16="http://schemas.microsoft.com/office/drawing/2014/main" val="3342798511"/>
                    </a:ext>
                  </a:extLst>
                </a:gridCol>
                <a:gridCol w="1509909">
                  <a:extLst>
                    <a:ext uri="{9D8B030D-6E8A-4147-A177-3AD203B41FA5}">
                      <a16:colId xmlns:a16="http://schemas.microsoft.com/office/drawing/2014/main" val="196183482"/>
                    </a:ext>
                  </a:extLst>
                </a:gridCol>
              </a:tblGrid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Magnet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ja-JP" altLang="en-US" sz="1000">
                          <a:effectLst/>
                          <a:latin typeface="Arial" panose="020B0604020202020204" pitchFamily="34" charset="0"/>
                        </a:rPr>
                      </a:b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MBXFS2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MBXFS3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MBXFP1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Remarks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928588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Coil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ja-JP" altLang="en-US" sz="1000">
                          <a:effectLst/>
                          <a:latin typeface="Arial" panose="020B0604020202020204" pitchFamily="34" charset="0"/>
                        </a:rPr>
                      </a:b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432FF"/>
                          </a:solidFill>
                          <a:effectLst/>
                          <a:latin typeface="Arial" panose="020B0604020202020204" pitchFamily="34" charset="0"/>
                        </a:rPr>
                        <a:t>S2-1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8F00"/>
                          </a:solidFill>
                          <a:effectLst/>
                          <a:latin typeface="Arial" panose="020B0604020202020204" pitchFamily="34" charset="0"/>
                        </a:rPr>
                        <a:t>S2-4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LP-0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br>
                        <a:rPr lang="ja-JP" altLang="en-US" sz="1000">
                          <a:effectLst/>
                          <a:latin typeface="Arial" panose="020B0604020202020204" pitchFamily="34" charset="0"/>
                        </a:rPr>
                      </a:b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1084768"/>
                  </a:ext>
                </a:extLst>
              </a:tr>
              <a:tr h="417067"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Remark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ja-JP" altLang="en-US" sz="1000">
                          <a:effectLst/>
                          <a:latin typeface="Arial" panose="020B0604020202020204" pitchFamily="34" charset="0"/>
                        </a:rPr>
                      </a:b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Unused, remaining. Cable detachment after curing.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Assembled into MBXFS3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7 m long practice coil.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br>
                        <a:rPr lang="ja-JP" altLang="en-US" sz="1000">
                          <a:effectLst/>
                          <a:latin typeface="Arial" panose="020B0604020202020204" pitchFamily="34" charset="0"/>
                        </a:rPr>
                      </a:b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4579048"/>
                  </a:ext>
                </a:extLst>
              </a:tr>
              <a:tr h="166827"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Producer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ja-JP" altLang="en-US" sz="1000">
                          <a:effectLst/>
                          <a:latin typeface="Arial" panose="020B0604020202020204" pitchFamily="34" charset="0"/>
                        </a:rPr>
                      </a:b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KEK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KEK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Hitachi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br>
                        <a:rPr lang="ja-JP" altLang="en-US" sz="1000">
                          <a:effectLst/>
                          <a:latin typeface="Arial" panose="020B0604020202020204" pitchFamily="34" charset="0"/>
                        </a:rPr>
                      </a:b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1544941"/>
                  </a:ext>
                </a:extLst>
              </a:tr>
              <a:tr h="50048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Coil stress at curing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~50 MPa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~50 MPa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80 MPa (?)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Fuji-paper measurement and expectation by </a:t>
                      </a:r>
                      <a:r>
                        <a:rPr lang="en-US" sz="1000" dirty="0" err="1">
                          <a:effectLst/>
                          <a:latin typeface="Arial" panose="020B0604020202020204" pitchFamily="34" charset="0"/>
                        </a:rPr>
                        <a:t>hydrauric</a:t>
                      </a:r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 pressure.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90395"/>
                  </a:ext>
                </a:extLst>
              </a:tr>
              <a:tr h="166827"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Cross section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ja-JP" altLang="en-US" sz="1000">
                          <a:effectLst/>
                          <a:latin typeface="Arial" panose="020B0604020202020204" pitchFamily="34" charset="0"/>
                        </a:rPr>
                      </a:b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Type Model #2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effectLst/>
                          <a:latin typeface="Arial" panose="020B0604020202020204" pitchFamily="34" charset="0"/>
                        </a:rPr>
                        <a:t>Type Model #2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Type Prototype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Design by KEK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98669"/>
                  </a:ext>
                </a:extLst>
              </a:tr>
              <a:tr h="1584854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2600"/>
                          </a:solidFill>
                          <a:effectLst/>
                          <a:latin typeface="Arial" panose="020B0604020202020204" pitchFamily="34" charset="0"/>
                        </a:rPr>
                        <a:t>Relative coil size </a:t>
                      </a:r>
                      <a:r>
                        <a:rPr lang="en-US" sz="1000" dirty="0" err="1">
                          <a:solidFill>
                            <a:srgbClr val="FF2600"/>
                          </a:solidFill>
                          <a:effectLst/>
                          <a:latin typeface="Arial" panose="020B0604020202020204" pitchFamily="34" charset="0"/>
                        </a:rPr>
                        <a:t>wrt</a:t>
                      </a:r>
                      <a:r>
                        <a:rPr lang="en-US" sz="1000" dirty="0">
                          <a:solidFill>
                            <a:srgbClr val="FF2600"/>
                          </a:solidFill>
                          <a:effectLst/>
                          <a:latin typeface="Arial" panose="020B0604020202020204" pitchFamily="34" charset="0"/>
                        </a:rPr>
                        <a:t> S2-4. (in quad. coil)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+0.1 mm mm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F2600"/>
                          </a:solidFill>
                          <a:effectLst/>
                          <a:latin typeface="Arial" panose="020B0604020202020204" pitchFamily="34" charset="0"/>
                        </a:rPr>
                        <a:t>+0.5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Both coils were measured at Hitachi in June 2020.</a:t>
                      </a:r>
                    </a:p>
                    <a:p>
                      <a:r>
                        <a:rPr lang="en-US" sz="1000" dirty="0" err="1">
                          <a:effectLst/>
                          <a:latin typeface="Arial" panose="020B0604020202020204" pitchFamily="34" charset="0"/>
                        </a:rPr>
                        <a:t>Wrt</a:t>
                      </a:r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 S2-4 coil in MBXFS3, the difference for LP-0 coil is +0.5 mm. Difference between S2-1 and S2-4 can be explained by thickness of the bare cables (0.003 x 44=0.132 mm). 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1039904"/>
                  </a:ext>
                </a:extLst>
              </a:tr>
              <a:tr h="333654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Difference </a:t>
                      </a:r>
                      <a:r>
                        <a:rPr lang="en-US" sz="1000" dirty="0" err="1">
                          <a:solidFill>
                            <a:srgbClr val="008F00"/>
                          </a:solidFill>
                          <a:effectLst/>
                          <a:latin typeface="Arial" panose="020B0604020202020204" pitchFamily="34" charset="0"/>
                        </a:rPr>
                        <a:t>wrt</a:t>
                      </a:r>
                      <a:r>
                        <a:rPr lang="en-US" sz="1000" dirty="0">
                          <a:solidFill>
                            <a:srgbClr val="008F00"/>
                          </a:solidFill>
                          <a:effectLst/>
                          <a:latin typeface="Arial" panose="020B0604020202020204" pitchFamily="34" charset="0"/>
                        </a:rPr>
                        <a:t> S2-4 </a:t>
                      </a:r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coil or cable (in quad. coil)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1. Difference in design for all wedges (Page 6)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+0.06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Drawing prepared by KEK.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58535"/>
                  </a:ext>
                </a:extLst>
              </a:tr>
              <a:tr h="302400">
                <a:tc>
                  <a:txBody>
                    <a:bodyPr/>
                    <a:lstStyle/>
                    <a:p>
                      <a:pPr algn="ctr"/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2. Actual size from design for all  wedges by measurement (Page 6)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NA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+0.06 mm at max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Report from Hitachi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1636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3. Difference in 44 cables with insulation (10-stack measurement) (Page16)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+0.05 mm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+0.28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Difference of 0.14 mm in stack measurement with 22 cables at KEK, June 2020.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0060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dirty="0">
                          <a:effectLst/>
                          <a:latin typeface="Arial" panose="020B0604020202020204" pitchFamily="34" charset="0"/>
                        </a:rPr>
                        <a:t>1+2+3</a:t>
                      </a:r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Wedge size error +</a:t>
                      </a:r>
                    </a:p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diff. of cable stack thickness 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–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+0.4 mm</a:t>
                      </a:r>
                      <a:endParaRPr lang="en-US" altLang="ja-JP" sz="10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Difference btw LP-0 and S2-4 = 0.4 mm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700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Annex A. Difference in 44 cables w/o insulation. (Page 9)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+0.13 mm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+0.13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  <a:latin typeface="Arial" panose="020B0604020202020204" pitchFamily="34" charset="0"/>
                        </a:rPr>
                        <a:t>Data from CERN.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7378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ja-JP" altLang="en-US" sz="10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Annex B. Difference in insulation tape thickness (Page 10)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9525" cap="flat" cmpd="sng" algn="ctr">
                      <a:solidFill>
                        <a:srgbClr val="CBCBC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0 mm</a:t>
                      </a:r>
                    </a:p>
                  </a:txBody>
                  <a:tcPr marL="14481" marR="14481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panose="020B0604020202020204" pitchFamily="34" charset="0"/>
                        </a:rPr>
                        <a:t>Measured by KEK</a:t>
                      </a:r>
                    </a:p>
                  </a:txBody>
                  <a:tcPr marL="14481" marR="14481" marT="0" marB="0" anchor="ctr">
                    <a:lnL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2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600022"/>
                  </a:ext>
                </a:extLst>
              </a:tr>
            </a:tbl>
          </a:graphicData>
        </a:graphic>
      </p:graphicFrame>
      <p:sp>
        <p:nvSpPr>
          <p:cNvPr id="3" name="右矢印 2">
            <a:extLst>
              <a:ext uri="{FF2B5EF4-FFF2-40B4-BE49-F238E27FC236}">
                <a16:creationId xmlns:a16="http://schemas.microsoft.com/office/drawing/2014/main" id="{B778E67C-7A87-664D-8389-1BF5F0928484}"/>
              </a:ext>
            </a:extLst>
          </p:cNvPr>
          <p:cNvSpPr/>
          <p:nvPr/>
        </p:nvSpPr>
        <p:spPr>
          <a:xfrm>
            <a:off x="7347005" y="5715948"/>
            <a:ext cx="238539" cy="147817"/>
          </a:xfrm>
          <a:prstGeom prst="rightArrow">
            <a:avLst/>
          </a:prstGeom>
          <a:solidFill>
            <a:srgbClr val="D0EDA5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4063934-E131-414C-9BEB-EADBC9A58594}"/>
              </a:ext>
            </a:extLst>
          </p:cNvPr>
          <p:cNvSpPr txBox="1"/>
          <p:nvPr/>
        </p:nvSpPr>
        <p:spPr>
          <a:xfrm>
            <a:off x="601487" y="2049317"/>
            <a:ext cx="8019183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• Coil size difference by 0.4 mm between LP-0 and S2-4 can be explained by</a:t>
            </a:r>
          </a:p>
          <a:p>
            <a:r>
              <a:rPr kumimoji="1" lang="en-US" altLang="ja-JP" dirty="0"/>
              <a:t>  difference in wedge size and cable stack thickness.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• Remaining 0.1 mm can be due to uncertainty of 10 stack measurement.</a:t>
            </a:r>
          </a:p>
        </p:txBody>
      </p:sp>
    </p:spTree>
    <p:extLst>
      <p:ext uri="{BB962C8B-B14F-4D97-AF65-F5344CB8AC3E}">
        <p14:creationId xmlns:p14="http://schemas.microsoft.com/office/powerpoint/2010/main" val="1465786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6383" y="1111872"/>
            <a:ext cx="7120317" cy="438722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/>
              <a:t>Coil size of 7 m-long practice coil</a:t>
            </a:r>
          </a:p>
          <a:p>
            <a:pPr>
              <a:lnSpc>
                <a:spcPct val="150000"/>
              </a:lnSpc>
            </a:pPr>
            <a:r>
              <a:rPr lang="en-GB" sz="2400" b="1" dirty="0"/>
              <a:t>Results of inspections</a:t>
            </a:r>
          </a:p>
          <a:p>
            <a:pPr lvl="1">
              <a:lnSpc>
                <a:spcPct val="150000"/>
              </a:lnSpc>
            </a:pPr>
            <a:r>
              <a:rPr lang="en-GB" b="1" dirty="0"/>
              <a:t>Wedge size</a:t>
            </a:r>
          </a:p>
          <a:p>
            <a:pPr lvl="1">
              <a:lnSpc>
                <a:spcPct val="150000"/>
              </a:lnSpc>
            </a:pPr>
            <a:r>
              <a:rPr lang="en-GB" b="1" dirty="0"/>
              <a:t>Visual inspection of cables</a:t>
            </a:r>
          </a:p>
          <a:p>
            <a:pPr lvl="1">
              <a:lnSpc>
                <a:spcPct val="150000"/>
              </a:lnSpc>
            </a:pPr>
            <a:r>
              <a:rPr lang="en-GB" b="1" dirty="0"/>
              <a:t>Bare cable thickness</a:t>
            </a:r>
          </a:p>
          <a:p>
            <a:pPr lvl="1">
              <a:lnSpc>
                <a:spcPct val="150000"/>
              </a:lnSpc>
            </a:pPr>
            <a:r>
              <a:rPr lang="en-GB" b="1" dirty="0"/>
              <a:t>Insulation tape thickness</a:t>
            </a:r>
          </a:p>
          <a:p>
            <a:pPr lvl="1">
              <a:lnSpc>
                <a:spcPct val="150000"/>
              </a:lnSpc>
            </a:pPr>
            <a:r>
              <a:rPr lang="en-GB" b="1" dirty="0"/>
              <a:t>10 stack measurement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56531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163DC6-0BDE-8442-9437-FDD62CE0E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Further plan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300CF8-4877-FF43-8CE1-036D6029D0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000" dirty="0"/>
              <a:t>KEK has received 19 Rutherford cables for D1 prototype and series. One of them has been used for the 7 m-long practice coil. KEK will perform 10 stack measurement for all the remaining cables.</a:t>
            </a:r>
          </a:p>
          <a:p>
            <a:endParaRPr lang="en-US" altLang="ja-JP" sz="2000" dirty="0"/>
          </a:p>
          <a:p>
            <a:r>
              <a:rPr lang="en-US" altLang="ja-JP" sz="2000" dirty="0"/>
              <a:t>For mutual comparison, KEK will send the LP-0, S2-1, S2-4 cables to CERN for 10 stack measurement at CERN. </a:t>
            </a:r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KEK asked to CERN to send </a:t>
            </a:r>
            <a:r>
              <a:rPr lang="en-US" altLang="ja-JP" sz="2000" dirty="0"/>
              <a:t>the newly insulated cable with a certain length to KEK for 10 stack measurement.</a:t>
            </a:r>
            <a:endParaRPr kumimoji="1" lang="ja-JP" altLang="en-US" sz="20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819F2F5-535C-3B4E-86DA-CE3B85EC4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8888170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76055-8DFB-2247-B29E-9021E5CA4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Supply of cables for prototype and series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24271A-4B4F-D64A-8403-0F03976A0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1219200"/>
            <a:ext cx="8269241" cy="4906963"/>
          </a:xfrm>
        </p:spPr>
        <p:txBody>
          <a:bodyPr>
            <a:normAutofit/>
          </a:bodyPr>
          <a:lstStyle/>
          <a:p>
            <a:r>
              <a:rPr kumimoji="1" lang="en-US" altLang="ja-JP" sz="2000" dirty="0"/>
              <a:t>KEK needs at least 3 insulated cables to </a:t>
            </a:r>
            <a:r>
              <a:rPr lang="en-US" altLang="ja-JP" sz="2000" dirty="0"/>
              <a:t>wind</a:t>
            </a:r>
            <a:r>
              <a:rPr kumimoji="1" lang="en-US" altLang="ja-JP" sz="2000" dirty="0"/>
              <a:t> coils for a prototype. Coil winding will start in the middle of Aug. 2020. KEK prefers</a:t>
            </a:r>
            <a:r>
              <a:rPr lang="en-US" altLang="ja-JP" sz="2000" dirty="0"/>
              <a:t> to receive the cables at the beginning of Aug. , so that </a:t>
            </a:r>
            <a:r>
              <a:rPr kumimoji="1" lang="en-US" altLang="ja-JP" sz="2000" dirty="0"/>
              <a:t>KEK can conduct 10 stack measurement before sending the cables to Hitachi.</a:t>
            </a:r>
          </a:p>
          <a:p>
            <a:endParaRPr lang="en-US" altLang="ja-JP" sz="2000" dirty="0"/>
          </a:p>
          <a:p>
            <a:r>
              <a:rPr kumimoji="1" lang="en-US" altLang="ja-JP" sz="2000" dirty="0"/>
              <a:t>KEK requests to CERN for re-insulating the  remaining </a:t>
            </a:r>
            <a:r>
              <a:rPr kumimoji="1" lang="en-US" altLang="ja-JP" sz="2000"/>
              <a:t>18 cables.</a:t>
            </a:r>
            <a:endParaRPr kumimoji="1" lang="en-US" altLang="ja-JP" sz="2000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2584487-13BA-5B40-97CE-9A4570A83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8586917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6FDF5FF-15C5-C748-824B-96D7E3B55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EA1C246-C997-DA44-A1BD-ADDD04264119}"/>
              </a:ext>
            </a:extLst>
          </p:cNvPr>
          <p:cNvSpPr txBox="1"/>
          <p:nvPr/>
        </p:nvSpPr>
        <p:spPr>
          <a:xfrm>
            <a:off x="3331779" y="2690648"/>
            <a:ext cx="2108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Appendix</a:t>
            </a:r>
            <a:endParaRPr kumimoji="1" lang="ja-JP" altLang="en-US" sz="3600"/>
          </a:p>
        </p:txBody>
      </p:sp>
    </p:spTree>
    <p:extLst>
      <p:ext uri="{BB962C8B-B14F-4D97-AF65-F5344CB8AC3E}">
        <p14:creationId xmlns:p14="http://schemas.microsoft.com/office/powerpoint/2010/main" val="33568566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D005B6-CA86-A04C-9E62-C15669DDB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99" y="180000"/>
            <a:ext cx="8361879" cy="720000"/>
          </a:xfrm>
        </p:spPr>
        <p:txBody>
          <a:bodyPr/>
          <a:lstStyle/>
          <a:p>
            <a:r>
              <a:rPr kumimoji="1" lang="en-US" altLang="ja-JP" dirty="0"/>
              <a:t>In</a:t>
            </a:r>
            <a:r>
              <a:rPr lang="en-US" altLang="ja-JP" dirty="0"/>
              <a:t>fluence of additional coil size on coil pre-stress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DE87D9-8707-FA4C-9AD0-8EAF0DF34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165" y="3741828"/>
            <a:ext cx="8550703" cy="2386543"/>
          </a:xfrm>
        </p:spPr>
        <p:txBody>
          <a:bodyPr>
            <a:normAutofit/>
          </a:bodyPr>
          <a:lstStyle/>
          <a:p>
            <a:r>
              <a:rPr lang="en-US" altLang="ja-JP" sz="2000" dirty="0"/>
              <a:t>In the coil size measurement, coil stress is measured at MP, while strain gauge measurement shows the stress at collar pole.</a:t>
            </a:r>
          </a:p>
          <a:p>
            <a:r>
              <a:rPr lang="en-US" altLang="ja-JP" sz="2000" dirty="0"/>
              <a:t>Linear relation between these two stresses was confirmed in the model magnets.</a:t>
            </a:r>
          </a:p>
          <a:p>
            <a:r>
              <a:rPr lang="en-US" altLang="ja-JP" sz="2000" dirty="0"/>
              <a:t>Estimated stress at collar pole for coil LP-0 is 147 MPa. Pre-stress increase by additional coil size of 0.5 mm per quadrant is 33 MPa.</a:t>
            </a:r>
          </a:p>
          <a:p>
            <a:r>
              <a:rPr lang="en-US" altLang="ja-JP" sz="2000" dirty="0"/>
              <a:t>Additional</a:t>
            </a:r>
            <a:r>
              <a:rPr kumimoji="1" lang="en-US" altLang="ja-JP" sz="2000" dirty="0"/>
              <a:t> coil size of 0.1 mm </a:t>
            </a:r>
            <a:r>
              <a:rPr kumimoji="1" lang="en-US" altLang="ja-JP" sz="2000" dirty="0">
                <a:sym typeface="Wingdings" pitchFamily="2" charset="2"/>
              </a:rPr>
              <a:t> pre-stress increase of 7 MPa</a:t>
            </a:r>
            <a:endParaRPr kumimoji="1" lang="ja-JP" altLang="en-US" sz="20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E5F0296-B496-604A-BE73-738D10E32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WP3 meeting,  1 July, 2020</a:t>
            </a:r>
            <a:endParaRPr lang="en-GB" noProof="0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27ED9FFF-53FB-AA48-A8A0-26D6D2631A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420221"/>
              </p:ext>
            </p:extLst>
          </p:nvPr>
        </p:nvGraphicFramePr>
        <p:xfrm>
          <a:off x="73572" y="1511925"/>
          <a:ext cx="5347653" cy="206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8355">
                  <a:extLst>
                    <a:ext uri="{9D8B030D-6E8A-4147-A177-3AD203B41FA5}">
                      <a16:colId xmlns:a16="http://schemas.microsoft.com/office/drawing/2014/main" val="399223274"/>
                    </a:ext>
                  </a:extLst>
                </a:gridCol>
                <a:gridCol w="1616393">
                  <a:extLst>
                    <a:ext uri="{9D8B030D-6E8A-4147-A177-3AD203B41FA5}">
                      <a16:colId xmlns:a16="http://schemas.microsoft.com/office/drawing/2014/main" val="2991460571"/>
                    </a:ext>
                  </a:extLst>
                </a:gridCol>
                <a:gridCol w="1652905">
                  <a:extLst>
                    <a:ext uri="{9D8B030D-6E8A-4147-A177-3AD203B41FA5}">
                      <a16:colId xmlns:a16="http://schemas.microsoft.com/office/drawing/2014/main" val="822567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Magnet or Coil 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Coil size meas.</a:t>
                      </a:r>
                    </a:p>
                    <a:p>
                      <a:pPr algn="ctr"/>
                      <a:r>
                        <a:rPr kumimoji="1" lang="en-US" altLang="ja-JP" sz="1600" dirty="0"/>
                        <a:t>(extrapolated)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SG meas.</a:t>
                      </a:r>
                    </a:p>
                    <a:p>
                      <a:pPr algn="ctr"/>
                      <a:r>
                        <a:rPr kumimoji="1" lang="en-US" altLang="ja-JP" sz="1600" dirty="0"/>
                        <a:t>at collar pole</a:t>
                      </a:r>
                      <a:endParaRPr kumimoji="1" lang="ja-JP" altLang="en-US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MBXFS1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92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65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245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MBXFS1b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137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100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712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MBXFS3 (Coil S2-4)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165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114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3889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Coil LP-0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208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147 (estimated)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295360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7772853-4FB4-B447-9080-9FA891AD68B8}"/>
              </a:ext>
            </a:extLst>
          </p:cNvPr>
          <p:cNvSpPr txBox="1"/>
          <p:nvPr/>
        </p:nvSpPr>
        <p:spPr>
          <a:xfrm>
            <a:off x="455745" y="1035052"/>
            <a:ext cx="458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Azimuthal coil stress at the final size (MPa)</a:t>
            </a:r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7CD8E27-8DDB-B145-B514-707466F48C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161" t="23121" r="19885" b="11572"/>
          <a:stretch/>
        </p:blipFill>
        <p:spPr>
          <a:xfrm>
            <a:off x="5574231" y="975169"/>
            <a:ext cx="3569769" cy="2659118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1513947-FF01-5240-9487-E1335BAEE1DB}"/>
              </a:ext>
            </a:extLst>
          </p:cNvPr>
          <p:cNvSpPr txBox="1"/>
          <p:nvPr/>
        </p:nvSpPr>
        <p:spPr>
          <a:xfrm>
            <a:off x="6306206" y="230472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MBXFS1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4BD9D4C-761F-1549-BA29-FCE877A2BDBA}"/>
              </a:ext>
            </a:extLst>
          </p:cNvPr>
          <p:cNvSpPr txBox="1"/>
          <p:nvPr/>
        </p:nvSpPr>
        <p:spPr>
          <a:xfrm>
            <a:off x="6637282" y="1959366"/>
            <a:ext cx="1002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MBXFS1b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DE53D72-F662-3C42-B5A3-7A9AEF797C3F}"/>
              </a:ext>
            </a:extLst>
          </p:cNvPr>
          <p:cNvSpPr txBox="1"/>
          <p:nvPr/>
        </p:nvSpPr>
        <p:spPr>
          <a:xfrm>
            <a:off x="7048033" y="175096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MBXFS3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F3EF94F-7984-2B4B-96E1-E50172866C52}"/>
              </a:ext>
            </a:extLst>
          </p:cNvPr>
          <p:cNvSpPr txBox="1"/>
          <p:nvPr/>
        </p:nvSpPr>
        <p:spPr>
          <a:xfrm>
            <a:off x="7489820" y="1374262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432FF"/>
                </a:solidFill>
              </a:rPr>
              <a:t>Coil LP-0</a:t>
            </a:r>
            <a:endParaRPr kumimoji="1" lang="ja-JP" altLang="en-US" sz="140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393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28DD5-5412-C549-AE41-F50B99CFE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488" y="-178701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Coil size measurement of D1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F96A78F-251B-1344-B1E8-0D3312B67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837" y="3642207"/>
            <a:ext cx="8873197" cy="2512026"/>
          </a:xfrm>
        </p:spPr>
        <p:txBody>
          <a:bodyPr>
            <a:normAutofit/>
          </a:bodyPr>
          <a:lstStyle/>
          <a:p>
            <a:r>
              <a:rPr lang="en-US" altLang="ja-JP" sz="1800" dirty="0"/>
              <a:t>7 m-long practice coil (</a:t>
            </a:r>
            <a:r>
              <a:rPr lang="en-US" altLang="ja-JP" sz="1800" dirty="0">
                <a:solidFill>
                  <a:srgbClr val="FF0000"/>
                </a:solidFill>
              </a:rPr>
              <a:t>Coil LP-0</a:t>
            </a:r>
            <a:r>
              <a:rPr lang="en-US" altLang="ja-JP" sz="1800" dirty="0"/>
              <a:t>) was cured in May, 2020 in Hitachi.</a:t>
            </a:r>
          </a:p>
          <a:p>
            <a:r>
              <a:rPr kumimoji="1" lang="en-US" altLang="ja-JP" sz="1800" dirty="0"/>
              <a:t>Coil size measurement was performed at Hitachi using the equipment prepared by KEK.</a:t>
            </a:r>
          </a:p>
          <a:p>
            <a:r>
              <a:rPr lang="en-US" altLang="ja-JP" sz="1800" dirty="0"/>
              <a:t>Coil size was evaluated for a quadrant coil (R-side, L-side).</a:t>
            </a:r>
          </a:p>
          <a:p>
            <a:r>
              <a:rPr kumimoji="1" lang="en-US" altLang="ja-JP" sz="1800" dirty="0"/>
              <a:t>Every 20 mm-long section was measured by using </a:t>
            </a:r>
            <a:r>
              <a:rPr lang="en-US" altLang="ja-JP" sz="1800" dirty="0"/>
              <a:t>pushing bars instrumented by strain gauges. 100 mm-long section can be measured at the same time.</a:t>
            </a:r>
          </a:p>
          <a:p>
            <a:r>
              <a:rPr lang="en-US" altLang="ja-JP" sz="1800" dirty="0"/>
              <a:t>Coil size in the straight section of LP-0 was compared with those of 2 m-long coils fabricated by KEK during model magnet development.</a:t>
            </a:r>
            <a:endParaRPr kumimoji="1" lang="en-US" altLang="ja-JP" sz="1800" dirty="0"/>
          </a:p>
          <a:p>
            <a:endParaRPr kumimoji="1" lang="ja-JP" altLang="en-US" sz="18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7133EC8-E9D0-4A42-9396-9ED9F352D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26D2B055-BF6E-314B-9B8A-B5FC846FB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136" y="440471"/>
            <a:ext cx="3984704" cy="298852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9CD562D3-6C5E-9646-989D-34AED24BB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247729" y="814038"/>
            <a:ext cx="2988527" cy="2241395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7F3E99A2-F75E-7B4A-AE2F-710EB60F6D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744" y="371521"/>
            <a:ext cx="2366849" cy="1577900"/>
          </a:xfrm>
          <a:prstGeom prst="rect">
            <a:avLst/>
          </a:prstGeom>
        </p:spPr>
      </p:pic>
      <p:sp>
        <p:nvSpPr>
          <p:cNvPr id="14" name="下矢印 13">
            <a:extLst>
              <a:ext uri="{FF2B5EF4-FFF2-40B4-BE49-F238E27FC236}">
                <a16:creationId xmlns:a16="http://schemas.microsoft.com/office/drawing/2014/main" id="{97385CF0-15BE-D54B-B4EF-9357F379AA02}"/>
              </a:ext>
            </a:extLst>
          </p:cNvPr>
          <p:cNvSpPr/>
          <p:nvPr/>
        </p:nvSpPr>
        <p:spPr>
          <a:xfrm>
            <a:off x="7255932" y="919343"/>
            <a:ext cx="148281" cy="13345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下矢印 14">
            <a:extLst>
              <a:ext uri="{FF2B5EF4-FFF2-40B4-BE49-F238E27FC236}">
                <a16:creationId xmlns:a16="http://schemas.microsoft.com/office/drawing/2014/main" id="{26381DBF-199C-0A4C-AE1A-AEB2B479CF28}"/>
              </a:ext>
            </a:extLst>
          </p:cNvPr>
          <p:cNvSpPr/>
          <p:nvPr/>
        </p:nvSpPr>
        <p:spPr>
          <a:xfrm>
            <a:off x="8172356" y="919342"/>
            <a:ext cx="148281" cy="13345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1C733AEA-FB9D-A84D-A784-B92900B84E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2840" y="2010520"/>
            <a:ext cx="2651618" cy="1055008"/>
          </a:xfrm>
          <a:prstGeom prst="rect">
            <a:avLst/>
          </a:prstGeom>
        </p:spPr>
      </p:pic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AA900F5-36C1-0B48-A3AF-0E46F96232B4}"/>
              </a:ext>
            </a:extLst>
          </p:cNvPr>
          <p:cNvGrpSpPr/>
          <p:nvPr/>
        </p:nvGrpSpPr>
        <p:grpSpPr>
          <a:xfrm>
            <a:off x="8391393" y="2072301"/>
            <a:ext cx="626770" cy="931445"/>
            <a:chOff x="6412084" y="136524"/>
            <a:chExt cx="1187669" cy="1765000"/>
          </a:xfrm>
        </p:grpSpPr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17F5E823-9311-8649-B6F0-5D2DBBCEB1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5680" t="23142" r="37351" b="23420"/>
            <a:stretch/>
          </p:blipFill>
          <p:spPr>
            <a:xfrm>
              <a:off x="6412084" y="136524"/>
              <a:ext cx="1187669" cy="17650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4343FC2D-8A46-9449-8667-4CB13748827C}"/>
                </a:ext>
              </a:extLst>
            </p:cNvPr>
            <p:cNvCxnSpPr/>
            <p:nvPr/>
          </p:nvCxnSpPr>
          <p:spPr>
            <a:xfrm>
              <a:off x="6713600" y="1603781"/>
              <a:ext cx="641131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29E4ABA-9B9F-4848-8D93-450187D6C262}"/>
              </a:ext>
            </a:extLst>
          </p:cNvPr>
          <p:cNvSpPr txBox="1"/>
          <p:nvPr/>
        </p:nvSpPr>
        <p:spPr>
          <a:xfrm>
            <a:off x="8320637" y="2889294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20 mm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474420C-37A6-9B4D-AA18-8152B1456D30}"/>
              </a:ext>
            </a:extLst>
          </p:cNvPr>
          <p:cNvSpPr txBox="1"/>
          <p:nvPr/>
        </p:nvSpPr>
        <p:spPr>
          <a:xfrm>
            <a:off x="7251481" y="3265289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Pushing bars</a:t>
            </a:r>
            <a:endParaRPr kumimoji="1" lang="ja-JP" altLang="en-US"/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E286127B-EB53-8F45-B3E5-3C59B462EDD1}"/>
              </a:ext>
            </a:extLst>
          </p:cNvPr>
          <p:cNvCxnSpPr/>
          <p:nvPr/>
        </p:nvCxnSpPr>
        <p:spPr>
          <a:xfrm>
            <a:off x="7315201" y="2959426"/>
            <a:ext cx="0" cy="256347"/>
          </a:xfrm>
          <a:prstGeom prst="line">
            <a:avLst/>
          </a:prstGeom>
          <a:ln w="19050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33DB9984-99FC-F04E-89CD-0FE7CB4C4242}"/>
              </a:ext>
            </a:extLst>
          </p:cNvPr>
          <p:cNvCxnSpPr/>
          <p:nvPr/>
        </p:nvCxnSpPr>
        <p:spPr>
          <a:xfrm>
            <a:off x="8282618" y="2938281"/>
            <a:ext cx="0" cy="256347"/>
          </a:xfrm>
          <a:prstGeom prst="line">
            <a:avLst/>
          </a:prstGeom>
          <a:ln w="19050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DF73617E-66BE-C34B-8AAC-FC77827D05E5}"/>
              </a:ext>
            </a:extLst>
          </p:cNvPr>
          <p:cNvCxnSpPr>
            <a:cxnSpLocks/>
          </p:cNvCxnSpPr>
          <p:nvPr/>
        </p:nvCxnSpPr>
        <p:spPr>
          <a:xfrm>
            <a:off x="7315201" y="3089859"/>
            <a:ext cx="967417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FBAEE6D-36A9-184D-9348-105DE08EF6EB}"/>
              </a:ext>
            </a:extLst>
          </p:cNvPr>
          <p:cNvSpPr txBox="1"/>
          <p:nvPr/>
        </p:nvSpPr>
        <p:spPr>
          <a:xfrm>
            <a:off x="7382339" y="3058889"/>
            <a:ext cx="830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100 mm</a:t>
            </a:r>
            <a:endParaRPr kumimoji="1" lang="ja-JP" altLang="en-US" sz="140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A1C24DC-935A-E54B-8422-804EEFE1F3FC}"/>
              </a:ext>
            </a:extLst>
          </p:cNvPr>
          <p:cNvSpPr txBox="1"/>
          <p:nvPr/>
        </p:nvSpPr>
        <p:spPr>
          <a:xfrm>
            <a:off x="6562831" y="318814"/>
            <a:ext cx="1454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L-side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(Ramp-side)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3CDBE5F-1A68-4B40-B6A4-D02509539343}"/>
              </a:ext>
            </a:extLst>
          </p:cNvPr>
          <p:cNvSpPr txBox="1"/>
          <p:nvPr/>
        </p:nvSpPr>
        <p:spPr>
          <a:xfrm>
            <a:off x="7882263" y="497947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R-side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484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05339A1F-E098-C146-8C42-2ABEC8F5536E}"/>
              </a:ext>
            </a:extLst>
          </p:cNvPr>
          <p:cNvSpPr/>
          <p:nvPr/>
        </p:nvSpPr>
        <p:spPr>
          <a:xfrm>
            <a:off x="839881" y="2272792"/>
            <a:ext cx="3685563" cy="160403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5C7E6C3-8651-C546-A41A-1DEC683B9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095" y="-164878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Coil size of LP-0 and 2 m-long coils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B2D14BA-2E95-D642-89BA-8B5D5D9B8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B448A0B-81D9-EE45-BA3B-03EEEE43DA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574504"/>
              </p:ext>
            </p:extLst>
          </p:nvPr>
        </p:nvGraphicFramePr>
        <p:xfrm>
          <a:off x="831042" y="4498740"/>
          <a:ext cx="8194904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9462">
                  <a:extLst>
                    <a:ext uri="{9D8B030D-6E8A-4147-A177-3AD203B41FA5}">
                      <a16:colId xmlns:a16="http://schemas.microsoft.com/office/drawing/2014/main" val="1272746250"/>
                    </a:ext>
                  </a:extLst>
                </a:gridCol>
                <a:gridCol w="858269">
                  <a:extLst>
                    <a:ext uri="{9D8B030D-6E8A-4147-A177-3AD203B41FA5}">
                      <a16:colId xmlns:a16="http://schemas.microsoft.com/office/drawing/2014/main" val="2182911175"/>
                    </a:ext>
                  </a:extLst>
                </a:gridCol>
                <a:gridCol w="2844563">
                  <a:extLst>
                    <a:ext uri="{9D8B030D-6E8A-4147-A177-3AD203B41FA5}">
                      <a16:colId xmlns:a16="http://schemas.microsoft.com/office/drawing/2014/main" val="4248770124"/>
                    </a:ext>
                  </a:extLst>
                </a:gridCol>
                <a:gridCol w="1057502">
                  <a:extLst>
                    <a:ext uri="{9D8B030D-6E8A-4147-A177-3AD203B41FA5}">
                      <a16:colId xmlns:a16="http://schemas.microsoft.com/office/drawing/2014/main" val="3533202407"/>
                    </a:ext>
                  </a:extLst>
                </a:gridCol>
                <a:gridCol w="1292554">
                  <a:extLst>
                    <a:ext uri="{9D8B030D-6E8A-4147-A177-3AD203B41FA5}">
                      <a16:colId xmlns:a16="http://schemas.microsoft.com/office/drawing/2014/main" val="3364495170"/>
                    </a:ext>
                  </a:extLst>
                </a:gridCol>
                <a:gridCol w="1292554">
                  <a:extLst>
                    <a:ext uri="{9D8B030D-6E8A-4147-A177-3AD203B41FA5}">
                      <a16:colId xmlns:a16="http://schemas.microsoft.com/office/drawing/2014/main" val="3946049187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Coil ID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Length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Remarks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Measurer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Relative coil size at 100 MPa</a:t>
                      </a:r>
                    </a:p>
                    <a:p>
                      <a:pPr algn="ctr"/>
                      <a:r>
                        <a:rPr kumimoji="1" lang="en-US" altLang="ja-JP" sz="1400" dirty="0" err="1"/>
                        <a:t>wrt</a:t>
                      </a:r>
                      <a:r>
                        <a:rPr kumimoji="1" lang="en-US" altLang="ja-JP" sz="1400" dirty="0"/>
                        <a:t> </a:t>
                      </a:r>
                      <a:r>
                        <a:rPr kumimoji="1" lang="en-US" altLang="ja-JP" sz="1400" dirty="0">
                          <a:solidFill>
                            <a:srgbClr val="008F00"/>
                          </a:solidFill>
                        </a:rPr>
                        <a:t>S2-4</a:t>
                      </a:r>
                      <a:endParaRPr kumimoji="1" lang="ja-JP" altLang="en-US" sz="1400">
                        <a:solidFill>
                          <a:srgbClr val="008F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90675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L-side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R-side</a:t>
                      </a:r>
                      <a:endParaRPr kumimoji="1" lang="ja-JP" altLang="en-US" sz="1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9250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LP-0</a:t>
                      </a:r>
                      <a:endParaRPr kumimoji="1" lang="ja-JP" altLang="en-US" sz="140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7 m</a:t>
                      </a:r>
                      <a:endParaRPr kumimoji="1" lang="ja-JP" altLang="en-US" sz="140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Practice coil</a:t>
                      </a:r>
                      <a:endParaRPr kumimoji="1" lang="ja-JP" altLang="en-US" sz="14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Hitachi</a:t>
                      </a:r>
                      <a:endParaRPr kumimoji="1" lang="ja-JP" altLang="en-US" sz="140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+0.48</a:t>
                      </a:r>
                      <a:endParaRPr kumimoji="1" lang="ja-JP" altLang="en-US" sz="140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>
                          <a:solidFill>
                            <a:srgbClr val="FF0000"/>
                          </a:solidFill>
                        </a:rPr>
                        <a:t>+0.51</a:t>
                      </a:r>
                      <a:endParaRPr kumimoji="1" lang="ja-JP" altLang="en-US" sz="140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03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432FF"/>
                          </a:solidFill>
                        </a:rPr>
                        <a:t>S2-1</a:t>
                      </a:r>
                      <a:endParaRPr kumimoji="1" lang="ja-JP" altLang="en-US" sz="1400">
                        <a:solidFill>
                          <a:srgbClr val="0432FF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432FF"/>
                          </a:solidFill>
                        </a:rPr>
                        <a:t>2 m</a:t>
                      </a:r>
                      <a:endParaRPr kumimoji="1" lang="ja-JP" altLang="en-US" sz="1400">
                        <a:solidFill>
                          <a:srgbClr val="0432FF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>
                          <a:solidFill>
                            <a:srgbClr val="0432FF"/>
                          </a:solidFill>
                        </a:rPr>
                        <a:t>Same design as MBXFS2 coil</a:t>
                      </a:r>
                    </a:p>
                    <a:p>
                      <a:pPr algn="l"/>
                      <a:r>
                        <a:rPr kumimoji="1" lang="en-US" altLang="ja-JP" sz="1400" dirty="0">
                          <a:solidFill>
                            <a:srgbClr val="0432FF"/>
                          </a:solidFill>
                        </a:rPr>
                        <a:t>Not used for magnet assembly</a:t>
                      </a:r>
                    </a:p>
                    <a:p>
                      <a:pPr algn="l"/>
                      <a:r>
                        <a:rPr kumimoji="1" lang="en-US" altLang="ja-JP" sz="1400" dirty="0">
                          <a:solidFill>
                            <a:srgbClr val="0432FF"/>
                          </a:solidFill>
                        </a:rPr>
                        <a:t>due to cable detachment</a:t>
                      </a:r>
                      <a:endParaRPr kumimoji="1" lang="ja-JP" altLang="en-US" sz="1400">
                        <a:solidFill>
                          <a:srgbClr val="0432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432FF"/>
                          </a:solidFill>
                        </a:rPr>
                        <a:t>Hitachi</a:t>
                      </a:r>
                      <a:endParaRPr kumimoji="1" lang="ja-JP" altLang="en-US" sz="1400">
                        <a:solidFill>
                          <a:srgbClr val="0432FF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432FF"/>
                          </a:solidFill>
                        </a:rPr>
                        <a:t>+0.07</a:t>
                      </a:r>
                      <a:endParaRPr kumimoji="1" lang="ja-JP" altLang="en-US" sz="1400">
                        <a:solidFill>
                          <a:srgbClr val="0432FF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432FF"/>
                          </a:solidFill>
                        </a:rPr>
                        <a:t>+0.09</a:t>
                      </a:r>
                      <a:endParaRPr kumimoji="1" lang="ja-JP" altLang="en-US" sz="1400">
                        <a:solidFill>
                          <a:srgbClr val="0432FF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6096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08F00"/>
                          </a:solidFill>
                        </a:rPr>
                        <a:t>S2-4</a:t>
                      </a:r>
                      <a:endParaRPr kumimoji="1" lang="ja-JP" altLang="en-US" sz="1400">
                        <a:solidFill>
                          <a:srgbClr val="008F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08F00"/>
                          </a:solidFill>
                        </a:rPr>
                        <a:t>2 m</a:t>
                      </a:r>
                      <a:endParaRPr kumimoji="1" lang="ja-JP" altLang="en-US" sz="1400">
                        <a:solidFill>
                          <a:srgbClr val="008F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08F00"/>
                          </a:solidFill>
                        </a:rPr>
                        <a:t>Assembled into MBXFS3</a:t>
                      </a:r>
                      <a:endParaRPr kumimoji="1" lang="ja-JP" altLang="en-US" sz="1400">
                        <a:solidFill>
                          <a:srgbClr val="008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08F00"/>
                          </a:solidFill>
                        </a:rPr>
                        <a:t>KEK</a:t>
                      </a:r>
                      <a:endParaRPr kumimoji="1" lang="ja-JP" altLang="en-US" sz="1400">
                        <a:solidFill>
                          <a:srgbClr val="008F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08F00"/>
                          </a:solidFill>
                        </a:rPr>
                        <a:t>–</a:t>
                      </a:r>
                      <a:endParaRPr kumimoji="1" lang="ja-JP" altLang="en-US" sz="1400">
                        <a:solidFill>
                          <a:srgbClr val="008F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08F00"/>
                          </a:solidFill>
                        </a:rPr>
                        <a:t>–</a:t>
                      </a:r>
                      <a:endParaRPr kumimoji="1" lang="ja-JP" altLang="en-US" sz="1400">
                        <a:solidFill>
                          <a:srgbClr val="008F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1738643"/>
                  </a:ext>
                </a:extLst>
              </a:tr>
            </a:tbl>
          </a:graphicData>
        </a:graphic>
      </p:graphicFrame>
      <p:pic>
        <p:nvPicPr>
          <p:cNvPr id="20" name="図 19">
            <a:extLst>
              <a:ext uri="{FF2B5EF4-FFF2-40B4-BE49-F238E27FC236}">
                <a16:creationId xmlns:a16="http://schemas.microsoft.com/office/drawing/2014/main" id="{E340178C-03D8-F848-AFBC-DB0DB0499B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33" t="24060" r="25679" b="11521"/>
          <a:stretch/>
        </p:blipFill>
        <p:spPr>
          <a:xfrm>
            <a:off x="4628444" y="698162"/>
            <a:ext cx="4397502" cy="3742605"/>
          </a:xfrm>
          <a:prstGeom prst="rect">
            <a:avLst/>
          </a:prstGeom>
        </p:spPr>
      </p:pic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8E23EADE-F6F5-E449-B7D1-1B948E100287}"/>
              </a:ext>
            </a:extLst>
          </p:cNvPr>
          <p:cNvCxnSpPr>
            <a:cxnSpLocks/>
          </p:cNvCxnSpPr>
          <p:nvPr/>
        </p:nvCxnSpPr>
        <p:spPr>
          <a:xfrm flipV="1">
            <a:off x="7188516" y="444824"/>
            <a:ext cx="943374" cy="2124640"/>
          </a:xfrm>
          <a:prstGeom prst="line">
            <a:avLst/>
          </a:prstGeom>
          <a:ln w="9525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CAA21BE7-79F9-8948-8E66-70A46F90FAAC}"/>
              </a:ext>
            </a:extLst>
          </p:cNvPr>
          <p:cNvCxnSpPr>
            <a:cxnSpLocks/>
          </p:cNvCxnSpPr>
          <p:nvPr/>
        </p:nvCxnSpPr>
        <p:spPr>
          <a:xfrm flipV="1">
            <a:off x="7580025" y="707772"/>
            <a:ext cx="864434" cy="1852083"/>
          </a:xfrm>
          <a:prstGeom prst="line">
            <a:avLst/>
          </a:prstGeom>
          <a:ln w="9525">
            <a:solidFill>
              <a:srgbClr val="0432FF"/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E4D8811C-6432-D049-8B9B-D6E2411C6BC0}"/>
              </a:ext>
            </a:extLst>
          </p:cNvPr>
          <p:cNvCxnSpPr>
            <a:cxnSpLocks/>
          </p:cNvCxnSpPr>
          <p:nvPr/>
        </p:nvCxnSpPr>
        <p:spPr>
          <a:xfrm flipV="1">
            <a:off x="7653438" y="444824"/>
            <a:ext cx="995274" cy="2124641"/>
          </a:xfrm>
          <a:prstGeom prst="line">
            <a:avLst/>
          </a:prstGeom>
          <a:ln w="9525">
            <a:solidFill>
              <a:srgbClr val="008F00"/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円/楕円 33">
            <a:extLst>
              <a:ext uri="{FF2B5EF4-FFF2-40B4-BE49-F238E27FC236}">
                <a16:creationId xmlns:a16="http://schemas.microsoft.com/office/drawing/2014/main" id="{463565DB-FBCB-5C41-9D0E-E0710F1BC93A}"/>
              </a:ext>
            </a:extLst>
          </p:cNvPr>
          <p:cNvSpPr/>
          <p:nvPr/>
        </p:nvSpPr>
        <p:spPr>
          <a:xfrm>
            <a:off x="7931014" y="787524"/>
            <a:ext cx="67199" cy="67199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>
            <a:extLst>
              <a:ext uri="{FF2B5EF4-FFF2-40B4-BE49-F238E27FC236}">
                <a16:creationId xmlns:a16="http://schemas.microsoft.com/office/drawing/2014/main" id="{822F394E-AB00-BA41-A267-576B82E29BD2}"/>
              </a:ext>
            </a:extLst>
          </p:cNvPr>
          <p:cNvSpPr/>
          <p:nvPr/>
        </p:nvSpPr>
        <p:spPr>
          <a:xfrm>
            <a:off x="8356131" y="785582"/>
            <a:ext cx="67199" cy="67199"/>
          </a:xfrm>
          <a:prstGeom prst="ellipse">
            <a:avLst/>
          </a:prstGeom>
          <a:solidFill>
            <a:srgbClr val="0432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>
            <a:extLst>
              <a:ext uri="{FF2B5EF4-FFF2-40B4-BE49-F238E27FC236}">
                <a16:creationId xmlns:a16="http://schemas.microsoft.com/office/drawing/2014/main" id="{62B9AD68-4DE6-9D45-B559-8EE926E305F8}"/>
              </a:ext>
            </a:extLst>
          </p:cNvPr>
          <p:cNvSpPr/>
          <p:nvPr/>
        </p:nvSpPr>
        <p:spPr>
          <a:xfrm>
            <a:off x="8430053" y="786172"/>
            <a:ext cx="67199" cy="67199"/>
          </a:xfrm>
          <a:prstGeom prst="ellipse">
            <a:avLst/>
          </a:prstGeom>
          <a:solidFill>
            <a:srgbClr val="008F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FB59437-486F-6740-B323-E721E715D65F}"/>
              </a:ext>
            </a:extLst>
          </p:cNvPr>
          <p:cNvSpPr txBox="1"/>
          <p:nvPr/>
        </p:nvSpPr>
        <p:spPr>
          <a:xfrm>
            <a:off x="7965245" y="47870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432FF"/>
                </a:solidFill>
              </a:rPr>
              <a:t>S2-1</a:t>
            </a:r>
            <a:endParaRPr kumimoji="1" lang="ja-JP" altLang="en-US">
              <a:solidFill>
                <a:srgbClr val="0432FF"/>
              </a:solidFill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2252583-D53C-B844-89B5-21944C891BE1}"/>
              </a:ext>
            </a:extLst>
          </p:cNvPr>
          <p:cNvSpPr txBox="1"/>
          <p:nvPr/>
        </p:nvSpPr>
        <p:spPr>
          <a:xfrm>
            <a:off x="8478690" y="52326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8F00"/>
                </a:solidFill>
              </a:rPr>
              <a:t>S2-4</a:t>
            </a:r>
            <a:endParaRPr kumimoji="1" lang="ja-JP" altLang="en-US">
              <a:solidFill>
                <a:srgbClr val="008F00"/>
              </a:solidFill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DE86CCE-7305-684E-AC16-954F0DF03867}"/>
              </a:ext>
            </a:extLst>
          </p:cNvPr>
          <p:cNvSpPr txBox="1"/>
          <p:nvPr/>
        </p:nvSpPr>
        <p:spPr>
          <a:xfrm>
            <a:off x="7384234" y="51685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LP-0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3B57AA1-27D8-4745-9C0E-73514C910762}"/>
              </a:ext>
            </a:extLst>
          </p:cNvPr>
          <p:cNvSpPr txBox="1"/>
          <p:nvPr/>
        </p:nvSpPr>
        <p:spPr>
          <a:xfrm>
            <a:off x="5076147" y="4163768"/>
            <a:ext cx="3949799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b="1" dirty="0"/>
              <a:t>Relative coil size </a:t>
            </a:r>
            <a:r>
              <a:rPr kumimoji="1" lang="en-US" altLang="ja-JP" b="1" dirty="0">
                <a:solidFill>
                  <a:srgbClr val="FFC000"/>
                </a:solidFill>
              </a:rPr>
              <a:t>per quadrant </a:t>
            </a:r>
            <a:r>
              <a:rPr kumimoji="1" lang="en-US" altLang="ja-JP" b="1" dirty="0"/>
              <a:t>(mm)</a:t>
            </a:r>
            <a:endParaRPr kumimoji="1" lang="ja-JP" altLang="en-US" b="1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56CC4851-FDA0-1342-A834-7D5334352B5D}"/>
              </a:ext>
            </a:extLst>
          </p:cNvPr>
          <p:cNvSpPr txBox="1"/>
          <p:nvPr/>
        </p:nvSpPr>
        <p:spPr>
          <a:xfrm>
            <a:off x="1312407" y="1723570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C000"/>
                </a:solidFill>
              </a:rPr>
              <a:t>L-side (Non-ramp-side)</a:t>
            </a:r>
            <a:endParaRPr kumimoji="1" lang="ja-JP" altLang="en-US">
              <a:solidFill>
                <a:srgbClr val="FFC000"/>
              </a:solidFill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83E7E332-0AFF-084E-A97F-4466E550BDE2}"/>
              </a:ext>
            </a:extLst>
          </p:cNvPr>
          <p:cNvSpPr txBox="1"/>
          <p:nvPr/>
        </p:nvSpPr>
        <p:spPr>
          <a:xfrm>
            <a:off x="1323804" y="269987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C000"/>
                </a:solidFill>
              </a:rPr>
              <a:t>R-side (Ramp-side)</a:t>
            </a:r>
            <a:endParaRPr kumimoji="1" lang="ja-JP" altLang="en-US">
              <a:solidFill>
                <a:srgbClr val="FFC000"/>
              </a:solidFill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F571102D-B949-3A42-89DE-CAE574C5CA9F}"/>
              </a:ext>
            </a:extLst>
          </p:cNvPr>
          <p:cNvSpPr txBox="1"/>
          <p:nvPr/>
        </p:nvSpPr>
        <p:spPr>
          <a:xfrm>
            <a:off x="5650887" y="1815987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Larger coil size</a:t>
            </a:r>
            <a:endParaRPr kumimoji="1" lang="ja-JP" altLang="en-US"/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6B4C33F4-C926-F24D-A053-7BA526BDFF34}"/>
              </a:ext>
            </a:extLst>
          </p:cNvPr>
          <p:cNvCxnSpPr/>
          <p:nvPr/>
        </p:nvCxnSpPr>
        <p:spPr>
          <a:xfrm flipH="1">
            <a:off x="6251787" y="2185319"/>
            <a:ext cx="478301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5529AAA-A2CB-C14D-B7CD-07A2B4DD2D40}"/>
              </a:ext>
            </a:extLst>
          </p:cNvPr>
          <p:cNvSpPr txBox="1"/>
          <p:nvPr/>
        </p:nvSpPr>
        <p:spPr>
          <a:xfrm>
            <a:off x="1098952" y="2374890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With respect to coil </a:t>
            </a:r>
            <a:r>
              <a:rPr kumimoji="1" lang="en-US" altLang="ja-JP" dirty="0">
                <a:solidFill>
                  <a:srgbClr val="008F00"/>
                </a:solidFill>
              </a:rPr>
              <a:t>S2-4</a:t>
            </a:r>
            <a:endParaRPr kumimoji="1" lang="ja-JP" altLang="en-US">
              <a:solidFill>
                <a:srgbClr val="008F00"/>
              </a:solidFill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0936A8F-DEFC-DD47-8493-613ED5FFE417}"/>
              </a:ext>
            </a:extLst>
          </p:cNvPr>
          <p:cNvSpPr txBox="1"/>
          <p:nvPr/>
        </p:nvSpPr>
        <p:spPr>
          <a:xfrm>
            <a:off x="1607218" y="3066056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432FF"/>
                </a:solidFill>
              </a:rPr>
              <a:t>S2-1 is 0.1 mm larger</a:t>
            </a:r>
            <a:endParaRPr kumimoji="1" lang="ja-JP" altLang="en-US">
              <a:solidFill>
                <a:srgbClr val="0432FF"/>
              </a:solidFill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08627FF-87E4-5449-92DE-8E5B37795141}"/>
              </a:ext>
            </a:extLst>
          </p:cNvPr>
          <p:cNvSpPr txBox="1"/>
          <p:nvPr/>
        </p:nvSpPr>
        <p:spPr>
          <a:xfrm>
            <a:off x="1607218" y="2723242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>
                <a:solidFill>
                  <a:srgbClr val="FF0000"/>
                </a:solidFill>
              </a:rPr>
              <a:t>LP-0 is 0.5 mm larger</a:t>
            </a:r>
            <a:endParaRPr kumimoji="1" lang="ja-JP" altLang="en-US" u="sng">
              <a:solidFill>
                <a:srgbClr val="FF0000"/>
              </a:solidFill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D2050B16-0652-8343-ABBB-886B6850EE32}"/>
              </a:ext>
            </a:extLst>
          </p:cNvPr>
          <p:cNvSpPr txBox="1"/>
          <p:nvPr/>
        </p:nvSpPr>
        <p:spPr>
          <a:xfrm>
            <a:off x="2441627" y="3367671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C000"/>
                </a:solidFill>
              </a:rPr>
              <a:t>per quadrant coil</a:t>
            </a:r>
            <a:endParaRPr kumimoji="1" lang="ja-JP" altLang="en-US">
              <a:solidFill>
                <a:srgbClr val="FFC000"/>
              </a:solidFill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1690ACCE-9E10-174F-A968-899BBD7000B2}"/>
              </a:ext>
            </a:extLst>
          </p:cNvPr>
          <p:cNvSpPr txBox="1"/>
          <p:nvPr/>
        </p:nvSpPr>
        <p:spPr>
          <a:xfrm>
            <a:off x="8486792" y="898557"/>
            <a:ext cx="69762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432FF"/>
                </a:solidFill>
              </a:rPr>
              <a:t>0.1 mm</a:t>
            </a:r>
            <a:endParaRPr kumimoji="1" lang="ja-JP" altLang="en-US" sz="1200">
              <a:solidFill>
                <a:srgbClr val="0432FF"/>
              </a:solidFill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053646B-2E83-5D4F-89FA-1056750EA634}"/>
              </a:ext>
            </a:extLst>
          </p:cNvPr>
          <p:cNvSpPr txBox="1"/>
          <p:nvPr/>
        </p:nvSpPr>
        <p:spPr>
          <a:xfrm>
            <a:off x="8047828" y="211144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0.5 mm</a:t>
            </a:r>
            <a:endParaRPr kumimoji="1" lang="ja-JP" altLang="en-US" sz="1200">
              <a:solidFill>
                <a:srgbClr val="FF0000"/>
              </a:solidFill>
            </a:endParaRPr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83DF6758-506A-9340-A5AF-CA5702DFF114}"/>
              </a:ext>
            </a:extLst>
          </p:cNvPr>
          <p:cNvCxnSpPr>
            <a:cxnSpLocks/>
          </p:cNvCxnSpPr>
          <p:nvPr/>
        </p:nvCxnSpPr>
        <p:spPr>
          <a:xfrm>
            <a:off x="8109297" y="473530"/>
            <a:ext cx="520426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40A126F3-BF6B-E844-8326-D6FAC4B51641}"/>
              </a:ext>
            </a:extLst>
          </p:cNvPr>
          <p:cNvCxnSpPr>
            <a:cxnSpLocks/>
          </p:cNvCxnSpPr>
          <p:nvPr/>
        </p:nvCxnSpPr>
        <p:spPr>
          <a:xfrm>
            <a:off x="8109297" y="1025133"/>
            <a:ext cx="189738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925D3B4F-84FD-7948-B47D-DE77FB102AB2}"/>
              </a:ext>
            </a:extLst>
          </p:cNvPr>
          <p:cNvCxnSpPr>
            <a:cxnSpLocks/>
          </p:cNvCxnSpPr>
          <p:nvPr/>
        </p:nvCxnSpPr>
        <p:spPr>
          <a:xfrm flipH="1">
            <a:off x="8368783" y="1042081"/>
            <a:ext cx="189738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図 7">
            <a:extLst>
              <a:ext uri="{FF2B5EF4-FFF2-40B4-BE49-F238E27FC236}">
                <a16:creationId xmlns:a16="http://schemas.microsoft.com/office/drawing/2014/main" id="{DBC2857D-B7F9-0543-B6B5-427BEE4B83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638" b="25259"/>
          <a:stretch/>
        </p:blipFill>
        <p:spPr>
          <a:xfrm>
            <a:off x="608734" y="432932"/>
            <a:ext cx="4213239" cy="1492399"/>
          </a:xfrm>
          <a:prstGeom prst="rect">
            <a:avLst/>
          </a:prstGeom>
        </p:spPr>
      </p:pic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5192207C-3A86-A14C-81CE-B6BAD8907895}"/>
              </a:ext>
            </a:extLst>
          </p:cNvPr>
          <p:cNvCxnSpPr>
            <a:cxnSpLocks/>
          </p:cNvCxnSpPr>
          <p:nvPr/>
        </p:nvCxnSpPr>
        <p:spPr>
          <a:xfrm>
            <a:off x="742370" y="1925331"/>
            <a:ext cx="633862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DBC8264-F1B4-1E4C-A30F-DC5166E3D610}"/>
              </a:ext>
            </a:extLst>
          </p:cNvPr>
          <p:cNvSpPr txBox="1"/>
          <p:nvPr/>
        </p:nvSpPr>
        <p:spPr>
          <a:xfrm>
            <a:off x="473606" y="1924288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100 mm</a:t>
            </a:r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EA9925D-0DE8-1D45-8598-5C603771980A}"/>
              </a:ext>
            </a:extLst>
          </p:cNvPr>
          <p:cNvSpPr txBox="1"/>
          <p:nvPr/>
        </p:nvSpPr>
        <p:spPr>
          <a:xfrm>
            <a:off x="192206" y="4013994"/>
            <a:ext cx="4584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Scatter of coil size over SS in LP-0 = ±0.05 mm</a:t>
            </a:r>
            <a:endParaRPr kumimoji="1"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2888836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FF3877-7A09-784F-8EE0-C8B913F8B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Possible reasons of larger coil size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B5BB7F3-E0FE-8B44-ABD9-7E7A1BEB6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0234" y="1199826"/>
            <a:ext cx="7581900" cy="2214471"/>
          </a:xfrm>
        </p:spPr>
        <p:txBody>
          <a:bodyPr>
            <a:noAutofit/>
          </a:bodyPr>
          <a:lstStyle/>
          <a:p>
            <a:r>
              <a:rPr kumimoji="1" lang="en-US" altLang="ja-JP" sz="2000" dirty="0"/>
              <a:t>Wedge size </a:t>
            </a:r>
            <a:r>
              <a:rPr kumimoji="1" lang="en-US" altLang="ja-JP" sz="2000" dirty="0">
                <a:sym typeface="Wingdings" pitchFamily="2" charset="2"/>
              </a:rPr>
              <a:t> Checking measured wedge size </a:t>
            </a:r>
            <a:endParaRPr kumimoji="1" lang="en-US" altLang="ja-JP" sz="2000" dirty="0"/>
          </a:p>
          <a:p>
            <a:r>
              <a:rPr lang="en-US" altLang="ja-JP" sz="2000" dirty="0"/>
              <a:t>Cable</a:t>
            </a:r>
          </a:p>
          <a:p>
            <a:pPr lvl="1"/>
            <a:r>
              <a:rPr lang="en-US" altLang="ja-JP" sz="2000" dirty="0"/>
              <a:t>Insulation wrapping </a:t>
            </a:r>
            <a:r>
              <a:rPr lang="en-US" altLang="ja-JP" sz="2000" dirty="0">
                <a:sym typeface="Wingdings" pitchFamily="2" charset="2"/>
              </a:rPr>
              <a:t> </a:t>
            </a:r>
            <a:r>
              <a:rPr lang="en-US" altLang="ja-JP" sz="2000" dirty="0"/>
              <a:t>Visual inspection</a:t>
            </a:r>
          </a:p>
          <a:p>
            <a:pPr lvl="1"/>
            <a:r>
              <a:rPr kumimoji="1" lang="en-US" altLang="ja-JP" sz="2000" dirty="0"/>
              <a:t>Bare cable thickness </a:t>
            </a:r>
            <a:r>
              <a:rPr kumimoji="1" lang="en-US" altLang="ja-JP" sz="2000" dirty="0">
                <a:sym typeface="Wingdings" pitchFamily="2" charset="2"/>
              </a:rPr>
              <a:t> Document check</a:t>
            </a:r>
            <a:endParaRPr kumimoji="1" lang="en-US" altLang="ja-JP" sz="2000" dirty="0"/>
          </a:p>
          <a:p>
            <a:pPr lvl="1"/>
            <a:r>
              <a:rPr lang="en-US" altLang="ja-JP" sz="2000" dirty="0"/>
              <a:t>Insulation tape thickness </a:t>
            </a:r>
            <a:r>
              <a:rPr lang="en-US" altLang="ja-JP" sz="2000" dirty="0">
                <a:sym typeface="Wingdings" pitchFamily="2" charset="2"/>
              </a:rPr>
              <a:t> Measured in this campaign</a:t>
            </a:r>
            <a:endParaRPr lang="en-US" altLang="ja-JP" sz="2000" dirty="0"/>
          </a:p>
          <a:p>
            <a:pPr lvl="1"/>
            <a:r>
              <a:rPr kumimoji="1" lang="en-US" altLang="ja-JP" sz="2000" dirty="0"/>
              <a:t>1</a:t>
            </a:r>
            <a:r>
              <a:rPr lang="en-US" altLang="ja-JP" sz="2000" dirty="0"/>
              <a:t>0 stack measurement </a:t>
            </a:r>
            <a:r>
              <a:rPr lang="en-US" altLang="ja-JP" sz="2000" dirty="0">
                <a:sym typeface="Wingdings" pitchFamily="2" charset="2"/>
              </a:rPr>
              <a:t> Measured in this campaign</a:t>
            </a:r>
            <a:endParaRPr kumimoji="1" lang="ja-JP" altLang="en-US" sz="20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D0D046D-22BD-CF43-8CC0-15258F5A8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800689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87DFB095-5948-0A45-8258-802328F71B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906" b="15849"/>
          <a:stretch/>
        </p:blipFill>
        <p:spPr>
          <a:xfrm>
            <a:off x="255465" y="1464651"/>
            <a:ext cx="3622142" cy="177317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87BBD73C-CCFF-7240-A3BD-4CEB27617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220" y="-52552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Inspection of wedge size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773F1BD-6B64-544D-8EE8-455BE2479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F85F1D-9552-6648-978E-B77122A896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39" y="4539293"/>
            <a:ext cx="8639502" cy="1238700"/>
          </a:xfrm>
          <a:solidFill>
            <a:schemeClr val="bg1"/>
          </a:solidFill>
        </p:spPr>
        <p:txBody>
          <a:bodyPr>
            <a:noAutofit/>
          </a:bodyPr>
          <a:lstStyle/>
          <a:p>
            <a:pPr lvl="1"/>
            <a:r>
              <a:rPr lang="en-US" altLang="ja-JP" sz="1800" dirty="0"/>
              <a:t>All wedges used for S2-4 and LP-0 have been measured by CMM or optical method.</a:t>
            </a:r>
          </a:p>
          <a:p>
            <a:pPr lvl="1"/>
            <a:r>
              <a:rPr lang="en-US" altLang="ja-JP" sz="1800" dirty="0"/>
              <a:t>Deviation from the design size in the azimuthal direction of each wedge was evaluated and summed up per quadrant coil.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17F71DE-6266-C84C-9A25-FA39EB5FB735}"/>
              </a:ext>
            </a:extLst>
          </p:cNvPr>
          <p:cNvSpPr txBox="1"/>
          <p:nvPr/>
        </p:nvSpPr>
        <p:spPr>
          <a:xfrm>
            <a:off x="1580665" y="950917"/>
            <a:ext cx="971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Pole shim</a:t>
            </a:r>
            <a:endParaRPr kumimoji="1" lang="ja-JP" altLang="en-US" sz="1400"/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8AE4CFEF-9699-B245-A787-375C6F7C3EB9}"/>
              </a:ext>
            </a:extLst>
          </p:cNvPr>
          <p:cNvCxnSpPr>
            <a:cxnSpLocks/>
          </p:cNvCxnSpPr>
          <p:nvPr/>
        </p:nvCxnSpPr>
        <p:spPr>
          <a:xfrm flipH="1">
            <a:off x="1667110" y="1194684"/>
            <a:ext cx="111299" cy="362376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DCE22C0-D31E-3440-B0B7-988A2B73BD27}"/>
              </a:ext>
            </a:extLst>
          </p:cNvPr>
          <p:cNvSpPr txBox="1"/>
          <p:nvPr/>
        </p:nvSpPr>
        <p:spPr>
          <a:xfrm>
            <a:off x="2677097" y="1403171"/>
            <a:ext cx="908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Wedge A</a:t>
            </a:r>
            <a:endParaRPr kumimoji="1" lang="ja-JP" altLang="en-US" sz="1400"/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F400896F-8B68-FE4D-9D47-03551DDE6834}"/>
              </a:ext>
            </a:extLst>
          </p:cNvPr>
          <p:cNvCxnSpPr>
            <a:cxnSpLocks/>
          </p:cNvCxnSpPr>
          <p:nvPr/>
        </p:nvCxnSpPr>
        <p:spPr>
          <a:xfrm flipH="1" flipV="1">
            <a:off x="682270" y="3159160"/>
            <a:ext cx="898395" cy="125228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2D471C0E-64E5-FB44-89FB-DA74CC8E4BEE}"/>
              </a:ext>
            </a:extLst>
          </p:cNvPr>
          <p:cNvSpPr txBox="1"/>
          <p:nvPr/>
        </p:nvSpPr>
        <p:spPr>
          <a:xfrm>
            <a:off x="1627294" y="3137903"/>
            <a:ext cx="878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MP shim</a:t>
            </a:r>
            <a:endParaRPr kumimoji="1" lang="ja-JP" altLang="en-US" sz="1400"/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AD3EE40C-D663-C04B-9E18-88A721010E07}"/>
              </a:ext>
            </a:extLst>
          </p:cNvPr>
          <p:cNvCxnSpPr>
            <a:cxnSpLocks/>
          </p:cNvCxnSpPr>
          <p:nvPr/>
        </p:nvCxnSpPr>
        <p:spPr>
          <a:xfrm>
            <a:off x="2394697" y="1194684"/>
            <a:ext cx="111299" cy="362376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82932A9-8909-B248-AF80-0C41B20FC378}"/>
              </a:ext>
            </a:extLst>
          </p:cNvPr>
          <p:cNvSpPr txBox="1"/>
          <p:nvPr/>
        </p:nvSpPr>
        <p:spPr>
          <a:xfrm>
            <a:off x="2212770" y="2043459"/>
            <a:ext cx="9187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Wedge B</a:t>
            </a:r>
            <a:endParaRPr kumimoji="1" lang="ja-JP" altLang="en-US" sz="140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2922B862-CE58-404D-84CC-FDCFDC361333}"/>
              </a:ext>
            </a:extLst>
          </p:cNvPr>
          <p:cNvSpPr txBox="1"/>
          <p:nvPr/>
        </p:nvSpPr>
        <p:spPr>
          <a:xfrm>
            <a:off x="2505996" y="2429848"/>
            <a:ext cx="9780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Wedge C </a:t>
            </a:r>
            <a:endParaRPr kumimoji="1" lang="ja-JP" altLang="en-US" sz="1400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B3D60DC-F8D3-5E46-AD7E-B54795CDEFDE}"/>
              </a:ext>
            </a:extLst>
          </p:cNvPr>
          <p:cNvSpPr txBox="1"/>
          <p:nvPr/>
        </p:nvSpPr>
        <p:spPr>
          <a:xfrm>
            <a:off x="598646" y="1418084"/>
            <a:ext cx="9283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Wedge D</a:t>
            </a:r>
            <a:endParaRPr kumimoji="1" lang="ja-JP" altLang="en-US" sz="140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8702ECC-937A-4441-986C-8F6D59240E07}"/>
              </a:ext>
            </a:extLst>
          </p:cNvPr>
          <p:cNvSpPr txBox="1"/>
          <p:nvPr/>
        </p:nvSpPr>
        <p:spPr>
          <a:xfrm>
            <a:off x="1067653" y="2050722"/>
            <a:ext cx="9187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Wedge E</a:t>
            </a:r>
            <a:endParaRPr kumimoji="1" lang="ja-JP" altLang="en-US" sz="140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ED8EF6B-0EF0-0A4E-BE88-B6307E890F51}"/>
              </a:ext>
            </a:extLst>
          </p:cNvPr>
          <p:cNvSpPr txBox="1"/>
          <p:nvPr/>
        </p:nvSpPr>
        <p:spPr>
          <a:xfrm>
            <a:off x="793848" y="2426317"/>
            <a:ext cx="9572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Wedge F </a:t>
            </a:r>
            <a:endParaRPr kumimoji="1" lang="ja-JP" altLang="en-US" sz="1400"/>
          </a:p>
        </p:txBody>
      </p: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4A679CA8-2402-8648-B030-F3A8E19C6309}"/>
              </a:ext>
            </a:extLst>
          </p:cNvPr>
          <p:cNvCxnSpPr>
            <a:cxnSpLocks/>
            <a:stCxn id="33" idx="3"/>
          </p:cNvCxnSpPr>
          <p:nvPr/>
        </p:nvCxnSpPr>
        <p:spPr>
          <a:xfrm flipV="1">
            <a:off x="2505996" y="3176684"/>
            <a:ext cx="983139" cy="115108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" name="図 48">
            <a:extLst>
              <a:ext uri="{FF2B5EF4-FFF2-40B4-BE49-F238E27FC236}">
                <a16:creationId xmlns:a16="http://schemas.microsoft.com/office/drawing/2014/main" id="{8CAC2332-3885-7C4D-9FAF-35A41327A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4568" y="753938"/>
            <a:ext cx="4942324" cy="3706743"/>
          </a:xfrm>
          <a:prstGeom prst="rect">
            <a:avLst/>
          </a:prstGeom>
          <a:ln>
            <a:noFill/>
          </a:ln>
        </p:spPr>
      </p:pic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96D34438-B5DB-884F-A5B2-96C8ABDEF88C}"/>
              </a:ext>
            </a:extLst>
          </p:cNvPr>
          <p:cNvCxnSpPr>
            <a:cxnSpLocks/>
          </p:cNvCxnSpPr>
          <p:nvPr/>
        </p:nvCxnSpPr>
        <p:spPr>
          <a:xfrm>
            <a:off x="5704114" y="1632857"/>
            <a:ext cx="1476829" cy="29029"/>
          </a:xfrm>
          <a:prstGeom prst="line">
            <a:avLst/>
          </a:prstGeom>
          <a:ln w="12700">
            <a:solidFill>
              <a:schemeClr val="tx1"/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CD2FCCEB-F4BB-9149-862A-6F2DF9C7838A}"/>
              </a:ext>
            </a:extLst>
          </p:cNvPr>
          <p:cNvCxnSpPr>
            <a:cxnSpLocks/>
          </p:cNvCxnSpPr>
          <p:nvPr/>
        </p:nvCxnSpPr>
        <p:spPr>
          <a:xfrm flipV="1">
            <a:off x="5773057" y="3897326"/>
            <a:ext cx="1382486" cy="80646"/>
          </a:xfrm>
          <a:prstGeom prst="line">
            <a:avLst/>
          </a:prstGeom>
          <a:ln w="12700">
            <a:solidFill>
              <a:schemeClr val="tx1"/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B2892C8E-5E3C-DE4B-8932-B7371D1102ED}"/>
              </a:ext>
            </a:extLst>
          </p:cNvPr>
          <p:cNvCxnSpPr>
            <a:cxnSpLocks/>
          </p:cNvCxnSpPr>
          <p:nvPr/>
        </p:nvCxnSpPr>
        <p:spPr>
          <a:xfrm>
            <a:off x="6495143" y="1487571"/>
            <a:ext cx="0" cy="168801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26D40A48-D0A0-1E49-B615-24569BA4D19E}"/>
              </a:ext>
            </a:extLst>
          </p:cNvPr>
          <p:cNvCxnSpPr>
            <a:cxnSpLocks/>
          </p:cNvCxnSpPr>
          <p:nvPr/>
        </p:nvCxnSpPr>
        <p:spPr>
          <a:xfrm flipV="1">
            <a:off x="6495143" y="1736748"/>
            <a:ext cx="0" cy="168801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E4B3CC6-8FD7-1048-ADEC-19924A64613E}"/>
              </a:ext>
            </a:extLst>
          </p:cNvPr>
          <p:cNvSpPr txBox="1"/>
          <p:nvPr/>
        </p:nvSpPr>
        <p:spPr>
          <a:xfrm>
            <a:off x="6009075" y="1190882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Deviation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330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C7D37B-B7BB-D94C-8C48-D60464FBC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7598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Difference of azimuthal wedge size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ECDC8C8-94B7-8643-BC95-EF2DCB6C52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841" y="4173482"/>
            <a:ext cx="8185159" cy="2062366"/>
          </a:xfrm>
        </p:spPr>
        <p:txBody>
          <a:bodyPr>
            <a:normAutofit/>
          </a:bodyPr>
          <a:lstStyle/>
          <a:p>
            <a:r>
              <a:rPr lang="en-US" altLang="ja-JP" sz="1800" dirty="0"/>
              <a:t>Measured s</a:t>
            </a:r>
            <a:r>
              <a:rPr kumimoji="1" lang="en-US" altLang="ja-JP" sz="1800" dirty="0"/>
              <a:t>ize error </a:t>
            </a:r>
            <a:r>
              <a:rPr kumimoji="1" lang="en-US" altLang="ja-JP" sz="1800" dirty="0" err="1"/>
              <a:t>wrt</a:t>
            </a:r>
            <a:r>
              <a:rPr kumimoji="1" lang="en-US" altLang="ja-JP" sz="1800" dirty="0"/>
              <a:t> the design thickness per quadrant coil</a:t>
            </a:r>
          </a:p>
          <a:p>
            <a:pPr lvl="1"/>
            <a:r>
              <a:rPr lang="en-US" altLang="ja-JP" sz="1800" dirty="0"/>
              <a:t>LP-0: L-side = +38 </a:t>
            </a:r>
            <a:r>
              <a:rPr lang="en-US" altLang="ja-JP" sz="1800" dirty="0">
                <a:latin typeface="Symbol" pitchFamily="2" charset="2"/>
              </a:rPr>
              <a:t>m</a:t>
            </a:r>
            <a:r>
              <a:rPr lang="en-US" altLang="ja-JP" sz="1800" dirty="0"/>
              <a:t>m, R-side = +45 </a:t>
            </a:r>
            <a:r>
              <a:rPr lang="en-US" altLang="ja-JP" sz="1800" dirty="0">
                <a:latin typeface="Symbol" pitchFamily="2" charset="2"/>
              </a:rPr>
              <a:t>m</a:t>
            </a:r>
            <a:r>
              <a:rPr lang="en-US" altLang="ja-JP" sz="1800" dirty="0"/>
              <a:t>m</a:t>
            </a:r>
          </a:p>
          <a:p>
            <a:pPr lvl="1"/>
            <a:r>
              <a:rPr lang="en-US" altLang="ja-JP" sz="1800" dirty="0"/>
              <a:t>S2-4: L-side = -4 </a:t>
            </a:r>
            <a:r>
              <a:rPr lang="en-US" altLang="ja-JP" sz="1800" dirty="0">
                <a:latin typeface="Symbol" pitchFamily="2" charset="2"/>
              </a:rPr>
              <a:t>m</a:t>
            </a:r>
            <a:r>
              <a:rPr lang="en-US" altLang="ja-JP" sz="1800" dirty="0"/>
              <a:t>m, R-side = -19 </a:t>
            </a:r>
            <a:r>
              <a:rPr lang="en-US" altLang="ja-JP" sz="1800" dirty="0">
                <a:latin typeface="Symbol" pitchFamily="2" charset="2"/>
              </a:rPr>
              <a:t>m</a:t>
            </a:r>
            <a:r>
              <a:rPr lang="en-US" altLang="ja-JP" sz="1800" dirty="0"/>
              <a:t>m</a:t>
            </a:r>
          </a:p>
          <a:p>
            <a:r>
              <a:rPr lang="en-US" altLang="ja-JP" sz="1800" dirty="0"/>
              <a:t>Total wedge size of LP-0 is 60 </a:t>
            </a:r>
            <a:r>
              <a:rPr lang="en-US" altLang="ja-JP" sz="1800" dirty="0">
                <a:latin typeface="Symbol" pitchFamily="2" charset="2"/>
              </a:rPr>
              <a:t>m</a:t>
            </a:r>
            <a:r>
              <a:rPr lang="en-US" altLang="ja-JP" sz="1800" dirty="0"/>
              <a:t>m larger by design than that of S2-4</a:t>
            </a:r>
          </a:p>
          <a:p>
            <a:pPr marL="0" indent="0">
              <a:buNone/>
            </a:pPr>
            <a:endParaRPr lang="en-US" altLang="ja-JP" sz="1800" dirty="0"/>
          </a:p>
          <a:p>
            <a:r>
              <a:rPr kumimoji="1" lang="en-US" altLang="ja-JP" sz="1800" dirty="0">
                <a:solidFill>
                  <a:srgbClr val="FF0000"/>
                </a:solidFill>
              </a:rPr>
              <a:t>Total wedge size of LP-0 is 0.10 – 0.12 mm larger than that of S2-4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560E05B-2E91-E346-B07C-6E3BC51FB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765A9973-B748-FF41-B5BD-CD23E73318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924051"/>
              </p:ext>
            </p:extLst>
          </p:nvPr>
        </p:nvGraphicFramePr>
        <p:xfrm>
          <a:off x="3893975" y="1008488"/>
          <a:ext cx="4970718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2080">
                  <a:extLst>
                    <a:ext uri="{9D8B030D-6E8A-4147-A177-3AD203B41FA5}">
                      <a16:colId xmlns:a16="http://schemas.microsoft.com/office/drawing/2014/main" val="3235884013"/>
                    </a:ext>
                  </a:extLst>
                </a:gridCol>
                <a:gridCol w="1114235">
                  <a:extLst>
                    <a:ext uri="{9D8B030D-6E8A-4147-A177-3AD203B41FA5}">
                      <a16:colId xmlns:a16="http://schemas.microsoft.com/office/drawing/2014/main" val="926466600"/>
                    </a:ext>
                  </a:extLst>
                </a:gridCol>
                <a:gridCol w="744855">
                  <a:extLst>
                    <a:ext uri="{9D8B030D-6E8A-4147-A177-3AD203B41FA5}">
                      <a16:colId xmlns:a16="http://schemas.microsoft.com/office/drawing/2014/main" val="357993393"/>
                    </a:ext>
                  </a:extLst>
                </a:gridCol>
                <a:gridCol w="714693">
                  <a:extLst>
                    <a:ext uri="{9D8B030D-6E8A-4147-A177-3AD203B41FA5}">
                      <a16:colId xmlns:a16="http://schemas.microsoft.com/office/drawing/2014/main" val="1769222772"/>
                    </a:ext>
                  </a:extLst>
                </a:gridCol>
                <a:gridCol w="744855">
                  <a:extLst>
                    <a:ext uri="{9D8B030D-6E8A-4147-A177-3AD203B41FA5}">
                      <a16:colId xmlns:a16="http://schemas.microsoft.com/office/drawing/2014/main" val="23748012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Coil ID</a:t>
                      </a:r>
                      <a:endParaRPr kumimoji="1" lang="ja-JP" altLang="en-US" sz="140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LP-0</a:t>
                      </a:r>
                      <a:endParaRPr kumimoji="1" lang="ja-JP" altLang="en-US" sz="140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08F00"/>
                          </a:solidFill>
                        </a:rPr>
                        <a:t>S2-4</a:t>
                      </a:r>
                      <a:endParaRPr kumimoji="1" lang="ja-JP" altLang="en-US" sz="1400">
                        <a:solidFill>
                          <a:srgbClr val="008F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178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L-side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R-side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L-side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R-side</a:t>
                      </a:r>
                      <a:endParaRPr kumimoji="1" lang="ja-JP" altLang="en-US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3826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Pole shim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+16.6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+15.5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+6.3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+18.8</a:t>
                      </a:r>
                      <a:endParaRPr kumimoji="1" lang="ja-JP" altLang="en-US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1612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Wedge A or D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+11.2, +3.6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+11.7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+11.8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+8.9</a:t>
                      </a:r>
                      <a:endParaRPr kumimoji="1" lang="ja-JP" altLang="en-US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2190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Wedge B or E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+27, +5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+1.5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-8.4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-22.7</a:t>
                      </a:r>
                      <a:endParaRPr kumimoji="1" lang="ja-JP" altLang="en-US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9089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Wedge C or F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+31, +9.3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+17.7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-7.8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-15.8</a:t>
                      </a:r>
                      <a:endParaRPr kumimoji="1" lang="ja-JP" altLang="en-US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9983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MP shim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-11.3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-8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-6.3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-8.3</a:t>
                      </a:r>
                      <a:endParaRPr kumimoji="1" lang="ja-JP" altLang="en-US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4468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Total (average)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45.3</a:t>
                      </a:r>
                      <a:endParaRPr kumimoji="1" lang="ja-JP" altLang="en-US" sz="140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38.4</a:t>
                      </a:r>
                      <a:endParaRPr kumimoji="1" lang="ja-JP" altLang="en-US" sz="140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F7F6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08F00"/>
                          </a:solidFill>
                        </a:rPr>
                        <a:t>-4.4</a:t>
                      </a:r>
                      <a:endParaRPr kumimoji="1" lang="ja-JP" altLang="en-US" sz="1400">
                        <a:solidFill>
                          <a:srgbClr val="008F00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008F00"/>
                          </a:solidFill>
                        </a:rPr>
                        <a:t>-19.1</a:t>
                      </a:r>
                      <a:endParaRPr kumimoji="1" lang="ja-JP" altLang="en-US" sz="1400">
                        <a:solidFill>
                          <a:srgbClr val="008F00"/>
                        </a:solidFill>
                      </a:endParaRPr>
                    </a:p>
                  </a:txBody>
                  <a:tcPr anchor="ctr">
                    <a:solidFill>
                      <a:srgbClr val="F7F6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589711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BA039E1-C0AE-DA46-9818-E713B23C7EC8}"/>
              </a:ext>
            </a:extLst>
          </p:cNvPr>
          <p:cNvSpPr txBox="1"/>
          <p:nvPr/>
        </p:nvSpPr>
        <p:spPr>
          <a:xfrm>
            <a:off x="3931388" y="554630"/>
            <a:ext cx="4793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Deviation of the azimuthal wedge size (</a:t>
            </a:r>
            <a:r>
              <a:rPr kumimoji="1" lang="en-US" altLang="ja-JP" dirty="0">
                <a:latin typeface="Symbol" pitchFamily="2" charset="2"/>
              </a:rPr>
              <a:t>m</a:t>
            </a:r>
            <a:r>
              <a:rPr kumimoji="1" lang="en-US" altLang="ja-JP" dirty="0"/>
              <a:t>m) </a:t>
            </a:r>
            <a:endParaRPr kumimoji="1" lang="ja-JP" altLang="en-US"/>
          </a:p>
        </p:txBody>
      </p:sp>
      <p:sp>
        <p:nvSpPr>
          <p:cNvPr id="11" name="下矢印 10">
            <a:extLst>
              <a:ext uri="{FF2B5EF4-FFF2-40B4-BE49-F238E27FC236}">
                <a16:creationId xmlns:a16="http://schemas.microsoft.com/office/drawing/2014/main" id="{C6613B37-A1EC-054B-9DAF-AD3FC4416FCA}"/>
              </a:ext>
            </a:extLst>
          </p:cNvPr>
          <p:cNvSpPr/>
          <p:nvPr/>
        </p:nvSpPr>
        <p:spPr>
          <a:xfrm>
            <a:off x="3561282" y="5515848"/>
            <a:ext cx="512804" cy="266141"/>
          </a:xfrm>
          <a:prstGeom prst="downArrow">
            <a:avLst/>
          </a:prstGeom>
          <a:solidFill>
            <a:srgbClr val="D0EDA5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右中かっこ 4">
            <a:extLst>
              <a:ext uri="{FF2B5EF4-FFF2-40B4-BE49-F238E27FC236}">
                <a16:creationId xmlns:a16="http://schemas.microsoft.com/office/drawing/2014/main" id="{DE19F379-0F0A-534E-9CCD-67DE95BDD4A8}"/>
              </a:ext>
            </a:extLst>
          </p:cNvPr>
          <p:cNvSpPr/>
          <p:nvPr/>
        </p:nvSpPr>
        <p:spPr>
          <a:xfrm>
            <a:off x="5272042" y="4595912"/>
            <a:ext cx="254000" cy="482600"/>
          </a:xfrm>
          <a:prstGeom prst="rightBrac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41BFCC5-69FF-1D45-A486-C266E4649AFE}"/>
              </a:ext>
            </a:extLst>
          </p:cNvPr>
          <p:cNvSpPr/>
          <p:nvPr/>
        </p:nvSpPr>
        <p:spPr>
          <a:xfrm>
            <a:off x="5526042" y="4652546"/>
            <a:ext cx="3397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dirty="0">
                <a:solidFill>
                  <a:schemeClr val="accent5"/>
                </a:solidFill>
              </a:rPr>
              <a:t>LP-0 &gt; S2-4 by 0.04 – 0.06 mm</a:t>
            </a:r>
            <a:endParaRPr lang="ja-JP" altLang="en-US">
              <a:solidFill>
                <a:schemeClr val="accent5"/>
              </a:solidFill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C72AE5FF-5905-0E43-A93C-CF67E6E9CF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906" b="15849"/>
          <a:stretch/>
        </p:blipFill>
        <p:spPr>
          <a:xfrm>
            <a:off x="-63192" y="1464651"/>
            <a:ext cx="3622142" cy="177317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3AB9DDE-79BE-0C4E-A6E2-55A4C9B7A763}"/>
              </a:ext>
            </a:extLst>
          </p:cNvPr>
          <p:cNvSpPr txBox="1"/>
          <p:nvPr/>
        </p:nvSpPr>
        <p:spPr>
          <a:xfrm>
            <a:off x="1262008" y="950917"/>
            <a:ext cx="971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Pole shim</a:t>
            </a:r>
            <a:endParaRPr kumimoji="1" lang="ja-JP" altLang="en-US" sz="140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97FD48C-0D7C-2047-A53E-15DCE0491A80}"/>
              </a:ext>
            </a:extLst>
          </p:cNvPr>
          <p:cNvCxnSpPr>
            <a:cxnSpLocks/>
          </p:cNvCxnSpPr>
          <p:nvPr/>
        </p:nvCxnSpPr>
        <p:spPr>
          <a:xfrm flipH="1">
            <a:off x="1348453" y="1194684"/>
            <a:ext cx="111299" cy="362376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29DF69F-35A6-CC46-A8BF-EC2FE7BD4E26}"/>
              </a:ext>
            </a:extLst>
          </p:cNvPr>
          <p:cNvSpPr txBox="1"/>
          <p:nvPr/>
        </p:nvSpPr>
        <p:spPr>
          <a:xfrm>
            <a:off x="2358440" y="1403171"/>
            <a:ext cx="908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Wedge A</a:t>
            </a:r>
            <a:endParaRPr kumimoji="1" lang="ja-JP" altLang="en-US" sz="140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70119CE7-DE61-1140-80CC-4631FD196E52}"/>
              </a:ext>
            </a:extLst>
          </p:cNvPr>
          <p:cNvCxnSpPr>
            <a:cxnSpLocks/>
          </p:cNvCxnSpPr>
          <p:nvPr/>
        </p:nvCxnSpPr>
        <p:spPr>
          <a:xfrm flipH="1" flipV="1">
            <a:off x="363613" y="3159160"/>
            <a:ext cx="898395" cy="125228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8002028-0761-0C41-8A2B-E6032274EE2C}"/>
              </a:ext>
            </a:extLst>
          </p:cNvPr>
          <p:cNvSpPr txBox="1"/>
          <p:nvPr/>
        </p:nvSpPr>
        <p:spPr>
          <a:xfrm>
            <a:off x="1308637" y="3137903"/>
            <a:ext cx="878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MP shim</a:t>
            </a:r>
            <a:endParaRPr kumimoji="1" lang="ja-JP" altLang="en-US" sz="1400"/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D4956128-6FFA-F040-9498-85460DB07A04}"/>
              </a:ext>
            </a:extLst>
          </p:cNvPr>
          <p:cNvCxnSpPr>
            <a:cxnSpLocks/>
          </p:cNvCxnSpPr>
          <p:nvPr/>
        </p:nvCxnSpPr>
        <p:spPr>
          <a:xfrm>
            <a:off x="2076040" y="1194684"/>
            <a:ext cx="111299" cy="362376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2EFE7DF-EC19-2A43-8566-C1720AB1AA73}"/>
              </a:ext>
            </a:extLst>
          </p:cNvPr>
          <p:cNvSpPr txBox="1"/>
          <p:nvPr/>
        </p:nvSpPr>
        <p:spPr>
          <a:xfrm>
            <a:off x="1894113" y="2043459"/>
            <a:ext cx="9187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Wedge B</a:t>
            </a:r>
            <a:endParaRPr kumimoji="1" lang="ja-JP" altLang="en-US" sz="140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30C5E0A-AD1B-D54C-90B5-241A7C5FA9BE}"/>
              </a:ext>
            </a:extLst>
          </p:cNvPr>
          <p:cNvSpPr txBox="1"/>
          <p:nvPr/>
        </p:nvSpPr>
        <p:spPr>
          <a:xfrm>
            <a:off x="2187339" y="2429848"/>
            <a:ext cx="9780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Wedge C </a:t>
            </a:r>
            <a:endParaRPr kumimoji="1" lang="ja-JP" altLang="en-US" sz="140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93E18AD-1F6F-CE4D-BF97-3D79E2CD1A0E}"/>
              </a:ext>
            </a:extLst>
          </p:cNvPr>
          <p:cNvSpPr txBox="1"/>
          <p:nvPr/>
        </p:nvSpPr>
        <p:spPr>
          <a:xfrm>
            <a:off x="279989" y="1418084"/>
            <a:ext cx="9283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Wedge D</a:t>
            </a:r>
            <a:endParaRPr kumimoji="1" lang="ja-JP" altLang="en-US" sz="140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46431B0-257D-F243-962D-75329EA73231}"/>
              </a:ext>
            </a:extLst>
          </p:cNvPr>
          <p:cNvSpPr txBox="1"/>
          <p:nvPr/>
        </p:nvSpPr>
        <p:spPr>
          <a:xfrm>
            <a:off x="748996" y="2050722"/>
            <a:ext cx="9187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Wedge E</a:t>
            </a:r>
            <a:endParaRPr kumimoji="1" lang="ja-JP" altLang="en-US" sz="140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078E167-B084-C74C-A720-6A5A8154567A}"/>
              </a:ext>
            </a:extLst>
          </p:cNvPr>
          <p:cNvSpPr txBox="1"/>
          <p:nvPr/>
        </p:nvSpPr>
        <p:spPr>
          <a:xfrm>
            <a:off x="475191" y="2426317"/>
            <a:ext cx="9572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Wedge F </a:t>
            </a:r>
            <a:endParaRPr kumimoji="1" lang="ja-JP" altLang="en-US" sz="1400"/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8F654D47-9659-6F45-AF28-5E80DAEF578A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2187339" y="3176684"/>
            <a:ext cx="983139" cy="115108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7134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F6636F-57BA-0D4F-A743-E3249F51B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88075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Cable ID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264D070-675A-834B-85A3-34C61F0E9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 1 July, 2020</a:t>
            </a:r>
            <a:endParaRPr lang="en-GB" noProof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18123A76-C2E7-AE40-A5F3-43B3E232E9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481676"/>
              </p:ext>
            </p:extLst>
          </p:nvPr>
        </p:nvGraphicFramePr>
        <p:xfrm>
          <a:off x="847090" y="1440180"/>
          <a:ext cx="7449820" cy="4251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6180">
                  <a:extLst>
                    <a:ext uri="{9D8B030D-6E8A-4147-A177-3AD203B41FA5}">
                      <a16:colId xmlns:a16="http://schemas.microsoft.com/office/drawing/2014/main" val="4006167906"/>
                    </a:ext>
                  </a:extLst>
                </a:gridCol>
                <a:gridCol w="1465580">
                  <a:extLst>
                    <a:ext uri="{9D8B030D-6E8A-4147-A177-3AD203B41FA5}">
                      <a16:colId xmlns:a16="http://schemas.microsoft.com/office/drawing/2014/main" val="65216048"/>
                    </a:ext>
                  </a:extLst>
                </a:gridCol>
                <a:gridCol w="2697480">
                  <a:extLst>
                    <a:ext uri="{9D8B030D-6E8A-4147-A177-3AD203B41FA5}">
                      <a16:colId xmlns:a16="http://schemas.microsoft.com/office/drawing/2014/main" val="270086695"/>
                    </a:ext>
                  </a:extLst>
                </a:gridCol>
                <a:gridCol w="2100580">
                  <a:extLst>
                    <a:ext uri="{9D8B030D-6E8A-4147-A177-3AD203B41FA5}">
                      <a16:colId xmlns:a16="http://schemas.microsoft.com/office/drawing/2014/main" val="30631638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Coil ID</a:t>
                      </a:r>
                      <a:endParaRPr kumimoji="1" lang="ja-JP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Bare cable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Insulated cable</a:t>
                      </a:r>
                      <a:endParaRPr kumimoji="1" lang="ja-JP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Coils wound using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the same cable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(Magnet ID)</a:t>
                      </a:r>
                      <a:endParaRPr kumimoji="1" lang="ja-JP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1425293"/>
                  </a:ext>
                </a:extLst>
              </a:tr>
              <a:tr h="111252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rgbClr val="FF0000"/>
                          </a:solidFill>
                        </a:rPr>
                        <a:t>Coil LP-0</a:t>
                      </a:r>
                      <a:endParaRPr kumimoji="1" lang="ja-JP" altLang="en-US" sz="180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rgbClr val="FF0000"/>
                          </a:solidFill>
                        </a:rPr>
                        <a:t>02B50866B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solidFill>
                            <a:srgbClr val="FF0000"/>
                          </a:solidFill>
                        </a:rPr>
                        <a:t>HCMB_AI473T50866B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solidFill>
                            <a:srgbClr val="FF0000"/>
                          </a:solidFill>
                        </a:rPr>
                        <a:t>–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5375296"/>
                  </a:ext>
                </a:extLst>
              </a:tr>
              <a:tr h="111252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rgbClr val="0432FF"/>
                          </a:solidFill>
                        </a:rPr>
                        <a:t>Coil S2-1</a:t>
                      </a:r>
                      <a:endParaRPr kumimoji="1" lang="ja-JP" altLang="en-US" sz="1800">
                        <a:solidFill>
                          <a:srgbClr val="0432FF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rgbClr val="0432FF"/>
                          </a:solidFill>
                        </a:rPr>
                        <a:t>02G00346A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solidFill>
                            <a:srgbClr val="0432FF"/>
                          </a:solidFill>
                        </a:rPr>
                        <a:t>HCMB-AO47CM001622</a:t>
                      </a:r>
                      <a:endParaRPr kumimoji="1" lang="ja-JP" altLang="en-US" sz="1800">
                        <a:solidFill>
                          <a:srgbClr val="0432FF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solidFill>
                            <a:srgbClr val="0432FF"/>
                          </a:solidFill>
                        </a:rPr>
                        <a:t>S1-1, S1-2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solidFill>
                            <a:srgbClr val="0432FF"/>
                          </a:solidFill>
                        </a:rPr>
                        <a:t>(MBXFS1)</a:t>
                      </a:r>
                      <a:endParaRPr kumimoji="1" lang="ja-JP" altLang="en-US" sz="1800">
                        <a:solidFill>
                          <a:srgbClr val="0432FF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064765"/>
                  </a:ext>
                </a:extLst>
              </a:tr>
              <a:tr h="111252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rgbClr val="008F00"/>
                          </a:solidFill>
                        </a:rPr>
                        <a:t>Coil S2-4</a:t>
                      </a:r>
                      <a:endParaRPr kumimoji="1" lang="ja-JP" altLang="en-US" sz="1800">
                        <a:solidFill>
                          <a:srgbClr val="008F00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rgbClr val="008F00"/>
                          </a:solidFill>
                        </a:rPr>
                        <a:t>02B81232A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solidFill>
                            <a:srgbClr val="008F00"/>
                          </a:solidFill>
                        </a:rPr>
                        <a:t>HCMB_AI47CR001623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solidFill>
                            <a:srgbClr val="008F00"/>
                          </a:solidFill>
                        </a:rPr>
                        <a:t>Coil S2-5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solidFill>
                            <a:srgbClr val="008F00"/>
                          </a:solidFill>
                        </a:rPr>
                        <a:t>(MBXFS3)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4764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7598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69C2CC-63E1-434D-8864-08A183893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000" y="-127919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Visual inspection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2D5EEE-7DC7-A549-AF82-ACB88BA3C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4480" y="6264201"/>
            <a:ext cx="6931800" cy="357235"/>
          </a:xfrm>
        </p:spPr>
        <p:txBody>
          <a:bodyPr>
            <a:normAutofit/>
          </a:bodyPr>
          <a:lstStyle/>
          <a:p>
            <a:r>
              <a:rPr kumimoji="1" lang="en-US" altLang="ja-JP" sz="2000" dirty="0"/>
              <a:t>Insulation tape</a:t>
            </a:r>
            <a:r>
              <a:rPr lang="en-US" altLang="ja-JP" sz="2000" dirty="0"/>
              <a:t>s of LP-0 cable seems to be loosely wound.</a:t>
            </a:r>
            <a:endParaRPr kumimoji="1" lang="ja-JP" altLang="en-US" sz="20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4E5C19C-24AE-ED48-B09E-C8D2AA317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WP3 meeting,  1 July, 2020</a:t>
            </a:r>
            <a:endParaRPr lang="en-GB" noProof="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8CF103F-E742-D94C-82A9-0F02C375D3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927" b="29044"/>
          <a:stretch/>
        </p:blipFill>
        <p:spPr>
          <a:xfrm>
            <a:off x="1239395" y="848634"/>
            <a:ext cx="4170805" cy="72375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FBF9F98D-242B-5541-9973-C02821179B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960" r="33381"/>
          <a:stretch/>
        </p:blipFill>
        <p:spPr>
          <a:xfrm rot="16200000">
            <a:off x="2912470" y="-59308"/>
            <a:ext cx="824658" cy="417080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EF1A0F0-C38C-264F-B257-8574F5ED24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674" b="31166"/>
          <a:stretch/>
        </p:blipFill>
        <p:spPr>
          <a:xfrm>
            <a:off x="5627332" y="1210512"/>
            <a:ext cx="3325906" cy="91262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B839D80D-4280-5748-A035-05AD461610D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0368" b="33603"/>
          <a:stretch/>
        </p:blipFill>
        <p:spPr>
          <a:xfrm>
            <a:off x="1239396" y="2678938"/>
            <a:ext cx="4170805" cy="72375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6C24190-E5F9-4149-AA39-CFC2BA3E27A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216" r="38922"/>
          <a:stretch/>
        </p:blipFill>
        <p:spPr>
          <a:xfrm rot="5400000">
            <a:off x="2951333" y="1791072"/>
            <a:ext cx="746930" cy="4170806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F8A5008-3D1D-8141-A1E0-9B6CC222495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6838" b="24044"/>
          <a:stretch/>
        </p:blipFill>
        <p:spPr>
          <a:xfrm>
            <a:off x="1239395" y="4394513"/>
            <a:ext cx="4170806" cy="809627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6F89B43-EABB-B647-BA94-3FAAA131722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34956" b="31986"/>
          <a:stretch/>
        </p:blipFill>
        <p:spPr>
          <a:xfrm>
            <a:off x="1239395" y="5299105"/>
            <a:ext cx="4170806" cy="91922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DCAC72B-BE15-5748-A587-6E095C09F7F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6692" b="32016"/>
          <a:stretch/>
        </p:blipFill>
        <p:spPr>
          <a:xfrm>
            <a:off x="5627332" y="3007753"/>
            <a:ext cx="3469302" cy="723757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C96744CD-04A2-0C48-935A-2FDB51096A9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0055" t="39722" b="32132"/>
          <a:stretch/>
        </p:blipFill>
        <p:spPr>
          <a:xfrm>
            <a:off x="5627332" y="4886643"/>
            <a:ext cx="3469302" cy="723756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BD1D1B8-21BE-984E-923C-D4CA3D84E552}"/>
              </a:ext>
            </a:extLst>
          </p:cNvPr>
          <p:cNvSpPr txBox="1"/>
          <p:nvPr/>
        </p:nvSpPr>
        <p:spPr>
          <a:xfrm>
            <a:off x="403910" y="1389041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LP-0</a:t>
            </a:r>
            <a:endParaRPr kumimoji="1" lang="ja-JP" altLang="en-US" sz="240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7B3AE74-5EAD-0142-9C31-D5BDA499A5AB}"/>
              </a:ext>
            </a:extLst>
          </p:cNvPr>
          <p:cNvSpPr txBox="1"/>
          <p:nvPr/>
        </p:nvSpPr>
        <p:spPr>
          <a:xfrm>
            <a:off x="386005" y="3243383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S2-1</a:t>
            </a:r>
            <a:endParaRPr kumimoji="1" lang="ja-JP" altLang="en-US" sz="24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136E125-8AC2-0E42-956B-2CA630CB4F2D}"/>
              </a:ext>
            </a:extLst>
          </p:cNvPr>
          <p:cNvSpPr txBox="1"/>
          <p:nvPr/>
        </p:nvSpPr>
        <p:spPr>
          <a:xfrm>
            <a:off x="428995" y="5045107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S2-4</a:t>
            </a:r>
            <a:endParaRPr kumimoji="1" lang="ja-JP" altLang="en-US" sz="240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C5C3ECA-B9F5-A847-AFFE-518FF7C54AC4}"/>
              </a:ext>
            </a:extLst>
          </p:cNvPr>
          <p:cNvSpPr txBox="1"/>
          <p:nvPr/>
        </p:nvSpPr>
        <p:spPr>
          <a:xfrm>
            <a:off x="1738060" y="465975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with 1st, 2nd and 3rd insulations</a:t>
            </a:r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E7EEB05-5536-8F40-BFBF-8277BAE0D3A0}"/>
              </a:ext>
            </a:extLst>
          </p:cNvPr>
          <p:cNvSpPr txBox="1"/>
          <p:nvPr/>
        </p:nvSpPr>
        <p:spPr>
          <a:xfrm>
            <a:off x="5979670" y="780390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after removing 3rd layer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9799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0EDA5"/>
        </a:solidFill>
        <a:ln>
          <a:solidFill>
            <a:srgbClr val="92D050"/>
          </a:solidFill>
        </a:ln>
        <a:effectLst/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prstDash val="solid"/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L-LHC_format" id="{81FC9E3B-1F93-D64F-8F35-96B495E04755}" vid="{698955D6-C102-BC4D-9B02-4D0C0F843016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1302</TotalTime>
  <Words>2562</Words>
  <Application>Microsoft Macintosh PowerPoint</Application>
  <PresentationFormat>画面に合わせる (4:3)</PresentationFormat>
  <Paragraphs>589</Paragraphs>
  <Slides>23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30" baseType="lpstr">
      <vt:lpstr>MS-PGothic</vt:lpstr>
      <vt:lpstr>Arial</vt:lpstr>
      <vt:lpstr>Calibri</vt:lpstr>
      <vt:lpstr>Cambria Math</vt:lpstr>
      <vt:lpstr>Symbol</vt:lpstr>
      <vt:lpstr>Wingdings</vt:lpstr>
      <vt:lpstr>Thème Office</vt:lpstr>
      <vt:lpstr>Inspections on larger coil size of 7-m long practice coil for D1</vt:lpstr>
      <vt:lpstr>Outline</vt:lpstr>
      <vt:lpstr>Coil size measurement of D1</vt:lpstr>
      <vt:lpstr>Coil size of LP-0 and 2 m-long coils</vt:lpstr>
      <vt:lpstr>Possible reasons of larger coil size</vt:lpstr>
      <vt:lpstr>Inspection of wedge size</vt:lpstr>
      <vt:lpstr>Difference of azimuthal wedge size</vt:lpstr>
      <vt:lpstr>Cable ID</vt:lpstr>
      <vt:lpstr>Visual inspection</vt:lpstr>
      <vt:lpstr>Bare cable thickness</vt:lpstr>
      <vt:lpstr>Insulation tape thickness</vt:lpstr>
      <vt:lpstr>10 stack measurement</vt:lpstr>
      <vt:lpstr>Measured stress-displacement curve of Fe block (only 2nd loading/unloading curve, raw data) </vt:lpstr>
      <vt:lpstr>Measured stress-displacement curve of cable stack (raw data)</vt:lpstr>
      <vt:lpstr>Data analysis: Deformation of cable stack</vt:lpstr>
      <vt:lpstr>Data analysis: Initial thickness</vt:lpstr>
      <vt:lpstr>Thickness difference among LP-0, S2-1, S2-4 cable stack</vt:lpstr>
      <vt:lpstr>Contribution of each factor to coil size difference</vt:lpstr>
      <vt:lpstr>Contribution of each factor to coil size difference</vt:lpstr>
      <vt:lpstr>Further plan</vt:lpstr>
      <vt:lpstr>Supply of cables for prototype and series</vt:lpstr>
      <vt:lpstr>PowerPoint プレゼンテーション</vt:lpstr>
      <vt:lpstr>Influence of additional coil size on coil pre-stress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stack measurement of the cables for D1</dc:title>
  <dc:creator>Sugano Michinaka</dc:creator>
  <cp:lastModifiedBy>Sugano Michinaka</cp:lastModifiedBy>
  <cp:revision>75</cp:revision>
  <cp:lastPrinted>2018-10-06T05:21:15Z</cp:lastPrinted>
  <dcterms:created xsi:type="dcterms:W3CDTF">2020-06-24T23:56:03Z</dcterms:created>
  <dcterms:modified xsi:type="dcterms:W3CDTF">2020-07-01T04:50:25Z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