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368" r:id="rId4"/>
    <p:sldId id="373" r:id="rId5"/>
    <p:sldId id="372" r:id="rId6"/>
    <p:sldId id="258" r:id="rId7"/>
    <p:sldId id="260" r:id="rId8"/>
    <p:sldId id="273" r:id="rId9"/>
    <p:sldId id="274" r:id="rId10"/>
    <p:sldId id="261" r:id="rId11"/>
    <p:sldId id="262" r:id="rId12"/>
    <p:sldId id="263" r:id="rId13"/>
    <p:sldId id="271" r:id="rId14"/>
    <p:sldId id="268" r:id="rId15"/>
    <p:sldId id="264" r:id="rId16"/>
    <p:sldId id="269" r:id="rId17"/>
    <p:sldId id="374" r:id="rId18"/>
    <p:sldId id="266" r:id="rId19"/>
    <p:sldId id="265" r:id="rId20"/>
    <p:sldId id="259" r:id="rId21"/>
    <p:sldId id="270" r:id="rId22"/>
    <p:sldId id="267" r:id="rId23"/>
    <p:sldId id="375" r:id="rId24"/>
    <p:sldId id="376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9900"/>
    <a:srgbClr val="FAA9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6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900" y="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02B378-90DB-4740-A64C-1A1FA7ACEEF8}" type="datetimeFigureOut">
              <a:rPr lang="en-GB" smtClean="0"/>
              <a:t>29/06/2020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4400C2-B2E9-43C3-9977-B5CBF000E7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1418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DCFF2-346E-4379-8BD5-B451362C2954}" type="datetime1">
              <a:rPr lang="en-US" smtClean="0"/>
              <a:t>29-Jun-20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CCT Aperture Measurements - EDMS 2265242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7526D-31DD-4BE4-B7D5-D542BC333583}" type="datetime1">
              <a:rPr lang="en-US" smtClean="0"/>
              <a:t>29-Jun-20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CCT Aperture Measurements - EDMS 2265242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79821-34AE-42AA-A27D-B8F6F1404CB9}" type="datetime1">
              <a:rPr lang="en-US" smtClean="0"/>
              <a:t>29-Jun-20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CCT Aperture Measurements - EDMS 2265242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CD271-9CB5-4375-91A1-59A941CA1322}" type="datetime1">
              <a:rPr lang="en-US" smtClean="0"/>
              <a:t>29-Jun-20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CCT Aperture Measurements - EDMS 2265242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fld id="{5FF550D8-3B39-4980-8D21-A88C0AA8D557}" type="datetime1">
              <a:rPr lang="en-US" smtClean="0"/>
              <a:t>29-Jun-20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r>
              <a:rPr lang="en-GB"/>
              <a:t>CCT Aperture Measurements - EDMS 2265242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Slide text first level</a:t>
            </a:r>
          </a:p>
          <a:p>
            <a:pPr lvl="1" eaLnBrk="1" latinLnBrk="0" hangingPunct="1"/>
            <a:r>
              <a:rPr kumimoji="0" lang="fr-CH" dirty="0"/>
              <a:t>Slide text second level</a:t>
            </a:r>
          </a:p>
          <a:p>
            <a:pPr lvl="2" eaLnBrk="1" latinLnBrk="0" hangingPunct="1"/>
            <a:r>
              <a:rPr kumimoji="0" lang="fr-CH" dirty="0"/>
              <a:t>Slide text third level</a:t>
            </a:r>
          </a:p>
          <a:p>
            <a:pPr lvl="3" eaLnBrk="1" latinLnBrk="0" hangingPunct="1"/>
            <a:r>
              <a:rPr kumimoji="0" lang="fr-CH" dirty="0"/>
              <a:t>Slide text fourth level</a:t>
            </a:r>
          </a:p>
          <a:p>
            <a:pPr lvl="4" eaLnBrk="1" latinLnBrk="0" hangingPunct="1"/>
            <a:r>
              <a:rPr kumimoji="0" lang="fr-CH" dirty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6" Type="http://schemas.microsoft.com/office/2007/relationships/hdphoto" Target="../media/hdphoto2.wdp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16.png"/><Relationship Id="rId9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CCT Magnet Aperture Deflection Measurements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O. Sacristán</a:t>
            </a:r>
          </a:p>
          <a:p>
            <a:r>
              <a:rPr lang="en-US" dirty="0"/>
              <a:t>EN MME Mechanical Measurement Lab</a:t>
            </a:r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690F1-D8BC-40ED-8C5C-B97421750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CCT Aperture Measurements Set-Up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D459A26-8831-475F-8F62-D6B62061C9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7047" y="1017793"/>
            <a:ext cx="2689768" cy="249386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2B011DE-559F-48E9-A593-7682910090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7046" y="3783654"/>
            <a:ext cx="2689768" cy="231809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632E33C-9EA6-421C-9B72-1837C9BD68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0609" y="2394888"/>
            <a:ext cx="4101808" cy="78623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C6D579B-0861-4504-813F-5E8376B5FECC}"/>
              </a:ext>
            </a:extLst>
          </p:cNvPr>
          <p:cNvSpPr/>
          <p:nvPr/>
        </p:nvSpPr>
        <p:spPr>
          <a:xfrm>
            <a:off x="457199" y="1085056"/>
            <a:ext cx="4665217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GB" sz="1600" dirty="0"/>
              <a:t>G10 octagonal support holding 8 pairs of sensors in all the desired diameters + 2 free-free sensors</a:t>
            </a:r>
          </a:p>
          <a:p>
            <a:pPr algn="just">
              <a:spcAft>
                <a:spcPts val="600"/>
              </a:spcAft>
            </a:pPr>
            <a:r>
              <a:rPr lang="en-GB" sz="1600" dirty="0" err="1"/>
              <a:t>Ti</a:t>
            </a:r>
            <a:r>
              <a:rPr lang="en-GB" sz="1600" dirty="0"/>
              <a:t> grade 5 instrumented strips</a:t>
            </a:r>
          </a:p>
          <a:p>
            <a:pPr algn="just">
              <a:spcAft>
                <a:spcPts val="600"/>
              </a:spcAft>
            </a:pPr>
            <a:r>
              <a:rPr lang="en-GB" sz="1600" dirty="0"/>
              <a:t>Brass screws and tips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88BC00F-9805-4D60-9440-1BD0CA0A5D0F}"/>
              </a:ext>
            </a:extLst>
          </p:cNvPr>
          <p:cNvSpPr/>
          <p:nvPr/>
        </p:nvSpPr>
        <p:spPr>
          <a:xfrm>
            <a:off x="457201" y="3181119"/>
            <a:ext cx="4665216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GB" sz="1600" dirty="0"/>
              <a:t>The tips are in contact with the inner side of the aperture</a:t>
            </a:r>
          </a:p>
          <a:p>
            <a:pPr algn="just">
              <a:spcAft>
                <a:spcPts val="600"/>
              </a:spcAft>
            </a:pPr>
            <a:r>
              <a:rPr lang="en-GB" sz="1600" dirty="0"/>
              <a:t>The diametrical deformation is calculated as the sum of the deflections of  diametrically opposed sensors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1037880-B5A8-4B46-90DC-01EF9F8B626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483"/>
          <a:stretch/>
        </p:blipFill>
        <p:spPr>
          <a:xfrm>
            <a:off x="3428218" y="4485355"/>
            <a:ext cx="1805759" cy="161975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405AF4D-4BF2-41C2-8AF5-EDE152CBF7AE}"/>
              </a:ext>
            </a:extLst>
          </p:cNvPr>
          <p:cNvSpPr/>
          <p:nvPr/>
        </p:nvSpPr>
        <p:spPr>
          <a:xfrm>
            <a:off x="457199" y="4777600"/>
            <a:ext cx="2422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GB" sz="1600" dirty="0"/>
              <a:t>0 degrees radius points to the current leads of the aperture 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23D520B-5AB3-41E8-AABC-3CDD7C50C9FB}"/>
              </a:ext>
            </a:extLst>
          </p:cNvPr>
          <p:cNvSpPr/>
          <p:nvPr/>
        </p:nvSpPr>
        <p:spPr>
          <a:xfrm>
            <a:off x="4362847" y="5569032"/>
            <a:ext cx="240903" cy="240903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31F552C6-967A-45C4-9441-5073D4B99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ECE68-404D-4BDB-A991-3D57CFC5CB41}" type="datetime1">
              <a:rPr lang="en-US" smtClean="0"/>
              <a:t>29-Jun-20</a:t>
            </a:fld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B7A77EED-AD73-4228-8CA7-F0B016EA7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CCT Aperture Measurements - EDMS 2265242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6FCAB3-5A04-42D6-A0B6-5817D2E43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9675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89604E6-4FCF-49AA-9154-B986F0CE93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790" y="2495550"/>
            <a:ext cx="8031674" cy="371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8C58E3F4-6066-4B00-93A4-4EBF4DCAAD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8517697"/>
              </p:ext>
            </p:extLst>
          </p:nvPr>
        </p:nvGraphicFramePr>
        <p:xfrm>
          <a:off x="552450" y="2529345"/>
          <a:ext cx="7987157" cy="363909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23950">
                  <a:extLst>
                    <a:ext uri="{9D8B030D-6E8A-4147-A177-3AD203B41FA5}">
                      <a16:colId xmlns:a16="http://schemas.microsoft.com/office/drawing/2014/main" val="3291175189"/>
                    </a:ext>
                  </a:extLst>
                </a:gridCol>
                <a:gridCol w="2524125">
                  <a:extLst>
                    <a:ext uri="{9D8B030D-6E8A-4147-A177-3AD203B41FA5}">
                      <a16:colId xmlns:a16="http://schemas.microsoft.com/office/drawing/2014/main" val="1298754193"/>
                    </a:ext>
                  </a:extLst>
                </a:gridCol>
                <a:gridCol w="933450">
                  <a:extLst>
                    <a:ext uri="{9D8B030D-6E8A-4147-A177-3AD203B41FA5}">
                      <a16:colId xmlns:a16="http://schemas.microsoft.com/office/drawing/2014/main" val="4041550921"/>
                    </a:ext>
                  </a:extLst>
                </a:gridCol>
                <a:gridCol w="1381125">
                  <a:extLst>
                    <a:ext uri="{9D8B030D-6E8A-4147-A177-3AD203B41FA5}">
                      <a16:colId xmlns:a16="http://schemas.microsoft.com/office/drawing/2014/main" val="4127106712"/>
                    </a:ext>
                  </a:extLst>
                </a:gridCol>
                <a:gridCol w="2024507">
                  <a:extLst>
                    <a:ext uri="{9D8B030D-6E8A-4147-A177-3AD203B41FA5}">
                      <a16:colId xmlns:a16="http://schemas.microsoft.com/office/drawing/2014/main" val="4082099211"/>
                    </a:ext>
                  </a:extLst>
                </a:gridCol>
              </a:tblGrid>
              <a:tr h="2883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Sensor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Calibration Factor [</a:t>
                      </a:r>
                      <a:r>
                        <a:rPr lang="en-GB" sz="1300" b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mm.V</a:t>
                      </a:r>
                      <a:r>
                        <a:rPr lang="en-GB" sz="13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/mV]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R-squared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Max. </a:t>
                      </a:r>
                      <a:r>
                        <a:rPr lang="en-GB" sz="1300" b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lin</a:t>
                      </a:r>
                      <a:r>
                        <a:rPr lang="en-GB" sz="13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error [%]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13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Max. STD Voltage [mV/V]</a:t>
                      </a:r>
                      <a:endParaRPr lang="da-DK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105164"/>
                  </a:ext>
                </a:extLst>
              </a:tr>
              <a:tr h="2883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0_d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-2.644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0.27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0.000129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9128510"/>
                  </a:ext>
                </a:extLst>
              </a:tr>
              <a:tr h="2883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45_d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-2.616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0.9999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0.39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0.0000916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4826335"/>
                  </a:ext>
                </a:extLst>
              </a:tr>
              <a:tr h="2883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90_d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-2.772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0.31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0.000146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23467"/>
                  </a:ext>
                </a:extLst>
              </a:tr>
              <a:tr h="2883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135_d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-2.644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0.28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0.000105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284626"/>
                  </a:ext>
                </a:extLst>
              </a:tr>
              <a:tr h="2883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180_d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-2.652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0.28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0.000127836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580019"/>
                  </a:ext>
                </a:extLst>
              </a:tr>
              <a:tr h="2883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225_d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-2.505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0.26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1.77E-05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7763684"/>
                  </a:ext>
                </a:extLst>
              </a:tr>
              <a:tr h="2883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270_d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-2.644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>
                          <a:solidFill>
                            <a:srgbClr val="000000"/>
                          </a:solidFill>
                          <a:effectLst/>
                        </a:rPr>
                        <a:t>0.9999</a:t>
                      </a:r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0.29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5.17E-05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3605127"/>
                  </a:ext>
                </a:extLst>
              </a:tr>
              <a:tr h="2883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315_d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-2.634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0.9999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>
                          <a:solidFill>
                            <a:srgbClr val="000000"/>
                          </a:solidFill>
                          <a:effectLst/>
                        </a:rPr>
                        <a:t>0.23</a:t>
                      </a:r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0.000102156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5763406"/>
                  </a:ext>
                </a:extLst>
              </a:tr>
              <a:tr h="5219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0_d_dummy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-2.644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0.3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5.80E-05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0549122"/>
                  </a:ext>
                </a:extLst>
              </a:tr>
              <a:tr h="5219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90_d_dummy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-2.412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>
                          <a:solidFill>
                            <a:srgbClr val="000000"/>
                          </a:solidFill>
                          <a:effectLst/>
                        </a:rPr>
                        <a:t>0.24</a:t>
                      </a:r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-7.85E-05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7638493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3E32219B-B362-4B9A-8594-8EF9B4FCB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Sensors Calibration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3790835-1C25-4EEF-B4EB-AE132E3761DD}"/>
              </a:ext>
            </a:extLst>
          </p:cNvPr>
          <p:cNvSpPr/>
          <p:nvPr/>
        </p:nvSpPr>
        <p:spPr>
          <a:xfrm>
            <a:off x="696897" y="1250402"/>
            <a:ext cx="798715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GB" dirty="0"/>
              <a:t>Sensors calibrated at RT according to ASTM F2537 in a ZWICK Z400 universal testing machine</a:t>
            </a:r>
          </a:p>
          <a:p>
            <a:pPr algn="just">
              <a:spcAft>
                <a:spcPts val="1200"/>
              </a:spcAft>
            </a:pPr>
            <a:r>
              <a:rPr lang="en-GB" dirty="0"/>
              <a:t>Strain gages k-factor consequently adapted at 4 K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3B3BCDE-3A6D-46C7-A16C-FA91B87A6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3B9A9-85DD-49D7-A897-3E3385DED7AF}" type="datetime1">
              <a:rPr lang="en-US" smtClean="0"/>
              <a:t>29-Jun-20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CB637D9-91B8-4FF6-920F-538C905E3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CCT Aperture Measurements - EDMS 2265242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DA04615-4702-48EC-93EB-B93F33E8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F95E768-B291-42A3-9D7D-B4FF9E868157}"/>
              </a:ext>
            </a:extLst>
          </p:cNvPr>
          <p:cNvSpPr/>
          <p:nvPr/>
        </p:nvSpPr>
        <p:spPr>
          <a:xfrm>
            <a:off x="5105400" y="3095625"/>
            <a:ext cx="1390650" cy="295275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787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2563A-BC29-4006-A48E-8E82ECFC8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261286-3468-4CED-9BE1-FB5E84C6B821}"/>
              </a:ext>
            </a:extLst>
          </p:cNvPr>
          <p:cNvSpPr/>
          <p:nvPr/>
        </p:nvSpPr>
        <p:spPr>
          <a:xfrm>
            <a:off x="457200" y="1474619"/>
            <a:ext cx="352425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4800"/>
              </a:spcAft>
            </a:pPr>
            <a:r>
              <a:rPr lang="en-GB" sz="1600" dirty="0"/>
              <a:t>Reference direction (0°) is at 90° from of the dipole field</a:t>
            </a:r>
          </a:p>
          <a:p>
            <a:pPr algn="just">
              <a:spcAft>
                <a:spcPts val="4800"/>
              </a:spcAft>
            </a:pPr>
            <a:r>
              <a:rPr lang="en-GB" sz="1600" dirty="0"/>
              <a:t>FEM simulations predict “expansion” at 0° and “contraction” at 90°</a:t>
            </a:r>
          </a:p>
          <a:p>
            <a:pPr algn="just">
              <a:spcAft>
                <a:spcPts val="4800"/>
              </a:spcAft>
            </a:pPr>
            <a:r>
              <a:rPr lang="en-GB" sz="1600" dirty="0"/>
              <a:t>Predicted maximum diametrical deformations of 600 µm (non bonded contact)</a:t>
            </a:r>
          </a:p>
          <a:p>
            <a:pPr algn="just">
              <a:spcAft>
                <a:spcPts val="4800"/>
              </a:spcAft>
            </a:pPr>
            <a:r>
              <a:rPr lang="en-GB" sz="1600" dirty="0"/>
              <a:t>The deformations depicted are diametrical at 0°, 45°, 90°, and 135°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942ABBE-FF32-4ABC-A993-7E52A17CD345}"/>
              </a:ext>
            </a:extLst>
          </p:cNvPr>
          <p:cNvSpPr/>
          <p:nvPr/>
        </p:nvSpPr>
        <p:spPr>
          <a:xfrm>
            <a:off x="3763829" y="6017105"/>
            <a:ext cx="507382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b="1" dirty="0"/>
              <a:t>Total Displacement with Respect to the Center of the Magnet at 400 A driving current (µm) (G. Kirby)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8E925A-40DA-4A77-AB2E-DE12C0D1B6A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12"/>
          <a:stretch/>
        </p:blipFill>
        <p:spPr>
          <a:xfrm>
            <a:off x="4074246" y="1331088"/>
            <a:ext cx="4666897" cy="4498867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56D36B8-86C2-4CD5-97C9-13EEFA50A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A1D7A-DFBF-4C7F-8E2A-645F57B1E6EB}" type="datetime1">
              <a:rPr lang="en-US" smtClean="0"/>
              <a:t>29-Jun-20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EE27744-3377-4AD8-B371-E5285ABDB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CCT Aperture Measurements - EDMS 2265242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72C818E-CF39-4281-9962-E4DA1538B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8414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:a16="http://schemas.microsoft.com/office/drawing/2014/main" id="{42015F81-8408-4D93-94C4-0D3AF7718E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87432"/>
            <a:ext cx="8226854" cy="512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ED0D04-F306-417C-91F2-D9B762D0D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Free-Free Sensors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3D665F-CCC1-4C26-AC2E-A629502C3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CE116-DC60-41FD-942E-6CD161295ED7}" type="datetime1">
              <a:rPr lang="en-US" smtClean="0"/>
              <a:t>29-Jun-20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67925A-A893-4EA2-B690-FCFF31028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CCT Aperture Measurements - EDMS 2265242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C38EF8-C274-4B66-98B4-5B05FCDBE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249DAE6-1FFD-4953-9CBC-5F8572025E17}"/>
              </a:ext>
            </a:extLst>
          </p:cNvPr>
          <p:cNvCxnSpPr>
            <a:cxnSpLocks/>
          </p:cNvCxnSpPr>
          <p:nvPr/>
        </p:nvCxnSpPr>
        <p:spPr>
          <a:xfrm>
            <a:off x="1162975" y="1589328"/>
            <a:ext cx="7483344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9EEB5A-3E65-4120-8E88-BFA78B0AFD36}"/>
              </a:ext>
            </a:extLst>
          </p:cNvPr>
          <p:cNvCxnSpPr>
            <a:cxnSpLocks/>
          </p:cNvCxnSpPr>
          <p:nvPr/>
        </p:nvCxnSpPr>
        <p:spPr>
          <a:xfrm>
            <a:off x="1162975" y="4254109"/>
            <a:ext cx="7483344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BFBF73A-FA31-40B3-90FF-AF395E2C05DA}"/>
              </a:ext>
            </a:extLst>
          </p:cNvPr>
          <p:cNvCxnSpPr/>
          <p:nvPr/>
        </p:nvCxnSpPr>
        <p:spPr>
          <a:xfrm>
            <a:off x="1866900" y="1589328"/>
            <a:ext cx="0" cy="2664781"/>
          </a:xfrm>
          <a:prstGeom prst="straightConnector1">
            <a:avLst/>
          </a:prstGeom>
          <a:ln w="28575"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5007C3AF-086B-4746-BAF1-4E7E54A6BBB5}"/>
              </a:ext>
            </a:extLst>
          </p:cNvPr>
          <p:cNvSpPr/>
          <p:nvPr/>
        </p:nvSpPr>
        <p:spPr>
          <a:xfrm>
            <a:off x="1866900" y="3532036"/>
            <a:ext cx="255852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>
                <a:solidFill>
                  <a:schemeClr val="tx2"/>
                </a:solidFill>
              </a:rPr>
              <a:t>≈3 µm peak to peak (400 A ramp)</a:t>
            </a:r>
          </a:p>
        </p:txBody>
      </p:sp>
    </p:spTree>
    <p:extLst>
      <p:ext uri="{BB962C8B-B14F-4D97-AF65-F5344CB8AC3E}">
        <p14:creationId xmlns:p14="http://schemas.microsoft.com/office/powerpoint/2010/main" val="19617294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4381C-040C-42E6-8222-FA9E4D06A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Violet Aperture</a:t>
            </a:r>
            <a:endParaRPr lang="en-GB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6CF66C7E-AD5E-4DD0-852E-3980DFC435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69" y="1076632"/>
            <a:ext cx="8350262" cy="5197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4F606F-3FD3-443B-821A-A7703CB7B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34472-7A54-4EAC-B6A8-139F22C12A98}" type="datetime1">
              <a:rPr lang="en-US" smtClean="0"/>
              <a:t>29-Jun-20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E6FCD6-7714-4604-81FD-46279D3E1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CCT Aperture Measurements - EDMS 2265242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C371F6-9CCB-4C67-9385-589FC1AB5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275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86074-13E6-4A37-9910-3B4BE7F71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 Aperture</a:t>
            </a:r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ED84DD8-FE63-487A-9C00-E85F7E068E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318" y="1149780"/>
            <a:ext cx="8232736" cy="5124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15D1D0-2CD5-473B-9589-8A3E6FB52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E576E-91E9-4E6C-95D4-276080EDF500}" type="datetime1">
              <a:rPr lang="en-US" smtClean="0"/>
              <a:t>29-Jun-20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C8933-27A9-4097-91F3-AE5556E11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CCT Aperture Measurements - EDMS 2265242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0C6A00-E524-4AB2-B0D1-68014639B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7900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99088-0E4D-4348-BAC2-0910A5239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 Aperture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21906A-992E-431F-AD8F-801A135AC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FFC4-4654-487B-8818-54D4F87153E6}" type="datetime1">
              <a:rPr lang="en-US" smtClean="0"/>
              <a:t>30-Jun-20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D31CA6-489F-4602-B5F8-83AEDB2F5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CCT Aperture Measurements - EDMS 2265242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43D647-3433-4271-89CC-EB8ABC61F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45B2F338-15A8-4DC8-9F37-2FED1414A0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14425"/>
            <a:ext cx="8226539" cy="5124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304BC56-C650-420F-867E-19FFCBD91EB2}"/>
              </a:ext>
            </a:extLst>
          </p:cNvPr>
          <p:cNvCxnSpPr/>
          <p:nvPr/>
        </p:nvCxnSpPr>
        <p:spPr>
          <a:xfrm>
            <a:off x="1924050" y="1447800"/>
            <a:ext cx="6115050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50D02C5-3AB7-4BBF-B81D-2537BE024E1B}"/>
              </a:ext>
            </a:extLst>
          </p:cNvPr>
          <p:cNvCxnSpPr>
            <a:cxnSpLocks/>
          </p:cNvCxnSpPr>
          <p:nvPr/>
        </p:nvCxnSpPr>
        <p:spPr>
          <a:xfrm>
            <a:off x="1847850" y="4486275"/>
            <a:ext cx="6191250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2857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99088-0E4D-4348-BAC2-0910A5239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 Aperture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21906A-992E-431F-AD8F-801A135AC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FFC4-4654-487B-8818-54D4F87153E6}" type="datetime1">
              <a:rPr lang="en-US" smtClean="0"/>
              <a:t>29-Jun-20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D31CA6-489F-4602-B5F8-83AEDB2F5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CCT Aperture Measurements - EDMS 2265242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43D647-3433-4271-89CC-EB8ABC61F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45B2F338-15A8-4DC8-9F37-2FED1414A0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14425"/>
            <a:ext cx="8226539" cy="5124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D304005F-9D7A-4462-8D9C-4046B2B00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14" y="1090617"/>
            <a:ext cx="8233425" cy="512444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9900648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8D222-012E-4D34-9FF4-4AB337DC7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Deflections Summary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B06BCD-6AB7-4CE0-98E7-ED6DAA8D2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C7F1-5BDD-4308-B92B-4573BA4D5C85}" type="datetime1">
              <a:rPr lang="en-US" smtClean="0"/>
              <a:t>29-Jun-20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F302F0-8752-4056-9125-B429A7354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CCT Aperture Measurements - EDMS 2265242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167AFD-86DE-43EC-9C26-B07E0986C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56C68AF-D280-448C-A301-6231FE006D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1138124"/>
            <a:ext cx="8226854" cy="4857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46210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6F6E1838-D62D-4BA3-B738-0380FBEEBB25}"/>
              </a:ext>
            </a:extLst>
          </p:cNvPr>
          <p:cNvSpPr/>
          <p:nvPr/>
        </p:nvSpPr>
        <p:spPr>
          <a:xfrm>
            <a:off x="457200" y="1254912"/>
            <a:ext cx="822685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2400"/>
              </a:spcAft>
            </a:pPr>
            <a:r>
              <a:rPr lang="en-GB" dirty="0"/>
              <a:t>Measurements were performed according to the planning</a:t>
            </a:r>
          </a:p>
          <a:p>
            <a:pPr algn="just">
              <a:spcAft>
                <a:spcPts val="2400"/>
              </a:spcAft>
            </a:pPr>
            <a:r>
              <a:rPr lang="en-GB" dirty="0"/>
              <a:t>Sensors demonstrated their reliability and insensitivity to magnetic fields</a:t>
            </a:r>
          </a:p>
          <a:p>
            <a:pPr algn="just">
              <a:spcAft>
                <a:spcPts val="2400"/>
              </a:spcAft>
            </a:pPr>
            <a:r>
              <a:rPr lang="en-GB" dirty="0"/>
              <a:t>Both apertures show a similar behaviour in terms of deformations</a:t>
            </a:r>
          </a:p>
          <a:p>
            <a:pPr algn="just">
              <a:spcAft>
                <a:spcPts val="2400"/>
              </a:spcAft>
            </a:pPr>
            <a:r>
              <a:rPr lang="en-GB" dirty="0"/>
              <a:t>The measured displacements match closely the FEM predictions for a non bonded scenario</a:t>
            </a:r>
          </a:p>
          <a:p>
            <a:pPr algn="just">
              <a:spcAft>
                <a:spcPts val="2400"/>
              </a:spcAft>
            </a:pPr>
            <a:r>
              <a:rPr lang="en-GB" dirty="0"/>
              <a:t>Cyclic powering showed no effect so far. Higher cycles number?</a:t>
            </a:r>
          </a:p>
          <a:p>
            <a:pPr algn="just">
              <a:spcAft>
                <a:spcPts val="2400"/>
              </a:spcAft>
            </a:pPr>
            <a:r>
              <a:rPr lang="en-GB" dirty="0"/>
              <a:t>Probe is still fully functional and ready for further measurements if needed</a:t>
            </a:r>
          </a:p>
          <a:p>
            <a:pPr algn="just">
              <a:spcAft>
                <a:spcPts val="3600"/>
              </a:spcAft>
            </a:pPr>
            <a:r>
              <a:rPr lang="en-GB" dirty="0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058BE5-9B00-4B3D-9723-DD3C583A9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  <a:endParaRPr lang="en-GB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5C166003-75DD-4B56-B547-F81BA6D1DBE6}"/>
              </a:ext>
            </a:extLst>
          </p:cNvPr>
          <p:cNvSpPr txBox="1">
            <a:spLocks/>
          </p:cNvSpPr>
          <p:nvPr/>
        </p:nvSpPr>
        <p:spPr>
          <a:xfrm>
            <a:off x="457200" y="4957445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Ubuntu Medium"/>
                <a:ea typeface="+mj-ea"/>
                <a:cs typeface="Ubuntu Medium"/>
              </a:defRPr>
            </a:lvl1pPr>
          </a:lstStyle>
          <a:p>
            <a:r>
              <a:rPr lang="en-US" dirty="0"/>
              <a:t>Next steps??</a:t>
            </a:r>
            <a:endParaRPr lang="en-GB" dirty="0"/>
          </a:p>
        </p:txBody>
      </p:sp>
      <p:sp>
        <p:nvSpPr>
          <p:cNvPr id="24" name="Date Placeholder 23">
            <a:extLst>
              <a:ext uri="{FF2B5EF4-FFF2-40B4-BE49-F238E27FC236}">
                <a16:creationId xmlns:a16="http://schemas.microsoft.com/office/drawing/2014/main" id="{9FC85D9A-AA12-4B94-BDC6-C3FF2B7CD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D0354-28A9-48C8-9EE0-4F931CC67B90}" type="datetime1">
              <a:rPr lang="en-US" smtClean="0"/>
              <a:t>29-Jun-20</a:t>
            </a:fld>
            <a:endParaRPr lang="en-US" dirty="0"/>
          </a:p>
        </p:txBody>
      </p:sp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D462EB35-D8A1-45C3-B59E-4133B7261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CCT Aperture Measurements - EDMS 2265242</a:t>
            </a:r>
            <a:endParaRPr lang="en-US" dirty="0"/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68A7462D-87F7-4D3B-92C3-3ECC8FCE9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488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040032"/>
            <a:ext cx="8226425" cy="5016068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/>
              <a:t>MME Laboratory</a:t>
            </a:r>
          </a:p>
          <a:p>
            <a:pPr>
              <a:lnSpc>
                <a:spcPct val="200000"/>
              </a:lnSpc>
            </a:pPr>
            <a:r>
              <a:rPr lang="en-US" dirty="0"/>
              <a:t>Measurement Principle</a:t>
            </a:r>
          </a:p>
          <a:p>
            <a:pPr>
              <a:lnSpc>
                <a:spcPct val="200000"/>
              </a:lnSpc>
            </a:pPr>
            <a:r>
              <a:rPr lang="en-US" dirty="0"/>
              <a:t>Experimental Set-Up</a:t>
            </a:r>
          </a:p>
          <a:p>
            <a:pPr>
              <a:lnSpc>
                <a:spcPct val="200000"/>
              </a:lnSpc>
            </a:pPr>
            <a:r>
              <a:rPr lang="en-US" dirty="0"/>
              <a:t>Results</a:t>
            </a:r>
          </a:p>
          <a:p>
            <a:pPr>
              <a:lnSpc>
                <a:spcPct val="200000"/>
              </a:lnSpc>
            </a:pPr>
            <a:r>
              <a:rPr lang="en-US" dirty="0"/>
              <a:t>Discussion and next steps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722D54-3B1C-4316-8614-3321817A5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70352-4555-4BBC-8C06-59BC57E00624}" type="datetime1">
              <a:rPr lang="en-US" smtClean="0"/>
              <a:t>29-Jun-20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C63889-0891-4D0D-B4DF-245949614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CCT Aperture Measurements - EDMS 2265242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9FE97D-F6A4-4293-8F35-E53E1C3B8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4928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8D222-012E-4D34-9FF4-4AB337DC7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Deflections Summary</a:t>
            </a:r>
            <a:endParaRPr lang="en-GB" dirty="0"/>
          </a:p>
        </p:txBody>
      </p:sp>
      <p:pic>
        <p:nvPicPr>
          <p:cNvPr id="3080" name="Picture 8">
            <a:extLst>
              <a:ext uri="{FF2B5EF4-FFF2-40B4-BE49-F238E27FC236}">
                <a16:creationId xmlns:a16="http://schemas.microsoft.com/office/drawing/2014/main" id="{1563D3F1-0B13-4E83-A598-2C8B36624A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45" y="1256912"/>
            <a:ext cx="8226855" cy="4791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C0E050-49B5-406E-830E-802AE2EE2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C8E5D-D49C-40DA-AE29-BA1EB83E390B}" type="datetime1">
              <a:rPr lang="en-US" smtClean="0"/>
              <a:t>29-Jun-20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7E409-2CA5-4119-9FA4-E367CC0D2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CCT Aperture Measurements - EDMS 2265242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E8E6E7-16E3-47F3-9C80-EE02FFF19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6892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12D0B-D9F0-4247-BDEC-949CF58C5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Thermo-Mechanical Analysis Capabilities</a:t>
            </a:r>
            <a:endParaRPr lang="en-GB" dirty="0"/>
          </a:p>
        </p:txBody>
      </p:sp>
      <p:pic>
        <p:nvPicPr>
          <p:cNvPr id="3" name="Content Placeholder 6">
            <a:extLst>
              <a:ext uri="{FF2B5EF4-FFF2-40B4-BE49-F238E27FC236}">
                <a16:creationId xmlns:a16="http://schemas.microsoft.com/office/drawing/2014/main" id="{EEAC3125-F199-4D77-AD2C-BE5A9B94EA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736" y="1110937"/>
            <a:ext cx="8109719" cy="501491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794E3B-CF56-4389-9AA6-3629F2021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64A52-7625-4E20-9C5F-85BEFC5C1FA9}" type="datetime1">
              <a:rPr lang="en-US" smtClean="0"/>
              <a:t>29-Jun-20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10FA7E-6A68-4F8A-811F-0E959242D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CCT Aperture Measurements - EDMS 2265242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85C19E-0F7E-49CB-8C7D-A41F1BAB3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45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11F77-59A3-4BBC-BFA8-1CCEB86D9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1574" y="923925"/>
            <a:ext cx="6282957" cy="4953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2800" dirty="0"/>
              <a:t>Free-Free Sensors (8 kA Quench)</a:t>
            </a:r>
            <a:endParaRPr lang="en-GB" sz="2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7284E5-C604-4007-993F-CEE20FD86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79821-34AE-42AA-A27D-B8F6F1404CB9}" type="datetime1">
              <a:rPr lang="en-US" smtClean="0"/>
              <a:t>30-Jun-20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77CF6E-FBD9-4E1C-9192-2BF020926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CCT Aperture Measurements - EDMS 2265242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DE281B-1CE1-404C-80CD-2BDB05F50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CE9C7D9-A4AA-4737-8E5B-C928E27631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36"/>
          <a:stretch/>
        </p:blipFill>
        <p:spPr>
          <a:xfrm>
            <a:off x="1171574" y="1419225"/>
            <a:ext cx="6282957" cy="453799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E5473A8-28C3-41B2-B2A7-D9AE643DB2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139" y="613972"/>
            <a:ext cx="6978287" cy="5630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442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8D222-012E-4D34-9FF4-4AB337DC7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Deflections Summary</a:t>
            </a:r>
            <a:endParaRPr lang="en-GB" dirty="0"/>
          </a:p>
        </p:txBody>
      </p:sp>
      <p:pic>
        <p:nvPicPr>
          <p:cNvPr id="3080" name="Picture 8">
            <a:extLst>
              <a:ext uri="{FF2B5EF4-FFF2-40B4-BE49-F238E27FC236}">
                <a16:creationId xmlns:a16="http://schemas.microsoft.com/office/drawing/2014/main" id="{1563D3F1-0B13-4E83-A598-2C8B36624A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72" y="1170912"/>
            <a:ext cx="8226855" cy="4791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B10307C-D86F-433F-8ADD-949DF79AD1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170912"/>
            <a:ext cx="8305413" cy="4791859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B06BCD-6AB7-4CE0-98E7-ED6DAA8D2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C7F1-5BDD-4308-B92B-4573BA4D5C85}" type="datetime1">
              <a:rPr lang="en-US" smtClean="0"/>
              <a:t>30-Jun-20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F302F0-8752-4056-9125-B429A7354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CCT Aperture Measurements - EDMS 2265242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167AFD-86DE-43EC-9C26-B07E0986C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283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b-NO" altLang="en-US" dirty="0">
                <a:cs typeface="Ubuntu Light" charset="0"/>
              </a:rPr>
              <a:t> MME </a:t>
            </a:r>
            <a:r>
              <a:rPr lang="en-GB" altLang="en-US" dirty="0">
                <a:cs typeface="Ubuntu Light" charset="0"/>
              </a:rPr>
              <a:t>Laboratory mandate</a:t>
            </a:r>
            <a:endParaRPr lang="en-GB" altLang="en-US" dirty="0">
              <a:solidFill>
                <a:srgbClr val="0055A0"/>
              </a:solidFill>
              <a:cs typeface="Ubuntu Light" charset="0"/>
            </a:endParaRPr>
          </a:p>
        </p:txBody>
      </p:sp>
      <p:sp>
        <p:nvSpPr>
          <p:cNvPr id="35846" name="Slide Number Placeholder 4"/>
          <p:cNvSpPr>
            <a:spLocks noGrp="1"/>
          </p:cNvSpPr>
          <p:nvPr>
            <p:ph type="sldNum" sz="quarter" idx="16"/>
          </p:nvPr>
        </p:nvSpPr>
        <p:spPr bwMode="auto">
          <a:xfrm>
            <a:off x="7956550" y="6356350"/>
            <a:ext cx="73025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729FCF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52861B84-3BFA-44CD-B3BC-697D4FA5DD5D}" type="slidenum">
              <a:rPr lang="en-US" altLang="en-US" smtClean="0"/>
              <a:pPr>
                <a:defRPr/>
              </a:pPr>
              <a:t>3</a:t>
            </a:fld>
            <a:endParaRPr lang="en-US" altLang="en-US" sz="1200">
              <a:solidFill>
                <a:srgbClr val="8A90A9"/>
              </a:solidFill>
            </a:endParaRPr>
          </a:p>
        </p:txBody>
      </p:sp>
      <p:sp>
        <p:nvSpPr>
          <p:cNvPr id="3584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5850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0" name="Date Placeholder 3"/>
          <p:cNvSpPr>
            <a:spLocks noGrp="1"/>
          </p:cNvSpPr>
          <p:nvPr>
            <p:ph type="dt" sz="quarter" idx="14"/>
          </p:nvPr>
        </p:nvSpPr>
        <p:spPr bwMode="auto">
          <a:xfrm>
            <a:off x="2295525" y="6356350"/>
            <a:ext cx="1371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729FCF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72D76C0A-6BFB-4873-819C-B73D146F2D1F}" type="datetime1">
              <a:rPr lang="en-US" altLang="en-US" smtClean="0">
                <a:solidFill>
                  <a:srgbClr val="729FCF"/>
                </a:solidFill>
              </a:rPr>
              <a:t>29-Jun-20</a:t>
            </a:fld>
            <a:endParaRPr lang="en-US" altLang="en-US" dirty="0">
              <a:solidFill>
                <a:srgbClr val="729FCF"/>
              </a:solidFill>
            </a:endParaRP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eaLnBrk="1" fontAlgn="auto" hangingPunct="1">
              <a:spcBef>
                <a:spcPts val="0"/>
              </a:spcBef>
              <a:spcAft>
                <a:spcPts val="0"/>
              </a:spcAft>
              <a:defRPr sz="9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GB"/>
              <a:t>CCT Aperture Measurements - EDMS 2265242</a:t>
            </a:r>
            <a:endParaRPr lang="en-US" dirty="0"/>
          </a:p>
        </p:txBody>
      </p:sp>
      <p:pic>
        <p:nvPicPr>
          <p:cNvPr id="9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63" y="5676900"/>
            <a:ext cx="48895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ight Arrow 9"/>
          <p:cNvSpPr/>
          <p:nvPr/>
        </p:nvSpPr>
        <p:spPr>
          <a:xfrm>
            <a:off x="939796" y="2334821"/>
            <a:ext cx="7390607" cy="2668808"/>
          </a:xfrm>
          <a:prstGeom prst="rightArrow">
            <a:avLst>
              <a:gd name="adj1" fmla="val 50000"/>
              <a:gd name="adj2" fmla="val 118715"/>
            </a:avLst>
          </a:prstGeom>
          <a:solidFill>
            <a:schemeClr val="accent1">
              <a:alpha val="36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752">
              <a:latin typeface="Helvetica" pitchFamily="34" charset="0"/>
            </a:endParaRPr>
          </a:p>
        </p:txBody>
      </p:sp>
      <p:sp>
        <p:nvSpPr>
          <p:cNvPr id="11" name="CuadroTexto 47"/>
          <p:cNvSpPr txBox="1"/>
          <p:nvPr/>
        </p:nvSpPr>
        <p:spPr>
          <a:xfrm>
            <a:off x="4557713" y="4445000"/>
            <a:ext cx="3514725" cy="73818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accent1"/>
            </a:solidFill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Thermal Conductivity and Diffusivity</a:t>
            </a:r>
          </a:p>
          <a:p>
            <a:pPr algn="ctr">
              <a:defRPr/>
            </a:pPr>
            <a:r>
              <a:rPr lang="en-GB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Specific Heat</a:t>
            </a:r>
          </a:p>
          <a:p>
            <a:pPr algn="ctr">
              <a:defRPr/>
            </a:pPr>
            <a:r>
              <a:rPr lang="en-GB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Density and CTE</a:t>
            </a:r>
          </a:p>
        </p:txBody>
      </p:sp>
      <p:cxnSp>
        <p:nvCxnSpPr>
          <p:cNvPr id="12" name="Straight Connector 11"/>
          <p:cNvCxnSpPr>
            <a:endCxn id="11" idx="1"/>
          </p:cNvCxnSpPr>
          <p:nvPr/>
        </p:nvCxnSpPr>
        <p:spPr bwMode="auto">
          <a:xfrm>
            <a:off x="3962400" y="4471988"/>
            <a:ext cx="595313" cy="341312"/>
          </a:xfrm>
          <a:prstGeom prst="line">
            <a:avLst/>
          </a:prstGeom>
          <a:noFill/>
          <a:ln w="25400" cap="flat" cmpd="sng" algn="ctr">
            <a:solidFill>
              <a:schemeClr val="accent2">
                <a:shade val="60000"/>
                <a:hueOff val="0"/>
                <a:satOff val="0"/>
                <a:lumOff val="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/>
          <p:cNvSpPr/>
          <p:nvPr/>
        </p:nvSpPr>
        <p:spPr>
          <a:xfrm>
            <a:off x="4551363" y="2090738"/>
            <a:ext cx="3521075" cy="738187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accent1"/>
            </a:solidFill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400" b="1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Experimental modal analysis</a:t>
            </a:r>
          </a:p>
          <a:p>
            <a:pPr algn="ctr">
              <a:defRPr/>
            </a:pPr>
            <a:r>
              <a:rPr lang="en-GB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Vibration monitoring</a:t>
            </a:r>
          </a:p>
          <a:p>
            <a:pPr algn="ctr">
              <a:defRPr/>
            </a:pPr>
            <a:r>
              <a:rPr lang="en-GB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Operating deflection shape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106628" y="1774435"/>
            <a:ext cx="2855549" cy="54689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sz="1538" b="1" dirty="0">
                <a:solidFill>
                  <a:schemeClr val="tx1"/>
                </a:solidFill>
                <a:latin typeface="Helvetica" pitchFamily="34" charset="0"/>
              </a:rPr>
              <a:t>Experimental stress analysis</a:t>
            </a:r>
            <a:endParaRPr lang="en-GB" sz="1538" dirty="0">
              <a:solidFill>
                <a:schemeClr val="tx1"/>
              </a:solidFill>
              <a:latin typeface="Helvetica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01596" y="2411726"/>
            <a:ext cx="2855549" cy="54689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sz="1538" b="1" dirty="0">
                <a:solidFill>
                  <a:schemeClr val="tx1"/>
                </a:solidFill>
                <a:latin typeface="Helvetica" pitchFamily="34" charset="0"/>
              </a:rPr>
              <a:t>Vibration analysis</a:t>
            </a:r>
            <a:endParaRPr lang="en-GB" sz="1538" dirty="0">
              <a:solidFill>
                <a:schemeClr val="tx1"/>
              </a:solidFill>
              <a:latin typeface="Helvetica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107578" y="3065422"/>
            <a:ext cx="2855549" cy="54689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sz="1538" b="1" dirty="0">
                <a:solidFill>
                  <a:schemeClr val="tx1"/>
                </a:solidFill>
                <a:latin typeface="Helvetica" pitchFamily="34" charset="0"/>
              </a:rPr>
              <a:t>Seismic measurements</a:t>
            </a:r>
            <a:endParaRPr lang="en-GB" sz="1538" dirty="0">
              <a:solidFill>
                <a:schemeClr val="tx1"/>
              </a:solidFill>
              <a:latin typeface="Helvetica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109021" y="3716020"/>
            <a:ext cx="2855549" cy="54689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sz="1538" b="1" dirty="0">
                <a:solidFill>
                  <a:schemeClr val="tx1"/>
                </a:solidFill>
                <a:latin typeface="Helvetica" pitchFamily="34" charset="0"/>
              </a:rPr>
              <a:t>Sensors development</a:t>
            </a:r>
            <a:endParaRPr lang="en-GB" sz="1538" dirty="0">
              <a:solidFill>
                <a:schemeClr val="tx1"/>
              </a:solidFill>
              <a:latin typeface="Helvetica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107578" y="4380504"/>
            <a:ext cx="2855549" cy="54689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sz="1538" b="1" dirty="0">
                <a:solidFill>
                  <a:schemeClr val="tx1"/>
                </a:solidFill>
                <a:latin typeface="Helvetica" pitchFamily="34" charset="0"/>
              </a:rPr>
              <a:t>Thermo-physical analysis</a:t>
            </a:r>
            <a:endParaRPr lang="en-GB" sz="1538" dirty="0">
              <a:solidFill>
                <a:schemeClr val="tx1"/>
              </a:solidFill>
              <a:latin typeface="Helvetica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109021" y="5017963"/>
            <a:ext cx="2855549" cy="54689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sz="1538" b="1" dirty="0">
                <a:solidFill>
                  <a:schemeClr val="tx1"/>
                </a:solidFill>
                <a:latin typeface="Helvetica" pitchFamily="34" charset="0"/>
              </a:rPr>
              <a:t>Mechanical testing</a:t>
            </a:r>
            <a:endParaRPr lang="en-GB" sz="1538" dirty="0">
              <a:solidFill>
                <a:schemeClr val="tx1"/>
              </a:solidFill>
              <a:latin typeface="Helvetica" pitchFamily="3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 rot="16200000">
            <a:off x="-1547005" y="3488229"/>
            <a:ext cx="4457826" cy="42832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752" dirty="0">
                <a:latin typeface="Helvetica" pitchFamily="34" charset="0"/>
              </a:rPr>
              <a:t>CERN-wide Support</a:t>
            </a:r>
          </a:p>
        </p:txBody>
      </p:sp>
      <p:sp>
        <p:nvSpPr>
          <p:cNvPr id="23" name="Rounded Rectangle 22"/>
          <p:cNvSpPr/>
          <p:nvPr/>
        </p:nvSpPr>
        <p:spPr>
          <a:xfrm rot="16200000">
            <a:off x="6240973" y="3493489"/>
            <a:ext cx="4457826" cy="41780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defRPr/>
            </a:pPr>
            <a:r>
              <a:rPr lang="en-US" altLang="en-US" sz="1700">
                <a:latin typeface="Helvetica" panose="020B0604020202020204" pitchFamily="34" charset="0"/>
              </a:rPr>
              <a:t>EDMS – TEST REPORTS</a:t>
            </a:r>
          </a:p>
        </p:txBody>
      </p:sp>
      <p:cxnSp>
        <p:nvCxnSpPr>
          <p:cNvPr id="24" name="Straight Connector 23"/>
          <p:cNvCxnSpPr>
            <a:endCxn id="13" idx="1"/>
          </p:cNvCxnSpPr>
          <p:nvPr/>
        </p:nvCxnSpPr>
        <p:spPr bwMode="auto">
          <a:xfrm flipV="1">
            <a:off x="3957638" y="2459038"/>
            <a:ext cx="593725" cy="379412"/>
          </a:xfrm>
          <a:prstGeom prst="line">
            <a:avLst/>
          </a:prstGeom>
          <a:noFill/>
          <a:ln w="25400" cap="flat" cmpd="sng" algn="ctr">
            <a:solidFill>
              <a:schemeClr val="accent2">
                <a:shade val="60000"/>
                <a:hueOff val="0"/>
                <a:satOff val="0"/>
                <a:lumOff val="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CuadroTexto 47"/>
          <p:cNvSpPr txBox="1"/>
          <p:nvPr/>
        </p:nvSpPr>
        <p:spPr>
          <a:xfrm>
            <a:off x="4546600" y="5230813"/>
            <a:ext cx="3519488" cy="739775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accent1"/>
            </a:solidFill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400" b="1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Impact testing method</a:t>
            </a:r>
          </a:p>
          <a:p>
            <a:pPr algn="ctr">
              <a:defRPr/>
            </a:pPr>
            <a:r>
              <a:rPr lang="en-GB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Tensile and Flexural tests </a:t>
            </a:r>
          </a:p>
          <a:p>
            <a:pPr algn="ctr">
              <a:defRPr/>
            </a:pPr>
            <a:r>
              <a:rPr lang="en-GB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Compression tests </a:t>
            </a:r>
          </a:p>
        </p:txBody>
      </p:sp>
      <p:cxnSp>
        <p:nvCxnSpPr>
          <p:cNvPr id="26" name="Straight Connector 25"/>
          <p:cNvCxnSpPr>
            <a:cxnSpLocks/>
            <a:endCxn id="25" idx="1"/>
          </p:cNvCxnSpPr>
          <p:nvPr/>
        </p:nvCxnSpPr>
        <p:spPr bwMode="auto">
          <a:xfrm>
            <a:off x="3964570" y="5017963"/>
            <a:ext cx="582030" cy="582738"/>
          </a:xfrm>
          <a:prstGeom prst="line">
            <a:avLst/>
          </a:prstGeom>
          <a:noFill/>
          <a:ln w="25400" cap="flat" cmpd="sng" algn="ctr">
            <a:solidFill>
              <a:schemeClr val="accent2">
                <a:shade val="60000"/>
                <a:hueOff val="0"/>
                <a:satOff val="0"/>
                <a:lumOff val="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Rectangle 26"/>
          <p:cNvSpPr/>
          <p:nvPr/>
        </p:nvSpPr>
        <p:spPr>
          <a:xfrm>
            <a:off x="4546600" y="1312863"/>
            <a:ext cx="3525838" cy="738187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accent1"/>
            </a:solidFill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400" b="1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Stress / strain analysis</a:t>
            </a:r>
          </a:p>
          <a:p>
            <a:pPr algn="ctr">
              <a:defRPr/>
            </a:pPr>
            <a:r>
              <a:rPr lang="en-GB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Dynamic strain measurements</a:t>
            </a:r>
          </a:p>
          <a:p>
            <a:pPr algn="ctr">
              <a:defRPr/>
            </a:pPr>
            <a:r>
              <a:rPr lang="en-GB" sz="1400" b="1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Residual stress measurements</a:t>
            </a:r>
          </a:p>
        </p:txBody>
      </p:sp>
      <p:cxnSp>
        <p:nvCxnSpPr>
          <p:cNvPr id="28" name="Straight Connector 27"/>
          <p:cNvCxnSpPr>
            <a:endCxn id="27" idx="1"/>
          </p:cNvCxnSpPr>
          <p:nvPr/>
        </p:nvCxnSpPr>
        <p:spPr bwMode="auto">
          <a:xfrm flipV="1">
            <a:off x="3962400" y="1682750"/>
            <a:ext cx="584200" cy="630238"/>
          </a:xfrm>
          <a:prstGeom prst="line">
            <a:avLst/>
          </a:prstGeom>
          <a:noFill/>
          <a:ln w="25400" cap="flat" cmpd="sng" algn="ctr">
            <a:solidFill>
              <a:schemeClr val="accent2">
                <a:shade val="60000"/>
                <a:hueOff val="0"/>
                <a:satOff val="0"/>
                <a:lumOff val="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Rectangle 28"/>
          <p:cNvSpPr/>
          <p:nvPr/>
        </p:nvSpPr>
        <p:spPr>
          <a:xfrm>
            <a:off x="4551363" y="2868613"/>
            <a:ext cx="3521075" cy="73818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chemeClr val="accent1"/>
            </a:solidFill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400" b="1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Transfer function analysis</a:t>
            </a:r>
          </a:p>
          <a:p>
            <a:pPr algn="ctr">
              <a:defRPr/>
            </a:pPr>
            <a:r>
              <a:rPr lang="en-GB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Transfer path analysis</a:t>
            </a:r>
          </a:p>
          <a:p>
            <a:pPr algn="ctr">
              <a:defRPr/>
            </a:pPr>
            <a:r>
              <a:rPr lang="en-GB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Coherence length measurements</a:t>
            </a:r>
          </a:p>
        </p:txBody>
      </p:sp>
      <p:cxnSp>
        <p:nvCxnSpPr>
          <p:cNvPr id="30" name="Straight Connector 29"/>
          <p:cNvCxnSpPr>
            <a:endCxn id="29" idx="1"/>
          </p:cNvCxnSpPr>
          <p:nvPr/>
        </p:nvCxnSpPr>
        <p:spPr bwMode="auto">
          <a:xfrm flipV="1">
            <a:off x="3962400" y="3236913"/>
            <a:ext cx="588963" cy="144462"/>
          </a:xfrm>
          <a:prstGeom prst="line">
            <a:avLst/>
          </a:prstGeom>
          <a:noFill/>
          <a:ln w="25400" cap="flat" cmpd="sng" algn="ctr">
            <a:solidFill>
              <a:schemeClr val="accent2">
                <a:shade val="60000"/>
                <a:hueOff val="0"/>
                <a:satOff val="0"/>
                <a:lumOff val="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Rectangle 30"/>
          <p:cNvSpPr/>
          <p:nvPr/>
        </p:nvSpPr>
        <p:spPr>
          <a:xfrm>
            <a:off x="4551363" y="3656013"/>
            <a:ext cx="3514725" cy="738187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accent1"/>
            </a:solidFill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400" b="1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Load cell based on strain gauges</a:t>
            </a:r>
          </a:p>
          <a:p>
            <a:pPr algn="ctr">
              <a:defRPr/>
            </a:pPr>
            <a:r>
              <a:rPr lang="en-GB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Displacement sensors</a:t>
            </a:r>
          </a:p>
          <a:p>
            <a:pPr algn="ctr">
              <a:defRPr/>
            </a:pPr>
            <a:r>
              <a:rPr lang="en-GB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Capacitive gauges</a:t>
            </a:r>
          </a:p>
        </p:txBody>
      </p:sp>
      <p:cxnSp>
        <p:nvCxnSpPr>
          <p:cNvPr id="32" name="Straight Connector 31"/>
          <p:cNvCxnSpPr>
            <a:endCxn id="31" idx="1"/>
          </p:cNvCxnSpPr>
          <p:nvPr/>
        </p:nvCxnSpPr>
        <p:spPr bwMode="auto">
          <a:xfrm>
            <a:off x="3963988" y="3919538"/>
            <a:ext cx="587375" cy="106362"/>
          </a:xfrm>
          <a:prstGeom prst="line">
            <a:avLst/>
          </a:prstGeom>
          <a:noFill/>
          <a:ln w="25400" cap="flat" cmpd="sng" algn="ctr">
            <a:solidFill>
              <a:schemeClr val="accent2">
                <a:shade val="60000"/>
                <a:hueOff val="0"/>
                <a:satOff val="0"/>
                <a:lumOff val="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Rectangle 32"/>
          <p:cNvSpPr/>
          <p:nvPr/>
        </p:nvSpPr>
        <p:spPr>
          <a:xfrm>
            <a:off x="1023938" y="1200150"/>
            <a:ext cx="7110412" cy="4968875"/>
          </a:xfrm>
          <a:prstGeom prst="rect">
            <a:avLst/>
          </a:prstGeom>
          <a:noFill/>
          <a:ln>
            <a:solidFill>
              <a:srgbClr val="0B387C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752">
              <a:latin typeface="Helvetica" pitchFamily="34" charset="0"/>
            </a:endParaRPr>
          </a:p>
        </p:txBody>
      </p:sp>
      <p:pic>
        <p:nvPicPr>
          <p:cNvPr id="34" name="Picture 3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0" y="5710238"/>
            <a:ext cx="549275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463" y="5694363"/>
            <a:ext cx="446087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33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0" t="4938" r="8035" b="38713"/>
          <a:stretch>
            <a:fillRect/>
          </a:stretch>
        </p:blipFill>
        <p:spPr bwMode="auto">
          <a:xfrm>
            <a:off x="1638300" y="5697538"/>
            <a:ext cx="468313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34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0" y="5705475"/>
            <a:ext cx="490538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2524189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b-NO" altLang="en-US" dirty="0">
                <a:cs typeface="Ubuntu Light" charset="0"/>
              </a:rPr>
              <a:t> </a:t>
            </a:r>
            <a:r>
              <a:rPr lang="en-GB" altLang="en-US" dirty="0">
                <a:cs typeface="Ubuntu Light" charset="0"/>
              </a:rPr>
              <a:t>Lab mandate</a:t>
            </a:r>
            <a:endParaRPr lang="en-GB" altLang="en-US" dirty="0">
              <a:solidFill>
                <a:srgbClr val="0055A0"/>
              </a:solidFill>
              <a:cs typeface="Ubuntu Light" charset="0"/>
            </a:endParaRPr>
          </a:p>
        </p:txBody>
      </p:sp>
      <p:sp>
        <p:nvSpPr>
          <p:cNvPr id="35846" name="Slide Number Placeholder 4"/>
          <p:cNvSpPr>
            <a:spLocks noGrp="1"/>
          </p:cNvSpPr>
          <p:nvPr>
            <p:ph type="sldNum" sz="quarter" idx="16"/>
          </p:nvPr>
        </p:nvSpPr>
        <p:spPr bwMode="auto">
          <a:xfrm>
            <a:off x="7956550" y="6356350"/>
            <a:ext cx="73025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729FCF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52861B84-3BFA-44CD-B3BC-697D4FA5DD5D}" type="slidenum">
              <a:rPr lang="en-US" altLang="en-US" smtClean="0"/>
              <a:pPr>
                <a:defRPr/>
              </a:pPr>
              <a:t>4</a:t>
            </a:fld>
            <a:endParaRPr lang="en-US" altLang="en-US" sz="1200">
              <a:solidFill>
                <a:srgbClr val="8A90A9"/>
              </a:solidFill>
            </a:endParaRPr>
          </a:p>
        </p:txBody>
      </p:sp>
      <p:sp>
        <p:nvSpPr>
          <p:cNvPr id="3584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5850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0" name="Date Placeholder 3"/>
          <p:cNvSpPr>
            <a:spLocks noGrp="1"/>
          </p:cNvSpPr>
          <p:nvPr>
            <p:ph type="dt" sz="quarter" idx="14"/>
          </p:nvPr>
        </p:nvSpPr>
        <p:spPr bwMode="auto">
          <a:xfrm>
            <a:off x="2295525" y="6356350"/>
            <a:ext cx="1371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729FCF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7CFEA6DC-7D35-4A74-BBA3-73F7620EB1AD}" type="datetime1">
              <a:rPr lang="en-US" altLang="en-US" smtClean="0">
                <a:solidFill>
                  <a:srgbClr val="729FCF"/>
                </a:solidFill>
              </a:rPr>
              <a:t>29-Jun-20</a:t>
            </a:fld>
            <a:endParaRPr lang="en-US" altLang="en-US" dirty="0">
              <a:solidFill>
                <a:srgbClr val="729FCF"/>
              </a:solidFill>
            </a:endParaRP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eaLnBrk="1" fontAlgn="auto" hangingPunct="1">
              <a:spcBef>
                <a:spcPts val="0"/>
              </a:spcBef>
              <a:spcAft>
                <a:spcPts val="0"/>
              </a:spcAft>
              <a:defRPr sz="9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GB"/>
              <a:t>CCT Aperture Measurements - EDMS 2265242</a:t>
            </a:r>
            <a:endParaRPr lang="en-US" dirty="0"/>
          </a:p>
        </p:txBody>
      </p:sp>
      <p:pic>
        <p:nvPicPr>
          <p:cNvPr id="9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63" y="5676900"/>
            <a:ext cx="48895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ight Arrow 9"/>
          <p:cNvSpPr/>
          <p:nvPr/>
        </p:nvSpPr>
        <p:spPr>
          <a:xfrm>
            <a:off x="939796" y="2334821"/>
            <a:ext cx="7390607" cy="2668808"/>
          </a:xfrm>
          <a:prstGeom prst="rightArrow">
            <a:avLst>
              <a:gd name="adj1" fmla="val 50000"/>
              <a:gd name="adj2" fmla="val 118715"/>
            </a:avLst>
          </a:prstGeom>
          <a:solidFill>
            <a:schemeClr val="accent1">
              <a:alpha val="36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752">
              <a:latin typeface="Helvetica" pitchFamily="34" charset="0"/>
            </a:endParaRPr>
          </a:p>
        </p:txBody>
      </p:sp>
      <p:sp>
        <p:nvSpPr>
          <p:cNvPr id="11" name="CuadroTexto 47"/>
          <p:cNvSpPr txBox="1"/>
          <p:nvPr/>
        </p:nvSpPr>
        <p:spPr>
          <a:xfrm>
            <a:off x="4557713" y="4445000"/>
            <a:ext cx="3514725" cy="73818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accent1"/>
            </a:solidFill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Thermal Conductivity and Diffusivity</a:t>
            </a:r>
          </a:p>
          <a:p>
            <a:pPr algn="ctr">
              <a:defRPr/>
            </a:pPr>
            <a:r>
              <a:rPr lang="en-GB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Specific Heat</a:t>
            </a:r>
          </a:p>
          <a:p>
            <a:pPr algn="ctr">
              <a:defRPr/>
            </a:pPr>
            <a:r>
              <a:rPr lang="en-GB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Density and CTE</a:t>
            </a:r>
          </a:p>
        </p:txBody>
      </p:sp>
      <p:cxnSp>
        <p:nvCxnSpPr>
          <p:cNvPr id="12" name="Straight Connector 11"/>
          <p:cNvCxnSpPr>
            <a:endCxn id="11" idx="1"/>
          </p:cNvCxnSpPr>
          <p:nvPr/>
        </p:nvCxnSpPr>
        <p:spPr bwMode="auto">
          <a:xfrm>
            <a:off x="3962400" y="4471988"/>
            <a:ext cx="595313" cy="341312"/>
          </a:xfrm>
          <a:prstGeom prst="line">
            <a:avLst/>
          </a:prstGeom>
          <a:noFill/>
          <a:ln w="25400" cap="flat" cmpd="sng" algn="ctr">
            <a:solidFill>
              <a:schemeClr val="accent2">
                <a:shade val="60000"/>
                <a:hueOff val="0"/>
                <a:satOff val="0"/>
                <a:lumOff val="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/>
          <p:cNvSpPr/>
          <p:nvPr/>
        </p:nvSpPr>
        <p:spPr>
          <a:xfrm>
            <a:off x="4551363" y="2090738"/>
            <a:ext cx="3521075" cy="738187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accent1"/>
            </a:solidFill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400" b="1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Experimental modal analysis</a:t>
            </a:r>
          </a:p>
          <a:p>
            <a:pPr algn="ctr">
              <a:defRPr/>
            </a:pPr>
            <a:r>
              <a:rPr lang="en-GB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Vibration monitoring</a:t>
            </a:r>
          </a:p>
          <a:p>
            <a:pPr algn="ctr">
              <a:defRPr/>
            </a:pPr>
            <a:r>
              <a:rPr lang="en-GB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Operating deflection shape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101596" y="2411726"/>
            <a:ext cx="2855549" cy="54689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sz="1538" b="1" dirty="0">
                <a:solidFill>
                  <a:schemeClr val="tx1"/>
                </a:solidFill>
                <a:latin typeface="Helvetica" pitchFamily="34" charset="0"/>
              </a:rPr>
              <a:t>Vibration analysis</a:t>
            </a:r>
            <a:endParaRPr lang="en-GB" sz="1538" dirty="0">
              <a:solidFill>
                <a:schemeClr val="tx1"/>
              </a:solidFill>
              <a:latin typeface="Helvetica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107578" y="3065422"/>
            <a:ext cx="2855549" cy="54689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sz="1538" b="1" dirty="0">
                <a:solidFill>
                  <a:schemeClr val="tx1"/>
                </a:solidFill>
                <a:latin typeface="Helvetica" pitchFamily="34" charset="0"/>
              </a:rPr>
              <a:t>Seismic measurements</a:t>
            </a:r>
            <a:endParaRPr lang="en-GB" sz="1538" dirty="0">
              <a:solidFill>
                <a:schemeClr val="tx1"/>
              </a:solidFill>
              <a:latin typeface="Helvetica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107578" y="4380504"/>
            <a:ext cx="2855549" cy="54689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sz="1538" b="1" dirty="0">
                <a:solidFill>
                  <a:schemeClr val="tx1"/>
                </a:solidFill>
                <a:latin typeface="Helvetica" pitchFamily="34" charset="0"/>
              </a:rPr>
              <a:t>Thermo-physical analysis</a:t>
            </a:r>
            <a:endParaRPr lang="en-GB" sz="1538" dirty="0">
              <a:solidFill>
                <a:schemeClr val="tx1"/>
              </a:solidFill>
              <a:latin typeface="Helvetica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109021" y="5017963"/>
            <a:ext cx="2855549" cy="54689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sz="1538" b="1" dirty="0">
                <a:solidFill>
                  <a:schemeClr val="tx1"/>
                </a:solidFill>
                <a:latin typeface="Helvetica" pitchFamily="34" charset="0"/>
              </a:rPr>
              <a:t>Mechanical testing</a:t>
            </a:r>
            <a:endParaRPr lang="en-GB" sz="1538" dirty="0">
              <a:solidFill>
                <a:schemeClr val="tx1"/>
              </a:solidFill>
              <a:latin typeface="Helvetica" pitchFamily="3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 rot="16200000">
            <a:off x="-1547005" y="3488229"/>
            <a:ext cx="4457826" cy="42832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752" dirty="0">
                <a:latin typeface="Helvetica" pitchFamily="34" charset="0"/>
              </a:rPr>
              <a:t>CERN-wide Support</a:t>
            </a:r>
          </a:p>
        </p:txBody>
      </p:sp>
      <p:sp>
        <p:nvSpPr>
          <p:cNvPr id="23" name="Rounded Rectangle 22"/>
          <p:cNvSpPr/>
          <p:nvPr/>
        </p:nvSpPr>
        <p:spPr>
          <a:xfrm rot="16200000">
            <a:off x="6240973" y="3493489"/>
            <a:ext cx="4457826" cy="41780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defRPr/>
            </a:pPr>
            <a:r>
              <a:rPr lang="en-US" altLang="en-US" sz="1700">
                <a:latin typeface="Helvetica" panose="020B0604020202020204" pitchFamily="34" charset="0"/>
              </a:rPr>
              <a:t>EDMS – TEST REPORTS</a:t>
            </a:r>
          </a:p>
        </p:txBody>
      </p:sp>
      <p:cxnSp>
        <p:nvCxnSpPr>
          <p:cNvPr id="24" name="Straight Connector 23"/>
          <p:cNvCxnSpPr>
            <a:endCxn id="13" idx="1"/>
          </p:cNvCxnSpPr>
          <p:nvPr/>
        </p:nvCxnSpPr>
        <p:spPr bwMode="auto">
          <a:xfrm flipV="1">
            <a:off x="3957638" y="2459038"/>
            <a:ext cx="593725" cy="379412"/>
          </a:xfrm>
          <a:prstGeom prst="line">
            <a:avLst/>
          </a:prstGeom>
          <a:noFill/>
          <a:ln w="25400" cap="flat" cmpd="sng" algn="ctr">
            <a:solidFill>
              <a:schemeClr val="accent2">
                <a:shade val="60000"/>
                <a:hueOff val="0"/>
                <a:satOff val="0"/>
                <a:lumOff val="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CuadroTexto 47"/>
          <p:cNvSpPr txBox="1"/>
          <p:nvPr/>
        </p:nvSpPr>
        <p:spPr>
          <a:xfrm>
            <a:off x="4546600" y="5230813"/>
            <a:ext cx="3519488" cy="739775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accent1"/>
            </a:solidFill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400" b="1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Impact testing method</a:t>
            </a:r>
          </a:p>
          <a:p>
            <a:pPr algn="ctr">
              <a:defRPr/>
            </a:pPr>
            <a:r>
              <a:rPr lang="en-GB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Tensile and Flexural tests </a:t>
            </a:r>
          </a:p>
          <a:p>
            <a:pPr algn="ctr">
              <a:defRPr/>
            </a:pPr>
            <a:r>
              <a:rPr lang="en-GB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Compression tests </a:t>
            </a:r>
          </a:p>
        </p:txBody>
      </p:sp>
      <p:cxnSp>
        <p:nvCxnSpPr>
          <p:cNvPr id="26" name="Straight Connector 25"/>
          <p:cNvCxnSpPr>
            <a:endCxn id="25" idx="1"/>
          </p:cNvCxnSpPr>
          <p:nvPr/>
        </p:nvCxnSpPr>
        <p:spPr bwMode="auto">
          <a:xfrm>
            <a:off x="3963988" y="4997450"/>
            <a:ext cx="582612" cy="603250"/>
          </a:xfrm>
          <a:prstGeom prst="line">
            <a:avLst/>
          </a:prstGeom>
          <a:noFill/>
          <a:ln w="25400" cap="flat" cmpd="sng" algn="ctr">
            <a:solidFill>
              <a:schemeClr val="accent2">
                <a:shade val="60000"/>
                <a:hueOff val="0"/>
                <a:satOff val="0"/>
                <a:lumOff val="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Rectangle 26"/>
          <p:cNvSpPr/>
          <p:nvPr/>
        </p:nvSpPr>
        <p:spPr>
          <a:xfrm>
            <a:off x="4546600" y="1312863"/>
            <a:ext cx="3525838" cy="738187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accent1"/>
            </a:solidFill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400" b="1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Stress / strain analysis</a:t>
            </a:r>
          </a:p>
          <a:p>
            <a:pPr algn="ctr">
              <a:defRPr/>
            </a:pPr>
            <a:r>
              <a:rPr lang="en-GB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Dynamic strain measurements</a:t>
            </a:r>
          </a:p>
          <a:p>
            <a:pPr algn="ctr">
              <a:defRPr/>
            </a:pPr>
            <a:r>
              <a:rPr lang="en-GB" sz="1400" b="1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Residual stress measurements</a:t>
            </a:r>
          </a:p>
        </p:txBody>
      </p:sp>
      <p:cxnSp>
        <p:nvCxnSpPr>
          <p:cNvPr id="28" name="Straight Connector 27"/>
          <p:cNvCxnSpPr>
            <a:endCxn id="27" idx="1"/>
          </p:cNvCxnSpPr>
          <p:nvPr/>
        </p:nvCxnSpPr>
        <p:spPr bwMode="auto">
          <a:xfrm flipV="1">
            <a:off x="3962400" y="1682750"/>
            <a:ext cx="584200" cy="630238"/>
          </a:xfrm>
          <a:prstGeom prst="line">
            <a:avLst/>
          </a:prstGeom>
          <a:noFill/>
          <a:ln w="25400" cap="flat" cmpd="sng" algn="ctr">
            <a:solidFill>
              <a:schemeClr val="accent2">
                <a:shade val="60000"/>
                <a:hueOff val="0"/>
                <a:satOff val="0"/>
                <a:lumOff val="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Rectangle 28"/>
          <p:cNvSpPr/>
          <p:nvPr/>
        </p:nvSpPr>
        <p:spPr>
          <a:xfrm>
            <a:off x="4551363" y="2868613"/>
            <a:ext cx="3521075" cy="73818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chemeClr val="accent1"/>
            </a:solidFill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400" b="1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Transfer function analysis</a:t>
            </a:r>
          </a:p>
          <a:p>
            <a:pPr algn="ctr">
              <a:defRPr/>
            </a:pPr>
            <a:r>
              <a:rPr lang="en-GB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Transfer path analysis</a:t>
            </a:r>
          </a:p>
          <a:p>
            <a:pPr algn="ctr">
              <a:defRPr/>
            </a:pPr>
            <a:r>
              <a:rPr lang="en-GB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Coherence length measurements</a:t>
            </a:r>
          </a:p>
        </p:txBody>
      </p:sp>
      <p:cxnSp>
        <p:nvCxnSpPr>
          <p:cNvPr id="30" name="Straight Connector 29"/>
          <p:cNvCxnSpPr>
            <a:endCxn id="29" idx="1"/>
          </p:cNvCxnSpPr>
          <p:nvPr/>
        </p:nvCxnSpPr>
        <p:spPr bwMode="auto">
          <a:xfrm flipV="1">
            <a:off x="3962400" y="3236913"/>
            <a:ext cx="588963" cy="144462"/>
          </a:xfrm>
          <a:prstGeom prst="line">
            <a:avLst/>
          </a:prstGeom>
          <a:noFill/>
          <a:ln w="25400" cap="flat" cmpd="sng" algn="ctr">
            <a:solidFill>
              <a:schemeClr val="accent2">
                <a:shade val="60000"/>
                <a:hueOff val="0"/>
                <a:satOff val="0"/>
                <a:lumOff val="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Rectangle 30"/>
          <p:cNvSpPr/>
          <p:nvPr/>
        </p:nvSpPr>
        <p:spPr>
          <a:xfrm>
            <a:off x="4551363" y="3656013"/>
            <a:ext cx="3514725" cy="738187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accent1"/>
            </a:solidFill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400" b="1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Load cell based on strain gauges</a:t>
            </a:r>
          </a:p>
          <a:p>
            <a:pPr algn="ctr">
              <a:defRPr/>
            </a:pPr>
            <a:r>
              <a:rPr lang="en-GB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Displacement sensors</a:t>
            </a:r>
          </a:p>
          <a:p>
            <a:pPr algn="ctr">
              <a:defRPr/>
            </a:pPr>
            <a:r>
              <a:rPr lang="en-GB" sz="14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Helvetica" pitchFamily="34" charset="0"/>
                <a:ea typeface="ＭＳ Ｐゴシック" charset="0"/>
              </a:rPr>
              <a:t>Capacitive gauges</a:t>
            </a:r>
          </a:p>
        </p:txBody>
      </p:sp>
      <p:cxnSp>
        <p:nvCxnSpPr>
          <p:cNvPr id="32" name="Straight Connector 31"/>
          <p:cNvCxnSpPr>
            <a:endCxn id="31" idx="1"/>
          </p:cNvCxnSpPr>
          <p:nvPr/>
        </p:nvCxnSpPr>
        <p:spPr bwMode="auto">
          <a:xfrm>
            <a:off x="3963988" y="3919538"/>
            <a:ext cx="587375" cy="106362"/>
          </a:xfrm>
          <a:prstGeom prst="line">
            <a:avLst/>
          </a:prstGeom>
          <a:noFill/>
          <a:ln w="25400" cap="flat" cmpd="sng" algn="ctr">
            <a:solidFill>
              <a:schemeClr val="accent2">
                <a:shade val="60000"/>
                <a:hueOff val="0"/>
                <a:satOff val="0"/>
                <a:lumOff val="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Rectangle 32"/>
          <p:cNvSpPr/>
          <p:nvPr/>
        </p:nvSpPr>
        <p:spPr>
          <a:xfrm>
            <a:off x="1023938" y="1200150"/>
            <a:ext cx="7110412" cy="4968875"/>
          </a:xfrm>
          <a:prstGeom prst="rect">
            <a:avLst/>
          </a:prstGeom>
          <a:noFill/>
          <a:ln>
            <a:solidFill>
              <a:srgbClr val="0B387C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752">
              <a:latin typeface="Helvetica" pitchFamily="34" charset="0"/>
            </a:endParaRPr>
          </a:p>
        </p:txBody>
      </p:sp>
      <p:pic>
        <p:nvPicPr>
          <p:cNvPr id="34" name="Picture 3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0" y="5710238"/>
            <a:ext cx="549275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463" y="5694363"/>
            <a:ext cx="446087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33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0" t="4938" r="8035" b="38713"/>
          <a:stretch>
            <a:fillRect/>
          </a:stretch>
        </p:blipFill>
        <p:spPr bwMode="auto">
          <a:xfrm>
            <a:off x="1638300" y="5697538"/>
            <a:ext cx="468313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34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0" y="5705475"/>
            <a:ext cx="490538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54894" y="1230403"/>
            <a:ext cx="7048500" cy="4870654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109021" y="3716020"/>
            <a:ext cx="2855549" cy="54689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sz="1538" b="1" dirty="0">
                <a:solidFill>
                  <a:schemeClr val="tx1"/>
                </a:solidFill>
                <a:latin typeface="Helvetica" pitchFamily="34" charset="0"/>
              </a:rPr>
              <a:t>Sensors development</a:t>
            </a:r>
            <a:endParaRPr lang="en-GB" sz="1538" dirty="0">
              <a:solidFill>
                <a:schemeClr val="tx1"/>
              </a:solidFill>
              <a:latin typeface="Helvetic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04919" y="2356810"/>
            <a:ext cx="3967519" cy="3416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Traditional domain of expertise of the laboratory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Main application: Superconducting Magnets measurements down to 1.9K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Strain measurements based on optical fibers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Displacement sensors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As a measurement lab, we must perform a </a:t>
            </a:r>
            <a:r>
              <a:rPr lang="en-US" u="sng" dirty="0"/>
              <a:t>metrology qualification </a:t>
            </a:r>
            <a:r>
              <a:rPr lang="en-US" dirty="0"/>
              <a:t>of new systems before field implementation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106628" y="1774435"/>
            <a:ext cx="2855549" cy="54689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sz="1538" b="1" dirty="0">
                <a:solidFill>
                  <a:schemeClr val="tx1"/>
                </a:solidFill>
                <a:latin typeface="Helvetica" pitchFamily="34" charset="0"/>
              </a:rPr>
              <a:t>Experimental stress analysis</a:t>
            </a:r>
            <a:endParaRPr lang="en-GB" sz="1538" dirty="0">
              <a:solidFill>
                <a:schemeClr val="tx1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705801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>
                <a:cs typeface="Ubuntu Light" charset="0"/>
              </a:rPr>
              <a:t>Experimental Stress Analysis in MME Lab</a:t>
            </a:r>
            <a:endParaRPr lang="en-GB" altLang="en-US" dirty="0">
              <a:solidFill>
                <a:srgbClr val="0055A0"/>
              </a:solidFill>
              <a:cs typeface="Ubuntu Light" charset="0"/>
            </a:endParaRPr>
          </a:p>
        </p:txBody>
      </p:sp>
      <p:sp>
        <p:nvSpPr>
          <p:cNvPr id="35846" name="Slide Number Placeholder 4"/>
          <p:cNvSpPr>
            <a:spLocks noGrp="1"/>
          </p:cNvSpPr>
          <p:nvPr>
            <p:ph type="sldNum" sz="quarter" idx="16"/>
          </p:nvPr>
        </p:nvSpPr>
        <p:spPr bwMode="auto">
          <a:xfrm>
            <a:off x="7956550" y="6356350"/>
            <a:ext cx="73025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729FCF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52861B84-3BFA-44CD-B3BC-697D4FA5DD5D}" type="slidenum">
              <a:rPr lang="en-US" altLang="en-US" smtClean="0"/>
              <a:pPr>
                <a:defRPr/>
              </a:pPr>
              <a:t>5</a:t>
            </a:fld>
            <a:endParaRPr lang="en-US" altLang="en-US" sz="1200">
              <a:solidFill>
                <a:srgbClr val="8A90A9"/>
              </a:solidFill>
            </a:endParaRPr>
          </a:p>
        </p:txBody>
      </p:sp>
      <p:sp>
        <p:nvSpPr>
          <p:cNvPr id="3584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5850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7132" y="3189118"/>
            <a:ext cx="1358997" cy="3069693"/>
          </a:xfrm>
          <a:prstGeom prst="rect">
            <a:avLst/>
          </a:prstGeom>
        </p:spPr>
      </p:pic>
      <p:sp>
        <p:nvSpPr>
          <p:cNvPr id="17" name="Date Placeholder 3"/>
          <p:cNvSpPr>
            <a:spLocks noGrp="1"/>
          </p:cNvSpPr>
          <p:nvPr>
            <p:ph type="dt" sz="quarter" idx="14"/>
          </p:nvPr>
        </p:nvSpPr>
        <p:spPr bwMode="auto">
          <a:xfrm>
            <a:off x="2295525" y="6356350"/>
            <a:ext cx="1371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729FCF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9D6537BA-285C-499E-81A8-39FBB12F74CC}" type="datetime1">
              <a:rPr lang="en-US" altLang="en-US" smtClean="0">
                <a:solidFill>
                  <a:srgbClr val="729FCF"/>
                </a:solidFill>
              </a:rPr>
              <a:t>29-Jun-20</a:t>
            </a:fld>
            <a:endParaRPr lang="en-US" altLang="en-US" dirty="0">
              <a:solidFill>
                <a:srgbClr val="729FCF"/>
              </a:solidFill>
            </a:endParaRP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eaLnBrk="1" fontAlgn="auto" hangingPunct="1">
              <a:spcBef>
                <a:spcPts val="0"/>
              </a:spcBef>
              <a:spcAft>
                <a:spcPts val="0"/>
              </a:spcAft>
              <a:defRPr sz="9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GB"/>
              <a:t>CCT Aperture Measurements - EDMS 2265242</a:t>
            </a:r>
            <a:endParaRPr lang="en-US" dirty="0"/>
          </a:p>
        </p:txBody>
      </p:sp>
      <p:sp>
        <p:nvSpPr>
          <p:cNvPr id="11" name="Content Placeholder 4"/>
          <p:cNvSpPr txBox="1">
            <a:spLocks/>
          </p:cNvSpPr>
          <p:nvPr/>
        </p:nvSpPr>
        <p:spPr bwMode="auto">
          <a:xfrm>
            <a:off x="446531" y="1056389"/>
            <a:ext cx="8288907" cy="538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1800" kern="1200" baseline="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sz="1500"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sz="1500"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Strain measurements in superconducting magnets to:</a:t>
            </a:r>
          </a:p>
          <a:p>
            <a:endParaRPr lang="en-US" sz="2400" dirty="0"/>
          </a:p>
        </p:txBody>
      </p:sp>
      <p:pic>
        <p:nvPicPr>
          <p:cNvPr id="12" name="Picture 5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7132" y="1595007"/>
            <a:ext cx="1369668" cy="1376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DF6A465-2CB1-4E1F-8A62-8F373ADC5AA5}"/>
              </a:ext>
            </a:extLst>
          </p:cNvPr>
          <p:cNvSpPr txBox="1"/>
          <p:nvPr/>
        </p:nvSpPr>
        <p:spPr>
          <a:xfrm>
            <a:off x="581025" y="1595006"/>
            <a:ext cx="6572250" cy="4585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9263" lvl="1" indent="-342900" algn="just"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Improve the mechanical design during prototyping</a:t>
            </a:r>
          </a:p>
          <a:p>
            <a:pPr marL="449263" lvl="1" indent="-342900" algn="just"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Check the integrity of the structure real time during the magnet lifecycle</a:t>
            </a:r>
          </a:p>
          <a:p>
            <a:pPr marL="449263" lvl="1" indent="-342900" algn="just"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Validate Finite Element Analysis during assembly phases, thermal cycles down to 1.9 K and powering tests</a:t>
            </a:r>
          </a:p>
          <a:p>
            <a:pPr>
              <a:spcAft>
                <a:spcPts val="1200"/>
              </a:spcAft>
            </a:pPr>
            <a:r>
              <a:rPr lang="en-US" sz="2400" dirty="0"/>
              <a:t>Measurement challenges:</a:t>
            </a:r>
          </a:p>
          <a:p>
            <a:pPr marL="449263" lvl="1" indent="-342900" algn="just">
              <a:spcBef>
                <a:spcPct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US" sz="2000" b="1" dirty="0"/>
              <a:t>Absolute strain measurement</a:t>
            </a:r>
            <a:r>
              <a:rPr lang="en-US" sz="2000" dirty="0"/>
              <a:t> is requested over the full lifetime, also during thermal cycles </a:t>
            </a:r>
          </a:p>
          <a:p>
            <a:pPr marL="741363" indent="-285750" algn="just">
              <a:spcAft>
                <a:spcPts val="1200"/>
              </a:spcAft>
              <a:buFont typeface="Symbol" panose="05050102010706020507" pitchFamily="18" charset="2"/>
              <a:buChar char="Þ"/>
            </a:pPr>
            <a:r>
              <a:rPr lang="en-US" sz="1600" b="1" i="1" dirty="0"/>
              <a:t>Thermal compensation to counterbalance the apparent strain!</a:t>
            </a:r>
          </a:p>
          <a:p>
            <a:pPr marL="741363" indent="-285750" algn="just">
              <a:spcAft>
                <a:spcPts val="1200"/>
              </a:spcAft>
              <a:buFont typeface="Symbol" panose="05050102010706020507" pitchFamily="18" charset="2"/>
              <a:buChar char="Þ"/>
            </a:pPr>
            <a:r>
              <a:rPr lang="en-US" sz="1600" b="1" i="1" dirty="0"/>
              <a:t>Magnetic field compensation</a:t>
            </a:r>
          </a:p>
        </p:txBody>
      </p:sp>
    </p:spTree>
    <p:extLst>
      <p:ext uri="{BB962C8B-B14F-4D97-AF65-F5344CB8AC3E}">
        <p14:creationId xmlns:p14="http://schemas.microsoft.com/office/powerpoint/2010/main" val="2395449715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Request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2" y="1245521"/>
            <a:ext cx="5678128" cy="5028279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n-GB" sz="2800" b="1" dirty="0"/>
              <a:t>MCBRDP1 Testing Campaign</a:t>
            </a:r>
          </a:p>
          <a:p>
            <a:pPr marL="0" indent="0" algn="just">
              <a:spcAft>
                <a:spcPts val="1200"/>
              </a:spcAft>
              <a:buNone/>
            </a:pPr>
            <a:r>
              <a:rPr lang="en-GB" sz="2200" dirty="0"/>
              <a:t>Determination of the current-induced aperture shape changes during the powering of the magnet</a:t>
            </a:r>
            <a:endParaRPr lang="en-GB" sz="2000" dirty="0"/>
          </a:p>
          <a:p>
            <a:pPr marL="0" indent="0" algn="just">
              <a:buNone/>
            </a:pPr>
            <a:r>
              <a:rPr lang="en-GB" sz="2200" dirty="0"/>
              <a:t>Displacement measurements:</a:t>
            </a:r>
          </a:p>
          <a:p>
            <a:pPr lvl="1" algn="just">
              <a:lnSpc>
                <a:spcPct val="200000"/>
              </a:lnSpc>
            </a:pPr>
            <a:r>
              <a:rPr lang="en-US" sz="2200" dirty="0"/>
              <a:t>At 4K</a:t>
            </a:r>
          </a:p>
          <a:p>
            <a:pPr lvl="1" algn="just">
              <a:lnSpc>
                <a:spcPct val="200000"/>
              </a:lnSpc>
            </a:pPr>
            <a:r>
              <a:rPr lang="en-US" sz="2200" dirty="0"/>
              <a:t>Under intense magnetic fields</a:t>
            </a:r>
          </a:p>
          <a:p>
            <a:pPr lvl="1" algn="just">
              <a:lnSpc>
                <a:spcPct val="200000"/>
              </a:lnSpc>
            </a:pPr>
            <a:r>
              <a:rPr lang="en-US" sz="2200" dirty="0"/>
              <a:t>Accuracy of 10 </a:t>
            </a:r>
            <a:r>
              <a:rPr lang="en-GB" dirty="0"/>
              <a:t>µm</a:t>
            </a:r>
          </a:p>
          <a:p>
            <a:pPr lvl="1" algn="just">
              <a:lnSpc>
                <a:spcPct val="200000"/>
              </a:lnSpc>
            </a:pPr>
            <a:r>
              <a:rPr lang="en-US" sz="2200" dirty="0"/>
              <a:t>Limited space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C88A73-9BD0-4EC1-9CF0-98FD2384D0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8594" y="1245013"/>
            <a:ext cx="2185460" cy="5028787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77A56C5-F5A9-4838-888D-EBC223F71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CB155-025E-44C0-9C5F-86F720594F84}" type="datetime1">
              <a:rPr lang="en-US" smtClean="0"/>
              <a:t>29-Jun-20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6E4C08E-5BEA-47DF-9AAD-5C56646CE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CCT Aperture Measurements - EDMS 2265242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3E65C1C-9687-4C8F-9A14-7BF752A8F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700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13A0D-3C03-4A88-A8F8-08A45BB05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Displacement Measurements Principle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9056C53-FA22-47D2-98A7-97F2EEA95084}"/>
              </a:ext>
            </a:extLst>
          </p:cNvPr>
          <p:cNvSpPr/>
          <p:nvPr/>
        </p:nvSpPr>
        <p:spPr>
          <a:xfrm>
            <a:off x="457201" y="1093146"/>
            <a:ext cx="822685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/>
              <a:t>No commercial solution for displacement measurements at 4 K  in the presence of magnetic fields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Strain gage based technique developed in the laboratory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Simple yet robust and accurate (few µm accuracy for 1 mm stroke)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CFBE789-4172-46CA-8A77-B7C9C1BCBE03}"/>
              </a:ext>
            </a:extLst>
          </p:cNvPr>
          <p:cNvSpPr/>
          <p:nvPr/>
        </p:nvSpPr>
        <p:spPr>
          <a:xfrm>
            <a:off x="457201" y="4380851"/>
            <a:ext cx="822685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/>
              <a:t>Instrumentation is temperature and magnetic field compensated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Lorentz forces effect not compensated, but quantified (free-free sensors)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Studies in order to optimize the performance of the sensor (adequate stroke, maximize sensitivity, minimize magnetic effect)</a:t>
            </a:r>
          </a:p>
          <a:p>
            <a:pPr algn="just"/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57CD9F0-358E-4D9F-AB91-D6D88F6FAF0B}"/>
              </a:ext>
            </a:extLst>
          </p:cNvPr>
          <p:cNvGrpSpPr/>
          <p:nvPr/>
        </p:nvGrpSpPr>
        <p:grpSpPr>
          <a:xfrm>
            <a:off x="4242858" y="3399799"/>
            <a:ext cx="1928555" cy="333578"/>
            <a:chOff x="6445045" y="3841955"/>
            <a:chExt cx="2117231" cy="333578"/>
          </a:xfrm>
          <a:solidFill>
            <a:schemeClr val="bg2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48CDE98-ADED-40EB-AB27-69B7FE01EFA7}"/>
                </a:ext>
              </a:extLst>
            </p:cNvPr>
            <p:cNvSpPr/>
            <p:nvPr/>
          </p:nvSpPr>
          <p:spPr>
            <a:xfrm>
              <a:off x="6445045" y="3841955"/>
              <a:ext cx="2117231" cy="333578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D749143-CC34-4CE0-AA4B-2363AE7518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783" b="89674" l="6067" r="93542">
                          <a14:foregroundMark x1="6262" y1="15761" x2="6262" y2="15761"/>
                          <a14:foregroundMark x1="66536" y1="21196" x2="66536" y2="21196"/>
                          <a14:foregroundMark x1="66732" y1="21196" x2="66732" y2="21196"/>
                          <a14:foregroundMark x1="67123" y1="21196" x2="67123" y2="21196"/>
                          <a14:foregroundMark x1="68689" y1="22283" x2="68689" y2="22283"/>
                          <a14:foregroundMark x1="70059" y1="75000" x2="70059" y2="75000"/>
                          <a14:foregroundMark x1="79648" y1="73370" x2="79648" y2="73370"/>
                          <a14:foregroundMark x1="89432" y1="72826" x2="89432" y2="72826"/>
                          <a14:foregroundMark x1="88454" y1="71739" x2="88454" y2="71739"/>
                          <a14:foregroundMark x1="91389" y1="72826" x2="91389" y2="72826"/>
                          <a14:foregroundMark x1="91977" y1="75000" x2="91977" y2="75000"/>
                          <a14:foregroundMark x1="63601" y1="24457" x2="63601" y2="24457"/>
                          <a14:foregroundMark x1="62427" y1="77174" x2="62427" y2="77174"/>
                          <a14:foregroundMark x1="87671" y1="27174" x2="87671" y2="27174"/>
                          <a14:foregroundMark x1="80235" y1="29891" x2="80235" y2="29891"/>
                          <a14:foregroundMark x1="91977" y1="26630" x2="91977" y2="26630"/>
                          <a14:foregroundMark x1="92368" y1="71739" x2="92368" y2="71739"/>
                          <a14:foregroundMark x1="93542" y1="71196" x2="93542" y2="71196"/>
                          <a14:backgroundMark x1="10176" y1="6522" x2="10176" y2="6522"/>
                        </a14:backgroundRemoval>
                      </a14:imgEffect>
                    </a14:imgLayer>
                  </a14:imgProps>
                </a:ext>
              </a:extLst>
            </a:blip>
            <a:srcRect r="10848"/>
            <a:stretch/>
          </p:blipFill>
          <p:spPr>
            <a:xfrm>
              <a:off x="7002776" y="3928256"/>
              <a:ext cx="435076" cy="175723"/>
            </a:xfrm>
            <a:prstGeom prst="rect">
              <a:avLst/>
            </a:prstGeom>
            <a:grpFill/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41D63D42-DDC7-449F-9AB2-C6EBBB4C50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414" y="3020831"/>
            <a:ext cx="2710549" cy="109151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4C03364-92F5-4CC2-A504-C1BD269E16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5295" y="3020831"/>
            <a:ext cx="537563" cy="1091515"/>
          </a:xfrm>
          <a:prstGeom prst="rect">
            <a:avLst/>
          </a:prstGeom>
        </p:spPr>
      </p:pic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0E138176-2B8F-4815-88AE-D868C60D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8817E-9E1B-4AF5-B9FE-EAA8A1865758}" type="datetime1">
              <a:rPr lang="en-US" smtClean="0"/>
              <a:t>29-Jun-20</a:t>
            </a:fld>
            <a:endParaRPr lang="en-US" dirty="0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4618AF78-5446-486E-9776-CB91DAAF1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CCT Aperture Measurements - EDMS 2265242</a:t>
            </a:r>
            <a:endParaRPr lang="en-US" dirty="0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1EA15189-13A2-4A4D-8B04-C83D0FCD8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74751FC-7E00-49AB-B1F0-20BFDC0FFBAF}"/>
              </a:ext>
            </a:extLst>
          </p:cNvPr>
          <p:cNvSpPr/>
          <p:nvPr/>
        </p:nvSpPr>
        <p:spPr>
          <a:xfrm>
            <a:off x="5987845" y="3526030"/>
            <a:ext cx="81116" cy="81116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37000">
                <a:srgbClr val="CC99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DE531A-381F-45AA-AFBD-994B4F16F2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48574" y="3051258"/>
            <a:ext cx="1571426" cy="1033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638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4E35D-65E3-47DA-9EED-1EDF381E5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Previous Experiences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E389D6-517D-43C7-A080-7C0893B06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1DE9E-AA33-4F84-AF01-91535F59A660}" type="datetime1">
              <a:rPr lang="en-US" smtClean="0"/>
              <a:t>30-Jun-20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03285B-762C-4920-9DA8-BF74D8E2E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CCT Aperture Measurements - EDMS 2265242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FBCAAB-B3D1-4E2F-986E-29CCBAF03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D8BDB4-D7BE-4ED5-8BD1-76E23D9BA76C}"/>
              </a:ext>
            </a:extLst>
          </p:cNvPr>
          <p:cNvSpPr txBox="1"/>
          <p:nvPr/>
        </p:nvSpPr>
        <p:spPr>
          <a:xfrm>
            <a:off x="459946" y="965701"/>
            <a:ext cx="8226854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1" dirty="0"/>
              <a:t>MQXFS4b quench tests campaign</a:t>
            </a:r>
          </a:p>
          <a:p>
            <a:pPr algn="just"/>
            <a:endParaRPr lang="en-GB" sz="500" dirty="0"/>
          </a:p>
          <a:p>
            <a:pPr algn="just"/>
            <a:r>
              <a:rPr lang="en-GB" dirty="0"/>
              <a:t>Effect of CLIQ on the beam screen</a:t>
            </a:r>
          </a:p>
          <a:p>
            <a:pPr algn="just"/>
            <a:endParaRPr lang="en-GB" dirty="0"/>
          </a:p>
          <a:p>
            <a:pPr algn="just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B08AF87-6D2F-4E5C-8801-0A18414528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9187" y="1167788"/>
            <a:ext cx="3897613" cy="301446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E865CAA-E45A-41B6-8A71-2AA5D96CC6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223" b="49360"/>
          <a:stretch/>
        </p:blipFill>
        <p:spPr>
          <a:xfrm>
            <a:off x="533765" y="2278596"/>
            <a:ext cx="1848411" cy="189335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E9D1232-BAA2-4F41-8847-7F2806BD3F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4942" y="2300939"/>
            <a:ext cx="1977058" cy="185004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52A5252-7252-4C33-9F0E-FEDA88FE24DF}"/>
              </a:ext>
            </a:extLst>
          </p:cNvPr>
          <p:cNvSpPr txBox="1"/>
          <p:nvPr/>
        </p:nvSpPr>
        <p:spPr>
          <a:xfrm>
            <a:off x="533766" y="4169686"/>
            <a:ext cx="71765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dirty="0"/>
              <a:t>Extensive instrumentation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F2B3F60-8B81-4315-9E58-B9E0899C54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1857" y="5087247"/>
            <a:ext cx="1102244" cy="110440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675F2B5-702F-4451-90E3-D36A2E8015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30617" y="4963680"/>
            <a:ext cx="1446785" cy="123640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119A0DF-0904-4B5A-BAAC-C4C34930CE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37362" y="4929319"/>
            <a:ext cx="2245883" cy="122735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131CC7A-73F2-47CE-8E71-D7A8EEB0A7C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34274" y="4882525"/>
            <a:ext cx="1953967" cy="139569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EB867C7-7CD7-4098-9232-A06763DAD948}"/>
              </a:ext>
            </a:extLst>
          </p:cNvPr>
          <p:cNvSpPr txBox="1"/>
          <p:nvPr/>
        </p:nvSpPr>
        <p:spPr>
          <a:xfrm>
            <a:off x="355759" y="4617152"/>
            <a:ext cx="23748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/>
              <a:t>42 Strain gages in the external side of the beam-screen</a:t>
            </a:r>
            <a:endParaRPr lang="en-GB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EF3184A-26F7-4CDC-AAAA-0E78C2946B27}"/>
              </a:ext>
            </a:extLst>
          </p:cNvPr>
          <p:cNvSpPr txBox="1"/>
          <p:nvPr/>
        </p:nvSpPr>
        <p:spPr>
          <a:xfrm>
            <a:off x="3454009" y="4617334"/>
            <a:ext cx="272806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3</a:t>
            </a:r>
            <a:r>
              <a:rPr lang="en-GB" sz="1200" i="1" dirty="0"/>
              <a:t> custom made displacement probes</a:t>
            </a:r>
            <a:endParaRPr lang="en-GB" sz="12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B851F61-90FD-4CC0-96A7-DC70698454D5}"/>
              </a:ext>
            </a:extLst>
          </p:cNvPr>
          <p:cNvSpPr txBox="1"/>
          <p:nvPr/>
        </p:nvSpPr>
        <p:spPr>
          <a:xfrm>
            <a:off x="6834274" y="4591935"/>
            <a:ext cx="23097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4 optical fibers in the cold bore outer face</a:t>
            </a:r>
            <a:endParaRPr lang="en-GB" sz="1200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41FD25C9-69F8-4A5F-9BD2-4E2910F872FB}"/>
              </a:ext>
            </a:extLst>
          </p:cNvPr>
          <p:cNvPicPr/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137" b="42923"/>
          <a:stretch/>
        </p:blipFill>
        <p:spPr bwMode="auto">
          <a:xfrm>
            <a:off x="8060906" y="5562927"/>
            <a:ext cx="521911" cy="62309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8AECC25B-CA51-4715-9426-8A30DFEB1075}"/>
              </a:ext>
            </a:extLst>
          </p:cNvPr>
          <p:cNvSpPr txBox="1"/>
          <p:nvPr/>
        </p:nvSpPr>
        <p:spPr>
          <a:xfrm>
            <a:off x="457200" y="1813500"/>
            <a:ext cx="197504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/>
              <a:t>Tungsten Blocks Tilt </a:t>
            </a:r>
            <a:endParaRPr lang="en-GB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73745B4-0482-42A0-AD77-2B3E60F107BC}"/>
              </a:ext>
            </a:extLst>
          </p:cNvPr>
          <p:cNvSpPr txBox="1"/>
          <p:nvPr/>
        </p:nvSpPr>
        <p:spPr>
          <a:xfrm>
            <a:off x="2485234" y="1814248"/>
            <a:ext cx="23623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/>
              <a:t>Beam Screen Expansion</a:t>
            </a:r>
            <a:endParaRPr lang="en-GB" sz="1400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4683E172-7A3A-4BA1-8A01-AB9F097148A8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063" y="1295861"/>
            <a:ext cx="4368570" cy="3266141"/>
          </a:xfrm>
          <a:prstGeom prst="rect">
            <a:avLst/>
          </a:prstGeom>
          <a:noFill/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141DC918-CD9A-4B4C-AAB6-A393C94000A3}"/>
              </a:ext>
            </a:extLst>
          </p:cNvPr>
          <p:cNvGrpSpPr/>
          <p:nvPr/>
        </p:nvGrpSpPr>
        <p:grpSpPr>
          <a:xfrm>
            <a:off x="1307561" y="1027467"/>
            <a:ext cx="6416428" cy="5185943"/>
            <a:chOff x="1591062" y="1005708"/>
            <a:chExt cx="6416428" cy="5185943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B687D422-0799-44AB-8939-61D10BF69C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13558" t="-94" r="13046" b="747"/>
            <a:stretch/>
          </p:blipFill>
          <p:spPr>
            <a:xfrm>
              <a:off x="1591062" y="1005708"/>
              <a:ext cx="6412417" cy="5185943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AF7205BD-3336-4DB6-A31B-9D2FD176C3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t="1072" b="-1"/>
            <a:stretch/>
          </p:blipFill>
          <p:spPr>
            <a:xfrm>
              <a:off x="5279423" y="4073818"/>
              <a:ext cx="2728067" cy="21178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68995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 descr="A close up of a map&#10;&#10;Description automatically generated">
            <a:extLst>
              <a:ext uri="{FF2B5EF4-FFF2-40B4-BE49-F238E27FC236}">
                <a16:creationId xmlns:a16="http://schemas.microsoft.com/office/drawing/2014/main" id="{285BD229-48D0-4098-B05E-CB7F405BF1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953" y="1206610"/>
            <a:ext cx="4311144" cy="2155572"/>
          </a:xfrm>
          <a:prstGeom prst="rect">
            <a:avLst/>
          </a:prstGeom>
        </p:spPr>
      </p:pic>
      <p:pic>
        <p:nvPicPr>
          <p:cNvPr id="37" name="Picture 36" descr="A close up of a map&#10;&#10;Description automatically generated">
            <a:extLst>
              <a:ext uri="{FF2B5EF4-FFF2-40B4-BE49-F238E27FC236}">
                <a16:creationId xmlns:a16="http://schemas.microsoft.com/office/drawing/2014/main" id="{FA1BA4A7-B964-470D-A8FB-20E86DF2D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8903" y="1179872"/>
            <a:ext cx="4311144" cy="21555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46999C4-D433-4E6E-B5C1-134128F80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MQXFS4b Quench Tests Campaign Results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29A590-7A1B-42A0-90DA-EC176D9D7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19E83-8E0D-4D17-8DFB-FF5F6DCE4926}" type="datetime1">
              <a:rPr lang="en-US" smtClean="0"/>
              <a:t>01-Jul-20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F18FE6-ECE5-4206-B8DF-0395EEABA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CCT Aperture Measurements - EDMS 2265242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09EC8-AFDD-47AC-A7DA-D68B61599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E9487D-A92D-41D3-8E41-8DEDF71672FD}"/>
              </a:ext>
            </a:extLst>
          </p:cNvPr>
          <p:cNvSpPr txBox="1"/>
          <p:nvPr/>
        </p:nvSpPr>
        <p:spPr>
          <a:xfrm>
            <a:off x="4640539" y="4586136"/>
            <a:ext cx="4115266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GB" sz="1600" dirty="0"/>
              <a:t>Great help in the understanding of the mechanical behaviour of the beam-screen</a:t>
            </a:r>
          </a:p>
          <a:p>
            <a:pPr algn="just">
              <a:spcAft>
                <a:spcPts val="1200"/>
              </a:spcAft>
            </a:pPr>
            <a:r>
              <a:rPr lang="en-GB" sz="1600" dirty="0"/>
              <a:t>Mature technique in the lab</a:t>
            </a:r>
          </a:p>
          <a:p>
            <a:pPr algn="just">
              <a:spcAft>
                <a:spcPts val="1200"/>
              </a:spcAft>
            </a:pPr>
            <a:r>
              <a:rPr lang="en-GB" sz="1600" dirty="0"/>
              <a:t>Proven performance in very stringent conditions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576A8C9-D0C9-47F4-ACF6-A92D444DD7F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-223" b="49360"/>
          <a:stretch/>
        </p:blipFill>
        <p:spPr>
          <a:xfrm>
            <a:off x="2975364" y="1986708"/>
            <a:ext cx="897738" cy="91956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4A79A03-58D8-4D7F-A5D2-74CC46B0E17A}"/>
              </a:ext>
            </a:extLst>
          </p:cNvPr>
          <p:cNvSpPr txBox="1"/>
          <p:nvPr/>
        </p:nvSpPr>
        <p:spPr>
          <a:xfrm>
            <a:off x="4582885" y="931461"/>
            <a:ext cx="387500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/>
              <a:t>Beam-Screen Expansion (18 kA)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568E9C-8AF5-44D7-8F2D-FA47C6B66472}"/>
              </a:ext>
            </a:extLst>
          </p:cNvPr>
          <p:cNvSpPr txBox="1"/>
          <p:nvPr/>
        </p:nvSpPr>
        <p:spPr>
          <a:xfrm>
            <a:off x="815085" y="916893"/>
            <a:ext cx="387500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/>
              <a:t>Tungsten Blocks Tilt (8 kA)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7D2FAE9-1A11-4224-96C7-A634AF5BF9CA}"/>
              </a:ext>
            </a:extLst>
          </p:cNvPr>
          <p:cNvSpPr txBox="1"/>
          <p:nvPr/>
        </p:nvSpPr>
        <p:spPr>
          <a:xfrm>
            <a:off x="388195" y="4409124"/>
            <a:ext cx="40564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/>
              <a:t>Free-Free Sensors (8kA)</a:t>
            </a:r>
          </a:p>
        </p:txBody>
      </p:sp>
      <p:pic>
        <p:nvPicPr>
          <p:cNvPr id="35" name="Picture 34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C5A37C45-C0DB-49EA-ACDD-CEE4C3E445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952" y="3372930"/>
            <a:ext cx="4311143" cy="1034916"/>
          </a:xfrm>
          <a:prstGeom prst="rect">
            <a:avLst/>
          </a:prstGeom>
        </p:spPr>
      </p:pic>
      <p:pic>
        <p:nvPicPr>
          <p:cNvPr id="39" name="Picture 38" descr="A screenshot of a cell phone&#10;&#10;Description automatically generated">
            <a:extLst>
              <a:ext uri="{FF2B5EF4-FFF2-40B4-BE49-F238E27FC236}">
                <a16:creationId xmlns:a16="http://schemas.microsoft.com/office/drawing/2014/main" id="{7455E367-F675-4068-9570-46EB483B57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28903" y="3369352"/>
            <a:ext cx="4311142" cy="1077786"/>
          </a:xfrm>
          <a:prstGeom prst="rect">
            <a:avLst/>
          </a:prstGeom>
        </p:spPr>
      </p:pic>
      <p:pic>
        <p:nvPicPr>
          <p:cNvPr id="42" name="Picture 41" descr="A close up of a map&#10;&#10;Description automatically generated">
            <a:extLst>
              <a:ext uri="{FF2B5EF4-FFF2-40B4-BE49-F238E27FC236}">
                <a16:creationId xmlns:a16="http://schemas.microsoft.com/office/drawing/2014/main" id="{06DCBF49-40F2-4975-A51A-74BB22D3CF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3952" y="4788333"/>
            <a:ext cx="4278933" cy="149658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D61F19E-EA7D-4CE6-A414-E28DA39FE8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48585" y="1986708"/>
            <a:ext cx="901730" cy="843797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FAE0D015-0B5E-4BF6-834D-65C4D9346551}"/>
              </a:ext>
            </a:extLst>
          </p:cNvPr>
          <p:cNvGrpSpPr/>
          <p:nvPr/>
        </p:nvGrpSpPr>
        <p:grpSpPr>
          <a:xfrm>
            <a:off x="321953" y="821609"/>
            <a:ext cx="8546255" cy="5317980"/>
            <a:chOff x="321953" y="821609"/>
            <a:chExt cx="8546255" cy="5317980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75063583-754E-46FF-BAE7-8E0D9495EC3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21953" y="821609"/>
              <a:ext cx="8546255" cy="5317980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80F19BA1-5DC9-4FE3-B7D0-7D273B1EF479}"/>
                </a:ext>
              </a:extLst>
            </p:cNvPr>
            <p:cNvSpPr txBox="1"/>
            <p:nvPr/>
          </p:nvSpPr>
          <p:spPr>
            <a:xfrm>
              <a:off x="7499450" y="1492906"/>
              <a:ext cx="38100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GB" sz="1600" dirty="0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ABC7A35-C108-436A-BBCD-84241089E4F6}"/>
                </a:ext>
              </a:extLst>
            </p:cNvPr>
            <p:cNvSpPr txBox="1"/>
            <p:nvPr/>
          </p:nvSpPr>
          <p:spPr>
            <a:xfrm>
              <a:off x="7416354" y="1428960"/>
              <a:ext cx="5971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bg2">
                      <a:lumMod val="75000"/>
                    </a:schemeClr>
                  </a:solidFill>
                </a:rPr>
                <a:t>Ref 1</a:t>
              </a:r>
              <a:endParaRPr lang="en-GB" sz="10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8B54EFC2-9DB5-450A-91AC-779044B8E058}"/>
                </a:ext>
              </a:extLst>
            </p:cNvPr>
            <p:cNvSpPr txBox="1"/>
            <p:nvPr/>
          </p:nvSpPr>
          <p:spPr>
            <a:xfrm>
              <a:off x="7416354" y="1634592"/>
              <a:ext cx="5971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bg2">
                      <a:lumMod val="75000"/>
                    </a:schemeClr>
                  </a:solidFill>
                </a:rPr>
                <a:t>Ref 2</a:t>
              </a:r>
              <a:endParaRPr lang="en-GB" sz="10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931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CERN_ENdept_Presentation_UbuntuFont</Template>
  <TotalTime>5337</TotalTime>
  <Words>1075</Words>
  <Application>Microsoft Office PowerPoint</Application>
  <PresentationFormat>On-screen Show (4:3)</PresentationFormat>
  <Paragraphs>273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Arial</vt:lpstr>
      <vt:lpstr>Calibri</vt:lpstr>
      <vt:lpstr>Corbel</vt:lpstr>
      <vt:lpstr>Helvetica</vt:lpstr>
      <vt:lpstr>Symbol</vt:lpstr>
      <vt:lpstr>Ubuntu</vt:lpstr>
      <vt:lpstr>Ubuntu Light</vt:lpstr>
      <vt:lpstr>Ubuntu Medium</vt:lpstr>
      <vt:lpstr>Wingdings</vt:lpstr>
      <vt:lpstr>CERN_ENdept_Presentation_ArialFont copy</vt:lpstr>
      <vt:lpstr>CCT Magnet Aperture Deflection Measurements</vt:lpstr>
      <vt:lpstr>Outline</vt:lpstr>
      <vt:lpstr> MME Laboratory mandate</vt:lpstr>
      <vt:lpstr> Lab mandate</vt:lpstr>
      <vt:lpstr>Experimental Stress Analysis in MME Lab</vt:lpstr>
      <vt:lpstr>Measurement Request</vt:lpstr>
      <vt:lpstr>Displacement Measurements Principle</vt:lpstr>
      <vt:lpstr>Previous Experiences</vt:lpstr>
      <vt:lpstr>MQXFS4b Quench Tests Campaign Results</vt:lpstr>
      <vt:lpstr>CCT Aperture Measurements Set-Up</vt:lpstr>
      <vt:lpstr>Sensors Calibration</vt:lpstr>
      <vt:lpstr>Results</vt:lpstr>
      <vt:lpstr>Free-Free Sensors</vt:lpstr>
      <vt:lpstr>Violet Aperture</vt:lpstr>
      <vt:lpstr>Red Aperture</vt:lpstr>
      <vt:lpstr>Red Aperture</vt:lpstr>
      <vt:lpstr>Red Aperture</vt:lpstr>
      <vt:lpstr>Deflections Summary</vt:lpstr>
      <vt:lpstr>Discussion</vt:lpstr>
      <vt:lpstr>PowerPoint Presentation</vt:lpstr>
      <vt:lpstr>Deflections Summary</vt:lpstr>
      <vt:lpstr>Thermo-Mechanical Analysis Capabilities</vt:lpstr>
      <vt:lpstr>Free-Free Sensors (8 kA Quench)</vt:lpstr>
      <vt:lpstr>Deflections 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CCT Aperture Measurements</dc:title>
  <dc:creator>Oscar Sacristan De Frutos</dc:creator>
  <cp:lastModifiedBy>Oscar Sacristan De Frutos</cp:lastModifiedBy>
  <cp:revision>327</cp:revision>
  <dcterms:created xsi:type="dcterms:W3CDTF">2020-06-22T14:06:03Z</dcterms:created>
  <dcterms:modified xsi:type="dcterms:W3CDTF">2020-07-01T07:33:48Z</dcterms:modified>
</cp:coreProperties>
</file>