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47" r:id="rId3"/>
    <p:sldId id="353" r:id="rId4"/>
    <p:sldId id="342" r:id="rId5"/>
    <p:sldId id="351" r:id="rId6"/>
    <p:sldId id="348" r:id="rId7"/>
    <p:sldId id="349" r:id="rId8"/>
    <p:sldId id="303" r:id="rId9"/>
    <p:sldId id="267" r:id="rId10"/>
    <p:sldId id="352" r:id="rId11"/>
    <p:sldId id="350" r:id="rId12"/>
    <p:sldId id="338" r:id="rId13"/>
    <p:sldId id="271" r:id="rId14"/>
    <p:sldId id="297" r:id="rId15"/>
    <p:sldId id="346" r:id="rId16"/>
    <p:sldId id="343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61" autoAdjust="0"/>
    <p:restoredTop sz="86703" autoAdjust="0"/>
  </p:normalViewPr>
  <p:slideViewPr>
    <p:cSldViewPr snapToGrid="0">
      <p:cViewPr varScale="1">
        <p:scale>
          <a:sx n="144" d="100"/>
          <a:sy n="144" d="100"/>
        </p:scale>
        <p:origin x="140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2515-F336-4BE3-8ED7-1CE9C9AE31BE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73CBC-1619-4C9E-AB4F-2607AB274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6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4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Removed the direct peering between RNP and GÉANT, now </a:t>
            </a:r>
            <a:r>
              <a:rPr lang="en-GB" dirty="0" err="1"/>
              <a:t>RedCLARA</a:t>
            </a:r>
            <a:r>
              <a:rPr lang="en-GB" dirty="0"/>
              <a:t> has created its own VRF.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500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10G peering in GVA. Including all Indian sites, not just TIFR.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635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Upgrading the AMS peering 20G&gt;30G</a:t>
            </a:r>
          </a:p>
          <a:p>
            <a:r>
              <a:rPr lang="en-US" dirty="0"/>
              <a:t>Upgraded </a:t>
            </a:r>
            <a:r>
              <a:rPr lang="en-US" dirty="0" err="1"/>
              <a:t>Kyev</a:t>
            </a:r>
            <a:r>
              <a:rPr lang="en-US" dirty="0"/>
              <a:t>-Vienna 10G&gt;20G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308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CERN hitting the capacity limit for incoming traffic from GEANT. Currently in the process of ordering a second 100G port.</a:t>
            </a:r>
          </a:p>
          <a:p>
            <a:r>
              <a:rPr lang="en-US" dirty="0"/>
              <a:t>Rates to/from </a:t>
            </a:r>
            <a:r>
              <a:rPr lang="en-US" dirty="0" err="1"/>
              <a:t>Esnet</a:t>
            </a:r>
            <a:r>
              <a:rPr lang="en-US" dirty="0"/>
              <a:t> seems constant in the last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71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Substantial increase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28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http://stats.nordu.net/connections.html</a:t>
            </a:r>
          </a:p>
          <a:p>
            <a:r>
              <a:rPr lang="en-GB" dirty="0"/>
              <a:t>The graph shows total LHCONE</a:t>
            </a:r>
            <a:r>
              <a:rPr lang="en-GB" baseline="0" dirty="0"/>
              <a:t> traffic in </a:t>
            </a:r>
            <a:r>
              <a:rPr lang="en-GB" baseline="0" dirty="0" err="1"/>
              <a:t>NORDUnet</a:t>
            </a:r>
            <a:r>
              <a:rPr lang="en-GB" baseline="0" dirty="0"/>
              <a:t> which include links to CERN, GÉANT, </a:t>
            </a:r>
            <a:r>
              <a:rPr lang="en-GB" baseline="0" dirty="0" err="1"/>
              <a:t>Esnet</a:t>
            </a:r>
            <a:r>
              <a:rPr lang="en-GB" baseline="0" dirty="0"/>
              <a:t> and other connectors.</a:t>
            </a:r>
          </a:p>
          <a:p>
            <a:r>
              <a:rPr lang="en-GB" baseline="0" dirty="0"/>
              <a:t>Only a slightly visible reduction in the last part of the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56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Slight decrease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534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The last 6 months compared to the previous 6 months have seen a decrease, overall,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585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35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Some decrease in the latest 4 months.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28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https://snapp-portal.net.internet2.edu/</a:t>
            </a:r>
            <a:r>
              <a:rPr lang="en-GB" dirty="0" err="1"/>
              <a:t>grafana</a:t>
            </a:r>
            <a:r>
              <a:rPr lang="en-GB" dirty="0"/>
              <a:t>/d/86accab5aab6402a726547024df93fbf2/</a:t>
            </a:r>
            <a:r>
              <a:rPr lang="en-GB" dirty="0" err="1"/>
              <a:t>browse-interfaces?orgId</a:t>
            </a:r>
            <a:r>
              <a:rPr lang="en-GB" dirty="0"/>
              <a:t>=2&amp;from=now-6M&amp;to=</a:t>
            </a:r>
            <a:r>
              <a:rPr lang="en-GB" dirty="0" err="1"/>
              <a:t>now&amp;var-POP</a:t>
            </a:r>
            <a:r>
              <a:rPr lang="en-GB" dirty="0"/>
              <a:t>=</a:t>
            </a:r>
            <a:r>
              <a:rPr lang="en-GB" dirty="0" err="1"/>
              <a:t>All&amp;var-Node</a:t>
            </a:r>
            <a:r>
              <a:rPr lang="en-GB" dirty="0"/>
              <a:t>=</a:t>
            </a:r>
            <a:r>
              <a:rPr lang="en-GB" dirty="0" err="1"/>
              <a:t>All&amp;var-Search</a:t>
            </a:r>
            <a:r>
              <a:rPr lang="en-GB" dirty="0"/>
              <a:t>=</a:t>
            </a:r>
            <a:r>
              <a:rPr lang="en-GB" dirty="0" err="1"/>
              <a:t>lhcone&amp;var-identifier</a:t>
            </a:r>
            <a:r>
              <a:rPr lang="en-GB" dirty="0"/>
              <a:t>=</a:t>
            </a:r>
            <a:r>
              <a:rPr lang="en-GB" dirty="0" err="1"/>
              <a:t>All&amp;var-Metrics</a:t>
            </a:r>
            <a:r>
              <a:rPr lang="en-GB" dirty="0"/>
              <a:t>=</a:t>
            </a:r>
            <a:r>
              <a:rPr lang="en-GB" dirty="0" err="1"/>
              <a:t>input&amp;var-Metrics</a:t>
            </a:r>
            <a:r>
              <a:rPr lang="en-GB" dirty="0"/>
              <a:t>=</a:t>
            </a:r>
            <a:r>
              <a:rPr lang="en-GB" dirty="0" err="1"/>
              <a:t>output&amp;var-Aggregation</a:t>
            </a:r>
            <a:r>
              <a:rPr lang="en-GB" dirty="0"/>
              <a:t>=average</a:t>
            </a:r>
          </a:p>
          <a:p>
            <a:r>
              <a:rPr lang="en-GB" dirty="0"/>
              <a:t>1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19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16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8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>
                <a:solidFill>
                  <a:srgbClr val="003F5D"/>
                </a:solidFill>
              </a:rPr>
              <a:t>eyedrop</a:t>
            </a:r>
            <a:r>
              <a:rPr lang="en-GB" sz="1867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54758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97992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118282" y="6201843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5" y="6190066"/>
            <a:ext cx="578233" cy="392885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9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320545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94576" y="1080649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6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494505" y="99825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56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6" y="6254095"/>
            <a:ext cx="7847639" cy="369322"/>
          </a:xfrm>
          <a:prstGeom prst="rect">
            <a:avLst/>
          </a:prstGeom>
          <a:noFill/>
        </p:spPr>
        <p:txBody>
          <a:bodyPr wrap="none" lIns="121909" tIns="60955" rIns="121909" bIns="60955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3" y="6304272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0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81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3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48355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3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9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36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5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10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3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21" Type="http://schemas.openxmlformats.org/officeDocument/2006/relationships/image" Target="../media/image29.jpeg"/><Relationship Id="rId34" Type="http://schemas.openxmlformats.org/officeDocument/2006/relationships/image" Target="../media/image42.jp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17" Type="http://schemas.openxmlformats.org/officeDocument/2006/relationships/image" Target="../media/image25.jpeg"/><Relationship Id="rId25" Type="http://schemas.openxmlformats.org/officeDocument/2006/relationships/image" Target="../media/image33.jpeg"/><Relationship Id="rId33" Type="http://schemas.openxmlformats.org/officeDocument/2006/relationships/image" Target="../media/image41.jpeg"/><Relationship Id="rId38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jpg"/><Relationship Id="rId20" Type="http://schemas.openxmlformats.org/officeDocument/2006/relationships/image" Target="../media/image28.jpg"/><Relationship Id="rId29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gif"/><Relationship Id="rId24" Type="http://schemas.openxmlformats.org/officeDocument/2006/relationships/image" Target="../media/image32.png"/><Relationship Id="rId32" Type="http://schemas.openxmlformats.org/officeDocument/2006/relationships/image" Target="../media/image40.jpeg"/><Relationship Id="rId37" Type="http://schemas.openxmlformats.org/officeDocument/2006/relationships/image" Target="../media/image45.png"/><Relationship Id="rId5" Type="http://schemas.openxmlformats.org/officeDocument/2006/relationships/image" Target="../media/image13.jpg"/><Relationship Id="rId15" Type="http://schemas.openxmlformats.org/officeDocument/2006/relationships/image" Target="../media/image23.png"/><Relationship Id="rId23" Type="http://schemas.openxmlformats.org/officeDocument/2006/relationships/image" Target="../media/image31.jpeg"/><Relationship Id="rId28" Type="http://schemas.openxmlformats.org/officeDocument/2006/relationships/image" Target="../media/image36.jpeg"/><Relationship Id="rId36" Type="http://schemas.openxmlformats.org/officeDocument/2006/relationships/image" Target="../media/image44.jpeg"/><Relationship Id="rId10" Type="http://schemas.openxmlformats.org/officeDocument/2006/relationships/image" Target="../media/image18.png"/><Relationship Id="rId19" Type="http://schemas.openxmlformats.org/officeDocument/2006/relationships/image" Target="../media/image27.jpeg"/><Relationship Id="rId31" Type="http://schemas.openxmlformats.org/officeDocument/2006/relationships/image" Target="../media/image39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Relationship Id="rId35" Type="http://schemas.openxmlformats.org/officeDocument/2006/relationships/image" Target="../media/image43.jpeg"/><Relationship Id="rId8" Type="http://schemas.openxmlformats.org/officeDocument/2006/relationships/image" Target="../media/image16.png"/><Relationship Id="rId3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13.jpg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192" y="2448122"/>
            <a:ext cx="5096933" cy="958018"/>
          </a:xfrm>
        </p:spPr>
        <p:txBody>
          <a:bodyPr>
            <a:normAutofit/>
          </a:bodyPr>
          <a:lstStyle/>
          <a:p>
            <a:r>
              <a:rPr lang="en-GB" dirty="0"/>
              <a:t>Enzo Capone</a:t>
            </a:r>
          </a:p>
          <a:p>
            <a:r>
              <a:rPr lang="en-GB" b="0" i="1" dirty="0"/>
              <a:t>Head of Research Engagement and Support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i="1" dirty="0"/>
              <a:t>COVID-19 edition!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30192" y="1331495"/>
            <a:ext cx="5436318" cy="473243"/>
          </a:xfrm>
        </p:spPr>
        <p:txBody>
          <a:bodyPr/>
          <a:lstStyle/>
          <a:p>
            <a:r>
              <a:rPr lang="en-GB" dirty="0"/>
              <a:t>LHCONE L3VPN status update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Sep 2020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LHCONE-OPN Virtual Meeting</a:t>
            </a:r>
          </a:p>
        </p:txBody>
      </p:sp>
    </p:spTree>
    <p:extLst>
      <p:ext uri="{BB962C8B-B14F-4D97-AF65-F5344CB8AC3E}">
        <p14:creationId xmlns:p14="http://schemas.microsoft.com/office/powerpoint/2010/main" val="1648607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GÉANT&lt;-&gt;US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6FDB7-94CC-46FE-8C65-C638DD24D9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26" y="1268994"/>
            <a:ext cx="8177769" cy="27994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9B1D18-B005-4351-B4C3-CB44ABBEB1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4642" y="3446598"/>
            <a:ext cx="6111412" cy="29594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4AC961-8802-46AC-96FB-8DB3405D7C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400" y="2754214"/>
            <a:ext cx="548277" cy="6571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4B4217-B187-4B9D-85AC-34E00D9952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322" y="3481960"/>
            <a:ext cx="841796" cy="62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35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ESnet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11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281" y="1245663"/>
            <a:ext cx="11565551" cy="51603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7282" y="5363741"/>
            <a:ext cx="9699584" cy="4258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58" y="184041"/>
            <a:ext cx="804330" cy="96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9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7" y="59299"/>
            <a:ext cx="9612087" cy="1325563"/>
          </a:xfrm>
        </p:spPr>
        <p:txBody>
          <a:bodyPr/>
          <a:lstStyle/>
          <a:p>
            <a:r>
              <a:rPr lang="en-GB" dirty="0"/>
              <a:t>Internet2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71" y="59299"/>
            <a:ext cx="1469320" cy="1090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59F1DD-C681-D341-B7EC-99CB45BA8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085" y="3996242"/>
            <a:ext cx="11914472" cy="23096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419C7D-2ED5-4745-AAF1-21C8AC64B1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084" y="1409892"/>
            <a:ext cx="11953789" cy="23272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BA2A41-F4F9-A046-B1FC-48A1BDC6E4BE}"/>
              </a:ext>
            </a:extLst>
          </p:cNvPr>
          <p:cNvSpPr txBox="1"/>
          <p:nvPr/>
        </p:nvSpPr>
        <p:spPr>
          <a:xfrm>
            <a:off x="1057072" y="1556426"/>
            <a:ext cx="939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0E778-6156-7A40-A39B-42501A5A77DD}"/>
              </a:ext>
            </a:extLst>
          </p:cNvPr>
          <p:cNvSpPr txBox="1"/>
          <p:nvPr/>
        </p:nvSpPr>
        <p:spPr>
          <a:xfrm>
            <a:off x="914075" y="4064185"/>
            <a:ext cx="154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95</a:t>
            </a:r>
            <a:r>
              <a:rPr lang="en-US" baseline="30000" dirty="0"/>
              <a:t>th</a:t>
            </a:r>
            <a:r>
              <a:rPr lang="en-US" dirty="0"/>
              <a:t> percentile</a:t>
            </a:r>
          </a:p>
        </p:txBody>
      </p:sp>
    </p:spTree>
    <p:extLst>
      <p:ext uri="{BB962C8B-B14F-4D97-AF65-F5344CB8AC3E}">
        <p14:creationId xmlns:p14="http://schemas.microsoft.com/office/powerpoint/2010/main" val="4270468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037" y="2542065"/>
            <a:ext cx="1568023" cy="82714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Latin America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68" y="1517161"/>
            <a:ext cx="1958242" cy="758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248" y="3389290"/>
            <a:ext cx="11514667" cy="2807796"/>
          </a:xfrm>
          <a:prstGeom prst="rect">
            <a:avLst/>
          </a:pr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67E652-2DAC-4D9F-8C78-980E659E77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671" y="2542065"/>
            <a:ext cx="1104345" cy="70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80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NKN-TIFR &lt;-&gt; GÉANT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5999" y="1435189"/>
            <a:ext cx="9090292" cy="22166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CFEF5A-2FF2-4D54-9124-E18FA6011D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5999" y="3947268"/>
            <a:ext cx="9090292" cy="22166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4B8436-DA3C-4D72-94B8-64D75C5474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63" y="2348566"/>
            <a:ext cx="1651457" cy="991754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4270B971-9FB8-45D0-B15E-1F0067DBDD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6852" r="8659" b="11357"/>
          <a:stretch/>
        </p:blipFill>
        <p:spPr>
          <a:xfrm>
            <a:off x="868277" y="3429000"/>
            <a:ext cx="1420140" cy="12708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CED91A-93D3-4A65-A860-CD0EA6CEAF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272" y="4307673"/>
            <a:ext cx="787883" cy="78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6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Latest upgrades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0745" y="3935981"/>
            <a:ext cx="9612081" cy="23438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F02214-B9F1-4101-89CB-C42CC02C3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47" y="4703418"/>
            <a:ext cx="1589808" cy="10488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53D549-67D2-4683-9CBA-FD2EA45949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33" y="1740452"/>
            <a:ext cx="1813488" cy="505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AE7332-1F79-442B-82F6-EAD0589FDA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10" y="2350709"/>
            <a:ext cx="597139" cy="5956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705576-8E54-4696-A0B7-7DFA120A76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0739" y="1463932"/>
            <a:ext cx="9612087" cy="234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53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CA9F59-F7EB-0C42-90B8-890A22C1A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994" y="2389810"/>
            <a:ext cx="10594012" cy="2684122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/>
              <a:t>12 Tier 1s</a:t>
            </a:r>
          </a:p>
          <a:p>
            <a:r>
              <a:rPr lang="nl-NL" sz="2400" dirty="0"/>
              <a:t>94 Tier 2/3</a:t>
            </a:r>
          </a:p>
          <a:p>
            <a:r>
              <a:rPr lang="nl-NL" sz="2400" dirty="0"/>
              <a:t>29 R&amp;E operators</a:t>
            </a:r>
          </a:p>
          <a:p>
            <a:r>
              <a:rPr lang="en-US" sz="2400" dirty="0"/>
              <a:t>No major news in the last 6 months</a:t>
            </a:r>
          </a:p>
          <a:p>
            <a:r>
              <a:rPr lang="en-US" sz="2400" dirty="0"/>
              <a:t>Some slight reduction in overall traffic</a:t>
            </a:r>
          </a:p>
          <a:p>
            <a:pPr lvl="1"/>
            <a:r>
              <a:rPr lang="en-US" sz="2400" dirty="0"/>
              <a:t>COVID lockdown doesn’t seem to have affected the data movement</a:t>
            </a:r>
          </a:p>
          <a:p>
            <a:pPr lvl="1"/>
            <a:r>
              <a:rPr lang="en-US" sz="2400" dirty="0"/>
              <a:t>LS2 is in “full swing”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296115-FB1B-354B-9499-9B78076D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AE3CBE-455D-4F4F-A5D4-902CEF923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facts</a:t>
            </a:r>
          </a:p>
        </p:txBody>
      </p:sp>
    </p:spTree>
    <p:extLst>
      <p:ext uri="{BB962C8B-B14F-4D97-AF65-F5344CB8AC3E}">
        <p14:creationId xmlns:p14="http://schemas.microsoft.com/office/powerpoint/2010/main" val="3140057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599DD-FA20-6949-8738-FF5A13A085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34561-7B40-E648-9206-A374AE8E15E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0159A8-24A6-124B-99E8-B5512E573A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53D7627-B625-49AA-BEB6-B8D2FCC10009}"/>
              </a:ext>
            </a:extLst>
          </p:cNvPr>
          <p:cNvSpPr txBox="1">
            <a:spLocks/>
          </p:cNvSpPr>
          <p:nvPr/>
        </p:nvSpPr>
        <p:spPr>
          <a:xfrm>
            <a:off x="1194151" y="1189649"/>
            <a:ext cx="6201131" cy="7934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867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8C0A80C6-FA0E-4043-ACC8-6917D2B9FA9E}"/>
              </a:ext>
            </a:extLst>
          </p:cNvPr>
          <p:cNvSpPr txBox="1">
            <a:spLocks/>
          </p:cNvSpPr>
          <p:nvPr/>
        </p:nvSpPr>
        <p:spPr>
          <a:xfrm>
            <a:off x="1348794" y="4418364"/>
            <a:ext cx="3611745" cy="11563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67" dirty="0" err="1">
                <a:solidFill>
                  <a:schemeClr val="bg1"/>
                </a:solidFill>
              </a:rPr>
              <a:t>www.geant.org</a:t>
            </a:r>
            <a:endParaRPr lang="en-US" sz="2667" dirty="0">
              <a:solidFill>
                <a:schemeClr val="bg1"/>
              </a:solidFill>
            </a:endParaRPr>
          </a:p>
          <a:p>
            <a:r>
              <a:rPr lang="en-US" sz="2667" dirty="0">
                <a:solidFill>
                  <a:schemeClr val="bg1"/>
                </a:solidFill>
              </a:rPr>
              <a:t>@</a:t>
            </a:r>
            <a:r>
              <a:rPr lang="en-US" sz="2667" dirty="0" err="1">
                <a:solidFill>
                  <a:schemeClr val="bg1"/>
                </a:solidFill>
              </a:rPr>
              <a:t>GEANTnews</a:t>
            </a:r>
            <a:endParaRPr lang="en-GB" sz="2667" dirty="0">
              <a:solidFill>
                <a:schemeClr val="bg1"/>
              </a:solidFill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E89EE97-8386-4434-8313-C72D625C31AA}"/>
              </a:ext>
            </a:extLst>
          </p:cNvPr>
          <p:cNvSpPr txBox="1">
            <a:spLocks/>
          </p:cNvSpPr>
          <p:nvPr/>
        </p:nvSpPr>
        <p:spPr>
          <a:xfrm>
            <a:off x="1348795" y="2080014"/>
            <a:ext cx="6671027" cy="195405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 err="1">
                <a:solidFill>
                  <a:schemeClr val="bg1"/>
                </a:solidFill>
              </a:rPr>
              <a:t>vincenzo.capone@geant.org</a:t>
            </a:r>
            <a:endParaRPr lang="en-US" sz="2133" dirty="0">
              <a:solidFill>
                <a:schemeClr val="bg1"/>
              </a:solidFill>
            </a:endParaRPr>
          </a:p>
          <a:p>
            <a:r>
              <a:rPr lang="en-US" sz="2133" dirty="0">
                <a:solidFill>
                  <a:schemeClr val="bg1"/>
                </a:solidFill>
              </a:rPr>
              <a:t>@</a:t>
            </a:r>
            <a:r>
              <a:rPr lang="en-US" sz="2133" dirty="0" err="1">
                <a:solidFill>
                  <a:schemeClr val="bg1"/>
                </a:solidFill>
              </a:rPr>
              <a:t>EnzinoCapone</a:t>
            </a:r>
            <a:r>
              <a:rPr lang="en-US" sz="2133" dirty="0">
                <a:solidFill>
                  <a:schemeClr val="bg1"/>
                </a:solidFill>
              </a:rPr>
              <a:t> </a:t>
            </a:r>
            <a:endParaRPr lang="en-GB" sz="2133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9B6041-379D-442C-85C7-0927B49DB6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066" y="2515964"/>
            <a:ext cx="456177" cy="4561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4E1419-CD4B-459D-B0DB-29B94CABA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45" y="4830023"/>
            <a:ext cx="650891" cy="65089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4217C5E-6C16-C140-907E-813F64638A13}"/>
              </a:ext>
            </a:extLst>
          </p:cNvPr>
          <p:cNvGrpSpPr/>
          <p:nvPr/>
        </p:nvGrpSpPr>
        <p:grpSpPr>
          <a:xfrm>
            <a:off x="1300560" y="5988615"/>
            <a:ext cx="2916820" cy="553998"/>
            <a:chOff x="3977522" y="5079667"/>
            <a:chExt cx="2916820" cy="5539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9B2974-4B59-684B-92B5-E228EF1F0271}"/>
                </a:ext>
              </a:extLst>
            </p:cNvPr>
            <p:cNvSpPr txBox="1"/>
            <p:nvPr/>
          </p:nvSpPr>
          <p:spPr>
            <a:xfrm>
              <a:off x="4546191" y="5079667"/>
              <a:ext cx="23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As part of the GÉANT 2020 Framework Partnership Agreement (FPA), the project receives funding from the European Union's Horizon 2020 research and innovation programme under Grant Agreement No. 856726 (GN4-3).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5BDA41-63BC-8A4F-9D8B-DD9236C01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937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52242" cy="6843933"/>
          </a:xfrm>
        </p:spPr>
      </p:pic>
    </p:spTree>
    <p:extLst>
      <p:ext uri="{BB962C8B-B14F-4D97-AF65-F5344CB8AC3E}">
        <p14:creationId xmlns:p14="http://schemas.microsoft.com/office/powerpoint/2010/main" val="3620628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D2BA7B-4B4F-439A-A534-A346550833D0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2000" cy="6843933"/>
          </a:xfr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405120C-EB07-43CA-AA9D-C5F7DE938BC4}"/>
              </a:ext>
            </a:extLst>
          </p:cNvPr>
          <p:cNvSpPr/>
          <p:nvPr/>
        </p:nvSpPr>
        <p:spPr>
          <a:xfrm>
            <a:off x="4850296" y="4748696"/>
            <a:ext cx="3957981" cy="198782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30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867" y="208267"/>
            <a:ext cx="9040688" cy="927768"/>
          </a:xfrm>
        </p:spPr>
        <p:txBody>
          <a:bodyPr/>
          <a:lstStyle/>
          <a:p>
            <a:r>
              <a:rPr lang="en-GB" dirty="0"/>
              <a:t>LHCONE around the world</a:t>
            </a:r>
            <a:endParaRPr lang="en-GB" sz="1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F721C9-F8F0-284C-B69A-D171889E4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673" y="3534454"/>
            <a:ext cx="845662" cy="2850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C55D28-3C15-7A4F-A6CD-293B16173A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>
          <a:xfrm>
            <a:off x="5633141" y="2149573"/>
            <a:ext cx="1046622" cy="446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6D8D02-5A93-BC45-A78E-9DEC81FBCD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697" y="3415195"/>
            <a:ext cx="666112" cy="666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BDE727-B87C-B748-A1C2-EF76EC7E96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50" y="2522114"/>
            <a:ext cx="855089" cy="3750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EF9166-AD08-2544-A692-1AD72AA8FB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08" y="4174666"/>
            <a:ext cx="1135609" cy="412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247FBF-FC43-8B44-A0B9-E3467D68BA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51" y="2001978"/>
            <a:ext cx="547609" cy="319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9836AC-9940-BA4D-996C-678D27FFBFD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93" y="3671699"/>
            <a:ext cx="1251407" cy="3098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DA1003-AB77-B843-8283-F1EA64E960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2702" y="2910286"/>
            <a:ext cx="1124485" cy="387185"/>
          </a:xfrm>
          <a:prstGeom prst="rect">
            <a:avLst/>
          </a:prstGeom>
        </p:spPr>
      </p:pic>
      <p:pic>
        <p:nvPicPr>
          <p:cNvPr id="16" name="Picture 6" descr="https://colloque-ipv6.greyc.fr/Logos/Renater.gif">
            <a:extLst>
              <a:ext uri="{FF2B5EF4-FFF2-40B4-BE49-F238E27FC236}">
                <a16:creationId xmlns:a16="http://schemas.microsoft.com/office/drawing/2014/main" id="{41A97CAF-B704-9C40-BD3D-12516071B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155" y="3009994"/>
            <a:ext cx="1218268" cy="464784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3CA8BC-930E-1B46-96BE-93381161825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08" y="2138729"/>
            <a:ext cx="724743" cy="2705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C861E2-A69B-2944-A04B-156C11108C1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42" y="3948384"/>
            <a:ext cx="1046621" cy="4525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165706-9F2C-DF41-A2A2-0663CB93EF8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98" y="2378974"/>
            <a:ext cx="1046622" cy="3750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0BC52C8-F4D0-A14D-9122-8C1DF823F5D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09859" y="2909369"/>
            <a:ext cx="845662" cy="5579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E58C3F-D267-8946-A6DF-2A0DCB9F012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187" y="2378974"/>
            <a:ext cx="1375398" cy="3833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AF64F21-B31E-A845-A13B-C46A2C17764F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63" y="1757377"/>
            <a:ext cx="490392" cy="4892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B12F13-E730-3D4B-BB6A-37C821E39BA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23" y="1541410"/>
            <a:ext cx="1518010" cy="375038"/>
          </a:xfrm>
          <a:prstGeom prst="rect">
            <a:avLst/>
          </a:prstGeom>
        </p:spPr>
      </p:pic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0FA7FA-BCC0-43DA-8AE7-EE23FD234D3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4" t="20826" r="15694" b="24638"/>
          <a:stretch/>
        </p:blipFill>
        <p:spPr>
          <a:xfrm>
            <a:off x="6819514" y="1937242"/>
            <a:ext cx="802814" cy="229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2F4A4-AADB-4B48-BE22-FC9B1F39AFF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15546" r="13264" b="17860"/>
          <a:stretch/>
        </p:blipFill>
        <p:spPr>
          <a:xfrm>
            <a:off x="11220644" y="5238494"/>
            <a:ext cx="666113" cy="5952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52559E-CBCE-4A55-943D-26BC438AFF80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358" y="2130332"/>
            <a:ext cx="1209492" cy="3555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18194D-FDBE-40E8-8723-820EE782358F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33928" r="5238" b="35296"/>
          <a:stretch/>
        </p:blipFill>
        <p:spPr>
          <a:xfrm>
            <a:off x="9588832" y="2994030"/>
            <a:ext cx="1423304" cy="3670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C596A95-04EB-4924-8181-0483ABD35504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42" y="3724150"/>
            <a:ext cx="597454" cy="6628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0E1FF12-100C-4DEF-830F-72CF18391208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75" y="5332216"/>
            <a:ext cx="936797" cy="562577"/>
          </a:xfrm>
          <a:prstGeom prst="rect">
            <a:avLst/>
          </a:prstGeom>
        </p:spPr>
      </p:pic>
      <p:pic>
        <p:nvPicPr>
          <p:cNvPr id="36" name="Picture 35" descr="A close up of a logo&#10;&#10;Description automatically generated">
            <a:extLst>
              <a:ext uri="{FF2B5EF4-FFF2-40B4-BE49-F238E27FC236}">
                <a16:creationId xmlns:a16="http://schemas.microsoft.com/office/drawing/2014/main" id="{7EEAFB4A-D65E-4CE8-938C-66A5CE90D0F5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6852" r="8659" b="11357"/>
          <a:stretch/>
        </p:blipFill>
        <p:spPr>
          <a:xfrm>
            <a:off x="9067775" y="4508479"/>
            <a:ext cx="719897" cy="64422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AFBC78A-2106-4463-9904-84C77B710367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68" y="2982113"/>
            <a:ext cx="598245" cy="7170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C065CA5-E328-449F-BEAB-0F65A3E77D5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5" y="1770514"/>
            <a:ext cx="1580147" cy="51016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38820DE-EA7C-4C3A-9847-B1E9939FF233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00" y="2263771"/>
            <a:ext cx="812507" cy="60313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22EED65-567C-4941-A8A2-2622F86263AE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07" y="2792823"/>
            <a:ext cx="1124485" cy="56224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849053E-08AD-4D36-A5C8-BF84A8CA1D8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43" y="5241775"/>
            <a:ext cx="967118" cy="51016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CE4932-6122-4EDD-9E56-7A5E218F8686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95" y="4677746"/>
            <a:ext cx="1264224" cy="489860"/>
          </a:xfrm>
          <a:prstGeom prst="rect">
            <a:avLst/>
          </a:prstGeom>
        </p:spPr>
      </p:pic>
      <p:pic>
        <p:nvPicPr>
          <p:cNvPr id="52" name="Picture 5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375CF4C-85E9-4782-B2F6-5B2726227F9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96" y="5004295"/>
            <a:ext cx="738082" cy="46839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9D193B0-A578-4A56-BD74-C255D8100BE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861" y="3535482"/>
            <a:ext cx="1341830" cy="650584"/>
          </a:xfrm>
          <a:prstGeom prst="rect">
            <a:avLst/>
          </a:prstGeom>
        </p:spPr>
      </p:pic>
      <p:pic>
        <p:nvPicPr>
          <p:cNvPr id="56" name="Picture 5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43CC4D6-B3BD-4842-BD27-959650EF017A}"/>
              </a:ext>
            </a:extLst>
          </p:cNvPr>
          <p:cNvPicPr>
            <a:picLocks noChangeAspect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7820"/>
          <a:stretch/>
        </p:blipFill>
        <p:spPr>
          <a:xfrm>
            <a:off x="9908343" y="3965398"/>
            <a:ext cx="1103793" cy="560572"/>
          </a:xfrm>
          <a:prstGeom prst="rect">
            <a:avLst/>
          </a:prstGeom>
        </p:spPr>
      </p:pic>
      <p:pic>
        <p:nvPicPr>
          <p:cNvPr id="58" name="Picture 5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A5695C7-EF31-485D-B9CC-6947C9E638F2}"/>
              </a:ext>
            </a:extLst>
          </p:cNvPr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7" b="27760"/>
          <a:stretch/>
        </p:blipFill>
        <p:spPr>
          <a:xfrm>
            <a:off x="10690377" y="2618259"/>
            <a:ext cx="863323" cy="27889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1F46E66-7D7F-42A7-9B7C-17074659A9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9" t="14196" r="13524" b="11378"/>
          <a:stretch/>
        </p:blipFill>
        <p:spPr bwMode="auto">
          <a:xfrm>
            <a:off x="11332392" y="2958948"/>
            <a:ext cx="584820" cy="60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5A4369-40CF-4A72-BEC8-DA495BF60028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0" y="2967891"/>
            <a:ext cx="1110535" cy="321119"/>
          </a:xfrm>
          <a:prstGeom prst="rect">
            <a:avLst/>
          </a:prstGeom>
        </p:spPr>
      </p:pic>
      <p:pic>
        <p:nvPicPr>
          <p:cNvPr id="5" name="Picture 2" descr="Media Kit – Research Education Collaboration">
            <a:extLst>
              <a:ext uri="{FF2B5EF4-FFF2-40B4-BE49-F238E27FC236}">
                <a16:creationId xmlns:a16="http://schemas.microsoft.com/office/drawing/2014/main" id="{DBB31C5C-E50C-4879-9906-1258ABB35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3" y="3833615"/>
            <a:ext cx="524434" cy="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418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825" y="2354470"/>
            <a:ext cx="5763175" cy="31040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1" y="2354470"/>
            <a:ext cx="5763175" cy="31040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330200"/>
            <a:ext cx="806450" cy="806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949" y="2431462"/>
            <a:ext cx="454658" cy="5449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962" y="2431462"/>
            <a:ext cx="787883" cy="3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28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RENATER</a:t>
            </a:r>
          </a:p>
        </p:txBody>
      </p:sp>
      <p:pic>
        <p:nvPicPr>
          <p:cNvPr id="6" name="Picture 6" descr="https://colloque-ipv6.greyc.fr/Logos/Renat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7764" y="1779096"/>
            <a:ext cx="2277458" cy="868879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 descr="A picture containing clock&#10;&#10;Description automatically generated">
            <a:extLst>
              <a:ext uri="{FF2B5EF4-FFF2-40B4-BE49-F238E27FC236}">
                <a16:creationId xmlns:a16="http://schemas.microsoft.com/office/drawing/2014/main" id="{E266FDB7-94CC-46FE-8C65-C638DD24D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7584"/>
            <a:ext cx="6453809" cy="3793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9B1D18-B005-4351-B4C3-CB44ABBEB1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1338" y="3026860"/>
            <a:ext cx="6111412" cy="337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8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NORDUNet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50" y="3371176"/>
            <a:ext cx="2834527" cy="70029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4080" y="1373400"/>
            <a:ext cx="6798752" cy="482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8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4188" y="232011"/>
            <a:ext cx="9040688" cy="927768"/>
          </a:xfrm>
        </p:spPr>
        <p:txBody>
          <a:bodyPr/>
          <a:lstStyle/>
          <a:p>
            <a:r>
              <a:rPr lang="en-GB" dirty="0"/>
              <a:t>JISC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8905" y="2677128"/>
            <a:ext cx="9173928" cy="22370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27" y="3304905"/>
            <a:ext cx="1844810" cy="107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6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252E37F-6953-4FB1-9025-88D4C37CACC6}"/>
              </a:ext>
            </a:extLst>
          </p:cNvPr>
          <p:cNvGrpSpPr/>
          <p:nvPr/>
        </p:nvGrpSpPr>
        <p:grpSpPr>
          <a:xfrm>
            <a:off x="1447345" y="1484701"/>
            <a:ext cx="9651531" cy="2326492"/>
            <a:chOff x="3512132" y="0"/>
            <a:chExt cx="5167734" cy="1245677"/>
          </a:xfrm>
        </p:grpSpPr>
        <p:pic>
          <p:nvPicPr>
            <p:cNvPr id="5" name="Picture 4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23565D68-4CA6-43E2-A759-6FB3A10E2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056"/>
            <a:stretch/>
          </p:blipFill>
          <p:spPr>
            <a:xfrm>
              <a:off x="3512133" y="0"/>
              <a:ext cx="5167733" cy="1024835"/>
            </a:xfrm>
            <a:prstGeom prst="rect">
              <a:avLst/>
            </a:prstGeom>
          </p:spPr>
        </p:pic>
        <p:pic>
          <p:nvPicPr>
            <p:cNvPr id="10" name="Picture 9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7BF8D7DF-CE61-4C2E-BBDA-0C09AE8337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618"/>
            <a:stretch/>
          </p:blipFill>
          <p:spPr>
            <a:xfrm>
              <a:off x="3512132" y="1013764"/>
              <a:ext cx="5167733" cy="23191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DFA33E-ACCC-48EC-88D6-227C9DAE8EC8}"/>
              </a:ext>
            </a:extLst>
          </p:cNvPr>
          <p:cNvGrpSpPr/>
          <p:nvPr/>
        </p:nvGrpSpPr>
        <p:grpSpPr>
          <a:xfrm>
            <a:off x="1447346" y="3858536"/>
            <a:ext cx="9651533" cy="2531060"/>
            <a:chOff x="3528590" y="1434401"/>
            <a:chExt cx="5042996" cy="1322497"/>
          </a:xfrm>
        </p:grpSpPr>
        <p:pic>
          <p:nvPicPr>
            <p:cNvPr id="8" name="Picture 7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99071304-F75D-4198-8A3F-95ACA2681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3956"/>
            <a:stretch/>
          </p:blipFill>
          <p:spPr>
            <a:xfrm>
              <a:off x="3528591" y="1434401"/>
              <a:ext cx="5042995" cy="1100295"/>
            </a:xfrm>
            <a:prstGeom prst="rect">
              <a:avLst/>
            </a:prstGeom>
          </p:spPr>
        </p:pic>
        <p:pic>
          <p:nvPicPr>
            <p:cNvPr id="11" name="Picture 10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41B70999-1801-430A-9F27-8B8002029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777"/>
            <a:stretch/>
          </p:blipFill>
          <p:spPr>
            <a:xfrm>
              <a:off x="3528590" y="2535834"/>
              <a:ext cx="5042995" cy="221064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overall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9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E7F0B7B-F876-5D4E-9935-71F2845F56E4}"/>
              </a:ext>
            </a:extLst>
          </p:cNvPr>
          <p:cNvSpPr/>
          <p:nvPr/>
        </p:nvSpPr>
        <p:spPr>
          <a:xfrm>
            <a:off x="6295534" y="3336764"/>
            <a:ext cx="1008185" cy="4627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29BA0B-A71D-C04A-9CCD-B38E3F42A4AE}"/>
              </a:ext>
            </a:extLst>
          </p:cNvPr>
          <p:cNvCxnSpPr>
            <a:cxnSpLocks/>
          </p:cNvCxnSpPr>
          <p:nvPr/>
        </p:nvCxnSpPr>
        <p:spPr>
          <a:xfrm flipV="1">
            <a:off x="6795477" y="3811192"/>
            <a:ext cx="0" cy="21308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78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template 16 9 format</Template>
  <TotalTime>8672</TotalTime>
  <Words>387</Words>
  <Application>Microsoft Office PowerPoint</Application>
  <PresentationFormat>Widescreen</PresentationFormat>
  <Paragraphs>79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GEANT Association</vt:lpstr>
      <vt:lpstr>PowerPoint Presentation</vt:lpstr>
      <vt:lpstr>PowerPoint Presentation</vt:lpstr>
      <vt:lpstr>PowerPoint Presentation</vt:lpstr>
      <vt:lpstr>LHCONE around the world</vt:lpstr>
      <vt:lpstr>CERN</vt:lpstr>
      <vt:lpstr>RENATER</vt:lpstr>
      <vt:lpstr>NORDUNet</vt:lpstr>
      <vt:lpstr>JISC</vt:lpstr>
      <vt:lpstr>GÉANT overall</vt:lpstr>
      <vt:lpstr>GÉANT&lt;-&gt;US</vt:lpstr>
      <vt:lpstr>ESnet</vt:lpstr>
      <vt:lpstr>Internet2</vt:lpstr>
      <vt:lpstr>Latin America</vt:lpstr>
      <vt:lpstr>NKN-TIFR &lt;-&gt; GÉANT </vt:lpstr>
      <vt:lpstr>Latest upgrades</vt:lpstr>
      <vt:lpstr>A few facts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Vincenzo Capone</dc:creator>
  <cp:lastModifiedBy>Enzo Capone</cp:lastModifiedBy>
  <cp:revision>290</cp:revision>
  <dcterms:created xsi:type="dcterms:W3CDTF">2015-05-19T09:36:56Z</dcterms:created>
  <dcterms:modified xsi:type="dcterms:W3CDTF">2020-09-16T13:18:56Z</dcterms:modified>
</cp:coreProperties>
</file>