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4230" r:id="rId2"/>
  </p:sldMasterIdLst>
  <p:notesMasterIdLst>
    <p:notesMasterId r:id="rId60"/>
  </p:notesMasterIdLst>
  <p:handoutMasterIdLst>
    <p:handoutMasterId r:id="rId61"/>
  </p:handoutMasterIdLst>
  <p:sldIdLst>
    <p:sldId id="864" r:id="rId3"/>
    <p:sldId id="901" r:id="rId4"/>
    <p:sldId id="906" r:id="rId5"/>
    <p:sldId id="902" r:id="rId6"/>
    <p:sldId id="907" r:id="rId7"/>
    <p:sldId id="909" r:id="rId8"/>
    <p:sldId id="903" r:id="rId9"/>
    <p:sldId id="904" r:id="rId10"/>
    <p:sldId id="910" r:id="rId11"/>
    <p:sldId id="920" r:id="rId12"/>
    <p:sldId id="921" r:id="rId13"/>
    <p:sldId id="1122" r:id="rId14"/>
    <p:sldId id="1124" r:id="rId15"/>
    <p:sldId id="1125" r:id="rId16"/>
    <p:sldId id="1127" r:id="rId17"/>
    <p:sldId id="1126" r:id="rId18"/>
    <p:sldId id="557" r:id="rId19"/>
    <p:sldId id="935" r:id="rId20"/>
    <p:sldId id="871" r:id="rId21"/>
    <p:sldId id="926" r:id="rId22"/>
    <p:sldId id="1309" r:id="rId23"/>
    <p:sldId id="1314" r:id="rId24"/>
    <p:sldId id="872" r:id="rId25"/>
    <p:sldId id="447" r:id="rId26"/>
    <p:sldId id="448" r:id="rId27"/>
    <p:sldId id="876" r:id="rId28"/>
    <p:sldId id="877" r:id="rId29"/>
    <p:sldId id="878" r:id="rId30"/>
    <p:sldId id="1302" r:id="rId31"/>
    <p:sldId id="1474" r:id="rId32"/>
    <p:sldId id="457" r:id="rId33"/>
    <p:sldId id="454" r:id="rId34"/>
    <p:sldId id="458" r:id="rId35"/>
    <p:sldId id="1453" r:id="rId36"/>
    <p:sldId id="459" r:id="rId37"/>
    <p:sldId id="885" r:id="rId38"/>
    <p:sldId id="886" r:id="rId39"/>
    <p:sldId id="460" r:id="rId40"/>
    <p:sldId id="1468" r:id="rId41"/>
    <p:sldId id="1280" r:id="rId42"/>
    <p:sldId id="1475" r:id="rId43"/>
    <p:sldId id="887" r:id="rId44"/>
    <p:sldId id="461" r:id="rId45"/>
    <p:sldId id="462" r:id="rId46"/>
    <p:sldId id="463" r:id="rId47"/>
    <p:sldId id="464" r:id="rId48"/>
    <p:sldId id="1446" r:id="rId49"/>
    <p:sldId id="899" r:id="rId50"/>
    <p:sldId id="866" r:id="rId51"/>
    <p:sldId id="867" r:id="rId52"/>
    <p:sldId id="1318" r:id="rId53"/>
    <p:sldId id="1319" r:id="rId54"/>
    <p:sldId id="1262" r:id="rId55"/>
    <p:sldId id="706" r:id="rId56"/>
    <p:sldId id="1094" r:id="rId57"/>
    <p:sldId id="916" r:id="rId58"/>
    <p:sldId id="919" r:id="rId59"/>
  </p:sldIdLst>
  <p:sldSz cx="12192000" cy="6858000"/>
  <p:notesSz cx="6858000" cy="9144000"/>
  <p:defaultTex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p:defaultTextStyle>
  <p:extLst>
    <p:ext uri="{521415D9-36F7-43E2-AB2F-B90AF26B5E84}">
      <p14:sectionLst xmlns:p14="http://schemas.microsoft.com/office/powerpoint/2010/main">
        <p14:section name="Default Section" id="{07823B7B-58C0-4148-848F-D2EC5FF2755D}">
          <p14:sldIdLst>
            <p14:sldId id="864"/>
          </p14:sldIdLst>
        </p14:section>
        <p14:section name="Process" id="{7A281B88-16F0-47D1-9923-8ACF2632EAB2}">
          <p14:sldIdLst>
            <p14:sldId id="901"/>
            <p14:sldId id="906"/>
            <p14:sldId id="902"/>
            <p14:sldId id="907"/>
            <p14:sldId id="909"/>
            <p14:sldId id="903"/>
            <p14:sldId id="904"/>
            <p14:sldId id="910"/>
            <p14:sldId id="920"/>
            <p14:sldId id="921"/>
            <p14:sldId id="1122"/>
            <p14:sldId id="1124"/>
            <p14:sldId id="1125"/>
            <p14:sldId id="1127"/>
            <p14:sldId id="1126"/>
            <p14:sldId id="557"/>
            <p14:sldId id="935"/>
          </p14:sldIdLst>
        </p14:section>
        <p14:section name="Curved Spacetime" id="{8AFD4172-3793-423A-A4BE-F99D4B35DC86}">
          <p14:sldIdLst>
            <p14:sldId id="871"/>
            <p14:sldId id="926"/>
            <p14:sldId id="1309"/>
            <p14:sldId id="1314"/>
            <p14:sldId id="872"/>
            <p14:sldId id="447"/>
            <p14:sldId id="448"/>
            <p14:sldId id="876"/>
            <p14:sldId id="877"/>
            <p14:sldId id="878"/>
            <p14:sldId id="1302"/>
            <p14:sldId id="1474"/>
            <p14:sldId id="457"/>
            <p14:sldId id="454"/>
            <p14:sldId id="458"/>
            <p14:sldId id="1453"/>
            <p14:sldId id="459"/>
            <p14:sldId id="885"/>
            <p14:sldId id="886"/>
            <p14:sldId id="460"/>
            <p14:sldId id="1468"/>
            <p14:sldId id="1280"/>
            <p14:sldId id="1475"/>
            <p14:sldId id="887"/>
            <p14:sldId id="461"/>
            <p14:sldId id="462"/>
            <p14:sldId id="463"/>
            <p14:sldId id="464"/>
            <p14:sldId id="1446"/>
            <p14:sldId id="899"/>
          </p14:sldIdLst>
        </p14:section>
        <p14:section name="About PI" id="{33A60AF0-51CC-4C7B-A8AC-88F0BCFD432B}">
          <p14:sldIdLst>
            <p14:sldId id="866"/>
            <p14:sldId id="867"/>
            <p14:sldId id="1318"/>
            <p14:sldId id="1319"/>
            <p14:sldId id="1262"/>
            <p14:sldId id="706"/>
            <p14:sldId id="1094"/>
            <p14:sldId id="916"/>
            <p14:sldId id="919"/>
          </p14:sldIdLst>
        </p14:section>
      </p14:sectionLst>
    </p:ext>
    <p:ext uri="{EFAFB233-063F-42B5-8137-9DF3F51BA10A}">
      <p15:sldGuideLst xmlns:p15="http://schemas.microsoft.com/office/powerpoint/2012/main">
        <p15:guide id="1" orient="horz" pos="576" userDrawn="1">
          <p15:clr>
            <a:srgbClr val="A4A3A4"/>
          </p15:clr>
        </p15:guide>
        <p15:guide id="2" pos="640" userDrawn="1">
          <p15:clr>
            <a:srgbClr val="A4A3A4"/>
          </p15:clr>
        </p15:guide>
        <p15:guide id="3" orient="horz" pos="7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Duschenes" initials="M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426D"/>
    <a:srgbClr val="70AC2E"/>
    <a:srgbClr val="030F15"/>
    <a:srgbClr val="45C2FD"/>
    <a:srgbClr val="31A2FA"/>
    <a:srgbClr val="32A3FD"/>
    <a:srgbClr val="3BB4FD"/>
    <a:srgbClr val="F58345"/>
    <a:srgbClr val="F1AC32"/>
    <a:srgbClr val="9E47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27" autoAdjust="0"/>
    <p:restoredTop sz="78747" autoAdjust="0"/>
  </p:normalViewPr>
  <p:slideViewPr>
    <p:cSldViewPr>
      <p:cViewPr varScale="1">
        <p:scale>
          <a:sx n="52" d="100"/>
          <a:sy n="52" d="100"/>
        </p:scale>
        <p:origin x="1268" y="60"/>
      </p:cViewPr>
      <p:guideLst>
        <p:guide orient="horz" pos="576"/>
        <p:guide pos="640"/>
        <p:guide orient="horz" pos="7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7" name="Rectangle 3"/>
          <p:cNvSpPr>
            <a:spLocks noGrp="1" noChangeArrowheads="1"/>
          </p:cNvSpPr>
          <p:nvPr>
            <p:ph type="dt" sz="quarter" idx="1"/>
          </p:nvPr>
        </p:nvSpPr>
        <p:spPr bwMode="auto">
          <a:xfrm>
            <a:off x="3884614"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368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9" name="Rectangle 5"/>
          <p:cNvSpPr>
            <a:spLocks noGrp="1" noChangeArrowheads="1"/>
          </p:cNvSpPr>
          <p:nvPr>
            <p:ph type="sldNum" sz="quarter" idx="3"/>
          </p:nvPr>
        </p:nvSpPr>
        <p:spPr bwMode="auto">
          <a:xfrm>
            <a:off x="3884614"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lgn="r">
              <a:defRPr sz="1200">
                <a:solidFill>
                  <a:schemeClr val="tx1"/>
                </a:solidFill>
              </a:defRPr>
            </a:lvl1pPr>
          </a:lstStyle>
          <a:p>
            <a:fld id="{BF04A745-CA2F-9446-8CF4-A6A8960481A7}" type="slidenum">
              <a:rPr lang="en-US"/>
              <a:pPr/>
              <a:t>‹#›</a:t>
            </a:fld>
            <a:endParaRPr lang="en-US" dirty="0"/>
          </a:p>
        </p:txBody>
      </p:sp>
    </p:spTree>
    <p:extLst>
      <p:ext uri="{BB962C8B-B14F-4D97-AF65-F5344CB8AC3E}">
        <p14:creationId xmlns:p14="http://schemas.microsoft.com/office/powerpoint/2010/main" val="262750056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5" name="Rectangle 3"/>
          <p:cNvSpPr>
            <a:spLocks noGrp="1" noChangeArrowheads="1"/>
          </p:cNvSpPr>
          <p:nvPr>
            <p:ph type="dt" idx="1"/>
          </p:nvPr>
        </p:nvSpPr>
        <p:spPr bwMode="auto">
          <a:xfrm>
            <a:off x="3884614"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70660" name="Rectangle 4"/>
          <p:cNvSpPr>
            <a:spLocks noGrp="1" noRot="1" noChangeAspect="1" noChangeArrowheads="1" noTextEdit="1"/>
          </p:cNvSpPr>
          <p:nvPr>
            <p:ph type="sldImg" idx="2"/>
          </p:nvPr>
        </p:nvSpPr>
        <p:spPr bwMode="auto">
          <a:xfrm>
            <a:off x="382588" y="687388"/>
            <a:ext cx="6092825" cy="3427412"/>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49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49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9" name="Rectangle 7"/>
          <p:cNvSpPr>
            <a:spLocks noGrp="1" noChangeArrowheads="1"/>
          </p:cNvSpPr>
          <p:nvPr>
            <p:ph type="sldNum" sz="quarter" idx="5"/>
          </p:nvPr>
        </p:nvSpPr>
        <p:spPr bwMode="auto">
          <a:xfrm>
            <a:off x="3884614"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lgn="r">
              <a:defRPr sz="1200">
                <a:solidFill>
                  <a:schemeClr val="tx1"/>
                </a:solidFill>
              </a:defRPr>
            </a:lvl1pPr>
          </a:lstStyle>
          <a:p>
            <a:fld id="{C6266454-B220-D54C-9664-412C6F84C3D3}" type="slidenum">
              <a:rPr lang="en-US"/>
              <a:pPr/>
              <a:t>‹#›</a:t>
            </a:fld>
            <a:endParaRPr lang="en-US" dirty="0"/>
          </a:p>
        </p:txBody>
      </p:sp>
    </p:spTree>
    <p:extLst>
      <p:ext uri="{BB962C8B-B14F-4D97-AF65-F5344CB8AC3E}">
        <p14:creationId xmlns:p14="http://schemas.microsoft.com/office/powerpoint/2010/main" val="246509039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382588" y="687388"/>
            <a:ext cx="6092825" cy="3427412"/>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t>DONE</a:t>
            </a:r>
          </a:p>
        </p:txBody>
      </p:sp>
    </p:spTree>
    <p:extLst>
      <p:ext uri="{BB962C8B-B14F-4D97-AF65-F5344CB8AC3E}">
        <p14:creationId xmlns:p14="http://schemas.microsoft.com/office/powerpoint/2010/main" val="2974240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461966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907164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188191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646323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r>
              <a:rPr lang="en-US" dirty="0"/>
              <a:t>Predicting particles</a:t>
            </a:r>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189296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Use a sizable rod</a:t>
            </a:r>
            <a:r>
              <a:rPr lang="en-CA" baseline="0" dirty="0"/>
              <a:t> that is flexible.  Hold the middle and challenge the audience to describe why it bends.  Focus on a “force” model or explanation.  Gravity pulls down the two ends, but your hand “counter-acts” gravity by holding it up in the middle.  </a:t>
            </a:r>
            <a:endParaRPr lang="en-CA" dirty="0"/>
          </a:p>
        </p:txBody>
      </p:sp>
    </p:spTree>
    <p:extLst>
      <p:ext uri="{BB962C8B-B14F-4D97-AF65-F5344CB8AC3E}">
        <p14:creationId xmlns:p14="http://schemas.microsoft.com/office/powerpoint/2010/main" val="15488409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pPr defTabSz="933237">
              <a:defRPr/>
            </a:pPr>
            <a:endParaRPr lang="en-CA" dirty="0"/>
          </a:p>
        </p:txBody>
      </p:sp>
      <p:sp>
        <p:nvSpPr>
          <p:cNvPr id="4" name="Slide Number Placeholder 3"/>
          <p:cNvSpPr>
            <a:spLocks noGrp="1"/>
          </p:cNvSpPr>
          <p:nvPr>
            <p:ph type="sldNum" sz="quarter" idx="10"/>
          </p:nvPr>
        </p:nvSpPr>
        <p:spPr/>
        <p:txBody>
          <a:bodyPr/>
          <a:lstStyle/>
          <a:p>
            <a:fld id="{592FC526-64D6-4DC2-AE13-445057C7AE9A}" type="slidenum">
              <a:rPr lang="en-CA" smtClean="0"/>
              <a:pPr/>
              <a:t>20</a:t>
            </a:fld>
            <a:endParaRPr lang="en-CA" dirty="0"/>
          </a:p>
        </p:txBody>
      </p:sp>
    </p:spTree>
    <p:extLst>
      <p:ext uri="{BB962C8B-B14F-4D97-AF65-F5344CB8AC3E}">
        <p14:creationId xmlns:p14="http://schemas.microsoft.com/office/powerpoint/2010/main" val="3348527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3100" dirty="0"/>
          </a:p>
        </p:txBody>
      </p:sp>
      <p:sp>
        <p:nvSpPr>
          <p:cNvPr id="4" name="Slide Number Placeholder 3"/>
          <p:cNvSpPr>
            <a:spLocks noGrp="1"/>
          </p:cNvSpPr>
          <p:nvPr>
            <p:ph type="sldNum" sz="quarter" idx="10"/>
          </p:nvPr>
        </p:nvSpPr>
        <p:spPr/>
        <p:txBody>
          <a:bodyPr/>
          <a:lstStyle/>
          <a:p>
            <a:pPr marL="0" marR="0" lvl="0" indent="0" algn="r" defTabSz="933237" rtl="0" eaLnBrk="1" fontAlgn="base" latinLnBrk="0" hangingPunct="1">
              <a:lnSpc>
                <a:spcPct val="100000"/>
              </a:lnSpc>
              <a:spcBef>
                <a:spcPct val="0"/>
              </a:spcBef>
              <a:spcAft>
                <a:spcPct val="0"/>
              </a:spcAft>
              <a:buClrTx/>
              <a:buSzTx/>
              <a:buFontTx/>
              <a:buNone/>
              <a:tabLst/>
              <a:defRPr/>
            </a:pPr>
            <a:fld id="{592FC526-64D6-4DC2-AE13-445057C7AE9A}" type="slidenum">
              <a:rPr kumimoji="0" lang="en-CA" sz="1200" b="0" i="0" u="none" strike="noStrike" kern="1200" cap="none" spc="0" normalizeH="0" baseline="0" noProof="0">
                <a:ln>
                  <a:noFill/>
                </a:ln>
                <a:solidFill>
                  <a:srgbClr val="000000"/>
                </a:solidFill>
                <a:effectLst/>
                <a:uLnTx/>
                <a:uFillTx/>
                <a:latin typeface="Arial" charset="0"/>
                <a:ea typeface="MS Pゴシック" charset="0"/>
                <a:cs typeface="+mn-cs"/>
              </a:rPr>
              <a:pPr marL="0" marR="0" lvl="0" indent="0" algn="r" defTabSz="933237" rtl="0" eaLnBrk="1" fontAlgn="base" latinLnBrk="0" hangingPunct="1">
                <a:lnSpc>
                  <a:spcPct val="100000"/>
                </a:lnSpc>
                <a:spcBef>
                  <a:spcPct val="0"/>
                </a:spcBef>
                <a:spcAft>
                  <a:spcPct val="0"/>
                </a:spcAft>
                <a:buClrTx/>
                <a:buSzTx/>
                <a:buFontTx/>
                <a:buNone/>
                <a:tabLst/>
                <a:defRPr/>
              </a:pPr>
              <a:t>21</a:t>
            </a:fld>
            <a:endParaRPr kumimoji="0" lang="en-CA" sz="1200" b="0" i="0" u="none" strike="noStrike" kern="1200" cap="none" spc="0" normalizeH="0" baseline="0" noProof="0" dirty="0">
              <a:ln>
                <a:noFill/>
              </a:ln>
              <a:solidFill>
                <a:srgbClr val="000000"/>
              </a:solidFill>
              <a:effectLst/>
              <a:uLnTx/>
              <a:uFillTx/>
              <a:latin typeface="Arial" charset="0"/>
              <a:ea typeface="MS Pゴシック" charset="0"/>
              <a:cs typeface="+mn-cs"/>
            </a:endParaRPr>
          </a:p>
        </p:txBody>
      </p:sp>
    </p:spTree>
    <p:extLst>
      <p:ext uri="{BB962C8B-B14F-4D97-AF65-F5344CB8AC3E}">
        <p14:creationId xmlns:p14="http://schemas.microsoft.com/office/powerpoint/2010/main" val="34008335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3100" dirty="0"/>
          </a:p>
        </p:txBody>
      </p:sp>
      <p:sp>
        <p:nvSpPr>
          <p:cNvPr id="4" name="Slide Number Placeholder 3"/>
          <p:cNvSpPr>
            <a:spLocks noGrp="1"/>
          </p:cNvSpPr>
          <p:nvPr>
            <p:ph type="sldNum" sz="quarter" idx="10"/>
          </p:nvPr>
        </p:nvSpPr>
        <p:spPr/>
        <p:txBody>
          <a:bodyPr/>
          <a:lstStyle/>
          <a:p>
            <a:pPr marL="0" marR="0" lvl="0" indent="0" algn="r" defTabSz="933237" rtl="0" eaLnBrk="1" fontAlgn="base" latinLnBrk="0" hangingPunct="1">
              <a:lnSpc>
                <a:spcPct val="100000"/>
              </a:lnSpc>
              <a:spcBef>
                <a:spcPct val="0"/>
              </a:spcBef>
              <a:spcAft>
                <a:spcPct val="0"/>
              </a:spcAft>
              <a:buClrTx/>
              <a:buSzTx/>
              <a:buFontTx/>
              <a:buNone/>
              <a:tabLst/>
              <a:defRPr/>
            </a:pPr>
            <a:fld id="{592FC526-64D6-4DC2-AE13-445057C7AE9A}" type="slidenum">
              <a:rPr kumimoji="0" lang="en-CA" sz="1200" b="0" i="0" u="none" strike="noStrike" kern="1200" cap="none" spc="0" normalizeH="0" baseline="0" noProof="0">
                <a:ln>
                  <a:noFill/>
                </a:ln>
                <a:solidFill>
                  <a:srgbClr val="000000"/>
                </a:solidFill>
                <a:effectLst/>
                <a:uLnTx/>
                <a:uFillTx/>
                <a:latin typeface="Arial" charset="0"/>
                <a:ea typeface="MS Pゴシック" charset="0"/>
                <a:cs typeface="+mn-cs"/>
              </a:rPr>
              <a:pPr marL="0" marR="0" lvl="0" indent="0" algn="r" defTabSz="933237" rtl="0" eaLnBrk="1" fontAlgn="base" latinLnBrk="0" hangingPunct="1">
                <a:lnSpc>
                  <a:spcPct val="100000"/>
                </a:lnSpc>
                <a:spcBef>
                  <a:spcPct val="0"/>
                </a:spcBef>
                <a:spcAft>
                  <a:spcPct val="0"/>
                </a:spcAft>
                <a:buClrTx/>
                <a:buSzTx/>
                <a:buFontTx/>
                <a:buNone/>
                <a:tabLst/>
                <a:defRPr/>
              </a:pPr>
              <a:t>22</a:t>
            </a:fld>
            <a:endParaRPr kumimoji="0" lang="en-CA" sz="1200" b="0" i="0" u="none" strike="noStrike" kern="1200" cap="none" spc="0" normalizeH="0" baseline="0" noProof="0" dirty="0">
              <a:ln>
                <a:noFill/>
              </a:ln>
              <a:solidFill>
                <a:srgbClr val="000000"/>
              </a:solidFill>
              <a:effectLst/>
              <a:uLnTx/>
              <a:uFillTx/>
              <a:latin typeface="Arial" charset="0"/>
              <a:ea typeface="MS Pゴシック" charset="0"/>
              <a:cs typeface="+mn-cs"/>
            </a:endParaRPr>
          </a:p>
        </p:txBody>
      </p:sp>
    </p:spTree>
    <p:extLst>
      <p:ext uri="{BB962C8B-B14F-4D97-AF65-F5344CB8AC3E}">
        <p14:creationId xmlns:p14="http://schemas.microsoft.com/office/powerpoint/2010/main" val="19710909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This shows that gravity is like a “bungee cord” that keeps you anchored to the Earth.  This can be demonstrated by putting an object below a bungee cord (which is attached to a board),</a:t>
            </a:r>
            <a:r>
              <a:rPr lang="en-CA" baseline="0" dirty="0"/>
              <a:t> as shown in the image.  This demonstration gives a good visualization of this mysterious, invisible force known as gravity.</a:t>
            </a:r>
            <a:endParaRPr lang="en-CA" dirty="0"/>
          </a:p>
        </p:txBody>
      </p:sp>
    </p:spTree>
    <p:extLst>
      <p:ext uri="{BB962C8B-B14F-4D97-AF65-F5344CB8AC3E}">
        <p14:creationId xmlns:p14="http://schemas.microsoft.com/office/powerpoint/2010/main" val="411567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The</a:t>
            </a:r>
            <a:r>
              <a:rPr lang="en-CA" baseline="0" dirty="0"/>
              <a:t> natural response to curiosity is questions.</a:t>
            </a:r>
          </a:p>
          <a:p>
            <a:endParaRPr lang="en-CA" baseline="0" dirty="0"/>
          </a:p>
          <a:p>
            <a:r>
              <a:rPr lang="en-CA" baseline="0" dirty="0"/>
              <a:t>Scientists are just big toddlers that are good at asking questions.</a:t>
            </a:r>
            <a:endParaRPr lang="en-CA" dirty="0"/>
          </a:p>
        </p:txBody>
      </p:sp>
    </p:spTree>
    <p:extLst>
      <p:ext uri="{BB962C8B-B14F-4D97-AF65-F5344CB8AC3E}">
        <p14:creationId xmlns:p14="http://schemas.microsoft.com/office/powerpoint/2010/main" val="28639183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This</a:t>
            </a:r>
            <a:r>
              <a:rPr lang="en-CA" baseline="0" dirty="0"/>
              <a:t> is a famous quote from around the time of Newton.  Read the quote and ask the audience to guess its author.  </a:t>
            </a:r>
          </a:p>
          <a:p>
            <a:endParaRPr lang="en-CA" baseline="0" dirty="0"/>
          </a:p>
          <a:p>
            <a:r>
              <a:rPr lang="en-CA" baseline="0" dirty="0"/>
              <a:t>Newton could describe the strength of gravity to great precision, but had no idea how gravity actually worked.</a:t>
            </a:r>
            <a:endParaRPr lang="en-CA" dirty="0"/>
          </a:p>
        </p:txBody>
      </p:sp>
    </p:spTree>
    <p:extLst>
      <p:ext uri="{BB962C8B-B14F-4D97-AF65-F5344CB8AC3E}">
        <p14:creationId xmlns:p14="http://schemas.microsoft.com/office/powerpoint/2010/main" val="9281926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There are two observations that cannot</a:t>
            </a:r>
            <a:r>
              <a:rPr lang="en-CA" baseline="0" dirty="0"/>
              <a:t> be explained with gravity being a force:</a:t>
            </a:r>
          </a:p>
          <a:p>
            <a:pPr marL="237742" indent="-237742">
              <a:buAutoNum type="arabicPeriod"/>
            </a:pPr>
            <a:r>
              <a:rPr lang="en-CA" baseline="0" dirty="0"/>
              <a:t>Mercury.  Mercury’s orbit is not a perfect ellipse (as predicted with Newton’s and </a:t>
            </a:r>
            <a:r>
              <a:rPr lang="en-CA" baseline="0" dirty="0" err="1"/>
              <a:t>Kepler’s</a:t>
            </a:r>
            <a:r>
              <a:rPr lang="en-CA" baseline="0" dirty="0"/>
              <a:t> Laws).  </a:t>
            </a:r>
          </a:p>
          <a:p>
            <a:pPr marL="237742" indent="-237742">
              <a:buAutoNum type="arabicPeriod"/>
            </a:pPr>
            <a:r>
              <a:rPr lang="en-CA" baseline="0" dirty="0"/>
              <a:t>In order for Newton’s model to work, the force of gravity must act instantly between two objects.  If the sun were to disappear, this model predicts Earth would feel this effect instantly, thus knowing this information instantly.  Einstein said nothing can move faster than the speed of light, so how could the Earth know this (before the 8min passed for the absence of the Sun’s light would finally reach Earth).</a:t>
            </a:r>
            <a:endParaRPr lang="en-CA" dirty="0"/>
          </a:p>
        </p:txBody>
      </p:sp>
    </p:spTree>
    <p:extLst>
      <p:ext uri="{BB962C8B-B14F-4D97-AF65-F5344CB8AC3E}">
        <p14:creationId xmlns:p14="http://schemas.microsoft.com/office/powerpoint/2010/main" val="34665830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Summary</a:t>
            </a:r>
          </a:p>
        </p:txBody>
      </p:sp>
    </p:spTree>
    <p:extLst>
      <p:ext uri="{BB962C8B-B14F-4D97-AF65-F5344CB8AC3E}">
        <p14:creationId xmlns:p14="http://schemas.microsoft.com/office/powerpoint/2010/main" val="413265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Summary.</a:t>
            </a:r>
            <a:r>
              <a:rPr lang="en-CA" baseline="0" dirty="0"/>
              <a:t>  We need something new.</a:t>
            </a:r>
            <a:endParaRPr lang="en-CA" dirty="0"/>
          </a:p>
        </p:txBody>
      </p:sp>
    </p:spTree>
    <p:extLst>
      <p:ext uri="{BB962C8B-B14F-4D97-AF65-F5344CB8AC3E}">
        <p14:creationId xmlns:p14="http://schemas.microsoft.com/office/powerpoint/2010/main" val="20575724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Ask the audience for a new model.  Hopefully somebody suggests acceleration.  Ask them how this rod could bend if it were accelerated.  Inertia would be resisting</a:t>
            </a:r>
            <a:r>
              <a:rPr lang="en-CA" baseline="0" dirty="0"/>
              <a:t> the acceleration, thus making the rod bend.</a:t>
            </a:r>
            <a:endParaRPr lang="en-CA" dirty="0"/>
          </a:p>
        </p:txBody>
      </p:sp>
    </p:spTree>
    <p:extLst>
      <p:ext uri="{BB962C8B-B14F-4D97-AF65-F5344CB8AC3E}">
        <p14:creationId xmlns:p14="http://schemas.microsoft.com/office/powerpoint/2010/main" val="26543925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F774B5-09DD-4EA8-A354-723F61E1BC8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06135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Einstein championed the acceleration</a:t>
            </a:r>
            <a:r>
              <a:rPr lang="en-CA" baseline="0" dirty="0"/>
              <a:t> model.</a:t>
            </a:r>
          </a:p>
          <a:p>
            <a:endParaRPr lang="en-CA" baseline="0" dirty="0"/>
          </a:p>
          <a:p>
            <a:endParaRPr lang="en-CA" dirty="0"/>
          </a:p>
        </p:txBody>
      </p:sp>
    </p:spTree>
    <p:extLst>
      <p:ext uri="{BB962C8B-B14F-4D97-AF65-F5344CB8AC3E}">
        <p14:creationId xmlns:p14="http://schemas.microsoft.com/office/powerpoint/2010/main" val="3025559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Hopefully somebody may have suggested this problem with the acceleration model.  Is there any way to get around this?</a:t>
            </a:r>
          </a:p>
        </p:txBody>
      </p:sp>
    </p:spTree>
    <p:extLst>
      <p:ext uri="{BB962C8B-B14F-4D97-AF65-F5344CB8AC3E}">
        <p14:creationId xmlns:p14="http://schemas.microsoft.com/office/powerpoint/2010/main" val="25385449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969">
              <a:defRPr/>
            </a:pPr>
            <a:r>
              <a:rPr lang="en-CA" dirty="0"/>
              <a:t>So, we have two models that can describe gravity.  One that uses</a:t>
            </a:r>
            <a:r>
              <a:rPr lang="en-CA" baseline="0" dirty="0"/>
              <a:t> force and another that uses acceleration.</a:t>
            </a:r>
          </a:p>
          <a:p>
            <a:endParaRPr lang="en-CA" dirty="0"/>
          </a:p>
        </p:txBody>
      </p:sp>
    </p:spTree>
    <p:extLst>
      <p:ext uri="{BB962C8B-B14F-4D97-AF65-F5344CB8AC3E}">
        <p14:creationId xmlns:p14="http://schemas.microsoft.com/office/powerpoint/2010/main" val="16768629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F774B5-09DD-4EA8-A354-723F61E1BC8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2299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(About 10-15 min) Using the</a:t>
            </a:r>
            <a:r>
              <a:rPr lang="en-CA" baseline="0" dirty="0"/>
              <a:t> Black Box:</a:t>
            </a:r>
          </a:p>
          <a:p>
            <a:r>
              <a:rPr lang="en-CA" baseline="0" dirty="0"/>
              <a:t>-Demonstrate the box by pulling several strings</a:t>
            </a:r>
          </a:p>
          <a:p>
            <a:r>
              <a:rPr lang="en-CA" baseline="0" dirty="0"/>
              <a:t>-Ask the participants to draw what they think is happening using their whiteboards</a:t>
            </a:r>
          </a:p>
          <a:p>
            <a:r>
              <a:rPr lang="en-CA" baseline="0" dirty="0"/>
              <a:t>-Ask 3-4 people with different ideas to come up at the same time.  Test their models, if they work, give their boards a checkmark</a:t>
            </a:r>
          </a:p>
          <a:p>
            <a:r>
              <a:rPr lang="en-CA" baseline="0" dirty="0"/>
              <a:t>-Explain how nature can be described using models.  We test these model/theories until they are proven wrong. At that point, they need to be thrown out or revised. Several, different models are capable of describing the same thing. </a:t>
            </a:r>
          </a:p>
          <a:p>
            <a:r>
              <a:rPr lang="en-CA" baseline="0" dirty="0"/>
              <a:t>-Shake the Black Box.  Show how some of the drawn models fail, while others survive.</a:t>
            </a:r>
          </a:p>
          <a:p>
            <a:endParaRPr lang="en-CA" baseline="0" dirty="0"/>
          </a:p>
          <a:p>
            <a:r>
              <a:rPr lang="en-CA" baseline="0" dirty="0"/>
              <a:t>-It is important to build vocabulary such as “predict, observe, model, etc.”</a:t>
            </a:r>
            <a:endParaRPr lang="en-CA" dirty="0"/>
          </a:p>
        </p:txBody>
      </p:sp>
    </p:spTree>
    <p:extLst>
      <p:ext uri="{BB962C8B-B14F-4D97-AF65-F5344CB8AC3E}">
        <p14:creationId xmlns:p14="http://schemas.microsoft.com/office/powerpoint/2010/main" val="10131689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Let’s perform a thought experiment using the two models.  First,</a:t>
            </a:r>
            <a:r>
              <a:rPr lang="en-CA" baseline="0" dirty="0"/>
              <a:t> we will use the force model to describe what happens.  Ask the participants to plot the positions of Alice and Bob in each frame:</a:t>
            </a:r>
            <a:endParaRPr lang="en-CA" dirty="0"/>
          </a:p>
          <a:p>
            <a:endParaRPr lang="en-CA" dirty="0"/>
          </a:p>
          <a:p>
            <a:pPr marL="237742" indent="-237742">
              <a:buAutoNum type="arabicPeriod"/>
            </a:pPr>
            <a:r>
              <a:rPr lang="en-CA" dirty="0"/>
              <a:t>In frame</a:t>
            </a:r>
            <a:r>
              <a:rPr lang="en-CA" baseline="0" dirty="0"/>
              <a:t> one, Alice will start at the top of the ladder, while her brother, Bob, is holding the ladder below.  Alice lets go of the ladder at time = 0 seconds and begins to fall.</a:t>
            </a:r>
          </a:p>
          <a:p>
            <a:pPr marL="237742" indent="-237742">
              <a:buAutoNum type="arabicPeriod"/>
            </a:pPr>
            <a:r>
              <a:rPr lang="en-CA" baseline="0" dirty="0"/>
              <a:t>In the second frame, Alice has fallen some distance, but Bob is still holding the bottom of the ladder.  Challenge the participants to guess if Alice will be exactly half way down or will she be at some other point on the ladder?</a:t>
            </a:r>
          </a:p>
          <a:p>
            <a:pPr marL="237742" indent="-237742">
              <a:buAutoNum type="arabicPeriod"/>
            </a:pPr>
            <a:r>
              <a:rPr lang="en-CA" baseline="0" dirty="0"/>
              <a:t>In the third frame, Alice hits the ground, and Bob is still holding the ladder.  </a:t>
            </a:r>
          </a:p>
          <a:p>
            <a:pPr marL="237742" indent="-237742">
              <a:buAutoNum type="arabicPeriod"/>
            </a:pPr>
            <a:endParaRPr lang="en-CA" baseline="0" dirty="0"/>
          </a:p>
          <a:p>
            <a:pPr marL="237742" indent="-237742">
              <a:buAutoNum type="arabicPeriod"/>
            </a:pPr>
            <a:r>
              <a:rPr lang="en-CA" baseline="0" dirty="0"/>
              <a:t>When the positions of each have been plotted, ask the participants to “connect the dots” by using a piece of tape or a length of string held taut. Have them do both Alice’s path through space-time as well as Bob’s.</a:t>
            </a:r>
            <a:endParaRPr lang="en-CA" dirty="0"/>
          </a:p>
        </p:txBody>
      </p:sp>
    </p:spTree>
    <p:extLst>
      <p:ext uri="{BB962C8B-B14F-4D97-AF65-F5344CB8AC3E}">
        <p14:creationId xmlns:p14="http://schemas.microsoft.com/office/powerpoint/2010/main" val="14204306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Let’s perform a thought experiment using the two models.  First,</a:t>
            </a:r>
            <a:r>
              <a:rPr lang="en-CA" baseline="0" dirty="0"/>
              <a:t> we will use the force model to describe what happens.  Ask the participants to plot the positions of Alice and Bob in each frame:</a:t>
            </a:r>
            <a:endParaRPr lang="en-CA" dirty="0"/>
          </a:p>
          <a:p>
            <a:endParaRPr lang="en-CA" dirty="0"/>
          </a:p>
          <a:p>
            <a:pPr marL="228600" indent="-228600">
              <a:buAutoNum type="arabicPeriod"/>
            </a:pPr>
            <a:r>
              <a:rPr lang="en-CA" dirty="0"/>
              <a:t>In frame</a:t>
            </a:r>
            <a:r>
              <a:rPr lang="en-CA" baseline="0" dirty="0"/>
              <a:t> one, Alice will start at the top of the ladder, while her brother, Bob, is holding the ladder below.  Alice lets go of the ladder at time = 0 seconds and begins to fall.</a:t>
            </a:r>
          </a:p>
          <a:p>
            <a:pPr marL="228600" indent="-228600">
              <a:buAutoNum type="arabicPeriod"/>
            </a:pPr>
            <a:r>
              <a:rPr lang="en-CA" baseline="0" dirty="0"/>
              <a:t>In the second frame, Alice has fallen some distance, but Bob is still holding the bottom of the ladder.  Challenge the participants to guess if Alice will be exactly half way down or will she be at some other point on the ladder?</a:t>
            </a:r>
          </a:p>
          <a:p>
            <a:pPr marL="228600" indent="-228600">
              <a:buAutoNum type="arabicPeriod"/>
            </a:pPr>
            <a:r>
              <a:rPr lang="en-CA" baseline="0" dirty="0"/>
              <a:t>In the third frame, Alice hits the ground, and Bob is still holding the ladder.  </a:t>
            </a:r>
          </a:p>
          <a:p>
            <a:pPr marL="228600" indent="-228600">
              <a:buAutoNum type="arabicPeriod"/>
            </a:pPr>
            <a:endParaRPr lang="en-CA" baseline="0" dirty="0"/>
          </a:p>
          <a:p>
            <a:pPr marL="228600" indent="-228600">
              <a:buAutoNum type="arabicPeriod"/>
            </a:pPr>
            <a:r>
              <a:rPr lang="en-CA" baseline="0" dirty="0"/>
              <a:t>When the positions of each have been plotted, ask the participants to “connect the dots” by connecting Alice’s path through space-time as well as Bob’s.</a:t>
            </a:r>
            <a:endParaRPr lang="en-CA" dirty="0"/>
          </a:p>
        </p:txBody>
      </p:sp>
    </p:spTree>
    <p:extLst>
      <p:ext uri="{BB962C8B-B14F-4D97-AF65-F5344CB8AC3E}">
        <p14:creationId xmlns:p14="http://schemas.microsoft.com/office/powerpoint/2010/main" val="27915945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Summarize the meaning of a curved line (acceleration) vs the meaning of a straight line (constant velocity/rest).</a:t>
            </a:r>
          </a:p>
          <a:p>
            <a:endParaRPr lang="en-CA" dirty="0"/>
          </a:p>
          <a:p>
            <a:r>
              <a:rPr lang="en-CA" dirty="0"/>
              <a:t>Looking at this problem through Einstein’s eyes,</a:t>
            </a:r>
            <a:r>
              <a:rPr lang="en-CA" baseline="0" dirty="0"/>
              <a:t> he had to think of a way to draw this diagram while making Alice’s line straight and Bob’s curved (but prevent Bob from moving relative to the x-axis, the surface of Earth).</a:t>
            </a:r>
          </a:p>
          <a:p>
            <a:endParaRPr lang="en-CA" baseline="0" dirty="0"/>
          </a:p>
          <a:p>
            <a:r>
              <a:rPr lang="en-CA" baseline="0" dirty="0"/>
              <a:t>Create this on the table top using masking tape.</a:t>
            </a:r>
          </a:p>
          <a:p>
            <a:endParaRPr lang="en-CA" baseline="0" dirty="0"/>
          </a:p>
          <a:p>
            <a:r>
              <a:rPr lang="en-CA" baseline="0" dirty="0"/>
              <a:t>New definition for ACCELERATION = crinkly tape, NO ACCELERATION = flat tape.</a:t>
            </a:r>
          </a:p>
          <a:p>
            <a:endParaRPr lang="en-CA" baseline="0" dirty="0"/>
          </a:p>
          <a:p>
            <a:endParaRPr lang="en-CA" dirty="0"/>
          </a:p>
        </p:txBody>
      </p:sp>
    </p:spTree>
    <p:extLst>
      <p:ext uri="{BB962C8B-B14F-4D97-AF65-F5344CB8AC3E}">
        <p14:creationId xmlns:p14="http://schemas.microsoft.com/office/powerpoint/2010/main" val="10602952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Summarize the meaning of a curved line (acceleration), </a:t>
            </a:r>
            <a:r>
              <a:rPr lang="en-CA" dirty="0" err="1"/>
              <a:t>vs</a:t>
            </a:r>
            <a:r>
              <a:rPr lang="en-CA" dirty="0"/>
              <a:t> the meaning of a straight line (constant velocity/rest).</a:t>
            </a:r>
          </a:p>
          <a:p>
            <a:endParaRPr lang="en-CA" dirty="0"/>
          </a:p>
          <a:p>
            <a:r>
              <a:rPr lang="en-CA" dirty="0"/>
              <a:t>Looking at this problem through Einstein’s eyes,</a:t>
            </a:r>
            <a:r>
              <a:rPr lang="en-CA" baseline="0" dirty="0"/>
              <a:t> he had to think of a way to draw this diagram while making Alice’s line straight and Bob’s curved (but prevent Bob from moving relative to the x-axis, the surface of Earth).</a:t>
            </a:r>
          </a:p>
          <a:p>
            <a:endParaRPr lang="en-CA" dirty="0"/>
          </a:p>
        </p:txBody>
      </p:sp>
    </p:spTree>
    <p:extLst>
      <p:ext uri="{BB962C8B-B14F-4D97-AF65-F5344CB8AC3E}">
        <p14:creationId xmlns:p14="http://schemas.microsoft.com/office/powerpoint/2010/main" val="25564619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Summarize the meaning of a curved line (acceleration), </a:t>
            </a:r>
            <a:r>
              <a:rPr lang="en-CA" dirty="0" err="1"/>
              <a:t>vs</a:t>
            </a:r>
            <a:r>
              <a:rPr lang="en-CA" dirty="0"/>
              <a:t> the meaning of a straight line (constant velocity/rest).</a:t>
            </a:r>
          </a:p>
          <a:p>
            <a:endParaRPr lang="en-CA" dirty="0"/>
          </a:p>
          <a:p>
            <a:r>
              <a:rPr lang="en-CA" dirty="0"/>
              <a:t>Looking at this problem through Einstein’s eyes,</a:t>
            </a:r>
            <a:r>
              <a:rPr lang="en-CA" baseline="0" dirty="0"/>
              <a:t> he had to think of a way to draw this diagram while making Alice’s line straight and Bob’s curved (but prevent Bob from moving relative to the x-axis, the surface of Earth).</a:t>
            </a:r>
          </a:p>
          <a:p>
            <a:endParaRPr lang="en-CA" dirty="0"/>
          </a:p>
        </p:txBody>
      </p:sp>
    </p:spTree>
    <p:extLst>
      <p:ext uri="{BB962C8B-B14F-4D97-AF65-F5344CB8AC3E}">
        <p14:creationId xmlns:p14="http://schemas.microsoft.com/office/powerpoint/2010/main" val="5330821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F774B5-09DD-4EA8-A354-723F61E1BC8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44066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Einstein’s solution to this was to transfer this diagram to a curved surface.</a:t>
            </a:r>
          </a:p>
          <a:p>
            <a:endParaRPr lang="en-CA" dirty="0"/>
          </a:p>
          <a:p>
            <a:r>
              <a:rPr lang="en-US" dirty="0"/>
              <a:t>A curve in flat space turns into a flat line in curved space.</a:t>
            </a:r>
          </a:p>
          <a:p>
            <a:endParaRPr lang="en-CA" dirty="0"/>
          </a:p>
          <a:p>
            <a:r>
              <a:rPr lang="en-CA" dirty="0"/>
              <a:t>Using</a:t>
            </a:r>
            <a:r>
              <a:rPr lang="en-CA" baseline="0" dirty="0"/>
              <a:t> large balloons, have the participants use markers and green painters tape to recreate the diagram.  As part of the preparation beforehand, make sure the balloons are pumped up and the x- and y-axes have been drawn on them (make sure they follow lines of latitude (above the equator) and longitude, respectively).  Have the participants draw on the ladders (along lines of longitude) and mark the positions of Alice and Bob with a marker.  Use the green painters tape to “connect the dots.”  Have the participants realize the qualities of a straight piece of tape </a:t>
            </a:r>
            <a:r>
              <a:rPr lang="en-CA" baseline="0" dirty="0" err="1"/>
              <a:t>vs</a:t>
            </a:r>
            <a:r>
              <a:rPr lang="en-CA" baseline="0" dirty="0"/>
              <a:t> one that is curved.</a:t>
            </a:r>
            <a:endParaRPr lang="en-CA" dirty="0"/>
          </a:p>
        </p:txBody>
      </p:sp>
    </p:spTree>
    <p:extLst>
      <p:ext uri="{BB962C8B-B14F-4D97-AF65-F5344CB8AC3E}">
        <p14:creationId xmlns:p14="http://schemas.microsoft.com/office/powerpoint/2010/main" val="3195582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Einstein’s solution to this was to transfer this diagram to a curved surface.</a:t>
            </a:r>
          </a:p>
          <a:p>
            <a:endParaRPr lang="en-CA" dirty="0"/>
          </a:p>
          <a:p>
            <a:r>
              <a:rPr lang="en-CA" dirty="0"/>
              <a:t>Using</a:t>
            </a:r>
            <a:r>
              <a:rPr lang="en-CA" baseline="0" dirty="0"/>
              <a:t> large balloons, have the participants use markers and green painters tape to recreate the diagram.  As part of the preparation beforehand, make sure the balloons are pumped up and the x- and y-axes have been drawn on them (make sure they follow lines of latitude (above the equator) and longitude, respectively).  Have the participants draw on the ladders (along lines of longitude) and mark the positions of Alice and Bob with a marker.  Use the green painters tape to “connect the dots.”  Have the participants realize the qualities of a straight piece of tape </a:t>
            </a:r>
            <a:r>
              <a:rPr lang="en-CA" baseline="0" dirty="0" err="1"/>
              <a:t>vs</a:t>
            </a:r>
            <a:r>
              <a:rPr lang="en-CA" baseline="0" dirty="0"/>
              <a:t> one that is curved.</a:t>
            </a:r>
            <a:endParaRPr lang="en-CA" dirty="0"/>
          </a:p>
        </p:txBody>
      </p:sp>
    </p:spTree>
    <p:extLst>
      <p:ext uri="{BB962C8B-B14F-4D97-AF65-F5344CB8AC3E}">
        <p14:creationId xmlns:p14="http://schemas.microsoft.com/office/powerpoint/2010/main" val="2395002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Alice’s piece of tape</a:t>
            </a:r>
            <a:r>
              <a:rPr lang="en-CA" baseline="0" dirty="0"/>
              <a:t> will be completely flat (meaning it is straight).  Using curved space-time, Einstein could describe Alice’s motion to be uniform motion (no acceleration).</a:t>
            </a:r>
          </a:p>
          <a:p>
            <a:endParaRPr lang="en-CA" baseline="0" dirty="0"/>
          </a:p>
          <a:p>
            <a:r>
              <a:rPr lang="en-CA" baseline="0" dirty="0"/>
              <a:t>ALSO, on this straight line, notice where Alice passes the ladder in the second frame (above the centre of the ladder).  This reaffirms the description of acceleration, and the ground accelerating up.</a:t>
            </a:r>
            <a:endParaRPr lang="en-CA" dirty="0"/>
          </a:p>
        </p:txBody>
      </p:sp>
    </p:spTree>
    <p:extLst>
      <p:ext uri="{BB962C8B-B14F-4D97-AF65-F5344CB8AC3E}">
        <p14:creationId xmlns:p14="http://schemas.microsoft.com/office/powerpoint/2010/main" val="24550902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Bob’s piece of tape is curved on the balloon.  This shows that he is accelerating with the ground, but never changes his position along the y-axis on the graph (showing that he is not moving).  He is ACCELERATING</a:t>
            </a:r>
            <a:r>
              <a:rPr lang="en-CA" baseline="0" dirty="0"/>
              <a:t>  without MOVING.</a:t>
            </a:r>
          </a:p>
          <a:p>
            <a:endParaRPr lang="en-CA" baseline="0" dirty="0"/>
          </a:p>
          <a:p>
            <a:r>
              <a:rPr lang="en-CA" baseline="0" dirty="0"/>
              <a:t>This is a special type of acceleration, similar to acceleration experienced in circular motion.  As an object moves around a circle, it experiences acceleration, but never gets closer to the centre of the circle.  Bob experiences acceleration, but does not move in any recognizable direction.</a:t>
            </a:r>
            <a:endParaRPr lang="en-CA" dirty="0"/>
          </a:p>
        </p:txBody>
      </p:sp>
    </p:spTree>
    <p:extLst>
      <p:ext uri="{BB962C8B-B14F-4D97-AF65-F5344CB8AC3E}">
        <p14:creationId xmlns:p14="http://schemas.microsoft.com/office/powerpoint/2010/main" val="3368515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The next three slides are samples of an upcoming activity.  Using the “Why is it like that” pictures from the resource,</a:t>
            </a:r>
            <a:r>
              <a:rPr lang="en-CA" baseline="0" dirty="0"/>
              <a:t> stations can be setup where groups look at a picture and attempt to add to a </a:t>
            </a:r>
            <a:r>
              <a:rPr lang="en-CA" baseline="0" dirty="0" err="1"/>
              <a:t>Freyer</a:t>
            </a:r>
            <a:r>
              <a:rPr lang="en-CA" baseline="0" dirty="0"/>
              <a:t> graphic organizer.  After a defined amount of time, the groups can change stations.  It should be pointed out that the questions and observations become more detailed and descriptive over time.</a:t>
            </a:r>
            <a:endParaRPr lang="en-CA" dirty="0"/>
          </a:p>
        </p:txBody>
      </p:sp>
    </p:spTree>
    <p:extLst>
      <p:ext uri="{BB962C8B-B14F-4D97-AF65-F5344CB8AC3E}">
        <p14:creationId xmlns:p14="http://schemas.microsoft.com/office/powerpoint/2010/main" val="42059365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far, the acceleration model has survived our tests.  It is able to explain gravity,</a:t>
            </a:r>
            <a:r>
              <a:rPr lang="en-CA" baseline="0" dirty="0"/>
              <a:t> and we have been able to show how something like the Earth can accelerate without getting larger.</a:t>
            </a:r>
            <a:endParaRPr lang="en-CA" dirty="0"/>
          </a:p>
        </p:txBody>
      </p:sp>
    </p:spTree>
    <p:extLst>
      <p:ext uri="{BB962C8B-B14F-4D97-AF65-F5344CB8AC3E}">
        <p14:creationId xmlns:p14="http://schemas.microsoft.com/office/powerpoint/2010/main" val="28098554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F774B5-09DD-4EA8-A354-723F61E1BC8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28826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The model nature of science.</a:t>
            </a:r>
          </a:p>
        </p:txBody>
      </p:sp>
    </p:spTree>
    <p:extLst>
      <p:ext uri="{BB962C8B-B14F-4D97-AF65-F5344CB8AC3E}">
        <p14:creationId xmlns:p14="http://schemas.microsoft.com/office/powerpoint/2010/main" val="26450413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13 short years later, PI is now the largest theoretical physics institute in the world.</a:t>
            </a:r>
          </a:p>
          <a:p>
            <a:r>
              <a:rPr lang="en-CA" dirty="0"/>
              <a:t>We recently double the size of the facility, tripling capacity with the addition of the Stephen Hawking Centre at PI. </a:t>
            </a:r>
          </a:p>
          <a:p>
            <a:r>
              <a:rPr lang="en-CA" dirty="0"/>
              <a:t>Stephen is a DVRC and a huge supporter, this is the first time he has ever lent his name to a facility</a:t>
            </a:r>
          </a:p>
        </p:txBody>
      </p:sp>
    </p:spTree>
    <p:extLst>
      <p:ext uri="{BB962C8B-B14F-4D97-AF65-F5344CB8AC3E}">
        <p14:creationId xmlns:p14="http://schemas.microsoft.com/office/powerpoint/2010/main" val="38864036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Research strategy</a:t>
            </a:r>
          </a:p>
        </p:txBody>
      </p:sp>
    </p:spTree>
    <p:extLst>
      <p:ext uri="{BB962C8B-B14F-4D97-AF65-F5344CB8AC3E}">
        <p14:creationId xmlns:p14="http://schemas.microsoft.com/office/powerpoint/2010/main" val="14803793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sz="3200" b="0" dirty="0">
                <a:solidFill>
                  <a:prstClr val="black"/>
                </a:solidFill>
                <a:latin typeface="Century Gothic" pitchFamily="34" charset="0"/>
              </a:rPr>
              <a:t>Perimeter Institute offers a range of programming for high school physics and science teachers. </a:t>
            </a:r>
            <a:r>
              <a:rPr lang="en-US" sz="2900" b="0" i="0" dirty="0">
                <a:solidFill>
                  <a:schemeClr val="accent6"/>
                </a:solidFill>
              </a:rPr>
              <a:t>Visit our website or email outreach@perimeterinstitute.ca for</a:t>
            </a:r>
            <a:r>
              <a:rPr lang="en-US" sz="2900" b="0" i="0" baseline="0" dirty="0">
                <a:solidFill>
                  <a:schemeClr val="accent6"/>
                </a:solidFill>
              </a:rPr>
              <a:t> current programs</a:t>
            </a:r>
            <a:r>
              <a:rPr lang="en-US" sz="2900" b="0" i="0" dirty="0">
                <a:solidFill>
                  <a:schemeClr val="accent6"/>
                </a:solidFill>
              </a:rPr>
              <a:t>.</a:t>
            </a:r>
            <a:endParaRPr lang="en-CA" sz="2900" b="0" i="0" dirty="0">
              <a:solidFill>
                <a:schemeClr val="accent6"/>
              </a:solidFill>
            </a:endParaRPr>
          </a:p>
        </p:txBody>
      </p:sp>
      <p:sp>
        <p:nvSpPr>
          <p:cNvPr id="4" name="Slide Number Placeholder 3"/>
          <p:cNvSpPr>
            <a:spLocks noGrp="1"/>
          </p:cNvSpPr>
          <p:nvPr>
            <p:ph type="sldNum" sz="quarter" idx="10"/>
          </p:nvPr>
        </p:nvSpPr>
        <p:spPr/>
        <p:txBody>
          <a:bodyPr/>
          <a:lstStyle/>
          <a:p>
            <a:fld id="{592FC526-64D6-4DC2-AE13-445057C7AE9A}" type="slidenum">
              <a:rPr lang="en-CA" smtClean="0">
                <a:solidFill>
                  <a:prstClr val="white"/>
                </a:solidFill>
              </a:rPr>
              <a:pPr/>
              <a:t>51</a:t>
            </a:fld>
            <a:endParaRPr lang="en-CA" dirty="0">
              <a:solidFill>
                <a:prstClr val="white"/>
              </a:solidFill>
            </a:endParaRPr>
          </a:p>
        </p:txBody>
      </p:sp>
    </p:spTree>
    <p:extLst>
      <p:ext uri="{BB962C8B-B14F-4D97-AF65-F5344CB8AC3E}">
        <p14:creationId xmlns:p14="http://schemas.microsoft.com/office/powerpoint/2010/main" val="148335935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lstStyle/>
          <a:p>
            <a:endParaRPr lang="en-CA" dirty="0"/>
          </a:p>
          <a:p>
            <a:r>
              <a:rPr lang="en-CA" dirty="0"/>
              <a:t>We produce about two resources per year, each with a suite of lessons and often with a short video. Our resource centre has 21 compilations and over 100 individual resources.</a:t>
            </a:r>
          </a:p>
          <a:p>
            <a:endParaRPr lang="en-CA" dirty="0"/>
          </a:p>
          <a:p>
            <a:r>
              <a:rPr lang="en-CA" dirty="0"/>
              <a:t>The resources are written by a team of teachers and outreach scientists. All lessons are reviewed and tested by our teacher network. All science content is carefully vetted by one of our researchers to ensure not just correctness, but insight and depth.</a:t>
            </a:r>
          </a:p>
          <a:p>
            <a:endParaRPr lang="en-CA" dirty="0"/>
          </a:p>
          <a:p>
            <a:r>
              <a:rPr lang="en-CA" dirty="0"/>
              <a:t>One of our goals is to equip teachers with excellent material that they can use in their </a:t>
            </a:r>
            <a:r>
              <a:rPr lang="en-CA" dirty="0" err="1"/>
              <a:t>classroom.Face</a:t>
            </a:r>
            <a:r>
              <a:rPr lang="en-CA" dirty="0"/>
              <a:t> to face just can’t scale; how do we reach as</a:t>
            </a:r>
            <a:r>
              <a:rPr lang="en-CA" baseline="0" dirty="0"/>
              <a:t> many youth as possible in an extremely impactful way … we choose to reach them through their teachers … we know where they are, we know what they are trying to do, and we know how we can help…</a:t>
            </a:r>
          </a:p>
          <a:p>
            <a:endParaRPr lang="en-CA" baseline="0" dirty="0"/>
          </a:p>
          <a:p>
            <a:endParaRPr lang="en-CA" dirty="0"/>
          </a:p>
          <a:p>
            <a:endParaRPr lang="en-CA" dirty="0"/>
          </a:p>
          <a:p>
            <a:r>
              <a:rPr lang="en-CA" dirty="0"/>
              <a:t>Raising the research culture throughout the Region, across Ontario and Canada – joint hires, exchanges, joint-workshops, etc.   </a:t>
            </a:r>
          </a:p>
          <a:p>
            <a:endParaRPr lang="en-CA" dirty="0"/>
          </a:p>
          <a:p>
            <a:r>
              <a:rPr lang="en-CA" dirty="0"/>
              <a:t>96%  report  “increase value</a:t>
            </a:r>
            <a:r>
              <a:rPr lang="en-CA" baseline="0" dirty="0"/>
              <a:t> of scientific skills of creativity, critical thinking, communication”</a:t>
            </a:r>
          </a:p>
          <a:p>
            <a:endParaRPr lang="en-CA" baseline="0" dirty="0"/>
          </a:p>
          <a:p>
            <a:r>
              <a:rPr lang="en-CA" baseline="0" dirty="0"/>
              <a:t>Teachers</a:t>
            </a:r>
          </a:p>
          <a:p>
            <a:r>
              <a:rPr lang="en-CA" baseline="0" dirty="0"/>
              <a:t>Researchers</a:t>
            </a:r>
          </a:p>
          <a:p>
            <a:r>
              <a:rPr lang="en-CA" baseline="0" dirty="0"/>
              <a:t>Professional Editorial and Design</a:t>
            </a:r>
          </a:p>
          <a:p>
            <a:endParaRPr lang="en-CA" baseline="0" dirty="0"/>
          </a:p>
          <a:p>
            <a:r>
              <a:rPr lang="en-CA" baseline="0" dirty="0"/>
              <a:t>Classroom tested; </a:t>
            </a:r>
          </a:p>
          <a:p>
            <a:r>
              <a:rPr lang="en-CA" baseline="0" dirty="0"/>
              <a:t>Challenge: Finding the core concepts, must relevant to the subject, the teachers, the students.</a:t>
            </a:r>
          </a:p>
          <a:p>
            <a:endParaRPr lang="en-CA" baseline="0" dirty="0"/>
          </a:p>
        </p:txBody>
      </p:sp>
      <p:sp>
        <p:nvSpPr>
          <p:cNvPr id="4" name="Slide Number Placeholder 3"/>
          <p:cNvSpPr>
            <a:spLocks noGrp="1"/>
          </p:cNvSpPr>
          <p:nvPr>
            <p:ph type="sldNum" sz="quarter" idx="10"/>
          </p:nvPr>
        </p:nvSpPr>
        <p:spPr/>
        <p:txBody>
          <a:bodyPr/>
          <a:lstStyle/>
          <a:p>
            <a:pPr>
              <a:defRPr/>
            </a:pPr>
            <a:fld id="{8E36EE5D-A42A-5E40-BB46-6128E6DA2455}" type="slidenum">
              <a:rPr lang="en-US" smtClean="0">
                <a:solidFill>
                  <a:srgbClr val="000000"/>
                </a:solidFill>
              </a:rPr>
              <a:pPr>
                <a:defRPr/>
              </a:pPr>
              <a:t>52</a:t>
            </a:fld>
            <a:endParaRPr lang="en-US">
              <a:solidFill>
                <a:srgbClr val="000000"/>
              </a:solidFill>
            </a:endParaRPr>
          </a:p>
        </p:txBody>
      </p:sp>
    </p:spTree>
    <p:extLst>
      <p:ext uri="{BB962C8B-B14F-4D97-AF65-F5344CB8AC3E}">
        <p14:creationId xmlns:p14="http://schemas.microsoft.com/office/powerpoint/2010/main" val="3394293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sz="3200" b="0" dirty="0">
                <a:solidFill>
                  <a:prstClr val="black"/>
                </a:solidFill>
                <a:latin typeface="Century Gothic" pitchFamily="34" charset="0"/>
              </a:rPr>
              <a:t>Perimeter Institute offers a range of programming for high school students. </a:t>
            </a:r>
            <a:r>
              <a:rPr lang="en-US" sz="2900" b="0" i="0" dirty="0">
                <a:solidFill>
                  <a:schemeClr val="accent6"/>
                </a:solidFill>
              </a:rPr>
              <a:t>Visit our website or email outreach@perimeterinstitute.ca for</a:t>
            </a:r>
            <a:r>
              <a:rPr lang="en-US" sz="2900" b="0" i="0" baseline="0" dirty="0">
                <a:solidFill>
                  <a:schemeClr val="accent6"/>
                </a:solidFill>
              </a:rPr>
              <a:t> current programs</a:t>
            </a:r>
            <a:r>
              <a:rPr lang="en-US" sz="2900" b="0" i="0" dirty="0">
                <a:solidFill>
                  <a:schemeClr val="accent6"/>
                </a:solidFill>
              </a:rPr>
              <a:t>.</a:t>
            </a:r>
          </a:p>
          <a:p>
            <a:endParaRPr lang="en-US" sz="2900" b="0" i="0" dirty="0">
              <a:solidFill>
                <a:schemeClr val="accent6"/>
              </a:solidFill>
            </a:endParaRPr>
          </a:p>
          <a:p>
            <a:endParaRPr lang="en-CA" sz="2900" b="0" i="0" dirty="0">
              <a:solidFill>
                <a:schemeClr val="accent6"/>
              </a:solidFill>
            </a:endParaRPr>
          </a:p>
        </p:txBody>
      </p:sp>
      <p:sp>
        <p:nvSpPr>
          <p:cNvPr id="4" name="Slide Number Placeholder 3"/>
          <p:cNvSpPr>
            <a:spLocks noGrp="1"/>
          </p:cNvSpPr>
          <p:nvPr>
            <p:ph type="sldNum" sz="quarter" idx="10"/>
          </p:nvPr>
        </p:nvSpPr>
        <p:spPr/>
        <p:txBody>
          <a:bodyPr/>
          <a:lstStyle/>
          <a:p>
            <a:fld id="{592FC526-64D6-4DC2-AE13-445057C7AE9A}" type="slidenum">
              <a:rPr lang="en-CA" smtClean="0">
                <a:solidFill>
                  <a:prstClr val="white"/>
                </a:solidFill>
              </a:rPr>
              <a:pPr/>
              <a:t>53</a:t>
            </a:fld>
            <a:endParaRPr lang="en-CA" dirty="0">
              <a:solidFill>
                <a:prstClr val="white"/>
              </a:solidFill>
            </a:endParaRPr>
          </a:p>
        </p:txBody>
      </p:sp>
    </p:spTree>
    <p:extLst>
      <p:ext uri="{BB962C8B-B14F-4D97-AF65-F5344CB8AC3E}">
        <p14:creationId xmlns:p14="http://schemas.microsoft.com/office/powerpoint/2010/main" val="1483359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Challenge the participants to describe what is happening.  How do you know? Which story is right? Can we find additional evidence?</a:t>
            </a:r>
          </a:p>
        </p:txBody>
      </p:sp>
    </p:spTree>
    <p:extLst>
      <p:ext uri="{BB962C8B-B14F-4D97-AF65-F5344CB8AC3E}">
        <p14:creationId xmlns:p14="http://schemas.microsoft.com/office/powerpoint/2010/main" val="3193815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CA" b="1" dirty="0"/>
              <a:t>ASHLEY</a:t>
            </a:r>
          </a:p>
          <a:p>
            <a:r>
              <a:rPr lang="en-CA" dirty="0"/>
              <a:t>[The next section describes the Science in the News activities from the resource. ] </a:t>
            </a:r>
          </a:p>
          <a:p>
            <a:endParaRPr lang="en-CA" dirty="0"/>
          </a:p>
          <a:p>
            <a:r>
              <a:rPr lang="en-CA" dirty="0"/>
              <a:t>Scientists do work individually,</a:t>
            </a:r>
            <a:r>
              <a:rPr lang="en-CA" baseline="0" dirty="0"/>
              <a:t> but they also work collaboratively to push theories forward. </a:t>
            </a:r>
          </a:p>
          <a:p>
            <a:endParaRPr lang="en-CA" baseline="0" dirty="0"/>
          </a:p>
          <a:p>
            <a:r>
              <a:rPr lang="en-CA" baseline="0" dirty="0"/>
              <a:t>It is just the same for students in the classroom.  It’s important for students to work together as co-learners and co-teachers.</a:t>
            </a:r>
          </a:p>
          <a:p>
            <a:endParaRPr lang="en-CA"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a:t>This is another important skill that kids need to learn that will be vital to their success in all aspects of their life.</a:t>
            </a:r>
          </a:p>
          <a:p>
            <a:endParaRPr lang="en-CA" dirty="0"/>
          </a:p>
        </p:txBody>
      </p:sp>
    </p:spTree>
    <p:extLst>
      <p:ext uri="{BB962C8B-B14F-4D97-AF65-F5344CB8AC3E}">
        <p14:creationId xmlns:p14="http://schemas.microsoft.com/office/powerpoint/2010/main" val="3131585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683785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9768288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dirty="0"/>
          </a:p>
          <a:p>
            <a:r>
              <a:rPr lang="en-CA" dirty="0"/>
              <a:t>Humans are innately skilled at finding patterns. Scientists make observations and then sort their data to look for patterns.</a:t>
            </a:r>
          </a:p>
          <a:p>
            <a:endParaRPr lang="en-CA" dirty="0"/>
          </a:p>
          <a:p>
            <a:r>
              <a:rPr lang="en-CA" dirty="0"/>
              <a:t>This is similar to how Mendeleev created the periodic table.</a:t>
            </a:r>
          </a:p>
          <a:p>
            <a:endParaRPr lang="en-CA" baseline="0" dirty="0"/>
          </a:p>
          <a:p>
            <a:r>
              <a:rPr lang="en-CA" baseline="0" dirty="0"/>
              <a:t>Murray Gell-Mann predicted the existence of the omega minus particle after listening to a presentation from CERN scientists on the most recent discoveries. Gell-Mann was selected to comment first since he was the senior physicists in the audience. There was another person at the same workshop who was prepared to make the same prediction (Yuval </a:t>
            </a:r>
            <a:r>
              <a:rPr lang="en-CA" baseline="0" dirty="0" err="1"/>
              <a:t>Ne’eman</a:t>
            </a:r>
            <a:r>
              <a:rPr lang="en-CA" baseline="0" dirty="0"/>
              <a:t>).</a:t>
            </a:r>
          </a:p>
          <a:p>
            <a:endParaRPr lang="en-CA" dirty="0"/>
          </a:p>
        </p:txBody>
      </p:sp>
    </p:spTree>
    <p:extLst>
      <p:ext uri="{BB962C8B-B14F-4D97-AF65-F5344CB8AC3E}">
        <p14:creationId xmlns:p14="http://schemas.microsoft.com/office/powerpoint/2010/main" val="34593321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016000" y="533400"/>
            <a:ext cx="10363200" cy="114300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743200" y="3810000"/>
            <a:ext cx="8534400" cy="175260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132373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265313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381003"/>
            <a:ext cx="2590800" cy="53324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381003"/>
            <a:ext cx="7569200" cy="53324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386498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326901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5986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7322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3967777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1598613"/>
            <a:ext cx="5080000" cy="4114800"/>
          </a:xfrm>
        </p:spPr>
        <p:txBody>
          <a:bodyPr/>
          <a:lstStyle/>
          <a:p>
            <a:pPr lvl="0"/>
            <a:endParaRPr lang="en-US" noProof="0"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1705022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6197600" y="1598613"/>
            <a:ext cx="5080000" cy="4114800"/>
          </a:xfrm>
        </p:spPr>
        <p:txBody>
          <a:bodyPr/>
          <a:lstStyle/>
          <a:p>
            <a:pPr lvl="0"/>
            <a:endParaRPr lang="en-US" noProof="0"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165441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14400" y="37322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20363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993095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06507FE1-2BE9-46A0-A25D-F9617868322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2" name="Rectangle 2"/>
          <p:cNvSpPr>
            <a:spLocks noGrp="1" noChangeArrowheads="1"/>
          </p:cNvSpPr>
          <p:nvPr>
            <p:ph type="ctrTitle"/>
          </p:nvPr>
        </p:nvSpPr>
        <p:spPr>
          <a:xfrm>
            <a:off x="1016000" y="533400"/>
            <a:ext cx="10363200" cy="114300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743200" y="3810000"/>
            <a:ext cx="8534400" cy="175260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spTree>
    <p:extLst>
      <p:ext uri="{BB962C8B-B14F-4D97-AF65-F5344CB8AC3E}">
        <p14:creationId xmlns:p14="http://schemas.microsoft.com/office/powerpoint/2010/main" val="4156026595"/>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6AFE426D-2CF7-4D5C-8CDA-4B02B7BD297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463069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324310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F70B6C87-9976-41E8-A8A2-1886183DAC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63084" y="4406901"/>
            <a:ext cx="10363200" cy="1362075"/>
          </a:xfrm>
        </p:spPr>
        <p:txBody>
          <a:bodyPr anchor="t"/>
          <a:lstStyle>
            <a:lvl1pPr algn="l">
              <a:defRPr sz="3333" b="1" cap="all"/>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spTree>
    <p:extLst>
      <p:ext uri="{BB962C8B-B14F-4D97-AF65-F5344CB8AC3E}">
        <p14:creationId xmlns:p14="http://schemas.microsoft.com/office/powerpoint/2010/main" val="971238236"/>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AEC8FA53-0F72-41CA-9237-6E009C496F5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598613"/>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24830496"/>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pic>
        <p:nvPicPr>
          <p:cNvPr id="7" name="Picture 5">
            <a:extLst>
              <a:ext uri="{FF2B5EF4-FFF2-40B4-BE49-F238E27FC236}">
                <a16:creationId xmlns:a16="http://schemas.microsoft.com/office/drawing/2014/main" id="{4C7115ED-0B97-40E4-9201-94009ACF6F7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8"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8"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54890775"/>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B4E3D589-BCE5-466D-8E92-98A4398DDF1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74863399"/>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132330FB-4B8E-408C-AA4B-E765AFCEF60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1139395"/>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62ACF282-27CE-4F7B-9F92-AB5C51AC8EB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15"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8"/>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15" y="1435104"/>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Tree>
    <p:extLst>
      <p:ext uri="{BB962C8B-B14F-4D97-AF65-F5344CB8AC3E}">
        <p14:creationId xmlns:p14="http://schemas.microsoft.com/office/powerpoint/2010/main" val="1131148253"/>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BDF037DF-1A86-4E84-B27A-8A34B2DE151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2389717" y="5367345"/>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Tree>
    <p:extLst>
      <p:ext uri="{BB962C8B-B14F-4D97-AF65-F5344CB8AC3E}">
        <p14:creationId xmlns:p14="http://schemas.microsoft.com/office/powerpoint/2010/main" val="1133181850"/>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EFFAC480-8AEA-41C5-80C3-0400A9A5F94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7667769"/>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0C421BAA-F780-46C7-B36C-33645D0CFF4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8686800" y="381000"/>
            <a:ext cx="2590800" cy="53324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381000"/>
            <a:ext cx="7569200" cy="53324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8836208"/>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06A5490C-9925-4EAF-A684-6FC1FD63650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14400" y="381000"/>
            <a:ext cx="10363200" cy="1143000"/>
          </a:xfrm>
        </p:spPr>
        <p:txBody>
          <a:bodyPr/>
          <a:lstStyle/>
          <a:p>
            <a:r>
              <a:rPr lang="en-US"/>
              <a:t>Click to edit Master title style</a:t>
            </a:r>
            <a:endParaRPr lang="en-US" dirty="0"/>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75833953"/>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4"/>
            <a:ext cx="10363200" cy="1362075"/>
          </a:xfrm>
        </p:spPr>
        <p:txBody>
          <a:bodyPr anchor="t"/>
          <a:lstStyle>
            <a:lvl1pPr algn="l">
              <a:defRPr sz="25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841243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2E7CE95-0C35-4BA6-891C-CDBDB1911BD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5986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7322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46982186"/>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D622555F-C491-4492-A891-368321FEAB3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1598613"/>
            <a:ext cx="5080000" cy="4114800"/>
          </a:xfrm>
        </p:spPr>
        <p:txBody>
          <a:bodyPr/>
          <a:lstStyle/>
          <a:p>
            <a:pPr lvl="0"/>
            <a:r>
              <a:rPr lang="en-US" noProof="0"/>
              <a:t>Click icon to add online image</a:t>
            </a:r>
            <a:endParaRPr lang="en-US" noProof="0" dirty="0"/>
          </a:p>
        </p:txBody>
      </p:sp>
    </p:spTree>
    <p:extLst>
      <p:ext uri="{BB962C8B-B14F-4D97-AF65-F5344CB8AC3E}">
        <p14:creationId xmlns:p14="http://schemas.microsoft.com/office/powerpoint/2010/main" val="4138836221"/>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947E99E3-77C1-4B30-8C6C-21EE1E0836E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14400" y="381000"/>
            <a:ext cx="10363200" cy="1143000"/>
          </a:xfrm>
        </p:spPr>
        <p:txBody>
          <a:bodyPr/>
          <a:lstStyle/>
          <a:p>
            <a:r>
              <a:rPr lang="en-US"/>
              <a:t>Click to edit Master title style</a:t>
            </a:r>
            <a:endParaRPr lang="en-US" dirty="0"/>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6197600" y="1598613"/>
            <a:ext cx="5080000" cy="4114800"/>
          </a:xfrm>
        </p:spPr>
        <p:txBody>
          <a:bodyPr/>
          <a:lstStyle/>
          <a:p>
            <a:pPr lvl="0"/>
            <a:r>
              <a:rPr lang="en-US" noProof="0"/>
              <a:t>Click icon to add chart</a:t>
            </a:r>
            <a:endParaRPr lang="en-US" noProof="0" dirty="0"/>
          </a:p>
        </p:txBody>
      </p:sp>
    </p:spTree>
    <p:extLst>
      <p:ext uri="{BB962C8B-B14F-4D97-AF65-F5344CB8AC3E}">
        <p14:creationId xmlns:p14="http://schemas.microsoft.com/office/powerpoint/2010/main" val="83123521"/>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7DE5C413-6639-496B-80E2-DBF93FCABAC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14400" y="37322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3216506"/>
      </p:ext>
    </p:extLst>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121547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528577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6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918298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23398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029614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9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43572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5986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3928931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0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098494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1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066410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2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54964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3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983186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5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786840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6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679625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7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10727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8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036726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9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923745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0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14454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6"/>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80" y="1535116"/>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8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FD55BC96-7BB3-394F-A022-CB3447420D23}" type="slidenum">
              <a:rPr lang="en-US"/>
              <a:pPr/>
              <a:t>‹#›</a:t>
            </a:fld>
            <a:endParaRPr lang="en-US" dirty="0"/>
          </a:p>
        </p:txBody>
      </p:sp>
    </p:spTree>
    <p:extLst>
      <p:ext uri="{BB962C8B-B14F-4D97-AF65-F5344CB8AC3E}">
        <p14:creationId xmlns:p14="http://schemas.microsoft.com/office/powerpoint/2010/main" val="950135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1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526304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2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07882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2535432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2779743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18" y="273052"/>
            <a:ext cx="4011084"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18" y="1435104"/>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295381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4"/>
            <a:ext cx="73152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en-US" noProof="0" dirty="0"/>
          </a:p>
        </p:txBody>
      </p:sp>
      <p:sp>
        <p:nvSpPr>
          <p:cNvPr id="4" name="Text Placeholder 3"/>
          <p:cNvSpPr>
            <a:spLocks noGrp="1"/>
          </p:cNvSpPr>
          <p:nvPr>
            <p:ph type="body" sz="half" idx="2"/>
          </p:nvPr>
        </p:nvSpPr>
        <p:spPr>
          <a:xfrm>
            <a:off x="2389717" y="5367348"/>
            <a:ext cx="73152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672966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21" Type="http://schemas.openxmlformats.org/officeDocument/2006/relationships/slideLayout" Target="../slideLayouts/slideLayout38.xml"/><Relationship Id="rId34" Type="http://schemas.openxmlformats.org/officeDocument/2006/relationships/slideLayout" Target="../slideLayouts/slideLayout51.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33" Type="http://schemas.openxmlformats.org/officeDocument/2006/relationships/slideLayout" Target="../slideLayouts/slideLayout50.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29" Type="http://schemas.openxmlformats.org/officeDocument/2006/relationships/slideLayout" Target="../slideLayouts/slideLayout46.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32" Type="http://schemas.openxmlformats.org/officeDocument/2006/relationships/slideLayout" Target="../slideLayouts/slideLayout49.xml"/><Relationship Id="rId37" Type="http://schemas.openxmlformats.org/officeDocument/2006/relationships/image" Target="../media/image2.png"/><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36" Type="http://schemas.openxmlformats.org/officeDocument/2006/relationships/image" Target="../media/image3.jpeg"/><Relationship Id="rId10" Type="http://schemas.openxmlformats.org/officeDocument/2006/relationships/slideLayout" Target="../slideLayouts/slideLayout27.xml"/><Relationship Id="rId19" Type="http://schemas.openxmlformats.org/officeDocument/2006/relationships/slideLayout" Target="../slideLayouts/slideLayout36.xml"/><Relationship Id="rId31" Type="http://schemas.openxmlformats.org/officeDocument/2006/relationships/slideLayout" Target="../slideLayouts/slideLayout48.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30" Type="http://schemas.openxmlformats.org/officeDocument/2006/relationships/slideLayout" Target="../slideLayouts/slideLayout47.xml"/><Relationship Id="rId35" Type="http://schemas.openxmlformats.org/officeDocument/2006/relationships/theme" Target="../theme/theme2.xml"/><Relationship Id="rId8" Type="http://schemas.openxmlformats.org/officeDocument/2006/relationships/slideLayout" Target="../slideLayouts/slideLayout25.xml"/><Relationship Id="rId3"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3600"/>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09600" y="1602000"/>
            <a:ext cx="109728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cSld>
  <p:clrMap bg1="dk2" tx1="lt1" bg2="dk1" tx2="lt2" accent1="accent1" accent2="accent2" accent3="accent3" accent4="accent4" accent5="accent5" accent6="accent6" hlink="hlink" folHlink="folHlink"/>
  <p:sldLayoutIdLst>
    <p:sldLayoutId id="2147484227" r:id="rId1"/>
    <p:sldLayoutId id="2147484212" r:id="rId2"/>
    <p:sldLayoutId id="2147484213" r:id="rId3"/>
    <p:sldLayoutId id="2147484214" r:id="rId4"/>
    <p:sldLayoutId id="2147484215" r:id="rId5"/>
    <p:sldLayoutId id="2147484216" r:id="rId6"/>
    <p:sldLayoutId id="2147484217" r:id="rId7"/>
    <p:sldLayoutId id="2147484218" r:id="rId8"/>
    <p:sldLayoutId id="2147484219" r:id="rId9"/>
    <p:sldLayoutId id="2147484220" r:id="rId10"/>
    <p:sldLayoutId id="2147484221" r:id="rId11"/>
    <p:sldLayoutId id="2147484222" r:id="rId12"/>
    <p:sldLayoutId id="2147484223" r:id="rId13"/>
    <p:sldLayoutId id="2147484224" r:id="rId14"/>
    <p:sldLayoutId id="2147484225" r:id="rId15"/>
    <p:sldLayoutId id="2147484226" r:id="rId16"/>
    <p:sldLayoutId id="2147484228"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189" algn="r" rtl="0" fontAlgn="base">
        <a:spcBef>
          <a:spcPct val="0"/>
        </a:spcBef>
        <a:spcAft>
          <a:spcPct val="0"/>
        </a:spcAft>
        <a:defRPr sz="4400" b="1">
          <a:solidFill>
            <a:srgbClr val="DE2723"/>
          </a:solidFill>
          <a:latin typeface="Arial" charset="0"/>
          <a:ea typeface="MS Pゴシック" pitchFamily="-92" charset="-128"/>
        </a:defRPr>
      </a:lvl6pPr>
      <a:lvl7pPr marL="914377" algn="r" rtl="0" fontAlgn="base">
        <a:spcBef>
          <a:spcPct val="0"/>
        </a:spcBef>
        <a:spcAft>
          <a:spcPct val="0"/>
        </a:spcAft>
        <a:defRPr sz="4400" b="1">
          <a:solidFill>
            <a:srgbClr val="DE2723"/>
          </a:solidFill>
          <a:latin typeface="Arial" charset="0"/>
          <a:ea typeface="MS Pゴシック" pitchFamily="-92" charset="-128"/>
        </a:defRPr>
      </a:lvl7pPr>
      <a:lvl8pPr marL="1371566" algn="r" rtl="0" fontAlgn="base">
        <a:spcBef>
          <a:spcPct val="0"/>
        </a:spcBef>
        <a:spcAft>
          <a:spcPct val="0"/>
        </a:spcAft>
        <a:defRPr sz="4400" b="1">
          <a:solidFill>
            <a:srgbClr val="DE2723"/>
          </a:solidFill>
          <a:latin typeface="Arial" charset="0"/>
          <a:ea typeface="MS Pゴシック" pitchFamily="-92" charset="-128"/>
        </a:defRPr>
      </a:lvl8pPr>
      <a:lvl9pPr marL="1828754" algn="r" rtl="0" fontAlgn="base">
        <a:spcBef>
          <a:spcPct val="0"/>
        </a:spcBef>
        <a:spcAft>
          <a:spcPct val="0"/>
        </a:spcAft>
        <a:defRPr sz="4400" b="1">
          <a:solidFill>
            <a:srgbClr val="DE2723"/>
          </a:solidFill>
          <a:latin typeface="Arial" charset="0"/>
          <a:ea typeface="MS Pゴシック" pitchFamily="-92" charset="-128"/>
        </a:defRPr>
      </a:lvl9pPr>
    </p:titleStyle>
    <p:bodyStyle>
      <a:lvl1pPr marL="342891" indent="-342891"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32" indent="-285744"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2971" indent="-228594"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160" indent="-228594"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349" indent="-228594"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537" indent="-228594" algn="l" rtl="0" fontAlgn="base">
        <a:spcBef>
          <a:spcPct val="20000"/>
        </a:spcBef>
        <a:spcAft>
          <a:spcPct val="0"/>
        </a:spcAft>
        <a:buFont typeface="Wingdings" pitchFamily="16" charset="2"/>
        <a:buChar char="§"/>
        <a:defRPr sz="1600">
          <a:solidFill>
            <a:schemeClr val="tx1"/>
          </a:solidFill>
          <a:latin typeface="+mn-lt"/>
          <a:ea typeface="+mn-ea"/>
        </a:defRPr>
      </a:lvl6pPr>
      <a:lvl7pPr marL="2971726" indent="-228594" algn="l" rtl="0" fontAlgn="base">
        <a:spcBef>
          <a:spcPct val="20000"/>
        </a:spcBef>
        <a:spcAft>
          <a:spcPct val="0"/>
        </a:spcAft>
        <a:buFont typeface="Wingdings" pitchFamily="16" charset="2"/>
        <a:buChar char="§"/>
        <a:defRPr sz="1600">
          <a:solidFill>
            <a:schemeClr val="tx1"/>
          </a:solidFill>
          <a:latin typeface="+mn-lt"/>
          <a:ea typeface="+mn-ea"/>
        </a:defRPr>
      </a:lvl7pPr>
      <a:lvl8pPr marL="3428914" indent="-228594" algn="l" rtl="0" fontAlgn="base">
        <a:spcBef>
          <a:spcPct val="20000"/>
        </a:spcBef>
        <a:spcAft>
          <a:spcPct val="0"/>
        </a:spcAft>
        <a:buFont typeface="Wingdings" pitchFamily="16" charset="2"/>
        <a:buChar char="§"/>
        <a:defRPr sz="1600">
          <a:solidFill>
            <a:schemeClr val="tx1"/>
          </a:solidFill>
          <a:latin typeface="+mn-lt"/>
          <a:ea typeface="+mn-ea"/>
        </a:defRPr>
      </a:lvl8pPr>
      <a:lvl9pPr marL="3886103" indent="-228594" algn="l" rtl="0" fontAlgn="base">
        <a:spcBef>
          <a:spcPct val="20000"/>
        </a:spcBef>
        <a:spcAft>
          <a:spcPct val="0"/>
        </a:spcAft>
        <a:buFont typeface="Wingdings" pitchFamily="16" charset="2"/>
        <a:buChar char="§"/>
        <a:defRPr sz="1600">
          <a:solidFill>
            <a:schemeClr val="tx1"/>
          </a:solidFill>
          <a:latin typeface="+mn-lt"/>
          <a:ea typeface="+mn-ea"/>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36"/>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F5995FE-B371-4C98-8121-CA96FBE10F7E}"/>
              </a:ext>
            </a:extLst>
          </p:cNvPr>
          <p:cNvSpPr>
            <a:spLocks noGrp="1" noChangeArrowheads="1"/>
          </p:cNvSpPr>
          <p:nvPr>
            <p:ph type="title"/>
          </p:nvPr>
        </p:nvSpPr>
        <p:spPr bwMode="auto">
          <a:xfrm>
            <a:off x="609600" y="273051"/>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68B6ED5C-7734-4AE8-90BF-DA76C415640A}"/>
              </a:ext>
            </a:extLst>
          </p:cNvPr>
          <p:cNvSpPr>
            <a:spLocks noGrp="1" noChangeArrowheads="1"/>
          </p:cNvSpPr>
          <p:nvPr>
            <p:ph type="body" idx="1"/>
          </p:nvPr>
        </p:nvSpPr>
        <p:spPr bwMode="auto">
          <a:xfrm>
            <a:off x="609600" y="1602317"/>
            <a:ext cx="10972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4">
            <a:extLst>
              <a:ext uri="{FF2B5EF4-FFF2-40B4-BE49-F238E27FC236}">
                <a16:creationId xmlns:a16="http://schemas.microsoft.com/office/drawing/2014/main" id="{98222E27-6C71-48B9-984B-3BFC3BF09D64}"/>
              </a:ext>
            </a:extLst>
          </p:cNvPr>
          <p:cNvPicPr>
            <a:picLocks noChangeAspect="1"/>
          </p:cNvPicPr>
          <p:nvPr/>
        </p:nvPicPr>
        <p:blipFill>
          <a:blip r:embed="rId37">
            <a:extLst>
              <a:ext uri="{28A0092B-C50C-407E-A947-70E740481C1C}">
                <a14:useLocalDpi xmlns:a14="http://schemas.microsoft.com/office/drawing/2010/main" val="0"/>
              </a:ext>
            </a:extLst>
          </a:blip>
          <a:srcRect/>
          <a:stretch>
            <a:fillRect/>
          </a:stretch>
        </p:blipFill>
        <p:spPr bwMode="auto">
          <a:xfrm>
            <a:off x="10668001" y="6172200"/>
            <a:ext cx="1250951" cy="41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4186361"/>
      </p:ext>
    </p:extLst>
  </p:cSld>
  <p:clrMap bg1="dk2" tx1="lt1" bg2="dk1" tx2="lt2" accent1="accent1" accent2="accent2" accent3="accent3" accent4="accent4" accent5="accent5" accent6="accent6" hlink="hlink" folHlink="folHlink"/>
  <p:sldLayoutIdLst>
    <p:sldLayoutId id="2147484231" r:id="rId1"/>
    <p:sldLayoutId id="2147484232" r:id="rId2"/>
    <p:sldLayoutId id="2147484233" r:id="rId3"/>
    <p:sldLayoutId id="2147484234" r:id="rId4"/>
    <p:sldLayoutId id="2147484235" r:id="rId5"/>
    <p:sldLayoutId id="2147484236" r:id="rId6"/>
    <p:sldLayoutId id="2147484237" r:id="rId7"/>
    <p:sldLayoutId id="2147484238" r:id="rId8"/>
    <p:sldLayoutId id="2147484239" r:id="rId9"/>
    <p:sldLayoutId id="2147484240" r:id="rId10"/>
    <p:sldLayoutId id="2147484241" r:id="rId11"/>
    <p:sldLayoutId id="2147484242" r:id="rId12"/>
    <p:sldLayoutId id="2147484243" r:id="rId13"/>
    <p:sldLayoutId id="2147484244" r:id="rId14"/>
    <p:sldLayoutId id="2147484245" r:id="rId15"/>
    <p:sldLayoutId id="2147484246" r:id="rId16"/>
    <p:sldLayoutId id="2147484247" r:id="rId17"/>
    <p:sldLayoutId id="2147484248" r:id="rId18"/>
    <p:sldLayoutId id="2147484249" r:id="rId19"/>
    <p:sldLayoutId id="2147484250" r:id="rId20"/>
    <p:sldLayoutId id="2147484251" r:id="rId21"/>
    <p:sldLayoutId id="2147484252" r:id="rId22"/>
    <p:sldLayoutId id="2147484253" r:id="rId23"/>
    <p:sldLayoutId id="2147484254" r:id="rId24"/>
    <p:sldLayoutId id="2147484255" r:id="rId25"/>
    <p:sldLayoutId id="2147484256" r:id="rId26"/>
    <p:sldLayoutId id="2147484257" r:id="rId27"/>
    <p:sldLayoutId id="2147484258" r:id="rId28"/>
    <p:sldLayoutId id="2147484259" r:id="rId29"/>
    <p:sldLayoutId id="2147484260" r:id="rId30"/>
    <p:sldLayoutId id="2147484261" r:id="rId31"/>
    <p:sldLayoutId id="2147484262" r:id="rId32"/>
    <p:sldLayoutId id="2147484263" r:id="rId33"/>
    <p:sldLayoutId id="2147484264" r:id="rId34"/>
  </p:sldLayoutIdLst>
  <p:transition spd="med">
    <p:fade/>
  </p:transition>
  <p:hf sldNum="0" hdr="0" ftr="0" dt="0"/>
  <p:txStyles>
    <p:titleStyle>
      <a:lvl1pPr algn="ctr" rtl="0" eaLnBrk="1" fontAlgn="base" hangingPunct="1">
        <a:spcBef>
          <a:spcPct val="0"/>
        </a:spcBef>
        <a:spcAft>
          <a:spcPct val="0"/>
        </a:spcAft>
        <a:defRPr sz="4000">
          <a:solidFill>
            <a:schemeClr val="bg1"/>
          </a:solidFill>
          <a:latin typeface="Century Gothic"/>
          <a:ea typeface="+mj-ea"/>
          <a:cs typeface="Century Gothic"/>
        </a:defRPr>
      </a:lvl1pPr>
      <a:lvl2pPr algn="ctr" rtl="0" eaLnBrk="1" fontAlgn="base" hangingPunct="1">
        <a:spcBef>
          <a:spcPct val="0"/>
        </a:spcBef>
        <a:spcAft>
          <a:spcPct val="0"/>
        </a:spcAft>
        <a:defRPr sz="4000">
          <a:solidFill>
            <a:schemeClr val="bg1"/>
          </a:solidFill>
          <a:latin typeface="Century Gothic" panose="020B0502020202020204" pitchFamily="34" charset="0"/>
          <a:ea typeface="MS Pゴシック" pitchFamily="-92" charset="-128"/>
          <a:cs typeface="Century Gothic" panose="020B0502020202020204" pitchFamily="34" charset="0"/>
        </a:defRPr>
      </a:lvl2pPr>
      <a:lvl3pPr algn="ctr" rtl="0" eaLnBrk="1" fontAlgn="base" hangingPunct="1">
        <a:spcBef>
          <a:spcPct val="0"/>
        </a:spcBef>
        <a:spcAft>
          <a:spcPct val="0"/>
        </a:spcAft>
        <a:defRPr sz="4000">
          <a:solidFill>
            <a:schemeClr val="bg1"/>
          </a:solidFill>
          <a:latin typeface="Century Gothic" panose="020B0502020202020204" pitchFamily="34" charset="0"/>
          <a:ea typeface="MS Pゴシック" pitchFamily="-92" charset="-128"/>
          <a:cs typeface="Century Gothic" panose="020B0502020202020204" pitchFamily="34" charset="0"/>
        </a:defRPr>
      </a:lvl3pPr>
      <a:lvl4pPr algn="ctr" rtl="0" eaLnBrk="1" fontAlgn="base" hangingPunct="1">
        <a:spcBef>
          <a:spcPct val="0"/>
        </a:spcBef>
        <a:spcAft>
          <a:spcPct val="0"/>
        </a:spcAft>
        <a:defRPr sz="4000">
          <a:solidFill>
            <a:schemeClr val="bg1"/>
          </a:solidFill>
          <a:latin typeface="Century Gothic" panose="020B0502020202020204" pitchFamily="34" charset="0"/>
          <a:ea typeface="MS Pゴシック" pitchFamily="-92" charset="-128"/>
          <a:cs typeface="Century Gothic" panose="020B0502020202020204" pitchFamily="34" charset="0"/>
        </a:defRPr>
      </a:lvl4pPr>
      <a:lvl5pPr algn="ctr" rtl="0" eaLnBrk="1" fontAlgn="base" hangingPunct="1">
        <a:spcBef>
          <a:spcPct val="0"/>
        </a:spcBef>
        <a:spcAft>
          <a:spcPct val="0"/>
        </a:spcAft>
        <a:defRPr sz="4000">
          <a:solidFill>
            <a:schemeClr val="bg1"/>
          </a:solidFill>
          <a:latin typeface="Century Gothic" panose="020B0502020202020204" pitchFamily="34" charset="0"/>
          <a:ea typeface="MS Pゴシック" pitchFamily="-92" charset="-128"/>
          <a:cs typeface="Century Gothic" panose="020B0502020202020204" pitchFamily="34" charset="0"/>
        </a:defRPr>
      </a:lvl5pPr>
      <a:lvl6pPr marL="609585" algn="r" rtl="0" eaLnBrk="1" fontAlgn="base" hangingPunct="1">
        <a:spcBef>
          <a:spcPct val="0"/>
        </a:spcBef>
        <a:spcAft>
          <a:spcPct val="0"/>
        </a:spcAft>
        <a:defRPr sz="5867" b="1">
          <a:solidFill>
            <a:srgbClr val="DE2723"/>
          </a:solidFill>
          <a:latin typeface="Arial" charset="0"/>
          <a:ea typeface="MS Pゴシック" pitchFamily="-92" charset="-128"/>
        </a:defRPr>
      </a:lvl6pPr>
      <a:lvl7pPr marL="1219170" algn="r" rtl="0" eaLnBrk="1" fontAlgn="base" hangingPunct="1">
        <a:spcBef>
          <a:spcPct val="0"/>
        </a:spcBef>
        <a:spcAft>
          <a:spcPct val="0"/>
        </a:spcAft>
        <a:defRPr sz="5867" b="1">
          <a:solidFill>
            <a:srgbClr val="DE2723"/>
          </a:solidFill>
          <a:latin typeface="Arial" charset="0"/>
          <a:ea typeface="MS Pゴシック" pitchFamily="-92" charset="-128"/>
        </a:defRPr>
      </a:lvl7pPr>
      <a:lvl8pPr marL="1828754" algn="r" rtl="0" eaLnBrk="1" fontAlgn="base" hangingPunct="1">
        <a:spcBef>
          <a:spcPct val="0"/>
        </a:spcBef>
        <a:spcAft>
          <a:spcPct val="0"/>
        </a:spcAft>
        <a:defRPr sz="5867" b="1">
          <a:solidFill>
            <a:srgbClr val="DE2723"/>
          </a:solidFill>
          <a:latin typeface="Arial" charset="0"/>
          <a:ea typeface="MS Pゴシック" pitchFamily="-92" charset="-128"/>
        </a:defRPr>
      </a:lvl8pPr>
      <a:lvl9pPr marL="2438339" algn="r" rtl="0" eaLnBrk="1" fontAlgn="base" hangingPunct="1">
        <a:spcBef>
          <a:spcPct val="0"/>
        </a:spcBef>
        <a:spcAft>
          <a:spcPct val="0"/>
        </a:spcAft>
        <a:defRPr sz="5867" b="1">
          <a:solidFill>
            <a:srgbClr val="DE2723"/>
          </a:solidFill>
          <a:latin typeface="Arial" charset="0"/>
          <a:ea typeface="MS Pゴシック" pitchFamily="-92" charset="-128"/>
        </a:defRPr>
      </a:lvl9pPr>
    </p:titleStyle>
    <p:bodyStyle>
      <a:lvl1pPr marL="457189" indent="-457189" algn="l" rtl="0" eaLnBrk="1" fontAlgn="base" hangingPunct="1">
        <a:spcBef>
          <a:spcPct val="20000"/>
        </a:spcBef>
        <a:spcAft>
          <a:spcPct val="0"/>
        </a:spcAft>
        <a:buFont typeface="Wingdings" panose="05000000000000000000" pitchFamily="2" charset="2"/>
        <a:buChar char="§"/>
        <a:defRPr sz="3200">
          <a:solidFill>
            <a:srgbClr val="000000"/>
          </a:solidFill>
          <a:latin typeface="Century Gothic"/>
          <a:ea typeface="+mn-ea"/>
          <a:cs typeface="Century Gothic"/>
        </a:defRPr>
      </a:lvl1pPr>
      <a:lvl2pPr marL="990575" indent="-380990" algn="l" rtl="0" eaLnBrk="1" fontAlgn="base" hangingPunct="1">
        <a:spcBef>
          <a:spcPct val="20000"/>
        </a:spcBef>
        <a:spcAft>
          <a:spcPct val="0"/>
        </a:spcAft>
        <a:buFont typeface="Wingdings" panose="05000000000000000000" pitchFamily="2" charset="2"/>
        <a:buChar char="§"/>
        <a:defRPr sz="2667">
          <a:solidFill>
            <a:srgbClr val="000000"/>
          </a:solidFill>
          <a:latin typeface="Century Gothic"/>
          <a:ea typeface="+mn-ea"/>
          <a:cs typeface="Century Gothic"/>
        </a:defRPr>
      </a:lvl2pPr>
      <a:lvl3pPr marL="1523962" indent="-304792" algn="l" rtl="0" eaLnBrk="1" fontAlgn="base" hangingPunct="1">
        <a:spcBef>
          <a:spcPct val="20000"/>
        </a:spcBef>
        <a:spcAft>
          <a:spcPct val="0"/>
        </a:spcAft>
        <a:buFont typeface="Wingdings" panose="05000000000000000000" pitchFamily="2" charset="2"/>
        <a:buChar char="§"/>
        <a:defRPr>
          <a:solidFill>
            <a:srgbClr val="000000"/>
          </a:solidFill>
          <a:latin typeface="Century Gothic"/>
          <a:ea typeface="+mn-ea"/>
          <a:cs typeface="Century Gothic"/>
        </a:defRPr>
      </a:lvl3pPr>
      <a:lvl4pPr marL="2133547" indent="-304792" algn="l" rtl="0" eaLnBrk="1" fontAlgn="base" hangingPunct="1">
        <a:spcBef>
          <a:spcPct val="20000"/>
        </a:spcBef>
        <a:spcAft>
          <a:spcPct val="0"/>
        </a:spcAft>
        <a:buFont typeface="Wingdings" panose="05000000000000000000" pitchFamily="2" charset="2"/>
        <a:buChar char="§"/>
        <a:defRPr sz="2133">
          <a:solidFill>
            <a:srgbClr val="000000"/>
          </a:solidFill>
          <a:latin typeface="Century Gothic"/>
          <a:ea typeface="+mn-ea"/>
          <a:cs typeface="Century Gothic"/>
        </a:defRPr>
      </a:lvl4pPr>
      <a:lvl5pPr marL="2743131" indent="-304792" algn="l" rtl="0" eaLnBrk="1" fontAlgn="base" hangingPunct="1">
        <a:spcBef>
          <a:spcPct val="20000"/>
        </a:spcBef>
        <a:spcAft>
          <a:spcPct val="0"/>
        </a:spcAft>
        <a:buFont typeface="Wingdings" panose="05000000000000000000" pitchFamily="2" charset="2"/>
        <a:buChar char="§"/>
        <a:defRPr sz="1867">
          <a:solidFill>
            <a:srgbClr val="000000"/>
          </a:solidFill>
          <a:latin typeface="Century Gothic"/>
          <a:ea typeface="+mn-ea"/>
          <a:cs typeface="Century Gothic"/>
        </a:defRPr>
      </a:lvl5pPr>
      <a:lvl6pPr marL="3352716" indent="-304792" algn="l" rtl="0" eaLnBrk="1" fontAlgn="base" hangingPunct="1">
        <a:spcBef>
          <a:spcPct val="20000"/>
        </a:spcBef>
        <a:spcAft>
          <a:spcPct val="0"/>
        </a:spcAft>
        <a:buFont typeface="Wingdings" pitchFamily="16" charset="2"/>
        <a:buChar char="§"/>
        <a:defRPr sz="2133">
          <a:solidFill>
            <a:schemeClr val="tx1"/>
          </a:solidFill>
          <a:latin typeface="+mn-lt"/>
          <a:ea typeface="+mn-ea"/>
        </a:defRPr>
      </a:lvl6pPr>
      <a:lvl7pPr marL="3962301" indent="-304792" algn="l" rtl="0" eaLnBrk="1" fontAlgn="base" hangingPunct="1">
        <a:spcBef>
          <a:spcPct val="20000"/>
        </a:spcBef>
        <a:spcAft>
          <a:spcPct val="0"/>
        </a:spcAft>
        <a:buFont typeface="Wingdings" pitchFamily="16" charset="2"/>
        <a:buChar char="§"/>
        <a:defRPr sz="2133">
          <a:solidFill>
            <a:schemeClr val="tx1"/>
          </a:solidFill>
          <a:latin typeface="+mn-lt"/>
          <a:ea typeface="+mn-ea"/>
        </a:defRPr>
      </a:lvl7pPr>
      <a:lvl8pPr marL="4571886" indent="-304792" algn="l" rtl="0" eaLnBrk="1" fontAlgn="base" hangingPunct="1">
        <a:spcBef>
          <a:spcPct val="20000"/>
        </a:spcBef>
        <a:spcAft>
          <a:spcPct val="0"/>
        </a:spcAft>
        <a:buFont typeface="Wingdings" pitchFamily="16" charset="2"/>
        <a:buChar char="§"/>
        <a:defRPr sz="2133">
          <a:solidFill>
            <a:schemeClr val="tx1"/>
          </a:solidFill>
          <a:latin typeface="+mn-lt"/>
          <a:ea typeface="+mn-ea"/>
        </a:defRPr>
      </a:lvl8pPr>
      <a:lvl9pPr marL="5181470" indent="-304792" algn="l" rtl="0" eaLnBrk="1" fontAlgn="base" hangingPunct="1">
        <a:spcBef>
          <a:spcPct val="20000"/>
        </a:spcBef>
        <a:spcAft>
          <a:spcPct val="0"/>
        </a:spcAft>
        <a:buFont typeface="Wingdings" pitchFamily="16" charset="2"/>
        <a:buChar char="§"/>
        <a:defRPr sz="2133">
          <a:solidFill>
            <a:schemeClr val="tx1"/>
          </a:solidFill>
          <a:latin typeface="+mn-lt"/>
          <a:ea typeface="+mn-ea"/>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12" Type="http://schemas.openxmlformats.org/officeDocument/2006/relationships/image" Target="../media/image23.emf"/><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7.emf"/><Relationship Id="rId11" Type="http://schemas.openxmlformats.org/officeDocument/2006/relationships/image" Target="../media/image22.emf"/><Relationship Id="rId5" Type="http://schemas.openxmlformats.org/officeDocument/2006/relationships/image" Target="../media/image16.emf"/><Relationship Id="rId10" Type="http://schemas.openxmlformats.org/officeDocument/2006/relationships/image" Target="../media/image21.emf"/><Relationship Id="rId4" Type="http://schemas.openxmlformats.org/officeDocument/2006/relationships/image" Target="../media/image15.emf"/><Relationship Id="rId9" Type="http://schemas.openxmlformats.org/officeDocument/2006/relationships/image" Target="../media/image20.emf"/></Relationships>
</file>

<file path=ppt/slides/_rels/slide15.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12" Type="http://schemas.openxmlformats.org/officeDocument/2006/relationships/image" Target="../media/image23.e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7.emf"/><Relationship Id="rId11" Type="http://schemas.openxmlformats.org/officeDocument/2006/relationships/image" Target="../media/image22.emf"/><Relationship Id="rId5" Type="http://schemas.openxmlformats.org/officeDocument/2006/relationships/image" Target="../media/image16.emf"/><Relationship Id="rId10" Type="http://schemas.openxmlformats.org/officeDocument/2006/relationships/image" Target="../media/image21.emf"/><Relationship Id="rId4" Type="http://schemas.openxmlformats.org/officeDocument/2006/relationships/image" Target="../media/image15.emf"/><Relationship Id="rId9" Type="http://schemas.openxmlformats.org/officeDocument/2006/relationships/image" Target="../media/image20.emf"/></Relationships>
</file>

<file path=ppt/slides/_rels/slide1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7.jpeg"/><Relationship Id="rId11" Type="http://schemas.openxmlformats.org/officeDocument/2006/relationships/image" Target="../media/image32.jpeg"/><Relationship Id="rId5" Type="http://schemas.openxmlformats.org/officeDocument/2006/relationships/image" Target="../media/image26.jpeg"/><Relationship Id="rId10" Type="http://schemas.openxmlformats.org/officeDocument/2006/relationships/image" Target="../media/image31.jpeg"/><Relationship Id="rId4" Type="http://schemas.openxmlformats.org/officeDocument/2006/relationships/image" Target="../media/image25.jpeg"/><Relationship Id="rId9"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4.jp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7.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7.xml"/><Relationship Id="rId1" Type="http://schemas.openxmlformats.org/officeDocument/2006/relationships/slideLayout" Target="../slideLayouts/slideLayout19.xml"/><Relationship Id="rId5" Type="http://schemas.openxmlformats.org/officeDocument/2006/relationships/image" Target="../media/image38.jpeg"/><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8.xml"/><Relationship Id="rId1" Type="http://schemas.openxmlformats.org/officeDocument/2006/relationships/slideLayout" Target="../slideLayouts/slideLayout19.xml"/><Relationship Id="rId5" Type="http://schemas.openxmlformats.org/officeDocument/2006/relationships/image" Target="../media/image42.jpeg"/><Relationship Id="rId4" Type="http://schemas.openxmlformats.org/officeDocument/2006/relationships/image" Target="../media/image41.jpeg"/></Relationships>
</file>

<file path=ppt/slides/_rels/slide23.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21.xml"/><Relationship Id="rId1" Type="http://schemas.openxmlformats.org/officeDocument/2006/relationships/slideLayout" Target="../slideLayouts/slideLayout37.xml"/><Relationship Id="rId4" Type="http://schemas.openxmlformats.org/officeDocument/2006/relationships/image" Target="../media/image45.jpeg"/></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43.xml"/><Relationship Id="rId4" Type="http://schemas.openxmlformats.org/officeDocument/2006/relationships/image" Target="../media/image48.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3.xml"/><Relationship Id="rId5" Type="http://schemas.openxmlformats.org/officeDocument/2006/relationships/image" Target="../media/image47.png"/><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6.xml"/><Relationship Id="rId1" Type="http://schemas.openxmlformats.org/officeDocument/2006/relationships/slideLayout" Target="../slideLayouts/slideLayout44.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42.xml"/></Relationships>
</file>

<file path=ppt/slides/_rels/slide3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8.xml"/><Relationship Id="rId1" Type="http://schemas.openxmlformats.org/officeDocument/2006/relationships/slideLayout" Target="../slideLayouts/slideLayout45.xml"/><Relationship Id="rId4" Type="http://schemas.openxmlformats.org/officeDocument/2006/relationships/image" Target="../media/image54.jpe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46.xml"/><Relationship Id="rId4" Type="http://schemas.openxmlformats.org/officeDocument/2006/relationships/image" Target="../media/image56.png"/></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0.xml"/><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3.xml"/><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4.xml"/><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8.emf"/></Relationships>
</file>

<file path=ppt/slides/_rels/slide40.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35.xml"/><Relationship Id="rId1" Type="http://schemas.openxmlformats.org/officeDocument/2006/relationships/slideLayout" Target="../slideLayouts/slideLayout47.xml"/><Relationship Id="rId4" Type="http://schemas.openxmlformats.org/officeDocument/2006/relationships/image" Target="../media/image61.jpeg"/></Relationships>
</file>

<file path=ppt/slides/_rels/slide4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6.xml"/><Relationship Id="rId1" Type="http://schemas.openxmlformats.org/officeDocument/2006/relationships/slideLayout" Target="../slideLayouts/slideLayout17.xml"/><Relationship Id="rId4" Type="http://schemas.openxmlformats.org/officeDocument/2006/relationships/image" Target="../media/image59.jpeg"/></Relationships>
</file>

<file path=ppt/slides/_rels/slide4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7.xml"/><Relationship Id="rId1" Type="http://schemas.openxmlformats.org/officeDocument/2006/relationships/slideLayout" Target="../slideLayouts/slideLayout48.xml"/><Relationship Id="rId4" Type="http://schemas.openxmlformats.org/officeDocument/2006/relationships/image" Target="../media/image59.jpeg"/></Relationships>
</file>

<file path=ppt/slides/_rels/slide4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8.xml"/><Relationship Id="rId1" Type="http://schemas.openxmlformats.org/officeDocument/2006/relationships/slideLayout" Target="../slideLayouts/slideLayout49.xml"/><Relationship Id="rId4" Type="http://schemas.openxmlformats.org/officeDocument/2006/relationships/image" Target="../media/image59.jpeg"/></Relationships>
</file>

<file path=ppt/slides/_rels/slide4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9.xml"/><Relationship Id="rId1" Type="http://schemas.openxmlformats.org/officeDocument/2006/relationships/slideLayout" Target="../slideLayouts/slideLayout50.xml"/><Relationship Id="rId4" Type="http://schemas.openxmlformats.org/officeDocument/2006/relationships/image" Target="../media/image59.jpeg"/></Relationships>
</file>

<file path=ppt/slides/_rels/slide4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0.xml"/><Relationship Id="rId1" Type="http://schemas.openxmlformats.org/officeDocument/2006/relationships/slideLayout" Target="../slideLayouts/slideLayout51.xml"/><Relationship Id="rId4" Type="http://schemas.openxmlformats.org/officeDocument/2006/relationships/image" Target="../media/image48.jpeg"/></Relationships>
</file>

<file path=ppt/slides/_rels/slide4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4.jpeg"/><Relationship Id="rId7" Type="http://schemas.openxmlformats.org/officeDocument/2006/relationships/image" Target="../media/image48.jpeg"/><Relationship Id="rId2" Type="http://schemas.openxmlformats.org/officeDocument/2006/relationships/notesSlide" Target="../notesSlides/notesSlide41.xml"/><Relationship Id="rId1" Type="http://schemas.openxmlformats.org/officeDocument/2006/relationships/slideLayout" Target="../slideLayouts/slideLayout51.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 Id="rId9" Type="http://schemas.microsoft.com/office/2007/relationships/hdphoto" Target="../media/hdphoto1.wdp"/></Relationships>
</file>

<file path=ppt/slides/_rels/slide48.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42.xml"/><Relationship Id="rId1" Type="http://schemas.openxmlformats.org/officeDocument/2006/relationships/slideLayout" Target="../slideLayouts/slideLayout17.xml"/><Relationship Id="rId5" Type="http://schemas.openxmlformats.org/officeDocument/2006/relationships/image" Target="../media/image12.jpeg"/><Relationship Id="rId4" Type="http://schemas.openxmlformats.org/officeDocument/2006/relationships/image" Target="../media/image70.jpg"/></Relationships>
</file>

<file path=ppt/slides/_rels/slide49.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perimeterinstitute.ca/outreach/teachers"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jpeg"/></Relationships>
</file>

<file path=ppt/slides/_rels/slide52.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46.xml"/><Relationship Id="rId1" Type="http://schemas.openxmlformats.org/officeDocument/2006/relationships/slideLayout" Target="../slideLayouts/slideLayout6.xml"/><Relationship Id="rId6" Type="http://schemas.openxmlformats.org/officeDocument/2006/relationships/hyperlink" Target="https://resources.perimeterinstitute.ca/" TargetMode="External"/><Relationship Id="rId5" Type="http://schemas.openxmlformats.org/officeDocument/2006/relationships/image" Target="../media/image78.jpg"/><Relationship Id="rId4" Type="http://schemas.openxmlformats.org/officeDocument/2006/relationships/image" Target="../media/image77.jpg"/></Relationships>
</file>

<file path=ppt/slides/_rels/slide53.xml.rels><?xml version="1.0" encoding="UTF-8" standalone="yes"?>
<Relationships xmlns="http://schemas.openxmlformats.org/package/2006/relationships"><Relationship Id="rId3" Type="http://schemas.openxmlformats.org/officeDocument/2006/relationships/hyperlink" Target="http://www.perimeterinstitute.ca/outreach/students"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jpg"/></Relationships>
</file>

<file path=ppt/slides/_rels/slide54.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8" Type="http://schemas.openxmlformats.org/officeDocument/2006/relationships/image" Target="../media/image87.jpe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s>
</file>

<file path=ppt/slides/_rels/slide5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hyperlink" Target="https://resources.perimeterinstitute.ca/" TargetMode="Externa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txBox="1">
            <a:spLocks/>
          </p:cNvSpPr>
          <p:nvPr/>
        </p:nvSpPr>
        <p:spPr>
          <a:xfrm>
            <a:off x="381000" y="762000"/>
            <a:ext cx="4876800" cy="1371600"/>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a:r>
              <a:rPr lang="en-US" sz="3200" dirty="0">
                <a:solidFill>
                  <a:schemeClr val="bg1"/>
                </a:solidFill>
                <a:latin typeface="Century Gothic" panose="020B0502020202020204" pitchFamily="34" charset="0"/>
                <a:cs typeface="Century Gothic"/>
              </a:rPr>
              <a:t>The Process of Science</a:t>
            </a:r>
          </a:p>
          <a:p>
            <a:pPr algn="l"/>
            <a:r>
              <a:rPr lang="en-US" sz="2400" b="0" dirty="0">
                <a:solidFill>
                  <a:schemeClr val="bg1"/>
                </a:solidFill>
                <a:latin typeface="Century Gothic" panose="020B0502020202020204" pitchFamily="34" charset="0"/>
                <a:cs typeface="Century Gothic"/>
              </a:rPr>
              <a:t>How Do Scientists Think?</a:t>
            </a:r>
          </a:p>
        </p:txBody>
      </p:sp>
      <p:sp>
        <p:nvSpPr>
          <p:cNvPr id="11" name="Title 1"/>
          <p:cNvSpPr txBox="1">
            <a:spLocks/>
          </p:cNvSpPr>
          <p:nvPr/>
        </p:nvSpPr>
        <p:spPr>
          <a:xfrm>
            <a:off x="8305800" y="4800600"/>
            <a:ext cx="2895600" cy="533400"/>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a:r>
              <a:rPr lang="en-US" sz="2400" b="0" dirty="0">
                <a:solidFill>
                  <a:schemeClr val="bg1"/>
                </a:solidFill>
                <a:latin typeface="Century Gothic" panose="020B0502020202020204" pitchFamily="34" charset="0"/>
                <a:cs typeface="Century Gothic"/>
              </a:rPr>
              <a:t>CERN HST 2022</a:t>
            </a:r>
          </a:p>
        </p:txBody>
      </p:sp>
    </p:spTree>
    <p:extLst>
      <p:ext uri="{BB962C8B-B14F-4D97-AF65-F5344CB8AC3E}">
        <p14:creationId xmlns:p14="http://schemas.microsoft.com/office/powerpoint/2010/main" val="67360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7" name="Title 4"/>
          <p:cNvSpPr txBox="1">
            <a:spLocks/>
          </p:cNvSpPr>
          <p:nvPr/>
        </p:nvSpPr>
        <p:spPr>
          <a:xfrm>
            <a:off x="1631504" y="381002"/>
            <a:ext cx="8229600" cy="1060533"/>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lang="en-CA" sz="4000" kern="1200" dirty="0">
                <a:solidFill>
                  <a:srgbClr val="00B0F0"/>
                </a:solidFill>
                <a:latin typeface="Century Gothic" pitchFamily="34" charset="0"/>
                <a:ea typeface="+mj-ea"/>
                <a:cs typeface="+mj-cs"/>
              </a:defRPr>
            </a:lvl1pPr>
          </a:lstStyle>
          <a:p>
            <a:pPr algn="l"/>
            <a:r>
              <a:rPr lang="en-CA" sz="3600" dirty="0">
                <a:solidFill>
                  <a:schemeClr val="bg1"/>
                </a:solidFill>
              </a:rPr>
              <a:t>Science in the News</a:t>
            </a:r>
          </a:p>
        </p:txBody>
      </p:sp>
      <p:sp>
        <p:nvSpPr>
          <p:cNvPr id="5" name="TextBox 4"/>
          <p:cNvSpPr txBox="1"/>
          <p:nvPr/>
        </p:nvSpPr>
        <p:spPr>
          <a:xfrm>
            <a:off x="1991544" y="1969267"/>
            <a:ext cx="3754760" cy="3046988"/>
          </a:xfrm>
          <a:prstGeom prst="rect">
            <a:avLst/>
          </a:prstGeom>
          <a:noFill/>
        </p:spPr>
        <p:txBody>
          <a:bodyPr wrap="square" rtlCol="0">
            <a:spAutoFit/>
          </a:bodyPr>
          <a:lstStyle/>
          <a:p>
            <a:r>
              <a:rPr lang="en-CA" sz="3200" dirty="0">
                <a:solidFill>
                  <a:srgbClr val="0E426D"/>
                </a:solidFill>
                <a:latin typeface="Century Gothic" panose="020B0502020202020204" pitchFamily="34" charset="0"/>
              </a:rPr>
              <a:t>The stars in the Andromeda galaxy are moving much faster than they should. Why?</a:t>
            </a:r>
          </a:p>
        </p:txBody>
      </p:sp>
      <p:pic>
        <p:nvPicPr>
          <p:cNvPr id="1026" name="Picture 2" descr="http://cdms.phy.queensu.ca/Public_Docs/Pictures/Rotationcurve_3.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873248" y="1872141"/>
            <a:ext cx="4615243" cy="2780996"/>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6192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BD613C5-42C4-4C16-9851-7D5CCB7388A8}"/>
              </a:ext>
            </a:extLst>
          </p:cNvPr>
          <p:cNvSpPr txBox="1"/>
          <p:nvPr/>
        </p:nvSpPr>
        <p:spPr>
          <a:xfrm rot="19793757">
            <a:off x="7039693" y="3233325"/>
            <a:ext cx="3747419" cy="1015663"/>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The objects in outer space</a:t>
            </a:r>
            <a:endParaRPr lang="en-CA" sz="2000" dirty="0">
              <a:latin typeface="Century Gothic" panose="020B0502020202020204" pitchFamily="34" charset="0"/>
            </a:endParaRPr>
          </a:p>
          <a:p>
            <a:pPr algn="ctr"/>
            <a:r>
              <a:rPr lang="en-US" sz="2000" dirty="0">
                <a:latin typeface="Century Gothic" panose="020B0502020202020204" pitchFamily="34" charset="0"/>
              </a:rPr>
              <a:t>include: planets and moons,</a:t>
            </a:r>
            <a:endParaRPr lang="en-CA" sz="2000" dirty="0">
              <a:latin typeface="Century Gothic" panose="020B0502020202020204" pitchFamily="34" charset="0"/>
            </a:endParaRPr>
          </a:p>
          <a:p>
            <a:pPr algn="ctr"/>
            <a:r>
              <a:rPr lang="en-US" sz="2000" dirty="0">
                <a:latin typeface="Century Gothic" panose="020B0502020202020204" pitchFamily="34" charset="0"/>
              </a:rPr>
              <a:t>stars, and black holes.</a:t>
            </a:r>
            <a:endParaRPr lang="en-CA" sz="2000" dirty="0">
              <a:latin typeface="Century Gothic" panose="020B0502020202020204" pitchFamily="34" charset="0"/>
            </a:endParaRPr>
          </a:p>
        </p:txBody>
      </p:sp>
      <p:sp>
        <p:nvSpPr>
          <p:cNvPr id="9" name="TextBox 8">
            <a:extLst>
              <a:ext uri="{FF2B5EF4-FFF2-40B4-BE49-F238E27FC236}">
                <a16:creationId xmlns:a16="http://schemas.microsoft.com/office/drawing/2014/main" id="{40C784C4-541A-4DDE-BF0B-DB05CEB96911}"/>
              </a:ext>
            </a:extLst>
          </p:cNvPr>
          <p:cNvSpPr txBox="1"/>
          <p:nvPr/>
        </p:nvSpPr>
        <p:spPr>
          <a:xfrm rot="19794278">
            <a:off x="6452365" y="4836911"/>
            <a:ext cx="4089607" cy="1015663"/>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Astronomers can tell how much mass is in a region of space by how much it bends light.</a:t>
            </a:r>
            <a:endParaRPr lang="en-CA" sz="2000" dirty="0">
              <a:latin typeface="Century Gothic" panose="020B0502020202020204" pitchFamily="34" charset="0"/>
            </a:endParaRPr>
          </a:p>
        </p:txBody>
      </p:sp>
      <p:sp>
        <p:nvSpPr>
          <p:cNvPr id="10" name="TextBox 9">
            <a:extLst>
              <a:ext uri="{FF2B5EF4-FFF2-40B4-BE49-F238E27FC236}">
                <a16:creationId xmlns:a16="http://schemas.microsoft.com/office/drawing/2014/main" id="{75F19796-7D50-4657-B5EE-51B8BC312BEB}"/>
              </a:ext>
            </a:extLst>
          </p:cNvPr>
          <p:cNvSpPr txBox="1"/>
          <p:nvPr/>
        </p:nvSpPr>
        <p:spPr>
          <a:xfrm rot="19831214">
            <a:off x="1600241" y="852250"/>
            <a:ext cx="3639336" cy="1015663"/>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The mass of all the gas and</a:t>
            </a:r>
            <a:endParaRPr lang="en-CA" sz="2000" dirty="0">
              <a:latin typeface="Century Gothic" panose="020B0502020202020204" pitchFamily="34" charset="0"/>
            </a:endParaRPr>
          </a:p>
          <a:p>
            <a:pPr algn="ctr"/>
            <a:r>
              <a:rPr lang="en-US" sz="2000" dirty="0">
                <a:latin typeface="Century Gothic" panose="020B0502020202020204" pitchFamily="34" charset="0"/>
              </a:rPr>
              <a:t>stars in a galaxy can be</a:t>
            </a:r>
            <a:endParaRPr lang="en-CA" sz="2000" dirty="0">
              <a:latin typeface="Century Gothic" panose="020B0502020202020204" pitchFamily="34" charset="0"/>
            </a:endParaRPr>
          </a:p>
          <a:p>
            <a:pPr algn="ctr"/>
            <a:r>
              <a:rPr lang="en-US" sz="2000" dirty="0">
                <a:latin typeface="Century Gothic" panose="020B0502020202020204" pitchFamily="34" charset="0"/>
              </a:rPr>
              <a:t>determined.</a:t>
            </a:r>
            <a:endParaRPr lang="en-CA" sz="2000" dirty="0">
              <a:latin typeface="Century Gothic" panose="020B0502020202020204" pitchFamily="34" charset="0"/>
            </a:endParaRPr>
          </a:p>
        </p:txBody>
      </p:sp>
      <p:sp>
        <p:nvSpPr>
          <p:cNvPr id="11" name="TextBox 10">
            <a:extLst>
              <a:ext uri="{FF2B5EF4-FFF2-40B4-BE49-F238E27FC236}">
                <a16:creationId xmlns:a16="http://schemas.microsoft.com/office/drawing/2014/main" id="{186D2EF7-E516-4AD9-9F46-DFAA1777410E}"/>
              </a:ext>
            </a:extLst>
          </p:cNvPr>
          <p:cNvSpPr txBox="1"/>
          <p:nvPr/>
        </p:nvSpPr>
        <p:spPr>
          <a:xfrm rot="19812495">
            <a:off x="6206086" y="1995809"/>
            <a:ext cx="3898855" cy="1323439"/>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There is no reason to expect</a:t>
            </a:r>
            <a:endParaRPr lang="en-CA" sz="2000" dirty="0">
              <a:latin typeface="Century Gothic" panose="020B0502020202020204" pitchFamily="34" charset="0"/>
            </a:endParaRPr>
          </a:p>
          <a:p>
            <a:pPr algn="ctr"/>
            <a:r>
              <a:rPr lang="en-US" sz="2000" dirty="0">
                <a:latin typeface="Century Gothic" panose="020B0502020202020204" pitchFamily="34" charset="0"/>
              </a:rPr>
              <a:t>that all matter that has mass</a:t>
            </a:r>
            <a:endParaRPr lang="en-CA" sz="2000" dirty="0">
              <a:latin typeface="Century Gothic" panose="020B0502020202020204" pitchFamily="34" charset="0"/>
            </a:endParaRPr>
          </a:p>
          <a:p>
            <a:pPr algn="ctr"/>
            <a:r>
              <a:rPr lang="en-US" sz="2000" dirty="0">
                <a:latin typeface="Century Gothic" panose="020B0502020202020204" pitchFamily="34" charset="0"/>
              </a:rPr>
              <a:t>would also be visible to</a:t>
            </a:r>
            <a:endParaRPr lang="en-CA" sz="2000" dirty="0">
              <a:latin typeface="Century Gothic" panose="020B0502020202020204" pitchFamily="34" charset="0"/>
            </a:endParaRPr>
          </a:p>
          <a:p>
            <a:pPr algn="ctr"/>
            <a:r>
              <a:rPr lang="en-US" sz="2000" dirty="0">
                <a:latin typeface="Century Gothic" panose="020B0502020202020204" pitchFamily="34" charset="0"/>
              </a:rPr>
              <a:t>astronomers.</a:t>
            </a:r>
            <a:endParaRPr lang="en-CA" sz="2000" dirty="0">
              <a:latin typeface="Century Gothic" panose="020B0502020202020204" pitchFamily="34" charset="0"/>
            </a:endParaRPr>
          </a:p>
        </p:txBody>
      </p:sp>
      <p:sp>
        <p:nvSpPr>
          <p:cNvPr id="12" name="TextBox 11">
            <a:extLst>
              <a:ext uri="{FF2B5EF4-FFF2-40B4-BE49-F238E27FC236}">
                <a16:creationId xmlns:a16="http://schemas.microsoft.com/office/drawing/2014/main" id="{5ABF611C-042D-4081-BBF8-1F9753C91303}"/>
              </a:ext>
            </a:extLst>
          </p:cNvPr>
          <p:cNvSpPr txBox="1"/>
          <p:nvPr/>
        </p:nvSpPr>
        <p:spPr>
          <a:xfrm rot="19891051">
            <a:off x="4839144" y="597806"/>
            <a:ext cx="3080317" cy="707886"/>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Distant planets and moons are hard to see.</a:t>
            </a:r>
            <a:endParaRPr lang="en-CA" sz="2000" dirty="0">
              <a:latin typeface="Century Gothic" panose="020B0502020202020204" pitchFamily="34" charset="0"/>
            </a:endParaRPr>
          </a:p>
        </p:txBody>
      </p:sp>
      <p:sp>
        <p:nvSpPr>
          <p:cNvPr id="13" name="TextBox 12">
            <a:extLst>
              <a:ext uri="{FF2B5EF4-FFF2-40B4-BE49-F238E27FC236}">
                <a16:creationId xmlns:a16="http://schemas.microsoft.com/office/drawing/2014/main" id="{11CAE663-140F-4E92-BEFE-CFC2DFD1FF89}"/>
              </a:ext>
            </a:extLst>
          </p:cNvPr>
          <p:cNvSpPr txBox="1"/>
          <p:nvPr/>
        </p:nvSpPr>
        <p:spPr>
          <a:xfrm rot="19880402">
            <a:off x="2024915" y="3268933"/>
            <a:ext cx="3942271" cy="1015663"/>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Our theory for gravity is well</a:t>
            </a:r>
            <a:endParaRPr lang="en-CA" sz="2000" dirty="0">
              <a:latin typeface="Century Gothic" panose="020B0502020202020204" pitchFamily="34" charset="0"/>
            </a:endParaRPr>
          </a:p>
          <a:p>
            <a:pPr algn="ctr"/>
            <a:r>
              <a:rPr lang="en-US" sz="2000" dirty="0">
                <a:latin typeface="Century Gothic" panose="020B0502020202020204" pitchFamily="34" charset="0"/>
              </a:rPr>
              <a:t>established and supported by</a:t>
            </a:r>
            <a:endParaRPr lang="en-CA" sz="2000" dirty="0">
              <a:latin typeface="Century Gothic" panose="020B0502020202020204" pitchFamily="34" charset="0"/>
            </a:endParaRPr>
          </a:p>
          <a:p>
            <a:pPr algn="ctr"/>
            <a:r>
              <a:rPr lang="en-US" sz="2000" dirty="0">
                <a:latin typeface="Century Gothic" panose="020B0502020202020204" pitchFamily="34" charset="0"/>
              </a:rPr>
              <a:t>many observations.</a:t>
            </a:r>
            <a:endParaRPr lang="en-CA" sz="2000" dirty="0">
              <a:latin typeface="Century Gothic" panose="020B0502020202020204" pitchFamily="34" charset="0"/>
            </a:endParaRPr>
          </a:p>
        </p:txBody>
      </p:sp>
      <p:sp>
        <p:nvSpPr>
          <p:cNvPr id="14" name="TextBox 13">
            <a:extLst>
              <a:ext uri="{FF2B5EF4-FFF2-40B4-BE49-F238E27FC236}">
                <a16:creationId xmlns:a16="http://schemas.microsoft.com/office/drawing/2014/main" id="{FE4407E2-3C67-4DF5-9A4B-E5520B8AD418}"/>
              </a:ext>
            </a:extLst>
          </p:cNvPr>
          <p:cNvSpPr txBox="1"/>
          <p:nvPr/>
        </p:nvSpPr>
        <p:spPr>
          <a:xfrm rot="19793393">
            <a:off x="3547521" y="5013202"/>
            <a:ext cx="3703689" cy="1015663"/>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The speed of an orbiting star</a:t>
            </a:r>
            <a:endParaRPr lang="en-CA" sz="2000" dirty="0">
              <a:latin typeface="Century Gothic" panose="020B0502020202020204" pitchFamily="34" charset="0"/>
            </a:endParaRPr>
          </a:p>
          <a:p>
            <a:pPr algn="ctr"/>
            <a:r>
              <a:rPr lang="en-US" sz="2000" dirty="0">
                <a:latin typeface="Century Gothic" panose="020B0502020202020204" pitchFamily="34" charset="0"/>
              </a:rPr>
              <a:t>depends on the force acting on the star.</a:t>
            </a:r>
            <a:endParaRPr lang="en-CA" sz="2000" dirty="0">
              <a:latin typeface="Century Gothic" panose="020B0502020202020204" pitchFamily="34" charset="0"/>
            </a:endParaRPr>
          </a:p>
        </p:txBody>
      </p:sp>
      <p:sp>
        <p:nvSpPr>
          <p:cNvPr id="15" name="TextBox 14">
            <a:extLst>
              <a:ext uri="{FF2B5EF4-FFF2-40B4-BE49-F238E27FC236}">
                <a16:creationId xmlns:a16="http://schemas.microsoft.com/office/drawing/2014/main" id="{97F042C8-1A75-47C6-8A76-19B0DE424AE3}"/>
              </a:ext>
            </a:extLst>
          </p:cNvPr>
          <p:cNvSpPr txBox="1"/>
          <p:nvPr/>
        </p:nvSpPr>
        <p:spPr>
          <a:xfrm rot="19786503">
            <a:off x="2371939" y="4369694"/>
            <a:ext cx="3997948" cy="1015663"/>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Black holes are heavy objects</a:t>
            </a:r>
            <a:endParaRPr lang="en-CA" sz="2000" dirty="0">
              <a:latin typeface="Century Gothic" panose="020B0502020202020204" pitchFamily="34" charset="0"/>
            </a:endParaRPr>
          </a:p>
          <a:p>
            <a:pPr algn="ctr"/>
            <a:r>
              <a:rPr lang="en-US" sz="2000" dirty="0">
                <a:latin typeface="Century Gothic" panose="020B0502020202020204" pitchFamily="34" charset="0"/>
              </a:rPr>
              <a:t>that can be observed by</a:t>
            </a:r>
            <a:endParaRPr lang="en-CA" sz="2000" dirty="0">
              <a:latin typeface="Century Gothic" panose="020B0502020202020204" pitchFamily="34" charset="0"/>
            </a:endParaRPr>
          </a:p>
          <a:p>
            <a:pPr algn="ctr"/>
            <a:r>
              <a:rPr lang="en-US" sz="2000" dirty="0">
                <a:latin typeface="Century Gothic" panose="020B0502020202020204" pitchFamily="34" charset="0"/>
              </a:rPr>
              <a:t>astronomers indirectly.</a:t>
            </a:r>
            <a:endParaRPr lang="en-CA" sz="2000" dirty="0">
              <a:latin typeface="Century Gothic" panose="020B0502020202020204" pitchFamily="34" charset="0"/>
            </a:endParaRPr>
          </a:p>
        </p:txBody>
      </p:sp>
      <p:sp>
        <p:nvSpPr>
          <p:cNvPr id="16" name="TextBox 15">
            <a:extLst>
              <a:ext uri="{FF2B5EF4-FFF2-40B4-BE49-F238E27FC236}">
                <a16:creationId xmlns:a16="http://schemas.microsoft.com/office/drawing/2014/main" id="{2F5D9066-71EA-444D-82AE-66D2096D932F}"/>
              </a:ext>
            </a:extLst>
          </p:cNvPr>
          <p:cNvSpPr txBox="1"/>
          <p:nvPr/>
        </p:nvSpPr>
        <p:spPr>
          <a:xfrm rot="19891299">
            <a:off x="1511477" y="2306171"/>
            <a:ext cx="3816867" cy="1015663"/>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Most of the mass in our solar</a:t>
            </a:r>
            <a:endParaRPr lang="en-CA" sz="2000" dirty="0">
              <a:latin typeface="Century Gothic" panose="020B0502020202020204" pitchFamily="34" charset="0"/>
            </a:endParaRPr>
          </a:p>
          <a:p>
            <a:pPr algn="ctr"/>
            <a:r>
              <a:rPr lang="en-US" sz="2000" dirty="0">
                <a:latin typeface="Century Gothic" panose="020B0502020202020204" pitchFamily="34" charset="0"/>
              </a:rPr>
              <a:t>system is in the Sun. Planets are very light in comparison.</a:t>
            </a:r>
            <a:endParaRPr lang="en-CA" sz="2000" dirty="0">
              <a:latin typeface="Century Gothic" panose="020B0502020202020204" pitchFamily="34" charset="0"/>
            </a:endParaRPr>
          </a:p>
        </p:txBody>
      </p:sp>
      <p:sp>
        <p:nvSpPr>
          <p:cNvPr id="17" name="TextBox 16">
            <a:extLst>
              <a:ext uri="{FF2B5EF4-FFF2-40B4-BE49-F238E27FC236}">
                <a16:creationId xmlns:a16="http://schemas.microsoft.com/office/drawing/2014/main" id="{A40DE36B-46DE-4E23-A42E-2ADE84323320}"/>
              </a:ext>
            </a:extLst>
          </p:cNvPr>
          <p:cNvSpPr txBox="1"/>
          <p:nvPr/>
        </p:nvSpPr>
        <p:spPr>
          <a:xfrm rot="19802268">
            <a:off x="5608756" y="930022"/>
            <a:ext cx="4115011" cy="1015663"/>
          </a:xfrm>
          <a:prstGeom prst="rect">
            <a:avLst/>
          </a:prstGeom>
          <a:solidFill>
            <a:schemeClr val="tx1"/>
          </a:solidFill>
          <a:ln>
            <a:solidFill>
              <a:schemeClr val="bg1"/>
            </a:solidFill>
          </a:ln>
        </p:spPr>
        <p:txBody>
          <a:bodyPr wrap="square" rtlCol="0">
            <a:spAutoFit/>
          </a:bodyPr>
          <a:lstStyle/>
          <a:p>
            <a:pPr algn="ctr"/>
            <a:r>
              <a:rPr lang="en-US" sz="2000" dirty="0">
                <a:latin typeface="Century Gothic" panose="020B0502020202020204" pitchFamily="34" charset="0"/>
              </a:rPr>
              <a:t>Black holes are heavy objects</a:t>
            </a:r>
            <a:endParaRPr lang="en-CA" sz="2000" dirty="0">
              <a:latin typeface="Century Gothic" panose="020B0502020202020204" pitchFamily="34" charset="0"/>
            </a:endParaRPr>
          </a:p>
          <a:p>
            <a:pPr algn="ctr"/>
            <a:r>
              <a:rPr lang="en-US" sz="2000" dirty="0">
                <a:latin typeface="Century Gothic" panose="020B0502020202020204" pitchFamily="34" charset="0"/>
              </a:rPr>
              <a:t>that do not emit light so they</a:t>
            </a:r>
            <a:endParaRPr lang="en-CA" sz="2000" dirty="0">
              <a:latin typeface="Century Gothic" panose="020B0502020202020204" pitchFamily="34" charset="0"/>
            </a:endParaRPr>
          </a:p>
          <a:p>
            <a:pPr algn="ctr"/>
            <a:r>
              <a:rPr lang="en-US" sz="2000" dirty="0">
                <a:latin typeface="Century Gothic" panose="020B0502020202020204" pitchFamily="34" charset="0"/>
              </a:rPr>
              <a:t>cannot be observed directly.</a:t>
            </a:r>
            <a:endParaRPr lang="en-CA" sz="2000" dirty="0">
              <a:latin typeface="Century Gothic" panose="020B0502020202020204" pitchFamily="34" charset="0"/>
            </a:endParaRPr>
          </a:p>
        </p:txBody>
      </p:sp>
    </p:spTree>
    <p:extLst>
      <p:ext uri="{BB962C8B-B14F-4D97-AF65-F5344CB8AC3E}">
        <p14:creationId xmlns:p14="http://schemas.microsoft.com/office/powerpoint/2010/main" val="3463997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Content Placeholder 4"/>
          <p:cNvPicPr>
            <a:picLocks noChangeAspect="1"/>
          </p:cNvPicPr>
          <p:nvPr/>
        </p:nvPicPr>
        <p:blipFill rotWithShape="1">
          <a:blip r:embed="rId3" cstate="email">
            <a:extLst>
              <a:ext uri="{28A0092B-C50C-407E-A947-70E740481C1C}">
                <a14:useLocalDpi xmlns:a14="http://schemas.microsoft.com/office/drawing/2010/main" val="0"/>
              </a:ext>
            </a:extLst>
          </a:blip>
          <a:srcRect l="20050" t="15259" r="20058" b="20043"/>
          <a:stretch/>
        </p:blipFill>
        <p:spPr>
          <a:xfrm>
            <a:off x="5647396" y="1219201"/>
            <a:ext cx="5397732" cy="4505672"/>
          </a:xfrm>
          <a:prstGeom prst="ellipse">
            <a:avLst/>
          </a:prstGeom>
          <a:ln>
            <a:noFill/>
          </a:ln>
          <a:effectLst>
            <a:softEdge rad="112500"/>
          </a:effectLst>
        </p:spPr>
      </p:pic>
      <p:sp>
        <p:nvSpPr>
          <p:cNvPr id="8" name="Title 1">
            <a:extLst>
              <a:ext uri="{FF2B5EF4-FFF2-40B4-BE49-F238E27FC236}">
                <a16:creationId xmlns:a16="http://schemas.microsoft.com/office/drawing/2014/main" id="{BC6EB441-4F8E-4F40-8525-30DC73DBDD24}"/>
              </a:ext>
            </a:extLst>
          </p:cNvPr>
          <p:cNvSpPr txBox="1">
            <a:spLocks/>
          </p:cNvSpPr>
          <p:nvPr/>
        </p:nvSpPr>
        <p:spPr>
          <a:xfrm>
            <a:off x="720000" y="720000"/>
            <a:ext cx="7710736"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r>
              <a:rPr lang="en-CA" sz="3600" dirty="0">
                <a:solidFill>
                  <a:schemeClr val="bg1"/>
                </a:solidFill>
                <a:latin typeface="Century Gothic" pitchFamily="34" charset="0"/>
                <a:cs typeface="Arial" pitchFamily="34" charset="0"/>
              </a:rPr>
              <a:t>How Do Scientists Think?</a:t>
            </a:r>
          </a:p>
        </p:txBody>
      </p:sp>
      <p:sp>
        <p:nvSpPr>
          <p:cNvPr id="9" name="Content Placeholder 3">
            <a:extLst>
              <a:ext uri="{FF2B5EF4-FFF2-40B4-BE49-F238E27FC236}">
                <a16:creationId xmlns:a16="http://schemas.microsoft.com/office/drawing/2014/main" id="{DB5B4984-3D29-FCE9-4E92-C001BC94B9E2}"/>
              </a:ext>
            </a:extLst>
          </p:cNvPr>
          <p:cNvSpPr txBox="1">
            <a:spLocks/>
          </p:cNvSpPr>
          <p:nvPr/>
        </p:nvSpPr>
        <p:spPr bwMode="auto">
          <a:xfrm>
            <a:off x="1080000" y="2520000"/>
            <a:ext cx="4038600" cy="3394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rmAutofit/>
          </a:bodyPr>
          <a:lstStyle>
            <a:lvl1pPr marL="342891" indent="-342891"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32" indent="-285744"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2971" indent="-228594"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160" indent="-228594"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349" indent="-228594"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537" indent="-228594" algn="l" rtl="0" fontAlgn="base">
              <a:spcBef>
                <a:spcPct val="20000"/>
              </a:spcBef>
              <a:spcAft>
                <a:spcPct val="0"/>
              </a:spcAft>
              <a:buFont typeface="Wingdings" pitchFamily="16" charset="2"/>
              <a:buChar char="§"/>
              <a:defRPr sz="1600">
                <a:solidFill>
                  <a:schemeClr val="tx1"/>
                </a:solidFill>
                <a:latin typeface="+mn-lt"/>
                <a:ea typeface="+mn-ea"/>
              </a:defRPr>
            </a:lvl6pPr>
            <a:lvl7pPr marL="2971726" indent="-228594" algn="l" rtl="0" fontAlgn="base">
              <a:spcBef>
                <a:spcPct val="20000"/>
              </a:spcBef>
              <a:spcAft>
                <a:spcPct val="0"/>
              </a:spcAft>
              <a:buFont typeface="Wingdings" pitchFamily="16" charset="2"/>
              <a:buChar char="§"/>
              <a:defRPr sz="1600">
                <a:solidFill>
                  <a:schemeClr val="tx1"/>
                </a:solidFill>
                <a:latin typeface="+mn-lt"/>
                <a:ea typeface="+mn-ea"/>
              </a:defRPr>
            </a:lvl7pPr>
            <a:lvl8pPr marL="3428914" indent="-228594" algn="l" rtl="0" fontAlgn="base">
              <a:spcBef>
                <a:spcPct val="20000"/>
              </a:spcBef>
              <a:spcAft>
                <a:spcPct val="0"/>
              </a:spcAft>
              <a:buFont typeface="Wingdings" pitchFamily="16" charset="2"/>
              <a:buChar char="§"/>
              <a:defRPr sz="1600">
                <a:solidFill>
                  <a:schemeClr val="tx1"/>
                </a:solidFill>
                <a:latin typeface="+mn-lt"/>
                <a:ea typeface="+mn-ea"/>
              </a:defRPr>
            </a:lvl8pPr>
            <a:lvl9pPr marL="3886103" indent="-228594" algn="l" rtl="0" fontAlgn="base">
              <a:spcBef>
                <a:spcPct val="20000"/>
              </a:spcBef>
              <a:spcAft>
                <a:spcPct val="0"/>
              </a:spcAft>
              <a:buFont typeface="Wingdings" pitchFamily="16" charset="2"/>
              <a:buChar char="§"/>
              <a:defRPr sz="1600">
                <a:solidFill>
                  <a:schemeClr val="tx1"/>
                </a:solidFill>
                <a:latin typeface="+mn-lt"/>
                <a:ea typeface="+mn-ea"/>
              </a:defRPr>
            </a:lvl9pPr>
          </a:lstStyle>
          <a:p>
            <a:pPr marL="0" indent="0" algn="ctr">
              <a:buFont typeface="Wingdings" charset="0"/>
              <a:buNone/>
            </a:pPr>
            <a:r>
              <a:rPr lang="en-CA" sz="4000" kern="0" dirty="0">
                <a:solidFill>
                  <a:schemeClr val="tx2">
                    <a:lumMod val="75000"/>
                  </a:schemeClr>
                </a:solidFill>
                <a:latin typeface="Century Gothic" pitchFamily="34" charset="0"/>
              </a:rPr>
              <a:t>Scientists Look for Patterns</a:t>
            </a:r>
          </a:p>
        </p:txBody>
      </p:sp>
    </p:spTree>
    <p:extLst>
      <p:ext uri="{BB962C8B-B14F-4D97-AF65-F5344CB8AC3E}">
        <p14:creationId xmlns:p14="http://schemas.microsoft.com/office/powerpoint/2010/main" val="3174961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720000" y="720000"/>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Looking for patterns</a:t>
            </a:r>
          </a:p>
        </p:txBody>
      </p:sp>
      <p:sp>
        <p:nvSpPr>
          <p:cNvPr id="4" name="Title 1"/>
          <p:cNvSpPr txBox="1">
            <a:spLocks/>
          </p:cNvSpPr>
          <p:nvPr/>
        </p:nvSpPr>
        <p:spPr>
          <a:xfrm>
            <a:off x="1295400" y="1976586"/>
            <a:ext cx="5040560" cy="3721968"/>
          </a:xfrm>
          <a:prstGeom prst="rect">
            <a:avLst/>
          </a:prstGeom>
        </p:spPr>
        <p:txBody>
          <a:bodyPr vert="horz" lIns="91440" tIns="45720" rIns="91440" bIns="45720" rtlCol="0" anchor="ctr">
            <a:noAutofit/>
          </a:bodyPr>
          <a:lstStyle/>
          <a:p>
            <a:pPr marL="457189" indent="-457189">
              <a:buFont typeface="Arial" pitchFamily="34" charset="0"/>
              <a:buChar char="•"/>
              <a:defRPr/>
            </a:pPr>
            <a:r>
              <a:rPr lang="en-CA" sz="2800" dirty="0">
                <a:solidFill>
                  <a:schemeClr val="tx2">
                    <a:lumMod val="50000"/>
                  </a:schemeClr>
                </a:solidFill>
                <a:latin typeface="Century Gothic" pitchFamily="34" charset="0"/>
              </a:rPr>
              <a:t>spin</a:t>
            </a:r>
          </a:p>
          <a:p>
            <a:pPr marL="457189" indent="-457189">
              <a:buFont typeface="Arial" pitchFamily="34" charset="0"/>
              <a:buChar char="•"/>
              <a:defRPr/>
            </a:pPr>
            <a:r>
              <a:rPr lang="en-CA" sz="2800" dirty="0">
                <a:solidFill>
                  <a:schemeClr val="tx2">
                    <a:lumMod val="50000"/>
                  </a:schemeClr>
                </a:solidFill>
                <a:latin typeface="Century Gothic" pitchFamily="34" charset="0"/>
                <a:ea typeface="+mj-ea"/>
                <a:cs typeface="+mj-cs"/>
              </a:rPr>
              <a:t>electric charge (Q)</a:t>
            </a:r>
          </a:p>
          <a:p>
            <a:pPr marL="457189" indent="-457189">
              <a:buFont typeface="Arial" pitchFamily="34" charset="0"/>
              <a:buChar char="•"/>
              <a:defRPr/>
            </a:pPr>
            <a:r>
              <a:rPr lang="en-CA" sz="2800" dirty="0">
                <a:solidFill>
                  <a:schemeClr val="tx2">
                    <a:lumMod val="50000"/>
                  </a:schemeClr>
                </a:solidFill>
                <a:latin typeface="Century Gothic" pitchFamily="34" charset="0"/>
                <a:ea typeface="+mj-ea"/>
                <a:cs typeface="+mj-cs"/>
                <a:sym typeface="Wingdings" pitchFamily="2" charset="2"/>
              </a:rPr>
              <a:t>strangeness (S)</a:t>
            </a:r>
          </a:p>
          <a:p>
            <a:pPr marL="457189" indent="-457189">
              <a:buFont typeface="Arial" pitchFamily="34" charset="0"/>
              <a:buChar char="•"/>
              <a:defRPr/>
            </a:pPr>
            <a:r>
              <a:rPr lang="en-CA" sz="2800" dirty="0">
                <a:solidFill>
                  <a:schemeClr val="tx2">
                    <a:lumMod val="50000"/>
                  </a:schemeClr>
                </a:solidFill>
                <a:latin typeface="Century Gothic" pitchFamily="34" charset="0"/>
              </a:rPr>
              <a:t>mass</a:t>
            </a:r>
          </a:p>
          <a:p>
            <a:pPr marL="457189" indent="-457189">
              <a:buFont typeface="Arial" pitchFamily="34" charset="0"/>
              <a:buChar char="•"/>
              <a:defRPr/>
            </a:pPr>
            <a:r>
              <a:rPr lang="en-CA" sz="2800" dirty="0">
                <a:solidFill>
                  <a:schemeClr val="tx2">
                    <a:lumMod val="50000"/>
                  </a:schemeClr>
                </a:solidFill>
                <a:latin typeface="Century Gothic" pitchFamily="34" charset="0"/>
                <a:ea typeface="+mj-ea"/>
                <a:cs typeface="+mj-cs"/>
                <a:sym typeface="Wingdings" pitchFamily="2" charset="2"/>
              </a:rPr>
              <a:t>date</a:t>
            </a:r>
          </a:p>
          <a:p>
            <a:pPr>
              <a:defRPr/>
            </a:pPr>
            <a:endParaRPr lang="en-CA" sz="2800" dirty="0">
              <a:solidFill>
                <a:schemeClr val="tx2">
                  <a:lumMod val="50000"/>
                </a:schemeClr>
              </a:solidFill>
              <a:latin typeface="Century Gothic" pitchFamily="34" charset="0"/>
              <a:ea typeface="+mj-ea"/>
              <a:cs typeface="+mj-cs"/>
            </a:endParaRPr>
          </a:p>
        </p:txBody>
      </p:sp>
      <p:pic>
        <p:nvPicPr>
          <p:cNvPr id="5" name="Picture 4">
            <a:extLst>
              <a:ext uri="{FF2B5EF4-FFF2-40B4-BE49-F238E27FC236}">
                <a16:creationId xmlns:a16="http://schemas.microsoft.com/office/drawing/2014/main" id="{152115E5-070A-4EBC-9E77-A126C6073C84}"/>
              </a:ext>
            </a:extLst>
          </p:cNvPr>
          <p:cNvPicPr>
            <a:picLocks noChangeAspect="1"/>
          </p:cNvPicPr>
          <p:nvPr/>
        </p:nvPicPr>
        <p:blipFill>
          <a:blip r:embed="rId3"/>
          <a:stretch>
            <a:fillRect/>
          </a:stretch>
        </p:blipFill>
        <p:spPr>
          <a:xfrm>
            <a:off x="6477000" y="1916833"/>
            <a:ext cx="3744144" cy="3817292"/>
          </a:xfrm>
          <a:prstGeom prst="rect">
            <a:avLst/>
          </a:prstGeom>
        </p:spPr>
      </p:pic>
    </p:spTree>
    <p:extLst>
      <p:ext uri="{BB962C8B-B14F-4D97-AF65-F5344CB8AC3E}">
        <p14:creationId xmlns:p14="http://schemas.microsoft.com/office/powerpoint/2010/main" val="1654361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720000" y="720000"/>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Finding patterns</a:t>
            </a:r>
          </a:p>
        </p:txBody>
      </p:sp>
      <p:pic>
        <p:nvPicPr>
          <p:cNvPr id="4" name="Picture 3">
            <a:extLst>
              <a:ext uri="{FF2B5EF4-FFF2-40B4-BE49-F238E27FC236}">
                <a16:creationId xmlns:a16="http://schemas.microsoft.com/office/drawing/2014/main" id="{A2FB3ECE-7A2A-401A-B9AE-C7FA9C13968F}"/>
              </a:ext>
            </a:extLst>
          </p:cNvPr>
          <p:cNvPicPr>
            <a:picLocks noChangeAspect="1"/>
          </p:cNvPicPr>
          <p:nvPr/>
        </p:nvPicPr>
        <p:blipFill>
          <a:blip r:embed="rId3"/>
          <a:stretch>
            <a:fillRect/>
          </a:stretch>
        </p:blipFill>
        <p:spPr>
          <a:xfrm rot="20520864">
            <a:off x="2133849" y="2903709"/>
            <a:ext cx="1371600" cy="1398396"/>
          </a:xfrm>
          <a:prstGeom prst="rect">
            <a:avLst/>
          </a:prstGeom>
        </p:spPr>
      </p:pic>
      <p:pic>
        <p:nvPicPr>
          <p:cNvPr id="13" name="Picture 12">
            <a:extLst>
              <a:ext uri="{FF2B5EF4-FFF2-40B4-BE49-F238E27FC236}">
                <a16:creationId xmlns:a16="http://schemas.microsoft.com/office/drawing/2014/main" id="{9ACE2941-338D-4976-889D-B103D1DC7479}"/>
              </a:ext>
            </a:extLst>
          </p:cNvPr>
          <p:cNvPicPr>
            <a:picLocks noChangeAspect="1"/>
          </p:cNvPicPr>
          <p:nvPr/>
        </p:nvPicPr>
        <p:blipFill>
          <a:blip r:embed="rId4"/>
          <a:stretch>
            <a:fillRect/>
          </a:stretch>
        </p:blipFill>
        <p:spPr>
          <a:xfrm rot="19388740">
            <a:off x="4011273" y="2182134"/>
            <a:ext cx="1371600" cy="1422521"/>
          </a:xfrm>
          <a:prstGeom prst="rect">
            <a:avLst/>
          </a:prstGeom>
        </p:spPr>
      </p:pic>
      <p:pic>
        <p:nvPicPr>
          <p:cNvPr id="14" name="Picture 13">
            <a:extLst>
              <a:ext uri="{FF2B5EF4-FFF2-40B4-BE49-F238E27FC236}">
                <a16:creationId xmlns:a16="http://schemas.microsoft.com/office/drawing/2014/main" id="{C5F0BDE8-1A67-4622-9390-0A6F4E903851}"/>
              </a:ext>
            </a:extLst>
          </p:cNvPr>
          <p:cNvPicPr>
            <a:picLocks noChangeAspect="1"/>
          </p:cNvPicPr>
          <p:nvPr/>
        </p:nvPicPr>
        <p:blipFill>
          <a:blip r:embed="rId5"/>
          <a:stretch>
            <a:fillRect/>
          </a:stretch>
        </p:blipFill>
        <p:spPr>
          <a:xfrm rot="1410039">
            <a:off x="6450965" y="1098615"/>
            <a:ext cx="1342343" cy="1371600"/>
          </a:xfrm>
          <a:prstGeom prst="rect">
            <a:avLst/>
          </a:prstGeom>
        </p:spPr>
      </p:pic>
      <p:pic>
        <p:nvPicPr>
          <p:cNvPr id="16" name="Picture 15">
            <a:extLst>
              <a:ext uri="{FF2B5EF4-FFF2-40B4-BE49-F238E27FC236}">
                <a16:creationId xmlns:a16="http://schemas.microsoft.com/office/drawing/2014/main" id="{0140743E-87CA-4918-835C-41763AF853E4}"/>
              </a:ext>
            </a:extLst>
          </p:cNvPr>
          <p:cNvPicPr>
            <a:picLocks noChangeAspect="1"/>
          </p:cNvPicPr>
          <p:nvPr/>
        </p:nvPicPr>
        <p:blipFill>
          <a:blip r:embed="rId6"/>
          <a:stretch>
            <a:fillRect/>
          </a:stretch>
        </p:blipFill>
        <p:spPr>
          <a:xfrm rot="20622997">
            <a:off x="3061203" y="4735481"/>
            <a:ext cx="1325607" cy="1371600"/>
          </a:xfrm>
          <a:prstGeom prst="rect">
            <a:avLst/>
          </a:prstGeom>
        </p:spPr>
      </p:pic>
      <p:pic>
        <p:nvPicPr>
          <p:cNvPr id="17" name="Picture 16">
            <a:extLst>
              <a:ext uri="{FF2B5EF4-FFF2-40B4-BE49-F238E27FC236}">
                <a16:creationId xmlns:a16="http://schemas.microsoft.com/office/drawing/2014/main" id="{DD879402-AC3A-4157-BB59-8F6BA7B7847D}"/>
              </a:ext>
            </a:extLst>
          </p:cNvPr>
          <p:cNvPicPr>
            <a:picLocks noChangeAspect="1"/>
          </p:cNvPicPr>
          <p:nvPr/>
        </p:nvPicPr>
        <p:blipFill>
          <a:blip r:embed="rId7"/>
          <a:stretch>
            <a:fillRect/>
          </a:stretch>
        </p:blipFill>
        <p:spPr>
          <a:xfrm>
            <a:off x="5051907" y="5284339"/>
            <a:ext cx="1303139" cy="1371600"/>
          </a:xfrm>
          <a:prstGeom prst="rect">
            <a:avLst/>
          </a:prstGeom>
        </p:spPr>
      </p:pic>
      <p:pic>
        <p:nvPicPr>
          <p:cNvPr id="18" name="Picture 17">
            <a:extLst>
              <a:ext uri="{FF2B5EF4-FFF2-40B4-BE49-F238E27FC236}">
                <a16:creationId xmlns:a16="http://schemas.microsoft.com/office/drawing/2014/main" id="{228B8A22-EC77-4D42-ADF9-269825C95935}"/>
              </a:ext>
            </a:extLst>
          </p:cNvPr>
          <p:cNvPicPr>
            <a:picLocks noChangeAspect="1"/>
          </p:cNvPicPr>
          <p:nvPr/>
        </p:nvPicPr>
        <p:blipFill>
          <a:blip r:embed="rId8"/>
          <a:stretch>
            <a:fillRect/>
          </a:stretch>
        </p:blipFill>
        <p:spPr>
          <a:xfrm rot="1585308">
            <a:off x="8015418" y="2514743"/>
            <a:ext cx="1331063" cy="1371600"/>
          </a:xfrm>
          <a:prstGeom prst="rect">
            <a:avLst/>
          </a:prstGeom>
        </p:spPr>
      </p:pic>
      <p:pic>
        <p:nvPicPr>
          <p:cNvPr id="19" name="Picture 18">
            <a:extLst>
              <a:ext uri="{FF2B5EF4-FFF2-40B4-BE49-F238E27FC236}">
                <a16:creationId xmlns:a16="http://schemas.microsoft.com/office/drawing/2014/main" id="{4E919042-63D3-4AFD-B74D-8E0EDD354CA6}"/>
              </a:ext>
            </a:extLst>
          </p:cNvPr>
          <p:cNvPicPr>
            <a:picLocks noChangeAspect="1"/>
          </p:cNvPicPr>
          <p:nvPr/>
        </p:nvPicPr>
        <p:blipFill>
          <a:blip r:embed="rId9"/>
          <a:stretch>
            <a:fillRect/>
          </a:stretch>
        </p:blipFill>
        <p:spPr>
          <a:xfrm rot="1073381">
            <a:off x="5918281" y="3374409"/>
            <a:ext cx="1347888" cy="1371600"/>
          </a:xfrm>
          <a:prstGeom prst="rect">
            <a:avLst/>
          </a:prstGeom>
        </p:spPr>
      </p:pic>
      <p:pic>
        <p:nvPicPr>
          <p:cNvPr id="20" name="Picture 19">
            <a:extLst>
              <a:ext uri="{FF2B5EF4-FFF2-40B4-BE49-F238E27FC236}">
                <a16:creationId xmlns:a16="http://schemas.microsoft.com/office/drawing/2014/main" id="{9A8FCC36-B905-43F8-9FCC-0124D5BEEF4F}"/>
              </a:ext>
            </a:extLst>
          </p:cNvPr>
          <p:cNvPicPr>
            <a:picLocks noChangeAspect="1"/>
          </p:cNvPicPr>
          <p:nvPr/>
        </p:nvPicPr>
        <p:blipFill>
          <a:blip r:embed="rId10"/>
          <a:stretch>
            <a:fillRect/>
          </a:stretch>
        </p:blipFill>
        <p:spPr>
          <a:xfrm rot="19617776">
            <a:off x="7338552" y="4735481"/>
            <a:ext cx="1345109" cy="1371600"/>
          </a:xfrm>
          <a:prstGeom prst="rect">
            <a:avLst/>
          </a:prstGeom>
        </p:spPr>
      </p:pic>
      <p:pic>
        <p:nvPicPr>
          <p:cNvPr id="21" name="Picture 20">
            <a:extLst>
              <a:ext uri="{FF2B5EF4-FFF2-40B4-BE49-F238E27FC236}">
                <a16:creationId xmlns:a16="http://schemas.microsoft.com/office/drawing/2014/main" id="{A09B7D19-CA87-45B8-8881-0E4253FBF74C}"/>
              </a:ext>
            </a:extLst>
          </p:cNvPr>
          <p:cNvPicPr>
            <a:picLocks noChangeAspect="1"/>
          </p:cNvPicPr>
          <p:nvPr/>
        </p:nvPicPr>
        <p:blipFill>
          <a:blip r:embed="rId11"/>
          <a:stretch>
            <a:fillRect/>
          </a:stretch>
        </p:blipFill>
        <p:spPr>
          <a:xfrm rot="20234683">
            <a:off x="8489626" y="701240"/>
            <a:ext cx="1356295" cy="1371600"/>
          </a:xfrm>
          <a:prstGeom prst="rect">
            <a:avLst/>
          </a:prstGeom>
        </p:spPr>
      </p:pic>
      <p:pic>
        <p:nvPicPr>
          <p:cNvPr id="22" name="Picture 21">
            <a:extLst>
              <a:ext uri="{FF2B5EF4-FFF2-40B4-BE49-F238E27FC236}">
                <a16:creationId xmlns:a16="http://schemas.microsoft.com/office/drawing/2014/main" id="{A6E0E6FE-74FD-434B-8E59-BA35F0056D03}"/>
              </a:ext>
            </a:extLst>
          </p:cNvPr>
          <p:cNvPicPr>
            <a:picLocks noChangeAspect="1"/>
          </p:cNvPicPr>
          <p:nvPr/>
        </p:nvPicPr>
        <p:blipFill>
          <a:blip r:embed="rId12"/>
          <a:stretch>
            <a:fillRect/>
          </a:stretch>
        </p:blipFill>
        <p:spPr>
          <a:xfrm>
            <a:off x="9082391" y="4014328"/>
            <a:ext cx="1283523" cy="1371600"/>
          </a:xfrm>
          <a:prstGeom prst="rect">
            <a:avLst/>
          </a:prstGeom>
        </p:spPr>
      </p:pic>
    </p:spTree>
    <p:extLst>
      <p:ext uri="{BB962C8B-B14F-4D97-AF65-F5344CB8AC3E}">
        <p14:creationId xmlns:p14="http://schemas.microsoft.com/office/powerpoint/2010/main" val="1487078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720000" y="720000"/>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Finding patterns</a:t>
            </a:r>
          </a:p>
        </p:txBody>
      </p:sp>
      <p:grpSp>
        <p:nvGrpSpPr>
          <p:cNvPr id="5" name="Group 4">
            <a:extLst>
              <a:ext uri="{FF2B5EF4-FFF2-40B4-BE49-F238E27FC236}">
                <a16:creationId xmlns:a16="http://schemas.microsoft.com/office/drawing/2014/main" id="{BD702863-7F06-40A0-B9F4-6539174932AE}"/>
              </a:ext>
            </a:extLst>
          </p:cNvPr>
          <p:cNvGrpSpPr/>
          <p:nvPr/>
        </p:nvGrpSpPr>
        <p:grpSpPr>
          <a:xfrm>
            <a:off x="2909424" y="1923094"/>
            <a:ext cx="6393843" cy="4728468"/>
            <a:chOff x="1385422" y="1923093"/>
            <a:chExt cx="6393843" cy="4728468"/>
          </a:xfrm>
        </p:grpSpPr>
        <p:pic>
          <p:nvPicPr>
            <p:cNvPr id="4" name="Picture 3">
              <a:extLst>
                <a:ext uri="{FF2B5EF4-FFF2-40B4-BE49-F238E27FC236}">
                  <a16:creationId xmlns:a16="http://schemas.microsoft.com/office/drawing/2014/main" id="{A2FB3ECE-7A2A-401A-B9AE-C7FA9C13968F}"/>
                </a:ext>
              </a:extLst>
            </p:cNvPr>
            <p:cNvPicPr>
              <a:picLocks noChangeAspect="1"/>
            </p:cNvPicPr>
            <p:nvPr/>
          </p:nvPicPr>
          <p:blipFill>
            <a:blip r:embed="rId3"/>
            <a:stretch>
              <a:fillRect/>
            </a:stretch>
          </p:blipFill>
          <p:spPr>
            <a:xfrm>
              <a:off x="6407665" y="5178725"/>
              <a:ext cx="1371600" cy="1398396"/>
            </a:xfrm>
            <a:prstGeom prst="rect">
              <a:avLst/>
            </a:prstGeom>
          </p:spPr>
        </p:pic>
        <p:pic>
          <p:nvPicPr>
            <p:cNvPr id="13" name="Picture 12">
              <a:extLst>
                <a:ext uri="{FF2B5EF4-FFF2-40B4-BE49-F238E27FC236}">
                  <a16:creationId xmlns:a16="http://schemas.microsoft.com/office/drawing/2014/main" id="{9ACE2941-338D-4976-889D-B103D1DC7479}"/>
                </a:ext>
              </a:extLst>
            </p:cNvPr>
            <p:cNvPicPr>
              <a:picLocks noChangeAspect="1"/>
            </p:cNvPicPr>
            <p:nvPr/>
          </p:nvPicPr>
          <p:blipFill>
            <a:blip r:embed="rId4"/>
            <a:stretch>
              <a:fillRect/>
            </a:stretch>
          </p:blipFill>
          <p:spPr>
            <a:xfrm>
              <a:off x="4651299" y="5229040"/>
              <a:ext cx="1371600" cy="1422521"/>
            </a:xfrm>
            <a:prstGeom prst="rect">
              <a:avLst/>
            </a:prstGeom>
          </p:spPr>
        </p:pic>
        <p:pic>
          <p:nvPicPr>
            <p:cNvPr id="14" name="Picture 13">
              <a:extLst>
                <a:ext uri="{FF2B5EF4-FFF2-40B4-BE49-F238E27FC236}">
                  <a16:creationId xmlns:a16="http://schemas.microsoft.com/office/drawing/2014/main" id="{C5F0BDE8-1A67-4622-9390-0A6F4E903851}"/>
                </a:ext>
              </a:extLst>
            </p:cNvPr>
            <p:cNvPicPr>
              <a:picLocks noChangeAspect="1"/>
            </p:cNvPicPr>
            <p:nvPr/>
          </p:nvPicPr>
          <p:blipFill>
            <a:blip r:embed="rId5"/>
            <a:stretch>
              <a:fillRect/>
            </a:stretch>
          </p:blipFill>
          <p:spPr>
            <a:xfrm>
              <a:off x="3012721" y="5279961"/>
              <a:ext cx="1342342" cy="1371600"/>
            </a:xfrm>
            <a:prstGeom prst="rect">
              <a:avLst/>
            </a:prstGeom>
          </p:spPr>
        </p:pic>
        <p:pic>
          <p:nvPicPr>
            <p:cNvPr id="16" name="Picture 15">
              <a:extLst>
                <a:ext uri="{FF2B5EF4-FFF2-40B4-BE49-F238E27FC236}">
                  <a16:creationId xmlns:a16="http://schemas.microsoft.com/office/drawing/2014/main" id="{0140743E-87CA-4918-835C-41763AF853E4}"/>
                </a:ext>
              </a:extLst>
            </p:cNvPr>
            <p:cNvPicPr>
              <a:picLocks noChangeAspect="1"/>
            </p:cNvPicPr>
            <p:nvPr/>
          </p:nvPicPr>
          <p:blipFill>
            <a:blip r:embed="rId6"/>
            <a:stretch>
              <a:fillRect/>
            </a:stretch>
          </p:blipFill>
          <p:spPr>
            <a:xfrm>
              <a:off x="6430662" y="3575830"/>
              <a:ext cx="1325606" cy="1371600"/>
            </a:xfrm>
            <a:prstGeom prst="rect">
              <a:avLst/>
            </a:prstGeom>
          </p:spPr>
        </p:pic>
        <p:pic>
          <p:nvPicPr>
            <p:cNvPr id="17" name="Picture 16">
              <a:extLst>
                <a:ext uri="{FF2B5EF4-FFF2-40B4-BE49-F238E27FC236}">
                  <a16:creationId xmlns:a16="http://schemas.microsoft.com/office/drawing/2014/main" id="{DD879402-AC3A-4157-BB59-8F6BA7B7847D}"/>
                </a:ext>
              </a:extLst>
            </p:cNvPr>
            <p:cNvPicPr>
              <a:picLocks noChangeAspect="1"/>
            </p:cNvPicPr>
            <p:nvPr/>
          </p:nvPicPr>
          <p:blipFill>
            <a:blip r:embed="rId7"/>
            <a:stretch>
              <a:fillRect/>
            </a:stretch>
          </p:blipFill>
          <p:spPr>
            <a:xfrm>
              <a:off x="4719761" y="3575830"/>
              <a:ext cx="1303138" cy="1371600"/>
            </a:xfrm>
            <a:prstGeom prst="rect">
              <a:avLst/>
            </a:prstGeom>
          </p:spPr>
        </p:pic>
        <p:pic>
          <p:nvPicPr>
            <p:cNvPr id="18" name="Picture 17">
              <a:extLst>
                <a:ext uri="{FF2B5EF4-FFF2-40B4-BE49-F238E27FC236}">
                  <a16:creationId xmlns:a16="http://schemas.microsoft.com/office/drawing/2014/main" id="{228B8A22-EC77-4D42-ADF9-269825C95935}"/>
                </a:ext>
              </a:extLst>
            </p:cNvPr>
            <p:cNvPicPr>
              <a:picLocks noChangeAspect="1"/>
            </p:cNvPicPr>
            <p:nvPr/>
          </p:nvPicPr>
          <p:blipFill>
            <a:blip r:embed="rId8"/>
            <a:stretch>
              <a:fillRect/>
            </a:stretch>
          </p:blipFill>
          <p:spPr>
            <a:xfrm>
              <a:off x="1385422" y="5279961"/>
              <a:ext cx="1331063" cy="1371600"/>
            </a:xfrm>
            <a:prstGeom prst="rect">
              <a:avLst/>
            </a:prstGeom>
          </p:spPr>
        </p:pic>
        <p:pic>
          <p:nvPicPr>
            <p:cNvPr id="19" name="Picture 18">
              <a:extLst>
                <a:ext uri="{FF2B5EF4-FFF2-40B4-BE49-F238E27FC236}">
                  <a16:creationId xmlns:a16="http://schemas.microsoft.com/office/drawing/2014/main" id="{4E919042-63D3-4AFD-B74D-8E0EDD354CA6}"/>
                </a:ext>
              </a:extLst>
            </p:cNvPr>
            <p:cNvPicPr>
              <a:picLocks noChangeAspect="1"/>
            </p:cNvPicPr>
            <p:nvPr/>
          </p:nvPicPr>
          <p:blipFill>
            <a:blip r:embed="rId9"/>
            <a:stretch>
              <a:fillRect/>
            </a:stretch>
          </p:blipFill>
          <p:spPr>
            <a:xfrm>
              <a:off x="3007175" y="3613700"/>
              <a:ext cx="1347888" cy="1371600"/>
            </a:xfrm>
            <a:prstGeom prst="rect">
              <a:avLst/>
            </a:prstGeom>
          </p:spPr>
        </p:pic>
        <p:pic>
          <p:nvPicPr>
            <p:cNvPr id="20" name="Picture 19">
              <a:extLst>
                <a:ext uri="{FF2B5EF4-FFF2-40B4-BE49-F238E27FC236}">
                  <a16:creationId xmlns:a16="http://schemas.microsoft.com/office/drawing/2014/main" id="{9A8FCC36-B905-43F8-9FCC-0124D5BEEF4F}"/>
                </a:ext>
              </a:extLst>
            </p:cNvPr>
            <p:cNvPicPr>
              <a:picLocks noChangeAspect="1"/>
            </p:cNvPicPr>
            <p:nvPr/>
          </p:nvPicPr>
          <p:blipFill>
            <a:blip r:embed="rId10"/>
            <a:stretch>
              <a:fillRect/>
            </a:stretch>
          </p:blipFill>
          <p:spPr>
            <a:xfrm>
              <a:off x="6411159" y="1923093"/>
              <a:ext cx="1345109" cy="1371600"/>
            </a:xfrm>
            <a:prstGeom prst="rect">
              <a:avLst/>
            </a:prstGeom>
          </p:spPr>
        </p:pic>
        <p:pic>
          <p:nvPicPr>
            <p:cNvPr id="21" name="Picture 20">
              <a:extLst>
                <a:ext uri="{FF2B5EF4-FFF2-40B4-BE49-F238E27FC236}">
                  <a16:creationId xmlns:a16="http://schemas.microsoft.com/office/drawing/2014/main" id="{A09B7D19-CA87-45B8-8881-0E4253FBF74C}"/>
                </a:ext>
              </a:extLst>
            </p:cNvPr>
            <p:cNvPicPr>
              <a:picLocks noChangeAspect="1"/>
            </p:cNvPicPr>
            <p:nvPr/>
          </p:nvPicPr>
          <p:blipFill>
            <a:blip r:embed="rId11"/>
            <a:stretch>
              <a:fillRect/>
            </a:stretch>
          </p:blipFill>
          <p:spPr>
            <a:xfrm>
              <a:off x="4681271" y="1923093"/>
              <a:ext cx="1356294" cy="1371600"/>
            </a:xfrm>
            <a:prstGeom prst="rect">
              <a:avLst/>
            </a:prstGeom>
          </p:spPr>
        </p:pic>
      </p:grpSp>
      <p:pic>
        <p:nvPicPr>
          <p:cNvPr id="22" name="Picture 21">
            <a:extLst>
              <a:ext uri="{FF2B5EF4-FFF2-40B4-BE49-F238E27FC236}">
                <a16:creationId xmlns:a16="http://schemas.microsoft.com/office/drawing/2014/main" id="{A6E0E6FE-74FD-434B-8E59-BA35F0056D03}"/>
              </a:ext>
            </a:extLst>
          </p:cNvPr>
          <p:cNvPicPr>
            <a:picLocks noChangeAspect="1"/>
          </p:cNvPicPr>
          <p:nvPr/>
        </p:nvPicPr>
        <p:blipFill>
          <a:blip r:embed="rId12"/>
          <a:stretch>
            <a:fillRect/>
          </a:stretch>
        </p:blipFill>
        <p:spPr>
          <a:xfrm>
            <a:off x="7940767" y="364603"/>
            <a:ext cx="1283523" cy="1371600"/>
          </a:xfrm>
          <a:prstGeom prst="rect">
            <a:avLst/>
          </a:prstGeom>
        </p:spPr>
      </p:pic>
      <p:grpSp>
        <p:nvGrpSpPr>
          <p:cNvPr id="15" name="Group 14">
            <a:extLst>
              <a:ext uri="{FF2B5EF4-FFF2-40B4-BE49-F238E27FC236}">
                <a16:creationId xmlns:a16="http://schemas.microsoft.com/office/drawing/2014/main" id="{EE8A99A4-810D-45D7-BF56-53EE03069922}"/>
              </a:ext>
            </a:extLst>
          </p:cNvPr>
          <p:cNvGrpSpPr/>
          <p:nvPr/>
        </p:nvGrpSpPr>
        <p:grpSpPr>
          <a:xfrm>
            <a:off x="3745043" y="1959069"/>
            <a:ext cx="2327511" cy="4736656"/>
            <a:chOff x="3942958" y="686697"/>
            <a:chExt cx="2526361" cy="5722964"/>
          </a:xfrm>
        </p:grpSpPr>
        <p:sp>
          <p:nvSpPr>
            <p:cNvPr id="23" name="Rounded Rectangular Callout 15">
              <a:extLst>
                <a:ext uri="{FF2B5EF4-FFF2-40B4-BE49-F238E27FC236}">
                  <a16:creationId xmlns:a16="http://schemas.microsoft.com/office/drawing/2014/main" id="{D374C7A2-6E22-4A66-8EB3-21E3AA3BBE17}"/>
                </a:ext>
              </a:extLst>
            </p:cNvPr>
            <p:cNvSpPr/>
            <p:nvPr/>
          </p:nvSpPr>
          <p:spPr>
            <a:xfrm>
              <a:off x="3942958" y="686697"/>
              <a:ext cx="1464223" cy="1020495"/>
            </a:xfrm>
            <a:prstGeom prst="wedgeRoundRectCallout">
              <a:avLst>
                <a:gd name="adj1" fmla="val 50615"/>
                <a:gd name="adj2" fmla="val 76203"/>
                <a:gd name="adj3" fmla="val 16667"/>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latin typeface="Century Gothic" pitchFamily="34" charset="0"/>
                </a:rPr>
                <a:t>Column:</a:t>
              </a:r>
            </a:p>
            <a:p>
              <a:pPr algn="ctr"/>
              <a:r>
                <a:rPr lang="en-CA" sz="2000" dirty="0">
                  <a:latin typeface="Century Gothic" pitchFamily="34" charset="0"/>
                </a:rPr>
                <a:t>Same Charge</a:t>
              </a:r>
            </a:p>
          </p:txBody>
        </p:sp>
        <p:sp>
          <p:nvSpPr>
            <p:cNvPr id="24" name="Rectangle: Rounded Corners 23">
              <a:extLst>
                <a:ext uri="{FF2B5EF4-FFF2-40B4-BE49-F238E27FC236}">
                  <a16:creationId xmlns:a16="http://schemas.microsoft.com/office/drawing/2014/main" id="{70DCFF4C-BD15-4EB1-9471-368F648916C7}"/>
                </a:ext>
              </a:extLst>
            </p:cNvPr>
            <p:cNvSpPr/>
            <p:nvPr/>
          </p:nvSpPr>
          <p:spPr bwMode="auto">
            <a:xfrm flipH="1" flipV="1">
              <a:off x="4530943" y="1975349"/>
              <a:ext cx="1938376" cy="4434312"/>
            </a:xfrm>
            <a:prstGeom prst="roundRect">
              <a:avLst/>
            </a:prstGeom>
            <a:noFill/>
            <a:ln w="28575" cap="flat" cmpd="sng" algn="ctr">
              <a:solidFill>
                <a:srgbClr val="00B05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grpSp>
        <p:nvGrpSpPr>
          <p:cNvPr id="25" name="Group 24">
            <a:extLst>
              <a:ext uri="{FF2B5EF4-FFF2-40B4-BE49-F238E27FC236}">
                <a16:creationId xmlns:a16="http://schemas.microsoft.com/office/drawing/2014/main" id="{6298ACA7-7F21-4EC6-9358-16055A586EE6}"/>
              </a:ext>
            </a:extLst>
          </p:cNvPr>
          <p:cNvGrpSpPr/>
          <p:nvPr/>
        </p:nvGrpSpPr>
        <p:grpSpPr>
          <a:xfrm>
            <a:off x="1803546" y="3485808"/>
            <a:ext cx="7683837" cy="1683185"/>
            <a:chOff x="13436" y="3397569"/>
            <a:chExt cx="8351067" cy="1402718"/>
          </a:xfrm>
        </p:grpSpPr>
        <p:sp>
          <p:nvSpPr>
            <p:cNvPr id="26" name="Rounded Rectangular Callout 14">
              <a:extLst>
                <a:ext uri="{FF2B5EF4-FFF2-40B4-BE49-F238E27FC236}">
                  <a16:creationId xmlns:a16="http://schemas.microsoft.com/office/drawing/2014/main" id="{B61B037F-C981-4C63-89F5-A1A8FDD3FF7D}"/>
                </a:ext>
              </a:extLst>
            </p:cNvPr>
            <p:cNvSpPr/>
            <p:nvPr/>
          </p:nvSpPr>
          <p:spPr>
            <a:xfrm>
              <a:off x="13436" y="3566155"/>
              <a:ext cx="1992298" cy="1019047"/>
            </a:xfrm>
            <a:prstGeom prst="wedgeRoundRectCallout">
              <a:avLst>
                <a:gd name="adj1" fmla="val 82151"/>
                <a:gd name="adj2" fmla="val 5799"/>
                <a:gd name="adj3" fmla="val 16667"/>
              </a:avLst>
            </a:prstGeom>
            <a:solidFill>
              <a:srgbClr val="FFCC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latin typeface="Century Gothic" pitchFamily="34" charset="0"/>
                </a:rPr>
                <a:t>Row:</a:t>
              </a:r>
            </a:p>
            <a:p>
              <a:pPr algn="ctr"/>
              <a:r>
                <a:rPr lang="en-CA" sz="2000" dirty="0">
                  <a:latin typeface="Century Gothic" pitchFamily="34" charset="0"/>
                </a:rPr>
                <a:t>Same Strangeness</a:t>
              </a:r>
            </a:p>
          </p:txBody>
        </p:sp>
        <p:sp>
          <p:nvSpPr>
            <p:cNvPr id="27" name="Rectangle: Rounded Corners 26">
              <a:extLst>
                <a:ext uri="{FF2B5EF4-FFF2-40B4-BE49-F238E27FC236}">
                  <a16:creationId xmlns:a16="http://schemas.microsoft.com/office/drawing/2014/main" id="{F5163FC7-4C8D-4792-A475-C0167BD4354B}"/>
                </a:ext>
              </a:extLst>
            </p:cNvPr>
            <p:cNvSpPr/>
            <p:nvPr/>
          </p:nvSpPr>
          <p:spPr bwMode="auto">
            <a:xfrm>
              <a:off x="2661989" y="3397569"/>
              <a:ext cx="5702514" cy="1402718"/>
            </a:xfrm>
            <a:prstGeom prst="roundRect">
              <a:avLst/>
            </a:prstGeom>
            <a:noFill/>
            <a:ln w="28575" cap="flat" cmpd="sng" algn="ctr">
              <a:solidFill>
                <a:srgbClr val="C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grpSp>
        <p:nvGrpSpPr>
          <p:cNvPr id="28" name="Group 27">
            <a:extLst>
              <a:ext uri="{FF2B5EF4-FFF2-40B4-BE49-F238E27FC236}">
                <a16:creationId xmlns:a16="http://schemas.microsoft.com/office/drawing/2014/main" id="{D2EA1191-D652-4543-9026-8F61CFDCEFE8}"/>
              </a:ext>
            </a:extLst>
          </p:cNvPr>
          <p:cNvGrpSpPr/>
          <p:nvPr/>
        </p:nvGrpSpPr>
        <p:grpSpPr>
          <a:xfrm>
            <a:off x="9677396" y="2619277"/>
            <a:ext cx="688658" cy="2785635"/>
            <a:chOff x="8455341" y="1614915"/>
            <a:chExt cx="688659" cy="2468494"/>
          </a:xfrm>
        </p:grpSpPr>
        <p:sp>
          <p:nvSpPr>
            <p:cNvPr id="29" name="Up Arrow 16">
              <a:extLst>
                <a:ext uri="{FF2B5EF4-FFF2-40B4-BE49-F238E27FC236}">
                  <a16:creationId xmlns:a16="http://schemas.microsoft.com/office/drawing/2014/main" id="{EAFB69A8-C4FF-4DA2-8218-913EEDEF63C6}"/>
                </a:ext>
              </a:extLst>
            </p:cNvPr>
            <p:cNvSpPr/>
            <p:nvPr/>
          </p:nvSpPr>
          <p:spPr>
            <a:xfrm>
              <a:off x="8455341" y="1614915"/>
              <a:ext cx="688659" cy="24684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TextBox 29">
              <a:extLst>
                <a:ext uri="{FF2B5EF4-FFF2-40B4-BE49-F238E27FC236}">
                  <a16:creationId xmlns:a16="http://schemas.microsoft.com/office/drawing/2014/main" id="{56ECBCB6-50B7-4F9F-87A3-8813C87BFB24}"/>
                </a:ext>
              </a:extLst>
            </p:cNvPr>
            <p:cNvSpPr txBox="1"/>
            <p:nvPr/>
          </p:nvSpPr>
          <p:spPr>
            <a:xfrm>
              <a:off x="8532440" y="1635646"/>
              <a:ext cx="492443" cy="2304255"/>
            </a:xfrm>
            <a:prstGeom prst="rect">
              <a:avLst/>
            </a:prstGeom>
            <a:noFill/>
          </p:spPr>
          <p:txBody>
            <a:bodyPr vert="vert270" wrap="square" rtlCol="0">
              <a:spAutoFit/>
            </a:bodyPr>
            <a:lstStyle/>
            <a:p>
              <a:r>
                <a:rPr lang="en-CA" sz="2000" dirty="0">
                  <a:latin typeface="Century Gothic" pitchFamily="34" charset="0"/>
                </a:rPr>
                <a:t>Increasing Mass</a:t>
              </a:r>
            </a:p>
          </p:txBody>
        </p:sp>
      </p:grpSp>
    </p:spTree>
    <p:extLst>
      <p:ext uri="{BB962C8B-B14F-4D97-AF65-F5344CB8AC3E}">
        <p14:creationId xmlns:p14="http://schemas.microsoft.com/office/powerpoint/2010/main" val="277489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10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10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Title 1"/>
          <p:cNvSpPr txBox="1">
            <a:spLocks/>
          </p:cNvSpPr>
          <p:nvPr/>
        </p:nvSpPr>
        <p:spPr>
          <a:xfrm>
            <a:off x="1991544" y="533401"/>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Finding patterns</a:t>
            </a:r>
          </a:p>
        </p:txBody>
      </p:sp>
      <p:grpSp>
        <p:nvGrpSpPr>
          <p:cNvPr id="21" name="Group 20"/>
          <p:cNvGrpSpPr/>
          <p:nvPr/>
        </p:nvGrpSpPr>
        <p:grpSpPr>
          <a:xfrm>
            <a:off x="2438400" y="2181348"/>
            <a:ext cx="7354611" cy="3819403"/>
            <a:chOff x="2771800" y="1324097"/>
            <a:chExt cx="5954409" cy="2780042"/>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38272" t="34859" r="38721" b="34600"/>
            <a:stretch/>
          </p:blipFill>
          <p:spPr>
            <a:xfrm rot="5400000">
              <a:off x="3060054" y="3012899"/>
              <a:ext cx="802986" cy="1379494"/>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348891" y="3284645"/>
              <a:ext cx="1377318" cy="798764"/>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283968" y="3284645"/>
              <a:ext cx="1377318" cy="819494"/>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796136" y="3284645"/>
              <a:ext cx="1378192" cy="813392"/>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329010" y="2335209"/>
              <a:ext cx="1378224" cy="784467"/>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283968" y="2394405"/>
              <a:ext cx="1377318" cy="768006"/>
            </a:xfrm>
            <a:prstGeom prst="rect">
              <a:avLst/>
            </a:prstGeom>
          </p:spPr>
        </p:pic>
        <p:pic>
          <p:nvPicPr>
            <p:cNvPr id="10" name="Picture 9"/>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796136" y="2335209"/>
              <a:ext cx="1377318" cy="824801"/>
            </a:xfrm>
            <a:prstGeom prst="rect">
              <a:avLst/>
            </a:prstGeom>
          </p:spPr>
        </p:pic>
        <p:pic>
          <p:nvPicPr>
            <p:cNvPr id="11" name="Picture 10"/>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7288068" y="1324097"/>
              <a:ext cx="1377318" cy="802939"/>
            </a:xfrm>
            <a:prstGeom prst="rect">
              <a:avLst/>
            </a:prstGeom>
          </p:spPr>
        </p:pic>
        <p:pic>
          <p:nvPicPr>
            <p:cNvPr id="12" name="Picture 11"/>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5796136" y="1348466"/>
              <a:ext cx="1377318" cy="778570"/>
            </a:xfrm>
            <a:prstGeom prst="rect">
              <a:avLst/>
            </a:prstGeom>
          </p:spPr>
        </p:pic>
      </p:grpSp>
      <p:grpSp>
        <p:nvGrpSpPr>
          <p:cNvPr id="14" name="Group 13"/>
          <p:cNvGrpSpPr/>
          <p:nvPr/>
        </p:nvGrpSpPr>
        <p:grpSpPr>
          <a:xfrm>
            <a:off x="8016687" y="885733"/>
            <a:ext cx="1857557" cy="1200330"/>
            <a:chOff x="7288068" y="241599"/>
            <a:chExt cx="1563825" cy="965806"/>
          </a:xfrm>
        </p:grpSpPr>
        <p:sp>
          <p:nvSpPr>
            <p:cNvPr id="4" name="Rectangle 3"/>
            <p:cNvSpPr/>
            <p:nvPr/>
          </p:nvSpPr>
          <p:spPr>
            <a:xfrm>
              <a:off x="7288068" y="339502"/>
              <a:ext cx="1377318" cy="819858"/>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TextBox 12"/>
            <p:cNvSpPr txBox="1"/>
            <p:nvPr/>
          </p:nvSpPr>
          <p:spPr>
            <a:xfrm>
              <a:off x="7696200" y="241599"/>
              <a:ext cx="1155693" cy="965806"/>
            </a:xfrm>
            <a:prstGeom prst="rect">
              <a:avLst/>
            </a:prstGeom>
            <a:noFill/>
          </p:spPr>
          <p:txBody>
            <a:bodyPr wrap="square" rtlCol="0">
              <a:spAutoFit/>
            </a:bodyPr>
            <a:lstStyle/>
            <a:p>
              <a:r>
                <a:rPr lang="en-CA" sz="7200" dirty="0">
                  <a:solidFill>
                    <a:srgbClr val="FF0000"/>
                  </a:solidFill>
                  <a:latin typeface="Antique Olive Compact" pitchFamily="34" charset="0"/>
                </a:rPr>
                <a:t>?</a:t>
              </a:r>
            </a:p>
          </p:txBody>
        </p:sp>
      </p:grpSp>
      <p:grpSp>
        <p:nvGrpSpPr>
          <p:cNvPr id="20" name="Group 19"/>
          <p:cNvGrpSpPr/>
          <p:nvPr/>
        </p:nvGrpSpPr>
        <p:grpSpPr>
          <a:xfrm>
            <a:off x="9829796" y="2619277"/>
            <a:ext cx="688658" cy="2785635"/>
            <a:chOff x="8455341" y="1614915"/>
            <a:chExt cx="688659" cy="2468494"/>
          </a:xfrm>
        </p:grpSpPr>
        <p:sp>
          <p:nvSpPr>
            <p:cNvPr id="17" name="Up Arrow 16"/>
            <p:cNvSpPr/>
            <p:nvPr/>
          </p:nvSpPr>
          <p:spPr>
            <a:xfrm>
              <a:off x="8455341" y="1614915"/>
              <a:ext cx="688659" cy="24684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8532440" y="1635646"/>
              <a:ext cx="492443" cy="2304255"/>
            </a:xfrm>
            <a:prstGeom prst="rect">
              <a:avLst/>
            </a:prstGeom>
            <a:noFill/>
          </p:spPr>
          <p:txBody>
            <a:bodyPr vert="vert270" wrap="square" rtlCol="0">
              <a:spAutoFit/>
            </a:bodyPr>
            <a:lstStyle/>
            <a:p>
              <a:r>
                <a:rPr lang="en-CA" sz="2000" dirty="0">
                  <a:latin typeface="Century Gothic" pitchFamily="34" charset="0"/>
                </a:rPr>
                <a:t>Increasing Mass</a:t>
              </a:r>
            </a:p>
          </p:txBody>
        </p:sp>
      </p:grpSp>
      <p:grpSp>
        <p:nvGrpSpPr>
          <p:cNvPr id="18" name="Group 17">
            <a:extLst>
              <a:ext uri="{FF2B5EF4-FFF2-40B4-BE49-F238E27FC236}">
                <a16:creationId xmlns:a16="http://schemas.microsoft.com/office/drawing/2014/main" id="{B53ED61B-090F-4502-9133-168E90FE4F95}"/>
              </a:ext>
            </a:extLst>
          </p:cNvPr>
          <p:cNvGrpSpPr/>
          <p:nvPr/>
        </p:nvGrpSpPr>
        <p:grpSpPr>
          <a:xfrm>
            <a:off x="1524000" y="3397570"/>
            <a:ext cx="8364504" cy="1402719"/>
            <a:chOff x="0" y="3397569"/>
            <a:chExt cx="8364504" cy="1402718"/>
          </a:xfrm>
        </p:grpSpPr>
        <p:sp>
          <p:nvSpPr>
            <p:cNvPr id="15" name="Rounded Rectangular Callout 14"/>
            <p:cNvSpPr/>
            <p:nvPr/>
          </p:nvSpPr>
          <p:spPr>
            <a:xfrm>
              <a:off x="0" y="3570478"/>
              <a:ext cx="1864441" cy="1019047"/>
            </a:xfrm>
            <a:prstGeom prst="wedgeRoundRectCallout">
              <a:avLst>
                <a:gd name="adj1" fmla="val 82151"/>
                <a:gd name="adj2" fmla="val 5799"/>
                <a:gd name="adj3" fmla="val 16667"/>
              </a:avLst>
            </a:prstGeom>
            <a:solidFill>
              <a:srgbClr val="FFCC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latin typeface="Century Gothic" pitchFamily="34" charset="0"/>
                </a:rPr>
                <a:t>Row:</a:t>
              </a:r>
            </a:p>
            <a:p>
              <a:pPr algn="ctr"/>
              <a:r>
                <a:rPr lang="en-CA" sz="2000" dirty="0">
                  <a:latin typeface="Century Gothic" pitchFamily="34" charset="0"/>
                </a:rPr>
                <a:t>Same Strangeness</a:t>
              </a:r>
            </a:p>
          </p:txBody>
        </p:sp>
        <p:sp>
          <p:nvSpPr>
            <p:cNvPr id="22" name="Rectangle: Rounded Corners 21">
              <a:extLst>
                <a:ext uri="{FF2B5EF4-FFF2-40B4-BE49-F238E27FC236}">
                  <a16:creationId xmlns:a16="http://schemas.microsoft.com/office/drawing/2014/main" id="{F9E098EC-56A6-4D74-87CF-8EFE4591FFBD}"/>
                </a:ext>
              </a:extLst>
            </p:cNvPr>
            <p:cNvSpPr/>
            <p:nvPr/>
          </p:nvSpPr>
          <p:spPr bwMode="auto">
            <a:xfrm>
              <a:off x="2438399" y="3397569"/>
              <a:ext cx="5926105" cy="1402718"/>
            </a:xfrm>
            <a:prstGeom prst="roundRect">
              <a:avLst/>
            </a:prstGeom>
            <a:noFill/>
            <a:ln w="28575" cap="flat" cmpd="sng" algn="ctr">
              <a:solidFill>
                <a:srgbClr val="C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grpSp>
        <p:nvGrpSpPr>
          <p:cNvPr id="24" name="Group 23">
            <a:extLst>
              <a:ext uri="{FF2B5EF4-FFF2-40B4-BE49-F238E27FC236}">
                <a16:creationId xmlns:a16="http://schemas.microsoft.com/office/drawing/2014/main" id="{652C9050-CE20-4573-AA06-DAFA9A9D7AFA}"/>
              </a:ext>
            </a:extLst>
          </p:cNvPr>
          <p:cNvGrpSpPr/>
          <p:nvPr/>
        </p:nvGrpSpPr>
        <p:grpSpPr>
          <a:xfrm>
            <a:off x="4218465" y="1622175"/>
            <a:ext cx="3774857" cy="4787487"/>
            <a:chOff x="2694462" y="1622175"/>
            <a:chExt cx="3774857" cy="4787486"/>
          </a:xfrm>
        </p:grpSpPr>
        <p:sp>
          <p:nvSpPr>
            <p:cNvPr id="16" name="Rounded Rectangular Callout 15"/>
            <p:cNvSpPr/>
            <p:nvPr/>
          </p:nvSpPr>
          <p:spPr>
            <a:xfrm>
              <a:off x="2694462" y="1622175"/>
              <a:ext cx="1464223" cy="1020495"/>
            </a:xfrm>
            <a:prstGeom prst="wedgeRoundRectCallout">
              <a:avLst>
                <a:gd name="adj1" fmla="val 80357"/>
                <a:gd name="adj2" fmla="val -6650"/>
                <a:gd name="adj3" fmla="val 16667"/>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latin typeface="Century Gothic" pitchFamily="34" charset="0"/>
                </a:rPr>
                <a:t>Column:</a:t>
              </a:r>
            </a:p>
            <a:p>
              <a:pPr algn="ctr"/>
              <a:r>
                <a:rPr lang="en-CA" sz="2000" dirty="0">
                  <a:latin typeface="Century Gothic" pitchFamily="34" charset="0"/>
                </a:rPr>
                <a:t>Same Charge</a:t>
              </a:r>
            </a:p>
          </p:txBody>
        </p:sp>
        <p:sp>
          <p:nvSpPr>
            <p:cNvPr id="23" name="Rectangle: Rounded Corners 22">
              <a:extLst>
                <a:ext uri="{FF2B5EF4-FFF2-40B4-BE49-F238E27FC236}">
                  <a16:creationId xmlns:a16="http://schemas.microsoft.com/office/drawing/2014/main" id="{900C0161-8F62-441B-A557-BFDB9403577A}"/>
                </a:ext>
              </a:extLst>
            </p:cNvPr>
            <p:cNvSpPr/>
            <p:nvPr/>
          </p:nvSpPr>
          <p:spPr bwMode="auto">
            <a:xfrm flipH="1" flipV="1">
              <a:off x="4530943" y="1975349"/>
              <a:ext cx="1938376" cy="4434312"/>
            </a:xfrm>
            <a:prstGeom prst="roundRect">
              <a:avLst/>
            </a:prstGeom>
            <a:noFill/>
            <a:ln w="28575" cap="flat" cmpd="sng" algn="ctr">
              <a:solidFill>
                <a:srgbClr val="00B05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spTree>
    <p:extLst>
      <p:ext uri="{BB962C8B-B14F-4D97-AF65-F5344CB8AC3E}">
        <p14:creationId xmlns:p14="http://schemas.microsoft.com/office/powerpoint/2010/main" val="4026724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right)">
                                      <p:cBhvr>
                                        <p:cTn id="11" dur="10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10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720000" y="720000"/>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Particle Prediction</a:t>
            </a:r>
          </a:p>
        </p:txBody>
      </p:sp>
      <p:sp>
        <p:nvSpPr>
          <p:cNvPr id="15" name="TextBox 14"/>
          <p:cNvSpPr txBox="1"/>
          <p:nvPr/>
        </p:nvSpPr>
        <p:spPr>
          <a:xfrm>
            <a:off x="1143000" y="2286000"/>
            <a:ext cx="5112568" cy="3354765"/>
          </a:xfrm>
          <a:prstGeom prst="rect">
            <a:avLst/>
          </a:prstGeom>
          <a:noFill/>
        </p:spPr>
        <p:txBody>
          <a:bodyPr wrap="square" rtlCol="0">
            <a:spAutoFit/>
          </a:bodyPr>
          <a:lstStyle/>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spin 3/2</a:t>
            </a:r>
          </a:p>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charge = -1</a:t>
            </a:r>
          </a:p>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strangeness = -3</a:t>
            </a:r>
          </a:p>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mass ≈ 1680 MeV</a:t>
            </a:r>
          </a:p>
          <a:p>
            <a:pPr marL="285744" indent="-285744">
              <a:buFont typeface="Arial" pitchFamily="34" charset="0"/>
              <a:buChar char="•"/>
            </a:pPr>
            <a:endParaRPr lang="en-CA" dirty="0">
              <a:solidFill>
                <a:schemeClr val="accent1"/>
              </a:solidFill>
              <a:latin typeface="Century Gothic" pitchFamily="34" charset="0"/>
            </a:endParaRPr>
          </a:p>
        </p:txBody>
      </p:sp>
      <p:pic>
        <p:nvPicPr>
          <p:cNvPr id="16" name="Picture 1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532572" y="1916832"/>
            <a:ext cx="3829040" cy="2201699"/>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11582">
            <a:off x="2338183" y="1755660"/>
            <a:ext cx="7594856" cy="4340821"/>
          </a:xfrm>
          <a:prstGeom prst="rect">
            <a:avLst/>
          </a:prstGeom>
        </p:spPr>
      </p:pic>
    </p:spTree>
    <p:extLst>
      <p:ext uri="{BB962C8B-B14F-4D97-AF65-F5344CB8AC3E}">
        <p14:creationId xmlns:p14="http://schemas.microsoft.com/office/powerpoint/2010/main" val="4076812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fade">
                                      <p:cBhvr>
                                        <p:cTn id="12" dur="500"/>
                                        <p:tgtEl>
                                          <p:spTgt spid="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animEffect transition="in" filter="fade">
                                      <p:cBhvr>
                                        <p:cTn id="17" dur="500"/>
                                        <p:tgtEl>
                                          <p:spTgt spid="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xEl>
                                              <p:pRg st="3" end="3"/>
                                            </p:txEl>
                                          </p:spTgt>
                                        </p:tgtEl>
                                        <p:attrNameLst>
                                          <p:attrName>style.visibility</p:attrName>
                                        </p:attrNameLst>
                                      </p:cBhvr>
                                      <p:to>
                                        <p:strVal val="visible"/>
                                      </p:to>
                                    </p:set>
                                    <p:animEffect transition="in" filter="fade">
                                      <p:cBhvr>
                                        <p:cTn id="22" dur="500"/>
                                        <p:tgtEl>
                                          <p:spTgt spid="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a:xfrm>
            <a:off x="720000" y="720000"/>
            <a:ext cx="8229600"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600" dirty="0">
                <a:solidFill>
                  <a:prstClr val="black"/>
                </a:solidFill>
                <a:latin typeface="Century Gothic" pitchFamily="34" charset="0"/>
              </a:rPr>
              <a:t>Thinking Like A Scientist</a:t>
            </a:r>
          </a:p>
        </p:txBody>
      </p:sp>
      <p:pic>
        <p:nvPicPr>
          <p:cNvPr id="7" name="Content Placeholder 5">
            <a:extLst>
              <a:ext uri="{FF2B5EF4-FFF2-40B4-BE49-F238E27FC236}">
                <a16:creationId xmlns:a16="http://schemas.microsoft.com/office/drawing/2014/main" id="{B0A93309-0DD2-43CD-856F-4EEE8ED9BACE}"/>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28020" t="12831" r="23242" b="19614"/>
          <a:stretch/>
        </p:blipFill>
        <p:spPr bwMode="auto">
          <a:xfrm>
            <a:off x="1676401" y="1828802"/>
            <a:ext cx="2440860" cy="2614321"/>
          </a:xfrm>
          <a:prstGeom prst="ellipse">
            <a:avLst/>
          </a:prstGeom>
          <a:noFill/>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8" name="Content Placeholder 4">
            <a:extLst>
              <a:ext uri="{FF2B5EF4-FFF2-40B4-BE49-F238E27FC236}">
                <a16:creationId xmlns:a16="http://schemas.microsoft.com/office/drawing/2014/main" id="{8194303E-3C21-4E92-9C63-ED93EBA90FA6}"/>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639" t="6885" r="19151" b="14539"/>
          <a:stretch/>
        </p:blipFill>
        <p:spPr>
          <a:xfrm>
            <a:off x="4267200" y="1567934"/>
            <a:ext cx="3083379" cy="3058585"/>
          </a:xfrm>
          <a:prstGeom prst="ellipse">
            <a:avLst/>
          </a:prstGeom>
          <a:ln>
            <a:noFill/>
          </a:ln>
          <a:effectLst>
            <a:softEdge rad="112500"/>
          </a:effectLst>
        </p:spPr>
      </p:pic>
      <p:pic>
        <p:nvPicPr>
          <p:cNvPr id="9" name="Picture 8">
            <a:extLst>
              <a:ext uri="{FF2B5EF4-FFF2-40B4-BE49-F238E27FC236}">
                <a16:creationId xmlns:a16="http://schemas.microsoft.com/office/drawing/2014/main" id="{167F53CB-E782-4DE5-873A-319EB729F7D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435366" y="2219325"/>
            <a:ext cx="3283287" cy="2133600"/>
          </a:xfrm>
          <a:prstGeom prst="rect">
            <a:avLst/>
          </a:prstGeom>
          <a:ln>
            <a:noFill/>
          </a:ln>
          <a:effectLst>
            <a:softEdge rad="112500"/>
          </a:effectLst>
        </p:spPr>
      </p:pic>
      <p:sp>
        <p:nvSpPr>
          <p:cNvPr id="10" name="Content Placeholder 2">
            <a:extLst>
              <a:ext uri="{FF2B5EF4-FFF2-40B4-BE49-F238E27FC236}">
                <a16:creationId xmlns:a16="http://schemas.microsoft.com/office/drawing/2014/main" id="{62891C59-0608-4516-807B-63C0731FBD68}"/>
              </a:ext>
            </a:extLst>
          </p:cNvPr>
          <p:cNvSpPr>
            <a:spLocks noGrp="1"/>
          </p:cNvSpPr>
          <p:nvPr>
            <p:ph sz="half" idx="1"/>
          </p:nvPr>
        </p:nvSpPr>
        <p:spPr>
          <a:xfrm>
            <a:off x="1981200" y="5029200"/>
            <a:ext cx="8229600" cy="1546832"/>
          </a:xfrm>
        </p:spPr>
        <p:txBody>
          <a:bodyPr>
            <a:normAutofit/>
          </a:bodyPr>
          <a:lstStyle/>
          <a:p>
            <a:pPr marL="0" indent="0" algn="ctr">
              <a:buNone/>
            </a:pPr>
            <a:r>
              <a:rPr lang="en-CA" sz="3200" dirty="0">
                <a:solidFill>
                  <a:schemeClr val="tx2">
                    <a:lumMod val="50000"/>
                  </a:schemeClr>
                </a:solidFill>
                <a:latin typeface="Century Gothic" pitchFamily="34" charset="0"/>
              </a:rPr>
              <a:t>Let’s work together to build and revise our model for a simple question.</a:t>
            </a:r>
          </a:p>
        </p:txBody>
      </p:sp>
    </p:spTree>
    <p:extLst>
      <p:ext uri="{BB962C8B-B14F-4D97-AF65-F5344CB8AC3E}">
        <p14:creationId xmlns:p14="http://schemas.microsoft.com/office/powerpoint/2010/main" val="3667523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695" t="12121" r="12120" b="6986"/>
          <a:stretch/>
        </p:blipFill>
        <p:spPr bwMode="auto">
          <a:xfrm>
            <a:off x="2747628" y="1302060"/>
            <a:ext cx="6696744" cy="522066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1991544" y="762000"/>
            <a:ext cx="8229600" cy="1080120"/>
          </a:xfrm>
          <a:prstGeom prst="rect">
            <a:avLst/>
          </a:prstGeom>
        </p:spPr>
        <p:txBody>
          <a:bodyPr vert="horz" lIns="91440" tIns="45720" rIns="91440" bIns="45720" rtlCol="0" anchor="t" anchorCtr="0">
            <a:noAutofit/>
          </a:bodyPr>
          <a:lstStyle/>
          <a:p>
            <a:pPr lvl="0" algn="ctr">
              <a:spcBef>
                <a:spcPct val="0"/>
              </a:spcBef>
              <a:defRPr/>
            </a:pPr>
            <a:r>
              <a:rPr lang="en-CA" sz="3600" dirty="0">
                <a:latin typeface="Century Gothic" pitchFamily="34" charset="0"/>
              </a:rPr>
              <a:t>Why does this rod bend?</a:t>
            </a:r>
          </a:p>
        </p:txBody>
      </p:sp>
    </p:spTree>
    <p:extLst>
      <p:ext uri="{BB962C8B-B14F-4D97-AF65-F5344CB8AC3E}">
        <p14:creationId xmlns:p14="http://schemas.microsoft.com/office/powerpoint/2010/main" val="152125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a:xfrm>
            <a:off x="720000" y="720000"/>
            <a:ext cx="8229600"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600" dirty="0">
                <a:solidFill>
                  <a:prstClr val="black"/>
                </a:solidFill>
                <a:latin typeface="Century Gothic" pitchFamily="34" charset="0"/>
              </a:rPr>
              <a:t>How Do Scientists Think?</a:t>
            </a:r>
          </a:p>
        </p:txBody>
      </p:sp>
      <p:sp>
        <p:nvSpPr>
          <p:cNvPr id="6" name="Content Placeholder 2"/>
          <p:cNvSpPr>
            <a:spLocks noGrp="1"/>
          </p:cNvSpPr>
          <p:nvPr>
            <p:ph sz="half" idx="1"/>
          </p:nvPr>
        </p:nvSpPr>
        <p:spPr>
          <a:xfrm>
            <a:off x="1080000" y="2520000"/>
            <a:ext cx="4038600" cy="2235695"/>
          </a:xfrm>
        </p:spPr>
        <p:txBody>
          <a:bodyPr>
            <a:normAutofit/>
          </a:bodyPr>
          <a:lstStyle/>
          <a:p>
            <a:pPr marL="0" indent="0" algn="ctr">
              <a:buNone/>
            </a:pPr>
            <a:r>
              <a:rPr lang="en-CA" sz="4000" dirty="0">
                <a:solidFill>
                  <a:schemeClr val="tx2">
                    <a:lumMod val="75000"/>
                  </a:schemeClr>
                </a:solidFill>
                <a:latin typeface="Century Gothic" pitchFamily="34" charset="0"/>
              </a:rPr>
              <a:t>Scientists Are Curious</a:t>
            </a:r>
          </a:p>
        </p:txBody>
      </p:sp>
      <p:pic>
        <p:nvPicPr>
          <p:cNvPr id="7" name="Content Placeholder 5">
            <a:extLst>
              <a:ext uri="{FF2B5EF4-FFF2-40B4-BE49-F238E27FC236}">
                <a16:creationId xmlns:a16="http://schemas.microsoft.com/office/drawing/2014/main" id="{B0A93309-0DD2-43CD-856F-4EEE8ED9BACE}"/>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28020" t="12831" r="23242" b="19614"/>
          <a:stretch/>
        </p:blipFill>
        <p:spPr bwMode="auto">
          <a:xfrm>
            <a:off x="5638800" y="758522"/>
            <a:ext cx="5410200" cy="5794679"/>
          </a:xfrm>
          <a:prstGeom prst="ellipse">
            <a:avLst/>
          </a:prstGeom>
          <a:noFill/>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3884000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a:xfrm>
            <a:off x="1991544" y="1124744"/>
            <a:ext cx="8229600" cy="1080120"/>
          </a:xfrm>
          <a:prstGeom prst="rect">
            <a:avLst/>
          </a:prstGeom>
        </p:spPr>
        <p:txBody>
          <a:bodyPr vert="horz" lIns="91440" tIns="45720" rIns="91440" bIns="45720" rtlCol="0" anchor="t" anchorCtr="0">
            <a:noAutofit/>
          </a:bodyPr>
          <a:lstStyle/>
          <a:p>
            <a:pPr lvl="0">
              <a:spcBef>
                <a:spcPct val="0"/>
              </a:spcBef>
              <a:defRPr/>
            </a:pPr>
            <a:r>
              <a:rPr lang="en-CA" sz="3200" dirty="0">
                <a:solidFill>
                  <a:srgbClr val="0E426D"/>
                </a:solidFill>
                <a:latin typeface="Century Gothic" pitchFamily="34" charset="0"/>
              </a:rPr>
              <a:t>One force pulls down another pushes up</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063637" y="2133600"/>
            <a:ext cx="4064726" cy="3922605"/>
          </a:xfrm>
          <a:prstGeom prst="rect">
            <a:avLst/>
          </a:prstGeom>
        </p:spPr>
      </p:pic>
      <p:pic>
        <p:nvPicPr>
          <p:cNvPr id="5" name="Picture 2" descr="http://upload.wikimedia.org/wikipedia/commons/3/39/GodfreyKneller-IsaacNewton-1689.jpg">
            <a:extLst>
              <a:ext uri="{FF2B5EF4-FFF2-40B4-BE49-F238E27FC236}">
                <a16:creationId xmlns:a16="http://schemas.microsoft.com/office/drawing/2014/main" id="{3C5B287A-71E8-4854-98C1-D18BBF42788B}"/>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591800" y="228600"/>
            <a:ext cx="1397000" cy="19187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1436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_fig_6_b.jpg"/>
          <p:cNvPicPr>
            <a:picLocks noChangeAspect="1"/>
          </p:cNvPicPr>
          <p:nvPr/>
        </p:nvPicPr>
        <p:blipFill>
          <a:blip r:embed="rId3" cstate="print"/>
          <a:srcRect l="18301" t="10526" r="16627" b="7895"/>
          <a:stretch>
            <a:fillRect/>
          </a:stretch>
        </p:blipFill>
        <p:spPr>
          <a:xfrm>
            <a:off x="1625600" y="2473497"/>
            <a:ext cx="3310045" cy="3206607"/>
          </a:xfrm>
          <a:prstGeom prst="rect">
            <a:avLst/>
          </a:prstGeom>
        </p:spPr>
      </p:pic>
      <p:sp>
        <p:nvSpPr>
          <p:cNvPr id="8" name="Title 1"/>
          <p:cNvSpPr txBox="1">
            <a:spLocks/>
          </p:cNvSpPr>
          <p:nvPr/>
        </p:nvSpPr>
        <p:spPr>
          <a:xfrm>
            <a:off x="-1219200" y="1701800"/>
            <a:ext cx="8784976" cy="1008112"/>
          </a:xfrm>
          <a:prstGeom prst="rect">
            <a:avLst/>
          </a:prstGeom>
        </p:spPr>
        <p:txBody>
          <a:bodyPr vert="horz" lIns="91440" tIns="45720" rIns="91440" bIns="45720" rtlCol="0" anchor="t" anchorCtr="0">
            <a:noAutofit/>
          </a:bodyPr>
          <a:lstStyle/>
          <a:p>
            <a:pPr marL="0" marR="0" lvl="0" indent="0" algn="ctr" defTabSz="1219170" rtl="0" eaLnBrk="0" fontAlgn="base" latinLnBrk="0" hangingPunct="0">
              <a:lnSpc>
                <a:spcPct val="100000"/>
              </a:lnSpc>
              <a:spcBef>
                <a:spcPct val="0"/>
              </a:spcBef>
              <a:spcAft>
                <a:spcPct val="0"/>
              </a:spcAft>
              <a:buClrTx/>
              <a:buSzTx/>
              <a:buFontTx/>
              <a:buNone/>
              <a:tabLst/>
              <a:defRPr/>
            </a:pPr>
            <a:r>
              <a:rPr kumimoji="0" lang="en-CA" sz="32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Why do objects feel heavy?</a:t>
            </a:r>
          </a:p>
        </p:txBody>
      </p:sp>
      <p:pic>
        <p:nvPicPr>
          <p:cNvPr id="6" name="Picture 5" descr="J:\OUTREACH\PROGRAMS AND RESOURCES\Alice and Bob in Wonderland\Revolutions in Science\Medium Res Images\medium_res_images\gravity_resource_jpegs\GR_fig_7_b_mres.jpg">
            <a:extLst>
              <a:ext uri="{FF2B5EF4-FFF2-40B4-BE49-F238E27FC236}">
                <a16:creationId xmlns:a16="http://schemas.microsoft.com/office/drawing/2014/main" id="{6CDE6A4B-E165-4674-963A-CCF298033BA8}"/>
              </a:ext>
            </a:extLst>
          </p:cNvPr>
          <p:cNvPicPr/>
          <p:nvPr/>
        </p:nvPicPr>
        <p:blipFill>
          <a:blip r:embed="rId4" cstate="print">
            <a:extLst>
              <a:ext uri="{28A0092B-C50C-407E-A947-70E740481C1C}">
                <a14:useLocalDpi xmlns:a14="http://schemas.microsoft.com/office/drawing/2010/main"/>
              </a:ext>
            </a:extLst>
          </a:blip>
          <a:srcRect l="20010" t="14902" r="18758" b="10307"/>
          <a:stretch>
            <a:fillRect/>
          </a:stretch>
        </p:blipFill>
        <p:spPr bwMode="auto">
          <a:xfrm>
            <a:off x="7764815" y="2528627"/>
            <a:ext cx="3384376" cy="3096344"/>
          </a:xfrm>
          <a:prstGeom prst="rect">
            <a:avLst/>
          </a:prstGeom>
          <a:noFill/>
          <a:ln w="9525">
            <a:noFill/>
            <a:miter lim="800000"/>
            <a:headEnd/>
            <a:tailEnd/>
          </a:ln>
        </p:spPr>
      </p:pic>
      <p:sp>
        <p:nvSpPr>
          <p:cNvPr id="7" name="Title 1">
            <a:extLst>
              <a:ext uri="{FF2B5EF4-FFF2-40B4-BE49-F238E27FC236}">
                <a16:creationId xmlns:a16="http://schemas.microsoft.com/office/drawing/2014/main" id="{4D1EA937-E937-4C45-86DF-934AA8CD3075}"/>
              </a:ext>
            </a:extLst>
          </p:cNvPr>
          <p:cNvSpPr txBox="1">
            <a:spLocks/>
          </p:cNvSpPr>
          <p:nvPr/>
        </p:nvSpPr>
        <p:spPr>
          <a:xfrm>
            <a:off x="5152153" y="1731108"/>
            <a:ext cx="8640960" cy="1008112"/>
          </a:xfrm>
          <a:prstGeom prst="rect">
            <a:avLst/>
          </a:prstGeom>
        </p:spPr>
        <p:txBody>
          <a:bodyPr vert="horz" lIns="91440" tIns="45720" rIns="91440" bIns="45720" rtlCol="0" anchor="t" anchorCtr="0">
            <a:noAutofit/>
          </a:bodyPr>
          <a:lstStyle/>
          <a:p>
            <a:pPr marL="0" marR="0" lvl="0" indent="0" algn="ctr" defTabSz="1219170" rtl="0" eaLnBrk="0" fontAlgn="base" latinLnBrk="0" hangingPunct="0">
              <a:lnSpc>
                <a:spcPct val="100000"/>
              </a:lnSpc>
              <a:spcBef>
                <a:spcPct val="0"/>
              </a:spcBef>
              <a:spcAft>
                <a:spcPct val="0"/>
              </a:spcAft>
              <a:buClrTx/>
              <a:buSzTx/>
              <a:buFontTx/>
              <a:buNone/>
              <a:tabLst/>
              <a:defRPr/>
            </a:pPr>
            <a:r>
              <a:rPr kumimoji="0" lang="en-CA" sz="32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Why do objects fall?</a:t>
            </a:r>
          </a:p>
        </p:txBody>
      </p:sp>
      <p:sp>
        <p:nvSpPr>
          <p:cNvPr id="9" name="Title 1">
            <a:extLst>
              <a:ext uri="{FF2B5EF4-FFF2-40B4-BE49-F238E27FC236}">
                <a16:creationId xmlns:a16="http://schemas.microsoft.com/office/drawing/2014/main" id="{BCD75731-67BD-4A2E-B73B-B07B8770E707}"/>
              </a:ext>
            </a:extLst>
          </p:cNvPr>
          <p:cNvSpPr txBox="1">
            <a:spLocks/>
          </p:cNvSpPr>
          <p:nvPr/>
        </p:nvSpPr>
        <p:spPr>
          <a:xfrm>
            <a:off x="4165600" y="506560"/>
            <a:ext cx="11887200" cy="559133"/>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srgbClr val="000000"/>
                </a:solidFill>
                <a:effectLst/>
                <a:uLnTx/>
                <a:uFillTx/>
                <a:latin typeface="Century Gothic" pitchFamily="34" charset="0"/>
                <a:ea typeface="MS Pゴシック"/>
                <a:cs typeface="Arial"/>
              </a:rPr>
              <a:t>Force Model</a:t>
            </a:r>
          </a:p>
        </p:txBody>
      </p:sp>
      <p:pic>
        <p:nvPicPr>
          <p:cNvPr id="10" name="Picture 2" descr="http://upload.wikimedia.org/wikipedia/commons/3/39/GodfreyKneller-IsaacNewton-1689.jpg">
            <a:extLst>
              <a:ext uri="{FF2B5EF4-FFF2-40B4-BE49-F238E27FC236}">
                <a16:creationId xmlns:a16="http://schemas.microsoft.com/office/drawing/2014/main" id="{2C512C11-7EB5-4E80-83A7-9F9DE111CE12}"/>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686555" y="202453"/>
            <a:ext cx="925272" cy="12708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590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219200" y="1701800"/>
            <a:ext cx="8784976" cy="1008112"/>
          </a:xfrm>
          <a:prstGeom prst="rect">
            <a:avLst/>
          </a:prstGeom>
        </p:spPr>
        <p:txBody>
          <a:bodyPr vert="horz" lIns="91440" tIns="45720" rIns="91440" bIns="45720" rtlCol="0" anchor="t" anchorCtr="0">
            <a:noAutofit/>
          </a:bodyPr>
          <a:lstStyle/>
          <a:p>
            <a:pPr marL="0" marR="0" lvl="0" indent="0" algn="ctr" defTabSz="1219170" rtl="0" eaLnBrk="0" fontAlgn="base" latinLnBrk="0" hangingPunct="0">
              <a:lnSpc>
                <a:spcPct val="100000"/>
              </a:lnSpc>
              <a:spcBef>
                <a:spcPct val="0"/>
              </a:spcBef>
              <a:spcAft>
                <a:spcPct val="0"/>
              </a:spcAft>
              <a:buClrTx/>
              <a:buSzTx/>
              <a:buFontTx/>
              <a:buNone/>
              <a:tabLst/>
              <a:defRPr/>
            </a:pPr>
            <a:r>
              <a:rPr kumimoji="0" lang="en-CA" sz="32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Why do objects feel heavy?</a:t>
            </a:r>
          </a:p>
        </p:txBody>
      </p:sp>
      <p:sp>
        <p:nvSpPr>
          <p:cNvPr id="7" name="Title 1">
            <a:extLst>
              <a:ext uri="{FF2B5EF4-FFF2-40B4-BE49-F238E27FC236}">
                <a16:creationId xmlns:a16="http://schemas.microsoft.com/office/drawing/2014/main" id="{4D1EA937-E937-4C45-86DF-934AA8CD3075}"/>
              </a:ext>
            </a:extLst>
          </p:cNvPr>
          <p:cNvSpPr txBox="1">
            <a:spLocks/>
          </p:cNvSpPr>
          <p:nvPr/>
        </p:nvSpPr>
        <p:spPr>
          <a:xfrm>
            <a:off x="4493295" y="1766815"/>
            <a:ext cx="8640960" cy="1008112"/>
          </a:xfrm>
          <a:prstGeom prst="rect">
            <a:avLst/>
          </a:prstGeom>
        </p:spPr>
        <p:txBody>
          <a:bodyPr vert="horz" lIns="91440" tIns="45720" rIns="91440" bIns="45720" rtlCol="0" anchor="t" anchorCtr="0">
            <a:noAutofit/>
          </a:bodyPr>
          <a:lstStyle/>
          <a:p>
            <a:pPr marL="0" marR="0" lvl="0" indent="0" algn="ctr" defTabSz="1219170" rtl="0" eaLnBrk="0" fontAlgn="base" latinLnBrk="0" hangingPunct="0">
              <a:lnSpc>
                <a:spcPct val="100000"/>
              </a:lnSpc>
              <a:spcBef>
                <a:spcPct val="0"/>
              </a:spcBef>
              <a:spcAft>
                <a:spcPct val="0"/>
              </a:spcAft>
              <a:buClrTx/>
              <a:buSzTx/>
              <a:buFontTx/>
              <a:buNone/>
              <a:tabLst/>
              <a:defRPr/>
            </a:pPr>
            <a:r>
              <a:rPr kumimoji="0" lang="en-CA" sz="32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Why do objects fall?</a:t>
            </a:r>
          </a:p>
        </p:txBody>
      </p:sp>
      <p:sp>
        <p:nvSpPr>
          <p:cNvPr id="9" name="Title 1">
            <a:extLst>
              <a:ext uri="{FF2B5EF4-FFF2-40B4-BE49-F238E27FC236}">
                <a16:creationId xmlns:a16="http://schemas.microsoft.com/office/drawing/2014/main" id="{BCD75731-67BD-4A2E-B73B-B07B8770E707}"/>
              </a:ext>
            </a:extLst>
          </p:cNvPr>
          <p:cNvSpPr txBox="1">
            <a:spLocks/>
          </p:cNvSpPr>
          <p:nvPr/>
        </p:nvSpPr>
        <p:spPr>
          <a:xfrm>
            <a:off x="4165600" y="506560"/>
            <a:ext cx="11887200" cy="559133"/>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srgbClr val="000000"/>
                </a:solidFill>
                <a:effectLst/>
                <a:uLnTx/>
                <a:uFillTx/>
                <a:latin typeface="Century Gothic" pitchFamily="34" charset="0"/>
                <a:ea typeface="MS Pゴシック"/>
                <a:cs typeface="Arial"/>
              </a:rPr>
              <a:t>Force Model</a:t>
            </a:r>
          </a:p>
        </p:txBody>
      </p:sp>
      <p:pic>
        <p:nvPicPr>
          <p:cNvPr id="10" name="Picture 2" descr="http://upload.wikimedia.org/wikipedia/commons/3/39/GodfreyKneller-IsaacNewton-1689.jpg">
            <a:extLst>
              <a:ext uri="{FF2B5EF4-FFF2-40B4-BE49-F238E27FC236}">
                <a16:creationId xmlns:a16="http://schemas.microsoft.com/office/drawing/2014/main" id="{2C512C11-7EB5-4E80-83A7-9F9DE111C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686555" y="202453"/>
            <a:ext cx="925272" cy="12708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391EC646-4076-4452-A6C2-B39E680C2B7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341910" y="2413000"/>
            <a:ext cx="3331689" cy="3181640"/>
          </a:xfrm>
          <a:prstGeom prst="rect">
            <a:avLst/>
          </a:prstGeom>
        </p:spPr>
      </p:pic>
      <p:sp>
        <p:nvSpPr>
          <p:cNvPr id="12" name="Title 1">
            <a:extLst>
              <a:ext uri="{FF2B5EF4-FFF2-40B4-BE49-F238E27FC236}">
                <a16:creationId xmlns:a16="http://schemas.microsoft.com/office/drawing/2014/main" id="{2B5CFDE6-1E2E-4579-AF57-CA9103F88B29}"/>
              </a:ext>
            </a:extLst>
          </p:cNvPr>
          <p:cNvSpPr txBox="1">
            <a:spLocks/>
          </p:cNvSpPr>
          <p:nvPr/>
        </p:nvSpPr>
        <p:spPr>
          <a:xfrm>
            <a:off x="744651" y="5594640"/>
            <a:ext cx="5474556" cy="1008112"/>
          </a:xfrm>
          <a:prstGeom prst="rect">
            <a:avLst/>
          </a:prstGeom>
        </p:spPr>
        <p:txBody>
          <a:bodyPr vert="horz" lIns="91440" tIns="45720" rIns="91440" bIns="45720" rtlCol="0" anchor="t" anchorCtr="0">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32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You push up to oppose the force of gravity</a:t>
            </a:r>
          </a:p>
        </p:txBody>
      </p:sp>
      <p:pic>
        <p:nvPicPr>
          <p:cNvPr id="13" name="Picture 12">
            <a:extLst>
              <a:ext uri="{FF2B5EF4-FFF2-40B4-BE49-F238E27FC236}">
                <a16:creationId xmlns:a16="http://schemas.microsoft.com/office/drawing/2014/main" id="{BCE8CC92-41E3-44E1-91E3-38BDB01B1F2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07073" y="2412999"/>
            <a:ext cx="3346487" cy="3174180"/>
          </a:xfrm>
          <a:prstGeom prst="rect">
            <a:avLst/>
          </a:prstGeom>
        </p:spPr>
      </p:pic>
      <p:sp>
        <p:nvSpPr>
          <p:cNvPr id="14" name="Title 1">
            <a:extLst>
              <a:ext uri="{FF2B5EF4-FFF2-40B4-BE49-F238E27FC236}">
                <a16:creationId xmlns:a16="http://schemas.microsoft.com/office/drawing/2014/main" id="{73423A8F-5C86-4CD3-9490-C08C6EFF26C4}"/>
              </a:ext>
            </a:extLst>
          </p:cNvPr>
          <p:cNvSpPr txBox="1">
            <a:spLocks/>
          </p:cNvSpPr>
          <p:nvPr/>
        </p:nvSpPr>
        <p:spPr>
          <a:xfrm>
            <a:off x="6740899" y="5587179"/>
            <a:ext cx="4439864" cy="1008112"/>
          </a:xfrm>
          <a:prstGeom prst="rect">
            <a:avLst/>
          </a:prstGeom>
        </p:spPr>
        <p:txBody>
          <a:bodyPr vert="horz" lIns="91440" tIns="45720" rIns="91440" bIns="45720" rtlCol="0" anchor="t" anchorCtr="0">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32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The force of gravity pulls them down</a:t>
            </a:r>
          </a:p>
        </p:txBody>
      </p:sp>
    </p:spTree>
    <p:extLst>
      <p:ext uri="{BB962C8B-B14F-4D97-AF65-F5344CB8AC3E}">
        <p14:creationId xmlns:p14="http://schemas.microsoft.com/office/powerpoint/2010/main" val="3120301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1530228" y="685800"/>
            <a:ext cx="8229600" cy="857251"/>
          </a:xfrm>
        </p:spPr>
        <p:txBody>
          <a:bodyPr/>
          <a:lstStyle/>
          <a:p>
            <a:r>
              <a:rPr lang="en-CA" sz="3600" dirty="0">
                <a:latin typeface="Century Gothic" pitchFamily="34" charset="0"/>
              </a:rPr>
              <a:t>Force Model of Gravity</a:t>
            </a:r>
          </a:p>
        </p:txBody>
      </p:sp>
      <p:sp>
        <p:nvSpPr>
          <p:cNvPr id="5" name="Title 1"/>
          <p:cNvSpPr txBox="1">
            <a:spLocks/>
          </p:cNvSpPr>
          <p:nvPr/>
        </p:nvSpPr>
        <p:spPr>
          <a:xfrm>
            <a:off x="1219200" y="2170472"/>
            <a:ext cx="3816227" cy="1223963"/>
          </a:xfrm>
          <a:prstGeom prst="rect">
            <a:avLst/>
          </a:prstGeom>
        </p:spPr>
        <p:txBody>
          <a:bodyPr/>
          <a:lstStyle/>
          <a:p>
            <a:pPr algn="ctr" fontAlgn="auto">
              <a:lnSpc>
                <a:spcPct val="150000"/>
              </a:lnSpc>
              <a:spcAft>
                <a:spcPts val="0"/>
              </a:spcAft>
              <a:defRPr/>
            </a:pPr>
            <a:r>
              <a:rPr lang="en-CA" sz="4000" dirty="0">
                <a:solidFill>
                  <a:schemeClr val="tx2">
                    <a:lumMod val="50000"/>
                  </a:schemeClr>
                </a:solidFill>
                <a:latin typeface="Century Gothic" pitchFamily="34" charset="0"/>
              </a:rPr>
              <a:t>Gravity is like an Invisible Bungee Cord</a:t>
            </a:r>
          </a:p>
          <a:p>
            <a:pPr fontAlgn="auto">
              <a:spcAft>
                <a:spcPts val="0"/>
              </a:spcAft>
              <a:defRPr/>
            </a:pPr>
            <a:endParaRPr lang="en-CA" sz="800" dirty="0">
              <a:latin typeface="Century Gothic" pitchFamily="34" charset="0"/>
            </a:endParaRPr>
          </a:p>
        </p:txBody>
      </p:sp>
      <p:pic>
        <p:nvPicPr>
          <p:cNvPr id="6" name="Picture 1"/>
          <p:cNvPicPr>
            <a:picLocks noChangeAspect="1"/>
          </p:cNvPicPr>
          <p:nvPr/>
        </p:nvPicPr>
        <p:blipFill>
          <a:blip r:embed="rId3"/>
          <a:srcRect l="15443" t="18877" r="15303" b="12212"/>
          <a:stretch>
            <a:fillRect/>
          </a:stretch>
        </p:blipFill>
        <p:spPr bwMode="auto">
          <a:xfrm>
            <a:off x="6096000" y="1905000"/>
            <a:ext cx="5164832" cy="3972760"/>
          </a:xfrm>
          <a:prstGeom prst="rect">
            <a:avLst/>
          </a:prstGeom>
          <a:noFill/>
          <a:ln w="9525">
            <a:noFill/>
            <a:miter lim="800000"/>
            <a:headEnd/>
            <a:tailEnd/>
          </a:ln>
        </p:spPr>
      </p:pic>
    </p:spTree>
    <p:extLst>
      <p:ext uri="{BB962C8B-B14F-4D97-AF65-F5344CB8AC3E}">
        <p14:creationId xmlns:p14="http://schemas.microsoft.com/office/powerpoint/2010/main" val="18100519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1701" y="1412776"/>
            <a:ext cx="8284779" cy="236799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1219170" rtl="0" eaLnBrk="1" fontAlgn="base" latinLnBrk="0" hangingPunct="1">
              <a:lnSpc>
                <a:spcPts val="3600"/>
              </a:lnSpc>
              <a:spcBef>
                <a:spcPct val="0"/>
              </a:spcBef>
              <a:spcAft>
                <a:spcPct val="0"/>
              </a:spcAft>
              <a:buClrTx/>
              <a:buSzTx/>
              <a:buFontTx/>
              <a:buNone/>
              <a:tabLst/>
              <a:defRPr/>
            </a:pPr>
            <a:r>
              <a:rPr kumimoji="0" lang="en-CA" sz="2400" b="0" i="1" u="none" strike="noStrike" kern="1200" cap="none" spc="0" normalizeH="0" baseline="0" noProof="0" dirty="0">
                <a:ln>
                  <a:noFill/>
                </a:ln>
                <a:solidFill>
                  <a:srgbClr val="000000"/>
                </a:solidFill>
                <a:effectLst/>
                <a:uLnTx/>
                <a:uFillTx/>
                <a:latin typeface="Century Gothic" pitchFamily="34" charset="0"/>
                <a:ea typeface="MS Pゴシック"/>
                <a:cs typeface="+mj-cs"/>
              </a:rPr>
              <a:t>“That gravity should be innate, inherent, and essential to matter so that one body may act upon another, at a distance through vacuum, without the mediation of anything else…</a:t>
            </a:r>
            <a:r>
              <a:rPr kumimoji="0" lang="en-CA" sz="2400" b="1" i="1" u="none" strike="noStrike" kern="1200" cap="none" spc="0" normalizeH="0" baseline="0" noProof="0" dirty="0">
                <a:ln>
                  <a:noFill/>
                </a:ln>
                <a:solidFill>
                  <a:srgbClr val="000000"/>
                </a:solidFill>
                <a:effectLst/>
                <a:uLnTx/>
                <a:uFillTx/>
                <a:latin typeface="Century Gothic" pitchFamily="34" charset="0"/>
                <a:ea typeface="MS Pゴシック"/>
                <a:cs typeface="+mj-cs"/>
              </a:rPr>
              <a:t>is to me so great an absurdity</a:t>
            </a:r>
            <a:r>
              <a:rPr kumimoji="0" lang="en-CA" sz="2400" b="0" i="1" u="none" strike="noStrike" kern="1200" cap="none" spc="0" normalizeH="0" baseline="0" noProof="0" dirty="0">
                <a:ln>
                  <a:noFill/>
                </a:ln>
                <a:solidFill>
                  <a:srgbClr val="000000"/>
                </a:solidFill>
                <a:effectLst/>
                <a:uLnTx/>
                <a:uFillTx/>
                <a:latin typeface="Century Gothic" pitchFamily="34" charset="0"/>
                <a:ea typeface="MS Pゴシック"/>
                <a:cs typeface="+mj-cs"/>
              </a:rPr>
              <a:t>, that I believe no man who has in philosophical matters a competent faculty of thinking, can ever fall into it.”</a:t>
            </a:r>
          </a:p>
        </p:txBody>
      </p:sp>
      <p:sp>
        <p:nvSpPr>
          <p:cNvPr id="5" name="Title 1"/>
          <p:cNvSpPr txBox="1">
            <a:spLocks/>
          </p:cNvSpPr>
          <p:nvPr/>
        </p:nvSpPr>
        <p:spPr>
          <a:xfrm>
            <a:off x="6379271" y="4293096"/>
            <a:ext cx="3164492" cy="792088"/>
          </a:xfrm>
          <a:prstGeom prst="rect">
            <a:avLst/>
          </a:prstGeom>
        </p:spPr>
        <p:txBody>
          <a:bodyPr vert="horz" lIns="91440" tIns="45720" rIns="91440" bIns="45720" rtlCol="0" anchor="ctr">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800" b="0" i="1" u="none" strike="noStrike" kern="1200" cap="none" spc="0" normalizeH="0" baseline="0" noProof="0" dirty="0">
                <a:ln>
                  <a:noFill/>
                </a:ln>
                <a:solidFill>
                  <a:srgbClr val="000000"/>
                </a:solidFill>
                <a:effectLst/>
                <a:uLnTx/>
                <a:uFillTx/>
                <a:latin typeface="Century Gothic" pitchFamily="34" charset="0"/>
                <a:ea typeface="MS Pゴシック"/>
                <a:cs typeface="+mn-cs"/>
              </a:rPr>
              <a:t>- </a:t>
            </a:r>
            <a:r>
              <a:rPr kumimoji="0" lang="en-CA" sz="2800" b="1" i="1" u="none" strike="noStrike" kern="1200" cap="none" spc="0" normalizeH="0" baseline="0" noProof="0" dirty="0">
                <a:ln>
                  <a:noFill/>
                </a:ln>
                <a:solidFill>
                  <a:srgbClr val="000000"/>
                </a:solidFill>
                <a:effectLst/>
                <a:uLnTx/>
                <a:uFillTx/>
                <a:latin typeface="Century Gothic" pitchFamily="34" charset="0"/>
                <a:ea typeface="MS Pゴシック"/>
                <a:cs typeface="+mn-cs"/>
              </a:rPr>
              <a:t>Isaac Newton</a:t>
            </a:r>
          </a:p>
        </p:txBody>
      </p:sp>
    </p:spTree>
    <p:extLst>
      <p:ext uri="{BB962C8B-B14F-4D97-AF65-F5344CB8AC3E}">
        <p14:creationId xmlns:p14="http://schemas.microsoft.com/office/powerpoint/2010/main" val="2465608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10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stkate.edu/physics/phys100/mercurysorbit.gif"/>
          <p:cNvPicPr>
            <a:picLocks noChangeAspect="1" noChangeArrowheads="1"/>
          </p:cNvPicPr>
          <p:nvPr/>
        </p:nvPicPr>
        <p:blipFill>
          <a:blip r:embed="rId3" cstate="print"/>
          <a:srcRect/>
          <a:stretch>
            <a:fillRect/>
          </a:stretch>
        </p:blipFill>
        <p:spPr bwMode="auto">
          <a:xfrm>
            <a:off x="1816957" y="1707465"/>
            <a:ext cx="2535179" cy="1358856"/>
          </a:xfrm>
          <a:prstGeom prst="rect">
            <a:avLst/>
          </a:prstGeom>
          <a:noFill/>
        </p:spPr>
      </p:pic>
      <p:sp>
        <p:nvSpPr>
          <p:cNvPr id="5" name="TextBox 4"/>
          <p:cNvSpPr txBox="1"/>
          <p:nvPr/>
        </p:nvSpPr>
        <p:spPr>
          <a:xfrm>
            <a:off x="4381507" y="1936065"/>
            <a:ext cx="5867400" cy="954107"/>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3200" b="1"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Observations </a:t>
            </a:r>
            <a:r>
              <a:rPr kumimoji="0" lang="en-CA" sz="2400" b="1"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(1859)</a:t>
            </a:r>
          </a:p>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Force model predicts the wrong orbits</a:t>
            </a:r>
          </a:p>
        </p:txBody>
      </p:sp>
      <p:pic>
        <p:nvPicPr>
          <p:cNvPr id="6" name="Picture 2" descr="http://upload.wikimedia.org/wikipedia/commons/thumb/9/90/Sun_to_Earth.JPG/300px-Sun_to_Earth.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816957" y="3363516"/>
            <a:ext cx="2535179" cy="165631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397934" y="3573017"/>
            <a:ext cx="6574865" cy="954107"/>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3200" b="1"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Theory </a:t>
            </a:r>
            <a:r>
              <a:rPr kumimoji="0" lang="en-CA" sz="2400" b="1"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(1905)</a:t>
            </a:r>
          </a:p>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Force model violates speed of light limit</a:t>
            </a:r>
          </a:p>
        </p:txBody>
      </p:sp>
      <p:sp>
        <p:nvSpPr>
          <p:cNvPr id="8" name="Title 1"/>
          <p:cNvSpPr txBox="1">
            <a:spLocks/>
          </p:cNvSpPr>
          <p:nvPr/>
        </p:nvSpPr>
        <p:spPr>
          <a:xfrm>
            <a:off x="914400" y="773703"/>
            <a:ext cx="10363200" cy="648072"/>
          </a:xfrm>
          <a:prstGeom prst="rect">
            <a:avLst/>
          </a:prstGeom>
        </p:spPr>
        <p:txBody>
          <a:bodyPr vert="horz" lIns="91440" tIns="45720" rIns="91440" bIns="45720" rtlCol="0" anchor="t" anchorCtr="0">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Newtonian gravity works…right?</a:t>
            </a:r>
          </a:p>
        </p:txBody>
      </p:sp>
    </p:spTree>
    <p:extLst>
      <p:ext uri="{BB962C8B-B14F-4D97-AF65-F5344CB8AC3E}">
        <p14:creationId xmlns:p14="http://schemas.microsoft.com/office/powerpoint/2010/main" val="4085278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bwMode="auto">
          <a:xfrm>
            <a:off x="731520" y="731520"/>
            <a:ext cx="6172200" cy="720725"/>
          </a:xfrm>
          <a:prstGeom prst="rect">
            <a:avLst/>
          </a:prstGeom>
          <a:noFill/>
          <a:ln w="9525">
            <a:noFill/>
            <a:miter lim="800000"/>
            <a:headEnd/>
            <a:tailEnd/>
          </a:ln>
        </p:spPr>
        <p:txBody>
          <a:bodyPr/>
          <a:lstStyle/>
          <a:p>
            <a:r>
              <a:rPr lang="en-US" sz="3600" b="1" dirty="0">
                <a:latin typeface="Century Gothic" pitchFamily="34" charset="0"/>
              </a:rPr>
              <a:t>Newton: Gravity is a force</a:t>
            </a:r>
          </a:p>
        </p:txBody>
      </p:sp>
      <p:sp>
        <p:nvSpPr>
          <p:cNvPr id="5" name="TextBox 4"/>
          <p:cNvSpPr txBox="1"/>
          <p:nvPr/>
        </p:nvSpPr>
        <p:spPr>
          <a:xfrm>
            <a:off x="1371600" y="2514600"/>
            <a:ext cx="5184775" cy="1938992"/>
          </a:xfrm>
          <a:prstGeom prst="rect">
            <a:avLst/>
          </a:prstGeom>
          <a:noFill/>
        </p:spPr>
        <p:txBody>
          <a:bodyPr>
            <a:spAutoFit/>
          </a:bodyPr>
          <a:lstStyle/>
          <a:p>
            <a:pPr fontAlgn="auto">
              <a:spcAft>
                <a:spcPts val="0"/>
              </a:spcAft>
              <a:defRPr/>
            </a:pPr>
            <a:r>
              <a:rPr lang="en-CA" sz="4000" dirty="0">
                <a:solidFill>
                  <a:srgbClr val="0E426D"/>
                </a:solidFill>
                <a:latin typeface="Century Gothic" pitchFamily="34" charset="0"/>
              </a:rPr>
              <a:t>FEELS RIGHT, but doesn’t survive experimental tests</a:t>
            </a:r>
            <a:endParaRPr lang="en-CA" sz="4000" i="1" dirty="0">
              <a:solidFill>
                <a:srgbClr val="0E426D"/>
              </a:solidFill>
              <a:latin typeface="Century Gothic" pitchFamily="34" charset="0"/>
            </a:endParaRPr>
          </a:p>
        </p:txBody>
      </p:sp>
      <p:pic>
        <p:nvPicPr>
          <p:cNvPr id="6" name="Picture 2" descr="http://upload.wikimedia.org/wikipedia/commons/3/39/GodfreyKneller-IsaacNewton-1689.jpg"/>
          <p:cNvPicPr>
            <a:picLocks noChangeAspect="1" noChangeArrowheads="1"/>
          </p:cNvPicPr>
          <p:nvPr/>
        </p:nvPicPr>
        <p:blipFill>
          <a:blip r:embed="rId3"/>
          <a:srcRect/>
          <a:stretch>
            <a:fillRect/>
          </a:stretch>
        </p:blipFill>
        <p:spPr bwMode="auto">
          <a:xfrm>
            <a:off x="7391400" y="1752601"/>
            <a:ext cx="2895600" cy="3979335"/>
          </a:xfrm>
          <a:prstGeom prst="rect">
            <a:avLst/>
          </a:prstGeom>
          <a:noFill/>
          <a:ln w="9525">
            <a:noFill/>
            <a:miter lim="800000"/>
            <a:headEnd/>
            <a:tailEnd/>
          </a:ln>
        </p:spPr>
      </p:pic>
    </p:spTree>
    <p:extLst>
      <p:ext uri="{BB962C8B-B14F-4D97-AF65-F5344CB8AC3E}">
        <p14:creationId xmlns:p14="http://schemas.microsoft.com/office/powerpoint/2010/main" val="34719020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a:xfrm>
            <a:off x="1991544" y="1670613"/>
            <a:ext cx="8229600" cy="3206187"/>
          </a:xfrm>
          <a:prstGeom prst="rect">
            <a:avLst/>
          </a:prstGeom>
        </p:spPr>
        <p:txBody>
          <a:bodyPr vert="horz" lIns="91440" tIns="45720" rIns="91440" bIns="45720" rtlCol="0" anchor="t" anchorCtr="0">
            <a:noAutofit/>
          </a:bodyPr>
          <a:lstStyle/>
          <a:p>
            <a:pPr lvl="0" algn="ctr">
              <a:spcBef>
                <a:spcPct val="0"/>
              </a:spcBef>
              <a:defRPr/>
            </a:pPr>
            <a:r>
              <a:rPr lang="en-CA" dirty="0">
                <a:latin typeface="Century Gothic" pitchFamily="34" charset="0"/>
              </a:rPr>
              <a:t>so….</a:t>
            </a:r>
          </a:p>
          <a:p>
            <a:pPr lvl="0" algn="ctr">
              <a:spcBef>
                <a:spcPct val="0"/>
              </a:spcBef>
              <a:defRPr/>
            </a:pPr>
            <a:endParaRPr lang="en-CA" dirty="0">
              <a:latin typeface="Century Gothic" pitchFamily="34" charset="0"/>
            </a:endParaRPr>
          </a:p>
          <a:p>
            <a:pPr lvl="0" algn="ctr">
              <a:spcBef>
                <a:spcPct val="0"/>
              </a:spcBef>
              <a:defRPr/>
            </a:pPr>
            <a:r>
              <a:rPr lang="en-CA" dirty="0">
                <a:latin typeface="Century Gothic" pitchFamily="34" charset="0"/>
              </a:rPr>
              <a:t>something is </a:t>
            </a:r>
            <a:r>
              <a:rPr lang="en-CA" b="1" i="1" dirty="0">
                <a:solidFill>
                  <a:srgbClr val="0E426D"/>
                </a:solidFill>
                <a:latin typeface="Century Gothic" pitchFamily="34" charset="0"/>
              </a:rPr>
              <a:t>wrong</a:t>
            </a:r>
            <a:r>
              <a:rPr lang="en-CA" dirty="0">
                <a:latin typeface="Century Gothic" pitchFamily="34" charset="0"/>
              </a:rPr>
              <a:t> with our force model for GRAVITY</a:t>
            </a:r>
          </a:p>
        </p:txBody>
      </p:sp>
    </p:spTree>
    <p:extLst>
      <p:ext uri="{BB962C8B-B14F-4D97-AF65-F5344CB8AC3E}">
        <p14:creationId xmlns:p14="http://schemas.microsoft.com/office/powerpoint/2010/main" val="5742466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695" t="12121" r="12120" b="6986"/>
          <a:stretch/>
        </p:blipFill>
        <p:spPr bwMode="auto">
          <a:xfrm>
            <a:off x="2901988" y="1196753"/>
            <a:ext cx="6408712" cy="4996116"/>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1991544" y="838200"/>
            <a:ext cx="8229600" cy="1080120"/>
          </a:xfrm>
          <a:prstGeom prst="rect">
            <a:avLst/>
          </a:prstGeom>
        </p:spPr>
        <p:txBody>
          <a:bodyPr vert="horz" lIns="91440" tIns="45720" rIns="91440" bIns="45720" rtlCol="0" anchor="t" anchorCtr="0">
            <a:noAutofit/>
          </a:bodyPr>
          <a:lstStyle/>
          <a:p>
            <a:pPr lvl="0" algn="ctr">
              <a:spcBef>
                <a:spcPct val="0"/>
              </a:spcBef>
              <a:defRPr/>
            </a:pPr>
            <a:r>
              <a:rPr lang="en-CA" sz="3600" dirty="0">
                <a:latin typeface="Century Gothic" pitchFamily="34" charset="0"/>
              </a:rPr>
              <a:t>How else can I make this rod bend?</a:t>
            </a:r>
          </a:p>
        </p:txBody>
      </p:sp>
    </p:spTree>
    <p:extLst>
      <p:ext uri="{BB962C8B-B14F-4D97-AF65-F5344CB8AC3E}">
        <p14:creationId xmlns:p14="http://schemas.microsoft.com/office/powerpoint/2010/main" val="2034475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0ECFE243-95C1-443F-BB74-37606BB40DF8}"/>
              </a:ext>
            </a:extLst>
          </p:cNvPr>
          <p:cNvSpPr txBox="1">
            <a:spLocks/>
          </p:cNvSpPr>
          <p:nvPr/>
        </p:nvSpPr>
        <p:spPr>
          <a:xfrm>
            <a:off x="812800" y="482600"/>
            <a:ext cx="8496944" cy="1008112"/>
          </a:xfrm>
          <a:prstGeom prst="rect">
            <a:avLst/>
          </a:prstGeom>
        </p:spPr>
        <p:txBody>
          <a:bodyPr vert="horz" lIns="91440" tIns="45720" rIns="91440" bIns="45720" rtlCol="0" anchor="t" anchorCtr="0">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Acceleration Model</a:t>
            </a:r>
          </a:p>
        </p:txBody>
      </p:sp>
      <p:pic>
        <p:nvPicPr>
          <p:cNvPr id="12" name="Picture 11">
            <a:extLst>
              <a:ext uri="{FF2B5EF4-FFF2-40B4-BE49-F238E27FC236}">
                <a16:creationId xmlns:a16="http://schemas.microsoft.com/office/drawing/2014/main" id="{1EF689C6-C804-43D0-97A5-C2B32AB4FCEC}"/>
              </a:ext>
            </a:extLst>
          </p:cNvPr>
          <p:cNvPicPr>
            <a:picLocks noChangeAspect="1"/>
          </p:cNvPicPr>
          <p:nvPr/>
        </p:nvPicPr>
        <p:blipFill rotWithShape="1">
          <a:blip r:embed="rId3"/>
          <a:srcRect l="2021" t="2304" r="2021" b="2304"/>
          <a:stretch/>
        </p:blipFill>
        <p:spPr>
          <a:xfrm>
            <a:off x="2743200" y="2514600"/>
            <a:ext cx="5948219" cy="2844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4" descr="http://upload.wikimedia.org/wikipedia/commons/thumb/a/af/Einstein1921_by_F_Schmutzer_2.jpg/615px-Einstein1921_by_F_Schmutzer_2.jpg">
            <a:extLst>
              <a:ext uri="{FF2B5EF4-FFF2-40B4-BE49-F238E27FC236}">
                <a16:creationId xmlns:a16="http://schemas.microsoft.com/office/drawing/2014/main" id="{537DA42A-DCBB-45DC-9859-23C9F62B957B}"/>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564765" y="174407"/>
            <a:ext cx="1303447" cy="1625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4990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Content Placeholder 4"/>
          <p:cNvPicPr>
            <a:picLocks noChangeAspect="1"/>
          </p:cNvPicPr>
          <p:nvPr/>
        </p:nvPicPr>
        <p:blipFill rotWithShape="1">
          <a:blip r:embed="rId3" cstate="email">
            <a:extLst>
              <a:ext uri="{28A0092B-C50C-407E-A947-70E740481C1C}">
                <a14:useLocalDpi xmlns:a14="http://schemas.microsoft.com/office/drawing/2010/main" val="0"/>
              </a:ext>
            </a:extLst>
          </a:blip>
          <a:srcRect l="19639" t="6885" r="19151" b="14539"/>
          <a:stretch/>
        </p:blipFill>
        <p:spPr>
          <a:xfrm>
            <a:off x="5807969" y="830466"/>
            <a:ext cx="5164831" cy="5123302"/>
          </a:xfrm>
          <a:prstGeom prst="ellipse">
            <a:avLst/>
          </a:prstGeom>
          <a:ln>
            <a:noFill/>
          </a:ln>
          <a:effectLst>
            <a:softEdge rad="112500"/>
          </a:effectLst>
        </p:spPr>
      </p:pic>
      <p:sp>
        <p:nvSpPr>
          <p:cNvPr id="10" name="Title 1">
            <a:extLst>
              <a:ext uri="{FF2B5EF4-FFF2-40B4-BE49-F238E27FC236}">
                <a16:creationId xmlns:a16="http://schemas.microsoft.com/office/drawing/2014/main" id="{813E344D-A028-40FD-AB23-2E2EEE9B5276}"/>
              </a:ext>
            </a:extLst>
          </p:cNvPr>
          <p:cNvSpPr txBox="1">
            <a:spLocks/>
          </p:cNvSpPr>
          <p:nvPr/>
        </p:nvSpPr>
        <p:spPr>
          <a:xfrm>
            <a:off x="720000" y="720000"/>
            <a:ext cx="8229600"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600" dirty="0">
                <a:solidFill>
                  <a:prstClr val="black"/>
                </a:solidFill>
                <a:latin typeface="Century Gothic" pitchFamily="34" charset="0"/>
              </a:rPr>
              <a:t>How Do Scientists Think?</a:t>
            </a:r>
          </a:p>
        </p:txBody>
      </p:sp>
      <p:sp>
        <p:nvSpPr>
          <p:cNvPr id="7" name="Content Placeholder 2">
            <a:extLst>
              <a:ext uri="{FF2B5EF4-FFF2-40B4-BE49-F238E27FC236}">
                <a16:creationId xmlns:a16="http://schemas.microsoft.com/office/drawing/2014/main" id="{0EE6B24B-5668-BF6B-A76E-2E5477D839C0}"/>
              </a:ext>
            </a:extLst>
          </p:cNvPr>
          <p:cNvSpPr txBox="1">
            <a:spLocks/>
          </p:cNvSpPr>
          <p:nvPr/>
        </p:nvSpPr>
        <p:spPr bwMode="auto">
          <a:xfrm>
            <a:off x="1080000" y="2520000"/>
            <a:ext cx="4038600" cy="22356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rmAutofit/>
          </a:bodyPr>
          <a:lstStyle>
            <a:lvl1pPr marL="342891" indent="-342891"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32" indent="-285744"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2971" indent="-228594"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160" indent="-228594"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349" indent="-228594"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537" indent="-228594" algn="l" rtl="0" fontAlgn="base">
              <a:spcBef>
                <a:spcPct val="20000"/>
              </a:spcBef>
              <a:spcAft>
                <a:spcPct val="0"/>
              </a:spcAft>
              <a:buFont typeface="Wingdings" pitchFamily="16" charset="2"/>
              <a:buChar char="§"/>
              <a:defRPr sz="1600">
                <a:solidFill>
                  <a:schemeClr val="tx1"/>
                </a:solidFill>
                <a:latin typeface="+mn-lt"/>
                <a:ea typeface="+mn-ea"/>
              </a:defRPr>
            </a:lvl6pPr>
            <a:lvl7pPr marL="2971726" indent="-228594" algn="l" rtl="0" fontAlgn="base">
              <a:spcBef>
                <a:spcPct val="20000"/>
              </a:spcBef>
              <a:spcAft>
                <a:spcPct val="0"/>
              </a:spcAft>
              <a:buFont typeface="Wingdings" pitchFamily="16" charset="2"/>
              <a:buChar char="§"/>
              <a:defRPr sz="1600">
                <a:solidFill>
                  <a:schemeClr val="tx1"/>
                </a:solidFill>
                <a:latin typeface="+mn-lt"/>
                <a:ea typeface="+mn-ea"/>
              </a:defRPr>
            </a:lvl7pPr>
            <a:lvl8pPr marL="3428914" indent="-228594" algn="l" rtl="0" fontAlgn="base">
              <a:spcBef>
                <a:spcPct val="20000"/>
              </a:spcBef>
              <a:spcAft>
                <a:spcPct val="0"/>
              </a:spcAft>
              <a:buFont typeface="Wingdings" pitchFamily="16" charset="2"/>
              <a:buChar char="§"/>
              <a:defRPr sz="1600">
                <a:solidFill>
                  <a:schemeClr val="tx1"/>
                </a:solidFill>
                <a:latin typeface="+mn-lt"/>
                <a:ea typeface="+mn-ea"/>
              </a:defRPr>
            </a:lvl8pPr>
            <a:lvl9pPr marL="3886103" indent="-228594" algn="l" rtl="0" fontAlgn="base">
              <a:spcBef>
                <a:spcPct val="20000"/>
              </a:spcBef>
              <a:spcAft>
                <a:spcPct val="0"/>
              </a:spcAft>
              <a:buFont typeface="Wingdings" pitchFamily="16" charset="2"/>
              <a:buChar char="§"/>
              <a:defRPr sz="1600">
                <a:solidFill>
                  <a:schemeClr val="tx1"/>
                </a:solidFill>
                <a:latin typeface="+mn-lt"/>
                <a:ea typeface="+mn-ea"/>
              </a:defRPr>
            </a:lvl9pPr>
          </a:lstStyle>
          <a:p>
            <a:pPr marL="0" indent="0" algn="ctr">
              <a:buFont typeface="Wingdings" charset="0"/>
              <a:buNone/>
            </a:pPr>
            <a:r>
              <a:rPr lang="en-CA" sz="4000" kern="0" dirty="0">
                <a:solidFill>
                  <a:schemeClr val="tx2">
                    <a:lumMod val="75000"/>
                  </a:schemeClr>
                </a:solidFill>
                <a:latin typeface="Century Gothic" pitchFamily="34" charset="0"/>
              </a:rPr>
              <a:t>Scientists Ask Questions</a:t>
            </a:r>
          </a:p>
        </p:txBody>
      </p:sp>
    </p:spTree>
    <p:extLst>
      <p:ext uri="{BB962C8B-B14F-4D97-AF65-F5344CB8AC3E}">
        <p14:creationId xmlns:p14="http://schemas.microsoft.com/office/powerpoint/2010/main" val="13303115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635C48E-6FAF-4087-80F4-EA5DA046D598}"/>
              </a:ext>
            </a:extLst>
          </p:cNvPr>
          <p:cNvPicPr>
            <a:picLocks noChangeAspect="1"/>
          </p:cNvPicPr>
          <p:nvPr/>
        </p:nvPicPr>
        <p:blipFill>
          <a:blip r:embed="rId2"/>
          <a:stretch>
            <a:fillRect/>
          </a:stretch>
        </p:blipFill>
        <p:spPr>
          <a:xfrm>
            <a:off x="4632698" y="2717800"/>
            <a:ext cx="3157537" cy="2743200"/>
          </a:xfrm>
          <a:prstGeom prst="rect">
            <a:avLst/>
          </a:prstGeom>
        </p:spPr>
      </p:pic>
      <p:sp>
        <p:nvSpPr>
          <p:cNvPr id="6" name="TextBox 5">
            <a:extLst>
              <a:ext uri="{FF2B5EF4-FFF2-40B4-BE49-F238E27FC236}">
                <a16:creationId xmlns:a16="http://schemas.microsoft.com/office/drawing/2014/main" id="{0D8D7210-FF07-4359-9010-84F68E2096FB}"/>
              </a:ext>
            </a:extLst>
          </p:cNvPr>
          <p:cNvSpPr txBox="1"/>
          <p:nvPr/>
        </p:nvSpPr>
        <p:spPr>
          <a:xfrm>
            <a:off x="5562846" y="2266396"/>
            <a:ext cx="1239442" cy="461665"/>
          </a:xfrm>
          <a:prstGeom prst="rect">
            <a:avLst/>
          </a:prstGeom>
          <a:noFill/>
        </p:spPr>
        <p:txBody>
          <a:bodyPr wrap="non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entury Gothic" panose="020B0502020202020204" pitchFamily="34" charset="0"/>
                <a:ea typeface="MS Pゴシック"/>
                <a:cs typeface="+mn-cs"/>
              </a:rPr>
              <a:t>Weight</a:t>
            </a:r>
          </a:p>
        </p:txBody>
      </p:sp>
      <p:pic>
        <p:nvPicPr>
          <p:cNvPr id="7" name="Picture 6">
            <a:extLst>
              <a:ext uri="{FF2B5EF4-FFF2-40B4-BE49-F238E27FC236}">
                <a16:creationId xmlns:a16="http://schemas.microsoft.com/office/drawing/2014/main" id="{F91E134B-6F03-4B0F-B915-56EC6869F8DB}"/>
              </a:ext>
            </a:extLst>
          </p:cNvPr>
          <p:cNvPicPr>
            <a:picLocks noChangeAspect="1"/>
          </p:cNvPicPr>
          <p:nvPr/>
        </p:nvPicPr>
        <p:blipFill>
          <a:blip r:embed="rId3"/>
          <a:stretch>
            <a:fillRect/>
          </a:stretch>
        </p:blipFill>
        <p:spPr>
          <a:xfrm>
            <a:off x="8038836" y="2758838"/>
            <a:ext cx="2994661" cy="2652415"/>
          </a:xfrm>
          <a:prstGeom prst="rect">
            <a:avLst/>
          </a:prstGeom>
        </p:spPr>
      </p:pic>
      <p:sp>
        <p:nvSpPr>
          <p:cNvPr id="8" name="TextBox 7">
            <a:extLst>
              <a:ext uri="{FF2B5EF4-FFF2-40B4-BE49-F238E27FC236}">
                <a16:creationId xmlns:a16="http://schemas.microsoft.com/office/drawing/2014/main" id="{C4B4C54A-192A-44CE-B8FD-F65D8AF72B07}"/>
              </a:ext>
            </a:extLst>
          </p:cNvPr>
          <p:cNvSpPr txBox="1"/>
          <p:nvPr/>
        </p:nvSpPr>
        <p:spPr>
          <a:xfrm>
            <a:off x="8720383" y="2252822"/>
            <a:ext cx="1255472" cy="461665"/>
          </a:xfrm>
          <a:prstGeom prst="rect">
            <a:avLst/>
          </a:prstGeom>
          <a:noFill/>
        </p:spPr>
        <p:txBody>
          <a:bodyPr wrap="non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entury Gothic" panose="020B0502020202020204" pitchFamily="34" charset="0"/>
                <a:ea typeface="MS Pゴシック"/>
                <a:cs typeface="+mn-cs"/>
              </a:rPr>
              <a:t>Freefall</a:t>
            </a:r>
          </a:p>
        </p:txBody>
      </p:sp>
      <p:pic>
        <p:nvPicPr>
          <p:cNvPr id="9" name="Picture 8">
            <a:extLst>
              <a:ext uri="{FF2B5EF4-FFF2-40B4-BE49-F238E27FC236}">
                <a16:creationId xmlns:a16="http://schemas.microsoft.com/office/drawing/2014/main" id="{439A606C-2383-4204-A83F-8CFFF5ECC003}"/>
              </a:ext>
            </a:extLst>
          </p:cNvPr>
          <p:cNvPicPr>
            <a:picLocks noChangeAspect="1"/>
          </p:cNvPicPr>
          <p:nvPr/>
        </p:nvPicPr>
        <p:blipFill>
          <a:blip r:embed="rId4"/>
          <a:stretch>
            <a:fillRect/>
          </a:stretch>
        </p:blipFill>
        <p:spPr>
          <a:xfrm>
            <a:off x="1422400" y="2717801"/>
            <a:ext cx="2795752" cy="2649568"/>
          </a:xfrm>
          <a:prstGeom prst="rect">
            <a:avLst/>
          </a:prstGeom>
        </p:spPr>
      </p:pic>
      <p:sp>
        <p:nvSpPr>
          <p:cNvPr id="10" name="TextBox 9">
            <a:extLst>
              <a:ext uri="{FF2B5EF4-FFF2-40B4-BE49-F238E27FC236}">
                <a16:creationId xmlns:a16="http://schemas.microsoft.com/office/drawing/2014/main" id="{74791A27-2BDF-4607-A5FE-DD51B3FD6CF3}"/>
              </a:ext>
            </a:extLst>
          </p:cNvPr>
          <p:cNvSpPr txBox="1"/>
          <p:nvPr/>
        </p:nvSpPr>
        <p:spPr>
          <a:xfrm>
            <a:off x="1883908" y="2252822"/>
            <a:ext cx="1811714" cy="461665"/>
          </a:xfrm>
          <a:prstGeom prst="rect">
            <a:avLst/>
          </a:prstGeom>
          <a:noFill/>
        </p:spPr>
        <p:txBody>
          <a:bodyPr wrap="non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entury Gothic" panose="020B0502020202020204" pitchFamily="34" charset="0"/>
                <a:ea typeface="MS Pゴシック"/>
                <a:cs typeface="+mn-cs"/>
              </a:rPr>
              <a:t>Bendy Rod</a:t>
            </a:r>
          </a:p>
        </p:txBody>
      </p:sp>
      <p:sp>
        <p:nvSpPr>
          <p:cNvPr id="11" name="Title 1">
            <a:extLst>
              <a:ext uri="{FF2B5EF4-FFF2-40B4-BE49-F238E27FC236}">
                <a16:creationId xmlns:a16="http://schemas.microsoft.com/office/drawing/2014/main" id="{0ECFE243-95C1-443F-BB74-37606BB40DF8}"/>
              </a:ext>
            </a:extLst>
          </p:cNvPr>
          <p:cNvSpPr txBox="1">
            <a:spLocks/>
          </p:cNvSpPr>
          <p:nvPr/>
        </p:nvSpPr>
        <p:spPr>
          <a:xfrm>
            <a:off x="1219200" y="911245"/>
            <a:ext cx="8496944" cy="1008112"/>
          </a:xfrm>
          <a:prstGeom prst="rect">
            <a:avLst/>
          </a:prstGeom>
        </p:spPr>
        <p:txBody>
          <a:bodyPr vert="horz" lIns="91440" tIns="45720" rIns="91440" bIns="45720" rtlCol="0" anchor="t" anchorCtr="0">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Acceleration Model</a:t>
            </a:r>
          </a:p>
        </p:txBody>
      </p:sp>
      <p:pic>
        <p:nvPicPr>
          <p:cNvPr id="12" name="Picture 11">
            <a:extLst>
              <a:ext uri="{FF2B5EF4-FFF2-40B4-BE49-F238E27FC236}">
                <a16:creationId xmlns:a16="http://schemas.microsoft.com/office/drawing/2014/main" id="{1EF689C6-C804-43D0-97A5-C2B32AB4FCEC}"/>
              </a:ext>
            </a:extLst>
          </p:cNvPr>
          <p:cNvPicPr>
            <a:picLocks noChangeAspect="1"/>
          </p:cNvPicPr>
          <p:nvPr/>
        </p:nvPicPr>
        <p:blipFill rotWithShape="1">
          <a:blip r:embed="rId5"/>
          <a:srcRect l="2021" t="2304" r="2021" b="2304"/>
          <a:stretch/>
        </p:blipFill>
        <p:spPr>
          <a:xfrm>
            <a:off x="7887344" y="245562"/>
            <a:ext cx="3657600" cy="17492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747550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1320800" y="482600"/>
            <a:ext cx="9442451" cy="857251"/>
          </a:xfrm>
        </p:spPr>
        <p:txBody>
          <a:bodyPr/>
          <a:lstStyle/>
          <a:p>
            <a:pPr algn="l"/>
            <a:r>
              <a:rPr sz="4800" dirty="0"/>
              <a:t>Acceleration Model of Gravity</a:t>
            </a:r>
          </a:p>
        </p:txBody>
      </p:sp>
      <p:sp>
        <p:nvSpPr>
          <p:cNvPr id="5" name="Content Placeholder 4"/>
          <p:cNvSpPr txBox="1">
            <a:spLocks/>
          </p:cNvSpPr>
          <p:nvPr/>
        </p:nvSpPr>
        <p:spPr>
          <a:xfrm>
            <a:off x="609600" y="1701800"/>
            <a:ext cx="11277600" cy="3546475"/>
          </a:xfrm>
          <a:prstGeom prst="rect">
            <a:avLst/>
          </a:prstGeom>
        </p:spPr>
        <p:txBody>
          <a:bodyPr rtlCol="0">
            <a:normAutofit/>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1219170" rtl="0" eaLnBrk="1" fontAlgn="base" latinLnBrk="0" hangingPunct="1">
              <a:lnSpc>
                <a:spcPct val="100000"/>
              </a:lnSpc>
              <a:spcBef>
                <a:spcPct val="20000"/>
              </a:spcBef>
              <a:spcAft>
                <a:spcPct val="0"/>
              </a:spcAft>
              <a:buClrTx/>
              <a:buSzTx/>
              <a:buFont typeface="Arial" pitchFamily="34" charset="0"/>
              <a:buNone/>
              <a:tabLst/>
              <a:defRPr/>
            </a:pPr>
            <a:r>
              <a:rPr kumimoji="0" lang="en-CA" sz="2400" b="0" i="1" u="none" strike="noStrike" kern="1200" cap="none" spc="0" normalizeH="0" baseline="0" noProof="0" dirty="0">
                <a:ln>
                  <a:noFill/>
                </a:ln>
                <a:solidFill>
                  <a:srgbClr val="000000"/>
                </a:solidFill>
                <a:effectLst/>
                <a:uLnTx/>
                <a:uFillTx/>
                <a:latin typeface="Century Gothic" pitchFamily="34" charset="0"/>
                <a:ea typeface="MS Pゴシック"/>
                <a:cs typeface="+mj-cs"/>
              </a:rPr>
              <a:t>Acceleration in one direction is identical to a force in the other direction!</a:t>
            </a:r>
          </a:p>
          <a:p>
            <a:pPr marL="0" marR="0" lvl="0" indent="0" algn="l" defTabSz="1219170" rtl="0" eaLnBrk="1" fontAlgn="base" latinLnBrk="0" hangingPunct="1">
              <a:lnSpc>
                <a:spcPct val="100000"/>
              </a:lnSpc>
              <a:spcBef>
                <a:spcPct val="20000"/>
              </a:spcBef>
              <a:spcAft>
                <a:spcPct val="0"/>
              </a:spcAft>
              <a:buClrTx/>
              <a:buSzTx/>
              <a:buFontTx/>
              <a:buChar char="-"/>
              <a:tabLst/>
              <a:defRPr/>
            </a:pP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mj-cs"/>
              </a:rPr>
              <a:t>Einstein’s “happiest thought”</a:t>
            </a:r>
          </a:p>
          <a:p>
            <a:pPr marL="0" marR="0" lvl="0" indent="0" algn="l" defTabSz="1219170" rtl="0" eaLnBrk="1" fontAlgn="base" latinLnBrk="0" hangingPunct="1">
              <a:lnSpc>
                <a:spcPct val="100000"/>
              </a:lnSpc>
              <a:spcBef>
                <a:spcPct val="20000"/>
              </a:spcBef>
              <a:spcAft>
                <a:spcPct val="0"/>
              </a:spcAft>
              <a:buClrTx/>
              <a:buSzTx/>
              <a:buFontTx/>
              <a:buChar char="-"/>
              <a:tabLst/>
              <a:defRPr/>
            </a:pPr>
            <a:endPar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mj-cs"/>
            </a:endParaRPr>
          </a:p>
          <a:p>
            <a:pPr marL="0" marR="0" lvl="0" indent="0" algn="l" defTabSz="1219170" rtl="0" eaLnBrk="1" fontAlgn="base" latinLnBrk="0" hangingPunct="1">
              <a:lnSpc>
                <a:spcPct val="100000"/>
              </a:lnSpc>
              <a:spcBef>
                <a:spcPct val="20000"/>
              </a:spcBef>
              <a:spcAft>
                <a:spcPct val="0"/>
              </a:spcAft>
              <a:buClrTx/>
              <a:buSzTx/>
              <a:buFont typeface="Arial" pitchFamily="34" charset="0"/>
              <a:buNone/>
              <a:tabLst/>
              <a:defRPr/>
            </a:pP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mj-cs"/>
              </a:rPr>
              <a:t>Gravity isn’t a force pulling us down. </a:t>
            </a:r>
          </a:p>
          <a:p>
            <a:pPr marL="0" marR="0" lvl="0" indent="0" algn="l" defTabSz="1219170" rtl="0" eaLnBrk="1" fontAlgn="base" latinLnBrk="0" hangingPunct="1">
              <a:lnSpc>
                <a:spcPct val="100000"/>
              </a:lnSpc>
              <a:spcBef>
                <a:spcPct val="20000"/>
              </a:spcBef>
              <a:spcAft>
                <a:spcPct val="0"/>
              </a:spcAft>
              <a:buClrTx/>
              <a:buSzTx/>
              <a:buFont typeface="Arial" pitchFamily="34" charset="0"/>
              <a:buNone/>
              <a:tabLst/>
              <a:defRPr/>
            </a:pPr>
            <a:endPar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mj-cs"/>
            </a:endParaRPr>
          </a:p>
          <a:p>
            <a:pPr marL="0" marR="0" lvl="0" indent="0" algn="l" defTabSz="1219170" rtl="0" eaLnBrk="1" fontAlgn="base" latinLnBrk="0" hangingPunct="1">
              <a:lnSpc>
                <a:spcPct val="100000"/>
              </a:lnSpc>
              <a:spcBef>
                <a:spcPct val="20000"/>
              </a:spcBef>
              <a:spcAft>
                <a:spcPct val="0"/>
              </a:spcAft>
              <a:buClrTx/>
              <a:buSzTx/>
              <a:buFont typeface="Arial" pitchFamily="34" charset="0"/>
              <a:buNone/>
              <a:tabLst/>
              <a:defRPr/>
            </a:pPr>
            <a:r>
              <a:rPr kumimoji="0" lang="en-CA" sz="2400" b="1" i="0" u="none" strike="noStrike" kern="1200" cap="none" spc="0" normalizeH="0" baseline="0" noProof="0" dirty="0">
                <a:ln>
                  <a:noFill/>
                </a:ln>
                <a:solidFill>
                  <a:srgbClr val="000000"/>
                </a:solidFill>
                <a:effectLst/>
                <a:uLnTx/>
                <a:uFillTx/>
                <a:latin typeface="Century Gothic" pitchFamily="34" charset="0"/>
                <a:ea typeface="MS Pゴシック"/>
                <a:cs typeface="+mj-cs"/>
              </a:rPr>
              <a:t>We are accelerating UP! </a:t>
            </a:r>
          </a:p>
        </p:txBody>
      </p:sp>
      <p:pic>
        <p:nvPicPr>
          <p:cNvPr id="6" name="Picture 2" descr="http://static.guim.co.uk/sys-images/Guardian/Pix/pictures/2008/05/12/einstein460x276.jpg"/>
          <p:cNvPicPr>
            <a:picLocks noChangeAspect="1" noChangeArrowheads="1"/>
          </p:cNvPicPr>
          <p:nvPr/>
        </p:nvPicPr>
        <p:blipFill>
          <a:blip r:embed="rId3"/>
          <a:srcRect/>
          <a:stretch>
            <a:fillRect/>
          </a:stretch>
        </p:blipFill>
        <p:spPr bwMode="auto">
          <a:xfrm>
            <a:off x="7010400" y="2694251"/>
            <a:ext cx="4078819" cy="2448272"/>
          </a:xfrm>
          <a:prstGeom prst="rect">
            <a:avLst/>
          </a:prstGeom>
          <a:noFill/>
          <a:ln w="9525">
            <a:noFill/>
            <a:miter lim="800000"/>
            <a:headEnd/>
            <a:tailEnd/>
          </a:ln>
        </p:spPr>
      </p:pic>
    </p:spTree>
    <p:extLst>
      <p:ext uri="{BB962C8B-B14F-4D97-AF65-F5344CB8AC3E}">
        <p14:creationId xmlns:p14="http://schemas.microsoft.com/office/powerpoint/2010/main" val="31007767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srcRect t="2" b="-160"/>
          <a:stretch/>
        </p:blipFill>
        <p:spPr bwMode="auto">
          <a:xfrm>
            <a:off x="7277037" y="2974814"/>
            <a:ext cx="2312379" cy="2315991"/>
          </a:xfrm>
          <a:prstGeom prst="rect">
            <a:avLst/>
          </a:prstGeom>
          <a:noFill/>
          <a:ln w="9525">
            <a:noFill/>
            <a:miter lim="800000"/>
            <a:headEnd/>
            <a:tailEnd/>
          </a:ln>
        </p:spPr>
      </p:pic>
      <p:cxnSp>
        <p:nvCxnSpPr>
          <p:cNvPr id="5" name="Straight Arrow Connector 4"/>
          <p:cNvCxnSpPr/>
          <p:nvPr/>
        </p:nvCxnSpPr>
        <p:spPr>
          <a:xfrm flipH="1" flipV="1">
            <a:off x="7086188" y="2885310"/>
            <a:ext cx="495651" cy="470503"/>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flipH="1" flipV="1">
            <a:off x="9264715" y="2860338"/>
            <a:ext cx="495651" cy="470503"/>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flipH="1" flipV="1">
            <a:off x="9252141" y="4956014"/>
            <a:ext cx="495651" cy="470503"/>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H="1" flipV="1">
            <a:off x="7090317" y="4911438"/>
            <a:ext cx="495651" cy="470503"/>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1973620" y="1623627"/>
            <a:ext cx="8496944" cy="1008112"/>
          </a:xfrm>
          <a:prstGeom prst="rect">
            <a:avLst/>
          </a:prstGeom>
        </p:spPr>
        <p:txBody>
          <a:bodyPr vert="horz" lIns="91440" tIns="45720" rIns="91440" bIns="45720" rtlCol="0" anchor="t" anchorCtr="0">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The </a:t>
            </a:r>
            <a:r>
              <a:rPr kumimoji="0" lang="en-CA" sz="36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BIG </a:t>
            </a: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Question</a:t>
            </a:r>
          </a:p>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32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How can the ground be </a:t>
            </a:r>
            <a:r>
              <a:rPr kumimoji="0" lang="en-CA" sz="3200" b="0" i="1"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accelerating</a:t>
            </a:r>
            <a:r>
              <a:rPr kumimoji="0" lang="en-CA" sz="32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 up without </a:t>
            </a:r>
            <a:r>
              <a:rPr kumimoji="0" lang="en-CA" sz="3200" b="0" i="1"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moving</a:t>
            </a:r>
            <a:r>
              <a:rPr kumimoji="0" lang="en-CA" sz="32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 up?</a:t>
            </a:r>
            <a:endParaRPr kumimoji="0" lang="en-US" sz="32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endParaRPr>
          </a:p>
        </p:txBody>
      </p:sp>
    </p:spTree>
    <p:extLst>
      <p:ext uri="{BB962C8B-B14F-4D97-AF65-F5344CB8AC3E}">
        <p14:creationId xmlns:p14="http://schemas.microsoft.com/office/powerpoint/2010/main" val="3224659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1992313" y="1808084"/>
            <a:ext cx="8229600" cy="719137"/>
          </a:xfrm>
          <a:prstGeom prst="rect">
            <a:avLst/>
          </a:prstGeom>
          <a:noFill/>
          <a:ln w="9525">
            <a:noFill/>
            <a:miter lim="800000"/>
            <a:headEnd/>
            <a:tailEnd/>
          </a:ln>
        </p:spPr>
        <p:txBody>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Century Gothic" pitchFamily="34" charset="0"/>
                <a:ea typeface="MS Pゴシック"/>
                <a:cs typeface="+mn-cs"/>
              </a:rPr>
              <a:t>Newton: Gravity is a force</a:t>
            </a:r>
          </a:p>
        </p:txBody>
      </p:sp>
      <p:sp>
        <p:nvSpPr>
          <p:cNvPr id="5" name="TextBox 4"/>
          <p:cNvSpPr txBox="1"/>
          <p:nvPr/>
        </p:nvSpPr>
        <p:spPr>
          <a:xfrm>
            <a:off x="2495551" y="2382757"/>
            <a:ext cx="5184775" cy="913199"/>
          </a:xfrm>
          <a:prstGeom prst="rect">
            <a:avLst/>
          </a:prstGeom>
          <a:noFill/>
        </p:spPr>
        <p:txBody>
          <a:bodyPr>
            <a:spAutoFit/>
          </a:bodyPr>
          <a:lstStyle/>
          <a:p>
            <a:pPr marL="0" marR="0" lvl="0" indent="0" algn="l" defTabSz="1219170" rtl="0" eaLnBrk="0" fontAlgn="auto" latinLnBrk="0" hangingPunct="0">
              <a:lnSpc>
                <a:spcPct val="100000"/>
              </a:lnSpc>
              <a:spcBef>
                <a:spcPct val="0"/>
              </a:spcBef>
              <a:spcAft>
                <a:spcPts val="0"/>
              </a:spcAft>
              <a:buClrTx/>
              <a:buSzTx/>
              <a:buFontTx/>
              <a:buNone/>
              <a:tabLst/>
              <a:defRPr/>
            </a:pPr>
            <a:r>
              <a:rPr kumimoji="0" lang="en-CA" sz="2667" b="0" i="0" u="none" strike="noStrike" kern="1200" cap="none" spc="0" normalizeH="0" baseline="0" noProof="0" dirty="0">
                <a:ln>
                  <a:noFill/>
                </a:ln>
                <a:solidFill>
                  <a:srgbClr val="000000"/>
                </a:solidFill>
                <a:effectLst/>
                <a:uLnTx/>
                <a:uFillTx/>
                <a:latin typeface="Century Gothic" pitchFamily="34" charset="0"/>
                <a:ea typeface="MS Pゴシック"/>
                <a:cs typeface="+mn-cs"/>
              </a:rPr>
              <a:t>FEELS RIGHT, but doesn’t survive experimental tests.</a:t>
            </a:r>
            <a:endParaRPr kumimoji="0" lang="en-CA" sz="2667" b="0" i="1" u="none" strike="noStrike" kern="1200" cap="none" spc="0" normalizeH="0" baseline="0" noProof="0" dirty="0">
              <a:ln>
                <a:noFill/>
              </a:ln>
              <a:solidFill>
                <a:srgbClr val="000000"/>
              </a:solidFill>
              <a:effectLst/>
              <a:uLnTx/>
              <a:uFillTx/>
              <a:latin typeface="Century Gothic" pitchFamily="34" charset="0"/>
              <a:ea typeface="MS Pゴシック"/>
              <a:cs typeface="+mn-cs"/>
            </a:endParaRPr>
          </a:p>
        </p:txBody>
      </p:sp>
      <p:sp>
        <p:nvSpPr>
          <p:cNvPr id="6" name="Title 1"/>
          <p:cNvSpPr txBox="1">
            <a:spLocks/>
          </p:cNvSpPr>
          <p:nvPr/>
        </p:nvSpPr>
        <p:spPr bwMode="auto">
          <a:xfrm>
            <a:off x="2081213" y="3679744"/>
            <a:ext cx="8229600" cy="719139"/>
          </a:xfrm>
          <a:prstGeom prst="rect">
            <a:avLst/>
          </a:prstGeom>
          <a:noFill/>
          <a:ln w="9525">
            <a:noFill/>
            <a:miter lim="800000"/>
            <a:headEnd/>
            <a:tailEnd/>
          </a:ln>
        </p:spPr>
        <p:txBody>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Century Gothic" pitchFamily="34" charset="0"/>
                <a:ea typeface="MS Pゴシック"/>
                <a:cs typeface="+mn-cs"/>
              </a:rPr>
              <a:t>Einstein: Acceleration Model</a:t>
            </a:r>
          </a:p>
        </p:txBody>
      </p:sp>
      <p:sp>
        <p:nvSpPr>
          <p:cNvPr id="7" name="TextBox 6"/>
          <p:cNvSpPr txBox="1">
            <a:spLocks noChangeArrowheads="1"/>
          </p:cNvSpPr>
          <p:nvPr/>
        </p:nvSpPr>
        <p:spPr bwMode="auto">
          <a:xfrm>
            <a:off x="2517776" y="4309983"/>
            <a:ext cx="5307013" cy="1323632"/>
          </a:xfrm>
          <a:prstGeom prst="rect">
            <a:avLst/>
          </a:prstGeom>
          <a:noFill/>
          <a:ln w="9525">
            <a:noFill/>
            <a:miter lim="800000"/>
            <a:headEnd/>
            <a:tailEnd/>
          </a:ln>
        </p:spPr>
        <p:txBody>
          <a:bodyPr>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667" b="0" i="0" u="none" strike="noStrike" kern="1200" cap="none" spc="0" normalizeH="0" baseline="0" noProof="0" dirty="0">
                <a:ln>
                  <a:noFill/>
                </a:ln>
                <a:solidFill>
                  <a:srgbClr val="000000"/>
                </a:solidFill>
                <a:effectLst/>
                <a:uLnTx/>
                <a:uFillTx/>
                <a:latin typeface="Century Gothic" pitchFamily="34" charset="0"/>
                <a:ea typeface="MS Pゴシック"/>
                <a:cs typeface="+mn-cs"/>
              </a:rPr>
              <a:t>FEELS WEIRD but could work...</a:t>
            </a:r>
          </a:p>
          <a:p>
            <a:pPr marL="0" marR="0" lvl="0" indent="0" algn="l" defTabSz="1219170" rtl="0" eaLnBrk="0" fontAlgn="base" latinLnBrk="0" hangingPunct="0">
              <a:lnSpc>
                <a:spcPct val="100000"/>
              </a:lnSpc>
              <a:spcBef>
                <a:spcPct val="0"/>
              </a:spcBef>
              <a:spcAft>
                <a:spcPct val="0"/>
              </a:spcAft>
              <a:buClrTx/>
              <a:buSzTx/>
              <a:buFontTx/>
              <a:buNone/>
              <a:tabLst/>
              <a:defRPr/>
            </a:pPr>
            <a:endParaRPr kumimoji="0" lang="en-CA" sz="2667" b="0" i="0" u="none" strike="noStrike" kern="1200" cap="none" spc="0" normalizeH="0" baseline="0" noProof="0" dirty="0">
              <a:ln>
                <a:noFill/>
              </a:ln>
              <a:solidFill>
                <a:srgbClr val="000000"/>
              </a:solidFill>
              <a:effectLst/>
              <a:uLnTx/>
              <a:uFillTx/>
              <a:latin typeface="Century Gothic" pitchFamily="34" charset="0"/>
              <a:ea typeface="MS Pゴシック"/>
              <a:cs typeface="+mn-cs"/>
            </a:endParaRPr>
          </a:p>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667" b="0" i="0" u="none" strike="noStrike" kern="1200" cap="none" spc="0" normalizeH="0" baseline="0" noProof="0" dirty="0">
                <a:ln>
                  <a:noFill/>
                </a:ln>
                <a:solidFill>
                  <a:srgbClr val="000000"/>
                </a:solidFill>
                <a:effectLst/>
                <a:uLnTx/>
                <a:uFillTx/>
                <a:latin typeface="Century Gothic" pitchFamily="34" charset="0"/>
                <a:ea typeface="MS Pゴシック"/>
                <a:cs typeface="+mn-cs"/>
              </a:rPr>
              <a:t>... But earth isn’t expanding!</a:t>
            </a:r>
          </a:p>
        </p:txBody>
      </p:sp>
      <p:pic>
        <p:nvPicPr>
          <p:cNvPr id="8" name="Picture 2" descr="http://upload.wikimedia.org/wikipedia/commons/3/39/GodfreyKneller-IsaacNewton-1689.jpg"/>
          <p:cNvPicPr>
            <a:picLocks noChangeAspect="1" noChangeArrowheads="1"/>
          </p:cNvPicPr>
          <p:nvPr/>
        </p:nvPicPr>
        <p:blipFill>
          <a:blip r:embed="rId3"/>
          <a:srcRect/>
          <a:stretch>
            <a:fillRect/>
          </a:stretch>
        </p:blipFill>
        <p:spPr bwMode="auto">
          <a:xfrm>
            <a:off x="7680326" y="817337"/>
            <a:ext cx="1628775" cy="2238376"/>
          </a:xfrm>
          <a:prstGeom prst="rect">
            <a:avLst/>
          </a:prstGeom>
          <a:noFill/>
          <a:ln w="9525">
            <a:noFill/>
            <a:miter lim="800000"/>
            <a:headEnd/>
            <a:tailEnd/>
          </a:ln>
        </p:spPr>
      </p:pic>
      <p:pic>
        <p:nvPicPr>
          <p:cNvPr id="9" name="Picture 4" descr="http://upload.wikimedia.org/wikipedia/commons/thumb/a/af/Einstein1921_by_F_Schmutzer_2.jpg/615px-Einstein1921_by_F_Schmutzer_2.jpg"/>
          <p:cNvPicPr>
            <a:picLocks noChangeAspect="1" noChangeArrowheads="1"/>
          </p:cNvPicPr>
          <p:nvPr/>
        </p:nvPicPr>
        <p:blipFill>
          <a:blip r:embed="rId4"/>
          <a:srcRect/>
          <a:stretch>
            <a:fillRect/>
          </a:stretch>
        </p:blipFill>
        <p:spPr bwMode="auto">
          <a:xfrm>
            <a:off x="8494713" y="2827113"/>
            <a:ext cx="1946275" cy="2428875"/>
          </a:xfrm>
          <a:prstGeom prst="rect">
            <a:avLst/>
          </a:prstGeom>
          <a:noFill/>
          <a:ln w="9525">
            <a:noFill/>
            <a:miter lim="800000"/>
            <a:headEnd/>
            <a:tailEnd/>
          </a:ln>
        </p:spPr>
      </p:pic>
      <p:sp>
        <p:nvSpPr>
          <p:cNvPr id="10" name="Title 2">
            <a:extLst>
              <a:ext uri="{FF2B5EF4-FFF2-40B4-BE49-F238E27FC236}">
                <a16:creationId xmlns:a16="http://schemas.microsoft.com/office/drawing/2014/main" id="{A79D35A1-0063-46D4-BB83-26857FFEA911}"/>
              </a:ext>
            </a:extLst>
          </p:cNvPr>
          <p:cNvSpPr>
            <a:spLocks noGrp="1"/>
          </p:cNvSpPr>
          <p:nvPr>
            <p:ph type="title"/>
          </p:nvPr>
        </p:nvSpPr>
        <p:spPr>
          <a:xfrm>
            <a:off x="1027916" y="635713"/>
            <a:ext cx="9442451" cy="857251"/>
          </a:xfrm>
        </p:spPr>
        <p:txBody>
          <a:bodyPr/>
          <a:lstStyle/>
          <a:p>
            <a:pPr algn="l"/>
            <a:r>
              <a:rPr lang="en-US" sz="4800" dirty="0"/>
              <a:t>Two Models</a:t>
            </a:r>
            <a:endParaRPr sz="4800" dirty="0"/>
          </a:p>
        </p:txBody>
      </p:sp>
    </p:spTree>
    <p:extLst>
      <p:ext uri="{BB962C8B-B14F-4D97-AF65-F5344CB8AC3E}">
        <p14:creationId xmlns:p14="http://schemas.microsoft.com/office/powerpoint/2010/main" val="1212639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E366C7E-6124-40A6-8D4B-855098DF6A25}"/>
              </a:ext>
            </a:extLst>
          </p:cNvPr>
          <p:cNvSpPr txBox="1">
            <a:spLocks/>
          </p:cNvSpPr>
          <p:nvPr/>
        </p:nvSpPr>
        <p:spPr bwMode="auto">
          <a:xfrm>
            <a:off x="3657600" y="685801"/>
            <a:ext cx="8229600" cy="579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ctr" anchorCtr="0" compatLnSpc="1">
            <a:prstTxWarp prst="textNoShape">
              <a:avLst/>
            </a:prstTxWarp>
            <a:noAutofit/>
          </a:bodyPr>
          <a:lstStyle>
            <a:lvl1pPr algn="ctr" rtl="0" eaLnBrk="1" fontAlgn="base" hangingPunct="1">
              <a:spcBef>
                <a:spcPct val="0"/>
              </a:spcBef>
              <a:spcAft>
                <a:spcPct val="0"/>
              </a:spcAft>
              <a:defRPr sz="3000">
                <a:solidFill>
                  <a:schemeClr val="bg1"/>
                </a:solidFill>
                <a:latin typeface="Century Gothic"/>
                <a:ea typeface="+mj-ea"/>
                <a:cs typeface="Century Gothic"/>
              </a:defRPr>
            </a:lvl1pPr>
            <a:lvl2pPr algn="ctr" rtl="0" eaLnBrk="1" fontAlgn="base" hangingPunct="1">
              <a:spcBef>
                <a:spcPct val="0"/>
              </a:spcBef>
              <a:spcAft>
                <a:spcPct val="0"/>
              </a:spcAft>
              <a:defRPr sz="3000">
                <a:solidFill>
                  <a:schemeClr val="bg1"/>
                </a:solidFill>
                <a:latin typeface="Century Gothic" panose="020B0502020202020204" pitchFamily="34" charset="0"/>
                <a:ea typeface="MS Pゴシック" pitchFamily="-92" charset="-128"/>
                <a:cs typeface="Century Gothic" panose="020B0502020202020204" pitchFamily="34" charset="0"/>
              </a:defRPr>
            </a:lvl2pPr>
            <a:lvl3pPr algn="ctr" rtl="0" eaLnBrk="1" fontAlgn="base" hangingPunct="1">
              <a:spcBef>
                <a:spcPct val="0"/>
              </a:spcBef>
              <a:spcAft>
                <a:spcPct val="0"/>
              </a:spcAft>
              <a:defRPr sz="3000">
                <a:solidFill>
                  <a:schemeClr val="bg1"/>
                </a:solidFill>
                <a:latin typeface="Century Gothic" panose="020B0502020202020204" pitchFamily="34" charset="0"/>
                <a:ea typeface="MS Pゴシック" pitchFamily="-92" charset="-128"/>
                <a:cs typeface="Century Gothic" panose="020B0502020202020204" pitchFamily="34" charset="0"/>
              </a:defRPr>
            </a:lvl3pPr>
            <a:lvl4pPr algn="ctr" rtl="0" eaLnBrk="1" fontAlgn="base" hangingPunct="1">
              <a:spcBef>
                <a:spcPct val="0"/>
              </a:spcBef>
              <a:spcAft>
                <a:spcPct val="0"/>
              </a:spcAft>
              <a:defRPr sz="3000">
                <a:solidFill>
                  <a:schemeClr val="bg1"/>
                </a:solidFill>
                <a:latin typeface="Century Gothic" panose="020B0502020202020204" pitchFamily="34" charset="0"/>
                <a:ea typeface="MS Pゴシック" pitchFamily="-92" charset="-128"/>
                <a:cs typeface="Century Gothic" panose="020B0502020202020204" pitchFamily="34" charset="0"/>
              </a:defRPr>
            </a:lvl4pPr>
            <a:lvl5pPr algn="ctr" rtl="0" eaLnBrk="1" fontAlgn="base" hangingPunct="1">
              <a:spcBef>
                <a:spcPct val="0"/>
              </a:spcBef>
              <a:spcAft>
                <a:spcPct val="0"/>
              </a:spcAft>
              <a:defRPr sz="3000">
                <a:solidFill>
                  <a:schemeClr val="bg1"/>
                </a:solidFill>
                <a:latin typeface="Century Gothic" panose="020B0502020202020204" pitchFamily="34" charset="0"/>
                <a:ea typeface="MS Pゴシック" pitchFamily="-92" charset="-128"/>
                <a:cs typeface="Century Gothic" panose="020B0502020202020204" pitchFamily="34" charset="0"/>
              </a:defRPr>
            </a:lvl5pPr>
            <a:lvl6pPr marL="457200" algn="r" rtl="0" eaLnBrk="1" fontAlgn="base" hangingPunct="1">
              <a:spcBef>
                <a:spcPct val="0"/>
              </a:spcBef>
              <a:spcAft>
                <a:spcPct val="0"/>
              </a:spcAft>
              <a:defRPr sz="4400" b="1">
                <a:solidFill>
                  <a:srgbClr val="DE2723"/>
                </a:solidFill>
                <a:latin typeface="Arial" charset="0"/>
                <a:ea typeface="MS Pゴシック" pitchFamily="-92" charset="-128"/>
              </a:defRPr>
            </a:lvl6pPr>
            <a:lvl7pPr marL="914400" algn="r" rtl="0" eaLnBrk="1" fontAlgn="base" hangingPunct="1">
              <a:spcBef>
                <a:spcPct val="0"/>
              </a:spcBef>
              <a:spcAft>
                <a:spcPct val="0"/>
              </a:spcAft>
              <a:defRPr sz="4400" b="1">
                <a:solidFill>
                  <a:srgbClr val="DE2723"/>
                </a:solidFill>
                <a:latin typeface="Arial" charset="0"/>
                <a:ea typeface="MS Pゴシック" pitchFamily="-92" charset="-128"/>
              </a:defRPr>
            </a:lvl7pPr>
            <a:lvl8pPr marL="1371600" algn="r" rtl="0" eaLnBrk="1" fontAlgn="base" hangingPunct="1">
              <a:spcBef>
                <a:spcPct val="0"/>
              </a:spcBef>
              <a:spcAft>
                <a:spcPct val="0"/>
              </a:spcAft>
              <a:defRPr sz="4400" b="1">
                <a:solidFill>
                  <a:srgbClr val="DE2723"/>
                </a:solidFill>
                <a:latin typeface="Arial" charset="0"/>
                <a:ea typeface="MS Pゴシック" pitchFamily="-92" charset="-128"/>
              </a:defRPr>
            </a:lvl8pPr>
            <a:lvl9pPr marL="1828800" algn="r" rtl="0" eaLnBrk="1" fontAlgn="base" hangingPunct="1">
              <a:spcBef>
                <a:spcPct val="0"/>
              </a:spcBef>
              <a:spcAft>
                <a:spcPct val="0"/>
              </a:spcAft>
              <a:defRPr sz="4400" b="1">
                <a:solidFill>
                  <a:srgbClr val="DE2723"/>
                </a:solidFill>
                <a:latin typeface="Arial" charset="0"/>
                <a:ea typeface="MS Pゴシック" pitchFamily="-92" charset="-128"/>
              </a:defRPr>
            </a:lvl9p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4800" b="0" i="0" u="none" strike="noStrike" kern="0" cap="none" spc="0" normalizeH="0" baseline="0" noProof="0">
                <a:ln>
                  <a:noFill/>
                </a:ln>
                <a:solidFill>
                  <a:srgbClr val="000000"/>
                </a:solidFill>
                <a:effectLst/>
                <a:uLnTx/>
                <a:uFillTx/>
                <a:latin typeface="Century Gothic" panose="020B0502020202020204" pitchFamily="34" charset="0"/>
              </a:rPr>
              <a:t>Special Relativity</a:t>
            </a:r>
            <a:endParaRPr kumimoji="0" lang="en-CA" sz="4800" b="0" i="0" u="none" strike="noStrike" kern="0" cap="none" spc="0" normalizeH="0" baseline="0" noProof="0" dirty="0">
              <a:ln>
                <a:noFill/>
              </a:ln>
              <a:solidFill>
                <a:srgbClr val="000000"/>
              </a:solidFill>
              <a:effectLst/>
              <a:uLnTx/>
              <a:uFillTx/>
              <a:latin typeface="Century Gothic" panose="020B0502020202020204" pitchFamily="34" charset="0"/>
            </a:endParaRPr>
          </a:p>
        </p:txBody>
      </p:sp>
      <p:pic>
        <p:nvPicPr>
          <p:cNvPr id="5" name="Picture 2">
            <a:extLst>
              <a:ext uri="{FF2B5EF4-FFF2-40B4-BE49-F238E27FC236}">
                <a16:creationId xmlns:a16="http://schemas.microsoft.com/office/drawing/2014/main" id="{39C455CF-EE67-4000-A45A-8BB0EDF3D7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6400" y="1983097"/>
            <a:ext cx="2438400" cy="3448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a:extLst>
              <a:ext uri="{FF2B5EF4-FFF2-40B4-BE49-F238E27FC236}">
                <a16:creationId xmlns:a16="http://schemas.microsoft.com/office/drawing/2014/main" id="{6D1F6F76-CA4B-4CA8-AC29-5D13B6C052C5}"/>
              </a:ext>
            </a:extLst>
          </p:cNvPr>
          <p:cNvGrpSpPr/>
          <p:nvPr/>
        </p:nvGrpSpPr>
        <p:grpSpPr>
          <a:xfrm>
            <a:off x="6705601" y="1905000"/>
            <a:ext cx="3454399" cy="3556000"/>
            <a:chOff x="3429000" y="1123949"/>
            <a:chExt cx="2285999" cy="2667000"/>
          </a:xfrm>
        </p:grpSpPr>
        <p:pic>
          <p:nvPicPr>
            <p:cNvPr id="7" name="Picture 3">
              <a:extLst>
                <a:ext uri="{FF2B5EF4-FFF2-40B4-BE49-F238E27FC236}">
                  <a16:creationId xmlns:a16="http://schemas.microsoft.com/office/drawing/2014/main" id="{B238CCDA-08BF-4CF5-B292-6299B3C0EA0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0822" b="40392"/>
            <a:stretch/>
          </p:blipFill>
          <p:spPr bwMode="auto">
            <a:xfrm>
              <a:off x="3429000" y="1123949"/>
              <a:ext cx="2285999"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8264919D-4D67-4204-8DB7-C1B21B5DEE36}"/>
                </a:ext>
              </a:extLst>
            </p:cNvPr>
            <p:cNvSpPr/>
            <p:nvPr/>
          </p:nvSpPr>
          <p:spPr>
            <a:xfrm>
              <a:off x="4876800" y="3636372"/>
              <a:ext cx="152400" cy="15457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219170" rtl="0" eaLnBrk="0" fontAlgn="base" latinLnBrk="0" hangingPunct="0">
                <a:lnSpc>
                  <a:spcPct val="100000"/>
                </a:lnSpc>
                <a:spcBef>
                  <a:spcPct val="0"/>
                </a:spcBef>
                <a:spcAft>
                  <a:spcPct val="0"/>
                </a:spcAft>
                <a:buClrTx/>
                <a:buSzTx/>
                <a:buFontTx/>
                <a:buNone/>
                <a:tabLst/>
                <a:defRPr/>
              </a:pPr>
              <a:endParaRPr kumimoji="0" lang="en-US" sz="5867" b="0" i="0" u="none" strike="noStrike" kern="1200" cap="none" spc="0" normalizeH="0" baseline="0" noProof="0">
                <a:ln>
                  <a:noFill/>
                </a:ln>
                <a:solidFill>
                  <a:srgbClr val="FFFFFF"/>
                </a:solidFill>
                <a:effectLst/>
                <a:uLnTx/>
                <a:uFillTx/>
                <a:latin typeface="Arial"/>
                <a:cs typeface="+mn-cs"/>
              </a:endParaRPr>
            </a:p>
          </p:txBody>
        </p:sp>
      </p:grpSp>
    </p:spTree>
    <p:extLst>
      <p:ext uri="{BB962C8B-B14F-4D97-AF65-F5344CB8AC3E}">
        <p14:creationId xmlns:p14="http://schemas.microsoft.com/office/powerpoint/2010/main" val="7344825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94993" y="283454"/>
            <a:ext cx="10436913" cy="1079500"/>
          </a:xfrm>
          <a:prstGeom prst="rect">
            <a:avLst/>
          </a:prstGeom>
          <a:noFill/>
          <a:ln w="9525">
            <a:noFill/>
            <a:miter lim="800000"/>
            <a:headEnd/>
            <a:tailEnd/>
          </a:ln>
        </p:spPr>
        <p:txBody>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srgbClr val="000000"/>
                </a:solidFill>
                <a:effectLst/>
                <a:uLnTx/>
                <a:uFillTx/>
                <a:latin typeface="Century Gothic" pitchFamily="34" charset="0"/>
                <a:cs typeface="+mn-cs"/>
              </a:rPr>
              <a:t>Force Model: Falling Off a Ladder</a:t>
            </a:r>
          </a:p>
        </p:txBody>
      </p:sp>
      <p:sp>
        <p:nvSpPr>
          <p:cNvPr id="5" name="TextBox 5"/>
          <p:cNvSpPr txBox="1">
            <a:spLocks noChangeArrowheads="1"/>
          </p:cNvSpPr>
          <p:nvPr/>
        </p:nvSpPr>
        <p:spPr bwMode="auto">
          <a:xfrm>
            <a:off x="6933537" y="4819559"/>
            <a:ext cx="3240087" cy="1323439"/>
          </a:xfrm>
          <a:prstGeom prst="rect">
            <a:avLst/>
          </a:prstGeom>
          <a:noFill/>
          <a:ln w="9525">
            <a:noFill/>
            <a:miter lim="800000"/>
            <a:headEnd/>
            <a:tailEnd/>
          </a:ln>
        </p:spPr>
        <p:txBody>
          <a:bodyPr>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000" b="0" i="0" u="none" strike="noStrike" kern="1200" cap="none" spc="0" normalizeH="0" baseline="0" noProof="0" dirty="0">
                <a:ln>
                  <a:noFill/>
                </a:ln>
                <a:solidFill>
                  <a:srgbClr val="000000"/>
                </a:solidFill>
                <a:effectLst/>
                <a:uLnTx/>
                <a:uFillTx/>
                <a:latin typeface="Century Gothic" pitchFamily="34" charset="0"/>
                <a:cs typeface="+mn-cs"/>
              </a:rPr>
              <a:t>Curved lines on spacetime diagram mean the object accelerated.</a:t>
            </a:r>
          </a:p>
        </p:txBody>
      </p:sp>
      <p:pic>
        <p:nvPicPr>
          <p:cNvPr id="2" name="Picture 1">
            <a:extLst>
              <a:ext uri="{FF2B5EF4-FFF2-40B4-BE49-F238E27FC236}">
                <a16:creationId xmlns:a16="http://schemas.microsoft.com/office/drawing/2014/main" id="{1D91B126-1914-4430-A711-23F1D506AE3E}"/>
              </a:ext>
            </a:extLst>
          </p:cNvPr>
          <p:cNvPicPr>
            <a:picLocks noChangeAspect="1"/>
          </p:cNvPicPr>
          <p:nvPr/>
        </p:nvPicPr>
        <p:blipFill>
          <a:blip r:embed="rId3"/>
          <a:stretch>
            <a:fillRect/>
          </a:stretch>
        </p:blipFill>
        <p:spPr>
          <a:xfrm>
            <a:off x="1320801" y="2038443"/>
            <a:ext cx="5236385" cy="4585666"/>
          </a:xfrm>
          <a:prstGeom prst="rect">
            <a:avLst/>
          </a:prstGeom>
        </p:spPr>
      </p:pic>
      <p:sp>
        <p:nvSpPr>
          <p:cNvPr id="3" name="Rectangle 2">
            <a:extLst>
              <a:ext uri="{FF2B5EF4-FFF2-40B4-BE49-F238E27FC236}">
                <a16:creationId xmlns:a16="http://schemas.microsoft.com/office/drawing/2014/main" id="{DBD7680B-0559-4E52-BCD2-279BB247BAB3}"/>
              </a:ext>
            </a:extLst>
          </p:cNvPr>
          <p:cNvSpPr/>
          <p:nvPr/>
        </p:nvSpPr>
        <p:spPr bwMode="auto">
          <a:xfrm>
            <a:off x="1320801" y="2209800"/>
            <a:ext cx="203200" cy="5080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lvl="0" indent="0" algn="l" defTabSz="1219170" rtl="0" eaLnBrk="1" fontAlgn="base" latinLnBrk="0" hangingPunct="1">
              <a:lnSpc>
                <a:spcPct val="100000"/>
              </a:lnSpc>
              <a:spcBef>
                <a:spcPct val="0"/>
              </a:spcBef>
              <a:spcAft>
                <a:spcPct val="0"/>
              </a:spcAft>
              <a:buClrTx/>
              <a:buSzTx/>
              <a:buFontTx/>
              <a:buNone/>
              <a:tabLst/>
              <a:defRPr/>
            </a:pPr>
            <a:endParaRPr kumimoji="0" lang="en-US" sz="5867" b="0" i="0" u="none" strike="noStrike" kern="1200" cap="none" spc="0" normalizeH="0" baseline="0" noProof="0">
              <a:ln>
                <a:noFill/>
              </a:ln>
              <a:solidFill>
                <a:srgbClr val="000000"/>
              </a:solidFill>
              <a:effectLst/>
              <a:uLnTx/>
              <a:uFillTx/>
              <a:latin typeface="Arial" charset="0"/>
              <a:cs typeface="+mn-cs"/>
            </a:endParaRPr>
          </a:p>
        </p:txBody>
      </p:sp>
      <p:sp>
        <p:nvSpPr>
          <p:cNvPr id="9" name="Rectangle 8">
            <a:extLst>
              <a:ext uri="{FF2B5EF4-FFF2-40B4-BE49-F238E27FC236}">
                <a16:creationId xmlns:a16="http://schemas.microsoft.com/office/drawing/2014/main" id="{214F1B32-D0B4-407E-A5FA-488339C6450F}"/>
              </a:ext>
            </a:extLst>
          </p:cNvPr>
          <p:cNvSpPr/>
          <p:nvPr/>
        </p:nvSpPr>
        <p:spPr bwMode="auto">
          <a:xfrm>
            <a:off x="5486399" y="2038443"/>
            <a:ext cx="1070785" cy="2609758"/>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lvl="0" indent="0" algn="l" defTabSz="1219170" rtl="0" eaLnBrk="1" fontAlgn="base" latinLnBrk="0" hangingPunct="1">
              <a:lnSpc>
                <a:spcPct val="100000"/>
              </a:lnSpc>
              <a:spcBef>
                <a:spcPct val="0"/>
              </a:spcBef>
              <a:spcAft>
                <a:spcPct val="0"/>
              </a:spcAft>
              <a:buClrTx/>
              <a:buSzTx/>
              <a:buFontTx/>
              <a:buNone/>
              <a:tabLst/>
              <a:defRPr/>
            </a:pPr>
            <a:endParaRPr kumimoji="0" lang="en-US" sz="5867" b="0" i="0" u="none" strike="noStrike" kern="1200" cap="none" spc="0" normalizeH="0" baseline="0" noProof="0">
              <a:ln>
                <a:noFill/>
              </a:ln>
              <a:solidFill>
                <a:srgbClr val="000000"/>
              </a:solidFill>
              <a:effectLst/>
              <a:uLnTx/>
              <a:uFillTx/>
              <a:latin typeface="Arial" charset="0"/>
              <a:cs typeface="+mn-cs"/>
            </a:endParaRPr>
          </a:p>
        </p:txBody>
      </p:sp>
      <p:sp>
        <p:nvSpPr>
          <p:cNvPr id="10" name="Rectangle 9">
            <a:extLst>
              <a:ext uri="{FF2B5EF4-FFF2-40B4-BE49-F238E27FC236}">
                <a16:creationId xmlns:a16="http://schemas.microsoft.com/office/drawing/2014/main" id="{C873EA00-683A-4719-BA74-ACCFDA4F5788}"/>
              </a:ext>
            </a:extLst>
          </p:cNvPr>
          <p:cNvSpPr/>
          <p:nvPr/>
        </p:nvSpPr>
        <p:spPr bwMode="auto">
          <a:xfrm rot="16200000">
            <a:off x="3660830" y="1588728"/>
            <a:ext cx="171357" cy="107078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lvl="0" indent="0" algn="l" defTabSz="1219170" rtl="0" eaLnBrk="1" fontAlgn="base" latinLnBrk="0" hangingPunct="1">
              <a:lnSpc>
                <a:spcPct val="100000"/>
              </a:lnSpc>
              <a:spcBef>
                <a:spcPct val="0"/>
              </a:spcBef>
              <a:spcAft>
                <a:spcPct val="0"/>
              </a:spcAft>
              <a:buClrTx/>
              <a:buSzTx/>
              <a:buFontTx/>
              <a:buNone/>
              <a:tabLst/>
              <a:defRPr/>
            </a:pPr>
            <a:endParaRPr kumimoji="0" lang="en-US" sz="5867" b="0" i="0" u="none" strike="noStrike" kern="1200" cap="none" spc="0" normalizeH="0" baseline="0" noProof="0">
              <a:ln>
                <a:noFill/>
              </a:ln>
              <a:solidFill>
                <a:srgbClr val="000000"/>
              </a:solidFill>
              <a:effectLst/>
              <a:uLnTx/>
              <a:uFillTx/>
              <a:latin typeface="Arial" charset="0"/>
              <a:cs typeface="+mn-cs"/>
            </a:endParaRPr>
          </a:p>
        </p:txBody>
      </p:sp>
      <p:sp>
        <p:nvSpPr>
          <p:cNvPr id="11" name="Rectangle 10">
            <a:extLst>
              <a:ext uri="{FF2B5EF4-FFF2-40B4-BE49-F238E27FC236}">
                <a16:creationId xmlns:a16="http://schemas.microsoft.com/office/drawing/2014/main" id="{D394A6BF-2CF0-4F7A-9B28-7F04332005A7}"/>
              </a:ext>
            </a:extLst>
          </p:cNvPr>
          <p:cNvSpPr/>
          <p:nvPr/>
        </p:nvSpPr>
        <p:spPr bwMode="auto">
          <a:xfrm rot="16200000">
            <a:off x="5881329" y="6003038"/>
            <a:ext cx="171357" cy="107078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lvl="0" indent="0" algn="l" defTabSz="1219170" rtl="0" eaLnBrk="1" fontAlgn="base" latinLnBrk="0" hangingPunct="1">
              <a:lnSpc>
                <a:spcPct val="100000"/>
              </a:lnSpc>
              <a:spcBef>
                <a:spcPct val="0"/>
              </a:spcBef>
              <a:spcAft>
                <a:spcPct val="0"/>
              </a:spcAft>
              <a:buClrTx/>
              <a:buSzTx/>
              <a:buFontTx/>
              <a:buNone/>
              <a:tabLst/>
              <a:defRPr/>
            </a:pPr>
            <a:endParaRPr kumimoji="0" lang="en-US" sz="5867" b="0" i="0" u="none" strike="noStrike" kern="1200" cap="none" spc="0" normalizeH="0" baseline="0" noProof="0">
              <a:ln>
                <a:noFill/>
              </a:ln>
              <a:solidFill>
                <a:srgbClr val="000000"/>
              </a:solidFill>
              <a:effectLst/>
              <a:uLnTx/>
              <a:uFillTx/>
              <a:latin typeface="Arial" charset="0"/>
              <a:cs typeface="+mn-cs"/>
            </a:endParaRPr>
          </a:p>
        </p:txBody>
      </p:sp>
      <p:sp>
        <p:nvSpPr>
          <p:cNvPr id="13" name="TextBox 12">
            <a:extLst>
              <a:ext uri="{FF2B5EF4-FFF2-40B4-BE49-F238E27FC236}">
                <a16:creationId xmlns:a16="http://schemas.microsoft.com/office/drawing/2014/main" id="{5F46649A-A963-4FEE-8FBA-6584D362B2C0}"/>
              </a:ext>
            </a:extLst>
          </p:cNvPr>
          <p:cNvSpPr txBox="1"/>
          <p:nvPr/>
        </p:nvSpPr>
        <p:spPr>
          <a:xfrm>
            <a:off x="1097848" y="1758395"/>
            <a:ext cx="3860800" cy="420564"/>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2133" b="1" i="0" u="none" strike="noStrike" kern="1200" cap="none" spc="0" normalizeH="0" baseline="0" noProof="0" dirty="0">
                <a:ln>
                  <a:noFill/>
                </a:ln>
                <a:solidFill>
                  <a:srgbClr val="000000"/>
                </a:solidFill>
                <a:effectLst/>
                <a:uLnTx/>
                <a:uFillTx/>
                <a:latin typeface="Arial" panose="020B0604020202020204" pitchFamily="34" charset="0"/>
                <a:cs typeface="+mn-cs"/>
              </a:rPr>
              <a:t>Space</a:t>
            </a:r>
          </a:p>
        </p:txBody>
      </p:sp>
      <p:sp>
        <p:nvSpPr>
          <p:cNvPr id="14" name="TextBox 13">
            <a:extLst>
              <a:ext uri="{FF2B5EF4-FFF2-40B4-BE49-F238E27FC236}">
                <a16:creationId xmlns:a16="http://schemas.microsoft.com/office/drawing/2014/main" id="{7E07D1B5-A16F-4023-A784-D5EBA04281AD}"/>
              </a:ext>
            </a:extLst>
          </p:cNvPr>
          <p:cNvSpPr txBox="1"/>
          <p:nvPr/>
        </p:nvSpPr>
        <p:spPr>
          <a:xfrm>
            <a:off x="5967007" y="6306100"/>
            <a:ext cx="3860800" cy="420564"/>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2133" b="1" i="0" u="none" strike="noStrike" kern="1200" cap="none" spc="0" normalizeH="0" baseline="0" noProof="0" dirty="0">
                <a:ln>
                  <a:noFill/>
                </a:ln>
                <a:solidFill>
                  <a:srgbClr val="000000"/>
                </a:solidFill>
                <a:effectLst/>
                <a:uLnTx/>
                <a:uFillTx/>
                <a:latin typeface="Arial" panose="020B0604020202020204" pitchFamily="34" charset="0"/>
                <a:cs typeface="+mn-cs"/>
              </a:rPr>
              <a:t>Time</a:t>
            </a:r>
          </a:p>
        </p:txBody>
      </p:sp>
    </p:spTree>
    <p:extLst>
      <p:ext uri="{BB962C8B-B14F-4D97-AF65-F5344CB8AC3E}">
        <p14:creationId xmlns:p14="http://schemas.microsoft.com/office/powerpoint/2010/main" val="1200312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bwMode="auto">
          <a:xfrm>
            <a:off x="731520" y="731520"/>
            <a:ext cx="8229600" cy="1079500"/>
          </a:xfrm>
          <a:prstGeom prst="rect">
            <a:avLst/>
          </a:prstGeom>
          <a:noFill/>
          <a:ln w="9525">
            <a:noFill/>
            <a:miter lim="800000"/>
            <a:headEnd/>
            <a:tailEnd/>
          </a:ln>
        </p:spPr>
        <p:txBody>
          <a:bodyPr/>
          <a:lstStyle/>
          <a:p>
            <a:r>
              <a:rPr lang="en-CA" sz="3600" b="1" dirty="0">
                <a:latin typeface="Century Gothic" pitchFamily="34" charset="0"/>
              </a:rPr>
              <a:t>Spacetime Diagram</a:t>
            </a:r>
          </a:p>
        </p:txBody>
      </p:sp>
      <p:sp>
        <p:nvSpPr>
          <p:cNvPr id="5" name="TextBox 5"/>
          <p:cNvSpPr txBox="1">
            <a:spLocks noChangeArrowheads="1"/>
          </p:cNvSpPr>
          <p:nvPr/>
        </p:nvSpPr>
        <p:spPr bwMode="auto">
          <a:xfrm>
            <a:off x="8001000" y="2819400"/>
            <a:ext cx="3124200" cy="1384995"/>
          </a:xfrm>
          <a:prstGeom prst="rect">
            <a:avLst/>
          </a:prstGeom>
          <a:noFill/>
          <a:ln w="9525">
            <a:noFill/>
            <a:miter lim="800000"/>
            <a:headEnd/>
            <a:tailEnd/>
          </a:ln>
        </p:spPr>
        <p:txBody>
          <a:bodyPr wrap="square">
            <a:spAutoFit/>
          </a:bodyPr>
          <a:lstStyle/>
          <a:p>
            <a:r>
              <a:rPr lang="en-CA" sz="2800" dirty="0">
                <a:solidFill>
                  <a:schemeClr val="tx2">
                    <a:lumMod val="50000"/>
                  </a:schemeClr>
                </a:solidFill>
                <a:latin typeface="Century Gothic" pitchFamily="34" charset="0"/>
              </a:rPr>
              <a:t>Create three ‘snapshots’ of Alice as she falls.</a:t>
            </a:r>
          </a:p>
        </p:txBody>
      </p:sp>
      <p:pic>
        <p:nvPicPr>
          <p:cNvPr id="6" name="Picture 8" descr="GR_fig_9_mres"/>
          <p:cNvPicPr>
            <a:picLocks noChangeAspect="1" noChangeArrowheads="1"/>
          </p:cNvPicPr>
          <p:nvPr/>
        </p:nvPicPr>
        <p:blipFill>
          <a:blip r:embed="rId3"/>
          <a:srcRect l="1067" t="9662" r="2760" b="3772"/>
          <a:stretch>
            <a:fillRect/>
          </a:stretch>
        </p:blipFill>
        <p:spPr bwMode="auto">
          <a:xfrm>
            <a:off x="1143000" y="1752602"/>
            <a:ext cx="6248400" cy="4337816"/>
          </a:xfrm>
          <a:prstGeom prst="rect">
            <a:avLst/>
          </a:prstGeom>
          <a:noFill/>
          <a:ln w="9525">
            <a:noFill/>
            <a:miter lim="800000"/>
            <a:headEnd/>
            <a:tailEnd/>
          </a:ln>
        </p:spPr>
      </p:pic>
      <p:sp>
        <p:nvSpPr>
          <p:cNvPr id="7" name="TextBox 5">
            <a:extLst>
              <a:ext uri="{FF2B5EF4-FFF2-40B4-BE49-F238E27FC236}">
                <a16:creationId xmlns:a16="http://schemas.microsoft.com/office/drawing/2014/main" id="{CE016859-252F-473D-B29F-007542FDA1C8}"/>
              </a:ext>
            </a:extLst>
          </p:cNvPr>
          <p:cNvSpPr txBox="1">
            <a:spLocks noChangeArrowheads="1"/>
          </p:cNvSpPr>
          <p:nvPr/>
        </p:nvSpPr>
        <p:spPr bwMode="auto">
          <a:xfrm>
            <a:off x="8610600" y="152400"/>
            <a:ext cx="3429000" cy="1015663"/>
          </a:xfrm>
          <a:custGeom>
            <a:avLst/>
            <a:gdLst>
              <a:gd name="connsiteX0" fmla="*/ 0 w 3429000"/>
              <a:gd name="connsiteY0" fmla="*/ 0 h 1015663"/>
              <a:gd name="connsiteX1" fmla="*/ 605790 w 3429000"/>
              <a:gd name="connsiteY1" fmla="*/ 0 h 1015663"/>
              <a:gd name="connsiteX2" fmla="*/ 1211580 w 3429000"/>
              <a:gd name="connsiteY2" fmla="*/ 0 h 1015663"/>
              <a:gd name="connsiteX3" fmla="*/ 1817370 w 3429000"/>
              <a:gd name="connsiteY3" fmla="*/ 0 h 1015663"/>
              <a:gd name="connsiteX4" fmla="*/ 2320290 w 3429000"/>
              <a:gd name="connsiteY4" fmla="*/ 0 h 1015663"/>
              <a:gd name="connsiteX5" fmla="*/ 2857500 w 3429000"/>
              <a:gd name="connsiteY5" fmla="*/ 0 h 1015663"/>
              <a:gd name="connsiteX6" fmla="*/ 3429000 w 3429000"/>
              <a:gd name="connsiteY6" fmla="*/ 0 h 1015663"/>
              <a:gd name="connsiteX7" fmla="*/ 3429000 w 3429000"/>
              <a:gd name="connsiteY7" fmla="*/ 487518 h 1015663"/>
              <a:gd name="connsiteX8" fmla="*/ 3429000 w 3429000"/>
              <a:gd name="connsiteY8" fmla="*/ 1015663 h 1015663"/>
              <a:gd name="connsiteX9" fmla="*/ 2926080 w 3429000"/>
              <a:gd name="connsiteY9" fmla="*/ 1015663 h 1015663"/>
              <a:gd name="connsiteX10" fmla="*/ 2457450 w 3429000"/>
              <a:gd name="connsiteY10" fmla="*/ 1015663 h 1015663"/>
              <a:gd name="connsiteX11" fmla="*/ 1988820 w 3429000"/>
              <a:gd name="connsiteY11" fmla="*/ 1015663 h 1015663"/>
              <a:gd name="connsiteX12" fmla="*/ 1520190 w 3429000"/>
              <a:gd name="connsiteY12" fmla="*/ 1015663 h 1015663"/>
              <a:gd name="connsiteX13" fmla="*/ 1051560 w 3429000"/>
              <a:gd name="connsiteY13" fmla="*/ 1015663 h 1015663"/>
              <a:gd name="connsiteX14" fmla="*/ 548640 w 3429000"/>
              <a:gd name="connsiteY14" fmla="*/ 1015663 h 1015663"/>
              <a:gd name="connsiteX15" fmla="*/ 0 w 3429000"/>
              <a:gd name="connsiteY15" fmla="*/ 1015663 h 1015663"/>
              <a:gd name="connsiteX16" fmla="*/ 0 w 3429000"/>
              <a:gd name="connsiteY16" fmla="*/ 538301 h 1015663"/>
              <a:gd name="connsiteX17" fmla="*/ 0 w 3429000"/>
              <a:gd name="connsiteY17" fmla="*/ 0 h 101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9000" h="1015663" extrusionOk="0">
                <a:moveTo>
                  <a:pt x="0" y="0"/>
                </a:moveTo>
                <a:cubicBezTo>
                  <a:pt x="295777" y="-28515"/>
                  <a:pt x="423264" y="37656"/>
                  <a:pt x="605790" y="0"/>
                </a:cubicBezTo>
                <a:cubicBezTo>
                  <a:pt x="788316" y="-37656"/>
                  <a:pt x="938266" y="14730"/>
                  <a:pt x="1211580" y="0"/>
                </a:cubicBezTo>
                <a:cubicBezTo>
                  <a:pt x="1484894" y="-14730"/>
                  <a:pt x="1559751" y="10827"/>
                  <a:pt x="1817370" y="0"/>
                </a:cubicBezTo>
                <a:cubicBezTo>
                  <a:pt x="2074989" y="-10827"/>
                  <a:pt x="2168479" y="44095"/>
                  <a:pt x="2320290" y="0"/>
                </a:cubicBezTo>
                <a:cubicBezTo>
                  <a:pt x="2472101" y="-44095"/>
                  <a:pt x="2696355" y="38587"/>
                  <a:pt x="2857500" y="0"/>
                </a:cubicBezTo>
                <a:cubicBezTo>
                  <a:pt x="3018645" y="-38587"/>
                  <a:pt x="3230691" y="18001"/>
                  <a:pt x="3429000" y="0"/>
                </a:cubicBezTo>
                <a:cubicBezTo>
                  <a:pt x="3441988" y="142600"/>
                  <a:pt x="3412366" y="289038"/>
                  <a:pt x="3429000" y="487518"/>
                </a:cubicBezTo>
                <a:cubicBezTo>
                  <a:pt x="3445634" y="685998"/>
                  <a:pt x="3399219" y="891656"/>
                  <a:pt x="3429000" y="1015663"/>
                </a:cubicBezTo>
                <a:cubicBezTo>
                  <a:pt x="3326185" y="1069534"/>
                  <a:pt x="3172725" y="996159"/>
                  <a:pt x="2926080" y="1015663"/>
                </a:cubicBezTo>
                <a:cubicBezTo>
                  <a:pt x="2679435" y="1035167"/>
                  <a:pt x="2578756" y="1011812"/>
                  <a:pt x="2457450" y="1015663"/>
                </a:cubicBezTo>
                <a:cubicBezTo>
                  <a:pt x="2336144" y="1019514"/>
                  <a:pt x="2204143" y="1006420"/>
                  <a:pt x="1988820" y="1015663"/>
                </a:cubicBezTo>
                <a:cubicBezTo>
                  <a:pt x="1773497" y="1024906"/>
                  <a:pt x="1656621" y="976828"/>
                  <a:pt x="1520190" y="1015663"/>
                </a:cubicBezTo>
                <a:cubicBezTo>
                  <a:pt x="1383759" y="1054498"/>
                  <a:pt x="1247201" y="1002716"/>
                  <a:pt x="1051560" y="1015663"/>
                </a:cubicBezTo>
                <a:cubicBezTo>
                  <a:pt x="855919" y="1028610"/>
                  <a:pt x="708777" y="998655"/>
                  <a:pt x="548640" y="1015663"/>
                </a:cubicBezTo>
                <a:cubicBezTo>
                  <a:pt x="388503" y="1032671"/>
                  <a:pt x="152367" y="1004150"/>
                  <a:pt x="0" y="1015663"/>
                </a:cubicBezTo>
                <a:cubicBezTo>
                  <a:pt x="-43148" y="899221"/>
                  <a:pt x="38228" y="649571"/>
                  <a:pt x="0" y="538301"/>
                </a:cubicBezTo>
                <a:cubicBezTo>
                  <a:pt x="-38228" y="427031"/>
                  <a:pt x="9104" y="175573"/>
                  <a:pt x="0" y="0"/>
                </a:cubicBezTo>
                <a:close/>
              </a:path>
            </a:pathLst>
          </a:custGeom>
          <a:noFill/>
          <a:ln w="38100">
            <a:solidFill>
              <a:schemeClr val="accent2">
                <a:lumMod val="50000"/>
              </a:schemeClr>
            </a:solidFill>
            <a:miter lim="800000"/>
            <a:headEnd/>
            <a:tailEnd/>
            <a:extLst>
              <a:ext uri="{C807C97D-BFC1-408E-A445-0C87EB9F89A2}">
                <ask:lineSketchStyleProps xmlns:ask="http://schemas.microsoft.com/office/drawing/2018/sketchyshapes" sd="2297866276">
                  <a:prstGeom prst="rect">
                    <a:avLst/>
                  </a:prstGeom>
                  <ask:type>
                    <ask:lineSketchScribble/>
                  </ask:type>
                </ask:lineSketchStyleProps>
              </a:ext>
            </a:extLst>
          </a:ln>
        </p:spPr>
        <p:txBody>
          <a:bodyPr wrap="square">
            <a:spAutoFit/>
          </a:bodyPr>
          <a:lstStyle/>
          <a:p>
            <a:pPr defTabSz="1219170" eaLnBrk="0" fontAlgn="base" hangingPunct="0">
              <a:spcBef>
                <a:spcPct val="0"/>
              </a:spcBef>
              <a:spcAft>
                <a:spcPct val="0"/>
              </a:spcAft>
            </a:pPr>
            <a:r>
              <a:rPr lang="en-CA" sz="2000" dirty="0">
                <a:solidFill>
                  <a:srgbClr val="000000"/>
                </a:solidFill>
                <a:latin typeface="Century Gothic" pitchFamily="34" charset="0"/>
              </a:rPr>
              <a:t>Curved lines on a spacetime diagram mean the object accelerated.</a:t>
            </a:r>
          </a:p>
        </p:txBody>
      </p:sp>
    </p:spTree>
    <p:extLst>
      <p:ext uri="{BB962C8B-B14F-4D97-AF65-F5344CB8AC3E}">
        <p14:creationId xmlns:p14="http://schemas.microsoft.com/office/powerpoint/2010/main" val="34140790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45" descr="GR_fig_13.jpg"/>
          <p:cNvPicPr>
            <a:picLocks noChangeAspect="1"/>
          </p:cNvPicPr>
          <p:nvPr/>
        </p:nvPicPr>
        <p:blipFill>
          <a:blip r:embed="rId3"/>
          <a:srcRect l="11940" t="16241" r="11942" b="14224"/>
          <a:stretch>
            <a:fillRect/>
          </a:stretch>
        </p:blipFill>
        <p:spPr bwMode="auto">
          <a:xfrm>
            <a:off x="2514601" y="1600201"/>
            <a:ext cx="6696443" cy="4727227"/>
          </a:xfrm>
          <a:prstGeom prst="rect">
            <a:avLst/>
          </a:prstGeom>
          <a:noFill/>
          <a:ln w="9525">
            <a:noFill/>
            <a:miter lim="800000"/>
            <a:headEnd/>
            <a:tailEnd/>
          </a:ln>
        </p:spPr>
      </p:pic>
      <p:sp>
        <p:nvSpPr>
          <p:cNvPr id="5" name="Title 1"/>
          <p:cNvSpPr txBox="1">
            <a:spLocks/>
          </p:cNvSpPr>
          <p:nvPr/>
        </p:nvSpPr>
        <p:spPr bwMode="auto">
          <a:xfrm>
            <a:off x="731520" y="731520"/>
            <a:ext cx="8229600" cy="1079500"/>
          </a:xfrm>
          <a:prstGeom prst="rect">
            <a:avLst/>
          </a:prstGeom>
          <a:noFill/>
          <a:ln w="9525">
            <a:noFill/>
            <a:miter lim="800000"/>
            <a:headEnd/>
            <a:tailEnd/>
          </a:ln>
        </p:spPr>
        <p:txBody>
          <a:bodyPr/>
          <a:lstStyle/>
          <a:p>
            <a:r>
              <a:rPr lang="en-CA" sz="3600" b="1" dirty="0" err="1">
                <a:latin typeface="Century Gothic" pitchFamily="34" charset="0"/>
              </a:rPr>
              <a:t>Spacetime</a:t>
            </a:r>
            <a:r>
              <a:rPr lang="en-CA" sz="3600" b="1" dirty="0">
                <a:latin typeface="Century Gothic" pitchFamily="34" charset="0"/>
              </a:rPr>
              <a:t> Diagram</a:t>
            </a:r>
          </a:p>
        </p:txBody>
      </p:sp>
    </p:spTree>
    <p:extLst>
      <p:ext uri="{BB962C8B-B14F-4D97-AF65-F5344CB8AC3E}">
        <p14:creationId xmlns:p14="http://schemas.microsoft.com/office/powerpoint/2010/main" val="4363597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5" descr="GR_fig_13.jpg"/>
          <p:cNvPicPr>
            <a:picLocks noChangeAspect="1"/>
          </p:cNvPicPr>
          <p:nvPr/>
        </p:nvPicPr>
        <p:blipFill>
          <a:blip r:embed="rId3"/>
          <a:srcRect l="11940" t="16241" r="11942" b="14224"/>
          <a:stretch>
            <a:fillRect/>
          </a:stretch>
        </p:blipFill>
        <p:spPr bwMode="auto">
          <a:xfrm>
            <a:off x="914401" y="1219085"/>
            <a:ext cx="7540988" cy="5323417"/>
          </a:xfrm>
          <a:prstGeom prst="rect">
            <a:avLst/>
          </a:prstGeom>
          <a:noFill/>
          <a:ln w="9525">
            <a:noFill/>
            <a:miter lim="800000"/>
            <a:headEnd/>
            <a:tailEnd/>
          </a:ln>
        </p:spPr>
      </p:pic>
      <p:sp>
        <p:nvSpPr>
          <p:cNvPr id="6" name="TextBox 5"/>
          <p:cNvSpPr txBox="1">
            <a:spLocks noChangeArrowheads="1"/>
          </p:cNvSpPr>
          <p:nvPr/>
        </p:nvSpPr>
        <p:spPr bwMode="auto">
          <a:xfrm>
            <a:off x="8816180" y="3124201"/>
            <a:ext cx="2879725" cy="2554545"/>
          </a:xfrm>
          <a:prstGeom prst="rect">
            <a:avLst/>
          </a:prstGeom>
          <a:noFill/>
          <a:ln w="9525">
            <a:noFill/>
            <a:miter lim="800000"/>
            <a:headEnd/>
            <a:tailEnd/>
          </a:ln>
        </p:spPr>
        <p:txBody>
          <a:bodyPr>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0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Einstein’s acceleration model needs to have Alice’s line flat and Bob’s curved, while Bob remains the same distance from the </a:t>
            </a:r>
            <a:r>
              <a:rPr kumimoji="0" lang="en-CA" sz="2000" b="0" i="1" u="none" strike="noStrike" kern="1200" cap="none" spc="0" normalizeH="0" baseline="0" noProof="0" dirty="0">
                <a:ln>
                  <a:noFill/>
                </a:ln>
                <a:solidFill>
                  <a:srgbClr val="000000"/>
                </a:solidFill>
                <a:effectLst/>
                <a:uLnTx/>
                <a:uFillTx/>
                <a:latin typeface="Century Gothic" pitchFamily="34" charset="0"/>
                <a:ea typeface="MS Pゴシック"/>
                <a:cs typeface="+mn-cs"/>
              </a:rPr>
              <a:t>x</a:t>
            </a:r>
            <a:r>
              <a:rPr kumimoji="0" lang="en-CA" sz="20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-axis…</a:t>
            </a:r>
            <a:endParaRPr kumimoji="0" lang="en-CA" sz="2000" b="0" i="0" u="none" strike="noStrike" kern="1200" cap="none" spc="0" normalizeH="0" baseline="0" noProof="0" dirty="0">
              <a:ln>
                <a:noFill/>
              </a:ln>
              <a:solidFill>
                <a:srgbClr val="000000"/>
              </a:solidFill>
              <a:effectLst/>
              <a:uLnTx/>
              <a:uFillTx/>
              <a:latin typeface="Calibri" pitchFamily="34" charset="0"/>
              <a:ea typeface="MS Pゴシック"/>
              <a:cs typeface="+mn-cs"/>
            </a:endParaRPr>
          </a:p>
        </p:txBody>
      </p:sp>
      <p:sp>
        <p:nvSpPr>
          <p:cNvPr id="7" name="TextBox 6"/>
          <p:cNvSpPr txBox="1">
            <a:spLocks noChangeArrowheads="1"/>
          </p:cNvSpPr>
          <p:nvPr/>
        </p:nvSpPr>
        <p:spPr bwMode="auto">
          <a:xfrm>
            <a:off x="8816181" y="1332460"/>
            <a:ext cx="3240087" cy="1323439"/>
          </a:xfrm>
          <a:prstGeom prst="rect">
            <a:avLst/>
          </a:prstGeom>
          <a:noFill/>
          <a:ln w="9525">
            <a:noFill/>
            <a:miter lim="800000"/>
            <a:headEnd/>
            <a:tailEnd/>
          </a:ln>
        </p:spPr>
        <p:txBody>
          <a:bodyPr>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0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Curved lines on spacetime diagram mean the object accelerated.</a:t>
            </a:r>
          </a:p>
        </p:txBody>
      </p:sp>
      <p:sp>
        <p:nvSpPr>
          <p:cNvPr id="8" name="Title 1">
            <a:extLst>
              <a:ext uri="{FF2B5EF4-FFF2-40B4-BE49-F238E27FC236}">
                <a16:creationId xmlns:a16="http://schemas.microsoft.com/office/drawing/2014/main" id="{2EE46163-4189-436C-BF21-395A055B4A34}"/>
              </a:ext>
            </a:extLst>
          </p:cNvPr>
          <p:cNvSpPr>
            <a:spLocks noGrp="1"/>
          </p:cNvSpPr>
          <p:nvPr>
            <p:ph type="title"/>
          </p:nvPr>
        </p:nvSpPr>
        <p:spPr>
          <a:xfrm>
            <a:off x="620712" y="315499"/>
            <a:ext cx="10972800" cy="579439"/>
          </a:xfrm>
        </p:spPr>
        <p:txBody>
          <a:bodyPr/>
          <a:lstStyle/>
          <a:p>
            <a:pPr algn="l"/>
            <a:r>
              <a:rPr lang="en-US" sz="4800" dirty="0"/>
              <a:t>Spacetime Diagram</a:t>
            </a:r>
          </a:p>
        </p:txBody>
      </p:sp>
    </p:spTree>
    <p:extLst>
      <p:ext uri="{BB962C8B-B14F-4D97-AF65-F5344CB8AC3E}">
        <p14:creationId xmlns:p14="http://schemas.microsoft.com/office/powerpoint/2010/main" val="1104695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5" descr="GR_fig_13.jpg"/>
          <p:cNvPicPr>
            <a:picLocks noChangeAspect="1"/>
          </p:cNvPicPr>
          <p:nvPr/>
        </p:nvPicPr>
        <p:blipFill>
          <a:blip r:embed="rId3"/>
          <a:srcRect l="11940" t="16241" r="11942" b="14224"/>
          <a:stretch>
            <a:fillRect/>
          </a:stretch>
        </p:blipFill>
        <p:spPr bwMode="auto">
          <a:xfrm>
            <a:off x="914401" y="1219085"/>
            <a:ext cx="7540988" cy="5323417"/>
          </a:xfrm>
          <a:prstGeom prst="rect">
            <a:avLst/>
          </a:prstGeom>
          <a:noFill/>
          <a:ln w="9525">
            <a:noFill/>
            <a:miter lim="800000"/>
            <a:headEnd/>
            <a:tailEnd/>
          </a:ln>
        </p:spPr>
      </p:pic>
      <p:sp>
        <p:nvSpPr>
          <p:cNvPr id="8" name="Title 1">
            <a:extLst>
              <a:ext uri="{FF2B5EF4-FFF2-40B4-BE49-F238E27FC236}">
                <a16:creationId xmlns:a16="http://schemas.microsoft.com/office/drawing/2014/main" id="{2EE46163-4189-436C-BF21-395A055B4A34}"/>
              </a:ext>
            </a:extLst>
          </p:cNvPr>
          <p:cNvSpPr>
            <a:spLocks noGrp="1"/>
          </p:cNvSpPr>
          <p:nvPr>
            <p:ph type="title"/>
          </p:nvPr>
        </p:nvSpPr>
        <p:spPr>
          <a:xfrm>
            <a:off x="304800" y="244542"/>
            <a:ext cx="11977688" cy="579439"/>
          </a:xfrm>
        </p:spPr>
        <p:txBody>
          <a:bodyPr/>
          <a:lstStyle/>
          <a:p>
            <a:pPr algn="l"/>
            <a:r>
              <a:rPr lang="en-US" sz="4800" dirty="0"/>
              <a:t>How can Bob be made to accelerate?</a:t>
            </a:r>
          </a:p>
        </p:txBody>
      </p:sp>
    </p:spTree>
    <p:extLst>
      <p:ext uri="{BB962C8B-B14F-4D97-AF65-F5344CB8AC3E}">
        <p14:creationId xmlns:p14="http://schemas.microsoft.com/office/powerpoint/2010/main" val="2994514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720000" y="720000"/>
            <a:ext cx="7710736"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r>
              <a:rPr lang="en-CA" sz="3600" dirty="0">
                <a:solidFill>
                  <a:schemeClr val="bg1"/>
                </a:solidFill>
                <a:latin typeface="Century Gothic" pitchFamily="34" charset="0"/>
                <a:cs typeface="Arial" pitchFamily="34" charset="0"/>
              </a:rPr>
              <a:t>How Do Scientists Think?</a:t>
            </a:r>
          </a:p>
        </p:txBody>
      </p:sp>
      <p:sp>
        <p:nvSpPr>
          <p:cNvPr id="6" name="Content Placeholder 2"/>
          <p:cNvSpPr>
            <a:spLocks noGrp="1"/>
          </p:cNvSpPr>
          <p:nvPr>
            <p:ph sz="half" idx="1"/>
          </p:nvPr>
        </p:nvSpPr>
        <p:spPr>
          <a:xfrm>
            <a:off x="1080000" y="2520000"/>
            <a:ext cx="4038600" cy="2235695"/>
          </a:xfrm>
        </p:spPr>
        <p:txBody>
          <a:bodyPr>
            <a:normAutofit/>
          </a:bodyPr>
          <a:lstStyle/>
          <a:p>
            <a:pPr marL="0" indent="0" algn="ctr">
              <a:buNone/>
            </a:pPr>
            <a:r>
              <a:rPr lang="en-CA" sz="4000" dirty="0">
                <a:solidFill>
                  <a:schemeClr val="tx2">
                    <a:lumMod val="75000"/>
                  </a:schemeClr>
                </a:solidFill>
                <a:latin typeface="Century Gothic" pitchFamily="34" charset="0"/>
              </a:rPr>
              <a:t>Scientists Build and Revise Models</a:t>
            </a:r>
          </a:p>
        </p:txBody>
      </p:sp>
      <p:grpSp>
        <p:nvGrpSpPr>
          <p:cNvPr id="5" name="Group 4">
            <a:extLst>
              <a:ext uri="{FF2B5EF4-FFF2-40B4-BE49-F238E27FC236}">
                <a16:creationId xmlns:a16="http://schemas.microsoft.com/office/drawing/2014/main" id="{D0200EAE-CE7C-4C2A-B6C5-D18FC0968A45}"/>
              </a:ext>
            </a:extLst>
          </p:cNvPr>
          <p:cNvGrpSpPr/>
          <p:nvPr/>
        </p:nvGrpSpPr>
        <p:grpSpPr>
          <a:xfrm>
            <a:off x="7239000" y="1981200"/>
            <a:ext cx="3614233" cy="3559101"/>
            <a:chOff x="5004048" y="2534195"/>
            <a:chExt cx="3614233" cy="3559101"/>
          </a:xfrm>
        </p:grpSpPr>
        <p:pic>
          <p:nvPicPr>
            <p:cNvPr id="9" name="Picture 10" descr="Image result for wooden cube png">
              <a:extLst>
                <a:ext uri="{FF2B5EF4-FFF2-40B4-BE49-F238E27FC236}">
                  <a16:creationId xmlns:a16="http://schemas.microsoft.com/office/drawing/2014/main" id="{A02BE19D-9694-4F48-A8BA-FB8B6A1FCDDD}"/>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04048" y="2534195"/>
              <a:ext cx="3614233" cy="35591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E85DCE7A-47CF-4EE8-9D65-A573C9B154CE}"/>
                </a:ext>
              </a:extLst>
            </p:cNvPr>
            <p:cNvPicPr>
              <a:picLocks noChangeAspect="1"/>
            </p:cNvPicPr>
            <p:nvPr/>
          </p:nvPicPr>
          <p:blipFill>
            <a:blip r:embed="rId4"/>
            <a:stretch>
              <a:fillRect/>
            </a:stretch>
          </p:blipFill>
          <p:spPr>
            <a:xfrm rot="19875334">
              <a:off x="6325153" y="3136411"/>
              <a:ext cx="1970835" cy="1921784"/>
            </a:xfrm>
            <a:prstGeom prst="parallelogram">
              <a:avLst>
                <a:gd name="adj" fmla="val 10392"/>
              </a:avLst>
            </a:prstGeom>
            <a:effectLst>
              <a:softEdge rad="12700"/>
            </a:effectLst>
          </p:spPr>
        </p:pic>
      </p:grpSp>
    </p:spTree>
    <p:extLst>
      <p:ext uri="{BB962C8B-B14F-4D97-AF65-F5344CB8AC3E}">
        <p14:creationId xmlns:p14="http://schemas.microsoft.com/office/powerpoint/2010/main" val="8328712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D14B096-0046-4C29-ABAC-481F94C8FCC1}"/>
              </a:ext>
            </a:extLst>
          </p:cNvPr>
          <p:cNvSpPr>
            <a:spLocks noGrp="1"/>
          </p:cNvSpPr>
          <p:nvPr>
            <p:ph type="title"/>
          </p:nvPr>
        </p:nvSpPr>
        <p:spPr>
          <a:xfrm>
            <a:off x="140677" y="363289"/>
            <a:ext cx="12090400" cy="579439"/>
          </a:xfrm>
        </p:spPr>
        <p:txBody>
          <a:bodyPr/>
          <a:lstStyle/>
          <a:p>
            <a:pPr algn="l"/>
            <a:r>
              <a:rPr lang="en-US" sz="4800" dirty="0"/>
              <a:t>Einstein’s Solution: Spacetime is not flat!</a:t>
            </a:r>
          </a:p>
        </p:txBody>
      </p:sp>
      <p:pic>
        <p:nvPicPr>
          <p:cNvPr id="7" name="Picture 6" descr="A group of people sitting at a table&#10;&#10;Description automatically generated">
            <a:extLst>
              <a:ext uri="{FF2B5EF4-FFF2-40B4-BE49-F238E27FC236}">
                <a16:creationId xmlns:a16="http://schemas.microsoft.com/office/drawing/2014/main" id="{983579CF-C8AC-9B54-0636-B6D35F015189}"/>
              </a:ext>
            </a:extLst>
          </p:cNvPr>
          <p:cNvPicPr>
            <a:picLocks noChangeAspect="1"/>
          </p:cNvPicPr>
          <p:nvPr/>
        </p:nvPicPr>
        <p:blipFill rotWithShape="1">
          <a:blip r:embed="rId3"/>
          <a:srcRect l="3006" t="25099" r="32661" b="34168"/>
          <a:stretch/>
        </p:blipFill>
        <p:spPr>
          <a:xfrm>
            <a:off x="762000" y="1447800"/>
            <a:ext cx="5245315" cy="4428172"/>
          </a:xfrm>
          <a:prstGeom prst="rect">
            <a:avLst/>
          </a:prstGeom>
        </p:spPr>
      </p:pic>
      <p:pic>
        <p:nvPicPr>
          <p:cNvPr id="11" name="Picture 2">
            <a:extLst>
              <a:ext uri="{FF2B5EF4-FFF2-40B4-BE49-F238E27FC236}">
                <a16:creationId xmlns:a16="http://schemas.microsoft.com/office/drawing/2014/main" id="{36BE866D-EFEF-945B-E2AF-922930DD65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2286000"/>
            <a:ext cx="4359270" cy="2908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9003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8A983-73E5-FCA1-99B1-CC9A47EA7069}"/>
              </a:ext>
            </a:extLst>
          </p:cNvPr>
          <p:cNvSpPr>
            <a:spLocks noGrp="1"/>
          </p:cNvSpPr>
          <p:nvPr>
            <p:ph type="title"/>
          </p:nvPr>
        </p:nvSpPr>
        <p:spPr/>
        <p:txBody>
          <a:bodyPr/>
          <a:lstStyle/>
          <a:p>
            <a:r>
              <a:rPr lang="en-CA" dirty="0"/>
              <a:t>Repeat the same steps on the balloon</a:t>
            </a:r>
          </a:p>
        </p:txBody>
      </p:sp>
      <p:pic>
        <p:nvPicPr>
          <p:cNvPr id="4" name="Picture 3">
            <a:extLst>
              <a:ext uri="{FF2B5EF4-FFF2-40B4-BE49-F238E27FC236}">
                <a16:creationId xmlns:a16="http://schemas.microsoft.com/office/drawing/2014/main" id="{5C4A5560-631E-24F9-668A-02A4629DCE77}"/>
              </a:ext>
            </a:extLst>
          </p:cNvPr>
          <p:cNvPicPr>
            <a:picLocks noChangeAspect="1"/>
          </p:cNvPicPr>
          <p:nvPr/>
        </p:nvPicPr>
        <p:blipFill>
          <a:blip r:embed="rId2"/>
          <a:stretch>
            <a:fillRect/>
          </a:stretch>
        </p:blipFill>
        <p:spPr>
          <a:xfrm>
            <a:off x="1066800" y="2362200"/>
            <a:ext cx="3341441" cy="3048000"/>
          </a:xfrm>
          <a:prstGeom prst="rect">
            <a:avLst/>
          </a:prstGeom>
        </p:spPr>
      </p:pic>
      <p:sp>
        <p:nvSpPr>
          <p:cNvPr id="5" name="TextBox 4">
            <a:extLst>
              <a:ext uri="{FF2B5EF4-FFF2-40B4-BE49-F238E27FC236}">
                <a16:creationId xmlns:a16="http://schemas.microsoft.com/office/drawing/2014/main" id="{3F404005-E53D-4D27-C1EA-F7185A8A6B8F}"/>
              </a:ext>
            </a:extLst>
          </p:cNvPr>
          <p:cNvSpPr txBox="1">
            <a:spLocks noChangeArrowheads="1"/>
          </p:cNvSpPr>
          <p:nvPr/>
        </p:nvSpPr>
        <p:spPr bwMode="auto">
          <a:xfrm>
            <a:off x="7086600" y="2971800"/>
            <a:ext cx="3240087" cy="1323439"/>
          </a:xfrm>
          <a:prstGeom prst="rect">
            <a:avLst/>
          </a:prstGeom>
          <a:noFill/>
          <a:ln w="9525">
            <a:noFill/>
            <a:miter lim="800000"/>
            <a:headEnd/>
            <a:tailEnd/>
          </a:ln>
        </p:spPr>
        <p:txBody>
          <a:bodyPr>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0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Curved lines on spacetime diagram mean the object accelerated.</a:t>
            </a:r>
          </a:p>
        </p:txBody>
      </p:sp>
    </p:spTree>
    <p:extLst>
      <p:ext uri="{BB962C8B-B14F-4D97-AF65-F5344CB8AC3E}">
        <p14:creationId xmlns:p14="http://schemas.microsoft.com/office/powerpoint/2010/main" val="2539776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descr="GR_fig_13.jpg"/>
          <p:cNvPicPr>
            <a:picLocks noChangeAspect="1"/>
          </p:cNvPicPr>
          <p:nvPr/>
        </p:nvPicPr>
        <p:blipFill>
          <a:blip r:embed="rId3" cstate="print"/>
          <a:srcRect l="7468" t="9479" r="10132" b="12322"/>
          <a:stretch>
            <a:fillRect/>
          </a:stretch>
        </p:blipFill>
        <p:spPr>
          <a:xfrm>
            <a:off x="6096002" y="1988842"/>
            <a:ext cx="5105397" cy="3743958"/>
          </a:xfrm>
          <a:prstGeom prst="rect">
            <a:avLst/>
          </a:prstGeom>
        </p:spPr>
      </p:pic>
      <p:pic>
        <p:nvPicPr>
          <p:cNvPr id="4" name="Picture 3" descr="GR_fig_13.jpg"/>
          <p:cNvPicPr>
            <a:picLocks noChangeAspect="1"/>
          </p:cNvPicPr>
          <p:nvPr/>
        </p:nvPicPr>
        <p:blipFill>
          <a:blip r:embed="rId4" cstate="print"/>
          <a:srcRect l="11940" t="16242" r="11941" b="14224"/>
          <a:stretch>
            <a:fillRect/>
          </a:stretch>
        </p:blipFill>
        <p:spPr>
          <a:xfrm>
            <a:off x="990601" y="1988840"/>
            <a:ext cx="5273420" cy="3722414"/>
          </a:xfrm>
          <a:prstGeom prst="rect">
            <a:avLst/>
          </a:prstGeom>
        </p:spPr>
      </p:pic>
      <p:sp>
        <p:nvSpPr>
          <p:cNvPr id="5" name="Title 1"/>
          <p:cNvSpPr txBox="1">
            <a:spLocks/>
          </p:cNvSpPr>
          <p:nvPr/>
        </p:nvSpPr>
        <p:spPr>
          <a:xfrm>
            <a:off x="731520" y="731520"/>
            <a:ext cx="8229600" cy="1080120"/>
          </a:xfrm>
          <a:prstGeom prst="rect">
            <a:avLst/>
          </a:prstGeom>
        </p:spPr>
        <p:txBody>
          <a:bodyPr vert="horz" lIns="91440" tIns="45720" rIns="91440" bIns="45720" rtlCol="0" anchor="t" anchorCtr="0">
            <a:noAutofit/>
          </a:bodyPr>
          <a:lstStyle/>
          <a:p>
            <a:pPr lvl="0">
              <a:spcBef>
                <a:spcPct val="0"/>
              </a:spcBef>
              <a:defRPr/>
            </a:pPr>
            <a:r>
              <a:rPr lang="en-CA" sz="3600" b="1" dirty="0">
                <a:latin typeface="Century Gothic" pitchFamily="34" charset="0"/>
              </a:rPr>
              <a:t>Curved Spacetime</a:t>
            </a:r>
          </a:p>
        </p:txBody>
      </p:sp>
    </p:spTree>
    <p:extLst>
      <p:ext uri="{BB962C8B-B14F-4D97-AF65-F5344CB8AC3E}">
        <p14:creationId xmlns:p14="http://schemas.microsoft.com/office/powerpoint/2010/main" val="310197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_fig_13.jpg"/>
          <p:cNvPicPr>
            <a:picLocks noChangeAspect="1"/>
          </p:cNvPicPr>
          <p:nvPr/>
        </p:nvPicPr>
        <p:blipFill>
          <a:blip r:embed="rId3" cstate="print"/>
          <a:srcRect l="7468" t="9479" r="10132" b="12322"/>
          <a:stretch>
            <a:fillRect/>
          </a:stretch>
        </p:blipFill>
        <p:spPr>
          <a:xfrm>
            <a:off x="6807201" y="2006600"/>
            <a:ext cx="4987636" cy="3657600"/>
          </a:xfrm>
          <a:prstGeom prst="rect">
            <a:avLst/>
          </a:prstGeom>
        </p:spPr>
      </p:pic>
      <p:pic>
        <p:nvPicPr>
          <p:cNvPr id="4" name="Picture 3" descr="GR_fig_13.jpg"/>
          <p:cNvPicPr>
            <a:picLocks noChangeAspect="1"/>
          </p:cNvPicPr>
          <p:nvPr/>
        </p:nvPicPr>
        <p:blipFill>
          <a:blip r:embed="rId4" cstate="print"/>
          <a:srcRect l="11940" t="16242" r="11941" b="14224"/>
          <a:stretch>
            <a:fillRect/>
          </a:stretch>
        </p:blipFill>
        <p:spPr>
          <a:xfrm>
            <a:off x="304801" y="1600200"/>
            <a:ext cx="6130449" cy="4327376"/>
          </a:xfrm>
          <a:prstGeom prst="rect">
            <a:avLst/>
          </a:prstGeom>
        </p:spPr>
      </p:pic>
      <p:sp>
        <p:nvSpPr>
          <p:cNvPr id="5" name="Title 1"/>
          <p:cNvSpPr txBox="1">
            <a:spLocks/>
          </p:cNvSpPr>
          <p:nvPr/>
        </p:nvSpPr>
        <p:spPr>
          <a:xfrm>
            <a:off x="711200" y="378429"/>
            <a:ext cx="8229600" cy="1080120"/>
          </a:xfrm>
          <a:prstGeom prst="rect">
            <a:avLst/>
          </a:prstGeom>
        </p:spPr>
        <p:txBody>
          <a:bodyPr vert="horz" lIns="91440" tIns="45720" rIns="91440" bIns="45720" rtlCol="0" anchor="t" anchorCtr="0">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Curved Spacetime</a:t>
            </a:r>
          </a:p>
        </p:txBody>
      </p:sp>
    </p:spTree>
    <p:extLst>
      <p:ext uri="{BB962C8B-B14F-4D97-AF65-F5344CB8AC3E}">
        <p14:creationId xmlns:p14="http://schemas.microsoft.com/office/powerpoint/2010/main" val="373122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2793" y="943799"/>
            <a:ext cx="9144001" cy="461665"/>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400" b="0" i="0" u="none" strike="noStrike" kern="1200" cap="none" spc="0" normalizeH="0" baseline="0" noProof="0" dirty="0">
                <a:ln>
                  <a:noFill/>
                </a:ln>
                <a:solidFill>
                  <a:srgbClr val="FF0000"/>
                </a:solidFill>
                <a:effectLst/>
                <a:uLnTx/>
                <a:uFillTx/>
                <a:latin typeface="Century Gothic" pitchFamily="34" charset="0"/>
                <a:ea typeface="MS Pゴシック"/>
                <a:cs typeface="Arial" pitchFamily="34" charset="0"/>
              </a:rPr>
              <a:t>Alice’s path </a:t>
            </a:r>
            <a:r>
              <a:rPr kumimoji="0" lang="en-CA" sz="2400" b="0" i="1" u="none" strike="noStrike" kern="1200" cap="none" spc="0" normalizeH="0" baseline="0" noProof="0" dirty="0">
                <a:ln>
                  <a:noFill/>
                </a:ln>
                <a:solidFill>
                  <a:srgbClr val="FF0000"/>
                </a:solidFill>
                <a:effectLst/>
                <a:uLnTx/>
                <a:uFillTx/>
                <a:latin typeface="Century Gothic" pitchFamily="34" charset="0"/>
                <a:ea typeface="MS Pゴシック"/>
                <a:cs typeface="Arial" pitchFamily="34" charset="0"/>
              </a:rPr>
              <a:t>stays straight </a:t>
            </a:r>
            <a:r>
              <a:rPr kumimoji="0" lang="en-CA" sz="2400" b="0" i="0" u="none" strike="noStrike" kern="1200" cap="none" spc="0" normalizeH="0" baseline="0" noProof="0" dirty="0">
                <a:ln>
                  <a:noFill/>
                </a:ln>
                <a:solidFill>
                  <a:srgbClr val="FF0000"/>
                </a:solidFill>
                <a:effectLst/>
                <a:uLnTx/>
                <a:uFillTx/>
                <a:latin typeface="Century Gothic" pitchFamily="34" charset="0"/>
                <a:ea typeface="MS Pゴシック"/>
                <a:cs typeface="Arial" pitchFamily="34" charset="0"/>
              </a:rPr>
              <a:t>(no force, no acceleration)</a:t>
            </a:r>
          </a:p>
        </p:txBody>
      </p:sp>
      <p:pic>
        <p:nvPicPr>
          <p:cNvPr id="5" name="Picture 4" descr="GR_fig_13.jpg"/>
          <p:cNvPicPr>
            <a:picLocks noChangeAspect="1"/>
          </p:cNvPicPr>
          <p:nvPr/>
        </p:nvPicPr>
        <p:blipFill>
          <a:blip r:embed="rId3" cstate="print"/>
          <a:srcRect l="7468" t="9479" r="10132" b="12322"/>
          <a:stretch>
            <a:fillRect/>
          </a:stretch>
        </p:blipFill>
        <p:spPr>
          <a:xfrm>
            <a:off x="6268591" y="2132857"/>
            <a:ext cx="3800907" cy="2787332"/>
          </a:xfrm>
          <a:prstGeom prst="rect">
            <a:avLst/>
          </a:prstGeom>
        </p:spPr>
      </p:pic>
      <p:pic>
        <p:nvPicPr>
          <p:cNvPr id="6" name="Picture 5" descr="GR_fig_13.jpg"/>
          <p:cNvPicPr>
            <a:picLocks noChangeAspect="1"/>
          </p:cNvPicPr>
          <p:nvPr/>
        </p:nvPicPr>
        <p:blipFill>
          <a:blip r:embed="rId4" cstate="print"/>
          <a:srcRect l="11940" t="16242" r="11941" b="14224"/>
          <a:stretch>
            <a:fillRect/>
          </a:stretch>
        </p:blipFill>
        <p:spPr>
          <a:xfrm>
            <a:off x="2083745" y="2158335"/>
            <a:ext cx="3912435" cy="2761719"/>
          </a:xfrm>
          <a:prstGeom prst="rect">
            <a:avLst/>
          </a:prstGeom>
        </p:spPr>
      </p:pic>
      <p:sp>
        <p:nvSpPr>
          <p:cNvPr id="7" name="TextBox 6"/>
          <p:cNvSpPr txBox="1"/>
          <p:nvPr/>
        </p:nvSpPr>
        <p:spPr>
          <a:xfrm>
            <a:off x="1772793" y="1400999"/>
            <a:ext cx="9144001" cy="830997"/>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…and yet she is </a:t>
            </a:r>
            <a:r>
              <a:rPr kumimoji="0" lang="en-CA" sz="2400" b="0" i="1"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falling</a:t>
            </a: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 from the top of the ladder to the bottom!</a:t>
            </a:r>
          </a:p>
        </p:txBody>
      </p:sp>
      <p:sp>
        <p:nvSpPr>
          <p:cNvPr id="8" name="Circular Arrow 7"/>
          <p:cNvSpPr/>
          <p:nvPr/>
        </p:nvSpPr>
        <p:spPr>
          <a:xfrm rot="1323016" flipV="1">
            <a:off x="3425004" y="368780"/>
            <a:ext cx="5283537" cy="3375659"/>
          </a:xfrm>
          <a:prstGeom prst="circularArrow">
            <a:avLst>
              <a:gd name="adj1" fmla="val 1771"/>
              <a:gd name="adj2" fmla="val 366224"/>
              <a:gd name="adj3" fmla="val 21054793"/>
              <a:gd name="adj4" fmla="val 13982753"/>
              <a:gd name="adj5" fmla="val 779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0" fontAlgn="base" latinLnBrk="0" hangingPunct="0">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prstClr val="white"/>
              </a:solidFill>
              <a:effectLst/>
              <a:uLnTx/>
              <a:uFillTx/>
              <a:latin typeface="Arial"/>
              <a:ea typeface="MS Pゴシック"/>
              <a:cs typeface="+mn-cs"/>
            </a:endParaRPr>
          </a:p>
        </p:txBody>
      </p:sp>
      <p:cxnSp>
        <p:nvCxnSpPr>
          <p:cNvPr id="9" name="Straight Connector 8"/>
          <p:cNvCxnSpPr/>
          <p:nvPr/>
        </p:nvCxnSpPr>
        <p:spPr>
          <a:xfrm>
            <a:off x="2827020" y="2852936"/>
            <a:ext cx="243840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0233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_fig_13.jpg"/>
          <p:cNvPicPr>
            <a:picLocks noChangeAspect="1"/>
          </p:cNvPicPr>
          <p:nvPr/>
        </p:nvPicPr>
        <p:blipFill>
          <a:blip r:embed="rId3" cstate="print"/>
          <a:srcRect l="7468" t="9479" r="10132" b="12322"/>
          <a:stretch>
            <a:fillRect/>
          </a:stretch>
        </p:blipFill>
        <p:spPr>
          <a:xfrm>
            <a:off x="6248398" y="2383725"/>
            <a:ext cx="3803849" cy="2789491"/>
          </a:xfrm>
          <a:prstGeom prst="rect">
            <a:avLst/>
          </a:prstGeom>
        </p:spPr>
      </p:pic>
      <p:pic>
        <p:nvPicPr>
          <p:cNvPr id="5" name="Picture 4" descr="GR_fig_13.jpg"/>
          <p:cNvPicPr>
            <a:picLocks noChangeAspect="1"/>
          </p:cNvPicPr>
          <p:nvPr/>
        </p:nvPicPr>
        <p:blipFill>
          <a:blip r:embed="rId4" cstate="print"/>
          <a:srcRect l="11940" t="16242" r="11941" b="14224"/>
          <a:stretch>
            <a:fillRect/>
          </a:stretch>
        </p:blipFill>
        <p:spPr>
          <a:xfrm>
            <a:off x="2063552" y="2420889"/>
            <a:ext cx="3912435" cy="2761719"/>
          </a:xfrm>
          <a:prstGeom prst="rect">
            <a:avLst/>
          </a:prstGeom>
        </p:spPr>
      </p:pic>
      <p:sp>
        <p:nvSpPr>
          <p:cNvPr id="6" name="TextBox 5"/>
          <p:cNvSpPr txBox="1"/>
          <p:nvPr/>
        </p:nvSpPr>
        <p:spPr>
          <a:xfrm>
            <a:off x="1704577" y="980729"/>
            <a:ext cx="9144001" cy="830997"/>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400" b="0" i="0" u="none" strike="noStrike" kern="1200" cap="none" spc="0" normalizeH="0" baseline="0" noProof="0" dirty="0">
                <a:ln>
                  <a:noFill/>
                </a:ln>
                <a:solidFill>
                  <a:srgbClr val="92D050"/>
                </a:solidFill>
                <a:effectLst/>
                <a:uLnTx/>
                <a:uFillTx/>
                <a:latin typeface="Century Gothic" pitchFamily="34" charset="0"/>
                <a:ea typeface="MS Pゴシック"/>
                <a:cs typeface="Arial" pitchFamily="34" charset="0"/>
              </a:rPr>
              <a:t>Bob’s path </a:t>
            </a:r>
            <a:r>
              <a:rPr kumimoji="0" lang="en-CA" sz="2400" b="0" i="1" u="none" strike="noStrike" kern="1200" cap="none" spc="0" normalizeH="0" baseline="0" noProof="0" dirty="0">
                <a:ln>
                  <a:noFill/>
                </a:ln>
                <a:solidFill>
                  <a:srgbClr val="92D050"/>
                </a:solidFill>
                <a:effectLst/>
                <a:uLnTx/>
                <a:uFillTx/>
                <a:latin typeface="Century Gothic" pitchFamily="34" charset="0"/>
                <a:ea typeface="MS Pゴシック"/>
                <a:cs typeface="Arial" pitchFamily="34" charset="0"/>
              </a:rPr>
              <a:t>curves up </a:t>
            </a:r>
            <a:r>
              <a:rPr kumimoji="0" lang="en-CA" sz="2400" b="0" i="0" u="none" strike="noStrike" kern="1200" cap="none" spc="0" normalizeH="0" baseline="0" noProof="0" dirty="0">
                <a:ln>
                  <a:noFill/>
                </a:ln>
                <a:solidFill>
                  <a:srgbClr val="92D050"/>
                </a:solidFill>
                <a:effectLst/>
                <a:uLnTx/>
                <a:uFillTx/>
                <a:latin typeface="Century Gothic" pitchFamily="34" charset="0"/>
                <a:ea typeface="MS Pゴシック"/>
                <a:cs typeface="Arial" pitchFamily="34" charset="0"/>
              </a:rPr>
              <a:t>(he feels upward force and acceleration)</a:t>
            </a:r>
          </a:p>
        </p:txBody>
      </p:sp>
      <p:sp>
        <p:nvSpPr>
          <p:cNvPr id="7" name="TextBox 6"/>
          <p:cNvSpPr txBox="1"/>
          <p:nvPr/>
        </p:nvSpPr>
        <p:spPr>
          <a:xfrm>
            <a:off x="1752600" y="1663552"/>
            <a:ext cx="9144001" cy="461665"/>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…and yet he is not </a:t>
            </a:r>
            <a:r>
              <a:rPr kumimoji="0" lang="en-CA" sz="2400" b="0" i="1"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moving</a:t>
            </a:r>
            <a:r>
              <a:rPr kumimoji="0" lang="en-CA" sz="2400" b="0" i="0" u="none" strike="noStrike" kern="1200" cap="none" spc="0" normalizeH="0" baseline="0" noProof="0" dirty="0">
                <a:ln>
                  <a:noFill/>
                </a:ln>
                <a:solidFill>
                  <a:srgbClr val="000000"/>
                </a:solidFill>
                <a:effectLst/>
                <a:uLnTx/>
                <a:uFillTx/>
                <a:latin typeface="Century Gothic" pitchFamily="34" charset="0"/>
                <a:ea typeface="MS Pゴシック"/>
                <a:cs typeface="Arial" pitchFamily="34" charset="0"/>
              </a:rPr>
              <a:t> up!</a:t>
            </a:r>
          </a:p>
        </p:txBody>
      </p:sp>
      <p:sp>
        <p:nvSpPr>
          <p:cNvPr id="8" name="Arc 7"/>
          <p:cNvSpPr/>
          <p:nvPr/>
        </p:nvSpPr>
        <p:spPr>
          <a:xfrm rot="5400000">
            <a:off x="1727833" y="608837"/>
            <a:ext cx="2990851" cy="4248151"/>
          </a:xfrm>
          <a:prstGeom prst="arc">
            <a:avLst>
              <a:gd name="adj1" fmla="val 16955736"/>
              <a:gd name="adj2" fmla="val 0"/>
            </a:avLst>
          </a:prstGeom>
          <a:ln w="57150">
            <a:solidFill>
              <a:srgbClr val="92D05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0" fontAlgn="base" latinLnBrk="0" hangingPunct="0">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prstClr val="white"/>
              </a:solidFill>
              <a:effectLst/>
              <a:uLnTx/>
              <a:uFillTx/>
              <a:latin typeface="Arial"/>
              <a:ea typeface="MS Pゴシック"/>
              <a:cs typeface="+mn-cs"/>
            </a:endParaRPr>
          </a:p>
        </p:txBody>
      </p:sp>
      <p:sp>
        <p:nvSpPr>
          <p:cNvPr id="9" name="Circular Arrow 8"/>
          <p:cNvSpPr/>
          <p:nvPr/>
        </p:nvSpPr>
        <p:spPr>
          <a:xfrm rot="1100618" flipV="1">
            <a:off x="4364507" y="2140788"/>
            <a:ext cx="4726776" cy="2895603"/>
          </a:xfrm>
          <a:prstGeom prst="circularArrow">
            <a:avLst>
              <a:gd name="adj1" fmla="val 2458"/>
              <a:gd name="adj2" fmla="val 377462"/>
              <a:gd name="adj3" fmla="val 21197698"/>
              <a:gd name="adj4" fmla="val 12140152"/>
              <a:gd name="adj5" fmla="val 779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0" fontAlgn="base" latinLnBrk="0" hangingPunct="0">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prstClr val="white"/>
              </a:solidFill>
              <a:effectLst/>
              <a:uLnTx/>
              <a:uFillTx/>
              <a:latin typeface="Arial"/>
              <a:ea typeface="MS Pゴシック"/>
              <a:cs typeface="+mn-cs"/>
            </a:endParaRPr>
          </a:p>
        </p:txBody>
      </p:sp>
    </p:spTree>
    <p:extLst>
      <p:ext uri="{BB962C8B-B14F-4D97-AF65-F5344CB8AC3E}">
        <p14:creationId xmlns:p14="http://schemas.microsoft.com/office/powerpoint/2010/main" val="24038810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54467" y="1872237"/>
            <a:ext cx="8229600" cy="720080"/>
          </a:xfrm>
          <a:prstGeom prst="rect">
            <a:avLst/>
          </a:prstGeom>
        </p:spPr>
        <p:txBody>
          <a:bodyPr vert="horz" lIns="91440" tIns="45720" rIns="91440" bIns="45720" rtlCol="0" anchor="t" anchorCtr="0">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Century Gothic" pitchFamily="34" charset="0"/>
                <a:ea typeface="MS Pゴシック"/>
                <a:cs typeface="+mn-cs"/>
              </a:rPr>
              <a:t>Newton: Gravity is a force</a:t>
            </a:r>
          </a:p>
        </p:txBody>
      </p:sp>
      <p:sp>
        <p:nvSpPr>
          <p:cNvPr id="5" name="TextBox 4"/>
          <p:cNvSpPr txBox="1"/>
          <p:nvPr/>
        </p:nvSpPr>
        <p:spPr>
          <a:xfrm>
            <a:off x="2558523" y="2448302"/>
            <a:ext cx="5184576" cy="954107"/>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8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FEELS RIGHT, but doesn’t survive experimental tests</a:t>
            </a:r>
            <a:endParaRPr kumimoji="0" lang="en-CA" sz="2800" b="0" i="1" u="none" strike="noStrike" kern="1200" cap="none" spc="0" normalizeH="0" baseline="0" noProof="0" dirty="0">
              <a:ln>
                <a:noFill/>
              </a:ln>
              <a:solidFill>
                <a:srgbClr val="000000"/>
              </a:solidFill>
              <a:effectLst/>
              <a:uLnTx/>
              <a:uFillTx/>
              <a:latin typeface="Century Gothic" pitchFamily="34" charset="0"/>
              <a:ea typeface="MS Pゴシック"/>
              <a:cs typeface="+mn-cs"/>
            </a:endParaRPr>
          </a:p>
        </p:txBody>
      </p:sp>
      <p:sp>
        <p:nvSpPr>
          <p:cNvPr id="6" name="Title 1"/>
          <p:cNvSpPr txBox="1">
            <a:spLocks/>
          </p:cNvSpPr>
          <p:nvPr/>
        </p:nvSpPr>
        <p:spPr>
          <a:xfrm>
            <a:off x="2143941" y="3744445"/>
            <a:ext cx="8229600" cy="720080"/>
          </a:xfrm>
          <a:prstGeom prst="rect">
            <a:avLst/>
          </a:prstGeom>
        </p:spPr>
        <p:txBody>
          <a:bodyPr vert="horz" lIns="91440" tIns="45720" rIns="91440" bIns="45720" rtlCol="0" anchor="t" anchorCtr="0">
            <a:no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Century Gothic" pitchFamily="34" charset="0"/>
                <a:ea typeface="MS Pゴシック"/>
                <a:cs typeface="+mn-cs"/>
              </a:rPr>
              <a:t>Einstein: Spacetime is curved</a:t>
            </a:r>
          </a:p>
        </p:txBody>
      </p:sp>
      <p:sp>
        <p:nvSpPr>
          <p:cNvPr id="7" name="TextBox 6"/>
          <p:cNvSpPr txBox="1"/>
          <p:nvPr/>
        </p:nvSpPr>
        <p:spPr>
          <a:xfrm>
            <a:off x="2579995" y="4374515"/>
            <a:ext cx="5307120" cy="954107"/>
          </a:xfrm>
          <a:prstGeom prst="rect">
            <a:avLst/>
          </a:prstGeom>
          <a:noFill/>
        </p:spPr>
        <p:txBody>
          <a:bodyPr wrap="squar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CA" sz="2800" b="0" i="0" u="none" strike="noStrike" kern="1200" cap="none" spc="0" normalizeH="0" baseline="0" noProof="0" dirty="0">
                <a:ln>
                  <a:noFill/>
                </a:ln>
                <a:solidFill>
                  <a:srgbClr val="000000"/>
                </a:solidFill>
                <a:effectLst/>
                <a:uLnTx/>
                <a:uFillTx/>
                <a:latin typeface="Century Gothic" pitchFamily="34" charset="0"/>
                <a:ea typeface="MS Pゴシック"/>
                <a:cs typeface="+mn-cs"/>
              </a:rPr>
              <a:t>FEELS WEIRD but explains what we see (so far)</a:t>
            </a:r>
            <a:endParaRPr kumimoji="0" lang="en-CA" sz="2800" b="0" i="1" u="none" strike="noStrike" kern="1200" cap="none" spc="0" normalizeH="0" baseline="0" noProof="0" dirty="0">
              <a:ln>
                <a:noFill/>
              </a:ln>
              <a:solidFill>
                <a:srgbClr val="000000"/>
              </a:solidFill>
              <a:effectLst/>
              <a:uLnTx/>
              <a:uFillTx/>
              <a:latin typeface="Century Gothic" pitchFamily="34" charset="0"/>
              <a:ea typeface="MS Pゴシック"/>
              <a:cs typeface="+mn-cs"/>
            </a:endParaRPr>
          </a:p>
        </p:txBody>
      </p:sp>
      <p:pic>
        <p:nvPicPr>
          <p:cNvPr id="8" name="Picture 2" descr="http://upload.wikimedia.org/wikipedia/commons/3/39/GodfreyKneller-IsaacNewton-1689.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743099" y="1430007"/>
            <a:ext cx="1629357" cy="223786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upload.wikimedia.org/wikipedia/commons/thumb/a/af/Einstein1921_by_F_Schmutzer_2.jpg/615px-Einstein1921_by_F_Schmutzer_2.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557776" y="3439370"/>
            <a:ext cx="1946856" cy="2428031"/>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a:extLst>
              <a:ext uri="{FF2B5EF4-FFF2-40B4-BE49-F238E27FC236}">
                <a16:creationId xmlns:a16="http://schemas.microsoft.com/office/drawing/2014/main" id="{5F562ED1-A4D1-4ADE-ABCD-C37E80E9B13B}"/>
              </a:ext>
            </a:extLst>
          </p:cNvPr>
          <p:cNvSpPr>
            <a:spLocks noGrp="1"/>
          </p:cNvSpPr>
          <p:nvPr>
            <p:ph type="title"/>
          </p:nvPr>
        </p:nvSpPr>
        <p:spPr>
          <a:xfrm>
            <a:off x="1027916" y="635713"/>
            <a:ext cx="9442451" cy="857251"/>
          </a:xfrm>
        </p:spPr>
        <p:txBody>
          <a:bodyPr/>
          <a:lstStyle/>
          <a:p>
            <a:pPr algn="l"/>
            <a:r>
              <a:rPr lang="en-US" sz="4800" dirty="0"/>
              <a:t>Two Models</a:t>
            </a:r>
            <a:endParaRPr sz="4800" dirty="0"/>
          </a:p>
        </p:txBody>
      </p:sp>
    </p:spTree>
    <p:extLst>
      <p:ext uri="{BB962C8B-B14F-4D97-AF65-F5344CB8AC3E}">
        <p14:creationId xmlns:p14="http://schemas.microsoft.com/office/powerpoint/2010/main" val="30083333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e Might Be a Tiny Bit Wrong About Mercury's Orbit">
            <a:extLst>
              <a:ext uri="{FF2B5EF4-FFF2-40B4-BE49-F238E27FC236}">
                <a16:creationId xmlns:a16="http://schemas.microsoft.com/office/drawing/2014/main" id="{FDE68B00-40FE-4784-84C9-F6BC9512E9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278"/>
          <a:stretch/>
        </p:blipFill>
        <p:spPr bwMode="auto">
          <a:xfrm>
            <a:off x="2400945" y="757445"/>
            <a:ext cx="2393244" cy="21463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Q: If time is relative, then how can we talk about how old the universe is?  | Ask a Mathematician / Ask a Physicist">
            <a:extLst>
              <a:ext uri="{FF2B5EF4-FFF2-40B4-BE49-F238E27FC236}">
                <a16:creationId xmlns:a16="http://schemas.microsoft.com/office/drawing/2014/main" id="{244F95A0-33E5-49CB-B65A-EDA2477A1FD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7500"/>
          <a:stretch/>
        </p:blipFill>
        <p:spPr bwMode="auto">
          <a:xfrm>
            <a:off x="5554570" y="720322"/>
            <a:ext cx="2878231" cy="21463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ravitational lensing in action | ESA/Hubble">
            <a:extLst>
              <a:ext uri="{FF2B5EF4-FFF2-40B4-BE49-F238E27FC236}">
                <a16:creationId xmlns:a16="http://schemas.microsoft.com/office/drawing/2014/main" id="{E19B5DFC-6E30-4860-B885-E42CCE2A1D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5200" y="3994469"/>
            <a:ext cx="2679683" cy="200976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A4A6989-2D8E-4F2B-A2CB-626CBE439C07}"/>
              </a:ext>
            </a:extLst>
          </p:cNvPr>
          <p:cNvSpPr txBox="1"/>
          <p:nvPr/>
        </p:nvSpPr>
        <p:spPr>
          <a:xfrm>
            <a:off x="2400944" y="2903745"/>
            <a:ext cx="2452916" cy="461665"/>
          </a:xfrm>
          <a:prstGeom prst="rect">
            <a:avLst/>
          </a:prstGeom>
          <a:noFill/>
        </p:spPr>
        <p:txBody>
          <a:bodyPr wrap="non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entury Gothic" panose="020B0502020202020204" pitchFamily="34" charset="0"/>
                <a:ea typeface="MS Pゴシック"/>
                <a:cs typeface="+mn-cs"/>
              </a:rPr>
              <a:t>Mercury’s Orbit</a:t>
            </a:r>
          </a:p>
        </p:txBody>
      </p:sp>
      <p:sp>
        <p:nvSpPr>
          <p:cNvPr id="10" name="TextBox 9">
            <a:extLst>
              <a:ext uri="{FF2B5EF4-FFF2-40B4-BE49-F238E27FC236}">
                <a16:creationId xmlns:a16="http://schemas.microsoft.com/office/drawing/2014/main" id="{ACA1EEAA-D9C3-4DA6-BE03-64BC848B077D}"/>
              </a:ext>
            </a:extLst>
          </p:cNvPr>
          <p:cNvSpPr txBox="1"/>
          <p:nvPr/>
        </p:nvSpPr>
        <p:spPr>
          <a:xfrm>
            <a:off x="6062571" y="2834388"/>
            <a:ext cx="2066591" cy="461665"/>
          </a:xfrm>
          <a:prstGeom prst="rect">
            <a:avLst/>
          </a:prstGeom>
          <a:noFill/>
        </p:spPr>
        <p:txBody>
          <a:bodyPr wrap="non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entury Gothic" panose="020B0502020202020204" pitchFamily="34" charset="0"/>
                <a:ea typeface="MS Pゴシック"/>
                <a:cs typeface="+mn-cs"/>
              </a:rPr>
              <a:t>Time Dilation</a:t>
            </a:r>
          </a:p>
        </p:txBody>
      </p:sp>
      <p:sp>
        <p:nvSpPr>
          <p:cNvPr id="11" name="TextBox 10">
            <a:extLst>
              <a:ext uri="{FF2B5EF4-FFF2-40B4-BE49-F238E27FC236}">
                <a16:creationId xmlns:a16="http://schemas.microsoft.com/office/drawing/2014/main" id="{D8A59D19-66B5-44EC-88A2-1EB5108D80ED}"/>
              </a:ext>
            </a:extLst>
          </p:cNvPr>
          <p:cNvSpPr txBox="1"/>
          <p:nvPr/>
        </p:nvSpPr>
        <p:spPr>
          <a:xfrm>
            <a:off x="2980161" y="5997066"/>
            <a:ext cx="1290738" cy="461665"/>
          </a:xfrm>
          <a:prstGeom prst="rect">
            <a:avLst/>
          </a:prstGeom>
          <a:noFill/>
        </p:spPr>
        <p:txBody>
          <a:bodyPr wrap="non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entury Gothic" panose="020B0502020202020204" pitchFamily="34" charset="0"/>
                <a:ea typeface="MS Pゴシック"/>
                <a:cs typeface="+mn-cs"/>
              </a:rPr>
              <a:t>Lensing</a:t>
            </a:r>
          </a:p>
        </p:txBody>
      </p:sp>
      <p:pic>
        <p:nvPicPr>
          <p:cNvPr id="1032" name="Picture 8" descr="The Universe Remembers Gravitational Waves — And We Can Find Them | Space">
            <a:extLst>
              <a:ext uri="{FF2B5EF4-FFF2-40B4-BE49-F238E27FC236}">
                <a16:creationId xmlns:a16="http://schemas.microsoft.com/office/drawing/2014/main" id="{C87E7E01-A3C0-455B-926C-9A85D8E84F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79174" y="3994469"/>
            <a:ext cx="3561271" cy="200259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2B1F9181-044F-4564-8020-7EEF8839CAB5}"/>
              </a:ext>
            </a:extLst>
          </p:cNvPr>
          <p:cNvSpPr txBox="1"/>
          <p:nvPr/>
        </p:nvSpPr>
        <p:spPr>
          <a:xfrm>
            <a:off x="5279174" y="6004233"/>
            <a:ext cx="3206327" cy="461665"/>
          </a:xfrm>
          <a:prstGeom prst="rect">
            <a:avLst/>
          </a:prstGeom>
          <a:noFill/>
        </p:spPr>
        <p:txBody>
          <a:bodyPr wrap="none"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entury Gothic" panose="020B0502020202020204" pitchFamily="34" charset="0"/>
                <a:ea typeface="MS Pゴシック"/>
                <a:cs typeface="+mn-cs"/>
              </a:rPr>
              <a:t>Gravitational Waves</a:t>
            </a:r>
          </a:p>
        </p:txBody>
      </p:sp>
      <p:pic>
        <p:nvPicPr>
          <p:cNvPr id="12" name="Picture 4" descr="http://upload.wikimedia.org/wikipedia/commons/thumb/a/af/Einstein1921_by_F_Schmutzer_2.jpg/615px-Einstein1921_by_F_Schmutzer_2.jpg">
            <a:extLst>
              <a:ext uri="{FF2B5EF4-FFF2-40B4-BE49-F238E27FC236}">
                <a16:creationId xmlns:a16="http://schemas.microsoft.com/office/drawing/2014/main" id="{9673C374-F931-4812-850C-5E8D386F6194}"/>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9590951" y="376965"/>
            <a:ext cx="1946856" cy="242803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4D814AA1-0E04-4309-BAB1-2F3CB3487F71}"/>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5882" b="89951" l="9967" r="91013"/>
                    </a14:imgEffect>
                  </a14:imgLayer>
                </a14:imgProps>
              </a:ext>
            </a:extLst>
          </a:blip>
          <a:stretch>
            <a:fillRect/>
          </a:stretch>
        </p:blipFill>
        <p:spPr>
          <a:xfrm>
            <a:off x="10387354" y="1271056"/>
            <a:ext cx="2300908" cy="1533939"/>
          </a:xfrm>
          <a:prstGeom prst="rect">
            <a:avLst/>
          </a:prstGeom>
        </p:spPr>
      </p:pic>
    </p:spTree>
    <p:extLst>
      <p:ext uri="{BB962C8B-B14F-4D97-AF65-F5344CB8AC3E}">
        <p14:creationId xmlns:p14="http://schemas.microsoft.com/office/powerpoint/2010/main" val="1039581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email">
            <a:extLst>
              <a:ext uri="{28A0092B-C50C-407E-A947-70E740481C1C}">
                <a14:useLocalDpi xmlns:a14="http://schemas.microsoft.com/office/drawing/2010/main"/>
              </a:ext>
            </a:extLst>
          </a:blip>
          <a:srcRect l="5602" t="4205" r="6487" b="9443"/>
          <a:stretch/>
        </p:blipFill>
        <p:spPr>
          <a:xfrm>
            <a:off x="4395398" y="1992445"/>
            <a:ext cx="3599159" cy="2731956"/>
          </a:xfrm>
          <a:prstGeom prst="rect">
            <a:avLst/>
          </a:prstGeom>
          <a:ln>
            <a:noFill/>
          </a:ln>
          <a:effectLst>
            <a:softEdge rad="112500"/>
          </a:effectLst>
        </p:spPr>
      </p:pic>
      <p:sp>
        <p:nvSpPr>
          <p:cNvPr id="4" name="Title 1"/>
          <p:cNvSpPr>
            <a:spLocks noGrp="1"/>
          </p:cNvSpPr>
          <p:nvPr>
            <p:ph type="title"/>
          </p:nvPr>
        </p:nvSpPr>
        <p:spPr>
          <a:xfrm>
            <a:off x="1905001" y="990600"/>
            <a:ext cx="8492231" cy="857251"/>
          </a:xfrm>
        </p:spPr>
        <p:txBody>
          <a:bodyPr>
            <a:noAutofit/>
          </a:bodyPr>
          <a:lstStyle/>
          <a:p>
            <a:pPr algn="l"/>
            <a:r>
              <a:rPr lang="en-CA" sz="3600" dirty="0">
                <a:latin typeface="Century Gothic" pitchFamily="34" charset="0"/>
              </a:rPr>
              <a:t>Science is a powerful way of thinking</a:t>
            </a:r>
            <a:endParaRPr lang="en-CA" sz="3600" dirty="0">
              <a:solidFill>
                <a:srgbClr val="00B0F0"/>
              </a:solidFill>
              <a:latin typeface="Century Gothic" pitchFamily="34" charset="0"/>
            </a:endParaRPr>
          </a:p>
        </p:txBody>
      </p:sp>
      <p:pic>
        <p:nvPicPr>
          <p:cNvPr id="5" name="Picture 4" descr="GR_fig_1.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43474" y="2491044"/>
            <a:ext cx="3777732" cy="2919157"/>
          </a:xfrm>
          <a:prstGeom prst="ellipse">
            <a:avLst/>
          </a:prstGeom>
          <a:ln>
            <a:noFill/>
          </a:ln>
          <a:effectLst>
            <a:softEdge rad="112500"/>
          </a:effectLst>
        </p:spPr>
      </p:pic>
      <p:sp>
        <p:nvSpPr>
          <p:cNvPr id="8" name="Title 1">
            <a:extLst>
              <a:ext uri="{FF2B5EF4-FFF2-40B4-BE49-F238E27FC236}">
                <a16:creationId xmlns:a16="http://schemas.microsoft.com/office/drawing/2014/main" id="{16CA76E5-BA9B-4AFD-837B-99882A5D3B09}"/>
              </a:ext>
            </a:extLst>
          </p:cNvPr>
          <p:cNvSpPr txBox="1">
            <a:spLocks/>
          </p:cNvSpPr>
          <p:nvPr/>
        </p:nvSpPr>
        <p:spPr bwMode="auto">
          <a:xfrm>
            <a:off x="2174796" y="5124611"/>
            <a:ext cx="2424272" cy="8572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a:r>
              <a:rPr lang="en-CA" sz="3200" kern="0" dirty="0" err="1">
                <a:latin typeface="Century Gothic" pitchFamily="34" charset="0"/>
              </a:rPr>
              <a:t>Curiousity</a:t>
            </a:r>
            <a:endParaRPr lang="en-CA" sz="3200" kern="0" dirty="0">
              <a:solidFill>
                <a:srgbClr val="00B0F0"/>
              </a:solidFill>
              <a:latin typeface="Century Gothic" pitchFamily="34" charset="0"/>
            </a:endParaRPr>
          </a:p>
        </p:txBody>
      </p:sp>
      <p:sp>
        <p:nvSpPr>
          <p:cNvPr id="9" name="Title 1">
            <a:extLst>
              <a:ext uri="{FF2B5EF4-FFF2-40B4-BE49-F238E27FC236}">
                <a16:creationId xmlns:a16="http://schemas.microsoft.com/office/drawing/2014/main" id="{A429A233-AC3E-4F9C-95A8-C42C911BDC9E}"/>
              </a:ext>
            </a:extLst>
          </p:cNvPr>
          <p:cNvSpPr txBox="1">
            <a:spLocks/>
          </p:cNvSpPr>
          <p:nvPr/>
        </p:nvSpPr>
        <p:spPr bwMode="auto">
          <a:xfrm>
            <a:off x="5205472" y="5124611"/>
            <a:ext cx="2424272" cy="8572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a:r>
              <a:rPr lang="en-CA" sz="3200" kern="0" dirty="0">
                <a:latin typeface="Century Gothic" pitchFamily="34" charset="0"/>
              </a:rPr>
              <a:t>Creativity</a:t>
            </a:r>
            <a:endParaRPr lang="en-CA" sz="3200" kern="0" dirty="0">
              <a:solidFill>
                <a:srgbClr val="00B0F0"/>
              </a:solidFill>
              <a:latin typeface="Century Gothic" pitchFamily="34" charset="0"/>
            </a:endParaRPr>
          </a:p>
        </p:txBody>
      </p:sp>
      <p:sp>
        <p:nvSpPr>
          <p:cNvPr id="10" name="Title 1">
            <a:extLst>
              <a:ext uri="{FF2B5EF4-FFF2-40B4-BE49-F238E27FC236}">
                <a16:creationId xmlns:a16="http://schemas.microsoft.com/office/drawing/2014/main" id="{5791FC67-ECE6-47C7-B69A-829D47ED9CEB}"/>
              </a:ext>
            </a:extLst>
          </p:cNvPr>
          <p:cNvSpPr txBox="1">
            <a:spLocks/>
          </p:cNvSpPr>
          <p:nvPr/>
        </p:nvSpPr>
        <p:spPr bwMode="auto">
          <a:xfrm>
            <a:off x="7696202" y="5124611"/>
            <a:ext cx="2971799" cy="8572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a:r>
              <a:rPr lang="en-CA" sz="3200" kern="0" dirty="0">
                <a:latin typeface="Century Gothic" pitchFamily="34" charset="0"/>
              </a:rPr>
              <a:t>Collaboration</a:t>
            </a:r>
            <a:endParaRPr lang="en-CA" sz="3200" kern="0" dirty="0">
              <a:solidFill>
                <a:srgbClr val="00B0F0"/>
              </a:solidFill>
              <a:latin typeface="Century Gothic" pitchFamily="34" charset="0"/>
            </a:endParaRPr>
          </a:p>
        </p:txBody>
      </p:sp>
      <p:pic>
        <p:nvPicPr>
          <p:cNvPr id="11" name="Content Placeholder 4">
            <a:extLst>
              <a:ext uri="{FF2B5EF4-FFF2-40B4-BE49-F238E27FC236}">
                <a16:creationId xmlns:a16="http://schemas.microsoft.com/office/drawing/2014/main" id="{28FA393A-795E-422C-A681-ABC467BB9627}"/>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20050" t="15259" r="20058" b="20043"/>
          <a:stretch/>
        </p:blipFill>
        <p:spPr>
          <a:xfrm>
            <a:off x="7848601" y="2573715"/>
            <a:ext cx="2987283" cy="2493587"/>
          </a:xfrm>
          <a:prstGeom prst="ellipse">
            <a:avLst/>
          </a:prstGeom>
          <a:ln>
            <a:noFill/>
          </a:ln>
          <a:effectLst>
            <a:softEdge rad="112500"/>
          </a:effectLst>
        </p:spPr>
      </p:pic>
    </p:spTree>
    <p:extLst>
      <p:ext uri="{BB962C8B-B14F-4D97-AF65-F5344CB8AC3E}">
        <p14:creationId xmlns:p14="http://schemas.microsoft.com/office/powerpoint/2010/main" val="8876779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1999" cy="6858000"/>
          </a:xfrm>
          <a:prstGeom prst="rect">
            <a:avLst/>
          </a:prstGeom>
          <a:ln>
            <a:noFill/>
          </a:ln>
          <a:effectLst/>
        </p:spPr>
      </p:pic>
    </p:spTree>
    <p:extLst>
      <p:ext uri="{BB962C8B-B14F-4D97-AF65-F5344CB8AC3E}">
        <p14:creationId xmlns:p14="http://schemas.microsoft.com/office/powerpoint/2010/main" val="2582701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1"/>
          <p:cNvSpPr>
            <a:spLocks noGrp="1"/>
          </p:cNvSpPr>
          <p:nvPr>
            <p:ph type="title"/>
          </p:nvPr>
        </p:nvSpPr>
        <p:spPr>
          <a:xfrm>
            <a:off x="1981200" y="903733"/>
            <a:ext cx="8229600" cy="857251"/>
          </a:xfrm>
        </p:spPr>
        <p:txBody>
          <a:bodyPr>
            <a:normAutofit/>
          </a:bodyPr>
          <a:lstStyle/>
          <a:p>
            <a:r>
              <a:rPr lang="en-CA" sz="3600" dirty="0">
                <a:latin typeface="Century Gothic" pitchFamily="34" charset="0"/>
              </a:rPr>
              <a:t>Why is it Like That?</a:t>
            </a:r>
          </a:p>
        </p:txBody>
      </p:sp>
      <p:pic>
        <p:nvPicPr>
          <p:cNvPr id="5" name="Content Placeholder 5"/>
          <p:cNvPicPr>
            <a:picLocks noGrp="1" noChangeAspect="1"/>
          </p:cNvPicPr>
          <p:nvPr>
            <p:ph idx="1"/>
          </p:nvPr>
        </p:nvPicPr>
        <p:blipFill rotWithShape="1">
          <a:blip r:embed="rId3" cstate="email">
            <a:extLst>
              <a:ext uri="{28A0092B-C50C-407E-A947-70E740481C1C}">
                <a14:useLocalDpi xmlns:a14="http://schemas.microsoft.com/office/drawing/2010/main" val="0"/>
              </a:ext>
            </a:extLst>
          </a:blip>
          <a:srcRect l="28020" t="12831" r="23242" b="19614"/>
          <a:stretch/>
        </p:blipFill>
        <p:spPr>
          <a:xfrm>
            <a:off x="3935760" y="1628801"/>
            <a:ext cx="4176464" cy="4473267"/>
          </a:xfrm>
          <a:prstGeom prst="ellipse">
            <a:avLst/>
          </a:prstGeom>
          <a:ln>
            <a:noFill/>
          </a:ln>
          <a:effectLst>
            <a:softEdge rad="112500"/>
          </a:effectLst>
        </p:spPr>
      </p:pic>
    </p:spTree>
    <p:extLst>
      <p:ext uri="{BB962C8B-B14F-4D97-AF65-F5344CB8AC3E}">
        <p14:creationId xmlns:p14="http://schemas.microsoft.com/office/powerpoint/2010/main" val="346810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10000"/>
          </a:schemeClr>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l="16879" r="10482" b="12514"/>
          <a:stretch/>
        </p:blipFill>
        <p:spPr>
          <a:xfrm>
            <a:off x="1271464" y="0"/>
            <a:ext cx="10072643" cy="7029400"/>
          </a:xfrm>
          <a:prstGeom prst="rect">
            <a:avLst/>
          </a:prstGeom>
          <a:ln>
            <a:noFill/>
          </a:ln>
          <a:effectLst>
            <a:softEdge rad="112500"/>
          </a:effectLst>
        </p:spPr>
      </p:pic>
    </p:spTree>
    <p:extLst>
      <p:ext uri="{BB962C8B-B14F-4D97-AF65-F5344CB8AC3E}">
        <p14:creationId xmlns:p14="http://schemas.microsoft.com/office/powerpoint/2010/main" val="2439832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CA" sz="3600" dirty="0">
                <a:latin typeface="Century Gothic" pitchFamily="34" charset="0"/>
              </a:rPr>
              <a:t>Teacher Programs</a:t>
            </a:r>
          </a:p>
        </p:txBody>
      </p:sp>
      <p:sp>
        <p:nvSpPr>
          <p:cNvPr id="7" name="Rectangle 6">
            <a:extLst>
              <a:ext uri="{FF2B5EF4-FFF2-40B4-BE49-F238E27FC236}">
                <a16:creationId xmlns:a16="http://schemas.microsoft.com/office/drawing/2014/main" id="{1638850A-AEDB-4AAB-95CD-414EB2E5CFA1}"/>
              </a:ext>
            </a:extLst>
          </p:cNvPr>
          <p:cNvSpPr/>
          <p:nvPr/>
        </p:nvSpPr>
        <p:spPr>
          <a:xfrm>
            <a:off x="838201" y="1524696"/>
            <a:ext cx="10297887" cy="707886"/>
          </a:xfrm>
          <a:prstGeom prst="rect">
            <a:avLst/>
          </a:prstGeom>
        </p:spPr>
        <p:txBody>
          <a:bodyPr wrap="square">
            <a:spAutoFit/>
          </a:bodyPr>
          <a:lstStyle/>
          <a:p>
            <a:pPr algn="ctr"/>
            <a:r>
              <a:rPr lang="en-US" sz="4000" dirty="0">
                <a:hlinkClick r:id="rId3"/>
              </a:rPr>
              <a:t>www.perimeterinstitute.ca/outreach/teachers</a:t>
            </a:r>
            <a:endParaRPr lang="en-CA" sz="4000" dirty="0">
              <a:solidFill>
                <a:prstClr val="black"/>
              </a:solidFill>
              <a:latin typeface="Century Gothic" pitchFamily="34" charset="0"/>
            </a:endParaRPr>
          </a:p>
        </p:txBody>
      </p:sp>
      <p:pic>
        <p:nvPicPr>
          <p:cNvPr id="1026" name="Picture 2">
            <a:extLst>
              <a:ext uri="{FF2B5EF4-FFF2-40B4-BE49-F238E27FC236}">
                <a16:creationId xmlns:a16="http://schemas.microsoft.com/office/drawing/2014/main" id="{D7A4E7E0-B7FB-4C56-846D-E4DF3C3FE1A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4303" y="2771764"/>
            <a:ext cx="3370152" cy="224676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AA03DF63-64B5-4409-A76C-60049DD3A75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63447" y="2771764"/>
            <a:ext cx="3370152" cy="2246768"/>
          </a:xfrm>
          <a:prstGeom prst="rect">
            <a:avLst/>
          </a:prstGeom>
        </p:spPr>
      </p:pic>
      <p:pic>
        <p:nvPicPr>
          <p:cNvPr id="5" name="Picture 4">
            <a:extLst>
              <a:ext uri="{FF2B5EF4-FFF2-40B4-BE49-F238E27FC236}">
                <a16:creationId xmlns:a16="http://schemas.microsoft.com/office/drawing/2014/main" id="{541ED71A-D2B7-4F5E-97B6-50606FC1E34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2593" y="2771764"/>
            <a:ext cx="3365905" cy="2246768"/>
          </a:xfrm>
          <a:prstGeom prst="rect">
            <a:avLst/>
          </a:prstGeom>
        </p:spPr>
      </p:pic>
    </p:spTree>
    <p:extLst>
      <p:ext uri="{BB962C8B-B14F-4D97-AF65-F5344CB8AC3E}">
        <p14:creationId xmlns:p14="http://schemas.microsoft.com/office/powerpoint/2010/main" val="2314653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A68F99F3-154E-47E1-9011-3050A90B4097}"/>
              </a:ext>
            </a:extLst>
          </p:cNvPr>
          <p:cNvGrpSpPr/>
          <p:nvPr/>
        </p:nvGrpSpPr>
        <p:grpSpPr>
          <a:xfrm>
            <a:off x="1752599" y="1193803"/>
            <a:ext cx="6930181" cy="4368798"/>
            <a:chOff x="0" y="-78419"/>
            <a:chExt cx="3765550" cy="2457129"/>
          </a:xfrm>
        </p:grpSpPr>
        <p:pic>
          <p:nvPicPr>
            <p:cNvPr id="21" name="Picture 20" descr="A picture containing text, businesscard&#10;&#10;Description automatically generated">
              <a:extLst>
                <a:ext uri="{FF2B5EF4-FFF2-40B4-BE49-F238E27FC236}">
                  <a16:creationId xmlns:a16="http://schemas.microsoft.com/office/drawing/2014/main" id="{467FE042-B7EF-404F-959F-6D0F3F023E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419"/>
              <a:ext cx="1670050" cy="2159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2" name="Picture 21" descr="A picture containing text, businesscard&#10;&#10;Description automatically generated">
              <a:extLst>
                <a:ext uri="{FF2B5EF4-FFF2-40B4-BE49-F238E27FC236}">
                  <a16:creationId xmlns:a16="http://schemas.microsoft.com/office/drawing/2014/main" id="{D9F55003-3BE9-4774-937D-01FBE32BB5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2038" y="76200"/>
              <a:ext cx="1670050" cy="2159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3" name="Picture 22" descr="A picture containing text&#10;&#10;Description automatically generated">
              <a:extLst>
                <a:ext uri="{FF2B5EF4-FFF2-40B4-BE49-F238E27FC236}">
                  <a16:creationId xmlns:a16="http://schemas.microsoft.com/office/drawing/2014/main" id="{76CCCE0A-5193-4D41-9404-909674FEA5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5500" y="219075"/>
              <a:ext cx="1670050" cy="2159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sp>
        <p:nvSpPr>
          <p:cNvPr id="11" name="Title 1"/>
          <p:cNvSpPr txBox="1">
            <a:spLocks/>
          </p:cNvSpPr>
          <p:nvPr/>
        </p:nvSpPr>
        <p:spPr bwMode="auto">
          <a:xfrm>
            <a:off x="0" y="0"/>
            <a:ext cx="121920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920" tIns="60960" rIns="121920" bIns="6096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tx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4000" dirty="0">
                <a:solidFill>
                  <a:srgbClr val="000000"/>
                </a:solidFill>
                <a:latin typeface="Century Gothic" pitchFamily="34" charset="0"/>
              </a:rPr>
              <a:t>IN-CLASS RESOURCES</a:t>
            </a:r>
          </a:p>
        </p:txBody>
      </p:sp>
      <p:sp>
        <p:nvSpPr>
          <p:cNvPr id="15" name="Rectangle 14"/>
          <p:cNvSpPr/>
          <p:nvPr/>
        </p:nvSpPr>
        <p:spPr bwMode="auto">
          <a:xfrm>
            <a:off x="9212730" y="1631475"/>
            <a:ext cx="3221893" cy="1104000"/>
          </a:xfrm>
          <a:prstGeom prst="rect">
            <a:avLst/>
          </a:prstGeom>
          <a:solidFill>
            <a:schemeClr val="bg1">
              <a:alpha val="72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endParaRPr lang="en-US" sz="5867">
              <a:solidFill>
                <a:srgbClr val="000000">
                  <a:lumMod val="95000"/>
                  <a:lumOff val="5000"/>
                </a:srgbClr>
              </a:solidFill>
            </a:endParaRPr>
          </a:p>
        </p:txBody>
      </p:sp>
      <p:sp>
        <p:nvSpPr>
          <p:cNvPr id="14" name="TextBox 13"/>
          <p:cNvSpPr txBox="1"/>
          <p:nvPr/>
        </p:nvSpPr>
        <p:spPr>
          <a:xfrm>
            <a:off x="9329059" y="1773242"/>
            <a:ext cx="2287200" cy="748795"/>
          </a:xfrm>
          <a:prstGeom prst="rect">
            <a:avLst/>
          </a:prstGeom>
          <a:noFill/>
        </p:spPr>
        <p:txBody>
          <a:bodyPr wrap="square" rtlCol="0">
            <a:spAutoFit/>
          </a:bodyPr>
          <a:lstStyle/>
          <a:p>
            <a:r>
              <a:rPr lang="en-CA" sz="2133" dirty="0">
                <a:solidFill>
                  <a:schemeClr val="tx1"/>
                </a:solidFill>
                <a:latin typeface="Century Gothic"/>
                <a:cs typeface="Century Gothic"/>
              </a:rPr>
              <a:t>Experienced</a:t>
            </a:r>
            <a:r>
              <a:rPr lang="en-CA" sz="2133" dirty="0">
                <a:solidFill>
                  <a:srgbClr val="16B5FF"/>
                </a:solidFill>
                <a:latin typeface="Century Gothic"/>
                <a:cs typeface="Century Gothic"/>
              </a:rPr>
              <a:t> </a:t>
            </a:r>
            <a:r>
              <a:rPr lang="en-CA" sz="2133" dirty="0">
                <a:solidFill>
                  <a:schemeClr val="tx1"/>
                </a:solidFill>
                <a:latin typeface="Century Gothic"/>
                <a:cs typeface="Century Gothic"/>
              </a:rPr>
              <a:t>teachers</a:t>
            </a:r>
            <a:endParaRPr lang="en-CA" sz="2133" dirty="0">
              <a:solidFill>
                <a:schemeClr val="tx1"/>
              </a:solidFill>
              <a:latin typeface="Century Gothic" panose="020B0502020202020204" pitchFamily="34" charset="0"/>
              <a:cs typeface="Century Gothic"/>
            </a:endParaRPr>
          </a:p>
        </p:txBody>
      </p:sp>
      <p:sp>
        <p:nvSpPr>
          <p:cNvPr id="16" name="Rectangle 15"/>
          <p:cNvSpPr/>
          <p:nvPr/>
        </p:nvSpPr>
        <p:spPr bwMode="auto">
          <a:xfrm>
            <a:off x="9237768" y="2962391"/>
            <a:ext cx="3244667" cy="1104000"/>
          </a:xfrm>
          <a:prstGeom prst="rect">
            <a:avLst/>
          </a:prstGeom>
          <a:solidFill>
            <a:schemeClr val="bg1">
              <a:alpha val="72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endParaRPr lang="en-US" sz="5867">
              <a:solidFill>
                <a:srgbClr val="000000">
                  <a:lumMod val="95000"/>
                  <a:lumOff val="5000"/>
                </a:srgbClr>
              </a:solidFill>
            </a:endParaRPr>
          </a:p>
        </p:txBody>
      </p:sp>
      <p:sp>
        <p:nvSpPr>
          <p:cNvPr id="17" name="TextBox 16"/>
          <p:cNvSpPr txBox="1"/>
          <p:nvPr/>
        </p:nvSpPr>
        <p:spPr>
          <a:xfrm>
            <a:off x="9329059" y="3124540"/>
            <a:ext cx="1901452" cy="748795"/>
          </a:xfrm>
          <a:prstGeom prst="rect">
            <a:avLst/>
          </a:prstGeom>
          <a:noFill/>
        </p:spPr>
        <p:txBody>
          <a:bodyPr wrap="square" rtlCol="0">
            <a:spAutoFit/>
          </a:bodyPr>
          <a:lstStyle/>
          <a:p>
            <a:r>
              <a:rPr lang="en-CA" sz="2133" dirty="0">
                <a:solidFill>
                  <a:schemeClr val="tx1"/>
                </a:solidFill>
                <a:latin typeface="Century Gothic"/>
                <a:cs typeface="Century Gothic"/>
              </a:rPr>
              <a:t>Perimeter</a:t>
            </a:r>
            <a:r>
              <a:rPr lang="en-CA" sz="2133" dirty="0">
                <a:solidFill>
                  <a:srgbClr val="16B5FF"/>
                </a:solidFill>
                <a:latin typeface="Century Gothic"/>
                <a:cs typeface="Century Gothic"/>
              </a:rPr>
              <a:t> </a:t>
            </a:r>
            <a:r>
              <a:rPr lang="en-CA" sz="2133" dirty="0">
                <a:solidFill>
                  <a:schemeClr val="tx1"/>
                </a:solidFill>
                <a:latin typeface="Century Gothic"/>
                <a:cs typeface="Century Gothic"/>
              </a:rPr>
              <a:t>researchers</a:t>
            </a:r>
            <a:endParaRPr lang="en-CA" sz="2133" dirty="0">
              <a:solidFill>
                <a:schemeClr val="tx1"/>
              </a:solidFill>
              <a:latin typeface="Century Gothic" panose="020B0502020202020204" pitchFamily="34" charset="0"/>
              <a:cs typeface="Century Gothic"/>
            </a:endParaRPr>
          </a:p>
        </p:txBody>
      </p:sp>
      <p:sp>
        <p:nvSpPr>
          <p:cNvPr id="18" name="Rectangle 17"/>
          <p:cNvSpPr/>
          <p:nvPr/>
        </p:nvSpPr>
        <p:spPr bwMode="auto">
          <a:xfrm>
            <a:off x="9247095" y="4285451"/>
            <a:ext cx="3221893" cy="1104000"/>
          </a:xfrm>
          <a:prstGeom prst="rect">
            <a:avLst/>
          </a:prstGeom>
          <a:solidFill>
            <a:schemeClr val="bg1">
              <a:alpha val="72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endParaRPr lang="en-US" sz="5867">
              <a:solidFill>
                <a:srgbClr val="000000">
                  <a:lumMod val="95000"/>
                  <a:lumOff val="5000"/>
                </a:srgbClr>
              </a:solidFill>
            </a:endParaRPr>
          </a:p>
        </p:txBody>
      </p:sp>
      <p:sp>
        <p:nvSpPr>
          <p:cNvPr id="19" name="TextBox 18"/>
          <p:cNvSpPr txBox="1"/>
          <p:nvPr/>
        </p:nvSpPr>
        <p:spPr>
          <a:xfrm>
            <a:off x="9329059" y="4446825"/>
            <a:ext cx="2803644" cy="748795"/>
          </a:xfrm>
          <a:prstGeom prst="rect">
            <a:avLst/>
          </a:prstGeom>
          <a:noFill/>
        </p:spPr>
        <p:txBody>
          <a:bodyPr wrap="square" rtlCol="0">
            <a:spAutoFit/>
          </a:bodyPr>
          <a:lstStyle/>
          <a:p>
            <a:r>
              <a:rPr lang="en-CA" sz="2133" dirty="0">
                <a:solidFill>
                  <a:schemeClr val="tx1"/>
                </a:solidFill>
                <a:latin typeface="Century Gothic"/>
                <a:cs typeface="Century Gothic"/>
              </a:rPr>
              <a:t>Pedagogy</a:t>
            </a:r>
            <a:r>
              <a:rPr lang="en-CA" sz="2133" dirty="0">
                <a:solidFill>
                  <a:srgbClr val="16B5FF"/>
                </a:solidFill>
                <a:latin typeface="Century Gothic"/>
                <a:cs typeface="Century Gothic"/>
              </a:rPr>
              <a:t> </a:t>
            </a:r>
            <a:r>
              <a:rPr lang="en-CA" sz="2133" dirty="0">
                <a:solidFill>
                  <a:schemeClr val="tx1"/>
                </a:solidFill>
                <a:latin typeface="Century Gothic"/>
                <a:cs typeface="Century Gothic"/>
              </a:rPr>
              <a:t>and</a:t>
            </a:r>
            <a:r>
              <a:rPr lang="en-CA" sz="2133" dirty="0">
                <a:solidFill>
                  <a:srgbClr val="16B5FF"/>
                </a:solidFill>
                <a:latin typeface="Century Gothic"/>
                <a:cs typeface="Century Gothic"/>
              </a:rPr>
              <a:t> </a:t>
            </a:r>
            <a:r>
              <a:rPr lang="en-CA" sz="2133" dirty="0">
                <a:solidFill>
                  <a:schemeClr val="tx1"/>
                </a:solidFill>
                <a:latin typeface="Century Gothic"/>
                <a:cs typeface="Century Gothic"/>
              </a:rPr>
              <a:t>teaching</a:t>
            </a:r>
            <a:r>
              <a:rPr lang="en-CA" sz="2133" dirty="0">
                <a:solidFill>
                  <a:schemeClr val="tx1"/>
                </a:solidFill>
                <a:latin typeface="Century Gothic" panose="020B0502020202020204" pitchFamily="34" charset="0"/>
                <a:cs typeface="Century Gothic"/>
              </a:rPr>
              <a:t> strategies</a:t>
            </a:r>
            <a:endParaRPr lang="en-CA" sz="2133" dirty="0">
              <a:solidFill>
                <a:schemeClr val="tx1"/>
              </a:solidFill>
              <a:latin typeface="Century Gothic"/>
              <a:cs typeface="Century Gothic"/>
            </a:endParaRPr>
          </a:p>
        </p:txBody>
      </p:sp>
      <p:sp>
        <p:nvSpPr>
          <p:cNvPr id="24" name="TextBox 23">
            <a:extLst>
              <a:ext uri="{FF2B5EF4-FFF2-40B4-BE49-F238E27FC236}">
                <a16:creationId xmlns:a16="http://schemas.microsoft.com/office/drawing/2014/main" id="{EA93AB78-E101-6426-99F8-62B851E13078}"/>
              </a:ext>
            </a:extLst>
          </p:cNvPr>
          <p:cNvSpPr txBox="1"/>
          <p:nvPr/>
        </p:nvSpPr>
        <p:spPr>
          <a:xfrm>
            <a:off x="1659232" y="5969001"/>
            <a:ext cx="7899920" cy="584775"/>
          </a:xfrm>
          <a:prstGeom prst="rect">
            <a:avLst/>
          </a:prstGeom>
          <a:noFill/>
        </p:spPr>
        <p:txBody>
          <a:bodyPr wrap="none" rtlCol="0">
            <a:spAutoFit/>
          </a:bodyPr>
          <a:lstStyle/>
          <a:p>
            <a:r>
              <a:rPr lang="en-CA" sz="3200" dirty="0">
                <a:latin typeface="Century Gothic" panose="020B0502020202020204" pitchFamily="34" charset="0"/>
                <a:hlinkClick r:id="rId6"/>
              </a:rPr>
              <a:t>https://resources.perimeterinstitute.ca/</a:t>
            </a:r>
            <a:endParaRPr lang="en-CA" sz="3200" dirty="0">
              <a:latin typeface="Century Gothic" panose="020B0502020202020204" pitchFamily="34" charset="0"/>
            </a:endParaRPr>
          </a:p>
        </p:txBody>
      </p:sp>
    </p:spTree>
    <p:extLst>
      <p:ext uri="{BB962C8B-B14F-4D97-AF65-F5344CB8AC3E}">
        <p14:creationId xmlns:p14="http://schemas.microsoft.com/office/powerpoint/2010/main" val="18233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CA" sz="3600" dirty="0">
                <a:latin typeface="Century Gothic" pitchFamily="34" charset="0"/>
              </a:rPr>
              <a:t>High School Student Programs</a:t>
            </a:r>
          </a:p>
        </p:txBody>
      </p:sp>
      <p:sp>
        <p:nvSpPr>
          <p:cNvPr id="7" name="Rectangle 6">
            <a:extLst>
              <a:ext uri="{FF2B5EF4-FFF2-40B4-BE49-F238E27FC236}">
                <a16:creationId xmlns:a16="http://schemas.microsoft.com/office/drawing/2014/main" id="{1638850A-AEDB-4AAB-95CD-414EB2E5CFA1}"/>
              </a:ext>
            </a:extLst>
          </p:cNvPr>
          <p:cNvSpPr/>
          <p:nvPr/>
        </p:nvSpPr>
        <p:spPr>
          <a:xfrm>
            <a:off x="838201" y="1524696"/>
            <a:ext cx="10297887" cy="707886"/>
          </a:xfrm>
          <a:prstGeom prst="rect">
            <a:avLst/>
          </a:prstGeom>
        </p:spPr>
        <p:txBody>
          <a:bodyPr wrap="square">
            <a:spAutoFit/>
          </a:bodyPr>
          <a:lstStyle/>
          <a:p>
            <a:pPr algn="ctr"/>
            <a:r>
              <a:rPr lang="en-US" sz="4000" dirty="0">
                <a:hlinkClick r:id="rId3"/>
              </a:rPr>
              <a:t>www.perimeterinstitute.ca/outreach/students</a:t>
            </a:r>
            <a:endParaRPr lang="en-CA" sz="4000" dirty="0">
              <a:solidFill>
                <a:prstClr val="black"/>
              </a:solidFill>
              <a:latin typeface="Century Gothic" pitchFamily="34" charset="0"/>
            </a:endParaRPr>
          </a:p>
        </p:txBody>
      </p:sp>
      <p:pic>
        <p:nvPicPr>
          <p:cNvPr id="6" name="Picture 5" descr="A picture containing person, indoor, table, person&#10;&#10;Description automatically generated">
            <a:extLst>
              <a:ext uri="{FF2B5EF4-FFF2-40B4-BE49-F238E27FC236}">
                <a16:creationId xmlns:a16="http://schemas.microsoft.com/office/drawing/2014/main" id="{4CE8181F-EA19-49F4-9DB2-319912773E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7601" y="2394646"/>
            <a:ext cx="4009292" cy="2661207"/>
          </a:xfrm>
          <a:prstGeom prst="rect">
            <a:avLst/>
          </a:prstGeom>
        </p:spPr>
      </p:pic>
      <p:sp>
        <p:nvSpPr>
          <p:cNvPr id="3" name="TextBox 2">
            <a:extLst>
              <a:ext uri="{FF2B5EF4-FFF2-40B4-BE49-F238E27FC236}">
                <a16:creationId xmlns:a16="http://schemas.microsoft.com/office/drawing/2014/main" id="{DAE3EA8A-A556-45D3-B469-35648BE65C73}"/>
              </a:ext>
            </a:extLst>
          </p:cNvPr>
          <p:cNvSpPr txBox="1"/>
          <p:nvPr/>
        </p:nvSpPr>
        <p:spPr>
          <a:xfrm>
            <a:off x="7416800" y="5055852"/>
            <a:ext cx="2946400" cy="666786"/>
          </a:xfrm>
          <a:prstGeom prst="rect">
            <a:avLst/>
          </a:prstGeom>
          <a:noFill/>
        </p:spPr>
        <p:txBody>
          <a:bodyPr wrap="square" rtlCol="0">
            <a:spAutoFit/>
          </a:bodyPr>
          <a:lstStyle/>
          <a:p>
            <a:r>
              <a:rPr lang="en-US" sz="3733" dirty="0">
                <a:latin typeface="Century Gothic" panose="020B0502020202020204" pitchFamily="34" charset="0"/>
              </a:rPr>
              <a:t>ISSYP</a:t>
            </a:r>
            <a:endParaRPr lang="en-CA" sz="3733" dirty="0">
              <a:latin typeface="Century Gothic" panose="020B0502020202020204" pitchFamily="34" charset="0"/>
            </a:endParaRPr>
          </a:p>
        </p:txBody>
      </p:sp>
      <p:sp>
        <p:nvSpPr>
          <p:cNvPr id="9" name="TextBox 8">
            <a:extLst>
              <a:ext uri="{FF2B5EF4-FFF2-40B4-BE49-F238E27FC236}">
                <a16:creationId xmlns:a16="http://schemas.microsoft.com/office/drawing/2014/main" id="{E6DFF185-81F0-432C-88FD-20029691C352}"/>
              </a:ext>
            </a:extLst>
          </p:cNvPr>
          <p:cNvSpPr txBox="1"/>
          <p:nvPr/>
        </p:nvSpPr>
        <p:spPr>
          <a:xfrm>
            <a:off x="990600" y="5029200"/>
            <a:ext cx="4470400" cy="420564"/>
          </a:xfrm>
          <a:prstGeom prst="rect">
            <a:avLst/>
          </a:prstGeom>
          <a:noFill/>
        </p:spPr>
        <p:txBody>
          <a:bodyPr wrap="square" rtlCol="0">
            <a:spAutoFit/>
          </a:bodyPr>
          <a:lstStyle/>
          <a:p>
            <a:r>
              <a:rPr lang="en-US" sz="2133" dirty="0">
                <a:latin typeface="Century Gothic" panose="020B0502020202020204" pitchFamily="34" charset="0"/>
              </a:rPr>
              <a:t>1-day workshops (online)</a:t>
            </a:r>
          </a:p>
        </p:txBody>
      </p:sp>
      <p:pic>
        <p:nvPicPr>
          <p:cNvPr id="8" name="Picture 7" descr="A picture containing text&#10;&#10;Description automatically generated">
            <a:extLst>
              <a:ext uri="{FF2B5EF4-FFF2-40B4-BE49-F238E27FC236}">
                <a16:creationId xmlns:a16="http://schemas.microsoft.com/office/drawing/2014/main" id="{772A0192-9DB8-4ED0-991D-F685D03BF8DE}"/>
              </a:ext>
            </a:extLst>
          </p:cNvPr>
          <p:cNvPicPr>
            <a:picLocks noChangeAspect="1"/>
          </p:cNvPicPr>
          <p:nvPr/>
        </p:nvPicPr>
        <p:blipFill>
          <a:blip r:embed="rId5"/>
          <a:stretch>
            <a:fillRect/>
          </a:stretch>
        </p:blipFill>
        <p:spPr>
          <a:xfrm>
            <a:off x="685800" y="3352800"/>
            <a:ext cx="5015523" cy="1400984"/>
          </a:xfrm>
          <a:prstGeom prst="rect">
            <a:avLst/>
          </a:prstGeom>
        </p:spPr>
      </p:pic>
    </p:spTree>
    <p:extLst>
      <p:ext uri="{BB962C8B-B14F-4D97-AF65-F5344CB8AC3E}">
        <p14:creationId xmlns:p14="http://schemas.microsoft.com/office/powerpoint/2010/main" val="946665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3" name="Picture 2" descr="T:\Shares\Photos\Outreach\ISSYP\2012 ISSYP\2012-07-30 ISSYP 2012\ISSYP 2012 21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1568"/>
            <a:ext cx="12192000" cy="7785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395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9" name="Rectangle 8"/>
          <p:cNvSpPr/>
          <p:nvPr/>
        </p:nvSpPr>
        <p:spPr>
          <a:xfrm>
            <a:off x="1447800" y="608095"/>
            <a:ext cx="9296400" cy="523220"/>
          </a:xfrm>
          <a:prstGeom prst="rect">
            <a:avLst/>
          </a:prstGeom>
        </p:spPr>
        <p:txBody>
          <a:bodyPr wrap="square">
            <a:spAutoFit/>
          </a:bodyPr>
          <a:lstStyle/>
          <a:p>
            <a:pPr algn="ctr">
              <a:defRPr/>
            </a:pPr>
            <a:r>
              <a:rPr lang="en-US" sz="2800" dirty="0">
                <a:solidFill>
                  <a:prstClr val="black"/>
                </a:solidFill>
                <a:latin typeface="Century Gothic"/>
                <a:cs typeface="Century Gothic"/>
              </a:rPr>
              <a:t>INSPIRING THE NEXT GENERATION</a:t>
            </a:r>
            <a:endParaRPr lang="en-US" sz="2800" b="1" dirty="0">
              <a:solidFill>
                <a:prstClr val="black"/>
              </a:solidFill>
              <a:effectLst>
                <a:outerShdw blurRad="38100" dist="38100" dir="2700000" algn="tl">
                  <a:srgbClr val="000000">
                    <a:alpha val="43137"/>
                  </a:srgbClr>
                </a:outerShdw>
              </a:effectLst>
              <a:latin typeface="Century Gothic"/>
              <a:cs typeface="Century Gothic"/>
            </a:endParaRPr>
          </a:p>
        </p:txBody>
      </p:sp>
      <p:grpSp>
        <p:nvGrpSpPr>
          <p:cNvPr id="4" name="Group 3">
            <a:extLst>
              <a:ext uri="{FF2B5EF4-FFF2-40B4-BE49-F238E27FC236}">
                <a16:creationId xmlns:a16="http://schemas.microsoft.com/office/drawing/2014/main" id="{93ED36BD-BF42-4BDD-527D-DF5FFFCAAE94}"/>
              </a:ext>
            </a:extLst>
          </p:cNvPr>
          <p:cNvGrpSpPr/>
          <p:nvPr/>
        </p:nvGrpSpPr>
        <p:grpSpPr>
          <a:xfrm>
            <a:off x="5885520" y="4584545"/>
            <a:ext cx="4191000" cy="1040392"/>
            <a:chOff x="5885520" y="4584545"/>
            <a:chExt cx="4191000" cy="1040392"/>
          </a:xfrm>
        </p:grpSpPr>
        <p:sp>
          <p:nvSpPr>
            <p:cNvPr id="11" name="TextBox 10"/>
            <p:cNvSpPr txBox="1"/>
            <p:nvPr/>
          </p:nvSpPr>
          <p:spPr>
            <a:xfrm>
              <a:off x="5885520" y="5070939"/>
              <a:ext cx="3503013" cy="553998"/>
            </a:xfrm>
            <a:prstGeom prst="rect">
              <a:avLst/>
            </a:prstGeom>
            <a:noFill/>
          </p:spPr>
          <p:txBody>
            <a:bodyPr wrap="square" rtlCol="0">
              <a:spAutoFit/>
            </a:bodyPr>
            <a:lstStyle/>
            <a:p>
              <a:pPr>
                <a:defRPr/>
              </a:pPr>
              <a:r>
                <a:rPr lang="en-CA" sz="3000" dirty="0">
                  <a:solidFill>
                    <a:srgbClr val="16B5FF"/>
                  </a:solidFill>
                  <a:latin typeface="Century Gothic"/>
                  <a:cs typeface="Century Gothic"/>
                </a:rPr>
                <a:t>MILLIONS </a:t>
              </a:r>
              <a:r>
                <a:rPr lang="en-CA" sz="1400" dirty="0">
                  <a:solidFill>
                    <a:srgbClr val="000000"/>
                  </a:solidFill>
                  <a:latin typeface="Century Gothic" pitchFamily="34" charset="0"/>
                </a:rPr>
                <a:t>online views</a:t>
              </a:r>
              <a:endParaRPr lang="en-CA" sz="1400" baseline="30000" dirty="0">
                <a:solidFill>
                  <a:srgbClr val="000000"/>
                </a:solidFill>
                <a:latin typeface="Century Gothic"/>
                <a:cs typeface="Century Gothic"/>
              </a:endParaRPr>
            </a:p>
          </p:txBody>
        </p:sp>
        <p:sp>
          <p:nvSpPr>
            <p:cNvPr id="13" name="TextBox 12"/>
            <p:cNvSpPr txBox="1"/>
            <p:nvPr/>
          </p:nvSpPr>
          <p:spPr>
            <a:xfrm>
              <a:off x="5885520" y="4584545"/>
              <a:ext cx="4191000" cy="553998"/>
            </a:xfrm>
            <a:prstGeom prst="rect">
              <a:avLst/>
            </a:prstGeom>
            <a:noFill/>
          </p:spPr>
          <p:txBody>
            <a:bodyPr wrap="square" rtlCol="0">
              <a:spAutoFit/>
            </a:bodyPr>
            <a:lstStyle/>
            <a:p>
              <a:pPr>
                <a:defRPr/>
              </a:pPr>
              <a:r>
                <a:rPr lang="en-CA" sz="3000" dirty="0">
                  <a:solidFill>
                    <a:srgbClr val="16B5FF"/>
                  </a:solidFill>
                  <a:latin typeface="Century Gothic"/>
                  <a:cs typeface="Century Gothic"/>
                </a:rPr>
                <a:t>100,000</a:t>
              </a:r>
              <a:r>
                <a:rPr lang="en-CA" sz="3000" baseline="30000" dirty="0">
                  <a:solidFill>
                    <a:srgbClr val="16B5FF"/>
                  </a:solidFill>
                  <a:latin typeface="Century Gothic"/>
                  <a:cs typeface="Century Gothic"/>
                </a:rPr>
                <a:t>+ </a:t>
              </a:r>
              <a:r>
                <a:rPr lang="en-CA" sz="1400" dirty="0">
                  <a:solidFill>
                    <a:srgbClr val="000000"/>
                  </a:solidFill>
                  <a:latin typeface="Century Gothic" pitchFamily="34" charset="0"/>
                </a:rPr>
                <a:t>on site</a:t>
              </a:r>
              <a:endParaRPr lang="en-CA" sz="3000" baseline="30000" dirty="0">
                <a:solidFill>
                  <a:srgbClr val="000000"/>
                </a:solidFill>
                <a:latin typeface="Century Gothic"/>
                <a:cs typeface="Century Gothic"/>
              </a:endParaRPr>
            </a:p>
          </p:txBody>
        </p:sp>
      </p:grpSp>
      <p:grpSp>
        <p:nvGrpSpPr>
          <p:cNvPr id="3" name="Group 2">
            <a:extLst>
              <a:ext uri="{FF2B5EF4-FFF2-40B4-BE49-F238E27FC236}">
                <a16:creationId xmlns:a16="http://schemas.microsoft.com/office/drawing/2014/main" id="{5B849743-2C70-A2C2-4B83-CD71CFB7A1D1}"/>
              </a:ext>
            </a:extLst>
          </p:cNvPr>
          <p:cNvGrpSpPr/>
          <p:nvPr/>
        </p:nvGrpSpPr>
        <p:grpSpPr>
          <a:xfrm>
            <a:off x="5783927" y="3357157"/>
            <a:ext cx="1905000" cy="786323"/>
            <a:chOff x="6248400" y="3026657"/>
            <a:chExt cx="1905000" cy="786323"/>
          </a:xfrm>
        </p:grpSpPr>
        <p:sp>
          <p:nvSpPr>
            <p:cNvPr id="14" name="TextBox 13"/>
            <p:cNvSpPr txBox="1"/>
            <p:nvPr/>
          </p:nvSpPr>
          <p:spPr>
            <a:xfrm>
              <a:off x="6248400" y="3026657"/>
              <a:ext cx="1905000" cy="553998"/>
            </a:xfrm>
            <a:prstGeom prst="rect">
              <a:avLst/>
            </a:prstGeom>
            <a:noFill/>
          </p:spPr>
          <p:txBody>
            <a:bodyPr wrap="square" rtlCol="0">
              <a:spAutoFit/>
            </a:bodyPr>
            <a:lstStyle/>
            <a:p>
              <a:pPr>
                <a:defRPr/>
              </a:pPr>
              <a:r>
                <a:rPr lang="en-CA" sz="3000" dirty="0">
                  <a:solidFill>
                    <a:srgbClr val="16B5FF"/>
                  </a:solidFill>
                  <a:latin typeface="Century Gothic"/>
                  <a:cs typeface="Century Gothic"/>
                </a:rPr>
                <a:t>20,000</a:t>
              </a:r>
              <a:r>
                <a:rPr lang="en-CA" sz="3000" baseline="30000" dirty="0">
                  <a:solidFill>
                    <a:srgbClr val="16B5FF"/>
                  </a:solidFill>
                  <a:latin typeface="Century Gothic"/>
                  <a:cs typeface="Century Gothic"/>
                </a:rPr>
                <a:t>+</a:t>
              </a:r>
              <a:endParaRPr lang="en-CA" sz="3000" baseline="30000" dirty="0">
                <a:solidFill>
                  <a:srgbClr val="FFFFFF"/>
                </a:solidFill>
                <a:latin typeface="Century Gothic"/>
                <a:cs typeface="Century Gothic"/>
              </a:endParaRPr>
            </a:p>
          </p:txBody>
        </p:sp>
        <p:sp>
          <p:nvSpPr>
            <p:cNvPr id="17" name="TextBox 16"/>
            <p:cNvSpPr txBox="1"/>
            <p:nvPr/>
          </p:nvSpPr>
          <p:spPr>
            <a:xfrm>
              <a:off x="6324600" y="3505203"/>
              <a:ext cx="1676400" cy="307777"/>
            </a:xfrm>
            <a:prstGeom prst="rect">
              <a:avLst/>
            </a:prstGeom>
            <a:noFill/>
          </p:spPr>
          <p:txBody>
            <a:bodyPr wrap="square" rtlCol="0">
              <a:spAutoFit/>
            </a:bodyPr>
            <a:lstStyle/>
            <a:p>
              <a:pPr>
                <a:defRPr/>
              </a:pPr>
              <a:r>
                <a:rPr lang="en-CA" sz="1400" dirty="0">
                  <a:solidFill>
                    <a:srgbClr val="000000"/>
                  </a:solidFill>
                  <a:latin typeface="Century Gothic" pitchFamily="34" charset="0"/>
                </a:rPr>
                <a:t>teachers trained</a:t>
              </a:r>
            </a:p>
          </p:txBody>
        </p:sp>
      </p:grpSp>
      <p:grpSp>
        <p:nvGrpSpPr>
          <p:cNvPr id="2" name="Group 1">
            <a:extLst>
              <a:ext uri="{FF2B5EF4-FFF2-40B4-BE49-F238E27FC236}">
                <a16:creationId xmlns:a16="http://schemas.microsoft.com/office/drawing/2014/main" id="{FE363529-8E69-04FC-76B2-79979D097B37}"/>
              </a:ext>
            </a:extLst>
          </p:cNvPr>
          <p:cNvGrpSpPr/>
          <p:nvPr/>
        </p:nvGrpSpPr>
        <p:grpSpPr>
          <a:xfrm>
            <a:off x="609600" y="1597153"/>
            <a:ext cx="10177189" cy="4956047"/>
            <a:chOff x="1981200" y="1597153"/>
            <a:chExt cx="8757555" cy="4322305"/>
          </a:xfrm>
        </p:grpSpPr>
        <p:pic>
          <p:nvPicPr>
            <p:cNvPr id="12" name="Picture 11" descr="PI logo 2017 Blac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53603" y="5562600"/>
              <a:ext cx="688831" cy="228347"/>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a:ext>
              </a:extLst>
            </a:blip>
            <a:srcRect b="14949"/>
            <a:stretch/>
          </p:blipFill>
          <p:spPr>
            <a:xfrm>
              <a:off x="1981200" y="1597153"/>
              <a:ext cx="6845808" cy="3955940"/>
            </a:xfrm>
            <a:prstGeom prst="rect">
              <a:avLst/>
            </a:prstGeom>
          </p:spPr>
        </p:pic>
        <p:sp>
          <p:nvSpPr>
            <p:cNvPr id="18" name="TextBox 17"/>
            <p:cNvSpPr txBox="1"/>
            <p:nvPr/>
          </p:nvSpPr>
          <p:spPr>
            <a:xfrm>
              <a:off x="8640492" y="2669262"/>
              <a:ext cx="2098263" cy="348947"/>
            </a:xfrm>
            <a:prstGeom prst="rect">
              <a:avLst/>
            </a:prstGeom>
            <a:noFill/>
          </p:spPr>
          <p:txBody>
            <a:bodyPr wrap="square" rtlCol="0">
              <a:spAutoFit/>
            </a:bodyPr>
            <a:lstStyle/>
            <a:p>
              <a:pPr>
                <a:defRPr/>
              </a:pPr>
              <a:r>
                <a:rPr lang="en-CA" sz="2000" dirty="0">
                  <a:solidFill>
                    <a:srgbClr val="000000"/>
                  </a:solidFill>
                  <a:latin typeface="Century Gothic" pitchFamily="34" charset="0"/>
                </a:rPr>
                <a:t>In-class resources</a:t>
              </a:r>
            </a:p>
          </p:txBody>
        </p:sp>
        <p:pic>
          <p:nvPicPr>
            <p:cNvPr id="19" name="Picture 18" descr="res.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957965" y="2945431"/>
              <a:ext cx="1406196" cy="800097"/>
            </a:xfrm>
            <a:prstGeom prst="rect">
              <a:avLst/>
            </a:prstGeom>
          </p:spPr>
        </p:pic>
        <p:sp>
          <p:nvSpPr>
            <p:cNvPr id="20" name="TextBox 19"/>
            <p:cNvSpPr txBox="1"/>
            <p:nvPr/>
          </p:nvSpPr>
          <p:spPr>
            <a:xfrm>
              <a:off x="8775223" y="3708442"/>
              <a:ext cx="1828803" cy="483157"/>
            </a:xfrm>
            <a:prstGeom prst="rect">
              <a:avLst/>
            </a:prstGeom>
            <a:noFill/>
          </p:spPr>
          <p:txBody>
            <a:bodyPr wrap="square" rtlCol="0">
              <a:spAutoFit/>
            </a:bodyPr>
            <a:lstStyle/>
            <a:p>
              <a:pPr>
                <a:defRPr/>
              </a:pPr>
              <a:r>
                <a:rPr lang="en-CA" sz="3000" dirty="0">
                  <a:solidFill>
                    <a:srgbClr val="000000"/>
                  </a:solidFill>
                  <a:latin typeface="Century Gothic"/>
                  <a:cs typeface="Century Gothic"/>
                </a:rPr>
                <a:t>100</a:t>
              </a:r>
              <a:r>
                <a:rPr lang="en-CA" sz="3000" baseline="30000" dirty="0">
                  <a:solidFill>
                    <a:srgbClr val="000000"/>
                  </a:solidFill>
                  <a:latin typeface="Century Gothic"/>
                  <a:cs typeface="Century Gothic"/>
                </a:rPr>
                <a:t>+ </a:t>
              </a:r>
              <a:r>
                <a:rPr lang="en-CA" sz="1400" dirty="0">
                  <a:solidFill>
                    <a:srgbClr val="000000"/>
                  </a:solidFill>
                  <a:latin typeface="Century Gothic" pitchFamily="34" charset="0"/>
                </a:rPr>
                <a:t>countries</a:t>
              </a:r>
              <a:endParaRPr lang="en-CA" sz="1400" baseline="30000" dirty="0">
                <a:solidFill>
                  <a:srgbClr val="000000"/>
                </a:solidFill>
                <a:latin typeface="Century Gothic"/>
                <a:cs typeface="Century Gothic"/>
              </a:endParaRPr>
            </a:p>
          </p:txBody>
        </p:sp>
        <p:pic>
          <p:nvPicPr>
            <p:cNvPr id="21" name="Picture 2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72815" y="5638804"/>
              <a:ext cx="801735" cy="153273"/>
            </a:xfrm>
            <a:prstGeom prst="rect">
              <a:avLst/>
            </a:prstGeom>
          </p:spPr>
        </p:pic>
        <p:pic>
          <p:nvPicPr>
            <p:cNvPr id="22" name="Picture 2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437559" y="5653258"/>
              <a:ext cx="706968" cy="137945"/>
            </a:xfrm>
            <a:prstGeom prst="rect">
              <a:avLst/>
            </a:prstGeom>
            <a:noFill/>
          </p:spPr>
        </p:pic>
        <p:pic>
          <p:nvPicPr>
            <p:cNvPr id="23" name="Picture 22"/>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227205" y="5624517"/>
              <a:ext cx="959969" cy="152183"/>
            </a:xfrm>
            <a:prstGeom prst="rect">
              <a:avLst/>
            </a:prstGeom>
          </p:spPr>
        </p:pic>
        <p:pic>
          <p:nvPicPr>
            <p:cNvPr id="24" name="Picture 23" descr="massey-banner.jpe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8370202" y="5605493"/>
              <a:ext cx="987647" cy="185711"/>
            </a:xfrm>
            <a:prstGeom prst="rect">
              <a:avLst/>
            </a:prstGeom>
          </p:spPr>
        </p:pic>
        <p:pic>
          <p:nvPicPr>
            <p:cNvPr id="25" name="Picture 24"/>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826334" y="5562603"/>
              <a:ext cx="633815" cy="220963"/>
            </a:xfrm>
            <a:prstGeom prst="rect">
              <a:avLst/>
            </a:prstGeom>
          </p:spPr>
        </p:pic>
        <p:pic>
          <p:nvPicPr>
            <p:cNvPr id="26" name="Picture 25"/>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4038601" y="5410203"/>
              <a:ext cx="826791" cy="509255"/>
            </a:xfrm>
            <a:prstGeom prst="rect">
              <a:avLst/>
            </a:prstGeom>
          </p:spPr>
        </p:pic>
      </p:grpSp>
      <p:sp>
        <p:nvSpPr>
          <p:cNvPr id="27" name="TextBox 26"/>
          <p:cNvSpPr txBox="1"/>
          <p:nvPr/>
        </p:nvSpPr>
        <p:spPr>
          <a:xfrm>
            <a:off x="5679881" y="2111759"/>
            <a:ext cx="3502153" cy="553998"/>
          </a:xfrm>
          <a:prstGeom prst="rect">
            <a:avLst/>
          </a:prstGeom>
          <a:noFill/>
        </p:spPr>
        <p:txBody>
          <a:bodyPr wrap="square" rtlCol="0">
            <a:spAutoFit/>
          </a:bodyPr>
          <a:lstStyle/>
          <a:p>
            <a:pPr>
              <a:defRPr/>
            </a:pPr>
            <a:r>
              <a:rPr lang="en-CA" sz="3000" dirty="0">
                <a:solidFill>
                  <a:srgbClr val="16B5FF"/>
                </a:solidFill>
                <a:latin typeface="Century Gothic"/>
                <a:cs typeface="Century Gothic"/>
              </a:rPr>
              <a:t>10 MILLION/year </a:t>
            </a:r>
            <a:endParaRPr lang="en-CA" sz="3000" baseline="30000" dirty="0">
              <a:solidFill>
                <a:srgbClr val="FFFFFF"/>
              </a:solidFill>
              <a:latin typeface="Century Gothic"/>
              <a:cs typeface="Century Gothic"/>
            </a:endParaRPr>
          </a:p>
        </p:txBody>
      </p:sp>
    </p:spTree>
    <p:extLst>
      <p:ext uri="{BB962C8B-B14F-4D97-AF65-F5344CB8AC3E}">
        <p14:creationId xmlns:p14="http://schemas.microsoft.com/office/powerpoint/2010/main" val="358238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362200" y="5358827"/>
            <a:ext cx="7899920" cy="584775"/>
          </a:xfrm>
          <a:prstGeom prst="rect">
            <a:avLst/>
          </a:prstGeom>
          <a:noFill/>
        </p:spPr>
        <p:txBody>
          <a:bodyPr wrap="none" rtlCol="0">
            <a:spAutoFit/>
          </a:bodyPr>
          <a:lstStyle/>
          <a:p>
            <a:r>
              <a:rPr lang="en-CA" sz="3200" dirty="0">
                <a:latin typeface="Century Gothic" panose="020B0502020202020204" pitchFamily="34" charset="0"/>
                <a:hlinkClick r:id="rId2"/>
              </a:rPr>
              <a:t>https://resources.perimeterinstitute.ca/</a:t>
            </a:r>
            <a:endParaRPr lang="en-CA" sz="3200" dirty="0">
              <a:latin typeface="Century Gothic" panose="020B0502020202020204" pitchFamily="34" charset="0"/>
            </a:endParaRPr>
          </a:p>
        </p:txBody>
      </p:sp>
      <p:pic>
        <p:nvPicPr>
          <p:cNvPr id="8" name="Picture 7">
            <a:extLst>
              <a:ext uri="{FF2B5EF4-FFF2-40B4-BE49-F238E27FC236}">
                <a16:creationId xmlns:a16="http://schemas.microsoft.com/office/drawing/2014/main" id="{B5D87DFD-3814-49E3-AEE7-FE372185BFC7}"/>
              </a:ext>
            </a:extLst>
          </p:cNvPr>
          <p:cNvPicPr>
            <a:picLocks noChangeAspect="1"/>
          </p:cNvPicPr>
          <p:nvPr/>
        </p:nvPicPr>
        <p:blipFill>
          <a:blip r:embed="rId3"/>
          <a:stretch>
            <a:fillRect/>
          </a:stretch>
        </p:blipFill>
        <p:spPr>
          <a:xfrm>
            <a:off x="2296403" y="609601"/>
            <a:ext cx="7965719" cy="4292548"/>
          </a:xfrm>
          <a:prstGeom prst="rect">
            <a:avLst/>
          </a:prstGeom>
        </p:spPr>
      </p:pic>
    </p:spTree>
    <p:extLst>
      <p:ext uri="{BB962C8B-B14F-4D97-AF65-F5344CB8AC3E}">
        <p14:creationId xmlns:p14="http://schemas.microsoft.com/office/powerpoint/2010/main" val="2080464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Title 1"/>
          <p:cNvSpPr txBox="1">
            <a:spLocks/>
          </p:cNvSpPr>
          <p:nvPr/>
        </p:nvSpPr>
        <p:spPr>
          <a:xfrm>
            <a:off x="1911080" y="1370429"/>
            <a:ext cx="8229600" cy="857251"/>
          </a:xfrm>
          <a:prstGeom prst="rect">
            <a:avLst/>
          </a:prstGeom>
        </p:spPr>
        <p:txBody>
          <a:bodyPr vert="horz" lIns="91440" tIns="45720" rIns="91440" bIns="4572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a:r>
              <a:rPr lang="en-CA" sz="4800" b="1" dirty="0">
                <a:solidFill>
                  <a:srgbClr val="0070C0"/>
                </a:solidFill>
                <a:latin typeface="Century Gothic" panose="020B0502020202020204" pitchFamily="34" charset="0"/>
              </a:rPr>
              <a:t>Thank You!!</a:t>
            </a:r>
          </a:p>
        </p:txBody>
      </p:sp>
      <p:sp>
        <p:nvSpPr>
          <p:cNvPr id="13" name="Title 1"/>
          <p:cNvSpPr txBox="1">
            <a:spLocks/>
          </p:cNvSpPr>
          <p:nvPr/>
        </p:nvSpPr>
        <p:spPr>
          <a:xfrm>
            <a:off x="2163108" y="2594565"/>
            <a:ext cx="7725544" cy="857251"/>
          </a:xfrm>
          <a:prstGeom prst="rect">
            <a:avLst/>
          </a:prstGeom>
        </p:spPr>
        <p:txBody>
          <a:bodyPr vert="horz" lIns="91440" tIns="45720" rIns="91440" bIns="4572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a:r>
              <a:rPr lang="en-CA" sz="3600" dirty="0">
                <a:latin typeface="Century Gothic" panose="020B0502020202020204" pitchFamily="34" charset="0"/>
              </a:rPr>
              <a:t>www.perimeterinstitute.ca</a:t>
            </a:r>
          </a:p>
        </p:txBody>
      </p:sp>
      <p:grpSp>
        <p:nvGrpSpPr>
          <p:cNvPr id="14" name="Group 13"/>
          <p:cNvGrpSpPr/>
          <p:nvPr/>
        </p:nvGrpSpPr>
        <p:grpSpPr>
          <a:xfrm>
            <a:off x="2999658" y="3477175"/>
            <a:ext cx="6552729" cy="1859048"/>
            <a:chOff x="3465159" y="3575593"/>
            <a:chExt cx="5332285" cy="1859048"/>
          </a:xfrm>
        </p:grpSpPr>
        <p:sp>
          <p:nvSpPr>
            <p:cNvPr id="16" name="Title 1"/>
            <p:cNvSpPr txBox="1">
              <a:spLocks/>
            </p:cNvSpPr>
            <p:nvPr/>
          </p:nvSpPr>
          <p:spPr>
            <a:xfrm>
              <a:off x="3465159" y="3772832"/>
              <a:ext cx="2361836" cy="1440160"/>
            </a:xfrm>
            <a:prstGeom prst="rect">
              <a:avLst/>
            </a:prstGeom>
          </p:spPr>
          <p:txBody>
            <a:bodyPr vert="horz" lIns="91440" tIns="45720" rIns="91440" bIns="4572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a:r>
                <a:rPr lang="en-CA" sz="1800" dirty="0"/>
                <a:t>		      </a:t>
              </a:r>
            </a:p>
            <a:p>
              <a:pPr algn="ctr"/>
              <a:r>
                <a:rPr lang="en-CA" sz="2400" dirty="0">
                  <a:solidFill>
                    <a:srgbClr val="0070C0"/>
                  </a:solidFill>
                  <a:latin typeface="Century Gothic" panose="020B0502020202020204" pitchFamily="34" charset="0"/>
                </a:rPr>
                <a:t>Kelly Foyle</a:t>
              </a:r>
            </a:p>
            <a:p>
              <a:pPr algn="ctr"/>
              <a:r>
                <a:rPr lang="en-CA" sz="2400" dirty="0">
                  <a:solidFill>
                    <a:srgbClr val="0070C0"/>
                  </a:solidFill>
                  <a:latin typeface="Century Gothic" panose="020B0502020202020204" pitchFamily="34" charset="0"/>
                </a:rPr>
                <a:t>Perimeter Institute</a:t>
              </a:r>
            </a:p>
            <a:p>
              <a:pPr algn="ctr"/>
              <a:r>
                <a:rPr lang="en-US" sz="2400" dirty="0">
                  <a:solidFill>
                    <a:srgbClr val="0070C0"/>
                  </a:solidFill>
                  <a:latin typeface="Century Gothic" panose="020B0502020202020204" pitchFamily="34" charset="0"/>
                </a:rPr>
                <a:t>kfoyle@pitp.ca</a:t>
              </a:r>
            </a:p>
            <a:p>
              <a:pPr algn="ctr"/>
              <a:endParaRPr lang="en-CA" sz="1800" dirty="0"/>
            </a:p>
          </p:txBody>
        </p:sp>
        <p:sp>
          <p:nvSpPr>
            <p:cNvPr id="17" name="Title 1"/>
            <p:cNvSpPr txBox="1">
              <a:spLocks/>
            </p:cNvSpPr>
            <p:nvPr/>
          </p:nvSpPr>
          <p:spPr>
            <a:xfrm>
              <a:off x="6133148" y="3575593"/>
              <a:ext cx="2664296" cy="1859048"/>
            </a:xfrm>
            <a:prstGeom prst="rect">
              <a:avLst/>
            </a:prstGeom>
          </p:spPr>
          <p:txBody>
            <a:bodyPr vert="horz" lIns="91440" tIns="45720" rIns="91440" bIns="4572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a:r>
                <a:rPr lang="en-CA" sz="1800" dirty="0"/>
                <a:t>		     </a:t>
              </a:r>
            </a:p>
            <a:p>
              <a:pPr algn="ctr"/>
              <a:r>
                <a:rPr lang="en-CA" sz="1800" dirty="0"/>
                <a:t> </a:t>
              </a:r>
              <a:r>
                <a:rPr lang="en-CA" sz="2400" dirty="0">
                  <a:solidFill>
                    <a:srgbClr val="0070C0"/>
                  </a:solidFill>
                  <a:latin typeface="Century Gothic" panose="020B0502020202020204" pitchFamily="34" charset="0"/>
                </a:rPr>
                <a:t>Dave Fish</a:t>
              </a:r>
            </a:p>
            <a:p>
              <a:pPr algn="ctr"/>
              <a:r>
                <a:rPr lang="en-CA" sz="2400" dirty="0">
                  <a:solidFill>
                    <a:srgbClr val="0070C0"/>
                  </a:solidFill>
                  <a:latin typeface="Century Gothic" panose="020B0502020202020204" pitchFamily="34" charset="0"/>
                </a:rPr>
                <a:t>Perimeter Institute </a:t>
              </a:r>
              <a:r>
                <a:rPr lang="en-US" sz="2400" dirty="0">
                  <a:solidFill>
                    <a:srgbClr val="0070C0"/>
                  </a:solidFill>
                  <a:latin typeface="Century Gothic" panose="020B0502020202020204" pitchFamily="34" charset="0"/>
                </a:rPr>
                <a:t>dfish@pitp.ca</a:t>
              </a:r>
            </a:p>
            <a:p>
              <a:pPr algn="ctr"/>
              <a:r>
                <a:rPr lang="en-US" sz="2400" dirty="0">
                  <a:solidFill>
                    <a:srgbClr val="0070C0"/>
                  </a:solidFill>
                  <a:latin typeface="Century Gothic" panose="020B0502020202020204" pitchFamily="34" charset="0"/>
                </a:rPr>
                <a:t>@</a:t>
              </a:r>
              <a:r>
                <a:rPr lang="en-US" sz="2400" dirty="0" err="1">
                  <a:solidFill>
                    <a:srgbClr val="0070C0"/>
                  </a:solidFill>
                  <a:latin typeface="Century Gothic" panose="020B0502020202020204" pitchFamily="34" charset="0"/>
                </a:rPr>
                <a:t>DaveFishPI</a:t>
              </a:r>
              <a:endParaRPr lang="en-US" sz="2400" dirty="0">
                <a:solidFill>
                  <a:srgbClr val="0070C0"/>
                </a:solidFill>
                <a:latin typeface="Century Gothic" panose="020B0502020202020204" pitchFamily="34" charset="0"/>
              </a:endParaRPr>
            </a:p>
            <a:p>
              <a:pPr algn="r"/>
              <a:endParaRPr lang="en-CA" sz="1800" dirty="0"/>
            </a:p>
          </p:txBody>
        </p:sp>
      </p:grpSp>
    </p:spTree>
    <p:extLst>
      <p:ext uri="{BB962C8B-B14F-4D97-AF65-F5344CB8AC3E}">
        <p14:creationId xmlns:p14="http://schemas.microsoft.com/office/powerpoint/2010/main" val="420489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dirty="0" err="1"/>
              <a:t>Frayer</a:t>
            </a:r>
            <a:r>
              <a:rPr lang="en-CA" sz="3600" dirty="0"/>
              <a:t> Models</a:t>
            </a:r>
          </a:p>
        </p:txBody>
      </p:sp>
      <p:pic>
        <p:nvPicPr>
          <p:cNvPr id="3074" name="Picture 2" descr="T:\Outreach\ARCHIVE\Perimeter Inspirations\Process of Science\Native Files and Disk Image\PI Process of Science\PI Process of Science\Images and Diagrams\AliceBob-ImagesforWordDocs\FrayerModel.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99657" y="1526308"/>
            <a:ext cx="6048039" cy="41603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19736" y="1796425"/>
            <a:ext cx="2153154" cy="400110"/>
          </a:xfrm>
          <a:prstGeom prst="rect">
            <a:avLst/>
          </a:prstGeom>
          <a:noFill/>
        </p:spPr>
        <p:txBody>
          <a:bodyPr wrap="none" rtlCol="0">
            <a:spAutoFit/>
          </a:bodyPr>
          <a:lstStyle/>
          <a:p>
            <a:r>
              <a:rPr lang="en-CA" sz="2000" dirty="0">
                <a:solidFill>
                  <a:srgbClr val="FF0000"/>
                </a:solidFill>
              </a:rPr>
              <a:t>Describing words</a:t>
            </a:r>
          </a:p>
        </p:txBody>
      </p:sp>
      <p:sp>
        <p:nvSpPr>
          <p:cNvPr id="6" name="TextBox 5"/>
          <p:cNvSpPr txBox="1"/>
          <p:nvPr/>
        </p:nvSpPr>
        <p:spPr>
          <a:xfrm>
            <a:off x="6081397" y="1796425"/>
            <a:ext cx="1880643" cy="400110"/>
          </a:xfrm>
          <a:prstGeom prst="rect">
            <a:avLst/>
          </a:prstGeom>
          <a:noFill/>
        </p:spPr>
        <p:txBody>
          <a:bodyPr wrap="none" rtlCol="0">
            <a:spAutoFit/>
          </a:bodyPr>
          <a:lstStyle/>
          <a:p>
            <a:r>
              <a:rPr lang="en-CA" sz="2000" dirty="0">
                <a:solidFill>
                  <a:srgbClr val="FF0000"/>
                </a:solidFill>
              </a:rPr>
              <a:t>Characteristics</a:t>
            </a:r>
          </a:p>
        </p:txBody>
      </p:sp>
      <p:sp>
        <p:nvSpPr>
          <p:cNvPr id="7" name="TextBox 6"/>
          <p:cNvSpPr txBox="1"/>
          <p:nvPr/>
        </p:nvSpPr>
        <p:spPr>
          <a:xfrm>
            <a:off x="3719736" y="4941168"/>
            <a:ext cx="1380506" cy="400110"/>
          </a:xfrm>
          <a:prstGeom prst="rect">
            <a:avLst/>
          </a:prstGeom>
          <a:noFill/>
        </p:spPr>
        <p:txBody>
          <a:bodyPr wrap="none" rtlCol="0">
            <a:spAutoFit/>
          </a:bodyPr>
          <a:lstStyle/>
          <a:p>
            <a:r>
              <a:rPr lang="en-CA" sz="2000" dirty="0">
                <a:solidFill>
                  <a:srgbClr val="FF0000"/>
                </a:solidFill>
              </a:rPr>
              <a:t>Inferences</a:t>
            </a:r>
          </a:p>
        </p:txBody>
      </p:sp>
      <p:sp>
        <p:nvSpPr>
          <p:cNvPr id="8" name="TextBox 7"/>
          <p:cNvSpPr txBox="1"/>
          <p:nvPr/>
        </p:nvSpPr>
        <p:spPr>
          <a:xfrm>
            <a:off x="6334669" y="4941168"/>
            <a:ext cx="1409360" cy="400110"/>
          </a:xfrm>
          <a:prstGeom prst="rect">
            <a:avLst/>
          </a:prstGeom>
          <a:noFill/>
        </p:spPr>
        <p:txBody>
          <a:bodyPr wrap="none" rtlCol="0">
            <a:spAutoFit/>
          </a:bodyPr>
          <a:lstStyle/>
          <a:p>
            <a:r>
              <a:rPr lang="en-CA" sz="2000" dirty="0">
                <a:solidFill>
                  <a:srgbClr val="FF0000"/>
                </a:solidFill>
              </a:rPr>
              <a:t>Questions </a:t>
            </a:r>
          </a:p>
        </p:txBody>
      </p:sp>
    </p:spTree>
    <p:extLst>
      <p:ext uri="{BB962C8B-B14F-4D97-AF65-F5344CB8AC3E}">
        <p14:creationId xmlns:p14="http://schemas.microsoft.com/office/powerpoint/2010/main" val="2618210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3"/>
          <p:cNvSpPr>
            <a:spLocks noGrp="1"/>
          </p:cNvSpPr>
          <p:nvPr>
            <p:ph sz="half" idx="1"/>
          </p:nvPr>
        </p:nvSpPr>
        <p:spPr>
          <a:xfrm>
            <a:off x="1080000" y="2520000"/>
            <a:ext cx="4038600" cy="3394472"/>
          </a:xfrm>
        </p:spPr>
        <p:txBody>
          <a:bodyPr>
            <a:normAutofit/>
          </a:bodyPr>
          <a:lstStyle/>
          <a:p>
            <a:pPr marL="0" indent="0" algn="ctr">
              <a:buNone/>
            </a:pPr>
            <a:r>
              <a:rPr lang="en-CA" sz="4000" dirty="0">
                <a:solidFill>
                  <a:schemeClr val="tx2">
                    <a:lumMod val="75000"/>
                  </a:schemeClr>
                </a:solidFill>
                <a:latin typeface="Century Gothic" pitchFamily="34" charset="0"/>
              </a:rPr>
              <a:t>Scientists Are Creative</a:t>
            </a:r>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553983" y="1447800"/>
            <a:ext cx="4420381" cy="423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1">
            <a:extLst>
              <a:ext uri="{FF2B5EF4-FFF2-40B4-BE49-F238E27FC236}">
                <a16:creationId xmlns:a16="http://schemas.microsoft.com/office/drawing/2014/main" id="{2C5C0998-6AB8-4EEB-BBE3-83DB2B7A1B3F}"/>
              </a:ext>
            </a:extLst>
          </p:cNvPr>
          <p:cNvSpPr txBox="1">
            <a:spLocks/>
          </p:cNvSpPr>
          <p:nvPr/>
        </p:nvSpPr>
        <p:spPr>
          <a:xfrm>
            <a:off x="720000" y="720000"/>
            <a:ext cx="7710736"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r>
              <a:rPr lang="en-CA" sz="3600" dirty="0">
                <a:solidFill>
                  <a:schemeClr val="bg1"/>
                </a:solidFill>
                <a:latin typeface="Century Gothic" pitchFamily="34" charset="0"/>
                <a:cs typeface="Arial" pitchFamily="34" charset="0"/>
              </a:rPr>
              <a:t>How Do Scientists Think?</a:t>
            </a:r>
          </a:p>
        </p:txBody>
      </p:sp>
    </p:spTree>
    <p:extLst>
      <p:ext uri="{BB962C8B-B14F-4D97-AF65-F5344CB8AC3E}">
        <p14:creationId xmlns:p14="http://schemas.microsoft.com/office/powerpoint/2010/main" val="1981143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1"/>
          <p:cNvSpPr>
            <a:spLocks noGrp="1"/>
          </p:cNvSpPr>
          <p:nvPr>
            <p:ph type="title"/>
          </p:nvPr>
        </p:nvSpPr>
        <p:spPr>
          <a:xfrm>
            <a:off x="1962944" y="990600"/>
            <a:ext cx="8229600" cy="857251"/>
          </a:xfrm>
        </p:spPr>
        <p:txBody>
          <a:bodyPr/>
          <a:lstStyle/>
          <a:p>
            <a:r>
              <a:rPr lang="en-CA" sz="3600" dirty="0">
                <a:latin typeface="Century Gothic" pitchFamily="34" charset="0"/>
              </a:rPr>
              <a:t>What happened?</a:t>
            </a:r>
          </a:p>
        </p:txBody>
      </p:sp>
      <p:pic>
        <p:nvPicPr>
          <p:cNvPr id="5" name="Content Placeholder 3"/>
          <p:cNvPicPr>
            <a:picLocks noGrp="1"/>
          </p:cNvPicPr>
          <p:nvPr>
            <p:ph idx="1"/>
          </p:nvPr>
        </p:nvPicPr>
        <p:blipFill>
          <a:blip r:embed="rId3" cstate="email">
            <a:extLst>
              <a:ext uri="{28A0092B-C50C-407E-A947-70E740481C1C}">
                <a14:useLocalDpi xmlns:a14="http://schemas.microsoft.com/office/drawing/2010/main" val="0"/>
              </a:ext>
            </a:extLst>
          </a:blip>
          <a:stretch>
            <a:fillRect/>
          </a:stretch>
        </p:blipFill>
        <p:spPr>
          <a:xfrm>
            <a:off x="3791744" y="2276872"/>
            <a:ext cx="4572000" cy="2764536"/>
          </a:xfrm>
          <a:prstGeom prst="rect">
            <a:avLst/>
          </a:prstGeom>
        </p:spPr>
      </p:pic>
    </p:spTree>
    <p:extLst>
      <p:ext uri="{BB962C8B-B14F-4D97-AF65-F5344CB8AC3E}">
        <p14:creationId xmlns:p14="http://schemas.microsoft.com/office/powerpoint/2010/main" val="944453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Content Placeholder 4"/>
          <p:cNvPicPr>
            <a:picLocks noChangeAspect="1"/>
          </p:cNvPicPr>
          <p:nvPr/>
        </p:nvPicPr>
        <p:blipFill rotWithShape="1">
          <a:blip r:embed="rId3" cstate="email">
            <a:extLst>
              <a:ext uri="{28A0092B-C50C-407E-A947-70E740481C1C}">
                <a14:useLocalDpi xmlns:a14="http://schemas.microsoft.com/office/drawing/2010/main" val="0"/>
              </a:ext>
            </a:extLst>
          </a:blip>
          <a:srcRect l="20050" t="15259" r="20058" b="20043"/>
          <a:stretch/>
        </p:blipFill>
        <p:spPr>
          <a:xfrm>
            <a:off x="5814639" y="2132858"/>
            <a:ext cx="4303184" cy="3592015"/>
          </a:xfrm>
          <a:prstGeom prst="ellipse">
            <a:avLst/>
          </a:prstGeom>
          <a:ln>
            <a:noFill/>
          </a:ln>
          <a:effectLst>
            <a:softEdge rad="112500"/>
          </a:effectLst>
        </p:spPr>
      </p:pic>
      <p:sp>
        <p:nvSpPr>
          <p:cNvPr id="7" name="Title 1">
            <a:extLst>
              <a:ext uri="{FF2B5EF4-FFF2-40B4-BE49-F238E27FC236}">
                <a16:creationId xmlns:a16="http://schemas.microsoft.com/office/drawing/2014/main" id="{255049C6-6D2C-42AD-A457-8AC16843A377}"/>
              </a:ext>
            </a:extLst>
          </p:cNvPr>
          <p:cNvSpPr txBox="1">
            <a:spLocks/>
          </p:cNvSpPr>
          <p:nvPr/>
        </p:nvSpPr>
        <p:spPr>
          <a:xfrm>
            <a:off x="720000" y="720000"/>
            <a:ext cx="8229600"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600" dirty="0">
                <a:solidFill>
                  <a:prstClr val="black"/>
                </a:solidFill>
                <a:latin typeface="Century Gothic" pitchFamily="34" charset="0"/>
              </a:rPr>
              <a:t>How Do Scientists Think?</a:t>
            </a:r>
          </a:p>
        </p:txBody>
      </p:sp>
      <p:sp>
        <p:nvSpPr>
          <p:cNvPr id="8" name="Content Placeholder 3">
            <a:extLst>
              <a:ext uri="{FF2B5EF4-FFF2-40B4-BE49-F238E27FC236}">
                <a16:creationId xmlns:a16="http://schemas.microsoft.com/office/drawing/2014/main" id="{ED119650-2911-7250-F094-AE11F37E1BCA}"/>
              </a:ext>
            </a:extLst>
          </p:cNvPr>
          <p:cNvSpPr txBox="1">
            <a:spLocks/>
          </p:cNvSpPr>
          <p:nvPr/>
        </p:nvSpPr>
        <p:spPr bwMode="auto">
          <a:xfrm>
            <a:off x="1080000" y="2520000"/>
            <a:ext cx="4038600" cy="3394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rmAutofit/>
          </a:bodyPr>
          <a:lstStyle>
            <a:lvl1pPr marL="342891" indent="-342891"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32" indent="-285744"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2971" indent="-228594"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160" indent="-228594"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349" indent="-228594"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537" indent="-228594" algn="l" rtl="0" fontAlgn="base">
              <a:spcBef>
                <a:spcPct val="20000"/>
              </a:spcBef>
              <a:spcAft>
                <a:spcPct val="0"/>
              </a:spcAft>
              <a:buFont typeface="Wingdings" pitchFamily="16" charset="2"/>
              <a:buChar char="§"/>
              <a:defRPr sz="1600">
                <a:solidFill>
                  <a:schemeClr val="tx1"/>
                </a:solidFill>
                <a:latin typeface="+mn-lt"/>
                <a:ea typeface="+mn-ea"/>
              </a:defRPr>
            </a:lvl6pPr>
            <a:lvl7pPr marL="2971726" indent="-228594" algn="l" rtl="0" fontAlgn="base">
              <a:spcBef>
                <a:spcPct val="20000"/>
              </a:spcBef>
              <a:spcAft>
                <a:spcPct val="0"/>
              </a:spcAft>
              <a:buFont typeface="Wingdings" pitchFamily="16" charset="2"/>
              <a:buChar char="§"/>
              <a:defRPr sz="1600">
                <a:solidFill>
                  <a:schemeClr val="tx1"/>
                </a:solidFill>
                <a:latin typeface="+mn-lt"/>
                <a:ea typeface="+mn-ea"/>
              </a:defRPr>
            </a:lvl7pPr>
            <a:lvl8pPr marL="3428914" indent="-228594" algn="l" rtl="0" fontAlgn="base">
              <a:spcBef>
                <a:spcPct val="20000"/>
              </a:spcBef>
              <a:spcAft>
                <a:spcPct val="0"/>
              </a:spcAft>
              <a:buFont typeface="Wingdings" pitchFamily="16" charset="2"/>
              <a:buChar char="§"/>
              <a:defRPr sz="1600">
                <a:solidFill>
                  <a:schemeClr val="tx1"/>
                </a:solidFill>
                <a:latin typeface="+mn-lt"/>
                <a:ea typeface="+mn-ea"/>
              </a:defRPr>
            </a:lvl8pPr>
            <a:lvl9pPr marL="3886103" indent="-228594" algn="l" rtl="0" fontAlgn="base">
              <a:spcBef>
                <a:spcPct val="20000"/>
              </a:spcBef>
              <a:spcAft>
                <a:spcPct val="0"/>
              </a:spcAft>
              <a:buFont typeface="Wingdings" pitchFamily="16" charset="2"/>
              <a:buChar char="§"/>
              <a:defRPr sz="1600">
                <a:solidFill>
                  <a:schemeClr val="tx1"/>
                </a:solidFill>
                <a:latin typeface="+mn-lt"/>
                <a:ea typeface="+mn-ea"/>
              </a:defRPr>
            </a:lvl9pPr>
          </a:lstStyle>
          <a:p>
            <a:pPr marL="0" indent="0" algn="ctr">
              <a:buFont typeface="Wingdings" charset="0"/>
              <a:buNone/>
            </a:pPr>
            <a:r>
              <a:rPr lang="en-CA" sz="4000" kern="0" dirty="0">
                <a:solidFill>
                  <a:schemeClr val="tx2">
                    <a:lumMod val="75000"/>
                  </a:schemeClr>
                </a:solidFill>
                <a:latin typeface="Century Gothic" pitchFamily="34" charset="0"/>
              </a:rPr>
              <a:t>Scientists Collaborate</a:t>
            </a:r>
          </a:p>
        </p:txBody>
      </p:sp>
    </p:spTree>
    <p:extLst>
      <p:ext uri="{BB962C8B-B14F-4D97-AF65-F5344CB8AC3E}">
        <p14:creationId xmlns:p14="http://schemas.microsoft.com/office/powerpoint/2010/main" val="56606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B9DB2F19-53D1-D140-B6FF-D343119D2B46}" vid="{E2A5D01F-3AE8-C94A-8217-40631FB552D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Jeffery GRFX:Applications:Templates:Presentations:Designs:Blue Horizon</Template>
  <TotalTime>38123</TotalTime>
  <Words>3168</Words>
  <Application>Microsoft Office PowerPoint</Application>
  <PresentationFormat>Widescreen</PresentationFormat>
  <Paragraphs>315</Paragraphs>
  <Slides>57</Slides>
  <Notes>47</Notes>
  <HiddenSlides>8</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57</vt:i4>
      </vt:variant>
    </vt:vector>
  </HeadingPairs>
  <TitlesOfParts>
    <vt:vector size="64" baseType="lpstr">
      <vt:lpstr>Antique Olive Compact</vt:lpstr>
      <vt:lpstr>Arial</vt:lpstr>
      <vt:lpstr>Calibri</vt:lpstr>
      <vt:lpstr>Century Gothic</vt:lpstr>
      <vt:lpstr>Wingdings</vt:lpstr>
      <vt:lpstr>Blue Horizon</vt:lpstr>
      <vt:lpstr>1_Blue Horizon</vt:lpstr>
      <vt:lpstr>PowerPoint Presentation</vt:lpstr>
      <vt:lpstr>PowerPoint Presentation</vt:lpstr>
      <vt:lpstr>PowerPoint Presentation</vt:lpstr>
      <vt:lpstr>PowerPoint Presentation</vt:lpstr>
      <vt:lpstr>Why is it Like That?</vt:lpstr>
      <vt:lpstr>Frayer Models</vt:lpstr>
      <vt:lpstr>PowerPoint Presentation</vt:lpstr>
      <vt:lpstr>What happened?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Force Model of Gravity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Acceleration Model of Gravity</vt:lpstr>
      <vt:lpstr>PowerPoint Presentation</vt:lpstr>
      <vt:lpstr>Two Models</vt:lpstr>
      <vt:lpstr>PowerPoint Presentation</vt:lpstr>
      <vt:lpstr>PowerPoint Presentation</vt:lpstr>
      <vt:lpstr>PowerPoint Presentation</vt:lpstr>
      <vt:lpstr>PowerPoint Presentation</vt:lpstr>
      <vt:lpstr>Spacetime Diagram</vt:lpstr>
      <vt:lpstr>How can Bob be made to accelerate?</vt:lpstr>
      <vt:lpstr>Einstein’s Solution: Spacetime is not flat!</vt:lpstr>
      <vt:lpstr>Repeat the same steps on the balloon</vt:lpstr>
      <vt:lpstr>PowerPoint Presentation</vt:lpstr>
      <vt:lpstr>PowerPoint Presentation</vt:lpstr>
      <vt:lpstr>PowerPoint Presentation</vt:lpstr>
      <vt:lpstr>PowerPoint Presentation</vt:lpstr>
      <vt:lpstr>Two Models</vt:lpstr>
      <vt:lpstr>PowerPoint Presentation</vt:lpstr>
      <vt:lpstr>Science is a powerful way of thinking</vt:lpstr>
      <vt:lpstr>PowerPoint Presentation</vt:lpstr>
      <vt:lpstr>PowerPoint Presentation</vt:lpstr>
      <vt:lpstr>Teacher Programs</vt:lpstr>
      <vt:lpstr>PowerPoint Presentation</vt:lpstr>
      <vt:lpstr>High School Student Programs</vt:lpstr>
      <vt:lpstr>PowerPoint Presentation</vt:lpstr>
      <vt:lpstr>PowerPoint Presentation</vt:lpstr>
      <vt:lpstr>PowerPoint Presentation</vt:lpstr>
      <vt:lpstr>PowerPoint Presentation</vt:lpstr>
    </vt:vector>
  </TitlesOfParts>
  <Company>Perimeter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arobinson</dc:creator>
  <cp:lastModifiedBy>Kelly Foyle</cp:lastModifiedBy>
  <cp:revision>1629</cp:revision>
  <cp:lastPrinted>2016-09-29T15:03:40Z</cp:lastPrinted>
  <dcterms:created xsi:type="dcterms:W3CDTF">2004-12-02T14:55:47Z</dcterms:created>
  <dcterms:modified xsi:type="dcterms:W3CDTF">2022-07-11T06:34:32Z</dcterms:modified>
</cp:coreProperties>
</file>