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5143500" type="screen16x9"/>
  <p:notesSz cx="6858000" cy="9144000"/>
  <p:embeddedFontLst>
    <p:embeddedFont>
      <p:font typeface="Calibri" panose="020F0502020204030204" pitchFamily="34" charset="0"/>
      <p:regular r:id="rId34"/>
      <p:bold r:id="rId35"/>
      <p:italic r:id="rId36"/>
      <p:boldItalic r:id="rId37"/>
    </p:embeddedFont>
    <p:embeddedFont>
      <p:font typeface="Caveat" panose="020B0604020202020204" charset="0"/>
      <p:regular r:id="rId38"/>
      <p:bold r:id="rId39"/>
    </p:embeddedFont>
    <p:embeddedFont>
      <p:font typeface="Comfortaa" panose="020B0604020202020204" charset="0"/>
      <p:regular r:id="rId40"/>
      <p:bold r:id="rId41"/>
    </p:embeddedFont>
    <p:embeddedFont>
      <p:font typeface="Lato" panose="020F0502020204030203" pitchFamily="34" charset="0"/>
      <p:regular r:id="rId42"/>
      <p:bold r:id="rId43"/>
      <p:italic r:id="rId44"/>
      <p:boldItalic r:id="rId45"/>
    </p:embeddedFont>
    <p:embeddedFont>
      <p:font typeface="Playfair Display" panose="00000500000000000000" pitchFamily="2" charset="0"/>
      <p:regular r:id="rId46"/>
      <p:bold r:id="rId47"/>
      <p:italic r:id="rId48"/>
      <p:boldItalic r:id="rId4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6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6.fntdata"/><Relationship Id="rId21" Type="http://schemas.openxmlformats.org/officeDocument/2006/relationships/slide" Target="slides/slide20.xml"/><Relationship Id="rId34" Type="http://schemas.openxmlformats.org/officeDocument/2006/relationships/font" Target="fonts/font1.fntdata"/><Relationship Id="rId42" Type="http://schemas.openxmlformats.org/officeDocument/2006/relationships/font" Target="fonts/font9.fntdata"/><Relationship Id="rId47" Type="http://schemas.openxmlformats.org/officeDocument/2006/relationships/font" Target="fonts/font14.fntdata"/><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4.fntdata"/><Relationship Id="rId40" Type="http://schemas.openxmlformats.org/officeDocument/2006/relationships/font" Target="fonts/font7.fntdata"/><Relationship Id="rId45" Type="http://schemas.openxmlformats.org/officeDocument/2006/relationships/font" Target="fonts/font12.fntdata"/><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1.fntdata"/><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2.fntdata"/><Relationship Id="rId43" Type="http://schemas.openxmlformats.org/officeDocument/2006/relationships/font" Target="fonts/font10.fntdata"/><Relationship Id="rId48" Type="http://schemas.openxmlformats.org/officeDocument/2006/relationships/font" Target="fonts/font15.fntdata"/><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font" Target="fonts/font5.fntdata"/><Relationship Id="rId46" Type="http://schemas.openxmlformats.org/officeDocument/2006/relationships/font" Target="fonts/font13.fntdata"/><Relationship Id="rId20" Type="http://schemas.openxmlformats.org/officeDocument/2006/relationships/slide" Target="slides/slide19.xml"/><Relationship Id="rId41"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3.fntdata"/><Relationship Id="rId49"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13cfe339867_8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 name="Google Shape;63;g13cfe339867_8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55600" algn="l" rtl="0">
              <a:lnSpc>
                <a:spcPct val="107000"/>
              </a:lnSpc>
              <a:spcBef>
                <a:spcPts val="800"/>
              </a:spcBef>
              <a:spcAft>
                <a:spcPts val="0"/>
              </a:spcAft>
              <a:buClr>
                <a:schemeClr val="dk1"/>
              </a:buClr>
              <a:buSzPts val="2000"/>
              <a:buFont typeface="Calibri"/>
              <a:buChar char="-"/>
            </a:pPr>
            <a:endParaRPr sz="20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13c0f30b5fb_1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13c0f30b5fb_1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36a39bffd1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136a39bffd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13687776240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1368777624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136a39bffd1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136a39bffd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136a39bffd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136a39bffd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6a39bffd1_0_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36a39bffd1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36a39bffd1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36a39bffd1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13cfe339867_2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13cfe339867_2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GB" sz="2000"/>
              <a:t>The topics of relativistic physics, nuclear physics and especially particle physics often seem very confusing, far and non-understandable to students.</a:t>
            </a:r>
            <a:endParaRPr sz="2000"/>
          </a:p>
          <a:p>
            <a:pPr marL="0" lvl="0" indent="0" algn="l" rtl="0">
              <a:lnSpc>
                <a:spcPct val="115000"/>
              </a:lnSpc>
              <a:spcBef>
                <a:spcPts val="1200"/>
              </a:spcBef>
              <a:spcAft>
                <a:spcPts val="0"/>
              </a:spcAft>
              <a:buNone/>
            </a:pPr>
            <a:r>
              <a:rPr lang="en-GB" sz="2000"/>
              <a:t>Here are some of the concepts that a lot of students have a hard time accepting:</a:t>
            </a:r>
            <a:endParaRPr sz="2000"/>
          </a:p>
          <a:p>
            <a:pPr marL="0" lvl="0" indent="0" algn="l" rtl="0">
              <a:lnSpc>
                <a:spcPct val="115000"/>
              </a:lnSpc>
              <a:spcBef>
                <a:spcPts val="1200"/>
              </a:spcBef>
              <a:spcAft>
                <a:spcPts val="0"/>
              </a:spcAft>
              <a:buClr>
                <a:schemeClr val="dk1"/>
              </a:buClr>
              <a:buSzPts val="1100"/>
              <a:buFont typeface="Arial"/>
              <a:buNone/>
            </a:pPr>
            <a:endParaRPr sz="2000"/>
          </a:p>
          <a:p>
            <a:pPr marL="0" lvl="0" indent="0" algn="l" rtl="0">
              <a:spcBef>
                <a:spcPts val="1200"/>
              </a:spcBef>
              <a:spcAft>
                <a:spcPts val="0"/>
              </a:spcAft>
              <a:buNone/>
            </a:pPr>
            <a:endParaRPr sz="20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3cfe339867_2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7" name="Google Shape;187;g13cfe339867_2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r>
              <a:rPr lang="en-GB" sz="2000"/>
              <a:t>       In relativistic physics, suddenly time does not flow equally for every observer.</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solidFill>
                <a:schemeClr val="dk1"/>
              </a:solidFill>
              <a:latin typeface="Calibri"/>
              <a:ea typeface="Calibri"/>
              <a:cs typeface="Calibri"/>
              <a:sym typeface="Calibri"/>
            </a:endParaRPr>
          </a:p>
          <a:p>
            <a:pPr marL="0" lvl="0" indent="-228600" algn="l" rtl="0">
              <a:lnSpc>
                <a:spcPct val="115000"/>
              </a:lnSpc>
              <a:spcBef>
                <a:spcPts val="1200"/>
              </a:spcBef>
              <a:spcAft>
                <a:spcPts val="0"/>
              </a:spcAft>
              <a:buNone/>
            </a:pPr>
            <a:r>
              <a:rPr lang="en-GB" sz="2000"/>
              <a:t>-        In nuclear physics mass is suddenly not conserved and can be energy.</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p>
          <a:p>
            <a:pPr marL="0" lvl="0" indent="-228600" algn="l" rtl="0">
              <a:lnSpc>
                <a:spcPct val="115000"/>
              </a:lnSpc>
              <a:spcBef>
                <a:spcPts val="1200"/>
              </a:spcBef>
              <a:spcAft>
                <a:spcPts val="0"/>
              </a:spcAft>
              <a:buNone/>
            </a:pPr>
            <a:r>
              <a:rPr lang="en-GB" sz="2000"/>
              <a:t>-        In particle physics particles can suddenly change from one to another, appear and disappear,</a:t>
            </a:r>
            <a:endParaRPr sz="2000"/>
          </a:p>
          <a:p>
            <a:pPr marL="0" lvl="0" indent="0" algn="l" rtl="0">
              <a:lnSpc>
                <a:spcPct val="115000"/>
              </a:lnSpc>
              <a:spcBef>
                <a:spcPts val="1200"/>
              </a:spcBef>
              <a:spcAft>
                <a:spcPts val="0"/>
              </a:spcAft>
              <a:buNone/>
            </a:pPr>
            <a:endParaRPr sz="2000"/>
          </a:p>
          <a:p>
            <a:pPr marL="0" lvl="0" indent="0" algn="l" rtl="0">
              <a:spcBef>
                <a:spcPts val="1200"/>
              </a:spcBef>
              <a:spcAft>
                <a:spcPts val="0"/>
              </a:spcAft>
              <a:buNone/>
            </a:pPr>
            <a:endParaRPr sz="20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13cfe339867_2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13cfe339867_2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r>
              <a:rPr lang="en-GB" sz="2000"/>
              <a:t>       In relativistic physics, suddenly time does not flow equally for every observer.</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solidFill>
                <a:schemeClr val="dk1"/>
              </a:solidFill>
              <a:latin typeface="Calibri"/>
              <a:ea typeface="Calibri"/>
              <a:cs typeface="Calibri"/>
              <a:sym typeface="Calibri"/>
            </a:endParaRPr>
          </a:p>
          <a:p>
            <a:pPr marL="0" lvl="0" indent="-228600" algn="l" rtl="0">
              <a:lnSpc>
                <a:spcPct val="115000"/>
              </a:lnSpc>
              <a:spcBef>
                <a:spcPts val="1200"/>
              </a:spcBef>
              <a:spcAft>
                <a:spcPts val="0"/>
              </a:spcAft>
              <a:buNone/>
            </a:pPr>
            <a:r>
              <a:rPr lang="en-GB" sz="2000"/>
              <a:t>-        In nuclear physics mass is suddenly not conserved and can be energy.</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p>
          <a:p>
            <a:pPr marL="0" lvl="0" indent="-228600" algn="l" rtl="0">
              <a:lnSpc>
                <a:spcPct val="115000"/>
              </a:lnSpc>
              <a:spcBef>
                <a:spcPts val="1200"/>
              </a:spcBef>
              <a:spcAft>
                <a:spcPts val="0"/>
              </a:spcAft>
              <a:buNone/>
            </a:pPr>
            <a:r>
              <a:rPr lang="en-GB" sz="2000"/>
              <a:t>-        In particle physics particles can suddenly change from one to another, appear and disappear,</a:t>
            </a:r>
            <a:endParaRPr sz="2000"/>
          </a:p>
          <a:p>
            <a:pPr marL="0" lvl="0" indent="0" algn="l" rtl="0">
              <a:lnSpc>
                <a:spcPct val="115000"/>
              </a:lnSpc>
              <a:spcBef>
                <a:spcPts val="1200"/>
              </a:spcBef>
              <a:spcAft>
                <a:spcPts val="0"/>
              </a:spcAft>
              <a:buNone/>
            </a:pPr>
            <a:endParaRPr sz="2000"/>
          </a:p>
          <a:p>
            <a:pPr marL="0" lvl="0" indent="0" algn="l" rtl="0">
              <a:spcBef>
                <a:spcPts val="1200"/>
              </a:spcBef>
              <a:spcAft>
                <a:spcPts val="0"/>
              </a:spcAft>
              <a:buNone/>
            </a:pPr>
            <a:endParaRPr sz="20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13cd570b55e_0_1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0" name="Google Shape;70;g13cd570b55e_0_1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68300" algn="l" rtl="0">
              <a:lnSpc>
                <a:spcPct val="107000"/>
              </a:lnSpc>
              <a:spcBef>
                <a:spcPts val="0"/>
              </a:spcBef>
              <a:spcAft>
                <a:spcPts val="0"/>
              </a:spcAft>
              <a:buClr>
                <a:schemeClr val="dk1"/>
              </a:buClr>
              <a:buSzPts val="2200"/>
              <a:buFont typeface="Calibri"/>
              <a:buChar char="-"/>
            </a:pPr>
            <a:r>
              <a:rPr lang="en-GB" sz="2200">
                <a:latin typeface="Calibri"/>
                <a:ea typeface="Calibri"/>
                <a:cs typeface="Calibri"/>
                <a:sym typeface="Calibri"/>
              </a:rPr>
              <a:t>Space,the final frontier of human kind, exploring new boundaries of our apparently infinite universe. </a:t>
            </a:r>
            <a:endParaRPr sz="2200"/>
          </a:p>
          <a:p>
            <a:pPr marL="0" lvl="0" indent="0" algn="l" rtl="0">
              <a:lnSpc>
                <a:spcPct val="107000"/>
              </a:lnSpc>
              <a:spcBef>
                <a:spcPts val="0"/>
              </a:spcBef>
              <a:spcAft>
                <a:spcPts val="0"/>
              </a:spcAft>
              <a:buClr>
                <a:schemeClr val="dk1"/>
              </a:buClr>
              <a:buSzPts val="1800"/>
              <a:buFont typeface="Calibri"/>
              <a:buNone/>
            </a:pPr>
            <a:endParaRPr sz="2200">
              <a:latin typeface="Calibri"/>
              <a:ea typeface="Calibri"/>
              <a:cs typeface="Calibri"/>
              <a:sym typeface="Calibri"/>
            </a:endParaRPr>
          </a:p>
          <a:p>
            <a:pPr marL="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 CLICK</a:t>
            </a:r>
            <a:endParaRPr sz="2200"/>
          </a:p>
          <a:p>
            <a:pPr marL="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But how small can we go? What about the world of micro universe?</a:t>
            </a:r>
            <a:endParaRPr sz="2200"/>
          </a:p>
          <a:p>
            <a:pPr marL="0" lvl="0" indent="0" algn="l" rtl="0">
              <a:lnSpc>
                <a:spcPct val="107000"/>
              </a:lnSpc>
              <a:spcBef>
                <a:spcPts val="0"/>
              </a:spcBef>
              <a:spcAft>
                <a:spcPts val="0"/>
              </a:spcAft>
              <a:buClr>
                <a:schemeClr val="dk1"/>
              </a:buClr>
              <a:buSzPts val="1800"/>
              <a:buFont typeface="Calibri"/>
              <a:buNone/>
            </a:pPr>
            <a:endParaRPr sz="22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 CLICK</a:t>
            </a:r>
            <a:endParaRPr sz="2200">
              <a:latin typeface="Calibri"/>
              <a:ea typeface="Calibri"/>
              <a:cs typeface="Calibri"/>
              <a:sym typeface="Calibri"/>
            </a:endParaRPr>
          </a:p>
          <a:p>
            <a:pPr marL="342900" lvl="0" indent="-368300" algn="l" rtl="0">
              <a:lnSpc>
                <a:spcPct val="107000"/>
              </a:lnSpc>
              <a:spcBef>
                <a:spcPts val="0"/>
              </a:spcBef>
              <a:spcAft>
                <a:spcPts val="0"/>
              </a:spcAft>
              <a:buClr>
                <a:schemeClr val="dk1"/>
              </a:buClr>
              <a:buSzPts val="2200"/>
              <a:buFont typeface="Calibri"/>
              <a:buChar char="-"/>
            </a:pPr>
            <a:r>
              <a:rPr lang="en-GB" sz="2200">
                <a:latin typeface="Calibri"/>
                <a:ea typeface="Calibri"/>
                <a:cs typeface="Calibri"/>
                <a:sym typeface="Calibri"/>
              </a:rPr>
              <a:t>An atom? </a:t>
            </a:r>
            <a:endParaRPr sz="2200">
              <a:latin typeface="Calibri"/>
              <a:ea typeface="Calibri"/>
              <a:cs typeface="Calibri"/>
              <a:sym typeface="Calibri"/>
            </a:endParaRPr>
          </a:p>
        </p:txBody>
      </p:sp>
      <p:sp>
        <p:nvSpPr>
          <p:cNvPr id="71" name="Google Shape;71;g13cd570b55e_0_12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3cfe339867_2_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3cfe339867_2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None/>
            </a:pPr>
            <a:r>
              <a:rPr lang="en-GB" sz="2000"/>
              <a:t>       In relativistic physics, suddenly time does not flow equally for every observer.</a:t>
            </a:r>
            <a:endParaRPr sz="2000"/>
          </a:p>
          <a:p>
            <a:pPr marL="0" lvl="0" indent="0" algn="l" rtl="0">
              <a:lnSpc>
                <a:spcPct val="107000"/>
              </a:lnSpc>
              <a:spcBef>
                <a:spcPts val="120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solidFill>
                <a:schemeClr val="dk1"/>
              </a:solidFill>
              <a:latin typeface="Calibri"/>
              <a:ea typeface="Calibri"/>
              <a:cs typeface="Calibri"/>
              <a:sym typeface="Calibri"/>
            </a:endParaRPr>
          </a:p>
          <a:p>
            <a:pPr marL="0" lvl="0" indent="-228600" algn="l" rtl="0">
              <a:lnSpc>
                <a:spcPct val="115000"/>
              </a:lnSpc>
              <a:spcBef>
                <a:spcPts val="1200"/>
              </a:spcBef>
              <a:spcAft>
                <a:spcPts val="0"/>
              </a:spcAft>
              <a:buNone/>
            </a:pPr>
            <a:r>
              <a:rPr lang="en-GB" sz="2000"/>
              <a:t>-        In nuclear physics mass is suddenly not conserved and can be energy.</a:t>
            </a:r>
            <a:endParaRPr sz="2000"/>
          </a:p>
          <a:p>
            <a:pPr marL="0" lvl="0" indent="0" algn="l" rtl="0">
              <a:lnSpc>
                <a:spcPct val="107000"/>
              </a:lnSpc>
              <a:spcBef>
                <a:spcPts val="120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p>
          <a:p>
            <a:pPr marL="0" lvl="0" indent="-228600" algn="l" rtl="0">
              <a:lnSpc>
                <a:spcPct val="115000"/>
              </a:lnSpc>
              <a:spcBef>
                <a:spcPts val="1200"/>
              </a:spcBef>
              <a:spcAft>
                <a:spcPts val="0"/>
              </a:spcAft>
              <a:buNone/>
            </a:pPr>
            <a:r>
              <a:rPr lang="en-GB" sz="2000"/>
              <a:t>-        In particle physics particles can suddenly change from one to another, appear and disappear,</a:t>
            </a:r>
            <a:endParaRPr sz="2000"/>
          </a:p>
          <a:p>
            <a:pPr marL="0" lvl="0" indent="0" algn="l" rtl="0">
              <a:lnSpc>
                <a:spcPct val="115000"/>
              </a:lnSpc>
              <a:spcBef>
                <a:spcPts val="1200"/>
              </a:spcBef>
              <a:spcAft>
                <a:spcPts val="0"/>
              </a:spcAft>
              <a:buNone/>
            </a:pPr>
            <a:endParaRPr sz="2000"/>
          </a:p>
          <a:p>
            <a:pPr marL="0" lvl="0" indent="0" algn="l" rtl="0">
              <a:spcBef>
                <a:spcPts val="1200"/>
              </a:spcBef>
              <a:spcAft>
                <a:spcPts val="0"/>
              </a:spcAft>
              <a:buNone/>
            </a:pPr>
            <a:endParaRPr sz="20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3cfe339867_2_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3cfe339867_2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GB" sz="2000">
                <a:solidFill>
                  <a:schemeClr val="dk1"/>
                </a:solidFill>
              </a:rPr>
              <a:t>Maybe physicists made a huge mistake when they decided label something as “antimatter”, because it is just a type of matter actually.</a:t>
            </a:r>
            <a:endParaRPr sz="2000">
              <a:solidFill>
                <a:schemeClr val="dk1"/>
              </a:solidFill>
            </a:endParaRPr>
          </a:p>
          <a:p>
            <a:pPr marL="0" lvl="0" indent="0" algn="l" rtl="0">
              <a:lnSpc>
                <a:spcPct val="107000"/>
              </a:lnSpc>
              <a:spcBef>
                <a:spcPts val="120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GB" sz="2000">
                <a:solidFill>
                  <a:schemeClr val="dk1"/>
                </a:solidFill>
              </a:rPr>
              <a:t>And what about the “opposite of time” direction for antiparticles…</a:t>
            </a:r>
            <a:endParaRPr sz="2000">
              <a:solidFill>
                <a:schemeClr val="dk1"/>
              </a:solidFill>
            </a:endParaRPr>
          </a:p>
          <a:p>
            <a:pPr marL="0" lvl="0" indent="0" algn="l" rtl="0">
              <a:lnSpc>
                <a:spcPct val="107000"/>
              </a:lnSpc>
              <a:spcBef>
                <a:spcPts val="120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solidFill>
                <a:schemeClr val="dk1"/>
              </a:solidFill>
            </a:endParaRPr>
          </a:p>
          <a:p>
            <a:pPr marL="0" lvl="0" indent="0" algn="l" rtl="0">
              <a:lnSpc>
                <a:spcPct val="115000"/>
              </a:lnSpc>
              <a:spcBef>
                <a:spcPts val="1200"/>
              </a:spcBef>
              <a:spcAft>
                <a:spcPts val="1200"/>
              </a:spcAft>
              <a:buNone/>
            </a:pPr>
            <a:r>
              <a:rPr lang="en-GB" sz="2000">
                <a:solidFill>
                  <a:schemeClr val="dk1"/>
                </a:solidFill>
              </a:rPr>
              <a:t>that is just very a weird way to explain things..Well it is strangely explained in books</a:t>
            </a:r>
            <a:endParaRPr sz="20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cfe339867_2_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cfe339867_2_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GB" sz="2000"/>
              <a:t>Maybe physicists made a huge mistake when they decided label something as “antimatter”, because it is just a type of matter actually.</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p>
          <a:p>
            <a:pPr marL="0" lvl="0" indent="0" algn="l" rtl="0">
              <a:lnSpc>
                <a:spcPct val="115000"/>
              </a:lnSpc>
              <a:spcBef>
                <a:spcPts val="1200"/>
              </a:spcBef>
              <a:spcAft>
                <a:spcPts val="0"/>
              </a:spcAft>
              <a:buNone/>
            </a:pPr>
            <a:r>
              <a:rPr lang="en-GB" sz="2000"/>
              <a:t>And what about the “opposite of time” direction for antiparticles…</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p>
          <a:p>
            <a:pPr marL="0" lvl="0" indent="0" algn="l" rtl="0">
              <a:lnSpc>
                <a:spcPct val="115000"/>
              </a:lnSpc>
              <a:spcBef>
                <a:spcPts val="1200"/>
              </a:spcBef>
              <a:spcAft>
                <a:spcPts val="0"/>
              </a:spcAft>
              <a:buNone/>
            </a:pPr>
            <a:r>
              <a:rPr lang="en-GB" sz="2000"/>
              <a:t>that is just very a weird way to explain things..Well it is strangely explained in books</a:t>
            </a:r>
            <a:endParaRPr sz="2000"/>
          </a:p>
          <a:p>
            <a:pPr marL="0" lvl="0" indent="0" algn="l" rtl="0">
              <a:spcBef>
                <a:spcPts val="1200"/>
              </a:spcBef>
              <a:spcAft>
                <a:spcPts val="0"/>
              </a:spcAft>
              <a:buNone/>
            </a:pPr>
            <a:endParaRPr sz="20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3cfe339867_2_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13cfe339867_2_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None/>
            </a:pPr>
            <a:r>
              <a:rPr lang="en-GB" sz="2000"/>
              <a:t>Maybe physicists made a huge mistake when they decided label something as “antimatter”, because it is just a type of matter actually.</a:t>
            </a:r>
            <a:endParaRPr sz="2000"/>
          </a:p>
          <a:p>
            <a:pPr marL="0" lvl="0" indent="0" algn="l" rtl="0">
              <a:lnSpc>
                <a:spcPct val="107000"/>
              </a:lnSpc>
              <a:spcBef>
                <a:spcPts val="120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p>
          <a:p>
            <a:pPr marL="0" lvl="0" indent="0" algn="l" rtl="0">
              <a:lnSpc>
                <a:spcPct val="115000"/>
              </a:lnSpc>
              <a:spcBef>
                <a:spcPts val="1200"/>
              </a:spcBef>
              <a:spcAft>
                <a:spcPts val="0"/>
              </a:spcAft>
              <a:buNone/>
            </a:pPr>
            <a:r>
              <a:rPr lang="en-GB" sz="2000"/>
              <a:t>And what about the “opposite of time” direction for antiparticles…</a:t>
            </a:r>
            <a:endParaRPr sz="2000"/>
          </a:p>
          <a:p>
            <a:pPr marL="0" lvl="0" indent="0" algn="l" rtl="0">
              <a:lnSpc>
                <a:spcPct val="107000"/>
              </a:lnSpc>
              <a:spcBef>
                <a:spcPts val="1200"/>
              </a:spcBef>
              <a:spcAft>
                <a:spcPts val="0"/>
              </a:spcAft>
              <a:buNone/>
            </a:pPr>
            <a:r>
              <a:rPr lang="en-GB" sz="2000">
                <a:solidFill>
                  <a:schemeClr val="dk1"/>
                </a:solidFill>
                <a:latin typeface="Calibri"/>
                <a:ea typeface="Calibri"/>
                <a:cs typeface="Calibri"/>
                <a:sym typeface="Calibri"/>
              </a:rPr>
              <a:t>--- CLICK</a:t>
            </a:r>
            <a:endParaRPr sz="2000"/>
          </a:p>
          <a:p>
            <a:pPr marL="0" lvl="0" indent="0" algn="l" rtl="0">
              <a:lnSpc>
                <a:spcPct val="115000"/>
              </a:lnSpc>
              <a:spcBef>
                <a:spcPts val="1200"/>
              </a:spcBef>
              <a:spcAft>
                <a:spcPts val="0"/>
              </a:spcAft>
              <a:buClr>
                <a:schemeClr val="dk1"/>
              </a:buClr>
              <a:buSzPts val="1100"/>
              <a:buFont typeface="Arial"/>
              <a:buNone/>
            </a:pPr>
            <a:r>
              <a:rPr lang="en-GB" sz="2000"/>
              <a:t>that is just very a weird way to explain things..Well it is strangely explained in books</a:t>
            </a:r>
            <a:endParaRPr sz="2000"/>
          </a:p>
          <a:p>
            <a:pPr marL="0" lvl="0" indent="0" algn="l" rtl="0">
              <a:spcBef>
                <a:spcPts val="1200"/>
              </a:spcBef>
              <a:spcAft>
                <a:spcPts val="0"/>
              </a:spcAft>
              <a:buNone/>
            </a:pPr>
            <a:endParaRPr sz="20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13cfe339867_2_106: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Clr>
                <a:schemeClr val="dk1"/>
              </a:buClr>
              <a:buSzPts val="1100"/>
              <a:buFont typeface="Arial"/>
              <a:buNone/>
            </a:pPr>
            <a:r>
              <a:rPr lang="en-GB" sz="2000">
                <a:solidFill>
                  <a:schemeClr val="dk1"/>
                </a:solidFill>
              </a:rPr>
              <a:t>-        This all becomes confusing to students’ young minds,</a:t>
            </a:r>
            <a:endParaRPr sz="2000">
              <a:solidFill>
                <a:schemeClr val="dk1"/>
              </a:solidFill>
            </a:endParaRPr>
          </a:p>
          <a:p>
            <a:pPr marL="0" lvl="0" indent="-228600" algn="l" rtl="0">
              <a:lnSpc>
                <a:spcPct val="115000"/>
              </a:lnSpc>
              <a:spcBef>
                <a:spcPts val="1200"/>
              </a:spcBef>
              <a:spcAft>
                <a:spcPts val="0"/>
              </a:spcAft>
              <a:buClr>
                <a:schemeClr val="dk1"/>
              </a:buClr>
              <a:buSzPts val="1100"/>
              <a:buFont typeface="Arial"/>
              <a:buNone/>
            </a:pPr>
            <a:r>
              <a:rPr lang="en-GB" sz="2000">
                <a:solidFill>
                  <a:schemeClr val="dk1"/>
                </a:solidFill>
              </a:rPr>
              <a:t>—CLICK</a:t>
            </a:r>
            <a:endParaRPr sz="2000">
              <a:solidFill>
                <a:schemeClr val="dk1"/>
              </a:solidFill>
            </a:endParaRPr>
          </a:p>
          <a:p>
            <a:pPr marL="0" lvl="0" indent="-228600" algn="l" rtl="0">
              <a:lnSpc>
                <a:spcPct val="115000"/>
              </a:lnSpc>
              <a:spcBef>
                <a:spcPts val="1200"/>
              </a:spcBef>
              <a:spcAft>
                <a:spcPts val="1200"/>
              </a:spcAft>
              <a:buNone/>
            </a:pPr>
            <a:r>
              <a:rPr lang="en-GB" sz="2000">
                <a:solidFill>
                  <a:schemeClr val="dk1"/>
                </a:solidFill>
              </a:rPr>
              <a:t> and different approach to teaching this field is needed.</a:t>
            </a:r>
            <a:endParaRPr sz="2000"/>
          </a:p>
        </p:txBody>
      </p:sp>
      <p:sp>
        <p:nvSpPr>
          <p:cNvPr id="230" name="Google Shape;230;g13cfe339867_2_10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13cfe339867_2_115: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228600" algn="l" rtl="0">
              <a:lnSpc>
                <a:spcPct val="115000"/>
              </a:lnSpc>
              <a:spcBef>
                <a:spcPts val="1200"/>
              </a:spcBef>
              <a:spcAft>
                <a:spcPts val="0"/>
              </a:spcAft>
              <a:buClr>
                <a:schemeClr val="dk1"/>
              </a:buClr>
              <a:buSzPts val="1100"/>
              <a:buFont typeface="Arial"/>
              <a:buNone/>
            </a:pPr>
            <a:r>
              <a:rPr lang="en-GB" sz="2000">
                <a:solidFill>
                  <a:schemeClr val="dk1"/>
                </a:solidFill>
              </a:rPr>
              <a:t>-        This all becomes confusing to students’ young minds,</a:t>
            </a:r>
            <a:endParaRPr sz="2000">
              <a:solidFill>
                <a:schemeClr val="dk1"/>
              </a:solidFill>
            </a:endParaRPr>
          </a:p>
          <a:p>
            <a:pPr marL="0" lvl="0" indent="-228600" algn="l" rtl="0">
              <a:lnSpc>
                <a:spcPct val="115000"/>
              </a:lnSpc>
              <a:spcBef>
                <a:spcPts val="1200"/>
              </a:spcBef>
              <a:spcAft>
                <a:spcPts val="0"/>
              </a:spcAft>
              <a:buClr>
                <a:schemeClr val="dk1"/>
              </a:buClr>
              <a:buSzPts val="1100"/>
              <a:buFont typeface="Arial"/>
              <a:buNone/>
            </a:pPr>
            <a:r>
              <a:rPr lang="en-GB" sz="2000">
                <a:solidFill>
                  <a:schemeClr val="dk1"/>
                </a:solidFill>
              </a:rPr>
              <a:t>—CLICK</a:t>
            </a:r>
            <a:endParaRPr sz="2000">
              <a:solidFill>
                <a:schemeClr val="dk1"/>
              </a:solidFill>
            </a:endParaRPr>
          </a:p>
          <a:p>
            <a:pPr marL="0" lvl="0" indent="-228600" algn="l" rtl="0">
              <a:lnSpc>
                <a:spcPct val="115000"/>
              </a:lnSpc>
              <a:spcBef>
                <a:spcPts val="1200"/>
              </a:spcBef>
              <a:spcAft>
                <a:spcPts val="1200"/>
              </a:spcAft>
              <a:buNone/>
            </a:pPr>
            <a:r>
              <a:rPr lang="en-GB" sz="2000">
                <a:solidFill>
                  <a:schemeClr val="dk1"/>
                </a:solidFill>
              </a:rPr>
              <a:t> and different approach to teaching this field is needed.</a:t>
            </a:r>
            <a:endParaRPr sz="2000"/>
          </a:p>
        </p:txBody>
      </p:sp>
      <p:sp>
        <p:nvSpPr>
          <p:cNvPr id="240" name="Google Shape;240;g13cfe339867_2_1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3687776240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13687776240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13c9ef755b6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13c9ef755b6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13c9ef755b6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13c9ef755b6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3c9ef755b6_1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3c9ef755b6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3cd570b55e_0_1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 name="Google Shape;77;g13cd570b55e_0_1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68300" algn="l" rtl="0">
              <a:lnSpc>
                <a:spcPct val="107000"/>
              </a:lnSpc>
              <a:spcBef>
                <a:spcPts val="0"/>
              </a:spcBef>
              <a:spcAft>
                <a:spcPts val="0"/>
              </a:spcAft>
              <a:buClr>
                <a:schemeClr val="dk1"/>
              </a:buClr>
              <a:buSzPts val="2200"/>
              <a:buFont typeface="Calibri"/>
              <a:buChar char="-"/>
            </a:pPr>
            <a:r>
              <a:rPr lang="en-GB" sz="2200">
                <a:latin typeface="Calibri"/>
                <a:ea typeface="Calibri"/>
                <a:cs typeface="Calibri"/>
                <a:sym typeface="Calibri"/>
              </a:rPr>
              <a:t>Space,the final frontier of human kind, exploring new boundaries of our apparently infinite universe. </a:t>
            </a:r>
            <a:endParaRPr sz="2200"/>
          </a:p>
          <a:p>
            <a:pPr marL="0" lvl="0" indent="0" algn="l" rtl="0">
              <a:lnSpc>
                <a:spcPct val="107000"/>
              </a:lnSpc>
              <a:spcBef>
                <a:spcPts val="0"/>
              </a:spcBef>
              <a:spcAft>
                <a:spcPts val="0"/>
              </a:spcAft>
              <a:buClr>
                <a:schemeClr val="dk1"/>
              </a:buClr>
              <a:buSzPts val="1800"/>
              <a:buFont typeface="Calibri"/>
              <a:buNone/>
            </a:pPr>
            <a:endParaRPr sz="2200">
              <a:latin typeface="Calibri"/>
              <a:ea typeface="Calibri"/>
              <a:cs typeface="Calibri"/>
              <a:sym typeface="Calibri"/>
            </a:endParaRPr>
          </a:p>
          <a:p>
            <a:pPr marL="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 CLICK</a:t>
            </a:r>
            <a:endParaRPr sz="2200"/>
          </a:p>
          <a:p>
            <a:pPr marL="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But how small can we go? What about the world of micro universe?</a:t>
            </a:r>
            <a:endParaRPr sz="2200"/>
          </a:p>
          <a:p>
            <a:pPr marL="0" lvl="0" indent="0" algn="l" rtl="0">
              <a:lnSpc>
                <a:spcPct val="107000"/>
              </a:lnSpc>
              <a:spcBef>
                <a:spcPts val="0"/>
              </a:spcBef>
              <a:spcAft>
                <a:spcPts val="0"/>
              </a:spcAft>
              <a:buClr>
                <a:schemeClr val="dk1"/>
              </a:buClr>
              <a:buSzPts val="1800"/>
              <a:buFont typeface="Calibri"/>
              <a:buNone/>
            </a:pPr>
            <a:endParaRPr sz="22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800"/>
              <a:buFont typeface="Calibri"/>
              <a:buNone/>
            </a:pPr>
            <a:r>
              <a:rPr lang="en-GB" sz="2200">
                <a:latin typeface="Calibri"/>
                <a:ea typeface="Calibri"/>
                <a:cs typeface="Calibri"/>
                <a:sym typeface="Calibri"/>
              </a:rPr>
              <a:t>--- CLICK</a:t>
            </a:r>
            <a:endParaRPr sz="2200">
              <a:latin typeface="Calibri"/>
              <a:ea typeface="Calibri"/>
              <a:cs typeface="Calibri"/>
              <a:sym typeface="Calibri"/>
            </a:endParaRPr>
          </a:p>
          <a:p>
            <a:pPr marL="342900" lvl="0" indent="-368300" algn="l" rtl="0">
              <a:lnSpc>
                <a:spcPct val="107000"/>
              </a:lnSpc>
              <a:spcBef>
                <a:spcPts val="0"/>
              </a:spcBef>
              <a:spcAft>
                <a:spcPts val="0"/>
              </a:spcAft>
              <a:buClr>
                <a:schemeClr val="dk1"/>
              </a:buClr>
              <a:buSzPts val="2200"/>
              <a:buFont typeface="Calibri"/>
              <a:buChar char="-"/>
            </a:pPr>
            <a:r>
              <a:rPr lang="en-GB" sz="2200">
                <a:latin typeface="Calibri"/>
                <a:ea typeface="Calibri"/>
                <a:cs typeface="Calibri"/>
                <a:sym typeface="Calibri"/>
              </a:rPr>
              <a:t>An atom? </a:t>
            </a:r>
            <a:endParaRPr sz="2200">
              <a:latin typeface="Calibri"/>
              <a:ea typeface="Calibri"/>
              <a:cs typeface="Calibri"/>
              <a:sym typeface="Calibri"/>
            </a:endParaRPr>
          </a:p>
        </p:txBody>
      </p:sp>
      <p:sp>
        <p:nvSpPr>
          <p:cNvPr id="78" name="Google Shape;78;g13cd570b55e_0_1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13687776240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13687776240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13c0f30b5fb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13c0f30b5fb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13cd570b55e_0_1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g13cd570b55e_0_1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342900" lvl="0" indent="-355600" algn="l" rtl="0">
              <a:lnSpc>
                <a:spcPct val="107000"/>
              </a:lnSpc>
              <a:spcBef>
                <a:spcPts val="0"/>
              </a:spcBef>
              <a:spcAft>
                <a:spcPts val="0"/>
              </a:spcAft>
              <a:buClr>
                <a:schemeClr val="dk1"/>
              </a:buClr>
              <a:buSzPts val="2000"/>
              <a:buFont typeface="Calibri"/>
              <a:buChar char="-"/>
            </a:pPr>
            <a:r>
              <a:rPr lang="en-GB" sz="2000">
                <a:latin typeface="Calibri"/>
                <a:ea typeface="Calibri"/>
                <a:cs typeface="Calibri"/>
                <a:sym typeface="Calibri"/>
              </a:rPr>
              <a:t>Space,the final frontier of human kind, exploring new boundaries of our apparently infinite universe. </a:t>
            </a:r>
            <a:endParaRPr sz="2000"/>
          </a:p>
          <a:p>
            <a:pPr marL="0" lvl="0" indent="0" algn="l" rtl="0">
              <a:lnSpc>
                <a:spcPct val="107000"/>
              </a:lnSpc>
              <a:spcBef>
                <a:spcPts val="0"/>
              </a:spcBef>
              <a:spcAft>
                <a:spcPts val="0"/>
              </a:spcAft>
              <a:buClr>
                <a:schemeClr val="dk1"/>
              </a:buClr>
              <a:buSzPts val="1800"/>
              <a:buFont typeface="Calibri"/>
              <a:buNone/>
            </a:pPr>
            <a:endParaRPr sz="2000">
              <a:latin typeface="Calibri"/>
              <a:ea typeface="Calibri"/>
              <a:cs typeface="Calibri"/>
              <a:sym typeface="Calibri"/>
            </a:endParaRPr>
          </a:p>
          <a:p>
            <a:pPr marL="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 CLICK</a:t>
            </a:r>
            <a:endParaRPr sz="2000"/>
          </a:p>
          <a:p>
            <a:pPr marL="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But how small can we go? What about the world of micro universe?</a:t>
            </a:r>
            <a:endParaRPr sz="2000"/>
          </a:p>
          <a:p>
            <a:pPr marL="0" lvl="0" indent="0" algn="l" rtl="0">
              <a:lnSpc>
                <a:spcPct val="107000"/>
              </a:lnSpc>
              <a:spcBef>
                <a:spcPts val="0"/>
              </a:spcBef>
              <a:spcAft>
                <a:spcPts val="0"/>
              </a:spcAft>
              <a:buClr>
                <a:schemeClr val="dk1"/>
              </a:buClr>
              <a:buSzPts val="1800"/>
              <a:buFont typeface="Calibri"/>
              <a:buNone/>
            </a:pPr>
            <a:endParaRPr sz="20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 CLICK</a:t>
            </a:r>
            <a:endParaRPr sz="2000">
              <a:latin typeface="Calibri"/>
              <a:ea typeface="Calibri"/>
              <a:cs typeface="Calibri"/>
              <a:sym typeface="Calibri"/>
            </a:endParaRPr>
          </a:p>
          <a:p>
            <a:pPr marL="342900" lvl="0" indent="-355600" algn="l" rtl="0">
              <a:lnSpc>
                <a:spcPct val="107000"/>
              </a:lnSpc>
              <a:spcBef>
                <a:spcPts val="0"/>
              </a:spcBef>
              <a:spcAft>
                <a:spcPts val="0"/>
              </a:spcAft>
              <a:buClr>
                <a:schemeClr val="dk1"/>
              </a:buClr>
              <a:buSzPts val="2000"/>
              <a:buFont typeface="Calibri"/>
              <a:buChar char="-"/>
            </a:pPr>
            <a:r>
              <a:rPr lang="en-GB" sz="2000">
                <a:latin typeface="Calibri"/>
                <a:ea typeface="Calibri"/>
                <a:cs typeface="Calibri"/>
                <a:sym typeface="Calibri"/>
              </a:rPr>
              <a:t>An atom? </a:t>
            </a:r>
            <a:endParaRPr sz="2000">
              <a:latin typeface="Calibri"/>
              <a:ea typeface="Calibri"/>
              <a:cs typeface="Calibri"/>
              <a:sym typeface="Calibri"/>
            </a:endParaRPr>
          </a:p>
        </p:txBody>
      </p:sp>
      <p:sp>
        <p:nvSpPr>
          <p:cNvPr id="89" name="Google Shape;89;g13cd570b55e_0_1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3cd570b55e_0_1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13cd570b55e_0_15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We can go even deeper:</a:t>
            </a:r>
            <a:endParaRPr sz="2000">
              <a:latin typeface="Calibri"/>
              <a:ea typeface="Calibri"/>
              <a:cs typeface="Calibri"/>
              <a:sym typeface="Calibri"/>
            </a:endParaRPr>
          </a:p>
          <a:p>
            <a:pPr marL="342900" lvl="0" indent="-355600" algn="l" rtl="0">
              <a:lnSpc>
                <a:spcPct val="107000"/>
              </a:lnSpc>
              <a:spcBef>
                <a:spcPts val="0"/>
              </a:spcBef>
              <a:spcAft>
                <a:spcPts val="0"/>
              </a:spcAft>
              <a:buClr>
                <a:schemeClr val="dk1"/>
              </a:buClr>
              <a:buSzPts val="2000"/>
              <a:buFont typeface="Calibri"/>
              <a:buChar char="-"/>
            </a:pPr>
            <a:r>
              <a:rPr lang="en-GB" sz="2000">
                <a:latin typeface="Calibri"/>
                <a:ea typeface="Calibri"/>
                <a:cs typeface="Calibri"/>
                <a:sym typeface="Calibri"/>
              </a:rPr>
              <a:t>Quarks, photons, gluons, leptons.</a:t>
            </a:r>
            <a:endParaRPr sz="2000">
              <a:latin typeface="Calibri"/>
              <a:ea typeface="Calibri"/>
              <a:cs typeface="Calibri"/>
              <a:sym typeface="Calibri"/>
            </a:endParaRPr>
          </a:p>
          <a:p>
            <a:pPr marL="342900" lvl="0" indent="-228600" algn="l" rtl="0">
              <a:lnSpc>
                <a:spcPct val="107000"/>
              </a:lnSpc>
              <a:spcBef>
                <a:spcPts val="0"/>
              </a:spcBef>
              <a:spcAft>
                <a:spcPts val="0"/>
              </a:spcAft>
              <a:buClr>
                <a:schemeClr val="dk1"/>
              </a:buClr>
              <a:buSzPts val="1800"/>
              <a:buFont typeface="Calibri"/>
              <a:buNone/>
            </a:pPr>
            <a:endParaRPr sz="20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 CLICK</a:t>
            </a:r>
            <a:endParaRPr sz="2000">
              <a:latin typeface="Calibri"/>
              <a:ea typeface="Calibri"/>
              <a:cs typeface="Calibri"/>
              <a:sym typeface="Calibri"/>
            </a:endParaRPr>
          </a:p>
          <a:p>
            <a:pPr marL="0" lvl="0" indent="0" algn="l" rtl="0">
              <a:lnSpc>
                <a:spcPct val="107000"/>
              </a:lnSpc>
              <a:spcBef>
                <a:spcPts val="0"/>
              </a:spcBef>
              <a:spcAft>
                <a:spcPts val="0"/>
              </a:spcAft>
              <a:buClr>
                <a:schemeClr val="dk1"/>
              </a:buClr>
              <a:buSzPts val="1800"/>
              <a:buFont typeface="Calibri"/>
              <a:buNone/>
            </a:pPr>
            <a:r>
              <a:rPr lang="en-GB" sz="2000">
                <a:latin typeface="Calibri"/>
                <a:ea typeface="Calibri"/>
                <a:cs typeface="Calibri"/>
                <a:sym typeface="Calibri"/>
              </a:rPr>
              <a:t>Scientists have discovered a galore of particles, and they keep discovering new ones.</a:t>
            </a:r>
            <a:endParaRPr sz="2000">
              <a:latin typeface="Calibri"/>
              <a:ea typeface="Calibri"/>
              <a:cs typeface="Calibri"/>
              <a:sym typeface="Calibri"/>
            </a:endParaRPr>
          </a:p>
          <a:p>
            <a:pPr marL="342900" lvl="0" indent="-228600" algn="l" rtl="0">
              <a:lnSpc>
                <a:spcPct val="107000"/>
              </a:lnSpc>
              <a:spcBef>
                <a:spcPts val="800"/>
              </a:spcBef>
              <a:spcAft>
                <a:spcPts val="0"/>
              </a:spcAft>
              <a:buClr>
                <a:schemeClr val="dk1"/>
              </a:buClr>
              <a:buSzPts val="1800"/>
              <a:buFont typeface="Calibri"/>
              <a:buNone/>
            </a:pPr>
            <a:endParaRPr sz="2000">
              <a:latin typeface="Calibri"/>
              <a:ea typeface="Calibri"/>
              <a:cs typeface="Calibri"/>
              <a:sym typeface="Calibri"/>
            </a:endParaRPr>
          </a:p>
        </p:txBody>
      </p:sp>
      <p:sp>
        <p:nvSpPr>
          <p:cNvPr id="97" name="Google Shape;97;g13cd570b55e_0_15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3cd570b55e_0_15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13cd570b55e_0_15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000"/>
              </a:lnSpc>
              <a:spcBef>
                <a:spcPts val="0"/>
              </a:spcBef>
              <a:spcAft>
                <a:spcPts val="0"/>
              </a:spcAft>
              <a:buClr>
                <a:schemeClr val="dk1"/>
              </a:buClr>
              <a:buSzPts val="1200"/>
              <a:buFont typeface="Calibri"/>
              <a:buNone/>
            </a:pPr>
            <a:r>
              <a:rPr lang="en-GB" sz="2000">
                <a:latin typeface="Calibri"/>
                <a:ea typeface="Calibri"/>
                <a:cs typeface="Calibri"/>
                <a:sym typeface="Calibri"/>
              </a:rPr>
              <a:t>We can go even deeper:</a:t>
            </a:r>
            <a:endParaRPr sz="2000">
              <a:latin typeface="Calibri"/>
              <a:ea typeface="Calibri"/>
              <a:cs typeface="Calibri"/>
              <a:sym typeface="Calibri"/>
            </a:endParaRPr>
          </a:p>
          <a:p>
            <a:pPr marL="342900" lvl="0" indent="-393700" algn="l" rtl="0">
              <a:lnSpc>
                <a:spcPct val="107000"/>
              </a:lnSpc>
              <a:spcBef>
                <a:spcPts val="0"/>
              </a:spcBef>
              <a:spcAft>
                <a:spcPts val="0"/>
              </a:spcAft>
              <a:buClr>
                <a:schemeClr val="dk1"/>
              </a:buClr>
              <a:buSzPts val="2000"/>
              <a:buFont typeface="Calibri"/>
              <a:buChar char="-"/>
            </a:pPr>
            <a:r>
              <a:rPr lang="en-GB" sz="2000">
                <a:latin typeface="Calibri"/>
                <a:ea typeface="Calibri"/>
                <a:cs typeface="Calibri"/>
                <a:sym typeface="Calibri"/>
              </a:rPr>
              <a:t>Quarks, photons, gluons, leptons.</a:t>
            </a:r>
            <a:endParaRPr sz="2000">
              <a:latin typeface="Calibri"/>
              <a:ea typeface="Calibri"/>
              <a:cs typeface="Calibri"/>
              <a:sym typeface="Calibri"/>
            </a:endParaRPr>
          </a:p>
          <a:p>
            <a:pPr marL="342900" lvl="0" indent="-266700" algn="l" rtl="0">
              <a:lnSpc>
                <a:spcPct val="107000"/>
              </a:lnSpc>
              <a:spcBef>
                <a:spcPts val="0"/>
              </a:spcBef>
              <a:spcAft>
                <a:spcPts val="0"/>
              </a:spcAft>
              <a:buClr>
                <a:schemeClr val="dk1"/>
              </a:buClr>
              <a:buSzPts val="1200"/>
              <a:buFont typeface="Calibri"/>
              <a:buNone/>
            </a:pPr>
            <a:endParaRPr sz="2000">
              <a:latin typeface="Calibri"/>
              <a:ea typeface="Calibri"/>
              <a:cs typeface="Calibri"/>
              <a:sym typeface="Calibri"/>
            </a:endParaRPr>
          </a:p>
          <a:p>
            <a:pPr marL="0" marR="0" lvl="0" indent="0" algn="l" rtl="0">
              <a:lnSpc>
                <a:spcPct val="107000"/>
              </a:lnSpc>
              <a:spcBef>
                <a:spcPts val="0"/>
              </a:spcBef>
              <a:spcAft>
                <a:spcPts val="0"/>
              </a:spcAft>
              <a:buClr>
                <a:schemeClr val="dk1"/>
              </a:buClr>
              <a:buSzPts val="1200"/>
              <a:buFont typeface="Calibri"/>
              <a:buNone/>
            </a:pPr>
            <a:r>
              <a:rPr lang="en-GB" sz="2000">
                <a:latin typeface="Calibri"/>
                <a:ea typeface="Calibri"/>
                <a:cs typeface="Calibri"/>
                <a:sym typeface="Calibri"/>
              </a:rPr>
              <a:t>--- CLICK</a:t>
            </a:r>
            <a:endParaRPr sz="2000">
              <a:latin typeface="Calibri"/>
              <a:ea typeface="Calibri"/>
              <a:cs typeface="Calibri"/>
              <a:sym typeface="Calibri"/>
            </a:endParaRPr>
          </a:p>
          <a:p>
            <a:pPr marL="0" lvl="0" indent="0" algn="l" rtl="0">
              <a:lnSpc>
                <a:spcPct val="107000"/>
              </a:lnSpc>
              <a:spcBef>
                <a:spcPts val="0"/>
              </a:spcBef>
              <a:spcAft>
                <a:spcPts val="0"/>
              </a:spcAft>
              <a:buClr>
                <a:schemeClr val="dk1"/>
              </a:buClr>
              <a:buSzPts val="1200"/>
              <a:buFont typeface="Calibri"/>
              <a:buNone/>
            </a:pPr>
            <a:r>
              <a:rPr lang="en-GB" sz="2000">
                <a:latin typeface="Calibri"/>
                <a:ea typeface="Calibri"/>
                <a:cs typeface="Calibri"/>
                <a:sym typeface="Calibri"/>
              </a:rPr>
              <a:t>Scientists have discovered a galore of particles, and they keep discovering new ones.</a:t>
            </a:r>
            <a:endParaRPr sz="2000">
              <a:latin typeface="Calibri"/>
              <a:ea typeface="Calibri"/>
              <a:cs typeface="Calibri"/>
              <a:sym typeface="Calibri"/>
            </a:endParaRPr>
          </a:p>
          <a:p>
            <a:pPr marL="0" lvl="0" indent="0" algn="l" rtl="0">
              <a:spcBef>
                <a:spcPts val="0"/>
              </a:spcBef>
              <a:spcAft>
                <a:spcPts val="0"/>
              </a:spcAft>
              <a:buNone/>
            </a:pPr>
            <a:endParaRPr sz="2000"/>
          </a:p>
        </p:txBody>
      </p:sp>
      <p:sp>
        <p:nvSpPr>
          <p:cNvPr id="106" name="Google Shape;106;g13cd570b55e_0_15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13cd570b55e_0_16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g13cd570b55e_0_16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55600" algn="l" rtl="0">
              <a:lnSpc>
                <a:spcPct val="107000"/>
              </a:lnSpc>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However, advancements in this field require a continuous supply of dedicated young minds.</a:t>
            </a:r>
            <a:endParaRPr sz="2000">
              <a:solidFill>
                <a:schemeClr val="dk1"/>
              </a:solidFill>
              <a:latin typeface="Calibri"/>
              <a:ea typeface="Calibri"/>
              <a:cs typeface="Calibri"/>
              <a:sym typeface="Calibri"/>
            </a:endParaRPr>
          </a:p>
          <a:p>
            <a:pPr marL="457200" lvl="0" indent="0" algn="l" rtl="0">
              <a:lnSpc>
                <a:spcPct val="107000"/>
              </a:lnSpc>
              <a:spcBef>
                <a:spcPts val="0"/>
              </a:spcBef>
              <a:spcAft>
                <a:spcPts val="0"/>
              </a:spcAft>
              <a:buNone/>
            </a:pPr>
            <a:r>
              <a:rPr lang="en-GB"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457200" lvl="0" indent="-355600" algn="l" rtl="0">
              <a:lnSpc>
                <a:spcPct val="107000"/>
              </a:lnSpc>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How to make modern physics more accessible and understandable to students? </a:t>
            </a: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None/>
            </a:pP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None/>
            </a:pPr>
            <a:r>
              <a:rPr lang="en-GB" sz="2000">
                <a:solidFill>
                  <a:schemeClr val="dk1"/>
                </a:solidFill>
                <a:latin typeface="Calibri"/>
                <a:ea typeface="Calibri"/>
                <a:cs typeface="Calibri"/>
                <a:sym typeface="Calibri"/>
              </a:rPr>
              <a:t>--- CLICK</a:t>
            </a: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None/>
            </a:pPr>
            <a:r>
              <a:rPr lang="en-GB" sz="2000">
                <a:solidFill>
                  <a:schemeClr val="dk1"/>
                </a:solidFill>
                <a:latin typeface="Calibri"/>
                <a:ea typeface="Calibri"/>
                <a:cs typeface="Calibri"/>
                <a:sym typeface="Calibri"/>
              </a:rPr>
              <a:t>How to make students interested but not afraid of modern and particle physics? </a:t>
            </a:r>
            <a:endParaRPr sz="2000">
              <a:solidFill>
                <a:schemeClr val="dk1"/>
              </a:solidFill>
            </a:endParaRPr>
          </a:p>
          <a:p>
            <a:pPr marL="457200" lvl="0" indent="-355600" algn="l" rtl="0">
              <a:lnSpc>
                <a:spcPct val="107000"/>
              </a:lnSpc>
              <a:spcBef>
                <a:spcPts val="80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That is the topic of our working group within HST 2022 program. </a:t>
            </a:r>
            <a:endParaRPr sz="2000">
              <a:solidFill>
                <a:schemeClr val="dk1"/>
              </a:solidFill>
              <a:latin typeface="Calibri"/>
              <a:ea typeface="Calibri"/>
              <a:cs typeface="Calibri"/>
              <a:sym typeface="Calibri"/>
            </a:endParaRPr>
          </a:p>
          <a:p>
            <a:pPr marL="0" lvl="0" indent="0" algn="l" rtl="0">
              <a:lnSpc>
                <a:spcPct val="107000"/>
              </a:lnSpc>
              <a:spcBef>
                <a:spcPts val="800"/>
              </a:spcBef>
              <a:spcAft>
                <a:spcPts val="0"/>
              </a:spcAft>
              <a:buNone/>
            </a:pPr>
            <a:r>
              <a:rPr lang="en-GB" sz="2000">
                <a:solidFill>
                  <a:schemeClr val="dk1"/>
                </a:solidFill>
                <a:latin typeface="Calibri"/>
                <a:ea typeface="Calibri"/>
                <a:cs typeface="Calibri"/>
                <a:sym typeface="Calibri"/>
              </a:rPr>
              <a:t>—-----CLICK</a:t>
            </a:r>
            <a:endParaRPr sz="2000">
              <a:solidFill>
                <a:schemeClr val="dk1"/>
              </a:solidFill>
              <a:latin typeface="Calibri"/>
              <a:ea typeface="Calibri"/>
              <a:cs typeface="Calibri"/>
              <a:sym typeface="Calibri"/>
            </a:endParaRPr>
          </a:p>
          <a:p>
            <a:pPr marL="457200" lvl="0" indent="-355600" algn="l" rtl="0">
              <a:lnSpc>
                <a:spcPct val="107000"/>
              </a:lnSpc>
              <a:spcBef>
                <a:spcPts val="80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(We come from 5 countries: UK, Chech, Slovakia, Bih, Philippines)</a:t>
            </a:r>
            <a:endParaRPr sz="2000">
              <a:latin typeface="Calibri"/>
              <a:ea typeface="Calibri"/>
              <a:cs typeface="Calibri"/>
              <a:sym typeface="Calibri"/>
            </a:endParaRPr>
          </a:p>
        </p:txBody>
      </p:sp>
      <p:sp>
        <p:nvSpPr>
          <p:cNvPr id="114" name="Google Shape;114;g13cd570b55e_0_16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3cd570b55e_0_2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3cd570b55e_0_2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55600" algn="l" rtl="0">
              <a:lnSpc>
                <a:spcPct val="107000"/>
              </a:lnSpc>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However, advancements in this field require a continuous supply of dedicated young minds.</a:t>
            </a:r>
            <a:endParaRPr sz="2000">
              <a:solidFill>
                <a:schemeClr val="dk1"/>
              </a:solidFill>
              <a:latin typeface="Calibri"/>
              <a:ea typeface="Calibri"/>
              <a:cs typeface="Calibri"/>
              <a:sym typeface="Calibri"/>
            </a:endParaRPr>
          </a:p>
          <a:p>
            <a:pPr marL="457200" lvl="0" indent="0" algn="l" rtl="0">
              <a:lnSpc>
                <a:spcPct val="107000"/>
              </a:lnSpc>
              <a:spcBef>
                <a:spcPts val="0"/>
              </a:spcBef>
              <a:spcAft>
                <a:spcPts val="0"/>
              </a:spcAft>
              <a:buClr>
                <a:schemeClr val="dk1"/>
              </a:buClr>
              <a:buSzPts val="1100"/>
              <a:buFont typeface="Arial"/>
              <a:buNone/>
            </a:pPr>
            <a:r>
              <a:rPr lang="en-GB" sz="2000">
                <a:solidFill>
                  <a:schemeClr val="dk1"/>
                </a:solidFill>
                <a:latin typeface="Calibri"/>
                <a:ea typeface="Calibri"/>
                <a:cs typeface="Calibri"/>
                <a:sym typeface="Calibri"/>
              </a:rPr>
              <a:t> </a:t>
            </a:r>
            <a:endParaRPr sz="2000">
              <a:solidFill>
                <a:schemeClr val="dk1"/>
              </a:solidFill>
              <a:latin typeface="Calibri"/>
              <a:ea typeface="Calibri"/>
              <a:cs typeface="Calibri"/>
              <a:sym typeface="Calibri"/>
            </a:endParaRPr>
          </a:p>
          <a:p>
            <a:pPr marL="457200" lvl="0" indent="-355600" algn="l" rtl="0">
              <a:lnSpc>
                <a:spcPct val="107000"/>
              </a:lnSpc>
              <a:spcBef>
                <a:spcPts val="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How to make modern physics more accessible and understandable to students? </a:t>
            </a: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Clr>
                <a:schemeClr val="dk1"/>
              </a:buClr>
              <a:buSzPts val="1100"/>
              <a:buFont typeface="Arial"/>
              <a:buNone/>
            </a:pP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Clr>
                <a:schemeClr val="dk1"/>
              </a:buClr>
              <a:buSzPts val="1100"/>
              <a:buFont typeface="Arial"/>
              <a:buNone/>
            </a:pPr>
            <a:r>
              <a:rPr lang="en-GB" sz="2000">
                <a:solidFill>
                  <a:schemeClr val="dk1"/>
                </a:solidFill>
                <a:latin typeface="Calibri"/>
                <a:ea typeface="Calibri"/>
                <a:cs typeface="Calibri"/>
                <a:sym typeface="Calibri"/>
              </a:rPr>
              <a:t>--- CLICK</a:t>
            </a:r>
            <a:endParaRPr sz="2000">
              <a:solidFill>
                <a:schemeClr val="dk1"/>
              </a:solidFill>
              <a:latin typeface="Calibri"/>
              <a:ea typeface="Calibri"/>
              <a:cs typeface="Calibri"/>
              <a:sym typeface="Calibri"/>
            </a:endParaRPr>
          </a:p>
          <a:p>
            <a:pPr marL="0" lvl="0" indent="0" algn="l" rtl="0">
              <a:lnSpc>
                <a:spcPct val="107000"/>
              </a:lnSpc>
              <a:spcBef>
                <a:spcPts val="0"/>
              </a:spcBef>
              <a:spcAft>
                <a:spcPts val="0"/>
              </a:spcAft>
              <a:buClr>
                <a:schemeClr val="dk1"/>
              </a:buClr>
              <a:buSzPts val="1100"/>
              <a:buFont typeface="Arial"/>
              <a:buNone/>
            </a:pPr>
            <a:r>
              <a:rPr lang="en-GB" sz="2000">
                <a:solidFill>
                  <a:schemeClr val="dk1"/>
                </a:solidFill>
                <a:latin typeface="Calibri"/>
                <a:ea typeface="Calibri"/>
                <a:cs typeface="Calibri"/>
                <a:sym typeface="Calibri"/>
              </a:rPr>
              <a:t>How to make students interested but not afraid of modern and particle physics? </a:t>
            </a:r>
            <a:endParaRPr sz="2000">
              <a:solidFill>
                <a:schemeClr val="dk1"/>
              </a:solidFill>
            </a:endParaRPr>
          </a:p>
          <a:p>
            <a:pPr marL="457200" lvl="0" indent="-355600" algn="l" rtl="0">
              <a:lnSpc>
                <a:spcPct val="107000"/>
              </a:lnSpc>
              <a:spcBef>
                <a:spcPts val="80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That is the topic of our working group within HST 2022 program. </a:t>
            </a:r>
            <a:endParaRPr sz="2000">
              <a:solidFill>
                <a:schemeClr val="dk1"/>
              </a:solidFill>
              <a:latin typeface="Calibri"/>
              <a:ea typeface="Calibri"/>
              <a:cs typeface="Calibri"/>
              <a:sym typeface="Calibri"/>
            </a:endParaRPr>
          </a:p>
          <a:p>
            <a:pPr marL="0" lvl="0" indent="0" algn="l" rtl="0">
              <a:lnSpc>
                <a:spcPct val="107000"/>
              </a:lnSpc>
              <a:spcBef>
                <a:spcPts val="800"/>
              </a:spcBef>
              <a:spcAft>
                <a:spcPts val="0"/>
              </a:spcAft>
              <a:buClr>
                <a:schemeClr val="dk1"/>
              </a:buClr>
              <a:buSzPts val="1100"/>
              <a:buFont typeface="Arial"/>
              <a:buNone/>
            </a:pPr>
            <a:r>
              <a:rPr lang="en-GB" sz="2000">
                <a:solidFill>
                  <a:schemeClr val="dk1"/>
                </a:solidFill>
                <a:latin typeface="Calibri"/>
                <a:ea typeface="Calibri"/>
                <a:cs typeface="Calibri"/>
                <a:sym typeface="Calibri"/>
              </a:rPr>
              <a:t>—-----CLICK</a:t>
            </a:r>
            <a:endParaRPr sz="2000">
              <a:solidFill>
                <a:schemeClr val="dk1"/>
              </a:solidFill>
              <a:latin typeface="Calibri"/>
              <a:ea typeface="Calibri"/>
              <a:cs typeface="Calibri"/>
              <a:sym typeface="Calibri"/>
            </a:endParaRPr>
          </a:p>
          <a:p>
            <a:pPr marL="457200" lvl="0" indent="-355600" algn="l" rtl="0">
              <a:lnSpc>
                <a:spcPct val="107000"/>
              </a:lnSpc>
              <a:spcBef>
                <a:spcPts val="800"/>
              </a:spcBef>
              <a:spcAft>
                <a:spcPts val="0"/>
              </a:spcAft>
              <a:buClr>
                <a:schemeClr val="dk1"/>
              </a:buClr>
              <a:buSzPts val="2000"/>
              <a:buFont typeface="Calibri"/>
              <a:buChar char="-"/>
            </a:pPr>
            <a:r>
              <a:rPr lang="en-GB" sz="2000">
                <a:solidFill>
                  <a:schemeClr val="dk1"/>
                </a:solidFill>
                <a:latin typeface="Calibri"/>
                <a:ea typeface="Calibri"/>
                <a:cs typeface="Calibri"/>
                <a:sym typeface="Calibri"/>
              </a:rPr>
              <a:t>(We come from 5 countries: UK, Chech republic, Slovakia, Bih, Philippines)</a:t>
            </a:r>
            <a:endParaRPr sz="20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13c0f30b5f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13c0f30b5f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92950" y="992700"/>
            <a:ext cx="3158100" cy="3158100"/>
          </a:xfrm>
          <a:prstGeom prst="rect">
            <a:avLst/>
          </a:prstGeom>
          <a:noFill/>
          <a:ln w="28575"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096250" y="1627200"/>
            <a:ext cx="2951400" cy="15843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a:endParaRPr/>
          </a:p>
        </p:txBody>
      </p:sp>
      <p:sp>
        <p:nvSpPr>
          <p:cNvPr id="13" name="Google Shape;13;p2"/>
          <p:cNvSpPr txBox="1">
            <a:spLocks noGrp="1"/>
          </p:cNvSpPr>
          <p:nvPr>
            <p:ph type="subTitle" idx="1"/>
          </p:nvPr>
        </p:nvSpPr>
        <p:spPr>
          <a:xfrm>
            <a:off x="3096363" y="3266930"/>
            <a:ext cx="2951400" cy="701400"/>
          </a:xfrm>
          <a:prstGeom prst="rect">
            <a:avLst/>
          </a:prstGeom>
        </p:spPr>
        <p:txBody>
          <a:bodyPr spcFirstLastPara="1" wrap="square" lIns="91425" tIns="91425" rIns="91425" bIns="91425" anchor="b" anchorCtr="0">
            <a:norm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4" name="Google Shape;14;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1233100"/>
            <a:ext cx="8520600" cy="1610100"/>
          </a:xfrm>
          <a:prstGeom prst="rect">
            <a:avLst/>
          </a:prstGeom>
        </p:spPr>
        <p:txBody>
          <a:bodyPr spcFirstLastPara="1" wrap="square" lIns="91425" tIns="91425" rIns="91425" bIns="91425" anchor="b" anchorCtr="0">
            <a:norm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a:spLocks noGrp="1"/>
          </p:cNvSpPr>
          <p:nvPr>
            <p:ph type="body" idx="1"/>
          </p:nvPr>
        </p:nvSpPr>
        <p:spPr>
          <a:xfrm>
            <a:off x="311700" y="29194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5"/>
        <p:cNvGrpSpPr/>
        <p:nvPr/>
      </p:nvGrpSpPr>
      <p:grpSpPr>
        <a:xfrm>
          <a:off x="0" y="0"/>
          <a:ext cx="0" cy="0"/>
          <a:chOff x="0" y="0"/>
          <a:chExt cx="0" cy="0"/>
        </a:xfrm>
      </p:grpSpPr>
      <p:sp>
        <p:nvSpPr>
          <p:cNvPr id="56" name="Google Shape;56;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57" name="Google Shape;57;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58" name="Google Shape;58;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59" name="Google Shape;59;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0" name="Google Shape;60;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509550" y="1423875"/>
            <a:ext cx="8124900" cy="17982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17" name="Google Shape;17;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0" name="Google Shape;30;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91378"/>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37" name="Google Shape;37;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1" name="Google Shape;41;p9"/>
          <p:cNvSpPr txBox="1">
            <a:spLocks noGrp="1"/>
          </p:cNvSpPr>
          <p:nvPr>
            <p:ph type="title"/>
          </p:nvPr>
        </p:nvSpPr>
        <p:spPr>
          <a:xfrm>
            <a:off x="265500" y="1107950"/>
            <a:ext cx="4045200" cy="1683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91350"/>
            <a:ext cx="8520600" cy="6261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0"/>
              </a:spcBef>
              <a:spcAft>
                <a:spcPts val="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2.jpg"/><Relationship Id="rId4" Type="http://schemas.openxmlformats.org/officeDocument/2006/relationships/hyperlink" Target="http://www.youtube.com/watch?v=joTKd5j3mzk"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6.gif"/></Relationships>
</file>

<file path=ppt/slides/_rels/slide1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1.gif"/></Relationships>
</file>

<file path=ppt/slides/_rels/slide24.xml.rels><?xml version="1.0" encoding="UTF-8" standalone="yes"?>
<Relationships xmlns="http://schemas.openxmlformats.org/package/2006/relationships"><Relationship Id="rId3" Type="http://schemas.openxmlformats.org/officeDocument/2006/relationships/image" Target="../media/image27.gif"/><Relationship Id="rId7" Type="http://schemas.openxmlformats.org/officeDocument/2006/relationships/image" Target="../media/image30.gif"/><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31.gif"/><Relationship Id="rId5" Type="http://schemas.openxmlformats.org/officeDocument/2006/relationships/image" Target="../media/image29.gif"/><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image" Target="../media/image27.gif"/><Relationship Id="rId7" Type="http://schemas.openxmlformats.org/officeDocument/2006/relationships/image" Target="../media/image30.gif"/><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31.gif"/><Relationship Id="rId5" Type="http://schemas.openxmlformats.org/officeDocument/2006/relationships/image" Target="../media/image29.gif"/><Relationship Id="rId4" Type="http://schemas.openxmlformats.org/officeDocument/2006/relationships/image" Target="../media/image28.png"/><Relationship Id="rId9" Type="http://schemas.openxmlformats.org/officeDocument/2006/relationships/image" Target="../media/image32.gif"/></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35.jpg"/><Relationship Id="rId4" Type="http://schemas.openxmlformats.org/officeDocument/2006/relationships/image" Target="../media/image34.jpg"/></Relationships>
</file>

<file path=ppt/slides/_rels/slide2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physics.info/standard/"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hyperlink" Target="https://www.quantamagazine.org/a-new-map-of-the-standard-model-of-particle-physics-20201022/"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42.jpg"/><Relationship Id="rId3" Type="http://schemas.openxmlformats.org/officeDocument/2006/relationships/image" Target="../media/image39.jpg"/><Relationship Id="rId7" Type="http://schemas.openxmlformats.org/officeDocument/2006/relationships/hyperlink" Target="http://www.youtube.com/watch?v=qyPQlJIHeU0"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41.jpg"/><Relationship Id="rId5" Type="http://schemas.openxmlformats.org/officeDocument/2006/relationships/hyperlink" Target="http://www.youtube.com/watch?v=T4DYJnR9ZDc" TargetMode="External"/><Relationship Id="rId4" Type="http://schemas.openxmlformats.org/officeDocument/2006/relationships/image" Target="../media/image40.jpg"/></Relationships>
</file>

<file path=ppt/slides/_rels/slide3.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image" Target="../media/image4.png"/><Relationship Id="rId7" Type="http://schemas.openxmlformats.org/officeDocument/2006/relationships/image" Target="../media/image8.gi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gif"/><Relationship Id="rId4" Type="http://schemas.openxmlformats.org/officeDocument/2006/relationships/image" Target="../media/image5.gi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gif"/><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11.gif"/></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3.gif"/><Relationship Id="rId4" Type="http://schemas.openxmlformats.org/officeDocument/2006/relationships/image" Target="../media/image12.gi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5.gif"/><Relationship Id="rId4" Type="http://schemas.openxmlformats.org/officeDocument/2006/relationships/image" Target="../media/image14.gif"/></Relationships>
</file>

<file path=ppt/slides/_rels/slide8.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a:spLocks noGrp="1"/>
          </p:cNvSpPr>
          <p:nvPr>
            <p:ph type="ctrTitle" idx="4294967295"/>
          </p:nvPr>
        </p:nvSpPr>
        <p:spPr>
          <a:xfrm>
            <a:off x="231675" y="0"/>
            <a:ext cx="8520600" cy="145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3600" b="1">
                <a:solidFill>
                  <a:schemeClr val="dk2"/>
                </a:solidFill>
              </a:rPr>
              <a:t>Theoretical Physics and Higgs Physics </a:t>
            </a:r>
            <a:endParaRPr sz="3600"/>
          </a:p>
        </p:txBody>
      </p:sp>
      <p:pic>
        <p:nvPicPr>
          <p:cNvPr id="66" name="Google Shape;66;p14"/>
          <p:cNvPicPr preferRelativeResize="0"/>
          <p:nvPr/>
        </p:nvPicPr>
        <p:blipFill rotWithShape="1">
          <a:blip r:embed="rId3">
            <a:alphaModFix/>
          </a:blip>
          <a:srcRect l="-6734" t="-2186"/>
          <a:stretch/>
        </p:blipFill>
        <p:spPr>
          <a:xfrm>
            <a:off x="1477125" y="1272950"/>
            <a:ext cx="7666874" cy="3819200"/>
          </a:xfrm>
          <a:prstGeom prst="rect">
            <a:avLst/>
          </a:prstGeom>
          <a:noFill/>
          <a:ln>
            <a:noFill/>
          </a:ln>
        </p:spPr>
      </p:pic>
      <p:sp>
        <p:nvSpPr>
          <p:cNvPr id="67" name="Google Shape;67;p14"/>
          <p:cNvSpPr txBox="1">
            <a:spLocks noGrp="1"/>
          </p:cNvSpPr>
          <p:nvPr>
            <p:ph type="subTitle" idx="4294967295"/>
          </p:nvPr>
        </p:nvSpPr>
        <p:spPr>
          <a:xfrm>
            <a:off x="175750" y="2399375"/>
            <a:ext cx="2482800" cy="1776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800"/>
              <a:t>Dana Jančinová</a:t>
            </a:r>
            <a:endParaRPr sz="1800"/>
          </a:p>
          <a:p>
            <a:pPr marL="0" lvl="0" indent="0" algn="l" rtl="0">
              <a:spcBef>
                <a:spcPts val="1200"/>
              </a:spcBef>
              <a:spcAft>
                <a:spcPts val="0"/>
              </a:spcAft>
              <a:buClr>
                <a:schemeClr val="dk1"/>
              </a:buClr>
              <a:buSzPts val="1100"/>
              <a:buFont typeface="Arial"/>
              <a:buNone/>
            </a:pPr>
            <a:r>
              <a:rPr lang="en-GB" sz="1800"/>
              <a:t>Joseph Hortezuela</a:t>
            </a:r>
            <a:endParaRPr sz="1800"/>
          </a:p>
          <a:p>
            <a:pPr marL="0" lvl="0" indent="0" algn="l" rtl="0">
              <a:spcBef>
                <a:spcPts val="1200"/>
              </a:spcBef>
              <a:spcAft>
                <a:spcPts val="0"/>
              </a:spcAft>
              <a:buClr>
                <a:schemeClr val="dk1"/>
              </a:buClr>
              <a:buSzPts val="1100"/>
              <a:buFont typeface="Arial"/>
              <a:buNone/>
            </a:pPr>
            <a:r>
              <a:rPr lang="en-GB" sz="1800"/>
              <a:t>Martina Obdržálková</a:t>
            </a:r>
            <a:endParaRPr sz="1800"/>
          </a:p>
          <a:p>
            <a:pPr marL="0" lvl="0" indent="0" algn="l" rtl="0">
              <a:spcBef>
                <a:spcPts val="1200"/>
              </a:spcBef>
              <a:spcAft>
                <a:spcPts val="0"/>
              </a:spcAft>
              <a:buClr>
                <a:schemeClr val="dk1"/>
              </a:buClr>
              <a:buSzPts val="1100"/>
              <a:buFont typeface="Arial"/>
              <a:buNone/>
            </a:pPr>
            <a:r>
              <a:rPr lang="en-GB" sz="1800"/>
              <a:t>Mary Fisher </a:t>
            </a:r>
            <a:endParaRPr sz="1800"/>
          </a:p>
          <a:p>
            <a:pPr marL="0" lvl="0" indent="0" algn="l" rtl="0">
              <a:spcBef>
                <a:spcPts val="1200"/>
              </a:spcBef>
              <a:spcAft>
                <a:spcPts val="0"/>
              </a:spcAft>
              <a:buNone/>
            </a:pPr>
            <a:r>
              <a:rPr lang="en-GB" sz="1800"/>
              <a:t>Miljan Rupar</a:t>
            </a:r>
            <a:endParaRPr sz="1200"/>
          </a:p>
          <a:p>
            <a:pPr marL="0" lvl="0" indent="0" algn="l" rtl="0">
              <a:spcBef>
                <a:spcPts val="1200"/>
              </a:spcBef>
              <a:spcAft>
                <a:spcPts val="0"/>
              </a:spcAft>
              <a:buNone/>
            </a:pPr>
            <a:endParaRPr sz="1800"/>
          </a:p>
          <a:p>
            <a:pPr marL="0" lvl="0" indent="0" algn="l" rtl="0">
              <a:spcBef>
                <a:spcPts val="1200"/>
              </a:spcBef>
              <a:spcAft>
                <a:spcPts val="1200"/>
              </a:spcAft>
              <a:buNone/>
            </a:pP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39" name="Google Shape;139;p23"/>
          <p:cNvPicPr preferRelativeResize="0"/>
          <p:nvPr/>
        </p:nvPicPr>
        <p:blipFill>
          <a:blip r:embed="rId3">
            <a:alphaModFix/>
          </a:blip>
          <a:stretch>
            <a:fillRect/>
          </a:stretch>
        </p:blipFill>
        <p:spPr>
          <a:xfrm>
            <a:off x="2193850" y="356900"/>
            <a:ext cx="5057199" cy="442969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Key ideas </a:t>
            </a:r>
            <a:endParaRPr b="1"/>
          </a:p>
        </p:txBody>
      </p:sp>
      <p:sp>
        <p:nvSpPr>
          <p:cNvPr id="145" name="Google Shape;145;p2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GB"/>
              <a:t>1964 - THEORY -</a:t>
            </a:r>
            <a:r>
              <a:rPr lang="en-GB">
                <a:solidFill>
                  <a:srgbClr val="292929"/>
                </a:solidFill>
                <a:highlight>
                  <a:schemeClr val="lt1"/>
                </a:highlight>
              </a:rPr>
              <a:t> Peter Higgs suggested an existence of a new field </a:t>
            </a:r>
            <a:endParaRPr/>
          </a:p>
          <a:p>
            <a:pPr marL="0" lvl="0" indent="0" algn="l" rtl="0">
              <a:spcBef>
                <a:spcPts val="1200"/>
              </a:spcBef>
              <a:spcAft>
                <a:spcPts val="0"/>
              </a:spcAft>
              <a:buNone/>
            </a:pPr>
            <a:endParaRPr/>
          </a:p>
          <a:p>
            <a:pPr marL="457200" lvl="0" indent="-342900" algn="l" rtl="0">
              <a:spcBef>
                <a:spcPts val="1200"/>
              </a:spcBef>
              <a:spcAft>
                <a:spcPts val="0"/>
              </a:spcAft>
              <a:buSzPts val="1800"/>
              <a:buChar char="●"/>
            </a:pPr>
            <a:r>
              <a:rPr lang="en-GB"/>
              <a:t>2012 - EXPERIMENT -  </a:t>
            </a:r>
            <a:r>
              <a:rPr lang="en-GB">
                <a:solidFill>
                  <a:srgbClr val="292929"/>
                </a:solidFill>
                <a:highlight>
                  <a:schemeClr val="lt1"/>
                </a:highlight>
              </a:rPr>
              <a:t>the</a:t>
            </a:r>
            <a:r>
              <a:rPr lang="en-GB"/>
              <a:t> </a:t>
            </a:r>
            <a:r>
              <a:rPr lang="en-GB">
                <a:solidFill>
                  <a:srgbClr val="292929"/>
                </a:solidFill>
                <a:highlight>
                  <a:schemeClr val="lt1"/>
                </a:highlight>
              </a:rPr>
              <a:t>Higgs boson associated with the Higgs field has been detected at Cern and announced to general public</a:t>
            </a:r>
            <a:endParaRPr>
              <a:solidFill>
                <a:srgbClr val="292929"/>
              </a:solidFill>
              <a:highlight>
                <a:schemeClr val="lt1"/>
              </a:highlight>
            </a:endParaRPr>
          </a:p>
          <a:p>
            <a:pPr marL="0" lvl="0" indent="0" algn="l" rtl="0">
              <a:spcBef>
                <a:spcPts val="1200"/>
              </a:spcBef>
              <a:spcAft>
                <a:spcPts val="0"/>
              </a:spcAft>
              <a:buNone/>
            </a:pPr>
            <a:endParaRPr>
              <a:solidFill>
                <a:srgbClr val="292929"/>
              </a:solidFill>
              <a:highlight>
                <a:schemeClr val="lt1"/>
              </a:highlight>
            </a:endParaRPr>
          </a:p>
          <a:p>
            <a:pPr marL="457200" lvl="0" indent="-342900" algn="l" rtl="0">
              <a:spcBef>
                <a:spcPts val="1200"/>
              </a:spcBef>
              <a:spcAft>
                <a:spcPts val="0"/>
              </a:spcAft>
              <a:buClr>
                <a:srgbClr val="292929"/>
              </a:buClr>
              <a:buSzPts val="1800"/>
              <a:buChar char="●"/>
            </a:pPr>
            <a:r>
              <a:rPr lang="en-GB">
                <a:solidFill>
                  <a:srgbClr val="292929"/>
                </a:solidFill>
                <a:highlight>
                  <a:schemeClr val="lt1"/>
                </a:highlight>
              </a:rPr>
              <a:t>2013 - NOBEL PRIZE - for Peter Higgs and Francois Englert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sz="2000" b="1"/>
              <a:t>First question:</a:t>
            </a:r>
            <a:endParaRPr sz="2000" b="1"/>
          </a:p>
          <a:p>
            <a:pPr marL="0" lvl="0" indent="0" algn="l" rtl="0">
              <a:spcBef>
                <a:spcPts val="1200"/>
              </a:spcBef>
              <a:spcAft>
                <a:spcPts val="0"/>
              </a:spcAft>
              <a:buNone/>
            </a:pPr>
            <a:r>
              <a:rPr lang="en-GB" sz="2000"/>
              <a:t>Why there has been so much excitement and delight about Higgs boson?</a:t>
            </a:r>
            <a:endParaRPr sz="2000"/>
          </a:p>
          <a:p>
            <a:pPr marL="914400" lvl="0" indent="0" algn="l" rtl="0">
              <a:spcBef>
                <a:spcPts val="1200"/>
              </a:spcBef>
              <a:spcAft>
                <a:spcPts val="120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55" name="Google Shape;155;p26"/>
          <p:cNvPicPr preferRelativeResize="0"/>
          <p:nvPr/>
        </p:nvPicPr>
        <p:blipFill>
          <a:blip r:embed="rId3">
            <a:alphaModFix/>
          </a:blip>
          <a:stretch>
            <a:fillRect/>
          </a:stretch>
        </p:blipFill>
        <p:spPr>
          <a:xfrm>
            <a:off x="1157099" y="107475"/>
            <a:ext cx="6980400" cy="4928552"/>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7"/>
          <p:cNvSpPr txBox="1">
            <a:spLocks noGrp="1"/>
          </p:cNvSpPr>
          <p:nvPr>
            <p:ph type="body" idx="1"/>
          </p:nvPr>
        </p:nvSpPr>
        <p:spPr>
          <a:xfrm>
            <a:off x="311700" y="1152475"/>
            <a:ext cx="6240600" cy="3416400"/>
          </a:xfrm>
          <a:prstGeom prst="rect">
            <a:avLst/>
          </a:prstGeom>
        </p:spPr>
        <p:txBody>
          <a:bodyPr spcFirstLastPara="1" wrap="square" lIns="91425" tIns="91425" rIns="91425" bIns="91425" anchor="t" anchorCtr="0">
            <a:normAutofit fontScale="25000"/>
          </a:bodyPr>
          <a:lstStyle/>
          <a:p>
            <a:pPr marL="457200" lvl="0" indent="-342900" algn="l" rtl="0">
              <a:spcBef>
                <a:spcPts val="0"/>
              </a:spcBef>
              <a:spcAft>
                <a:spcPts val="0"/>
              </a:spcAft>
              <a:buSzPct val="100000"/>
              <a:buChar char="●"/>
            </a:pPr>
            <a:r>
              <a:rPr lang="en-GB" sz="7200"/>
              <a:t>Last piece of puzzle to standard model</a:t>
            </a:r>
            <a:endParaRPr sz="7200"/>
          </a:p>
          <a:p>
            <a:pPr marL="457200" lvl="0" indent="-342900" algn="l" rtl="0">
              <a:spcBef>
                <a:spcPts val="0"/>
              </a:spcBef>
              <a:spcAft>
                <a:spcPts val="0"/>
              </a:spcAft>
              <a:buSzPct val="100000"/>
              <a:buChar char="●"/>
            </a:pPr>
            <a:r>
              <a:rPr lang="en-GB" sz="7200"/>
              <a:t>Answer to the very basic question</a:t>
            </a:r>
            <a:endParaRPr sz="7200"/>
          </a:p>
          <a:p>
            <a:pPr marL="914400" lvl="1" indent="-342900" algn="l" rtl="0">
              <a:spcBef>
                <a:spcPts val="0"/>
              </a:spcBef>
              <a:spcAft>
                <a:spcPts val="0"/>
              </a:spcAft>
              <a:buSzPct val="100000"/>
              <a:buChar char="○"/>
            </a:pPr>
            <a:r>
              <a:rPr lang="en-GB" sz="7200"/>
              <a:t>What gives the particles their mass</a:t>
            </a:r>
            <a:endParaRPr sz="7200"/>
          </a:p>
          <a:p>
            <a:pPr marL="457200" lvl="0" indent="-342900" algn="l" rtl="0">
              <a:spcBef>
                <a:spcPts val="0"/>
              </a:spcBef>
              <a:spcAft>
                <a:spcPts val="0"/>
              </a:spcAft>
              <a:buSzPct val="100000"/>
              <a:buChar char="●"/>
            </a:pPr>
            <a:r>
              <a:rPr lang="en-GB" sz="7200"/>
              <a:t>On the cutting-edge of Physics research</a:t>
            </a:r>
            <a:endParaRPr sz="7200"/>
          </a:p>
          <a:p>
            <a:pPr marL="457200" lvl="0" indent="-342900" algn="l" rtl="0">
              <a:spcBef>
                <a:spcPts val="0"/>
              </a:spcBef>
              <a:spcAft>
                <a:spcPts val="0"/>
              </a:spcAft>
              <a:buSzPct val="100000"/>
              <a:buChar char="●"/>
            </a:pPr>
            <a:r>
              <a:rPr lang="en-GB" sz="7200"/>
              <a:t>Best analogy so far - room filled with people</a:t>
            </a:r>
            <a:endParaRPr sz="7200"/>
          </a:p>
          <a:p>
            <a:pPr marL="914400" lvl="0" indent="0" algn="l" rtl="0">
              <a:spcBef>
                <a:spcPts val="1200"/>
              </a:spcBef>
              <a:spcAft>
                <a:spcPts val="0"/>
              </a:spcAft>
              <a:buNone/>
            </a:pPr>
            <a:endParaRPr sz="7200"/>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r" rtl="0">
              <a:spcBef>
                <a:spcPts val="1200"/>
              </a:spcBef>
              <a:spcAft>
                <a:spcPts val="1200"/>
              </a:spcAft>
              <a:buNone/>
            </a:pPr>
            <a:r>
              <a:rPr lang="en-GB" sz="4000"/>
              <a:t>Texas A&amp;M University</a:t>
            </a:r>
            <a:endParaRPr sz="2184"/>
          </a:p>
        </p:txBody>
      </p:sp>
      <p:sp>
        <p:nvSpPr>
          <p:cNvPr id="161" name="Google Shape;161;p27"/>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sz="2000"/>
              <a:t>Higgs field and Higgs particle/boson</a:t>
            </a:r>
            <a:endParaRPr sz="2000" b="1"/>
          </a:p>
        </p:txBody>
      </p:sp>
      <p:pic>
        <p:nvPicPr>
          <p:cNvPr id="162" name="Google Shape;162;p27"/>
          <p:cNvPicPr preferRelativeResize="0"/>
          <p:nvPr/>
        </p:nvPicPr>
        <p:blipFill>
          <a:blip r:embed="rId3">
            <a:alphaModFix/>
          </a:blip>
          <a:stretch>
            <a:fillRect/>
          </a:stretch>
        </p:blipFill>
        <p:spPr>
          <a:xfrm>
            <a:off x="5721850" y="847225"/>
            <a:ext cx="2966675" cy="2966675"/>
          </a:xfrm>
          <a:prstGeom prst="rect">
            <a:avLst/>
          </a:prstGeom>
          <a:noFill/>
          <a:ln>
            <a:noFill/>
          </a:ln>
        </p:spPr>
      </p:pic>
      <p:pic>
        <p:nvPicPr>
          <p:cNvPr id="163" name="Google Shape;163;p27" descr="View full lesson: http://ed.ted.com/lessons/the-higgs-field-explained-don-lincoln&#10;&#10;One of the most significant scientific discoveries of the early 21st century is surely the Higgs boson, but the boson and the Higgs Field that allows for that magic particle are extremely difficult to grasp. Don Lincoln outlines an analogy that all of us can appreciate, starring a large dinner party, a raucous group of physicists, and Peter Higgs himself.&#10;&#10;Lesson by Don Lincoln, animation by Powerhouse Animation Studios Inc." title="The Higgs Field, explained - Don Lincoln">
            <a:hlinkClick r:id="rId4"/>
          </p:cNvPr>
          <p:cNvPicPr preferRelativeResize="0"/>
          <p:nvPr/>
        </p:nvPicPr>
        <p:blipFill>
          <a:blip r:embed="rId5">
            <a:alphaModFix/>
          </a:blip>
          <a:stretch>
            <a:fillRect/>
          </a:stretch>
        </p:blipFill>
        <p:spPr>
          <a:xfrm>
            <a:off x="1678150" y="2851981"/>
            <a:ext cx="2706925" cy="203019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3"/>
                                        </p:tgtEl>
                                        <p:attrNameLst>
                                          <p:attrName>style.visibility</p:attrName>
                                        </p:attrNameLst>
                                      </p:cBhvr>
                                      <p:to>
                                        <p:strVal val="visible"/>
                                      </p:to>
                                    </p:set>
                                    <p:animEffect transition="in" filter="fade">
                                      <p:cBhvr>
                                        <p:cTn id="7" dur="10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How does the research work: </a:t>
            </a:r>
            <a:endParaRPr/>
          </a:p>
          <a:p>
            <a:pPr marL="0" lvl="0" indent="0" algn="l" rtl="0">
              <a:spcBef>
                <a:spcPts val="0"/>
              </a:spcBef>
              <a:spcAft>
                <a:spcPts val="0"/>
              </a:spcAft>
              <a:buClr>
                <a:schemeClr val="dk1"/>
              </a:buClr>
              <a:buSzPct val="34375"/>
              <a:buFont typeface="Arial"/>
              <a:buNone/>
            </a:pPr>
            <a:endParaRPr/>
          </a:p>
        </p:txBody>
      </p:sp>
      <p:sp>
        <p:nvSpPr>
          <p:cNvPr id="169" name="Google Shape;169;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AutoNum type="arabicPeriod"/>
            </a:pPr>
            <a:r>
              <a:rPr lang="en-GB"/>
              <a:t>Theory - expectations</a:t>
            </a:r>
            <a:endParaRPr/>
          </a:p>
          <a:p>
            <a:pPr marL="457200" lvl="0" indent="-342900" algn="l" rtl="0">
              <a:spcBef>
                <a:spcPts val="0"/>
              </a:spcBef>
              <a:spcAft>
                <a:spcPts val="0"/>
              </a:spcAft>
              <a:buSzPts val="1800"/>
              <a:buAutoNum type="arabicPeriod"/>
            </a:pPr>
            <a:r>
              <a:rPr lang="en-GB"/>
              <a:t>Experiment - real data</a:t>
            </a:r>
            <a:endParaRPr/>
          </a:p>
          <a:p>
            <a:pPr marL="457200" lvl="0" indent="-342900" algn="l" rtl="0">
              <a:spcBef>
                <a:spcPts val="0"/>
              </a:spcBef>
              <a:spcAft>
                <a:spcPts val="0"/>
              </a:spcAft>
              <a:buSzPts val="1800"/>
              <a:buAutoNum type="arabicPeriod"/>
            </a:pPr>
            <a:r>
              <a:rPr lang="en-GB"/>
              <a:t>Do the experimental data correspond with theoretical expectations?</a:t>
            </a:r>
            <a:endParaRPr/>
          </a:p>
          <a:p>
            <a:pPr marL="0" lvl="0" indent="0" algn="l" rtl="0">
              <a:spcBef>
                <a:spcPts val="1200"/>
              </a:spcBef>
              <a:spcAft>
                <a:spcPts val="1200"/>
              </a:spcAft>
              <a:buNone/>
            </a:pPr>
            <a:endParaRPr/>
          </a:p>
        </p:txBody>
      </p:sp>
      <p:pic>
        <p:nvPicPr>
          <p:cNvPr id="170" name="Google Shape;170;p28"/>
          <p:cNvPicPr preferRelativeResize="0"/>
          <p:nvPr/>
        </p:nvPicPr>
        <p:blipFill>
          <a:blip r:embed="rId3">
            <a:alphaModFix/>
          </a:blip>
          <a:stretch>
            <a:fillRect/>
          </a:stretch>
        </p:blipFill>
        <p:spPr>
          <a:xfrm>
            <a:off x="1569650" y="2312950"/>
            <a:ext cx="2507318" cy="2418225"/>
          </a:xfrm>
          <a:prstGeom prst="rect">
            <a:avLst/>
          </a:prstGeom>
          <a:noFill/>
          <a:ln>
            <a:noFill/>
          </a:ln>
        </p:spPr>
      </p:pic>
      <p:pic>
        <p:nvPicPr>
          <p:cNvPr id="171" name="Google Shape;171;p28"/>
          <p:cNvPicPr preferRelativeResize="0"/>
          <p:nvPr/>
        </p:nvPicPr>
        <p:blipFill>
          <a:blip r:embed="rId4">
            <a:alphaModFix/>
          </a:blip>
          <a:stretch>
            <a:fillRect/>
          </a:stretch>
        </p:blipFill>
        <p:spPr>
          <a:xfrm>
            <a:off x="6290025" y="2393150"/>
            <a:ext cx="2542278" cy="2448426"/>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9"/>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34375"/>
              <a:buFont typeface="Arial"/>
              <a:buNone/>
            </a:pPr>
            <a:r>
              <a:rPr lang="en-GB"/>
              <a:t>An Alternative approach</a:t>
            </a:r>
            <a:endParaRPr/>
          </a:p>
        </p:txBody>
      </p:sp>
      <p:sp>
        <p:nvSpPr>
          <p:cNvPr id="177" name="Google Shape;177;p2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endParaRPr b="1"/>
          </a:p>
          <a:p>
            <a:pPr marL="457200" lvl="0" indent="-342900" algn="l" rtl="0">
              <a:spcBef>
                <a:spcPts val="1200"/>
              </a:spcBef>
              <a:spcAft>
                <a:spcPts val="0"/>
              </a:spcAft>
              <a:buSzPts val="1800"/>
              <a:buAutoNum type="arabicPeriod"/>
            </a:pPr>
            <a:r>
              <a:rPr lang="en-GB"/>
              <a:t>Experiment(s) which does not match with current theory</a:t>
            </a:r>
            <a:endParaRPr/>
          </a:p>
          <a:p>
            <a:pPr marL="457200" lvl="0" indent="-342900" algn="l" rtl="0">
              <a:spcBef>
                <a:spcPts val="0"/>
              </a:spcBef>
              <a:spcAft>
                <a:spcPts val="0"/>
              </a:spcAft>
              <a:buSzPts val="1800"/>
              <a:buAutoNum type="arabicPeriod"/>
            </a:pPr>
            <a:r>
              <a:rPr lang="en-GB"/>
              <a:t>Theory explaining it</a:t>
            </a:r>
            <a:endParaRPr/>
          </a:p>
          <a:p>
            <a:pPr marL="457200" lvl="0" indent="-342900" algn="l" rtl="0">
              <a:spcBef>
                <a:spcPts val="0"/>
              </a:spcBef>
              <a:spcAft>
                <a:spcPts val="0"/>
              </a:spcAft>
              <a:buSzPts val="1800"/>
              <a:buAutoNum type="arabicPeriod"/>
            </a:pPr>
            <a:r>
              <a:rPr lang="en-GB"/>
              <a:t>Predictions</a:t>
            </a:r>
            <a:endParaRPr/>
          </a:p>
          <a:p>
            <a:pPr marL="457200" lvl="0" indent="-342900" algn="l" rtl="0">
              <a:spcBef>
                <a:spcPts val="0"/>
              </a:spcBef>
              <a:spcAft>
                <a:spcPts val="0"/>
              </a:spcAft>
              <a:buSzPts val="1800"/>
              <a:buAutoNum type="arabicPeriod"/>
            </a:pPr>
            <a:r>
              <a:rPr lang="en-GB"/>
              <a:t>Can the predictions of the theory be proven by an experiment?</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pic>
        <p:nvPicPr>
          <p:cNvPr id="182" name="Google Shape;182;p30"/>
          <p:cNvPicPr preferRelativeResize="0"/>
          <p:nvPr/>
        </p:nvPicPr>
        <p:blipFill>
          <a:blip r:embed="rId3">
            <a:alphaModFix/>
          </a:blip>
          <a:stretch>
            <a:fillRect/>
          </a:stretch>
        </p:blipFill>
        <p:spPr>
          <a:xfrm>
            <a:off x="5197825" y="2286000"/>
            <a:ext cx="3810000" cy="2857500"/>
          </a:xfrm>
          <a:prstGeom prst="rect">
            <a:avLst/>
          </a:prstGeom>
          <a:noFill/>
          <a:ln>
            <a:noFill/>
          </a:ln>
        </p:spPr>
      </p:pic>
      <p:pic>
        <p:nvPicPr>
          <p:cNvPr id="183" name="Google Shape;183;p30"/>
          <p:cNvPicPr preferRelativeResize="0"/>
          <p:nvPr/>
        </p:nvPicPr>
        <p:blipFill>
          <a:blip r:embed="rId4">
            <a:alphaModFix/>
          </a:blip>
          <a:stretch>
            <a:fillRect/>
          </a:stretch>
        </p:blipFill>
        <p:spPr>
          <a:xfrm>
            <a:off x="168900" y="572700"/>
            <a:ext cx="4133225" cy="4133225"/>
          </a:xfrm>
          <a:prstGeom prst="rect">
            <a:avLst/>
          </a:prstGeom>
          <a:noFill/>
          <a:ln>
            <a:noFill/>
          </a:ln>
        </p:spPr>
      </p:pic>
      <p:sp>
        <p:nvSpPr>
          <p:cNvPr id="184" name="Google Shape;184;p30"/>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31"/>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sp>
        <p:nvSpPr>
          <p:cNvPr id="190" name="Google Shape;190;p31"/>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Relativistic physics - time dilation.</a:t>
            </a:r>
            <a:endParaRPr sz="1700">
              <a:latin typeface="Comfortaa"/>
              <a:ea typeface="Comfortaa"/>
              <a:cs typeface="Comfortaa"/>
              <a:sym typeface="Comfortaa"/>
            </a:endParaRPr>
          </a:p>
          <a:p>
            <a:pPr marL="457200" lvl="0" indent="0" algn="l" rtl="0">
              <a:spcBef>
                <a:spcPts val="0"/>
              </a:spcBef>
              <a:spcAft>
                <a:spcPts val="0"/>
              </a:spcAft>
              <a:buNone/>
            </a:pPr>
            <a:endParaRPr sz="1700">
              <a:latin typeface="Comfortaa"/>
              <a:ea typeface="Comfortaa"/>
              <a:cs typeface="Comfortaa"/>
              <a:sym typeface="Comfortaa"/>
            </a:endParaRPr>
          </a:p>
          <a:p>
            <a:pPr marL="457200" lvl="0" indent="0" algn="l" rtl="0">
              <a:spcBef>
                <a:spcPts val="0"/>
              </a:spcBef>
              <a:spcAft>
                <a:spcPts val="0"/>
              </a:spcAft>
              <a:buNone/>
            </a:pPr>
            <a:endParaRPr sz="1700">
              <a:latin typeface="Comfortaa"/>
              <a:ea typeface="Comfortaa"/>
              <a:cs typeface="Comfortaa"/>
              <a:sym typeface="Comfortaa"/>
            </a:endParaRPr>
          </a:p>
          <a:p>
            <a:pPr marL="457200" lvl="0" indent="-336550" algn="l" rtl="0">
              <a:spcBef>
                <a:spcPts val="0"/>
              </a:spcBef>
              <a:spcAft>
                <a:spcPts val="0"/>
              </a:spcAft>
              <a:buClr>
                <a:srgbClr val="CCCCCC"/>
              </a:buClr>
              <a:buSzPts val="1700"/>
              <a:buFont typeface="Comfortaa"/>
              <a:buChar char="●"/>
            </a:pPr>
            <a:r>
              <a:rPr lang="en-GB" sz="1700">
                <a:solidFill>
                  <a:srgbClr val="CCCCCC"/>
                </a:solidFill>
                <a:latin typeface="Comfortaa"/>
                <a:ea typeface="Comfortaa"/>
                <a:cs typeface="Comfortaa"/>
                <a:sym typeface="Comfortaa"/>
              </a:rPr>
              <a:t>Nuclear physics - mass defect</a:t>
            </a:r>
            <a:endParaRPr sz="1700">
              <a:solidFill>
                <a:srgbClr val="CCCCCC"/>
              </a:solidFill>
              <a:latin typeface="Comfortaa"/>
              <a:ea typeface="Comfortaa"/>
              <a:cs typeface="Comfortaa"/>
              <a:sym typeface="Comfortaa"/>
            </a:endParaRPr>
          </a:p>
          <a:p>
            <a:pPr marL="914400" lvl="0" indent="0" algn="l" rtl="0">
              <a:spcBef>
                <a:spcPts val="0"/>
              </a:spcBef>
              <a:spcAft>
                <a:spcPts val="0"/>
              </a:spcAft>
              <a:buNone/>
            </a:pPr>
            <a:endParaRPr sz="1700">
              <a:solidFill>
                <a:srgbClr val="CCCCCC"/>
              </a:solidFill>
              <a:latin typeface="Comfortaa"/>
              <a:ea typeface="Comfortaa"/>
              <a:cs typeface="Comfortaa"/>
              <a:sym typeface="Comfortaa"/>
            </a:endParaRPr>
          </a:p>
          <a:p>
            <a:pPr marL="914400" lvl="0" indent="0" algn="l" rtl="0">
              <a:spcBef>
                <a:spcPts val="0"/>
              </a:spcBef>
              <a:spcAft>
                <a:spcPts val="0"/>
              </a:spcAft>
              <a:buNone/>
            </a:pPr>
            <a:endParaRPr sz="1700">
              <a:solidFill>
                <a:srgbClr val="CCCCCC"/>
              </a:solidFill>
              <a:latin typeface="Comfortaa"/>
              <a:ea typeface="Comfortaa"/>
              <a:cs typeface="Comfortaa"/>
              <a:sym typeface="Comfortaa"/>
            </a:endParaRPr>
          </a:p>
          <a:p>
            <a:pPr marL="914400" lvl="0" indent="0" algn="l" rtl="0">
              <a:spcBef>
                <a:spcPts val="0"/>
              </a:spcBef>
              <a:spcAft>
                <a:spcPts val="0"/>
              </a:spcAft>
              <a:buNone/>
            </a:pPr>
            <a:endParaRPr sz="1700">
              <a:solidFill>
                <a:srgbClr val="CCCCCC"/>
              </a:solidFill>
              <a:latin typeface="Comfortaa"/>
              <a:ea typeface="Comfortaa"/>
              <a:cs typeface="Comfortaa"/>
              <a:sym typeface="Comfortaa"/>
            </a:endParaRPr>
          </a:p>
          <a:p>
            <a:pPr marL="914400" lvl="0" indent="0" algn="l" rtl="0">
              <a:spcBef>
                <a:spcPts val="0"/>
              </a:spcBef>
              <a:spcAft>
                <a:spcPts val="0"/>
              </a:spcAft>
              <a:buNone/>
            </a:pPr>
            <a:endParaRPr sz="1700">
              <a:solidFill>
                <a:srgbClr val="CCCCCC"/>
              </a:solidFill>
              <a:latin typeface="Comfortaa"/>
              <a:ea typeface="Comfortaa"/>
              <a:cs typeface="Comfortaa"/>
              <a:sym typeface="Comfortaa"/>
            </a:endParaRPr>
          </a:p>
          <a:p>
            <a:pPr marL="457200" lvl="0" indent="-336550" algn="l" rtl="0">
              <a:spcBef>
                <a:spcPts val="0"/>
              </a:spcBef>
              <a:spcAft>
                <a:spcPts val="0"/>
              </a:spcAft>
              <a:buClr>
                <a:srgbClr val="CCCCCC"/>
              </a:buClr>
              <a:buSzPts val="1700"/>
              <a:buFont typeface="Comfortaa"/>
              <a:buChar char="●"/>
            </a:pPr>
            <a:r>
              <a:rPr lang="en-GB" sz="1700">
                <a:solidFill>
                  <a:srgbClr val="CCCCCC"/>
                </a:solidFill>
                <a:latin typeface="Comfortaa"/>
                <a:ea typeface="Comfortaa"/>
                <a:cs typeface="Comfortaa"/>
                <a:sym typeface="Comfortaa"/>
              </a:rPr>
              <a:t>Particle physics - annihilation, creation oscillation</a:t>
            </a:r>
            <a:endParaRPr sz="1700">
              <a:solidFill>
                <a:srgbClr val="CCCCCC"/>
              </a:solidFill>
              <a:latin typeface="Comfortaa"/>
              <a:ea typeface="Comfortaa"/>
              <a:cs typeface="Comfortaa"/>
              <a:sym typeface="Comfortaa"/>
            </a:endParaRPr>
          </a:p>
          <a:p>
            <a:pPr marL="0" lvl="0" indent="0" algn="l" rtl="0">
              <a:spcBef>
                <a:spcPts val="0"/>
              </a:spcBef>
              <a:spcAft>
                <a:spcPts val="0"/>
              </a:spcAft>
              <a:buNone/>
            </a:pPr>
            <a:endParaRPr sz="1700">
              <a:solidFill>
                <a:srgbClr val="CCCCCC"/>
              </a:solidFill>
              <a:latin typeface="Comfortaa"/>
              <a:ea typeface="Comfortaa"/>
              <a:cs typeface="Comfortaa"/>
              <a:sym typeface="Comfortaa"/>
            </a:endParaRPr>
          </a:p>
          <a:p>
            <a:pPr marL="0" lvl="0" indent="0" algn="l" rtl="0">
              <a:spcBef>
                <a:spcPts val="0"/>
              </a:spcBef>
              <a:spcAft>
                <a:spcPts val="0"/>
              </a:spcAft>
              <a:buNone/>
            </a:pPr>
            <a:endParaRPr sz="1700">
              <a:solidFill>
                <a:schemeClr val="lt2"/>
              </a:solidFill>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pic>
        <p:nvPicPr>
          <p:cNvPr id="191" name="Google Shape;191;p31"/>
          <p:cNvPicPr preferRelativeResize="0"/>
          <p:nvPr/>
        </p:nvPicPr>
        <p:blipFill rotWithShape="1">
          <a:blip r:embed="rId3">
            <a:alphaModFix/>
          </a:blip>
          <a:srcRect r="10881"/>
          <a:stretch/>
        </p:blipFill>
        <p:spPr>
          <a:xfrm>
            <a:off x="4572000" y="647700"/>
            <a:ext cx="4399226" cy="27767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2"/>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sp>
        <p:nvSpPr>
          <p:cNvPr id="197" name="Google Shape;197;p32"/>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Relativistic physics - time dilation.</a:t>
            </a:r>
            <a:endParaRPr sz="1700">
              <a:solidFill>
                <a:srgbClr val="B7B7B7"/>
              </a:solidFill>
              <a:latin typeface="Comfortaa"/>
              <a:ea typeface="Comfortaa"/>
              <a:cs typeface="Comfortaa"/>
              <a:sym typeface="Comfortaa"/>
            </a:endParaRPr>
          </a:p>
          <a:p>
            <a:pPr marL="457200" lvl="0" indent="0" algn="l" rtl="0">
              <a:spcBef>
                <a:spcPts val="0"/>
              </a:spcBef>
              <a:spcAft>
                <a:spcPts val="0"/>
              </a:spcAft>
              <a:buNone/>
            </a:pPr>
            <a:endParaRPr sz="1700">
              <a:latin typeface="Comfortaa"/>
              <a:ea typeface="Comfortaa"/>
              <a:cs typeface="Comfortaa"/>
              <a:sym typeface="Comfortaa"/>
            </a:endParaRPr>
          </a:p>
          <a:p>
            <a:pPr marL="457200" lvl="0" indent="0" algn="l" rtl="0">
              <a:spcBef>
                <a:spcPts val="0"/>
              </a:spcBef>
              <a:spcAft>
                <a:spcPts val="0"/>
              </a:spcAft>
              <a:buNone/>
            </a:pPr>
            <a:endParaRPr sz="1700">
              <a:latin typeface="Comfortaa"/>
              <a:ea typeface="Comfortaa"/>
              <a:cs typeface="Comfortaa"/>
              <a:sym typeface="Comfortaa"/>
            </a:endParaRPr>
          </a:p>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Nuclear physics - mass defect</a:t>
            </a:r>
            <a:endParaRPr sz="1700">
              <a:solidFill>
                <a:schemeClr val="dk1"/>
              </a:solidFill>
              <a:latin typeface="Comfortaa"/>
              <a:ea typeface="Comfortaa"/>
              <a:cs typeface="Comfortaa"/>
              <a:sym typeface="Comfortaa"/>
            </a:endParaRPr>
          </a:p>
          <a:p>
            <a:pPr marL="914400" lvl="0" indent="0" algn="l" rtl="0">
              <a:spcBef>
                <a:spcPts val="0"/>
              </a:spcBef>
              <a:spcAft>
                <a:spcPts val="0"/>
              </a:spcAft>
              <a:buNone/>
            </a:pPr>
            <a:endParaRPr sz="1700">
              <a:solidFill>
                <a:schemeClr val="dk1"/>
              </a:solidFill>
              <a:latin typeface="Comfortaa"/>
              <a:ea typeface="Comfortaa"/>
              <a:cs typeface="Comfortaa"/>
              <a:sym typeface="Comfortaa"/>
            </a:endParaRPr>
          </a:p>
          <a:p>
            <a:pPr marL="914400" lvl="0" indent="0" algn="l" rtl="0">
              <a:spcBef>
                <a:spcPts val="0"/>
              </a:spcBef>
              <a:spcAft>
                <a:spcPts val="0"/>
              </a:spcAft>
              <a:buNone/>
            </a:pPr>
            <a:endParaRPr sz="1700">
              <a:solidFill>
                <a:schemeClr val="dk1"/>
              </a:solidFill>
              <a:latin typeface="Comfortaa"/>
              <a:ea typeface="Comfortaa"/>
              <a:cs typeface="Comfortaa"/>
              <a:sym typeface="Comfortaa"/>
            </a:endParaRPr>
          </a:p>
          <a:p>
            <a:pPr marL="914400" lvl="0" indent="0" algn="l" rtl="0">
              <a:spcBef>
                <a:spcPts val="0"/>
              </a:spcBef>
              <a:spcAft>
                <a:spcPts val="0"/>
              </a:spcAft>
              <a:buNone/>
            </a:pPr>
            <a:endParaRPr sz="1700">
              <a:solidFill>
                <a:schemeClr val="dk1"/>
              </a:solidFill>
              <a:latin typeface="Comfortaa"/>
              <a:ea typeface="Comfortaa"/>
              <a:cs typeface="Comfortaa"/>
              <a:sym typeface="Comfortaa"/>
            </a:endParaRPr>
          </a:p>
          <a:p>
            <a:pPr marL="914400" lvl="0" indent="0" algn="l" rtl="0">
              <a:spcBef>
                <a:spcPts val="0"/>
              </a:spcBef>
              <a:spcAft>
                <a:spcPts val="0"/>
              </a:spcAft>
              <a:buNone/>
            </a:pPr>
            <a:endParaRPr sz="1700">
              <a:solidFill>
                <a:srgbClr val="B7B7B7"/>
              </a:solidFill>
              <a:latin typeface="Comfortaa"/>
              <a:ea typeface="Comfortaa"/>
              <a:cs typeface="Comfortaa"/>
              <a:sym typeface="Comfortaa"/>
            </a:endParaRPr>
          </a:p>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Particle physics - annihilation, creation oscillation</a:t>
            </a:r>
            <a:endParaRPr sz="1700">
              <a:solidFill>
                <a:srgbClr val="B7B7B7"/>
              </a:solidFill>
              <a:latin typeface="Comfortaa"/>
              <a:ea typeface="Comfortaa"/>
              <a:cs typeface="Comfortaa"/>
              <a:sym typeface="Comfortaa"/>
            </a:endParaRPr>
          </a:p>
          <a:p>
            <a:pPr marL="0" lvl="0" indent="0" algn="l" rtl="0">
              <a:spcBef>
                <a:spcPts val="0"/>
              </a:spcBef>
              <a:spcAft>
                <a:spcPts val="0"/>
              </a:spcAft>
              <a:buNone/>
            </a:pPr>
            <a:endParaRPr sz="1700">
              <a:solidFill>
                <a:srgbClr val="B7B7B7"/>
              </a:solidFill>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pic>
        <p:nvPicPr>
          <p:cNvPr id="198" name="Google Shape;198;p32"/>
          <p:cNvPicPr preferRelativeResize="0"/>
          <p:nvPr/>
        </p:nvPicPr>
        <p:blipFill>
          <a:blip r:embed="rId3">
            <a:alphaModFix/>
          </a:blip>
          <a:stretch>
            <a:fillRect/>
          </a:stretch>
        </p:blipFill>
        <p:spPr>
          <a:xfrm>
            <a:off x="4379974" y="1042600"/>
            <a:ext cx="4582950" cy="2747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pic>
        <p:nvPicPr>
          <p:cNvPr id="73" name="Google Shape;73;p15"/>
          <p:cNvPicPr preferRelativeResize="0"/>
          <p:nvPr/>
        </p:nvPicPr>
        <p:blipFill rotWithShape="1">
          <a:blip r:embed="rId3">
            <a:alphaModFix/>
          </a:blip>
          <a:srcRect/>
          <a:stretch/>
        </p:blipFill>
        <p:spPr>
          <a:xfrm>
            <a:off x="1" y="15552"/>
            <a:ext cx="9144000" cy="5112396"/>
          </a:xfrm>
          <a:prstGeom prst="rect">
            <a:avLst/>
          </a:prstGeom>
          <a:noFill/>
          <a:ln>
            <a:noFill/>
          </a:ln>
        </p:spPr>
      </p:pic>
      <p:sp>
        <p:nvSpPr>
          <p:cNvPr id="74" name="Google Shape;74;p15"/>
          <p:cNvSpPr/>
          <p:nvPr/>
        </p:nvSpPr>
        <p:spPr>
          <a:xfrm>
            <a:off x="0" y="0"/>
            <a:ext cx="9144000" cy="5143500"/>
          </a:xfrm>
          <a:prstGeom prst="rect">
            <a:avLst/>
          </a:prstGeom>
          <a:blipFill rotWithShape="1">
            <a:blip r:embed="rId4">
              <a:alphaModFix amt="48000"/>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3"/>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sp>
        <p:nvSpPr>
          <p:cNvPr id="204" name="Google Shape;204;p33"/>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Relativistic physics - time dilation.</a:t>
            </a:r>
            <a:endParaRPr sz="1700">
              <a:solidFill>
                <a:srgbClr val="B7B7B7"/>
              </a:solidFill>
              <a:latin typeface="Comfortaa"/>
              <a:ea typeface="Comfortaa"/>
              <a:cs typeface="Comfortaa"/>
              <a:sym typeface="Comfortaa"/>
            </a:endParaRPr>
          </a:p>
          <a:p>
            <a:pPr marL="457200" lvl="0" indent="0" algn="l" rtl="0">
              <a:spcBef>
                <a:spcPts val="0"/>
              </a:spcBef>
              <a:spcAft>
                <a:spcPts val="0"/>
              </a:spcAft>
              <a:buNone/>
            </a:pPr>
            <a:endParaRPr sz="1700">
              <a:solidFill>
                <a:srgbClr val="B7B7B7"/>
              </a:solidFill>
              <a:latin typeface="Comfortaa"/>
              <a:ea typeface="Comfortaa"/>
              <a:cs typeface="Comfortaa"/>
              <a:sym typeface="Comfortaa"/>
            </a:endParaRPr>
          </a:p>
          <a:p>
            <a:pPr marL="457200" lvl="0" indent="0" algn="l" rtl="0">
              <a:spcBef>
                <a:spcPts val="0"/>
              </a:spcBef>
              <a:spcAft>
                <a:spcPts val="0"/>
              </a:spcAft>
              <a:buNone/>
            </a:pPr>
            <a:endParaRPr sz="1700">
              <a:solidFill>
                <a:srgbClr val="B7B7B7"/>
              </a:solidFill>
              <a:latin typeface="Comfortaa"/>
              <a:ea typeface="Comfortaa"/>
              <a:cs typeface="Comfortaa"/>
              <a:sym typeface="Comfortaa"/>
            </a:endParaRPr>
          </a:p>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Nuclear physics - mass defect</a:t>
            </a:r>
            <a:endParaRPr sz="1700">
              <a:solidFill>
                <a:srgbClr val="B7B7B7"/>
              </a:solidFill>
              <a:latin typeface="Comfortaa"/>
              <a:ea typeface="Comfortaa"/>
              <a:cs typeface="Comfortaa"/>
              <a:sym typeface="Comfortaa"/>
            </a:endParaRPr>
          </a:p>
          <a:p>
            <a:pPr marL="914400" lvl="0" indent="0" algn="l" rtl="0">
              <a:spcBef>
                <a:spcPts val="0"/>
              </a:spcBef>
              <a:spcAft>
                <a:spcPts val="0"/>
              </a:spcAft>
              <a:buNone/>
            </a:pPr>
            <a:endParaRPr sz="1700">
              <a:solidFill>
                <a:srgbClr val="B7B7B7"/>
              </a:solidFill>
              <a:latin typeface="Comfortaa"/>
              <a:ea typeface="Comfortaa"/>
              <a:cs typeface="Comfortaa"/>
              <a:sym typeface="Comfortaa"/>
            </a:endParaRPr>
          </a:p>
          <a:p>
            <a:pPr marL="914400" lvl="0" indent="0" algn="l" rtl="0">
              <a:spcBef>
                <a:spcPts val="0"/>
              </a:spcBef>
              <a:spcAft>
                <a:spcPts val="0"/>
              </a:spcAft>
              <a:buNone/>
            </a:pPr>
            <a:endParaRPr sz="1700">
              <a:solidFill>
                <a:srgbClr val="B7B7B7"/>
              </a:solidFill>
              <a:latin typeface="Comfortaa"/>
              <a:ea typeface="Comfortaa"/>
              <a:cs typeface="Comfortaa"/>
              <a:sym typeface="Comfortaa"/>
            </a:endParaRPr>
          </a:p>
          <a:p>
            <a:pPr marL="914400" lvl="0" indent="0" algn="l" rtl="0">
              <a:spcBef>
                <a:spcPts val="0"/>
              </a:spcBef>
              <a:spcAft>
                <a:spcPts val="0"/>
              </a:spcAft>
              <a:buNone/>
            </a:pPr>
            <a:endParaRPr sz="1700">
              <a:solidFill>
                <a:srgbClr val="B7B7B7"/>
              </a:solidFill>
              <a:latin typeface="Comfortaa"/>
              <a:ea typeface="Comfortaa"/>
              <a:cs typeface="Comfortaa"/>
              <a:sym typeface="Comfortaa"/>
            </a:endParaRPr>
          </a:p>
          <a:p>
            <a:pPr marL="914400" lvl="0" indent="0" algn="l" rtl="0">
              <a:spcBef>
                <a:spcPts val="0"/>
              </a:spcBef>
              <a:spcAft>
                <a:spcPts val="0"/>
              </a:spcAft>
              <a:buNone/>
            </a:pPr>
            <a:endParaRPr sz="1700">
              <a:solidFill>
                <a:srgbClr val="B7B7B7"/>
              </a:solidFill>
              <a:latin typeface="Comfortaa"/>
              <a:ea typeface="Comfortaa"/>
              <a:cs typeface="Comfortaa"/>
              <a:sym typeface="Comfortaa"/>
            </a:endParaRPr>
          </a:p>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Particle physics - annihilation, creation oscillation</a:t>
            </a: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pic>
        <p:nvPicPr>
          <p:cNvPr id="205" name="Google Shape;205;p33"/>
          <p:cNvPicPr preferRelativeResize="0"/>
          <p:nvPr/>
        </p:nvPicPr>
        <p:blipFill>
          <a:blip r:embed="rId3">
            <a:alphaModFix/>
          </a:blip>
          <a:stretch>
            <a:fillRect/>
          </a:stretch>
        </p:blipFill>
        <p:spPr>
          <a:xfrm>
            <a:off x="4449534" y="1346075"/>
            <a:ext cx="4563450" cy="27413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4"/>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chemeClr val="dk1"/>
              </a:buClr>
              <a:buSzPts val="1700"/>
              <a:buFont typeface="Comfortaa"/>
              <a:buChar char="●"/>
            </a:pPr>
            <a:r>
              <a:rPr lang="en-GB" sz="1700">
                <a:solidFill>
                  <a:schemeClr val="dk1"/>
                </a:solidFill>
                <a:latin typeface="Comfortaa"/>
                <a:ea typeface="Comfortaa"/>
                <a:cs typeface="Comfortaa"/>
                <a:sym typeface="Comfortaa"/>
              </a:rPr>
              <a:t>Antimatter</a:t>
            </a: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rgbClr val="CCCCCC"/>
              </a:buClr>
              <a:buSzPts val="1700"/>
              <a:buFont typeface="Comfortaa"/>
              <a:buChar char="●"/>
            </a:pPr>
            <a:r>
              <a:rPr lang="en-GB" sz="1700">
                <a:solidFill>
                  <a:srgbClr val="CCCCCC"/>
                </a:solidFill>
                <a:latin typeface="Comfortaa"/>
                <a:ea typeface="Comfortaa"/>
                <a:cs typeface="Comfortaa"/>
                <a:sym typeface="Comfortaa"/>
              </a:rPr>
              <a:t>Opposite of timeflow direction of antimatter</a:t>
            </a:r>
            <a:endParaRPr sz="1700">
              <a:solidFill>
                <a:srgbClr val="CCCCCC"/>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sp>
        <p:nvSpPr>
          <p:cNvPr id="211" name="Google Shape;211;p34"/>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pic>
        <p:nvPicPr>
          <p:cNvPr id="212" name="Google Shape;212;p34"/>
          <p:cNvPicPr preferRelativeResize="0"/>
          <p:nvPr/>
        </p:nvPicPr>
        <p:blipFill>
          <a:blip r:embed="rId3">
            <a:alphaModFix/>
          </a:blip>
          <a:stretch>
            <a:fillRect/>
          </a:stretch>
        </p:blipFill>
        <p:spPr>
          <a:xfrm>
            <a:off x="4495225" y="1418724"/>
            <a:ext cx="4479400" cy="25210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35"/>
          <p:cNvPicPr preferRelativeResize="0"/>
          <p:nvPr/>
        </p:nvPicPr>
        <p:blipFill>
          <a:blip r:embed="rId3">
            <a:alphaModFix/>
          </a:blip>
          <a:stretch>
            <a:fillRect/>
          </a:stretch>
        </p:blipFill>
        <p:spPr>
          <a:xfrm>
            <a:off x="4340850" y="465225"/>
            <a:ext cx="4491450" cy="3630600"/>
          </a:xfrm>
          <a:prstGeom prst="rect">
            <a:avLst/>
          </a:prstGeom>
          <a:noFill/>
          <a:ln>
            <a:noFill/>
          </a:ln>
        </p:spPr>
      </p:pic>
      <p:sp>
        <p:nvSpPr>
          <p:cNvPr id="218" name="Google Shape;218;p35"/>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Antimatter</a:t>
            </a:r>
            <a:endParaRPr sz="1700">
              <a:solidFill>
                <a:srgbClr val="B7B7B7"/>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chemeClr val="dk1"/>
              </a:buClr>
              <a:buSzPts val="1700"/>
              <a:buFont typeface="Comfortaa"/>
              <a:buChar char="●"/>
            </a:pPr>
            <a:r>
              <a:rPr lang="en-GB" sz="1700">
                <a:solidFill>
                  <a:schemeClr val="dk1"/>
                </a:solidFill>
                <a:latin typeface="Comfortaa"/>
                <a:ea typeface="Comfortaa"/>
                <a:cs typeface="Comfortaa"/>
                <a:sym typeface="Comfortaa"/>
              </a:rPr>
              <a:t>Opposite of timeflow direction of antimatter</a:t>
            </a: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sp>
        <p:nvSpPr>
          <p:cNvPr id="219" name="Google Shape;219;p35"/>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36"/>
          <p:cNvSpPr txBox="1"/>
          <p:nvPr/>
        </p:nvSpPr>
        <p:spPr>
          <a:xfrm>
            <a:off x="71625" y="647700"/>
            <a:ext cx="4023000" cy="41097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rgbClr val="B7B7B7"/>
              </a:buClr>
              <a:buSzPts val="1700"/>
              <a:buFont typeface="Comfortaa"/>
              <a:buChar char="●"/>
            </a:pPr>
            <a:r>
              <a:rPr lang="en-GB" sz="1700">
                <a:solidFill>
                  <a:srgbClr val="B7B7B7"/>
                </a:solidFill>
                <a:latin typeface="Comfortaa"/>
                <a:ea typeface="Comfortaa"/>
                <a:cs typeface="Comfortaa"/>
                <a:sym typeface="Comfortaa"/>
              </a:rPr>
              <a:t>Antimatter</a:t>
            </a:r>
            <a:endParaRPr sz="1700">
              <a:solidFill>
                <a:srgbClr val="B7B7B7"/>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0" lvl="0" indent="0" algn="l" rtl="0">
              <a:spcBef>
                <a:spcPts val="0"/>
              </a:spcBef>
              <a:spcAft>
                <a:spcPts val="0"/>
              </a:spcAft>
              <a:buClr>
                <a:schemeClr val="dk1"/>
              </a:buClr>
              <a:buSzPts val="1100"/>
              <a:buFont typeface="Arial"/>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Clr>
                <a:schemeClr val="dk1"/>
              </a:buClr>
              <a:buSzPts val="1700"/>
              <a:buFont typeface="Comfortaa"/>
              <a:buChar char="●"/>
            </a:pPr>
            <a:r>
              <a:rPr lang="en-GB" sz="1700">
                <a:solidFill>
                  <a:schemeClr val="dk1"/>
                </a:solidFill>
                <a:latin typeface="Comfortaa"/>
                <a:ea typeface="Comfortaa"/>
                <a:cs typeface="Comfortaa"/>
                <a:sym typeface="Comfortaa"/>
              </a:rPr>
              <a:t>Opposite of timeflow direction of antimatter</a:t>
            </a: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solidFill>
                <a:schemeClr val="dk1"/>
              </a:solidFill>
              <a:latin typeface="Comfortaa"/>
              <a:ea typeface="Comfortaa"/>
              <a:cs typeface="Comfortaa"/>
              <a:sym typeface="Comfortaa"/>
            </a:endParaRPr>
          </a:p>
          <a:p>
            <a:pPr marL="0" lvl="0" indent="0" algn="l" rtl="0">
              <a:spcBef>
                <a:spcPts val="0"/>
              </a:spcBef>
              <a:spcAft>
                <a:spcPts val="0"/>
              </a:spcAft>
              <a:buNone/>
            </a:pPr>
            <a:endParaRPr sz="1700">
              <a:latin typeface="Comfortaa"/>
              <a:ea typeface="Comfortaa"/>
              <a:cs typeface="Comfortaa"/>
              <a:sym typeface="Comfortaa"/>
            </a:endParaRPr>
          </a:p>
        </p:txBody>
      </p:sp>
      <p:sp>
        <p:nvSpPr>
          <p:cNvPr id="225" name="Google Shape;225;p36"/>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Potential students’ conceptions &amp; challenges</a:t>
            </a:r>
            <a:endParaRPr b="1"/>
          </a:p>
        </p:txBody>
      </p:sp>
      <p:pic>
        <p:nvPicPr>
          <p:cNvPr id="226" name="Google Shape;226;p36"/>
          <p:cNvPicPr preferRelativeResize="0"/>
          <p:nvPr/>
        </p:nvPicPr>
        <p:blipFill>
          <a:blip r:embed="rId3">
            <a:alphaModFix/>
          </a:blip>
          <a:stretch>
            <a:fillRect/>
          </a:stretch>
        </p:blipFill>
        <p:spPr>
          <a:xfrm>
            <a:off x="4740900" y="2460396"/>
            <a:ext cx="2289325" cy="1526217"/>
          </a:xfrm>
          <a:prstGeom prst="rect">
            <a:avLst/>
          </a:prstGeom>
          <a:noFill/>
          <a:ln>
            <a:noFill/>
          </a:ln>
          <a:effectLst>
            <a:reflection endPos="1000" dist="38100" dir="5400000" fadeDir="5400012" sy="-100000" algn="bl" rotWithShape="0"/>
          </a:effectLst>
        </p:spPr>
      </p:pic>
      <p:pic>
        <p:nvPicPr>
          <p:cNvPr id="227" name="Google Shape;227;p36"/>
          <p:cNvPicPr preferRelativeResize="0"/>
          <p:nvPr/>
        </p:nvPicPr>
        <p:blipFill>
          <a:blip r:embed="rId4">
            <a:alphaModFix/>
          </a:blip>
          <a:stretch>
            <a:fillRect/>
          </a:stretch>
        </p:blipFill>
        <p:spPr>
          <a:xfrm>
            <a:off x="4340850" y="465225"/>
            <a:ext cx="4491450" cy="36306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p37"/>
          <p:cNvPicPr preferRelativeResize="0"/>
          <p:nvPr/>
        </p:nvPicPr>
        <p:blipFill rotWithShape="1">
          <a:blip r:embed="rId3">
            <a:alphaModFix/>
          </a:blip>
          <a:srcRect/>
          <a:stretch/>
        </p:blipFill>
        <p:spPr>
          <a:xfrm>
            <a:off x="618469" y="570097"/>
            <a:ext cx="3839232" cy="2159568"/>
          </a:xfrm>
          <a:prstGeom prst="rect">
            <a:avLst/>
          </a:prstGeom>
          <a:noFill/>
          <a:ln>
            <a:noFill/>
          </a:ln>
        </p:spPr>
      </p:pic>
      <p:pic>
        <p:nvPicPr>
          <p:cNvPr id="233" name="Google Shape;233;p37"/>
          <p:cNvPicPr preferRelativeResize="0"/>
          <p:nvPr/>
        </p:nvPicPr>
        <p:blipFill rotWithShape="1">
          <a:blip r:embed="rId4">
            <a:alphaModFix/>
          </a:blip>
          <a:srcRect/>
          <a:stretch/>
        </p:blipFill>
        <p:spPr>
          <a:xfrm>
            <a:off x="4259179" y="531071"/>
            <a:ext cx="2504524" cy="1501513"/>
          </a:xfrm>
          <a:prstGeom prst="rect">
            <a:avLst/>
          </a:prstGeom>
          <a:noFill/>
          <a:ln>
            <a:noFill/>
          </a:ln>
        </p:spPr>
      </p:pic>
      <p:pic>
        <p:nvPicPr>
          <p:cNvPr id="234" name="Google Shape;234;p37"/>
          <p:cNvPicPr preferRelativeResize="0"/>
          <p:nvPr/>
        </p:nvPicPr>
        <p:blipFill rotWithShape="1">
          <a:blip r:embed="rId5">
            <a:alphaModFix/>
          </a:blip>
          <a:srcRect/>
          <a:stretch/>
        </p:blipFill>
        <p:spPr>
          <a:xfrm>
            <a:off x="4187366" y="1896479"/>
            <a:ext cx="2836652" cy="1703995"/>
          </a:xfrm>
          <a:prstGeom prst="rect">
            <a:avLst/>
          </a:prstGeom>
          <a:noFill/>
          <a:ln>
            <a:noFill/>
          </a:ln>
        </p:spPr>
      </p:pic>
      <p:pic>
        <p:nvPicPr>
          <p:cNvPr id="235" name="Google Shape;235;p37"/>
          <p:cNvPicPr preferRelativeResize="0"/>
          <p:nvPr/>
        </p:nvPicPr>
        <p:blipFill rotWithShape="1">
          <a:blip r:embed="rId6">
            <a:alphaModFix/>
          </a:blip>
          <a:srcRect/>
          <a:stretch/>
        </p:blipFill>
        <p:spPr>
          <a:xfrm>
            <a:off x="4361582" y="2903394"/>
            <a:ext cx="1862054" cy="1505160"/>
          </a:xfrm>
          <a:prstGeom prst="rect">
            <a:avLst/>
          </a:prstGeom>
          <a:noFill/>
          <a:ln>
            <a:noFill/>
          </a:ln>
        </p:spPr>
      </p:pic>
      <p:pic>
        <p:nvPicPr>
          <p:cNvPr id="236" name="Google Shape;236;p37"/>
          <p:cNvPicPr preferRelativeResize="0"/>
          <p:nvPr/>
        </p:nvPicPr>
        <p:blipFill rotWithShape="1">
          <a:blip r:embed="rId7">
            <a:alphaModFix/>
          </a:blip>
          <a:srcRect/>
          <a:stretch/>
        </p:blipFill>
        <p:spPr>
          <a:xfrm>
            <a:off x="1718509" y="2442150"/>
            <a:ext cx="2538678" cy="1428752"/>
          </a:xfrm>
          <a:prstGeom prst="rect">
            <a:avLst/>
          </a:prstGeom>
          <a:noFill/>
          <a:ln>
            <a:noFill/>
          </a:ln>
        </p:spPr>
      </p:pic>
      <p:sp>
        <p:nvSpPr>
          <p:cNvPr id="237" name="Google Shape;237;p37"/>
          <p:cNvSpPr txBox="1">
            <a:spLocks noGrp="1"/>
          </p:cNvSpPr>
          <p:nvPr>
            <p:ph type="title"/>
          </p:nvPr>
        </p:nvSpPr>
        <p:spPr>
          <a:xfrm>
            <a:off x="311700" y="0"/>
            <a:ext cx="8520600" cy="5727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GB" sz="2000" b="1" dirty="0"/>
              <a:t>Potential students’ conceptions &amp; challenges</a:t>
            </a:r>
            <a:endParaRPr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232"/>
                                        </p:tgtEl>
                                        <p:attrNameLst>
                                          <p:attrName>style.visibility</p:attrName>
                                        </p:attrNameLst>
                                      </p:cBhvr>
                                      <p:to>
                                        <p:strVal val="visible"/>
                                      </p:to>
                                    </p:set>
                                    <p:anim calcmode="lin" valueType="num">
                                      <p:cBhvr additive="base">
                                        <p:cTn id="7" dur="500"/>
                                        <p:tgtEl>
                                          <p:spTgt spid="232"/>
                                        </p:tgtEl>
                                        <p:attrNameLst>
                                          <p:attrName>ppt_w</p:attrName>
                                        </p:attrNameLst>
                                      </p:cBhvr>
                                      <p:tavLst>
                                        <p:tav tm="0">
                                          <p:val>
                                            <p:strVal val="0"/>
                                          </p:val>
                                        </p:tav>
                                        <p:tav tm="100000">
                                          <p:val>
                                            <p:strVal val="#ppt_w"/>
                                          </p:val>
                                        </p:tav>
                                      </p:tavLst>
                                    </p:anim>
                                    <p:anim calcmode="lin" valueType="num">
                                      <p:cBhvr additive="base">
                                        <p:cTn id="8" dur="500"/>
                                        <p:tgtEl>
                                          <p:spTgt spid="232"/>
                                        </p:tgtEl>
                                        <p:attrNameLst>
                                          <p:attrName>ppt_h</p:attrName>
                                        </p:attrNameLst>
                                      </p:cBhvr>
                                      <p:tavLst>
                                        <p:tav tm="0">
                                          <p:val>
                                            <p:str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33"/>
                                        </p:tgtEl>
                                        <p:attrNameLst>
                                          <p:attrName>style.visibility</p:attrName>
                                        </p:attrNameLst>
                                      </p:cBhvr>
                                      <p:to>
                                        <p:strVal val="visible"/>
                                      </p:to>
                                    </p:set>
                                    <p:anim calcmode="lin" valueType="num">
                                      <p:cBhvr additive="base">
                                        <p:cTn id="11" dur="500"/>
                                        <p:tgtEl>
                                          <p:spTgt spid="233"/>
                                        </p:tgtEl>
                                        <p:attrNameLst>
                                          <p:attrName>ppt_w</p:attrName>
                                        </p:attrNameLst>
                                      </p:cBhvr>
                                      <p:tavLst>
                                        <p:tav tm="0">
                                          <p:val>
                                            <p:strVal val="0"/>
                                          </p:val>
                                        </p:tav>
                                        <p:tav tm="100000">
                                          <p:val>
                                            <p:strVal val="#ppt_w"/>
                                          </p:val>
                                        </p:tav>
                                      </p:tavLst>
                                    </p:anim>
                                    <p:anim calcmode="lin" valueType="num">
                                      <p:cBhvr additive="base">
                                        <p:cTn id="12" dur="500"/>
                                        <p:tgtEl>
                                          <p:spTgt spid="233"/>
                                        </p:tgtEl>
                                        <p:attrNameLst>
                                          <p:attrName>ppt_h</p:attrName>
                                        </p:attrNameLst>
                                      </p:cBhvr>
                                      <p:tavLst>
                                        <p:tav tm="0">
                                          <p:val>
                                            <p:str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234"/>
                                        </p:tgtEl>
                                        <p:attrNameLst>
                                          <p:attrName>style.visibility</p:attrName>
                                        </p:attrNameLst>
                                      </p:cBhvr>
                                      <p:to>
                                        <p:strVal val="visible"/>
                                      </p:to>
                                    </p:set>
                                    <p:anim calcmode="lin" valueType="num">
                                      <p:cBhvr additive="base">
                                        <p:cTn id="15" dur="500"/>
                                        <p:tgtEl>
                                          <p:spTgt spid="234"/>
                                        </p:tgtEl>
                                        <p:attrNameLst>
                                          <p:attrName>ppt_w</p:attrName>
                                        </p:attrNameLst>
                                      </p:cBhvr>
                                      <p:tavLst>
                                        <p:tav tm="0">
                                          <p:val>
                                            <p:strVal val="0"/>
                                          </p:val>
                                        </p:tav>
                                        <p:tav tm="100000">
                                          <p:val>
                                            <p:strVal val="#ppt_w"/>
                                          </p:val>
                                        </p:tav>
                                      </p:tavLst>
                                    </p:anim>
                                    <p:anim calcmode="lin" valueType="num">
                                      <p:cBhvr additive="base">
                                        <p:cTn id="16" dur="500"/>
                                        <p:tgtEl>
                                          <p:spTgt spid="234"/>
                                        </p:tgtEl>
                                        <p:attrNameLst>
                                          <p:attrName>ppt_h</p:attrName>
                                        </p:attrNameLst>
                                      </p:cBhvr>
                                      <p:tavLst>
                                        <p:tav tm="0">
                                          <p:val>
                                            <p:str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35"/>
                                        </p:tgtEl>
                                        <p:attrNameLst>
                                          <p:attrName>style.visibility</p:attrName>
                                        </p:attrNameLst>
                                      </p:cBhvr>
                                      <p:to>
                                        <p:strVal val="visible"/>
                                      </p:to>
                                    </p:set>
                                    <p:anim calcmode="lin" valueType="num">
                                      <p:cBhvr additive="base">
                                        <p:cTn id="19" dur="500"/>
                                        <p:tgtEl>
                                          <p:spTgt spid="235"/>
                                        </p:tgtEl>
                                        <p:attrNameLst>
                                          <p:attrName>ppt_w</p:attrName>
                                        </p:attrNameLst>
                                      </p:cBhvr>
                                      <p:tavLst>
                                        <p:tav tm="0">
                                          <p:val>
                                            <p:strVal val="0"/>
                                          </p:val>
                                        </p:tav>
                                        <p:tav tm="100000">
                                          <p:val>
                                            <p:strVal val="#ppt_w"/>
                                          </p:val>
                                        </p:tav>
                                      </p:tavLst>
                                    </p:anim>
                                    <p:anim calcmode="lin" valueType="num">
                                      <p:cBhvr additive="base">
                                        <p:cTn id="20" dur="500"/>
                                        <p:tgtEl>
                                          <p:spTgt spid="235"/>
                                        </p:tgtEl>
                                        <p:attrNameLst>
                                          <p:attrName>ppt_h</p:attrName>
                                        </p:attrNameLst>
                                      </p:cBhvr>
                                      <p:tavLst>
                                        <p:tav tm="0">
                                          <p:val>
                                            <p:str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36"/>
                                        </p:tgtEl>
                                        <p:attrNameLst>
                                          <p:attrName>style.visibility</p:attrName>
                                        </p:attrNameLst>
                                      </p:cBhvr>
                                      <p:to>
                                        <p:strVal val="visible"/>
                                      </p:to>
                                    </p:set>
                                    <p:anim calcmode="lin" valueType="num">
                                      <p:cBhvr additive="base">
                                        <p:cTn id="23" dur="500"/>
                                        <p:tgtEl>
                                          <p:spTgt spid="236"/>
                                        </p:tgtEl>
                                        <p:attrNameLst>
                                          <p:attrName>ppt_w</p:attrName>
                                        </p:attrNameLst>
                                      </p:cBhvr>
                                      <p:tavLst>
                                        <p:tav tm="0">
                                          <p:val>
                                            <p:strVal val="0"/>
                                          </p:val>
                                        </p:tav>
                                        <p:tav tm="100000">
                                          <p:val>
                                            <p:strVal val="#ppt_w"/>
                                          </p:val>
                                        </p:tav>
                                      </p:tavLst>
                                    </p:anim>
                                    <p:anim calcmode="lin" valueType="num">
                                      <p:cBhvr additive="base">
                                        <p:cTn id="24" dur="500"/>
                                        <p:tgtEl>
                                          <p:spTgt spid="236"/>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Google Shape;242;p38"/>
          <p:cNvPicPr preferRelativeResize="0"/>
          <p:nvPr/>
        </p:nvPicPr>
        <p:blipFill rotWithShape="1">
          <a:blip r:embed="rId3">
            <a:alphaModFix/>
          </a:blip>
          <a:srcRect/>
          <a:stretch/>
        </p:blipFill>
        <p:spPr>
          <a:xfrm>
            <a:off x="618469" y="570097"/>
            <a:ext cx="3839232" cy="2159568"/>
          </a:xfrm>
          <a:prstGeom prst="rect">
            <a:avLst/>
          </a:prstGeom>
          <a:noFill/>
          <a:ln>
            <a:noFill/>
          </a:ln>
        </p:spPr>
      </p:pic>
      <p:pic>
        <p:nvPicPr>
          <p:cNvPr id="243" name="Google Shape;243;p38"/>
          <p:cNvPicPr preferRelativeResize="0"/>
          <p:nvPr/>
        </p:nvPicPr>
        <p:blipFill rotWithShape="1">
          <a:blip r:embed="rId4">
            <a:alphaModFix/>
          </a:blip>
          <a:srcRect/>
          <a:stretch/>
        </p:blipFill>
        <p:spPr>
          <a:xfrm>
            <a:off x="4259179" y="531071"/>
            <a:ext cx="2504524" cy="1501513"/>
          </a:xfrm>
          <a:prstGeom prst="rect">
            <a:avLst/>
          </a:prstGeom>
          <a:noFill/>
          <a:ln>
            <a:noFill/>
          </a:ln>
        </p:spPr>
      </p:pic>
      <p:pic>
        <p:nvPicPr>
          <p:cNvPr id="244" name="Google Shape;244;p38"/>
          <p:cNvPicPr preferRelativeResize="0"/>
          <p:nvPr/>
        </p:nvPicPr>
        <p:blipFill rotWithShape="1">
          <a:blip r:embed="rId5">
            <a:alphaModFix/>
          </a:blip>
          <a:srcRect/>
          <a:stretch/>
        </p:blipFill>
        <p:spPr>
          <a:xfrm>
            <a:off x="4187366" y="1896479"/>
            <a:ext cx="2836652" cy="1703995"/>
          </a:xfrm>
          <a:prstGeom prst="rect">
            <a:avLst/>
          </a:prstGeom>
          <a:noFill/>
          <a:ln>
            <a:noFill/>
          </a:ln>
        </p:spPr>
      </p:pic>
      <p:pic>
        <p:nvPicPr>
          <p:cNvPr id="245" name="Google Shape;245;p38"/>
          <p:cNvPicPr preferRelativeResize="0"/>
          <p:nvPr/>
        </p:nvPicPr>
        <p:blipFill rotWithShape="1">
          <a:blip r:embed="rId6">
            <a:alphaModFix/>
          </a:blip>
          <a:srcRect/>
          <a:stretch/>
        </p:blipFill>
        <p:spPr>
          <a:xfrm>
            <a:off x="4361582" y="2903394"/>
            <a:ext cx="1862054" cy="1505160"/>
          </a:xfrm>
          <a:prstGeom prst="rect">
            <a:avLst/>
          </a:prstGeom>
          <a:noFill/>
          <a:ln>
            <a:noFill/>
          </a:ln>
        </p:spPr>
      </p:pic>
      <p:pic>
        <p:nvPicPr>
          <p:cNvPr id="246" name="Google Shape;246;p38"/>
          <p:cNvPicPr preferRelativeResize="0"/>
          <p:nvPr/>
        </p:nvPicPr>
        <p:blipFill rotWithShape="1">
          <a:blip r:embed="rId7">
            <a:alphaModFix/>
          </a:blip>
          <a:srcRect/>
          <a:stretch/>
        </p:blipFill>
        <p:spPr>
          <a:xfrm>
            <a:off x="1718509" y="2442150"/>
            <a:ext cx="2538678" cy="1428752"/>
          </a:xfrm>
          <a:prstGeom prst="rect">
            <a:avLst/>
          </a:prstGeom>
          <a:noFill/>
          <a:ln>
            <a:noFill/>
          </a:ln>
        </p:spPr>
      </p:pic>
      <p:sp>
        <p:nvSpPr>
          <p:cNvPr id="247" name="Google Shape;247;p38"/>
          <p:cNvSpPr txBox="1">
            <a:spLocks noGrp="1"/>
          </p:cNvSpPr>
          <p:nvPr>
            <p:ph type="title"/>
          </p:nvPr>
        </p:nvSpPr>
        <p:spPr>
          <a:xfrm>
            <a:off x="311700" y="0"/>
            <a:ext cx="8520600" cy="572700"/>
          </a:xfrm>
          <a:prstGeom prst="rect">
            <a:avLst/>
          </a:prstGeom>
        </p:spPr>
        <p:txBody>
          <a:bodyPr spcFirstLastPara="1" wrap="square" lIns="68575" tIns="34275" rIns="68575" bIns="34275" anchor="ctr" anchorCtr="0">
            <a:normAutofit/>
          </a:bodyPr>
          <a:lstStyle/>
          <a:p>
            <a:pPr marL="0" lvl="0" indent="0" algn="l" rtl="0">
              <a:spcBef>
                <a:spcPts val="0"/>
              </a:spcBef>
              <a:spcAft>
                <a:spcPts val="0"/>
              </a:spcAft>
              <a:buNone/>
            </a:pPr>
            <a:r>
              <a:rPr lang="en-GB" sz="2000" b="1" dirty="0"/>
              <a:t>Potential students’ conceptions &amp; challenges</a:t>
            </a:r>
            <a:endParaRPr sz="2000" b="1" dirty="0"/>
          </a:p>
        </p:txBody>
      </p:sp>
      <p:pic>
        <p:nvPicPr>
          <p:cNvPr id="248" name="Google Shape;248;p38"/>
          <p:cNvPicPr preferRelativeResize="0"/>
          <p:nvPr/>
        </p:nvPicPr>
        <p:blipFill rotWithShape="1">
          <a:blip r:embed="rId8">
            <a:alphaModFix/>
          </a:blip>
          <a:srcRect l="18118" r="15440"/>
          <a:stretch/>
        </p:blipFill>
        <p:spPr>
          <a:xfrm>
            <a:off x="3390649" y="2215449"/>
            <a:ext cx="1584164" cy="1428750"/>
          </a:xfrm>
          <a:prstGeom prst="rect">
            <a:avLst/>
          </a:prstGeom>
          <a:noFill/>
          <a:ln>
            <a:noFill/>
          </a:ln>
        </p:spPr>
      </p:pic>
      <p:pic>
        <p:nvPicPr>
          <p:cNvPr id="249" name="Google Shape;249;p38"/>
          <p:cNvPicPr preferRelativeResize="0"/>
          <p:nvPr/>
        </p:nvPicPr>
        <p:blipFill>
          <a:blip r:embed="rId9">
            <a:alphaModFix/>
          </a:blip>
          <a:stretch>
            <a:fillRect/>
          </a:stretch>
        </p:blipFill>
        <p:spPr>
          <a:xfrm>
            <a:off x="3190525" y="732601"/>
            <a:ext cx="1984428" cy="1322938"/>
          </a:xfrm>
          <a:prstGeom prst="rect">
            <a:avLst/>
          </a:prstGeom>
          <a:noFill/>
          <a:ln>
            <a:noFill/>
          </a:ln>
          <a:effectLst>
            <a:reflection endPos="1000" dist="38100" dir="5400000" fadeDir="5400012"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1000"/>
                                        <p:tgtEl>
                                          <p:spTgt spid="242"/>
                                        </p:tgtEl>
                                      </p:cBhvr>
                                    </p:animEffect>
                                    <p:set>
                                      <p:cBhvr>
                                        <p:cTn id="7" dur="1" fill="hold">
                                          <p:stCondLst>
                                            <p:cond delay="1000"/>
                                          </p:stCondLst>
                                        </p:cTn>
                                        <p:tgtEl>
                                          <p:spTgt spid="24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1000"/>
                                        <p:tgtEl>
                                          <p:spTgt spid="243"/>
                                        </p:tgtEl>
                                      </p:cBhvr>
                                    </p:animEffect>
                                    <p:set>
                                      <p:cBhvr>
                                        <p:cTn id="10" dur="1" fill="hold">
                                          <p:stCondLst>
                                            <p:cond delay="1000"/>
                                          </p:stCondLst>
                                        </p:cTn>
                                        <p:tgtEl>
                                          <p:spTgt spid="243"/>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1000"/>
                                        <p:tgtEl>
                                          <p:spTgt spid="244"/>
                                        </p:tgtEl>
                                      </p:cBhvr>
                                    </p:animEffect>
                                    <p:set>
                                      <p:cBhvr>
                                        <p:cTn id="13" dur="1" fill="hold">
                                          <p:stCondLst>
                                            <p:cond delay="1000"/>
                                          </p:stCondLst>
                                        </p:cTn>
                                        <p:tgtEl>
                                          <p:spTgt spid="244"/>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245"/>
                                        </p:tgtEl>
                                      </p:cBhvr>
                                    </p:animEffect>
                                    <p:set>
                                      <p:cBhvr>
                                        <p:cTn id="16" dur="1" fill="hold">
                                          <p:stCondLst>
                                            <p:cond delay="1000"/>
                                          </p:stCondLst>
                                        </p:cTn>
                                        <p:tgtEl>
                                          <p:spTgt spid="245"/>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246"/>
                                        </p:tgtEl>
                                      </p:cBhvr>
                                    </p:animEffect>
                                    <p:set>
                                      <p:cBhvr>
                                        <p:cTn id="19" dur="1" fill="hold">
                                          <p:stCondLst>
                                            <p:cond delay="1000"/>
                                          </p:stCondLst>
                                        </p:cTn>
                                        <p:tgtEl>
                                          <p:spTgt spid="246"/>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49"/>
                                        </p:tgtEl>
                                        <p:attrNameLst>
                                          <p:attrName>style.visibility</p:attrName>
                                        </p:attrNameLst>
                                      </p:cBhvr>
                                      <p:to>
                                        <p:strVal val="visible"/>
                                      </p:to>
                                    </p:set>
                                    <p:animEffect transition="in" filter="fade">
                                      <p:cBhvr>
                                        <p:cTn id="23" dur="1000"/>
                                        <p:tgtEl>
                                          <p:spTgt spid="249"/>
                                        </p:tgtEl>
                                      </p:cBhvr>
                                    </p:animEffect>
                                  </p:childTnLst>
                                </p:cTn>
                              </p:par>
                              <p:par>
                                <p:cTn id="24" presetID="10" presetClass="entr" presetSubtype="0" fill="hold" nodeType="withEffect">
                                  <p:stCondLst>
                                    <p:cond delay="0"/>
                                  </p:stCondLst>
                                  <p:childTnLst>
                                    <p:set>
                                      <p:cBhvr>
                                        <p:cTn id="25" dur="1" fill="hold">
                                          <p:stCondLst>
                                            <p:cond delay="0"/>
                                          </p:stCondLst>
                                        </p:cTn>
                                        <p:tgtEl>
                                          <p:spTgt spid="248"/>
                                        </p:tgtEl>
                                        <p:attrNameLst>
                                          <p:attrName>style.visibility</p:attrName>
                                        </p:attrNameLst>
                                      </p:cBhvr>
                                      <p:to>
                                        <p:strVal val="visible"/>
                                      </p:to>
                                    </p:set>
                                    <p:animEffect transition="in" filter="fade">
                                      <p:cBhvr>
                                        <p:cTn id="26" dur="10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9"/>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Helpful resources </a:t>
            </a:r>
            <a:endParaRPr/>
          </a:p>
        </p:txBody>
      </p:sp>
      <p:sp>
        <p:nvSpPr>
          <p:cNvPr id="255" name="Google Shape;255;p3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20000"/>
          </a:bodyPr>
          <a:lstStyle/>
          <a:p>
            <a:pPr marL="0" lvl="0" indent="0" algn="l" rtl="0">
              <a:spcBef>
                <a:spcPts val="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1200"/>
              </a:spcAft>
              <a:buNone/>
            </a:pPr>
            <a:r>
              <a:rPr lang="en-GB">
                <a:solidFill>
                  <a:schemeClr val="dk1"/>
                </a:solidFill>
              </a:rPr>
              <a:t>https://scoollab.web.cern.ch/sites/default/files/Particle_v2/index.html</a:t>
            </a:r>
            <a:endParaRPr>
              <a:solidFill>
                <a:schemeClr val="dk1"/>
              </a:solidFill>
            </a:endParaRPr>
          </a:p>
        </p:txBody>
      </p:sp>
      <p:pic>
        <p:nvPicPr>
          <p:cNvPr id="256" name="Google Shape;256;p39"/>
          <p:cNvPicPr preferRelativeResize="0"/>
          <p:nvPr/>
        </p:nvPicPr>
        <p:blipFill>
          <a:blip r:embed="rId3">
            <a:alphaModFix/>
          </a:blip>
          <a:stretch>
            <a:fillRect/>
          </a:stretch>
        </p:blipFill>
        <p:spPr>
          <a:xfrm>
            <a:off x="6132076" y="251112"/>
            <a:ext cx="2448801" cy="3826224"/>
          </a:xfrm>
          <a:prstGeom prst="rect">
            <a:avLst/>
          </a:prstGeom>
          <a:noFill/>
          <a:ln>
            <a:noFill/>
          </a:ln>
        </p:spPr>
      </p:pic>
      <p:pic>
        <p:nvPicPr>
          <p:cNvPr id="257" name="Google Shape;257;p39"/>
          <p:cNvPicPr preferRelativeResize="0"/>
          <p:nvPr/>
        </p:nvPicPr>
        <p:blipFill>
          <a:blip r:embed="rId4">
            <a:alphaModFix/>
          </a:blip>
          <a:stretch>
            <a:fillRect/>
          </a:stretch>
        </p:blipFill>
        <p:spPr>
          <a:xfrm>
            <a:off x="802175" y="1797020"/>
            <a:ext cx="2526225" cy="1819100"/>
          </a:xfrm>
          <a:prstGeom prst="rect">
            <a:avLst/>
          </a:prstGeom>
          <a:noFill/>
          <a:ln>
            <a:noFill/>
          </a:ln>
        </p:spPr>
      </p:pic>
      <p:pic>
        <p:nvPicPr>
          <p:cNvPr id="258" name="Google Shape;258;p39"/>
          <p:cNvPicPr preferRelativeResize="0"/>
          <p:nvPr/>
        </p:nvPicPr>
        <p:blipFill>
          <a:blip r:embed="rId5">
            <a:alphaModFix/>
          </a:blip>
          <a:stretch>
            <a:fillRect/>
          </a:stretch>
        </p:blipFill>
        <p:spPr>
          <a:xfrm rot="1873392">
            <a:off x="3350595" y="1583770"/>
            <a:ext cx="2692268" cy="18191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0"/>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Helpful resources	      The Quark Puzzle </a:t>
            </a:r>
            <a:endParaRPr dirty="0"/>
          </a:p>
        </p:txBody>
      </p:sp>
      <p:sp>
        <p:nvSpPr>
          <p:cNvPr id="264" name="Google Shape;264;p40"/>
          <p:cNvSpPr txBox="1">
            <a:spLocks noGrp="1"/>
          </p:cNvSpPr>
          <p:nvPr>
            <p:ph type="body" idx="1"/>
          </p:nvPr>
        </p:nvSpPr>
        <p:spPr>
          <a:xfrm>
            <a:off x="311700" y="1152475"/>
            <a:ext cx="8520600" cy="37827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1200"/>
              </a:spcAft>
              <a:buNone/>
            </a:pPr>
            <a:r>
              <a:rPr lang="en-GB">
                <a:solidFill>
                  <a:schemeClr val="dk1"/>
                </a:solidFill>
              </a:rPr>
              <a:t>https://aapt.scitation.org/doi/10.1119/1.3393062</a:t>
            </a:r>
            <a:endParaRPr>
              <a:solidFill>
                <a:schemeClr val="dk1"/>
              </a:solidFill>
            </a:endParaRPr>
          </a:p>
        </p:txBody>
      </p:sp>
      <p:pic>
        <p:nvPicPr>
          <p:cNvPr id="265" name="Google Shape;265;p40"/>
          <p:cNvPicPr preferRelativeResize="0"/>
          <p:nvPr/>
        </p:nvPicPr>
        <p:blipFill>
          <a:blip r:embed="rId3">
            <a:alphaModFix/>
          </a:blip>
          <a:stretch>
            <a:fillRect/>
          </a:stretch>
        </p:blipFill>
        <p:spPr>
          <a:xfrm>
            <a:off x="1835037" y="1017725"/>
            <a:ext cx="5473925" cy="3479049"/>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41"/>
          <p:cNvSpPr txBox="1">
            <a:spLocks noGrp="1"/>
          </p:cNvSpPr>
          <p:nvPr>
            <p:ph type="title"/>
          </p:nvPr>
        </p:nvSpPr>
        <p:spPr>
          <a:xfrm>
            <a:off x="311700" y="391350"/>
            <a:ext cx="8386200" cy="6228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dirty="0"/>
              <a:t>Helpful resources 	 The Table of Particles</a:t>
            </a:r>
            <a:endParaRPr dirty="0"/>
          </a:p>
        </p:txBody>
      </p:sp>
      <p:sp>
        <p:nvSpPr>
          <p:cNvPr id="271" name="Google Shape;271;p41"/>
          <p:cNvSpPr txBox="1">
            <a:spLocks noGrp="1"/>
          </p:cNvSpPr>
          <p:nvPr>
            <p:ph type="body" idx="1"/>
          </p:nvPr>
        </p:nvSpPr>
        <p:spPr>
          <a:xfrm>
            <a:off x="311700" y="1152475"/>
            <a:ext cx="8520600" cy="3782700"/>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endParaRPr/>
          </a:p>
          <a:p>
            <a:pPr marL="0" lvl="0" indent="0" algn="l" rtl="0">
              <a:spcBef>
                <a:spcPts val="1200"/>
              </a:spcBef>
              <a:spcAft>
                <a:spcPts val="0"/>
              </a:spcAft>
              <a:buNone/>
            </a:pPr>
            <a:r>
              <a:rPr lang="en-GB" u="sng">
                <a:solidFill>
                  <a:schemeClr val="hlink"/>
                </a:solidFill>
                <a:hlinkClick r:id="rId3"/>
              </a:rPr>
              <a:t>https://physics.info/standard/</a:t>
            </a:r>
            <a:r>
              <a:rPr lang="en-GB"/>
              <a:t>	</a:t>
            </a:r>
            <a:endParaRPr/>
          </a:p>
          <a:p>
            <a:pPr marL="0" lvl="0" indent="0" algn="l" rtl="0">
              <a:spcBef>
                <a:spcPts val="1200"/>
              </a:spcBef>
              <a:spcAft>
                <a:spcPts val="1200"/>
              </a:spcAft>
              <a:buNone/>
            </a:pPr>
            <a:r>
              <a:rPr lang="en-GB" u="sng">
                <a:solidFill>
                  <a:schemeClr val="hlink"/>
                </a:solidFill>
                <a:hlinkClick r:id="rId4"/>
              </a:rPr>
              <a:t>https://www.quantamagazine.org/a-new-map-of-the-standard-model-of-particle-physics-20201022/</a:t>
            </a:r>
            <a:r>
              <a:rPr lang="en-GB"/>
              <a:t>		</a:t>
            </a:r>
            <a:endParaRPr/>
          </a:p>
        </p:txBody>
      </p:sp>
      <p:pic>
        <p:nvPicPr>
          <p:cNvPr id="272" name="Google Shape;272;p41"/>
          <p:cNvPicPr preferRelativeResize="0"/>
          <p:nvPr/>
        </p:nvPicPr>
        <p:blipFill>
          <a:blip r:embed="rId5">
            <a:alphaModFix/>
          </a:blip>
          <a:stretch>
            <a:fillRect/>
          </a:stretch>
        </p:blipFill>
        <p:spPr>
          <a:xfrm>
            <a:off x="396422" y="1014150"/>
            <a:ext cx="5514949" cy="3115199"/>
          </a:xfrm>
          <a:prstGeom prst="rect">
            <a:avLst/>
          </a:prstGeom>
          <a:noFill/>
          <a:ln>
            <a:noFill/>
          </a:ln>
        </p:spPr>
      </p:pic>
      <p:pic>
        <p:nvPicPr>
          <p:cNvPr id="273" name="Google Shape;273;p41"/>
          <p:cNvPicPr preferRelativeResize="0"/>
          <p:nvPr/>
        </p:nvPicPr>
        <p:blipFill>
          <a:blip r:embed="rId6">
            <a:alphaModFix/>
          </a:blip>
          <a:stretch>
            <a:fillRect/>
          </a:stretch>
        </p:blipFill>
        <p:spPr>
          <a:xfrm>
            <a:off x="5911376" y="1070850"/>
            <a:ext cx="2786449" cy="30018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2"/>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Helpful resources </a:t>
            </a:r>
            <a:endParaRPr/>
          </a:p>
          <a:p>
            <a:pPr marL="0" lvl="0" indent="0" algn="l" rtl="0">
              <a:spcBef>
                <a:spcPts val="0"/>
              </a:spcBef>
              <a:spcAft>
                <a:spcPts val="0"/>
              </a:spcAft>
              <a:buNone/>
            </a:pPr>
            <a:r>
              <a:rPr lang="en-GB"/>
              <a:t>Finding the Higgs Boson</a:t>
            </a:r>
            <a:endParaRPr/>
          </a:p>
        </p:txBody>
      </p:sp>
      <p:sp>
        <p:nvSpPr>
          <p:cNvPr id="279" name="Google Shape;279;p42"/>
          <p:cNvSpPr txBox="1">
            <a:spLocks noGrp="1"/>
          </p:cNvSpPr>
          <p:nvPr>
            <p:ph type="body" idx="1"/>
          </p:nvPr>
        </p:nvSpPr>
        <p:spPr>
          <a:xfrm>
            <a:off x="311700" y="1152475"/>
            <a:ext cx="4306200" cy="3416400"/>
          </a:xfrm>
          <a:prstGeom prst="rect">
            <a:avLst/>
          </a:prstGeom>
        </p:spPr>
        <p:txBody>
          <a:bodyPr spcFirstLastPara="1" wrap="square" lIns="91425" tIns="91425" rIns="91425" bIns="91425" anchor="t" anchorCtr="0">
            <a:normAutofit lnSpcReduction="20000"/>
          </a:bodyPr>
          <a:lstStyle/>
          <a:p>
            <a:pPr marL="0" lvl="0" indent="0" algn="l" rtl="0">
              <a:spcBef>
                <a:spcPts val="1200"/>
              </a:spcBef>
              <a:spcAft>
                <a:spcPts val="0"/>
              </a:spcAft>
              <a:buNone/>
            </a:pPr>
            <a:endParaRPr sz="1100">
              <a:solidFill>
                <a:schemeClr val="dk1"/>
              </a:solidFill>
            </a:endParaRPr>
          </a:p>
          <a:p>
            <a:pPr marL="0" lvl="0" indent="0" algn="l" rtl="0">
              <a:spcBef>
                <a:spcPts val="1200"/>
              </a:spcBef>
              <a:spcAft>
                <a:spcPts val="0"/>
              </a:spcAft>
              <a:buNone/>
            </a:pPr>
            <a:r>
              <a:rPr lang="en-GB">
                <a:solidFill>
                  <a:schemeClr val="dk1"/>
                </a:solidFill>
              </a:rPr>
              <a:t>The animation of signal accumulation in the Higgs boson decaying to four leptons channel </a:t>
            </a:r>
            <a:endParaRPr>
              <a:solidFill>
                <a:schemeClr val="dk1"/>
              </a:solidFill>
            </a:endParaRPr>
          </a:p>
          <a:p>
            <a:pPr marL="0" lvl="0" indent="0" algn="l" rtl="0">
              <a:spcBef>
                <a:spcPts val="2400"/>
              </a:spcBef>
              <a:spcAft>
                <a:spcPts val="0"/>
              </a:spcAft>
              <a:buNone/>
            </a:pPr>
            <a:endParaRPr sz="1100">
              <a:solidFill>
                <a:schemeClr val="dk1"/>
              </a:solidFill>
            </a:endParaRPr>
          </a:p>
          <a:p>
            <a:pPr marL="0" lvl="0" indent="0" algn="l" rtl="0">
              <a:spcBef>
                <a:spcPts val="2400"/>
              </a:spcBef>
              <a:spcAft>
                <a:spcPts val="0"/>
              </a:spcAft>
              <a:buNone/>
            </a:pPr>
            <a:r>
              <a:rPr lang="en-GB">
                <a:solidFill>
                  <a:schemeClr val="dk1"/>
                </a:solidFill>
              </a:rPr>
              <a:t>The animation of signal accumulation in the Higgs boson  decaying to two-photon channel</a:t>
            </a:r>
            <a:endParaRPr>
              <a:solidFill>
                <a:schemeClr val="dk1"/>
              </a:solidFill>
            </a:endParaRPr>
          </a:p>
          <a:p>
            <a:pPr marL="0" lvl="0" indent="0" algn="l" rtl="0">
              <a:spcBef>
                <a:spcPts val="1200"/>
              </a:spcBef>
              <a:spcAft>
                <a:spcPts val="1200"/>
              </a:spcAft>
              <a:buNone/>
            </a:pPr>
            <a:endParaRPr/>
          </a:p>
        </p:txBody>
      </p:sp>
      <p:pic>
        <p:nvPicPr>
          <p:cNvPr id="280" name="Google Shape;280;p42"/>
          <p:cNvPicPr preferRelativeResize="0"/>
          <p:nvPr/>
        </p:nvPicPr>
        <p:blipFill>
          <a:blip r:embed="rId3">
            <a:alphaModFix/>
          </a:blip>
          <a:stretch>
            <a:fillRect/>
          </a:stretch>
        </p:blipFill>
        <p:spPr>
          <a:xfrm>
            <a:off x="4846775" y="445025"/>
            <a:ext cx="4086151" cy="1758200"/>
          </a:xfrm>
          <a:prstGeom prst="rect">
            <a:avLst/>
          </a:prstGeom>
          <a:noFill/>
          <a:ln>
            <a:noFill/>
          </a:ln>
        </p:spPr>
      </p:pic>
      <p:pic>
        <p:nvPicPr>
          <p:cNvPr id="281" name="Google Shape;281;p42"/>
          <p:cNvPicPr preferRelativeResize="0"/>
          <p:nvPr/>
        </p:nvPicPr>
        <p:blipFill>
          <a:blip r:embed="rId4">
            <a:alphaModFix/>
          </a:blip>
          <a:stretch>
            <a:fillRect/>
          </a:stretch>
        </p:blipFill>
        <p:spPr>
          <a:xfrm>
            <a:off x="5568400" y="2439700"/>
            <a:ext cx="2950825" cy="2198650"/>
          </a:xfrm>
          <a:prstGeom prst="rect">
            <a:avLst/>
          </a:prstGeom>
          <a:noFill/>
          <a:ln>
            <a:noFill/>
          </a:ln>
        </p:spPr>
      </p:pic>
      <p:pic>
        <p:nvPicPr>
          <p:cNvPr id="282" name="Google Shape;282;p42" descr="The ATLAS collaboration at the LHC has made animations showing the evolution of the signals in the gamma-gamma, 4-lepton decay final states of the Higgs boson. These animations are excellent demonstrations of the initial observation process of the Higgs-like boson in these critical channels.This animation shows the signal evolution in the 4-lepton final state." title="The animation of signal accumulation in the Higgs boson decaying to four leptons channel">
            <a:hlinkClick r:id="rId5"/>
          </p:cNvPr>
          <p:cNvPicPr preferRelativeResize="0"/>
          <p:nvPr/>
        </p:nvPicPr>
        <p:blipFill>
          <a:blip r:embed="rId6">
            <a:alphaModFix/>
          </a:blip>
          <a:stretch>
            <a:fillRect/>
          </a:stretch>
        </p:blipFill>
        <p:spPr>
          <a:xfrm>
            <a:off x="3897638" y="2065975"/>
            <a:ext cx="1348700" cy="1011525"/>
          </a:xfrm>
          <a:prstGeom prst="rect">
            <a:avLst/>
          </a:prstGeom>
          <a:noFill/>
          <a:ln>
            <a:noFill/>
          </a:ln>
        </p:spPr>
      </p:pic>
      <p:pic>
        <p:nvPicPr>
          <p:cNvPr id="283" name="Google Shape;283;p42" descr="The ATLAS collaboration at the LHC has made animations showing the evolution of the signals in the gamma-gamma, 4-lepton decay final states of the Higgs boson. These animations are excellent demonstrations of the initial observation process of the Higgs-like boson in these critical channels.This animation shows the signal evolution in the two-photon final state." title="The animation of signal accumulation in the Higgs boson decaying to two-photon channel">
            <a:hlinkClick r:id="rId7"/>
          </p:cNvPr>
          <p:cNvPicPr preferRelativeResize="0"/>
          <p:nvPr/>
        </p:nvPicPr>
        <p:blipFill>
          <a:blip r:embed="rId8">
            <a:alphaModFix/>
          </a:blip>
          <a:stretch>
            <a:fillRect/>
          </a:stretch>
        </p:blipFill>
        <p:spPr>
          <a:xfrm>
            <a:off x="3934838" y="3670375"/>
            <a:ext cx="1468426" cy="11013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pic>
        <p:nvPicPr>
          <p:cNvPr id="80" name="Google Shape;80;p16"/>
          <p:cNvPicPr preferRelativeResize="0"/>
          <p:nvPr/>
        </p:nvPicPr>
        <p:blipFill rotWithShape="1">
          <a:blip r:embed="rId3">
            <a:alphaModFix/>
          </a:blip>
          <a:srcRect/>
          <a:stretch/>
        </p:blipFill>
        <p:spPr>
          <a:xfrm>
            <a:off x="-98936" y="-2947"/>
            <a:ext cx="9274150" cy="5143499"/>
          </a:xfrm>
          <a:prstGeom prst="rect">
            <a:avLst/>
          </a:prstGeom>
          <a:noFill/>
          <a:ln>
            <a:noFill/>
          </a:ln>
        </p:spPr>
      </p:pic>
      <p:pic>
        <p:nvPicPr>
          <p:cNvPr id="81" name="Google Shape;81;p16"/>
          <p:cNvPicPr preferRelativeResize="0"/>
          <p:nvPr/>
        </p:nvPicPr>
        <p:blipFill rotWithShape="1">
          <a:blip r:embed="rId4">
            <a:alphaModFix/>
          </a:blip>
          <a:srcRect/>
          <a:stretch/>
        </p:blipFill>
        <p:spPr>
          <a:xfrm>
            <a:off x="-62434" y="-1474"/>
            <a:ext cx="9201149" cy="5179556"/>
          </a:xfrm>
          <a:prstGeom prst="rect">
            <a:avLst/>
          </a:prstGeom>
          <a:noFill/>
          <a:ln>
            <a:noFill/>
          </a:ln>
        </p:spPr>
      </p:pic>
      <p:pic>
        <p:nvPicPr>
          <p:cNvPr id="82" name="Google Shape;82;p16"/>
          <p:cNvPicPr preferRelativeResize="0"/>
          <p:nvPr/>
        </p:nvPicPr>
        <p:blipFill rotWithShape="1">
          <a:blip r:embed="rId5">
            <a:alphaModFix/>
          </a:blip>
          <a:srcRect b="8684"/>
          <a:stretch/>
        </p:blipFill>
        <p:spPr>
          <a:xfrm>
            <a:off x="-31217" y="-1474"/>
            <a:ext cx="9206433" cy="5142027"/>
          </a:xfrm>
          <a:prstGeom prst="rect">
            <a:avLst/>
          </a:prstGeom>
          <a:noFill/>
          <a:ln>
            <a:noFill/>
          </a:ln>
        </p:spPr>
      </p:pic>
      <p:pic>
        <p:nvPicPr>
          <p:cNvPr id="83" name="Google Shape;83;p16"/>
          <p:cNvPicPr preferRelativeResize="0"/>
          <p:nvPr/>
        </p:nvPicPr>
        <p:blipFill rotWithShape="1">
          <a:blip r:embed="rId6">
            <a:alphaModFix/>
          </a:blip>
          <a:srcRect/>
          <a:stretch/>
        </p:blipFill>
        <p:spPr>
          <a:xfrm>
            <a:off x="-57149" y="1473"/>
            <a:ext cx="9201149" cy="5176609"/>
          </a:xfrm>
          <a:prstGeom prst="rect">
            <a:avLst/>
          </a:prstGeom>
          <a:noFill/>
          <a:ln>
            <a:noFill/>
          </a:ln>
        </p:spPr>
      </p:pic>
      <p:pic>
        <p:nvPicPr>
          <p:cNvPr id="84" name="Google Shape;84;p16"/>
          <p:cNvPicPr preferRelativeResize="0"/>
          <p:nvPr/>
        </p:nvPicPr>
        <p:blipFill rotWithShape="1">
          <a:blip r:embed="rId7">
            <a:alphaModFix/>
          </a:blip>
          <a:srcRect/>
          <a:stretch/>
        </p:blipFill>
        <p:spPr>
          <a:xfrm>
            <a:off x="-57149" y="0"/>
            <a:ext cx="9201149" cy="5178083"/>
          </a:xfrm>
          <a:prstGeom prst="rect">
            <a:avLst/>
          </a:prstGeom>
          <a:noFill/>
          <a:ln>
            <a:noFill/>
          </a:ln>
        </p:spPr>
      </p:pic>
      <p:sp>
        <p:nvSpPr>
          <p:cNvPr id="85" name="Google Shape;85;p16"/>
          <p:cNvSpPr/>
          <p:nvPr/>
        </p:nvSpPr>
        <p:spPr>
          <a:xfrm>
            <a:off x="-57149" y="0"/>
            <a:ext cx="9201300" cy="5178300"/>
          </a:xfrm>
          <a:prstGeom prst="rect">
            <a:avLst/>
          </a:prstGeom>
          <a:blipFill rotWithShape="1">
            <a:blip r:embed="rId8">
              <a:alphaModFix/>
            </a:blip>
            <a:stretch>
              <a:fillRect/>
            </a:stretch>
          </a:blip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85"/>
                                        </p:tgtEl>
                                      </p:cBhvr>
                                    </p:animEffect>
                                    <p:set>
                                      <p:cBhvr>
                                        <p:cTn id="7" dur="1" fill="hold">
                                          <p:stCondLst>
                                            <p:cond delay="500"/>
                                          </p:stCondLst>
                                        </p:cTn>
                                        <p:tgtEl>
                                          <p:spTgt spid="85"/>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nodeType="afterEffect">
                                  <p:stCondLst>
                                    <p:cond delay="0"/>
                                  </p:stCondLst>
                                  <p:childTnLst>
                                    <p:animEffect transition="out" filter="fade">
                                      <p:cBhvr>
                                        <p:cTn id="10" dur="1000"/>
                                        <p:tgtEl>
                                          <p:spTgt spid="84"/>
                                        </p:tgtEl>
                                      </p:cBhvr>
                                    </p:animEffect>
                                    <p:set>
                                      <p:cBhvr>
                                        <p:cTn id="11" dur="1" fill="hold">
                                          <p:stCondLst>
                                            <p:cond delay="1000"/>
                                          </p:stCondLst>
                                        </p:cTn>
                                        <p:tgtEl>
                                          <p:spTgt spid="84"/>
                                        </p:tgtEl>
                                        <p:attrNameLst>
                                          <p:attrName>style.visibility</p:attrName>
                                        </p:attrNameLst>
                                      </p:cBhvr>
                                      <p:to>
                                        <p:strVal val="hidden"/>
                                      </p:to>
                                    </p:set>
                                  </p:childTnLst>
                                </p:cTn>
                              </p:par>
                            </p:childTnLst>
                          </p:cTn>
                        </p:par>
                        <p:par>
                          <p:cTn id="12" fill="hold">
                            <p:stCondLst>
                              <p:cond delay="1500"/>
                            </p:stCondLst>
                            <p:childTnLst>
                              <p:par>
                                <p:cTn id="13" presetID="10" presetClass="exit" presetSubtype="0" fill="hold" nodeType="afterEffect">
                                  <p:stCondLst>
                                    <p:cond delay="0"/>
                                  </p:stCondLst>
                                  <p:childTnLst>
                                    <p:animEffect transition="out" filter="fade">
                                      <p:cBhvr>
                                        <p:cTn id="14" dur="2000"/>
                                        <p:tgtEl>
                                          <p:spTgt spid="83"/>
                                        </p:tgtEl>
                                      </p:cBhvr>
                                    </p:animEffect>
                                    <p:set>
                                      <p:cBhvr>
                                        <p:cTn id="15" dur="1" fill="hold">
                                          <p:stCondLst>
                                            <p:cond delay="2000"/>
                                          </p:stCondLst>
                                        </p:cTn>
                                        <p:tgtEl>
                                          <p:spTgt spid="83"/>
                                        </p:tgtEl>
                                        <p:attrNameLst>
                                          <p:attrName>style.visibility</p:attrName>
                                        </p:attrNameLst>
                                      </p:cBhvr>
                                      <p:to>
                                        <p:strVal val="hidden"/>
                                      </p:to>
                                    </p:set>
                                  </p:childTnLst>
                                </p:cTn>
                              </p:par>
                            </p:childTnLst>
                          </p:cTn>
                        </p:par>
                        <p:par>
                          <p:cTn id="16" fill="hold">
                            <p:stCondLst>
                              <p:cond delay="3500"/>
                            </p:stCondLst>
                            <p:childTnLst>
                              <p:par>
                                <p:cTn id="17" presetID="10" presetClass="exit" presetSubtype="0" fill="hold" nodeType="afterEffect">
                                  <p:stCondLst>
                                    <p:cond delay="0"/>
                                  </p:stCondLst>
                                  <p:childTnLst>
                                    <p:animEffect transition="out" filter="fade">
                                      <p:cBhvr>
                                        <p:cTn id="18" dur="2000"/>
                                        <p:tgtEl>
                                          <p:spTgt spid="82"/>
                                        </p:tgtEl>
                                      </p:cBhvr>
                                    </p:animEffect>
                                    <p:set>
                                      <p:cBhvr>
                                        <p:cTn id="19" dur="1" fill="hold">
                                          <p:stCondLst>
                                            <p:cond delay="2000"/>
                                          </p:stCondLst>
                                        </p:cTn>
                                        <p:tgtEl>
                                          <p:spTgt spid="82"/>
                                        </p:tgtEl>
                                        <p:attrNameLst>
                                          <p:attrName>style.visibility</p:attrName>
                                        </p:attrNameLst>
                                      </p:cBhvr>
                                      <p:to>
                                        <p:strVal val="hidden"/>
                                      </p:to>
                                    </p:set>
                                  </p:childTnLst>
                                </p:cTn>
                              </p:par>
                            </p:childTnLst>
                          </p:cTn>
                        </p:par>
                        <p:par>
                          <p:cTn id="20" fill="hold">
                            <p:stCondLst>
                              <p:cond delay="5500"/>
                            </p:stCondLst>
                            <p:childTnLst>
                              <p:par>
                                <p:cTn id="21" presetID="10" presetClass="exit" presetSubtype="0" fill="hold" nodeType="afterEffect">
                                  <p:stCondLst>
                                    <p:cond delay="0"/>
                                  </p:stCondLst>
                                  <p:childTnLst>
                                    <p:animEffect transition="out" filter="fade">
                                      <p:cBhvr>
                                        <p:cTn id="22" dur="1400"/>
                                        <p:tgtEl>
                                          <p:spTgt spid="81"/>
                                        </p:tgtEl>
                                      </p:cBhvr>
                                    </p:animEffect>
                                    <p:set>
                                      <p:cBhvr>
                                        <p:cTn id="23" dur="1" fill="hold">
                                          <p:stCondLst>
                                            <p:cond delay="1400"/>
                                          </p:stCondLst>
                                        </p:cTn>
                                        <p:tgtEl>
                                          <p:spTgt spid="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43"/>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Best Practice - an Idea - Higgs Day</a:t>
            </a:r>
            <a:endParaRPr/>
          </a:p>
        </p:txBody>
      </p:sp>
      <p:sp>
        <p:nvSpPr>
          <p:cNvPr id="289" name="Google Shape;289;p43"/>
          <p:cNvSpPr txBox="1">
            <a:spLocks noGrp="1"/>
          </p:cNvSpPr>
          <p:nvPr>
            <p:ph type="body" idx="1"/>
          </p:nvPr>
        </p:nvSpPr>
        <p:spPr>
          <a:xfrm>
            <a:off x="311700" y="1017450"/>
            <a:ext cx="8520600" cy="3757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Higgs Day - How could it look  - Or could be a sequence of lessons </a:t>
            </a:r>
            <a:endParaRPr/>
          </a:p>
          <a:p>
            <a:pPr marL="0" lvl="0" indent="0" algn="l" rtl="0">
              <a:spcBef>
                <a:spcPts val="1200"/>
              </a:spcBef>
              <a:spcAft>
                <a:spcPts val="0"/>
              </a:spcAft>
              <a:buNone/>
            </a:pPr>
            <a:r>
              <a:rPr lang="en-GB"/>
              <a:t>Approx 2 hours that would be ‘off timetable’ for around 14 years old students</a:t>
            </a:r>
            <a:endParaRPr/>
          </a:p>
          <a:p>
            <a:pPr marL="0" lvl="0" indent="0" algn="l" rtl="0">
              <a:spcBef>
                <a:spcPts val="1200"/>
              </a:spcBef>
              <a:spcAft>
                <a:spcPts val="0"/>
              </a:spcAft>
              <a:buNone/>
            </a:pPr>
            <a:r>
              <a:rPr lang="en-GB"/>
              <a:t>20 mins Discussion - what is mass, what are we made of?</a:t>
            </a:r>
            <a:endParaRPr/>
          </a:p>
          <a:p>
            <a:pPr marL="0" lvl="0" indent="0" algn="l" rtl="0">
              <a:spcBef>
                <a:spcPts val="1200"/>
              </a:spcBef>
              <a:spcAft>
                <a:spcPts val="0"/>
              </a:spcAft>
              <a:buNone/>
            </a:pPr>
            <a:r>
              <a:rPr lang="en-GB"/>
              <a:t>10 mins - measure the mass of different tins as they would feel on the different planets? </a:t>
            </a:r>
            <a:endParaRPr/>
          </a:p>
          <a:p>
            <a:pPr marL="0" lvl="0" indent="0" algn="l" rtl="0">
              <a:spcBef>
                <a:spcPts val="1200"/>
              </a:spcBef>
              <a:spcAft>
                <a:spcPts val="0"/>
              </a:spcAft>
              <a:buNone/>
            </a:pPr>
            <a:r>
              <a:rPr lang="en-GB"/>
              <a:t>10 mins demo the magnetic fields with ironing filings  - link to Higgs field </a:t>
            </a:r>
            <a:endParaRPr/>
          </a:p>
          <a:p>
            <a:pPr marL="0" lvl="0" indent="0" algn="l" rtl="0">
              <a:spcBef>
                <a:spcPts val="1200"/>
              </a:spcBef>
              <a:spcAft>
                <a:spcPts val="0"/>
              </a:spcAft>
              <a:buNone/>
            </a:pPr>
            <a:r>
              <a:rPr lang="en-GB"/>
              <a:t>How scientists work - discovery process </a:t>
            </a:r>
            <a:endParaRPr/>
          </a:p>
          <a:p>
            <a:pPr marL="0" lvl="0" indent="0" algn="l" rtl="0">
              <a:spcBef>
                <a:spcPts val="1200"/>
              </a:spcBef>
              <a:spcAft>
                <a:spcPts val="0"/>
              </a:spcAft>
              <a:buNone/>
            </a:pPr>
            <a:r>
              <a:rPr lang="en-GB"/>
              <a:t>40 mins Modelling the discovery of the Higgs field using dice and plotting graph</a:t>
            </a:r>
            <a:endParaRPr/>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4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t>Modelling the Discovery of the Higgs boson</a:t>
            </a:r>
            <a:endParaRPr/>
          </a:p>
        </p:txBody>
      </p:sp>
      <p:sp>
        <p:nvSpPr>
          <p:cNvPr id="295" name="Google Shape;295;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Do the ‘half life’ experiment to get an exponential decay curve first of all</a:t>
            </a:r>
            <a:endParaRPr/>
          </a:p>
          <a:p>
            <a:pPr marL="0" lvl="0" indent="0" algn="l" rtl="0">
              <a:spcBef>
                <a:spcPts val="1200"/>
              </a:spcBef>
              <a:spcAft>
                <a:spcPts val="0"/>
              </a:spcAft>
              <a:buNone/>
            </a:pPr>
            <a:r>
              <a:rPr lang="en-GB"/>
              <a:t>Then explain that one student will steal and add to different groups - students make prediction</a:t>
            </a:r>
            <a:endParaRPr/>
          </a:p>
          <a:p>
            <a:pPr marL="0" lvl="0" indent="0" algn="l" rtl="0">
              <a:spcBef>
                <a:spcPts val="1200"/>
              </a:spcBef>
              <a:spcAft>
                <a:spcPts val="0"/>
              </a:spcAft>
              <a:buNone/>
            </a:pPr>
            <a:r>
              <a:rPr lang="en-GB"/>
              <a:t>One/two student is the ‘naughty one’ who you release part way through the exercise to steal and add cubes to the different groups. </a:t>
            </a:r>
            <a:endParaRPr/>
          </a:p>
          <a:p>
            <a:pPr marL="0" lvl="0" indent="0" algn="l" rtl="0">
              <a:spcBef>
                <a:spcPts val="1200"/>
              </a:spcBef>
              <a:spcAft>
                <a:spcPts val="0"/>
              </a:spcAft>
              <a:buNone/>
            </a:pPr>
            <a:r>
              <a:rPr lang="en-GB"/>
              <a:t>Should see a different graph</a:t>
            </a:r>
            <a:endParaRPr/>
          </a:p>
          <a:p>
            <a:pPr marL="0" lvl="0" indent="0" algn="l" rtl="0">
              <a:spcBef>
                <a:spcPts val="1200"/>
              </a:spcBef>
              <a:spcAft>
                <a:spcPts val="1200"/>
              </a:spcAft>
              <a:buNone/>
            </a:pPr>
            <a:endParaRPr/>
          </a:p>
        </p:txBody>
      </p:sp>
      <p:pic>
        <p:nvPicPr>
          <p:cNvPr id="296" name="Google Shape;296;p44"/>
          <p:cNvPicPr preferRelativeResize="0"/>
          <p:nvPr/>
        </p:nvPicPr>
        <p:blipFill>
          <a:blip r:embed="rId3">
            <a:alphaModFix/>
          </a:blip>
          <a:stretch>
            <a:fillRect/>
          </a:stretch>
        </p:blipFill>
        <p:spPr>
          <a:xfrm>
            <a:off x="5964600" y="2947350"/>
            <a:ext cx="2797600" cy="2095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17"/>
          <p:cNvPicPr preferRelativeResize="0"/>
          <p:nvPr/>
        </p:nvPicPr>
        <p:blipFill rotWithShape="1">
          <a:blip r:embed="rId3">
            <a:alphaModFix/>
          </a:blip>
          <a:srcRect/>
          <a:stretch/>
        </p:blipFill>
        <p:spPr>
          <a:xfrm>
            <a:off x="0" y="0"/>
            <a:ext cx="9144001" cy="5143499"/>
          </a:xfrm>
          <a:prstGeom prst="rect">
            <a:avLst/>
          </a:prstGeom>
          <a:noFill/>
          <a:ln>
            <a:noFill/>
          </a:ln>
        </p:spPr>
      </p:pic>
      <p:pic>
        <p:nvPicPr>
          <p:cNvPr id="92" name="Google Shape;92;p17"/>
          <p:cNvPicPr preferRelativeResize="0"/>
          <p:nvPr/>
        </p:nvPicPr>
        <p:blipFill rotWithShape="1">
          <a:blip r:embed="rId4">
            <a:alphaModFix/>
          </a:blip>
          <a:srcRect l="26995" r="22412"/>
          <a:stretch/>
        </p:blipFill>
        <p:spPr>
          <a:xfrm>
            <a:off x="6412231" y="0"/>
            <a:ext cx="2634238" cy="2928359"/>
          </a:xfrm>
          <a:prstGeom prst="rect">
            <a:avLst/>
          </a:prstGeom>
          <a:noFill/>
          <a:ln>
            <a:noFill/>
          </a:ln>
        </p:spPr>
      </p:pic>
      <p:pic>
        <p:nvPicPr>
          <p:cNvPr id="93" name="Google Shape;93;p17"/>
          <p:cNvPicPr preferRelativeResize="0"/>
          <p:nvPr/>
        </p:nvPicPr>
        <p:blipFill rotWithShape="1">
          <a:blip r:embed="rId5">
            <a:alphaModFix/>
          </a:blip>
          <a:srcRect/>
          <a:stretch/>
        </p:blipFill>
        <p:spPr>
          <a:xfrm>
            <a:off x="0" y="0"/>
            <a:ext cx="2634237" cy="264310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18"/>
          <p:cNvPicPr preferRelativeResize="0"/>
          <p:nvPr/>
        </p:nvPicPr>
        <p:blipFill rotWithShape="1">
          <a:blip r:embed="rId3">
            <a:alphaModFix/>
          </a:blip>
          <a:srcRect/>
          <a:stretch/>
        </p:blipFill>
        <p:spPr>
          <a:xfrm>
            <a:off x="0" y="0"/>
            <a:ext cx="9144001" cy="5143499"/>
          </a:xfrm>
          <a:prstGeom prst="rect">
            <a:avLst/>
          </a:prstGeom>
          <a:noFill/>
          <a:ln>
            <a:noFill/>
          </a:ln>
        </p:spPr>
      </p:pic>
      <p:pic>
        <p:nvPicPr>
          <p:cNvPr id="100" name="Google Shape;100;p18"/>
          <p:cNvPicPr preferRelativeResize="0"/>
          <p:nvPr/>
        </p:nvPicPr>
        <p:blipFill rotWithShape="1">
          <a:blip r:embed="rId4">
            <a:alphaModFix/>
          </a:blip>
          <a:srcRect l="33255" t="19179" r="30996" b="23501"/>
          <a:stretch/>
        </p:blipFill>
        <p:spPr>
          <a:xfrm>
            <a:off x="2427371" y="1379845"/>
            <a:ext cx="3984860" cy="3591374"/>
          </a:xfrm>
          <a:prstGeom prst="rect">
            <a:avLst/>
          </a:prstGeom>
          <a:noFill/>
          <a:ln>
            <a:noFill/>
          </a:ln>
        </p:spPr>
      </p:pic>
      <p:pic>
        <p:nvPicPr>
          <p:cNvPr id="101" name="Google Shape;101;p18"/>
          <p:cNvPicPr preferRelativeResize="0"/>
          <p:nvPr/>
        </p:nvPicPr>
        <p:blipFill rotWithShape="1">
          <a:blip r:embed="rId5">
            <a:alphaModFix/>
          </a:blip>
          <a:srcRect l="26995" r="22412"/>
          <a:stretch/>
        </p:blipFill>
        <p:spPr>
          <a:xfrm>
            <a:off x="6412231" y="0"/>
            <a:ext cx="2634238" cy="2928359"/>
          </a:xfrm>
          <a:prstGeom prst="rect">
            <a:avLst/>
          </a:prstGeom>
          <a:noFill/>
          <a:ln>
            <a:noFill/>
          </a:ln>
        </p:spPr>
      </p:pic>
      <p:pic>
        <p:nvPicPr>
          <p:cNvPr id="102" name="Google Shape;102;p18"/>
          <p:cNvPicPr preferRelativeResize="0"/>
          <p:nvPr/>
        </p:nvPicPr>
        <p:blipFill rotWithShape="1">
          <a:blip r:embed="rId6">
            <a:alphaModFix/>
          </a:blip>
          <a:srcRect/>
          <a:stretch/>
        </p:blipFill>
        <p:spPr>
          <a:xfrm>
            <a:off x="0" y="0"/>
            <a:ext cx="2634237" cy="264310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9"/>
          <p:cNvPicPr preferRelativeResize="0"/>
          <p:nvPr/>
        </p:nvPicPr>
        <p:blipFill rotWithShape="1">
          <a:blip r:embed="rId3">
            <a:alphaModFix/>
          </a:blip>
          <a:srcRect/>
          <a:stretch/>
        </p:blipFill>
        <p:spPr>
          <a:xfrm>
            <a:off x="0" y="-64294"/>
            <a:ext cx="9144001" cy="5143499"/>
          </a:xfrm>
          <a:prstGeom prst="rect">
            <a:avLst/>
          </a:prstGeom>
          <a:noFill/>
          <a:ln>
            <a:noFill/>
          </a:ln>
        </p:spPr>
      </p:pic>
      <p:pic>
        <p:nvPicPr>
          <p:cNvPr id="109" name="Google Shape;109;p19"/>
          <p:cNvPicPr preferRelativeResize="0"/>
          <p:nvPr/>
        </p:nvPicPr>
        <p:blipFill rotWithShape="1">
          <a:blip r:embed="rId4">
            <a:alphaModFix/>
          </a:blip>
          <a:srcRect l="8061" r="8487" b="19497"/>
          <a:stretch/>
        </p:blipFill>
        <p:spPr>
          <a:xfrm>
            <a:off x="16190" y="-64294"/>
            <a:ext cx="9150666" cy="5272088"/>
          </a:xfrm>
          <a:prstGeom prst="rect">
            <a:avLst/>
          </a:prstGeom>
          <a:noFill/>
          <a:ln>
            <a:noFill/>
          </a:ln>
        </p:spPr>
      </p:pic>
      <p:pic>
        <p:nvPicPr>
          <p:cNvPr id="110" name="Google Shape;110;p19"/>
          <p:cNvPicPr preferRelativeResize="0"/>
          <p:nvPr/>
        </p:nvPicPr>
        <p:blipFill rotWithShape="1">
          <a:blip r:embed="rId5">
            <a:alphaModFix/>
          </a:blip>
          <a:srcRect/>
          <a:stretch/>
        </p:blipFill>
        <p:spPr>
          <a:xfrm>
            <a:off x="11429" y="12840"/>
            <a:ext cx="9132571" cy="513065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2000"/>
                                        <p:tgtEl>
                                          <p:spTgt spid="110"/>
                                        </p:tgtEl>
                                      </p:cBhvr>
                                    </p:animEffect>
                                    <p:set>
                                      <p:cBhvr>
                                        <p:cTn id="7" dur="1" fill="hold">
                                          <p:stCondLst>
                                            <p:cond delay="2000"/>
                                          </p:stCondLst>
                                        </p:cTn>
                                        <p:tgtEl>
                                          <p:spTgt spid="110"/>
                                        </p:tgtEl>
                                        <p:attrNameLst>
                                          <p:attrName>style.visibility</p:attrName>
                                        </p:attrNameLst>
                                      </p:cBhvr>
                                      <p:to>
                                        <p:strVal val="hidden"/>
                                      </p:to>
                                    </p:set>
                                  </p:childTnLst>
                                </p:cTn>
                              </p:par>
                            </p:childTnLst>
                          </p:cTn>
                        </p:par>
                        <p:par>
                          <p:cTn id="8" fill="hold">
                            <p:stCondLst>
                              <p:cond delay="2000"/>
                            </p:stCondLst>
                            <p:childTnLst>
                              <p:par>
                                <p:cTn id="9" presetID="10" presetClass="exit" presetSubtype="0" fill="hold" nodeType="afterEffect">
                                  <p:stCondLst>
                                    <p:cond delay="0"/>
                                  </p:stCondLst>
                                  <p:childTnLst>
                                    <p:animEffect transition="out" filter="fade">
                                      <p:cBhvr>
                                        <p:cTn id="10" dur="2500"/>
                                        <p:tgtEl>
                                          <p:spTgt spid="109"/>
                                        </p:tgtEl>
                                      </p:cBhvr>
                                    </p:animEffect>
                                    <p:set>
                                      <p:cBhvr>
                                        <p:cTn id="11" dur="1" fill="hold">
                                          <p:stCondLst>
                                            <p:cond delay="2500"/>
                                          </p:stCondLst>
                                        </p:cTn>
                                        <p:tgtEl>
                                          <p:spTgt spid="10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20"/>
          <p:cNvPicPr preferRelativeResize="0"/>
          <p:nvPr/>
        </p:nvPicPr>
        <p:blipFill rotWithShape="1">
          <a:blip r:embed="rId3">
            <a:alphaModFix/>
          </a:blip>
          <a:srcRect/>
          <a:stretch/>
        </p:blipFill>
        <p:spPr>
          <a:xfrm>
            <a:off x="0" y="0"/>
            <a:ext cx="9144001" cy="5143499"/>
          </a:xfrm>
          <a:prstGeom prst="rect">
            <a:avLst/>
          </a:prstGeom>
          <a:noFill/>
          <a:ln>
            <a:noFill/>
          </a:ln>
        </p:spPr>
      </p:pic>
      <p:pic>
        <p:nvPicPr>
          <p:cNvPr id="117" name="Google Shape;117;p20"/>
          <p:cNvPicPr preferRelativeResize="0"/>
          <p:nvPr/>
        </p:nvPicPr>
        <p:blipFill rotWithShape="1">
          <a:blip r:embed="rId4">
            <a:alphaModFix/>
          </a:blip>
          <a:srcRect/>
          <a:stretch/>
        </p:blipFill>
        <p:spPr>
          <a:xfrm>
            <a:off x="6113545" y="94748"/>
            <a:ext cx="2260434" cy="2260434"/>
          </a:xfrm>
          <a:prstGeom prst="rect">
            <a:avLst/>
          </a:prstGeom>
          <a:noFill/>
          <a:ln>
            <a:noFill/>
          </a:ln>
        </p:spPr>
      </p:pic>
      <p:pic>
        <p:nvPicPr>
          <p:cNvPr id="118" name="Google Shape;118;p20"/>
          <p:cNvPicPr preferRelativeResize="0"/>
          <p:nvPr/>
        </p:nvPicPr>
        <p:blipFill rotWithShape="1">
          <a:blip r:embed="rId5">
            <a:alphaModFix/>
          </a:blip>
          <a:srcRect l="17739" r="17681"/>
          <a:stretch/>
        </p:blipFill>
        <p:spPr>
          <a:xfrm>
            <a:off x="0" y="-1"/>
            <a:ext cx="3510213" cy="325734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ctrTitle" idx="4294967295"/>
          </p:nvPr>
        </p:nvSpPr>
        <p:spPr>
          <a:xfrm>
            <a:off x="231675" y="0"/>
            <a:ext cx="8520600" cy="1452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3600" b="1">
                <a:solidFill>
                  <a:schemeClr val="dk2"/>
                </a:solidFill>
              </a:rPr>
              <a:t>Theoretical Physics and Higgs Physics </a:t>
            </a:r>
            <a:endParaRPr sz="3600"/>
          </a:p>
        </p:txBody>
      </p:sp>
      <p:pic>
        <p:nvPicPr>
          <p:cNvPr id="124" name="Google Shape;124;p21"/>
          <p:cNvPicPr preferRelativeResize="0"/>
          <p:nvPr/>
        </p:nvPicPr>
        <p:blipFill rotWithShape="1">
          <a:blip r:embed="rId3">
            <a:alphaModFix/>
          </a:blip>
          <a:srcRect l="-6734" t="-2186"/>
          <a:stretch/>
        </p:blipFill>
        <p:spPr>
          <a:xfrm>
            <a:off x="3173411" y="2117950"/>
            <a:ext cx="5970586" cy="2974199"/>
          </a:xfrm>
          <a:prstGeom prst="rect">
            <a:avLst/>
          </a:prstGeom>
          <a:noFill/>
          <a:ln>
            <a:noFill/>
          </a:ln>
        </p:spPr>
      </p:pic>
      <p:sp>
        <p:nvSpPr>
          <p:cNvPr id="125" name="Google Shape;125;p21"/>
          <p:cNvSpPr txBox="1">
            <a:spLocks noGrp="1"/>
          </p:cNvSpPr>
          <p:nvPr>
            <p:ph type="subTitle" idx="4294967295"/>
          </p:nvPr>
        </p:nvSpPr>
        <p:spPr>
          <a:xfrm>
            <a:off x="175750" y="2399375"/>
            <a:ext cx="2482800" cy="1776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1800"/>
              <a:t>Dana Jančinová</a:t>
            </a:r>
            <a:endParaRPr sz="1800"/>
          </a:p>
          <a:p>
            <a:pPr marL="0" lvl="0" indent="0" algn="l" rtl="0">
              <a:spcBef>
                <a:spcPts val="1200"/>
              </a:spcBef>
              <a:spcAft>
                <a:spcPts val="0"/>
              </a:spcAft>
              <a:buClr>
                <a:schemeClr val="dk1"/>
              </a:buClr>
              <a:buSzPts val="1100"/>
              <a:buFont typeface="Arial"/>
              <a:buNone/>
            </a:pPr>
            <a:r>
              <a:rPr lang="en-GB" sz="1800"/>
              <a:t>Joseph Hortezuela</a:t>
            </a:r>
            <a:endParaRPr sz="1800"/>
          </a:p>
          <a:p>
            <a:pPr marL="0" lvl="0" indent="0" algn="l" rtl="0">
              <a:spcBef>
                <a:spcPts val="1200"/>
              </a:spcBef>
              <a:spcAft>
                <a:spcPts val="0"/>
              </a:spcAft>
              <a:buClr>
                <a:schemeClr val="dk1"/>
              </a:buClr>
              <a:buSzPts val="1100"/>
              <a:buFont typeface="Arial"/>
              <a:buNone/>
            </a:pPr>
            <a:r>
              <a:rPr lang="en-GB" sz="1800"/>
              <a:t>Martina Obdržálková</a:t>
            </a:r>
            <a:endParaRPr sz="1800"/>
          </a:p>
          <a:p>
            <a:pPr marL="0" lvl="0" indent="0" algn="l" rtl="0">
              <a:spcBef>
                <a:spcPts val="1200"/>
              </a:spcBef>
              <a:spcAft>
                <a:spcPts val="0"/>
              </a:spcAft>
              <a:buClr>
                <a:schemeClr val="dk1"/>
              </a:buClr>
              <a:buSzPts val="1100"/>
              <a:buFont typeface="Arial"/>
              <a:buNone/>
            </a:pPr>
            <a:r>
              <a:rPr lang="en-GB" sz="1800"/>
              <a:t>Mary Fisher </a:t>
            </a:r>
            <a:endParaRPr sz="1800"/>
          </a:p>
          <a:p>
            <a:pPr marL="0" lvl="0" indent="0" algn="l" rtl="0">
              <a:spcBef>
                <a:spcPts val="1200"/>
              </a:spcBef>
              <a:spcAft>
                <a:spcPts val="0"/>
              </a:spcAft>
              <a:buNone/>
            </a:pPr>
            <a:r>
              <a:rPr lang="en-GB" sz="1800"/>
              <a:t>Miljan Rupar</a:t>
            </a:r>
            <a:endParaRPr sz="1200"/>
          </a:p>
          <a:p>
            <a:pPr marL="0" lvl="0" indent="0" algn="l" rtl="0">
              <a:spcBef>
                <a:spcPts val="1200"/>
              </a:spcBef>
              <a:spcAft>
                <a:spcPts val="0"/>
              </a:spcAft>
              <a:buNone/>
            </a:pPr>
            <a:endParaRPr sz="1800"/>
          </a:p>
          <a:p>
            <a:pPr marL="0" lvl="0" indent="0" algn="l" rtl="0">
              <a:spcBef>
                <a:spcPts val="1200"/>
              </a:spcBef>
              <a:spcAft>
                <a:spcPts val="1200"/>
              </a:spcAft>
              <a:buNone/>
            </a:pPr>
            <a:endParaRPr sz="1800"/>
          </a:p>
        </p:txBody>
      </p:sp>
      <p:pic>
        <p:nvPicPr>
          <p:cNvPr id="126" name="Google Shape;126;p21"/>
          <p:cNvPicPr preferRelativeResize="0"/>
          <p:nvPr/>
        </p:nvPicPr>
        <p:blipFill>
          <a:blip r:embed="rId4">
            <a:alphaModFix/>
          </a:blip>
          <a:stretch>
            <a:fillRect/>
          </a:stretch>
        </p:blipFill>
        <p:spPr>
          <a:xfrm>
            <a:off x="5520700" y="851100"/>
            <a:ext cx="3623301" cy="187824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additive="base">
                                        <p:cTn id="7" dur="1000"/>
                                        <p:tgtEl>
                                          <p:spTgt spid="1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22"/>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t>Curriculum and Classroom Connections</a:t>
            </a:r>
            <a:endParaRPr b="1"/>
          </a:p>
        </p:txBody>
      </p:sp>
      <p:sp>
        <p:nvSpPr>
          <p:cNvPr id="132" name="Google Shape;132;p22"/>
          <p:cNvSpPr txBox="1"/>
          <p:nvPr/>
        </p:nvSpPr>
        <p:spPr>
          <a:xfrm>
            <a:off x="608825" y="1049700"/>
            <a:ext cx="5154000" cy="3324600"/>
          </a:xfrm>
          <a:prstGeom prst="rect">
            <a:avLst/>
          </a:prstGeom>
          <a:noFill/>
          <a:ln w="76200" cap="flat" cmpd="sng">
            <a:solidFill>
              <a:srgbClr val="FF9900"/>
            </a:solidFill>
            <a:prstDash val="solid"/>
            <a:round/>
            <a:headEnd type="none" w="sm" len="sm"/>
            <a:tailEnd type="none" w="sm" len="sm"/>
          </a:ln>
        </p:spPr>
        <p:txBody>
          <a:bodyPr spcFirstLastPara="1" wrap="square" lIns="91425" tIns="91425" rIns="91425" bIns="91425" anchor="t" anchorCtr="0">
            <a:spAutoFit/>
          </a:bodyPr>
          <a:lstStyle/>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Concept of </a:t>
            </a:r>
            <a:r>
              <a:rPr lang="en-GB" sz="1700" b="1">
                <a:solidFill>
                  <a:srgbClr val="FF9900"/>
                </a:solidFill>
                <a:latin typeface="Comfortaa"/>
                <a:ea typeface="Comfortaa"/>
                <a:cs typeface="Comfortaa"/>
                <a:sym typeface="Comfortaa"/>
              </a:rPr>
              <a:t>Energy</a:t>
            </a:r>
            <a:r>
              <a:rPr lang="en-GB" sz="1700">
                <a:latin typeface="Comfortaa"/>
                <a:ea typeface="Comfortaa"/>
                <a:cs typeface="Comfortaa"/>
                <a:sym typeface="Comfortaa"/>
              </a:rPr>
              <a:t> in Classical Physics Framework</a:t>
            </a:r>
            <a:endParaRPr sz="1700">
              <a:latin typeface="Comfortaa"/>
              <a:ea typeface="Comfortaa"/>
              <a:cs typeface="Comfortaa"/>
              <a:sym typeface="Comfortaa"/>
            </a:endParaRPr>
          </a:p>
          <a:p>
            <a:pPr marL="914400" lvl="1" indent="-336550" algn="l" rtl="0">
              <a:spcBef>
                <a:spcPts val="0"/>
              </a:spcBef>
              <a:spcAft>
                <a:spcPts val="0"/>
              </a:spcAft>
              <a:buSzPts val="1700"/>
              <a:buFont typeface="Comfortaa"/>
              <a:buChar char="○"/>
            </a:pPr>
            <a:r>
              <a:rPr lang="en-GB" sz="1700" b="1">
                <a:solidFill>
                  <a:srgbClr val="FF9900"/>
                </a:solidFill>
                <a:latin typeface="Comfortaa"/>
                <a:ea typeface="Comfortaa"/>
                <a:cs typeface="Comfortaa"/>
                <a:sym typeface="Comfortaa"/>
              </a:rPr>
              <a:t>Mass:</a:t>
            </a:r>
            <a:r>
              <a:rPr lang="en-GB" sz="1700">
                <a:latin typeface="Comfortaa"/>
                <a:ea typeface="Comfortaa"/>
                <a:cs typeface="Comfortaa"/>
                <a:sym typeface="Comfortaa"/>
              </a:rPr>
              <a:t> result of a dynamic effect of the interaction with a scalar field.</a:t>
            </a:r>
            <a:endParaRPr sz="1700">
              <a:latin typeface="Comfortaa"/>
              <a:ea typeface="Comfortaa"/>
              <a:cs typeface="Comfortaa"/>
              <a:sym typeface="Comfortaa"/>
            </a:endParaRPr>
          </a:p>
          <a:p>
            <a:pPr marL="457200" lvl="0" indent="0" algn="l" rtl="0">
              <a:spcBef>
                <a:spcPts val="0"/>
              </a:spcBef>
              <a:spcAft>
                <a:spcPts val="0"/>
              </a:spcAft>
              <a:buNone/>
            </a:pPr>
            <a:endParaRPr sz="1700">
              <a:latin typeface="Comfortaa"/>
              <a:ea typeface="Comfortaa"/>
              <a:cs typeface="Comfortaa"/>
              <a:sym typeface="Comfortaa"/>
            </a:endParaRPr>
          </a:p>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Next Generation Science Standards (NGSS)</a:t>
            </a:r>
            <a:endParaRPr sz="1700">
              <a:latin typeface="Comfortaa"/>
              <a:ea typeface="Comfortaa"/>
              <a:cs typeface="Comfortaa"/>
              <a:sym typeface="Comfortaa"/>
            </a:endParaRPr>
          </a:p>
          <a:p>
            <a:pPr marL="914400" lvl="1" indent="-336550" algn="l" rtl="0">
              <a:spcBef>
                <a:spcPts val="0"/>
              </a:spcBef>
              <a:spcAft>
                <a:spcPts val="0"/>
              </a:spcAft>
              <a:buClr>
                <a:schemeClr val="dk1"/>
              </a:buClr>
              <a:buSzPts val="1700"/>
              <a:buFont typeface="Comfortaa"/>
              <a:buChar char="○"/>
            </a:pPr>
            <a:r>
              <a:rPr lang="en-GB" sz="1700">
                <a:solidFill>
                  <a:schemeClr val="dk1"/>
                </a:solidFill>
                <a:latin typeface="Courier New"/>
                <a:ea typeface="Courier New"/>
                <a:cs typeface="Courier New"/>
                <a:sym typeface="Courier New"/>
              </a:rPr>
              <a:t>HS-PS3:</a:t>
            </a:r>
            <a:r>
              <a:rPr lang="en-GB" sz="1700">
                <a:solidFill>
                  <a:schemeClr val="dk1"/>
                </a:solidFill>
                <a:latin typeface="Comfortaa"/>
                <a:ea typeface="Comfortaa"/>
                <a:cs typeface="Comfortaa"/>
                <a:sym typeface="Comfortaa"/>
              </a:rPr>
              <a:t> </a:t>
            </a:r>
            <a:r>
              <a:rPr lang="en-GB" sz="1700">
                <a:solidFill>
                  <a:schemeClr val="dk1"/>
                </a:solidFill>
                <a:latin typeface="Caveat"/>
                <a:ea typeface="Caveat"/>
                <a:cs typeface="Caveat"/>
                <a:sym typeface="Caveat"/>
              </a:rPr>
              <a:t>Design, build, and refine a device to convert one form of energy into another form</a:t>
            </a:r>
            <a:r>
              <a:rPr lang="en-GB" sz="1700">
                <a:solidFill>
                  <a:schemeClr val="dk1"/>
                </a:solidFill>
                <a:latin typeface="Comfortaa"/>
                <a:ea typeface="Comfortaa"/>
                <a:cs typeface="Comfortaa"/>
                <a:sym typeface="Comfortaa"/>
              </a:rPr>
              <a:t>.</a:t>
            </a:r>
            <a:endParaRPr sz="1700">
              <a:solidFill>
                <a:schemeClr val="dk1"/>
              </a:solidFill>
              <a:latin typeface="Comfortaa"/>
              <a:ea typeface="Comfortaa"/>
              <a:cs typeface="Comfortaa"/>
              <a:sym typeface="Comfortaa"/>
            </a:endParaRPr>
          </a:p>
          <a:p>
            <a:pPr marL="914400" lvl="0" indent="0" algn="l" rtl="0">
              <a:spcBef>
                <a:spcPts val="0"/>
              </a:spcBef>
              <a:spcAft>
                <a:spcPts val="0"/>
              </a:spcAft>
              <a:buNone/>
            </a:pPr>
            <a:endParaRPr sz="1700">
              <a:solidFill>
                <a:schemeClr val="dk1"/>
              </a:solidFill>
              <a:latin typeface="Comfortaa"/>
              <a:ea typeface="Comfortaa"/>
              <a:cs typeface="Comfortaa"/>
              <a:sym typeface="Comfortaa"/>
            </a:endParaRPr>
          </a:p>
          <a:p>
            <a:pPr marL="457200" lvl="0" indent="-336550" algn="l" rtl="0">
              <a:spcBef>
                <a:spcPts val="0"/>
              </a:spcBef>
              <a:spcAft>
                <a:spcPts val="0"/>
              </a:spcAft>
              <a:buSzPts val="1700"/>
              <a:buFont typeface="Comfortaa"/>
              <a:buChar char="●"/>
            </a:pPr>
            <a:r>
              <a:rPr lang="en-GB" sz="1700">
                <a:latin typeface="Comfortaa"/>
                <a:ea typeface="Comfortaa"/>
                <a:cs typeface="Comfortaa"/>
                <a:sym typeface="Comfortaa"/>
              </a:rPr>
              <a:t>IB Physics SL and HL</a:t>
            </a:r>
            <a:endParaRPr sz="1700">
              <a:latin typeface="Comfortaa"/>
              <a:ea typeface="Comfortaa"/>
              <a:cs typeface="Comfortaa"/>
              <a:sym typeface="Comfortaa"/>
            </a:endParaRPr>
          </a:p>
          <a:p>
            <a:pPr marL="914400" lvl="1" indent="-336550" algn="l" rtl="0">
              <a:lnSpc>
                <a:spcPct val="120000"/>
              </a:lnSpc>
              <a:spcBef>
                <a:spcPts val="0"/>
              </a:spcBef>
              <a:spcAft>
                <a:spcPts val="0"/>
              </a:spcAft>
              <a:buSzPts val="1700"/>
              <a:buFont typeface="Comfortaa"/>
              <a:buChar char="○"/>
            </a:pPr>
            <a:r>
              <a:rPr lang="en-GB" sz="1700">
                <a:solidFill>
                  <a:schemeClr val="dk1"/>
                </a:solidFill>
                <a:latin typeface="Courier New"/>
                <a:ea typeface="Courier New"/>
                <a:cs typeface="Courier New"/>
                <a:sym typeface="Courier New"/>
              </a:rPr>
              <a:t>Topic 7.3:</a:t>
            </a:r>
            <a:r>
              <a:rPr lang="en-GB" sz="1300" b="1">
                <a:solidFill>
                  <a:srgbClr val="333333"/>
                </a:solidFill>
                <a:highlight>
                  <a:srgbClr val="FFFFFF"/>
                </a:highlight>
              </a:rPr>
              <a:t> </a:t>
            </a:r>
            <a:r>
              <a:rPr lang="en-GB" sz="1700">
                <a:solidFill>
                  <a:schemeClr val="dk1"/>
                </a:solidFill>
                <a:latin typeface="Caveat"/>
                <a:ea typeface="Caveat"/>
                <a:cs typeface="Caveat"/>
                <a:sym typeface="Caveat"/>
              </a:rPr>
              <a:t>Structure of Matter</a:t>
            </a:r>
            <a:endParaRPr sz="1700">
              <a:latin typeface="Comfortaa"/>
              <a:ea typeface="Comfortaa"/>
              <a:cs typeface="Comfortaa"/>
              <a:sym typeface="Comfortaa"/>
            </a:endParaRPr>
          </a:p>
        </p:txBody>
      </p:sp>
      <p:pic>
        <p:nvPicPr>
          <p:cNvPr id="133" name="Google Shape;133;p22"/>
          <p:cNvPicPr preferRelativeResize="0"/>
          <p:nvPr/>
        </p:nvPicPr>
        <p:blipFill>
          <a:blip r:embed="rId3">
            <a:alphaModFix/>
          </a:blip>
          <a:stretch>
            <a:fillRect/>
          </a:stretch>
        </p:blipFill>
        <p:spPr>
          <a:xfrm>
            <a:off x="4629150" y="3517800"/>
            <a:ext cx="3650699" cy="1384225"/>
          </a:xfrm>
          <a:prstGeom prst="rect">
            <a:avLst/>
          </a:prstGeom>
          <a:noFill/>
          <a:ln w="38100" cap="flat" cmpd="sng">
            <a:solidFill>
              <a:srgbClr val="F6B26B"/>
            </a:solidFill>
            <a:prstDash val="solid"/>
            <a:round/>
            <a:headEnd type="none" w="sm" len="sm"/>
            <a:tailEnd type="none" w="sm" len="sm"/>
          </a:ln>
        </p:spPr>
      </p:pic>
      <p:pic>
        <p:nvPicPr>
          <p:cNvPr id="134" name="Google Shape;134;p22"/>
          <p:cNvPicPr preferRelativeResize="0"/>
          <p:nvPr/>
        </p:nvPicPr>
        <p:blipFill>
          <a:blip r:embed="rId4">
            <a:alphaModFix/>
          </a:blip>
          <a:stretch>
            <a:fillRect/>
          </a:stretch>
        </p:blipFill>
        <p:spPr>
          <a:xfrm>
            <a:off x="6114675" y="1017725"/>
            <a:ext cx="2397634" cy="2195276"/>
          </a:xfrm>
          <a:prstGeom prst="rect">
            <a:avLst/>
          </a:prstGeom>
          <a:noFill/>
          <a:ln>
            <a:noFill/>
          </a:ln>
        </p:spPr>
      </p:pic>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1426</Words>
  <Application>Microsoft Office PowerPoint</Application>
  <PresentationFormat>Předvádění na obrazovce (16:9)</PresentationFormat>
  <Paragraphs>272</Paragraphs>
  <Slides>31</Slides>
  <Notes>31</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31</vt:i4>
      </vt:variant>
    </vt:vector>
  </HeadingPairs>
  <TitlesOfParts>
    <vt:vector size="39" baseType="lpstr">
      <vt:lpstr>Playfair Display</vt:lpstr>
      <vt:lpstr>Comfortaa</vt:lpstr>
      <vt:lpstr>Caveat</vt:lpstr>
      <vt:lpstr>Courier New</vt:lpstr>
      <vt:lpstr>Arial</vt:lpstr>
      <vt:lpstr>Lato</vt:lpstr>
      <vt:lpstr>Calibri</vt:lpstr>
      <vt:lpstr>Coral</vt:lpstr>
      <vt:lpstr>Theoretical Physics and Higgs Physics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Theoretical Physics and Higgs Physics </vt:lpstr>
      <vt:lpstr>Curriculum and Classroom Connections</vt:lpstr>
      <vt:lpstr>Prezentace aplikace PowerPoint</vt:lpstr>
      <vt:lpstr>Key ideas </vt:lpstr>
      <vt:lpstr>Prezentace aplikace PowerPoint</vt:lpstr>
      <vt:lpstr>Prezentace aplikace PowerPoint</vt:lpstr>
      <vt:lpstr>Higgs field and Higgs particle/boson</vt:lpstr>
      <vt:lpstr>How does the research work:  </vt:lpstr>
      <vt:lpstr>An Alternative approach</vt:lpstr>
      <vt:lpstr>Potential students’ conceptions &amp; challenges</vt:lpstr>
      <vt:lpstr>Potential students’ conceptions &amp; challenges</vt:lpstr>
      <vt:lpstr>Potential students’ conceptions &amp; challenges</vt:lpstr>
      <vt:lpstr>Potential students’ conceptions &amp; challenges</vt:lpstr>
      <vt:lpstr>Potential students’ conceptions &amp; challenges</vt:lpstr>
      <vt:lpstr>Potential students’ conceptions &amp; challenges</vt:lpstr>
      <vt:lpstr>Potential students’ conceptions &amp; challenges</vt:lpstr>
      <vt:lpstr>Potential students’ conceptions &amp; challenges</vt:lpstr>
      <vt:lpstr>Potential students’ conceptions &amp; challenges</vt:lpstr>
      <vt:lpstr>Helpful resources </vt:lpstr>
      <vt:lpstr>Helpful resources       The Quark Puzzle </vt:lpstr>
      <vt:lpstr>Helpful resources   The Table of Particles</vt:lpstr>
      <vt:lpstr>Helpful resources  Finding the Higgs Boson</vt:lpstr>
      <vt:lpstr>Best Practice - an Idea - Higgs Day</vt:lpstr>
      <vt:lpstr>Modelling the Discovery of the Higgs boson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Theoretical Physics and Higgs Physics </dc:title>
  <dc:creator>Martina</dc:creator>
  <cp:lastModifiedBy>Mgr. Martina Obdržálková</cp:lastModifiedBy>
  <cp:revision>1</cp:revision>
  <dcterms:modified xsi:type="dcterms:W3CDTF">2022-07-14T19:37:31Z</dcterms:modified>
</cp:coreProperties>
</file>