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6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17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Default Extension="fntdata" ContentType="application/x-fontdata"/>
  <Override PartName="/ppt/notesSlides/notesSlide6.xml" ContentType="application/vnd.openxmlformats-officedocument.presentationml.notesSlide+xml"/>
  <Default Extension="gif" ContentType="image/gif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8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embedTrueTypeFonts="1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5143500" type="screen16x9"/>
  <p:notesSz cx="6858000" cy="9144000"/>
  <p:embeddedFontLst>
    <p:embeddedFont>
      <p:font typeface="Roboto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Comments="0">
  <p:normalViewPr>
    <p:restoredLeft sz="15620"/>
    <p:restoredTop sz="94660"/>
  </p:normalViewPr>
  <p:slideViewPr>
    <p:cSldViewPr snapToGrid="0">
      <p:cViewPr varScale="1">
        <p:scale>
          <a:sx n="117" d="100"/>
          <a:sy n="117" d="100"/>
        </p:scale>
        <p:origin x="-96" y="-21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font" Target="fonts/font1.fntdata"/><Relationship Id="rId22" Type="http://schemas.openxmlformats.org/officeDocument/2006/relationships/font" Target="fonts/font2.fntdata"/><Relationship Id="rId23" Type="http://schemas.openxmlformats.org/officeDocument/2006/relationships/font" Target="fonts/font3.fntdata"/><Relationship Id="rId24" Type="http://schemas.openxmlformats.org/officeDocument/2006/relationships/font" Target="fonts/font4.fntdata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13ce49c660c_1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13ce49c660c_1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3ce49c660c_3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13ce49c660c_3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13b9d6db33f_2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13b9d6db33f_2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3ce49c660c_3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13ce49c660c_3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13ce49c660c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13ce49c660c_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3b9d6db33f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13b9d6db33f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13c8f36ab7f_1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13c8f36ab7f_1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13cda72f98b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13cda72f98b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13ce49c660c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13ce49c660c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3b9d6db33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3b9d6db33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3ce49c660c_4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13ce49c660c_4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3ce49c660c_4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3ce49c660c_4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3ce49c660c_4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13ce49c660c_4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3ce49c660c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13ce49c660c_1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3b9d6db33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13b9d6db33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3ce49c660c_1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13ce49c660c_1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3cda72fb64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13cda72fb64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6" name="Google Shape;76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>
            <a:spLocks noGrp="1"/>
          </p:cNvSpPr>
          <p:nvPr>
            <p:ph type="body" idx="1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Blank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itle and body" type="tx">
  <p:cSld name="TITLE_AND_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" name="Google Shape;35;p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itle and two columns" type="twoColTx">
  <p:cSld name="TITLE_AND_TWO_COLUMN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1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2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itle only" type="titleOnly">
  <p:cSld name="TITLE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One column text">
  <p:cSld name="ONE_COLUM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" name="Google Shape;57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Section title and description">
  <p:cSld name="SECTION_TITLE_AND_DESCRIPTION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1" name="Google Shape;6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2" name="Google Shape;62;p9"/>
          <p:cNvSpPr txBox="1">
            <a:spLocks noGrp="1"/>
          </p:cNvSpPr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Caption">
  <p:cSld name="CAPTION_ONL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geometr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alpha.web.cern.ch/sites/default/files/360-tours/CERN-AD/HD/index.html" TargetMode="External"/><Relationship Id="rId4" Type="http://schemas.openxmlformats.org/officeDocument/2006/relationships/hyperlink" Target="http://massen.web.cern.ch/hoat/" TargetMode="External"/><Relationship Id="rId5" Type="http://schemas.openxmlformats.org/officeDocument/2006/relationships/hyperlink" Target="https://www.qedfoundation.org/the-antimatter-science-rap/" TargetMode="External"/><Relationship Id="rId6" Type="http://schemas.openxmlformats.org/officeDocument/2006/relationships/hyperlink" Target="https://web.archive.org/web/20070310025718/http://public.web.cern.ch/Public/Content/Chapters/Spotlight/SpotlightAandD-en.html" TargetMode="External"/><Relationship Id="rId7" Type="http://schemas.openxmlformats.org/officeDocument/2006/relationships/hyperlink" Target="https://docs.google.com/document/d/1_zVh6yoY0vxg6dYaWzTzjmfp6j9yLq77rYn3hYJWShg/edit?usp=sharing" TargetMode="External"/><Relationship Id="rId8" Type="http://schemas.openxmlformats.org/officeDocument/2006/relationships/image" Target="../media/image14.png"/><Relationship Id="rId9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8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571431"/>
            <a:ext cx="9144003" cy="5714931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3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 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87" name="Google Shape;87;p13"/>
          <p:cNvSpPr txBox="1">
            <a:spLocks noGrp="1"/>
          </p:cNvSpPr>
          <p:nvPr>
            <p:ph type="subTitle" idx="1"/>
          </p:nvPr>
        </p:nvSpPr>
        <p:spPr>
          <a:xfrm>
            <a:off x="921888" y="4710588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" sz="1042">
                <a:solidFill>
                  <a:srgbClr val="202124"/>
                </a:solidFill>
              </a:rPr>
              <a:t>wallpaperaccess.com</a:t>
            </a:r>
            <a:endParaRPr sz="1042">
              <a:solidFill>
                <a:srgbClr val="202124"/>
              </a:solidFill>
            </a:endParaRPr>
          </a:p>
        </p:txBody>
      </p:sp>
      <p:pic>
        <p:nvPicPr>
          <p:cNvPr id="88" name="Google Shape;8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4572001" cy="10986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2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highlight>
                  <a:schemeClr val="lt1"/>
                </a:highlight>
              </a:rPr>
              <a:t>We don’t know!</a:t>
            </a:r>
            <a:endParaRPr>
              <a:highlight>
                <a:schemeClr val="lt1"/>
              </a:highlight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highlight>
                  <a:schemeClr val="lt1"/>
                </a:highlight>
              </a:rPr>
              <a:t>Be mindful of language used - models</a:t>
            </a:r>
            <a:endParaRPr>
              <a:highlight>
                <a:srgbClr val="FFFF00"/>
              </a:highlight>
            </a:endParaRPr>
          </a:p>
        </p:txBody>
      </p:sp>
      <p:sp>
        <p:nvSpPr>
          <p:cNvPr id="158" name="Google Shape;158;p22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 Ideas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some conceptions students may have? </a:t>
            </a:r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200"/>
              <a:t>Anyone want to share an idea you think a student of yours might have about antimatter? Or what question(s) will the word antimatter bring up?</a:t>
            </a:r>
            <a:r>
              <a:rPr lang="en"/>
              <a:t> </a:t>
            </a:r>
            <a:endParaRPr>
              <a:highlight>
                <a:srgbClr val="FFFF00"/>
              </a:highligh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Potential students’ conceptions &amp; challenges</a:t>
            </a:r>
            <a:endParaRPr/>
          </a:p>
        </p:txBody>
      </p:sp>
      <p:sp>
        <p:nvSpPr>
          <p:cNvPr id="170" name="Google Shape;170;p2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Is the particle and antiparticle the same?? Mass?? Charge? Spin?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Aren’t they in 50/50?  If so how can I be sitting here? Is there an antimatter version of me sitting in another dimension?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Is it like in the movie angels and demons? Can you carry it in a suitcase around town?   </a:t>
            </a:r>
            <a:endParaRPr/>
          </a:p>
        </p:txBody>
      </p:sp>
      <p:pic>
        <p:nvPicPr>
          <p:cNvPr id="171" name="Google Shape;17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17105" y="2673125"/>
            <a:ext cx="3328350" cy="203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4"/>
          <p:cNvSpPr txBox="1"/>
          <p:nvPr/>
        </p:nvSpPr>
        <p:spPr>
          <a:xfrm>
            <a:off x="2475050" y="4656425"/>
            <a:ext cx="34704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Roboto"/>
                <a:ea typeface="Roboto"/>
                <a:cs typeface="Roboto"/>
                <a:sym typeface="Roboto"/>
              </a:rPr>
              <a:t>rudoz012.tumblr.com/post/183141910905/embed</a:t>
            </a:r>
            <a:endParaRPr sz="8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46521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Potential students’ conceptions &amp; challenges</a:t>
            </a:r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311700" y="2571750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What's the difference between dark matter and antimatter… aren’t they the same thing?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Do black holes eat antimatter?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What happens if antimatter touches dark matter?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Are there certain conditions required for annihilation?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79" name="Google Shape;17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8900" y="180050"/>
            <a:ext cx="3200399" cy="2266949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25"/>
          <p:cNvSpPr txBox="1"/>
          <p:nvPr/>
        </p:nvSpPr>
        <p:spPr>
          <a:xfrm>
            <a:off x="4776800" y="2440950"/>
            <a:ext cx="38025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latin typeface="Roboto"/>
                <a:ea typeface="Roboto"/>
                <a:cs typeface="Roboto"/>
                <a:sym typeface="Roboto"/>
              </a:rPr>
              <a:t>encrypted-tbn0.gstatic.com/images?q=tbn:ANd9GcQ-J0_YMPr1srV6XdqPWPcjBkTltRPAgENeek-2fnnZULK-wVmB&amp;s</a:t>
            </a:r>
            <a:endParaRPr sz="5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Potential students’ conceptions &amp; challenges</a:t>
            </a:r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1"/>
          </p:nvPr>
        </p:nvSpPr>
        <p:spPr>
          <a:xfrm>
            <a:off x="62800" y="1188275"/>
            <a:ext cx="4776600" cy="378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What about wave functions of particles? Do antiparticles have the opposite wave function?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Why are we so sure antimatter has to exist?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If I time travel back in time how does that link to matter? Antimatter? Is antimatter from the future? Isn’t that what Feynman diagrams show us? </a:t>
            </a:r>
            <a:endParaRPr/>
          </a:p>
        </p:txBody>
      </p:sp>
      <p:pic>
        <p:nvPicPr>
          <p:cNvPr id="187" name="Google Shape;18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22250" y="1355000"/>
            <a:ext cx="4037375" cy="3028025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6"/>
          <p:cNvSpPr txBox="1"/>
          <p:nvPr/>
        </p:nvSpPr>
        <p:spPr>
          <a:xfrm>
            <a:off x="1810500" y="4383025"/>
            <a:ext cx="73335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latin typeface="Roboto"/>
                <a:ea typeface="Roboto"/>
                <a:cs typeface="Roboto"/>
                <a:sym typeface="Roboto"/>
              </a:rPr>
              <a:t>giphy.com/gifs/BTTF-back-to-the-future-bttf-one-ZhESFK96NxbuO1yDgy</a:t>
            </a:r>
            <a:endParaRPr sz="7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7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Helpful Material and Resources</a:t>
            </a:r>
            <a:endParaRPr/>
          </a:p>
        </p:txBody>
      </p:sp>
      <p:sp>
        <p:nvSpPr>
          <p:cNvPr id="194" name="Google Shape;194;p27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6340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27"/>
          <p:cNvSpPr txBox="1"/>
          <p:nvPr/>
        </p:nvSpPr>
        <p:spPr>
          <a:xfrm>
            <a:off x="4767075" y="1375525"/>
            <a:ext cx="4969200" cy="30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val="tx"/>
                    </a:ext>
                  </a:extLst>
                </a:hlinkClick>
              </a:rPr>
              <a:t>Antimatter factory 360º view</a:t>
            </a:r>
            <a:endParaRPr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val="tx"/>
                    </a:ext>
                  </a:extLst>
                </a:hlinkClick>
              </a:rPr>
              <a:t>Hands on antihydrogen simulation</a:t>
            </a:r>
            <a:endParaRPr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val="tx"/>
                    </a:ext>
                  </a:extLst>
                </a:hlinkClick>
              </a:rPr>
              <a:t>Antimatter Rap</a:t>
            </a:r>
            <a:endParaRPr sz="1800">
              <a:solidFill>
                <a:srgbClr val="0000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val="tx"/>
                    </a:ext>
                  </a:extLst>
                </a:hlinkClick>
              </a:rPr>
              <a:t>Angels and Demons Q&amp;A</a:t>
            </a:r>
            <a:endParaRPr sz="1800">
              <a:solidFill>
                <a:srgbClr val="0000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96" name="Google Shape;196;p27">
            <a:hlinkClick r:id="rId7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11700" y="1229875"/>
            <a:ext cx="3339000" cy="333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793275" y="2571738"/>
            <a:ext cx="991925" cy="991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8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Best Practice Examples</a:t>
            </a:r>
            <a:endParaRPr/>
          </a:p>
        </p:txBody>
      </p:sp>
      <p:sp>
        <p:nvSpPr>
          <p:cNvPr id="203" name="Google Shape;203;p28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37644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en" sz="2000">
                <a:solidFill>
                  <a:srgbClr val="000000"/>
                </a:solidFill>
              </a:rPr>
              <a:t>Annihilation Models</a:t>
            </a:r>
            <a:endParaRPr sz="2000">
              <a:solidFill>
                <a:srgbClr val="000000"/>
              </a:solidFill>
            </a:endParaRPr>
          </a:p>
          <a:p>
            <a:pPr marL="914400" lvl="1" indent="-33020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○"/>
            </a:pPr>
            <a:r>
              <a:rPr lang="en" sz="1600">
                <a:solidFill>
                  <a:srgbClr val="000000"/>
                </a:solidFill>
              </a:rPr>
              <a:t>Opposite numbers</a:t>
            </a:r>
            <a:endParaRPr sz="1600">
              <a:solidFill>
                <a:srgbClr val="000000"/>
              </a:solidFill>
            </a:endParaRPr>
          </a:p>
          <a:p>
            <a:pPr marL="914400" lvl="1" indent="-33020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○"/>
            </a:pPr>
            <a:r>
              <a:rPr lang="en" sz="1600">
                <a:solidFill>
                  <a:srgbClr val="000000"/>
                </a:solidFill>
              </a:rPr>
              <a:t>Forces with action/reaction</a:t>
            </a:r>
            <a:endParaRPr sz="1600">
              <a:solidFill>
                <a:srgbClr val="000000"/>
              </a:solidFill>
            </a:endParaRPr>
          </a:p>
          <a:p>
            <a:pPr marL="914400" lvl="1" indent="-33020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○"/>
            </a:pPr>
            <a:r>
              <a:rPr lang="en" sz="1600">
                <a:solidFill>
                  <a:srgbClr val="000000"/>
                </a:solidFill>
              </a:rPr>
              <a:t>Viruses and antidotes</a:t>
            </a:r>
            <a:endParaRPr sz="1600">
              <a:solidFill>
                <a:srgbClr val="000000"/>
              </a:solidFill>
            </a:endParaRPr>
          </a:p>
          <a:p>
            <a:pPr marL="914400" lvl="1" indent="-33020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○"/>
            </a:pPr>
            <a:r>
              <a:rPr lang="en" sz="1600">
                <a:solidFill>
                  <a:srgbClr val="000000"/>
                </a:solidFill>
              </a:rPr>
              <a:t>Neutralization reactions</a:t>
            </a:r>
            <a:endParaRPr sz="1600">
              <a:solidFill>
                <a:srgbClr val="000000"/>
              </a:solidFill>
            </a:endParaRPr>
          </a:p>
          <a:p>
            <a:pPr marL="914400" lvl="1" indent="-33020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○"/>
            </a:pPr>
            <a:r>
              <a:rPr lang="en" sz="1600">
                <a:solidFill>
                  <a:srgbClr val="000000"/>
                </a:solidFill>
              </a:rPr>
              <a:t>Conservation Laws</a:t>
            </a:r>
            <a:endParaRPr sz="1600">
              <a:solidFill>
                <a:srgbClr val="000000"/>
              </a:solidFill>
            </a:endParaRPr>
          </a:p>
          <a:p>
            <a:pPr marL="914400" lvl="1" indent="-33020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○"/>
            </a:pPr>
            <a:r>
              <a:rPr lang="en" sz="1600">
                <a:solidFill>
                  <a:srgbClr val="000000"/>
                </a:solidFill>
              </a:rPr>
              <a:t>Noise canceling headphones</a:t>
            </a:r>
            <a:endParaRPr sz="1600">
              <a:solidFill>
                <a:srgbClr val="000000"/>
              </a:solidFill>
            </a:endParaRPr>
          </a:p>
        </p:txBody>
      </p:sp>
      <p:pic>
        <p:nvPicPr>
          <p:cNvPr id="204" name="Google Shape;20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7025" y="285750"/>
            <a:ext cx="4147875" cy="311090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28"/>
          <p:cNvSpPr txBox="1"/>
          <p:nvPr/>
        </p:nvSpPr>
        <p:spPr>
          <a:xfrm>
            <a:off x="4880075" y="3341200"/>
            <a:ext cx="3424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6" name="Google Shape;206;p28"/>
          <p:cNvSpPr txBox="1"/>
          <p:nvPr/>
        </p:nvSpPr>
        <p:spPr>
          <a:xfrm>
            <a:off x="1353000" y="3190725"/>
            <a:ext cx="73335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latin typeface="Roboto"/>
                <a:ea typeface="Roboto"/>
                <a:cs typeface="Roboto"/>
                <a:sym typeface="Roboto"/>
              </a:rPr>
              <a:t>http://www.acs.psu.edu/drussell/Demos/superposition/standing.gif</a:t>
            </a:r>
            <a:endParaRPr sz="7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9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Best Practice Examples</a:t>
            </a:r>
            <a:endParaRPr/>
          </a:p>
        </p:txBody>
      </p:sp>
      <p:sp>
        <p:nvSpPr>
          <p:cNvPr id="212" name="Google Shape;212;p29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en" sz="2000">
                <a:solidFill>
                  <a:srgbClr val="000000"/>
                </a:solidFill>
              </a:rPr>
              <a:t>Lesson Ideas</a:t>
            </a:r>
            <a:endParaRPr sz="2000">
              <a:solidFill>
                <a:srgbClr val="000000"/>
              </a:solidFill>
            </a:endParaRPr>
          </a:p>
          <a:p>
            <a:pPr marL="914400" lvl="1" indent="-33020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○"/>
            </a:pPr>
            <a:r>
              <a:rPr lang="en" sz="1600">
                <a:solidFill>
                  <a:srgbClr val="000000"/>
                </a:solidFill>
              </a:rPr>
              <a:t>Acting out reactions</a:t>
            </a:r>
            <a:endParaRPr sz="1600">
              <a:solidFill>
                <a:srgbClr val="000000"/>
              </a:solidFill>
            </a:endParaRPr>
          </a:p>
          <a:p>
            <a:pPr marL="914400" lvl="1" indent="-33020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○"/>
            </a:pPr>
            <a:r>
              <a:rPr lang="en" sz="1600">
                <a:solidFill>
                  <a:srgbClr val="000000"/>
                </a:solidFill>
              </a:rPr>
              <a:t>Unit Conversion Calculations</a:t>
            </a:r>
            <a:endParaRPr sz="1600">
              <a:solidFill>
                <a:srgbClr val="000000"/>
              </a:solidFill>
            </a:endParaRPr>
          </a:p>
          <a:p>
            <a:pPr marL="1371600" lvl="2" indent="-33020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■"/>
            </a:pPr>
            <a:r>
              <a:rPr lang="en" sz="1600">
                <a:solidFill>
                  <a:srgbClr val="000000"/>
                </a:solidFill>
              </a:rPr>
              <a:t>Banana Calculations</a:t>
            </a:r>
            <a:endParaRPr sz="1600">
              <a:solidFill>
                <a:srgbClr val="000000"/>
              </a:solidFill>
            </a:endParaRPr>
          </a:p>
          <a:p>
            <a:pPr marL="914400" lvl="1" indent="-33020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○"/>
            </a:pPr>
            <a:r>
              <a:rPr lang="en" sz="1600">
                <a:solidFill>
                  <a:srgbClr val="000000"/>
                </a:solidFill>
              </a:rPr>
              <a:t>Storage</a:t>
            </a:r>
            <a:endParaRPr sz="1600">
              <a:solidFill>
                <a:srgbClr val="000000"/>
              </a:solidFill>
            </a:endParaRPr>
          </a:p>
          <a:p>
            <a:pPr marL="1371600" lvl="2" indent="-33020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■"/>
            </a:pPr>
            <a:r>
              <a:rPr lang="en" sz="1600">
                <a:solidFill>
                  <a:srgbClr val="000000"/>
                </a:solidFill>
              </a:rPr>
              <a:t>Magnetic Fields</a:t>
            </a:r>
            <a:endParaRPr sz="1600">
              <a:solidFill>
                <a:srgbClr val="000000"/>
              </a:solidFill>
            </a:endParaRPr>
          </a:p>
          <a:p>
            <a:pPr marL="1371600" lvl="2" indent="-33020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■"/>
            </a:pPr>
            <a:r>
              <a:rPr lang="en" sz="1600">
                <a:solidFill>
                  <a:srgbClr val="000000"/>
                </a:solidFill>
              </a:rPr>
              <a:t>Charged Plates</a:t>
            </a:r>
            <a:endParaRPr/>
          </a:p>
        </p:txBody>
      </p:sp>
      <p:pic>
        <p:nvPicPr>
          <p:cNvPr id="213" name="Google Shape;213;p29"/>
          <p:cNvPicPr preferRelativeResize="0"/>
          <p:nvPr/>
        </p:nvPicPr>
        <p:blipFill rotWithShape="1">
          <a:blip r:embed="rId3">
            <a:alphaModFix/>
          </a:blip>
          <a:srcRect l="13005" t="3725"/>
          <a:stretch/>
        </p:blipFill>
        <p:spPr>
          <a:xfrm>
            <a:off x="4991000" y="804100"/>
            <a:ext cx="3576875" cy="2658174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29"/>
          <p:cNvSpPr txBox="1"/>
          <p:nvPr/>
        </p:nvSpPr>
        <p:spPr>
          <a:xfrm>
            <a:off x="4991000" y="3634375"/>
            <a:ext cx="3695400" cy="6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https://indico.cern.ch/event/932906/contributions/4890303/attachments/2479886/4256862/20220713_What%27s%20the%20Matter%20with%20Antimatter.pdf</a:t>
            </a:r>
            <a:endParaRPr sz="7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0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 and questions?</a:t>
            </a:r>
            <a:endParaRPr>
              <a:highlight>
                <a:srgbClr val="FFFF00"/>
              </a:highlight>
            </a:endParaRPr>
          </a:p>
        </p:txBody>
      </p:sp>
      <p:pic>
        <p:nvPicPr>
          <p:cNvPr id="220" name="Google Shape;220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2925" y="1303153"/>
            <a:ext cx="4793325" cy="26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30"/>
          <p:cNvSpPr txBox="1"/>
          <p:nvPr/>
        </p:nvSpPr>
        <p:spPr>
          <a:xfrm>
            <a:off x="1081750" y="3999375"/>
            <a:ext cx="56145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202124"/>
                </a:solidFill>
                <a:latin typeface="Roboto"/>
                <a:ea typeface="Roboto"/>
                <a:cs typeface="Roboto"/>
                <a:sym typeface="Roboto"/>
              </a:rPr>
              <a:t>https://i.pinimg.com/originals/1b/a4/82/1ba482431937d80524715439dfb88ef9.gif</a:t>
            </a:r>
            <a:endParaRPr sz="700">
              <a:solidFill>
                <a:srgbClr val="20212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2" name="Google Shape;222;p30"/>
          <p:cNvSpPr txBox="1"/>
          <p:nvPr/>
        </p:nvSpPr>
        <p:spPr>
          <a:xfrm>
            <a:off x="7112175" y="1178425"/>
            <a:ext cx="1871700" cy="17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Ari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Ashley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Slobodan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Erin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Antònia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Curriculum &amp; Classroom Connections</a:t>
            </a:r>
            <a:endParaRPr/>
          </a:p>
        </p:txBody>
      </p:sp>
      <p:sp>
        <p:nvSpPr>
          <p:cNvPr id="94" name="Google Shape;94;p14"/>
          <p:cNvSpPr txBox="1">
            <a:spLocks noGrp="1"/>
          </p:cNvSpPr>
          <p:nvPr>
            <p:ph type="body" idx="1"/>
          </p:nvPr>
        </p:nvSpPr>
        <p:spPr>
          <a:xfrm>
            <a:off x="6407700" y="1229875"/>
            <a:ext cx="2424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Standard model: particle “twins”</a:t>
            </a:r>
            <a:endParaRPr/>
          </a:p>
        </p:txBody>
      </p:sp>
      <p:pic>
        <p:nvPicPr>
          <p:cNvPr id="95" name="Google Shape;9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017800"/>
            <a:ext cx="5710272" cy="3551075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4"/>
          <p:cNvSpPr txBox="1"/>
          <p:nvPr/>
        </p:nvSpPr>
        <p:spPr>
          <a:xfrm>
            <a:off x="328088" y="4568875"/>
            <a:ext cx="56775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Roboto"/>
                <a:ea typeface="Roboto"/>
                <a:cs typeface="Roboto"/>
                <a:sym typeface="Roboto"/>
              </a:rPr>
              <a:t>commons.wikimedia.org/wiki/File:Standard_Model_of_Elementary_Particles_Anti.svg</a:t>
            </a:r>
            <a:endParaRPr sz="11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Curriculum &amp; Classroom Connections</a:t>
            </a:r>
            <a:endParaRPr/>
          </a:p>
        </p:txBody>
      </p:sp>
      <p:sp>
        <p:nvSpPr>
          <p:cNvPr id="102" name="Google Shape;102;p15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Nuclear physics: β decay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03" name="Google Shape;10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776250"/>
            <a:ext cx="5866850" cy="2792625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5"/>
          <p:cNvSpPr txBox="1"/>
          <p:nvPr/>
        </p:nvSpPr>
        <p:spPr>
          <a:xfrm>
            <a:off x="311700" y="4230175"/>
            <a:ext cx="57429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Roboto"/>
                <a:ea typeface="Roboto"/>
                <a:cs typeface="Roboto"/>
                <a:sym typeface="Roboto"/>
              </a:rPr>
              <a:t>publicdomainvectors.org/en/free-clipart/Drawing-of-beta-minus-decay-of-tritium/35298.html</a:t>
            </a:r>
            <a:endParaRPr sz="10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Curriculum &amp; Classroom Connections</a:t>
            </a:r>
            <a:endParaRPr/>
          </a:p>
        </p:txBody>
      </p:sp>
      <p:sp>
        <p:nvSpPr>
          <p:cNvPr id="110" name="Google Shape;110;p16"/>
          <p:cNvSpPr txBox="1">
            <a:spLocks noGrp="1"/>
          </p:cNvSpPr>
          <p:nvPr>
            <p:ph type="body" idx="1"/>
          </p:nvPr>
        </p:nvSpPr>
        <p:spPr>
          <a:xfrm>
            <a:off x="5157525" y="1229875"/>
            <a:ext cx="36747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Medical applications: PET scan</a:t>
            </a:r>
            <a:endParaRPr/>
          </a:p>
        </p:txBody>
      </p:sp>
      <p:pic>
        <p:nvPicPr>
          <p:cNvPr id="111" name="Google Shape;11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017800"/>
            <a:ext cx="4845821" cy="3551076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6"/>
          <p:cNvSpPr txBox="1"/>
          <p:nvPr/>
        </p:nvSpPr>
        <p:spPr>
          <a:xfrm>
            <a:off x="311700" y="4568875"/>
            <a:ext cx="4478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Roboto"/>
                <a:ea typeface="Roboto"/>
                <a:cs typeface="Roboto"/>
                <a:sym typeface="Roboto"/>
              </a:rPr>
              <a:t>de.m.wikipedia.org/wiki/Datei:PET-schema.png</a:t>
            </a:r>
            <a:endParaRPr sz="10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7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Curriculum &amp; Classroom Connections</a:t>
            </a:r>
            <a:endParaRPr/>
          </a:p>
        </p:txBody>
      </p:sp>
      <p:sp>
        <p:nvSpPr>
          <p:cNvPr id="118" name="Google Shape;118;p17"/>
          <p:cNvSpPr txBox="1">
            <a:spLocks noGrp="1"/>
          </p:cNvSpPr>
          <p:nvPr>
            <p:ph type="body" idx="1"/>
          </p:nvPr>
        </p:nvSpPr>
        <p:spPr>
          <a:xfrm>
            <a:off x="5454800" y="1229875"/>
            <a:ext cx="33774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Big Bang Theory: asymmetry between matter and antimatter - still an open question!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19" name="Google Shape;11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229875"/>
            <a:ext cx="5143104" cy="333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7"/>
          <p:cNvSpPr txBox="1"/>
          <p:nvPr/>
        </p:nvSpPr>
        <p:spPr>
          <a:xfrm>
            <a:off x="311700" y="4568875"/>
            <a:ext cx="49425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Roboto"/>
                <a:ea typeface="Roboto"/>
                <a:cs typeface="Roboto"/>
                <a:sym typeface="Roboto"/>
              </a:rPr>
              <a:t>www.needpix.com/photo/8202/universe-space-expansion-big-bang-big-bang-theory-theory</a:t>
            </a:r>
            <a:endParaRPr sz="9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8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 Ideas</a:t>
            </a:r>
            <a:endParaRPr/>
          </a:p>
        </p:txBody>
      </p:sp>
      <p:sp>
        <p:nvSpPr>
          <p:cNvPr id="126" name="Google Shape;126;p18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36432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Carl Anderson detected a positron in a cloud chamber, proving the existence of antimatter.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rgbClr val="FFFF00"/>
              </a:highlight>
            </a:endParaRPr>
          </a:p>
        </p:txBody>
      </p:sp>
      <p:pic>
        <p:nvPicPr>
          <p:cNvPr id="127" name="Google Shape;12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55050" y="1"/>
            <a:ext cx="518895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8"/>
          <p:cNvSpPr txBox="1"/>
          <p:nvPr/>
        </p:nvSpPr>
        <p:spPr>
          <a:xfrm>
            <a:off x="2005200" y="4743300"/>
            <a:ext cx="7138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link.springer.com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9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 Ideas</a:t>
            </a:r>
            <a:endParaRPr/>
          </a:p>
        </p:txBody>
      </p:sp>
      <p:sp>
        <p:nvSpPr>
          <p:cNvPr id="134" name="Google Shape;134;p19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Annihilation (canceling out) and pair production</a:t>
            </a:r>
            <a:endParaRPr/>
          </a:p>
        </p:txBody>
      </p:sp>
      <p:pic>
        <p:nvPicPr>
          <p:cNvPr id="135" name="Google Shape;13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90750" y="1940638"/>
            <a:ext cx="4762500" cy="2105025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9"/>
          <p:cNvSpPr txBox="1"/>
          <p:nvPr/>
        </p:nvSpPr>
        <p:spPr>
          <a:xfrm>
            <a:off x="596850" y="4045675"/>
            <a:ext cx="63564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202124"/>
                </a:solidFill>
                <a:highlight>
                  <a:srgbClr val="FFFFFF"/>
                </a:highlight>
              </a:rPr>
              <a:t>particleadventure.org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0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 Ideas</a:t>
            </a:r>
            <a:endParaRPr/>
          </a:p>
        </p:txBody>
      </p:sp>
      <p:sp>
        <p:nvSpPr>
          <p:cNvPr id="142" name="Google Shape;142;p20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49038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Hawking Radiation</a:t>
            </a:r>
            <a:endParaRPr/>
          </a:p>
        </p:txBody>
      </p:sp>
      <p:pic>
        <p:nvPicPr>
          <p:cNvPr id="143" name="Google Shape;14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410000"/>
            <a:ext cx="4260351" cy="3408241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0"/>
          <p:cNvSpPr txBox="1"/>
          <p:nvPr/>
        </p:nvSpPr>
        <p:spPr>
          <a:xfrm>
            <a:off x="4572000" y="3818250"/>
            <a:ext cx="2196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skyatnightmagazine.com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1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Trapping antimatter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Potential wells</a:t>
            </a:r>
            <a:endParaRPr/>
          </a:p>
        </p:txBody>
      </p:sp>
      <p:sp>
        <p:nvSpPr>
          <p:cNvPr id="150" name="Google Shape;150;p21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 Ideas</a:t>
            </a:r>
            <a:endParaRPr/>
          </a:p>
        </p:txBody>
      </p:sp>
      <p:pic>
        <p:nvPicPr>
          <p:cNvPr id="151" name="Google Shape;15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01875" y="1662650"/>
            <a:ext cx="6442124" cy="2906225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1"/>
          <p:cNvSpPr txBox="1"/>
          <p:nvPr/>
        </p:nvSpPr>
        <p:spPr>
          <a:xfrm>
            <a:off x="2825825" y="4568875"/>
            <a:ext cx="7138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semanticscholar.org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394</Words>
  <Application>Microsoft Macintosh PowerPoint</Application>
  <PresentationFormat>On-screen Show (16:9)</PresentationFormat>
  <Paragraphs>83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Roboto</vt:lpstr>
      <vt:lpstr>Geometric</vt:lpstr>
      <vt:lpstr> </vt:lpstr>
      <vt:lpstr>Curriculum &amp; Classroom Connections</vt:lpstr>
      <vt:lpstr>Curriculum &amp; Classroom Connections</vt:lpstr>
      <vt:lpstr>Curriculum &amp; Classroom Connections</vt:lpstr>
      <vt:lpstr>Curriculum &amp; Classroom Connections</vt:lpstr>
      <vt:lpstr>Key Ideas</vt:lpstr>
      <vt:lpstr>Key Ideas</vt:lpstr>
      <vt:lpstr>Key Ideas</vt:lpstr>
      <vt:lpstr>Key Ideas</vt:lpstr>
      <vt:lpstr>Key Ideas</vt:lpstr>
      <vt:lpstr>What are some conceptions students may have? </vt:lpstr>
      <vt:lpstr>Potential students’ conceptions &amp; challenges</vt:lpstr>
      <vt:lpstr>Potential students’ conceptions &amp; challenges</vt:lpstr>
      <vt:lpstr>Potential students’ conceptions &amp; challenges</vt:lpstr>
      <vt:lpstr>Helpful Material and Resources</vt:lpstr>
      <vt:lpstr>Best Practice Examples</vt:lpstr>
      <vt:lpstr>Best Practice Examples</vt:lpstr>
      <vt:lpstr>Thank you and 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cp:lastModifiedBy>Erin Beggs</cp:lastModifiedBy>
  <cp:revision>1</cp:revision>
  <dcterms:created xsi:type="dcterms:W3CDTF">2022-07-14T14:29:45Z</dcterms:created>
  <dcterms:modified xsi:type="dcterms:W3CDTF">2022-07-14T14:30:57Z</dcterms:modified>
</cp:coreProperties>
</file>