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autoCompressPictures="0">
  <p:sldMasterIdLst>
    <p:sldMasterId id="2147483659" r:id="rId1"/>
  </p:sldMasterIdLst>
  <p:notesMasterIdLst>
    <p:notesMasterId r:id="rId49"/>
  </p:notesMasterIdLst>
  <p:sldIdLst>
    <p:sldId id="256" r:id="rId2"/>
    <p:sldId id="291" r:id="rId3"/>
    <p:sldId id="258" r:id="rId4"/>
    <p:sldId id="292" r:id="rId5"/>
    <p:sldId id="344" r:id="rId6"/>
    <p:sldId id="336" r:id="rId7"/>
    <p:sldId id="264" r:id="rId8"/>
    <p:sldId id="259" r:id="rId9"/>
    <p:sldId id="297" r:id="rId10"/>
    <p:sldId id="293" r:id="rId11"/>
    <p:sldId id="294" r:id="rId12"/>
    <p:sldId id="262" r:id="rId13"/>
    <p:sldId id="315" r:id="rId14"/>
    <p:sldId id="314" r:id="rId15"/>
    <p:sldId id="316" r:id="rId16"/>
    <p:sldId id="337" r:id="rId17"/>
    <p:sldId id="312" r:id="rId18"/>
    <p:sldId id="317" r:id="rId19"/>
    <p:sldId id="320" r:id="rId20"/>
    <p:sldId id="323" r:id="rId21"/>
    <p:sldId id="338" r:id="rId22"/>
    <p:sldId id="324" r:id="rId23"/>
    <p:sldId id="327" r:id="rId24"/>
    <p:sldId id="339" r:id="rId25"/>
    <p:sldId id="326" r:id="rId26"/>
    <p:sldId id="329" r:id="rId27"/>
    <p:sldId id="341" r:id="rId28"/>
    <p:sldId id="340" r:id="rId29"/>
    <p:sldId id="330" r:id="rId30"/>
    <p:sldId id="342" r:id="rId31"/>
    <p:sldId id="331" r:id="rId32"/>
    <p:sldId id="332" r:id="rId33"/>
    <p:sldId id="333" r:id="rId34"/>
    <p:sldId id="343" r:id="rId35"/>
    <p:sldId id="334" r:id="rId36"/>
    <p:sldId id="311" r:id="rId37"/>
    <p:sldId id="269" r:id="rId38"/>
    <p:sldId id="335" r:id="rId39"/>
    <p:sldId id="321" r:id="rId40"/>
    <p:sldId id="263" r:id="rId41"/>
    <p:sldId id="310" r:id="rId42"/>
    <p:sldId id="285" r:id="rId43"/>
    <p:sldId id="284" r:id="rId44"/>
    <p:sldId id="322" r:id="rId45"/>
    <p:sldId id="325" r:id="rId46"/>
    <p:sldId id="283" r:id="rId47"/>
    <p:sldId id="306" r:id="rId48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FC00"/>
    <a:srgbClr val="441CAF"/>
    <a:srgbClr val="4161FF"/>
    <a:srgbClr val="00ACE4"/>
    <a:srgbClr val="F3B900"/>
    <a:srgbClr val="441CB0"/>
    <a:srgbClr val="63D042"/>
    <a:srgbClr val="4952FF"/>
    <a:srgbClr val="FFBA01"/>
    <a:srgbClr val="0096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213"/>
    <p:restoredTop sz="94715"/>
  </p:normalViewPr>
  <p:slideViewPr>
    <p:cSldViewPr>
      <p:cViewPr>
        <p:scale>
          <a:sx n="125" d="100"/>
          <a:sy n="125" d="100"/>
        </p:scale>
        <p:origin x="1056" y="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8924af3cec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8924af3cec_0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6902457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8924af3cec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8924af3cec_0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20174003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8924af3cec_0_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8924af3cec_0_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8924af3cec_0_1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Google Shape;182;g8924af3cec_0_1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8815912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g89f42228ee_3_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9" name="Google Shape;379;g89f42228ee_3_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1298507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g89f42228ee_3_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9" name="Google Shape;379;g89f42228ee_3_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8052432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g89f42228ee_3_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9" name="Google Shape;379;g89f42228ee_3_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5465171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g8924af3cec_2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5" name="Google Shape;355;g8924af3cec_2_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6941043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g8924af3cec_2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5" name="Google Shape;355;g8924af3cec_2_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2168811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g8924af3cec_2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5" name="Google Shape;355;g8924af3cec_2_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287146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8924af3cec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8924af3cec_0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52588403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g8924af3cec_2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5" name="Google Shape;355;g8924af3cec_2_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9946722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g8924af3cec_2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5" name="Google Shape;355;g8924af3cec_2_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2922485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g8924af3cec_2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5" name="Google Shape;355;g8924af3cec_2_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4499436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g8924af3cec_2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5" name="Google Shape;355;g8924af3cec_2_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9612857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g8924af3cec_2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5" name="Google Shape;355;g8924af3cec_2_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4048471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g8924af3cec_2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5" name="Google Shape;355;g8924af3cec_2_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8870600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g8924af3cec_2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5" name="Google Shape;355;g8924af3cec_2_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3417581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g8924af3cec_2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5" name="Google Shape;355;g8924af3cec_2_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886069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g8924af3cec_2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5" name="Google Shape;355;g8924af3cec_2_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8065789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g8924af3cec_2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5" name="Google Shape;355;g8924af3cec_2_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657690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8924af3cec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8924af3cec_0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g8924af3cec_2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5" name="Google Shape;355;g8924af3cec_2_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776438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g8924af3cec_2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5" name="Google Shape;355;g8924af3cec_2_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0691884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g8924af3cec_2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5" name="Google Shape;355;g8924af3cec_2_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7120205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g8924af3cec_2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5" name="Google Shape;355;g8924af3cec_2_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5970469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g8924af3cec_2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5" name="Google Shape;355;g8924af3cec_2_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08663203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g8924af3cec_2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5" name="Google Shape;355;g8924af3cec_2_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61999164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g8924af3cec_2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5" name="Google Shape;355;g8924af3cec_2_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54793602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385673409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g89f42228ee_1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2" name="Google Shape;362;g89f42228ee_1_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35260558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8924af3cec_0_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8924af3cec_0_8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230385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8924af3cec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8924af3cec_0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9675993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g89f42228ee_1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8" name="Google Shape;368;g89f42228ee_1_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00593014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g89f42228ee_1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8" name="Google Shape;368;g89f42228ee_1_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61013442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g89f42228ee_1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2" name="Google Shape;362;g89f42228ee_1_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g89f42228ee_1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2" name="Google Shape;362;g89f42228ee_1_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33995643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g89f42228ee_1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2" name="Google Shape;362;g89f42228ee_1_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51583145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g8924af3cec_2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5" name="Google Shape;355;g8924af3cec_2_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89305656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g89f42228ee_3_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9" name="Google Shape;379;g89f42228ee_3_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342883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8924af3cec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8924af3cec_0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36943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8924af3cec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8924af3cec_0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146405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8924af3cec_0_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Google Shape;121;g8924af3cec_0_5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986668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8924af3cec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8924af3cec_0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8924af3cec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8924af3cec_0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3108392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23EAA-3964-4C55-BBC9-526FBDC48792}" type="datetimeFigureOut">
              <a:rPr lang="en-US" smtClean="0"/>
              <a:t>10/21/20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884C2-C0CD-46A8-A197-82A21E29B7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9606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60" r:id="rId1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png"/><Relationship Id="rId5" Type="http://schemas.openxmlformats.org/officeDocument/2006/relationships/image" Target="../media/image18.tiff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png"/><Relationship Id="rId5" Type="http://schemas.openxmlformats.org/officeDocument/2006/relationships/image" Target="../media/image18.tiff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2.tif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3.tif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if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.tiff"/><Relationship Id="rId4" Type="http://schemas.openxmlformats.org/officeDocument/2006/relationships/image" Target="../media/image3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4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6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7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tiff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3.tiff"/><Relationship Id="rId4" Type="http://schemas.openxmlformats.org/officeDocument/2006/relationships/image" Target="../media/image52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4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7.jpg"/><Relationship Id="rId5" Type="http://schemas.openxmlformats.org/officeDocument/2006/relationships/image" Target="../media/image56.jpg"/><Relationship Id="rId4" Type="http://schemas.openxmlformats.org/officeDocument/2006/relationships/image" Target="../media/image22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tiff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9.tif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42.pn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41.png"/><Relationship Id="rId9" Type="http://schemas.openxmlformats.org/officeDocument/2006/relationships/image" Target="../media/image38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7" Type="http://schemas.openxmlformats.org/officeDocument/2006/relationships/image" Target="../media/image48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.tiff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47151" y="258883"/>
            <a:ext cx="1162050" cy="1143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95736" y="230308"/>
            <a:ext cx="1171575" cy="1171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8" name="Google Shape;58;p13"/>
          <p:cNvPicPr preferRelativeResize="0"/>
          <p:nvPr/>
        </p:nvPicPr>
        <p:blipFill rotWithShape="1">
          <a:blip r:embed="rId5">
            <a:alphaModFix/>
          </a:blip>
          <a:srcRect l="-1625" t="-3707" r="9781" b="13503"/>
          <a:stretch/>
        </p:blipFill>
        <p:spPr>
          <a:xfrm>
            <a:off x="3707904" y="-11117"/>
            <a:ext cx="1430550" cy="1413000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p13"/>
          <p:cNvSpPr txBox="1"/>
          <p:nvPr/>
        </p:nvSpPr>
        <p:spPr>
          <a:xfrm>
            <a:off x="139071" y="4661924"/>
            <a:ext cx="9393918" cy="7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>
              <a:lnSpc>
                <a:spcPct val="115000"/>
              </a:lnSpc>
            </a:pPr>
            <a:r>
              <a:rPr lang="it" sz="1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Acknowledgment: </a:t>
            </a:r>
            <a:r>
              <a:rPr lang="en-US" sz="1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Kyrre Sjobak</a:t>
            </a:r>
            <a:r>
              <a:rPr lang="it" sz="160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– Roberto Corsini – Wilfrid Farabolini – Andrea Latina – Pasquale Arpaia </a:t>
            </a:r>
            <a:endParaRPr sz="1600" i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942C31B-E74C-AE4F-897B-62221AEAC9AA}"/>
              </a:ext>
            </a:extLst>
          </p:cNvPr>
          <p:cNvGrpSpPr/>
          <p:nvPr/>
        </p:nvGrpSpPr>
        <p:grpSpPr>
          <a:xfrm>
            <a:off x="1205688" y="1324958"/>
            <a:ext cx="6732600" cy="3338100"/>
            <a:chOff x="1239400" y="339700"/>
            <a:chExt cx="6732600" cy="3338100"/>
          </a:xfrm>
        </p:grpSpPr>
        <p:pic>
          <p:nvPicPr>
            <p:cNvPr id="55" name="Google Shape;55;p13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2519725" y="1388037"/>
              <a:ext cx="4171950" cy="153352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9" name="Google Shape;59;p13"/>
            <p:cNvSpPr txBox="1"/>
            <p:nvPr/>
          </p:nvSpPr>
          <p:spPr>
            <a:xfrm>
              <a:off x="1239400" y="339700"/>
              <a:ext cx="6732600" cy="1314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lvl="0" algn="ctr">
                <a:lnSpc>
                  <a:spcPct val="115000"/>
                </a:lnSpc>
              </a:pPr>
              <a:r>
                <a:rPr lang="en-US" sz="2800" b="1" dirty="0"/>
                <a:t>Wakefield kick measurements </a:t>
              </a:r>
            </a:p>
            <a:p>
              <a:pPr lvl="0" algn="ctr">
                <a:lnSpc>
                  <a:spcPct val="115000"/>
                </a:lnSpc>
              </a:pPr>
              <a:r>
                <a:rPr lang="en-US" sz="2800" b="1" dirty="0"/>
                <a:t>in</a:t>
              </a:r>
              <a:endParaRPr sz="54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0" name="Google Shape;60;p13"/>
            <p:cNvSpPr txBox="1"/>
            <p:nvPr/>
          </p:nvSpPr>
          <p:spPr>
            <a:xfrm>
              <a:off x="3105700" y="2778469"/>
              <a:ext cx="3000000" cy="58857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" sz="2400" dirty="0">
                  <a:solidFill>
                    <a:schemeClr val="dk1"/>
                  </a:solidFill>
                </a:rPr>
                <a:t>Antonio Gilardi </a:t>
              </a:r>
              <a:endParaRPr sz="2400" dirty="0">
                <a:solidFill>
                  <a:schemeClr val="dk1"/>
                </a:solidFill>
              </a:endParaRPr>
            </a:p>
          </p:txBody>
        </p:sp>
        <p:sp>
          <p:nvSpPr>
            <p:cNvPr id="62" name="Google Shape;62;p13"/>
            <p:cNvSpPr txBox="1"/>
            <p:nvPr/>
          </p:nvSpPr>
          <p:spPr>
            <a:xfrm>
              <a:off x="3014626" y="3201400"/>
              <a:ext cx="3182148" cy="476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r>
                <a:rPr lang="en-US" dirty="0"/>
                <a:t>RF development meeting</a:t>
              </a:r>
              <a:r>
                <a:rPr lang="it" dirty="0"/>
                <a:t>, 21/10/2020</a:t>
              </a:r>
              <a:endParaRPr dirty="0"/>
            </a:p>
          </p:txBody>
        </p:sp>
      </p:grpSp>
      <p:sp>
        <p:nvSpPr>
          <p:cNvPr id="63" name="Google Shape;63;p1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1</a:t>
            </a:fld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10</a:t>
            </a:fld>
            <a:endParaRPr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BA93B19C-D4FE-5E48-9C93-72FBBA8F7B9C}"/>
              </a:ext>
            </a:extLst>
          </p:cNvPr>
          <p:cNvSpPr txBox="1"/>
          <p:nvPr/>
        </p:nvSpPr>
        <p:spPr>
          <a:xfrm>
            <a:off x="266700" y="152400"/>
            <a:ext cx="3180679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Measurement method</a:t>
            </a:r>
          </a:p>
          <a:p>
            <a:endParaRPr lang="en-US" dirty="0"/>
          </a:p>
        </p:txBody>
      </p:sp>
      <p:pic>
        <p:nvPicPr>
          <p:cNvPr id="81" name="Google Shape;146;p22">
            <a:extLst>
              <a:ext uri="{FF2B5EF4-FFF2-40B4-BE49-F238E27FC236}">
                <a16:creationId xmlns:a16="http://schemas.microsoft.com/office/drawing/2014/main" id="{5975916A-9947-A041-93D9-E67820AF082C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3225" y="604786"/>
            <a:ext cx="5362875" cy="1941597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1" name="Group 90">
            <a:extLst>
              <a:ext uri="{FF2B5EF4-FFF2-40B4-BE49-F238E27FC236}">
                <a16:creationId xmlns:a16="http://schemas.microsoft.com/office/drawing/2014/main" id="{6CF065E5-EFBD-5D48-9CC7-CD70CEBCF7F4}"/>
              </a:ext>
            </a:extLst>
          </p:cNvPr>
          <p:cNvGrpSpPr/>
          <p:nvPr/>
        </p:nvGrpSpPr>
        <p:grpSpPr>
          <a:xfrm>
            <a:off x="5465718" y="443051"/>
            <a:ext cx="3602168" cy="572532"/>
            <a:chOff x="5465718" y="443051"/>
            <a:chExt cx="3602168" cy="572532"/>
          </a:xfrm>
        </p:grpSpPr>
        <p:pic>
          <p:nvPicPr>
            <p:cNvPr id="92" name="Google Shape;153;p22">
              <a:extLst>
                <a:ext uri="{FF2B5EF4-FFF2-40B4-BE49-F238E27FC236}">
                  <a16:creationId xmlns:a16="http://schemas.microsoft.com/office/drawing/2014/main" id="{633B2AA8-16B4-AF42-B1B3-E31CFFE5C40D}"/>
                </a:ext>
              </a:extLst>
            </p:cNvPr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8455130" y="620159"/>
              <a:ext cx="612756" cy="25591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4" name="Picture 93">
              <a:extLst>
                <a:ext uri="{FF2B5EF4-FFF2-40B4-BE49-F238E27FC236}">
                  <a16:creationId xmlns:a16="http://schemas.microsoft.com/office/drawing/2014/main" id="{770D7762-75D5-5149-938B-0E8BD93CE70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465718" y="443051"/>
              <a:ext cx="2882749" cy="572532"/>
            </a:xfrm>
            <a:prstGeom prst="rect">
              <a:avLst/>
            </a:prstGeom>
            <a:ln>
              <a:noFill/>
            </a:ln>
          </p:spPr>
        </p:pic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1F62FC2-041D-D84E-BC9E-C936B4297F66}"/>
              </a:ext>
            </a:extLst>
          </p:cNvPr>
          <p:cNvGrpSpPr/>
          <p:nvPr/>
        </p:nvGrpSpPr>
        <p:grpSpPr>
          <a:xfrm>
            <a:off x="1540622" y="2774430"/>
            <a:ext cx="6280820" cy="2369070"/>
            <a:chOff x="1540622" y="2774430"/>
            <a:chExt cx="6280820" cy="2369070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08FA4A59-52B6-6B4F-BED3-498EE5A0ADCB}"/>
                </a:ext>
              </a:extLst>
            </p:cNvPr>
            <p:cNvGrpSpPr/>
            <p:nvPr/>
          </p:nvGrpSpPr>
          <p:grpSpPr>
            <a:xfrm>
              <a:off x="1540622" y="2774432"/>
              <a:ext cx="6280820" cy="2369068"/>
              <a:chOff x="1104291" y="2734913"/>
              <a:chExt cx="6280820" cy="2369068"/>
            </a:xfrm>
          </p:grpSpPr>
          <p:grpSp>
            <p:nvGrpSpPr>
              <p:cNvPr id="24" name="Group 23">
                <a:extLst>
                  <a:ext uri="{FF2B5EF4-FFF2-40B4-BE49-F238E27FC236}">
                    <a16:creationId xmlns:a16="http://schemas.microsoft.com/office/drawing/2014/main" id="{0668079B-19EC-CB4B-B2DA-99EE9D95C0F2}"/>
                  </a:ext>
                </a:extLst>
              </p:cNvPr>
              <p:cNvGrpSpPr/>
              <p:nvPr/>
            </p:nvGrpSpPr>
            <p:grpSpPr>
              <a:xfrm>
                <a:off x="1104291" y="2734913"/>
                <a:ext cx="6280820" cy="2235687"/>
                <a:chOff x="1449229" y="2827325"/>
                <a:chExt cx="6280820" cy="2235687"/>
              </a:xfrm>
            </p:grpSpPr>
            <p:grpSp>
              <p:nvGrpSpPr>
                <p:cNvPr id="27" name="Group 26">
                  <a:extLst>
                    <a:ext uri="{FF2B5EF4-FFF2-40B4-BE49-F238E27FC236}">
                      <a16:creationId xmlns:a16="http://schemas.microsoft.com/office/drawing/2014/main" id="{EC44BF23-53E1-3F4F-BAAA-3ACA2AAECD4B}"/>
                    </a:ext>
                  </a:extLst>
                </p:cNvPr>
                <p:cNvGrpSpPr/>
                <p:nvPr/>
              </p:nvGrpSpPr>
              <p:grpSpPr>
                <a:xfrm>
                  <a:off x="1449229" y="2827325"/>
                  <a:ext cx="6280820" cy="2235687"/>
                  <a:chOff x="-68489" y="2418842"/>
                  <a:chExt cx="6280820" cy="2235687"/>
                </a:xfrm>
              </p:grpSpPr>
              <p:grpSp>
                <p:nvGrpSpPr>
                  <p:cNvPr id="30" name="Group 29">
                    <a:extLst>
                      <a:ext uri="{FF2B5EF4-FFF2-40B4-BE49-F238E27FC236}">
                        <a16:creationId xmlns:a16="http://schemas.microsoft.com/office/drawing/2014/main" id="{609FEE1A-CC78-C645-846E-F58B6AA0A4CA}"/>
                      </a:ext>
                    </a:extLst>
                  </p:cNvPr>
                  <p:cNvGrpSpPr/>
                  <p:nvPr/>
                </p:nvGrpSpPr>
                <p:grpSpPr>
                  <a:xfrm>
                    <a:off x="3356302" y="2418842"/>
                    <a:ext cx="2856029" cy="2235687"/>
                    <a:chOff x="4318354" y="2048608"/>
                    <a:chExt cx="4608932" cy="3313549"/>
                  </a:xfrm>
                </p:grpSpPr>
                <p:sp>
                  <p:nvSpPr>
                    <p:cNvPr id="32" name="TextBox 31">
                      <a:extLst>
                        <a:ext uri="{FF2B5EF4-FFF2-40B4-BE49-F238E27FC236}">
                          <a16:creationId xmlns:a16="http://schemas.microsoft.com/office/drawing/2014/main" id="{32DBC5A1-7615-CD48-89F0-D9E96D24BCAB}"/>
                        </a:ext>
                      </a:extLst>
                    </p:cNvPr>
                    <p:cNvSpPr txBox="1"/>
                    <p:nvPr/>
                  </p:nvSpPr>
                  <p:spPr>
                    <a:xfrm rot="5400000">
                      <a:off x="7129697" y="3564568"/>
                      <a:ext cx="3098501" cy="49667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dirty="0"/>
                        <a:t>High Charge: 500pC</a:t>
                      </a:r>
                    </a:p>
                  </p:txBody>
                </p:sp>
                <p:pic>
                  <p:nvPicPr>
                    <p:cNvPr id="33" name="Picture 32">
                      <a:extLst>
                        <a:ext uri="{FF2B5EF4-FFF2-40B4-BE49-F238E27FC236}">
                          <a16:creationId xmlns:a16="http://schemas.microsoft.com/office/drawing/2014/main" id="{57C21A23-860A-1D4A-B440-9692DCBE93BA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 rotWithShape="1">
                    <a:blip r:embed="rId6"/>
                    <a:srcRect l="5471" r="1737" b="4764"/>
                    <a:stretch/>
                  </p:blipFill>
                  <p:spPr>
                    <a:xfrm>
                      <a:off x="4318354" y="2048608"/>
                      <a:ext cx="4055027" cy="3191921"/>
                    </a:xfrm>
                    <a:prstGeom prst="rect">
                      <a:avLst/>
                    </a:prstGeom>
                  </p:spPr>
                </p:pic>
              </p:grpSp>
              <p:sp>
                <p:nvSpPr>
                  <p:cNvPr id="31" name="TextBox 30">
                    <a:extLst>
                      <a:ext uri="{FF2B5EF4-FFF2-40B4-BE49-F238E27FC236}">
                        <a16:creationId xmlns:a16="http://schemas.microsoft.com/office/drawing/2014/main" id="{405BB835-AAC6-8E4C-B445-F85D946C69DC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-772980" y="3319052"/>
                    <a:ext cx="1716760" cy="307777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dirty="0"/>
                      <a:t>Low Charge: 50pC</a:t>
                    </a:r>
                  </a:p>
                </p:txBody>
              </p:sp>
            </p:grpSp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67F74478-50A7-924A-9293-6A63F1FAA55B}"/>
                    </a:ext>
                  </a:extLst>
                </p:cNvPr>
                <p:cNvSpPr txBox="1"/>
                <p:nvPr/>
              </p:nvSpPr>
              <p:spPr>
                <a:xfrm rot="16200000">
                  <a:off x="1165741" y="3783278"/>
                  <a:ext cx="1298753" cy="215444"/>
                </a:xfrm>
                <a:prstGeom prst="rect">
                  <a:avLst/>
                </a:prstGeom>
                <a:solidFill>
                  <a:schemeClr val="lt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800" dirty="0"/>
                    <a:t>2</a:t>
                  </a:r>
                  <a:r>
                    <a:rPr lang="en-US" sz="800" baseline="30000" dirty="0"/>
                    <a:t>nd</a:t>
                  </a:r>
                  <a:r>
                    <a:rPr lang="en-US" sz="800" dirty="0"/>
                    <a:t> screen position [mm]</a:t>
                  </a:r>
                </a:p>
              </p:txBody>
            </p:sp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03D53101-6033-9043-863B-5142940E8EBB}"/>
                    </a:ext>
                  </a:extLst>
                </p:cNvPr>
                <p:cNvSpPr txBox="1"/>
                <p:nvPr/>
              </p:nvSpPr>
              <p:spPr>
                <a:xfrm rot="16200000">
                  <a:off x="4116920" y="3859001"/>
                  <a:ext cx="1298753" cy="215444"/>
                </a:xfrm>
                <a:prstGeom prst="rect">
                  <a:avLst/>
                </a:prstGeom>
                <a:solidFill>
                  <a:schemeClr val="lt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800" dirty="0"/>
                    <a:t>2</a:t>
                  </a:r>
                  <a:r>
                    <a:rPr lang="en-US" sz="800" baseline="30000" dirty="0"/>
                    <a:t>nd</a:t>
                  </a:r>
                  <a:r>
                    <a:rPr lang="en-US" sz="800" dirty="0"/>
                    <a:t> screen position [mm]</a:t>
                  </a:r>
                </a:p>
              </p:txBody>
            </p:sp>
          </p:grp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E6DC17B5-3546-AD4B-97AE-284869EBA2A2}"/>
                  </a:ext>
                </a:extLst>
              </p:cNvPr>
              <p:cNvSpPr txBox="1"/>
              <p:nvPr/>
            </p:nvSpPr>
            <p:spPr>
              <a:xfrm>
                <a:off x="2244867" y="4888537"/>
                <a:ext cx="1274708" cy="215444"/>
              </a:xfrm>
              <a:prstGeom prst="rect">
                <a:avLst/>
              </a:prstGeom>
              <a:solidFill>
                <a:schemeClr val="lt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/>
                  <a:t>1</a:t>
                </a:r>
                <a:r>
                  <a:rPr lang="en-US" sz="800" baseline="30000" dirty="0"/>
                  <a:t>st</a:t>
                </a:r>
                <a:r>
                  <a:rPr lang="en-US" sz="800" dirty="0"/>
                  <a:t> screen position [mm]</a:t>
                </a: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0CE69BC6-60D8-364B-8E25-EFE9B3EF6E64}"/>
                  </a:ext>
                </a:extLst>
              </p:cNvPr>
              <p:cNvSpPr txBox="1"/>
              <p:nvPr/>
            </p:nvSpPr>
            <p:spPr>
              <a:xfrm>
                <a:off x="5267434" y="4888537"/>
                <a:ext cx="1274708" cy="215444"/>
              </a:xfrm>
              <a:prstGeom prst="rect">
                <a:avLst/>
              </a:prstGeom>
              <a:solidFill>
                <a:schemeClr val="lt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800" dirty="0"/>
                  <a:t>1</a:t>
                </a:r>
                <a:r>
                  <a:rPr lang="en-US" sz="800" baseline="30000" dirty="0"/>
                  <a:t>st</a:t>
                </a:r>
                <a:r>
                  <a:rPr lang="en-US" sz="800" dirty="0"/>
                  <a:t> screen position [mm]</a:t>
                </a:r>
              </a:p>
            </p:txBody>
          </p:sp>
        </p:grpSp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EEA968B9-5373-4E4D-9B15-C3F1089CD9C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6395" b="4617"/>
            <a:stretch/>
          </p:blipFill>
          <p:spPr>
            <a:xfrm>
              <a:off x="2014233" y="2774430"/>
              <a:ext cx="2512530" cy="21735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243433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11</a:t>
            </a:fld>
            <a:endParaRPr/>
          </a:p>
        </p:txBody>
      </p:sp>
      <p:sp useBgFill="1">
        <p:nvSpPr>
          <p:cNvPr id="3" name="TextBox 2">
            <a:extLst>
              <a:ext uri="{FF2B5EF4-FFF2-40B4-BE49-F238E27FC236}">
                <a16:creationId xmlns:a16="http://schemas.microsoft.com/office/drawing/2014/main" id="{3DF7A41F-47E2-4E4E-9E68-D18D9836792E}"/>
              </a:ext>
            </a:extLst>
          </p:cNvPr>
          <p:cNvSpPr txBox="1"/>
          <p:nvPr/>
        </p:nvSpPr>
        <p:spPr>
          <a:xfrm>
            <a:off x="5744273" y="1202986"/>
            <a:ext cx="3182281" cy="95410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C000"/>
                </a:solidFill>
              </a:rPr>
              <a:t>Slope on the 2</a:t>
            </a:r>
            <a:r>
              <a:rPr lang="en-US" baseline="30000" dirty="0">
                <a:solidFill>
                  <a:srgbClr val="FFC000"/>
                </a:solidFill>
              </a:rPr>
              <a:t>nd</a:t>
            </a:r>
            <a:r>
              <a:rPr lang="en-US" dirty="0">
                <a:solidFill>
                  <a:srgbClr val="FFC000"/>
                </a:solidFill>
              </a:rPr>
              <a:t> screen</a:t>
            </a:r>
          </a:p>
          <a:p>
            <a:r>
              <a:rPr lang="en-US" dirty="0">
                <a:solidFill>
                  <a:srgbClr val="FF0000"/>
                </a:solidFill>
              </a:rPr>
              <a:t>Beam energy (measured in VESPER)</a:t>
            </a:r>
          </a:p>
          <a:p>
            <a:r>
              <a:rPr lang="en-US" dirty="0">
                <a:solidFill>
                  <a:srgbClr val="0070C0"/>
                </a:solidFill>
              </a:rPr>
              <a:t>Beam charge (measured in THz)</a:t>
            </a:r>
          </a:p>
          <a:p>
            <a:r>
              <a:rPr lang="en-US" dirty="0">
                <a:solidFill>
                  <a:srgbClr val="00B050"/>
                </a:solidFill>
              </a:rPr>
              <a:t>Form factor (from simulation)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9B19C7E3-DB66-0449-9D36-699034BA8F25}"/>
              </a:ext>
            </a:extLst>
          </p:cNvPr>
          <p:cNvSpPr txBox="1"/>
          <p:nvPr/>
        </p:nvSpPr>
        <p:spPr>
          <a:xfrm>
            <a:off x="266700" y="152400"/>
            <a:ext cx="3180679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Measurement method</a:t>
            </a:r>
          </a:p>
          <a:p>
            <a:endParaRPr lang="en-US" dirty="0"/>
          </a:p>
        </p:txBody>
      </p:sp>
      <p:pic>
        <p:nvPicPr>
          <p:cNvPr id="67" name="Google Shape;146;p22">
            <a:extLst>
              <a:ext uri="{FF2B5EF4-FFF2-40B4-BE49-F238E27FC236}">
                <a16:creationId xmlns:a16="http://schemas.microsoft.com/office/drawing/2014/main" id="{165DC026-15A7-C942-A111-EC2A49FE8B1C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3225" y="604786"/>
            <a:ext cx="5362875" cy="1941597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4" name="Group 63">
            <a:extLst>
              <a:ext uri="{FF2B5EF4-FFF2-40B4-BE49-F238E27FC236}">
                <a16:creationId xmlns:a16="http://schemas.microsoft.com/office/drawing/2014/main" id="{EB78DFAD-19C9-3B4B-8922-06F534EDC39A}"/>
              </a:ext>
            </a:extLst>
          </p:cNvPr>
          <p:cNvGrpSpPr/>
          <p:nvPr/>
        </p:nvGrpSpPr>
        <p:grpSpPr>
          <a:xfrm>
            <a:off x="5465718" y="362501"/>
            <a:ext cx="3602168" cy="725557"/>
            <a:chOff x="5465718" y="362501"/>
            <a:chExt cx="3602168" cy="725557"/>
          </a:xfrm>
        </p:grpSpPr>
        <p:pic>
          <p:nvPicPr>
            <p:cNvPr id="65" name="Google Shape;153;p22">
              <a:extLst>
                <a:ext uri="{FF2B5EF4-FFF2-40B4-BE49-F238E27FC236}">
                  <a16:creationId xmlns:a16="http://schemas.microsoft.com/office/drawing/2014/main" id="{19EFB71E-98BC-D24B-9EEC-F99D81EE2EDB}"/>
                </a:ext>
              </a:extLst>
            </p:cNvPr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8455130" y="620159"/>
              <a:ext cx="612756" cy="255911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6A52EDBE-573C-E648-A954-F6648808161E}"/>
                </a:ext>
              </a:extLst>
            </p:cNvPr>
            <p:cNvGrpSpPr/>
            <p:nvPr/>
          </p:nvGrpSpPr>
          <p:grpSpPr>
            <a:xfrm>
              <a:off x="5465718" y="362501"/>
              <a:ext cx="2882749" cy="725557"/>
              <a:chOff x="3184658" y="2017643"/>
              <a:chExt cx="2882749" cy="725557"/>
            </a:xfrm>
          </p:grpSpPr>
          <p:pic>
            <p:nvPicPr>
              <p:cNvPr id="69" name="Picture 68">
                <a:extLst>
                  <a:ext uri="{FF2B5EF4-FFF2-40B4-BE49-F238E27FC236}">
                    <a16:creationId xmlns:a16="http://schemas.microsoft.com/office/drawing/2014/main" id="{D1CAF58B-0211-FF48-8D97-A439F14F06E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184658" y="2098193"/>
                <a:ext cx="2882749" cy="572532"/>
              </a:xfrm>
              <a:prstGeom prst="rect">
                <a:avLst/>
              </a:prstGeom>
              <a:ln>
                <a:noFill/>
              </a:ln>
            </p:spPr>
          </p:pic>
          <p:sp>
            <p:nvSpPr>
              <p:cNvPr id="70" name="Rounded Rectangle 69">
                <a:extLst>
                  <a:ext uri="{FF2B5EF4-FFF2-40B4-BE49-F238E27FC236}">
                    <a16:creationId xmlns:a16="http://schemas.microsoft.com/office/drawing/2014/main" id="{91B9925F-26F6-8D42-AEED-916F4D438B53}"/>
                  </a:ext>
                </a:extLst>
              </p:cNvPr>
              <p:cNvSpPr/>
              <p:nvPr/>
            </p:nvSpPr>
            <p:spPr>
              <a:xfrm>
                <a:off x="3747052" y="2017643"/>
                <a:ext cx="1000955" cy="725557"/>
              </a:xfrm>
              <a:prstGeom prst="roundRect">
                <a:avLst/>
              </a:prstGeom>
              <a:noFill/>
              <a:ln>
                <a:solidFill>
                  <a:schemeClr val="accent4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1" name="Rounded Rectangle 70">
                <a:extLst>
                  <a:ext uri="{FF2B5EF4-FFF2-40B4-BE49-F238E27FC236}">
                    <a16:creationId xmlns:a16="http://schemas.microsoft.com/office/drawing/2014/main" id="{52FEF50A-E391-4B4C-83A9-69253FDDDF16}"/>
                  </a:ext>
                </a:extLst>
              </p:cNvPr>
              <p:cNvSpPr/>
              <p:nvPr/>
            </p:nvSpPr>
            <p:spPr>
              <a:xfrm>
                <a:off x="4907229" y="2025723"/>
                <a:ext cx="300875" cy="309974"/>
              </a:xfrm>
              <a:prstGeom prst="round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2" name="Rounded Rectangle 71">
                <a:extLst>
                  <a:ext uri="{FF2B5EF4-FFF2-40B4-BE49-F238E27FC236}">
                    <a16:creationId xmlns:a16="http://schemas.microsoft.com/office/drawing/2014/main" id="{67C998C3-BDCF-2A41-A11C-78332872486B}"/>
                  </a:ext>
                </a:extLst>
              </p:cNvPr>
              <p:cNvSpPr/>
              <p:nvPr/>
            </p:nvSpPr>
            <p:spPr>
              <a:xfrm flipV="1">
                <a:off x="4980117" y="2478158"/>
                <a:ext cx="148475" cy="255098"/>
              </a:xfrm>
              <a:prstGeom prst="roundRect">
                <a:avLst/>
              </a:prstGeom>
              <a:noFill/>
              <a:ln>
                <a:solidFill>
                  <a:srgbClr val="0070C0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3" name="Rounded Rectangle 72">
                <a:extLst>
                  <a:ext uri="{FF2B5EF4-FFF2-40B4-BE49-F238E27FC236}">
                    <a16:creationId xmlns:a16="http://schemas.microsoft.com/office/drawing/2014/main" id="{B60959EF-2464-2A4E-97B0-FA2666DF22AD}"/>
                  </a:ext>
                </a:extLst>
              </p:cNvPr>
              <p:cNvSpPr/>
              <p:nvPr/>
            </p:nvSpPr>
            <p:spPr>
              <a:xfrm flipV="1">
                <a:off x="5385225" y="2213121"/>
                <a:ext cx="682182" cy="361114"/>
              </a:xfrm>
              <a:prstGeom prst="roundRect">
                <a:avLst/>
              </a:prstGeom>
              <a:noFill/>
              <a:ln>
                <a:solidFill>
                  <a:srgbClr val="00B050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F1C75361-FCD6-F142-80E5-A5CD5637FD37}"/>
              </a:ext>
            </a:extLst>
          </p:cNvPr>
          <p:cNvGrpSpPr/>
          <p:nvPr/>
        </p:nvGrpSpPr>
        <p:grpSpPr>
          <a:xfrm>
            <a:off x="1540622" y="2774430"/>
            <a:ext cx="6280820" cy="2369070"/>
            <a:chOff x="1540622" y="2774430"/>
            <a:chExt cx="6280820" cy="2369070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3AFB9C35-06FB-5B44-B02F-0951BF04F021}"/>
                </a:ext>
              </a:extLst>
            </p:cNvPr>
            <p:cNvGrpSpPr/>
            <p:nvPr/>
          </p:nvGrpSpPr>
          <p:grpSpPr>
            <a:xfrm>
              <a:off x="1540622" y="2774432"/>
              <a:ext cx="6280820" cy="2369068"/>
              <a:chOff x="1104291" y="2734913"/>
              <a:chExt cx="6280820" cy="2369068"/>
            </a:xfrm>
          </p:grpSpPr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EBD29DD4-61B5-4C4A-991D-AFFE16EA5C99}"/>
                  </a:ext>
                </a:extLst>
              </p:cNvPr>
              <p:cNvGrpSpPr/>
              <p:nvPr/>
            </p:nvGrpSpPr>
            <p:grpSpPr>
              <a:xfrm>
                <a:off x="1104291" y="2734913"/>
                <a:ext cx="6280820" cy="2235687"/>
                <a:chOff x="1449229" y="2827325"/>
                <a:chExt cx="6280820" cy="2235687"/>
              </a:xfrm>
            </p:grpSpPr>
            <p:grpSp>
              <p:nvGrpSpPr>
                <p:cNvPr id="33" name="Group 32">
                  <a:extLst>
                    <a:ext uri="{FF2B5EF4-FFF2-40B4-BE49-F238E27FC236}">
                      <a16:creationId xmlns:a16="http://schemas.microsoft.com/office/drawing/2014/main" id="{8F281C09-CD12-EF46-9B9F-F93443A96E2F}"/>
                    </a:ext>
                  </a:extLst>
                </p:cNvPr>
                <p:cNvGrpSpPr/>
                <p:nvPr/>
              </p:nvGrpSpPr>
              <p:grpSpPr>
                <a:xfrm>
                  <a:off x="1449229" y="2827325"/>
                  <a:ext cx="6280820" cy="2235687"/>
                  <a:chOff x="-68489" y="2418842"/>
                  <a:chExt cx="6280820" cy="2235687"/>
                </a:xfrm>
              </p:grpSpPr>
              <p:grpSp>
                <p:nvGrpSpPr>
                  <p:cNvPr id="36" name="Group 35">
                    <a:extLst>
                      <a:ext uri="{FF2B5EF4-FFF2-40B4-BE49-F238E27FC236}">
                        <a16:creationId xmlns:a16="http://schemas.microsoft.com/office/drawing/2014/main" id="{198F7AC8-557A-8E43-89B3-74E453195043}"/>
                      </a:ext>
                    </a:extLst>
                  </p:cNvPr>
                  <p:cNvGrpSpPr/>
                  <p:nvPr/>
                </p:nvGrpSpPr>
                <p:grpSpPr>
                  <a:xfrm>
                    <a:off x="3356302" y="2418842"/>
                    <a:ext cx="2856029" cy="2235687"/>
                    <a:chOff x="4318354" y="2048608"/>
                    <a:chExt cx="4608932" cy="3313549"/>
                  </a:xfrm>
                </p:grpSpPr>
                <p:sp>
                  <p:nvSpPr>
                    <p:cNvPr id="38" name="TextBox 37">
                      <a:extLst>
                        <a:ext uri="{FF2B5EF4-FFF2-40B4-BE49-F238E27FC236}">
                          <a16:creationId xmlns:a16="http://schemas.microsoft.com/office/drawing/2014/main" id="{491059BC-7AEC-3E43-B0A5-3388DB73FB5B}"/>
                        </a:ext>
                      </a:extLst>
                    </p:cNvPr>
                    <p:cNvSpPr txBox="1"/>
                    <p:nvPr/>
                  </p:nvSpPr>
                  <p:spPr>
                    <a:xfrm rot="5400000">
                      <a:off x="7129697" y="3564568"/>
                      <a:ext cx="3098501" cy="49667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dirty="0"/>
                        <a:t>High Charge: 500pC</a:t>
                      </a:r>
                    </a:p>
                  </p:txBody>
                </p:sp>
                <p:pic>
                  <p:nvPicPr>
                    <p:cNvPr id="39" name="Picture 38">
                      <a:extLst>
                        <a:ext uri="{FF2B5EF4-FFF2-40B4-BE49-F238E27FC236}">
                          <a16:creationId xmlns:a16="http://schemas.microsoft.com/office/drawing/2014/main" id="{BE53AA40-B6C4-D143-B3A8-E75C31590C98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 rotWithShape="1">
                    <a:blip r:embed="rId6"/>
                    <a:srcRect l="5471" r="1737" b="4764"/>
                    <a:stretch/>
                  </p:blipFill>
                  <p:spPr>
                    <a:xfrm>
                      <a:off x="4318354" y="2048608"/>
                      <a:ext cx="4055027" cy="3191921"/>
                    </a:xfrm>
                    <a:prstGeom prst="rect">
                      <a:avLst/>
                    </a:prstGeom>
                  </p:spPr>
                </p:pic>
              </p:grpSp>
              <p:sp>
                <p:nvSpPr>
                  <p:cNvPr id="37" name="TextBox 36">
                    <a:extLst>
                      <a:ext uri="{FF2B5EF4-FFF2-40B4-BE49-F238E27FC236}">
                        <a16:creationId xmlns:a16="http://schemas.microsoft.com/office/drawing/2014/main" id="{96EF5B08-F54C-6748-A0F7-B06397786150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-772980" y="3319052"/>
                    <a:ext cx="1716760" cy="307777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dirty="0"/>
                      <a:t>Low Charge: 50pC</a:t>
                    </a:r>
                  </a:p>
                </p:txBody>
              </p:sp>
            </p:grpSp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538C4E96-DB9A-8342-912D-49520B74FB77}"/>
                    </a:ext>
                  </a:extLst>
                </p:cNvPr>
                <p:cNvSpPr txBox="1"/>
                <p:nvPr/>
              </p:nvSpPr>
              <p:spPr>
                <a:xfrm rot="16200000">
                  <a:off x="1165741" y="3783278"/>
                  <a:ext cx="1298753" cy="215444"/>
                </a:xfrm>
                <a:prstGeom prst="rect">
                  <a:avLst/>
                </a:prstGeom>
                <a:solidFill>
                  <a:schemeClr val="lt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800" dirty="0"/>
                    <a:t>2</a:t>
                  </a:r>
                  <a:r>
                    <a:rPr lang="en-US" sz="800" baseline="30000" dirty="0"/>
                    <a:t>nd</a:t>
                  </a:r>
                  <a:r>
                    <a:rPr lang="en-US" sz="800" dirty="0"/>
                    <a:t> screen position [mm]</a:t>
                  </a:r>
                </a:p>
              </p:txBody>
            </p:sp>
            <p:sp>
              <p:nvSpPr>
                <p:cNvPr id="35" name="TextBox 34">
                  <a:extLst>
                    <a:ext uri="{FF2B5EF4-FFF2-40B4-BE49-F238E27FC236}">
                      <a16:creationId xmlns:a16="http://schemas.microsoft.com/office/drawing/2014/main" id="{92168884-1E15-4048-981B-DABCDC4D5EC5}"/>
                    </a:ext>
                  </a:extLst>
                </p:cNvPr>
                <p:cNvSpPr txBox="1"/>
                <p:nvPr/>
              </p:nvSpPr>
              <p:spPr>
                <a:xfrm rot="16200000">
                  <a:off x="4116920" y="3859001"/>
                  <a:ext cx="1298753" cy="215444"/>
                </a:xfrm>
                <a:prstGeom prst="rect">
                  <a:avLst/>
                </a:prstGeom>
                <a:solidFill>
                  <a:schemeClr val="lt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800" dirty="0"/>
                    <a:t>2</a:t>
                  </a:r>
                  <a:r>
                    <a:rPr lang="en-US" sz="800" baseline="30000" dirty="0"/>
                    <a:t>nd</a:t>
                  </a:r>
                  <a:r>
                    <a:rPr lang="en-US" sz="800" dirty="0"/>
                    <a:t> screen position [mm]</a:t>
                  </a:r>
                </a:p>
              </p:txBody>
            </p:sp>
          </p:grp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95AFC975-C792-C243-AF31-38A0DBB02319}"/>
                  </a:ext>
                </a:extLst>
              </p:cNvPr>
              <p:cNvSpPr txBox="1"/>
              <p:nvPr/>
            </p:nvSpPr>
            <p:spPr>
              <a:xfrm>
                <a:off x="2244867" y="4888537"/>
                <a:ext cx="1274708" cy="215444"/>
              </a:xfrm>
              <a:prstGeom prst="rect">
                <a:avLst/>
              </a:prstGeom>
              <a:solidFill>
                <a:schemeClr val="lt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/>
                  <a:t>1</a:t>
                </a:r>
                <a:r>
                  <a:rPr lang="en-US" sz="800" baseline="30000" dirty="0"/>
                  <a:t>st</a:t>
                </a:r>
                <a:r>
                  <a:rPr lang="en-US" sz="800" dirty="0"/>
                  <a:t> screen position [mm]</a:t>
                </a:r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88673210-A46F-2741-B024-DA398020D77E}"/>
                  </a:ext>
                </a:extLst>
              </p:cNvPr>
              <p:cNvSpPr txBox="1"/>
              <p:nvPr/>
            </p:nvSpPr>
            <p:spPr>
              <a:xfrm>
                <a:off x="5267434" y="4888537"/>
                <a:ext cx="1274708" cy="215444"/>
              </a:xfrm>
              <a:prstGeom prst="rect">
                <a:avLst/>
              </a:prstGeom>
              <a:solidFill>
                <a:schemeClr val="lt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800" dirty="0"/>
                  <a:t>1</a:t>
                </a:r>
                <a:r>
                  <a:rPr lang="en-US" sz="800" baseline="30000" dirty="0"/>
                  <a:t>st</a:t>
                </a:r>
                <a:r>
                  <a:rPr lang="en-US" sz="800" dirty="0"/>
                  <a:t> screen position [mm]</a:t>
                </a:r>
              </a:p>
            </p:txBody>
          </p:sp>
        </p:grpSp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2D16AD13-5C41-E247-B07B-17C55F2875A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6395" b="4617"/>
            <a:stretch/>
          </p:blipFill>
          <p:spPr>
            <a:xfrm>
              <a:off x="2014233" y="2774430"/>
              <a:ext cx="2512530" cy="21735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527965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12</a:t>
            </a:fld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A5A8A28-8D62-8341-BD06-44AD855CCD90}"/>
              </a:ext>
            </a:extLst>
          </p:cNvPr>
          <p:cNvSpPr txBox="1"/>
          <p:nvPr/>
        </p:nvSpPr>
        <p:spPr>
          <a:xfrm>
            <a:off x="3011873" y="2527647"/>
            <a:ext cx="11079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ym typeface="Wingdings" pitchFamily="2" charset="2"/>
              </a:rPr>
              <a:t>	</a:t>
            </a:r>
          </a:p>
          <a:p>
            <a:endParaRPr lang="en-US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5D2715E-D062-F64B-A22F-A770C89F1F8B}"/>
              </a:ext>
            </a:extLst>
          </p:cNvPr>
          <p:cNvGrpSpPr/>
          <p:nvPr/>
        </p:nvGrpSpPr>
        <p:grpSpPr>
          <a:xfrm>
            <a:off x="231737" y="990290"/>
            <a:ext cx="2103245" cy="1814090"/>
            <a:chOff x="862439" y="1269545"/>
            <a:chExt cx="2103245" cy="1814090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B5C84916-E1B3-9249-BC43-77AA293A076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749"/>
            <a:stretch/>
          </p:blipFill>
          <p:spPr>
            <a:xfrm>
              <a:off x="862439" y="1269545"/>
              <a:ext cx="2099439" cy="1814090"/>
            </a:xfrm>
            <a:prstGeom prst="rect">
              <a:avLst/>
            </a:prstGeom>
          </p:spPr>
        </p:pic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0343CC7A-2E90-164A-8958-3CCE920265A7}"/>
                </a:ext>
              </a:extLst>
            </p:cNvPr>
            <p:cNvSpPr/>
            <p:nvPr/>
          </p:nvSpPr>
          <p:spPr>
            <a:xfrm>
              <a:off x="1883336" y="2318471"/>
              <a:ext cx="108234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b="1" dirty="0"/>
                <a:t>1 Scan </a:t>
              </a:r>
              <a:endParaRPr lang="en-US" sz="2000" b="1" dirty="0">
                <a:sym typeface="Wingdings" pitchFamily="2" charset="2"/>
              </a:endParaRPr>
            </a:p>
          </p:txBody>
        </p:sp>
      </p:grpSp>
      <p:pic>
        <p:nvPicPr>
          <p:cNvPr id="27" name="Picture 26">
            <a:extLst>
              <a:ext uri="{FF2B5EF4-FFF2-40B4-BE49-F238E27FC236}">
                <a16:creationId xmlns:a16="http://schemas.microsoft.com/office/drawing/2014/main" id="{4F6B076F-9019-7549-8F51-2C0386F3BE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3553481" flipH="1">
            <a:off x="2051966" y="1661777"/>
            <a:ext cx="751999" cy="471117"/>
          </a:xfrm>
          <a:prstGeom prst="rect">
            <a:avLst/>
          </a:prstGeom>
        </p:spPr>
      </p:pic>
      <p:grpSp>
        <p:nvGrpSpPr>
          <p:cNvPr id="30" name="Group 29">
            <a:extLst>
              <a:ext uri="{FF2B5EF4-FFF2-40B4-BE49-F238E27FC236}">
                <a16:creationId xmlns:a16="http://schemas.microsoft.com/office/drawing/2014/main" id="{9381AF3C-2E46-6F47-A968-8EE3356770C1}"/>
              </a:ext>
            </a:extLst>
          </p:cNvPr>
          <p:cNvGrpSpPr/>
          <p:nvPr/>
        </p:nvGrpSpPr>
        <p:grpSpPr>
          <a:xfrm>
            <a:off x="2828449" y="1333465"/>
            <a:ext cx="2236984" cy="1638486"/>
            <a:chOff x="2858806" y="944754"/>
            <a:chExt cx="2236984" cy="1638486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A9A02A59-88EE-2648-9A4A-3B45E42DD7B8}"/>
                </a:ext>
              </a:extLst>
            </p:cNvPr>
            <p:cNvGrpSpPr/>
            <p:nvPr/>
          </p:nvGrpSpPr>
          <p:grpSpPr>
            <a:xfrm>
              <a:off x="2858806" y="944754"/>
              <a:ext cx="2236984" cy="1638486"/>
              <a:chOff x="2663324" y="1189260"/>
              <a:chExt cx="2236984" cy="1638486"/>
            </a:xfrm>
          </p:grpSpPr>
          <p:pic>
            <p:nvPicPr>
              <p:cNvPr id="20" name="Google Shape;171;p24">
                <a:extLst>
                  <a:ext uri="{FF2B5EF4-FFF2-40B4-BE49-F238E27FC236}">
                    <a16:creationId xmlns:a16="http://schemas.microsoft.com/office/drawing/2014/main" id="{5BE03696-F157-314A-B2B1-61781A430048}"/>
                  </a:ext>
                </a:extLst>
              </p:cNvPr>
              <p:cNvPicPr preferRelativeResize="0"/>
              <p:nvPr/>
            </p:nvPicPr>
            <p:blipFill rotWithShape="1">
              <a:blip r:embed="rId5">
                <a:alphaModFix/>
              </a:blip>
              <a:srcRect r="49304"/>
              <a:stretch/>
            </p:blipFill>
            <p:spPr>
              <a:xfrm>
                <a:off x="3011873" y="1189260"/>
                <a:ext cx="1888435" cy="1338387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8" name="Google Shape;171;p24">
                <a:extLst>
                  <a:ext uri="{FF2B5EF4-FFF2-40B4-BE49-F238E27FC236}">
                    <a16:creationId xmlns:a16="http://schemas.microsoft.com/office/drawing/2014/main" id="{FFB4CF02-FC90-BD44-93B6-4DF84B4B22D0}"/>
                  </a:ext>
                </a:extLst>
              </p:cNvPr>
              <p:cNvPicPr preferRelativeResize="0"/>
              <p:nvPr/>
            </p:nvPicPr>
            <p:blipFill rotWithShape="1">
              <a:blip r:embed="rId5">
                <a:alphaModFix/>
              </a:blip>
              <a:srcRect t="13749" r="52533"/>
              <a:stretch/>
            </p:blipFill>
            <p:spPr>
              <a:xfrm>
                <a:off x="2858807" y="1511737"/>
                <a:ext cx="1768170" cy="1154375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9" name="Google Shape;171;p24">
                <a:extLst>
                  <a:ext uri="{FF2B5EF4-FFF2-40B4-BE49-F238E27FC236}">
                    <a16:creationId xmlns:a16="http://schemas.microsoft.com/office/drawing/2014/main" id="{9684A7F3-4389-664A-9DF6-CB5B97AB3863}"/>
                  </a:ext>
                </a:extLst>
              </p:cNvPr>
              <p:cNvPicPr preferRelativeResize="0"/>
              <p:nvPr/>
            </p:nvPicPr>
            <p:blipFill rotWithShape="1">
              <a:blip r:embed="rId5">
                <a:alphaModFix/>
              </a:blip>
              <a:srcRect t="13749" r="52533"/>
              <a:stretch/>
            </p:blipFill>
            <p:spPr>
              <a:xfrm>
                <a:off x="2663324" y="1673371"/>
                <a:ext cx="1768170" cy="1154375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FA26B934-BD5C-4641-8FFD-088B1F25C006}"/>
                </a:ext>
              </a:extLst>
            </p:cNvPr>
            <p:cNvSpPr txBox="1"/>
            <p:nvPr/>
          </p:nvSpPr>
          <p:spPr>
            <a:xfrm>
              <a:off x="3759347" y="1176536"/>
              <a:ext cx="122501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bg1"/>
                  </a:solidFill>
                  <a:sym typeface="Wingdings" pitchFamily="2" charset="2"/>
                </a:rPr>
                <a:t>N-points</a:t>
              </a:r>
              <a:endParaRPr lang="en-US" sz="20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33" name="Picture 32">
            <a:extLst>
              <a:ext uri="{FF2B5EF4-FFF2-40B4-BE49-F238E27FC236}">
                <a16:creationId xmlns:a16="http://schemas.microsoft.com/office/drawing/2014/main" id="{09F2A928-41D5-D54E-B817-2ED7E60B4C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7310041" flipH="1" flipV="1">
            <a:off x="4871041" y="1121346"/>
            <a:ext cx="751999" cy="575707"/>
          </a:xfrm>
          <a:prstGeom prst="rect">
            <a:avLst/>
          </a:prstGeom>
        </p:spPr>
      </p:pic>
      <p:grpSp>
        <p:nvGrpSpPr>
          <p:cNvPr id="34" name="Group 33">
            <a:extLst>
              <a:ext uri="{FF2B5EF4-FFF2-40B4-BE49-F238E27FC236}">
                <a16:creationId xmlns:a16="http://schemas.microsoft.com/office/drawing/2014/main" id="{699D333C-35F2-8344-87AE-1B19E3DFF6C0}"/>
              </a:ext>
            </a:extLst>
          </p:cNvPr>
          <p:cNvGrpSpPr/>
          <p:nvPr/>
        </p:nvGrpSpPr>
        <p:grpSpPr>
          <a:xfrm>
            <a:off x="6029176" y="383591"/>
            <a:ext cx="2361393" cy="1619067"/>
            <a:chOff x="5218499" y="2527647"/>
            <a:chExt cx="2361393" cy="1619067"/>
          </a:xfrm>
        </p:grpSpPr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371C3185-0465-1D4C-9F59-49A10AB373C7}"/>
                </a:ext>
              </a:extLst>
            </p:cNvPr>
            <p:cNvGrpSpPr/>
            <p:nvPr/>
          </p:nvGrpSpPr>
          <p:grpSpPr>
            <a:xfrm>
              <a:off x="5218499" y="2527647"/>
              <a:ext cx="2162471" cy="1619067"/>
              <a:chOff x="5699382" y="2565587"/>
              <a:chExt cx="2162471" cy="1619067"/>
            </a:xfrm>
          </p:grpSpPr>
          <p:pic>
            <p:nvPicPr>
              <p:cNvPr id="4" name="Google Shape;171;p24">
                <a:extLst>
                  <a:ext uri="{FF2B5EF4-FFF2-40B4-BE49-F238E27FC236}">
                    <a16:creationId xmlns:a16="http://schemas.microsoft.com/office/drawing/2014/main" id="{DC05875D-BD6D-0844-AFB9-ABAF50C81229}"/>
                  </a:ext>
                </a:extLst>
              </p:cNvPr>
              <p:cNvPicPr preferRelativeResize="0"/>
              <p:nvPr/>
            </p:nvPicPr>
            <p:blipFill rotWithShape="1">
              <a:blip r:embed="rId5">
                <a:alphaModFix/>
              </a:blip>
              <a:srcRect l="53051" t="11244" r="1589"/>
              <a:stretch/>
            </p:blipFill>
            <p:spPr>
              <a:xfrm>
                <a:off x="6172201" y="2565587"/>
                <a:ext cx="1689652" cy="1187905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35" name="Google Shape;171;p24">
                <a:extLst>
                  <a:ext uri="{FF2B5EF4-FFF2-40B4-BE49-F238E27FC236}">
                    <a16:creationId xmlns:a16="http://schemas.microsoft.com/office/drawing/2014/main" id="{1F4443A1-3E38-FB41-A8B4-EA88E070C9D1}"/>
                  </a:ext>
                </a:extLst>
              </p:cNvPr>
              <p:cNvPicPr preferRelativeResize="0"/>
              <p:nvPr/>
            </p:nvPicPr>
            <p:blipFill rotWithShape="1">
              <a:blip r:embed="rId5">
                <a:alphaModFix/>
              </a:blip>
              <a:srcRect l="53051" t="11244" r="1589"/>
              <a:stretch/>
            </p:blipFill>
            <p:spPr>
              <a:xfrm>
                <a:off x="6123020" y="2613609"/>
                <a:ext cx="1689652" cy="1187905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36" name="Google Shape;171;p24">
                <a:extLst>
                  <a:ext uri="{FF2B5EF4-FFF2-40B4-BE49-F238E27FC236}">
                    <a16:creationId xmlns:a16="http://schemas.microsoft.com/office/drawing/2014/main" id="{B4ADCA85-2AC7-8B46-9B89-CB17B901FDB8}"/>
                  </a:ext>
                </a:extLst>
              </p:cNvPr>
              <p:cNvPicPr preferRelativeResize="0"/>
              <p:nvPr/>
            </p:nvPicPr>
            <p:blipFill rotWithShape="1">
              <a:blip r:embed="rId5">
                <a:alphaModFix/>
              </a:blip>
              <a:srcRect l="53051" t="11244" r="1589"/>
              <a:stretch/>
            </p:blipFill>
            <p:spPr>
              <a:xfrm>
                <a:off x="6065705" y="2665379"/>
                <a:ext cx="1689652" cy="1187905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37" name="Google Shape;171;p24">
                <a:extLst>
                  <a:ext uri="{FF2B5EF4-FFF2-40B4-BE49-F238E27FC236}">
                    <a16:creationId xmlns:a16="http://schemas.microsoft.com/office/drawing/2014/main" id="{C08ECA8E-D349-054A-A80F-F4F4C7B27DC3}"/>
                  </a:ext>
                </a:extLst>
              </p:cNvPr>
              <p:cNvPicPr preferRelativeResize="0"/>
              <p:nvPr/>
            </p:nvPicPr>
            <p:blipFill rotWithShape="1">
              <a:blip r:embed="rId5">
                <a:alphaModFix/>
              </a:blip>
              <a:srcRect l="53051" t="11244" r="1589"/>
              <a:stretch/>
            </p:blipFill>
            <p:spPr>
              <a:xfrm>
                <a:off x="5759319" y="2949800"/>
                <a:ext cx="1689652" cy="1187905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39" name="Google Shape;171;p24">
                <a:extLst>
                  <a:ext uri="{FF2B5EF4-FFF2-40B4-BE49-F238E27FC236}">
                    <a16:creationId xmlns:a16="http://schemas.microsoft.com/office/drawing/2014/main" id="{0BCE7856-3262-B941-8235-FF5D704929BC}"/>
                  </a:ext>
                </a:extLst>
              </p:cNvPr>
              <p:cNvPicPr preferRelativeResize="0"/>
              <p:nvPr/>
            </p:nvPicPr>
            <p:blipFill rotWithShape="1">
              <a:blip r:embed="rId5">
                <a:alphaModFix/>
              </a:blip>
              <a:srcRect l="53051" t="11244" r="1589"/>
              <a:stretch/>
            </p:blipFill>
            <p:spPr>
              <a:xfrm>
                <a:off x="6012096" y="2710525"/>
                <a:ext cx="1689652" cy="1187905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40" name="Google Shape;171;p24">
                <a:extLst>
                  <a:ext uri="{FF2B5EF4-FFF2-40B4-BE49-F238E27FC236}">
                    <a16:creationId xmlns:a16="http://schemas.microsoft.com/office/drawing/2014/main" id="{300ECFC4-DDE4-5042-A69D-F7D4C876813D}"/>
                  </a:ext>
                </a:extLst>
              </p:cNvPr>
              <p:cNvPicPr preferRelativeResize="0"/>
              <p:nvPr/>
            </p:nvPicPr>
            <p:blipFill rotWithShape="1">
              <a:blip r:embed="rId5">
                <a:alphaModFix/>
              </a:blip>
              <a:srcRect l="53051" t="11244" r="1589"/>
              <a:stretch/>
            </p:blipFill>
            <p:spPr>
              <a:xfrm>
                <a:off x="5962915" y="2758547"/>
                <a:ext cx="1689652" cy="1187905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41" name="Google Shape;171;p24">
                <a:extLst>
                  <a:ext uri="{FF2B5EF4-FFF2-40B4-BE49-F238E27FC236}">
                    <a16:creationId xmlns:a16="http://schemas.microsoft.com/office/drawing/2014/main" id="{39083E87-2DBF-7747-96C5-4FB982C21866}"/>
                  </a:ext>
                </a:extLst>
              </p:cNvPr>
              <p:cNvPicPr preferRelativeResize="0"/>
              <p:nvPr/>
            </p:nvPicPr>
            <p:blipFill rotWithShape="1">
              <a:blip r:embed="rId5">
                <a:alphaModFix/>
              </a:blip>
              <a:srcRect l="53051" t="11244" r="1589"/>
              <a:stretch/>
            </p:blipFill>
            <p:spPr>
              <a:xfrm>
                <a:off x="5905600" y="2810317"/>
                <a:ext cx="1689652" cy="1187905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42" name="Google Shape;171;p24">
                <a:extLst>
                  <a:ext uri="{FF2B5EF4-FFF2-40B4-BE49-F238E27FC236}">
                    <a16:creationId xmlns:a16="http://schemas.microsoft.com/office/drawing/2014/main" id="{6972E068-5EC1-B947-9AC4-A3FE508CF620}"/>
                  </a:ext>
                </a:extLst>
              </p:cNvPr>
              <p:cNvPicPr preferRelativeResize="0"/>
              <p:nvPr/>
            </p:nvPicPr>
            <p:blipFill rotWithShape="1">
              <a:blip r:embed="rId5">
                <a:alphaModFix/>
              </a:blip>
              <a:srcRect l="53051" t="11244" r="1589"/>
              <a:stretch/>
            </p:blipFill>
            <p:spPr>
              <a:xfrm>
                <a:off x="5855739" y="2857504"/>
                <a:ext cx="1689652" cy="1187905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43" name="Google Shape;171;p24">
                <a:extLst>
                  <a:ext uri="{FF2B5EF4-FFF2-40B4-BE49-F238E27FC236}">
                    <a16:creationId xmlns:a16="http://schemas.microsoft.com/office/drawing/2014/main" id="{8182785A-0DE8-DD4D-AD40-CF72CB14E5A1}"/>
                  </a:ext>
                </a:extLst>
              </p:cNvPr>
              <p:cNvPicPr preferRelativeResize="0"/>
              <p:nvPr/>
            </p:nvPicPr>
            <p:blipFill rotWithShape="1">
              <a:blip r:embed="rId5">
                <a:alphaModFix/>
              </a:blip>
              <a:srcRect l="53051" t="11244" r="1589"/>
              <a:stretch/>
            </p:blipFill>
            <p:spPr>
              <a:xfrm>
                <a:off x="5806558" y="2905526"/>
                <a:ext cx="1689652" cy="1187905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44" name="Google Shape;171;p24">
                <a:extLst>
                  <a:ext uri="{FF2B5EF4-FFF2-40B4-BE49-F238E27FC236}">
                    <a16:creationId xmlns:a16="http://schemas.microsoft.com/office/drawing/2014/main" id="{FF52F00E-456D-EA48-87B0-98E49B3834B7}"/>
                  </a:ext>
                </a:extLst>
              </p:cNvPr>
              <p:cNvPicPr preferRelativeResize="0"/>
              <p:nvPr/>
            </p:nvPicPr>
            <p:blipFill rotWithShape="1">
              <a:blip r:embed="rId5">
                <a:alphaModFix/>
              </a:blip>
              <a:srcRect l="53051" t="11244" r="1589"/>
              <a:stretch/>
            </p:blipFill>
            <p:spPr>
              <a:xfrm>
                <a:off x="5749243" y="2957296"/>
                <a:ext cx="1689652" cy="1187905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45" name="Google Shape;171;p24">
                <a:extLst>
                  <a:ext uri="{FF2B5EF4-FFF2-40B4-BE49-F238E27FC236}">
                    <a16:creationId xmlns:a16="http://schemas.microsoft.com/office/drawing/2014/main" id="{8ADB0F12-A427-1840-ADB5-20D0A378C041}"/>
                  </a:ext>
                </a:extLst>
              </p:cNvPr>
              <p:cNvPicPr preferRelativeResize="0"/>
              <p:nvPr/>
            </p:nvPicPr>
            <p:blipFill rotWithShape="1">
              <a:blip r:embed="rId5">
                <a:alphaModFix/>
              </a:blip>
              <a:srcRect l="53051" t="11244" r="1589"/>
              <a:stretch/>
            </p:blipFill>
            <p:spPr>
              <a:xfrm>
                <a:off x="5699382" y="2996749"/>
                <a:ext cx="1689652" cy="1187905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7E5821B4-2582-364D-A4A4-9D6A1DD41566}"/>
                </a:ext>
              </a:extLst>
            </p:cNvPr>
            <p:cNvSpPr txBox="1"/>
            <p:nvPr/>
          </p:nvSpPr>
          <p:spPr>
            <a:xfrm>
              <a:off x="5483301" y="2911860"/>
              <a:ext cx="209659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b="1" dirty="0">
                  <a:sym typeface="Wingdings" pitchFamily="2" charset="2"/>
                </a:rPr>
                <a:t>10 acquisitions </a:t>
              </a:r>
            </a:p>
          </p:txBody>
        </p:sp>
      </p:grpSp>
      <p:pic>
        <p:nvPicPr>
          <p:cNvPr id="49" name="Picture 48">
            <a:extLst>
              <a:ext uri="{FF2B5EF4-FFF2-40B4-BE49-F238E27FC236}">
                <a16:creationId xmlns:a16="http://schemas.microsoft.com/office/drawing/2014/main" id="{36B61574-A358-A24A-ABF5-0F5991EFA2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409332" flipH="1" flipV="1">
            <a:off x="6514892" y="2285488"/>
            <a:ext cx="998186" cy="575707"/>
          </a:xfrm>
          <a:prstGeom prst="rect">
            <a:avLst/>
          </a:prstGeom>
        </p:spPr>
      </p:pic>
      <p:grpSp>
        <p:nvGrpSpPr>
          <p:cNvPr id="52" name="Group 51">
            <a:extLst>
              <a:ext uri="{FF2B5EF4-FFF2-40B4-BE49-F238E27FC236}">
                <a16:creationId xmlns:a16="http://schemas.microsoft.com/office/drawing/2014/main" id="{8A568B8B-340F-A246-945F-86857906AFEA}"/>
              </a:ext>
            </a:extLst>
          </p:cNvPr>
          <p:cNvGrpSpPr/>
          <p:nvPr/>
        </p:nvGrpSpPr>
        <p:grpSpPr>
          <a:xfrm>
            <a:off x="2390674" y="3234142"/>
            <a:ext cx="4410797" cy="1864748"/>
            <a:chOff x="4061661" y="3192069"/>
            <a:chExt cx="4410797" cy="1864748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17DB605E-784E-FF4D-B8B9-72211A48935F}"/>
                </a:ext>
              </a:extLst>
            </p:cNvPr>
            <p:cNvGrpSpPr/>
            <p:nvPr/>
          </p:nvGrpSpPr>
          <p:grpSpPr>
            <a:xfrm>
              <a:off x="4061661" y="3390574"/>
              <a:ext cx="4410797" cy="1666243"/>
              <a:chOff x="0" y="3055607"/>
              <a:chExt cx="5392951" cy="2037266"/>
            </a:xfrm>
          </p:grpSpPr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D2359AC9-247C-8B4C-ABDE-268EB5DEC67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676597" y="3055607"/>
                <a:ext cx="2716354" cy="2037266"/>
              </a:xfrm>
              <a:prstGeom prst="rect">
                <a:avLst/>
              </a:prstGeom>
            </p:spPr>
          </p:pic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9C6E271C-1CF6-6045-A716-6CEAC51C459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0" y="3085425"/>
                <a:ext cx="2676597" cy="2007448"/>
              </a:xfrm>
              <a:prstGeom prst="rect">
                <a:avLst/>
              </a:prstGeom>
            </p:spPr>
          </p:pic>
        </p:grp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8D7C61AF-D8EB-8446-AE0B-88FC70E5EC62}"/>
                </a:ext>
              </a:extLst>
            </p:cNvPr>
            <p:cNvSpPr txBox="1"/>
            <p:nvPr/>
          </p:nvSpPr>
          <p:spPr>
            <a:xfrm>
              <a:off x="4263198" y="3192069"/>
              <a:ext cx="178606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Non-gaussian beam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BA7672BA-8DC3-0D42-976F-5AE2CD434510}"/>
                </a:ext>
              </a:extLst>
            </p:cNvPr>
            <p:cNvSpPr txBox="1"/>
            <p:nvPr/>
          </p:nvSpPr>
          <p:spPr>
            <a:xfrm>
              <a:off x="6637081" y="3198724"/>
              <a:ext cx="14382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Gaussian beam</a:t>
              </a:r>
            </a:p>
            <a:p>
              <a:endParaRPr lang="en-US" dirty="0"/>
            </a:p>
          </p:txBody>
        </p:sp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id="{BE7BBE77-8E54-0444-882A-2C2F29962F61}"/>
              </a:ext>
            </a:extLst>
          </p:cNvPr>
          <p:cNvSpPr txBox="1"/>
          <p:nvPr/>
        </p:nvSpPr>
        <p:spPr>
          <a:xfrm>
            <a:off x="266700" y="152400"/>
            <a:ext cx="3180679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Measurement method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2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13</a:t>
            </a:fld>
            <a:endParaRPr/>
          </a:p>
        </p:txBody>
      </p:sp>
      <p:sp>
        <p:nvSpPr>
          <p:cNvPr id="186" name="Google Shape;186;p26"/>
          <p:cNvSpPr txBox="1"/>
          <p:nvPr/>
        </p:nvSpPr>
        <p:spPr>
          <a:xfrm>
            <a:off x="224775" y="77050"/>
            <a:ext cx="5406000" cy="58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2400" dirty="0"/>
              <a:t>Early results</a:t>
            </a:r>
            <a:endParaRPr sz="2400" dirty="0"/>
          </a:p>
        </p:txBody>
      </p:sp>
      <p:sp>
        <p:nvSpPr>
          <p:cNvPr id="190" name="Google Shape;190;p26"/>
          <p:cNvSpPr txBox="1"/>
          <p:nvPr/>
        </p:nvSpPr>
        <p:spPr>
          <a:xfrm>
            <a:off x="316132" y="1393751"/>
            <a:ext cx="5312700" cy="100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dirty="0"/>
              <a:t>Thanks to a first comparison with simulation a </a:t>
            </a:r>
            <a:r>
              <a:rPr lang="it" dirty="0">
                <a:solidFill>
                  <a:srgbClr val="C00000"/>
                </a:solidFill>
              </a:rPr>
              <a:t>wrong calibration </a:t>
            </a:r>
            <a:r>
              <a:rPr lang="it" dirty="0"/>
              <a:t>of the </a:t>
            </a:r>
            <a:r>
              <a:rPr lang="it" dirty="0">
                <a:solidFill>
                  <a:srgbClr val="C00000"/>
                </a:solidFill>
              </a:rPr>
              <a:t>ICT</a:t>
            </a:r>
            <a:r>
              <a:rPr lang="it" dirty="0"/>
              <a:t> in the </a:t>
            </a:r>
            <a:r>
              <a:rPr lang="it" dirty="0">
                <a:solidFill>
                  <a:srgbClr val="C00000"/>
                </a:solidFill>
              </a:rPr>
              <a:t>CLEAR</a:t>
            </a:r>
            <a:r>
              <a:rPr lang="it" dirty="0"/>
              <a:t> beam line </a:t>
            </a:r>
            <a:r>
              <a:rPr lang="it" dirty="0">
                <a:solidFill>
                  <a:srgbClr val="C00000"/>
                </a:solidFill>
              </a:rPr>
              <a:t>was discovered</a:t>
            </a:r>
            <a:r>
              <a:rPr lang="it" dirty="0"/>
              <a:t>.</a:t>
            </a:r>
            <a:endParaRPr dirty="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dirty="0"/>
              <a:t>This was corrected in spring 2019</a:t>
            </a:r>
            <a:endParaRPr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A2287F86-CE75-FB40-974B-4568CBAE4B5E}"/>
              </a:ext>
            </a:extLst>
          </p:cNvPr>
          <p:cNvGrpSpPr/>
          <p:nvPr/>
        </p:nvGrpSpPr>
        <p:grpSpPr>
          <a:xfrm>
            <a:off x="5377717" y="657850"/>
            <a:ext cx="3643441" cy="3019412"/>
            <a:chOff x="4418187" y="912850"/>
            <a:chExt cx="3948055" cy="3271854"/>
          </a:xfrm>
        </p:grpSpPr>
        <p:pic>
          <p:nvPicPr>
            <p:cNvPr id="187" name="Google Shape;187;p26"/>
            <p:cNvPicPr preferRelativeResize="0"/>
            <p:nvPr/>
          </p:nvPicPr>
          <p:blipFill rotWithShape="1">
            <a:blip r:embed="rId3">
              <a:alphaModFix/>
            </a:blip>
            <a:srcRect r="8394"/>
            <a:stretch/>
          </p:blipFill>
          <p:spPr>
            <a:xfrm>
              <a:off x="4418187" y="912850"/>
              <a:ext cx="3948055" cy="322835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91" name="Google Shape;191;p26"/>
            <p:cNvSpPr txBox="1"/>
            <p:nvPr/>
          </p:nvSpPr>
          <p:spPr>
            <a:xfrm>
              <a:off x="6539150" y="3266775"/>
              <a:ext cx="1611000" cy="393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"/>
                <a:t>After correction</a:t>
              </a:r>
              <a:endParaRPr/>
            </a:p>
          </p:txBody>
        </p: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9F07E94F-96D8-774B-8451-8DDD88503595}"/>
                </a:ext>
              </a:extLst>
            </p:cNvPr>
            <p:cNvSpPr txBox="1"/>
            <p:nvPr/>
          </p:nvSpPr>
          <p:spPr>
            <a:xfrm>
              <a:off x="5879506" y="3876927"/>
              <a:ext cx="47320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ICT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89A5FD8-644D-324A-9EAC-7C61C305CB81}"/>
                </a:ext>
              </a:extLst>
            </p:cNvPr>
            <p:cNvSpPr txBox="1"/>
            <p:nvPr/>
          </p:nvSpPr>
          <p:spPr>
            <a:xfrm rot="16200000">
              <a:off x="4403198" y="1756213"/>
              <a:ext cx="5741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BPM</a:t>
              </a:r>
            </a:p>
          </p:txBody>
        </p:sp>
      </p:grpSp>
      <p:sp>
        <p:nvSpPr>
          <p:cNvPr id="13" name="Google Shape;189;p26">
            <a:extLst>
              <a:ext uri="{FF2B5EF4-FFF2-40B4-BE49-F238E27FC236}">
                <a16:creationId xmlns:a16="http://schemas.microsoft.com/office/drawing/2014/main" id="{B95A037F-99A7-AA41-AF3F-8055EB49D6C4}"/>
              </a:ext>
            </a:extLst>
          </p:cNvPr>
          <p:cNvSpPr txBox="1"/>
          <p:nvPr/>
        </p:nvSpPr>
        <p:spPr>
          <a:xfrm>
            <a:off x="254709" y="542996"/>
            <a:ext cx="5861400" cy="140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600" dirty="0">
                <a:solidFill>
                  <a:schemeClr val="dk1"/>
                </a:solidFill>
              </a:rPr>
              <a:t>From the </a:t>
            </a:r>
            <a:r>
              <a:rPr lang="it" sz="1600" dirty="0">
                <a:solidFill>
                  <a:srgbClr val="C00000"/>
                </a:solidFill>
              </a:rPr>
              <a:t>Wakefield simulations</a:t>
            </a:r>
            <a:r>
              <a:rPr lang="it" sz="1600" dirty="0">
                <a:solidFill>
                  <a:schemeClr val="dk1"/>
                </a:solidFill>
              </a:rPr>
              <a:t> we expect: 115 V/(pC m mm).  </a:t>
            </a:r>
            <a:endParaRPr sz="1800" dirty="0">
              <a:solidFill>
                <a:schemeClr val="dk1"/>
              </a:solidFill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800" dirty="0">
                <a:solidFill>
                  <a:schemeClr val="dk1"/>
                </a:solidFill>
              </a:rPr>
              <a:t> </a:t>
            </a:r>
            <a:endParaRPr sz="1800" dirty="0">
              <a:solidFill>
                <a:schemeClr val="dk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715F75F-FCE6-FC4F-9D32-6CB416675D26}"/>
              </a:ext>
            </a:extLst>
          </p:cNvPr>
          <p:cNvSpPr txBox="1"/>
          <p:nvPr/>
        </p:nvSpPr>
        <p:spPr>
          <a:xfrm>
            <a:off x="267577" y="915125"/>
            <a:ext cx="4410182" cy="318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lnSpc>
                <a:spcPct val="115000"/>
              </a:lnSpc>
            </a:pPr>
            <a:r>
              <a:rPr lang="en-US" dirty="0">
                <a:solidFill>
                  <a:schemeClr val="dk1"/>
                </a:solidFill>
              </a:rPr>
              <a:t>From the </a:t>
            </a:r>
            <a:r>
              <a:rPr lang="en-US" dirty="0">
                <a:solidFill>
                  <a:srgbClr val="C00000"/>
                </a:solidFill>
              </a:rPr>
              <a:t>data</a:t>
            </a:r>
            <a:r>
              <a:rPr lang="en-US" dirty="0">
                <a:solidFill>
                  <a:schemeClr val="dk1"/>
                </a:solidFill>
              </a:rPr>
              <a:t> we got a value of: 1200 V /(pC m mm).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7F0185BB-712B-1248-8F2B-B1A427D43D07}"/>
              </a:ext>
            </a:extLst>
          </p:cNvPr>
          <p:cNvGrpSpPr/>
          <p:nvPr/>
        </p:nvGrpSpPr>
        <p:grpSpPr>
          <a:xfrm>
            <a:off x="505219" y="2591275"/>
            <a:ext cx="4263626" cy="2465542"/>
            <a:chOff x="-361248" y="1504935"/>
            <a:chExt cx="4263626" cy="2465542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1C6505D1-6547-2E49-9877-A905372BB4E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5414" t="12153" r="8614"/>
            <a:stretch/>
          </p:blipFill>
          <p:spPr>
            <a:xfrm>
              <a:off x="-361248" y="1504935"/>
              <a:ext cx="3860595" cy="2465542"/>
            </a:xfrm>
            <a:prstGeom prst="rect">
              <a:avLst/>
            </a:prstGeom>
          </p:spPr>
        </p:pic>
        <p:sp>
          <p:nvSpPr>
            <p:cNvPr id="17" name="Google Shape;213;p28">
              <a:extLst>
                <a:ext uri="{FF2B5EF4-FFF2-40B4-BE49-F238E27FC236}">
                  <a16:creationId xmlns:a16="http://schemas.microsoft.com/office/drawing/2014/main" id="{77D5A3CD-02FF-7448-922D-B74D451E838F}"/>
                </a:ext>
              </a:extLst>
            </p:cNvPr>
            <p:cNvSpPr/>
            <p:nvPr/>
          </p:nvSpPr>
          <p:spPr>
            <a:xfrm>
              <a:off x="668449" y="3308377"/>
              <a:ext cx="900600" cy="268500"/>
            </a:xfrm>
            <a:prstGeom prst="wedgeRectCallout">
              <a:avLst>
                <a:gd name="adj1" fmla="val -104347"/>
                <a:gd name="adj2" fmla="val 46872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" sz="1000" dirty="0"/>
                <a:t>10 bunches</a:t>
              </a:r>
              <a:endParaRPr sz="1000" dirty="0"/>
            </a:p>
          </p:txBody>
        </p:sp>
        <p:sp>
          <p:nvSpPr>
            <p:cNvPr id="18" name="Google Shape;214;p28">
              <a:extLst>
                <a:ext uri="{FF2B5EF4-FFF2-40B4-BE49-F238E27FC236}">
                  <a16:creationId xmlns:a16="http://schemas.microsoft.com/office/drawing/2014/main" id="{93CEB8A1-5D1B-1649-8C6B-59D03178D8F2}"/>
                </a:ext>
              </a:extLst>
            </p:cNvPr>
            <p:cNvSpPr/>
            <p:nvPr/>
          </p:nvSpPr>
          <p:spPr>
            <a:xfrm>
              <a:off x="2497724" y="2469565"/>
              <a:ext cx="640500" cy="268500"/>
            </a:xfrm>
            <a:prstGeom prst="wedgeRectCallout">
              <a:avLst>
                <a:gd name="adj1" fmla="val -70297"/>
                <a:gd name="adj2" fmla="val -165102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" sz="1000" dirty="0"/>
                <a:t>1 bunch</a:t>
              </a:r>
              <a:endParaRPr sz="1000" dirty="0"/>
            </a:p>
          </p:txBody>
        </p:sp>
        <p:sp>
          <p:nvSpPr>
            <p:cNvPr id="19" name="Google Shape;215;p28">
              <a:extLst>
                <a:ext uri="{FF2B5EF4-FFF2-40B4-BE49-F238E27FC236}">
                  <a16:creationId xmlns:a16="http://schemas.microsoft.com/office/drawing/2014/main" id="{EBCDDB65-8428-5242-9868-F5D36C2CE78F}"/>
                </a:ext>
              </a:extLst>
            </p:cNvPr>
            <p:cNvSpPr/>
            <p:nvPr/>
          </p:nvSpPr>
          <p:spPr>
            <a:xfrm>
              <a:off x="3032678" y="1925432"/>
              <a:ext cx="869700" cy="268500"/>
            </a:xfrm>
            <a:prstGeom prst="wedgeRectCallout">
              <a:avLst>
                <a:gd name="adj1" fmla="val -17426"/>
                <a:gd name="adj2" fmla="val -162833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" sz="1000"/>
                <a:t>16 bunches</a:t>
              </a:r>
              <a:endParaRPr sz="1000"/>
            </a:p>
          </p:txBody>
        </p:sp>
      </p:grpSp>
      <p:sp>
        <p:nvSpPr>
          <p:cNvPr id="20" name="Google Shape;210;p28">
            <a:extLst>
              <a:ext uri="{FF2B5EF4-FFF2-40B4-BE49-F238E27FC236}">
                <a16:creationId xmlns:a16="http://schemas.microsoft.com/office/drawing/2014/main" id="{5F37EB86-6044-A747-97BF-B36D42AE62F5}"/>
              </a:ext>
            </a:extLst>
          </p:cNvPr>
          <p:cNvSpPr txBox="1"/>
          <p:nvPr/>
        </p:nvSpPr>
        <p:spPr>
          <a:xfrm>
            <a:off x="4677759" y="3814920"/>
            <a:ext cx="4069049" cy="52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600" dirty="0">
                <a:solidFill>
                  <a:schemeClr val="dk1"/>
                </a:solidFill>
              </a:rPr>
              <a:t>Kick independent of #bunches, scaling with bunch charge.</a:t>
            </a: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600" dirty="0">
                <a:solidFill>
                  <a:schemeClr val="dk1"/>
                </a:solidFill>
              </a:rPr>
              <a:t>Indication to be Dominated from short range wake</a:t>
            </a:r>
            <a:endParaRPr sz="1600" dirty="0"/>
          </a:p>
        </p:txBody>
      </p:sp>
    </p:spTree>
    <p:extLst>
      <p:ext uri="{BB962C8B-B14F-4D97-AF65-F5344CB8AC3E}">
        <p14:creationId xmlns:p14="http://schemas.microsoft.com/office/powerpoint/2010/main" val="11304944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76A8748D-2446-E647-8064-6D05F5F12F3E}"/>
              </a:ext>
            </a:extLst>
          </p:cNvPr>
          <p:cNvSpPr txBox="1"/>
          <p:nvPr/>
        </p:nvSpPr>
        <p:spPr>
          <a:xfrm>
            <a:off x="777425" y="657850"/>
            <a:ext cx="73629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Some new measurements were performed, following the results for the later run performed</a:t>
            </a:r>
          </a:p>
        </p:txBody>
      </p:sp>
      <p:sp>
        <p:nvSpPr>
          <p:cNvPr id="12" name="Google Shape;186;p26">
            <a:extLst>
              <a:ext uri="{FF2B5EF4-FFF2-40B4-BE49-F238E27FC236}">
                <a16:creationId xmlns:a16="http://schemas.microsoft.com/office/drawing/2014/main" id="{A8845998-58A1-9546-9AFF-B11ADBA3084C}"/>
              </a:ext>
            </a:extLst>
          </p:cNvPr>
          <p:cNvSpPr txBox="1"/>
          <p:nvPr/>
        </p:nvSpPr>
        <p:spPr>
          <a:xfrm>
            <a:off x="224775" y="77050"/>
            <a:ext cx="5406000" cy="58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2400" dirty="0"/>
              <a:t>New experimental results</a:t>
            </a:r>
            <a:endParaRPr sz="2400" dirty="0"/>
          </a:p>
        </p:txBody>
      </p:sp>
      <p:sp>
        <p:nvSpPr>
          <p:cNvPr id="13" name="Google Shape;88;p16">
            <a:extLst>
              <a:ext uri="{FF2B5EF4-FFF2-40B4-BE49-F238E27FC236}">
                <a16:creationId xmlns:a16="http://schemas.microsoft.com/office/drawing/2014/main" id="{EFE676FB-A503-3F4F-8901-A7102E451365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472458" y="467385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14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350459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86;p26">
            <a:extLst>
              <a:ext uri="{FF2B5EF4-FFF2-40B4-BE49-F238E27FC236}">
                <a16:creationId xmlns:a16="http://schemas.microsoft.com/office/drawing/2014/main" id="{8F095E41-FC6E-3249-A4BF-A01896742706}"/>
              </a:ext>
            </a:extLst>
          </p:cNvPr>
          <p:cNvSpPr txBox="1"/>
          <p:nvPr/>
        </p:nvSpPr>
        <p:spPr>
          <a:xfrm>
            <a:off x="224774" y="77050"/>
            <a:ext cx="8621514" cy="58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it" sz="2400" dirty="0"/>
              <a:t>New experimental results – I (#bunches/charge/bunch-length)</a:t>
            </a:r>
            <a:endParaRPr sz="2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D18DE45-C905-584A-9AB0-5FDBB10216FA}"/>
              </a:ext>
            </a:extLst>
          </p:cNvPr>
          <p:cNvSpPr txBox="1"/>
          <p:nvPr/>
        </p:nvSpPr>
        <p:spPr>
          <a:xfrm>
            <a:off x="668227" y="4420594"/>
            <a:ext cx="796564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# Bunches 	          </a:t>
            </a:r>
            <a:r>
              <a:rPr lang="en-US" dirty="0">
                <a:sym typeface="Wingdings" pitchFamily="2" charset="2"/>
              </a:rPr>
              <a:t> </a:t>
            </a:r>
            <a:r>
              <a:rPr lang="en-US" dirty="0"/>
              <a:t>1          1          1         1       1         51       51        37       17        1       6</a:t>
            </a:r>
          </a:p>
          <a:p>
            <a:r>
              <a:rPr lang="en-US" dirty="0">
                <a:solidFill>
                  <a:schemeClr val="tx1"/>
                </a:solidFill>
              </a:rPr>
              <a:t>Charge per pulse </a:t>
            </a:r>
            <a:r>
              <a:rPr lang="en-US" dirty="0">
                <a:solidFill>
                  <a:schemeClr val="tx1"/>
                </a:solidFill>
                <a:sym typeface="Wingdings" pitchFamily="2" charset="2"/>
              </a:rPr>
              <a:t> </a:t>
            </a:r>
            <a:r>
              <a:rPr lang="en-US" dirty="0">
                <a:solidFill>
                  <a:srgbClr val="FF0002"/>
                </a:solidFill>
                <a:sym typeface="Wingdings" pitchFamily="2" charset="2"/>
              </a:rPr>
              <a:t>23</a:t>
            </a:r>
            <a:r>
              <a:rPr lang="en-US" dirty="0">
                <a:solidFill>
                  <a:schemeClr val="tx1"/>
                </a:solidFill>
                <a:sym typeface="Wingdings" pitchFamily="2" charset="2"/>
              </a:rPr>
              <a:t>       </a:t>
            </a:r>
            <a:r>
              <a:rPr lang="en-US" dirty="0">
                <a:solidFill>
                  <a:srgbClr val="FF0101"/>
                </a:solidFill>
                <a:sym typeface="Wingdings" pitchFamily="2" charset="2"/>
              </a:rPr>
              <a:t>68</a:t>
            </a:r>
            <a:r>
              <a:rPr lang="en-US" dirty="0">
                <a:solidFill>
                  <a:schemeClr val="tx1"/>
                </a:solidFill>
                <a:sym typeface="Wingdings" pitchFamily="2" charset="2"/>
              </a:rPr>
              <a:t>      </a:t>
            </a:r>
            <a:r>
              <a:rPr lang="en-US" dirty="0">
                <a:solidFill>
                  <a:srgbClr val="FF0000"/>
                </a:solidFill>
                <a:sym typeface="Wingdings" pitchFamily="2" charset="2"/>
              </a:rPr>
              <a:t>122</a:t>
            </a:r>
            <a:r>
              <a:rPr lang="en-US" dirty="0">
                <a:solidFill>
                  <a:schemeClr val="tx1"/>
                </a:solidFill>
                <a:sym typeface="Wingdings" pitchFamily="2" charset="2"/>
              </a:rPr>
              <a:t>     </a:t>
            </a:r>
            <a:r>
              <a:rPr lang="en-US" dirty="0">
                <a:solidFill>
                  <a:srgbClr val="FF3600"/>
                </a:solidFill>
                <a:sym typeface="Wingdings" pitchFamily="2" charset="2"/>
              </a:rPr>
              <a:t>171</a:t>
            </a:r>
            <a:r>
              <a:rPr lang="en-US" dirty="0">
                <a:solidFill>
                  <a:schemeClr val="tx1"/>
                </a:solidFill>
                <a:sym typeface="Wingdings" pitchFamily="2" charset="2"/>
              </a:rPr>
              <a:t>    </a:t>
            </a:r>
            <a:r>
              <a:rPr lang="en-US" dirty="0">
                <a:solidFill>
                  <a:srgbClr val="FF5900"/>
                </a:solidFill>
                <a:sym typeface="Wingdings" pitchFamily="2" charset="2"/>
              </a:rPr>
              <a:t>253</a:t>
            </a:r>
            <a:r>
              <a:rPr lang="en-US" dirty="0">
                <a:solidFill>
                  <a:schemeClr val="tx1"/>
                </a:solidFill>
                <a:sym typeface="Wingdings" pitchFamily="2" charset="2"/>
              </a:rPr>
              <a:t>   </a:t>
            </a:r>
            <a:r>
              <a:rPr lang="en-US" dirty="0">
                <a:solidFill>
                  <a:srgbClr val="FF7800"/>
                </a:solidFill>
                <a:sym typeface="Wingdings" pitchFamily="2" charset="2"/>
              </a:rPr>
              <a:t>14538</a:t>
            </a:r>
            <a:r>
              <a:rPr lang="en-US" dirty="0">
                <a:solidFill>
                  <a:schemeClr val="tx1"/>
                </a:solidFill>
                <a:sym typeface="Wingdings" pitchFamily="2" charset="2"/>
              </a:rPr>
              <a:t>  </a:t>
            </a:r>
            <a:r>
              <a:rPr lang="en-US" dirty="0">
                <a:solidFill>
                  <a:srgbClr val="FF9403"/>
                </a:solidFill>
                <a:sym typeface="Wingdings" pitchFamily="2" charset="2"/>
              </a:rPr>
              <a:t>14500</a:t>
            </a:r>
            <a:r>
              <a:rPr lang="en-US" dirty="0">
                <a:solidFill>
                  <a:schemeClr val="tx1"/>
                </a:solidFill>
                <a:sym typeface="Wingdings" pitchFamily="2" charset="2"/>
              </a:rPr>
              <a:t>   </a:t>
            </a:r>
            <a:r>
              <a:rPr lang="en-US" dirty="0">
                <a:solidFill>
                  <a:srgbClr val="FFB000"/>
                </a:solidFill>
                <a:sym typeface="Wingdings" pitchFamily="2" charset="2"/>
              </a:rPr>
              <a:t>9703</a:t>
            </a:r>
            <a:r>
              <a:rPr lang="en-US" dirty="0">
                <a:solidFill>
                  <a:schemeClr val="tx1"/>
                </a:solidFill>
                <a:sym typeface="Wingdings" pitchFamily="2" charset="2"/>
              </a:rPr>
              <a:t>   </a:t>
            </a:r>
            <a:r>
              <a:rPr lang="en-US" dirty="0">
                <a:solidFill>
                  <a:srgbClr val="FFCB04"/>
                </a:solidFill>
                <a:sym typeface="Wingdings" pitchFamily="2" charset="2"/>
              </a:rPr>
              <a:t>3597</a:t>
            </a:r>
            <a:r>
              <a:rPr lang="en-US" dirty="0">
                <a:solidFill>
                  <a:schemeClr val="tx1"/>
                </a:solidFill>
                <a:sym typeface="Wingdings" pitchFamily="2" charset="2"/>
              </a:rPr>
              <a:t>   </a:t>
            </a:r>
            <a:r>
              <a:rPr lang="en-US" dirty="0">
                <a:solidFill>
                  <a:srgbClr val="FFE800"/>
                </a:solidFill>
                <a:sym typeface="Wingdings" pitchFamily="2" charset="2"/>
              </a:rPr>
              <a:t>189</a:t>
            </a:r>
            <a:r>
              <a:rPr lang="en-US" dirty="0">
                <a:solidFill>
                  <a:schemeClr val="tx1"/>
                </a:solidFill>
                <a:sym typeface="Wingdings" pitchFamily="2" charset="2"/>
              </a:rPr>
              <a:t>   </a:t>
            </a:r>
            <a:r>
              <a:rPr lang="en-US" dirty="0">
                <a:solidFill>
                  <a:srgbClr val="FDFF00"/>
                </a:solidFill>
                <a:sym typeface="Wingdings" pitchFamily="2" charset="2"/>
              </a:rPr>
              <a:t>1566</a:t>
            </a:r>
            <a:r>
              <a:rPr lang="en-US" dirty="0">
                <a:solidFill>
                  <a:schemeClr val="tx1"/>
                </a:solidFill>
                <a:sym typeface="Wingdings" pitchFamily="2" charset="2"/>
              </a:rPr>
              <a:t> [pC]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US" dirty="0"/>
              <a:t>Bunch length        </a:t>
            </a:r>
            <a:r>
              <a:rPr lang="en-US" dirty="0">
                <a:sym typeface="Wingdings" pitchFamily="2" charset="2"/>
              </a:rPr>
              <a:t>1.57    3.92    4.05   3.88   3.48    5.26      5.26    5.16    4.50    5.04   4.53 [</a:t>
            </a:r>
            <a:r>
              <a:rPr lang="en-US" dirty="0" err="1">
                <a:sym typeface="Wingdings" pitchFamily="2" charset="2"/>
              </a:rPr>
              <a:t>ps</a:t>
            </a:r>
            <a:r>
              <a:rPr lang="en-US" dirty="0">
                <a:sym typeface="Wingdings" pitchFamily="2" charset="2"/>
              </a:rPr>
              <a:t>]</a:t>
            </a:r>
            <a:endParaRPr lang="en-US" dirty="0"/>
          </a:p>
          <a:p>
            <a:endParaRPr lang="en-US" dirty="0"/>
          </a:p>
        </p:txBody>
      </p:sp>
      <p:sp>
        <p:nvSpPr>
          <p:cNvPr id="18" name="Google Shape;88;p16">
            <a:extLst>
              <a:ext uri="{FF2B5EF4-FFF2-40B4-BE49-F238E27FC236}">
                <a16:creationId xmlns:a16="http://schemas.microsoft.com/office/drawing/2014/main" id="{5DF1A234-2C83-5D4C-849A-E102ED38E6D1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15</a:t>
            </a:fld>
            <a:endParaRPr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8A103B7-FBA9-884B-9175-341DAAD121CD}"/>
              </a:ext>
            </a:extLst>
          </p:cNvPr>
          <p:cNvSpPr txBox="1"/>
          <p:nvPr/>
        </p:nvSpPr>
        <p:spPr>
          <a:xfrm>
            <a:off x="7575942" y="794032"/>
            <a:ext cx="15680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RUN in 2020-07  </a:t>
            </a:r>
          </a:p>
        </p:txBody>
      </p:sp>
    </p:spTree>
    <p:extLst>
      <p:ext uri="{BB962C8B-B14F-4D97-AF65-F5344CB8AC3E}">
        <p14:creationId xmlns:p14="http://schemas.microsoft.com/office/powerpoint/2010/main" val="16223338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86;p26">
            <a:extLst>
              <a:ext uri="{FF2B5EF4-FFF2-40B4-BE49-F238E27FC236}">
                <a16:creationId xmlns:a16="http://schemas.microsoft.com/office/drawing/2014/main" id="{8F095E41-FC6E-3249-A4BF-A01896742706}"/>
              </a:ext>
            </a:extLst>
          </p:cNvPr>
          <p:cNvSpPr txBox="1"/>
          <p:nvPr/>
        </p:nvSpPr>
        <p:spPr>
          <a:xfrm>
            <a:off x="224774" y="77050"/>
            <a:ext cx="8621514" cy="58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it" sz="2400" dirty="0"/>
              <a:t>New experimental results – I (#bunches/charge/bunch-length)</a:t>
            </a:r>
            <a:endParaRPr sz="24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AFB4B23-C554-1F4C-8E09-5320BBF5915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1004" r="50648"/>
          <a:stretch/>
        </p:blipFill>
        <p:spPr>
          <a:xfrm>
            <a:off x="864159" y="1143722"/>
            <a:ext cx="3774111" cy="306358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4958E88-7160-EF4A-BB53-435BE3C1E4A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50409" r="51135"/>
          <a:stretch/>
        </p:blipFill>
        <p:spPr>
          <a:xfrm>
            <a:off x="4651048" y="1184686"/>
            <a:ext cx="3687772" cy="3060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D18DE45-C905-584A-9AB0-5FDBB10216FA}"/>
              </a:ext>
            </a:extLst>
          </p:cNvPr>
          <p:cNvSpPr txBox="1"/>
          <p:nvPr/>
        </p:nvSpPr>
        <p:spPr>
          <a:xfrm>
            <a:off x="668227" y="4420594"/>
            <a:ext cx="796564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# Bunches 	          </a:t>
            </a:r>
            <a:r>
              <a:rPr lang="en-US" dirty="0">
                <a:sym typeface="Wingdings" pitchFamily="2" charset="2"/>
              </a:rPr>
              <a:t> </a:t>
            </a:r>
            <a:r>
              <a:rPr lang="en-US" dirty="0"/>
              <a:t>1          1          1         1       1         51       51        37       17        1       6</a:t>
            </a:r>
          </a:p>
          <a:p>
            <a:r>
              <a:rPr lang="en-US" dirty="0">
                <a:solidFill>
                  <a:schemeClr val="tx1"/>
                </a:solidFill>
              </a:rPr>
              <a:t>Charge per pulse </a:t>
            </a:r>
            <a:r>
              <a:rPr lang="en-US" dirty="0">
                <a:solidFill>
                  <a:schemeClr val="tx1"/>
                </a:solidFill>
                <a:sym typeface="Wingdings" pitchFamily="2" charset="2"/>
              </a:rPr>
              <a:t> </a:t>
            </a:r>
            <a:r>
              <a:rPr lang="en-US" dirty="0">
                <a:solidFill>
                  <a:srgbClr val="FF0002"/>
                </a:solidFill>
                <a:sym typeface="Wingdings" pitchFamily="2" charset="2"/>
              </a:rPr>
              <a:t>23</a:t>
            </a:r>
            <a:r>
              <a:rPr lang="en-US" dirty="0">
                <a:solidFill>
                  <a:schemeClr val="tx1"/>
                </a:solidFill>
                <a:sym typeface="Wingdings" pitchFamily="2" charset="2"/>
              </a:rPr>
              <a:t>       </a:t>
            </a:r>
            <a:r>
              <a:rPr lang="en-US" dirty="0">
                <a:solidFill>
                  <a:srgbClr val="FF0101"/>
                </a:solidFill>
                <a:sym typeface="Wingdings" pitchFamily="2" charset="2"/>
              </a:rPr>
              <a:t>68</a:t>
            </a:r>
            <a:r>
              <a:rPr lang="en-US" dirty="0">
                <a:solidFill>
                  <a:schemeClr val="tx1"/>
                </a:solidFill>
                <a:sym typeface="Wingdings" pitchFamily="2" charset="2"/>
              </a:rPr>
              <a:t>      </a:t>
            </a:r>
            <a:r>
              <a:rPr lang="en-US" dirty="0">
                <a:solidFill>
                  <a:srgbClr val="FF0000"/>
                </a:solidFill>
                <a:sym typeface="Wingdings" pitchFamily="2" charset="2"/>
              </a:rPr>
              <a:t>122</a:t>
            </a:r>
            <a:r>
              <a:rPr lang="en-US" dirty="0">
                <a:solidFill>
                  <a:schemeClr val="tx1"/>
                </a:solidFill>
                <a:sym typeface="Wingdings" pitchFamily="2" charset="2"/>
              </a:rPr>
              <a:t>     </a:t>
            </a:r>
            <a:r>
              <a:rPr lang="en-US" dirty="0">
                <a:solidFill>
                  <a:srgbClr val="FF3600"/>
                </a:solidFill>
                <a:sym typeface="Wingdings" pitchFamily="2" charset="2"/>
              </a:rPr>
              <a:t>171</a:t>
            </a:r>
            <a:r>
              <a:rPr lang="en-US" dirty="0">
                <a:solidFill>
                  <a:schemeClr val="tx1"/>
                </a:solidFill>
                <a:sym typeface="Wingdings" pitchFamily="2" charset="2"/>
              </a:rPr>
              <a:t>    </a:t>
            </a:r>
            <a:r>
              <a:rPr lang="en-US" dirty="0">
                <a:solidFill>
                  <a:srgbClr val="FF5900"/>
                </a:solidFill>
                <a:sym typeface="Wingdings" pitchFamily="2" charset="2"/>
              </a:rPr>
              <a:t>253</a:t>
            </a:r>
            <a:r>
              <a:rPr lang="en-US" dirty="0">
                <a:solidFill>
                  <a:schemeClr val="tx1"/>
                </a:solidFill>
                <a:sym typeface="Wingdings" pitchFamily="2" charset="2"/>
              </a:rPr>
              <a:t>   </a:t>
            </a:r>
            <a:r>
              <a:rPr lang="en-US" dirty="0">
                <a:solidFill>
                  <a:srgbClr val="FF7800"/>
                </a:solidFill>
                <a:sym typeface="Wingdings" pitchFamily="2" charset="2"/>
              </a:rPr>
              <a:t>14538</a:t>
            </a:r>
            <a:r>
              <a:rPr lang="en-US" dirty="0">
                <a:solidFill>
                  <a:schemeClr val="tx1"/>
                </a:solidFill>
                <a:sym typeface="Wingdings" pitchFamily="2" charset="2"/>
              </a:rPr>
              <a:t>  </a:t>
            </a:r>
            <a:r>
              <a:rPr lang="en-US" dirty="0">
                <a:solidFill>
                  <a:srgbClr val="FF9403"/>
                </a:solidFill>
                <a:sym typeface="Wingdings" pitchFamily="2" charset="2"/>
              </a:rPr>
              <a:t>14500</a:t>
            </a:r>
            <a:r>
              <a:rPr lang="en-US" dirty="0">
                <a:solidFill>
                  <a:schemeClr val="tx1"/>
                </a:solidFill>
                <a:sym typeface="Wingdings" pitchFamily="2" charset="2"/>
              </a:rPr>
              <a:t>   </a:t>
            </a:r>
            <a:r>
              <a:rPr lang="en-US" dirty="0">
                <a:solidFill>
                  <a:srgbClr val="FFB000"/>
                </a:solidFill>
                <a:sym typeface="Wingdings" pitchFamily="2" charset="2"/>
              </a:rPr>
              <a:t>9703</a:t>
            </a:r>
            <a:r>
              <a:rPr lang="en-US" dirty="0">
                <a:solidFill>
                  <a:schemeClr val="tx1"/>
                </a:solidFill>
                <a:sym typeface="Wingdings" pitchFamily="2" charset="2"/>
              </a:rPr>
              <a:t>   </a:t>
            </a:r>
            <a:r>
              <a:rPr lang="en-US" dirty="0">
                <a:solidFill>
                  <a:srgbClr val="FFCB04"/>
                </a:solidFill>
                <a:sym typeface="Wingdings" pitchFamily="2" charset="2"/>
              </a:rPr>
              <a:t>3597</a:t>
            </a:r>
            <a:r>
              <a:rPr lang="en-US" dirty="0">
                <a:solidFill>
                  <a:schemeClr val="tx1"/>
                </a:solidFill>
                <a:sym typeface="Wingdings" pitchFamily="2" charset="2"/>
              </a:rPr>
              <a:t>   </a:t>
            </a:r>
            <a:r>
              <a:rPr lang="en-US" dirty="0">
                <a:solidFill>
                  <a:srgbClr val="FFE800"/>
                </a:solidFill>
                <a:sym typeface="Wingdings" pitchFamily="2" charset="2"/>
              </a:rPr>
              <a:t>189</a:t>
            </a:r>
            <a:r>
              <a:rPr lang="en-US" dirty="0">
                <a:solidFill>
                  <a:schemeClr val="tx1"/>
                </a:solidFill>
                <a:sym typeface="Wingdings" pitchFamily="2" charset="2"/>
              </a:rPr>
              <a:t>   </a:t>
            </a:r>
            <a:r>
              <a:rPr lang="en-US" dirty="0">
                <a:solidFill>
                  <a:srgbClr val="FDFF00"/>
                </a:solidFill>
                <a:sym typeface="Wingdings" pitchFamily="2" charset="2"/>
              </a:rPr>
              <a:t>1566</a:t>
            </a:r>
            <a:r>
              <a:rPr lang="en-US" dirty="0">
                <a:solidFill>
                  <a:schemeClr val="tx1"/>
                </a:solidFill>
                <a:sym typeface="Wingdings" pitchFamily="2" charset="2"/>
              </a:rPr>
              <a:t> [pC]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US" dirty="0"/>
              <a:t>Bunch length        </a:t>
            </a:r>
            <a:r>
              <a:rPr lang="en-US" dirty="0">
                <a:sym typeface="Wingdings" pitchFamily="2" charset="2"/>
              </a:rPr>
              <a:t>1.57    3.92    4.05   3.88   3.48    5.26      5.26    5.16    4.50    5.04   4.53 [</a:t>
            </a:r>
            <a:r>
              <a:rPr lang="en-US" dirty="0" err="1">
                <a:sym typeface="Wingdings" pitchFamily="2" charset="2"/>
              </a:rPr>
              <a:t>ps</a:t>
            </a:r>
            <a:r>
              <a:rPr lang="en-US" dirty="0">
                <a:sym typeface="Wingdings" pitchFamily="2" charset="2"/>
              </a:rPr>
              <a:t>]</a:t>
            </a:r>
            <a:endParaRPr lang="en-US" dirty="0"/>
          </a:p>
          <a:p>
            <a:endParaRPr lang="en-US" dirty="0"/>
          </a:p>
        </p:txBody>
      </p:sp>
      <p:sp>
        <p:nvSpPr>
          <p:cNvPr id="18" name="Google Shape;88;p16">
            <a:extLst>
              <a:ext uri="{FF2B5EF4-FFF2-40B4-BE49-F238E27FC236}">
                <a16:creationId xmlns:a16="http://schemas.microsoft.com/office/drawing/2014/main" id="{5DF1A234-2C83-5D4C-849A-E102ED38E6D1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16</a:t>
            </a:fld>
            <a:endParaRPr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8A103B7-FBA9-884B-9175-341DAAD121CD}"/>
              </a:ext>
            </a:extLst>
          </p:cNvPr>
          <p:cNvSpPr txBox="1"/>
          <p:nvPr/>
        </p:nvSpPr>
        <p:spPr>
          <a:xfrm>
            <a:off x="7575942" y="794032"/>
            <a:ext cx="15680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RUN in 2020-07  </a:t>
            </a:r>
          </a:p>
        </p:txBody>
      </p:sp>
    </p:spTree>
    <p:extLst>
      <p:ext uri="{BB962C8B-B14F-4D97-AF65-F5344CB8AC3E}">
        <p14:creationId xmlns:p14="http://schemas.microsoft.com/office/powerpoint/2010/main" val="41091212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p4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17</a:t>
            </a:fld>
            <a:endParaRPr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6C2E198-AEBB-CA40-A3AD-0CA6372A217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1404" r="50496"/>
          <a:stretch/>
        </p:blipFill>
        <p:spPr>
          <a:xfrm>
            <a:off x="438830" y="1302563"/>
            <a:ext cx="3812507" cy="306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14980D0-D131-8C4B-B385-485CDF3B36D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49541" r="50000"/>
          <a:stretch/>
        </p:blipFill>
        <p:spPr>
          <a:xfrm>
            <a:off x="4804475" y="1148674"/>
            <a:ext cx="3942333" cy="325290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C0C044-5859-6B46-ABA9-E2457946A121}"/>
              </a:ext>
            </a:extLst>
          </p:cNvPr>
          <p:cNvSpPr txBox="1"/>
          <p:nvPr/>
        </p:nvSpPr>
        <p:spPr>
          <a:xfrm>
            <a:off x="835697" y="994787"/>
            <a:ext cx="30187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Normalized on the charge per pulse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F3DF396-0F50-9146-A47B-46E45DE29C76}"/>
              </a:ext>
            </a:extLst>
          </p:cNvPr>
          <p:cNvSpPr txBox="1"/>
          <p:nvPr/>
        </p:nvSpPr>
        <p:spPr>
          <a:xfrm>
            <a:off x="5560097" y="994786"/>
            <a:ext cx="30780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Normalized on the charge per bunch</a:t>
            </a:r>
          </a:p>
        </p:txBody>
      </p:sp>
      <p:sp>
        <p:nvSpPr>
          <p:cNvPr id="15" name="Google Shape;186;p26">
            <a:extLst>
              <a:ext uri="{FF2B5EF4-FFF2-40B4-BE49-F238E27FC236}">
                <a16:creationId xmlns:a16="http://schemas.microsoft.com/office/drawing/2014/main" id="{1BF48EF2-02E6-7F48-8F76-0793BFE4B29A}"/>
              </a:ext>
            </a:extLst>
          </p:cNvPr>
          <p:cNvSpPr txBox="1"/>
          <p:nvPr/>
        </p:nvSpPr>
        <p:spPr>
          <a:xfrm>
            <a:off x="224774" y="77050"/>
            <a:ext cx="8796383" cy="58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it" sz="2400" dirty="0"/>
              <a:t>New experimental results – I </a:t>
            </a:r>
            <a:r>
              <a:rPr lang="en-US" sz="2400" dirty="0"/>
              <a:t>(#bunches/charge/bunch-length)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4506BE-B7C7-904D-9C81-5796117A8FAF}"/>
              </a:ext>
            </a:extLst>
          </p:cNvPr>
          <p:cNvSpPr txBox="1"/>
          <p:nvPr/>
        </p:nvSpPr>
        <p:spPr>
          <a:xfrm>
            <a:off x="668227" y="4420594"/>
            <a:ext cx="796564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# Bunches 	          </a:t>
            </a:r>
            <a:r>
              <a:rPr lang="en-US" dirty="0">
                <a:sym typeface="Wingdings" pitchFamily="2" charset="2"/>
              </a:rPr>
              <a:t> </a:t>
            </a:r>
            <a:r>
              <a:rPr lang="en-US" dirty="0"/>
              <a:t>1          1          1         1       1         51       51        37       17        1       6</a:t>
            </a:r>
          </a:p>
          <a:p>
            <a:r>
              <a:rPr lang="en-US" dirty="0">
                <a:solidFill>
                  <a:schemeClr val="tx1"/>
                </a:solidFill>
              </a:rPr>
              <a:t>Charge per pulse </a:t>
            </a:r>
            <a:r>
              <a:rPr lang="en-US" dirty="0">
                <a:solidFill>
                  <a:schemeClr val="tx1"/>
                </a:solidFill>
                <a:sym typeface="Wingdings" pitchFamily="2" charset="2"/>
              </a:rPr>
              <a:t> </a:t>
            </a:r>
            <a:r>
              <a:rPr lang="en-US" dirty="0">
                <a:solidFill>
                  <a:srgbClr val="FF0002"/>
                </a:solidFill>
                <a:sym typeface="Wingdings" pitchFamily="2" charset="2"/>
              </a:rPr>
              <a:t>23</a:t>
            </a:r>
            <a:r>
              <a:rPr lang="en-US" dirty="0">
                <a:solidFill>
                  <a:schemeClr val="tx1"/>
                </a:solidFill>
                <a:sym typeface="Wingdings" pitchFamily="2" charset="2"/>
              </a:rPr>
              <a:t>       </a:t>
            </a:r>
            <a:r>
              <a:rPr lang="en-US" dirty="0">
                <a:solidFill>
                  <a:srgbClr val="FF0101"/>
                </a:solidFill>
                <a:sym typeface="Wingdings" pitchFamily="2" charset="2"/>
              </a:rPr>
              <a:t>68</a:t>
            </a:r>
            <a:r>
              <a:rPr lang="en-US" dirty="0">
                <a:solidFill>
                  <a:schemeClr val="tx1"/>
                </a:solidFill>
                <a:sym typeface="Wingdings" pitchFamily="2" charset="2"/>
              </a:rPr>
              <a:t>      </a:t>
            </a:r>
            <a:r>
              <a:rPr lang="en-US" dirty="0">
                <a:solidFill>
                  <a:srgbClr val="FF0000"/>
                </a:solidFill>
                <a:sym typeface="Wingdings" pitchFamily="2" charset="2"/>
              </a:rPr>
              <a:t>122</a:t>
            </a:r>
            <a:r>
              <a:rPr lang="en-US" dirty="0">
                <a:solidFill>
                  <a:schemeClr val="tx1"/>
                </a:solidFill>
                <a:sym typeface="Wingdings" pitchFamily="2" charset="2"/>
              </a:rPr>
              <a:t>     </a:t>
            </a:r>
            <a:r>
              <a:rPr lang="en-US" dirty="0">
                <a:solidFill>
                  <a:srgbClr val="FF3600"/>
                </a:solidFill>
                <a:sym typeface="Wingdings" pitchFamily="2" charset="2"/>
              </a:rPr>
              <a:t>171</a:t>
            </a:r>
            <a:r>
              <a:rPr lang="en-US" dirty="0">
                <a:solidFill>
                  <a:schemeClr val="tx1"/>
                </a:solidFill>
                <a:sym typeface="Wingdings" pitchFamily="2" charset="2"/>
              </a:rPr>
              <a:t>    </a:t>
            </a:r>
            <a:r>
              <a:rPr lang="en-US" dirty="0">
                <a:solidFill>
                  <a:srgbClr val="FF5900"/>
                </a:solidFill>
                <a:sym typeface="Wingdings" pitchFamily="2" charset="2"/>
              </a:rPr>
              <a:t>253</a:t>
            </a:r>
            <a:r>
              <a:rPr lang="en-US" dirty="0">
                <a:solidFill>
                  <a:schemeClr val="tx1"/>
                </a:solidFill>
                <a:sym typeface="Wingdings" pitchFamily="2" charset="2"/>
              </a:rPr>
              <a:t>   </a:t>
            </a:r>
            <a:r>
              <a:rPr lang="en-US" dirty="0">
                <a:solidFill>
                  <a:srgbClr val="FF7800"/>
                </a:solidFill>
                <a:sym typeface="Wingdings" pitchFamily="2" charset="2"/>
              </a:rPr>
              <a:t>14538</a:t>
            </a:r>
            <a:r>
              <a:rPr lang="en-US" dirty="0">
                <a:solidFill>
                  <a:schemeClr val="tx1"/>
                </a:solidFill>
                <a:sym typeface="Wingdings" pitchFamily="2" charset="2"/>
              </a:rPr>
              <a:t>  </a:t>
            </a:r>
            <a:r>
              <a:rPr lang="en-US" dirty="0">
                <a:solidFill>
                  <a:srgbClr val="FF9403"/>
                </a:solidFill>
                <a:sym typeface="Wingdings" pitchFamily="2" charset="2"/>
              </a:rPr>
              <a:t>14500</a:t>
            </a:r>
            <a:r>
              <a:rPr lang="en-US" dirty="0">
                <a:solidFill>
                  <a:schemeClr val="tx1"/>
                </a:solidFill>
                <a:sym typeface="Wingdings" pitchFamily="2" charset="2"/>
              </a:rPr>
              <a:t>   </a:t>
            </a:r>
            <a:r>
              <a:rPr lang="en-US" dirty="0">
                <a:solidFill>
                  <a:srgbClr val="FFB000"/>
                </a:solidFill>
                <a:sym typeface="Wingdings" pitchFamily="2" charset="2"/>
              </a:rPr>
              <a:t>9703</a:t>
            </a:r>
            <a:r>
              <a:rPr lang="en-US" dirty="0">
                <a:solidFill>
                  <a:schemeClr val="tx1"/>
                </a:solidFill>
                <a:sym typeface="Wingdings" pitchFamily="2" charset="2"/>
              </a:rPr>
              <a:t>   </a:t>
            </a:r>
            <a:r>
              <a:rPr lang="en-US" dirty="0">
                <a:solidFill>
                  <a:srgbClr val="FFCB04"/>
                </a:solidFill>
                <a:sym typeface="Wingdings" pitchFamily="2" charset="2"/>
              </a:rPr>
              <a:t>3597</a:t>
            </a:r>
            <a:r>
              <a:rPr lang="en-US" dirty="0">
                <a:solidFill>
                  <a:schemeClr val="tx1"/>
                </a:solidFill>
                <a:sym typeface="Wingdings" pitchFamily="2" charset="2"/>
              </a:rPr>
              <a:t>   </a:t>
            </a:r>
            <a:r>
              <a:rPr lang="en-US" dirty="0">
                <a:solidFill>
                  <a:srgbClr val="FFE800"/>
                </a:solidFill>
                <a:sym typeface="Wingdings" pitchFamily="2" charset="2"/>
              </a:rPr>
              <a:t>189</a:t>
            </a:r>
            <a:r>
              <a:rPr lang="en-US" dirty="0">
                <a:solidFill>
                  <a:schemeClr val="tx1"/>
                </a:solidFill>
                <a:sym typeface="Wingdings" pitchFamily="2" charset="2"/>
              </a:rPr>
              <a:t>   </a:t>
            </a:r>
            <a:r>
              <a:rPr lang="en-US" dirty="0">
                <a:solidFill>
                  <a:srgbClr val="FDFF00"/>
                </a:solidFill>
                <a:sym typeface="Wingdings" pitchFamily="2" charset="2"/>
              </a:rPr>
              <a:t>1566</a:t>
            </a:r>
            <a:r>
              <a:rPr lang="en-US" dirty="0">
                <a:solidFill>
                  <a:schemeClr val="tx1"/>
                </a:solidFill>
                <a:sym typeface="Wingdings" pitchFamily="2" charset="2"/>
              </a:rPr>
              <a:t> [pC]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US" dirty="0"/>
              <a:t>Bunch length        </a:t>
            </a:r>
            <a:r>
              <a:rPr lang="en-US" dirty="0">
                <a:sym typeface="Wingdings" pitchFamily="2" charset="2"/>
              </a:rPr>
              <a:t>1.57    3.92    4.05   3.88   3.48    5.26      5.26    5.16    4.50    5.04   4.53 [</a:t>
            </a:r>
            <a:r>
              <a:rPr lang="en-US" dirty="0" err="1">
                <a:sym typeface="Wingdings" pitchFamily="2" charset="2"/>
              </a:rPr>
              <a:t>ps</a:t>
            </a:r>
            <a:r>
              <a:rPr lang="en-US" dirty="0">
                <a:sym typeface="Wingdings" pitchFamily="2" charset="2"/>
              </a:rPr>
              <a:t>]</a:t>
            </a:r>
            <a:endParaRPr lang="en-US" dirty="0"/>
          </a:p>
          <a:p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39E3DDB-AD4C-D84F-8A86-F2A4260560D9}"/>
              </a:ext>
            </a:extLst>
          </p:cNvPr>
          <p:cNvSpPr txBox="1"/>
          <p:nvPr/>
        </p:nvSpPr>
        <p:spPr>
          <a:xfrm>
            <a:off x="7575942" y="794032"/>
            <a:ext cx="15680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RUN in 2020-07  </a:t>
            </a:r>
          </a:p>
        </p:txBody>
      </p:sp>
    </p:spTree>
    <p:extLst>
      <p:ext uri="{BB962C8B-B14F-4D97-AF65-F5344CB8AC3E}">
        <p14:creationId xmlns:p14="http://schemas.microsoft.com/office/powerpoint/2010/main" val="12690450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p4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18</a:t>
            </a:fld>
            <a:endParaRPr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F0A2D3F-C398-724E-8B75-3C0444F674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662" y="625676"/>
            <a:ext cx="4415134" cy="360991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40947DE-D1E0-B945-97E9-C18C015353F8}"/>
              </a:ext>
            </a:extLst>
          </p:cNvPr>
          <p:cNvSpPr txBox="1"/>
          <p:nvPr/>
        </p:nvSpPr>
        <p:spPr>
          <a:xfrm>
            <a:off x="668227" y="4420594"/>
            <a:ext cx="796564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# Bunches 	          </a:t>
            </a:r>
            <a:r>
              <a:rPr lang="en-US" dirty="0">
                <a:sym typeface="Wingdings" pitchFamily="2" charset="2"/>
              </a:rPr>
              <a:t> </a:t>
            </a:r>
            <a:r>
              <a:rPr lang="en-US" dirty="0"/>
              <a:t>1          1          1         1       1         51       51        37       17        1       6</a:t>
            </a:r>
          </a:p>
          <a:p>
            <a:r>
              <a:rPr lang="en-US" dirty="0">
                <a:solidFill>
                  <a:schemeClr val="tx1"/>
                </a:solidFill>
              </a:rPr>
              <a:t>Charge per pulse </a:t>
            </a:r>
            <a:r>
              <a:rPr lang="en-US" dirty="0">
                <a:solidFill>
                  <a:schemeClr val="tx1"/>
                </a:solidFill>
                <a:sym typeface="Wingdings" pitchFamily="2" charset="2"/>
              </a:rPr>
              <a:t> </a:t>
            </a:r>
            <a:r>
              <a:rPr lang="en-US" dirty="0">
                <a:solidFill>
                  <a:srgbClr val="FF0002"/>
                </a:solidFill>
                <a:sym typeface="Wingdings" pitchFamily="2" charset="2"/>
              </a:rPr>
              <a:t>23</a:t>
            </a:r>
            <a:r>
              <a:rPr lang="en-US" dirty="0">
                <a:solidFill>
                  <a:schemeClr val="tx1"/>
                </a:solidFill>
                <a:sym typeface="Wingdings" pitchFamily="2" charset="2"/>
              </a:rPr>
              <a:t>       </a:t>
            </a:r>
            <a:r>
              <a:rPr lang="en-US" dirty="0">
                <a:solidFill>
                  <a:srgbClr val="FF0101"/>
                </a:solidFill>
                <a:sym typeface="Wingdings" pitchFamily="2" charset="2"/>
              </a:rPr>
              <a:t>68</a:t>
            </a:r>
            <a:r>
              <a:rPr lang="en-US" dirty="0">
                <a:solidFill>
                  <a:schemeClr val="tx1"/>
                </a:solidFill>
                <a:sym typeface="Wingdings" pitchFamily="2" charset="2"/>
              </a:rPr>
              <a:t>      </a:t>
            </a:r>
            <a:r>
              <a:rPr lang="en-US" dirty="0">
                <a:solidFill>
                  <a:srgbClr val="FF0000"/>
                </a:solidFill>
                <a:sym typeface="Wingdings" pitchFamily="2" charset="2"/>
              </a:rPr>
              <a:t>122</a:t>
            </a:r>
            <a:r>
              <a:rPr lang="en-US" dirty="0">
                <a:solidFill>
                  <a:schemeClr val="tx1"/>
                </a:solidFill>
                <a:sym typeface="Wingdings" pitchFamily="2" charset="2"/>
              </a:rPr>
              <a:t>     </a:t>
            </a:r>
            <a:r>
              <a:rPr lang="en-US" dirty="0">
                <a:solidFill>
                  <a:srgbClr val="FF3600"/>
                </a:solidFill>
                <a:sym typeface="Wingdings" pitchFamily="2" charset="2"/>
              </a:rPr>
              <a:t>171</a:t>
            </a:r>
            <a:r>
              <a:rPr lang="en-US" dirty="0">
                <a:solidFill>
                  <a:schemeClr val="tx1"/>
                </a:solidFill>
                <a:sym typeface="Wingdings" pitchFamily="2" charset="2"/>
              </a:rPr>
              <a:t>    </a:t>
            </a:r>
            <a:r>
              <a:rPr lang="en-US" dirty="0">
                <a:solidFill>
                  <a:srgbClr val="FF5900"/>
                </a:solidFill>
                <a:sym typeface="Wingdings" pitchFamily="2" charset="2"/>
              </a:rPr>
              <a:t>253</a:t>
            </a:r>
            <a:r>
              <a:rPr lang="en-US" dirty="0">
                <a:solidFill>
                  <a:schemeClr val="tx1"/>
                </a:solidFill>
                <a:sym typeface="Wingdings" pitchFamily="2" charset="2"/>
              </a:rPr>
              <a:t>   </a:t>
            </a:r>
            <a:r>
              <a:rPr lang="en-US" dirty="0">
                <a:solidFill>
                  <a:srgbClr val="FF7800"/>
                </a:solidFill>
                <a:sym typeface="Wingdings" pitchFamily="2" charset="2"/>
              </a:rPr>
              <a:t>14538</a:t>
            </a:r>
            <a:r>
              <a:rPr lang="en-US" dirty="0">
                <a:solidFill>
                  <a:schemeClr val="tx1"/>
                </a:solidFill>
                <a:sym typeface="Wingdings" pitchFamily="2" charset="2"/>
              </a:rPr>
              <a:t>  </a:t>
            </a:r>
            <a:r>
              <a:rPr lang="en-US" dirty="0">
                <a:solidFill>
                  <a:srgbClr val="FF9403"/>
                </a:solidFill>
                <a:sym typeface="Wingdings" pitchFamily="2" charset="2"/>
              </a:rPr>
              <a:t>14500</a:t>
            </a:r>
            <a:r>
              <a:rPr lang="en-US" dirty="0">
                <a:solidFill>
                  <a:schemeClr val="tx1"/>
                </a:solidFill>
                <a:sym typeface="Wingdings" pitchFamily="2" charset="2"/>
              </a:rPr>
              <a:t>   </a:t>
            </a:r>
            <a:r>
              <a:rPr lang="en-US" dirty="0">
                <a:solidFill>
                  <a:srgbClr val="FFB000"/>
                </a:solidFill>
                <a:sym typeface="Wingdings" pitchFamily="2" charset="2"/>
              </a:rPr>
              <a:t>9703</a:t>
            </a:r>
            <a:r>
              <a:rPr lang="en-US" dirty="0">
                <a:solidFill>
                  <a:schemeClr val="tx1"/>
                </a:solidFill>
                <a:sym typeface="Wingdings" pitchFamily="2" charset="2"/>
              </a:rPr>
              <a:t>   </a:t>
            </a:r>
            <a:r>
              <a:rPr lang="en-US" dirty="0">
                <a:solidFill>
                  <a:srgbClr val="FFCB04"/>
                </a:solidFill>
                <a:sym typeface="Wingdings" pitchFamily="2" charset="2"/>
              </a:rPr>
              <a:t>3597</a:t>
            </a:r>
            <a:r>
              <a:rPr lang="en-US" dirty="0">
                <a:solidFill>
                  <a:schemeClr val="tx1"/>
                </a:solidFill>
                <a:sym typeface="Wingdings" pitchFamily="2" charset="2"/>
              </a:rPr>
              <a:t>   </a:t>
            </a:r>
            <a:r>
              <a:rPr lang="en-US" dirty="0">
                <a:solidFill>
                  <a:srgbClr val="FFE800"/>
                </a:solidFill>
                <a:sym typeface="Wingdings" pitchFamily="2" charset="2"/>
              </a:rPr>
              <a:t>189</a:t>
            </a:r>
            <a:r>
              <a:rPr lang="en-US" dirty="0">
                <a:solidFill>
                  <a:schemeClr val="tx1"/>
                </a:solidFill>
                <a:sym typeface="Wingdings" pitchFamily="2" charset="2"/>
              </a:rPr>
              <a:t>   </a:t>
            </a:r>
            <a:r>
              <a:rPr lang="en-US" dirty="0">
                <a:solidFill>
                  <a:srgbClr val="FDFF00"/>
                </a:solidFill>
                <a:sym typeface="Wingdings" pitchFamily="2" charset="2"/>
              </a:rPr>
              <a:t>1566</a:t>
            </a:r>
            <a:r>
              <a:rPr lang="en-US" dirty="0">
                <a:solidFill>
                  <a:schemeClr val="tx1"/>
                </a:solidFill>
                <a:sym typeface="Wingdings" pitchFamily="2" charset="2"/>
              </a:rPr>
              <a:t> [pC]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US" dirty="0"/>
              <a:t>Bunch length        </a:t>
            </a:r>
            <a:r>
              <a:rPr lang="en-US" dirty="0">
                <a:sym typeface="Wingdings" pitchFamily="2" charset="2"/>
              </a:rPr>
              <a:t>1.57    3.92    4.05   3.88   3.48    5.26      5.26    5.16    4.50    5.04   4.53 [</a:t>
            </a:r>
            <a:r>
              <a:rPr lang="en-US" dirty="0" err="1">
                <a:sym typeface="Wingdings" pitchFamily="2" charset="2"/>
              </a:rPr>
              <a:t>ps</a:t>
            </a:r>
            <a:r>
              <a:rPr lang="en-US" dirty="0">
                <a:sym typeface="Wingdings" pitchFamily="2" charset="2"/>
              </a:rPr>
              <a:t>]</a:t>
            </a:r>
            <a:endParaRPr lang="en-US" dirty="0"/>
          </a:p>
          <a:p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0A94246-FD0B-534D-870F-5D3887841043}"/>
              </a:ext>
            </a:extLst>
          </p:cNvPr>
          <p:cNvSpPr txBox="1"/>
          <p:nvPr/>
        </p:nvSpPr>
        <p:spPr>
          <a:xfrm>
            <a:off x="7575942" y="794032"/>
            <a:ext cx="15680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RUN in 2020-07  </a:t>
            </a:r>
          </a:p>
        </p:txBody>
      </p:sp>
      <p:sp>
        <p:nvSpPr>
          <p:cNvPr id="20" name="Google Shape;186;p26">
            <a:extLst>
              <a:ext uri="{FF2B5EF4-FFF2-40B4-BE49-F238E27FC236}">
                <a16:creationId xmlns:a16="http://schemas.microsoft.com/office/drawing/2014/main" id="{DEF5EDDD-0D03-4349-8F12-9481FF49891B}"/>
              </a:ext>
            </a:extLst>
          </p:cNvPr>
          <p:cNvSpPr txBox="1"/>
          <p:nvPr/>
        </p:nvSpPr>
        <p:spPr>
          <a:xfrm>
            <a:off x="229111" y="51470"/>
            <a:ext cx="8796383" cy="58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it" sz="2400" dirty="0"/>
              <a:t>New experimental results – I </a:t>
            </a:r>
            <a:r>
              <a:rPr lang="en-US" sz="2400" dirty="0"/>
              <a:t>(#bunches/charge/bunch-length)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45C6999-25B6-7C45-A63F-69CE4A177AE6}"/>
              </a:ext>
            </a:extLst>
          </p:cNvPr>
          <p:cNvSpPr txBox="1"/>
          <p:nvPr/>
        </p:nvSpPr>
        <p:spPr>
          <a:xfrm>
            <a:off x="4596004" y="521009"/>
            <a:ext cx="44251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Normalizing the result using the model evaluated in simulations</a:t>
            </a:r>
          </a:p>
        </p:txBody>
      </p:sp>
    </p:spTree>
    <p:extLst>
      <p:ext uri="{BB962C8B-B14F-4D97-AF65-F5344CB8AC3E}">
        <p14:creationId xmlns:p14="http://schemas.microsoft.com/office/powerpoint/2010/main" val="23122552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p4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19</a:t>
            </a:fld>
            <a:endParaRPr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F0A2D3F-C398-724E-8B75-3C0444F674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870" y="665844"/>
            <a:ext cx="4415134" cy="360991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9CF2E6F-3761-EF44-8901-069F97B80642}"/>
              </a:ext>
            </a:extLst>
          </p:cNvPr>
          <p:cNvSpPr txBox="1"/>
          <p:nvPr/>
        </p:nvSpPr>
        <p:spPr>
          <a:xfrm>
            <a:off x="668227" y="4420594"/>
            <a:ext cx="796564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# Bunches 	          </a:t>
            </a:r>
            <a:r>
              <a:rPr lang="en-US" dirty="0">
                <a:sym typeface="Wingdings" pitchFamily="2" charset="2"/>
              </a:rPr>
              <a:t> </a:t>
            </a:r>
            <a:r>
              <a:rPr lang="en-US" dirty="0"/>
              <a:t>1          1          1         1       1         51       51        37       17        1       6</a:t>
            </a:r>
          </a:p>
          <a:p>
            <a:r>
              <a:rPr lang="en-US" dirty="0">
                <a:solidFill>
                  <a:schemeClr val="tx1"/>
                </a:solidFill>
              </a:rPr>
              <a:t>Charge per pulse </a:t>
            </a:r>
            <a:r>
              <a:rPr lang="en-US" dirty="0">
                <a:solidFill>
                  <a:schemeClr val="tx1"/>
                </a:solidFill>
                <a:sym typeface="Wingdings" pitchFamily="2" charset="2"/>
              </a:rPr>
              <a:t> </a:t>
            </a:r>
            <a:r>
              <a:rPr lang="en-US" dirty="0">
                <a:solidFill>
                  <a:srgbClr val="FF0002"/>
                </a:solidFill>
                <a:sym typeface="Wingdings" pitchFamily="2" charset="2"/>
              </a:rPr>
              <a:t>23</a:t>
            </a:r>
            <a:r>
              <a:rPr lang="en-US" dirty="0">
                <a:solidFill>
                  <a:schemeClr val="tx1"/>
                </a:solidFill>
                <a:sym typeface="Wingdings" pitchFamily="2" charset="2"/>
              </a:rPr>
              <a:t>       </a:t>
            </a:r>
            <a:r>
              <a:rPr lang="en-US" dirty="0">
                <a:solidFill>
                  <a:srgbClr val="FF0101"/>
                </a:solidFill>
                <a:sym typeface="Wingdings" pitchFamily="2" charset="2"/>
              </a:rPr>
              <a:t>68</a:t>
            </a:r>
            <a:r>
              <a:rPr lang="en-US" dirty="0">
                <a:solidFill>
                  <a:schemeClr val="tx1"/>
                </a:solidFill>
                <a:sym typeface="Wingdings" pitchFamily="2" charset="2"/>
              </a:rPr>
              <a:t>      </a:t>
            </a:r>
            <a:r>
              <a:rPr lang="en-US" dirty="0">
                <a:solidFill>
                  <a:srgbClr val="FF0000"/>
                </a:solidFill>
                <a:sym typeface="Wingdings" pitchFamily="2" charset="2"/>
              </a:rPr>
              <a:t>122</a:t>
            </a:r>
            <a:r>
              <a:rPr lang="en-US" dirty="0">
                <a:solidFill>
                  <a:schemeClr val="tx1"/>
                </a:solidFill>
                <a:sym typeface="Wingdings" pitchFamily="2" charset="2"/>
              </a:rPr>
              <a:t>     </a:t>
            </a:r>
            <a:r>
              <a:rPr lang="en-US" dirty="0">
                <a:solidFill>
                  <a:srgbClr val="FF3600"/>
                </a:solidFill>
                <a:sym typeface="Wingdings" pitchFamily="2" charset="2"/>
              </a:rPr>
              <a:t>171</a:t>
            </a:r>
            <a:r>
              <a:rPr lang="en-US" dirty="0">
                <a:solidFill>
                  <a:schemeClr val="tx1"/>
                </a:solidFill>
                <a:sym typeface="Wingdings" pitchFamily="2" charset="2"/>
              </a:rPr>
              <a:t>    </a:t>
            </a:r>
            <a:r>
              <a:rPr lang="en-US" dirty="0">
                <a:solidFill>
                  <a:srgbClr val="FF5900"/>
                </a:solidFill>
                <a:sym typeface="Wingdings" pitchFamily="2" charset="2"/>
              </a:rPr>
              <a:t>253</a:t>
            </a:r>
            <a:r>
              <a:rPr lang="en-US" dirty="0">
                <a:solidFill>
                  <a:schemeClr val="tx1"/>
                </a:solidFill>
                <a:sym typeface="Wingdings" pitchFamily="2" charset="2"/>
              </a:rPr>
              <a:t>   </a:t>
            </a:r>
            <a:r>
              <a:rPr lang="en-US" dirty="0">
                <a:solidFill>
                  <a:srgbClr val="FF7800"/>
                </a:solidFill>
                <a:sym typeface="Wingdings" pitchFamily="2" charset="2"/>
              </a:rPr>
              <a:t>14538</a:t>
            </a:r>
            <a:r>
              <a:rPr lang="en-US" dirty="0">
                <a:solidFill>
                  <a:schemeClr val="tx1"/>
                </a:solidFill>
                <a:sym typeface="Wingdings" pitchFamily="2" charset="2"/>
              </a:rPr>
              <a:t>  </a:t>
            </a:r>
            <a:r>
              <a:rPr lang="en-US" dirty="0">
                <a:solidFill>
                  <a:srgbClr val="FF9403"/>
                </a:solidFill>
                <a:sym typeface="Wingdings" pitchFamily="2" charset="2"/>
              </a:rPr>
              <a:t>14500</a:t>
            </a:r>
            <a:r>
              <a:rPr lang="en-US" dirty="0">
                <a:solidFill>
                  <a:schemeClr val="tx1"/>
                </a:solidFill>
                <a:sym typeface="Wingdings" pitchFamily="2" charset="2"/>
              </a:rPr>
              <a:t>   </a:t>
            </a:r>
            <a:r>
              <a:rPr lang="en-US" dirty="0">
                <a:solidFill>
                  <a:srgbClr val="FFB000"/>
                </a:solidFill>
                <a:sym typeface="Wingdings" pitchFamily="2" charset="2"/>
              </a:rPr>
              <a:t>9703</a:t>
            </a:r>
            <a:r>
              <a:rPr lang="en-US" dirty="0">
                <a:solidFill>
                  <a:schemeClr val="tx1"/>
                </a:solidFill>
                <a:sym typeface="Wingdings" pitchFamily="2" charset="2"/>
              </a:rPr>
              <a:t>   </a:t>
            </a:r>
            <a:r>
              <a:rPr lang="en-US" dirty="0">
                <a:solidFill>
                  <a:srgbClr val="FFCB04"/>
                </a:solidFill>
                <a:sym typeface="Wingdings" pitchFamily="2" charset="2"/>
              </a:rPr>
              <a:t>3597</a:t>
            </a:r>
            <a:r>
              <a:rPr lang="en-US" dirty="0">
                <a:solidFill>
                  <a:schemeClr val="tx1"/>
                </a:solidFill>
                <a:sym typeface="Wingdings" pitchFamily="2" charset="2"/>
              </a:rPr>
              <a:t>   </a:t>
            </a:r>
            <a:r>
              <a:rPr lang="en-US" dirty="0">
                <a:solidFill>
                  <a:srgbClr val="FFE800"/>
                </a:solidFill>
                <a:sym typeface="Wingdings" pitchFamily="2" charset="2"/>
              </a:rPr>
              <a:t>189</a:t>
            </a:r>
            <a:r>
              <a:rPr lang="en-US" dirty="0">
                <a:solidFill>
                  <a:schemeClr val="tx1"/>
                </a:solidFill>
                <a:sym typeface="Wingdings" pitchFamily="2" charset="2"/>
              </a:rPr>
              <a:t>   </a:t>
            </a:r>
            <a:r>
              <a:rPr lang="en-US" dirty="0">
                <a:solidFill>
                  <a:srgbClr val="FDFF00"/>
                </a:solidFill>
                <a:sym typeface="Wingdings" pitchFamily="2" charset="2"/>
              </a:rPr>
              <a:t>1566</a:t>
            </a:r>
            <a:r>
              <a:rPr lang="en-US" dirty="0">
                <a:solidFill>
                  <a:schemeClr val="tx1"/>
                </a:solidFill>
                <a:sym typeface="Wingdings" pitchFamily="2" charset="2"/>
              </a:rPr>
              <a:t> [pC]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US" dirty="0"/>
              <a:t>Bunch length        </a:t>
            </a:r>
            <a:r>
              <a:rPr lang="en-US" dirty="0">
                <a:sym typeface="Wingdings" pitchFamily="2" charset="2"/>
              </a:rPr>
              <a:t>1.57    3.92    4.05   3.88   3.48    5.26      5.26    5.16    4.50    5.04   4.53 [</a:t>
            </a:r>
            <a:r>
              <a:rPr lang="en-US" dirty="0" err="1">
                <a:sym typeface="Wingdings" pitchFamily="2" charset="2"/>
              </a:rPr>
              <a:t>ps</a:t>
            </a:r>
            <a:r>
              <a:rPr lang="en-US" dirty="0">
                <a:sym typeface="Wingdings" pitchFamily="2" charset="2"/>
              </a:rPr>
              <a:t>]</a:t>
            </a:r>
            <a:endParaRPr lang="en-US" dirty="0"/>
          </a:p>
          <a:p>
            <a:endParaRPr lang="en-US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B5678B3-231C-8547-916E-450B8C04D64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50347" r="50222"/>
          <a:stretch/>
        </p:blipFill>
        <p:spPr>
          <a:xfrm>
            <a:off x="4869039" y="1205373"/>
            <a:ext cx="3879084" cy="3093909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9D762083-4356-6F4C-8E29-ADE95D297DB9}"/>
              </a:ext>
            </a:extLst>
          </p:cNvPr>
          <p:cNvSpPr txBox="1"/>
          <p:nvPr/>
        </p:nvSpPr>
        <p:spPr>
          <a:xfrm>
            <a:off x="4596004" y="521009"/>
            <a:ext cx="44251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Normalizing the result using the model evaluated in simulations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0C19455-FEF8-5342-96A6-B01D66FF5CB7}"/>
              </a:ext>
            </a:extLst>
          </p:cNvPr>
          <p:cNvSpPr txBox="1"/>
          <p:nvPr/>
        </p:nvSpPr>
        <p:spPr>
          <a:xfrm>
            <a:off x="7575942" y="794032"/>
            <a:ext cx="15680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RUN in 2020-07  </a:t>
            </a:r>
          </a:p>
        </p:txBody>
      </p:sp>
      <p:sp>
        <p:nvSpPr>
          <p:cNvPr id="21" name="Google Shape;186;p26">
            <a:extLst>
              <a:ext uri="{FF2B5EF4-FFF2-40B4-BE49-F238E27FC236}">
                <a16:creationId xmlns:a16="http://schemas.microsoft.com/office/drawing/2014/main" id="{ED2F1E4E-53C6-734C-B313-FC9B9B3EA424}"/>
              </a:ext>
            </a:extLst>
          </p:cNvPr>
          <p:cNvSpPr txBox="1"/>
          <p:nvPr/>
        </p:nvSpPr>
        <p:spPr>
          <a:xfrm>
            <a:off x="252856" y="11509"/>
            <a:ext cx="8796383" cy="58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it" sz="2400" dirty="0"/>
              <a:t>New experimental results – I </a:t>
            </a:r>
            <a:r>
              <a:rPr lang="en-US" sz="2400" dirty="0"/>
              <a:t>(#bunches/charge/bunch-length)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BAA7A27-619A-5748-A4B6-5EDDB5798890}"/>
              </a:ext>
            </a:extLst>
          </p:cNvPr>
          <p:cNvSpPr txBox="1"/>
          <p:nvPr/>
        </p:nvSpPr>
        <p:spPr>
          <a:xfrm rot="16200000">
            <a:off x="4223960" y="2295718"/>
            <a:ext cx="1684447" cy="307777"/>
          </a:xfrm>
          <a:prstGeom prst="rect">
            <a:avLst/>
          </a:prstGeom>
          <a:solidFill>
            <a:schemeClr val="l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Kick/Model</a:t>
            </a:r>
          </a:p>
        </p:txBody>
      </p:sp>
    </p:spTree>
    <p:extLst>
      <p:ext uri="{BB962C8B-B14F-4D97-AF65-F5344CB8AC3E}">
        <p14:creationId xmlns:p14="http://schemas.microsoft.com/office/powerpoint/2010/main" val="6042205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2</a:t>
            </a:fld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B7EC886-DC79-874D-8473-A0307B47CBE8}"/>
              </a:ext>
            </a:extLst>
          </p:cNvPr>
          <p:cNvSpPr txBox="1"/>
          <p:nvPr/>
        </p:nvSpPr>
        <p:spPr>
          <a:xfrm>
            <a:off x="374560" y="1370272"/>
            <a:ext cx="391036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2" indent="-285750">
              <a:buFont typeface="Arial" panose="020B0604020202020204" pitchFamily="34" charset="0"/>
              <a:buChar char="•"/>
            </a:pPr>
            <a:r>
              <a:rPr lang="en-US" sz="1800" dirty="0"/>
              <a:t>Experimental setup</a:t>
            </a:r>
          </a:p>
          <a:p>
            <a:pPr marL="285750" lvl="2" indent="-285750">
              <a:buFont typeface="Arial" panose="020B0604020202020204" pitchFamily="34" charset="0"/>
              <a:buChar char="•"/>
            </a:pPr>
            <a:r>
              <a:rPr lang="en-US" sz="1800" dirty="0"/>
              <a:t>Measurement method</a:t>
            </a:r>
          </a:p>
          <a:p>
            <a:pPr marL="285750" lvl="2" indent="-285750">
              <a:buFont typeface="Arial" panose="020B0604020202020204" pitchFamily="34" charset="0"/>
              <a:buChar char="•"/>
            </a:pPr>
            <a:r>
              <a:rPr lang="en-US" sz="1800" dirty="0"/>
              <a:t>Early results</a:t>
            </a:r>
          </a:p>
          <a:p>
            <a:pPr marL="285750" lvl="2" indent="-285750">
              <a:buFont typeface="Arial" panose="020B0604020202020204" pitchFamily="34" charset="0"/>
              <a:buChar char="•"/>
            </a:pPr>
            <a:r>
              <a:rPr lang="en-US" sz="1800" dirty="0"/>
              <a:t>New experimental results</a:t>
            </a:r>
          </a:p>
          <a:p>
            <a:pPr lvl="8"/>
            <a:r>
              <a:rPr lang="en-US" sz="1800" dirty="0"/>
              <a:t>	I.</a:t>
            </a:r>
            <a:r>
              <a:rPr lang="it" sz="1800" dirty="0"/>
              <a:t>   #bunches/charge/bunch 	-length</a:t>
            </a:r>
            <a:endParaRPr lang="en-US" sz="1800" dirty="0"/>
          </a:p>
          <a:p>
            <a:pPr lvl="8"/>
            <a:r>
              <a:rPr lang="en-US" sz="1800" dirty="0"/>
              <a:t>	II.  charge</a:t>
            </a:r>
          </a:p>
          <a:p>
            <a:pPr lvl="8"/>
            <a:r>
              <a:rPr lang="en-US" sz="1800" dirty="0"/>
              <a:t>	III. </a:t>
            </a:r>
            <a:r>
              <a:rPr lang="it" sz="1800" dirty="0"/>
              <a:t>charge/bunch-length</a:t>
            </a:r>
            <a:endParaRPr lang="en-US" sz="1800" dirty="0"/>
          </a:p>
          <a:p>
            <a:pPr lvl="8"/>
            <a:r>
              <a:rPr lang="en-US" sz="1800" dirty="0"/>
              <a:t>	IV. </a:t>
            </a:r>
            <a:r>
              <a:rPr lang="it" sz="1800" dirty="0"/>
              <a:t>#bunches/charge/bunch 	-length</a:t>
            </a:r>
            <a:endParaRPr lang="en-US" sz="1800" dirty="0"/>
          </a:p>
          <a:p>
            <a:pPr marL="285750" lvl="2" indent="-285750">
              <a:buFont typeface="Arial" panose="020B0604020202020204" pitchFamily="34" charset="0"/>
              <a:buChar char="•"/>
            </a:pPr>
            <a:r>
              <a:rPr lang="it" sz="1800" dirty="0"/>
              <a:t>Consideration «TODO list»</a:t>
            </a:r>
            <a:endParaRPr lang="en-US" sz="1800" dirty="0"/>
          </a:p>
          <a:p>
            <a:pPr marL="285750" lvl="2" indent="-285750">
              <a:buFont typeface="Arial" panose="020B0604020202020204" pitchFamily="34" charset="0"/>
              <a:buChar char="•"/>
            </a:pPr>
            <a:r>
              <a:rPr lang="en-US" sz="1800" dirty="0"/>
              <a:t>Future development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29AF2A0-BE17-9A41-9F11-7885AAE56E2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7137"/>
          <a:stretch/>
        </p:blipFill>
        <p:spPr>
          <a:xfrm>
            <a:off x="4474210" y="1063249"/>
            <a:ext cx="4546948" cy="3014182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A1F77021-5B60-8E4E-9966-220C9CE29A3C}"/>
              </a:ext>
            </a:extLst>
          </p:cNvPr>
          <p:cNvSpPr/>
          <p:nvPr/>
        </p:nvSpPr>
        <p:spPr>
          <a:xfrm>
            <a:off x="290193" y="340235"/>
            <a:ext cx="28007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effectLst/>
              </a:rPr>
              <a:t>Outline:</a:t>
            </a:r>
          </a:p>
        </p:txBody>
      </p:sp>
    </p:spTree>
    <p:extLst>
      <p:ext uri="{BB962C8B-B14F-4D97-AF65-F5344CB8AC3E}">
        <p14:creationId xmlns:p14="http://schemas.microsoft.com/office/powerpoint/2010/main" val="203243497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p4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20</a:t>
            </a:fld>
            <a:endParaRPr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9CF2E6F-3761-EF44-8901-069F97B80642}"/>
              </a:ext>
            </a:extLst>
          </p:cNvPr>
          <p:cNvSpPr txBox="1"/>
          <p:nvPr/>
        </p:nvSpPr>
        <p:spPr>
          <a:xfrm>
            <a:off x="668227" y="4420594"/>
            <a:ext cx="472597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Single bunch</a:t>
            </a:r>
          </a:p>
          <a:p>
            <a:r>
              <a:rPr lang="en-US" dirty="0">
                <a:solidFill>
                  <a:schemeClr val="tx1"/>
                </a:solidFill>
              </a:rPr>
              <a:t>Charge per bunch </a:t>
            </a:r>
            <a:r>
              <a:rPr lang="en-US" dirty="0">
                <a:solidFill>
                  <a:schemeClr val="tx1"/>
                </a:solidFill>
                <a:sym typeface="Wingdings" pitchFamily="2" charset="2"/>
              </a:rPr>
              <a:t> </a:t>
            </a:r>
            <a:r>
              <a:rPr lang="en-US" dirty="0">
                <a:solidFill>
                  <a:srgbClr val="2000FF"/>
                </a:solidFill>
                <a:sym typeface="Wingdings" pitchFamily="2" charset="2"/>
              </a:rPr>
              <a:t>254</a:t>
            </a:r>
            <a:r>
              <a:rPr lang="en-US" dirty="0">
                <a:solidFill>
                  <a:schemeClr val="tx1"/>
                </a:solidFill>
                <a:sym typeface="Wingdings" pitchFamily="2" charset="2"/>
              </a:rPr>
              <a:t>     </a:t>
            </a:r>
            <a:r>
              <a:rPr lang="en-US" dirty="0">
                <a:solidFill>
                  <a:srgbClr val="0139E8"/>
                </a:solidFill>
                <a:sym typeface="Wingdings" pitchFamily="2" charset="2"/>
              </a:rPr>
              <a:t>167</a:t>
            </a:r>
            <a:r>
              <a:rPr lang="en-US" dirty="0">
                <a:solidFill>
                  <a:schemeClr val="tx1"/>
                </a:solidFill>
                <a:sym typeface="Wingdings" pitchFamily="2" charset="2"/>
              </a:rPr>
              <a:t>   </a:t>
            </a:r>
            <a:r>
              <a:rPr lang="en-US" dirty="0">
                <a:solidFill>
                  <a:srgbClr val="0082C6"/>
                </a:solidFill>
                <a:sym typeface="Wingdings" pitchFamily="2" charset="2"/>
              </a:rPr>
              <a:t>123</a:t>
            </a:r>
            <a:r>
              <a:rPr lang="en-US" dirty="0">
                <a:solidFill>
                  <a:schemeClr val="tx1"/>
                </a:solidFill>
                <a:sym typeface="Wingdings" pitchFamily="2" charset="2"/>
              </a:rPr>
              <a:t>        </a:t>
            </a:r>
            <a:r>
              <a:rPr lang="en-US" dirty="0">
                <a:solidFill>
                  <a:srgbClr val="01C49C"/>
                </a:solidFill>
                <a:sym typeface="Wingdings" pitchFamily="2" charset="2"/>
              </a:rPr>
              <a:t>69</a:t>
            </a:r>
            <a:r>
              <a:rPr lang="en-US" dirty="0">
                <a:solidFill>
                  <a:schemeClr val="tx1"/>
                </a:solidFill>
                <a:sym typeface="Wingdings" pitchFamily="2" charset="2"/>
              </a:rPr>
              <a:t>    </a:t>
            </a:r>
            <a:r>
              <a:rPr lang="en-US" dirty="0">
                <a:solidFill>
                  <a:srgbClr val="00FF6D"/>
                </a:solidFill>
                <a:sym typeface="Wingdings" pitchFamily="2" charset="2"/>
              </a:rPr>
              <a:t>10</a:t>
            </a:r>
            <a:r>
              <a:rPr lang="en-US" dirty="0">
                <a:solidFill>
                  <a:schemeClr val="tx1"/>
                </a:solidFill>
                <a:sym typeface="Wingdings" pitchFamily="2" charset="2"/>
              </a:rPr>
              <a:t>  [pC]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US" dirty="0"/>
              <a:t>Bunch length        </a:t>
            </a:r>
            <a:r>
              <a:rPr lang="en-US" dirty="0">
                <a:sym typeface="Wingdings" pitchFamily="2" charset="2"/>
              </a:rPr>
              <a:t> 4.04    4.09   3.98    4.05   3.90 [</a:t>
            </a:r>
            <a:r>
              <a:rPr lang="en-US" dirty="0" err="1">
                <a:sym typeface="Wingdings" pitchFamily="2" charset="2"/>
              </a:rPr>
              <a:t>ps</a:t>
            </a:r>
            <a:r>
              <a:rPr lang="en-US" dirty="0">
                <a:sym typeface="Wingdings" pitchFamily="2" charset="2"/>
              </a:rPr>
              <a:t>]</a:t>
            </a:r>
            <a:endParaRPr lang="en-US" dirty="0"/>
          </a:p>
          <a:p>
            <a:endParaRPr lang="en-US" dirty="0"/>
          </a:p>
        </p:txBody>
      </p:sp>
      <p:sp>
        <p:nvSpPr>
          <p:cNvPr id="8" name="Google Shape;186;p26">
            <a:extLst>
              <a:ext uri="{FF2B5EF4-FFF2-40B4-BE49-F238E27FC236}">
                <a16:creationId xmlns:a16="http://schemas.microsoft.com/office/drawing/2014/main" id="{11131A2F-CDE8-E346-AFE7-4017B0D54384}"/>
              </a:ext>
            </a:extLst>
          </p:cNvPr>
          <p:cNvSpPr txBox="1"/>
          <p:nvPr/>
        </p:nvSpPr>
        <p:spPr>
          <a:xfrm>
            <a:off x="224775" y="77050"/>
            <a:ext cx="7994192" cy="58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2400" dirty="0"/>
              <a:t>New experimental results – II (charge)</a:t>
            </a:r>
            <a:endParaRPr sz="24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1FDCE73-9292-214F-AA3B-B27495DEBD47}"/>
              </a:ext>
            </a:extLst>
          </p:cNvPr>
          <p:cNvSpPr txBox="1"/>
          <p:nvPr/>
        </p:nvSpPr>
        <p:spPr>
          <a:xfrm>
            <a:off x="7394385" y="724677"/>
            <a:ext cx="15183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RUN in 2020-05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9A09C89-F864-1E4D-AB55-023A7EA07BB0}"/>
              </a:ext>
            </a:extLst>
          </p:cNvPr>
          <p:cNvSpPr txBox="1"/>
          <p:nvPr/>
        </p:nvSpPr>
        <p:spPr>
          <a:xfrm>
            <a:off x="5595160" y="4437819"/>
            <a:ext cx="30508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Almost with a constant bunch length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9402BB08-9D95-BB4D-BF9F-950366993E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8109957" flipH="1" flipV="1">
            <a:off x="5309357" y="4685952"/>
            <a:ext cx="642835" cy="370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767601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p4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21</a:t>
            </a:fld>
            <a:endParaRPr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9CF2E6F-3761-EF44-8901-069F97B80642}"/>
              </a:ext>
            </a:extLst>
          </p:cNvPr>
          <p:cNvSpPr txBox="1"/>
          <p:nvPr/>
        </p:nvSpPr>
        <p:spPr>
          <a:xfrm>
            <a:off x="668227" y="4420594"/>
            <a:ext cx="472597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Single bunch</a:t>
            </a:r>
          </a:p>
          <a:p>
            <a:r>
              <a:rPr lang="en-US" dirty="0">
                <a:solidFill>
                  <a:schemeClr val="tx1"/>
                </a:solidFill>
              </a:rPr>
              <a:t>Charge per bunch </a:t>
            </a:r>
            <a:r>
              <a:rPr lang="en-US" dirty="0">
                <a:solidFill>
                  <a:schemeClr val="tx1"/>
                </a:solidFill>
                <a:sym typeface="Wingdings" pitchFamily="2" charset="2"/>
              </a:rPr>
              <a:t> </a:t>
            </a:r>
            <a:r>
              <a:rPr lang="en-US" dirty="0">
                <a:solidFill>
                  <a:srgbClr val="2000FF"/>
                </a:solidFill>
                <a:sym typeface="Wingdings" pitchFamily="2" charset="2"/>
              </a:rPr>
              <a:t>254</a:t>
            </a:r>
            <a:r>
              <a:rPr lang="en-US" dirty="0">
                <a:solidFill>
                  <a:schemeClr val="tx1"/>
                </a:solidFill>
                <a:sym typeface="Wingdings" pitchFamily="2" charset="2"/>
              </a:rPr>
              <a:t>     </a:t>
            </a:r>
            <a:r>
              <a:rPr lang="en-US" dirty="0">
                <a:solidFill>
                  <a:srgbClr val="0139E8"/>
                </a:solidFill>
                <a:sym typeface="Wingdings" pitchFamily="2" charset="2"/>
              </a:rPr>
              <a:t>167</a:t>
            </a:r>
            <a:r>
              <a:rPr lang="en-US" dirty="0">
                <a:solidFill>
                  <a:schemeClr val="tx1"/>
                </a:solidFill>
                <a:sym typeface="Wingdings" pitchFamily="2" charset="2"/>
              </a:rPr>
              <a:t>   </a:t>
            </a:r>
            <a:r>
              <a:rPr lang="en-US" dirty="0">
                <a:solidFill>
                  <a:srgbClr val="0082C6"/>
                </a:solidFill>
                <a:sym typeface="Wingdings" pitchFamily="2" charset="2"/>
              </a:rPr>
              <a:t>123</a:t>
            </a:r>
            <a:r>
              <a:rPr lang="en-US" dirty="0">
                <a:solidFill>
                  <a:schemeClr val="tx1"/>
                </a:solidFill>
                <a:sym typeface="Wingdings" pitchFamily="2" charset="2"/>
              </a:rPr>
              <a:t>        </a:t>
            </a:r>
            <a:r>
              <a:rPr lang="en-US" dirty="0">
                <a:solidFill>
                  <a:srgbClr val="01C49C"/>
                </a:solidFill>
                <a:sym typeface="Wingdings" pitchFamily="2" charset="2"/>
              </a:rPr>
              <a:t>69</a:t>
            </a:r>
            <a:r>
              <a:rPr lang="en-US" dirty="0">
                <a:solidFill>
                  <a:schemeClr val="tx1"/>
                </a:solidFill>
                <a:sym typeface="Wingdings" pitchFamily="2" charset="2"/>
              </a:rPr>
              <a:t>    </a:t>
            </a:r>
            <a:r>
              <a:rPr lang="en-US" dirty="0">
                <a:solidFill>
                  <a:srgbClr val="00FF6D"/>
                </a:solidFill>
                <a:sym typeface="Wingdings" pitchFamily="2" charset="2"/>
              </a:rPr>
              <a:t>10</a:t>
            </a:r>
            <a:r>
              <a:rPr lang="en-US" dirty="0">
                <a:solidFill>
                  <a:schemeClr val="tx1"/>
                </a:solidFill>
                <a:sym typeface="Wingdings" pitchFamily="2" charset="2"/>
              </a:rPr>
              <a:t>  [pC]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US" dirty="0"/>
              <a:t>Bunch length        </a:t>
            </a:r>
            <a:r>
              <a:rPr lang="en-US" dirty="0">
                <a:sym typeface="Wingdings" pitchFamily="2" charset="2"/>
              </a:rPr>
              <a:t> 4.04    4.09   3.98    4.05   3.90 [</a:t>
            </a:r>
            <a:r>
              <a:rPr lang="en-US" dirty="0" err="1">
                <a:sym typeface="Wingdings" pitchFamily="2" charset="2"/>
              </a:rPr>
              <a:t>ps</a:t>
            </a:r>
            <a:r>
              <a:rPr lang="en-US" dirty="0">
                <a:sym typeface="Wingdings" pitchFamily="2" charset="2"/>
              </a:rPr>
              <a:t>]</a:t>
            </a:r>
            <a:endParaRPr lang="en-US" dirty="0"/>
          </a:p>
          <a:p>
            <a:endParaRPr lang="en-US" dirty="0"/>
          </a:p>
        </p:txBody>
      </p:sp>
      <p:sp>
        <p:nvSpPr>
          <p:cNvPr id="8" name="Google Shape;186;p26">
            <a:extLst>
              <a:ext uri="{FF2B5EF4-FFF2-40B4-BE49-F238E27FC236}">
                <a16:creationId xmlns:a16="http://schemas.microsoft.com/office/drawing/2014/main" id="{11131A2F-CDE8-E346-AFE7-4017B0D54384}"/>
              </a:ext>
            </a:extLst>
          </p:cNvPr>
          <p:cNvSpPr txBox="1"/>
          <p:nvPr/>
        </p:nvSpPr>
        <p:spPr>
          <a:xfrm>
            <a:off x="224775" y="77050"/>
            <a:ext cx="7994192" cy="58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2400" dirty="0"/>
              <a:t>New experimental results – II (charge)</a:t>
            </a:r>
            <a:endParaRPr sz="24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1FDCE73-9292-214F-AA3B-B27495DEBD47}"/>
              </a:ext>
            </a:extLst>
          </p:cNvPr>
          <p:cNvSpPr txBox="1"/>
          <p:nvPr/>
        </p:nvSpPr>
        <p:spPr>
          <a:xfrm>
            <a:off x="7394385" y="724677"/>
            <a:ext cx="15183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RUN in 2020-05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8B5B8D3-0F42-6B40-9151-49D564ABBBB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0577" r="50322"/>
          <a:stretch/>
        </p:blipFill>
        <p:spPr>
          <a:xfrm>
            <a:off x="4295056" y="1099280"/>
            <a:ext cx="4094540" cy="333062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1A54ED7-582B-F149-A903-EE881D91CBF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50273" r="50332"/>
          <a:stretch/>
        </p:blipFill>
        <p:spPr>
          <a:xfrm>
            <a:off x="320513" y="1137822"/>
            <a:ext cx="3974543" cy="325353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9A09C89-F864-1E4D-AB55-023A7EA07BB0}"/>
              </a:ext>
            </a:extLst>
          </p:cNvPr>
          <p:cNvSpPr txBox="1"/>
          <p:nvPr/>
        </p:nvSpPr>
        <p:spPr>
          <a:xfrm>
            <a:off x="5595160" y="4437819"/>
            <a:ext cx="30508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Almost with a constant bunch length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9402BB08-9D95-BB4D-BF9F-950366993E9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8109957" flipH="1" flipV="1">
            <a:off x="5309357" y="4685952"/>
            <a:ext cx="642835" cy="37075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E6AC226-6B2D-874D-8B28-A041B778EE84}"/>
              </a:ext>
            </a:extLst>
          </p:cNvPr>
          <p:cNvSpPr txBox="1"/>
          <p:nvPr/>
        </p:nvSpPr>
        <p:spPr>
          <a:xfrm>
            <a:off x="4932040" y="886553"/>
            <a:ext cx="30780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Normalized on the charge per bunch</a:t>
            </a:r>
          </a:p>
        </p:txBody>
      </p:sp>
    </p:spTree>
    <p:extLst>
      <p:ext uri="{BB962C8B-B14F-4D97-AF65-F5344CB8AC3E}">
        <p14:creationId xmlns:p14="http://schemas.microsoft.com/office/powerpoint/2010/main" val="340483203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p4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22</a:t>
            </a:fld>
            <a:endParaRPr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1FDCE73-9292-214F-AA3B-B27495DEBD47}"/>
              </a:ext>
            </a:extLst>
          </p:cNvPr>
          <p:cNvSpPr txBox="1"/>
          <p:nvPr/>
        </p:nvSpPr>
        <p:spPr>
          <a:xfrm>
            <a:off x="7394385" y="724677"/>
            <a:ext cx="15680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RUN in 2020-05 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FDAD481-A4D1-0F4F-A1B7-613A3773017C}"/>
              </a:ext>
            </a:extLst>
          </p:cNvPr>
          <p:cNvSpPr txBox="1"/>
          <p:nvPr/>
        </p:nvSpPr>
        <p:spPr>
          <a:xfrm>
            <a:off x="668227" y="4420594"/>
            <a:ext cx="472597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Single bunch</a:t>
            </a:r>
          </a:p>
          <a:p>
            <a:r>
              <a:rPr lang="en-US" dirty="0">
                <a:solidFill>
                  <a:schemeClr val="tx1"/>
                </a:solidFill>
              </a:rPr>
              <a:t>Charge per bunch </a:t>
            </a:r>
            <a:r>
              <a:rPr lang="en-US" dirty="0">
                <a:solidFill>
                  <a:schemeClr val="tx1"/>
                </a:solidFill>
                <a:sym typeface="Wingdings" pitchFamily="2" charset="2"/>
              </a:rPr>
              <a:t> </a:t>
            </a:r>
            <a:r>
              <a:rPr lang="en-US" dirty="0">
                <a:solidFill>
                  <a:srgbClr val="2000FF"/>
                </a:solidFill>
                <a:sym typeface="Wingdings" pitchFamily="2" charset="2"/>
              </a:rPr>
              <a:t>254</a:t>
            </a:r>
            <a:r>
              <a:rPr lang="en-US" dirty="0">
                <a:solidFill>
                  <a:schemeClr val="tx1"/>
                </a:solidFill>
                <a:sym typeface="Wingdings" pitchFamily="2" charset="2"/>
              </a:rPr>
              <a:t>     </a:t>
            </a:r>
            <a:r>
              <a:rPr lang="en-US" dirty="0">
                <a:solidFill>
                  <a:srgbClr val="0139E8"/>
                </a:solidFill>
                <a:sym typeface="Wingdings" pitchFamily="2" charset="2"/>
              </a:rPr>
              <a:t>167</a:t>
            </a:r>
            <a:r>
              <a:rPr lang="en-US" dirty="0">
                <a:solidFill>
                  <a:schemeClr val="tx1"/>
                </a:solidFill>
                <a:sym typeface="Wingdings" pitchFamily="2" charset="2"/>
              </a:rPr>
              <a:t>   </a:t>
            </a:r>
            <a:r>
              <a:rPr lang="en-US" dirty="0">
                <a:solidFill>
                  <a:srgbClr val="0082C6"/>
                </a:solidFill>
                <a:sym typeface="Wingdings" pitchFamily="2" charset="2"/>
              </a:rPr>
              <a:t>123</a:t>
            </a:r>
            <a:r>
              <a:rPr lang="en-US" dirty="0">
                <a:solidFill>
                  <a:schemeClr val="tx1"/>
                </a:solidFill>
                <a:sym typeface="Wingdings" pitchFamily="2" charset="2"/>
              </a:rPr>
              <a:t>        </a:t>
            </a:r>
            <a:r>
              <a:rPr lang="en-US" dirty="0">
                <a:solidFill>
                  <a:srgbClr val="01C49C"/>
                </a:solidFill>
                <a:sym typeface="Wingdings" pitchFamily="2" charset="2"/>
              </a:rPr>
              <a:t>69</a:t>
            </a:r>
            <a:r>
              <a:rPr lang="en-US" dirty="0">
                <a:solidFill>
                  <a:schemeClr val="tx1"/>
                </a:solidFill>
                <a:sym typeface="Wingdings" pitchFamily="2" charset="2"/>
              </a:rPr>
              <a:t>    </a:t>
            </a:r>
            <a:r>
              <a:rPr lang="en-US" dirty="0">
                <a:solidFill>
                  <a:srgbClr val="00FF6D"/>
                </a:solidFill>
                <a:sym typeface="Wingdings" pitchFamily="2" charset="2"/>
              </a:rPr>
              <a:t>10 </a:t>
            </a:r>
            <a:r>
              <a:rPr lang="en-US" dirty="0">
                <a:solidFill>
                  <a:schemeClr val="tx1"/>
                </a:solidFill>
                <a:sym typeface="Wingdings" pitchFamily="2" charset="2"/>
              </a:rPr>
              <a:t> [pC]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US" dirty="0"/>
              <a:t>Bunch length        </a:t>
            </a:r>
            <a:r>
              <a:rPr lang="en-US" dirty="0">
                <a:sym typeface="Wingdings" pitchFamily="2" charset="2"/>
              </a:rPr>
              <a:t> 4.04    4.09   3.98    4.05   3.90 [</a:t>
            </a:r>
            <a:r>
              <a:rPr lang="en-US" dirty="0" err="1">
                <a:sym typeface="Wingdings" pitchFamily="2" charset="2"/>
              </a:rPr>
              <a:t>ps</a:t>
            </a:r>
            <a:r>
              <a:rPr lang="en-US" dirty="0">
                <a:sym typeface="Wingdings" pitchFamily="2" charset="2"/>
              </a:rPr>
              <a:t>]</a:t>
            </a:r>
            <a:endParaRPr lang="en-US" dirty="0"/>
          </a:p>
          <a:p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441884F-C0EF-5A4F-9698-1DC5C3C265B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0376" r="51665"/>
          <a:stretch/>
        </p:blipFill>
        <p:spPr>
          <a:xfrm>
            <a:off x="2540488" y="878565"/>
            <a:ext cx="4188558" cy="3438478"/>
          </a:xfrm>
          <a:prstGeom prst="rect">
            <a:avLst/>
          </a:prstGeom>
        </p:spPr>
      </p:pic>
      <p:sp>
        <p:nvSpPr>
          <p:cNvPr id="14" name="Google Shape;186;p26">
            <a:extLst>
              <a:ext uri="{FF2B5EF4-FFF2-40B4-BE49-F238E27FC236}">
                <a16:creationId xmlns:a16="http://schemas.microsoft.com/office/drawing/2014/main" id="{1D54EC36-4F80-7B42-ADE4-94C8FEA0D85B}"/>
              </a:ext>
            </a:extLst>
          </p:cNvPr>
          <p:cNvSpPr txBox="1"/>
          <p:nvPr/>
        </p:nvSpPr>
        <p:spPr>
          <a:xfrm>
            <a:off x="224775" y="77050"/>
            <a:ext cx="7994192" cy="58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2400" dirty="0"/>
              <a:t>New experimental results – II (charge)</a:t>
            </a:r>
            <a:endParaRPr sz="2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6608D4D-F914-0C42-A189-A6EB607C3BEB}"/>
              </a:ext>
            </a:extLst>
          </p:cNvPr>
          <p:cNvSpPr txBox="1"/>
          <p:nvPr/>
        </p:nvSpPr>
        <p:spPr>
          <a:xfrm rot="16200000">
            <a:off x="1903445" y="2187705"/>
            <a:ext cx="1756455" cy="307777"/>
          </a:xfrm>
          <a:prstGeom prst="rect">
            <a:avLst/>
          </a:prstGeom>
          <a:solidFill>
            <a:schemeClr val="l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Kick/Model</a:t>
            </a:r>
          </a:p>
        </p:txBody>
      </p:sp>
    </p:spTree>
    <p:extLst>
      <p:ext uri="{BB962C8B-B14F-4D97-AF65-F5344CB8AC3E}">
        <p14:creationId xmlns:p14="http://schemas.microsoft.com/office/powerpoint/2010/main" val="330067551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p4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23</a:t>
            </a:fld>
            <a:endParaRPr/>
          </a:p>
        </p:txBody>
      </p:sp>
      <p:sp>
        <p:nvSpPr>
          <p:cNvPr id="8" name="Google Shape;186;p26">
            <a:extLst>
              <a:ext uri="{FF2B5EF4-FFF2-40B4-BE49-F238E27FC236}">
                <a16:creationId xmlns:a16="http://schemas.microsoft.com/office/drawing/2014/main" id="{11131A2F-CDE8-E346-AFE7-4017B0D54384}"/>
              </a:ext>
            </a:extLst>
          </p:cNvPr>
          <p:cNvSpPr txBox="1"/>
          <p:nvPr/>
        </p:nvSpPr>
        <p:spPr>
          <a:xfrm>
            <a:off x="224775" y="77050"/>
            <a:ext cx="7717746" cy="58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2400" dirty="0"/>
              <a:t>New experimental results – III (charge/bunch-length)</a:t>
            </a:r>
            <a:endParaRPr sz="2400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605A509-84F1-4842-8924-C755A5B8C7D9}"/>
              </a:ext>
            </a:extLst>
          </p:cNvPr>
          <p:cNvGrpSpPr/>
          <p:nvPr/>
        </p:nvGrpSpPr>
        <p:grpSpPr>
          <a:xfrm>
            <a:off x="668227" y="4133151"/>
            <a:ext cx="5272597" cy="1026107"/>
            <a:chOff x="668227" y="4133151"/>
            <a:chExt cx="5272597" cy="1026107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8FDAD481-A4D1-0F4F-A1B7-613A3773017C}"/>
                </a:ext>
              </a:extLst>
            </p:cNvPr>
            <p:cNvSpPr txBox="1"/>
            <p:nvPr/>
          </p:nvSpPr>
          <p:spPr>
            <a:xfrm>
              <a:off x="668227" y="4420594"/>
              <a:ext cx="5272597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20 bunches</a:t>
              </a:r>
            </a:p>
            <a:p>
              <a:r>
                <a:rPr lang="en-US" dirty="0">
                  <a:solidFill>
                    <a:schemeClr val="tx1"/>
                  </a:solidFill>
                </a:rPr>
                <a:t>Charge per bunch </a:t>
              </a:r>
              <a:r>
                <a:rPr lang="en-US" dirty="0">
                  <a:solidFill>
                    <a:schemeClr val="tx1"/>
                  </a:solidFill>
                  <a:sym typeface="Wingdings" pitchFamily="2" charset="2"/>
                </a:rPr>
                <a:t> </a:t>
              </a:r>
              <a:r>
                <a:rPr lang="en-US" dirty="0">
                  <a:solidFill>
                    <a:srgbClr val="441CAF"/>
                  </a:solidFill>
                  <a:sym typeface="Wingdings" pitchFamily="2" charset="2"/>
                </a:rPr>
                <a:t>511</a:t>
              </a:r>
              <a:r>
                <a:rPr lang="en-US" dirty="0">
                  <a:solidFill>
                    <a:schemeClr val="tx1"/>
                  </a:solidFill>
                  <a:sym typeface="Wingdings" pitchFamily="2" charset="2"/>
                </a:rPr>
                <a:t>   </a:t>
              </a:r>
              <a:r>
                <a:rPr lang="en-US" dirty="0">
                  <a:solidFill>
                    <a:srgbClr val="4161FF"/>
                  </a:solidFill>
                  <a:sym typeface="Wingdings" pitchFamily="2" charset="2"/>
                </a:rPr>
                <a:t>221</a:t>
              </a:r>
              <a:r>
                <a:rPr lang="en-US" dirty="0">
                  <a:solidFill>
                    <a:schemeClr val="tx1"/>
                  </a:solidFill>
                  <a:sym typeface="Wingdings" pitchFamily="2" charset="2"/>
                </a:rPr>
                <a:t>   </a:t>
              </a:r>
              <a:r>
                <a:rPr lang="en-US" dirty="0">
                  <a:solidFill>
                    <a:srgbClr val="00ACE4"/>
                  </a:solidFill>
                  <a:sym typeface="Wingdings" pitchFamily="2" charset="2"/>
                </a:rPr>
                <a:t>122</a:t>
              </a:r>
              <a:r>
                <a:rPr lang="en-US" dirty="0">
                  <a:solidFill>
                    <a:schemeClr val="tx1"/>
                  </a:solidFill>
                  <a:sym typeface="Wingdings" pitchFamily="2" charset="2"/>
                </a:rPr>
                <a:t>    </a:t>
              </a:r>
              <a:r>
                <a:rPr lang="en-US" dirty="0">
                  <a:solidFill>
                    <a:srgbClr val="19C6C0"/>
                  </a:solidFill>
                  <a:sym typeface="Wingdings" pitchFamily="2" charset="2"/>
                </a:rPr>
                <a:t>41</a:t>
              </a:r>
              <a:r>
                <a:rPr lang="en-US" dirty="0">
                  <a:solidFill>
                    <a:schemeClr val="tx1"/>
                  </a:solidFill>
                  <a:sym typeface="Wingdings" pitchFamily="2" charset="2"/>
                </a:rPr>
                <a:t>      </a:t>
              </a:r>
              <a:r>
                <a:rPr lang="en-US" dirty="0">
                  <a:solidFill>
                    <a:srgbClr val="F3B900"/>
                  </a:solidFill>
                  <a:sym typeface="Wingdings" pitchFamily="2" charset="2"/>
                </a:rPr>
                <a:t>369</a:t>
              </a:r>
              <a:r>
                <a:rPr lang="en-US" dirty="0">
                  <a:solidFill>
                    <a:schemeClr val="tx1"/>
                  </a:solidFill>
                  <a:sym typeface="Wingdings" pitchFamily="2" charset="2"/>
                </a:rPr>
                <a:t>     </a:t>
              </a:r>
              <a:r>
                <a:rPr lang="en-US" dirty="0">
                  <a:solidFill>
                    <a:srgbClr val="F6FC00"/>
                  </a:solidFill>
                  <a:sym typeface="Wingdings" pitchFamily="2" charset="2"/>
                </a:rPr>
                <a:t>229</a:t>
              </a:r>
              <a:r>
                <a:rPr lang="en-US" dirty="0">
                  <a:solidFill>
                    <a:schemeClr val="tx1"/>
                  </a:solidFill>
                  <a:sym typeface="Wingdings" pitchFamily="2" charset="2"/>
                </a:rPr>
                <a:t>   [pC]</a:t>
              </a:r>
              <a:endParaRPr lang="en-US" dirty="0">
                <a:solidFill>
                  <a:schemeClr val="tx1"/>
                </a:solidFill>
              </a:endParaRPr>
            </a:p>
            <a:p>
              <a:r>
                <a:rPr lang="en-US" dirty="0"/>
                <a:t>Bunch length        </a:t>
              </a:r>
              <a:r>
                <a:rPr lang="en-US" dirty="0">
                  <a:sym typeface="Wingdings" pitchFamily="2" charset="2"/>
                </a:rPr>
                <a:t>  </a:t>
              </a:r>
              <a:r>
                <a:rPr lang="en-US" dirty="0"/>
                <a:t>3.9   3.33   3.01  2.91   3.28    3.03   [</a:t>
              </a:r>
              <a:r>
                <a:rPr lang="en-US" dirty="0" err="1"/>
                <a:t>ps</a:t>
              </a:r>
              <a:r>
                <a:rPr lang="en-US" dirty="0"/>
                <a:t>]</a:t>
              </a:r>
            </a:p>
          </p:txBody>
        </p: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FD41A6C9-4DFD-AC42-A564-EAA88AA3C590}"/>
                </a:ext>
              </a:extLst>
            </p:cNvPr>
            <p:cNvSpPr txBox="1"/>
            <p:nvPr/>
          </p:nvSpPr>
          <p:spPr>
            <a:xfrm>
              <a:off x="2361865" y="4133151"/>
              <a:ext cx="305885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 9x     4x      4x    4x       3x       3x     </a:t>
              </a: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F18180F1-AA5D-794E-A7C5-6C5E7E5FF833}"/>
              </a:ext>
            </a:extLst>
          </p:cNvPr>
          <p:cNvSpPr txBox="1"/>
          <p:nvPr/>
        </p:nvSpPr>
        <p:spPr>
          <a:xfrm>
            <a:off x="7394385" y="724677"/>
            <a:ext cx="15680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RUN in 2020-09  </a:t>
            </a:r>
          </a:p>
        </p:txBody>
      </p:sp>
    </p:spTree>
    <p:extLst>
      <p:ext uri="{BB962C8B-B14F-4D97-AF65-F5344CB8AC3E}">
        <p14:creationId xmlns:p14="http://schemas.microsoft.com/office/powerpoint/2010/main" val="350673486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p4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24</a:t>
            </a:fld>
            <a:endParaRPr/>
          </a:p>
        </p:txBody>
      </p:sp>
      <p:sp>
        <p:nvSpPr>
          <p:cNvPr id="8" name="Google Shape;186;p26">
            <a:extLst>
              <a:ext uri="{FF2B5EF4-FFF2-40B4-BE49-F238E27FC236}">
                <a16:creationId xmlns:a16="http://schemas.microsoft.com/office/drawing/2014/main" id="{11131A2F-CDE8-E346-AFE7-4017B0D54384}"/>
              </a:ext>
            </a:extLst>
          </p:cNvPr>
          <p:cNvSpPr txBox="1"/>
          <p:nvPr/>
        </p:nvSpPr>
        <p:spPr>
          <a:xfrm>
            <a:off x="224775" y="77050"/>
            <a:ext cx="7717746" cy="58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2400" dirty="0"/>
              <a:t>New experimental results – III (charge/bunch-length)</a:t>
            </a:r>
            <a:endParaRPr sz="2400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605A509-84F1-4842-8924-C755A5B8C7D9}"/>
              </a:ext>
            </a:extLst>
          </p:cNvPr>
          <p:cNvGrpSpPr/>
          <p:nvPr/>
        </p:nvGrpSpPr>
        <p:grpSpPr>
          <a:xfrm>
            <a:off x="668227" y="4133151"/>
            <a:ext cx="5272597" cy="1026107"/>
            <a:chOff x="668227" y="4133151"/>
            <a:chExt cx="5272597" cy="1026107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8FDAD481-A4D1-0F4F-A1B7-613A3773017C}"/>
                </a:ext>
              </a:extLst>
            </p:cNvPr>
            <p:cNvSpPr txBox="1"/>
            <p:nvPr/>
          </p:nvSpPr>
          <p:spPr>
            <a:xfrm>
              <a:off x="668227" y="4420594"/>
              <a:ext cx="5272597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20 bunches</a:t>
              </a:r>
            </a:p>
            <a:p>
              <a:r>
                <a:rPr lang="en-US" dirty="0">
                  <a:solidFill>
                    <a:schemeClr val="tx1"/>
                  </a:solidFill>
                </a:rPr>
                <a:t>Charge per bunch </a:t>
              </a:r>
              <a:r>
                <a:rPr lang="en-US" dirty="0">
                  <a:solidFill>
                    <a:schemeClr val="tx1"/>
                  </a:solidFill>
                  <a:sym typeface="Wingdings" pitchFamily="2" charset="2"/>
                </a:rPr>
                <a:t> </a:t>
              </a:r>
              <a:r>
                <a:rPr lang="en-US" dirty="0">
                  <a:solidFill>
                    <a:srgbClr val="441CAF"/>
                  </a:solidFill>
                  <a:sym typeface="Wingdings" pitchFamily="2" charset="2"/>
                </a:rPr>
                <a:t>511</a:t>
              </a:r>
              <a:r>
                <a:rPr lang="en-US" dirty="0">
                  <a:solidFill>
                    <a:schemeClr val="tx1"/>
                  </a:solidFill>
                  <a:sym typeface="Wingdings" pitchFamily="2" charset="2"/>
                </a:rPr>
                <a:t>   </a:t>
              </a:r>
              <a:r>
                <a:rPr lang="en-US" dirty="0">
                  <a:solidFill>
                    <a:srgbClr val="4161FF"/>
                  </a:solidFill>
                  <a:sym typeface="Wingdings" pitchFamily="2" charset="2"/>
                </a:rPr>
                <a:t>221</a:t>
              </a:r>
              <a:r>
                <a:rPr lang="en-US" dirty="0">
                  <a:solidFill>
                    <a:schemeClr val="tx1"/>
                  </a:solidFill>
                  <a:sym typeface="Wingdings" pitchFamily="2" charset="2"/>
                </a:rPr>
                <a:t>   </a:t>
              </a:r>
              <a:r>
                <a:rPr lang="en-US" dirty="0">
                  <a:solidFill>
                    <a:srgbClr val="00ACE4"/>
                  </a:solidFill>
                  <a:sym typeface="Wingdings" pitchFamily="2" charset="2"/>
                </a:rPr>
                <a:t>122</a:t>
              </a:r>
              <a:r>
                <a:rPr lang="en-US" dirty="0">
                  <a:solidFill>
                    <a:schemeClr val="tx1"/>
                  </a:solidFill>
                  <a:sym typeface="Wingdings" pitchFamily="2" charset="2"/>
                </a:rPr>
                <a:t>    </a:t>
              </a:r>
              <a:r>
                <a:rPr lang="en-US" dirty="0">
                  <a:solidFill>
                    <a:srgbClr val="19C6C0"/>
                  </a:solidFill>
                  <a:sym typeface="Wingdings" pitchFamily="2" charset="2"/>
                </a:rPr>
                <a:t>41</a:t>
              </a:r>
              <a:r>
                <a:rPr lang="en-US" dirty="0">
                  <a:solidFill>
                    <a:schemeClr val="tx1"/>
                  </a:solidFill>
                  <a:sym typeface="Wingdings" pitchFamily="2" charset="2"/>
                </a:rPr>
                <a:t>      </a:t>
              </a:r>
              <a:r>
                <a:rPr lang="en-US" dirty="0">
                  <a:solidFill>
                    <a:srgbClr val="F3B900"/>
                  </a:solidFill>
                  <a:sym typeface="Wingdings" pitchFamily="2" charset="2"/>
                </a:rPr>
                <a:t>369</a:t>
              </a:r>
              <a:r>
                <a:rPr lang="en-US" dirty="0">
                  <a:solidFill>
                    <a:schemeClr val="tx1"/>
                  </a:solidFill>
                  <a:sym typeface="Wingdings" pitchFamily="2" charset="2"/>
                </a:rPr>
                <a:t>     </a:t>
              </a:r>
              <a:r>
                <a:rPr lang="en-US" dirty="0">
                  <a:solidFill>
                    <a:srgbClr val="F6FC00"/>
                  </a:solidFill>
                  <a:sym typeface="Wingdings" pitchFamily="2" charset="2"/>
                </a:rPr>
                <a:t>229</a:t>
              </a:r>
              <a:r>
                <a:rPr lang="en-US" dirty="0">
                  <a:solidFill>
                    <a:schemeClr val="tx1"/>
                  </a:solidFill>
                  <a:sym typeface="Wingdings" pitchFamily="2" charset="2"/>
                </a:rPr>
                <a:t>   [pC]</a:t>
              </a:r>
              <a:endParaRPr lang="en-US" dirty="0">
                <a:solidFill>
                  <a:schemeClr val="tx1"/>
                </a:solidFill>
              </a:endParaRPr>
            </a:p>
            <a:p>
              <a:r>
                <a:rPr lang="en-US" dirty="0"/>
                <a:t>Bunch length        </a:t>
              </a:r>
              <a:r>
                <a:rPr lang="en-US" dirty="0">
                  <a:sym typeface="Wingdings" pitchFamily="2" charset="2"/>
                </a:rPr>
                <a:t>  </a:t>
              </a:r>
              <a:r>
                <a:rPr lang="en-US" dirty="0"/>
                <a:t>3.9   3.33   3.01  2.91   3.28    3.03   [</a:t>
              </a:r>
              <a:r>
                <a:rPr lang="en-US" dirty="0" err="1"/>
                <a:t>ps</a:t>
              </a:r>
              <a:r>
                <a:rPr lang="en-US" dirty="0"/>
                <a:t>]</a:t>
              </a:r>
            </a:p>
          </p:txBody>
        </p: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FD41A6C9-4DFD-AC42-A564-EAA88AA3C590}"/>
                </a:ext>
              </a:extLst>
            </p:cNvPr>
            <p:cNvSpPr txBox="1"/>
            <p:nvPr/>
          </p:nvSpPr>
          <p:spPr>
            <a:xfrm>
              <a:off x="2361865" y="4133151"/>
              <a:ext cx="305885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 9x     4x      4x    4x       3x       3x     </a:t>
              </a:r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73E28153-8422-FA48-B983-B8717E05547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7543" r="50117"/>
          <a:stretch/>
        </p:blipFill>
        <p:spPr>
          <a:xfrm>
            <a:off x="1036292" y="939996"/>
            <a:ext cx="3797514" cy="319315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4620C90-341E-C84B-994A-81956BFBED2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49776" r="52260"/>
          <a:stretch/>
        </p:blipFill>
        <p:spPr>
          <a:xfrm>
            <a:off x="4833806" y="1109757"/>
            <a:ext cx="3594201" cy="3023394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F18180F1-AA5D-794E-A7C5-6C5E7E5FF833}"/>
              </a:ext>
            </a:extLst>
          </p:cNvPr>
          <p:cNvSpPr txBox="1"/>
          <p:nvPr/>
        </p:nvSpPr>
        <p:spPr>
          <a:xfrm>
            <a:off x="7394385" y="724677"/>
            <a:ext cx="15680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RUN in 2020-09 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A9FF093-B66C-B14A-B264-C6FF4E31D31C}"/>
              </a:ext>
            </a:extLst>
          </p:cNvPr>
          <p:cNvSpPr txBox="1"/>
          <p:nvPr/>
        </p:nvSpPr>
        <p:spPr>
          <a:xfrm>
            <a:off x="5132493" y="894438"/>
            <a:ext cx="30780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Normalized on the charge per bunch</a:t>
            </a:r>
          </a:p>
        </p:txBody>
      </p:sp>
    </p:spTree>
    <p:extLst>
      <p:ext uri="{BB962C8B-B14F-4D97-AF65-F5344CB8AC3E}">
        <p14:creationId xmlns:p14="http://schemas.microsoft.com/office/powerpoint/2010/main" val="118884409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p4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25</a:t>
            </a:fld>
            <a:endParaRPr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1FDCE73-9292-214F-AA3B-B27495DEBD47}"/>
              </a:ext>
            </a:extLst>
          </p:cNvPr>
          <p:cNvSpPr txBox="1"/>
          <p:nvPr/>
        </p:nvSpPr>
        <p:spPr>
          <a:xfrm>
            <a:off x="7394385" y="724677"/>
            <a:ext cx="15680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RUN in 2020-09  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ABA44007-00CC-D249-A8D2-B7F5BEC27EA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8814" r="51486"/>
          <a:stretch/>
        </p:blipFill>
        <p:spPr>
          <a:xfrm>
            <a:off x="2135158" y="724677"/>
            <a:ext cx="4033293" cy="3402624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63AF92DE-0B0B-644F-B1B2-1F2D3081BF9D}"/>
              </a:ext>
            </a:extLst>
          </p:cNvPr>
          <p:cNvGrpSpPr/>
          <p:nvPr/>
        </p:nvGrpSpPr>
        <p:grpSpPr>
          <a:xfrm>
            <a:off x="668227" y="4133151"/>
            <a:ext cx="5272597" cy="1026107"/>
            <a:chOff x="668227" y="4133151"/>
            <a:chExt cx="5272597" cy="1026107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027858DA-151A-2E4A-AC92-2A587378A9D8}"/>
                </a:ext>
              </a:extLst>
            </p:cNvPr>
            <p:cNvSpPr txBox="1"/>
            <p:nvPr/>
          </p:nvSpPr>
          <p:spPr>
            <a:xfrm>
              <a:off x="668227" y="4420594"/>
              <a:ext cx="5272597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20 bunches</a:t>
              </a:r>
            </a:p>
            <a:p>
              <a:r>
                <a:rPr lang="en-US" dirty="0">
                  <a:solidFill>
                    <a:schemeClr val="tx1"/>
                  </a:solidFill>
                </a:rPr>
                <a:t>Charge per bunch </a:t>
              </a:r>
              <a:r>
                <a:rPr lang="en-US" dirty="0">
                  <a:solidFill>
                    <a:schemeClr val="tx1"/>
                  </a:solidFill>
                  <a:sym typeface="Wingdings" pitchFamily="2" charset="2"/>
                </a:rPr>
                <a:t> </a:t>
              </a:r>
              <a:r>
                <a:rPr lang="en-US" dirty="0">
                  <a:solidFill>
                    <a:srgbClr val="441CAF"/>
                  </a:solidFill>
                  <a:sym typeface="Wingdings" pitchFamily="2" charset="2"/>
                </a:rPr>
                <a:t>511</a:t>
              </a:r>
              <a:r>
                <a:rPr lang="en-US" dirty="0">
                  <a:solidFill>
                    <a:schemeClr val="tx1"/>
                  </a:solidFill>
                  <a:sym typeface="Wingdings" pitchFamily="2" charset="2"/>
                </a:rPr>
                <a:t>   </a:t>
              </a:r>
              <a:r>
                <a:rPr lang="en-US" dirty="0">
                  <a:solidFill>
                    <a:srgbClr val="4161FF"/>
                  </a:solidFill>
                  <a:sym typeface="Wingdings" pitchFamily="2" charset="2"/>
                </a:rPr>
                <a:t>221</a:t>
              </a:r>
              <a:r>
                <a:rPr lang="en-US" dirty="0">
                  <a:solidFill>
                    <a:schemeClr val="tx1"/>
                  </a:solidFill>
                  <a:sym typeface="Wingdings" pitchFamily="2" charset="2"/>
                </a:rPr>
                <a:t>   </a:t>
              </a:r>
              <a:r>
                <a:rPr lang="en-US" dirty="0">
                  <a:solidFill>
                    <a:srgbClr val="00ACE4"/>
                  </a:solidFill>
                  <a:sym typeface="Wingdings" pitchFamily="2" charset="2"/>
                </a:rPr>
                <a:t>122</a:t>
              </a:r>
              <a:r>
                <a:rPr lang="en-US" dirty="0">
                  <a:solidFill>
                    <a:schemeClr val="tx1"/>
                  </a:solidFill>
                  <a:sym typeface="Wingdings" pitchFamily="2" charset="2"/>
                </a:rPr>
                <a:t>    </a:t>
              </a:r>
              <a:r>
                <a:rPr lang="en-US" dirty="0">
                  <a:solidFill>
                    <a:srgbClr val="19C6C0"/>
                  </a:solidFill>
                  <a:sym typeface="Wingdings" pitchFamily="2" charset="2"/>
                </a:rPr>
                <a:t>41</a:t>
              </a:r>
              <a:r>
                <a:rPr lang="en-US" dirty="0">
                  <a:solidFill>
                    <a:schemeClr val="tx1"/>
                  </a:solidFill>
                  <a:sym typeface="Wingdings" pitchFamily="2" charset="2"/>
                </a:rPr>
                <a:t>      </a:t>
              </a:r>
              <a:r>
                <a:rPr lang="en-US" dirty="0">
                  <a:solidFill>
                    <a:srgbClr val="F3B900"/>
                  </a:solidFill>
                  <a:sym typeface="Wingdings" pitchFamily="2" charset="2"/>
                </a:rPr>
                <a:t>369</a:t>
              </a:r>
              <a:r>
                <a:rPr lang="en-US" dirty="0">
                  <a:solidFill>
                    <a:schemeClr val="tx1"/>
                  </a:solidFill>
                  <a:sym typeface="Wingdings" pitchFamily="2" charset="2"/>
                </a:rPr>
                <a:t>     </a:t>
              </a:r>
              <a:r>
                <a:rPr lang="en-US" dirty="0">
                  <a:solidFill>
                    <a:srgbClr val="F6FC00"/>
                  </a:solidFill>
                  <a:sym typeface="Wingdings" pitchFamily="2" charset="2"/>
                </a:rPr>
                <a:t>229</a:t>
              </a:r>
              <a:r>
                <a:rPr lang="en-US" dirty="0">
                  <a:solidFill>
                    <a:schemeClr val="tx1"/>
                  </a:solidFill>
                  <a:sym typeface="Wingdings" pitchFamily="2" charset="2"/>
                </a:rPr>
                <a:t>   [pC]</a:t>
              </a:r>
              <a:endParaRPr lang="en-US" dirty="0">
                <a:solidFill>
                  <a:schemeClr val="tx1"/>
                </a:solidFill>
              </a:endParaRPr>
            </a:p>
            <a:p>
              <a:r>
                <a:rPr lang="en-US" dirty="0"/>
                <a:t>Bunch length        </a:t>
              </a:r>
              <a:r>
                <a:rPr lang="en-US" dirty="0">
                  <a:sym typeface="Wingdings" pitchFamily="2" charset="2"/>
                </a:rPr>
                <a:t>  </a:t>
              </a:r>
              <a:r>
                <a:rPr lang="en-US" dirty="0"/>
                <a:t>3.9   3.33   3.01  2.91   3.28    3.03   [</a:t>
              </a:r>
              <a:r>
                <a:rPr lang="en-US" dirty="0" err="1"/>
                <a:t>ps</a:t>
              </a:r>
              <a:r>
                <a:rPr lang="en-US" dirty="0"/>
                <a:t>]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81381550-6751-E04D-B0AB-2D0AA0EFD7D1}"/>
                </a:ext>
              </a:extLst>
            </p:cNvPr>
            <p:cNvSpPr txBox="1"/>
            <p:nvPr/>
          </p:nvSpPr>
          <p:spPr>
            <a:xfrm>
              <a:off x="2361865" y="4133151"/>
              <a:ext cx="305885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 9x     4x      4x    4x       3x       3x     </a:t>
              </a:r>
            </a:p>
          </p:txBody>
        </p:sp>
      </p:grpSp>
      <p:sp>
        <p:nvSpPr>
          <p:cNvPr id="26" name="Google Shape;186;p26">
            <a:extLst>
              <a:ext uri="{FF2B5EF4-FFF2-40B4-BE49-F238E27FC236}">
                <a16:creationId xmlns:a16="http://schemas.microsoft.com/office/drawing/2014/main" id="{193E31C2-7A7C-4549-8950-50701B62FBF4}"/>
              </a:ext>
            </a:extLst>
          </p:cNvPr>
          <p:cNvSpPr txBox="1"/>
          <p:nvPr/>
        </p:nvSpPr>
        <p:spPr>
          <a:xfrm>
            <a:off x="224775" y="77050"/>
            <a:ext cx="7717746" cy="58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2400" dirty="0"/>
              <a:t>New experimental results – III (charge/bunch-length)</a:t>
            </a:r>
            <a:endParaRPr sz="2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C155D0C-6A74-264A-9F72-A191D01F6BF9}"/>
              </a:ext>
            </a:extLst>
          </p:cNvPr>
          <p:cNvSpPr txBox="1"/>
          <p:nvPr/>
        </p:nvSpPr>
        <p:spPr>
          <a:xfrm rot="16200000">
            <a:off x="1487656" y="2107958"/>
            <a:ext cx="1684447" cy="307777"/>
          </a:xfrm>
          <a:prstGeom prst="rect">
            <a:avLst/>
          </a:prstGeom>
          <a:solidFill>
            <a:schemeClr val="l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Kick/Model</a:t>
            </a:r>
          </a:p>
        </p:txBody>
      </p:sp>
    </p:spTree>
    <p:extLst>
      <p:ext uri="{BB962C8B-B14F-4D97-AF65-F5344CB8AC3E}">
        <p14:creationId xmlns:p14="http://schemas.microsoft.com/office/powerpoint/2010/main" val="167861186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p4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26</a:t>
            </a:fld>
            <a:endParaRPr/>
          </a:p>
        </p:txBody>
      </p:sp>
      <p:sp>
        <p:nvSpPr>
          <p:cNvPr id="8" name="Google Shape;186;p26">
            <a:extLst>
              <a:ext uri="{FF2B5EF4-FFF2-40B4-BE49-F238E27FC236}">
                <a16:creationId xmlns:a16="http://schemas.microsoft.com/office/drawing/2014/main" id="{11131A2F-CDE8-E346-AFE7-4017B0D54384}"/>
              </a:ext>
            </a:extLst>
          </p:cNvPr>
          <p:cNvSpPr txBox="1"/>
          <p:nvPr/>
        </p:nvSpPr>
        <p:spPr>
          <a:xfrm>
            <a:off x="224775" y="77050"/>
            <a:ext cx="8737668" cy="58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it" sz="2400" dirty="0"/>
              <a:t>New experimental results – IV (#bunches/charge/bunch-length)</a:t>
            </a:r>
            <a:endParaRPr sz="24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1FDCE73-9292-214F-AA3B-B27495DEBD47}"/>
              </a:ext>
            </a:extLst>
          </p:cNvPr>
          <p:cNvSpPr txBox="1"/>
          <p:nvPr/>
        </p:nvSpPr>
        <p:spPr>
          <a:xfrm>
            <a:off x="7394385" y="724677"/>
            <a:ext cx="15680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RUN in 2020-09 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0CAE3AE-B0FF-764A-AECE-49DDDA574E00}"/>
              </a:ext>
            </a:extLst>
          </p:cNvPr>
          <p:cNvSpPr txBox="1"/>
          <p:nvPr/>
        </p:nvSpPr>
        <p:spPr>
          <a:xfrm>
            <a:off x="668227" y="4420594"/>
            <a:ext cx="450636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#Bunches 	           </a:t>
            </a:r>
            <a:r>
              <a:rPr lang="en-US" dirty="0">
                <a:sym typeface="Wingdings" pitchFamily="2" charset="2"/>
              </a:rPr>
              <a:t>  20     10       5       1        40</a:t>
            </a:r>
            <a:endParaRPr lang="en-US" dirty="0"/>
          </a:p>
          <a:p>
            <a:r>
              <a:rPr lang="en-US" dirty="0">
                <a:solidFill>
                  <a:schemeClr val="tx1"/>
                </a:solidFill>
              </a:rPr>
              <a:t>Charge per bunch </a:t>
            </a:r>
            <a:r>
              <a:rPr lang="en-US" dirty="0">
                <a:solidFill>
                  <a:schemeClr val="tx1"/>
                </a:solidFill>
                <a:sym typeface="Wingdings" pitchFamily="2" charset="2"/>
              </a:rPr>
              <a:t> </a:t>
            </a:r>
            <a:r>
              <a:rPr lang="en-US" dirty="0">
                <a:solidFill>
                  <a:srgbClr val="441CB0"/>
                </a:solidFill>
                <a:sym typeface="Wingdings" pitchFamily="2" charset="2"/>
              </a:rPr>
              <a:t> </a:t>
            </a:r>
            <a:r>
              <a:rPr lang="en-US" dirty="0">
                <a:solidFill>
                  <a:srgbClr val="441CAF"/>
                </a:solidFill>
                <a:sym typeface="Wingdings" pitchFamily="2" charset="2"/>
              </a:rPr>
              <a:t>379</a:t>
            </a:r>
            <a:r>
              <a:rPr lang="en-US" dirty="0">
                <a:solidFill>
                  <a:srgbClr val="441CB0"/>
                </a:solidFill>
                <a:sym typeface="Wingdings" pitchFamily="2" charset="2"/>
              </a:rPr>
              <a:t>  </a:t>
            </a:r>
            <a:r>
              <a:rPr lang="en-US" dirty="0">
                <a:solidFill>
                  <a:srgbClr val="4161FF"/>
                </a:solidFill>
                <a:sym typeface="Wingdings" pitchFamily="2" charset="2"/>
              </a:rPr>
              <a:t>397</a:t>
            </a:r>
            <a:r>
              <a:rPr lang="en-US" dirty="0">
                <a:solidFill>
                  <a:srgbClr val="441CB0"/>
                </a:solidFill>
                <a:sym typeface="Wingdings" pitchFamily="2" charset="2"/>
              </a:rPr>
              <a:t>    </a:t>
            </a:r>
            <a:r>
              <a:rPr lang="en-US" dirty="0">
                <a:solidFill>
                  <a:srgbClr val="00B0F0"/>
                </a:solidFill>
                <a:sym typeface="Wingdings" pitchFamily="2" charset="2"/>
              </a:rPr>
              <a:t>394</a:t>
            </a:r>
            <a:r>
              <a:rPr lang="en-US" dirty="0">
                <a:solidFill>
                  <a:srgbClr val="441CB0"/>
                </a:solidFill>
                <a:sym typeface="Wingdings" pitchFamily="2" charset="2"/>
              </a:rPr>
              <a:t>   </a:t>
            </a:r>
            <a:r>
              <a:rPr lang="en-US" dirty="0">
                <a:solidFill>
                  <a:srgbClr val="92D050"/>
                </a:solidFill>
                <a:sym typeface="Wingdings" pitchFamily="2" charset="2"/>
              </a:rPr>
              <a:t>380</a:t>
            </a:r>
            <a:r>
              <a:rPr lang="en-US" dirty="0">
                <a:solidFill>
                  <a:srgbClr val="441CB0"/>
                </a:solidFill>
                <a:sym typeface="Wingdings" pitchFamily="2" charset="2"/>
              </a:rPr>
              <a:t>    </a:t>
            </a:r>
            <a:r>
              <a:rPr lang="en-US" dirty="0">
                <a:solidFill>
                  <a:srgbClr val="F6FC00"/>
                </a:solidFill>
                <a:sym typeface="Wingdings" pitchFamily="2" charset="2"/>
              </a:rPr>
              <a:t>269</a:t>
            </a:r>
            <a:r>
              <a:rPr lang="en-US" dirty="0">
                <a:solidFill>
                  <a:srgbClr val="441CB0"/>
                </a:solidFill>
                <a:sym typeface="Wingdings" pitchFamily="2" charset="2"/>
              </a:rPr>
              <a:t> </a:t>
            </a:r>
            <a:r>
              <a:rPr lang="en-US" dirty="0">
                <a:solidFill>
                  <a:schemeClr val="tx1"/>
                </a:solidFill>
                <a:sym typeface="Wingdings" pitchFamily="2" charset="2"/>
              </a:rPr>
              <a:t>[pC]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US" dirty="0"/>
              <a:t>Bunch length        </a:t>
            </a:r>
            <a:r>
              <a:rPr lang="en-US" dirty="0">
                <a:sym typeface="Wingdings" pitchFamily="2" charset="2"/>
              </a:rPr>
              <a:t>  </a:t>
            </a:r>
            <a:r>
              <a:rPr lang="en-US" dirty="0"/>
              <a:t>4.38 4.24    3.91 3.30    3.48 [</a:t>
            </a:r>
            <a:r>
              <a:rPr lang="en-US" dirty="0" err="1"/>
              <a:t>ps</a:t>
            </a:r>
            <a:r>
              <a:rPr lang="en-US" dirty="0"/>
              <a:t>]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F17E4E3-577F-9A47-8074-5300EBFD128C}"/>
              </a:ext>
            </a:extLst>
          </p:cNvPr>
          <p:cNvSpPr txBox="1"/>
          <p:nvPr/>
        </p:nvSpPr>
        <p:spPr>
          <a:xfrm>
            <a:off x="2361865" y="4133151"/>
            <a:ext cx="22733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3x     3x      3x    3x       3x</a:t>
            </a:r>
          </a:p>
        </p:txBody>
      </p:sp>
    </p:spTree>
    <p:extLst>
      <p:ext uri="{BB962C8B-B14F-4D97-AF65-F5344CB8AC3E}">
        <p14:creationId xmlns:p14="http://schemas.microsoft.com/office/powerpoint/2010/main" val="1955309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p4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27</a:t>
            </a:fld>
            <a:endParaRPr/>
          </a:p>
        </p:txBody>
      </p:sp>
      <p:sp>
        <p:nvSpPr>
          <p:cNvPr id="8" name="Google Shape;186;p26">
            <a:extLst>
              <a:ext uri="{FF2B5EF4-FFF2-40B4-BE49-F238E27FC236}">
                <a16:creationId xmlns:a16="http://schemas.microsoft.com/office/drawing/2014/main" id="{11131A2F-CDE8-E346-AFE7-4017B0D54384}"/>
              </a:ext>
            </a:extLst>
          </p:cNvPr>
          <p:cNvSpPr txBox="1"/>
          <p:nvPr/>
        </p:nvSpPr>
        <p:spPr>
          <a:xfrm>
            <a:off x="224775" y="77050"/>
            <a:ext cx="8737668" cy="58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it" sz="2400" dirty="0"/>
              <a:t>New experimental results – IV (#bunches/charge/bunch-length)</a:t>
            </a:r>
            <a:endParaRPr sz="24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1FDCE73-9292-214F-AA3B-B27495DEBD47}"/>
              </a:ext>
            </a:extLst>
          </p:cNvPr>
          <p:cNvSpPr txBox="1"/>
          <p:nvPr/>
        </p:nvSpPr>
        <p:spPr>
          <a:xfrm>
            <a:off x="7394385" y="724677"/>
            <a:ext cx="15680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RUN in 2020-09 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0CAE3AE-B0FF-764A-AECE-49DDDA574E00}"/>
              </a:ext>
            </a:extLst>
          </p:cNvPr>
          <p:cNvSpPr txBox="1"/>
          <p:nvPr/>
        </p:nvSpPr>
        <p:spPr>
          <a:xfrm>
            <a:off x="668227" y="4420594"/>
            <a:ext cx="450636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#Bunches 	           </a:t>
            </a:r>
            <a:r>
              <a:rPr lang="en-US" dirty="0">
                <a:sym typeface="Wingdings" pitchFamily="2" charset="2"/>
              </a:rPr>
              <a:t>  20     10       5       1        40</a:t>
            </a:r>
            <a:endParaRPr lang="en-US" dirty="0"/>
          </a:p>
          <a:p>
            <a:r>
              <a:rPr lang="en-US" dirty="0">
                <a:solidFill>
                  <a:schemeClr val="tx1"/>
                </a:solidFill>
              </a:rPr>
              <a:t>Charge per bunch </a:t>
            </a:r>
            <a:r>
              <a:rPr lang="en-US" dirty="0">
                <a:solidFill>
                  <a:schemeClr val="tx1"/>
                </a:solidFill>
                <a:sym typeface="Wingdings" pitchFamily="2" charset="2"/>
              </a:rPr>
              <a:t> </a:t>
            </a:r>
            <a:r>
              <a:rPr lang="en-US" dirty="0">
                <a:solidFill>
                  <a:srgbClr val="441CB0"/>
                </a:solidFill>
                <a:sym typeface="Wingdings" pitchFamily="2" charset="2"/>
              </a:rPr>
              <a:t> </a:t>
            </a:r>
            <a:r>
              <a:rPr lang="en-US" dirty="0">
                <a:solidFill>
                  <a:srgbClr val="441CAF"/>
                </a:solidFill>
                <a:sym typeface="Wingdings" pitchFamily="2" charset="2"/>
              </a:rPr>
              <a:t>379</a:t>
            </a:r>
            <a:r>
              <a:rPr lang="en-US" dirty="0">
                <a:solidFill>
                  <a:srgbClr val="441CB0"/>
                </a:solidFill>
                <a:sym typeface="Wingdings" pitchFamily="2" charset="2"/>
              </a:rPr>
              <a:t>  </a:t>
            </a:r>
            <a:r>
              <a:rPr lang="en-US" dirty="0">
                <a:solidFill>
                  <a:srgbClr val="4161FF"/>
                </a:solidFill>
                <a:sym typeface="Wingdings" pitchFamily="2" charset="2"/>
              </a:rPr>
              <a:t>397</a:t>
            </a:r>
            <a:r>
              <a:rPr lang="en-US" dirty="0">
                <a:solidFill>
                  <a:srgbClr val="441CB0"/>
                </a:solidFill>
                <a:sym typeface="Wingdings" pitchFamily="2" charset="2"/>
              </a:rPr>
              <a:t>    </a:t>
            </a:r>
            <a:r>
              <a:rPr lang="en-US" dirty="0">
                <a:solidFill>
                  <a:srgbClr val="00B0F0"/>
                </a:solidFill>
                <a:sym typeface="Wingdings" pitchFamily="2" charset="2"/>
              </a:rPr>
              <a:t>394</a:t>
            </a:r>
            <a:r>
              <a:rPr lang="en-US" dirty="0">
                <a:solidFill>
                  <a:srgbClr val="441CB0"/>
                </a:solidFill>
                <a:sym typeface="Wingdings" pitchFamily="2" charset="2"/>
              </a:rPr>
              <a:t>   </a:t>
            </a:r>
            <a:r>
              <a:rPr lang="en-US" dirty="0">
                <a:solidFill>
                  <a:srgbClr val="92D050"/>
                </a:solidFill>
                <a:sym typeface="Wingdings" pitchFamily="2" charset="2"/>
              </a:rPr>
              <a:t>380</a:t>
            </a:r>
            <a:r>
              <a:rPr lang="en-US" dirty="0">
                <a:solidFill>
                  <a:srgbClr val="441CB0"/>
                </a:solidFill>
                <a:sym typeface="Wingdings" pitchFamily="2" charset="2"/>
              </a:rPr>
              <a:t>    </a:t>
            </a:r>
            <a:r>
              <a:rPr lang="en-US" dirty="0">
                <a:solidFill>
                  <a:srgbClr val="F6FC00"/>
                </a:solidFill>
                <a:sym typeface="Wingdings" pitchFamily="2" charset="2"/>
              </a:rPr>
              <a:t>269</a:t>
            </a:r>
            <a:r>
              <a:rPr lang="en-US" dirty="0">
                <a:solidFill>
                  <a:srgbClr val="441CB0"/>
                </a:solidFill>
                <a:sym typeface="Wingdings" pitchFamily="2" charset="2"/>
              </a:rPr>
              <a:t> </a:t>
            </a:r>
            <a:r>
              <a:rPr lang="en-US" dirty="0">
                <a:solidFill>
                  <a:schemeClr val="tx1"/>
                </a:solidFill>
                <a:sym typeface="Wingdings" pitchFamily="2" charset="2"/>
              </a:rPr>
              <a:t>[pC]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US" dirty="0"/>
              <a:t>Bunch length        </a:t>
            </a:r>
            <a:r>
              <a:rPr lang="en-US" dirty="0">
                <a:sym typeface="Wingdings" pitchFamily="2" charset="2"/>
              </a:rPr>
              <a:t>  </a:t>
            </a:r>
            <a:r>
              <a:rPr lang="en-US" dirty="0"/>
              <a:t>4.38 4.24    3.91 3.30    3.48 [</a:t>
            </a:r>
            <a:r>
              <a:rPr lang="en-US" dirty="0" err="1"/>
              <a:t>ps</a:t>
            </a:r>
            <a:r>
              <a:rPr lang="en-US" dirty="0"/>
              <a:t>]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F17E4E3-577F-9A47-8074-5300EBFD128C}"/>
              </a:ext>
            </a:extLst>
          </p:cNvPr>
          <p:cNvSpPr txBox="1"/>
          <p:nvPr/>
        </p:nvSpPr>
        <p:spPr>
          <a:xfrm>
            <a:off x="2361865" y="4133151"/>
            <a:ext cx="22733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3x     3x      3x    3x       3x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A661D77-B2EA-0D40-9307-6736903DED8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0591" r="50566"/>
          <a:stretch/>
        </p:blipFill>
        <p:spPr>
          <a:xfrm>
            <a:off x="0" y="1308438"/>
            <a:ext cx="3208506" cy="2621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505449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p4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28</a:t>
            </a:fld>
            <a:endParaRPr/>
          </a:p>
        </p:txBody>
      </p:sp>
      <p:sp>
        <p:nvSpPr>
          <p:cNvPr id="8" name="Google Shape;186;p26">
            <a:extLst>
              <a:ext uri="{FF2B5EF4-FFF2-40B4-BE49-F238E27FC236}">
                <a16:creationId xmlns:a16="http://schemas.microsoft.com/office/drawing/2014/main" id="{11131A2F-CDE8-E346-AFE7-4017B0D54384}"/>
              </a:ext>
            </a:extLst>
          </p:cNvPr>
          <p:cNvSpPr txBox="1"/>
          <p:nvPr/>
        </p:nvSpPr>
        <p:spPr>
          <a:xfrm>
            <a:off x="224775" y="77050"/>
            <a:ext cx="8737668" cy="58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it" sz="2400" dirty="0"/>
              <a:t>New experimental results – IV (#bunches/charge/bunch-length)</a:t>
            </a:r>
            <a:endParaRPr sz="24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1FDCE73-9292-214F-AA3B-B27495DEBD47}"/>
              </a:ext>
            </a:extLst>
          </p:cNvPr>
          <p:cNvSpPr txBox="1"/>
          <p:nvPr/>
        </p:nvSpPr>
        <p:spPr>
          <a:xfrm>
            <a:off x="7394385" y="724677"/>
            <a:ext cx="15680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RUN in 2020-09 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0CAE3AE-B0FF-764A-AECE-49DDDA574E00}"/>
              </a:ext>
            </a:extLst>
          </p:cNvPr>
          <p:cNvSpPr txBox="1"/>
          <p:nvPr/>
        </p:nvSpPr>
        <p:spPr>
          <a:xfrm>
            <a:off x="668227" y="4420594"/>
            <a:ext cx="450636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#Bunches 	           </a:t>
            </a:r>
            <a:r>
              <a:rPr lang="en-US" dirty="0">
                <a:sym typeface="Wingdings" pitchFamily="2" charset="2"/>
              </a:rPr>
              <a:t>  20     10       5       1        40</a:t>
            </a:r>
            <a:endParaRPr lang="en-US" dirty="0"/>
          </a:p>
          <a:p>
            <a:r>
              <a:rPr lang="en-US" dirty="0">
                <a:solidFill>
                  <a:schemeClr val="tx1"/>
                </a:solidFill>
              </a:rPr>
              <a:t>Charge per bunch </a:t>
            </a:r>
            <a:r>
              <a:rPr lang="en-US" dirty="0">
                <a:solidFill>
                  <a:schemeClr val="tx1"/>
                </a:solidFill>
                <a:sym typeface="Wingdings" pitchFamily="2" charset="2"/>
              </a:rPr>
              <a:t> </a:t>
            </a:r>
            <a:r>
              <a:rPr lang="en-US" dirty="0">
                <a:solidFill>
                  <a:srgbClr val="441CB0"/>
                </a:solidFill>
                <a:sym typeface="Wingdings" pitchFamily="2" charset="2"/>
              </a:rPr>
              <a:t> </a:t>
            </a:r>
            <a:r>
              <a:rPr lang="en-US" dirty="0">
                <a:solidFill>
                  <a:srgbClr val="441CAF"/>
                </a:solidFill>
                <a:sym typeface="Wingdings" pitchFamily="2" charset="2"/>
              </a:rPr>
              <a:t>379</a:t>
            </a:r>
            <a:r>
              <a:rPr lang="en-US" dirty="0">
                <a:solidFill>
                  <a:srgbClr val="441CB0"/>
                </a:solidFill>
                <a:sym typeface="Wingdings" pitchFamily="2" charset="2"/>
              </a:rPr>
              <a:t>  </a:t>
            </a:r>
            <a:r>
              <a:rPr lang="en-US" dirty="0">
                <a:solidFill>
                  <a:srgbClr val="4161FF"/>
                </a:solidFill>
                <a:sym typeface="Wingdings" pitchFamily="2" charset="2"/>
              </a:rPr>
              <a:t>397</a:t>
            </a:r>
            <a:r>
              <a:rPr lang="en-US" dirty="0">
                <a:solidFill>
                  <a:srgbClr val="441CB0"/>
                </a:solidFill>
                <a:sym typeface="Wingdings" pitchFamily="2" charset="2"/>
              </a:rPr>
              <a:t>    </a:t>
            </a:r>
            <a:r>
              <a:rPr lang="en-US" dirty="0">
                <a:solidFill>
                  <a:srgbClr val="00B0F0"/>
                </a:solidFill>
                <a:sym typeface="Wingdings" pitchFamily="2" charset="2"/>
              </a:rPr>
              <a:t>394</a:t>
            </a:r>
            <a:r>
              <a:rPr lang="en-US" dirty="0">
                <a:solidFill>
                  <a:srgbClr val="441CB0"/>
                </a:solidFill>
                <a:sym typeface="Wingdings" pitchFamily="2" charset="2"/>
              </a:rPr>
              <a:t>   </a:t>
            </a:r>
            <a:r>
              <a:rPr lang="en-US" dirty="0">
                <a:solidFill>
                  <a:srgbClr val="92D050"/>
                </a:solidFill>
                <a:sym typeface="Wingdings" pitchFamily="2" charset="2"/>
              </a:rPr>
              <a:t>380</a:t>
            </a:r>
            <a:r>
              <a:rPr lang="en-US" dirty="0">
                <a:solidFill>
                  <a:srgbClr val="441CB0"/>
                </a:solidFill>
                <a:sym typeface="Wingdings" pitchFamily="2" charset="2"/>
              </a:rPr>
              <a:t>    </a:t>
            </a:r>
            <a:r>
              <a:rPr lang="en-US" dirty="0">
                <a:solidFill>
                  <a:srgbClr val="F6FC00"/>
                </a:solidFill>
                <a:sym typeface="Wingdings" pitchFamily="2" charset="2"/>
              </a:rPr>
              <a:t>269</a:t>
            </a:r>
            <a:r>
              <a:rPr lang="en-US" dirty="0">
                <a:solidFill>
                  <a:srgbClr val="441CB0"/>
                </a:solidFill>
                <a:sym typeface="Wingdings" pitchFamily="2" charset="2"/>
              </a:rPr>
              <a:t> </a:t>
            </a:r>
            <a:r>
              <a:rPr lang="en-US" dirty="0">
                <a:solidFill>
                  <a:schemeClr val="tx1"/>
                </a:solidFill>
                <a:sym typeface="Wingdings" pitchFamily="2" charset="2"/>
              </a:rPr>
              <a:t>[pC]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US" dirty="0"/>
              <a:t>Bunch length        </a:t>
            </a:r>
            <a:r>
              <a:rPr lang="en-US" dirty="0">
                <a:sym typeface="Wingdings" pitchFamily="2" charset="2"/>
              </a:rPr>
              <a:t>  </a:t>
            </a:r>
            <a:r>
              <a:rPr lang="en-US" dirty="0"/>
              <a:t>4.38 4.24    3.91 3.30    3.48 [</a:t>
            </a:r>
            <a:r>
              <a:rPr lang="en-US" dirty="0" err="1"/>
              <a:t>ps</a:t>
            </a:r>
            <a:r>
              <a:rPr lang="en-US" dirty="0"/>
              <a:t>]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F17E4E3-577F-9A47-8074-5300EBFD128C}"/>
              </a:ext>
            </a:extLst>
          </p:cNvPr>
          <p:cNvSpPr txBox="1"/>
          <p:nvPr/>
        </p:nvSpPr>
        <p:spPr>
          <a:xfrm>
            <a:off x="2361865" y="4133151"/>
            <a:ext cx="22733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3x     3x      3x    3x       3x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A661D77-B2EA-0D40-9307-6736903DED8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0591" r="50566"/>
          <a:stretch/>
        </p:blipFill>
        <p:spPr>
          <a:xfrm>
            <a:off x="0" y="1308438"/>
            <a:ext cx="3208506" cy="262199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9D417C6-2C86-6047-B4C3-BC22CBB8A31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50614" r="51682"/>
          <a:stretch/>
        </p:blipFill>
        <p:spPr>
          <a:xfrm>
            <a:off x="3173905" y="1308438"/>
            <a:ext cx="2994546" cy="250251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72114B5-3431-E540-ABC7-40A346E6340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51119" r="53675"/>
          <a:stretch/>
        </p:blipFill>
        <p:spPr>
          <a:xfrm>
            <a:off x="6195864" y="1299271"/>
            <a:ext cx="2871025" cy="2476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241838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p4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29</a:t>
            </a:fld>
            <a:endParaRPr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519BFCF-3BEB-6F48-9EE7-B25357BAF70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0361" r="51699"/>
          <a:stretch/>
        </p:blipFill>
        <p:spPr>
          <a:xfrm>
            <a:off x="1574253" y="1281544"/>
            <a:ext cx="3060991" cy="251535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2C7CB5C-E869-FF4C-B25B-7B4DA1320E0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49776" r="50915"/>
          <a:stretch/>
        </p:blipFill>
        <p:spPr>
          <a:xfrm>
            <a:off x="4635244" y="1266710"/>
            <a:ext cx="3110655" cy="254502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B5C1602A-17E5-C549-BE1F-CCA19F04F121}"/>
              </a:ext>
            </a:extLst>
          </p:cNvPr>
          <p:cNvSpPr txBox="1"/>
          <p:nvPr/>
        </p:nvSpPr>
        <p:spPr>
          <a:xfrm>
            <a:off x="7394385" y="724677"/>
            <a:ext cx="15680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RUN in 2020-09 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FBE7689-D35C-D447-9460-C99B11391041}"/>
              </a:ext>
            </a:extLst>
          </p:cNvPr>
          <p:cNvSpPr txBox="1"/>
          <p:nvPr/>
        </p:nvSpPr>
        <p:spPr>
          <a:xfrm>
            <a:off x="668227" y="4420594"/>
            <a:ext cx="450636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#Bunches 	           </a:t>
            </a:r>
            <a:r>
              <a:rPr lang="en-US" dirty="0">
                <a:sym typeface="Wingdings" pitchFamily="2" charset="2"/>
              </a:rPr>
              <a:t>  20     10       5       1        40</a:t>
            </a:r>
            <a:endParaRPr lang="en-US" dirty="0"/>
          </a:p>
          <a:p>
            <a:r>
              <a:rPr lang="en-US" dirty="0">
                <a:solidFill>
                  <a:schemeClr val="tx1"/>
                </a:solidFill>
              </a:rPr>
              <a:t>Charge per bunch </a:t>
            </a:r>
            <a:r>
              <a:rPr lang="en-US" dirty="0">
                <a:solidFill>
                  <a:schemeClr val="tx1"/>
                </a:solidFill>
                <a:sym typeface="Wingdings" pitchFamily="2" charset="2"/>
              </a:rPr>
              <a:t> </a:t>
            </a:r>
            <a:r>
              <a:rPr lang="en-US" dirty="0">
                <a:solidFill>
                  <a:srgbClr val="441CB0"/>
                </a:solidFill>
                <a:sym typeface="Wingdings" pitchFamily="2" charset="2"/>
              </a:rPr>
              <a:t> </a:t>
            </a:r>
            <a:r>
              <a:rPr lang="en-US" dirty="0">
                <a:solidFill>
                  <a:srgbClr val="441CAF"/>
                </a:solidFill>
                <a:sym typeface="Wingdings" pitchFamily="2" charset="2"/>
              </a:rPr>
              <a:t>379</a:t>
            </a:r>
            <a:r>
              <a:rPr lang="en-US" dirty="0">
                <a:solidFill>
                  <a:srgbClr val="441CB0"/>
                </a:solidFill>
                <a:sym typeface="Wingdings" pitchFamily="2" charset="2"/>
              </a:rPr>
              <a:t>  </a:t>
            </a:r>
            <a:r>
              <a:rPr lang="en-US" dirty="0">
                <a:solidFill>
                  <a:srgbClr val="4161FF"/>
                </a:solidFill>
                <a:sym typeface="Wingdings" pitchFamily="2" charset="2"/>
              </a:rPr>
              <a:t>397</a:t>
            </a:r>
            <a:r>
              <a:rPr lang="en-US" dirty="0">
                <a:solidFill>
                  <a:srgbClr val="441CB0"/>
                </a:solidFill>
                <a:sym typeface="Wingdings" pitchFamily="2" charset="2"/>
              </a:rPr>
              <a:t>    </a:t>
            </a:r>
            <a:r>
              <a:rPr lang="en-US" dirty="0">
                <a:solidFill>
                  <a:srgbClr val="00B0F0"/>
                </a:solidFill>
                <a:sym typeface="Wingdings" pitchFamily="2" charset="2"/>
              </a:rPr>
              <a:t>394</a:t>
            </a:r>
            <a:r>
              <a:rPr lang="en-US" dirty="0">
                <a:solidFill>
                  <a:srgbClr val="441CB0"/>
                </a:solidFill>
                <a:sym typeface="Wingdings" pitchFamily="2" charset="2"/>
              </a:rPr>
              <a:t>   </a:t>
            </a:r>
            <a:r>
              <a:rPr lang="en-US" dirty="0">
                <a:solidFill>
                  <a:srgbClr val="92D050"/>
                </a:solidFill>
                <a:sym typeface="Wingdings" pitchFamily="2" charset="2"/>
              </a:rPr>
              <a:t>380</a:t>
            </a:r>
            <a:r>
              <a:rPr lang="en-US" dirty="0">
                <a:solidFill>
                  <a:srgbClr val="441CB0"/>
                </a:solidFill>
                <a:sym typeface="Wingdings" pitchFamily="2" charset="2"/>
              </a:rPr>
              <a:t>    </a:t>
            </a:r>
            <a:r>
              <a:rPr lang="en-US" dirty="0">
                <a:solidFill>
                  <a:srgbClr val="F6FC00"/>
                </a:solidFill>
                <a:sym typeface="Wingdings" pitchFamily="2" charset="2"/>
              </a:rPr>
              <a:t>269</a:t>
            </a:r>
            <a:r>
              <a:rPr lang="en-US" dirty="0">
                <a:solidFill>
                  <a:srgbClr val="441CB0"/>
                </a:solidFill>
                <a:sym typeface="Wingdings" pitchFamily="2" charset="2"/>
              </a:rPr>
              <a:t> </a:t>
            </a:r>
            <a:r>
              <a:rPr lang="en-US" dirty="0">
                <a:solidFill>
                  <a:schemeClr val="tx1"/>
                </a:solidFill>
                <a:sym typeface="Wingdings" pitchFamily="2" charset="2"/>
              </a:rPr>
              <a:t>[pC]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US" dirty="0"/>
              <a:t>Bunch length        </a:t>
            </a:r>
            <a:r>
              <a:rPr lang="en-US" dirty="0">
                <a:sym typeface="Wingdings" pitchFamily="2" charset="2"/>
              </a:rPr>
              <a:t>  </a:t>
            </a:r>
            <a:r>
              <a:rPr lang="en-US" dirty="0"/>
              <a:t>4.38 4.24    3.91 3.30    3.48 [</a:t>
            </a:r>
            <a:r>
              <a:rPr lang="en-US" dirty="0" err="1"/>
              <a:t>ps</a:t>
            </a:r>
            <a:r>
              <a:rPr lang="en-US" dirty="0"/>
              <a:t>]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BD98724-2403-7C4E-9476-96DB3AE4C95F}"/>
              </a:ext>
            </a:extLst>
          </p:cNvPr>
          <p:cNvSpPr txBox="1"/>
          <p:nvPr/>
        </p:nvSpPr>
        <p:spPr>
          <a:xfrm>
            <a:off x="2361865" y="4133151"/>
            <a:ext cx="22733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3x     3x      3x    3x       3x</a:t>
            </a:r>
          </a:p>
        </p:txBody>
      </p:sp>
      <p:sp>
        <p:nvSpPr>
          <p:cNvPr id="22" name="Google Shape;186;p26">
            <a:extLst>
              <a:ext uri="{FF2B5EF4-FFF2-40B4-BE49-F238E27FC236}">
                <a16:creationId xmlns:a16="http://schemas.microsoft.com/office/drawing/2014/main" id="{42727918-0AC1-BF4B-AB29-493C5CA5AC5B}"/>
              </a:ext>
            </a:extLst>
          </p:cNvPr>
          <p:cNvSpPr txBox="1"/>
          <p:nvPr/>
        </p:nvSpPr>
        <p:spPr>
          <a:xfrm>
            <a:off x="224775" y="77050"/>
            <a:ext cx="8737668" cy="58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it" sz="2400" dirty="0"/>
              <a:t>New experimental results – IV (#bunches/charge/bunch-length)</a:t>
            </a:r>
            <a:endParaRPr sz="24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51F25C1-3439-7D4E-8D5C-345353C38A77}"/>
              </a:ext>
            </a:extLst>
          </p:cNvPr>
          <p:cNvSpPr txBox="1"/>
          <p:nvPr/>
        </p:nvSpPr>
        <p:spPr>
          <a:xfrm>
            <a:off x="4667812" y="995694"/>
            <a:ext cx="30780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Normalized on the charge per bunch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87B71E9-0D03-1D42-B049-9AA17E735F70}"/>
              </a:ext>
            </a:extLst>
          </p:cNvPr>
          <p:cNvSpPr txBox="1"/>
          <p:nvPr/>
        </p:nvSpPr>
        <p:spPr>
          <a:xfrm>
            <a:off x="1589725" y="984724"/>
            <a:ext cx="30187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Normalized on the charge per pulse</a:t>
            </a:r>
          </a:p>
        </p:txBody>
      </p:sp>
    </p:spTree>
    <p:extLst>
      <p:ext uri="{BB962C8B-B14F-4D97-AF65-F5344CB8AC3E}">
        <p14:creationId xmlns:p14="http://schemas.microsoft.com/office/powerpoint/2010/main" val="16387127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Google Shape;8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19631" y="646176"/>
            <a:ext cx="4181475" cy="2435674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3</a:t>
            </a:fld>
            <a:endParaRPr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CD97DDDB-7AC6-7440-9398-D636EEE4AE14}"/>
              </a:ext>
            </a:extLst>
          </p:cNvPr>
          <p:cNvSpPr txBox="1"/>
          <p:nvPr/>
        </p:nvSpPr>
        <p:spPr>
          <a:xfrm>
            <a:off x="212631" y="174852"/>
            <a:ext cx="2821606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Experimental setup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p4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30</a:t>
            </a:fld>
            <a:endParaRPr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1FDCE73-9292-214F-AA3B-B27495DEBD47}"/>
              </a:ext>
            </a:extLst>
          </p:cNvPr>
          <p:cNvSpPr txBox="1"/>
          <p:nvPr/>
        </p:nvSpPr>
        <p:spPr>
          <a:xfrm>
            <a:off x="7394385" y="724677"/>
            <a:ext cx="15680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RUN in 2020-09  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450D37B-D59B-F84E-8DBB-DA849114064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9023" r="52405"/>
          <a:stretch/>
        </p:blipFill>
        <p:spPr>
          <a:xfrm>
            <a:off x="1319905" y="1322610"/>
            <a:ext cx="3016250" cy="258318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EE954CBE-578E-6145-AE93-AE6F9784CF4C}"/>
              </a:ext>
            </a:extLst>
          </p:cNvPr>
          <p:cNvSpPr txBox="1"/>
          <p:nvPr/>
        </p:nvSpPr>
        <p:spPr>
          <a:xfrm>
            <a:off x="668227" y="4420594"/>
            <a:ext cx="450636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#Bunches 	           </a:t>
            </a:r>
            <a:r>
              <a:rPr lang="en-US" dirty="0">
                <a:sym typeface="Wingdings" pitchFamily="2" charset="2"/>
              </a:rPr>
              <a:t>  20     10       5       1        40</a:t>
            </a:r>
            <a:endParaRPr lang="en-US" dirty="0"/>
          </a:p>
          <a:p>
            <a:r>
              <a:rPr lang="en-US" dirty="0">
                <a:solidFill>
                  <a:schemeClr val="tx1"/>
                </a:solidFill>
              </a:rPr>
              <a:t>Charge per bunch </a:t>
            </a:r>
            <a:r>
              <a:rPr lang="en-US" dirty="0">
                <a:solidFill>
                  <a:schemeClr val="tx1"/>
                </a:solidFill>
                <a:sym typeface="Wingdings" pitchFamily="2" charset="2"/>
              </a:rPr>
              <a:t> </a:t>
            </a:r>
            <a:r>
              <a:rPr lang="en-US" dirty="0">
                <a:solidFill>
                  <a:srgbClr val="441CB0"/>
                </a:solidFill>
                <a:sym typeface="Wingdings" pitchFamily="2" charset="2"/>
              </a:rPr>
              <a:t> </a:t>
            </a:r>
            <a:r>
              <a:rPr lang="en-US" dirty="0">
                <a:solidFill>
                  <a:srgbClr val="441CAF"/>
                </a:solidFill>
                <a:sym typeface="Wingdings" pitchFamily="2" charset="2"/>
              </a:rPr>
              <a:t>379</a:t>
            </a:r>
            <a:r>
              <a:rPr lang="en-US" dirty="0">
                <a:solidFill>
                  <a:srgbClr val="441CB0"/>
                </a:solidFill>
                <a:sym typeface="Wingdings" pitchFamily="2" charset="2"/>
              </a:rPr>
              <a:t>  </a:t>
            </a:r>
            <a:r>
              <a:rPr lang="en-US" dirty="0">
                <a:solidFill>
                  <a:srgbClr val="4161FF"/>
                </a:solidFill>
                <a:sym typeface="Wingdings" pitchFamily="2" charset="2"/>
              </a:rPr>
              <a:t>397</a:t>
            </a:r>
            <a:r>
              <a:rPr lang="en-US" dirty="0">
                <a:solidFill>
                  <a:srgbClr val="441CB0"/>
                </a:solidFill>
                <a:sym typeface="Wingdings" pitchFamily="2" charset="2"/>
              </a:rPr>
              <a:t>    </a:t>
            </a:r>
            <a:r>
              <a:rPr lang="en-US" dirty="0">
                <a:solidFill>
                  <a:srgbClr val="00B0F0"/>
                </a:solidFill>
                <a:sym typeface="Wingdings" pitchFamily="2" charset="2"/>
              </a:rPr>
              <a:t>394</a:t>
            </a:r>
            <a:r>
              <a:rPr lang="en-US" dirty="0">
                <a:solidFill>
                  <a:srgbClr val="441CB0"/>
                </a:solidFill>
                <a:sym typeface="Wingdings" pitchFamily="2" charset="2"/>
              </a:rPr>
              <a:t>   </a:t>
            </a:r>
            <a:r>
              <a:rPr lang="en-US" dirty="0">
                <a:solidFill>
                  <a:srgbClr val="92D050"/>
                </a:solidFill>
                <a:sym typeface="Wingdings" pitchFamily="2" charset="2"/>
              </a:rPr>
              <a:t>380</a:t>
            </a:r>
            <a:r>
              <a:rPr lang="en-US" dirty="0">
                <a:solidFill>
                  <a:srgbClr val="441CB0"/>
                </a:solidFill>
                <a:sym typeface="Wingdings" pitchFamily="2" charset="2"/>
              </a:rPr>
              <a:t>    </a:t>
            </a:r>
            <a:r>
              <a:rPr lang="en-US" dirty="0">
                <a:solidFill>
                  <a:srgbClr val="F6FC00"/>
                </a:solidFill>
                <a:sym typeface="Wingdings" pitchFamily="2" charset="2"/>
              </a:rPr>
              <a:t>269</a:t>
            </a:r>
            <a:r>
              <a:rPr lang="en-US" dirty="0">
                <a:solidFill>
                  <a:srgbClr val="441CB0"/>
                </a:solidFill>
                <a:sym typeface="Wingdings" pitchFamily="2" charset="2"/>
              </a:rPr>
              <a:t> </a:t>
            </a:r>
            <a:r>
              <a:rPr lang="en-US" dirty="0">
                <a:solidFill>
                  <a:schemeClr val="tx1"/>
                </a:solidFill>
                <a:sym typeface="Wingdings" pitchFamily="2" charset="2"/>
              </a:rPr>
              <a:t>[pC]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US" dirty="0"/>
              <a:t>Bunch length        </a:t>
            </a:r>
            <a:r>
              <a:rPr lang="en-US" dirty="0">
                <a:sym typeface="Wingdings" pitchFamily="2" charset="2"/>
              </a:rPr>
              <a:t>  </a:t>
            </a:r>
            <a:r>
              <a:rPr lang="en-US" dirty="0"/>
              <a:t>4.38 4.24    3.91 3.30    3.48 [</a:t>
            </a:r>
            <a:r>
              <a:rPr lang="en-US" dirty="0" err="1"/>
              <a:t>ps</a:t>
            </a:r>
            <a:r>
              <a:rPr lang="en-US" dirty="0"/>
              <a:t>]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098045F-E23C-064F-A89E-A928CAFB10CC}"/>
              </a:ext>
            </a:extLst>
          </p:cNvPr>
          <p:cNvSpPr txBox="1"/>
          <p:nvPr/>
        </p:nvSpPr>
        <p:spPr>
          <a:xfrm>
            <a:off x="2361865" y="4133151"/>
            <a:ext cx="22733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3x     3x      3x    3x       3x</a:t>
            </a:r>
          </a:p>
        </p:txBody>
      </p:sp>
      <p:sp>
        <p:nvSpPr>
          <p:cNvPr id="25" name="Google Shape;186;p26">
            <a:extLst>
              <a:ext uri="{FF2B5EF4-FFF2-40B4-BE49-F238E27FC236}">
                <a16:creationId xmlns:a16="http://schemas.microsoft.com/office/drawing/2014/main" id="{925E80B5-449C-3A49-A4CC-5EDC23E55D8A}"/>
              </a:ext>
            </a:extLst>
          </p:cNvPr>
          <p:cNvSpPr txBox="1"/>
          <p:nvPr/>
        </p:nvSpPr>
        <p:spPr>
          <a:xfrm>
            <a:off x="224775" y="77050"/>
            <a:ext cx="8737668" cy="58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it" sz="2400" dirty="0"/>
              <a:t>New experimental results – IV (#bunches/charge/bunch-length)</a:t>
            </a:r>
            <a:endParaRPr sz="2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351F13B-1C11-5945-9A45-8F69D289B9A4}"/>
              </a:ext>
            </a:extLst>
          </p:cNvPr>
          <p:cNvSpPr txBox="1"/>
          <p:nvPr/>
        </p:nvSpPr>
        <p:spPr>
          <a:xfrm rot="16200000">
            <a:off x="571297" y="2385333"/>
            <a:ext cx="1684447" cy="307777"/>
          </a:xfrm>
          <a:prstGeom prst="rect">
            <a:avLst/>
          </a:prstGeom>
          <a:solidFill>
            <a:schemeClr val="l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Kick/Model</a:t>
            </a:r>
          </a:p>
        </p:txBody>
      </p:sp>
    </p:spTree>
    <p:extLst>
      <p:ext uri="{BB962C8B-B14F-4D97-AF65-F5344CB8AC3E}">
        <p14:creationId xmlns:p14="http://schemas.microsoft.com/office/powerpoint/2010/main" val="411344513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p4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31</a:t>
            </a:fld>
            <a:endParaRPr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1FDCE73-9292-214F-AA3B-B27495DEBD47}"/>
              </a:ext>
            </a:extLst>
          </p:cNvPr>
          <p:cNvSpPr txBox="1"/>
          <p:nvPr/>
        </p:nvSpPr>
        <p:spPr>
          <a:xfrm>
            <a:off x="7394385" y="724677"/>
            <a:ext cx="15680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RUN in 2020-09  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450D37B-D59B-F84E-8DBB-DA849114064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9023" r="52405"/>
          <a:stretch/>
        </p:blipFill>
        <p:spPr>
          <a:xfrm>
            <a:off x="1319905" y="1322610"/>
            <a:ext cx="3016250" cy="258318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EE954CBE-578E-6145-AE93-AE6F9784CF4C}"/>
              </a:ext>
            </a:extLst>
          </p:cNvPr>
          <p:cNvSpPr txBox="1"/>
          <p:nvPr/>
        </p:nvSpPr>
        <p:spPr>
          <a:xfrm>
            <a:off x="668227" y="4420594"/>
            <a:ext cx="450636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#Bunches 	           </a:t>
            </a:r>
            <a:r>
              <a:rPr lang="en-US" dirty="0">
                <a:sym typeface="Wingdings" pitchFamily="2" charset="2"/>
              </a:rPr>
              <a:t>  20     10       5       1        40</a:t>
            </a:r>
            <a:endParaRPr lang="en-US" dirty="0"/>
          </a:p>
          <a:p>
            <a:r>
              <a:rPr lang="en-US" dirty="0">
                <a:solidFill>
                  <a:schemeClr val="tx1"/>
                </a:solidFill>
              </a:rPr>
              <a:t>Charge per bunch </a:t>
            </a:r>
            <a:r>
              <a:rPr lang="en-US" dirty="0">
                <a:solidFill>
                  <a:schemeClr val="tx1"/>
                </a:solidFill>
                <a:sym typeface="Wingdings" pitchFamily="2" charset="2"/>
              </a:rPr>
              <a:t> </a:t>
            </a:r>
            <a:r>
              <a:rPr lang="en-US" dirty="0">
                <a:solidFill>
                  <a:srgbClr val="441CB0"/>
                </a:solidFill>
                <a:sym typeface="Wingdings" pitchFamily="2" charset="2"/>
              </a:rPr>
              <a:t> </a:t>
            </a:r>
            <a:r>
              <a:rPr lang="en-US" dirty="0">
                <a:solidFill>
                  <a:srgbClr val="441CAF"/>
                </a:solidFill>
                <a:sym typeface="Wingdings" pitchFamily="2" charset="2"/>
              </a:rPr>
              <a:t>379</a:t>
            </a:r>
            <a:r>
              <a:rPr lang="en-US" dirty="0">
                <a:solidFill>
                  <a:srgbClr val="441CB0"/>
                </a:solidFill>
                <a:sym typeface="Wingdings" pitchFamily="2" charset="2"/>
              </a:rPr>
              <a:t>  </a:t>
            </a:r>
            <a:r>
              <a:rPr lang="en-US" dirty="0">
                <a:solidFill>
                  <a:srgbClr val="4161FF"/>
                </a:solidFill>
                <a:sym typeface="Wingdings" pitchFamily="2" charset="2"/>
              </a:rPr>
              <a:t>397</a:t>
            </a:r>
            <a:r>
              <a:rPr lang="en-US" dirty="0">
                <a:solidFill>
                  <a:srgbClr val="441CB0"/>
                </a:solidFill>
                <a:sym typeface="Wingdings" pitchFamily="2" charset="2"/>
              </a:rPr>
              <a:t>    </a:t>
            </a:r>
            <a:r>
              <a:rPr lang="en-US" dirty="0">
                <a:solidFill>
                  <a:srgbClr val="00B0F0"/>
                </a:solidFill>
                <a:sym typeface="Wingdings" pitchFamily="2" charset="2"/>
              </a:rPr>
              <a:t>394</a:t>
            </a:r>
            <a:r>
              <a:rPr lang="en-US" dirty="0">
                <a:solidFill>
                  <a:srgbClr val="441CB0"/>
                </a:solidFill>
                <a:sym typeface="Wingdings" pitchFamily="2" charset="2"/>
              </a:rPr>
              <a:t>   </a:t>
            </a:r>
            <a:r>
              <a:rPr lang="en-US" dirty="0">
                <a:solidFill>
                  <a:srgbClr val="92D050"/>
                </a:solidFill>
                <a:sym typeface="Wingdings" pitchFamily="2" charset="2"/>
              </a:rPr>
              <a:t>380</a:t>
            </a:r>
            <a:r>
              <a:rPr lang="en-US" dirty="0">
                <a:solidFill>
                  <a:srgbClr val="441CB0"/>
                </a:solidFill>
                <a:sym typeface="Wingdings" pitchFamily="2" charset="2"/>
              </a:rPr>
              <a:t>    </a:t>
            </a:r>
            <a:r>
              <a:rPr lang="en-US" dirty="0">
                <a:solidFill>
                  <a:srgbClr val="F6FC00"/>
                </a:solidFill>
                <a:sym typeface="Wingdings" pitchFamily="2" charset="2"/>
              </a:rPr>
              <a:t>269</a:t>
            </a:r>
            <a:r>
              <a:rPr lang="en-US" dirty="0">
                <a:solidFill>
                  <a:srgbClr val="441CB0"/>
                </a:solidFill>
                <a:sym typeface="Wingdings" pitchFamily="2" charset="2"/>
              </a:rPr>
              <a:t> </a:t>
            </a:r>
            <a:r>
              <a:rPr lang="en-US" dirty="0">
                <a:solidFill>
                  <a:schemeClr val="tx1"/>
                </a:solidFill>
                <a:sym typeface="Wingdings" pitchFamily="2" charset="2"/>
              </a:rPr>
              <a:t>[pC]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US" dirty="0"/>
              <a:t>Bunch length        </a:t>
            </a:r>
            <a:r>
              <a:rPr lang="en-US" dirty="0">
                <a:sym typeface="Wingdings" pitchFamily="2" charset="2"/>
              </a:rPr>
              <a:t>  </a:t>
            </a:r>
            <a:r>
              <a:rPr lang="en-US" dirty="0"/>
              <a:t>4.38 4.24    3.91 3.30    3.48 [</a:t>
            </a:r>
            <a:r>
              <a:rPr lang="en-US" dirty="0" err="1"/>
              <a:t>ps</a:t>
            </a:r>
            <a:r>
              <a:rPr lang="en-US" dirty="0"/>
              <a:t>]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098045F-E23C-064F-A89E-A928CAFB10CC}"/>
              </a:ext>
            </a:extLst>
          </p:cNvPr>
          <p:cNvSpPr txBox="1"/>
          <p:nvPr/>
        </p:nvSpPr>
        <p:spPr>
          <a:xfrm>
            <a:off x="2361865" y="4133151"/>
            <a:ext cx="22733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3x     3x      3x    3x       3x</a:t>
            </a:r>
          </a:p>
        </p:txBody>
      </p:sp>
      <p:sp>
        <p:nvSpPr>
          <p:cNvPr id="25" name="Google Shape;186;p26">
            <a:extLst>
              <a:ext uri="{FF2B5EF4-FFF2-40B4-BE49-F238E27FC236}">
                <a16:creationId xmlns:a16="http://schemas.microsoft.com/office/drawing/2014/main" id="{925E80B5-449C-3A49-A4CC-5EDC23E55D8A}"/>
              </a:ext>
            </a:extLst>
          </p:cNvPr>
          <p:cNvSpPr txBox="1"/>
          <p:nvPr/>
        </p:nvSpPr>
        <p:spPr>
          <a:xfrm>
            <a:off x="224775" y="77050"/>
            <a:ext cx="8737668" cy="58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it" sz="2400" dirty="0"/>
              <a:t>New experimental results – IV (#bunches/charge/bunch-length)</a:t>
            </a:r>
            <a:endParaRPr sz="2400" dirty="0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6BEA8E20-A704-D348-8168-1D9DB696CC3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52405" r="51817"/>
          <a:stretch/>
        </p:blipFill>
        <p:spPr>
          <a:xfrm>
            <a:off x="4771386" y="1406250"/>
            <a:ext cx="3053481" cy="24118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5F80430-5E44-9E43-886C-39F1F3B435FD}"/>
              </a:ext>
            </a:extLst>
          </p:cNvPr>
          <p:cNvSpPr txBox="1"/>
          <p:nvPr/>
        </p:nvSpPr>
        <p:spPr>
          <a:xfrm rot="16200000">
            <a:off x="4007936" y="2324857"/>
            <a:ext cx="1684447" cy="307777"/>
          </a:xfrm>
          <a:prstGeom prst="rect">
            <a:avLst/>
          </a:prstGeom>
          <a:solidFill>
            <a:schemeClr val="l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Kick/Model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F38BCE7-D344-8C42-8334-20AAE8FBD045}"/>
              </a:ext>
            </a:extLst>
          </p:cNvPr>
          <p:cNvSpPr txBox="1"/>
          <p:nvPr/>
        </p:nvSpPr>
        <p:spPr>
          <a:xfrm rot="16200000">
            <a:off x="571297" y="2385333"/>
            <a:ext cx="1684447" cy="307777"/>
          </a:xfrm>
          <a:prstGeom prst="rect">
            <a:avLst/>
          </a:prstGeom>
          <a:solidFill>
            <a:schemeClr val="l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Kick/Model</a:t>
            </a:r>
          </a:p>
        </p:txBody>
      </p:sp>
    </p:spTree>
    <p:extLst>
      <p:ext uri="{BB962C8B-B14F-4D97-AF65-F5344CB8AC3E}">
        <p14:creationId xmlns:p14="http://schemas.microsoft.com/office/powerpoint/2010/main" val="132578171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p4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32</a:t>
            </a:fld>
            <a:endParaRPr/>
          </a:p>
        </p:txBody>
      </p:sp>
      <p:sp>
        <p:nvSpPr>
          <p:cNvPr id="8" name="Google Shape;186;p26">
            <a:extLst>
              <a:ext uri="{FF2B5EF4-FFF2-40B4-BE49-F238E27FC236}">
                <a16:creationId xmlns:a16="http://schemas.microsoft.com/office/drawing/2014/main" id="{11131A2F-CDE8-E346-AFE7-4017B0D54384}"/>
              </a:ext>
            </a:extLst>
          </p:cNvPr>
          <p:cNvSpPr txBox="1"/>
          <p:nvPr/>
        </p:nvSpPr>
        <p:spPr>
          <a:xfrm>
            <a:off x="224775" y="77050"/>
            <a:ext cx="5406000" cy="58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it" sz="2400" dirty="0"/>
              <a:t>New experimental results – III &amp; IV</a:t>
            </a:r>
            <a:endParaRPr sz="24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6EA7564-C046-AB42-A44A-22099D4BD7A4}"/>
              </a:ext>
            </a:extLst>
          </p:cNvPr>
          <p:cNvSpPr txBox="1"/>
          <p:nvPr/>
        </p:nvSpPr>
        <p:spPr>
          <a:xfrm>
            <a:off x="808567" y="4693356"/>
            <a:ext cx="66672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(20 bunches) </a:t>
            </a:r>
            <a:r>
              <a:rPr lang="en-US" dirty="0">
                <a:solidFill>
                  <a:schemeClr val="tx1"/>
                </a:solidFill>
              </a:rPr>
              <a:t>– </a:t>
            </a:r>
            <a:r>
              <a:rPr lang="en-US" dirty="0">
                <a:solidFill>
                  <a:srgbClr val="FAE100"/>
                </a:solidFill>
              </a:rPr>
              <a:t>2 bunches </a:t>
            </a:r>
            <a:r>
              <a:rPr lang="en-US" dirty="0">
                <a:solidFill>
                  <a:schemeClr val="tx1"/>
                </a:solidFill>
              </a:rPr>
              <a:t>– </a:t>
            </a:r>
            <a:r>
              <a:rPr lang="en-US" dirty="0">
                <a:solidFill>
                  <a:srgbClr val="FFC101"/>
                </a:solidFill>
              </a:rPr>
              <a:t>5 bunches </a:t>
            </a:r>
            <a:r>
              <a:rPr lang="en-US" dirty="0">
                <a:solidFill>
                  <a:schemeClr val="tx1"/>
                </a:solidFill>
              </a:rPr>
              <a:t>– </a:t>
            </a:r>
            <a:r>
              <a:rPr lang="en-US" dirty="0">
                <a:solidFill>
                  <a:srgbClr val="E2BC01"/>
                </a:solidFill>
              </a:rPr>
              <a:t>10 bunches </a:t>
            </a:r>
            <a:r>
              <a:rPr lang="en-US" dirty="0">
                <a:solidFill>
                  <a:schemeClr val="tx1"/>
                </a:solidFill>
              </a:rPr>
              <a:t>– </a:t>
            </a:r>
            <a:r>
              <a:rPr lang="en-US" dirty="0">
                <a:solidFill>
                  <a:srgbClr val="92D050"/>
                </a:solidFill>
              </a:rPr>
              <a:t>20 bunches </a:t>
            </a:r>
            <a:r>
              <a:rPr lang="en-US" dirty="0">
                <a:solidFill>
                  <a:schemeClr val="tx1"/>
                </a:solidFill>
              </a:rPr>
              <a:t>-- </a:t>
            </a:r>
            <a:r>
              <a:rPr lang="en-US" dirty="0">
                <a:solidFill>
                  <a:srgbClr val="FFFF00"/>
                </a:solidFill>
              </a:rPr>
              <a:t>40 bunches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2409CA0F-E3F5-0347-8E0C-A9858047FCE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590" t="49012" r="52210" b="-290"/>
          <a:stretch/>
        </p:blipFill>
        <p:spPr>
          <a:xfrm>
            <a:off x="1063683" y="939105"/>
            <a:ext cx="3576320" cy="3030915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C2A0BB26-F6BC-4E45-9B60-DB495AC7930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50025" r="52529"/>
          <a:stretch/>
        </p:blipFill>
        <p:spPr>
          <a:xfrm>
            <a:off x="4640003" y="939105"/>
            <a:ext cx="3832455" cy="3226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530702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p4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33</a:t>
            </a:fld>
            <a:endParaRPr/>
          </a:p>
        </p:txBody>
      </p:sp>
      <p:sp>
        <p:nvSpPr>
          <p:cNvPr id="8" name="Google Shape;186;p26">
            <a:extLst>
              <a:ext uri="{FF2B5EF4-FFF2-40B4-BE49-F238E27FC236}">
                <a16:creationId xmlns:a16="http://schemas.microsoft.com/office/drawing/2014/main" id="{11131A2F-CDE8-E346-AFE7-4017B0D54384}"/>
              </a:ext>
            </a:extLst>
          </p:cNvPr>
          <p:cNvSpPr txBox="1"/>
          <p:nvPr/>
        </p:nvSpPr>
        <p:spPr>
          <a:xfrm>
            <a:off x="224775" y="77050"/>
            <a:ext cx="5406000" cy="58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it" sz="2400" dirty="0"/>
              <a:t>New experimental results – III &amp; IV</a:t>
            </a:r>
            <a:endParaRPr sz="24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6EA7564-C046-AB42-A44A-22099D4BD7A4}"/>
              </a:ext>
            </a:extLst>
          </p:cNvPr>
          <p:cNvSpPr txBox="1"/>
          <p:nvPr/>
        </p:nvSpPr>
        <p:spPr>
          <a:xfrm>
            <a:off x="808567" y="4693356"/>
            <a:ext cx="66672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(20 bunches) </a:t>
            </a:r>
            <a:r>
              <a:rPr lang="en-US" dirty="0">
                <a:solidFill>
                  <a:schemeClr val="tx1"/>
                </a:solidFill>
              </a:rPr>
              <a:t>– </a:t>
            </a:r>
            <a:r>
              <a:rPr lang="en-US" dirty="0">
                <a:solidFill>
                  <a:srgbClr val="FAE100"/>
                </a:solidFill>
              </a:rPr>
              <a:t>2 bunches </a:t>
            </a:r>
            <a:r>
              <a:rPr lang="en-US" dirty="0">
                <a:solidFill>
                  <a:schemeClr val="tx1"/>
                </a:solidFill>
              </a:rPr>
              <a:t>– </a:t>
            </a:r>
            <a:r>
              <a:rPr lang="en-US" dirty="0">
                <a:solidFill>
                  <a:srgbClr val="FFC101"/>
                </a:solidFill>
              </a:rPr>
              <a:t>5 bunches </a:t>
            </a:r>
            <a:r>
              <a:rPr lang="en-US" dirty="0">
                <a:solidFill>
                  <a:schemeClr val="tx1"/>
                </a:solidFill>
              </a:rPr>
              <a:t>– </a:t>
            </a:r>
            <a:r>
              <a:rPr lang="en-US" dirty="0">
                <a:solidFill>
                  <a:srgbClr val="E2BC01"/>
                </a:solidFill>
              </a:rPr>
              <a:t>10 bunches </a:t>
            </a:r>
            <a:r>
              <a:rPr lang="en-US" dirty="0">
                <a:solidFill>
                  <a:schemeClr val="tx1"/>
                </a:solidFill>
              </a:rPr>
              <a:t>– </a:t>
            </a:r>
            <a:r>
              <a:rPr lang="en-US" dirty="0">
                <a:solidFill>
                  <a:srgbClr val="92D050"/>
                </a:solidFill>
              </a:rPr>
              <a:t>20 bunches </a:t>
            </a:r>
            <a:r>
              <a:rPr lang="en-US" dirty="0">
                <a:solidFill>
                  <a:schemeClr val="tx1"/>
                </a:solidFill>
              </a:rPr>
              <a:t>-- </a:t>
            </a:r>
            <a:r>
              <a:rPr lang="en-US" dirty="0">
                <a:solidFill>
                  <a:srgbClr val="FFFF00"/>
                </a:solidFill>
              </a:rPr>
              <a:t>40 bunches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AC091A6-B393-564F-A345-38E4DC94482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9574" r="51603"/>
          <a:stretch/>
        </p:blipFill>
        <p:spPr>
          <a:xfrm>
            <a:off x="4978331" y="1103133"/>
            <a:ext cx="3789151" cy="315684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6648483-1DF4-FC48-9B16-311A45B55F8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49830" r="51754"/>
          <a:stretch/>
        </p:blipFill>
        <p:spPr>
          <a:xfrm>
            <a:off x="1039102" y="1103133"/>
            <a:ext cx="3777345" cy="314080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DD12A7F-D705-5947-B8E4-FA29CDB358DD}"/>
              </a:ext>
            </a:extLst>
          </p:cNvPr>
          <p:cNvSpPr txBox="1"/>
          <p:nvPr/>
        </p:nvSpPr>
        <p:spPr>
          <a:xfrm rot="16200000">
            <a:off x="4289996" y="2323981"/>
            <a:ext cx="1684447" cy="307777"/>
          </a:xfrm>
          <a:prstGeom prst="rect">
            <a:avLst/>
          </a:prstGeom>
          <a:solidFill>
            <a:schemeClr val="l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Kick/Model</a:t>
            </a:r>
          </a:p>
        </p:txBody>
      </p:sp>
    </p:spTree>
    <p:extLst>
      <p:ext uri="{BB962C8B-B14F-4D97-AF65-F5344CB8AC3E}">
        <p14:creationId xmlns:p14="http://schemas.microsoft.com/office/powerpoint/2010/main" val="249114112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p4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34</a:t>
            </a:fld>
            <a:endParaRPr/>
          </a:p>
        </p:txBody>
      </p:sp>
      <p:sp>
        <p:nvSpPr>
          <p:cNvPr id="8" name="Google Shape;186;p26">
            <a:extLst>
              <a:ext uri="{FF2B5EF4-FFF2-40B4-BE49-F238E27FC236}">
                <a16:creationId xmlns:a16="http://schemas.microsoft.com/office/drawing/2014/main" id="{11131A2F-CDE8-E346-AFE7-4017B0D54384}"/>
              </a:ext>
            </a:extLst>
          </p:cNvPr>
          <p:cNvSpPr txBox="1"/>
          <p:nvPr/>
        </p:nvSpPr>
        <p:spPr>
          <a:xfrm>
            <a:off x="224775" y="77050"/>
            <a:ext cx="5406000" cy="58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it" sz="2400" dirty="0"/>
              <a:t>New experimental results – III &amp; IV</a:t>
            </a:r>
            <a:endParaRPr sz="24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6EA7564-C046-AB42-A44A-22099D4BD7A4}"/>
              </a:ext>
            </a:extLst>
          </p:cNvPr>
          <p:cNvSpPr txBox="1"/>
          <p:nvPr/>
        </p:nvSpPr>
        <p:spPr>
          <a:xfrm>
            <a:off x="808567" y="4693356"/>
            <a:ext cx="66672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(20 bunches) </a:t>
            </a:r>
            <a:r>
              <a:rPr lang="en-US" dirty="0">
                <a:solidFill>
                  <a:schemeClr val="tx1"/>
                </a:solidFill>
              </a:rPr>
              <a:t>– </a:t>
            </a:r>
            <a:r>
              <a:rPr lang="en-US" dirty="0">
                <a:solidFill>
                  <a:srgbClr val="FAE100"/>
                </a:solidFill>
              </a:rPr>
              <a:t>2 bunches </a:t>
            </a:r>
            <a:r>
              <a:rPr lang="en-US" dirty="0">
                <a:solidFill>
                  <a:schemeClr val="tx1"/>
                </a:solidFill>
              </a:rPr>
              <a:t>– </a:t>
            </a:r>
            <a:r>
              <a:rPr lang="en-US" dirty="0">
                <a:solidFill>
                  <a:srgbClr val="FFC101"/>
                </a:solidFill>
              </a:rPr>
              <a:t>5 bunches </a:t>
            </a:r>
            <a:r>
              <a:rPr lang="en-US" dirty="0">
                <a:solidFill>
                  <a:schemeClr val="tx1"/>
                </a:solidFill>
              </a:rPr>
              <a:t>– </a:t>
            </a:r>
            <a:r>
              <a:rPr lang="en-US" dirty="0">
                <a:solidFill>
                  <a:srgbClr val="E2BC01"/>
                </a:solidFill>
              </a:rPr>
              <a:t>10 bunches </a:t>
            </a:r>
            <a:r>
              <a:rPr lang="en-US" dirty="0">
                <a:solidFill>
                  <a:schemeClr val="tx1"/>
                </a:solidFill>
              </a:rPr>
              <a:t>– </a:t>
            </a:r>
            <a:r>
              <a:rPr lang="en-US" dirty="0">
                <a:solidFill>
                  <a:srgbClr val="92D050"/>
                </a:solidFill>
              </a:rPr>
              <a:t>20 bunches </a:t>
            </a:r>
            <a:r>
              <a:rPr lang="en-US" dirty="0">
                <a:solidFill>
                  <a:schemeClr val="tx1"/>
                </a:solidFill>
              </a:rPr>
              <a:t>-- </a:t>
            </a:r>
            <a:r>
              <a:rPr lang="en-US" dirty="0">
                <a:solidFill>
                  <a:srgbClr val="FFFF00"/>
                </a:solidFill>
              </a:rPr>
              <a:t>40 bunches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C7259336-7313-E241-AFF7-FEACCE5BD18C}"/>
              </a:ext>
            </a:extLst>
          </p:cNvPr>
          <p:cNvGrpSpPr/>
          <p:nvPr/>
        </p:nvGrpSpPr>
        <p:grpSpPr>
          <a:xfrm>
            <a:off x="224774" y="619731"/>
            <a:ext cx="4521789" cy="3666835"/>
            <a:chOff x="4766050" y="152400"/>
            <a:chExt cx="4377950" cy="3550192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B43C133E-99FF-034B-9010-EB50FDA6433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766050" y="152400"/>
              <a:ext cx="4377950" cy="3460415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4FBF68CF-68BE-AB44-9447-71819C64E71C}"/>
                </a:ext>
              </a:extLst>
            </p:cNvPr>
            <p:cNvSpPr txBox="1"/>
            <p:nvPr/>
          </p:nvSpPr>
          <p:spPr>
            <a:xfrm>
              <a:off x="7150960" y="3394815"/>
              <a:ext cx="571500" cy="307777"/>
            </a:xfrm>
            <a:prstGeom prst="rect">
              <a:avLst/>
            </a:prstGeom>
            <a:solidFill>
              <a:schemeClr val="lt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05139511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p4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35</a:t>
            </a:fld>
            <a:endParaRPr/>
          </a:p>
        </p:txBody>
      </p:sp>
      <p:sp>
        <p:nvSpPr>
          <p:cNvPr id="8" name="Google Shape;186;p26">
            <a:extLst>
              <a:ext uri="{FF2B5EF4-FFF2-40B4-BE49-F238E27FC236}">
                <a16:creationId xmlns:a16="http://schemas.microsoft.com/office/drawing/2014/main" id="{11131A2F-CDE8-E346-AFE7-4017B0D54384}"/>
              </a:ext>
            </a:extLst>
          </p:cNvPr>
          <p:cNvSpPr txBox="1"/>
          <p:nvPr/>
        </p:nvSpPr>
        <p:spPr>
          <a:xfrm>
            <a:off x="224775" y="77050"/>
            <a:ext cx="5406000" cy="58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it" sz="2400" dirty="0"/>
              <a:t>New experimental results – III &amp; IV</a:t>
            </a:r>
            <a:endParaRPr sz="24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6EA7564-C046-AB42-A44A-22099D4BD7A4}"/>
              </a:ext>
            </a:extLst>
          </p:cNvPr>
          <p:cNvSpPr txBox="1"/>
          <p:nvPr/>
        </p:nvSpPr>
        <p:spPr>
          <a:xfrm>
            <a:off x="808567" y="4693356"/>
            <a:ext cx="66672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(20 bunches) </a:t>
            </a:r>
            <a:r>
              <a:rPr lang="en-US" dirty="0">
                <a:solidFill>
                  <a:schemeClr val="tx1"/>
                </a:solidFill>
              </a:rPr>
              <a:t>– </a:t>
            </a:r>
            <a:r>
              <a:rPr lang="en-US" dirty="0">
                <a:solidFill>
                  <a:srgbClr val="FAE100"/>
                </a:solidFill>
              </a:rPr>
              <a:t>2 bunches </a:t>
            </a:r>
            <a:r>
              <a:rPr lang="en-US" dirty="0">
                <a:solidFill>
                  <a:schemeClr val="tx1"/>
                </a:solidFill>
              </a:rPr>
              <a:t>– </a:t>
            </a:r>
            <a:r>
              <a:rPr lang="en-US" dirty="0">
                <a:solidFill>
                  <a:srgbClr val="FFC101"/>
                </a:solidFill>
              </a:rPr>
              <a:t>5 bunches </a:t>
            </a:r>
            <a:r>
              <a:rPr lang="en-US" dirty="0">
                <a:solidFill>
                  <a:schemeClr val="tx1"/>
                </a:solidFill>
              </a:rPr>
              <a:t>– </a:t>
            </a:r>
            <a:r>
              <a:rPr lang="en-US" dirty="0">
                <a:solidFill>
                  <a:srgbClr val="E2BC01"/>
                </a:solidFill>
              </a:rPr>
              <a:t>10 bunches </a:t>
            </a:r>
            <a:r>
              <a:rPr lang="en-US" dirty="0">
                <a:solidFill>
                  <a:schemeClr val="tx1"/>
                </a:solidFill>
              </a:rPr>
              <a:t>– </a:t>
            </a:r>
            <a:r>
              <a:rPr lang="en-US" dirty="0">
                <a:solidFill>
                  <a:srgbClr val="92D050"/>
                </a:solidFill>
              </a:rPr>
              <a:t>20 bunches </a:t>
            </a:r>
            <a:r>
              <a:rPr lang="en-US" dirty="0">
                <a:solidFill>
                  <a:schemeClr val="tx1"/>
                </a:solidFill>
              </a:rPr>
              <a:t>-- </a:t>
            </a:r>
            <a:r>
              <a:rPr lang="en-US" dirty="0">
                <a:solidFill>
                  <a:srgbClr val="FFFF00"/>
                </a:solidFill>
              </a:rPr>
              <a:t>40 bunches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FB110BE-3F42-394C-9D1F-796B620B58C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9173" r="50501"/>
          <a:stretch/>
        </p:blipFill>
        <p:spPr>
          <a:xfrm>
            <a:off x="4746564" y="893135"/>
            <a:ext cx="4133040" cy="3393431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C7259336-7313-E241-AFF7-FEACCE5BD18C}"/>
              </a:ext>
            </a:extLst>
          </p:cNvPr>
          <p:cNvGrpSpPr/>
          <p:nvPr/>
        </p:nvGrpSpPr>
        <p:grpSpPr>
          <a:xfrm>
            <a:off x="224774" y="619731"/>
            <a:ext cx="4521789" cy="3666835"/>
            <a:chOff x="4766050" y="152400"/>
            <a:chExt cx="4377950" cy="3550192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B43C133E-99FF-034B-9010-EB50FDA6433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766050" y="152400"/>
              <a:ext cx="4377950" cy="3460415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4FBF68CF-68BE-AB44-9447-71819C64E71C}"/>
                </a:ext>
              </a:extLst>
            </p:cNvPr>
            <p:cNvSpPr txBox="1"/>
            <p:nvPr/>
          </p:nvSpPr>
          <p:spPr>
            <a:xfrm>
              <a:off x="7150960" y="3394815"/>
              <a:ext cx="571500" cy="307777"/>
            </a:xfrm>
            <a:prstGeom prst="rect">
              <a:avLst/>
            </a:prstGeom>
            <a:solidFill>
              <a:schemeClr val="lt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98F6DEA6-B8E0-FF44-8BAE-0DD5D76D60C6}"/>
              </a:ext>
            </a:extLst>
          </p:cNvPr>
          <p:cNvSpPr txBox="1"/>
          <p:nvPr/>
        </p:nvSpPr>
        <p:spPr>
          <a:xfrm rot="16200000">
            <a:off x="4092052" y="2295718"/>
            <a:ext cx="1684447" cy="307777"/>
          </a:xfrm>
          <a:prstGeom prst="rect">
            <a:avLst/>
          </a:prstGeom>
          <a:solidFill>
            <a:schemeClr val="l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Kick/Model</a:t>
            </a:r>
          </a:p>
        </p:txBody>
      </p:sp>
    </p:spTree>
    <p:extLst>
      <p:ext uri="{BB962C8B-B14F-4D97-AF65-F5344CB8AC3E}">
        <p14:creationId xmlns:p14="http://schemas.microsoft.com/office/powerpoint/2010/main" val="204474732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p40"/>
          <p:cNvSpPr txBox="1">
            <a:spLocks noGrp="1"/>
          </p:cNvSpPr>
          <p:nvPr>
            <p:ph type="title"/>
          </p:nvPr>
        </p:nvSpPr>
        <p:spPr>
          <a:xfrm>
            <a:off x="226208" y="144987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dirty="0"/>
              <a:t>Consideration «TODO list»</a:t>
            </a:r>
            <a:br>
              <a:rPr lang="it" dirty="0"/>
            </a:br>
            <a:endParaRPr dirty="0"/>
          </a:p>
        </p:txBody>
      </p:sp>
      <p:sp>
        <p:nvSpPr>
          <p:cNvPr id="359" name="Google Shape;359;p4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36</a:t>
            </a:fld>
            <a:endParaRPr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680F394-90E4-7D47-8FC7-9F201E0320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2753" y="586164"/>
            <a:ext cx="4268405" cy="320130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1790AC2-8B3E-1C43-91F9-9BC113B4DBE0}"/>
              </a:ext>
            </a:extLst>
          </p:cNvPr>
          <p:cNvSpPr txBox="1"/>
          <p:nvPr/>
        </p:nvSpPr>
        <p:spPr>
          <a:xfrm>
            <a:off x="61401" y="1071906"/>
            <a:ext cx="472856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Add some error bars (charge/bunch length) to understand if the span can be driven from the charge.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Some bad scans to be understood!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Improve the screen resolution: I- for the screen before the structure to improve the bump calibration (done!), and II- for the screen after the structure to improve the resolution of the scan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Use during the scan a closer charge (and position) monitoring (i.e., iBPM) would be needed.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88BF6AA-0D0B-F74B-988F-2B2D40E760FE}"/>
              </a:ext>
            </a:extLst>
          </p:cNvPr>
          <p:cNvSpPr/>
          <p:nvPr/>
        </p:nvSpPr>
        <p:spPr>
          <a:xfrm>
            <a:off x="61400" y="3787468"/>
            <a:ext cx="850844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Work on the beam condition – try to have only one parameter changing at the time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We have the confirmation that the short range are dominant…. But we see that after all the normalization there is still a trend related with the charge. We are currently investigating this trend.</a:t>
            </a:r>
          </a:p>
        </p:txBody>
      </p:sp>
    </p:spTree>
    <p:extLst>
      <p:ext uri="{BB962C8B-B14F-4D97-AF65-F5344CB8AC3E}">
        <p14:creationId xmlns:p14="http://schemas.microsoft.com/office/powerpoint/2010/main" val="356861019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35" r="23013"/>
          <a:stretch/>
        </p:blipFill>
        <p:spPr>
          <a:xfrm>
            <a:off x="5835274" y="829508"/>
            <a:ext cx="3078018" cy="380828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A3D12D7-921D-7F49-91BA-1AA76666E44A}"/>
              </a:ext>
            </a:extLst>
          </p:cNvPr>
          <p:cNvSpPr txBox="1"/>
          <p:nvPr/>
        </p:nvSpPr>
        <p:spPr>
          <a:xfrm>
            <a:off x="266700" y="152400"/>
            <a:ext cx="2924198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Future development</a:t>
            </a:r>
          </a:p>
          <a:p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12ABCCD-655D-414A-8453-064B3AE4A94D}"/>
              </a:ext>
            </a:extLst>
          </p:cNvPr>
          <p:cNvSpPr/>
          <p:nvPr/>
        </p:nvSpPr>
        <p:spPr>
          <a:xfrm>
            <a:off x="839866" y="4814314"/>
            <a:ext cx="351570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alibri Light" panose="020F0302020204030204" pitchFamily="34" charset="0"/>
              </a:rPr>
              <a:t>E-Field in Frequency Domain (@ 11.9942 GHz)</a:t>
            </a:r>
            <a:endParaRPr lang="en-US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622F29CD-CE17-074F-8A35-C3723B32B1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4281" y="2821274"/>
            <a:ext cx="2946506" cy="1864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Google Shape;88;p16">
            <a:extLst>
              <a:ext uri="{FF2B5EF4-FFF2-40B4-BE49-F238E27FC236}">
                <a16:creationId xmlns:a16="http://schemas.microsoft.com/office/drawing/2014/main" id="{96E838AE-71A9-204B-A391-05E612F44619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37</a:t>
            </a:fld>
            <a:endParaRPr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BAA2D80-C0D1-F04D-9AC7-433C514D7B73}"/>
              </a:ext>
            </a:extLst>
          </p:cNvPr>
          <p:cNvSpPr txBox="1"/>
          <p:nvPr/>
        </p:nvSpPr>
        <p:spPr>
          <a:xfrm>
            <a:off x="266700" y="829508"/>
            <a:ext cx="61055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Design of a new mover (SAS-like) is already done to allow scans moving the structure.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Take action on the CLIC cavity BPM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Collaboration with the X-Box team for performing CST simulation </a:t>
            </a:r>
          </a:p>
          <a:p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2BFCEC8-3965-A44B-AAF0-106EAA154CB1}"/>
              </a:ext>
            </a:extLst>
          </p:cNvPr>
          <p:cNvSpPr txBox="1"/>
          <p:nvPr/>
        </p:nvSpPr>
        <p:spPr>
          <a:xfrm>
            <a:off x="3424336" y="2694069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latin typeface="Century Gothic" panose="020B0502020202020204" pitchFamily="34" charset="0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1C0019EA-AC0C-9842-B7CC-6C74A1DD23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99647" y="1182155"/>
            <a:ext cx="1351180" cy="1333043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FE9DD4BE-0EAD-DF42-B6B0-97B1FF0413A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27893" y="1025742"/>
            <a:ext cx="1645868" cy="1645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213941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55691" y="834649"/>
            <a:ext cx="1162050" cy="1143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60367" y="820361"/>
            <a:ext cx="1171575" cy="1171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8" name="Google Shape;58;p13"/>
          <p:cNvPicPr preferRelativeResize="0"/>
          <p:nvPr/>
        </p:nvPicPr>
        <p:blipFill rotWithShape="1">
          <a:blip r:embed="rId5">
            <a:alphaModFix/>
          </a:blip>
          <a:srcRect l="-1625" t="-3707" r="9781" b="13503"/>
          <a:stretch/>
        </p:blipFill>
        <p:spPr>
          <a:xfrm>
            <a:off x="3814020" y="534658"/>
            <a:ext cx="1430550" cy="1413000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Google Shape;63;p1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38</a:t>
            </a:fld>
            <a:endParaRPr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0EBA222-481E-5D42-B36B-D30078702AA2}"/>
              </a:ext>
            </a:extLst>
          </p:cNvPr>
          <p:cNvSpPr/>
          <p:nvPr/>
        </p:nvSpPr>
        <p:spPr>
          <a:xfrm>
            <a:off x="284188" y="1977649"/>
            <a:ext cx="85331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effectLst/>
              </a:rPr>
              <a:t>Thanks for your attention</a:t>
            </a:r>
          </a:p>
        </p:txBody>
      </p:sp>
      <p:pic>
        <p:nvPicPr>
          <p:cNvPr id="14" name="Google Shape;55;p13">
            <a:extLst>
              <a:ext uri="{FF2B5EF4-FFF2-40B4-BE49-F238E27FC236}">
                <a16:creationId xmlns:a16="http://schemas.microsoft.com/office/drawing/2014/main" id="{84910F40-0969-D04F-BC0E-AB12A73F74F9}"/>
              </a:ext>
            </a:extLst>
          </p:cNvPr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464766" y="2897716"/>
            <a:ext cx="4171950" cy="15335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0339452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D070B7E3-E2FE-7141-A691-45751584B39B}"/>
              </a:ext>
            </a:extLst>
          </p:cNvPr>
          <p:cNvSpPr/>
          <p:nvPr/>
        </p:nvSpPr>
        <p:spPr>
          <a:xfrm>
            <a:off x="2205271" y="2064856"/>
            <a:ext cx="48397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effectLst/>
              </a:rPr>
              <a:t>Backup slides</a:t>
            </a:r>
          </a:p>
        </p:txBody>
      </p:sp>
    </p:spTree>
    <p:extLst>
      <p:ext uri="{BB962C8B-B14F-4D97-AF65-F5344CB8AC3E}">
        <p14:creationId xmlns:p14="http://schemas.microsoft.com/office/powerpoint/2010/main" val="21988610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Google Shape;8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19631" y="646176"/>
            <a:ext cx="4181475" cy="2435674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4</a:t>
            </a:fld>
            <a:endParaRPr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B0C59D1-FFA8-1940-92ED-AA1A62F46ED4}"/>
              </a:ext>
            </a:extLst>
          </p:cNvPr>
          <p:cNvSpPr/>
          <p:nvPr/>
        </p:nvSpPr>
        <p:spPr>
          <a:xfrm>
            <a:off x="948068" y="3535483"/>
            <a:ext cx="419675" cy="780176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6F423B17-7EFA-7A42-B328-5C95118E64EA}"/>
              </a:ext>
            </a:extLst>
          </p:cNvPr>
          <p:cNvSpPr/>
          <p:nvPr/>
        </p:nvSpPr>
        <p:spPr>
          <a:xfrm>
            <a:off x="4564650" y="3535483"/>
            <a:ext cx="419675" cy="780176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A146A1E6-A530-F04B-A120-30D7DDB0870B}"/>
              </a:ext>
            </a:extLst>
          </p:cNvPr>
          <p:cNvSpPr/>
          <p:nvPr/>
        </p:nvSpPr>
        <p:spPr>
          <a:xfrm>
            <a:off x="7055686" y="3531213"/>
            <a:ext cx="419675" cy="780176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855563BC-41BA-1247-BD0C-02E059B7C6E4}"/>
              </a:ext>
            </a:extLst>
          </p:cNvPr>
          <p:cNvSpPr/>
          <p:nvPr/>
        </p:nvSpPr>
        <p:spPr>
          <a:xfrm>
            <a:off x="2189384" y="3585979"/>
            <a:ext cx="1879233" cy="70818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5B1AEB1-56AB-AB46-9597-3DE08A2F6316}"/>
              </a:ext>
            </a:extLst>
          </p:cNvPr>
          <p:cNvSpPr/>
          <p:nvPr/>
        </p:nvSpPr>
        <p:spPr>
          <a:xfrm>
            <a:off x="3191968" y="3682381"/>
            <a:ext cx="775882" cy="486196"/>
          </a:xfrm>
          <a:prstGeom prst="rect">
            <a:avLst/>
          </a:prstGeom>
          <a:solidFill>
            <a:schemeClr val="accent1">
              <a:lumMod val="75000"/>
              <a:alpha val="99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BE253AEB-5FCC-2E4D-8F56-75B4F5A440E5}"/>
              </a:ext>
            </a:extLst>
          </p:cNvPr>
          <p:cNvSpPr/>
          <p:nvPr/>
        </p:nvSpPr>
        <p:spPr>
          <a:xfrm>
            <a:off x="3580440" y="3724359"/>
            <a:ext cx="102184" cy="393884"/>
          </a:xfrm>
          <a:prstGeom prst="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FE4F2B11-D553-6F4C-9406-262297F4A944}"/>
              </a:ext>
            </a:extLst>
          </p:cNvPr>
          <p:cNvSpPr/>
          <p:nvPr/>
        </p:nvSpPr>
        <p:spPr>
          <a:xfrm>
            <a:off x="7608447" y="3644741"/>
            <a:ext cx="345923" cy="590663"/>
          </a:xfrm>
          <a:prstGeom prst="rect">
            <a:avLst/>
          </a:prstGeom>
          <a:solidFill>
            <a:srgbClr val="0020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1114A282-BA1E-B348-8BBB-628A0B040130}"/>
              </a:ext>
            </a:extLst>
          </p:cNvPr>
          <p:cNvCxnSpPr>
            <a:cxnSpLocks/>
          </p:cNvCxnSpPr>
          <p:nvPr/>
        </p:nvCxnSpPr>
        <p:spPr>
          <a:xfrm flipH="1">
            <a:off x="420254" y="3925571"/>
            <a:ext cx="8180231" cy="0"/>
          </a:xfrm>
          <a:prstGeom prst="straightConnector1">
            <a:avLst/>
          </a:prstGeom>
          <a:ln w="38100">
            <a:solidFill>
              <a:srgbClr val="FF0000"/>
            </a:solidFill>
            <a:prstDash val="lgDashDot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>
            <a:extLst>
              <a:ext uri="{FF2B5EF4-FFF2-40B4-BE49-F238E27FC236}">
                <a16:creationId xmlns:a16="http://schemas.microsoft.com/office/drawing/2014/main" id="{444CBFE7-4B6E-7944-94A1-1ECEC24E6CE6}"/>
              </a:ext>
            </a:extLst>
          </p:cNvPr>
          <p:cNvSpPr/>
          <p:nvPr/>
        </p:nvSpPr>
        <p:spPr>
          <a:xfrm>
            <a:off x="6470259" y="3639500"/>
            <a:ext cx="345923" cy="590663"/>
          </a:xfrm>
          <a:prstGeom prst="rect">
            <a:avLst/>
          </a:prstGeom>
          <a:solidFill>
            <a:srgbClr val="0020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82C99FEB-3DD1-D94E-947C-3757B6728F2F}"/>
              </a:ext>
            </a:extLst>
          </p:cNvPr>
          <p:cNvSpPr/>
          <p:nvPr/>
        </p:nvSpPr>
        <p:spPr>
          <a:xfrm>
            <a:off x="5132458" y="3639500"/>
            <a:ext cx="422093" cy="590663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35C91A18-7BAE-654C-919C-8E500B05DA4B}"/>
              </a:ext>
            </a:extLst>
          </p:cNvPr>
          <p:cNvSpPr/>
          <p:nvPr/>
        </p:nvSpPr>
        <p:spPr>
          <a:xfrm>
            <a:off x="8087098" y="3639500"/>
            <a:ext cx="422093" cy="590663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7F9B6BB8-26D9-B640-920E-35DEA7CF1771}"/>
              </a:ext>
            </a:extLst>
          </p:cNvPr>
          <p:cNvSpPr/>
          <p:nvPr/>
        </p:nvSpPr>
        <p:spPr>
          <a:xfrm>
            <a:off x="4134001" y="3789624"/>
            <a:ext cx="109057" cy="228703"/>
          </a:xfrm>
          <a:prstGeom prst="rect">
            <a:avLst/>
          </a:prstGeom>
          <a:solidFill>
            <a:srgbClr val="00B0F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BB88DC50-27AE-FD4A-B500-3BBEC87B7CB1}"/>
              </a:ext>
            </a:extLst>
          </p:cNvPr>
          <p:cNvSpPr/>
          <p:nvPr/>
        </p:nvSpPr>
        <p:spPr>
          <a:xfrm>
            <a:off x="2015104" y="3789623"/>
            <a:ext cx="109057" cy="228703"/>
          </a:xfrm>
          <a:prstGeom prst="rect">
            <a:avLst/>
          </a:prstGeom>
          <a:solidFill>
            <a:srgbClr val="00B0F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77D13F15-AC6B-D64B-BBD3-9B2B83639881}"/>
              </a:ext>
            </a:extLst>
          </p:cNvPr>
          <p:cNvSpPr/>
          <p:nvPr/>
        </p:nvSpPr>
        <p:spPr>
          <a:xfrm>
            <a:off x="1484457" y="3789622"/>
            <a:ext cx="109057" cy="228703"/>
          </a:xfrm>
          <a:prstGeom prst="rect">
            <a:avLst/>
          </a:prstGeom>
          <a:solidFill>
            <a:srgbClr val="00B0F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1748C7D6-1E07-4D49-8252-8AEEBBA4153E}"/>
              </a:ext>
            </a:extLst>
          </p:cNvPr>
          <p:cNvCxnSpPr/>
          <p:nvPr/>
        </p:nvCxnSpPr>
        <p:spPr>
          <a:xfrm>
            <a:off x="1156083" y="3671941"/>
            <a:ext cx="0" cy="52578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169FE80C-0DA3-7447-B317-E458C863A79F}"/>
              </a:ext>
            </a:extLst>
          </p:cNvPr>
          <p:cNvCxnSpPr/>
          <p:nvPr/>
        </p:nvCxnSpPr>
        <p:spPr>
          <a:xfrm>
            <a:off x="4774487" y="3658411"/>
            <a:ext cx="0" cy="52578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8E01931B-401F-7F4E-8F88-A72682D92C5C}"/>
              </a:ext>
            </a:extLst>
          </p:cNvPr>
          <p:cNvCxnSpPr/>
          <p:nvPr/>
        </p:nvCxnSpPr>
        <p:spPr>
          <a:xfrm>
            <a:off x="7265523" y="3658411"/>
            <a:ext cx="0" cy="52578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C784DEE3-1950-4640-81EC-89984EDC8576}"/>
              </a:ext>
            </a:extLst>
          </p:cNvPr>
          <p:cNvCxnSpPr>
            <a:cxnSpLocks/>
          </p:cNvCxnSpPr>
          <p:nvPr/>
        </p:nvCxnSpPr>
        <p:spPr>
          <a:xfrm>
            <a:off x="6643220" y="3769207"/>
            <a:ext cx="0" cy="3041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26D2CEDD-9704-F64C-B0F8-674105917057}"/>
              </a:ext>
            </a:extLst>
          </p:cNvPr>
          <p:cNvCxnSpPr>
            <a:cxnSpLocks/>
          </p:cNvCxnSpPr>
          <p:nvPr/>
        </p:nvCxnSpPr>
        <p:spPr>
          <a:xfrm>
            <a:off x="7770665" y="3753836"/>
            <a:ext cx="0" cy="3041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E892E14C-8944-A245-81E4-F6AA97CFB65B}"/>
              </a:ext>
            </a:extLst>
          </p:cNvPr>
          <p:cNvCxnSpPr>
            <a:cxnSpLocks/>
          </p:cNvCxnSpPr>
          <p:nvPr/>
        </p:nvCxnSpPr>
        <p:spPr>
          <a:xfrm flipV="1">
            <a:off x="972884" y="4332304"/>
            <a:ext cx="183200" cy="44436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CB50390F-4E00-BA4E-A177-3EA1E3B25878}"/>
              </a:ext>
            </a:extLst>
          </p:cNvPr>
          <p:cNvCxnSpPr>
            <a:cxnSpLocks/>
            <a:stCxn id="60" idx="0"/>
          </p:cNvCxnSpPr>
          <p:nvPr/>
        </p:nvCxnSpPr>
        <p:spPr>
          <a:xfrm flipV="1">
            <a:off x="4767064" y="4347474"/>
            <a:ext cx="42464" cy="40035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27612189-880E-1846-AF85-415AF3AD31A2}"/>
              </a:ext>
            </a:extLst>
          </p:cNvPr>
          <p:cNvSpPr txBox="1"/>
          <p:nvPr/>
        </p:nvSpPr>
        <p:spPr>
          <a:xfrm>
            <a:off x="216466" y="4747830"/>
            <a:ext cx="11512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YAG screen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2B933E07-7879-064F-BB49-34DE18884923}"/>
              </a:ext>
            </a:extLst>
          </p:cNvPr>
          <p:cNvSpPr txBox="1"/>
          <p:nvPr/>
        </p:nvSpPr>
        <p:spPr>
          <a:xfrm>
            <a:off x="4192227" y="4747830"/>
            <a:ext cx="11496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OTR screen</a:t>
            </a:r>
          </a:p>
        </p:txBody>
      </p: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DA7CD785-B8A4-B047-B14D-5AAB2B4B090C}"/>
              </a:ext>
            </a:extLst>
          </p:cNvPr>
          <p:cNvCxnSpPr>
            <a:cxnSpLocks/>
          </p:cNvCxnSpPr>
          <p:nvPr/>
        </p:nvCxnSpPr>
        <p:spPr>
          <a:xfrm flipV="1">
            <a:off x="7198617" y="4330687"/>
            <a:ext cx="0" cy="35265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4B5CEBDA-209A-1D45-AD07-D0D73540BD34}"/>
              </a:ext>
            </a:extLst>
          </p:cNvPr>
          <p:cNvSpPr txBox="1"/>
          <p:nvPr/>
        </p:nvSpPr>
        <p:spPr>
          <a:xfrm>
            <a:off x="6826194" y="4725425"/>
            <a:ext cx="14975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Chromox screen</a:t>
            </a:r>
          </a:p>
        </p:txBody>
      </p: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2D10FD23-B6B8-694F-A2F1-A529CAFB38C4}"/>
              </a:ext>
            </a:extLst>
          </p:cNvPr>
          <p:cNvCxnSpPr>
            <a:cxnSpLocks/>
          </p:cNvCxnSpPr>
          <p:nvPr/>
        </p:nvCxnSpPr>
        <p:spPr>
          <a:xfrm>
            <a:off x="1541108" y="3464560"/>
            <a:ext cx="0" cy="314902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29F0F8BF-A6A6-3241-AA23-340194EA3457}"/>
              </a:ext>
            </a:extLst>
          </p:cNvPr>
          <p:cNvCxnSpPr>
            <a:cxnSpLocks/>
          </p:cNvCxnSpPr>
          <p:nvPr/>
        </p:nvCxnSpPr>
        <p:spPr>
          <a:xfrm>
            <a:off x="2065904" y="3464560"/>
            <a:ext cx="0" cy="314902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63164A29-E575-AF4E-8731-2761DF05E3FE}"/>
              </a:ext>
            </a:extLst>
          </p:cNvPr>
          <p:cNvCxnSpPr>
            <a:cxnSpLocks/>
          </p:cNvCxnSpPr>
          <p:nvPr/>
        </p:nvCxnSpPr>
        <p:spPr>
          <a:xfrm>
            <a:off x="4202387" y="3461729"/>
            <a:ext cx="0" cy="314902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9C2181FD-B30B-884B-B463-1D61B8D8FD0F}"/>
              </a:ext>
            </a:extLst>
          </p:cNvPr>
          <p:cNvCxnSpPr>
            <a:cxnSpLocks/>
          </p:cNvCxnSpPr>
          <p:nvPr/>
        </p:nvCxnSpPr>
        <p:spPr>
          <a:xfrm>
            <a:off x="1541108" y="3464560"/>
            <a:ext cx="266127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113ECB38-039E-A647-93B3-7162E9DA626D}"/>
              </a:ext>
            </a:extLst>
          </p:cNvPr>
          <p:cNvSpPr txBox="1"/>
          <p:nvPr/>
        </p:nvSpPr>
        <p:spPr>
          <a:xfrm>
            <a:off x="2025824" y="3149824"/>
            <a:ext cx="16770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Radiation monitors</a:t>
            </a:r>
          </a:p>
        </p:txBody>
      </p: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74F496F2-7ED4-6749-BB8E-24910747150E}"/>
              </a:ext>
            </a:extLst>
          </p:cNvPr>
          <p:cNvCxnSpPr>
            <a:cxnSpLocks/>
          </p:cNvCxnSpPr>
          <p:nvPr/>
        </p:nvCxnSpPr>
        <p:spPr>
          <a:xfrm flipV="1">
            <a:off x="3350164" y="4006681"/>
            <a:ext cx="183200" cy="44436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TextBox 82">
            <a:extLst>
              <a:ext uri="{FF2B5EF4-FFF2-40B4-BE49-F238E27FC236}">
                <a16:creationId xmlns:a16="http://schemas.microsoft.com/office/drawing/2014/main" id="{54A473C8-A323-8147-83FA-FEA892A1D3EF}"/>
              </a:ext>
            </a:extLst>
          </p:cNvPr>
          <p:cNvSpPr txBox="1"/>
          <p:nvPr/>
        </p:nvSpPr>
        <p:spPr>
          <a:xfrm>
            <a:off x="2959852" y="4449407"/>
            <a:ext cx="6126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WFM</a:t>
            </a:r>
          </a:p>
        </p:txBody>
      </p: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BD81F732-4397-704D-BA7D-E4D974218A87}"/>
              </a:ext>
            </a:extLst>
          </p:cNvPr>
          <p:cNvCxnSpPr>
            <a:cxnSpLocks/>
          </p:cNvCxnSpPr>
          <p:nvPr/>
        </p:nvCxnSpPr>
        <p:spPr>
          <a:xfrm flipV="1">
            <a:off x="3772868" y="4177954"/>
            <a:ext cx="168049" cy="59871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EF72F91D-751C-994D-AAE8-2A23B508495F}"/>
              </a:ext>
            </a:extLst>
          </p:cNvPr>
          <p:cNvSpPr txBox="1"/>
          <p:nvPr/>
        </p:nvSpPr>
        <p:spPr>
          <a:xfrm>
            <a:off x="3252261" y="4776669"/>
            <a:ext cx="10343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TD26CC</a:t>
            </a:r>
          </a:p>
        </p:txBody>
      </p: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19C85483-C4C9-7B4C-9A00-75BE9BEE6417}"/>
              </a:ext>
            </a:extLst>
          </p:cNvPr>
          <p:cNvCxnSpPr>
            <a:cxnSpLocks/>
          </p:cNvCxnSpPr>
          <p:nvPr/>
        </p:nvCxnSpPr>
        <p:spPr>
          <a:xfrm>
            <a:off x="6673821" y="3307109"/>
            <a:ext cx="0" cy="314902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>
            <a:extLst>
              <a:ext uri="{FF2B5EF4-FFF2-40B4-BE49-F238E27FC236}">
                <a16:creationId xmlns:a16="http://schemas.microsoft.com/office/drawing/2014/main" id="{BE9CFFCB-E76F-6845-97DD-18A378907ED3}"/>
              </a:ext>
            </a:extLst>
          </p:cNvPr>
          <p:cNvCxnSpPr>
            <a:cxnSpLocks/>
          </p:cNvCxnSpPr>
          <p:nvPr/>
        </p:nvCxnSpPr>
        <p:spPr>
          <a:xfrm>
            <a:off x="7767577" y="3307109"/>
            <a:ext cx="0" cy="314902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91AD5B8B-014B-5A44-80D5-51973C93B937}"/>
              </a:ext>
            </a:extLst>
          </p:cNvPr>
          <p:cNvCxnSpPr>
            <a:cxnSpLocks/>
          </p:cNvCxnSpPr>
          <p:nvPr/>
        </p:nvCxnSpPr>
        <p:spPr>
          <a:xfrm>
            <a:off x="6673821" y="3307109"/>
            <a:ext cx="109684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9" name="TextBox 88">
            <a:extLst>
              <a:ext uri="{FF2B5EF4-FFF2-40B4-BE49-F238E27FC236}">
                <a16:creationId xmlns:a16="http://schemas.microsoft.com/office/drawing/2014/main" id="{71366805-7A42-1342-B2F4-DF34F996DAAC}"/>
              </a:ext>
            </a:extLst>
          </p:cNvPr>
          <p:cNvSpPr txBox="1"/>
          <p:nvPr/>
        </p:nvSpPr>
        <p:spPr>
          <a:xfrm>
            <a:off x="6564492" y="2987558"/>
            <a:ext cx="13292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H/V correctors</a:t>
            </a:r>
          </a:p>
        </p:txBody>
      </p: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4DC4D19B-A4CF-3545-B844-0FE656867959}"/>
              </a:ext>
            </a:extLst>
          </p:cNvPr>
          <p:cNvCxnSpPr>
            <a:cxnSpLocks/>
            <a:endCxn id="35" idx="2"/>
          </p:cNvCxnSpPr>
          <p:nvPr/>
        </p:nvCxnSpPr>
        <p:spPr>
          <a:xfrm flipV="1">
            <a:off x="5341901" y="4230163"/>
            <a:ext cx="1604" cy="339592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79066398-FCDF-404A-8A52-9342479591D9}"/>
              </a:ext>
            </a:extLst>
          </p:cNvPr>
          <p:cNvCxnSpPr>
            <a:cxnSpLocks/>
          </p:cNvCxnSpPr>
          <p:nvPr/>
        </p:nvCxnSpPr>
        <p:spPr>
          <a:xfrm flipV="1">
            <a:off x="8295568" y="4237713"/>
            <a:ext cx="0" cy="316773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934977BC-9258-1046-8A5F-2BD391E8F087}"/>
              </a:ext>
            </a:extLst>
          </p:cNvPr>
          <p:cNvCxnSpPr>
            <a:cxnSpLocks/>
          </p:cNvCxnSpPr>
          <p:nvPr/>
        </p:nvCxnSpPr>
        <p:spPr>
          <a:xfrm>
            <a:off x="5341901" y="4566506"/>
            <a:ext cx="2956243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0" name="TextBox 99">
            <a:extLst>
              <a:ext uri="{FF2B5EF4-FFF2-40B4-BE49-F238E27FC236}">
                <a16:creationId xmlns:a16="http://schemas.microsoft.com/office/drawing/2014/main" id="{289E50F3-304A-F04F-BDF0-1130F6ADA469}"/>
              </a:ext>
            </a:extLst>
          </p:cNvPr>
          <p:cNvSpPr txBox="1"/>
          <p:nvPr/>
        </p:nvSpPr>
        <p:spPr>
          <a:xfrm>
            <a:off x="6174242" y="4309594"/>
            <a:ext cx="6142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iBPM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CD97DDDB-7AC6-7440-9398-D636EEE4AE14}"/>
              </a:ext>
            </a:extLst>
          </p:cNvPr>
          <p:cNvSpPr txBox="1"/>
          <p:nvPr/>
        </p:nvSpPr>
        <p:spPr>
          <a:xfrm>
            <a:off x="212631" y="174852"/>
            <a:ext cx="2821606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Experimental setup</a:t>
            </a:r>
          </a:p>
          <a:p>
            <a:endParaRPr lang="en-US" dirty="0"/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243FF178-BFEA-0440-A604-D95C4EBA303D}"/>
              </a:ext>
            </a:extLst>
          </p:cNvPr>
          <p:cNvCxnSpPr>
            <a:cxnSpLocks/>
          </p:cNvCxnSpPr>
          <p:nvPr/>
        </p:nvCxnSpPr>
        <p:spPr>
          <a:xfrm flipV="1">
            <a:off x="2032396" y="4282699"/>
            <a:ext cx="183200" cy="44436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0778FB71-B66A-BC45-BACD-B2E4AE1702EC}"/>
              </a:ext>
            </a:extLst>
          </p:cNvPr>
          <p:cNvSpPr txBox="1"/>
          <p:nvPr/>
        </p:nvSpPr>
        <p:spPr>
          <a:xfrm>
            <a:off x="1642084" y="4725425"/>
            <a:ext cx="8835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GIRDER</a:t>
            </a:r>
          </a:p>
        </p:txBody>
      </p:sp>
    </p:spTree>
    <p:extLst>
      <p:ext uri="{BB962C8B-B14F-4D97-AF65-F5344CB8AC3E}">
        <p14:creationId xmlns:p14="http://schemas.microsoft.com/office/powerpoint/2010/main" val="228339733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0"/>
          <p:cNvSpPr txBox="1"/>
          <p:nvPr/>
        </p:nvSpPr>
        <p:spPr>
          <a:xfrm>
            <a:off x="4572000" y="2830275"/>
            <a:ext cx="4252800" cy="204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800">
                <a:solidFill>
                  <a:schemeClr val="dk1"/>
                </a:solidFill>
              </a:rPr>
              <a:t>•All the preliminary </a:t>
            </a:r>
            <a:r>
              <a:rPr lang="it" sz="1800">
                <a:solidFill>
                  <a:srgbClr val="C00000"/>
                </a:solidFill>
              </a:rPr>
              <a:t>scans</a:t>
            </a:r>
            <a:r>
              <a:rPr lang="it" sz="1800">
                <a:solidFill>
                  <a:schemeClr val="dk1"/>
                </a:solidFill>
              </a:rPr>
              <a:t> were done to </a:t>
            </a:r>
            <a:r>
              <a:rPr lang="it" sz="1800">
                <a:solidFill>
                  <a:srgbClr val="C00000"/>
                </a:solidFill>
              </a:rPr>
              <a:t>understand</a:t>
            </a:r>
            <a:r>
              <a:rPr lang="it" sz="1800">
                <a:solidFill>
                  <a:schemeClr val="dk1"/>
                </a:solidFill>
              </a:rPr>
              <a:t> the </a:t>
            </a:r>
            <a:r>
              <a:rPr lang="it" sz="1800">
                <a:solidFill>
                  <a:srgbClr val="C00000"/>
                </a:solidFill>
              </a:rPr>
              <a:t>limitation</a:t>
            </a:r>
            <a:r>
              <a:rPr lang="it" sz="1800">
                <a:solidFill>
                  <a:schemeClr val="dk1"/>
                </a:solidFill>
              </a:rPr>
              <a:t> of the method</a:t>
            </a:r>
            <a:endParaRPr sz="18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800">
                <a:solidFill>
                  <a:schemeClr val="dk1"/>
                </a:solidFill>
              </a:rPr>
              <a:t>•The main limitation comes from a </a:t>
            </a:r>
            <a:r>
              <a:rPr lang="it" sz="1800">
                <a:solidFill>
                  <a:srgbClr val="C00000"/>
                </a:solidFill>
              </a:rPr>
              <a:t>mechanical constraint</a:t>
            </a:r>
            <a:r>
              <a:rPr lang="it" sz="1800">
                <a:solidFill>
                  <a:schemeClr val="dk1"/>
                </a:solidFill>
              </a:rPr>
              <a:t> while limiting the aperture.</a:t>
            </a:r>
            <a:endParaRPr sz="1800">
              <a:solidFill>
                <a:schemeClr val="dk1"/>
              </a:solidFill>
            </a:endParaRPr>
          </a:p>
        </p:txBody>
      </p:sp>
      <p:pic>
        <p:nvPicPr>
          <p:cNvPr id="117" name="Google Shape;117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48175" y="0"/>
            <a:ext cx="4747600" cy="2132025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Google Shape;118;p2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40</a:t>
            </a:fld>
            <a:endParaRPr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4E1BF15-57C0-8A48-993E-F3C4B5F06C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9383" y="2015765"/>
            <a:ext cx="4228214" cy="2952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012408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1" name="Google Shape;371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77663" y="1400896"/>
            <a:ext cx="3165025" cy="2341700"/>
          </a:xfrm>
          <a:prstGeom prst="rect">
            <a:avLst/>
          </a:prstGeom>
          <a:noFill/>
          <a:ln>
            <a:noFill/>
          </a:ln>
        </p:spPr>
      </p:pic>
      <p:sp>
        <p:nvSpPr>
          <p:cNvPr id="372" name="Google Shape;372;p4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41</a:t>
            </a:fld>
            <a:endParaRPr/>
          </a:p>
        </p:txBody>
      </p:sp>
      <p:pic>
        <p:nvPicPr>
          <p:cNvPr id="374" name="Google Shape;374;p4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6000" y="3204206"/>
            <a:ext cx="2473250" cy="1852618"/>
          </a:xfrm>
          <a:prstGeom prst="rect">
            <a:avLst/>
          </a:prstGeom>
          <a:noFill/>
          <a:ln>
            <a:noFill/>
          </a:ln>
        </p:spPr>
      </p:pic>
      <p:pic>
        <p:nvPicPr>
          <p:cNvPr id="375" name="Google Shape;375;p4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611950" y="968263"/>
            <a:ext cx="5312706" cy="3495652"/>
          </a:xfrm>
          <a:prstGeom prst="rect">
            <a:avLst/>
          </a:prstGeom>
          <a:noFill/>
          <a:ln>
            <a:noFill/>
          </a:ln>
        </p:spPr>
      </p:pic>
      <p:pic>
        <p:nvPicPr>
          <p:cNvPr id="376" name="Google Shape;376;p4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85997" y="942025"/>
            <a:ext cx="3086100" cy="4114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2771903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p4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42</a:t>
            </a:fld>
            <a:endParaRPr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AC4F3AC-1E23-0E41-A313-49D1E0D7CB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158" y="1729417"/>
            <a:ext cx="4343400" cy="33274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4AB511E-C068-5C4B-8CF6-3A4DD3106AF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3947"/>
          <a:stretch/>
        </p:blipFill>
        <p:spPr>
          <a:xfrm>
            <a:off x="4701574" y="475488"/>
            <a:ext cx="3898900" cy="2756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623939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4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1800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43</a:t>
            </a:fld>
            <a:endParaRPr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E74729C-BD02-6B4D-8850-470FD37CED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1544" y="938100"/>
            <a:ext cx="2201504" cy="1800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D8F06DF-CB42-A74E-AA3B-35AE21FA2E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31118" y="2863217"/>
            <a:ext cx="2201504" cy="1800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7AA6736-A95C-984E-9F15-CBD1863B5D1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96854" y="938100"/>
            <a:ext cx="2201504" cy="1800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C2F703A-018D-FF4E-A24F-6E87A8C740D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52164" y="947400"/>
            <a:ext cx="2201504" cy="180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2963A81-35B7-A741-8650-BE5712D7C39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71646" y="2863217"/>
            <a:ext cx="2251128" cy="1800000"/>
          </a:xfrm>
          <a:prstGeom prst="rect">
            <a:avLst/>
          </a:prstGeom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D166D0B-E9D3-734E-AA80-DFE8128A7F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9526" y="1009650"/>
            <a:ext cx="2201504" cy="1800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A61EA34-B530-7E49-8B98-A8A31893C5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61030" y="3114450"/>
            <a:ext cx="2201504" cy="180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5D5C079-370A-944C-8E04-D5FB94C9372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62534" y="1009650"/>
            <a:ext cx="2251128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096296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F8333B67-18FC-984F-A18C-7602E0F28A0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-4118" r="-2638" b="1"/>
          <a:stretch/>
        </p:blipFill>
        <p:spPr>
          <a:xfrm>
            <a:off x="3625292" y="558800"/>
            <a:ext cx="2219108" cy="180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6406304-0972-0842-B2B3-283508F0755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-1" t="-14103" r="-6816" b="-2"/>
          <a:stretch/>
        </p:blipFill>
        <p:spPr>
          <a:xfrm>
            <a:off x="1573799" y="2358800"/>
            <a:ext cx="2107365" cy="1800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27DC381-758B-A44A-8CA5-0C573EC6947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-2" t="-15380" r="-5476" b="-2"/>
          <a:stretch/>
        </p:blipFill>
        <p:spPr>
          <a:xfrm>
            <a:off x="5844400" y="2358800"/>
            <a:ext cx="2057941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737398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466662A4-F004-BC4B-89D1-924A8FE5497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" t="-31717" r="-10918" b="1"/>
          <a:stretch/>
        </p:blipFill>
        <p:spPr>
          <a:xfrm>
            <a:off x="2196880" y="2406358"/>
            <a:ext cx="1895646" cy="18000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0D32732-6A4B-3B4C-AB7D-BAEFC5A39E2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-2" t="-14704" r="-22853" b="1"/>
          <a:stretch/>
        </p:blipFill>
        <p:spPr>
          <a:xfrm>
            <a:off x="6149974" y="2598536"/>
            <a:ext cx="2411101" cy="1800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D7ACED3-4428-9648-BFD4-09BCC2D409F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-8284" t="-5826" r="-2348" b="-7490"/>
          <a:stretch/>
        </p:blipFill>
        <p:spPr>
          <a:xfrm>
            <a:off x="6577076" y="414180"/>
            <a:ext cx="2197819" cy="18000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4606B3CE-262C-0F4F-9E86-D27EEDFD32BC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-8593" r="-3747" b="-1"/>
          <a:stretch/>
        </p:blipFill>
        <p:spPr>
          <a:xfrm>
            <a:off x="3999357" y="2598536"/>
            <a:ext cx="2150617" cy="18000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FBCBA5B2-0C35-424C-9959-8BE89F001E98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-1" t="-8521" r="-7671" b="-2"/>
          <a:stretch/>
        </p:blipFill>
        <p:spPr>
          <a:xfrm>
            <a:off x="4652606" y="414180"/>
            <a:ext cx="2184271" cy="1800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81C7281E-B77D-F94A-9856-1DD059443B59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1" t="-16392" r="-9198" b="1"/>
          <a:stretch/>
        </p:blipFill>
        <p:spPr>
          <a:xfrm>
            <a:off x="399210" y="414180"/>
            <a:ext cx="2065416" cy="18000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3685918F-C92E-B44E-9D31-9C16C58EB2FA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t="-4859" r="-4214"/>
          <a:stretch/>
        </p:blipFill>
        <p:spPr>
          <a:xfrm>
            <a:off x="2464626" y="414180"/>
            <a:ext cx="2187980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37595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344724C-8AC0-5A43-8C90-B74859810B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8298" y="2645229"/>
            <a:ext cx="2251128" cy="1800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02E56D1-54CD-CD4A-8B7E-481BCAC3D3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8298" y="647700"/>
            <a:ext cx="2251128" cy="1800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9BB12DD-BFEE-2447-88F7-EE6961EBCBB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64722" y="647700"/>
            <a:ext cx="2251128" cy="1800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DAB48E2-D2FB-374B-9DEF-1DB58B0A623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64722" y="2645229"/>
            <a:ext cx="2251128" cy="18000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D9504DE-AB38-CB4B-82FF-F3CD6D3B494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91146" y="1547700"/>
            <a:ext cx="2251128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27935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5</a:t>
            </a:fld>
            <a:endParaRPr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CD97DDDB-7AC6-7440-9398-D636EEE4AE14}"/>
              </a:ext>
            </a:extLst>
          </p:cNvPr>
          <p:cNvSpPr txBox="1"/>
          <p:nvPr/>
        </p:nvSpPr>
        <p:spPr>
          <a:xfrm>
            <a:off x="212631" y="174852"/>
            <a:ext cx="2821606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Experimental setup</a:t>
            </a:r>
          </a:p>
          <a:p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E0BD7E82-541F-3E43-A745-BFD55BA8CDA3}"/>
              </a:ext>
            </a:extLst>
          </p:cNvPr>
          <p:cNvGrpSpPr/>
          <p:nvPr/>
        </p:nvGrpSpPr>
        <p:grpSpPr>
          <a:xfrm>
            <a:off x="3545145" y="513406"/>
            <a:ext cx="4747600" cy="2314964"/>
            <a:chOff x="1877710" y="724047"/>
            <a:chExt cx="4747600" cy="2314964"/>
          </a:xfrm>
        </p:grpSpPr>
        <p:pic>
          <p:nvPicPr>
            <p:cNvPr id="51" name="Google Shape;110;p19">
              <a:extLst>
                <a:ext uri="{FF2B5EF4-FFF2-40B4-BE49-F238E27FC236}">
                  <a16:creationId xmlns:a16="http://schemas.microsoft.com/office/drawing/2014/main" id="{A383A833-8E23-7F47-83B4-C7D0D050BEF6}"/>
                </a:ext>
              </a:extLst>
            </p:cNvPr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1877710" y="906986"/>
              <a:ext cx="4747600" cy="213202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5B8D84E2-4BCE-9B40-9F4C-ABD0211678E9}"/>
                </a:ext>
              </a:extLst>
            </p:cNvPr>
            <p:cNvSpPr txBox="1"/>
            <p:nvPr/>
          </p:nvSpPr>
          <p:spPr>
            <a:xfrm>
              <a:off x="3191968" y="724047"/>
              <a:ext cx="268054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Move the accelerating structure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110518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6</a:t>
            </a:fld>
            <a:endParaRPr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CD97DDDB-7AC6-7440-9398-D636EEE4AE14}"/>
              </a:ext>
            </a:extLst>
          </p:cNvPr>
          <p:cNvSpPr txBox="1"/>
          <p:nvPr/>
        </p:nvSpPr>
        <p:spPr>
          <a:xfrm>
            <a:off x="212631" y="174852"/>
            <a:ext cx="2821606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Experimental setup</a:t>
            </a:r>
          </a:p>
          <a:p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E0BD7E82-541F-3E43-A745-BFD55BA8CDA3}"/>
              </a:ext>
            </a:extLst>
          </p:cNvPr>
          <p:cNvGrpSpPr/>
          <p:nvPr/>
        </p:nvGrpSpPr>
        <p:grpSpPr>
          <a:xfrm>
            <a:off x="3545145" y="513406"/>
            <a:ext cx="4747600" cy="2314964"/>
            <a:chOff x="1877710" y="724047"/>
            <a:chExt cx="4747600" cy="2314964"/>
          </a:xfrm>
        </p:grpSpPr>
        <p:pic>
          <p:nvPicPr>
            <p:cNvPr id="51" name="Google Shape;110;p19">
              <a:extLst>
                <a:ext uri="{FF2B5EF4-FFF2-40B4-BE49-F238E27FC236}">
                  <a16:creationId xmlns:a16="http://schemas.microsoft.com/office/drawing/2014/main" id="{A383A833-8E23-7F47-83B4-C7D0D050BEF6}"/>
                </a:ext>
              </a:extLst>
            </p:cNvPr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1877710" y="906986"/>
              <a:ext cx="4747600" cy="213202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5B8D84E2-4BCE-9B40-9F4C-ABD0211678E9}"/>
                </a:ext>
              </a:extLst>
            </p:cNvPr>
            <p:cNvSpPr txBox="1"/>
            <p:nvPr/>
          </p:nvSpPr>
          <p:spPr>
            <a:xfrm>
              <a:off x="3191968" y="724047"/>
              <a:ext cx="268054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Move the accelerating structure</a:t>
              </a:r>
            </a:p>
          </p:txBody>
        </p:sp>
      </p:grpSp>
      <p:pic>
        <p:nvPicPr>
          <p:cNvPr id="6" name="Picture 5">
            <a:extLst>
              <a:ext uri="{FF2B5EF4-FFF2-40B4-BE49-F238E27FC236}">
                <a16:creationId xmlns:a16="http://schemas.microsoft.com/office/drawing/2014/main" id="{B8D04286-58B2-A84C-85E0-B550D8A04C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6541" y="1523895"/>
            <a:ext cx="3560525" cy="333612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A554150-772B-D146-BB35-3A1A5EA4B8E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0909" y="2828370"/>
            <a:ext cx="3007706" cy="2107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88671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1"/>
          <p:cNvSpPr txBox="1"/>
          <p:nvPr/>
        </p:nvSpPr>
        <p:spPr>
          <a:xfrm>
            <a:off x="2644883" y="827775"/>
            <a:ext cx="3877200" cy="143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2100" b="1" dirty="0"/>
              <a:t>Scanning the</a:t>
            </a:r>
            <a:br>
              <a:rPr lang="it" sz="2100" b="1" dirty="0"/>
            </a:br>
            <a:r>
              <a:rPr lang="it" sz="2100" b="1" dirty="0"/>
              <a:t>beam position</a:t>
            </a:r>
            <a:br>
              <a:rPr lang="it" sz="2100" b="1" dirty="0"/>
            </a:br>
            <a:r>
              <a:rPr lang="it" sz="2100" b="1" dirty="0"/>
              <a:t>using a</a:t>
            </a:r>
            <a:br>
              <a:rPr lang="it" sz="2100" b="1" dirty="0"/>
            </a:br>
            <a:r>
              <a:rPr lang="it" sz="2100" b="1" dirty="0">
                <a:solidFill>
                  <a:srgbClr val="C00000"/>
                </a:solidFill>
              </a:rPr>
              <a:t>magnetic bump</a:t>
            </a:r>
            <a:endParaRPr sz="2100" b="1" dirty="0">
              <a:solidFill>
                <a:srgbClr val="C00000"/>
              </a:solidFill>
            </a:endParaRPr>
          </a:p>
        </p:txBody>
      </p:sp>
      <p:sp>
        <p:nvSpPr>
          <p:cNvPr id="125" name="Google Shape;125;p21"/>
          <p:cNvSpPr txBox="1"/>
          <p:nvPr/>
        </p:nvSpPr>
        <p:spPr>
          <a:xfrm>
            <a:off x="1314602" y="4683675"/>
            <a:ext cx="7636800" cy="38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b="1" dirty="0">
                <a:solidFill>
                  <a:srgbClr val="C00000"/>
                </a:solidFill>
              </a:rPr>
              <a:t>Calibration of bump accuracy about 1%</a:t>
            </a:r>
            <a:r>
              <a:rPr lang="it" dirty="0">
                <a:solidFill>
                  <a:srgbClr val="C00000"/>
                </a:solidFill>
              </a:rPr>
              <a:t> </a:t>
            </a:r>
            <a:r>
              <a:rPr lang="it" dirty="0">
                <a:solidFill>
                  <a:schemeClr val="dk1"/>
                </a:solidFill>
              </a:rPr>
              <a:t>(as long as energy is correctly measured)</a:t>
            </a:r>
            <a:endParaRPr dirty="0">
              <a:solidFill>
                <a:schemeClr val="dk1"/>
              </a:solidFill>
            </a:endParaRPr>
          </a:p>
        </p:txBody>
      </p:sp>
      <p:pic>
        <p:nvPicPr>
          <p:cNvPr id="128" name="Google Shape;128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04520" y="0"/>
            <a:ext cx="3013329" cy="2433350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Google Shape;129;p21"/>
          <p:cNvSpPr txBox="1"/>
          <p:nvPr/>
        </p:nvSpPr>
        <p:spPr>
          <a:xfrm>
            <a:off x="6529188" y="2380875"/>
            <a:ext cx="1764000" cy="28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000"/>
              <a:t>Imposed V position [mm]</a:t>
            </a:r>
            <a:endParaRPr sz="1000"/>
          </a:p>
        </p:txBody>
      </p:sp>
      <p:sp>
        <p:nvSpPr>
          <p:cNvPr id="130" name="Google Shape;130;p21"/>
          <p:cNvSpPr txBox="1"/>
          <p:nvPr/>
        </p:nvSpPr>
        <p:spPr>
          <a:xfrm>
            <a:off x="929450" y="2351150"/>
            <a:ext cx="1764000" cy="28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000"/>
              <a:t>Imposed V position [mm]</a:t>
            </a:r>
            <a:endParaRPr sz="1000"/>
          </a:p>
        </p:txBody>
      </p:sp>
      <p:sp>
        <p:nvSpPr>
          <p:cNvPr id="131" name="Google Shape;131;p21"/>
          <p:cNvSpPr txBox="1"/>
          <p:nvPr/>
        </p:nvSpPr>
        <p:spPr>
          <a:xfrm rot="-5400000">
            <a:off x="4879863" y="1074025"/>
            <a:ext cx="1764000" cy="28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000"/>
              <a:t>V position on screen [mm]</a:t>
            </a:r>
            <a:endParaRPr sz="1000"/>
          </a:p>
        </p:txBody>
      </p:sp>
      <p:pic>
        <p:nvPicPr>
          <p:cNvPr id="132" name="Google Shape;132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04788" y="1325"/>
            <a:ext cx="3013326" cy="2430706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Google Shape;133;p21"/>
          <p:cNvSpPr txBox="1"/>
          <p:nvPr/>
        </p:nvSpPr>
        <p:spPr>
          <a:xfrm rot="-5400000">
            <a:off x="-739362" y="1074025"/>
            <a:ext cx="1764000" cy="28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000"/>
              <a:t>V position on screen [mm]</a:t>
            </a:r>
            <a:endParaRPr sz="1000"/>
          </a:p>
        </p:txBody>
      </p:sp>
      <p:sp>
        <p:nvSpPr>
          <p:cNvPr id="134" name="Google Shape;134;p21"/>
          <p:cNvSpPr txBox="1"/>
          <p:nvPr/>
        </p:nvSpPr>
        <p:spPr>
          <a:xfrm>
            <a:off x="3664400" y="1758450"/>
            <a:ext cx="794100" cy="22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" name="Google Shape;135;p21"/>
          <p:cNvSpPr txBox="1"/>
          <p:nvPr/>
        </p:nvSpPr>
        <p:spPr>
          <a:xfrm rot="-5400000">
            <a:off x="7699950" y="1158750"/>
            <a:ext cx="2602800" cy="28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13970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600">
                <a:solidFill>
                  <a:srgbClr val="333333"/>
                </a:solidFill>
                <a:highlight>
                  <a:srgbClr val="FFFFFF"/>
                </a:highlight>
                <a:latin typeface="Roboto Mono Regular"/>
                <a:ea typeface="Roboto Mono Regular"/>
                <a:cs typeface="Roboto Mono Regular"/>
                <a:sym typeface="Roboto Mono Regular"/>
              </a:rPr>
              <a:t>2020-05-28_14-32-33_V730-30pC-1.6ps-1bunch-205MeV</a:t>
            </a:r>
            <a:endParaRPr sz="600">
              <a:solidFill>
                <a:srgbClr val="333333"/>
              </a:solidFill>
              <a:highlight>
                <a:srgbClr val="FFFFFF"/>
              </a:highlight>
              <a:latin typeface="Roboto Mono Regular"/>
              <a:ea typeface="Roboto Mono Regular"/>
              <a:cs typeface="Roboto Mono Regular"/>
              <a:sym typeface="Roboto Mono Regular"/>
            </a:endParaRPr>
          </a:p>
          <a:p>
            <a:pPr marL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600">
              <a:solidFill>
                <a:schemeClr val="dk1"/>
              </a:solidFill>
              <a:latin typeface="Roboto Mono Regular"/>
              <a:ea typeface="Roboto Mono Regular"/>
              <a:cs typeface="Roboto Mono Regular"/>
              <a:sym typeface="Roboto Mono Regular"/>
            </a:endParaRPr>
          </a:p>
        </p:txBody>
      </p:sp>
      <p:sp>
        <p:nvSpPr>
          <p:cNvPr id="136" name="Google Shape;136;p21"/>
          <p:cNvSpPr txBox="1"/>
          <p:nvPr/>
        </p:nvSpPr>
        <p:spPr>
          <a:xfrm rot="-5400000">
            <a:off x="2172275" y="1147175"/>
            <a:ext cx="2518500" cy="22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sz="600" dirty="0">
                <a:solidFill>
                  <a:srgbClr val="333333"/>
                </a:solidFill>
                <a:highlight>
                  <a:schemeClr val="lt1"/>
                </a:highlight>
                <a:latin typeface="Roboto Mono Regular"/>
                <a:ea typeface="Roboto Mono Regular"/>
                <a:cs typeface="Roboto Mono Regular"/>
                <a:sym typeface="Roboto Mono Regular"/>
              </a:rPr>
              <a:t>2020-05-28_14-25-52_V620-30pC-1.6ps-1bunch-205MeV</a:t>
            </a:r>
            <a:endParaRPr sz="600" dirty="0">
              <a:latin typeface="Roboto Mono Regular"/>
              <a:ea typeface="Roboto Mono Regular"/>
              <a:cs typeface="Roboto Mono Regular"/>
              <a:sym typeface="Roboto Mono Regular"/>
            </a:endParaRPr>
          </a:p>
        </p:txBody>
      </p:sp>
      <p:sp>
        <p:nvSpPr>
          <p:cNvPr id="137" name="Google Shape;137;p21"/>
          <p:cNvSpPr txBox="1"/>
          <p:nvPr/>
        </p:nvSpPr>
        <p:spPr>
          <a:xfrm>
            <a:off x="3806225" y="487825"/>
            <a:ext cx="794100" cy="38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" name="Google Shape;138;p21"/>
          <p:cNvSpPr txBox="1"/>
          <p:nvPr/>
        </p:nvSpPr>
        <p:spPr>
          <a:xfrm>
            <a:off x="6109199" y="1877575"/>
            <a:ext cx="2548317" cy="34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dirty="0"/>
              <a:t>205 MeV, 1 bunch, 16 pC</a:t>
            </a:r>
            <a:endParaRPr dirty="0"/>
          </a:p>
        </p:txBody>
      </p:sp>
      <p:sp>
        <p:nvSpPr>
          <p:cNvPr id="139" name="Google Shape;139;p21"/>
          <p:cNvSpPr txBox="1"/>
          <p:nvPr/>
        </p:nvSpPr>
        <p:spPr>
          <a:xfrm>
            <a:off x="509449" y="1877575"/>
            <a:ext cx="2415683" cy="34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dirty="0"/>
              <a:t>205 MeV, 1 bunch, 16 pC</a:t>
            </a:r>
            <a:endParaRPr dirty="0"/>
          </a:p>
        </p:txBody>
      </p:sp>
      <p:sp>
        <p:nvSpPr>
          <p:cNvPr id="140" name="Google Shape;140;p2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7</a:t>
            </a:fld>
            <a:endParaRPr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73903C47-4F7A-E742-B632-DF1D8B55DE03}"/>
              </a:ext>
            </a:extLst>
          </p:cNvPr>
          <p:cNvGrpSpPr/>
          <p:nvPr/>
        </p:nvGrpSpPr>
        <p:grpSpPr>
          <a:xfrm>
            <a:off x="304788" y="2653200"/>
            <a:ext cx="8292725" cy="2096888"/>
            <a:chOff x="216466" y="2987558"/>
            <a:chExt cx="8292725" cy="2096888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676546F8-8B97-8048-9AFA-0F42B7FF93D2}"/>
                </a:ext>
              </a:extLst>
            </p:cNvPr>
            <p:cNvSpPr txBox="1"/>
            <p:nvPr/>
          </p:nvSpPr>
          <p:spPr>
            <a:xfrm>
              <a:off x="6564492" y="2987558"/>
              <a:ext cx="13292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H/V correctors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76631ACC-00E2-3140-9F85-7395E38AB750}"/>
                </a:ext>
              </a:extLst>
            </p:cNvPr>
            <p:cNvSpPr/>
            <p:nvPr/>
          </p:nvSpPr>
          <p:spPr>
            <a:xfrm>
              <a:off x="948068" y="3535483"/>
              <a:ext cx="419675" cy="780176"/>
            </a:xfrm>
            <a:prstGeom prst="rect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64EF3421-7D1C-8A42-A2BF-C64B161D32B2}"/>
                </a:ext>
              </a:extLst>
            </p:cNvPr>
            <p:cNvSpPr/>
            <p:nvPr/>
          </p:nvSpPr>
          <p:spPr>
            <a:xfrm>
              <a:off x="4564650" y="3535483"/>
              <a:ext cx="419675" cy="780176"/>
            </a:xfrm>
            <a:prstGeom prst="rect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B6C494C6-0447-B048-87BA-B9FE8D8F9804}"/>
                </a:ext>
              </a:extLst>
            </p:cNvPr>
            <p:cNvSpPr/>
            <p:nvPr/>
          </p:nvSpPr>
          <p:spPr>
            <a:xfrm>
              <a:off x="7055686" y="3531213"/>
              <a:ext cx="419675" cy="780176"/>
            </a:xfrm>
            <a:prstGeom prst="rect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9671FCB8-667D-2241-B542-E4B58F795F8E}"/>
                </a:ext>
              </a:extLst>
            </p:cNvPr>
            <p:cNvSpPr/>
            <p:nvPr/>
          </p:nvSpPr>
          <p:spPr>
            <a:xfrm>
              <a:off x="2189384" y="3585979"/>
              <a:ext cx="1879233" cy="70818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949893BE-30AF-C54D-AB41-7A245E47DFB9}"/>
                </a:ext>
              </a:extLst>
            </p:cNvPr>
            <p:cNvSpPr/>
            <p:nvPr/>
          </p:nvSpPr>
          <p:spPr>
            <a:xfrm>
              <a:off x="3191968" y="3682381"/>
              <a:ext cx="775882" cy="486196"/>
            </a:xfrm>
            <a:prstGeom prst="rect">
              <a:avLst/>
            </a:prstGeom>
            <a:solidFill>
              <a:schemeClr val="accent1">
                <a:lumMod val="75000"/>
                <a:alpha val="99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3AA9F3C4-C599-4F47-ABB4-B5E882675F7B}"/>
                </a:ext>
              </a:extLst>
            </p:cNvPr>
            <p:cNvSpPr/>
            <p:nvPr/>
          </p:nvSpPr>
          <p:spPr>
            <a:xfrm>
              <a:off x="3580440" y="3724359"/>
              <a:ext cx="102184" cy="393884"/>
            </a:xfrm>
            <a:prstGeom prst="rect">
              <a:avLst/>
            </a:prstGeom>
            <a:solidFill>
              <a:srgbClr val="7030A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A5DF44B2-7E8E-644F-88FD-D1C9F7000296}"/>
                </a:ext>
              </a:extLst>
            </p:cNvPr>
            <p:cNvSpPr/>
            <p:nvPr/>
          </p:nvSpPr>
          <p:spPr>
            <a:xfrm>
              <a:off x="7608447" y="3644741"/>
              <a:ext cx="345923" cy="590663"/>
            </a:xfrm>
            <a:prstGeom prst="rect">
              <a:avLst/>
            </a:prstGeom>
            <a:solidFill>
              <a:srgbClr val="00206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6F455FC9-82BF-A840-8FBC-9FBC222DD234}"/>
                </a:ext>
              </a:extLst>
            </p:cNvPr>
            <p:cNvSpPr/>
            <p:nvPr/>
          </p:nvSpPr>
          <p:spPr>
            <a:xfrm>
              <a:off x="6470259" y="3639500"/>
              <a:ext cx="345923" cy="590663"/>
            </a:xfrm>
            <a:prstGeom prst="rect">
              <a:avLst/>
            </a:prstGeom>
            <a:solidFill>
              <a:srgbClr val="00206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F84962CE-4F01-8A41-BED5-22605E06DE87}"/>
                </a:ext>
              </a:extLst>
            </p:cNvPr>
            <p:cNvSpPr/>
            <p:nvPr/>
          </p:nvSpPr>
          <p:spPr>
            <a:xfrm>
              <a:off x="5132458" y="3639500"/>
              <a:ext cx="422093" cy="590663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AED552FD-A707-294F-BB5D-D5349648A23F}"/>
                </a:ext>
              </a:extLst>
            </p:cNvPr>
            <p:cNvSpPr/>
            <p:nvPr/>
          </p:nvSpPr>
          <p:spPr>
            <a:xfrm>
              <a:off x="8087098" y="3639500"/>
              <a:ext cx="422093" cy="590663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70F8674E-E663-464E-AA48-2AAF2872651D}"/>
                </a:ext>
              </a:extLst>
            </p:cNvPr>
            <p:cNvSpPr/>
            <p:nvPr/>
          </p:nvSpPr>
          <p:spPr>
            <a:xfrm>
              <a:off x="4134001" y="3789624"/>
              <a:ext cx="109057" cy="228703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310701E9-BCD1-824A-84E5-53B2376EB6A9}"/>
                </a:ext>
              </a:extLst>
            </p:cNvPr>
            <p:cNvSpPr/>
            <p:nvPr/>
          </p:nvSpPr>
          <p:spPr>
            <a:xfrm>
              <a:off x="2015104" y="3789623"/>
              <a:ext cx="109057" cy="228703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B07F01A0-65F8-BA46-929A-F569C4D1DEA7}"/>
                </a:ext>
              </a:extLst>
            </p:cNvPr>
            <p:cNvSpPr/>
            <p:nvPr/>
          </p:nvSpPr>
          <p:spPr>
            <a:xfrm>
              <a:off x="1484457" y="3789622"/>
              <a:ext cx="109057" cy="228703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301FF80C-234D-DD46-99BF-157352DA1600}"/>
                </a:ext>
              </a:extLst>
            </p:cNvPr>
            <p:cNvCxnSpPr/>
            <p:nvPr/>
          </p:nvCxnSpPr>
          <p:spPr>
            <a:xfrm>
              <a:off x="1156083" y="3671941"/>
              <a:ext cx="0" cy="52578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02E3504C-02D9-0244-9E1F-5ED273217BA0}"/>
                </a:ext>
              </a:extLst>
            </p:cNvPr>
            <p:cNvCxnSpPr/>
            <p:nvPr/>
          </p:nvCxnSpPr>
          <p:spPr>
            <a:xfrm>
              <a:off x="4774487" y="3658411"/>
              <a:ext cx="0" cy="52578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79497F65-C6F3-F646-8F03-7DD6F789573F}"/>
                </a:ext>
              </a:extLst>
            </p:cNvPr>
            <p:cNvCxnSpPr/>
            <p:nvPr/>
          </p:nvCxnSpPr>
          <p:spPr>
            <a:xfrm>
              <a:off x="7265523" y="3658411"/>
              <a:ext cx="0" cy="52578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6108492B-0D43-EB40-99C2-DFE11BF5F94E}"/>
                </a:ext>
              </a:extLst>
            </p:cNvPr>
            <p:cNvCxnSpPr>
              <a:cxnSpLocks/>
            </p:cNvCxnSpPr>
            <p:nvPr/>
          </p:nvCxnSpPr>
          <p:spPr>
            <a:xfrm>
              <a:off x="6643220" y="3769207"/>
              <a:ext cx="0" cy="304188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E5F1B30B-367E-5849-9E87-2943926E261C}"/>
                </a:ext>
              </a:extLst>
            </p:cNvPr>
            <p:cNvCxnSpPr>
              <a:cxnSpLocks/>
            </p:cNvCxnSpPr>
            <p:nvPr/>
          </p:nvCxnSpPr>
          <p:spPr>
            <a:xfrm>
              <a:off x="7770665" y="3753836"/>
              <a:ext cx="0" cy="304188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9B47E167-BC9B-CA48-9036-AEA8AF0F5A7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72884" y="4332304"/>
              <a:ext cx="183200" cy="44436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480C56F6-392E-2D4B-A22A-718C764F3338}"/>
                </a:ext>
              </a:extLst>
            </p:cNvPr>
            <p:cNvCxnSpPr>
              <a:cxnSpLocks/>
              <a:stCxn id="44" idx="0"/>
            </p:cNvCxnSpPr>
            <p:nvPr/>
          </p:nvCxnSpPr>
          <p:spPr>
            <a:xfrm flipV="1">
              <a:off x="4767064" y="4347474"/>
              <a:ext cx="42464" cy="40035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B57094E7-8990-F04C-B52F-E37B53F7A9CC}"/>
                </a:ext>
              </a:extLst>
            </p:cNvPr>
            <p:cNvSpPr txBox="1"/>
            <p:nvPr/>
          </p:nvSpPr>
          <p:spPr>
            <a:xfrm>
              <a:off x="216466" y="4747830"/>
              <a:ext cx="115127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YAG screen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6C5B45ED-4A78-8D46-AFB1-BEA66ED76F49}"/>
                </a:ext>
              </a:extLst>
            </p:cNvPr>
            <p:cNvSpPr txBox="1"/>
            <p:nvPr/>
          </p:nvSpPr>
          <p:spPr>
            <a:xfrm>
              <a:off x="4192227" y="4747830"/>
              <a:ext cx="114967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OTR screen</a:t>
              </a:r>
            </a:p>
          </p:txBody>
        </p:sp>
        <p:cxnSp>
          <p:nvCxnSpPr>
            <p:cNvPr id="45" name="Straight Arrow Connector 44">
              <a:extLst>
                <a:ext uri="{FF2B5EF4-FFF2-40B4-BE49-F238E27FC236}">
                  <a16:creationId xmlns:a16="http://schemas.microsoft.com/office/drawing/2014/main" id="{09E3A07D-9E96-D245-9440-F16358B4F5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198617" y="4330687"/>
              <a:ext cx="0" cy="35265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8D8C74BB-2DA9-E64B-8D92-06719E211CC8}"/>
                </a:ext>
              </a:extLst>
            </p:cNvPr>
            <p:cNvSpPr txBox="1"/>
            <p:nvPr/>
          </p:nvSpPr>
          <p:spPr>
            <a:xfrm>
              <a:off x="6826194" y="4725425"/>
              <a:ext cx="149752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Chromox screen</a:t>
              </a:r>
            </a:p>
          </p:txBody>
        </p:sp>
        <p:cxnSp>
          <p:nvCxnSpPr>
            <p:cNvPr id="47" name="Straight Arrow Connector 46">
              <a:extLst>
                <a:ext uri="{FF2B5EF4-FFF2-40B4-BE49-F238E27FC236}">
                  <a16:creationId xmlns:a16="http://schemas.microsoft.com/office/drawing/2014/main" id="{68A5C121-38B2-E14B-9F0A-5C6DD48BB419}"/>
                </a:ext>
              </a:extLst>
            </p:cNvPr>
            <p:cNvCxnSpPr>
              <a:cxnSpLocks/>
            </p:cNvCxnSpPr>
            <p:nvPr/>
          </p:nvCxnSpPr>
          <p:spPr>
            <a:xfrm>
              <a:off x="1541108" y="3464560"/>
              <a:ext cx="0" cy="314902"/>
            </a:xfrm>
            <a:prstGeom prst="straightConnector1">
              <a:avLst/>
            </a:prstGeom>
            <a:ln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Arrow Connector 47">
              <a:extLst>
                <a:ext uri="{FF2B5EF4-FFF2-40B4-BE49-F238E27FC236}">
                  <a16:creationId xmlns:a16="http://schemas.microsoft.com/office/drawing/2014/main" id="{17B47639-9E8D-434C-9526-A49622D9E6D3}"/>
                </a:ext>
              </a:extLst>
            </p:cNvPr>
            <p:cNvCxnSpPr>
              <a:cxnSpLocks/>
            </p:cNvCxnSpPr>
            <p:nvPr/>
          </p:nvCxnSpPr>
          <p:spPr>
            <a:xfrm>
              <a:off x="2065904" y="3464560"/>
              <a:ext cx="0" cy="314902"/>
            </a:xfrm>
            <a:prstGeom prst="straightConnector1">
              <a:avLst/>
            </a:prstGeom>
            <a:ln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>
              <a:extLst>
                <a:ext uri="{FF2B5EF4-FFF2-40B4-BE49-F238E27FC236}">
                  <a16:creationId xmlns:a16="http://schemas.microsoft.com/office/drawing/2014/main" id="{01AADB78-DB35-AA4D-9BAE-CD212E56766A}"/>
                </a:ext>
              </a:extLst>
            </p:cNvPr>
            <p:cNvCxnSpPr>
              <a:cxnSpLocks/>
            </p:cNvCxnSpPr>
            <p:nvPr/>
          </p:nvCxnSpPr>
          <p:spPr>
            <a:xfrm>
              <a:off x="4202387" y="3461729"/>
              <a:ext cx="0" cy="314902"/>
            </a:xfrm>
            <a:prstGeom prst="straightConnector1">
              <a:avLst/>
            </a:prstGeom>
            <a:ln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29C89BCB-D5EB-5840-9320-AB7AF3A09E80}"/>
                </a:ext>
              </a:extLst>
            </p:cNvPr>
            <p:cNvCxnSpPr>
              <a:cxnSpLocks/>
            </p:cNvCxnSpPr>
            <p:nvPr/>
          </p:nvCxnSpPr>
          <p:spPr>
            <a:xfrm>
              <a:off x="1541108" y="3464560"/>
              <a:ext cx="2661279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4DBD655C-93FF-D344-BF25-68A93656C967}"/>
                </a:ext>
              </a:extLst>
            </p:cNvPr>
            <p:cNvSpPr txBox="1"/>
            <p:nvPr/>
          </p:nvSpPr>
          <p:spPr>
            <a:xfrm>
              <a:off x="2025824" y="3149824"/>
              <a:ext cx="16770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Radiation monitors</a:t>
              </a:r>
            </a:p>
          </p:txBody>
        </p:sp>
        <p:cxnSp>
          <p:nvCxnSpPr>
            <p:cNvPr id="52" name="Straight Arrow Connector 51">
              <a:extLst>
                <a:ext uri="{FF2B5EF4-FFF2-40B4-BE49-F238E27FC236}">
                  <a16:creationId xmlns:a16="http://schemas.microsoft.com/office/drawing/2014/main" id="{202AA567-9DDF-874C-A64C-3C7AC95E875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350164" y="4006681"/>
              <a:ext cx="183200" cy="44436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637CF23D-2E35-5648-95BF-2E6DB8A0F37F}"/>
                </a:ext>
              </a:extLst>
            </p:cNvPr>
            <p:cNvSpPr txBox="1"/>
            <p:nvPr/>
          </p:nvSpPr>
          <p:spPr>
            <a:xfrm>
              <a:off x="2959852" y="4449407"/>
              <a:ext cx="61266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WFM</a:t>
              </a:r>
            </a:p>
          </p:txBody>
        </p:sp>
        <p:cxnSp>
          <p:nvCxnSpPr>
            <p:cNvPr id="54" name="Straight Arrow Connector 53">
              <a:extLst>
                <a:ext uri="{FF2B5EF4-FFF2-40B4-BE49-F238E27FC236}">
                  <a16:creationId xmlns:a16="http://schemas.microsoft.com/office/drawing/2014/main" id="{87B843CD-A4D1-5F4F-A36D-D0D741E579A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772868" y="4177954"/>
              <a:ext cx="168049" cy="59871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B509C7DC-FEA7-3C43-A51C-D6D71966677A}"/>
                </a:ext>
              </a:extLst>
            </p:cNvPr>
            <p:cNvSpPr txBox="1"/>
            <p:nvPr/>
          </p:nvSpPr>
          <p:spPr>
            <a:xfrm>
              <a:off x="3252261" y="4776669"/>
              <a:ext cx="103438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TD26CC</a:t>
              </a:r>
            </a:p>
          </p:txBody>
        </p:sp>
        <p:cxnSp>
          <p:nvCxnSpPr>
            <p:cNvPr id="56" name="Straight Arrow Connector 55">
              <a:extLst>
                <a:ext uri="{FF2B5EF4-FFF2-40B4-BE49-F238E27FC236}">
                  <a16:creationId xmlns:a16="http://schemas.microsoft.com/office/drawing/2014/main" id="{DF91BBFF-BA9A-8B44-92BB-2B9926CCA13D}"/>
                </a:ext>
              </a:extLst>
            </p:cNvPr>
            <p:cNvCxnSpPr>
              <a:cxnSpLocks/>
            </p:cNvCxnSpPr>
            <p:nvPr/>
          </p:nvCxnSpPr>
          <p:spPr>
            <a:xfrm>
              <a:off x="6673821" y="3307109"/>
              <a:ext cx="0" cy="314902"/>
            </a:xfrm>
            <a:prstGeom prst="straightConnector1">
              <a:avLst/>
            </a:prstGeom>
            <a:ln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56">
              <a:extLst>
                <a:ext uri="{FF2B5EF4-FFF2-40B4-BE49-F238E27FC236}">
                  <a16:creationId xmlns:a16="http://schemas.microsoft.com/office/drawing/2014/main" id="{DCE5F7EB-2B58-AD4C-B4D9-94EEB9433E54}"/>
                </a:ext>
              </a:extLst>
            </p:cNvPr>
            <p:cNvCxnSpPr>
              <a:cxnSpLocks/>
            </p:cNvCxnSpPr>
            <p:nvPr/>
          </p:nvCxnSpPr>
          <p:spPr>
            <a:xfrm>
              <a:off x="7767577" y="3307109"/>
              <a:ext cx="0" cy="314902"/>
            </a:xfrm>
            <a:prstGeom prst="straightConnector1">
              <a:avLst/>
            </a:prstGeom>
            <a:ln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2D7A59B0-DEDC-7140-9E2D-316FD0F365D2}"/>
                </a:ext>
              </a:extLst>
            </p:cNvPr>
            <p:cNvCxnSpPr>
              <a:cxnSpLocks/>
            </p:cNvCxnSpPr>
            <p:nvPr/>
          </p:nvCxnSpPr>
          <p:spPr>
            <a:xfrm>
              <a:off x="6673821" y="3307109"/>
              <a:ext cx="1096844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9" name="Straight Arrow Connector 58">
              <a:extLst>
                <a:ext uri="{FF2B5EF4-FFF2-40B4-BE49-F238E27FC236}">
                  <a16:creationId xmlns:a16="http://schemas.microsoft.com/office/drawing/2014/main" id="{CC77E373-0E09-1B48-B7AF-5C5BC096F030}"/>
                </a:ext>
              </a:extLst>
            </p:cNvPr>
            <p:cNvCxnSpPr>
              <a:cxnSpLocks/>
              <a:endCxn id="31" idx="2"/>
            </p:cNvCxnSpPr>
            <p:nvPr/>
          </p:nvCxnSpPr>
          <p:spPr>
            <a:xfrm flipV="1">
              <a:off x="5341901" y="4230163"/>
              <a:ext cx="1604" cy="339592"/>
            </a:xfrm>
            <a:prstGeom prst="straightConnector1">
              <a:avLst/>
            </a:prstGeom>
            <a:ln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Arrow Connector 59">
              <a:extLst>
                <a:ext uri="{FF2B5EF4-FFF2-40B4-BE49-F238E27FC236}">
                  <a16:creationId xmlns:a16="http://schemas.microsoft.com/office/drawing/2014/main" id="{F8332072-84A7-5940-956D-78C5BE9967D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295568" y="4237713"/>
              <a:ext cx="0" cy="316773"/>
            </a:xfrm>
            <a:prstGeom prst="straightConnector1">
              <a:avLst/>
            </a:prstGeom>
            <a:ln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B382AC15-4D50-AB41-8506-CAA273794558}"/>
                </a:ext>
              </a:extLst>
            </p:cNvPr>
            <p:cNvCxnSpPr>
              <a:cxnSpLocks/>
            </p:cNvCxnSpPr>
            <p:nvPr/>
          </p:nvCxnSpPr>
          <p:spPr>
            <a:xfrm>
              <a:off x="5341901" y="4566506"/>
              <a:ext cx="2956243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46EF0D90-6F68-9945-9E0F-6CF4CABD21B7}"/>
                </a:ext>
              </a:extLst>
            </p:cNvPr>
            <p:cNvSpPr txBox="1"/>
            <p:nvPr/>
          </p:nvSpPr>
          <p:spPr>
            <a:xfrm>
              <a:off x="6174242" y="4309594"/>
              <a:ext cx="61427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iBPM</a:t>
              </a:r>
            </a:p>
          </p:txBody>
        </p:sp>
      </p:grp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D50E3C7D-922E-7F49-9342-C2D1DE40E2E7}"/>
              </a:ext>
            </a:extLst>
          </p:cNvPr>
          <p:cNvCxnSpPr>
            <a:cxnSpLocks/>
          </p:cNvCxnSpPr>
          <p:nvPr/>
        </p:nvCxnSpPr>
        <p:spPr>
          <a:xfrm>
            <a:off x="7887660" y="3845698"/>
            <a:ext cx="971040" cy="0"/>
          </a:xfrm>
          <a:prstGeom prst="line">
            <a:avLst/>
          </a:prstGeom>
          <a:ln w="38100">
            <a:solidFill>
              <a:srgbClr val="FF0000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0954BD2D-B16C-F84E-A039-09B25C00A669}"/>
              </a:ext>
            </a:extLst>
          </p:cNvPr>
          <p:cNvCxnSpPr>
            <a:cxnSpLocks/>
          </p:cNvCxnSpPr>
          <p:nvPr/>
        </p:nvCxnSpPr>
        <p:spPr>
          <a:xfrm flipH="1" flipV="1">
            <a:off x="6749473" y="3602754"/>
            <a:ext cx="1133322" cy="232612"/>
          </a:xfrm>
          <a:prstGeom prst="line">
            <a:avLst/>
          </a:prstGeom>
          <a:ln w="38100">
            <a:solidFill>
              <a:srgbClr val="FF0000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9351A099-6A8F-9645-BBF9-46CA64D8478F}"/>
              </a:ext>
            </a:extLst>
          </p:cNvPr>
          <p:cNvCxnSpPr>
            <a:cxnSpLocks/>
          </p:cNvCxnSpPr>
          <p:nvPr/>
        </p:nvCxnSpPr>
        <p:spPr>
          <a:xfrm flipH="1">
            <a:off x="508577" y="3591213"/>
            <a:ext cx="6240896" cy="0"/>
          </a:xfrm>
          <a:prstGeom prst="straightConnector1">
            <a:avLst/>
          </a:prstGeom>
          <a:ln w="38100">
            <a:solidFill>
              <a:srgbClr val="FF0000"/>
            </a:solidFill>
            <a:prstDash val="lgDashDot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1" name="Picture 80">
            <a:extLst>
              <a:ext uri="{FF2B5EF4-FFF2-40B4-BE49-F238E27FC236}">
                <a16:creationId xmlns:a16="http://schemas.microsoft.com/office/drawing/2014/main" id="{AB7EFFD8-D594-A548-AF4F-A25E98B5BA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9812951" flipH="1">
            <a:off x="5072574" y="2485487"/>
            <a:ext cx="1073056" cy="672255"/>
          </a:xfrm>
          <a:prstGeom prst="rect">
            <a:avLst/>
          </a:prstGeom>
        </p:spPr>
      </p:pic>
      <p:pic>
        <p:nvPicPr>
          <p:cNvPr id="82" name="Picture 81">
            <a:extLst>
              <a:ext uri="{FF2B5EF4-FFF2-40B4-BE49-F238E27FC236}">
                <a16:creationId xmlns:a16="http://schemas.microsoft.com/office/drawing/2014/main" id="{C8A72DB0-D193-FE48-8889-151682AB8F9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3390185" flipH="1" flipV="1">
            <a:off x="496355" y="2590031"/>
            <a:ext cx="860014" cy="622618"/>
          </a:xfrm>
          <a:prstGeom prst="rect">
            <a:avLst/>
          </a:prstGeom>
        </p:spPr>
      </p:pic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02776DAA-3246-C24A-B433-45882BA0F8CE}"/>
              </a:ext>
            </a:extLst>
          </p:cNvPr>
          <p:cNvCxnSpPr>
            <a:cxnSpLocks/>
          </p:cNvCxnSpPr>
          <p:nvPr/>
        </p:nvCxnSpPr>
        <p:spPr>
          <a:xfrm flipV="1">
            <a:off x="2114149" y="3939810"/>
            <a:ext cx="183200" cy="44436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>
            <a:extLst>
              <a:ext uri="{FF2B5EF4-FFF2-40B4-BE49-F238E27FC236}">
                <a16:creationId xmlns:a16="http://schemas.microsoft.com/office/drawing/2014/main" id="{061AA0A3-7F8A-7E47-9E1D-87211A58C242}"/>
              </a:ext>
            </a:extLst>
          </p:cNvPr>
          <p:cNvSpPr txBox="1"/>
          <p:nvPr/>
        </p:nvSpPr>
        <p:spPr>
          <a:xfrm>
            <a:off x="1723837" y="4382536"/>
            <a:ext cx="8835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GIRDER</a:t>
            </a:r>
          </a:p>
        </p:txBody>
      </p:sp>
    </p:spTree>
    <p:extLst>
      <p:ext uri="{BB962C8B-B14F-4D97-AF65-F5344CB8AC3E}">
        <p14:creationId xmlns:p14="http://schemas.microsoft.com/office/powerpoint/2010/main" val="3798244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8</a:t>
            </a:fld>
            <a:endParaRPr/>
          </a:p>
        </p:txBody>
      </p:sp>
      <p:pic>
        <p:nvPicPr>
          <p:cNvPr id="38" name="Google Shape;146;p22">
            <a:extLst>
              <a:ext uri="{FF2B5EF4-FFF2-40B4-BE49-F238E27FC236}">
                <a16:creationId xmlns:a16="http://schemas.microsoft.com/office/drawing/2014/main" id="{A1E42007-EC78-A84E-BC14-04894C373AC6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3225" y="604786"/>
            <a:ext cx="5362875" cy="1941597"/>
          </a:xfrm>
          <a:prstGeom prst="rect">
            <a:avLst/>
          </a:prstGeom>
          <a:noFill/>
          <a:ln>
            <a:noFill/>
          </a:ln>
        </p:spPr>
      </p:pic>
      <p:pic>
        <p:nvPicPr>
          <p:cNvPr id="78" name="Google Shape;159;p23">
            <a:extLst>
              <a:ext uri="{FF2B5EF4-FFF2-40B4-BE49-F238E27FC236}">
                <a16:creationId xmlns:a16="http://schemas.microsoft.com/office/drawing/2014/main" id="{1B89D99B-218D-7A46-B20E-15FE4B3939C2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626100" y="0"/>
            <a:ext cx="3517900" cy="2660683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4F0356C-10CF-0A42-9F20-806E89B39862}"/>
              </a:ext>
            </a:extLst>
          </p:cNvPr>
          <p:cNvSpPr txBox="1"/>
          <p:nvPr/>
        </p:nvSpPr>
        <p:spPr>
          <a:xfrm>
            <a:off x="266700" y="152400"/>
            <a:ext cx="3180679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Measurement method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9</a:t>
            </a:fld>
            <a:endParaRPr/>
          </a:p>
        </p:txBody>
      </p:sp>
      <p:pic>
        <p:nvPicPr>
          <p:cNvPr id="78" name="Google Shape;159;p23">
            <a:extLst>
              <a:ext uri="{FF2B5EF4-FFF2-40B4-BE49-F238E27FC236}">
                <a16:creationId xmlns:a16="http://schemas.microsoft.com/office/drawing/2014/main" id="{1B89D99B-218D-7A46-B20E-15FE4B3939C2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26100" y="0"/>
            <a:ext cx="3517900" cy="2660683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DAB43612-6FB5-4E4C-B2EB-80CFCAB5EC61}"/>
              </a:ext>
            </a:extLst>
          </p:cNvPr>
          <p:cNvSpPr txBox="1"/>
          <p:nvPr/>
        </p:nvSpPr>
        <p:spPr>
          <a:xfrm>
            <a:off x="266700" y="152400"/>
            <a:ext cx="3180679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Measurement method</a:t>
            </a:r>
          </a:p>
          <a:p>
            <a:endParaRPr lang="en-US" dirty="0"/>
          </a:p>
        </p:txBody>
      </p:sp>
      <p:pic>
        <p:nvPicPr>
          <p:cNvPr id="19" name="Google Shape;146;p22">
            <a:extLst>
              <a:ext uri="{FF2B5EF4-FFF2-40B4-BE49-F238E27FC236}">
                <a16:creationId xmlns:a16="http://schemas.microsoft.com/office/drawing/2014/main" id="{E888A102-8C35-3749-9B31-A05E12A800B9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63225" y="604786"/>
            <a:ext cx="5362875" cy="1941597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023718AB-3DB3-BC4B-9CB4-2BA7905F482D}"/>
              </a:ext>
            </a:extLst>
          </p:cNvPr>
          <p:cNvGrpSpPr/>
          <p:nvPr/>
        </p:nvGrpSpPr>
        <p:grpSpPr>
          <a:xfrm>
            <a:off x="1540622" y="2774430"/>
            <a:ext cx="6280820" cy="2369070"/>
            <a:chOff x="1540622" y="2774430"/>
            <a:chExt cx="6280820" cy="2369070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1DEDA7F2-62AA-4945-82CD-EADB376886E9}"/>
                </a:ext>
              </a:extLst>
            </p:cNvPr>
            <p:cNvGrpSpPr/>
            <p:nvPr/>
          </p:nvGrpSpPr>
          <p:grpSpPr>
            <a:xfrm>
              <a:off x="1540622" y="2774432"/>
              <a:ext cx="6280820" cy="2369068"/>
              <a:chOff x="1104291" y="2734913"/>
              <a:chExt cx="6280820" cy="2369068"/>
            </a:xfrm>
          </p:grpSpPr>
          <p:grpSp>
            <p:nvGrpSpPr>
              <p:cNvPr id="6" name="Group 5">
                <a:extLst>
                  <a:ext uri="{FF2B5EF4-FFF2-40B4-BE49-F238E27FC236}">
                    <a16:creationId xmlns:a16="http://schemas.microsoft.com/office/drawing/2014/main" id="{B851CDFA-E0D9-8947-8EDE-AF8335DE0D10}"/>
                  </a:ext>
                </a:extLst>
              </p:cNvPr>
              <p:cNvGrpSpPr/>
              <p:nvPr/>
            </p:nvGrpSpPr>
            <p:grpSpPr>
              <a:xfrm>
                <a:off x="1104291" y="2734913"/>
                <a:ext cx="6280820" cy="2235687"/>
                <a:chOff x="1449229" y="2827325"/>
                <a:chExt cx="6280820" cy="2235687"/>
              </a:xfrm>
            </p:grpSpPr>
            <p:grpSp>
              <p:nvGrpSpPr>
                <p:cNvPr id="9" name="Group 8">
                  <a:extLst>
                    <a:ext uri="{FF2B5EF4-FFF2-40B4-BE49-F238E27FC236}">
                      <a16:creationId xmlns:a16="http://schemas.microsoft.com/office/drawing/2014/main" id="{0AD29EAF-8253-0C4A-8DBC-6A39F5C3CF85}"/>
                    </a:ext>
                  </a:extLst>
                </p:cNvPr>
                <p:cNvGrpSpPr/>
                <p:nvPr/>
              </p:nvGrpSpPr>
              <p:grpSpPr>
                <a:xfrm>
                  <a:off x="1449229" y="2827325"/>
                  <a:ext cx="6280820" cy="2235687"/>
                  <a:chOff x="-68489" y="2418842"/>
                  <a:chExt cx="6280820" cy="2235687"/>
                </a:xfrm>
              </p:grpSpPr>
              <p:grpSp>
                <p:nvGrpSpPr>
                  <p:cNvPr id="12" name="Group 11">
                    <a:extLst>
                      <a:ext uri="{FF2B5EF4-FFF2-40B4-BE49-F238E27FC236}">
                        <a16:creationId xmlns:a16="http://schemas.microsoft.com/office/drawing/2014/main" id="{5595DDEC-1DD2-3C44-B46B-D68357306355}"/>
                      </a:ext>
                    </a:extLst>
                  </p:cNvPr>
                  <p:cNvGrpSpPr/>
                  <p:nvPr/>
                </p:nvGrpSpPr>
                <p:grpSpPr>
                  <a:xfrm>
                    <a:off x="3356302" y="2418842"/>
                    <a:ext cx="2856029" cy="2235687"/>
                    <a:chOff x="4318354" y="2048608"/>
                    <a:chExt cx="4608932" cy="3313549"/>
                  </a:xfrm>
                </p:grpSpPr>
                <p:sp>
                  <p:nvSpPr>
                    <p:cNvPr id="16" name="TextBox 15">
                      <a:extLst>
                        <a:ext uri="{FF2B5EF4-FFF2-40B4-BE49-F238E27FC236}">
                          <a16:creationId xmlns:a16="http://schemas.microsoft.com/office/drawing/2014/main" id="{4E7D67DE-5752-6541-88EB-36AFFBE71639}"/>
                        </a:ext>
                      </a:extLst>
                    </p:cNvPr>
                    <p:cNvSpPr txBox="1"/>
                    <p:nvPr/>
                  </p:nvSpPr>
                  <p:spPr>
                    <a:xfrm rot="5400000">
                      <a:off x="7129697" y="3564568"/>
                      <a:ext cx="3098501" cy="49667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dirty="0"/>
                        <a:t>High Charge: 500pC</a:t>
                      </a:r>
                    </a:p>
                  </p:txBody>
                </p:sp>
                <p:pic>
                  <p:nvPicPr>
                    <p:cNvPr id="17" name="Picture 16">
                      <a:extLst>
                        <a:ext uri="{FF2B5EF4-FFF2-40B4-BE49-F238E27FC236}">
                          <a16:creationId xmlns:a16="http://schemas.microsoft.com/office/drawing/2014/main" id="{9AF3E91D-1044-C445-8EEF-EDE6A4D7C22A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 rotWithShape="1">
                    <a:blip r:embed="rId5"/>
                    <a:srcRect l="5471" r="1737" b="4764"/>
                    <a:stretch/>
                  </p:blipFill>
                  <p:spPr>
                    <a:xfrm>
                      <a:off x="4318354" y="2048608"/>
                      <a:ext cx="4055027" cy="3191921"/>
                    </a:xfrm>
                    <a:prstGeom prst="rect">
                      <a:avLst/>
                    </a:prstGeom>
                  </p:spPr>
                </p:pic>
              </p:grpSp>
              <p:sp>
                <p:nvSpPr>
                  <p:cNvPr id="15" name="TextBox 14">
                    <a:extLst>
                      <a:ext uri="{FF2B5EF4-FFF2-40B4-BE49-F238E27FC236}">
                        <a16:creationId xmlns:a16="http://schemas.microsoft.com/office/drawing/2014/main" id="{E1E0D6B9-D050-DA40-ADBC-DEC0BDAD3333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-772980" y="3319052"/>
                    <a:ext cx="1716760" cy="307777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dirty="0"/>
                      <a:t>Low Charge: 50pC</a:t>
                    </a:r>
                  </a:p>
                </p:txBody>
              </p:sp>
            </p:grpSp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B64F0F61-6D78-454D-B384-AD9BCEDD5888}"/>
                    </a:ext>
                  </a:extLst>
                </p:cNvPr>
                <p:cNvSpPr txBox="1"/>
                <p:nvPr/>
              </p:nvSpPr>
              <p:spPr>
                <a:xfrm rot="16200000">
                  <a:off x="1165741" y="3783278"/>
                  <a:ext cx="1298753" cy="215444"/>
                </a:xfrm>
                <a:prstGeom prst="rect">
                  <a:avLst/>
                </a:prstGeom>
                <a:solidFill>
                  <a:schemeClr val="lt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800" dirty="0"/>
                    <a:t>2</a:t>
                  </a:r>
                  <a:r>
                    <a:rPr lang="en-US" sz="800" baseline="30000" dirty="0"/>
                    <a:t>nd</a:t>
                  </a:r>
                  <a:r>
                    <a:rPr lang="en-US" sz="800" dirty="0"/>
                    <a:t> screen position [mm]</a:t>
                  </a:r>
                </a:p>
              </p:txBody>
            </p:sp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00FBEC79-096C-2541-87CD-500140C5DCA8}"/>
                    </a:ext>
                  </a:extLst>
                </p:cNvPr>
                <p:cNvSpPr txBox="1"/>
                <p:nvPr/>
              </p:nvSpPr>
              <p:spPr>
                <a:xfrm rot="16200000">
                  <a:off x="4116920" y="3859001"/>
                  <a:ext cx="1298753" cy="215444"/>
                </a:xfrm>
                <a:prstGeom prst="rect">
                  <a:avLst/>
                </a:prstGeom>
                <a:solidFill>
                  <a:schemeClr val="lt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800" dirty="0"/>
                    <a:t>2</a:t>
                  </a:r>
                  <a:r>
                    <a:rPr lang="en-US" sz="800" baseline="30000" dirty="0"/>
                    <a:t>nd</a:t>
                  </a:r>
                  <a:r>
                    <a:rPr lang="en-US" sz="800" dirty="0"/>
                    <a:t> screen position [mm]</a:t>
                  </a:r>
                </a:p>
              </p:txBody>
            </p:sp>
          </p:grpSp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C13514A-917F-E945-A4B3-E6F678B10E9B}"/>
                  </a:ext>
                </a:extLst>
              </p:cNvPr>
              <p:cNvSpPr txBox="1"/>
              <p:nvPr/>
            </p:nvSpPr>
            <p:spPr>
              <a:xfrm>
                <a:off x="2244867" y="4888537"/>
                <a:ext cx="1274708" cy="215444"/>
              </a:xfrm>
              <a:prstGeom prst="rect">
                <a:avLst/>
              </a:prstGeom>
              <a:solidFill>
                <a:schemeClr val="lt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/>
                  <a:t>1</a:t>
                </a:r>
                <a:r>
                  <a:rPr lang="en-US" sz="800" baseline="30000" dirty="0"/>
                  <a:t>st</a:t>
                </a:r>
                <a:r>
                  <a:rPr lang="en-US" sz="800" dirty="0"/>
                  <a:t> screen position [mm]</a:t>
                </a:r>
              </a:p>
            </p:txBody>
          </p: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61811D8-7ED8-5F4C-86D5-998791AF424A}"/>
                  </a:ext>
                </a:extLst>
              </p:cNvPr>
              <p:cNvSpPr txBox="1"/>
              <p:nvPr/>
            </p:nvSpPr>
            <p:spPr>
              <a:xfrm>
                <a:off x="5267434" y="4888537"/>
                <a:ext cx="1274708" cy="215444"/>
              </a:xfrm>
              <a:prstGeom prst="rect">
                <a:avLst/>
              </a:prstGeom>
              <a:solidFill>
                <a:schemeClr val="lt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800" dirty="0"/>
                  <a:t>1</a:t>
                </a:r>
                <a:r>
                  <a:rPr lang="en-US" sz="800" baseline="30000" dirty="0"/>
                  <a:t>st</a:t>
                </a:r>
                <a:r>
                  <a:rPr lang="en-US" sz="800" dirty="0"/>
                  <a:t> screen position [mm]</a:t>
                </a:r>
              </a:p>
            </p:txBody>
          </p:sp>
        </p:grpSp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2348D032-3002-8043-AEF0-FA51DED5236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6395" b="4617"/>
            <a:stretch/>
          </p:blipFill>
          <p:spPr>
            <a:xfrm>
              <a:off x="2014233" y="2774430"/>
              <a:ext cx="2512530" cy="21735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02040640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2382</TotalTime>
  <Words>1811</Words>
  <Application>Microsoft Macintosh PowerPoint</Application>
  <PresentationFormat>On-screen Show (16:9)</PresentationFormat>
  <Paragraphs>288</Paragraphs>
  <Slides>47</Slides>
  <Notes>46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54" baseType="lpstr">
      <vt:lpstr>Arial</vt:lpstr>
      <vt:lpstr>Wingdings</vt:lpstr>
      <vt:lpstr>Roboto Mono Regular</vt:lpstr>
      <vt:lpstr>Calibri Light</vt:lpstr>
      <vt:lpstr>Century Gothic</vt:lpstr>
      <vt:lpstr>Calibri</vt:lpstr>
      <vt:lpstr>Simple Light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Consideration «TODO list»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Antonio Gilardi</cp:lastModifiedBy>
  <cp:revision>97</cp:revision>
  <dcterms:modified xsi:type="dcterms:W3CDTF">2020-10-21T11:40:34Z</dcterms:modified>
</cp:coreProperties>
</file>