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00"/>
  </p:normalViewPr>
  <p:slideViewPr>
    <p:cSldViewPr showGuides="1">
      <p:cViewPr varScale="1">
        <p:scale>
          <a:sx n="75" d="100"/>
          <a:sy n="75" d="100"/>
        </p:scale>
        <p:origin x="204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75D63-B798-42A5-BF66-B62D650400DC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471FE-8612-4AAD-8372-FBE9AD97B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2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011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8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481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44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73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471FE-8612-4AAD-8372-FBE9AD97B6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35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460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1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5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23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3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09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55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9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2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61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54051-F57D-420F-B4DF-ABFFC076BC69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8BABC-9748-43AE-A8D4-C7FC42DC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02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4"/>
            <a:ext cx="9152794" cy="686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fontmeme.com/newcreate.php?text=The%20Coca-Cola%20Cavity&amp;name=coca_cola_ii_regular.ttf&amp;size=60&amp;style_color=FF0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55" y="369217"/>
            <a:ext cx="5038725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536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96752"/>
          </a:xfrm>
        </p:spPr>
        <p:txBody>
          <a:bodyPr>
            <a:normAutofit/>
          </a:bodyPr>
          <a:lstStyle/>
          <a:p>
            <a:r>
              <a:rPr lang="en-GB" sz="2400" dirty="0"/>
              <a:t>Model C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Field Normalisation: 1J stored energy/cavity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9755" y="2996952"/>
            <a:ext cx="25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1D Field Map (</a:t>
            </a:r>
            <a:r>
              <a:rPr lang="en-GB" dirty="0" err="1"/>
              <a:t>Ez</a:t>
            </a:r>
            <a:r>
              <a:rPr lang="en-GB" dirty="0"/>
              <a:t> on axis)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64280" y="2996952"/>
            <a:ext cx="15760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Comparisons…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22119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36" y="3429000"/>
            <a:ext cx="4281636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453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554758"/>
          </a:xfrm>
        </p:spPr>
        <p:txBody>
          <a:bodyPr>
            <a:normAutofit/>
          </a:bodyPr>
          <a:lstStyle/>
          <a:p>
            <a:r>
              <a:rPr lang="en-GB" sz="2400" dirty="0"/>
              <a:t>Model D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r>
              <a:rPr lang="en-GB" sz="2400" dirty="0"/>
              <a:t>Most Details (curves, corners, </a:t>
            </a:r>
            <a:r>
              <a:rPr lang="en-GB" sz="2400" dirty="0" err="1"/>
              <a:t>etc</a:t>
            </a:r>
            <a:r>
              <a:rPr lang="en-GB" sz="24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3059668"/>
            <a:ext cx="1128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Geometry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440" y="3059668"/>
            <a:ext cx="7088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Mesh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2086402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947" y="3430643"/>
            <a:ext cx="2265429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588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24744"/>
          </a:xfrm>
        </p:spPr>
        <p:txBody>
          <a:bodyPr>
            <a:normAutofit/>
          </a:bodyPr>
          <a:lstStyle/>
          <a:p>
            <a:r>
              <a:rPr lang="en-GB" sz="2400" dirty="0"/>
              <a:t>Model D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Different scaling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0152" y="1628800"/>
            <a:ext cx="152085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f=~3.398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2924944"/>
            <a:ext cx="13724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Electric Field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1505" y="2924944"/>
            <a:ext cx="15668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Magnetic Field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96" y="3573016"/>
            <a:ext cx="4320000" cy="294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18" y="3576787"/>
            <a:ext cx="4320000" cy="29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693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96752"/>
          </a:xfrm>
        </p:spPr>
        <p:txBody>
          <a:bodyPr>
            <a:normAutofit/>
          </a:bodyPr>
          <a:lstStyle/>
          <a:p>
            <a:r>
              <a:rPr lang="en-GB" sz="2400" dirty="0"/>
              <a:t>Model D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Field Normalisation: 1J stored energy/cavity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9755" y="2996952"/>
            <a:ext cx="25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1D Field Map (</a:t>
            </a:r>
            <a:r>
              <a:rPr lang="en-GB" dirty="0" err="1"/>
              <a:t>Ez</a:t>
            </a:r>
            <a:r>
              <a:rPr lang="en-GB" dirty="0"/>
              <a:t> on axis)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64280" y="2996952"/>
            <a:ext cx="15760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Comparisons…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422119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81636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693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554758"/>
          </a:xfrm>
        </p:spPr>
        <p:txBody>
          <a:bodyPr>
            <a:normAutofit/>
          </a:bodyPr>
          <a:lstStyle/>
          <a:p>
            <a:r>
              <a:rPr lang="en-GB" sz="2400" dirty="0"/>
              <a:t>Model E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r>
              <a:rPr lang="en-GB" sz="2400" dirty="0"/>
              <a:t>Full Details Imported CAD Model (www.grabcad.com)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664296" cy="323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71816"/>
            <a:ext cx="3460229" cy="396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066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554758"/>
          </a:xfrm>
        </p:spPr>
        <p:txBody>
          <a:bodyPr>
            <a:normAutofit/>
          </a:bodyPr>
          <a:lstStyle/>
          <a:p>
            <a:r>
              <a:rPr lang="en-GB" sz="2400" dirty="0"/>
              <a:t>Model E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3059668"/>
            <a:ext cx="1128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Geometry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440" y="3059668"/>
            <a:ext cx="7088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Mesh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932" y="3457705"/>
            <a:ext cx="2011940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671" y="3457705"/>
            <a:ext cx="2073697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225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24744"/>
          </a:xfrm>
        </p:spPr>
        <p:txBody>
          <a:bodyPr>
            <a:normAutofit/>
          </a:bodyPr>
          <a:lstStyle/>
          <a:p>
            <a:r>
              <a:rPr lang="en-GB" sz="2400" dirty="0"/>
              <a:t>Model E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Different scaling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0152" y="1628800"/>
            <a:ext cx="152085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f=~3.371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2924944"/>
            <a:ext cx="13724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Electric Field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1505" y="2924944"/>
            <a:ext cx="15668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Magnetic Field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320000" cy="272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96" y="3573016"/>
            <a:ext cx="4320000" cy="264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7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96752"/>
          </a:xfrm>
        </p:spPr>
        <p:txBody>
          <a:bodyPr>
            <a:normAutofit/>
          </a:bodyPr>
          <a:lstStyle/>
          <a:p>
            <a:r>
              <a:rPr lang="en-GB" sz="2400" dirty="0"/>
              <a:t>Model E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Field Normalisation: 1J stored energy/cavity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9755" y="2996952"/>
            <a:ext cx="25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1D Field Map (</a:t>
            </a:r>
            <a:r>
              <a:rPr lang="en-GB" dirty="0" err="1"/>
              <a:t>Ez</a:t>
            </a:r>
            <a:r>
              <a:rPr lang="en-GB" dirty="0"/>
              <a:t> on axis)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64280" y="2996952"/>
            <a:ext cx="15760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Comparisons…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22119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44" y="3429000"/>
            <a:ext cx="4281636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935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Experimental Measurement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rmAutofit/>
          </a:bodyPr>
          <a:lstStyle/>
          <a:p>
            <a:r>
              <a:rPr lang="en-GB" sz="2400" dirty="0"/>
              <a:t>Network Analyser: Rohde &amp; Schwarz ZNB8</a:t>
            </a:r>
          </a:p>
          <a:p>
            <a:pPr lvl="1"/>
            <a:r>
              <a:rPr lang="en-GB" sz="2000"/>
              <a:t>Frequency</a:t>
            </a:r>
            <a:endParaRPr lang="en-GB" sz="2000" dirty="0"/>
          </a:p>
          <a:p>
            <a:pPr lvl="1"/>
            <a:r>
              <a:rPr lang="en-GB" sz="2000" dirty="0"/>
              <a:t>Q-factor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992" y="2852936"/>
            <a:ext cx="5256584" cy="394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59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A simple coke can…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4"/>
            <a:ext cx="5987008" cy="4853136"/>
          </a:xfrm>
        </p:spPr>
        <p:txBody>
          <a:bodyPr>
            <a:normAutofit/>
          </a:bodyPr>
          <a:lstStyle/>
          <a:p>
            <a:r>
              <a:rPr lang="en-GB" sz="2400" dirty="0"/>
              <a:t>A typical 330 ml coke can, resembles a cylindrical cavity.</a:t>
            </a:r>
          </a:p>
          <a:p>
            <a:r>
              <a:rPr lang="en-GB" sz="2400" dirty="0"/>
              <a:t>Field solutions can be found analytically with the correct boundary conditions.</a:t>
            </a:r>
          </a:p>
          <a:p>
            <a:pPr lvl="1"/>
            <a:r>
              <a:rPr lang="en-GB" sz="2000" dirty="0"/>
              <a:t>TM and TE modes (see lecture notes)</a:t>
            </a:r>
          </a:p>
          <a:p>
            <a:r>
              <a:rPr lang="en-GB" sz="2400" dirty="0"/>
              <a:t>TM010 – accelerating mode.</a:t>
            </a:r>
          </a:p>
          <a:p>
            <a:pPr lvl="1"/>
            <a:r>
              <a:rPr lang="en-GB" sz="2000" dirty="0"/>
              <a:t>Resonant frequency given by:</a:t>
            </a:r>
          </a:p>
          <a:p>
            <a:endParaRPr lang="en-GB" sz="2400" dirty="0"/>
          </a:p>
          <a:p>
            <a:endParaRPr lang="en-GB" sz="2400" dirty="0"/>
          </a:p>
          <a:p>
            <a:pPr lvl="1"/>
            <a:r>
              <a:rPr lang="en-GB" sz="2000" dirty="0"/>
              <a:t>c – speed of light</a:t>
            </a:r>
          </a:p>
          <a:p>
            <a:pPr lvl="1"/>
            <a:r>
              <a:rPr lang="en-GB" sz="2000" dirty="0"/>
              <a:t>D – diameter</a:t>
            </a:r>
          </a:p>
          <a:p>
            <a:pPr lvl="1"/>
            <a:r>
              <a:rPr lang="en-GB" sz="2000" dirty="0"/>
              <a:t>x1 – 2.40483</a:t>
            </a: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582157"/>
              </p:ext>
            </p:extLst>
          </p:nvPr>
        </p:nvGraphicFramePr>
        <p:xfrm>
          <a:off x="979017" y="4552354"/>
          <a:ext cx="92868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622080" imgH="393480" progId="Equation.3">
                  <p:embed/>
                </p:oleObj>
              </mc:Choice>
              <mc:Fallback>
                <p:oleObj name="Equation" r:id="rId4" imgW="6220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017" y="4552354"/>
                        <a:ext cx="928687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ounded Rectangle 44"/>
          <p:cNvSpPr/>
          <p:nvPr/>
        </p:nvSpPr>
        <p:spPr>
          <a:xfrm>
            <a:off x="6795557" y="5224502"/>
            <a:ext cx="1370533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f=~3.5 GHz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660232" y="2190874"/>
            <a:ext cx="2097525" cy="2736304"/>
            <a:chOff x="6660232" y="2348880"/>
            <a:chExt cx="2097525" cy="2736304"/>
          </a:xfrm>
        </p:grpSpPr>
        <p:grpSp>
          <p:nvGrpSpPr>
            <p:cNvPr id="39" name="Group 38"/>
            <p:cNvGrpSpPr/>
            <p:nvPr/>
          </p:nvGrpSpPr>
          <p:grpSpPr>
            <a:xfrm>
              <a:off x="6660232" y="2348880"/>
              <a:ext cx="1586557" cy="2736304"/>
              <a:chOff x="6585843" y="2564904"/>
              <a:chExt cx="1586557" cy="273630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6585843" y="2564904"/>
                <a:ext cx="1586557" cy="2736304"/>
                <a:chOff x="6585843" y="2564904"/>
                <a:chExt cx="1586557" cy="2736304"/>
              </a:xfrm>
            </p:grpSpPr>
            <p:sp>
              <p:nvSpPr>
                <p:cNvPr id="5" name="Snip Same Side Corner Rectangle 4"/>
                <p:cNvSpPr/>
                <p:nvPr/>
              </p:nvSpPr>
              <p:spPr>
                <a:xfrm>
                  <a:off x="6587306" y="2564904"/>
                  <a:ext cx="1584176" cy="2736304"/>
                </a:xfrm>
                <a:prstGeom prst="snip2SameRect">
                  <a:avLst>
                    <a:gd name="adj1" fmla="val 22680"/>
                    <a:gd name="adj2" fmla="val 10221"/>
                  </a:avLst>
                </a:prstGeom>
                <a:pattFill prst="pct50">
                  <a:fgClr>
                    <a:srgbClr val="FF0000"/>
                  </a:fgClr>
                  <a:bgClr>
                    <a:schemeClr val="bg1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0" name="Right Triangle 29"/>
                <p:cNvSpPr/>
                <p:nvPr/>
              </p:nvSpPr>
              <p:spPr>
                <a:xfrm rot="10800000">
                  <a:off x="7812360" y="2564904"/>
                  <a:ext cx="360040" cy="360040"/>
                </a:xfrm>
                <a:prstGeom prst="rt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ight Triangle 30"/>
                <p:cNvSpPr/>
                <p:nvPr/>
              </p:nvSpPr>
              <p:spPr>
                <a:xfrm rot="5400000">
                  <a:off x="6585843" y="2564904"/>
                  <a:ext cx="360040" cy="360040"/>
                </a:xfrm>
                <a:prstGeom prst="rt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ight Triangle 31"/>
                <p:cNvSpPr/>
                <p:nvPr/>
              </p:nvSpPr>
              <p:spPr>
                <a:xfrm rot="16200000">
                  <a:off x="8011003" y="5139811"/>
                  <a:ext cx="161397" cy="161397"/>
                </a:xfrm>
                <a:prstGeom prst="rt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Right Triangle 32"/>
                <p:cNvSpPr/>
                <p:nvPr/>
              </p:nvSpPr>
              <p:spPr>
                <a:xfrm>
                  <a:off x="6585843" y="5139811"/>
                  <a:ext cx="161397" cy="161397"/>
                </a:xfrm>
                <a:prstGeom prst="rt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6" name="Straight Arrow Connector 35"/>
              <p:cNvCxnSpPr/>
              <p:nvPr/>
            </p:nvCxnSpPr>
            <p:spPr>
              <a:xfrm>
                <a:off x="6587306" y="3429000"/>
                <a:ext cx="158417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6825938" y="3059668"/>
                <a:ext cx="1130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~65.6 mm</a:t>
                </a:r>
              </a:p>
            </p:txBody>
          </p:sp>
        </p:grpSp>
        <p:cxnSp>
          <p:nvCxnSpPr>
            <p:cNvPr id="47" name="Straight Arrow Connector 46"/>
            <p:cNvCxnSpPr/>
            <p:nvPr/>
          </p:nvCxnSpPr>
          <p:spPr>
            <a:xfrm>
              <a:off x="8388424" y="2348880"/>
              <a:ext cx="0" cy="273630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 rot="16200000">
              <a:off x="7949362" y="3645024"/>
              <a:ext cx="1247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~115.2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0747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2D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4"/>
            <a:ext cx="8229600" cy="1266725"/>
          </a:xfrm>
        </p:spPr>
        <p:txBody>
          <a:bodyPr>
            <a:normAutofit/>
          </a:bodyPr>
          <a:lstStyle/>
          <a:p>
            <a:r>
              <a:rPr lang="en-GB" sz="2400" dirty="0"/>
              <a:t>Model A</a:t>
            </a:r>
          </a:p>
          <a:p>
            <a:r>
              <a:rPr lang="en-GB" sz="2400" dirty="0"/>
              <a:t>Superfish</a:t>
            </a:r>
          </a:p>
          <a:p>
            <a:pPr lvl="1"/>
            <a:r>
              <a:rPr lang="en-GB" sz="2000" dirty="0"/>
              <a:t>2D cylindrical symmetry assumed.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1368"/>
            <a:ext cx="4560000" cy="34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1368"/>
            <a:ext cx="4560000" cy="34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2987660"/>
            <a:ext cx="1128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Geometry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440" y="2987660"/>
            <a:ext cx="7088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Mesh</a:t>
            </a:r>
          </a:p>
        </p:txBody>
      </p:sp>
    </p:spTree>
    <p:extLst>
      <p:ext uri="{BB962C8B-B14F-4D97-AF65-F5344CB8AC3E}">
        <p14:creationId xmlns:p14="http://schemas.microsoft.com/office/powerpoint/2010/main" val="3895647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2D Model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" y="3321368"/>
            <a:ext cx="4560000" cy="34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42194"/>
            <a:ext cx="8229600" cy="126672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Model A</a:t>
            </a:r>
          </a:p>
          <a:p>
            <a:r>
              <a:rPr lang="en-GB" sz="2400" dirty="0"/>
              <a:t>Superfish</a:t>
            </a:r>
          </a:p>
          <a:p>
            <a:r>
              <a:rPr lang="en-GB" sz="2400" dirty="0"/>
              <a:t>Field normalisation: 1J stored energy/cavity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164288" y="1556792"/>
            <a:ext cx="152085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f=~3.548 GHz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01515"/>
            <a:ext cx="4508749" cy="341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19672" y="2915652"/>
            <a:ext cx="11641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Field Lines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91427" y="2915652"/>
            <a:ext cx="33850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1D Field Line (</a:t>
            </a:r>
            <a:r>
              <a:rPr lang="en-GB" dirty="0" err="1"/>
              <a:t>Ez</a:t>
            </a:r>
            <a:r>
              <a:rPr lang="en-GB" dirty="0"/>
              <a:t> on axis – full can)</a:t>
            </a:r>
          </a:p>
        </p:txBody>
      </p:sp>
    </p:spTree>
    <p:extLst>
      <p:ext uri="{BB962C8B-B14F-4D97-AF65-F5344CB8AC3E}">
        <p14:creationId xmlns:p14="http://schemas.microsoft.com/office/powerpoint/2010/main" val="10677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554758"/>
          </a:xfrm>
        </p:spPr>
        <p:txBody>
          <a:bodyPr>
            <a:normAutofit/>
          </a:bodyPr>
          <a:lstStyle/>
          <a:p>
            <a:r>
              <a:rPr lang="en-GB" sz="2400" dirty="0"/>
              <a:t>Model B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r>
              <a:rPr lang="en-GB" sz="2400" dirty="0"/>
              <a:t>Symmetric (like the 2D model)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11317"/>
            <a:ext cx="2520280" cy="33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12176"/>
            <a:ext cx="2475900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35696" y="3059668"/>
            <a:ext cx="1128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Geometry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440" y="3059668"/>
            <a:ext cx="7088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Mesh</a:t>
            </a:r>
          </a:p>
        </p:txBody>
      </p:sp>
    </p:spTree>
    <p:extLst>
      <p:ext uri="{BB962C8B-B14F-4D97-AF65-F5344CB8AC3E}">
        <p14:creationId xmlns:p14="http://schemas.microsoft.com/office/powerpoint/2010/main" val="209413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24744"/>
          </a:xfrm>
        </p:spPr>
        <p:txBody>
          <a:bodyPr>
            <a:normAutofit/>
          </a:bodyPr>
          <a:lstStyle/>
          <a:p>
            <a:r>
              <a:rPr lang="en-GB" sz="2400" dirty="0"/>
              <a:t>Model B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19" y="3438604"/>
            <a:ext cx="4308465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301" y="3438604"/>
            <a:ext cx="4325195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5940152" y="1628800"/>
            <a:ext cx="152085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f=~3.549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2924944"/>
            <a:ext cx="13724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Electric Field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1505" y="2924944"/>
            <a:ext cx="15668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Magnetic Field</a:t>
            </a:r>
          </a:p>
        </p:txBody>
      </p:sp>
    </p:spTree>
    <p:extLst>
      <p:ext uri="{BB962C8B-B14F-4D97-AF65-F5344CB8AC3E}">
        <p14:creationId xmlns:p14="http://schemas.microsoft.com/office/powerpoint/2010/main" val="227221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96752"/>
          </a:xfrm>
        </p:spPr>
        <p:txBody>
          <a:bodyPr>
            <a:normAutofit/>
          </a:bodyPr>
          <a:lstStyle/>
          <a:p>
            <a:r>
              <a:rPr lang="en-GB" sz="2400" dirty="0"/>
              <a:t>Model B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Field Normalisation: 1J stored energy/cavity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429000"/>
            <a:ext cx="428163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28163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09755" y="2996952"/>
            <a:ext cx="25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1D Field Map (</a:t>
            </a:r>
            <a:r>
              <a:rPr lang="en-GB" dirty="0" err="1"/>
              <a:t>Ez</a:t>
            </a:r>
            <a:r>
              <a:rPr lang="en-GB" dirty="0"/>
              <a:t> on axis)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2996952"/>
            <a:ext cx="39823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Comparison with the 2D Superfish result</a:t>
            </a:r>
          </a:p>
        </p:txBody>
      </p:sp>
    </p:spTree>
    <p:extLst>
      <p:ext uri="{BB962C8B-B14F-4D97-AF65-F5344CB8AC3E}">
        <p14:creationId xmlns:p14="http://schemas.microsoft.com/office/powerpoint/2010/main" val="1616393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554758"/>
          </a:xfrm>
        </p:spPr>
        <p:txBody>
          <a:bodyPr>
            <a:normAutofit/>
          </a:bodyPr>
          <a:lstStyle/>
          <a:p>
            <a:r>
              <a:rPr lang="en-GB" sz="2400" dirty="0"/>
              <a:t>Model C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r>
              <a:rPr lang="en-GB" sz="2400" dirty="0"/>
              <a:t>Asymmetric (closer to an actual coke can geometry)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3059668"/>
            <a:ext cx="1128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Geometry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440" y="3059668"/>
            <a:ext cx="7088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Mesh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2330259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2290629" cy="33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654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3D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195"/>
            <a:ext cx="8229600" cy="1324744"/>
          </a:xfrm>
        </p:spPr>
        <p:txBody>
          <a:bodyPr>
            <a:normAutofit/>
          </a:bodyPr>
          <a:lstStyle/>
          <a:p>
            <a:r>
              <a:rPr lang="en-GB" sz="2400" dirty="0"/>
              <a:t>Model C</a:t>
            </a:r>
          </a:p>
          <a:p>
            <a:r>
              <a:rPr lang="en-GB" sz="2400" dirty="0"/>
              <a:t>CST </a:t>
            </a:r>
            <a:r>
              <a:rPr lang="en-GB" sz="2400" dirty="0" err="1"/>
              <a:t>MicroWave</a:t>
            </a:r>
            <a:r>
              <a:rPr lang="en-GB" sz="2400" dirty="0"/>
              <a:t> Studio</a:t>
            </a:r>
          </a:p>
          <a:p>
            <a:pPr lvl="1"/>
            <a:r>
              <a:rPr lang="en-GB" sz="2000" dirty="0"/>
              <a:t>Different scaling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0152" y="1628800"/>
            <a:ext cx="152085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f=~3.531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2924944"/>
            <a:ext cx="13724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Electric Field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1505" y="2924944"/>
            <a:ext cx="15668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Magnetic Field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4320000" cy="286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96" y="3641763"/>
            <a:ext cx="4320000" cy="28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321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23681</TotalTime>
  <Words>391</Words>
  <Application>Microsoft Macintosh PowerPoint</Application>
  <PresentationFormat>On-screen Show (4:3)</PresentationFormat>
  <Paragraphs>127</Paragraphs>
  <Slides>18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Office Theme</vt:lpstr>
      <vt:lpstr>Equation</vt:lpstr>
      <vt:lpstr>PowerPoint Presentation</vt:lpstr>
      <vt:lpstr>A simple coke can…</vt:lpstr>
      <vt:lpstr>2D Model</vt:lpstr>
      <vt:lpstr>2D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3D Model</vt:lpstr>
      <vt:lpstr>Experimental Measurement</vt:lpstr>
    </vt:vector>
  </TitlesOfParts>
  <Company>STFC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Ciprian Plostinar</dc:creator>
  <cp:lastModifiedBy>Ciprian Plostinar</cp:lastModifiedBy>
  <cp:revision>14</cp:revision>
  <dcterms:created xsi:type="dcterms:W3CDTF">2013-11-27T12:31:01Z</dcterms:created>
  <dcterms:modified xsi:type="dcterms:W3CDTF">2019-12-01T20:03:32Z</dcterms:modified>
</cp:coreProperties>
</file>