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activeX/activeX2.xml" ContentType="application/vnd.ms-office.activeX+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7.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Default Extension="bin" ContentType="application/vnd.openxmlformats-officedocument.oleObject"/>
  <Override PartName="/ppt/notesSlides/notesSlide3.xml" ContentType="application/vnd.openxmlformats-officedocument.presentationml.notesSlide+xml"/>
  <Override PartName="/ppt/activeX/activeX5.xml" ContentType="application/vnd.ms-office.activeX+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activeX/activeX3.xml" ContentType="application/vnd.ms-office.activeX+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jpeg" ContentType="image/jpeg"/>
  <Override PartName="/ppt/activeX/activeX1.xml" ContentType="application/vnd.ms-office.activeX+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vml" ContentType="application/vnd.openxmlformats-officedocument.vmlDrawing"/>
  <Default Extension="gif" ContentType="image/gif"/>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activeX/activeX4.xml" ContentType="application/vnd.ms-office.activeX+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6"/>
  </p:notesMasterIdLst>
  <p:sldIdLst>
    <p:sldId id="333" r:id="rId2"/>
    <p:sldId id="256" r:id="rId3"/>
    <p:sldId id="258" r:id="rId4"/>
    <p:sldId id="260" r:id="rId5"/>
    <p:sldId id="262" r:id="rId6"/>
    <p:sldId id="263" r:id="rId7"/>
    <p:sldId id="338" r:id="rId8"/>
    <p:sldId id="269" r:id="rId9"/>
    <p:sldId id="270" r:id="rId10"/>
    <p:sldId id="271" r:id="rId11"/>
    <p:sldId id="272" r:id="rId12"/>
    <p:sldId id="274" r:id="rId13"/>
    <p:sldId id="275" r:id="rId14"/>
    <p:sldId id="264" r:id="rId15"/>
    <p:sldId id="284" r:id="rId16"/>
    <p:sldId id="286" r:id="rId17"/>
    <p:sldId id="287" r:id="rId18"/>
    <p:sldId id="288" r:id="rId19"/>
    <p:sldId id="289" r:id="rId20"/>
    <p:sldId id="265" r:id="rId21"/>
    <p:sldId id="276" r:id="rId22"/>
    <p:sldId id="277" r:id="rId23"/>
    <p:sldId id="278" r:id="rId24"/>
    <p:sldId id="279" r:id="rId25"/>
    <p:sldId id="280" r:id="rId26"/>
    <p:sldId id="281" r:id="rId27"/>
    <p:sldId id="282" r:id="rId28"/>
    <p:sldId id="283" r:id="rId29"/>
    <p:sldId id="291" r:id="rId30"/>
    <p:sldId id="293" r:id="rId31"/>
    <p:sldId id="294" r:id="rId32"/>
    <p:sldId id="290" r:id="rId33"/>
    <p:sldId id="295" r:id="rId34"/>
    <p:sldId id="296" r:id="rId35"/>
    <p:sldId id="266" r:id="rId36"/>
    <p:sldId id="267" r:id="rId37"/>
    <p:sldId id="297" r:id="rId38"/>
    <p:sldId id="298" r:id="rId39"/>
    <p:sldId id="304" r:id="rId40"/>
    <p:sldId id="305" r:id="rId41"/>
    <p:sldId id="302" r:id="rId42"/>
    <p:sldId id="303" r:id="rId43"/>
    <p:sldId id="306" r:id="rId44"/>
    <p:sldId id="307" r:id="rId45"/>
    <p:sldId id="308" r:id="rId46"/>
    <p:sldId id="313" r:id="rId47"/>
    <p:sldId id="332" r:id="rId48"/>
    <p:sldId id="314" r:id="rId49"/>
    <p:sldId id="318" r:id="rId50"/>
    <p:sldId id="319" r:id="rId51"/>
    <p:sldId id="340" r:id="rId52"/>
    <p:sldId id="335" r:id="rId53"/>
    <p:sldId id="334" r:id="rId54"/>
    <p:sldId id="323" r:id="rId55"/>
    <p:sldId id="268" r:id="rId56"/>
    <p:sldId id="324" r:id="rId57"/>
    <p:sldId id="325" r:id="rId58"/>
    <p:sldId id="326" r:id="rId59"/>
    <p:sldId id="328" r:id="rId60"/>
    <p:sldId id="331" r:id="rId61"/>
    <p:sldId id="330" r:id="rId62"/>
    <p:sldId id="329" r:id="rId63"/>
    <p:sldId id="336" r:id="rId64"/>
    <p:sldId id="337" r:id="rId6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46638"/>
    <a:srgbClr val="FFD10D"/>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6" d="100"/>
          <a:sy n="56" d="100"/>
        </p:scale>
        <p:origin x="-222"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s>
</file>

<file path=ppt/activeX/activeX1.xml><?xml version="1.0" encoding="utf-8"?>
<ax:ocx xmlns:ax="http://schemas.microsoft.com/office/2006/activeX" xmlns:r="http://schemas.openxmlformats.org/officeDocument/2006/relationships" ax:classid="{8856F961-340A-11D0-A96B-00C04FD705A2}" ax:persistence="persistPropertyBag">
  <ax:ocxPr ax:name="ExtentX" ax:value="22860"/>
  <ax:ocxPr ax:name="ExtentY" ax:value="17145"/>
  <ax:ocxPr ax:name="ViewMode" ax:value="0"/>
  <ax:ocxPr ax:name="Offline" ax:value="0"/>
  <ax:ocxPr ax:name="Silent" ax:value="0"/>
  <ax:ocxPr ax:name="RegisterAsBrowser" ax:value="0"/>
  <ax:ocxPr ax:name="RegisterAsDropTarget" ax:value="0"/>
  <ax:ocxPr ax:name="AutoArrange" ax:value="0"/>
  <ax:ocxPr ax:name="NoClientEdge" ax:value="0"/>
  <ax:ocxPr ax:name="AlignLeft" ax:value="0"/>
  <ax:ocxPr ax:name="NoWebView" ax:value="0"/>
  <ax:ocxPr ax:name="HideFileNames" ax:value="0"/>
  <ax:ocxPr ax:name="SingleClick" ax:value="0"/>
  <ax:ocxPr ax:name="SingleSelection" ax:value="0"/>
  <ax:ocxPr ax:name="NoFolders" ax:value="0"/>
  <ax:ocxPr ax:name="Transparent" ax:value="0"/>
  <ax:ocxPr ax:name="Location" ax:value=""/>
</ax:ocx>
</file>

<file path=ppt/activeX/activeX2.xml><?xml version="1.0" encoding="utf-8"?>
<ax:ocx xmlns:ax="http://schemas.microsoft.com/office/2006/activeX" xmlns:r="http://schemas.openxmlformats.org/officeDocument/2006/relationships" ax:classid="{8856F961-340A-11D0-A96B-00C04FD705A2}" ax:persistence="persistPropertyBag">
  <ax:ocxPr ax:name="ExtentX" ax:value="22860"/>
  <ax:ocxPr ax:name="ExtentY" ax:value="17145"/>
  <ax:ocxPr ax:name="ViewMode" ax:value="0"/>
  <ax:ocxPr ax:name="Offline" ax:value="0"/>
  <ax:ocxPr ax:name="Silent" ax:value="0"/>
  <ax:ocxPr ax:name="RegisterAsBrowser" ax:value="0"/>
  <ax:ocxPr ax:name="RegisterAsDropTarget" ax:value="0"/>
  <ax:ocxPr ax:name="AutoArrange" ax:value="0"/>
  <ax:ocxPr ax:name="NoClientEdge" ax:value="0"/>
  <ax:ocxPr ax:name="AlignLeft" ax:value="0"/>
  <ax:ocxPr ax:name="NoWebView" ax:value="0"/>
  <ax:ocxPr ax:name="HideFileNames" ax:value="0"/>
  <ax:ocxPr ax:name="SingleClick" ax:value="0"/>
  <ax:ocxPr ax:name="SingleSelection" ax:value="0"/>
  <ax:ocxPr ax:name="NoFolders" ax:value="0"/>
  <ax:ocxPr ax:name="Transparent" ax:value="0"/>
  <ax:ocxPr ax:name="Location" ax:value=""/>
</ax:ocx>
</file>

<file path=ppt/activeX/activeX3.xml><?xml version="1.0" encoding="utf-8"?>
<ax:ocx xmlns:ax="http://schemas.microsoft.com/office/2006/activeX" xmlns:r="http://schemas.openxmlformats.org/officeDocument/2006/relationships" ax:classid="{8856F961-340A-11D0-A96B-00C04FD705A2}" ax:persistence="persistPropertyBag">
  <ax:ocxPr ax:name="ExtentX" ax:value="20320"/>
  <ax:ocxPr ax:name="ExtentY" ax:value="15240"/>
  <ax:ocxPr ax:name="ViewMode" ax:value="0"/>
  <ax:ocxPr ax:name="Offline" ax:value="0"/>
  <ax:ocxPr ax:name="Silent" ax:value="0"/>
  <ax:ocxPr ax:name="RegisterAsBrowser" ax:value="0"/>
  <ax:ocxPr ax:name="RegisterAsDropTarget" ax:value="0"/>
  <ax:ocxPr ax:name="AutoArrange" ax:value="0"/>
  <ax:ocxPr ax:name="NoClientEdge" ax:value="0"/>
  <ax:ocxPr ax:name="AlignLeft" ax:value="0"/>
  <ax:ocxPr ax:name="NoWebView" ax:value="0"/>
  <ax:ocxPr ax:name="HideFileNames" ax:value="0"/>
  <ax:ocxPr ax:name="SingleClick" ax:value="0"/>
  <ax:ocxPr ax:name="SingleSelection" ax:value="0"/>
  <ax:ocxPr ax:name="NoFolders" ax:value="0"/>
  <ax:ocxPr ax:name="Transparent" ax:value="0"/>
  <ax:ocxPr ax:name="ViewID" ax:value="{0057D0E0-3573-11CF-AE69-08002B2E1262}"/>
  <ax:ocxPr ax:name="Location" ax:value="http:///"/>
</ax:ocx>
</file>

<file path=ppt/activeX/activeX4.xml><?xml version="1.0" encoding="utf-8"?>
<ax:ocx xmlns:ax="http://schemas.microsoft.com/office/2006/activeX" xmlns:r="http://schemas.openxmlformats.org/officeDocument/2006/relationships" ax:classid="{8856F961-340A-11D0-A96B-00C04FD705A2}" ax:persistence="persistPropertyBag">
  <ax:ocxPr ax:name="ExtentX" ax:value="25400"/>
  <ax:ocxPr ax:name="ExtentY" ax:value="19050"/>
  <ax:ocxPr ax:name="ViewMode" ax:value="0"/>
  <ax:ocxPr ax:name="Offline" ax:value="0"/>
  <ax:ocxPr ax:name="Silent" ax:value="0"/>
  <ax:ocxPr ax:name="RegisterAsBrowser" ax:value="0"/>
  <ax:ocxPr ax:name="RegisterAsDropTarget" ax:value="0"/>
  <ax:ocxPr ax:name="AutoArrange" ax:value="0"/>
  <ax:ocxPr ax:name="NoClientEdge" ax:value="0"/>
  <ax:ocxPr ax:name="AlignLeft" ax:value="0"/>
  <ax:ocxPr ax:name="NoWebView" ax:value="0"/>
  <ax:ocxPr ax:name="HideFileNames" ax:value="0"/>
  <ax:ocxPr ax:name="SingleClick" ax:value="0"/>
  <ax:ocxPr ax:name="SingleSelection" ax:value="0"/>
  <ax:ocxPr ax:name="NoFolders" ax:value="0"/>
  <ax:ocxPr ax:name="Transparent" ax:value="0"/>
  <ax:ocxPr ax:name="Location" ax:value=""/>
</ax:ocx>
</file>

<file path=ppt/activeX/activeX5.xml><?xml version="1.0" encoding="utf-8"?>
<ax:ocx xmlns:ax="http://schemas.microsoft.com/office/2006/activeX" xmlns:r="http://schemas.openxmlformats.org/officeDocument/2006/relationships" ax:classid="{8856F961-340A-11D0-A96B-00C04FD705A2}" ax:persistence="persistPropertyBag">
  <ax:ocxPr ax:name="ExtentX" ax:value="22860"/>
  <ax:ocxPr ax:name="ExtentY" ax:value="17145"/>
  <ax:ocxPr ax:name="ViewMode" ax:value="0"/>
  <ax:ocxPr ax:name="Offline" ax:value="0"/>
  <ax:ocxPr ax:name="Silent" ax:value="0"/>
  <ax:ocxPr ax:name="RegisterAsBrowser" ax:value="0"/>
  <ax:ocxPr ax:name="RegisterAsDropTarget" ax:value="0"/>
  <ax:ocxPr ax:name="AutoArrange" ax:value="0"/>
  <ax:ocxPr ax:name="NoClientEdge" ax:value="0"/>
  <ax:ocxPr ax:name="AlignLeft" ax:value="0"/>
  <ax:ocxPr ax:name="NoWebView" ax:value="0"/>
  <ax:ocxPr ax:name="HideFileNames" ax:value="0"/>
  <ax:ocxPr ax:name="SingleClick" ax:value="0"/>
  <ax:ocxPr ax:name="SingleSelection" ax:value="0"/>
  <ax:ocxPr ax:name="NoFolders" ax:value="0"/>
  <ax:ocxPr ax:name="Transparent" ax:value="0"/>
  <ax:ocxPr ax:name="Location" ax:value=""/>
</ax:ocx>
</file>

<file path=ppt/drawings/_rels/vmlDrawing1.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8.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29.wmf"/><Relationship Id="rId1" Type="http://schemas.openxmlformats.org/officeDocument/2006/relationships/image" Target="../media/image28.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30.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31.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41.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48.wmf"/><Relationship Id="rId1" Type="http://schemas.openxmlformats.org/officeDocument/2006/relationships/image" Target="../media/image47.w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52.wmf"/><Relationship Id="rId1" Type="http://schemas.openxmlformats.org/officeDocument/2006/relationships/image" Target="../media/image5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02E2BC5-499D-4891-8DEF-02733CCA13DA}" type="datetimeFigureOut">
              <a:rPr lang="de-DE" smtClean="0"/>
              <a:pPr/>
              <a:t>23.09.2010</a:t>
            </a:fld>
            <a:endParaRPr lang="de-DE"/>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2E2B0BF-EC36-49F2-B5FE-C57A4FC8EC30}" type="slidenum">
              <a:rPr lang="de-DE" smtClean="0"/>
              <a:pPr/>
              <a:t>‹#›</a:t>
            </a:fld>
            <a:endParaRPr lang="de-DE"/>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de-DE"/>
          </a:p>
        </p:txBody>
      </p:sp>
      <p:sp>
        <p:nvSpPr>
          <p:cNvPr id="4" name="Slide Number Placeholder 3"/>
          <p:cNvSpPr>
            <a:spLocks noGrp="1"/>
          </p:cNvSpPr>
          <p:nvPr>
            <p:ph type="sldNum" sz="quarter" idx="10"/>
          </p:nvPr>
        </p:nvSpPr>
        <p:spPr/>
        <p:txBody>
          <a:bodyPr/>
          <a:lstStyle/>
          <a:p>
            <a:fld id="{A44617F6-7255-4AAC-AFB1-6C033E3722DB}" type="slidenum">
              <a:rPr lang="de-DE" smtClean="0"/>
              <a:pPr/>
              <a:t>5</a:t>
            </a:fld>
            <a:endParaRPr lang="de-DE"/>
          </a:p>
        </p:txBody>
      </p:sp>
      <p:sp>
        <p:nvSpPr>
          <p:cNvPr id="5" name="Date Placeholder 4"/>
          <p:cNvSpPr>
            <a:spLocks noGrp="1"/>
          </p:cNvSpPr>
          <p:nvPr>
            <p:ph type="dt" idx="11"/>
          </p:nvPr>
        </p:nvSpPr>
        <p:spPr/>
        <p:txBody>
          <a:bodyPr/>
          <a:lstStyle/>
          <a:p>
            <a:fld id="{98EF25AB-AEE9-472B-89A8-2F0E0D60917B}" type="datetime1">
              <a:rPr lang="en-US" smtClean="0"/>
              <a:pPr/>
              <a:t>9/23/2010</a:t>
            </a:fld>
            <a:endParaRPr lang="de-DE"/>
          </a:p>
        </p:txBody>
      </p:sp>
      <p:sp>
        <p:nvSpPr>
          <p:cNvPr id="6" name="Header Placeholder 5"/>
          <p:cNvSpPr>
            <a:spLocks noGrp="1"/>
          </p:cNvSpPr>
          <p:nvPr>
            <p:ph type="hdr" sz="quarter" idx="12"/>
          </p:nvPr>
        </p:nvSpPr>
        <p:spPr/>
        <p:txBody>
          <a:bodyPr/>
          <a:lstStyle/>
          <a:p>
            <a:endParaRPr lang="de-D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1C9CC55-F3C4-490A-8FA8-D1A5F15B5939}" type="slidenum">
              <a:rPr lang="en-US" smtClean="0"/>
              <a:pPr fontAlgn="base">
                <a:spcBef>
                  <a:spcPct val="0"/>
                </a:spcBef>
                <a:spcAft>
                  <a:spcPct val="0"/>
                </a:spcAft>
                <a:defRPr/>
              </a:pPr>
              <a:t>40</a:t>
            </a:fld>
            <a:endParaRPr lang="en-US" dirty="0" smtClean="0"/>
          </a:p>
        </p:txBody>
      </p:sp>
      <p:sp>
        <p:nvSpPr>
          <p:cNvPr id="10649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0650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92F229B-FA7A-4339-9429-53BEFE249A18}" type="slidenum">
              <a:rPr lang="en-US" smtClean="0"/>
              <a:pPr fontAlgn="base">
                <a:spcBef>
                  <a:spcPct val="0"/>
                </a:spcBef>
                <a:spcAft>
                  <a:spcPct val="0"/>
                </a:spcAft>
                <a:defRPr/>
              </a:pPr>
              <a:t>41</a:t>
            </a:fld>
            <a:endParaRPr lang="en-US" dirty="0" smtClean="0"/>
          </a:p>
        </p:txBody>
      </p:sp>
      <p:sp>
        <p:nvSpPr>
          <p:cNvPr id="10752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0752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Folienbildplatzhalter 1"/>
          <p:cNvSpPr>
            <a:spLocks noGrp="1" noRot="1" noChangeAspect="1" noTextEdit="1"/>
          </p:cNvSpPr>
          <p:nvPr>
            <p:ph type="sldImg"/>
          </p:nvPr>
        </p:nvSpPr>
        <p:spPr bwMode="auto">
          <a:noFill/>
          <a:ln>
            <a:solidFill>
              <a:srgbClr val="000000"/>
            </a:solidFill>
            <a:miter lim="800000"/>
            <a:headEnd/>
            <a:tailEnd/>
          </a:ln>
        </p:spPr>
      </p:sp>
      <p:sp>
        <p:nvSpPr>
          <p:cNvPr id="109571" name="Notizenplatzhalt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de-DE" smtClean="0"/>
              <a:t>Das Auge ist ein Photonendetektor eines Photonenstreuexperiment ;-)</a:t>
            </a:r>
          </a:p>
        </p:txBody>
      </p:sp>
      <p:sp>
        <p:nvSpPr>
          <p:cNvPr id="108548" name="Foliennummernplatzhalt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4013E95-C764-4DE1-B919-D524D78A2C54}" type="slidenum">
              <a:rPr lang="de-DE" smtClean="0"/>
              <a:pPr fontAlgn="base">
                <a:spcBef>
                  <a:spcPct val="0"/>
                </a:spcBef>
                <a:spcAft>
                  <a:spcPct val="0"/>
                </a:spcAft>
                <a:defRPr/>
              </a:pPr>
              <a:t>43</a:t>
            </a:fld>
            <a:endParaRPr lang="de-DE"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D3B46D3-E147-478A-8BEF-8B402623E0A8}" type="slidenum">
              <a:rPr lang="en-US" smtClean="0"/>
              <a:pPr fontAlgn="base">
                <a:spcBef>
                  <a:spcPct val="0"/>
                </a:spcBef>
                <a:spcAft>
                  <a:spcPct val="0"/>
                </a:spcAft>
                <a:defRPr/>
              </a:pPr>
              <a:t>45</a:t>
            </a:fld>
            <a:endParaRPr lang="en-US" smtClean="0"/>
          </a:p>
        </p:txBody>
      </p:sp>
      <p:sp>
        <p:nvSpPr>
          <p:cNvPr id="11673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1674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7218" name="Rectangle 1"/>
          <p:cNvSpPr>
            <a:spLocks noGrp="1" noRot="1" noChangeAspect="1" noChangeArrowheads="1" noTextEdit="1"/>
          </p:cNvSpPr>
          <p:nvPr>
            <p:ph type="sldImg"/>
          </p:nvPr>
        </p:nvSpPr>
        <p:spPr bwMode="auto">
          <a:xfrm>
            <a:off x="1212850" y="838200"/>
            <a:ext cx="4029075" cy="3021013"/>
          </a:xfrm>
          <a:solidFill>
            <a:srgbClr val="FFFFFF"/>
          </a:solidFill>
          <a:ln>
            <a:solidFill>
              <a:srgbClr val="000000"/>
            </a:solidFill>
            <a:miter lim="800000"/>
            <a:headEnd/>
            <a:tailEnd/>
          </a:ln>
        </p:spPr>
      </p:sp>
      <p:sp>
        <p:nvSpPr>
          <p:cNvPr id="137219" name="Rectangle 2"/>
          <p:cNvSpPr>
            <a:spLocks noGrp="1" noChangeArrowheads="1"/>
          </p:cNvSpPr>
          <p:nvPr>
            <p:ph type="body" idx="1"/>
          </p:nvPr>
        </p:nvSpPr>
        <p:spPr bwMode="auto">
          <a:xfrm>
            <a:off x="998539" y="4151314"/>
            <a:ext cx="4462462" cy="3354387"/>
          </a:xfrm>
          <a:noFill/>
        </p:spPr>
        <p:txBody>
          <a:bodyPr wrap="none" numCol="1" anchor="ctr"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7218" name="Rectangle 1"/>
          <p:cNvSpPr>
            <a:spLocks noGrp="1" noRot="1" noChangeAspect="1" noChangeArrowheads="1" noTextEdit="1"/>
          </p:cNvSpPr>
          <p:nvPr>
            <p:ph type="sldImg"/>
          </p:nvPr>
        </p:nvSpPr>
        <p:spPr bwMode="auto">
          <a:xfrm>
            <a:off x="1212850" y="838200"/>
            <a:ext cx="4029075" cy="3021013"/>
          </a:xfrm>
          <a:solidFill>
            <a:srgbClr val="FFFFFF"/>
          </a:solidFill>
          <a:ln>
            <a:solidFill>
              <a:srgbClr val="000000"/>
            </a:solidFill>
            <a:miter lim="800000"/>
            <a:headEnd/>
            <a:tailEnd/>
          </a:ln>
        </p:spPr>
      </p:sp>
      <p:sp>
        <p:nvSpPr>
          <p:cNvPr id="137219" name="Rectangle 2"/>
          <p:cNvSpPr>
            <a:spLocks noGrp="1" noChangeArrowheads="1"/>
          </p:cNvSpPr>
          <p:nvPr>
            <p:ph type="body" idx="1"/>
          </p:nvPr>
        </p:nvSpPr>
        <p:spPr bwMode="auto">
          <a:xfrm>
            <a:off x="998539" y="4151314"/>
            <a:ext cx="4462462" cy="3354387"/>
          </a:xfrm>
          <a:noFill/>
        </p:spPr>
        <p:txBody>
          <a:bodyPr wrap="none" numCol="1" anchor="ctr" anchorCtr="0" compatLnSpc="1">
            <a:prstTxWarp prst="textNoShape">
              <a:avLst/>
            </a:prstTxWarp>
          </a:bodyPr>
          <a:lstStyle/>
          <a:p>
            <a:pPr eaLnBrk="1" hangingPunct="1">
              <a:spcBef>
                <a:spcPct val="0"/>
              </a:spcBef>
            </a:pPr>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de-D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de-DE"/>
          </a:p>
        </p:txBody>
      </p:sp>
      <p:sp>
        <p:nvSpPr>
          <p:cNvPr id="4" name="Date Placeholder 3"/>
          <p:cNvSpPr>
            <a:spLocks noGrp="1"/>
          </p:cNvSpPr>
          <p:nvPr>
            <p:ph type="dt" sz="half" idx="10"/>
          </p:nvPr>
        </p:nvSpPr>
        <p:spPr/>
        <p:txBody>
          <a:bodyPr/>
          <a:lstStyle/>
          <a:p>
            <a:fld id="{7F2F488D-0DA0-40CB-BB18-D9F85A18AC03}" type="datetimeFigureOut">
              <a:rPr lang="de-DE" smtClean="0"/>
              <a:pPr/>
              <a:t>23.09.2010</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114C5DDA-9C21-4B0C-9510-85E7C95B719A}" type="slidenum">
              <a:rPr lang="de-DE" smtClean="0"/>
              <a:pPr/>
              <a:t>‹#›</a:t>
            </a:fld>
            <a:endParaRPr lang="de-D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Date Placeholder 3"/>
          <p:cNvSpPr>
            <a:spLocks noGrp="1"/>
          </p:cNvSpPr>
          <p:nvPr>
            <p:ph type="dt" sz="half" idx="10"/>
          </p:nvPr>
        </p:nvSpPr>
        <p:spPr/>
        <p:txBody>
          <a:bodyPr/>
          <a:lstStyle/>
          <a:p>
            <a:fld id="{7F2F488D-0DA0-40CB-BB18-D9F85A18AC03}" type="datetimeFigureOut">
              <a:rPr lang="de-DE" smtClean="0"/>
              <a:pPr/>
              <a:t>23.09.2010</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114C5DDA-9C21-4B0C-9510-85E7C95B719A}" type="slidenum">
              <a:rPr lang="de-DE" smtClean="0"/>
              <a:pPr/>
              <a:t>‹#›</a:t>
            </a:fld>
            <a:endParaRPr lang="de-D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de-D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Date Placeholder 3"/>
          <p:cNvSpPr>
            <a:spLocks noGrp="1"/>
          </p:cNvSpPr>
          <p:nvPr>
            <p:ph type="dt" sz="half" idx="10"/>
          </p:nvPr>
        </p:nvSpPr>
        <p:spPr/>
        <p:txBody>
          <a:bodyPr/>
          <a:lstStyle/>
          <a:p>
            <a:fld id="{7F2F488D-0DA0-40CB-BB18-D9F85A18AC03}" type="datetimeFigureOut">
              <a:rPr lang="de-DE" smtClean="0"/>
              <a:pPr/>
              <a:t>23.09.2010</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114C5DDA-9C21-4B0C-9510-85E7C95B719A}" type="slidenum">
              <a:rPr lang="de-DE" smtClean="0"/>
              <a:pPr/>
              <a:t>‹#›</a:t>
            </a:fld>
            <a:endParaRPr lang="de-D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Date Placeholder 3"/>
          <p:cNvSpPr>
            <a:spLocks noGrp="1"/>
          </p:cNvSpPr>
          <p:nvPr>
            <p:ph type="dt" sz="half" idx="10"/>
          </p:nvPr>
        </p:nvSpPr>
        <p:spPr/>
        <p:txBody>
          <a:bodyPr/>
          <a:lstStyle/>
          <a:p>
            <a:fld id="{7F2F488D-0DA0-40CB-BB18-D9F85A18AC03}" type="datetimeFigureOut">
              <a:rPr lang="de-DE" smtClean="0"/>
              <a:pPr/>
              <a:t>23.09.2010</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114C5DDA-9C21-4B0C-9510-85E7C95B719A}" type="slidenum">
              <a:rPr lang="de-DE" smtClean="0"/>
              <a:pPr/>
              <a:t>‹#›</a:t>
            </a:fld>
            <a:endParaRPr lang="de-D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de-D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F2F488D-0DA0-40CB-BB18-D9F85A18AC03}" type="datetimeFigureOut">
              <a:rPr lang="de-DE" smtClean="0"/>
              <a:pPr/>
              <a:t>23.09.2010</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114C5DDA-9C21-4B0C-9510-85E7C95B719A}" type="slidenum">
              <a:rPr lang="de-DE" smtClean="0"/>
              <a:pPr/>
              <a:t>‹#›</a:t>
            </a:fld>
            <a:endParaRPr lang="de-D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5" name="Date Placeholder 4"/>
          <p:cNvSpPr>
            <a:spLocks noGrp="1"/>
          </p:cNvSpPr>
          <p:nvPr>
            <p:ph type="dt" sz="half" idx="10"/>
          </p:nvPr>
        </p:nvSpPr>
        <p:spPr/>
        <p:txBody>
          <a:bodyPr/>
          <a:lstStyle/>
          <a:p>
            <a:fld id="{7F2F488D-0DA0-40CB-BB18-D9F85A18AC03}" type="datetimeFigureOut">
              <a:rPr lang="de-DE" smtClean="0"/>
              <a:pPr/>
              <a:t>23.09.2010</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114C5DDA-9C21-4B0C-9510-85E7C95B719A}" type="slidenum">
              <a:rPr lang="de-DE" smtClean="0"/>
              <a:pPr/>
              <a:t>‹#›</a:t>
            </a:fld>
            <a:endParaRPr lang="de-D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de-D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7" name="Date Placeholder 6"/>
          <p:cNvSpPr>
            <a:spLocks noGrp="1"/>
          </p:cNvSpPr>
          <p:nvPr>
            <p:ph type="dt" sz="half" idx="10"/>
          </p:nvPr>
        </p:nvSpPr>
        <p:spPr/>
        <p:txBody>
          <a:bodyPr/>
          <a:lstStyle/>
          <a:p>
            <a:fld id="{7F2F488D-0DA0-40CB-BB18-D9F85A18AC03}" type="datetimeFigureOut">
              <a:rPr lang="de-DE" smtClean="0"/>
              <a:pPr/>
              <a:t>23.09.2010</a:t>
            </a:fld>
            <a:endParaRPr lang="de-DE"/>
          </a:p>
        </p:txBody>
      </p:sp>
      <p:sp>
        <p:nvSpPr>
          <p:cNvPr id="8" name="Footer Placeholder 7"/>
          <p:cNvSpPr>
            <a:spLocks noGrp="1"/>
          </p:cNvSpPr>
          <p:nvPr>
            <p:ph type="ftr" sz="quarter" idx="11"/>
          </p:nvPr>
        </p:nvSpPr>
        <p:spPr/>
        <p:txBody>
          <a:bodyPr/>
          <a:lstStyle/>
          <a:p>
            <a:endParaRPr lang="de-DE"/>
          </a:p>
        </p:txBody>
      </p:sp>
      <p:sp>
        <p:nvSpPr>
          <p:cNvPr id="9" name="Slide Number Placeholder 8"/>
          <p:cNvSpPr>
            <a:spLocks noGrp="1"/>
          </p:cNvSpPr>
          <p:nvPr>
            <p:ph type="sldNum" sz="quarter" idx="12"/>
          </p:nvPr>
        </p:nvSpPr>
        <p:spPr/>
        <p:txBody>
          <a:bodyPr/>
          <a:lstStyle/>
          <a:p>
            <a:fld id="{114C5DDA-9C21-4B0C-9510-85E7C95B719A}" type="slidenum">
              <a:rPr lang="de-DE" smtClean="0"/>
              <a:pPr/>
              <a:t>‹#›</a:t>
            </a:fld>
            <a:endParaRPr lang="de-D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Date Placeholder 2"/>
          <p:cNvSpPr>
            <a:spLocks noGrp="1"/>
          </p:cNvSpPr>
          <p:nvPr>
            <p:ph type="dt" sz="half" idx="10"/>
          </p:nvPr>
        </p:nvSpPr>
        <p:spPr/>
        <p:txBody>
          <a:bodyPr/>
          <a:lstStyle/>
          <a:p>
            <a:fld id="{7F2F488D-0DA0-40CB-BB18-D9F85A18AC03}" type="datetimeFigureOut">
              <a:rPr lang="de-DE" smtClean="0"/>
              <a:pPr/>
              <a:t>23.09.2010</a:t>
            </a:fld>
            <a:endParaRPr lang="de-DE"/>
          </a:p>
        </p:txBody>
      </p:sp>
      <p:sp>
        <p:nvSpPr>
          <p:cNvPr id="4" name="Footer Placeholder 3"/>
          <p:cNvSpPr>
            <a:spLocks noGrp="1"/>
          </p:cNvSpPr>
          <p:nvPr>
            <p:ph type="ftr" sz="quarter" idx="11"/>
          </p:nvPr>
        </p:nvSpPr>
        <p:spPr/>
        <p:txBody>
          <a:bodyPr/>
          <a:lstStyle/>
          <a:p>
            <a:endParaRPr lang="de-DE"/>
          </a:p>
        </p:txBody>
      </p:sp>
      <p:sp>
        <p:nvSpPr>
          <p:cNvPr id="5" name="Slide Number Placeholder 4"/>
          <p:cNvSpPr>
            <a:spLocks noGrp="1"/>
          </p:cNvSpPr>
          <p:nvPr>
            <p:ph type="sldNum" sz="quarter" idx="12"/>
          </p:nvPr>
        </p:nvSpPr>
        <p:spPr/>
        <p:txBody>
          <a:bodyPr/>
          <a:lstStyle/>
          <a:p>
            <a:fld id="{114C5DDA-9C21-4B0C-9510-85E7C95B719A}" type="slidenum">
              <a:rPr lang="de-DE" smtClean="0"/>
              <a:pPr/>
              <a:t>‹#›</a:t>
            </a:fld>
            <a:endParaRPr lang="de-D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F2F488D-0DA0-40CB-BB18-D9F85A18AC03}" type="datetimeFigureOut">
              <a:rPr lang="de-DE" smtClean="0"/>
              <a:pPr/>
              <a:t>23.09.2010</a:t>
            </a:fld>
            <a:endParaRPr lang="de-DE"/>
          </a:p>
        </p:txBody>
      </p:sp>
      <p:sp>
        <p:nvSpPr>
          <p:cNvPr id="3" name="Footer Placeholder 2"/>
          <p:cNvSpPr>
            <a:spLocks noGrp="1"/>
          </p:cNvSpPr>
          <p:nvPr>
            <p:ph type="ftr" sz="quarter" idx="11"/>
          </p:nvPr>
        </p:nvSpPr>
        <p:spPr/>
        <p:txBody>
          <a:bodyPr/>
          <a:lstStyle/>
          <a:p>
            <a:endParaRPr lang="de-DE"/>
          </a:p>
        </p:txBody>
      </p:sp>
      <p:sp>
        <p:nvSpPr>
          <p:cNvPr id="4" name="Slide Number Placeholder 3"/>
          <p:cNvSpPr>
            <a:spLocks noGrp="1"/>
          </p:cNvSpPr>
          <p:nvPr>
            <p:ph type="sldNum" sz="quarter" idx="12"/>
          </p:nvPr>
        </p:nvSpPr>
        <p:spPr/>
        <p:txBody>
          <a:bodyPr/>
          <a:lstStyle/>
          <a:p>
            <a:fld id="{114C5DDA-9C21-4B0C-9510-85E7C95B719A}" type="slidenum">
              <a:rPr lang="de-DE" smtClean="0"/>
              <a:pPr/>
              <a:t>‹#›</a:t>
            </a:fld>
            <a:endParaRPr lang="de-D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de-D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F2F488D-0DA0-40CB-BB18-D9F85A18AC03}" type="datetimeFigureOut">
              <a:rPr lang="de-DE" smtClean="0"/>
              <a:pPr/>
              <a:t>23.09.2010</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114C5DDA-9C21-4B0C-9510-85E7C95B719A}" type="slidenum">
              <a:rPr lang="de-DE" smtClean="0"/>
              <a:pPr/>
              <a:t>‹#›</a:t>
            </a:fld>
            <a:endParaRPr lang="de-D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de-D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F2F488D-0DA0-40CB-BB18-D9F85A18AC03}" type="datetimeFigureOut">
              <a:rPr lang="de-DE" smtClean="0"/>
              <a:pPr/>
              <a:t>23.09.2010</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114C5DDA-9C21-4B0C-9510-85E7C95B719A}" type="slidenum">
              <a:rPr lang="de-DE" smtClean="0"/>
              <a:pPr/>
              <a:t>‹#›</a:t>
            </a:fld>
            <a:endParaRPr lang="de-D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de-DE"/>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2F488D-0DA0-40CB-BB18-D9F85A18AC03}" type="datetimeFigureOut">
              <a:rPr lang="de-DE" smtClean="0"/>
              <a:pPr/>
              <a:t>23.09.2010</a:t>
            </a:fld>
            <a:endParaRPr lang="de-DE"/>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14C5DDA-9C21-4B0C-9510-85E7C95B719A}" type="slidenum">
              <a:rPr lang="de-DE" smtClean="0"/>
              <a:pPr/>
              <a:t>‹#›</a:t>
            </a:fld>
            <a:endParaRPr lang="de-D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image" Target="../media/image10.gif"/><Relationship Id="rId1" Type="http://schemas.openxmlformats.org/officeDocument/2006/relationships/slideLayout" Target="../slideLayouts/slideLayout2.xml"/><Relationship Id="rId6" Type="http://schemas.openxmlformats.org/officeDocument/2006/relationships/image" Target="../media/image16.gif"/><Relationship Id="rId5" Type="http://schemas.openxmlformats.org/officeDocument/2006/relationships/slide" Target="slide8.xml"/><Relationship Id="rId4" Type="http://schemas.openxmlformats.org/officeDocument/2006/relationships/image" Target="../media/image15.gif"/></Relationships>
</file>

<file path=ppt/slides/_rels/slide11.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slideLayout" Target="../slideLayouts/slideLayout2.xml"/><Relationship Id="rId1" Type="http://schemas.openxmlformats.org/officeDocument/2006/relationships/video" Target="file:///A:\Arbeit\Vortraege\currentresearch_LHC_june2010\1e0657_dark_matter_lg.mpeg" TargetMode="External"/><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control" Target="../activeX/activeX3.xml"/><Relationship Id="rId1" Type="http://schemas.openxmlformats.org/officeDocument/2006/relationships/vmlDrawing" Target="../drawings/vmlDrawing3.vml"/><Relationship Id="rId4" Type="http://schemas.openxmlformats.org/officeDocument/2006/relationships/slide" Target="slide8.xml"/></Relationships>
</file>

<file path=ppt/slides/_rels/slide1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slide" Target="slide8.xml"/><Relationship Id="rId1" Type="http://schemas.openxmlformats.org/officeDocument/2006/relationships/slideLayout" Target="../slideLayouts/slideLayout7.xml"/><Relationship Id="rId4" Type="http://schemas.openxmlformats.org/officeDocument/2006/relationships/image" Target="../media/image20.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slide" Target="slide16.xml"/><Relationship Id="rId1" Type="http://schemas.openxmlformats.org/officeDocument/2006/relationships/slideLayout" Target="../slideLayouts/slideLayout2.xml"/><Relationship Id="rId5" Type="http://schemas.openxmlformats.org/officeDocument/2006/relationships/slide" Target="slide19.xml"/><Relationship Id="rId4" Type="http://schemas.openxmlformats.org/officeDocument/2006/relationships/slide" Target="slide18.xml"/></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7.xml"/><Relationship Id="rId6" Type="http://schemas.openxmlformats.org/officeDocument/2006/relationships/image" Target="../media/image24.jpeg"/><Relationship Id="rId5" Type="http://schemas.openxmlformats.org/officeDocument/2006/relationships/slide" Target="slide15.xml"/><Relationship Id="rId4" Type="http://schemas.openxmlformats.org/officeDocument/2006/relationships/image" Target="../media/image23.jpeg"/></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slide" Target="slide15.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slide" Target="slide15.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slide" Target="slide15.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1.xml"/><Relationship Id="rId4" Type="http://schemas.openxmlformats.org/officeDocument/2006/relationships/image" Target="../media/image7.jpeg"/></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oleObject" Target="../embeddings/oleObject2.bin"/></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5.vml"/></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6.vml"/></Relationships>
</file>

<file path=ppt/slides/_rels/slide23.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4.gif"/><Relationship Id="rId2" Type="http://schemas.openxmlformats.org/officeDocument/2006/relationships/image" Target="../media/image33.gi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6.gif"/><Relationship Id="rId2" Type="http://schemas.openxmlformats.org/officeDocument/2006/relationships/image" Target="../media/image35.gi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slide" Target="slide29.xml"/><Relationship Id="rId2" Type="http://schemas.openxmlformats.org/officeDocument/2006/relationships/slide" Target="slide32.xml"/><Relationship Id="rId1" Type="http://schemas.openxmlformats.org/officeDocument/2006/relationships/slideLayout" Target="../slideLayouts/slideLayout2.xml"/><Relationship Id="rId4" Type="http://schemas.openxmlformats.org/officeDocument/2006/relationships/slide" Target="slide31.xml"/></Relationships>
</file>

<file path=ppt/slides/_rels/slide2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control" Target="../activeX/activeX1.xml"/><Relationship Id="rId1" Type="http://schemas.openxmlformats.org/officeDocument/2006/relationships/vmlDrawing" Target="../drawings/vmlDrawing1.vml"/></Relationships>
</file>

<file path=ppt/slides/_rels/slide30.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slide" Target="slide28.xml"/><Relationship Id="rId1" Type="http://schemas.openxmlformats.org/officeDocument/2006/relationships/slideLayout" Target="../slideLayouts/slideLayout2.xml"/><Relationship Id="rId4" Type="http://schemas.openxmlformats.org/officeDocument/2006/relationships/hyperlink" Target="http://www-linux.gsi.de/~wolle/Schuelerlabor/PDF/beta_spektrum.pdf" TargetMode="External"/></Relationships>
</file>

<file path=ppt/slides/_rels/slide31.xml.rels><?xml version="1.0" encoding="UTF-8" standalone="yes"?>
<Relationships xmlns="http://schemas.openxmlformats.org/package/2006/relationships"><Relationship Id="rId3" Type="http://schemas.openxmlformats.org/officeDocument/2006/relationships/image" Target="../media/image40.gif"/><Relationship Id="rId2" Type="http://schemas.openxmlformats.org/officeDocument/2006/relationships/slide" Target="slide2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control" Target="../activeX/activeX4.xml"/><Relationship Id="rId1" Type="http://schemas.openxmlformats.org/officeDocument/2006/relationships/vmlDrawing" Target="../drawings/vmlDrawing7.vml"/></Relationships>
</file>

<file path=ppt/slides/_rels/slide33.xml.rels><?xml version="1.0" encoding="UTF-8" standalone="yes"?>
<Relationships xmlns="http://schemas.openxmlformats.org/package/2006/relationships"><Relationship Id="rId3" Type="http://schemas.openxmlformats.org/officeDocument/2006/relationships/image" Target="../media/image43.gif"/><Relationship Id="rId2" Type="http://schemas.openxmlformats.org/officeDocument/2006/relationships/image" Target="../media/image42.gi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 Id="rId4" Type="http://schemas.openxmlformats.org/officeDocument/2006/relationships/image" Target="../media/image46.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slide" Target="slide40.xml"/><Relationship Id="rId2" Type="http://schemas.openxmlformats.org/officeDocument/2006/relationships/slideLayout" Target="../slideLayouts/slideLayout2.xml"/><Relationship Id="rId1" Type="http://schemas.openxmlformats.org/officeDocument/2006/relationships/vmlDrawing" Target="../drawings/vmlDrawing8.vml"/><Relationship Id="rId5" Type="http://schemas.openxmlformats.org/officeDocument/2006/relationships/oleObject" Target="../embeddings/oleObject6.bin"/><Relationship Id="rId4" Type="http://schemas.openxmlformats.org/officeDocument/2006/relationships/oleObject" Target="../embeddings/oleObject5.bin"/></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control" Target="../activeX/activeX2.xml"/><Relationship Id="rId1" Type="http://schemas.openxmlformats.org/officeDocument/2006/relationships/vmlDrawing" Target="../drawings/vmlDrawing2.vml"/></Relationships>
</file>

<file path=ppt/slides/_rels/slide40.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0.jpeg"/></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vmlDrawing" Target="../drawings/vmlDrawing9.vml"/><Relationship Id="rId6" Type="http://schemas.openxmlformats.org/officeDocument/2006/relationships/oleObject" Target="../embeddings/oleObject8.bin"/><Relationship Id="rId5" Type="http://schemas.openxmlformats.org/officeDocument/2006/relationships/oleObject" Target="../embeddings/oleObject7.bin"/><Relationship Id="rId4" Type="http://schemas.openxmlformats.org/officeDocument/2006/relationships/image" Target="../media/image49.png"/></Relationships>
</file>

<file path=ppt/slides/_rels/slide42.xml.rels><?xml version="1.0" encoding="UTF-8" standalone="yes"?>
<Relationships xmlns="http://schemas.openxmlformats.org/package/2006/relationships"><Relationship Id="rId3" Type="http://schemas.openxmlformats.org/officeDocument/2006/relationships/image" Target="../media/image54.png"/><Relationship Id="rId7" Type="http://schemas.openxmlformats.org/officeDocument/2006/relationships/image" Target="../media/image58.png"/><Relationship Id="rId2" Type="http://schemas.openxmlformats.org/officeDocument/2006/relationships/image" Target="../media/image53.wmf"/><Relationship Id="rId1" Type="http://schemas.openxmlformats.org/officeDocument/2006/relationships/slideLayout" Target="../slideLayouts/slideLayout4.xml"/><Relationship Id="rId6" Type="http://schemas.openxmlformats.org/officeDocument/2006/relationships/image" Target="../media/image57.png"/><Relationship Id="rId5" Type="http://schemas.openxmlformats.org/officeDocument/2006/relationships/image" Target="../media/image56.jpeg"/><Relationship Id="rId4" Type="http://schemas.openxmlformats.org/officeDocument/2006/relationships/image" Target="../media/image55.png"/></Relationships>
</file>

<file path=ppt/slides/_rels/slide43.xml.rels><?xml version="1.0" encoding="UTF-8" standalone="yes"?>
<Relationships xmlns="http://schemas.openxmlformats.org/package/2006/relationships"><Relationship Id="rId8" Type="http://schemas.openxmlformats.org/officeDocument/2006/relationships/image" Target="../media/image63.jpeg"/><Relationship Id="rId3" Type="http://schemas.openxmlformats.org/officeDocument/2006/relationships/slide" Target="slide48.xml"/><Relationship Id="rId7" Type="http://schemas.openxmlformats.org/officeDocument/2006/relationships/image" Target="../media/image62.jpeg"/><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61.jpeg"/><Relationship Id="rId5" Type="http://schemas.openxmlformats.org/officeDocument/2006/relationships/image" Target="../media/image60.jpeg"/><Relationship Id="rId4" Type="http://schemas.openxmlformats.org/officeDocument/2006/relationships/image" Target="../media/image59.jpeg"/><Relationship Id="rId9" Type="http://schemas.openxmlformats.org/officeDocument/2006/relationships/slide" Target="slide44.xml"/></Relationships>
</file>

<file path=ppt/slides/_rels/slide44.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slide" Target="slide45.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slide" Target="slide46.xml"/><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65.gif"/></Relationships>
</file>

<file path=ppt/slides/_rels/slide46.xml.rels><?xml version="1.0" encoding="UTF-8" standalone="yes"?>
<Relationships xmlns="http://schemas.openxmlformats.org/package/2006/relationships"><Relationship Id="rId3" Type="http://schemas.openxmlformats.org/officeDocument/2006/relationships/image" Target="../media/image66.jpeg"/><Relationship Id="rId7" Type="http://schemas.openxmlformats.org/officeDocument/2006/relationships/image" Target="../media/image69.png"/><Relationship Id="rId2" Type="http://schemas.openxmlformats.org/officeDocument/2006/relationships/hyperlink" Target="http://lxsa.physik.uni-bonn.de/~nwweb/javasc#ipt:close();" TargetMode="External"/><Relationship Id="rId1" Type="http://schemas.openxmlformats.org/officeDocument/2006/relationships/slideLayout" Target="../slideLayouts/slideLayout6.xml"/><Relationship Id="rId6" Type="http://schemas.openxmlformats.org/officeDocument/2006/relationships/slide" Target="slide47.xml"/><Relationship Id="rId5" Type="http://schemas.openxmlformats.org/officeDocument/2006/relationships/image" Target="../media/image68.png"/><Relationship Id="rId4" Type="http://schemas.openxmlformats.org/officeDocument/2006/relationships/image" Target="../media/image67.jpeg"/></Relationships>
</file>

<file path=ppt/slides/_rels/slide47.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slide" Target="slide43.xml"/><Relationship Id="rId1" Type="http://schemas.openxmlformats.org/officeDocument/2006/relationships/slideLayout" Target="../slideLayouts/slideLayout6.xml"/><Relationship Id="rId5" Type="http://schemas.openxmlformats.org/officeDocument/2006/relationships/image" Target="../media/image72.png"/><Relationship Id="rId4" Type="http://schemas.openxmlformats.org/officeDocument/2006/relationships/image" Target="../media/image71.png"/></Relationships>
</file>

<file path=ppt/slides/_rels/slide48.xml.rels><?xml version="1.0" encoding="UTF-8" standalone="yes"?>
<Relationships xmlns="http://schemas.openxmlformats.org/package/2006/relationships"><Relationship Id="rId3" Type="http://schemas.openxmlformats.org/officeDocument/2006/relationships/image" Target="../media/image74.jpeg"/><Relationship Id="rId2" Type="http://schemas.openxmlformats.org/officeDocument/2006/relationships/image" Target="../media/image73.png"/><Relationship Id="rId1" Type="http://schemas.openxmlformats.org/officeDocument/2006/relationships/slideLayout" Target="../slideLayouts/slideLayout2.xml"/><Relationship Id="rId6" Type="http://schemas.openxmlformats.org/officeDocument/2006/relationships/image" Target="../media/image77.png"/><Relationship Id="rId5" Type="http://schemas.openxmlformats.org/officeDocument/2006/relationships/image" Target="../media/image76.png"/><Relationship Id="rId4" Type="http://schemas.openxmlformats.org/officeDocument/2006/relationships/image" Target="../media/image75.png"/></Relationships>
</file>

<file path=ppt/slides/_rels/slide49.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jpeg"/><Relationship Id="rId1" Type="http://schemas.openxmlformats.org/officeDocument/2006/relationships/slideLayout" Target="../slideLayouts/slideLayout2.xml"/><Relationship Id="rId5" Type="http://schemas.openxmlformats.org/officeDocument/2006/relationships/image" Target="../media/image80.png"/><Relationship Id="rId4" Type="http://schemas.openxmlformats.org/officeDocument/2006/relationships/slide" Target="slide4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image" Target="../media/image81.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control" Target="../activeX/activeX5.xml"/><Relationship Id="rId1" Type="http://schemas.openxmlformats.org/officeDocument/2006/relationships/vmlDrawing" Target="../drawings/vmlDrawing10.v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84.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87.jpeg"/><Relationship Id="rId2" Type="http://schemas.openxmlformats.org/officeDocument/2006/relationships/image" Target="../media/image86.png"/><Relationship Id="rId1" Type="http://schemas.openxmlformats.org/officeDocument/2006/relationships/slideLayout" Target="../slideLayouts/slideLayout2.xml"/><Relationship Id="rId4" Type="http://schemas.openxmlformats.org/officeDocument/2006/relationships/image" Target="../media/image88.png"/></Relationships>
</file>

<file path=ppt/slides/_rels/slide59.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image" Target="../media/image8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slide" Target="slide61.xml"/><Relationship Id="rId2" Type="http://schemas.openxmlformats.org/officeDocument/2006/relationships/slideLayout" Target="../slideLayouts/slideLayout2.xml"/><Relationship Id="rId1" Type="http://schemas.openxmlformats.org/officeDocument/2006/relationships/video" Target="file:///A:\Arbeit\Vortraege\LHC@Loerrach\Pi0\Pion.wmv" TargetMode="External"/><Relationship Id="rId4" Type="http://schemas.openxmlformats.org/officeDocument/2006/relationships/image" Target="../media/image91.png"/></Relationships>
</file>

<file path=ppt/slides/_rels/slide61.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slide" Target="slide62.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53.wmf"/><Relationship Id="rId1" Type="http://schemas.openxmlformats.org/officeDocument/2006/relationships/slideLayout" Target="../slideLayouts/slideLayout2.xml"/><Relationship Id="rId4" Type="http://schemas.openxmlformats.org/officeDocument/2006/relationships/image" Target="../media/image94.pn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slide" Target="slide60.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slide" Target="slide12.xml"/><Relationship Id="rId3" Type="http://schemas.openxmlformats.org/officeDocument/2006/relationships/image" Target="../media/image9.jpeg"/><Relationship Id="rId7" Type="http://schemas.openxmlformats.org/officeDocument/2006/relationships/image" Target="../media/image11.jpeg"/><Relationship Id="rId2" Type="http://schemas.openxmlformats.org/officeDocument/2006/relationships/slide" Target="slide9.xml"/><Relationship Id="rId1" Type="http://schemas.openxmlformats.org/officeDocument/2006/relationships/slideLayout" Target="../slideLayouts/slideLayout2.xml"/><Relationship Id="rId6" Type="http://schemas.openxmlformats.org/officeDocument/2006/relationships/slide" Target="slide11.xml"/><Relationship Id="rId11" Type="http://schemas.openxmlformats.org/officeDocument/2006/relationships/image" Target="../media/image13.jpeg"/><Relationship Id="rId5" Type="http://schemas.openxmlformats.org/officeDocument/2006/relationships/image" Target="../media/image10.gif"/><Relationship Id="rId10" Type="http://schemas.openxmlformats.org/officeDocument/2006/relationships/slide" Target="slide13.xml"/><Relationship Id="rId4" Type="http://schemas.openxmlformats.org/officeDocument/2006/relationships/slide" Target="slide10.xml"/><Relationship Id="rId9" Type="http://schemas.openxmlformats.org/officeDocument/2006/relationships/image" Target="../media/image12.gif"/></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slide" Target="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179512" y="0"/>
            <a:ext cx="3784177" cy="523220"/>
          </a:xfrm>
          <a:prstGeom prst="rect">
            <a:avLst/>
          </a:prstGeom>
          <a:noFill/>
        </p:spPr>
        <p:txBody>
          <a:bodyPr wrap="none" rtlCol="0">
            <a:spAutoFit/>
          </a:bodyPr>
          <a:lstStyle/>
          <a:p>
            <a:r>
              <a:rPr lang="de-DE" sz="2800" b="1" dirty="0" smtClean="0">
                <a:solidFill>
                  <a:srgbClr val="FF0000"/>
                </a:solidFill>
              </a:rPr>
              <a:t>Es ist spannend, denn …</a:t>
            </a:r>
            <a:endParaRPr lang="de-DE" sz="2800" b="1" dirty="0">
              <a:solidFill>
                <a:srgbClr val="FF0000"/>
              </a:solidFill>
            </a:endParaRPr>
          </a:p>
        </p:txBody>
      </p:sp>
      <p:pic>
        <p:nvPicPr>
          <p:cNvPr id="4098" name="Picture 2" descr="CMS event display showing proton-proton collisions"/>
          <p:cNvPicPr>
            <a:picLocks noChangeAspect="1" noChangeArrowheads="1"/>
          </p:cNvPicPr>
          <p:nvPr/>
        </p:nvPicPr>
        <p:blipFill>
          <a:blip r:embed="rId2" cstate="print"/>
          <a:srcRect/>
          <a:stretch>
            <a:fillRect/>
          </a:stretch>
        </p:blipFill>
        <p:spPr bwMode="auto">
          <a:xfrm>
            <a:off x="4276645" y="4077072"/>
            <a:ext cx="4687843" cy="2636912"/>
          </a:xfrm>
          <a:prstGeom prst="rect">
            <a:avLst/>
          </a:prstGeom>
          <a:noFill/>
        </p:spPr>
      </p:pic>
      <p:pic>
        <p:nvPicPr>
          <p:cNvPr id="4099" name="Picture 3" descr="A:\Arbeit\Vortraege\Masterclasses@GTP\CMS_paper1.jpg"/>
          <p:cNvPicPr>
            <a:picLocks noChangeAspect="1" noChangeArrowheads="1"/>
          </p:cNvPicPr>
          <p:nvPr/>
        </p:nvPicPr>
        <p:blipFill>
          <a:blip r:embed="rId3" cstate="print"/>
          <a:srcRect/>
          <a:stretch>
            <a:fillRect/>
          </a:stretch>
        </p:blipFill>
        <p:spPr bwMode="auto">
          <a:xfrm>
            <a:off x="5364088" y="277719"/>
            <a:ext cx="2592287" cy="2935257"/>
          </a:xfrm>
          <a:prstGeom prst="rect">
            <a:avLst/>
          </a:prstGeom>
          <a:noFill/>
        </p:spPr>
      </p:pic>
      <p:pic>
        <p:nvPicPr>
          <p:cNvPr id="10" name="Picture 3"/>
          <p:cNvPicPr>
            <a:picLocks noChangeAspect="1" noChangeArrowheads="1"/>
          </p:cNvPicPr>
          <p:nvPr/>
        </p:nvPicPr>
        <p:blipFill>
          <a:blip r:embed="rId4" cstate="print"/>
          <a:srcRect/>
          <a:stretch>
            <a:fillRect/>
          </a:stretch>
        </p:blipFill>
        <p:spPr bwMode="auto">
          <a:xfrm>
            <a:off x="792088" y="4293096"/>
            <a:ext cx="2411760" cy="2444073"/>
          </a:xfrm>
          <a:prstGeom prst="rect">
            <a:avLst/>
          </a:prstGeom>
          <a:noFill/>
          <a:ln w="9525">
            <a:noFill/>
            <a:miter lim="800000"/>
            <a:headEnd/>
            <a:tailEnd/>
          </a:ln>
          <a:effectLst/>
        </p:spPr>
      </p:pic>
      <p:sp>
        <p:nvSpPr>
          <p:cNvPr id="11" name="TextBox 10"/>
          <p:cNvSpPr txBox="1"/>
          <p:nvPr/>
        </p:nvSpPr>
        <p:spPr>
          <a:xfrm>
            <a:off x="4003265" y="3185592"/>
            <a:ext cx="5465279" cy="523220"/>
          </a:xfrm>
          <a:prstGeom prst="rect">
            <a:avLst/>
          </a:prstGeom>
          <a:noFill/>
        </p:spPr>
        <p:txBody>
          <a:bodyPr wrap="none" rtlCol="0">
            <a:spAutoFit/>
          </a:bodyPr>
          <a:lstStyle/>
          <a:p>
            <a:r>
              <a:rPr lang="de-DE" sz="2800" b="1" dirty="0" smtClean="0">
                <a:solidFill>
                  <a:srgbClr val="FF0000"/>
                </a:solidFill>
              </a:rPr>
              <a:t>neues </a:t>
            </a:r>
            <a:r>
              <a:rPr lang="de-DE" sz="2800" b="1" dirty="0" err="1" smtClean="0">
                <a:solidFill>
                  <a:srgbClr val="FF0000"/>
                </a:solidFill>
              </a:rPr>
              <a:t>Messgebiet</a:t>
            </a:r>
            <a:r>
              <a:rPr lang="de-DE" sz="2800" b="1" dirty="0" smtClean="0">
                <a:solidFill>
                  <a:srgbClr val="FF0000"/>
                </a:solidFill>
              </a:rPr>
              <a:t> wird ergründet.</a:t>
            </a:r>
            <a:endParaRPr lang="de-DE" sz="2800" b="1" dirty="0">
              <a:solidFill>
                <a:srgbClr val="FF0000"/>
              </a:solidFill>
            </a:endParaRPr>
          </a:p>
        </p:txBody>
      </p:sp>
      <p:pic>
        <p:nvPicPr>
          <p:cNvPr id="4101" name="Picture 5" descr="https://twiki.cern.ch/twiki/pub/Atlas/EventDisplayPublicResults/Atlantis-high-mjj-158548_5917927.png"/>
          <p:cNvPicPr>
            <a:picLocks noChangeAspect="1" noChangeArrowheads="1"/>
          </p:cNvPicPr>
          <p:nvPr/>
        </p:nvPicPr>
        <p:blipFill>
          <a:blip r:embed="rId5" cstate="print"/>
          <a:srcRect/>
          <a:stretch>
            <a:fillRect/>
          </a:stretch>
        </p:blipFill>
        <p:spPr bwMode="auto">
          <a:xfrm>
            <a:off x="179512" y="548680"/>
            <a:ext cx="3658617" cy="3658617"/>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linds(horizontal)">
                                      <p:cBhvr>
                                        <p:cTn id="7" dur="500"/>
                                        <p:tgtEl>
                                          <p:spTgt spid="9"/>
                                        </p:tgtEl>
                                      </p:cBhvr>
                                    </p:animEffect>
                                  </p:childTnLst>
                                </p:cTn>
                              </p:par>
                              <p:par>
                                <p:cTn id="8" presetID="3" presetClass="entr" presetSubtype="10" fill="hold" nodeType="withEffect">
                                  <p:stCondLst>
                                    <p:cond delay="0"/>
                                  </p:stCondLst>
                                  <p:childTnLst>
                                    <p:set>
                                      <p:cBhvr>
                                        <p:cTn id="9" dur="1" fill="hold">
                                          <p:stCondLst>
                                            <p:cond delay="0"/>
                                          </p:stCondLst>
                                        </p:cTn>
                                        <p:tgtEl>
                                          <p:spTgt spid="4101"/>
                                        </p:tgtEl>
                                        <p:attrNameLst>
                                          <p:attrName>style.visibility</p:attrName>
                                        </p:attrNameLst>
                                      </p:cBhvr>
                                      <p:to>
                                        <p:strVal val="visible"/>
                                      </p:to>
                                    </p:set>
                                    <p:animEffect transition="in" filter="blinds(horizontal)">
                                      <p:cBhvr>
                                        <p:cTn id="10" dur="500"/>
                                        <p:tgtEl>
                                          <p:spTgt spid="4101"/>
                                        </p:tgtEl>
                                      </p:cBhvr>
                                    </p:animEffect>
                                  </p:childTnLst>
                                </p:cTn>
                              </p:par>
                              <p:par>
                                <p:cTn id="11" presetID="3" presetClass="entr" presetSubtype="10" fill="hold" nodeType="withEffect">
                                  <p:stCondLst>
                                    <p:cond delay="0"/>
                                  </p:stCondLst>
                                  <p:childTnLst>
                                    <p:set>
                                      <p:cBhvr>
                                        <p:cTn id="12" dur="1" fill="hold">
                                          <p:stCondLst>
                                            <p:cond delay="0"/>
                                          </p:stCondLst>
                                        </p:cTn>
                                        <p:tgtEl>
                                          <p:spTgt spid="4098"/>
                                        </p:tgtEl>
                                        <p:attrNameLst>
                                          <p:attrName>style.visibility</p:attrName>
                                        </p:attrNameLst>
                                      </p:cBhvr>
                                      <p:to>
                                        <p:strVal val="visible"/>
                                      </p:to>
                                    </p:set>
                                    <p:animEffect transition="in" filter="blinds(horizontal)">
                                      <p:cBhvr>
                                        <p:cTn id="13" dur="500"/>
                                        <p:tgtEl>
                                          <p:spTgt spid="4098"/>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nodeType="click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blinds(horizontal)">
                                      <p:cBhvr>
                                        <p:cTn id="18" dur="500"/>
                                        <p:tgtEl>
                                          <p:spTgt spid="10"/>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blinds(horizontal)">
                                      <p:cBhvr>
                                        <p:cTn id="21" dur="500"/>
                                        <p:tgtEl>
                                          <p:spTgt spid="11"/>
                                        </p:tgtEl>
                                      </p:cBhvr>
                                    </p:animEffect>
                                  </p:childTnLst>
                                </p:cTn>
                              </p:par>
                              <p:par>
                                <p:cTn id="22" presetID="3" presetClass="entr" presetSubtype="10" fill="hold" nodeType="withEffect">
                                  <p:stCondLst>
                                    <p:cond delay="0"/>
                                  </p:stCondLst>
                                  <p:childTnLst>
                                    <p:set>
                                      <p:cBhvr>
                                        <p:cTn id="23" dur="1" fill="hold">
                                          <p:stCondLst>
                                            <p:cond delay="0"/>
                                          </p:stCondLst>
                                        </p:cTn>
                                        <p:tgtEl>
                                          <p:spTgt spid="4099"/>
                                        </p:tgtEl>
                                        <p:attrNameLst>
                                          <p:attrName>style.visibility</p:attrName>
                                        </p:attrNameLst>
                                      </p:cBhvr>
                                      <p:to>
                                        <p:strVal val="visible"/>
                                      </p:to>
                                    </p:set>
                                    <p:animEffect transition="in" filter="blinds(horizontal)">
                                      <p:cBhvr>
                                        <p:cTn id="24" dur="500"/>
                                        <p:tgtEl>
                                          <p:spTgt spid="40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Lst>
  </p:timing>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 name="Rectangle 13"/>
          <p:cNvSpPr/>
          <p:nvPr/>
        </p:nvSpPr>
        <p:spPr>
          <a:xfrm>
            <a:off x="214282" y="44624"/>
            <a:ext cx="8715436" cy="1008112"/>
          </a:xfrm>
          <a:prstGeom prst="rect">
            <a:avLst/>
          </a:prstGeom>
          <a:solidFill>
            <a:schemeClr val="tx2">
              <a:lumMod val="40000"/>
              <a:lumOff val="60000"/>
            </a:schemeClr>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bg1"/>
              </a:solidFill>
            </a:endParaRPr>
          </a:p>
        </p:txBody>
      </p:sp>
      <p:sp>
        <p:nvSpPr>
          <p:cNvPr id="12" name="Title 1"/>
          <p:cNvSpPr txBox="1">
            <a:spLocks/>
          </p:cNvSpPr>
          <p:nvPr/>
        </p:nvSpPr>
        <p:spPr>
          <a:xfrm>
            <a:off x="285720" y="-27384"/>
            <a:ext cx="8572560" cy="1143000"/>
          </a:xfrm>
          <a:prstGeom prst="rect">
            <a:avLst/>
          </a:prstGeom>
        </p:spPr>
        <p:txBody>
          <a:bodyPr vert="horz" lIns="91440" tIns="45720" rIns="91440" bIns="45720" rtlCol="0" anchor="ctr">
            <a:normAutofit/>
          </a:bodyPr>
          <a:lstStyle/>
          <a:p>
            <a:pPr>
              <a:spcBef>
                <a:spcPct val="0"/>
              </a:spcBef>
              <a:defRPr/>
            </a:pPr>
            <a:r>
              <a:rPr lang="de-DE" sz="4400" dirty="0" smtClean="0">
                <a:solidFill>
                  <a:schemeClr val="bg1"/>
                </a:solidFill>
                <a:latin typeface="Cordia New" pitchFamily="34" charset="-34"/>
                <a:cs typeface="Cordia New" pitchFamily="34" charset="-34"/>
              </a:rPr>
              <a:t>1. Forschungsziele:</a:t>
            </a:r>
            <a:r>
              <a:rPr lang="de-DE" sz="3200" dirty="0" smtClean="0">
                <a:solidFill>
                  <a:schemeClr val="bg1"/>
                </a:solidFill>
                <a:latin typeface="Cordia New" pitchFamily="34" charset="-34"/>
                <a:cs typeface="Cordia New" pitchFamily="34" charset="-34"/>
              </a:rPr>
              <a:t>            </a:t>
            </a:r>
            <a:r>
              <a:rPr lang="de-DE" sz="3200" dirty="0" smtClean="0">
                <a:solidFill>
                  <a:schemeClr val="bg1"/>
                </a:solidFill>
              </a:rPr>
              <a:t>Higgs-Analogie</a:t>
            </a:r>
            <a:endParaRPr lang="de-DE" sz="3200" dirty="0">
              <a:solidFill>
                <a:schemeClr val="bg1"/>
              </a:solidFill>
            </a:endParaRPr>
          </a:p>
        </p:txBody>
      </p:sp>
      <p:sp>
        <p:nvSpPr>
          <p:cNvPr id="18" name="Slide Number Placeholder 17"/>
          <p:cNvSpPr>
            <a:spLocks noGrp="1"/>
          </p:cNvSpPr>
          <p:nvPr>
            <p:ph type="sldNum" sz="quarter" idx="12"/>
          </p:nvPr>
        </p:nvSpPr>
        <p:spPr/>
        <p:txBody>
          <a:bodyPr/>
          <a:lstStyle/>
          <a:p>
            <a:fld id="{113716C7-BC24-43E6-9F9A-C5106614EB76}" type="slidenum">
              <a:rPr lang="de-DE" smtClean="0"/>
              <a:pPr/>
              <a:t>10</a:t>
            </a:fld>
            <a:endParaRPr lang="de-DE"/>
          </a:p>
        </p:txBody>
      </p:sp>
      <p:pic>
        <p:nvPicPr>
          <p:cNvPr id="5123" name="Picture 3" descr="A:\Arbeit\Masterclasses\Konzept MC 2011\Anleitung\Higgs\miller1.gif"/>
          <p:cNvPicPr>
            <a:picLocks noChangeAspect="1" noChangeArrowheads="1"/>
          </p:cNvPicPr>
          <p:nvPr/>
        </p:nvPicPr>
        <p:blipFill>
          <a:blip r:embed="rId2" cstate="print"/>
          <a:srcRect/>
          <a:stretch>
            <a:fillRect/>
          </a:stretch>
        </p:blipFill>
        <p:spPr bwMode="auto">
          <a:xfrm>
            <a:off x="272008" y="1755229"/>
            <a:ext cx="6172200" cy="4410075"/>
          </a:xfrm>
          <a:prstGeom prst="rect">
            <a:avLst/>
          </a:prstGeom>
          <a:noFill/>
        </p:spPr>
      </p:pic>
      <p:pic>
        <p:nvPicPr>
          <p:cNvPr id="5124" name="Picture 4" descr="A:\Arbeit\Masterclasses\Konzept MC 2011\Anleitung\Higgs\miller2.gif"/>
          <p:cNvPicPr>
            <a:picLocks noChangeAspect="1" noChangeArrowheads="1"/>
          </p:cNvPicPr>
          <p:nvPr/>
        </p:nvPicPr>
        <p:blipFill>
          <a:blip r:embed="rId3" cstate="print"/>
          <a:srcRect/>
          <a:stretch>
            <a:fillRect/>
          </a:stretch>
        </p:blipFill>
        <p:spPr bwMode="auto">
          <a:xfrm>
            <a:off x="971600" y="1772816"/>
            <a:ext cx="6462511" cy="4392488"/>
          </a:xfrm>
          <a:prstGeom prst="rect">
            <a:avLst/>
          </a:prstGeom>
          <a:noFill/>
        </p:spPr>
      </p:pic>
      <p:pic>
        <p:nvPicPr>
          <p:cNvPr id="5122" name="Picture 2" descr="A:\Arbeit\Masterclasses\Konzept MC 2011\Anleitung\Higgs\miller4.gif"/>
          <p:cNvPicPr>
            <a:picLocks noChangeAspect="1" noChangeArrowheads="1"/>
          </p:cNvPicPr>
          <p:nvPr/>
        </p:nvPicPr>
        <p:blipFill>
          <a:blip r:embed="rId4" cstate="print"/>
          <a:srcRect/>
          <a:stretch>
            <a:fillRect/>
          </a:stretch>
        </p:blipFill>
        <p:spPr bwMode="auto">
          <a:xfrm>
            <a:off x="2072208" y="1772816"/>
            <a:ext cx="6172200" cy="4381500"/>
          </a:xfrm>
          <a:prstGeom prst="rect">
            <a:avLst/>
          </a:prstGeom>
          <a:noFill/>
        </p:spPr>
      </p:pic>
      <p:pic>
        <p:nvPicPr>
          <p:cNvPr id="5125" name="Picture 5" descr="A:\Arbeit\Masterclasses\Konzept MC 2011\Anleitung\Higgs\miller3.gif">
            <a:hlinkClick r:id="rId5" action="ppaction://hlinksldjump"/>
          </p:cNvPr>
          <p:cNvPicPr>
            <a:picLocks noChangeAspect="1" noChangeArrowheads="1"/>
          </p:cNvPicPr>
          <p:nvPr/>
        </p:nvPicPr>
        <p:blipFill>
          <a:blip r:embed="rId6" cstate="print"/>
          <a:srcRect/>
          <a:stretch>
            <a:fillRect/>
          </a:stretch>
        </p:blipFill>
        <p:spPr bwMode="auto">
          <a:xfrm>
            <a:off x="2720280" y="1772816"/>
            <a:ext cx="6172200" cy="4391025"/>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123"/>
                                        </p:tgtEl>
                                        <p:attrNameLst>
                                          <p:attrName>style.visibility</p:attrName>
                                        </p:attrNameLst>
                                      </p:cBhvr>
                                      <p:to>
                                        <p:strVal val="visible"/>
                                      </p:to>
                                    </p:set>
                                    <p:animEffect transition="in" filter="blinds(horizontal)">
                                      <p:cBhvr>
                                        <p:cTn id="7" dur="500"/>
                                        <p:tgtEl>
                                          <p:spTgt spid="512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xit" presetSubtype="10" fill="hold" nodeType="clickEffect">
                                  <p:stCondLst>
                                    <p:cond delay="0"/>
                                  </p:stCondLst>
                                  <p:childTnLst>
                                    <p:animEffect transition="out" filter="blinds(horizontal)">
                                      <p:cBhvr>
                                        <p:cTn id="11" dur="500"/>
                                        <p:tgtEl>
                                          <p:spTgt spid="5123"/>
                                        </p:tgtEl>
                                      </p:cBhvr>
                                    </p:animEffect>
                                    <p:set>
                                      <p:cBhvr>
                                        <p:cTn id="12" dur="1" fill="hold">
                                          <p:stCondLst>
                                            <p:cond delay="499"/>
                                          </p:stCondLst>
                                        </p:cTn>
                                        <p:tgtEl>
                                          <p:spTgt spid="5123"/>
                                        </p:tgtEl>
                                        <p:attrNameLst>
                                          <p:attrName>style.visibility</p:attrName>
                                        </p:attrNameLst>
                                      </p:cBhvr>
                                      <p:to>
                                        <p:strVal val="hidden"/>
                                      </p:to>
                                    </p:set>
                                  </p:childTnLst>
                                </p:cTn>
                              </p:par>
                              <p:par>
                                <p:cTn id="13" presetID="3" presetClass="entr" presetSubtype="10" fill="hold" nodeType="withEffect">
                                  <p:stCondLst>
                                    <p:cond delay="0"/>
                                  </p:stCondLst>
                                  <p:childTnLst>
                                    <p:set>
                                      <p:cBhvr>
                                        <p:cTn id="14" dur="1" fill="hold">
                                          <p:stCondLst>
                                            <p:cond delay="0"/>
                                          </p:stCondLst>
                                        </p:cTn>
                                        <p:tgtEl>
                                          <p:spTgt spid="5124"/>
                                        </p:tgtEl>
                                        <p:attrNameLst>
                                          <p:attrName>style.visibility</p:attrName>
                                        </p:attrNameLst>
                                      </p:cBhvr>
                                      <p:to>
                                        <p:strVal val="visible"/>
                                      </p:to>
                                    </p:set>
                                    <p:animEffect transition="in" filter="blinds(horizontal)">
                                      <p:cBhvr>
                                        <p:cTn id="15" dur="500"/>
                                        <p:tgtEl>
                                          <p:spTgt spid="5124"/>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xit" presetSubtype="10" fill="hold" nodeType="clickEffect">
                                  <p:stCondLst>
                                    <p:cond delay="0"/>
                                  </p:stCondLst>
                                  <p:childTnLst>
                                    <p:animEffect transition="out" filter="blinds(horizontal)">
                                      <p:cBhvr>
                                        <p:cTn id="19" dur="500"/>
                                        <p:tgtEl>
                                          <p:spTgt spid="5124"/>
                                        </p:tgtEl>
                                      </p:cBhvr>
                                    </p:animEffect>
                                    <p:set>
                                      <p:cBhvr>
                                        <p:cTn id="20" dur="1" fill="hold">
                                          <p:stCondLst>
                                            <p:cond delay="499"/>
                                          </p:stCondLst>
                                        </p:cTn>
                                        <p:tgtEl>
                                          <p:spTgt spid="5124"/>
                                        </p:tgtEl>
                                        <p:attrNameLst>
                                          <p:attrName>style.visibility</p:attrName>
                                        </p:attrNameLst>
                                      </p:cBhvr>
                                      <p:to>
                                        <p:strVal val="hidden"/>
                                      </p:to>
                                    </p:set>
                                  </p:childTnLst>
                                </p:cTn>
                              </p:par>
                              <p:par>
                                <p:cTn id="21" presetID="3" presetClass="entr" presetSubtype="10" fill="hold" nodeType="withEffect">
                                  <p:stCondLst>
                                    <p:cond delay="0"/>
                                  </p:stCondLst>
                                  <p:childTnLst>
                                    <p:set>
                                      <p:cBhvr>
                                        <p:cTn id="22" dur="1" fill="hold">
                                          <p:stCondLst>
                                            <p:cond delay="0"/>
                                          </p:stCondLst>
                                        </p:cTn>
                                        <p:tgtEl>
                                          <p:spTgt spid="5122"/>
                                        </p:tgtEl>
                                        <p:attrNameLst>
                                          <p:attrName>style.visibility</p:attrName>
                                        </p:attrNameLst>
                                      </p:cBhvr>
                                      <p:to>
                                        <p:strVal val="visible"/>
                                      </p:to>
                                    </p:set>
                                    <p:animEffect transition="in" filter="blinds(horizontal)">
                                      <p:cBhvr>
                                        <p:cTn id="23" dur="500"/>
                                        <p:tgtEl>
                                          <p:spTgt spid="5122"/>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xit" presetSubtype="10" fill="hold" nodeType="clickEffect">
                                  <p:stCondLst>
                                    <p:cond delay="0"/>
                                  </p:stCondLst>
                                  <p:childTnLst>
                                    <p:animEffect transition="out" filter="blinds(horizontal)">
                                      <p:cBhvr>
                                        <p:cTn id="27" dur="500"/>
                                        <p:tgtEl>
                                          <p:spTgt spid="5122"/>
                                        </p:tgtEl>
                                      </p:cBhvr>
                                    </p:animEffect>
                                    <p:set>
                                      <p:cBhvr>
                                        <p:cTn id="28" dur="1" fill="hold">
                                          <p:stCondLst>
                                            <p:cond delay="499"/>
                                          </p:stCondLst>
                                        </p:cTn>
                                        <p:tgtEl>
                                          <p:spTgt spid="5122"/>
                                        </p:tgtEl>
                                        <p:attrNameLst>
                                          <p:attrName>style.visibility</p:attrName>
                                        </p:attrNameLst>
                                      </p:cBhvr>
                                      <p:to>
                                        <p:strVal val="hidden"/>
                                      </p:to>
                                    </p:set>
                                  </p:childTnLst>
                                </p:cTn>
                              </p:par>
                              <p:par>
                                <p:cTn id="29" presetID="3" presetClass="entr" presetSubtype="10" fill="hold" nodeType="withEffect">
                                  <p:stCondLst>
                                    <p:cond delay="0"/>
                                  </p:stCondLst>
                                  <p:childTnLst>
                                    <p:set>
                                      <p:cBhvr>
                                        <p:cTn id="30" dur="1" fill="hold">
                                          <p:stCondLst>
                                            <p:cond delay="0"/>
                                          </p:stCondLst>
                                        </p:cTn>
                                        <p:tgtEl>
                                          <p:spTgt spid="5125"/>
                                        </p:tgtEl>
                                        <p:attrNameLst>
                                          <p:attrName>style.visibility</p:attrName>
                                        </p:attrNameLst>
                                      </p:cBhvr>
                                      <p:to>
                                        <p:strVal val="visible"/>
                                      </p:to>
                                    </p:set>
                                    <p:animEffect transition="in" filter="blinds(horizontal)">
                                      <p:cBhvr>
                                        <p:cTn id="31" dur="500"/>
                                        <p:tgtEl>
                                          <p:spTgt spid="5125"/>
                                        </p:tgtEl>
                                      </p:cBhvr>
                                    </p:animEffect>
                                  </p:childTnLst>
                                </p:cTn>
                              </p:par>
                            </p:childTnLst>
                          </p:cTn>
                        </p:par>
                      </p:childTnLst>
                    </p:cTn>
                  </p:par>
                  <p:par>
                    <p:cTn id="32" fill="hold">
                      <p:stCondLst>
                        <p:cond delay="indefinite"/>
                      </p:stCondLst>
                      <p:childTnLst>
                        <p:par>
                          <p:cTn id="33" fill="hold">
                            <p:stCondLst>
                              <p:cond delay="0"/>
                            </p:stCondLst>
                            <p:childTnLst>
                              <p:par>
                                <p:cTn id="34" presetID="3" presetClass="exit" presetSubtype="10" fill="hold" nodeType="clickEffect">
                                  <p:stCondLst>
                                    <p:cond delay="0"/>
                                  </p:stCondLst>
                                  <p:childTnLst>
                                    <p:animEffect transition="out" filter="blinds(horizontal)">
                                      <p:cBhvr>
                                        <p:cTn id="35" dur="500"/>
                                        <p:tgtEl>
                                          <p:spTgt spid="5125"/>
                                        </p:tgtEl>
                                      </p:cBhvr>
                                    </p:animEffect>
                                    <p:set>
                                      <p:cBhvr>
                                        <p:cTn id="36" dur="1" fill="hold">
                                          <p:stCondLst>
                                            <p:cond delay="499"/>
                                          </p:stCondLst>
                                        </p:cTn>
                                        <p:tgtEl>
                                          <p:spTgt spid="512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 name="Rectangle 13"/>
          <p:cNvSpPr/>
          <p:nvPr/>
        </p:nvSpPr>
        <p:spPr>
          <a:xfrm>
            <a:off x="214282" y="44624"/>
            <a:ext cx="8715436" cy="1008112"/>
          </a:xfrm>
          <a:prstGeom prst="rect">
            <a:avLst/>
          </a:prstGeom>
          <a:solidFill>
            <a:schemeClr val="tx2">
              <a:lumMod val="40000"/>
              <a:lumOff val="60000"/>
            </a:schemeClr>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bg1"/>
              </a:solidFill>
            </a:endParaRPr>
          </a:p>
        </p:txBody>
      </p:sp>
      <p:sp>
        <p:nvSpPr>
          <p:cNvPr id="12" name="Title 1"/>
          <p:cNvSpPr txBox="1">
            <a:spLocks/>
          </p:cNvSpPr>
          <p:nvPr/>
        </p:nvSpPr>
        <p:spPr>
          <a:xfrm>
            <a:off x="285720" y="-27384"/>
            <a:ext cx="8572560" cy="1143000"/>
          </a:xfrm>
          <a:prstGeom prst="rect">
            <a:avLst/>
          </a:prstGeom>
        </p:spPr>
        <p:txBody>
          <a:bodyPr vert="horz" lIns="91440" tIns="45720" rIns="91440" bIns="45720" rtlCol="0" anchor="ctr">
            <a:normAutofit/>
          </a:bodyPr>
          <a:lstStyle/>
          <a:p>
            <a:pPr>
              <a:spcBef>
                <a:spcPct val="0"/>
              </a:spcBef>
              <a:defRPr/>
            </a:pPr>
            <a:r>
              <a:rPr lang="de-DE" sz="4400" dirty="0" smtClean="0">
                <a:solidFill>
                  <a:schemeClr val="bg1"/>
                </a:solidFill>
                <a:latin typeface="Cordia New" pitchFamily="34" charset="-34"/>
                <a:cs typeface="Cordia New" pitchFamily="34" charset="-34"/>
              </a:rPr>
              <a:t>1. Forschungsziele:</a:t>
            </a:r>
            <a:r>
              <a:rPr lang="de-DE" sz="3200" dirty="0" smtClean="0">
                <a:solidFill>
                  <a:schemeClr val="bg1"/>
                </a:solidFill>
                <a:latin typeface="Cordia New" pitchFamily="34" charset="-34"/>
                <a:cs typeface="Cordia New" pitchFamily="34" charset="-34"/>
              </a:rPr>
              <a:t>            </a:t>
            </a:r>
            <a:r>
              <a:rPr lang="de-DE" sz="3200" dirty="0" smtClean="0">
                <a:solidFill>
                  <a:schemeClr val="bg1"/>
                </a:solidFill>
                <a:hlinkClick r:id="rId3" action="ppaction://hlinksldjump"/>
              </a:rPr>
              <a:t>Dunkle Materie</a:t>
            </a:r>
            <a:endParaRPr lang="de-DE" sz="3200" dirty="0">
              <a:solidFill>
                <a:schemeClr val="bg1"/>
              </a:solidFill>
            </a:endParaRPr>
          </a:p>
        </p:txBody>
      </p:sp>
      <p:sp>
        <p:nvSpPr>
          <p:cNvPr id="18" name="Slide Number Placeholder 17"/>
          <p:cNvSpPr>
            <a:spLocks noGrp="1"/>
          </p:cNvSpPr>
          <p:nvPr>
            <p:ph type="sldNum" sz="quarter" idx="12"/>
          </p:nvPr>
        </p:nvSpPr>
        <p:spPr/>
        <p:txBody>
          <a:bodyPr/>
          <a:lstStyle/>
          <a:p>
            <a:fld id="{113716C7-BC24-43E6-9F9A-C5106614EB76}" type="slidenum">
              <a:rPr lang="de-DE" smtClean="0"/>
              <a:pPr/>
              <a:t>11</a:t>
            </a:fld>
            <a:endParaRPr lang="de-DE"/>
          </a:p>
        </p:txBody>
      </p:sp>
      <p:pic>
        <p:nvPicPr>
          <p:cNvPr id="10" name="1e0657_dark_matter_lg.mpeg">
            <a:hlinkClick r:id="" action="ppaction://media"/>
          </p:cNvPr>
          <p:cNvPicPr>
            <a:picLocks noRot="1" noChangeAspect="1"/>
          </p:cNvPicPr>
          <p:nvPr>
            <a:videoFile r:link="rId1"/>
          </p:nvPr>
        </p:nvPicPr>
        <p:blipFill>
          <a:blip r:embed="rId4" cstate="print"/>
          <a:stretch>
            <a:fillRect/>
          </a:stretch>
        </p:blipFill>
        <p:spPr>
          <a:xfrm>
            <a:off x="251520" y="1089248"/>
            <a:ext cx="8640960" cy="5760640"/>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490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10"/>
                </p:tgtEl>
              </p:cMediaNode>
            </p:video>
            <p:seq concurrent="1" nextAc="seek">
              <p:cTn id="8" restart="whenNotActive" fill="hold" evtFilter="cancelBubble" nodeType="interactiveSeq">
                <p:stCondLst>
                  <p:cond evt="onClick" delay="0">
                    <p:tgtEl>
                      <p:spTgt spid="10"/>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0"/>
                                        </p:tgtEl>
                                      </p:cBhvr>
                                    </p:cmd>
                                  </p:childTnLst>
                                </p:cTn>
                              </p:par>
                            </p:childTnLst>
                          </p:cTn>
                        </p:par>
                      </p:childTnLst>
                    </p:cTn>
                  </p:par>
                </p:childTnLst>
              </p:cTn>
              <p:nextCondLst>
                <p:cond evt="onClick" delay="0">
                  <p:tgtEl>
                    <p:spTgt spid="10"/>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Rectangle 1"/>
          <p:cNvSpPr/>
          <p:nvPr/>
        </p:nvSpPr>
        <p:spPr>
          <a:xfrm>
            <a:off x="214282" y="44624"/>
            <a:ext cx="8715436" cy="1008112"/>
          </a:xfrm>
          <a:prstGeom prst="rect">
            <a:avLst/>
          </a:prstGeom>
          <a:solidFill>
            <a:schemeClr val="tx2">
              <a:lumMod val="40000"/>
              <a:lumOff val="60000"/>
            </a:schemeClr>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bg1"/>
              </a:solidFill>
            </a:endParaRPr>
          </a:p>
        </p:txBody>
      </p:sp>
      <p:sp>
        <p:nvSpPr>
          <p:cNvPr id="3" name="Title 1"/>
          <p:cNvSpPr txBox="1">
            <a:spLocks/>
          </p:cNvSpPr>
          <p:nvPr/>
        </p:nvSpPr>
        <p:spPr>
          <a:xfrm>
            <a:off x="285720" y="-27384"/>
            <a:ext cx="8572560" cy="1143000"/>
          </a:xfrm>
          <a:prstGeom prst="rect">
            <a:avLst/>
          </a:prstGeom>
        </p:spPr>
        <p:txBody>
          <a:bodyPr vert="horz" lIns="91440" tIns="45720" rIns="91440" bIns="45720" rtlCol="0" anchor="ctr">
            <a:normAutofit/>
          </a:bodyPr>
          <a:lstStyle/>
          <a:p>
            <a:pPr>
              <a:spcBef>
                <a:spcPct val="0"/>
              </a:spcBef>
              <a:defRPr/>
            </a:pPr>
            <a:r>
              <a:rPr lang="de-DE" sz="4400" dirty="0" smtClean="0">
                <a:solidFill>
                  <a:schemeClr val="bg1"/>
                </a:solidFill>
                <a:latin typeface="Cordia New" pitchFamily="34" charset="-34"/>
                <a:cs typeface="Cordia New" pitchFamily="34" charset="-34"/>
              </a:rPr>
              <a:t>1. Forschungsziele:		</a:t>
            </a:r>
            <a:r>
              <a:rPr lang="de-DE" sz="4400" dirty="0" smtClean="0">
                <a:solidFill>
                  <a:schemeClr val="bg1"/>
                </a:solidFill>
                <a:latin typeface="Cordia New" pitchFamily="34" charset="-34"/>
                <a:cs typeface="Cordia New" pitchFamily="34" charset="-34"/>
                <a:hlinkClick r:id="rId4" action="ppaction://hlinksldjump"/>
              </a:rPr>
              <a:t>Antimaterie</a:t>
            </a:r>
            <a:endParaRPr lang="de-DE" sz="3200" dirty="0">
              <a:solidFill>
                <a:schemeClr val="bg1"/>
              </a:solidFill>
            </a:endParaRPr>
          </a:p>
        </p:txBody>
      </p:sp>
    </p:spTree>
    <p:controls>
      <p:control spid="29698" name="WebBrowser1" r:id="rId2" imgW="7315200" imgH="5486400"/>
    </p:controls>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Rectangle 1"/>
          <p:cNvSpPr/>
          <p:nvPr/>
        </p:nvSpPr>
        <p:spPr>
          <a:xfrm>
            <a:off x="214282" y="44624"/>
            <a:ext cx="8715436" cy="1008112"/>
          </a:xfrm>
          <a:prstGeom prst="rect">
            <a:avLst/>
          </a:prstGeom>
          <a:solidFill>
            <a:schemeClr val="tx2">
              <a:lumMod val="40000"/>
              <a:lumOff val="60000"/>
            </a:schemeClr>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bg1"/>
              </a:solidFill>
            </a:endParaRPr>
          </a:p>
        </p:txBody>
      </p:sp>
      <p:sp>
        <p:nvSpPr>
          <p:cNvPr id="3" name="Title 1"/>
          <p:cNvSpPr txBox="1">
            <a:spLocks/>
          </p:cNvSpPr>
          <p:nvPr/>
        </p:nvSpPr>
        <p:spPr>
          <a:xfrm>
            <a:off x="285720" y="-27384"/>
            <a:ext cx="8572560" cy="1143000"/>
          </a:xfrm>
          <a:prstGeom prst="rect">
            <a:avLst/>
          </a:prstGeom>
        </p:spPr>
        <p:txBody>
          <a:bodyPr vert="horz" lIns="91440" tIns="45720" rIns="91440" bIns="45720" rtlCol="0" anchor="ctr">
            <a:normAutofit/>
          </a:bodyPr>
          <a:lstStyle/>
          <a:p>
            <a:pPr>
              <a:spcBef>
                <a:spcPct val="0"/>
              </a:spcBef>
              <a:defRPr/>
            </a:pPr>
            <a:r>
              <a:rPr lang="de-DE" sz="4400" dirty="0" smtClean="0">
                <a:solidFill>
                  <a:schemeClr val="bg1"/>
                </a:solidFill>
                <a:latin typeface="Cordia New" pitchFamily="34" charset="-34"/>
                <a:cs typeface="Cordia New" pitchFamily="34" charset="-34"/>
              </a:rPr>
              <a:t>1. Forschungsziele:		Extra </a:t>
            </a:r>
            <a:r>
              <a:rPr lang="de-DE" sz="4400" dirty="0" err="1" smtClean="0">
                <a:solidFill>
                  <a:schemeClr val="bg1"/>
                </a:solidFill>
                <a:latin typeface="Cordia New" pitchFamily="34" charset="-34"/>
                <a:cs typeface="Cordia New" pitchFamily="34" charset="-34"/>
              </a:rPr>
              <a:t>Dimensions</a:t>
            </a:r>
            <a:endParaRPr lang="de-DE" sz="3200" dirty="0">
              <a:solidFill>
                <a:schemeClr val="bg1"/>
              </a:solidFill>
            </a:endParaRPr>
          </a:p>
        </p:txBody>
      </p:sp>
      <p:pic>
        <p:nvPicPr>
          <p:cNvPr id="31748" name="Picture 4" descr="A:\Arbeit\Vortraege\LHC@Loerrach\extradimesnions.jpg">
            <a:hlinkClick r:id="rId2" action="ppaction://hlinksldjump"/>
          </p:cNvPr>
          <p:cNvPicPr>
            <a:picLocks noChangeAspect="1" noChangeArrowheads="1"/>
          </p:cNvPicPr>
          <p:nvPr/>
        </p:nvPicPr>
        <p:blipFill>
          <a:blip r:embed="rId3" cstate="print"/>
          <a:srcRect/>
          <a:stretch>
            <a:fillRect/>
          </a:stretch>
        </p:blipFill>
        <p:spPr bwMode="auto">
          <a:xfrm>
            <a:off x="1979712" y="4265712"/>
            <a:ext cx="5221087" cy="2592288"/>
          </a:xfrm>
          <a:prstGeom prst="rect">
            <a:avLst/>
          </a:prstGeom>
          <a:noFill/>
        </p:spPr>
      </p:pic>
      <p:pic>
        <p:nvPicPr>
          <p:cNvPr id="31749" name="Picture 5" descr="A:\Arbeit\Vortraege\LHC@Loerrach\extra2.jpg"/>
          <p:cNvPicPr>
            <a:picLocks noChangeAspect="1" noChangeArrowheads="1"/>
          </p:cNvPicPr>
          <p:nvPr/>
        </p:nvPicPr>
        <p:blipFill>
          <a:blip r:embed="rId4" cstate="print"/>
          <a:srcRect/>
          <a:stretch>
            <a:fillRect/>
          </a:stretch>
        </p:blipFill>
        <p:spPr bwMode="auto">
          <a:xfrm>
            <a:off x="251520" y="1052736"/>
            <a:ext cx="8640960" cy="3242909"/>
          </a:xfrm>
          <a:prstGeom prst="rect">
            <a:avLst/>
          </a:prstGeom>
          <a:noFill/>
        </p:spPr>
      </p:pic>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2" name="Group 9"/>
          <p:cNvGrpSpPr/>
          <p:nvPr/>
        </p:nvGrpSpPr>
        <p:grpSpPr>
          <a:xfrm>
            <a:off x="214282" y="214290"/>
            <a:ext cx="8715436" cy="6406765"/>
            <a:chOff x="571472" y="428604"/>
            <a:chExt cx="7858180" cy="6050834"/>
          </a:xfrm>
        </p:grpSpPr>
        <p:sp>
          <p:nvSpPr>
            <p:cNvPr id="14" name="Rectangle 13"/>
            <p:cNvSpPr/>
            <p:nvPr/>
          </p:nvSpPr>
          <p:spPr>
            <a:xfrm>
              <a:off x="571472" y="428604"/>
              <a:ext cx="7858180" cy="1357322"/>
            </a:xfrm>
            <a:prstGeom prst="rect">
              <a:avLst/>
            </a:prstGeom>
            <a:solidFill>
              <a:schemeClr val="tx2">
                <a:lumMod val="40000"/>
                <a:lumOff val="60000"/>
              </a:schemeClr>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bg1"/>
                </a:solidFill>
              </a:endParaRPr>
            </a:p>
          </p:txBody>
        </p:sp>
        <p:sp>
          <p:nvSpPr>
            <p:cNvPr id="15" name="Rectangle 14"/>
            <p:cNvSpPr/>
            <p:nvPr/>
          </p:nvSpPr>
          <p:spPr>
            <a:xfrm>
              <a:off x="571472" y="1764530"/>
              <a:ext cx="7858180" cy="4714908"/>
            </a:xfrm>
            <a:prstGeom prst="rect">
              <a:avLst/>
            </a:prstGeom>
            <a:solidFill>
              <a:schemeClr val="tx2">
                <a:lumMod val="40000"/>
                <a:lumOff val="60000"/>
              </a:schemeClr>
            </a:solidFill>
            <a:ln w="60325" cap="flat">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bg1"/>
                  </a:solidFill>
                </a:rPr>
                <a:t>Teilchenphysik = Hochenergiephysik</a:t>
              </a:r>
            </a:p>
            <a:p>
              <a:pPr algn="ctr"/>
              <a:endParaRPr lang="de-DE" dirty="0" smtClean="0">
                <a:solidFill>
                  <a:schemeClr val="bg1"/>
                </a:solidFill>
              </a:endParaRPr>
            </a:p>
            <a:p>
              <a:pPr algn="ctr"/>
              <a:r>
                <a:rPr lang="de-DE" dirty="0" smtClean="0">
                  <a:solidFill>
                    <a:schemeClr val="bg1"/>
                  </a:solidFill>
                </a:rPr>
                <a:t>Forscher nutzen Teilchenstrahlen hoher Energie (hohen Impulses) zum Aufdecken kleinster Strukturen von Materie und zum Lernen ihres Verhaltens (Studieren der Wechselwirkungen)</a:t>
              </a:r>
            </a:p>
            <a:p>
              <a:pPr algn="ctr"/>
              <a:endParaRPr lang="de-DE" dirty="0">
                <a:solidFill>
                  <a:schemeClr val="bg1"/>
                </a:solidFill>
              </a:endParaRPr>
            </a:p>
            <a:p>
              <a:pPr algn="ctr"/>
              <a:r>
                <a:rPr lang="de-DE" i="1" dirty="0" smtClean="0">
                  <a:solidFill>
                    <a:schemeClr val="bg1"/>
                  </a:solidFill>
                </a:rPr>
                <a:t>Teilchenbeschleuniger</a:t>
              </a:r>
              <a:r>
                <a:rPr lang="de-DE" dirty="0" smtClean="0">
                  <a:solidFill>
                    <a:schemeClr val="bg1"/>
                  </a:solidFill>
                </a:rPr>
                <a:t> sind wissenschaftliche Forschungsanlagen, die gerade diese Teilchenstrahlen den Forschern zur Verfügung stellen.</a:t>
              </a:r>
            </a:p>
            <a:p>
              <a:pPr algn="ctr"/>
              <a:endParaRPr lang="de-DE" dirty="0">
                <a:solidFill>
                  <a:schemeClr val="bg1"/>
                </a:solidFill>
              </a:endParaRPr>
            </a:p>
            <a:p>
              <a:pPr algn="ctr"/>
              <a:r>
                <a:rPr lang="de-DE" dirty="0" smtClean="0">
                  <a:solidFill>
                    <a:schemeClr val="bg1"/>
                  </a:solidFill>
                </a:rPr>
                <a:t>In </a:t>
              </a:r>
              <a:r>
                <a:rPr lang="de-DE" i="1" dirty="0" smtClean="0">
                  <a:solidFill>
                    <a:schemeClr val="bg1"/>
                  </a:solidFill>
                </a:rPr>
                <a:t>Experimenten</a:t>
              </a:r>
              <a:r>
                <a:rPr lang="de-DE" dirty="0" smtClean="0">
                  <a:solidFill>
                    <a:schemeClr val="bg1"/>
                  </a:solidFill>
                </a:rPr>
                <a:t> (heute als </a:t>
              </a:r>
              <a:r>
                <a:rPr lang="de-DE" i="1" dirty="0" smtClean="0">
                  <a:solidFill>
                    <a:schemeClr val="bg1"/>
                  </a:solidFill>
                </a:rPr>
                <a:t>Kollaborationen</a:t>
              </a:r>
              <a:r>
                <a:rPr lang="de-DE" dirty="0" smtClean="0">
                  <a:solidFill>
                    <a:schemeClr val="bg1"/>
                  </a:solidFill>
                </a:rPr>
                <a:t> bezeichnet) werden dann die Teilchenstrahlen untersucht. Dabei gibt es in der Teilchenphysik zwei verschiedene Arten von Experimenten:</a:t>
              </a:r>
            </a:p>
            <a:p>
              <a:pPr marL="342900" indent="-342900" algn="ctr">
                <a:buAutoNum type="arabicPeriod"/>
              </a:pPr>
              <a:r>
                <a:rPr lang="de-DE" dirty="0" smtClean="0">
                  <a:solidFill>
                    <a:schemeClr val="bg1"/>
                  </a:solidFill>
                </a:rPr>
                <a:t>Streuexperimente (Auf ein zu untersuchendes Objekt richtet man einen Teilchenstrahl festgelegter Energie und festgelegten Impulses und beobachtet die Veränderungen dieser kinematischen Größen, um Aufschluss über die Eigenschaften des Objekts und seiner Wechselwirkungen zu erhalten)</a:t>
              </a:r>
            </a:p>
            <a:p>
              <a:pPr marL="342900" indent="-342900" algn="ctr">
                <a:buAutoNum type="arabicPeriod"/>
              </a:pPr>
              <a:r>
                <a:rPr lang="de-DE" dirty="0" smtClean="0">
                  <a:solidFill>
                    <a:schemeClr val="bg1"/>
                  </a:solidFill>
                </a:rPr>
                <a:t>Spektroskopie (Dabei bestimmt man die Zerfallsprodukte eines angeregten Systems, um daraus Eigenschaften des Systems und die beteiligten Wechselwirkungen zu erhalten.)</a:t>
              </a:r>
            </a:p>
          </p:txBody>
        </p:sp>
      </p:grpSp>
      <p:sp>
        <p:nvSpPr>
          <p:cNvPr id="12" name="Title 1"/>
          <p:cNvSpPr txBox="1">
            <a:spLocks/>
          </p:cNvSpPr>
          <p:nvPr/>
        </p:nvSpPr>
        <p:spPr>
          <a:xfrm>
            <a:off x="285720" y="357166"/>
            <a:ext cx="8572560" cy="1143000"/>
          </a:xfrm>
          <a:prstGeom prst="rect">
            <a:avLst/>
          </a:prstGeom>
        </p:spPr>
        <p:txBody>
          <a:bodyPr vert="horz" lIns="91440" tIns="45720" rIns="91440" bIns="45720" rtlCol="0" anchor="ctr">
            <a:normAutofit/>
          </a:bodyPr>
          <a:lstStyle/>
          <a:p>
            <a:pPr>
              <a:spcBef>
                <a:spcPct val="0"/>
              </a:spcBef>
              <a:defRPr/>
            </a:pPr>
            <a:r>
              <a:rPr lang="de-DE" sz="4400" dirty="0" smtClean="0">
                <a:solidFill>
                  <a:schemeClr val="bg1"/>
                </a:solidFill>
                <a:latin typeface="Cordia New" pitchFamily="34" charset="-34"/>
                <a:cs typeface="Cordia New" pitchFamily="34" charset="-34"/>
              </a:rPr>
              <a:t>1. Forschungsziele (weglassen!!!)</a:t>
            </a:r>
            <a:endParaRPr lang="de-DE" sz="4400" dirty="0">
              <a:solidFill>
                <a:schemeClr val="bg1"/>
              </a:solidFill>
              <a:latin typeface="Cordia New" pitchFamily="34" charset="-34"/>
              <a:cs typeface="Cordia New" pitchFamily="34" charset="-34"/>
            </a:endParaRPr>
          </a:p>
        </p:txBody>
      </p:sp>
      <p:sp>
        <p:nvSpPr>
          <p:cNvPr id="18" name="Slide Number Placeholder 17"/>
          <p:cNvSpPr>
            <a:spLocks noGrp="1"/>
          </p:cNvSpPr>
          <p:nvPr>
            <p:ph type="sldNum" sz="quarter" idx="12"/>
          </p:nvPr>
        </p:nvSpPr>
        <p:spPr/>
        <p:txBody>
          <a:bodyPr/>
          <a:lstStyle/>
          <a:p>
            <a:fld id="{113716C7-BC24-43E6-9F9A-C5106614EB76}" type="slidenum">
              <a:rPr lang="de-DE" smtClean="0"/>
              <a:pPr/>
              <a:t>14</a:t>
            </a:fld>
            <a:endParaRPr lang="de-DE"/>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9"/>
          <p:cNvGrpSpPr/>
          <p:nvPr/>
        </p:nvGrpSpPr>
        <p:grpSpPr>
          <a:xfrm>
            <a:off x="214282" y="214290"/>
            <a:ext cx="8715436" cy="6406765"/>
            <a:chOff x="571472" y="428604"/>
            <a:chExt cx="7858180" cy="6050834"/>
          </a:xfrm>
        </p:grpSpPr>
        <p:sp>
          <p:nvSpPr>
            <p:cNvPr id="14" name="Rectangle 13"/>
            <p:cNvSpPr/>
            <p:nvPr/>
          </p:nvSpPr>
          <p:spPr>
            <a:xfrm>
              <a:off x="571472" y="428604"/>
              <a:ext cx="7858180" cy="1357322"/>
            </a:xfrm>
            <a:prstGeom prst="rect">
              <a:avLst/>
            </a:prstGeom>
            <a:solidFill>
              <a:schemeClr val="tx2">
                <a:lumMod val="40000"/>
                <a:lumOff val="60000"/>
              </a:schemeClr>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bg1"/>
                </a:solidFill>
              </a:endParaRPr>
            </a:p>
          </p:txBody>
        </p:sp>
        <p:sp>
          <p:nvSpPr>
            <p:cNvPr id="15" name="Rectangle 14"/>
            <p:cNvSpPr/>
            <p:nvPr/>
          </p:nvSpPr>
          <p:spPr>
            <a:xfrm>
              <a:off x="571472" y="1764530"/>
              <a:ext cx="7858180" cy="4714908"/>
            </a:xfrm>
            <a:prstGeom prst="rect">
              <a:avLst/>
            </a:prstGeom>
            <a:solidFill>
              <a:schemeClr val="tx2">
                <a:lumMod val="40000"/>
                <a:lumOff val="60000"/>
              </a:schemeClr>
            </a:solidFill>
            <a:ln w="60325" cap="flat">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dirty="0" smtClean="0">
                  <a:solidFill>
                    <a:schemeClr val="bg1"/>
                  </a:solidFill>
                </a:rPr>
                <a:t>Nach Abschätzungen</a:t>
              </a:r>
              <a:r>
                <a:rPr lang="de-DE" baseline="30000" dirty="0" smtClean="0">
                  <a:solidFill>
                    <a:schemeClr val="bg1"/>
                  </a:solidFill>
                </a:rPr>
                <a:t>1</a:t>
              </a:r>
              <a:r>
                <a:rPr lang="de-DE" dirty="0" smtClean="0">
                  <a:solidFill>
                    <a:schemeClr val="bg1"/>
                  </a:solidFill>
                </a:rPr>
                <a:t> existieren heute weltweit etwa 26.000 Teilchenbeschleuniger.</a:t>
              </a:r>
            </a:p>
            <a:p>
              <a:r>
                <a:rPr lang="de-DE" dirty="0" smtClean="0">
                  <a:solidFill>
                    <a:schemeClr val="bg1"/>
                  </a:solidFill>
                </a:rPr>
                <a:t>Davon:</a:t>
              </a:r>
            </a:p>
            <a:p>
              <a:endParaRPr lang="de-DE" dirty="0" smtClean="0">
                <a:solidFill>
                  <a:schemeClr val="bg1"/>
                </a:solidFill>
              </a:endParaRPr>
            </a:p>
            <a:p>
              <a:pPr>
                <a:buFont typeface="Wingdings" pitchFamily="2" charset="2"/>
                <a:buChar char="§"/>
              </a:pPr>
              <a:r>
                <a:rPr lang="de-DE" dirty="0" smtClean="0">
                  <a:solidFill>
                    <a:schemeClr val="bg1"/>
                  </a:solidFill>
                </a:rPr>
                <a:t>  1% Forschungsanlagen mit Energien über 1 GeV wie beispielsweise:</a:t>
              </a:r>
            </a:p>
            <a:p>
              <a:pPr lvl="1">
                <a:buFont typeface="Wingdings" pitchFamily="2" charset="2"/>
                <a:buChar char="§"/>
              </a:pPr>
              <a:r>
                <a:rPr lang="de-DE" dirty="0" smtClean="0">
                  <a:solidFill>
                    <a:schemeClr val="bg1"/>
                  </a:solidFill>
                </a:rPr>
                <a:t>  </a:t>
              </a:r>
              <a:r>
                <a:rPr lang="de-DE" dirty="0" smtClean="0">
                  <a:solidFill>
                    <a:schemeClr val="bg1"/>
                  </a:solidFill>
                  <a:hlinkClick r:id="rId2" action="ppaction://hlinksldjump"/>
                </a:rPr>
                <a:t>Large Hadron Collider - LHC </a:t>
              </a:r>
              <a:r>
                <a:rPr lang="de-DE" dirty="0" smtClean="0">
                  <a:solidFill>
                    <a:schemeClr val="bg1"/>
                  </a:solidFill>
                </a:rPr>
                <a:t>(</a:t>
              </a:r>
              <a:r>
                <a:rPr lang="de-DE" sz="1600" dirty="0" smtClean="0">
                  <a:solidFill>
                    <a:schemeClr val="bg1"/>
                  </a:solidFill>
                </a:rPr>
                <a:t>früher </a:t>
              </a:r>
              <a:r>
                <a:rPr lang="de-DE" sz="1600" dirty="0" smtClean="0">
                  <a:solidFill>
                    <a:schemeClr val="bg1"/>
                  </a:solidFill>
                  <a:hlinkClick r:id="rId3" action="ppaction://hlinksldjump"/>
                </a:rPr>
                <a:t>Large </a:t>
              </a:r>
              <a:r>
                <a:rPr lang="de-DE" sz="1600" dirty="0" err="1" smtClean="0">
                  <a:solidFill>
                    <a:schemeClr val="bg1"/>
                  </a:solidFill>
                  <a:hlinkClick r:id="rId3" action="ppaction://hlinksldjump"/>
                </a:rPr>
                <a:t>Electron</a:t>
              </a:r>
              <a:r>
                <a:rPr lang="de-DE" sz="1600" dirty="0" smtClean="0">
                  <a:solidFill>
                    <a:schemeClr val="bg1"/>
                  </a:solidFill>
                  <a:hlinkClick r:id="rId3" action="ppaction://hlinksldjump"/>
                </a:rPr>
                <a:t> Positron </a:t>
              </a:r>
              <a:r>
                <a:rPr lang="de-DE" sz="1600" dirty="0" err="1" smtClean="0">
                  <a:solidFill>
                    <a:schemeClr val="bg1"/>
                  </a:solidFill>
                  <a:hlinkClick r:id="rId3" action="ppaction://hlinksldjump"/>
                </a:rPr>
                <a:t>collider</a:t>
              </a:r>
              <a:r>
                <a:rPr lang="de-DE" dirty="0" smtClean="0">
                  <a:solidFill>
                    <a:schemeClr val="bg1"/>
                  </a:solidFill>
                  <a:hlinkClick r:id="rId3" action="ppaction://hlinksldjump"/>
                </a:rPr>
                <a:t> - LEP</a:t>
              </a:r>
              <a:r>
                <a:rPr lang="de-DE" dirty="0" smtClean="0">
                  <a:solidFill>
                    <a:schemeClr val="bg1"/>
                  </a:solidFill>
                </a:rPr>
                <a:t>), Genf (Schweiz)</a:t>
              </a:r>
            </a:p>
            <a:p>
              <a:pPr lvl="1">
                <a:buFont typeface="Wingdings" pitchFamily="2" charset="2"/>
                <a:buChar char="§"/>
              </a:pPr>
              <a:r>
                <a:rPr lang="de-DE" dirty="0" smtClean="0">
                  <a:solidFill>
                    <a:schemeClr val="bg1"/>
                  </a:solidFill>
                </a:rPr>
                <a:t>  </a:t>
              </a:r>
              <a:r>
                <a:rPr lang="de-DE" dirty="0" smtClean="0">
                  <a:solidFill>
                    <a:schemeClr val="bg1"/>
                  </a:solidFill>
                  <a:hlinkClick r:id="rId4" action="ppaction://hlinksldjump"/>
                </a:rPr>
                <a:t>Deutsches Elektron Synchrotron – DESY</a:t>
              </a:r>
              <a:r>
                <a:rPr lang="de-DE" dirty="0" smtClean="0">
                  <a:solidFill>
                    <a:schemeClr val="bg1"/>
                  </a:solidFill>
                </a:rPr>
                <a:t>, Hamburg (Deutschland)</a:t>
              </a:r>
            </a:p>
            <a:p>
              <a:pPr lvl="1">
                <a:buFont typeface="Wingdings" pitchFamily="2" charset="2"/>
                <a:buChar char="§"/>
              </a:pPr>
              <a:r>
                <a:rPr lang="de-DE" dirty="0" smtClean="0">
                  <a:solidFill>
                    <a:schemeClr val="bg1"/>
                  </a:solidFill>
                </a:rPr>
                <a:t>  </a:t>
              </a:r>
              <a:r>
                <a:rPr lang="de-DE" dirty="0" err="1" smtClean="0">
                  <a:solidFill>
                    <a:schemeClr val="bg1"/>
                  </a:solidFill>
                  <a:hlinkClick r:id="rId5" action="ppaction://hlinksldjump"/>
                </a:rPr>
                <a:t>Tevatron</a:t>
              </a:r>
              <a:r>
                <a:rPr lang="de-DE" dirty="0" smtClean="0">
                  <a:solidFill>
                    <a:schemeClr val="bg1"/>
                  </a:solidFill>
                  <a:hlinkClick r:id="rId5" action="ppaction://hlinksldjump"/>
                </a:rPr>
                <a:t> am </a:t>
              </a:r>
              <a:r>
                <a:rPr lang="de-DE" dirty="0" err="1" smtClean="0">
                  <a:solidFill>
                    <a:schemeClr val="bg1"/>
                  </a:solidFill>
                  <a:hlinkClick r:id="rId5" action="ppaction://hlinksldjump"/>
                </a:rPr>
                <a:t>Fermilab</a:t>
              </a:r>
              <a:r>
                <a:rPr lang="de-DE" dirty="0" smtClean="0">
                  <a:solidFill>
                    <a:schemeClr val="bg1"/>
                  </a:solidFill>
                </a:rPr>
                <a:t>, Chicago (USA)</a:t>
              </a:r>
            </a:p>
            <a:p>
              <a:pPr>
                <a:buFont typeface="Wingdings" pitchFamily="2" charset="2"/>
                <a:buChar char="§"/>
              </a:pPr>
              <a:endParaRPr lang="de-DE" dirty="0" smtClean="0">
                <a:solidFill>
                  <a:schemeClr val="bg1"/>
                </a:solidFill>
              </a:endParaRPr>
            </a:p>
            <a:p>
              <a:pPr>
                <a:buFont typeface="Wingdings" pitchFamily="2" charset="2"/>
                <a:buChar char="§"/>
              </a:pPr>
              <a:r>
                <a:rPr lang="de-DE" dirty="0" smtClean="0">
                  <a:solidFill>
                    <a:schemeClr val="bg1"/>
                  </a:solidFill>
                </a:rPr>
                <a:t>  44% Radiotherapieanlagen</a:t>
              </a:r>
            </a:p>
            <a:p>
              <a:pPr>
                <a:buFont typeface="Wingdings" pitchFamily="2" charset="2"/>
                <a:buChar char="§"/>
              </a:pPr>
              <a:endParaRPr lang="de-DE" dirty="0" smtClean="0">
                <a:solidFill>
                  <a:schemeClr val="bg1"/>
                </a:solidFill>
              </a:endParaRPr>
            </a:p>
            <a:p>
              <a:pPr>
                <a:buFont typeface="Wingdings" pitchFamily="2" charset="2"/>
                <a:buChar char="§"/>
              </a:pPr>
              <a:r>
                <a:rPr lang="de-DE" dirty="0" smtClean="0">
                  <a:solidFill>
                    <a:schemeClr val="bg1"/>
                  </a:solidFill>
                </a:rPr>
                <a:t>  41% Ionenimplantationsanlagen</a:t>
              </a:r>
            </a:p>
            <a:p>
              <a:pPr>
                <a:buFont typeface="Wingdings" pitchFamily="2" charset="2"/>
                <a:buChar char="§"/>
              </a:pPr>
              <a:endParaRPr lang="de-DE" dirty="0" smtClean="0">
                <a:solidFill>
                  <a:schemeClr val="bg1"/>
                </a:solidFill>
              </a:endParaRPr>
            </a:p>
            <a:p>
              <a:pPr>
                <a:buFont typeface="Wingdings" pitchFamily="2" charset="2"/>
                <a:buChar char="§"/>
              </a:pPr>
              <a:r>
                <a:rPr lang="de-DE" dirty="0" smtClean="0">
                  <a:solidFill>
                    <a:schemeClr val="bg1"/>
                  </a:solidFill>
                </a:rPr>
                <a:t>  9% Industrieanlagen</a:t>
              </a:r>
            </a:p>
            <a:p>
              <a:pPr>
                <a:buFont typeface="Wingdings" pitchFamily="2" charset="2"/>
                <a:buChar char="§"/>
              </a:pPr>
              <a:endParaRPr lang="de-DE" dirty="0" smtClean="0">
                <a:solidFill>
                  <a:schemeClr val="bg1"/>
                </a:solidFill>
              </a:endParaRPr>
            </a:p>
            <a:p>
              <a:pPr>
                <a:buFont typeface="Wingdings" pitchFamily="2" charset="2"/>
                <a:buChar char="§"/>
              </a:pPr>
              <a:r>
                <a:rPr lang="de-DE" dirty="0" smtClean="0">
                  <a:solidFill>
                    <a:schemeClr val="bg1"/>
                  </a:solidFill>
                </a:rPr>
                <a:t>  5% Biomedizinforschung und sonstige Niederenergieanlagen</a:t>
              </a:r>
            </a:p>
            <a:p>
              <a:pPr>
                <a:buFont typeface="Wingdings" pitchFamily="2" charset="2"/>
                <a:buChar char="§"/>
              </a:pPr>
              <a:endParaRPr lang="de-DE" dirty="0" smtClean="0">
                <a:solidFill>
                  <a:schemeClr val="bg1"/>
                </a:solidFill>
              </a:endParaRPr>
            </a:p>
            <a:p>
              <a:r>
                <a:rPr lang="de-DE" sz="1400" baseline="30000" dirty="0" smtClean="0">
                  <a:solidFill>
                    <a:schemeClr val="bg1"/>
                  </a:solidFill>
                </a:rPr>
                <a:t>1</a:t>
              </a:r>
              <a:r>
                <a:rPr lang="de-DE" sz="1400" dirty="0" smtClean="0">
                  <a:solidFill>
                    <a:schemeClr val="bg1"/>
                  </a:solidFill>
                </a:rPr>
                <a:t> </a:t>
              </a:r>
              <a:r>
                <a:rPr lang="en-GB" sz="1400" dirty="0" smtClean="0"/>
                <a:t>According to William Barletta, director of UPAS, the US particle Accelerator School, per Toni </a:t>
              </a:r>
              <a:r>
                <a:rPr lang="en-GB" sz="1400" dirty="0" err="1" smtClean="0"/>
                <a:t>Feder</a:t>
              </a:r>
              <a:r>
                <a:rPr lang="en-GB" sz="1400" dirty="0" smtClean="0"/>
                <a:t>, in </a:t>
              </a:r>
              <a:r>
                <a:rPr lang="en-GB" sz="1400" i="1" dirty="0" smtClean="0"/>
                <a:t>Physics Today</a:t>
              </a:r>
              <a:r>
                <a:rPr lang="en-GB" sz="1400" dirty="0" smtClean="0"/>
                <a:t> February 2010, "Accelerator school travels university circuit", p. 20</a:t>
              </a:r>
              <a:endParaRPr lang="de-DE" sz="1400" dirty="0" smtClean="0">
                <a:solidFill>
                  <a:schemeClr val="bg1"/>
                </a:solidFill>
              </a:endParaRPr>
            </a:p>
          </p:txBody>
        </p:sp>
      </p:grpSp>
      <p:sp>
        <p:nvSpPr>
          <p:cNvPr id="12" name="Title 1"/>
          <p:cNvSpPr txBox="1">
            <a:spLocks/>
          </p:cNvSpPr>
          <p:nvPr/>
        </p:nvSpPr>
        <p:spPr>
          <a:xfrm>
            <a:off x="285720" y="357166"/>
            <a:ext cx="8572560" cy="1143000"/>
          </a:xfrm>
          <a:prstGeom prst="rect">
            <a:avLst/>
          </a:prstGeom>
        </p:spPr>
        <p:txBody>
          <a:bodyPr vert="horz" lIns="91440" tIns="45720" rIns="91440" bIns="45720" rtlCol="0" anchor="ctr">
            <a:normAutofit/>
          </a:bodyPr>
          <a:lstStyle/>
          <a:p>
            <a:pPr>
              <a:spcBef>
                <a:spcPct val="0"/>
              </a:spcBef>
              <a:defRPr/>
            </a:pPr>
            <a:r>
              <a:rPr lang="de-DE" sz="4400" dirty="0" smtClean="0">
                <a:solidFill>
                  <a:schemeClr val="bg1"/>
                </a:solidFill>
                <a:latin typeface="Cordia New" pitchFamily="34" charset="-34"/>
                <a:cs typeface="Cordia New" pitchFamily="34" charset="-34"/>
              </a:rPr>
              <a:t>1. Forschungsziele</a:t>
            </a:r>
            <a:endParaRPr lang="de-DE" sz="4400" dirty="0">
              <a:solidFill>
                <a:schemeClr val="bg1"/>
              </a:solidFill>
              <a:latin typeface="Cordia New" pitchFamily="34" charset="-34"/>
              <a:cs typeface="Cordia New" pitchFamily="34" charset="-34"/>
            </a:endParaRPr>
          </a:p>
        </p:txBody>
      </p:sp>
      <p:sp>
        <p:nvSpPr>
          <p:cNvPr id="18" name="Slide Number Placeholder 17"/>
          <p:cNvSpPr>
            <a:spLocks noGrp="1"/>
          </p:cNvSpPr>
          <p:nvPr>
            <p:ph type="sldNum" sz="quarter" idx="12"/>
          </p:nvPr>
        </p:nvSpPr>
        <p:spPr/>
        <p:txBody>
          <a:bodyPr/>
          <a:lstStyle/>
          <a:p>
            <a:fld id="{113716C7-BC24-43E6-9F9A-C5106614EB76}" type="slidenum">
              <a:rPr lang="de-DE" smtClean="0"/>
              <a:pPr/>
              <a:t>15</a:t>
            </a:fld>
            <a:endParaRPr lang="de-DE"/>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Rectangle 1"/>
          <p:cNvSpPr/>
          <p:nvPr/>
        </p:nvSpPr>
        <p:spPr>
          <a:xfrm>
            <a:off x="214282" y="44624"/>
            <a:ext cx="8715436" cy="1008112"/>
          </a:xfrm>
          <a:prstGeom prst="rect">
            <a:avLst/>
          </a:prstGeom>
          <a:solidFill>
            <a:schemeClr val="tx2">
              <a:lumMod val="40000"/>
              <a:lumOff val="60000"/>
            </a:schemeClr>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bg1"/>
              </a:solidFill>
            </a:endParaRPr>
          </a:p>
        </p:txBody>
      </p:sp>
      <p:sp>
        <p:nvSpPr>
          <p:cNvPr id="3" name="Title 1"/>
          <p:cNvSpPr txBox="1">
            <a:spLocks/>
          </p:cNvSpPr>
          <p:nvPr/>
        </p:nvSpPr>
        <p:spPr>
          <a:xfrm>
            <a:off x="285720" y="-27384"/>
            <a:ext cx="8572560" cy="1143000"/>
          </a:xfrm>
          <a:prstGeom prst="rect">
            <a:avLst/>
          </a:prstGeom>
        </p:spPr>
        <p:txBody>
          <a:bodyPr vert="horz" lIns="91440" tIns="45720" rIns="91440" bIns="45720" rtlCol="0" anchor="ctr">
            <a:normAutofit/>
          </a:bodyPr>
          <a:lstStyle/>
          <a:p>
            <a:pPr>
              <a:spcBef>
                <a:spcPct val="0"/>
              </a:spcBef>
              <a:defRPr/>
            </a:pPr>
            <a:r>
              <a:rPr lang="de-DE" sz="4400" dirty="0" smtClean="0">
                <a:solidFill>
                  <a:schemeClr val="bg1"/>
                </a:solidFill>
                <a:latin typeface="Cordia New" pitchFamily="34" charset="-34"/>
                <a:cs typeface="Cordia New" pitchFamily="34" charset="-34"/>
              </a:rPr>
              <a:t>1. Forschungsziele:		LHC</a:t>
            </a:r>
            <a:endParaRPr lang="de-DE" sz="3200" dirty="0">
              <a:solidFill>
                <a:schemeClr val="bg1"/>
              </a:solidFill>
            </a:endParaRPr>
          </a:p>
        </p:txBody>
      </p:sp>
      <p:pic>
        <p:nvPicPr>
          <p:cNvPr id="46083" name="Picture 3" descr="A:\Arbeit\Vortraege\LHC@Loerrach\LHC_Experimente.bmp"/>
          <p:cNvPicPr>
            <a:picLocks noChangeAspect="1" noChangeArrowheads="1"/>
          </p:cNvPicPr>
          <p:nvPr/>
        </p:nvPicPr>
        <p:blipFill>
          <a:blip r:embed="rId2" cstate="print"/>
          <a:srcRect/>
          <a:stretch>
            <a:fillRect/>
          </a:stretch>
        </p:blipFill>
        <p:spPr bwMode="auto">
          <a:xfrm>
            <a:off x="966688" y="1046212"/>
            <a:ext cx="7133704" cy="5767164"/>
          </a:xfrm>
          <a:prstGeom prst="rect">
            <a:avLst/>
          </a:prstGeom>
          <a:noFill/>
        </p:spPr>
      </p:pic>
      <p:pic>
        <p:nvPicPr>
          <p:cNvPr id="46084" name="Picture 4" descr="A:\Arbeit\Vortraege\LHC@Loerrach\ATLAS_CMS_CERN.bmp"/>
          <p:cNvPicPr>
            <a:picLocks noChangeAspect="1" noChangeArrowheads="1"/>
          </p:cNvPicPr>
          <p:nvPr/>
        </p:nvPicPr>
        <p:blipFill>
          <a:blip r:embed="rId3" cstate="print"/>
          <a:srcRect/>
          <a:stretch>
            <a:fillRect/>
          </a:stretch>
        </p:blipFill>
        <p:spPr bwMode="auto">
          <a:xfrm>
            <a:off x="1331640" y="1161585"/>
            <a:ext cx="6405363" cy="5696415"/>
          </a:xfrm>
          <a:prstGeom prst="rect">
            <a:avLst/>
          </a:prstGeom>
          <a:noFill/>
        </p:spPr>
      </p:pic>
      <p:pic>
        <p:nvPicPr>
          <p:cNvPr id="46085" name="Picture 5" descr="A:\Arbeit\Vortraege\LHC@Loerrach\ATLAS.jpg"/>
          <p:cNvPicPr>
            <a:picLocks noChangeAspect="1" noChangeArrowheads="1"/>
          </p:cNvPicPr>
          <p:nvPr/>
        </p:nvPicPr>
        <p:blipFill>
          <a:blip r:embed="rId4" cstate="print"/>
          <a:srcRect/>
          <a:stretch>
            <a:fillRect/>
          </a:stretch>
        </p:blipFill>
        <p:spPr bwMode="auto">
          <a:xfrm>
            <a:off x="465267" y="1052736"/>
            <a:ext cx="8211189" cy="5805264"/>
          </a:xfrm>
          <a:prstGeom prst="rect">
            <a:avLst/>
          </a:prstGeom>
          <a:noFill/>
        </p:spPr>
      </p:pic>
      <p:pic>
        <p:nvPicPr>
          <p:cNvPr id="46086" name="Picture 6" descr="A:\Arbeit\Vortraege\LHC@Loerrach\CMS.jpg">
            <a:hlinkClick r:id="rId5" action="ppaction://hlinksldjump"/>
          </p:cNvPr>
          <p:cNvPicPr>
            <a:picLocks noChangeAspect="1" noChangeArrowheads="1"/>
          </p:cNvPicPr>
          <p:nvPr/>
        </p:nvPicPr>
        <p:blipFill>
          <a:blip r:embed="rId6" cstate="print"/>
          <a:srcRect/>
          <a:stretch>
            <a:fillRect/>
          </a:stretch>
        </p:blipFill>
        <p:spPr bwMode="auto">
          <a:xfrm>
            <a:off x="539552" y="1052736"/>
            <a:ext cx="8102217" cy="5786561"/>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6083"/>
                                        </p:tgtEl>
                                        <p:attrNameLst>
                                          <p:attrName>style.visibility</p:attrName>
                                        </p:attrNameLst>
                                      </p:cBhvr>
                                      <p:to>
                                        <p:strVal val="visible"/>
                                      </p:to>
                                    </p:set>
                                    <p:animEffect transition="in" filter="blinds(horizontal)">
                                      <p:cBhvr>
                                        <p:cTn id="7" dur="500"/>
                                        <p:tgtEl>
                                          <p:spTgt spid="4608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xit" presetSubtype="10" fill="hold" nodeType="clickEffect">
                                  <p:stCondLst>
                                    <p:cond delay="0"/>
                                  </p:stCondLst>
                                  <p:childTnLst>
                                    <p:animEffect transition="out" filter="blinds(horizontal)">
                                      <p:cBhvr>
                                        <p:cTn id="11" dur="500"/>
                                        <p:tgtEl>
                                          <p:spTgt spid="46083"/>
                                        </p:tgtEl>
                                      </p:cBhvr>
                                    </p:animEffect>
                                    <p:set>
                                      <p:cBhvr>
                                        <p:cTn id="12" dur="1" fill="hold">
                                          <p:stCondLst>
                                            <p:cond delay="499"/>
                                          </p:stCondLst>
                                        </p:cTn>
                                        <p:tgtEl>
                                          <p:spTgt spid="46083"/>
                                        </p:tgtEl>
                                        <p:attrNameLst>
                                          <p:attrName>style.visibility</p:attrName>
                                        </p:attrNameLst>
                                      </p:cBhvr>
                                      <p:to>
                                        <p:strVal val="hidden"/>
                                      </p:to>
                                    </p:set>
                                  </p:childTnLst>
                                </p:cTn>
                              </p:par>
                              <p:par>
                                <p:cTn id="13" presetID="3" presetClass="entr" presetSubtype="10" fill="hold" nodeType="withEffect">
                                  <p:stCondLst>
                                    <p:cond delay="0"/>
                                  </p:stCondLst>
                                  <p:childTnLst>
                                    <p:set>
                                      <p:cBhvr>
                                        <p:cTn id="14" dur="1" fill="hold">
                                          <p:stCondLst>
                                            <p:cond delay="0"/>
                                          </p:stCondLst>
                                        </p:cTn>
                                        <p:tgtEl>
                                          <p:spTgt spid="46084"/>
                                        </p:tgtEl>
                                        <p:attrNameLst>
                                          <p:attrName>style.visibility</p:attrName>
                                        </p:attrNameLst>
                                      </p:cBhvr>
                                      <p:to>
                                        <p:strVal val="visible"/>
                                      </p:to>
                                    </p:set>
                                    <p:animEffect transition="in" filter="blinds(horizontal)">
                                      <p:cBhvr>
                                        <p:cTn id="15" dur="500"/>
                                        <p:tgtEl>
                                          <p:spTgt spid="46084"/>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xit" presetSubtype="10" fill="hold" nodeType="clickEffect">
                                  <p:stCondLst>
                                    <p:cond delay="0"/>
                                  </p:stCondLst>
                                  <p:childTnLst>
                                    <p:animEffect transition="out" filter="blinds(horizontal)">
                                      <p:cBhvr>
                                        <p:cTn id="19" dur="500"/>
                                        <p:tgtEl>
                                          <p:spTgt spid="46084"/>
                                        </p:tgtEl>
                                      </p:cBhvr>
                                    </p:animEffect>
                                    <p:set>
                                      <p:cBhvr>
                                        <p:cTn id="20" dur="1" fill="hold">
                                          <p:stCondLst>
                                            <p:cond delay="499"/>
                                          </p:stCondLst>
                                        </p:cTn>
                                        <p:tgtEl>
                                          <p:spTgt spid="46084"/>
                                        </p:tgtEl>
                                        <p:attrNameLst>
                                          <p:attrName>style.visibility</p:attrName>
                                        </p:attrNameLst>
                                      </p:cBhvr>
                                      <p:to>
                                        <p:strVal val="hidden"/>
                                      </p:to>
                                    </p:set>
                                  </p:childTnLst>
                                </p:cTn>
                              </p:par>
                              <p:par>
                                <p:cTn id="21" presetID="3" presetClass="entr" presetSubtype="10" fill="hold" nodeType="withEffect">
                                  <p:stCondLst>
                                    <p:cond delay="0"/>
                                  </p:stCondLst>
                                  <p:childTnLst>
                                    <p:set>
                                      <p:cBhvr>
                                        <p:cTn id="22" dur="1" fill="hold">
                                          <p:stCondLst>
                                            <p:cond delay="0"/>
                                          </p:stCondLst>
                                        </p:cTn>
                                        <p:tgtEl>
                                          <p:spTgt spid="46085"/>
                                        </p:tgtEl>
                                        <p:attrNameLst>
                                          <p:attrName>style.visibility</p:attrName>
                                        </p:attrNameLst>
                                      </p:cBhvr>
                                      <p:to>
                                        <p:strVal val="visible"/>
                                      </p:to>
                                    </p:set>
                                    <p:animEffect transition="in" filter="blinds(horizontal)">
                                      <p:cBhvr>
                                        <p:cTn id="23" dur="500"/>
                                        <p:tgtEl>
                                          <p:spTgt spid="46085"/>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xit" presetSubtype="10" fill="hold" nodeType="clickEffect">
                                  <p:stCondLst>
                                    <p:cond delay="0"/>
                                  </p:stCondLst>
                                  <p:childTnLst>
                                    <p:animEffect transition="out" filter="blinds(horizontal)">
                                      <p:cBhvr>
                                        <p:cTn id="27" dur="500"/>
                                        <p:tgtEl>
                                          <p:spTgt spid="46085"/>
                                        </p:tgtEl>
                                      </p:cBhvr>
                                    </p:animEffect>
                                    <p:set>
                                      <p:cBhvr>
                                        <p:cTn id="28" dur="1" fill="hold">
                                          <p:stCondLst>
                                            <p:cond delay="499"/>
                                          </p:stCondLst>
                                        </p:cTn>
                                        <p:tgtEl>
                                          <p:spTgt spid="46085"/>
                                        </p:tgtEl>
                                        <p:attrNameLst>
                                          <p:attrName>style.visibility</p:attrName>
                                        </p:attrNameLst>
                                      </p:cBhvr>
                                      <p:to>
                                        <p:strVal val="hidden"/>
                                      </p:to>
                                    </p:set>
                                  </p:childTnLst>
                                </p:cTn>
                              </p:par>
                              <p:par>
                                <p:cTn id="29" presetID="3" presetClass="entr" presetSubtype="10" fill="hold" nodeType="withEffect">
                                  <p:stCondLst>
                                    <p:cond delay="0"/>
                                  </p:stCondLst>
                                  <p:childTnLst>
                                    <p:set>
                                      <p:cBhvr>
                                        <p:cTn id="30" dur="1" fill="hold">
                                          <p:stCondLst>
                                            <p:cond delay="0"/>
                                          </p:stCondLst>
                                        </p:cTn>
                                        <p:tgtEl>
                                          <p:spTgt spid="46086"/>
                                        </p:tgtEl>
                                        <p:attrNameLst>
                                          <p:attrName>style.visibility</p:attrName>
                                        </p:attrNameLst>
                                      </p:cBhvr>
                                      <p:to>
                                        <p:strVal val="visible"/>
                                      </p:to>
                                    </p:set>
                                    <p:animEffect transition="in" filter="blinds(horizontal)">
                                      <p:cBhvr>
                                        <p:cTn id="31" dur="500"/>
                                        <p:tgtEl>
                                          <p:spTgt spid="460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Rectangle 1"/>
          <p:cNvSpPr/>
          <p:nvPr/>
        </p:nvSpPr>
        <p:spPr>
          <a:xfrm>
            <a:off x="214282" y="44624"/>
            <a:ext cx="8715436" cy="1008112"/>
          </a:xfrm>
          <a:prstGeom prst="rect">
            <a:avLst/>
          </a:prstGeom>
          <a:solidFill>
            <a:schemeClr val="tx2">
              <a:lumMod val="40000"/>
              <a:lumOff val="60000"/>
            </a:schemeClr>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bg1"/>
              </a:solidFill>
            </a:endParaRPr>
          </a:p>
        </p:txBody>
      </p:sp>
      <p:sp>
        <p:nvSpPr>
          <p:cNvPr id="3" name="Title 1"/>
          <p:cNvSpPr txBox="1">
            <a:spLocks/>
          </p:cNvSpPr>
          <p:nvPr/>
        </p:nvSpPr>
        <p:spPr>
          <a:xfrm>
            <a:off x="285720" y="-27384"/>
            <a:ext cx="8572560" cy="1143000"/>
          </a:xfrm>
          <a:prstGeom prst="rect">
            <a:avLst/>
          </a:prstGeom>
        </p:spPr>
        <p:txBody>
          <a:bodyPr vert="horz" lIns="91440" tIns="45720" rIns="91440" bIns="45720" rtlCol="0" anchor="ctr">
            <a:normAutofit/>
          </a:bodyPr>
          <a:lstStyle/>
          <a:p>
            <a:pPr>
              <a:spcBef>
                <a:spcPct val="0"/>
              </a:spcBef>
              <a:defRPr/>
            </a:pPr>
            <a:r>
              <a:rPr lang="de-DE" sz="4400" dirty="0" smtClean="0">
                <a:solidFill>
                  <a:schemeClr val="bg1"/>
                </a:solidFill>
                <a:latin typeface="Cordia New" pitchFamily="34" charset="-34"/>
                <a:cs typeface="Cordia New" pitchFamily="34" charset="-34"/>
              </a:rPr>
              <a:t>1. Forschungsziele:		LEP</a:t>
            </a:r>
            <a:endParaRPr lang="de-DE" sz="3200" dirty="0">
              <a:solidFill>
                <a:schemeClr val="bg1"/>
              </a:solidFill>
            </a:endParaRPr>
          </a:p>
        </p:txBody>
      </p:sp>
      <p:pic>
        <p:nvPicPr>
          <p:cNvPr id="45057" name="Picture 1" descr="A:\Arbeit\Vortraege\LHC@Loerrach\LEP_Experimente.bmp">
            <a:hlinkClick r:id="rId2" action="ppaction://hlinksldjump"/>
          </p:cNvPr>
          <p:cNvPicPr>
            <a:picLocks noChangeAspect="1" noChangeArrowheads="1"/>
          </p:cNvPicPr>
          <p:nvPr/>
        </p:nvPicPr>
        <p:blipFill>
          <a:blip r:embed="rId3" cstate="print"/>
          <a:srcRect/>
          <a:stretch>
            <a:fillRect/>
          </a:stretch>
        </p:blipFill>
        <p:spPr bwMode="auto">
          <a:xfrm>
            <a:off x="251521" y="1099863"/>
            <a:ext cx="8640960" cy="5713513"/>
          </a:xfrm>
          <a:prstGeom prst="rect">
            <a:avLst/>
          </a:prstGeom>
          <a:noFill/>
        </p:spPr>
      </p:pic>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Rectangle 1"/>
          <p:cNvSpPr/>
          <p:nvPr/>
        </p:nvSpPr>
        <p:spPr>
          <a:xfrm>
            <a:off x="214282" y="44624"/>
            <a:ext cx="8715436" cy="1008112"/>
          </a:xfrm>
          <a:prstGeom prst="rect">
            <a:avLst/>
          </a:prstGeom>
          <a:solidFill>
            <a:schemeClr val="tx2">
              <a:lumMod val="40000"/>
              <a:lumOff val="60000"/>
            </a:schemeClr>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bg1"/>
              </a:solidFill>
            </a:endParaRPr>
          </a:p>
        </p:txBody>
      </p:sp>
      <p:sp>
        <p:nvSpPr>
          <p:cNvPr id="3" name="Title 1"/>
          <p:cNvSpPr txBox="1">
            <a:spLocks/>
          </p:cNvSpPr>
          <p:nvPr/>
        </p:nvSpPr>
        <p:spPr>
          <a:xfrm>
            <a:off x="285720" y="-27384"/>
            <a:ext cx="8572560" cy="1143000"/>
          </a:xfrm>
          <a:prstGeom prst="rect">
            <a:avLst/>
          </a:prstGeom>
        </p:spPr>
        <p:txBody>
          <a:bodyPr vert="horz" lIns="91440" tIns="45720" rIns="91440" bIns="45720" rtlCol="0" anchor="ctr">
            <a:normAutofit/>
          </a:bodyPr>
          <a:lstStyle/>
          <a:p>
            <a:pPr>
              <a:spcBef>
                <a:spcPct val="0"/>
              </a:spcBef>
              <a:defRPr/>
            </a:pPr>
            <a:r>
              <a:rPr lang="de-DE" sz="4400" dirty="0" smtClean="0">
                <a:solidFill>
                  <a:schemeClr val="bg1"/>
                </a:solidFill>
                <a:latin typeface="Cordia New" pitchFamily="34" charset="-34"/>
                <a:cs typeface="Cordia New" pitchFamily="34" charset="-34"/>
              </a:rPr>
              <a:t>1. Forschungsziele:		DESY</a:t>
            </a:r>
            <a:endParaRPr lang="de-DE" sz="3200" dirty="0">
              <a:solidFill>
                <a:schemeClr val="bg1"/>
              </a:solidFill>
            </a:endParaRPr>
          </a:p>
        </p:txBody>
      </p:sp>
      <p:pic>
        <p:nvPicPr>
          <p:cNvPr id="44034" name="Picture 2" descr="http://www.physics.ohio-state.edu/~ling/group/desy.jpg">
            <a:hlinkClick r:id="rId2" action="ppaction://hlinksldjump"/>
          </p:cNvPr>
          <p:cNvPicPr>
            <a:picLocks noChangeAspect="1" noChangeArrowheads="1"/>
          </p:cNvPicPr>
          <p:nvPr/>
        </p:nvPicPr>
        <p:blipFill>
          <a:blip r:embed="rId3" cstate="print"/>
          <a:srcRect/>
          <a:stretch>
            <a:fillRect/>
          </a:stretch>
        </p:blipFill>
        <p:spPr bwMode="auto">
          <a:xfrm>
            <a:off x="539552" y="1052736"/>
            <a:ext cx="7994749" cy="5780037"/>
          </a:xfrm>
          <a:prstGeom prst="rect">
            <a:avLst/>
          </a:prstGeom>
          <a:noFill/>
        </p:spPr>
      </p:pic>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Rectangle 1"/>
          <p:cNvSpPr/>
          <p:nvPr/>
        </p:nvSpPr>
        <p:spPr>
          <a:xfrm>
            <a:off x="214282" y="44624"/>
            <a:ext cx="8715436" cy="1008112"/>
          </a:xfrm>
          <a:prstGeom prst="rect">
            <a:avLst/>
          </a:prstGeom>
          <a:solidFill>
            <a:schemeClr val="tx2">
              <a:lumMod val="40000"/>
              <a:lumOff val="60000"/>
            </a:schemeClr>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bg1"/>
              </a:solidFill>
            </a:endParaRPr>
          </a:p>
        </p:txBody>
      </p:sp>
      <p:sp>
        <p:nvSpPr>
          <p:cNvPr id="3" name="Title 1"/>
          <p:cNvSpPr txBox="1">
            <a:spLocks/>
          </p:cNvSpPr>
          <p:nvPr/>
        </p:nvSpPr>
        <p:spPr>
          <a:xfrm>
            <a:off x="285720" y="-27384"/>
            <a:ext cx="8572560" cy="1143000"/>
          </a:xfrm>
          <a:prstGeom prst="rect">
            <a:avLst/>
          </a:prstGeom>
        </p:spPr>
        <p:txBody>
          <a:bodyPr vert="horz" lIns="91440" tIns="45720" rIns="91440" bIns="45720" rtlCol="0" anchor="ctr">
            <a:normAutofit/>
          </a:bodyPr>
          <a:lstStyle/>
          <a:p>
            <a:pPr>
              <a:spcBef>
                <a:spcPct val="0"/>
              </a:spcBef>
              <a:defRPr/>
            </a:pPr>
            <a:r>
              <a:rPr lang="de-DE" sz="4400" dirty="0" smtClean="0">
                <a:solidFill>
                  <a:schemeClr val="bg1"/>
                </a:solidFill>
                <a:latin typeface="Cordia New" pitchFamily="34" charset="-34"/>
                <a:cs typeface="Cordia New" pitchFamily="34" charset="-34"/>
              </a:rPr>
              <a:t>1. Forschungsziele:		TEVATRON</a:t>
            </a:r>
            <a:endParaRPr lang="de-DE" sz="3200" dirty="0">
              <a:solidFill>
                <a:schemeClr val="bg1"/>
              </a:solidFill>
            </a:endParaRPr>
          </a:p>
        </p:txBody>
      </p:sp>
      <p:sp>
        <p:nvSpPr>
          <p:cNvPr id="43010" name="AutoShape 2" descr="http://de.academic.ru/pictures/dewiki/102/fermilab.jpg"/>
          <p:cNvSpPr>
            <a:spLocks noChangeAspect="1" noChangeArrowheads="1"/>
          </p:cNvSpPr>
          <p:nvPr/>
        </p:nvSpPr>
        <p:spPr bwMode="auto">
          <a:xfrm>
            <a:off x="63500" y="-136525"/>
            <a:ext cx="11639550" cy="7581900"/>
          </a:xfrm>
          <a:prstGeom prst="rect">
            <a:avLst/>
          </a:prstGeom>
          <a:noFill/>
        </p:spPr>
        <p:txBody>
          <a:bodyPr vert="horz" wrap="square" lIns="91440" tIns="45720" rIns="91440" bIns="45720" numCol="1" anchor="t" anchorCtr="0" compatLnSpc="1">
            <a:prstTxWarp prst="textNoShape">
              <a:avLst/>
            </a:prstTxWarp>
          </a:bodyPr>
          <a:lstStyle/>
          <a:p>
            <a:endParaRPr lang="de-DE"/>
          </a:p>
        </p:txBody>
      </p:sp>
      <p:pic>
        <p:nvPicPr>
          <p:cNvPr id="43012" name="Picture 4" descr="http://de.academic.ru/pictures/dewiki/102/fermilab.jpg">
            <a:hlinkClick r:id="rId2" action="ppaction://hlinksldjump"/>
          </p:cNvPr>
          <p:cNvPicPr>
            <a:picLocks noChangeAspect="1" noChangeArrowheads="1"/>
          </p:cNvPicPr>
          <p:nvPr/>
        </p:nvPicPr>
        <p:blipFill>
          <a:blip r:embed="rId3" cstate="print"/>
          <a:srcRect/>
          <a:stretch>
            <a:fillRect/>
          </a:stretch>
        </p:blipFill>
        <p:spPr bwMode="auto">
          <a:xfrm>
            <a:off x="251520" y="1064498"/>
            <a:ext cx="8640960" cy="5628646"/>
          </a:xfrm>
          <a:prstGeom prst="rect">
            <a:avLst/>
          </a:prstGeom>
          <a:noFill/>
        </p:spPr>
      </p:pic>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A:\Arbeit\Masterclasses\MasterclassesWebseite\MasterclassesWebseiteNeu\MasterclassesWebseite\images\ATLAS_detector_alles_mittel.jpg"/>
          <p:cNvPicPr>
            <a:picLocks noChangeAspect="1" noChangeArrowheads="1"/>
          </p:cNvPicPr>
          <p:nvPr/>
        </p:nvPicPr>
        <p:blipFill>
          <a:blip r:embed="rId2" cstate="print"/>
          <a:srcRect/>
          <a:stretch>
            <a:fillRect/>
          </a:stretch>
        </p:blipFill>
        <p:spPr bwMode="auto">
          <a:xfrm>
            <a:off x="3491880" y="2420888"/>
            <a:ext cx="4176464" cy="2687528"/>
          </a:xfrm>
          <a:prstGeom prst="rect">
            <a:avLst/>
          </a:prstGeom>
          <a:noFill/>
        </p:spPr>
      </p:pic>
      <p:sp>
        <p:nvSpPr>
          <p:cNvPr id="2" name="Title 1"/>
          <p:cNvSpPr>
            <a:spLocks noGrp="1"/>
          </p:cNvSpPr>
          <p:nvPr>
            <p:ph type="ctrTitle"/>
          </p:nvPr>
        </p:nvSpPr>
        <p:spPr>
          <a:xfrm>
            <a:off x="685800" y="4941168"/>
            <a:ext cx="7772400" cy="1470025"/>
          </a:xfrm>
        </p:spPr>
        <p:txBody>
          <a:bodyPr/>
          <a:lstStyle/>
          <a:p>
            <a:r>
              <a:rPr lang="de-DE" dirty="0" smtClean="0"/>
              <a:t>Beschleuniger, Detektoren und Datenanalyse</a:t>
            </a:r>
            <a:endParaRPr lang="de-DE" dirty="0"/>
          </a:p>
        </p:txBody>
      </p:sp>
      <p:sp>
        <p:nvSpPr>
          <p:cNvPr id="3" name="Subtitle 2"/>
          <p:cNvSpPr>
            <a:spLocks noGrp="1"/>
          </p:cNvSpPr>
          <p:nvPr>
            <p:ph type="subTitle" idx="1"/>
          </p:nvPr>
        </p:nvSpPr>
        <p:spPr>
          <a:xfrm>
            <a:off x="1371600" y="6264895"/>
            <a:ext cx="6400800" cy="620489"/>
          </a:xfrm>
        </p:spPr>
        <p:txBody>
          <a:bodyPr/>
          <a:lstStyle/>
          <a:p>
            <a:r>
              <a:rPr lang="de-DE" dirty="0" smtClean="0"/>
              <a:t>Konrad Jende</a:t>
            </a:r>
            <a:endParaRPr lang="de-DE" dirty="0"/>
          </a:p>
        </p:txBody>
      </p:sp>
      <p:pic>
        <p:nvPicPr>
          <p:cNvPr id="1026" name="Picture 2" descr="A:\Arbeit\Masterclasses\MasterclassesWebseite\MasterclassesWebseiteNeu\MasterclassesWebseite\images\wallpaper_colored.jpg"/>
          <p:cNvPicPr>
            <a:picLocks noChangeAspect="1" noChangeArrowheads="1"/>
          </p:cNvPicPr>
          <p:nvPr/>
        </p:nvPicPr>
        <p:blipFill>
          <a:blip r:embed="rId3" cstate="print"/>
          <a:srcRect/>
          <a:stretch>
            <a:fillRect/>
          </a:stretch>
        </p:blipFill>
        <p:spPr bwMode="auto">
          <a:xfrm>
            <a:off x="0" y="0"/>
            <a:ext cx="3533205" cy="3533205"/>
          </a:xfrm>
          <a:prstGeom prst="rect">
            <a:avLst/>
          </a:prstGeom>
          <a:noFill/>
        </p:spPr>
      </p:pic>
      <p:pic>
        <p:nvPicPr>
          <p:cNvPr id="1028" name="Picture 4" descr="A:\Arbeit\Vortraege\LHC@Loerrach\Pi0\new-1.jpg"/>
          <p:cNvPicPr>
            <a:picLocks noChangeAspect="1" noChangeArrowheads="1"/>
          </p:cNvPicPr>
          <p:nvPr/>
        </p:nvPicPr>
        <p:blipFill>
          <a:blip r:embed="rId4" cstate="print"/>
          <a:srcRect/>
          <a:stretch>
            <a:fillRect/>
          </a:stretch>
        </p:blipFill>
        <p:spPr bwMode="auto">
          <a:xfrm>
            <a:off x="5351860" y="0"/>
            <a:ext cx="3792140" cy="2579365"/>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9"/>
          <p:cNvGrpSpPr/>
          <p:nvPr/>
        </p:nvGrpSpPr>
        <p:grpSpPr>
          <a:xfrm>
            <a:off x="214282" y="214290"/>
            <a:ext cx="8715436" cy="6429420"/>
            <a:chOff x="571472" y="428604"/>
            <a:chExt cx="7858180" cy="6072230"/>
          </a:xfrm>
        </p:grpSpPr>
        <p:sp>
          <p:nvSpPr>
            <p:cNvPr id="14" name="Rectangle 13"/>
            <p:cNvSpPr/>
            <p:nvPr/>
          </p:nvSpPr>
          <p:spPr>
            <a:xfrm>
              <a:off x="571472" y="428604"/>
              <a:ext cx="7858180" cy="1357322"/>
            </a:xfrm>
            <a:prstGeom prst="rect">
              <a:avLst/>
            </a:prstGeom>
            <a:solidFill>
              <a:schemeClr val="tx2"/>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bg1"/>
                </a:solidFill>
              </a:endParaRPr>
            </a:p>
          </p:txBody>
        </p:sp>
        <p:sp>
          <p:nvSpPr>
            <p:cNvPr id="15" name="Rectangle 14"/>
            <p:cNvSpPr/>
            <p:nvPr/>
          </p:nvSpPr>
          <p:spPr>
            <a:xfrm>
              <a:off x="571472" y="1785926"/>
              <a:ext cx="2630585" cy="4714908"/>
            </a:xfrm>
            <a:prstGeom prst="rect">
              <a:avLst/>
            </a:prstGeom>
            <a:solidFill>
              <a:schemeClr val="tx2"/>
            </a:solidFill>
            <a:ln w="60325" cap="flat">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AutoNum type="arabicPeriod"/>
              </a:pPr>
              <a:r>
                <a:rPr lang="de-DE" b="1" dirty="0" smtClean="0">
                  <a:solidFill>
                    <a:schemeClr val="bg1"/>
                  </a:solidFill>
                </a:rPr>
                <a:t>Heissenbergsche Unschärferelation</a:t>
              </a:r>
            </a:p>
            <a:p>
              <a:pPr marL="342900" indent="-342900">
                <a:buAutoNum type="arabicPeriod"/>
              </a:pPr>
              <a:r>
                <a:rPr lang="de-DE" dirty="0" smtClean="0">
                  <a:solidFill>
                    <a:schemeClr val="bg1"/>
                  </a:solidFill>
                </a:rPr>
                <a:t>Energie-Masse-Beziehung</a:t>
              </a:r>
            </a:p>
            <a:p>
              <a:pPr marL="342900" indent="-342900">
                <a:buAutoNum type="arabicPeriod"/>
              </a:pPr>
              <a:r>
                <a:rPr lang="de-DE" dirty="0" smtClean="0">
                  <a:solidFill>
                    <a:schemeClr val="bg1"/>
                  </a:solidFill>
                </a:rPr>
                <a:t>Energie-Impuls-Beziehung</a:t>
              </a:r>
            </a:p>
            <a:p>
              <a:pPr marL="342900" indent="-342900">
                <a:buAutoNum type="arabicPeriod"/>
              </a:pPr>
              <a:r>
                <a:rPr lang="de-DE" dirty="0" smtClean="0">
                  <a:solidFill>
                    <a:schemeClr val="bg1"/>
                  </a:solidFill>
                </a:rPr>
                <a:t>Energie- und Impulserhaltung</a:t>
              </a:r>
            </a:p>
          </p:txBody>
        </p:sp>
      </p:grpSp>
      <p:sp>
        <p:nvSpPr>
          <p:cNvPr id="12" name="Title 1"/>
          <p:cNvSpPr txBox="1">
            <a:spLocks/>
          </p:cNvSpPr>
          <p:nvPr/>
        </p:nvSpPr>
        <p:spPr>
          <a:xfrm>
            <a:off x="285720" y="357166"/>
            <a:ext cx="8572560" cy="1143000"/>
          </a:xfrm>
          <a:prstGeom prst="rect">
            <a:avLst/>
          </a:prstGeom>
        </p:spPr>
        <p:txBody>
          <a:bodyPr vert="horz" lIns="91440" tIns="45720" rIns="91440" bIns="45720" rtlCol="0" anchor="ctr">
            <a:normAutofit/>
          </a:bodyPr>
          <a:lstStyle/>
          <a:p>
            <a:pPr>
              <a:spcBef>
                <a:spcPct val="0"/>
              </a:spcBef>
              <a:defRPr/>
            </a:pPr>
            <a:r>
              <a:rPr lang="de-DE" sz="4400" dirty="0" smtClean="0">
                <a:solidFill>
                  <a:schemeClr val="bg1"/>
                </a:solidFill>
                <a:latin typeface="Cordia New" pitchFamily="34" charset="-34"/>
                <a:cs typeface="Cordia New" pitchFamily="34" charset="-34"/>
              </a:rPr>
              <a:t>2. </a:t>
            </a:r>
            <a:r>
              <a:rPr lang="de-DE" sz="4400" dirty="0">
                <a:solidFill>
                  <a:schemeClr val="bg1"/>
                </a:solidFill>
                <a:latin typeface="Cordia New" pitchFamily="34" charset="-34"/>
                <a:cs typeface="Cordia New" pitchFamily="34" charset="-34"/>
              </a:rPr>
              <a:t>Fundamentale Prinzipien der </a:t>
            </a:r>
            <a:r>
              <a:rPr lang="de-DE" sz="4400" dirty="0" smtClean="0">
                <a:solidFill>
                  <a:schemeClr val="bg1"/>
                </a:solidFill>
                <a:latin typeface="Cordia New" pitchFamily="34" charset="-34"/>
                <a:cs typeface="Cordia New" pitchFamily="34" charset="-34"/>
              </a:rPr>
              <a:t>Teilchenphysik</a:t>
            </a:r>
            <a:endParaRPr lang="de-DE" sz="4400" dirty="0">
              <a:solidFill>
                <a:schemeClr val="bg1"/>
              </a:solidFill>
              <a:latin typeface="Cordia New" pitchFamily="34" charset="-34"/>
              <a:cs typeface="Cordia New" pitchFamily="34" charset="-34"/>
            </a:endParaRPr>
          </a:p>
        </p:txBody>
      </p:sp>
      <p:sp>
        <p:nvSpPr>
          <p:cNvPr id="18" name="Slide Number Placeholder 17"/>
          <p:cNvSpPr>
            <a:spLocks noGrp="1"/>
          </p:cNvSpPr>
          <p:nvPr>
            <p:ph type="sldNum" sz="quarter" idx="12"/>
          </p:nvPr>
        </p:nvSpPr>
        <p:spPr/>
        <p:txBody>
          <a:bodyPr/>
          <a:lstStyle/>
          <a:p>
            <a:fld id="{113716C7-BC24-43E6-9F9A-C5106614EB76}" type="slidenum">
              <a:rPr lang="de-DE" smtClean="0"/>
              <a:pPr/>
              <a:t>20</a:t>
            </a:fld>
            <a:endParaRPr lang="de-DE"/>
          </a:p>
        </p:txBody>
      </p:sp>
      <p:grpSp>
        <p:nvGrpSpPr>
          <p:cNvPr id="17" name="Group 16"/>
          <p:cNvGrpSpPr/>
          <p:nvPr/>
        </p:nvGrpSpPr>
        <p:grpSpPr>
          <a:xfrm>
            <a:off x="3131840" y="1700808"/>
            <a:ext cx="5760640" cy="4896544"/>
            <a:chOff x="3131840" y="1700808"/>
            <a:chExt cx="5760640" cy="4896544"/>
          </a:xfrm>
        </p:grpSpPr>
        <p:sp>
          <p:nvSpPr>
            <p:cNvPr id="16" name="Rectangle 15"/>
            <p:cNvSpPr/>
            <p:nvPr/>
          </p:nvSpPr>
          <p:spPr>
            <a:xfrm>
              <a:off x="3131840" y="1700808"/>
              <a:ext cx="5760640" cy="4896544"/>
            </a:xfrm>
            <a:prstGeom prst="rect">
              <a:avLst/>
            </a:prstGeom>
            <a:solidFill>
              <a:schemeClr val="accent1">
                <a:lumMod val="60000"/>
                <a:lumOff val="40000"/>
                <a:alpha val="4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aphicFrame>
          <p:nvGraphicFramePr>
            <p:cNvPr id="9" name="Object 8"/>
            <p:cNvGraphicFramePr>
              <a:graphicFrameLocks noChangeAspect="1"/>
            </p:cNvGraphicFramePr>
            <p:nvPr/>
          </p:nvGraphicFramePr>
          <p:xfrm>
            <a:off x="3203847" y="1700808"/>
            <a:ext cx="5520613" cy="1656184"/>
          </p:xfrm>
          <a:graphic>
            <a:graphicData uri="http://schemas.openxmlformats.org/presentationml/2006/ole">
              <p:oleObj spid="_x0000_s10241" name="Equation" r:id="rId3" imgW="634680" imgH="190440" progId="Equation.3">
                <p:embed/>
              </p:oleObj>
            </a:graphicData>
          </a:graphic>
        </p:graphicFrame>
        <p:sp>
          <p:nvSpPr>
            <p:cNvPr id="10" name="TextBox 9"/>
            <p:cNvSpPr txBox="1"/>
            <p:nvPr/>
          </p:nvSpPr>
          <p:spPr>
            <a:xfrm>
              <a:off x="3203848" y="4566027"/>
              <a:ext cx="5616625" cy="2031325"/>
            </a:xfrm>
            <a:prstGeom prst="rect">
              <a:avLst/>
            </a:prstGeom>
            <a:noFill/>
          </p:spPr>
          <p:txBody>
            <a:bodyPr wrap="square" rtlCol="0">
              <a:spAutoFit/>
            </a:bodyPr>
            <a:lstStyle/>
            <a:p>
              <a:r>
                <a:rPr lang="de-DE" dirty="0" smtClean="0"/>
                <a:t>Diese Gleichung ist sehr nützlich, denn:</a:t>
              </a:r>
            </a:p>
            <a:p>
              <a:endParaRPr lang="de-DE" dirty="0"/>
            </a:p>
            <a:p>
              <a:pPr algn="just"/>
              <a:r>
                <a:rPr lang="de-DE" dirty="0" smtClean="0"/>
                <a:t>Je grösser die Energie eines Teilchenstrahls, desto grösser ist dessen Impuls. Die Gleichung oben gibt die Möglichkeit vor, dass dann der Ort sehr genau vermessen werden kann und damit die Ausdehnung von Objekten </a:t>
              </a:r>
              <a:r>
                <a:rPr lang="de-DE" dirty="0" smtClean="0">
                  <a:sym typeface="Wingdings" pitchFamily="2" charset="2"/>
                </a:rPr>
                <a:t> dies ist gerade ein Ziel der Teilchenphysik</a:t>
              </a:r>
              <a:endParaRPr lang="de-DE" dirty="0"/>
            </a:p>
          </p:txBody>
        </p:sp>
        <p:sp>
          <p:nvSpPr>
            <p:cNvPr id="11" name="TextBox 10"/>
            <p:cNvSpPr txBox="1"/>
            <p:nvPr/>
          </p:nvSpPr>
          <p:spPr>
            <a:xfrm>
              <a:off x="3275856" y="3212976"/>
              <a:ext cx="5120825" cy="923330"/>
            </a:xfrm>
            <a:prstGeom prst="rect">
              <a:avLst/>
            </a:prstGeom>
            <a:noFill/>
          </p:spPr>
          <p:txBody>
            <a:bodyPr wrap="none" rtlCol="0">
              <a:spAutoFit/>
            </a:bodyPr>
            <a:lstStyle/>
            <a:p>
              <a:r>
                <a:rPr lang="el-GR" dirty="0" smtClean="0"/>
                <a:t>Δ</a:t>
              </a:r>
              <a:r>
                <a:rPr lang="en-GB" dirty="0" smtClean="0"/>
                <a:t>x ... </a:t>
              </a:r>
              <a:r>
                <a:rPr lang="en-GB" dirty="0" err="1" smtClean="0"/>
                <a:t>Ortsungenauigkeit</a:t>
              </a:r>
              <a:r>
                <a:rPr lang="en-GB" dirty="0" smtClean="0"/>
                <a:t>, </a:t>
              </a:r>
              <a:r>
                <a:rPr lang="el-GR" dirty="0" smtClean="0"/>
                <a:t>Δ</a:t>
              </a:r>
              <a:r>
                <a:rPr lang="en-GB" dirty="0" smtClean="0"/>
                <a:t>p ... </a:t>
              </a:r>
              <a:r>
                <a:rPr lang="en-GB" dirty="0" err="1" smtClean="0"/>
                <a:t>Impulsungenauigkeit</a:t>
              </a:r>
              <a:r>
                <a:rPr lang="en-GB" dirty="0" smtClean="0"/>
                <a:t>, </a:t>
              </a:r>
            </a:p>
            <a:p>
              <a:endParaRPr lang="de-DE" dirty="0" smtClean="0"/>
            </a:p>
            <a:p>
              <a:r>
                <a:rPr lang="de-DE" dirty="0" smtClean="0"/>
                <a:t>               … Plancksches Wirkungsquantum</a:t>
              </a:r>
              <a:endParaRPr lang="de-DE" dirty="0"/>
            </a:p>
          </p:txBody>
        </p:sp>
        <p:graphicFrame>
          <p:nvGraphicFramePr>
            <p:cNvPr id="13" name="Object 12"/>
            <p:cNvGraphicFramePr>
              <a:graphicFrameLocks noChangeAspect="1"/>
            </p:cNvGraphicFramePr>
            <p:nvPr/>
          </p:nvGraphicFramePr>
          <p:xfrm>
            <a:off x="3347864" y="3645024"/>
            <a:ext cx="749300" cy="619125"/>
          </p:xfrm>
          <a:graphic>
            <a:graphicData uri="http://schemas.openxmlformats.org/presentationml/2006/ole">
              <p:oleObj spid="_x0000_s10242" name="Equation" r:id="rId4" imgW="431640" imgH="355320" progId="Equation.3">
                <p:embed/>
              </p:oleObj>
            </a:graphicData>
          </a:graphic>
        </p:graphicFrame>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blinds(horizontal)">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xit" presetSubtype="10" fill="hold" nodeType="clickEffect">
                                  <p:stCondLst>
                                    <p:cond delay="0"/>
                                  </p:stCondLst>
                                  <p:childTnLst>
                                    <p:animEffect transition="out" filter="blinds(horizontal)">
                                      <p:cBhvr>
                                        <p:cTn id="11" dur="500"/>
                                        <p:tgtEl>
                                          <p:spTgt spid="17"/>
                                        </p:tgtEl>
                                      </p:cBhvr>
                                    </p:animEffect>
                                    <p:set>
                                      <p:cBhvr>
                                        <p:cTn id="12" dur="1" fill="hold">
                                          <p:stCondLst>
                                            <p:cond delay="499"/>
                                          </p:stCondLst>
                                        </p:cTn>
                                        <p:tgtEl>
                                          <p:spTgt spid="1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9"/>
          <p:cNvGrpSpPr/>
          <p:nvPr/>
        </p:nvGrpSpPr>
        <p:grpSpPr>
          <a:xfrm>
            <a:off x="214282" y="214290"/>
            <a:ext cx="8715436" cy="6429420"/>
            <a:chOff x="571472" y="428604"/>
            <a:chExt cx="7858180" cy="6072230"/>
          </a:xfrm>
        </p:grpSpPr>
        <p:sp>
          <p:nvSpPr>
            <p:cNvPr id="14" name="Rectangle 13"/>
            <p:cNvSpPr/>
            <p:nvPr/>
          </p:nvSpPr>
          <p:spPr>
            <a:xfrm>
              <a:off x="571472" y="428604"/>
              <a:ext cx="7858180" cy="1357322"/>
            </a:xfrm>
            <a:prstGeom prst="rect">
              <a:avLst/>
            </a:prstGeom>
            <a:solidFill>
              <a:schemeClr val="tx2"/>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bg1"/>
                </a:solidFill>
              </a:endParaRPr>
            </a:p>
          </p:txBody>
        </p:sp>
        <p:sp>
          <p:nvSpPr>
            <p:cNvPr id="15" name="Rectangle 14"/>
            <p:cNvSpPr/>
            <p:nvPr/>
          </p:nvSpPr>
          <p:spPr>
            <a:xfrm>
              <a:off x="571472" y="1785926"/>
              <a:ext cx="2630585" cy="4714908"/>
            </a:xfrm>
            <a:prstGeom prst="rect">
              <a:avLst/>
            </a:prstGeom>
            <a:solidFill>
              <a:schemeClr val="tx2"/>
            </a:solidFill>
            <a:ln w="60325" cap="flat">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AutoNum type="arabicPeriod"/>
              </a:pPr>
              <a:r>
                <a:rPr lang="de-DE" dirty="0" smtClean="0">
                  <a:solidFill>
                    <a:schemeClr val="bg1"/>
                  </a:solidFill>
                </a:rPr>
                <a:t>Heissenbergsche Unschärferelation</a:t>
              </a:r>
            </a:p>
            <a:p>
              <a:pPr marL="342900" indent="-342900">
                <a:buAutoNum type="arabicPeriod"/>
              </a:pPr>
              <a:r>
                <a:rPr lang="de-DE" b="1" dirty="0" smtClean="0">
                  <a:solidFill>
                    <a:schemeClr val="bg1"/>
                  </a:solidFill>
                </a:rPr>
                <a:t>Energie-Masse-Beziehung</a:t>
              </a:r>
            </a:p>
            <a:p>
              <a:pPr marL="342900" indent="-342900">
                <a:buAutoNum type="arabicPeriod"/>
              </a:pPr>
              <a:r>
                <a:rPr lang="de-DE" dirty="0" smtClean="0">
                  <a:solidFill>
                    <a:schemeClr val="bg1"/>
                  </a:solidFill>
                </a:rPr>
                <a:t>Energie-Impuls-Beziehung</a:t>
              </a:r>
            </a:p>
            <a:p>
              <a:pPr marL="342900" indent="-342900">
                <a:buAutoNum type="arabicPeriod"/>
              </a:pPr>
              <a:r>
                <a:rPr lang="de-DE" dirty="0" smtClean="0">
                  <a:solidFill>
                    <a:schemeClr val="bg1"/>
                  </a:solidFill>
                </a:rPr>
                <a:t>Energie- und Impulserhaltung</a:t>
              </a:r>
            </a:p>
          </p:txBody>
        </p:sp>
      </p:grpSp>
      <p:sp>
        <p:nvSpPr>
          <p:cNvPr id="12" name="Title 1"/>
          <p:cNvSpPr txBox="1">
            <a:spLocks/>
          </p:cNvSpPr>
          <p:nvPr/>
        </p:nvSpPr>
        <p:spPr>
          <a:xfrm>
            <a:off x="285720" y="357166"/>
            <a:ext cx="8572560" cy="1143000"/>
          </a:xfrm>
          <a:prstGeom prst="rect">
            <a:avLst/>
          </a:prstGeom>
        </p:spPr>
        <p:txBody>
          <a:bodyPr vert="horz" lIns="91440" tIns="45720" rIns="91440" bIns="45720" rtlCol="0" anchor="ctr">
            <a:normAutofit/>
          </a:bodyPr>
          <a:lstStyle/>
          <a:p>
            <a:pPr>
              <a:spcBef>
                <a:spcPct val="0"/>
              </a:spcBef>
              <a:defRPr/>
            </a:pPr>
            <a:r>
              <a:rPr lang="de-DE" sz="4400" dirty="0" smtClean="0">
                <a:solidFill>
                  <a:schemeClr val="bg1"/>
                </a:solidFill>
                <a:latin typeface="Cordia New" pitchFamily="34" charset="-34"/>
                <a:cs typeface="Cordia New" pitchFamily="34" charset="-34"/>
              </a:rPr>
              <a:t>2. </a:t>
            </a:r>
            <a:r>
              <a:rPr lang="de-DE" sz="4400" dirty="0">
                <a:solidFill>
                  <a:schemeClr val="bg1"/>
                </a:solidFill>
                <a:latin typeface="Cordia New" pitchFamily="34" charset="-34"/>
                <a:cs typeface="Cordia New" pitchFamily="34" charset="-34"/>
              </a:rPr>
              <a:t>Fundamentale Prinzipien der </a:t>
            </a:r>
            <a:r>
              <a:rPr lang="de-DE" sz="4400" dirty="0" smtClean="0">
                <a:solidFill>
                  <a:schemeClr val="bg1"/>
                </a:solidFill>
                <a:latin typeface="Cordia New" pitchFamily="34" charset="-34"/>
                <a:cs typeface="Cordia New" pitchFamily="34" charset="-34"/>
              </a:rPr>
              <a:t>Teilchenphysik</a:t>
            </a:r>
            <a:endParaRPr lang="de-DE" sz="4400" dirty="0">
              <a:solidFill>
                <a:schemeClr val="bg1"/>
              </a:solidFill>
              <a:latin typeface="Cordia New" pitchFamily="34" charset="-34"/>
              <a:cs typeface="Cordia New" pitchFamily="34" charset="-34"/>
            </a:endParaRPr>
          </a:p>
        </p:txBody>
      </p:sp>
      <p:sp>
        <p:nvSpPr>
          <p:cNvPr id="18" name="Slide Number Placeholder 17"/>
          <p:cNvSpPr>
            <a:spLocks noGrp="1"/>
          </p:cNvSpPr>
          <p:nvPr>
            <p:ph type="sldNum" sz="quarter" idx="12"/>
          </p:nvPr>
        </p:nvSpPr>
        <p:spPr/>
        <p:txBody>
          <a:bodyPr/>
          <a:lstStyle/>
          <a:p>
            <a:fld id="{113716C7-BC24-43E6-9F9A-C5106614EB76}" type="slidenum">
              <a:rPr lang="de-DE" smtClean="0"/>
              <a:pPr/>
              <a:t>21</a:t>
            </a:fld>
            <a:endParaRPr lang="de-DE"/>
          </a:p>
        </p:txBody>
      </p:sp>
      <p:sp>
        <p:nvSpPr>
          <p:cNvPr id="16" name="Rectangle 15"/>
          <p:cNvSpPr/>
          <p:nvPr/>
        </p:nvSpPr>
        <p:spPr>
          <a:xfrm>
            <a:off x="3203849" y="1700808"/>
            <a:ext cx="5688631" cy="4896544"/>
          </a:xfrm>
          <a:prstGeom prst="rect">
            <a:avLst/>
          </a:prstGeom>
          <a:solidFill>
            <a:schemeClr val="accent1">
              <a:lumMod val="60000"/>
              <a:lumOff val="40000"/>
              <a:alpha val="4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aphicFrame>
        <p:nvGraphicFramePr>
          <p:cNvPr id="9" name="Object 8"/>
          <p:cNvGraphicFramePr>
            <a:graphicFrameLocks noChangeAspect="1"/>
          </p:cNvGraphicFramePr>
          <p:nvPr/>
        </p:nvGraphicFramePr>
        <p:xfrm>
          <a:off x="3662363" y="1589088"/>
          <a:ext cx="4746625" cy="1878012"/>
        </p:xfrm>
        <a:graphic>
          <a:graphicData uri="http://schemas.openxmlformats.org/presentationml/2006/ole">
            <p:oleObj spid="_x0000_s32770" name="Equation" r:id="rId3" imgW="545760" imgH="215640" progId="Equation.3">
              <p:embed/>
            </p:oleObj>
          </a:graphicData>
        </a:graphic>
      </p:graphicFrame>
      <p:sp>
        <p:nvSpPr>
          <p:cNvPr id="10" name="TextBox 9"/>
          <p:cNvSpPr txBox="1"/>
          <p:nvPr/>
        </p:nvSpPr>
        <p:spPr>
          <a:xfrm>
            <a:off x="3275857" y="4077073"/>
            <a:ext cx="5616625" cy="2585323"/>
          </a:xfrm>
          <a:prstGeom prst="rect">
            <a:avLst/>
          </a:prstGeom>
          <a:noFill/>
        </p:spPr>
        <p:txBody>
          <a:bodyPr wrap="square" rtlCol="0">
            <a:spAutoFit/>
          </a:bodyPr>
          <a:lstStyle/>
          <a:p>
            <a:r>
              <a:rPr lang="de-DE" dirty="0" smtClean="0"/>
              <a:t>Auch diese Gleichung ist nützlich:</a:t>
            </a:r>
          </a:p>
          <a:p>
            <a:endParaRPr lang="de-DE" dirty="0"/>
          </a:p>
          <a:p>
            <a:pPr algn="just"/>
            <a:r>
              <a:rPr lang="de-DE" dirty="0" smtClean="0"/>
              <a:t>Diese Gleichung gibt die Erkenntnis wieder, dass sich die Energie (Ruheenergie) eines ruhenden Teilchens durch dessen Masse (die ein Beobachter ruhend dazu bspw. mit einer Waage messen kann) bestimmt.</a:t>
            </a:r>
          </a:p>
          <a:p>
            <a:pPr algn="just"/>
            <a:r>
              <a:rPr lang="de-DE" dirty="0" smtClean="0"/>
              <a:t>Sie ermöglicht es, dass durch Energie (die bspw. in einem System nach einer Teilchenkollision durch Annihilation zur Verfügung steht) Masse erzeugt werden kann.</a:t>
            </a:r>
            <a:endParaRPr lang="de-DE" dirty="0"/>
          </a:p>
        </p:txBody>
      </p:sp>
      <p:sp>
        <p:nvSpPr>
          <p:cNvPr id="11" name="TextBox 10"/>
          <p:cNvSpPr txBox="1"/>
          <p:nvPr/>
        </p:nvSpPr>
        <p:spPr>
          <a:xfrm>
            <a:off x="3347865" y="3212976"/>
            <a:ext cx="3437159" cy="646331"/>
          </a:xfrm>
          <a:prstGeom prst="rect">
            <a:avLst/>
          </a:prstGeom>
          <a:noFill/>
        </p:spPr>
        <p:txBody>
          <a:bodyPr wrap="none" rtlCol="0">
            <a:spAutoFit/>
          </a:bodyPr>
          <a:lstStyle/>
          <a:p>
            <a:r>
              <a:rPr lang="en-GB" dirty="0" smtClean="0"/>
              <a:t>E</a:t>
            </a:r>
            <a:r>
              <a:rPr lang="en-GB" baseline="-25000" dirty="0" smtClean="0"/>
              <a:t>0</a:t>
            </a:r>
            <a:r>
              <a:rPr lang="en-GB" dirty="0" smtClean="0"/>
              <a:t> ... </a:t>
            </a:r>
            <a:r>
              <a:rPr lang="en-GB" dirty="0" err="1" smtClean="0"/>
              <a:t>Ruheenergie</a:t>
            </a:r>
            <a:r>
              <a:rPr lang="en-GB" dirty="0" smtClean="0"/>
              <a:t>, m ... Masse, </a:t>
            </a:r>
          </a:p>
          <a:p>
            <a:r>
              <a:rPr lang="en-GB" dirty="0" smtClean="0"/>
              <a:t>c   ... </a:t>
            </a:r>
            <a:r>
              <a:rPr lang="en-GB" dirty="0" err="1" smtClean="0"/>
              <a:t>Vakuum-Lichtgeschwindigkeit</a:t>
            </a:r>
            <a:endParaRPr lang="en-GB" dirty="0" smtClean="0"/>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9"/>
          <p:cNvGrpSpPr/>
          <p:nvPr/>
        </p:nvGrpSpPr>
        <p:grpSpPr>
          <a:xfrm>
            <a:off x="214282" y="214290"/>
            <a:ext cx="8715436" cy="6429420"/>
            <a:chOff x="571472" y="428604"/>
            <a:chExt cx="7858180" cy="6072230"/>
          </a:xfrm>
        </p:grpSpPr>
        <p:sp>
          <p:nvSpPr>
            <p:cNvPr id="14" name="Rectangle 13"/>
            <p:cNvSpPr/>
            <p:nvPr/>
          </p:nvSpPr>
          <p:spPr>
            <a:xfrm>
              <a:off x="571472" y="428604"/>
              <a:ext cx="7858180" cy="1357322"/>
            </a:xfrm>
            <a:prstGeom prst="rect">
              <a:avLst/>
            </a:prstGeom>
            <a:solidFill>
              <a:schemeClr val="tx2"/>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bg1"/>
                </a:solidFill>
              </a:endParaRPr>
            </a:p>
          </p:txBody>
        </p:sp>
        <p:sp>
          <p:nvSpPr>
            <p:cNvPr id="15" name="Rectangle 14"/>
            <p:cNvSpPr/>
            <p:nvPr/>
          </p:nvSpPr>
          <p:spPr>
            <a:xfrm>
              <a:off x="571472" y="1785926"/>
              <a:ext cx="2630585" cy="4714908"/>
            </a:xfrm>
            <a:prstGeom prst="rect">
              <a:avLst/>
            </a:prstGeom>
            <a:solidFill>
              <a:schemeClr val="tx2"/>
            </a:solidFill>
            <a:ln w="60325" cap="flat">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AutoNum type="arabicPeriod"/>
              </a:pPr>
              <a:r>
                <a:rPr lang="de-DE" dirty="0" smtClean="0">
                  <a:solidFill>
                    <a:schemeClr val="bg1"/>
                  </a:solidFill>
                </a:rPr>
                <a:t>Heissenbergsche Unschärferelation</a:t>
              </a:r>
            </a:p>
            <a:p>
              <a:pPr marL="342900" indent="-342900">
                <a:buAutoNum type="arabicPeriod"/>
              </a:pPr>
              <a:r>
                <a:rPr lang="de-DE" dirty="0" smtClean="0">
                  <a:solidFill>
                    <a:schemeClr val="bg1"/>
                  </a:solidFill>
                </a:rPr>
                <a:t>Energie-Masse-Beziehung</a:t>
              </a:r>
            </a:p>
            <a:p>
              <a:pPr marL="342900" indent="-342900">
                <a:buAutoNum type="arabicPeriod"/>
              </a:pPr>
              <a:r>
                <a:rPr lang="de-DE" b="1" dirty="0" smtClean="0">
                  <a:solidFill>
                    <a:schemeClr val="bg1"/>
                  </a:solidFill>
                </a:rPr>
                <a:t>Energie-Impuls-Beziehung</a:t>
              </a:r>
            </a:p>
            <a:p>
              <a:pPr marL="342900" indent="-342900">
                <a:buAutoNum type="arabicPeriod"/>
              </a:pPr>
              <a:r>
                <a:rPr lang="de-DE" dirty="0" smtClean="0">
                  <a:solidFill>
                    <a:schemeClr val="bg1"/>
                  </a:solidFill>
                </a:rPr>
                <a:t>Energie- und Impulserhaltung</a:t>
              </a:r>
            </a:p>
          </p:txBody>
        </p:sp>
      </p:grpSp>
      <p:sp>
        <p:nvSpPr>
          <p:cNvPr id="12" name="Title 1"/>
          <p:cNvSpPr txBox="1">
            <a:spLocks/>
          </p:cNvSpPr>
          <p:nvPr/>
        </p:nvSpPr>
        <p:spPr>
          <a:xfrm>
            <a:off x="285720" y="357166"/>
            <a:ext cx="8572560" cy="1143000"/>
          </a:xfrm>
          <a:prstGeom prst="rect">
            <a:avLst/>
          </a:prstGeom>
        </p:spPr>
        <p:txBody>
          <a:bodyPr vert="horz" lIns="91440" tIns="45720" rIns="91440" bIns="45720" rtlCol="0" anchor="ctr">
            <a:normAutofit/>
          </a:bodyPr>
          <a:lstStyle/>
          <a:p>
            <a:pPr>
              <a:spcBef>
                <a:spcPct val="0"/>
              </a:spcBef>
              <a:defRPr/>
            </a:pPr>
            <a:r>
              <a:rPr lang="de-DE" sz="4400" dirty="0" smtClean="0">
                <a:solidFill>
                  <a:schemeClr val="bg1"/>
                </a:solidFill>
                <a:latin typeface="Cordia New" pitchFamily="34" charset="-34"/>
                <a:cs typeface="Cordia New" pitchFamily="34" charset="-34"/>
              </a:rPr>
              <a:t>2. </a:t>
            </a:r>
            <a:r>
              <a:rPr lang="de-DE" sz="4400" dirty="0">
                <a:solidFill>
                  <a:schemeClr val="bg1"/>
                </a:solidFill>
                <a:latin typeface="Cordia New" pitchFamily="34" charset="-34"/>
                <a:cs typeface="Cordia New" pitchFamily="34" charset="-34"/>
              </a:rPr>
              <a:t>Fundamentale Prinzipien der </a:t>
            </a:r>
            <a:r>
              <a:rPr lang="de-DE" sz="4400" dirty="0" smtClean="0">
                <a:solidFill>
                  <a:schemeClr val="bg1"/>
                </a:solidFill>
                <a:latin typeface="Cordia New" pitchFamily="34" charset="-34"/>
                <a:cs typeface="Cordia New" pitchFamily="34" charset="-34"/>
              </a:rPr>
              <a:t>Teilchenphysik</a:t>
            </a:r>
            <a:endParaRPr lang="de-DE" sz="4400" dirty="0">
              <a:solidFill>
                <a:schemeClr val="bg1"/>
              </a:solidFill>
              <a:latin typeface="Cordia New" pitchFamily="34" charset="-34"/>
              <a:cs typeface="Cordia New" pitchFamily="34" charset="-34"/>
            </a:endParaRPr>
          </a:p>
        </p:txBody>
      </p:sp>
      <p:sp>
        <p:nvSpPr>
          <p:cNvPr id="18" name="Slide Number Placeholder 17"/>
          <p:cNvSpPr>
            <a:spLocks noGrp="1"/>
          </p:cNvSpPr>
          <p:nvPr>
            <p:ph type="sldNum" sz="quarter" idx="12"/>
          </p:nvPr>
        </p:nvSpPr>
        <p:spPr/>
        <p:txBody>
          <a:bodyPr/>
          <a:lstStyle/>
          <a:p>
            <a:fld id="{113716C7-BC24-43E6-9F9A-C5106614EB76}" type="slidenum">
              <a:rPr lang="de-DE" smtClean="0"/>
              <a:pPr/>
              <a:t>22</a:t>
            </a:fld>
            <a:endParaRPr lang="de-DE"/>
          </a:p>
        </p:txBody>
      </p:sp>
      <p:sp>
        <p:nvSpPr>
          <p:cNvPr id="16" name="Rectangle 15"/>
          <p:cNvSpPr/>
          <p:nvPr/>
        </p:nvSpPr>
        <p:spPr>
          <a:xfrm>
            <a:off x="3203849" y="1700808"/>
            <a:ext cx="5760640" cy="4896544"/>
          </a:xfrm>
          <a:prstGeom prst="rect">
            <a:avLst/>
          </a:prstGeom>
          <a:solidFill>
            <a:schemeClr val="accent1">
              <a:lumMod val="60000"/>
              <a:lumOff val="40000"/>
              <a:alpha val="4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aphicFrame>
        <p:nvGraphicFramePr>
          <p:cNvPr id="9" name="Object 8"/>
          <p:cNvGraphicFramePr>
            <a:graphicFrameLocks noChangeAspect="1"/>
          </p:cNvGraphicFramePr>
          <p:nvPr/>
        </p:nvGraphicFramePr>
        <p:xfrm>
          <a:off x="3275856" y="1698626"/>
          <a:ext cx="5544616" cy="1015184"/>
        </p:xfrm>
        <a:graphic>
          <a:graphicData uri="http://schemas.openxmlformats.org/presentationml/2006/ole">
            <p:oleObj spid="_x0000_s33794" name="Equation" r:id="rId3" imgW="1041120" imgH="190440" progId="Equation.3">
              <p:embed/>
            </p:oleObj>
          </a:graphicData>
        </a:graphic>
      </p:graphicFrame>
      <p:sp>
        <p:nvSpPr>
          <p:cNvPr id="10" name="TextBox 9"/>
          <p:cNvSpPr txBox="1"/>
          <p:nvPr/>
        </p:nvSpPr>
        <p:spPr>
          <a:xfrm>
            <a:off x="3275857" y="3429001"/>
            <a:ext cx="5616625" cy="1754326"/>
          </a:xfrm>
          <a:prstGeom prst="rect">
            <a:avLst/>
          </a:prstGeom>
          <a:noFill/>
        </p:spPr>
        <p:txBody>
          <a:bodyPr wrap="square" rtlCol="0">
            <a:spAutoFit/>
          </a:bodyPr>
          <a:lstStyle/>
          <a:p>
            <a:pPr algn="just"/>
            <a:r>
              <a:rPr lang="de-DE" dirty="0" smtClean="0"/>
              <a:t>In der relativistischen Physik (Physik bei der sich Objekte mit einer Geschwindigkeit von mehr als einem </a:t>
            </a:r>
            <a:r>
              <a:rPr lang="de-DE" dirty="0" err="1" smtClean="0"/>
              <a:t>Dritteld</a:t>
            </a:r>
            <a:r>
              <a:rPr lang="de-DE" dirty="0" smtClean="0"/>
              <a:t> er Lichtgeschwindigkeit bewegen) stimmen die Formeln unserer </a:t>
            </a:r>
            <a:r>
              <a:rPr lang="de-DE" dirty="0" err="1" smtClean="0"/>
              <a:t>Newton‘schen</a:t>
            </a:r>
            <a:r>
              <a:rPr lang="de-DE" dirty="0" smtClean="0"/>
              <a:t> Welt (die gerade in unserem Geschwindigkeitsbereich eine gute Beschreibung der Dinge liefert) nicht mehr.</a:t>
            </a:r>
            <a:endParaRPr lang="de-DE" dirty="0"/>
          </a:p>
        </p:txBody>
      </p:sp>
      <p:sp>
        <p:nvSpPr>
          <p:cNvPr id="11" name="TextBox 10"/>
          <p:cNvSpPr txBox="1"/>
          <p:nvPr/>
        </p:nvSpPr>
        <p:spPr>
          <a:xfrm>
            <a:off x="3347865" y="2708920"/>
            <a:ext cx="3437159" cy="646331"/>
          </a:xfrm>
          <a:prstGeom prst="rect">
            <a:avLst/>
          </a:prstGeom>
          <a:noFill/>
        </p:spPr>
        <p:txBody>
          <a:bodyPr wrap="none" rtlCol="0">
            <a:spAutoFit/>
          </a:bodyPr>
          <a:lstStyle/>
          <a:p>
            <a:r>
              <a:rPr lang="en-GB" dirty="0" smtClean="0"/>
              <a:t>E</a:t>
            </a:r>
            <a:r>
              <a:rPr lang="en-GB" baseline="-25000" dirty="0" smtClean="0"/>
              <a:t>0</a:t>
            </a:r>
            <a:r>
              <a:rPr lang="en-GB" dirty="0" smtClean="0"/>
              <a:t> ... </a:t>
            </a:r>
            <a:r>
              <a:rPr lang="en-GB" dirty="0" err="1" smtClean="0"/>
              <a:t>Ruheenergie</a:t>
            </a:r>
            <a:r>
              <a:rPr lang="en-GB" dirty="0" smtClean="0"/>
              <a:t>, m ... Masse, </a:t>
            </a:r>
          </a:p>
          <a:p>
            <a:r>
              <a:rPr lang="en-GB" dirty="0" smtClean="0"/>
              <a:t>c   ... </a:t>
            </a:r>
            <a:r>
              <a:rPr lang="en-GB" dirty="0" err="1" smtClean="0"/>
              <a:t>Vakuum-Lichtgeschwindigkeit</a:t>
            </a:r>
            <a:endParaRPr lang="en-GB" dirty="0" smtClean="0"/>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9"/>
          <p:cNvGrpSpPr/>
          <p:nvPr/>
        </p:nvGrpSpPr>
        <p:grpSpPr>
          <a:xfrm>
            <a:off x="214282" y="214290"/>
            <a:ext cx="8715436" cy="6429420"/>
            <a:chOff x="571472" y="428604"/>
            <a:chExt cx="7858180" cy="6072230"/>
          </a:xfrm>
        </p:grpSpPr>
        <p:sp>
          <p:nvSpPr>
            <p:cNvPr id="14" name="Rectangle 13"/>
            <p:cNvSpPr/>
            <p:nvPr/>
          </p:nvSpPr>
          <p:spPr>
            <a:xfrm>
              <a:off x="571472" y="428604"/>
              <a:ext cx="7858180" cy="1357322"/>
            </a:xfrm>
            <a:prstGeom prst="rect">
              <a:avLst/>
            </a:prstGeom>
            <a:solidFill>
              <a:schemeClr val="tx2"/>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bg1"/>
                </a:solidFill>
              </a:endParaRPr>
            </a:p>
          </p:txBody>
        </p:sp>
        <p:sp>
          <p:nvSpPr>
            <p:cNvPr id="15" name="Rectangle 14"/>
            <p:cNvSpPr/>
            <p:nvPr/>
          </p:nvSpPr>
          <p:spPr>
            <a:xfrm>
              <a:off x="571472" y="1785926"/>
              <a:ext cx="2630585" cy="4714908"/>
            </a:xfrm>
            <a:prstGeom prst="rect">
              <a:avLst/>
            </a:prstGeom>
            <a:solidFill>
              <a:schemeClr val="tx2"/>
            </a:solidFill>
            <a:ln w="60325" cap="flat">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AutoNum type="arabicPeriod"/>
              </a:pPr>
              <a:r>
                <a:rPr lang="de-DE" dirty="0" smtClean="0">
                  <a:solidFill>
                    <a:schemeClr val="bg1"/>
                  </a:solidFill>
                </a:rPr>
                <a:t>Heissenbergsche Unschärferelation</a:t>
              </a:r>
            </a:p>
            <a:p>
              <a:pPr marL="342900" indent="-342900">
                <a:buAutoNum type="arabicPeriod"/>
              </a:pPr>
              <a:r>
                <a:rPr lang="de-DE" dirty="0" smtClean="0">
                  <a:solidFill>
                    <a:schemeClr val="bg1"/>
                  </a:solidFill>
                </a:rPr>
                <a:t>Energie-Masse-Beziehung</a:t>
              </a:r>
            </a:p>
            <a:p>
              <a:pPr marL="342900" indent="-342900">
                <a:buAutoNum type="arabicPeriod"/>
              </a:pPr>
              <a:r>
                <a:rPr lang="de-DE" dirty="0" smtClean="0">
                  <a:solidFill>
                    <a:schemeClr val="bg1"/>
                  </a:solidFill>
                </a:rPr>
                <a:t>Energie-Impuls-Beziehung</a:t>
              </a:r>
            </a:p>
            <a:p>
              <a:pPr marL="342900" indent="-342900">
                <a:buAutoNum type="arabicPeriod"/>
              </a:pPr>
              <a:r>
                <a:rPr lang="de-DE" b="1" dirty="0" smtClean="0">
                  <a:solidFill>
                    <a:schemeClr val="bg1"/>
                  </a:solidFill>
                </a:rPr>
                <a:t>Energie- und Impulserhaltung</a:t>
              </a:r>
            </a:p>
          </p:txBody>
        </p:sp>
      </p:grpSp>
      <p:sp>
        <p:nvSpPr>
          <p:cNvPr id="12" name="Title 1"/>
          <p:cNvSpPr txBox="1">
            <a:spLocks/>
          </p:cNvSpPr>
          <p:nvPr/>
        </p:nvSpPr>
        <p:spPr>
          <a:xfrm>
            <a:off x="285720" y="357166"/>
            <a:ext cx="8572560" cy="1143000"/>
          </a:xfrm>
          <a:prstGeom prst="rect">
            <a:avLst/>
          </a:prstGeom>
        </p:spPr>
        <p:txBody>
          <a:bodyPr vert="horz" lIns="91440" tIns="45720" rIns="91440" bIns="45720" rtlCol="0" anchor="ctr">
            <a:normAutofit/>
          </a:bodyPr>
          <a:lstStyle/>
          <a:p>
            <a:pPr>
              <a:spcBef>
                <a:spcPct val="0"/>
              </a:spcBef>
              <a:defRPr/>
            </a:pPr>
            <a:r>
              <a:rPr lang="de-DE" sz="4400" dirty="0" smtClean="0">
                <a:solidFill>
                  <a:schemeClr val="bg1"/>
                </a:solidFill>
                <a:latin typeface="Cordia New" pitchFamily="34" charset="-34"/>
                <a:cs typeface="Cordia New" pitchFamily="34" charset="-34"/>
              </a:rPr>
              <a:t>2. </a:t>
            </a:r>
            <a:r>
              <a:rPr lang="de-DE" sz="4400" dirty="0">
                <a:solidFill>
                  <a:schemeClr val="bg1"/>
                </a:solidFill>
                <a:latin typeface="Cordia New" pitchFamily="34" charset="-34"/>
                <a:cs typeface="Cordia New" pitchFamily="34" charset="-34"/>
              </a:rPr>
              <a:t>Fundamentale Prinzipien der </a:t>
            </a:r>
            <a:r>
              <a:rPr lang="de-DE" sz="4400" dirty="0" smtClean="0">
                <a:solidFill>
                  <a:schemeClr val="bg1"/>
                </a:solidFill>
                <a:latin typeface="Cordia New" pitchFamily="34" charset="-34"/>
                <a:cs typeface="Cordia New" pitchFamily="34" charset="-34"/>
              </a:rPr>
              <a:t>Teilchenphysik</a:t>
            </a:r>
            <a:endParaRPr lang="de-DE" sz="4400" dirty="0">
              <a:solidFill>
                <a:schemeClr val="bg1"/>
              </a:solidFill>
              <a:latin typeface="Cordia New" pitchFamily="34" charset="-34"/>
              <a:cs typeface="Cordia New" pitchFamily="34" charset="-34"/>
            </a:endParaRPr>
          </a:p>
        </p:txBody>
      </p:sp>
      <p:sp>
        <p:nvSpPr>
          <p:cNvPr id="18" name="Slide Number Placeholder 17"/>
          <p:cNvSpPr>
            <a:spLocks noGrp="1"/>
          </p:cNvSpPr>
          <p:nvPr>
            <p:ph type="sldNum" sz="quarter" idx="12"/>
          </p:nvPr>
        </p:nvSpPr>
        <p:spPr/>
        <p:txBody>
          <a:bodyPr/>
          <a:lstStyle/>
          <a:p>
            <a:fld id="{113716C7-BC24-43E6-9F9A-C5106614EB76}" type="slidenum">
              <a:rPr lang="de-DE" smtClean="0"/>
              <a:pPr/>
              <a:t>23</a:t>
            </a:fld>
            <a:endParaRPr lang="de-DE"/>
          </a:p>
        </p:txBody>
      </p:sp>
      <p:sp>
        <p:nvSpPr>
          <p:cNvPr id="16" name="Rectangle 15"/>
          <p:cNvSpPr/>
          <p:nvPr/>
        </p:nvSpPr>
        <p:spPr>
          <a:xfrm>
            <a:off x="3203849" y="1700808"/>
            <a:ext cx="5760640" cy="4896544"/>
          </a:xfrm>
          <a:prstGeom prst="rect">
            <a:avLst/>
          </a:prstGeom>
          <a:solidFill>
            <a:schemeClr val="accent1">
              <a:lumMod val="60000"/>
              <a:lumOff val="40000"/>
              <a:alpha val="4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3" name="Picture 2" descr="http://farm4.static.flickr.com/3056/3111099060_bdcae36522_o.jpg"/>
          <p:cNvPicPr>
            <a:picLocks noChangeAspect="1" noChangeArrowheads="1"/>
          </p:cNvPicPr>
          <p:nvPr/>
        </p:nvPicPr>
        <p:blipFill>
          <a:blip r:embed="rId2" cstate="print"/>
          <a:srcRect/>
          <a:stretch>
            <a:fillRect/>
          </a:stretch>
        </p:blipFill>
        <p:spPr bwMode="auto">
          <a:xfrm>
            <a:off x="3851920" y="1772816"/>
            <a:ext cx="4513134" cy="4752528"/>
          </a:xfrm>
          <a:prstGeom prst="rect">
            <a:avLst/>
          </a:prstGeom>
          <a:noFill/>
        </p:spPr>
      </p:pic>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9"/>
          <p:cNvGrpSpPr/>
          <p:nvPr/>
        </p:nvGrpSpPr>
        <p:grpSpPr>
          <a:xfrm>
            <a:off x="214282" y="214290"/>
            <a:ext cx="8715436" cy="6429420"/>
            <a:chOff x="571472" y="428604"/>
            <a:chExt cx="7858180" cy="6072230"/>
          </a:xfrm>
        </p:grpSpPr>
        <p:sp>
          <p:nvSpPr>
            <p:cNvPr id="14" name="Rectangle 13"/>
            <p:cNvSpPr/>
            <p:nvPr/>
          </p:nvSpPr>
          <p:spPr>
            <a:xfrm>
              <a:off x="571472" y="428604"/>
              <a:ext cx="7858180" cy="1357322"/>
            </a:xfrm>
            <a:prstGeom prst="rect">
              <a:avLst/>
            </a:prstGeom>
            <a:solidFill>
              <a:schemeClr val="tx2"/>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bg1"/>
                </a:solidFill>
              </a:endParaRPr>
            </a:p>
          </p:txBody>
        </p:sp>
        <p:sp>
          <p:nvSpPr>
            <p:cNvPr id="15" name="Rectangle 14"/>
            <p:cNvSpPr/>
            <p:nvPr/>
          </p:nvSpPr>
          <p:spPr>
            <a:xfrm>
              <a:off x="571472" y="1785926"/>
              <a:ext cx="2630585" cy="4714908"/>
            </a:xfrm>
            <a:prstGeom prst="rect">
              <a:avLst/>
            </a:prstGeom>
            <a:solidFill>
              <a:schemeClr val="tx2"/>
            </a:solidFill>
            <a:ln w="60325" cap="flat">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AutoNum type="arabicPeriod"/>
              </a:pPr>
              <a:r>
                <a:rPr lang="de-DE" dirty="0" smtClean="0">
                  <a:solidFill>
                    <a:schemeClr val="bg1"/>
                  </a:solidFill>
                </a:rPr>
                <a:t>Heissenbergsche Unschärferelation</a:t>
              </a:r>
            </a:p>
            <a:p>
              <a:pPr marL="342900" indent="-342900">
                <a:buAutoNum type="arabicPeriod"/>
              </a:pPr>
              <a:r>
                <a:rPr lang="de-DE" dirty="0" smtClean="0">
                  <a:solidFill>
                    <a:schemeClr val="bg1"/>
                  </a:solidFill>
                </a:rPr>
                <a:t>Energie-Masse-Beziehung</a:t>
              </a:r>
            </a:p>
            <a:p>
              <a:pPr marL="342900" indent="-342900">
                <a:buAutoNum type="arabicPeriod"/>
              </a:pPr>
              <a:r>
                <a:rPr lang="de-DE" dirty="0" smtClean="0">
                  <a:solidFill>
                    <a:schemeClr val="bg1"/>
                  </a:solidFill>
                </a:rPr>
                <a:t>Energie-Impuls-Beziehung</a:t>
              </a:r>
            </a:p>
            <a:p>
              <a:pPr marL="342900" indent="-342900">
                <a:buAutoNum type="arabicPeriod"/>
              </a:pPr>
              <a:r>
                <a:rPr lang="de-DE" b="1" dirty="0" smtClean="0">
                  <a:solidFill>
                    <a:schemeClr val="bg1"/>
                  </a:solidFill>
                </a:rPr>
                <a:t>Energie- und Impulserhaltung</a:t>
              </a:r>
            </a:p>
          </p:txBody>
        </p:sp>
      </p:grpSp>
      <p:sp>
        <p:nvSpPr>
          <p:cNvPr id="12" name="Title 1"/>
          <p:cNvSpPr txBox="1">
            <a:spLocks/>
          </p:cNvSpPr>
          <p:nvPr/>
        </p:nvSpPr>
        <p:spPr>
          <a:xfrm>
            <a:off x="285720" y="357166"/>
            <a:ext cx="8572560" cy="1143000"/>
          </a:xfrm>
          <a:prstGeom prst="rect">
            <a:avLst/>
          </a:prstGeom>
        </p:spPr>
        <p:txBody>
          <a:bodyPr vert="horz" lIns="91440" tIns="45720" rIns="91440" bIns="45720" rtlCol="0" anchor="ctr">
            <a:normAutofit/>
          </a:bodyPr>
          <a:lstStyle/>
          <a:p>
            <a:pPr>
              <a:spcBef>
                <a:spcPct val="0"/>
              </a:spcBef>
              <a:defRPr/>
            </a:pPr>
            <a:r>
              <a:rPr lang="de-DE" sz="4400" dirty="0" smtClean="0">
                <a:solidFill>
                  <a:schemeClr val="bg1"/>
                </a:solidFill>
                <a:latin typeface="Cordia New" pitchFamily="34" charset="-34"/>
                <a:cs typeface="Cordia New" pitchFamily="34" charset="-34"/>
              </a:rPr>
              <a:t>2. </a:t>
            </a:r>
            <a:r>
              <a:rPr lang="de-DE" sz="4400" dirty="0">
                <a:solidFill>
                  <a:schemeClr val="bg1"/>
                </a:solidFill>
                <a:latin typeface="Cordia New" pitchFamily="34" charset="-34"/>
                <a:cs typeface="Cordia New" pitchFamily="34" charset="-34"/>
              </a:rPr>
              <a:t>Fundamentale Prinzipien der </a:t>
            </a:r>
            <a:r>
              <a:rPr lang="de-DE" sz="4400" dirty="0" smtClean="0">
                <a:solidFill>
                  <a:schemeClr val="bg1"/>
                </a:solidFill>
                <a:latin typeface="Cordia New" pitchFamily="34" charset="-34"/>
                <a:cs typeface="Cordia New" pitchFamily="34" charset="-34"/>
              </a:rPr>
              <a:t>Teilchenphysik</a:t>
            </a:r>
            <a:endParaRPr lang="de-DE" sz="4400" dirty="0">
              <a:solidFill>
                <a:schemeClr val="bg1"/>
              </a:solidFill>
              <a:latin typeface="Cordia New" pitchFamily="34" charset="-34"/>
              <a:cs typeface="Cordia New" pitchFamily="34" charset="-34"/>
            </a:endParaRPr>
          </a:p>
        </p:txBody>
      </p:sp>
      <p:sp>
        <p:nvSpPr>
          <p:cNvPr id="18" name="Slide Number Placeholder 17"/>
          <p:cNvSpPr>
            <a:spLocks noGrp="1"/>
          </p:cNvSpPr>
          <p:nvPr>
            <p:ph type="sldNum" sz="quarter" idx="12"/>
          </p:nvPr>
        </p:nvSpPr>
        <p:spPr/>
        <p:txBody>
          <a:bodyPr/>
          <a:lstStyle/>
          <a:p>
            <a:fld id="{113716C7-BC24-43E6-9F9A-C5106614EB76}" type="slidenum">
              <a:rPr lang="de-DE" smtClean="0"/>
              <a:pPr/>
              <a:t>24</a:t>
            </a:fld>
            <a:endParaRPr lang="de-DE"/>
          </a:p>
        </p:txBody>
      </p:sp>
      <p:sp>
        <p:nvSpPr>
          <p:cNvPr id="9" name="Rectangle 8"/>
          <p:cNvSpPr/>
          <p:nvPr/>
        </p:nvSpPr>
        <p:spPr>
          <a:xfrm>
            <a:off x="3203849" y="1700808"/>
            <a:ext cx="5760640" cy="4896544"/>
          </a:xfrm>
          <a:prstGeom prst="rect">
            <a:avLst/>
          </a:prstGeom>
          <a:solidFill>
            <a:schemeClr val="accent1">
              <a:lumMod val="60000"/>
              <a:lumOff val="40000"/>
              <a:alpha val="4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dirty="0" smtClean="0">
                <a:solidFill>
                  <a:schemeClr val="tx1"/>
                </a:solidFill>
              </a:rPr>
              <a:t>An zwei Beispielen des Large </a:t>
            </a:r>
            <a:r>
              <a:rPr lang="de-DE" dirty="0" err="1" smtClean="0">
                <a:solidFill>
                  <a:schemeClr val="tx1"/>
                </a:solidFill>
              </a:rPr>
              <a:t>Electron</a:t>
            </a:r>
            <a:r>
              <a:rPr lang="de-DE" dirty="0" smtClean="0">
                <a:solidFill>
                  <a:schemeClr val="tx1"/>
                </a:solidFill>
              </a:rPr>
              <a:t> Positron </a:t>
            </a:r>
            <a:r>
              <a:rPr lang="de-DE" dirty="0" err="1" smtClean="0">
                <a:solidFill>
                  <a:schemeClr val="tx1"/>
                </a:solidFill>
              </a:rPr>
              <a:t>Colliders</a:t>
            </a:r>
            <a:r>
              <a:rPr lang="de-DE" dirty="0" smtClean="0">
                <a:solidFill>
                  <a:schemeClr val="tx1"/>
                </a:solidFill>
              </a:rPr>
              <a:t> (LEP), dem </a:t>
            </a:r>
            <a:r>
              <a:rPr lang="de-DE" dirty="0" err="1" smtClean="0">
                <a:solidFill>
                  <a:schemeClr val="tx1"/>
                </a:solidFill>
              </a:rPr>
              <a:t>Vorgaengerbeschleuniger</a:t>
            </a:r>
            <a:r>
              <a:rPr lang="de-DE" dirty="0" smtClean="0">
                <a:solidFill>
                  <a:schemeClr val="tx1"/>
                </a:solidFill>
              </a:rPr>
              <a:t> des LHC:</a:t>
            </a:r>
          </a:p>
          <a:p>
            <a:pPr marL="342900" indent="-342900">
              <a:buAutoNum type="arabicPeriod"/>
            </a:pPr>
            <a:r>
              <a:rPr lang="de-DE" dirty="0" smtClean="0">
                <a:solidFill>
                  <a:schemeClr val="tx1"/>
                </a:solidFill>
              </a:rPr>
              <a:t>Z</a:t>
            </a:r>
            <a:r>
              <a:rPr lang="de-DE" baseline="30000" dirty="0" smtClean="0">
                <a:solidFill>
                  <a:schemeClr val="tx1"/>
                </a:solidFill>
              </a:rPr>
              <a:t>0</a:t>
            </a:r>
            <a:r>
              <a:rPr lang="de-DE" dirty="0" smtClean="0">
                <a:solidFill>
                  <a:schemeClr val="tx1"/>
                </a:solidFill>
              </a:rPr>
              <a:t>-Zerfall</a:t>
            </a:r>
          </a:p>
          <a:p>
            <a:pPr marL="342900" indent="-342900">
              <a:buAutoNum type="arabicPeriod"/>
            </a:pPr>
            <a:r>
              <a:rPr lang="de-DE" dirty="0" smtClean="0">
                <a:solidFill>
                  <a:schemeClr val="tx1"/>
                </a:solidFill>
              </a:rPr>
              <a:t>2. W</a:t>
            </a:r>
            <a:r>
              <a:rPr lang="de-DE" baseline="30000" dirty="0" smtClean="0">
                <a:solidFill>
                  <a:schemeClr val="tx1"/>
                </a:solidFill>
              </a:rPr>
              <a:t>±</a:t>
            </a:r>
            <a:r>
              <a:rPr lang="de-DE" dirty="0" smtClean="0">
                <a:solidFill>
                  <a:schemeClr val="tx1"/>
                </a:solidFill>
              </a:rPr>
              <a:t>-Zerfall</a:t>
            </a:r>
            <a:endParaRPr lang="de-DE" baseline="30000" dirty="0" smtClean="0">
              <a:solidFill>
                <a:schemeClr val="tx1"/>
              </a:solidFill>
            </a:endParaRPr>
          </a:p>
          <a:p>
            <a:r>
              <a:rPr lang="de-DE" dirty="0" smtClean="0">
                <a:solidFill>
                  <a:schemeClr val="tx1"/>
                </a:solidFill>
              </a:rPr>
              <a:t>Am LEP gab es vier Experimente (OPAL, DELPHI, L4, ALEPH). Das Ziel dieser war es u.a. das Z</a:t>
            </a:r>
            <a:r>
              <a:rPr lang="de-DE" baseline="30000" dirty="0" smtClean="0">
                <a:solidFill>
                  <a:schemeClr val="tx1"/>
                </a:solidFill>
              </a:rPr>
              <a:t>0</a:t>
            </a:r>
            <a:r>
              <a:rPr lang="de-DE" dirty="0" smtClean="0">
                <a:solidFill>
                  <a:schemeClr val="tx1"/>
                </a:solidFill>
              </a:rPr>
              <a:t>-Boson zu vermessen und festzustellen, wie viele verschiedene Familien im Standardmodell existieren!</a:t>
            </a:r>
          </a:p>
          <a:p>
            <a:r>
              <a:rPr lang="de-DE" dirty="0" smtClean="0">
                <a:solidFill>
                  <a:schemeClr val="tx1"/>
                </a:solidFill>
              </a:rPr>
              <a:t>Dabei wurden Elektronen und Positronen (als punktförmig angesehene Teilchen (d.h. keine räumliche Ausdehnung besitzend; zumindest kleiner als 10</a:t>
            </a:r>
            <a:r>
              <a:rPr lang="de-DE" baseline="30000" dirty="0" smtClean="0">
                <a:solidFill>
                  <a:schemeClr val="tx1"/>
                </a:solidFill>
              </a:rPr>
              <a:t>-19</a:t>
            </a:r>
            <a:r>
              <a:rPr lang="de-DE" dirty="0" smtClean="0">
                <a:solidFill>
                  <a:schemeClr val="tx1"/>
                </a:solidFill>
              </a:rPr>
              <a:t>m) zur Kollision gebracht, um das Z</a:t>
            </a:r>
            <a:r>
              <a:rPr lang="de-DE" baseline="30000" dirty="0" smtClean="0">
                <a:solidFill>
                  <a:schemeClr val="tx1"/>
                </a:solidFill>
              </a:rPr>
              <a:t>0</a:t>
            </a:r>
            <a:r>
              <a:rPr lang="de-DE" dirty="0" smtClean="0">
                <a:solidFill>
                  <a:schemeClr val="tx1"/>
                </a:solidFill>
              </a:rPr>
              <a:t>-Boson zu erzeugen. Bei der Kollision von Elektron und Positron annihilieren diese beiden Teilchen. Und zu einem gewissen Anteil geht aus diesen Annihilationen ein Z</a:t>
            </a:r>
            <a:r>
              <a:rPr lang="de-DE" baseline="30000" dirty="0" smtClean="0">
                <a:solidFill>
                  <a:schemeClr val="tx1"/>
                </a:solidFill>
              </a:rPr>
              <a:t>0</a:t>
            </a:r>
            <a:r>
              <a:rPr lang="de-DE" dirty="0" smtClean="0">
                <a:solidFill>
                  <a:schemeClr val="tx1"/>
                </a:solidFill>
              </a:rPr>
              <a:t>-Boson hervor. Dieses Boson lebt </a:t>
            </a:r>
            <a:r>
              <a:rPr lang="de-DE" dirty="0" err="1" smtClean="0">
                <a:solidFill>
                  <a:schemeClr val="tx1"/>
                </a:solidFill>
              </a:rPr>
              <a:t>fuer</a:t>
            </a:r>
            <a:r>
              <a:rPr lang="de-DE" dirty="0" smtClean="0">
                <a:solidFill>
                  <a:schemeClr val="tx1"/>
                </a:solidFill>
              </a:rPr>
              <a:t> 3 ∙ 10</a:t>
            </a:r>
            <a:r>
              <a:rPr lang="de-DE" baseline="30000" dirty="0" smtClean="0">
                <a:solidFill>
                  <a:schemeClr val="tx1"/>
                </a:solidFill>
              </a:rPr>
              <a:t>-25</a:t>
            </a:r>
            <a:r>
              <a:rPr lang="de-DE" dirty="0" smtClean="0">
                <a:solidFill>
                  <a:schemeClr val="tx1"/>
                </a:solidFill>
              </a:rPr>
              <a:t>s bevor es in entweder ein Quark-Antiquark-, Elektron-Positron-, Myon-</a:t>
            </a:r>
            <a:r>
              <a:rPr lang="de-DE" dirty="0" err="1" smtClean="0">
                <a:solidFill>
                  <a:schemeClr val="tx1"/>
                </a:solidFill>
              </a:rPr>
              <a:t>Antimyon</a:t>
            </a:r>
            <a:r>
              <a:rPr lang="de-DE" dirty="0" smtClean="0">
                <a:solidFill>
                  <a:schemeClr val="tx1"/>
                </a:solidFill>
              </a:rPr>
              <a:t>- oder ein Tau-</a:t>
            </a:r>
            <a:r>
              <a:rPr lang="de-DE" dirty="0" err="1" smtClean="0">
                <a:solidFill>
                  <a:schemeClr val="tx1"/>
                </a:solidFill>
              </a:rPr>
              <a:t>Antitau</a:t>
            </a:r>
            <a:r>
              <a:rPr lang="de-DE" dirty="0" smtClean="0">
                <a:solidFill>
                  <a:schemeClr val="tx1"/>
                </a:solidFill>
              </a:rPr>
              <a:t>-Paar zerfällt. </a:t>
            </a: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214282" y="214290"/>
            <a:ext cx="8715436" cy="1437164"/>
          </a:xfrm>
          <a:prstGeom prst="rect">
            <a:avLst/>
          </a:prstGeom>
          <a:solidFill>
            <a:schemeClr val="tx2"/>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bg1"/>
              </a:solidFill>
            </a:endParaRPr>
          </a:p>
        </p:txBody>
      </p:sp>
      <p:sp>
        <p:nvSpPr>
          <p:cNvPr id="12" name="Title 1"/>
          <p:cNvSpPr txBox="1">
            <a:spLocks/>
          </p:cNvSpPr>
          <p:nvPr/>
        </p:nvSpPr>
        <p:spPr>
          <a:xfrm>
            <a:off x="285720" y="357166"/>
            <a:ext cx="8572560" cy="1143000"/>
          </a:xfrm>
          <a:prstGeom prst="rect">
            <a:avLst/>
          </a:prstGeom>
        </p:spPr>
        <p:txBody>
          <a:bodyPr vert="horz" lIns="91440" tIns="45720" rIns="91440" bIns="45720" rtlCol="0" anchor="ctr">
            <a:normAutofit/>
          </a:bodyPr>
          <a:lstStyle/>
          <a:p>
            <a:pPr>
              <a:spcBef>
                <a:spcPct val="0"/>
              </a:spcBef>
              <a:defRPr/>
            </a:pPr>
            <a:r>
              <a:rPr lang="de-DE" sz="4400" dirty="0" smtClean="0">
                <a:solidFill>
                  <a:schemeClr val="bg1"/>
                </a:solidFill>
                <a:latin typeface="Cordia New" pitchFamily="34" charset="-34"/>
                <a:cs typeface="Cordia New" pitchFamily="34" charset="-34"/>
              </a:rPr>
              <a:t>2. </a:t>
            </a:r>
            <a:r>
              <a:rPr lang="de-DE" sz="4400" dirty="0">
                <a:solidFill>
                  <a:schemeClr val="bg1"/>
                </a:solidFill>
                <a:latin typeface="Cordia New" pitchFamily="34" charset="-34"/>
                <a:cs typeface="Cordia New" pitchFamily="34" charset="-34"/>
              </a:rPr>
              <a:t>Fundamentale Prinzipien der </a:t>
            </a:r>
            <a:r>
              <a:rPr lang="de-DE" sz="4400" dirty="0" smtClean="0">
                <a:solidFill>
                  <a:schemeClr val="bg1"/>
                </a:solidFill>
                <a:latin typeface="Cordia New" pitchFamily="34" charset="-34"/>
                <a:cs typeface="Cordia New" pitchFamily="34" charset="-34"/>
              </a:rPr>
              <a:t>Teilchenphysik</a:t>
            </a:r>
            <a:endParaRPr lang="de-DE" sz="4400" dirty="0">
              <a:solidFill>
                <a:schemeClr val="bg1"/>
              </a:solidFill>
              <a:latin typeface="Cordia New" pitchFamily="34" charset="-34"/>
              <a:cs typeface="Cordia New" pitchFamily="34" charset="-34"/>
            </a:endParaRPr>
          </a:p>
        </p:txBody>
      </p:sp>
      <p:sp>
        <p:nvSpPr>
          <p:cNvPr id="18" name="Slide Number Placeholder 17"/>
          <p:cNvSpPr>
            <a:spLocks noGrp="1"/>
          </p:cNvSpPr>
          <p:nvPr>
            <p:ph type="sldNum" sz="quarter" idx="12"/>
          </p:nvPr>
        </p:nvSpPr>
        <p:spPr/>
        <p:txBody>
          <a:bodyPr/>
          <a:lstStyle/>
          <a:p>
            <a:fld id="{113716C7-BC24-43E6-9F9A-C5106614EB76}" type="slidenum">
              <a:rPr lang="de-DE" smtClean="0"/>
              <a:pPr/>
              <a:t>25</a:t>
            </a:fld>
            <a:endParaRPr lang="de-DE"/>
          </a:p>
        </p:txBody>
      </p:sp>
      <p:pic>
        <p:nvPicPr>
          <p:cNvPr id="35842" name="Picture 2" descr="A:\Arbeit\Vortraege\LHC@Loerrach\LEP_myon-antimyon.gif"/>
          <p:cNvPicPr>
            <a:picLocks noChangeAspect="1" noChangeArrowheads="1"/>
          </p:cNvPicPr>
          <p:nvPr/>
        </p:nvPicPr>
        <p:blipFill>
          <a:blip r:embed="rId2" cstate="print"/>
          <a:srcRect/>
          <a:stretch>
            <a:fillRect/>
          </a:stretch>
        </p:blipFill>
        <p:spPr bwMode="auto">
          <a:xfrm>
            <a:off x="251520" y="1916832"/>
            <a:ext cx="4126429" cy="4112511"/>
          </a:xfrm>
          <a:prstGeom prst="rect">
            <a:avLst/>
          </a:prstGeom>
          <a:noFill/>
        </p:spPr>
      </p:pic>
      <p:pic>
        <p:nvPicPr>
          <p:cNvPr id="10" name="Picture 2" descr="A:\Arbeit\Vortraege\LHC@Loerrach\LEP_myon-antimyon_sideview.gif"/>
          <p:cNvPicPr>
            <a:picLocks noChangeAspect="1" noChangeArrowheads="1"/>
          </p:cNvPicPr>
          <p:nvPr/>
        </p:nvPicPr>
        <p:blipFill>
          <a:blip r:embed="rId3" cstate="print"/>
          <a:srcRect/>
          <a:stretch>
            <a:fillRect/>
          </a:stretch>
        </p:blipFill>
        <p:spPr bwMode="auto">
          <a:xfrm>
            <a:off x="4773010" y="1916832"/>
            <a:ext cx="4119470" cy="4105553"/>
          </a:xfrm>
          <a:prstGeom prst="rect">
            <a:avLst/>
          </a:prstGeom>
          <a:noFill/>
        </p:spPr>
      </p:pic>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214282" y="214290"/>
            <a:ext cx="8715436" cy="1437164"/>
          </a:xfrm>
          <a:prstGeom prst="rect">
            <a:avLst/>
          </a:prstGeom>
          <a:solidFill>
            <a:schemeClr val="tx2"/>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bg1"/>
              </a:solidFill>
            </a:endParaRPr>
          </a:p>
        </p:txBody>
      </p:sp>
      <p:sp>
        <p:nvSpPr>
          <p:cNvPr id="12" name="Title 1"/>
          <p:cNvSpPr txBox="1">
            <a:spLocks/>
          </p:cNvSpPr>
          <p:nvPr/>
        </p:nvSpPr>
        <p:spPr>
          <a:xfrm>
            <a:off x="285720" y="357166"/>
            <a:ext cx="8572560" cy="1143000"/>
          </a:xfrm>
          <a:prstGeom prst="rect">
            <a:avLst/>
          </a:prstGeom>
        </p:spPr>
        <p:txBody>
          <a:bodyPr vert="horz" lIns="91440" tIns="45720" rIns="91440" bIns="45720" rtlCol="0" anchor="ctr">
            <a:normAutofit/>
          </a:bodyPr>
          <a:lstStyle/>
          <a:p>
            <a:pPr>
              <a:spcBef>
                <a:spcPct val="0"/>
              </a:spcBef>
              <a:defRPr/>
            </a:pPr>
            <a:r>
              <a:rPr lang="de-DE" sz="4400" dirty="0" smtClean="0">
                <a:solidFill>
                  <a:schemeClr val="bg1"/>
                </a:solidFill>
                <a:latin typeface="Cordia New" pitchFamily="34" charset="-34"/>
                <a:cs typeface="Cordia New" pitchFamily="34" charset="-34"/>
              </a:rPr>
              <a:t>2. </a:t>
            </a:r>
            <a:r>
              <a:rPr lang="de-DE" sz="4400" dirty="0">
                <a:solidFill>
                  <a:schemeClr val="bg1"/>
                </a:solidFill>
                <a:latin typeface="Cordia New" pitchFamily="34" charset="-34"/>
                <a:cs typeface="Cordia New" pitchFamily="34" charset="-34"/>
              </a:rPr>
              <a:t>Fundamentale Prinzipien der </a:t>
            </a:r>
            <a:r>
              <a:rPr lang="de-DE" sz="4400" dirty="0" smtClean="0">
                <a:solidFill>
                  <a:schemeClr val="bg1"/>
                </a:solidFill>
                <a:latin typeface="Cordia New" pitchFamily="34" charset="-34"/>
                <a:cs typeface="Cordia New" pitchFamily="34" charset="-34"/>
              </a:rPr>
              <a:t>Teilchenphysik</a:t>
            </a:r>
            <a:endParaRPr lang="de-DE" sz="4400" dirty="0">
              <a:solidFill>
                <a:schemeClr val="bg1"/>
              </a:solidFill>
              <a:latin typeface="Cordia New" pitchFamily="34" charset="-34"/>
              <a:cs typeface="Cordia New" pitchFamily="34" charset="-34"/>
            </a:endParaRPr>
          </a:p>
        </p:txBody>
      </p:sp>
      <p:sp>
        <p:nvSpPr>
          <p:cNvPr id="18" name="Slide Number Placeholder 17"/>
          <p:cNvSpPr>
            <a:spLocks noGrp="1"/>
          </p:cNvSpPr>
          <p:nvPr>
            <p:ph type="sldNum" sz="quarter" idx="12"/>
          </p:nvPr>
        </p:nvSpPr>
        <p:spPr/>
        <p:txBody>
          <a:bodyPr/>
          <a:lstStyle/>
          <a:p>
            <a:fld id="{113716C7-BC24-43E6-9F9A-C5106614EB76}" type="slidenum">
              <a:rPr lang="de-DE" smtClean="0"/>
              <a:pPr/>
              <a:t>26</a:t>
            </a:fld>
            <a:endParaRPr lang="de-DE"/>
          </a:p>
        </p:txBody>
      </p:sp>
      <p:pic>
        <p:nvPicPr>
          <p:cNvPr id="36867" name="Picture 3" descr="A:\Arbeit\Vortraege\LHC@Loerrach\LEP_electron_positron_sideview.gif"/>
          <p:cNvPicPr>
            <a:picLocks noChangeAspect="1" noChangeArrowheads="1"/>
          </p:cNvPicPr>
          <p:nvPr/>
        </p:nvPicPr>
        <p:blipFill>
          <a:blip r:embed="rId2" cstate="print"/>
          <a:srcRect/>
          <a:stretch>
            <a:fillRect/>
          </a:stretch>
        </p:blipFill>
        <p:spPr bwMode="auto">
          <a:xfrm>
            <a:off x="4786929" y="1916832"/>
            <a:ext cx="4105551" cy="4119468"/>
          </a:xfrm>
          <a:prstGeom prst="rect">
            <a:avLst/>
          </a:prstGeom>
          <a:noFill/>
        </p:spPr>
      </p:pic>
      <p:pic>
        <p:nvPicPr>
          <p:cNvPr id="13" name="Picture 3" descr="A:\Arbeit\Vortraege\LHC@Loerrach\LEP_electron_positron.gif"/>
          <p:cNvPicPr>
            <a:picLocks noChangeAspect="1" noChangeArrowheads="1"/>
          </p:cNvPicPr>
          <p:nvPr/>
        </p:nvPicPr>
        <p:blipFill>
          <a:blip r:embed="rId3" cstate="print"/>
          <a:srcRect/>
          <a:stretch>
            <a:fillRect/>
          </a:stretch>
        </p:blipFill>
        <p:spPr bwMode="auto">
          <a:xfrm>
            <a:off x="251520" y="1916832"/>
            <a:ext cx="4105552" cy="4112510"/>
          </a:xfrm>
          <a:prstGeom prst="rect">
            <a:avLst/>
          </a:prstGeom>
          <a:noFill/>
        </p:spPr>
      </p:pic>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9"/>
          <p:cNvGrpSpPr/>
          <p:nvPr/>
        </p:nvGrpSpPr>
        <p:grpSpPr>
          <a:xfrm>
            <a:off x="214282" y="214290"/>
            <a:ext cx="8715436" cy="6429420"/>
            <a:chOff x="571472" y="428604"/>
            <a:chExt cx="7858180" cy="6072230"/>
          </a:xfrm>
        </p:grpSpPr>
        <p:sp>
          <p:nvSpPr>
            <p:cNvPr id="14" name="Rectangle 13"/>
            <p:cNvSpPr/>
            <p:nvPr/>
          </p:nvSpPr>
          <p:spPr>
            <a:xfrm>
              <a:off x="571472" y="428604"/>
              <a:ext cx="7858180" cy="1357322"/>
            </a:xfrm>
            <a:prstGeom prst="rect">
              <a:avLst/>
            </a:prstGeom>
            <a:solidFill>
              <a:schemeClr val="tx2"/>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bg1"/>
                </a:solidFill>
              </a:endParaRPr>
            </a:p>
          </p:txBody>
        </p:sp>
        <p:sp>
          <p:nvSpPr>
            <p:cNvPr id="15" name="Rectangle 14"/>
            <p:cNvSpPr/>
            <p:nvPr/>
          </p:nvSpPr>
          <p:spPr>
            <a:xfrm>
              <a:off x="571472" y="1785926"/>
              <a:ext cx="2630585" cy="4714908"/>
            </a:xfrm>
            <a:prstGeom prst="rect">
              <a:avLst/>
            </a:prstGeom>
            <a:solidFill>
              <a:schemeClr val="tx2"/>
            </a:solidFill>
            <a:ln w="60325" cap="flat">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AutoNum type="arabicPeriod"/>
              </a:pPr>
              <a:r>
                <a:rPr lang="de-DE" dirty="0" smtClean="0">
                  <a:solidFill>
                    <a:schemeClr val="bg1"/>
                  </a:solidFill>
                </a:rPr>
                <a:t>Heissenbergsche Unschärferelation</a:t>
              </a:r>
            </a:p>
            <a:p>
              <a:pPr marL="342900" indent="-342900">
                <a:buAutoNum type="arabicPeriod"/>
              </a:pPr>
              <a:r>
                <a:rPr lang="de-DE" dirty="0" smtClean="0">
                  <a:solidFill>
                    <a:schemeClr val="bg1"/>
                  </a:solidFill>
                </a:rPr>
                <a:t>Energie-Masse-Beziehung</a:t>
              </a:r>
            </a:p>
            <a:p>
              <a:pPr marL="342900" indent="-342900">
                <a:buAutoNum type="arabicPeriod"/>
              </a:pPr>
              <a:r>
                <a:rPr lang="de-DE" dirty="0" smtClean="0">
                  <a:solidFill>
                    <a:schemeClr val="bg1"/>
                  </a:solidFill>
                </a:rPr>
                <a:t>Energie-Impuls-Beziehung</a:t>
              </a:r>
            </a:p>
            <a:p>
              <a:pPr marL="342900" indent="-342900">
                <a:buAutoNum type="arabicPeriod"/>
              </a:pPr>
              <a:r>
                <a:rPr lang="de-DE" b="1" dirty="0" smtClean="0">
                  <a:solidFill>
                    <a:schemeClr val="bg1"/>
                  </a:solidFill>
                </a:rPr>
                <a:t>Energie- und Impulserhaltung</a:t>
              </a:r>
            </a:p>
          </p:txBody>
        </p:sp>
      </p:grpSp>
      <p:sp>
        <p:nvSpPr>
          <p:cNvPr id="12" name="Title 1"/>
          <p:cNvSpPr txBox="1">
            <a:spLocks/>
          </p:cNvSpPr>
          <p:nvPr/>
        </p:nvSpPr>
        <p:spPr>
          <a:xfrm>
            <a:off x="285720" y="357166"/>
            <a:ext cx="8572560" cy="1143000"/>
          </a:xfrm>
          <a:prstGeom prst="rect">
            <a:avLst/>
          </a:prstGeom>
        </p:spPr>
        <p:txBody>
          <a:bodyPr vert="horz" lIns="91440" tIns="45720" rIns="91440" bIns="45720" rtlCol="0" anchor="ctr">
            <a:normAutofit/>
          </a:bodyPr>
          <a:lstStyle/>
          <a:p>
            <a:pPr>
              <a:spcBef>
                <a:spcPct val="0"/>
              </a:spcBef>
              <a:defRPr/>
            </a:pPr>
            <a:r>
              <a:rPr lang="de-DE" sz="4400" dirty="0" smtClean="0">
                <a:solidFill>
                  <a:schemeClr val="bg1"/>
                </a:solidFill>
                <a:latin typeface="Cordia New" pitchFamily="34" charset="-34"/>
                <a:cs typeface="Cordia New" pitchFamily="34" charset="-34"/>
              </a:rPr>
              <a:t>2. </a:t>
            </a:r>
            <a:r>
              <a:rPr lang="de-DE" sz="4400" dirty="0">
                <a:solidFill>
                  <a:schemeClr val="bg1"/>
                </a:solidFill>
                <a:latin typeface="Cordia New" pitchFamily="34" charset="-34"/>
                <a:cs typeface="Cordia New" pitchFamily="34" charset="-34"/>
              </a:rPr>
              <a:t>Fundamentale Prinzipien der </a:t>
            </a:r>
            <a:r>
              <a:rPr lang="de-DE" sz="4400" dirty="0" smtClean="0">
                <a:solidFill>
                  <a:schemeClr val="bg1"/>
                </a:solidFill>
                <a:latin typeface="Cordia New" pitchFamily="34" charset="-34"/>
                <a:cs typeface="Cordia New" pitchFamily="34" charset="-34"/>
              </a:rPr>
              <a:t>Teilchenphysik</a:t>
            </a:r>
            <a:endParaRPr lang="de-DE" sz="4400" dirty="0">
              <a:solidFill>
                <a:schemeClr val="bg1"/>
              </a:solidFill>
              <a:latin typeface="Cordia New" pitchFamily="34" charset="-34"/>
              <a:cs typeface="Cordia New" pitchFamily="34" charset="-34"/>
            </a:endParaRPr>
          </a:p>
        </p:txBody>
      </p:sp>
      <p:sp>
        <p:nvSpPr>
          <p:cNvPr id="18" name="Slide Number Placeholder 17"/>
          <p:cNvSpPr>
            <a:spLocks noGrp="1"/>
          </p:cNvSpPr>
          <p:nvPr>
            <p:ph type="sldNum" sz="quarter" idx="12"/>
          </p:nvPr>
        </p:nvSpPr>
        <p:spPr/>
        <p:txBody>
          <a:bodyPr/>
          <a:lstStyle/>
          <a:p>
            <a:fld id="{113716C7-BC24-43E6-9F9A-C5106614EB76}" type="slidenum">
              <a:rPr lang="de-DE" smtClean="0"/>
              <a:pPr/>
              <a:t>27</a:t>
            </a:fld>
            <a:endParaRPr lang="de-DE"/>
          </a:p>
        </p:txBody>
      </p:sp>
      <p:sp>
        <p:nvSpPr>
          <p:cNvPr id="9" name="Rectangle 8"/>
          <p:cNvSpPr/>
          <p:nvPr/>
        </p:nvSpPr>
        <p:spPr>
          <a:xfrm>
            <a:off x="3203849" y="1700808"/>
            <a:ext cx="5688631" cy="4896544"/>
          </a:xfrm>
          <a:prstGeom prst="rect">
            <a:avLst/>
          </a:prstGeom>
          <a:solidFill>
            <a:schemeClr val="accent1">
              <a:lumMod val="60000"/>
              <a:lumOff val="40000"/>
              <a:alpha val="4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3200" dirty="0" smtClean="0">
                <a:solidFill>
                  <a:schemeClr val="tx1"/>
                </a:solidFill>
              </a:rPr>
              <a:t>Das Ergebnis: Der Impuls bleibt bei diesem Zerfall erhalten!</a:t>
            </a:r>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9"/>
          <p:cNvGrpSpPr/>
          <p:nvPr/>
        </p:nvGrpSpPr>
        <p:grpSpPr>
          <a:xfrm>
            <a:off x="214282" y="214290"/>
            <a:ext cx="8715436" cy="6429420"/>
            <a:chOff x="571472" y="428604"/>
            <a:chExt cx="7858180" cy="6072230"/>
          </a:xfrm>
        </p:grpSpPr>
        <p:sp>
          <p:nvSpPr>
            <p:cNvPr id="14" name="Rectangle 13"/>
            <p:cNvSpPr/>
            <p:nvPr/>
          </p:nvSpPr>
          <p:spPr>
            <a:xfrm>
              <a:off x="571472" y="428604"/>
              <a:ext cx="7858180" cy="1357322"/>
            </a:xfrm>
            <a:prstGeom prst="rect">
              <a:avLst/>
            </a:prstGeom>
            <a:solidFill>
              <a:schemeClr val="tx2"/>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bg1"/>
                </a:solidFill>
              </a:endParaRPr>
            </a:p>
          </p:txBody>
        </p:sp>
        <p:sp>
          <p:nvSpPr>
            <p:cNvPr id="15" name="Rectangle 14"/>
            <p:cNvSpPr/>
            <p:nvPr/>
          </p:nvSpPr>
          <p:spPr>
            <a:xfrm>
              <a:off x="571472" y="1785926"/>
              <a:ext cx="2630585" cy="4714908"/>
            </a:xfrm>
            <a:prstGeom prst="rect">
              <a:avLst/>
            </a:prstGeom>
            <a:solidFill>
              <a:schemeClr val="tx2"/>
            </a:solidFill>
            <a:ln w="60325" cap="flat">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AutoNum type="arabicPeriod"/>
              </a:pPr>
              <a:r>
                <a:rPr lang="de-DE" dirty="0" smtClean="0">
                  <a:solidFill>
                    <a:schemeClr val="bg1"/>
                  </a:solidFill>
                </a:rPr>
                <a:t>Heissenbergsche Unschärferelation</a:t>
              </a:r>
            </a:p>
            <a:p>
              <a:pPr marL="342900" indent="-342900">
                <a:buAutoNum type="arabicPeriod"/>
              </a:pPr>
              <a:r>
                <a:rPr lang="de-DE" dirty="0" smtClean="0">
                  <a:solidFill>
                    <a:schemeClr val="bg1"/>
                  </a:solidFill>
                </a:rPr>
                <a:t>Energie-Masse-Beziehung</a:t>
              </a:r>
            </a:p>
            <a:p>
              <a:pPr marL="342900" indent="-342900">
                <a:buAutoNum type="arabicPeriod"/>
              </a:pPr>
              <a:r>
                <a:rPr lang="de-DE" dirty="0" smtClean="0">
                  <a:solidFill>
                    <a:schemeClr val="bg1"/>
                  </a:solidFill>
                </a:rPr>
                <a:t>Energie-Impuls-Beziehung</a:t>
              </a:r>
            </a:p>
            <a:p>
              <a:pPr marL="342900" indent="-342900">
                <a:buAutoNum type="arabicPeriod"/>
              </a:pPr>
              <a:r>
                <a:rPr lang="de-DE" b="1" dirty="0" smtClean="0">
                  <a:solidFill>
                    <a:schemeClr val="bg1"/>
                  </a:solidFill>
                </a:rPr>
                <a:t>Energie- und Impulserhaltung</a:t>
              </a:r>
            </a:p>
          </p:txBody>
        </p:sp>
      </p:grpSp>
      <p:sp>
        <p:nvSpPr>
          <p:cNvPr id="12" name="Title 1"/>
          <p:cNvSpPr txBox="1">
            <a:spLocks/>
          </p:cNvSpPr>
          <p:nvPr/>
        </p:nvSpPr>
        <p:spPr>
          <a:xfrm>
            <a:off x="285720" y="357166"/>
            <a:ext cx="8572560" cy="1143000"/>
          </a:xfrm>
          <a:prstGeom prst="rect">
            <a:avLst/>
          </a:prstGeom>
        </p:spPr>
        <p:txBody>
          <a:bodyPr vert="horz" lIns="91440" tIns="45720" rIns="91440" bIns="45720" rtlCol="0" anchor="ctr">
            <a:normAutofit/>
          </a:bodyPr>
          <a:lstStyle/>
          <a:p>
            <a:pPr>
              <a:spcBef>
                <a:spcPct val="0"/>
              </a:spcBef>
              <a:defRPr/>
            </a:pPr>
            <a:r>
              <a:rPr lang="de-DE" sz="4400" dirty="0" smtClean="0">
                <a:solidFill>
                  <a:schemeClr val="bg1"/>
                </a:solidFill>
                <a:latin typeface="Cordia New" pitchFamily="34" charset="-34"/>
                <a:cs typeface="Cordia New" pitchFamily="34" charset="-34"/>
              </a:rPr>
              <a:t>2. </a:t>
            </a:r>
            <a:r>
              <a:rPr lang="de-DE" sz="4400" dirty="0">
                <a:solidFill>
                  <a:schemeClr val="bg1"/>
                </a:solidFill>
                <a:latin typeface="Cordia New" pitchFamily="34" charset="-34"/>
                <a:cs typeface="Cordia New" pitchFamily="34" charset="-34"/>
              </a:rPr>
              <a:t>Fundamentale Prinzipien der </a:t>
            </a:r>
            <a:r>
              <a:rPr lang="de-DE" sz="4400" dirty="0" smtClean="0">
                <a:solidFill>
                  <a:schemeClr val="bg1"/>
                </a:solidFill>
                <a:latin typeface="Cordia New" pitchFamily="34" charset="-34"/>
                <a:cs typeface="Cordia New" pitchFamily="34" charset="-34"/>
              </a:rPr>
              <a:t>Teilchenphysik</a:t>
            </a:r>
            <a:endParaRPr lang="de-DE" sz="4400" dirty="0">
              <a:solidFill>
                <a:schemeClr val="bg1"/>
              </a:solidFill>
              <a:latin typeface="Cordia New" pitchFamily="34" charset="-34"/>
              <a:cs typeface="Cordia New" pitchFamily="34" charset="-34"/>
            </a:endParaRPr>
          </a:p>
        </p:txBody>
      </p:sp>
      <p:sp>
        <p:nvSpPr>
          <p:cNvPr id="18" name="Slide Number Placeholder 17"/>
          <p:cNvSpPr>
            <a:spLocks noGrp="1"/>
          </p:cNvSpPr>
          <p:nvPr>
            <p:ph type="sldNum" sz="quarter" idx="12"/>
          </p:nvPr>
        </p:nvSpPr>
        <p:spPr/>
        <p:txBody>
          <a:bodyPr/>
          <a:lstStyle/>
          <a:p>
            <a:fld id="{113716C7-BC24-43E6-9F9A-C5106614EB76}" type="slidenum">
              <a:rPr lang="de-DE" smtClean="0"/>
              <a:pPr/>
              <a:t>28</a:t>
            </a:fld>
            <a:endParaRPr lang="de-DE"/>
          </a:p>
        </p:txBody>
      </p:sp>
      <p:sp>
        <p:nvSpPr>
          <p:cNvPr id="9" name="Rectangle 8"/>
          <p:cNvSpPr/>
          <p:nvPr/>
        </p:nvSpPr>
        <p:spPr>
          <a:xfrm>
            <a:off x="3203848" y="1700808"/>
            <a:ext cx="5688632" cy="4896544"/>
          </a:xfrm>
          <a:prstGeom prst="rect">
            <a:avLst/>
          </a:prstGeom>
          <a:solidFill>
            <a:schemeClr val="accent1">
              <a:lumMod val="60000"/>
              <a:lumOff val="40000"/>
              <a:alpha val="4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dirty="0" smtClean="0">
                <a:solidFill>
                  <a:schemeClr val="tx1"/>
                </a:solidFill>
              </a:rPr>
              <a:t>Das W-Boson und die Geschichte des </a:t>
            </a:r>
            <a:r>
              <a:rPr lang="de-DE" dirty="0" smtClean="0">
                <a:solidFill>
                  <a:schemeClr val="tx1"/>
                </a:solidFill>
                <a:hlinkClick r:id="rId2" action="ppaction://hlinksldjump"/>
              </a:rPr>
              <a:t>Beta-Zerfalls</a:t>
            </a:r>
            <a:r>
              <a:rPr lang="de-DE" dirty="0" smtClean="0">
                <a:solidFill>
                  <a:schemeClr val="tx1"/>
                </a:solidFill>
              </a:rPr>
              <a:t>:</a:t>
            </a:r>
          </a:p>
          <a:p>
            <a:endParaRPr lang="de-DE" dirty="0" smtClean="0">
              <a:solidFill>
                <a:schemeClr val="tx1"/>
              </a:solidFill>
            </a:endParaRPr>
          </a:p>
          <a:p>
            <a:r>
              <a:rPr lang="de-DE" dirty="0" smtClean="0">
                <a:solidFill>
                  <a:schemeClr val="tx1"/>
                </a:solidFill>
              </a:rPr>
              <a:t>1896: Entdeckung der Radioaktivität von A.H. </a:t>
            </a:r>
            <a:r>
              <a:rPr lang="de-DE" cap="small" dirty="0" smtClean="0">
                <a:solidFill>
                  <a:schemeClr val="tx1"/>
                </a:solidFill>
              </a:rPr>
              <a:t>Becquerel</a:t>
            </a:r>
          </a:p>
          <a:p>
            <a:r>
              <a:rPr lang="de-DE" dirty="0" smtClean="0">
                <a:solidFill>
                  <a:schemeClr val="tx1"/>
                </a:solidFill>
              </a:rPr>
              <a:t>1899: Nachweis von E. </a:t>
            </a:r>
            <a:r>
              <a:rPr lang="de-DE" cap="small" dirty="0" smtClean="0">
                <a:solidFill>
                  <a:schemeClr val="tx1"/>
                </a:solidFill>
              </a:rPr>
              <a:t>Rutherford</a:t>
            </a:r>
            <a:r>
              <a:rPr lang="de-DE" dirty="0" smtClean="0">
                <a:solidFill>
                  <a:schemeClr val="tx1"/>
                </a:solidFill>
              </a:rPr>
              <a:t> (</a:t>
            </a:r>
            <a:r>
              <a:rPr lang="el-GR" dirty="0" smtClean="0">
                <a:solidFill>
                  <a:schemeClr val="tx1"/>
                </a:solidFill>
              </a:rPr>
              <a:t>α</a:t>
            </a:r>
            <a:r>
              <a:rPr lang="en-GB" dirty="0" smtClean="0">
                <a:solidFill>
                  <a:schemeClr val="tx1"/>
                </a:solidFill>
              </a:rPr>
              <a:t>, </a:t>
            </a:r>
            <a:r>
              <a:rPr lang="el-GR" dirty="0" smtClean="0">
                <a:solidFill>
                  <a:schemeClr val="tx1"/>
                </a:solidFill>
              </a:rPr>
              <a:t>β</a:t>
            </a:r>
            <a:r>
              <a:rPr lang="en-GB" dirty="0" smtClean="0">
                <a:solidFill>
                  <a:schemeClr val="tx1"/>
                </a:solidFill>
              </a:rPr>
              <a:t>)</a:t>
            </a:r>
          </a:p>
          <a:p>
            <a:r>
              <a:rPr lang="en-GB" dirty="0" smtClean="0">
                <a:solidFill>
                  <a:schemeClr val="tx1"/>
                </a:solidFill>
              </a:rPr>
              <a:t>1903: </a:t>
            </a:r>
            <a:r>
              <a:rPr lang="en-GB" dirty="0" err="1" smtClean="0">
                <a:solidFill>
                  <a:schemeClr val="tx1"/>
                </a:solidFill>
              </a:rPr>
              <a:t>Radioaktivit</a:t>
            </a:r>
            <a:r>
              <a:rPr lang="de-DE" dirty="0" smtClean="0">
                <a:solidFill>
                  <a:schemeClr val="tx1"/>
                </a:solidFill>
              </a:rPr>
              <a:t>ä</a:t>
            </a:r>
            <a:r>
              <a:rPr lang="en-GB" dirty="0" smtClean="0">
                <a:solidFill>
                  <a:schemeClr val="tx1"/>
                </a:solidFill>
              </a:rPr>
              <a:t>t </a:t>
            </a:r>
            <a:r>
              <a:rPr lang="en-GB" dirty="0" err="1" smtClean="0">
                <a:solidFill>
                  <a:schemeClr val="tx1"/>
                </a:solidFill>
              </a:rPr>
              <a:t>geht</a:t>
            </a:r>
            <a:r>
              <a:rPr lang="en-GB" dirty="0" smtClean="0">
                <a:solidFill>
                  <a:schemeClr val="tx1"/>
                </a:solidFill>
              </a:rPr>
              <a:t> </a:t>
            </a:r>
            <a:r>
              <a:rPr lang="en-GB" dirty="0" err="1" smtClean="0">
                <a:solidFill>
                  <a:schemeClr val="tx1"/>
                </a:solidFill>
              </a:rPr>
              <a:t>mit</a:t>
            </a:r>
            <a:r>
              <a:rPr lang="en-GB" dirty="0" smtClean="0">
                <a:solidFill>
                  <a:schemeClr val="tx1"/>
                </a:solidFill>
              </a:rPr>
              <a:t> </a:t>
            </a:r>
            <a:r>
              <a:rPr lang="en-GB" dirty="0" err="1" smtClean="0">
                <a:solidFill>
                  <a:schemeClr val="tx1"/>
                </a:solidFill>
              </a:rPr>
              <a:t>Elementumwandlung</a:t>
            </a:r>
            <a:r>
              <a:rPr lang="en-GB" dirty="0" smtClean="0">
                <a:solidFill>
                  <a:schemeClr val="tx1"/>
                </a:solidFill>
              </a:rPr>
              <a:t> </a:t>
            </a:r>
            <a:r>
              <a:rPr lang="en-GB" dirty="0" err="1" smtClean="0">
                <a:solidFill>
                  <a:schemeClr val="tx1"/>
                </a:solidFill>
              </a:rPr>
              <a:t>einher</a:t>
            </a:r>
            <a:endParaRPr lang="en-GB" dirty="0" smtClean="0">
              <a:solidFill>
                <a:schemeClr val="tx1"/>
              </a:solidFill>
            </a:endParaRPr>
          </a:p>
          <a:p>
            <a:r>
              <a:rPr lang="en-GB" dirty="0" smtClean="0">
                <a:solidFill>
                  <a:schemeClr val="tx1"/>
                </a:solidFill>
              </a:rPr>
              <a:t>1909: </a:t>
            </a:r>
            <a:r>
              <a:rPr lang="el-GR" dirty="0" smtClean="0">
                <a:solidFill>
                  <a:schemeClr val="tx1"/>
                </a:solidFill>
              </a:rPr>
              <a:t>α</a:t>
            </a:r>
            <a:r>
              <a:rPr lang="en-GB" dirty="0" smtClean="0">
                <a:solidFill>
                  <a:schemeClr val="tx1"/>
                </a:solidFill>
              </a:rPr>
              <a:t>-</a:t>
            </a:r>
            <a:r>
              <a:rPr lang="en-GB" dirty="0" err="1" smtClean="0">
                <a:solidFill>
                  <a:schemeClr val="tx1"/>
                </a:solidFill>
              </a:rPr>
              <a:t>Strahlung</a:t>
            </a:r>
            <a:r>
              <a:rPr lang="en-GB" dirty="0" smtClean="0">
                <a:solidFill>
                  <a:schemeClr val="tx1"/>
                </a:solidFill>
              </a:rPr>
              <a:t> </a:t>
            </a:r>
            <a:r>
              <a:rPr lang="en-GB" dirty="0" err="1" smtClean="0">
                <a:solidFill>
                  <a:schemeClr val="tx1"/>
                </a:solidFill>
              </a:rPr>
              <a:t>besteht</a:t>
            </a:r>
            <a:r>
              <a:rPr lang="en-GB" dirty="0" smtClean="0">
                <a:solidFill>
                  <a:schemeClr val="tx1"/>
                </a:solidFill>
              </a:rPr>
              <a:t> </a:t>
            </a:r>
            <a:r>
              <a:rPr lang="en-GB" dirty="0" err="1" smtClean="0">
                <a:solidFill>
                  <a:schemeClr val="tx1"/>
                </a:solidFill>
              </a:rPr>
              <a:t>aus</a:t>
            </a:r>
            <a:r>
              <a:rPr lang="en-GB" dirty="0" smtClean="0">
                <a:solidFill>
                  <a:schemeClr val="tx1"/>
                </a:solidFill>
              </a:rPr>
              <a:t> </a:t>
            </a:r>
            <a:r>
              <a:rPr lang="en-GB" dirty="0" err="1" smtClean="0">
                <a:solidFill>
                  <a:schemeClr val="tx1"/>
                </a:solidFill>
              </a:rPr>
              <a:t>Heliumkernen</a:t>
            </a:r>
            <a:r>
              <a:rPr lang="en-GB" dirty="0" smtClean="0">
                <a:solidFill>
                  <a:schemeClr val="tx1"/>
                </a:solidFill>
              </a:rPr>
              <a:t>, </a:t>
            </a:r>
            <a:r>
              <a:rPr lang="el-GR" dirty="0" smtClean="0">
                <a:solidFill>
                  <a:schemeClr val="tx1"/>
                </a:solidFill>
              </a:rPr>
              <a:t>β</a:t>
            </a:r>
            <a:r>
              <a:rPr lang="en-GB" dirty="0" smtClean="0">
                <a:solidFill>
                  <a:schemeClr val="tx1"/>
                </a:solidFill>
              </a:rPr>
              <a:t>- </a:t>
            </a:r>
            <a:r>
              <a:rPr lang="en-GB" dirty="0" err="1" smtClean="0">
                <a:solidFill>
                  <a:schemeClr val="tx1"/>
                </a:solidFill>
              </a:rPr>
              <a:t>Strahlung</a:t>
            </a:r>
            <a:r>
              <a:rPr lang="en-GB" dirty="0" smtClean="0">
                <a:solidFill>
                  <a:schemeClr val="tx1"/>
                </a:solidFill>
              </a:rPr>
              <a:t> </a:t>
            </a:r>
          </a:p>
          <a:p>
            <a:r>
              <a:rPr lang="en-GB" dirty="0" smtClean="0">
                <a:solidFill>
                  <a:schemeClr val="tx1"/>
                </a:solidFill>
              </a:rPr>
              <a:t>           </a:t>
            </a:r>
            <a:r>
              <a:rPr lang="en-GB" dirty="0" err="1" smtClean="0">
                <a:solidFill>
                  <a:schemeClr val="tx1"/>
                </a:solidFill>
              </a:rPr>
              <a:t>aus</a:t>
            </a:r>
            <a:r>
              <a:rPr lang="en-GB" dirty="0" smtClean="0">
                <a:solidFill>
                  <a:schemeClr val="tx1"/>
                </a:solidFill>
              </a:rPr>
              <a:t> </a:t>
            </a:r>
            <a:r>
              <a:rPr lang="en-GB" dirty="0" err="1" smtClean="0">
                <a:solidFill>
                  <a:schemeClr val="tx1"/>
                </a:solidFill>
              </a:rPr>
              <a:t>Elektronen</a:t>
            </a:r>
            <a:endParaRPr lang="en-GB" dirty="0" smtClean="0">
              <a:solidFill>
                <a:schemeClr val="tx1"/>
              </a:solidFill>
            </a:endParaRPr>
          </a:p>
          <a:p>
            <a:r>
              <a:rPr lang="en-GB" dirty="0" smtClean="0">
                <a:solidFill>
                  <a:schemeClr val="tx1"/>
                </a:solidFill>
              </a:rPr>
              <a:t>1911: </a:t>
            </a:r>
            <a:r>
              <a:rPr lang="en-GB" dirty="0" err="1" smtClean="0">
                <a:solidFill>
                  <a:schemeClr val="tx1"/>
                </a:solidFill>
                <a:hlinkClick r:id="rId3" action="ppaction://hlinksldjump"/>
              </a:rPr>
              <a:t>Energie</a:t>
            </a:r>
            <a:r>
              <a:rPr lang="en-GB" dirty="0" smtClean="0">
                <a:solidFill>
                  <a:schemeClr val="tx1"/>
                </a:solidFill>
                <a:hlinkClick r:id="rId3" action="ppaction://hlinksldjump"/>
              </a:rPr>
              <a:t> </a:t>
            </a:r>
            <a:r>
              <a:rPr lang="en-GB" dirty="0" err="1" smtClean="0">
                <a:solidFill>
                  <a:schemeClr val="tx1"/>
                </a:solidFill>
                <a:hlinkClick r:id="rId3" action="ppaction://hlinksldjump"/>
              </a:rPr>
              <a:t>der</a:t>
            </a:r>
            <a:r>
              <a:rPr lang="en-GB" dirty="0" smtClean="0">
                <a:solidFill>
                  <a:schemeClr val="tx1"/>
                </a:solidFill>
                <a:hlinkClick r:id="rId3" action="ppaction://hlinksldjump"/>
              </a:rPr>
              <a:t> </a:t>
            </a:r>
            <a:r>
              <a:rPr lang="en-GB" dirty="0" err="1" smtClean="0">
                <a:solidFill>
                  <a:schemeClr val="tx1"/>
                </a:solidFill>
                <a:hlinkClick r:id="rId3" action="ppaction://hlinksldjump"/>
              </a:rPr>
              <a:t>emittierten</a:t>
            </a:r>
            <a:r>
              <a:rPr lang="en-GB" dirty="0" smtClean="0">
                <a:solidFill>
                  <a:schemeClr val="tx1"/>
                </a:solidFill>
                <a:hlinkClick r:id="rId3" action="ppaction://hlinksldjump"/>
              </a:rPr>
              <a:t> </a:t>
            </a:r>
            <a:r>
              <a:rPr lang="en-GB" dirty="0" err="1" smtClean="0">
                <a:solidFill>
                  <a:schemeClr val="tx1"/>
                </a:solidFill>
                <a:hlinkClick r:id="rId3" action="ppaction://hlinksldjump"/>
              </a:rPr>
              <a:t>Elektronen</a:t>
            </a:r>
            <a:r>
              <a:rPr lang="en-GB" dirty="0" smtClean="0">
                <a:solidFill>
                  <a:schemeClr val="tx1"/>
                </a:solidFill>
                <a:hlinkClick r:id="rId3" action="ppaction://hlinksldjump"/>
              </a:rPr>
              <a:t> </a:t>
            </a:r>
            <a:r>
              <a:rPr lang="en-GB" dirty="0" err="1" smtClean="0">
                <a:solidFill>
                  <a:schemeClr val="tx1"/>
                </a:solidFill>
                <a:hlinkClick r:id="rId3" action="ppaction://hlinksldjump"/>
              </a:rPr>
              <a:t>beim</a:t>
            </a:r>
            <a:r>
              <a:rPr lang="en-GB" dirty="0" smtClean="0">
                <a:solidFill>
                  <a:schemeClr val="tx1"/>
                </a:solidFill>
                <a:hlinkClick r:id="rId3" action="ppaction://hlinksldjump"/>
              </a:rPr>
              <a:t> </a:t>
            </a:r>
            <a:r>
              <a:rPr lang="en-GB" dirty="0" err="1" smtClean="0">
                <a:solidFill>
                  <a:schemeClr val="tx1"/>
                </a:solidFill>
                <a:hlinkClick r:id="rId3" action="ppaction://hlinksldjump"/>
              </a:rPr>
              <a:t>Betazerfall</a:t>
            </a:r>
            <a:r>
              <a:rPr lang="en-GB" dirty="0" smtClean="0">
                <a:solidFill>
                  <a:schemeClr val="tx1"/>
                </a:solidFill>
              </a:rPr>
              <a:t> </a:t>
            </a:r>
          </a:p>
          <a:p>
            <a:r>
              <a:rPr lang="en-GB" dirty="0" smtClean="0">
                <a:solidFill>
                  <a:schemeClr val="tx1"/>
                </a:solidFill>
              </a:rPr>
              <a:t>           </a:t>
            </a:r>
            <a:r>
              <a:rPr lang="en-GB" dirty="0" err="1" smtClean="0">
                <a:solidFill>
                  <a:schemeClr val="tx1"/>
                </a:solidFill>
              </a:rPr>
              <a:t>sind</a:t>
            </a:r>
            <a:r>
              <a:rPr lang="en-GB" dirty="0" smtClean="0">
                <a:solidFill>
                  <a:schemeClr val="tx1"/>
                </a:solidFill>
              </a:rPr>
              <a:t> </a:t>
            </a:r>
            <a:r>
              <a:rPr lang="en-GB" dirty="0" err="1" smtClean="0">
                <a:solidFill>
                  <a:schemeClr val="tx1"/>
                </a:solidFill>
              </a:rPr>
              <a:t>nicht</a:t>
            </a:r>
            <a:r>
              <a:rPr lang="en-GB" dirty="0" smtClean="0">
                <a:solidFill>
                  <a:schemeClr val="tx1"/>
                </a:solidFill>
              </a:rPr>
              <a:t> </a:t>
            </a:r>
            <a:r>
              <a:rPr lang="en-GB" dirty="0" err="1" smtClean="0">
                <a:solidFill>
                  <a:schemeClr val="tx1"/>
                </a:solidFill>
              </a:rPr>
              <a:t>diskret</a:t>
            </a:r>
            <a:r>
              <a:rPr lang="en-GB" dirty="0" smtClean="0">
                <a:solidFill>
                  <a:schemeClr val="tx1"/>
                </a:solidFill>
              </a:rPr>
              <a:t> </a:t>
            </a:r>
            <a:r>
              <a:rPr lang="en-GB" dirty="0" err="1" smtClean="0">
                <a:solidFill>
                  <a:schemeClr val="tx1"/>
                </a:solidFill>
              </a:rPr>
              <a:t>verteilt</a:t>
            </a:r>
            <a:r>
              <a:rPr lang="en-GB" dirty="0" smtClean="0">
                <a:solidFill>
                  <a:schemeClr val="tx1"/>
                </a:solidFill>
              </a:rPr>
              <a:t> (L. </a:t>
            </a:r>
            <a:r>
              <a:rPr lang="en-GB" cap="small" dirty="0" smtClean="0">
                <a:solidFill>
                  <a:schemeClr val="tx1"/>
                </a:solidFill>
              </a:rPr>
              <a:t>Meitner</a:t>
            </a:r>
            <a:r>
              <a:rPr lang="en-GB" dirty="0" smtClean="0">
                <a:solidFill>
                  <a:schemeClr val="tx1"/>
                </a:solidFill>
              </a:rPr>
              <a:t>, O. </a:t>
            </a:r>
            <a:r>
              <a:rPr lang="en-GB" cap="small" dirty="0" smtClean="0">
                <a:solidFill>
                  <a:schemeClr val="tx1"/>
                </a:solidFill>
              </a:rPr>
              <a:t>Hahn</a:t>
            </a:r>
            <a:r>
              <a:rPr lang="en-GB" dirty="0" smtClean="0">
                <a:solidFill>
                  <a:schemeClr val="tx1"/>
                </a:solidFill>
              </a:rPr>
              <a:t>)</a:t>
            </a:r>
          </a:p>
          <a:p>
            <a:r>
              <a:rPr lang="en-GB" dirty="0" smtClean="0">
                <a:solidFill>
                  <a:schemeClr val="tx1"/>
                </a:solidFill>
              </a:rPr>
              <a:t>1930: </a:t>
            </a:r>
            <a:r>
              <a:rPr lang="en-GB" dirty="0" smtClean="0">
                <a:solidFill>
                  <a:schemeClr val="tx1"/>
                </a:solidFill>
                <a:hlinkClick r:id="rId4" action="ppaction://hlinksldjump"/>
              </a:rPr>
              <a:t>W. </a:t>
            </a:r>
            <a:r>
              <a:rPr lang="en-GB" cap="small" dirty="0" smtClean="0">
                <a:solidFill>
                  <a:schemeClr val="tx1"/>
                </a:solidFill>
                <a:hlinkClick r:id="rId4" action="ppaction://hlinksldjump"/>
              </a:rPr>
              <a:t>Pauli</a:t>
            </a:r>
            <a:r>
              <a:rPr lang="en-GB" dirty="0" smtClean="0">
                <a:solidFill>
                  <a:schemeClr val="tx1"/>
                </a:solidFill>
                <a:hlinkClick r:id="rId4" action="ppaction://hlinksldjump"/>
              </a:rPr>
              <a:t> </a:t>
            </a:r>
            <a:r>
              <a:rPr lang="en-GB" dirty="0" err="1" smtClean="0">
                <a:solidFill>
                  <a:schemeClr val="tx1"/>
                </a:solidFill>
                <a:hlinkClick r:id="rId4" action="ppaction://hlinksldjump"/>
              </a:rPr>
              <a:t>schreibt</a:t>
            </a:r>
            <a:r>
              <a:rPr lang="en-GB" dirty="0" smtClean="0">
                <a:solidFill>
                  <a:schemeClr val="tx1"/>
                </a:solidFill>
                <a:hlinkClick r:id="rId4" action="ppaction://hlinksldjump"/>
              </a:rPr>
              <a:t> </a:t>
            </a:r>
            <a:r>
              <a:rPr lang="en-GB" dirty="0" err="1" smtClean="0">
                <a:solidFill>
                  <a:schemeClr val="tx1"/>
                </a:solidFill>
                <a:hlinkClick r:id="rId4" action="ppaction://hlinksldjump"/>
              </a:rPr>
              <a:t>Briefe</a:t>
            </a:r>
            <a:r>
              <a:rPr lang="en-GB" dirty="0" smtClean="0">
                <a:solidFill>
                  <a:schemeClr val="tx1"/>
                </a:solidFill>
              </a:rPr>
              <a:t> und </a:t>
            </a:r>
            <a:r>
              <a:rPr lang="en-GB" dirty="0" err="1" smtClean="0">
                <a:solidFill>
                  <a:schemeClr val="tx1"/>
                </a:solidFill>
              </a:rPr>
              <a:t>hilft</a:t>
            </a:r>
            <a:r>
              <a:rPr lang="en-GB" dirty="0" smtClean="0">
                <a:solidFill>
                  <a:schemeClr val="tx1"/>
                </a:solidFill>
              </a:rPr>
              <a:t> </a:t>
            </a:r>
            <a:r>
              <a:rPr lang="en-GB" dirty="0" err="1" smtClean="0">
                <a:solidFill>
                  <a:schemeClr val="tx1"/>
                </a:solidFill>
              </a:rPr>
              <a:t>der</a:t>
            </a:r>
            <a:r>
              <a:rPr lang="en-GB" dirty="0" smtClean="0">
                <a:solidFill>
                  <a:schemeClr val="tx1"/>
                </a:solidFill>
              </a:rPr>
              <a:t> </a:t>
            </a:r>
            <a:r>
              <a:rPr lang="en-GB" dirty="0" err="1" smtClean="0">
                <a:solidFill>
                  <a:schemeClr val="tx1"/>
                </a:solidFill>
              </a:rPr>
              <a:t>Physikwelt</a:t>
            </a:r>
            <a:r>
              <a:rPr lang="en-GB" dirty="0" smtClean="0">
                <a:solidFill>
                  <a:schemeClr val="tx1"/>
                </a:solidFill>
              </a:rPr>
              <a:t> </a:t>
            </a:r>
            <a:r>
              <a:rPr lang="en-GB" dirty="0" err="1" smtClean="0">
                <a:solidFill>
                  <a:schemeClr val="tx1"/>
                </a:solidFill>
              </a:rPr>
              <a:t>aus</a:t>
            </a:r>
            <a:endParaRPr lang="en-GB" dirty="0" smtClean="0">
              <a:solidFill>
                <a:schemeClr val="tx1"/>
              </a:solidFill>
            </a:endParaRPr>
          </a:p>
          <a:p>
            <a:r>
              <a:rPr lang="en-GB" dirty="0" smtClean="0">
                <a:solidFill>
                  <a:schemeClr val="tx1"/>
                </a:solidFill>
              </a:rPr>
              <a:t>           </a:t>
            </a:r>
            <a:r>
              <a:rPr lang="en-GB" dirty="0" err="1" smtClean="0">
                <a:solidFill>
                  <a:schemeClr val="tx1"/>
                </a:solidFill>
              </a:rPr>
              <a:t>dem</a:t>
            </a:r>
            <a:r>
              <a:rPr lang="en-GB" dirty="0" smtClean="0">
                <a:solidFill>
                  <a:schemeClr val="tx1"/>
                </a:solidFill>
              </a:rPr>
              <a:t> </a:t>
            </a:r>
            <a:r>
              <a:rPr lang="en-GB" dirty="0" err="1" smtClean="0">
                <a:solidFill>
                  <a:schemeClr val="tx1"/>
                </a:solidFill>
              </a:rPr>
              <a:t>Schlamassel</a:t>
            </a:r>
            <a:endParaRPr lang="en-GB" dirty="0" smtClean="0">
              <a:solidFill>
                <a:schemeClr val="tx1"/>
              </a:solidFill>
            </a:endParaRPr>
          </a:p>
          <a:p>
            <a:r>
              <a:rPr lang="en-GB" dirty="0" smtClean="0">
                <a:solidFill>
                  <a:schemeClr val="tx1"/>
                </a:solidFill>
              </a:rPr>
              <a:t>1956: </a:t>
            </a:r>
            <a:r>
              <a:rPr lang="en-GB" dirty="0" err="1" smtClean="0">
                <a:solidFill>
                  <a:schemeClr val="tx1"/>
                </a:solidFill>
              </a:rPr>
              <a:t>Nachweis</a:t>
            </a:r>
            <a:r>
              <a:rPr lang="en-GB" dirty="0" smtClean="0">
                <a:solidFill>
                  <a:schemeClr val="tx1"/>
                </a:solidFill>
              </a:rPr>
              <a:t> des Anti-</a:t>
            </a:r>
            <a:r>
              <a:rPr lang="en-GB" dirty="0" err="1" smtClean="0">
                <a:solidFill>
                  <a:schemeClr val="tx1"/>
                </a:solidFill>
              </a:rPr>
              <a:t>Elektron</a:t>
            </a:r>
            <a:r>
              <a:rPr lang="en-GB" dirty="0" smtClean="0">
                <a:solidFill>
                  <a:schemeClr val="tx1"/>
                </a:solidFill>
              </a:rPr>
              <a:t>-Neutrinos am Savannah </a:t>
            </a:r>
          </a:p>
          <a:p>
            <a:r>
              <a:rPr lang="en-GB" dirty="0" smtClean="0">
                <a:solidFill>
                  <a:schemeClr val="tx1"/>
                </a:solidFill>
              </a:rPr>
              <a:t>           River-</a:t>
            </a:r>
            <a:r>
              <a:rPr lang="en-GB" dirty="0" err="1" smtClean="0">
                <a:solidFill>
                  <a:schemeClr val="tx1"/>
                </a:solidFill>
              </a:rPr>
              <a:t>Kernreaktor</a:t>
            </a:r>
            <a:r>
              <a:rPr lang="en-GB" dirty="0" smtClean="0">
                <a:solidFill>
                  <a:schemeClr val="tx1"/>
                </a:solidFill>
              </a:rPr>
              <a:t> von F. </a:t>
            </a:r>
            <a:r>
              <a:rPr lang="en-GB" cap="small" dirty="0" err="1" smtClean="0">
                <a:solidFill>
                  <a:schemeClr val="tx1"/>
                </a:solidFill>
              </a:rPr>
              <a:t>Reines</a:t>
            </a:r>
            <a:r>
              <a:rPr lang="en-GB" dirty="0" smtClean="0">
                <a:solidFill>
                  <a:schemeClr val="tx1"/>
                </a:solidFill>
              </a:rPr>
              <a:t> und C. </a:t>
            </a:r>
            <a:r>
              <a:rPr lang="en-GB" cap="small" dirty="0" smtClean="0">
                <a:solidFill>
                  <a:schemeClr val="tx1"/>
                </a:solidFill>
              </a:rPr>
              <a:t>Cowan</a:t>
            </a:r>
          </a:p>
          <a:p>
            <a:r>
              <a:rPr lang="en-GB" dirty="0" smtClean="0">
                <a:solidFill>
                  <a:schemeClr val="tx1"/>
                </a:solidFill>
              </a:rPr>
              <a:t>1962: </a:t>
            </a:r>
            <a:r>
              <a:rPr lang="en-GB" dirty="0" err="1" smtClean="0">
                <a:solidFill>
                  <a:schemeClr val="tx1"/>
                </a:solidFill>
              </a:rPr>
              <a:t>Nachweis</a:t>
            </a:r>
            <a:r>
              <a:rPr lang="en-GB" dirty="0" smtClean="0">
                <a:solidFill>
                  <a:schemeClr val="tx1"/>
                </a:solidFill>
              </a:rPr>
              <a:t> des </a:t>
            </a:r>
            <a:r>
              <a:rPr lang="en-GB" dirty="0" err="1" smtClean="0">
                <a:solidFill>
                  <a:schemeClr val="tx1"/>
                </a:solidFill>
              </a:rPr>
              <a:t>Myon</a:t>
            </a:r>
            <a:r>
              <a:rPr lang="en-GB" dirty="0" smtClean="0">
                <a:solidFill>
                  <a:schemeClr val="tx1"/>
                </a:solidFill>
              </a:rPr>
              <a:t>-Neutrinos von J. </a:t>
            </a:r>
            <a:r>
              <a:rPr lang="en-GB" cap="small" dirty="0" smtClean="0">
                <a:solidFill>
                  <a:schemeClr val="tx1"/>
                </a:solidFill>
              </a:rPr>
              <a:t>Steinberger</a:t>
            </a:r>
            <a:r>
              <a:rPr lang="en-GB" dirty="0" smtClean="0">
                <a:solidFill>
                  <a:schemeClr val="tx1"/>
                </a:solidFill>
              </a:rPr>
              <a:t>, M. </a:t>
            </a:r>
          </a:p>
          <a:p>
            <a:r>
              <a:rPr lang="en-GB" dirty="0" smtClean="0">
                <a:solidFill>
                  <a:schemeClr val="tx1"/>
                </a:solidFill>
              </a:rPr>
              <a:t>           </a:t>
            </a:r>
            <a:r>
              <a:rPr lang="en-GB" cap="small" dirty="0" smtClean="0">
                <a:solidFill>
                  <a:schemeClr val="tx1"/>
                </a:solidFill>
              </a:rPr>
              <a:t>Schwartz</a:t>
            </a:r>
            <a:r>
              <a:rPr lang="en-GB" dirty="0" smtClean="0">
                <a:solidFill>
                  <a:schemeClr val="tx1"/>
                </a:solidFill>
              </a:rPr>
              <a:t>, L.M. </a:t>
            </a:r>
            <a:r>
              <a:rPr lang="en-GB" cap="small" dirty="0" smtClean="0">
                <a:solidFill>
                  <a:schemeClr val="tx1"/>
                </a:solidFill>
              </a:rPr>
              <a:t>Lederman </a:t>
            </a:r>
          </a:p>
          <a:p>
            <a:endParaRPr lang="de-DE" dirty="0" smtClean="0">
              <a:solidFill>
                <a:schemeClr val="tx1"/>
              </a:solidFill>
            </a:endParaRPr>
          </a:p>
          <a:p>
            <a:r>
              <a:rPr lang="de-DE" dirty="0" smtClean="0">
                <a:solidFill>
                  <a:schemeClr val="tx1"/>
                </a:solidFill>
              </a:rPr>
              <a:t>Voila, der </a:t>
            </a:r>
            <a:r>
              <a:rPr lang="de-DE" dirty="0" smtClean="0">
                <a:solidFill>
                  <a:schemeClr val="tx1"/>
                </a:solidFill>
                <a:hlinkClick r:id="rId2" action="ppaction://hlinksldjump"/>
              </a:rPr>
              <a:t>Beta-Zerfall</a:t>
            </a:r>
            <a:r>
              <a:rPr lang="de-DE" dirty="0" smtClean="0">
                <a:solidFill>
                  <a:schemeClr val="tx1"/>
                </a:solidFill>
              </a:rPr>
              <a:t>:</a:t>
            </a:r>
            <a:endParaRPr lang="de-DE" dirty="0">
              <a:solidFill>
                <a:schemeClr val="tx1"/>
              </a:solidFill>
            </a:endParaRPr>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 name="Rectangle 13"/>
          <p:cNvSpPr/>
          <p:nvPr/>
        </p:nvSpPr>
        <p:spPr>
          <a:xfrm>
            <a:off x="214282" y="214290"/>
            <a:ext cx="8715436" cy="982462"/>
          </a:xfrm>
          <a:prstGeom prst="rect">
            <a:avLst/>
          </a:prstGeom>
          <a:solidFill>
            <a:schemeClr val="tx2"/>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bg1"/>
              </a:solidFill>
            </a:endParaRPr>
          </a:p>
        </p:txBody>
      </p:sp>
      <p:sp>
        <p:nvSpPr>
          <p:cNvPr id="12" name="Title 1"/>
          <p:cNvSpPr txBox="1">
            <a:spLocks/>
          </p:cNvSpPr>
          <p:nvPr/>
        </p:nvSpPr>
        <p:spPr>
          <a:xfrm>
            <a:off x="285720" y="357166"/>
            <a:ext cx="8572560" cy="767578"/>
          </a:xfrm>
          <a:prstGeom prst="rect">
            <a:avLst/>
          </a:prstGeom>
        </p:spPr>
        <p:txBody>
          <a:bodyPr vert="horz" lIns="91440" tIns="45720" rIns="91440" bIns="45720" rtlCol="0" anchor="ctr">
            <a:normAutofit/>
          </a:bodyPr>
          <a:lstStyle/>
          <a:p>
            <a:pPr>
              <a:spcBef>
                <a:spcPct val="0"/>
              </a:spcBef>
              <a:defRPr/>
            </a:pPr>
            <a:r>
              <a:rPr lang="de-DE" sz="4400" dirty="0" smtClean="0">
                <a:solidFill>
                  <a:schemeClr val="bg1"/>
                </a:solidFill>
                <a:latin typeface="Cordia New" pitchFamily="34" charset="-34"/>
                <a:cs typeface="Cordia New" pitchFamily="34" charset="-34"/>
              </a:rPr>
              <a:t>2. </a:t>
            </a:r>
            <a:r>
              <a:rPr lang="de-DE" sz="4400" dirty="0">
                <a:solidFill>
                  <a:schemeClr val="bg1"/>
                </a:solidFill>
                <a:latin typeface="Cordia New" pitchFamily="34" charset="-34"/>
                <a:cs typeface="Cordia New" pitchFamily="34" charset="-34"/>
              </a:rPr>
              <a:t>Fundamentale Prinzipien der </a:t>
            </a:r>
            <a:r>
              <a:rPr lang="de-DE" sz="4400" dirty="0" smtClean="0">
                <a:solidFill>
                  <a:schemeClr val="bg1"/>
                </a:solidFill>
                <a:latin typeface="Cordia New" pitchFamily="34" charset="-34"/>
                <a:cs typeface="Cordia New" pitchFamily="34" charset="-34"/>
              </a:rPr>
              <a:t>Teilchenphysik</a:t>
            </a:r>
            <a:endParaRPr lang="de-DE" sz="4400" dirty="0">
              <a:solidFill>
                <a:schemeClr val="bg1"/>
              </a:solidFill>
              <a:latin typeface="Cordia New" pitchFamily="34" charset="-34"/>
              <a:cs typeface="Cordia New" pitchFamily="34" charset="-34"/>
            </a:endParaRPr>
          </a:p>
        </p:txBody>
      </p:sp>
      <p:sp>
        <p:nvSpPr>
          <p:cNvPr id="18" name="Slide Number Placeholder 17"/>
          <p:cNvSpPr>
            <a:spLocks noGrp="1"/>
          </p:cNvSpPr>
          <p:nvPr>
            <p:ph type="sldNum" sz="quarter" idx="12"/>
          </p:nvPr>
        </p:nvSpPr>
        <p:spPr/>
        <p:txBody>
          <a:bodyPr/>
          <a:lstStyle/>
          <a:p>
            <a:fld id="{113716C7-BC24-43E6-9F9A-C5106614EB76}" type="slidenum">
              <a:rPr lang="de-DE" smtClean="0"/>
              <a:pPr/>
              <a:t>29</a:t>
            </a:fld>
            <a:endParaRPr lang="de-DE"/>
          </a:p>
        </p:txBody>
      </p:sp>
      <p:pic>
        <p:nvPicPr>
          <p:cNvPr id="58370" name="Picture 2" descr="A:\Arbeit\Vortraege\LHC@Loerrach\beta_1944.jpg"/>
          <p:cNvPicPr>
            <a:picLocks noChangeAspect="1" noChangeArrowheads="1"/>
          </p:cNvPicPr>
          <p:nvPr/>
        </p:nvPicPr>
        <p:blipFill>
          <a:blip r:embed="rId2" cstate="print"/>
          <a:srcRect/>
          <a:stretch>
            <a:fillRect/>
          </a:stretch>
        </p:blipFill>
        <p:spPr bwMode="auto">
          <a:xfrm>
            <a:off x="5508104" y="1340768"/>
            <a:ext cx="3635896" cy="5106021"/>
          </a:xfrm>
          <a:prstGeom prst="rect">
            <a:avLst/>
          </a:prstGeom>
          <a:noFill/>
        </p:spPr>
      </p:pic>
      <p:pic>
        <p:nvPicPr>
          <p:cNvPr id="58372" name="Picture 4"/>
          <p:cNvPicPr>
            <a:picLocks noChangeAspect="1" noChangeArrowheads="1"/>
          </p:cNvPicPr>
          <p:nvPr/>
        </p:nvPicPr>
        <p:blipFill>
          <a:blip r:embed="rId3" cstate="print"/>
          <a:srcRect/>
          <a:stretch>
            <a:fillRect/>
          </a:stretch>
        </p:blipFill>
        <p:spPr bwMode="auto">
          <a:xfrm>
            <a:off x="216024" y="1268760"/>
            <a:ext cx="5364088" cy="2704667"/>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44624"/>
            <a:ext cx="8229600" cy="1143000"/>
          </a:xfrm>
          <a:prstGeom prst="rect">
            <a:avLst/>
          </a:prstGeom>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de-DE" sz="2800" b="0" i="0" u="none" strike="noStrike" kern="1200" cap="none" spc="0" normalizeH="0" baseline="0" noProof="0" dirty="0" smtClean="0">
                <a:ln>
                  <a:noFill/>
                </a:ln>
                <a:solidFill>
                  <a:schemeClr val="tx1"/>
                </a:solidFill>
                <a:effectLst/>
                <a:uLnTx/>
                <a:uFillTx/>
                <a:latin typeface="+mj-lt"/>
                <a:ea typeface="+mj-ea"/>
                <a:cs typeface="+mj-cs"/>
              </a:rPr>
              <a:t>Was ist gerade los am Large Hadron Collider (LHC) ?</a:t>
            </a:r>
          </a:p>
        </p:txBody>
      </p:sp>
    </p:spTree>
    <p:controls>
      <p:control spid="2050" name="WebBrowser1" r:id="rId2" imgW="8229600" imgH="6172200"/>
    </p:controls>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 name="Rectangle 13"/>
          <p:cNvSpPr/>
          <p:nvPr/>
        </p:nvSpPr>
        <p:spPr>
          <a:xfrm>
            <a:off x="214282" y="214290"/>
            <a:ext cx="8715436" cy="982462"/>
          </a:xfrm>
          <a:prstGeom prst="rect">
            <a:avLst/>
          </a:prstGeom>
          <a:solidFill>
            <a:schemeClr val="tx2"/>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bg1"/>
              </a:solidFill>
            </a:endParaRPr>
          </a:p>
        </p:txBody>
      </p:sp>
      <p:sp>
        <p:nvSpPr>
          <p:cNvPr id="12" name="Title 1"/>
          <p:cNvSpPr txBox="1">
            <a:spLocks/>
          </p:cNvSpPr>
          <p:nvPr/>
        </p:nvSpPr>
        <p:spPr>
          <a:xfrm>
            <a:off x="285720" y="357166"/>
            <a:ext cx="8572560" cy="767578"/>
          </a:xfrm>
          <a:prstGeom prst="rect">
            <a:avLst/>
          </a:prstGeom>
        </p:spPr>
        <p:txBody>
          <a:bodyPr vert="horz" lIns="91440" tIns="45720" rIns="91440" bIns="45720" rtlCol="0" anchor="ctr">
            <a:normAutofit/>
          </a:bodyPr>
          <a:lstStyle/>
          <a:p>
            <a:pPr>
              <a:spcBef>
                <a:spcPct val="0"/>
              </a:spcBef>
              <a:defRPr/>
            </a:pPr>
            <a:r>
              <a:rPr lang="de-DE" sz="4400" dirty="0" smtClean="0">
                <a:solidFill>
                  <a:schemeClr val="bg1"/>
                </a:solidFill>
                <a:latin typeface="Cordia New" pitchFamily="34" charset="-34"/>
                <a:cs typeface="Cordia New" pitchFamily="34" charset="-34"/>
              </a:rPr>
              <a:t>2. </a:t>
            </a:r>
            <a:r>
              <a:rPr lang="de-DE" sz="4400" dirty="0">
                <a:solidFill>
                  <a:schemeClr val="bg1"/>
                </a:solidFill>
                <a:latin typeface="Cordia New" pitchFamily="34" charset="-34"/>
                <a:cs typeface="Cordia New" pitchFamily="34" charset="-34"/>
              </a:rPr>
              <a:t>Fundamentale Prinzipien der </a:t>
            </a:r>
            <a:r>
              <a:rPr lang="de-DE" sz="4400" dirty="0" smtClean="0">
                <a:solidFill>
                  <a:schemeClr val="bg1"/>
                </a:solidFill>
                <a:latin typeface="Cordia New" pitchFamily="34" charset="-34"/>
                <a:cs typeface="Cordia New" pitchFamily="34" charset="-34"/>
              </a:rPr>
              <a:t>Teilchenphysik</a:t>
            </a:r>
            <a:endParaRPr lang="de-DE" sz="4400" dirty="0">
              <a:solidFill>
                <a:schemeClr val="bg1"/>
              </a:solidFill>
              <a:latin typeface="Cordia New" pitchFamily="34" charset="-34"/>
              <a:cs typeface="Cordia New" pitchFamily="34" charset="-34"/>
            </a:endParaRPr>
          </a:p>
        </p:txBody>
      </p:sp>
      <p:sp>
        <p:nvSpPr>
          <p:cNvPr id="18" name="Slide Number Placeholder 17"/>
          <p:cNvSpPr>
            <a:spLocks noGrp="1"/>
          </p:cNvSpPr>
          <p:nvPr>
            <p:ph type="sldNum" sz="quarter" idx="12"/>
          </p:nvPr>
        </p:nvSpPr>
        <p:spPr/>
        <p:txBody>
          <a:bodyPr/>
          <a:lstStyle/>
          <a:p>
            <a:fld id="{113716C7-BC24-43E6-9F9A-C5106614EB76}" type="slidenum">
              <a:rPr lang="de-DE" smtClean="0"/>
              <a:pPr/>
              <a:t>30</a:t>
            </a:fld>
            <a:endParaRPr lang="de-DE"/>
          </a:p>
        </p:txBody>
      </p:sp>
      <p:pic>
        <p:nvPicPr>
          <p:cNvPr id="59395" name="Picture 3" descr="A:\Arbeit\Vortraege\LHC@Loerrach\modern.jpg">
            <a:hlinkClick r:id="rId2" action="ppaction://hlinksldjump"/>
          </p:cNvPr>
          <p:cNvPicPr>
            <a:picLocks noChangeAspect="1" noChangeArrowheads="1"/>
          </p:cNvPicPr>
          <p:nvPr/>
        </p:nvPicPr>
        <p:blipFill>
          <a:blip r:embed="rId3" cstate="print"/>
          <a:srcRect/>
          <a:stretch>
            <a:fillRect/>
          </a:stretch>
        </p:blipFill>
        <p:spPr bwMode="auto">
          <a:xfrm>
            <a:off x="323528" y="1340767"/>
            <a:ext cx="8640960" cy="4903453"/>
          </a:xfrm>
          <a:prstGeom prst="rect">
            <a:avLst/>
          </a:prstGeom>
          <a:noFill/>
        </p:spPr>
      </p:pic>
      <p:sp>
        <p:nvSpPr>
          <p:cNvPr id="9" name="Rectangle 8"/>
          <p:cNvSpPr/>
          <p:nvPr/>
        </p:nvSpPr>
        <p:spPr>
          <a:xfrm>
            <a:off x="539552" y="6228020"/>
            <a:ext cx="8280920" cy="369332"/>
          </a:xfrm>
          <a:prstGeom prst="rect">
            <a:avLst/>
          </a:prstGeom>
        </p:spPr>
        <p:txBody>
          <a:bodyPr wrap="square">
            <a:spAutoFit/>
          </a:bodyPr>
          <a:lstStyle/>
          <a:p>
            <a:r>
              <a:rPr lang="de-DE" dirty="0" smtClean="0"/>
              <a:t>Quelle: </a:t>
            </a:r>
            <a:r>
              <a:rPr lang="de-DE" dirty="0" smtClean="0">
                <a:hlinkClick r:id="rId4"/>
              </a:rPr>
              <a:t>http://www-linux.gsi.de/~wolle/Schuelerlabor/PDF/beta_spektrum.pdf</a:t>
            </a:r>
            <a:r>
              <a:rPr lang="de-DE" dirty="0" smtClean="0"/>
              <a:t> </a:t>
            </a:r>
            <a:endParaRPr lang="de-DE" dirty="0"/>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 name="Rectangle 13"/>
          <p:cNvSpPr/>
          <p:nvPr/>
        </p:nvSpPr>
        <p:spPr>
          <a:xfrm>
            <a:off x="214282" y="214290"/>
            <a:ext cx="8715436" cy="982462"/>
          </a:xfrm>
          <a:prstGeom prst="rect">
            <a:avLst/>
          </a:prstGeom>
          <a:solidFill>
            <a:schemeClr val="tx2"/>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bg1"/>
              </a:solidFill>
            </a:endParaRPr>
          </a:p>
        </p:txBody>
      </p:sp>
      <p:sp>
        <p:nvSpPr>
          <p:cNvPr id="12" name="Title 1"/>
          <p:cNvSpPr txBox="1">
            <a:spLocks/>
          </p:cNvSpPr>
          <p:nvPr/>
        </p:nvSpPr>
        <p:spPr>
          <a:xfrm>
            <a:off x="285720" y="357166"/>
            <a:ext cx="8572560" cy="767578"/>
          </a:xfrm>
          <a:prstGeom prst="rect">
            <a:avLst/>
          </a:prstGeom>
        </p:spPr>
        <p:txBody>
          <a:bodyPr vert="horz" lIns="91440" tIns="45720" rIns="91440" bIns="45720" rtlCol="0" anchor="ctr">
            <a:normAutofit/>
          </a:bodyPr>
          <a:lstStyle/>
          <a:p>
            <a:pPr>
              <a:spcBef>
                <a:spcPct val="0"/>
              </a:spcBef>
              <a:defRPr/>
            </a:pPr>
            <a:r>
              <a:rPr lang="de-DE" sz="4400" dirty="0" smtClean="0">
                <a:solidFill>
                  <a:schemeClr val="bg1"/>
                </a:solidFill>
                <a:latin typeface="Cordia New" pitchFamily="34" charset="-34"/>
                <a:cs typeface="Cordia New" pitchFamily="34" charset="-34"/>
              </a:rPr>
              <a:t>2. </a:t>
            </a:r>
            <a:r>
              <a:rPr lang="de-DE" sz="4400" dirty="0">
                <a:solidFill>
                  <a:schemeClr val="bg1"/>
                </a:solidFill>
                <a:latin typeface="Cordia New" pitchFamily="34" charset="-34"/>
                <a:cs typeface="Cordia New" pitchFamily="34" charset="-34"/>
              </a:rPr>
              <a:t>Fundamentale Prinzipien der </a:t>
            </a:r>
            <a:r>
              <a:rPr lang="de-DE" sz="4400" dirty="0" smtClean="0">
                <a:solidFill>
                  <a:schemeClr val="bg1"/>
                </a:solidFill>
                <a:latin typeface="Cordia New" pitchFamily="34" charset="-34"/>
                <a:cs typeface="Cordia New" pitchFamily="34" charset="-34"/>
              </a:rPr>
              <a:t>Teilchenphysik</a:t>
            </a:r>
            <a:endParaRPr lang="de-DE" sz="4400" dirty="0">
              <a:solidFill>
                <a:schemeClr val="bg1"/>
              </a:solidFill>
              <a:latin typeface="Cordia New" pitchFamily="34" charset="-34"/>
              <a:cs typeface="Cordia New" pitchFamily="34" charset="-34"/>
            </a:endParaRPr>
          </a:p>
        </p:txBody>
      </p:sp>
      <p:sp>
        <p:nvSpPr>
          <p:cNvPr id="18" name="Slide Number Placeholder 17"/>
          <p:cNvSpPr>
            <a:spLocks noGrp="1"/>
          </p:cNvSpPr>
          <p:nvPr>
            <p:ph type="sldNum" sz="quarter" idx="12"/>
          </p:nvPr>
        </p:nvSpPr>
        <p:spPr/>
        <p:txBody>
          <a:bodyPr/>
          <a:lstStyle/>
          <a:p>
            <a:fld id="{113716C7-BC24-43E6-9F9A-C5106614EB76}" type="slidenum">
              <a:rPr lang="de-DE" smtClean="0"/>
              <a:pPr/>
              <a:t>31</a:t>
            </a:fld>
            <a:endParaRPr lang="de-DE"/>
          </a:p>
        </p:txBody>
      </p:sp>
      <p:pic>
        <p:nvPicPr>
          <p:cNvPr id="60418" name="Picture 2" descr="{short description of image}">
            <a:hlinkClick r:id="rId2" action="ppaction://hlinksldjump"/>
          </p:cNvPr>
          <p:cNvPicPr>
            <a:picLocks noChangeAspect="1" noChangeArrowheads="1"/>
          </p:cNvPicPr>
          <p:nvPr/>
        </p:nvPicPr>
        <p:blipFill>
          <a:blip r:embed="rId3" cstate="print"/>
          <a:srcRect/>
          <a:stretch>
            <a:fillRect/>
          </a:stretch>
        </p:blipFill>
        <p:spPr bwMode="auto">
          <a:xfrm>
            <a:off x="1259632" y="1268760"/>
            <a:ext cx="6768752" cy="5277779"/>
          </a:xfrm>
          <a:prstGeom prst="rect">
            <a:avLst/>
          </a:prstGeom>
          <a:noFill/>
        </p:spPr>
      </p:pic>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ontrols>
      <p:control spid="57346" name="WebBrowser1" r:id="rId2" imgW="9144000" imgH="6858000"/>
    </p:controls>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214282" y="214290"/>
            <a:ext cx="8715436" cy="1437164"/>
          </a:xfrm>
          <a:prstGeom prst="rect">
            <a:avLst/>
          </a:prstGeom>
          <a:solidFill>
            <a:schemeClr val="tx2"/>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bg1"/>
              </a:solidFill>
            </a:endParaRPr>
          </a:p>
        </p:txBody>
      </p:sp>
      <p:sp>
        <p:nvSpPr>
          <p:cNvPr id="12" name="Title 1"/>
          <p:cNvSpPr txBox="1">
            <a:spLocks/>
          </p:cNvSpPr>
          <p:nvPr/>
        </p:nvSpPr>
        <p:spPr>
          <a:xfrm>
            <a:off x="285720" y="357166"/>
            <a:ext cx="8572560" cy="1143000"/>
          </a:xfrm>
          <a:prstGeom prst="rect">
            <a:avLst/>
          </a:prstGeom>
        </p:spPr>
        <p:txBody>
          <a:bodyPr vert="horz" lIns="91440" tIns="45720" rIns="91440" bIns="45720" rtlCol="0" anchor="ctr">
            <a:normAutofit/>
          </a:bodyPr>
          <a:lstStyle/>
          <a:p>
            <a:pPr>
              <a:spcBef>
                <a:spcPct val="0"/>
              </a:spcBef>
              <a:defRPr/>
            </a:pPr>
            <a:r>
              <a:rPr lang="de-DE" sz="4400" dirty="0" smtClean="0">
                <a:solidFill>
                  <a:schemeClr val="bg1"/>
                </a:solidFill>
                <a:latin typeface="Cordia New" pitchFamily="34" charset="-34"/>
                <a:cs typeface="Cordia New" pitchFamily="34" charset="-34"/>
              </a:rPr>
              <a:t>2. </a:t>
            </a:r>
            <a:r>
              <a:rPr lang="de-DE" sz="4400" dirty="0">
                <a:solidFill>
                  <a:schemeClr val="bg1"/>
                </a:solidFill>
                <a:latin typeface="Cordia New" pitchFamily="34" charset="-34"/>
                <a:cs typeface="Cordia New" pitchFamily="34" charset="-34"/>
              </a:rPr>
              <a:t>Fundamentale Prinzipien der </a:t>
            </a:r>
            <a:r>
              <a:rPr lang="de-DE" sz="4400" dirty="0" smtClean="0">
                <a:solidFill>
                  <a:schemeClr val="bg1"/>
                </a:solidFill>
                <a:latin typeface="Cordia New" pitchFamily="34" charset="-34"/>
                <a:cs typeface="Cordia New" pitchFamily="34" charset="-34"/>
              </a:rPr>
              <a:t>Teilchenphysik</a:t>
            </a:r>
            <a:endParaRPr lang="de-DE" sz="4400" dirty="0">
              <a:solidFill>
                <a:schemeClr val="bg1"/>
              </a:solidFill>
              <a:latin typeface="Cordia New" pitchFamily="34" charset="-34"/>
              <a:cs typeface="Cordia New" pitchFamily="34" charset="-34"/>
            </a:endParaRPr>
          </a:p>
        </p:txBody>
      </p:sp>
      <p:sp>
        <p:nvSpPr>
          <p:cNvPr id="18" name="Slide Number Placeholder 17"/>
          <p:cNvSpPr>
            <a:spLocks noGrp="1"/>
          </p:cNvSpPr>
          <p:nvPr>
            <p:ph type="sldNum" sz="quarter" idx="12"/>
          </p:nvPr>
        </p:nvSpPr>
        <p:spPr/>
        <p:txBody>
          <a:bodyPr/>
          <a:lstStyle/>
          <a:p>
            <a:fld id="{113716C7-BC24-43E6-9F9A-C5106614EB76}" type="slidenum">
              <a:rPr lang="de-DE" smtClean="0"/>
              <a:pPr/>
              <a:t>33</a:t>
            </a:fld>
            <a:endParaRPr lang="de-DE"/>
          </a:p>
        </p:txBody>
      </p:sp>
      <p:pic>
        <p:nvPicPr>
          <p:cNvPr id="61442" name="Picture 2" descr="A:\Arbeit\Vortraege\LHC@Loerrach\Wee_sideview.gif"/>
          <p:cNvPicPr>
            <a:picLocks noChangeAspect="1" noChangeArrowheads="1"/>
          </p:cNvPicPr>
          <p:nvPr/>
        </p:nvPicPr>
        <p:blipFill>
          <a:blip r:embed="rId2" cstate="print"/>
          <a:srcRect/>
          <a:stretch>
            <a:fillRect/>
          </a:stretch>
        </p:blipFill>
        <p:spPr bwMode="auto">
          <a:xfrm>
            <a:off x="4773324" y="1916832"/>
            <a:ext cx="4119156" cy="4112209"/>
          </a:xfrm>
          <a:prstGeom prst="rect">
            <a:avLst/>
          </a:prstGeom>
          <a:noFill/>
        </p:spPr>
      </p:pic>
      <p:pic>
        <p:nvPicPr>
          <p:cNvPr id="61443" name="Picture 3" descr="A:\Arbeit\Vortraege\LHC@Loerrach\Wee.gif"/>
          <p:cNvPicPr>
            <a:picLocks noChangeAspect="1" noChangeArrowheads="1"/>
          </p:cNvPicPr>
          <p:nvPr/>
        </p:nvPicPr>
        <p:blipFill>
          <a:blip r:embed="rId3" cstate="print"/>
          <a:srcRect/>
          <a:stretch>
            <a:fillRect/>
          </a:stretch>
        </p:blipFill>
        <p:spPr bwMode="auto">
          <a:xfrm>
            <a:off x="251520" y="1916832"/>
            <a:ext cx="4097511" cy="4104456"/>
          </a:xfrm>
          <a:prstGeom prst="rect">
            <a:avLst/>
          </a:prstGeom>
          <a:noFill/>
        </p:spPr>
      </p:pic>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9"/>
          <p:cNvGrpSpPr/>
          <p:nvPr/>
        </p:nvGrpSpPr>
        <p:grpSpPr>
          <a:xfrm>
            <a:off x="214282" y="214290"/>
            <a:ext cx="8750206" cy="6429420"/>
            <a:chOff x="571472" y="428604"/>
            <a:chExt cx="7889530" cy="6072230"/>
          </a:xfrm>
        </p:grpSpPr>
        <p:sp>
          <p:nvSpPr>
            <p:cNvPr id="14" name="Rectangle 13"/>
            <p:cNvSpPr/>
            <p:nvPr/>
          </p:nvSpPr>
          <p:spPr>
            <a:xfrm>
              <a:off x="571472" y="428604"/>
              <a:ext cx="7858180" cy="1357322"/>
            </a:xfrm>
            <a:prstGeom prst="rect">
              <a:avLst/>
            </a:prstGeom>
            <a:solidFill>
              <a:schemeClr val="tx2"/>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bg1"/>
                </a:solidFill>
              </a:endParaRPr>
            </a:p>
          </p:txBody>
        </p:sp>
        <p:sp>
          <p:nvSpPr>
            <p:cNvPr id="15" name="Rectangle 14"/>
            <p:cNvSpPr/>
            <p:nvPr/>
          </p:nvSpPr>
          <p:spPr>
            <a:xfrm>
              <a:off x="571472" y="1785926"/>
              <a:ext cx="7889530" cy="4714908"/>
            </a:xfrm>
            <a:prstGeom prst="rect">
              <a:avLst/>
            </a:prstGeom>
            <a:solidFill>
              <a:schemeClr val="tx2"/>
            </a:solidFill>
            <a:ln w="60325" cap="flat">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b="1" dirty="0" smtClean="0">
                  <a:solidFill>
                    <a:schemeClr val="bg1"/>
                  </a:solidFill>
                </a:rPr>
                <a:t>Aus der Unschärferelation folgt, dass hohe Teilchenimpulse kleine Strukturen  sichtbar machen können. </a:t>
              </a:r>
            </a:p>
            <a:p>
              <a:pPr marL="342900" indent="-342900"/>
              <a:endParaRPr lang="de-DE" b="1" dirty="0" smtClean="0">
                <a:solidFill>
                  <a:schemeClr val="bg1"/>
                </a:solidFill>
              </a:endParaRPr>
            </a:p>
            <a:p>
              <a:pPr marL="342900" indent="-342900"/>
              <a:r>
                <a:rPr lang="de-DE" b="1" dirty="0" smtClean="0">
                  <a:solidFill>
                    <a:schemeClr val="bg1"/>
                  </a:solidFill>
                </a:rPr>
                <a:t>Energie und Impuls sind relativistische Größen </a:t>
              </a:r>
            </a:p>
            <a:p>
              <a:pPr marL="342900" indent="-342900"/>
              <a:endParaRPr lang="de-DE" b="1" dirty="0" smtClean="0">
                <a:solidFill>
                  <a:schemeClr val="bg1"/>
                </a:solidFill>
              </a:endParaRPr>
            </a:p>
            <a:p>
              <a:pPr marL="342900" indent="-342900"/>
              <a:r>
                <a:rPr lang="de-DE" b="1" dirty="0" smtClean="0">
                  <a:solidFill>
                    <a:schemeClr val="bg1"/>
                  </a:solidFill>
                </a:rPr>
                <a:t>Energieerhaltung und Impulserhaltung sind fundamentale Instanzen in der Physik!</a:t>
              </a:r>
            </a:p>
            <a:p>
              <a:pPr marL="342900" indent="-342900"/>
              <a:endParaRPr lang="de-DE" b="1" dirty="0" smtClean="0">
                <a:solidFill>
                  <a:schemeClr val="bg1"/>
                </a:solidFill>
              </a:endParaRPr>
            </a:p>
            <a:p>
              <a:r>
                <a:rPr lang="de-DE" b="1" dirty="0" smtClean="0">
                  <a:solidFill>
                    <a:schemeClr val="bg1"/>
                  </a:solidFill>
                </a:rPr>
                <a:t>Der radioaktive Betazerfall wird im Modell der Teilchenphysiker als Zerfallsprozess der schwachen Wechselwirkung angesehen, wobei stets ein detektierbares Teilchen (Elektron oder Positron) und ein nicht detektierbares Teilchen (Anti-Elektron-Neutrino oder Elektronneutrino) emittiert werden. Die beim Zerfall auf Elektron und Neutrino übertragene Energie ist stets gleich, teilt sich aber stochastisch auf die beiden  Teilchen auf.</a:t>
              </a:r>
            </a:p>
            <a:p>
              <a:pPr marL="342900" indent="-342900"/>
              <a:endParaRPr lang="de-DE" b="1" dirty="0" smtClean="0">
                <a:solidFill>
                  <a:schemeClr val="bg1"/>
                </a:solidFill>
              </a:endParaRPr>
            </a:p>
            <a:p>
              <a:r>
                <a:rPr lang="de-DE" sz="2400" b="1" dirty="0" smtClean="0">
                  <a:solidFill>
                    <a:schemeClr val="bg1"/>
                  </a:solidFill>
                </a:rPr>
                <a:t>Frage: Wenn man ein Neutrino nicht sehen kann, wie zeigt es sich dann in einem Experiment?</a:t>
              </a:r>
            </a:p>
            <a:p>
              <a:pPr marL="342900" indent="-342900"/>
              <a:endParaRPr lang="de-DE" b="1" dirty="0" smtClean="0">
                <a:solidFill>
                  <a:schemeClr val="bg1"/>
                </a:solidFill>
              </a:endParaRPr>
            </a:p>
          </p:txBody>
        </p:sp>
      </p:grpSp>
      <p:sp>
        <p:nvSpPr>
          <p:cNvPr id="12" name="Title 1"/>
          <p:cNvSpPr txBox="1">
            <a:spLocks/>
          </p:cNvSpPr>
          <p:nvPr/>
        </p:nvSpPr>
        <p:spPr>
          <a:xfrm>
            <a:off x="285720" y="357166"/>
            <a:ext cx="8572560" cy="1143000"/>
          </a:xfrm>
          <a:prstGeom prst="rect">
            <a:avLst/>
          </a:prstGeom>
        </p:spPr>
        <p:txBody>
          <a:bodyPr vert="horz" lIns="91440" tIns="45720" rIns="91440" bIns="45720" rtlCol="0" anchor="ctr">
            <a:normAutofit lnSpcReduction="10000"/>
          </a:bodyPr>
          <a:lstStyle/>
          <a:p>
            <a:pPr>
              <a:spcBef>
                <a:spcPct val="0"/>
              </a:spcBef>
              <a:defRPr/>
            </a:pPr>
            <a:r>
              <a:rPr lang="de-DE" sz="3500" dirty="0" smtClean="0">
                <a:solidFill>
                  <a:schemeClr val="bg1"/>
                </a:solidFill>
                <a:latin typeface="Cordia New" pitchFamily="34" charset="-34"/>
                <a:cs typeface="Cordia New" pitchFamily="34" charset="-34"/>
              </a:rPr>
              <a:t>2. </a:t>
            </a:r>
            <a:r>
              <a:rPr lang="de-DE" sz="3500" dirty="0">
                <a:solidFill>
                  <a:schemeClr val="bg1"/>
                </a:solidFill>
                <a:latin typeface="Cordia New" pitchFamily="34" charset="-34"/>
                <a:cs typeface="Cordia New" pitchFamily="34" charset="-34"/>
              </a:rPr>
              <a:t>Fundamentale Prinzipien der </a:t>
            </a:r>
            <a:r>
              <a:rPr lang="de-DE" sz="3500" dirty="0" smtClean="0">
                <a:solidFill>
                  <a:schemeClr val="bg1"/>
                </a:solidFill>
                <a:latin typeface="Cordia New" pitchFamily="34" charset="-34"/>
                <a:cs typeface="Cordia New" pitchFamily="34" charset="-34"/>
              </a:rPr>
              <a:t>Teilchenphysik - </a:t>
            </a:r>
            <a:r>
              <a:rPr lang="de-DE" sz="3500" dirty="0" smtClean="0">
                <a:solidFill>
                  <a:schemeClr val="bg1"/>
                </a:solidFill>
              </a:rPr>
              <a:t>Zusammenfassung</a:t>
            </a:r>
            <a:endParaRPr lang="de-DE" sz="3500" b="1" dirty="0" smtClean="0">
              <a:solidFill>
                <a:schemeClr val="bg1"/>
              </a:solidFill>
            </a:endParaRPr>
          </a:p>
        </p:txBody>
      </p:sp>
      <p:sp>
        <p:nvSpPr>
          <p:cNvPr id="18" name="Slide Number Placeholder 17"/>
          <p:cNvSpPr>
            <a:spLocks noGrp="1"/>
          </p:cNvSpPr>
          <p:nvPr>
            <p:ph type="sldNum" sz="quarter" idx="12"/>
          </p:nvPr>
        </p:nvSpPr>
        <p:spPr/>
        <p:txBody>
          <a:bodyPr/>
          <a:lstStyle/>
          <a:p>
            <a:fld id="{113716C7-BC24-43E6-9F9A-C5106614EB76}" type="slidenum">
              <a:rPr lang="de-DE" smtClean="0"/>
              <a:pPr/>
              <a:t>34</a:t>
            </a:fld>
            <a:endParaRPr lang="de-DE"/>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9"/>
          <p:cNvGrpSpPr/>
          <p:nvPr/>
        </p:nvGrpSpPr>
        <p:grpSpPr>
          <a:xfrm>
            <a:off x="214282" y="214290"/>
            <a:ext cx="8715436" cy="6429420"/>
            <a:chOff x="571472" y="428604"/>
            <a:chExt cx="7858180" cy="6072230"/>
          </a:xfrm>
        </p:grpSpPr>
        <p:sp>
          <p:nvSpPr>
            <p:cNvPr id="14" name="Rectangle 13"/>
            <p:cNvSpPr/>
            <p:nvPr/>
          </p:nvSpPr>
          <p:spPr>
            <a:xfrm>
              <a:off x="571472" y="428604"/>
              <a:ext cx="7858180" cy="1357322"/>
            </a:xfrm>
            <a:prstGeom prst="rect">
              <a:avLst/>
            </a:prstGeom>
            <a:solidFill>
              <a:srgbClr val="FFD10D"/>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bg1"/>
                </a:solidFill>
              </a:endParaRPr>
            </a:p>
          </p:txBody>
        </p:sp>
        <p:sp>
          <p:nvSpPr>
            <p:cNvPr id="15" name="Rectangle 14"/>
            <p:cNvSpPr/>
            <p:nvPr/>
          </p:nvSpPr>
          <p:spPr>
            <a:xfrm>
              <a:off x="571472" y="1785926"/>
              <a:ext cx="7858180" cy="4714908"/>
            </a:xfrm>
            <a:prstGeom prst="rect">
              <a:avLst/>
            </a:prstGeom>
            <a:solidFill>
              <a:srgbClr val="FFD10D"/>
            </a:solidFill>
            <a:ln w="60325" cap="flat">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de-DE" sz="3600" dirty="0" smtClean="0">
                  <a:solidFill>
                    <a:schemeClr val="bg1"/>
                  </a:solidFill>
                </a:rPr>
                <a:t>Alles Notwendige wurde gesagt!</a:t>
              </a:r>
              <a:endParaRPr lang="de-DE" sz="3600" dirty="0">
                <a:solidFill>
                  <a:schemeClr val="bg1"/>
                </a:solidFill>
              </a:endParaRPr>
            </a:p>
          </p:txBody>
        </p:sp>
      </p:grpSp>
      <p:sp>
        <p:nvSpPr>
          <p:cNvPr id="12" name="Title 1"/>
          <p:cNvSpPr txBox="1">
            <a:spLocks/>
          </p:cNvSpPr>
          <p:nvPr/>
        </p:nvSpPr>
        <p:spPr>
          <a:xfrm>
            <a:off x="285720" y="357166"/>
            <a:ext cx="8572560" cy="1143000"/>
          </a:xfrm>
          <a:prstGeom prst="rect">
            <a:avLst/>
          </a:prstGeom>
        </p:spPr>
        <p:txBody>
          <a:bodyPr vert="horz" lIns="91440" tIns="45720" rIns="91440" bIns="45720" rtlCol="0" anchor="ctr">
            <a:normAutofit/>
          </a:bodyPr>
          <a:lstStyle/>
          <a:p>
            <a:pPr>
              <a:spcBef>
                <a:spcPct val="0"/>
              </a:spcBef>
              <a:defRPr/>
            </a:pPr>
            <a:r>
              <a:rPr lang="de-DE" sz="4400" dirty="0" smtClean="0">
                <a:solidFill>
                  <a:schemeClr val="bg1"/>
                </a:solidFill>
                <a:latin typeface="Cordia New" pitchFamily="34" charset="-34"/>
                <a:cs typeface="Cordia New" pitchFamily="34" charset="-34"/>
              </a:rPr>
              <a:t>3. Beschleuniger</a:t>
            </a:r>
            <a:endParaRPr lang="de-DE" sz="4400" dirty="0">
              <a:solidFill>
                <a:schemeClr val="bg1"/>
              </a:solidFill>
              <a:latin typeface="Cordia New" pitchFamily="34" charset="-34"/>
              <a:cs typeface="Cordia New" pitchFamily="34" charset="-34"/>
            </a:endParaRPr>
          </a:p>
        </p:txBody>
      </p:sp>
      <p:sp>
        <p:nvSpPr>
          <p:cNvPr id="18" name="Slide Number Placeholder 17"/>
          <p:cNvSpPr>
            <a:spLocks noGrp="1"/>
          </p:cNvSpPr>
          <p:nvPr>
            <p:ph type="sldNum" sz="quarter" idx="12"/>
          </p:nvPr>
        </p:nvSpPr>
        <p:spPr/>
        <p:txBody>
          <a:bodyPr/>
          <a:lstStyle/>
          <a:p>
            <a:fld id="{113716C7-BC24-43E6-9F9A-C5106614EB76}" type="slidenum">
              <a:rPr lang="de-DE" smtClean="0"/>
              <a:pPr/>
              <a:t>35</a:t>
            </a:fld>
            <a:endParaRPr lang="de-DE"/>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214282" y="214290"/>
            <a:ext cx="8715436" cy="1437164"/>
          </a:xfrm>
          <a:prstGeom prst="rect">
            <a:avLst/>
          </a:prstGeom>
          <a:solidFill>
            <a:srgbClr val="246638"/>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bg1"/>
              </a:solidFill>
            </a:endParaRPr>
          </a:p>
        </p:txBody>
      </p:sp>
      <p:sp>
        <p:nvSpPr>
          <p:cNvPr id="12" name="Title 1"/>
          <p:cNvSpPr txBox="1">
            <a:spLocks/>
          </p:cNvSpPr>
          <p:nvPr/>
        </p:nvSpPr>
        <p:spPr>
          <a:xfrm>
            <a:off x="285720" y="357166"/>
            <a:ext cx="8572560" cy="1143000"/>
          </a:xfrm>
          <a:prstGeom prst="rect">
            <a:avLst/>
          </a:prstGeom>
        </p:spPr>
        <p:txBody>
          <a:bodyPr vert="horz" lIns="91440" tIns="45720" rIns="91440" bIns="45720" rtlCol="0" anchor="ctr">
            <a:normAutofit/>
          </a:bodyPr>
          <a:lstStyle/>
          <a:p>
            <a:pPr>
              <a:spcBef>
                <a:spcPct val="0"/>
              </a:spcBef>
              <a:defRPr/>
            </a:pPr>
            <a:r>
              <a:rPr lang="de-DE" sz="4400" dirty="0" smtClean="0">
                <a:solidFill>
                  <a:schemeClr val="bg1"/>
                </a:solidFill>
                <a:latin typeface="Cordia New" pitchFamily="34" charset="-34"/>
                <a:cs typeface="Cordia New" pitchFamily="34" charset="-34"/>
              </a:rPr>
              <a:t>4. </a:t>
            </a:r>
            <a:r>
              <a:rPr lang="de-DE" sz="4400" dirty="0">
                <a:solidFill>
                  <a:schemeClr val="bg1"/>
                </a:solidFill>
                <a:latin typeface="Cordia New" pitchFamily="34" charset="-34"/>
                <a:cs typeface="Cordia New" pitchFamily="34" charset="-34"/>
              </a:rPr>
              <a:t>Detektoren (am Beispiel von ATLAS)</a:t>
            </a:r>
          </a:p>
        </p:txBody>
      </p:sp>
      <p:sp>
        <p:nvSpPr>
          <p:cNvPr id="18" name="Slide Number Placeholder 17"/>
          <p:cNvSpPr>
            <a:spLocks noGrp="1"/>
          </p:cNvSpPr>
          <p:nvPr>
            <p:ph type="sldNum" sz="quarter" idx="12"/>
          </p:nvPr>
        </p:nvSpPr>
        <p:spPr/>
        <p:txBody>
          <a:bodyPr/>
          <a:lstStyle/>
          <a:p>
            <a:fld id="{113716C7-BC24-43E6-9F9A-C5106614EB76}" type="slidenum">
              <a:rPr lang="de-DE" smtClean="0"/>
              <a:pPr/>
              <a:t>36</a:t>
            </a:fld>
            <a:endParaRPr lang="de-DE"/>
          </a:p>
        </p:txBody>
      </p:sp>
      <p:pic>
        <p:nvPicPr>
          <p:cNvPr id="67586" name="Picture 2" descr="A:\Arbeit\Vortraege\LHC@Loerrach\ATLAS.jpg"/>
          <p:cNvPicPr>
            <a:picLocks noChangeAspect="1" noChangeArrowheads="1"/>
          </p:cNvPicPr>
          <p:nvPr/>
        </p:nvPicPr>
        <p:blipFill>
          <a:blip r:embed="rId2" cstate="print"/>
          <a:srcRect/>
          <a:stretch>
            <a:fillRect/>
          </a:stretch>
        </p:blipFill>
        <p:spPr bwMode="auto">
          <a:xfrm>
            <a:off x="866840" y="1700808"/>
            <a:ext cx="7305560" cy="5164990"/>
          </a:xfrm>
          <a:prstGeom prst="rect">
            <a:avLst/>
          </a:prstGeom>
          <a:noFill/>
        </p:spPr>
      </p:pic>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214282" y="214290"/>
            <a:ext cx="8715436" cy="1437164"/>
          </a:xfrm>
          <a:prstGeom prst="rect">
            <a:avLst/>
          </a:prstGeom>
          <a:solidFill>
            <a:srgbClr val="246638"/>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bg1"/>
              </a:solidFill>
            </a:endParaRPr>
          </a:p>
        </p:txBody>
      </p:sp>
      <p:sp>
        <p:nvSpPr>
          <p:cNvPr id="12" name="Title 1"/>
          <p:cNvSpPr txBox="1">
            <a:spLocks/>
          </p:cNvSpPr>
          <p:nvPr/>
        </p:nvSpPr>
        <p:spPr>
          <a:xfrm>
            <a:off x="285720" y="357166"/>
            <a:ext cx="8572560" cy="1143000"/>
          </a:xfrm>
          <a:prstGeom prst="rect">
            <a:avLst/>
          </a:prstGeom>
        </p:spPr>
        <p:txBody>
          <a:bodyPr vert="horz" lIns="91440" tIns="45720" rIns="91440" bIns="45720" rtlCol="0" anchor="ctr">
            <a:normAutofit/>
          </a:bodyPr>
          <a:lstStyle/>
          <a:p>
            <a:pPr>
              <a:spcBef>
                <a:spcPct val="0"/>
              </a:spcBef>
              <a:defRPr/>
            </a:pPr>
            <a:r>
              <a:rPr lang="de-DE" sz="4400" dirty="0" smtClean="0">
                <a:solidFill>
                  <a:schemeClr val="bg1"/>
                </a:solidFill>
                <a:latin typeface="Cordia New" pitchFamily="34" charset="-34"/>
                <a:cs typeface="Cordia New" pitchFamily="34" charset="-34"/>
              </a:rPr>
              <a:t>4. </a:t>
            </a:r>
            <a:r>
              <a:rPr lang="de-DE" sz="4400" dirty="0">
                <a:solidFill>
                  <a:schemeClr val="bg1"/>
                </a:solidFill>
                <a:latin typeface="Cordia New" pitchFamily="34" charset="-34"/>
                <a:cs typeface="Cordia New" pitchFamily="34" charset="-34"/>
              </a:rPr>
              <a:t>Detektoren (am Beispiel von ATLAS)</a:t>
            </a:r>
          </a:p>
        </p:txBody>
      </p:sp>
      <p:sp>
        <p:nvSpPr>
          <p:cNvPr id="18" name="Slide Number Placeholder 17"/>
          <p:cNvSpPr>
            <a:spLocks noGrp="1"/>
          </p:cNvSpPr>
          <p:nvPr>
            <p:ph type="sldNum" sz="quarter" idx="12"/>
          </p:nvPr>
        </p:nvSpPr>
        <p:spPr/>
        <p:txBody>
          <a:bodyPr/>
          <a:lstStyle/>
          <a:p>
            <a:fld id="{113716C7-BC24-43E6-9F9A-C5106614EB76}" type="slidenum">
              <a:rPr lang="de-DE" smtClean="0"/>
              <a:pPr/>
              <a:t>37</a:t>
            </a:fld>
            <a:endParaRPr lang="de-DE"/>
          </a:p>
        </p:txBody>
      </p:sp>
      <p:pic>
        <p:nvPicPr>
          <p:cNvPr id="7" name="Picture 7" descr="Paar_ver"/>
          <p:cNvPicPr>
            <a:picLocks noChangeAspect="1" noChangeArrowheads="1"/>
          </p:cNvPicPr>
          <p:nvPr/>
        </p:nvPicPr>
        <p:blipFill>
          <a:blip r:embed="rId2" cstate="print"/>
          <a:srcRect/>
          <a:stretch>
            <a:fillRect/>
          </a:stretch>
        </p:blipFill>
        <p:spPr bwMode="auto">
          <a:xfrm>
            <a:off x="5234880" y="2780928"/>
            <a:ext cx="3657600" cy="2286000"/>
          </a:xfrm>
          <a:prstGeom prst="rect">
            <a:avLst/>
          </a:prstGeom>
          <a:noFill/>
          <a:ln w="9525">
            <a:noFill/>
            <a:miter lim="800000"/>
            <a:headEnd/>
            <a:tailEnd/>
          </a:ln>
        </p:spPr>
      </p:pic>
      <p:pic>
        <p:nvPicPr>
          <p:cNvPr id="8" name="Picture 11" descr="ee_qqgf"/>
          <p:cNvPicPr>
            <a:picLocks noChangeAspect="1" noChangeArrowheads="1"/>
          </p:cNvPicPr>
          <p:nvPr/>
        </p:nvPicPr>
        <p:blipFill>
          <a:blip r:embed="rId3" cstate="print"/>
          <a:srcRect/>
          <a:stretch>
            <a:fillRect/>
          </a:stretch>
        </p:blipFill>
        <p:spPr bwMode="auto">
          <a:xfrm>
            <a:off x="5220072" y="4077072"/>
            <a:ext cx="3657600" cy="2286000"/>
          </a:xfrm>
          <a:prstGeom prst="rect">
            <a:avLst/>
          </a:prstGeom>
          <a:noFill/>
          <a:ln w="9525">
            <a:noFill/>
            <a:miter lim="800000"/>
            <a:headEnd/>
            <a:tailEnd/>
          </a:ln>
        </p:spPr>
      </p:pic>
      <p:sp>
        <p:nvSpPr>
          <p:cNvPr id="10" name="Rectangle 9"/>
          <p:cNvSpPr/>
          <p:nvPr/>
        </p:nvSpPr>
        <p:spPr>
          <a:xfrm>
            <a:off x="214282" y="1651454"/>
            <a:ext cx="4933782" cy="4729874"/>
          </a:xfrm>
          <a:prstGeom prst="rect">
            <a:avLst/>
          </a:prstGeom>
          <a:solidFill>
            <a:srgbClr val="246638"/>
          </a:solidFill>
          <a:ln w="60325" cap="flat">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Font typeface="Wingdings" pitchFamily="2" charset="2"/>
              <a:buChar char="§"/>
            </a:pPr>
            <a:r>
              <a:rPr lang="de-DE" sz="2800" dirty="0" smtClean="0"/>
              <a:t>  Streuung</a:t>
            </a:r>
          </a:p>
          <a:p>
            <a:pPr>
              <a:buFont typeface="Wingdings" pitchFamily="2" charset="2"/>
              <a:buChar char="§"/>
            </a:pPr>
            <a:endParaRPr lang="de-DE" sz="2800" dirty="0" smtClean="0"/>
          </a:p>
          <a:p>
            <a:pPr>
              <a:buFont typeface="Wingdings" pitchFamily="2" charset="2"/>
              <a:buChar char="§"/>
            </a:pPr>
            <a:r>
              <a:rPr lang="de-DE" sz="2800" dirty="0" smtClean="0"/>
              <a:t>  Annihilation</a:t>
            </a:r>
          </a:p>
          <a:p>
            <a:pPr>
              <a:buFont typeface="Wingdings" pitchFamily="2" charset="2"/>
              <a:buChar char="§"/>
            </a:pPr>
            <a:endParaRPr lang="de-DE" sz="2800" dirty="0" smtClean="0"/>
          </a:p>
          <a:p>
            <a:pPr>
              <a:buFont typeface="Wingdings" pitchFamily="2" charset="2"/>
              <a:buChar char="§"/>
            </a:pPr>
            <a:r>
              <a:rPr lang="de-DE" sz="2800" dirty="0" smtClean="0"/>
              <a:t>  und die Produktion neuer </a:t>
            </a:r>
          </a:p>
          <a:p>
            <a:r>
              <a:rPr lang="de-DE" sz="2800" dirty="0" smtClean="0"/>
              <a:t>    Teilchen</a:t>
            </a:r>
          </a:p>
          <a:p>
            <a:pPr>
              <a:buFont typeface="Wingdings" pitchFamily="2" charset="2"/>
              <a:buChar char="§"/>
            </a:pPr>
            <a:endParaRPr lang="de-DE" sz="2800" dirty="0" smtClean="0"/>
          </a:p>
          <a:p>
            <a:pPr>
              <a:buFont typeface="Wingdings" pitchFamily="2" charset="2"/>
              <a:buChar char="§"/>
            </a:pPr>
            <a:r>
              <a:rPr lang="de-DE" sz="2800" dirty="0" smtClean="0"/>
              <a:t>  All Ereignisse entstehen durch </a:t>
            </a:r>
          </a:p>
          <a:p>
            <a:pPr lvl="1">
              <a:buFont typeface="Wingdings" pitchFamily="2" charset="2"/>
              <a:buChar char="§"/>
            </a:pPr>
            <a:r>
              <a:rPr lang="en-US" sz="2800" dirty="0" smtClean="0"/>
              <a:t>Colliding Beam Experiments </a:t>
            </a:r>
          </a:p>
          <a:p>
            <a:pPr lvl="1">
              <a:buFont typeface="Wingdings" pitchFamily="2" charset="2"/>
              <a:buChar char="§"/>
            </a:pPr>
            <a:r>
              <a:rPr lang="en-US" sz="2800" dirty="0" smtClean="0"/>
              <a:t>Fixed Target Experiments</a:t>
            </a:r>
          </a:p>
        </p:txBody>
      </p:sp>
      <p:pic>
        <p:nvPicPr>
          <p:cNvPr id="11" name="Picture 9" descr="Coulombf"/>
          <p:cNvPicPr>
            <a:picLocks noChangeAspect="1" noChangeArrowheads="1"/>
          </p:cNvPicPr>
          <p:nvPr/>
        </p:nvPicPr>
        <p:blipFill>
          <a:blip r:embed="rId4" cstate="print"/>
          <a:srcRect/>
          <a:stretch>
            <a:fillRect/>
          </a:stretch>
        </p:blipFill>
        <p:spPr bwMode="auto">
          <a:xfrm>
            <a:off x="5234880" y="1719064"/>
            <a:ext cx="3657600" cy="228600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linds(horizontal)">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3" presetClass="exit" presetSubtype="10" fill="hold" nodeType="clickEffect">
                                  <p:stCondLst>
                                    <p:cond delay="0"/>
                                  </p:stCondLst>
                                  <p:childTnLst>
                                    <p:animEffect transition="out" filter="blinds(horizontal)">
                                      <p:cBhvr>
                                        <p:cTn id="11" dur="500"/>
                                        <p:tgtEl>
                                          <p:spTgt spid="11"/>
                                        </p:tgtEl>
                                      </p:cBhvr>
                                    </p:animEffect>
                                    <p:set>
                                      <p:cBhvr>
                                        <p:cTn id="12" dur="1" fill="hold">
                                          <p:stCondLst>
                                            <p:cond delay="499"/>
                                          </p:stCondLst>
                                        </p:cTn>
                                        <p:tgtEl>
                                          <p:spTgt spid="11"/>
                                        </p:tgtEl>
                                        <p:attrNameLst>
                                          <p:attrName>style.visibility</p:attrName>
                                        </p:attrNameLst>
                                      </p:cBhvr>
                                      <p:to>
                                        <p:strVal val="hidden"/>
                                      </p:to>
                                    </p:set>
                                  </p:childTnLst>
                                </p:cTn>
                              </p:par>
                              <p:par>
                                <p:cTn id="13" presetID="4" presetClass="entr" presetSubtype="16" fill="hold"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box(in)">
                                      <p:cBhvr>
                                        <p:cTn id="15" dur="500"/>
                                        <p:tgtEl>
                                          <p:spTgt spid="7"/>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xit" presetSubtype="10" fill="hold" nodeType="clickEffect">
                                  <p:stCondLst>
                                    <p:cond delay="0"/>
                                  </p:stCondLst>
                                  <p:childTnLst>
                                    <p:animEffect transition="out" filter="blinds(horizontal)">
                                      <p:cBhvr>
                                        <p:cTn id="19" dur="500"/>
                                        <p:tgtEl>
                                          <p:spTgt spid="7"/>
                                        </p:tgtEl>
                                      </p:cBhvr>
                                    </p:animEffect>
                                    <p:set>
                                      <p:cBhvr>
                                        <p:cTn id="20" dur="1" fill="hold">
                                          <p:stCondLst>
                                            <p:cond delay="499"/>
                                          </p:stCondLst>
                                        </p:cTn>
                                        <p:tgtEl>
                                          <p:spTgt spid="7"/>
                                        </p:tgtEl>
                                        <p:attrNameLst>
                                          <p:attrName>style.visibility</p:attrName>
                                        </p:attrNameLst>
                                      </p:cBhvr>
                                      <p:to>
                                        <p:strVal val="hidden"/>
                                      </p:to>
                                    </p:set>
                                  </p:childTnLst>
                                </p:cTn>
                              </p:par>
                              <p:par>
                                <p:cTn id="21" presetID="3" presetClass="entr" presetSubtype="10" fill="hold"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blinds(horizontal)">
                                      <p:cBhvr>
                                        <p:cTn id="2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angle 30"/>
          <p:cNvSpPr/>
          <p:nvPr/>
        </p:nvSpPr>
        <p:spPr>
          <a:xfrm>
            <a:off x="4716016" y="1651454"/>
            <a:ext cx="4176464" cy="5089914"/>
          </a:xfrm>
          <a:prstGeom prst="rect">
            <a:avLst/>
          </a:prstGeom>
          <a:solidFill>
            <a:srgbClr val="246638"/>
          </a:solidFill>
          <a:ln w="60325" cap="flat">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endParaRPr lang="en-US" sz="2800" dirty="0" smtClean="0"/>
          </a:p>
        </p:txBody>
      </p:sp>
      <p:sp>
        <p:nvSpPr>
          <p:cNvPr id="14" name="Rectangle 13"/>
          <p:cNvSpPr/>
          <p:nvPr/>
        </p:nvSpPr>
        <p:spPr>
          <a:xfrm>
            <a:off x="214282" y="214290"/>
            <a:ext cx="8715436" cy="1437164"/>
          </a:xfrm>
          <a:prstGeom prst="rect">
            <a:avLst/>
          </a:prstGeom>
          <a:solidFill>
            <a:srgbClr val="246638"/>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bg1"/>
              </a:solidFill>
            </a:endParaRPr>
          </a:p>
        </p:txBody>
      </p:sp>
      <p:sp>
        <p:nvSpPr>
          <p:cNvPr id="12" name="Title 1"/>
          <p:cNvSpPr txBox="1">
            <a:spLocks/>
          </p:cNvSpPr>
          <p:nvPr/>
        </p:nvSpPr>
        <p:spPr>
          <a:xfrm>
            <a:off x="285720" y="357166"/>
            <a:ext cx="8572560" cy="1143000"/>
          </a:xfrm>
          <a:prstGeom prst="rect">
            <a:avLst/>
          </a:prstGeom>
        </p:spPr>
        <p:txBody>
          <a:bodyPr vert="horz" lIns="91440" tIns="45720" rIns="91440" bIns="45720" rtlCol="0" anchor="ctr">
            <a:normAutofit/>
          </a:bodyPr>
          <a:lstStyle/>
          <a:p>
            <a:pPr>
              <a:spcBef>
                <a:spcPct val="0"/>
              </a:spcBef>
              <a:defRPr/>
            </a:pPr>
            <a:r>
              <a:rPr lang="de-DE" sz="4400" dirty="0" smtClean="0">
                <a:solidFill>
                  <a:schemeClr val="bg1"/>
                </a:solidFill>
                <a:latin typeface="Cordia New" pitchFamily="34" charset="-34"/>
                <a:cs typeface="Cordia New" pitchFamily="34" charset="-34"/>
              </a:rPr>
              <a:t>4. </a:t>
            </a:r>
            <a:r>
              <a:rPr lang="de-DE" sz="4400" dirty="0">
                <a:solidFill>
                  <a:schemeClr val="bg1"/>
                </a:solidFill>
                <a:latin typeface="Cordia New" pitchFamily="34" charset="-34"/>
                <a:cs typeface="Cordia New" pitchFamily="34" charset="-34"/>
              </a:rPr>
              <a:t>Detektoren (am Beispiel von ATLAS)</a:t>
            </a:r>
          </a:p>
        </p:txBody>
      </p:sp>
      <p:sp>
        <p:nvSpPr>
          <p:cNvPr id="18" name="Slide Number Placeholder 17"/>
          <p:cNvSpPr>
            <a:spLocks noGrp="1"/>
          </p:cNvSpPr>
          <p:nvPr>
            <p:ph type="sldNum" sz="quarter" idx="12"/>
          </p:nvPr>
        </p:nvSpPr>
        <p:spPr/>
        <p:txBody>
          <a:bodyPr/>
          <a:lstStyle/>
          <a:p>
            <a:fld id="{113716C7-BC24-43E6-9F9A-C5106614EB76}" type="slidenum">
              <a:rPr lang="de-DE" smtClean="0"/>
              <a:pPr/>
              <a:t>38</a:t>
            </a:fld>
            <a:endParaRPr lang="de-DE"/>
          </a:p>
        </p:txBody>
      </p:sp>
      <p:sp>
        <p:nvSpPr>
          <p:cNvPr id="10" name="Rectangle 9"/>
          <p:cNvSpPr/>
          <p:nvPr/>
        </p:nvSpPr>
        <p:spPr>
          <a:xfrm>
            <a:off x="214282" y="1651454"/>
            <a:ext cx="4501734" cy="5089914"/>
          </a:xfrm>
          <a:prstGeom prst="rect">
            <a:avLst/>
          </a:prstGeom>
          <a:solidFill>
            <a:srgbClr val="246638"/>
          </a:solidFill>
          <a:ln w="60325" cap="flat">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de-DE" sz="2000" b="1" dirty="0" smtClean="0">
                <a:solidFill>
                  <a:schemeClr val="bg1"/>
                </a:solidFill>
                <a:effectLst>
                  <a:outerShdw blurRad="38100" dist="38100" dir="2700000" algn="tl">
                    <a:srgbClr val="000000">
                      <a:alpha val="43137"/>
                    </a:srgbClr>
                  </a:outerShdw>
                </a:effectLst>
              </a:rPr>
              <a:t>Photonen …</a:t>
            </a:r>
          </a:p>
          <a:p>
            <a:pPr>
              <a:defRPr/>
            </a:pPr>
            <a:r>
              <a:rPr lang="de-DE" sz="1400" dirty="0" smtClean="0">
                <a:solidFill>
                  <a:schemeClr val="bg1"/>
                </a:solidFill>
              </a:rPr>
              <a:t>  Compton Streuung, Photoeffekt, Paarbildung</a:t>
            </a:r>
          </a:p>
          <a:p>
            <a:pPr>
              <a:defRPr/>
            </a:pPr>
            <a:endParaRPr lang="de-DE" sz="1400" dirty="0" smtClean="0">
              <a:solidFill>
                <a:schemeClr val="bg1"/>
              </a:solidFill>
            </a:endParaRPr>
          </a:p>
          <a:p>
            <a:pPr>
              <a:defRPr/>
            </a:pPr>
            <a:r>
              <a:rPr lang="de-DE" sz="2000" b="1" dirty="0" smtClean="0">
                <a:solidFill>
                  <a:schemeClr val="bg1"/>
                </a:solidFill>
                <a:effectLst>
                  <a:outerShdw blurRad="38100" dist="38100" dir="2700000" algn="tl">
                    <a:srgbClr val="000000">
                      <a:alpha val="43137"/>
                    </a:srgbClr>
                  </a:outerShdw>
                </a:effectLst>
              </a:rPr>
              <a:t>Elektrisch geladene Teilchen …</a:t>
            </a:r>
          </a:p>
          <a:p>
            <a:pPr>
              <a:defRPr/>
            </a:pPr>
            <a:r>
              <a:rPr lang="de-DE" sz="1400" dirty="0" smtClean="0">
                <a:solidFill>
                  <a:schemeClr val="bg1"/>
                </a:solidFill>
              </a:rPr>
              <a:t>  Streuung (mit Atomen, Elektronen, etc. ) unerwünscht</a:t>
            </a:r>
          </a:p>
          <a:p>
            <a:pPr>
              <a:defRPr/>
            </a:pPr>
            <a:r>
              <a:rPr lang="de-DE" sz="1400" dirty="0" smtClean="0">
                <a:solidFill>
                  <a:schemeClr val="bg1"/>
                </a:solidFill>
              </a:rPr>
              <a:t>  Ionisation (Herausschlagen eines Elektrons)</a:t>
            </a:r>
          </a:p>
          <a:p>
            <a:pPr>
              <a:defRPr/>
            </a:pPr>
            <a:r>
              <a:rPr lang="de-DE" sz="1400" dirty="0" smtClean="0">
                <a:solidFill>
                  <a:schemeClr val="bg1"/>
                </a:solidFill>
              </a:rPr>
              <a:t>  Anregung (Elektron in höheres Niveau </a:t>
            </a:r>
            <a:r>
              <a:rPr lang="de-DE" sz="1400" dirty="0" smtClean="0">
                <a:solidFill>
                  <a:schemeClr val="bg1"/>
                </a:solidFill>
                <a:sym typeface="Wingdings" pitchFamily="2" charset="2"/>
              </a:rPr>
              <a:t> Rückfall    </a:t>
            </a:r>
          </a:p>
          <a:p>
            <a:pPr>
              <a:defRPr/>
            </a:pPr>
            <a:r>
              <a:rPr lang="de-DE" sz="1400" dirty="0" smtClean="0">
                <a:solidFill>
                  <a:schemeClr val="bg1"/>
                </a:solidFill>
                <a:sym typeface="Wingdings" pitchFamily="2" charset="2"/>
              </a:rPr>
              <a:t>  Lichtabstrahlung: </a:t>
            </a:r>
            <a:r>
              <a:rPr lang="de-DE" sz="1200" dirty="0" smtClean="0">
                <a:solidFill>
                  <a:schemeClr val="bg1"/>
                </a:solidFill>
              </a:rPr>
              <a:t>z.B. </a:t>
            </a:r>
            <a:r>
              <a:rPr lang="de-DE" sz="1200" dirty="0" err="1" smtClean="0">
                <a:solidFill>
                  <a:schemeClr val="bg1"/>
                </a:solidFill>
              </a:rPr>
              <a:t>Szintillatorlicht</a:t>
            </a:r>
            <a:r>
              <a:rPr lang="de-DE" sz="1200" dirty="0" smtClean="0">
                <a:solidFill>
                  <a:schemeClr val="bg1"/>
                </a:solidFill>
              </a:rPr>
              <a:t>) </a:t>
            </a:r>
          </a:p>
          <a:p>
            <a:pPr>
              <a:defRPr/>
            </a:pPr>
            <a:r>
              <a:rPr lang="de-DE" sz="1400" dirty="0" smtClean="0">
                <a:solidFill>
                  <a:schemeClr val="bg1"/>
                </a:solidFill>
              </a:rPr>
              <a:t>  Photonenabstrahlung</a:t>
            </a:r>
          </a:p>
          <a:p>
            <a:pPr>
              <a:defRPr/>
            </a:pPr>
            <a:r>
              <a:rPr lang="de-DE" sz="1200" dirty="0" smtClean="0">
                <a:solidFill>
                  <a:schemeClr val="bg1"/>
                </a:solidFill>
              </a:rPr>
              <a:t>    Bremsstrahlung (beschleunigte Ladung strahlt Photonen ab),   </a:t>
            </a:r>
          </a:p>
          <a:p>
            <a:pPr>
              <a:defRPr/>
            </a:pPr>
            <a:r>
              <a:rPr lang="de-DE" sz="1200" dirty="0" smtClean="0">
                <a:solidFill>
                  <a:schemeClr val="bg1"/>
                </a:solidFill>
              </a:rPr>
              <a:t>    Übergangsstrahlung (</a:t>
            </a:r>
            <a:r>
              <a:rPr lang="de-DE" sz="1200" dirty="0" err="1" smtClean="0">
                <a:solidFill>
                  <a:schemeClr val="bg1"/>
                </a:solidFill>
              </a:rPr>
              <a:t>transition</a:t>
            </a:r>
            <a:r>
              <a:rPr lang="de-DE" sz="1200" dirty="0" smtClean="0">
                <a:solidFill>
                  <a:schemeClr val="bg1"/>
                </a:solidFill>
              </a:rPr>
              <a:t> </a:t>
            </a:r>
            <a:r>
              <a:rPr lang="de-DE" sz="1200" dirty="0" err="1" smtClean="0">
                <a:solidFill>
                  <a:schemeClr val="bg1"/>
                </a:solidFill>
              </a:rPr>
              <a:t>radiation</a:t>
            </a:r>
            <a:r>
              <a:rPr lang="de-DE" sz="1200" dirty="0" smtClean="0">
                <a:solidFill>
                  <a:schemeClr val="bg1"/>
                </a:solidFill>
              </a:rPr>
              <a:t>), Cherenkov Licht  </a:t>
            </a:r>
          </a:p>
          <a:p>
            <a:pPr>
              <a:defRPr/>
            </a:pPr>
            <a:r>
              <a:rPr lang="de-DE" sz="1200" dirty="0" smtClean="0">
                <a:solidFill>
                  <a:schemeClr val="bg1"/>
                </a:solidFill>
              </a:rPr>
              <a:t>    (Überlichtgeschwindigkeit im Medium)</a:t>
            </a:r>
          </a:p>
          <a:p>
            <a:pPr>
              <a:defRPr/>
            </a:pPr>
            <a:endParaRPr lang="de-DE" sz="1200" dirty="0" smtClean="0">
              <a:solidFill>
                <a:schemeClr val="bg1"/>
              </a:solidFill>
            </a:endParaRPr>
          </a:p>
          <a:p>
            <a:pPr>
              <a:defRPr/>
            </a:pPr>
            <a:r>
              <a:rPr lang="de-DE" sz="2000" b="1" dirty="0" err="1" smtClean="0">
                <a:solidFill>
                  <a:schemeClr val="bg1"/>
                </a:solidFill>
                <a:effectLst>
                  <a:outerShdw blurRad="38100" dist="38100" dir="2700000" algn="tl">
                    <a:srgbClr val="000000">
                      <a:alpha val="43137"/>
                    </a:srgbClr>
                  </a:outerShdw>
                </a:effectLst>
              </a:rPr>
              <a:t>Hadronische</a:t>
            </a:r>
            <a:r>
              <a:rPr lang="de-DE" sz="2000" b="1" dirty="0" smtClean="0">
                <a:solidFill>
                  <a:schemeClr val="bg1"/>
                </a:solidFill>
                <a:effectLst>
                  <a:outerShdw blurRad="38100" dist="38100" dir="2700000" algn="tl">
                    <a:srgbClr val="000000">
                      <a:alpha val="43137"/>
                    </a:srgbClr>
                  </a:outerShdw>
                </a:effectLst>
              </a:rPr>
              <a:t> Wechselwirkung …</a:t>
            </a:r>
          </a:p>
          <a:p>
            <a:pPr>
              <a:defRPr/>
            </a:pPr>
            <a:r>
              <a:rPr lang="de-DE" sz="1400" dirty="0" smtClean="0">
                <a:solidFill>
                  <a:schemeClr val="bg1"/>
                </a:solidFill>
              </a:rPr>
              <a:t>  Starke Kernkraft – </a:t>
            </a:r>
            <a:r>
              <a:rPr lang="de-DE" sz="1400" dirty="0" err="1" smtClean="0">
                <a:solidFill>
                  <a:schemeClr val="bg1"/>
                </a:solidFill>
              </a:rPr>
              <a:t>Inelastische</a:t>
            </a:r>
            <a:r>
              <a:rPr lang="de-DE" sz="1400" dirty="0" smtClean="0">
                <a:solidFill>
                  <a:schemeClr val="bg1"/>
                </a:solidFill>
              </a:rPr>
              <a:t> nukleare WW</a:t>
            </a:r>
          </a:p>
          <a:p>
            <a:pPr>
              <a:defRPr/>
            </a:pPr>
            <a:r>
              <a:rPr lang="de-DE" sz="1200" dirty="0" smtClean="0">
                <a:solidFill>
                  <a:schemeClr val="bg1"/>
                </a:solidFill>
              </a:rPr>
              <a:t>  Geladene und ungeladene Hadronen</a:t>
            </a:r>
          </a:p>
          <a:p>
            <a:pPr>
              <a:defRPr/>
            </a:pPr>
            <a:r>
              <a:rPr lang="de-DE" sz="1200" dirty="0" smtClean="0">
                <a:solidFill>
                  <a:schemeClr val="bg1"/>
                </a:solidFill>
              </a:rPr>
              <a:t>  Resultat: Kernfragmente (real gemessen werden die geladenen   </a:t>
            </a:r>
          </a:p>
          <a:p>
            <a:pPr>
              <a:defRPr/>
            </a:pPr>
            <a:r>
              <a:rPr lang="de-DE" sz="1200" dirty="0" smtClean="0">
                <a:solidFill>
                  <a:schemeClr val="bg1"/>
                </a:solidFill>
              </a:rPr>
              <a:t>  Fragmente)</a:t>
            </a:r>
          </a:p>
          <a:p>
            <a:pPr>
              <a:defRPr/>
            </a:pPr>
            <a:endParaRPr lang="de-DE" sz="1200" dirty="0" smtClean="0">
              <a:solidFill>
                <a:schemeClr val="bg1"/>
              </a:solidFill>
            </a:endParaRPr>
          </a:p>
          <a:p>
            <a:pPr>
              <a:defRPr/>
            </a:pPr>
            <a:r>
              <a:rPr lang="de-DE" sz="2000" b="1" dirty="0" smtClean="0">
                <a:solidFill>
                  <a:schemeClr val="bg1"/>
                </a:solidFill>
                <a:effectLst>
                  <a:outerShdw blurRad="38100" dist="38100" dir="2700000" algn="tl">
                    <a:srgbClr val="000000">
                      <a:alpha val="43137"/>
                    </a:srgbClr>
                  </a:outerShdw>
                </a:effectLst>
              </a:rPr>
              <a:t>Neutrinos … </a:t>
            </a:r>
            <a:r>
              <a:rPr lang="de-DE" sz="1400" dirty="0" smtClean="0">
                <a:solidFill>
                  <a:schemeClr val="bg1"/>
                </a:solidFill>
              </a:rPr>
              <a:t>„Keine“ Wechselwirkung in   </a:t>
            </a:r>
          </a:p>
          <a:p>
            <a:pPr>
              <a:defRPr/>
            </a:pPr>
            <a:r>
              <a:rPr lang="de-DE" sz="1400" dirty="0" smtClean="0">
                <a:solidFill>
                  <a:schemeClr val="bg1"/>
                </a:solidFill>
              </a:rPr>
              <a:t>  Teilchendetektoren an Beschleunigerdetektoren</a:t>
            </a:r>
          </a:p>
          <a:p>
            <a:pPr>
              <a:defRPr/>
            </a:pPr>
            <a:r>
              <a:rPr lang="de-DE" sz="1400" dirty="0" smtClean="0">
                <a:solidFill>
                  <a:schemeClr val="bg1"/>
                </a:solidFill>
              </a:rPr>
              <a:t>  Signatur: Fehlende Transversale Energie (</a:t>
            </a:r>
            <a:r>
              <a:rPr lang="de-DE" sz="1400" dirty="0" err="1" smtClean="0">
                <a:solidFill>
                  <a:schemeClr val="bg1"/>
                </a:solidFill>
              </a:rPr>
              <a:t>Missing</a:t>
            </a:r>
            <a:r>
              <a:rPr lang="de-DE" sz="1400" dirty="0" smtClean="0">
                <a:solidFill>
                  <a:schemeClr val="bg1"/>
                </a:solidFill>
              </a:rPr>
              <a:t> </a:t>
            </a:r>
          </a:p>
          <a:p>
            <a:pPr>
              <a:defRPr/>
            </a:pPr>
            <a:r>
              <a:rPr lang="de-DE" sz="1400" dirty="0" smtClean="0">
                <a:solidFill>
                  <a:schemeClr val="bg1"/>
                </a:solidFill>
              </a:rPr>
              <a:t>  Transverse </a:t>
            </a:r>
            <a:r>
              <a:rPr lang="de-DE" sz="1400" dirty="0" err="1" smtClean="0">
                <a:solidFill>
                  <a:schemeClr val="bg1"/>
                </a:solidFill>
              </a:rPr>
              <a:t>Energy</a:t>
            </a:r>
            <a:r>
              <a:rPr lang="de-DE" sz="1400" dirty="0" smtClean="0">
                <a:solidFill>
                  <a:schemeClr val="bg1"/>
                </a:solidFill>
              </a:rPr>
              <a:t> (MET) ; </a:t>
            </a:r>
            <a:r>
              <a:rPr lang="de-DE" sz="1400" strike="sngStrike" dirty="0" smtClean="0">
                <a:solidFill>
                  <a:schemeClr val="bg1"/>
                </a:solidFill>
              </a:rPr>
              <a:t>E</a:t>
            </a:r>
            <a:r>
              <a:rPr lang="de-DE" sz="1400" baseline="-25000" dirty="0" smtClean="0">
                <a:solidFill>
                  <a:schemeClr val="bg1"/>
                </a:solidFill>
              </a:rPr>
              <a:t>t</a:t>
            </a:r>
            <a:r>
              <a:rPr lang="de-DE" sz="1400" dirty="0" smtClean="0">
                <a:solidFill>
                  <a:schemeClr val="bg1"/>
                </a:solidFill>
              </a:rPr>
              <a:t>,</a:t>
            </a:r>
            <a:endParaRPr lang="en-US" sz="2400" dirty="0" smtClean="0"/>
          </a:p>
        </p:txBody>
      </p:sp>
      <p:grpSp>
        <p:nvGrpSpPr>
          <p:cNvPr id="32" name="Gruppieren 48"/>
          <p:cNvGrpSpPr>
            <a:grpSpLocks/>
          </p:cNvGrpSpPr>
          <p:nvPr/>
        </p:nvGrpSpPr>
        <p:grpSpPr bwMode="auto">
          <a:xfrm>
            <a:off x="5191248" y="4716016"/>
            <a:ext cx="3341192" cy="1161256"/>
            <a:chOff x="9144000" y="1026494"/>
            <a:chExt cx="6705600" cy="2288195"/>
          </a:xfrm>
        </p:grpSpPr>
        <p:grpSp>
          <p:nvGrpSpPr>
            <p:cNvPr id="33" name="Group 23"/>
            <p:cNvGrpSpPr>
              <a:grpSpLocks/>
            </p:cNvGrpSpPr>
            <p:nvPr/>
          </p:nvGrpSpPr>
          <p:grpSpPr bwMode="auto">
            <a:xfrm>
              <a:off x="9144000" y="1714489"/>
              <a:ext cx="6705600" cy="1600200"/>
              <a:chOff x="1296" y="2352"/>
              <a:chExt cx="4224" cy="1008"/>
            </a:xfrm>
          </p:grpSpPr>
          <p:grpSp>
            <p:nvGrpSpPr>
              <p:cNvPr id="35" name="Group 24"/>
              <p:cNvGrpSpPr>
                <a:grpSpLocks/>
              </p:cNvGrpSpPr>
              <p:nvPr/>
            </p:nvGrpSpPr>
            <p:grpSpPr bwMode="auto">
              <a:xfrm>
                <a:off x="1296" y="2352"/>
                <a:ext cx="4224" cy="1008"/>
                <a:chOff x="1296" y="2544"/>
                <a:chExt cx="4224" cy="1008"/>
              </a:xfrm>
            </p:grpSpPr>
            <p:grpSp>
              <p:nvGrpSpPr>
                <p:cNvPr id="37" name="Group 25"/>
                <p:cNvGrpSpPr>
                  <a:grpSpLocks/>
                </p:cNvGrpSpPr>
                <p:nvPr/>
              </p:nvGrpSpPr>
              <p:grpSpPr bwMode="auto">
                <a:xfrm>
                  <a:off x="2544" y="2928"/>
                  <a:ext cx="576" cy="576"/>
                  <a:chOff x="2448" y="1872"/>
                  <a:chExt cx="576" cy="576"/>
                </a:xfrm>
              </p:grpSpPr>
              <p:grpSp>
                <p:nvGrpSpPr>
                  <p:cNvPr id="57" name="Group 56"/>
                  <p:cNvGrpSpPr>
                    <a:grpSpLocks/>
                  </p:cNvGrpSpPr>
                  <p:nvPr/>
                </p:nvGrpSpPr>
                <p:grpSpPr bwMode="auto">
                  <a:xfrm>
                    <a:off x="2448" y="1872"/>
                    <a:ext cx="576" cy="576"/>
                    <a:chOff x="2400" y="2016"/>
                    <a:chExt cx="576" cy="576"/>
                  </a:xfrm>
                </p:grpSpPr>
                <p:sp>
                  <p:nvSpPr>
                    <p:cNvPr id="59" name="Oval 27"/>
                    <p:cNvSpPr>
                      <a:spLocks noChangeArrowheads="1"/>
                    </p:cNvSpPr>
                    <p:nvPr/>
                  </p:nvSpPr>
                  <p:spPr bwMode="auto">
                    <a:xfrm>
                      <a:off x="2400" y="2016"/>
                      <a:ext cx="576" cy="576"/>
                    </a:xfrm>
                    <a:prstGeom prst="ellipse">
                      <a:avLst/>
                    </a:prstGeom>
                    <a:noFill/>
                    <a:ln w="9525">
                      <a:solidFill>
                        <a:schemeClr val="bg1"/>
                      </a:solidFill>
                      <a:round/>
                      <a:headEnd/>
                      <a:tailEnd/>
                    </a:ln>
                  </p:spPr>
                  <p:txBody>
                    <a:bodyPr wrap="none" anchor="ctr"/>
                    <a:lstStyle/>
                    <a:p>
                      <a:endParaRPr lang="en-US" dirty="0">
                        <a:latin typeface="Calibri" pitchFamily="34" charset="0"/>
                      </a:endParaRPr>
                    </a:p>
                  </p:txBody>
                </p:sp>
                <p:sp>
                  <p:nvSpPr>
                    <p:cNvPr id="60" name="Oval 28"/>
                    <p:cNvSpPr>
                      <a:spLocks noChangeArrowheads="1"/>
                    </p:cNvSpPr>
                    <p:nvPr/>
                  </p:nvSpPr>
                  <p:spPr bwMode="auto">
                    <a:xfrm>
                      <a:off x="2592" y="2208"/>
                      <a:ext cx="192" cy="192"/>
                    </a:xfrm>
                    <a:prstGeom prst="ellipse">
                      <a:avLst/>
                    </a:prstGeom>
                    <a:solidFill>
                      <a:srgbClr val="FF0066"/>
                    </a:solidFill>
                    <a:ln w="9525">
                      <a:solidFill>
                        <a:schemeClr val="tx1"/>
                      </a:solidFill>
                      <a:round/>
                      <a:headEnd/>
                      <a:tailEnd/>
                    </a:ln>
                  </p:spPr>
                  <p:txBody>
                    <a:bodyPr wrap="none" anchor="ctr"/>
                    <a:lstStyle/>
                    <a:p>
                      <a:pPr algn="ctr"/>
                      <a:endParaRPr lang="en-US" sz="2400" b="1" dirty="0">
                        <a:solidFill>
                          <a:srgbClr val="FF0066"/>
                        </a:solidFill>
                        <a:latin typeface="Times New Roman" pitchFamily="18" charset="0"/>
                      </a:endParaRPr>
                    </a:p>
                  </p:txBody>
                </p:sp>
              </p:grpSp>
              <p:sp>
                <p:nvSpPr>
                  <p:cNvPr id="58" name="Text Box 29"/>
                  <p:cNvSpPr txBox="1">
                    <a:spLocks noChangeArrowheads="1"/>
                  </p:cNvSpPr>
                  <p:nvPr/>
                </p:nvSpPr>
                <p:spPr bwMode="auto">
                  <a:xfrm>
                    <a:off x="2640" y="1991"/>
                    <a:ext cx="204" cy="250"/>
                  </a:xfrm>
                  <a:prstGeom prst="rect">
                    <a:avLst/>
                  </a:prstGeom>
                  <a:noFill/>
                  <a:ln w="9525">
                    <a:noFill/>
                    <a:miter lim="800000"/>
                    <a:headEnd/>
                    <a:tailEnd/>
                  </a:ln>
                </p:spPr>
                <p:txBody>
                  <a:bodyPr>
                    <a:spAutoFit/>
                  </a:bodyPr>
                  <a:lstStyle/>
                  <a:p>
                    <a:r>
                      <a:rPr lang="en-US" sz="2000" dirty="0">
                        <a:solidFill>
                          <a:schemeClr val="bg1"/>
                        </a:solidFill>
                        <a:latin typeface="Tahoma" charset="0"/>
                      </a:rPr>
                      <a:t>p</a:t>
                    </a:r>
                    <a:endParaRPr lang="en-US" sz="2400" b="1" dirty="0">
                      <a:solidFill>
                        <a:schemeClr val="bg1"/>
                      </a:solidFill>
                      <a:latin typeface="Times New Roman" pitchFamily="18" charset="0"/>
                    </a:endParaRPr>
                  </a:p>
                </p:txBody>
              </p:sp>
            </p:grpSp>
            <p:sp>
              <p:nvSpPr>
                <p:cNvPr id="38" name="Oval 30"/>
                <p:cNvSpPr>
                  <a:spLocks noChangeArrowheads="1"/>
                </p:cNvSpPr>
                <p:nvPr/>
              </p:nvSpPr>
              <p:spPr bwMode="auto">
                <a:xfrm>
                  <a:off x="2928" y="2928"/>
                  <a:ext cx="48" cy="48"/>
                </a:xfrm>
                <a:prstGeom prst="ellipse">
                  <a:avLst/>
                </a:prstGeom>
                <a:solidFill>
                  <a:schemeClr val="bg1"/>
                </a:solidFill>
                <a:ln w="9525">
                  <a:solidFill>
                    <a:schemeClr val="tx1"/>
                  </a:solidFill>
                  <a:round/>
                  <a:headEnd/>
                  <a:tailEnd/>
                </a:ln>
              </p:spPr>
              <p:txBody>
                <a:bodyPr wrap="none" anchor="ctr"/>
                <a:lstStyle/>
                <a:p>
                  <a:endParaRPr lang="en-US" dirty="0">
                    <a:latin typeface="Calibri" pitchFamily="34" charset="0"/>
                  </a:endParaRPr>
                </a:p>
              </p:txBody>
            </p:sp>
            <p:sp>
              <p:nvSpPr>
                <p:cNvPr id="39" name="Line 31"/>
                <p:cNvSpPr>
                  <a:spLocks noChangeShapeType="1"/>
                </p:cNvSpPr>
                <p:nvPr/>
              </p:nvSpPr>
              <p:spPr bwMode="auto">
                <a:xfrm flipV="1">
                  <a:off x="1440" y="2976"/>
                  <a:ext cx="1488" cy="288"/>
                </a:xfrm>
                <a:prstGeom prst="line">
                  <a:avLst/>
                </a:prstGeom>
                <a:noFill/>
                <a:ln w="9525">
                  <a:solidFill>
                    <a:schemeClr val="bg1"/>
                  </a:solidFill>
                  <a:round/>
                  <a:headEnd/>
                  <a:tailEnd type="triangle" w="med" len="med"/>
                </a:ln>
              </p:spPr>
              <p:txBody>
                <a:bodyPr wrap="none" anchor="ctr"/>
                <a:lstStyle/>
                <a:p>
                  <a:endParaRPr lang="en-US" dirty="0"/>
                </a:p>
              </p:txBody>
            </p:sp>
            <p:sp>
              <p:nvSpPr>
                <p:cNvPr id="40" name="Oval 32"/>
                <p:cNvSpPr>
                  <a:spLocks noChangeArrowheads="1"/>
                </p:cNvSpPr>
                <p:nvPr/>
              </p:nvSpPr>
              <p:spPr bwMode="auto">
                <a:xfrm>
                  <a:off x="1296" y="3216"/>
                  <a:ext cx="96" cy="96"/>
                </a:xfrm>
                <a:prstGeom prst="ellipse">
                  <a:avLst/>
                </a:prstGeom>
                <a:solidFill>
                  <a:schemeClr val="bg1"/>
                </a:solidFill>
                <a:ln w="9525">
                  <a:solidFill>
                    <a:schemeClr val="tx1"/>
                  </a:solidFill>
                  <a:round/>
                  <a:headEnd/>
                  <a:tailEnd/>
                </a:ln>
              </p:spPr>
              <p:txBody>
                <a:bodyPr wrap="none" anchor="ctr"/>
                <a:lstStyle/>
                <a:p>
                  <a:endParaRPr lang="en-US" dirty="0">
                    <a:latin typeface="Calibri" pitchFamily="34" charset="0"/>
                  </a:endParaRPr>
                </a:p>
              </p:txBody>
            </p:sp>
            <p:sp>
              <p:nvSpPr>
                <p:cNvPr id="41" name="Line 33"/>
                <p:cNvSpPr>
                  <a:spLocks noChangeShapeType="1"/>
                </p:cNvSpPr>
                <p:nvPr/>
              </p:nvSpPr>
              <p:spPr bwMode="auto">
                <a:xfrm>
                  <a:off x="2976" y="2976"/>
                  <a:ext cx="2160" cy="432"/>
                </a:xfrm>
                <a:prstGeom prst="line">
                  <a:avLst/>
                </a:prstGeom>
                <a:noFill/>
                <a:ln w="9525">
                  <a:solidFill>
                    <a:schemeClr val="bg1"/>
                  </a:solidFill>
                  <a:round/>
                  <a:headEnd/>
                  <a:tailEnd type="triangle" w="med" len="med"/>
                </a:ln>
              </p:spPr>
              <p:txBody>
                <a:bodyPr wrap="none" anchor="ctr"/>
                <a:lstStyle/>
                <a:p>
                  <a:endParaRPr lang="en-US" dirty="0"/>
                </a:p>
              </p:txBody>
            </p:sp>
            <p:sp>
              <p:nvSpPr>
                <p:cNvPr id="42" name="Text Box 34"/>
                <p:cNvSpPr txBox="1">
                  <a:spLocks noChangeArrowheads="1"/>
                </p:cNvSpPr>
                <p:nvPr/>
              </p:nvSpPr>
              <p:spPr bwMode="auto">
                <a:xfrm>
                  <a:off x="2880" y="2645"/>
                  <a:ext cx="354" cy="418"/>
                </a:xfrm>
                <a:prstGeom prst="rect">
                  <a:avLst/>
                </a:prstGeom>
                <a:noFill/>
                <a:ln w="9525">
                  <a:noFill/>
                  <a:miter lim="800000"/>
                  <a:headEnd/>
                  <a:tailEnd/>
                </a:ln>
              </p:spPr>
              <p:txBody>
                <a:bodyPr wrap="none">
                  <a:spAutoFit/>
                </a:bodyPr>
                <a:lstStyle/>
                <a:p>
                  <a:r>
                    <a:rPr lang="en-US" b="1" dirty="0">
                      <a:solidFill>
                        <a:schemeClr val="bg1"/>
                      </a:solidFill>
                    </a:rPr>
                    <a:t>e</a:t>
                  </a:r>
                  <a:r>
                    <a:rPr lang="en-US" b="1" baseline="30000" dirty="0">
                      <a:solidFill>
                        <a:srgbClr val="0000CC"/>
                      </a:solidFill>
                    </a:rPr>
                    <a:t>-</a:t>
                  </a:r>
                  <a:endParaRPr lang="en-US" sz="2400" b="1" dirty="0">
                    <a:latin typeface="Times New Roman" pitchFamily="18" charset="0"/>
                  </a:endParaRPr>
                </a:p>
              </p:txBody>
            </p:sp>
            <p:sp>
              <p:nvSpPr>
                <p:cNvPr id="43" name="AutoShape 35"/>
                <p:cNvSpPr>
                  <a:spLocks noChangeArrowheads="1"/>
                </p:cNvSpPr>
                <p:nvPr/>
              </p:nvSpPr>
              <p:spPr bwMode="auto">
                <a:xfrm rot="16200000">
                  <a:off x="4968" y="2664"/>
                  <a:ext cx="528" cy="288"/>
                </a:xfrm>
                <a:prstGeom prst="parallelogram">
                  <a:avLst>
                    <a:gd name="adj" fmla="val 85318"/>
                  </a:avLst>
                </a:prstGeom>
                <a:solidFill>
                  <a:schemeClr val="bg1">
                    <a:lumMod val="65000"/>
                  </a:schemeClr>
                </a:solidFill>
                <a:ln w="9525">
                  <a:solidFill>
                    <a:schemeClr val="tx1"/>
                  </a:solidFill>
                  <a:miter lim="800000"/>
                  <a:headEnd/>
                  <a:tailEnd/>
                </a:ln>
                <a:effectLst>
                  <a:outerShdw dist="107763" dir="18900000" algn="ctr" rotWithShape="0">
                    <a:schemeClr val="bg2"/>
                  </a:outerShdw>
                </a:effectLst>
              </p:spPr>
              <p:txBody>
                <a:bodyPr wrap="none" anchor="ctr"/>
                <a:lstStyle/>
                <a:p>
                  <a:pPr fontAlgn="auto">
                    <a:spcBef>
                      <a:spcPts val="0"/>
                    </a:spcBef>
                    <a:spcAft>
                      <a:spcPts val="0"/>
                    </a:spcAft>
                    <a:defRPr/>
                  </a:pPr>
                  <a:endParaRPr lang="de-DE">
                    <a:latin typeface="+mn-lt"/>
                    <a:cs typeface="+mn-cs"/>
                  </a:endParaRPr>
                </a:p>
              </p:txBody>
            </p:sp>
            <p:sp>
              <p:nvSpPr>
                <p:cNvPr id="44" name="AutoShape 36"/>
                <p:cNvSpPr>
                  <a:spLocks noChangeArrowheads="1"/>
                </p:cNvSpPr>
                <p:nvPr/>
              </p:nvSpPr>
              <p:spPr bwMode="auto">
                <a:xfrm>
                  <a:off x="5280" y="2592"/>
                  <a:ext cx="240" cy="288"/>
                </a:xfrm>
                <a:prstGeom prst="lightningBolt">
                  <a:avLst/>
                </a:prstGeom>
                <a:solidFill>
                  <a:srgbClr val="FFCC00"/>
                </a:solidFill>
                <a:ln w="9525">
                  <a:solidFill>
                    <a:schemeClr val="tx1"/>
                  </a:solidFill>
                  <a:miter lim="800000"/>
                  <a:headEnd/>
                  <a:tailEnd/>
                </a:ln>
              </p:spPr>
              <p:txBody>
                <a:bodyPr wrap="none" anchor="ctr"/>
                <a:lstStyle/>
                <a:p>
                  <a:endParaRPr lang="en-US" dirty="0">
                    <a:latin typeface="Calibri" pitchFamily="34" charset="0"/>
                  </a:endParaRPr>
                </a:p>
              </p:txBody>
            </p:sp>
            <p:sp>
              <p:nvSpPr>
                <p:cNvPr id="45" name="Oval 37"/>
                <p:cNvSpPr>
                  <a:spLocks noChangeArrowheads="1"/>
                </p:cNvSpPr>
                <p:nvPr/>
              </p:nvSpPr>
              <p:spPr bwMode="auto">
                <a:xfrm>
                  <a:off x="3216" y="2784"/>
                  <a:ext cx="720" cy="768"/>
                </a:xfrm>
                <a:prstGeom prst="ellipse">
                  <a:avLst/>
                </a:prstGeom>
                <a:noFill/>
                <a:ln w="9525">
                  <a:solidFill>
                    <a:schemeClr val="bg1"/>
                  </a:solidFill>
                  <a:round/>
                  <a:headEnd/>
                  <a:tailEnd/>
                </a:ln>
              </p:spPr>
              <p:txBody>
                <a:bodyPr wrap="none" anchor="ctr"/>
                <a:lstStyle/>
                <a:p>
                  <a:endParaRPr lang="en-US" dirty="0">
                    <a:latin typeface="Calibri" pitchFamily="34" charset="0"/>
                  </a:endParaRPr>
                </a:p>
              </p:txBody>
            </p:sp>
            <p:sp>
              <p:nvSpPr>
                <p:cNvPr id="46" name="Oval 38"/>
                <p:cNvSpPr>
                  <a:spLocks noChangeArrowheads="1"/>
                </p:cNvSpPr>
                <p:nvPr/>
              </p:nvSpPr>
              <p:spPr bwMode="auto">
                <a:xfrm>
                  <a:off x="3456" y="3072"/>
                  <a:ext cx="192" cy="192"/>
                </a:xfrm>
                <a:prstGeom prst="ellipse">
                  <a:avLst/>
                </a:prstGeom>
                <a:solidFill>
                  <a:srgbClr val="FF0066"/>
                </a:solidFill>
                <a:ln w="9525">
                  <a:solidFill>
                    <a:schemeClr val="tx1"/>
                  </a:solidFill>
                  <a:round/>
                  <a:headEnd/>
                  <a:tailEnd/>
                </a:ln>
              </p:spPr>
              <p:txBody>
                <a:bodyPr wrap="none" anchor="ctr"/>
                <a:lstStyle/>
                <a:p>
                  <a:pPr algn="ctr"/>
                  <a:endParaRPr lang="en-US" sz="2400" b="1" dirty="0">
                    <a:solidFill>
                      <a:srgbClr val="FF0066"/>
                    </a:solidFill>
                    <a:latin typeface="Times New Roman" pitchFamily="18" charset="0"/>
                  </a:endParaRPr>
                </a:p>
              </p:txBody>
            </p:sp>
            <p:sp>
              <p:nvSpPr>
                <p:cNvPr id="47" name="Text Box 39"/>
                <p:cNvSpPr txBox="1">
                  <a:spLocks noChangeArrowheads="1"/>
                </p:cNvSpPr>
                <p:nvPr/>
              </p:nvSpPr>
              <p:spPr bwMode="auto">
                <a:xfrm>
                  <a:off x="3456" y="3024"/>
                  <a:ext cx="204" cy="250"/>
                </a:xfrm>
                <a:prstGeom prst="rect">
                  <a:avLst/>
                </a:prstGeom>
                <a:noFill/>
                <a:ln w="9525">
                  <a:noFill/>
                  <a:miter lim="800000"/>
                  <a:headEnd/>
                  <a:tailEnd/>
                </a:ln>
              </p:spPr>
              <p:txBody>
                <a:bodyPr>
                  <a:spAutoFit/>
                </a:bodyPr>
                <a:lstStyle/>
                <a:p>
                  <a:r>
                    <a:rPr lang="en-US" sz="2000" dirty="0">
                      <a:solidFill>
                        <a:schemeClr val="bg1"/>
                      </a:solidFill>
                      <a:latin typeface="Tahoma" charset="0"/>
                    </a:rPr>
                    <a:t>p</a:t>
                  </a:r>
                  <a:endParaRPr lang="en-US" sz="2400" b="1" dirty="0">
                    <a:solidFill>
                      <a:schemeClr val="bg1"/>
                    </a:solidFill>
                    <a:latin typeface="Times New Roman" pitchFamily="18" charset="0"/>
                  </a:endParaRPr>
                </a:p>
              </p:txBody>
            </p:sp>
            <p:grpSp>
              <p:nvGrpSpPr>
                <p:cNvPr id="48" name="Group 40"/>
                <p:cNvGrpSpPr>
                  <a:grpSpLocks/>
                </p:cNvGrpSpPr>
                <p:nvPr/>
              </p:nvGrpSpPr>
              <p:grpSpPr bwMode="auto">
                <a:xfrm>
                  <a:off x="4176" y="2976"/>
                  <a:ext cx="576" cy="576"/>
                  <a:chOff x="2448" y="1872"/>
                  <a:chExt cx="576" cy="576"/>
                </a:xfrm>
              </p:grpSpPr>
              <p:grpSp>
                <p:nvGrpSpPr>
                  <p:cNvPr id="53" name="Group 41"/>
                  <p:cNvGrpSpPr>
                    <a:grpSpLocks/>
                  </p:cNvGrpSpPr>
                  <p:nvPr/>
                </p:nvGrpSpPr>
                <p:grpSpPr bwMode="auto">
                  <a:xfrm>
                    <a:off x="2448" y="1872"/>
                    <a:ext cx="576" cy="576"/>
                    <a:chOff x="2400" y="2016"/>
                    <a:chExt cx="576" cy="576"/>
                  </a:xfrm>
                </p:grpSpPr>
                <p:sp>
                  <p:nvSpPr>
                    <p:cNvPr id="55" name="Oval 42"/>
                    <p:cNvSpPr>
                      <a:spLocks noChangeArrowheads="1"/>
                    </p:cNvSpPr>
                    <p:nvPr/>
                  </p:nvSpPr>
                  <p:spPr bwMode="auto">
                    <a:xfrm>
                      <a:off x="2400" y="2016"/>
                      <a:ext cx="576" cy="576"/>
                    </a:xfrm>
                    <a:prstGeom prst="ellipse">
                      <a:avLst/>
                    </a:prstGeom>
                    <a:noFill/>
                    <a:ln w="9525">
                      <a:solidFill>
                        <a:schemeClr val="bg1"/>
                      </a:solidFill>
                      <a:round/>
                      <a:headEnd/>
                      <a:tailEnd/>
                    </a:ln>
                  </p:spPr>
                  <p:txBody>
                    <a:bodyPr wrap="none" anchor="ctr"/>
                    <a:lstStyle/>
                    <a:p>
                      <a:endParaRPr lang="en-US" dirty="0">
                        <a:latin typeface="Calibri" pitchFamily="34" charset="0"/>
                      </a:endParaRPr>
                    </a:p>
                  </p:txBody>
                </p:sp>
                <p:sp>
                  <p:nvSpPr>
                    <p:cNvPr id="56" name="Oval 43"/>
                    <p:cNvSpPr>
                      <a:spLocks noChangeArrowheads="1"/>
                    </p:cNvSpPr>
                    <p:nvPr/>
                  </p:nvSpPr>
                  <p:spPr bwMode="auto">
                    <a:xfrm>
                      <a:off x="2592" y="2208"/>
                      <a:ext cx="192" cy="192"/>
                    </a:xfrm>
                    <a:prstGeom prst="ellipse">
                      <a:avLst/>
                    </a:prstGeom>
                    <a:solidFill>
                      <a:srgbClr val="FF0066"/>
                    </a:solidFill>
                    <a:ln w="9525">
                      <a:solidFill>
                        <a:schemeClr val="tx1"/>
                      </a:solidFill>
                      <a:round/>
                      <a:headEnd/>
                      <a:tailEnd/>
                    </a:ln>
                  </p:spPr>
                  <p:txBody>
                    <a:bodyPr wrap="none" anchor="ctr"/>
                    <a:lstStyle/>
                    <a:p>
                      <a:pPr algn="ctr"/>
                      <a:endParaRPr lang="en-US" sz="2400" b="1" dirty="0">
                        <a:solidFill>
                          <a:srgbClr val="FF0066"/>
                        </a:solidFill>
                        <a:latin typeface="Times New Roman" pitchFamily="18" charset="0"/>
                      </a:endParaRPr>
                    </a:p>
                  </p:txBody>
                </p:sp>
              </p:grpSp>
              <p:sp>
                <p:nvSpPr>
                  <p:cNvPr id="54" name="Text Box 44"/>
                  <p:cNvSpPr txBox="1">
                    <a:spLocks noChangeArrowheads="1"/>
                  </p:cNvSpPr>
                  <p:nvPr/>
                </p:nvSpPr>
                <p:spPr bwMode="auto">
                  <a:xfrm>
                    <a:off x="2640" y="2016"/>
                    <a:ext cx="204" cy="250"/>
                  </a:xfrm>
                  <a:prstGeom prst="rect">
                    <a:avLst/>
                  </a:prstGeom>
                  <a:noFill/>
                  <a:ln w="9525">
                    <a:noFill/>
                    <a:miter lim="800000"/>
                    <a:headEnd/>
                    <a:tailEnd/>
                  </a:ln>
                </p:spPr>
                <p:txBody>
                  <a:bodyPr>
                    <a:spAutoFit/>
                  </a:bodyPr>
                  <a:lstStyle/>
                  <a:p>
                    <a:r>
                      <a:rPr lang="en-US" sz="2000" dirty="0">
                        <a:solidFill>
                          <a:schemeClr val="bg1"/>
                        </a:solidFill>
                        <a:latin typeface="Tahoma" charset="0"/>
                      </a:rPr>
                      <a:t>p</a:t>
                    </a:r>
                    <a:endParaRPr lang="en-US" sz="2400" b="1" dirty="0">
                      <a:solidFill>
                        <a:schemeClr val="bg1"/>
                      </a:solidFill>
                      <a:latin typeface="Times New Roman" pitchFamily="18" charset="0"/>
                    </a:endParaRPr>
                  </a:p>
                </p:txBody>
              </p:sp>
            </p:grpSp>
            <p:sp>
              <p:nvSpPr>
                <p:cNvPr id="49" name="Oval 45"/>
                <p:cNvSpPr>
                  <a:spLocks noChangeArrowheads="1"/>
                </p:cNvSpPr>
                <p:nvPr/>
              </p:nvSpPr>
              <p:spPr bwMode="auto">
                <a:xfrm>
                  <a:off x="3552" y="2736"/>
                  <a:ext cx="48" cy="48"/>
                </a:xfrm>
                <a:prstGeom prst="ellipse">
                  <a:avLst/>
                </a:prstGeom>
                <a:solidFill>
                  <a:schemeClr val="bg1"/>
                </a:solidFill>
                <a:ln w="9525">
                  <a:solidFill>
                    <a:schemeClr val="tx1"/>
                  </a:solidFill>
                  <a:round/>
                  <a:headEnd/>
                  <a:tailEnd/>
                </a:ln>
              </p:spPr>
              <p:txBody>
                <a:bodyPr wrap="none" anchor="ctr"/>
                <a:lstStyle/>
                <a:p>
                  <a:endParaRPr lang="en-US" dirty="0">
                    <a:latin typeface="Calibri" pitchFamily="34" charset="0"/>
                  </a:endParaRPr>
                </a:p>
              </p:txBody>
            </p:sp>
            <p:sp>
              <p:nvSpPr>
                <p:cNvPr id="50" name="Oval 46"/>
                <p:cNvSpPr>
                  <a:spLocks noChangeArrowheads="1"/>
                </p:cNvSpPr>
                <p:nvPr/>
              </p:nvSpPr>
              <p:spPr bwMode="auto">
                <a:xfrm>
                  <a:off x="4560" y="2976"/>
                  <a:ext cx="48" cy="48"/>
                </a:xfrm>
                <a:prstGeom prst="ellipse">
                  <a:avLst/>
                </a:prstGeom>
                <a:solidFill>
                  <a:schemeClr val="bg1"/>
                </a:solidFill>
                <a:ln w="9525">
                  <a:solidFill>
                    <a:schemeClr val="tx1"/>
                  </a:solidFill>
                  <a:round/>
                  <a:headEnd/>
                  <a:tailEnd/>
                </a:ln>
              </p:spPr>
              <p:txBody>
                <a:bodyPr wrap="none" anchor="ctr"/>
                <a:lstStyle/>
                <a:p>
                  <a:endParaRPr lang="en-US" dirty="0">
                    <a:latin typeface="Calibri" pitchFamily="34" charset="0"/>
                  </a:endParaRPr>
                </a:p>
              </p:txBody>
            </p:sp>
            <p:sp>
              <p:nvSpPr>
                <p:cNvPr id="51" name="Freeform 47"/>
                <p:cNvSpPr>
                  <a:spLocks/>
                </p:cNvSpPr>
                <p:nvPr/>
              </p:nvSpPr>
              <p:spPr bwMode="auto">
                <a:xfrm>
                  <a:off x="3744" y="2775"/>
                  <a:ext cx="1488" cy="132"/>
                </a:xfrm>
                <a:custGeom>
                  <a:avLst/>
                  <a:gdLst>
                    <a:gd name="T0" fmla="*/ 0 w 1488"/>
                    <a:gd name="T1" fmla="*/ 105 h 132"/>
                    <a:gd name="T2" fmla="*/ 176 w 1488"/>
                    <a:gd name="T3" fmla="*/ 10 h 132"/>
                    <a:gd name="T4" fmla="*/ 401 w 1488"/>
                    <a:gd name="T5" fmla="*/ 115 h 132"/>
                    <a:gd name="T6" fmla="*/ 511 w 1488"/>
                    <a:gd name="T7" fmla="*/ 87 h 132"/>
                    <a:gd name="T8" fmla="*/ 654 w 1488"/>
                    <a:gd name="T9" fmla="*/ 5 h 132"/>
                    <a:gd name="T10" fmla="*/ 864 w 1488"/>
                    <a:gd name="T11" fmla="*/ 120 h 132"/>
                    <a:gd name="T12" fmla="*/ 1084 w 1488"/>
                    <a:gd name="T13" fmla="*/ 21 h 132"/>
                    <a:gd name="T14" fmla="*/ 1304 w 1488"/>
                    <a:gd name="T15" fmla="*/ 126 h 132"/>
                    <a:gd name="T16" fmla="*/ 1488 w 1488"/>
                    <a:gd name="T17" fmla="*/ 57 h 1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88"/>
                    <a:gd name="T28" fmla="*/ 0 h 132"/>
                    <a:gd name="T29" fmla="*/ 1488 w 1488"/>
                    <a:gd name="T30" fmla="*/ 132 h 1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88" h="132">
                      <a:moveTo>
                        <a:pt x="0" y="105"/>
                      </a:moveTo>
                      <a:cubicBezTo>
                        <a:pt x="29" y="89"/>
                        <a:pt x="109" y="8"/>
                        <a:pt x="176" y="10"/>
                      </a:cubicBezTo>
                      <a:cubicBezTo>
                        <a:pt x="243" y="12"/>
                        <a:pt x="345" y="102"/>
                        <a:pt x="401" y="115"/>
                      </a:cubicBezTo>
                      <a:cubicBezTo>
                        <a:pt x="457" y="128"/>
                        <a:pt x="469" y="105"/>
                        <a:pt x="511" y="87"/>
                      </a:cubicBezTo>
                      <a:cubicBezTo>
                        <a:pt x="553" y="69"/>
                        <a:pt x="595" y="0"/>
                        <a:pt x="654" y="5"/>
                      </a:cubicBezTo>
                      <a:cubicBezTo>
                        <a:pt x="713" y="10"/>
                        <a:pt x="792" y="117"/>
                        <a:pt x="864" y="120"/>
                      </a:cubicBezTo>
                      <a:cubicBezTo>
                        <a:pt x="936" y="123"/>
                        <a:pt x="1011" y="20"/>
                        <a:pt x="1084" y="21"/>
                      </a:cubicBezTo>
                      <a:cubicBezTo>
                        <a:pt x="1157" y="22"/>
                        <a:pt x="1237" y="120"/>
                        <a:pt x="1304" y="126"/>
                      </a:cubicBezTo>
                      <a:cubicBezTo>
                        <a:pt x="1371" y="132"/>
                        <a:pt x="1450" y="71"/>
                        <a:pt x="1488" y="57"/>
                      </a:cubicBezTo>
                    </a:path>
                  </a:pathLst>
                </a:custGeom>
                <a:noFill/>
                <a:ln w="28575">
                  <a:solidFill>
                    <a:schemeClr val="accent2"/>
                  </a:solidFill>
                  <a:round/>
                  <a:headEnd/>
                  <a:tailEnd type="triangle" w="med" len="med"/>
                </a:ln>
              </p:spPr>
              <p:txBody>
                <a:bodyPr wrap="none" anchor="ctr"/>
                <a:lstStyle/>
                <a:p>
                  <a:endParaRPr lang="en-US" dirty="0">
                    <a:latin typeface="Calibri" pitchFamily="34" charset="0"/>
                  </a:endParaRPr>
                </a:p>
              </p:txBody>
            </p:sp>
            <p:sp>
              <p:nvSpPr>
                <p:cNvPr id="52" name="Text Box 48"/>
                <p:cNvSpPr txBox="1">
                  <a:spLocks noChangeArrowheads="1"/>
                </p:cNvSpPr>
                <p:nvPr/>
              </p:nvSpPr>
              <p:spPr bwMode="auto">
                <a:xfrm>
                  <a:off x="4502" y="2566"/>
                  <a:ext cx="195" cy="288"/>
                </a:xfrm>
                <a:prstGeom prst="rect">
                  <a:avLst/>
                </a:prstGeom>
                <a:noFill/>
                <a:ln w="9525">
                  <a:noFill/>
                  <a:miter lim="800000"/>
                  <a:headEnd/>
                  <a:tailEnd/>
                </a:ln>
              </p:spPr>
              <p:txBody>
                <a:bodyPr wrap="none">
                  <a:spAutoFit/>
                </a:bodyPr>
                <a:lstStyle/>
                <a:p>
                  <a:r>
                    <a:rPr lang="en-US" sz="2400" b="1" dirty="0">
                      <a:solidFill>
                        <a:srgbClr val="FFCC00"/>
                      </a:solidFill>
                      <a:latin typeface="Symbol" pitchFamily="18" charset="2"/>
                    </a:rPr>
                    <a:t>g</a:t>
                  </a:r>
                  <a:endParaRPr lang="en-US" sz="2400" b="1" dirty="0">
                    <a:latin typeface="Times New Roman" pitchFamily="18" charset="0"/>
                  </a:endParaRPr>
                </a:p>
              </p:txBody>
            </p:sp>
          </p:grpSp>
          <p:sp>
            <p:nvSpPr>
              <p:cNvPr id="36" name="Oval 49"/>
              <p:cNvSpPr>
                <a:spLocks noChangeArrowheads="1"/>
              </p:cNvSpPr>
              <p:nvPr/>
            </p:nvSpPr>
            <p:spPr bwMode="auto">
              <a:xfrm>
                <a:off x="3312" y="2688"/>
                <a:ext cx="528" cy="528"/>
              </a:xfrm>
              <a:prstGeom prst="ellipse">
                <a:avLst/>
              </a:prstGeom>
              <a:noFill/>
              <a:ln w="9525">
                <a:solidFill>
                  <a:schemeClr val="bg1"/>
                </a:solidFill>
                <a:prstDash val="dash"/>
                <a:round/>
                <a:headEnd/>
                <a:tailEnd/>
              </a:ln>
            </p:spPr>
            <p:txBody>
              <a:bodyPr anchor="ctr">
                <a:spAutoFit/>
              </a:bodyPr>
              <a:lstStyle/>
              <a:p>
                <a:endParaRPr lang="en-US" dirty="0">
                  <a:latin typeface="Calibri" pitchFamily="34" charset="0"/>
                </a:endParaRPr>
              </a:p>
            </p:txBody>
          </p:sp>
        </p:grpSp>
        <p:sp>
          <p:nvSpPr>
            <p:cNvPr id="34" name="Textfeld 46"/>
            <p:cNvSpPr txBox="1"/>
            <p:nvPr/>
          </p:nvSpPr>
          <p:spPr>
            <a:xfrm>
              <a:off x="9144000" y="1026494"/>
              <a:ext cx="5970515" cy="78839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fontAlgn="auto">
                <a:spcBef>
                  <a:spcPts val="0"/>
                </a:spcBef>
                <a:spcAft>
                  <a:spcPts val="0"/>
                </a:spcAft>
                <a:defRPr/>
              </a:pPr>
              <a:r>
                <a:rPr lang="de-DE" sz="2000" dirty="0" smtClean="0"/>
                <a:t>Anregung/Szintillation</a:t>
              </a:r>
              <a:endParaRPr lang="de-DE" sz="2000" dirty="0"/>
            </a:p>
          </p:txBody>
        </p:sp>
      </p:grpSp>
      <p:grpSp>
        <p:nvGrpSpPr>
          <p:cNvPr id="65" name="Group 64"/>
          <p:cNvGrpSpPr/>
          <p:nvPr/>
        </p:nvGrpSpPr>
        <p:grpSpPr>
          <a:xfrm>
            <a:off x="5120430" y="1844825"/>
            <a:ext cx="3267994" cy="1224136"/>
            <a:chOff x="5120430" y="1844825"/>
            <a:chExt cx="3267994" cy="1224136"/>
          </a:xfrm>
        </p:grpSpPr>
        <p:grpSp>
          <p:nvGrpSpPr>
            <p:cNvPr id="13" name="Gruppieren 47"/>
            <p:cNvGrpSpPr>
              <a:grpSpLocks/>
            </p:cNvGrpSpPr>
            <p:nvPr/>
          </p:nvGrpSpPr>
          <p:grpSpPr bwMode="auto">
            <a:xfrm>
              <a:off x="5120430" y="1844825"/>
              <a:ext cx="3267994" cy="1224136"/>
              <a:chOff x="9786974" y="-873125"/>
              <a:chExt cx="5181600" cy="1749425"/>
            </a:xfrm>
            <a:solidFill>
              <a:schemeClr val="bg1"/>
            </a:solidFill>
          </p:grpSpPr>
          <p:grpSp>
            <p:nvGrpSpPr>
              <p:cNvPr id="15" name="Group 9"/>
              <p:cNvGrpSpPr>
                <a:grpSpLocks/>
              </p:cNvGrpSpPr>
              <p:nvPr/>
            </p:nvGrpSpPr>
            <p:grpSpPr bwMode="auto">
              <a:xfrm>
                <a:off x="9786974" y="-873125"/>
                <a:ext cx="5181600" cy="1749425"/>
                <a:chOff x="1200" y="1346"/>
                <a:chExt cx="3264" cy="1102"/>
              </a:xfrm>
              <a:grpFill/>
            </p:grpSpPr>
            <p:grpSp>
              <p:nvGrpSpPr>
                <p:cNvPr id="17" name="Group 10"/>
                <p:cNvGrpSpPr>
                  <a:grpSpLocks/>
                </p:cNvGrpSpPr>
                <p:nvPr/>
              </p:nvGrpSpPr>
              <p:grpSpPr bwMode="auto">
                <a:xfrm>
                  <a:off x="2448" y="1872"/>
                  <a:ext cx="576" cy="576"/>
                  <a:chOff x="2448" y="1872"/>
                  <a:chExt cx="576" cy="576"/>
                </a:xfrm>
                <a:grpFill/>
              </p:grpSpPr>
              <p:sp>
                <p:nvSpPr>
                  <p:cNvPr id="29" name="Oval 12"/>
                  <p:cNvSpPr>
                    <a:spLocks noChangeArrowheads="1"/>
                  </p:cNvSpPr>
                  <p:nvPr/>
                </p:nvSpPr>
                <p:spPr bwMode="auto">
                  <a:xfrm>
                    <a:off x="2448" y="1872"/>
                    <a:ext cx="576" cy="576"/>
                  </a:xfrm>
                  <a:prstGeom prst="ellipse">
                    <a:avLst/>
                  </a:prstGeom>
                  <a:noFill/>
                  <a:ln w="9525">
                    <a:solidFill>
                      <a:schemeClr val="bg1"/>
                    </a:solidFill>
                    <a:round/>
                    <a:headEnd/>
                    <a:tailEnd/>
                  </a:ln>
                </p:spPr>
                <p:txBody>
                  <a:bodyPr wrap="none" anchor="ctr"/>
                  <a:lstStyle/>
                  <a:p>
                    <a:endParaRPr lang="en-US" dirty="0">
                      <a:latin typeface="Calibri" pitchFamily="34" charset="0"/>
                    </a:endParaRPr>
                  </a:p>
                </p:txBody>
              </p:sp>
              <p:sp>
                <p:nvSpPr>
                  <p:cNvPr id="28" name="Text Box 14"/>
                  <p:cNvSpPr txBox="1">
                    <a:spLocks noChangeArrowheads="1"/>
                  </p:cNvSpPr>
                  <p:nvPr/>
                </p:nvSpPr>
                <p:spPr bwMode="auto">
                  <a:xfrm>
                    <a:off x="2695" y="2016"/>
                    <a:ext cx="187" cy="323"/>
                  </a:xfrm>
                  <a:prstGeom prst="rect">
                    <a:avLst/>
                  </a:prstGeom>
                  <a:noFill/>
                  <a:ln w="9525">
                    <a:noFill/>
                    <a:miter lim="800000"/>
                    <a:headEnd/>
                    <a:tailEnd/>
                  </a:ln>
                </p:spPr>
                <p:txBody>
                  <a:bodyPr wrap="square">
                    <a:spAutoFit/>
                  </a:bodyPr>
                  <a:lstStyle/>
                  <a:p>
                    <a:r>
                      <a:rPr lang="en-US" sz="2000" dirty="0">
                        <a:solidFill>
                          <a:schemeClr val="bg1"/>
                        </a:solidFill>
                        <a:latin typeface="Tahoma" charset="0"/>
                      </a:rPr>
                      <a:t>p</a:t>
                    </a:r>
                    <a:endParaRPr lang="en-US" sz="2400" b="1" dirty="0">
                      <a:solidFill>
                        <a:schemeClr val="bg1"/>
                      </a:solidFill>
                      <a:latin typeface="Times New Roman" pitchFamily="18" charset="0"/>
                    </a:endParaRPr>
                  </a:p>
                </p:txBody>
              </p:sp>
            </p:grpSp>
            <p:sp>
              <p:nvSpPr>
                <p:cNvPr id="19" name="Oval 15"/>
                <p:cNvSpPr>
                  <a:spLocks noChangeArrowheads="1"/>
                </p:cNvSpPr>
                <p:nvPr/>
              </p:nvSpPr>
              <p:spPr bwMode="auto">
                <a:xfrm>
                  <a:off x="2832" y="1872"/>
                  <a:ext cx="48" cy="48"/>
                </a:xfrm>
                <a:prstGeom prst="ellipse">
                  <a:avLst/>
                </a:prstGeom>
                <a:grpFill/>
                <a:ln w="9525">
                  <a:solidFill>
                    <a:schemeClr val="tx1"/>
                  </a:solidFill>
                  <a:round/>
                  <a:headEnd/>
                  <a:tailEnd/>
                </a:ln>
              </p:spPr>
              <p:txBody>
                <a:bodyPr wrap="none" anchor="ctr"/>
                <a:lstStyle/>
                <a:p>
                  <a:endParaRPr lang="en-US" dirty="0">
                    <a:latin typeface="Calibri" pitchFamily="34" charset="0"/>
                  </a:endParaRPr>
                </a:p>
              </p:txBody>
            </p:sp>
            <p:sp>
              <p:nvSpPr>
                <p:cNvPr id="20" name="Line 16"/>
                <p:cNvSpPr>
                  <a:spLocks noChangeShapeType="1"/>
                </p:cNvSpPr>
                <p:nvPr/>
              </p:nvSpPr>
              <p:spPr bwMode="auto">
                <a:xfrm flipV="1">
                  <a:off x="1344" y="1920"/>
                  <a:ext cx="1488" cy="288"/>
                </a:xfrm>
                <a:prstGeom prst="line">
                  <a:avLst/>
                </a:prstGeom>
                <a:grpFill/>
                <a:ln w="9525">
                  <a:solidFill>
                    <a:schemeClr val="bg1"/>
                  </a:solidFill>
                  <a:round/>
                  <a:headEnd/>
                  <a:tailEnd type="triangle" w="med" len="med"/>
                </a:ln>
              </p:spPr>
              <p:txBody>
                <a:bodyPr wrap="none" anchor="ctr"/>
                <a:lstStyle/>
                <a:p>
                  <a:endParaRPr lang="en-US" dirty="0"/>
                </a:p>
              </p:txBody>
            </p:sp>
            <p:sp>
              <p:nvSpPr>
                <p:cNvPr id="21" name="Oval 17"/>
                <p:cNvSpPr>
                  <a:spLocks noChangeArrowheads="1"/>
                </p:cNvSpPr>
                <p:nvPr/>
              </p:nvSpPr>
              <p:spPr bwMode="auto">
                <a:xfrm>
                  <a:off x="1200" y="2160"/>
                  <a:ext cx="96" cy="96"/>
                </a:xfrm>
                <a:prstGeom prst="ellipse">
                  <a:avLst/>
                </a:prstGeom>
                <a:grpFill/>
                <a:ln w="9525">
                  <a:solidFill>
                    <a:schemeClr val="tx1"/>
                  </a:solidFill>
                  <a:round/>
                  <a:headEnd/>
                  <a:tailEnd/>
                </a:ln>
              </p:spPr>
              <p:txBody>
                <a:bodyPr wrap="none" anchor="ctr"/>
                <a:lstStyle/>
                <a:p>
                  <a:endParaRPr lang="en-US" dirty="0">
                    <a:latin typeface="Calibri" pitchFamily="34" charset="0"/>
                  </a:endParaRPr>
                </a:p>
              </p:txBody>
            </p:sp>
            <p:sp>
              <p:nvSpPr>
                <p:cNvPr id="22" name="Line 18"/>
                <p:cNvSpPr>
                  <a:spLocks noChangeShapeType="1"/>
                </p:cNvSpPr>
                <p:nvPr/>
              </p:nvSpPr>
              <p:spPr bwMode="auto">
                <a:xfrm>
                  <a:off x="2880" y="1920"/>
                  <a:ext cx="1584" cy="192"/>
                </a:xfrm>
                <a:prstGeom prst="line">
                  <a:avLst/>
                </a:prstGeom>
                <a:grpFill/>
                <a:ln w="9525">
                  <a:solidFill>
                    <a:schemeClr val="bg1"/>
                  </a:solidFill>
                  <a:round/>
                  <a:headEnd/>
                  <a:tailEnd type="triangle" w="med" len="med"/>
                </a:ln>
              </p:spPr>
              <p:txBody>
                <a:bodyPr wrap="none" anchor="ctr"/>
                <a:lstStyle/>
                <a:p>
                  <a:endParaRPr lang="en-US" dirty="0"/>
                </a:p>
              </p:txBody>
            </p:sp>
            <p:sp>
              <p:nvSpPr>
                <p:cNvPr id="23" name="Text Box 19"/>
                <p:cNvSpPr txBox="1">
                  <a:spLocks noChangeArrowheads="1"/>
                </p:cNvSpPr>
                <p:nvPr/>
              </p:nvSpPr>
              <p:spPr bwMode="auto">
                <a:xfrm>
                  <a:off x="2707" y="1641"/>
                  <a:ext cx="300" cy="298"/>
                </a:xfrm>
                <a:prstGeom prst="rect">
                  <a:avLst/>
                </a:prstGeom>
                <a:noFill/>
                <a:ln w="9525">
                  <a:noFill/>
                  <a:miter lim="800000"/>
                  <a:headEnd/>
                  <a:tailEnd/>
                </a:ln>
              </p:spPr>
              <p:txBody>
                <a:bodyPr wrap="none">
                  <a:spAutoFit/>
                </a:bodyPr>
                <a:lstStyle/>
                <a:p>
                  <a:r>
                    <a:rPr lang="en-US" b="1" dirty="0">
                      <a:solidFill>
                        <a:schemeClr val="bg1"/>
                      </a:solidFill>
                    </a:rPr>
                    <a:t>e</a:t>
                  </a:r>
                  <a:r>
                    <a:rPr lang="en-US" b="1" baseline="30000" dirty="0">
                      <a:solidFill>
                        <a:schemeClr val="bg1"/>
                      </a:solidFill>
                    </a:rPr>
                    <a:t>-</a:t>
                  </a:r>
                  <a:endParaRPr lang="en-US" sz="2400" b="1" dirty="0">
                    <a:solidFill>
                      <a:schemeClr val="bg1"/>
                    </a:solidFill>
                    <a:latin typeface="Times New Roman" pitchFamily="18" charset="0"/>
                  </a:endParaRPr>
                </a:p>
              </p:txBody>
            </p:sp>
            <p:sp>
              <p:nvSpPr>
                <p:cNvPr id="24" name="AutoShape 20"/>
                <p:cNvSpPr>
                  <a:spLocks noChangeArrowheads="1"/>
                </p:cNvSpPr>
                <p:nvPr/>
              </p:nvSpPr>
              <p:spPr bwMode="auto">
                <a:xfrm rot="16200000">
                  <a:off x="3572" y="1466"/>
                  <a:ext cx="528" cy="288"/>
                </a:xfrm>
                <a:prstGeom prst="parallelogram">
                  <a:avLst>
                    <a:gd name="adj" fmla="val 85318"/>
                  </a:avLst>
                </a:prstGeom>
                <a:solidFill>
                  <a:schemeClr val="tx1">
                    <a:lumMod val="50000"/>
                    <a:lumOff val="50000"/>
                  </a:schemeClr>
                </a:solidFill>
                <a:ln w="9525">
                  <a:solidFill>
                    <a:schemeClr val="tx1"/>
                  </a:solidFill>
                  <a:miter lim="800000"/>
                  <a:headEnd/>
                  <a:tailEnd/>
                </a:ln>
                <a:effectLst>
                  <a:outerShdw dist="107763" dir="18900000" algn="ctr" rotWithShape="0">
                    <a:schemeClr val="bg2"/>
                  </a:outerShdw>
                </a:effectLst>
              </p:spPr>
              <p:txBody>
                <a:bodyPr wrap="none" anchor="ctr"/>
                <a:lstStyle/>
                <a:p>
                  <a:pPr fontAlgn="auto">
                    <a:spcBef>
                      <a:spcPts val="0"/>
                    </a:spcBef>
                    <a:spcAft>
                      <a:spcPts val="0"/>
                    </a:spcAft>
                    <a:defRPr/>
                  </a:pPr>
                  <a:endParaRPr lang="de-DE">
                    <a:latin typeface="+mn-lt"/>
                    <a:cs typeface="+mn-cs"/>
                  </a:endParaRPr>
                </a:p>
              </p:txBody>
            </p:sp>
            <p:sp>
              <p:nvSpPr>
                <p:cNvPr id="25" name="AutoShape 21"/>
                <p:cNvSpPr>
                  <a:spLocks noChangeArrowheads="1"/>
                </p:cNvSpPr>
                <p:nvPr/>
              </p:nvSpPr>
              <p:spPr bwMode="auto">
                <a:xfrm>
                  <a:off x="3936" y="1392"/>
                  <a:ext cx="240" cy="288"/>
                </a:xfrm>
                <a:prstGeom prst="lightningBolt">
                  <a:avLst/>
                </a:prstGeom>
                <a:solidFill>
                  <a:srgbClr val="FFC000"/>
                </a:solidFill>
                <a:ln w="9525">
                  <a:solidFill>
                    <a:schemeClr val="tx1"/>
                  </a:solidFill>
                  <a:miter lim="800000"/>
                  <a:headEnd/>
                  <a:tailEnd/>
                </a:ln>
              </p:spPr>
              <p:txBody>
                <a:bodyPr wrap="none" anchor="ctr"/>
                <a:lstStyle/>
                <a:p>
                  <a:endParaRPr lang="en-US" dirty="0">
                    <a:latin typeface="Calibri" pitchFamily="34" charset="0"/>
                  </a:endParaRPr>
                </a:p>
              </p:txBody>
            </p:sp>
            <p:sp>
              <p:nvSpPr>
                <p:cNvPr id="26" name="Line 22"/>
                <p:cNvSpPr>
                  <a:spLocks noChangeShapeType="1"/>
                </p:cNvSpPr>
                <p:nvPr/>
              </p:nvSpPr>
              <p:spPr bwMode="auto">
                <a:xfrm flipV="1">
                  <a:off x="2880" y="1584"/>
                  <a:ext cx="960" cy="288"/>
                </a:xfrm>
                <a:prstGeom prst="line">
                  <a:avLst/>
                </a:prstGeom>
                <a:grpFill/>
                <a:ln w="9525">
                  <a:solidFill>
                    <a:schemeClr val="bg1"/>
                  </a:solidFill>
                  <a:round/>
                  <a:headEnd/>
                  <a:tailEnd type="triangle" w="med" len="med"/>
                </a:ln>
              </p:spPr>
              <p:txBody>
                <a:bodyPr wrap="none" anchor="ctr"/>
                <a:lstStyle/>
                <a:p>
                  <a:endParaRPr lang="en-US" dirty="0"/>
                </a:p>
              </p:txBody>
            </p:sp>
          </p:grpSp>
          <p:sp>
            <p:nvSpPr>
              <p:cNvPr id="16" name="Textfeld 45"/>
              <p:cNvSpPr txBox="1"/>
              <p:nvPr/>
            </p:nvSpPr>
            <p:spPr>
              <a:xfrm>
                <a:off x="10072722" y="-785813"/>
                <a:ext cx="1997712" cy="54355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fontAlgn="auto">
                  <a:spcBef>
                    <a:spcPts val="0"/>
                  </a:spcBef>
                  <a:spcAft>
                    <a:spcPts val="0"/>
                  </a:spcAft>
                  <a:defRPr/>
                </a:pPr>
                <a:r>
                  <a:rPr lang="de-DE" sz="2000" dirty="0"/>
                  <a:t>Ionisation</a:t>
                </a:r>
              </a:p>
            </p:txBody>
          </p:sp>
        </p:grpSp>
        <p:sp>
          <p:nvSpPr>
            <p:cNvPr id="62" name="Oval 28"/>
            <p:cNvSpPr>
              <a:spLocks noChangeArrowheads="1"/>
            </p:cNvSpPr>
            <p:nvPr/>
          </p:nvSpPr>
          <p:spPr bwMode="auto">
            <a:xfrm>
              <a:off x="6544364" y="2611313"/>
              <a:ext cx="187876" cy="169615"/>
            </a:xfrm>
            <a:prstGeom prst="ellipse">
              <a:avLst/>
            </a:prstGeom>
            <a:solidFill>
              <a:srgbClr val="FF0066"/>
            </a:solidFill>
            <a:ln w="9525">
              <a:solidFill>
                <a:schemeClr val="tx1"/>
              </a:solidFill>
              <a:round/>
              <a:headEnd/>
              <a:tailEnd/>
            </a:ln>
          </p:spPr>
          <p:txBody>
            <a:bodyPr wrap="none" anchor="ctr"/>
            <a:lstStyle/>
            <a:p>
              <a:pPr algn="ctr"/>
              <a:endParaRPr lang="en-US" sz="2400" b="1" dirty="0">
                <a:solidFill>
                  <a:srgbClr val="FF0066"/>
                </a:solidFill>
                <a:latin typeface="Times New Roman" pitchFamily="18" charset="0"/>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blinds(horizontal)">
                                      <p:cBhvr>
                                        <p:cTn id="7" dur="500"/>
                                        <p:tgtEl>
                                          <p:spTgt spid="6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additive="base">
                                        <p:cTn id="12" dur="500" fill="hold"/>
                                        <p:tgtEl>
                                          <p:spTgt spid="32"/>
                                        </p:tgtEl>
                                        <p:attrNameLst>
                                          <p:attrName>ppt_x</p:attrName>
                                        </p:attrNameLst>
                                      </p:cBhvr>
                                      <p:tavLst>
                                        <p:tav tm="0">
                                          <p:val>
                                            <p:strVal val="#ppt_x"/>
                                          </p:val>
                                        </p:tav>
                                        <p:tav tm="100000">
                                          <p:val>
                                            <p:strVal val="#ppt_x"/>
                                          </p:val>
                                        </p:tav>
                                      </p:tavLst>
                                    </p:anim>
                                    <p:anim calcmode="lin" valueType="num">
                                      <p:cBhvr additive="base">
                                        <p:cTn id="13"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214282" y="214290"/>
            <a:ext cx="8715436" cy="1437164"/>
          </a:xfrm>
          <a:prstGeom prst="rect">
            <a:avLst/>
          </a:prstGeom>
          <a:solidFill>
            <a:srgbClr val="246638"/>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bg1"/>
              </a:solidFill>
            </a:endParaRPr>
          </a:p>
        </p:txBody>
      </p:sp>
      <p:sp>
        <p:nvSpPr>
          <p:cNvPr id="12" name="Title 1"/>
          <p:cNvSpPr txBox="1">
            <a:spLocks/>
          </p:cNvSpPr>
          <p:nvPr/>
        </p:nvSpPr>
        <p:spPr>
          <a:xfrm>
            <a:off x="285720" y="357166"/>
            <a:ext cx="8572560" cy="1143000"/>
          </a:xfrm>
          <a:prstGeom prst="rect">
            <a:avLst/>
          </a:prstGeom>
        </p:spPr>
        <p:txBody>
          <a:bodyPr vert="horz" lIns="91440" tIns="45720" rIns="91440" bIns="45720" rtlCol="0" anchor="ctr">
            <a:normAutofit/>
          </a:bodyPr>
          <a:lstStyle/>
          <a:p>
            <a:pPr>
              <a:spcBef>
                <a:spcPct val="0"/>
              </a:spcBef>
              <a:defRPr/>
            </a:pPr>
            <a:r>
              <a:rPr lang="de-DE" sz="4400" dirty="0" smtClean="0">
                <a:solidFill>
                  <a:schemeClr val="bg1"/>
                </a:solidFill>
                <a:latin typeface="Cordia New" pitchFamily="34" charset="-34"/>
                <a:cs typeface="Cordia New" pitchFamily="34" charset="-34"/>
              </a:rPr>
              <a:t>4. </a:t>
            </a:r>
            <a:r>
              <a:rPr lang="de-DE" sz="4400" dirty="0">
                <a:solidFill>
                  <a:schemeClr val="bg1"/>
                </a:solidFill>
                <a:latin typeface="Cordia New" pitchFamily="34" charset="-34"/>
                <a:cs typeface="Cordia New" pitchFamily="34" charset="-34"/>
              </a:rPr>
              <a:t>Detektoren (am Beispiel von ATLAS)</a:t>
            </a:r>
          </a:p>
        </p:txBody>
      </p:sp>
      <p:sp>
        <p:nvSpPr>
          <p:cNvPr id="18" name="Slide Number Placeholder 17"/>
          <p:cNvSpPr>
            <a:spLocks noGrp="1"/>
          </p:cNvSpPr>
          <p:nvPr>
            <p:ph type="sldNum" sz="quarter" idx="12"/>
          </p:nvPr>
        </p:nvSpPr>
        <p:spPr/>
        <p:txBody>
          <a:bodyPr/>
          <a:lstStyle/>
          <a:p>
            <a:fld id="{113716C7-BC24-43E6-9F9A-C5106614EB76}" type="slidenum">
              <a:rPr lang="de-DE" smtClean="0"/>
              <a:pPr/>
              <a:t>39</a:t>
            </a:fld>
            <a:endParaRPr lang="de-DE"/>
          </a:p>
        </p:txBody>
      </p:sp>
      <p:sp>
        <p:nvSpPr>
          <p:cNvPr id="10" name="Rectangle 9"/>
          <p:cNvSpPr/>
          <p:nvPr/>
        </p:nvSpPr>
        <p:spPr>
          <a:xfrm>
            <a:off x="214282" y="1651454"/>
            <a:ext cx="8678198" cy="5089914"/>
          </a:xfrm>
          <a:prstGeom prst="rect">
            <a:avLst/>
          </a:prstGeom>
          <a:solidFill>
            <a:srgbClr val="246638"/>
          </a:solidFill>
          <a:ln w="60325" cap="flat">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de-DE" sz="3200" dirty="0" smtClean="0"/>
              <a:t>Teilchen Eigenschaften</a:t>
            </a:r>
          </a:p>
          <a:p>
            <a:pPr>
              <a:defRPr/>
            </a:pPr>
            <a:endParaRPr lang="de-DE" sz="2400" dirty="0" smtClean="0"/>
          </a:p>
          <a:p>
            <a:pPr>
              <a:defRPr/>
            </a:pPr>
            <a:endParaRPr lang="de-DE" sz="2400" dirty="0" smtClean="0"/>
          </a:p>
          <a:p>
            <a:pPr>
              <a:defRPr/>
            </a:pPr>
            <a:endParaRPr lang="de-DE" sz="2400" dirty="0" smtClean="0"/>
          </a:p>
          <a:p>
            <a:pPr>
              <a:defRPr/>
            </a:pPr>
            <a:endParaRPr lang="de-DE" sz="2400" dirty="0" smtClean="0"/>
          </a:p>
          <a:p>
            <a:pPr>
              <a:defRPr/>
            </a:pPr>
            <a:endParaRPr lang="de-DE" sz="2400" dirty="0" smtClean="0"/>
          </a:p>
          <a:p>
            <a:pPr>
              <a:defRPr/>
            </a:pPr>
            <a:endParaRPr lang="de-DE" sz="2400" dirty="0" smtClean="0"/>
          </a:p>
          <a:p>
            <a:pPr>
              <a:defRPr/>
            </a:pPr>
            <a:endParaRPr lang="de-DE" sz="2400" dirty="0" smtClean="0"/>
          </a:p>
          <a:p>
            <a:pPr>
              <a:defRPr/>
            </a:pPr>
            <a:endParaRPr lang="de-DE" sz="2400" dirty="0" smtClean="0"/>
          </a:p>
          <a:p>
            <a:pPr>
              <a:defRPr/>
            </a:pPr>
            <a:endParaRPr lang="de-DE" sz="2400" dirty="0" smtClean="0"/>
          </a:p>
          <a:p>
            <a:pPr>
              <a:defRPr/>
            </a:pPr>
            <a:endParaRPr lang="de-DE" sz="2400" dirty="0" smtClean="0"/>
          </a:p>
          <a:p>
            <a:pPr>
              <a:defRPr/>
            </a:pPr>
            <a:endParaRPr lang="de-DE" sz="2400" dirty="0" smtClean="0"/>
          </a:p>
          <a:p>
            <a:pPr>
              <a:defRPr/>
            </a:pPr>
            <a:endParaRPr lang="en-US" sz="2400" dirty="0" smtClean="0"/>
          </a:p>
        </p:txBody>
      </p:sp>
      <p:sp>
        <p:nvSpPr>
          <p:cNvPr id="53" name="Rectangle 3"/>
          <p:cNvSpPr>
            <a:spLocks noGrp="1" noChangeArrowheads="1"/>
          </p:cNvSpPr>
          <p:nvPr>
            <p:ph idx="1"/>
          </p:nvPr>
        </p:nvSpPr>
        <p:spPr>
          <a:xfrm>
            <a:off x="323528" y="2359421"/>
            <a:ext cx="8229600" cy="4525963"/>
          </a:xfrm>
        </p:spPr>
        <p:txBody>
          <a:bodyPr rtlCol="0">
            <a:noAutofit/>
          </a:bodyPr>
          <a:lstStyle/>
          <a:p>
            <a:pPr eaLnBrk="1" fontAlgn="auto" hangingPunct="1">
              <a:spcAft>
                <a:spcPts val="0"/>
              </a:spcAft>
              <a:buFont typeface="Arial" pitchFamily="34" charset="0"/>
              <a:buChar char="•"/>
              <a:defRPr/>
            </a:pPr>
            <a:r>
              <a:rPr lang="de-DE" sz="2000" dirty="0" smtClean="0">
                <a:solidFill>
                  <a:schemeClr val="bg1"/>
                </a:solidFill>
              </a:rPr>
              <a:t>Welche Eigenschaften hat ein Teilchen?</a:t>
            </a:r>
          </a:p>
          <a:p>
            <a:pPr lvl="1" eaLnBrk="1" fontAlgn="auto" hangingPunct="1">
              <a:spcAft>
                <a:spcPts val="0"/>
              </a:spcAft>
              <a:buFont typeface="Arial" pitchFamily="34" charset="0"/>
              <a:buChar char="–"/>
              <a:defRPr/>
            </a:pPr>
            <a:r>
              <a:rPr lang="de-DE" sz="1800" dirty="0" smtClean="0">
                <a:solidFill>
                  <a:schemeClr val="bg1"/>
                </a:solidFill>
              </a:rPr>
              <a:t>Energie</a:t>
            </a:r>
          </a:p>
          <a:p>
            <a:pPr lvl="1" eaLnBrk="1" fontAlgn="auto" hangingPunct="1">
              <a:spcAft>
                <a:spcPts val="0"/>
              </a:spcAft>
              <a:buFont typeface="Arial" pitchFamily="34" charset="0"/>
              <a:buChar char="–"/>
              <a:defRPr/>
            </a:pPr>
            <a:r>
              <a:rPr lang="de-DE" sz="1800" dirty="0" smtClean="0">
                <a:solidFill>
                  <a:schemeClr val="bg1"/>
                </a:solidFill>
              </a:rPr>
              <a:t>Impuls</a:t>
            </a:r>
          </a:p>
          <a:p>
            <a:pPr lvl="1" eaLnBrk="1" fontAlgn="auto" hangingPunct="1">
              <a:spcAft>
                <a:spcPts val="0"/>
              </a:spcAft>
              <a:buFont typeface="Arial" pitchFamily="34" charset="0"/>
              <a:buChar char="–"/>
              <a:defRPr/>
            </a:pPr>
            <a:r>
              <a:rPr lang="de-DE" sz="1800" dirty="0" smtClean="0">
                <a:solidFill>
                  <a:schemeClr val="bg1"/>
                </a:solidFill>
              </a:rPr>
              <a:t>Ladung</a:t>
            </a:r>
          </a:p>
          <a:p>
            <a:pPr lvl="1" eaLnBrk="1" fontAlgn="auto" hangingPunct="1">
              <a:spcAft>
                <a:spcPts val="0"/>
              </a:spcAft>
              <a:buFont typeface="Arial" pitchFamily="34" charset="0"/>
              <a:buChar char="–"/>
              <a:defRPr/>
            </a:pPr>
            <a:r>
              <a:rPr lang="de-DE" sz="1800" dirty="0" smtClean="0">
                <a:solidFill>
                  <a:schemeClr val="bg1"/>
                </a:solidFill>
              </a:rPr>
              <a:t>Masse</a:t>
            </a:r>
          </a:p>
          <a:p>
            <a:pPr lvl="1" eaLnBrk="1" fontAlgn="auto" hangingPunct="1">
              <a:spcAft>
                <a:spcPts val="0"/>
              </a:spcAft>
              <a:buFont typeface="Arial" pitchFamily="34" charset="0"/>
              <a:buChar char="–"/>
              <a:defRPr/>
            </a:pPr>
            <a:r>
              <a:rPr lang="de-DE" sz="1800" dirty="0" smtClean="0">
                <a:solidFill>
                  <a:schemeClr val="bg1"/>
                </a:solidFill>
              </a:rPr>
              <a:t>Lebenszeit (</a:t>
            </a:r>
            <a:r>
              <a:rPr lang="de-DE" sz="1800" dirty="0" err="1" smtClean="0">
                <a:solidFill>
                  <a:schemeClr val="bg1"/>
                </a:solidFill>
              </a:rPr>
              <a:t>life</a:t>
            </a:r>
            <a:r>
              <a:rPr lang="de-DE" sz="1800" dirty="0" smtClean="0">
                <a:solidFill>
                  <a:schemeClr val="bg1"/>
                </a:solidFill>
              </a:rPr>
              <a:t> time)</a:t>
            </a:r>
          </a:p>
          <a:p>
            <a:pPr lvl="1" eaLnBrk="1" fontAlgn="auto" hangingPunct="1">
              <a:spcAft>
                <a:spcPts val="0"/>
              </a:spcAft>
              <a:buFont typeface="Arial" pitchFamily="34" charset="0"/>
              <a:buChar char="–"/>
              <a:defRPr/>
            </a:pPr>
            <a:r>
              <a:rPr lang="de-DE" sz="1800" dirty="0" smtClean="0">
                <a:solidFill>
                  <a:schemeClr val="bg1"/>
                </a:solidFill>
              </a:rPr>
              <a:t>Spin</a:t>
            </a:r>
          </a:p>
          <a:p>
            <a:pPr lvl="1" eaLnBrk="1" fontAlgn="auto" hangingPunct="1">
              <a:spcAft>
                <a:spcPts val="0"/>
              </a:spcAft>
              <a:buFont typeface="Arial" pitchFamily="34" charset="0"/>
              <a:buChar char="–"/>
              <a:defRPr/>
            </a:pPr>
            <a:r>
              <a:rPr lang="de-DE" sz="1800" dirty="0" smtClean="0">
                <a:solidFill>
                  <a:schemeClr val="bg1"/>
                </a:solidFill>
              </a:rPr>
              <a:t>Zerfallsmoden</a:t>
            </a:r>
          </a:p>
          <a:p>
            <a:pPr eaLnBrk="1" fontAlgn="auto" hangingPunct="1">
              <a:spcAft>
                <a:spcPts val="0"/>
              </a:spcAft>
              <a:buFont typeface="Arial" pitchFamily="34" charset="0"/>
              <a:buChar char="•"/>
              <a:defRPr/>
            </a:pPr>
            <a:endParaRPr lang="de-DE" sz="2000" dirty="0" smtClean="0">
              <a:solidFill>
                <a:schemeClr val="bg1"/>
              </a:solidFill>
            </a:endParaRPr>
          </a:p>
          <a:p>
            <a:pPr eaLnBrk="1" fontAlgn="auto" hangingPunct="1">
              <a:spcAft>
                <a:spcPts val="0"/>
              </a:spcAft>
              <a:buFont typeface="Arial" pitchFamily="34" charset="0"/>
              <a:buChar char="•"/>
              <a:defRPr/>
            </a:pPr>
            <a:r>
              <a:rPr lang="de-DE" sz="2000" dirty="0" smtClean="0">
                <a:solidFill>
                  <a:schemeClr val="bg1"/>
                </a:solidFill>
              </a:rPr>
              <a:t>Welche sind </a:t>
            </a:r>
            <a:r>
              <a:rPr lang="de-DE" sz="2000" b="1" i="1" dirty="0" smtClean="0">
                <a:solidFill>
                  <a:schemeClr val="bg1"/>
                </a:solidFill>
              </a:rPr>
              <a:t>direkt</a:t>
            </a:r>
            <a:r>
              <a:rPr lang="de-DE" sz="2000" dirty="0" smtClean="0">
                <a:solidFill>
                  <a:schemeClr val="bg1"/>
                </a:solidFill>
              </a:rPr>
              <a:t> </a:t>
            </a:r>
            <a:r>
              <a:rPr lang="de-DE" sz="2000" dirty="0" smtClean="0">
                <a:solidFill>
                  <a:schemeClr val="bg1"/>
                </a:solidFill>
                <a:hlinkClick r:id="rId3" action="ppaction://hlinksldjump"/>
              </a:rPr>
              <a:t>messbar</a:t>
            </a:r>
            <a:r>
              <a:rPr lang="de-DE" sz="2000" dirty="0" smtClean="0">
                <a:solidFill>
                  <a:schemeClr val="bg1"/>
                </a:solidFill>
              </a:rPr>
              <a:t>?</a:t>
            </a:r>
            <a:endParaRPr lang="de-DE" sz="2000" dirty="0">
              <a:solidFill>
                <a:schemeClr val="bg1"/>
              </a:solidFill>
            </a:endParaRPr>
          </a:p>
        </p:txBody>
      </p:sp>
      <p:grpSp>
        <p:nvGrpSpPr>
          <p:cNvPr id="61" name="Group 7"/>
          <p:cNvGrpSpPr>
            <a:grpSpLocks/>
          </p:cNvGrpSpPr>
          <p:nvPr/>
        </p:nvGrpSpPr>
        <p:grpSpPr bwMode="auto">
          <a:xfrm>
            <a:off x="838200" y="3717032"/>
            <a:ext cx="1219200" cy="304800"/>
            <a:chOff x="2304" y="1872"/>
            <a:chExt cx="768" cy="192"/>
          </a:xfrm>
        </p:grpSpPr>
        <p:sp>
          <p:nvSpPr>
            <p:cNvPr id="63" name="Line 5"/>
            <p:cNvSpPr>
              <a:spLocks noChangeShapeType="1"/>
            </p:cNvSpPr>
            <p:nvPr/>
          </p:nvSpPr>
          <p:spPr bwMode="auto">
            <a:xfrm>
              <a:off x="2304" y="1872"/>
              <a:ext cx="768" cy="192"/>
            </a:xfrm>
            <a:prstGeom prst="line">
              <a:avLst/>
            </a:prstGeom>
            <a:noFill/>
            <a:ln w="38100">
              <a:solidFill>
                <a:srgbClr val="FF0000"/>
              </a:solidFill>
              <a:miter lim="800000"/>
              <a:headEnd/>
              <a:tailEnd/>
            </a:ln>
          </p:spPr>
          <p:txBody>
            <a:bodyPr wrap="none"/>
            <a:lstStyle/>
            <a:p>
              <a:endParaRPr lang="en-US" dirty="0"/>
            </a:p>
          </p:txBody>
        </p:sp>
        <p:sp>
          <p:nvSpPr>
            <p:cNvPr id="64" name="Line 6"/>
            <p:cNvSpPr>
              <a:spLocks noChangeShapeType="1"/>
            </p:cNvSpPr>
            <p:nvPr/>
          </p:nvSpPr>
          <p:spPr bwMode="auto">
            <a:xfrm rot="-1874087">
              <a:off x="2304" y="1872"/>
              <a:ext cx="768" cy="192"/>
            </a:xfrm>
            <a:prstGeom prst="line">
              <a:avLst/>
            </a:prstGeom>
            <a:noFill/>
            <a:ln w="38100">
              <a:solidFill>
                <a:srgbClr val="FF0000"/>
              </a:solidFill>
              <a:miter lim="800000"/>
              <a:headEnd/>
              <a:tailEnd/>
            </a:ln>
          </p:spPr>
          <p:txBody>
            <a:bodyPr wrap="none"/>
            <a:lstStyle/>
            <a:p>
              <a:endParaRPr lang="en-US" dirty="0"/>
            </a:p>
          </p:txBody>
        </p:sp>
      </p:grpSp>
      <p:grpSp>
        <p:nvGrpSpPr>
          <p:cNvPr id="65" name="Group 8"/>
          <p:cNvGrpSpPr>
            <a:grpSpLocks/>
          </p:cNvGrpSpPr>
          <p:nvPr/>
        </p:nvGrpSpPr>
        <p:grpSpPr bwMode="auto">
          <a:xfrm>
            <a:off x="838200" y="4420344"/>
            <a:ext cx="1219200" cy="304800"/>
            <a:chOff x="2304" y="1872"/>
            <a:chExt cx="768" cy="192"/>
          </a:xfrm>
        </p:grpSpPr>
        <p:sp>
          <p:nvSpPr>
            <p:cNvPr id="66" name="Line 9"/>
            <p:cNvSpPr>
              <a:spLocks noChangeShapeType="1"/>
            </p:cNvSpPr>
            <p:nvPr/>
          </p:nvSpPr>
          <p:spPr bwMode="auto">
            <a:xfrm>
              <a:off x="2304" y="1872"/>
              <a:ext cx="768" cy="192"/>
            </a:xfrm>
            <a:prstGeom prst="line">
              <a:avLst/>
            </a:prstGeom>
            <a:noFill/>
            <a:ln w="38100">
              <a:solidFill>
                <a:srgbClr val="FF0000"/>
              </a:solidFill>
              <a:miter lim="800000"/>
              <a:headEnd/>
              <a:tailEnd/>
            </a:ln>
          </p:spPr>
          <p:txBody>
            <a:bodyPr wrap="none"/>
            <a:lstStyle/>
            <a:p>
              <a:endParaRPr lang="en-US" dirty="0"/>
            </a:p>
          </p:txBody>
        </p:sp>
        <p:sp>
          <p:nvSpPr>
            <p:cNvPr id="67" name="Line 10"/>
            <p:cNvSpPr>
              <a:spLocks noChangeShapeType="1"/>
            </p:cNvSpPr>
            <p:nvPr/>
          </p:nvSpPr>
          <p:spPr bwMode="auto">
            <a:xfrm rot="-1874087">
              <a:off x="2304" y="1872"/>
              <a:ext cx="768" cy="192"/>
            </a:xfrm>
            <a:prstGeom prst="line">
              <a:avLst/>
            </a:prstGeom>
            <a:noFill/>
            <a:ln w="38100">
              <a:solidFill>
                <a:srgbClr val="FF0000"/>
              </a:solidFill>
              <a:miter lim="800000"/>
              <a:headEnd/>
              <a:tailEnd/>
            </a:ln>
          </p:spPr>
          <p:txBody>
            <a:bodyPr wrap="none"/>
            <a:lstStyle/>
            <a:p>
              <a:endParaRPr lang="en-US" dirty="0"/>
            </a:p>
          </p:txBody>
        </p:sp>
      </p:grpSp>
      <p:graphicFrame>
        <p:nvGraphicFramePr>
          <p:cNvPr id="70659" name="Object 2"/>
          <p:cNvGraphicFramePr>
            <a:graphicFrameLocks noChangeAspect="1"/>
          </p:cNvGraphicFramePr>
          <p:nvPr/>
        </p:nvGraphicFramePr>
        <p:xfrm>
          <a:off x="7164288" y="2780928"/>
          <a:ext cx="1584176" cy="1606488"/>
        </p:xfrm>
        <a:graphic>
          <a:graphicData uri="http://schemas.openxmlformats.org/presentationml/2006/ole">
            <p:oleObj spid="_x0000_s70659" name="Equation" r:id="rId4" imgW="901440" imgH="914400" progId="Equation.3">
              <p:embed/>
            </p:oleObj>
          </a:graphicData>
        </a:graphic>
      </p:graphicFrame>
      <p:graphicFrame>
        <p:nvGraphicFramePr>
          <p:cNvPr id="70660" name="Object 3"/>
          <p:cNvGraphicFramePr>
            <a:graphicFrameLocks noChangeAspect="1"/>
          </p:cNvGraphicFramePr>
          <p:nvPr/>
        </p:nvGraphicFramePr>
        <p:xfrm>
          <a:off x="4268539" y="4824413"/>
          <a:ext cx="4479925" cy="958850"/>
        </p:xfrm>
        <a:graphic>
          <a:graphicData uri="http://schemas.openxmlformats.org/presentationml/2006/ole">
            <p:oleObj spid="_x0000_s70660" name="Equation" r:id="rId5" imgW="2019240" imgH="431640" progId="Equation.3">
              <p:embed/>
            </p:oleObj>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blinds(horizontal)">
                                      <p:cBhvr>
                                        <p:cTn id="7" dur="500"/>
                                        <p:tgtEl>
                                          <p:spTgt spid="10">
                                            <p:txEl>
                                              <p:pRg st="0" end="0"/>
                                            </p:txEl>
                                          </p:spTgt>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53">
                                            <p:txEl>
                                              <p:pRg st="0" end="0"/>
                                            </p:txEl>
                                          </p:spTgt>
                                        </p:tgtEl>
                                        <p:attrNameLst>
                                          <p:attrName>style.visibility</p:attrName>
                                        </p:attrNameLst>
                                      </p:cBhvr>
                                      <p:to>
                                        <p:strVal val="visible"/>
                                      </p:to>
                                    </p:set>
                                    <p:animEffect transition="in" filter="wipe(up)">
                                      <p:cBhvr>
                                        <p:cTn id="10" dur="500"/>
                                        <p:tgtEl>
                                          <p:spTgt spid="5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1" fill="hold" grpId="0" nodeType="clickEffect">
                                  <p:stCondLst>
                                    <p:cond delay="0"/>
                                  </p:stCondLst>
                                  <p:childTnLst>
                                    <p:set>
                                      <p:cBhvr>
                                        <p:cTn id="14" dur="1" fill="hold">
                                          <p:stCondLst>
                                            <p:cond delay="0"/>
                                          </p:stCondLst>
                                        </p:cTn>
                                        <p:tgtEl>
                                          <p:spTgt spid="53">
                                            <p:txEl>
                                              <p:pRg st="1" end="1"/>
                                            </p:txEl>
                                          </p:spTgt>
                                        </p:tgtEl>
                                        <p:attrNameLst>
                                          <p:attrName>style.visibility</p:attrName>
                                        </p:attrNameLst>
                                      </p:cBhvr>
                                      <p:to>
                                        <p:strVal val="visible"/>
                                      </p:to>
                                    </p:set>
                                    <p:animEffect transition="in" filter="wipe(up)">
                                      <p:cBhvr>
                                        <p:cTn id="15" dur="500"/>
                                        <p:tgtEl>
                                          <p:spTgt spid="53">
                                            <p:txEl>
                                              <p:pRg st="1" end="1"/>
                                            </p:txEl>
                                          </p:spTgt>
                                        </p:tgtEl>
                                      </p:cBhvr>
                                    </p:animEffect>
                                  </p:childTnLst>
                                </p:cTn>
                              </p:par>
                            </p:childTnLst>
                          </p:cTn>
                        </p:par>
                        <p:par>
                          <p:cTn id="16" fill="hold">
                            <p:stCondLst>
                              <p:cond delay="500"/>
                            </p:stCondLst>
                            <p:childTnLst>
                              <p:par>
                                <p:cTn id="17" presetID="22" presetClass="entr" presetSubtype="1" fill="hold" grpId="0" nodeType="afterEffect">
                                  <p:stCondLst>
                                    <p:cond delay="0"/>
                                  </p:stCondLst>
                                  <p:childTnLst>
                                    <p:set>
                                      <p:cBhvr>
                                        <p:cTn id="18" dur="1" fill="hold">
                                          <p:stCondLst>
                                            <p:cond delay="0"/>
                                          </p:stCondLst>
                                        </p:cTn>
                                        <p:tgtEl>
                                          <p:spTgt spid="53">
                                            <p:txEl>
                                              <p:pRg st="2" end="2"/>
                                            </p:txEl>
                                          </p:spTgt>
                                        </p:tgtEl>
                                        <p:attrNameLst>
                                          <p:attrName>style.visibility</p:attrName>
                                        </p:attrNameLst>
                                      </p:cBhvr>
                                      <p:to>
                                        <p:strVal val="visible"/>
                                      </p:to>
                                    </p:set>
                                    <p:animEffect transition="in" filter="wipe(up)">
                                      <p:cBhvr>
                                        <p:cTn id="19" dur="500"/>
                                        <p:tgtEl>
                                          <p:spTgt spid="53">
                                            <p:txEl>
                                              <p:pRg st="2" end="2"/>
                                            </p:txEl>
                                          </p:spTgt>
                                        </p:tgtEl>
                                      </p:cBhvr>
                                    </p:animEffect>
                                  </p:childTnLst>
                                </p:cTn>
                              </p:par>
                              <p:par>
                                <p:cTn id="20" presetID="22" presetClass="entr" presetSubtype="1" fill="hold" grpId="0" nodeType="withEffect">
                                  <p:stCondLst>
                                    <p:cond delay="0"/>
                                  </p:stCondLst>
                                  <p:childTnLst>
                                    <p:set>
                                      <p:cBhvr>
                                        <p:cTn id="21" dur="1" fill="hold">
                                          <p:stCondLst>
                                            <p:cond delay="0"/>
                                          </p:stCondLst>
                                        </p:cTn>
                                        <p:tgtEl>
                                          <p:spTgt spid="53">
                                            <p:txEl>
                                              <p:pRg st="3" end="3"/>
                                            </p:txEl>
                                          </p:spTgt>
                                        </p:tgtEl>
                                        <p:attrNameLst>
                                          <p:attrName>style.visibility</p:attrName>
                                        </p:attrNameLst>
                                      </p:cBhvr>
                                      <p:to>
                                        <p:strVal val="visible"/>
                                      </p:to>
                                    </p:set>
                                    <p:animEffect transition="in" filter="wipe(up)">
                                      <p:cBhvr>
                                        <p:cTn id="22" dur="500"/>
                                        <p:tgtEl>
                                          <p:spTgt spid="53">
                                            <p:txEl>
                                              <p:pRg st="3" end="3"/>
                                            </p:txEl>
                                          </p:spTgt>
                                        </p:tgtEl>
                                      </p:cBhvr>
                                    </p:animEffect>
                                  </p:childTnLst>
                                </p:cTn>
                              </p:par>
                            </p:childTnLst>
                          </p:cTn>
                        </p:par>
                        <p:par>
                          <p:cTn id="23" fill="hold">
                            <p:stCondLst>
                              <p:cond delay="1000"/>
                            </p:stCondLst>
                            <p:childTnLst>
                              <p:par>
                                <p:cTn id="24" presetID="22" presetClass="entr" presetSubtype="1" fill="hold" grpId="0" nodeType="afterEffect">
                                  <p:stCondLst>
                                    <p:cond delay="0"/>
                                  </p:stCondLst>
                                  <p:childTnLst>
                                    <p:set>
                                      <p:cBhvr>
                                        <p:cTn id="25" dur="1" fill="hold">
                                          <p:stCondLst>
                                            <p:cond delay="0"/>
                                          </p:stCondLst>
                                        </p:cTn>
                                        <p:tgtEl>
                                          <p:spTgt spid="53">
                                            <p:txEl>
                                              <p:pRg st="4" end="4"/>
                                            </p:txEl>
                                          </p:spTgt>
                                        </p:tgtEl>
                                        <p:attrNameLst>
                                          <p:attrName>style.visibility</p:attrName>
                                        </p:attrNameLst>
                                      </p:cBhvr>
                                      <p:to>
                                        <p:strVal val="visible"/>
                                      </p:to>
                                    </p:set>
                                    <p:animEffect transition="in" filter="wipe(up)">
                                      <p:cBhvr>
                                        <p:cTn id="26" dur="500"/>
                                        <p:tgtEl>
                                          <p:spTgt spid="53">
                                            <p:txEl>
                                              <p:pRg st="4" end="4"/>
                                            </p:txEl>
                                          </p:spTgt>
                                        </p:tgtEl>
                                      </p:cBhvr>
                                    </p:animEffect>
                                  </p:childTnLst>
                                </p:cTn>
                              </p:par>
                              <p:par>
                                <p:cTn id="27" presetID="22" presetClass="entr" presetSubtype="1" fill="hold" grpId="0" nodeType="withEffect">
                                  <p:stCondLst>
                                    <p:cond delay="0"/>
                                  </p:stCondLst>
                                  <p:childTnLst>
                                    <p:set>
                                      <p:cBhvr>
                                        <p:cTn id="28" dur="1" fill="hold">
                                          <p:stCondLst>
                                            <p:cond delay="0"/>
                                          </p:stCondLst>
                                        </p:cTn>
                                        <p:tgtEl>
                                          <p:spTgt spid="53">
                                            <p:txEl>
                                              <p:pRg st="5" end="5"/>
                                            </p:txEl>
                                          </p:spTgt>
                                        </p:tgtEl>
                                        <p:attrNameLst>
                                          <p:attrName>style.visibility</p:attrName>
                                        </p:attrNameLst>
                                      </p:cBhvr>
                                      <p:to>
                                        <p:strVal val="visible"/>
                                      </p:to>
                                    </p:set>
                                    <p:animEffect transition="in" filter="wipe(up)">
                                      <p:cBhvr>
                                        <p:cTn id="29" dur="500"/>
                                        <p:tgtEl>
                                          <p:spTgt spid="53">
                                            <p:txEl>
                                              <p:pRg st="5" end="5"/>
                                            </p:txEl>
                                          </p:spTgt>
                                        </p:tgtEl>
                                      </p:cBhvr>
                                    </p:animEffect>
                                  </p:childTnLst>
                                </p:cTn>
                              </p:par>
                            </p:childTnLst>
                          </p:cTn>
                        </p:par>
                        <p:par>
                          <p:cTn id="30" fill="hold">
                            <p:stCondLst>
                              <p:cond delay="1500"/>
                            </p:stCondLst>
                            <p:childTnLst>
                              <p:par>
                                <p:cTn id="31" presetID="22" presetClass="entr" presetSubtype="1" fill="hold" grpId="0" nodeType="afterEffect">
                                  <p:stCondLst>
                                    <p:cond delay="0"/>
                                  </p:stCondLst>
                                  <p:childTnLst>
                                    <p:set>
                                      <p:cBhvr>
                                        <p:cTn id="32" dur="1" fill="hold">
                                          <p:stCondLst>
                                            <p:cond delay="0"/>
                                          </p:stCondLst>
                                        </p:cTn>
                                        <p:tgtEl>
                                          <p:spTgt spid="53">
                                            <p:txEl>
                                              <p:pRg st="6" end="6"/>
                                            </p:txEl>
                                          </p:spTgt>
                                        </p:tgtEl>
                                        <p:attrNameLst>
                                          <p:attrName>style.visibility</p:attrName>
                                        </p:attrNameLst>
                                      </p:cBhvr>
                                      <p:to>
                                        <p:strVal val="visible"/>
                                      </p:to>
                                    </p:set>
                                    <p:animEffect transition="in" filter="wipe(up)">
                                      <p:cBhvr>
                                        <p:cTn id="33" dur="500"/>
                                        <p:tgtEl>
                                          <p:spTgt spid="53">
                                            <p:txEl>
                                              <p:pRg st="6" end="6"/>
                                            </p:txEl>
                                          </p:spTgt>
                                        </p:tgtEl>
                                      </p:cBhvr>
                                    </p:animEffect>
                                  </p:childTnLst>
                                </p:cTn>
                              </p:par>
                              <p:par>
                                <p:cTn id="34" presetID="22" presetClass="entr" presetSubtype="1" fill="hold" grpId="0" nodeType="withEffect">
                                  <p:stCondLst>
                                    <p:cond delay="0"/>
                                  </p:stCondLst>
                                  <p:childTnLst>
                                    <p:set>
                                      <p:cBhvr>
                                        <p:cTn id="35" dur="1" fill="hold">
                                          <p:stCondLst>
                                            <p:cond delay="0"/>
                                          </p:stCondLst>
                                        </p:cTn>
                                        <p:tgtEl>
                                          <p:spTgt spid="53">
                                            <p:txEl>
                                              <p:pRg st="7" end="7"/>
                                            </p:txEl>
                                          </p:spTgt>
                                        </p:tgtEl>
                                        <p:attrNameLst>
                                          <p:attrName>style.visibility</p:attrName>
                                        </p:attrNameLst>
                                      </p:cBhvr>
                                      <p:to>
                                        <p:strVal val="visible"/>
                                      </p:to>
                                    </p:set>
                                    <p:animEffect transition="in" filter="wipe(up)">
                                      <p:cBhvr>
                                        <p:cTn id="36" dur="500"/>
                                        <p:tgtEl>
                                          <p:spTgt spid="53">
                                            <p:txEl>
                                              <p:pRg st="7" end="7"/>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1" fill="hold" grpId="0" nodeType="clickEffect">
                                  <p:stCondLst>
                                    <p:cond delay="0"/>
                                  </p:stCondLst>
                                  <p:childTnLst>
                                    <p:set>
                                      <p:cBhvr>
                                        <p:cTn id="40" dur="1" fill="hold">
                                          <p:stCondLst>
                                            <p:cond delay="0"/>
                                          </p:stCondLst>
                                        </p:cTn>
                                        <p:tgtEl>
                                          <p:spTgt spid="53">
                                            <p:txEl>
                                              <p:pRg st="9" end="9"/>
                                            </p:txEl>
                                          </p:spTgt>
                                        </p:tgtEl>
                                        <p:attrNameLst>
                                          <p:attrName>style.visibility</p:attrName>
                                        </p:attrNameLst>
                                      </p:cBhvr>
                                      <p:to>
                                        <p:strVal val="visible"/>
                                      </p:to>
                                    </p:set>
                                    <p:animEffect transition="in" filter="wipe(up)">
                                      <p:cBhvr>
                                        <p:cTn id="41" dur="500"/>
                                        <p:tgtEl>
                                          <p:spTgt spid="53">
                                            <p:txEl>
                                              <p:pRg st="9" end="9"/>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55" presetClass="entr" presetSubtype="0" fill="hold" nodeType="clickEffect">
                                  <p:stCondLst>
                                    <p:cond delay="0"/>
                                  </p:stCondLst>
                                  <p:childTnLst>
                                    <p:set>
                                      <p:cBhvr>
                                        <p:cTn id="45" dur="1" fill="hold">
                                          <p:stCondLst>
                                            <p:cond delay="0"/>
                                          </p:stCondLst>
                                        </p:cTn>
                                        <p:tgtEl>
                                          <p:spTgt spid="61"/>
                                        </p:tgtEl>
                                        <p:attrNameLst>
                                          <p:attrName>style.visibility</p:attrName>
                                        </p:attrNameLst>
                                      </p:cBhvr>
                                      <p:to>
                                        <p:strVal val="visible"/>
                                      </p:to>
                                    </p:set>
                                    <p:anim calcmode="lin" valueType="num">
                                      <p:cBhvr>
                                        <p:cTn id="46" dur="500" fill="hold"/>
                                        <p:tgtEl>
                                          <p:spTgt spid="61"/>
                                        </p:tgtEl>
                                        <p:attrNameLst>
                                          <p:attrName>ppt_w</p:attrName>
                                        </p:attrNameLst>
                                      </p:cBhvr>
                                      <p:tavLst>
                                        <p:tav tm="0">
                                          <p:val>
                                            <p:strVal val="#ppt_w*0.70"/>
                                          </p:val>
                                        </p:tav>
                                        <p:tav tm="100000">
                                          <p:val>
                                            <p:strVal val="#ppt_w"/>
                                          </p:val>
                                        </p:tav>
                                      </p:tavLst>
                                    </p:anim>
                                    <p:anim calcmode="lin" valueType="num">
                                      <p:cBhvr>
                                        <p:cTn id="47" dur="500" fill="hold"/>
                                        <p:tgtEl>
                                          <p:spTgt spid="61"/>
                                        </p:tgtEl>
                                        <p:attrNameLst>
                                          <p:attrName>ppt_h</p:attrName>
                                        </p:attrNameLst>
                                      </p:cBhvr>
                                      <p:tavLst>
                                        <p:tav tm="0">
                                          <p:val>
                                            <p:strVal val="#ppt_h"/>
                                          </p:val>
                                        </p:tav>
                                        <p:tav tm="100000">
                                          <p:val>
                                            <p:strVal val="#ppt_h"/>
                                          </p:val>
                                        </p:tav>
                                      </p:tavLst>
                                    </p:anim>
                                    <p:animEffect transition="in" filter="fade">
                                      <p:cBhvr>
                                        <p:cTn id="48" dur="500"/>
                                        <p:tgtEl>
                                          <p:spTgt spid="61"/>
                                        </p:tgtEl>
                                      </p:cBhvr>
                                    </p:animEffect>
                                  </p:childTnLst>
                                </p:cTn>
                              </p:par>
                              <p:par>
                                <p:cTn id="49" presetID="55" presetClass="entr" presetSubtype="0" fill="hold" nodeType="withEffect">
                                  <p:stCondLst>
                                    <p:cond delay="0"/>
                                  </p:stCondLst>
                                  <p:childTnLst>
                                    <p:set>
                                      <p:cBhvr>
                                        <p:cTn id="50" dur="1" fill="hold">
                                          <p:stCondLst>
                                            <p:cond delay="0"/>
                                          </p:stCondLst>
                                        </p:cTn>
                                        <p:tgtEl>
                                          <p:spTgt spid="65"/>
                                        </p:tgtEl>
                                        <p:attrNameLst>
                                          <p:attrName>style.visibility</p:attrName>
                                        </p:attrNameLst>
                                      </p:cBhvr>
                                      <p:to>
                                        <p:strVal val="visible"/>
                                      </p:to>
                                    </p:set>
                                    <p:anim calcmode="lin" valueType="num">
                                      <p:cBhvr>
                                        <p:cTn id="51" dur="500" fill="hold"/>
                                        <p:tgtEl>
                                          <p:spTgt spid="65"/>
                                        </p:tgtEl>
                                        <p:attrNameLst>
                                          <p:attrName>ppt_w</p:attrName>
                                        </p:attrNameLst>
                                      </p:cBhvr>
                                      <p:tavLst>
                                        <p:tav tm="0">
                                          <p:val>
                                            <p:strVal val="#ppt_w*0.70"/>
                                          </p:val>
                                        </p:tav>
                                        <p:tav tm="100000">
                                          <p:val>
                                            <p:strVal val="#ppt_w"/>
                                          </p:val>
                                        </p:tav>
                                      </p:tavLst>
                                    </p:anim>
                                    <p:anim calcmode="lin" valueType="num">
                                      <p:cBhvr>
                                        <p:cTn id="52" dur="500" fill="hold"/>
                                        <p:tgtEl>
                                          <p:spTgt spid="65"/>
                                        </p:tgtEl>
                                        <p:attrNameLst>
                                          <p:attrName>ppt_h</p:attrName>
                                        </p:attrNameLst>
                                      </p:cBhvr>
                                      <p:tavLst>
                                        <p:tav tm="0">
                                          <p:val>
                                            <p:strVal val="#ppt_h"/>
                                          </p:val>
                                        </p:tav>
                                        <p:tav tm="100000">
                                          <p:val>
                                            <p:strVal val="#ppt_h"/>
                                          </p:val>
                                        </p:tav>
                                      </p:tavLst>
                                    </p:anim>
                                    <p:animEffect transition="in" filter="fade">
                                      <p:cBhvr>
                                        <p:cTn id="53" dur="500"/>
                                        <p:tgtEl>
                                          <p:spTgt spid="65"/>
                                        </p:tgtEl>
                                      </p:cBhvr>
                                    </p:animEffect>
                                  </p:childTnLst>
                                </p:cTn>
                              </p:par>
                            </p:childTnLst>
                          </p:cTn>
                        </p:par>
                      </p:childTnLst>
                    </p:cTn>
                  </p:par>
                  <p:par>
                    <p:cTn id="54" fill="hold">
                      <p:stCondLst>
                        <p:cond delay="indefinite"/>
                      </p:stCondLst>
                      <p:childTnLst>
                        <p:par>
                          <p:cTn id="55" fill="hold">
                            <p:stCondLst>
                              <p:cond delay="0"/>
                            </p:stCondLst>
                            <p:childTnLst>
                              <p:par>
                                <p:cTn id="56" presetID="3" presetClass="entr" presetSubtype="10" fill="hold" nodeType="clickEffect">
                                  <p:stCondLst>
                                    <p:cond delay="0"/>
                                  </p:stCondLst>
                                  <p:childTnLst>
                                    <p:set>
                                      <p:cBhvr>
                                        <p:cTn id="57" dur="1" fill="hold">
                                          <p:stCondLst>
                                            <p:cond delay="0"/>
                                          </p:stCondLst>
                                        </p:cTn>
                                        <p:tgtEl>
                                          <p:spTgt spid="70659"/>
                                        </p:tgtEl>
                                        <p:attrNameLst>
                                          <p:attrName>style.visibility</p:attrName>
                                        </p:attrNameLst>
                                      </p:cBhvr>
                                      <p:to>
                                        <p:strVal val="visible"/>
                                      </p:to>
                                    </p:set>
                                    <p:animEffect transition="in" filter="blinds(horizontal)">
                                      <p:cBhvr>
                                        <p:cTn id="58" dur="500"/>
                                        <p:tgtEl>
                                          <p:spTgt spid="70659"/>
                                        </p:tgtEl>
                                      </p:cBhvr>
                                    </p:animEffect>
                                  </p:childTnLst>
                                </p:cTn>
                              </p:par>
                              <p:par>
                                <p:cTn id="59" presetID="3" presetClass="entr" presetSubtype="10" fill="hold" nodeType="withEffect">
                                  <p:stCondLst>
                                    <p:cond delay="0"/>
                                  </p:stCondLst>
                                  <p:childTnLst>
                                    <p:set>
                                      <p:cBhvr>
                                        <p:cTn id="60" dur="1" fill="hold">
                                          <p:stCondLst>
                                            <p:cond delay="0"/>
                                          </p:stCondLst>
                                        </p:cTn>
                                        <p:tgtEl>
                                          <p:spTgt spid="70660"/>
                                        </p:tgtEl>
                                        <p:attrNameLst>
                                          <p:attrName>style.visibility</p:attrName>
                                        </p:attrNameLst>
                                      </p:cBhvr>
                                      <p:to>
                                        <p:strVal val="visible"/>
                                      </p:to>
                                    </p:set>
                                    <p:animEffect transition="in" filter="blinds(horizontal)">
                                      <p:cBhvr>
                                        <p:cTn id="61" dur="500"/>
                                        <p:tgtEl>
                                          <p:spTgt spid="706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44624"/>
            <a:ext cx="8229600" cy="1143000"/>
          </a:xfrm>
          <a:prstGeom prst="rect">
            <a:avLst/>
          </a:prstGeom>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de-DE" sz="2700" b="0" i="0" u="none" strike="noStrike" kern="1200" cap="none" spc="0" normalizeH="0" baseline="0" noProof="0" dirty="0" smtClean="0">
                <a:ln>
                  <a:noFill/>
                </a:ln>
                <a:solidFill>
                  <a:schemeClr val="tx1"/>
                </a:solidFill>
                <a:effectLst/>
                <a:uLnTx/>
                <a:uFillTx/>
                <a:latin typeface="+mj-lt"/>
                <a:ea typeface="+mj-ea"/>
                <a:cs typeface="+mj-cs"/>
              </a:rPr>
              <a:t>Was ist gerade los bei ATLAS (A </a:t>
            </a:r>
            <a:r>
              <a:rPr kumimoji="0" lang="de-DE" sz="2700" b="0" i="0" u="none" strike="noStrike" kern="1200" cap="none" spc="0" normalizeH="0" baseline="0" noProof="0" dirty="0" err="1" smtClean="0">
                <a:ln>
                  <a:noFill/>
                </a:ln>
                <a:solidFill>
                  <a:schemeClr val="tx1"/>
                </a:solidFill>
                <a:effectLst/>
                <a:uLnTx/>
                <a:uFillTx/>
                <a:latin typeface="+mj-lt"/>
                <a:ea typeface="+mj-ea"/>
                <a:cs typeface="+mj-cs"/>
              </a:rPr>
              <a:t>Toroidal</a:t>
            </a:r>
            <a:r>
              <a:rPr kumimoji="0" lang="de-DE" sz="2700" b="0" i="0" u="none" strike="noStrike" kern="1200" cap="none" spc="0" normalizeH="0" baseline="0" noProof="0" dirty="0" smtClean="0">
                <a:ln>
                  <a:noFill/>
                </a:ln>
                <a:solidFill>
                  <a:schemeClr val="tx1"/>
                </a:solidFill>
                <a:effectLst/>
                <a:uLnTx/>
                <a:uFillTx/>
                <a:latin typeface="+mj-lt"/>
                <a:ea typeface="+mj-ea"/>
                <a:cs typeface="+mj-cs"/>
              </a:rPr>
              <a:t> </a:t>
            </a:r>
            <a:r>
              <a:rPr kumimoji="0" lang="de-DE" sz="2700" b="0" i="0" u="none" strike="noStrike" kern="1200" cap="none" spc="0" normalizeH="0" baseline="0" noProof="0" dirty="0" err="1" smtClean="0">
                <a:ln>
                  <a:noFill/>
                </a:ln>
                <a:solidFill>
                  <a:schemeClr val="tx1"/>
                </a:solidFill>
                <a:effectLst/>
                <a:uLnTx/>
                <a:uFillTx/>
                <a:latin typeface="+mj-lt"/>
                <a:ea typeface="+mj-ea"/>
                <a:cs typeface="+mj-cs"/>
              </a:rPr>
              <a:t>Lhc</a:t>
            </a:r>
            <a:r>
              <a:rPr kumimoji="0" lang="de-DE" sz="2700" b="0" i="0" u="none" strike="noStrike" kern="1200" cap="none" spc="0" normalizeH="0" baseline="0" noProof="0" dirty="0" smtClean="0">
                <a:ln>
                  <a:noFill/>
                </a:ln>
                <a:solidFill>
                  <a:schemeClr val="tx1"/>
                </a:solidFill>
                <a:effectLst/>
                <a:uLnTx/>
                <a:uFillTx/>
                <a:latin typeface="+mj-lt"/>
                <a:ea typeface="+mj-ea"/>
                <a:cs typeface="+mj-cs"/>
              </a:rPr>
              <a:t> </a:t>
            </a:r>
            <a:r>
              <a:rPr kumimoji="0" lang="de-DE" sz="2700" b="0" i="0" u="none" strike="noStrike" kern="1200" cap="none" spc="0" normalizeH="0" baseline="0" noProof="0" dirty="0" err="1" smtClean="0">
                <a:ln>
                  <a:noFill/>
                </a:ln>
                <a:solidFill>
                  <a:schemeClr val="tx1"/>
                </a:solidFill>
                <a:effectLst/>
                <a:uLnTx/>
                <a:uFillTx/>
                <a:latin typeface="+mj-lt"/>
                <a:ea typeface="+mj-ea"/>
                <a:cs typeface="+mj-cs"/>
              </a:rPr>
              <a:t>ApparatuS</a:t>
            </a:r>
            <a:r>
              <a:rPr kumimoji="0" lang="de-DE" sz="2700" b="0" i="0" u="none" strike="noStrike" kern="1200" cap="none" spc="0" normalizeH="0" baseline="0" noProof="0" dirty="0" smtClean="0">
                <a:ln>
                  <a:noFill/>
                </a:ln>
                <a:solidFill>
                  <a:schemeClr val="tx1"/>
                </a:solidFill>
                <a:effectLst/>
                <a:uLnTx/>
                <a:uFillTx/>
                <a:latin typeface="+mj-lt"/>
                <a:ea typeface="+mj-ea"/>
                <a:cs typeface="+mj-cs"/>
              </a:rPr>
              <a:t>) ?</a:t>
            </a:r>
          </a:p>
        </p:txBody>
      </p:sp>
    </p:spTree>
    <p:controls>
      <p:control spid="3074" name="WebBrowser1" r:id="rId2" imgW="8229600" imgH="6172200"/>
    </p:controls>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p:cNvSpPr/>
          <p:nvPr/>
        </p:nvSpPr>
        <p:spPr>
          <a:xfrm>
            <a:off x="214282" y="1700808"/>
            <a:ext cx="8678198" cy="5089914"/>
          </a:xfrm>
          <a:prstGeom prst="rect">
            <a:avLst/>
          </a:prstGeom>
          <a:solidFill>
            <a:srgbClr val="246638"/>
          </a:solidFill>
          <a:ln w="60325" cap="flat">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endParaRPr lang="en-US" sz="2400" dirty="0" smtClean="0"/>
          </a:p>
        </p:txBody>
      </p:sp>
      <p:sp>
        <p:nvSpPr>
          <p:cNvPr id="21506" name="Rectangle 2"/>
          <p:cNvSpPr>
            <a:spLocks noGrp="1" noChangeArrowheads="1"/>
          </p:cNvSpPr>
          <p:nvPr>
            <p:ph type="title"/>
          </p:nvPr>
        </p:nvSpPr>
        <p:spPr>
          <a:xfrm>
            <a:off x="457200" y="0"/>
            <a:ext cx="8229600" cy="857250"/>
          </a:xfrm>
        </p:spPr>
        <p:txBody>
          <a:bodyPr/>
          <a:lstStyle/>
          <a:p>
            <a:pPr eaLnBrk="1" hangingPunct="1"/>
            <a:r>
              <a:rPr lang="de-DE" smtClean="0"/>
              <a:t>Messen der Teilcheneigenschaften</a:t>
            </a:r>
          </a:p>
        </p:txBody>
      </p:sp>
      <p:sp>
        <p:nvSpPr>
          <p:cNvPr id="12291" name="Rectangle 3"/>
          <p:cNvSpPr>
            <a:spLocks noGrp="1" noChangeArrowheads="1"/>
          </p:cNvSpPr>
          <p:nvPr>
            <p:ph idx="1"/>
          </p:nvPr>
        </p:nvSpPr>
        <p:spPr>
          <a:xfrm>
            <a:off x="457200" y="1783357"/>
            <a:ext cx="8229600" cy="4525963"/>
          </a:xfrm>
        </p:spPr>
        <p:txBody>
          <a:bodyPr/>
          <a:lstStyle/>
          <a:p>
            <a:pPr eaLnBrk="1" hangingPunct="1"/>
            <a:r>
              <a:rPr lang="de-DE" dirty="0" smtClean="0">
                <a:solidFill>
                  <a:schemeClr val="bg1"/>
                </a:solidFill>
              </a:rPr>
              <a:t>Ladung</a:t>
            </a:r>
          </a:p>
          <a:p>
            <a:pPr lvl="1" eaLnBrk="1" hangingPunct="1"/>
            <a:r>
              <a:rPr lang="de-DE" dirty="0" smtClean="0">
                <a:solidFill>
                  <a:schemeClr val="bg1"/>
                </a:solidFill>
              </a:rPr>
              <a:t>Richtung</a:t>
            </a:r>
          </a:p>
          <a:p>
            <a:pPr eaLnBrk="1" hangingPunct="1"/>
            <a:endParaRPr lang="de-DE" dirty="0" smtClean="0">
              <a:solidFill>
                <a:schemeClr val="bg1"/>
              </a:solidFill>
            </a:endParaRPr>
          </a:p>
          <a:p>
            <a:pPr eaLnBrk="1" hangingPunct="1">
              <a:buFont typeface="Arial" charset="0"/>
              <a:buNone/>
            </a:pPr>
            <a:endParaRPr lang="de-DE" dirty="0" smtClean="0">
              <a:solidFill>
                <a:schemeClr val="bg1"/>
              </a:solidFill>
            </a:endParaRPr>
          </a:p>
          <a:p>
            <a:pPr eaLnBrk="1" hangingPunct="1"/>
            <a:endParaRPr lang="de-DE" dirty="0" smtClean="0">
              <a:solidFill>
                <a:schemeClr val="bg1"/>
              </a:solidFill>
            </a:endParaRPr>
          </a:p>
          <a:p>
            <a:pPr eaLnBrk="1" hangingPunct="1"/>
            <a:r>
              <a:rPr lang="de-DE" dirty="0" err="1" smtClean="0">
                <a:solidFill>
                  <a:schemeClr val="bg1"/>
                </a:solidFill>
              </a:rPr>
              <a:t>Lifetime</a:t>
            </a:r>
            <a:endParaRPr lang="de-DE" dirty="0" smtClean="0">
              <a:solidFill>
                <a:schemeClr val="bg1"/>
              </a:solidFill>
            </a:endParaRPr>
          </a:p>
          <a:p>
            <a:pPr lvl="1" eaLnBrk="1" hangingPunct="1"/>
            <a:r>
              <a:rPr lang="de-DE" dirty="0" smtClean="0">
                <a:solidFill>
                  <a:schemeClr val="bg1"/>
                </a:solidFill>
              </a:rPr>
              <a:t>Messe Strecke</a:t>
            </a:r>
          </a:p>
        </p:txBody>
      </p:sp>
      <p:pic>
        <p:nvPicPr>
          <p:cNvPr id="12293" name="Picture 5" descr="Det_Magn"/>
          <p:cNvPicPr>
            <a:picLocks noChangeAspect="1" noChangeArrowheads="1"/>
          </p:cNvPicPr>
          <p:nvPr/>
        </p:nvPicPr>
        <p:blipFill>
          <a:blip r:embed="rId3" cstate="print"/>
          <a:srcRect/>
          <a:stretch>
            <a:fillRect/>
          </a:stretch>
        </p:blipFill>
        <p:spPr bwMode="auto">
          <a:xfrm>
            <a:off x="2714625" y="1811635"/>
            <a:ext cx="2609850" cy="3057525"/>
          </a:xfrm>
          <a:prstGeom prst="rect">
            <a:avLst/>
          </a:prstGeom>
          <a:noFill/>
          <a:ln w="9525">
            <a:noFill/>
            <a:miter lim="800000"/>
            <a:headEnd/>
            <a:tailEnd/>
          </a:ln>
        </p:spPr>
      </p:pic>
      <p:sp>
        <p:nvSpPr>
          <p:cNvPr id="12294" name="Oval 6"/>
          <p:cNvSpPr>
            <a:spLocks noChangeArrowheads="1"/>
          </p:cNvSpPr>
          <p:nvPr/>
        </p:nvSpPr>
        <p:spPr bwMode="auto">
          <a:xfrm>
            <a:off x="2133600" y="5949280"/>
            <a:ext cx="381000" cy="381000"/>
          </a:xfrm>
          <a:prstGeom prst="ellipse">
            <a:avLst/>
          </a:prstGeom>
          <a:solidFill>
            <a:schemeClr val="accent1"/>
          </a:solidFill>
          <a:ln w="9525">
            <a:solidFill>
              <a:schemeClr val="tx1"/>
            </a:solidFill>
            <a:miter lim="800000"/>
            <a:headEnd/>
            <a:tailEnd/>
          </a:ln>
        </p:spPr>
        <p:txBody>
          <a:bodyPr wrap="none" anchor="ctr"/>
          <a:lstStyle/>
          <a:p>
            <a:endParaRPr lang="en-US" dirty="0">
              <a:latin typeface="Calibri" pitchFamily="34" charset="0"/>
            </a:endParaRPr>
          </a:p>
        </p:txBody>
      </p:sp>
      <p:sp>
        <p:nvSpPr>
          <p:cNvPr id="12295" name="Line 7"/>
          <p:cNvSpPr>
            <a:spLocks noChangeShapeType="1"/>
          </p:cNvSpPr>
          <p:nvPr/>
        </p:nvSpPr>
        <p:spPr bwMode="auto">
          <a:xfrm>
            <a:off x="2358008" y="6525344"/>
            <a:ext cx="2286000" cy="0"/>
          </a:xfrm>
          <a:prstGeom prst="line">
            <a:avLst/>
          </a:prstGeom>
          <a:noFill/>
          <a:ln w="28575">
            <a:solidFill>
              <a:schemeClr val="tx1"/>
            </a:solidFill>
            <a:miter lim="800000"/>
            <a:headEnd/>
            <a:tailEnd type="arrow" w="med" len="med"/>
          </a:ln>
        </p:spPr>
        <p:txBody>
          <a:bodyPr wrap="none"/>
          <a:lstStyle/>
          <a:p>
            <a:endParaRPr lang="en-US" dirty="0"/>
          </a:p>
        </p:txBody>
      </p:sp>
      <p:sp>
        <p:nvSpPr>
          <p:cNvPr id="12296" name="Oval 8"/>
          <p:cNvSpPr>
            <a:spLocks noChangeArrowheads="1"/>
          </p:cNvSpPr>
          <p:nvPr/>
        </p:nvSpPr>
        <p:spPr bwMode="auto">
          <a:xfrm>
            <a:off x="4419600" y="6000328"/>
            <a:ext cx="381000" cy="381000"/>
          </a:xfrm>
          <a:prstGeom prst="ellipse">
            <a:avLst/>
          </a:prstGeom>
          <a:solidFill>
            <a:schemeClr val="accent1"/>
          </a:solidFill>
          <a:ln w="9525">
            <a:solidFill>
              <a:schemeClr val="tx1"/>
            </a:solidFill>
            <a:miter lim="800000"/>
            <a:headEnd/>
            <a:tailEnd/>
          </a:ln>
        </p:spPr>
        <p:txBody>
          <a:bodyPr wrap="none" anchor="ctr"/>
          <a:lstStyle/>
          <a:p>
            <a:endParaRPr lang="en-US" dirty="0">
              <a:latin typeface="Calibri" pitchFamily="34" charset="0"/>
            </a:endParaRPr>
          </a:p>
        </p:txBody>
      </p:sp>
      <p:sp>
        <p:nvSpPr>
          <p:cNvPr id="12298" name="Oval 10"/>
          <p:cNvSpPr>
            <a:spLocks noChangeArrowheads="1"/>
          </p:cNvSpPr>
          <p:nvPr/>
        </p:nvSpPr>
        <p:spPr bwMode="auto">
          <a:xfrm>
            <a:off x="4419600" y="6000328"/>
            <a:ext cx="381000" cy="381000"/>
          </a:xfrm>
          <a:prstGeom prst="ellipse">
            <a:avLst/>
          </a:prstGeom>
          <a:solidFill>
            <a:schemeClr val="accent1"/>
          </a:solidFill>
          <a:ln w="9525">
            <a:solidFill>
              <a:schemeClr val="tx1"/>
            </a:solidFill>
            <a:miter lim="800000"/>
            <a:headEnd/>
            <a:tailEnd/>
          </a:ln>
        </p:spPr>
        <p:txBody>
          <a:bodyPr wrap="none" anchor="ctr"/>
          <a:lstStyle/>
          <a:p>
            <a:endParaRPr lang="en-US" dirty="0">
              <a:latin typeface="Calibri" pitchFamily="34" charset="0"/>
            </a:endParaRPr>
          </a:p>
        </p:txBody>
      </p:sp>
      <p:grpSp>
        <p:nvGrpSpPr>
          <p:cNvPr id="2" name="Group 5"/>
          <p:cNvGrpSpPr>
            <a:grpSpLocks/>
          </p:cNvGrpSpPr>
          <p:nvPr/>
        </p:nvGrpSpPr>
        <p:grpSpPr bwMode="auto">
          <a:xfrm>
            <a:off x="5868144" y="2473201"/>
            <a:ext cx="2930525" cy="2903538"/>
            <a:chOff x="634" y="2368"/>
            <a:chExt cx="2035" cy="2016"/>
          </a:xfrm>
        </p:grpSpPr>
        <p:sp>
          <p:nvSpPr>
            <p:cNvPr id="21518" name="Text Box 6"/>
            <p:cNvSpPr txBox="1">
              <a:spLocks noChangeArrowheads="1"/>
            </p:cNvSpPr>
            <p:nvPr/>
          </p:nvSpPr>
          <p:spPr bwMode="auto">
            <a:xfrm rot="-5400000">
              <a:off x="352" y="2953"/>
              <a:ext cx="637" cy="74"/>
            </a:xfrm>
            <a:prstGeom prst="rect">
              <a:avLst/>
            </a:prstGeom>
            <a:noFill/>
            <a:ln w="9525">
              <a:noFill/>
              <a:round/>
              <a:headEnd/>
              <a:tailEnd/>
            </a:ln>
          </p:spPr>
          <p:txBody>
            <a:bodyPr wrap="none" lIns="0" tIns="0" rIns="0" bIns="0">
              <a:spAutoFit/>
            </a:bodyPr>
            <a:lstStyle/>
            <a:p>
              <a:pPr>
                <a:lnSpc>
                  <a:spcPct val="87000"/>
                </a:lnSpc>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800" dirty="0">
                  <a:latin typeface="Luxi Sans" charset="0"/>
                </a:rPr>
                <a:t>LBNL Image Library</a:t>
              </a:r>
            </a:p>
          </p:txBody>
        </p:sp>
        <p:pic>
          <p:nvPicPr>
            <p:cNvPr id="21519" name="Picture 7"/>
            <p:cNvPicPr>
              <a:picLocks noChangeAspect="1" noChangeArrowheads="1"/>
            </p:cNvPicPr>
            <p:nvPr/>
          </p:nvPicPr>
          <p:blipFill>
            <a:blip r:embed="rId4" cstate="print"/>
            <a:srcRect/>
            <a:stretch>
              <a:fillRect/>
            </a:stretch>
          </p:blipFill>
          <p:spPr bwMode="auto">
            <a:xfrm>
              <a:off x="768" y="2368"/>
              <a:ext cx="1901" cy="2016"/>
            </a:xfrm>
            <a:prstGeom prst="rect">
              <a:avLst/>
            </a:prstGeom>
            <a:noFill/>
            <a:ln w="9525">
              <a:noFill/>
              <a:round/>
              <a:headEnd/>
              <a:tailEnd/>
            </a:ln>
          </p:spPr>
        </p:pic>
      </p:grpSp>
      <p:sp>
        <p:nvSpPr>
          <p:cNvPr id="15" name="Text Box 8"/>
          <p:cNvSpPr txBox="1">
            <a:spLocks noChangeArrowheads="1"/>
          </p:cNvSpPr>
          <p:nvPr/>
        </p:nvSpPr>
        <p:spPr bwMode="auto">
          <a:xfrm>
            <a:off x="6156176" y="5425529"/>
            <a:ext cx="2644775" cy="739775"/>
          </a:xfrm>
          <a:prstGeom prst="rect">
            <a:avLst/>
          </a:prstGeom>
          <a:solidFill>
            <a:srgbClr val="FFFF99"/>
          </a:solidFill>
          <a:ln w="18360">
            <a:solidFill>
              <a:srgbClr val="000080"/>
            </a:solidFill>
            <a:round/>
            <a:headEnd/>
            <a:tailEnd/>
          </a:ln>
        </p:spPr>
        <p:txBody>
          <a:bodyPr wrap="none" lIns="8164" tIns="8164" rIns="8164" bIns="8164">
            <a:spAutoFit/>
          </a:bodyPr>
          <a:lstStyle/>
          <a:p>
            <a:pPr algn="ctr">
              <a:lnSpc>
                <a:spcPct val="87000"/>
              </a:lnSpc>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dirty="0">
                <a:solidFill>
                  <a:srgbClr val="FF0000"/>
                </a:solidFill>
                <a:latin typeface="Luxi Sans" charset="0"/>
              </a:rPr>
              <a:t> Entdeckung des Positron</a:t>
            </a:r>
          </a:p>
          <a:p>
            <a:pPr algn="ctr">
              <a:lnSpc>
                <a:spcPct val="87000"/>
              </a:lnSpc>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dirty="0">
                <a:solidFill>
                  <a:srgbClr val="FF0000"/>
                </a:solidFill>
                <a:latin typeface="Luxi Sans" charset="0"/>
              </a:rPr>
              <a:t>1932 Carl Anderson, </a:t>
            </a:r>
          </a:p>
          <a:p>
            <a:pPr algn="ctr">
              <a:lnSpc>
                <a:spcPct val="87000"/>
              </a:lnSpc>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dirty="0">
                <a:solidFill>
                  <a:srgbClr val="FF0000"/>
                </a:solidFill>
                <a:latin typeface="Luxi Sans" charset="0"/>
              </a:rPr>
              <a:t>Noble Prize 1936 </a:t>
            </a:r>
          </a:p>
        </p:txBody>
      </p:sp>
      <p:grpSp>
        <p:nvGrpSpPr>
          <p:cNvPr id="3" name="Group 14"/>
          <p:cNvGrpSpPr>
            <a:grpSpLocks/>
          </p:cNvGrpSpPr>
          <p:nvPr/>
        </p:nvGrpSpPr>
        <p:grpSpPr bwMode="auto">
          <a:xfrm>
            <a:off x="6580989" y="1899552"/>
            <a:ext cx="305280" cy="305312"/>
            <a:chOff x="2704" y="3695"/>
            <a:chExt cx="212" cy="212"/>
          </a:xfrm>
          <a:noFill/>
        </p:grpSpPr>
        <p:sp>
          <p:nvSpPr>
            <p:cNvPr id="17" name="Oval 15"/>
            <p:cNvSpPr>
              <a:spLocks noChangeArrowheads="1"/>
            </p:cNvSpPr>
            <p:nvPr/>
          </p:nvSpPr>
          <p:spPr bwMode="auto">
            <a:xfrm>
              <a:off x="2728" y="3719"/>
              <a:ext cx="166" cy="166"/>
            </a:xfrm>
            <a:prstGeom prst="ellipse">
              <a:avLst/>
            </a:prstGeom>
            <a:grpFill/>
            <a:ln w="36720">
              <a:solidFill>
                <a:schemeClr val="tx1"/>
              </a:solidFill>
              <a:round/>
              <a:headEnd/>
              <a:tailEnd/>
            </a:ln>
            <a:effectLst/>
          </p:spPr>
          <p:txBody>
            <a:bodyPr wrap="none" anchor="ctr"/>
            <a:lstStyle/>
            <a:p>
              <a:pPr fontAlgn="auto">
                <a:spcBef>
                  <a:spcPts val="0"/>
                </a:spcBef>
                <a:spcAft>
                  <a:spcPts val="0"/>
                </a:spcAft>
                <a:defRPr/>
              </a:pPr>
              <a:endParaRPr lang="de-DE">
                <a:latin typeface="+mn-lt"/>
                <a:cs typeface="+mn-cs"/>
              </a:endParaRPr>
            </a:p>
          </p:txBody>
        </p:sp>
        <p:sp>
          <p:nvSpPr>
            <p:cNvPr id="18" name="Line 16"/>
            <p:cNvSpPr>
              <a:spLocks noChangeShapeType="1"/>
            </p:cNvSpPr>
            <p:nvPr/>
          </p:nvSpPr>
          <p:spPr bwMode="auto">
            <a:xfrm>
              <a:off x="2704" y="3695"/>
              <a:ext cx="213" cy="213"/>
            </a:xfrm>
            <a:prstGeom prst="line">
              <a:avLst/>
            </a:prstGeom>
            <a:grpFill/>
            <a:ln w="36720">
              <a:solidFill>
                <a:schemeClr val="tx1"/>
              </a:solidFill>
              <a:round/>
              <a:headEnd/>
              <a:tailEnd/>
            </a:ln>
            <a:effectLst/>
          </p:spPr>
          <p:txBody>
            <a:bodyPr/>
            <a:lstStyle/>
            <a:p>
              <a:pPr fontAlgn="auto">
                <a:spcBef>
                  <a:spcPts val="0"/>
                </a:spcBef>
                <a:spcAft>
                  <a:spcPts val="0"/>
                </a:spcAft>
                <a:defRPr/>
              </a:pPr>
              <a:endParaRPr lang="de-DE">
                <a:latin typeface="+mn-lt"/>
                <a:cs typeface="+mn-cs"/>
              </a:endParaRPr>
            </a:p>
          </p:txBody>
        </p:sp>
        <p:sp>
          <p:nvSpPr>
            <p:cNvPr id="19" name="Line 17"/>
            <p:cNvSpPr>
              <a:spLocks noChangeShapeType="1"/>
            </p:cNvSpPr>
            <p:nvPr/>
          </p:nvSpPr>
          <p:spPr bwMode="auto">
            <a:xfrm flipV="1">
              <a:off x="2704" y="3694"/>
              <a:ext cx="213" cy="215"/>
            </a:xfrm>
            <a:prstGeom prst="line">
              <a:avLst/>
            </a:prstGeom>
            <a:grpFill/>
            <a:ln w="36720">
              <a:solidFill>
                <a:schemeClr val="tx1"/>
              </a:solidFill>
              <a:round/>
              <a:headEnd/>
              <a:tailEnd/>
            </a:ln>
            <a:effectLst/>
          </p:spPr>
          <p:txBody>
            <a:bodyPr/>
            <a:lstStyle/>
            <a:p>
              <a:pPr fontAlgn="auto">
                <a:spcBef>
                  <a:spcPts val="0"/>
                </a:spcBef>
                <a:spcAft>
                  <a:spcPts val="0"/>
                </a:spcAft>
                <a:defRPr/>
              </a:pPr>
              <a:endParaRPr lang="de-DE">
                <a:latin typeface="+mn-lt"/>
                <a:cs typeface="+mn-cs"/>
              </a:endParaRPr>
            </a:p>
          </p:txBody>
        </p:sp>
      </p:grpSp>
      <p:sp>
        <p:nvSpPr>
          <p:cNvPr id="20" name="Text Box 18"/>
          <p:cNvSpPr txBox="1">
            <a:spLocks noChangeArrowheads="1"/>
          </p:cNvSpPr>
          <p:nvPr/>
        </p:nvSpPr>
        <p:spPr bwMode="auto">
          <a:xfrm>
            <a:off x="7135813" y="1899569"/>
            <a:ext cx="1222375" cy="257175"/>
          </a:xfrm>
          <a:prstGeom prst="rect">
            <a:avLst/>
          </a:prstGeom>
          <a:noFill/>
          <a:ln w="18360">
            <a:solidFill>
              <a:srgbClr val="000080"/>
            </a:solidFill>
            <a:round/>
            <a:headEnd/>
            <a:tailEnd/>
          </a:ln>
        </p:spPr>
        <p:txBody>
          <a:bodyPr wrap="none" lIns="8164" tIns="8164" rIns="8164" bIns="8164">
            <a:spAutoFit/>
          </a:bodyPr>
          <a:lstStyle/>
          <a:p>
            <a:pPr>
              <a:lnSpc>
                <a:spcPct val="87000"/>
              </a:lnSpc>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de-DE">
                <a:latin typeface="Luxi Sans" charset="0"/>
              </a:rPr>
              <a:t> Magnetfeld</a:t>
            </a:r>
          </a:p>
        </p:txBody>
      </p:sp>
      <p:sp>
        <p:nvSpPr>
          <p:cNvPr id="21" name="Foliennummernplatzhalter 20"/>
          <p:cNvSpPr>
            <a:spLocks noGrp="1"/>
          </p:cNvSpPr>
          <p:nvPr>
            <p:ph type="sldNum" sz="quarter" idx="12"/>
          </p:nvPr>
        </p:nvSpPr>
        <p:spPr/>
        <p:txBody>
          <a:bodyPr/>
          <a:lstStyle/>
          <a:p>
            <a:pPr>
              <a:defRPr/>
            </a:pPr>
            <a:fld id="{A1569127-FA55-403E-9BCB-F627D87CAAAA}" type="slidenum">
              <a:rPr lang="de-DE" smtClean="0"/>
              <a:pPr>
                <a:defRPr/>
              </a:pPr>
              <a:t>40</a:t>
            </a:fld>
            <a:endParaRPr lang="de-DE" dirty="0"/>
          </a:p>
        </p:txBody>
      </p:sp>
      <p:sp>
        <p:nvSpPr>
          <p:cNvPr id="23" name="Rectangle 22"/>
          <p:cNvSpPr/>
          <p:nvPr/>
        </p:nvSpPr>
        <p:spPr>
          <a:xfrm>
            <a:off x="214282" y="214290"/>
            <a:ext cx="8715436" cy="1437164"/>
          </a:xfrm>
          <a:prstGeom prst="rect">
            <a:avLst/>
          </a:prstGeom>
          <a:solidFill>
            <a:srgbClr val="246638"/>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bg1"/>
              </a:solidFill>
            </a:endParaRPr>
          </a:p>
        </p:txBody>
      </p:sp>
      <p:sp>
        <p:nvSpPr>
          <p:cNvPr id="24" name="Title 1"/>
          <p:cNvSpPr txBox="1">
            <a:spLocks/>
          </p:cNvSpPr>
          <p:nvPr/>
        </p:nvSpPr>
        <p:spPr>
          <a:xfrm>
            <a:off x="285720" y="357166"/>
            <a:ext cx="8572560" cy="1143000"/>
          </a:xfrm>
          <a:prstGeom prst="rect">
            <a:avLst/>
          </a:prstGeom>
        </p:spPr>
        <p:txBody>
          <a:bodyPr vert="horz" lIns="91440" tIns="45720" rIns="91440" bIns="45720" rtlCol="0" anchor="ctr">
            <a:normAutofit/>
          </a:bodyPr>
          <a:lstStyle/>
          <a:p>
            <a:pPr>
              <a:spcBef>
                <a:spcPct val="0"/>
              </a:spcBef>
              <a:defRPr/>
            </a:pPr>
            <a:r>
              <a:rPr lang="de-DE" sz="4400" dirty="0" smtClean="0">
                <a:solidFill>
                  <a:schemeClr val="bg1"/>
                </a:solidFill>
                <a:latin typeface="Cordia New" pitchFamily="34" charset="-34"/>
                <a:cs typeface="Cordia New" pitchFamily="34" charset="-34"/>
              </a:rPr>
              <a:t>4. </a:t>
            </a:r>
            <a:r>
              <a:rPr lang="de-DE" sz="4400" dirty="0">
                <a:solidFill>
                  <a:schemeClr val="bg1"/>
                </a:solidFill>
                <a:latin typeface="Cordia New" pitchFamily="34" charset="-34"/>
                <a:cs typeface="Cordia New" pitchFamily="34" charset="-34"/>
              </a:rPr>
              <a:t>Detektoren (am Beispiel von ATLAS)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291">
                                            <p:txEl>
                                              <p:pRg st="0" end="0"/>
                                            </p:txEl>
                                          </p:spTgt>
                                        </p:tgtEl>
                                        <p:attrNameLst>
                                          <p:attrName>style.visibility</p:attrName>
                                        </p:attrNameLst>
                                      </p:cBhvr>
                                      <p:to>
                                        <p:strVal val="visible"/>
                                      </p:to>
                                    </p:set>
                                    <p:animEffect transition="in" filter="fade">
                                      <p:cBhvr>
                                        <p:cTn id="7" dur="1000"/>
                                        <p:tgtEl>
                                          <p:spTgt spid="12291">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291">
                                            <p:txEl>
                                              <p:pRg st="1" end="1"/>
                                            </p:txEl>
                                          </p:spTgt>
                                        </p:tgtEl>
                                        <p:attrNameLst>
                                          <p:attrName>style.visibility</p:attrName>
                                        </p:attrNameLst>
                                      </p:cBhvr>
                                      <p:to>
                                        <p:strVal val="visible"/>
                                      </p:to>
                                    </p:set>
                                    <p:animEffect transition="in" filter="fade">
                                      <p:cBhvr>
                                        <p:cTn id="10" dur="1000"/>
                                        <p:tgtEl>
                                          <p:spTgt spid="12291">
                                            <p:txEl>
                                              <p:pRg st="1" end="1"/>
                                            </p:txEl>
                                          </p:spTgt>
                                        </p:tgtEl>
                                      </p:cBhvr>
                                    </p:animEffect>
                                  </p:childTnLst>
                                </p:cTn>
                              </p:par>
                            </p:childTnLst>
                          </p:cTn>
                        </p:par>
                        <p:par>
                          <p:cTn id="11" fill="hold">
                            <p:stCondLst>
                              <p:cond delay="1000"/>
                            </p:stCondLst>
                            <p:childTnLst>
                              <p:par>
                                <p:cTn id="12" presetID="22" presetClass="entr" presetSubtype="8" fill="hold" nodeType="afterEffect">
                                  <p:stCondLst>
                                    <p:cond delay="0"/>
                                  </p:stCondLst>
                                  <p:childTnLst>
                                    <p:set>
                                      <p:cBhvr>
                                        <p:cTn id="13" dur="1" fill="hold">
                                          <p:stCondLst>
                                            <p:cond delay="0"/>
                                          </p:stCondLst>
                                        </p:cTn>
                                        <p:tgtEl>
                                          <p:spTgt spid="12293"/>
                                        </p:tgtEl>
                                        <p:attrNameLst>
                                          <p:attrName>style.visibility</p:attrName>
                                        </p:attrNameLst>
                                      </p:cBhvr>
                                      <p:to>
                                        <p:strVal val="visible"/>
                                      </p:to>
                                    </p:set>
                                    <p:animEffect transition="in" filter="wipe(left)">
                                      <p:cBhvr>
                                        <p:cTn id="14" dur="1000"/>
                                        <p:tgtEl>
                                          <p:spTgt spid="12293"/>
                                        </p:tgtEl>
                                      </p:cBhvr>
                                    </p:animEffec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5"/>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2291">
                                            <p:txEl>
                                              <p:pRg st="5" end="5"/>
                                            </p:txEl>
                                          </p:spTgt>
                                        </p:tgtEl>
                                        <p:attrNameLst>
                                          <p:attrName>style.visibility</p:attrName>
                                        </p:attrNameLst>
                                      </p:cBhvr>
                                      <p:to>
                                        <p:strVal val="visible"/>
                                      </p:to>
                                    </p:set>
                                    <p:animEffect transition="in" filter="fade">
                                      <p:cBhvr>
                                        <p:cTn id="29" dur="1000"/>
                                        <p:tgtEl>
                                          <p:spTgt spid="12291">
                                            <p:txEl>
                                              <p:pRg st="5" end="5"/>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2291">
                                            <p:txEl>
                                              <p:pRg st="6" end="6"/>
                                            </p:txEl>
                                          </p:spTgt>
                                        </p:tgtEl>
                                        <p:attrNameLst>
                                          <p:attrName>style.visibility</p:attrName>
                                        </p:attrNameLst>
                                      </p:cBhvr>
                                      <p:to>
                                        <p:strVal val="visible"/>
                                      </p:to>
                                    </p:set>
                                    <p:animEffect transition="in" filter="fade">
                                      <p:cBhvr>
                                        <p:cTn id="32" dur="1000"/>
                                        <p:tgtEl>
                                          <p:spTgt spid="12291">
                                            <p:txEl>
                                              <p:pRg st="6" end="6"/>
                                            </p:txEl>
                                          </p:spTgt>
                                        </p:tgtEl>
                                      </p:cBhvr>
                                    </p:animEffect>
                                  </p:childTnLst>
                                </p:cTn>
                              </p:par>
                              <p:par>
                                <p:cTn id="33" presetID="1" presetClass="entr" presetSubtype="0" fill="hold" grpId="2" nodeType="withEffect">
                                  <p:stCondLst>
                                    <p:cond delay="0"/>
                                  </p:stCondLst>
                                  <p:childTnLst>
                                    <p:set>
                                      <p:cBhvr>
                                        <p:cTn id="34" dur="1" fill="hold">
                                          <p:stCondLst>
                                            <p:cond delay="0"/>
                                          </p:stCondLst>
                                        </p:cTn>
                                        <p:tgtEl>
                                          <p:spTgt spid="12294"/>
                                        </p:tgtEl>
                                        <p:attrNameLst>
                                          <p:attrName>style.visibility</p:attrName>
                                        </p:attrNameLst>
                                      </p:cBhvr>
                                      <p:to>
                                        <p:strVal val="visible"/>
                                      </p:to>
                                    </p:set>
                                  </p:childTnLst>
                                </p:cTn>
                              </p:par>
                            </p:childTnLst>
                          </p:cTn>
                        </p:par>
                        <p:par>
                          <p:cTn id="35" fill="hold">
                            <p:stCondLst>
                              <p:cond delay="1000"/>
                            </p:stCondLst>
                            <p:childTnLst>
                              <p:par>
                                <p:cTn id="36" presetID="10" presetClass="entr" presetSubtype="0" fill="hold" grpId="0" nodeType="afterEffect">
                                  <p:stCondLst>
                                    <p:cond delay="0"/>
                                  </p:stCondLst>
                                  <p:childTnLst>
                                    <p:set>
                                      <p:cBhvr>
                                        <p:cTn id="37" dur="1" fill="hold">
                                          <p:stCondLst>
                                            <p:cond delay="0"/>
                                          </p:stCondLst>
                                        </p:cTn>
                                        <p:tgtEl>
                                          <p:spTgt spid="12295"/>
                                        </p:tgtEl>
                                        <p:attrNameLst>
                                          <p:attrName>style.visibility</p:attrName>
                                        </p:attrNameLst>
                                      </p:cBhvr>
                                      <p:to>
                                        <p:strVal val="visible"/>
                                      </p:to>
                                    </p:set>
                                    <p:animEffect transition="in" filter="fade">
                                      <p:cBhvr>
                                        <p:cTn id="38" dur="500"/>
                                        <p:tgtEl>
                                          <p:spTgt spid="12295"/>
                                        </p:tgtEl>
                                      </p:cBhvr>
                                    </p:animEffect>
                                  </p:childTnLst>
                                </p:cTn>
                              </p:par>
                            </p:childTnLst>
                          </p:cTn>
                        </p:par>
                      </p:childTnLst>
                    </p:cTn>
                  </p:par>
                  <p:par>
                    <p:cTn id="39" fill="hold">
                      <p:stCondLst>
                        <p:cond delay="indefinite"/>
                      </p:stCondLst>
                      <p:childTnLst>
                        <p:par>
                          <p:cTn id="40" fill="hold">
                            <p:stCondLst>
                              <p:cond delay="0"/>
                            </p:stCondLst>
                            <p:childTnLst>
                              <p:par>
                                <p:cTn id="41" presetID="63" presetClass="path" presetSubtype="0" accel="50000" decel="50000" fill="hold" grpId="0" nodeType="clickEffect">
                                  <p:stCondLst>
                                    <p:cond delay="0"/>
                                  </p:stCondLst>
                                  <p:childTnLst>
                                    <p:animMotion origin="layout" path="M 3.33333E-6 0.00369 L 0.25 0.00369 " pathEditMode="fixed" rAng="0" ptsTypes="AA">
                                      <p:cBhvr>
                                        <p:cTn id="42" dur="2000" fill="hold"/>
                                        <p:tgtEl>
                                          <p:spTgt spid="12294"/>
                                        </p:tgtEl>
                                        <p:attrNameLst>
                                          <p:attrName>ppt_x</p:attrName>
                                          <p:attrName>ppt_y</p:attrName>
                                        </p:attrNameLst>
                                      </p:cBhvr>
                                      <p:rCtr x="125" y="0"/>
                                    </p:animMotion>
                                  </p:childTnLst>
                                </p:cTn>
                              </p:par>
                            </p:childTnLst>
                          </p:cTn>
                        </p:par>
                        <p:par>
                          <p:cTn id="43" fill="hold">
                            <p:stCondLst>
                              <p:cond delay="2000"/>
                            </p:stCondLst>
                            <p:childTnLst>
                              <p:par>
                                <p:cTn id="44" presetID="1" presetClass="exit" presetSubtype="0" fill="hold" grpId="1" nodeType="afterEffect">
                                  <p:stCondLst>
                                    <p:cond delay="0"/>
                                  </p:stCondLst>
                                  <p:childTnLst>
                                    <p:set>
                                      <p:cBhvr>
                                        <p:cTn id="45" dur="1" fill="hold">
                                          <p:stCondLst>
                                            <p:cond delay="0"/>
                                          </p:stCondLst>
                                        </p:cTn>
                                        <p:tgtEl>
                                          <p:spTgt spid="12294"/>
                                        </p:tgtEl>
                                        <p:attrNameLst>
                                          <p:attrName>style.visibility</p:attrName>
                                        </p:attrNameLst>
                                      </p:cBhvr>
                                      <p:to>
                                        <p:strVal val="hidden"/>
                                      </p:to>
                                    </p:set>
                                  </p:childTnLst>
                                </p:cTn>
                              </p:par>
                            </p:childTnLst>
                          </p:cTn>
                        </p:par>
                        <p:par>
                          <p:cTn id="46" fill="hold">
                            <p:stCondLst>
                              <p:cond delay="2000"/>
                            </p:stCondLst>
                            <p:childTnLst>
                              <p:par>
                                <p:cTn id="47" presetID="1" presetClass="entr" presetSubtype="0" fill="hold" grpId="0" nodeType="afterEffect">
                                  <p:stCondLst>
                                    <p:cond delay="0"/>
                                  </p:stCondLst>
                                  <p:childTnLst>
                                    <p:set>
                                      <p:cBhvr>
                                        <p:cTn id="48" dur="1" fill="hold">
                                          <p:stCondLst>
                                            <p:cond delay="0"/>
                                          </p:stCondLst>
                                        </p:cTn>
                                        <p:tgtEl>
                                          <p:spTgt spid="12296"/>
                                        </p:tgtEl>
                                        <p:attrNameLst>
                                          <p:attrName>style.visibility</p:attrName>
                                        </p:attrNameLst>
                                      </p:cBhvr>
                                      <p:to>
                                        <p:strVal val="visible"/>
                                      </p:to>
                                    </p:set>
                                  </p:childTnLst>
                                </p:cTn>
                              </p:par>
                              <p:par>
                                <p:cTn id="49" presetID="56" presetClass="path" presetSubtype="0" accel="50000" decel="50000" fill="hold" grpId="1" nodeType="withEffect">
                                  <p:stCondLst>
                                    <p:cond delay="0"/>
                                  </p:stCondLst>
                                  <p:childTnLst>
                                    <p:animMotion origin="layout" path="M 3.33333E-6 -0.00324 L 0.07916 -0.1088 " pathEditMode="relative" rAng="0" ptsTypes="AA">
                                      <p:cBhvr>
                                        <p:cTn id="50" dur="1000" fill="hold"/>
                                        <p:tgtEl>
                                          <p:spTgt spid="12296"/>
                                        </p:tgtEl>
                                        <p:attrNameLst>
                                          <p:attrName>ppt_x</p:attrName>
                                          <p:attrName>ppt_y</p:attrName>
                                        </p:attrNameLst>
                                      </p:cBhvr>
                                      <p:rCtr x="40" y="-53"/>
                                    </p:animMotion>
                                  </p:childTnLst>
                                </p:cTn>
                              </p:par>
                              <p:par>
                                <p:cTn id="51" presetID="1" presetClass="entr" presetSubtype="0" fill="hold" grpId="0" nodeType="withEffect">
                                  <p:stCondLst>
                                    <p:cond delay="0"/>
                                  </p:stCondLst>
                                  <p:childTnLst>
                                    <p:set>
                                      <p:cBhvr>
                                        <p:cTn id="52" dur="1" fill="hold">
                                          <p:stCondLst>
                                            <p:cond delay="0"/>
                                          </p:stCondLst>
                                        </p:cTn>
                                        <p:tgtEl>
                                          <p:spTgt spid="12298"/>
                                        </p:tgtEl>
                                        <p:attrNameLst>
                                          <p:attrName>style.visibility</p:attrName>
                                        </p:attrNameLst>
                                      </p:cBhvr>
                                      <p:to>
                                        <p:strVal val="visible"/>
                                      </p:to>
                                    </p:set>
                                  </p:childTnLst>
                                </p:cTn>
                              </p:par>
                              <p:par>
                                <p:cTn id="53" presetID="56" presetClass="path" presetSubtype="0" accel="50000" decel="50000" fill="hold" grpId="1" nodeType="withEffect">
                                  <p:stCondLst>
                                    <p:cond delay="0"/>
                                  </p:stCondLst>
                                  <p:childTnLst>
                                    <p:animMotion origin="layout" path="M 3.33333E-6 -0.00371 L 0.07916 0.09074 " pathEditMode="relative" rAng="0" ptsTypes="AA">
                                      <p:cBhvr>
                                        <p:cTn id="54" dur="1000" fill="hold"/>
                                        <p:tgtEl>
                                          <p:spTgt spid="12298"/>
                                        </p:tgtEl>
                                        <p:attrNameLst>
                                          <p:attrName>ppt_x</p:attrName>
                                          <p:attrName>ppt_y</p:attrName>
                                        </p:attrNameLst>
                                      </p:cBhvr>
                                      <p:rCtr x="40" y="47"/>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build="p"/>
      <p:bldP spid="12294" grpId="0" animBg="1"/>
      <p:bldP spid="12294" grpId="1" animBg="1"/>
      <p:bldP spid="12294" grpId="2" animBg="1"/>
      <p:bldP spid="12295" grpId="0" animBg="1"/>
      <p:bldP spid="12296" grpId="0" animBg="1"/>
      <p:bldP spid="12296" grpId="1" animBg="1"/>
      <p:bldP spid="12298" grpId="0" animBg="1"/>
      <p:bldP spid="12298" grpId="1" animBg="1"/>
      <p:bldP spid="15" grpId="0" animBg="1"/>
      <p:bldP spid="20"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14282" y="1700808"/>
            <a:ext cx="8678198" cy="5089914"/>
          </a:xfrm>
          <a:prstGeom prst="rect">
            <a:avLst/>
          </a:prstGeom>
          <a:solidFill>
            <a:srgbClr val="246638"/>
          </a:solidFill>
          <a:ln w="60325" cap="flat">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endParaRPr lang="en-US" sz="2400" dirty="0" smtClean="0"/>
          </a:p>
        </p:txBody>
      </p:sp>
      <p:sp>
        <p:nvSpPr>
          <p:cNvPr id="2052" name="Rectangle 2"/>
          <p:cNvSpPr>
            <a:spLocks noGrp="1" noChangeArrowheads="1"/>
          </p:cNvSpPr>
          <p:nvPr>
            <p:ph type="title"/>
          </p:nvPr>
        </p:nvSpPr>
        <p:spPr>
          <a:xfrm>
            <a:off x="457200" y="142875"/>
            <a:ext cx="8229600" cy="1143000"/>
          </a:xfrm>
        </p:spPr>
        <p:txBody>
          <a:bodyPr/>
          <a:lstStyle/>
          <a:p>
            <a:pPr eaLnBrk="1" hangingPunct="1"/>
            <a:r>
              <a:rPr lang="de-DE" smtClean="0"/>
              <a:t>Messen der Teilcheneigenschaften</a:t>
            </a:r>
          </a:p>
        </p:txBody>
      </p:sp>
      <p:sp>
        <p:nvSpPr>
          <p:cNvPr id="13315" name="Rectangle 3"/>
          <p:cNvSpPr>
            <a:spLocks noGrp="1" noChangeArrowheads="1"/>
          </p:cNvSpPr>
          <p:nvPr>
            <p:ph idx="1"/>
          </p:nvPr>
        </p:nvSpPr>
        <p:spPr>
          <a:xfrm>
            <a:off x="301625" y="1825625"/>
            <a:ext cx="8540750" cy="4803775"/>
          </a:xfrm>
        </p:spPr>
        <p:txBody>
          <a:bodyPr/>
          <a:lstStyle/>
          <a:p>
            <a:pPr eaLnBrk="1" hangingPunct="1">
              <a:lnSpc>
                <a:spcPct val="90000"/>
              </a:lnSpc>
            </a:pPr>
            <a:r>
              <a:rPr lang="de-DE" dirty="0" smtClean="0">
                <a:solidFill>
                  <a:schemeClr val="bg1"/>
                </a:solidFill>
              </a:rPr>
              <a:t>Impuls</a:t>
            </a:r>
          </a:p>
          <a:p>
            <a:pPr eaLnBrk="1" hangingPunct="1">
              <a:lnSpc>
                <a:spcPct val="90000"/>
              </a:lnSpc>
            </a:pPr>
            <a:endParaRPr lang="de-DE" dirty="0" smtClean="0">
              <a:solidFill>
                <a:schemeClr val="bg1"/>
              </a:solidFill>
            </a:endParaRPr>
          </a:p>
          <a:p>
            <a:pPr eaLnBrk="1" hangingPunct="1">
              <a:lnSpc>
                <a:spcPct val="90000"/>
              </a:lnSpc>
            </a:pPr>
            <a:endParaRPr lang="de-DE" dirty="0" smtClean="0">
              <a:solidFill>
                <a:schemeClr val="bg1"/>
              </a:solidFill>
            </a:endParaRPr>
          </a:p>
          <a:p>
            <a:pPr eaLnBrk="1" hangingPunct="1">
              <a:lnSpc>
                <a:spcPct val="90000"/>
              </a:lnSpc>
            </a:pPr>
            <a:endParaRPr lang="de-DE" dirty="0" smtClean="0">
              <a:solidFill>
                <a:schemeClr val="bg1"/>
              </a:solidFill>
            </a:endParaRPr>
          </a:p>
          <a:p>
            <a:pPr eaLnBrk="1" hangingPunct="1">
              <a:lnSpc>
                <a:spcPct val="90000"/>
              </a:lnSpc>
            </a:pPr>
            <a:r>
              <a:rPr lang="de-DE" dirty="0" smtClean="0">
                <a:solidFill>
                  <a:schemeClr val="bg1"/>
                </a:solidFill>
              </a:rPr>
              <a:t>Geschwindigkeit</a:t>
            </a:r>
          </a:p>
          <a:p>
            <a:pPr lvl="1">
              <a:lnSpc>
                <a:spcPct val="90000"/>
              </a:lnSpc>
            </a:pPr>
            <a:r>
              <a:rPr lang="de-DE" dirty="0" smtClean="0">
                <a:solidFill>
                  <a:schemeClr val="bg1"/>
                </a:solidFill>
              </a:rPr>
              <a:t>Flugzeitmessung: time </a:t>
            </a:r>
            <a:r>
              <a:rPr lang="de-DE" dirty="0" err="1" smtClean="0">
                <a:solidFill>
                  <a:schemeClr val="bg1"/>
                </a:solidFill>
              </a:rPr>
              <a:t>of</a:t>
            </a:r>
            <a:r>
              <a:rPr lang="de-DE" dirty="0" smtClean="0">
                <a:solidFill>
                  <a:schemeClr val="bg1"/>
                </a:solidFill>
              </a:rPr>
              <a:t> </a:t>
            </a:r>
            <a:r>
              <a:rPr lang="de-DE" dirty="0" err="1" smtClean="0">
                <a:solidFill>
                  <a:schemeClr val="bg1"/>
                </a:solidFill>
              </a:rPr>
              <a:t>flight</a:t>
            </a:r>
            <a:r>
              <a:rPr lang="de-DE" dirty="0" smtClean="0">
                <a:solidFill>
                  <a:schemeClr val="bg1"/>
                </a:solidFill>
              </a:rPr>
              <a:t> TOF</a:t>
            </a:r>
          </a:p>
          <a:p>
            <a:pPr lvl="1">
              <a:lnSpc>
                <a:spcPct val="90000"/>
              </a:lnSpc>
            </a:pPr>
            <a:r>
              <a:rPr lang="de-DE" dirty="0" smtClean="0">
                <a:solidFill>
                  <a:schemeClr val="bg1"/>
                </a:solidFill>
              </a:rPr>
              <a:t>RICH</a:t>
            </a:r>
          </a:p>
          <a:p>
            <a:pPr eaLnBrk="1" hangingPunct="1">
              <a:lnSpc>
                <a:spcPct val="90000"/>
              </a:lnSpc>
            </a:pPr>
            <a:r>
              <a:rPr lang="de-DE" dirty="0" smtClean="0">
                <a:solidFill>
                  <a:schemeClr val="bg1"/>
                </a:solidFill>
              </a:rPr>
              <a:t>Energie</a:t>
            </a:r>
          </a:p>
          <a:p>
            <a:pPr lvl="1">
              <a:lnSpc>
                <a:spcPct val="90000"/>
              </a:lnSpc>
            </a:pPr>
            <a:r>
              <a:rPr lang="de-DE" dirty="0" smtClean="0">
                <a:solidFill>
                  <a:schemeClr val="bg1"/>
                </a:solidFill>
              </a:rPr>
              <a:t>Kalorimeter</a:t>
            </a:r>
          </a:p>
        </p:txBody>
      </p:sp>
      <p:pic>
        <p:nvPicPr>
          <p:cNvPr id="13316" name="Picture 4" descr="Det_Magn"/>
          <p:cNvPicPr>
            <a:picLocks noChangeAspect="1" noChangeArrowheads="1"/>
          </p:cNvPicPr>
          <p:nvPr/>
        </p:nvPicPr>
        <p:blipFill>
          <a:blip r:embed="rId4" cstate="print"/>
          <a:srcRect/>
          <a:stretch>
            <a:fillRect/>
          </a:stretch>
        </p:blipFill>
        <p:spPr bwMode="auto">
          <a:xfrm>
            <a:off x="3124200" y="1825625"/>
            <a:ext cx="1495425" cy="1752600"/>
          </a:xfrm>
          <a:prstGeom prst="rect">
            <a:avLst/>
          </a:prstGeom>
          <a:noFill/>
          <a:ln w="9525">
            <a:noFill/>
            <a:miter lim="800000"/>
            <a:headEnd/>
            <a:tailEnd/>
          </a:ln>
        </p:spPr>
      </p:pic>
      <p:graphicFrame>
        <p:nvGraphicFramePr>
          <p:cNvPr id="13317" name="Object 2"/>
          <p:cNvGraphicFramePr>
            <a:graphicFrameLocks noChangeAspect="1"/>
          </p:cNvGraphicFramePr>
          <p:nvPr/>
        </p:nvGraphicFramePr>
        <p:xfrm>
          <a:off x="5029200" y="1825625"/>
          <a:ext cx="3394075" cy="754063"/>
        </p:xfrm>
        <a:graphic>
          <a:graphicData uri="http://schemas.openxmlformats.org/presentationml/2006/ole">
            <p:oleObj spid="_x0000_s69634" name="Equation" r:id="rId5" imgW="1143000" imgH="253800" progId="Equation.3">
              <p:embed/>
            </p:oleObj>
          </a:graphicData>
        </a:graphic>
      </p:graphicFrame>
      <p:graphicFrame>
        <p:nvGraphicFramePr>
          <p:cNvPr id="13318" name="Object 3"/>
          <p:cNvGraphicFramePr>
            <a:graphicFrameLocks noChangeAspect="1"/>
          </p:cNvGraphicFramePr>
          <p:nvPr/>
        </p:nvGraphicFramePr>
        <p:xfrm>
          <a:off x="5029200" y="2740025"/>
          <a:ext cx="3848100" cy="754063"/>
        </p:xfrm>
        <a:graphic>
          <a:graphicData uri="http://schemas.openxmlformats.org/presentationml/2006/ole">
            <p:oleObj spid="_x0000_s69635" name="Equation" r:id="rId6" imgW="1295280" imgH="253800" progId="Equation.3">
              <p:embed/>
            </p:oleObj>
          </a:graphicData>
        </a:graphic>
      </p:graphicFrame>
      <p:sp>
        <p:nvSpPr>
          <p:cNvPr id="7" name="Foliennummernplatzhalter 6"/>
          <p:cNvSpPr>
            <a:spLocks noGrp="1"/>
          </p:cNvSpPr>
          <p:nvPr>
            <p:ph type="sldNum" sz="quarter" idx="12"/>
          </p:nvPr>
        </p:nvSpPr>
        <p:spPr/>
        <p:txBody>
          <a:bodyPr/>
          <a:lstStyle/>
          <a:p>
            <a:pPr>
              <a:defRPr/>
            </a:pPr>
            <a:fld id="{0ACD034B-40C4-4D47-95F0-D5D5BE3E8D07}" type="slidenum">
              <a:rPr lang="de-DE" smtClean="0"/>
              <a:pPr>
                <a:defRPr/>
              </a:pPr>
              <a:t>41</a:t>
            </a:fld>
            <a:endParaRPr lang="de-DE" dirty="0"/>
          </a:p>
        </p:txBody>
      </p:sp>
      <p:sp>
        <p:nvSpPr>
          <p:cNvPr id="9" name="Rectangle 8"/>
          <p:cNvSpPr/>
          <p:nvPr/>
        </p:nvSpPr>
        <p:spPr>
          <a:xfrm>
            <a:off x="214282" y="214290"/>
            <a:ext cx="8715436" cy="1437164"/>
          </a:xfrm>
          <a:prstGeom prst="rect">
            <a:avLst/>
          </a:prstGeom>
          <a:solidFill>
            <a:srgbClr val="246638"/>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bg1"/>
              </a:solidFill>
            </a:endParaRPr>
          </a:p>
        </p:txBody>
      </p:sp>
      <p:sp>
        <p:nvSpPr>
          <p:cNvPr id="10" name="Title 1"/>
          <p:cNvSpPr txBox="1">
            <a:spLocks/>
          </p:cNvSpPr>
          <p:nvPr/>
        </p:nvSpPr>
        <p:spPr>
          <a:xfrm>
            <a:off x="285720" y="357166"/>
            <a:ext cx="8572560" cy="1143000"/>
          </a:xfrm>
          <a:prstGeom prst="rect">
            <a:avLst/>
          </a:prstGeom>
        </p:spPr>
        <p:txBody>
          <a:bodyPr vert="horz" lIns="91440" tIns="45720" rIns="91440" bIns="45720" rtlCol="0" anchor="ctr">
            <a:normAutofit/>
          </a:bodyPr>
          <a:lstStyle/>
          <a:p>
            <a:pPr>
              <a:spcBef>
                <a:spcPct val="0"/>
              </a:spcBef>
              <a:defRPr/>
            </a:pPr>
            <a:r>
              <a:rPr lang="de-DE" sz="4400" dirty="0" smtClean="0">
                <a:solidFill>
                  <a:schemeClr val="bg1"/>
                </a:solidFill>
                <a:latin typeface="Cordia New" pitchFamily="34" charset="-34"/>
                <a:cs typeface="Cordia New" pitchFamily="34" charset="-34"/>
              </a:rPr>
              <a:t>4. </a:t>
            </a:r>
            <a:r>
              <a:rPr lang="de-DE" sz="4400" dirty="0">
                <a:solidFill>
                  <a:schemeClr val="bg1"/>
                </a:solidFill>
                <a:latin typeface="Cordia New" pitchFamily="34" charset="-34"/>
                <a:cs typeface="Cordia New" pitchFamily="34" charset="-34"/>
              </a:rPr>
              <a:t>Detektoren (am Beispiel von ATLAS)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animEffect transition="in" filter="fade">
                                      <p:cBhvr>
                                        <p:cTn id="7" dur="1000"/>
                                        <p:tgtEl>
                                          <p:spTgt spid="1331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3316"/>
                                        </p:tgtEl>
                                        <p:attrNameLst>
                                          <p:attrName>style.visibility</p:attrName>
                                        </p:attrNameLst>
                                      </p:cBhvr>
                                      <p:to>
                                        <p:strVal val="visible"/>
                                      </p:to>
                                    </p:set>
                                    <p:animEffect transition="in" filter="fade">
                                      <p:cBhvr>
                                        <p:cTn id="12" dur="2000"/>
                                        <p:tgtEl>
                                          <p:spTgt spid="1331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13317"/>
                                        </p:tgtEl>
                                        <p:attrNameLst>
                                          <p:attrName>style.visibility</p:attrName>
                                        </p:attrNameLst>
                                      </p:cBhvr>
                                      <p:to>
                                        <p:strVal val="visible"/>
                                      </p:to>
                                    </p:set>
                                    <p:animEffect transition="in" filter="wipe(left)">
                                      <p:cBhvr>
                                        <p:cTn id="17" dur="500"/>
                                        <p:tgtEl>
                                          <p:spTgt spid="1331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13318"/>
                                        </p:tgtEl>
                                        <p:attrNameLst>
                                          <p:attrName>style.visibility</p:attrName>
                                        </p:attrNameLst>
                                      </p:cBhvr>
                                      <p:to>
                                        <p:strVal val="visible"/>
                                      </p:to>
                                    </p:set>
                                    <p:animEffect transition="in" filter="wipe(left)">
                                      <p:cBhvr>
                                        <p:cTn id="22" dur="500"/>
                                        <p:tgtEl>
                                          <p:spTgt spid="1331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3315">
                                            <p:txEl>
                                              <p:pRg st="4" end="4"/>
                                            </p:txEl>
                                          </p:spTgt>
                                        </p:tgtEl>
                                        <p:attrNameLst>
                                          <p:attrName>style.visibility</p:attrName>
                                        </p:attrNameLst>
                                      </p:cBhvr>
                                      <p:to>
                                        <p:strVal val="visible"/>
                                      </p:to>
                                    </p:set>
                                    <p:animEffect transition="in" filter="fade">
                                      <p:cBhvr>
                                        <p:cTn id="27" dur="1000"/>
                                        <p:tgtEl>
                                          <p:spTgt spid="13315">
                                            <p:txEl>
                                              <p:pRg st="4" end="4"/>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3315">
                                            <p:txEl>
                                              <p:pRg st="5" end="5"/>
                                            </p:txEl>
                                          </p:spTgt>
                                        </p:tgtEl>
                                        <p:attrNameLst>
                                          <p:attrName>style.visibility</p:attrName>
                                        </p:attrNameLst>
                                      </p:cBhvr>
                                      <p:to>
                                        <p:strVal val="visible"/>
                                      </p:to>
                                    </p:set>
                                    <p:animEffect transition="in" filter="fade">
                                      <p:cBhvr>
                                        <p:cTn id="30" dur="1000"/>
                                        <p:tgtEl>
                                          <p:spTgt spid="13315">
                                            <p:txEl>
                                              <p:pRg st="5" end="5"/>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3315">
                                            <p:txEl>
                                              <p:pRg st="6" end="6"/>
                                            </p:txEl>
                                          </p:spTgt>
                                        </p:tgtEl>
                                        <p:attrNameLst>
                                          <p:attrName>style.visibility</p:attrName>
                                        </p:attrNameLst>
                                      </p:cBhvr>
                                      <p:to>
                                        <p:strVal val="visible"/>
                                      </p:to>
                                    </p:set>
                                    <p:animEffect transition="in" filter="fade">
                                      <p:cBhvr>
                                        <p:cTn id="33" dur="1000"/>
                                        <p:tgtEl>
                                          <p:spTgt spid="13315">
                                            <p:txEl>
                                              <p:pRg st="6" end="6"/>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13315">
                                            <p:txEl>
                                              <p:pRg st="7" end="7"/>
                                            </p:txEl>
                                          </p:spTgt>
                                        </p:tgtEl>
                                        <p:attrNameLst>
                                          <p:attrName>style.visibility</p:attrName>
                                        </p:attrNameLst>
                                      </p:cBhvr>
                                      <p:to>
                                        <p:strVal val="visible"/>
                                      </p:to>
                                    </p:set>
                                    <p:animEffect transition="in" filter="fade">
                                      <p:cBhvr>
                                        <p:cTn id="38" dur="1000"/>
                                        <p:tgtEl>
                                          <p:spTgt spid="13315">
                                            <p:txEl>
                                              <p:pRg st="7" end="7"/>
                                            </p:txEl>
                                          </p:spTgt>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3315">
                                            <p:txEl>
                                              <p:pRg st="8" end="8"/>
                                            </p:txEl>
                                          </p:spTgt>
                                        </p:tgtEl>
                                        <p:attrNameLst>
                                          <p:attrName>style.visibility</p:attrName>
                                        </p:attrNameLst>
                                      </p:cBhvr>
                                      <p:to>
                                        <p:strVal val="visible"/>
                                      </p:to>
                                    </p:set>
                                    <p:animEffect transition="in" filter="fade">
                                      <p:cBhvr>
                                        <p:cTn id="41" dur="1000"/>
                                        <p:tgtEl>
                                          <p:spTgt spid="13315">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214282" y="1723462"/>
            <a:ext cx="8678198" cy="5089914"/>
          </a:xfrm>
          <a:prstGeom prst="rect">
            <a:avLst/>
          </a:prstGeom>
          <a:solidFill>
            <a:srgbClr val="246638"/>
          </a:solidFill>
          <a:ln w="60325" cap="flat">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endParaRPr lang="en-US" sz="2400" dirty="0" smtClean="0"/>
          </a:p>
        </p:txBody>
      </p:sp>
      <p:sp>
        <p:nvSpPr>
          <p:cNvPr id="15" name="Rectangle 14"/>
          <p:cNvSpPr/>
          <p:nvPr/>
        </p:nvSpPr>
        <p:spPr>
          <a:xfrm>
            <a:off x="214282" y="214290"/>
            <a:ext cx="8715436" cy="1437164"/>
          </a:xfrm>
          <a:prstGeom prst="rect">
            <a:avLst/>
          </a:prstGeom>
          <a:solidFill>
            <a:srgbClr val="246638"/>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bg1"/>
              </a:solidFill>
            </a:endParaRPr>
          </a:p>
        </p:txBody>
      </p:sp>
      <p:sp>
        <p:nvSpPr>
          <p:cNvPr id="16" name="Title 1"/>
          <p:cNvSpPr txBox="1">
            <a:spLocks/>
          </p:cNvSpPr>
          <p:nvPr/>
        </p:nvSpPr>
        <p:spPr>
          <a:xfrm>
            <a:off x="285720" y="357166"/>
            <a:ext cx="8572560" cy="1143000"/>
          </a:xfrm>
          <a:prstGeom prst="rect">
            <a:avLst/>
          </a:prstGeom>
        </p:spPr>
        <p:txBody>
          <a:bodyPr vert="horz" lIns="91440" tIns="45720" rIns="91440" bIns="45720" rtlCol="0" anchor="ctr">
            <a:normAutofit/>
          </a:bodyPr>
          <a:lstStyle/>
          <a:p>
            <a:pPr>
              <a:spcBef>
                <a:spcPct val="0"/>
              </a:spcBef>
              <a:defRPr/>
            </a:pPr>
            <a:r>
              <a:rPr lang="de-DE" sz="4400" dirty="0" smtClean="0">
                <a:solidFill>
                  <a:schemeClr val="bg1"/>
                </a:solidFill>
                <a:latin typeface="Cordia New" pitchFamily="34" charset="-34"/>
                <a:cs typeface="Cordia New" pitchFamily="34" charset="-34"/>
              </a:rPr>
              <a:t>4. </a:t>
            </a:r>
            <a:r>
              <a:rPr lang="de-DE" sz="4400" dirty="0">
                <a:solidFill>
                  <a:schemeClr val="bg1"/>
                </a:solidFill>
                <a:latin typeface="Cordia New" pitchFamily="34" charset="-34"/>
                <a:cs typeface="Cordia New" pitchFamily="34" charset="-34"/>
              </a:rPr>
              <a:t>Detektoren (am Beispiel von ATLAS)</a:t>
            </a:r>
          </a:p>
        </p:txBody>
      </p:sp>
      <p:sp>
        <p:nvSpPr>
          <p:cNvPr id="13" name="Foliennummernplatzhalter 12"/>
          <p:cNvSpPr>
            <a:spLocks noGrp="1"/>
          </p:cNvSpPr>
          <p:nvPr>
            <p:ph type="sldNum" sz="quarter" idx="12"/>
          </p:nvPr>
        </p:nvSpPr>
        <p:spPr/>
        <p:txBody>
          <a:bodyPr/>
          <a:lstStyle/>
          <a:p>
            <a:pPr>
              <a:defRPr/>
            </a:pPr>
            <a:fld id="{B66EB9EC-EE9C-42B5-B527-F27615611F15}" type="slidenum">
              <a:rPr lang="de-DE" smtClean="0"/>
              <a:pPr>
                <a:defRPr/>
              </a:pPr>
              <a:t>42</a:t>
            </a:fld>
            <a:endParaRPr lang="de-DE" dirty="0"/>
          </a:p>
        </p:txBody>
      </p:sp>
      <p:sp>
        <p:nvSpPr>
          <p:cNvPr id="2" name="Titel 1"/>
          <p:cNvSpPr>
            <a:spLocks noGrp="1"/>
          </p:cNvSpPr>
          <p:nvPr>
            <p:ph type="title"/>
          </p:nvPr>
        </p:nvSpPr>
        <p:spPr>
          <a:xfrm>
            <a:off x="378864" y="1700809"/>
            <a:ext cx="8441608" cy="504055"/>
          </a:xfrm>
        </p:spPr>
        <p:txBody>
          <a:bodyPr rtlCol="0">
            <a:normAutofit fontScale="90000"/>
          </a:bodyPr>
          <a:lstStyle/>
          <a:p>
            <a:pPr algn="l">
              <a:defRPr/>
            </a:pPr>
            <a:r>
              <a:rPr lang="de-DE" sz="2800" dirty="0" smtClean="0">
                <a:solidFill>
                  <a:schemeClr val="bg1"/>
                </a:solidFill>
              </a:rPr>
              <a:t>Das Prinzip am Beispiel eines W </a:t>
            </a:r>
            <a:r>
              <a:rPr lang="de-DE" sz="2800" dirty="0" err="1" smtClean="0">
                <a:solidFill>
                  <a:schemeClr val="bg1"/>
                </a:solidFill>
              </a:rPr>
              <a:t>Bosons</a:t>
            </a:r>
            <a:endParaRPr lang="de-DE" sz="2800" dirty="0">
              <a:solidFill>
                <a:schemeClr val="bg1"/>
              </a:solidFill>
            </a:endParaRPr>
          </a:p>
        </p:txBody>
      </p:sp>
      <p:sp>
        <p:nvSpPr>
          <p:cNvPr id="10" name="Textfeld 9"/>
          <p:cNvSpPr txBox="1"/>
          <p:nvPr/>
        </p:nvSpPr>
        <p:spPr>
          <a:xfrm>
            <a:off x="3715300" y="2278613"/>
            <a:ext cx="1720796" cy="646331"/>
          </a:xfrm>
          <a:prstGeom prst="rect">
            <a:avLst/>
          </a:prstGeom>
          <a:noFill/>
          <a:ln w="222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fontAlgn="auto">
              <a:spcBef>
                <a:spcPts val="0"/>
              </a:spcBef>
              <a:spcAft>
                <a:spcPts val="0"/>
              </a:spcAft>
              <a:defRPr/>
            </a:pPr>
            <a:r>
              <a:rPr lang="de-DE" dirty="0"/>
              <a:t>Realer </a:t>
            </a:r>
            <a:r>
              <a:rPr lang="de-DE" dirty="0" smtClean="0"/>
              <a:t>Detektor</a:t>
            </a:r>
            <a:endParaRPr lang="de-DE" dirty="0"/>
          </a:p>
          <a:p>
            <a:pPr fontAlgn="auto">
              <a:spcBef>
                <a:spcPts val="0"/>
              </a:spcBef>
              <a:spcAft>
                <a:spcPts val="0"/>
              </a:spcAft>
              <a:defRPr/>
            </a:pPr>
            <a:r>
              <a:rPr lang="de-DE" dirty="0" smtClean="0"/>
              <a:t>ATLAS </a:t>
            </a:r>
            <a:r>
              <a:rPr lang="de-DE" dirty="0"/>
              <a:t>in </a:t>
            </a:r>
            <a:r>
              <a:rPr lang="de-DE" dirty="0" smtClean="0"/>
              <a:t>Genf</a:t>
            </a:r>
            <a:endParaRPr lang="de-DE" dirty="0"/>
          </a:p>
        </p:txBody>
      </p:sp>
      <p:sp>
        <p:nvSpPr>
          <p:cNvPr id="11" name="Textfeld 10"/>
          <p:cNvSpPr txBox="1"/>
          <p:nvPr/>
        </p:nvSpPr>
        <p:spPr>
          <a:xfrm>
            <a:off x="539552" y="3933056"/>
            <a:ext cx="1008112" cy="369332"/>
          </a:xfrm>
          <a:prstGeom prst="rect">
            <a:avLst/>
          </a:prstGeom>
          <a:noFill/>
          <a:ln w="222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fontAlgn="auto">
              <a:spcBef>
                <a:spcPts val="0"/>
              </a:spcBef>
              <a:spcAft>
                <a:spcPts val="0"/>
              </a:spcAft>
              <a:defRPr/>
            </a:pPr>
            <a:r>
              <a:rPr lang="de-DE" dirty="0"/>
              <a:t>Ereignis </a:t>
            </a:r>
          </a:p>
        </p:txBody>
      </p:sp>
      <p:sp>
        <p:nvSpPr>
          <p:cNvPr id="9" name="Textfeld 8"/>
          <p:cNvSpPr txBox="1"/>
          <p:nvPr/>
        </p:nvSpPr>
        <p:spPr>
          <a:xfrm>
            <a:off x="539552" y="2276872"/>
            <a:ext cx="1008112" cy="369332"/>
          </a:xfrm>
          <a:prstGeom prst="rect">
            <a:avLst/>
          </a:prstGeom>
          <a:noFill/>
          <a:ln w="222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fontAlgn="auto">
              <a:spcBef>
                <a:spcPts val="0"/>
              </a:spcBef>
              <a:spcAft>
                <a:spcPts val="0"/>
              </a:spcAft>
              <a:defRPr/>
            </a:pPr>
            <a:r>
              <a:rPr lang="de-DE" dirty="0"/>
              <a:t>Theorie</a:t>
            </a:r>
          </a:p>
        </p:txBody>
      </p:sp>
      <p:sp>
        <p:nvSpPr>
          <p:cNvPr id="12" name="Textfeld 11"/>
          <p:cNvSpPr txBox="1"/>
          <p:nvPr/>
        </p:nvSpPr>
        <p:spPr>
          <a:xfrm>
            <a:off x="5235006" y="4509120"/>
            <a:ext cx="993178" cy="369332"/>
          </a:xfrm>
          <a:prstGeom prst="rect">
            <a:avLst/>
          </a:prstGeom>
          <a:noFill/>
          <a:ln w="222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fontAlgn="auto">
              <a:spcBef>
                <a:spcPts val="0"/>
              </a:spcBef>
              <a:spcAft>
                <a:spcPts val="0"/>
              </a:spcAft>
              <a:defRPr/>
            </a:pPr>
            <a:r>
              <a:rPr lang="de-DE" dirty="0"/>
              <a:t>Statistik</a:t>
            </a:r>
          </a:p>
        </p:txBody>
      </p:sp>
      <p:grpSp>
        <p:nvGrpSpPr>
          <p:cNvPr id="25" name="Group 24"/>
          <p:cNvGrpSpPr/>
          <p:nvPr/>
        </p:nvGrpSpPr>
        <p:grpSpPr>
          <a:xfrm>
            <a:off x="551522" y="2716330"/>
            <a:ext cx="1500198" cy="928694"/>
            <a:chOff x="551522" y="2716330"/>
            <a:chExt cx="1500198" cy="928694"/>
          </a:xfrm>
        </p:grpSpPr>
        <p:grpSp>
          <p:nvGrpSpPr>
            <p:cNvPr id="18" name="Group 13"/>
            <p:cNvGrpSpPr/>
            <p:nvPr/>
          </p:nvGrpSpPr>
          <p:grpSpPr>
            <a:xfrm>
              <a:off x="551522" y="2716330"/>
              <a:ext cx="1500198" cy="928694"/>
              <a:chOff x="6092825" y="823913"/>
              <a:chExt cx="2112963" cy="1595437"/>
            </a:xfrm>
          </p:grpSpPr>
          <p:pic>
            <p:nvPicPr>
              <p:cNvPr id="19" name="Picture 8"/>
              <p:cNvPicPr>
                <a:picLocks noChangeAspect="1" noChangeArrowheads="1"/>
              </p:cNvPicPr>
              <p:nvPr/>
            </p:nvPicPr>
            <p:blipFill>
              <a:blip r:embed="rId2" cstate="print"/>
              <a:srcRect l="30766" r="34084" b="3171"/>
              <a:stretch>
                <a:fillRect/>
              </a:stretch>
            </p:blipFill>
            <p:spPr bwMode="auto">
              <a:xfrm>
                <a:off x="6092825" y="823913"/>
                <a:ext cx="2112963" cy="1595437"/>
              </a:xfrm>
              <a:prstGeom prst="rect">
                <a:avLst/>
              </a:prstGeom>
              <a:noFill/>
              <a:ln w="9525">
                <a:noFill/>
                <a:miter lim="800000"/>
                <a:headEnd/>
                <a:tailEnd/>
              </a:ln>
              <a:effectLst/>
            </p:spPr>
          </p:pic>
          <p:sp>
            <p:nvSpPr>
              <p:cNvPr id="20" name="Text Box 9"/>
              <p:cNvSpPr txBox="1">
                <a:spLocks noChangeArrowheads="1"/>
              </p:cNvSpPr>
              <p:nvPr/>
            </p:nvSpPr>
            <p:spPr bwMode="auto">
              <a:xfrm>
                <a:off x="6146800" y="1079500"/>
                <a:ext cx="266700" cy="304800"/>
              </a:xfrm>
              <a:prstGeom prst="rect">
                <a:avLst/>
              </a:prstGeom>
              <a:solidFill>
                <a:schemeClr val="bg1"/>
              </a:solidFill>
              <a:ln w="9525">
                <a:noFill/>
                <a:miter lim="800000"/>
                <a:headEnd/>
                <a:tailEnd/>
              </a:ln>
              <a:effectLst/>
            </p:spPr>
            <p:txBody>
              <a:bodyPr>
                <a:spAutoFit/>
              </a:bodyPr>
              <a:lstStyle/>
              <a:p>
                <a:pPr>
                  <a:spcBef>
                    <a:spcPct val="50000"/>
                  </a:spcBef>
                </a:pPr>
                <a:r>
                  <a:rPr lang="en-US" sz="1400" b="1" dirty="0"/>
                  <a:t>g</a:t>
                </a:r>
              </a:p>
            </p:txBody>
          </p:sp>
          <p:sp>
            <p:nvSpPr>
              <p:cNvPr id="21" name="Text Box 10"/>
              <p:cNvSpPr txBox="1">
                <a:spLocks noChangeArrowheads="1"/>
              </p:cNvSpPr>
              <p:nvPr/>
            </p:nvSpPr>
            <p:spPr bwMode="auto">
              <a:xfrm>
                <a:off x="6138863" y="2036763"/>
                <a:ext cx="266700" cy="304800"/>
              </a:xfrm>
              <a:prstGeom prst="rect">
                <a:avLst/>
              </a:prstGeom>
              <a:solidFill>
                <a:schemeClr val="bg1"/>
              </a:solidFill>
              <a:ln w="9525">
                <a:noFill/>
                <a:miter lim="800000"/>
                <a:headEnd/>
                <a:tailEnd/>
              </a:ln>
              <a:effectLst/>
            </p:spPr>
            <p:txBody>
              <a:bodyPr>
                <a:spAutoFit/>
              </a:bodyPr>
              <a:lstStyle/>
              <a:p>
                <a:pPr>
                  <a:spcBef>
                    <a:spcPct val="50000"/>
                  </a:spcBef>
                </a:pPr>
                <a:r>
                  <a:rPr lang="en-US" sz="1400" b="1"/>
                  <a:t>u</a:t>
                </a:r>
              </a:p>
            </p:txBody>
          </p:sp>
          <p:sp>
            <p:nvSpPr>
              <p:cNvPr id="22" name="Text Box 11"/>
              <p:cNvSpPr txBox="1">
                <a:spLocks noChangeArrowheads="1"/>
              </p:cNvSpPr>
              <p:nvPr/>
            </p:nvSpPr>
            <p:spPr bwMode="auto">
              <a:xfrm>
                <a:off x="7756525" y="1101725"/>
                <a:ext cx="266700" cy="304800"/>
              </a:xfrm>
              <a:prstGeom prst="rect">
                <a:avLst/>
              </a:prstGeom>
              <a:solidFill>
                <a:schemeClr val="bg1"/>
              </a:solidFill>
              <a:ln w="9525">
                <a:noFill/>
                <a:miter lim="800000"/>
                <a:headEnd/>
                <a:tailEnd/>
              </a:ln>
              <a:effectLst/>
            </p:spPr>
            <p:txBody>
              <a:bodyPr>
                <a:spAutoFit/>
              </a:bodyPr>
              <a:lstStyle/>
              <a:p>
                <a:pPr>
                  <a:spcBef>
                    <a:spcPct val="50000"/>
                  </a:spcBef>
                </a:pPr>
                <a:r>
                  <a:rPr lang="en-US" sz="1400" b="1"/>
                  <a:t>d</a:t>
                </a:r>
              </a:p>
            </p:txBody>
          </p:sp>
          <p:sp>
            <p:nvSpPr>
              <p:cNvPr id="23" name="Text Box 12"/>
              <p:cNvSpPr txBox="1">
                <a:spLocks noChangeArrowheads="1"/>
              </p:cNvSpPr>
              <p:nvPr/>
            </p:nvSpPr>
            <p:spPr bwMode="auto">
              <a:xfrm>
                <a:off x="7191587" y="1766904"/>
                <a:ext cx="596721" cy="528741"/>
              </a:xfrm>
              <a:prstGeom prst="rect">
                <a:avLst/>
              </a:prstGeom>
              <a:noFill/>
              <a:ln w="9525">
                <a:noFill/>
                <a:miter lim="800000"/>
                <a:headEnd/>
                <a:tailEnd/>
              </a:ln>
              <a:effectLst/>
            </p:spPr>
            <p:txBody>
              <a:bodyPr wrap="square">
                <a:spAutoFit/>
              </a:bodyPr>
              <a:lstStyle/>
              <a:p>
                <a:pPr>
                  <a:spcBef>
                    <a:spcPct val="50000"/>
                  </a:spcBef>
                </a:pPr>
                <a:r>
                  <a:rPr lang="en-US" sz="1400" b="1" dirty="0"/>
                  <a:t>W</a:t>
                </a:r>
                <a:r>
                  <a:rPr lang="en-US" sz="1400" b="1" baseline="30000" dirty="0"/>
                  <a:t>+</a:t>
                </a:r>
                <a:endParaRPr lang="en-US" sz="1400" b="1" dirty="0"/>
              </a:p>
            </p:txBody>
          </p:sp>
        </p:grpSp>
        <p:sp>
          <p:nvSpPr>
            <p:cNvPr id="24" name="TextBox 23"/>
            <p:cNvSpPr txBox="1"/>
            <p:nvPr/>
          </p:nvSpPr>
          <p:spPr>
            <a:xfrm>
              <a:off x="1794981" y="3212976"/>
              <a:ext cx="184731" cy="369332"/>
            </a:xfrm>
            <a:prstGeom prst="rect">
              <a:avLst/>
            </a:prstGeom>
            <a:solidFill>
              <a:schemeClr val="bg1"/>
            </a:solidFill>
          </p:spPr>
          <p:txBody>
            <a:bodyPr wrap="none" rtlCol="0">
              <a:spAutoFit/>
            </a:bodyPr>
            <a:lstStyle/>
            <a:p>
              <a:endParaRPr lang="de-DE" dirty="0"/>
            </a:p>
          </p:txBody>
        </p:sp>
      </p:grpSp>
      <p:pic>
        <p:nvPicPr>
          <p:cNvPr id="72706" name="Picture 2"/>
          <p:cNvPicPr>
            <a:picLocks noChangeAspect="1" noChangeArrowheads="1"/>
          </p:cNvPicPr>
          <p:nvPr/>
        </p:nvPicPr>
        <p:blipFill>
          <a:blip r:embed="rId3" cstate="print"/>
          <a:srcRect/>
          <a:stretch>
            <a:fillRect/>
          </a:stretch>
        </p:blipFill>
        <p:spPr bwMode="auto">
          <a:xfrm>
            <a:off x="1763688" y="3085331"/>
            <a:ext cx="666750" cy="847725"/>
          </a:xfrm>
          <a:prstGeom prst="rect">
            <a:avLst/>
          </a:prstGeom>
          <a:noFill/>
          <a:ln w="9525">
            <a:noFill/>
            <a:miter lim="800000"/>
            <a:headEnd/>
            <a:tailEnd/>
          </a:ln>
        </p:spPr>
      </p:pic>
      <p:pic>
        <p:nvPicPr>
          <p:cNvPr id="72708" name="Picture 4" descr="https://twiki.cern.ch/twiki/pub/Atlas/EventDisplayPublicResults/Atlantis-Wenu-lego-rz.png"/>
          <p:cNvPicPr>
            <a:picLocks noChangeAspect="1" noChangeArrowheads="1"/>
          </p:cNvPicPr>
          <p:nvPr/>
        </p:nvPicPr>
        <p:blipFill>
          <a:blip r:embed="rId4" cstate="print"/>
          <a:srcRect/>
          <a:stretch>
            <a:fillRect/>
          </a:stretch>
        </p:blipFill>
        <p:spPr bwMode="auto">
          <a:xfrm>
            <a:off x="584522" y="4365104"/>
            <a:ext cx="3915470" cy="2329383"/>
          </a:xfrm>
          <a:prstGeom prst="rect">
            <a:avLst/>
          </a:prstGeom>
          <a:noFill/>
          <a:ln w="22225">
            <a:solidFill>
              <a:schemeClr val="bg1"/>
            </a:solidFill>
          </a:ln>
        </p:spPr>
      </p:pic>
      <p:pic>
        <p:nvPicPr>
          <p:cNvPr id="72712" name="Picture 8" descr="http://hep.phys.sfu.ca/~tstewart/blog/images/ce0101hsmall.jpg"/>
          <p:cNvPicPr>
            <a:picLocks noChangeAspect="1" noChangeArrowheads="1"/>
          </p:cNvPicPr>
          <p:nvPr/>
        </p:nvPicPr>
        <p:blipFill>
          <a:blip r:embed="rId5" cstate="print"/>
          <a:srcRect/>
          <a:stretch>
            <a:fillRect/>
          </a:stretch>
        </p:blipFill>
        <p:spPr bwMode="auto">
          <a:xfrm>
            <a:off x="5472952" y="2253342"/>
            <a:ext cx="3131496" cy="2039754"/>
          </a:xfrm>
          <a:prstGeom prst="rect">
            <a:avLst/>
          </a:prstGeom>
          <a:noFill/>
        </p:spPr>
      </p:pic>
      <p:pic>
        <p:nvPicPr>
          <p:cNvPr id="72714" name="Picture 10" descr="https://atlas.web.cern.ch/Atlas/GROUPS/PHYSICS/CONFNOTES/ATLAS-CONF-2010-051/fig_08a.png"/>
          <p:cNvPicPr>
            <a:picLocks noChangeAspect="1" noChangeArrowheads="1"/>
          </p:cNvPicPr>
          <p:nvPr/>
        </p:nvPicPr>
        <p:blipFill>
          <a:blip r:embed="rId6" cstate="print"/>
          <a:srcRect/>
          <a:stretch>
            <a:fillRect/>
          </a:stretch>
        </p:blipFill>
        <p:spPr bwMode="auto">
          <a:xfrm>
            <a:off x="6288032" y="4509120"/>
            <a:ext cx="2316416" cy="2221527"/>
          </a:xfrm>
          <a:prstGeom prst="rect">
            <a:avLst/>
          </a:prstGeom>
          <a:noFill/>
        </p:spPr>
      </p:pic>
      <p:pic>
        <p:nvPicPr>
          <p:cNvPr id="26" name="Picture 6" descr="https://atlas.web.cern.ch/Atlas/GROUPS/PHYSICS/FastPerformancePlots/W2/fig_02b.png"/>
          <p:cNvPicPr>
            <a:picLocks noChangeAspect="1" noChangeArrowheads="1"/>
          </p:cNvPicPr>
          <p:nvPr/>
        </p:nvPicPr>
        <p:blipFill>
          <a:blip r:embed="rId7" cstate="print"/>
          <a:srcRect/>
          <a:stretch>
            <a:fillRect/>
          </a:stretch>
        </p:blipFill>
        <p:spPr bwMode="auto">
          <a:xfrm>
            <a:off x="6287384" y="4509120"/>
            <a:ext cx="2317064" cy="220486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linds(horizontal)">
                                      <p:cBhvr>
                                        <p:cTn id="7" dur="500"/>
                                        <p:tgtEl>
                                          <p:spTgt spid="9"/>
                                        </p:tgtEl>
                                      </p:cBhvr>
                                    </p:animEffect>
                                  </p:childTnLst>
                                </p:cTn>
                              </p:par>
                              <p:par>
                                <p:cTn id="8" presetID="3" presetClass="entr" presetSubtype="10" fill="hold"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blinds(horizontal)">
                                      <p:cBhvr>
                                        <p:cTn id="10" dur="500"/>
                                        <p:tgtEl>
                                          <p:spTgt spid="25"/>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72706"/>
                                        </p:tgtEl>
                                        <p:attrNameLst>
                                          <p:attrName>style.visibility</p:attrName>
                                        </p:attrNameLst>
                                      </p:cBhvr>
                                      <p:to>
                                        <p:strVal val="visible"/>
                                      </p:to>
                                    </p:set>
                                    <p:animEffect transition="in" filter="blinds(horizontal)">
                                      <p:cBhvr>
                                        <p:cTn id="15" dur="500"/>
                                        <p:tgtEl>
                                          <p:spTgt spid="72706"/>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grpId="0" nodeType="click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blinds(horizontal)">
                                      <p:cBhvr>
                                        <p:cTn id="20" dur="500"/>
                                        <p:tgtEl>
                                          <p:spTgt spid="10"/>
                                        </p:tgtEl>
                                      </p:cBhvr>
                                    </p:animEffect>
                                  </p:childTnLst>
                                </p:cTn>
                              </p:par>
                              <p:par>
                                <p:cTn id="21" presetID="3" presetClass="entr" presetSubtype="10" fill="hold" nodeType="withEffect">
                                  <p:stCondLst>
                                    <p:cond delay="0"/>
                                  </p:stCondLst>
                                  <p:childTnLst>
                                    <p:set>
                                      <p:cBhvr>
                                        <p:cTn id="22" dur="1" fill="hold">
                                          <p:stCondLst>
                                            <p:cond delay="0"/>
                                          </p:stCondLst>
                                        </p:cTn>
                                        <p:tgtEl>
                                          <p:spTgt spid="72712"/>
                                        </p:tgtEl>
                                        <p:attrNameLst>
                                          <p:attrName>style.visibility</p:attrName>
                                        </p:attrNameLst>
                                      </p:cBhvr>
                                      <p:to>
                                        <p:strVal val="visible"/>
                                      </p:to>
                                    </p:set>
                                    <p:animEffect transition="in" filter="blinds(horizontal)">
                                      <p:cBhvr>
                                        <p:cTn id="23" dur="500"/>
                                        <p:tgtEl>
                                          <p:spTgt spid="72712"/>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grpId="0" nodeType="click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blinds(horizontal)">
                                      <p:cBhvr>
                                        <p:cTn id="28" dur="500"/>
                                        <p:tgtEl>
                                          <p:spTgt spid="11"/>
                                        </p:tgtEl>
                                      </p:cBhvr>
                                    </p:animEffect>
                                  </p:childTnLst>
                                </p:cTn>
                              </p:par>
                              <p:par>
                                <p:cTn id="29" presetID="3" presetClass="entr" presetSubtype="10" fill="hold" nodeType="withEffect">
                                  <p:stCondLst>
                                    <p:cond delay="0"/>
                                  </p:stCondLst>
                                  <p:childTnLst>
                                    <p:set>
                                      <p:cBhvr>
                                        <p:cTn id="30" dur="1" fill="hold">
                                          <p:stCondLst>
                                            <p:cond delay="0"/>
                                          </p:stCondLst>
                                        </p:cTn>
                                        <p:tgtEl>
                                          <p:spTgt spid="72708"/>
                                        </p:tgtEl>
                                        <p:attrNameLst>
                                          <p:attrName>style.visibility</p:attrName>
                                        </p:attrNameLst>
                                      </p:cBhvr>
                                      <p:to>
                                        <p:strVal val="visible"/>
                                      </p:to>
                                    </p:set>
                                    <p:animEffect transition="in" filter="blinds(horizontal)">
                                      <p:cBhvr>
                                        <p:cTn id="31" dur="500"/>
                                        <p:tgtEl>
                                          <p:spTgt spid="72708"/>
                                        </p:tgtEl>
                                      </p:cBhvr>
                                    </p:animEffect>
                                  </p:childTnLst>
                                </p:cTn>
                              </p:par>
                            </p:childTnLst>
                          </p:cTn>
                        </p:par>
                      </p:childTnLst>
                    </p:cTn>
                  </p:par>
                  <p:par>
                    <p:cTn id="32" fill="hold">
                      <p:stCondLst>
                        <p:cond delay="indefinite"/>
                      </p:stCondLst>
                      <p:childTnLst>
                        <p:par>
                          <p:cTn id="33" fill="hold">
                            <p:stCondLst>
                              <p:cond delay="0"/>
                            </p:stCondLst>
                            <p:childTnLst>
                              <p:par>
                                <p:cTn id="34" presetID="3" presetClass="entr" presetSubtype="10" fill="hold" grpId="0" nodeType="click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blinds(horizontal)">
                                      <p:cBhvr>
                                        <p:cTn id="36" dur="500"/>
                                        <p:tgtEl>
                                          <p:spTgt spid="12"/>
                                        </p:tgtEl>
                                      </p:cBhvr>
                                    </p:animEffect>
                                  </p:childTnLst>
                                </p:cTn>
                              </p:par>
                              <p:par>
                                <p:cTn id="37" presetID="3" presetClass="entr" presetSubtype="10" fill="hold" nodeType="withEffect">
                                  <p:stCondLst>
                                    <p:cond delay="0"/>
                                  </p:stCondLst>
                                  <p:childTnLst>
                                    <p:set>
                                      <p:cBhvr>
                                        <p:cTn id="38" dur="1" fill="hold">
                                          <p:stCondLst>
                                            <p:cond delay="0"/>
                                          </p:stCondLst>
                                        </p:cTn>
                                        <p:tgtEl>
                                          <p:spTgt spid="72714"/>
                                        </p:tgtEl>
                                        <p:attrNameLst>
                                          <p:attrName>style.visibility</p:attrName>
                                        </p:attrNameLst>
                                      </p:cBhvr>
                                      <p:to>
                                        <p:strVal val="visible"/>
                                      </p:to>
                                    </p:set>
                                    <p:animEffect transition="in" filter="blinds(horizontal)">
                                      <p:cBhvr>
                                        <p:cTn id="39" dur="500"/>
                                        <p:tgtEl>
                                          <p:spTgt spid="72714"/>
                                        </p:tgtEl>
                                      </p:cBhvr>
                                    </p:animEffect>
                                  </p:childTnLst>
                                </p:cTn>
                              </p:par>
                            </p:childTnLst>
                          </p:cTn>
                        </p:par>
                      </p:childTnLst>
                    </p:cTn>
                  </p:par>
                  <p:par>
                    <p:cTn id="40" fill="hold">
                      <p:stCondLst>
                        <p:cond delay="indefinite"/>
                      </p:stCondLst>
                      <p:childTnLst>
                        <p:par>
                          <p:cTn id="41" fill="hold">
                            <p:stCondLst>
                              <p:cond delay="0"/>
                            </p:stCondLst>
                            <p:childTnLst>
                              <p:par>
                                <p:cTn id="42" presetID="3" presetClass="entr" presetSubtype="10" fill="hold" nodeType="clickEffect">
                                  <p:stCondLst>
                                    <p:cond delay="0"/>
                                  </p:stCondLst>
                                  <p:childTnLst>
                                    <p:set>
                                      <p:cBhvr>
                                        <p:cTn id="43" dur="1" fill="hold">
                                          <p:stCondLst>
                                            <p:cond delay="0"/>
                                          </p:stCondLst>
                                        </p:cTn>
                                        <p:tgtEl>
                                          <p:spTgt spid="26"/>
                                        </p:tgtEl>
                                        <p:attrNameLst>
                                          <p:attrName>style.visibility</p:attrName>
                                        </p:attrNameLst>
                                      </p:cBhvr>
                                      <p:to>
                                        <p:strVal val="visible"/>
                                      </p:to>
                                    </p:set>
                                    <p:animEffect transition="in" filter="blinds(horizontal)">
                                      <p:cBhvr>
                                        <p:cTn id="44"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9" grpId="0" animBg="1"/>
      <p:bldP spid="12"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14282" y="1700808"/>
            <a:ext cx="4213702" cy="5089914"/>
          </a:xfrm>
          <a:prstGeom prst="rect">
            <a:avLst/>
          </a:prstGeom>
          <a:solidFill>
            <a:srgbClr val="246638"/>
          </a:solidFill>
          <a:ln w="60325" cap="flat">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endParaRPr lang="en-US" sz="2400" dirty="0" smtClean="0"/>
          </a:p>
        </p:txBody>
      </p:sp>
      <p:sp>
        <p:nvSpPr>
          <p:cNvPr id="7" name="Rectangle 6"/>
          <p:cNvSpPr/>
          <p:nvPr/>
        </p:nvSpPr>
        <p:spPr>
          <a:xfrm>
            <a:off x="214282" y="214290"/>
            <a:ext cx="8715436" cy="1437164"/>
          </a:xfrm>
          <a:prstGeom prst="rect">
            <a:avLst/>
          </a:prstGeom>
          <a:solidFill>
            <a:srgbClr val="246638"/>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bg1"/>
              </a:solidFill>
            </a:endParaRPr>
          </a:p>
        </p:txBody>
      </p:sp>
      <p:sp>
        <p:nvSpPr>
          <p:cNvPr id="8" name="Title 1"/>
          <p:cNvSpPr txBox="1">
            <a:spLocks/>
          </p:cNvSpPr>
          <p:nvPr/>
        </p:nvSpPr>
        <p:spPr>
          <a:xfrm>
            <a:off x="285720" y="357166"/>
            <a:ext cx="8572560" cy="1143000"/>
          </a:xfrm>
          <a:prstGeom prst="rect">
            <a:avLst/>
          </a:prstGeom>
        </p:spPr>
        <p:txBody>
          <a:bodyPr vert="horz" lIns="91440" tIns="45720" rIns="91440" bIns="45720" rtlCol="0" anchor="ctr">
            <a:normAutofit/>
          </a:bodyPr>
          <a:lstStyle/>
          <a:p>
            <a:pPr>
              <a:spcBef>
                <a:spcPct val="0"/>
              </a:spcBef>
              <a:defRPr/>
            </a:pPr>
            <a:r>
              <a:rPr lang="de-DE" sz="4400" dirty="0" smtClean="0">
                <a:solidFill>
                  <a:schemeClr val="bg1"/>
                </a:solidFill>
                <a:latin typeface="Cordia New" pitchFamily="34" charset="-34"/>
                <a:cs typeface="Cordia New" pitchFamily="34" charset="-34"/>
              </a:rPr>
              <a:t>4. </a:t>
            </a:r>
            <a:r>
              <a:rPr lang="de-DE" sz="4400" dirty="0">
                <a:solidFill>
                  <a:schemeClr val="bg1"/>
                </a:solidFill>
                <a:latin typeface="Cordia New" pitchFamily="34" charset="-34"/>
                <a:cs typeface="Cordia New" pitchFamily="34" charset="-34"/>
              </a:rPr>
              <a:t>Detektoren (am Beispiel von ATLAS)</a:t>
            </a:r>
          </a:p>
        </p:txBody>
      </p:sp>
      <p:sp>
        <p:nvSpPr>
          <p:cNvPr id="3" name="Inhaltsplatzhalter 2"/>
          <p:cNvSpPr>
            <a:spLocks noGrp="1"/>
          </p:cNvSpPr>
          <p:nvPr>
            <p:ph type="body" idx="1"/>
          </p:nvPr>
        </p:nvSpPr>
        <p:spPr>
          <a:xfrm>
            <a:off x="251520" y="1772816"/>
            <a:ext cx="4176464" cy="4585121"/>
          </a:xfrm>
        </p:spPr>
        <p:txBody>
          <a:bodyPr rtlCol="0">
            <a:noAutofit/>
          </a:bodyPr>
          <a:lstStyle/>
          <a:p>
            <a:pPr eaLnBrk="1" fontAlgn="auto" hangingPunct="1">
              <a:spcAft>
                <a:spcPts val="0"/>
              </a:spcAft>
              <a:buFont typeface="Arial" pitchFamily="34" charset="0"/>
              <a:buNone/>
              <a:defRPr/>
            </a:pPr>
            <a:endParaRPr lang="de-DE" sz="2400" dirty="0" smtClean="0">
              <a:solidFill>
                <a:schemeClr val="bg1"/>
              </a:solidFill>
            </a:endParaRPr>
          </a:p>
          <a:p>
            <a:pPr eaLnBrk="1" fontAlgn="auto" hangingPunct="1">
              <a:spcAft>
                <a:spcPts val="0"/>
              </a:spcAft>
              <a:buFont typeface="Arial" pitchFamily="34" charset="0"/>
              <a:buNone/>
              <a:defRPr/>
            </a:pPr>
            <a:endParaRPr lang="de-DE" sz="2400" dirty="0" smtClean="0">
              <a:solidFill>
                <a:schemeClr val="bg1"/>
              </a:solidFill>
            </a:endParaRPr>
          </a:p>
          <a:p>
            <a:pPr eaLnBrk="1" fontAlgn="auto" hangingPunct="1">
              <a:spcAft>
                <a:spcPts val="0"/>
              </a:spcAft>
              <a:buFont typeface="Arial" pitchFamily="34" charset="0"/>
              <a:buNone/>
              <a:defRPr/>
            </a:pPr>
            <a:endParaRPr lang="de-DE" sz="2400" dirty="0" smtClean="0">
              <a:solidFill>
                <a:schemeClr val="bg1"/>
              </a:solidFill>
            </a:endParaRPr>
          </a:p>
          <a:p>
            <a:pPr eaLnBrk="1" fontAlgn="auto" hangingPunct="1">
              <a:spcAft>
                <a:spcPts val="0"/>
              </a:spcAft>
              <a:buFont typeface="Arial" pitchFamily="34" charset="0"/>
              <a:buNone/>
              <a:defRPr/>
            </a:pPr>
            <a:r>
              <a:rPr lang="de-DE" sz="2400" b="1" dirty="0" smtClean="0">
                <a:solidFill>
                  <a:schemeClr val="bg1"/>
                </a:solidFill>
              </a:rPr>
              <a:t>Detektorarten</a:t>
            </a:r>
          </a:p>
          <a:p>
            <a:pPr eaLnBrk="1" fontAlgn="auto" hangingPunct="1">
              <a:spcAft>
                <a:spcPts val="0"/>
              </a:spcAft>
              <a:buFont typeface="Arial" pitchFamily="34" charset="0"/>
              <a:buNone/>
              <a:defRPr/>
            </a:pPr>
            <a:endParaRPr lang="de-DE" dirty="0" smtClean="0">
              <a:solidFill>
                <a:schemeClr val="bg1"/>
              </a:solidFill>
            </a:endParaRPr>
          </a:p>
          <a:p>
            <a:pPr eaLnBrk="1" fontAlgn="auto" hangingPunct="1">
              <a:spcAft>
                <a:spcPts val="0"/>
              </a:spcAft>
              <a:buFont typeface="Arial" pitchFamily="34" charset="0"/>
              <a:buNone/>
              <a:defRPr/>
            </a:pPr>
            <a:r>
              <a:rPr lang="de-DE" dirty="0" smtClean="0">
                <a:solidFill>
                  <a:schemeClr val="bg1"/>
                </a:solidFill>
              </a:rPr>
              <a:t>Spurdetektoren (</a:t>
            </a:r>
            <a:r>
              <a:rPr lang="de-DE" u="sng" dirty="0" smtClean="0">
                <a:solidFill>
                  <a:schemeClr val="bg1"/>
                </a:solidFill>
              </a:rPr>
              <a:t>Spur: Impuls, Ladung, Zerfall</a:t>
            </a:r>
            <a:r>
              <a:rPr lang="de-DE" dirty="0" smtClean="0">
                <a:solidFill>
                  <a:schemeClr val="bg1"/>
                </a:solidFill>
              </a:rPr>
              <a:t>)</a:t>
            </a:r>
          </a:p>
          <a:p>
            <a:pPr eaLnBrk="1" fontAlgn="auto" hangingPunct="1">
              <a:spcAft>
                <a:spcPts val="0"/>
              </a:spcAft>
              <a:buFont typeface="Arial" pitchFamily="34" charset="0"/>
              <a:buNone/>
              <a:defRPr/>
            </a:pPr>
            <a:r>
              <a:rPr lang="de-DE" dirty="0" smtClean="0">
                <a:solidFill>
                  <a:schemeClr val="bg1"/>
                </a:solidFill>
              </a:rPr>
              <a:t>Kalorimeter (</a:t>
            </a:r>
            <a:r>
              <a:rPr lang="de-DE" u="sng" dirty="0" smtClean="0">
                <a:solidFill>
                  <a:schemeClr val="bg1"/>
                </a:solidFill>
                <a:hlinkClick r:id="rId3" action="ppaction://hlinksldjump"/>
              </a:rPr>
              <a:t>Energie</a:t>
            </a:r>
            <a:r>
              <a:rPr lang="de-DE" dirty="0" smtClean="0">
                <a:solidFill>
                  <a:schemeClr val="bg1"/>
                </a:solidFill>
              </a:rPr>
              <a:t>)</a:t>
            </a:r>
          </a:p>
          <a:p>
            <a:pPr marL="0" lvl="1" eaLnBrk="1" fontAlgn="auto" hangingPunct="1">
              <a:spcAft>
                <a:spcPts val="0"/>
              </a:spcAft>
              <a:buFont typeface="Wingdings" pitchFamily="2" charset="2"/>
              <a:buChar char="§"/>
              <a:defRPr/>
            </a:pPr>
            <a:r>
              <a:rPr lang="de-DE" dirty="0" smtClean="0">
                <a:solidFill>
                  <a:schemeClr val="bg1"/>
                </a:solidFill>
              </a:rPr>
              <a:t>  ECAL: Elektromagnetisches Kalorimeter</a:t>
            </a:r>
          </a:p>
          <a:p>
            <a:pPr marL="0" lvl="1" eaLnBrk="1" fontAlgn="auto" hangingPunct="1">
              <a:spcAft>
                <a:spcPts val="0"/>
              </a:spcAft>
              <a:buFont typeface="Wingdings" pitchFamily="2" charset="2"/>
              <a:buChar char="§"/>
              <a:defRPr/>
            </a:pPr>
            <a:r>
              <a:rPr lang="de-DE" dirty="0" smtClean="0">
                <a:solidFill>
                  <a:schemeClr val="bg1"/>
                </a:solidFill>
              </a:rPr>
              <a:t>  HCAL: Hadron Kalorimeter</a:t>
            </a:r>
          </a:p>
          <a:p>
            <a:pPr eaLnBrk="1" fontAlgn="auto" hangingPunct="1">
              <a:spcAft>
                <a:spcPts val="0"/>
              </a:spcAft>
              <a:buFont typeface="Arial" pitchFamily="34" charset="0"/>
              <a:buNone/>
              <a:defRPr/>
            </a:pPr>
            <a:r>
              <a:rPr lang="de-DE" dirty="0" err="1" smtClean="0">
                <a:solidFill>
                  <a:schemeClr val="bg1"/>
                </a:solidFill>
              </a:rPr>
              <a:t>Myonenkammer</a:t>
            </a:r>
            <a:r>
              <a:rPr lang="de-DE" dirty="0" smtClean="0">
                <a:solidFill>
                  <a:schemeClr val="bg1"/>
                </a:solidFill>
              </a:rPr>
              <a:t> (Spur, </a:t>
            </a:r>
            <a:r>
              <a:rPr lang="de-DE" dirty="0" err="1" smtClean="0">
                <a:solidFill>
                  <a:schemeClr val="bg1"/>
                </a:solidFill>
              </a:rPr>
              <a:t>Myonennachweis</a:t>
            </a:r>
            <a:r>
              <a:rPr lang="de-DE" dirty="0" smtClean="0">
                <a:solidFill>
                  <a:schemeClr val="bg1"/>
                </a:solidFill>
              </a:rPr>
              <a:t>)</a:t>
            </a:r>
          </a:p>
          <a:p>
            <a:pPr eaLnBrk="1" fontAlgn="auto" hangingPunct="1">
              <a:spcAft>
                <a:spcPts val="0"/>
              </a:spcAft>
              <a:buFont typeface="Arial" pitchFamily="34" charset="0"/>
              <a:buNone/>
              <a:defRPr/>
            </a:pPr>
            <a:endParaRPr lang="de-DE" dirty="0" smtClean="0">
              <a:solidFill>
                <a:schemeClr val="bg1"/>
              </a:solidFill>
            </a:endParaRPr>
          </a:p>
          <a:p>
            <a:pPr eaLnBrk="1" fontAlgn="auto" hangingPunct="1">
              <a:spcAft>
                <a:spcPts val="0"/>
              </a:spcAft>
              <a:buFont typeface="Arial" pitchFamily="34" charset="0"/>
              <a:buNone/>
              <a:defRPr/>
            </a:pPr>
            <a:r>
              <a:rPr lang="de-DE" dirty="0" smtClean="0">
                <a:solidFill>
                  <a:schemeClr val="bg1"/>
                </a:solidFill>
              </a:rPr>
              <a:t>Vielzweckdetektor = alles zusammen</a:t>
            </a:r>
          </a:p>
        </p:txBody>
      </p:sp>
      <p:sp>
        <p:nvSpPr>
          <p:cNvPr id="4" name="Foliennummernplatzhalter 3"/>
          <p:cNvSpPr>
            <a:spLocks noGrp="1"/>
          </p:cNvSpPr>
          <p:nvPr>
            <p:ph type="sldNum" sz="quarter" idx="12"/>
          </p:nvPr>
        </p:nvSpPr>
        <p:spPr/>
        <p:txBody>
          <a:bodyPr/>
          <a:lstStyle/>
          <a:p>
            <a:pPr>
              <a:defRPr/>
            </a:pPr>
            <a:fld id="{663B9FAA-6EFC-4E51-9F99-DDE88E334DDF}" type="slidenum">
              <a:rPr lang="de-DE" smtClean="0"/>
              <a:pPr>
                <a:defRPr/>
              </a:pPr>
              <a:t>43</a:t>
            </a:fld>
            <a:endParaRPr lang="de-DE" dirty="0"/>
          </a:p>
        </p:txBody>
      </p:sp>
      <p:pic>
        <p:nvPicPr>
          <p:cNvPr id="82946" name="Picture 2" descr="A:\Arbeit\Masterclasses\MasterclassesWebseite\MasterclassesWebseiteNeu\MasterclassesWebseite\images\spurdetektor_detail.jpg"/>
          <p:cNvPicPr>
            <a:picLocks noChangeAspect="1" noChangeArrowheads="1"/>
          </p:cNvPicPr>
          <p:nvPr/>
        </p:nvPicPr>
        <p:blipFill>
          <a:blip r:embed="rId4" cstate="print"/>
          <a:srcRect/>
          <a:stretch>
            <a:fillRect/>
          </a:stretch>
        </p:blipFill>
        <p:spPr bwMode="auto">
          <a:xfrm>
            <a:off x="4499992" y="2382838"/>
            <a:ext cx="4320480" cy="4320480"/>
          </a:xfrm>
          <a:prstGeom prst="rect">
            <a:avLst/>
          </a:prstGeom>
          <a:noFill/>
        </p:spPr>
      </p:pic>
      <p:pic>
        <p:nvPicPr>
          <p:cNvPr id="82947" name="Picture 3" descr="A:\Arbeit\Masterclasses\MasterclassesWebseite\MasterclassesWebseiteNeu\MasterclassesWebseite\images\spurdetektor.jpg"/>
          <p:cNvPicPr>
            <a:picLocks noChangeAspect="1" noChangeArrowheads="1"/>
          </p:cNvPicPr>
          <p:nvPr/>
        </p:nvPicPr>
        <p:blipFill>
          <a:blip r:embed="rId5" cstate="print"/>
          <a:srcRect/>
          <a:stretch>
            <a:fillRect/>
          </a:stretch>
        </p:blipFill>
        <p:spPr bwMode="auto">
          <a:xfrm>
            <a:off x="4445825" y="1615774"/>
            <a:ext cx="4446655" cy="2965354"/>
          </a:xfrm>
          <a:prstGeom prst="rect">
            <a:avLst/>
          </a:prstGeom>
          <a:noFill/>
        </p:spPr>
      </p:pic>
      <p:pic>
        <p:nvPicPr>
          <p:cNvPr id="82948" name="Picture 4" descr="A:\Arbeit\Masterclasses\MasterclassesWebseite\MasterclassesWebseiteNeu\MasterclassesWebseite\images\calorimeter.jpg"/>
          <p:cNvPicPr>
            <a:picLocks noChangeAspect="1" noChangeArrowheads="1"/>
          </p:cNvPicPr>
          <p:nvPr/>
        </p:nvPicPr>
        <p:blipFill>
          <a:blip r:embed="rId6" cstate="print"/>
          <a:srcRect/>
          <a:stretch>
            <a:fillRect/>
          </a:stretch>
        </p:blipFill>
        <p:spPr bwMode="auto">
          <a:xfrm>
            <a:off x="4427984" y="2636912"/>
            <a:ext cx="4716016" cy="3174185"/>
          </a:xfrm>
          <a:prstGeom prst="rect">
            <a:avLst/>
          </a:prstGeom>
          <a:noFill/>
        </p:spPr>
      </p:pic>
      <p:pic>
        <p:nvPicPr>
          <p:cNvPr id="82949" name="Picture 5" descr="A:\Arbeit\Masterclasses\MasterclassesWebseite\MasterclassesWebseiteNeu\MasterclassesWebseite\images\muon.jpg"/>
          <p:cNvPicPr>
            <a:picLocks noChangeAspect="1" noChangeArrowheads="1"/>
          </p:cNvPicPr>
          <p:nvPr/>
        </p:nvPicPr>
        <p:blipFill>
          <a:blip r:embed="rId7" cstate="print"/>
          <a:srcRect/>
          <a:stretch>
            <a:fillRect/>
          </a:stretch>
        </p:blipFill>
        <p:spPr bwMode="auto">
          <a:xfrm>
            <a:off x="4788024" y="2276872"/>
            <a:ext cx="3960287" cy="4377160"/>
          </a:xfrm>
          <a:prstGeom prst="rect">
            <a:avLst/>
          </a:prstGeom>
          <a:noFill/>
        </p:spPr>
      </p:pic>
      <p:pic>
        <p:nvPicPr>
          <p:cNvPr id="82951" name="Picture 7" descr="http://mediaarchive.cern.ch/MediaArchive/Photo/Public/1998/9803026/9803026/9803026-A5-at-72-dpi.jpg"/>
          <p:cNvPicPr>
            <a:picLocks noChangeAspect="1" noChangeArrowheads="1"/>
          </p:cNvPicPr>
          <p:nvPr/>
        </p:nvPicPr>
        <p:blipFill>
          <a:blip r:embed="rId8" cstate="print"/>
          <a:srcRect/>
          <a:stretch>
            <a:fillRect/>
          </a:stretch>
        </p:blipFill>
        <p:spPr bwMode="auto">
          <a:xfrm>
            <a:off x="4493446" y="2420888"/>
            <a:ext cx="4477591" cy="3163070"/>
          </a:xfrm>
          <a:prstGeom prst="rect">
            <a:avLst/>
          </a:prstGeom>
          <a:noFill/>
        </p:spPr>
      </p:pic>
      <p:sp>
        <p:nvSpPr>
          <p:cNvPr id="14" name="Inhaltsplatzhalter 2"/>
          <p:cNvSpPr txBox="1">
            <a:spLocks/>
          </p:cNvSpPr>
          <p:nvPr/>
        </p:nvSpPr>
        <p:spPr>
          <a:xfrm>
            <a:off x="251520" y="4149080"/>
            <a:ext cx="4176464" cy="1008112"/>
          </a:xfrm>
          <a:prstGeom prst="rect">
            <a:avLst/>
          </a:prstGeom>
        </p:spPr>
        <p:txBody>
          <a:bodyPr vert="horz" lIns="91440" tIns="45720" rIns="91440" bIns="45720" rtlCol="0" anchor="b">
            <a:noAutofit/>
          </a:bodyPr>
          <a:lstStyle/>
          <a:p>
            <a:pPr marL="0" marR="0" lvl="0" indent="0" algn="l" defTabSz="914400" rtl="0" eaLnBrk="1" fontAlgn="auto" latinLnBrk="0" hangingPunct="1">
              <a:lnSpc>
                <a:spcPct val="100000"/>
              </a:lnSpc>
              <a:spcBef>
                <a:spcPct val="20000"/>
              </a:spcBef>
              <a:spcAft>
                <a:spcPts val="0"/>
              </a:spcAft>
              <a:buClrTx/>
              <a:buSzTx/>
              <a:buFont typeface="Wingdings" pitchFamily="2" charset="2"/>
              <a:buChar char="§"/>
              <a:tabLst/>
              <a:defRPr/>
            </a:pPr>
            <a:r>
              <a:rPr kumimoji="0" lang="de-DE" sz="2000" b="0" i="0" u="none" strike="noStrike" kern="1200" cap="none" spc="0" normalizeH="0" baseline="0" noProof="0" dirty="0" smtClean="0">
                <a:ln>
                  <a:noFill/>
                </a:ln>
                <a:solidFill>
                  <a:schemeClr val="bg1"/>
                </a:solidFill>
                <a:effectLst/>
                <a:uLnTx/>
                <a:uFillTx/>
                <a:latin typeface="+mn-lt"/>
                <a:ea typeface="+mn-ea"/>
                <a:cs typeface="+mn-cs"/>
              </a:rPr>
              <a:t>  Silizium-Pixeldetektor (Pixels) - </a:t>
            </a:r>
            <a:r>
              <a:rPr kumimoji="0" lang="de-DE" sz="2000" b="0" i="0" u="none" strike="noStrike" kern="1200" cap="none" spc="0" normalizeH="0" baseline="0" noProof="0" dirty="0" smtClean="0">
                <a:ln>
                  <a:noFill/>
                </a:ln>
                <a:solidFill>
                  <a:schemeClr val="bg1"/>
                </a:solidFill>
                <a:effectLst/>
                <a:uLnTx/>
                <a:uFillTx/>
                <a:latin typeface="+mn-lt"/>
                <a:ea typeface="+mn-ea"/>
                <a:cs typeface="+mn-cs"/>
                <a:hlinkClick r:id="rId9" action="ppaction://hlinksldjump"/>
              </a:rPr>
              <a:t>HLD</a:t>
            </a:r>
            <a:endParaRPr kumimoji="0" lang="de-DE" sz="2000" b="0" i="0" u="none" strike="noStrike" kern="1200" cap="none" spc="0" normalizeH="0" baseline="0" noProof="0" dirty="0" smtClean="0">
              <a:ln>
                <a:noFill/>
              </a:ln>
              <a:solidFill>
                <a:schemeClr val="bg1"/>
              </a:solidFill>
              <a:effectLst/>
              <a:uLnTx/>
              <a:uFillTx/>
              <a:latin typeface="+mn-lt"/>
              <a:ea typeface="+mn-ea"/>
              <a:cs typeface="+mn-cs"/>
            </a:endParaRPr>
          </a:p>
          <a:p>
            <a:pPr marL="0" marR="0" lvl="0" indent="0" algn="l" defTabSz="914400" rtl="0" eaLnBrk="1" fontAlgn="auto" latinLnBrk="0" hangingPunct="1">
              <a:lnSpc>
                <a:spcPct val="100000"/>
              </a:lnSpc>
              <a:spcBef>
                <a:spcPct val="20000"/>
              </a:spcBef>
              <a:spcAft>
                <a:spcPts val="0"/>
              </a:spcAft>
              <a:buClrTx/>
              <a:buSzTx/>
              <a:buFont typeface="Wingdings" pitchFamily="2" charset="2"/>
              <a:buChar char="§"/>
              <a:tabLst/>
              <a:defRPr/>
            </a:pPr>
            <a:r>
              <a:rPr lang="de-DE" sz="2000" dirty="0" smtClean="0">
                <a:solidFill>
                  <a:schemeClr val="bg1"/>
                </a:solidFill>
              </a:rPr>
              <a:t>  Silizium-Streifendetektor (SCT) - HLT</a:t>
            </a:r>
          </a:p>
          <a:p>
            <a:pPr marL="0" marR="0" lvl="0" indent="0" algn="l" defTabSz="914400" rtl="0" eaLnBrk="1" fontAlgn="auto" latinLnBrk="0" hangingPunct="1">
              <a:lnSpc>
                <a:spcPct val="100000"/>
              </a:lnSpc>
              <a:spcBef>
                <a:spcPct val="20000"/>
              </a:spcBef>
              <a:spcAft>
                <a:spcPts val="0"/>
              </a:spcAft>
              <a:buClrTx/>
              <a:buSzTx/>
              <a:buFont typeface="Wingdings" pitchFamily="2" charset="2"/>
              <a:buChar char="§"/>
              <a:tabLst/>
              <a:defRPr/>
            </a:pPr>
            <a:r>
              <a:rPr kumimoji="0" lang="de-DE" sz="2000" b="0" i="0" u="none" strike="noStrike" kern="1200" cap="none" spc="0" normalizeH="0" baseline="0" noProof="0" dirty="0" smtClean="0">
                <a:ln>
                  <a:noFill/>
                </a:ln>
                <a:solidFill>
                  <a:schemeClr val="bg1"/>
                </a:solidFill>
                <a:effectLst/>
                <a:uLnTx/>
                <a:uFillTx/>
                <a:latin typeface="+mn-lt"/>
                <a:ea typeface="+mn-ea"/>
                <a:cs typeface="+mn-cs"/>
              </a:rPr>
              <a:t>  Durchgangsstrahlungsdetektor (TRT)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Effect transition="in" filter="blinds(horizontal)">
                                      <p:cBhvr>
                                        <p:cTn id="7" dur="500"/>
                                        <p:tgtEl>
                                          <p:spTgt spid="3">
                                            <p:txEl>
                                              <p:pRg st="5" end="5"/>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82947"/>
                                        </p:tgtEl>
                                        <p:attrNameLst>
                                          <p:attrName>style.visibility</p:attrName>
                                        </p:attrNameLst>
                                      </p:cBhvr>
                                      <p:to>
                                        <p:strVal val="visible"/>
                                      </p:to>
                                    </p:set>
                                    <p:animEffect transition="in" filter="blinds(horizontal)">
                                      <p:cBhvr>
                                        <p:cTn id="10" dur="500"/>
                                        <p:tgtEl>
                                          <p:spTgt spid="82947"/>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xit" presetSubtype="10" fill="hold" nodeType="clickEffect">
                                  <p:stCondLst>
                                    <p:cond delay="0"/>
                                  </p:stCondLst>
                                  <p:childTnLst>
                                    <p:animEffect transition="out" filter="blinds(horizontal)">
                                      <p:cBhvr>
                                        <p:cTn id="14" dur="500"/>
                                        <p:tgtEl>
                                          <p:spTgt spid="82947"/>
                                        </p:tgtEl>
                                      </p:cBhvr>
                                    </p:animEffect>
                                    <p:set>
                                      <p:cBhvr>
                                        <p:cTn id="15" dur="1" fill="hold">
                                          <p:stCondLst>
                                            <p:cond delay="499"/>
                                          </p:stCondLst>
                                        </p:cTn>
                                        <p:tgtEl>
                                          <p:spTgt spid="82947"/>
                                        </p:tgtEl>
                                        <p:attrNameLst>
                                          <p:attrName>style.visibility</p:attrName>
                                        </p:attrNameLst>
                                      </p:cBhvr>
                                      <p:to>
                                        <p:strVal val="hidden"/>
                                      </p:to>
                                    </p:set>
                                  </p:childTnLst>
                                </p:cTn>
                              </p:par>
                              <p:par>
                                <p:cTn id="16" presetID="3" presetClass="entr" presetSubtype="10" fill="hold" nodeType="withEffect">
                                  <p:stCondLst>
                                    <p:cond delay="0"/>
                                  </p:stCondLst>
                                  <p:childTnLst>
                                    <p:set>
                                      <p:cBhvr>
                                        <p:cTn id="17" dur="1" fill="hold">
                                          <p:stCondLst>
                                            <p:cond delay="0"/>
                                          </p:stCondLst>
                                        </p:cTn>
                                        <p:tgtEl>
                                          <p:spTgt spid="82946"/>
                                        </p:tgtEl>
                                        <p:attrNameLst>
                                          <p:attrName>style.visibility</p:attrName>
                                        </p:attrNameLst>
                                      </p:cBhvr>
                                      <p:to>
                                        <p:strVal val="visible"/>
                                      </p:to>
                                    </p:set>
                                    <p:animEffect transition="in" filter="blinds(horizontal)">
                                      <p:cBhvr>
                                        <p:cTn id="18" dur="500"/>
                                        <p:tgtEl>
                                          <p:spTgt spid="82946"/>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blinds(horizontal)">
                                      <p:cBhvr>
                                        <p:cTn id="23" dur="500"/>
                                        <p:tgtEl>
                                          <p:spTgt spid="14"/>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xit" presetSubtype="10" fill="hold" nodeType="clickEffect">
                                  <p:stCondLst>
                                    <p:cond delay="0"/>
                                  </p:stCondLst>
                                  <p:childTnLst>
                                    <p:animEffect transition="out" filter="blinds(horizontal)">
                                      <p:cBhvr>
                                        <p:cTn id="27" dur="500"/>
                                        <p:tgtEl>
                                          <p:spTgt spid="82946"/>
                                        </p:tgtEl>
                                      </p:cBhvr>
                                    </p:animEffect>
                                    <p:set>
                                      <p:cBhvr>
                                        <p:cTn id="28" dur="1" fill="hold">
                                          <p:stCondLst>
                                            <p:cond delay="499"/>
                                          </p:stCondLst>
                                        </p:cTn>
                                        <p:tgtEl>
                                          <p:spTgt spid="82946"/>
                                        </p:tgtEl>
                                        <p:attrNameLst>
                                          <p:attrName>style.visibility</p:attrName>
                                        </p:attrNameLst>
                                      </p:cBhvr>
                                      <p:to>
                                        <p:strVal val="hidden"/>
                                      </p:to>
                                    </p:set>
                                  </p:childTnLst>
                                </p:cTn>
                              </p:par>
                              <p:par>
                                <p:cTn id="29" presetID="3" presetClass="exit" presetSubtype="10" fill="hold" nodeType="withEffect">
                                  <p:stCondLst>
                                    <p:cond delay="0"/>
                                  </p:stCondLst>
                                  <p:childTnLst>
                                    <p:animEffect transition="out" filter="blinds(horizontal)">
                                      <p:cBhvr>
                                        <p:cTn id="30" dur="500"/>
                                        <p:tgtEl>
                                          <p:spTgt spid="3">
                                            <p:txEl>
                                              <p:pRg st="5" end="5"/>
                                            </p:txEl>
                                          </p:spTgt>
                                        </p:tgtEl>
                                      </p:cBhvr>
                                    </p:animEffect>
                                    <p:set>
                                      <p:cBhvr>
                                        <p:cTn id="31" dur="1" fill="hold">
                                          <p:stCondLst>
                                            <p:cond delay="499"/>
                                          </p:stCondLst>
                                        </p:cTn>
                                        <p:tgtEl>
                                          <p:spTgt spid="3">
                                            <p:txEl>
                                              <p:pRg st="5" end="5"/>
                                            </p:txEl>
                                          </p:spTgt>
                                        </p:tgtEl>
                                        <p:attrNameLst>
                                          <p:attrName>style.visibility</p:attrName>
                                        </p:attrNameLst>
                                      </p:cBhvr>
                                      <p:to>
                                        <p:strVal val="hidden"/>
                                      </p:to>
                                    </p:set>
                                  </p:childTnLst>
                                </p:cTn>
                              </p:par>
                              <p:par>
                                <p:cTn id="32" presetID="3" presetClass="exit" presetSubtype="10" fill="hold" grpId="1" nodeType="withEffect">
                                  <p:stCondLst>
                                    <p:cond delay="0"/>
                                  </p:stCondLst>
                                  <p:childTnLst>
                                    <p:animEffect transition="out" filter="blinds(horizontal)">
                                      <p:cBhvr>
                                        <p:cTn id="33" dur="500"/>
                                        <p:tgtEl>
                                          <p:spTgt spid="14"/>
                                        </p:tgtEl>
                                      </p:cBhvr>
                                    </p:animEffect>
                                    <p:set>
                                      <p:cBhvr>
                                        <p:cTn id="34" dur="1" fill="hold">
                                          <p:stCondLst>
                                            <p:cond delay="499"/>
                                          </p:stCondLst>
                                        </p:cTn>
                                        <p:tgtEl>
                                          <p:spTgt spid="14"/>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3" presetClass="entr" presetSubtype="10" fill="hold" nodeType="click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Effect transition="in" filter="blinds(horizontal)">
                                      <p:cBhvr>
                                        <p:cTn id="39" dur="500"/>
                                        <p:tgtEl>
                                          <p:spTgt spid="3">
                                            <p:txEl>
                                              <p:pRg st="6" end="6"/>
                                            </p:txEl>
                                          </p:spTgt>
                                        </p:tgtEl>
                                      </p:cBhvr>
                                    </p:animEffect>
                                  </p:childTnLst>
                                </p:cTn>
                              </p:par>
                              <p:par>
                                <p:cTn id="40" presetID="3" presetClass="entr" presetSubtype="10" fill="hold" nodeType="withEffect">
                                  <p:stCondLst>
                                    <p:cond delay="0"/>
                                  </p:stCondLst>
                                  <p:childTnLst>
                                    <p:set>
                                      <p:cBhvr>
                                        <p:cTn id="41" dur="1" fill="hold">
                                          <p:stCondLst>
                                            <p:cond delay="0"/>
                                          </p:stCondLst>
                                        </p:cTn>
                                        <p:tgtEl>
                                          <p:spTgt spid="82948"/>
                                        </p:tgtEl>
                                        <p:attrNameLst>
                                          <p:attrName>style.visibility</p:attrName>
                                        </p:attrNameLst>
                                      </p:cBhvr>
                                      <p:to>
                                        <p:strVal val="visible"/>
                                      </p:to>
                                    </p:set>
                                    <p:animEffect transition="in" filter="blinds(horizontal)">
                                      <p:cBhvr>
                                        <p:cTn id="42" dur="500"/>
                                        <p:tgtEl>
                                          <p:spTgt spid="82948"/>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nodeType="click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Effect transition="in" filter="blinds(horizontal)">
                                      <p:cBhvr>
                                        <p:cTn id="47" dur="500"/>
                                        <p:tgtEl>
                                          <p:spTgt spid="3">
                                            <p:txEl>
                                              <p:pRg st="7" end="7"/>
                                            </p:txEl>
                                          </p:spTgt>
                                        </p:tgtEl>
                                      </p:cBhvr>
                                    </p:animEffect>
                                  </p:childTnLst>
                                </p:cTn>
                              </p:par>
                              <p:par>
                                <p:cTn id="48" presetID="3" presetClass="entr" presetSubtype="10" fill="hold" nodeType="withEffect">
                                  <p:stCondLst>
                                    <p:cond delay="0"/>
                                  </p:stCondLst>
                                  <p:childTnLst>
                                    <p:set>
                                      <p:cBhvr>
                                        <p:cTn id="49" dur="1" fill="hold">
                                          <p:stCondLst>
                                            <p:cond delay="0"/>
                                          </p:stCondLst>
                                        </p:cTn>
                                        <p:tgtEl>
                                          <p:spTgt spid="3">
                                            <p:txEl>
                                              <p:pRg st="8" end="8"/>
                                            </p:txEl>
                                          </p:spTgt>
                                        </p:tgtEl>
                                        <p:attrNameLst>
                                          <p:attrName>style.visibility</p:attrName>
                                        </p:attrNameLst>
                                      </p:cBhvr>
                                      <p:to>
                                        <p:strVal val="visible"/>
                                      </p:to>
                                    </p:set>
                                    <p:animEffect transition="in" filter="blinds(horizontal)">
                                      <p:cBhvr>
                                        <p:cTn id="50" dur="500"/>
                                        <p:tgtEl>
                                          <p:spTgt spid="3">
                                            <p:txEl>
                                              <p:pRg st="8" end="8"/>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3" presetClass="exit" presetSubtype="10" fill="hold" nodeType="clickEffect">
                                  <p:stCondLst>
                                    <p:cond delay="0"/>
                                  </p:stCondLst>
                                  <p:childTnLst>
                                    <p:animEffect transition="out" filter="blinds(horizontal)">
                                      <p:cBhvr>
                                        <p:cTn id="54" dur="500"/>
                                        <p:tgtEl>
                                          <p:spTgt spid="82948"/>
                                        </p:tgtEl>
                                      </p:cBhvr>
                                    </p:animEffect>
                                    <p:set>
                                      <p:cBhvr>
                                        <p:cTn id="55" dur="1" fill="hold">
                                          <p:stCondLst>
                                            <p:cond delay="499"/>
                                          </p:stCondLst>
                                        </p:cTn>
                                        <p:tgtEl>
                                          <p:spTgt spid="82948"/>
                                        </p:tgtEl>
                                        <p:attrNameLst>
                                          <p:attrName>style.visibility</p:attrName>
                                        </p:attrNameLst>
                                      </p:cBhvr>
                                      <p:to>
                                        <p:strVal val="hidden"/>
                                      </p:to>
                                    </p:set>
                                  </p:childTnLst>
                                </p:cTn>
                              </p:par>
                              <p:par>
                                <p:cTn id="56" presetID="3" presetClass="exit" presetSubtype="10" fill="hold" nodeType="withEffect">
                                  <p:stCondLst>
                                    <p:cond delay="0"/>
                                  </p:stCondLst>
                                  <p:childTnLst>
                                    <p:animEffect transition="out" filter="blinds(horizontal)">
                                      <p:cBhvr>
                                        <p:cTn id="57" dur="500"/>
                                        <p:tgtEl>
                                          <p:spTgt spid="3">
                                            <p:txEl>
                                              <p:pRg st="6" end="6"/>
                                            </p:txEl>
                                          </p:spTgt>
                                        </p:tgtEl>
                                      </p:cBhvr>
                                    </p:animEffect>
                                    <p:set>
                                      <p:cBhvr>
                                        <p:cTn id="58" dur="1" fill="hold">
                                          <p:stCondLst>
                                            <p:cond delay="499"/>
                                          </p:stCondLst>
                                        </p:cTn>
                                        <p:tgtEl>
                                          <p:spTgt spid="3">
                                            <p:txEl>
                                              <p:pRg st="6" end="6"/>
                                            </p:txEl>
                                          </p:spTgt>
                                        </p:tgtEl>
                                        <p:attrNameLst>
                                          <p:attrName>style.visibility</p:attrName>
                                        </p:attrNameLst>
                                      </p:cBhvr>
                                      <p:to>
                                        <p:strVal val="hidden"/>
                                      </p:to>
                                    </p:set>
                                  </p:childTnLst>
                                </p:cTn>
                              </p:par>
                              <p:par>
                                <p:cTn id="59" presetID="3" presetClass="exit" presetSubtype="10" fill="hold" nodeType="withEffect">
                                  <p:stCondLst>
                                    <p:cond delay="0"/>
                                  </p:stCondLst>
                                  <p:childTnLst>
                                    <p:animEffect transition="out" filter="blinds(horizontal)">
                                      <p:cBhvr>
                                        <p:cTn id="60" dur="500"/>
                                        <p:tgtEl>
                                          <p:spTgt spid="3">
                                            <p:txEl>
                                              <p:pRg st="7" end="7"/>
                                            </p:txEl>
                                          </p:spTgt>
                                        </p:tgtEl>
                                      </p:cBhvr>
                                    </p:animEffect>
                                    <p:set>
                                      <p:cBhvr>
                                        <p:cTn id="61" dur="1" fill="hold">
                                          <p:stCondLst>
                                            <p:cond delay="499"/>
                                          </p:stCondLst>
                                        </p:cTn>
                                        <p:tgtEl>
                                          <p:spTgt spid="3">
                                            <p:txEl>
                                              <p:pRg st="7" end="7"/>
                                            </p:txEl>
                                          </p:spTgt>
                                        </p:tgtEl>
                                        <p:attrNameLst>
                                          <p:attrName>style.visibility</p:attrName>
                                        </p:attrNameLst>
                                      </p:cBhvr>
                                      <p:to>
                                        <p:strVal val="hidden"/>
                                      </p:to>
                                    </p:set>
                                  </p:childTnLst>
                                </p:cTn>
                              </p:par>
                              <p:par>
                                <p:cTn id="62" presetID="3" presetClass="exit" presetSubtype="10" fill="hold" nodeType="withEffect">
                                  <p:stCondLst>
                                    <p:cond delay="0"/>
                                  </p:stCondLst>
                                  <p:childTnLst>
                                    <p:animEffect transition="out" filter="blinds(horizontal)">
                                      <p:cBhvr>
                                        <p:cTn id="63" dur="500"/>
                                        <p:tgtEl>
                                          <p:spTgt spid="3">
                                            <p:txEl>
                                              <p:pRg st="8" end="8"/>
                                            </p:txEl>
                                          </p:spTgt>
                                        </p:tgtEl>
                                      </p:cBhvr>
                                    </p:animEffect>
                                    <p:set>
                                      <p:cBhvr>
                                        <p:cTn id="64" dur="1" fill="hold">
                                          <p:stCondLst>
                                            <p:cond delay="499"/>
                                          </p:stCondLst>
                                        </p:cTn>
                                        <p:tgtEl>
                                          <p:spTgt spid="3">
                                            <p:txEl>
                                              <p:pRg st="8" end="8"/>
                                            </p:txEl>
                                          </p:spTgt>
                                        </p:tgtEl>
                                        <p:attrNameLst>
                                          <p:attrName>style.visibility</p:attrName>
                                        </p:attrNameLst>
                                      </p:cBhvr>
                                      <p:to>
                                        <p:strVal val="hidden"/>
                                      </p:to>
                                    </p:set>
                                  </p:childTnLst>
                                </p:cTn>
                              </p:par>
                              <p:par>
                                <p:cTn id="65" presetID="3" presetClass="entr" presetSubtype="10" fill="hold" nodeType="withEffect">
                                  <p:stCondLst>
                                    <p:cond delay="0"/>
                                  </p:stCondLst>
                                  <p:childTnLst>
                                    <p:set>
                                      <p:cBhvr>
                                        <p:cTn id="66" dur="1" fill="hold">
                                          <p:stCondLst>
                                            <p:cond delay="0"/>
                                          </p:stCondLst>
                                        </p:cTn>
                                        <p:tgtEl>
                                          <p:spTgt spid="3">
                                            <p:txEl>
                                              <p:pRg st="9" end="9"/>
                                            </p:txEl>
                                          </p:spTgt>
                                        </p:tgtEl>
                                        <p:attrNameLst>
                                          <p:attrName>style.visibility</p:attrName>
                                        </p:attrNameLst>
                                      </p:cBhvr>
                                      <p:to>
                                        <p:strVal val="visible"/>
                                      </p:to>
                                    </p:set>
                                    <p:animEffect transition="in" filter="blinds(horizontal)">
                                      <p:cBhvr>
                                        <p:cTn id="67" dur="500"/>
                                        <p:tgtEl>
                                          <p:spTgt spid="3">
                                            <p:txEl>
                                              <p:pRg st="9" end="9"/>
                                            </p:txEl>
                                          </p:spTgt>
                                        </p:tgtEl>
                                      </p:cBhvr>
                                    </p:animEffect>
                                  </p:childTnLst>
                                </p:cTn>
                              </p:par>
                              <p:par>
                                <p:cTn id="68" presetID="3" presetClass="entr" presetSubtype="10" fill="hold" nodeType="withEffect">
                                  <p:stCondLst>
                                    <p:cond delay="0"/>
                                  </p:stCondLst>
                                  <p:childTnLst>
                                    <p:set>
                                      <p:cBhvr>
                                        <p:cTn id="69" dur="1" fill="hold">
                                          <p:stCondLst>
                                            <p:cond delay="0"/>
                                          </p:stCondLst>
                                        </p:cTn>
                                        <p:tgtEl>
                                          <p:spTgt spid="82949"/>
                                        </p:tgtEl>
                                        <p:attrNameLst>
                                          <p:attrName>style.visibility</p:attrName>
                                        </p:attrNameLst>
                                      </p:cBhvr>
                                      <p:to>
                                        <p:strVal val="visible"/>
                                      </p:to>
                                    </p:set>
                                    <p:animEffect transition="in" filter="blinds(horizontal)">
                                      <p:cBhvr>
                                        <p:cTn id="70" dur="500"/>
                                        <p:tgtEl>
                                          <p:spTgt spid="82949"/>
                                        </p:tgtEl>
                                      </p:cBhvr>
                                    </p:animEffect>
                                  </p:childTnLst>
                                </p:cTn>
                              </p:par>
                            </p:childTnLst>
                          </p:cTn>
                        </p:par>
                      </p:childTnLst>
                    </p:cTn>
                  </p:par>
                  <p:par>
                    <p:cTn id="71" fill="hold">
                      <p:stCondLst>
                        <p:cond delay="indefinite"/>
                      </p:stCondLst>
                      <p:childTnLst>
                        <p:par>
                          <p:cTn id="72" fill="hold">
                            <p:stCondLst>
                              <p:cond delay="0"/>
                            </p:stCondLst>
                            <p:childTnLst>
                              <p:par>
                                <p:cTn id="73" presetID="3" presetClass="exit" presetSubtype="10" fill="hold" nodeType="clickEffect">
                                  <p:stCondLst>
                                    <p:cond delay="0"/>
                                  </p:stCondLst>
                                  <p:childTnLst>
                                    <p:animEffect transition="out" filter="blinds(horizontal)">
                                      <p:cBhvr>
                                        <p:cTn id="74" dur="500"/>
                                        <p:tgtEl>
                                          <p:spTgt spid="3">
                                            <p:txEl>
                                              <p:pRg st="9" end="9"/>
                                            </p:txEl>
                                          </p:spTgt>
                                        </p:tgtEl>
                                      </p:cBhvr>
                                    </p:animEffect>
                                    <p:set>
                                      <p:cBhvr>
                                        <p:cTn id="75" dur="1" fill="hold">
                                          <p:stCondLst>
                                            <p:cond delay="499"/>
                                          </p:stCondLst>
                                        </p:cTn>
                                        <p:tgtEl>
                                          <p:spTgt spid="3">
                                            <p:txEl>
                                              <p:pRg st="9" end="9"/>
                                            </p:txEl>
                                          </p:spTgt>
                                        </p:tgtEl>
                                        <p:attrNameLst>
                                          <p:attrName>style.visibility</p:attrName>
                                        </p:attrNameLst>
                                      </p:cBhvr>
                                      <p:to>
                                        <p:strVal val="hidden"/>
                                      </p:to>
                                    </p:set>
                                  </p:childTnLst>
                                </p:cTn>
                              </p:par>
                              <p:par>
                                <p:cTn id="76" presetID="3" presetClass="exit" presetSubtype="10" fill="hold" nodeType="withEffect">
                                  <p:stCondLst>
                                    <p:cond delay="0"/>
                                  </p:stCondLst>
                                  <p:childTnLst>
                                    <p:animEffect transition="out" filter="blinds(horizontal)">
                                      <p:cBhvr>
                                        <p:cTn id="77" dur="500"/>
                                        <p:tgtEl>
                                          <p:spTgt spid="82949"/>
                                        </p:tgtEl>
                                      </p:cBhvr>
                                    </p:animEffect>
                                    <p:set>
                                      <p:cBhvr>
                                        <p:cTn id="78" dur="1" fill="hold">
                                          <p:stCondLst>
                                            <p:cond delay="499"/>
                                          </p:stCondLst>
                                        </p:cTn>
                                        <p:tgtEl>
                                          <p:spTgt spid="82949"/>
                                        </p:tgtEl>
                                        <p:attrNameLst>
                                          <p:attrName>style.visibility</p:attrName>
                                        </p:attrNameLst>
                                      </p:cBhvr>
                                      <p:to>
                                        <p:strVal val="hidden"/>
                                      </p:to>
                                    </p:set>
                                  </p:childTnLst>
                                </p:cTn>
                              </p:par>
                            </p:childTnLst>
                          </p:cTn>
                        </p:par>
                      </p:childTnLst>
                    </p:cTn>
                  </p:par>
                  <p:par>
                    <p:cTn id="79" fill="hold">
                      <p:stCondLst>
                        <p:cond delay="indefinite"/>
                      </p:stCondLst>
                      <p:childTnLst>
                        <p:par>
                          <p:cTn id="80" fill="hold">
                            <p:stCondLst>
                              <p:cond delay="0"/>
                            </p:stCondLst>
                            <p:childTnLst>
                              <p:par>
                                <p:cTn id="81" presetID="3" presetClass="entr" presetSubtype="10" fill="hold" nodeType="clickEffect">
                                  <p:stCondLst>
                                    <p:cond delay="0"/>
                                  </p:stCondLst>
                                  <p:childTnLst>
                                    <p:set>
                                      <p:cBhvr>
                                        <p:cTn id="82" dur="1" fill="hold">
                                          <p:stCondLst>
                                            <p:cond delay="0"/>
                                          </p:stCondLst>
                                        </p:cTn>
                                        <p:tgtEl>
                                          <p:spTgt spid="3">
                                            <p:txEl>
                                              <p:pRg st="11" end="11"/>
                                            </p:txEl>
                                          </p:spTgt>
                                        </p:tgtEl>
                                        <p:attrNameLst>
                                          <p:attrName>style.visibility</p:attrName>
                                        </p:attrNameLst>
                                      </p:cBhvr>
                                      <p:to>
                                        <p:strVal val="visible"/>
                                      </p:to>
                                    </p:set>
                                    <p:animEffect transition="in" filter="blinds(horizontal)">
                                      <p:cBhvr>
                                        <p:cTn id="83" dur="500"/>
                                        <p:tgtEl>
                                          <p:spTgt spid="3">
                                            <p:txEl>
                                              <p:pRg st="11" end="11"/>
                                            </p:txEl>
                                          </p:spTgt>
                                        </p:tgtEl>
                                      </p:cBhvr>
                                    </p:animEffect>
                                  </p:childTnLst>
                                </p:cTn>
                              </p:par>
                            </p:childTnLst>
                          </p:cTn>
                        </p:par>
                      </p:childTnLst>
                    </p:cTn>
                  </p:par>
                  <p:par>
                    <p:cTn id="84" fill="hold">
                      <p:stCondLst>
                        <p:cond delay="indefinite"/>
                      </p:stCondLst>
                      <p:childTnLst>
                        <p:par>
                          <p:cTn id="85" fill="hold">
                            <p:stCondLst>
                              <p:cond delay="0"/>
                            </p:stCondLst>
                            <p:childTnLst>
                              <p:par>
                                <p:cTn id="86" presetID="3" presetClass="entr" presetSubtype="10" fill="hold" nodeType="clickEffect">
                                  <p:stCondLst>
                                    <p:cond delay="0"/>
                                  </p:stCondLst>
                                  <p:childTnLst>
                                    <p:set>
                                      <p:cBhvr>
                                        <p:cTn id="87" dur="1" fill="hold">
                                          <p:stCondLst>
                                            <p:cond delay="0"/>
                                          </p:stCondLst>
                                        </p:cTn>
                                        <p:tgtEl>
                                          <p:spTgt spid="3">
                                            <p:txEl>
                                              <p:pRg st="5" end="5"/>
                                            </p:txEl>
                                          </p:spTgt>
                                        </p:tgtEl>
                                        <p:attrNameLst>
                                          <p:attrName>style.visibility</p:attrName>
                                        </p:attrNameLst>
                                      </p:cBhvr>
                                      <p:to>
                                        <p:strVal val="visible"/>
                                      </p:to>
                                    </p:set>
                                    <p:animEffect transition="in" filter="blinds(horizontal)">
                                      <p:cBhvr>
                                        <p:cTn id="88" dur="500"/>
                                        <p:tgtEl>
                                          <p:spTgt spid="3">
                                            <p:txEl>
                                              <p:pRg st="5" end="5"/>
                                            </p:txEl>
                                          </p:spTgt>
                                        </p:tgtEl>
                                      </p:cBhvr>
                                    </p:animEffect>
                                  </p:childTnLst>
                                </p:cTn>
                              </p:par>
                              <p:par>
                                <p:cTn id="89" presetID="3" presetClass="entr" presetSubtype="10" fill="hold" nodeType="withEffect">
                                  <p:stCondLst>
                                    <p:cond delay="0"/>
                                  </p:stCondLst>
                                  <p:childTnLst>
                                    <p:set>
                                      <p:cBhvr>
                                        <p:cTn id="90" dur="1" fill="hold">
                                          <p:stCondLst>
                                            <p:cond delay="0"/>
                                          </p:stCondLst>
                                        </p:cTn>
                                        <p:tgtEl>
                                          <p:spTgt spid="3">
                                            <p:txEl>
                                              <p:pRg st="6" end="6"/>
                                            </p:txEl>
                                          </p:spTgt>
                                        </p:tgtEl>
                                        <p:attrNameLst>
                                          <p:attrName>style.visibility</p:attrName>
                                        </p:attrNameLst>
                                      </p:cBhvr>
                                      <p:to>
                                        <p:strVal val="visible"/>
                                      </p:to>
                                    </p:set>
                                    <p:animEffect transition="in" filter="blinds(horizontal)">
                                      <p:cBhvr>
                                        <p:cTn id="91" dur="500"/>
                                        <p:tgtEl>
                                          <p:spTgt spid="3">
                                            <p:txEl>
                                              <p:pRg st="6" end="6"/>
                                            </p:txEl>
                                          </p:spTgt>
                                        </p:tgtEl>
                                      </p:cBhvr>
                                    </p:animEffect>
                                  </p:childTnLst>
                                </p:cTn>
                              </p:par>
                              <p:par>
                                <p:cTn id="92" presetID="3" presetClass="entr" presetSubtype="10" fill="hold" nodeType="withEffect">
                                  <p:stCondLst>
                                    <p:cond delay="0"/>
                                  </p:stCondLst>
                                  <p:childTnLst>
                                    <p:set>
                                      <p:cBhvr>
                                        <p:cTn id="93" dur="1" fill="hold">
                                          <p:stCondLst>
                                            <p:cond delay="0"/>
                                          </p:stCondLst>
                                        </p:cTn>
                                        <p:tgtEl>
                                          <p:spTgt spid="3">
                                            <p:txEl>
                                              <p:pRg st="7" end="7"/>
                                            </p:txEl>
                                          </p:spTgt>
                                        </p:tgtEl>
                                        <p:attrNameLst>
                                          <p:attrName>style.visibility</p:attrName>
                                        </p:attrNameLst>
                                      </p:cBhvr>
                                      <p:to>
                                        <p:strVal val="visible"/>
                                      </p:to>
                                    </p:set>
                                    <p:animEffect transition="in" filter="blinds(horizontal)">
                                      <p:cBhvr>
                                        <p:cTn id="94" dur="500"/>
                                        <p:tgtEl>
                                          <p:spTgt spid="3">
                                            <p:txEl>
                                              <p:pRg st="7" end="7"/>
                                            </p:txEl>
                                          </p:spTgt>
                                        </p:tgtEl>
                                      </p:cBhvr>
                                    </p:animEffect>
                                  </p:childTnLst>
                                </p:cTn>
                              </p:par>
                              <p:par>
                                <p:cTn id="95" presetID="3" presetClass="entr" presetSubtype="10" fill="hold" nodeType="withEffect">
                                  <p:stCondLst>
                                    <p:cond delay="0"/>
                                  </p:stCondLst>
                                  <p:childTnLst>
                                    <p:set>
                                      <p:cBhvr>
                                        <p:cTn id="96" dur="1" fill="hold">
                                          <p:stCondLst>
                                            <p:cond delay="0"/>
                                          </p:stCondLst>
                                        </p:cTn>
                                        <p:tgtEl>
                                          <p:spTgt spid="3">
                                            <p:txEl>
                                              <p:pRg st="8" end="8"/>
                                            </p:txEl>
                                          </p:spTgt>
                                        </p:tgtEl>
                                        <p:attrNameLst>
                                          <p:attrName>style.visibility</p:attrName>
                                        </p:attrNameLst>
                                      </p:cBhvr>
                                      <p:to>
                                        <p:strVal val="visible"/>
                                      </p:to>
                                    </p:set>
                                    <p:animEffect transition="in" filter="blinds(horizontal)">
                                      <p:cBhvr>
                                        <p:cTn id="97" dur="500"/>
                                        <p:tgtEl>
                                          <p:spTgt spid="3">
                                            <p:txEl>
                                              <p:pRg st="8" end="8"/>
                                            </p:txEl>
                                          </p:spTgt>
                                        </p:tgtEl>
                                      </p:cBhvr>
                                    </p:animEffect>
                                  </p:childTnLst>
                                </p:cTn>
                              </p:par>
                              <p:par>
                                <p:cTn id="98" presetID="3" presetClass="entr" presetSubtype="10" fill="hold" nodeType="withEffect">
                                  <p:stCondLst>
                                    <p:cond delay="0"/>
                                  </p:stCondLst>
                                  <p:childTnLst>
                                    <p:set>
                                      <p:cBhvr>
                                        <p:cTn id="99" dur="1" fill="hold">
                                          <p:stCondLst>
                                            <p:cond delay="0"/>
                                          </p:stCondLst>
                                        </p:cTn>
                                        <p:tgtEl>
                                          <p:spTgt spid="3">
                                            <p:txEl>
                                              <p:pRg st="9" end="9"/>
                                            </p:txEl>
                                          </p:spTgt>
                                        </p:tgtEl>
                                        <p:attrNameLst>
                                          <p:attrName>style.visibility</p:attrName>
                                        </p:attrNameLst>
                                      </p:cBhvr>
                                      <p:to>
                                        <p:strVal val="visible"/>
                                      </p:to>
                                    </p:set>
                                    <p:animEffect transition="in" filter="blinds(horizontal)">
                                      <p:cBhvr>
                                        <p:cTn id="100" dur="500"/>
                                        <p:tgtEl>
                                          <p:spTgt spid="3">
                                            <p:txEl>
                                              <p:pRg st="9" end="9"/>
                                            </p:txEl>
                                          </p:spTgt>
                                        </p:tgtEl>
                                      </p:cBhvr>
                                    </p:animEffect>
                                  </p:childTnLst>
                                </p:cTn>
                              </p:par>
                              <p:par>
                                <p:cTn id="101" presetID="3" presetClass="entr" presetSubtype="10" fill="hold" nodeType="withEffect">
                                  <p:stCondLst>
                                    <p:cond delay="0"/>
                                  </p:stCondLst>
                                  <p:childTnLst>
                                    <p:set>
                                      <p:cBhvr>
                                        <p:cTn id="102" dur="1" fill="hold">
                                          <p:stCondLst>
                                            <p:cond delay="0"/>
                                          </p:stCondLst>
                                        </p:cTn>
                                        <p:tgtEl>
                                          <p:spTgt spid="82951"/>
                                        </p:tgtEl>
                                        <p:attrNameLst>
                                          <p:attrName>style.visibility</p:attrName>
                                        </p:attrNameLst>
                                      </p:cBhvr>
                                      <p:to>
                                        <p:strVal val="visible"/>
                                      </p:to>
                                    </p:set>
                                    <p:animEffect transition="in" filter="blinds(horizontal)">
                                      <p:cBhvr>
                                        <p:cTn id="103" dur="500"/>
                                        <p:tgtEl>
                                          <p:spTgt spid="829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4" grpId="1"/>
    </p:bldLst>
  </p:timing>
</p:sld>
</file>

<file path=ppt/slides/slide4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 name="Rectangle 10"/>
          <p:cNvSpPr/>
          <p:nvPr/>
        </p:nvSpPr>
        <p:spPr>
          <a:xfrm>
            <a:off x="214282" y="1723462"/>
            <a:ext cx="8678198" cy="5089914"/>
          </a:xfrm>
          <a:prstGeom prst="rect">
            <a:avLst/>
          </a:prstGeom>
          <a:solidFill>
            <a:srgbClr val="246638"/>
          </a:solidFill>
          <a:ln w="60325" cap="flat">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endParaRPr lang="en-US" sz="2400" dirty="0" smtClean="0"/>
          </a:p>
        </p:txBody>
      </p:sp>
      <p:sp>
        <p:nvSpPr>
          <p:cNvPr id="7" name="Rectangle 6"/>
          <p:cNvSpPr/>
          <p:nvPr/>
        </p:nvSpPr>
        <p:spPr>
          <a:xfrm>
            <a:off x="214282" y="214290"/>
            <a:ext cx="8715436" cy="1437164"/>
          </a:xfrm>
          <a:prstGeom prst="rect">
            <a:avLst/>
          </a:prstGeom>
          <a:solidFill>
            <a:srgbClr val="246638"/>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bg1"/>
              </a:solidFill>
            </a:endParaRPr>
          </a:p>
        </p:txBody>
      </p:sp>
      <p:sp>
        <p:nvSpPr>
          <p:cNvPr id="9" name="Title 1"/>
          <p:cNvSpPr txBox="1">
            <a:spLocks/>
          </p:cNvSpPr>
          <p:nvPr/>
        </p:nvSpPr>
        <p:spPr>
          <a:xfrm>
            <a:off x="285720" y="357166"/>
            <a:ext cx="8572560" cy="1143000"/>
          </a:xfrm>
          <a:prstGeom prst="rect">
            <a:avLst/>
          </a:prstGeom>
        </p:spPr>
        <p:txBody>
          <a:bodyPr vert="horz" lIns="91440" tIns="45720" rIns="91440" bIns="45720" rtlCol="0" anchor="ctr">
            <a:normAutofit/>
          </a:bodyPr>
          <a:lstStyle/>
          <a:p>
            <a:pPr>
              <a:spcBef>
                <a:spcPct val="0"/>
              </a:spcBef>
              <a:defRPr/>
            </a:pPr>
            <a:r>
              <a:rPr lang="de-DE" sz="4400" dirty="0" smtClean="0">
                <a:solidFill>
                  <a:schemeClr val="bg1"/>
                </a:solidFill>
                <a:latin typeface="Cordia New" pitchFamily="34" charset="-34"/>
                <a:cs typeface="Cordia New" pitchFamily="34" charset="-34"/>
              </a:rPr>
              <a:t>4. </a:t>
            </a:r>
            <a:r>
              <a:rPr lang="de-DE" sz="4400" dirty="0">
                <a:solidFill>
                  <a:schemeClr val="bg1"/>
                </a:solidFill>
                <a:latin typeface="Cordia New" pitchFamily="34" charset="-34"/>
                <a:cs typeface="Cordia New" pitchFamily="34" charset="-34"/>
              </a:rPr>
              <a:t>Detektoren (am Beispiel von ATLAS)</a:t>
            </a:r>
          </a:p>
        </p:txBody>
      </p:sp>
      <p:sp>
        <p:nvSpPr>
          <p:cNvPr id="10" name="Inhaltsplatzhalter 2"/>
          <p:cNvSpPr txBox="1">
            <a:spLocks/>
          </p:cNvSpPr>
          <p:nvPr/>
        </p:nvSpPr>
        <p:spPr>
          <a:xfrm>
            <a:off x="251520" y="1772816"/>
            <a:ext cx="4176464" cy="4585121"/>
          </a:xfrm>
          <a:prstGeom prst="rect">
            <a:avLst/>
          </a:prstGeom>
        </p:spPr>
        <p:txBody>
          <a:bodyPr vert="horz" lIns="91440" tIns="45720" rIns="91440" bIns="45720" rtlCol="0">
            <a:no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de-DE" sz="2400" b="0" i="0" u="none" strike="noStrike" kern="1200" cap="none" spc="0" normalizeH="0" baseline="0" noProof="0" dirty="0" smtClean="0">
              <a:ln>
                <a:noFill/>
              </a:ln>
              <a:solidFill>
                <a:schemeClr val="bg1"/>
              </a:solidFill>
              <a:effectLst/>
              <a:uLnTx/>
              <a:uFillTx/>
              <a:latin typeface="+mn-lt"/>
              <a:ea typeface="+mn-ea"/>
              <a:cs typeface="+mn-cs"/>
            </a:endParaRPr>
          </a:p>
        </p:txBody>
      </p:sp>
      <p:sp>
        <p:nvSpPr>
          <p:cNvPr id="5" name="Inhaltsplatzhalter 4"/>
          <p:cNvSpPr>
            <a:spLocks noGrp="1"/>
          </p:cNvSpPr>
          <p:nvPr>
            <p:ph idx="1"/>
          </p:nvPr>
        </p:nvSpPr>
        <p:spPr>
          <a:xfrm>
            <a:off x="251520" y="1783357"/>
            <a:ext cx="8568952" cy="2365723"/>
          </a:xfrm>
        </p:spPr>
        <p:txBody>
          <a:bodyPr>
            <a:normAutofit fontScale="92500" lnSpcReduction="10000"/>
          </a:bodyPr>
          <a:lstStyle/>
          <a:p>
            <a:pPr eaLnBrk="1" hangingPunct="1">
              <a:buNone/>
            </a:pPr>
            <a:r>
              <a:rPr lang="de-DE" sz="2800" dirty="0" smtClean="0">
                <a:solidFill>
                  <a:schemeClr val="bg1"/>
                </a:solidFill>
              </a:rPr>
              <a:t>HLD = Halbleiterdetektoren </a:t>
            </a:r>
          </a:p>
          <a:p>
            <a:pPr eaLnBrk="1" hangingPunct="1"/>
            <a:r>
              <a:rPr lang="de-DE" sz="2800" dirty="0" smtClean="0">
                <a:solidFill>
                  <a:schemeClr val="bg1"/>
                </a:solidFill>
                <a:hlinkClick r:id="rId2" action="ppaction://hlinksldjump"/>
              </a:rPr>
              <a:t>Funktionsweise </a:t>
            </a:r>
            <a:r>
              <a:rPr lang="de-DE" sz="2800" dirty="0" smtClean="0">
                <a:solidFill>
                  <a:schemeClr val="bg1"/>
                </a:solidFill>
              </a:rPr>
              <a:t>– „</a:t>
            </a:r>
            <a:r>
              <a:rPr lang="de-DE" sz="2400" dirty="0" smtClean="0">
                <a:solidFill>
                  <a:schemeClr val="bg1"/>
                </a:solidFill>
              </a:rPr>
              <a:t>Ionisation im Festkörper“</a:t>
            </a:r>
          </a:p>
          <a:p>
            <a:pPr lvl="1"/>
            <a:r>
              <a:rPr lang="de-DE" sz="1900" b="1" dirty="0" smtClean="0">
                <a:solidFill>
                  <a:schemeClr val="bg1"/>
                </a:solidFill>
              </a:rPr>
              <a:t>Keine</a:t>
            </a:r>
            <a:r>
              <a:rPr lang="de-DE" sz="1900" dirty="0" smtClean="0">
                <a:solidFill>
                  <a:schemeClr val="bg1"/>
                </a:solidFill>
              </a:rPr>
              <a:t> Ladungsverstärkung!</a:t>
            </a:r>
          </a:p>
          <a:p>
            <a:pPr lvl="1"/>
            <a:r>
              <a:rPr lang="de-DE" sz="1900" dirty="0" smtClean="0">
                <a:solidFill>
                  <a:schemeClr val="bg1"/>
                </a:solidFill>
              </a:rPr>
              <a:t>Ca. 10</a:t>
            </a:r>
            <a:r>
              <a:rPr lang="de-DE" sz="1900" baseline="30000" dirty="0" smtClean="0">
                <a:solidFill>
                  <a:schemeClr val="bg1"/>
                </a:solidFill>
              </a:rPr>
              <a:t>12</a:t>
            </a:r>
            <a:r>
              <a:rPr lang="de-DE" sz="1900" dirty="0" smtClean="0">
                <a:solidFill>
                  <a:schemeClr val="bg1"/>
                </a:solidFill>
              </a:rPr>
              <a:t> freie Ladungsträger gegenüber 10</a:t>
            </a:r>
            <a:r>
              <a:rPr lang="de-DE" sz="1900" baseline="30000" dirty="0" smtClean="0">
                <a:solidFill>
                  <a:schemeClr val="bg1"/>
                </a:solidFill>
              </a:rPr>
              <a:t>8</a:t>
            </a:r>
            <a:r>
              <a:rPr lang="de-DE" sz="1900" dirty="0" smtClean="0">
                <a:solidFill>
                  <a:schemeClr val="bg1"/>
                </a:solidFill>
              </a:rPr>
              <a:t> erzeugte Ladungsträger (bei Zimmertemperatur) </a:t>
            </a:r>
            <a:r>
              <a:rPr lang="de-DE" sz="1900" b="1" dirty="0" smtClean="0">
                <a:solidFill>
                  <a:schemeClr val="bg1"/>
                </a:solidFill>
                <a:sym typeface="Wingdings" pitchFamily="2" charset="2"/>
              </a:rPr>
              <a:t>   Ladungsverarmung nötig</a:t>
            </a:r>
          </a:p>
          <a:p>
            <a:pPr lvl="1"/>
            <a:r>
              <a:rPr lang="de-DE" sz="1900" dirty="0" smtClean="0">
                <a:solidFill>
                  <a:schemeClr val="bg1"/>
                </a:solidFill>
                <a:sym typeface="Wingdings" pitchFamily="2" charset="2"/>
              </a:rPr>
              <a:t>Segmentierung / Strukturierung von Dioden, welche in Sperrrichtung betrieben werden!</a:t>
            </a:r>
          </a:p>
        </p:txBody>
      </p:sp>
      <p:pic>
        <p:nvPicPr>
          <p:cNvPr id="231426" name="Picture 2"/>
          <p:cNvPicPr>
            <a:picLocks noChangeAspect="1" noChangeArrowheads="1"/>
          </p:cNvPicPr>
          <p:nvPr/>
        </p:nvPicPr>
        <p:blipFill>
          <a:blip r:embed="rId3" cstate="print"/>
          <a:srcRect/>
          <a:stretch>
            <a:fillRect/>
          </a:stretch>
        </p:blipFill>
        <p:spPr bwMode="auto">
          <a:xfrm>
            <a:off x="1043608" y="4307793"/>
            <a:ext cx="7096274" cy="2407331"/>
          </a:xfrm>
          <a:prstGeom prst="rect">
            <a:avLst/>
          </a:prstGeom>
          <a:noFill/>
          <a:ln w="9525">
            <a:noFill/>
            <a:miter lim="800000"/>
            <a:headEnd/>
            <a:tailEnd/>
          </a:ln>
        </p:spPr>
      </p:pic>
      <p:sp>
        <p:nvSpPr>
          <p:cNvPr id="8" name="Textfeld 7"/>
          <p:cNvSpPr txBox="1"/>
          <p:nvPr/>
        </p:nvSpPr>
        <p:spPr>
          <a:xfrm>
            <a:off x="1357313" y="5500688"/>
            <a:ext cx="2538412" cy="3698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a:spAutoFit/>
          </a:bodyPr>
          <a:lstStyle/>
          <a:p>
            <a:pPr fontAlgn="auto">
              <a:spcBef>
                <a:spcPts val="0"/>
              </a:spcBef>
              <a:spcAft>
                <a:spcPts val="0"/>
              </a:spcAft>
              <a:defRPr/>
            </a:pPr>
            <a:r>
              <a:rPr lang="de-DE" dirty="0"/>
              <a:t>Ladungsverarmte Dioden</a:t>
            </a:r>
          </a:p>
        </p:txBody>
      </p:sp>
      <p:sp>
        <p:nvSpPr>
          <p:cNvPr id="6" name="Foliennummernplatzhalter 5"/>
          <p:cNvSpPr>
            <a:spLocks noGrp="1"/>
          </p:cNvSpPr>
          <p:nvPr>
            <p:ph type="sldNum" sz="quarter" idx="12"/>
          </p:nvPr>
        </p:nvSpPr>
        <p:spPr/>
        <p:txBody>
          <a:bodyPr/>
          <a:lstStyle/>
          <a:p>
            <a:pPr>
              <a:defRPr/>
            </a:pPr>
            <a:fld id="{EFFD8683-A1D4-4008-93C1-F3A693789412}" type="slidenum">
              <a:rPr lang="de-DE" smtClean="0"/>
              <a:pPr>
                <a:defRPr/>
              </a:pPr>
              <a:t>44</a:t>
            </a:fld>
            <a:endParaRPr lang="de-DE"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nodeType="clickEffect">
                                  <p:stCondLst>
                                    <p:cond delay="0"/>
                                  </p:stCondLst>
                                  <p:childTnLst>
                                    <p:set>
                                      <p:cBhvr>
                                        <p:cTn id="6" dur="1" fill="hold">
                                          <p:stCondLst>
                                            <p:cond delay="0"/>
                                          </p:stCondLst>
                                        </p:cTn>
                                        <p:tgtEl>
                                          <p:spTgt spid="231426"/>
                                        </p:tgtEl>
                                        <p:attrNameLst>
                                          <p:attrName>style.visibility</p:attrName>
                                        </p:attrNameLst>
                                      </p:cBhvr>
                                      <p:to>
                                        <p:strVal val="visible"/>
                                      </p:to>
                                    </p:set>
                                    <p:anim from="(-#ppt_w/2)" to="(#ppt_x)" calcmode="lin" valueType="num">
                                      <p:cBhvr>
                                        <p:cTn id="7" dur="600" fill="hold">
                                          <p:stCondLst>
                                            <p:cond delay="0"/>
                                          </p:stCondLst>
                                        </p:cTn>
                                        <p:tgtEl>
                                          <p:spTgt spid="231426"/>
                                        </p:tgtEl>
                                        <p:attrNameLst>
                                          <p:attrName>ppt_x</p:attrName>
                                        </p:attrNameLst>
                                      </p:cBhvr>
                                    </p:anim>
                                    <p:anim from="0" to="-1.0" calcmode="lin" valueType="num">
                                      <p:cBhvr>
                                        <p:cTn id="8" dur="200" decel="50000" autoRev="1" fill="hold">
                                          <p:stCondLst>
                                            <p:cond delay="600"/>
                                          </p:stCondLst>
                                        </p:cTn>
                                        <p:tgtEl>
                                          <p:spTgt spid="231426"/>
                                        </p:tgtEl>
                                        <p:attrNameLst>
                                          <p:attrName>xshear</p:attrName>
                                        </p:attrNameLst>
                                      </p:cBhvr>
                                    </p:anim>
                                    <p:animScale>
                                      <p:cBhvr>
                                        <p:cTn id="9" dur="200" decel="100000" autoRev="1" fill="hold">
                                          <p:stCondLst>
                                            <p:cond delay="600"/>
                                          </p:stCondLst>
                                        </p:cTn>
                                        <p:tgtEl>
                                          <p:spTgt spid="231426"/>
                                        </p:tgtEl>
                                      </p:cBhvr>
                                      <p:from x="100000" y="100000"/>
                                      <p:to x="80000" y="100000"/>
                                    </p:animScale>
                                    <p:anim by="(#ppt_h/3+#ppt_w*0.1)" calcmode="lin" valueType="num">
                                      <p:cBhvr additive="sum">
                                        <p:cTn id="10" dur="200" decel="100000" autoRev="1" fill="hold">
                                          <p:stCondLst>
                                            <p:cond delay="600"/>
                                          </p:stCondLst>
                                        </p:cTn>
                                        <p:tgtEl>
                                          <p:spTgt spid="231426"/>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34"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 from="(-#ppt_w/2)" to="(#ppt_x)" calcmode="lin" valueType="num">
                                      <p:cBhvr>
                                        <p:cTn id="15" dur="600" fill="hold">
                                          <p:stCondLst>
                                            <p:cond delay="0"/>
                                          </p:stCondLst>
                                        </p:cTn>
                                        <p:tgtEl>
                                          <p:spTgt spid="8"/>
                                        </p:tgtEl>
                                        <p:attrNameLst>
                                          <p:attrName>ppt_x</p:attrName>
                                        </p:attrNameLst>
                                      </p:cBhvr>
                                    </p:anim>
                                    <p:anim from="0" to="-1.0" calcmode="lin" valueType="num">
                                      <p:cBhvr>
                                        <p:cTn id="16" dur="200" decel="50000" autoRev="1" fill="hold">
                                          <p:stCondLst>
                                            <p:cond delay="600"/>
                                          </p:stCondLst>
                                        </p:cTn>
                                        <p:tgtEl>
                                          <p:spTgt spid="8"/>
                                        </p:tgtEl>
                                        <p:attrNameLst>
                                          <p:attrName>xshear</p:attrName>
                                        </p:attrNameLst>
                                      </p:cBhvr>
                                    </p:anim>
                                    <p:animScale>
                                      <p:cBhvr>
                                        <p:cTn id="17" dur="200" decel="100000" autoRev="1" fill="hold">
                                          <p:stCondLst>
                                            <p:cond delay="600"/>
                                          </p:stCondLst>
                                        </p:cTn>
                                        <p:tgtEl>
                                          <p:spTgt spid="8"/>
                                        </p:tgtEl>
                                      </p:cBhvr>
                                      <p:from x="100000" y="100000"/>
                                      <p:to x="80000" y="100000"/>
                                    </p:animScale>
                                    <p:anim by="(#ppt_h/3+#ppt_w*0.1)" calcmode="lin" valueType="num">
                                      <p:cBhvr additive="sum">
                                        <p:cTn id="18" dur="200" decel="100000" autoRev="1" fill="hold">
                                          <p:stCondLst>
                                            <p:cond delay="600"/>
                                          </p:stCondLst>
                                        </p:cTn>
                                        <p:tgtEl>
                                          <p:spTgt spid="8"/>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4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5058" name="Picture 2" descr="animated_silicon">
            <a:hlinkClick r:id="rId3" action="ppaction://hlinksldjump"/>
          </p:cNvPr>
          <p:cNvPicPr>
            <a:picLocks noChangeAspect="1" noChangeArrowheads="1" noCrop="1"/>
          </p:cNvPicPr>
          <p:nvPr/>
        </p:nvPicPr>
        <p:blipFill>
          <a:blip r:embed="rId4" cstate="print"/>
          <a:srcRect/>
          <a:stretch>
            <a:fillRect/>
          </a:stretch>
        </p:blipFill>
        <p:spPr bwMode="auto">
          <a:xfrm>
            <a:off x="0" y="765175"/>
            <a:ext cx="9144000" cy="5543550"/>
          </a:xfrm>
          <a:prstGeom prst="rect">
            <a:avLst/>
          </a:prstGeom>
          <a:noFill/>
          <a:ln w="9525">
            <a:noFill/>
            <a:miter lim="800000"/>
            <a:headEnd/>
            <a:tailEnd/>
          </a:ln>
        </p:spPr>
      </p:pic>
      <p:sp>
        <p:nvSpPr>
          <p:cNvPr id="45059" name="Rectangle 3"/>
          <p:cNvSpPr>
            <a:spLocks noChangeArrowheads="1"/>
          </p:cNvSpPr>
          <p:nvPr/>
        </p:nvSpPr>
        <p:spPr bwMode="auto">
          <a:xfrm>
            <a:off x="179388" y="-36513"/>
            <a:ext cx="8964612" cy="801688"/>
          </a:xfrm>
          <a:prstGeom prst="rect">
            <a:avLst/>
          </a:prstGeom>
          <a:noFill/>
          <a:ln w="9525">
            <a:noFill/>
            <a:miter lim="800000"/>
            <a:headEnd/>
            <a:tailEnd/>
          </a:ln>
        </p:spPr>
        <p:txBody>
          <a:bodyPr anchor="ctr"/>
          <a:lstStyle/>
          <a:p>
            <a:pPr algn="ctr"/>
            <a:r>
              <a:rPr lang="de-DE" sz="4000">
                <a:solidFill>
                  <a:schemeClr val="tx2"/>
                </a:solidFill>
              </a:rPr>
              <a:t>Funktionsweise</a:t>
            </a:r>
            <a:endParaRPr lang="en-US" sz="4000">
              <a:solidFill>
                <a:schemeClr val="tx2"/>
              </a:solidFill>
            </a:endParaRPr>
          </a:p>
        </p:txBody>
      </p:sp>
      <p:grpSp>
        <p:nvGrpSpPr>
          <p:cNvPr id="2" name="Group 25"/>
          <p:cNvGrpSpPr>
            <a:grpSpLocks/>
          </p:cNvGrpSpPr>
          <p:nvPr/>
        </p:nvGrpSpPr>
        <p:grpSpPr bwMode="auto">
          <a:xfrm>
            <a:off x="63500" y="2857500"/>
            <a:ext cx="1651000" cy="2016125"/>
            <a:chOff x="-44" y="1888"/>
            <a:chExt cx="1040" cy="1270"/>
          </a:xfrm>
        </p:grpSpPr>
        <p:sp>
          <p:nvSpPr>
            <p:cNvPr id="45065" name="Line 5"/>
            <p:cNvSpPr>
              <a:spLocks noChangeShapeType="1"/>
            </p:cNvSpPr>
            <p:nvPr/>
          </p:nvSpPr>
          <p:spPr bwMode="auto">
            <a:xfrm flipV="1">
              <a:off x="113" y="2524"/>
              <a:ext cx="0" cy="634"/>
            </a:xfrm>
            <a:prstGeom prst="line">
              <a:avLst/>
            </a:prstGeom>
            <a:noFill/>
            <a:ln w="38100">
              <a:solidFill>
                <a:srgbClr val="0000CC"/>
              </a:solidFill>
              <a:round/>
              <a:headEnd/>
              <a:tailEnd type="triangle" w="med" len="med"/>
            </a:ln>
          </p:spPr>
          <p:txBody>
            <a:bodyPr/>
            <a:lstStyle/>
            <a:p>
              <a:endParaRPr lang="en-US"/>
            </a:p>
          </p:txBody>
        </p:sp>
        <p:sp>
          <p:nvSpPr>
            <p:cNvPr id="45066" name="Text Box 6"/>
            <p:cNvSpPr txBox="1">
              <a:spLocks noChangeArrowheads="1"/>
            </p:cNvSpPr>
            <p:nvPr/>
          </p:nvSpPr>
          <p:spPr bwMode="auto">
            <a:xfrm>
              <a:off x="-44" y="1888"/>
              <a:ext cx="1040" cy="634"/>
            </a:xfrm>
            <a:prstGeom prst="rect">
              <a:avLst/>
            </a:prstGeom>
            <a:noFill/>
            <a:ln w="9525">
              <a:noFill/>
              <a:miter lim="800000"/>
              <a:headEnd/>
              <a:tailEnd/>
            </a:ln>
          </p:spPr>
          <p:txBody>
            <a:bodyPr wrap="none">
              <a:spAutoFit/>
            </a:bodyPr>
            <a:lstStyle/>
            <a:p>
              <a:r>
                <a:rPr lang="de-DE">
                  <a:solidFill>
                    <a:srgbClr val="0000CC"/>
                  </a:solidFill>
                  <a:latin typeface="Calibri" pitchFamily="34" charset="0"/>
                </a:rPr>
                <a:t>Verarmungs-</a:t>
              </a:r>
            </a:p>
            <a:p>
              <a:r>
                <a:rPr lang="de-DE">
                  <a:solidFill>
                    <a:srgbClr val="0000CC"/>
                  </a:solidFill>
                  <a:latin typeface="Calibri" pitchFamily="34" charset="0"/>
                </a:rPr>
                <a:t>spannung</a:t>
              </a:r>
            </a:p>
            <a:p>
              <a:r>
                <a:rPr lang="de-DE">
                  <a:solidFill>
                    <a:srgbClr val="0000CC"/>
                  </a:solidFill>
                  <a:latin typeface="Calibri" pitchFamily="34" charset="0"/>
                </a:rPr>
                <a:t>E-Feld</a:t>
              </a:r>
              <a:endParaRPr lang="en-US">
                <a:solidFill>
                  <a:srgbClr val="0000CC"/>
                </a:solidFill>
                <a:latin typeface="Calibri" pitchFamily="34" charset="0"/>
              </a:endParaRPr>
            </a:p>
          </p:txBody>
        </p:sp>
      </p:grpSp>
      <p:sp>
        <p:nvSpPr>
          <p:cNvPr id="45061" name="Text Box 24"/>
          <p:cNvSpPr txBox="1">
            <a:spLocks noChangeArrowheads="1"/>
          </p:cNvSpPr>
          <p:nvPr/>
        </p:nvSpPr>
        <p:spPr bwMode="auto">
          <a:xfrm rot="-5400000">
            <a:off x="731838" y="4184650"/>
            <a:ext cx="660400" cy="304800"/>
          </a:xfrm>
          <a:prstGeom prst="rect">
            <a:avLst/>
          </a:prstGeom>
          <a:noFill/>
          <a:ln w="9525">
            <a:noFill/>
            <a:miter lim="800000"/>
            <a:headEnd/>
            <a:tailEnd/>
          </a:ln>
        </p:spPr>
        <p:txBody>
          <a:bodyPr wrap="none">
            <a:spAutoFit/>
          </a:bodyPr>
          <a:lstStyle/>
          <a:p>
            <a:r>
              <a:rPr lang="de-DE" sz="1400" b="1">
                <a:latin typeface="Comic Sans MS" pitchFamily="66" charset="0"/>
              </a:rPr>
              <a:t>Diode</a:t>
            </a:r>
            <a:endParaRPr lang="en-US" sz="1400" b="1">
              <a:latin typeface="Comic Sans MS" pitchFamily="66" charset="0"/>
            </a:endParaRPr>
          </a:p>
        </p:txBody>
      </p:sp>
      <p:sp>
        <p:nvSpPr>
          <p:cNvPr id="45062" name="Text Box 26"/>
          <p:cNvSpPr txBox="1">
            <a:spLocks noChangeArrowheads="1"/>
          </p:cNvSpPr>
          <p:nvPr/>
        </p:nvSpPr>
        <p:spPr bwMode="auto">
          <a:xfrm>
            <a:off x="1322388" y="3505200"/>
            <a:ext cx="325437" cy="396875"/>
          </a:xfrm>
          <a:prstGeom prst="rect">
            <a:avLst/>
          </a:prstGeom>
          <a:noFill/>
          <a:ln w="9525">
            <a:noFill/>
            <a:miter lim="800000"/>
            <a:headEnd/>
            <a:tailEnd/>
          </a:ln>
        </p:spPr>
        <p:txBody>
          <a:bodyPr wrap="none">
            <a:spAutoFit/>
          </a:bodyPr>
          <a:lstStyle/>
          <a:p>
            <a:r>
              <a:rPr lang="de-DE" b="1">
                <a:solidFill>
                  <a:srgbClr val="FF0000"/>
                </a:solidFill>
                <a:latin typeface="Times New Roman" pitchFamily="18" charset="0"/>
              </a:rPr>
              <a:t>p</a:t>
            </a:r>
            <a:endParaRPr lang="en-US" b="1">
              <a:solidFill>
                <a:srgbClr val="FF0000"/>
              </a:solidFill>
              <a:latin typeface="Times New Roman" pitchFamily="18" charset="0"/>
            </a:endParaRPr>
          </a:p>
        </p:txBody>
      </p:sp>
      <p:sp>
        <p:nvSpPr>
          <p:cNvPr id="45063" name="Text Box 27"/>
          <p:cNvSpPr txBox="1">
            <a:spLocks noChangeArrowheads="1"/>
          </p:cNvSpPr>
          <p:nvPr/>
        </p:nvSpPr>
        <p:spPr bwMode="auto">
          <a:xfrm>
            <a:off x="1177925" y="4152900"/>
            <a:ext cx="325438" cy="396875"/>
          </a:xfrm>
          <a:prstGeom prst="rect">
            <a:avLst/>
          </a:prstGeom>
          <a:noFill/>
          <a:ln w="9525">
            <a:noFill/>
            <a:miter lim="800000"/>
            <a:headEnd/>
            <a:tailEnd/>
          </a:ln>
        </p:spPr>
        <p:txBody>
          <a:bodyPr wrap="none">
            <a:spAutoFit/>
          </a:bodyPr>
          <a:lstStyle/>
          <a:p>
            <a:r>
              <a:rPr lang="de-DE" b="1">
                <a:solidFill>
                  <a:srgbClr val="008000"/>
                </a:solidFill>
                <a:latin typeface="Times New Roman" pitchFamily="18" charset="0"/>
              </a:rPr>
              <a:t>n</a:t>
            </a:r>
            <a:endParaRPr lang="en-US" b="1">
              <a:solidFill>
                <a:srgbClr val="008000"/>
              </a:solidFill>
              <a:latin typeface="Times New Roman" pitchFamily="18" charset="0"/>
            </a:endParaRPr>
          </a:p>
        </p:txBody>
      </p:sp>
      <p:sp>
        <p:nvSpPr>
          <p:cNvPr id="10" name="Foliennummernplatzhalter 9"/>
          <p:cNvSpPr>
            <a:spLocks noGrp="1"/>
          </p:cNvSpPr>
          <p:nvPr>
            <p:ph type="sldNum" sz="quarter" idx="12"/>
          </p:nvPr>
        </p:nvSpPr>
        <p:spPr/>
        <p:txBody>
          <a:bodyPr/>
          <a:lstStyle/>
          <a:p>
            <a:pPr>
              <a:defRPr/>
            </a:pPr>
            <a:fld id="{AE8FF8D8-4C6C-4DDF-8C85-103A6F69ED21}" type="slidenum">
              <a:rPr lang="de-DE" smtClean="0"/>
              <a:pPr>
                <a:defRPr/>
              </a:pPr>
              <a:t>45</a:t>
            </a:fld>
            <a:endParaRPr lang="de-DE"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plus(i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 name="Rectangle 8"/>
          <p:cNvSpPr/>
          <p:nvPr/>
        </p:nvSpPr>
        <p:spPr>
          <a:xfrm>
            <a:off x="214282" y="1651454"/>
            <a:ext cx="8678198" cy="5089914"/>
          </a:xfrm>
          <a:prstGeom prst="rect">
            <a:avLst/>
          </a:prstGeom>
          <a:solidFill>
            <a:srgbClr val="246638"/>
          </a:solidFill>
          <a:ln w="60325" cap="flat">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endParaRPr lang="en-US" sz="2400" dirty="0" smtClean="0"/>
          </a:p>
        </p:txBody>
      </p:sp>
      <p:sp>
        <p:nvSpPr>
          <p:cNvPr id="10" name="Rectangle 9"/>
          <p:cNvSpPr/>
          <p:nvPr/>
        </p:nvSpPr>
        <p:spPr>
          <a:xfrm>
            <a:off x="214282" y="214290"/>
            <a:ext cx="8715436" cy="1437164"/>
          </a:xfrm>
          <a:prstGeom prst="rect">
            <a:avLst/>
          </a:prstGeom>
          <a:solidFill>
            <a:srgbClr val="246638"/>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bg1"/>
              </a:solidFill>
            </a:endParaRPr>
          </a:p>
        </p:txBody>
      </p:sp>
      <p:sp>
        <p:nvSpPr>
          <p:cNvPr id="11" name="Title 1"/>
          <p:cNvSpPr txBox="1">
            <a:spLocks/>
          </p:cNvSpPr>
          <p:nvPr/>
        </p:nvSpPr>
        <p:spPr>
          <a:xfrm>
            <a:off x="285720" y="357166"/>
            <a:ext cx="8572560" cy="1143000"/>
          </a:xfrm>
          <a:prstGeom prst="rect">
            <a:avLst/>
          </a:prstGeom>
        </p:spPr>
        <p:txBody>
          <a:bodyPr vert="horz" lIns="91440" tIns="45720" rIns="91440" bIns="45720" rtlCol="0" anchor="ctr">
            <a:normAutofit/>
          </a:bodyPr>
          <a:lstStyle/>
          <a:p>
            <a:pPr>
              <a:spcBef>
                <a:spcPct val="0"/>
              </a:spcBef>
              <a:defRPr/>
            </a:pPr>
            <a:r>
              <a:rPr lang="de-DE" sz="4400" dirty="0" smtClean="0">
                <a:solidFill>
                  <a:schemeClr val="bg1"/>
                </a:solidFill>
                <a:latin typeface="Cordia New" pitchFamily="34" charset="-34"/>
                <a:cs typeface="Cordia New" pitchFamily="34" charset="-34"/>
              </a:rPr>
              <a:t>4. </a:t>
            </a:r>
            <a:r>
              <a:rPr lang="de-DE" sz="4400" dirty="0">
                <a:solidFill>
                  <a:schemeClr val="bg1"/>
                </a:solidFill>
                <a:latin typeface="Cordia New" pitchFamily="34" charset="-34"/>
                <a:cs typeface="Cordia New" pitchFamily="34" charset="-34"/>
              </a:rPr>
              <a:t>Detektoren (am Beispiel von ATLAS)</a:t>
            </a:r>
          </a:p>
        </p:txBody>
      </p:sp>
      <p:sp>
        <p:nvSpPr>
          <p:cNvPr id="2" name="Titel 1"/>
          <p:cNvSpPr>
            <a:spLocks noGrp="1"/>
          </p:cNvSpPr>
          <p:nvPr>
            <p:ph type="title"/>
          </p:nvPr>
        </p:nvSpPr>
        <p:spPr>
          <a:xfrm>
            <a:off x="230832" y="1556792"/>
            <a:ext cx="2612976" cy="576065"/>
          </a:xfrm>
        </p:spPr>
        <p:txBody>
          <a:bodyPr rtlCol="0">
            <a:noAutofit/>
          </a:bodyPr>
          <a:lstStyle/>
          <a:p>
            <a:pPr algn="l" eaLnBrk="1" fontAlgn="auto" hangingPunct="1">
              <a:spcAft>
                <a:spcPts val="0"/>
              </a:spcAft>
              <a:defRPr/>
            </a:pPr>
            <a:r>
              <a:rPr lang="de-DE" sz="2400" dirty="0" err="1" smtClean="0">
                <a:solidFill>
                  <a:schemeClr val="bg1"/>
                </a:solidFill>
              </a:rPr>
              <a:t>Siliziumpixelmodul</a:t>
            </a:r>
            <a:endParaRPr lang="de-DE" sz="2400" dirty="0">
              <a:solidFill>
                <a:schemeClr val="bg1"/>
              </a:solidFill>
            </a:endParaRPr>
          </a:p>
        </p:txBody>
      </p:sp>
      <p:sp>
        <p:nvSpPr>
          <p:cNvPr id="8" name="Textfeld 7"/>
          <p:cNvSpPr txBox="1"/>
          <p:nvPr/>
        </p:nvSpPr>
        <p:spPr>
          <a:xfrm>
            <a:off x="323528" y="4149080"/>
            <a:ext cx="3888432" cy="1323439"/>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fontAlgn="auto">
              <a:spcBef>
                <a:spcPts val="0"/>
              </a:spcBef>
              <a:spcAft>
                <a:spcPts val="0"/>
              </a:spcAft>
              <a:defRPr/>
            </a:pPr>
            <a:r>
              <a:rPr lang="de-DE" sz="2000" dirty="0" smtClean="0"/>
              <a:t>Sehr </a:t>
            </a:r>
            <a:r>
              <a:rPr lang="de-DE" sz="2000" dirty="0"/>
              <a:t>kleine Streifenabstände möglich </a:t>
            </a:r>
            <a:r>
              <a:rPr lang="de-DE" sz="2000" dirty="0" smtClean="0"/>
              <a:t>20-200µm</a:t>
            </a:r>
          </a:p>
          <a:p>
            <a:pPr fontAlgn="auto">
              <a:spcBef>
                <a:spcPts val="0"/>
              </a:spcBef>
              <a:spcAft>
                <a:spcPts val="0"/>
              </a:spcAft>
              <a:defRPr/>
            </a:pPr>
            <a:r>
              <a:rPr lang="de-DE" sz="2000" dirty="0" smtClean="0"/>
              <a:t>Sehr </a:t>
            </a:r>
            <a:r>
              <a:rPr lang="de-DE" sz="2000" dirty="0"/>
              <a:t>gute Auflösung </a:t>
            </a:r>
            <a:r>
              <a:rPr lang="de-DE" sz="2000" dirty="0" smtClean="0"/>
              <a:t>≈3-5µm</a:t>
            </a:r>
            <a:endParaRPr lang="de-DE" sz="2000" dirty="0"/>
          </a:p>
          <a:p>
            <a:pPr fontAlgn="auto">
              <a:spcBef>
                <a:spcPts val="0"/>
              </a:spcBef>
              <a:spcAft>
                <a:spcPts val="0"/>
              </a:spcAft>
              <a:defRPr/>
            </a:pPr>
            <a:r>
              <a:rPr lang="de-DE" sz="2000" dirty="0" smtClean="0"/>
              <a:t>Sehr </a:t>
            </a:r>
            <a:r>
              <a:rPr lang="de-DE" sz="2000" dirty="0"/>
              <a:t>schnell</a:t>
            </a:r>
          </a:p>
        </p:txBody>
      </p:sp>
      <p:sp>
        <p:nvSpPr>
          <p:cNvPr id="6" name="Foliennummernplatzhalter 5"/>
          <p:cNvSpPr>
            <a:spLocks noGrp="1"/>
          </p:cNvSpPr>
          <p:nvPr>
            <p:ph type="sldNum" sz="quarter" idx="12"/>
          </p:nvPr>
        </p:nvSpPr>
        <p:spPr/>
        <p:txBody>
          <a:bodyPr/>
          <a:lstStyle/>
          <a:p>
            <a:pPr>
              <a:defRPr/>
            </a:pPr>
            <a:fld id="{7D589436-5009-4498-AD34-ADE45265B181}" type="slidenum">
              <a:rPr lang="de-DE" smtClean="0"/>
              <a:pPr>
                <a:defRPr/>
              </a:pPr>
              <a:t>46</a:t>
            </a:fld>
            <a:endParaRPr lang="de-DE" dirty="0"/>
          </a:p>
        </p:txBody>
      </p:sp>
      <p:pic>
        <p:nvPicPr>
          <p:cNvPr id="84994" name="Picture 2" descr="http://lxsa.physik.uni-bonn.de/~nwweb/typo3temp/pics/b512af2e8a.jpg">
            <a:hlinkClick r:id="rId2"/>
          </p:cNvPr>
          <p:cNvPicPr>
            <a:picLocks noChangeAspect="1" noChangeArrowheads="1"/>
          </p:cNvPicPr>
          <p:nvPr/>
        </p:nvPicPr>
        <p:blipFill>
          <a:blip r:embed="rId3" cstate="print"/>
          <a:srcRect/>
          <a:stretch>
            <a:fillRect/>
          </a:stretch>
        </p:blipFill>
        <p:spPr bwMode="auto">
          <a:xfrm>
            <a:off x="323528" y="2060848"/>
            <a:ext cx="3797702" cy="3888432"/>
          </a:xfrm>
          <a:prstGeom prst="rect">
            <a:avLst/>
          </a:prstGeom>
          <a:noFill/>
        </p:spPr>
      </p:pic>
      <p:pic>
        <p:nvPicPr>
          <p:cNvPr id="12" name="Picture 4" descr="C:\daten\review\delphi\2007-01-07\delphi-sensor1.JPG"/>
          <p:cNvPicPr>
            <a:picLocks noChangeAspect="1" noChangeArrowheads="1"/>
          </p:cNvPicPr>
          <p:nvPr/>
        </p:nvPicPr>
        <p:blipFill>
          <a:blip r:embed="rId4" cstate="print"/>
          <a:srcRect/>
          <a:stretch>
            <a:fillRect/>
          </a:stretch>
        </p:blipFill>
        <p:spPr bwMode="auto">
          <a:xfrm>
            <a:off x="2915816" y="2064667"/>
            <a:ext cx="2674937" cy="3884613"/>
          </a:xfrm>
          <a:prstGeom prst="rect">
            <a:avLst/>
          </a:prstGeom>
          <a:noFill/>
          <a:ln w="9525">
            <a:noFill/>
            <a:miter lim="800000"/>
            <a:headEnd/>
            <a:tailEnd/>
          </a:ln>
        </p:spPr>
      </p:pic>
      <p:sp>
        <p:nvSpPr>
          <p:cNvPr id="13" name="Titel 1"/>
          <p:cNvSpPr txBox="1">
            <a:spLocks/>
          </p:cNvSpPr>
          <p:nvPr/>
        </p:nvSpPr>
        <p:spPr>
          <a:xfrm>
            <a:off x="2843808" y="1556792"/>
            <a:ext cx="2901008" cy="576065"/>
          </a:xfrm>
          <a:prstGeom prst="rect">
            <a:avLst/>
          </a:prstGeom>
        </p:spPr>
        <p:txBody>
          <a:bodyPr vert="horz" lIns="91440" tIns="45720" rIns="91440" bIns="45720" rtlCol="0"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de-DE" sz="2400" b="0" i="0" u="none" strike="noStrike" kern="1200" cap="none" spc="0" normalizeH="0" baseline="0" noProof="0" dirty="0" err="1" smtClean="0">
                <a:ln>
                  <a:noFill/>
                </a:ln>
                <a:solidFill>
                  <a:schemeClr val="bg1"/>
                </a:solidFill>
                <a:effectLst/>
                <a:uLnTx/>
                <a:uFillTx/>
                <a:latin typeface="+mj-lt"/>
                <a:ea typeface="+mj-ea"/>
                <a:cs typeface="+mj-cs"/>
              </a:rPr>
              <a:t>Siliziumstreifenmodul</a:t>
            </a:r>
            <a:endParaRPr kumimoji="0" lang="de-DE" sz="2400" b="0" i="0" u="none" strike="noStrike" kern="1200" cap="none" spc="0" normalizeH="0" baseline="0" noProof="0" dirty="0">
              <a:ln>
                <a:noFill/>
              </a:ln>
              <a:solidFill>
                <a:schemeClr val="bg1"/>
              </a:solidFill>
              <a:effectLst/>
              <a:uLnTx/>
              <a:uFillTx/>
              <a:latin typeface="+mj-lt"/>
              <a:ea typeface="+mj-ea"/>
              <a:cs typeface="+mj-cs"/>
            </a:endParaRPr>
          </a:p>
        </p:txBody>
      </p:sp>
      <p:sp>
        <p:nvSpPr>
          <p:cNvPr id="14" name="Titel 1"/>
          <p:cNvSpPr txBox="1">
            <a:spLocks/>
          </p:cNvSpPr>
          <p:nvPr/>
        </p:nvSpPr>
        <p:spPr>
          <a:xfrm>
            <a:off x="5796136" y="1556792"/>
            <a:ext cx="3096344" cy="576065"/>
          </a:xfrm>
          <a:prstGeom prst="rect">
            <a:avLst/>
          </a:prstGeom>
        </p:spPr>
        <p:txBody>
          <a:bodyPr vert="horz" lIns="91440" tIns="45720" rIns="91440" bIns="45720" rtlCol="0"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de-DE" sz="2400" b="0" i="0" u="none" strike="noStrike" kern="1200" cap="none" spc="0" normalizeH="0" baseline="0" noProof="0" dirty="0" smtClean="0">
                <a:ln>
                  <a:noFill/>
                </a:ln>
                <a:solidFill>
                  <a:schemeClr val="bg1"/>
                </a:solidFill>
                <a:effectLst/>
                <a:uLnTx/>
                <a:uFillTx/>
                <a:latin typeface="+mj-lt"/>
                <a:ea typeface="+mj-ea"/>
                <a:cs typeface="+mj-cs"/>
              </a:rPr>
              <a:t>ATLANTIS </a:t>
            </a:r>
            <a:r>
              <a:rPr kumimoji="0" lang="de-DE" sz="2400" b="0" i="0" u="none" strike="noStrike" kern="1200" cap="none" spc="0" normalizeH="0" baseline="0" noProof="0" dirty="0" err="1" smtClean="0">
                <a:ln>
                  <a:noFill/>
                </a:ln>
                <a:solidFill>
                  <a:schemeClr val="bg1"/>
                </a:solidFill>
                <a:effectLst/>
                <a:uLnTx/>
                <a:uFillTx/>
                <a:latin typeface="+mj-lt"/>
                <a:ea typeface="+mj-ea"/>
                <a:cs typeface="+mj-cs"/>
              </a:rPr>
              <a:t>event</a:t>
            </a:r>
            <a:r>
              <a:rPr kumimoji="0" lang="de-DE" sz="2400" b="0" i="0" u="none" strike="noStrike" kern="1200" cap="none" spc="0" normalizeH="0" baseline="0" noProof="0" dirty="0" smtClean="0">
                <a:ln>
                  <a:noFill/>
                </a:ln>
                <a:solidFill>
                  <a:schemeClr val="bg1"/>
                </a:solidFill>
                <a:effectLst/>
                <a:uLnTx/>
                <a:uFillTx/>
                <a:latin typeface="+mj-lt"/>
                <a:ea typeface="+mj-ea"/>
                <a:cs typeface="+mj-cs"/>
              </a:rPr>
              <a:t> </a:t>
            </a:r>
            <a:r>
              <a:rPr kumimoji="0" lang="de-DE" sz="2400" b="0" i="0" u="none" strike="noStrike" kern="1200" cap="none" spc="0" normalizeH="0" baseline="0" noProof="0" dirty="0" err="1" smtClean="0">
                <a:ln>
                  <a:noFill/>
                </a:ln>
                <a:solidFill>
                  <a:schemeClr val="bg1"/>
                </a:solidFill>
                <a:effectLst/>
                <a:uLnTx/>
                <a:uFillTx/>
                <a:latin typeface="+mj-lt"/>
                <a:ea typeface="+mj-ea"/>
                <a:cs typeface="+mj-cs"/>
              </a:rPr>
              <a:t>display</a:t>
            </a:r>
            <a:endParaRPr kumimoji="0" lang="de-DE" sz="2400" b="0" i="0" u="none" strike="noStrike" kern="1200" cap="none" spc="0" normalizeH="0" baseline="0" noProof="0" dirty="0">
              <a:ln>
                <a:noFill/>
              </a:ln>
              <a:solidFill>
                <a:schemeClr val="bg1"/>
              </a:solidFill>
              <a:effectLst/>
              <a:uLnTx/>
              <a:uFillTx/>
              <a:latin typeface="+mj-lt"/>
              <a:ea typeface="+mj-ea"/>
              <a:cs typeface="+mj-cs"/>
            </a:endParaRPr>
          </a:p>
        </p:txBody>
      </p:sp>
      <p:pic>
        <p:nvPicPr>
          <p:cNvPr id="84997" name="Picture 5"/>
          <p:cNvPicPr>
            <a:picLocks noChangeAspect="1" noChangeArrowheads="1"/>
          </p:cNvPicPr>
          <p:nvPr/>
        </p:nvPicPr>
        <p:blipFill>
          <a:blip r:embed="rId5" cstate="print"/>
          <a:srcRect/>
          <a:stretch>
            <a:fillRect/>
          </a:stretch>
        </p:blipFill>
        <p:spPr bwMode="auto">
          <a:xfrm>
            <a:off x="4255156" y="2060848"/>
            <a:ext cx="4493308" cy="4651276"/>
          </a:xfrm>
          <a:prstGeom prst="rect">
            <a:avLst/>
          </a:prstGeom>
          <a:noFill/>
          <a:ln w="9525">
            <a:noFill/>
            <a:miter lim="800000"/>
            <a:headEnd/>
            <a:tailEnd/>
          </a:ln>
          <a:effectLst/>
        </p:spPr>
      </p:pic>
      <p:sp>
        <p:nvSpPr>
          <p:cNvPr id="16" name="Titel 1"/>
          <p:cNvSpPr txBox="1">
            <a:spLocks/>
          </p:cNvSpPr>
          <p:nvPr/>
        </p:nvSpPr>
        <p:spPr>
          <a:xfrm>
            <a:off x="323528" y="2204864"/>
            <a:ext cx="3816424" cy="1152128"/>
          </a:xfrm>
          <a:prstGeom prst="rect">
            <a:avLst/>
          </a:prstGeom>
        </p:spPr>
        <p:txBody>
          <a:bodyPr>
            <a:normAutofit fontScale="97500"/>
          </a:bodyPr>
          <a:lstStyle/>
          <a:p>
            <a:pPr fontAlgn="auto">
              <a:spcAft>
                <a:spcPts val="0"/>
              </a:spcAft>
              <a:defRPr/>
            </a:pPr>
            <a:r>
              <a:rPr lang="de-DE" sz="2000" dirty="0">
                <a:solidFill>
                  <a:schemeClr val="bg1"/>
                </a:solidFill>
                <a:latin typeface="+mj-lt"/>
                <a:ea typeface="+mj-ea"/>
                <a:cs typeface="+mj-cs"/>
              </a:rPr>
              <a:t>Braucht man so eine hohe Auflösung?</a:t>
            </a:r>
          </a:p>
        </p:txBody>
      </p:sp>
      <p:pic>
        <p:nvPicPr>
          <p:cNvPr id="17" name="Picture 4" descr="https://twiki.cern.ch/twiki/pub/Atlas/EventDisplayPublicResults/Atlantis_159086_64558586_LJ5_3.png">
            <a:hlinkClick r:id="rId6" action="ppaction://hlinksldjump"/>
          </p:cNvPr>
          <p:cNvPicPr>
            <a:picLocks noChangeAspect="1" noChangeArrowheads="1"/>
          </p:cNvPicPr>
          <p:nvPr/>
        </p:nvPicPr>
        <p:blipFill>
          <a:blip r:embed="rId7" cstate="print"/>
          <a:srcRect/>
          <a:stretch>
            <a:fillRect/>
          </a:stretch>
        </p:blipFill>
        <p:spPr bwMode="auto">
          <a:xfrm>
            <a:off x="4211960" y="2060848"/>
            <a:ext cx="4608512" cy="4608512"/>
          </a:xfrm>
          <a:prstGeom prst="rect">
            <a:avLst/>
          </a:prstGeom>
          <a:noFill/>
        </p:spPr>
      </p:pic>
      <p:cxnSp>
        <p:nvCxnSpPr>
          <p:cNvPr id="18" name="Gerade Verbindung mit Pfeil 4"/>
          <p:cNvCxnSpPr/>
          <p:nvPr/>
        </p:nvCxnSpPr>
        <p:spPr>
          <a:xfrm rot="5400000">
            <a:off x="7884369" y="4221089"/>
            <a:ext cx="216023" cy="216021"/>
          </a:xfrm>
          <a:prstGeom prst="straightConnector1">
            <a:avLst/>
          </a:prstGeom>
          <a:ln w="28575">
            <a:solidFill>
              <a:schemeClr val="bg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9" name="Textfeld 5"/>
          <p:cNvSpPr txBox="1"/>
          <p:nvPr/>
        </p:nvSpPr>
        <p:spPr>
          <a:xfrm>
            <a:off x="6560729" y="3212976"/>
            <a:ext cx="891591" cy="1477328"/>
          </a:xfrm>
          <a:prstGeom prst="rect">
            <a:avLst/>
          </a:prstGeom>
          <a:solidFill>
            <a:srgbClr val="246638"/>
          </a:solidFill>
          <a:ln>
            <a:solidFill>
              <a:schemeClr val="bg1"/>
            </a:solidFill>
          </a:ln>
        </p:spPr>
        <p:txBody>
          <a:bodyPr wrap="none">
            <a:spAutoFit/>
          </a:bodyPr>
          <a:lstStyle/>
          <a:p>
            <a:pPr algn="ctr" fontAlgn="auto">
              <a:spcBef>
                <a:spcPts val="0"/>
              </a:spcBef>
              <a:spcAft>
                <a:spcPts val="0"/>
              </a:spcAft>
              <a:defRPr/>
            </a:pPr>
            <a:r>
              <a:rPr lang="de-DE" dirty="0">
                <a:solidFill>
                  <a:schemeClr val="bg1"/>
                </a:solidFill>
                <a:latin typeface="+mn-lt"/>
                <a:cs typeface="+mn-cs"/>
              </a:rPr>
              <a:t>~3 mm </a:t>
            </a:r>
          </a:p>
          <a:p>
            <a:pPr algn="ctr" fontAlgn="auto">
              <a:spcBef>
                <a:spcPts val="0"/>
              </a:spcBef>
              <a:spcAft>
                <a:spcPts val="0"/>
              </a:spcAft>
              <a:defRPr/>
            </a:pPr>
            <a:r>
              <a:rPr lang="de-DE" dirty="0">
                <a:solidFill>
                  <a:schemeClr val="bg1"/>
                </a:solidFill>
                <a:latin typeface="+mn-lt"/>
                <a:cs typeface="+mn-cs"/>
              </a:rPr>
              <a:t>= </a:t>
            </a:r>
          </a:p>
          <a:p>
            <a:pPr algn="ctr" fontAlgn="auto">
              <a:spcBef>
                <a:spcPts val="0"/>
              </a:spcBef>
              <a:spcAft>
                <a:spcPts val="0"/>
              </a:spcAft>
              <a:defRPr/>
            </a:pPr>
            <a:r>
              <a:rPr lang="de-DE" dirty="0">
                <a:solidFill>
                  <a:schemeClr val="bg1"/>
                </a:solidFill>
                <a:latin typeface="+mn-lt"/>
                <a:cs typeface="+mn-cs"/>
              </a:rPr>
              <a:t>~1ps</a:t>
            </a:r>
          </a:p>
          <a:p>
            <a:pPr algn="ctr" fontAlgn="auto">
              <a:spcBef>
                <a:spcPts val="0"/>
              </a:spcBef>
              <a:spcAft>
                <a:spcPts val="0"/>
              </a:spcAft>
              <a:defRPr/>
            </a:pPr>
            <a:r>
              <a:rPr lang="de-DE" dirty="0">
                <a:solidFill>
                  <a:schemeClr val="bg1"/>
                </a:solidFill>
                <a:latin typeface="+mn-lt"/>
                <a:cs typeface="+mn-cs"/>
              </a:rPr>
              <a:t>=</a:t>
            </a:r>
          </a:p>
          <a:p>
            <a:pPr algn="ctr" fontAlgn="auto">
              <a:spcBef>
                <a:spcPts val="0"/>
              </a:spcBef>
              <a:spcAft>
                <a:spcPts val="0"/>
              </a:spcAft>
              <a:defRPr/>
            </a:pPr>
            <a:r>
              <a:rPr lang="de-DE" dirty="0" err="1">
                <a:solidFill>
                  <a:schemeClr val="bg1"/>
                </a:solidFill>
                <a:latin typeface="Symbol" pitchFamily="18" charset="2"/>
                <a:cs typeface="+mn-cs"/>
              </a:rPr>
              <a:t>t</a:t>
            </a:r>
            <a:r>
              <a:rPr lang="de-DE" baseline="-25000" dirty="0" err="1">
                <a:solidFill>
                  <a:schemeClr val="bg1"/>
                </a:solidFill>
                <a:latin typeface="+mn-lt"/>
                <a:cs typeface="+mn-cs"/>
              </a:rPr>
              <a:t>b</a:t>
            </a:r>
            <a:endParaRPr lang="de-DE" baseline="-25000" dirty="0">
              <a:solidFill>
                <a:schemeClr val="bg1"/>
              </a:solidFill>
              <a:latin typeface="+mn-lt"/>
              <a:cs typeface="+mn-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84994"/>
                                        </p:tgtEl>
                                        <p:attrNameLst>
                                          <p:attrName>style.visibility</p:attrName>
                                        </p:attrNameLst>
                                      </p:cBhvr>
                                      <p:to>
                                        <p:strVal val="visible"/>
                                      </p:to>
                                    </p:set>
                                    <p:animEffect transition="in" filter="blinds(horizontal)">
                                      <p:cBhvr>
                                        <p:cTn id="7" dur="500"/>
                                        <p:tgtEl>
                                          <p:spTgt spid="84994"/>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blinds(horizontal)">
                                      <p:cBhvr>
                                        <p:cTn id="10" dur="5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xit" presetSubtype="10" fill="hold" nodeType="clickEffect">
                                  <p:stCondLst>
                                    <p:cond delay="0"/>
                                  </p:stCondLst>
                                  <p:childTnLst>
                                    <p:animEffect transition="out" filter="blinds(horizontal)">
                                      <p:cBhvr>
                                        <p:cTn id="14" dur="500"/>
                                        <p:tgtEl>
                                          <p:spTgt spid="84994"/>
                                        </p:tgtEl>
                                      </p:cBhvr>
                                    </p:animEffect>
                                    <p:set>
                                      <p:cBhvr>
                                        <p:cTn id="15" dur="1" fill="hold">
                                          <p:stCondLst>
                                            <p:cond delay="499"/>
                                          </p:stCondLst>
                                        </p:cTn>
                                        <p:tgtEl>
                                          <p:spTgt spid="84994"/>
                                        </p:tgtEl>
                                        <p:attrNameLst>
                                          <p:attrName>style.visibility</p:attrName>
                                        </p:attrNameLst>
                                      </p:cBhvr>
                                      <p:to>
                                        <p:strVal val="hidden"/>
                                      </p:to>
                                    </p:set>
                                  </p:childTnLst>
                                </p:cTn>
                              </p:par>
                              <p:par>
                                <p:cTn id="16" presetID="3" presetClass="exit" presetSubtype="10" fill="hold" grpId="1" nodeType="withEffect">
                                  <p:stCondLst>
                                    <p:cond delay="0"/>
                                  </p:stCondLst>
                                  <p:childTnLst>
                                    <p:animEffect transition="out" filter="blinds(horizontal)">
                                      <p:cBhvr>
                                        <p:cTn id="17" dur="500"/>
                                        <p:tgtEl>
                                          <p:spTgt spid="2"/>
                                        </p:tgtEl>
                                      </p:cBhvr>
                                    </p:animEffect>
                                    <p:set>
                                      <p:cBhvr>
                                        <p:cTn id="18" dur="1" fill="hold">
                                          <p:stCondLst>
                                            <p:cond delay="499"/>
                                          </p:stCondLst>
                                        </p:cTn>
                                        <p:tgtEl>
                                          <p:spTgt spid="2"/>
                                        </p:tgtEl>
                                        <p:attrNameLst>
                                          <p:attrName>style.visibility</p:attrName>
                                        </p:attrNameLst>
                                      </p:cBhvr>
                                      <p:to>
                                        <p:strVal val="hidden"/>
                                      </p:to>
                                    </p:set>
                                  </p:childTnLst>
                                </p:cTn>
                              </p:par>
                              <p:par>
                                <p:cTn id="19" presetID="3" presetClass="entr" presetSubtype="1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blinds(horizontal)">
                                      <p:cBhvr>
                                        <p:cTn id="21" dur="500"/>
                                        <p:tgtEl>
                                          <p:spTgt spid="12"/>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blinds(horizontal)">
                                      <p:cBhvr>
                                        <p:cTn id="24" dur="500"/>
                                        <p:tgtEl>
                                          <p:spTgt spid="13"/>
                                        </p:tgtEl>
                                      </p:cBhvr>
                                    </p:animEffect>
                                  </p:childTnLst>
                                </p:cTn>
                              </p:par>
                            </p:childTnLst>
                          </p:cTn>
                        </p:par>
                      </p:childTnLst>
                    </p:cTn>
                  </p:par>
                  <p:par>
                    <p:cTn id="25" fill="hold">
                      <p:stCondLst>
                        <p:cond delay="indefinite"/>
                      </p:stCondLst>
                      <p:childTnLst>
                        <p:par>
                          <p:cTn id="26" fill="hold">
                            <p:stCondLst>
                              <p:cond delay="0"/>
                            </p:stCondLst>
                            <p:childTnLst>
                              <p:par>
                                <p:cTn id="27" presetID="3" presetClass="exit" presetSubtype="10" fill="hold" nodeType="clickEffect">
                                  <p:stCondLst>
                                    <p:cond delay="0"/>
                                  </p:stCondLst>
                                  <p:childTnLst>
                                    <p:animEffect transition="out" filter="blinds(horizontal)">
                                      <p:cBhvr>
                                        <p:cTn id="28" dur="500"/>
                                        <p:tgtEl>
                                          <p:spTgt spid="12"/>
                                        </p:tgtEl>
                                      </p:cBhvr>
                                    </p:animEffect>
                                    <p:set>
                                      <p:cBhvr>
                                        <p:cTn id="29" dur="1" fill="hold">
                                          <p:stCondLst>
                                            <p:cond delay="499"/>
                                          </p:stCondLst>
                                        </p:cTn>
                                        <p:tgtEl>
                                          <p:spTgt spid="12"/>
                                        </p:tgtEl>
                                        <p:attrNameLst>
                                          <p:attrName>style.visibility</p:attrName>
                                        </p:attrNameLst>
                                      </p:cBhvr>
                                      <p:to>
                                        <p:strVal val="hidden"/>
                                      </p:to>
                                    </p:set>
                                  </p:childTnLst>
                                </p:cTn>
                              </p:par>
                              <p:par>
                                <p:cTn id="30" presetID="3" presetClass="exit" presetSubtype="10" fill="hold" grpId="1" nodeType="withEffect">
                                  <p:stCondLst>
                                    <p:cond delay="0"/>
                                  </p:stCondLst>
                                  <p:childTnLst>
                                    <p:animEffect transition="out" filter="blinds(horizontal)">
                                      <p:cBhvr>
                                        <p:cTn id="31" dur="500"/>
                                        <p:tgtEl>
                                          <p:spTgt spid="13"/>
                                        </p:tgtEl>
                                      </p:cBhvr>
                                    </p:animEffect>
                                    <p:set>
                                      <p:cBhvr>
                                        <p:cTn id="32" dur="1" fill="hold">
                                          <p:stCondLst>
                                            <p:cond delay="499"/>
                                          </p:stCondLst>
                                        </p:cTn>
                                        <p:tgtEl>
                                          <p:spTgt spid="13"/>
                                        </p:tgtEl>
                                        <p:attrNameLst>
                                          <p:attrName>style.visibility</p:attrName>
                                        </p:attrNameLst>
                                      </p:cBhvr>
                                      <p:to>
                                        <p:strVal val="hidden"/>
                                      </p:to>
                                    </p:set>
                                  </p:childTnLst>
                                </p:cTn>
                              </p:par>
                              <p:par>
                                <p:cTn id="33" presetID="3" presetClass="entr" presetSubtype="10" fill="hold" grpId="0" nodeType="with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blinds(horizontal)">
                                      <p:cBhvr>
                                        <p:cTn id="35" dur="500"/>
                                        <p:tgtEl>
                                          <p:spTgt spid="14"/>
                                        </p:tgtEl>
                                      </p:cBhvr>
                                    </p:animEffect>
                                  </p:childTnLst>
                                </p:cTn>
                              </p:par>
                              <p:par>
                                <p:cTn id="36" presetID="3" presetClass="entr" presetSubtype="10" fill="hold" nodeType="withEffect">
                                  <p:stCondLst>
                                    <p:cond delay="0"/>
                                  </p:stCondLst>
                                  <p:childTnLst>
                                    <p:set>
                                      <p:cBhvr>
                                        <p:cTn id="37" dur="1" fill="hold">
                                          <p:stCondLst>
                                            <p:cond delay="0"/>
                                          </p:stCondLst>
                                        </p:cTn>
                                        <p:tgtEl>
                                          <p:spTgt spid="84997"/>
                                        </p:tgtEl>
                                        <p:attrNameLst>
                                          <p:attrName>style.visibility</p:attrName>
                                        </p:attrNameLst>
                                      </p:cBhvr>
                                      <p:to>
                                        <p:strVal val="visible"/>
                                      </p:to>
                                    </p:set>
                                    <p:animEffect transition="in" filter="blinds(horizontal)">
                                      <p:cBhvr>
                                        <p:cTn id="38" dur="500"/>
                                        <p:tgtEl>
                                          <p:spTgt spid="84997"/>
                                        </p:tgtEl>
                                      </p:cBhvr>
                                    </p:animEffect>
                                  </p:childTnLst>
                                </p:cTn>
                              </p:par>
                              <p:par>
                                <p:cTn id="39" presetID="3" presetClass="entr" presetSubtype="10" fill="hold" grpId="0" nodeType="with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blinds(horizontal)">
                                      <p:cBhvr>
                                        <p:cTn id="41" dur="500"/>
                                        <p:tgtEl>
                                          <p:spTgt spid="8"/>
                                        </p:tgtEl>
                                      </p:cBhvr>
                                    </p:animEffect>
                                  </p:childTnLst>
                                </p:cTn>
                              </p:par>
                            </p:childTnLst>
                          </p:cTn>
                        </p:par>
                      </p:childTnLst>
                    </p:cTn>
                  </p:par>
                  <p:par>
                    <p:cTn id="42" fill="hold">
                      <p:stCondLst>
                        <p:cond delay="indefinite"/>
                      </p:stCondLst>
                      <p:childTnLst>
                        <p:par>
                          <p:cTn id="43" fill="hold">
                            <p:stCondLst>
                              <p:cond delay="0"/>
                            </p:stCondLst>
                            <p:childTnLst>
                              <p:par>
                                <p:cTn id="44" presetID="3" presetClass="exit" presetSubtype="10" fill="hold" grpId="1" nodeType="clickEffect">
                                  <p:stCondLst>
                                    <p:cond delay="0"/>
                                  </p:stCondLst>
                                  <p:childTnLst>
                                    <p:animEffect transition="out" filter="blinds(horizontal)">
                                      <p:cBhvr>
                                        <p:cTn id="45" dur="500"/>
                                        <p:tgtEl>
                                          <p:spTgt spid="14"/>
                                        </p:tgtEl>
                                      </p:cBhvr>
                                    </p:animEffect>
                                    <p:set>
                                      <p:cBhvr>
                                        <p:cTn id="46" dur="1" fill="hold">
                                          <p:stCondLst>
                                            <p:cond delay="499"/>
                                          </p:stCondLst>
                                        </p:cTn>
                                        <p:tgtEl>
                                          <p:spTgt spid="14"/>
                                        </p:tgtEl>
                                        <p:attrNameLst>
                                          <p:attrName>style.visibility</p:attrName>
                                        </p:attrNameLst>
                                      </p:cBhvr>
                                      <p:to>
                                        <p:strVal val="hidden"/>
                                      </p:to>
                                    </p:set>
                                  </p:childTnLst>
                                </p:cTn>
                              </p:par>
                              <p:par>
                                <p:cTn id="47" presetID="3" presetClass="exit" presetSubtype="10" fill="hold" nodeType="withEffect">
                                  <p:stCondLst>
                                    <p:cond delay="0"/>
                                  </p:stCondLst>
                                  <p:childTnLst>
                                    <p:animEffect transition="out" filter="blinds(horizontal)">
                                      <p:cBhvr>
                                        <p:cTn id="48" dur="500"/>
                                        <p:tgtEl>
                                          <p:spTgt spid="84997"/>
                                        </p:tgtEl>
                                      </p:cBhvr>
                                    </p:animEffect>
                                    <p:set>
                                      <p:cBhvr>
                                        <p:cTn id="49" dur="1" fill="hold">
                                          <p:stCondLst>
                                            <p:cond delay="499"/>
                                          </p:stCondLst>
                                        </p:cTn>
                                        <p:tgtEl>
                                          <p:spTgt spid="84997"/>
                                        </p:tgtEl>
                                        <p:attrNameLst>
                                          <p:attrName>style.visibility</p:attrName>
                                        </p:attrNameLst>
                                      </p:cBhvr>
                                      <p:to>
                                        <p:strVal val="hidden"/>
                                      </p:to>
                                    </p:set>
                                  </p:childTnLst>
                                </p:cTn>
                              </p:par>
                            </p:childTnLst>
                          </p:cTn>
                        </p:par>
                      </p:childTnLst>
                    </p:cTn>
                  </p:par>
                  <p:par>
                    <p:cTn id="50" fill="hold">
                      <p:stCondLst>
                        <p:cond delay="indefinite"/>
                      </p:stCondLst>
                      <p:childTnLst>
                        <p:par>
                          <p:cTn id="51" fill="hold">
                            <p:stCondLst>
                              <p:cond delay="0"/>
                            </p:stCondLst>
                            <p:childTnLst>
                              <p:par>
                                <p:cTn id="52" presetID="3" presetClass="entr" presetSubtype="10" fill="hold" grpId="0" nodeType="clickEffect">
                                  <p:stCondLst>
                                    <p:cond delay="0"/>
                                  </p:stCondLst>
                                  <p:childTnLst>
                                    <p:set>
                                      <p:cBhvr>
                                        <p:cTn id="53" dur="1" fill="hold">
                                          <p:stCondLst>
                                            <p:cond delay="0"/>
                                          </p:stCondLst>
                                        </p:cTn>
                                        <p:tgtEl>
                                          <p:spTgt spid="16"/>
                                        </p:tgtEl>
                                        <p:attrNameLst>
                                          <p:attrName>style.visibility</p:attrName>
                                        </p:attrNameLst>
                                      </p:cBhvr>
                                      <p:to>
                                        <p:strVal val="visible"/>
                                      </p:to>
                                    </p:set>
                                    <p:animEffect transition="in" filter="blinds(horizontal)">
                                      <p:cBhvr>
                                        <p:cTn id="54" dur="500"/>
                                        <p:tgtEl>
                                          <p:spTgt spid="16"/>
                                        </p:tgtEl>
                                      </p:cBhvr>
                                    </p:animEffect>
                                  </p:childTnLst>
                                </p:cTn>
                              </p:par>
                            </p:childTnLst>
                          </p:cTn>
                        </p:par>
                      </p:childTnLst>
                    </p:cTn>
                  </p:par>
                  <p:par>
                    <p:cTn id="55" fill="hold">
                      <p:stCondLst>
                        <p:cond delay="indefinite"/>
                      </p:stCondLst>
                      <p:childTnLst>
                        <p:par>
                          <p:cTn id="56" fill="hold">
                            <p:stCondLst>
                              <p:cond delay="0"/>
                            </p:stCondLst>
                            <p:childTnLst>
                              <p:par>
                                <p:cTn id="57" presetID="3" presetClass="entr" presetSubtype="10" fill="hold" nodeType="click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blinds(horizontal)">
                                      <p:cBhvr>
                                        <p:cTn id="59" dur="500"/>
                                        <p:tgtEl>
                                          <p:spTgt spid="17"/>
                                        </p:tgtEl>
                                      </p:cBhvr>
                                    </p:animEffect>
                                  </p:childTnLst>
                                </p:cTn>
                              </p:par>
                            </p:childTnLst>
                          </p:cTn>
                        </p:par>
                      </p:childTnLst>
                    </p:cTn>
                  </p:par>
                  <p:par>
                    <p:cTn id="60" fill="hold">
                      <p:stCondLst>
                        <p:cond delay="indefinite"/>
                      </p:stCondLst>
                      <p:childTnLst>
                        <p:par>
                          <p:cTn id="61" fill="hold">
                            <p:stCondLst>
                              <p:cond delay="0"/>
                            </p:stCondLst>
                            <p:childTnLst>
                              <p:par>
                                <p:cTn id="62" presetID="3" presetClass="exit" presetSubtype="10" fill="hold" grpId="1" nodeType="clickEffect">
                                  <p:stCondLst>
                                    <p:cond delay="0"/>
                                  </p:stCondLst>
                                  <p:childTnLst>
                                    <p:animEffect transition="out" filter="blinds(horizontal)">
                                      <p:cBhvr>
                                        <p:cTn id="63" dur="500"/>
                                        <p:tgtEl>
                                          <p:spTgt spid="8"/>
                                        </p:tgtEl>
                                      </p:cBhvr>
                                    </p:animEffect>
                                    <p:set>
                                      <p:cBhvr>
                                        <p:cTn id="64" dur="1" fill="hold">
                                          <p:stCondLst>
                                            <p:cond delay="499"/>
                                          </p:stCondLst>
                                        </p:cTn>
                                        <p:tgtEl>
                                          <p:spTgt spid="8"/>
                                        </p:tgtEl>
                                        <p:attrNameLst>
                                          <p:attrName>style.visibility</p:attrName>
                                        </p:attrNameLst>
                                      </p:cBhvr>
                                      <p:to>
                                        <p:strVal val="hidden"/>
                                      </p:to>
                                    </p:set>
                                  </p:childTnLst>
                                </p:cTn>
                              </p:par>
                            </p:childTnLst>
                          </p:cTn>
                        </p:par>
                      </p:childTnLst>
                    </p:cTn>
                  </p:par>
                  <p:par>
                    <p:cTn id="65" fill="hold">
                      <p:stCondLst>
                        <p:cond delay="indefinite"/>
                      </p:stCondLst>
                      <p:childTnLst>
                        <p:par>
                          <p:cTn id="66" fill="hold">
                            <p:stCondLst>
                              <p:cond delay="0"/>
                            </p:stCondLst>
                            <p:childTnLst>
                              <p:par>
                                <p:cTn id="67" presetID="3" presetClass="entr" presetSubtype="10" fill="hold" nodeType="clickEffect">
                                  <p:stCondLst>
                                    <p:cond delay="0"/>
                                  </p:stCondLst>
                                  <p:childTnLst>
                                    <p:set>
                                      <p:cBhvr>
                                        <p:cTn id="68" dur="1" fill="hold">
                                          <p:stCondLst>
                                            <p:cond delay="0"/>
                                          </p:stCondLst>
                                        </p:cTn>
                                        <p:tgtEl>
                                          <p:spTgt spid="18"/>
                                        </p:tgtEl>
                                        <p:attrNameLst>
                                          <p:attrName>style.visibility</p:attrName>
                                        </p:attrNameLst>
                                      </p:cBhvr>
                                      <p:to>
                                        <p:strVal val="visible"/>
                                      </p:to>
                                    </p:set>
                                    <p:animEffect transition="in" filter="blinds(horizontal)">
                                      <p:cBhvr>
                                        <p:cTn id="69" dur="500"/>
                                        <p:tgtEl>
                                          <p:spTgt spid="18"/>
                                        </p:tgtEl>
                                      </p:cBhvr>
                                    </p:animEffect>
                                  </p:childTnLst>
                                </p:cTn>
                              </p:par>
                              <p:par>
                                <p:cTn id="70" presetID="3" presetClass="entr" presetSubtype="10" fill="hold" grpId="0" nodeType="withEffect">
                                  <p:stCondLst>
                                    <p:cond delay="0"/>
                                  </p:stCondLst>
                                  <p:childTnLst>
                                    <p:set>
                                      <p:cBhvr>
                                        <p:cTn id="71" dur="1" fill="hold">
                                          <p:stCondLst>
                                            <p:cond delay="0"/>
                                          </p:stCondLst>
                                        </p:cTn>
                                        <p:tgtEl>
                                          <p:spTgt spid="19"/>
                                        </p:tgtEl>
                                        <p:attrNameLst>
                                          <p:attrName>style.visibility</p:attrName>
                                        </p:attrNameLst>
                                      </p:cBhvr>
                                      <p:to>
                                        <p:strVal val="visible"/>
                                      </p:to>
                                    </p:set>
                                    <p:animEffect transition="in" filter="blinds(horizontal)">
                                      <p:cBhvr>
                                        <p:cTn id="7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8" grpId="1" animBg="1"/>
      <p:bldP spid="13" grpId="0"/>
      <p:bldP spid="13" grpId="1"/>
      <p:bldP spid="14" grpId="0"/>
      <p:bldP spid="14" grpId="1"/>
      <p:bldP spid="16" grpId="0"/>
      <p:bldP spid="19" grpId="0" animBg="1"/>
    </p:bldLst>
  </p:timing>
</p:sld>
</file>

<file path=ppt/slides/slide4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 name="Rectangle 8"/>
          <p:cNvSpPr/>
          <p:nvPr/>
        </p:nvSpPr>
        <p:spPr>
          <a:xfrm>
            <a:off x="214282" y="1651454"/>
            <a:ext cx="8678198" cy="5089914"/>
          </a:xfrm>
          <a:prstGeom prst="rect">
            <a:avLst/>
          </a:prstGeom>
          <a:solidFill>
            <a:srgbClr val="246638"/>
          </a:solidFill>
          <a:ln w="60325" cap="flat">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endParaRPr lang="en-US" sz="2400" dirty="0" smtClean="0"/>
          </a:p>
        </p:txBody>
      </p:sp>
      <p:sp>
        <p:nvSpPr>
          <p:cNvPr id="10" name="Rectangle 9"/>
          <p:cNvSpPr/>
          <p:nvPr/>
        </p:nvSpPr>
        <p:spPr>
          <a:xfrm>
            <a:off x="214282" y="214290"/>
            <a:ext cx="8715436" cy="1437164"/>
          </a:xfrm>
          <a:prstGeom prst="rect">
            <a:avLst/>
          </a:prstGeom>
          <a:solidFill>
            <a:srgbClr val="246638"/>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bg1"/>
              </a:solidFill>
            </a:endParaRPr>
          </a:p>
        </p:txBody>
      </p:sp>
      <p:sp>
        <p:nvSpPr>
          <p:cNvPr id="11" name="Title 1"/>
          <p:cNvSpPr txBox="1">
            <a:spLocks/>
          </p:cNvSpPr>
          <p:nvPr/>
        </p:nvSpPr>
        <p:spPr>
          <a:xfrm>
            <a:off x="285720" y="357166"/>
            <a:ext cx="8572560" cy="1143000"/>
          </a:xfrm>
          <a:prstGeom prst="rect">
            <a:avLst/>
          </a:prstGeom>
        </p:spPr>
        <p:txBody>
          <a:bodyPr vert="horz" lIns="91440" tIns="45720" rIns="91440" bIns="45720" rtlCol="0" anchor="ctr">
            <a:normAutofit/>
          </a:bodyPr>
          <a:lstStyle/>
          <a:p>
            <a:pPr>
              <a:spcBef>
                <a:spcPct val="0"/>
              </a:spcBef>
              <a:defRPr/>
            </a:pPr>
            <a:r>
              <a:rPr lang="de-DE" sz="4400" dirty="0" smtClean="0">
                <a:solidFill>
                  <a:schemeClr val="bg1"/>
                </a:solidFill>
                <a:latin typeface="Cordia New" pitchFamily="34" charset="-34"/>
                <a:cs typeface="Cordia New" pitchFamily="34" charset="-34"/>
              </a:rPr>
              <a:t>4. </a:t>
            </a:r>
            <a:r>
              <a:rPr lang="de-DE" sz="4400" dirty="0">
                <a:solidFill>
                  <a:schemeClr val="bg1"/>
                </a:solidFill>
                <a:latin typeface="Cordia New" pitchFamily="34" charset="-34"/>
                <a:cs typeface="Cordia New" pitchFamily="34" charset="-34"/>
              </a:rPr>
              <a:t>Detektoren (am Beispiel von ATLAS)</a:t>
            </a:r>
          </a:p>
        </p:txBody>
      </p:sp>
      <p:sp>
        <p:nvSpPr>
          <p:cNvPr id="2" name="Titel 1"/>
          <p:cNvSpPr>
            <a:spLocks noGrp="1"/>
          </p:cNvSpPr>
          <p:nvPr>
            <p:ph type="title"/>
          </p:nvPr>
        </p:nvSpPr>
        <p:spPr>
          <a:xfrm>
            <a:off x="230832" y="1772815"/>
            <a:ext cx="8589640" cy="576065"/>
          </a:xfrm>
        </p:spPr>
        <p:txBody>
          <a:bodyPr rtlCol="0">
            <a:noAutofit/>
          </a:bodyPr>
          <a:lstStyle/>
          <a:p>
            <a:pPr algn="l" eaLnBrk="1" fontAlgn="auto" hangingPunct="1">
              <a:spcAft>
                <a:spcPts val="0"/>
              </a:spcAft>
              <a:defRPr/>
            </a:pPr>
            <a:r>
              <a:rPr lang="de-DE" sz="2400" dirty="0" err="1" smtClean="0">
                <a:solidFill>
                  <a:schemeClr val="bg1"/>
                </a:solidFill>
              </a:rPr>
              <a:t>MediPix</a:t>
            </a:r>
            <a:r>
              <a:rPr lang="de-DE" sz="2400" dirty="0" smtClean="0">
                <a:solidFill>
                  <a:schemeClr val="bg1"/>
                </a:solidFill>
              </a:rPr>
              <a:t>/</a:t>
            </a:r>
            <a:r>
              <a:rPr lang="de-DE" sz="2400" dirty="0" err="1" smtClean="0">
                <a:solidFill>
                  <a:schemeClr val="bg1"/>
                </a:solidFill>
              </a:rPr>
              <a:t>TimePix</a:t>
            </a:r>
            <a:r>
              <a:rPr lang="de-DE" sz="2400" dirty="0" smtClean="0">
                <a:solidFill>
                  <a:schemeClr val="bg1"/>
                </a:solidFill>
              </a:rPr>
              <a:t> Detektor</a:t>
            </a:r>
            <a:endParaRPr lang="de-DE" sz="2400" dirty="0">
              <a:solidFill>
                <a:schemeClr val="bg1"/>
              </a:solidFill>
            </a:endParaRPr>
          </a:p>
        </p:txBody>
      </p:sp>
      <p:sp>
        <p:nvSpPr>
          <p:cNvPr id="8" name="Textfeld 7"/>
          <p:cNvSpPr txBox="1"/>
          <p:nvPr/>
        </p:nvSpPr>
        <p:spPr>
          <a:xfrm>
            <a:off x="395536" y="6053226"/>
            <a:ext cx="4896544" cy="40011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fontAlgn="auto">
              <a:spcBef>
                <a:spcPts val="0"/>
              </a:spcBef>
              <a:spcAft>
                <a:spcPts val="0"/>
              </a:spcAft>
              <a:defRPr/>
            </a:pPr>
            <a:r>
              <a:rPr lang="de-DE" sz="2000" dirty="0" smtClean="0"/>
              <a:t>Worin unterscheiden sich die Bilder? Erkläre!</a:t>
            </a:r>
            <a:endParaRPr lang="de-DE" sz="2000" dirty="0"/>
          </a:p>
        </p:txBody>
      </p:sp>
      <p:sp>
        <p:nvSpPr>
          <p:cNvPr id="6" name="Foliennummernplatzhalter 5"/>
          <p:cNvSpPr>
            <a:spLocks noGrp="1"/>
          </p:cNvSpPr>
          <p:nvPr>
            <p:ph type="sldNum" sz="quarter" idx="12"/>
          </p:nvPr>
        </p:nvSpPr>
        <p:spPr/>
        <p:txBody>
          <a:bodyPr/>
          <a:lstStyle/>
          <a:p>
            <a:pPr>
              <a:defRPr/>
            </a:pPr>
            <a:fld id="{7D589436-5009-4498-AD34-ADE45265B181}" type="slidenum">
              <a:rPr lang="de-DE" smtClean="0"/>
              <a:pPr>
                <a:defRPr/>
              </a:pPr>
              <a:t>47</a:t>
            </a:fld>
            <a:endParaRPr lang="de-DE" dirty="0"/>
          </a:p>
        </p:txBody>
      </p:sp>
      <p:pic>
        <p:nvPicPr>
          <p:cNvPr id="111618" name="Picture 2" descr="\\cern.ch\dfs\Users\k\kjende\Desktop\Medipix\KoJe\Chamonix\20100822_jura1720m_11_100_1s.png">
            <a:hlinkClick r:id="rId2" action="ppaction://hlinksldjump"/>
          </p:cNvPr>
          <p:cNvPicPr>
            <a:picLocks noChangeAspect="1" noChangeArrowheads="1"/>
          </p:cNvPicPr>
          <p:nvPr/>
        </p:nvPicPr>
        <p:blipFill>
          <a:blip r:embed="rId3" cstate="print"/>
          <a:srcRect/>
          <a:stretch>
            <a:fillRect/>
          </a:stretch>
        </p:blipFill>
        <p:spPr bwMode="auto">
          <a:xfrm>
            <a:off x="6012160" y="2348880"/>
            <a:ext cx="2847975" cy="3057525"/>
          </a:xfrm>
          <a:prstGeom prst="rect">
            <a:avLst/>
          </a:prstGeom>
          <a:noFill/>
        </p:spPr>
      </p:pic>
      <p:pic>
        <p:nvPicPr>
          <p:cNvPr id="111619" name="Picture 3" descr="\\cern.ch\dfs\Users\k\kjende\Desktop\Medipix\KoJe\Chamonix\20100729_PrevessinMoens300m_00_100_1s.png"/>
          <p:cNvPicPr>
            <a:picLocks noChangeAspect="1" noChangeArrowheads="1"/>
          </p:cNvPicPr>
          <p:nvPr/>
        </p:nvPicPr>
        <p:blipFill>
          <a:blip r:embed="rId4" cstate="print"/>
          <a:srcRect/>
          <a:stretch>
            <a:fillRect/>
          </a:stretch>
        </p:blipFill>
        <p:spPr bwMode="auto">
          <a:xfrm>
            <a:off x="251520" y="2348880"/>
            <a:ext cx="2847975" cy="3057525"/>
          </a:xfrm>
          <a:prstGeom prst="rect">
            <a:avLst/>
          </a:prstGeom>
          <a:noFill/>
        </p:spPr>
      </p:pic>
      <p:pic>
        <p:nvPicPr>
          <p:cNvPr id="111621" name="Picture 5" descr="\\cern.ch\dfs\Users\k\kjende\Desktop\Medipix\KoJe\Chamonix\20100819_chamonix1000m_02_100_1s.png"/>
          <p:cNvPicPr>
            <a:picLocks noChangeAspect="1" noChangeArrowheads="1"/>
          </p:cNvPicPr>
          <p:nvPr/>
        </p:nvPicPr>
        <p:blipFill>
          <a:blip r:embed="rId5" cstate="print"/>
          <a:srcRect/>
          <a:stretch>
            <a:fillRect/>
          </a:stretch>
        </p:blipFill>
        <p:spPr bwMode="auto">
          <a:xfrm>
            <a:off x="3131840" y="2348880"/>
            <a:ext cx="2847975" cy="3057525"/>
          </a:xfrm>
          <a:prstGeom prst="rect">
            <a:avLst/>
          </a:prstGeom>
          <a:noFill/>
        </p:spPr>
      </p:pic>
      <p:sp>
        <p:nvSpPr>
          <p:cNvPr id="21" name="TextBox 20"/>
          <p:cNvSpPr txBox="1"/>
          <p:nvPr/>
        </p:nvSpPr>
        <p:spPr>
          <a:xfrm>
            <a:off x="504578" y="5435932"/>
            <a:ext cx="2411238" cy="369332"/>
          </a:xfrm>
          <a:prstGeom prst="rect">
            <a:avLst/>
          </a:prstGeom>
          <a:noFill/>
        </p:spPr>
        <p:txBody>
          <a:bodyPr wrap="none" rtlCol="0">
            <a:spAutoFit/>
          </a:bodyPr>
          <a:lstStyle/>
          <a:p>
            <a:r>
              <a:rPr lang="en-GB" dirty="0" err="1" smtClean="0">
                <a:solidFill>
                  <a:schemeClr val="bg1"/>
                </a:solidFill>
              </a:rPr>
              <a:t>Prevessin</a:t>
            </a:r>
            <a:r>
              <a:rPr lang="en-GB" dirty="0" smtClean="0">
                <a:solidFill>
                  <a:schemeClr val="bg1"/>
                </a:solidFill>
              </a:rPr>
              <a:t> </a:t>
            </a:r>
            <a:r>
              <a:rPr lang="en-GB" dirty="0" err="1" smtClean="0">
                <a:solidFill>
                  <a:schemeClr val="bg1"/>
                </a:solidFill>
              </a:rPr>
              <a:t>Moens</a:t>
            </a:r>
            <a:r>
              <a:rPr lang="en-GB" dirty="0" smtClean="0">
                <a:solidFill>
                  <a:schemeClr val="bg1"/>
                </a:solidFill>
              </a:rPr>
              <a:t>, 300m</a:t>
            </a:r>
            <a:endParaRPr lang="de-DE" dirty="0">
              <a:solidFill>
                <a:schemeClr val="bg1"/>
              </a:solidFill>
            </a:endParaRPr>
          </a:p>
        </p:txBody>
      </p:sp>
      <p:sp>
        <p:nvSpPr>
          <p:cNvPr id="22" name="TextBox 21"/>
          <p:cNvSpPr txBox="1"/>
          <p:nvPr/>
        </p:nvSpPr>
        <p:spPr>
          <a:xfrm>
            <a:off x="3419872" y="5445224"/>
            <a:ext cx="1883849" cy="369332"/>
          </a:xfrm>
          <a:prstGeom prst="rect">
            <a:avLst/>
          </a:prstGeom>
          <a:noFill/>
        </p:spPr>
        <p:txBody>
          <a:bodyPr wrap="none" rtlCol="0">
            <a:spAutoFit/>
          </a:bodyPr>
          <a:lstStyle/>
          <a:p>
            <a:r>
              <a:rPr lang="en-GB" dirty="0" smtClean="0">
                <a:solidFill>
                  <a:schemeClr val="bg1"/>
                </a:solidFill>
              </a:rPr>
              <a:t>Chamonix, 1000m</a:t>
            </a:r>
            <a:endParaRPr lang="de-DE" dirty="0">
              <a:solidFill>
                <a:schemeClr val="bg1"/>
              </a:solidFill>
            </a:endParaRPr>
          </a:p>
        </p:txBody>
      </p:sp>
      <p:sp>
        <p:nvSpPr>
          <p:cNvPr id="23" name="TextBox 22"/>
          <p:cNvSpPr txBox="1"/>
          <p:nvPr/>
        </p:nvSpPr>
        <p:spPr>
          <a:xfrm>
            <a:off x="6409234" y="5445224"/>
            <a:ext cx="2438745" cy="369332"/>
          </a:xfrm>
          <a:prstGeom prst="rect">
            <a:avLst/>
          </a:prstGeom>
          <a:noFill/>
        </p:spPr>
        <p:txBody>
          <a:bodyPr wrap="none" rtlCol="0">
            <a:spAutoFit/>
          </a:bodyPr>
          <a:lstStyle/>
          <a:p>
            <a:r>
              <a:rPr lang="en-GB" dirty="0" err="1" smtClean="0">
                <a:solidFill>
                  <a:schemeClr val="bg1"/>
                </a:solidFill>
              </a:rPr>
              <a:t>Cret</a:t>
            </a:r>
            <a:r>
              <a:rPr lang="en-GB" dirty="0" smtClean="0">
                <a:solidFill>
                  <a:schemeClr val="bg1"/>
                </a:solidFill>
              </a:rPr>
              <a:t> de la </a:t>
            </a:r>
            <a:r>
              <a:rPr lang="en-GB" dirty="0" err="1" smtClean="0">
                <a:solidFill>
                  <a:schemeClr val="bg1"/>
                </a:solidFill>
              </a:rPr>
              <a:t>Neige</a:t>
            </a:r>
            <a:r>
              <a:rPr lang="en-GB" dirty="0" smtClean="0">
                <a:solidFill>
                  <a:schemeClr val="bg1"/>
                </a:solidFill>
              </a:rPr>
              <a:t>, 1720m</a:t>
            </a:r>
            <a:endParaRPr lang="de-DE" dirty="0">
              <a:solidFill>
                <a:schemeClr val="bg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blinds(horizontal)">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xit" presetSubtype="10" fill="hold" grpId="1" nodeType="clickEffect">
                                  <p:stCondLst>
                                    <p:cond delay="0"/>
                                  </p:stCondLst>
                                  <p:childTnLst>
                                    <p:animEffect transition="out" filter="blinds(horizontal)">
                                      <p:cBhvr>
                                        <p:cTn id="14" dur="500"/>
                                        <p:tgtEl>
                                          <p:spTgt spid="8"/>
                                        </p:tgtEl>
                                      </p:cBhvr>
                                    </p:animEffect>
                                    <p:set>
                                      <p:cBhvr>
                                        <p:cTn id="15" dur="1" fill="hold">
                                          <p:stCondLst>
                                            <p:cond delay="499"/>
                                          </p:stCondLst>
                                        </p:cTn>
                                        <p:tgtEl>
                                          <p:spTgt spid="8"/>
                                        </p:tgtEl>
                                        <p:attrNameLst>
                                          <p:attrName>style.visibility</p:attrName>
                                        </p:attrNameLst>
                                      </p:cBhvr>
                                      <p:to>
                                        <p:strVal val="hidden"/>
                                      </p:to>
                                    </p:se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grpId="0" nodeType="click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blinds(horizontal)">
                                      <p:cBhvr>
                                        <p:cTn id="20" dur="500"/>
                                        <p:tgtEl>
                                          <p:spTgt spid="21"/>
                                        </p:tgtEl>
                                      </p:cBhvr>
                                    </p:animEffect>
                                  </p:childTnLst>
                                </p:cTn>
                              </p:par>
                              <p:par>
                                <p:cTn id="21" presetID="3" presetClass="entr" presetSubtype="10" fill="hold" grpId="0" nodeType="with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blinds(horizontal)">
                                      <p:cBhvr>
                                        <p:cTn id="23" dur="500"/>
                                        <p:tgtEl>
                                          <p:spTgt spid="22"/>
                                        </p:tgtEl>
                                      </p:cBhvr>
                                    </p:animEffect>
                                  </p:childTnLst>
                                </p:cTn>
                              </p:par>
                              <p:par>
                                <p:cTn id="24" presetID="3" presetClass="entr" presetSubtype="10" fill="hold" grpId="0" nodeType="with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blinds(horizontal)">
                                      <p:cBhvr>
                                        <p:cTn id="26"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animBg="1"/>
      <p:bldP spid="8" grpId="1" animBg="1"/>
      <p:bldP spid="21" grpId="0"/>
      <p:bldP spid="22" grpId="0"/>
      <p:bldP spid="23" grpId="0"/>
    </p:bldLst>
  </p:timing>
</p:sld>
</file>

<file path=ppt/slides/slide4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Rectangle 5"/>
          <p:cNvSpPr/>
          <p:nvPr/>
        </p:nvSpPr>
        <p:spPr>
          <a:xfrm>
            <a:off x="214282" y="1723462"/>
            <a:ext cx="4141694" cy="5089914"/>
          </a:xfrm>
          <a:prstGeom prst="rect">
            <a:avLst/>
          </a:prstGeom>
          <a:solidFill>
            <a:srgbClr val="246638"/>
          </a:solidFill>
          <a:ln w="60325" cap="flat">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endParaRPr lang="en-US" sz="2400" dirty="0" smtClean="0"/>
          </a:p>
        </p:txBody>
      </p:sp>
      <p:sp>
        <p:nvSpPr>
          <p:cNvPr id="7" name="Rectangle 6"/>
          <p:cNvSpPr/>
          <p:nvPr/>
        </p:nvSpPr>
        <p:spPr>
          <a:xfrm>
            <a:off x="214282" y="214290"/>
            <a:ext cx="8715436" cy="1437164"/>
          </a:xfrm>
          <a:prstGeom prst="rect">
            <a:avLst/>
          </a:prstGeom>
          <a:solidFill>
            <a:srgbClr val="246638"/>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bg1"/>
              </a:solidFill>
            </a:endParaRPr>
          </a:p>
        </p:txBody>
      </p:sp>
      <p:sp>
        <p:nvSpPr>
          <p:cNvPr id="8" name="Title 1"/>
          <p:cNvSpPr txBox="1">
            <a:spLocks/>
          </p:cNvSpPr>
          <p:nvPr/>
        </p:nvSpPr>
        <p:spPr>
          <a:xfrm>
            <a:off x="285720" y="357166"/>
            <a:ext cx="8572560" cy="1143000"/>
          </a:xfrm>
          <a:prstGeom prst="rect">
            <a:avLst/>
          </a:prstGeom>
        </p:spPr>
        <p:txBody>
          <a:bodyPr vert="horz" lIns="91440" tIns="45720" rIns="91440" bIns="45720" rtlCol="0" anchor="ctr">
            <a:normAutofit/>
          </a:bodyPr>
          <a:lstStyle/>
          <a:p>
            <a:pPr>
              <a:spcBef>
                <a:spcPct val="0"/>
              </a:spcBef>
              <a:defRPr/>
            </a:pPr>
            <a:r>
              <a:rPr lang="de-DE" sz="4400" dirty="0" smtClean="0">
                <a:solidFill>
                  <a:schemeClr val="bg1"/>
                </a:solidFill>
                <a:latin typeface="Cordia New" pitchFamily="34" charset="-34"/>
                <a:cs typeface="Cordia New" pitchFamily="34" charset="-34"/>
              </a:rPr>
              <a:t>4. </a:t>
            </a:r>
            <a:r>
              <a:rPr lang="de-DE" sz="4400" dirty="0">
                <a:solidFill>
                  <a:schemeClr val="bg1"/>
                </a:solidFill>
                <a:latin typeface="Cordia New" pitchFamily="34" charset="-34"/>
                <a:cs typeface="Cordia New" pitchFamily="34" charset="-34"/>
              </a:rPr>
              <a:t>Detektoren (am Beispiel von ATLAS)</a:t>
            </a:r>
          </a:p>
        </p:txBody>
      </p:sp>
      <p:sp>
        <p:nvSpPr>
          <p:cNvPr id="5" name="Inhaltsplatzhalter 4"/>
          <p:cNvSpPr>
            <a:spLocks noGrp="1"/>
          </p:cNvSpPr>
          <p:nvPr>
            <p:ph idx="1"/>
          </p:nvPr>
        </p:nvSpPr>
        <p:spPr>
          <a:xfrm>
            <a:off x="251520" y="1772816"/>
            <a:ext cx="4176464" cy="5085184"/>
          </a:xfrm>
        </p:spPr>
        <p:txBody>
          <a:bodyPr rtlCol="0">
            <a:normAutofit fontScale="85000" lnSpcReduction="10000"/>
          </a:bodyPr>
          <a:lstStyle/>
          <a:p>
            <a:pPr>
              <a:buNone/>
              <a:defRPr/>
            </a:pPr>
            <a:r>
              <a:rPr lang="de-DE" sz="3300" dirty="0" smtClean="0">
                <a:solidFill>
                  <a:schemeClr val="bg1"/>
                </a:solidFill>
              </a:rPr>
              <a:t>Aufgabe eines Kalorimeters</a:t>
            </a:r>
          </a:p>
          <a:p>
            <a:pPr>
              <a:buNone/>
              <a:defRPr/>
            </a:pPr>
            <a:endParaRPr lang="de-DE" sz="3800" dirty="0" smtClean="0">
              <a:solidFill>
                <a:schemeClr val="bg1"/>
              </a:solidFill>
            </a:endParaRPr>
          </a:p>
          <a:p>
            <a:pPr>
              <a:defRPr/>
            </a:pPr>
            <a:r>
              <a:rPr lang="de-DE" sz="2600" u="sng" dirty="0" smtClean="0">
                <a:solidFill>
                  <a:schemeClr val="bg1"/>
                </a:solidFill>
              </a:rPr>
              <a:t>Messung der Energie </a:t>
            </a:r>
            <a:r>
              <a:rPr lang="de-DE" sz="2600" dirty="0" smtClean="0">
                <a:solidFill>
                  <a:schemeClr val="bg1"/>
                </a:solidFill>
              </a:rPr>
              <a:t>durch totale Absorption (destruktiv)</a:t>
            </a:r>
          </a:p>
          <a:p>
            <a:pPr eaLnBrk="1" fontAlgn="auto" hangingPunct="1">
              <a:spcAft>
                <a:spcPts val="0"/>
              </a:spcAft>
              <a:buFont typeface="Arial" pitchFamily="34" charset="0"/>
              <a:buChar char="•"/>
              <a:defRPr/>
            </a:pPr>
            <a:r>
              <a:rPr lang="de-DE" sz="2600" dirty="0" smtClean="0">
                <a:solidFill>
                  <a:schemeClr val="bg1"/>
                </a:solidFill>
              </a:rPr>
              <a:t>Detektorantwort ~ E  für</a:t>
            </a:r>
          </a:p>
          <a:p>
            <a:pPr lvl="1" eaLnBrk="1" fontAlgn="auto" hangingPunct="1">
              <a:spcAft>
                <a:spcPts val="0"/>
              </a:spcAft>
              <a:buFont typeface="Arial" pitchFamily="34" charset="0"/>
              <a:buChar char="–"/>
              <a:defRPr/>
            </a:pPr>
            <a:r>
              <a:rPr lang="de-DE" sz="2200" dirty="0" smtClean="0">
                <a:solidFill>
                  <a:schemeClr val="bg1"/>
                </a:solidFill>
              </a:rPr>
              <a:t>Geladene Teilchen (e-, e+, h)</a:t>
            </a:r>
          </a:p>
          <a:p>
            <a:pPr lvl="1" eaLnBrk="1" fontAlgn="auto" hangingPunct="1">
              <a:spcAft>
                <a:spcPts val="0"/>
              </a:spcAft>
              <a:buFont typeface="Arial" pitchFamily="34" charset="0"/>
              <a:buChar char="–"/>
              <a:defRPr/>
            </a:pPr>
            <a:r>
              <a:rPr lang="de-DE" sz="2200" dirty="0" smtClean="0">
                <a:solidFill>
                  <a:schemeClr val="bg1"/>
                </a:solidFill>
              </a:rPr>
              <a:t>Neutrale Teilchen (n, </a:t>
            </a:r>
            <a:r>
              <a:rPr lang="de-DE" sz="2200" dirty="0" smtClean="0">
                <a:solidFill>
                  <a:schemeClr val="bg1"/>
                </a:solidFill>
                <a:latin typeface="Symbol" pitchFamily="18" charset="2"/>
              </a:rPr>
              <a:t>g</a:t>
            </a:r>
            <a:r>
              <a:rPr lang="de-DE" sz="2200" dirty="0" smtClean="0">
                <a:solidFill>
                  <a:schemeClr val="bg1"/>
                </a:solidFill>
              </a:rPr>
              <a:t>)</a:t>
            </a:r>
          </a:p>
          <a:p>
            <a:pPr eaLnBrk="1" fontAlgn="auto" hangingPunct="1">
              <a:spcAft>
                <a:spcPts val="0"/>
              </a:spcAft>
              <a:buFont typeface="Arial" pitchFamily="34" charset="0"/>
              <a:buChar char="•"/>
              <a:defRPr/>
            </a:pPr>
            <a:r>
              <a:rPr lang="de-DE" sz="2600" dirty="0" smtClean="0">
                <a:solidFill>
                  <a:schemeClr val="bg1"/>
                </a:solidFill>
              </a:rPr>
              <a:t>Prinzipielle Funktionsweise:</a:t>
            </a:r>
          </a:p>
          <a:p>
            <a:pPr lvl="1" eaLnBrk="1" fontAlgn="auto" hangingPunct="1">
              <a:spcAft>
                <a:spcPts val="0"/>
              </a:spcAft>
              <a:buFont typeface="Arial" pitchFamily="34" charset="0"/>
              <a:buChar char="–"/>
              <a:defRPr/>
            </a:pPr>
            <a:r>
              <a:rPr lang="de-DE" sz="2200" dirty="0" smtClean="0">
                <a:solidFill>
                  <a:schemeClr val="bg1"/>
                </a:solidFill>
              </a:rPr>
              <a:t>Elektromagnetische </a:t>
            </a:r>
            <a:r>
              <a:rPr lang="de-DE" sz="2200" b="1" dirty="0" smtClean="0">
                <a:solidFill>
                  <a:schemeClr val="bg1"/>
                </a:solidFill>
              </a:rPr>
              <a:t>Schauer</a:t>
            </a:r>
          </a:p>
          <a:p>
            <a:pPr lvl="1" eaLnBrk="1" fontAlgn="auto" hangingPunct="1">
              <a:spcAft>
                <a:spcPts val="0"/>
              </a:spcAft>
              <a:buFont typeface="Arial" pitchFamily="34" charset="0"/>
              <a:buChar char="–"/>
              <a:defRPr/>
            </a:pPr>
            <a:r>
              <a:rPr lang="de-DE" sz="2200" dirty="0" err="1" smtClean="0">
                <a:solidFill>
                  <a:schemeClr val="bg1"/>
                </a:solidFill>
              </a:rPr>
              <a:t>Hadronische</a:t>
            </a:r>
            <a:r>
              <a:rPr lang="de-DE" sz="2200" dirty="0" smtClean="0">
                <a:solidFill>
                  <a:schemeClr val="bg1"/>
                </a:solidFill>
              </a:rPr>
              <a:t> </a:t>
            </a:r>
            <a:r>
              <a:rPr lang="de-DE" sz="2200" b="1" dirty="0" smtClean="0">
                <a:solidFill>
                  <a:schemeClr val="bg1"/>
                </a:solidFill>
              </a:rPr>
              <a:t>Schauer</a:t>
            </a:r>
          </a:p>
          <a:p>
            <a:pPr eaLnBrk="1" fontAlgn="auto" hangingPunct="1">
              <a:spcAft>
                <a:spcPts val="0"/>
              </a:spcAft>
              <a:buFont typeface="Arial" pitchFamily="34" charset="0"/>
              <a:buChar char="•"/>
              <a:defRPr/>
            </a:pPr>
            <a:r>
              <a:rPr lang="de-DE" sz="2600" dirty="0" smtClean="0">
                <a:solidFill>
                  <a:schemeClr val="bg1"/>
                </a:solidFill>
              </a:rPr>
              <a:t>Konversion in Ionisation oder Anregung des Detektormaterials </a:t>
            </a:r>
            <a:r>
              <a:rPr lang="de-DE" sz="2600" dirty="0" smtClean="0">
                <a:solidFill>
                  <a:schemeClr val="bg1"/>
                </a:solidFill>
                <a:sym typeface="Wingdings" pitchFamily="2" charset="2"/>
              </a:rPr>
              <a:t> Strom, Spannung</a:t>
            </a:r>
            <a:endParaRPr lang="de-DE" sz="2600" dirty="0">
              <a:solidFill>
                <a:schemeClr val="bg1"/>
              </a:solidFill>
            </a:endParaRPr>
          </a:p>
        </p:txBody>
      </p:sp>
      <p:sp>
        <p:nvSpPr>
          <p:cNvPr id="4" name="Foliennummernplatzhalter 3"/>
          <p:cNvSpPr>
            <a:spLocks noGrp="1"/>
          </p:cNvSpPr>
          <p:nvPr>
            <p:ph type="sldNum" sz="quarter" idx="12"/>
          </p:nvPr>
        </p:nvSpPr>
        <p:spPr/>
        <p:txBody>
          <a:bodyPr/>
          <a:lstStyle/>
          <a:p>
            <a:pPr>
              <a:defRPr/>
            </a:pPr>
            <a:fld id="{D2D1F8A9-8D1B-4917-BC55-83326A2A00EF}" type="slidenum">
              <a:rPr lang="de-DE" smtClean="0"/>
              <a:pPr>
                <a:defRPr/>
              </a:pPr>
              <a:t>48</a:t>
            </a:fld>
            <a:endParaRPr lang="de-DE" dirty="0"/>
          </a:p>
        </p:txBody>
      </p:sp>
      <p:pic>
        <p:nvPicPr>
          <p:cNvPr id="96258" name="Picture 2"/>
          <p:cNvPicPr>
            <a:picLocks noChangeAspect="1" noChangeArrowheads="1"/>
          </p:cNvPicPr>
          <p:nvPr/>
        </p:nvPicPr>
        <p:blipFill>
          <a:blip r:embed="rId2" cstate="print"/>
          <a:srcRect/>
          <a:stretch>
            <a:fillRect/>
          </a:stretch>
        </p:blipFill>
        <p:spPr bwMode="auto">
          <a:xfrm>
            <a:off x="5940152" y="2051645"/>
            <a:ext cx="2876550" cy="4257675"/>
          </a:xfrm>
          <a:prstGeom prst="rect">
            <a:avLst/>
          </a:prstGeom>
          <a:noFill/>
          <a:ln w="9525">
            <a:noFill/>
            <a:miter lim="800000"/>
            <a:headEnd/>
            <a:tailEnd/>
          </a:ln>
        </p:spPr>
      </p:pic>
      <p:pic>
        <p:nvPicPr>
          <p:cNvPr id="16" name="Picture 15" descr="cascadepic"/>
          <p:cNvPicPr>
            <a:picLocks noChangeAspect="1" noChangeArrowheads="1"/>
          </p:cNvPicPr>
          <p:nvPr/>
        </p:nvPicPr>
        <p:blipFill>
          <a:blip r:embed="rId3" cstate="print"/>
          <a:srcRect/>
          <a:stretch>
            <a:fillRect/>
          </a:stretch>
        </p:blipFill>
        <p:spPr bwMode="auto">
          <a:xfrm>
            <a:off x="4379292" y="1844824"/>
            <a:ext cx="3721100" cy="4737100"/>
          </a:xfrm>
          <a:prstGeom prst="rect">
            <a:avLst/>
          </a:prstGeom>
          <a:noFill/>
          <a:ln w="9525">
            <a:noFill/>
            <a:miter lim="800000"/>
            <a:headEnd/>
            <a:tailEnd/>
          </a:ln>
        </p:spPr>
      </p:pic>
      <p:sp>
        <p:nvSpPr>
          <p:cNvPr id="18" name="Textfeld 13"/>
          <p:cNvSpPr txBox="1"/>
          <p:nvPr/>
        </p:nvSpPr>
        <p:spPr>
          <a:xfrm>
            <a:off x="6295746" y="2780928"/>
            <a:ext cx="2812758" cy="369332"/>
          </a:xfrm>
          <a:prstGeom prst="rect">
            <a:avLst/>
          </a:prstGeom>
          <a:solidFill>
            <a:srgbClr val="246638"/>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a:spAutoFit/>
          </a:bodyPr>
          <a:lstStyle/>
          <a:p>
            <a:pPr fontAlgn="auto">
              <a:spcBef>
                <a:spcPts val="0"/>
              </a:spcBef>
              <a:spcAft>
                <a:spcPts val="0"/>
              </a:spcAft>
              <a:defRPr/>
            </a:pPr>
            <a:r>
              <a:rPr lang="de-DE" dirty="0"/>
              <a:t>Bremsstrahlung </a:t>
            </a:r>
            <a:r>
              <a:rPr lang="de-DE" sz="1400" dirty="0"/>
              <a:t>(</a:t>
            </a:r>
            <a:r>
              <a:rPr lang="de-DE" sz="1400" dirty="0">
                <a:latin typeface="Symbol" pitchFamily="18" charset="2"/>
              </a:rPr>
              <a:t>g</a:t>
            </a:r>
            <a:r>
              <a:rPr lang="de-DE" sz="1400" dirty="0"/>
              <a:t> Abstrahlung)</a:t>
            </a:r>
          </a:p>
        </p:txBody>
      </p:sp>
      <p:sp>
        <p:nvSpPr>
          <p:cNvPr id="19" name="Textfeld 24"/>
          <p:cNvSpPr txBox="1"/>
          <p:nvPr/>
        </p:nvSpPr>
        <p:spPr>
          <a:xfrm>
            <a:off x="7524328" y="4509120"/>
            <a:ext cx="1512168" cy="553998"/>
          </a:xfrm>
          <a:prstGeom prst="rect">
            <a:avLst/>
          </a:prstGeom>
          <a:solidFill>
            <a:srgbClr val="246638"/>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fontAlgn="auto">
              <a:spcBef>
                <a:spcPts val="0"/>
              </a:spcBef>
              <a:spcAft>
                <a:spcPts val="0"/>
              </a:spcAft>
              <a:defRPr/>
            </a:pPr>
            <a:r>
              <a:rPr lang="de-DE" dirty="0"/>
              <a:t>Paarbildung </a:t>
            </a:r>
            <a:r>
              <a:rPr lang="de-DE" sz="1200" dirty="0"/>
              <a:t>(Elektron-Positron)</a:t>
            </a:r>
            <a:endParaRPr lang="de-DE" dirty="0"/>
          </a:p>
        </p:txBody>
      </p:sp>
      <p:sp>
        <p:nvSpPr>
          <p:cNvPr id="20" name="Textfeld 36"/>
          <p:cNvSpPr txBox="1"/>
          <p:nvPr/>
        </p:nvSpPr>
        <p:spPr>
          <a:xfrm>
            <a:off x="5076056" y="6443489"/>
            <a:ext cx="3373438" cy="369887"/>
          </a:xfrm>
          <a:prstGeom prst="rect">
            <a:avLst/>
          </a:prstGeom>
          <a:solidFill>
            <a:srgbClr val="246638"/>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a:spAutoFit/>
          </a:bodyPr>
          <a:lstStyle/>
          <a:p>
            <a:pPr fontAlgn="auto">
              <a:spcBef>
                <a:spcPts val="0"/>
              </a:spcBef>
              <a:spcAft>
                <a:spcPts val="0"/>
              </a:spcAft>
              <a:defRPr/>
            </a:pPr>
            <a:r>
              <a:rPr lang="de-DE" dirty="0"/>
              <a:t>Bis die Energie aufgebraucht ist ;-)</a:t>
            </a:r>
          </a:p>
        </p:txBody>
      </p:sp>
      <p:pic>
        <p:nvPicPr>
          <p:cNvPr id="21" name="Picture 1"/>
          <p:cNvPicPr>
            <a:picLocks noChangeAspect="1" noChangeArrowheads="1"/>
          </p:cNvPicPr>
          <p:nvPr/>
        </p:nvPicPr>
        <p:blipFill>
          <a:blip r:embed="rId4" cstate="print"/>
          <a:srcRect/>
          <a:stretch>
            <a:fillRect/>
          </a:stretch>
        </p:blipFill>
        <p:spPr bwMode="auto">
          <a:xfrm>
            <a:off x="251520" y="2852936"/>
            <a:ext cx="4032448" cy="1952539"/>
          </a:xfrm>
          <a:prstGeom prst="rect">
            <a:avLst/>
          </a:prstGeom>
          <a:noFill/>
          <a:ln w="9525">
            <a:noFill/>
            <a:miter lim="800000"/>
            <a:headEnd/>
            <a:tailEnd/>
          </a:ln>
        </p:spPr>
      </p:pic>
      <p:pic>
        <p:nvPicPr>
          <p:cNvPr id="22" name="Picture 2"/>
          <p:cNvPicPr>
            <a:picLocks noChangeAspect="1" noChangeArrowheads="1"/>
          </p:cNvPicPr>
          <p:nvPr/>
        </p:nvPicPr>
        <p:blipFill>
          <a:blip r:embed="rId5" cstate="print"/>
          <a:srcRect/>
          <a:stretch>
            <a:fillRect/>
          </a:stretch>
        </p:blipFill>
        <p:spPr bwMode="auto">
          <a:xfrm>
            <a:off x="4413696" y="1700808"/>
            <a:ext cx="4478784" cy="1956392"/>
          </a:xfrm>
          <a:prstGeom prst="rect">
            <a:avLst/>
          </a:prstGeom>
          <a:noFill/>
          <a:ln w="9525">
            <a:noFill/>
            <a:miter lim="800000"/>
            <a:headEnd/>
            <a:tailEnd/>
          </a:ln>
        </p:spPr>
      </p:pic>
      <p:pic>
        <p:nvPicPr>
          <p:cNvPr id="23" name="Picture 2"/>
          <p:cNvPicPr>
            <a:picLocks noChangeAspect="1" noChangeArrowheads="1"/>
          </p:cNvPicPr>
          <p:nvPr/>
        </p:nvPicPr>
        <p:blipFill>
          <a:blip r:embed="rId6" cstate="print"/>
          <a:srcRect/>
          <a:stretch>
            <a:fillRect/>
          </a:stretch>
        </p:blipFill>
        <p:spPr bwMode="auto">
          <a:xfrm>
            <a:off x="4429125" y="4797152"/>
            <a:ext cx="4463355" cy="1944216"/>
          </a:xfrm>
          <a:prstGeom prst="rect">
            <a:avLst/>
          </a:prstGeom>
          <a:noFill/>
          <a:ln w="9525">
            <a:noFill/>
            <a:miter lim="800000"/>
            <a:headEnd/>
            <a:tailEnd/>
          </a:ln>
        </p:spPr>
      </p:pic>
      <p:sp>
        <p:nvSpPr>
          <p:cNvPr id="24" name="Rechteck 6"/>
          <p:cNvSpPr/>
          <p:nvPr/>
        </p:nvSpPr>
        <p:spPr>
          <a:xfrm>
            <a:off x="4391347" y="3786188"/>
            <a:ext cx="4501133" cy="830262"/>
          </a:xfrm>
          <a:prstGeom prst="rect">
            <a:avLst/>
          </a:prstGeom>
          <a:solidFill>
            <a:srgbClr val="246638"/>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fontAlgn="auto">
              <a:spcBef>
                <a:spcPts val="0"/>
              </a:spcBef>
              <a:spcAft>
                <a:spcPts val="0"/>
              </a:spcAft>
              <a:defRPr/>
            </a:pPr>
            <a:r>
              <a:rPr lang="de-DE" sz="1600" dirty="0"/>
              <a:t>Photon-induzierter Schauer in einer Nebelkammer;</a:t>
            </a:r>
          </a:p>
          <a:p>
            <a:pPr fontAlgn="auto">
              <a:spcBef>
                <a:spcPts val="0"/>
              </a:spcBef>
              <a:spcAft>
                <a:spcPts val="0"/>
              </a:spcAft>
              <a:defRPr/>
            </a:pPr>
            <a:r>
              <a:rPr lang="de-DE" sz="1600" dirty="0"/>
              <a:t>die schwarzen Bereiche sind Blei-Platten; </a:t>
            </a:r>
          </a:p>
          <a:p>
            <a:pPr fontAlgn="auto">
              <a:spcBef>
                <a:spcPts val="0"/>
              </a:spcBef>
              <a:spcAft>
                <a:spcPts val="0"/>
              </a:spcAft>
              <a:defRPr/>
            </a:pPr>
            <a:r>
              <a:rPr lang="de-DE" sz="1600" dirty="0"/>
              <a:t>senkrecht zur Bildebene wirkt ein Magnetfeld</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nodeType="clickEffect">
                                  <p:stCondLst>
                                    <p:cond delay="0"/>
                                  </p:stCondLst>
                                  <p:iterate type="lt">
                                    <p:tmPct val="50000"/>
                                  </p:iterate>
                                  <p:childTnLst>
                                    <p:set>
                                      <p:cBhvr>
                                        <p:cTn id="6" dur="1" fill="hold">
                                          <p:stCondLst>
                                            <p:cond delay="0"/>
                                          </p:stCondLst>
                                        </p:cTn>
                                        <p:tgtEl>
                                          <p:spTgt spid="5">
                                            <p:txEl>
                                              <p:pRg st="0" end="0"/>
                                            </p:txEl>
                                          </p:spTgt>
                                        </p:tgtEl>
                                        <p:attrNameLst>
                                          <p:attrName>style.visibility</p:attrName>
                                        </p:attrNameLst>
                                      </p:cBhvr>
                                      <p:to>
                                        <p:strVal val="visible"/>
                                      </p:to>
                                    </p:set>
                                    <p:anim calcmode="discrete" valueType="clr">
                                      <p:cBhvr override="childStyle">
                                        <p:cTn id="7" dur="80"/>
                                        <p:tgtEl>
                                          <p:spTgt spid="5">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5">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5">
                                            <p:txEl>
                                              <p:pRg st="0" end="0"/>
                                            </p:txEl>
                                          </p:spTgt>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nodeType="clickEffect">
                                  <p:stCondLst>
                                    <p:cond delay="0"/>
                                  </p:stCondLst>
                                  <p:iterate type="lt">
                                    <p:tmPct val="50000"/>
                                  </p:iterate>
                                  <p:childTnLst>
                                    <p:set>
                                      <p:cBhvr>
                                        <p:cTn id="13" dur="1" fill="hold">
                                          <p:stCondLst>
                                            <p:cond delay="0"/>
                                          </p:stCondLst>
                                        </p:cTn>
                                        <p:tgtEl>
                                          <p:spTgt spid="5">
                                            <p:txEl>
                                              <p:pRg st="2" end="2"/>
                                            </p:txEl>
                                          </p:spTgt>
                                        </p:tgtEl>
                                        <p:attrNameLst>
                                          <p:attrName>style.visibility</p:attrName>
                                        </p:attrNameLst>
                                      </p:cBhvr>
                                      <p:to>
                                        <p:strVal val="visible"/>
                                      </p:to>
                                    </p:set>
                                    <p:anim calcmode="discrete" valueType="clr">
                                      <p:cBhvr override="childStyle">
                                        <p:cTn id="14" dur="80"/>
                                        <p:tgtEl>
                                          <p:spTgt spid="5">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5">
                                            <p:txEl>
                                              <p:pRg st="2" end="2"/>
                                            </p:txEl>
                                          </p:spTgt>
                                        </p:tgtEl>
                                        <p:attrNameLst>
                                          <p:attrName>fillcolor</p:attrName>
                                        </p:attrNameLst>
                                      </p:cBhvr>
                                      <p:tavLst>
                                        <p:tav tm="0">
                                          <p:val>
                                            <p:clrVal>
                                              <a:schemeClr val="accent2"/>
                                            </p:clrVal>
                                          </p:val>
                                        </p:tav>
                                        <p:tav tm="50000">
                                          <p:val>
                                            <p:clrVal>
                                              <a:schemeClr val="hlink"/>
                                            </p:clrVal>
                                          </p:val>
                                        </p:tav>
                                      </p:tavLst>
                                    </p:anim>
                                    <p:set>
                                      <p:cBhvr>
                                        <p:cTn id="16" dur="80"/>
                                        <p:tgtEl>
                                          <p:spTgt spid="5">
                                            <p:txEl>
                                              <p:pRg st="2" end="2"/>
                                            </p:txEl>
                                          </p:spTgt>
                                        </p:tgtEl>
                                        <p:attrNameLst>
                                          <p:attrName>fill.type</p:attrName>
                                        </p:attrNameLst>
                                      </p:cBhvr>
                                      <p:to>
                                        <p:strVal val="solid"/>
                                      </p:to>
                                    </p:set>
                                  </p:childTnLst>
                                </p:cTn>
                              </p:par>
                            </p:childTnLst>
                          </p:cTn>
                        </p:par>
                      </p:childTnLst>
                    </p:cTn>
                  </p:par>
                  <p:par>
                    <p:cTn id="17" fill="hold">
                      <p:stCondLst>
                        <p:cond delay="indefinite"/>
                      </p:stCondLst>
                      <p:childTnLst>
                        <p:par>
                          <p:cTn id="18" fill="hold">
                            <p:stCondLst>
                              <p:cond delay="0"/>
                            </p:stCondLst>
                            <p:childTnLst>
                              <p:par>
                                <p:cTn id="19" presetID="40" presetClass="entr" presetSubtype="0" fill="hold" nodeType="clickEffect">
                                  <p:stCondLst>
                                    <p:cond delay="0"/>
                                  </p:stCondLst>
                                  <p:iterate type="lt">
                                    <p:tmPct val="10000"/>
                                  </p:iterate>
                                  <p:childTnLst>
                                    <p:set>
                                      <p:cBhvr>
                                        <p:cTn id="20" dur="1" fill="hold">
                                          <p:stCondLst>
                                            <p:cond delay="0"/>
                                          </p:stCondLst>
                                        </p:cTn>
                                        <p:tgtEl>
                                          <p:spTgt spid="5">
                                            <p:txEl>
                                              <p:pRg st="3" end="3"/>
                                            </p:txEl>
                                          </p:spTgt>
                                        </p:tgtEl>
                                        <p:attrNameLst>
                                          <p:attrName>style.visibility</p:attrName>
                                        </p:attrNameLst>
                                      </p:cBhvr>
                                      <p:to>
                                        <p:strVal val="visible"/>
                                      </p:to>
                                    </p:set>
                                    <p:animEffect transition="in" filter="fade">
                                      <p:cBhvr>
                                        <p:cTn id="21" dur="500"/>
                                        <p:tgtEl>
                                          <p:spTgt spid="5">
                                            <p:txEl>
                                              <p:pRg st="3" end="3"/>
                                            </p:txEl>
                                          </p:spTgt>
                                        </p:tgtEl>
                                      </p:cBhvr>
                                    </p:animEffect>
                                    <p:anim calcmode="lin" valueType="num">
                                      <p:cBhvr>
                                        <p:cTn id="22" dur="500" fill="hold"/>
                                        <p:tgtEl>
                                          <p:spTgt spid="5">
                                            <p:txEl>
                                              <p:pRg st="3" end="3"/>
                                            </p:txEl>
                                          </p:spTgt>
                                        </p:tgtEl>
                                        <p:attrNameLst>
                                          <p:attrName>ppt_x</p:attrName>
                                        </p:attrNameLst>
                                      </p:cBhvr>
                                      <p:tavLst>
                                        <p:tav tm="0">
                                          <p:val>
                                            <p:strVal val="#ppt_x-.1"/>
                                          </p:val>
                                        </p:tav>
                                        <p:tav tm="100000">
                                          <p:val>
                                            <p:strVal val="#ppt_x"/>
                                          </p:val>
                                        </p:tav>
                                      </p:tavLst>
                                    </p:anim>
                                    <p:anim calcmode="lin" valueType="num">
                                      <p:cBhvr>
                                        <p:cTn id="23" dur="500" fill="hold"/>
                                        <p:tgtEl>
                                          <p:spTgt spid="5">
                                            <p:txEl>
                                              <p:pRg st="3" end="3"/>
                                            </p:txEl>
                                          </p:spTgt>
                                        </p:tgtEl>
                                        <p:attrNameLst>
                                          <p:attrName>ppt_y</p:attrName>
                                        </p:attrNameLst>
                                      </p:cBhvr>
                                      <p:tavLst>
                                        <p:tav tm="0">
                                          <p:val>
                                            <p:strVal val="#ppt_y"/>
                                          </p:val>
                                        </p:tav>
                                        <p:tav tm="100000">
                                          <p:val>
                                            <p:strVal val="#ppt_y"/>
                                          </p:val>
                                        </p:tav>
                                      </p:tavLst>
                                    </p:anim>
                                  </p:childTnLst>
                                </p:cTn>
                              </p:par>
                              <p:par>
                                <p:cTn id="24" presetID="40" presetClass="entr" presetSubtype="0" fill="hold" nodeType="withEffect">
                                  <p:stCondLst>
                                    <p:cond delay="0"/>
                                  </p:stCondLst>
                                  <p:iterate type="lt">
                                    <p:tmPct val="10000"/>
                                  </p:iterate>
                                  <p:childTnLst>
                                    <p:set>
                                      <p:cBhvr>
                                        <p:cTn id="25" dur="1" fill="hold">
                                          <p:stCondLst>
                                            <p:cond delay="0"/>
                                          </p:stCondLst>
                                        </p:cTn>
                                        <p:tgtEl>
                                          <p:spTgt spid="5">
                                            <p:txEl>
                                              <p:pRg st="4" end="4"/>
                                            </p:txEl>
                                          </p:spTgt>
                                        </p:tgtEl>
                                        <p:attrNameLst>
                                          <p:attrName>style.visibility</p:attrName>
                                        </p:attrNameLst>
                                      </p:cBhvr>
                                      <p:to>
                                        <p:strVal val="visible"/>
                                      </p:to>
                                    </p:set>
                                    <p:animEffect transition="in" filter="fade">
                                      <p:cBhvr>
                                        <p:cTn id="26" dur="500"/>
                                        <p:tgtEl>
                                          <p:spTgt spid="5">
                                            <p:txEl>
                                              <p:pRg st="4" end="4"/>
                                            </p:txEl>
                                          </p:spTgt>
                                        </p:tgtEl>
                                      </p:cBhvr>
                                    </p:animEffect>
                                    <p:anim calcmode="lin" valueType="num">
                                      <p:cBhvr>
                                        <p:cTn id="27" dur="500" fill="hold"/>
                                        <p:tgtEl>
                                          <p:spTgt spid="5">
                                            <p:txEl>
                                              <p:pRg st="4" end="4"/>
                                            </p:txEl>
                                          </p:spTgt>
                                        </p:tgtEl>
                                        <p:attrNameLst>
                                          <p:attrName>ppt_x</p:attrName>
                                        </p:attrNameLst>
                                      </p:cBhvr>
                                      <p:tavLst>
                                        <p:tav tm="0">
                                          <p:val>
                                            <p:strVal val="#ppt_x-.1"/>
                                          </p:val>
                                        </p:tav>
                                        <p:tav tm="100000">
                                          <p:val>
                                            <p:strVal val="#ppt_x"/>
                                          </p:val>
                                        </p:tav>
                                      </p:tavLst>
                                    </p:anim>
                                    <p:anim calcmode="lin" valueType="num">
                                      <p:cBhvr>
                                        <p:cTn id="28" dur="500" fill="hold"/>
                                        <p:tgtEl>
                                          <p:spTgt spid="5">
                                            <p:txEl>
                                              <p:pRg st="4" end="4"/>
                                            </p:txEl>
                                          </p:spTgt>
                                        </p:tgtEl>
                                        <p:attrNameLst>
                                          <p:attrName>ppt_y</p:attrName>
                                        </p:attrNameLst>
                                      </p:cBhvr>
                                      <p:tavLst>
                                        <p:tav tm="0">
                                          <p:val>
                                            <p:strVal val="#ppt_y"/>
                                          </p:val>
                                        </p:tav>
                                        <p:tav tm="100000">
                                          <p:val>
                                            <p:strVal val="#ppt_y"/>
                                          </p:val>
                                        </p:tav>
                                      </p:tavLst>
                                    </p:anim>
                                  </p:childTnLst>
                                </p:cTn>
                              </p:par>
                              <p:par>
                                <p:cTn id="29" presetID="40" presetClass="entr" presetSubtype="0" fill="hold" nodeType="withEffect">
                                  <p:stCondLst>
                                    <p:cond delay="0"/>
                                  </p:stCondLst>
                                  <p:iterate type="lt">
                                    <p:tmPct val="10000"/>
                                  </p:iterate>
                                  <p:childTnLst>
                                    <p:set>
                                      <p:cBhvr>
                                        <p:cTn id="30" dur="1" fill="hold">
                                          <p:stCondLst>
                                            <p:cond delay="0"/>
                                          </p:stCondLst>
                                        </p:cTn>
                                        <p:tgtEl>
                                          <p:spTgt spid="5">
                                            <p:txEl>
                                              <p:pRg st="5" end="5"/>
                                            </p:txEl>
                                          </p:spTgt>
                                        </p:tgtEl>
                                        <p:attrNameLst>
                                          <p:attrName>style.visibility</p:attrName>
                                        </p:attrNameLst>
                                      </p:cBhvr>
                                      <p:to>
                                        <p:strVal val="visible"/>
                                      </p:to>
                                    </p:set>
                                    <p:animEffect transition="in" filter="fade">
                                      <p:cBhvr>
                                        <p:cTn id="31" dur="500"/>
                                        <p:tgtEl>
                                          <p:spTgt spid="5">
                                            <p:txEl>
                                              <p:pRg st="5" end="5"/>
                                            </p:txEl>
                                          </p:spTgt>
                                        </p:tgtEl>
                                      </p:cBhvr>
                                    </p:animEffect>
                                    <p:anim calcmode="lin" valueType="num">
                                      <p:cBhvr>
                                        <p:cTn id="32" dur="500" fill="hold"/>
                                        <p:tgtEl>
                                          <p:spTgt spid="5">
                                            <p:txEl>
                                              <p:pRg st="5" end="5"/>
                                            </p:txEl>
                                          </p:spTgt>
                                        </p:tgtEl>
                                        <p:attrNameLst>
                                          <p:attrName>ppt_x</p:attrName>
                                        </p:attrNameLst>
                                      </p:cBhvr>
                                      <p:tavLst>
                                        <p:tav tm="0">
                                          <p:val>
                                            <p:strVal val="#ppt_x-.1"/>
                                          </p:val>
                                        </p:tav>
                                        <p:tav tm="100000">
                                          <p:val>
                                            <p:strVal val="#ppt_x"/>
                                          </p:val>
                                        </p:tav>
                                      </p:tavLst>
                                    </p:anim>
                                    <p:anim calcmode="lin" valueType="num">
                                      <p:cBhvr>
                                        <p:cTn id="33" dur="500" fill="hold"/>
                                        <p:tgtEl>
                                          <p:spTgt spid="5">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5">
                                            <p:txEl>
                                              <p:pRg st="6" end="6"/>
                                            </p:txEl>
                                          </p:spTgt>
                                        </p:tgtEl>
                                        <p:attrNameLst>
                                          <p:attrName>style.visibility</p:attrName>
                                        </p:attrNameLst>
                                      </p:cBhvr>
                                      <p:to>
                                        <p:strVal val="visible"/>
                                      </p:to>
                                    </p:set>
                                    <p:anim calcmode="lin" valueType="num">
                                      <p:cBhvr additive="base">
                                        <p:cTn id="38"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5">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5">
                                            <p:txEl>
                                              <p:pRg st="7" end="7"/>
                                            </p:txEl>
                                          </p:spTgt>
                                        </p:tgtEl>
                                        <p:attrNameLst>
                                          <p:attrName>style.visibility</p:attrName>
                                        </p:attrNameLst>
                                      </p:cBhvr>
                                      <p:to>
                                        <p:strVal val="visible"/>
                                      </p:to>
                                    </p:set>
                                    <p:anim calcmode="lin" valueType="num">
                                      <p:cBhvr additive="base">
                                        <p:cTn id="44" dur="500" fill="hold"/>
                                        <p:tgtEl>
                                          <p:spTgt spid="5">
                                            <p:txEl>
                                              <p:pRg st="7" end="7"/>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5">
                                            <p:txEl>
                                              <p:pRg st="7" end="7"/>
                                            </p:txEl>
                                          </p:spTgt>
                                        </p:tgtEl>
                                        <p:attrNameLst>
                                          <p:attrName>ppt_y</p:attrName>
                                        </p:attrNameLst>
                                      </p:cBhvr>
                                      <p:tavLst>
                                        <p:tav tm="0">
                                          <p:val>
                                            <p:strVal val="1+#ppt_h/2"/>
                                          </p:val>
                                        </p:tav>
                                        <p:tav tm="100000">
                                          <p:val>
                                            <p:strVal val="#ppt_y"/>
                                          </p:val>
                                        </p:tav>
                                      </p:tavLst>
                                    </p:anim>
                                  </p:childTnLst>
                                </p:cTn>
                              </p:par>
                              <p:par>
                                <p:cTn id="46" presetID="3" presetClass="entr" presetSubtype="10" fill="hold" nodeType="with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blinds(horizontal)">
                                      <p:cBhvr>
                                        <p:cTn id="48" dur="500"/>
                                        <p:tgtEl>
                                          <p:spTgt spid="16"/>
                                        </p:tgtEl>
                                      </p:cBhvr>
                                    </p:animEffect>
                                  </p:childTnLst>
                                </p:cTn>
                              </p:par>
                            </p:childTnLst>
                          </p:cTn>
                        </p:par>
                      </p:childTnLst>
                    </p:cTn>
                  </p:par>
                  <p:par>
                    <p:cTn id="49" fill="hold">
                      <p:stCondLst>
                        <p:cond delay="indefinite"/>
                      </p:stCondLst>
                      <p:childTnLst>
                        <p:par>
                          <p:cTn id="50" fill="hold">
                            <p:stCondLst>
                              <p:cond delay="0"/>
                            </p:stCondLst>
                            <p:childTnLst>
                              <p:par>
                                <p:cTn id="51" presetID="3" presetClass="entr" presetSubtype="10" fill="hold" grpId="1" nodeType="clickEffect">
                                  <p:stCondLst>
                                    <p:cond delay="0"/>
                                  </p:stCondLst>
                                  <p:childTnLst>
                                    <p:set>
                                      <p:cBhvr>
                                        <p:cTn id="52" dur="1" fill="hold">
                                          <p:stCondLst>
                                            <p:cond delay="0"/>
                                          </p:stCondLst>
                                        </p:cTn>
                                        <p:tgtEl>
                                          <p:spTgt spid="18"/>
                                        </p:tgtEl>
                                        <p:attrNameLst>
                                          <p:attrName>style.visibility</p:attrName>
                                        </p:attrNameLst>
                                      </p:cBhvr>
                                      <p:to>
                                        <p:strVal val="visible"/>
                                      </p:to>
                                    </p:set>
                                    <p:animEffect transition="in" filter="blinds(horizontal)">
                                      <p:cBhvr>
                                        <p:cTn id="53" dur="500"/>
                                        <p:tgtEl>
                                          <p:spTgt spid="18"/>
                                        </p:tgtEl>
                                      </p:cBhvr>
                                    </p:animEffect>
                                  </p:childTnLst>
                                </p:cTn>
                              </p:par>
                            </p:childTnLst>
                          </p:cTn>
                        </p:par>
                      </p:childTnLst>
                    </p:cTn>
                  </p:par>
                  <p:par>
                    <p:cTn id="54" fill="hold">
                      <p:stCondLst>
                        <p:cond delay="indefinite"/>
                      </p:stCondLst>
                      <p:childTnLst>
                        <p:par>
                          <p:cTn id="55" fill="hold">
                            <p:stCondLst>
                              <p:cond delay="0"/>
                            </p:stCondLst>
                            <p:childTnLst>
                              <p:par>
                                <p:cTn id="56" presetID="3" presetClass="entr" presetSubtype="10" fill="hold" grpId="1" nodeType="clickEffect">
                                  <p:stCondLst>
                                    <p:cond delay="0"/>
                                  </p:stCondLst>
                                  <p:childTnLst>
                                    <p:set>
                                      <p:cBhvr>
                                        <p:cTn id="57" dur="1" fill="hold">
                                          <p:stCondLst>
                                            <p:cond delay="0"/>
                                          </p:stCondLst>
                                        </p:cTn>
                                        <p:tgtEl>
                                          <p:spTgt spid="19"/>
                                        </p:tgtEl>
                                        <p:attrNameLst>
                                          <p:attrName>style.visibility</p:attrName>
                                        </p:attrNameLst>
                                      </p:cBhvr>
                                      <p:to>
                                        <p:strVal val="visible"/>
                                      </p:to>
                                    </p:set>
                                    <p:animEffect transition="in" filter="blinds(horizontal)">
                                      <p:cBhvr>
                                        <p:cTn id="58" dur="500"/>
                                        <p:tgtEl>
                                          <p:spTgt spid="19"/>
                                        </p:tgtEl>
                                      </p:cBhvr>
                                    </p:animEffect>
                                  </p:childTnLst>
                                </p:cTn>
                              </p:par>
                            </p:childTnLst>
                          </p:cTn>
                        </p:par>
                      </p:childTnLst>
                    </p:cTn>
                  </p:par>
                  <p:par>
                    <p:cTn id="59" fill="hold">
                      <p:stCondLst>
                        <p:cond delay="indefinite"/>
                      </p:stCondLst>
                      <p:childTnLst>
                        <p:par>
                          <p:cTn id="60" fill="hold">
                            <p:stCondLst>
                              <p:cond delay="0"/>
                            </p:stCondLst>
                            <p:childTnLst>
                              <p:par>
                                <p:cTn id="61" presetID="3" presetClass="entr" presetSubtype="10" fill="hold" grpId="1" nodeType="clickEffect">
                                  <p:stCondLst>
                                    <p:cond delay="0"/>
                                  </p:stCondLst>
                                  <p:iterate type="lt">
                                    <p:tmPct val="0"/>
                                  </p:iterate>
                                  <p:childTnLst>
                                    <p:set>
                                      <p:cBhvr>
                                        <p:cTn id="62" dur="1" fill="hold">
                                          <p:stCondLst>
                                            <p:cond delay="0"/>
                                          </p:stCondLst>
                                        </p:cTn>
                                        <p:tgtEl>
                                          <p:spTgt spid="20"/>
                                        </p:tgtEl>
                                        <p:attrNameLst>
                                          <p:attrName>style.visibility</p:attrName>
                                        </p:attrNameLst>
                                      </p:cBhvr>
                                      <p:to>
                                        <p:strVal val="visible"/>
                                      </p:to>
                                    </p:set>
                                    <p:animEffect transition="in" filter="blinds(horizontal)">
                                      <p:cBhvr>
                                        <p:cTn id="63" dur="500"/>
                                        <p:tgtEl>
                                          <p:spTgt spid="20"/>
                                        </p:tgtEl>
                                      </p:cBhvr>
                                    </p:animEffect>
                                  </p:childTnLst>
                                </p:cTn>
                              </p:par>
                            </p:childTnLst>
                          </p:cTn>
                        </p:par>
                      </p:childTnLst>
                    </p:cTn>
                  </p:par>
                  <p:par>
                    <p:cTn id="64" fill="hold">
                      <p:stCondLst>
                        <p:cond delay="indefinite"/>
                      </p:stCondLst>
                      <p:childTnLst>
                        <p:par>
                          <p:cTn id="65" fill="hold">
                            <p:stCondLst>
                              <p:cond delay="0"/>
                            </p:stCondLst>
                            <p:childTnLst>
                              <p:par>
                                <p:cTn id="66" presetID="3" presetClass="exit" presetSubtype="10" fill="hold" nodeType="clickEffect">
                                  <p:stCondLst>
                                    <p:cond delay="0"/>
                                  </p:stCondLst>
                                  <p:childTnLst>
                                    <p:animEffect transition="out" filter="blinds(horizontal)">
                                      <p:cBhvr>
                                        <p:cTn id="67" dur="500"/>
                                        <p:tgtEl>
                                          <p:spTgt spid="16"/>
                                        </p:tgtEl>
                                      </p:cBhvr>
                                    </p:animEffect>
                                    <p:set>
                                      <p:cBhvr>
                                        <p:cTn id="68" dur="1" fill="hold">
                                          <p:stCondLst>
                                            <p:cond delay="499"/>
                                          </p:stCondLst>
                                        </p:cTn>
                                        <p:tgtEl>
                                          <p:spTgt spid="16"/>
                                        </p:tgtEl>
                                        <p:attrNameLst>
                                          <p:attrName>style.visibility</p:attrName>
                                        </p:attrNameLst>
                                      </p:cBhvr>
                                      <p:to>
                                        <p:strVal val="hidden"/>
                                      </p:to>
                                    </p:set>
                                  </p:childTnLst>
                                </p:cTn>
                              </p:par>
                              <p:par>
                                <p:cTn id="69" presetID="3" presetClass="exit" presetSubtype="10" fill="hold" grpId="2" nodeType="withEffect">
                                  <p:stCondLst>
                                    <p:cond delay="0"/>
                                  </p:stCondLst>
                                  <p:childTnLst>
                                    <p:animEffect transition="out" filter="blinds(horizontal)">
                                      <p:cBhvr>
                                        <p:cTn id="70" dur="500"/>
                                        <p:tgtEl>
                                          <p:spTgt spid="18"/>
                                        </p:tgtEl>
                                      </p:cBhvr>
                                    </p:animEffect>
                                    <p:set>
                                      <p:cBhvr>
                                        <p:cTn id="71" dur="1" fill="hold">
                                          <p:stCondLst>
                                            <p:cond delay="499"/>
                                          </p:stCondLst>
                                        </p:cTn>
                                        <p:tgtEl>
                                          <p:spTgt spid="18"/>
                                        </p:tgtEl>
                                        <p:attrNameLst>
                                          <p:attrName>style.visibility</p:attrName>
                                        </p:attrNameLst>
                                      </p:cBhvr>
                                      <p:to>
                                        <p:strVal val="hidden"/>
                                      </p:to>
                                    </p:set>
                                  </p:childTnLst>
                                </p:cTn>
                              </p:par>
                              <p:par>
                                <p:cTn id="72" presetID="3" presetClass="exit" presetSubtype="10" fill="hold" grpId="2" nodeType="withEffect">
                                  <p:stCondLst>
                                    <p:cond delay="0"/>
                                  </p:stCondLst>
                                  <p:childTnLst>
                                    <p:animEffect transition="out" filter="blinds(horizontal)">
                                      <p:cBhvr>
                                        <p:cTn id="73" dur="500"/>
                                        <p:tgtEl>
                                          <p:spTgt spid="19"/>
                                        </p:tgtEl>
                                      </p:cBhvr>
                                    </p:animEffect>
                                    <p:set>
                                      <p:cBhvr>
                                        <p:cTn id="74" dur="1" fill="hold">
                                          <p:stCondLst>
                                            <p:cond delay="499"/>
                                          </p:stCondLst>
                                        </p:cTn>
                                        <p:tgtEl>
                                          <p:spTgt spid="19"/>
                                        </p:tgtEl>
                                        <p:attrNameLst>
                                          <p:attrName>style.visibility</p:attrName>
                                        </p:attrNameLst>
                                      </p:cBhvr>
                                      <p:to>
                                        <p:strVal val="hidden"/>
                                      </p:to>
                                    </p:set>
                                  </p:childTnLst>
                                </p:cTn>
                              </p:par>
                              <p:par>
                                <p:cTn id="75" presetID="3" presetClass="exit" presetSubtype="10" fill="hold" grpId="2" nodeType="withEffect">
                                  <p:stCondLst>
                                    <p:cond delay="0"/>
                                  </p:stCondLst>
                                  <p:iterate type="lt">
                                    <p:tmPct val="0"/>
                                  </p:iterate>
                                  <p:childTnLst>
                                    <p:animEffect transition="out" filter="blinds(horizontal)">
                                      <p:cBhvr>
                                        <p:cTn id="76" dur="500"/>
                                        <p:tgtEl>
                                          <p:spTgt spid="20"/>
                                        </p:tgtEl>
                                      </p:cBhvr>
                                    </p:animEffect>
                                    <p:set>
                                      <p:cBhvr>
                                        <p:cTn id="77" dur="1" fill="hold">
                                          <p:stCondLst>
                                            <p:cond delay="499"/>
                                          </p:stCondLst>
                                        </p:cTn>
                                        <p:tgtEl>
                                          <p:spTgt spid="20"/>
                                        </p:tgtEl>
                                        <p:attrNameLst>
                                          <p:attrName>style.visibility</p:attrName>
                                        </p:attrNameLst>
                                      </p:cBhvr>
                                      <p:to>
                                        <p:strVal val="hidden"/>
                                      </p:to>
                                    </p:set>
                                  </p:childTnLst>
                                </p:cTn>
                              </p:par>
                            </p:childTnLst>
                          </p:cTn>
                        </p:par>
                      </p:childTnLst>
                    </p:cTn>
                  </p:par>
                  <p:par>
                    <p:cTn id="78" fill="hold">
                      <p:stCondLst>
                        <p:cond delay="indefinite"/>
                      </p:stCondLst>
                      <p:childTnLst>
                        <p:par>
                          <p:cTn id="79" fill="hold">
                            <p:stCondLst>
                              <p:cond delay="0"/>
                            </p:stCondLst>
                            <p:childTnLst>
                              <p:par>
                                <p:cTn id="80" presetID="3" presetClass="entr" presetSubtype="10" fill="hold" nodeType="clickEffect">
                                  <p:stCondLst>
                                    <p:cond delay="0"/>
                                  </p:stCondLst>
                                  <p:childTnLst>
                                    <p:set>
                                      <p:cBhvr>
                                        <p:cTn id="81" dur="1" fill="hold">
                                          <p:stCondLst>
                                            <p:cond delay="0"/>
                                          </p:stCondLst>
                                        </p:cTn>
                                        <p:tgtEl>
                                          <p:spTgt spid="22"/>
                                        </p:tgtEl>
                                        <p:attrNameLst>
                                          <p:attrName>style.visibility</p:attrName>
                                        </p:attrNameLst>
                                      </p:cBhvr>
                                      <p:to>
                                        <p:strVal val="visible"/>
                                      </p:to>
                                    </p:set>
                                    <p:animEffect transition="in" filter="blinds(horizontal)">
                                      <p:cBhvr>
                                        <p:cTn id="82" dur="500"/>
                                        <p:tgtEl>
                                          <p:spTgt spid="22"/>
                                        </p:tgtEl>
                                      </p:cBhvr>
                                    </p:animEffect>
                                  </p:childTnLst>
                                </p:cTn>
                              </p:par>
                              <p:par>
                                <p:cTn id="83" presetID="3" presetClass="entr" presetSubtype="10" fill="hold" grpId="0" nodeType="withEffect">
                                  <p:stCondLst>
                                    <p:cond delay="0"/>
                                  </p:stCondLst>
                                  <p:childTnLst>
                                    <p:set>
                                      <p:cBhvr>
                                        <p:cTn id="84" dur="1" fill="hold">
                                          <p:stCondLst>
                                            <p:cond delay="0"/>
                                          </p:stCondLst>
                                        </p:cTn>
                                        <p:tgtEl>
                                          <p:spTgt spid="24"/>
                                        </p:tgtEl>
                                        <p:attrNameLst>
                                          <p:attrName>style.visibility</p:attrName>
                                        </p:attrNameLst>
                                      </p:cBhvr>
                                      <p:to>
                                        <p:strVal val="visible"/>
                                      </p:to>
                                    </p:set>
                                    <p:animEffect transition="in" filter="blinds(horizontal)">
                                      <p:cBhvr>
                                        <p:cTn id="85" dur="500"/>
                                        <p:tgtEl>
                                          <p:spTgt spid="24"/>
                                        </p:tgtEl>
                                      </p:cBhvr>
                                    </p:animEffect>
                                  </p:childTnLst>
                                </p:cTn>
                              </p:par>
                              <p:par>
                                <p:cTn id="86" presetID="3" presetClass="entr" presetSubtype="10" fill="hold" nodeType="withEffect">
                                  <p:stCondLst>
                                    <p:cond delay="0"/>
                                  </p:stCondLst>
                                  <p:childTnLst>
                                    <p:set>
                                      <p:cBhvr>
                                        <p:cTn id="87" dur="1" fill="hold">
                                          <p:stCondLst>
                                            <p:cond delay="0"/>
                                          </p:stCondLst>
                                        </p:cTn>
                                        <p:tgtEl>
                                          <p:spTgt spid="23"/>
                                        </p:tgtEl>
                                        <p:attrNameLst>
                                          <p:attrName>style.visibility</p:attrName>
                                        </p:attrNameLst>
                                      </p:cBhvr>
                                      <p:to>
                                        <p:strVal val="visible"/>
                                      </p:to>
                                    </p:set>
                                    <p:animEffect transition="in" filter="blinds(horizontal)">
                                      <p:cBhvr>
                                        <p:cTn id="88" dur="500"/>
                                        <p:tgtEl>
                                          <p:spTgt spid="23"/>
                                        </p:tgtEl>
                                      </p:cBhvr>
                                    </p:animEffect>
                                  </p:childTnLst>
                                </p:cTn>
                              </p:par>
                            </p:childTnLst>
                          </p:cTn>
                        </p:par>
                      </p:childTnLst>
                    </p:cTn>
                  </p:par>
                  <p:par>
                    <p:cTn id="89" fill="hold">
                      <p:stCondLst>
                        <p:cond delay="indefinite"/>
                      </p:stCondLst>
                      <p:childTnLst>
                        <p:par>
                          <p:cTn id="90" fill="hold">
                            <p:stCondLst>
                              <p:cond delay="0"/>
                            </p:stCondLst>
                            <p:childTnLst>
                              <p:par>
                                <p:cTn id="91" presetID="3" presetClass="exit" presetSubtype="10" fill="hold" nodeType="clickEffect">
                                  <p:stCondLst>
                                    <p:cond delay="0"/>
                                  </p:stCondLst>
                                  <p:childTnLst>
                                    <p:animEffect transition="out" filter="blinds(horizontal)">
                                      <p:cBhvr>
                                        <p:cTn id="92" dur="500"/>
                                        <p:tgtEl>
                                          <p:spTgt spid="22"/>
                                        </p:tgtEl>
                                      </p:cBhvr>
                                    </p:animEffect>
                                    <p:set>
                                      <p:cBhvr>
                                        <p:cTn id="93" dur="1" fill="hold">
                                          <p:stCondLst>
                                            <p:cond delay="499"/>
                                          </p:stCondLst>
                                        </p:cTn>
                                        <p:tgtEl>
                                          <p:spTgt spid="22"/>
                                        </p:tgtEl>
                                        <p:attrNameLst>
                                          <p:attrName>style.visibility</p:attrName>
                                        </p:attrNameLst>
                                      </p:cBhvr>
                                      <p:to>
                                        <p:strVal val="hidden"/>
                                      </p:to>
                                    </p:set>
                                  </p:childTnLst>
                                </p:cTn>
                              </p:par>
                              <p:par>
                                <p:cTn id="94" presetID="3" presetClass="exit" presetSubtype="10" fill="hold" grpId="1" nodeType="withEffect">
                                  <p:stCondLst>
                                    <p:cond delay="0"/>
                                  </p:stCondLst>
                                  <p:childTnLst>
                                    <p:animEffect transition="out" filter="blinds(horizontal)">
                                      <p:cBhvr>
                                        <p:cTn id="95" dur="500"/>
                                        <p:tgtEl>
                                          <p:spTgt spid="24"/>
                                        </p:tgtEl>
                                      </p:cBhvr>
                                    </p:animEffect>
                                    <p:set>
                                      <p:cBhvr>
                                        <p:cTn id="96" dur="1" fill="hold">
                                          <p:stCondLst>
                                            <p:cond delay="499"/>
                                          </p:stCondLst>
                                        </p:cTn>
                                        <p:tgtEl>
                                          <p:spTgt spid="24"/>
                                        </p:tgtEl>
                                        <p:attrNameLst>
                                          <p:attrName>style.visibility</p:attrName>
                                        </p:attrNameLst>
                                      </p:cBhvr>
                                      <p:to>
                                        <p:strVal val="hidden"/>
                                      </p:to>
                                    </p:set>
                                  </p:childTnLst>
                                </p:cTn>
                              </p:par>
                              <p:par>
                                <p:cTn id="97" presetID="3" presetClass="exit" presetSubtype="10" fill="hold" nodeType="withEffect">
                                  <p:stCondLst>
                                    <p:cond delay="0"/>
                                  </p:stCondLst>
                                  <p:childTnLst>
                                    <p:animEffect transition="out" filter="blinds(horizontal)">
                                      <p:cBhvr>
                                        <p:cTn id="98" dur="500"/>
                                        <p:tgtEl>
                                          <p:spTgt spid="23"/>
                                        </p:tgtEl>
                                      </p:cBhvr>
                                    </p:animEffect>
                                    <p:set>
                                      <p:cBhvr>
                                        <p:cTn id="99" dur="1" fill="hold">
                                          <p:stCondLst>
                                            <p:cond delay="499"/>
                                          </p:stCondLst>
                                        </p:cTn>
                                        <p:tgtEl>
                                          <p:spTgt spid="23"/>
                                        </p:tgtEl>
                                        <p:attrNameLst>
                                          <p:attrName>style.visibility</p:attrName>
                                        </p:attrNameLst>
                                      </p:cBhvr>
                                      <p:to>
                                        <p:strVal val="hidden"/>
                                      </p:to>
                                    </p:set>
                                  </p:childTnLst>
                                </p:cTn>
                              </p:par>
                              <p:par>
                                <p:cTn id="100" presetID="2" presetClass="entr" presetSubtype="4" fill="hold" nodeType="withEffect">
                                  <p:stCondLst>
                                    <p:cond delay="0"/>
                                  </p:stCondLst>
                                  <p:childTnLst>
                                    <p:set>
                                      <p:cBhvr>
                                        <p:cTn id="101" dur="1" fill="hold">
                                          <p:stCondLst>
                                            <p:cond delay="0"/>
                                          </p:stCondLst>
                                        </p:cTn>
                                        <p:tgtEl>
                                          <p:spTgt spid="5">
                                            <p:txEl>
                                              <p:pRg st="8" end="8"/>
                                            </p:txEl>
                                          </p:spTgt>
                                        </p:tgtEl>
                                        <p:attrNameLst>
                                          <p:attrName>style.visibility</p:attrName>
                                        </p:attrNameLst>
                                      </p:cBhvr>
                                      <p:to>
                                        <p:strVal val="visible"/>
                                      </p:to>
                                    </p:set>
                                    <p:anim calcmode="lin" valueType="num">
                                      <p:cBhvr additive="base">
                                        <p:cTn id="102" dur="500" fill="hold"/>
                                        <p:tgtEl>
                                          <p:spTgt spid="5">
                                            <p:txEl>
                                              <p:pRg st="8" end="8"/>
                                            </p:txEl>
                                          </p:spTgt>
                                        </p:tgtEl>
                                        <p:attrNameLst>
                                          <p:attrName>ppt_x</p:attrName>
                                        </p:attrNameLst>
                                      </p:cBhvr>
                                      <p:tavLst>
                                        <p:tav tm="0">
                                          <p:val>
                                            <p:strVal val="#ppt_x"/>
                                          </p:val>
                                        </p:tav>
                                        <p:tav tm="100000">
                                          <p:val>
                                            <p:strVal val="#ppt_x"/>
                                          </p:val>
                                        </p:tav>
                                      </p:tavLst>
                                    </p:anim>
                                    <p:anim calcmode="lin" valueType="num">
                                      <p:cBhvr additive="base">
                                        <p:cTn id="103" dur="500" fill="hold"/>
                                        <p:tgtEl>
                                          <p:spTgt spid="5">
                                            <p:txEl>
                                              <p:pRg st="8" end="8"/>
                                            </p:txEl>
                                          </p:spTgt>
                                        </p:tgtEl>
                                        <p:attrNameLst>
                                          <p:attrName>ppt_y</p:attrName>
                                        </p:attrNameLst>
                                      </p:cBhvr>
                                      <p:tavLst>
                                        <p:tav tm="0">
                                          <p:val>
                                            <p:strVal val="1+#ppt_h/2"/>
                                          </p:val>
                                        </p:tav>
                                        <p:tav tm="100000">
                                          <p:val>
                                            <p:strVal val="#ppt_y"/>
                                          </p:val>
                                        </p:tav>
                                      </p:tavLst>
                                    </p:anim>
                                  </p:childTnLst>
                                </p:cTn>
                              </p:par>
                              <p:par>
                                <p:cTn id="104" presetID="3" presetClass="entr" presetSubtype="10" fill="hold" nodeType="withEffect">
                                  <p:stCondLst>
                                    <p:cond delay="0"/>
                                  </p:stCondLst>
                                  <p:childTnLst>
                                    <p:set>
                                      <p:cBhvr>
                                        <p:cTn id="105" dur="1" fill="hold">
                                          <p:stCondLst>
                                            <p:cond delay="0"/>
                                          </p:stCondLst>
                                        </p:cTn>
                                        <p:tgtEl>
                                          <p:spTgt spid="96258"/>
                                        </p:tgtEl>
                                        <p:attrNameLst>
                                          <p:attrName>style.visibility</p:attrName>
                                        </p:attrNameLst>
                                      </p:cBhvr>
                                      <p:to>
                                        <p:strVal val="visible"/>
                                      </p:to>
                                    </p:set>
                                    <p:animEffect transition="in" filter="blinds(horizontal)">
                                      <p:cBhvr>
                                        <p:cTn id="106" dur="500"/>
                                        <p:tgtEl>
                                          <p:spTgt spid="96258"/>
                                        </p:tgtEl>
                                      </p:cBhvr>
                                    </p:animEffect>
                                  </p:childTnLst>
                                </p:cTn>
                              </p:par>
                            </p:childTnLst>
                          </p:cTn>
                        </p:par>
                      </p:childTnLst>
                    </p:cTn>
                  </p:par>
                  <p:par>
                    <p:cTn id="107" fill="hold">
                      <p:stCondLst>
                        <p:cond delay="indefinite"/>
                      </p:stCondLst>
                      <p:childTnLst>
                        <p:par>
                          <p:cTn id="108" fill="hold">
                            <p:stCondLst>
                              <p:cond delay="0"/>
                            </p:stCondLst>
                            <p:childTnLst>
                              <p:par>
                                <p:cTn id="109" presetID="3" presetClass="entr" presetSubtype="10" fill="hold" nodeType="clickEffect">
                                  <p:stCondLst>
                                    <p:cond delay="0"/>
                                  </p:stCondLst>
                                  <p:childTnLst>
                                    <p:set>
                                      <p:cBhvr>
                                        <p:cTn id="110" dur="1" fill="hold">
                                          <p:stCondLst>
                                            <p:cond delay="0"/>
                                          </p:stCondLst>
                                        </p:cTn>
                                        <p:tgtEl>
                                          <p:spTgt spid="21"/>
                                        </p:tgtEl>
                                        <p:attrNameLst>
                                          <p:attrName>style.visibility</p:attrName>
                                        </p:attrNameLst>
                                      </p:cBhvr>
                                      <p:to>
                                        <p:strVal val="visible"/>
                                      </p:to>
                                    </p:set>
                                    <p:animEffect transition="in" filter="blinds(horizontal)">
                                      <p:cBhvr>
                                        <p:cTn id="111" dur="500"/>
                                        <p:tgtEl>
                                          <p:spTgt spid="21"/>
                                        </p:tgtEl>
                                      </p:cBhvr>
                                    </p:animEffect>
                                  </p:childTnLst>
                                </p:cTn>
                              </p:par>
                            </p:childTnLst>
                          </p:cTn>
                        </p:par>
                      </p:childTnLst>
                    </p:cTn>
                  </p:par>
                  <p:par>
                    <p:cTn id="112" fill="hold">
                      <p:stCondLst>
                        <p:cond delay="indefinite"/>
                      </p:stCondLst>
                      <p:childTnLst>
                        <p:par>
                          <p:cTn id="113" fill="hold">
                            <p:stCondLst>
                              <p:cond delay="0"/>
                            </p:stCondLst>
                            <p:childTnLst>
                              <p:par>
                                <p:cTn id="114" presetID="3" presetClass="exit" presetSubtype="10" fill="hold" nodeType="clickEffect">
                                  <p:stCondLst>
                                    <p:cond delay="0"/>
                                  </p:stCondLst>
                                  <p:childTnLst>
                                    <p:animEffect transition="out" filter="blinds(horizontal)">
                                      <p:cBhvr>
                                        <p:cTn id="115" dur="500"/>
                                        <p:tgtEl>
                                          <p:spTgt spid="96258"/>
                                        </p:tgtEl>
                                      </p:cBhvr>
                                    </p:animEffect>
                                    <p:set>
                                      <p:cBhvr>
                                        <p:cTn id="116" dur="1" fill="hold">
                                          <p:stCondLst>
                                            <p:cond delay="499"/>
                                          </p:stCondLst>
                                        </p:cTn>
                                        <p:tgtEl>
                                          <p:spTgt spid="96258"/>
                                        </p:tgtEl>
                                        <p:attrNameLst>
                                          <p:attrName>style.visibility</p:attrName>
                                        </p:attrNameLst>
                                      </p:cBhvr>
                                      <p:to>
                                        <p:strVal val="hidden"/>
                                      </p:to>
                                    </p:set>
                                  </p:childTnLst>
                                </p:cTn>
                              </p:par>
                              <p:par>
                                <p:cTn id="117" presetID="3" presetClass="exit" presetSubtype="10" fill="hold" nodeType="withEffect">
                                  <p:stCondLst>
                                    <p:cond delay="0"/>
                                  </p:stCondLst>
                                  <p:childTnLst>
                                    <p:animEffect transition="out" filter="blinds(horizontal)">
                                      <p:cBhvr>
                                        <p:cTn id="118" dur="500"/>
                                        <p:tgtEl>
                                          <p:spTgt spid="21"/>
                                        </p:tgtEl>
                                      </p:cBhvr>
                                    </p:animEffect>
                                    <p:set>
                                      <p:cBhvr>
                                        <p:cTn id="119" dur="1" fill="hold">
                                          <p:stCondLst>
                                            <p:cond delay="499"/>
                                          </p:stCondLst>
                                        </p:cTn>
                                        <p:tgtEl>
                                          <p:spTgt spid="21"/>
                                        </p:tgtEl>
                                        <p:attrNameLst>
                                          <p:attrName>style.visibility</p:attrName>
                                        </p:attrNameLst>
                                      </p:cBhvr>
                                      <p:to>
                                        <p:strVal val="hidden"/>
                                      </p:to>
                                    </p:set>
                                  </p:childTnLst>
                                </p:cTn>
                              </p:par>
                            </p:childTnLst>
                          </p:cTn>
                        </p:par>
                      </p:childTnLst>
                    </p:cTn>
                  </p:par>
                  <p:par>
                    <p:cTn id="120" fill="hold">
                      <p:stCondLst>
                        <p:cond delay="indefinite"/>
                      </p:stCondLst>
                      <p:childTnLst>
                        <p:par>
                          <p:cTn id="121" fill="hold">
                            <p:stCondLst>
                              <p:cond delay="0"/>
                            </p:stCondLst>
                            <p:childTnLst>
                              <p:par>
                                <p:cTn id="122" presetID="2" presetClass="entr" presetSubtype="1" fill="hold" nodeType="clickEffect">
                                  <p:stCondLst>
                                    <p:cond delay="0"/>
                                  </p:stCondLst>
                                  <p:childTnLst>
                                    <p:set>
                                      <p:cBhvr>
                                        <p:cTn id="123" dur="1" fill="hold">
                                          <p:stCondLst>
                                            <p:cond delay="0"/>
                                          </p:stCondLst>
                                        </p:cTn>
                                        <p:tgtEl>
                                          <p:spTgt spid="5">
                                            <p:txEl>
                                              <p:pRg st="9" end="9"/>
                                            </p:txEl>
                                          </p:spTgt>
                                        </p:tgtEl>
                                        <p:attrNameLst>
                                          <p:attrName>style.visibility</p:attrName>
                                        </p:attrNameLst>
                                      </p:cBhvr>
                                      <p:to>
                                        <p:strVal val="visible"/>
                                      </p:to>
                                    </p:set>
                                    <p:anim calcmode="lin" valueType="num">
                                      <p:cBhvr additive="base">
                                        <p:cTn id="124" dur="500" fill="hold"/>
                                        <p:tgtEl>
                                          <p:spTgt spid="5">
                                            <p:txEl>
                                              <p:pRg st="9" end="9"/>
                                            </p:txEl>
                                          </p:spTgt>
                                        </p:tgtEl>
                                        <p:attrNameLst>
                                          <p:attrName>ppt_x</p:attrName>
                                        </p:attrNameLst>
                                      </p:cBhvr>
                                      <p:tavLst>
                                        <p:tav tm="0">
                                          <p:val>
                                            <p:strVal val="#ppt_x"/>
                                          </p:val>
                                        </p:tav>
                                        <p:tav tm="100000">
                                          <p:val>
                                            <p:strVal val="#ppt_x"/>
                                          </p:val>
                                        </p:tav>
                                      </p:tavLst>
                                    </p:anim>
                                    <p:anim calcmode="lin" valueType="num">
                                      <p:cBhvr additive="base">
                                        <p:cTn id="125" dur="500" fill="hold"/>
                                        <p:tgtEl>
                                          <p:spTgt spid="5">
                                            <p:txEl>
                                              <p:pRg st="9" end="9"/>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1" animBg="1"/>
      <p:bldP spid="18" grpId="2" animBg="1"/>
      <p:bldP spid="19" grpId="1" animBg="1"/>
      <p:bldP spid="19" grpId="2" animBg="1"/>
      <p:bldP spid="20" grpId="1" animBg="1"/>
      <p:bldP spid="20" grpId="2" animBg="1"/>
      <p:bldP spid="24" grpId="0" animBg="1"/>
      <p:bldP spid="24" grpId="1" animBg="1"/>
    </p:bldLst>
  </p:timing>
</p:sld>
</file>

<file path=ppt/slides/slide4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5" name="Rectangle 24"/>
          <p:cNvSpPr/>
          <p:nvPr/>
        </p:nvSpPr>
        <p:spPr>
          <a:xfrm>
            <a:off x="251520" y="1723462"/>
            <a:ext cx="8678198" cy="5089914"/>
          </a:xfrm>
          <a:prstGeom prst="rect">
            <a:avLst/>
          </a:prstGeom>
          <a:solidFill>
            <a:srgbClr val="246638"/>
          </a:solidFill>
          <a:ln w="60325" cap="flat">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endParaRPr lang="en-US" sz="2400" dirty="0" smtClean="0"/>
          </a:p>
        </p:txBody>
      </p:sp>
      <p:sp>
        <p:nvSpPr>
          <p:cNvPr id="27" name="Rectangle 26"/>
          <p:cNvSpPr/>
          <p:nvPr/>
        </p:nvSpPr>
        <p:spPr>
          <a:xfrm>
            <a:off x="214282" y="214290"/>
            <a:ext cx="8715436" cy="1437164"/>
          </a:xfrm>
          <a:prstGeom prst="rect">
            <a:avLst/>
          </a:prstGeom>
          <a:solidFill>
            <a:srgbClr val="246638"/>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bg1"/>
              </a:solidFill>
            </a:endParaRPr>
          </a:p>
        </p:txBody>
      </p:sp>
      <p:sp>
        <p:nvSpPr>
          <p:cNvPr id="28" name="Title 1"/>
          <p:cNvSpPr txBox="1">
            <a:spLocks/>
          </p:cNvSpPr>
          <p:nvPr/>
        </p:nvSpPr>
        <p:spPr>
          <a:xfrm>
            <a:off x="285720" y="357166"/>
            <a:ext cx="8572560" cy="1143000"/>
          </a:xfrm>
          <a:prstGeom prst="rect">
            <a:avLst/>
          </a:prstGeom>
        </p:spPr>
        <p:txBody>
          <a:bodyPr vert="horz" lIns="91440" tIns="45720" rIns="91440" bIns="45720" rtlCol="0" anchor="ctr">
            <a:normAutofit/>
          </a:bodyPr>
          <a:lstStyle/>
          <a:p>
            <a:pPr>
              <a:spcBef>
                <a:spcPct val="0"/>
              </a:spcBef>
              <a:defRPr/>
            </a:pPr>
            <a:r>
              <a:rPr lang="de-DE" sz="4400" dirty="0" smtClean="0">
                <a:solidFill>
                  <a:schemeClr val="bg1"/>
                </a:solidFill>
                <a:latin typeface="Cordia New" pitchFamily="34" charset="-34"/>
                <a:cs typeface="Cordia New" pitchFamily="34" charset="-34"/>
              </a:rPr>
              <a:t>4. </a:t>
            </a:r>
            <a:r>
              <a:rPr lang="de-DE" sz="4400" dirty="0">
                <a:solidFill>
                  <a:schemeClr val="bg1"/>
                </a:solidFill>
                <a:latin typeface="Cordia New" pitchFamily="34" charset="-34"/>
                <a:cs typeface="Cordia New" pitchFamily="34" charset="-34"/>
              </a:rPr>
              <a:t>Detektoren (am Beispiel von ATLAS)</a:t>
            </a:r>
          </a:p>
        </p:txBody>
      </p:sp>
      <p:grpSp>
        <p:nvGrpSpPr>
          <p:cNvPr id="2" name="Group 4"/>
          <p:cNvGrpSpPr>
            <a:grpSpLocks/>
          </p:cNvGrpSpPr>
          <p:nvPr/>
        </p:nvGrpSpPr>
        <p:grpSpPr bwMode="auto">
          <a:xfrm>
            <a:off x="4067944" y="2132856"/>
            <a:ext cx="2376264" cy="1930400"/>
            <a:chOff x="172" y="1536"/>
            <a:chExt cx="1628" cy="1216"/>
          </a:xfrm>
        </p:grpSpPr>
        <p:sp>
          <p:nvSpPr>
            <p:cNvPr id="60439" name="Freeform 5"/>
            <p:cNvSpPr>
              <a:spLocks/>
            </p:cNvSpPr>
            <p:nvPr/>
          </p:nvSpPr>
          <p:spPr bwMode="auto">
            <a:xfrm>
              <a:off x="384" y="1632"/>
              <a:ext cx="1416" cy="1120"/>
            </a:xfrm>
            <a:custGeom>
              <a:avLst/>
              <a:gdLst>
                <a:gd name="T0" fmla="*/ 0 w 1416"/>
                <a:gd name="T1" fmla="*/ 0 h 1120"/>
                <a:gd name="T2" fmla="*/ 541 w 1416"/>
                <a:gd name="T3" fmla="*/ 113 h 1120"/>
                <a:gd name="T4" fmla="*/ 1014 w 1416"/>
                <a:gd name="T5" fmla="*/ 449 h 1120"/>
                <a:gd name="T6" fmla="*/ 1350 w 1416"/>
                <a:gd name="T7" fmla="*/ 955 h 1120"/>
                <a:gd name="T8" fmla="*/ 1411 w 1416"/>
                <a:gd name="T9" fmla="*/ 1120 h 1120"/>
                <a:gd name="T10" fmla="*/ 0 60000 65536"/>
                <a:gd name="T11" fmla="*/ 0 60000 65536"/>
                <a:gd name="T12" fmla="*/ 0 60000 65536"/>
                <a:gd name="T13" fmla="*/ 0 60000 65536"/>
                <a:gd name="T14" fmla="*/ 0 60000 65536"/>
                <a:gd name="T15" fmla="*/ 0 w 1416"/>
                <a:gd name="T16" fmla="*/ 0 h 1120"/>
                <a:gd name="T17" fmla="*/ 1416 w 1416"/>
                <a:gd name="T18" fmla="*/ 1120 h 1120"/>
              </a:gdLst>
              <a:ahLst/>
              <a:cxnLst>
                <a:cxn ang="T10">
                  <a:pos x="T0" y="T1"/>
                </a:cxn>
                <a:cxn ang="T11">
                  <a:pos x="T2" y="T3"/>
                </a:cxn>
                <a:cxn ang="T12">
                  <a:pos x="T4" y="T5"/>
                </a:cxn>
                <a:cxn ang="T13">
                  <a:pos x="T6" y="T7"/>
                </a:cxn>
                <a:cxn ang="T14">
                  <a:pos x="T8" y="T9"/>
                </a:cxn>
              </a:cxnLst>
              <a:rect l="T15" t="T16" r="T17" b="T18"/>
              <a:pathLst>
                <a:path w="1416" h="1120">
                  <a:moveTo>
                    <a:pt x="0" y="0"/>
                  </a:moveTo>
                  <a:cubicBezTo>
                    <a:pt x="90" y="19"/>
                    <a:pt x="372" y="38"/>
                    <a:pt x="541" y="113"/>
                  </a:cubicBezTo>
                  <a:cubicBezTo>
                    <a:pt x="710" y="188"/>
                    <a:pt x="879" y="309"/>
                    <a:pt x="1014" y="449"/>
                  </a:cubicBezTo>
                  <a:cubicBezTo>
                    <a:pt x="1149" y="589"/>
                    <a:pt x="1284" y="843"/>
                    <a:pt x="1350" y="955"/>
                  </a:cubicBezTo>
                  <a:cubicBezTo>
                    <a:pt x="1416" y="1067"/>
                    <a:pt x="1398" y="1086"/>
                    <a:pt x="1411" y="1120"/>
                  </a:cubicBezTo>
                </a:path>
              </a:pathLst>
            </a:custGeom>
            <a:noFill/>
            <a:ln w="28575">
              <a:solidFill>
                <a:schemeClr val="accent1"/>
              </a:solidFill>
              <a:round/>
              <a:headEnd/>
              <a:tailEnd type="triangle" w="med" len="med"/>
            </a:ln>
          </p:spPr>
          <p:txBody>
            <a:bodyPr wrap="none" anchor="ctr"/>
            <a:lstStyle/>
            <a:p>
              <a:endParaRPr lang="en-US">
                <a:latin typeface="Calibri" pitchFamily="34" charset="0"/>
              </a:endParaRPr>
            </a:p>
          </p:txBody>
        </p:sp>
        <p:sp>
          <p:nvSpPr>
            <p:cNvPr id="60440" name="Oval 6"/>
            <p:cNvSpPr>
              <a:spLocks noChangeArrowheads="1"/>
            </p:cNvSpPr>
            <p:nvPr/>
          </p:nvSpPr>
          <p:spPr bwMode="auto">
            <a:xfrm>
              <a:off x="172" y="1536"/>
              <a:ext cx="96" cy="96"/>
            </a:xfrm>
            <a:prstGeom prst="ellipse">
              <a:avLst/>
            </a:prstGeom>
            <a:solidFill>
              <a:schemeClr val="accent1"/>
            </a:solidFill>
            <a:ln w="9525">
              <a:solidFill>
                <a:schemeClr val="tx1"/>
              </a:solidFill>
              <a:round/>
              <a:headEnd/>
              <a:tailEnd/>
            </a:ln>
          </p:spPr>
          <p:txBody>
            <a:bodyPr wrap="none" anchor="ctr"/>
            <a:lstStyle/>
            <a:p>
              <a:endParaRPr lang="en-US">
                <a:latin typeface="Calibri" pitchFamily="34" charset="0"/>
              </a:endParaRPr>
            </a:p>
          </p:txBody>
        </p:sp>
      </p:grpSp>
      <p:grpSp>
        <p:nvGrpSpPr>
          <p:cNvPr id="3" name="Group 7"/>
          <p:cNvGrpSpPr>
            <a:grpSpLocks/>
          </p:cNvGrpSpPr>
          <p:nvPr/>
        </p:nvGrpSpPr>
        <p:grpSpPr bwMode="auto">
          <a:xfrm>
            <a:off x="4067944" y="2289448"/>
            <a:ext cx="4781550" cy="2732088"/>
            <a:chOff x="326" y="1632"/>
            <a:chExt cx="3012" cy="1721"/>
          </a:xfrm>
        </p:grpSpPr>
        <p:sp>
          <p:nvSpPr>
            <p:cNvPr id="60429" name="Text Box 8"/>
            <p:cNvSpPr txBox="1">
              <a:spLocks noChangeArrowheads="1"/>
            </p:cNvSpPr>
            <p:nvPr/>
          </p:nvSpPr>
          <p:spPr bwMode="auto">
            <a:xfrm>
              <a:off x="326" y="2985"/>
              <a:ext cx="3012" cy="368"/>
            </a:xfrm>
            <a:prstGeom prst="rect">
              <a:avLst/>
            </a:prstGeom>
            <a:noFill/>
            <a:ln w="9525">
              <a:noFill/>
              <a:miter lim="800000"/>
              <a:headEnd/>
              <a:tailEnd/>
            </a:ln>
          </p:spPr>
          <p:txBody>
            <a:bodyPr wrap="none">
              <a:spAutoFit/>
            </a:bodyPr>
            <a:lstStyle/>
            <a:p>
              <a:r>
                <a:rPr lang="en-US" sz="1600" dirty="0">
                  <a:solidFill>
                    <a:schemeClr val="bg1"/>
                  </a:solidFill>
                  <a:latin typeface="Tahoma" charset="0"/>
                </a:rPr>
                <a:t>Photomultiplier/</a:t>
              </a:r>
              <a:r>
                <a:rPr lang="en-US" sz="1600" dirty="0" err="1">
                  <a:solidFill>
                    <a:schemeClr val="bg1"/>
                  </a:solidFill>
                  <a:latin typeface="Tahoma" charset="0"/>
                </a:rPr>
                <a:t>Sekundär-Elektronenvervielfacher</a:t>
              </a:r>
              <a:r>
                <a:rPr lang="en-US" sz="1600" dirty="0">
                  <a:solidFill>
                    <a:schemeClr val="bg1"/>
                  </a:solidFill>
                  <a:latin typeface="Tahoma" charset="0"/>
                </a:rPr>
                <a:t>: </a:t>
              </a:r>
            </a:p>
            <a:p>
              <a:r>
                <a:rPr lang="en-US" sz="1600" dirty="0" err="1">
                  <a:solidFill>
                    <a:schemeClr val="bg1"/>
                  </a:solidFill>
                  <a:latin typeface="Tahoma" charset="0"/>
                </a:rPr>
                <a:t>Konvertiert</a:t>
              </a:r>
              <a:r>
                <a:rPr lang="en-US" sz="1600" dirty="0">
                  <a:solidFill>
                    <a:schemeClr val="bg1"/>
                  </a:solidFill>
                  <a:latin typeface="Tahoma" charset="0"/>
                </a:rPr>
                <a:t> </a:t>
              </a:r>
              <a:r>
                <a:rPr lang="en-US" sz="1600" dirty="0" err="1">
                  <a:solidFill>
                    <a:schemeClr val="bg1"/>
                  </a:solidFill>
                  <a:latin typeface="Tahoma" charset="0"/>
                </a:rPr>
                <a:t>Licht</a:t>
              </a:r>
              <a:r>
                <a:rPr lang="en-US" sz="1600" dirty="0">
                  <a:solidFill>
                    <a:schemeClr val="bg1"/>
                  </a:solidFill>
                  <a:latin typeface="Tahoma" charset="0"/>
                </a:rPr>
                <a:t> in </a:t>
              </a:r>
              <a:r>
                <a:rPr lang="en-US" sz="1600" dirty="0" err="1">
                  <a:solidFill>
                    <a:schemeClr val="bg1"/>
                  </a:solidFill>
                  <a:latin typeface="Tahoma" charset="0"/>
                </a:rPr>
                <a:t>ein</a:t>
              </a:r>
              <a:r>
                <a:rPr lang="en-US" sz="1600" dirty="0">
                  <a:solidFill>
                    <a:schemeClr val="bg1"/>
                  </a:solidFill>
                  <a:latin typeface="Tahoma" charset="0"/>
                </a:rPr>
                <a:t> </a:t>
              </a:r>
              <a:r>
                <a:rPr lang="en-US" sz="1600" dirty="0" err="1">
                  <a:solidFill>
                    <a:schemeClr val="bg1"/>
                  </a:solidFill>
                  <a:latin typeface="Tahoma" charset="0"/>
                </a:rPr>
                <a:t>elektronisches</a:t>
              </a:r>
              <a:r>
                <a:rPr lang="en-US" sz="1600" dirty="0">
                  <a:solidFill>
                    <a:schemeClr val="bg1"/>
                  </a:solidFill>
                  <a:latin typeface="Tahoma" charset="0"/>
                </a:rPr>
                <a:t> Signal</a:t>
              </a:r>
              <a:endParaRPr lang="en-US" sz="2400" b="1" dirty="0">
                <a:solidFill>
                  <a:schemeClr val="bg1"/>
                </a:solidFill>
                <a:latin typeface="Times New Roman" pitchFamily="18" charset="0"/>
              </a:endParaRPr>
            </a:p>
          </p:txBody>
        </p:sp>
        <p:grpSp>
          <p:nvGrpSpPr>
            <p:cNvPr id="4" name="Group 9"/>
            <p:cNvGrpSpPr>
              <a:grpSpLocks/>
            </p:cNvGrpSpPr>
            <p:nvPr/>
          </p:nvGrpSpPr>
          <p:grpSpPr bwMode="auto">
            <a:xfrm>
              <a:off x="425" y="1632"/>
              <a:ext cx="2644" cy="1008"/>
              <a:chOff x="425" y="1632"/>
              <a:chExt cx="2644" cy="1008"/>
            </a:xfrm>
          </p:grpSpPr>
          <p:sp>
            <p:nvSpPr>
              <p:cNvPr id="60431" name="Oval 10"/>
              <p:cNvSpPr>
                <a:spLocks noChangeArrowheads="1"/>
              </p:cNvSpPr>
              <p:nvPr/>
            </p:nvSpPr>
            <p:spPr bwMode="auto">
              <a:xfrm>
                <a:off x="768" y="1920"/>
                <a:ext cx="288" cy="720"/>
              </a:xfrm>
              <a:prstGeom prst="ellipse">
                <a:avLst/>
              </a:prstGeom>
              <a:solidFill>
                <a:schemeClr val="bg1"/>
              </a:solidFill>
              <a:ln w="19050">
                <a:solidFill>
                  <a:schemeClr val="tx1"/>
                </a:solidFill>
                <a:round/>
                <a:headEnd/>
                <a:tailEnd/>
              </a:ln>
            </p:spPr>
            <p:txBody>
              <a:bodyPr wrap="none" anchor="ctr"/>
              <a:lstStyle/>
              <a:p>
                <a:endParaRPr lang="en-US">
                  <a:latin typeface="Calibri" pitchFamily="34" charset="0"/>
                </a:endParaRPr>
              </a:p>
            </p:txBody>
          </p:sp>
          <p:sp>
            <p:nvSpPr>
              <p:cNvPr id="60432" name="Oval 11"/>
              <p:cNvSpPr>
                <a:spLocks noChangeArrowheads="1"/>
              </p:cNvSpPr>
              <p:nvPr/>
            </p:nvSpPr>
            <p:spPr bwMode="auto">
              <a:xfrm>
                <a:off x="2256" y="1632"/>
                <a:ext cx="288" cy="720"/>
              </a:xfrm>
              <a:prstGeom prst="ellipse">
                <a:avLst/>
              </a:prstGeom>
              <a:solidFill>
                <a:schemeClr val="bg1"/>
              </a:solidFill>
              <a:ln w="19050">
                <a:solidFill>
                  <a:schemeClr val="tx1"/>
                </a:solidFill>
                <a:prstDash val="dash"/>
                <a:round/>
                <a:headEnd/>
                <a:tailEnd/>
              </a:ln>
            </p:spPr>
            <p:txBody>
              <a:bodyPr wrap="none" anchor="ctr"/>
              <a:lstStyle/>
              <a:p>
                <a:endParaRPr lang="en-US">
                  <a:latin typeface="Calibri" pitchFamily="34" charset="0"/>
                </a:endParaRPr>
              </a:p>
            </p:txBody>
          </p:sp>
          <p:sp>
            <p:nvSpPr>
              <p:cNvPr id="60433" name="Line 12"/>
              <p:cNvSpPr>
                <a:spLocks noChangeShapeType="1"/>
              </p:cNvSpPr>
              <p:nvPr/>
            </p:nvSpPr>
            <p:spPr bwMode="auto">
              <a:xfrm flipV="1">
                <a:off x="912" y="1632"/>
                <a:ext cx="1488" cy="288"/>
              </a:xfrm>
              <a:prstGeom prst="line">
                <a:avLst/>
              </a:prstGeom>
              <a:noFill/>
              <a:ln w="19050">
                <a:solidFill>
                  <a:schemeClr val="tx1"/>
                </a:solidFill>
                <a:round/>
                <a:headEnd/>
                <a:tailEnd/>
              </a:ln>
            </p:spPr>
            <p:txBody>
              <a:bodyPr wrap="none" anchor="ctr"/>
              <a:lstStyle/>
              <a:p>
                <a:endParaRPr lang="en-US"/>
              </a:p>
            </p:txBody>
          </p:sp>
          <p:sp>
            <p:nvSpPr>
              <p:cNvPr id="60434" name="Line 13"/>
              <p:cNvSpPr>
                <a:spLocks noChangeShapeType="1"/>
              </p:cNvSpPr>
              <p:nvPr/>
            </p:nvSpPr>
            <p:spPr bwMode="auto">
              <a:xfrm flipV="1">
                <a:off x="912" y="2352"/>
                <a:ext cx="1488" cy="288"/>
              </a:xfrm>
              <a:prstGeom prst="line">
                <a:avLst/>
              </a:prstGeom>
              <a:noFill/>
              <a:ln w="19050">
                <a:solidFill>
                  <a:schemeClr val="tx1"/>
                </a:solidFill>
                <a:round/>
                <a:headEnd/>
                <a:tailEnd/>
              </a:ln>
            </p:spPr>
            <p:txBody>
              <a:bodyPr wrap="none" anchor="ctr"/>
              <a:lstStyle/>
              <a:p>
                <a:endParaRPr lang="en-US"/>
              </a:p>
            </p:txBody>
          </p:sp>
          <p:sp>
            <p:nvSpPr>
              <p:cNvPr id="14" name="Text Box 14"/>
              <p:cNvSpPr txBox="1">
                <a:spLocks noChangeArrowheads="1"/>
              </p:cNvSpPr>
              <p:nvPr/>
            </p:nvSpPr>
            <p:spPr bwMode="auto">
              <a:xfrm>
                <a:off x="425" y="2159"/>
                <a:ext cx="528" cy="155"/>
              </a:xfrm>
              <a:prstGeom prst="rect">
                <a:avLst/>
              </a:prstGeom>
              <a:solidFill>
                <a:srgbClr val="0000FF"/>
              </a:solidFill>
              <a:ln w="9525">
                <a:noFill/>
                <a:miter lim="800000"/>
                <a:headEnd/>
                <a:tailEnd/>
              </a:ln>
              <a:effectLst>
                <a:outerShdw dist="107763" dir="2700000" algn="ctr" rotWithShape="0">
                  <a:schemeClr val="bg2"/>
                </a:outerShdw>
              </a:effectLst>
            </p:spPr>
            <p:txBody>
              <a:bodyPr wrap="none">
                <a:spAutoFit/>
              </a:bodyPr>
              <a:lstStyle/>
              <a:p>
                <a:pPr algn="ctr" fontAlgn="auto">
                  <a:spcBef>
                    <a:spcPts val="0"/>
                  </a:spcBef>
                  <a:spcAft>
                    <a:spcPts val="0"/>
                  </a:spcAft>
                  <a:defRPr/>
                </a:pPr>
                <a:r>
                  <a:rPr lang="en-US" sz="1000" b="1" dirty="0" err="1">
                    <a:solidFill>
                      <a:schemeClr val="bg1"/>
                    </a:solidFill>
                    <a:cs typeface="+mn-cs"/>
                  </a:rPr>
                  <a:t>Szintillator</a:t>
                </a:r>
                <a:endParaRPr lang="en-US" sz="2400" b="1" dirty="0">
                  <a:latin typeface="Times New Roman" pitchFamily="16" charset="0"/>
                  <a:cs typeface="+mn-cs"/>
                </a:endParaRPr>
              </a:p>
            </p:txBody>
          </p:sp>
          <p:sp>
            <p:nvSpPr>
              <p:cNvPr id="60436" name="AutoShape 15" descr="Granite"/>
              <p:cNvSpPr>
                <a:spLocks noChangeArrowheads="1"/>
              </p:cNvSpPr>
              <p:nvPr/>
            </p:nvSpPr>
            <p:spPr bwMode="auto">
              <a:xfrm rot="-5944340">
                <a:off x="2399" y="1537"/>
                <a:ext cx="576" cy="765"/>
              </a:xfrm>
              <a:prstGeom prst="can">
                <a:avLst>
                  <a:gd name="adj" fmla="val 40797"/>
                </a:avLst>
              </a:prstGeom>
              <a:blipFill dpi="0" rotWithShape="0">
                <a:blip r:embed="rId2" cstate="print"/>
                <a:srcRect/>
                <a:tile tx="0" ty="0" sx="100000" sy="100000" flip="none" algn="tl"/>
              </a:blipFill>
              <a:ln w="19050">
                <a:solidFill>
                  <a:schemeClr val="tx1"/>
                </a:solidFill>
                <a:round/>
                <a:headEnd/>
                <a:tailEnd/>
              </a:ln>
            </p:spPr>
            <p:txBody>
              <a:bodyPr wrap="none" anchor="ctr">
                <a:spAutoFit/>
              </a:bodyPr>
              <a:lstStyle/>
              <a:p>
                <a:endParaRPr lang="en-US">
                  <a:latin typeface="Calibri" pitchFamily="34" charset="0"/>
                </a:endParaRPr>
              </a:p>
            </p:txBody>
          </p:sp>
          <p:sp>
            <p:nvSpPr>
              <p:cNvPr id="60437" name="Arc 16"/>
              <p:cNvSpPr>
                <a:spLocks/>
              </p:cNvSpPr>
              <p:nvPr/>
            </p:nvSpPr>
            <p:spPr bwMode="auto">
              <a:xfrm>
                <a:off x="2400" y="1634"/>
                <a:ext cx="144" cy="718"/>
              </a:xfrm>
              <a:custGeom>
                <a:avLst/>
                <a:gdLst>
                  <a:gd name="T0" fmla="*/ 0 w 21763"/>
                  <a:gd name="T1" fmla="*/ 0 h 43200"/>
                  <a:gd name="T2" fmla="*/ 0 w 21763"/>
                  <a:gd name="T3" fmla="*/ 0 h 43200"/>
                  <a:gd name="T4" fmla="*/ 0 w 21763"/>
                  <a:gd name="T5" fmla="*/ 0 h 43200"/>
                  <a:gd name="T6" fmla="*/ 0 60000 65536"/>
                  <a:gd name="T7" fmla="*/ 0 60000 65536"/>
                  <a:gd name="T8" fmla="*/ 0 60000 65536"/>
                  <a:gd name="T9" fmla="*/ 0 w 21763"/>
                  <a:gd name="T10" fmla="*/ 0 h 43200"/>
                  <a:gd name="T11" fmla="*/ 21763 w 21763"/>
                  <a:gd name="T12" fmla="*/ 43200 h 43200"/>
                </a:gdLst>
                <a:ahLst/>
                <a:cxnLst>
                  <a:cxn ang="T6">
                    <a:pos x="T0" y="T1"/>
                  </a:cxn>
                  <a:cxn ang="T7">
                    <a:pos x="T2" y="T3"/>
                  </a:cxn>
                  <a:cxn ang="T8">
                    <a:pos x="T4" y="T5"/>
                  </a:cxn>
                </a:cxnLst>
                <a:rect l="T9" t="T10" r="T11" b="T12"/>
                <a:pathLst>
                  <a:path w="21763" h="43200" fill="none" extrusionOk="0">
                    <a:moveTo>
                      <a:pt x="162" y="0"/>
                    </a:moveTo>
                    <a:cubicBezTo>
                      <a:pt x="12092" y="0"/>
                      <a:pt x="21763" y="9670"/>
                      <a:pt x="21763" y="21600"/>
                    </a:cubicBezTo>
                    <a:cubicBezTo>
                      <a:pt x="21763" y="33529"/>
                      <a:pt x="12092" y="43200"/>
                      <a:pt x="163" y="43200"/>
                    </a:cubicBezTo>
                    <a:cubicBezTo>
                      <a:pt x="108" y="43200"/>
                      <a:pt x="54" y="43199"/>
                      <a:pt x="-1" y="43199"/>
                    </a:cubicBezTo>
                  </a:path>
                  <a:path w="21763" h="43200" stroke="0" extrusionOk="0">
                    <a:moveTo>
                      <a:pt x="162" y="0"/>
                    </a:moveTo>
                    <a:cubicBezTo>
                      <a:pt x="12092" y="0"/>
                      <a:pt x="21763" y="9670"/>
                      <a:pt x="21763" y="21600"/>
                    </a:cubicBezTo>
                    <a:cubicBezTo>
                      <a:pt x="21763" y="33529"/>
                      <a:pt x="12092" y="43200"/>
                      <a:pt x="163" y="43200"/>
                    </a:cubicBezTo>
                    <a:cubicBezTo>
                      <a:pt x="108" y="43200"/>
                      <a:pt x="54" y="43199"/>
                      <a:pt x="-1" y="43199"/>
                    </a:cubicBezTo>
                    <a:lnTo>
                      <a:pt x="163" y="21600"/>
                    </a:lnTo>
                    <a:close/>
                  </a:path>
                </a:pathLst>
              </a:custGeom>
              <a:noFill/>
              <a:ln w="19050">
                <a:solidFill>
                  <a:schemeClr val="tx1"/>
                </a:solidFill>
                <a:round/>
                <a:headEnd/>
                <a:tailEnd/>
              </a:ln>
            </p:spPr>
            <p:txBody>
              <a:bodyPr wrap="none" anchor="ctr"/>
              <a:lstStyle/>
              <a:p>
                <a:endParaRPr lang="en-US">
                  <a:latin typeface="Calibri" pitchFamily="34" charset="0"/>
                </a:endParaRPr>
              </a:p>
            </p:txBody>
          </p:sp>
          <p:sp>
            <p:nvSpPr>
              <p:cNvPr id="60438" name="Text Box 17"/>
              <p:cNvSpPr txBox="1">
                <a:spLocks noChangeArrowheads="1"/>
              </p:cNvSpPr>
              <p:nvPr/>
            </p:nvSpPr>
            <p:spPr bwMode="auto">
              <a:xfrm rot="-421859">
                <a:off x="2592" y="1824"/>
                <a:ext cx="340" cy="231"/>
              </a:xfrm>
              <a:prstGeom prst="rect">
                <a:avLst/>
              </a:prstGeom>
              <a:solidFill>
                <a:schemeClr val="bg1"/>
              </a:solidFill>
              <a:ln w="9525">
                <a:noFill/>
                <a:miter lim="800000"/>
                <a:headEnd/>
                <a:tailEnd/>
              </a:ln>
            </p:spPr>
            <p:txBody>
              <a:bodyPr wrap="none">
                <a:spAutoFit/>
              </a:bodyPr>
              <a:lstStyle/>
              <a:p>
                <a:r>
                  <a:rPr lang="en-US" b="1">
                    <a:latin typeface="Times New Roman" pitchFamily="18" charset="0"/>
                  </a:rPr>
                  <a:t>PM</a:t>
                </a:r>
                <a:endParaRPr lang="en-US" sz="2400" b="1">
                  <a:latin typeface="Times New Roman" pitchFamily="18" charset="0"/>
                </a:endParaRPr>
              </a:p>
            </p:txBody>
          </p:sp>
        </p:grpSp>
      </p:grpSp>
      <p:grpSp>
        <p:nvGrpSpPr>
          <p:cNvPr id="5" name="Group 18"/>
          <p:cNvGrpSpPr>
            <a:grpSpLocks/>
          </p:cNvGrpSpPr>
          <p:nvPr/>
        </p:nvGrpSpPr>
        <p:grpSpPr bwMode="auto">
          <a:xfrm>
            <a:off x="5711006" y="2060848"/>
            <a:ext cx="1828800" cy="1981200"/>
            <a:chOff x="1296" y="1488"/>
            <a:chExt cx="1152" cy="1248"/>
          </a:xfrm>
        </p:grpSpPr>
        <p:sp>
          <p:nvSpPr>
            <p:cNvPr id="60424" name="Freeform 19"/>
            <p:cNvSpPr>
              <a:spLocks/>
            </p:cNvSpPr>
            <p:nvPr/>
          </p:nvSpPr>
          <p:spPr bwMode="auto">
            <a:xfrm>
              <a:off x="1296" y="1771"/>
              <a:ext cx="1082" cy="245"/>
            </a:xfrm>
            <a:custGeom>
              <a:avLst/>
              <a:gdLst>
                <a:gd name="T0" fmla="*/ 0 w 1082"/>
                <a:gd name="T1" fmla="*/ 245 h 245"/>
                <a:gd name="T2" fmla="*/ 47 w 1082"/>
                <a:gd name="T3" fmla="*/ 145 h 245"/>
                <a:gd name="T4" fmla="*/ 157 w 1082"/>
                <a:gd name="T5" fmla="*/ 161 h 245"/>
                <a:gd name="T6" fmla="*/ 207 w 1082"/>
                <a:gd name="T7" fmla="*/ 67 h 245"/>
                <a:gd name="T8" fmla="*/ 322 w 1082"/>
                <a:gd name="T9" fmla="*/ 67 h 245"/>
                <a:gd name="T10" fmla="*/ 394 w 1082"/>
                <a:gd name="T11" fmla="*/ 1 h 245"/>
                <a:gd name="T12" fmla="*/ 449 w 1082"/>
                <a:gd name="T13" fmla="*/ 62 h 245"/>
                <a:gd name="T14" fmla="*/ 543 w 1082"/>
                <a:gd name="T15" fmla="*/ 34 h 245"/>
                <a:gd name="T16" fmla="*/ 631 w 1082"/>
                <a:gd name="T17" fmla="*/ 111 h 245"/>
                <a:gd name="T18" fmla="*/ 730 w 1082"/>
                <a:gd name="T19" fmla="*/ 67 h 245"/>
                <a:gd name="T20" fmla="*/ 796 w 1082"/>
                <a:gd name="T21" fmla="*/ 134 h 245"/>
                <a:gd name="T22" fmla="*/ 917 w 1082"/>
                <a:gd name="T23" fmla="*/ 106 h 245"/>
                <a:gd name="T24" fmla="*/ 983 w 1082"/>
                <a:gd name="T25" fmla="*/ 200 h 245"/>
                <a:gd name="T26" fmla="*/ 1082 w 1082"/>
                <a:gd name="T27" fmla="*/ 145 h 24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082"/>
                <a:gd name="T43" fmla="*/ 0 h 245"/>
                <a:gd name="T44" fmla="*/ 1082 w 1082"/>
                <a:gd name="T45" fmla="*/ 245 h 24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082" h="245">
                  <a:moveTo>
                    <a:pt x="0" y="245"/>
                  </a:moveTo>
                  <a:cubicBezTo>
                    <a:pt x="8" y="228"/>
                    <a:pt x="21" y="159"/>
                    <a:pt x="47" y="145"/>
                  </a:cubicBezTo>
                  <a:cubicBezTo>
                    <a:pt x="73" y="131"/>
                    <a:pt x="130" y="174"/>
                    <a:pt x="157" y="161"/>
                  </a:cubicBezTo>
                  <a:cubicBezTo>
                    <a:pt x="184" y="148"/>
                    <a:pt x="180" y="83"/>
                    <a:pt x="207" y="67"/>
                  </a:cubicBezTo>
                  <a:cubicBezTo>
                    <a:pt x="234" y="51"/>
                    <a:pt x="291" y="78"/>
                    <a:pt x="322" y="67"/>
                  </a:cubicBezTo>
                  <a:cubicBezTo>
                    <a:pt x="353" y="56"/>
                    <a:pt x="373" y="2"/>
                    <a:pt x="394" y="1"/>
                  </a:cubicBezTo>
                  <a:cubicBezTo>
                    <a:pt x="415" y="0"/>
                    <a:pt x="424" y="57"/>
                    <a:pt x="449" y="62"/>
                  </a:cubicBezTo>
                  <a:cubicBezTo>
                    <a:pt x="474" y="67"/>
                    <a:pt x="513" y="26"/>
                    <a:pt x="543" y="34"/>
                  </a:cubicBezTo>
                  <a:cubicBezTo>
                    <a:pt x="573" y="42"/>
                    <a:pt x="600" y="106"/>
                    <a:pt x="631" y="111"/>
                  </a:cubicBezTo>
                  <a:cubicBezTo>
                    <a:pt x="662" y="116"/>
                    <a:pt x="703" y="63"/>
                    <a:pt x="730" y="67"/>
                  </a:cubicBezTo>
                  <a:cubicBezTo>
                    <a:pt x="757" y="71"/>
                    <a:pt x="765" y="128"/>
                    <a:pt x="796" y="134"/>
                  </a:cubicBezTo>
                  <a:cubicBezTo>
                    <a:pt x="827" y="140"/>
                    <a:pt x="886" y="95"/>
                    <a:pt x="917" y="106"/>
                  </a:cubicBezTo>
                  <a:cubicBezTo>
                    <a:pt x="948" y="117"/>
                    <a:pt x="956" y="194"/>
                    <a:pt x="983" y="200"/>
                  </a:cubicBezTo>
                  <a:cubicBezTo>
                    <a:pt x="1010" y="206"/>
                    <a:pt x="1062" y="156"/>
                    <a:pt x="1082" y="145"/>
                  </a:cubicBezTo>
                </a:path>
              </a:pathLst>
            </a:custGeom>
            <a:noFill/>
            <a:ln w="28575">
              <a:solidFill>
                <a:schemeClr val="accent2"/>
              </a:solidFill>
              <a:round/>
              <a:headEnd/>
              <a:tailEnd/>
            </a:ln>
          </p:spPr>
          <p:txBody>
            <a:bodyPr wrap="none" anchor="ctr">
              <a:spAutoFit/>
            </a:bodyPr>
            <a:lstStyle/>
            <a:p>
              <a:endParaRPr lang="en-US">
                <a:latin typeface="Calibri" pitchFamily="34" charset="0"/>
              </a:endParaRPr>
            </a:p>
          </p:txBody>
        </p:sp>
        <p:sp>
          <p:nvSpPr>
            <p:cNvPr id="60425" name="Freeform 20"/>
            <p:cNvSpPr>
              <a:spLocks/>
            </p:cNvSpPr>
            <p:nvPr/>
          </p:nvSpPr>
          <p:spPr bwMode="auto">
            <a:xfrm>
              <a:off x="1584" y="2016"/>
              <a:ext cx="864" cy="436"/>
            </a:xfrm>
            <a:custGeom>
              <a:avLst/>
              <a:gdLst>
                <a:gd name="T0" fmla="*/ 0 w 864"/>
                <a:gd name="T1" fmla="*/ 288 h 436"/>
                <a:gd name="T2" fmla="*/ 78 w 864"/>
                <a:gd name="T3" fmla="*/ 356 h 436"/>
                <a:gd name="T4" fmla="*/ 144 w 864"/>
                <a:gd name="T5" fmla="*/ 336 h 436"/>
                <a:gd name="T6" fmla="*/ 189 w 864"/>
                <a:gd name="T7" fmla="*/ 417 h 436"/>
                <a:gd name="T8" fmla="*/ 266 w 864"/>
                <a:gd name="T9" fmla="*/ 384 h 436"/>
                <a:gd name="T10" fmla="*/ 336 w 864"/>
                <a:gd name="T11" fmla="*/ 432 h 436"/>
                <a:gd name="T12" fmla="*/ 381 w 864"/>
                <a:gd name="T13" fmla="*/ 362 h 436"/>
                <a:gd name="T14" fmla="*/ 480 w 864"/>
                <a:gd name="T15" fmla="*/ 345 h 436"/>
                <a:gd name="T16" fmla="*/ 530 w 864"/>
                <a:gd name="T17" fmla="*/ 257 h 436"/>
                <a:gd name="T18" fmla="*/ 629 w 864"/>
                <a:gd name="T19" fmla="*/ 263 h 436"/>
                <a:gd name="T20" fmla="*/ 668 w 864"/>
                <a:gd name="T21" fmla="*/ 147 h 436"/>
                <a:gd name="T22" fmla="*/ 761 w 864"/>
                <a:gd name="T23" fmla="*/ 142 h 436"/>
                <a:gd name="T24" fmla="*/ 789 w 864"/>
                <a:gd name="T25" fmla="*/ 32 h 436"/>
                <a:gd name="T26" fmla="*/ 864 w 864"/>
                <a:gd name="T27" fmla="*/ 0 h 4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64"/>
                <a:gd name="T43" fmla="*/ 0 h 436"/>
                <a:gd name="T44" fmla="*/ 864 w 864"/>
                <a:gd name="T45" fmla="*/ 436 h 4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64" h="436">
                  <a:moveTo>
                    <a:pt x="0" y="288"/>
                  </a:moveTo>
                  <a:cubicBezTo>
                    <a:pt x="13" y="299"/>
                    <a:pt x="54" y="348"/>
                    <a:pt x="78" y="356"/>
                  </a:cubicBezTo>
                  <a:cubicBezTo>
                    <a:pt x="102" y="364"/>
                    <a:pt x="126" y="326"/>
                    <a:pt x="144" y="336"/>
                  </a:cubicBezTo>
                  <a:cubicBezTo>
                    <a:pt x="162" y="346"/>
                    <a:pt x="169" y="409"/>
                    <a:pt x="189" y="417"/>
                  </a:cubicBezTo>
                  <a:cubicBezTo>
                    <a:pt x="209" y="425"/>
                    <a:pt x="242" y="382"/>
                    <a:pt x="266" y="384"/>
                  </a:cubicBezTo>
                  <a:cubicBezTo>
                    <a:pt x="290" y="386"/>
                    <a:pt x="317" y="436"/>
                    <a:pt x="336" y="432"/>
                  </a:cubicBezTo>
                  <a:cubicBezTo>
                    <a:pt x="355" y="428"/>
                    <a:pt x="357" y="376"/>
                    <a:pt x="381" y="362"/>
                  </a:cubicBezTo>
                  <a:cubicBezTo>
                    <a:pt x="405" y="348"/>
                    <a:pt x="455" y="362"/>
                    <a:pt x="480" y="345"/>
                  </a:cubicBezTo>
                  <a:cubicBezTo>
                    <a:pt x="505" y="328"/>
                    <a:pt x="505" y="271"/>
                    <a:pt x="530" y="257"/>
                  </a:cubicBezTo>
                  <a:cubicBezTo>
                    <a:pt x="555" y="243"/>
                    <a:pt x="606" y="281"/>
                    <a:pt x="629" y="263"/>
                  </a:cubicBezTo>
                  <a:cubicBezTo>
                    <a:pt x="652" y="245"/>
                    <a:pt x="646" y="167"/>
                    <a:pt x="668" y="147"/>
                  </a:cubicBezTo>
                  <a:cubicBezTo>
                    <a:pt x="690" y="127"/>
                    <a:pt x="741" y="161"/>
                    <a:pt x="761" y="142"/>
                  </a:cubicBezTo>
                  <a:cubicBezTo>
                    <a:pt x="781" y="123"/>
                    <a:pt x="772" y="56"/>
                    <a:pt x="789" y="32"/>
                  </a:cubicBezTo>
                  <a:cubicBezTo>
                    <a:pt x="806" y="8"/>
                    <a:pt x="848" y="7"/>
                    <a:pt x="864" y="0"/>
                  </a:cubicBezTo>
                </a:path>
              </a:pathLst>
            </a:custGeom>
            <a:noFill/>
            <a:ln w="28575">
              <a:solidFill>
                <a:schemeClr val="accent2"/>
              </a:solidFill>
              <a:round/>
              <a:headEnd/>
              <a:tailEnd/>
            </a:ln>
          </p:spPr>
          <p:txBody>
            <a:bodyPr wrap="none" anchor="ctr">
              <a:spAutoFit/>
            </a:bodyPr>
            <a:lstStyle/>
            <a:p>
              <a:endParaRPr lang="en-US">
                <a:latin typeface="Calibri" pitchFamily="34" charset="0"/>
              </a:endParaRPr>
            </a:p>
          </p:txBody>
        </p:sp>
        <p:sp>
          <p:nvSpPr>
            <p:cNvPr id="60426" name="Freeform 21"/>
            <p:cNvSpPr>
              <a:spLocks/>
            </p:cNvSpPr>
            <p:nvPr/>
          </p:nvSpPr>
          <p:spPr bwMode="auto">
            <a:xfrm>
              <a:off x="1296" y="2208"/>
              <a:ext cx="206" cy="528"/>
            </a:xfrm>
            <a:custGeom>
              <a:avLst/>
              <a:gdLst>
                <a:gd name="T0" fmla="*/ 192 w 206"/>
                <a:gd name="T1" fmla="*/ 0 h 528"/>
                <a:gd name="T2" fmla="*/ 144 w 206"/>
                <a:gd name="T3" fmla="*/ 48 h 528"/>
                <a:gd name="T4" fmla="*/ 201 w 206"/>
                <a:gd name="T5" fmla="*/ 87 h 528"/>
                <a:gd name="T6" fmla="*/ 113 w 206"/>
                <a:gd name="T7" fmla="*/ 164 h 528"/>
                <a:gd name="T8" fmla="*/ 168 w 206"/>
                <a:gd name="T9" fmla="*/ 230 h 528"/>
                <a:gd name="T10" fmla="*/ 96 w 206"/>
                <a:gd name="T11" fmla="*/ 288 h 528"/>
                <a:gd name="T12" fmla="*/ 146 w 206"/>
                <a:gd name="T13" fmla="*/ 363 h 528"/>
                <a:gd name="T14" fmla="*/ 69 w 206"/>
                <a:gd name="T15" fmla="*/ 412 h 528"/>
                <a:gd name="T16" fmla="*/ 108 w 206"/>
                <a:gd name="T17" fmla="*/ 506 h 528"/>
                <a:gd name="T18" fmla="*/ 0 w 206"/>
                <a:gd name="T19" fmla="*/ 528 h 52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6"/>
                <a:gd name="T31" fmla="*/ 0 h 528"/>
                <a:gd name="T32" fmla="*/ 206 w 206"/>
                <a:gd name="T33" fmla="*/ 528 h 52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6" h="528">
                  <a:moveTo>
                    <a:pt x="192" y="0"/>
                  </a:moveTo>
                  <a:cubicBezTo>
                    <a:pt x="168" y="12"/>
                    <a:pt x="143" y="34"/>
                    <a:pt x="144" y="48"/>
                  </a:cubicBezTo>
                  <a:cubicBezTo>
                    <a:pt x="145" y="62"/>
                    <a:pt x="206" y="68"/>
                    <a:pt x="201" y="87"/>
                  </a:cubicBezTo>
                  <a:cubicBezTo>
                    <a:pt x="196" y="106"/>
                    <a:pt x="118" y="140"/>
                    <a:pt x="113" y="164"/>
                  </a:cubicBezTo>
                  <a:cubicBezTo>
                    <a:pt x="108" y="188"/>
                    <a:pt x="171" y="209"/>
                    <a:pt x="168" y="230"/>
                  </a:cubicBezTo>
                  <a:cubicBezTo>
                    <a:pt x="165" y="251"/>
                    <a:pt x="100" y="266"/>
                    <a:pt x="96" y="288"/>
                  </a:cubicBezTo>
                  <a:cubicBezTo>
                    <a:pt x="92" y="310"/>
                    <a:pt x="150" y="342"/>
                    <a:pt x="146" y="363"/>
                  </a:cubicBezTo>
                  <a:cubicBezTo>
                    <a:pt x="142" y="384"/>
                    <a:pt x="75" y="388"/>
                    <a:pt x="69" y="412"/>
                  </a:cubicBezTo>
                  <a:cubicBezTo>
                    <a:pt x="63" y="436"/>
                    <a:pt x="119" y="487"/>
                    <a:pt x="108" y="506"/>
                  </a:cubicBezTo>
                  <a:cubicBezTo>
                    <a:pt x="97" y="525"/>
                    <a:pt x="22" y="524"/>
                    <a:pt x="0" y="528"/>
                  </a:cubicBezTo>
                </a:path>
              </a:pathLst>
            </a:custGeom>
            <a:noFill/>
            <a:ln w="28575">
              <a:solidFill>
                <a:schemeClr val="accent2"/>
              </a:solidFill>
              <a:round/>
              <a:headEnd/>
              <a:tailEnd/>
            </a:ln>
          </p:spPr>
          <p:txBody>
            <a:bodyPr wrap="none" anchor="ctr">
              <a:spAutoFit/>
            </a:bodyPr>
            <a:lstStyle/>
            <a:p>
              <a:endParaRPr lang="en-US">
                <a:latin typeface="Calibri" pitchFamily="34" charset="0"/>
              </a:endParaRPr>
            </a:p>
          </p:txBody>
        </p:sp>
        <p:sp>
          <p:nvSpPr>
            <p:cNvPr id="60427" name="Text Box 22"/>
            <p:cNvSpPr txBox="1">
              <a:spLocks noChangeArrowheads="1"/>
            </p:cNvSpPr>
            <p:nvPr/>
          </p:nvSpPr>
          <p:spPr bwMode="auto">
            <a:xfrm>
              <a:off x="1296" y="1488"/>
              <a:ext cx="821" cy="194"/>
            </a:xfrm>
            <a:prstGeom prst="rect">
              <a:avLst/>
            </a:prstGeom>
            <a:solidFill>
              <a:srgbClr val="FFFFCC"/>
            </a:solidFill>
            <a:ln w="9525">
              <a:noFill/>
              <a:miter lim="800000"/>
              <a:headEnd/>
              <a:tailEnd/>
            </a:ln>
          </p:spPr>
          <p:txBody>
            <a:bodyPr wrap="none">
              <a:spAutoFit/>
            </a:bodyPr>
            <a:lstStyle/>
            <a:p>
              <a:r>
                <a:rPr lang="en-US" sz="1400">
                  <a:solidFill>
                    <a:schemeClr val="accent2"/>
                  </a:solidFill>
                  <a:latin typeface="Tahoma" charset="0"/>
                </a:rPr>
                <a:t>Totalreflektion</a:t>
              </a:r>
              <a:endParaRPr lang="en-US" sz="2400" b="1">
                <a:solidFill>
                  <a:schemeClr val="accent2"/>
                </a:solidFill>
                <a:latin typeface="Times New Roman" pitchFamily="18" charset="0"/>
              </a:endParaRPr>
            </a:p>
          </p:txBody>
        </p:sp>
        <p:sp>
          <p:nvSpPr>
            <p:cNvPr id="60428" name="Line 23"/>
            <p:cNvSpPr>
              <a:spLocks noChangeShapeType="1"/>
            </p:cNvSpPr>
            <p:nvPr/>
          </p:nvSpPr>
          <p:spPr bwMode="auto">
            <a:xfrm>
              <a:off x="1680" y="1680"/>
              <a:ext cx="0" cy="96"/>
            </a:xfrm>
            <a:prstGeom prst="line">
              <a:avLst/>
            </a:prstGeom>
            <a:noFill/>
            <a:ln w="9525">
              <a:solidFill>
                <a:schemeClr val="tx1"/>
              </a:solidFill>
              <a:round/>
              <a:headEnd/>
              <a:tailEnd type="triangle" w="med" len="med"/>
            </a:ln>
          </p:spPr>
          <p:txBody>
            <a:bodyPr wrap="none" anchor="ctr">
              <a:spAutoFit/>
            </a:bodyPr>
            <a:lstStyle/>
            <a:p>
              <a:endParaRPr lang="en-US"/>
            </a:p>
          </p:txBody>
        </p:sp>
      </p:grpSp>
      <p:pic>
        <p:nvPicPr>
          <p:cNvPr id="60422" name="Picture 7"/>
          <p:cNvPicPr>
            <a:picLocks noChangeAspect="1" noChangeArrowheads="1"/>
          </p:cNvPicPr>
          <p:nvPr/>
        </p:nvPicPr>
        <p:blipFill>
          <a:blip r:embed="rId3" cstate="print"/>
          <a:srcRect/>
          <a:stretch>
            <a:fillRect/>
          </a:stretch>
        </p:blipFill>
        <p:spPr bwMode="auto">
          <a:xfrm>
            <a:off x="358563" y="2158354"/>
            <a:ext cx="3421349" cy="2494782"/>
          </a:xfrm>
          <a:prstGeom prst="rect">
            <a:avLst/>
          </a:prstGeom>
          <a:noFill/>
          <a:ln w="9525" algn="ctr">
            <a:noFill/>
            <a:miter lim="800000"/>
            <a:headEnd/>
            <a:tailEnd/>
          </a:ln>
        </p:spPr>
      </p:pic>
      <p:sp>
        <p:nvSpPr>
          <p:cNvPr id="26" name="Foliennummernplatzhalter 25"/>
          <p:cNvSpPr>
            <a:spLocks noGrp="1"/>
          </p:cNvSpPr>
          <p:nvPr>
            <p:ph type="sldNum" sz="quarter" idx="12"/>
          </p:nvPr>
        </p:nvSpPr>
        <p:spPr/>
        <p:txBody>
          <a:bodyPr/>
          <a:lstStyle/>
          <a:p>
            <a:pPr>
              <a:defRPr/>
            </a:pPr>
            <a:fld id="{7B58D0A5-2A16-4F59-8C2A-3DCD56F43EAC}" type="slidenum">
              <a:rPr lang="de-DE" smtClean="0"/>
              <a:pPr>
                <a:defRPr/>
              </a:pPr>
              <a:t>49</a:t>
            </a:fld>
            <a:endParaRPr lang="de-DE" dirty="0"/>
          </a:p>
        </p:txBody>
      </p:sp>
      <p:pic>
        <p:nvPicPr>
          <p:cNvPr id="97282" name="Picture 2">
            <a:hlinkClick r:id="rId4" action="ppaction://hlinksldjump"/>
          </p:cNvPr>
          <p:cNvPicPr>
            <a:picLocks noChangeAspect="1" noChangeArrowheads="1"/>
          </p:cNvPicPr>
          <p:nvPr/>
        </p:nvPicPr>
        <p:blipFill>
          <a:blip r:embed="rId5" cstate="print"/>
          <a:srcRect/>
          <a:stretch>
            <a:fillRect/>
          </a:stretch>
        </p:blipFill>
        <p:spPr bwMode="auto">
          <a:xfrm>
            <a:off x="306273" y="1765126"/>
            <a:ext cx="3783822" cy="4976242"/>
          </a:xfrm>
          <a:prstGeom prst="rect">
            <a:avLst/>
          </a:prstGeom>
          <a:noFill/>
          <a:ln w="9525">
            <a:noFill/>
            <a:miter lim="800000"/>
            <a:headEnd/>
            <a:tailEnd/>
          </a:ln>
        </p:spPr>
      </p:pic>
      <p:sp>
        <p:nvSpPr>
          <p:cNvPr id="30" name="Textfeld 5"/>
          <p:cNvSpPr txBox="1"/>
          <p:nvPr/>
        </p:nvSpPr>
        <p:spPr>
          <a:xfrm>
            <a:off x="4067944" y="5085184"/>
            <a:ext cx="4790306" cy="163121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fontAlgn="auto">
              <a:spcBef>
                <a:spcPts val="0"/>
              </a:spcBef>
              <a:spcAft>
                <a:spcPts val="0"/>
              </a:spcAft>
              <a:defRPr/>
            </a:pPr>
            <a:r>
              <a:rPr lang="de-DE" sz="2000" dirty="0"/>
              <a:t>Teilchendurchgang </a:t>
            </a:r>
            <a:r>
              <a:rPr lang="de-DE" sz="2000" dirty="0">
                <a:sym typeface="Wingdings" pitchFamily="2" charset="2"/>
              </a:rPr>
              <a:t> </a:t>
            </a:r>
            <a:r>
              <a:rPr lang="de-DE" sz="2000" dirty="0"/>
              <a:t>Atomanregung </a:t>
            </a:r>
          </a:p>
          <a:p>
            <a:pPr fontAlgn="auto">
              <a:spcBef>
                <a:spcPts val="0"/>
              </a:spcBef>
              <a:spcAft>
                <a:spcPts val="0"/>
              </a:spcAft>
              <a:buFont typeface="Wingdings" pitchFamily="2" charset="2"/>
              <a:buChar char="è"/>
              <a:defRPr/>
            </a:pPr>
            <a:r>
              <a:rPr lang="de-DE" sz="2000" dirty="0">
                <a:latin typeface="Symbol" pitchFamily="18" charset="2"/>
                <a:sym typeface="Wingdings" pitchFamily="2" charset="2"/>
              </a:rPr>
              <a:t>g</a:t>
            </a:r>
            <a:r>
              <a:rPr lang="de-DE" sz="2000" dirty="0">
                <a:sym typeface="Wingdings" pitchFamily="2" charset="2"/>
              </a:rPr>
              <a:t> Abstrahlung  Führung zur Photokathode  Photoeffekt  Primärelektron  Vervielfachung via Dynoden unter Spannung</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8"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par>
                          <p:cTn id="12" fill="hold">
                            <p:stCondLst>
                              <p:cond delay="500"/>
                            </p:stCondLst>
                            <p:childTnLst>
                              <p:par>
                                <p:cTn id="13" presetID="9" presetClass="entr" presetSubtype="0" fill="hold" nodeType="afterEffect">
                                  <p:stCondLst>
                                    <p:cond delay="2000"/>
                                  </p:stCondLst>
                                  <p:childTnLst>
                                    <p:set>
                                      <p:cBhvr>
                                        <p:cTn id="14" dur="1" fill="hold">
                                          <p:stCondLst>
                                            <p:cond delay="0"/>
                                          </p:stCondLst>
                                        </p:cTn>
                                        <p:tgtEl>
                                          <p:spTgt spid="5"/>
                                        </p:tgtEl>
                                        <p:attrNameLst>
                                          <p:attrName>style.visibility</p:attrName>
                                        </p:attrNameLst>
                                      </p:cBhvr>
                                      <p:to>
                                        <p:strVal val="visible"/>
                                      </p:to>
                                    </p:set>
                                    <p:animEffect transition="in" filter="dissolve">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xit" presetSubtype="10" fill="hold" nodeType="clickEffect">
                                  <p:stCondLst>
                                    <p:cond delay="0"/>
                                  </p:stCondLst>
                                  <p:childTnLst>
                                    <p:animEffect transition="out" filter="blinds(horizontal)">
                                      <p:cBhvr>
                                        <p:cTn id="19" dur="500"/>
                                        <p:tgtEl>
                                          <p:spTgt spid="60422"/>
                                        </p:tgtEl>
                                      </p:cBhvr>
                                    </p:animEffect>
                                    <p:set>
                                      <p:cBhvr>
                                        <p:cTn id="20" dur="1" fill="hold">
                                          <p:stCondLst>
                                            <p:cond delay="499"/>
                                          </p:stCondLst>
                                        </p:cTn>
                                        <p:tgtEl>
                                          <p:spTgt spid="60422"/>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nodeType="clickEffect">
                                  <p:stCondLst>
                                    <p:cond delay="0"/>
                                  </p:stCondLst>
                                  <p:childTnLst>
                                    <p:set>
                                      <p:cBhvr>
                                        <p:cTn id="24" dur="1" fill="hold">
                                          <p:stCondLst>
                                            <p:cond delay="0"/>
                                          </p:stCondLst>
                                        </p:cTn>
                                        <p:tgtEl>
                                          <p:spTgt spid="97282"/>
                                        </p:tgtEl>
                                        <p:attrNameLst>
                                          <p:attrName>style.visibility</p:attrName>
                                        </p:attrNameLst>
                                      </p:cBhvr>
                                      <p:to>
                                        <p:strVal val="visible"/>
                                      </p:to>
                                    </p:set>
                                    <p:animEffect transition="in" filter="blinds(horizontal)">
                                      <p:cBhvr>
                                        <p:cTn id="25" dur="500"/>
                                        <p:tgtEl>
                                          <p:spTgt spid="97282"/>
                                        </p:tgtEl>
                                      </p:cBhvr>
                                    </p:animEffect>
                                  </p:childTnLst>
                                </p:cTn>
                              </p:par>
                            </p:childTnLst>
                          </p:cTn>
                        </p:par>
                      </p:childTnLst>
                    </p:cTn>
                  </p:par>
                  <p:par>
                    <p:cTn id="26" fill="hold">
                      <p:stCondLst>
                        <p:cond delay="indefinite"/>
                      </p:stCondLst>
                      <p:childTnLst>
                        <p:par>
                          <p:cTn id="27" fill="hold">
                            <p:stCondLst>
                              <p:cond delay="0"/>
                            </p:stCondLst>
                            <p:childTnLst>
                              <p:par>
                                <p:cTn id="28" presetID="3" presetClass="entr" presetSubtype="10" fill="hold" grpId="0" nodeType="clickEffect">
                                  <p:stCondLst>
                                    <p:cond delay="0"/>
                                  </p:stCondLst>
                                  <p:childTnLst>
                                    <p:set>
                                      <p:cBhvr>
                                        <p:cTn id="29" dur="1" fill="hold">
                                          <p:stCondLst>
                                            <p:cond delay="0"/>
                                          </p:stCondLst>
                                        </p:cTn>
                                        <p:tgtEl>
                                          <p:spTgt spid="30"/>
                                        </p:tgtEl>
                                        <p:attrNameLst>
                                          <p:attrName>style.visibility</p:attrName>
                                        </p:attrNameLst>
                                      </p:cBhvr>
                                      <p:to>
                                        <p:strVal val="visible"/>
                                      </p:to>
                                    </p:set>
                                    <p:animEffect transition="in" filter="blinds(horizontal)">
                                      <p:cBhvr>
                                        <p:cTn id="30"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9"/>
          <p:cNvGrpSpPr/>
          <p:nvPr/>
        </p:nvGrpSpPr>
        <p:grpSpPr>
          <a:xfrm>
            <a:off x="214282" y="214290"/>
            <a:ext cx="8715436" cy="6349577"/>
            <a:chOff x="571472" y="428604"/>
            <a:chExt cx="7858180" cy="5996823"/>
          </a:xfrm>
        </p:grpSpPr>
        <p:sp>
          <p:nvSpPr>
            <p:cNvPr id="14" name="Rectangle 13"/>
            <p:cNvSpPr/>
            <p:nvPr/>
          </p:nvSpPr>
          <p:spPr>
            <a:xfrm>
              <a:off x="571472" y="428604"/>
              <a:ext cx="7858180" cy="1357322"/>
            </a:xfrm>
            <a:prstGeom prst="rect">
              <a:avLst/>
            </a:prstGeom>
            <a:solidFill>
              <a:schemeClr val="tx2">
                <a:lumMod val="40000"/>
                <a:lumOff val="60000"/>
              </a:schemeClr>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endParaRPr>
            </a:p>
          </p:txBody>
        </p:sp>
        <p:sp>
          <p:nvSpPr>
            <p:cNvPr id="15" name="Rectangle 14"/>
            <p:cNvSpPr/>
            <p:nvPr/>
          </p:nvSpPr>
          <p:spPr>
            <a:xfrm>
              <a:off x="571472" y="1710519"/>
              <a:ext cx="7858180" cy="4714908"/>
            </a:xfrm>
            <a:prstGeom prst="rect">
              <a:avLst/>
            </a:prstGeom>
            <a:solidFill>
              <a:schemeClr val="tx2">
                <a:lumMod val="40000"/>
                <a:lumOff val="60000"/>
              </a:schemeClr>
            </a:solidFill>
            <a:ln w="60325" cap="flat">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buFont typeface="Wingdings" pitchFamily="2" charset="2"/>
                <a:buChar char="§"/>
              </a:pPr>
              <a:r>
                <a:rPr lang="de-DE" sz="2800" dirty="0" smtClean="0">
                  <a:solidFill>
                    <a:schemeClr val="bg1"/>
                  </a:solidFill>
                  <a:latin typeface="Cordia New" pitchFamily="34" charset="-34"/>
                  <a:cs typeface="Cordia New" pitchFamily="34" charset="-34"/>
                </a:rPr>
                <a:t>   Verbindung der theoretischen Vorlesungen von Experimentalphysikern mit der</a:t>
              </a:r>
            </a:p>
            <a:p>
              <a:pPr>
                <a:lnSpc>
                  <a:spcPct val="150000"/>
                </a:lnSpc>
              </a:pPr>
              <a:r>
                <a:rPr lang="de-DE" sz="2800" dirty="0" smtClean="0">
                  <a:solidFill>
                    <a:schemeClr val="bg1"/>
                  </a:solidFill>
                  <a:latin typeface="Cordia New" pitchFamily="34" charset="-34"/>
                  <a:cs typeface="Cordia New" pitchFamily="34" charset="-34"/>
                </a:rPr>
                <a:t>     faszinierenden Arbeit in den Kontrollräumen der Experimente</a:t>
              </a:r>
            </a:p>
            <a:p>
              <a:pPr>
                <a:lnSpc>
                  <a:spcPct val="150000"/>
                </a:lnSpc>
                <a:buFont typeface="Wingdings" pitchFamily="2" charset="2"/>
                <a:buChar char="§"/>
              </a:pPr>
              <a:r>
                <a:rPr lang="de-DE" sz="2800" dirty="0" smtClean="0">
                  <a:solidFill>
                    <a:schemeClr val="bg1"/>
                  </a:solidFill>
                  <a:latin typeface="Cordia New" pitchFamily="34" charset="-34"/>
                  <a:cs typeface="Cordia New" pitchFamily="34" charset="-34"/>
                </a:rPr>
                <a:t>   Sie werden über einen Teilchenphysikkurs für Schüler informiert</a:t>
              </a:r>
            </a:p>
            <a:p>
              <a:pPr>
                <a:lnSpc>
                  <a:spcPct val="150000"/>
                </a:lnSpc>
                <a:buFont typeface="Wingdings" pitchFamily="2" charset="2"/>
                <a:buChar char="§"/>
              </a:pPr>
              <a:r>
                <a:rPr lang="de-DE" sz="2800" dirty="0" smtClean="0">
                  <a:solidFill>
                    <a:schemeClr val="bg1"/>
                  </a:solidFill>
                  <a:latin typeface="Cordia New" pitchFamily="34" charset="-34"/>
                  <a:cs typeface="Cordia New" pitchFamily="34" charset="-34"/>
                </a:rPr>
                <a:t>   Einblick gewinnen in das ATLAS </a:t>
              </a:r>
              <a:r>
                <a:rPr lang="de-DE" sz="2800" dirty="0" err="1" smtClean="0">
                  <a:solidFill>
                    <a:schemeClr val="bg1"/>
                  </a:solidFill>
                  <a:latin typeface="Cordia New" pitchFamily="34" charset="-34"/>
                  <a:cs typeface="Cordia New" pitchFamily="34" charset="-34"/>
                </a:rPr>
                <a:t>event</a:t>
              </a:r>
              <a:r>
                <a:rPr lang="de-DE" sz="2800" dirty="0" smtClean="0">
                  <a:solidFill>
                    <a:schemeClr val="bg1"/>
                  </a:solidFill>
                  <a:latin typeface="Cordia New" pitchFamily="34" charset="-34"/>
                  <a:cs typeface="Cordia New" pitchFamily="34" charset="-34"/>
                </a:rPr>
                <a:t> </a:t>
              </a:r>
              <a:r>
                <a:rPr lang="de-DE" sz="2800" dirty="0" err="1" smtClean="0">
                  <a:solidFill>
                    <a:schemeClr val="bg1"/>
                  </a:solidFill>
                  <a:latin typeface="Cordia New" pitchFamily="34" charset="-34"/>
                  <a:cs typeface="Cordia New" pitchFamily="34" charset="-34"/>
                </a:rPr>
                <a:t>display</a:t>
              </a:r>
              <a:r>
                <a:rPr lang="de-DE" sz="2800" dirty="0" smtClean="0">
                  <a:solidFill>
                    <a:schemeClr val="bg1"/>
                  </a:solidFill>
                  <a:latin typeface="Cordia New" pitchFamily="34" charset="-34"/>
                  <a:cs typeface="Cordia New" pitchFamily="34" charset="-34"/>
                </a:rPr>
                <a:t> MINERVA (ATLANTIS)</a:t>
              </a:r>
            </a:p>
            <a:p>
              <a:pPr>
                <a:lnSpc>
                  <a:spcPct val="150000"/>
                </a:lnSpc>
                <a:buFont typeface="Wingdings" pitchFamily="2" charset="2"/>
                <a:buChar char="§"/>
              </a:pPr>
              <a:r>
                <a:rPr lang="de-DE" sz="2800" dirty="0" smtClean="0">
                  <a:solidFill>
                    <a:schemeClr val="bg1"/>
                  </a:solidFill>
                  <a:latin typeface="Cordia New" pitchFamily="34" charset="-34"/>
                  <a:cs typeface="Cordia New" pitchFamily="34" charset="-34"/>
                </a:rPr>
                <a:t>   Sie können Teilchen identifizieren</a:t>
              </a:r>
            </a:p>
            <a:p>
              <a:pPr>
                <a:lnSpc>
                  <a:spcPct val="150000"/>
                </a:lnSpc>
                <a:buFont typeface="Wingdings" pitchFamily="2" charset="2"/>
                <a:buChar char="§"/>
              </a:pPr>
              <a:r>
                <a:rPr lang="de-DE" sz="2800" dirty="0" smtClean="0">
                  <a:solidFill>
                    <a:schemeClr val="bg1"/>
                  </a:solidFill>
                  <a:latin typeface="Cordia New" pitchFamily="34" charset="-34"/>
                  <a:cs typeface="Cordia New" pitchFamily="34" charset="-34"/>
                </a:rPr>
                <a:t>   Sie erleben und erfahren aktuelle Forschung</a:t>
              </a:r>
              <a:endParaRPr lang="de-DE" sz="2800" dirty="0">
                <a:solidFill>
                  <a:schemeClr val="bg1"/>
                </a:solidFill>
                <a:latin typeface="Cordia New" pitchFamily="34" charset="-34"/>
                <a:cs typeface="Cordia New" pitchFamily="34" charset="-34"/>
              </a:endParaRPr>
            </a:p>
          </p:txBody>
        </p:sp>
      </p:grpSp>
      <p:sp>
        <p:nvSpPr>
          <p:cNvPr id="16" name="Title 1"/>
          <p:cNvSpPr txBox="1">
            <a:spLocks/>
          </p:cNvSpPr>
          <p:nvPr/>
        </p:nvSpPr>
        <p:spPr>
          <a:xfrm>
            <a:off x="285720" y="357166"/>
            <a:ext cx="8572560" cy="1143000"/>
          </a:xfrm>
          <a:prstGeom prst="rect">
            <a:avLst/>
          </a:prstGeom>
        </p:spPr>
        <p:txBody>
          <a:bodyPr vert="horz" lIns="91440" tIns="45720" rIns="91440" bIns="45720" rtlCol="0" anchor="ctr">
            <a:normAutofit/>
          </a:bodyPr>
          <a:lstStyle/>
          <a:p>
            <a:pPr marL="457200" indent="-457200"/>
            <a:r>
              <a:rPr lang="en-GB" sz="4400" dirty="0" err="1" smtClean="0">
                <a:solidFill>
                  <a:schemeClr val="bg1"/>
                </a:solidFill>
                <a:latin typeface="Cordia New" pitchFamily="34" charset="-34"/>
                <a:cs typeface="Cordia New" pitchFamily="34" charset="-34"/>
              </a:rPr>
              <a:t>Ziele</a:t>
            </a:r>
            <a:r>
              <a:rPr lang="en-GB" sz="4400" dirty="0" smtClean="0">
                <a:solidFill>
                  <a:schemeClr val="bg1"/>
                </a:solidFill>
                <a:latin typeface="Cordia New" pitchFamily="34" charset="-34"/>
                <a:cs typeface="Cordia New" pitchFamily="34" charset="-34"/>
              </a:rPr>
              <a:t> des Workshops</a:t>
            </a:r>
          </a:p>
        </p:txBody>
      </p:sp>
    </p:spTree>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Rectangle 5"/>
          <p:cNvSpPr/>
          <p:nvPr/>
        </p:nvSpPr>
        <p:spPr>
          <a:xfrm>
            <a:off x="214282" y="1723462"/>
            <a:ext cx="8678198" cy="5089914"/>
          </a:xfrm>
          <a:prstGeom prst="rect">
            <a:avLst/>
          </a:prstGeom>
          <a:solidFill>
            <a:srgbClr val="246638"/>
          </a:solidFill>
          <a:ln w="60325" cap="flat">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endParaRPr lang="en-US" sz="2400" dirty="0" smtClean="0"/>
          </a:p>
        </p:txBody>
      </p:sp>
      <p:sp>
        <p:nvSpPr>
          <p:cNvPr id="7" name="Rectangle 6"/>
          <p:cNvSpPr/>
          <p:nvPr/>
        </p:nvSpPr>
        <p:spPr>
          <a:xfrm>
            <a:off x="214282" y="214290"/>
            <a:ext cx="8715436" cy="1437164"/>
          </a:xfrm>
          <a:prstGeom prst="rect">
            <a:avLst/>
          </a:prstGeom>
          <a:solidFill>
            <a:srgbClr val="246638"/>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bg1"/>
              </a:solidFill>
            </a:endParaRPr>
          </a:p>
        </p:txBody>
      </p:sp>
      <p:sp>
        <p:nvSpPr>
          <p:cNvPr id="8" name="Title 1"/>
          <p:cNvSpPr txBox="1">
            <a:spLocks/>
          </p:cNvSpPr>
          <p:nvPr/>
        </p:nvSpPr>
        <p:spPr>
          <a:xfrm>
            <a:off x="285720" y="357166"/>
            <a:ext cx="8572560" cy="1143000"/>
          </a:xfrm>
          <a:prstGeom prst="rect">
            <a:avLst/>
          </a:prstGeom>
        </p:spPr>
        <p:txBody>
          <a:bodyPr vert="horz" lIns="91440" tIns="45720" rIns="91440" bIns="45720" rtlCol="0" anchor="ctr">
            <a:normAutofit/>
          </a:bodyPr>
          <a:lstStyle/>
          <a:p>
            <a:pPr>
              <a:spcBef>
                <a:spcPct val="0"/>
              </a:spcBef>
              <a:defRPr/>
            </a:pPr>
            <a:r>
              <a:rPr lang="de-DE" sz="4400" dirty="0" smtClean="0">
                <a:solidFill>
                  <a:schemeClr val="bg1"/>
                </a:solidFill>
                <a:latin typeface="Cordia New" pitchFamily="34" charset="-34"/>
                <a:cs typeface="Cordia New" pitchFamily="34" charset="-34"/>
              </a:rPr>
              <a:t>4. </a:t>
            </a:r>
            <a:r>
              <a:rPr lang="de-DE" sz="4400" dirty="0">
                <a:solidFill>
                  <a:schemeClr val="bg1"/>
                </a:solidFill>
                <a:latin typeface="Cordia New" pitchFamily="34" charset="-34"/>
                <a:cs typeface="Cordia New" pitchFamily="34" charset="-34"/>
              </a:rPr>
              <a:t>Detektoren (am Beispiel von ATLAS)</a:t>
            </a:r>
          </a:p>
        </p:txBody>
      </p:sp>
      <p:sp>
        <p:nvSpPr>
          <p:cNvPr id="5" name="Inhaltsplatzhalter 4"/>
          <p:cNvSpPr>
            <a:spLocks noGrp="1"/>
          </p:cNvSpPr>
          <p:nvPr>
            <p:ph idx="1"/>
          </p:nvPr>
        </p:nvSpPr>
        <p:spPr>
          <a:xfrm>
            <a:off x="251520" y="1772816"/>
            <a:ext cx="4176464" cy="5085184"/>
          </a:xfrm>
        </p:spPr>
        <p:txBody>
          <a:bodyPr rtlCol="0">
            <a:normAutofit/>
          </a:bodyPr>
          <a:lstStyle/>
          <a:p>
            <a:pPr>
              <a:buNone/>
              <a:defRPr/>
            </a:pPr>
            <a:r>
              <a:rPr lang="de-DE" sz="3300" dirty="0" err="1" smtClean="0">
                <a:solidFill>
                  <a:schemeClr val="bg1"/>
                </a:solidFill>
              </a:rPr>
              <a:t>Myonenkammern</a:t>
            </a:r>
            <a:endParaRPr lang="de-DE" sz="3300" dirty="0" smtClean="0">
              <a:solidFill>
                <a:schemeClr val="bg1"/>
              </a:solidFill>
            </a:endParaRPr>
          </a:p>
          <a:p>
            <a:pPr>
              <a:buNone/>
              <a:defRPr/>
            </a:pPr>
            <a:endParaRPr lang="de-DE" sz="3800" dirty="0" smtClean="0">
              <a:solidFill>
                <a:schemeClr val="bg1"/>
              </a:solidFill>
            </a:endParaRPr>
          </a:p>
        </p:txBody>
      </p:sp>
      <p:sp>
        <p:nvSpPr>
          <p:cNvPr id="4" name="Foliennummernplatzhalter 3"/>
          <p:cNvSpPr>
            <a:spLocks noGrp="1"/>
          </p:cNvSpPr>
          <p:nvPr>
            <p:ph type="sldNum" sz="quarter" idx="12"/>
          </p:nvPr>
        </p:nvSpPr>
        <p:spPr/>
        <p:txBody>
          <a:bodyPr/>
          <a:lstStyle/>
          <a:p>
            <a:pPr>
              <a:defRPr/>
            </a:pPr>
            <a:fld id="{D2D1F8A9-8D1B-4917-BC55-83326A2A00EF}" type="slidenum">
              <a:rPr lang="de-DE" smtClean="0"/>
              <a:pPr>
                <a:defRPr/>
              </a:pPr>
              <a:t>50</a:t>
            </a:fld>
            <a:endParaRPr lang="de-DE" dirty="0"/>
          </a:p>
        </p:txBody>
      </p:sp>
      <p:pic>
        <p:nvPicPr>
          <p:cNvPr id="98306" name="Picture 2" descr="http://www.atlas.ch/photos/atlas_photos/selected-photos/muon-chambers/combined/0803017_01-A4-at-144-dpi.jpg"/>
          <p:cNvPicPr>
            <a:picLocks noChangeAspect="1" noChangeArrowheads="1"/>
          </p:cNvPicPr>
          <p:nvPr/>
        </p:nvPicPr>
        <p:blipFill>
          <a:blip r:embed="rId2" cstate="print"/>
          <a:srcRect/>
          <a:stretch>
            <a:fillRect/>
          </a:stretch>
        </p:blipFill>
        <p:spPr bwMode="auto">
          <a:xfrm>
            <a:off x="323528" y="2394266"/>
            <a:ext cx="5700125" cy="4275094"/>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nodeType="clickEffect">
                                  <p:stCondLst>
                                    <p:cond delay="0"/>
                                  </p:stCondLst>
                                  <p:iterate type="lt">
                                    <p:tmPct val="50000"/>
                                  </p:iterate>
                                  <p:childTnLst>
                                    <p:set>
                                      <p:cBhvr>
                                        <p:cTn id="6" dur="1" fill="hold">
                                          <p:stCondLst>
                                            <p:cond delay="0"/>
                                          </p:stCondLst>
                                        </p:cTn>
                                        <p:tgtEl>
                                          <p:spTgt spid="5">
                                            <p:txEl>
                                              <p:pRg st="0" end="0"/>
                                            </p:txEl>
                                          </p:spTgt>
                                        </p:tgtEl>
                                        <p:attrNameLst>
                                          <p:attrName>style.visibility</p:attrName>
                                        </p:attrNameLst>
                                      </p:cBhvr>
                                      <p:to>
                                        <p:strVal val="visible"/>
                                      </p:to>
                                    </p:set>
                                    <p:anim calcmode="discrete" valueType="clr">
                                      <p:cBhvr override="childStyle">
                                        <p:cTn id="7" dur="80"/>
                                        <p:tgtEl>
                                          <p:spTgt spid="5">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5">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5">
                                            <p:txEl>
                                              <p:pRg st="0" end="0"/>
                                            </p:txEl>
                                          </p:spTgt>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3" presetClass="entr" presetSubtype="10" fill="hold" nodeType="clickEffect">
                                  <p:stCondLst>
                                    <p:cond delay="0"/>
                                  </p:stCondLst>
                                  <p:childTnLst>
                                    <p:set>
                                      <p:cBhvr>
                                        <p:cTn id="13" dur="1" fill="hold">
                                          <p:stCondLst>
                                            <p:cond delay="0"/>
                                          </p:stCondLst>
                                        </p:cTn>
                                        <p:tgtEl>
                                          <p:spTgt spid="98306"/>
                                        </p:tgtEl>
                                        <p:attrNameLst>
                                          <p:attrName>style.visibility</p:attrName>
                                        </p:attrNameLst>
                                      </p:cBhvr>
                                      <p:to>
                                        <p:strVal val="visible"/>
                                      </p:to>
                                    </p:set>
                                    <p:animEffect transition="in" filter="blinds(horizontal)">
                                      <p:cBhvr>
                                        <p:cTn id="14" dur="500"/>
                                        <p:tgtEl>
                                          <p:spTgt spid="983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ontrols>
      <p:control spid="113666" name="WebBrowser1" r:id="rId2" imgW="8229600" imgH="6172200"/>
    </p:controls>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 name="Rectangle 106"/>
          <p:cNvSpPr/>
          <p:nvPr/>
        </p:nvSpPr>
        <p:spPr>
          <a:xfrm>
            <a:off x="214282" y="1625804"/>
            <a:ext cx="8678198" cy="5089914"/>
          </a:xfrm>
          <a:prstGeom prst="rect">
            <a:avLst/>
          </a:prstGeom>
          <a:solidFill>
            <a:srgbClr val="246638"/>
          </a:solidFill>
          <a:ln w="60325" cap="flat">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endParaRPr lang="en-US" sz="2400" dirty="0" smtClean="0"/>
          </a:p>
        </p:txBody>
      </p:sp>
      <p:sp>
        <p:nvSpPr>
          <p:cNvPr id="108" name="Rectangle 107"/>
          <p:cNvSpPr/>
          <p:nvPr/>
        </p:nvSpPr>
        <p:spPr>
          <a:xfrm>
            <a:off x="214282" y="116632"/>
            <a:ext cx="8715436" cy="1437164"/>
          </a:xfrm>
          <a:prstGeom prst="rect">
            <a:avLst/>
          </a:prstGeom>
          <a:solidFill>
            <a:srgbClr val="246638"/>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bg1"/>
              </a:solidFill>
            </a:endParaRPr>
          </a:p>
        </p:txBody>
      </p:sp>
      <p:sp>
        <p:nvSpPr>
          <p:cNvPr id="18" name="Slide Number Placeholder 17"/>
          <p:cNvSpPr>
            <a:spLocks noGrp="1"/>
          </p:cNvSpPr>
          <p:nvPr>
            <p:ph type="sldNum" sz="quarter" idx="12"/>
          </p:nvPr>
        </p:nvSpPr>
        <p:spPr/>
        <p:txBody>
          <a:bodyPr/>
          <a:lstStyle/>
          <a:p>
            <a:fld id="{113716C7-BC24-43E6-9F9A-C5106614EB76}" type="slidenum">
              <a:rPr lang="de-DE" smtClean="0"/>
              <a:pPr/>
              <a:t>52</a:t>
            </a:fld>
            <a:endParaRPr lang="de-DE"/>
          </a:p>
        </p:txBody>
      </p:sp>
      <p:sp>
        <p:nvSpPr>
          <p:cNvPr id="11" name="Rounded Rectangle 10"/>
          <p:cNvSpPr/>
          <p:nvPr/>
        </p:nvSpPr>
        <p:spPr>
          <a:xfrm>
            <a:off x="6660232" y="260648"/>
            <a:ext cx="2030289" cy="1130065"/>
          </a:xfrm>
          <a:prstGeom prst="roundRect">
            <a:avLst>
              <a:gd name="adj" fmla="val 10000"/>
            </a:avLst>
          </a:prstGeom>
          <a:solidFill>
            <a:srgbClr val="246638"/>
          </a:solidFill>
          <a:scene3d>
            <a:camera prst="orthographicFront"/>
            <a:lightRig rig="threePt" dir="t">
              <a:rot lat="0" lon="0" rev="7500000"/>
            </a:lightRig>
          </a:scene3d>
          <a:sp3d prstMaterial="plastic">
            <a:bevelT w="127000" h="25400" prst="relaxedInset"/>
          </a:sp3d>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grpSp>
        <p:nvGrpSpPr>
          <p:cNvPr id="3" name="Group 12"/>
          <p:cNvGrpSpPr/>
          <p:nvPr/>
        </p:nvGrpSpPr>
        <p:grpSpPr>
          <a:xfrm>
            <a:off x="6804248" y="373280"/>
            <a:ext cx="2030289" cy="1130065"/>
            <a:chOff x="201962" y="238089"/>
            <a:chExt cx="2030289" cy="1130065"/>
          </a:xfrm>
          <a:scene3d>
            <a:camera prst="orthographicFront"/>
            <a:lightRig rig="threePt" dir="t">
              <a:rot lat="0" lon="0" rev="7500000"/>
            </a:lightRig>
          </a:scene3d>
        </p:grpSpPr>
        <p:sp>
          <p:nvSpPr>
            <p:cNvPr id="16" name="Rounded Rectangle 15"/>
            <p:cNvSpPr/>
            <p:nvPr/>
          </p:nvSpPr>
          <p:spPr>
            <a:xfrm>
              <a:off x="201962" y="238089"/>
              <a:ext cx="2030289" cy="1130065"/>
            </a:xfrm>
            <a:prstGeom prst="roundRect">
              <a:avLst>
                <a:gd name="adj" fmla="val 10000"/>
              </a:avLst>
            </a:prstGeom>
            <a:sp3d z="152400" extrusionH="63500" prstMaterial="dkEdge">
              <a:bevelT w="125400" h="36350" prst="relaxedInset"/>
              <a:contourClr>
                <a:schemeClr val="bg1"/>
              </a:contourClr>
            </a:sp3d>
          </p:spPr>
          <p:style>
            <a:lnRef idx="1">
              <a:schemeClr val="accent1">
                <a:hueOff val="0"/>
                <a:satOff val="0"/>
                <a:lumOff val="0"/>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sp>
        <p:sp>
          <p:nvSpPr>
            <p:cNvPr id="17" name="Rounded Rectangle 5"/>
            <p:cNvSpPr/>
            <p:nvPr/>
          </p:nvSpPr>
          <p:spPr>
            <a:xfrm>
              <a:off x="235060" y="271187"/>
              <a:ext cx="1964093" cy="1063869"/>
            </a:xfrm>
            <a:prstGeom prst="rect">
              <a:avLst/>
            </a:prstGeom>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de-DE" sz="1400" b="1" kern="1200" dirty="0" smtClean="0"/>
                <a:t>Wie werden die einzelnen Elementarteilchen oder Objekte identifiziert?</a:t>
              </a:r>
              <a:endParaRPr lang="de-DE" sz="1400" b="1" kern="1200" dirty="0"/>
            </a:p>
          </p:txBody>
        </p:sp>
      </p:grpSp>
      <p:graphicFrame>
        <p:nvGraphicFramePr>
          <p:cNvPr id="13" name="Table 12"/>
          <p:cNvGraphicFramePr>
            <a:graphicFrameLocks noGrp="1"/>
          </p:cNvGraphicFramePr>
          <p:nvPr/>
        </p:nvGraphicFramePr>
        <p:xfrm>
          <a:off x="395536" y="1772816"/>
          <a:ext cx="8280920" cy="4392488"/>
        </p:xfrm>
        <a:graphic>
          <a:graphicData uri="http://schemas.openxmlformats.org/drawingml/2006/table">
            <a:tbl>
              <a:tblPr firstRow="1" bandRow="1">
                <a:tableStyleId>{21E4AEA4-8DFA-4A89-87EB-49C32662AFE0}</a:tableStyleId>
              </a:tblPr>
              <a:tblGrid>
                <a:gridCol w="1656184"/>
                <a:gridCol w="1656184"/>
                <a:gridCol w="1656184"/>
                <a:gridCol w="1656184"/>
                <a:gridCol w="1656184"/>
              </a:tblGrid>
              <a:tr h="1260321">
                <a:tc>
                  <a:txBody>
                    <a:bodyPr/>
                    <a:lstStyle/>
                    <a:p>
                      <a:r>
                        <a:rPr lang="en-GB" sz="1800" dirty="0" err="1" smtClean="0"/>
                        <a:t>Objekt</a:t>
                      </a:r>
                      <a:endParaRPr lang="de-DE" sz="1800" dirty="0"/>
                    </a:p>
                  </a:txBody>
                  <a:tcPr>
                    <a:solidFill>
                      <a:srgbClr val="246638"/>
                    </a:solidFill>
                  </a:tcPr>
                </a:tc>
                <a:tc>
                  <a:txBody>
                    <a:bodyPr/>
                    <a:lstStyle/>
                    <a:p>
                      <a:r>
                        <a:rPr lang="en-GB" sz="1800" dirty="0" err="1" smtClean="0"/>
                        <a:t>Spurdetektor</a:t>
                      </a:r>
                      <a:endParaRPr lang="de-DE" sz="1800" dirty="0"/>
                    </a:p>
                  </a:txBody>
                  <a:tcPr>
                    <a:solidFill>
                      <a:srgbClr val="246638"/>
                    </a:solidFill>
                  </a:tcPr>
                </a:tc>
                <a:tc>
                  <a:txBody>
                    <a:bodyPr/>
                    <a:lstStyle/>
                    <a:p>
                      <a:r>
                        <a:rPr lang="en-GB" sz="1800" dirty="0" err="1" smtClean="0"/>
                        <a:t>Elektromag-netisches</a:t>
                      </a:r>
                      <a:r>
                        <a:rPr lang="en-GB" sz="1800" baseline="0" dirty="0" smtClean="0"/>
                        <a:t> </a:t>
                      </a:r>
                      <a:r>
                        <a:rPr lang="en-GB" sz="1800" baseline="0" dirty="0" err="1" smtClean="0"/>
                        <a:t>Kalorimeter</a:t>
                      </a:r>
                      <a:endParaRPr lang="de-DE" sz="1800" dirty="0"/>
                    </a:p>
                  </a:txBody>
                  <a:tcPr>
                    <a:solidFill>
                      <a:srgbClr val="246638"/>
                    </a:solidFill>
                  </a:tcPr>
                </a:tc>
                <a:tc>
                  <a:txBody>
                    <a:bodyPr/>
                    <a:lstStyle/>
                    <a:p>
                      <a:r>
                        <a:rPr lang="en-GB" sz="1800" dirty="0" err="1" smtClean="0"/>
                        <a:t>Hadronisches</a:t>
                      </a:r>
                      <a:r>
                        <a:rPr lang="en-GB" sz="1800" dirty="0" smtClean="0"/>
                        <a:t> </a:t>
                      </a:r>
                      <a:r>
                        <a:rPr lang="en-GB" sz="1800" dirty="0" err="1" smtClean="0"/>
                        <a:t>Kalorimeter</a:t>
                      </a:r>
                      <a:endParaRPr lang="de-DE" sz="1800" dirty="0"/>
                    </a:p>
                  </a:txBody>
                  <a:tcPr>
                    <a:solidFill>
                      <a:srgbClr val="246638"/>
                    </a:solidFill>
                  </a:tcPr>
                </a:tc>
                <a:tc>
                  <a:txBody>
                    <a:bodyPr/>
                    <a:lstStyle/>
                    <a:p>
                      <a:r>
                        <a:rPr lang="en-GB" sz="1800" dirty="0" err="1" smtClean="0"/>
                        <a:t>Myonen-kammern</a:t>
                      </a:r>
                      <a:endParaRPr lang="de-DE" sz="1800" dirty="0"/>
                    </a:p>
                  </a:txBody>
                  <a:tcPr>
                    <a:solidFill>
                      <a:srgbClr val="246638"/>
                    </a:solidFill>
                  </a:tcPr>
                </a:tc>
              </a:tr>
              <a:tr h="827911">
                <a:tc>
                  <a:txBody>
                    <a:bodyPr/>
                    <a:lstStyle/>
                    <a:p>
                      <a:r>
                        <a:rPr lang="en-GB" dirty="0" err="1" smtClean="0">
                          <a:solidFill>
                            <a:schemeClr val="bg1"/>
                          </a:solidFill>
                        </a:rPr>
                        <a:t>Elektron</a:t>
                      </a:r>
                      <a:endParaRPr lang="en-GB" dirty="0" smtClean="0">
                        <a:solidFill>
                          <a:schemeClr val="bg1"/>
                        </a:solidFill>
                      </a:endParaRPr>
                    </a:p>
                    <a:p>
                      <a:r>
                        <a:rPr lang="en-GB" dirty="0" smtClean="0">
                          <a:solidFill>
                            <a:schemeClr val="bg1"/>
                          </a:solidFill>
                        </a:rPr>
                        <a:t>Positron</a:t>
                      </a:r>
                      <a:endParaRPr lang="de-DE" dirty="0">
                        <a:solidFill>
                          <a:schemeClr val="bg1"/>
                        </a:solidFill>
                      </a:endParaRPr>
                    </a:p>
                  </a:txBody>
                  <a:tcPr>
                    <a:solidFill>
                      <a:srgbClr val="246638"/>
                    </a:solidFill>
                  </a:tcPr>
                </a:tc>
                <a:tc>
                  <a:txBody>
                    <a:bodyPr/>
                    <a:lstStyle/>
                    <a:p>
                      <a:endParaRPr lang="de-DE" dirty="0"/>
                    </a:p>
                  </a:txBody>
                  <a:tcPr>
                    <a:solidFill>
                      <a:srgbClr val="246638"/>
                    </a:solidFill>
                  </a:tcPr>
                </a:tc>
                <a:tc>
                  <a:txBody>
                    <a:bodyPr/>
                    <a:lstStyle/>
                    <a:p>
                      <a:endParaRPr lang="de-DE" dirty="0"/>
                    </a:p>
                  </a:txBody>
                  <a:tcPr>
                    <a:solidFill>
                      <a:srgbClr val="246638"/>
                    </a:solidFill>
                  </a:tcPr>
                </a:tc>
                <a:tc>
                  <a:txBody>
                    <a:bodyPr/>
                    <a:lstStyle/>
                    <a:p>
                      <a:endParaRPr lang="de-DE"/>
                    </a:p>
                  </a:txBody>
                  <a:tcPr>
                    <a:solidFill>
                      <a:srgbClr val="246638"/>
                    </a:solidFill>
                  </a:tcPr>
                </a:tc>
                <a:tc>
                  <a:txBody>
                    <a:bodyPr/>
                    <a:lstStyle/>
                    <a:p>
                      <a:endParaRPr lang="de-DE"/>
                    </a:p>
                  </a:txBody>
                  <a:tcPr>
                    <a:solidFill>
                      <a:srgbClr val="246638"/>
                    </a:solidFill>
                  </a:tcPr>
                </a:tc>
              </a:tr>
              <a:tr h="802458">
                <a:tc>
                  <a:txBody>
                    <a:bodyPr/>
                    <a:lstStyle/>
                    <a:p>
                      <a:r>
                        <a:rPr lang="en-GB" dirty="0" err="1" smtClean="0">
                          <a:solidFill>
                            <a:schemeClr val="bg1"/>
                          </a:solidFill>
                        </a:rPr>
                        <a:t>Myon</a:t>
                      </a:r>
                      <a:endParaRPr lang="en-GB" dirty="0" smtClean="0">
                        <a:solidFill>
                          <a:schemeClr val="bg1"/>
                        </a:solidFill>
                      </a:endParaRPr>
                    </a:p>
                    <a:p>
                      <a:r>
                        <a:rPr lang="en-GB" dirty="0" err="1" smtClean="0">
                          <a:solidFill>
                            <a:schemeClr val="bg1"/>
                          </a:solidFill>
                        </a:rPr>
                        <a:t>Antimyon</a:t>
                      </a:r>
                      <a:endParaRPr lang="de-DE" dirty="0">
                        <a:solidFill>
                          <a:schemeClr val="bg1"/>
                        </a:solidFill>
                      </a:endParaRPr>
                    </a:p>
                  </a:txBody>
                  <a:tcPr>
                    <a:solidFill>
                      <a:srgbClr val="246638"/>
                    </a:solidFill>
                  </a:tcPr>
                </a:tc>
                <a:tc>
                  <a:txBody>
                    <a:bodyPr/>
                    <a:lstStyle/>
                    <a:p>
                      <a:endParaRPr lang="de-DE"/>
                    </a:p>
                  </a:txBody>
                  <a:tcPr>
                    <a:solidFill>
                      <a:srgbClr val="246638"/>
                    </a:solidFill>
                  </a:tcPr>
                </a:tc>
                <a:tc>
                  <a:txBody>
                    <a:bodyPr/>
                    <a:lstStyle/>
                    <a:p>
                      <a:endParaRPr lang="de-DE" dirty="0"/>
                    </a:p>
                  </a:txBody>
                  <a:tcPr>
                    <a:solidFill>
                      <a:srgbClr val="246638"/>
                    </a:solidFill>
                  </a:tcPr>
                </a:tc>
                <a:tc>
                  <a:txBody>
                    <a:bodyPr/>
                    <a:lstStyle/>
                    <a:p>
                      <a:endParaRPr lang="de-DE"/>
                    </a:p>
                  </a:txBody>
                  <a:tcPr>
                    <a:solidFill>
                      <a:srgbClr val="246638"/>
                    </a:solidFill>
                  </a:tcPr>
                </a:tc>
                <a:tc>
                  <a:txBody>
                    <a:bodyPr/>
                    <a:lstStyle/>
                    <a:p>
                      <a:endParaRPr lang="de-DE" dirty="0"/>
                    </a:p>
                  </a:txBody>
                  <a:tcPr>
                    <a:solidFill>
                      <a:srgbClr val="246638"/>
                    </a:solidFill>
                  </a:tcPr>
                </a:tc>
              </a:tr>
              <a:tr h="781718">
                <a:tc>
                  <a:txBody>
                    <a:bodyPr/>
                    <a:lstStyle/>
                    <a:p>
                      <a:r>
                        <a:rPr lang="en-GB" dirty="0" smtClean="0">
                          <a:solidFill>
                            <a:schemeClr val="bg1"/>
                          </a:solidFill>
                        </a:rPr>
                        <a:t>Neutrino</a:t>
                      </a:r>
                      <a:endParaRPr lang="de-DE" dirty="0">
                        <a:solidFill>
                          <a:schemeClr val="bg1"/>
                        </a:solidFill>
                      </a:endParaRPr>
                    </a:p>
                  </a:txBody>
                  <a:tcPr>
                    <a:solidFill>
                      <a:srgbClr val="246638"/>
                    </a:solidFill>
                  </a:tcPr>
                </a:tc>
                <a:tc>
                  <a:txBody>
                    <a:bodyPr/>
                    <a:lstStyle/>
                    <a:p>
                      <a:endParaRPr lang="de-DE"/>
                    </a:p>
                  </a:txBody>
                  <a:tcPr>
                    <a:solidFill>
                      <a:srgbClr val="246638"/>
                    </a:solidFill>
                  </a:tcPr>
                </a:tc>
                <a:tc>
                  <a:txBody>
                    <a:bodyPr/>
                    <a:lstStyle/>
                    <a:p>
                      <a:endParaRPr lang="de-DE"/>
                    </a:p>
                  </a:txBody>
                  <a:tcPr>
                    <a:solidFill>
                      <a:srgbClr val="246638"/>
                    </a:solidFill>
                  </a:tcPr>
                </a:tc>
                <a:tc>
                  <a:txBody>
                    <a:bodyPr/>
                    <a:lstStyle/>
                    <a:p>
                      <a:endParaRPr lang="de-DE"/>
                    </a:p>
                  </a:txBody>
                  <a:tcPr>
                    <a:solidFill>
                      <a:srgbClr val="246638"/>
                    </a:solidFill>
                  </a:tcPr>
                </a:tc>
                <a:tc>
                  <a:txBody>
                    <a:bodyPr/>
                    <a:lstStyle/>
                    <a:p>
                      <a:endParaRPr lang="de-DE" dirty="0"/>
                    </a:p>
                  </a:txBody>
                  <a:tcPr>
                    <a:solidFill>
                      <a:srgbClr val="246638"/>
                    </a:solidFill>
                  </a:tcPr>
                </a:tc>
              </a:tr>
              <a:tr h="720080">
                <a:tc>
                  <a:txBody>
                    <a:bodyPr/>
                    <a:lstStyle/>
                    <a:p>
                      <a:r>
                        <a:rPr lang="en-GB" dirty="0" smtClean="0">
                          <a:solidFill>
                            <a:schemeClr val="bg1"/>
                          </a:solidFill>
                        </a:rPr>
                        <a:t>Jet</a:t>
                      </a:r>
                      <a:endParaRPr lang="de-DE" dirty="0">
                        <a:solidFill>
                          <a:schemeClr val="bg1"/>
                        </a:solidFill>
                      </a:endParaRPr>
                    </a:p>
                  </a:txBody>
                  <a:tcPr>
                    <a:solidFill>
                      <a:srgbClr val="246638"/>
                    </a:solidFill>
                  </a:tcPr>
                </a:tc>
                <a:tc>
                  <a:txBody>
                    <a:bodyPr/>
                    <a:lstStyle/>
                    <a:p>
                      <a:endParaRPr lang="de-DE" dirty="0"/>
                    </a:p>
                  </a:txBody>
                  <a:tcPr>
                    <a:solidFill>
                      <a:srgbClr val="246638"/>
                    </a:solidFill>
                  </a:tcPr>
                </a:tc>
                <a:tc>
                  <a:txBody>
                    <a:bodyPr/>
                    <a:lstStyle/>
                    <a:p>
                      <a:endParaRPr lang="de-DE" dirty="0"/>
                    </a:p>
                  </a:txBody>
                  <a:tcPr>
                    <a:solidFill>
                      <a:srgbClr val="246638"/>
                    </a:solidFill>
                  </a:tcPr>
                </a:tc>
                <a:tc>
                  <a:txBody>
                    <a:bodyPr/>
                    <a:lstStyle/>
                    <a:p>
                      <a:endParaRPr lang="de-DE"/>
                    </a:p>
                  </a:txBody>
                  <a:tcPr>
                    <a:solidFill>
                      <a:srgbClr val="246638"/>
                    </a:solidFill>
                  </a:tcPr>
                </a:tc>
                <a:tc>
                  <a:txBody>
                    <a:bodyPr/>
                    <a:lstStyle/>
                    <a:p>
                      <a:endParaRPr lang="de-DE" dirty="0"/>
                    </a:p>
                  </a:txBody>
                  <a:tcPr>
                    <a:solidFill>
                      <a:srgbClr val="246638"/>
                    </a:solidFill>
                  </a:tcPr>
                </a:tc>
              </a:tr>
            </a:tbl>
          </a:graphicData>
        </a:graphic>
      </p:graphicFrame>
      <p:cxnSp>
        <p:nvCxnSpPr>
          <p:cNvPr id="21" name="Straight Connector 20"/>
          <p:cNvCxnSpPr/>
          <p:nvPr/>
        </p:nvCxnSpPr>
        <p:spPr>
          <a:xfrm>
            <a:off x="2051720" y="3429000"/>
            <a:ext cx="165618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2051720" y="4221088"/>
            <a:ext cx="165618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2051720" y="5589240"/>
            <a:ext cx="165618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2051720" y="5661248"/>
            <a:ext cx="165618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2051720" y="5733256"/>
            <a:ext cx="165618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2051720" y="5805264"/>
            <a:ext cx="165618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2051720" y="5877272"/>
            <a:ext cx="165618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12" name="Group 111"/>
          <p:cNvGrpSpPr/>
          <p:nvPr/>
        </p:nvGrpSpPr>
        <p:grpSpPr>
          <a:xfrm>
            <a:off x="4211960" y="3212976"/>
            <a:ext cx="576064" cy="360040"/>
            <a:chOff x="4211960" y="3212976"/>
            <a:chExt cx="576064" cy="360040"/>
          </a:xfrm>
        </p:grpSpPr>
        <p:cxnSp>
          <p:nvCxnSpPr>
            <p:cNvPr id="29" name="Straight Connector 28"/>
            <p:cNvCxnSpPr/>
            <p:nvPr/>
          </p:nvCxnSpPr>
          <p:spPr>
            <a:xfrm rot="5400000" flipH="1" flipV="1">
              <a:off x="4211960" y="3212976"/>
              <a:ext cx="216024" cy="21602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4355976" y="3284984"/>
              <a:ext cx="21602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flipV="1">
              <a:off x="4211960" y="3356992"/>
              <a:ext cx="216024" cy="720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4211960" y="3429000"/>
              <a:ext cx="360040" cy="720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flipV="1">
              <a:off x="4499992" y="3356992"/>
              <a:ext cx="288032"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4499992" y="3501008"/>
              <a:ext cx="216024" cy="720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55" name="Straight Connector 54"/>
          <p:cNvCxnSpPr/>
          <p:nvPr/>
        </p:nvCxnSpPr>
        <p:spPr>
          <a:xfrm flipV="1">
            <a:off x="4211960" y="4149080"/>
            <a:ext cx="216024" cy="720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a:off x="4211960" y="4221088"/>
            <a:ext cx="360040" cy="720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rot="5400000" flipH="1" flipV="1">
            <a:off x="5220072" y="4005064"/>
            <a:ext cx="216024" cy="21602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5364088" y="4077072"/>
            <a:ext cx="21602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a:off x="5220072" y="4221088"/>
            <a:ext cx="360040" cy="720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a:off x="5508104" y="4293096"/>
            <a:ext cx="216024" cy="720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3" name="Straight Connector 112"/>
          <p:cNvCxnSpPr/>
          <p:nvPr/>
        </p:nvCxnSpPr>
        <p:spPr>
          <a:xfrm>
            <a:off x="7020272" y="4221088"/>
            <a:ext cx="165618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10" name="Title 1"/>
          <p:cNvSpPr txBox="1">
            <a:spLocks/>
          </p:cNvSpPr>
          <p:nvPr/>
        </p:nvSpPr>
        <p:spPr>
          <a:xfrm>
            <a:off x="285720" y="357166"/>
            <a:ext cx="8572560" cy="1143000"/>
          </a:xfrm>
          <a:prstGeom prst="rect">
            <a:avLst/>
          </a:prstGeom>
        </p:spPr>
        <p:txBody>
          <a:bodyPr vert="horz" lIns="91440" tIns="45720" rIns="91440" bIns="45720" rtlCol="0" anchor="ctr">
            <a:normAutofit/>
          </a:bodyPr>
          <a:lstStyle/>
          <a:p>
            <a:pPr>
              <a:spcBef>
                <a:spcPct val="0"/>
              </a:spcBef>
              <a:defRPr/>
            </a:pPr>
            <a:r>
              <a:rPr lang="de-DE" sz="4400" dirty="0" smtClean="0">
                <a:solidFill>
                  <a:schemeClr val="bg1"/>
                </a:solidFill>
                <a:latin typeface="Cordia New" pitchFamily="34" charset="-34"/>
                <a:cs typeface="Cordia New" pitchFamily="34" charset="-34"/>
              </a:rPr>
              <a:t>4. </a:t>
            </a:r>
            <a:r>
              <a:rPr lang="de-DE" sz="4400" dirty="0">
                <a:solidFill>
                  <a:schemeClr val="bg1"/>
                </a:solidFill>
                <a:latin typeface="Cordia New" pitchFamily="34" charset="-34"/>
                <a:cs typeface="Cordia New" pitchFamily="34" charset="-34"/>
              </a:rPr>
              <a:t>Detektoren (am Beispiel von ATLAS)</a:t>
            </a:r>
          </a:p>
        </p:txBody>
      </p:sp>
      <p:grpSp>
        <p:nvGrpSpPr>
          <p:cNvPr id="114" name="Group 113"/>
          <p:cNvGrpSpPr/>
          <p:nvPr/>
        </p:nvGrpSpPr>
        <p:grpSpPr>
          <a:xfrm>
            <a:off x="4067944" y="5661248"/>
            <a:ext cx="576064" cy="360040"/>
            <a:chOff x="4211960" y="3212976"/>
            <a:chExt cx="576064" cy="360040"/>
          </a:xfrm>
        </p:grpSpPr>
        <p:cxnSp>
          <p:nvCxnSpPr>
            <p:cNvPr id="115" name="Straight Connector 114"/>
            <p:cNvCxnSpPr/>
            <p:nvPr/>
          </p:nvCxnSpPr>
          <p:spPr>
            <a:xfrm rot="5400000" flipH="1" flipV="1">
              <a:off x="4211960" y="3212976"/>
              <a:ext cx="216024" cy="21602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6" name="Straight Connector 115"/>
            <p:cNvCxnSpPr/>
            <p:nvPr/>
          </p:nvCxnSpPr>
          <p:spPr>
            <a:xfrm>
              <a:off x="4355976" y="3284984"/>
              <a:ext cx="21602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7" name="Straight Connector 116"/>
            <p:cNvCxnSpPr/>
            <p:nvPr/>
          </p:nvCxnSpPr>
          <p:spPr>
            <a:xfrm flipV="1">
              <a:off x="4211960" y="3356992"/>
              <a:ext cx="216024" cy="720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a:off x="4211960" y="3429000"/>
              <a:ext cx="360040" cy="720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9" name="Straight Connector 118"/>
            <p:cNvCxnSpPr/>
            <p:nvPr/>
          </p:nvCxnSpPr>
          <p:spPr>
            <a:xfrm flipV="1">
              <a:off x="4499992" y="3356992"/>
              <a:ext cx="288032"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a:off x="4499992" y="3501008"/>
              <a:ext cx="216024" cy="720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21" name="Group 120"/>
          <p:cNvGrpSpPr/>
          <p:nvPr/>
        </p:nvGrpSpPr>
        <p:grpSpPr>
          <a:xfrm>
            <a:off x="4364360" y="5517232"/>
            <a:ext cx="576064" cy="360040"/>
            <a:chOff x="4211960" y="3212976"/>
            <a:chExt cx="576064" cy="360040"/>
          </a:xfrm>
        </p:grpSpPr>
        <p:cxnSp>
          <p:nvCxnSpPr>
            <p:cNvPr id="122" name="Straight Connector 121"/>
            <p:cNvCxnSpPr/>
            <p:nvPr/>
          </p:nvCxnSpPr>
          <p:spPr>
            <a:xfrm rot="5400000" flipH="1" flipV="1">
              <a:off x="4211960" y="3212976"/>
              <a:ext cx="216024" cy="21602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3" name="Straight Connector 122"/>
            <p:cNvCxnSpPr/>
            <p:nvPr/>
          </p:nvCxnSpPr>
          <p:spPr>
            <a:xfrm>
              <a:off x="4355976" y="3284984"/>
              <a:ext cx="21602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4" name="Straight Connector 123"/>
            <p:cNvCxnSpPr/>
            <p:nvPr/>
          </p:nvCxnSpPr>
          <p:spPr>
            <a:xfrm flipV="1">
              <a:off x="4211960" y="3356992"/>
              <a:ext cx="216024" cy="720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5" name="Straight Connector 124"/>
            <p:cNvCxnSpPr/>
            <p:nvPr/>
          </p:nvCxnSpPr>
          <p:spPr>
            <a:xfrm>
              <a:off x="4211960" y="3429000"/>
              <a:ext cx="360040" cy="720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6" name="Straight Connector 125"/>
            <p:cNvCxnSpPr/>
            <p:nvPr/>
          </p:nvCxnSpPr>
          <p:spPr>
            <a:xfrm flipV="1">
              <a:off x="4499992" y="3356992"/>
              <a:ext cx="288032"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7" name="Straight Connector 126"/>
            <p:cNvCxnSpPr/>
            <p:nvPr/>
          </p:nvCxnSpPr>
          <p:spPr>
            <a:xfrm>
              <a:off x="4499992" y="3501008"/>
              <a:ext cx="216024" cy="720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28" name="Group 127"/>
          <p:cNvGrpSpPr/>
          <p:nvPr/>
        </p:nvGrpSpPr>
        <p:grpSpPr>
          <a:xfrm>
            <a:off x="4499992" y="5661248"/>
            <a:ext cx="576064" cy="360040"/>
            <a:chOff x="4211960" y="3212976"/>
            <a:chExt cx="576064" cy="360040"/>
          </a:xfrm>
        </p:grpSpPr>
        <p:cxnSp>
          <p:nvCxnSpPr>
            <p:cNvPr id="129" name="Straight Connector 128"/>
            <p:cNvCxnSpPr/>
            <p:nvPr/>
          </p:nvCxnSpPr>
          <p:spPr>
            <a:xfrm rot="5400000" flipH="1" flipV="1">
              <a:off x="4211960" y="3212976"/>
              <a:ext cx="216024" cy="21602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0" name="Straight Connector 129"/>
            <p:cNvCxnSpPr/>
            <p:nvPr/>
          </p:nvCxnSpPr>
          <p:spPr>
            <a:xfrm>
              <a:off x="4355976" y="3284984"/>
              <a:ext cx="21602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1" name="Straight Connector 130"/>
            <p:cNvCxnSpPr/>
            <p:nvPr/>
          </p:nvCxnSpPr>
          <p:spPr>
            <a:xfrm flipV="1">
              <a:off x="4211960" y="3356992"/>
              <a:ext cx="216024" cy="720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2" name="Straight Connector 131"/>
            <p:cNvCxnSpPr/>
            <p:nvPr/>
          </p:nvCxnSpPr>
          <p:spPr>
            <a:xfrm>
              <a:off x="4211960" y="3429000"/>
              <a:ext cx="360040" cy="720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3" name="Straight Connector 132"/>
            <p:cNvCxnSpPr/>
            <p:nvPr/>
          </p:nvCxnSpPr>
          <p:spPr>
            <a:xfrm flipV="1">
              <a:off x="4499992" y="3356992"/>
              <a:ext cx="288032"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4" name="Straight Connector 133"/>
            <p:cNvCxnSpPr/>
            <p:nvPr/>
          </p:nvCxnSpPr>
          <p:spPr>
            <a:xfrm>
              <a:off x="4499992" y="3501008"/>
              <a:ext cx="216024" cy="720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35" name="Group 134"/>
          <p:cNvGrpSpPr/>
          <p:nvPr/>
        </p:nvGrpSpPr>
        <p:grpSpPr>
          <a:xfrm>
            <a:off x="5004048" y="5805264"/>
            <a:ext cx="576064" cy="360040"/>
            <a:chOff x="4211960" y="3212976"/>
            <a:chExt cx="576064" cy="360040"/>
          </a:xfrm>
        </p:grpSpPr>
        <p:cxnSp>
          <p:nvCxnSpPr>
            <p:cNvPr id="136" name="Straight Connector 135"/>
            <p:cNvCxnSpPr/>
            <p:nvPr/>
          </p:nvCxnSpPr>
          <p:spPr>
            <a:xfrm rot="5400000" flipH="1" flipV="1">
              <a:off x="4211960" y="3212976"/>
              <a:ext cx="216024" cy="21602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7" name="Straight Connector 136"/>
            <p:cNvCxnSpPr/>
            <p:nvPr/>
          </p:nvCxnSpPr>
          <p:spPr>
            <a:xfrm>
              <a:off x="4355976" y="3284984"/>
              <a:ext cx="21602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8" name="Straight Connector 137"/>
            <p:cNvCxnSpPr/>
            <p:nvPr/>
          </p:nvCxnSpPr>
          <p:spPr>
            <a:xfrm flipV="1">
              <a:off x="4211960" y="3356992"/>
              <a:ext cx="216024" cy="720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9" name="Straight Connector 138"/>
            <p:cNvCxnSpPr/>
            <p:nvPr/>
          </p:nvCxnSpPr>
          <p:spPr>
            <a:xfrm>
              <a:off x="4211960" y="3429000"/>
              <a:ext cx="360040" cy="720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0" name="Straight Connector 139"/>
            <p:cNvCxnSpPr/>
            <p:nvPr/>
          </p:nvCxnSpPr>
          <p:spPr>
            <a:xfrm flipV="1">
              <a:off x="4499992" y="3356992"/>
              <a:ext cx="288032"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1" name="Straight Connector 140"/>
            <p:cNvCxnSpPr/>
            <p:nvPr/>
          </p:nvCxnSpPr>
          <p:spPr>
            <a:xfrm>
              <a:off x="4499992" y="3501008"/>
              <a:ext cx="216024" cy="720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42" name="Group 141"/>
          <p:cNvGrpSpPr/>
          <p:nvPr/>
        </p:nvGrpSpPr>
        <p:grpSpPr>
          <a:xfrm>
            <a:off x="4860032" y="5517232"/>
            <a:ext cx="576064" cy="360040"/>
            <a:chOff x="4211960" y="3212976"/>
            <a:chExt cx="576064" cy="360040"/>
          </a:xfrm>
        </p:grpSpPr>
        <p:cxnSp>
          <p:nvCxnSpPr>
            <p:cNvPr id="143" name="Straight Connector 142"/>
            <p:cNvCxnSpPr/>
            <p:nvPr/>
          </p:nvCxnSpPr>
          <p:spPr>
            <a:xfrm rot="5400000" flipH="1" flipV="1">
              <a:off x="4211960" y="3212976"/>
              <a:ext cx="216024" cy="21602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4" name="Straight Connector 143"/>
            <p:cNvCxnSpPr/>
            <p:nvPr/>
          </p:nvCxnSpPr>
          <p:spPr>
            <a:xfrm>
              <a:off x="4355976" y="3284984"/>
              <a:ext cx="21602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flipV="1">
              <a:off x="4211960" y="3356992"/>
              <a:ext cx="216024" cy="720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6" name="Straight Connector 145"/>
            <p:cNvCxnSpPr/>
            <p:nvPr/>
          </p:nvCxnSpPr>
          <p:spPr>
            <a:xfrm>
              <a:off x="4211960" y="3429000"/>
              <a:ext cx="360040" cy="720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7" name="Straight Connector 146"/>
            <p:cNvCxnSpPr/>
            <p:nvPr/>
          </p:nvCxnSpPr>
          <p:spPr>
            <a:xfrm flipV="1">
              <a:off x="4499992" y="3356992"/>
              <a:ext cx="288032"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8" name="Straight Connector 147"/>
            <p:cNvCxnSpPr/>
            <p:nvPr/>
          </p:nvCxnSpPr>
          <p:spPr>
            <a:xfrm>
              <a:off x="4499992" y="3501008"/>
              <a:ext cx="216024" cy="720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49" name="Group 148"/>
          <p:cNvGrpSpPr/>
          <p:nvPr/>
        </p:nvGrpSpPr>
        <p:grpSpPr>
          <a:xfrm>
            <a:off x="5436096" y="5445224"/>
            <a:ext cx="576064" cy="360040"/>
            <a:chOff x="4211960" y="3212976"/>
            <a:chExt cx="576064" cy="360040"/>
          </a:xfrm>
        </p:grpSpPr>
        <p:cxnSp>
          <p:nvCxnSpPr>
            <p:cNvPr id="150" name="Straight Connector 149"/>
            <p:cNvCxnSpPr/>
            <p:nvPr/>
          </p:nvCxnSpPr>
          <p:spPr>
            <a:xfrm rot="5400000" flipH="1" flipV="1">
              <a:off x="4211960" y="3212976"/>
              <a:ext cx="216024" cy="21602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1" name="Straight Connector 150"/>
            <p:cNvCxnSpPr/>
            <p:nvPr/>
          </p:nvCxnSpPr>
          <p:spPr>
            <a:xfrm>
              <a:off x="4355976" y="3284984"/>
              <a:ext cx="21602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2" name="Straight Connector 151"/>
            <p:cNvCxnSpPr/>
            <p:nvPr/>
          </p:nvCxnSpPr>
          <p:spPr>
            <a:xfrm flipV="1">
              <a:off x="4211960" y="3356992"/>
              <a:ext cx="216024" cy="720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3" name="Straight Connector 152"/>
            <p:cNvCxnSpPr/>
            <p:nvPr/>
          </p:nvCxnSpPr>
          <p:spPr>
            <a:xfrm>
              <a:off x="4211960" y="3429000"/>
              <a:ext cx="360040" cy="720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4" name="Straight Connector 153"/>
            <p:cNvCxnSpPr/>
            <p:nvPr/>
          </p:nvCxnSpPr>
          <p:spPr>
            <a:xfrm flipV="1">
              <a:off x="4499992" y="3356992"/>
              <a:ext cx="288032"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5" name="Straight Connector 154"/>
            <p:cNvCxnSpPr/>
            <p:nvPr/>
          </p:nvCxnSpPr>
          <p:spPr>
            <a:xfrm>
              <a:off x="4499992" y="3501008"/>
              <a:ext cx="216024" cy="720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56" name="Group 155"/>
          <p:cNvGrpSpPr/>
          <p:nvPr/>
        </p:nvGrpSpPr>
        <p:grpSpPr>
          <a:xfrm>
            <a:off x="5580112" y="5733256"/>
            <a:ext cx="576064" cy="360040"/>
            <a:chOff x="4211960" y="3212976"/>
            <a:chExt cx="576064" cy="360040"/>
          </a:xfrm>
        </p:grpSpPr>
        <p:cxnSp>
          <p:nvCxnSpPr>
            <p:cNvPr id="157" name="Straight Connector 156"/>
            <p:cNvCxnSpPr/>
            <p:nvPr/>
          </p:nvCxnSpPr>
          <p:spPr>
            <a:xfrm rot="5400000" flipH="1" flipV="1">
              <a:off x="4211960" y="3212976"/>
              <a:ext cx="216024" cy="21602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8" name="Straight Connector 157"/>
            <p:cNvCxnSpPr/>
            <p:nvPr/>
          </p:nvCxnSpPr>
          <p:spPr>
            <a:xfrm>
              <a:off x="4355976" y="3284984"/>
              <a:ext cx="21602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9" name="Straight Connector 158"/>
            <p:cNvCxnSpPr/>
            <p:nvPr/>
          </p:nvCxnSpPr>
          <p:spPr>
            <a:xfrm flipV="1">
              <a:off x="4211960" y="3356992"/>
              <a:ext cx="216024" cy="720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0" name="Straight Connector 159"/>
            <p:cNvCxnSpPr/>
            <p:nvPr/>
          </p:nvCxnSpPr>
          <p:spPr>
            <a:xfrm>
              <a:off x="4211960" y="3429000"/>
              <a:ext cx="360040" cy="720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1" name="Straight Connector 160"/>
            <p:cNvCxnSpPr/>
            <p:nvPr/>
          </p:nvCxnSpPr>
          <p:spPr>
            <a:xfrm flipV="1">
              <a:off x="4499992" y="3356992"/>
              <a:ext cx="288032"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2" name="Straight Connector 161"/>
            <p:cNvCxnSpPr/>
            <p:nvPr/>
          </p:nvCxnSpPr>
          <p:spPr>
            <a:xfrm>
              <a:off x="4499992" y="3501008"/>
              <a:ext cx="216024" cy="720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63" name="Group 162"/>
          <p:cNvGrpSpPr/>
          <p:nvPr/>
        </p:nvGrpSpPr>
        <p:grpSpPr>
          <a:xfrm>
            <a:off x="5364088" y="5661248"/>
            <a:ext cx="576064" cy="360040"/>
            <a:chOff x="4211960" y="3212976"/>
            <a:chExt cx="576064" cy="360040"/>
          </a:xfrm>
        </p:grpSpPr>
        <p:cxnSp>
          <p:nvCxnSpPr>
            <p:cNvPr id="164" name="Straight Connector 163"/>
            <p:cNvCxnSpPr/>
            <p:nvPr/>
          </p:nvCxnSpPr>
          <p:spPr>
            <a:xfrm rot="5400000" flipH="1" flipV="1">
              <a:off x="4211960" y="3212976"/>
              <a:ext cx="216024" cy="21602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p:cNvCxnSpPr/>
            <p:nvPr/>
          </p:nvCxnSpPr>
          <p:spPr>
            <a:xfrm>
              <a:off x="4355976" y="3284984"/>
              <a:ext cx="21602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p:cNvCxnSpPr/>
            <p:nvPr/>
          </p:nvCxnSpPr>
          <p:spPr>
            <a:xfrm flipV="1">
              <a:off x="4211960" y="3356992"/>
              <a:ext cx="216024" cy="720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7" name="Straight Connector 166"/>
            <p:cNvCxnSpPr/>
            <p:nvPr/>
          </p:nvCxnSpPr>
          <p:spPr>
            <a:xfrm>
              <a:off x="4211960" y="3429000"/>
              <a:ext cx="360040" cy="720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8" name="Straight Connector 167"/>
            <p:cNvCxnSpPr/>
            <p:nvPr/>
          </p:nvCxnSpPr>
          <p:spPr>
            <a:xfrm flipV="1">
              <a:off x="4499992" y="3356992"/>
              <a:ext cx="288032"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9" name="Straight Connector 168"/>
            <p:cNvCxnSpPr/>
            <p:nvPr/>
          </p:nvCxnSpPr>
          <p:spPr>
            <a:xfrm>
              <a:off x="4499992" y="3501008"/>
              <a:ext cx="216024" cy="720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linds(horizontal)">
                                      <p:cBhvr>
                                        <p:cTn id="7" dur="500"/>
                                        <p:tgtEl>
                                          <p:spTgt spid="11"/>
                                        </p:tgtEl>
                                      </p:cBhvr>
                                    </p:animEffect>
                                  </p:childTnLst>
                                </p:cTn>
                              </p:par>
                              <p:par>
                                <p:cTn id="8" presetID="3" presetClass="entr" presetSubtype="1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blinds(horizontal)">
                                      <p:cBhvr>
                                        <p:cTn id="1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14282" y="1723462"/>
            <a:ext cx="8678198" cy="5089914"/>
          </a:xfrm>
          <a:prstGeom prst="rect">
            <a:avLst/>
          </a:prstGeom>
          <a:solidFill>
            <a:srgbClr val="246638"/>
          </a:solidFill>
          <a:ln w="60325" cap="flat">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endParaRPr lang="en-US" sz="2400" dirty="0" smtClean="0"/>
          </a:p>
        </p:txBody>
      </p:sp>
      <p:sp>
        <p:nvSpPr>
          <p:cNvPr id="7" name="Rectangle 6"/>
          <p:cNvSpPr/>
          <p:nvPr/>
        </p:nvSpPr>
        <p:spPr>
          <a:xfrm>
            <a:off x="214282" y="214290"/>
            <a:ext cx="8715436" cy="1437164"/>
          </a:xfrm>
          <a:prstGeom prst="rect">
            <a:avLst/>
          </a:prstGeom>
          <a:solidFill>
            <a:srgbClr val="246638"/>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bg1"/>
              </a:solidFill>
            </a:endParaRPr>
          </a:p>
        </p:txBody>
      </p:sp>
      <p:sp>
        <p:nvSpPr>
          <p:cNvPr id="8" name="Title 1"/>
          <p:cNvSpPr txBox="1">
            <a:spLocks/>
          </p:cNvSpPr>
          <p:nvPr/>
        </p:nvSpPr>
        <p:spPr>
          <a:xfrm>
            <a:off x="285720" y="357166"/>
            <a:ext cx="8572560" cy="1143000"/>
          </a:xfrm>
          <a:prstGeom prst="rect">
            <a:avLst/>
          </a:prstGeom>
        </p:spPr>
        <p:txBody>
          <a:bodyPr vert="horz" lIns="91440" tIns="45720" rIns="91440" bIns="45720" rtlCol="0" anchor="ctr">
            <a:normAutofit/>
          </a:bodyPr>
          <a:lstStyle/>
          <a:p>
            <a:pPr>
              <a:spcBef>
                <a:spcPct val="0"/>
              </a:spcBef>
              <a:defRPr/>
            </a:pPr>
            <a:r>
              <a:rPr lang="de-DE" sz="4400" dirty="0" smtClean="0">
                <a:solidFill>
                  <a:schemeClr val="bg1"/>
                </a:solidFill>
                <a:latin typeface="Cordia New" pitchFamily="34" charset="-34"/>
                <a:cs typeface="Cordia New" pitchFamily="34" charset="-34"/>
              </a:rPr>
              <a:t>4. </a:t>
            </a:r>
            <a:r>
              <a:rPr lang="de-DE" sz="4400" dirty="0">
                <a:solidFill>
                  <a:schemeClr val="bg1"/>
                </a:solidFill>
                <a:latin typeface="Cordia New" pitchFamily="34" charset="-34"/>
                <a:cs typeface="Cordia New" pitchFamily="34" charset="-34"/>
              </a:rPr>
              <a:t>Detektoren (am Beispiel von ATLAS)</a:t>
            </a:r>
          </a:p>
        </p:txBody>
      </p:sp>
      <p:sp>
        <p:nvSpPr>
          <p:cNvPr id="92162" name="Rectangle 1"/>
          <p:cNvSpPr>
            <a:spLocks noGrp="1" noChangeArrowheads="1"/>
          </p:cNvSpPr>
          <p:nvPr>
            <p:ph type="title"/>
          </p:nvPr>
        </p:nvSpPr>
        <p:spPr>
          <a:xfrm>
            <a:off x="414338" y="1681644"/>
            <a:ext cx="8294687" cy="523220"/>
          </a:xfrm>
        </p:spPr>
        <p:txBody>
          <a:bodyPr>
            <a:spAutoFit/>
          </a:bodyPr>
          <a:lstStyle/>
          <a:p>
            <a:pPr algn="l" eaLnBrk="1" hangingPunct="1">
              <a:tabLst>
                <a:tab pos="190500" algn="l"/>
                <a:tab pos="403225" algn="l"/>
                <a:tab pos="812800" algn="l"/>
                <a:tab pos="1219200" algn="l"/>
                <a:tab pos="1627188" algn="l"/>
                <a:tab pos="2033588" algn="l"/>
                <a:tab pos="2441575" algn="l"/>
                <a:tab pos="2849563" algn="l"/>
                <a:tab pos="3255963" algn="l"/>
                <a:tab pos="3663950" algn="l"/>
                <a:tab pos="4071938" algn="l"/>
                <a:tab pos="4478338" algn="l"/>
                <a:tab pos="4886325" algn="l"/>
                <a:tab pos="5294313" algn="l"/>
                <a:tab pos="5702300" algn="l"/>
                <a:tab pos="6108700" algn="l"/>
                <a:tab pos="6516688" algn="l"/>
                <a:tab pos="6924675" algn="l"/>
                <a:tab pos="7331075" algn="l"/>
                <a:tab pos="7739063" algn="l"/>
                <a:tab pos="8147050" algn="l"/>
              </a:tabLst>
            </a:pPr>
            <a:r>
              <a:rPr lang="en-GB" sz="2800" dirty="0" smtClean="0">
                <a:solidFill>
                  <a:schemeClr val="bg1"/>
                </a:solidFill>
              </a:rPr>
              <a:t>Von </a:t>
            </a:r>
            <a:r>
              <a:rPr lang="en-GB" sz="2800" dirty="0" err="1" smtClean="0">
                <a:solidFill>
                  <a:schemeClr val="bg1"/>
                </a:solidFill>
              </a:rPr>
              <a:t>der</a:t>
            </a:r>
            <a:r>
              <a:rPr lang="en-GB" sz="2800" dirty="0" smtClean="0">
                <a:solidFill>
                  <a:schemeClr val="bg1"/>
                </a:solidFill>
              </a:rPr>
              <a:t> </a:t>
            </a:r>
            <a:r>
              <a:rPr lang="en-GB" sz="2800" dirty="0" err="1" smtClean="0">
                <a:solidFill>
                  <a:schemeClr val="bg1"/>
                </a:solidFill>
              </a:rPr>
              <a:t>Physik</a:t>
            </a:r>
            <a:r>
              <a:rPr lang="en-GB" sz="2800" dirty="0" smtClean="0">
                <a:solidFill>
                  <a:schemeClr val="bg1"/>
                </a:solidFill>
              </a:rPr>
              <a:t> </a:t>
            </a:r>
            <a:r>
              <a:rPr lang="en-GB" sz="2800" dirty="0" err="1" smtClean="0">
                <a:solidFill>
                  <a:schemeClr val="bg1"/>
                </a:solidFill>
              </a:rPr>
              <a:t>zu</a:t>
            </a:r>
            <a:r>
              <a:rPr lang="en-GB" sz="2800" dirty="0" smtClean="0">
                <a:solidFill>
                  <a:schemeClr val="bg1"/>
                </a:solidFill>
              </a:rPr>
              <a:t> den </a:t>
            </a:r>
            <a:r>
              <a:rPr lang="en-GB" sz="2800" dirty="0" err="1" smtClean="0">
                <a:solidFill>
                  <a:schemeClr val="bg1"/>
                </a:solidFill>
              </a:rPr>
              <a:t>Rohdaten</a:t>
            </a:r>
            <a:endParaRPr lang="en-GB" sz="2800" dirty="0" smtClean="0">
              <a:solidFill>
                <a:schemeClr val="bg1"/>
              </a:solidFill>
            </a:endParaRPr>
          </a:p>
        </p:txBody>
      </p:sp>
      <p:sp>
        <p:nvSpPr>
          <p:cNvPr id="92163" name="Rectangle 2"/>
          <p:cNvSpPr>
            <a:spLocks noGrp="1" noChangeArrowheads="1"/>
          </p:cNvSpPr>
          <p:nvPr>
            <p:ph idx="1"/>
          </p:nvPr>
        </p:nvSpPr>
        <p:spPr>
          <a:xfrm>
            <a:off x="255463" y="6351711"/>
            <a:ext cx="8060953" cy="461665"/>
          </a:xfrm>
        </p:spPr>
        <p:txBody>
          <a:bodyPr wrap="square">
            <a:spAutoFit/>
          </a:bodyPr>
          <a:lstStyle/>
          <a:p>
            <a:pPr eaLnBrk="1" hangingPunct="1">
              <a:buNone/>
              <a:tabLst>
                <a:tab pos="811213" algn="l"/>
                <a:tab pos="1219200" algn="l"/>
                <a:tab pos="1627188" algn="l"/>
                <a:tab pos="2033588" algn="l"/>
                <a:tab pos="2441575" algn="l"/>
                <a:tab pos="2849563" algn="l"/>
                <a:tab pos="3255963" algn="l"/>
                <a:tab pos="3663950" algn="l"/>
                <a:tab pos="4071938" algn="l"/>
                <a:tab pos="4478338" algn="l"/>
                <a:tab pos="4886325" algn="l"/>
                <a:tab pos="5294313" algn="l"/>
                <a:tab pos="5702300" algn="l"/>
                <a:tab pos="6108700" algn="l"/>
                <a:tab pos="6516688" algn="l"/>
                <a:tab pos="6924675" algn="l"/>
                <a:tab pos="7331075" algn="l"/>
                <a:tab pos="7739063" algn="l"/>
                <a:tab pos="8147050" algn="l"/>
                <a:tab pos="8555038" algn="l"/>
              </a:tabLst>
            </a:pPr>
            <a:r>
              <a:rPr lang="en-GB" sz="2400" dirty="0" err="1" smtClean="0">
                <a:solidFill>
                  <a:schemeClr val="bg1"/>
                </a:solidFill>
              </a:rPr>
              <a:t>Rohdatenrate</a:t>
            </a:r>
            <a:r>
              <a:rPr lang="en-GB" sz="2400" dirty="0" smtClean="0">
                <a:solidFill>
                  <a:schemeClr val="bg1"/>
                </a:solidFill>
              </a:rPr>
              <a:t> in ATLAS </a:t>
            </a:r>
            <a:r>
              <a:rPr lang="en-GB" sz="2400" dirty="0" err="1" smtClean="0">
                <a:solidFill>
                  <a:schemeClr val="bg1"/>
                </a:solidFill>
              </a:rPr>
              <a:t>beträgt</a:t>
            </a:r>
            <a:r>
              <a:rPr lang="en-GB" sz="2400" dirty="0" smtClean="0">
                <a:solidFill>
                  <a:schemeClr val="bg1"/>
                </a:solidFill>
              </a:rPr>
              <a:t> ca. 400MB/s		</a:t>
            </a:r>
          </a:p>
        </p:txBody>
      </p:sp>
      <p:pic>
        <p:nvPicPr>
          <p:cNvPr id="92164" name="Picture 3"/>
          <p:cNvPicPr>
            <a:picLocks noChangeAspect="1" noChangeArrowheads="1"/>
          </p:cNvPicPr>
          <p:nvPr/>
        </p:nvPicPr>
        <p:blipFill>
          <a:blip r:embed="rId3" cstate="print"/>
          <a:srcRect/>
          <a:stretch>
            <a:fillRect/>
          </a:stretch>
        </p:blipFill>
        <p:spPr bwMode="auto">
          <a:xfrm>
            <a:off x="345600" y="2348880"/>
            <a:ext cx="8402864" cy="4032448"/>
          </a:xfrm>
          <a:prstGeom prst="rect">
            <a:avLst/>
          </a:prstGeom>
          <a:noFill/>
          <a:ln w="9525">
            <a:noFill/>
            <a:round/>
            <a:headEnd/>
            <a:tailEnd/>
          </a:ln>
        </p:spPr>
      </p:pic>
      <p:sp>
        <p:nvSpPr>
          <p:cNvPr id="5" name="Foliennummernplatzhalter 4"/>
          <p:cNvSpPr>
            <a:spLocks noGrp="1"/>
          </p:cNvSpPr>
          <p:nvPr>
            <p:ph type="sldNum" sz="quarter" idx="12"/>
          </p:nvPr>
        </p:nvSpPr>
        <p:spPr/>
        <p:txBody>
          <a:bodyPr/>
          <a:lstStyle/>
          <a:p>
            <a:pPr>
              <a:defRPr/>
            </a:pPr>
            <a:fld id="{EF994916-3702-49FB-8173-AFB53E65C314}" type="slidenum">
              <a:rPr lang="de-DE" smtClean="0"/>
              <a:pPr>
                <a:defRPr/>
              </a:pPr>
              <a:t>53</a:t>
            </a:fld>
            <a:endParaRPr lang="de-DE"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14282" y="1723462"/>
            <a:ext cx="8678198" cy="5089914"/>
          </a:xfrm>
          <a:prstGeom prst="rect">
            <a:avLst/>
          </a:prstGeom>
          <a:solidFill>
            <a:srgbClr val="246638"/>
          </a:solidFill>
          <a:ln w="60325" cap="flat">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endParaRPr lang="en-US" sz="2400" dirty="0" smtClean="0"/>
          </a:p>
        </p:txBody>
      </p:sp>
      <p:sp>
        <p:nvSpPr>
          <p:cNvPr id="7" name="Rectangle 6"/>
          <p:cNvSpPr/>
          <p:nvPr/>
        </p:nvSpPr>
        <p:spPr>
          <a:xfrm>
            <a:off x="214282" y="214290"/>
            <a:ext cx="8715436" cy="1437164"/>
          </a:xfrm>
          <a:prstGeom prst="rect">
            <a:avLst/>
          </a:prstGeom>
          <a:solidFill>
            <a:srgbClr val="246638"/>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bg1"/>
              </a:solidFill>
            </a:endParaRPr>
          </a:p>
        </p:txBody>
      </p:sp>
      <p:sp>
        <p:nvSpPr>
          <p:cNvPr id="8" name="Title 1"/>
          <p:cNvSpPr txBox="1">
            <a:spLocks/>
          </p:cNvSpPr>
          <p:nvPr/>
        </p:nvSpPr>
        <p:spPr>
          <a:xfrm>
            <a:off x="285720" y="357166"/>
            <a:ext cx="8572560" cy="1143000"/>
          </a:xfrm>
          <a:prstGeom prst="rect">
            <a:avLst/>
          </a:prstGeom>
        </p:spPr>
        <p:txBody>
          <a:bodyPr vert="horz" lIns="91440" tIns="45720" rIns="91440" bIns="45720" rtlCol="0" anchor="ctr">
            <a:normAutofit/>
          </a:bodyPr>
          <a:lstStyle/>
          <a:p>
            <a:pPr>
              <a:spcBef>
                <a:spcPct val="0"/>
              </a:spcBef>
              <a:defRPr/>
            </a:pPr>
            <a:r>
              <a:rPr lang="de-DE" sz="4400" dirty="0" smtClean="0">
                <a:solidFill>
                  <a:schemeClr val="bg1"/>
                </a:solidFill>
                <a:latin typeface="Cordia New" pitchFamily="34" charset="-34"/>
                <a:cs typeface="Cordia New" pitchFamily="34" charset="-34"/>
              </a:rPr>
              <a:t>4. </a:t>
            </a:r>
            <a:r>
              <a:rPr lang="de-DE" sz="4400" dirty="0">
                <a:solidFill>
                  <a:schemeClr val="bg1"/>
                </a:solidFill>
                <a:latin typeface="Cordia New" pitchFamily="34" charset="-34"/>
                <a:cs typeface="Cordia New" pitchFamily="34" charset="-34"/>
              </a:rPr>
              <a:t>Detektoren (am Beispiel von ATLAS)</a:t>
            </a:r>
          </a:p>
        </p:txBody>
      </p:sp>
      <p:sp>
        <p:nvSpPr>
          <p:cNvPr id="92162" name="Rectangle 1"/>
          <p:cNvSpPr>
            <a:spLocks noGrp="1" noChangeArrowheads="1"/>
          </p:cNvSpPr>
          <p:nvPr>
            <p:ph type="title"/>
          </p:nvPr>
        </p:nvSpPr>
        <p:spPr>
          <a:xfrm>
            <a:off x="414338" y="1681644"/>
            <a:ext cx="8294687" cy="523220"/>
          </a:xfrm>
        </p:spPr>
        <p:txBody>
          <a:bodyPr>
            <a:spAutoFit/>
          </a:bodyPr>
          <a:lstStyle/>
          <a:p>
            <a:pPr algn="l" eaLnBrk="1" hangingPunct="1">
              <a:tabLst>
                <a:tab pos="190500" algn="l"/>
                <a:tab pos="403225" algn="l"/>
                <a:tab pos="812800" algn="l"/>
                <a:tab pos="1219200" algn="l"/>
                <a:tab pos="1627188" algn="l"/>
                <a:tab pos="2033588" algn="l"/>
                <a:tab pos="2441575" algn="l"/>
                <a:tab pos="2849563" algn="l"/>
                <a:tab pos="3255963" algn="l"/>
                <a:tab pos="3663950" algn="l"/>
                <a:tab pos="4071938" algn="l"/>
                <a:tab pos="4478338" algn="l"/>
                <a:tab pos="4886325" algn="l"/>
                <a:tab pos="5294313" algn="l"/>
                <a:tab pos="5702300" algn="l"/>
                <a:tab pos="6108700" algn="l"/>
                <a:tab pos="6516688" algn="l"/>
                <a:tab pos="6924675" algn="l"/>
                <a:tab pos="7331075" algn="l"/>
                <a:tab pos="7739063" algn="l"/>
                <a:tab pos="8147050" algn="l"/>
              </a:tabLst>
            </a:pPr>
            <a:r>
              <a:rPr lang="en-GB" sz="2800" dirty="0" smtClean="0">
                <a:solidFill>
                  <a:schemeClr val="bg1"/>
                </a:solidFill>
              </a:rPr>
              <a:t>Von den </a:t>
            </a:r>
            <a:r>
              <a:rPr lang="en-GB" sz="2800" dirty="0" err="1" smtClean="0">
                <a:solidFill>
                  <a:schemeClr val="bg1"/>
                </a:solidFill>
              </a:rPr>
              <a:t>Rohdaten</a:t>
            </a:r>
            <a:r>
              <a:rPr lang="en-GB" sz="2800" dirty="0" smtClean="0">
                <a:solidFill>
                  <a:schemeClr val="bg1"/>
                </a:solidFill>
              </a:rPr>
              <a:t> </a:t>
            </a:r>
            <a:r>
              <a:rPr lang="en-GB" sz="2800" dirty="0" err="1" smtClean="0">
                <a:solidFill>
                  <a:schemeClr val="bg1"/>
                </a:solidFill>
              </a:rPr>
              <a:t>zu</a:t>
            </a:r>
            <a:r>
              <a:rPr lang="en-GB" sz="2800" dirty="0" smtClean="0">
                <a:solidFill>
                  <a:schemeClr val="bg1"/>
                </a:solidFill>
              </a:rPr>
              <a:t> </a:t>
            </a:r>
            <a:r>
              <a:rPr lang="en-GB" sz="2800" dirty="0" err="1" smtClean="0">
                <a:solidFill>
                  <a:schemeClr val="bg1"/>
                </a:solidFill>
              </a:rPr>
              <a:t>der</a:t>
            </a:r>
            <a:r>
              <a:rPr lang="en-GB" sz="2800" dirty="0" smtClean="0">
                <a:solidFill>
                  <a:schemeClr val="bg1"/>
                </a:solidFill>
              </a:rPr>
              <a:t> </a:t>
            </a:r>
            <a:r>
              <a:rPr lang="en-GB" sz="2800" dirty="0" err="1" smtClean="0">
                <a:solidFill>
                  <a:schemeClr val="bg1"/>
                </a:solidFill>
              </a:rPr>
              <a:t>Physik</a:t>
            </a:r>
            <a:endParaRPr lang="en-GB" sz="2800" dirty="0" smtClean="0">
              <a:solidFill>
                <a:schemeClr val="bg1"/>
              </a:solidFill>
            </a:endParaRPr>
          </a:p>
        </p:txBody>
      </p:sp>
      <p:sp>
        <p:nvSpPr>
          <p:cNvPr id="5" name="Foliennummernplatzhalter 4"/>
          <p:cNvSpPr>
            <a:spLocks noGrp="1"/>
          </p:cNvSpPr>
          <p:nvPr>
            <p:ph type="sldNum" sz="quarter" idx="12"/>
          </p:nvPr>
        </p:nvSpPr>
        <p:spPr/>
        <p:txBody>
          <a:bodyPr/>
          <a:lstStyle/>
          <a:p>
            <a:pPr>
              <a:defRPr/>
            </a:pPr>
            <a:fld id="{EF994916-3702-49FB-8173-AFB53E65C314}" type="slidenum">
              <a:rPr lang="de-DE" smtClean="0"/>
              <a:pPr>
                <a:defRPr/>
              </a:pPr>
              <a:t>54</a:t>
            </a:fld>
            <a:endParaRPr lang="de-DE" dirty="0"/>
          </a:p>
        </p:txBody>
      </p:sp>
      <p:pic>
        <p:nvPicPr>
          <p:cNvPr id="9" name="Picture 3"/>
          <p:cNvPicPr>
            <a:picLocks noChangeAspect="1" noChangeArrowheads="1"/>
          </p:cNvPicPr>
          <p:nvPr/>
        </p:nvPicPr>
        <p:blipFill>
          <a:blip r:embed="rId3" cstate="print"/>
          <a:srcRect/>
          <a:stretch>
            <a:fillRect/>
          </a:stretch>
        </p:blipFill>
        <p:spPr bwMode="auto">
          <a:xfrm>
            <a:off x="683568" y="2224741"/>
            <a:ext cx="7704856" cy="4444619"/>
          </a:xfrm>
          <a:prstGeom prst="rect">
            <a:avLst/>
          </a:prstGeom>
          <a:noFill/>
          <a:ln w="9525">
            <a:noFill/>
            <a:round/>
            <a:headEnd/>
            <a:tailEnd/>
          </a:ln>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9"/>
          <p:cNvGrpSpPr/>
          <p:nvPr/>
        </p:nvGrpSpPr>
        <p:grpSpPr>
          <a:xfrm>
            <a:off x="214282" y="214290"/>
            <a:ext cx="8715436" cy="6429420"/>
            <a:chOff x="571472" y="428604"/>
            <a:chExt cx="7858180" cy="6072230"/>
          </a:xfrm>
        </p:grpSpPr>
        <p:sp>
          <p:nvSpPr>
            <p:cNvPr id="14" name="Rectangle 13"/>
            <p:cNvSpPr/>
            <p:nvPr/>
          </p:nvSpPr>
          <p:spPr>
            <a:xfrm>
              <a:off x="571472" y="428604"/>
              <a:ext cx="7858180" cy="1357322"/>
            </a:xfrm>
            <a:prstGeom prst="rect">
              <a:avLst/>
            </a:prstGeom>
            <a:solidFill>
              <a:srgbClr val="C0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bg1"/>
                </a:solidFill>
              </a:endParaRPr>
            </a:p>
          </p:txBody>
        </p:sp>
        <p:sp>
          <p:nvSpPr>
            <p:cNvPr id="15" name="Rectangle 14"/>
            <p:cNvSpPr/>
            <p:nvPr/>
          </p:nvSpPr>
          <p:spPr>
            <a:xfrm>
              <a:off x="571472" y="1785926"/>
              <a:ext cx="7858180" cy="4714908"/>
            </a:xfrm>
            <a:prstGeom prst="rect">
              <a:avLst/>
            </a:prstGeom>
            <a:solidFill>
              <a:srgbClr val="C00000"/>
            </a:solidFill>
            <a:ln w="60325" cap="flat">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000" dirty="0" smtClean="0">
                  <a:solidFill>
                    <a:schemeClr val="bg1"/>
                  </a:solidFill>
                </a:rPr>
                <a:t>Hier lernen Sie etwas über die …</a:t>
              </a:r>
            </a:p>
            <a:p>
              <a:endParaRPr lang="de-DE" dirty="0" smtClean="0">
                <a:solidFill>
                  <a:schemeClr val="bg1"/>
                </a:solidFill>
              </a:endParaRPr>
            </a:p>
            <a:p>
              <a:pPr>
                <a:buFont typeface="Wingdings" pitchFamily="2" charset="2"/>
                <a:buChar char="§"/>
              </a:pPr>
              <a:r>
                <a:rPr lang="de-DE" sz="2000" dirty="0" smtClean="0">
                  <a:solidFill>
                    <a:schemeClr val="bg1"/>
                  </a:solidFill>
                </a:rPr>
                <a:t>  Methoden der Datenanalyse in der Teilchenphysik</a:t>
              </a:r>
            </a:p>
            <a:p>
              <a:pPr lvl="1">
                <a:buFont typeface="Wingdings" pitchFamily="2" charset="2"/>
                <a:buChar char="§"/>
              </a:pPr>
              <a:r>
                <a:rPr lang="de-DE" dirty="0" smtClean="0">
                  <a:solidFill>
                    <a:schemeClr val="bg1"/>
                  </a:solidFill>
                </a:rPr>
                <a:t>  Zählexperimente</a:t>
              </a:r>
            </a:p>
            <a:p>
              <a:pPr lvl="1">
                <a:buFont typeface="Wingdings" pitchFamily="2" charset="2"/>
                <a:buChar char="§"/>
              </a:pPr>
              <a:r>
                <a:rPr lang="de-DE" dirty="0" smtClean="0">
                  <a:solidFill>
                    <a:schemeClr val="bg1"/>
                  </a:solidFill>
                </a:rPr>
                <a:t>  Signal vs. Background</a:t>
              </a:r>
            </a:p>
            <a:p>
              <a:pPr lvl="1">
                <a:buFont typeface="Wingdings" pitchFamily="2" charset="2"/>
                <a:buChar char="§"/>
              </a:pPr>
              <a:r>
                <a:rPr lang="de-DE" dirty="0" smtClean="0">
                  <a:solidFill>
                    <a:schemeClr val="bg1"/>
                  </a:solidFill>
                </a:rPr>
                <a:t>  Reale Daten &amp; MC simulierte Daten</a:t>
              </a:r>
            </a:p>
            <a:p>
              <a:pPr>
                <a:buFont typeface="Wingdings" pitchFamily="2" charset="2"/>
                <a:buChar char="§"/>
              </a:pPr>
              <a:endParaRPr lang="de-DE" dirty="0" smtClean="0">
                <a:solidFill>
                  <a:schemeClr val="bg1"/>
                </a:solidFill>
              </a:endParaRPr>
            </a:p>
            <a:p>
              <a:pPr>
                <a:buFont typeface="Wingdings" pitchFamily="2" charset="2"/>
                <a:buChar char="§"/>
              </a:pPr>
              <a:r>
                <a:rPr lang="de-DE" sz="2000" dirty="0" smtClean="0">
                  <a:solidFill>
                    <a:schemeClr val="bg1"/>
                  </a:solidFill>
                </a:rPr>
                <a:t>  an ausgewählten Beispielen …</a:t>
              </a:r>
            </a:p>
            <a:p>
              <a:pPr lvl="1">
                <a:buFont typeface="Wingdings" pitchFamily="2" charset="2"/>
                <a:buChar char="§"/>
              </a:pPr>
              <a:r>
                <a:rPr lang="de-DE" dirty="0" smtClean="0">
                  <a:solidFill>
                    <a:schemeClr val="bg1"/>
                  </a:solidFill>
                </a:rPr>
                <a:t>  des Pion-Zerfalls und </a:t>
              </a:r>
            </a:p>
            <a:p>
              <a:pPr lvl="1">
                <a:buFont typeface="Wingdings" pitchFamily="2" charset="2"/>
                <a:buChar char="§"/>
              </a:pPr>
              <a:r>
                <a:rPr lang="de-DE" dirty="0" smtClean="0">
                  <a:solidFill>
                    <a:schemeClr val="bg1"/>
                  </a:solidFill>
                </a:rPr>
                <a:t>  der Datenstichprobe unserer Messung</a:t>
              </a:r>
            </a:p>
            <a:p>
              <a:endParaRPr lang="de-DE" dirty="0">
                <a:solidFill>
                  <a:schemeClr val="bg1"/>
                </a:solidFill>
              </a:endParaRPr>
            </a:p>
          </p:txBody>
        </p:sp>
      </p:grpSp>
      <p:sp>
        <p:nvSpPr>
          <p:cNvPr id="12" name="Title 1"/>
          <p:cNvSpPr txBox="1">
            <a:spLocks/>
          </p:cNvSpPr>
          <p:nvPr/>
        </p:nvSpPr>
        <p:spPr>
          <a:xfrm>
            <a:off x="285720" y="357166"/>
            <a:ext cx="8572560" cy="1143000"/>
          </a:xfrm>
          <a:prstGeom prst="rect">
            <a:avLst/>
          </a:prstGeom>
        </p:spPr>
        <p:txBody>
          <a:bodyPr vert="horz" lIns="91440" tIns="45720" rIns="91440" bIns="45720" rtlCol="0" anchor="ctr">
            <a:normAutofit/>
          </a:bodyPr>
          <a:lstStyle/>
          <a:p>
            <a:pPr marL="457200" indent="-457200"/>
            <a:r>
              <a:rPr lang="de-DE" sz="4400" dirty="0" smtClean="0">
                <a:solidFill>
                  <a:schemeClr val="bg1"/>
                </a:solidFill>
                <a:latin typeface="Cordia New" pitchFamily="34" charset="-34"/>
                <a:cs typeface="Cordia New" pitchFamily="34" charset="-34"/>
              </a:rPr>
              <a:t>5. Datenanalyse</a:t>
            </a:r>
          </a:p>
        </p:txBody>
      </p:sp>
      <p:sp>
        <p:nvSpPr>
          <p:cNvPr id="18" name="Slide Number Placeholder 17"/>
          <p:cNvSpPr>
            <a:spLocks noGrp="1"/>
          </p:cNvSpPr>
          <p:nvPr>
            <p:ph type="sldNum" sz="quarter" idx="12"/>
          </p:nvPr>
        </p:nvSpPr>
        <p:spPr/>
        <p:txBody>
          <a:bodyPr/>
          <a:lstStyle/>
          <a:p>
            <a:fld id="{113716C7-BC24-43E6-9F9A-C5106614EB76}" type="slidenum">
              <a:rPr lang="de-DE" smtClean="0"/>
              <a:pPr/>
              <a:t>55</a:t>
            </a:fld>
            <a:endParaRPr lang="de-DE"/>
          </a:p>
        </p:txBody>
      </p:sp>
    </p:spTree>
  </p:cSld>
  <p:clrMapOvr>
    <a:masterClrMapping/>
  </p:clrMapOv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9"/>
          <p:cNvGrpSpPr/>
          <p:nvPr/>
        </p:nvGrpSpPr>
        <p:grpSpPr>
          <a:xfrm>
            <a:off x="214282" y="214290"/>
            <a:ext cx="8715436" cy="6429420"/>
            <a:chOff x="571472" y="428604"/>
            <a:chExt cx="7858180" cy="6072230"/>
          </a:xfrm>
        </p:grpSpPr>
        <p:sp>
          <p:nvSpPr>
            <p:cNvPr id="14" name="Rectangle 13"/>
            <p:cNvSpPr/>
            <p:nvPr/>
          </p:nvSpPr>
          <p:spPr>
            <a:xfrm>
              <a:off x="571472" y="428604"/>
              <a:ext cx="7858180" cy="1357322"/>
            </a:xfrm>
            <a:prstGeom prst="rect">
              <a:avLst/>
            </a:prstGeom>
            <a:solidFill>
              <a:srgbClr val="C0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bg1"/>
                </a:solidFill>
              </a:endParaRPr>
            </a:p>
          </p:txBody>
        </p:sp>
        <p:sp>
          <p:nvSpPr>
            <p:cNvPr id="15" name="Rectangle 14"/>
            <p:cNvSpPr/>
            <p:nvPr/>
          </p:nvSpPr>
          <p:spPr>
            <a:xfrm>
              <a:off x="571472" y="1785926"/>
              <a:ext cx="7858180" cy="4714908"/>
            </a:xfrm>
            <a:prstGeom prst="rect">
              <a:avLst/>
            </a:prstGeom>
            <a:solidFill>
              <a:srgbClr val="C00000"/>
            </a:solidFill>
            <a:ln w="60325" cap="flat">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000" dirty="0" smtClean="0">
                  <a:solidFill>
                    <a:schemeClr val="bg1"/>
                  </a:solidFill>
                </a:rPr>
                <a:t>Zählexperimente: Wie viele von den kreisförmigen Signalen siehst Du?</a:t>
              </a:r>
            </a:p>
            <a:p>
              <a:endParaRPr lang="de-DE" sz="1600" dirty="0" smtClean="0">
                <a:solidFill>
                  <a:schemeClr val="bg1"/>
                </a:solidFill>
              </a:endParaRPr>
            </a:p>
            <a:p>
              <a:endParaRPr lang="de-DE" dirty="0" smtClean="0">
                <a:solidFill>
                  <a:schemeClr val="bg1"/>
                </a:solidFill>
              </a:endParaRPr>
            </a:p>
            <a:p>
              <a:endParaRPr lang="de-DE" dirty="0" smtClean="0">
                <a:solidFill>
                  <a:schemeClr val="bg1"/>
                </a:solidFill>
              </a:endParaRPr>
            </a:p>
            <a:p>
              <a:endParaRPr lang="de-DE" dirty="0" smtClean="0">
                <a:solidFill>
                  <a:schemeClr val="bg1"/>
                </a:solidFill>
              </a:endParaRPr>
            </a:p>
            <a:p>
              <a:endParaRPr lang="de-DE" sz="2000" dirty="0" smtClean="0">
                <a:solidFill>
                  <a:schemeClr val="bg1"/>
                </a:solidFill>
              </a:endParaRPr>
            </a:p>
            <a:p>
              <a:endParaRPr lang="de-DE" sz="2000" dirty="0" smtClean="0">
                <a:solidFill>
                  <a:schemeClr val="bg1"/>
                </a:solidFill>
              </a:endParaRPr>
            </a:p>
            <a:p>
              <a:endParaRPr lang="de-DE" sz="2000" dirty="0" smtClean="0">
                <a:solidFill>
                  <a:schemeClr val="bg1"/>
                </a:solidFill>
              </a:endParaRPr>
            </a:p>
            <a:p>
              <a:endParaRPr lang="de-DE" sz="2000" dirty="0" smtClean="0">
                <a:solidFill>
                  <a:schemeClr val="bg1"/>
                </a:solidFill>
              </a:endParaRPr>
            </a:p>
            <a:p>
              <a:endParaRPr lang="de-DE" sz="2000" dirty="0" smtClean="0">
                <a:solidFill>
                  <a:schemeClr val="bg1"/>
                </a:solidFill>
              </a:endParaRPr>
            </a:p>
            <a:p>
              <a:endParaRPr lang="de-DE" sz="2000" dirty="0" smtClean="0">
                <a:solidFill>
                  <a:schemeClr val="bg1"/>
                </a:solidFill>
              </a:endParaRPr>
            </a:p>
            <a:p>
              <a:endParaRPr lang="de-DE" sz="2000" dirty="0" smtClean="0">
                <a:solidFill>
                  <a:schemeClr val="bg1"/>
                </a:solidFill>
              </a:endParaRPr>
            </a:p>
            <a:p>
              <a:endParaRPr lang="de-DE" sz="2000" dirty="0" smtClean="0">
                <a:solidFill>
                  <a:schemeClr val="bg1"/>
                </a:solidFill>
              </a:endParaRPr>
            </a:p>
            <a:p>
              <a:endParaRPr lang="de-DE" sz="2000" dirty="0" smtClean="0">
                <a:solidFill>
                  <a:schemeClr val="bg1"/>
                </a:solidFill>
              </a:endParaRPr>
            </a:p>
            <a:p>
              <a:endParaRPr lang="de-DE" sz="2000" dirty="0" smtClean="0">
                <a:solidFill>
                  <a:schemeClr val="bg1"/>
                </a:solidFill>
              </a:endParaRPr>
            </a:p>
            <a:p>
              <a:endParaRPr lang="de-DE" sz="2000" dirty="0" smtClean="0">
                <a:solidFill>
                  <a:schemeClr val="bg1"/>
                </a:solidFill>
              </a:endParaRPr>
            </a:p>
            <a:p>
              <a:r>
                <a:rPr lang="de-DE" sz="1100" dirty="0" smtClean="0">
                  <a:solidFill>
                    <a:schemeClr val="bg1"/>
                  </a:solidFill>
                </a:rPr>
                <a:t>     29.07.2010; Konrad Jende; PM </a:t>
              </a:r>
              <a:r>
                <a:rPr lang="de-DE" sz="1100" dirty="0" err="1" smtClean="0">
                  <a:solidFill>
                    <a:schemeClr val="bg1"/>
                  </a:solidFill>
                </a:rPr>
                <a:t>ground</a:t>
              </a:r>
              <a:r>
                <a:rPr lang="de-DE" sz="1100" dirty="0" smtClean="0">
                  <a:solidFill>
                    <a:schemeClr val="bg1"/>
                  </a:solidFill>
                </a:rPr>
                <a:t> </a:t>
              </a:r>
              <a:r>
                <a:rPr lang="de-DE" sz="1100" dirty="0" err="1" smtClean="0">
                  <a:solidFill>
                    <a:schemeClr val="bg1"/>
                  </a:solidFill>
                </a:rPr>
                <a:t>floor</a:t>
              </a:r>
              <a:r>
                <a:rPr lang="de-DE" sz="1100" dirty="0" smtClean="0">
                  <a:solidFill>
                    <a:schemeClr val="bg1"/>
                  </a:solidFill>
                </a:rPr>
                <a:t> (</a:t>
              </a:r>
              <a:r>
                <a:rPr lang="de-DE" sz="1100" dirty="0" err="1" smtClean="0">
                  <a:solidFill>
                    <a:schemeClr val="bg1"/>
                  </a:solidFill>
                </a:rPr>
                <a:t>left</a:t>
              </a:r>
              <a:r>
                <a:rPr lang="de-DE" sz="1100" dirty="0" smtClean="0">
                  <a:solidFill>
                    <a:schemeClr val="bg1"/>
                  </a:solidFill>
                </a:rPr>
                <a:t>) &amp; </a:t>
              </a:r>
              <a:r>
                <a:rPr lang="de-DE" sz="1100" dirty="0" err="1" smtClean="0">
                  <a:solidFill>
                    <a:schemeClr val="bg1"/>
                  </a:solidFill>
                </a:rPr>
                <a:t>basement</a:t>
              </a:r>
              <a:r>
                <a:rPr lang="de-DE" sz="1100" dirty="0" smtClean="0">
                  <a:solidFill>
                    <a:schemeClr val="bg1"/>
                  </a:solidFill>
                </a:rPr>
                <a:t> (</a:t>
              </a:r>
              <a:r>
                <a:rPr lang="de-DE" sz="1100" dirty="0" err="1" smtClean="0">
                  <a:solidFill>
                    <a:schemeClr val="bg1"/>
                  </a:solidFill>
                </a:rPr>
                <a:t>right</a:t>
              </a:r>
              <a:r>
                <a:rPr lang="de-DE" sz="1100" dirty="0" smtClean="0">
                  <a:solidFill>
                    <a:schemeClr val="bg1"/>
                  </a:solidFill>
                </a:rPr>
                <a:t>); </a:t>
              </a:r>
              <a:r>
                <a:rPr lang="de-DE" sz="1100" dirty="0" err="1" smtClean="0">
                  <a:solidFill>
                    <a:schemeClr val="bg1"/>
                  </a:solidFill>
                </a:rPr>
                <a:t>vacuum</a:t>
              </a:r>
              <a:r>
                <a:rPr lang="de-DE" sz="1100" dirty="0" smtClean="0">
                  <a:solidFill>
                    <a:schemeClr val="bg1"/>
                  </a:solidFill>
                </a:rPr>
                <a:t> cleaner </a:t>
              </a:r>
              <a:r>
                <a:rPr lang="de-DE" sz="1100" dirty="0" err="1" smtClean="0">
                  <a:solidFill>
                    <a:schemeClr val="bg1"/>
                  </a:solidFill>
                </a:rPr>
                <a:t>method</a:t>
              </a:r>
              <a:r>
                <a:rPr lang="de-DE" sz="1100" dirty="0" smtClean="0">
                  <a:solidFill>
                    <a:schemeClr val="bg1"/>
                  </a:solidFill>
                </a:rPr>
                <a:t> – RADON: </a:t>
              </a:r>
              <a:r>
                <a:rPr lang="de-DE" sz="1100" dirty="0" err="1" smtClean="0">
                  <a:solidFill>
                    <a:schemeClr val="bg1"/>
                  </a:solidFill>
                </a:rPr>
                <a:t>MediPix</a:t>
              </a:r>
              <a:r>
                <a:rPr lang="de-DE" sz="1100" dirty="0" smtClean="0">
                  <a:solidFill>
                    <a:schemeClr val="bg1"/>
                  </a:solidFill>
                </a:rPr>
                <a:t>: 100 </a:t>
              </a:r>
              <a:r>
                <a:rPr lang="de-DE" sz="1100" dirty="0" err="1" smtClean="0">
                  <a:solidFill>
                    <a:schemeClr val="bg1"/>
                  </a:solidFill>
                </a:rPr>
                <a:t>acquisitions</a:t>
              </a:r>
              <a:r>
                <a:rPr lang="de-DE" sz="1100" dirty="0" smtClean="0">
                  <a:solidFill>
                    <a:schemeClr val="bg1"/>
                  </a:solidFill>
                </a:rPr>
                <a:t>, 1s </a:t>
              </a:r>
              <a:r>
                <a:rPr lang="de-DE" sz="1100" dirty="0" err="1" smtClean="0">
                  <a:solidFill>
                    <a:schemeClr val="bg1"/>
                  </a:solidFill>
                </a:rPr>
                <a:t>each</a:t>
              </a:r>
              <a:r>
                <a:rPr lang="de-DE" sz="1100" dirty="0" smtClean="0">
                  <a:solidFill>
                    <a:schemeClr val="bg1"/>
                  </a:solidFill>
                </a:rPr>
                <a:t> </a:t>
              </a:r>
            </a:p>
          </p:txBody>
        </p:sp>
      </p:grpSp>
      <p:sp>
        <p:nvSpPr>
          <p:cNvPr id="12" name="Title 1"/>
          <p:cNvSpPr txBox="1">
            <a:spLocks/>
          </p:cNvSpPr>
          <p:nvPr/>
        </p:nvSpPr>
        <p:spPr>
          <a:xfrm>
            <a:off x="285720" y="357166"/>
            <a:ext cx="8572560" cy="1143000"/>
          </a:xfrm>
          <a:prstGeom prst="rect">
            <a:avLst/>
          </a:prstGeom>
        </p:spPr>
        <p:txBody>
          <a:bodyPr vert="horz" lIns="91440" tIns="45720" rIns="91440" bIns="45720" rtlCol="0" anchor="ctr">
            <a:normAutofit/>
          </a:bodyPr>
          <a:lstStyle/>
          <a:p>
            <a:pPr marL="457200" indent="-457200"/>
            <a:r>
              <a:rPr lang="de-DE" sz="4400" dirty="0" smtClean="0">
                <a:solidFill>
                  <a:schemeClr val="bg1"/>
                </a:solidFill>
                <a:latin typeface="Cordia New" pitchFamily="34" charset="-34"/>
                <a:cs typeface="Cordia New" pitchFamily="34" charset="-34"/>
              </a:rPr>
              <a:t>5. Datenanalyse</a:t>
            </a:r>
          </a:p>
        </p:txBody>
      </p:sp>
      <p:sp>
        <p:nvSpPr>
          <p:cNvPr id="18" name="Slide Number Placeholder 17"/>
          <p:cNvSpPr>
            <a:spLocks noGrp="1"/>
          </p:cNvSpPr>
          <p:nvPr>
            <p:ph type="sldNum" sz="quarter" idx="12"/>
          </p:nvPr>
        </p:nvSpPr>
        <p:spPr/>
        <p:txBody>
          <a:bodyPr/>
          <a:lstStyle/>
          <a:p>
            <a:fld id="{113716C7-BC24-43E6-9F9A-C5106614EB76}" type="slidenum">
              <a:rPr lang="de-DE" smtClean="0"/>
              <a:pPr/>
              <a:t>56</a:t>
            </a:fld>
            <a:endParaRPr lang="de-DE"/>
          </a:p>
        </p:txBody>
      </p:sp>
      <p:pic>
        <p:nvPicPr>
          <p:cNvPr id="133122" name="Picture 2" descr="\\cern.ch\dfs\Users\k\kjende\Desktop\Medipix\KoJe\20100728\MediInt_100_1s_VacBag_concentrated01_PM_groundfloor.png"/>
          <p:cNvPicPr>
            <a:picLocks noChangeAspect="1" noChangeArrowheads="1"/>
          </p:cNvPicPr>
          <p:nvPr/>
        </p:nvPicPr>
        <p:blipFill>
          <a:blip r:embed="rId2" cstate="print"/>
          <a:srcRect/>
          <a:stretch>
            <a:fillRect/>
          </a:stretch>
        </p:blipFill>
        <p:spPr bwMode="auto">
          <a:xfrm>
            <a:off x="395536" y="2060848"/>
            <a:ext cx="3960440" cy="4251844"/>
          </a:xfrm>
          <a:prstGeom prst="rect">
            <a:avLst/>
          </a:prstGeom>
          <a:noFill/>
        </p:spPr>
      </p:pic>
      <p:pic>
        <p:nvPicPr>
          <p:cNvPr id="133123" name="Picture 3" descr="\\cern.ch\dfs\Users\k\kjende\Desktop\Medipix\KoJe\20100728\MediInt_101_1s_VacBag_concentrated01_PM_basement_corner_ground.png"/>
          <p:cNvPicPr>
            <a:picLocks noChangeAspect="1" noChangeArrowheads="1"/>
          </p:cNvPicPr>
          <p:nvPr/>
        </p:nvPicPr>
        <p:blipFill>
          <a:blip r:embed="rId3" cstate="print"/>
          <a:srcRect/>
          <a:stretch>
            <a:fillRect/>
          </a:stretch>
        </p:blipFill>
        <p:spPr bwMode="auto">
          <a:xfrm>
            <a:off x="4788024" y="2060848"/>
            <a:ext cx="3960440" cy="4251844"/>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33122"/>
                                        </p:tgtEl>
                                        <p:attrNameLst>
                                          <p:attrName>style.visibility</p:attrName>
                                        </p:attrNameLst>
                                      </p:cBhvr>
                                      <p:to>
                                        <p:strVal val="visible"/>
                                      </p:to>
                                    </p:set>
                                    <p:animEffect transition="in" filter="blinds(horizontal)">
                                      <p:cBhvr>
                                        <p:cTn id="7" dur="500"/>
                                        <p:tgtEl>
                                          <p:spTgt spid="13312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xit" presetSubtype="10" fill="hold" nodeType="clickEffect">
                                  <p:stCondLst>
                                    <p:cond delay="0"/>
                                  </p:stCondLst>
                                  <p:childTnLst>
                                    <p:animEffect transition="out" filter="blinds(horizontal)">
                                      <p:cBhvr>
                                        <p:cTn id="11" dur="500"/>
                                        <p:tgtEl>
                                          <p:spTgt spid="133122"/>
                                        </p:tgtEl>
                                      </p:cBhvr>
                                    </p:animEffect>
                                    <p:set>
                                      <p:cBhvr>
                                        <p:cTn id="12" dur="1" fill="hold">
                                          <p:stCondLst>
                                            <p:cond delay="499"/>
                                          </p:stCondLst>
                                        </p:cTn>
                                        <p:tgtEl>
                                          <p:spTgt spid="133122"/>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33123"/>
                                        </p:tgtEl>
                                        <p:attrNameLst>
                                          <p:attrName>style.visibility</p:attrName>
                                        </p:attrNameLst>
                                      </p:cBhvr>
                                      <p:to>
                                        <p:strVal val="visible"/>
                                      </p:to>
                                    </p:set>
                                    <p:animEffect transition="in" filter="blinds(horizontal)">
                                      <p:cBhvr>
                                        <p:cTn id="17" dur="500"/>
                                        <p:tgtEl>
                                          <p:spTgt spid="133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9"/>
          <p:cNvGrpSpPr/>
          <p:nvPr/>
        </p:nvGrpSpPr>
        <p:grpSpPr>
          <a:xfrm>
            <a:off x="214282" y="188640"/>
            <a:ext cx="8715436" cy="6429420"/>
            <a:chOff x="571472" y="428604"/>
            <a:chExt cx="7858180" cy="6072230"/>
          </a:xfrm>
        </p:grpSpPr>
        <p:sp>
          <p:nvSpPr>
            <p:cNvPr id="14" name="Rectangle 13"/>
            <p:cNvSpPr/>
            <p:nvPr/>
          </p:nvSpPr>
          <p:spPr>
            <a:xfrm>
              <a:off x="571472" y="428604"/>
              <a:ext cx="7858180" cy="1357322"/>
            </a:xfrm>
            <a:prstGeom prst="rect">
              <a:avLst/>
            </a:prstGeom>
            <a:solidFill>
              <a:srgbClr val="C0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bg1"/>
                </a:solidFill>
              </a:endParaRPr>
            </a:p>
          </p:txBody>
        </p:sp>
        <p:sp>
          <p:nvSpPr>
            <p:cNvPr id="15" name="Rectangle 14"/>
            <p:cNvSpPr/>
            <p:nvPr/>
          </p:nvSpPr>
          <p:spPr>
            <a:xfrm>
              <a:off x="571472" y="1785926"/>
              <a:ext cx="7858180" cy="4714908"/>
            </a:xfrm>
            <a:prstGeom prst="rect">
              <a:avLst/>
            </a:prstGeom>
            <a:solidFill>
              <a:srgbClr val="C00000"/>
            </a:solidFill>
            <a:ln w="60325" cap="flat">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400" dirty="0" smtClean="0">
                  <a:solidFill>
                    <a:schemeClr val="bg1"/>
                  </a:solidFill>
                </a:rPr>
                <a:t>Zählexperimente: </a:t>
              </a:r>
            </a:p>
            <a:p>
              <a:endParaRPr lang="de-DE" sz="2400" dirty="0" smtClean="0">
                <a:solidFill>
                  <a:schemeClr val="bg1"/>
                </a:solidFill>
              </a:endParaRPr>
            </a:p>
            <a:p>
              <a:r>
                <a:rPr lang="de-DE" sz="2400" dirty="0" smtClean="0">
                  <a:solidFill>
                    <a:schemeClr val="bg1"/>
                  </a:solidFill>
                </a:rPr>
                <a:t>Ein Experiment, in dem die Anzahl ausgezeichneter Ereignisse oder Signale gemessen wird heißt </a:t>
              </a:r>
              <a:r>
                <a:rPr lang="de-DE" sz="2400" i="1" dirty="0" smtClean="0">
                  <a:solidFill>
                    <a:schemeClr val="bg1"/>
                  </a:solidFill>
                </a:rPr>
                <a:t>Zählexperiment</a:t>
              </a:r>
              <a:r>
                <a:rPr lang="de-DE" sz="2400" dirty="0" smtClean="0">
                  <a:solidFill>
                    <a:schemeClr val="bg1"/>
                  </a:solidFill>
                </a:rPr>
                <a:t>.</a:t>
              </a:r>
            </a:p>
            <a:p>
              <a:endParaRPr lang="de-DE" sz="2000" dirty="0" smtClean="0">
                <a:solidFill>
                  <a:schemeClr val="bg1"/>
                </a:solidFill>
              </a:endParaRPr>
            </a:p>
            <a:p>
              <a:r>
                <a:rPr lang="de-DE" sz="2000" dirty="0" smtClean="0">
                  <a:solidFill>
                    <a:schemeClr val="bg1"/>
                  </a:solidFill>
                </a:rPr>
                <a:t>           Ihr werdet gleich ein Zählexperiment mit einer ATLAS Datenstichprobe                 </a:t>
              </a:r>
            </a:p>
            <a:p>
              <a:r>
                <a:rPr lang="de-DE" sz="2000" dirty="0" smtClean="0">
                  <a:solidFill>
                    <a:schemeClr val="bg1"/>
                  </a:solidFill>
                </a:rPr>
                <a:t>           durchführen und dabei zählen, wie viele Ereignisse, bei denen W- </a:t>
              </a:r>
            </a:p>
            <a:p>
              <a:r>
                <a:rPr lang="de-DE" sz="2000" dirty="0" smtClean="0">
                  <a:solidFill>
                    <a:schemeClr val="bg1"/>
                  </a:solidFill>
                </a:rPr>
                <a:t>           Bosonen erzeugt wurden, in dieser Stichprobe enthalten sind.</a:t>
              </a:r>
            </a:p>
            <a:p>
              <a:endParaRPr lang="de-DE" sz="2000" dirty="0" smtClean="0">
                <a:solidFill>
                  <a:schemeClr val="bg1"/>
                </a:solidFill>
              </a:endParaRPr>
            </a:p>
            <a:p>
              <a:endParaRPr lang="de-DE" sz="2000" dirty="0" smtClean="0">
                <a:solidFill>
                  <a:schemeClr val="bg1"/>
                </a:solidFill>
              </a:endParaRPr>
            </a:p>
            <a:p>
              <a:endParaRPr lang="de-DE" sz="2000" dirty="0" smtClean="0">
                <a:solidFill>
                  <a:schemeClr val="bg1"/>
                </a:solidFill>
              </a:endParaRPr>
            </a:p>
            <a:p>
              <a:endParaRPr lang="de-DE" sz="2000" dirty="0" smtClean="0">
                <a:solidFill>
                  <a:schemeClr val="bg1"/>
                </a:solidFill>
              </a:endParaRPr>
            </a:p>
          </p:txBody>
        </p:sp>
      </p:grpSp>
      <p:sp>
        <p:nvSpPr>
          <p:cNvPr id="12" name="Title 1"/>
          <p:cNvSpPr txBox="1">
            <a:spLocks/>
          </p:cNvSpPr>
          <p:nvPr/>
        </p:nvSpPr>
        <p:spPr>
          <a:xfrm>
            <a:off x="285720" y="357166"/>
            <a:ext cx="8572560" cy="1143000"/>
          </a:xfrm>
          <a:prstGeom prst="rect">
            <a:avLst/>
          </a:prstGeom>
        </p:spPr>
        <p:txBody>
          <a:bodyPr vert="horz" lIns="91440" tIns="45720" rIns="91440" bIns="45720" rtlCol="0" anchor="ctr">
            <a:normAutofit/>
          </a:bodyPr>
          <a:lstStyle/>
          <a:p>
            <a:pPr marL="457200" indent="-457200"/>
            <a:r>
              <a:rPr lang="de-DE" sz="4400" dirty="0" smtClean="0">
                <a:solidFill>
                  <a:schemeClr val="bg1"/>
                </a:solidFill>
                <a:latin typeface="Cordia New" pitchFamily="34" charset="-34"/>
                <a:cs typeface="Cordia New" pitchFamily="34" charset="-34"/>
              </a:rPr>
              <a:t>5. Datenanalyse</a:t>
            </a:r>
          </a:p>
        </p:txBody>
      </p:sp>
      <p:sp>
        <p:nvSpPr>
          <p:cNvPr id="18" name="Slide Number Placeholder 17"/>
          <p:cNvSpPr>
            <a:spLocks noGrp="1"/>
          </p:cNvSpPr>
          <p:nvPr>
            <p:ph type="sldNum" sz="quarter" idx="12"/>
          </p:nvPr>
        </p:nvSpPr>
        <p:spPr/>
        <p:txBody>
          <a:bodyPr/>
          <a:lstStyle/>
          <a:p>
            <a:fld id="{113716C7-BC24-43E6-9F9A-C5106614EB76}" type="slidenum">
              <a:rPr lang="de-DE" smtClean="0"/>
              <a:pPr/>
              <a:t>57</a:t>
            </a:fld>
            <a:endParaRPr lang="de-DE"/>
          </a:p>
        </p:txBody>
      </p:sp>
      <p:sp>
        <p:nvSpPr>
          <p:cNvPr id="10" name="TextBox 9"/>
          <p:cNvSpPr txBox="1"/>
          <p:nvPr/>
        </p:nvSpPr>
        <p:spPr>
          <a:xfrm>
            <a:off x="395536" y="3833172"/>
            <a:ext cx="432048" cy="1107996"/>
          </a:xfrm>
          <a:prstGeom prst="rect">
            <a:avLst/>
          </a:prstGeom>
          <a:noFill/>
        </p:spPr>
        <p:txBody>
          <a:bodyPr wrap="square" rtlCol="0">
            <a:spAutoFit/>
          </a:bodyPr>
          <a:lstStyle/>
          <a:p>
            <a:r>
              <a:rPr lang="de-DE" sz="6600" dirty="0" smtClean="0">
                <a:solidFill>
                  <a:srgbClr val="FFD10D"/>
                </a:solidFill>
              </a:rPr>
              <a:t>!</a:t>
            </a:r>
            <a:endParaRPr lang="de-DE" dirty="0">
              <a:solidFill>
                <a:srgbClr val="FFD10D"/>
              </a:solidFill>
            </a:endParaRPr>
          </a:p>
        </p:txBody>
      </p:sp>
      <p:sp>
        <p:nvSpPr>
          <p:cNvPr id="11" name="TextBox 10"/>
          <p:cNvSpPr txBox="1"/>
          <p:nvPr/>
        </p:nvSpPr>
        <p:spPr>
          <a:xfrm>
            <a:off x="8244408" y="3833172"/>
            <a:ext cx="432048" cy="1107996"/>
          </a:xfrm>
          <a:prstGeom prst="rect">
            <a:avLst/>
          </a:prstGeom>
          <a:noFill/>
        </p:spPr>
        <p:txBody>
          <a:bodyPr wrap="square" rtlCol="0">
            <a:spAutoFit/>
          </a:bodyPr>
          <a:lstStyle/>
          <a:p>
            <a:r>
              <a:rPr lang="de-DE" sz="6600" dirty="0" smtClean="0">
                <a:solidFill>
                  <a:srgbClr val="FFD10D"/>
                </a:solidFill>
              </a:rPr>
              <a:t>!</a:t>
            </a:r>
            <a:endParaRPr lang="de-DE" dirty="0">
              <a:solidFill>
                <a:srgbClr val="FFD10D"/>
              </a:solidFill>
            </a:endParaRPr>
          </a:p>
        </p:txBody>
      </p:sp>
    </p:spTree>
  </p:cSld>
  <p:clrMapOvr>
    <a:masterClrMapping/>
  </p:clrMapOv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9"/>
          <p:cNvGrpSpPr/>
          <p:nvPr/>
        </p:nvGrpSpPr>
        <p:grpSpPr>
          <a:xfrm>
            <a:off x="214282" y="188640"/>
            <a:ext cx="8715436" cy="6429420"/>
            <a:chOff x="571472" y="428604"/>
            <a:chExt cx="7858180" cy="6072230"/>
          </a:xfrm>
        </p:grpSpPr>
        <p:sp>
          <p:nvSpPr>
            <p:cNvPr id="14" name="Rectangle 13"/>
            <p:cNvSpPr/>
            <p:nvPr/>
          </p:nvSpPr>
          <p:spPr>
            <a:xfrm>
              <a:off x="571472" y="428604"/>
              <a:ext cx="7858180" cy="1357322"/>
            </a:xfrm>
            <a:prstGeom prst="rect">
              <a:avLst/>
            </a:prstGeom>
            <a:solidFill>
              <a:srgbClr val="C0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bg1"/>
                </a:solidFill>
              </a:endParaRPr>
            </a:p>
          </p:txBody>
        </p:sp>
        <p:sp>
          <p:nvSpPr>
            <p:cNvPr id="15" name="Rectangle 14"/>
            <p:cNvSpPr/>
            <p:nvPr/>
          </p:nvSpPr>
          <p:spPr>
            <a:xfrm>
              <a:off x="571472" y="1785926"/>
              <a:ext cx="7858180" cy="4714908"/>
            </a:xfrm>
            <a:prstGeom prst="rect">
              <a:avLst/>
            </a:prstGeom>
            <a:solidFill>
              <a:srgbClr val="C00000"/>
            </a:solidFill>
            <a:ln w="60325" cap="flat">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000" dirty="0" smtClean="0">
                  <a:solidFill>
                    <a:schemeClr val="bg1"/>
                  </a:solidFill>
                </a:rPr>
                <a:t>Im Anschluss daran werden die Anzahlen meist in Grafiken veranschaulicht, um ihre Abhängigkeiten von bestimmten physikalischen Größen darzustellen:</a:t>
              </a:r>
            </a:p>
            <a:p>
              <a:endParaRPr lang="de-DE" sz="2000" dirty="0" smtClean="0">
                <a:solidFill>
                  <a:schemeClr val="bg1"/>
                </a:solidFill>
              </a:endParaRPr>
            </a:p>
            <a:p>
              <a:endParaRPr lang="de-DE" sz="2000" dirty="0" smtClean="0">
                <a:solidFill>
                  <a:schemeClr val="bg1"/>
                </a:solidFill>
              </a:endParaRPr>
            </a:p>
            <a:p>
              <a:endParaRPr lang="de-DE" sz="2000" dirty="0" smtClean="0">
                <a:solidFill>
                  <a:schemeClr val="bg1"/>
                </a:solidFill>
              </a:endParaRPr>
            </a:p>
            <a:p>
              <a:endParaRPr lang="de-DE" sz="2000" dirty="0" smtClean="0">
                <a:solidFill>
                  <a:schemeClr val="bg1"/>
                </a:solidFill>
              </a:endParaRPr>
            </a:p>
            <a:p>
              <a:endParaRPr lang="de-DE" sz="2000" dirty="0" smtClean="0">
                <a:solidFill>
                  <a:schemeClr val="bg1"/>
                </a:solidFill>
              </a:endParaRPr>
            </a:p>
            <a:p>
              <a:endParaRPr lang="de-DE" sz="2000" dirty="0" smtClean="0">
                <a:solidFill>
                  <a:schemeClr val="bg1"/>
                </a:solidFill>
              </a:endParaRPr>
            </a:p>
            <a:p>
              <a:endParaRPr lang="de-DE" sz="2000" dirty="0" smtClean="0">
                <a:solidFill>
                  <a:schemeClr val="bg1"/>
                </a:solidFill>
              </a:endParaRPr>
            </a:p>
            <a:p>
              <a:endParaRPr lang="de-DE" sz="2000" dirty="0" smtClean="0">
                <a:solidFill>
                  <a:schemeClr val="bg1"/>
                </a:solidFill>
              </a:endParaRPr>
            </a:p>
            <a:p>
              <a:endParaRPr lang="de-DE" sz="2000" dirty="0" smtClean="0">
                <a:solidFill>
                  <a:schemeClr val="bg1"/>
                </a:solidFill>
              </a:endParaRPr>
            </a:p>
            <a:p>
              <a:endParaRPr lang="de-DE" sz="2000" dirty="0" smtClean="0">
                <a:solidFill>
                  <a:schemeClr val="bg1"/>
                </a:solidFill>
              </a:endParaRPr>
            </a:p>
            <a:p>
              <a:endParaRPr lang="de-DE" sz="2000" dirty="0" smtClean="0">
                <a:solidFill>
                  <a:schemeClr val="bg1"/>
                </a:solidFill>
              </a:endParaRPr>
            </a:p>
            <a:p>
              <a:endParaRPr lang="de-DE" sz="2000" dirty="0" smtClean="0">
                <a:solidFill>
                  <a:schemeClr val="bg1"/>
                </a:solidFill>
              </a:endParaRPr>
            </a:p>
            <a:p>
              <a:endParaRPr lang="de-DE" sz="2000" dirty="0" smtClean="0">
                <a:solidFill>
                  <a:schemeClr val="bg1"/>
                </a:solidFill>
              </a:endParaRPr>
            </a:p>
            <a:p>
              <a:endParaRPr lang="de-DE" sz="2000" dirty="0" smtClean="0">
                <a:solidFill>
                  <a:schemeClr val="bg1"/>
                </a:solidFill>
              </a:endParaRPr>
            </a:p>
          </p:txBody>
        </p:sp>
      </p:grpSp>
      <p:sp>
        <p:nvSpPr>
          <p:cNvPr id="12" name="Title 1"/>
          <p:cNvSpPr txBox="1">
            <a:spLocks/>
          </p:cNvSpPr>
          <p:nvPr/>
        </p:nvSpPr>
        <p:spPr>
          <a:xfrm>
            <a:off x="285720" y="357166"/>
            <a:ext cx="8572560" cy="1143000"/>
          </a:xfrm>
          <a:prstGeom prst="rect">
            <a:avLst/>
          </a:prstGeom>
        </p:spPr>
        <p:txBody>
          <a:bodyPr vert="horz" lIns="91440" tIns="45720" rIns="91440" bIns="45720" rtlCol="0" anchor="ctr">
            <a:normAutofit/>
          </a:bodyPr>
          <a:lstStyle/>
          <a:p>
            <a:pPr marL="457200" indent="-457200"/>
            <a:r>
              <a:rPr lang="de-DE" sz="4400" dirty="0" smtClean="0">
                <a:solidFill>
                  <a:schemeClr val="bg1"/>
                </a:solidFill>
                <a:latin typeface="Cordia New" pitchFamily="34" charset="-34"/>
                <a:cs typeface="Cordia New" pitchFamily="34" charset="-34"/>
              </a:rPr>
              <a:t>5. Datenanalyse</a:t>
            </a:r>
          </a:p>
        </p:txBody>
      </p:sp>
      <p:sp>
        <p:nvSpPr>
          <p:cNvPr id="18" name="Slide Number Placeholder 17"/>
          <p:cNvSpPr>
            <a:spLocks noGrp="1"/>
          </p:cNvSpPr>
          <p:nvPr>
            <p:ph type="sldNum" sz="quarter" idx="12"/>
          </p:nvPr>
        </p:nvSpPr>
        <p:spPr/>
        <p:txBody>
          <a:bodyPr/>
          <a:lstStyle/>
          <a:p>
            <a:fld id="{113716C7-BC24-43E6-9F9A-C5106614EB76}" type="slidenum">
              <a:rPr lang="de-DE" smtClean="0"/>
              <a:pPr/>
              <a:t>58</a:t>
            </a:fld>
            <a:endParaRPr lang="de-DE"/>
          </a:p>
        </p:txBody>
      </p:sp>
      <p:pic>
        <p:nvPicPr>
          <p:cNvPr id="135170" name="Picture 2"/>
          <p:cNvPicPr>
            <a:picLocks noChangeAspect="1" noChangeArrowheads="1"/>
          </p:cNvPicPr>
          <p:nvPr/>
        </p:nvPicPr>
        <p:blipFill>
          <a:blip r:embed="rId2" cstate="print"/>
          <a:srcRect/>
          <a:stretch>
            <a:fillRect/>
          </a:stretch>
        </p:blipFill>
        <p:spPr bwMode="auto">
          <a:xfrm>
            <a:off x="645665" y="2492896"/>
            <a:ext cx="4142359" cy="1226376"/>
          </a:xfrm>
          <a:prstGeom prst="rect">
            <a:avLst/>
          </a:prstGeom>
          <a:noFill/>
          <a:ln w="9525">
            <a:noFill/>
            <a:miter lim="800000"/>
            <a:headEnd/>
            <a:tailEnd/>
          </a:ln>
        </p:spPr>
      </p:pic>
      <p:pic>
        <p:nvPicPr>
          <p:cNvPr id="135172" name="Picture 4" descr="http://ihp-lx.ethz.ch/CompMethPP/outreach/zphys/pictures/LEP_schema.jpg"/>
          <p:cNvPicPr>
            <a:picLocks noChangeAspect="1" noChangeArrowheads="1"/>
          </p:cNvPicPr>
          <p:nvPr/>
        </p:nvPicPr>
        <p:blipFill>
          <a:blip r:embed="rId3" cstate="print"/>
          <a:srcRect/>
          <a:stretch>
            <a:fillRect/>
          </a:stretch>
        </p:blipFill>
        <p:spPr bwMode="auto">
          <a:xfrm>
            <a:off x="683568" y="3861048"/>
            <a:ext cx="4032448" cy="2681561"/>
          </a:xfrm>
          <a:prstGeom prst="rect">
            <a:avLst/>
          </a:prstGeom>
          <a:noFill/>
        </p:spPr>
      </p:pic>
      <p:pic>
        <p:nvPicPr>
          <p:cNvPr id="135173" name="Picture 5"/>
          <p:cNvPicPr>
            <a:picLocks noChangeAspect="1" noChangeArrowheads="1"/>
          </p:cNvPicPr>
          <p:nvPr/>
        </p:nvPicPr>
        <p:blipFill>
          <a:blip r:embed="rId4" cstate="print"/>
          <a:srcRect/>
          <a:stretch>
            <a:fillRect/>
          </a:stretch>
        </p:blipFill>
        <p:spPr bwMode="auto">
          <a:xfrm>
            <a:off x="5859787" y="2492896"/>
            <a:ext cx="2600645" cy="3927723"/>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9"/>
          <p:cNvGrpSpPr/>
          <p:nvPr/>
        </p:nvGrpSpPr>
        <p:grpSpPr>
          <a:xfrm>
            <a:off x="214282" y="188640"/>
            <a:ext cx="8715436" cy="6429420"/>
            <a:chOff x="571472" y="428604"/>
            <a:chExt cx="7858180" cy="6072230"/>
          </a:xfrm>
        </p:grpSpPr>
        <p:sp>
          <p:nvSpPr>
            <p:cNvPr id="14" name="Rectangle 13"/>
            <p:cNvSpPr/>
            <p:nvPr/>
          </p:nvSpPr>
          <p:spPr>
            <a:xfrm>
              <a:off x="571472" y="428604"/>
              <a:ext cx="7858180" cy="1357322"/>
            </a:xfrm>
            <a:prstGeom prst="rect">
              <a:avLst/>
            </a:prstGeom>
            <a:solidFill>
              <a:srgbClr val="C0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bg1"/>
                </a:solidFill>
              </a:endParaRPr>
            </a:p>
          </p:txBody>
        </p:sp>
        <p:sp>
          <p:nvSpPr>
            <p:cNvPr id="15" name="Rectangle 14"/>
            <p:cNvSpPr/>
            <p:nvPr/>
          </p:nvSpPr>
          <p:spPr>
            <a:xfrm>
              <a:off x="571472" y="1785926"/>
              <a:ext cx="7858180" cy="4714908"/>
            </a:xfrm>
            <a:prstGeom prst="rect">
              <a:avLst/>
            </a:prstGeom>
            <a:solidFill>
              <a:srgbClr val="C00000"/>
            </a:solidFill>
            <a:ln w="60325" cap="flat">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000" dirty="0" smtClean="0">
                  <a:solidFill>
                    <a:schemeClr val="bg1"/>
                  </a:solidFill>
                </a:rPr>
                <a:t>Wie, einfach nur zählen?  - Um ehrlich zu sein, es ist schwieriger, viel schwieriger!</a:t>
              </a:r>
            </a:p>
            <a:p>
              <a:endParaRPr lang="de-DE" sz="2000" dirty="0" smtClean="0">
                <a:solidFill>
                  <a:schemeClr val="bg1"/>
                </a:solidFill>
              </a:endParaRPr>
            </a:p>
            <a:p>
              <a:endParaRPr lang="de-DE" sz="2000" dirty="0" smtClean="0">
                <a:solidFill>
                  <a:schemeClr val="bg1"/>
                </a:solidFill>
              </a:endParaRPr>
            </a:p>
            <a:p>
              <a:r>
                <a:rPr lang="de-DE" sz="2000" dirty="0" smtClean="0">
                  <a:solidFill>
                    <a:schemeClr val="bg1"/>
                  </a:solidFill>
                </a:rPr>
                <a:t>Beispiel 1: Sonnenspektren</a:t>
              </a:r>
            </a:p>
            <a:p>
              <a:endParaRPr lang="de-DE" sz="2000" dirty="0" smtClean="0">
                <a:solidFill>
                  <a:schemeClr val="bg1"/>
                </a:solidFill>
              </a:endParaRPr>
            </a:p>
            <a:p>
              <a:endParaRPr lang="de-DE" sz="2000" dirty="0" smtClean="0">
                <a:solidFill>
                  <a:schemeClr val="bg1"/>
                </a:solidFill>
              </a:endParaRPr>
            </a:p>
            <a:p>
              <a:endParaRPr lang="de-DE" sz="2000" dirty="0" smtClean="0">
                <a:solidFill>
                  <a:schemeClr val="bg1"/>
                </a:solidFill>
              </a:endParaRPr>
            </a:p>
            <a:p>
              <a:endParaRPr lang="de-DE" sz="2000" dirty="0" smtClean="0">
                <a:solidFill>
                  <a:schemeClr val="bg1"/>
                </a:solidFill>
              </a:endParaRPr>
            </a:p>
            <a:p>
              <a:r>
                <a:rPr lang="de-DE" sz="1600" dirty="0" smtClean="0">
                  <a:solidFill>
                    <a:schemeClr val="bg1"/>
                  </a:solidFill>
                </a:rPr>
                <a:t>    </a:t>
              </a:r>
              <a:r>
                <a:rPr lang="de-DE" sz="1400" dirty="0" smtClean="0">
                  <a:solidFill>
                    <a:schemeClr val="bg1"/>
                  </a:solidFill>
                </a:rPr>
                <a:t> Foto: Clemens Mart, August 2009    </a:t>
              </a:r>
            </a:p>
            <a:p>
              <a:endParaRPr lang="de-DE" sz="2000" dirty="0" smtClean="0">
                <a:solidFill>
                  <a:schemeClr val="bg1"/>
                </a:solidFill>
              </a:endParaRPr>
            </a:p>
            <a:p>
              <a:r>
                <a:rPr lang="de-DE" sz="2000" dirty="0" smtClean="0">
                  <a:solidFill>
                    <a:schemeClr val="bg1"/>
                  </a:solidFill>
                </a:rPr>
                <a:t>Was lässt sich aus diesem Bild ableiten?</a:t>
              </a:r>
            </a:p>
            <a:p>
              <a:endParaRPr lang="de-DE" sz="2000" dirty="0" smtClean="0">
                <a:solidFill>
                  <a:schemeClr val="bg1"/>
                </a:solidFill>
              </a:endParaRPr>
            </a:p>
            <a:p>
              <a:r>
                <a:rPr lang="de-DE" sz="2000" dirty="0" smtClean="0">
                  <a:solidFill>
                    <a:schemeClr val="bg1"/>
                  </a:solidFill>
                </a:rPr>
                <a:t>	</a:t>
              </a:r>
              <a:r>
                <a:rPr lang="de-DE" sz="1600" dirty="0" smtClean="0">
                  <a:solidFill>
                    <a:schemeClr val="bg1"/>
                  </a:solidFill>
                </a:rPr>
                <a:t>			Untergrund (Background): kontinuierliches Spektrum</a:t>
              </a:r>
            </a:p>
            <a:p>
              <a:r>
                <a:rPr lang="de-DE" sz="1600" dirty="0" smtClean="0">
                  <a:solidFill>
                    <a:schemeClr val="bg1"/>
                  </a:solidFill>
                </a:rPr>
                <a:t>				Signal:                                    Linienspektrum		</a:t>
              </a:r>
            </a:p>
            <a:p>
              <a:r>
                <a:rPr lang="de-DE" sz="1600" dirty="0" smtClean="0">
                  <a:solidFill>
                    <a:schemeClr val="bg1"/>
                  </a:solidFill>
                </a:rPr>
                <a:t>				Signal vs. Untergrund:        Absorptionslinienspektrum</a:t>
              </a:r>
              <a:endParaRPr lang="de-DE" sz="2000" dirty="0" smtClean="0">
                <a:solidFill>
                  <a:schemeClr val="bg1"/>
                </a:solidFill>
              </a:endParaRPr>
            </a:p>
          </p:txBody>
        </p:sp>
      </p:grpSp>
      <p:sp>
        <p:nvSpPr>
          <p:cNvPr id="12" name="Title 1"/>
          <p:cNvSpPr txBox="1">
            <a:spLocks/>
          </p:cNvSpPr>
          <p:nvPr/>
        </p:nvSpPr>
        <p:spPr>
          <a:xfrm>
            <a:off x="285720" y="357166"/>
            <a:ext cx="8572560" cy="1143000"/>
          </a:xfrm>
          <a:prstGeom prst="rect">
            <a:avLst/>
          </a:prstGeom>
        </p:spPr>
        <p:txBody>
          <a:bodyPr vert="horz" lIns="91440" tIns="45720" rIns="91440" bIns="45720" rtlCol="0" anchor="ctr">
            <a:normAutofit/>
          </a:bodyPr>
          <a:lstStyle/>
          <a:p>
            <a:pPr marL="457200" indent="-457200"/>
            <a:r>
              <a:rPr lang="de-DE" sz="4400" dirty="0" smtClean="0">
                <a:solidFill>
                  <a:schemeClr val="bg1"/>
                </a:solidFill>
                <a:latin typeface="Cordia New" pitchFamily="34" charset="-34"/>
                <a:cs typeface="Cordia New" pitchFamily="34" charset="-34"/>
              </a:rPr>
              <a:t>5. Datenanalyse</a:t>
            </a:r>
          </a:p>
        </p:txBody>
      </p:sp>
      <p:sp>
        <p:nvSpPr>
          <p:cNvPr id="18" name="Slide Number Placeholder 17"/>
          <p:cNvSpPr>
            <a:spLocks noGrp="1"/>
          </p:cNvSpPr>
          <p:nvPr>
            <p:ph type="sldNum" sz="quarter" idx="12"/>
          </p:nvPr>
        </p:nvSpPr>
        <p:spPr/>
        <p:txBody>
          <a:bodyPr/>
          <a:lstStyle/>
          <a:p>
            <a:fld id="{113716C7-BC24-43E6-9F9A-C5106614EB76}" type="slidenum">
              <a:rPr lang="de-DE" smtClean="0"/>
              <a:pPr/>
              <a:t>59</a:t>
            </a:fld>
            <a:endParaRPr lang="de-DE"/>
          </a:p>
        </p:txBody>
      </p:sp>
      <p:pic>
        <p:nvPicPr>
          <p:cNvPr id="150530" name="Picture 2" descr="A:\Astrophysik\Sonnenspektrum\Ergebnisse\24-08-2009\sonne_5-color_kontinuum[1].bmp"/>
          <p:cNvPicPr>
            <a:picLocks noChangeAspect="1" noChangeArrowheads="1"/>
          </p:cNvPicPr>
          <p:nvPr/>
        </p:nvPicPr>
        <p:blipFill>
          <a:blip r:embed="rId2" cstate="print"/>
          <a:srcRect/>
          <a:stretch>
            <a:fillRect/>
          </a:stretch>
        </p:blipFill>
        <p:spPr bwMode="auto">
          <a:xfrm flipV="1">
            <a:off x="467544" y="3356992"/>
            <a:ext cx="8236223" cy="936104"/>
          </a:xfrm>
          <a:prstGeom prst="rect">
            <a:avLst/>
          </a:prstGeom>
          <a:noFill/>
        </p:spPr>
      </p:pic>
      <p:pic>
        <p:nvPicPr>
          <p:cNvPr id="150531" name="Picture 3"/>
          <p:cNvPicPr>
            <a:picLocks noChangeAspect="1" noChangeArrowheads="1"/>
          </p:cNvPicPr>
          <p:nvPr/>
        </p:nvPicPr>
        <p:blipFill>
          <a:blip r:embed="rId3" cstate="print"/>
          <a:srcRect/>
          <a:stretch>
            <a:fillRect/>
          </a:stretch>
        </p:blipFill>
        <p:spPr bwMode="auto">
          <a:xfrm>
            <a:off x="323528" y="5490026"/>
            <a:ext cx="3181549" cy="1107326"/>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9"/>
          <p:cNvGrpSpPr/>
          <p:nvPr/>
        </p:nvGrpSpPr>
        <p:grpSpPr>
          <a:xfrm>
            <a:off x="214282" y="214290"/>
            <a:ext cx="8715436" cy="6429420"/>
            <a:chOff x="571472" y="428604"/>
            <a:chExt cx="7858180" cy="6072230"/>
          </a:xfrm>
        </p:grpSpPr>
        <p:sp>
          <p:nvSpPr>
            <p:cNvPr id="14" name="Rectangle 13"/>
            <p:cNvSpPr/>
            <p:nvPr/>
          </p:nvSpPr>
          <p:spPr>
            <a:xfrm>
              <a:off x="571472" y="428604"/>
              <a:ext cx="7858180" cy="1357322"/>
            </a:xfrm>
            <a:prstGeom prst="rect">
              <a:avLst/>
            </a:prstGeom>
            <a:solidFill>
              <a:schemeClr val="tx2">
                <a:lumMod val="40000"/>
                <a:lumOff val="60000"/>
              </a:schemeClr>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bg1"/>
                </a:solidFill>
              </a:endParaRPr>
            </a:p>
          </p:txBody>
        </p:sp>
        <p:sp>
          <p:nvSpPr>
            <p:cNvPr id="15" name="Rectangle 14"/>
            <p:cNvSpPr/>
            <p:nvPr/>
          </p:nvSpPr>
          <p:spPr>
            <a:xfrm>
              <a:off x="571472" y="1785926"/>
              <a:ext cx="7858180" cy="4714908"/>
            </a:xfrm>
            <a:prstGeom prst="rect">
              <a:avLst/>
            </a:prstGeom>
            <a:solidFill>
              <a:schemeClr val="tx2">
                <a:lumMod val="40000"/>
                <a:lumOff val="60000"/>
              </a:schemeClr>
            </a:solidFill>
            <a:ln w="60325" cap="flat">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bg1"/>
                </a:solidFill>
              </a:endParaRPr>
            </a:p>
          </p:txBody>
        </p:sp>
      </p:grpSp>
      <p:sp>
        <p:nvSpPr>
          <p:cNvPr id="6" name="TextBox 5"/>
          <p:cNvSpPr txBox="1"/>
          <p:nvPr/>
        </p:nvSpPr>
        <p:spPr>
          <a:xfrm>
            <a:off x="357158" y="2428868"/>
            <a:ext cx="8429684" cy="3170099"/>
          </a:xfrm>
          <a:prstGeom prst="rect">
            <a:avLst/>
          </a:prstGeom>
          <a:noFill/>
        </p:spPr>
        <p:txBody>
          <a:bodyPr wrap="square" numCol="1" spcCol="720000" rtlCol="0">
            <a:spAutoFit/>
          </a:bodyPr>
          <a:lstStyle/>
          <a:p>
            <a:pPr marL="742950" indent="-742950">
              <a:buFont typeface="+mj-lt"/>
              <a:buAutoNum type="alphaUcPeriod"/>
            </a:pPr>
            <a:r>
              <a:rPr lang="de-DE" sz="4000" dirty="0" smtClean="0">
                <a:solidFill>
                  <a:schemeClr val="bg1"/>
                </a:solidFill>
                <a:latin typeface="Cordia New" pitchFamily="34" charset="-34"/>
                <a:cs typeface="Cordia New" pitchFamily="34" charset="-34"/>
              </a:rPr>
              <a:t>Zusammenfassung (ab 14:00 in 572-R-023)</a:t>
            </a:r>
          </a:p>
          <a:p>
            <a:pPr marL="742950" indent="-742950">
              <a:buFont typeface="+mj-lt"/>
              <a:buAutoNum type="alphaUcPeriod"/>
            </a:pPr>
            <a:r>
              <a:rPr lang="de-DE" sz="4000" dirty="0" smtClean="0">
                <a:solidFill>
                  <a:schemeClr val="bg1"/>
                </a:solidFill>
                <a:latin typeface="Cordia New" pitchFamily="34" charset="-34"/>
                <a:cs typeface="Cordia New" pitchFamily="34" charset="-34"/>
              </a:rPr>
              <a:t>Informationen über den Teilchenphysikkurs</a:t>
            </a:r>
          </a:p>
          <a:p>
            <a:pPr marL="742950" indent="-742950">
              <a:buFont typeface="+mj-lt"/>
              <a:buAutoNum type="alphaUcPeriod"/>
            </a:pPr>
            <a:r>
              <a:rPr lang="de-DE" sz="4000" dirty="0" smtClean="0">
                <a:solidFill>
                  <a:schemeClr val="bg1"/>
                </a:solidFill>
                <a:latin typeface="Cordia New" pitchFamily="34" charset="-34"/>
                <a:cs typeface="Cordia New" pitchFamily="34" charset="-34"/>
              </a:rPr>
              <a:t>Einführung in eine ATLAS-Messung</a:t>
            </a:r>
          </a:p>
          <a:p>
            <a:pPr marL="742950" indent="-742950">
              <a:buFont typeface="+mj-lt"/>
              <a:buAutoNum type="alphaUcPeriod"/>
            </a:pPr>
            <a:r>
              <a:rPr lang="de-DE" sz="4000" dirty="0" smtClean="0">
                <a:solidFill>
                  <a:schemeClr val="bg1"/>
                </a:solidFill>
                <a:latin typeface="Cordia New" pitchFamily="34" charset="-34"/>
                <a:cs typeface="Cordia New" pitchFamily="34" charset="-34"/>
              </a:rPr>
              <a:t>Messung</a:t>
            </a:r>
          </a:p>
          <a:p>
            <a:pPr marL="742950" indent="-742950">
              <a:buFont typeface="+mj-lt"/>
              <a:buAutoNum type="alphaUcPeriod"/>
            </a:pPr>
            <a:r>
              <a:rPr lang="de-DE" sz="4000" dirty="0" smtClean="0">
                <a:solidFill>
                  <a:schemeClr val="bg1"/>
                </a:solidFill>
                <a:latin typeface="Cordia New" pitchFamily="34" charset="-34"/>
                <a:cs typeface="Cordia New" pitchFamily="34" charset="-34"/>
              </a:rPr>
              <a:t>Auswertung (ab 17:30 in 593 Auditorium)</a:t>
            </a:r>
          </a:p>
        </p:txBody>
      </p:sp>
      <p:sp>
        <p:nvSpPr>
          <p:cNvPr id="12" name="Title 1"/>
          <p:cNvSpPr txBox="1">
            <a:spLocks/>
          </p:cNvSpPr>
          <p:nvPr/>
        </p:nvSpPr>
        <p:spPr>
          <a:xfrm>
            <a:off x="285720" y="357166"/>
            <a:ext cx="8572560" cy="1143000"/>
          </a:xfrm>
          <a:prstGeom prst="rect">
            <a:avLst/>
          </a:prstGeom>
        </p:spPr>
        <p:txBody>
          <a:bodyPr vert="horz" lIns="91440" tIns="45720" rIns="91440" bIns="45720" rtlCol="0" anchor="ctr">
            <a:normAutofit/>
          </a:body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de-DE" sz="4400" b="0" i="0" u="none" strike="noStrike" kern="1200" cap="none" spc="0" normalizeH="0" baseline="0" dirty="0" smtClean="0">
                <a:ln>
                  <a:noFill/>
                </a:ln>
                <a:solidFill>
                  <a:schemeClr val="bg1"/>
                </a:solidFill>
                <a:effectLst/>
                <a:uLnTx/>
                <a:uFillTx/>
                <a:latin typeface="Cordia New" pitchFamily="34" charset="-34"/>
                <a:ea typeface="+mj-ea"/>
                <a:cs typeface="Cordia New" pitchFamily="34" charset="-34"/>
              </a:rPr>
              <a:t>Inhalt und Ablauf</a:t>
            </a:r>
            <a:endParaRPr kumimoji="0" lang="de-DE" sz="2200" b="0" i="0" u="none" strike="noStrike" kern="1200" cap="none" spc="0" normalizeH="0" baseline="0" dirty="0">
              <a:ln>
                <a:noFill/>
              </a:ln>
              <a:solidFill>
                <a:schemeClr val="bg1"/>
              </a:solidFill>
              <a:effectLst/>
              <a:uLnTx/>
              <a:uFillTx/>
              <a:latin typeface="Cordia New" pitchFamily="34" charset="-34"/>
              <a:ea typeface="+mj-ea"/>
              <a:cs typeface="Cordia New" pitchFamily="34" charset="-34"/>
            </a:endParaRPr>
          </a:p>
        </p:txBody>
      </p:sp>
      <p:sp>
        <p:nvSpPr>
          <p:cNvPr id="18" name="Slide Number Placeholder 17"/>
          <p:cNvSpPr>
            <a:spLocks noGrp="1"/>
          </p:cNvSpPr>
          <p:nvPr>
            <p:ph type="sldNum" sz="quarter" idx="12"/>
          </p:nvPr>
        </p:nvSpPr>
        <p:spPr/>
        <p:txBody>
          <a:bodyPr/>
          <a:lstStyle/>
          <a:p>
            <a:fld id="{113716C7-BC24-43E6-9F9A-C5106614EB76}" type="slidenum">
              <a:rPr lang="de-DE" smtClean="0"/>
              <a:pPr/>
              <a:t>6</a:t>
            </a:fld>
            <a:endParaRPr lang="de-DE"/>
          </a:p>
        </p:txBody>
      </p:sp>
    </p:spTree>
  </p:cSld>
  <p:clrMapOvr>
    <a:masterClrMapping/>
  </p:clrMapOvr>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9"/>
          <p:cNvGrpSpPr/>
          <p:nvPr/>
        </p:nvGrpSpPr>
        <p:grpSpPr>
          <a:xfrm>
            <a:off x="214282" y="188640"/>
            <a:ext cx="8715436" cy="6429420"/>
            <a:chOff x="571472" y="428604"/>
            <a:chExt cx="7858180" cy="6072230"/>
          </a:xfrm>
        </p:grpSpPr>
        <p:sp>
          <p:nvSpPr>
            <p:cNvPr id="14" name="Rectangle 13"/>
            <p:cNvSpPr/>
            <p:nvPr/>
          </p:nvSpPr>
          <p:spPr>
            <a:xfrm>
              <a:off x="571472" y="428604"/>
              <a:ext cx="7858180" cy="1357322"/>
            </a:xfrm>
            <a:prstGeom prst="rect">
              <a:avLst/>
            </a:prstGeom>
            <a:solidFill>
              <a:srgbClr val="C0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bg1"/>
                </a:solidFill>
              </a:endParaRPr>
            </a:p>
          </p:txBody>
        </p:sp>
        <p:sp>
          <p:nvSpPr>
            <p:cNvPr id="15" name="Rectangle 14"/>
            <p:cNvSpPr/>
            <p:nvPr/>
          </p:nvSpPr>
          <p:spPr>
            <a:xfrm>
              <a:off x="571472" y="1785926"/>
              <a:ext cx="7858180" cy="4714908"/>
            </a:xfrm>
            <a:prstGeom prst="rect">
              <a:avLst/>
            </a:prstGeom>
            <a:solidFill>
              <a:srgbClr val="C00000"/>
            </a:solidFill>
            <a:ln w="60325" cap="flat">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000" dirty="0" smtClean="0">
                  <a:solidFill>
                    <a:schemeClr val="bg1"/>
                  </a:solidFill>
                </a:rPr>
                <a:t>Beispiel 2: Wie sich ein Teilchen verrät am Beispiel einer Messung des </a:t>
              </a:r>
              <a:r>
                <a:rPr lang="de-DE" sz="2000" dirty="0" smtClean="0">
                  <a:solidFill>
                    <a:schemeClr val="bg1"/>
                  </a:solidFill>
                  <a:hlinkClick r:id="rId3" action="ppaction://hlinksldjump"/>
                </a:rPr>
                <a:t>Pion</a:t>
              </a:r>
              <a:endParaRPr lang="de-DE" sz="2000" dirty="0" smtClean="0">
                <a:solidFill>
                  <a:schemeClr val="bg1"/>
                </a:solidFill>
              </a:endParaRPr>
            </a:p>
            <a:p>
              <a:endParaRPr lang="de-DE" sz="2000" dirty="0" smtClean="0">
                <a:solidFill>
                  <a:schemeClr val="bg1"/>
                </a:solidFill>
              </a:endParaRPr>
            </a:p>
            <a:p>
              <a:endParaRPr lang="de-DE" sz="2000" dirty="0" smtClean="0">
                <a:solidFill>
                  <a:schemeClr val="bg1"/>
                </a:solidFill>
              </a:endParaRPr>
            </a:p>
            <a:p>
              <a:endParaRPr lang="de-DE" sz="2000" dirty="0" smtClean="0">
                <a:solidFill>
                  <a:schemeClr val="bg1"/>
                </a:solidFill>
              </a:endParaRPr>
            </a:p>
            <a:p>
              <a:endParaRPr lang="de-DE" sz="2000" dirty="0" smtClean="0">
                <a:solidFill>
                  <a:schemeClr val="bg1"/>
                </a:solidFill>
              </a:endParaRPr>
            </a:p>
            <a:p>
              <a:endParaRPr lang="de-DE" sz="2000" dirty="0" smtClean="0">
                <a:solidFill>
                  <a:schemeClr val="bg1"/>
                </a:solidFill>
              </a:endParaRPr>
            </a:p>
            <a:p>
              <a:endParaRPr lang="de-DE" sz="2000" dirty="0" smtClean="0">
                <a:solidFill>
                  <a:schemeClr val="bg1"/>
                </a:solidFill>
              </a:endParaRPr>
            </a:p>
            <a:p>
              <a:endParaRPr lang="de-DE" sz="2000" dirty="0" smtClean="0">
                <a:solidFill>
                  <a:schemeClr val="bg1"/>
                </a:solidFill>
              </a:endParaRPr>
            </a:p>
            <a:p>
              <a:endParaRPr lang="de-DE" sz="2000" dirty="0" smtClean="0">
                <a:solidFill>
                  <a:schemeClr val="bg1"/>
                </a:solidFill>
              </a:endParaRPr>
            </a:p>
            <a:p>
              <a:endParaRPr lang="de-DE" sz="2000" dirty="0" smtClean="0">
                <a:solidFill>
                  <a:schemeClr val="bg1"/>
                </a:solidFill>
              </a:endParaRPr>
            </a:p>
            <a:p>
              <a:endParaRPr lang="de-DE" sz="2000" dirty="0" smtClean="0">
                <a:solidFill>
                  <a:schemeClr val="bg1"/>
                </a:solidFill>
              </a:endParaRPr>
            </a:p>
            <a:p>
              <a:endParaRPr lang="de-DE" sz="2000" dirty="0" smtClean="0">
                <a:solidFill>
                  <a:schemeClr val="bg1"/>
                </a:solidFill>
              </a:endParaRPr>
            </a:p>
            <a:p>
              <a:endParaRPr lang="de-DE" sz="2000" dirty="0" smtClean="0">
                <a:solidFill>
                  <a:schemeClr val="bg1"/>
                </a:solidFill>
              </a:endParaRPr>
            </a:p>
            <a:p>
              <a:endParaRPr lang="de-DE" sz="2000" dirty="0" smtClean="0">
                <a:solidFill>
                  <a:schemeClr val="bg1"/>
                </a:solidFill>
              </a:endParaRPr>
            </a:p>
            <a:p>
              <a:endParaRPr lang="de-DE" sz="2000" dirty="0" smtClean="0">
                <a:solidFill>
                  <a:schemeClr val="bg1"/>
                </a:solidFill>
              </a:endParaRPr>
            </a:p>
          </p:txBody>
        </p:sp>
      </p:grpSp>
      <p:sp>
        <p:nvSpPr>
          <p:cNvPr id="12" name="Title 1"/>
          <p:cNvSpPr txBox="1">
            <a:spLocks/>
          </p:cNvSpPr>
          <p:nvPr/>
        </p:nvSpPr>
        <p:spPr>
          <a:xfrm>
            <a:off x="285720" y="357166"/>
            <a:ext cx="8572560" cy="1143000"/>
          </a:xfrm>
          <a:prstGeom prst="rect">
            <a:avLst/>
          </a:prstGeom>
        </p:spPr>
        <p:txBody>
          <a:bodyPr vert="horz" lIns="91440" tIns="45720" rIns="91440" bIns="45720" rtlCol="0" anchor="ctr">
            <a:normAutofit/>
          </a:bodyPr>
          <a:lstStyle/>
          <a:p>
            <a:pPr marL="457200" indent="-457200"/>
            <a:r>
              <a:rPr lang="de-DE" sz="4400" dirty="0" smtClean="0">
                <a:solidFill>
                  <a:schemeClr val="bg1"/>
                </a:solidFill>
                <a:latin typeface="Cordia New" pitchFamily="34" charset="-34"/>
                <a:cs typeface="Cordia New" pitchFamily="34" charset="-34"/>
              </a:rPr>
              <a:t>5. Datenanalyse</a:t>
            </a:r>
          </a:p>
        </p:txBody>
      </p:sp>
      <p:sp>
        <p:nvSpPr>
          <p:cNvPr id="18" name="Slide Number Placeholder 17"/>
          <p:cNvSpPr>
            <a:spLocks noGrp="1"/>
          </p:cNvSpPr>
          <p:nvPr>
            <p:ph type="sldNum" sz="quarter" idx="12"/>
          </p:nvPr>
        </p:nvSpPr>
        <p:spPr/>
        <p:txBody>
          <a:bodyPr/>
          <a:lstStyle/>
          <a:p>
            <a:fld id="{113716C7-BC24-43E6-9F9A-C5106614EB76}" type="slidenum">
              <a:rPr lang="de-DE" smtClean="0"/>
              <a:pPr/>
              <a:t>60</a:t>
            </a:fld>
            <a:endParaRPr lang="de-DE"/>
          </a:p>
        </p:txBody>
      </p:sp>
      <p:pic>
        <p:nvPicPr>
          <p:cNvPr id="9" name="Pion.wmv">
            <a:hlinkClick r:id="" action="ppaction://media"/>
          </p:cNvPr>
          <p:cNvPicPr>
            <a:picLocks noRot="1" noChangeAspect="1"/>
          </p:cNvPicPr>
          <p:nvPr>
            <a:videoFile r:link="rId1"/>
          </p:nvPr>
        </p:nvPicPr>
        <p:blipFill>
          <a:blip r:embed="rId4" cstate="print"/>
          <a:stretch>
            <a:fillRect/>
          </a:stretch>
        </p:blipFill>
        <p:spPr>
          <a:xfrm>
            <a:off x="755576" y="2204864"/>
            <a:ext cx="7632848" cy="4293478"/>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2016"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9"/>
                </p:tgtEl>
              </p:cMediaNode>
            </p:video>
            <p:seq concurrent="1" nextAc="seek">
              <p:cTn id="8" restart="whenNotActive" fill="hold" evtFilter="cancelBubble" nodeType="interactiveSeq">
                <p:stCondLst>
                  <p:cond evt="onClick" delay="0">
                    <p:tgtEl>
                      <p:spTgt spid="9"/>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9"/>
                                        </p:tgtEl>
                                      </p:cBhvr>
                                    </p:cmd>
                                  </p:childTnLst>
                                </p:cTn>
                              </p:par>
                            </p:childTnLst>
                          </p:cTn>
                        </p:par>
                      </p:childTnLst>
                    </p:cTn>
                  </p:par>
                </p:childTnLst>
              </p:cTn>
              <p:nextCondLst>
                <p:cond evt="onClick" delay="0">
                  <p:tgtEl>
                    <p:spTgt spid="9"/>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2" name="Group 9"/>
          <p:cNvGrpSpPr/>
          <p:nvPr/>
        </p:nvGrpSpPr>
        <p:grpSpPr>
          <a:xfrm>
            <a:off x="214282" y="188640"/>
            <a:ext cx="8715436" cy="6429420"/>
            <a:chOff x="571472" y="428604"/>
            <a:chExt cx="7858180" cy="6072230"/>
          </a:xfrm>
        </p:grpSpPr>
        <p:sp>
          <p:nvSpPr>
            <p:cNvPr id="14" name="Rectangle 13"/>
            <p:cNvSpPr/>
            <p:nvPr/>
          </p:nvSpPr>
          <p:spPr>
            <a:xfrm>
              <a:off x="571472" y="428604"/>
              <a:ext cx="7858180" cy="1357322"/>
            </a:xfrm>
            <a:prstGeom prst="rect">
              <a:avLst/>
            </a:prstGeom>
            <a:solidFill>
              <a:srgbClr val="C0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bg1"/>
                </a:solidFill>
              </a:endParaRPr>
            </a:p>
          </p:txBody>
        </p:sp>
        <p:sp>
          <p:nvSpPr>
            <p:cNvPr id="15" name="Rectangle 14"/>
            <p:cNvSpPr/>
            <p:nvPr/>
          </p:nvSpPr>
          <p:spPr>
            <a:xfrm>
              <a:off x="571472" y="1785926"/>
              <a:ext cx="7858180" cy="4714908"/>
            </a:xfrm>
            <a:prstGeom prst="rect">
              <a:avLst/>
            </a:prstGeom>
            <a:solidFill>
              <a:srgbClr val="C00000"/>
            </a:solidFill>
            <a:ln w="60325" cap="flat">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000" dirty="0" smtClean="0">
                  <a:solidFill>
                    <a:schemeClr val="bg1"/>
                  </a:solidFill>
                </a:rPr>
                <a:t>Beispiel 2: Das </a:t>
              </a:r>
              <a:r>
                <a:rPr lang="de-DE" sz="2000" dirty="0" smtClean="0">
                  <a:solidFill>
                    <a:schemeClr val="bg1"/>
                  </a:solidFill>
                  <a:hlinkClick r:id="rId2" action="ppaction://hlinksldjump"/>
                </a:rPr>
                <a:t>Pion</a:t>
              </a:r>
              <a:r>
                <a:rPr lang="de-DE" sz="2000" dirty="0" smtClean="0">
                  <a:solidFill>
                    <a:schemeClr val="bg1"/>
                  </a:solidFill>
                </a:rPr>
                <a:t> (aus Sicht von </a:t>
              </a:r>
              <a:r>
                <a:rPr lang="de-DE" sz="2000" dirty="0" err="1" smtClean="0">
                  <a:solidFill>
                    <a:schemeClr val="bg1"/>
                  </a:solidFill>
                </a:rPr>
                <a:t>Wikipedia</a:t>
              </a:r>
              <a:r>
                <a:rPr lang="de-DE" sz="2000" dirty="0" smtClean="0">
                  <a:solidFill>
                    <a:schemeClr val="bg1"/>
                  </a:solidFill>
                </a:rPr>
                <a:t>)</a:t>
              </a:r>
            </a:p>
            <a:p>
              <a:endParaRPr lang="de-DE" sz="2000" dirty="0" smtClean="0">
                <a:solidFill>
                  <a:schemeClr val="bg1"/>
                </a:solidFill>
              </a:endParaRPr>
            </a:p>
            <a:p>
              <a:endParaRPr lang="de-DE" sz="2000" dirty="0" smtClean="0">
                <a:solidFill>
                  <a:schemeClr val="bg1"/>
                </a:solidFill>
              </a:endParaRPr>
            </a:p>
            <a:p>
              <a:endParaRPr lang="de-DE" sz="2000" dirty="0" smtClean="0">
                <a:solidFill>
                  <a:schemeClr val="bg1"/>
                </a:solidFill>
              </a:endParaRPr>
            </a:p>
            <a:p>
              <a:endParaRPr lang="de-DE" sz="2000" dirty="0" smtClean="0">
                <a:solidFill>
                  <a:schemeClr val="bg1"/>
                </a:solidFill>
              </a:endParaRPr>
            </a:p>
            <a:p>
              <a:endParaRPr lang="de-DE" sz="2000" dirty="0" smtClean="0">
                <a:solidFill>
                  <a:schemeClr val="bg1"/>
                </a:solidFill>
              </a:endParaRPr>
            </a:p>
            <a:p>
              <a:endParaRPr lang="de-DE" sz="2000" dirty="0" smtClean="0">
                <a:solidFill>
                  <a:schemeClr val="bg1"/>
                </a:solidFill>
              </a:endParaRPr>
            </a:p>
            <a:p>
              <a:endParaRPr lang="de-DE" sz="2000" dirty="0" smtClean="0">
                <a:solidFill>
                  <a:schemeClr val="bg1"/>
                </a:solidFill>
              </a:endParaRPr>
            </a:p>
            <a:p>
              <a:endParaRPr lang="de-DE" sz="2000" dirty="0" smtClean="0">
                <a:solidFill>
                  <a:schemeClr val="bg1"/>
                </a:solidFill>
              </a:endParaRPr>
            </a:p>
            <a:p>
              <a:endParaRPr lang="de-DE" sz="2000" dirty="0" smtClean="0">
                <a:solidFill>
                  <a:schemeClr val="bg1"/>
                </a:solidFill>
              </a:endParaRPr>
            </a:p>
            <a:p>
              <a:endParaRPr lang="de-DE" sz="2000" dirty="0" smtClean="0">
                <a:solidFill>
                  <a:schemeClr val="bg1"/>
                </a:solidFill>
              </a:endParaRPr>
            </a:p>
            <a:p>
              <a:endParaRPr lang="de-DE" sz="2000" dirty="0" smtClean="0">
                <a:solidFill>
                  <a:schemeClr val="bg1"/>
                </a:solidFill>
              </a:endParaRPr>
            </a:p>
            <a:p>
              <a:endParaRPr lang="de-DE" sz="2000" dirty="0" smtClean="0">
                <a:solidFill>
                  <a:schemeClr val="bg1"/>
                </a:solidFill>
              </a:endParaRPr>
            </a:p>
            <a:p>
              <a:endParaRPr lang="de-DE" sz="2000" dirty="0" smtClean="0">
                <a:solidFill>
                  <a:schemeClr val="bg1"/>
                </a:solidFill>
              </a:endParaRPr>
            </a:p>
            <a:p>
              <a:endParaRPr lang="de-DE" sz="2000" dirty="0" smtClean="0">
                <a:solidFill>
                  <a:schemeClr val="bg1"/>
                </a:solidFill>
              </a:endParaRPr>
            </a:p>
          </p:txBody>
        </p:sp>
      </p:grpSp>
      <p:sp>
        <p:nvSpPr>
          <p:cNvPr id="12" name="Title 1"/>
          <p:cNvSpPr txBox="1">
            <a:spLocks/>
          </p:cNvSpPr>
          <p:nvPr/>
        </p:nvSpPr>
        <p:spPr>
          <a:xfrm>
            <a:off x="285720" y="357166"/>
            <a:ext cx="8572560" cy="1143000"/>
          </a:xfrm>
          <a:prstGeom prst="rect">
            <a:avLst/>
          </a:prstGeom>
        </p:spPr>
        <p:txBody>
          <a:bodyPr vert="horz" lIns="91440" tIns="45720" rIns="91440" bIns="45720" rtlCol="0" anchor="ctr">
            <a:normAutofit/>
          </a:bodyPr>
          <a:lstStyle/>
          <a:p>
            <a:pPr marL="457200" indent="-457200"/>
            <a:r>
              <a:rPr lang="de-DE" sz="4400" dirty="0" smtClean="0">
                <a:solidFill>
                  <a:schemeClr val="bg1"/>
                </a:solidFill>
                <a:latin typeface="Cordia New" pitchFamily="34" charset="-34"/>
                <a:cs typeface="Cordia New" pitchFamily="34" charset="-34"/>
              </a:rPr>
              <a:t>5. Datenanalyse</a:t>
            </a:r>
          </a:p>
        </p:txBody>
      </p:sp>
      <p:sp>
        <p:nvSpPr>
          <p:cNvPr id="18" name="Slide Number Placeholder 17"/>
          <p:cNvSpPr>
            <a:spLocks noGrp="1"/>
          </p:cNvSpPr>
          <p:nvPr>
            <p:ph type="sldNum" sz="quarter" idx="12"/>
          </p:nvPr>
        </p:nvSpPr>
        <p:spPr/>
        <p:txBody>
          <a:bodyPr/>
          <a:lstStyle/>
          <a:p>
            <a:fld id="{113716C7-BC24-43E6-9F9A-C5106614EB76}" type="slidenum">
              <a:rPr lang="de-DE" smtClean="0"/>
              <a:pPr/>
              <a:t>61</a:t>
            </a:fld>
            <a:endParaRPr lang="de-DE"/>
          </a:p>
        </p:txBody>
      </p:sp>
      <p:graphicFrame>
        <p:nvGraphicFramePr>
          <p:cNvPr id="8" name="Table 7"/>
          <p:cNvGraphicFramePr>
            <a:graphicFrameLocks noGrp="1"/>
          </p:cNvGraphicFramePr>
          <p:nvPr/>
        </p:nvGraphicFramePr>
        <p:xfrm>
          <a:off x="539552" y="2292816"/>
          <a:ext cx="2351852" cy="4137539"/>
        </p:xfrm>
        <a:graphic>
          <a:graphicData uri="http://schemas.openxmlformats.org/drawingml/2006/table">
            <a:tbl>
              <a:tblPr/>
              <a:tblGrid>
                <a:gridCol w="1175926"/>
                <a:gridCol w="1175926"/>
              </a:tblGrid>
              <a:tr h="193524">
                <a:tc gridSpan="2">
                  <a:txBody>
                    <a:bodyPr/>
                    <a:lstStyle/>
                    <a:p>
                      <a:pPr algn="ctr"/>
                      <a:r>
                        <a:rPr lang="el-GR" sz="1300" dirty="0" smtClean="0">
                          <a:solidFill>
                            <a:schemeClr val="bg1"/>
                          </a:solidFill>
                        </a:rPr>
                        <a:t>Π</a:t>
                      </a:r>
                      <a:r>
                        <a:rPr lang="el-GR" sz="1300" baseline="30000" dirty="0" smtClean="0">
                          <a:solidFill>
                            <a:schemeClr val="bg1"/>
                          </a:solidFill>
                        </a:rPr>
                        <a:t>0</a:t>
                      </a:r>
                      <a:endParaRPr lang="el-GR" sz="1300" dirty="0">
                        <a:solidFill>
                          <a:schemeClr val="bg1"/>
                        </a:solidFill>
                      </a:endParaRPr>
                    </a:p>
                  </a:txBody>
                  <a:tcPr marL="0" marR="0" marT="0" marB="0" anchor="ctr">
                    <a:lnL>
                      <a:noFill/>
                    </a:lnL>
                    <a:lnR>
                      <a:noFill/>
                    </a:lnR>
                    <a:lnT>
                      <a:noFill/>
                    </a:lnT>
                    <a:lnB>
                      <a:noFill/>
                    </a:lnB>
                    <a:solidFill>
                      <a:srgbClr val="808080"/>
                    </a:solidFill>
                  </a:tcPr>
                </a:tc>
                <a:tc hMerge="1">
                  <a:txBody>
                    <a:bodyPr/>
                    <a:lstStyle/>
                    <a:p>
                      <a:endParaRPr lang="de-DE"/>
                    </a:p>
                  </a:txBody>
                  <a:tcPr/>
                </a:tc>
              </a:tr>
              <a:tr h="193524">
                <a:tc gridSpan="2">
                  <a:txBody>
                    <a:bodyPr/>
                    <a:lstStyle/>
                    <a:p>
                      <a:pPr algn="ctr"/>
                      <a:r>
                        <a:rPr lang="en-GB" sz="1300" dirty="0" err="1">
                          <a:solidFill>
                            <a:schemeClr val="bg1"/>
                          </a:solidFill>
                        </a:rPr>
                        <a:t>Klassifikation</a:t>
                      </a:r>
                      <a:endParaRPr lang="en-GB" sz="1300" dirty="0">
                        <a:solidFill>
                          <a:schemeClr val="bg1"/>
                        </a:solidFill>
                      </a:endParaRPr>
                    </a:p>
                  </a:txBody>
                  <a:tcPr marL="0" marR="0" marT="0" marB="0" anchor="ctr">
                    <a:lnL>
                      <a:noFill/>
                    </a:lnL>
                    <a:lnR>
                      <a:noFill/>
                    </a:lnR>
                    <a:lnT>
                      <a:noFill/>
                    </a:lnT>
                    <a:lnB>
                      <a:noFill/>
                    </a:lnB>
                    <a:solidFill>
                      <a:srgbClr val="808080"/>
                    </a:solidFill>
                  </a:tcPr>
                </a:tc>
                <a:tc hMerge="1">
                  <a:txBody>
                    <a:bodyPr/>
                    <a:lstStyle/>
                    <a:p>
                      <a:endParaRPr lang="de-DE"/>
                    </a:p>
                  </a:txBody>
                  <a:tcPr/>
                </a:tc>
              </a:tr>
              <a:tr h="580571">
                <a:tc gridSpan="2">
                  <a:txBody>
                    <a:bodyPr/>
                    <a:lstStyle/>
                    <a:p>
                      <a:pPr algn="ctr"/>
                      <a:r>
                        <a:rPr lang="en-GB" sz="1300" dirty="0">
                          <a:solidFill>
                            <a:schemeClr val="bg1"/>
                          </a:solidFill>
                        </a:rPr>
                        <a:t>Boson</a:t>
                      </a:r>
                      <a:br>
                        <a:rPr lang="en-GB" sz="1300" dirty="0">
                          <a:solidFill>
                            <a:schemeClr val="bg1"/>
                          </a:solidFill>
                        </a:rPr>
                      </a:br>
                      <a:r>
                        <a:rPr lang="en-GB" sz="1300" dirty="0">
                          <a:solidFill>
                            <a:schemeClr val="bg1"/>
                          </a:solidFill>
                        </a:rPr>
                        <a:t>Hadron</a:t>
                      </a:r>
                      <a:br>
                        <a:rPr lang="en-GB" sz="1300" dirty="0">
                          <a:solidFill>
                            <a:schemeClr val="bg1"/>
                          </a:solidFill>
                        </a:rPr>
                      </a:br>
                      <a:r>
                        <a:rPr lang="en-GB" sz="1300" dirty="0">
                          <a:solidFill>
                            <a:schemeClr val="bg1"/>
                          </a:solidFill>
                        </a:rPr>
                        <a:t>Meson</a:t>
                      </a:r>
                    </a:p>
                  </a:txBody>
                  <a:tcPr marL="0" marR="0" marT="0" marB="0" anchor="ctr">
                    <a:lnL>
                      <a:noFill/>
                    </a:lnL>
                    <a:lnR>
                      <a:noFill/>
                    </a:lnR>
                    <a:lnT>
                      <a:noFill/>
                    </a:lnT>
                    <a:lnB>
                      <a:noFill/>
                    </a:lnB>
                  </a:tcPr>
                </a:tc>
                <a:tc hMerge="1">
                  <a:txBody>
                    <a:bodyPr/>
                    <a:lstStyle/>
                    <a:p>
                      <a:endParaRPr lang="de-DE"/>
                    </a:p>
                  </a:txBody>
                  <a:tcPr/>
                </a:tc>
              </a:tr>
              <a:tr h="193524">
                <a:tc gridSpan="2">
                  <a:txBody>
                    <a:bodyPr/>
                    <a:lstStyle/>
                    <a:p>
                      <a:pPr algn="ctr"/>
                      <a:r>
                        <a:rPr lang="en-GB" sz="1300" dirty="0" err="1">
                          <a:solidFill>
                            <a:schemeClr val="bg1"/>
                          </a:solidFill>
                        </a:rPr>
                        <a:t>Eigenschaften</a:t>
                      </a:r>
                      <a:endParaRPr lang="en-GB" sz="1300" dirty="0">
                        <a:solidFill>
                          <a:schemeClr val="bg1"/>
                        </a:solidFill>
                      </a:endParaRPr>
                    </a:p>
                  </a:txBody>
                  <a:tcPr marL="0" marR="0" marT="0" marB="0" anchor="ctr">
                    <a:lnL>
                      <a:noFill/>
                    </a:lnL>
                    <a:lnR>
                      <a:noFill/>
                    </a:lnR>
                    <a:lnT>
                      <a:noFill/>
                    </a:lnT>
                    <a:lnB>
                      <a:noFill/>
                    </a:lnB>
                    <a:solidFill>
                      <a:srgbClr val="808080"/>
                    </a:solidFill>
                  </a:tcPr>
                </a:tc>
                <a:tc hMerge="1">
                  <a:txBody>
                    <a:bodyPr/>
                    <a:lstStyle/>
                    <a:p>
                      <a:endParaRPr lang="de-DE"/>
                    </a:p>
                  </a:txBody>
                  <a:tcPr/>
                </a:tc>
              </a:tr>
              <a:tr h="387048">
                <a:tc>
                  <a:txBody>
                    <a:bodyPr/>
                    <a:lstStyle/>
                    <a:p>
                      <a:pPr algn="l" fontAlgn="t"/>
                      <a:r>
                        <a:rPr lang="en-GB" sz="1300" dirty="0" err="1">
                          <a:solidFill>
                            <a:schemeClr val="bg1"/>
                          </a:solidFill>
                        </a:rPr>
                        <a:t>Ladung</a:t>
                      </a:r>
                      <a:endParaRPr lang="en-GB" sz="1300" dirty="0">
                        <a:solidFill>
                          <a:schemeClr val="bg1"/>
                        </a:solidFill>
                      </a:endParaRPr>
                    </a:p>
                  </a:txBody>
                  <a:tcPr marL="0" marR="0" marT="0" marB="0">
                    <a:lnL>
                      <a:noFill/>
                    </a:lnL>
                    <a:lnR>
                      <a:noFill/>
                    </a:lnR>
                    <a:lnT>
                      <a:noFill/>
                    </a:lnT>
                    <a:lnB>
                      <a:noFill/>
                    </a:lnB>
                  </a:tcPr>
                </a:tc>
                <a:tc>
                  <a:txBody>
                    <a:bodyPr/>
                    <a:lstStyle/>
                    <a:p>
                      <a:r>
                        <a:rPr lang="en-GB" sz="1300" dirty="0">
                          <a:solidFill>
                            <a:schemeClr val="bg1"/>
                          </a:solidFill>
                        </a:rPr>
                        <a:t>neutral</a:t>
                      </a:r>
                      <a:br>
                        <a:rPr lang="en-GB" sz="1300" dirty="0">
                          <a:solidFill>
                            <a:schemeClr val="bg1"/>
                          </a:solidFill>
                        </a:rPr>
                      </a:br>
                      <a:endParaRPr lang="en-GB" sz="1300" dirty="0">
                        <a:solidFill>
                          <a:schemeClr val="bg1"/>
                        </a:solidFill>
                      </a:endParaRPr>
                    </a:p>
                  </a:txBody>
                  <a:tcPr marL="0" marR="0" marT="0" marB="0" anchor="ctr">
                    <a:lnL>
                      <a:noFill/>
                    </a:lnL>
                    <a:lnR>
                      <a:noFill/>
                    </a:lnR>
                    <a:lnT>
                      <a:noFill/>
                    </a:lnT>
                    <a:lnB>
                      <a:noFill/>
                    </a:lnB>
                  </a:tcPr>
                </a:tc>
              </a:tr>
              <a:tr h="967619">
                <a:tc>
                  <a:txBody>
                    <a:bodyPr/>
                    <a:lstStyle/>
                    <a:p>
                      <a:pPr algn="l" fontAlgn="t"/>
                      <a:r>
                        <a:rPr lang="en-GB" sz="1300" dirty="0">
                          <a:solidFill>
                            <a:schemeClr val="bg1"/>
                          </a:solidFill>
                        </a:rPr>
                        <a:t>Masse (</a:t>
                      </a:r>
                      <a:r>
                        <a:rPr lang="en-GB" sz="1300" dirty="0" err="1">
                          <a:solidFill>
                            <a:schemeClr val="bg1"/>
                          </a:solidFill>
                        </a:rPr>
                        <a:t>Ruhemasse</a:t>
                      </a:r>
                      <a:r>
                        <a:rPr lang="en-GB" sz="1300" dirty="0">
                          <a:solidFill>
                            <a:schemeClr val="bg1"/>
                          </a:solidFill>
                        </a:rPr>
                        <a:t>)</a:t>
                      </a:r>
                    </a:p>
                  </a:txBody>
                  <a:tcPr marL="0" marR="0" marT="0" marB="0">
                    <a:lnL>
                      <a:noFill/>
                    </a:lnL>
                    <a:lnR>
                      <a:noFill/>
                    </a:lnR>
                    <a:lnT>
                      <a:noFill/>
                    </a:lnT>
                    <a:lnB>
                      <a:noFill/>
                    </a:lnB>
                  </a:tcPr>
                </a:tc>
                <a:tc>
                  <a:txBody>
                    <a:bodyPr/>
                    <a:lstStyle/>
                    <a:p>
                      <a:r>
                        <a:rPr lang="en-GB" sz="1300" dirty="0" smtClean="0">
                          <a:solidFill>
                            <a:schemeClr val="bg1"/>
                          </a:solidFill>
                        </a:rPr>
                        <a:t>(</a:t>
                      </a:r>
                      <a:r>
                        <a:rPr lang="en-GB" sz="1300" dirty="0">
                          <a:solidFill>
                            <a:schemeClr val="bg1"/>
                          </a:solidFill>
                        </a:rPr>
                        <a:t>134,9766±0,0006) MeV/c</a:t>
                      </a:r>
                      <a:r>
                        <a:rPr lang="en-GB" sz="1300" baseline="30000" dirty="0">
                          <a:solidFill>
                            <a:schemeClr val="bg1"/>
                          </a:solidFill>
                        </a:rPr>
                        <a:t>2</a:t>
                      </a:r>
                      <a:endParaRPr lang="en-GB" sz="1300" dirty="0">
                        <a:solidFill>
                          <a:schemeClr val="bg1"/>
                        </a:solidFill>
                      </a:endParaRPr>
                    </a:p>
                  </a:txBody>
                  <a:tcPr marL="0" marR="0" marT="0" marB="0" anchor="ctr">
                    <a:lnL>
                      <a:noFill/>
                    </a:lnL>
                    <a:lnR>
                      <a:noFill/>
                    </a:lnR>
                    <a:lnT>
                      <a:noFill/>
                    </a:lnT>
                    <a:lnB>
                      <a:noFill/>
                    </a:lnB>
                  </a:tcPr>
                </a:tc>
              </a:tr>
              <a:tr h="193524">
                <a:tc>
                  <a:txBody>
                    <a:bodyPr/>
                    <a:lstStyle/>
                    <a:p>
                      <a:pPr algn="l"/>
                      <a:r>
                        <a:rPr lang="en-GB" sz="1300" dirty="0">
                          <a:solidFill>
                            <a:schemeClr val="bg1"/>
                          </a:solidFill>
                        </a:rPr>
                        <a:t>Spin</a:t>
                      </a:r>
                      <a:r>
                        <a:rPr lang="en-GB" sz="1300" baseline="30000" dirty="0">
                          <a:solidFill>
                            <a:schemeClr val="bg1"/>
                          </a:solidFill>
                        </a:rPr>
                        <a:t>Parität</a:t>
                      </a:r>
                      <a:endParaRPr lang="en-GB" sz="1300" dirty="0">
                        <a:solidFill>
                          <a:schemeClr val="bg1"/>
                        </a:solidFill>
                      </a:endParaRPr>
                    </a:p>
                  </a:txBody>
                  <a:tcPr marL="0" marR="0" marT="0" marB="0" anchor="ctr">
                    <a:lnL>
                      <a:noFill/>
                    </a:lnL>
                    <a:lnR>
                      <a:noFill/>
                    </a:lnR>
                    <a:lnT>
                      <a:noFill/>
                    </a:lnT>
                    <a:lnB>
                      <a:noFill/>
                    </a:lnB>
                  </a:tcPr>
                </a:tc>
                <a:tc>
                  <a:txBody>
                    <a:bodyPr/>
                    <a:lstStyle/>
                    <a:p>
                      <a:r>
                        <a:rPr lang="en-GB" sz="1300" dirty="0">
                          <a:solidFill>
                            <a:schemeClr val="bg1"/>
                          </a:solidFill>
                        </a:rPr>
                        <a:t>0</a:t>
                      </a:r>
                      <a:r>
                        <a:rPr lang="en-GB" sz="1300" baseline="30000" dirty="0">
                          <a:solidFill>
                            <a:schemeClr val="bg1"/>
                          </a:solidFill>
                        </a:rPr>
                        <a:t>−</a:t>
                      </a:r>
                      <a:endParaRPr lang="en-GB" sz="1300" dirty="0">
                        <a:solidFill>
                          <a:schemeClr val="bg1"/>
                        </a:solidFill>
                      </a:endParaRPr>
                    </a:p>
                  </a:txBody>
                  <a:tcPr marL="0" marR="0" marT="0" marB="0" anchor="ctr">
                    <a:lnL>
                      <a:noFill/>
                    </a:lnL>
                    <a:lnR>
                      <a:noFill/>
                    </a:lnR>
                    <a:lnT>
                      <a:noFill/>
                    </a:lnT>
                    <a:lnB>
                      <a:noFill/>
                    </a:lnB>
                  </a:tcPr>
                </a:tc>
              </a:tr>
              <a:tr h="387048">
                <a:tc>
                  <a:txBody>
                    <a:bodyPr/>
                    <a:lstStyle/>
                    <a:p>
                      <a:pPr algn="l"/>
                      <a:r>
                        <a:rPr lang="en-GB" sz="1300" dirty="0" err="1">
                          <a:solidFill>
                            <a:schemeClr val="bg1"/>
                          </a:solidFill>
                        </a:rPr>
                        <a:t>Isospin</a:t>
                      </a:r>
                      <a:endParaRPr lang="en-GB" sz="1300" dirty="0">
                        <a:solidFill>
                          <a:schemeClr val="bg1"/>
                        </a:solidFill>
                      </a:endParaRPr>
                    </a:p>
                  </a:txBody>
                  <a:tcPr marL="0" marR="0" marT="0" marB="0" anchor="ctr">
                    <a:lnL>
                      <a:noFill/>
                    </a:lnL>
                    <a:lnR>
                      <a:noFill/>
                    </a:lnR>
                    <a:lnT>
                      <a:noFill/>
                    </a:lnT>
                    <a:lnB>
                      <a:noFill/>
                    </a:lnB>
                  </a:tcPr>
                </a:tc>
                <a:tc>
                  <a:txBody>
                    <a:bodyPr/>
                    <a:lstStyle/>
                    <a:p>
                      <a:r>
                        <a:rPr lang="en-GB" sz="1300" dirty="0">
                          <a:solidFill>
                            <a:schemeClr val="bg1"/>
                          </a:solidFill>
                        </a:rPr>
                        <a:t>1 (z-</a:t>
                      </a:r>
                      <a:r>
                        <a:rPr lang="en-GB" sz="1300" dirty="0" err="1">
                          <a:solidFill>
                            <a:schemeClr val="bg1"/>
                          </a:solidFill>
                        </a:rPr>
                        <a:t>Komponente</a:t>
                      </a:r>
                      <a:r>
                        <a:rPr lang="en-GB" sz="1300" dirty="0">
                          <a:solidFill>
                            <a:schemeClr val="bg1"/>
                          </a:solidFill>
                        </a:rPr>
                        <a:t> 0)</a:t>
                      </a:r>
                    </a:p>
                  </a:txBody>
                  <a:tcPr marL="0" marR="0" marT="0" marB="0" anchor="ctr">
                    <a:lnL>
                      <a:noFill/>
                    </a:lnL>
                    <a:lnR>
                      <a:noFill/>
                    </a:lnR>
                    <a:lnT>
                      <a:noFill/>
                    </a:lnT>
                    <a:lnB>
                      <a:noFill/>
                    </a:lnB>
                  </a:tcPr>
                </a:tc>
              </a:tr>
              <a:tr h="387048">
                <a:tc>
                  <a:txBody>
                    <a:bodyPr/>
                    <a:lstStyle/>
                    <a:p>
                      <a:pPr algn="l" fontAlgn="t"/>
                      <a:r>
                        <a:rPr lang="en-GB" sz="1300" dirty="0">
                          <a:solidFill>
                            <a:schemeClr val="bg1"/>
                          </a:solidFill>
                        </a:rPr>
                        <a:t>mittlere </a:t>
                      </a:r>
                      <a:r>
                        <a:rPr lang="en-GB" sz="1300" dirty="0" err="1">
                          <a:solidFill>
                            <a:schemeClr val="bg1"/>
                          </a:solidFill>
                        </a:rPr>
                        <a:t>Lebensdauer</a:t>
                      </a:r>
                      <a:endParaRPr lang="en-GB" sz="1300" dirty="0">
                        <a:solidFill>
                          <a:schemeClr val="bg1"/>
                        </a:solidFill>
                      </a:endParaRPr>
                    </a:p>
                  </a:txBody>
                  <a:tcPr marL="0" marR="0" marT="0" marB="0">
                    <a:lnL>
                      <a:noFill/>
                    </a:lnL>
                    <a:lnR>
                      <a:noFill/>
                    </a:lnR>
                    <a:lnT>
                      <a:noFill/>
                    </a:lnT>
                    <a:lnB>
                      <a:noFill/>
                    </a:lnB>
                  </a:tcPr>
                </a:tc>
                <a:tc>
                  <a:txBody>
                    <a:bodyPr/>
                    <a:lstStyle/>
                    <a:p>
                      <a:r>
                        <a:rPr lang="en-GB" sz="1300" dirty="0">
                          <a:solidFill>
                            <a:schemeClr val="bg1"/>
                          </a:solidFill>
                        </a:rPr>
                        <a:t>(8,4±0,6) · 10</a:t>
                      </a:r>
                      <a:r>
                        <a:rPr lang="en-GB" sz="1300" baseline="30000" dirty="0">
                          <a:solidFill>
                            <a:schemeClr val="bg1"/>
                          </a:solidFill>
                        </a:rPr>
                        <a:t>−17</a:t>
                      </a:r>
                      <a:r>
                        <a:rPr lang="en-GB" sz="1300" dirty="0">
                          <a:solidFill>
                            <a:schemeClr val="bg1"/>
                          </a:solidFill>
                        </a:rPr>
                        <a:t> s</a:t>
                      </a:r>
                    </a:p>
                  </a:txBody>
                  <a:tcPr marL="0" marR="0" marT="0" marB="0" anchor="ctr">
                    <a:lnL>
                      <a:noFill/>
                    </a:lnL>
                    <a:lnR>
                      <a:noFill/>
                    </a:lnR>
                    <a:lnT>
                      <a:noFill/>
                    </a:lnT>
                    <a:lnB>
                      <a:noFill/>
                    </a:lnB>
                  </a:tcPr>
                </a:tc>
              </a:tr>
              <a:tr h="580571">
                <a:tc>
                  <a:txBody>
                    <a:bodyPr/>
                    <a:lstStyle/>
                    <a:p>
                      <a:pPr algn="l"/>
                      <a:r>
                        <a:rPr lang="en-GB" sz="1300" dirty="0">
                          <a:solidFill>
                            <a:schemeClr val="bg1"/>
                          </a:solidFill>
                        </a:rPr>
                        <a:t>Quark-Zusammensetzung</a:t>
                      </a:r>
                    </a:p>
                  </a:txBody>
                  <a:tcPr marL="0" marR="0" marT="0" marB="0" anchor="ctr">
                    <a:lnL>
                      <a:noFill/>
                    </a:lnL>
                    <a:lnR>
                      <a:noFill/>
                    </a:lnR>
                    <a:lnT>
                      <a:noFill/>
                    </a:lnT>
                    <a:lnB>
                      <a:noFill/>
                    </a:lnB>
                  </a:tcPr>
                </a:tc>
                <a:tc>
                  <a:txBody>
                    <a:bodyPr/>
                    <a:lstStyle/>
                    <a:p>
                      <a:r>
                        <a:rPr lang="de-DE" sz="1300" dirty="0">
                          <a:solidFill>
                            <a:schemeClr val="bg1"/>
                          </a:solidFill>
                        </a:rPr>
                        <a:t>Überlagerung aus </a:t>
                      </a:r>
                      <a:r>
                        <a:rPr lang="de-DE" sz="1300" dirty="0" err="1">
                          <a:solidFill>
                            <a:schemeClr val="bg1"/>
                          </a:solidFill>
                        </a:rPr>
                        <a:t>uu</a:t>
                      </a:r>
                      <a:r>
                        <a:rPr lang="de-DE" sz="1300" dirty="0">
                          <a:solidFill>
                            <a:schemeClr val="bg1"/>
                          </a:solidFill>
                        </a:rPr>
                        <a:t> und </a:t>
                      </a:r>
                      <a:r>
                        <a:rPr lang="de-DE" sz="1300" dirty="0" err="1">
                          <a:solidFill>
                            <a:schemeClr val="bg1"/>
                          </a:solidFill>
                        </a:rPr>
                        <a:t>dd</a:t>
                      </a:r>
                      <a:endParaRPr lang="de-DE" sz="1300" dirty="0">
                        <a:solidFill>
                          <a:schemeClr val="bg1"/>
                        </a:solidFill>
                      </a:endParaRPr>
                    </a:p>
                  </a:txBody>
                  <a:tcPr marL="0" marR="0" marT="0" marB="0" anchor="ctr">
                    <a:lnL>
                      <a:noFill/>
                    </a:lnL>
                    <a:lnR>
                      <a:noFill/>
                    </a:lnR>
                    <a:lnT>
                      <a:noFill/>
                    </a:lnT>
                    <a:lnB>
                      <a:noFill/>
                    </a:lnB>
                  </a:tcPr>
                </a:tc>
              </a:tr>
            </a:tbl>
          </a:graphicData>
        </a:graphic>
      </p:graphicFrame>
      <p:pic>
        <p:nvPicPr>
          <p:cNvPr id="115714" name="Picture 2" descr="http://upload.wikimedia.org/wikipedia/commons/3/3a/Meson_octet.png"/>
          <p:cNvPicPr>
            <a:picLocks noChangeAspect="1" noChangeArrowheads="1"/>
          </p:cNvPicPr>
          <p:nvPr/>
        </p:nvPicPr>
        <p:blipFill>
          <a:blip r:embed="rId3" cstate="print"/>
          <a:srcRect/>
          <a:stretch>
            <a:fillRect/>
          </a:stretch>
        </p:blipFill>
        <p:spPr bwMode="auto">
          <a:xfrm>
            <a:off x="3491880" y="2636912"/>
            <a:ext cx="4801988" cy="3421509"/>
          </a:xfrm>
          <a:prstGeom prst="rect">
            <a:avLst/>
          </a:prstGeom>
          <a:noFill/>
        </p:spPr>
      </p:pic>
    </p:spTree>
  </p:cSld>
  <p:clrMapOvr>
    <a:masterClrMapping/>
  </p:clrMapOvr>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9"/>
          <p:cNvGrpSpPr/>
          <p:nvPr/>
        </p:nvGrpSpPr>
        <p:grpSpPr>
          <a:xfrm>
            <a:off x="214282" y="188640"/>
            <a:ext cx="8715436" cy="6429420"/>
            <a:chOff x="571472" y="428604"/>
            <a:chExt cx="7858180" cy="6072230"/>
          </a:xfrm>
        </p:grpSpPr>
        <p:sp>
          <p:nvSpPr>
            <p:cNvPr id="14" name="Rectangle 13"/>
            <p:cNvSpPr/>
            <p:nvPr/>
          </p:nvSpPr>
          <p:spPr>
            <a:xfrm>
              <a:off x="571472" y="428604"/>
              <a:ext cx="7858180" cy="1357322"/>
            </a:xfrm>
            <a:prstGeom prst="rect">
              <a:avLst/>
            </a:prstGeom>
            <a:solidFill>
              <a:srgbClr val="C0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bg1"/>
                </a:solidFill>
              </a:endParaRPr>
            </a:p>
          </p:txBody>
        </p:sp>
        <p:sp>
          <p:nvSpPr>
            <p:cNvPr id="15" name="Rectangle 14"/>
            <p:cNvSpPr/>
            <p:nvPr/>
          </p:nvSpPr>
          <p:spPr>
            <a:xfrm>
              <a:off x="571472" y="1785926"/>
              <a:ext cx="7858180" cy="4714908"/>
            </a:xfrm>
            <a:prstGeom prst="rect">
              <a:avLst/>
            </a:prstGeom>
            <a:solidFill>
              <a:srgbClr val="C00000"/>
            </a:solidFill>
            <a:ln w="60325" cap="flat">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000" dirty="0" smtClean="0">
                  <a:solidFill>
                    <a:schemeClr val="bg1"/>
                  </a:solidFill>
                </a:rPr>
                <a:t>Beispiel 3: Das W-Boson (Vorbereitung für gleich !!!)</a:t>
              </a:r>
            </a:p>
            <a:p>
              <a:endParaRPr lang="de-DE" sz="2000" dirty="0" smtClean="0">
                <a:solidFill>
                  <a:schemeClr val="bg1"/>
                </a:solidFill>
              </a:endParaRPr>
            </a:p>
            <a:p>
              <a:r>
                <a:rPr lang="en-GB" sz="2000" dirty="0" smtClean="0">
                  <a:solidFill>
                    <a:schemeClr val="bg1"/>
                  </a:solidFill>
                </a:rPr>
                <a:t>Das W-Boson </a:t>
              </a:r>
              <a:r>
                <a:rPr lang="en-GB" sz="2000" dirty="0" err="1" smtClean="0">
                  <a:solidFill>
                    <a:schemeClr val="bg1"/>
                  </a:solidFill>
                </a:rPr>
                <a:t>kann</a:t>
              </a:r>
              <a:r>
                <a:rPr lang="en-GB" sz="2000" dirty="0" smtClean="0">
                  <a:solidFill>
                    <a:schemeClr val="bg1"/>
                  </a:solidFill>
                </a:rPr>
                <a:t> am LHC auf </a:t>
              </a:r>
              <a:r>
                <a:rPr lang="en-GB" sz="2000" dirty="0" err="1" smtClean="0">
                  <a:solidFill>
                    <a:schemeClr val="bg1"/>
                  </a:solidFill>
                </a:rPr>
                <a:t>folgende</a:t>
              </a:r>
              <a:r>
                <a:rPr lang="en-GB" sz="2000" dirty="0" smtClean="0">
                  <a:solidFill>
                    <a:schemeClr val="bg1"/>
                  </a:solidFill>
                </a:rPr>
                <a:t> Art und Weise </a:t>
              </a:r>
              <a:r>
                <a:rPr lang="en-GB" sz="2000" dirty="0" err="1" smtClean="0">
                  <a:solidFill>
                    <a:schemeClr val="bg1"/>
                  </a:solidFill>
                </a:rPr>
                <a:t>erzeugt</a:t>
              </a:r>
              <a:r>
                <a:rPr lang="en-GB" sz="2000" dirty="0" smtClean="0">
                  <a:solidFill>
                    <a:schemeClr val="bg1"/>
                  </a:solidFill>
                </a:rPr>
                <a:t> </a:t>
              </a:r>
              <a:r>
                <a:rPr lang="en-GB" sz="2000" dirty="0" err="1" smtClean="0">
                  <a:solidFill>
                    <a:schemeClr val="bg1"/>
                  </a:solidFill>
                </a:rPr>
                <a:t>werden</a:t>
              </a:r>
              <a:r>
                <a:rPr lang="en-GB" sz="2000" dirty="0" smtClean="0">
                  <a:solidFill>
                    <a:schemeClr val="bg1"/>
                  </a:solidFill>
                </a:rPr>
                <a:t>:</a:t>
              </a:r>
              <a:endParaRPr lang="de-DE" sz="2000" dirty="0" smtClean="0">
                <a:solidFill>
                  <a:schemeClr val="bg1"/>
                </a:solidFill>
              </a:endParaRPr>
            </a:p>
            <a:p>
              <a:endParaRPr lang="de-DE" sz="2000" dirty="0" smtClean="0">
                <a:solidFill>
                  <a:schemeClr val="bg1"/>
                </a:solidFill>
              </a:endParaRPr>
            </a:p>
            <a:p>
              <a:endParaRPr lang="de-DE" sz="2000" dirty="0" smtClean="0">
                <a:solidFill>
                  <a:schemeClr val="bg1"/>
                </a:solidFill>
              </a:endParaRPr>
            </a:p>
            <a:p>
              <a:endParaRPr lang="de-DE" sz="2000" dirty="0" smtClean="0">
                <a:solidFill>
                  <a:schemeClr val="bg1"/>
                </a:solidFill>
              </a:endParaRPr>
            </a:p>
            <a:p>
              <a:r>
                <a:rPr lang="en-GB" sz="2000" dirty="0" smtClean="0">
                  <a:solidFill>
                    <a:schemeClr val="bg1"/>
                  </a:solidFill>
                </a:rPr>
                <a:t>					    ... und </a:t>
              </a:r>
              <a:r>
                <a:rPr lang="en-GB" sz="2000" dirty="0" err="1" smtClean="0">
                  <a:solidFill>
                    <a:schemeClr val="bg1"/>
                  </a:solidFill>
                </a:rPr>
                <a:t>noch</a:t>
              </a:r>
              <a:r>
                <a:rPr lang="en-GB" sz="2000" dirty="0" smtClean="0">
                  <a:solidFill>
                    <a:schemeClr val="bg1"/>
                  </a:solidFill>
                </a:rPr>
                <a:t> </a:t>
              </a:r>
              <a:r>
                <a:rPr lang="en-GB" sz="2000" dirty="0" err="1" smtClean="0">
                  <a:solidFill>
                    <a:schemeClr val="bg1"/>
                  </a:solidFill>
                </a:rPr>
                <a:t>ein</a:t>
              </a:r>
              <a:r>
                <a:rPr lang="en-GB" sz="2000" dirty="0" smtClean="0">
                  <a:solidFill>
                    <a:schemeClr val="bg1"/>
                  </a:solidFill>
                </a:rPr>
                <a:t> </a:t>
              </a:r>
              <a:r>
                <a:rPr lang="en-GB" sz="2000" dirty="0" err="1" smtClean="0">
                  <a:solidFill>
                    <a:schemeClr val="bg1"/>
                  </a:solidFill>
                </a:rPr>
                <a:t>paar</a:t>
              </a:r>
              <a:r>
                <a:rPr lang="en-GB" sz="2000" dirty="0" smtClean="0">
                  <a:solidFill>
                    <a:schemeClr val="bg1"/>
                  </a:solidFill>
                </a:rPr>
                <a:t> </a:t>
              </a:r>
              <a:r>
                <a:rPr lang="en-GB" sz="2000" dirty="0" err="1" smtClean="0">
                  <a:solidFill>
                    <a:schemeClr val="bg1"/>
                  </a:solidFill>
                </a:rPr>
                <a:t>mehr</a:t>
              </a:r>
              <a:r>
                <a:rPr lang="en-GB" sz="2000" dirty="0" smtClean="0">
                  <a:solidFill>
                    <a:schemeClr val="bg1"/>
                  </a:solidFill>
                </a:rPr>
                <a:t>!</a:t>
              </a:r>
              <a:endParaRPr lang="de-DE" sz="2000" dirty="0" smtClean="0">
                <a:solidFill>
                  <a:schemeClr val="bg1"/>
                </a:solidFill>
              </a:endParaRPr>
            </a:p>
            <a:p>
              <a:endParaRPr lang="de-DE" sz="2000" dirty="0" smtClean="0">
                <a:solidFill>
                  <a:schemeClr val="bg1"/>
                </a:solidFill>
              </a:endParaRPr>
            </a:p>
            <a:p>
              <a:endParaRPr lang="de-DE" sz="2000" dirty="0" smtClean="0">
                <a:solidFill>
                  <a:schemeClr val="bg1"/>
                </a:solidFill>
              </a:endParaRPr>
            </a:p>
            <a:p>
              <a:r>
                <a:rPr lang="en-GB" sz="2000" dirty="0" smtClean="0">
                  <a:solidFill>
                    <a:schemeClr val="bg1"/>
                  </a:solidFill>
                </a:rPr>
                <a:t>					   </a:t>
              </a:r>
              <a:r>
                <a:rPr lang="en-GB" sz="2000" dirty="0" err="1" smtClean="0">
                  <a:solidFill>
                    <a:schemeClr val="bg1"/>
                  </a:solidFill>
                </a:rPr>
                <a:t>unser</a:t>
              </a:r>
              <a:r>
                <a:rPr lang="en-GB" sz="2000" dirty="0" smtClean="0">
                  <a:solidFill>
                    <a:schemeClr val="bg1"/>
                  </a:solidFill>
                </a:rPr>
                <a:t> Signal </a:t>
              </a:r>
              <a:r>
                <a:rPr lang="en-GB" sz="2000" dirty="0" err="1" smtClean="0">
                  <a:solidFill>
                    <a:schemeClr val="bg1"/>
                  </a:solidFill>
                </a:rPr>
                <a:t>stammt</a:t>
              </a:r>
              <a:r>
                <a:rPr lang="en-GB" sz="2000" dirty="0" smtClean="0">
                  <a:solidFill>
                    <a:schemeClr val="bg1"/>
                  </a:solidFill>
                </a:rPr>
                <a:t> von den </a:t>
              </a:r>
              <a:r>
                <a:rPr lang="en-GB" sz="2000" dirty="0" err="1" smtClean="0">
                  <a:solidFill>
                    <a:schemeClr val="bg1"/>
                  </a:solidFill>
                </a:rPr>
                <a:t>oberen</a:t>
              </a:r>
              <a:endParaRPr lang="en-GB" sz="2000" dirty="0" smtClean="0">
                <a:solidFill>
                  <a:schemeClr val="bg1"/>
                </a:solidFill>
              </a:endParaRPr>
            </a:p>
            <a:p>
              <a:r>
                <a:rPr lang="en-GB" sz="2000" dirty="0" smtClean="0">
                  <a:solidFill>
                    <a:schemeClr val="bg1"/>
                  </a:solidFill>
                </a:rPr>
                <a:t>					   </a:t>
              </a:r>
              <a:r>
                <a:rPr lang="en-GB" sz="2000" dirty="0" err="1" smtClean="0">
                  <a:solidFill>
                    <a:schemeClr val="bg1"/>
                  </a:solidFill>
                </a:rPr>
                <a:t>beiden</a:t>
              </a:r>
              <a:r>
                <a:rPr lang="en-GB" sz="2000" dirty="0" smtClean="0">
                  <a:solidFill>
                    <a:schemeClr val="bg1"/>
                  </a:solidFill>
                </a:rPr>
                <a:t> </a:t>
              </a:r>
              <a:r>
                <a:rPr lang="en-GB" sz="2000" dirty="0" err="1" smtClean="0">
                  <a:solidFill>
                    <a:schemeClr val="bg1"/>
                  </a:solidFill>
                </a:rPr>
                <a:t>Prozessen</a:t>
              </a:r>
              <a:r>
                <a:rPr lang="en-GB" sz="2000" dirty="0" smtClean="0">
                  <a:solidFill>
                    <a:schemeClr val="bg1"/>
                  </a:solidFill>
                </a:rPr>
                <a:t> ...</a:t>
              </a:r>
              <a:endParaRPr lang="de-DE" sz="2000" dirty="0" smtClean="0">
                <a:solidFill>
                  <a:schemeClr val="bg1"/>
                </a:solidFill>
              </a:endParaRPr>
            </a:p>
            <a:p>
              <a:endParaRPr lang="de-DE" sz="2000" dirty="0" smtClean="0">
                <a:solidFill>
                  <a:schemeClr val="bg1"/>
                </a:solidFill>
              </a:endParaRPr>
            </a:p>
            <a:p>
              <a:endParaRPr lang="de-DE" sz="2000" dirty="0" smtClean="0">
                <a:solidFill>
                  <a:schemeClr val="bg1"/>
                </a:solidFill>
              </a:endParaRPr>
            </a:p>
            <a:p>
              <a:endParaRPr lang="de-DE" sz="2000" dirty="0" smtClean="0">
                <a:solidFill>
                  <a:schemeClr val="bg1"/>
                </a:solidFill>
              </a:endParaRPr>
            </a:p>
            <a:p>
              <a:endParaRPr lang="de-DE" sz="2000" dirty="0" smtClean="0">
                <a:solidFill>
                  <a:schemeClr val="bg1"/>
                </a:solidFill>
              </a:endParaRPr>
            </a:p>
            <a:p>
              <a:endParaRPr lang="de-DE" sz="2000" dirty="0" smtClean="0">
                <a:solidFill>
                  <a:schemeClr val="bg1"/>
                </a:solidFill>
              </a:endParaRPr>
            </a:p>
          </p:txBody>
        </p:sp>
      </p:grpSp>
      <p:sp>
        <p:nvSpPr>
          <p:cNvPr id="12" name="Title 1"/>
          <p:cNvSpPr txBox="1">
            <a:spLocks/>
          </p:cNvSpPr>
          <p:nvPr/>
        </p:nvSpPr>
        <p:spPr>
          <a:xfrm>
            <a:off x="285720" y="357166"/>
            <a:ext cx="8572560" cy="1143000"/>
          </a:xfrm>
          <a:prstGeom prst="rect">
            <a:avLst/>
          </a:prstGeom>
        </p:spPr>
        <p:txBody>
          <a:bodyPr vert="horz" lIns="91440" tIns="45720" rIns="91440" bIns="45720" rtlCol="0" anchor="ctr">
            <a:normAutofit/>
          </a:bodyPr>
          <a:lstStyle/>
          <a:p>
            <a:pPr marL="457200" indent="-457200"/>
            <a:r>
              <a:rPr lang="de-DE" sz="4400" dirty="0" smtClean="0">
                <a:solidFill>
                  <a:schemeClr val="bg1"/>
                </a:solidFill>
                <a:latin typeface="Cordia New" pitchFamily="34" charset="-34"/>
                <a:cs typeface="Cordia New" pitchFamily="34" charset="-34"/>
              </a:rPr>
              <a:t>5. Datenanalyse</a:t>
            </a:r>
          </a:p>
        </p:txBody>
      </p:sp>
      <p:sp>
        <p:nvSpPr>
          <p:cNvPr id="18" name="Slide Number Placeholder 17"/>
          <p:cNvSpPr>
            <a:spLocks noGrp="1"/>
          </p:cNvSpPr>
          <p:nvPr>
            <p:ph type="sldNum" sz="quarter" idx="12"/>
          </p:nvPr>
        </p:nvSpPr>
        <p:spPr/>
        <p:txBody>
          <a:bodyPr/>
          <a:lstStyle/>
          <a:p>
            <a:fld id="{113716C7-BC24-43E6-9F9A-C5106614EB76}" type="slidenum">
              <a:rPr lang="de-DE" smtClean="0"/>
              <a:pPr/>
              <a:t>62</a:t>
            </a:fld>
            <a:endParaRPr lang="de-DE"/>
          </a:p>
        </p:txBody>
      </p:sp>
      <p:grpSp>
        <p:nvGrpSpPr>
          <p:cNvPr id="7" name="Group 6"/>
          <p:cNvGrpSpPr/>
          <p:nvPr/>
        </p:nvGrpSpPr>
        <p:grpSpPr>
          <a:xfrm>
            <a:off x="323528" y="2860345"/>
            <a:ext cx="1500198" cy="928694"/>
            <a:chOff x="551522" y="2716330"/>
            <a:chExt cx="1500198" cy="928694"/>
          </a:xfrm>
        </p:grpSpPr>
        <p:grpSp>
          <p:nvGrpSpPr>
            <p:cNvPr id="8" name="Group 13"/>
            <p:cNvGrpSpPr/>
            <p:nvPr/>
          </p:nvGrpSpPr>
          <p:grpSpPr>
            <a:xfrm>
              <a:off x="551522" y="2716330"/>
              <a:ext cx="1500198" cy="928694"/>
              <a:chOff x="6092825" y="823913"/>
              <a:chExt cx="2112963" cy="1595437"/>
            </a:xfrm>
          </p:grpSpPr>
          <p:pic>
            <p:nvPicPr>
              <p:cNvPr id="10" name="Picture 8"/>
              <p:cNvPicPr>
                <a:picLocks noChangeAspect="1" noChangeArrowheads="1"/>
              </p:cNvPicPr>
              <p:nvPr/>
            </p:nvPicPr>
            <p:blipFill>
              <a:blip r:embed="rId2" cstate="print"/>
              <a:srcRect l="30766" r="34084" b="3171"/>
              <a:stretch>
                <a:fillRect/>
              </a:stretch>
            </p:blipFill>
            <p:spPr bwMode="auto">
              <a:xfrm>
                <a:off x="6092825" y="823913"/>
                <a:ext cx="2112963" cy="1595437"/>
              </a:xfrm>
              <a:prstGeom prst="rect">
                <a:avLst/>
              </a:prstGeom>
              <a:noFill/>
              <a:ln w="9525">
                <a:noFill/>
                <a:miter lim="800000"/>
                <a:headEnd/>
                <a:tailEnd/>
              </a:ln>
              <a:effectLst/>
            </p:spPr>
          </p:pic>
          <p:sp>
            <p:nvSpPr>
              <p:cNvPr id="11" name="Text Box 9"/>
              <p:cNvSpPr txBox="1">
                <a:spLocks noChangeArrowheads="1"/>
              </p:cNvSpPr>
              <p:nvPr/>
            </p:nvSpPr>
            <p:spPr bwMode="auto">
              <a:xfrm>
                <a:off x="6146800" y="1079500"/>
                <a:ext cx="266700" cy="304800"/>
              </a:xfrm>
              <a:prstGeom prst="rect">
                <a:avLst/>
              </a:prstGeom>
              <a:solidFill>
                <a:schemeClr val="bg1"/>
              </a:solidFill>
              <a:ln w="9525">
                <a:noFill/>
                <a:miter lim="800000"/>
                <a:headEnd/>
                <a:tailEnd/>
              </a:ln>
              <a:effectLst/>
            </p:spPr>
            <p:txBody>
              <a:bodyPr>
                <a:spAutoFit/>
              </a:bodyPr>
              <a:lstStyle/>
              <a:p>
                <a:pPr>
                  <a:spcBef>
                    <a:spcPct val="50000"/>
                  </a:spcBef>
                </a:pPr>
                <a:r>
                  <a:rPr lang="en-US" sz="1400" b="1" dirty="0"/>
                  <a:t>g</a:t>
                </a:r>
              </a:p>
            </p:txBody>
          </p:sp>
          <p:sp>
            <p:nvSpPr>
              <p:cNvPr id="13" name="Text Box 10"/>
              <p:cNvSpPr txBox="1">
                <a:spLocks noChangeArrowheads="1"/>
              </p:cNvSpPr>
              <p:nvPr/>
            </p:nvSpPr>
            <p:spPr bwMode="auto">
              <a:xfrm>
                <a:off x="6138863" y="2036763"/>
                <a:ext cx="266700" cy="304800"/>
              </a:xfrm>
              <a:prstGeom prst="rect">
                <a:avLst/>
              </a:prstGeom>
              <a:solidFill>
                <a:schemeClr val="bg1"/>
              </a:solidFill>
              <a:ln w="9525">
                <a:noFill/>
                <a:miter lim="800000"/>
                <a:headEnd/>
                <a:tailEnd/>
              </a:ln>
              <a:effectLst/>
            </p:spPr>
            <p:txBody>
              <a:bodyPr>
                <a:spAutoFit/>
              </a:bodyPr>
              <a:lstStyle/>
              <a:p>
                <a:pPr>
                  <a:spcBef>
                    <a:spcPct val="50000"/>
                  </a:spcBef>
                </a:pPr>
                <a:r>
                  <a:rPr lang="en-US" sz="1400" b="1"/>
                  <a:t>u</a:t>
                </a:r>
              </a:p>
            </p:txBody>
          </p:sp>
          <p:sp>
            <p:nvSpPr>
              <p:cNvPr id="16" name="Text Box 11"/>
              <p:cNvSpPr txBox="1">
                <a:spLocks noChangeArrowheads="1"/>
              </p:cNvSpPr>
              <p:nvPr/>
            </p:nvSpPr>
            <p:spPr bwMode="auto">
              <a:xfrm>
                <a:off x="7756525" y="1101725"/>
                <a:ext cx="266700" cy="304800"/>
              </a:xfrm>
              <a:prstGeom prst="rect">
                <a:avLst/>
              </a:prstGeom>
              <a:solidFill>
                <a:schemeClr val="bg1"/>
              </a:solidFill>
              <a:ln w="9525">
                <a:noFill/>
                <a:miter lim="800000"/>
                <a:headEnd/>
                <a:tailEnd/>
              </a:ln>
              <a:effectLst/>
            </p:spPr>
            <p:txBody>
              <a:bodyPr>
                <a:spAutoFit/>
              </a:bodyPr>
              <a:lstStyle/>
              <a:p>
                <a:pPr>
                  <a:spcBef>
                    <a:spcPct val="50000"/>
                  </a:spcBef>
                </a:pPr>
                <a:r>
                  <a:rPr lang="en-US" sz="1400" b="1"/>
                  <a:t>d</a:t>
                </a:r>
              </a:p>
            </p:txBody>
          </p:sp>
          <p:sp>
            <p:nvSpPr>
              <p:cNvPr id="17" name="Text Box 12"/>
              <p:cNvSpPr txBox="1">
                <a:spLocks noChangeArrowheads="1"/>
              </p:cNvSpPr>
              <p:nvPr/>
            </p:nvSpPr>
            <p:spPr bwMode="auto">
              <a:xfrm>
                <a:off x="7191587" y="1766904"/>
                <a:ext cx="596721" cy="528741"/>
              </a:xfrm>
              <a:prstGeom prst="rect">
                <a:avLst/>
              </a:prstGeom>
              <a:noFill/>
              <a:ln w="9525">
                <a:noFill/>
                <a:miter lim="800000"/>
                <a:headEnd/>
                <a:tailEnd/>
              </a:ln>
              <a:effectLst/>
            </p:spPr>
            <p:txBody>
              <a:bodyPr wrap="square">
                <a:spAutoFit/>
              </a:bodyPr>
              <a:lstStyle/>
              <a:p>
                <a:pPr>
                  <a:spcBef>
                    <a:spcPct val="50000"/>
                  </a:spcBef>
                </a:pPr>
                <a:r>
                  <a:rPr lang="en-US" sz="1400" b="1" dirty="0"/>
                  <a:t>W</a:t>
                </a:r>
                <a:r>
                  <a:rPr lang="en-US" sz="1400" b="1" baseline="30000" dirty="0"/>
                  <a:t>+</a:t>
                </a:r>
                <a:endParaRPr lang="en-US" sz="1400" b="1" dirty="0"/>
              </a:p>
            </p:txBody>
          </p:sp>
        </p:grpSp>
        <p:sp>
          <p:nvSpPr>
            <p:cNvPr id="9" name="TextBox 8"/>
            <p:cNvSpPr txBox="1"/>
            <p:nvPr/>
          </p:nvSpPr>
          <p:spPr>
            <a:xfrm>
              <a:off x="1794981" y="3212976"/>
              <a:ext cx="184731" cy="369332"/>
            </a:xfrm>
            <a:prstGeom prst="rect">
              <a:avLst/>
            </a:prstGeom>
            <a:solidFill>
              <a:schemeClr val="bg1"/>
            </a:solidFill>
          </p:spPr>
          <p:txBody>
            <a:bodyPr wrap="none" rtlCol="0">
              <a:spAutoFit/>
            </a:bodyPr>
            <a:lstStyle/>
            <a:p>
              <a:endParaRPr lang="de-DE" dirty="0"/>
            </a:p>
          </p:txBody>
        </p:sp>
      </p:grpSp>
      <p:pic>
        <p:nvPicPr>
          <p:cNvPr id="114689" name="Picture 1"/>
          <p:cNvPicPr>
            <a:picLocks noChangeAspect="1" noChangeArrowheads="1"/>
          </p:cNvPicPr>
          <p:nvPr/>
        </p:nvPicPr>
        <p:blipFill>
          <a:blip r:embed="rId3" cstate="print"/>
          <a:srcRect/>
          <a:stretch>
            <a:fillRect/>
          </a:stretch>
        </p:blipFill>
        <p:spPr bwMode="auto">
          <a:xfrm>
            <a:off x="2255775" y="2852936"/>
            <a:ext cx="1028788" cy="936104"/>
          </a:xfrm>
          <a:prstGeom prst="rect">
            <a:avLst/>
          </a:prstGeom>
          <a:noFill/>
          <a:ln w="9525">
            <a:noFill/>
            <a:miter lim="800000"/>
            <a:headEnd/>
            <a:tailEnd/>
          </a:ln>
        </p:spPr>
      </p:pic>
      <p:pic>
        <p:nvPicPr>
          <p:cNvPr id="114691" name="Picture 3"/>
          <p:cNvPicPr>
            <a:picLocks noChangeAspect="1" noChangeArrowheads="1"/>
          </p:cNvPicPr>
          <p:nvPr/>
        </p:nvPicPr>
        <p:blipFill>
          <a:blip r:embed="rId4" cstate="print"/>
          <a:srcRect/>
          <a:stretch>
            <a:fillRect/>
          </a:stretch>
        </p:blipFill>
        <p:spPr bwMode="auto">
          <a:xfrm>
            <a:off x="323528" y="4149080"/>
            <a:ext cx="4487247" cy="2172612"/>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9"/>
          <p:cNvGrpSpPr/>
          <p:nvPr/>
        </p:nvGrpSpPr>
        <p:grpSpPr>
          <a:xfrm>
            <a:off x="214282" y="188640"/>
            <a:ext cx="8715436" cy="6429420"/>
            <a:chOff x="571472" y="428604"/>
            <a:chExt cx="7858180" cy="6072230"/>
          </a:xfrm>
        </p:grpSpPr>
        <p:sp>
          <p:nvSpPr>
            <p:cNvPr id="14" name="Rectangle 13"/>
            <p:cNvSpPr/>
            <p:nvPr/>
          </p:nvSpPr>
          <p:spPr>
            <a:xfrm>
              <a:off x="571472" y="428604"/>
              <a:ext cx="7858180" cy="1357322"/>
            </a:xfrm>
            <a:prstGeom prst="rect">
              <a:avLst/>
            </a:prstGeom>
            <a:solidFill>
              <a:srgbClr val="C0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bg1"/>
                </a:solidFill>
              </a:endParaRPr>
            </a:p>
          </p:txBody>
        </p:sp>
        <p:sp>
          <p:nvSpPr>
            <p:cNvPr id="15" name="Rectangle 14"/>
            <p:cNvSpPr/>
            <p:nvPr/>
          </p:nvSpPr>
          <p:spPr>
            <a:xfrm>
              <a:off x="571472" y="1785926"/>
              <a:ext cx="7858180" cy="4714908"/>
            </a:xfrm>
            <a:prstGeom prst="rect">
              <a:avLst/>
            </a:prstGeom>
            <a:solidFill>
              <a:srgbClr val="C00000"/>
            </a:solidFill>
            <a:ln w="60325" cap="flat">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000" dirty="0" smtClean="0">
                  <a:solidFill>
                    <a:schemeClr val="bg1"/>
                  </a:solidFill>
                </a:rPr>
                <a:t>Beispiel 3: Das W-Boson (Vorbereitung für gleich !!!)</a:t>
              </a:r>
            </a:p>
            <a:p>
              <a:endParaRPr lang="de-DE" sz="2000" dirty="0" smtClean="0">
                <a:solidFill>
                  <a:schemeClr val="bg1"/>
                </a:solidFill>
              </a:endParaRPr>
            </a:p>
            <a:p>
              <a:r>
                <a:rPr lang="de-DE" sz="2000" dirty="0" smtClean="0">
                  <a:solidFill>
                    <a:schemeClr val="bg1"/>
                  </a:solidFill>
                </a:rPr>
                <a:t>Bei dem W-Boson-Zerfallskanal </a:t>
              </a:r>
              <a:r>
                <a:rPr lang="de-DE" sz="2000" dirty="0" err="1" smtClean="0">
                  <a:solidFill>
                    <a:schemeClr val="bg1"/>
                  </a:solidFill>
                </a:rPr>
                <a:t>W</a:t>
              </a:r>
              <a:r>
                <a:rPr lang="de-DE" sz="2000" dirty="0" err="1" smtClean="0">
                  <a:solidFill>
                    <a:schemeClr val="bg1"/>
                  </a:solidFill>
                  <a:sym typeface="Wingdings" pitchFamily="2" charset="2"/>
                </a:rPr>
                <a:t>l+ν</a:t>
              </a:r>
              <a:r>
                <a:rPr lang="de-DE" sz="2000" dirty="0" smtClean="0">
                  <a:solidFill>
                    <a:schemeClr val="bg1"/>
                  </a:solidFill>
                  <a:sym typeface="Wingdings" pitchFamily="2" charset="2"/>
                </a:rPr>
                <a:t> gibt es viele Prozesse, die ähnliche Signaturen haben ... (später mehr dazu)</a:t>
              </a:r>
              <a:endParaRPr lang="de-DE" sz="2000" dirty="0" smtClean="0">
                <a:solidFill>
                  <a:schemeClr val="bg1"/>
                </a:solidFill>
              </a:endParaRPr>
            </a:p>
            <a:p>
              <a:endParaRPr lang="de-DE" sz="2000" dirty="0" smtClean="0">
                <a:solidFill>
                  <a:schemeClr val="bg1"/>
                </a:solidFill>
              </a:endParaRPr>
            </a:p>
            <a:p>
              <a:endParaRPr lang="de-DE" sz="2000" dirty="0" smtClean="0">
                <a:solidFill>
                  <a:schemeClr val="bg1"/>
                </a:solidFill>
              </a:endParaRPr>
            </a:p>
            <a:p>
              <a:endParaRPr lang="de-DE" sz="2000" dirty="0" smtClean="0">
                <a:solidFill>
                  <a:schemeClr val="bg1"/>
                </a:solidFill>
              </a:endParaRPr>
            </a:p>
            <a:p>
              <a:endParaRPr lang="de-DE" sz="2000" dirty="0" smtClean="0">
                <a:solidFill>
                  <a:schemeClr val="bg1"/>
                </a:solidFill>
              </a:endParaRPr>
            </a:p>
            <a:p>
              <a:endParaRPr lang="de-DE" sz="2000" dirty="0" smtClean="0">
                <a:solidFill>
                  <a:schemeClr val="bg1"/>
                </a:solidFill>
              </a:endParaRPr>
            </a:p>
            <a:p>
              <a:endParaRPr lang="de-DE" sz="2000" dirty="0" smtClean="0">
                <a:solidFill>
                  <a:schemeClr val="bg1"/>
                </a:solidFill>
              </a:endParaRPr>
            </a:p>
            <a:p>
              <a:endParaRPr lang="de-DE" sz="2000" dirty="0" smtClean="0">
                <a:solidFill>
                  <a:schemeClr val="bg1"/>
                </a:solidFill>
              </a:endParaRPr>
            </a:p>
            <a:p>
              <a:endParaRPr lang="de-DE" sz="2000" dirty="0" smtClean="0">
                <a:solidFill>
                  <a:schemeClr val="bg1"/>
                </a:solidFill>
              </a:endParaRPr>
            </a:p>
            <a:p>
              <a:endParaRPr lang="de-DE" sz="2000" dirty="0" smtClean="0">
                <a:solidFill>
                  <a:schemeClr val="bg1"/>
                </a:solidFill>
              </a:endParaRPr>
            </a:p>
            <a:p>
              <a:endParaRPr lang="de-DE" sz="2000" dirty="0" smtClean="0">
                <a:solidFill>
                  <a:schemeClr val="bg1"/>
                </a:solidFill>
              </a:endParaRPr>
            </a:p>
            <a:p>
              <a:endParaRPr lang="de-DE" sz="2000" dirty="0" smtClean="0">
                <a:solidFill>
                  <a:schemeClr val="bg1"/>
                </a:solidFill>
              </a:endParaRPr>
            </a:p>
            <a:p>
              <a:endParaRPr lang="de-DE" sz="2000" dirty="0" smtClean="0">
                <a:solidFill>
                  <a:schemeClr val="bg1"/>
                </a:solidFill>
              </a:endParaRPr>
            </a:p>
          </p:txBody>
        </p:sp>
      </p:grpSp>
      <p:sp>
        <p:nvSpPr>
          <p:cNvPr id="12" name="Title 1"/>
          <p:cNvSpPr txBox="1">
            <a:spLocks/>
          </p:cNvSpPr>
          <p:nvPr/>
        </p:nvSpPr>
        <p:spPr>
          <a:xfrm>
            <a:off x="285720" y="357166"/>
            <a:ext cx="8572560" cy="1143000"/>
          </a:xfrm>
          <a:prstGeom prst="rect">
            <a:avLst/>
          </a:prstGeom>
        </p:spPr>
        <p:txBody>
          <a:bodyPr vert="horz" lIns="91440" tIns="45720" rIns="91440" bIns="45720" rtlCol="0" anchor="ctr">
            <a:normAutofit/>
          </a:bodyPr>
          <a:lstStyle/>
          <a:p>
            <a:pPr marL="457200" indent="-457200"/>
            <a:r>
              <a:rPr lang="de-DE" sz="4400" dirty="0" smtClean="0">
                <a:solidFill>
                  <a:schemeClr val="bg1"/>
                </a:solidFill>
                <a:latin typeface="Cordia New" pitchFamily="34" charset="-34"/>
                <a:cs typeface="Cordia New" pitchFamily="34" charset="-34"/>
              </a:rPr>
              <a:t>5. Datenanalyse</a:t>
            </a:r>
          </a:p>
        </p:txBody>
      </p:sp>
      <p:sp>
        <p:nvSpPr>
          <p:cNvPr id="18" name="Slide Number Placeholder 17"/>
          <p:cNvSpPr>
            <a:spLocks noGrp="1"/>
          </p:cNvSpPr>
          <p:nvPr>
            <p:ph type="sldNum" sz="quarter" idx="12"/>
          </p:nvPr>
        </p:nvSpPr>
        <p:spPr/>
        <p:txBody>
          <a:bodyPr/>
          <a:lstStyle/>
          <a:p>
            <a:fld id="{113716C7-BC24-43E6-9F9A-C5106614EB76}" type="slidenum">
              <a:rPr lang="de-DE" smtClean="0"/>
              <a:pPr/>
              <a:t>63</a:t>
            </a:fld>
            <a:endParaRPr lang="de-DE"/>
          </a:p>
        </p:txBody>
      </p:sp>
    </p:spTree>
  </p:cSld>
  <p:clrMapOvr>
    <a:masterClrMapping/>
  </p:clrMapOvr>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9"/>
          <p:cNvGrpSpPr/>
          <p:nvPr/>
        </p:nvGrpSpPr>
        <p:grpSpPr>
          <a:xfrm>
            <a:off x="214282" y="188640"/>
            <a:ext cx="8715436" cy="6429420"/>
            <a:chOff x="571472" y="428604"/>
            <a:chExt cx="7858180" cy="6072230"/>
          </a:xfrm>
        </p:grpSpPr>
        <p:sp>
          <p:nvSpPr>
            <p:cNvPr id="14" name="Rectangle 13"/>
            <p:cNvSpPr/>
            <p:nvPr/>
          </p:nvSpPr>
          <p:spPr>
            <a:xfrm>
              <a:off x="571472" y="428604"/>
              <a:ext cx="7858180" cy="1357322"/>
            </a:xfrm>
            <a:prstGeom prst="rect">
              <a:avLst/>
            </a:prstGeom>
            <a:solidFill>
              <a:srgbClr val="C0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bg1"/>
                </a:solidFill>
              </a:endParaRPr>
            </a:p>
          </p:txBody>
        </p:sp>
        <p:sp>
          <p:nvSpPr>
            <p:cNvPr id="15" name="Rectangle 14"/>
            <p:cNvSpPr/>
            <p:nvPr/>
          </p:nvSpPr>
          <p:spPr>
            <a:xfrm>
              <a:off x="571472" y="1785926"/>
              <a:ext cx="7858180" cy="4714908"/>
            </a:xfrm>
            <a:prstGeom prst="rect">
              <a:avLst/>
            </a:prstGeom>
            <a:solidFill>
              <a:srgbClr val="C00000"/>
            </a:solidFill>
            <a:ln w="60325" cap="flat">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2000" dirty="0" smtClean="0">
                  <a:solidFill>
                    <a:schemeClr val="bg1"/>
                  </a:solidFill>
                </a:rPr>
                <a:t>                                                       MC </a:t>
              </a:r>
              <a:r>
                <a:rPr lang="en-GB" sz="2000" dirty="0" err="1" smtClean="0">
                  <a:solidFill>
                    <a:schemeClr val="bg1"/>
                  </a:solidFill>
                </a:rPr>
                <a:t>simulierte</a:t>
              </a:r>
              <a:r>
                <a:rPr lang="en-GB" sz="2000" dirty="0" smtClean="0">
                  <a:solidFill>
                    <a:schemeClr val="bg1"/>
                  </a:solidFill>
                </a:rPr>
                <a:t> </a:t>
              </a:r>
              <a:r>
                <a:rPr lang="en-GB" sz="2000" dirty="0" err="1" smtClean="0">
                  <a:solidFill>
                    <a:schemeClr val="bg1"/>
                  </a:solidFill>
                </a:rPr>
                <a:t>Daten</a:t>
              </a:r>
              <a:endParaRPr lang="en-GB" sz="2000" dirty="0" smtClean="0">
                <a:solidFill>
                  <a:schemeClr val="bg1"/>
                </a:solidFill>
              </a:endParaRPr>
            </a:p>
            <a:p>
              <a:endParaRPr lang="en-GB" sz="2000" dirty="0" smtClean="0">
                <a:solidFill>
                  <a:schemeClr val="bg1"/>
                </a:solidFill>
              </a:endParaRPr>
            </a:p>
            <a:p>
              <a:endParaRPr lang="en-GB" sz="2000" dirty="0" smtClean="0">
                <a:solidFill>
                  <a:schemeClr val="bg1"/>
                </a:solidFill>
              </a:endParaRPr>
            </a:p>
            <a:p>
              <a:endParaRPr lang="en-GB" sz="2000" dirty="0" smtClean="0">
                <a:solidFill>
                  <a:schemeClr val="bg1"/>
                </a:solidFill>
              </a:endParaRPr>
            </a:p>
            <a:p>
              <a:endParaRPr lang="en-GB" sz="2000" dirty="0" smtClean="0">
                <a:solidFill>
                  <a:schemeClr val="bg1"/>
                </a:solidFill>
              </a:endParaRPr>
            </a:p>
            <a:p>
              <a:endParaRPr lang="en-GB" sz="2000" dirty="0" smtClean="0">
                <a:solidFill>
                  <a:schemeClr val="bg1"/>
                </a:solidFill>
              </a:endParaRPr>
            </a:p>
            <a:p>
              <a:endParaRPr lang="en-GB" sz="2000" dirty="0" smtClean="0">
                <a:solidFill>
                  <a:schemeClr val="bg1"/>
                </a:solidFill>
              </a:endParaRPr>
            </a:p>
            <a:p>
              <a:endParaRPr lang="en-GB" sz="2000" dirty="0" smtClean="0">
                <a:solidFill>
                  <a:schemeClr val="bg1"/>
                </a:solidFill>
              </a:endParaRPr>
            </a:p>
            <a:p>
              <a:endParaRPr lang="en-GB" sz="2000" dirty="0" smtClean="0">
                <a:solidFill>
                  <a:schemeClr val="bg1"/>
                </a:solidFill>
              </a:endParaRPr>
            </a:p>
            <a:p>
              <a:endParaRPr lang="en-GB" sz="2000" dirty="0" smtClean="0">
                <a:solidFill>
                  <a:schemeClr val="bg1"/>
                </a:solidFill>
              </a:endParaRPr>
            </a:p>
            <a:p>
              <a:endParaRPr lang="en-GB" sz="2000" dirty="0" smtClean="0">
                <a:solidFill>
                  <a:schemeClr val="bg1"/>
                </a:solidFill>
              </a:endParaRPr>
            </a:p>
            <a:p>
              <a:endParaRPr lang="en-GB" sz="2000" dirty="0" smtClean="0">
                <a:solidFill>
                  <a:schemeClr val="bg1"/>
                </a:solidFill>
              </a:endParaRPr>
            </a:p>
            <a:p>
              <a:endParaRPr lang="en-GB" sz="2000" dirty="0" smtClean="0">
                <a:solidFill>
                  <a:schemeClr val="bg1"/>
                </a:solidFill>
              </a:endParaRPr>
            </a:p>
            <a:p>
              <a:endParaRPr lang="de-DE" sz="2000" dirty="0" smtClean="0">
                <a:solidFill>
                  <a:schemeClr val="bg1"/>
                </a:solidFill>
              </a:endParaRPr>
            </a:p>
            <a:p>
              <a:endParaRPr lang="de-DE" sz="2000" dirty="0" smtClean="0">
                <a:solidFill>
                  <a:schemeClr val="bg1"/>
                </a:solidFill>
              </a:endParaRPr>
            </a:p>
          </p:txBody>
        </p:sp>
      </p:grpSp>
      <p:sp>
        <p:nvSpPr>
          <p:cNvPr id="12" name="Title 1"/>
          <p:cNvSpPr txBox="1">
            <a:spLocks/>
          </p:cNvSpPr>
          <p:nvPr/>
        </p:nvSpPr>
        <p:spPr>
          <a:xfrm>
            <a:off x="285720" y="357166"/>
            <a:ext cx="8572560" cy="1143000"/>
          </a:xfrm>
          <a:prstGeom prst="rect">
            <a:avLst/>
          </a:prstGeom>
        </p:spPr>
        <p:txBody>
          <a:bodyPr vert="horz" lIns="91440" tIns="45720" rIns="91440" bIns="45720" rtlCol="0" anchor="ctr">
            <a:normAutofit/>
          </a:bodyPr>
          <a:lstStyle/>
          <a:p>
            <a:pPr marL="457200" indent="-457200"/>
            <a:r>
              <a:rPr lang="de-DE" sz="4400" dirty="0" smtClean="0">
                <a:solidFill>
                  <a:schemeClr val="bg1"/>
                </a:solidFill>
                <a:latin typeface="Cordia New" pitchFamily="34" charset="-34"/>
                <a:cs typeface="Cordia New" pitchFamily="34" charset="-34"/>
              </a:rPr>
              <a:t>5. Datenanalyse</a:t>
            </a:r>
          </a:p>
        </p:txBody>
      </p:sp>
      <p:sp>
        <p:nvSpPr>
          <p:cNvPr id="18" name="Slide Number Placeholder 17"/>
          <p:cNvSpPr>
            <a:spLocks noGrp="1"/>
          </p:cNvSpPr>
          <p:nvPr>
            <p:ph type="sldNum" sz="quarter" idx="12"/>
          </p:nvPr>
        </p:nvSpPr>
        <p:spPr/>
        <p:txBody>
          <a:bodyPr/>
          <a:lstStyle/>
          <a:p>
            <a:fld id="{113716C7-BC24-43E6-9F9A-C5106614EB76}" type="slidenum">
              <a:rPr lang="de-DE" smtClean="0"/>
              <a:pPr/>
              <a:t>64</a:t>
            </a:fld>
            <a:endParaRPr lang="de-DE"/>
          </a:p>
        </p:txBody>
      </p:sp>
      <p:pic>
        <p:nvPicPr>
          <p:cNvPr id="130050" name="Picture 2" descr="http://upload.wikimedia.org/wikipedia/commons/1/1f/Pi_statistisch.png">
            <a:hlinkClick r:id="rId2" action="ppaction://hlinksldjump"/>
          </p:cNvPr>
          <p:cNvPicPr>
            <a:picLocks noChangeAspect="1" noChangeArrowheads="1"/>
          </p:cNvPicPr>
          <p:nvPr/>
        </p:nvPicPr>
        <p:blipFill>
          <a:blip r:embed="rId3" cstate="print"/>
          <a:srcRect/>
          <a:stretch>
            <a:fillRect/>
          </a:stretch>
        </p:blipFill>
        <p:spPr bwMode="auto">
          <a:xfrm>
            <a:off x="2687166" y="2564904"/>
            <a:ext cx="3829050" cy="3448050"/>
          </a:xfrm>
          <a:prstGeom prst="rect">
            <a:avLst/>
          </a:prstGeom>
          <a:noFill/>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2" name="Group 9"/>
          <p:cNvGrpSpPr/>
          <p:nvPr/>
        </p:nvGrpSpPr>
        <p:grpSpPr>
          <a:xfrm>
            <a:off x="214282" y="214290"/>
            <a:ext cx="8715436" cy="6429420"/>
            <a:chOff x="571472" y="428604"/>
            <a:chExt cx="7858180" cy="6072230"/>
          </a:xfrm>
        </p:grpSpPr>
        <p:sp>
          <p:nvSpPr>
            <p:cNvPr id="14" name="Rectangle 13"/>
            <p:cNvSpPr/>
            <p:nvPr/>
          </p:nvSpPr>
          <p:spPr>
            <a:xfrm>
              <a:off x="571472" y="428604"/>
              <a:ext cx="7858180" cy="1357322"/>
            </a:xfrm>
            <a:prstGeom prst="rect">
              <a:avLst/>
            </a:prstGeom>
            <a:solidFill>
              <a:schemeClr val="tx2">
                <a:lumMod val="40000"/>
                <a:lumOff val="60000"/>
              </a:schemeClr>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bg1"/>
                </a:solidFill>
              </a:endParaRPr>
            </a:p>
          </p:txBody>
        </p:sp>
        <p:sp>
          <p:nvSpPr>
            <p:cNvPr id="15" name="Rectangle 14"/>
            <p:cNvSpPr/>
            <p:nvPr/>
          </p:nvSpPr>
          <p:spPr>
            <a:xfrm>
              <a:off x="571472" y="1785926"/>
              <a:ext cx="7858180" cy="4714908"/>
            </a:xfrm>
            <a:prstGeom prst="rect">
              <a:avLst/>
            </a:prstGeom>
            <a:solidFill>
              <a:schemeClr val="tx2">
                <a:lumMod val="40000"/>
                <a:lumOff val="60000"/>
              </a:schemeClr>
            </a:solidFill>
            <a:ln w="60325" cap="flat">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bg1"/>
                </a:solidFill>
              </a:endParaRPr>
            </a:p>
          </p:txBody>
        </p:sp>
      </p:grpSp>
      <p:sp>
        <p:nvSpPr>
          <p:cNvPr id="6" name="TextBox 5"/>
          <p:cNvSpPr txBox="1"/>
          <p:nvPr/>
        </p:nvSpPr>
        <p:spPr>
          <a:xfrm>
            <a:off x="357158" y="2428868"/>
            <a:ext cx="8429684" cy="3170099"/>
          </a:xfrm>
          <a:prstGeom prst="rect">
            <a:avLst/>
          </a:prstGeom>
          <a:noFill/>
        </p:spPr>
        <p:txBody>
          <a:bodyPr wrap="square" numCol="1" spcCol="720000" rtlCol="0">
            <a:spAutoFit/>
          </a:bodyPr>
          <a:lstStyle/>
          <a:p>
            <a:pPr marL="457200" indent="-457200">
              <a:buFont typeface="+mj-lt"/>
              <a:buAutoNum type="arabicPeriod"/>
            </a:pPr>
            <a:r>
              <a:rPr lang="de-DE" sz="4000" dirty="0" smtClean="0">
                <a:solidFill>
                  <a:schemeClr val="bg1"/>
                </a:solidFill>
                <a:latin typeface="Cordia New" pitchFamily="34" charset="-34"/>
                <a:cs typeface="Cordia New" pitchFamily="34" charset="-34"/>
              </a:rPr>
              <a:t>Forschungsziele</a:t>
            </a:r>
          </a:p>
          <a:p>
            <a:pPr marL="457200" indent="-457200">
              <a:buFont typeface="+mj-lt"/>
              <a:buAutoNum type="arabicPeriod"/>
            </a:pPr>
            <a:r>
              <a:rPr lang="de-DE" sz="4000" dirty="0" smtClean="0">
                <a:solidFill>
                  <a:schemeClr val="bg1"/>
                </a:solidFill>
                <a:latin typeface="Cordia New" pitchFamily="34" charset="-34"/>
                <a:cs typeface="Cordia New" pitchFamily="34" charset="-34"/>
              </a:rPr>
              <a:t>Fundamentale Prinzipien der Teilchenphysik</a:t>
            </a:r>
          </a:p>
          <a:p>
            <a:pPr marL="457200" indent="-457200">
              <a:buFont typeface="+mj-lt"/>
              <a:buAutoNum type="arabicPeriod"/>
            </a:pPr>
            <a:r>
              <a:rPr lang="de-DE" sz="4000" dirty="0" smtClean="0">
                <a:solidFill>
                  <a:schemeClr val="bg1"/>
                </a:solidFill>
                <a:latin typeface="Cordia New" pitchFamily="34" charset="-34"/>
                <a:cs typeface="Cordia New" pitchFamily="34" charset="-34"/>
              </a:rPr>
              <a:t>Beschleuniger (sehr kurz nur)</a:t>
            </a:r>
          </a:p>
          <a:p>
            <a:pPr marL="457200" indent="-457200">
              <a:buFont typeface="+mj-lt"/>
              <a:buAutoNum type="arabicPeriod"/>
            </a:pPr>
            <a:r>
              <a:rPr lang="de-DE" sz="4000" dirty="0" smtClean="0">
                <a:solidFill>
                  <a:schemeClr val="bg1"/>
                </a:solidFill>
                <a:latin typeface="Cordia New" pitchFamily="34" charset="-34"/>
                <a:cs typeface="Cordia New" pitchFamily="34" charset="-34"/>
              </a:rPr>
              <a:t>Detektoren (am Beispiel von ATLAS)</a:t>
            </a:r>
          </a:p>
          <a:p>
            <a:pPr marL="457200" indent="-457200">
              <a:buFont typeface="+mj-lt"/>
              <a:buAutoNum type="arabicPeriod"/>
            </a:pPr>
            <a:r>
              <a:rPr lang="de-DE" sz="4000" dirty="0" smtClean="0">
                <a:solidFill>
                  <a:schemeClr val="bg1"/>
                </a:solidFill>
                <a:latin typeface="Cordia New" pitchFamily="34" charset="-34"/>
                <a:cs typeface="Cordia New" pitchFamily="34" charset="-34"/>
              </a:rPr>
              <a:t>Datenanalyse</a:t>
            </a:r>
          </a:p>
        </p:txBody>
      </p:sp>
      <p:sp>
        <p:nvSpPr>
          <p:cNvPr id="12" name="Title 1"/>
          <p:cNvSpPr txBox="1">
            <a:spLocks/>
          </p:cNvSpPr>
          <p:nvPr/>
        </p:nvSpPr>
        <p:spPr>
          <a:xfrm>
            <a:off x="285720" y="357166"/>
            <a:ext cx="8572560" cy="1143000"/>
          </a:xfrm>
          <a:prstGeom prst="rect">
            <a:avLst/>
          </a:prstGeom>
        </p:spPr>
        <p:txBody>
          <a:bodyPr vert="horz" lIns="91440" tIns="45720" rIns="91440" bIns="45720" rtlCol="0" anchor="ctr">
            <a:normAutofit/>
          </a:body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de-DE" sz="4400" b="0" i="0" u="none" strike="noStrike" kern="1200" cap="none" spc="0" normalizeH="0" baseline="0" dirty="0" smtClean="0">
                <a:ln>
                  <a:noFill/>
                </a:ln>
                <a:solidFill>
                  <a:schemeClr val="bg1"/>
                </a:solidFill>
                <a:effectLst/>
                <a:uLnTx/>
                <a:uFillTx/>
                <a:latin typeface="Cordia New" pitchFamily="34" charset="-34"/>
                <a:ea typeface="+mj-ea"/>
                <a:cs typeface="Cordia New" pitchFamily="34" charset="-34"/>
              </a:rPr>
              <a:t>A. Zusammenfassung</a:t>
            </a:r>
            <a:endParaRPr kumimoji="0" lang="de-DE" sz="2200" b="0" i="0" u="none" strike="noStrike" kern="1200" cap="none" spc="0" normalizeH="0" baseline="0" dirty="0">
              <a:ln>
                <a:noFill/>
              </a:ln>
              <a:solidFill>
                <a:schemeClr val="bg1"/>
              </a:solidFill>
              <a:effectLst/>
              <a:uLnTx/>
              <a:uFillTx/>
              <a:latin typeface="Cordia New" pitchFamily="34" charset="-34"/>
              <a:ea typeface="+mj-ea"/>
              <a:cs typeface="Cordia New" pitchFamily="34" charset="-34"/>
            </a:endParaRPr>
          </a:p>
        </p:txBody>
      </p:sp>
      <p:sp>
        <p:nvSpPr>
          <p:cNvPr id="18" name="Slide Number Placeholder 17"/>
          <p:cNvSpPr>
            <a:spLocks noGrp="1"/>
          </p:cNvSpPr>
          <p:nvPr>
            <p:ph type="sldNum" sz="quarter" idx="12"/>
          </p:nvPr>
        </p:nvSpPr>
        <p:spPr/>
        <p:txBody>
          <a:bodyPr/>
          <a:lstStyle/>
          <a:p>
            <a:fld id="{113716C7-BC24-43E6-9F9A-C5106614EB76}" type="slidenum">
              <a:rPr lang="de-DE" smtClean="0"/>
              <a:pPr/>
              <a:t>7</a:t>
            </a:fld>
            <a:endParaRPr lang="de-DE"/>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9"/>
          <p:cNvGrpSpPr/>
          <p:nvPr/>
        </p:nvGrpSpPr>
        <p:grpSpPr>
          <a:xfrm>
            <a:off x="214282" y="214290"/>
            <a:ext cx="8715436" cy="6429420"/>
            <a:chOff x="571472" y="428604"/>
            <a:chExt cx="7858180" cy="6072230"/>
          </a:xfrm>
        </p:grpSpPr>
        <p:sp>
          <p:nvSpPr>
            <p:cNvPr id="14" name="Rectangle 13"/>
            <p:cNvSpPr/>
            <p:nvPr/>
          </p:nvSpPr>
          <p:spPr>
            <a:xfrm>
              <a:off x="571472" y="428604"/>
              <a:ext cx="7858180" cy="1357322"/>
            </a:xfrm>
            <a:prstGeom prst="rect">
              <a:avLst/>
            </a:prstGeom>
            <a:solidFill>
              <a:schemeClr val="tx2">
                <a:lumMod val="40000"/>
                <a:lumOff val="60000"/>
              </a:schemeClr>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bg1"/>
                </a:solidFill>
              </a:endParaRPr>
            </a:p>
          </p:txBody>
        </p:sp>
        <p:sp>
          <p:nvSpPr>
            <p:cNvPr id="15" name="Rectangle 14"/>
            <p:cNvSpPr/>
            <p:nvPr/>
          </p:nvSpPr>
          <p:spPr>
            <a:xfrm>
              <a:off x="571472" y="1785926"/>
              <a:ext cx="3539539" cy="4714908"/>
            </a:xfrm>
            <a:prstGeom prst="rect">
              <a:avLst/>
            </a:prstGeom>
            <a:solidFill>
              <a:schemeClr val="tx2">
                <a:lumMod val="40000"/>
                <a:lumOff val="60000"/>
              </a:schemeClr>
            </a:solidFill>
            <a:ln w="60325" cap="flat">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dirty="0" smtClean="0">
                <a:solidFill>
                  <a:schemeClr val="bg1"/>
                </a:solidFill>
              </a:endParaRPr>
            </a:p>
            <a:p>
              <a:r>
                <a:rPr lang="de-DE" dirty="0" smtClean="0">
                  <a:solidFill>
                    <a:schemeClr val="bg1"/>
                  </a:solidFill>
                </a:rPr>
                <a:t>allgemein nach:</a:t>
              </a:r>
            </a:p>
            <a:p>
              <a:pPr marL="342900" indent="-342900">
                <a:buAutoNum type="arabicPeriod"/>
              </a:pPr>
              <a:r>
                <a:rPr lang="de-DE" dirty="0" smtClean="0">
                  <a:solidFill>
                    <a:schemeClr val="bg1"/>
                  </a:solidFill>
                </a:rPr>
                <a:t>den elementaren Bausteinen der Materie,</a:t>
              </a:r>
            </a:p>
            <a:p>
              <a:pPr marL="342900" indent="-342900">
                <a:buAutoNum type="arabicPeriod"/>
              </a:pPr>
              <a:r>
                <a:rPr lang="de-DE" dirty="0" smtClean="0">
                  <a:solidFill>
                    <a:schemeClr val="bg1"/>
                  </a:solidFill>
                </a:rPr>
                <a:t>den fundamentalen Wechselwirkungen (Kräften) zwischen den Bausteinen,</a:t>
              </a:r>
            </a:p>
            <a:p>
              <a:pPr marL="342900" indent="-342900"/>
              <a:endParaRPr lang="de-DE" dirty="0" smtClean="0">
                <a:solidFill>
                  <a:schemeClr val="bg1"/>
                </a:solidFill>
              </a:endParaRPr>
            </a:p>
            <a:p>
              <a:pPr marL="342900" indent="-342900"/>
              <a:r>
                <a:rPr lang="de-DE" dirty="0" smtClean="0">
                  <a:solidFill>
                    <a:schemeClr val="bg1"/>
                  </a:solidFill>
                </a:rPr>
                <a:t>speziell nach:</a:t>
              </a:r>
            </a:p>
            <a:p>
              <a:pPr marL="342900" indent="-342900">
                <a:buAutoNum type="arabicPeriod"/>
              </a:pPr>
              <a:r>
                <a:rPr lang="de-DE" dirty="0" smtClean="0">
                  <a:solidFill>
                    <a:schemeClr val="bg1"/>
                  </a:solidFill>
                </a:rPr>
                <a:t>dem  Ursprung der Masse von Elementarteilchen, </a:t>
              </a:r>
            </a:p>
            <a:p>
              <a:pPr marL="342900" indent="-342900">
                <a:buAutoNum type="arabicPeriod"/>
              </a:pPr>
              <a:r>
                <a:rPr lang="de-DE" dirty="0" smtClean="0">
                  <a:solidFill>
                    <a:schemeClr val="bg1"/>
                  </a:solidFill>
                </a:rPr>
                <a:t>Dunkler Materie als Kandidaten zur Erklärung astrophysikalischer Beobachtungen,</a:t>
              </a:r>
            </a:p>
            <a:p>
              <a:pPr marL="342900" indent="-342900">
                <a:buAutoNum type="arabicPeriod"/>
              </a:pPr>
              <a:r>
                <a:rPr lang="de-DE" dirty="0" smtClean="0">
                  <a:solidFill>
                    <a:schemeClr val="bg1"/>
                  </a:solidFill>
                </a:rPr>
                <a:t>Antimaterie,</a:t>
              </a:r>
            </a:p>
            <a:p>
              <a:pPr marL="342900" indent="-342900">
                <a:buAutoNum type="arabicPeriod"/>
              </a:pPr>
              <a:r>
                <a:rPr lang="de-DE" dirty="0" smtClean="0">
                  <a:solidFill>
                    <a:schemeClr val="bg1"/>
                  </a:solidFill>
                </a:rPr>
                <a:t>Extra-Dimensionen und Schwarzen Löchern, </a:t>
              </a:r>
            </a:p>
            <a:p>
              <a:pPr marL="342900" indent="-342900">
                <a:buAutoNum type="arabicPeriod"/>
              </a:pPr>
              <a:r>
                <a:rPr lang="de-DE" dirty="0" smtClean="0">
                  <a:solidFill>
                    <a:schemeClr val="bg1"/>
                  </a:solidFill>
                </a:rPr>
                <a:t>…</a:t>
              </a:r>
              <a:endParaRPr lang="de-DE" dirty="0">
                <a:solidFill>
                  <a:schemeClr val="bg1"/>
                </a:solidFill>
              </a:endParaRPr>
            </a:p>
          </p:txBody>
        </p:sp>
      </p:grpSp>
      <p:sp>
        <p:nvSpPr>
          <p:cNvPr id="12" name="Title 1"/>
          <p:cNvSpPr txBox="1">
            <a:spLocks/>
          </p:cNvSpPr>
          <p:nvPr/>
        </p:nvSpPr>
        <p:spPr>
          <a:xfrm>
            <a:off x="285720" y="357166"/>
            <a:ext cx="8572560" cy="1143000"/>
          </a:xfrm>
          <a:prstGeom prst="rect">
            <a:avLst/>
          </a:prstGeom>
        </p:spPr>
        <p:txBody>
          <a:bodyPr vert="horz" lIns="91440" tIns="45720" rIns="91440" bIns="45720" rtlCol="0" anchor="ctr">
            <a:normAutofit/>
          </a:bodyPr>
          <a:lstStyle/>
          <a:p>
            <a:pPr>
              <a:spcBef>
                <a:spcPct val="0"/>
              </a:spcBef>
              <a:defRPr/>
            </a:pPr>
            <a:r>
              <a:rPr lang="de-DE" sz="4400" dirty="0" smtClean="0">
                <a:solidFill>
                  <a:schemeClr val="bg1"/>
                </a:solidFill>
                <a:latin typeface="Cordia New" pitchFamily="34" charset="-34"/>
                <a:cs typeface="Cordia New" pitchFamily="34" charset="-34"/>
              </a:rPr>
              <a:t>1. Forschungsziele:</a:t>
            </a:r>
            <a:r>
              <a:rPr lang="de-DE" sz="3200" dirty="0" smtClean="0">
                <a:solidFill>
                  <a:schemeClr val="bg1"/>
                </a:solidFill>
                <a:latin typeface="Cordia New" pitchFamily="34" charset="-34"/>
                <a:cs typeface="Cordia New" pitchFamily="34" charset="-34"/>
              </a:rPr>
              <a:t>            </a:t>
            </a:r>
            <a:r>
              <a:rPr lang="de-DE" sz="3200" dirty="0" smtClean="0">
                <a:solidFill>
                  <a:schemeClr val="bg1"/>
                </a:solidFill>
              </a:rPr>
              <a:t>Die </a:t>
            </a:r>
            <a:r>
              <a:rPr lang="de-DE" sz="3200" dirty="0">
                <a:solidFill>
                  <a:schemeClr val="bg1"/>
                </a:solidFill>
              </a:rPr>
              <a:t>Teilchenphysik sucht </a:t>
            </a:r>
          </a:p>
        </p:txBody>
      </p:sp>
      <p:sp>
        <p:nvSpPr>
          <p:cNvPr id="18" name="Slide Number Placeholder 17"/>
          <p:cNvSpPr>
            <a:spLocks noGrp="1"/>
          </p:cNvSpPr>
          <p:nvPr>
            <p:ph type="sldNum" sz="quarter" idx="12"/>
          </p:nvPr>
        </p:nvSpPr>
        <p:spPr/>
        <p:txBody>
          <a:bodyPr/>
          <a:lstStyle/>
          <a:p>
            <a:fld id="{113716C7-BC24-43E6-9F9A-C5106614EB76}" type="slidenum">
              <a:rPr lang="de-DE" smtClean="0"/>
              <a:pPr/>
              <a:t>8</a:t>
            </a:fld>
            <a:endParaRPr lang="de-DE"/>
          </a:p>
        </p:txBody>
      </p:sp>
      <p:pic>
        <p:nvPicPr>
          <p:cNvPr id="4098" name="Picture 2" descr="A:\Arbeit\Vortraege\currentresearch_LHC_june2010\standard model.jpg">
            <a:hlinkClick r:id="rId2" action="ppaction://hlinksldjump"/>
          </p:cNvPr>
          <p:cNvPicPr>
            <a:picLocks noChangeAspect="1" noChangeArrowheads="1"/>
          </p:cNvPicPr>
          <p:nvPr/>
        </p:nvPicPr>
        <p:blipFill>
          <a:blip r:embed="rId3" cstate="print"/>
          <a:srcRect/>
          <a:stretch>
            <a:fillRect/>
          </a:stretch>
        </p:blipFill>
        <p:spPr bwMode="auto">
          <a:xfrm>
            <a:off x="4202095" y="1700808"/>
            <a:ext cx="4690385" cy="3356258"/>
          </a:xfrm>
          <a:prstGeom prst="rect">
            <a:avLst/>
          </a:prstGeom>
          <a:noFill/>
        </p:spPr>
      </p:pic>
      <p:pic>
        <p:nvPicPr>
          <p:cNvPr id="4099" name="Picture 3" descr="A:\Arbeit\Masterclasses\Konzept MC 2011\Anleitung\Higgs\miller1.gif">
            <a:hlinkClick r:id="rId4" action="ppaction://hlinksldjump"/>
          </p:cNvPr>
          <p:cNvPicPr>
            <a:picLocks noChangeAspect="1" noChangeArrowheads="1"/>
          </p:cNvPicPr>
          <p:nvPr/>
        </p:nvPicPr>
        <p:blipFill>
          <a:blip r:embed="rId5" cstate="print"/>
          <a:srcRect/>
          <a:stretch>
            <a:fillRect/>
          </a:stretch>
        </p:blipFill>
        <p:spPr bwMode="auto">
          <a:xfrm>
            <a:off x="4211961" y="1988840"/>
            <a:ext cx="4635884" cy="3312368"/>
          </a:xfrm>
          <a:prstGeom prst="rect">
            <a:avLst/>
          </a:prstGeom>
          <a:noFill/>
        </p:spPr>
      </p:pic>
      <p:pic>
        <p:nvPicPr>
          <p:cNvPr id="4101" name="Picture 5" descr="http://images.astronet.ru/pubd/2008/08/24/0001229277/bullet_cluster_c60w.jpg">
            <a:hlinkClick r:id="rId6" action="ppaction://hlinksldjump"/>
          </p:cNvPr>
          <p:cNvPicPr>
            <a:picLocks noChangeAspect="1" noChangeArrowheads="1"/>
          </p:cNvPicPr>
          <p:nvPr/>
        </p:nvPicPr>
        <p:blipFill>
          <a:blip r:embed="rId7" cstate="print"/>
          <a:srcRect/>
          <a:stretch>
            <a:fillRect/>
          </a:stretch>
        </p:blipFill>
        <p:spPr bwMode="auto">
          <a:xfrm>
            <a:off x="4211961" y="2348880"/>
            <a:ext cx="4680520" cy="3615532"/>
          </a:xfrm>
          <a:prstGeom prst="rect">
            <a:avLst/>
          </a:prstGeom>
          <a:noFill/>
        </p:spPr>
      </p:pic>
      <p:pic>
        <p:nvPicPr>
          <p:cNvPr id="4103" name="Picture 7" descr="http://abyss.uoregon.edu/~js/images/pair_production.gif">
            <a:hlinkClick r:id="rId8" action="ppaction://hlinksldjump"/>
          </p:cNvPr>
          <p:cNvPicPr>
            <a:picLocks noChangeAspect="1" noChangeArrowheads="1"/>
          </p:cNvPicPr>
          <p:nvPr/>
        </p:nvPicPr>
        <p:blipFill>
          <a:blip r:embed="rId9" cstate="print"/>
          <a:srcRect/>
          <a:stretch>
            <a:fillRect/>
          </a:stretch>
        </p:blipFill>
        <p:spPr bwMode="auto">
          <a:xfrm>
            <a:off x="4211960" y="2867025"/>
            <a:ext cx="4733246" cy="3586311"/>
          </a:xfrm>
          <a:prstGeom prst="rect">
            <a:avLst/>
          </a:prstGeom>
          <a:noFill/>
        </p:spPr>
      </p:pic>
      <p:pic>
        <p:nvPicPr>
          <p:cNvPr id="16" name="Picture 5" descr="A:\Arbeit\Vortraege\LHC@Loerrach\extra2.jpg">
            <a:hlinkClick r:id="rId10" action="ppaction://hlinksldjump"/>
          </p:cNvPr>
          <p:cNvPicPr>
            <a:picLocks noChangeAspect="1" noChangeArrowheads="1"/>
          </p:cNvPicPr>
          <p:nvPr/>
        </p:nvPicPr>
        <p:blipFill>
          <a:blip r:embed="rId11" cstate="print"/>
          <a:srcRect/>
          <a:stretch>
            <a:fillRect/>
          </a:stretch>
        </p:blipFill>
        <p:spPr bwMode="auto">
          <a:xfrm>
            <a:off x="4211960" y="4005064"/>
            <a:ext cx="4680520" cy="1756576"/>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blinds(horizontal)">
                                      <p:cBhvr>
                                        <p:cTn id="7" dur="500"/>
                                        <p:tgtEl>
                                          <p:spTgt spid="4098"/>
                                        </p:tgtEl>
                                      </p:cBhvr>
                                    </p:animEffect>
                                  </p:childTnLst>
                                </p:cTn>
                              </p:par>
                            </p:childTnLst>
                          </p:cTn>
                        </p:par>
                      </p:childTnLst>
                    </p:cTn>
                  </p:par>
                  <p:par>
                    <p:cTn id="8" fill="hold">
                      <p:stCondLst>
                        <p:cond delay="indefinite"/>
                      </p:stCondLst>
                      <p:childTnLst>
                        <p:par>
                          <p:cTn id="9" fill="hold">
                            <p:stCondLst>
                              <p:cond delay="0"/>
                            </p:stCondLst>
                            <p:childTnLst>
                              <p:par>
                                <p:cTn id="10" presetID="3" presetClass="exit" presetSubtype="10" fill="hold" nodeType="clickEffect">
                                  <p:stCondLst>
                                    <p:cond delay="0"/>
                                  </p:stCondLst>
                                  <p:childTnLst>
                                    <p:animEffect transition="out" filter="blinds(horizontal)">
                                      <p:cBhvr>
                                        <p:cTn id="11" dur="500"/>
                                        <p:tgtEl>
                                          <p:spTgt spid="4098"/>
                                        </p:tgtEl>
                                      </p:cBhvr>
                                    </p:animEffect>
                                    <p:set>
                                      <p:cBhvr>
                                        <p:cTn id="12" dur="1" fill="hold">
                                          <p:stCondLst>
                                            <p:cond delay="499"/>
                                          </p:stCondLst>
                                        </p:cTn>
                                        <p:tgtEl>
                                          <p:spTgt spid="4098"/>
                                        </p:tgtEl>
                                        <p:attrNameLst>
                                          <p:attrName>style.visibility</p:attrName>
                                        </p:attrNameLst>
                                      </p:cBhvr>
                                      <p:to>
                                        <p:strVal val="hidden"/>
                                      </p:to>
                                    </p:set>
                                  </p:childTnLst>
                                </p:cTn>
                              </p:par>
                              <p:par>
                                <p:cTn id="13" presetID="3" presetClass="entr" presetSubtype="10" fill="hold" nodeType="withEffect">
                                  <p:stCondLst>
                                    <p:cond delay="0"/>
                                  </p:stCondLst>
                                  <p:childTnLst>
                                    <p:set>
                                      <p:cBhvr>
                                        <p:cTn id="14" dur="1" fill="hold">
                                          <p:stCondLst>
                                            <p:cond delay="0"/>
                                          </p:stCondLst>
                                        </p:cTn>
                                        <p:tgtEl>
                                          <p:spTgt spid="4099"/>
                                        </p:tgtEl>
                                        <p:attrNameLst>
                                          <p:attrName>style.visibility</p:attrName>
                                        </p:attrNameLst>
                                      </p:cBhvr>
                                      <p:to>
                                        <p:strVal val="visible"/>
                                      </p:to>
                                    </p:set>
                                    <p:animEffect transition="in" filter="blinds(horizontal)">
                                      <p:cBhvr>
                                        <p:cTn id="15" dur="500"/>
                                        <p:tgtEl>
                                          <p:spTgt spid="4099"/>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xit" presetSubtype="10" fill="hold" nodeType="clickEffect">
                                  <p:stCondLst>
                                    <p:cond delay="0"/>
                                  </p:stCondLst>
                                  <p:childTnLst>
                                    <p:animEffect transition="out" filter="blinds(horizontal)">
                                      <p:cBhvr>
                                        <p:cTn id="19" dur="500"/>
                                        <p:tgtEl>
                                          <p:spTgt spid="4099"/>
                                        </p:tgtEl>
                                      </p:cBhvr>
                                    </p:animEffect>
                                    <p:set>
                                      <p:cBhvr>
                                        <p:cTn id="20" dur="1" fill="hold">
                                          <p:stCondLst>
                                            <p:cond delay="499"/>
                                          </p:stCondLst>
                                        </p:cTn>
                                        <p:tgtEl>
                                          <p:spTgt spid="4099"/>
                                        </p:tgtEl>
                                        <p:attrNameLst>
                                          <p:attrName>style.visibility</p:attrName>
                                        </p:attrNameLst>
                                      </p:cBhvr>
                                      <p:to>
                                        <p:strVal val="hidden"/>
                                      </p:to>
                                    </p:set>
                                  </p:childTnLst>
                                </p:cTn>
                              </p:par>
                              <p:par>
                                <p:cTn id="21" presetID="3" presetClass="entr" presetSubtype="10" fill="hold" nodeType="withEffect">
                                  <p:stCondLst>
                                    <p:cond delay="0"/>
                                  </p:stCondLst>
                                  <p:childTnLst>
                                    <p:set>
                                      <p:cBhvr>
                                        <p:cTn id="22" dur="1" fill="hold">
                                          <p:stCondLst>
                                            <p:cond delay="0"/>
                                          </p:stCondLst>
                                        </p:cTn>
                                        <p:tgtEl>
                                          <p:spTgt spid="4101"/>
                                        </p:tgtEl>
                                        <p:attrNameLst>
                                          <p:attrName>style.visibility</p:attrName>
                                        </p:attrNameLst>
                                      </p:cBhvr>
                                      <p:to>
                                        <p:strVal val="visible"/>
                                      </p:to>
                                    </p:set>
                                    <p:animEffect transition="in" filter="blinds(horizontal)">
                                      <p:cBhvr>
                                        <p:cTn id="23" dur="500"/>
                                        <p:tgtEl>
                                          <p:spTgt spid="4101"/>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xit" presetSubtype="10" fill="hold" nodeType="clickEffect">
                                  <p:stCondLst>
                                    <p:cond delay="0"/>
                                  </p:stCondLst>
                                  <p:childTnLst>
                                    <p:animEffect transition="out" filter="blinds(horizontal)">
                                      <p:cBhvr>
                                        <p:cTn id="27" dur="500"/>
                                        <p:tgtEl>
                                          <p:spTgt spid="4101"/>
                                        </p:tgtEl>
                                      </p:cBhvr>
                                    </p:animEffect>
                                    <p:set>
                                      <p:cBhvr>
                                        <p:cTn id="28" dur="1" fill="hold">
                                          <p:stCondLst>
                                            <p:cond delay="499"/>
                                          </p:stCondLst>
                                        </p:cTn>
                                        <p:tgtEl>
                                          <p:spTgt spid="4101"/>
                                        </p:tgtEl>
                                        <p:attrNameLst>
                                          <p:attrName>style.visibility</p:attrName>
                                        </p:attrNameLst>
                                      </p:cBhvr>
                                      <p:to>
                                        <p:strVal val="hidden"/>
                                      </p:to>
                                    </p:set>
                                  </p:childTnLst>
                                </p:cTn>
                              </p:par>
                              <p:par>
                                <p:cTn id="29" presetID="3" presetClass="entr" presetSubtype="10" fill="hold" nodeType="withEffect">
                                  <p:stCondLst>
                                    <p:cond delay="0"/>
                                  </p:stCondLst>
                                  <p:childTnLst>
                                    <p:set>
                                      <p:cBhvr>
                                        <p:cTn id="30" dur="1" fill="hold">
                                          <p:stCondLst>
                                            <p:cond delay="0"/>
                                          </p:stCondLst>
                                        </p:cTn>
                                        <p:tgtEl>
                                          <p:spTgt spid="4103"/>
                                        </p:tgtEl>
                                        <p:attrNameLst>
                                          <p:attrName>style.visibility</p:attrName>
                                        </p:attrNameLst>
                                      </p:cBhvr>
                                      <p:to>
                                        <p:strVal val="visible"/>
                                      </p:to>
                                    </p:set>
                                    <p:animEffect transition="in" filter="blinds(horizontal)">
                                      <p:cBhvr>
                                        <p:cTn id="31" dur="500"/>
                                        <p:tgtEl>
                                          <p:spTgt spid="4103"/>
                                        </p:tgtEl>
                                      </p:cBhvr>
                                    </p:animEffect>
                                  </p:childTnLst>
                                </p:cTn>
                              </p:par>
                            </p:childTnLst>
                          </p:cTn>
                        </p:par>
                      </p:childTnLst>
                    </p:cTn>
                  </p:par>
                  <p:par>
                    <p:cTn id="32" fill="hold">
                      <p:stCondLst>
                        <p:cond delay="indefinite"/>
                      </p:stCondLst>
                      <p:childTnLst>
                        <p:par>
                          <p:cTn id="33" fill="hold">
                            <p:stCondLst>
                              <p:cond delay="0"/>
                            </p:stCondLst>
                            <p:childTnLst>
                              <p:par>
                                <p:cTn id="34" presetID="3" presetClass="exit" presetSubtype="10" fill="hold" nodeType="clickEffect">
                                  <p:stCondLst>
                                    <p:cond delay="0"/>
                                  </p:stCondLst>
                                  <p:childTnLst>
                                    <p:animEffect transition="out" filter="blinds(horizontal)">
                                      <p:cBhvr>
                                        <p:cTn id="35" dur="500"/>
                                        <p:tgtEl>
                                          <p:spTgt spid="4103"/>
                                        </p:tgtEl>
                                      </p:cBhvr>
                                    </p:animEffect>
                                    <p:set>
                                      <p:cBhvr>
                                        <p:cTn id="36" dur="1" fill="hold">
                                          <p:stCondLst>
                                            <p:cond delay="499"/>
                                          </p:stCondLst>
                                        </p:cTn>
                                        <p:tgtEl>
                                          <p:spTgt spid="4103"/>
                                        </p:tgtEl>
                                        <p:attrNameLst>
                                          <p:attrName>style.visibility</p:attrName>
                                        </p:attrNameLst>
                                      </p:cBhvr>
                                      <p:to>
                                        <p:strVal val="hidden"/>
                                      </p:to>
                                    </p:set>
                                  </p:childTnLst>
                                </p:cTn>
                              </p:par>
                              <p:par>
                                <p:cTn id="37" presetID="3" presetClass="entr" presetSubtype="10" fill="hold" nodeType="with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blinds(horizontal)">
                                      <p:cBhvr>
                                        <p:cTn id="3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 name="Rectangle 13"/>
          <p:cNvSpPr/>
          <p:nvPr/>
        </p:nvSpPr>
        <p:spPr>
          <a:xfrm>
            <a:off x="214282" y="44624"/>
            <a:ext cx="8715436" cy="1008112"/>
          </a:xfrm>
          <a:prstGeom prst="rect">
            <a:avLst/>
          </a:prstGeom>
          <a:solidFill>
            <a:schemeClr val="tx2">
              <a:lumMod val="40000"/>
              <a:lumOff val="60000"/>
            </a:schemeClr>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bg1"/>
              </a:solidFill>
            </a:endParaRPr>
          </a:p>
        </p:txBody>
      </p:sp>
      <p:sp>
        <p:nvSpPr>
          <p:cNvPr id="12" name="Title 1"/>
          <p:cNvSpPr txBox="1">
            <a:spLocks/>
          </p:cNvSpPr>
          <p:nvPr/>
        </p:nvSpPr>
        <p:spPr>
          <a:xfrm>
            <a:off x="285720" y="-27384"/>
            <a:ext cx="8572560" cy="1143000"/>
          </a:xfrm>
          <a:prstGeom prst="rect">
            <a:avLst/>
          </a:prstGeom>
        </p:spPr>
        <p:txBody>
          <a:bodyPr vert="horz" lIns="91440" tIns="45720" rIns="91440" bIns="45720" rtlCol="0" anchor="ctr">
            <a:normAutofit/>
          </a:bodyPr>
          <a:lstStyle/>
          <a:p>
            <a:pPr>
              <a:spcBef>
                <a:spcPct val="0"/>
              </a:spcBef>
              <a:defRPr/>
            </a:pPr>
            <a:r>
              <a:rPr lang="de-DE" sz="4400" dirty="0" smtClean="0">
                <a:solidFill>
                  <a:schemeClr val="bg1"/>
                </a:solidFill>
                <a:latin typeface="Cordia New" pitchFamily="34" charset="-34"/>
                <a:cs typeface="Cordia New" pitchFamily="34" charset="-34"/>
              </a:rPr>
              <a:t>1. Forschungsziele:</a:t>
            </a:r>
            <a:r>
              <a:rPr lang="de-DE" sz="3200" dirty="0" smtClean="0">
                <a:solidFill>
                  <a:schemeClr val="bg1"/>
                </a:solidFill>
                <a:latin typeface="Cordia New" pitchFamily="34" charset="-34"/>
                <a:cs typeface="Cordia New" pitchFamily="34" charset="-34"/>
              </a:rPr>
              <a:t>            </a:t>
            </a:r>
            <a:r>
              <a:rPr lang="de-DE" sz="3200" dirty="0" smtClean="0">
                <a:solidFill>
                  <a:schemeClr val="bg1"/>
                </a:solidFill>
              </a:rPr>
              <a:t>Standardmodell</a:t>
            </a:r>
            <a:endParaRPr lang="de-DE" sz="3200" dirty="0">
              <a:solidFill>
                <a:schemeClr val="bg1"/>
              </a:solidFill>
            </a:endParaRPr>
          </a:p>
        </p:txBody>
      </p:sp>
      <p:sp>
        <p:nvSpPr>
          <p:cNvPr id="18" name="Slide Number Placeholder 17"/>
          <p:cNvSpPr>
            <a:spLocks noGrp="1"/>
          </p:cNvSpPr>
          <p:nvPr>
            <p:ph type="sldNum" sz="quarter" idx="12"/>
          </p:nvPr>
        </p:nvSpPr>
        <p:spPr/>
        <p:txBody>
          <a:bodyPr/>
          <a:lstStyle/>
          <a:p>
            <a:fld id="{113716C7-BC24-43E6-9F9A-C5106614EB76}" type="slidenum">
              <a:rPr lang="de-DE" smtClean="0"/>
              <a:pPr/>
              <a:t>9</a:t>
            </a:fld>
            <a:endParaRPr lang="de-DE"/>
          </a:p>
        </p:txBody>
      </p:sp>
      <p:pic>
        <p:nvPicPr>
          <p:cNvPr id="4098" name="Picture 2" descr="A:\Arbeit\Vortraege\currentresearch_LHC_june2010\standard model.jpg">
            <a:hlinkClick r:id="rId2" action="ppaction://hlinksldjump"/>
          </p:cNvPr>
          <p:cNvPicPr>
            <a:picLocks noChangeAspect="1" noChangeArrowheads="1"/>
          </p:cNvPicPr>
          <p:nvPr/>
        </p:nvPicPr>
        <p:blipFill>
          <a:blip r:embed="rId3" cstate="print"/>
          <a:srcRect/>
          <a:stretch>
            <a:fillRect/>
          </a:stretch>
        </p:blipFill>
        <p:spPr bwMode="auto">
          <a:xfrm>
            <a:off x="251520" y="1073494"/>
            <a:ext cx="8640960" cy="5667874"/>
          </a:xfrm>
          <a:prstGeom prst="rect">
            <a:avLst/>
          </a:prstGeom>
          <a:noFill/>
        </p:spPr>
      </p:pic>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3748</TotalTime>
  <Words>2357</Words>
  <Application>Microsoft Office PowerPoint</Application>
  <PresentationFormat>On-screen Show (4:3)</PresentationFormat>
  <Paragraphs>583</Paragraphs>
  <Slides>64</Slides>
  <Notes>7</Notes>
  <HiddenSlides>22</HiddenSlides>
  <MMClips>2</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64</vt:i4>
      </vt:variant>
    </vt:vector>
  </HeadingPairs>
  <TitlesOfParts>
    <vt:vector size="66" baseType="lpstr">
      <vt:lpstr>Office Theme</vt:lpstr>
      <vt:lpstr>Equation</vt:lpstr>
      <vt:lpstr>Slide 1</vt:lpstr>
      <vt:lpstr>Beschleuniger, Detektoren und Datenanalyse</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Messen der Teilcheneigenschaften</vt:lpstr>
      <vt:lpstr>Messen der Teilcheneigenschaften</vt:lpstr>
      <vt:lpstr>Das Prinzip am Beispiel eines W Bosons</vt:lpstr>
      <vt:lpstr>Slide 43</vt:lpstr>
      <vt:lpstr>Slide 44</vt:lpstr>
      <vt:lpstr>Slide 45</vt:lpstr>
      <vt:lpstr>Siliziumpixelmodul</vt:lpstr>
      <vt:lpstr>MediPix/TimePix Detektor</vt:lpstr>
      <vt:lpstr>Slide 48</vt:lpstr>
      <vt:lpstr>Slide 49</vt:lpstr>
      <vt:lpstr>Slide 50</vt:lpstr>
      <vt:lpstr>Slide 51</vt:lpstr>
      <vt:lpstr>Slide 52</vt:lpstr>
      <vt:lpstr>Von der Physik zu den Rohdaten</vt:lpstr>
      <vt:lpstr>Von den Rohdaten zu der Physik</vt:lpstr>
      <vt:lpstr>Slide 55</vt:lpstr>
      <vt:lpstr>Slide 56</vt:lpstr>
      <vt:lpstr>Slide 57</vt:lpstr>
      <vt:lpstr>Slide 58</vt:lpstr>
      <vt:lpstr>Slide 59</vt:lpstr>
      <vt:lpstr>Slide 60</vt:lpstr>
      <vt:lpstr>Slide 61</vt:lpstr>
      <vt:lpstr>Slide 62</vt:lpstr>
      <vt:lpstr>Slide 63</vt:lpstr>
      <vt:lpstr>Slide 64</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Beschleuniger, Detektoren und Datenanalyse</dc:title>
  <dc:creator>kjende</dc:creator>
  <cp:lastModifiedBy>kjende</cp:lastModifiedBy>
  <cp:revision>33</cp:revision>
  <dcterms:created xsi:type="dcterms:W3CDTF">2010-08-26T09:12:28Z</dcterms:created>
  <dcterms:modified xsi:type="dcterms:W3CDTF">2010-09-23T11:50:59Z</dcterms:modified>
</cp:coreProperties>
</file>