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1"/>
  </p:notesMasterIdLst>
  <p:sldIdLst>
    <p:sldId id="256" r:id="rId2"/>
    <p:sldId id="259" r:id="rId3"/>
    <p:sldId id="257" r:id="rId4"/>
    <p:sldId id="260" r:id="rId5"/>
    <p:sldId id="261" r:id="rId6"/>
    <p:sldId id="263" r:id="rId7"/>
    <p:sldId id="264" r:id="rId8"/>
    <p:sldId id="265" r:id="rId9"/>
    <p:sldId id="309" r:id="rId10"/>
    <p:sldId id="295" r:id="rId11"/>
    <p:sldId id="266" r:id="rId12"/>
    <p:sldId id="279" r:id="rId13"/>
    <p:sldId id="280" r:id="rId14"/>
    <p:sldId id="276" r:id="rId15"/>
    <p:sldId id="310" r:id="rId16"/>
    <p:sldId id="267" r:id="rId17"/>
    <p:sldId id="318" r:id="rId18"/>
    <p:sldId id="268" r:id="rId19"/>
    <p:sldId id="269" r:id="rId20"/>
    <p:sldId id="270" r:id="rId21"/>
    <p:sldId id="311" r:id="rId22"/>
    <p:sldId id="296" r:id="rId23"/>
    <p:sldId id="319" r:id="rId24"/>
    <p:sldId id="297" r:id="rId25"/>
    <p:sldId id="320" r:id="rId26"/>
    <p:sldId id="303" r:id="rId27"/>
    <p:sldId id="298" r:id="rId28"/>
    <p:sldId id="272" r:id="rId29"/>
    <p:sldId id="301" r:id="rId30"/>
    <p:sldId id="275" r:id="rId31"/>
    <p:sldId id="299" r:id="rId32"/>
    <p:sldId id="302" r:id="rId33"/>
    <p:sldId id="316" r:id="rId34"/>
    <p:sldId id="312" r:id="rId35"/>
    <p:sldId id="274" r:id="rId36"/>
    <p:sldId id="305" r:id="rId37"/>
    <p:sldId id="300" r:id="rId38"/>
    <p:sldId id="282" r:id="rId39"/>
    <p:sldId id="317" r:id="rId40"/>
    <p:sldId id="306" r:id="rId41"/>
    <p:sldId id="283" r:id="rId42"/>
    <p:sldId id="258" r:id="rId43"/>
    <p:sldId id="284" r:id="rId44"/>
    <p:sldId id="285" r:id="rId45"/>
    <p:sldId id="273" r:id="rId46"/>
    <p:sldId id="313" r:id="rId47"/>
    <p:sldId id="286" r:id="rId48"/>
    <p:sldId id="287" r:id="rId49"/>
    <p:sldId id="288" r:id="rId50"/>
    <p:sldId id="289" r:id="rId51"/>
    <p:sldId id="290" r:id="rId52"/>
    <p:sldId id="292" r:id="rId53"/>
    <p:sldId id="293" r:id="rId54"/>
    <p:sldId id="294" r:id="rId55"/>
    <p:sldId id="314" r:id="rId56"/>
    <p:sldId id="307" r:id="rId57"/>
    <p:sldId id="315" r:id="rId58"/>
    <p:sldId id="304" r:id="rId59"/>
    <p:sldId id="321" r:id="rId60"/>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65"/>
    <p:restoredTop sz="96327"/>
  </p:normalViewPr>
  <p:slideViewPr>
    <p:cSldViewPr snapToGrid="0" snapToObjects="1">
      <p:cViewPr varScale="1">
        <p:scale>
          <a:sx n="112" d="100"/>
          <a:sy n="112" d="100"/>
        </p:scale>
        <p:origin x="232" y="536"/>
      </p:cViewPr>
      <p:guideLst/>
    </p:cSldViewPr>
  </p:slideViewPr>
  <p:notesTextViewPr>
    <p:cViewPr>
      <p:scale>
        <a:sx n="1" d="1"/>
        <a:sy n="1" d="1"/>
      </p:scale>
      <p:origin x="0" y="0"/>
    </p:cViewPr>
  </p:notesTextViewPr>
  <p:notesViewPr>
    <p:cSldViewPr snapToGrid="0" snapToObjects="1">
      <p:cViewPr varScale="1">
        <p:scale>
          <a:sx n="117" d="100"/>
          <a:sy n="117" d="100"/>
        </p:scale>
        <p:origin x="4424" y="16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7-02T09:11:30.491"/>
    </inkml:context>
    <inkml:brush xml:id="br0">
      <inkml:brushProperty name="width" value="0.05" units="cm"/>
      <inkml:brushProperty name="height" value="0.05" units="cm"/>
      <inkml:brushProperty name="color" value="#333333"/>
    </inkml:brush>
  </inkml:definitions>
  <inkml:trace contextRef="#ctx0" brushRef="#br0">82 0 24575,'8'0'0,"-3"4"0,-2 0 0,-3 4 0,4 0 0,-3 0 0,2 4 0,-3-3 0,4 6 0,0-6 0,1 6 0,-1-6 0,-1 7 0,2-11 0,-1 6 0,3-7 0,-6 4 0,6 0 0,-6 0 0,10 8 0,-6-6 0,3 8 0,0-12 0,-8 4 0,8-5 0,-7 3 0,6 0 0,-6 0 0,6-3 0,-6 2 0,2-3 0,1 4 0,-3 0 0,2 0 0,1-3 0,-3 2 0,2-2 0,-3 3 0,4 3 0,-3-2 0,8 15 0,-8-13 0,4 13 0,-1-15 0,-3 3 0,6-4 0,-6 3 0,2-2 0,1 3 0,-3-4 0,2 0 0,1 0 0,-3 0 0,2 0 0,-3 0 0,0 4 0,0-3 0,0 6 0,0-6 0,0 6 0,0-2 0,0-1 0,0 0 0,0-4 0,0 4 0,0-3 0,0 2 0,0-3 0,0 4 0,0 1 0,0-1 0,0 0 0,-3-4 0,2 0 0,-3 0 0,4 0 0,-3 0 0,2 0 0,-3 0 0,4 0 0,0 0 0,-4-3 0,3 2 0,-2-3 0,-1 4 0,3 1 0,-6-1 0,6 3 0,-6-5 0,2 8 0,1-9 0,-4 7 0,7-4 0,-2 0 0,-1-3 0,3 2 0,-6-3 0,2 4 0,-3 0 0,0-3 0,3 2 0,-2-6 0,2 6 0,-6-2 0,-2-1 0,0 3 0,-2-2 0,6 3 0,-3-4 0,7 3 0,-2-6 0,2 3 0,-3-4 0,0 0 0,0 0 0,0 0 0,3-4 0,-2 3 0,6-6 0,-3 2 0,4-3 0,-3 0 0,2 0 0,-7 0 0,7-1 0,-6 5 0,6-7 0,-2 5 0,3-9 0,0 6 0,0-3 0,0 4 0,0 0 0,0-1 0,0 1 0,0 0 0,3 0 0,-2 0 0,3-1 0,-4 1 0,3 0 0,2 0 0,-1-4 0,3 3 0,-6-3 0,6 4 0,-6 0 0,6-1 0,-6 1 0,6 0 0,-6 0 0,7 0 0,-8-1 0,8 1 0,-7 0 0,6 0 0,-6-1 0,6 1 0,-6 0 0,6 3 0,-6-2 0,6 3 0,-3-8 0,1 3 0,2-3 0,-3 4 0,1-4 0,2 3 0,-2-3 0,-1 4 0,3-1 0,-2 1 0,-1 0 0,3-4 0,-2 3 0,-1-6 0,3 9 0,-2-5 0,-1 3 0,4-1 0,-8-3 0,8 4 0,-4 0 0,4 0 0,-3-1 0,2 1 0,-6 0 0,6 0 0,-3 0 0,4-1 0,1 1 0,-1-4 0,0 3 0,0 1 0,0 1 0,0 2 0,0-3 0,0 0 0,0 0 0,0-1 0,0 5 0,-3-3 0,2 2 0,-3-3 0,4 0 0,0 3 0,0-2 0,-3 2 0,6-3 0,-10 0 0,10-1 0,-3 1 0,1 0 0,15-7 0,-13 5 0,9-5 0,-15 6 0,2 1 0,-2 0 0,3 3 0,-4-2 0,3 3 0,-2-1 0,-1-2 0,3 2 0,-2 1 0,-1-4 0,3 4 0,-2-4 0,3 3 0,-3-2 0,2 6 0,-6-3 0,2 4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7-02T09:11:54.776"/>
    </inkml:context>
    <inkml:brush xml:id="br0">
      <inkml:brushProperty name="width" value="0.05" units="cm"/>
      <inkml:brushProperty name="height" value="0.05" units="cm"/>
      <inkml:brushProperty name="color" value="#333333"/>
    </inkml:brush>
  </inkml:definitions>
  <inkml:trace contextRef="#ctx0" brushRef="#br0">82 0 24575,'8'0'0,"-3"4"0,-2 0 0,-3 4 0,4 0 0,-3 0 0,2 4 0,-3-3 0,4 6 0,0-6 0,1 6 0,-1-6 0,-1 7 0,2-11 0,-1 6 0,3-7 0,-6 4 0,6 0 0,-6 0 0,10 8 0,-6-6 0,3 8 0,0-12 0,-8 4 0,8-5 0,-7 3 0,6 0 0,-6 0 0,6-3 0,-6 2 0,2-3 0,1 4 0,-3 0 0,2 0 0,1-3 0,-3 2 0,2-2 0,-3 3 0,4 3 0,-3-2 0,8 15 0,-8-13 0,4 13 0,-1-15 0,-3 3 0,6-4 0,-6 3 0,2-2 0,1 3 0,-3-4 0,2 0 0,1 0 0,-3 0 0,2 0 0,-3 0 0,0 4 0,0-3 0,0 6 0,0-6 0,0 6 0,0-2 0,0-1 0,0 0 0,0-4 0,0 4 0,0-3 0,0 2 0,0-3 0,0 4 0,0 1 0,0-1 0,0 0 0,-3-4 0,2 0 0,-3 0 0,4 0 0,-3 0 0,2 0 0,-3 0 0,4 0 0,0 0 0,-4-3 0,3 2 0,-2-3 0,-1 4 0,3 1 0,-6-1 0,6 3 0,-6-5 0,2 8 0,1-9 0,-4 7 0,7-4 0,-2 0 0,-1-3 0,3 2 0,-6-3 0,2 4 0,-3 0 0,0-3 0,3 2 0,-2-6 0,2 6 0,-6-2 0,-2-1 0,0 3 0,-2-2 0,6 3 0,-3-4 0,7 3 0,-2-6 0,2 3 0,-3-4 0,0 0 0,0 0 0,0 0 0,3-4 0,-2 3 0,6-6 0,-3 2 0,4-3 0,-3 0 0,2 0 0,-7 0 0,7-1 0,-6 5 0,6-7 0,-2 5 0,3-9 0,0 6 0,0-3 0,0 4 0,0 0 0,0-1 0,0 1 0,0 0 0,3 0 0,-2 0 0,3-1 0,-4 1 0,3 0 0,2 0 0,-1-4 0,3 3 0,-6-3 0,6 4 0,-6 0 0,6-1 0,-6 1 0,6 0 0,-6 0 0,7 0 0,-8-1 0,8 1 0,-7 0 0,6 0 0,-6-1 0,6 1 0,-6 0 0,6 3 0,-6-2 0,6 3 0,-3-8 0,1 3 0,2-3 0,-3 4 0,1-4 0,2 3 0,-2-3 0,-1 4 0,3-1 0,-2 1 0,-1 0 0,3-4 0,-2 3 0,-1-6 0,3 9 0,-2-5 0,-1 3 0,4-1 0,-8-3 0,8 4 0,-4 0 0,4 0 0,-3-1 0,2 1 0,-6 0 0,6 0 0,-3 0 0,4-1 0,1 1 0,-1-4 0,0 3 0,0 1 0,0 1 0,0 2 0,0-3 0,0 0 0,0 0 0,0-1 0,0 5 0,-3-3 0,2 2 0,-3-3 0,4 0 0,0 3 0,0-2 0,-3 2 0,6-3 0,-10 0 0,10-1 0,-3 1 0,1 0 0,15-7 0,-13 5 0,9-5 0,-15 6 0,2 1 0,-2 0 0,3 3 0,-4-2 0,3 3 0,-2-1 0,-1-2 0,3 2 0,-2 1 0,-1-4 0,3 4 0,-2-4 0,3 3 0,-3-2 0,2 6 0,-6-3 0,2 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F5F790-7144-9B47-B82A-F3F7140C27AD}" type="datetimeFigureOut">
              <a:rPr lang="en-GB" smtClean="0"/>
              <a:t>10/07/2020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B95237-1C81-1C4F-8908-24CF4B825D0F}" type="slidenum">
              <a:rPr lang="en-GB" smtClean="0"/>
              <a:t>‹#›</a:t>
            </a:fld>
            <a:endParaRPr lang="en-GB"/>
          </a:p>
        </p:txBody>
      </p:sp>
    </p:spTree>
    <p:extLst>
      <p:ext uri="{BB962C8B-B14F-4D97-AF65-F5344CB8AC3E}">
        <p14:creationId xmlns:p14="http://schemas.microsoft.com/office/powerpoint/2010/main" val="2434029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0B95237-1C81-1C4F-8908-24CF4B825D0F}" type="slidenum">
              <a:rPr lang="en-GB" smtClean="0"/>
              <a:t>33</a:t>
            </a:fld>
            <a:endParaRPr lang="en-GB"/>
          </a:p>
        </p:txBody>
      </p:sp>
    </p:spTree>
    <p:extLst>
      <p:ext uri="{BB962C8B-B14F-4D97-AF65-F5344CB8AC3E}">
        <p14:creationId xmlns:p14="http://schemas.microsoft.com/office/powerpoint/2010/main" val="109059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C554-59DD-7E42-B2BE-C3B76504E86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301CAC2-B57F-574B-9219-377645A6DB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6F06A3E-1461-5342-9DE6-02F7F4540B19}"/>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C03E692E-050E-894A-A34B-8396DD5A4350}"/>
              </a:ext>
            </a:extLst>
          </p:cNvPr>
          <p:cNvSpPr>
            <a:spLocks noGrp="1"/>
          </p:cNvSpPr>
          <p:nvPr>
            <p:ph type="ftr" sz="quarter" idx="11"/>
          </p:nvPr>
        </p:nvSpPr>
        <p:spPr/>
        <p:txBody>
          <a:bodyPr/>
          <a:lstStyle/>
          <a:p>
            <a:r>
              <a:rPr lang="en-GB" dirty="0"/>
              <a:t>Adriaan Rijllart</a:t>
            </a:r>
          </a:p>
        </p:txBody>
      </p:sp>
      <p:sp>
        <p:nvSpPr>
          <p:cNvPr id="6" name="Slide Number Placeholder 5">
            <a:extLst>
              <a:ext uri="{FF2B5EF4-FFF2-40B4-BE49-F238E27FC236}">
                <a16:creationId xmlns:a16="http://schemas.microsoft.com/office/drawing/2014/main" id="{FCE3BF4C-48AD-8548-8EDE-8281CD40647C}"/>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2201741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B5FD6-652F-2844-B1EC-7259F37B1808}"/>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CDA2399-49DC-E544-B430-43D73CC9DE0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6B2FB21-4779-C448-9CBF-E8638E8B0581}"/>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4CF26C61-6132-3B4E-8AB0-A31AE555B22C}"/>
              </a:ext>
            </a:extLst>
          </p:cNvPr>
          <p:cNvSpPr>
            <a:spLocks noGrp="1"/>
          </p:cNvSpPr>
          <p:nvPr>
            <p:ph type="ftr" sz="quarter" idx="11"/>
          </p:nvPr>
        </p:nvSpPr>
        <p:spPr/>
        <p:txBody>
          <a:bodyPr/>
          <a:lstStyle/>
          <a:p>
            <a:r>
              <a:rPr lang="en-GB"/>
              <a:t>Adriaan Rijllart</a:t>
            </a:r>
          </a:p>
        </p:txBody>
      </p:sp>
      <p:sp>
        <p:nvSpPr>
          <p:cNvPr id="6" name="Slide Number Placeholder 5">
            <a:extLst>
              <a:ext uri="{FF2B5EF4-FFF2-40B4-BE49-F238E27FC236}">
                <a16:creationId xmlns:a16="http://schemas.microsoft.com/office/drawing/2014/main" id="{D2807E0B-38D1-9D48-9987-640511C93A1B}"/>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444244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2381D6-2ADA-EE4C-9A8C-55208AF18B2D}"/>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2CA974C5-B36C-EC4C-9C90-1D855FCBF31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282C2D8-3E79-0B49-8F74-8F7B634CFAAF}"/>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4DFA3D37-80B1-8343-9DE8-349A61E3175A}"/>
              </a:ext>
            </a:extLst>
          </p:cNvPr>
          <p:cNvSpPr>
            <a:spLocks noGrp="1"/>
          </p:cNvSpPr>
          <p:nvPr>
            <p:ph type="ftr" sz="quarter" idx="11"/>
          </p:nvPr>
        </p:nvSpPr>
        <p:spPr/>
        <p:txBody>
          <a:bodyPr/>
          <a:lstStyle/>
          <a:p>
            <a:r>
              <a:rPr lang="en-GB"/>
              <a:t>Adriaan Rijllart</a:t>
            </a:r>
          </a:p>
        </p:txBody>
      </p:sp>
      <p:sp>
        <p:nvSpPr>
          <p:cNvPr id="6" name="Slide Number Placeholder 5">
            <a:extLst>
              <a:ext uri="{FF2B5EF4-FFF2-40B4-BE49-F238E27FC236}">
                <a16:creationId xmlns:a16="http://schemas.microsoft.com/office/drawing/2014/main" id="{A50B8CE7-ACB8-CE46-9366-A2BFA4DBA4CF}"/>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6841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AD772-86BE-BC44-958F-34013DBA3529}"/>
              </a:ext>
            </a:extLst>
          </p:cNvPr>
          <p:cNvSpPr>
            <a:spLocks noGrp="1"/>
          </p:cNvSpPr>
          <p:nvPr>
            <p:ph type="title"/>
          </p:nvPr>
        </p:nvSpPr>
        <p:spPr>
          <a:xfrm>
            <a:off x="838200" y="365125"/>
            <a:ext cx="10515600" cy="918391"/>
          </a:xfrm>
          <a:solidFill>
            <a:schemeClr val="tx1">
              <a:lumMod val="75000"/>
              <a:lumOff val="25000"/>
            </a:schemeClr>
          </a:solidFill>
        </p:spPr>
        <p:txBody>
          <a:bodyPr>
            <a:normAutofit/>
          </a:bodyPr>
          <a:lstStyle>
            <a:lvl1pPr algn="ctr">
              <a:defRPr sz="3600">
                <a:solidFill>
                  <a:schemeClr val="bg1"/>
                </a:solidFill>
              </a:defRPr>
            </a:lvl1pPr>
          </a:lstStyle>
          <a:p>
            <a:r>
              <a:rPr lang="en-GB" dirty="0"/>
              <a:t>Click to edit Master title style</a:t>
            </a:r>
          </a:p>
        </p:txBody>
      </p:sp>
      <p:sp>
        <p:nvSpPr>
          <p:cNvPr id="3" name="Content Placeholder 2">
            <a:extLst>
              <a:ext uri="{FF2B5EF4-FFF2-40B4-BE49-F238E27FC236}">
                <a16:creationId xmlns:a16="http://schemas.microsoft.com/office/drawing/2014/main" id="{BBAF9643-3A58-7D41-AAB8-30B233F9ED00}"/>
              </a:ext>
            </a:extLst>
          </p:cNvPr>
          <p:cNvSpPr>
            <a:spLocks noGrp="1"/>
          </p:cNvSpPr>
          <p:nvPr>
            <p:ph idx="1"/>
          </p:nvPr>
        </p:nvSpPr>
        <p:spPr>
          <a:xfrm>
            <a:off x="838200" y="1451295"/>
            <a:ext cx="10515600" cy="472566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40EB570-F423-5A48-8560-CC8BF4DA0711}"/>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616D7FBC-CFC6-EA40-AB22-58BCDBE6C580}"/>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624918F9-ECE4-9940-BB39-30F498BCECA8}"/>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2435465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E652D-451C-CE4E-BDD4-C0A3BF91716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9688F5F4-4671-DB46-8D86-C50A5F4144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128FD07-10CB-8D46-85BB-FDA7CAEF8E7F}"/>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4CE54398-A91F-CD44-A9FB-1B0D01C592BA}"/>
              </a:ext>
            </a:extLst>
          </p:cNvPr>
          <p:cNvSpPr>
            <a:spLocks noGrp="1"/>
          </p:cNvSpPr>
          <p:nvPr>
            <p:ph type="ftr" sz="quarter" idx="11"/>
          </p:nvPr>
        </p:nvSpPr>
        <p:spPr/>
        <p:txBody>
          <a:bodyPr/>
          <a:lstStyle/>
          <a:p>
            <a:r>
              <a:rPr lang="en-GB"/>
              <a:t>Adriaan Rijllart</a:t>
            </a:r>
          </a:p>
        </p:txBody>
      </p:sp>
      <p:sp>
        <p:nvSpPr>
          <p:cNvPr id="6" name="Slide Number Placeholder 5">
            <a:extLst>
              <a:ext uri="{FF2B5EF4-FFF2-40B4-BE49-F238E27FC236}">
                <a16:creationId xmlns:a16="http://schemas.microsoft.com/office/drawing/2014/main" id="{54F919C1-62AD-7343-9823-4A3FFDD1C658}"/>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2627278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FBA38-CFB1-084A-81EF-7094494E742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ECFED5A-B63A-6F42-ACBC-38C695540F6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D22E075-5A38-FF4F-83F6-6693779CC1C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75C0463-F0D3-8047-A9EA-20406AC878E8}"/>
              </a:ext>
            </a:extLst>
          </p:cNvPr>
          <p:cNvSpPr>
            <a:spLocks noGrp="1"/>
          </p:cNvSpPr>
          <p:nvPr>
            <p:ph type="dt" sz="half" idx="10"/>
          </p:nvPr>
        </p:nvSpPr>
        <p:spPr/>
        <p:txBody>
          <a:bodyPr/>
          <a:lstStyle/>
          <a:p>
            <a:r>
              <a:rPr lang="de-CH"/>
              <a:t>09/07/2020</a:t>
            </a:r>
            <a:endParaRPr lang="en-GB"/>
          </a:p>
        </p:txBody>
      </p:sp>
      <p:sp>
        <p:nvSpPr>
          <p:cNvPr id="6" name="Footer Placeholder 5">
            <a:extLst>
              <a:ext uri="{FF2B5EF4-FFF2-40B4-BE49-F238E27FC236}">
                <a16:creationId xmlns:a16="http://schemas.microsoft.com/office/drawing/2014/main" id="{92DBA716-B266-F44C-9D41-E4F3CC003785}"/>
              </a:ext>
            </a:extLst>
          </p:cNvPr>
          <p:cNvSpPr>
            <a:spLocks noGrp="1"/>
          </p:cNvSpPr>
          <p:nvPr>
            <p:ph type="ftr" sz="quarter" idx="11"/>
          </p:nvPr>
        </p:nvSpPr>
        <p:spPr/>
        <p:txBody>
          <a:bodyPr/>
          <a:lstStyle/>
          <a:p>
            <a:r>
              <a:rPr lang="en-GB"/>
              <a:t>Adriaan Rijllart</a:t>
            </a:r>
          </a:p>
        </p:txBody>
      </p:sp>
      <p:sp>
        <p:nvSpPr>
          <p:cNvPr id="7" name="Slide Number Placeholder 6">
            <a:extLst>
              <a:ext uri="{FF2B5EF4-FFF2-40B4-BE49-F238E27FC236}">
                <a16:creationId xmlns:a16="http://schemas.microsoft.com/office/drawing/2014/main" id="{0F2922C1-ED47-B94F-B787-03B3D96C9D2D}"/>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160416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29FAF-44D8-1F4F-81C7-8B40F077B3D1}"/>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D14DD977-BEA6-A046-B2F0-EC85160013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91DD35A-6DE2-EB4E-B27E-E5A1629476E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47C638A8-DAA2-6B47-831C-E8B1659A8E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E383A98-E99D-F24E-A932-CC8CDFBB5C4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7565FCF7-58CD-7344-A9E2-FBC630AF4444}"/>
              </a:ext>
            </a:extLst>
          </p:cNvPr>
          <p:cNvSpPr>
            <a:spLocks noGrp="1"/>
          </p:cNvSpPr>
          <p:nvPr>
            <p:ph type="dt" sz="half" idx="10"/>
          </p:nvPr>
        </p:nvSpPr>
        <p:spPr/>
        <p:txBody>
          <a:bodyPr/>
          <a:lstStyle/>
          <a:p>
            <a:r>
              <a:rPr lang="de-CH"/>
              <a:t>09/07/2020</a:t>
            </a:r>
            <a:endParaRPr lang="en-GB"/>
          </a:p>
        </p:txBody>
      </p:sp>
      <p:sp>
        <p:nvSpPr>
          <p:cNvPr id="8" name="Footer Placeholder 7">
            <a:extLst>
              <a:ext uri="{FF2B5EF4-FFF2-40B4-BE49-F238E27FC236}">
                <a16:creationId xmlns:a16="http://schemas.microsoft.com/office/drawing/2014/main" id="{CA644612-FD08-A34F-AC08-BCFC1FC18BF6}"/>
              </a:ext>
            </a:extLst>
          </p:cNvPr>
          <p:cNvSpPr>
            <a:spLocks noGrp="1"/>
          </p:cNvSpPr>
          <p:nvPr>
            <p:ph type="ftr" sz="quarter" idx="11"/>
          </p:nvPr>
        </p:nvSpPr>
        <p:spPr/>
        <p:txBody>
          <a:bodyPr/>
          <a:lstStyle/>
          <a:p>
            <a:r>
              <a:rPr lang="en-GB"/>
              <a:t>Adriaan Rijllart</a:t>
            </a:r>
          </a:p>
        </p:txBody>
      </p:sp>
      <p:sp>
        <p:nvSpPr>
          <p:cNvPr id="9" name="Slide Number Placeholder 8">
            <a:extLst>
              <a:ext uri="{FF2B5EF4-FFF2-40B4-BE49-F238E27FC236}">
                <a16:creationId xmlns:a16="http://schemas.microsoft.com/office/drawing/2014/main" id="{34E2666B-3F48-9C41-9F35-0AFD1588C377}"/>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154883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885FA-A787-A84A-AB6B-637AD9F89D6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F6F2DDEC-5654-9249-8F0B-5A7D21F6F63B}"/>
              </a:ext>
            </a:extLst>
          </p:cNvPr>
          <p:cNvSpPr>
            <a:spLocks noGrp="1"/>
          </p:cNvSpPr>
          <p:nvPr>
            <p:ph type="dt" sz="half" idx="10"/>
          </p:nvPr>
        </p:nvSpPr>
        <p:spPr/>
        <p:txBody>
          <a:bodyPr/>
          <a:lstStyle/>
          <a:p>
            <a:r>
              <a:rPr lang="de-CH"/>
              <a:t>09/07/2020</a:t>
            </a:r>
            <a:endParaRPr lang="en-GB"/>
          </a:p>
        </p:txBody>
      </p:sp>
      <p:sp>
        <p:nvSpPr>
          <p:cNvPr id="4" name="Footer Placeholder 3">
            <a:extLst>
              <a:ext uri="{FF2B5EF4-FFF2-40B4-BE49-F238E27FC236}">
                <a16:creationId xmlns:a16="http://schemas.microsoft.com/office/drawing/2014/main" id="{C71C960F-E0F7-694B-816A-05C6410FECBD}"/>
              </a:ext>
            </a:extLst>
          </p:cNvPr>
          <p:cNvSpPr>
            <a:spLocks noGrp="1"/>
          </p:cNvSpPr>
          <p:nvPr>
            <p:ph type="ftr" sz="quarter" idx="11"/>
          </p:nvPr>
        </p:nvSpPr>
        <p:spPr/>
        <p:txBody>
          <a:bodyPr/>
          <a:lstStyle/>
          <a:p>
            <a:r>
              <a:rPr lang="en-GB"/>
              <a:t>Adriaan Rijllart</a:t>
            </a:r>
          </a:p>
        </p:txBody>
      </p:sp>
      <p:sp>
        <p:nvSpPr>
          <p:cNvPr id="5" name="Slide Number Placeholder 4">
            <a:extLst>
              <a:ext uri="{FF2B5EF4-FFF2-40B4-BE49-F238E27FC236}">
                <a16:creationId xmlns:a16="http://schemas.microsoft.com/office/drawing/2014/main" id="{24874D80-41E4-3046-83ED-2DC90448ECF8}"/>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910223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E09EE9-62D1-7743-8CB3-951BDFCAD2FC}"/>
              </a:ext>
            </a:extLst>
          </p:cNvPr>
          <p:cNvSpPr>
            <a:spLocks noGrp="1"/>
          </p:cNvSpPr>
          <p:nvPr>
            <p:ph type="dt" sz="half" idx="10"/>
          </p:nvPr>
        </p:nvSpPr>
        <p:spPr/>
        <p:txBody>
          <a:bodyPr/>
          <a:lstStyle/>
          <a:p>
            <a:r>
              <a:rPr lang="de-CH"/>
              <a:t>09/07/2020</a:t>
            </a:r>
            <a:endParaRPr lang="en-GB"/>
          </a:p>
        </p:txBody>
      </p:sp>
      <p:sp>
        <p:nvSpPr>
          <p:cNvPr id="3" name="Footer Placeholder 2">
            <a:extLst>
              <a:ext uri="{FF2B5EF4-FFF2-40B4-BE49-F238E27FC236}">
                <a16:creationId xmlns:a16="http://schemas.microsoft.com/office/drawing/2014/main" id="{C3AB7E03-1E55-524E-8D62-9CEFCD6EAF18}"/>
              </a:ext>
            </a:extLst>
          </p:cNvPr>
          <p:cNvSpPr>
            <a:spLocks noGrp="1"/>
          </p:cNvSpPr>
          <p:nvPr>
            <p:ph type="ftr" sz="quarter" idx="11"/>
          </p:nvPr>
        </p:nvSpPr>
        <p:spPr/>
        <p:txBody>
          <a:bodyPr/>
          <a:lstStyle/>
          <a:p>
            <a:r>
              <a:rPr lang="en-GB"/>
              <a:t>Adriaan Rijllart</a:t>
            </a:r>
          </a:p>
        </p:txBody>
      </p:sp>
      <p:sp>
        <p:nvSpPr>
          <p:cNvPr id="4" name="Slide Number Placeholder 3">
            <a:extLst>
              <a:ext uri="{FF2B5EF4-FFF2-40B4-BE49-F238E27FC236}">
                <a16:creationId xmlns:a16="http://schemas.microsoft.com/office/drawing/2014/main" id="{84E4DF11-0414-FE49-A8B5-9ADF666DEF29}"/>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95563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15CF2-69F7-D740-9F6C-8607F137414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B5F8251-EA64-BF4B-B34A-D7EF60B3AD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059ABE2-37AA-9B47-8E25-B27236A94B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27A4AD3-DF45-A447-8D8E-7637D0FA8414}"/>
              </a:ext>
            </a:extLst>
          </p:cNvPr>
          <p:cNvSpPr>
            <a:spLocks noGrp="1"/>
          </p:cNvSpPr>
          <p:nvPr>
            <p:ph type="dt" sz="half" idx="10"/>
          </p:nvPr>
        </p:nvSpPr>
        <p:spPr/>
        <p:txBody>
          <a:bodyPr/>
          <a:lstStyle/>
          <a:p>
            <a:r>
              <a:rPr lang="de-CH"/>
              <a:t>09/07/2020</a:t>
            </a:r>
            <a:endParaRPr lang="en-GB"/>
          </a:p>
        </p:txBody>
      </p:sp>
      <p:sp>
        <p:nvSpPr>
          <p:cNvPr id="6" name="Footer Placeholder 5">
            <a:extLst>
              <a:ext uri="{FF2B5EF4-FFF2-40B4-BE49-F238E27FC236}">
                <a16:creationId xmlns:a16="http://schemas.microsoft.com/office/drawing/2014/main" id="{F946C4E9-2F29-D742-A066-3FA9FCE41D4B}"/>
              </a:ext>
            </a:extLst>
          </p:cNvPr>
          <p:cNvSpPr>
            <a:spLocks noGrp="1"/>
          </p:cNvSpPr>
          <p:nvPr>
            <p:ph type="ftr" sz="quarter" idx="11"/>
          </p:nvPr>
        </p:nvSpPr>
        <p:spPr/>
        <p:txBody>
          <a:bodyPr/>
          <a:lstStyle/>
          <a:p>
            <a:r>
              <a:rPr lang="en-GB"/>
              <a:t>Adriaan Rijllart</a:t>
            </a:r>
          </a:p>
        </p:txBody>
      </p:sp>
      <p:sp>
        <p:nvSpPr>
          <p:cNvPr id="7" name="Slide Number Placeholder 6">
            <a:extLst>
              <a:ext uri="{FF2B5EF4-FFF2-40B4-BE49-F238E27FC236}">
                <a16:creationId xmlns:a16="http://schemas.microsoft.com/office/drawing/2014/main" id="{C1B00061-BA64-6545-B6F1-035190FA1953}"/>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561932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36A7D-A548-534E-98B1-F6B7A019C0A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92209599-0163-274C-AA48-F5551855FC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FFF049D-3977-BA40-91BA-5FDBD20A98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75B8738-E906-F84C-B82C-DBEC67A7BE7C}"/>
              </a:ext>
            </a:extLst>
          </p:cNvPr>
          <p:cNvSpPr>
            <a:spLocks noGrp="1"/>
          </p:cNvSpPr>
          <p:nvPr>
            <p:ph type="dt" sz="half" idx="10"/>
          </p:nvPr>
        </p:nvSpPr>
        <p:spPr/>
        <p:txBody>
          <a:bodyPr/>
          <a:lstStyle/>
          <a:p>
            <a:r>
              <a:rPr lang="de-CH"/>
              <a:t>09/07/2020</a:t>
            </a:r>
            <a:endParaRPr lang="en-GB"/>
          </a:p>
        </p:txBody>
      </p:sp>
      <p:sp>
        <p:nvSpPr>
          <p:cNvPr id="6" name="Footer Placeholder 5">
            <a:extLst>
              <a:ext uri="{FF2B5EF4-FFF2-40B4-BE49-F238E27FC236}">
                <a16:creationId xmlns:a16="http://schemas.microsoft.com/office/drawing/2014/main" id="{E3CF4172-A27B-BF49-82F2-38852EEFBF65}"/>
              </a:ext>
            </a:extLst>
          </p:cNvPr>
          <p:cNvSpPr>
            <a:spLocks noGrp="1"/>
          </p:cNvSpPr>
          <p:nvPr>
            <p:ph type="ftr" sz="quarter" idx="11"/>
          </p:nvPr>
        </p:nvSpPr>
        <p:spPr/>
        <p:txBody>
          <a:bodyPr/>
          <a:lstStyle/>
          <a:p>
            <a:r>
              <a:rPr lang="en-GB"/>
              <a:t>Adriaan Rijllart</a:t>
            </a:r>
          </a:p>
        </p:txBody>
      </p:sp>
      <p:sp>
        <p:nvSpPr>
          <p:cNvPr id="7" name="Slide Number Placeholder 6">
            <a:extLst>
              <a:ext uri="{FF2B5EF4-FFF2-40B4-BE49-F238E27FC236}">
                <a16:creationId xmlns:a16="http://schemas.microsoft.com/office/drawing/2014/main" id="{28FA55AE-63FC-5548-B3EB-7CA104D213D5}"/>
              </a:ext>
            </a:extLst>
          </p:cNvPr>
          <p:cNvSpPr>
            <a:spLocks noGrp="1"/>
          </p:cNvSpPr>
          <p:nvPr>
            <p:ph type="sldNum" sz="quarter" idx="12"/>
          </p:nvPr>
        </p:nvSpPr>
        <p:spPr/>
        <p:txBody>
          <a:bodyPr/>
          <a:lstStyle/>
          <a:p>
            <a:fld id="{EE54B88A-8273-2D46-9BA6-43FCE07F519C}" type="slidenum">
              <a:rPr lang="en-GB" smtClean="0"/>
              <a:t>‹#›</a:t>
            </a:fld>
            <a:endParaRPr lang="en-GB"/>
          </a:p>
        </p:txBody>
      </p:sp>
    </p:spTree>
    <p:extLst>
      <p:ext uri="{BB962C8B-B14F-4D97-AF65-F5344CB8AC3E}">
        <p14:creationId xmlns:p14="http://schemas.microsoft.com/office/powerpoint/2010/main" val="4159738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F71494-CF50-834C-A9DF-48886971F1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F25617A2-DD6F-C142-9D40-EF331C36BC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C71E6E6-8DDF-A345-81B3-15A74C678E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09/07/2020</a:t>
            </a:r>
            <a:endParaRPr lang="en-GB"/>
          </a:p>
        </p:txBody>
      </p:sp>
      <p:sp>
        <p:nvSpPr>
          <p:cNvPr id="5" name="Footer Placeholder 4">
            <a:extLst>
              <a:ext uri="{FF2B5EF4-FFF2-40B4-BE49-F238E27FC236}">
                <a16:creationId xmlns:a16="http://schemas.microsoft.com/office/drawing/2014/main" id="{005B158E-3315-B44F-8697-A2F015B65B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Adriaan Rijllart</a:t>
            </a:r>
          </a:p>
        </p:txBody>
      </p:sp>
      <p:sp>
        <p:nvSpPr>
          <p:cNvPr id="6" name="Slide Number Placeholder 5">
            <a:extLst>
              <a:ext uri="{FF2B5EF4-FFF2-40B4-BE49-F238E27FC236}">
                <a16:creationId xmlns:a16="http://schemas.microsoft.com/office/drawing/2014/main" id="{FDFD704A-40CB-9E46-A59C-86EF0B132E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54B88A-8273-2D46-9BA6-43FCE07F519C}" type="slidenum">
              <a:rPr lang="en-GB" smtClean="0"/>
              <a:t>‹#›</a:t>
            </a:fld>
            <a:endParaRPr lang="en-GB"/>
          </a:p>
        </p:txBody>
      </p:sp>
      <p:pic>
        <p:nvPicPr>
          <p:cNvPr id="7" name="Picture 6" descr="A picture containing drawing&#10;&#10;Description automatically generated">
            <a:extLst>
              <a:ext uri="{FF2B5EF4-FFF2-40B4-BE49-F238E27FC236}">
                <a16:creationId xmlns:a16="http://schemas.microsoft.com/office/drawing/2014/main" id="{83A4A842-628A-2642-BD06-0FFC1019BC78}"/>
              </a:ext>
            </a:extLst>
          </p:cNvPr>
          <p:cNvPicPr>
            <a:picLocks noChangeAspect="1"/>
          </p:cNvPicPr>
          <p:nvPr userDrawn="1"/>
        </p:nvPicPr>
        <p:blipFill>
          <a:blip r:embed="rId13"/>
          <a:stretch>
            <a:fillRect/>
          </a:stretch>
        </p:blipFill>
        <p:spPr>
          <a:xfrm>
            <a:off x="204396" y="6352604"/>
            <a:ext cx="514932" cy="505396"/>
          </a:xfrm>
          <a:prstGeom prst="rect">
            <a:avLst/>
          </a:prstGeom>
        </p:spPr>
      </p:pic>
    </p:spTree>
    <p:extLst>
      <p:ext uri="{BB962C8B-B14F-4D97-AF65-F5344CB8AC3E}">
        <p14:creationId xmlns:p14="http://schemas.microsoft.com/office/powerpoint/2010/main" val="1982983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jpg"/></Relationships>
</file>

<file path=ppt/slides/_rels/slide1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5.jpg"/><Relationship Id="rId18" Type="http://schemas.openxmlformats.org/officeDocument/2006/relationships/image" Target="../media/image19.jpg"/><Relationship Id="rId3" Type="http://schemas.openxmlformats.org/officeDocument/2006/relationships/image" Target="../media/image8.png"/><Relationship Id="rId7" Type="http://schemas.openxmlformats.org/officeDocument/2006/relationships/image" Target="../media/image10.jpg"/><Relationship Id="rId12" Type="http://schemas.openxmlformats.org/officeDocument/2006/relationships/image" Target="../media/image14.jpg"/><Relationship Id="rId17" Type="http://schemas.openxmlformats.org/officeDocument/2006/relationships/image" Target="../media/image18.jpg"/><Relationship Id="rId2" Type="http://schemas.openxmlformats.org/officeDocument/2006/relationships/image" Target="../media/image7.jpg"/><Relationship Id="rId16" Type="http://schemas.openxmlformats.org/officeDocument/2006/relationships/image" Target="../media/image17.jpg"/><Relationship Id="rId1" Type="http://schemas.openxmlformats.org/officeDocument/2006/relationships/slideLayout" Target="../slideLayouts/slideLayout3.xml"/><Relationship Id="rId6" Type="http://schemas.openxmlformats.org/officeDocument/2006/relationships/image" Target="../media/image9.jpg"/><Relationship Id="rId11" Type="http://schemas.openxmlformats.org/officeDocument/2006/relationships/image" Target="../media/image13.jpg"/><Relationship Id="rId5" Type="http://schemas.microsoft.com/office/2007/relationships/hdphoto" Target="../media/hdphoto1.wdp"/><Relationship Id="rId15" Type="http://schemas.openxmlformats.org/officeDocument/2006/relationships/image" Target="../media/image5.jpg"/><Relationship Id="rId10" Type="http://schemas.microsoft.com/office/2007/relationships/hdphoto" Target="../media/hdphoto2.wdp"/><Relationship Id="rId19" Type="http://schemas.openxmlformats.org/officeDocument/2006/relationships/image" Target="../media/image20.jp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image" Target="../media/image16.jp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5.jpg"/><Relationship Id="rId18" Type="http://schemas.openxmlformats.org/officeDocument/2006/relationships/image" Target="../media/image19.jpg"/><Relationship Id="rId3" Type="http://schemas.openxmlformats.org/officeDocument/2006/relationships/image" Target="../media/image8.png"/><Relationship Id="rId7" Type="http://schemas.openxmlformats.org/officeDocument/2006/relationships/image" Target="../media/image10.jpg"/><Relationship Id="rId12" Type="http://schemas.openxmlformats.org/officeDocument/2006/relationships/image" Target="../media/image14.jpg"/><Relationship Id="rId17" Type="http://schemas.openxmlformats.org/officeDocument/2006/relationships/image" Target="../media/image18.jpg"/><Relationship Id="rId2" Type="http://schemas.openxmlformats.org/officeDocument/2006/relationships/image" Target="../media/image7.jpg"/><Relationship Id="rId16" Type="http://schemas.openxmlformats.org/officeDocument/2006/relationships/image" Target="../media/image17.jpg"/><Relationship Id="rId1" Type="http://schemas.openxmlformats.org/officeDocument/2006/relationships/slideLayout" Target="../slideLayouts/slideLayout3.xml"/><Relationship Id="rId6" Type="http://schemas.openxmlformats.org/officeDocument/2006/relationships/image" Target="../media/image9.jpg"/><Relationship Id="rId11" Type="http://schemas.openxmlformats.org/officeDocument/2006/relationships/image" Target="../media/image13.jpg"/><Relationship Id="rId5" Type="http://schemas.microsoft.com/office/2007/relationships/hdphoto" Target="../media/hdphoto1.wdp"/><Relationship Id="rId15" Type="http://schemas.openxmlformats.org/officeDocument/2006/relationships/image" Target="../media/image5.jpg"/><Relationship Id="rId10" Type="http://schemas.microsoft.com/office/2007/relationships/hdphoto" Target="../media/hdphoto2.wdp"/><Relationship Id="rId19" Type="http://schemas.openxmlformats.org/officeDocument/2006/relationships/image" Target="../media/image20.jp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image" Target="../media/image16.jpg"/></Relationships>
</file>

<file path=ppt/slides/_rels/slide22.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5.jpg"/><Relationship Id="rId18" Type="http://schemas.openxmlformats.org/officeDocument/2006/relationships/image" Target="../media/image19.jpg"/><Relationship Id="rId3" Type="http://schemas.openxmlformats.org/officeDocument/2006/relationships/image" Target="../media/image8.png"/><Relationship Id="rId7" Type="http://schemas.openxmlformats.org/officeDocument/2006/relationships/image" Target="../media/image10.jpg"/><Relationship Id="rId12" Type="http://schemas.openxmlformats.org/officeDocument/2006/relationships/image" Target="../media/image14.jpg"/><Relationship Id="rId17" Type="http://schemas.openxmlformats.org/officeDocument/2006/relationships/image" Target="../media/image18.jpg"/><Relationship Id="rId2" Type="http://schemas.openxmlformats.org/officeDocument/2006/relationships/image" Target="../media/image7.jpg"/><Relationship Id="rId16" Type="http://schemas.openxmlformats.org/officeDocument/2006/relationships/image" Target="../media/image17.jpg"/><Relationship Id="rId1" Type="http://schemas.openxmlformats.org/officeDocument/2006/relationships/slideLayout" Target="../slideLayouts/slideLayout3.xml"/><Relationship Id="rId6" Type="http://schemas.openxmlformats.org/officeDocument/2006/relationships/image" Target="../media/image9.jpg"/><Relationship Id="rId11" Type="http://schemas.openxmlformats.org/officeDocument/2006/relationships/image" Target="../media/image13.jpg"/><Relationship Id="rId5" Type="http://schemas.microsoft.com/office/2007/relationships/hdphoto" Target="../media/hdphoto1.wdp"/><Relationship Id="rId15" Type="http://schemas.openxmlformats.org/officeDocument/2006/relationships/image" Target="../media/image5.jpg"/><Relationship Id="rId10" Type="http://schemas.microsoft.com/office/2007/relationships/hdphoto" Target="../media/hdphoto2.wdp"/><Relationship Id="rId19" Type="http://schemas.openxmlformats.org/officeDocument/2006/relationships/image" Target="../media/image20.jp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image" Target="../media/image16.jpg"/></Relationships>
</file>

<file path=ppt/slides/_rels/slide30.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jpg"/><Relationship Id="rId1" Type="http://schemas.openxmlformats.org/officeDocument/2006/relationships/slideLayout" Target="../slideLayouts/slideLayout2.xml"/><Relationship Id="rId6" Type="http://schemas.openxmlformats.org/officeDocument/2006/relationships/image" Target="../media/image58.jpg"/><Relationship Id="rId5" Type="http://schemas.openxmlformats.org/officeDocument/2006/relationships/image" Target="../media/image57.jpg"/><Relationship Id="rId4" Type="http://schemas.openxmlformats.org/officeDocument/2006/relationships/image" Target="../media/image56.jpg"/></Relationships>
</file>

<file path=ppt/slides/_rels/slide33.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0.jpg"/></Relationships>
</file>

<file path=ppt/slides/_rels/slide34.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5.jpg"/><Relationship Id="rId18" Type="http://schemas.openxmlformats.org/officeDocument/2006/relationships/image" Target="../media/image19.jpg"/><Relationship Id="rId3" Type="http://schemas.openxmlformats.org/officeDocument/2006/relationships/image" Target="../media/image8.png"/><Relationship Id="rId7" Type="http://schemas.openxmlformats.org/officeDocument/2006/relationships/image" Target="../media/image10.jpg"/><Relationship Id="rId12" Type="http://schemas.openxmlformats.org/officeDocument/2006/relationships/image" Target="../media/image14.jpg"/><Relationship Id="rId17" Type="http://schemas.openxmlformats.org/officeDocument/2006/relationships/image" Target="../media/image18.jpg"/><Relationship Id="rId2" Type="http://schemas.openxmlformats.org/officeDocument/2006/relationships/image" Target="../media/image7.jpg"/><Relationship Id="rId16" Type="http://schemas.openxmlformats.org/officeDocument/2006/relationships/image" Target="../media/image17.jpg"/><Relationship Id="rId1" Type="http://schemas.openxmlformats.org/officeDocument/2006/relationships/slideLayout" Target="../slideLayouts/slideLayout3.xml"/><Relationship Id="rId6" Type="http://schemas.openxmlformats.org/officeDocument/2006/relationships/image" Target="../media/image9.jpg"/><Relationship Id="rId11" Type="http://schemas.openxmlformats.org/officeDocument/2006/relationships/image" Target="../media/image13.jpg"/><Relationship Id="rId5" Type="http://schemas.microsoft.com/office/2007/relationships/hdphoto" Target="../media/hdphoto1.wdp"/><Relationship Id="rId15" Type="http://schemas.openxmlformats.org/officeDocument/2006/relationships/image" Target="../media/image5.jpg"/><Relationship Id="rId10" Type="http://schemas.microsoft.com/office/2007/relationships/hdphoto" Target="../media/hdphoto2.wdp"/><Relationship Id="rId19" Type="http://schemas.openxmlformats.org/officeDocument/2006/relationships/image" Target="../media/image20.jp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image" Target="../media/image16.jpg"/></Relationships>
</file>

<file path=ppt/slides/_rels/slide35.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image" Target="../media/image64.JPG"/><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38.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1.jpg"/><Relationship Id="rId1" Type="http://schemas.openxmlformats.org/officeDocument/2006/relationships/slideLayout" Target="../slideLayouts/slideLayout2.xml"/><Relationship Id="rId5" Type="http://schemas.openxmlformats.org/officeDocument/2006/relationships/customXml" Target="../ink/ink2.xml"/><Relationship Id="rId4" Type="http://schemas.openxmlformats.org/officeDocument/2006/relationships/image" Target="../media/image22.png"/></Relationships>
</file>

<file path=ppt/slides/_rels/slide40.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image" Target="../media/image70.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image" Target="../media/image72.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image" Target="../media/image75.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6.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5.jpg"/><Relationship Id="rId18" Type="http://schemas.openxmlformats.org/officeDocument/2006/relationships/image" Target="../media/image19.jpg"/><Relationship Id="rId3" Type="http://schemas.openxmlformats.org/officeDocument/2006/relationships/image" Target="../media/image8.png"/><Relationship Id="rId7" Type="http://schemas.openxmlformats.org/officeDocument/2006/relationships/image" Target="../media/image10.jpg"/><Relationship Id="rId12" Type="http://schemas.openxmlformats.org/officeDocument/2006/relationships/image" Target="../media/image14.jpg"/><Relationship Id="rId17" Type="http://schemas.openxmlformats.org/officeDocument/2006/relationships/image" Target="../media/image18.jpg"/><Relationship Id="rId2" Type="http://schemas.openxmlformats.org/officeDocument/2006/relationships/image" Target="../media/image7.jpg"/><Relationship Id="rId16" Type="http://schemas.openxmlformats.org/officeDocument/2006/relationships/image" Target="../media/image17.jpg"/><Relationship Id="rId1" Type="http://schemas.openxmlformats.org/officeDocument/2006/relationships/slideLayout" Target="../slideLayouts/slideLayout3.xml"/><Relationship Id="rId6" Type="http://schemas.openxmlformats.org/officeDocument/2006/relationships/image" Target="../media/image9.jpg"/><Relationship Id="rId11" Type="http://schemas.openxmlformats.org/officeDocument/2006/relationships/image" Target="../media/image13.jpg"/><Relationship Id="rId5" Type="http://schemas.microsoft.com/office/2007/relationships/hdphoto" Target="../media/hdphoto1.wdp"/><Relationship Id="rId15" Type="http://schemas.openxmlformats.org/officeDocument/2006/relationships/image" Target="../media/image5.jpg"/><Relationship Id="rId10" Type="http://schemas.microsoft.com/office/2007/relationships/hdphoto" Target="../media/hdphoto2.wdp"/><Relationship Id="rId19" Type="http://schemas.openxmlformats.org/officeDocument/2006/relationships/image" Target="../media/image20.jp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image" Target="../media/image16.jpg"/></Relationships>
</file>

<file path=ppt/slides/_rels/slide47.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image" Target="../media/image78.jpg"/><Relationship Id="rId1" Type="http://schemas.openxmlformats.org/officeDocument/2006/relationships/slideLayout" Target="../slideLayouts/slideLayout2.xml"/><Relationship Id="rId4" Type="http://schemas.openxmlformats.org/officeDocument/2006/relationships/image" Target="../media/image80.jpg"/></Relationships>
</file>

<file path=ppt/slides/_rels/slide48.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image" Target="../media/image81.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50.xml.rels><?xml version="1.0" encoding="UTF-8" standalone="yes"?>
<Relationships xmlns="http://schemas.openxmlformats.org/package/2006/relationships"><Relationship Id="rId2" Type="http://schemas.openxmlformats.org/officeDocument/2006/relationships/image" Target="../media/image84.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85.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image" Target="../media/image86.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5.jpg"/><Relationship Id="rId18" Type="http://schemas.openxmlformats.org/officeDocument/2006/relationships/image" Target="../media/image19.jpg"/><Relationship Id="rId3" Type="http://schemas.openxmlformats.org/officeDocument/2006/relationships/image" Target="../media/image8.png"/><Relationship Id="rId7" Type="http://schemas.openxmlformats.org/officeDocument/2006/relationships/image" Target="../media/image10.jpg"/><Relationship Id="rId12" Type="http://schemas.openxmlformats.org/officeDocument/2006/relationships/image" Target="../media/image14.jpg"/><Relationship Id="rId17" Type="http://schemas.openxmlformats.org/officeDocument/2006/relationships/image" Target="../media/image18.jpg"/><Relationship Id="rId2" Type="http://schemas.openxmlformats.org/officeDocument/2006/relationships/image" Target="../media/image7.jpg"/><Relationship Id="rId16" Type="http://schemas.openxmlformats.org/officeDocument/2006/relationships/image" Target="../media/image17.jpg"/><Relationship Id="rId1" Type="http://schemas.openxmlformats.org/officeDocument/2006/relationships/slideLayout" Target="../slideLayouts/slideLayout3.xml"/><Relationship Id="rId6" Type="http://schemas.openxmlformats.org/officeDocument/2006/relationships/image" Target="../media/image9.jpg"/><Relationship Id="rId11" Type="http://schemas.openxmlformats.org/officeDocument/2006/relationships/image" Target="../media/image13.jpg"/><Relationship Id="rId5" Type="http://schemas.microsoft.com/office/2007/relationships/hdphoto" Target="../media/hdphoto1.wdp"/><Relationship Id="rId15" Type="http://schemas.openxmlformats.org/officeDocument/2006/relationships/image" Target="../media/image5.jpg"/><Relationship Id="rId10" Type="http://schemas.microsoft.com/office/2007/relationships/hdphoto" Target="../media/hdphoto2.wdp"/><Relationship Id="rId19" Type="http://schemas.openxmlformats.org/officeDocument/2006/relationships/image" Target="../media/image20.jp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image" Target="../media/image16.jpg"/></Relationships>
</file>

<file path=ppt/slides/_rels/slide56.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image" Target="../media/image89.jpg"/><Relationship Id="rId1" Type="http://schemas.openxmlformats.org/officeDocument/2006/relationships/slideLayout" Target="../slideLayouts/slideLayout2.xml"/><Relationship Id="rId4" Type="http://schemas.openxmlformats.org/officeDocument/2006/relationships/image" Target="../media/image91.jpg"/></Relationships>
</file>

<file path=ppt/slides/_rels/slide5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6.jpg"/><Relationship Id="rId18" Type="http://schemas.openxmlformats.org/officeDocument/2006/relationships/image" Target="../media/image20.jpg"/><Relationship Id="rId3" Type="http://schemas.openxmlformats.org/officeDocument/2006/relationships/image" Target="../media/image4.png"/><Relationship Id="rId7" Type="http://schemas.openxmlformats.org/officeDocument/2006/relationships/image" Target="../media/image11.jpg"/><Relationship Id="rId12" Type="http://schemas.openxmlformats.org/officeDocument/2006/relationships/image" Target="../media/image15.jpg"/><Relationship Id="rId17" Type="http://schemas.openxmlformats.org/officeDocument/2006/relationships/image" Target="../media/image19.jpg"/><Relationship Id="rId2" Type="http://schemas.openxmlformats.org/officeDocument/2006/relationships/image" Target="../media/image8.png"/><Relationship Id="rId16" Type="http://schemas.openxmlformats.org/officeDocument/2006/relationships/image" Target="../media/image18.jpg"/><Relationship Id="rId1" Type="http://schemas.openxmlformats.org/officeDocument/2006/relationships/slideLayout" Target="../slideLayouts/slideLayout3.xml"/><Relationship Id="rId6" Type="http://schemas.openxmlformats.org/officeDocument/2006/relationships/image" Target="../media/image10.jpg"/><Relationship Id="rId11" Type="http://schemas.openxmlformats.org/officeDocument/2006/relationships/image" Target="../media/image14.jpg"/><Relationship Id="rId5" Type="http://schemas.openxmlformats.org/officeDocument/2006/relationships/image" Target="../media/image9.jpg"/><Relationship Id="rId15" Type="http://schemas.openxmlformats.org/officeDocument/2006/relationships/image" Target="../media/image17.jpg"/><Relationship Id="rId10" Type="http://schemas.openxmlformats.org/officeDocument/2006/relationships/image" Target="../media/image13.jpg"/><Relationship Id="rId19" Type="http://schemas.openxmlformats.org/officeDocument/2006/relationships/image" Target="../media/image7.jpg"/><Relationship Id="rId4" Type="http://schemas.microsoft.com/office/2007/relationships/hdphoto" Target="../media/hdphoto1.wdp"/><Relationship Id="rId9" Type="http://schemas.microsoft.com/office/2007/relationships/hdphoto" Target="../media/hdphoto2.wdp"/><Relationship Id="rId14" Type="http://schemas.openxmlformats.org/officeDocument/2006/relationships/image" Target="../media/image5.jpg"/></Relationships>
</file>

<file path=ppt/slides/_rels/slide58.xml.rels><?xml version="1.0" encoding="UTF-8" standalone="yes"?>
<Relationships xmlns="http://schemas.openxmlformats.org/package/2006/relationships"><Relationship Id="rId2" Type="http://schemas.openxmlformats.org/officeDocument/2006/relationships/image" Target="../media/image92.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5.jpg"/><Relationship Id="rId18" Type="http://schemas.openxmlformats.org/officeDocument/2006/relationships/image" Target="../media/image19.jpg"/><Relationship Id="rId3" Type="http://schemas.openxmlformats.org/officeDocument/2006/relationships/image" Target="../media/image8.png"/><Relationship Id="rId7" Type="http://schemas.openxmlformats.org/officeDocument/2006/relationships/image" Target="../media/image10.jpg"/><Relationship Id="rId12" Type="http://schemas.openxmlformats.org/officeDocument/2006/relationships/image" Target="../media/image14.jpg"/><Relationship Id="rId17" Type="http://schemas.openxmlformats.org/officeDocument/2006/relationships/image" Target="../media/image18.jpg"/><Relationship Id="rId2" Type="http://schemas.openxmlformats.org/officeDocument/2006/relationships/image" Target="../media/image7.jpg"/><Relationship Id="rId16" Type="http://schemas.openxmlformats.org/officeDocument/2006/relationships/image" Target="../media/image17.jpg"/><Relationship Id="rId1" Type="http://schemas.openxmlformats.org/officeDocument/2006/relationships/slideLayout" Target="../slideLayouts/slideLayout3.xml"/><Relationship Id="rId6" Type="http://schemas.openxmlformats.org/officeDocument/2006/relationships/image" Target="../media/image9.jpg"/><Relationship Id="rId11" Type="http://schemas.openxmlformats.org/officeDocument/2006/relationships/image" Target="../media/image13.jpg"/><Relationship Id="rId5" Type="http://schemas.microsoft.com/office/2007/relationships/hdphoto" Target="../media/hdphoto1.wdp"/><Relationship Id="rId15" Type="http://schemas.openxmlformats.org/officeDocument/2006/relationships/image" Target="../media/image5.jpg"/><Relationship Id="rId10" Type="http://schemas.microsoft.com/office/2007/relationships/hdphoto" Target="../media/hdphoto2.wdp"/><Relationship Id="rId19" Type="http://schemas.openxmlformats.org/officeDocument/2006/relationships/image" Target="../media/image20.jp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38C9E-81C5-3F4C-93B7-4ADD4BDAD6F7}"/>
              </a:ext>
            </a:extLst>
          </p:cNvPr>
          <p:cNvSpPr>
            <a:spLocks noGrp="1"/>
          </p:cNvSpPr>
          <p:nvPr>
            <p:ph type="ctrTitle"/>
          </p:nvPr>
        </p:nvSpPr>
        <p:spPr>
          <a:xfrm>
            <a:off x="1524000" y="1325461"/>
            <a:ext cx="9144000" cy="997325"/>
          </a:xfrm>
          <a:solidFill>
            <a:schemeClr val="bg2">
              <a:lumMod val="25000"/>
            </a:schemeClr>
          </a:solidFill>
        </p:spPr>
        <p:txBody>
          <a:bodyPr/>
          <a:lstStyle/>
          <a:p>
            <a:r>
              <a:rPr lang="en-GB" dirty="0">
                <a:solidFill>
                  <a:schemeClr val="bg1"/>
                </a:solidFill>
              </a:rPr>
              <a:t>Antimatter @ CERN</a:t>
            </a:r>
          </a:p>
        </p:txBody>
      </p:sp>
      <p:sp>
        <p:nvSpPr>
          <p:cNvPr id="3" name="Subtitle 2">
            <a:extLst>
              <a:ext uri="{FF2B5EF4-FFF2-40B4-BE49-F238E27FC236}">
                <a16:creationId xmlns:a16="http://schemas.microsoft.com/office/drawing/2014/main" id="{AAE52705-C190-2749-A108-DC34EB8C1884}"/>
              </a:ext>
            </a:extLst>
          </p:cNvPr>
          <p:cNvSpPr>
            <a:spLocks noGrp="1"/>
          </p:cNvSpPr>
          <p:nvPr>
            <p:ph type="subTitle" idx="1"/>
          </p:nvPr>
        </p:nvSpPr>
        <p:spPr>
          <a:xfrm>
            <a:off x="1524000" y="3602037"/>
            <a:ext cx="9144000" cy="2210183"/>
          </a:xfrm>
        </p:spPr>
        <p:txBody>
          <a:bodyPr>
            <a:normAutofit/>
          </a:bodyPr>
          <a:lstStyle/>
          <a:p>
            <a:r>
              <a:rPr lang="en-GB" dirty="0"/>
              <a:t>Adriaan Rijllart</a:t>
            </a:r>
          </a:p>
          <a:p>
            <a:r>
              <a:rPr lang="en-GB" dirty="0"/>
              <a:t>Retired electronics and software engineer</a:t>
            </a:r>
          </a:p>
          <a:p>
            <a:r>
              <a:rPr lang="en-GB" dirty="0"/>
              <a:t>CERN guide</a:t>
            </a:r>
          </a:p>
          <a:p>
            <a:endParaRPr lang="en-GB" dirty="0"/>
          </a:p>
          <a:p>
            <a:r>
              <a:rPr lang="en-GB" sz="1800" dirty="0"/>
              <a:t>Many thanks to Tommy Eriksson, AD expert, for a lot of the slides</a:t>
            </a:r>
          </a:p>
        </p:txBody>
      </p:sp>
      <p:pic>
        <p:nvPicPr>
          <p:cNvPr id="4" name="Picture 3">
            <a:extLst>
              <a:ext uri="{FF2B5EF4-FFF2-40B4-BE49-F238E27FC236}">
                <a16:creationId xmlns:a16="http://schemas.microsoft.com/office/drawing/2014/main" id="{34D21224-12C3-5446-8239-A56F228CEB69}"/>
              </a:ext>
            </a:extLst>
          </p:cNvPr>
          <p:cNvPicPr>
            <a:picLocks noChangeAspect="1"/>
          </p:cNvPicPr>
          <p:nvPr/>
        </p:nvPicPr>
        <p:blipFill>
          <a:blip r:embed="rId2"/>
          <a:stretch>
            <a:fillRect/>
          </a:stretch>
        </p:blipFill>
        <p:spPr>
          <a:xfrm>
            <a:off x="0" y="-29899"/>
            <a:ext cx="12192000" cy="6858000"/>
          </a:xfrm>
          <a:prstGeom prst="rect">
            <a:avLst/>
          </a:prstGeom>
        </p:spPr>
      </p:pic>
      <p:pic>
        <p:nvPicPr>
          <p:cNvPr id="6" name="Picture 5" descr="A close up of a building&#10;&#10;Description automatically generated">
            <a:extLst>
              <a:ext uri="{FF2B5EF4-FFF2-40B4-BE49-F238E27FC236}">
                <a16:creationId xmlns:a16="http://schemas.microsoft.com/office/drawing/2014/main" id="{38BF6B52-F4F2-9146-8A68-14A3E60D83E1}"/>
              </a:ext>
            </a:extLst>
          </p:cNvPr>
          <p:cNvPicPr>
            <a:picLocks noChangeAspect="1"/>
          </p:cNvPicPr>
          <p:nvPr/>
        </p:nvPicPr>
        <p:blipFill>
          <a:blip r:embed="rId3"/>
          <a:stretch>
            <a:fillRect/>
          </a:stretch>
        </p:blipFill>
        <p:spPr>
          <a:xfrm>
            <a:off x="4645659" y="2467532"/>
            <a:ext cx="2900681" cy="873380"/>
          </a:xfrm>
          <a:prstGeom prst="rect">
            <a:avLst/>
          </a:prstGeom>
        </p:spPr>
      </p:pic>
    </p:spTree>
    <p:extLst>
      <p:ext uri="{BB962C8B-B14F-4D97-AF65-F5344CB8AC3E}">
        <p14:creationId xmlns:p14="http://schemas.microsoft.com/office/powerpoint/2010/main" val="1520720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How to explain?</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10</a:t>
            </a:fld>
            <a:endParaRPr lang="en-GB"/>
          </a:p>
        </p:txBody>
      </p:sp>
      <p:sp>
        <p:nvSpPr>
          <p:cNvPr id="3" name="TextBox 2">
            <a:extLst>
              <a:ext uri="{FF2B5EF4-FFF2-40B4-BE49-F238E27FC236}">
                <a16:creationId xmlns:a16="http://schemas.microsoft.com/office/drawing/2014/main" id="{DAF4746B-4728-8747-9AFB-028F7DD85BC4}"/>
              </a:ext>
            </a:extLst>
          </p:cNvPr>
          <p:cNvSpPr txBox="1"/>
          <p:nvPr/>
        </p:nvSpPr>
        <p:spPr>
          <a:xfrm>
            <a:off x="1798386" y="1649453"/>
            <a:ext cx="3260444" cy="4339650"/>
          </a:xfrm>
          <a:prstGeom prst="rect">
            <a:avLst/>
          </a:prstGeom>
          <a:noFill/>
        </p:spPr>
        <p:txBody>
          <a:bodyPr wrap="none" rtlCol="0">
            <a:spAutoFit/>
          </a:bodyPr>
          <a:lstStyle/>
          <a:p>
            <a:r>
              <a:rPr lang="en-GB" sz="2400" dirty="0">
                <a:solidFill>
                  <a:schemeClr val="accent1">
                    <a:lumMod val="75000"/>
                  </a:schemeClr>
                </a:solidFill>
              </a:rPr>
              <a:t>Four theories:</a:t>
            </a:r>
          </a:p>
          <a:p>
            <a:endParaRPr lang="en-GB" dirty="0">
              <a:solidFill>
                <a:schemeClr val="accent1">
                  <a:lumMod val="75000"/>
                </a:schemeClr>
              </a:solidFill>
            </a:endParaRPr>
          </a:p>
          <a:p>
            <a:pPr marL="1257300" lvl="2" indent="-342900">
              <a:buFont typeface="+mj-lt"/>
              <a:buAutoNum type="arabicPeriod"/>
            </a:pPr>
            <a:r>
              <a:rPr lang="en-GB" dirty="0">
                <a:solidFill>
                  <a:schemeClr val="accent1">
                    <a:lumMod val="75000"/>
                  </a:schemeClr>
                </a:solidFill>
              </a:rPr>
              <a:t>Antigravity</a:t>
            </a:r>
          </a:p>
          <a:p>
            <a:pPr marL="1257300" lvl="2" indent="-342900">
              <a:buFont typeface="+mj-lt"/>
              <a:buAutoNum type="arabicPeriod"/>
            </a:pPr>
            <a:endParaRPr lang="en-GB" dirty="0">
              <a:solidFill>
                <a:schemeClr val="accent1">
                  <a:lumMod val="75000"/>
                </a:schemeClr>
              </a:solidFill>
            </a:endParaRPr>
          </a:p>
          <a:p>
            <a:pPr marL="1257300" lvl="2" indent="-342900">
              <a:buFont typeface="+mj-lt"/>
              <a:buAutoNum type="arabicPeriod"/>
            </a:pPr>
            <a:endParaRPr lang="en-GB" dirty="0">
              <a:solidFill>
                <a:schemeClr val="accent1">
                  <a:lumMod val="75000"/>
                </a:schemeClr>
              </a:solidFill>
            </a:endParaRPr>
          </a:p>
          <a:p>
            <a:pPr marL="1257300" lvl="2" indent="-342900">
              <a:buFont typeface="+mj-lt"/>
              <a:buAutoNum type="arabicPeriod"/>
            </a:pPr>
            <a:endParaRPr lang="en-GB" dirty="0">
              <a:solidFill>
                <a:schemeClr val="accent1">
                  <a:lumMod val="75000"/>
                </a:schemeClr>
              </a:solidFill>
            </a:endParaRPr>
          </a:p>
          <a:p>
            <a:pPr marL="1257300" lvl="2" indent="-342900">
              <a:buFont typeface="+mj-lt"/>
              <a:buAutoNum type="arabicPeriod"/>
            </a:pPr>
            <a:r>
              <a:rPr lang="en-GB" dirty="0">
                <a:solidFill>
                  <a:schemeClr val="accent1">
                    <a:lumMod val="75000"/>
                  </a:schemeClr>
                </a:solidFill>
              </a:rPr>
              <a:t>Antimatter galaxies</a:t>
            </a:r>
          </a:p>
          <a:p>
            <a:pPr marL="1257300" lvl="2" indent="-342900">
              <a:buFont typeface="+mj-lt"/>
              <a:buAutoNum type="arabicPeriod"/>
            </a:pPr>
            <a:endParaRPr lang="en-GB" dirty="0">
              <a:solidFill>
                <a:schemeClr val="accent1">
                  <a:lumMod val="75000"/>
                </a:schemeClr>
              </a:solidFill>
            </a:endParaRPr>
          </a:p>
          <a:p>
            <a:pPr marL="1257300" lvl="2" indent="-342900">
              <a:buFont typeface="+mj-lt"/>
              <a:buAutoNum type="arabicPeriod"/>
            </a:pPr>
            <a:endParaRPr lang="en-GB" dirty="0">
              <a:solidFill>
                <a:schemeClr val="accent1">
                  <a:lumMod val="75000"/>
                </a:schemeClr>
              </a:solidFill>
            </a:endParaRPr>
          </a:p>
          <a:p>
            <a:pPr marL="1257300" lvl="2" indent="-342900">
              <a:buFont typeface="+mj-lt"/>
              <a:buAutoNum type="arabicPeriod"/>
            </a:pPr>
            <a:endParaRPr lang="en-GB" dirty="0">
              <a:solidFill>
                <a:schemeClr val="accent1">
                  <a:lumMod val="75000"/>
                </a:schemeClr>
              </a:solidFill>
            </a:endParaRPr>
          </a:p>
          <a:p>
            <a:pPr marL="1257300" lvl="2" indent="-342900">
              <a:buFont typeface="+mj-lt"/>
              <a:buAutoNum type="arabicPeriod"/>
            </a:pPr>
            <a:r>
              <a:rPr lang="en-GB" dirty="0">
                <a:solidFill>
                  <a:schemeClr val="accent1">
                    <a:lumMod val="75000"/>
                  </a:schemeClr>
                </a:solidFill>
              </a:rPr>
              <a:t>Heavy neutrinos</a:t>
            </a:r>
          </a:p>
          <a:p>
            <a:pPr marL="1257300" lvl="2" indent="-342900">
              <a:buFont typeface="+mj-lt"/>
              <a:buAutoNum type="arabicPeriod"/>
            </a:pPr>
            <a:endParaRPr lang="en-GB" dirty="0">
              <a:solidFill>
                <a:schemeClr val="accent1">
                  <a:lumMod val="75000"/>
                </a:schemeClr>
              </a:solidFill>
            </a:endParaRPr>
          </a:p>
          <a:p>
            <a:pPr marL="1257300" lvl="2" indent="-342900">
              <a:buFont typeface="+mj-lt"/>
              <a:buAutoNum type="arabicPeriod"/>
            </a:pPr>
            <a:endParaRPr lang="en-GB" dirty="0">
              <a:solidFill>
                <a:schemeClr val="accent1">
                  <a:lumMod val="75000"/>
                </a:schemeClr>
              </a:solidFill>
            </a:endParaRPr>
          </a:p>
          <a:p>
            <a:pPr marL="1257300" lvl="2" indent="-342900">
              <a:buFont typeface="+mj-lt"/>
              <a:buAutoNum type="arabicPeriod"/>
            </a:pPr>
            <a:endParaRPr lang="en-GB" dirty="0">
              <a:solidFill>
                <a:schemeClr val="accent1">
                  <a:lumMod val="75000"/>
                </a:schemeClr>
              </a:solidFill>
            </a:endParaRPr>
          </a:p>
          <a:p>
            <a:pPr marL="1257300" lvl="2" indent="-342900">
              <a:buFont typeface="+mj-lt"/>
              <a:buAutoNum type="arabicPeriod"/>
            </a:pPr>
            <a:r>
              <a:rPr lang="en-GB" dirty="0">
                <a:solidFill>
                  <a:schemeClr val="accent1">
                    <a:lumMod val="75000"/>
                  </a:schemeClr>
                </a:solidFill>
              </a:rPr>
              <a:t>Particle asymmetry</a:t>
            </a:r>
          </a:p>
        </p:txBody>
      </p:sp>
      <p:pic>
        <p:nvPicPr>
          <p:cNvPr id="15" name="Picture 14" descr="A star in the background&#10;&#10;Description automatically generated">
            <a:extLst>
              <a:ext uri="{FF2B5EF4-FFF2-40B4-BE49-F238E27FC236}">
                <a16:creationId xmlns:a16="http://schemas.microsoft.com/office/drawing/2014/main" id="{F78F538A-A9CE-BF48-8F95-A1AFA66B6EB2}"/>
              </a:ext>
            </a:extLst>
          </p:cNvPr>
          <p:cNvPicPr>
            <a:picLocks noChangeAspect="1"/>
          </p:cNvPicPr>
          <p:nvPr/>
        </p:nvPicPr>
        <p:blipFill>
          <a:blip r:embed="rId2"/>
          <a:stretch>
            <a:fillRect/>
          </a:stretch>
        </p:blipFill>
        <p:spPr>
          <a:xfrm>
            <a:off x="6287362" y="2200896"/>
            <a:ext cx="1526565" cy="858693"/>
          </a:xfrm>
          <a:prstGeom prst="rect">
            <a:avLst/>
          </a:prstGeom>
        </p:spPr>
      </p:pic>
      <p:pic>
        <p:nvPicPr>
          <p:cNvPr id="16" name="Picture 15" descr="A star filled sky&#10;&#10;Description automatically generated">
            <a:extLst>
              <a:ext uri="{FF2B5EF4-FFF2-40B4-BE49-F238E27FC236}">
                <a16:creationId xmlns:a16="http://schemas.microsoft.com/office/drawing/2014/main" id="{11874F8B-D2B2-CC4B-A36F-9EA45C96BCFB}"/>
              </a:ext>
            </a:extLst>
          </p:cNvPr>
          <p:cNvPicPr>
            <a:picLocks noChangeAspect="1"/>
          </p:cNvPicPr>
          <p:nvPr/>
        </p:nvPicPr>
        <p:blipFill>
          <a:blip r:embed="rId3"/>
          <a:stretch>
            <a:fillRect/>
          </a:stretch>
        </p:blipFill>
        <p:spPr>
          <a:xfrm>
            <a:off x="6287363" y="3172898"/>
            <a:ext cx="1527123" cy="1020276"/>
          </a:xfrm>
          <a:prstGeom prst="rect">
            <a:avLst/>
          </a:prstGeom>
        </p:spPr>
      </p:pic>
      <p:pic>
        <p:nvPicPr>
          <p:cNvPr id="17" name="Picture 16" descr="A star filled sky&#10;&#10;Description automatically generated">
            <a:extLst>
              <a:ext uri="{FF2B5EF4-FFF2-40B4-BE49-F238E27FC236}">
                <a16:creationId xmlns:a16="http://schemas.microsoft.com/office/drawing/2014/main" id="{59721705-D62F-C84D-B4E6-1197894A722C}"/>
              </a:ext>
            </a:extLst>
          </p:cNvPr>
          <p:cNvPicPr>
            <a:picLocks noChangeAspect="1"/>
          </p:cNvPicPr>
          <p:nvPr/>
        </p:nvPicPr>
        <p:blipFill>
          <a:blip r:embed="rId4"/>
          <a:stretch>
            <a:fillRect/>
          </a:stretch>
        </p:blipFill>
        <p:spPr>
          <a:xfrm>
            <a:off x="6287363" y="4306483"/>
            <a:ext cx="1526565" cy="857709"/>
          </a:xfrm>
          <a:prstGeom prst="rect">
            <a:avLst/>
          </a:prstGeom>
        </p:spPr>
      </p:pic>
      <p:pic>
        <p:nvPicPr>
          <p:cNvPr id="18" name="Picture 17" descr="A picture containing sitting, table, water, blue&#10;&#10;Description automatically generated">
            <a:extLst>
              <a:ext uri="{FF2B5EF4-FFF2-40B4-BE49-F238E27FC236}">
                <a16:creationId xmlns:a16="http://schemas.microsoft.com/office/drawing/2014/main" id="{9671B847-DEE6-7D47-B0F8-681CA4481E2E}"/>
              </a:ext>
            </a:extLst>
          </p:cNvPr>
          <p:cNvPicPr>
            <a:picLocks noChangeAspect="1"/>
          </p:cNvPicPr>
          <p:nvPr/>
        </p:nvPicPr>
        <p:blipFill>
          <a:blip r:embed="rId5"/>
          <a:stretch>
            <a:fillRect/>
          </a:stretch>
        </p:blipFill>
        <p:spPr>
          <a:xfrm>
            <a:off x="6287363" y="5277501"/>
            <a:ext cx="1527123" cy="763562"/>
          </a:xfrm>
          <a:prstGeom prst="rect">
            <a:avLst/>
          </a:prstGeom>
        </p:spPr>
      </p:pic>
    </p:spTree>
    <p:extLst>
      <p:ext uri="{BB962C8B-B14F-4D97-AF65-F5344CB8AC3E}">
        <p14:creationId xmlns:p14="http://schemas.microsoft.com/office/powerpoint/2010/main" val="2356055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1. Antigravity </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11</a:t>
            </a:fld>
            <a:endParaRPr lang="en-GB"/>
          </a:p>
        </p:txBody>
      </p:sp>
      <p:pic>
        <p:nvPicPr>
          <p:cNvPr id="7" name="Picture 6" descr="A star in the background&#10;&#10;Description automatically generated">
            <a:extLst>
              <a:ext uri="{FF2B5EF4-FFF2-40B4-BE49-F238E27FC236}">
                <a16:creationId xmlns:a16="http://schemas.microsoft.com/office/drawing/2014/main" id="{9F68FE48-A2A0-B14D-8F4F-CE6F323277D2}"/>
              </a:ext>
            </a:extLst>
          </p:cNvPr>
          <p:cNvPicPr>
            <a:picLocks noChangeAspect="1"/>
          </p:cNvPicPr>
          <p:nvPr/>
        </p:nvPicPr>
        <p:blipFill>
          <a:blip r:embed="rId2"/>
          <a:stretch>
            <a:fillRect/>
          </a:stretch>
        </p:blipFill>
        <p:spPr>
          <a:xfrm>
            <a:off x="1047924" y="1440809"/>
            <a:ext cx="6096000" cy="3429000"/>
          </a:xfrm>
          <a:prstGeom prst="rect">
            <a:avLst/>
          </a:prstGeom>
        </p:spPr>
      </p:pic>
      <p:sp>
        <p:nvSpPr>
          <p:cNvPr id="8" name="TextBox 7">
            <a:extLst>
              <a:ext uri="{FF2B5EF4-FFF2-40B4-BE49-F238E27FC236}">
                <a16:creationId xmlns:a16="http://schemas.microsoft.com/office/drawing/2014/main" id="{F92E08E4-39F8-C142-9F0C-6F8030CB97E9}"/>
              </a:ext>
            </a:extLst>
          </p:cNvPr>
          <p:cNvSpPr txBox="1"/>
          <p:nvPr/>
        </p:nvSpPr>
        <p:spPr>
          <a:xfrm>
            <a:off x="7566870" y="1644242"/>
            <a:ext cx="4068659" cy="2862322"/>
          </a:xfrm>
          <a:prstGeom prst="rect">
            <a:avLst/>
          </a:prstGeom>
          <a:noFill/>
        </p:spPr>
        <p:txBody>
          <a:bodyPr wrap="square" rtlCol="0">
            <a:spAutoFit/>
          </a:bodyPr>
          <a:lstStyle/>
          <a:p>
            <a:r>
              <a:rPr lang="en-US" dirty="0">
                <a:solidFill>
                  <a:schemeClr val="accent1">
                    <a:lumMod val="75000"/>
                  </a:schemeClr>
                </a:solidFill>
              </a:rPr>
              <a:t>After the big bang there was equal quantity of matter and antimatter</a:t>
            </a:r>
          </a:p>
          <a:p>
            <a:endParaRPr lang="en-US" dirty="0">
              <a:solidFill>
                <a:schemeClr val="accent1">
                  <a:lumMod val="75000"/>
                </a:schemeClr>
              </a:solidFill>
            </a:endParaRPr>
          </a:p>
          <a:p>
            <a:r>
              <a:rPr lang="en-US" dirty="0"/>
              <a:t>If matter and antimatter repel each other (antigravity) then they separated and occupy different parts of the universe</a:t>
            </a:r>
          </a:p>
          <a:p>
            <a:endParaRPr lang="en-US" dirty="0">
              <a:solidFill>
                <a:schemeClr val="accent1">
                  <a:lumMod val="75000"/>
                </a:schemeClr>
              </a:solidFill>
            </a:endParaRPr>
          </a:p>
          <a:p>
            <a:r>
              <a:rPr lang="en-US" dirty="0">
                <a:solidFill>
                  <a:schemeClr val="accent1">
                    <a:lumMod val="75000"/>
                  </a:schemeClr>
                </a:solidFill>
              </a:rPr>
              <a:t>How to detect?</a:t>
            </a:r>
          </a:p>
          <a:p>
            <a:endParaRPr lang="en-US" dirty="0">
              <a:solidFill>
                <a:schemeClr val="accent1">
                  <a:lumMod val="75000"/>
                </a:schemeClr>
              </a:solidFill>
            </a:endParaRPr>
          </a:p>
          <a:p>
            <a:endParaRPr lang="en-GB" dirty="0"/>
          </a:p>
        </p:txBody>
      </p:sp>
    </p:spTree>
    <p:extLst>
      <p:ext uri="{BB962C8B-B14F-4D97-AF65-F5344CB8AC3E}">
        <p14:creationId xmlns:p14="http://schemas.microsoft.com/office/powerpoint/2010/main" val="1483567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2. Antimatter galaxies</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12</a:t>
            </a:fld>
            <a:endParaRPr lang="en-GB"/>
          </a:p>
        </p:txBody>
      </p:sp>
      <p:sp>
        <p:nvSpPr>
          <p:cNvPr id="8" name="TextBox 7">
            <a:extLst>
              <a:ext uri="{FF2B5EF4-FFF2-40B4-BE49-F238E27FC236}">
                <a16:creationId xmlns:a16="http://schemas.microsoft.com/office/drawing/2014/main" id="{F92E08E4-39F8-C142-9F0C-6F8030CB97E9}"/>
              </a:ext>
            </a:extLst>
          </p:cNvPr>
          <p:cNvSpPr txBox="1"/>
          <p:nvPr/>
        </p:nvSpPr>
        <p:spPr>
          <a:xfrm>
            <a:off x="7432646" y="1366163"/>
            <a:ext cx="4068659" cy="4985980"/>
          </a:xfrm>
          <a:prstGeom prst="rect">
            <a:avLst/>
          </a:prstGeom>
          <a:noFill/>
        </p:spPr>
        <p:txBody>
          <a:bodyPr wrap="square" rtlCol="0">
            <a:spAutoFit/>
          </a:bodyPr>
          <a:lstStyle/>
          <a:p>
            <a:r>
              <a:rPr lang="en-US" dirty="0">
                <a:solidFill>
                  <a:schemeClr val="accent1">
                    <a:lumMod val="75000"/>
                  </a:schemeClr>
                </a:solidFill>
              </a:rPr>
              <a:t>After the big bang there was equal quantity of matter and antimatter</a:t>
            </a:r>
          </a:p>
          <a:p>
            <a:endParaRPr lang="en-US" dirty="0">
              <a:solidFill>
                <a:schemeClr val="accent1">
                  <a:lumMod val="75000"/>
                </a:schemeClr>
              </a:solidFill>
            </a:endParaRPr>
          </a:p>
          <a:p>
            <a:r>
              <a:rPr lang="en-US" dirty="0"/>
              <a:t>Half of the galaxies are matter, the other half antimatter</a:t>
            </a:r>
          </a:p>
          <a:p>
            <a:endParaRPr lang="en-US" dirty="0">
              <a:solidFill>
                <a:schemeClr val="accent1">
                  <a:lumMod val="75000"/>
                </a:schemeClr>
              </a:solidFill>
            </a:endParaRPr>
          </a:p>
          <a:p>
            <a:r>
              <a:rPr lang="en-US" sz="1600" dirty="0"/>
              <a:t>This would make intergalactic gamma rays emerging from collisions between matter and antimatter (which we don’t see)</a:t>
            </a:r>
          </a:p>
          <a:p>
            <a:endParaRPr lang="en-US" dirty="0">
              <a:solidFill>
                <a:schemeClr val="accent1">
                  <a:lumMod val="75000"/>
                </a:schemeClr>
              </a:solidFill>
            </a:endParaRPr>
          </a:p>
          <a:p>
            <a:r>
              <a:rPr lang="en-US" sz="1600" dirty="0">
                <a:solidFill>
                  <a:schemeClr val="accent1">
                    <a:lumMod val="75000"/>
                  </a:schemeClr>
                </a:solidFill>
              </a:rPr>
              <a:t>Perhaps the </a:t>
            </a:r>
            <a:r>
              <a:rPr lang="en-US" sz="1600" dirty="0" err="1">
                <a:solidFill>
                  <a:schemeClr val="accent1">
                    <a:lumMod val="75000"/>
                  </a:schemeClr>
                </a:solidFill>
              </a:rPr>
              <a:t>Leidenfrost</a:t>
            </a:r>
            <a:r>
              <a:rPr lang="en-US" sz="1600" dirty="0">
                <a:solidFill>
                  <a:schemeClr val="accent1">
                    <a:lumMod val="75000"/>
                  </a:schemeClr>
                </a:solidFill>
              </a:rPr>
              <a:t> effect at the boundaries, where matter and antimatter collide, could reduce the gamma rays (so we don’t see them)</a:t>
            </a:r>
          </a:p>
          <a:p>
            <a:endParaRPr lang="en-US" dirty="0">
              <a:solidFill>
                <a:schemeClr val="accent1">
                  <a:lumMod val="75000"/>
                </a:schemeClr>
              </a:solidFill>
            </a:endParaRPr>
          </a:p>
          <a:p>
            <a:r>
              <a:rPr lang="en-US" dirty="0">
                <a:solidFill>
                  <a:schemeClr val="accent1">
                    <a:lumMod val="75000"/>
                  </a:schemeClr>
                </a:solidFill>
              </a:rPr>
              <a:t>Detect weak gamma rays in between galaxies!</a:t>
            </a:r>
          </a:p>
          <a:p>
            <a:endParaRPr lang="en-GB" dirty="0"/>
          </a:p>
        </p:txBody>
      </p:sp>
      <p:pic>
        <p:nvPicPr>
          <p:cNvPr id="7" name="Picture 6" descr="A star filled sky&#10;&#10;Description automatically generated">
            <a:extLst>
              <a:ext uri="{FF2B5EF4-FFF2-40B4-BE49-F238E27FC236}">
                <a16:creationId xmlns:a16="http://schemas.microsoft.com/office/drawing/2014/main" id="{0A0DBAF8-999E-B44A-88EF-1E5A1F2C8409}"/>
              </a:ext>
            </a:extLst>
          </p:cNvPr>
          <p:cNvPicPr>
            <a:picLocks noChangeAspect="1"/>
          </p:cNvPicPr>
          <p:nvPr/>
        </p:nvPicPr>
        <p:blipFill>
          <a:blip r:embed="rId2"/>
          <a:stretch>
            <a:fillRect/>
          </a:stretch>
        </p:blipFill>
        <p:spPr>
          <a:xfrm>
            <a:off x="1047924" y="1467752"/>
            <a:ext cx="5613201" cy="3750199"/>
          </a:xfrm>
          <a:prstGeom prst="rect">
            <a:avLst/>
          </a:prstGeom>
        </p:spPr>
      </p:pic>
    </p:spTree>
    <p:extLst>
      <p:ext uri="{BB962C8B-B14F-4D97-AF65-F5344CB8AC3E}">
        <p14:creationId xmlns:p14="http://schemas.microsoft.com/office/powerpoint/2010/main" val="1503478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3</a:t>
            </a:r>
            <a:r>
              <a:rPr lang="en-GB" dirty="0">
                <a:solidFill>
                  <a:schemeClr val="bg1"/>
                </a:solidFill>
              </a:rPr>
              <a:t>. Heavy neutrinos</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13</a:t>
            </a:fld>
            <a:endParaRPr lang="en-GB"/>
          </a:p>
        </p:txBody>
      </p:sp>
      <p:sp>
        <p:nvSpPr>
          <p:cNvPr id="8" name="TextBox 7">
            <a:extLst>
              <a:ext uri="{FF2B5EF4-FFF2-40B4-BE49-F238E27FC236}">
                <a16:creationId xmlns:a16="http://schemas.microsoft.com/office/drawing/2014/main" id="{F92E08E4-39F8-C142-9F0C-6F8030CB97E9}"/>
              </a:ext>
            </a:extLst>
          </p:cNvPr>
          <p:cNvSpPr txBox="1"/>
          <p:nvPr/>
        </p:nvSpPr>
        <p:spPr>
          <a:xfrm>
            <a:off x="7340367" y="1610686"/>
            <a:ext cx="4462943" cy="3293209"/>
          </a:xfrm>
          <a:prstGeom prst="rect">
            <a:avLst/>
          </a:prstGeom>
          <a:noFill/>
        </p:spPr>
        <p:txBody>
          <a:bodyPr wrap="square" rtlCol="0">
            <a:spAutoFit/>
          </a:bodyPr>
          <a:lstStyle/>
          <a:p>
            <a:r>
              <a:rPr lang="en-US" dirty="0">
                <a:solidFill>
                  <a:schemeClr val="accent1">
                    <a:lumMod val="75000"/>
                  </a:schemeClr>
                </a:solidFill>
              </a:rPr>
              <a:t>Heavy neutrinos and antineutrinos may have existed in the early universe</a:t>
            </a:r>
          </a:p>
          <a:p>
            <a:endParaRPr lang="en-US" dirty="0">
              <a:solidFill>
                <a:schemeClr val="accent1">
                  <a:lumMod val="75000"/>
                </a:schemeClr>
              </a:solidFill>
            </a:endParaRPr>
          </a:p>
          <a:p>
            <a:r>
              <a:rPr lang="en-GB" sz="1600" dirty="0"/>
              <a:t>CP symmetry breaking, which could happen in light neutrinos (and therefore in heavy neutrinos) could have tipped the balance in favour of matter by asymmetric decay</a:t>
            </a:r>
          </a:p>
          <a:p>
            <a:endParaRPr lang="en-US" dirty="0">
              <a:solidFill>
                <a:schemeClr val="accent1">
                  <a:lumMod val="75000"/>
                </a:schemeClr>
              </a:solidFill>
            </a:endParaRPr>
          </a:p>
          <a:p>
            <a:r>
              <a:rPr lang="en-US" dirty="0">
                <a:solidFill>
                  <a:schemeClr val="accent1">
                    <a:lumMod val="75000"/>
                  </a:schemeClr>
                </a:solidFill>
              </a:rPr>
              <a:t>How to determine this?</a:t>
            </a:r>
          </a:p>
          <a:p>
            <a:endParaRPr lang="en-US" dirty="0">
              <a:solidFill>
                <a:schemeClr val="accent1">
                  <a:lumMod val="75000"/>
                </a:schemeClr>
              </a:solidFill>
            </a:endParaRPr>
          </a:p>
          <a:p>
            <a:r>
              <a:rPr lang="en-US" dirty="0">
                <a:solidFill>
                  <a:schemeClr val="accent1">
                    <a:lumMod val="75000"/>
                  </a:schemeClr>
                </a:solidFill>
              </a:rPr>
              <a:t>Measure CP symmetry breaking in neutrinos!</a:t>
            </a:r>
          </a:p>
          <a:p>
            <a:endParaRPr lang="en-GB" dirty="0"/>
          </a:p>
        </p:txBody>
      </p:sp>
      <p:pic>
        <p:nvPicPr>
          <p:cNvPr id="7" name="Picture 6" descr="A star filled sky&#10;&#10;Description automatically generated">
            <a:extLst>
              <a:ext uri="{FF2B5EF4-FFF2-40B4-BE49-F238E27FC236}">
                <a16:creationId xmlns:a16="http://schemas.microsoft.com/office/drawing/2014/main" id="{1A19DA86-1C7C-7C4B-B9FA-8E850F7AC1F2}"/>
              </a:ext>
            </a:extLst>
          </p:cNvPr>
          <p:cNvPicPr>
            <a:picLocks noChangeAspect="1"/>
          </p:cNvPicPr>
          <p:nvPr/>
        </p:nvPicPr>
        <p:blipFill>
          <a:blip r:embed="rId2"/>
          <a:stretch>
            <a:fillRect/>
          </a:stretch>
        </p:blipFill>
        <p:spPr>
          <a:xfrm>
            <a:off x="1082288" y="1513844"/>
            <a:ext cx="5600383" cy="3146607"/>
          </a:xfrm>
          <a:prstGeom prst="rect">
            <a:avLst/>
          </a:prstGeom>
        </p:spPr>
      </p:pic>
    </p:spTree>
    <p:extLst>
      <p:ext uri="{BB962C8B-B14F-4D97-AF65-F5344CB8AC3E}">
        <p14:creationId xmlns:p14="http://schemas.microsoft.com/office/powerpoint/2010/main" val="3016508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4. Particle asymmetry</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14</a:t>
            </a:fld>
            <a:endParaRPr lang="en-GB"/>
          </a:p>
        </p:txBody>
      </p:sp>
      <p:sp>
        <p:nvSpPr>
          <p:cNvPr id="10" name="Text Box 4">
            <a:extLst>
              <a:ext uri="{FF2B5EF4-FFF2-40B4-BE49-F238E27FC236}">
                <a16:creationId xmlns:a16="http://schemas.microsoft.com/office/drawing/2014/main" id="{F1CF6833-1646-F44E-9905-FB8B99C66792}"/>
              </a:ext>
            </a:extLst>
          </p:cNvPr>
          <p:cNvSpPr txBox="1">
            <a:spLocks noChangeArrowheads="1"/>
          </p:cNvSpPr>
          <p:nvPr/>
        </p:nvSpPr>
        <p:spPr bwMode="auto">
          <a:xfrm>
            <a:off x="2450570" y="3059909"/>
            <a:ext cx="1654364" cy="461665"/>
          </a:xfrm>
          <a:prstGeom prst="rect">
            <a:avLst/>
          </a:prstGeom>
          <a:noFill/>
          <a:ln w="9525">
            <a:noFill/>
            <a:miter lim="800000"/>
            <a:headEnd/>
            <a:tailEnd/>
          </a:ln>
        </p:spPr>
        <p:txBody>
          <a:bodyPr wrap="none">
            <a:spAutoFit/>
          </a:bodyPr>
          <a:lstStyle/>
          <a:p>
            <a:r>
              <a:rPr lang="en-US" sz="1200" dirty="0">
                <a:solidFill>
                  <a:schemeClr val="accent1">
                    <a:lumMod val="75000"/>
                  </a:schemeClr>
                </a:solidFill>
              </a:rPr>
              <a:t>Andrei D. Sakharov</a:t>
            </a:r>
          </a:p>
          <a:p>
            <a:r>
              <a:rPr lang="en-US" sz="1200" dirty="0">
                <a:solidFill>
                  <a:schemeClr val="accent1">
                    <a:lumMod val="75000"/>
                  </a:schemeClr>
                </a:solidFill>
              </a:rPr>
              <a:t>Nobel peace prize 1975</a:t>
            </a:r>
          </a:p>
        </p:txBody>
      </p:sp>
      <p:sp>
        <p:nvSpPr>
          <p:cNvPr id="15" name="Text Box 5">
            <a:extLst>
              <a:ext uri="{FF2B5EF4-FFF2-40B4-BE49-F238E27FC236}">
                <a16:creationId xmlns:a16="http://schemas.microsoft.com/office/drawing/2014/main" id="{8AE995AC-4D94-C743-83F5-61015FBAB25D}"/>
              </a:ext>
            </a:extLst>
          </p:cNvPr>
          <p:cNvSpPr txBox="1">
            <a:spLocks noChangeArrowheads="1"/>
          </p:cNvSpPr>
          <p:nvPr/>
        </p:nvSpPr>
        <p:spPr bwMode="auto">
          <a:xfrm>
            <a:off x="4430263" y="1259424"/>
            <a:ext cx="5056256" cy="784830"/>
          </a:xfrm>
          <a:prstGeom prst="rect">
            <a:avLst/>
          </a:prstGeom>
          <a:noFill/>
          <a:ln w="9525">
            <a:noFill/>
            <a:miter lim="800000"/>
            <a:headEnd/>
            <a:tailEnd/>
          </a:ln>
        </p:spPr>
        <p:txBody>
          <a:bodyPr wrap="none">
            <a:spAutoFit/>
          </a:bodyPr>
          <a:lstStyle/>
          <a:p>
            <a:r>
              <a:rPr lang="en-US" sz="1500" dirty="0">
                <a:solidFill>
                  <a:schemeClr val="accent1">
                    <a:lumMod val="75000"/>
                  </a:schemeClr>
                </a:solidFill>
              </a:rPr>
              <a:t>Particles and antiparticles have (slightly) different decay rates*</a:t>
            </a:r>
          </a:p>
          <a:p>
            <a:r>
              <a:rPr lang="en-US" sz="1500" dirty="0">
                <a:solidFill>
                  <a:schemeClr val="accent1">
                    <a:lumMod val="75000"/>
                  </a:schemeClr>
                </a:solidFill>
              </a:rPr>
              <a:t>		(*this would break the CPT theorem)</a:t>
            </a:r>
          </a:p>
          <a:p>
            <a:endParaRPr lang="en-US" sz="1500" dirty="0">
              <a:solidFill>
                <a:schemeClr val="accent1">
                  <a:lumMod val="75000"/>
                </a:schemeClr>
              </a:solidFill>
            </a:endParaRPr>
          </a:p>
        </p:txBody>
      </p:sp>
      <p:sp>
        <p:nvSpPr>
          <p:cNvPr id="16" name="Text Box 8">
            <a:extLst>
              <a:ext uri="{FF2B5EF4-FFF2-40B4-BE49-F238E27FC236}">
                <a16:creationId xmlns:a16="http://schemas.microsoft.com/office/drawing/2014/main" id="{AFD2575D-CBB4-5440-9971-2F80E33B51F2}"/>
              </a:ext>
            </a:extLst>
          </p:cNvPr>
          <p:cNvSpPr txBox="1">
            <a:spLocks noChangeArrowheads="1"/>
          </p:cNvSpPr>
          <p:nvPr/>
        </p:nvSpPr>
        <p:spPr bwMode="auto">
          <a:xfrm>
            <a:off x="4430263" y="2947545"/>
            <a:ext cx="3850541" cy="369332"/>
          </a:xfrm>
          <a:prstGeom prst="rect">
            <a:avLst/>
          </a:prstGeom>
          <a:noFill/>
          <a:ln w="9525">
            <a:noFill/>
            <a:miter lim="800000"/>
            <a:headEnd/>
            <a:tailEnd/>
          </a:ln>
        </p:spPr>
        <p:txBody>
          <a:bodyPr wrap="none">
            <a:spAutoFit/>
          </a:bodyPr>
          <a:lstStyle/>
          <a:p>
            <a:r>
              <a:rPr lang="en-US" sz="1800" b="1" dirty="0">
                <a:solidFill>
                  <a:srgbClr val="FF0000"/>
                </a:solidFill>
              </a:rPr>
              <a:t>Galaxies, stars, planets, us = ‘left-over’</a:t>
            </a:r>
          </a:p>
        </p:txBody>
      </p:sp>
      <p:sp>
        <p:nvSpPr>
          <p:cNvPr id="17" name="TextBox 16">
            <a:extLst>
              <a:ext uri="{FF2B5EF4-FFF2-40B4-BE49-F238E27FC236}">
                <a16:creationId xmlns:a16="http://schemas.microsoft.com/office/drawing/2014/main" id="{1C6B6BFC-D052-6C46-8B71-94FB1FE7E8E0}"/>
              </a:ext>
            </a:extLst>
          </p:cNvPr>
          <p:cNvSpPr txBox="1"/>
          <p:nvPr/>
        </p:nvSpPr>
        <p:spPr>
          <a:xfrm>
            <a:off x="6763493" y="3739688"/>
            <a:ext cx="4498027" cy="2339102"/>
          </a:xfrm>
          <a:prstGeom prst="rect">
            <a:avLst/>
          </a:prstGeom>
          <a:noFill/>
        </p:spPr>
        <p:txBody>
          <a:bodyPr wrap="square" rtlCol="0">
            <a:spAutoFit/>
          </a:bodyPr>
          <a:lstStyle/>
          <a:p>
            <a:pPr marL="285750" indent="-285750">
              <a:buFont typeface="Symbol" pitchFamily="2" charset="2"/>
              <a:buChar char="Þ"/>
            </a:pPr>
            <a:r>
              <a:rPr lang="en-US" dirty="0">
                <a:solidFill>
                  <a:schemeClr val="accent1">
                    <a:lumMod val="75000"/>
                  </a:schemeClr>
                </a:solidFill>
              </a:rPr>
              <a:t>Could matter and antimatter be different? </a:t>
            </a:r>
          </a:p>
          <a:p>
            <a:pPr marL="285750" indent="-285750">
              <a:buFont typeface="Symbol" pitchFamily="2" charset="2"/>
              <a:buChar char="Þ"/>
            </a:pPr>
            <a:r>
              <a:rPr lang="en-US" dirty="0">
                <a:solidFill>
                  <a:schemeClr val="accent1">
                    <a:lumMod val="75000"/>
                  </a:schemeClr>
                </a:solidFill>
              </a:rPr>
              <a:t>What kind of asymmetry ?</a:t>
            </a:r>
          </a:p>
          <a:p>
            <a:endParaRPr lang="en-US" sz="1800" dirty="0">
              <a:solidFill>
                <a:schemeClr val="accent1">
                  <a:lumMod val="75000"/>
                </a:schemeClr>
              </a:solidFill>
            </a:endParaRPr>
          </a:p>
          <a:p>
            <a:r>
              <a:rPr lang="en-US" sz="1600" b="1" dirty="0">
                <a:solidFill>
                  <a:schemeClr val="accent1">
                    <a:lumMod val="75000"/>
                  </a:schemeClr>
                </a:solidFill>
              </a:rPr>
              <a:t>CPT theorem of physics wrong? : “NO” !!</a:t>
            </a:r>
          </a:p>
          <a:p>
            <a:endParaRPr lang="en-US" sz="1600" b="1" dirty="0">
              <a:solidFill>
                <a:schemeClr val="accent1">
                  <a:lumMod val="75000"/>
                </a:schemeClr>
              </a:solidFill>
            </a:endParaRPr>
          </a:p>
          <a:p>
            <a:r>
              <a:rPr lang="en-US" sz="1600" b="1" dirty="0">
                <a:solidFill>
                  <a:schemeClr val="accent1">
                    <a:lumMod val="75000"/>
                  </a:schemeClr>
                </a:solidFill>
              </a:rPr>
              <a:t>Experimental physicists : “Let’s see … “</a:t>
            </a:r>
          </a:p>
          <a:p>
            <a:endParaRPr lang="en-US" sz="1600" b="1" dirty="0">
              <a:solidFill>
                <a:schemeClr val="accent1">
                  <a:lumMod val="75000"/>
                </a:schemeClr>
              </a:solidFill>
            </a:endParaRPr>
          </a:p>
          <a:p>
            <a:pPr lvl="1"/>
            <a:r>
              <a:rPr lang="en-US" sz="1400" b="1" dirty="0">
                <a:solidFill>
                  <a:schemeClr val="accent1">
                    <a:lumMod val="75000"/>
                  </a:schemeClr>
                </a:solidFill>
                <a:latin typeface="Verdana" pitchFamily="34" charset="0"/>
              </a:rPr>
              <a:t>Compare: Mass - charge - magnetic moment - lifetime - gravitation …..</a:t>
            </a:r>
            <a:endParaRPr lang="en-US" sz="1400" b="1" dirty="0">
              <a:solidFill>
                <a:schemeClr val="accent1">
                  <a:lumMod val="75000"/>
                </a:schemeClr>
              </a:solidFill>
            </a:endParaRPr>
          </a:p>
        </p:txBody>
      </p:sp>
      <p:pic>
        <p:nvPicPr>
          <p:cNvPr id="19" name="Picture 3">
            <a:extLst>
              <a:ext uri="{FF2B5EF4-FFF2-40B4-BE49-F238E27FC236}">
                <a16:creationId xmlns:a16="http://schemas.microsoft.com/office/drawing/2014/main" id="{5776ECC7-C4FB-CB46-A71B-E40126C9E5FF}"/>
              </a:ext>
            </a:extLst>
          </p:cNvPr>
          <p:cNvPicPr>
            <a:picLocks noChangeAspect="1" noChangeArrowheads="1"/>
          </p:cNvPicPr>
          <p:nvPr/>
        </p:nvPicPr>
        <p:blipFill>
          <a:blip r:embed="rId2" cstate="print"/>
          <a:srcRect/>
          <a:stretch>
            <a:fillRect/>
          </a:stretch>
        </p:blipFill>
        <p:spPr bwMode="auto">
          <a:xfrm>
            <a:off x="2571116" y="1158106"/>
            <a:ext cx="1413273" cy="1890713"/>
          </a:xfrm>
          <a:prstGeom prst="rect">
            <a:avLst/>
          </a:prstGeom>
          <a:noFill/>
          <a:ln w="9525">
            <a:noFill/>
            <a:miter lim="800000"/>
            <a:headEnd/>
            <a:tailEnd/>
          </a:ln>
        </p:spPr>
      </p:pic>
      <p:sp>
        <p:nvSpPr>
          <p:cNvPr id="20" name="Text Box 6">
            <a:extLst>
              <a:ext uri="{FF2B5EF4-FFF2-40B4-BE49-F238E27FC236}">
                <a16:creationId xmlns:a16="http://schemas.microsoft.com/office/drawing/2014/main" id="{BC12E53C-B268-9F4C-B8BE-2F23DB4605A0}"/>
              </a:ext>
            </a:extLst>
          </p:cNvPr>
          <p:cNvSpPr txBox="1">
            <a:spLocks noChangeArrowheads="1"/>
          </p:cNvSpPr>
          <p:nvPr/>
        </p:nvSpPr>
        <p:spPr bwMode="auto">
          <a:xfrm>
            <a:off x="4430262" y="1923293"/>
            <a:ext cx="3998210" cy="553998"/>
          </a:xfrm>
          <a:prstGeom prst="rect">
            <a:avLst/>
          </a:prstGeom>
          <a:noFill/>
          <a:ln w="9525">
            <a:noFill/>
            <a:miter lim="800000"/>
            <a:headEnd/>
            <a:tailEnd/>
          </a:ln>
        </p:spPr>
        <p:txBody>
          <a:bodyPr wrap="none">
            <a:spAutoFit/>
          </a:bodyPr>
          <a:lstStyle/>
          <a:p>
            <a:r>
              <a:rPr lang="en-US" sz="1500" dirty="0">
                <a:solidFill>
                  <a:schemeClr val="accent1">
                    <a:lumMod val="75000"/>
                  </a:schemeClr>
                </a:solidFill>
              </a:rPr>
              <a:t>Small imbalance (1,000,000,001 : 1,000,000,000)</a:t>
            </a:r>
          </a:p>
          <a:p>
            <a:r>
              <a:rPr lang="en-US" sz="1500" dirty="0">
                <a:solidFill>
                  <a:schemeClr val="accent1">
                    <a:lumMod val="75000"/>
                  </a:schemeClr>
                </a:solidFill>
              </a:rPr>
              <a:t>Occurs during cool-down of Universe</a:t>
            </a:r>
          </a:p>
        </p:txBody>
      </p:sp>
      <p:sp>
        <p:nvSpPr>
          <p:cNvPr id="21" name="Text Box 7">
            <a:extLst>
              <a:ext uri="{FF2B5EF4-FFF2-40B4-BE49-F238E27FC236}">
                <a16:creationId xmlns:a16="http://schemas.microsoft.com/office/drawing/2014/main" id="{AFD6030C-DB75-094B-B600-E08C58099ECE}"/>
              </a:ext>
            </a:extLst>
          </p:cNvPr>
          <p:cNvSpPr txBox="1">
            <a:spLocks noChangeArrowheads="1"/>
          </p:cNvSpPr>
          <p:nvPr/>
        </p:nvSpPr>
        <p:spPr bwMode="auto">
          <a:xfrm>
            <a:off x="4430263" y="2488695"/>
            <a:ext cx="3954224" cy="300210"/>
          </a:xfrm>
          <a:prstGeom prst="rect">
            <a:avLst/>
          </a:prstGeom>
          <a:noFill/>
          <a:ln w="9525">
            <a:noFill/>
            <a:miter lim="800000"/>
            <a:headEnd/>
            <a:tailEnd/>
          </a:ln>
        </p:spPr>
        <p:txBody>
          <a:bodyPr wrap="none">
            <a:spAutoFit/>
          </a:bodyPr>
          <a:lstStyle/>
          <a:p>
            <a:r>
              <a:rPr lang="en-US" sz="1351" dirty="0">
                <a:solidFill>
                  <a:schemeClr val="accent1">
                    <a:lumMod val="75000"/>
                  </a:schemeClr>
                </a:solidFill>
              </a:rPr>
              <a:t>Most particle-antiparticle pairs annihilate to radiation</a:t>
            </a:r>
          </a:p>
        </p:txBody>
      </p:sp>
      <p:pic>
        <p:nvPicPr>
          <p:cNvPr id="14" name="Picture 13" descr="A picture containing sitting, table, water, blue&#10;&#10;Description automatically generated">
            <a:extLst>
              <a:ext uri="{FF2B5EF4-FFF2-40B4-BE49-F238E27FC236}">
                <a16:creationId xmlns:a16="http://schemas.microsoft.com/office/drawing/2014/main" id="{E682F0D6-E408-CF44-943B-837EFECBAF6F}"/>
              </a:ext>
            </a:extLst>
          </p:cNvPr>
          <p:cNvPicPr>
            <a:picLocks noChangeAspect="1"/>
          </p:cNvPicPr>
          <p:nvPr/>
        </p:nvPicPr>
        <p:blipFill>
          <a:blip r:embed="rId3"/>
          <a:stretch>
            <a:fillRect/>
          </a:stretch>
        </p:blipFill>
        <p:spPr>
          <a:xfrm>
            <a:off x="1688184" y="4009008"/>
            <a:ext cx="3179136" cy="1589568"/>
          </a:xfrm>
          <a:prstGeom prst="rect">
            <a:avLst/>
          </a:prstGeom>
        </p:spPr>
      </p:pic>
    </p:spTree>
    <p:extLst>
      <p:ext uri="{BB962C8B-B14F-4D97-AF65-F5344CB8AC3E}">
        <p14:creationId xmlns:p14="http://schemas.microsoft.com/office/powerpoint/2010/main" val="1089056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A picture containing indoor, cake, cup, donut&#10;&#10;Description automatically generated">
            <a:extLst>
              <a:ext uri="{FF2B5EF4-FFF2-40B4-BE49-F238E27FC236}">
                <a16:creationId xmlns:a16="http://schemas.microsoft.com/office/drawing/2014/main" id="{A5D44B3E-6E00-B145-9B39-2F69ED2206E0}"/>
              </a:ext>
            </a:extLst>
          </p:cNvPr>
          <p:cNvPicPr>
            <a:picLocks noChangeAspect="1"/>
          </p:cNvPicPr>
          <p:nvPr/>
        </p:nvPicPr>
        <p:blipFill>
          <a:blip r:embed="rId2"/>
          <a:stretch>
            <a:fillRect/>
          </a:stretch>
        </p:blipFill>
        <p:spPr>
          <a:xfrm rot="1369673">
            <a:off x="10528901" y="5940816"/>
            <a:ext cx="1463888" cy="592101"/>
          </a:xfrm>
          <a:prstGeom prst="rect">
            <a:avLst/>
          </a:prstGeom>
        </p:spPr>
      </p:pic>
      <p:sp>
        <p:nvSpPr>
          <p:cNvPr id="73" name="Freeform 72">
            <a:extLst>
              <a:ext uri="{FF2B5EF4-FFF2-40B4-BE49-F238E27FC236}">
                <a16:creationId xmlns:a16="http://schemas.microsoft.com/office/drawing/2014/main" id="{F4733D76-03A0-4F4D-99CF-A1DD8E93080C}"/>
              </a:ext>
            </a:extLst>
          </p:cNvPr>
          <p:cNvSpPr/>
          <p:nvPr/>
        </p:nvSpPr>
        <p:spPr>
          <a:xfrm>
            <a:off x="4101092" y="4303675"/>
            <a:ext cx="7159752" cy="2217636"/>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7D5C8AB-321E-D04C-A297-CDF677A4713B}"/>
              </a:ext>
            </a:extLst>
          </p:cNvPr>
          <p:cNvPicPr>
            <a:picLocks noChangeAspect="1"/>
          </p:cNvPicPr>
          <p:nvPr/>
        </p:nvPicPr>
        <p:blipFill>
          <a:blip r:embed="rId3"/>
          <a:stretch>
            <a:fillRect/>
          </a:stretch>
        </p:blipFill>
        <p:spPr>
          <a:xfrm>
            <a:off x="5014604" y="1348866"/>
            <a:ext cx="1351995" cy="1357447"/>
          </a:xfrm>
          <a:prstGeom prst="rect">
            <a:avLst/>
          </a:prstGeom>
        </p:spPr>
      </p:pic>
      <p:sp>
        <p:nvSpPr>
          <p:cNvPr id="2" name="Title 1">
            <a:extLst>
              <a:ext uri="{FF2B5EF4-FFF2-40B4-BE49-F238E27FC236}">
                <a16:creationId xmlns:a16="http://schemas.microsoft.com/office/drawing/2014/main" id="{1209ED25-F823-6F45-BA69-530616B8F02F}"/>
              </a:ext>
            </a:extLst>
          </p:cNvPr>
          <p:cNvSpPr>
            <a:spLocks noGrp="1"/>
          </p:cNvSpPr>
          <p:nvPr>
            <p:ph type="title"/>
          </p:nvPr>
        </p:nvSpPr>
        <p:spPr/>
        <p:txBody>
          <a:bodyPr>
            <a:normAutofit/>
          </a:bodyPr>
          <a:lstStyle/>
          <a:p>
            <a:pPr algn="ctr"/>
            <a:r>
              <a:rPr lang="en-GB" dirty="0">
                <a:solidFill>
                  <a:schemeClr val="bg1"/>
                </a:solidFill>
              </a:rPr>
              <a:t>Talk overview</a:t>
            </a:r>
          </a:p>
        </p:txBody>
      </p:sp>
      <p:sp>
        <p:nvSpPr>
          <p:cNvPr id="147" name="Date Placeholder 146">
            <a:extLst>
              <a:ext uri="{FF2B5EF4-FFF2-40B4-BE49-F238E27FC236}">
                <a16:creationId xmlns:a16="http://schemas.microsoft.com/office/drawing/2014/main" id="{A1EF4324-B1B6-4541-B9C2-081B2980D7AF}"/>
              </a:ext>
            </a:extLst>
          </p:cNvPr>
          <p:cNvSpPr>
            <a:spLocks noGrp="1"/>
          </p:cNvSpPr>
          <p:nvPr>
            <p:ph type="dt" sz="half" idx="10"/>
          </p:nvPr>
        </p:nvSpPr>
        <p:spPr/>
        <p:txBody>
          <a:bodyPr/>
          <a:lstStyle/>
          <a:p>
            <a:r>
              <a:rPr lang="de-CH"/>
              <a:t>09/07/2020</a:t>
            </a:r>
            <a:endParaRPr lang="en-GB"/>
          </a:p>
        </p:txBody>
      </p:sp>
      <p:sp>
        <p:nvSpPr>
          <p:cNvPr id="6" name="Oval 5">
            <a:extLst>
              <a:ext uri="{FF2B5EF4-FFF2-40B4-BE49-F238E27FC236}">
                <a16:creationId xmlns:a16="http://schemas.microsoft.com/office/drawing/2014/main" id="{66E0AF06-8D68-7146-845E-04926819C03A}"/>
              </a:ext>
            </a:extLst>
          </p:cNvPr>
          <p:cNvSpPr/>
          <p:nvPr/>
        </p:nvSpPr>
        <p:spPr>
          <a:xfrm>
            <a:off x="9038557" y="3102053"/>
            <a:ext cx="1878496"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18A1BD3-B643-204B-B6A2-1AE46F477121}"/>
              </a:ext>
            </a:extLst>
          </p:cNvPr>
          <p:cNvSpPr/>
          <p:nvPr/>
        </p:nvSpPr>
        <p:spPr>
          <a:xfrm>
            <a:off x="9349983" y="3244515"/>
            <a:ext cx="1219200" cy="587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EB206CC-73DA-774B-9F50-28F7DCAD245D}"/>
              </a:ext>
            </a:extLst>
          </p:cNvPr>
          <p:cNvSpPr/>
          <p:nvPr/>
        </p:nvSpPr>
        <p:spPr>
          <a:xfrm>
            <a:off x="8671110" y="4075027"/>
            <a:ext cx="470452" cy="226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B69AC1D8-5ABA-9047-9F41-B94A6D1FFA8C}"/>
              </a:ext>
            </a:extLst>
          </p:cNvPr>
          <p:cNvSpPr/>
          <p:nvPr/>
        </p:nvSpPr>
        <p:spPr>
          <a:xfrm>
            <a:off x="8742340" y="4109323"/>
            <a:ext cx="327992" cy="1579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a:extLst>
              <a:ext uri="{FF2B5EF4-FFF2-40B4-BE49-F238E27FC236}">
                <a16:creationId xmlns:a16="http://schemas.microsoft.com/office/drawing/2014/main" id="{637240D2-1F4D-2B43-B5C5-A7DC352970C9}"/>
              </a:ext>
            </a:extLst>
          </p:cNvPr>
          <p:cNvSpPr/>
          <p:nvPr/>
        </p:nvSpPr>
        <p:spPr>
          <a:xfrm>
            <a:off x="6255291" y="1916264"/>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0CDB36C5-91C8-F842-AB0A-A14C914B1CE7}"/>
              </a:ext>
            </a:extLst>
          </p:cNvPr>
          <p:cNvSpPr/>
          <p:nvPr/>
        </p:nvSpPr>
        <p:spPr>
          <a:xfrm>
            <a:off x="6237068" y="2077530"/>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3E2302A6-69C9-F246-B03C-632B79ED546A}"/>
              </a:ext>
            </a:extLst>
          </p:cNvPr>
          <p:cNvSpPr/>
          <p:nvPr/>
        </p:nvSpPr>
        <p:spPr>
          <a:xfrm>
            <a:off x="6288407" y="1289341"/>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3A88EA71-309B-B44E-96F9-DB0E7E2790B9}"/>
              </a:ext>
            </a:extLst>
          </p:cNvPr>
          <p:cNvSpPr/>
          <p:nvPr/>
        </p:nvSpPr>
        <p:spPr>
          <a:xfrm>
            <a:off x="6245352" y="1446003"/>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a:extLst>
              <a:ext uri="{FF2B5EF4-FFF2-40B4-BE49-F238E27FC236}">
                <a16:creationId xmlns:a16="http://schemas.microsoft.com/office/drawing/2014/main" id="{3E25844A-0AC2-AD40-AA83-CD2FF5F8C70D}"/>
              </a:ext>
            </a:extLst>
          </p:cNvPr>
          <p:cNvSpPr/>
          <p:nvPr/>
        </p:nvSpPr>
        <p:spPr>
          <a:xfrm>
            <a:off x="6225474" y="2134925"/>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a:extLst>
              <a:ext uri="{FF2B5EF4-FFF2-40B4-BE49-F238E27FC236}">
                <a16:creationId xmlns:a16="http://schemas.microsoft.com/office/drawing/2014/main" id="{57DF97E4-2C66-F54A-94D3-3C1BE1096489}"/>
              </a:ext>
            </a:extLst>
          </p:cNvPr>
          <p:cNvSpPr/>
          <p:nvPr/>
        </p:nvSpPr>
        <p:spPr>
          <a:xfrm>
            <a:off x="6165839" y="2298110"/>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a:extLst>
              <a:ext uri="{FF2B5EF4-FFF2-40B4-BE49-F238E27FC236}">
                <a16:creationId xmlns:a16="http://schemas.microsoft.com/office/drawing/2014/main" id="{EEFEE29D-2D10-CE4A-BAC9-6E8B4A2DB556}"/>
              </a:ext>
            </a:extLst>
          </p:cNvPr>
          <p:cNvSpPr/>
          <p:nvPr/>
        </p:nvSpPr>
        <p:spPr>
          <a:xfrm>
            <a:off x="6086326" y="2452977"/>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CD459226-2437-9240-B346-F8C26E23F859}"/>
              </a:ext>
            </a:extLst>
          </p:cNvPr>
          <p:cNvSpPr/>
          <p:nvPr/>
        </p:nvSpPr>
        <p:spPr>
          <a:xfrm>
            <a:off x="6042567" y="2590364"/>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a:extLst>
              <a:ext uri="{FF2B5EF4-FFF2-40B4-BE49-F238E27FC236}">
                <a16:creationId xmlns:a16="http://schemas.microsoft.com/office/drawing/2014/main" id="{94D32AF6-B5B7-E34F-9807-B1EA822D6044}"/>
              </a:ext>
            </a:extLst>
          </p:cNvPr>
          <p:cNvSpPr/>
          <p:nvPr/>
        </p:nvSpPr>
        <p:spPr>
          <a:xfrm>
            <a:off x="7795856" y="2383403"/>
            <a:ext cx="3022639" cy="924340"/>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21">
            <a:extLst>
              <a:ext uri="{FF2B5EF4-FFF2-40B4-BE49-F238E27FC236}">
                <a16:creationId xmlns:a16="http://schemas.microsoft.com/office/drawing/2014/main" id="{62EBFDC7-01D7-524A-B369-7D647CE96228}"/>
              </a:ext>
            </a:extLst>
          </p:cNvPr>
          <p:cNvSpPr/>
          <p:nvPr/>
        </p:nvSpPr>
        <p:spPr>
          <a:xfrm>
            <a:off x="7607847" y="2503189"/>
            <a:ext cx="3022639" cy="693193"/>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a:extLst>
              <a:ext uri="{FF2B5EF4-FFF2-40B4-BE49-F238E27FC236}">
                <a16:creationId xmlns:a16="http://schemas.microsoft.com/office/drawing/2014/main" id="{6B9E471D-B0D6-274F-9EDB-62A437B2BC00}"/>
              </a:ext>
            </a:extLst>
          </p:cNvPr>
          <p:cNvSpPr/>
          <p:nvPr/>
        </p:nvSpPr>
        <p:spPr>
          <a:xfrm>
            <a:off x="7716343" y="2144864"/>
            <a:ext cx="99392" cy="288235"/>
          </a:xfrm>
          <a:custGeom>
            <a:avLst/>
            <a:gdLst>
              <a:gd name="connsiteX0" fmla="*/ 99392 w 99392"/>
              <a:gd name="connsiteY0" fmla="*/ 288235 h 288235"/>
              <a:gd name="connsiteX1" fmla="*/ 69574 w 99392"/>
              <a:gd name="connsiteY1" fmla="*/ 178905 h 288235"/>
              <a:gd name="connsiteX2" fmla="*/ 59635 w 99392"/>
              <a:gd name="connsiteY2" fmla="*/ 149087 h 288235"/>
              <a:gd name="connsiteX3" fmla="*/ 29818 w 99392"/>
              <a:gd name="connsiteY3" fmla="*/ 129209 h 288235"/>
              <a:gd name="connsiteX4" fmla="*/ 9939 w 99392"/>
              <a:gd name="connsiteY4" fmla="*/ 69574 h 288235"/>
              <a:gd name="connsiteX5" fmla="*/ 0 w 99392"/>
              <a:gd name="connsiteY5" fmla="*/ 39757 h 288235"/>
              <a:gd name="connsiteX6" fmla="*/ 0 w 99392"/>
              <a:gd name="connsiteY6" fmla="*/ 0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392" h="288235">
                <a:moveTo>
                  <a:pt x="99392" y="288235"/>
                </a:moveTo>
                <a:cubicBezTo>
                  <a:pt x="85342" y="217991"/>
                  <a:pt x="94795" y="254568"/>
                  <a:pt x="69574" y="178905"/>
                </a:cubicBezTo>
                <a:cubicBezTo>
                  <a:pt x="66261" y="168966"/>
                  <a:pt x="68352" y="154899"/>
                  <a:pt x="59635" y="149087"/>
                </a:cubicBezTo>
                <a:lnTo>
                  <a:pt x="29818" y="129209"/>
                </a:lnTo>
                <a:lnTo>
                  <a:pt x="9939" y="69574"/>
                </a:lnTo>
                <a:cubicBezTo>
                  <a:pt x="6626" y="59635"/>
                  <a:pt x="0" y="50234"/>
                  <a:pt x="0" y="39757"/>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a:extLst>
              <a:ext uri="{FF2B5EF4-FFF2-40B4-BE49-F238E27FC236}">
                <a16:creationId xmlns:a16="http://schemas.microsoft.com/office/drawing/2014/main" id="{5E22DECB-6B3D-CE45-B0FC-10C4AF230DCC}"/>
              </a:ext>
            </a:extLst>
          </p:cNvPr>
          <p:cNvSpPr/>
          <p:nvPr/>
        </p:nvSpPr>
        <p:spPr>
          <a:xfrm>
            <a:off x="7338656" y="2532490"/>
            <a:ext cx="278304" cy="397566"/>
          </a:xfrm>
          <a:custGeom>
            <a:avLst/>
            <a:gdLst>
              <a:gd name="connsiteX0" fmla="*/ 0 w 278304"/>
              <a:gd name="connsiteY0" fmla="*/ 397566 h 397566"/>
              <a:gd name="connsiteX1" fmla="*/ 49696 w 278304"/>
              <a:gd name="connsiteY1" fmla="*/ 377687 h 397566"/>
              <a:gd name="connsiteX2" fmla="*/ 69574 w 278304"/>
              <a:gd name="connsiteY2" fmla="*/ 347870 h 397566"/>
              <a:gd name="connsiteX3" fmla="*/ 109331 w 278304"/>
              <a:gd name="connsiteY3" fmla="*/ 298174 h 397566"/>
              <a:gd name="connsiteX4" fmla="*/ 139148 w 278304"/>
              <a:gd name="connsiteY4" fmla="*/ 238540 h 397566"/>
              <a:gd name="connsiteX5" fmla="*/ 168966 w 278304"/>
              <a:gd name="connsiteY5" fmla="*/ 188844 h 397566"/>
              <a:gd name="connsiteX6" fmla="*/ 198783 w 278304"/>
              <a:gd name="connsiteY6" fmla="*/ 139148 h 397566"/>
              <a:gd name="connsiteX7" fmla="*/ 208722 w 278304"/>
              <a:gd name="connsiteY7" fmla="*/ 109331 h 397566"/>
              <a:gd name="connsiteX8" fmla="*/ 238539 w 278304"/>
              <a:gd name="connsiteY8" fmla="*/ 89453 h 397566"/>
              <a:gd name="connsiteX9" fmla="*/ 258418 w 278304"/>
              <a:gd name="connsiteY9" fmla="*/ 69574 h 397566"/>
              <a:gd name="connsiteX10" fmla="*/ 278296 w 278304"/>
              <a:gd name="connsiteY10" fmla="*/ 0 h 39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304" h="397566">
                <a:moveTo>
                  <a:pt x="0" y="397566"/>
                </a:moveTo>
                <a:cubicBezTo>
                  <a:pt x="16565" y="390940"/>
                  <a:pt x="35178" y="388057"/>
                  <a:pt x="49696" y="377687"/>
                </a:cubicBezTo>
                <a:cubicBezTo>
                  <a:pt x="59416" y="370744"/>
                  <a:pt x="62112" y="357198"/>
                  <a:pt x="69574" y="347870"/>
                </a:cubicBezTo>
                <a:cubicBezTo>
                  <a:pt x="94229" y="317052"/>
                  <a:pt x="88934" y="338968"/>
                  <a:pt x="109331" y="298174"/>
                </a:cubicBezTo>
                <a:cubicBezTo>
                  <a:pt x="150477" y="215880"/>
                  <a:pt x="82184" y="323987"/>
                  <a:pt x="139148" y="238540"/>
                </a:cubicBezTo>
                <a:cubicBezTo>
                  <a:pt x="167303" y="154073"/>
                  <a:pt x="128036" y="257058"/>
                  <a:pt x="168966" y="188844"/>
                </a:cubicBezTo>
                <a:cubicBezTo>
                  <a:pt x="207678" y="124326"/>
                  <a:pt x="148412" y="189522"/>
                  <a:pt x="198783" y="139148"/>
                </a:cubicBezTo>
                <a:cubicBezTo>
                  <a:pt x="202096" y="129209"/>
                  <a:pt x="202177" y="117512"/>
                  <a:pt x="208722" y="109331"/>
                </a:cubicBezTo>
                <a:cubicBezTo>
                  <a:pt x="216184" y="100003"/>
                  <a:pt x="229211" y="96915"/>
                  <a:pt x="238539" y="89453"/>
                </a:cubicBezTo>
                <a:cubicBezTo>
                  <a:pt x="245857" y="83599"/>
                  <a:pt x="251792" y="76200"/>
                  <a:pt x="258418" y="69574"/>
                </a:cubicBezTo>
                <a:cubicBezTo>
                  <a:pt x="279344" y="6797"/>
                  <a:pt x="278296" y="30893"/>
                  <a:pt x="2782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EF2D7559-1210-6646-A258-53E54A2964DC}"/>
              </a:ext>
            </a:extLst>
          </p:cNvPr>
          <p:cNvSpPr/>
          <p:nvPr/>
        </p:nvSpPr>
        <p:spPr>
          <a:xfrm>
            <a:off x="7298900" y="2657832"/>
            <a:ext cx="91962" cy="133076"/>
          </a:xfrm>
          <a:custGeom>
            <a:avLst/>
            <a:gdLst>
              <a:gd name="connsiteX0" fmla="*/ 0 w 91962"/>
              <a:gd name="connsiteY0" fmla="*/ 33685 h 133076"/>
              <a:gd name="connsiteX1" fmla="*/ 89452 w 91962"/>
              <a:gd name="connsiteY1" fmla="*/ 13806 h 133076"/>
              <a:gd name="connsiteX2" fmla="*/ 79513 w 91962"/>
              <a:gd name="connsiteY2" fmla="*/ 73441 h 133076"/>
              <a:gd name="connsiteX3" fmla="*/ 59635 w 91962"/>
              <a:gd name="connsiteY3" fmla="*/ 133076 h 133076"/>
            </a:gdLst>
            <a:ahLst/>
            <a:cxnLst>
              <a:cxn ang="0">
                <a:pos x="connsiteX0" y="connsiteY0"/>
              </a:cxn>
              <a:cxn ang="0">
                <a:pos x="connsiteX1" y="connsiteY1"/>
              </a:cxn>
              <a:cxn ang="0">
                <a:pos x="connsiteX2" y="connsiteY2"/>
              </a:cxn>
              <a:cxn ang="0">
                <a:pos x="connsiteX3" y="connsiteY3"/>
              </a:cxn>
            </a:cxnLst>
            <a:rect l="l" t="t" r="r" b="b"/>
            <a:pathLst>
              <a:path w="91962" h="133076">
                <a:moveTo>
                  <a:pt x="0" y="33685"/>
                </a:moveTo>
                <a:cubicBezTo>
                  <a:pt x="2653" y="32093"/>
                  <a:pt x="72500" y="-25747"/>
                  <a:pt x="89452" y="13806"/>
                </a:cubicBezTo>
                <a:cubicBezTo>
                  <a:pt x="97391" y="32329"/>
                  <a:pt x="84401" y="53890"/>
                  <a:pt x="79513" y="73441"/>
                </a:cubicBezTo>
                <a:cubicBezTo>
                  <a:pt x="74431" y="93769"/>
                  <a:pt x="59635" y="133076"/>
                  <a:pt x="59635" y="1330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a:extLst>
              <a:ext uri="{FF2B5EF4-FFF2-40B4-BE49-F238E27FC236}">
                <a16:creationId xmlns:a16="http://schemas.microsoft.com/office/drawing/2014/main" id="{732EF81B-802B-7142-8CFC-D2A864116012}"/>
              </a:ext>
            </a:extLst>
          </p:cNvPr>
          <p:cNvSpPr/>
          <p:nvPr/>
        </p:nvSpPr>
        <p:spPr>
          <a:xfrm>
            <a:off x="7302901" y="2361588"/>
            <a:ext cx="99391" cy="178905"/>
          </a:xfrm>
          <a:custGeom>
            <a:avLst/>
            <a:gdLst>
              <a:gd name="connsiteX0" fmla="*/ 0 w 99391"/>
              <a:gd name="connsiteY0" fmla="*/ 0 h 178905"/>
              <a:gd name="connsiteX1" fmla="*/ 59635 w 99391"/>
              <a:gd name="connsiteY1" fmla="*/ 9939 h 178905"/>
              <a:gd name="connsiteX2" fmla="*/ 99391 w 99391"/>
              <a:gd name="connsiteY2" fmla="*/ 59635 h 178905"/>
              <a:gd name="connsiteX3" fmla="*/ 69574 w 99391"/>
              <a:gd name="connsiteY3" fmla="*/ 159026 h 178905"/>
              <a:gd name="connsiteX4" fmla="*/ 39756 w 99391"/>
              <a:gd name="connsiteY4" fmla="*/ 168966 h 178905"/>
              <a:gd name="connsiteX5" fmla="*/ 29817 w 99391"/>
              <a:gd name="connsiteY5" fmla="*/ 178905 h 17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91" h="178905">
                <a:moveTo>
                  <a:pt x="0" y="0"/>
                </a:moveTo>
                <a:cubicBezTo>
                  <a:pt x="19878" y="3313"/>
                  <a:pt x="40766" y="2863"/>
                  <a:pt x="59635" y="9939"/>
                </a:cubicBezTo>
                <a:cubicBezTo>
                  <a:pt x="72222" y="14659"/>
                  <a:pt x="94375" y="52111"/>
                  <a:pt x="99391" y="59635"/>
                </a:cubicBezTo>
                <a:cubicBezTo>
                  <a:pt x="95041" y="90083"/>
                  <a:pt x="98735" y="135697"/>
                  <a:pt x="69574" y="159026"/>
                </a:cubicBezTo>
                <a:cubicBezTo>
                  <a:pt x="61393" y="165571"/>
                  <a:pt x="49127" y="164280"/>
                  <a:pt x="39756" y="168966"/>
                </a:cubicBezTo>
                <a:cubicBezTo>
                  <a:pt x="35565" y="171061"/>
                  <a:pt x="33130" y="175592"/>
                  <a:pt x="29817" y="1789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a:extLst>
              <a:ext uri="{FF2B5EF4-FFF2-40B4-BE49-F238E27FC236}">
                <a16:creationId xmlns:a16="http://schemas.microsoft.com/office/drawing/2014/main" id="{0BD226BD-BE0C-4046-9F7D-CE1398619159}"/>
              </a:ext>
            </a:extLst>
          </p:cNvPr>
          <p:cNvSpPr/>
          <p:nvPr/>
        </p:nvSpPr>
        <p:spPr>
          <a:xfrm>
            <a:off x="7311162" y="2203461"/>
            <a:ext cx="368135" cy="142509"/>
          </a:xfrm>
          <a:custGeom>
            <a:avLst/>
            <a:gdLst>
              <a:gd name="connsiteX0" fmla="*/ 368135 w 368135"/>
              <a:gd name="connsiteY0" fmla="*/ 100946 h 142509"/>
              <a:gd name="connsiteX1" fmla="*/ 350322 w 368135"/>
              <a:gd name="connsiteY1" fmla="*/ 130634 h 142509"/>
              <a:gd name="connsiteX2" fmla="*/ 320634 w 368135"/>
              <a:gd name="connsiteY2" fmla="*/ 136572 h 142509"/>
              <a:gd name="connsiteX3" fmla="*/ 302821 w 368135"/>
              <a:gd name="connsiteY3" fmla="*/ 142509 h 142509"/>
              <a:gd name="connsiteX4" fmla="*/ 225632 w 368135"/>
              <a:gd name="connsiteY4" fmla="*/ 136572 h 142509"/>
              <a:gd name="connsiteX5" fmla="*/ 190006 w 368135"/>
              <a:gd name="connsiteY5" fmla="*/ 124696 h 142509"/>
              <a:gd name="connsiteX6" fmla="*/ 178130 w 368135"/>
              <a:gd name="connsiteY6" fmla="*/ 112821 h 142509"/>
              <a:gd name="connsiteX7" fmla="*/ 154380 w 368135"/>
              <a:gd name="connsiteY7" fmla="*/ 77195 h 142509"/>
              <a:gd name="connsiteX8" fmla="*/ 112816 w 368135"/>
              <a:gd name="connsiteY8" fmla="*/ 41569 h 142509"/>
              <a:gd name="connsiteX9" fmla="*/ 77190 w 368135"/>
              <a:gd name="connsiteY9" fmla="*/ 29694 h 142509"/>
              <a:gd name="connsiteX10" fmla="*/ 59377 w 368135"/>
              <a:gd name="connsiteY10" fmla="*/ 23756 h 142509"/>
              <a:gd name="connsiteX11" fmla="*/ 41564 w 368135"/>
              <a:gd name="connsiteY11" fmla="*/ 11881 h 142509"/>
              <a:gd name="connsiteX12" fmla="*/ 0 w 368135"/>
              <a:gd name="connsiteY12" fmla="*/ 5 h 142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135" h="142509">
                <a:moveTo>
                  <a:pt x="368135" y="100946"/>
                </a:moveTo>
                <a:cubicBezTo>
                  <a:pt x="362197" y="110842"/>
                  <a:pt x="359555" y="123710"/>
                  <a:pt x="350322" y="130634"/>
                </a:cubicBezTo>
                <a:cubicBezTo>
                  <a:pt x="342248" y="136689"/>
                  <a:pt x="330425" y="134124"/>
                  <a:pt x="320634" y="136572"/>
                </a:cubicBezTo>
                <a:cubicBezTo>
                  <a:pt x="314562" y="138090"/>
                  <a:pt x="308759" y="140530"/>
                  <a:pt x="302821" y="142509"/>
                </a:cubicBezTo>
                <a:cubicBezTo>
                  <a:pt x="277091" y="140530"/>
                  <a:pt x="251122" y="140597"/>
                  <a:pt x="225632" y="136572"/>
                </a:cubicBezTo>
                <a:cubicBezTo>
                  <a:pt x="213267" y="134620"/>
                  <a:pt x="190006" y="124696"/>
                  <a:pt x="190006" y="124696"/>
                </a:cubicBezTo>
                <a:cubicBezTo>
                  <a:pt x="186047" y="120738"/>
                  <a:pt x="181489" y="117300"/>
                  <a:pt x="178130" y="112821"/>
                </a:cubicBezTo>
                <a:cubicBezTo>
                  <a:pt x="169567" y="101403"/>
                  <a:pt x="164472" y="87287"/>
                  <a:pt x="154380" y="77195"/>
                </a:cubicBezTo>
                <a:cubicBezTo>
                  <a:pt x="142608" y="65423"/>
                  <a:pt x="129094" y="48803"/>
                  <a:pt x="112816" y="41569"/>
                </a:cubicBezTo>
                <a:cubicBezTo>
                  <a:pt x="101377" y="36485"/>
                  <a:pt x="89065" y="33652"/>
                  <a:pt x="77190" y="29694"/>
                </a:cubicBezTo>
                <a:cubicBezTo>
                  <a:pt x="71252" y="27715"/>
                  <a:pt x="64585" y="27228"/>
                  <a:pt x="59377" y="23756"/>
                </a:cubicBezTo>
                <a:cubicBezTo>
                  <a:pt x="53439" y="19798"/>
                  <a:pt x="48085" y="14779"/>
                  <a:pt x="41564" y="11881"/>
                </a:cubicBezTo>
                <a:cubicBezTo>
                  <a:pt x="13435" y="-621"/>
                  <a:pt x="16973" y="5"/>
                  <a:pt x="0" y="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a:extLst>
              <a:ext uri="{FF2B5EF4-FFF2-40B4-BE49-F238E27FC236}">
                <a16:creationId xmlns:a16="http://schemas.microsoft.com/office/drawing/2014/main" id="{42A8B90C-7DBD-DC4B-BA38-2D2900F92BD5}"/>
              </a:ext>
            </a:extLst>
          </p:cNvPr>
          <p:cNvSpPr/>
          <p:nvPr/>
        </p:nvSpPr>
        <p:spPr>
          <a:xfrm>
            <a:off x="6181344" y="1737360"/>
            <a:ext cx="118872" cy="64008"/>
          </a:xfrm>
          <a:custGeom>
            <a:avLst/>
            <a:gdLst>
              <a:gd name="connsiteX0" fmla="*/ 118872 w 118872"/>
              <a:gd name="connsiteY0" fmla="*/ 0 h 64008"/>
              <a:gd name="connsiteX1" fmla="*/ 73152 w 118872"/>
              <a:gd name="connsiteY1" fmla="*/ 27432 h 64008"/>
              <a:gd name="connsiteX2" fmla="*/ 0 w 118872"/>
              <a:gd name="connsiteY2" fmla="*/ 64008 h 64008"/>
            </a:gdLst>
            <a:ahLst/>
            <a:cxnLst>
              <a:cxn ang="0">
                <a:pos x="connsiteX0" y="connsiteY0"/>
              </a:cxn>
              <a:cxn ang="0">
                <a:pos x="connsiteX1" y="connsiteY1"/>
              </a:cxn>
              <a:cxn ang="0">
                <a:pos x="connsiteX2" y="connsiteY2"/>
              </a:cxn>
            </a:cxnLst>
            <a:rect l="l" t="t" r="r" b="b"/>
            <a:pathLst>
              <a:path w="118872" h="64008">
                <a:moveTo>
                  <a:pt x="118872" y="0"/>
                </a:moveTo>
                <a:cubicBezTo>
                  <a:pt x="103632" y="9144"/>
                  <a:pt x="89332" y="20078"/>
                  <a:pt x="73152" y="27432"/>
                </a:cubicBezTo>
                <a:cubicBezTo>
                  <a:pt x="-3900" y="62456"/>
                  <a:pt x="38184" y="25824"/>
                  <a:pt x="0" y="640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a:extLst>
              <a:ext uri="{FF2B5EF4-FFF2-40B4-BE49-F238E27FC236}">
                <a16:creationId xmlns:a16="http://schemas.microsoft.com/office/drawing/2014/main" id="{FF7E5C9D-CB9E-974B-917D-A725791DEEF4}"/>
              </a:ext>
            </a:extLst>
          </p:cNvPr>
          <p:cNvSpPr/>
          <p:nvPr/>
        </p:nvSpPr>
        <p:spPr>
          <a:xfrm>
            <a:off x="6007608" y="2487168"/>
            <a:ext cx="36576" cy="100584"/>
          </a:xfrm>
          <a:custGeom>
            <a:avLst/>
            <a:gdLst>
              <a:gd name="connsiteX0" fmla="*/ 36576 w 36576"/>
              <a:gd name="connsiteY0" fmla="*/ 100584 h 100584"/>
              <a:gd name="connsiteX1" fmla="*/ 0 w 36576"/>
              <a:gd name="connsiteY1" fmla="*/ 27432 h 100584"/>
              <a:gd name="connsiteX2" fmla="*/ 9144 w 36576"/>
              <a:gd name="connsiteY2" fmla="*/ 0 h 100584"/>
            </a:gdLst>
            <a:ahLst/>
            <a:cxnLst>
              <a:cxn ang="0">
                <a:pos x="connsiteX0" y="connsiteY0"/>
              </a:cxn>
              <a:cxn ang="0">
                <a:pos x="connsiteX1" y="connsiteY1"/>
              </a:cxn>
              <a:cxn ang="0">
                <a:pos x="connsiteX2" y="connsiteY2"/>
              </a:cxn>
            </a:cxnLst>
            <a:rect l="l" t="t" r="r" b="b"/>
            <a:pathLst>
              <a:path w="36576" h="100584">
                <a:moveTo>
                  <a:pt x="36576" y="100584"/>
                </a:moveTo>
                <a:cubicBezTo>
                  <a:pt x="31409" y="91972"/>
                  <a:pt x="0" y="47118"/>
                  <a:pt x="0" y="27432"/>
                </a:cubicBezTo>
                <a:cubicBezTo>
                  <a:pt x="0" y="17793"/>
                  <a:pt x="9144" y="0"/>
                  <a:pt x="914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a:extLst>
              <a:ext uri="{FF2B5EF4-FFF2-40B4-BE49-F238E27FC236}">
                <a16:creationId xmlns:a16="http://schemas.microsoft.com/office/drawing/2014/main" id="{1726CE70-DBA8-8B44-9645-B7733132CB97}"/>
              </a:ext>
            </a:extLst>
          </p:cNvPr>
          <p:cNvSpPr/>
          <p:nvPr/>
        </p:nvSpPr>
        <p:spPr>
          <a:xfrm>
            <a:off x="2304288" y="2120596"/>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a:extLst>
              <a:ext uri="{FF2B5EF4-FFF2-40B4-BE49-F238E27FC236}">
                <a16:creationId xmlns:a16="http://schemas.microsoft.com/office/drawing/2014/main" id="{CE938CE0-BE08-9346-A737-276B4319B61E}"/>
              </a:ext>
            </a:extLst>
          </p:cNvPr>
          <p:cNvSpPr/>
          <p:nvPr/>
        </p:nvSpPr>
        <p:spPr>
          <a:xfrm>
            <a:off x="2264678" y="1944011"/>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F40EB781-5D25-3644-A34E-DD2F3D75B8A3}"/>
              </a:ext>
            </a:extLst>
          </p:cNvPr>
          <p:cNvSpPr txBox="1"/>
          <p:nvPr/>
        </p:nvSpPr>
        <p:spPr>
          <a:xfrm>
            <a:off x="4256813" y="3334687"/>
            <a:ext cx="886968" cy="369332"/>
          </a:xfrm>
          <a:prstGeom prst="rect">
            <a:avLst/>
          </a:prstGeom>
          <a:noFill/>
        </p:spPr>
        <p:txBody>
          <a:bodyPr wrap="square" rtlCol="0">
            <a:spAutoFit/>
          </a:bodyPr>
          <a:lstStyle/>
          <a:p>
            <a:r>
              <a:rPr lang="en-GB" dirty="0"/>
              <a:t>ALPHA</a:t>
            </a:r>
          </a:p>
        </p:txBody>
      </p:sp>
      <p:sp>
        <p:nvSpPr>
          <p:cNvPr id="77" name="TextBox 76">
            <a:extLst>
              <a:ext uri="{FF2B5EF4-FFF2-40B4-BE49-F238E27FC236}">
                <a16:creationId xmlns:a16="http://schemas.microsoft.com/office/drawing/2014/main" id="{D1CF408F-0B44-434A-81DA-9635564B30F2}"/>
              </a:ext>
            </a:extLst>
          </p:cNvPr>
          <p:cNvSpPr txBox="1"/>
          <p:nvPr/>
        </p:nvSpPr>
        <p:spPr>
          <a:xfrm>
            <a:off x="3245796" y="5387772"/>
            <a:ext cx="886968" cy="369332"/>
          </a:xfrm>
          <a:prstGeom prst="rect">
            <a:avLst/>
          </a:prstGeom>
          <a:noFill/>
        </p:spPr>
        <p:txBody>
          <a:bodyPr wrap="square" rtlCol="0">
            <a:spAutoFit/>
          </a:bodyPr>
          <a:lstStyle/>
          <a:p>
            <a:r>
              <a:rPr lang="en-GB" dirty="0" err="1"/>
              <a:t>Gbar</a:t>
            </a:r>
            <a:endParaRPr lang="en-GB" dirty="0"/>
          </a:p>
        </p:txBody>
      </p:sp>
      <p:sp>
        <p:nvSpPr>
          <p:cNvPr id="78" name="Freeform 77">
            <a:extLst>
              <a:ext uri="{FF2B5EF4-FFF2-40B4-BE49-F238E27FC236}">
                <a16:creationId xmlns:a16="http://schemas.microsoft.com/office/drawing/2014/main" id="{F882151B-CA57-374E-8E94-A4B356AEB7FB}"/>
              </a:ext>
            </a:extLst>
          </p:cNvPr>
          <p:cNvSpPr/>
          <p:nvPr/>
        </p:nvSpPr>
        <p:spPr>
          <a:xfrm>
            <a:off x="9043416" y="4014216"/>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reeform 78">
            <a:extLst>
              <a:ext uri="{FF2B5EF4-FFF2-40B4-BE49-F238E27FC236}">
                <a16:creationId xmlns:a16="http://schemas.microsoft.com/office/drawing/2014/main" id="{186D825F-1355-5345-9635-26CC07750A35}"/>
              </a:ext>
            </a:extLst>
          </p:cNvPr>
          <p:cNvSpPr/>
          <p:nvPr/>
        </p:nvSpPr>
        <p:spPr>
          <a:xfrm>
            <a:off x="9141562" y="4056291"/>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79">
            <a:extLst>
              <a:ext uri="{FF2B5EF4-FFF2-40B4-BE49-F238E27FC236}">
                <a16:creationId xmlns:a16="http://schemas.microsoft.com/office/drawing/2014/main" id="{B3DF1082-7430-544F-8DE6-C1FC05D16BEE}"/>
              </a:ext>
            </a:extLst>
          </p:cNvPr>
          <p:cNvSpPr/>
          <p:nvPr/>
        </p:nvSpPr>
        <p:spPr>
          <a:xfrm>
            <a:off x="9930384" y="4005072"/>
            <a:ext cx="182880" cy="64008"/>
          </a:xfrm>
          <a:custGeom>
            <a:avLst/>
            <a:gdLst>
              <a:gd name="connsiteX0" fmla="*/ 0 w 182880"/>
              <a:gd name="connsiteY0" fmla="*/ 64008 h 64008"/>
              <a:gd name="connsiteX1" fmla="*/ 45720 w 182880"/>
              <a:gd name="connsiteY1" fmla="*/ 45720 h 64008"/>
              <a:gd name="connsiteX2" fmla="*/ 73152 w 182880"/>
              <a:gd name="connsiteY2" fmla="*/ 27432 h 64008"/>
              <a:gd name="connsiteX3" fmla="*/ 146304 w 182880"/>
              <a:gd name="connsiteY3" fmla="*/ 18288 h 64008"/>
              <a:gd name="connsiteX4" fmla="*/ 182880 w 182880"/>
              <a:gd name="connsiteY4" fmla="*/ 0 h 6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64008">
                <a:moveTo>
                  <a:pt x="0" y="64008"/>
                </a:moveTo>
                <a:cubicBezTo>
                  <a:pt x="15240" y="57912"/>
                  <a:pt x="31039" y="53061"/>
                  <a:pt x="45720" y="45720"/>
                </a:cubicBezTo>
                <a:cubicBezTo>
                  <a:pt x="55550" y="40805"/>
                  <a:pt x="62550" y="30324"/>
                  <a:pt x="73152" y="27432"/>
                </a:cubicBezTo>
                <a:cubicBezTo>
                  <a:pt x="96860" y="20966"/>
                  <a:pt x="121920" y="21336"/>
                  <a:pt x="146304" y="18288"/>
                </a:cubicBezTo>
                <a:cubicBezTo>
                  <a:pt x="177825" y="7781"/>
                  <a:pt x="166920" y="15960"/>
                  <a:pt x="18288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reeform 84">
            <a:extLst>
              <a:ext uri="{FF2B5EF4-FFF2-40B4-BE49-F238E27FC236}">
                <a16:creationId xmlns:a16="http://schemas.microsoft.com/office/drawing/2014/main" id="{E34D9F3E-3DF5-BE48-9899-E9338C0C0DF2}"/>
              </a:ext>
            </a:extLst>
          </p:cNvPr>
          <p:cNvSpPr/>
          <p:nvPr/>
        </p:nvSpPr>
        <p:spPr>
          <a:xfrm>
            <a:off x="969264" y="1993392"/>
            <a:ext cx="1325880" cy="804672"/>
          </a:xfrm>
          <a:custGeom>
            <a:avLst/>
            <a:gdLst>
              <a:gd name="connsiteX0" fmla="*/ 0 w 1325880"/>
              <a:gd name="connsiteY0" fmla="*/ 0 h 804672"/>
              <a:gd name="connsiteX1" fmla="*/ 36576 w 1325880"/>
              <a:gd name="connsiteY1" fmla="*/ 73152 h 804672"/>
              <a:gd name="connsiteX2" fmla="*/ 64008 w 1325880"/>
              <a:gd name="connsiteY2" fmla="*/ 100584 h 804672"/>
              <a:gd name="connsiteX3" fmla="*/ 82296 w 1325880"/>
              <a:gd name="connsiteY3" fmla="*/ 128016 h 804672"/>
              <a:gd name="connsiteX4" fmla="*/ 137160 w 1325880"/>
              <a:gd name="connsiteY4" fmla="*/ 173736 h 804672"/>
              <a:gd name="connsiteX5" fmla="*/ 155448 w 1325880"/>
              <a:gd name="connsiteY5" fmla="*/ 201168 h 804672"/>
              <a:gd name="connsiteX6" fmla="*/ 210312 w 1325880"/>
              <a:gd name="connsiteY6" fmla="*/ 237744 h 804672"/>
              <a:gd name="connsiteX7" fmla="*/ 256032 w 1325880"/>
              <a:gd name="connsiteY7" fmla="*/ 292608 h 804672"/>
              <a:gd name="connsiteX8" fmla="*/ 292608 w 1325880"/>
              <a:gd name="connsiteY8" fmla="*/ 347472 h 804672"/>
              <a:gd name="connsiteX9" fmla="*/ 310896 w 1325880"/>
              <a:gd name="connsiteY9" fmla="*/ 374904 h 804672"/>
              <a:gd name="connsiteX10" fmla="*/ 338328 w 1325880"/>
              <a:gd name="connsiteY10" fmla="*/ 402336 h 804672"/>
              <a:gd name="connsiteX11" fmla="*/ 356616 w 1325880"/>
              <a:gd name="connsiteY11" fmla="*/ 429768 h 804672"/>
              <a:gd name="connsiteX12" fmla="*/ 411480 w 1325880"/>
              <a:gd name="connsiteY12" fmla="*/ 466344 h 804672"/>
              <a:gd name="connsiteX13" fmla="*/ 484632 w 1325880"/>
              <a:gd name="connsiteY13" fmla="*/ 530352 h 804672"/>
              <a:gd name="connsiteX14" fmla="*/ 539496 w 1325880"/>
              <a:gd name="connsiteY14" fmla="*/ 576072 h 804672"/>
              <a:gd name="connsiteX15" fmla="*/ 621792 w 1325880"/>
              <a:gd name="connsiteY15" fmla="*/ 640080 h 804672"/>
              <a:gd name="connsiteX16" fmla="*/ 649224 w 1325880"/>
              <a:gd name="connsiteY16" fmla="*/ 658368 h 804672"/>
              <a:gd name="connsiteX17" fmla="*/ 676656 w 1325880"/>
              <a:gd name="connsiteY17" fmla="*/ 676656 h 804672"/>
              <a:gd name="connsiteX18" fmla="*/ 731520 w 1325880"/>
              <a:gd name="connsiteY18" fmla="*/ 713232 h 804672"/>
              <a:gd name="connsiteX19" fmla="*/ 758952 w 1325880"/>
              <a:gd name="connsiteY19" fmla="*/ 731520 h 804672"/>
              <a:gd name="connsiteX20" fmla="*/ 850392 w 1325880"/>
              <a:gd name="connsiteY20" fmla="*/ 758952 h 804672"/>
              <a:gd name="connsiteX21" fmla="*/ 905256 w 1325880"/>
              <a:gd name="connsiteY21" fmla="*/ 777240 h 804672"/>
              <a:gd name="connsiteX22" fmla="*/ 960120 w 1325880"/>
              <a:gd name="connsiteY22" fmla="*/ 786384 h 804672"/>
              <a:gd name="connsiteX23" fmla="*/ 987552 w 1325880"/>
              <a:gd name="connsiteY23" fmla="*/ 795528 h 804672"/>
              <a:gd name="connsiteX24" fmla="*/ 1024128 w 1325880"/>
              <a:gd name="connsiteY24" fmla="*/ 804672 h 804672"/>
              <a:gd name="connsiteX25" fmla="*/ 1124712 w 1325880"/>
              <a:gd name="connsiteY25" fmla="*/ 795528 h 804672"/>
              <a:gd name="connsiteX26" fmla="*/ 1216152 w 1325880"/>
              <a:gd name="connsiteY26" fmla="*/ 786384 h 804672"/>
              <a:gd name="connsiteX27" fmla="*/ 1243584 w 1325880"/>
              <a:gd name="connsiteY27" fmla="*/ 758952 h 804672"/>
              <a:gd name="connsiteX28" fmla="*/ 1298448 w 1325880"/>
              <a:gd name="connsiteY28" fmla="*/ 722376 h 804672"/>
              <a:gd name="connsiteX29" fmla="*/ 1325880 w 1325880"/>
              <a:gd name="connsiteY29" fmla="*/ 71323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5880" h="804672">
                <a:moveTo>
                  <a:pt x="0" y="0"/>
                </a:moveTo>
                <a:cubicBezTo>
                  <a:pt x="12928" y="32320"/>
                  <a:pt x="15505" y="47866"/>
                  <a:pt x="36576" y="73152"/>
                </a:cubicBezTo>
                <a:cubicBezTo>
                  <a:pt x="44855" y="83086"/>
                  <a:pt x="55729" y="90650"/>
                  <a:pt x="64008" y="100584"/>
                </a:cubicBezTo>
                <a:cubicBezTo>
                  <a:pt x="71043" y="109027"/>
                  <a:pt x="75261" y="119573"/>
                  <a:pt x="82296" y="128016"/>
                </a:cubicBezTo>
                <a:cubicBezTo>
                  <a:pt x="104298" y="154418"/>
                  <a:pt x="110187" y="155754"/>
                  <a:pt x="137160" y="173736"/>
                </a:cubicBezTo>
                <a:cubicBezTo>
                  <a:pt x="143256" y="182880"/>
                  <a:pt x="147177" y="193931"/>
                  <a:pt x="155448" y="201168"/>
                </a:cubicBezTo>
                <a:cubicBezTo>
                  <a:pt x="171989" y="215642"/>
                  <a:pt x="210312" y="237744"/>
                  <a:pt x="210312" y="237744"/>
                </a:cubicBezTo>
                <a:cubicBezTo>
                  <a:pt x="275662" y="335769"/>
                  <a:pt x="173892" y="186999"/>
                  <a:pt x="256032" y="292608"/>
                </a:cubicBezTo>
                <a:cubicBezTo>
                  <a:pt x="269526" y="309958"/>
                  <a:pt x="280416" y="329184"/>
                  <a:pt x="292608" y="347472"/>
                </a:cubicBezTo>
                <a:cubicBezTo>
                  <a:pt x="298704" y="356616"/>
                  <a:pt x="303125" y="367133"/>
                  <a:pt x="310896" y="374904"/>
                </a:cubicBezTo>
                <a:cubicBezTo>
                  <a:pt x="320040" y="384048"/>
                  <a:pt x="330049" y="392402"/>
                  <a:pt x="338328" y="402336"/>
                </a:cubicBezTo>
                <a:cubicBezTo>
                  <a:pt x="345363" y="410779"/>
                  <a:pt x="348345" y="422531"/>
                  <a:pt x="356616" y="429768"/>
                </a:cubicBezTo>
                <a:cubicBezTo>
                  <a:pt x="373157" y="444242"/>
                  <a:pt x="411480" y="466344"/>
                  <a:pt x="411480" y="466344"/>
                </a:cubicBezTo>
                <a:cubicBezTo>
                  <a:pt x="463296" y="544068"/>
                  <a:pt x="377952" y="423672"/>
                  <a:pt x="484632" y="530352"/>
                </a:cubicBezTo>
                <a:cubicBezTo>
                  <a:pt x="564775" y="610495"/>
                  <a:pt x="463113" y="512419"/>
                  <a:pt x="539496" y="576072"/>
                </a:cubicBezTo>
                <a:cubicBezTo>
                  <a:pt x="625444" y="647695"/>
                  <a:pt x="483127" y="547637"/>
                  <a:pt x="621792" y="640080"/>
                </a:cubicBezTo>
                <a:lnTo>
                  <a:pt x="649224" y="658368"/>
                </a:lnTo>
                <a:cubicBezTo>
                  <a:pt x="658368" y="664464"/>
                  <a:pt x="668885" y="668885"/>
                  <a:pt x="676656" y="676656"/>
                </a:cubicBezTo>
                <a:cubicBezTo>
                  <a:pt x="728658" y="728658"/>
                  <a:pt x="678587" y="686765"/>
                  <a:pt x="731520" y="713232"/>
                </a:cubicBezTo>
                <a:cubicBezTo>
                  <a:pt x="741350" y="718147"/>
                  <a:pt x="748909" y="727057"/>
                  <a:pt x="758952" y="731520"/>
                </a:cubicBezTo>
                <a:cubicBezTo>
                  <a:pt x="803715" y="751415"/>
                  <a:pt x="809472" y="746676"/>
                  <a:pt x="850392" y="758952"/>
                </a:cubicBezTo>
                <a:cubicBezTo>
                  <a:pt x="868856" y="764491"/>
                  <a:pt x="886241" y="774071"/>
                  <a:pt x="905256" y="777240"/>
                </a:cubicBezTo>
                <a:cubicBezTo>
                  <a:pt x="923544" y="780288"/>
                  <a:pt x="942021" y="782362"/>
                  <a:pt x="960120" y="786384"/>
                </a:cubicBezTo>
                <a:cubicBezTo>
                  <a:pt x="969529" y="788475"/>
                  <a:pt x="978284" y="792880"/>
                  <a:pt x="987552" y="795528"/>
                </a:cubicBezTo>
                <a:cubicBezTo>
                  <a:pt x="999636" y="798980"/>
                  <a:pt x="1011936" y="801624"/>
                  <a:pt x="1024128" y="804672"/>
                </a:cubicBezTo>
                <a:lnTo>
                  <a:pt x="1124712" y="795528"/>
                </a:lnTo>
                <a:cubicBezTo>
                  <a:pt x="1155206" y="792624"/>
                  <a:pt x="1186875" y="795392"/>
                  <a:pt x="1216152" y="786384"/>
                </a:cubicBezTo>
                <a:cubicBezTo>
                  <a:pt x="1228512" y="782581"/>
                  <a:pt x="1233376" y="766891"/>
                  <a:pt x="1243584" y="758952"/>
                </a:cubicBezTo>
                <a:cubicBezTo>
                  <a:pt x="1260934" y="745458"/>
                  <a:pt x="1277596" y="729327"/>
                  <a:pt x="1298448" y="722376"/>
                </a:cubicBezTo>
                <a:lnTo>
                  <a:pt x="1325880" y="71323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a:extLst>
              <a:ext uri="{FF2B5EF4-FFF2-40B4-BE49-F238E27FC236}">
                <a16:creationId xmlns:a16="http://schemas.microsoft.com/office/drawing/2014/main" id="{31BB9C68-7196-7245-A7AE-D5546B248E8D}"/>
              </a:ext>
            </a:extLst>
          </p:cNvPr>
          <p:cNvSpPr/>
          <p:nvPr/>
        </p:nvSpPr>
        <p:spPr>
          <a:xfrm>
            <a:off x="777240" y="2075688"/>
            <a:ext cx="1572768" cy="950976"/>
          </a:xfrm>
          <a:custGeom>
            <a:avLst/>
            <a:gdLst>
              <a:gd name="connsiteX0" fmla="*/ 0 w 1572768"/>
              <a:gd name="connsiteY0" fmla="*/ 0 h 950976"/>
              <a:gd name="connsiteX1" fmla="*/ 18288 w 1572768"/>
              <a:gd name="connsiteY1" fmla="*/ 100584 h 950976"/>
              <a:gd name="connsiteX2" fmla="*/ 27432 w 1572768"/>
              <a:gd name="connsiteY2" fmla="*/ 137160 h 950976"/>
              <a:gd name="connsiteX3" fmla="*/ 45720 w 1572768"/>
              <a:gd name="connsiteY3" fmla="*/ 192024 h 950976"/>
              <a:gd name="connsiteX4" fmla="*/ 64008 w 1572768"/>
              <a:gd name="connsiteY4" fmla="*/ 219456 h 950976"/>
              <a:gd name="connsiteX5" fmla="*/ 82296 w 1572768"/>
              <a:gd name="connsiteY5" fmla="*/ 274320 h 950976"/>
              <a:gd name="connsiteX6" fmla="*/ 109728 w 1572768"/>
              <a:gd name="connsiteY6" fmla="*/ 329184 h 950976"/>
              <a:gd name="connsiteX7" fmla="*/ 128016 w 1572768"/>
              <a:gd name="connsiteY7" fmla="*/ 356616 h 950976"/>
              <a:gd name="connsiteX8" fmla="*/ 137160 w 1572768"/>
              <a:gd name="connsiteY8" fmla="*/ 384048 h 950976"/>
              <a:gd name="connsiteX9" fmla="*/ 173736 w 1572768"/>
              <a:gd name="connsiteY9" fmla="*/ 438912 h 950976"/>
              <a:gd name="connsiteX10" fmla="*/ 192024 w 1572768"/>
              <a:gd name="connsiteY10" fmla="*/ 466344 h 950976"/>
              <a:gd name="connsiteX11" fmla="*/ 228600 w 1572768"/>
              <a:gd name="connsiteY11" fmla="*/ 548640 h 950976"/>
              <a:gd name="connsiteX12" fmla="*/ 256032 w 1572768"/>
              <a:gd name="connsiteY12" fmla="*/ 603504 h 950976"/>
              <a:gd name="connsiteX13" fmla="*/ 283464 w 1572768"/>
              <a:gd name="connsiteY13" fmla="*/ 621792 h 950976"/>
              <a:gd name="connsiteX14" fmla="*/ 374904 w 1572768"/>
              <a:gd name="connsiteY14" fmla="*/ 713232 h 950976"/>
              <a:gd name="connsiteX15" fmla="*/ 402336 w 1572768"/>
              <a:gd name="connsiteY15" fmla="*/ 731520 h 950976"/>
              <a:gd name="connsiteX16" fmla="*/ 420624 w 1572768"/>
              <a:gd name="connsiteY16" fmla="*/ 758952 h 950976"/>
              <a:gd name="connsiteX17" fmla="*/ 448056 w 1572768"/>
              <a:gd name="connsiteY17" fmla="*/ 768096 h 950976"/>
              <a:gd name="connsiteX18" fmla="*/ 475488 w 1572768"/>
              <a:gd name="connsiteY18" fmla="*/ 786384 h 950976"/>
              <a:gd name="connsiteX19" fmla="*/ 502920 w 1572768"/>
              <a:gd name="connsiteY19" fmla="*/ 795528 h 950976"/>
              <a:gd name="connsiteX20" fmla="*/ 530352 w 1572768"/>
              <a:gd name="connsiteY20" fmla="*/ 813816 h 950976"/>
              <a:gd name="connsiteX21" fmla="*/ 594360 w 1572768"/>
              <a:gd name="connsiteY21" fmla="*/ 832104 h 950976"/>
              <a:gd name="connsiteX22" fmla="*/ 649224 w 1572768"/>
              <a:gd name="connsiteY22" fmla="*/ 850392 h 950976"/>
              <a:gd name="connsiteX23" fmla="*/ 676656 w 1572768"/>
              <a:gd name="connsiteY23" fmla="*/ 859536 h 950976"/>
              <a:gd name="connsiteX24" fmla="*/ 704088 w 1572768"/>
              <a:gd name="connsiteY24" fmla="*/ 877824 h 950976"/>
              <a:gd name="connsiteX25" fmla="*/ 731520 w 1572768"/>
              <a:gd name="connsiteY25" fmla="*/ 886968 h 950976"/>
              <a:gd name="connsiteX26" fmla="*/ 758952 w 1572768"/>
              <a:gd name="connsiteY26" fmla="*/ 905256 h 950976"/>
              <a:gd name="connsiteX27" fmla="*/ 813816 w 1572768"/>
              <a:gd name="connsiteY27" fmla="*/ 923544 h 950976"/>
              <a:gd name="connsiteX28" fmla="*/ 841248 w 1572768"/>
              <a:gd name="connsiteY28" fmla="*/ 932688 h 950976"/>
              <a:gd name="connsiteX29" fmla="*/ 1078992 w 1572768"/>
              <a:gd name="connsiteY29" fmla="*/ 950976 h 950976"/>
              <a:gd name="connsiteX30" fmla="*/ 1234440 w 1572768"/>
              <a:gd name="connsiteY30" fmla="*/ 932688 h 950976"/>
              <a:gd name="connsiteX31" fmla="*/ 1307592 w 1572768"/>
              <a:gd name="connsiteY31" fmla="*/ 914400 h 950976"/>
              <a:gd name="connsiteX32" fmla="*/ 1344168 w 1572768"/>
              <a:gd name="connsiteY32" fmla="*/ 905256 h 950976"/>
              <a:gd name="connsiteX33" fmla="*/ 1371600 w 1572768"/>
              <a:gd name="connsiteY33" fmla="*/ 896112 h 950976"/>
              <a:gd name="connsiteX34" fmla="*/ 1444752 w 1572768"/>
              <a:gd name="connsiteY34" fmla="*/ 877824 h 950976"/>
              <a:gd name="connsiteX35" fmla="*/ 1508760 w 1572768"/>
              <a:gd name="connsiteY35" fmla="*/ 859536 h 950976"/>
              <a:gd name="connsiteX36" fmla="*/ 1527048 w 1572768"/>
              <a:gd name="connsiteY36" fmla="*/ 832104 h 950976"/>
              <a:gd name="connsiteX37" fmla="*/ 1554480 w 1572768"/>
              <a:gd name="connsiteY37" fmla="*/ 822960 h 950976"/>
              <a:gd name="connsiteX38" fmla="*/ 1572768 w 1572768"/>
              <a:gd name="connsiteY38" fmla="*/ 804672 h 950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72768" h="950976">
                <a:moveTo>
                  <a:pt x="0" y="0"/>
                </a:moveTo>
                <a:cubicBezTo>
                  <a:pt x="6617" y="39703"/>
                  <a:pt x="9768" y="62244"/>
                  <a:pt x="18288" y="100584"/>
                </a:cubicBezTo>
                <a:cubicBezTo>
                  <a:pt x="21014" y="112852"/>
                  <a:pt x="23821" y="125123"/>
                  <a:pt x="27432" y="137160"/>
                </a:cubicBezTo>
                <a:cubicBezTo>
                  <a:pt x="32971" y="155624"/>
                  <a:pt x="35027" y="175984"/>
                  <a:pt x="45720" y="192024"/>
                </a:cubicBezTo>
                <a:cubicBezTo>
                  <a:pt x="51816" y="201168"/>
                  <a:pt x="59545" y="209413"/>
                  <a:pt x="64008" y="219456"/>
                </a:cubicBezTo>
                <a:cubicBezTo>
                  <a:pt x="71837" y="237072"/>
                  <a:pt x="71603" y="258280"/>
                  <a:pt x="82296" y="274320"/>
                </a:cubicBezTo>
                <a:cubicBezTo>
                  <a:pt x="134707" y="352936"/>
                  <a:pt x="71870" y="253468"/>
                  <a:pt x="109728" y="329184"/>
                </a:cubicBezTo>
                <a:cubicBezTo>
                  <a:pt x="114643" y="339014"/>
                  <a:pt x="123101" y="346786"/>
                  <a:pt x="128016" y="356616"/>
                </a:cubicBezTo>
                <a:cubicBezTo>
                  <a:pt x="132327" y="365237"/>
                  <a:pt x="132479" y="375622"/>
                  <a:pt x="137160" y="384048"/>
                </a:cubicBezTo>
                <a:cubicBezTo>
                  <a:pt x="147834" y="403261"/>
                  <a:pt x="161544" y="420624"/>
                  <a:pt x="173736" y="438912"/>
                </a:cubicBezTo>
                <a:cubicBezTo>
                  <a:pt x="179832" y="448056"/>
                  <a:pt x="188549" y="455918"/>
                  <a:pt x="192024" y="466344"/>
                </a:cubicBezTo>
                <a:cubicBezTo>
                  <a:pt x="239205" y="607888"/>
                  <a:pt x="185128" y="461697"/>
                  <a:pt x="228600" y="548640"/>
                </a:cubicBezTo>
                <a:cubicBezTo>
                  <a:pt x="243474" y="578388"/>
                  <a:pt x="229827" y="577299"/>
                  <a:pt x="256032" y="603504"/>
                </a:cubicBezTo>
                <a:cubicBezTo>
                  <a:pt x="263803" y="611275"/>
                  <a:pt x="274320" y="615696"/>
                  <a:pt x="283464" y="621792"/>
                </a:cubicBezTo>
                <a:cubicBezTo>
                  <a:pt x="332232" y="694944"/>
                  <a:pt x="301752" y="664464"/>
                  <a:pt x="374904" y="713232"/>
                </a:cubicBezTo>
                <a:lnTo>
                  <a:pt x="402336" y="731520"/>
                </a:lnTo>
                <a:cubicBezTo>
                  <a:pt x="408432" y="740664"/>
                  <a:pt x="412042" y="752087"/>
                  <a:pt x="420624" y="758952"/>
                </a:cubicBezTo>
                <a:cubicBezTo>
                  <a:pt x="428150" y="764973"/>
                  <a:pt x="439435" y="763785"/>
                  <a:pt x="448056" y="768096"/>
                </a:cubicBezTo>
                <a:cubicBezTo>
                  <a:pt x="457886" y="773011"/>
                  <a:pt x="465658" y="781469"/>
                  <a:pt x="475488" y="786384"/>
                </a:cubicBezTo>
                <a:cubicBezTo>
                  <a:pt x="484109" y="790695"/>
                  <a:pt x="494299" y="791217"/>
                  <a:pt x="502920" y="795528"/>
                </a:cubicBezTo>
                <a:cubicBezTo>
                  <a:pt x="512750" y="800443"/>
                  <a:pt x="520522" y="808901"/>
                  <a:pt x="530352" y="813816"/>
                </a:cubicBezTo>
                <a:cubicBezTo>
                  <a:pt x="545717" y="821499"/>
                  <a:pt x="579711" y="827709"/>
                  <a:pt x="594360" y="832104"/>
                </a:cubicBezTo>
                <a:cubicBezTo>
                  <a:pt x="612824" y="837643"/>
                  <a:pt x="630936" y="844296"/>
                  <a:pt x="649224" y="850392"/>
                </a:cubicBezTo>
                <a:cubicBezTo>
                  <a:pt x="658368" y="853440"/>
                  <a:pt x="668636" y="854189"/>
                  <a:pt x="676656" y="859536"/>
                </a:cubicBezTo>
                <a:cubicBezTo>
                  <a:pt x="685800" y="865632"/>
                  <a:pt x="694258" y="872909"/>
                  <a:pt x="704088" y="877824"/>
                </a:cubicBezTo>
                <a:cubicBezTo>
                  <a:pt x="712709" y="882135"/>
                  <a:pt x="722899" y="882657"/>
                  <a:pt x="731520" y="886968"/>
                </a:cubicBezTo>
                <a:cubicBezTo>
                  <a:pt x="741350" y="891883"/>
                  <a:pt x="748909" y="900793"/>
                  <a:pt x="758952" y="905256"/>
                </a:cubicBezTo>
                <a:cubicBezTo>
                  <a:pt x="776568" y="913085"/>
                  <a:pt x="795528" y="917448"/>
                  <a:pt x="813816" y="923544"/>
                </a:cubicBezTo>
                <a:cubicBezTo>
                  <a:pt x="822960" y="926592"/>
                  <a:pt x="831668" y="931624"/>
                  <a:pt x="841248" y="932688"/>
                </a:cubicBezTo>
                <a:cubicBezTo>
                  <a:pt x="975132" y="947564"/>
                  <a:pt x="895991" y="940211"/>
                  <a:pt x="1078992" y="950976"/>
                </a:cubicBezTo>
                <a:cubicBezTo>
                  <a:pt x="1115266" y="947349"/>
                  <a:pt x="1194012" y="940774"/>
                  <a:pt x="1234440" y="932688"/>
                </a:cubicBezTo>
                <a:cubicBezTo>
                  <a:pt x="1259086" y="927759"/>
                  <a:pt x="1283208" y="920496"/>
                  <a:pt x="1307592" y="914400"/>
                </a:cubicBezTo>
                <a:cubicBezTo>
                  <a:pt x="1319784" y="911352"/>
                  <a:pt x="1332246" y="909230"/>
                  <a:pt x="1344168" y="905256"/>
                </a:cubicBezTo>
                <a:cubicBezTo>
                  <a:pt x="1353312" y="902208"/>
                  <a:pt x="1362301" y="898648"/>
                  <a:pt x="1371600" y="896112"/>
                </a:cubicBezTo>
                <a:cubicBezTo>
                  <a:pt x="1395849" y="889499"/>
                  <a:pt x="1420907" y="885772"/>
                  <a:pt x="1444752" y="877824"/>
                </a:cubicBezTo>
                <a:cubicBezTo>
                  <a:pt x="1484106" y="864706"/>
                  <a:pt x="1462833" y="871018"/>
                  <a:pt x="1508760" y="859536"/>
                </a:cubicBezTo>
                <a:cubicBezTo>
                  <a:pt x="1514856" y="850392"/>
                  <a:pt x="1518466" y="838969"/>
                  <a:pt x="1527048" y="832104"/>
                </a:cubicBezTo>
                <a:cubicBezTo>
                  <a:pt x="1534574" y="826083"/>
                  <a:pt x="1546215" y="827919"/>
                  <a:pt x="1554480" y="822960"/>
                </a:cubicBezTo>
                <a:cubicBezTo>
                  <a:pt x="1561872" y="818525"/>
                  <a:pt x="1566672" y="810768"/>
                  <a:pt x="1572768" y="804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8" name="Straight Connector 87">
            <a:extLst>
              <a:ext uri="{FF2B5EF4-FFF2-40B4-BE49-F238E27FC236}">
                <a16:creationId xmlns:a16="http://schemas.microsoft.com/office/drawing/2014/main" id="{50C93154-7E5C-1B47-8AC9-BC435AF12AD8}"/>
              </a:ext>
            </a:extLst>
          </p:cNvPr>
          <p:cNvCxnSpPr>
            <a:cxnSpLocks/>
          </p:cNvCxnSpPr>
          <p:nvPr/>
        </p:nvCxnSpPr>
        <p:spPr>
          <a:xfrm>
            <a:off x="906458" y="2141448"/>
            <a:ext cx="62806" cy="131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07AE9E8-7E4F-724B-9394-352B8403EBC3}"/>
              </a:ext>
            </a:extLst>
          </p:cNvPr>
          <p:cNvCxnSpPr>
            <a:cxnSpLocks/>
          </p:cNvCxnSpPr>
          <p:nvPr/>
        </p:nvCxnSpPr>
        <p:spPr>
          <a:xfrm>
            <a:off x="1058315" y="23376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B8F6FC6-3939-314B-A82F-F82D6669B832}"/>
              </a:ext>
            </a:extLst>
          </p:cNvPr>
          <p:cNvCxnSpPr>
            <a:cxnSpLocks/>
          </p:cNvCxnSpPr>
          <p:nvPr/>
        </p:nvCxnSpPr>
        <p:spPr>
          <a:xfrm>
            <a:off x="1210715" y="24900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227B8E0-B480-3748-90DD-905581341B24}"/>
              </a:ext>
            </a:extLst>
          </p:cNvPr>
          <p:cNvCxnSpPr>
            <a:cxnSpLocks/>
          </p:cNvCxnSpPr>
          <p:nvPr/>
        </p:nvCxnSpPr>
        <p:spPr>
          <a:xfrm>
            <a:off x="1363115" y="2642409"/>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A83752E-CCC7-9C47-A117-E46D839C2FA3}"/>
              </a:ext>
            </a:extLst>
          </p:cNvPr>
          <p:cNvCxnSpPr>
            <a:cxnSpLocks/>
          </p:cNvCxnSpPr>
          <p:nvPr/>
        </p:nvCxnSpPr>
        <p:spPr>
          <a:xfrm>
            <a:off x="1579523" y="2767377"/>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F00A348-66EA-1747-A4D4-D398CEDA3A16}"/>
              </a:ext>
            </a:extLst>
          </p:cNvPr>
          <p:cNvCxnSpPr>
            <a:cxnSpLocks/>
          </p:cNvCxnSpPr>
          <p:nvPr/>
        </p:nvCxnSpPr>
        <p:spPr>
          <a:xfrm>
            <a:off x="-5031350" y="2137924"/>
            <a:ext cx="45053" cy="1464"/>
          </a:xfrm>
          <a:prstGeom prst="line">
            <a:avLst/>
          </a:prstGeom>
        </p:spPr>
        <p:style>
          <a:lnRef idx="1">
            <a:schemeClr val="accent1"/>
          </a:lnRef>
          <a:fillRef idx="0">
            <a:schemeClr val="accent1"/>
          </a:fillRef>
          <a:effectRef idx="0">
            <a:schemeClr val="accent1"/>
          </a:effectRef>
          <a:fontRef idx="minor">
            <a:schemeClr val="tx1"/>
          </a:fontRef>
        </p:style>
      </p:cxnSp>
      <p:pic>
        <p:nvPicPr>
          <p:cNvPr id="104" name="Picture 103" descr="A picture containing fruit, banana&#10;&#10;Description automatically generated">
            <a:extLst>
              <a:ext uri="{FF2B5EF4-FFF2-40B4-BE49-F238E27FC236}">
                <a16:creationId xmlns:a16="http://schemas.microsoft.com/office/drawing/2014/main" id="{B8F5F2DF-007E-374C-954C-29ECF408238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4167" l="3084" r="93392">
                        <a14:foregroundMark x1="7930" y1="35833" x2="7930" y2="35833"/>
                        <a14:foregroundMark x1="3524" y1="16667" x2="3524" y2="16667"/>
                        <a14:foregroundMark x1="38326" y1="94167" x2="38326" y2="94167"/>
                        <a14:foregroundMark x1="91189" y1="48333" x2="91189" y2="48333"/>
                        <a14:foregroundMark x1="93392" y1="39167" x2="93392" y2="39167"/>
                        <a14:foregroundMark x1="92952" y1="35833" x2="92952" y2="35833"/>
                        <a14:foregroundMark x1="92952" y1="33333" x2="92952" y2="33333"/>
                        <a14:foregroundMark x1="93392" y1="35000" x2="93392" y2="35000"/>
                        <a14:foregroundMark x1="92952" y1="33333" x2="92952" y2="33333"/>
                      </a14:backgroundRemoval>
                    </a14:imgEffect>
                  </a14:imgLayer>
                </a14:imgProps>
              </a:ext>
            </a:extLst>
          </a:blip>
          <a:stretch>
            <a:fillRect/>
          </a:stretch>
        </p:blipFill>
        <p:spPr>
          <a:xfrm rot="1403434">
            <a:off x="903823" y="3017519"/>
            <a:ext cx="1027882" cy="543374"/>
          </a:xfrm>
          <a:prstGeom prst="rect">
            <a:avLst/>
          </a:prstGeom>
        </p:spPr>
      </p:pic>
      <p:pic>
        <p:nvPicPr>
          <p:cNvPr id="106" name="Picture 105" descr="A close up of a toy&#10;&#10;Description automatically generated">
            <a:extLst>
              <a:ext uri="{FF2B5EF4-FFF2-40B4-BE49-F238E27FC236}">
                <a16:creationId xmlns:a16="http://schemas.microsoft.com/office/drawing/2014/main" id="{85178750-4DD4-8D4F-819D-25C44D0FF075}"/>
              </a:ext>
            </a:extLst>
          </p:cNvPr>
          <p:cNvPicPr>
            <a:picLocks noChangeAspect="1"/>
          </p:cNvPicPr>
          <p:nvPr/>
        </p:nvPicPr>
        <p:blipFill>
          <a:blip r:embed="rId6"/>
          <a:stretch>
            <a:fillRect/>
          </a:stretch>
        </p:blipFill>
        <p:spPr>
          <a:xfrm flipH="1">
            <a:off x="9513281" y="2138656"/>
            <a:ext cx="783986" cy="592101"/>
          </a:xfrm>
          <a:prstGeom prst="rect">
            <a:avLst/>
          </a:prstGeom>
        </p:spPr>
      </p:pic>
      <p:pic>
        <p:nvPicPr>
          <p:cNvPr id="112" name="Picture 111" descr="A picture containing building, indoor, person, standing&#10;&#10;Description automatically generated">
            <a:extLst>
              <a:ext uri="{FF2B5EF4-FFF2-40B4-BE49-F238E27FC236}">
                <a16:creationId xmlns:a16="http://schemas.microsoft.com/office/drawing/2014/main" id="{DAB9BB44-95B2-5E4C-9C1A-1DBD70A7549B}"/>
              </a:ext>
            </a:extLst>
          </p:cNvPr>
          <p:cNvPicPr>
            <a:picLocks noChangeAspect="1"/>
          </p:cNvPicPr>
          <p:nvPr/>
        </p:nvPicPr>
        <p:blipFill>
          <a:blip r:embed="rId7"/>
          <a:stretch>
            <a:fillRect/>
          </a:stretch>
        </p:blipFill>
        <p:spPr>
          <a:xfrm>
            <a:off x="4106064" y="3680891"/>
            <a:ext cx="1033532" cy="715816"/>
          </a:xfrm>
          <a:prstGeom prst="rect">
            <a:avLst/>
          </a:prstGeom>
        </p:spPr>
      </p:pic>
      <p:pic>
        <p:nvPicPr>
          <p:cNvPr id="114" name="Picture 113" descr="A picture containing person, building, person, bicycle&#10;&#10;Description automatically generated">
            <a:extLst>
              <a:ext uri="{FF2B5EF4-FFF2-40B4-BE49-F238E27FC236}">
                <a16:creationId xmlns:a16="http://schemas.microsoft.com/office/drawing/2014/main" id="{72113280-F388-2E48-B206-94A44060B774}"/>
              </a:ext>
            </a:extLst>
          </p:cNvPr>
          <p:cNvPicPr>
            <a:picLocks noChangeAspect="1"/>
          </p:cNvPicPr>
          <p:nvPr/>
        </p:nvPicPr>
        <p:blipFill>
          <a:blip r:embed="rId8"/>
          <a:stretch>
            <a:fillRect/>
          </a:stretch>
        </p:blipFill>
        <p:spPr>
          <a:xfrm>
            <a:off x="3024242" y="5768786"/>
            <a:ext cx="1130389" cy="743848"/>
          </a:xfrm>
          <a:prstGeom prst="rect">
            <a:avLst/>
          </a:prstGeom>
        </p:spPr>
      </p:pic>
      <p:grpSp>
        <p:nvGrpSpPr>
          <p:cNvPr id="121" name="Group 120">
            <a:extLst>
              <a:ext uri="{FF2B5EF4-FFF2-40B4-BE49-F238E27FC236}">
                <a16:creationId xmlns:a16="http://schemas.microsoft.com/office/drawing/2014/main" id="{8F5F3BD6-C7DF-2046-BD6E-11A33E6D2F8B}"/>
              </a:ext>
            </a:extLst>
          </p:cNvPr>
          <p:cNvGrpSpPr/>
          <p:nvPr/>
        </p:nvGrpSpPr>
        <p:grpSpPr>
          <a:xfrm>
            <a:off x="5801457" y="5036217"/>
            <a:ext cx="1795739" cy="1308089"/>
            <a:chOff x="5734345" y="4818194"/>
            <a:chExt cx="1795739" cy="1308089"/>
          </a:xfrm>
        </p:grpSpPr>
        <p:sp>
          <p:nvSpPr>
            <p:cNvPr id="81" name="TextBox 80">
              <a:extLst>
                <a:ext uri="{FF2B5EF4-FFF2-40B4-BE49-F238E27FC236}">
                  <a16:creationId xmlns:a16="http://schemas.microsoft.com/office/drawing/2014/main" id="{EC415983-73FD-624B-8AF4-A31315456DEF}"/>
                </a:ext>
              </a:extLst>
            </p:cNvPr>
            <p:cNvSpPr txBox="1"/>
            <p:nvPr/>
          </p:nvSpPr>
          <p:spPr>
            <a:xfrm>
              <a:off x="6420838" y="4818194"/>
              <a:ext cx="732392" cy="369332"/>
            </a:xfrm>
            <a:prstGeom prst="rect">
              <a:avLst/>
            </a:prstGeom>
            <a:noFill/>
          </p:spPr>
          <p:txBody>
            <a:bodyPr wrap="square" rtlCol="0">
              <a:spAutoFit/>
            </a:bodyPr>
            <a:lstStyle/>
            <a:p>
              <a:r>
                <a:rPr lang="en-GB" dirty="0"/>
                <a:t>AMS</a:t>
              </a:r>
            </a:p>
          </p:txBody>
        </p:sp>
        <p:pic>
          <p:nvPicPr>
            <p:cNvPr id="99" name="Picture 98" descr="A picture containing chair, drawing, bed&#10;&#10;Description automatically generated">
              <a:extLst>
                <a:ext uri="{FF2B5EF4-FFF2-40B4-BE49-F238E27FC236}">
                  <a16:creationId xmlns:a16="http://schemas.microsoft.com/office/drawing/2014/main" id="{1BF3E29E-1F24-C948-AC7A-922A003F1304}"/>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6780" b="96610" l="1053" r="95439">
                          <a14:foregroundMark x1="7719" y1="27684" x2="7719" y2="27684"/>
                          <a14:foregroundMark x1="2105" y1="27684" x2="2105" y2="27684"/>
                          <a14:foregroundMark x1="1053" y1="10734" x2="1053" y2="10734"/>
                          <a14:foregroundMark x1="15088" y1="9040" x2="15088" y2="9040"/>
                          <a14:foregroundMark x1="76842" y1="6780" x2="76842" y2="6780"/>
                          <a14:foregroundMark x1="88421" y1="16384" x2="88421" y2="16384"/>
                          <a14:foregroundMark x1="95789" y1="10734" x2="95789" y2="10734"/>
                          <a14:foregroundMark x1="48421" y1="80226" x2="48421" y2="80226"/>
                          <a14:foregroundMark x1="54386" y1="96610" x2="54386" y2="96610"/>
                          <a14:foregroundMark x1="41053" y1="96610" x2="41053" y2="96610"/>
                          <a14:foregroundMark x1="42807" y1="90960" x2="42807" y2="90960"/>
                          <a14:foregroundMark x1="53333" y1="92090" x2="53333" y2="92090"/>
                        </a14:backgroundRemoval>
                      </a14:imgEffect>
                    </a14:imgLayer>
                  </a14:imgProps>
                </a:ext>
              </a:extLst>
            </a:blip>
            <a:stretch>
              <a:fillRect/>
            </a:stretch>
          </p:blipFill>
          <p:spPr>
            <a:xfrm>
              <a:off x="5734345" y="5011035"/>
              <a:ext cx="1795739" cy="1115248"/>
            </a:xfrm>
            <a:prstGeom prst="rect">
              <a:avLst/>
            </a:prstGeom>
          </p:spPr>
        </p:pic>
        <p:pic>
          <p:nvPicPr>
            <p:cNvPr id="102" name="Picture 101">
              <a:extLst>
                <a:ext uri="{FF2B5EF4-FFF2-40B4-BE49-F238E27FC236}">
                  <a16:creationId xmlns:a16="http://schemas.microsoft.com/office/drawing/2014/main" id="{74EDA4D1-5B77-794B-93DB-7BFF46F80DC7}"/>
                </a:ext>
              </a:extLst>
            </p:cNvPr>
            <p:cNvPicPr>
              <a:picLocks noChangeAspect="1"/>
            </p:cNvPicPr>
            <p:nvPr/>
          </p:nvPicPr>
          <p:blipFill>
            <a:blip r:embed="rId11"/>
            <a:stretch>
              <a:fillRect/>
            </a:stretch>
          </p:blipFill>
          <p:spPr>
            <a:xfrm rot="20262138">
              <a:off x="6876288" y="5315250"/>
              <a:ext cx="152516" cy="148703"/>
            </a:xfrm>
            <a:prstGeom prst="rect">
              <a:avLst/>
            </a:prstGeom>
          </p:spPr>
        </p:pic>
        <p:cxnSp>
          <p:nvCxnSpPr>
            <p:cNvPr id="116" name="Straight Arrow Connector 115">
              <a:extLst>
                <a:ext uri="{FF2B5EF4-FFF2-40B4-BE49-F238E27FC236}">
                  <a16:creationId xmlns:a16="http://schemas.microsoft.com/office/drawing/2014/main" id="{F9A577BC-AF89-3347-AFF7-C9F573D40A67}"/>
                </a:ext>
              </a:extLst>
            </p:cNvPr>
            <p:cNvCxnSpPr>
              <a:endCxn id="102" idx="0"/>
            </p:cNvCxnSpPr>
            <p:nvPr/>
          </p:nvCxnSpPr>
          <p:spPr>
            <a:xfrm>
              <a:off x="6787034" y="5092598"/>
              <a:ext cx="137302" cy="228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26D0B28C-C55B-7349-A83E-DC37CA3ED222}"/>
              </a:ext>
            </a:extLst>
          </p:cNvPr>
          <p:cNvGrpSpPr/>
          <p:nvPr/>
        </p:nvGrpSpPr>
        <p:grpSpPr>
          <a:xfrm>
            <a:off x="2293868" y="1140847"/>
            <a:ext cx="1338606" cy="1791074"/>
            <a:chOff x="2545811" y="1023871"/>
            <a:chExt cx="1338606" cy="1791074"/>
          </a:xfrm>
        </p:grpSpPr>
        <p:cxnSp>
          <p:nvCxnSpPr>
            <p:cNvPr id="38" name="Straight Arrow Connector 37">
              <a:extLst>
                <a:ext uri="{FF2B5EF4-FFF2-40B4-BE49-F238E27FC236}">
                  <a16:creationId xmlns:a16="http://schemas.microsoft.com/office/drawing/2014/main" id="{B6E3F0FF-E97D-0A4C-BDBF-6D96DACCDCAA}"/>
                </a:ext>
              </a:extLst>
            </p:cNvPr>
            <p:cNvCxnSpPr/>
            <p:nvPr/>
          </p:nvCxnSpPr>
          <p:spPr>
            <a:xfrm flipH="1" flipV="1">
              <a:off x="2962656" y="1446003"/>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5E47997-2948-5A4F-B496-7CFD5A2CA950}"/>
                </a:ext>
              </a:extLst>
            </p:cNvPr>
            <p:cNvCxnSpPr>
              <a:cxnSpLocks/>
            </p:cNvCxnSpPr>
            <p:nvPr/>
          </p:nvCxnSpPr>
          <p:spPr>
            <a:xfrm flipV="1">
              <a:off x="3182112" y="1421062"/>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4DA54A7-6463-5745-9442-7131340B125E}"/>
                </a:ext>
              </a:extLst>
            </p:cNvPr>
            <p:cNvCxnSpPr>
              <a:cxnSpLocks/>
            </p:cNvCxnSpPr>
            <p:nvPr/>
          </p:nvCxnSpPr>
          <p:spPr>
            <a:xfrm flipV="1">
              <a:off x="3273552" y="1440079"/>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98DBAC1-2A94-DE46-B842-4513D40670E2}"/>
                </a:ext>
              </a:extLst>
            </p:cNvPr>
            <p:cNvCxnSpPr>
              <a:cxnSpLocks/>
            </p:cNvCxnSpPr>
            <p:nvPr/>
          </p:nvCxnSpPr>
          <p:spPr>
            <a:xfrm flipV="1">
              <a:off x="3364992" y="1676491"/>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14976E1-49F0-6947-AD55-CF667B9B713A}"/>
                </a:ext>
              </a:extLst>
            </p:cNvPr>
            <p:cNvCxnSpPr>
              <a:cxnSpLocks/>
              <a:stCxn id="36" idx="12"/>
            </p:cNvCxnSpPr>
            <p:nvPr/>
          </p:nvCxnSpPr>
          <p:spPr>
            <a:xfrm flipV="1">
              <a:off x="3398534" y="1848228"/>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5481F2F-30AE-794C-A323-6A089CB53AE4}"/>
                </a:ext>
              </a:extLst>
            </p:cNvPr>
            <p:cNvCxnSpPr>
              <a:cxnSpLocks/>
            </p:cNvCxnSpPr>
            <p:nvPr/>
          </p:nvCxnSpPr>
          <p:spPr>
            <a:xfrm flipH="1" flipV="1">
              <a:off x="2693911" y="1580466"/>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CE663DA9-9231-8646-9DE7-65F8F0F71088}"/>
                </a:ext>
              </a:extLst>
            </p:cNvPr>
            <p:cNvCxnSpPr>
              <a:cxnSpLocks/>
            </p:cNvCxnSpPr>
            <p:nvPr/>
          </p:nvCxnSpPr>
          <p:spPr>
            <a:xfrm flipH="1" flipV="1">
              <a:off x="2545811" y="191290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819D8B4-5756-3D40-9705-428ABB1C4AEC}"/>
                </a:ext>
              </a:extLst>
            </p:cNvPr>
            <p:cNvCxnSpPr>
              <a:cxnSpLocks/>
            </p:cNvCxnSpPr>
            <p:nvPr/>
          </p:nvCxnSpPr>
          <p:spPr>
            <a:xfrm flipH="1">
              <a:off x="2545811" y="2122685"/>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B74114E-C7C2-BE4B-828B-97272BF394CD}"/>
                </a:ext>
              </a:extLst>
            </p:cNvPr>
            <p:cNvCxnSpPr/>
            <p:nvPr/>
          </p:nvCxnSpPr>
          <p:spPr>
            <a:xfrm>
              <a:off x="3312124" y="2291996"/>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392FDE6C-BE9D-5940-BC7A-57B0AEC00D19}"/>
                </a:ext>
              </a:extLst>
            </p:cNvPr>
            <p:cNvCxnSpPr>
              <a:cxnSpLocks/>
            </p:cNvCxnSpPr>
            <p:nvPr/>
          </p:nvCxnSpPr>
          <p:spPr>
            <a:xfrm flipH="1">
              <a:off x="3248116" y="2323105"/>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126BB6AD-EE89-544E-B3E6-3483F413E244}"/>
                </a:ext>
              </a:extLst>
            </p:cNvPr>
            <p:cNvCxnSpPr>
              <a:cxnSpLocks/>
            </p:cNvCxnSpPr>
            <p:nvPr/>
          </p:nvCxnSpPr>
          <p:spPr>
            <a:xfrm flipH="1">
              <a:off x="2964641" y="2291996"/>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178BB35-BC74-5343-AEE8-C408AAF4DE81}"/>
                </a:ext>
              </a:extLst>
            </p:cNvPr>
            <p:cNvCxnSpPr>
              <a:cxnSpLocks/>
            </p:cNvCxnSpPr>
            <p:nvPr/>
          </p:nvCxnSpPr>
          <p:spPr>
            <a:xfrm flipH="1">
              <a:off x="2757374" y="2272979"/>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AE01718-243B-334B-BE30-C1084F4799A8}"/>
                </a:ext>
              </a:extLst>
            </p:cNvPr>
            <p:cNvCxnSpPr>
              <a:cxnSpLocks/>
            </p:cNvCxnSpPr>
            <p:nvPr/>
          </p:nvCxnSpPr>
          <p:spPr>
            <a:xfrm flipH="1">
              <a:off x="2605347" y="2227176"/>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913E2CD-BCAB-2A4F-BFE1-2BD3DAA09ABD}"/>
                </a:ext>
              </a:extLst>
            </p:cNvPr>
            <p:cNvCxnSpPr>
              <a:cxnSpLocks/>
            </p:cNvCxnSpPr>
            <p:nvPr/>
          </p:nvCxnSpPr>
          <p:spPr>
            <a:xfrm>
              <a:off x="3396172" y="2272979"/>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6A3A4A8-A388-4D4F-9852-7231C29D1BBA}"/>
                </a:ext>
              </a:extLst>
            </p:cNvPr>
            <p:cNvCxnSpPr>
              <a:cxnSpLocks/>
            </p:cNvCxnSpPr>
            <p:nvPr/>
          </p:nvCxnSpPr>
          <p:spPr>
            <a:xfrm>
              <a:off x="3449137" y="222732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D18D21CB-7D31-5848-9248-513FC41353A8}"/>
                </a:ext>
              </a:extLst>
            </p:cNvPr>
            <p:cNvCxnSpPr>
              <a:cxnSpLocks/>
            </p:cNvCxnSpPr>
            <p:nvPr/>
          </p:nvCxnSpPr>
          <p:spPr>
            <a:xfrm flipV="1">
              <a:off x="3449137" y="2038673"/>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690535E7-9624-F245-8A42-2009DBAFB3C6}"/>
                </a:ext>
              </a:extLst>
            </p:cNvPr>
            <p:cNvSpPr txBox="1"/>
            <p:nvPr/>
          </p:nvSpPr>
          <p:spPr>
            <a:xfrm>
              <a:off x="2706158" y="1023871"/>
              <a:ext cx="984565" cy="369332"/>
            </a:xfrm>
            <a:prstGeom prst="rect">
              <a:avLst/>
            </a:prstGeom>
            <a:noFill/>
          </p:spPr>
          <p:txBody>
            <a:bodyPr wrap="none" rtlCol="0">
              <a:spAutoFit/>
            </a:bodyPr>
            <a:lstStyle/>
            <a:p>
              <a:r>
                <a:rPr lang="en-GB" dirty="0"/>
                <a:t>big bang</a:t>
              </a:r>
            </a:p>
          </p:txBody>
        </p:sp>
      </p:grpSp>
      <p:sp>
        <p:nvSpPr>
          <p:cNvPr id="125" name="TextBox 124">
            <a:extLst>
              <a:ext uri="{FF2B5EF4-FFF2-40B4-BE49-F238E27FC236}">
                <a16:creationId xmlns:a16="http://schemas.microsoft.com/office/drawing/2014/main" id="{DFC0CE97-7FF3-8D48-BC72-78D488EFA009}"/>
              </a:ext>
            </a:extLst>
          </p:cNvPr>
          <p:cNvSpPr txBox="1"/>
          <p:nvPr/>
        </p:nvSpPr>
        <p:spPr>
          <a:xfrm>
            <a:off x="9439179" y="3240261"/>
            <a:ext cx="1439609" cy="584775"/>
          </a:xfrm>
          <a:prstGeom prst="rect">
            <a:avLst/>
          </a:prstGeom>
          <a:noFill/>
        </p:spPr>
        <p:txBody>
          <a:bodyPr wrap="square" rtlCol="0">
            <a:spAutoFit/>
          </a:bodyPr>
          <a:lstStyle/>
          <a:p>
            <a:r>
              <a:rPr lang="en-GB" sz="1600" dirty="0"/>
              <a:t>antimatter decelerator</a:t>
            </a:r>
          </a:p>
        </p:txBody>
      </p:sp>
      <p:sp>
        <p:nvSpPr>
          <p:cNvPr id="126" name="TextBox 125">
            <a:extLst>
              <a:ext uri="{FF2B5EF4-FFF2-40B4-BE49-F238E27FC236}">
                <a16:creationId xmlns:a16="http://schemas.microsoft.com/office/drawing/2014/main" id="{B5855017-8109-FA43-8287-BE72DB285197}"/>
              </a:ext>
            </a:extLst>
          </p:cNvPr>
          <p:cNvSpPr txBox="1"/>
          <p:nvPr/>
        </p:nvSpPr>
        <p:spPr>
          <a:xfrm>
            <a:off x="7505240" y="3708267"/>
            <a:ext cx="1771908" cy="584775"/>
          </a:xfrm>
          <a:prstGeom prst="rect">
            <a:avLst/>
          </a:prstGeom>
          <a:noFill/>
        </p:spPr>
        <p:txBody>
          <a:bodyPr wrap="square" rtlCol="0">
            <a:spAutoFit/>
          </a:bodyPr>
          <a:lstStyle/>
          <a:p>
            <a:r>
              <a:rPr lang="en-GB" sz="1600" dirty="0"/>
              <a:t>extra low energy antimatter</a:t>
            </a:r>
          </a:p>
        </p:txBody>
      </p:sp>
      <p:sp>
        <p:nvSpPr>
          <p:cNvPr id="127" name="TextBox 126">
            <a:extLst>
              <a:ext uri="{FF2B5EF4-FFF2-40B4-BE49-F238E27FC236}">
                <a16:creationId xmlns:a16="http://schemas.microsoft.com/office/drawing/2014/main" id="{D13EC248-5E05-F440-B0C8-DABE6ED9312E}"/>
              </a:ext>
            </a:extLst>
          </p:cNvPr>
          <p:cNvSpPr txBox="1"/>
          <p:nvPr/>
        </p:nvSpPr>
        <p:spPr>
          <a:xfrm>
            <a:off x="5225002" y="1907663"/>
            <a:ext cx="962729" cy="369332"/>
          </a:xfrm>
          <a:prstGeom prst="rect">
            <a:avLst/>
          </a:prstGeom>
          <a:noFill/>
        </p:spPr>
        <p:txBody>
          <a:bodyPr wrap="square" rtlCol="0">
            <a:spAutoFit/>
          </a:bodyPr>
          <a:lstStyle/>
          <a:p>
            <a:r>
              <a:rPr lang="en-GB" dirty="0"/>
              <a:t>theory ?</a:t>
            </a:r>
          </a:p>
        </p:txBody>
      </p:sp>
      <p:sp>
        <p:nvSpPr>
          <p:cNvPr id="128" name="TextBox 127">
            <a:extLst>
              <a:ext uri="{FF2B5EF4-FFF2-40B4-BE49-F238E27FC236}">
                <a16:creationId xmlns:a16="http://schemas.microsoft.com/office/drawing/2014/main" id="{C6AE2E28-4B6A-7143-9E9A-36FAA2500C51}"/>
              </a:ext>
            </a:extLst>
          </p:cNvPr>
          <p:cNvSpPr txBox="1"/>
          <p:nvPr/>
        </p:nvSpPr>
        <p:spPr>
          <a:xfrm>
            <a:off x="9018388" y="1858483"/>
            <a:ext cx="1348187" cy="369332"/>
          </a:xfrm>
          <a:prstGeom prst="rect">
            <a:avLst/>
          </a:prstGeom>
          <a:noFill/>
        </p:spPr>
        <p:txBody>
          <a:bodyPr wrap="square" rtlCol="0">
            <a:spAutoFit/>
          </a:bodyPr>
          <a:lstStyle/>
          <a:p>
            <a:r>
              <a:rPr lang="en-GB" dirty="0"/>
              <a:t>experiments</a:t>
            </a:r>
          </a:p>
        </p:txBody>
      </p:sp>
      <p:sp>
        <p:nvSpPr>
          <p:cNvPr id="131" name="TextBox 130">
            <a:extLst>
              <a:ext uri="{FF2B5EF4-FFF2-40B4-BE49-F238E27FC236}">
                <a16:creationId xmlns:a16="http://schemas.microsoft.com/office/drawing/2014/main" id="{A862DD92-A59C-9B4A-8E9C-A74DCC38EECD}"/>
              </a:ext>
            </a:extLst>
          </p:cNvPr>
          <p:cNvSpPr txBox="1"/>
          <p:nvPr/>
        </p:nvSpPr>
        <p:spPr>
          <a:xfrm>
            <a:off x="10768670" y="5415098"/>
            <a:ext cx="811468" cy="369332"/>
          </a:xfrm>
          <a:prstGeom prst="rect">
            <a:avLst/>
          </a:prstGeom>
          <a:noFill/>
        </p:spPr>
        <p:txBody>
          <a:bodyPr wrap="square" rtlCol="0">
            <a:spAutoFit/>
          </a:bodyPr>
          <a:lstStyle/>
          <a:p>
            <a:r>
              <a:rPr lang="en-GB" dirty="0"/>
              <a:t>arrival</a:t>
            </a:r>
          </a:p>
        </p:txBody>
      </p:sp>
      <p:pic>
        <p:nvPicPr>
          <p:cNvPr id="133" name="Picture 132">
            <a:extLst>
              <a:ext uri="{FF2B5EF4-FFF2-40B4-BE49-F238E27FC236}">
                <a16:creationId xmlns:a16="http://schemas.microsoft.com/office/drawing/2014/main" id="{E951F074-101E-BB41-A26E-EC30FD965702}"/>
              </a:ext>
            </a:extLst>
          </p:cNvPr>
          <p:cNvPicPr>
            <a:picLocks noChangeAspect="1"/>
          </p:cNvPicPr>
          <p:nvPr/>
        </p:nvPicPr>
        <p:blipFill>
          <a:blip r:embed="rId12"/>
          <a:stretch>
            <a:fillRect/>
          </a:stretch>
        </p:blipFill>
        <p:spPr>
          <a:xfrm>
            <a:off x="10970912" y="3132242"/>
            <a:ext cx="408980" cy="382875"/>
          </a:xfrm>
          <a:prstGeom prst="rect">
            <a:avLst/>
          </a:prstGeom>
        </p:spPr>
      </p:pic>
      <p:pic>
        <p:nvPicPr>
          <p:cNvPr id="135" name="Picture 134">
            <a:extLst>
              <a:ext uri="{FF2B5EF4-FFF2-40B4-BE49-F238E27FC236}">
                <a16:creationId xmlns:a16="http://schemas.microsoft.com/office/drawing/2014/main" id="{26BE5A31-9DA1-8445-BBA0-88CDAF3DD772}"/>
              </a:ext>
            </a:extLst>
          </p:cNvPr>
          <p:cNvPicPr>
            <a:picLocks noChangeAspect="1"/>
          </p:cNvPicPr>
          <p:nvPr/>
        </p:nvPicPr>
        <p:blipFill>
          <a:blip r:embed="rId13"/>
          <a:stretch>
            <a:fillRect/>
          </a:stretch>
        </p:blipFill>
        <p:spPr>
          <a:xfrm rot="3045138">
            <a:off x="10446071" y="1897909"/>
            <a:ext cx="360582" cy="385739"/>
          </a:xfrm>
          <a:prstGeom prst="rect">
            <a:avLst/>
          </a:prstGeom>
        </p:spPr>
      </p:pic>
      <p:pic>
        <p:nvPicPr>
          <p:cNvPr id="136" name="Picture 135">
            <a:extLst>
              <a:ext uri="{FF2B5EF4-FFF2-40B4-BE49-F238E27FC236}">
                <a16:creationId xmlns:a16="http://schemas.microsoft.com/office/drawing/2014/main" id="{6AA7D312-0EFA-054E-9043-B2677DCA3234}"/>
              </a:ext>
            </a:extLst>
          </p:cNvPr>
          <p:cNvPicPr>
            <a:picLocks noChangeAspect="1"/>
          </p:cNvPicPr>
          <p:nvPr/>
        </p:nvPicPr>
        <p:blipFill>
          <a:blip r:embed="rId12"/>
          <a:stretch>
            <a:fillRect/>
          </a:stretch>
        </p:blipFill>
        <p:spPr>
          <a:xfrm>
            <a:off x="9201750" y="4224574"/>
            <a:ext cx="304791" cy="285336"/>
          </a:xfrm>
          <a:prstGeom prst="rect">
            <a:avLst/>
          </a:prstGeom>
        </p:spPr>
      </p:pic>
      <p:sp>
        <p:nvSpPr>
          <p:cNvPr id="141" name="TextBox 140">
            <a:extLst>
              <a:ext uri="{FF2B5EF4-FFF2-40B4-BE49-F238E27FC236}">
                <a16:creationId xmlns:a16="http://schemas.microsoft.com/office/drawing/2014/main" id="{CA8C2610-0A35-BE4E-96F1-E214B6DE7081}"/>
              </a:ext>
            </a:extLst>
          </p:cNvPr>
          <p:cNvSpPr txBox="1"/>
          <p:nvPr/>
        </p:nvSpPr>
        <p:spPr>
          <a:xfrm>
            <a:off x="7019568" y="1225319"/>
            <a:ext cx="373695" cy="307777"/>
          </a:xfrm>
          <a:prstGeom prst="rect">
            <a:avLst/>
          </a:prstGeom>
          <a:noFill/>
        </p:spPr>
        <p:txBody>
          <a:bodyPr wrap="square" rtlCol="0">
            <a:spAutoFit/>
          </a:bodyPr>
          <a:lstStyle/>
          <a:p>
            <a:r>
              <a:rPr lang="en-GB" sz="1400" dirty="0"/>
              <a:t>1</a:t>
            </a:r>
          </a:p>
        </p:txBody>
      </p:sp>
      <p:sp>
        <p:nvSpPr>
          <p:cNvPr id="142" name="TextBox 141">
            <a:extLst>
              <a:ext uri="{FF2B5EF4-FFF2-40B4-BE49-F238E27FC236}">
                <a16:creationId xmlns:a16="http://schemas.microsoft.com/office/drawing/2014/main" id="{47E9F8F0-32DD-5B4F-9C6F-08D709BBDBA6}"/>
              </a:ext>
            </a:extLst>
          </p:cNvPr>
          <p:cNvSpPr txBox="1"/>
          <p:nvPr/>
        </p:nvSpPr>
        <p:spPr>
          <a:xfrm>
            <a:off x="6776759" y="1954455"/>
            <a:ext cx="373695" cy="307777"/>
          </a:xfrm>
          <a:prstGeom prst="rect">
            <a:avLst/>
          </a:prstGeom>
          <a:noFill/>
        </p:spPr>
        <p:txBody>
          <a:bodyPr wrap="square" rtlCol="0">
            <a:spAutoFit/>
          </a:bodyPr>
          <a:lstStyle/>
          <a:p>
            <a:r>
              <a:rPr lang="en-GB" sz="1400" dirty="0"/>
              <a:t>2</a:t>
            </a:r>
          </a:p>
        </p:txBody>
      </p:sp>
      <p:sp>
        <p:nvSpPr>
          <p:cNvPr id="143" name="TextBox 142">
            <a:extLst>
              <a:ext uri="{FF2B5EF4-FFF2-40B4-BE49-F238E27FC236}">
                <a16:creationId xmlns:a16="http://schemas.microsoft.com/office/drawing/2014/main" id="{5ACCA141-4E7F-E149-AB30-641B0E147489}"/>
              </a:ext>
            </a:extLst>
          </p:cNvPr>
          <p:cNvSpPr txBox="1"/>
          <p:nvPr/>
        </p:nvSpPr>
        <p:spPr>
          <a:xfrm>
            <a:off x="6542970" y="2583025"/>
            <a:ext cx="373695" cy="307777"/>
          </a:xfrm>
          <a:prstGeom prst="rect">
            <a:avLst/>
          </a:prstGeom>
          <a:noFill/>
        </p:spPr>
        <p:txBody>
          <a:bodyPr wrap="square" rtlCol="0">
            <a:spAutoFit/>
          </a:bodyPr>
          <a:lstStyle/>
          <a:p>
            <a:r>
              <a:rPr lang="en-GB" sz="1400" dirty="0"/>
              <a:t>3</a:t>
            </a:r>
          </a:p>
        </p:txBody>
      </p:sp>
      <p:sp>
        <p:nvSpPr>
          <p:cNvPr id="144" name="TextBox 143">
            <a:extLst>
              <a:ext uri="{FF2B5EF4-FFF2-40B4-BE49-F238E27FC236}">
                <a16:creationId xmlns:a16="http://schemas.microsoft.com/office/drawing/2014/main" id="{A9BD2D78-25EE-DD45-860B-CE1A57E68FD5}"/>
              </a:ext>
            </a:extLst>
          </p:cNvPr>
          <p:cNvSpPr txBox="1"/>
          <p:nvPr/>
        </p:nvSpPr>
        <p:spPr>
          <a:xfrm>
            <a:off x="6286657" y="3202008"/>
            <a:ext cx="373695" cy="307777"/>
          </a:xfrm>
          <a:prstGeom prst="rect">
            <a:avLst/>
          </a:prstGeom>
          <a:noFill/>
        </p:spPr>
        <p:txBody>
          <a:bodyPr wrap="square" rtlCol="0">
            <a:spAutoFit/>
          </a:bodyPr>
          <a:lstStyle/>
          <a:p>
            <a:r>
              <a:rPr lang="en-GB" sz="1400" dirty="0"/>
              <a:t>4</a:t>
            </a:r>
          </a:p>
        </p:txBody>
      </p:sp>
      <p:pic>
        <p:nvPicPr>
          <p:cNvPr id="151" name="Picture 150">
            <a:extLst>
              <a:ext uri="{FF2B5EF4-FFF2-40B4-BE49-F238E27FC236}">
                <a16:creationId xmlns:a16="http://schemas.microsoft.com/office/drawing/2014/main" id="{E52EFE16-78B5-BA44-9368-4CE4B84FE175}"/>
              </a:ext>
            </a:extLst>
          </p:cNvPr>
          <p:cNvPicPr>
            <a:picLocks noChangeAspect="1"/>
          </p:cNvPicPr>
          <p:nvPr/>
        </p:nvPicPr>
        <p:blipFill>
          <a:blip r:embed="rId14"/>
          <a:stretch>
            <a:fillRect/>
          </a:stretch>
        </p:blipFill>
        <p:spPr>
          <a:xfrm>
            <a:off x="5030971" y="5565849"/>
            <a:ext cx="390144" cy="390144"/>
          </a:xfrm>
          <a:prstGeom prst="rect">
            <a:avLst/>
          </a:prstGeom>
        </p:spPr>
      </p:pic>
      <p:pic>
        <p:nvPicPr>
          <p:cNvPr id="159" name="Picture 158">
            <a:extLst>
              <a:ext uri="{FF2B5EF4-FFF2-40B4-BE49-F238E27FC236}">
                <a16:creationId xmlns:a16="http://schemas.microsoft.com/office/drawing/2014/main" id="{05C3460F-7961-CD49-B63A-BCF03A949951}"/>
              </a:ext>
            </a:extLst>
          </p:cNvPr>
          <p:cNvPicPr>
            <a:picLocks noChangeAspect="1"/>
          </p:cNvPicPr>
          <p:nvPr/>
        </p:nvPicPr>
        <p:blipFill>
          <a:blip r:embed="rId15"/>
          <a:stretch>
            <a:fillRect/>
          </a:stretch>
        </p:blipFill>
        <p:spPr>
          <a:xfrm>
            <a:off x="613837" y="2780194"/>
            <a:ext cx="350266" cy="305551"/>
          </a:xfrm>
          <a:prstGeom prst="rect">
            <a:avLst/>
          </a:prstGeom>
        </p:spPr>
      </p:pic>
      <p:grpSp>
        <p:nvGrpSpPr>
          <p:cNvPr id="171" name="Group 170">
            <a:extLst>
              <a:ext uri="{FF2B5EF4-FFF2-40B4-BE49-F238E27FC236}">
                <a16:creationId xmlns:a16="http://schemas.microsoft.com/office/drawing/2014/main" id="{DA981C28-2D62-F242-85E8-BC289A712F20}"/>
              </a:ext>
            </a:extLst>
          </p:cNvPr>
          <p:cNvGrpSpPr/>
          <p:nvPr/>
        </p:nvGrpSpPr>
        <p:grpSpPr>
          <a:xfrm>
            <a:off x="6766192" y="3828919"/>
            <a:ext cx="586493" cy="388931"/>
            <a:chOff x="5421115" y="3842610"/>
            <a:chExt cx="586493" cy="388931"/>
          </a:xfrm>
        </p:grpSpPr>
        <p:pic>
          <p:nvPicPr>
            <p:cNvPr id="167" name="Picture 166">
              <a:extLst>
                <a:ext uri="{FF2B5EF4-FFF2-40B4-BE49-F238E27FC236}">
                  <a16:creationId xmlns:a16="http://schemas.microsoft.com/office/drawing/2014/main" id="{1CF00F12-296C-3543-9A13-4390FAC3C66E}"/>
                </a:ext>
              </a:extLst>
            </p:cNvPr>
            <p:cNvPicPr>
              <a:picLocks noChangeAspect="1"/>
            </p:cNvPicPr>
            <p:nvPr/>
          </p:nvPicPr>
          <p:blipFill>
            <a:blip r:embed="rId16"/>
            <a:stretch>
              <a:fillRect/>
            </a:stretch>
          </p:blipFill>
          <p:spPr>
            <a:xfrm>
              <a:off x="5527775" y="3842610"/>
              <a:ext cx="357181" cy="388931"/>
            </a:xfrm>
            <a:prstGeom prst="rect">
              <a:avLst/>
            </a:prstGeom>
          </p:spPr>
        </p:pic>
        <p:cxnSp>
          <p:nvCxnSpPr>
            <p:cNvPr id="169" name="Straight Connector 168">
              <a:extLst>
                <a:ext uri="{FF2B5EF4-FFF2-40B4-BE49-F238E27FC236}">
                  <a16:creationId xmlns:a16="http://schemas.microsoft.com/office/drawing/2014/main" id="{6EF63710-2DC6-8F47-8D1A-B468DCBCD6A8}"/>
                </a:ext>
              </a:extLst>
            </p:cNvPr>
            <p:cNvCxnSpPr>
              <a:cxnSpLocks/>
            </p:cNvCxnSpPr>
            <p:nvPr/>
          </p:nvCxnSpPr>
          <p:spPr>
            <a:xfrm>
              <a:off x="5421115" y="4224574"/>
              <a:ext cx="586493"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grpSp>
      <p:pic>
        <p:nvPicPr>
          <p:cNvPr id="4" name="Picture 3" descr="A group of people standing in front of a fence&#10;&#10;Description automatically generated">
            <a:extLst>
              <a:ext uri="{FF2B5EF4-FFF2-40B4-BE49-F238E27FC236}">
                <a16:creationId xmlns:a16="http://schemas.microsoft.com/office/drawing/2014/main" id="{6AA62AE7-503C-3C48-9BBD-CD6D4B2D2138}"/>
              </a:ext>
            </a:extLst>
          </p:cNvPr>
          <p:cNvPicPr>
            <a:picLocks noChangeAspect="1"/>
          </p:cNvPicPr>
          <p:nvPr/>
        </p:nvPicPr>
        <p:blipFill>
          <a:blip r:embed="rId17"/>
          <a:stretch>
            <a:fillRect/>
          </a:stretch>
        </p:blipFill>
        <p:spPr>
          <a:xfrm>
            <a:off x="2537413" y="4484040"/>
            <a:ext cx="1047246" cy="617127"/>
          </a:xfrm>
          <a:prstGeom prst="rect">
            <a:avLst/>
          </a:prstGeom>
        </p:spPr>
      </p:pic>
      <p:sp>
        <p:nvSpPr>
          <p:cNvPr id="94" name="TextBox 93">
            <a:extLst>
              <a:ext uri="{FF2B5EF4-FFF2-40B4-BE49-F238E27FC236}">
                <a16:creationId xmlns:a16="http://schemas.microsoft.com/office/drawing/2014/main" id="{8F2D9C52-DE25-6043-9389-2A03C2614AB1}"/>
              </a:ext>
            </a:extLst>
          </p:cNvPr>
          <p:cNvSpPr txBox="1"/>
          <p:nvPr/>
        </p:nvSpPr>
        <p:spPr>
          <a:xfrm>
            <a:off x="2520655" y="4137785"/>
            <a:ext cx="1244513" cy="369332"/>
          </a:xfrm>
          <a:prstGeom prst="rect">
            <a:avLst/>
          </a:prstGeom>
          <a:noFill/>
        </p:spPr>
        <p:txBody>
          <a:bodyPr wrap="square" rtlCol="0">
            <a:spAutoFit/>
          </a:bodyPr>
          <a:lstStyle/>
          <a:p>
            <a:r>
              <a:rPr lang="en-GB" dirty="0"/>
              <a:t>ASACUSA</a:t>
            </a:r>
          </a:p>
        </p:txBody>
      </p:sp>
      <p:pic>
        <p:nvPicPr>
          <p:cNvPr id="33" name="Picture 32">
            <a:extLst>
              <a:ext uri="{FF2B5EF4-FFF2-40B4-BE49-F238E27FC236}">
                <a16:creationId xmlns:a16="http://schemas.microsoft.com/office/drawing/2014/main" id="{3FF6EB4F-D922-F649-B6E6-1B7CC1F0B28B}"/>
              </a:ext>
            </a:extLst>
          </p:cNvPr>
          <p:cNvPicPr>
            <a:picLocks noChangeAspect="1"/>
          </p:cNvPicPr>
          <p:nvPr/>
        </p:nvPicPr>
        <p:blipFill>
          <a:blip r:embed="rId18"/>
          <a:stretch>
            <a:fillRect/>
          </a:stretch>
        </p:blipFill>
        <p:spPr>
          <a:xfrm>
            <a:off x="5525770" y="3196792"/>
            <a:ext cx="300540" cy="1081455"/>
          </a:xfrm>
          <a:prstGeom prst="rect">
            <a:avLst/>
          </a:prstGeom>
        </p:spPr>
      </p:pic>
      <p:grpSp>
        <p:nvGrpSpPr>
          <p:cNvPr id="43" name="Group 42">
            <a:extLst>
              <a:ext uri="{FF2B5EF4-FFF2-40B4-BE49-F238E27FC236}">
                <a16:creationId xmlns:a16="http://schemas.microsoft.com/office/drawing/2014/main" id="{14E174F8-43F3-7148-81F4-2DEA069152C8}"/>
              </a:ext>
            </a:extLst>
          </p:cNvPr>
          <p:cNvGrpSpPr/>
          <p:nvPr/>
        </p:nvGrpSpPr>
        <p:grpSpPr>
          <a:xfrm>
            <a:off x="3901034" y="1234747"/>
            <a:ext cx="1009572" cy="638311"/>
            <a:chOff x="8014855" y="1232434"/>
            <a:chExt cx="1009572" cy="638311"/>
          </a:xfrm>
        </p:grpSpPr>
        <p:sp>
          <p:nvSpPr>
            <p:cNvPr id="37" name="Freeform 36">
              <a:extLst>
                <a:ext uri="{FF2B5EF4-FFF2-40B4-BE49-F238E27FC236}">
                  <a16:creationId xmlns:a16="http://schemas.microsoft.com/office/drawing/2014/main" id="{45984C51-6855-A042-9E57-5CAC0537E5BC}"/>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9D786CAA-D04E-4344-B835-E412674F210C}"/>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5845034-B9C1-0E49-A3A6-0DE8EE87493E}"/>
                </a:ext>
              </a:extLst>
            </p:cNvPr>
            <p:cNvSpPr txBox="1"/>
            <p:nvPr/>
          </p:nvSpPr>
          <p:spPr>
            <a:xfrm>
              <a:off x="8014855" y="1232434"/>
              <a:ext cx="1009572" cy="338554"/>
            </a:xfrm>
            <a:prstGeom prst="rect">
              <a:avLst/>
            </a:prstGeom>
            <a:noFill/>
          </p:spPr>
          <p:txBody>
            <a:bodyPr wrap="none" rtlCol="0">
              <a:spAutoFit/>
            </a:bodyPr>
            <a:lstStyle/>
            <a:p>
              <a:r>
                <a:rPr lang="en-GB" sz="1600" dirty="0"/>
                <a:t>Paul Dirac</a:t>
              </a:r>
            </a:p>
          </p:txBody>
        </p:sp>
      </p:grpSp>
      <p:grpSp>
        <p:nvGrpSpPr>
          <p:cNvPr id="111" name="Group 110">
            <a:extLst>
              <a:ext uri="{FF2B5EF4-FFF2-40B4-BE49-F238E27FC236}">
                <a16:creationId xmlns:a16="http://schemas.microsoft.com/office/drawing/2014/main" id="{20ED6E6A-34C4-5B41-BEDB-E23E4C90726A}"/>
              </a:ext>
            </a:extLst>
          </p:cNvPr>
          <p:cNvGrpSpPr/>
          <p:nvPr/>
        </p:nvGrpSpPr>
        <p:grpSpPr>
          <a:xfrm>
            <a:off x="7362669" y="2754678"/>
            <a:ext cx="1543499" cy="629922"/>
            <a:chOff x="8132301" y="1240823"/>
            <a:chExt cx="1543499" cy="629922"/>
          </a:xfrm>
        </p:grpSpPr>
        <p:sp>
          <p:nvSpPr>
            <p:cNvPr id="113" name="Freeform 112">
              <a:extLst>
                <a:ext uri="{FF2B5EF4-FFF2-40B4-BE49-F238E27FC236}">
                  <a16:creationId xmlns:a16="http://schemas.microsoft.com/office/drawing/2014/main" id="{A5CB87B9-E652-3A41-AAEC-1F5930CB6C72}"/>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4524BBF-A6BD-F045-B327-EA0A95677180}"/>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a:extLst>
                <a:ext uri="{FF2B5EF4-FFF2-40B4-BE49-F238E27FC236}">
                  <a16:creationId xmlns:a16="http://schemas.microsoft.com/office/drawing/2014/main" id="{20BCECC7-AF28-F043-A82E-4AB50EC44299}"/>
                </a:ext>
              </a:extLst>
            </p:cNvPr>
            <p:cNvSpPr txBox="1"/>
            <p:nvPr/>
          </p:nvSpPr>
          <p:spPr>
            <a:xfrm>
              <a:off x="8132301" y="1240823"/>
              <a:ext cx="1543499" cy="338554"/>
            </a:xfrm>
            <a:prstGeom prst="rect">
              <a:avLst/>
            </a:prstGeom>
            <a:noFill/>
          </p:spPr>
          <p:txBody>
            <a:bodyPr wrap="none" rtlCol="0">
              <a:spAutoFit/>
            </a:bodyPr>
            <a:lstStyle/>
            <a:p>
              <a:r>
                <a:rPr lang="en-GB" sz="1600" dirty="0"/>
                <a:t>Andrei Sakharov</a:t>
              </a:r>
            </a:p>
          </p:txBody>
        </p:sp>
      </p:grpSp>
      <p:sp>
        <p:nvSpPr>
          <p:cNvPr id="48" name="TextBox 47">
            <a:extLst>
              <a:ext uri="{FF2B5EF4-FFF2-40B4-BE49-F238E27FC236}">
                <a16:creationId xmlns:a16="http://schemas.microsoft.com/office/drawing/2014/main" id="{436B56E3-9416-FB48-AD6C-5975B1D9D5A1}"/>
              </a:ext>
            </a:extLst>
          </p:cNvPr>
          <p:cNvSpPr txBox="1"/>
          <p:nvPr/>
        </p:nvSpPr>
        <p:spPr>
          <a:xfrm>
            <a:off x="613837" y="344553"/>
            <a:ext cx="10966301" cy="523220"/>
          </a:xfrm>
          <a:prstGeom prst="rect">
            <a:avLst/>
          </a:prstGeom>
          <a:solidFill>
            <a:schemeClr val="tx1">
              <a:lumMod val="75000"/>
              <a:lumOff val="25000"/>
            </a:schemeClr>
          </a:solidFill>
        </p:spPr>
        <p:txBody>
          <a:bodyPr wrap="square" rtlCol="0">
            <a:spAutoFit/>
          </a:bodyPr>
          <a:lstStyle/>
          <a:p>
            <a:pPr algn="ctr"/>
            <a:r>
              <a:rPr lang="en-GB" sz="2800" dirty="0">
                <a:solidFill>
                  <a:schemeClr val="bg1"/>
                </a:solidFill>
              </a:rPr>
              <a:t>Talk overview</a:t>
            </a:r>
          </a:p>
        </p:txBody>
      </p:sp>
      <p:grpSp>
        <p:nvGrpSpPr>
          <p:cNvPr id="56" name="Group 55">
            <a:extLst>
              <a:ext uri="{FF2B5EF4-FFF2-40B4-BE49-F238E27FC236}">
                <a16:creationId xmlns:a16="http://schemas.microsoft.com/office/drawing/2014/main" id="{59973AF8-856D-F341-B9C6-A138CE90C400}"/>
              </a:ext>
            </a:extLst>
          </p:cNvPr>
          <p:cNvGrpSpPr/>
          <p:nvPr/>
        </p:nvGrpSpPr>
        <p:grpSpPr>
          <a:xfrm>
            <a:off x="8430009" y="5398320"/>
            <a:ext cx="1351995" cy="1408631"/>
            <a:chOff x="8446787" y="5415098"/>
            <a:chExt cx="1351995" cy="1408631"/>
          </a:xfrm>
        </p:grpSpPr>
        <p:grpSp>
          <p:nvGrpSpPr>
            <p:cNvPr id="24" name="Group 23">
              <a:extLst>
                <a:ext uri="{FF2B5EF4-FFF2-40B4-BE49-F238E27FC236}">
                  <a16:creationId xmlns:a16="http://schemas.microsoft.com/office/drawing/2014/main" id="{746AAD0D-08F2-B84A-B06F-0CE7C149070A}"/>
                </a:ext>
              </a:extLst>
            </p:cNvPr>
            <p:cNvGrpSpPr/>
            <p:nvPr/>
          </p:nvGrpSpPr>
          <p:grpSpPr>
            <a:xfrm>
              <a:off x="8446787" y="5415098"/>
              <a:ext cx="1351995" cy="1408631"/>
              <a:chOff x="8522288" y="5415098"/>
              <a:chExt cx="1351995" cy="1408631"/>
            </a:xfrm>
          </p:grpSpPr>
          <p:grpSp>
            <p:nvGrpSpPr>
              <p:cNvPr id="20" name="Group 19">
                <a:extLst>
                  <a:ext uri="{FF2B5EF4-FFF2-40B4-BE49-F238E27FC236}">
                    <a16:creationId xmlns:a16="http://schemas.microsoft.com/office/drawing/2014/main" id="{F69619A0-2E19-5947-8BD4-33977A32B335}"/>
                  </a:ext>
                </a:extLst>
              </p:cNvPr>
              <p:cNvGrpSpPr/>
              <p:nvPr/>
            </p:nvGrpSpPr>
            <p:grpSpPr>
              <a:xfrm>
                <a:off x="8522288" y="5466282"/>
                <a:ext cx="1351995" cy="1357447"/>
                <a:chOff x="8522288" y="5466282"/>
                <a:chExt cx="1351995" cy="1357447"/>
              </a:xfrm>
            </p:grpSpPr>
            <p:pic>
              <p:nvPicPr>
                <p:cNvPr id="100" name="Picture 99">
                  <a:extLst>
                    <a:ext uri="{FF2B5EF4-FFF2-40B4-BE49-F238E27FC236}">
                      <a16:creationId xmlns:a16="http://schemas.microsoft.com/office/drawing/2014/main" id="{DB3D9A8A-8917-C74B-A41F-5F1BD6B5DA18}"/>
                    </a:ext>
                  </a:extLst>
                </p:cNvPr>
                <p:cNvPicPr>
                  <a:picLocks noChangeAspect="1"/>
                </p:cNvPicPr>
                <p:nvPr/>
              </p:nvPicPr>
              <p:blipFill>
                <a:blip r:embed="rId3"/>
                <a:stretch>
                  <a:fillRect/>
                </a:stretch>
              </p:blipFill>
              <p:spPr>
                <a:xfrm>
                  <a:off x="8522288" y="5466282"/>
                  <a:ext cx="1351995" cy="1357447"/>
                </a:xfrm>
                <a:prstGeom prst="rect">
                  <a:avLst/>
                </a:prstGeom>
              </p:spPr>
            </p:pic>
            <p:sp>
              <p:nvSpPr>
                <p:cNvPr id="110" name="TextBox 109">
                  <a:extLst>
                    <a:ext uri="{FF2B5EF4-FFF2-40B4-BE49-F238E27FC236}">
                      <a16:creationId xmlns:a16="http://schemas.microsoft.com/office/drawing/2014/main" id="{7B0582EC-4E43-3749-B99C-CD0ECACB0873}"/>
                    </a:ext>
                  </a:extLst>
                </p:cNvPr>
                <p:cNvSpPr txBox="1"/>
                <p:nvPr/>
              </p:nvSpPr>
              <p:spPr>
                <a:xfrm>
                  <a:off x="9243062" y="5903204"/>
                  <a:ext cx="388924" cy="584775"/>
                </a:xfrm>
                <a:prstGeom prst="rect">
                  <a:avLst/>
                </a:prstGeom>
                <a:noFill/>
              </p:spPr>
              <p:txBody>
                <a:bodyPr wrap="square" rtlCol="0">
                  <a:spAutoFit/>
                </a:bodyPr>
                <a:lstStyle/>
                <a:p>
                  <a:r>
                    <a:rPr lang="en-GB" sz="3200" dirty="0"/>
                    <a:t>?</a:t>
                  </a:r>
                </a:p>
              </p:txBody>
            </p:sp>
          </p:grpSp>
          <p:sp>
            <p:nvSpPr>
              <p:cNvPr id="109" name="TextBox 108">
                <a:extLst>
                  <a:ext uri="{FF2B5EF4-FFF2-40B4-BE49-F238E27FC236}">
                    <a16:creationId xmlns:a16="http://schemas.microsoft.com/office/drawing/2014/main" id="{6D5F3B3B-E9AD-314F-BB98-2E7B2A15C1D0}"/>
                  </a:ext>
                </a:extLst>
              </p:cNvPr>
              <p:cNvSpPr txBox="1"/>
              <p:nvPr/>
            </p:nvSpPr>
            <p:spPr>
              <a:xfrm>
                <a:off x="8588350" y="5415098"/>
                <a:ext cx="1266444" cy="369332"/>
              </a:xfrm>
              <a:prstGeom prst="rect">
                <a:avLst/>
              </a:prstGeom>
              <a:noFill/>
            </p:spPr>
            <p:txBody>
              <a:bodyPr wrap="square" rtlCol="0">
                <a:spAutoFit/>
              </a:bodyPr>
              <a:lstStyle/>
              <a:p>
                <a:r>
                  <a:rPr lang="en-GB" dirty="0"/>
                  <a:t>antimatter</a:t>
                </a:r>
              </a:p>
            </p:txBody>
          </p:sp>
        </p:grpSp>
        <p:pic>
          <p:nvPicPr>
            <p:cNvPr id="55" name="Picture 54" descr="A cup of coffee&#10;&#10;Description automatically generated">
              <a:extLst>
                <a:ext uri="{FF2B5EF4-FFF2-40B4-BE49-F238E27FC236}">
                  <a16:creationId xmlns:a16="http://schemas.microsoft.com/office/drawing/2014/main" id="{57E967E7-2B15-BA43-A677-3673168BE125}"/>
                </a:ext>
              </a:extLst>
            </p:cNvPr>
            <p:cNvPicPr>
              <a:picLocks noChangeAspect="1"/>
            </p:cNvPicPr>
            <p:nvPr/>
          </p:nvPicPr>
          <p:blipFill>
            <a:blip r:embed="rId19"/>
            <a:stretch>
              <a:fillRect/>
            </a:stretch>
          </p:blipFill>
          <p:spPr>
            <a:xfrm>
              <a:off x="8799999" y="6006894"/>
              <a:ext cx="442572" cy="337590"/>
            </a:xfrm>
            <a:prstGeom prst="rect">
              <a:avLst/>
            </a:prstGeom>
          </p:spPr>
        </p:pic>
      </p:grpSp>
      <p:sp>
        <p:nvSpPr>
          <p:cNvPr id="72" name="Freeform 71">
            <a:extLst>
              <a:ext uri="{FF2B5EF4-FFF2-40B4-BE49-F238E27FC236}">
                <a16:creationId xmlns:a16="http://schemas.microsoft.com/office/drawing/2014/main" id="{B6E101D3-CF1B-F149-BDB8-7BC938EF04A0}"/>
              </a:ext>
            </a:extLst>
          </p:cNvPr>
          <p:cNvSpPr/>
          <p:nvPr/>
        </p:nvSpPr>
        <p:spPr>
          <a:xfrm>
            <a:off x="3950208" y="4215384"/>
            <a:ext cx="7159752" cy="2468880"/>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812247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Experimentalists: Let’s make antimatter</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16</a:t>
            </a:fld>
            <a:endParaRPr lang="en-GB"/>
          </a:p>
        </p:txBody>
      </p:sp>
      <p:pic>
        <p:nvPicPr>
          <p:cNvPr id="14" name="Picture 7">
            <a:extLst>
              <a:ext uri="{FF2B5EF4-FFF2-40B4-BE49-F238E27FC236}">
                <a16:creationId xmlns:a16="http://schemas.microsoft.com/office/drawing/2014/main" id="{DDB9A44B-3194-B644-888B-15483087D4AD}"/>
              </a:ext>
            </a:extLst>
          </p:cNvPr>
          <p:cNvPicPr>
            <a:picLocks noChangeAspect="1" noChangeArrowheads="1"/>
          </p:cNvPicPr>
          <p:nvPr/>
        </p:nvPicPr>
        <p:blipFill>
          <a:blip r:embed="rId2" cstate="print"/>
          <a:srcRect/>
          <a:stretch>
            <a:fillRect/>
          </a:stretch>
        </p:blipFill>
        <p:spPr bwMode="auto">
          <a:xfrm>
            <a:off x="1752599" y="1514334"/>
            <a:ext cx="3657600" cy="2422923"/>
          </a:xfrm>
          <a:prstGeom prst="rect">
            <a:avLst/>
          </a:prstGeom>
          <a:noFill/>
          <a:ln w="9525">
            <a:noFill/>
            <a:miter lim="800000"/>
            <a:headEnd/>
            <a:tailEnd/>
          </a:ln>
        </p:spPr>
      </p:pic>
      <p:sp>
        <p:nvSpPr>
          <p:cNvPr id="22" name="Text Box 8">
            <a:extLst>
              <a:ext uri="{FF2B5EF4-FFF2-40B4-BE49-F238E27FC236}">
                <a16:creationId xmlns:a16="http://schemas.microsoft.com/office/drawing/2014/main" id="{8D2D2038-2C7C-C04D-ABEB-1FE2FE864282}"/>
              </a:ext>
            </a:extLst>
          </p:cNvPr>
          <p:cNvSpPr txBox="1">
            <a:spLocks noChangeArrowheads="1"/>
          </p:cNvSpPr>
          <p:nvPr/>
        </p:nvSpPr>
        <p:spPr bwMode="auto">
          <a:xfrm>
            <a:off x="2774221" y="5608729"/>
            <a:ext cx="6428502" cy="323165"/>
          </a:xfrm>
          <a:prstGeom prst="rect">
            <a:avLst/>
          </a:prstGeom>
          <a:noFill/>
          <a:ln w="9525">
            <a:noFill/>
            <a:miter lim="800000"/>
            <a:headEnd/>
            <a:tailEnd/>
          </a:ln>
        </p:spPr>
        <p:txBody>
          <a:bodyPr wrap="square">
            <a:spAutoFit/>
          </a:bodyPr>
          <a:lstStyle/>
          <a:p>
            <a:pPr>
              <a:spcBef>
                <a:spcPct val="50000"/>
              </a:spcBef>
            </a:pPr>
            <a:r>
              <a:rPr lang="en-US" sz="1500" dirty="0">
                <a:solidFill>
                  <a:schemeClr val="accent1">
                    <a:lumMod val="75000"/>
                  </a:schemeClr>
                </a:solidFill>
              </a:rPr>
              <a:t>50,000,000 antiprotons (per 100 s) available at 5.3 MeV for the AD experiments</a:t>
            </a:r>
          </a:p>
        </p:txBody>
      </p:sp>
      <p:sp>
        <p:nvSpPr>
          <p:cNvPr id="23" name="Text Box 9">
            <a:extLst>
              <a:ext uri="{FF2B5EF4-FFF2-40B4-BE49-F238E27FC236}">
                <a16:creationId xmlns:a16="http://schemas.microsoft.com/office/drawing/2014/main" id="{B0C3EDF0-4B13-4D40-9AF1-9076D58FB5DB}"/>
              </a:ext>
            </a:extLst>
          </p:cNvPr>
          <p:cNvSpPr txBox="1">
            <a:spLocks noChangeArrowheads="1"/>
          </p:cNvSpPr>
          <p:nvPr/>
        </p:nvSpPr>
        <p:spPr bwMode="auto">
          <a:xfrm>
            <a:off x="745921" y="4418031"/>
            <a:ext cx="5797492" cy="707886"/>
          </a:xfrm>
          <a:prstGeom prst="rect">
            <a:avLst/>
          </a:prstGeom>
          <a:noFill/>
          <a:ln w="9525">
            <a:noFill/>
            <a:miter lim="800000"/>
            <a:headEnd/>
            <a:tailEnd/>
          </a:ln>
        </p:spPr>
        <p:txBody>
          <a:bodyPr wrap="square">
            <a:spAutoFit/>
          </a:bodyPr>
          <a:lstStyle/>
          <a:p>
            <a:pPr>
              <a:spcBef>
                <a:spcPct val="50000"/>
              </a:spcBef>
            </a:pPr>
            <a:r>
              <a:rPr lang="en-US" sz="1600" dirty="0">
                <a:solidFill>
                  <a:schemeClr val="accent1">
                    <a:lumMod val="75000"/>
                  </a:schemeClr>
                </a:solidFill>
              </a:rPr>
              <a:t>Needs (at least) 6.2 GeV of (proton) energy to produce antiprotons</a:t>
            </a:r>
          </a:p>
          <a:p>
            <a:pPr>
              <a:spcBef>
                <a:spcPct val="50000"/>
              </a:spcBef>
            </a:pPr>
            <a:r>
              <a:rPr lang="en-US" sz="1600" dirty="0">
                <a:solidFill>
                  <a:schemeClr val="accent1">
                    <a:lumMod val="75000"/>
                  </a:schemeClr>
                </a:solidFill>
              </a:rPr>
              <a:t>Use the kinetic energy of 25 GeV protons readily available at the PS</a:t>
            </a:r>
          </a:p>
        </p:txBody>
      </p:sp>
      <p:pic>
        <p:nvPicPr>
          <p:cNvPr id="24" name="Picture 6">
            <a:extLst>
              <a:ext uri="{FF2B5EF4-FFF2-40B4-BE49-F238E27FC236}">
                <a16:creationId xmlns:a16="http://schemas.microsoft.com/office/drawing/2014/main" id="{85884912-700C-3A4A-82DA-9CDA3AA4AC28}"/>
              </a:ext>
            </a:extLst>
          </p:cNvPr>
          <p:cNvPicPr>
            <a:picLocks noChangeAspect="1" noChangeArrowheads="1"/>
          </p:cNvPicPr>
          <p:nvPr/>
        </p:nvPicPr>
        <p:blipFill>
          <a:blip r:embed="rId3" cstate="print"/>
          <a:srcRect/>
          <a:stretch>
            <a:fillRect/>
          </a:stretch>
        </p:blipFill>
        <p:spPr bwMode="auto">
          <a:xfrm>
            <a:off x="7107010" y="1373485"/>
            <a:ext cx="3371578" cy="2645135"/>
          </a:xfrm>
          <a:prstGeom prst="rect">
            <a:avLst/>
          </a:prstGeom>
          <a:noFill/>
          <a:ln w="9525">
            <a:noFill/>
            <a:miter lim="800000"/>
            <a:headEnd/>
            <a:tailEnd/>
          </a:ln>
        </p:spPr>
      </p:pic>
      <p:sp>
        <p:nvSpPr>
          <p:cNvPr id="25" name="Rectangle 24">
            <a:extLst>
              <a:ext uri="{FF2B5EF4-FFF2-40B4-BE49-F238E27FC236}">
                <a16:creationId xmlns:a16="http://schemas.microsoft.com/office/drawing/2014/main" id="{F4F60B98-4B72-8D4B-8521-F4382C90D215}"/>
              </a:ext>
            </a:extLst>
          </p:cNvPr>
          <p:cNvSpPr/>
          <p:nvPr/>
        </p:nvSpPr>
        <p:spPr>
          <a:xfrm>
            <a:off x="7716916" y="4418031"/>
            <a:ext cx="3371578" cy="584775"/>
          </a:xfrm>
          <a:prstGeom prst="rect">
            <a:avLst/>
          </a:prstGeom>
        </p:spPr>
        <p:txBody>
          <a:bodyPr wrap="square">
            <a:spAutoFit/>
          </a:bodyPr>
          <a:lstStyle/>
          <a:p>
            <a:r>
              <a:rPr lang="en-US" sz="1600" dirty="0">
                <a:solidFill>
                  <a:schemeClr val="accent1">
                    <a:lumMod val="75000"/>
                  </a:schemeClr>
                </a:solidFill>
              </a:rPr>
              <a:t>Magnetic fields used to filter particles with correct polarity/energy</a:t>
            </a:r>
          </a:p>
        </p:txBody>
      </p:sp>
      <p:sp>
        <p:nvSpPr>
          <p:cNvPr id="3" name="TextBox 2">
            <a:extLst>
              <a:ext uri="{FF2B5EF4-FFF2-40B4-BE49-F238E27FC236}">
                <a16:creationId xmlns:a16="http://schemas.microsoft.com/office/drawing/2014/main" id="{C2FEC040-909F-CE4F-94C4-E3152D380E13}"/>
              </a:ext>
            </a:extLst>
          </p:cNvPr>
          <p:cNvSpPr txBox="1"/>
          <p:nvPr/>
        </p:nvSpPr>
        <p:spPr>
          <a:xfrm>
            <a:off x="2209800" y="1778466"/>
            <a:ext cx="999569" cy="307777"/>
          </a:xfrm>
          <a:prstGeom prst="rect">
            <a:avLst/>
          </a:prstGeom>
          <a:noFill/>
        </p:spPr>
        <p:txBody>
          <a:bodyPr wrap="none" rtlCol="0">
            <a:spAutoFit/>
          </a:bodyPr>
          <a:lstStyle/>
          <a:p>
            <a:r>
              <a:rPr lang="en-GB" sz="1400" dirty="0"/>
              <a:t>Circ. 182 m</a:t>
            </a:r>
          </a:p>
        </p:txBody>
      </p:sp>
      <p:sp>
        <p:nvSpPr>
          <p:cNvPr id="26" name="TextBox 25">
            <a:extLst>
              <a:ext uri="{FF2B5EF4-FFF2-40B4-BE49-F238E27FC236}">
                <a16:creationId xmlns:a16="http://schemas.microsoft.com/office/drawing/2014/main" id="{4134955B-61AE-6648-A278-62FD7504820A}"/>
              </a:ext>
            </a:extLst>
          </p:cNvPr>
          <p:cNvSpPr txBox="1"/>
          <p:nvPr/>
        </p:nvSpPr>
        <p:spPr>
          <a:xfrm>
            <a:off x="3972886" y="1602748"/>
            <a:ext cx="999569" cy="307777"/>
          </a:xfrm>
          <a:prstGeom prst="rect">
            <a:avLst/>
          </a:prstGeom>
          <a:noFill/>
        </p:spPr>
        <p:txBody>
          <a:bodyPr wrap="none" rtlCol="0">
            <a:spAutoFit/>
          </a:bodyPr>
          <a:lstStyle/>
          <a:p>
            <a:r>
              <a:rPr lang="en-GB" sz="1400" dirty="0"/>
              <a:t>Circ. 628 m</a:t>
            </a:r>
          </a:p>
        </p:txBody>
      </p:sp>
    </p:spTree>
    <p:extLst>
      <p:ext uri="{BB962C8B-B14F-4D97-AF65-F5344CB8AC3E}">
        <p14:creationId xmlns:p14="http://schemas.microsoft.com/office/powerpoint/2010/main" val="20303342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Places you will see</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17</a:t>
            </a:fld>
            <a:endParaRPr lang="en-GB"/>
          </a:p>
        </p:txBody>
      </p:sp>
      <p:pic>
        <p:nvPicPr>
          <p:cNvPr id="13" name="Picture 12">
            <a:extLst>
              <a:ext uri="{FF2B5EF4-FFF2-40B4-BE49-F238E27FC236}">
                <a16:creationId xmlns:a16="http://schemas.microsoft.com/office/drawing/2014/main" id="{4AB77424-B236-3B4E-9B3D-EB98CC10ABEA}"/>
              </a:ext>
            </a:extLst>
          </p:cNvPr>
          <p:cNvPicPr>
            <a:picLocks noChangeAspect="1"/>
          </p:cNvPicPr>
          <p:nvPr/>
        </p:nvPicPr>
        <p:blipFill>
          <a:blip r:embed="rId2"/>
          <a:stretch>
            <a:fillRect/>
          </a:stretch>
        </p:blipFill>
        <p:spPr>
          <a:xfrm>
            <a:off x="2741321" y="1316152"/>
            <a:ext cx="6386844" cy="4923864"/>
          </a:xfrm>
          <a:prstGeom prst="rect">
            <a:avLst/>
          </a:prstGeom>
        </p:spPr>
      </p:pic>
      <p:sp>
        <p:nvSpPr>
          <p:cNvPr id="25" name="Rectangle 24">
            <a:extLst>
              <a:ext uri="{FF2B5EF4-FFF2-40B4-BE49-F238E27FC236}">
                <a16:creationId xmlns:a16="http://schemas.microsoft.com/office/drawing/2014/main" id="{F4F60B98-4B72-8D4B-8521-F4382C90D215}"/>
              </a:ext>
            </a:extLst>
          </p:cNvPr>
          <p:cNvSpPr/>
          <p:nvPr/>
        </p:nvSpPr>
        <p:spPr>
          <a:xfrm>
            <a:off x="2675313" y="1990715"/>
            <a:ext cx="1121724" cy="338554"/>
          </a:xfrm>
          <a:prstGeom prst="rect">
            <a:avLst/>
          </a:prstGeom>
        </p:spPr>
        <p:txBody>
          <a:bodyPr wrap="square">
            <a:spAutoFit/>
          </a:bodyPr>
          <a:lstStyle/>
          <a:p>
            <a:r>
              <a:rPr lang="en-US" sz="1600" dirty="0">
                <a:solidFill>
                  <a:schemeClr val="accent1">
                    <a:lumMod val="75000"/>
                  </a:schemeClr>
                </a:solidFill>
              </a:rPr>
              <a:t>target area</a:t>
            </a:r>
          </a:p>
        </p:txBody>
      </p:sp>
      <p:sp>
        <p:nvSpPr>
          <p:cNvPr id="15" name="Rectangle 14">
            <a:extLst>
              <a:ext uri="{FF2B5EF4-FFF2-40B4-BE49-F238E27FC236}">
                <a16:creationId xmlns:a16="http://schemas.microsoft.com/office/drawing/2014/main" id="{C3C2D413-8AB3-324F-900F-4262087293AC}"/>
              </a:ext>
            </a:extLst>
          </p:cNvPr>
          <p:cNvSpPr/>
          <p:nvPr/>
        </p:nvSpPr>
        <p:spPr>
          <a:xfrm>
            <a:off x="4695551" y="1038807"/>
            <a:ext cx="2087633" cy="338554"/>
          </a:xfrm>
          <a:prstGeom prst="rect">
            <a:avLst/>
          </a:prstGeom>
        </p:spPr>
        <p:txBody>
          <a:bodyPr wrap="square">
            <a:spAutoFit/>
          </a:bodyPr>
          <a:lstStyle/>
          <a:p>
            <a:r>
              <a:rPr lang="en-US" sz="1600" dirty="0">
                <a:solidFill>
                  <a:schemeClr val="accent1">
                    <a:lumMod val="75000"/>
                  </a:schemeClr>
                </a:solidFill>
              </a:rPr>
              <a:t>Front of the building</a:t>
            </a:r>
          </a:p>
        </p:txBody>
      </p:sp>
      <p:cxnSp>
        <p:nvCxnSpPr>
          <p:cNvPr id="8" name="Straight Arrow Connector 7">
            <a:extLst>
              <a:ext uri="{FF2B5EF4-FFF2-40B4-BE49-F238E27FC236}">
                <a16:creationId xmlns:a16="http://schemas.microsoft.com/office/drawing/2014/main" id="{D86EB6DD-BA83-1241-B3C2-AE4F7058D2DD}"/>
              </a:ext>
            </a:extLst>
          </p:cNvPr>
          <p:cNvCxnSpPr>
            <a:cxnSpLocks/>
            <a:stCxn id="25" idx="2"/>
          </p:cNvCxnSpPr>
          <p:nvPr/>
        </p:nvCxnSpPr>
        <p:spPr>
          <a:xfrm>
            <a:off x="3236175" y="2329269"/>
            <a:ext cx="1876152" cy="8129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0067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Experimentalists: Let’s make antimatter</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18</a:t>
            </a:fld>
            <a:endParaRPr lang="en-GB"/>
          </a:p>
        </p:txBody>
      </p:sp>
      <p:pic>
        <p:nvPicPr>
          <p:cNvPr id="11" name="Picture 3">
            <a:extLst>
              <a:ext uri="{FF2B5EF4-FFF2-40B4-BE49-F238E27FC236}">
                <a16:creationId xmlns:a16="http://schemas.microsoft.com/office/drawing/2014/main" id="{34897336-C9F4-534D-997D-B342156C92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2064" y="3670700"/>
            <a:ext cx="3910013"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a:extLst>
              <a:ext uri="{FF2B5EF4-FFF2-40B4-BE49-F238E27FC236}">
                <a16:creationId xmlns:a16="http://schemas.microsoft.com/office/drawing/2014/main" id="{25788C26-D4AC-9343-9487-C4A6B98BE0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5520" y="3757193"/>
            <a:ext cx="4005632" cy="2417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a:extLst>
              <a:ext uri="{FF2B5EF4-FFF2-40B4-BE49-F238E27FC236}">
                <a16:creationId xmlns:a16="http://schemas.microsoft.com/office/drawing/2014/main" id="{70CC0E98-124C-5547-8C71-9AB246EFF492}"/>
              </a:ext>
            </a:extLst>
          </p:cNvPr>
          <p:cNvSpPr/>
          <p:nvPr/>
        </p:nvSpPr>
        <p:spPr>
          <a:xfrm>
            <a:off x="3360741" y="1933101"/>
            <a:ext cx="5688632" cy="1477328"/>
          </a:xfrm>
          <a:prstGeom prst="rect">
            <a:avLst/>
          </a:prstGeom>
        </p:spPr>
        <p:txBody>
          <a:bodyPr wrap="square">
            <a:spAutoFit/>
          </a:bodyPr>
          <a:lstStyle/>
          <a:p>
            <a:pPr lvl="1"/>
            <a:r>
              <a:rPr lang="en-GB" dirty="0">
                <a:solidFill>
                  <a:schemeClr val="accent1">
                    <a:lumMod val="75000"/>
                  </a:schemeClr>
                </a:solidFill>
              </a:rPr>
              <a:t>Production target:</a:t>
            </a:r>
          </a:p>
          <a:p>
            <a:pPr marL="914400" lvl="1" indent="-457200">
              <a:buFont typeface="Arial" panose="020B0604020202020204" pitchFamily="34" charset="0"/>
              <a:buChar char="•"/>
            </a:pPr>
            <a:r>
              <a:rPr lang="en-GB" dirty="0">
                <a:solidFill>
                  <a:schemeClr val="accent1">
                    <a:lumMod val="75000"/>
                  </a:schemeClr>
                </a:solidFill>
              </a:rPr>
              <a:t>Iridium production material</a:t>
            </a:r>
          </a:p>
          <a:p>
            <a:pPr marL="914400" lvl="1" indent="-457200">
              <a:buFont typeface="Arial" panose="020B0604020202020204" pitchFamily="34" charset="0"/>
              <a:buChar char="•"/>
            </a:pPr>
            <a:r>
              <a:rPr lang="en-GB" dirty="0">
                <a:solidFill>
                  <a:schemeClr val="accent1">
                    <a:lumMod val="75000"/>
                  </a:schemeClr>
                </a:solidFill>
              </a:rPr>
              <a:t>3*55mm rod</a:t>
            </a:r>
          </a:p>
          <a:p>
            <a:pPr marL="914400" lvl="1" indent="-457200">
              <a:buFont typeface="Arial" panose="020B0604020202020204" pitchFamily="34" charset="0"/>
              <a:buChar char="•"/>
            </a:pPr>
            <a:r>
              <a:rPr lang="en-GB" dirty="0">
                <a:solidFill>
                  <a:schemeClr val="accent1">
                    <a:lumMod val="75000"/>
                  </a:schemeClr>
                </a:solidFill>
              </a:rPr>
              <a:t>Graphite cladding </a:t>
            </a:r>
          </a:p>
          <a:p>
            <a:pPr marL="914400" lvl="1" indent="-457200">
              <a:buFont typeface="Arial" panose="020B0604020202020204" pitchFamily="34" charset="0"/>
              <a:buChar char="•"/>
            </a:pPr>
            <a:r>
              <a:rPr lang="en-GB" dirty="0">
                <a:solidFill>
                  <a:schemeClr val="accent1">
                    <a:lumMod val="75000"/>
                  </a:schemeClr>
                </a:solidFill>
              </a:rPr>
              <a:t>Water-cooled </a:t>
            </a:r>
            <a:r>
              <a:rPr lang="en-GB" dirty="0" err="1">
                <a:solidFill>
                  <a:schemeClr val="accent1">
                    <a:lumMod val="75000"/>
                  </a:schemeClr>
                </a:solidFill>
              </a:rPr>
              <a:t>Ti</a:t>
            </a:r>
            <a:r>
              <a:rPr lang="en-GB" dirty="0">
                <a:solidFill>
                  <a:schemeClr val="accent1">
                    <a:lumMod val="75000"/>
                  </a:schemeClr>
                </a:solidFill>
              </a:rPr>
              <a:t> alloy body</a:t>
            </a:r>
          </a:p>
        </p:txBody>
      </p:sp>
      <p:sp>
        <p:nvSpPr>
          <p:cNvPr id="3" name="TextBox 2">
            <a:extLst>
              <a:ext uri="{FF2B5EF4-FFF2-40B4-BE49-F238E27FC236}">
                <a16:creationId xmlns:a16="http://schemas.microsoft.com/office/drawing/2014/main" id="{F8C79AB2-3F20-E440-A80C-D49D1D4E8896}"/>
              </a:ext>
            </a:extLst>
          </p:cNvPr>
          <p:cNvSpPr txBox="1"/>
          <p:nvPr/>
        </p:nvSpPr>
        <p:spPr>
          <a:xfrm>
            <a:off x="2481760" y="1195658"/>
            <a:ext cx="7619394" cy="369332"/>
          </a:xfrm>
          <a:prstGeom prst="rect">
            <a:avLst/>
          </a:prstGeom>
          <a:noFill/>
        </p:spPr>
        <p:txBody>
          <a:bodyPr wrap="none" rtlCol="0">
            <a:spAutoFit/>
          </a:bodyPr>
          <a:lstStyle/>
          <a:p>
            <a:r>
              <a:rPr lang="en-GB" dirty="0"/>
              <a:t>Shoot protons on a metal: 1.5 x </a:t>
            </a:r>
            <a:r>
              <a:rPr lang="en-GB" dirty="0">
                <a:solidFill>
                  <a:srgbClr val="FF0000"/>
                </a:solidFill>
              </a:rPr>
              <a:t>10</a:t>
            </a:r>
            <a:r>
              <a:rPr lang="en-GB" baseline="30000" dirty="0">
                <a:solidFill>
                  <a:srgbClr val="FF0000"/>
                </a:solidFill>
              </a:rPr>
              <a:t>13</a:t>
            </a:r>
            <a:r>
              <a:rPr lang="en-GB" dirty="0"/>
              <a:t> protons yields 5 x </a:t>
            </a:r>
            <a:r>
              <a:rPr lang="en-GB" dirty="0">
                <a:solidFill>
                  <a:srgbClr val="FF0000"/>
                </a:solidFill>
              </a:rPr>
              <a:t>10</a:t>
            </a:r>
            <a:r>
              <a:rPr lang="en-GB" baseline="30000" dirty="0">
                <a:solidFill>
                  <a:srgbClr val="FF0000"/>
                </a:solidFill>
              </a:rPr>
              <a:t>7</a:t>
            </a:r>
            <a:r>
              <a:rPr lang="en-GB" baseline="30000" dirty="0"/>
              <a:t> </a:t>
            </a:r>
            <a:r>
              <a:rPr lang="en-GB" dirty="0"/>
              <a:t>antiprotons in the AD</a:t>
            </a:r>
          </a:p>
        </p:txBody>
      </p:sp>
    </p:spTree>
    <p:extLst>
      <p:ext uri="{BB962C8B-B14F-4D97-AF65-F5344CB8AC3E}">
        <p14:creationId xmlns:p14="http://schemas.microsoft.com/office/powerpoint/2010/main" val="1816532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Antiproton production target area</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19</a:t>
            </a:fld>
            <a:endParaRPr lang="en-GB"/>
          </a:p>
        </p:txBody>
      </p:sp>
      <p:pic>
        <p:nvPicPr>
          <p:cNvPr id="9" name="Picture 3">
            <a:extLst>
              <a:ext uri="{FF2B5EF4-FFF2-40B4-BE49-F238E27FC236}">
                <a16:creationId xmlns:a16="http://schemas.microsoft.com/office/drawing/2014/main" id="{87B13BDF-DDF0-DD4F-AE64-AB2D35027D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719" y="2038440"/>
            <a:ext cx="7049542" cy="2288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a:extLst>
              <a:ext uri="{FF2B5EF4-FFF2-40B4-BE49-F238E27FC236}">
                <a16:creationId xmlns:a16="http://schemas.microsoft.com/office/drawing/2014/main" id="{0A8669EA-4AE7-5C44-AA3E-2C0A0016E71B}"/>
              </a:ext>
            </a:extLst>
          </p:cNvPr>
          <p:cNvSpPr txBox="1"/>
          <p:nvPr/>
        </p:nvSpPr>
        <p:spPr>
          <a:xfrm>
            <a:off x="9299663" y="2038440"/>
            <a:ext cx="2481944" cy="1200329"/>
          </a:xfrm>
          <a:prstGeom prst="rect">
            <a:avLst/>
          </a:prstGeom>
          <a:solidFill>
            <a:schemeClr val="bg1">
              <a:alpha val="85000"/>
            </a:schemeClr>
          </a:solidFill>
        </p:spPr>
        <p:txBody>
          <a:bodyPr wrap="square" rtlCol="0">
            <a:spAutoFit/>
          </a:bodyPr>
          <a:lstStyle/>
          <a:p>
            <a:r>
              <a:rPr lang="en-GB" sz="1800" dirty="0">
                <a:solidFill>
                  <a:schemeClr val="accent1">
                    <a:lumMod val="75000"/>
                  </a:schemeClr>
                </a:solidFill>
              </a:rPr>
              <a:t>Double spectrometers (reduce the momentum spread of antiprotons and associated particles)</a:t>
            </a:r>
            <a:endParaRPr lang="en-US" sz="1800" dirty="0">
              <a:solidFill>
                <a:schemeClr val="accent1">
                  <a:lumMod val="75000"/>
                </a:schemeClr>
              </a:solidFill>
            </a:endParaRPr>
          </a:p>
        </p:txBody>
      </p:sp>
      <p:sp>
        <p:nvSpPr>
          <p:cNvPr id="3" name="TextBox 2">
            <a:extLst>
              <a:ext uri="{FF2B5EF4-FFF2-40B4-BE49-F238E27FC236}">
                <a16:creationId xmlns:a16="http://schemas.microsoft.com/office/drawing/2014/main" id="{25B9B60C-835D-2E48-A401-DB81E730930D}"/>
              </a:ext>
            </a:extLst>
          </p:cNvPr>
          <p:cNvSpPr txBox="1"/>
          <p:nvPr/>
        </p:nvSpPr>
        <p:spPr>
          <a:xfrm>
            <a:off x="1152774" y="2998271"/>
            <a:ext cx="484428" cy="461665"/>
          </a:xfrm>
          <a:prstGeom prst="rect">
            <a:avLst/>
          </a:prstGeom>
          <a:noFill/>
        </p:spPr>
        <p:txBody>
          <a:bodyPr wrap="none" rtlCol="0">
            <a:spAutoFit/>
          </a:bodyPr>
          <a:lstStyle/>
          <a:p>
            <a:r>
              <a:rPr lang="en-GB" sz="2400" dirty="0">
                <a:solidFill>
                  <a:schemeClr val="accent1">
                    <a:lumMod val="75000"/>
                  </a:schemeClr>
                </a:solidFill>
              </a:rPr>
              <a:t>PS</a:t>
            </a:r>
          </a:p>
        </p:txBody>
      </p:sp>
      <p:sp>
        <p:nvSpPr>
          <p:cNvPr id="14" name="TextBox 13">
            <a:extLst>
              <a:ext uri="{FF2B5EF4-FFF2-40B4-BE49-F238E27FC236}">
                <a16:creationId xmlns:a16="http://schemas.microsoft.com/office/drawing/2014/main" id="{80FCC4D9-A067-FD45-9C1B-7EE32CB1B851}"/>
              </a:ext>
            </a:extLst>
          </p:cNvPr>
          <p:cNvSpPr txBox="1"/>
          <p:nvPr/>
        </p:nvSpPr>
        <p:spPr>
          <a:xfrm>
            <a:off x="8890577" y="3614534"/>
            <a:ext cx="551754" cy="461665"/>
          </a:xfrm>
          <a:prstGeom prst="rect">
            <a:avLst/>
          </a:prstGeom>
          <a:noFill/>
        </p:spPr>
        <p:txBody>
          <a:bodyPr wrap="none" rtlCol="0">
            <a:spAutoFit/>
          </a:bodyPr>
          <a:lstStyle/>
          <a:p>
            <a:r>
              <a:rPr lang="en-GB" sz="2400" dirty="0">
                <a:solidFill>
                  <a:schemeClr val="accent1">
                    <a:lumMod val="75000"/>
                  </a:schemeClr>
                </a:solidFill>
              </a:rPr>
              <a:t>AD</a:t>
            </a:r>
          </a:p>
        </p:txBody>
      </p:sp>
    </p:spTree>
    <p:extLst>
      <p:ext uri="{BB962C8B-B14F-4D97-AF65-F5344CB8AC3E}">
        <p14:creationId xmlns:p14="http://schemas.microsoft.com/office/powerpoint/2010/main" val="2028921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838200" y="427838"/>
            <a:ext cx="10515600" cy="806181"/>
          </a:xfrm>
        </p:spPr>
        <p:txBody>
          <a:bodyPr>
            <a:normAutofit/>
          </a:bodyPr>
          <a:lstStyle/>
          <a:p>
            <a:pPr algn="ctr"/>
            <a:r>
              <a:rPr lang="en-GB" dirty="0">
                <a:solidFill>
                  <a:schemeClr val="bg1"/>
                </a:solidFill>
              </a:rPr>
              <a:t>Source of antimatter</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a:t>
            </a:fld>
            <a:endParaRPr lang="en-GB"/>
          </a:p>
        </p:txBody>
      </p:sp>
      <p:pic>
        <p:nvPicPr>
          <p:cNvPr id="37" name="Picture 36" descr="A picture containing fruit, banana&#10;&#10;Description automatically generated">
            <a:extLst>
              <a:ext uri="{FF2B5EF4-FFF2-40B4-BE49-F238E27FC236}">
                <a16:creationId xmlns:a16="http://schemas.microsoft.com/office/drawing/2014/main" id="{A0CBF416-5206-7B47-8301-25F567F2BBEA}"/>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4167" l="3084" r="93392">
                        <a14:foregroundMark x1="7930" y1="35833" x2="7930" y2="35833"/>
                        <a14:foregroundMark x1="3524" y1="16667" x2="3524" y2="16667"/>
                        <a14:foregroundMark x1="38326" y1="94167" x2="38326" y2="94167"/>
                        <a14:foregroundMark x1="91189" y1="48333" x2="91189" y2="48333"/>
                        <a14:foregroundMark x1="93392" y1="39167" x2="93392" y2="39167"/>
                        <a14:foregroundMark x1="92952" y1="35833" x2="92952" y2="35833"/>
                        <a14:foregroundMark x1="92952" y1="33333" x2="92952" y2="33333"/>
                        <a14:foregroundMark x1="93392" y1="35000" x2="93392" y2="35000"/>
                        <a14:foregroundMark x1="92952" y1="33333" x2="92952" y2="33333"/>
                      </a14:backgroundRemoval>
                    </a14:imgEffect>
                  </a14:imgLayer>
                </a14:imgProps>
              </a:ext>
            </a:extLst>
          </a:blip>
          <a:stretch>
            <a:fillRect/>
          </a:stretch>
        </p:blipFill>
        <p:spPr>
          <a:xfrm rot="1403434">
            <a:off x="5217050" y="2678608"/>
            <a:ext cx="1757900" cy="929287"/>
          </a:xfrm>
          <a:prstGeom prst="rect">
            <a:avLst/>
          </a:prstGeom>
        </p:spPr>
      </p:pic>
      <p:pic>
        <p:nvPicPr>
          <p:cNvPr id="38" name="Picture 37">
            <a:extLst>
              <a:ext uri="{FF2B5EF4-FFF2-40B4-BE49-F238E27FC236}">
                <a16:creationId xmlns:a16="http://schemas.microsoft.com/office/drawing/2014/main" id="{7BE870C2-7258-D442-A0B6-F7B2D42894C7}"/>
              </a:ext>
            </a:extLst>
          </p:cNvPr>
          <p:cNvPicPr>
            <a:picLocks noChangeAspect="1"/>
          </p:cNvPicPr>
          <p:nvPr/>
        </p:nvPicPr>
        <p:blipFill>
          <a:blip r:embed="rId4"/>
          <a:stretch>
            <a:fillRect/>
          </a:stretch>
        </p:blipFill>
        <p:spPr>
          <a:xfrm>
            <a:off x="4286078" y="2634239"/>
            <a:ext cx="583502" cy="509012"/>
          </a:xfrm>
          <a:prstGeom prst="rect">
            <a:avLst/>
          </a:prstGeom>
        </p:spPr>
      </p:pic>
      <p:sp>
        <p:nvSpPr>
          <p:cNvPr id="39" name="TextBox 38">
            <a:extLst>
              <a:ext uri="{FF2B5EF4-FFF2-40B4-BE49-F238E27FC236}">
                <a16:creationId xmlns:a16="http://schemas.microsoft.com/office/drawing/2014/main" id="{E62A79F4-BA3E-0642-A87D-9813F3F15AC7}"/>
              </a:ext>
            </a:extLst>
          </p:cNvPr>
          <p:cNvSpPr txBox="1"/>
          <p:nvPr/>
        </p:nvSpPr>
        <p:spPr>
          <a:xfrm>
            <a:off x="3856863" y="4433763"/>
            <a:ext cx="4753737" cy="369332"/>
          </a:xfrm>
          <a:prstGeom prst="rect">
            <a:avLst/>
          </a:prstGeom>
          <a:noFill/>
        </p:spPr>
        <p:txBody>
          <a:bodyPr wrap="none" rtlCol="0">
            <a:spAutoFit/>
          </a:bodyPr>
          <a:lstStyle/>
          <a:p>
            <a:r>
              <a:rPr lang="en-GB" dirty="0"/>
              <a:t>Releases a positron every 75 minutes on average</a:t>
            </a:r>
          </a:p>
        </p:txBody>
      </p:sp>
      <p:sp>
        <p:nvSpPr>
          <p:cNvPr id="44" name="AutoShape 4" descr="{\displaystyle {}_{19}^{40}\mathrm {K} \to {}_{18}^{40}\mathrm {Ar} +\mathrm {e} ^{+}+\nu _{\mathrm {e} }}">
            <a:extLst>
              <a:ext uri="{FF2B5EF4-FFF2-40B4-BE49-F238E27FC236}">
                <a16:creationId xmlns:a16="http://schemas.microsoft.com/office/drawing/2014/main" id="{344C08C8-3B7D-FC44-AAF8-94A2A0D29C8C}"/>
              </a:ext>
            </a:extLst>
          </p:cNvPr>
          <p:cNvSpPr>
            <a:spLocks noChangeAspect="1" noChangeArrowheads="1"/>
          </p:cNvSpPr>
          <p:nvPr/>
        </p:nvSpPr>
        <p:spPr bwMode="auto">
          <a:xfrm>
            <a:off x="698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63" name="Group 62">
            <a:extLst>
              <a:ext uri="{FF2B5EF4-FFF2-40B4-BE49-F238E27FC236}">
                <a16:creationId xmlns:a16="http://schemas.microsoft.com/office/drawing/2014/main" id="{240E1EB9-82F6-C545-AB02-2ADB83D8E518}"/>
              </a:ext>
            </a:extLst>
          </p:cNvPr>
          <p:cNvGrpSpPr/>
          <p:nvPr/>
        </p:nvGrpSpPr>
        <p:grpSpPr>
          <a:xfrm>
            <a:off x="3802226" y="5074476"/>
            <a:ext cx="6569908" cy="1211828"/>
            <a:chOff x="4038600" y="5030218"/>
            <a:chExt cx="6569908" cy="1211828"/>
          </a:xfrm>
        </p:grpSpPr>
        <p:pic>
          <p:nvPicPr>
            <p:cNvPr id="48" name="Picture 47">
              <a:extLst>
                <a:ext uri="{FF2B5EF4-FFF2-40B4-BE49-F238E27FC236}">
                  <a16:creationId xmlns:a16="http://schemas.microsoft.com/office/drawing/2014/main" id="{FC397A9F-EA7C-6C4E-95A0-48BF2417829C}"/>
                </a:ext>
              </a:extLst>
            </p:cNvPr>
            <p:cNvPicPr>
              <a:picLocks noChangeAspect="1"/>
            </p:cNvPicPr>
            <p:nvPr/>
          </p:nvPicPr>
          <p:blipFill>
            <a:blip r:embed="rId5"/>
            <a:stretch>
              <a:fillRect/>
            </a:stretch>
          </p:blipFill>
          <p:spPr>
            <a:xfrm>
              <a:off x="4038600" y="5030218"/>
              <a:ext cx="3886200" cy="622300"/>
            </a:xfrm>
            <a:prstGeom prst="rect">
              <a:avLst/>
            </a:prstGeom>
          </p:spPr>
        </p:pic>
        <p:cxnSp>
          <p:nvCxnSpPr>
            <p:cNvPr id="50" name="Straight Arrow Connector 49">
              <a:extLst>
                <a:ext uri="{FF2B5EF4-FFF2-40B4-BE49-F238E27FC236}">
                  <a16:creationId xmlns:a16="http://schemas.microsoft.com/office/drawing/2014/main" id="{B4CFBF73-B262-0049-B040-C7827275B008}"/>
                </a:ext>
              </a:extLst>
            </p:cNvPr>
            <p:cNvCxnSpPr>
              <a:cxnSpLocks/>
            </p:cNvCxnSpPr>
            <p:nvPr/>
          </p:nvCxnSpPr>
          <p:spPr>
            <a:xfrm flipV="1">
              <a:off x="6786563" y="5652514"/>
              <a:ext cx="0" cy="58953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D97C6323-35D9-E94F-A5D4-2F265A02BBE6}"/>
                </a:ext>
              </a:extLst>
            </p:cNvPr>
            <p:cNvSpPr txBox="1"/>
            <p:nvPr/>
          </p:nvSpPr>
          <p:spPr>
            <a:xfrm>
              <a:off x="8750627" y="5210391"/>
              <a:ext cx="1857881" cy="369332"/>
            </a:xfrm>
            <a:prstGeom prst="rect">
              <a:avLst/>
            </a:prstGeom>
            <a:noFill/>
          </p:spPr>
          <p:txBody>
            <a:bodyPr wrap="none" rtlCol="0">
              <a:spAutoFit/>
            </a:bodyPr>
            <a:lstStyle/>
            <a:p>
              <a:r>
                <a:rPr lang="en-GB" dirty="0"/>
                <a:t>0.001 % of decays</a:t>
              </a:r>
            </a:p>
          </p:txBody>
        </p:sp>
      </p:grpSp>
    </p:spTree>
    <p:extLst>
      <p:ext uri="{BB962C8B-B14F-4D97-AF65-F5344CB8AC3E}">
        <p14:creationId xmlns:p14="http://schemas.microsoft.com/office/powerpoint/2010/main" val="424120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dissolv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Antiproton Decelerator</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20</a:t>
            </a:fld>
            <a:endParaRPr lang="en-GB"/>
          </a:p>
        </p:txBody>
      </p:sp>
      <p:pic>
        <p:nvPicPr>
          <p:cNvPr id="8" name="Picture 3">
            <a:extLst>
              <a:ext uri="{FF2B5EF4-FFF2-40B4-BE49-F238E27FC236}">
                <a16:creationId xmlns:a16="http://schemas.microsoft.com/office/drawing/2014/main" id="{26B9C27C-DBAC-CE40-8CD2-E50E871FB7F2}"/>
              </a:ext>
            </a:extLst>
          </p:cNvPr>
          <p:cNvPicPr>
            <a:picLocks noChangeAspect="1" noChangeArrowheads="1"/>
          </p:cNvPicPr>
          <p:nvPr/>
        </p:nvPicPr>
        <p:blipFill>
          <a:blip r:embed="rId2" cstate="print"/>
          <a:srcRect/>
          <a:stretch>
            <a:fillRect/>
          </a:stretch>
        </p:blipFill>
        <p:spPr bwMode="auto">
          <a:xfrm>
            <a:off x="1047924" y="1102667"/>
            <a:ext cx="5184576" cy="5184576"/>
          </a:xfrm>
          <a:prstGeom prst="rect">
            <a:avLst/>
          </a:prstGeom>
          <a:noFill/>
          <a:ln w="9525">
            <a:noFill/>
            <a:miter lim="800000"/>
            <a:headEnd/>
            <a:tailEnd/>
          </a:ln>
        </p:spPr>
      </p:pic>
      <p:sp>
        <p:nvSpPr>
          <p:cNvPr id="11" name="Text Box 4">
            <a:extLst>
              <a:ext uri="{FF2B5EF4-FFF2-40B4-BE49-F238E27FC236}">
                <a16:creationId xmlns:a16="http://schemas.microsoft.com/office/drawing/2014/main" id="{980325D7-2156-F642-B968-521A1AD52CBE}"/>
              </a:ext>
            </a:extLst>
          </p:cNvPr>
          <p:cNvSpPr txBox="1">
            <a:spLocks noChangeArrowheads="1"/>
          </p:cNvSpPr>
          <p:nvPr/>
        </p:nvSpPr>
        <p:spPr bwMode="auto">
          <a:xfrm>
            <a:off x="6952108" y="2333043"/>
            <a:ext cx="3995754" cy="1477328"/>
          </a:xfrm>
          <a:prstGeom prst="rect">
            <a:avLst/>
          </a:prstGeom>
          <a:noFill/>
          <a:ln w="9525">
            <a:noFill/>
            <a:miter lim="800000"/>
            <a:headEnd/>
            <a:tailEnd/>
          </a:ln>
        </p:spPr>
        <p:txBody>
          <a:bodyPr wrap="square">
            <a:spAutoFit/>
          </a:bodyPr>
          <a:lstStyle/>
          <a:p>
            <a:pPr>
              <a:spcBef>
                <a:spcPct val="50000"/>
              </a:spcBef>
            </a:pPr>
            <a:r>
              <a:rPr lang="en-US" sz="1500" dirty="0">
                <a:solidFill>
                  <a:schemeClr val="accent1">
                    <a:lumMod val="75000"/>
                  </a:schemeClr>
                </a:solidFill>
              </a:rPr>
              <a:t>Picture of the Antiproton Accumulator (</a:t>
            </a:r>
            <a:r>
              <a:rPr lang="en-US" sz="1500" dirty="0">
                <a:solidFill>
                  <a:srgbClr val="FF0000"/>
                </a:solidFill>
              </a:rPr>
              <a:t>AA</a:t>
            </a:r>
            <a:r>
              <a:rPr lang="en-US" sz="1500" dirty="0">
                <a:solidFill>
                  <a:schemeClr val="accent1">
                    <a:lumMod val="75000"/>
                  </a:schemeClr>
                </a:solidFill>
              </a:rPr>
              <a:t>) and Antiproton Collector (</a:t>
            </a:r>
            <a:r>
              <a:rPr lang="en-US" sz="1500" dirty="0">
                <a:solidFill>
                  <a:srgbClr val="FF0000"/>
                </a:solidFill>
              </a:rPr>
              <a:t>AC</a:t>
            </a:r>
            <a:r>
              <a:rPr lang="en-US" sz="1500" dirty="0">
                <a:solidFill>
                  <a:schemeClr val="accent1">
                    <a:lumMod val="75000"/>
                  </a:schemeClr>
                </a:solidFill>
              </a:rPr>
              <a:t>) rings (roof removed)</a:t>
            </a:r>
          </a:p>
          <a:p>
            <a:pPr>
              <a:spcBef>
                <a:spcPct val="50000"/>
              </a:spcBef>
            </a:pPr>
            <a:r>
              <a:rPr lang="en-US" sz="1500" dirty="0">
                <a:solidFill>
                  <a:schemeClr val="accent1">
                    <a:lumMod val="75000"/>
                  </a:schemeClr>
                </a:solidFill>
              </a:rPr>
              <a:t>The outer ring (</a:t>
            </a:r>
            <a:r>
              <a:rPr lang="en-US" sz="1500" dirty="0">
                <a:solidFill>
                  <a:srgbClr val="FF0000"/>
                </a:solidFill>
              </a:rPr>
              <a:t>AC</a:t>
            </a:r>
            <a:r>
              <a:rPr lang="en-US" sz="1500" dirty="0">
                <a:solidFill>
                  <a:schemeClr val="accent1">
                    <a:lumMod val="75000"/>
                  </a:schemeClr>
                </a:solidFill>
              </a:rPr>
              <a:t>) was retained and converted into </a:t>
            </a:r>
            <a:r>
              <a:rPr lang="en-US" sz="1500" dirty="0">
                <a:solidFill>
                  <a:srgbClr val="FF0000"/>
                </a:solidFill>
              </a:rPr>
              <a:t>AD</a:t>
            </a:r>
            <a:r>
              <a:rPr lang="en-US" sz="1500" dirty="0">
                <a:solidFill>
                  <a:schemeClr val="accent1">
                    <a:lumMod val="75000"/>
                  </a:schemeClr>
                </a:solidFill>
              </a:rPr>
              <a:t> in 1998</a:t>
            </a:r>
          </a:p>
          <a:p>
            <a:pPr>
              <a:spcBef>
                <a:spcPct val="50000"/>
              </a:spcBef>
            </a:pPr>
            <a:r>
              <a:rPr lang="en-US" sz="1500" dirty="0">
                <a:solidFill>
                  <a:schemeClr val="accent1">
                    <a:lumMod val="75000"/>
                  </a:schemeClr>
                </a:solidFill>
              </a:rPr>
              <a:t>The </a:t>
            </a:r>
            <a:r>
              <a:rPr lang="en-US" sz="1500" dirty="0">
                <a:solidFill>
                  <a:srgbClr val="FF0000"/>
                </a:solidFill>
              </a:rPr>
              <a:t>AA</a:t>
            </a:r>
            <a:r>
              <a:rPr lang="en-US" sz="1500" dirty="0">
                <a:solidFill>
                  <a:schemeClr val="accent1">
                    <a:lumMod val="75000"/>
                  </a:schemeClr>
                </a:solidFill>
              </a:rPr>
              <a:t> was removed</a:t>
            </a:r>
          </a:p>
        </p:txBody>
      </p:sp>
      <p:sp>
        <p:nvSpPr>
          <p:cNvPr id="3" name="TextBox 2">
            <a:extLst>
              <a:ext uri="{FF2B5EF4-FFF2-40B4-BE49-F238E27FC236}">
                <a16:creationId xmlns:a16="http://schemas.microsoft.com/office/drawing/2014/main" id="{B62BE45E-9142-3147-A836-1EAEE0A35252}"/>
              </a:ext>
            </a:extLst>
          </p:cNvPr>
          <p:cNvSpPr txBox="1"/>
          <p:nvPr/>
        </p:nvSpPr>
        <p:spPr>
          <a:xfrm>
            <a:off x="3356018" y="2327255"/>
            <a:ext cx="450764" cy="369332"/>
          </a:xfrm>
          <a:prstGeom prst="rect">
            <a:avLst/>
          </a:prstGeom>
          <a:noFill/>
        </p:spPr>
        <p:txBody>
          <a:bodyPr wrap="none" rtlCol="0">
            <a:spAutoFit/>
          </a:bodyPr>
          <a:lstStyle/>
          <a:p>
            <a:r>
              <a:rPr lang="en-GB" dirty="0">
                <a:solidFill>
                  <a:srgbClr val="FF0000"/>
                </a:solidFill>
              </a:rPr>
              <a:t>AA</a:t>
            </a:r>
          </a:p>
        </p:txBody>
      </p:sp>
      <p:sp>
        <p:nvSpPr>
          <p:cNvPr id="12" name="TextBox 11">
            <a:extLst>
              <a:ext uri="{FF2B5EF4-FFF2-40B4-BE49-F238E27FC236}">
                <a16:creationId xmlns:a16="http://schemas.microsoft.com/office/drawing/2014/main" id="{FBB22A78-8763-1740-B7F5-E3FC03C798F5}"/>
              </a:ext>
            </a:extLst>
          </p:cNvPr>
          <p:cNvSpPr txBox="1"/>
          <p:nvPr/>
        </p:nvSpPr>
        <p:spPr>
          <a:xfrm>
            <a:off x="1691364" y="2394805"/>
            <a:ext cx="439479" cy="369332"/>
          </a:xfrm>
          <a:prstGeom prst="rect">
            <a:avLst/>
          </a:prstGeom>
          <a:noFill/>
        </p:spPr>
        <p:txBody>
          <a:bodyPr wrap="none" rtlCol="0">
            <a:spAutoFit/>
          </a:bodyPr>
          <a:lstStyle/>
          <a:p>
            <a:r>
              <a:rPr lang="en-GB" dirty="0">
                <a:solidFill>
                  <a:srgbClr val="FF0000"/>
                </a:solidFill>
              </a:rPr>
              <a:t>AC</a:t>
            </a:r>
          </a:p>
        </p:txBody>
      </p:sp>
    </p:spTree>
    <p:extLst>
      <p:ext uri="{BB962C8B-B14F-4D97-AF65-F5344CB8AC3E}">
        <p14:creationId xmlns:p14="http://schemas.microsoft.com/office/powerpoint/2010/main" val="13567212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A picture containing indoor, cake, cup, donut&#10;&#10;Description automatically generated">
            <a:extLst>
              <a:ext uri="{FF2B5EF4-FFF2-40B4-BE49-F238E27FC236}">
                <a16:creationId xmlns:a16="http://schemas.microsoft.com/office/drawing/2014/main" id="{A5D44B3E-6E00-B145-9B39-2F69ED2206E0}"/>
              </a:ext>
            </a:extLst>
          </p:cNvPr>
          <p:cNvPicPr>
            <a:picLocks noChangeAspect="1"/>
          </p:cNvPicPr>
          <p:nvPr/>
        </p:nvPicPr>
        <p:blipFill>
          <a:blip r:embed="rId2"/>
          <a:stretch>
            <a:fillRect/>
          </a:stretch>
        </p:blipFill>
        <p:spPr>
          <a:xfrm rot="1369673">
            <a:off x="10528901" y="5940816"/>
            <a:ext cx="1463888" cy="592101"/>
          </a:xfrm>
          <a:prstGeom prst="rect">
            <a:avLst/>
          </a:prstGeom>
        </p:spPr>
      </p:pic>
      <p:sp>
        <p:nvSpPr>
          <p:cNvPr id="73" name="Freeform 72">
            <a:extLst>
              <a:ext uri="{FF2B5EF4-FFF2-40B4-BE49-F238E27FC236}">
                <a16:creationId xmlns:a16="http://schemas.microsoft.com/office/drawing/2014/main" id="{F4733D76-03A0-4F4D-99CF-A1DD8E93080C}"/>
              </a:ext>
            </a:extLst>
          </p:cNvPr>
          <p:cNvSpPr/>
          <p:nvPr/>
        </p:nvSpPr>
        <p:spPr>
          <a:xfrm>
            <a:off x="4101092" y="4303675"/>
            <a:ext cx="7159752" cy="2217636"/>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7D5C8AB-321E-D04C-A297-CDF677A4713B}"/>
              </a:ext>
            </a:extLst>
          </p:cNvPr>
          <p:cNvPicPr>
            <a:picLocks noChangeAspect="1"/>
          </p:cNvPicPr>
          <p:nvPr/>
        </p:nvPicPr>
        <p:blipFill>
          <a:blip r:embed="rId3"/>
          <a:stretch>
            <a:fillRect/>
          </a:stretch>
        </p:blipFill>
        <p:spPr>
          <a:xfrm>
            <a:off x="5014604" y="1348866"/>
            <a:ext cx="1351995" cy="1357447"/>
          </a:xfrm>
          <a:prstGeom prst="rect">
            <a:avLst/>
          </a:prstGeom>
        </p:spPr>
      </p:pic>
      <p:sp>
        <p:nvSpPr>
          <p:cNvPr id="2" name="Title 1">
            <a:extLst>
              <a:ext uri="{FF2B5EF4-FFF2-40B4-BE49-F238E27FC236}">
                <a16:creationId xmlns:a16="http://schemas.microsoft.com/office/drawing/2014/main" id="{1209ED25-F823-6F45-BA69-530616B8F02F}"/>
              </a:ext>
            </a:extLst>
          </p:cNvPr>
          <p:cNvSpPr>
            <a:spLocks noGrp="1"/>
          </p:cNvSpPr>
          <p:nvPr>
            <p:ph type="title"/>
          </p:nvPr>
        </p:nvSpPr>
        <p:spPr/>
        <p:txBody>
          <a:bodyPr>
            <a:normAutofit/>
          </a:bodyPr>
          <a:lstStyle/>
          <a:p>
            <a:pPr algn="ctr"/>
            <a:r>
              <a:rPr lang="en-GB" dirty="0">
                <a:solidFill>
                  <a:schemeClr val="bg1"/>
                </a:solidFill>
              </a:rPr>
              <a:t>Talk overview</a:t>
            </a:r>
          </a:p>
        </p:txBody>
      </p:sp>
      <p:sp>
        <p:nvSpPr>
          <p:cNvPr id="147" name="Date Placeholder 146">
            <a:extLst>
              <a:ext uri="{FF2B5EF4-FFF2-40B4-BE49-F238E27FC236}">
                <a16:creationId xmlns:a16="http://schemas.microsoft.com/office/drawing/2014/main" id="{A1EF4324-B1B6-4541-B9C2-081B2980D7AF}"/>
              </a:ext>
            </a:extLst>
          </p:cNvPr>
          <p:cNvSpPr>
            <a:spLocks noGrp="1"/>
          </p:cNvSpPr>
          <p:nvPr>
            <p:ph type="dt" sz="half" idx="10"/>
          </p:nvPr>
        </p:nvSpPr>
        <p:spPr/>
        <p:txBody>
          <a:bodyPr/>
          <a:lstStyle/>
          <a:p>
            <a:r>
              <a:rPr lang="de-CH"/>
              <a:t>09/07/2020</a:t>
            </a:r>
            <a:endParaRPr lang="en-GB"/>
          </a:p>
        </p:txBody>
      </p:sp>
      <p:sp>
        <p:nvSpPr>
          <p:cNvPr id="6" name="Oval 5">
            <a:extLst>
              <a:ext uri="{FF2B5EF4-FFF2-40B4-BE49-F238E27FC236}">
                <a16:creationId xmlns:a16="http://schemas.microsoft.com/office/drawing/2014/main" id="{66E0AF06-8D68-7146-845E-04926819C03A}"/>
              </a:ext>
            </a:extLst>
          </p:cNvPr>
          <p:cNvSpPr/>
          <p:nvPr/>
        </p:nvSpPr>
        <p:spPr>
          <a:xfrm>
            <a:off x="9038557" y="3102053"/>
            <a:ext cx="1878496"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18A1BD3-B643-204B-B6A2-1AE46F477121}"/>
              </a:ext>
            </a:extLst>
          </p:cNvPr>
          <p:cNvSpPr/>
          <p:nvPr/>
        </p:nvSpPr>
        <p:spPr>
          <a:xfrm>
            <a:off x="9349983" y="3244515"/>
            <a:ext cx="1219200" cy="587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EB206CC-73DA-774B-9F50-28F7DCAD245D}"/>
              </a:ext>
            </a:extLst>
          </p:cNvPr>
          <p:cNvSpPr/>
          <p:nvPr/>
        </p:nvSpPr>
        <p:spPr>
          <a:xfrm>
            <a:off x="8671110" y="4075027"/>
            <a:ext cx="470452" cy="226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B69AC1D8-5ABA-9047-9F41-B94A6D1FFA8C}"/>
              </a:ext>
            </a:extLst>
          </p:cNvPr>
          <p:cNvSpPr/>
          <p:nvPr/>
        </p:nvSpPr>
        <p:spPr>
          <a:xfrm>
            <a:off x="8742340" y="4109323"/>
            <a:ext cx="327992" cy="1579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a:extLst>
              <a:ext uri="{FF2B5EF4-FFF2-40B4-BE49-F238E27FC236}">
                <a16:creationId xmlns:a16="http://schemas.microsoft.com/office/drawing/2014/main" id="{637240D2-1F4D-2B43-B5C5-A7DC352970C9}"/>
              </a:ext>
            </a:extLst>
          </p:cNvPr>
          <p:cNvSpPr/>
          <p:nvPr/>
        </p:nvSpPr>
        <p:spPr>
          <a:xfrm>
            <a:off x="6255291" y="1916264"/>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0CDB36C5-91C8-F842-AB0A-A14C914B1CE7}"/>
              </a:ext>
            </a:extLst>
          </p:cNvPr>
          <p:cNvSpPr/>
          <p:nvPr/>
        </p:nvSpPr>
        <p:spPr>
          <a:xfrm>
            <a:off x="6237068" y="2077530"/>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3E2302A6-69C9-F246-B03C-632B79ED546A}"/>
              </a:ext>
            </a:extLst>
          </p:cNvPr>
          <p:cNvSpPr/>
          <p:nvPr/>
        </p:nvSpPr>
        <p:spPr>
          <a:xfrm>
            <a:off x="6288407" y="1289341"/>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3A88EA71-309B-B44E-96F9-DB0E7E2790B9}"/>
              </a:ext>
            </a:extLst>
          </p:cNvPr>
          <p:cNvSpPr/>
          <p:nvPr/>
        </p:nvSpPr>
        <p:spPr>
          <a:xfrm>
            <a:off x="6245352" y="1446003"/>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a:extLst>
              <a:ext uri="{FF2B5EF4-FFF2-40B4-BE49-F238E27FC236}">
                <a16:creationId xmlns:a16="http://schemas.microsoft.com/office/drawing/2014/main" id="{3E25844A-0AC2-AD40-AA83-CD2FF5F8C70D}"/>
              </a:ext>
            </a:extLst>
          </p:cNvPr>
          <p:cNvSpPr/>
          <p:nvPr/>
        </p:nvSpPr>
        <p:spPr>
          <a:xfrm>
            <a:off x="6225474" y="2134925"/>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a:extLst>
              <a:ext uri="{FF2B5EF4-FFF2-40B4-BE49-F238E27FC236}">
                <a16:creationId xmlns:a16="http://schemas.microsoft.com/office/drawing/2014/main" id="{57DF97E4-2C66-F54A-94D3-3C1BE1096489}"/>
              </a:ext>
            </a:extLst>
          </p:cNvPr>
          <p:cNvSpPr/>
          <p:nvPr/>
        </p:nvSpPr>
        <p:spPr>
          <a:xfrm>
            <a:off x="6165839" y="2298110"/>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a:extLst>
              <a:ext uri="{FF2B5EF4-FFF2-40B4-BE49-F238E27FC236}">
                <a16:creationId xmlns:a16="http://schemas.microsoft.com/office/drawing/2014/main" id="{EEFEE29D-2D10-CE4A-BAC9-6E8B4A2DB556}"/>
              </a:ext>
            </a:extLst>
          </p:cNvPr>
          <p:cNvSpPr/>
          <p:nvPr/>
        </p:nvSpPr>
        <p:spPr>
          <a:xfrm>
            <a:off x="6086326" y="2452977"/>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CD459226-2437-9240-B346-F8C26E23F859}"/>
              </a:ext>
            </a:extLst>
          </p:cNvPr>
          <p:cNvSpPr/>
          <p:nvPr/>
        </p:nvSpPr>
        <p:spPr>
          <a:xfrm>
            <a:off x="6042567" y="2590364"/>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a:extLst>
              <a:ext uri="{FF2B5EF4-FFF2-40B4-BE49-F238E27FC236}">
                <a16:creationId xmlns:a16="http://schemas.microsoft.com/office/drawing/2014/main" id="{94D32AF6-B5B7-E34F-9807-B1EA822D6044}"/>
              </a:ext>
            </a:extLst>
          </p:cNvPr>
          <p:cNvSpPr/>
          <p:nvPr/>
        </p:nvSpPr>
        <p:spPr>
          <a:xfrm>
            <a:off x="7795856" y="2383403"/>
            <a:ext cx="3022639" cy="924340"/>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21">
            <a:extLst>
              <a:ext uri="{FF2B5EF4-FFF2-40B4-BE49-F238E27FC236}">
                <a16:creationId xmlns:a16="http://schemas.microsoft.com/office/drawing/2014/main" id="{62EBFDC7-01D7-524A-B369-7D647CE96228}"/>
              </a:ext>
            </a:extLst>
          </p:cNvPr>
          <p:cNvSpPr/>
          <p:nvPr/>
        </p:nvSpPr>
        <p:spPr>
          <a:xfrm>
            <a:off x="7607847" y="2503189"/>
            <a:ext cx="3022639" cy="693193"/>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a:extLst>
              <a:ext uri="{FF2B5EF4-FFF2-40B4-BE49-F238E27FC236}">
                <a16:creationId xmlns:a16="http://schemas.microsoft.com/office/drawing/2014/main" id="{6B9E471D-B0D6-274F-9EDB-62A437B2BC00}"/>
              </a:ext>
            </a:extLst>
          </p:cNvPr>
          <p:cNvSpPr/>
          <p:nvPr/>
        </p:nvSpPr>
        <p:spPr>
          <a:xfrm>
            <a:off x="7716343" y="2144864"/>
            <a:ext cx="99392" cy="288235"/>
          </a:xfrm>
          <a:custGeom>
            <a:avLst/>
            <a:gdLst>
              <a:gd name="connsiteX0" fmla="*/ 99392 w 99392"/>
              <a:gd name="connsiteY0" fmla="*/ 288235 h 288235"/>
              <a:gd name="connsiteX1" fmla="*/ 69574 w 99392"/>
              <a:gd name="connsiteY1" fmla="*/ 178905 h 288235"/>
              <a:gd name="connsiteX2" fmla="*/ 59635 w 99392"/>
              <a:gd name="connsiteY2" fmla="*/ 149087 h 288235"/>
              <a:gd name="connsiteX3" fmla="*/ 29818 w 99392"/>
              <a:gd name="connsiteY3" fmla="*/ 129209 h 288235"/>
              <a:gd name="connsiteX4" fmla="*/ 9939 w 99392"/>
              <a:gd name="connsiteY4" fmla="*/ 69574 h 288235"/>
              <a:gd name="connsiteX5" fmla="*/ 0 w 99392"/>
              <a:gd name="connsiteY5" fmla="*/ 39757 h 288235"/>
              <a:gd name="connsiteX6" fmla="*/ 0 w 99392"/>
              <a:gd name="connsiteY6" fmla="*/ 0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392" h="288235">
                <a:moveTo>
                  <a:pt x="99392" y="288235"/>
                </a:moveTo>
                <a:cubicBezTo>
                  <a:pt x="85342" y="217991"/>
                  <a:pt x="94795" y="254568"/>
                  <a:pt x="69574" y="178905"/>
                </a:cubicBezTo>
                <a:cubicBezTo>
                  <a:pt x="66261" y="168966"/>
                  <a:pt x="68352" y="154899"/>
                  <a:pt x="59635" y="149087"/>
                </a:cubicBezTo>
                <a:lnTo>
                  <a:pt x="29818" y="129209"/>
                </a:lnTo>
                <a:lnTo>
                  <a:pt x="9939" y="69574"/>
                </a:lnTo>
                <a:cubicBezTo>
                  <a:pt x="6626" y="59635"/>
                  <a:pt x="0" y="50234"/>
                  <a:pt x="0" y="39757"/>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a:extLst>
              <a:ext uri="{FF2B5EF4-FFF2-40B4-BE49-F238E27FC236}">
                <a16:creationId xmlns:a16="http://schemas.microsoft.com/office/drawing/2014/main" id="{5E22DECB-6B3D-CE45-B0FC-10C4AF230DCC}"/>
              </a:ext>
            </a:extLst>
          </p:cNvPr>
          <p:cNvSpPr/>
          <p:nvPr/>
        </p:nvSpPr>
        <p:spPr>
          <a:xfrm>
            <a:off x="7338656" y="2532490"/>
            <a:ext cx="278304" cy="397566"/>
          </a:xfrm>
          <a:custGeom>
            <a:avLst/>
            <a:gdLst>
              <a:gd name="connsiteX0" fmla="*/ 0 w 278304"/>
              <a:gd name="connsiteY0" fmla="*/ 397566 h 397566"/>
              <a:gd name="connsiteX1" fmla="*/ 49696 w 278304"/>
              <a:gd name="connsiteY1" fmla="*/ 377687 h 397566"/>
              <a:gd name="connsiteX2" fmla="*/ 69574 w 278304"/>
              <a:gd name="connsiteY2" fmla="*/ 347870 h 397566"/>
              <a:gd name="connsiteX3" fmla="*/ 109331 w 278304"/>
              <a:gd name="connsiteY3" fmla="*/ 298174 h 397566"/>
              <a:gd name="connsiteX4" fmla="*/ 139148 w 278304"/>
              <a:gd name="connsiteY4" fmla="*/ 238540 h 397566"/>
              <a:gd name="connsiteX5" fmla="*/ 168966 w 278304"/>
              <a:gd name="connsiteY5" fmla="*/ 188844 h 397566"/>
              <a:gd name="connsiteX6" fmla="*/ 198783 w 278304"/>
              <a:gd name="connsiteY6" fmla="*/ 139148 h 397566"/>
              <a:gd name="connsiteX7" fmla="*/ 208722 w 278304"/>
              <a:gd name="connsiteY7" fmla="*/ 109331 h 397566"/>
              <a:gd name="connsiteX8" fmla="*/ 238539 w 278304"/>
              <a:gd name="connsiteY8" fmla="*/ 89453 h 397566"/>
              <a:gd name="connsiteX9" fmla="*/ 258418 w 278304"/>
              <a:gd name="connsiteY9" fmla="*/ 69574 h 397566"/>
              <a:gd name="connsiteX10" fmla="*/ 278296 w 278304"/>
              <a:gd name="connsiteY10" fmla="*/ 0 h 39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304" h="397566">
                <a:moveTo>
                  <a:pt x="0" y="397566"/>
                </a:moveTo>
                <a:cubicBezTo>
                  <a:pt x="16565" y="390940"/>
                  <a:pt x="35178" y="388057"/>
                  <a:pt x="49696" y="377687"/>
                </a:cubicBezTo>
                <a:cubicBezTo>
                  <a:pt x="59416" y="370744"/>
                  <a:pt x="62112" y="357198"/>
                  <a:pt x="69574" y="347870"/>
                </a:cubicBezTo>
                <a:cubicBezTo>
                  <a:pt x="94229" y="317052"/>
                  <a:pt x="88934" y="338968"/>
                  <a:pt x="109331" y="298174"/>
                </a:cubicBezTo>
                <a:cubicBezTo>
                  <a:pt x="150477" y="215880"/>
                  <a:pt x="82184" y="323987"/>
                  <a:pt x="139148" y="238540"/>
                </a:cubicBezTo>
                <a:cubicBezTo>
                  <a:pt x="167303" y="154073"/>
                  <a:pt x="128036" y="257058"/>
                  <a:pt x="168966" y="188844"/>
                </a:cubicBezTo>
                <a:cubicBezTo>
                  <a:pt x="207678" y="124326"/>
                  <a:pt x="148412" y="189522"/>
                  <a:pt x="198783" y="139148"/>
                </a:cubicBezTo>
                <a:cubicBezTo>
                  <a:pt x="202096" y="129209"/>
                  <a:pt x="202177" y="117512"/>
                  <a:pt x="208722" y="109331"/>
                </a:cubicBezTo>
                <a:cubicBezTo>
                  <a:pt x="216184" y="100003"/>
                  <a:pt x="229211" y="96915"/>
                  <a:pt x="238539" y="89453"/>
                </a:cubicBezTo>
                <a:cubicBezTo>
                  <a:pt x="245857" y="83599"/>
                  <a:pt x="251792" y="76200"/>
                  <a:pt x="258418" y="69574"/>
                </a:cubicBezTo>
                <a:cubicBezTo>
                  <a:pt x="279344" y="6797"/>
                  <a:pt x="278296" y="30893"/>
                  <a:pt x="2782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EF2D7559-1210-6646-A258-53E54A2964DC}"/>
              </a:ext>
            </a:extLst>
          </p:cNvPr>
          <p:cNvSpPr/>
          <p:nvPr/>
        </p:nvSpPr>
        <p:spPr>
          <a:xfrm>
            <a:off x="7298900" y="2657832"/>
            <a:ext cx="91962" cy="133076"/>
          </a:xfrm>
          <a:custGeom>
            <a:avLst/>
            <a:gdLst>
              <a:gd name="connsiteX0" fmla="*/ 0 w 91962"/>
              <a:gd name="connsiteY0" fmla="*/ 33685 h 133076"/>
              <a:gd name="connsiteX1" fmla="*/ 89452 w 91962"/>
              <a:gd name="connsiteY1" fmla="*/ 13806 h 133076"/>
              <a:gd name="connsiteX2" fmla="*/ 79513 w 91962"/>
              <a:gd name="connsiteY2" fmla="*/ 73441 h 133076"/>
              <a:gd name="connsiteX3" fmla="*/ 59635 w 91962"/>
              <a:gd name="connsiteY3" fmla="*/ 133076 h 133076"/>
            </a:gdLst>
            <a:ahLst/>
            <a:cxnLst>
              <a:cxn ang="0">
                <a:pos x="connsiteX0" y="connsiteY0"/>
              </a:cxn>
              <a:cxn ang="0">
                <a:pos x="connsiteX1" y="connsiteY1"/>
              </a:cxn>
              <a:cxn ang="0">
                <a:pos x="connsiteX2" y="connsiteY2"/>
              </a:cxn>
              <a:cxn ang="0">
                <a:pos x="connsiteX3" y="connsiteY3"/>
              </a:cxn>
            </a:cxnLst>
            <a:rect l="l" t="t" r="r" b="b"/>
            <a:pathLst>
              <a:path w="91962" h="133076">
                <a:moveTo>
                  <a:pt x="0" y="33685"/>
                </a:moveTo>
                <a:cubicBezTo>
                  <a:pt x="2653" y="32093"/>
                  <a:pt x="72500" y="-25747"/>
                  <a:pt x="89452" y="13806"/>
                </a:cubicBezTo>
                <a:cubicBezTo>
                  <a:pt x="97391" y="32329"/>
                  <a:pt x="84401" y="53890"/>
                  <a:pt x="79513" y="73441"/>
                </a:cubicBezTo>
                <a:cubicBezTo>
                  <a:pt x="74431" y="93769"/>
                  <a:pt x="59635" y="133076"/>
                  <a:pt x="59635" y="1330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a:extLst>
              <a:ext uri="{FF2B5EF4-FFF2-40B4-BE49-F238E27FC236}">
                <a16:creationId xmlns:a16="http://schemas.microsoft.com/office/drawing/2014/main" id="{732EF81B-802B-7142-8CFC-D2A864116012}"/>
              </a:ext>
            </a:extLst>
          </p:cNvPr>
          <p:cNvSpPr/>
          <p:nvPr/>
        </p:nvSpPr>
        <p:spPr>
          <a:xfrm>
            <a:off x="7302901" y="2361588"/>
            <a:ext cx="99391" cy="178905"/>
          </a:xfrm>
          <a:custGeom>
            <a:avLst/>
            <a:gdLst>
              <a:gd name="connsiteX0" fmla="*/ 0 w 99391"/>
              <a:gd name="connsiteY0" fmla="*/ 0 h 178905"/>
              <a:gd name="connsiteX1" fmla="*/ 59635 w 99391"/>
              <a:gd name="connsiteY1" fmla="*/ 9939 h 178905"/>
              <a:gd name="connsiteX2" fmla="*/ 99391 w 99391"/>
              <a:gd name="connsiteY2" fmla="*/ 59635 h 178905"/>
              <a:gd name="connsiteX3" fmla="*/ 69574 w 99391"/>
              <a:gd name="connsiteY3" fmla="*/ 159026 h 178905"/>
              <a:gd name="connsiteX4" fmla="*/ 39756 w 99391"/>
              <a:gd name="connsiteY4" fmla="*/ 168966 h 178905"/>
              <a:gd name="connsiteX5" fmla="*/ 29817 w 99391"/>
              <a:gd name="connsiteY5" fmla="*/ 178905 h 17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91" h="178905">
                <a:moveTo>
                  <a:pt x="0" y="0"/>
                </a:moveTo>
                <a:cubicBezTo>
                  <a:pt x="19878" y="3313"/>
                  <a:pt x="40766" y="2863"/>
                  <a:pt x="59635" y="9939"/>
                </a:cubicBezTo>
                <a:cubicBezTo>
                  <a:pt x="72222" y="14659"/>
                  <a:pt x="94375" y="52111"/>
                  <a:pt x="99391" y="59635"/>
                </a:cubicBezTo>
                <a:cubicBezTo>
                  <a:pt x="95041" y="90083"/>
                  <a:pt x="98735" y="135697"/>
                  <a:pt x="69574" y="159026"/>
                </a:cubicBezTo>
                <a:cubicBezTo>
                  <a:pt x="61393" y="165571"/>
                  <a:pt x="49127" y="164280"/>
                  <a:pt x="39756" y="168966"/>
                </a:cubicBezTo>
                <a:cubicBezTo>
                  <a:pt x="35565" y="171061"/>
                  <a:pt x="33130" y="175592"/>
                  <a:pt x="29817" y="1789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a:extLst>
              <a:ext uri="{FF2B5EF4-FFF2-40B4-BE49-F238E27FC236}">
                <a16:creationId xmlns:a16="http://schemas.microsoft.com/office/drawing/2014/main" id="{0BD226BD-BE0C-4046-9F7D-CE1398619159}"/>
              </a:ext>
            </a:extLst>
          </p:cNvPr>
          <p:cNvSpPr/>
          <p:nvPr/>
        </p:nvSpPr>
        <p:spPr>
          <a:xfrm>
            <a:off x="7311162" y="2203461"/>
            <a:ext cx="368135" cy="142509"/>
          </a:xfrm>
          <a:custGeom>
            <a:avLst/>
            <a:gdLst>
              <a:gd name="connsiteX0" fmla="*/ 368135 w 368135"/>
              <a:gd name="connsiteY0" fmla="*/ 100946 h 142509"/>
              <a:gd name="connsiteX1" fmla="*/ 350322 w 368135"/>
              <a:gd name="connsiteY1" fmla="*/ 130634 h 142509"/>
              <a:gd name="connsiteX2" fmla="*/ 320634 w 368135"/>
              <a:gd name="connsiteY2" fmla="*/ 136572 h 142509"/>
              <a:gd name="connsiteX3" fmla="*/ 302821 w 368135"/>
              <a:gd name="connsiteY3" fmla="*/ 142509 h 142509"/>
              <a:gd name="connsiteX4" fmla="*/ 225632 w 368135"/>
              <a:gd name="connsiteY4" fmla="*/ 136572 h 142509"/>
              <a:gd name="connsiteX5" fmla="*/ 190006 w 368135"/>
              <a:gd name="connsiteY5" fmla="*/ 124696 h 142509"/>
              <a:gd name="connsiteX6" fmla="*/ 178130 w 368135"/>
              <a:gd name="connsiteY6" fmla="*/ 112821 h 142509"/>
              <a:gd name="connsiteX7" fmla="*/ 154380 w 368135"/>
              <a:gd name="connsiteY7" fmla="*/ 77195 h 142509"/>
              <a:gd name="connsiteX8" fmla="*/ 112816 w 368135"/>
              <a:gd name="connsiteY8" fmla="*/ 41569 h 142509"/>
              <a:gd name="connsiteX9" fmla="*/ 77190 w 368135"/>
              <a:gd name="connsiteY9" fmla="*/ 29694 h 142509"/>
              <a:gd name="connsiteX10" fmla="*/ 59377 w 368135"/>
              <a:gd name="connsiteY10" fmla="*/ 23756 h 142509"/>
              <a:gd name="connsiteX11" fmla="*/ 41564 w 368135"/>
              <a:gd name="connsiteY11" fmla="*/ 11881 h 142509"/>
              <a:gd name="connsiteX12" fmla="*/ 0 w 368135"/>
              <a:gd name="connsiteY12" fmla="*/ 5 h 142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135" h="142509">
                <a:moveTo>
                  <a:pt x="368135" y="100946"/>
                </a:moveTo>
                <a:cubicBezTo>
                  <a:pt x="362197" y="110842"/>
                  <a:pt x="359555" y="123710"/>
                  <a:pt x="350322" y="130634"/>
                </a:cubicBezTo>
                <a:cubicBezTo>
                  <a:pt x="342248" y="136689"/>
                  <a:pt x="330425" y="134124"/>
                  <a:pt x="320634" y="136572"/>
                </a:cubicBezTo>
                <a:cubicBezTo>
                  <a:pt x="314562" y="138090"/>
                  <a:pt x="308759" y="140530"/>
                  <a:pt x="302821" y="142509"/>
                </a:cubicBezTo>
                <a:cubicBezTo>
                  <a:pt x="277091" y="140530"/>
                  <a:pt x="251122" y="140597"/>
                  <a:pt x="225632" y="136572"/>
                </a:cubicBezTo>
                <a:cubicBezTo>
                  <a:pt x="213267" y="134620"/>
                  <a:pt x="190006" y="124696"/>
                  <a:pt x="190006" y="124696"/>
                </a:cubicBezTo>
                <a:cubicBezTo>
                  <a:pt x="186047" y="120738"/>
                  <a:pt x="181489" y="117300"/>
                  <a:pt x="178130" y="112821"/>
                </a:cubicBezTo>
                <a:cubicBezTo>
                  <a:pt x="169567" y="101403"/>
                  <a:pt x="164472" y="87287"/>
                  <a:pt x="154380" y="77195"/>
                </a:cubicBezTo>
                <a:cubicBezTo>
                  <a:pt x="142608" y="65423"/>
                  <a:pt x="129094" y="48803"/>
                  <a:pt x="112816" y="41569"/>
                </a:cubicBezTo>
                <a:cubicBezTo>
                  <a:pt x="101377" y="36485"/>
                  <a:pt x="89065" y="33652"/>
                  <a:pt x="77190" y="29694"/>
                </a:cubicBezTo>
                <a:cubicBezTo>
                  <a:pt x="71252" y="27715"/>
                  <a:pt x="64585" y="27228"/>
                  <a:pt x="59377" y="23756"/>
                </a:cubicBezTo>
                <a:cubicBezTo>
                  <a:pt x="53439" y="19798"/>
                  <a:pt x="48085" y="14779"/>
                  <a:pt x="41564" y="11881"/>
                </a:cubicBezTo>
                <a:cubicBezTo>
                  <a:pt x="13435" y="-621"/>
                  <a:pt x="16973" y="5"/>
                  <a:pt x="0" y="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a:extLst>
              <a:ext uri="{FF2B5EF4-FFF2-40B4-BE49-F238E27FC236}">
                <a16:creationId xmlns:a16="http://schemas.microsoft.com/office/drawing/2014/main" id="{42A8B90C-7DBD-DC4B-BA38-2D2900F92BD5}"/>
              </a:ext>
            </a:extLst>
          </p:cNvPr>
          <p:cNvSpPr/>
          <p:nvPr/>
        </p:nvSpPr>
        <p:spPr>
          <a:xfrm>
            <a:off x="6181344" y="1737360"/>
            <a:ext cx="118872" cy="64008"/>
          </a:xfrm>
          <a:custGeom>
            <a:avLst/>
            <a:gdLst>
              <a:gd name="connsiteX0" fmla="*/ 118872 w 118872"/>
              <a:gd name="connsiteY0" fmla="*/ 0 h 64008"/>
              <a:gd name="connsiteX1" fmla="*/ 73152 w 118872"/>
              <a:gd name="connsiteY1" fmla="*/ 27432 h 64008"/>
              <a:gd name="connsiteX2" fmla="*/ 0 w 118872"/>
              <a:gd name="connsiteY2" fmla="*/ 64008 h 64008"/>
            </a:gdLst>
            <a:ahLst/>
            <a:cxnLst>
              <a:cxn ang="0">
                <a:pos x="connsiteX0" y="connsiteY0"/>
              </a:cxn>
              <a:cxn ang="0">
                <a:pos x="connsiteX1" y="connsiteY1"/>
              </a:cxn>
              <a:cxn ang="0">
                <a:pos x="connsiteX2" y="connsiteY2"/>
              </a:cxn>
            </a:cxnLst>
            <a:rect l="l" t="t" r="r" b="b"/>
            <a:pathLst>
              <a:path w="118872" h="64008">
                <a:moveTo>
                  <a:pt x="118872" y="0"/>
                </a:moveTo>
                <a:cubicBezTo>
                  <a:pt x="103632" y="9144"/>
                  <a:pt x="89332" y="20078"/>
                  <a:pt x="73152" y="27432"/>
                </a:cubicBezTo>
                <a:cubicBezTo>
                  <a:pt x="-3900" y="62456"/>
                  <a:pt x="38184" y="25824"/>
                  <a:pt x="0" y="640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a:extLst>
              <a:ext uri="{FF2B5EF4-FFF2-40B4-BE49-F238E27FC236}">
                <a16:creationId xmlns:a16="http://schemas.microsoft.com/office/drawing/2014/main" id="{FF7E5C9D-CB9E-974B-917D-A725791DEEF4}"/>
              </a:ext>
            </a:extLst>
          </p:cNvPr>
          <p:cNvSpPr/>
          <p:nvPr/>
        </p:nvSpPr>
        <p:spPr>
          <a:xfrm>
            <a:off x="6007608" y="2487168"/>
            <a:ext cx="36576" cy="100584"/>
          </a:xfrm>
          <a:custGeom>
            <a:avLst/>
            <a:gdLst>
              <a:gd name="connsiteX0" fmla="*/ 36576 w 36576"/>
              <a:gd name="connsiteY0" fmla="*/ 100584 h 100584"/>
              <a:gd name="connsiteX1" fmla="*/ 0 w 36576"/>
              <a:gd name="connsiteY1" fmla="*/ 27432 h 100584"/>
              <a:gd name="connsiteX2" fmla="*/ 9144 w 36576"/>
              <a:gd name="connsiteY2" fmla="*/ 0 h 100584"/>
            </a:gdLst>
            <a:ahLst/>
            <a:cxnLst>
              <a:cxn ang="0">
                <a:pos x="connsiteX0" y="connsiteY0"/>
              </a:cxn>
              <a:cxn ang="0">
                <a:pos x="connsiteX1" y="connsiteY1"/>
              </a:cxn>
              <a:cxn ang="0">
                <a:pos x="connsiteX2" y="connsiteY2"/>
              </a:cxn>
            </a:cxnLst>
            <a:rect l="l" t="t" r="r" b="b"/>
            <a:pathLst>
              <a:path w="36576" h="100584">
                <a:moveTo>
                  <a:pt x="36576" y="100584"/>
                </a:moveTo>
                <a:cubicBezTo>
                  <a:pt x="31409" y="91972"/>
                  <a:pt x="0" y="47118"/>
                  <a:pt x="0" y="27432"/>
                </a:cubicBezTo>
                <a:cubicBezTo>
                  <a:pt x="0" y="17793"/>
                  <a:pt x="9144" y="0"/>
                  <a:pt x="914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a:extLst>
              <a:ext uri="{FF2B5EF4-FFF2-40B4-BE49-F238E27FC236}">
                <a16:creationId xmlns:a16="http://schemas.microsoft.com/office/drawing/2014/main" id="{1726CE70-DBA8-8B44-9645-B7733132CB97}"/>
              </a:ext>
            </a:extLst>
          </p:cNvPr>
          <p:cNvSpPr/>
          <p:nvPr/>
        </p:nvSpPr>
        <p:spPr>
          <a:xfrm>
            <a:off x="2304288" y="2120596"/>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a:extLst>
              <a:ext uri="{FF2B5EF4-FFF2-40B4-BE49-F238E27FC236}">
                <a16:creationId xmlns:a16="http://schemas.microsoft.com/office/drawing/2014/main" id="{CE938CE0-BE08-9346-A737-276B4319B61E}"/>
              </a:ext>
            </a:extLst>
          </p:cNvPr>
          <p:cNvSpPr/>
          <p:nvPr/>
        </p:nvSpPr>
        <p:spPr>
          <a:xfrm>
            <a:off x="2264678" y="1944011"/>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F40EB781-5D25-3644-A34E-DD2F3D75B8A3}"/>
              </a:ext>
            </a:extLst>
          </p:cNvPr>
          <p:cNvSpPr txBox="1"/>
          <p:nvPr/>
        </p:nvSpPr>
        <p:spPr>
          <a:xfrm>
            <a:off x="4256813" y="3334687"/>
            <a:ext cx="886968" cy="369332"/>
          </a:xfrm>
          <a:prstGeom prst="rect">
            <a:avLst/>
          </a:prstGeom>
          <a:noFill/>
        </p:spPr>
        <p:txBody>
          <a:bodyPr wrap="square" rtlCol="0">
            <a:spAutoFit/>
          </a:bodyPr>
          <a:lstStyle/>
          <a:p>
            <a:r>
              <a:rPr lang="en-GB" dirty="0"/>
              <a:t>ALPHA</a:t>
            </a:r>
          </a:p>
        </p:txBody>
      </p:sp>
      <p:sp>
        <p:nvSpPr>
          <p:cNvPr id="77" name="TextBox 76">
            <a:extLst>
              <a:ext uri="{FF2B5EF4-FFF2-40B4-BE49-F238E27FC236}">
                <a16:creationId xmlns:a16="http://schemas.microsoft.com/office/drawing/2014/main" id="{D1CF408F-0B44-434A-81DA-9635564B30F2}"/>
              </a:ext>
            </a:extLst>
          </p:cNvPr>
          <p:cNvSpPr txBox="1"/>
          <p:nvPr/>
        </p:nvSpPr>
        <p:spPr>
          <a:xfrm>
            <a:off x="3245796" y="5387772"/>
            <a:ext cx="886968" cy="369332"/>
          </a:xfrm>
          <a:prstGeom prst="rect">
            <a:avLst/>
          </a:prstGeom>
          <a:noFill/>
        </p:spPr>
        <p:txBody>
          <a:bodyPr wrap="square" rtlCol="0">
            <a:spAutoFit/>
          </a:bodyPr>
          <a:lstStyle/>
          <a:p>
            <a:r>
              <a:rPr lang="en-GB" dirty="0" err="1"/>
              <a:t>Gbar</a:t>
            </a:r>
            <a:endParaRPr lang="en-GB" dirty="0"/>
          </a:p>
        </p:txBody>
      </p:sp>
      <p:sp>
        <p:nvSpPr>
          <p:cNvPr id="78" name="Freeform 77">
            <a:extLst>
              <a:ext uri="{FF2B5EF4-FFF2-40B4-BE49-F238E27FC236}">
                <a16:creationId xmlns:a16="http://schemas.microsoft.com/office/drawing/2014/main" id="{F882151B-CA57-374E-8E94-A4B356AEB7FB}"/>
              </a:ext>
            </a:extLst>
          </p:cNvPr>
          <p:cNvSpPr/>
          <p:nvPr/>
        </p:nvSpPr>
        <p:spPr>
          <a:xfrm>
            <a:off x="9043416" y="4014216"/>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reeform 78">
            <a:extLst>
              <a:ext uri="{FF2B5EF4-FFF2-40B4-BE49-F238E27FC236}">
                <a16:creationId xmlns:a16="http://schemas.microsoft.com/office/drawing/2014/main" id="{186D825F-1355-5345-9635-26CC07750A35}"/>
              </a:ext>
            </a:extLst>
          </p:cNvPr>
          <p:cNvSpPr/>
          <p:nvPr/>
        </p:nvSpPr>
        <p:spPr>
          <a:xfrm>
            <a:off x="9141562" y="4056291"/>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79">
            <a:extLst>
              <a:ext uri="{FF2B5EF4-FFF2-40B4-BE49-F238E27FC236}">
                <a16:creationId xmlns:a16="http://schemas.microsoft.com/office/drawing/2014/main" id="{B3DF1082-7430-544F-8DE6-C1FC05D16BEE}"/>
              </a:ext>
            </a:extLst>
          </p:cNvPr>
          <p:cNvSpPr/>
          <p:nvPr/>
        </p:nvSpPr>
        <p:spPr>
          <a:xfrm>
            <a:off x="9930384" y="4005072"/>
            <a:ext cx="182880" cy="64008"/>
          </a:xfrm>
          <a:custGeom>
            <a:avLst/>
            <a:gdLst>
              <a:gd name="connsiteX0" fmla="*/ 0 w 182880"/>
              <a:gd name="connsiteY0" fmla="*/ 64008 h 64008"/>
              <a:gd name="connsiteX1" fmla="*/ 45720 w 182880"/>
              <a:gd name="connsiteY1" fmla="*/ 45720 h 64008"/>
              <a:gd name="connsiteX2" fmla="*/ 73152 w 182880"/>
              <a:gd name="connsiteY2" fmla="*/ 27432 h 64008"/>
              <a:gd name="connsiteX3" fmla="*/ 146304 w 182880"/>
              <a:gd name="connsiteY3" fmla="*/ 18288 h 64008"/>
              <a:gd name="connsiteX4" fmla="*/ 182880 w 182880"/>
              <a:gd name="connsiteY4" fmla="*/ 0 h 6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64008">
                <a:moveTo>
                  <a:pt x="0" y="64008"/>
                </a:moveTo>
                <a:cubicBezTo>
                  <a:pt x="15240" y="57912"/>
                  <a:pt x="31039" y="53061"/>
                  <a:pt x="45720" y="45720"/>
                </a:cubicBezTo>
                <a:cubicBezTo>
                  <a:pt x="55550" y="40805"/>
                  <a:pt x="62550" y="30324"/>
                  <a:pt x="73152" y="27432"/>
                </a:cubicBezTo>
                <a:cubicBezTo>
                  <a:pt x="96860" y="20966"/>
                  <a:pt x="121920" y="21336"/>
                  <a:pt x="146304" y="18288"/>
                </a:cubicBezTo>
                <a:cubicBezTo>
                  <a:pt x="177825" y="7781"/>
                  <a:pt x="166920" y="15960"/>
                  <a:pt x="18288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reeform 84">
            <a:extLst>
              <a:ext uri="{FF2B5EF4-FFF2-40B4-BE49-F238E27FC236}">
                <a16:creationId xmlns:a16="http://schemas.microsoft.com/office/drawing/2014/main" id="{E34D9F3E-3DF5-BE48-9899-E9338C0C0DF2}"/>
              </a:ext>
            </a:extLst>
          </p:cNvPr>
          <p:cNvSpPr/>
          <p:nvPr/>
        </p:nvSpPr>
        <p:spPr>
          <a:xfrm>
            <a:off x="969264" y="1993392"/>
            <a:ext cx="1325880" cy="804672"/>
          </a:xfrm>
          <a:custGeom>
            <a:avLst/>
            <a:gdLst>
              <a:gd name="connsiteX0" fmla="*/ 0 w 1325880"/>
              <a:gd name="connsiteY0" fmla="*/ 0 h 804672"/>
              <a:gd name="connsiteX1" fmla="*/ 36576 w 1325880"/>
              <a:gd name="connsiteY1" fmla="*/ 73152 h 804672"/>
              <a:gd name="connsiteX2" fmla="*/ 64008 w 1325880"/>
              <a:gd name="connsiteY2" fmla="*/ 100584 h 804672"/>
              <a:gd name="connsiteX3" fmla="*/ 82296 w 1325880"/>
              <a:gd name="connsiteY3" fmla="*/ 128016 h 804672"/>
              <a:gd name="connsiteX4" fmla="*/ 137160 w 1325880"/>
              <a:gd name="connsiteY4" fmla="*/ 173736 h 804672"/>
              <a:gd name="connsiteX5" fmla="*/ 155448 w 1325880"/>
              <a:gd name="connsiteY5" fmla="*/ 201168 h 804672"/>
              <a:gd name="connsiteX6" fmla="*/ 210312 w 1325880"/>
              <a:gd name="connsiteY6" fmla="*/ 237744 h 804672"/>
              <a:gd name="connsiteX7" fmla="*/ 256032 w 1325880"/>
              <a:gd name="connsiteY7" fmla="*/ 292608 h 804672"/>
              <a:gd name="connsiteX8" fmla="*/ 292608 w 1325880"/>
              <a:gd name="connsiteY8" fmla="*/ 347472 h 804672"/>
              <a:gd name="connsiteX9" fmla="*/ 310896 w 1325880"/>
              <a:gd name="connsiteY9" fmla="*/ 374904 h 804672"/>
              <a:gd name="connsiteX10" fmla="*/ 338328 w 1325880"/>
              <a:gd name="connsiteY10" fmla="*/ 402336 h 804672"/>
              <a:gd name="connsiteX11" fmla="*/ 356616 w 1325880"/>
              <a:gd name="connsiteY11" fmla="*/ 429768 h 804672"/>
              <a:gd name="connsiteX12" fmla="*/ 411480 w 1325880"/>
              <a:gd name="connsiteY12" fmla="*/ 466344 h 804672"/>
              <a:gd name="connsiteX13" fmla="*/ 484632 w 1325880"/>
              <a:gd name="connsiteY13" fmla="*/ 530352 h 804672"/>
              <a:gd name="connsiteX14" fmla="*/ 539496 w 1325880"/>
              <a:gd name="connsiteY14" fmla="*/ 576072 h 804672"/>
              <a:gd name="connsiteX15" fmla="*/ 621792 w 1325880"/>
              <a:gd name="connsiteY15" fmla="*/ 640080 h 804672"/>
              <a:gd name="connsiteX16" fmla="*/ 649224 w 1325880"/>
              <a:gd name="connsiteY16" fmla="*/ 658368 h 804672"/>
              <a:gd name="connsiteX17" fmla="*/ 676656 w 1325880"/>
              <a:gd name="connsiteY17" fmla="*/ 676656 h 804672"/>
              <a:gd name="connsiteX18" fmla="*/ 731520 w 1325880"/>
              <a:gd name="connsiteY18" fmla="*/ 713232 h 804672"/>
              <a:gd name="connsiteX19" fmla="*/ 758952 w 1325880"/>
              <a:gd name="connsiteY19" fmla="*/ 731520 h 804672"/>
              <a:gd name="connsiteX20" fmla="*/ 850392 w 1325880"/>
              <a:gd name="connsiteY20" fmla="*/ 758952 h 804672"/>
              <a:gd name="connsiteX21" fmla="*/ 905256 w 1325880"/>
              <a:gd name="connsiteY21" fmla="*/ 777240 h 804672"/>
              <a:gd name="connsiteX22" fmla="*/ 960120 w 1325880"/>
              <a:gd name="connsiteY22" fmla="*/ 786384 h 804672"/>
              <a:gd name="connsiteX23" fmla="*/ 987552 w 1325880"/>
              <a:gd name="connsiteY23" fmla="*/ 795528 h 804672"/>
              <a:gd name="connsiteX24" fmla="*/ 1024128 w 1325880"/>
              <a:gd name="connsiteY24" fmla="*/ 804672 h 804672"/>
              <a:gd name="connsiteX25" fmla="*/ 1124712 w 1325880"/>
              <a:gd name="connsiteY25" fmla="*/ 795528 h 804672"/>
              <a:gd name="connsiteX26" fmla="*/ 1216152 w 1325880"/>
              <a:gd name="connsiteY26" fmla="*/ 786384 h 804672"/>
              <a:gd name="connsiteX27" fmla="*/ 1243584 w 1325880"/>
              <a:gd name="connsiteY27" fmla="*/ 758952 h 804672"/>
              <a:gd name="connsiteX28" fmla="*/ 1298448 w 1325880"/>
              <a:gd name="connsiteY28" fmla="*/ 722376 h 804672"/>
              <a:gd name="connsiteX29" fmla="*/ 1325880 w 1325880"/>
              <a:gd name="connsiteY29" fmla="*/ 71323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5880" h="804672">
                <a:moveTo>
                  <a:pt x="0" y="0"/>
                </a:moveTo>
                <a:cubicBezTo>
                  <a:pt x="12928" y="32320"/>
                  <a:pt x="15505" y="47866"/>
                  <a:pt x="36576" y="73152"/>
                </a:cubicBezTo>
                <a:cubicBezTo>
                  <a:pt x="44855" y="83086"/>
                  <a:pt x="55729" y="90650"/>
                  <a:pt x="64008" y="100584"/>
                </a:cubicBezTo>
                <a:cubicBezTo>
                  <a:pt x="71043" y="109027"/>
                  <a:pt x="75261" y="119573"/>
                  <a:pt x="82296" y="128016"/>
                </a:cubicBezTo>
                <a:cubicBezTo>
                  <a:pt x="104298" y="154418"/>
                  <a:pt x="110187" y="155754"/>
                  <a:pt x="137160" y="173736"/>
                </a:cubicBezTo>
                <a:cubicBezTo>
                  <a:pt x="143256" y="182880"/>
                  <a:pt x="147177" y="193931"/>
                  <a:pt x="155448" y="201168"/>
                </a:cubicBezTo>
                <a:cubicBezTo>
                  <a:pt x="171989" y="215642"/>
                  <a:pt x="210312" y="237744"/>
                  <a:pt x="210312" y="237744"/>
                </a:cubicBezTo>
                <a:cubicBezTo>
                  <a:pt x="275662" y="335769"/>
                  <a:pt x="173892" y="186999"/>
                  <a:pt x="256032" y="292608"/>
                </a:cubicBezTo>
                <a:cubicBezTo>
                  <a:pt x="269526" y="309958"/>
                  <a:pt x="280416" y="329184"/>
                  <a:pt x="292608" y="347472"/>
                </a:cubicBezTo>
                <a:cubicBezTo>
                  <a:pt x="298704" y="356616"/>
                  <a:pt x="303125" y="367133"/>
                  <a:pt x="310896" y="374904"/>
                </a:cubicBezTo>
                <a:cubicBezTo>
                  <a:pt x="320040" y="384048"/>
                  <a:pt x="330049" y="392402"/>
                  <a:pt x="338328" y="402336"/>
                </a:cubicBezTo>
                <a:cubicBezTo>
                  <a:pt x="345363" y="410779"/>
                  <a:pt x="348345" y="422531"/>
                  <a:pt x="356616" y="429768"/>
                </a:cubicBezTo>
                <a:cubicBezTo>
                  <a:pt x="373157" y="444242"/>
                  <a:pt x="411480" y="466344"/>
                  <a:pt x="411480" y="466344"/>
                </a:cubicBezTo>
                <a:cubicBezTo>
                  <a:pt x="463296" y="544068"/>
                  <a:pt x="377952" y="423672"/>
                  <a:pt x="484632" y="530352"/>
                </a:cubicBezTo>
                <a:cubicBezTo>
                  <a:pt x="564775" y="610495"/>
                  <a:pt x="463113" y="512419"/>
                  <a:pt x="539496" y="576072"/>
                </a:cubicBezTo>
                <a:cubicBezTo>
                  <a:pt x="625444" y="647695"/>
                  <a:pt x="483127" y="547637"/>
                  <a:pt x="621792" y="640080"/>
                </a:cubicBezTo>
                <a:lnTo>
                  <a:pt x="649224" y="658368"/>
                </a:lnTo>
                <a:cubicBezTo>
                  <a:pt x="658368" y="664464"/>
                  <a:pt x="668885" y="668885"/>
                  <a:pt x="676656" y="676656"/>
                </a:cubicBezTo>
                <a:cubicBezTo>
                  <a:pt x="728658" y="728658"/>
                  <a:pt x="678587" y="686765"/>
                  <a:pt x="731520" y="713232"/>
                </a:cubicBezTo>
                <a:cubicBezTo>
                  <a:pt x="741350" y="718147"/>
                  <a:pt x="748909" y="727057"/>
                  <a:pt x="758952" y="731520"/>
                </a:cubicBezTo>
                <a:cubicBezTo>
                  <a:pt x="803715" y="751415"/>
                  <a:pt x="809472" y="746676"/>
                  <a:pt x="850392" y="758952"/>
                </a:cubicBezTo>
                <a:cubicBezTo>
                  <a:pt x="868856" y="764491"/>
                  <a:pt x="886241" y="774071"/>
                  <a:pt x="905256" y="777240"/>
                </a:cubicBezTo>
                <a:cubicBezTo>
                  <a:pt x="923544" y="780288"/>
                  <a:pt x="942021" y="782362"/>
                  <a:pt x="960120" y="786384"/>
                </a:cubicBezTo>
                <a:cubicBezTo>
                  <a:pt x="969529" y="788475"/>
                  <a:pt x="978284" y="792880"/>
                  <a:pt x="987552" y="795528"/>
                </a:cubicBezTo>
                <a:cubicBezTo>
                  <a:pt x="999636" y="798980"/>
                  <a:pt x="1011936" y="801624"/>
                  <a:pt x="1024128" y="804672"/>
                </a:cubicBezTo>
                <a:lnTo>
                  <a:pt x="1124712" y="795528"/>
                </a:lnTo>
                <a:cubicBezTo>
                  <a:pt x="1155206" y="792624"/>
                  <a:pt x="1186875" y="795392"/>
                  <a:pt x="1216152" y="786384"/>
                </a:cubicBezTo>
                <a:cubicBezTo>
                  <a:pt x="1228512" y="782581"/>
                  <a:pt x="1233376" y="766891"/>
                  <a:pt x="1243584" y="758952"/>
                </a:cubicBezTo>
                <a:cubicBezTo>
                  <a:pt x="1260934" y="745458"/>
                  <a:pt x="1277596" y="729327"/>
                  <a:pt x="1298448" y="722376"/>
                </a:cubicBezTo>
                <a:lnTo>
                  <a:pt x="1325880" y="71323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a:extLst>
              <a:ext uri="{FF2B5EF4-FFF2-40B4-BE49-F238E27FC236}">
                <a16:creationId xmlns:a16="http://schemas.microsoft.com/office/drawing/2014/main" id="{31BB9C68-7196-7245-A7AE-D5546B248E8D}"/>
              </a:ext>
            </a:extLst>
          </p:cNvPr>
          <p:cNvSpPr/>
          <p:nvPr/>
        </p:nvSpPr>
        <p:spPr>
          <a:xfrm>
            <a:off x="777240" y="2075688"/>
            <a:ext cx="1572768" cy="950976"/>
          </a:xfrm>
          <a:custGeom>
            <a:avLst/>
            <a:gdLst>
              <a:gd name="connsiteX0" fmla="*/ 0 w 1572768"/>
              <a:gd name="connsiteY0" fmla="*/ 0 h 950976"/>
              <a:gd name="connsiteX1" fmla="*/ 18288 w 1572768"/>
              <a:gd name="connsiteY1" fmla="*/ 100584 h 950976"/>
              <a:gd name="connsiteX2" fmla="*/ 27432 w 1572768"/>
              <a:gd name="connsiteY2" fmla="*/ 137160 h 950976"/>
              <a:gd name="connsiteX3" fmla="*/ 45720 w 1572768"/>
              <a:gd name="connsiteY3" fmla="*/ 192024 h 950976"/>
              <a:gd name="connsiteX4" fmla="*/ 64008 w 1572768"/>
              <a:gd name="connsiteY4" fmla="*/ 219456 h 950976"/>
              <a:gd name="connsiteX5" fmla="*/ 82296 w 1572768"/>
              <a:gd name="connsiteY5" fmla="*/ 274320 h 950976"/>
              <a:gd name="connsiteX6" fmla="*/ 109728 w 1572768"/>
              <a:gd name="connsiteY6" fmla="*/ 329184 h 950976"/>
              <a:gd name="connsiteX7" fmla="*/ 128016 w 1572768"/>
              <a:gd name="connsiteY7" fmla="*/ 356616 h 950976"/>
              <a:gd name="connsiteX8" fmla="*/ 137160 w 1572768"/>
              <a:gd name="connsiteY8" fmla="*/ 384048 h 950976"/>
              <a:gd name="connsiteX9" fmla="*/ 173736 w 1572768"/>
              <a:gd name="connsiteY9" fmla="*/ 438912 h 950976"/>
              <a:gd name="connsiteX10" fmla="*/ 192024 w 1572768"/>
              <a:gd name="connsiteY10" fmla="*/ 466344 h 950976"/>
              <a:gd name="connsiteX11" fmla="*/ 228600 w 1572768"/>
              <a:gd name="connsiteY11" fmla="*/ 548640 h 950976"/>
              <a:gd name="connsiteX12" fmla="*/ 256032 w 1572768"/>
              <a:gd name="connsiteY12" fmla="*/ 603504 h 950976"/>
              <a:gd name="connsiteX13" fmla="*/ 283464 w 1572768"/>
              <a:gd name="connsiteY13" fmla="*/ 621792 h 950976"/>
              <a:gd name="connsiteX14" fmla="*/ 374904 w 1572768"/>
              <a:gd name="connsiteY14" fmla="*/ 713232 h 950976"/>
              <a:gd name="connsiteX15" fmla="*/ 402336 w 1572768"/>
              <a:gd name="connsiteY15" fmla="*/ 731520 h 950976"/>
              <a:gd name="connsiteX16" fmla="*/ 420624 w 1572768"/>
              <a:gd name="connsiteY16" fmla="*/ 758952 h 950976"/>
              <a:gd name="connsiteX17" fmla="*/ 448056 w 1572768"/>
              <a:gd name="connsiteY17" fmla="*/ 768096 h 950976"/>
              <a:gd name="connsiteX18" fmla="*/ 475488 w 1572768"/>
              <a:gd name="connsiteY18" fmla="*/ 786384 h 950976"/>
              <a:gd name="connsiteX19" fmla="*/ 502920 w 1572768"/>
              <a:gd name="connsiteY19" fmla="*/ 795528 h 950976"/>
              <a:gd name="connsiteX20" fmla="*/ 530352 w 1572768"/>
              <a:gd name="connsiteY20" fmla="*/ 813816 h 950976"/>
              <a:gd name="connsiteX21" fmla="*/ 594360 w 1572768"/>
              <a:gd name="connsiteY21" fmla="*/ 832104 h 950976"/>
              <a:gd name="connsiteX22" fmla="*/ 649224 w 1572768"/>
              <a:gd name="connsiteY22" fmla="*/ 850392 h 950976"/>
              <a:gd name="connsiteX23" fmla="*/ 676656 w 1572768"/>
              <a:gd name="connsiteY23" fmla="*/ 859536 h 950976"/>
              <a:gd name="connsiteX24" fmla="*/ 704088 w 1572768"/>
              <a:gd name="connsiteY24" fmla="*/ 877824 h 950976"/>
              <a:gd name="connsiteX25" fmla="*/ 731520 w 1572768"/>
              <a:gd name="connsiteY25" fmla="*/ 886968 h 950976"/>
              <a:gd name="connsiteX26" fmla="*/ 758952 w 1572768"/>
              <a:gd name="connsiteY26" fmla="*/ 905256 h 950976"/>
              <a:gd name="connsiteX27" fmla="*/ 813816 w 1572768"/>
              <a:gd name="connsiteY27" fmla="*/ 923544 h 950976"/>
              <a:gd name="connsiteX28" fmla="*/ 841248 w 1572768"/>
              <a:gd name="connsiteY28" fmla="*/ 932688 h 950976"/>
              <a:gd name="connsiteX29" fmla="*/ 1078992 w 1572768"/>
              <a:gd name="connsiteY29" fmla="*/ 950976 h 950976"/>
              <a:gd name="connsiteX30" fmla="*/ 1234440 w 1572768"/>
              <a:gd name="connsiteY30" fmla="*/ 932688 h 950976"/>
              <a:gd name="connsiteX31" fmla="*/ 1307592 w 1572768"/>
              <a:gd name="connsiteY31" fmla="*/ 914400 h 950976"/>
              <a:gd name="connsiteX32" fmla="*/ 1344168 w 1572768"/>
              <a:gd name="connsiteY32" fmla="*/ 905256 h 950976"/>
              <a:gd name="connsiteX33" fmla="*/ 1371600 w 1572768"/>
              <a:gd name="connsiteY33" fmla="*/ 896112 h 950976"/>
              <a:gd name="connsiteX34" fmla="*/ 1444752 w 1572768"/>
              <a:gd name="connsiteY34" fmla="*/ 877824 h 950976"/>
              <a:gd name="connsiteX35" fmla="*/ 1508760 w 1572768"/>
              <a:gd name="connsiteY35" fmla="*/ 859536 h 950976"/>
              <a:gd name="connsiteX36" fmla="*/ 1527048 w 1572768"/>
              <a:gd name="connsiteY36" fmla="*/ 832104 h 950976"/>
              <a:gd name="connsiteX37" fmla="*/ 1554480 w 1572768"/>
              <a:gd name="connsiteY37" fmla="*/ 822960 h 950976"/>
              <a:gd name="connsiteX38" fmla="*/ 1572768 w 1572768"/>
              <a:gd name="connsiteY38" fmla="*/ 804672 h 950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72768" h="950976">
                <a:moveTo>
                  <a:pt x="0" y="0"/>
                </a:moveTo>
                <a:cubicBezTo>
                  <a:pt x="6617" y="39703"/>
                  <a:pt x="9768" y="62244"/>
                  <a:pt x="18288" y="100584"/>
                </a:cubicBezTo>
                <a:cubicBezTo>
                  <a:pt x="21014" y="112852"/>
                  <a:pt x="23821" y="125123"/>
                  <a:pt x="27432" y="137160"/>
                </a:cubicBezTo>
                <a:cubicBezTo>
                  <a:pt x="32971" y="155624"/>
                  <a:pt x="35027" y="175984"/>
                  <a:pt x="45720" y="192024"/>
                </a:cubicBezTo>
                <a:cubicBezTo>
                  <a:pt x="51816" y="201168"/>
                  <a:pt x="59545" y="209413"/>
                  <a:pt x="64008" y="219456"/>
                </a:cubicBezTo>
                <a:cubicBezTo>
                  <a:pt x="71837" y="237072"/>
                  <a:pt x="71603" y="258280"/>
                  <a:pt x="82296" y="274320"/>
                </a:cubicBezTo>
                <a:cubicBezTo>
                  <a:pt x="134707" y="352936"/>
                  <a:pt x="71870" y="253468"/>
                  <a:pt x="109728" y="329184"/>
                </a:cubicBezTo>
                <a:cubicBezTo>
                  <a:pt x="114643" y="339014"/>
                  <a:pt x="123101" y="346786"/>
                  <a:pt x="128016" y="356616"/>
                </a:cubicBezTo>
                <a:cubicBezTo>
                  <a:pt x="132327" y="365237"/>
                  <a:pt x="132479" y="375622"/>
                  <a:pt x="137160" y="384048"/>
                </a:cubicBezTo>
                <a:cubicBezTo>
                  <a:pt x="147834" y="403261"/>
                  <a:pt x="161544" y="420624"/>
                  <a:pt x="173736" y="438912"/>
                </a:cubicBezTo>
                <a:cubicBezTo>
                  <a:pt x="179832" y="448056"/>
                  <a:pt x="188549" y="455918"/>
                  <a:pt x="192024" y="466344"/>
                </a:cubicBezTo>
                <a:cubicBezTo>
                  <a:pt x="239205" y="607888"/>
                  <a:pt x="185128" y="461697"/>
                  <a:pt x="228600" y="548640"/>
                </a:cubicBezTo>
                <a:cubicBezTo>
                  <a:pt x="243474" y="578388"/>
                  <a:pt x="229827" y="577299"/>
                  <a:pt x="256032" y="603504"/>
                </a:cubicBezTo>
                <a:cubicBezTo>
                  <a:pt x="263803" y="611275"/>
                  <a:pt x="274320" y="615696"/>
                  <a:pt x="283464" y="621792"/>
                </a:cubicBezTo>
                <a:cubicBezTo>
                  <a:pt x="332232" y="694944"/>
                  <a:pt x="301752" y="664464"/>
                  <a:pt x="374904" y="713232"/>
                </a:cubicBezTo>
                <a:lnTo>
                  <a:pt x="402336" y="731520"/>
                </a:lnTo>
                <a:cubicBezTo>
                  <a:pt x="408432" y="740664"/>
                  <a:pt x="412042" y="752087"/>
                  <a:pt x="420624" y="758952"/>
                </a:cubicBezTo>
                <a:cubicBezTo>
                  <a:pt x="428150" y="764973"/>
                  <a:pt x="439435" y="763785"/>
                  <a:pt x="448056" y="768096"/>
                </a:cubicBezTo>
                <a:cubicBezTo>
                  <a:pt x="457886" y="773011"/>
                  <a:pt x="465658" y="781469"/>
                  <a:pt x="475488" y="786384"/>
                </a:cubicBezTo>
                <a:cubicBezTo>
                  <a:pt x="484109" y="790695"/>
                  <a:pt x="494299" y="791217"/>
                  <a:pt x="502920" y="795528"/>
                </a:cubicBezTo>
                <a:cubicBezTo>
                  <a:pt x="512750" y="800443"/>
                  <a:pt x="520522" y="808901"/>
                  <a:pt x="530352" y="813816"/>
                </a:cubicBezTo>
                <a:cubicBezTo>
                  <a:pt x="545717" y="821499"/>
                  <a:pt x="579711" y="827709"/>
                  <a:pt x="594360" y="832104"/>
                </a:cubicBezTo>
                <a:cubicBezTo>
                  <a:pt x="612824" y="837643"/>
                  <a:pt x="630936" y="844296"/>
                  <a:pt x="649224" y="850392"/>
                </a:cubicBezTo>
                <a:cubicBezTo>
                  <a:pt x="658368" y="853440"/>
                  <a:pt x="668636" y="854189"/>
                  <a:pt x="676656" y="859536"/>
                </a:cubicBezTo>
                <a:cubicBezTo>
                  <a:pt x="685800" y="865632"/>
                  <a:pt x="694258" y="872909"/>
                  <a:pt x="704088" y="877824"/>
                </a:cubicBezTo>
                <a:cubicBezTo>
                  <a:pt x="712709" y="882135"/>
                  <a:pt x="722899" y="882657"/>
                  <a:pt x="731520" y="886968"/>
                </a:cubicBezTo>
                <a:cubicBezTo>
                  <a:pt x="741350" y="891883"/>
                  <a:pt x="748909" y="900793"/>
                  <a:pt x="758952" y="905256"/>
                </a:cubicBezTo>
                <a:cubicBezTo>
                  <a:pt x="776568" y="913085"/>
                  <a:pt x="795528" y="917448"/>
                  <a:pt x="813816" y="923544"/>
                </a:cubicBezTo>
                <a:cubicBezTo>
                  <a:pt x="822960" y="926592"/>
                  <a:pt x="831668" y="931624"/>
                  <a:pt x="841248" y="932688"/>
                </a:cubicBezTo>
                <a:cubicBezTo>
                  <a:pt x="975132" y="947564"/>
                  <a:pt x="895991" y="940211"/>
                  <a:pt x="1078992" y="950976"/>
                </a:cubicBezTo>
                <a:cubicBezTo>
                  <a:pt x="1115266" y="947349"/>
                  <a:pt x="1194012" y="940774"/>
                  <a:pt x="1234440" y="932688"/>
                </a:cubicBezTo>
                <a:cubicBezTo>
                  <a:pt x="1259086" y="927759"/>
                  <a:pt x="1283208" y="920496"/>
                  <a:pt x="1307592" y="914400"/>
                </a:cubicBezTo>
                <a:cubicBezTo>
                  <a:pt x="1319784" y="911352"/>
                  <a:pt x="1332246" y="909230"/>
                  <a:pt x="1344168" y="905256"/>
                </a:cubicBezTo>
                <a:cubicBezTo>
                  <a:pt x="1353312" y="902208"/>
                  <a:pt x="1362301" y="898648"/>
                  <a:pt x="1371600" y="896112"/>
                </a:cubicBezTo>
                <a:cubicBezTo>
                  <a:pt x="1395849" y="889499"/>
                  <a:pt x="1420907" y="885772"/>
                  <a:pt x="1444752" y="877824"/>
                </a:cubicBezTo>
                <a:cubicBezTo>
                  <a:pt x="1484106" y="864706"/>
                  <a:pt x="1462833" y="871018"/>
                  <a:pt x="1508760" y="859536"/>
                </a:cubicBezTo>
                <a:cubicBezTo>
                  <a:pt x="1514856" y="850392"/>
                  <a:pt x="1518466" y="838969"/>
                  <a:pt x="1527048" y="832104"/>
                </a:cubicBezTo>
                <a:cubicBezTo>
                  <a:pt x="1534574" y="826083"/>
                  <a:pt x="1546215" y="827919"/>
                  <a:pt x="1554480" y="822960"/>
                </a:cubicBezTo>
                <a:cubicBezTo>
                  <a:pt x="1561872" y="818525"/>
                  <a:pt x="1566672" y="810768"/>
                  <a:pt x="1572768" y="804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8" name="Straight Connector 87">
            <a:extLst>
              <a:ext uri="{FF2B5EF4-FFF2-40B4-BE49-F238E27FC236}">
                <a16:creationId xmlns:a16="http://schemas.microsoft.com/office/drawing/2014/main" id="{50C93154-7E5C-1B47-8AC9-BC435AF12AD8}"/>
              </a:ext>
            </a:extLst>
          </p:cNvPr>
          <p:cNvCxnSpPr>
            <a:cxnSpLocks/>
          </p:cNvCxnSpPr>
          <p:nvPr/>
        </p:nvCxnSpPr>
        <p:spPr>
          <a:xfrm>
            <a:off x="906458" y="2141448"/>
            <a:ext cx="62806" cy="131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07AE9E8-7E4F-724B-9394-352B8403EBC3}"/>
              </a:ext>
            </a:extLst>
          </p:cNvPr>
          <p:cNvCxnSpPr>
            <a:cxnSpLocks/>
          </p:cNvCxnSpPr>
          <p:nvPr/>
        </p:nvCxnSpPr>
        <p:spPr>
          <a:xfrm>
            <a:off x="1058315" y="23376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B8F6FC6-3939-314B-A82F-F82D6669B832}"/>
              </a:ext>
            </a:extLst>
          </p:cNvPr>
          <p:cNvCxnSpPr>
            <a:cxnSpLocks/>
          </p:cNvCxnSpPr>
          <p:nvPr/>
        </p:nvCxnSpPr>
        <p:spPr>
          <a:xfrm>
            <a:off x="1210715" y="24900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227B8E0-B480-3748-90DD-905581341B24}"/>
              </a:ext>
            </a:extLst>
          </p:cNvPr>
          <p:cNvCxnSpPr>
            <a:cxnSpLocks/>
          </p:cNvCxnSpPr>
          <p:nvPr/>
        </p:nvCxnSpPr>
        <p:spPr>
          <a:xfrm>
            <a:off x="1363115" y="2642409"/>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A83752E-CCC7-9C47-A117-E46D839C2FA3}"/>
              </a:ext>
            </a:extLst>
          </p:cNvPr>
          <p:cNvCxnSpPr>
            <a:cxnSpLocks/>
          </p:cNvCxnSpPr>
          <p:nvPr/>
        </p:nvCxnSpPr>
        <p:spPr>
          <a:xfrm>
            <a:off x="1579523" y="2767377"/>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F00A348-66EA-1747-A4D4-D398CEDA3A16}"/>
              </a:ext>
            </a:extLst>
          </p:cNvPr>
          <p:cNvCxnSpPr>
            <a:cxnSpLocks/>
          </p:cNvCxnSpPr>
          <p:nvPr/>
        </p:nvCxnSpPr>
        <p:spPr>
          <a:xfrm>
            <a:off x="-5031350" y="2137924"/>
            <a:ext cx="45053" cy="1464"/>
          </a:xfrm>
          <a:prstGeom prst="line">
            <a:avLst/>
          </a:prstGeom>
        </p:spPr>
        <p:style>
          <a:lnRef idx="1">
            <a:schemeClr val="accent1"/>
          </a:lnRef>
          <a:fillRef idx="0">
            <a:schemeClr val="accent1"/>
          </a:fillRef>
          <a:effectRef idx="0">
            <a:schemeClr val="accent1"/>
          </a:effectRef>
          <a:fontRef idx="minor">
            <a:schemeClr val="tx1"/>
          </a:fontRef>
        </p:style>
      </p:cxnSp>
      <p:pic>
        <p:nvPicPr>
          <p:cNvPr id="104" name="Picture 103" descr="A picture containing fruit, banana&#10;&#10;Description automatically generated">
            <a:extLst>
              <a:ext uri="{FF2B5EF4-FFF2-40B4-BE49-F238E27FC236}">
                <a16:creationId xmlns:a16="http://schemas.microsoft.com/office/drawing/2014/main" id="{B8F5F2DF-007E-374C-954C-29ECF408238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4167" l="3084" r="93392">
                        <a14:foregroundMark x1="7930" y1="35833" x2="7930" y2="35833"/>
                        <a14:foregroundMark x1="3524" y1="16667" x2="3524" y2="16667"/>
                        <a14:foregroundMark x1="38326" y1="94167" x2="38326" y2="94167"/>
                        <a14:foregroundMark x1="91189" y1="48333" x2="91189" y2="48333"/>
                        <a14:foregroundMark x1="93392" y1="39167" x2="93392" y2="39167"/>
                        <a14:foregroundMark x1="92952" y1="35833" x2="92952" y2="35833"/>
                        <a14:foregroundMark x1="92952" y1="33333" x2="92952" y2="33333"/>
                        <a14:foregroundMark x1="93392" y1="35000" x2="93392" y2="35000"/>
                        <a14:foregroundMark x1="92952" y1="33333" x2="92952" y2="33333"/>
                      </a14:backgroundRemoval>
                    </a14:imgEffect>
                  </a14:imgLayer>
                </a14:imgProps>
              </a:ext>
            </a:extLst>
          </a:blip>
          <a:stretch>
            <a:fillRect/>
          </a:stretch>
        </p:blipFill>
        <p:spPr>
          <a:xfrm rot="1403434">
            <a:off x="903823" y="3017519"/>
            <a:ext cx="1027882" cy="543374"/>
          </a:xfrm>
          <a:prstGeom prst="rect">
            <a:avLst/>
          </a:prstGeom>
        </p:spPr>
      </p:pic>
      <p:pic>
        <p:nvPicPr>
          <p:cNvPr id="106" name="Picture 105" descr="A close up of a toy&#10;&#10;Description automatically generated">
            <a:extLst>
              <a:ext uri="{FF2B5EF4-FFF2-40B4-BE49-F238E27FC236}">
                <a16:creationId xmlns:a16="http://schemas.microsoft.com/office/drawing/2014/main" id="{85178750-4DD4-8D4F-819D-25C44D0FF075}"/>
              </a:ext>
            </a:extLst>
          </p:cNvPr>
          <p:cNvPicPr>
            <a:picLocks noChangeAspect="1"/>
          </p:cNvPicPr>
          <p:nvPr/>
        </p:nvPicPr>
        <p:blipFill>
          <a:blip r:embed="rId6"/>
          <a:stretch>
            <a:fillRect/>
          </a:stretch>
        </p:blipFill>
        <p:spPr>
          <a:xfrm>
            <a:off x="9126876" y="2770358"/>
            <a:ext cx="783986" cy="592101"/>
          </a:xfrm>
          <a:prstGeom prst="rect">
            <a:avLst/>
          </a:prstGeom>
        </p:spPr>
      </p:pic>
      <p:pic>
        <p:nvPicPr>
          <p:cNvPr id="112" name="Picture 111" descr="A picture containing building, indoor, person, standing&#10;&#10;Description automatically generated">
            <a:extLst>
              <a:ext uri="{FF2B5EF4-FFF2-40B4-BE49-F238E27FC236}">
                <a16:creationId xmlns:a16="http://schemas.microsoft.com/office/drawing/2014/main" id="{DAB9BB44-95B2-5E4C-9C1A-1DBD70A7549B}"/>
              </a:ext>
            </a:extLst>
          </p:cNvPr>
          <p:cNvPicPr>
            <a:picLocks noChangeAspect="1"/>
          </p:cNvPicPr>
          <p:nvPr/>
        </p:nvPicPr>
        <p:blipFill>
          <a:blip r:embed="rId7"/>
          <a:stretch>
            <a:fillRect/>
          </a:stretch>
        </p:blipFill>
        <p:spPr>
          <a:xfrm>
            <a:off x="4106064" y="3680891"/>
            <a:ext cx="1033532" cy="715816"/>
          </a:xfrm>
          <a:prstGeom prst="rect">
            <a:avLst/>
          </a:prstGeom>
        </p:spPr>
      </p:pic>
      <p:pic>
        <p:nvPicPr>
          <p:cNvPr id="114" name="Picture 113" descr="A picture containing person, building, person, bicycle&#10;&#10;Description automatically generated">
            <a:extLst>
              <a:ext uri="{FF2B5EF4-FFF2-40B4-BE49-F238E27FC236}">
                <a16:creationId xmlns:a16="http://schemas.microsoft.com/office/drawing/2014/main" id="{72113280-F388-2E48-B206-94A44060B774}"/>
              </a:ext>
            </a:extLst>
          </p:cNvPr>
          <p:cNvPicPr>
            <a:picLocks noChangeAspect="1"/>
          </p:cNvPicPr>
          <p:nvPr/>
        </p:nvPicPr>
        <p:blipFill>
          <a:blip r:embed="rId8"/>
          <a:stretch>
            <a:fillRect/>
          </a:stretch>
        </p:blipFill>
        <p:spPr>
          <a:xfrm>
            <a:off x="3024242" y="5768786"/>
            <a:ext cx="1130389" cy="743848"/>
          </a:xfrm>
          <a:prstGeom prst="rect">
            <a:avLst/>
          </a:prstGeom>
        </p:spPr>
      </p:pic>
      <p:grpSp>
        <p:nvGrpSpPr>
          <p:cNvPr id="121" name="Group 120">
            <a:extLst>
              <a:ext uri="{FF2B5EF4-FFF2-40B4-BE49-F238E27FC236}">
                <a16:creationId xmlns:a16="http://schemas.microsoft.com/office/drawing/2014/main" id="{8F5F3BD6-C7DF-2046-BD6E-11A33E6D2F8B}"/>
              </a:ext>
            </a:extLst>
          </p:cNvPr>
          <p:cNvGrpSpPr/>
          <p:nvPr/>
        </p:nvGrpSpPr>
        <p:grpSpPr>
          <a:xfrm>
            <a:off x="5801457" y="5036217"/>
            <a:ext cx="1795739" cy="1308089"/>
            <a:chOff x="5734345" y="4818194"/>
            <a:chExt cx="1795739" cy="1308089"/>
          </a:xfrm>
        </p:grpSpPr>
        <p:sp>
          <p:nvSpPr>
            <p:cNvPr id="81" name="TextBox 80">
              <a:extLst>
                <a:ext uri="{FF2B5EF4-FFF2-40B4-BE49-F238E27FC236}">
                  <a16:creationId xmlns:a16="http://schemas.microsoft.com/office/drawing/2014/main" id="{EC415983-73FD-624B-8AF4-A31315456DEF}"/>
                </a:ext>
              </a:extLst>
            </p:cNvPr>
            <p:cNvSpPr txBox="1"/>
            <p:nvPr/>
          </p:nvSpPr>
          <p:spPr>
            <a:xfrm>
              <a:off x="6420838" y="4818194"/>
              <a:ext cx="732392" cy="369332"/>
            </a:xfrm>
            <a:prstGeom prst="rect">
              <a:avLst/>
            </a:prstGeom>
            <a:noFill/>
          </p:spPr>
          <p:txBody>
            <a:bodyPr wrap="square" rtlCol="0">
              <a:spAutoFit/>
            </a:bodyPr>
            <a:lstStyle/>
            <a:p>
              <a:r>
                <a:rPr lang="en-GB" dirty="0"/>
                <a:t>AMS</a:t>
              </a:r>
            </a:p>
          </p:txBody>
        </p:sp>
        <p:pic>
          <p:nvPicPr>
            <p:cNvPr id="99" name="Picture 98" descr="A picture containing chair, drawing, bed&#10;&#10;Description automatically generated">
              <a:extLst>
                <a:ext uri="{FF2B5EF4-FFF2-40B4-BE49-F238E27FC236}">
                  <a16:creationId xmlns:a16="http://schemas.microsoft.com/office/drawing/2014/main" id="{1BF3E29E-1F24-C948-AC7A-922A003F1304}"/>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6780" b="96610" l="1053" r="95439">
                          <a14:foregroundMark x1="7719" y1="27684" x2="7719" y2="27684"/>
                          <a14:foregroundMark x1="2105" y1="27684" x2="2105" y2="27684"/>
                          <a14:foregroundMark x1="1053" y1="10734" x2="1053" y2="10734"/>
                          <a14:foregroundMark x1="15088" y1="9040" x2="15088" y2="9040"/>
                          <a14:foregroundMark x1="76842" y1="6780" x2="76842" y2="6780"/>
                          <a14:foregroundMark x1="88421" y1="16384" x2="88421" y2="16384"/>
                          <a14:foregroundMark x1="95789" y1="10734" x2="95789" y2="10734"/>
                          <a14:foregroundMark x1="48421" y1="80226" x2="48421" y2="80226"/>
                          <a14:foregroundMark x1="54386" y1="96610" x2="54386" y2="96610"/>
                          <a14:foregroundMark x1="41053" y1="96610" x2="41053" y2="96610"/>
                          <a14:foregroundMark x1="42807" y1="90960" x2="42807" y2="90960"/>
                          <a14:foregroundMark x1="53333" y1="92090" x2="53333" y2="92090"/>
                        </a14:backgroundRemoval>
                      </a14:imgEffect>
                    </a14:imgLayer>
                  </a14:imgProps>
                </a:ext>
              </a:extLst>
            </a:blip>
            <a:stretch>
              <a:fillRect/>
            </a:stretch>
          </p:blipFill>
          <p:spPr>
            <a:xfrm>
              <a:off x="5734345" y="5011035"/>
              <a:ext cx="1795739" cy="1115248"/>
            </a:xfrm>
            <a:prstGeom prst="rect">
              <a:avLst/>
            </a:prstGeom>
          </p:spPr>
        </p:pic>
        <p:pic>
          <p:nvPicPr>
            <p:cNvPr id="102" name="Picture 101">
              <a:extLst>
                <a:ext uri="{FF2B5EF4-FFF2-40B4-BE49-F238E27FC236}">
                  <a16:creationId xmlns:a16="http://schemas.microsoft.com/office/drawing/2014/main" id="{74EDA4D1-5B77-794B-93DB-7BFF46F80DC7}"/>
                </a:ext>
              </a:extLst>
            </p:cNvPr>
            <p:cNvPicPr>
              <a:picLocks noChangeAspect="1"/>
            </p:cNvPicPr>
            <p:nvPr/>
          </p:nvPicPr>
          <p:blipFill>
            <a:blip r:embed="rId11"/>
            <a:stretch>
              <a:fillRect/>
            </a:stretch>
          </p:blipFill>
          <p:spPr>
            <a:xfrm rot="20262138">
              <a:off x="6876288" y="5315250"/>
              <a:ext cx="152516" cy="148703"/>
            </a:xfrm>
            <a:prstGeom prst="rect">
              <a:avLst/>
            </a:prstGeom>
          </p:spPr>
        </p:pic>
        <p:cxnSp>
          <p:nvCxnSpPr>
            <p:cNvPr id="116" name="Straight Arrow Connector 115">
              <a:extLst>
                <a:ext uri="{FF2B5EF4-FFF2-40B4-BE49-F238E27FC236}">
                  <a16:creationId xmlns:a16="http://schemas.microsoft.com/office/drawing/2014/main" id="{F9A577BC-AF89-3347-AFF7-C9F573D40A67}"/>
                </a:ext>
              </a:extLst>
            </p:cNvPr>
            <p:cNvCxnSpPr>
              <a:endCxn id="102" idx="0"/>
            </p:cNvCxnSpPr>
            <p:nvPr/>
          </p:nvCxnSpPr>
          <p:spPr>
            <a:xfrm>
              <a:off x="6787034" y="5092598"/>
              <a:ext cx="137302" cy="228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26D0B28C-C55B-7349-A83E-DC37CA3ED222}"/>
              </a:ext>
            </a:extLst>
          </p:cNvPr>
          <p:cNvGrpSpPr/>
          <p:nvPr/>
        </p:nvGrpSpPr>
        <p:grpSpPr>
          <a:xfrm>
            <a:off x="2293868" y="1140847"/>
            <a:ext cx="1338606" cy="1791074"/>
            <a:chOff x="2545811" y="1023871"/>
            <a:chExt cx="1338606" cy="1791074"/>
          </a:xfrm>
        </p:grpSpPr>
        <p:cxnSp>
          <p:nvCxnSpPr>
            <p:cNvPr id="38" name="Straight Arrow Connector 37">
              <a:extLst>
                <a:ext uri="{FF2B5EF4-FFF2-40B4-BE49-F238E27FC236}">
                  <a16:creationId xmlns:a16="http://schemas.microsoft.com/office/drawing/2014/main" id="{B6E3F0FF-E97D-0A4C-BDBF-6D96DACCDCAA}"/>
                </a:ext>
              </a:extLst>
            </p:cNvPr>
            <p:cNvCxnSpPr/>
            <p:nvPr/>
          </p:nvCxnSpPr>
          <p:spPr>
            <a:xfrm flipH="1" flipV="1">
              <a:off x="2962656" y="1446003"/>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5E47997-2948-5A4F-B496-7CFD5A2CA950}"/>
                </a:ext>
              </a:extLst>
            </p:cNvPr>
            <p:cNvCxnSpPr>
              <a:cxnSpLocks/>
            </p:cNvCxnSpPr>
            <p:nvPr/>
          </p:nvCxnSpPr>
          <p:spPr>
            <a:xfrm flipV="1">
              <a:off x="3182112" y="1421062"/>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4DA54A7-6463-5745-9442-7131340B125E}"/>
                </a:ext>
              </a:extLst>
            </p:cNvPr>
            <p:cNvCxnSpPr>
              <a:cxnSpLocks/>
            </p:cNvCxnSpPr>
            <p:nvPr/>
          </p:nvCxnSpPr>
          <p:spPr>
            <a:xfrm flipV="1">
              <a:off x="3273552" y="1440079"/>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98DBAC1-2A94-DE46-B842-4513D40670E2}"/>
                </a:ext>
              </a:extLst>
            </p:cNvPr>
            <p:cNvCxnSpPr>
              <a:cxnSpLocks/>
            </p:cNvCxnSpPr>
            <p:nvPr/>
          </p:nvCxnSpPr>
          <p:spPr>
            <a:xfrm flipV="1">
              <a:off x="3364992" y="1676491"/>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14976E1-49F0-6947-AD55-CF667B9B713A}"/>
                </a:ext>
              </a:extLst>
            </p:cNvPr>
            <p:cNvCxnSpPr>
              <a:cxnSpLocks/>
              <a:stCxn id="36" idx="12"/>
            </p:cNvCxnSpPr>
            <p:nvPr/>
          </p:nvCxnSpPr>
          <p:spPr>
            <a:xfrm flipV="1">
              <a:off x="3398534" y="1848228"/>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5481F2F-30AE-794C-A323-6A089CB53AE4}"/>
                </a:ext>
              </a:extLst>
            </p:cNvPr>
            <p:cNvCxnSpPr>
              <a:cxnSpLocks/>
            </p:cNvCxnSpPr>
            <p:nvPr/>
          </p:nvCxnSpPr>
          <p:spPr>
            <a:xfrm flipH="1" flipV="1">
              <a:off x="2693911" y="1580466"/>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CE663DA9-9231-8646-9DE7-65F8F0F71088}"/>
                </a:ext>
              </a:extLst>
            </p:cNvPr>
            <p:cNvCxnSpPr>
              <a:cxnSpLocks/>
            </p:cNvCxnSpPr>
            <p:nvPr/>
          </p:nvCxnSpPr>
          <p:spPr>
            <a:xfrm flipH="1" flipV="1">
              <a:off x="2545811" y="191290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819D8B4-5756-3D40-9705-428ABB1C4AEC}"/>
                </a:ext>
              </a:extLst>
            </p:cNvPr>
            <p:cNvCxnSpPr>
              <a:cxnSpLocks/>
            </p:cNvCxnSpPr>
            <p:nvPr/>
          </p:nvCxnSpPr>
          <p:spPr>
            <a:xfrm flipH="1">
              <a:off x="2545811" y="2122685"/>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B74114E-C7C2-BE4B-828B-97272BF394CD}"/>
                </a:ext>
              </a:extLst>
            </p:cNvPr>
            <p:cNvCxnSpPr/>
            <p:nvPr/>
          </p:nvCxnSpPr>
          <p:spPr>
            <a:xfrm>
              <a:off x="3312124" y="2291996"/>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392FDE6C-BE9D-5940-BC7A-57B0AEC00D19}"/>
                </a:ext>
              </a:extLst>
            </p:cNvPr>
            <p:cNvCxnSpPr>
              <a:cxnSpLocks/>
            </p:cNvCxnSpPr>
            <p:nvPr/>
          </p:nvCxnSpPr>
          <p:spPr>
            <a:xfrm flipH="1">
              <a:off x="3248116" y="2323105"/>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126BB6AD-EE89-544E-B3E6-3483F413E244}"/>
                </a:ext>
              </a:extLst>
            </p:cNvPr>
            <p:cNvCxnSpPr>
              <a:cxnSpLocks/>
            </p:cNvCxnSpPr>
            <p:nvPr/>
          </p:nvCxnSpPr>
          <p:spPr>
            <a:xfrm flipH="1">
              <a:off x="2964641" y="2291996"/>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178BB35-BC74-5343-AEE8-C408AAF4DE81}"/>
                </a:ext>
              </a:extLst>
            </p:cNvPr>
            <p:cNvCxnSpPr>
              <a:cxnSpLocks/>
            </p:cNvCxnSpPr>
            <p:nvPr/>
          </p:nvCxnSpPr>
          <p:spPr>
            <a:xfrm flipH="1">
              <a:off x="2757374" y="2272979"/>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AE01718-243B-334B-BE30-C1084F4799A8}"/>
                </a:ext>
              </a:extLst>
            </p:cNvPr>
            <p:cNvCxnSpPr>
              <a:cxnSpLocks/>
            </p:cNvCxnSpPr>
            <p:nvPr/>
          </p:nvCxnSpPr>
          <p:spPr>
            <a:xfrm flipH="1">
              <a:off x="2605347" y="2227176"/>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913E2CD-BCAB-2A4F-BFE1-2BD3DAA09ABD}"/>
                </a:ext>
              </a:extLst>
            </p:cNvPr>
            <p:cNvCxnSpPr>
              <a:cxnSpLocks/>
            </p:cNvCxnSpPr>
            <p:nvPr/>
          </p:nvCxnSpPr>
          <p:spPr>
            <a:xfrm>
              <a:off x="3396172" y="2272979"/>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6A3A4A8-A388-4D4F-9852-7231C29D1BBA}"/>
                </a:ext>
              </a:extLst>
            </p:cNvPr>
            <p:cNvCxnSpPr>
              <a:cxnSpLocks/>
            </p:cNvCxnSpPr>
            <p:nvPr/>
          </p:nvCxnSpPr>
          <p:spPr>
            <a:xfrm>
              <a:off x="3449137" y="222732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D18D21CB-7D31-5848-9248-513FC41353A8}"/>
                </a:ext>
              </a:extLst>
            </p:cNvPr>
            <p:cNvCxnSpPr>
              <a:cxnSpLocks/>
            </p:cNvCxnSpPr>
            <p:nvPr/>
          </p:nvCxnSpPr>
          <p:spPr>
            <a:xfrm flipV="1">
              <a:off x="3449137" y="2038673"/>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690535E7-9624-F245-8A42-2009DBAFB3C6}"/>
                </a:ext>
              </a:extLst>
            </p:cNvPr>
            <p:cNvSpPr txBox="1"/>
            <p:nvPr/>
          </p:nvSpPr>
          <p:spPr>
            <a:xfrm>
              <a:off x="2706158" y="1023871"/>
              <a:ext cx="984565" cy="369332"/>
            </a:xfrm>
            <a:prstGeom prst="rect">
              <a:avLst/>
            </a:prstGeom>
            <a:noFill/>
          </p:spPr>
          <p:txBody>
            <a:bodyPr wrap="none" rtlCol="0">
              <a:spAutoFit/>
            </a:bodyPr>
            <a:lstStyle/>
            <a:p>
              <a:r>
                <a:rPr lang="en-GB" dirty="0"/>
                <a:t>big bang</a:t>
              </a:r>
            </a:p>
          </p:txBody>
        </p:sp>
      </p:grpSp>
      <p:sp>
        <p:nvSpPr>
          <p:cNvPr id="125" name="TextBox 124">
            <a:extLst>
              <a:ext uri="{FF2B5EF4-FFF2-40B4-BE49-F238E27FC236}">
                <a16:creationId xmlns:a16="http://schemas.microsoft.com/office/drawing/2014/main" id="{DFC0CE97-7FF3-8D48-BC72-78D488EFA009}"/>
              </a:ext>
            </a:extLst>
          </p:cNvPr>
          <p:cNvSpPr txBox="1"/>
          <p:nvPr/>
        </p:nvSpPr>
        <p:spPr>
          <a:xfrm>
            <a:off x="9439179" y="3240261"/>
            <a:ext cx="1439609" cy="584775"/>
          </a:xfrm>
          <a:prstGeom prst="rect">
            <a:avLst/>
          </a:prstGeom>
          <a:noFill/>
        </p:spPr>
        <p:txBody>
          <a:bodyPr wrap="square" rtlCol="0">
            <a:spAutoFit/>
          </a:bodyPr>
          <a:lstStyle/>
          <a:p>
            <a:r>
              <a:rPr lang="en-GB" sz="1600" dirty="0"/>
              <a:t>antimatter decelerator</a:t>
            </a:r>
          </a:p>
        </p:txBody>
      </p:sp>
      <p:sp>
        <p:nvSpPr>
          <p:cNvPr id="126" name="TextBox 125">
            <a:extLst>
              <a:ext uri="{FF2B5EF4-FFF2-40B4-BE49-F238E27FC236}">
                <a16:creationId xmlns:a16="http://schemas.microsoft.com/office/drawing/2014/main" id="{B5855017-8109-FA43-8287-BE72DB285197}"/>
              </a:ext>
            </a:extLst>
          </p:cNvPr>
          <p:cNvSpPr txBox="1"/>
          <p:nvPr/>
        </p:nvSpPr>
        <p:spPr>
          <a:xfrm>
            <a:off x="7505240" y="3708267"/>
            <a:ext cx="1771908" cy="584775"/>
          </a:xfrm>
          <a:prstGeom prst="rect">
            <a:avLst/>
          </a:prstGeom>
          <a:noFill/>
        </p:spPr>
        <p:txBody>
          <a:bodyPr wrap="square" rtlCol="0">
            <a:spAutoFit/>
          </a:bodyPr>
          <a:lstStyle/>
          <a:p>
            <a:r>
              <a:rPr lang="en-GB" sz="1600" dirty="0"/>
              <a:t>extra low energy antimatter</a:t>
            </a:r>
          </a:p>
        </p:txBody>
      </p:sp>
      <p:sp>
        <p:nvSpPr>
          <p:cNvPr id="127" name="TextBox 126">
            <a:extLst>
              <a:ext uri="{FF2B5EF4-FFF2-40B4-BE49-F238E27FC236}">
                <a16:creationId xmlns:a16="http://schemas.microsoft.com/office/drawing/2014/main" id="{D13EC248-5E05-F440-B0C8-DABE6ED9312E}"/>
              </a:ext>
            </a:extLst>
          </p:cNvPr>
          <p:cNvSpPr txBox="1"/>
          <p:nvPr/>
        </p:nvSpPr>
        <p:spPr>
          <a:xfrm>
            <a:off x="5225002" y="1907663"/>
            <a:ext cx="962729" cy="369332"/>
          </a:xfrm>
          <a:prstGeom prst="rect">
            <a:avLst/>
          </a:prstGeom>
          <a:noFill/>
        </p:spPr>
        <p:txBody>
          <a:bodyPr wrap="square" rtlCol="0">
            <a:spAutoFit/>
          </a:bodyPr>
          <a:lstStyle/>
          <a:p>
            <a:r>
              <a:rPr lang="en-GB" dirty="0"/>
              <a:t>theory ?</a:t>
            </a:r>
          </a:p>
        </p:txBody>
      </p:sp>
      <p:sp>
        <p:nvSpPr>
          <p:cNvPr id="128" name="TextBox 127">
            <a:extLst>
              <a:ext uri="{FF2B5EF4-FFF2-40B4-BE49-F238E27FC236}">
                <a16:creationId xmlns:a16="http://schemas.microsoft.com/office/drawing/2014/main" id="{C6AE2E28-4B6A-7143-9E9A-36FAA2500C51}"/>
              </a:ext>
            </a:extLst>
          </p:cNvPr>
          <p:cNvSpPr txBox="1"/>
          <p:nvPr/>
        </p:nvSpPr>
        <p:spPr>
          <a:xfrm>
            <a:off x="9018388" y="1858483"/>
            <a:ext cx="1348187" cy="369332"/>
          </a:xfrm>
          <a:prstGeom prst="rect">
            <a:avLst/>
          </a:prstGeom>
          <a:noFill/>
        </p:spPr>
        <p:txBody>
          <a:bodyPr wrap="square" rtlCol="0">
            <a:spAutoFit/>
          </a:bodyPr>
          <a:lstStyle/>
          <a:p>
            <a:r>
              <a:rPr lang="en-GB" dirty="0"/>
              <a:t>experiments</a:t>
            </a:r>
          </a:p>
        </p:txBody>
      </p:sp>
      <p:sp>
        <p:nvSpPr>
          <p:cNvPr id="131" name="TextBox 130">
            <a:extLst>
              <a:ext uri="{FF2B5EF4-FFF2-40B4-BE49-F238E27FC236}">
                <a16:creationId xmlns:a16="http://schemas.microsoft.com/office/drawing/2014/main" id="{A862DD92-A59C-9B4A-8E9C-A74DCC38EECD}"/>
              </a:ext>
            </a:extLst>
          </p:cNvPr>
          <p:cNvSpPr txBox="1"/>
          <p:nvPr/>
        </p:nvSpPr>
        <p:spPr>
          <a:xfrm>
            <a:off x="10768670" y="5415098"/>
            <a:ext cx="811468" cy="369332"/>
          </a:xfrm>
          <a:prstGeom prst="rect">
            <a:avLst/>
          </a:prstGeom>
          <a:noFill/>
        </p:spPr>
        <p:txBody>
          <a:bodyPr wrap="square" rtlCol="0">
            <a:spAutoFit/>
          </a:bodyPr>
          <a:lstStyle/>
          <a:p>
            <a:r>
              <a:rPr lang="en-GB" dirty="0"/>
              <a:t>arrival</a:t>
            </a:r>
          </a:p>
        </p:txBody>
      </p:sp>
      <p:pic>
        <p:nvPicPr>
          <p:cNvPr id="133" name="Picture 132">
            <a:extLst>
              <a:ext uri="{FF2B5EF4-FFF2-40B4-BE49-F238E27FC236}">
                <a16:creationId xmlns:a16="http://schemas.microsoft.com/office/drawing/2014/main" id="{E951F074-101E-BB41-A26E-EC30FD965702}"/>
              </a:ext>
            </a:extLst>
          </p:cNvPr>
          <p:cNvPicPr>
            <a:picLocks noChangeAspect="1"/>
          </p:cNvPicPr>
          <p:nvPr/>
        </p:nvPicPr>
        <p:blipFill>
          <a:blip r:embed="rId12"/>
          <a:stretch>
            <a:fillRect/>
          </a:stretch>
        </p:blipFill>
        <p:spPr>
          <a:xfrm>
            <a:off x="10970912" y="3132242"/>
            <a:ext cx="408980" cy="382875"/>
          </a:xfrm>
          <a:prstGeom prst="rect">
            <a:avLst/>
          </a:prstGeom>
        </p:spPr>
      </p:pic>
      <p:pic>
        <p:nvPicPr>
          <p:cNvPr id="135" name="Picture 134">
            <a:extLst>
              <a:ext uri="{FF2B5EF4-FFF2-40B4-BE49-F238E27FC236}">
                <a16:creationId xmlns:a16="http://schemas.microsoft.com/office/drawing/2014/main" id="{26BE5A31-9DA1-8445-BBA0-88CDAF3DD772}"/>
              </a:ext>
            </a:extLst>
          </p:cNvPr>
          <p:cNvPicPr>
            <a:picLocks noChangeAspect="1"/>
          </p:cNvPicPr>
          <p:nvPr/>
        </p:nvPicPr>
        <p:blipFill>
          <a:blip r:embed="rId13"/>
          <a:stretch>
            <a:fillRect/>
          </a:stretch>
        </p:blipFill>
        <p:spPr>
          <a:xfrm rot="3045138">
            <a:off x="10446071" y="1897909"/>
            <a:ext cx="360582" cy="385739"/>
          </a:xfrm>
          <a:prstGeom prst="rect">
            <a:avLst/>
          </a:prstGeom>
        </p:spPr>
      </p:pic>
      <p:pic>
        <p:nvPicPr>
          <p:cNvPr id="136" name="Picture 135">
            <a:extLst>
              <a:ext uri="{FF2B5EF4-FFF2-40B4-BE49-F238E27FC236}">
                <a16:creationId xmlns:a16="http://schemas.microsoft.com/office/drawing/2014/main" id="{6AA7D312-0EFA-054E-9043-B2677DCA3234}"/>
              </a:ext>
            </a:extLst>
          </p:cNvPr>
          <p:cNvPicPr>
            <a:picLocks noChangeAspect="1"/>
          </p:cNvPicPr>
          <p:nvPr/>
        </p:nvPicPr>
        <p:blipFill>
          <a:blip r:embed="rId12"/>
          <a:stretch>
            <a:fillRect/>
          </a:stretch>
        </p:blipFill>
        <p:spPr>
          <a:xfrm>
            <a:off x="9201750" y="4224574"/>
            <a:ext cx="304791" cy="285336"/>
          </a:xfrm>
          <a:prstGeom prst="rect">
            <a:avLst/>
          </a:prstGeom>
        </p:spPr>
      </p:pic>
      <p:sp>
        <p:nvSpPr>
          <p:cNvPr id="141" name="TextBox 140">
            <a:extLst>
              <a:ext uri="{FF2B5EF4-FFF2-40B4-BE49-F238E27FC236}">
                <a16:creationId xmlns:a16="http://schemas.microsoft.com/office/drawing/2014/main" id="{CA8C2610-0A35-BE4E-96F1-E214B6DE7081}"/>
              </a:ext>
            </a:extLst>
          </p:cNvPr>
          <p:cNvSpPr txBox="1"/>
          <p:nvPr/>
        </p:nvSpPr>
        <p:spPr>
          <a:xfrm>
            <a:off x="7019568" y="1225319"/>
            <a:ext cx="373695" cy="307777"/>
          </a:xfrm>
          <a:prstGeom prst="rect">
            <a:avLst/>
          </a:prstGeom>
          <a:noFill/>
        </p:spPr>
        <p:txBody>
          <a:bodyPr wrap="square" rtlCol="0">
            <a:spAutoFit/>
          </a:bodyPr>
          <a:lstStyle/>
          <a:p>
            <a:r>
              <a:rPr lang="en-GB" sz="1400" dirty="0"/>
              <a:t>1</a:t>
            </a:r>
          </a:p>
        </p:txBody>
      </p:sp>
      <p:sp>
        <p:nvSpPr>
          <p:cNvPr id="142" name="TextBox 141">
            <a:extLst>
              <a:ext uri="{FF2B5EF4-FFF2-40B4-BE49-F238E27FC236}">
                <a16:creationId xmlns:a16="http://schemas.microsoft.com/office/drawing/2014/main" id="{47E9F8F0-32DD-5B4F-9C6F-08D709BBDBA6}"/>
              </a:ext>
            </a:extLst>
          </p:cNvPr>
          <p:cNvSpPr txBox="1"/>
          <p:nvPr/>
        </p:nvSpPr>
        <p:spPr>
          <a:xfrm>
            <a:off x="6776759" y="1954455"/>
            <a:ext cx="373695" cy="307777"/>
          </a:xfrm>
          <a:prstGeom prst="rect">
            <a:avLst/>
          </a:prstGeom>
          <a:noFill/>
        </p:spPr>
        <p:txBody>
          <a:bodyPr wrap="square" rtlCol="0">
            <a:spAutoFit/>
          </a:bodyPr>
          <a:lstStyle/>
          <a:p>
            <a:r>
              <a:rPr lang="en-GB" sz="1400" dirty="0"/>
              <a:t>2</a:t>
            </a:r>
          </a:p>
        </p:txBody>
      </p:sp>
      <p:sp>
        <p:nvSpPr>
          <p:cNvPr id="143" name="TextBox 142">
            <a:extLst>
              <a:ext uri="{FF2B5EF4-FFF2-40B4-BE49-F238E27FC236}">
                <a16:creationId xmlns:a16="http://schemas.microsoft.com/office/drawing/2014/main" id="{5ACCA141-4E7F-E149-AB30-641B0E147489}"/>
              </a:ext>
            </a:extLst>
          </p:cNvPr>
          <p:cNvSpPr txBox="1"/>
          <p:nvPr/>
        </p:nvSpPr>
        <p:spPr>
          <a:xfrm>
            <a:off x="6542970" y="2583025"/>
            <a:ext cx="373695" cy="307777"/>
          </a:xfrm>
          <a:prstGeom prst="rect">
            <a:avLst/>
          </a:prstGeom>
          <a:noFill/>
        </p:spPr>
        <p:txBody>
          <a:bodyPr wrap="square" rtlCol="0">
            <a:spAutoFit/>
          </a:bodyPr>
          <a:lstStyle/>
          <a:p>
            <a:r>
              <a:rPr lang="en-GB" sz="1400" dirty="0"/>
              <a:t>3</a:t>
            </a:r>
          </a:p>
        </p:txBody>
      </p:sp>
      <p:sp>
        <p:nvSpPr>
          <p:cNvPr id="144" name="TextBox 143">
            <a:extLst>
              <a:ext uri="{FF2B5EF4-FFF2-40B4-BE49-F238E27FC236}">
                <a16:creationId xmlns:a16="http://schemas.microsoft.com/office/drawing/2014/main" id="{A9BD2D78-25EE-DD45-860B-CE1A57E68FD5}"/>
              </a:ext>
            </a:extLst>
          </p:cNvPr>
          <p:cNvSpPr txBox="1"/>
          <p:nvPr/>
        </p:nvSpPr>
        <p:spPr>
          <a:xfrm>
            <a:off x="6286657" y="3202008"/>
            <a:ext cx="373695" cy="307777"/>
          </a:xfrm>
          <a:prstGeom prst="rect">
            <a:avLst/>
          </a:prstGeom>
          <a:noFill/>
        </p:spPr>
        <p:txBody>
          <a:bodyPr wrap="square" rtlCol="0">
            <a:spAutoFit/>
          </a:bodyPr>
          <a:lstStyle/>
          <a:p>
            <a:r>
              <a:rPr lang="en-GB" sz="1400" dirty="0"/>
              <a:t>4</a:t>
            </a:r>
          </a:p>
        </p:txBody>
      </p:sp>
      <p:pic>
        <p:nvPicPr>
          <p:cNvPr id="151" name="Picture 150">
            <a:extLst>
              <a:ext uri="{FF2B5EF4-FFF2-40B4-BE49-F238E27FC236}">
                <a16:creationId xmlns:a16="http://schemas.microsoft.com/office/drawing/2014/main" id="{E52EFE16-78B5-BA44-9368-4CE4B84FE175}"/>
              </a:ext>
            </a:extLst>
          </p:cNvPr>
          <p:cNvPicPr>
            <a:picLocks noChangeAspect="1"/>
          </p:cNvPicPr>
          <p:nvPr/>
        </p:nvPicPr>
        <p:blipFill>
          <a:blip r:embed="rId14"/>
          <a:stretch>
            <a:fillRect/>
          </a:stretch>
        </p:blipFill>
        <p:spPr>
          <a:xfrm>
            <a:off x="5030971" y="5565849"/>
            <a:ext cx="390144" cy="390144"/>
          </a:xfrm>
          <a:prstGeom prst="rect">
            <a:avLst/>
          </a:prstGeom>
        </p:spPr>
      </p:pic>
      <p:pic>
        <p:nvPicPr>
          <p:cNvPr id="159" name="Picture 158">
            <a:extLst>
              <a:ext uri="{FF2B5EF4-FFF2-40B4-BE49-F238E27FC236}">
                <a16:creationId xmlns:a16="http://schemas.microsoft.com/office/drawing/2014/main" id="{05C3460F-7961-CD49-B63A-BCF03A949951}"/>
              </a:ext>
            </a:extLst>
          </p:cNvPr>
          <p:cNvPicPr>
            <a:picLocks noChangeAspect="1"/>
          </p:cNvPicPr>
          <p:nvPr/>
        </p:nvPicPr>
        <p:blipFill>
          <a:blip r:embed="rId15"/>
          <a:stretch>
            <a:fillRect/>
          </a:stretch>
        </p:blipFill>
        <p:spPr>
          <a:xfrm>
            <a:off x="613837" y="2780194"/>
            <a:ext cx="350266" cy="305551"/>
          </a:xfrm>
          <a:prstGeom prst="rect">
            <a:avLst/>
          </a:prstGeom>
        </p:spPr>
      </p:pic>
      <p:grpSp>
        <p:nvGrpSpPr>
          <p:cNvPr id="171" name="Group 170">
            <a:extLst>
              <a:ext uri="{FF2B5EF4-FFF2-40B4-BE49-F238E27FC236}">
                <a16:creationId xmlns:a16="http://schemas.microsoft.com/office/drawing/2014/main" id="{DA981C28-2D62-F242-85E8-BC289A712F20}"/>
              </a:ext>
            </a:extLst>
          </p:cNvPr>
          <p:cNvGrpSpPr/>
          <p:nvPr/>
        </p:nvGrpSpPr>
        <p:grpSpPr>
          <a:xfrm>
            <a:off x="6766192" y="3828919"/>
            <a:ext cx="586493" cy="388931"/>
            <a:chOff x="5421115" y="3842610"/>
            <a:chExt cx="586493" cy="388931"/>
          </a:xfrm>
        </p:grpSpPr>
        <p:pic>
          <p:nvPicPr>
            <p:cNvPr id="167" name="Picture 166">
              <a:extLst>
                <a:ext uri="{FF2B5EF4-FFF2-40B4-BE49-F238E27FC236}">
                  <a16:creationId xmlns:a16="http://schemas.microsoft.com/office/drawing/2014/main" id="{1CF00F12-296C-3543-9A13-4390FAC3C66E}"/>
                </a:ext>
              </a:extLst>
            </p:cNvPr>
            <p:cNvPicPr>
              <a:picLocks noChangeAspect="1"/>
            </p:cNvPicPr>
            <p:nvPr/>
          </p:nvPicPr>
          <p:blipFill>
            <a:blip r:embed="rId16"/>
            <a:stretch>
              <a:fillRect/>
            </a:stretch>
          </p:blipFill>
          <p:spPr>
            <a:xfrm>
              <a:off x="5527775" y="3842610"/>
              <a:ext cx="357181" cy="388931"/>
            </a:xfrm>
            <a:prstGeom prst="rect">
              <a:avLst/>
            </a:prstGeom>
          </p:spPr>
        </p:pic>
        <p:cxnSp>
          <p:nvCxnSpPr>
            <p:cNvPr id="169" name="Straight Connector 168">
              <a:extLst>
                <a:ext uri="{FF2B5EF4-FFF2-40B4-BE49-F238E27FC236}">
                  <a16:creationId xmlns:a16="http://schemas.microsoft.com/office/drawing/2014/main" id="{6EF63710-2DC6-8F47-8D1A-B468DCBCD6A8}"/>
                </a:ext>
              </a:extLst>
            </p:cNvPr>
            <p:cNvCxnSpPr>
              <a:cxnSpLocks/>
            </p:cNvCxnSpPr>
            <p:nvPr/>
          </p:nvCxnSpPr>
          <p:spPr>
            <a:xfrm>
              <a:off x="5421115" y="4224574"/>
              <a:ext cx="586493"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grpSp>
      <p:pic>
        <p:nvPicPr>
          <p:cNvPr id="4" name="Picture 3" descr="A group of people standing in front of a fence&#10;&#10;Description automatically generated">
            <a:extLst>
              <a:ext uri="{FF2B5EF4-FFF2-40B4-BE49-F238E27FC236}">
                <a16:creationId xmlns:a16="http://schemas.microsoft.com/office/drawing/2014/main" id="{6AA62AE7-503C-3C48-9BBD-CD6D4B2D2138}"/>
              </a:ext>
            </a:extLst>
          </p:cNvPr>
          <p:cNvPicPr>
            <a:picLocks noChangeAspect="1"/>
          </p:cNvPicPr>
          <p:nvPr/>
        </p:nvPicPr>
        <p:blipFill>
          <a:blip r:embed="rId17"/>
          <a:stretch>
            <a:fillRect/>
          </a:stretch>
        </p:blipFill>
        <p:spPr>
          <a:xfrm>
            <a:off x="2537413" y="4484040"/>
            <a:ext cx="1047246" cy="617127"/>
          </a:xfrm>
          <a:prstGeom prst="rect">
            <a:avLst/>
          </a:prstGeom>
        </p:spPr>
      </p:pic>
      <p:sp>
        <p:nvSpPr>
          <p:cNvPr id="94" name="TextBox 93">
            <a:extLst>
              <a:ext uri="{FF2B5EF4-FFF2-40B4-BE49-F238E27FC236}">
                <a16:creationId xmlns:a16="http://schemas.microsoft.com/office/drawing/2014/main" id="{8F2D9C52-DE25-6043-9389-2A03C2614AB1}"/>
              </a:ext>
            </a:extLst>
          </p:cNvPr>
          <p:cNvSpPr txBox="1"/>
          <p:nvPr/>
        </p:nvSpPr>
        <p:spPr>
          <a:xfrm>
            <a:off x="2520655" y="4137785"/>
            <a:ext cx="1244513" cy="369332"/>
          </a:xfrm>
          <a:prstGeom prst="rect">
            <a:avLst/>
          </a:prstGeom>
          <a:noFill/>
        </p:spPr>
        <p:txBody>
          <a:bodyPr wrap="square" rtlCol="0">
            <a:spAutoFit/>
          </a:bodyPr>
          <a:lstStyle/>
          <a:p>
            <a:r>
              <a:rPr lang="en-GB" dirty="0"/>
              <a:t>ASACUSA</a:t>
            </a:r>
          </a:p>
        </p:txBody>
      </p:sp>
      <p:pic>
        <p:nvPicPr>
          <p:cNvPr id="33" name="Picture 32">
            <a:extLst>
              <a:ext uri="{FF2B5EF4-FFF2-40B4-BE49-F238E27FC236}">
                <a16:creationId xmlns:a16="http://schemas.microsoft.com/office/drawing/2014/main" id="{3FF6EB4F-D922-F649-B6E6-1B7CC1F0B28B}"/>
              </a:ext>
            </a:extLst>
          </p:cNvPr>
          <p:cNvPicPr>
            <a:picLocks noChangeAspect="1"/>
          </p:cNvPicPr>
          <p:nvPr/>
        </p:nvPicPr>
        <p:blipFill>
          <a:blip r:embed="rId18"/>
          <a:stretch>
            <a:fillRect/>
          </a:stretch>
        </p:blipFill>
        <p:spPr>
          <a:xfrm>
            <a:off x="5525770" y="3196792"/>
            <a:ext cx="300540" cy="1081455"/>
          </a:xfrm>
          <a:prstGeom prst="rect">
            <a:avLst/>
          </a:prstGeom>
        </p:spPr>
      </p:pic>
      <p:grpSp>
        <p:nvGrpSpPr>
          <p:cNvPr id="43" name="Group 42">
            <a:extLst>
              <a:ext uri="{FF2B5EF4-FFF2-40B4-BE49-F238E27FC236}">
                <a16:creationId xmlns:a16="http://schemas.microsoft.com/office/drawing/2014/main" id="{14E174F8-43F3-7148-81F4-2DEA069152C8}"/>
              </a:ext>
            </a:extLst>
          </p:cNvPr>
          <p:cNvGrpSpPr/>
          <p:nvPr/>
        </p:nvGrpSpPr>
        <p:grpSpPr>
          <a:xfrm>
            <a:off x="3901034" y="1234747"/>
            <a:ext cx="1009572" cy="638311"/>
            <a:chOff x="8014855" y="1232434"/>
            <a:chExt cx="1009572" cy="638311"/>
          </a:xfrm>
        </p:grpSpPr>
        <p:sp>
          <p:nvSpPr>
            <p:cNvPr id="37" name="Freeform 36">
              <a:extLst>
                <a:ext uri="{FF2B5EF4-FFF2-40B4-BE49-F238E27FC236}">
                  <a16:creationId xmlns:a16="http://schemas.microsoft.com/office/drawing/2014/main" id="{45984C51-6855-A042-9E57-5CAC0537E5BC}"/>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9D786CAA-D04E-4344-B835-E412674F210C}"/>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5845034-B9C1-0E49-A3A6-0DE8EE87493E}"/>
                </a:ext>
              </a:extLst>
            </p:cNvPr>
            <p:cNvSpPr txBox="1"/>
            <p:nvPr/>
          </p:nvSpPr>
          <p:spPr>
            <a:xfrm>
              <a:off x="8014855" y="1232434"/>
              <a:ext cx="1009572" cy="338554"/>
            </a:xfrm>
            <a:prstGeom prst="rect">
              <a:avLst/>
            </a:prstGeom>
            <a:noFill/>
          </p:spPr>
          <p:txBody>
            <a:bodyPr wrap="none" rtlCol="0">
              <a:spAutoFit/>
            </a:bodyPr>
            <a:lstStyle/>
            <a:p>
              <a:r>
                <a:rPr lang="en-GB" sz="1600" dirty="0"/>
                <a:t>Paul Dirac</a:t>
              </a:r>
            </a:p>
          </p:txBody>
        </p:sp>
      </p:grpSp>
      <p:grpSp>
        <p:nvGrpSpPr>
          <p:cNvPr id="111" name="Group 110">
            <a:extLst>
              <a:ext uri="{FF2B5EF4-FFF2-40B4-BE49-F238E27FC236}">
                <a16:creationId xmlns:a16="http://schemas.microsoft.com/office/drawing/2014/main" id="{20ED6E6A-34C4-5B41-BEDB-E23E4C90726A}"/>
              </a:ext>
            </a:extLst>
          </p:cNvPr>
          <p:cNvGrpSpPr/>
          <p:nvPr/>
        </p:nvGrpSpPr>
        <p:grpSpPr>
          <a:xfrm>
            <a:off x="7362669" y="2754678"/>
            <a:ext cx="1543499" cy="629922"/>
            <a:chOff x="8132301" y="1240823"/>
            <a:chExt cx="1543499" cy="629922"/>
          </a:xfrm>
        </p:grpSpPr>
        <p:sp>
          <p:nvSpPr>
            <p:cNvPr id="113" name="Freeform 112">
              <a:extLst>
                <a:ext uri="{FF2B5EF4-FFF2-40B4-BE49-F238E27FC236}">
                  <a16:creationId xmlns:a16="http://schemas.microsoft.com/office/drawing/2014/main" id="{A5CB87B9-E652-3A41-AAEC-1F5930CB6C72}"/>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4524BBF-A6BD-F045-B327-EA0A95677180}"/>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a:extLst>
                <a:ext uri="{FF2B5EF4-FFF2-40B4-BE49-F238E27FC236}">
                  <a16:creationId xmlns:a16="http://schemas.microsoft.com/office/drawing/2014/main" id="{20BCECC7-AF28-F043-A82E-4AB50EC44299}"/>
                </a:ext>
              </a:extLst>
            </p:cNvPr>
            <p:cNvSpPr txBox="1"/>
            <p:nvPr/>
          </p:nvSpPr>
          <p:spPr>
            <a:xfrm>
              <a:off x="8132301" y="1240823"/>
              <a:ext cx="1543499" cy="338554"/>
            </a:xfrm>
            <a:prstGeom prst="rect">
              <a:avLst/>
            </a:prstGeom>
            <a:noFill/>
          </p:spPr>
          <p:txBody>
            <a:bodyPr wrap="none" rtlCol="0">
              <a:spAutoFit/>
            </a:bodyPr>
            <a:lstStyle/>
            <a:p>
              <a:r>
                <a:rPr lang="en-GB" sz="1600" dirty="0"/>
                <a:t>Andrei Sakharov</a:t>
              </a:r>
            </a:p>
          </p:txBody>
        </p:sp>
      </p:grpSp>
      <p:sp>
        <p:nvSpPr>
          <p:cNvPr id="48" name="TextBox 47">
            <a:extLst>
              <a:ext uri="{FF2B5EF4-FFF2-40B4-BE49-F238E27FC236}">
                <a16:creationId xmlns:a16="http://schemas.microsoft.com/office/drawing/2014/main" id="{436B56E3-9416-FB48-AD6C-5975B1D9D5A1}"/>
              </a:ext>
            </a:extLst>
          </p:cNvPr>
          <p:cNvSpPr txBox="1"/>
          <p:nvPr/>
        </p:nvSpPr>
        <p:spPr>
          <a:xfrm>
            <a:off x="613837" y="344553"/>
            <a:ext cx="10966301" cy="523220"/>
          </a:xfrm>
          <a:prstGeom prst="rect">
            <a:avLst/>
          </a:prstGeom>
          <a:solidFill>
            <a:schemeClr val="tx1">
              <a:lumMod val="75000"/>
              <a:lumOff val="25000"/>
            </a:schemeClr>
          </a:solidFill>
        </p:spPr>
        <p:txBody>
          <a:bodyPr wrap="square" rtlCol="0">
            <a:spAutoFit/>
          </a:bodyPr>
          <a:lstStyle/>
          <a:p>
            <a:pPr algn="ctr"/>
            <a:r>
              <a:rPr lang="en-GB" sz="2800" dirty="0">
                <a:solidFill>
                  <a:schemeClr val="bg1"/>
                </a:solidFill>
              </a:rPr>
              <a:t>Talk overview</a:t>
            </a:r>
          </a:p>
        </p:txBody>
      </p:sp>
      <p:grpSp>
        <p:nvGrpSpPr>
          <p:cNvPr id="56" name="Group 55">
            <a:extLst>
              <a:ext uri="{FF2B5EF4-FFF2-40B4-BE49-F238E27FC236}">
                <a16:creationId xmlns:a16="http://schemas.microsoft.com/office/drawing/2014/main" id="{59973AF8-856D-F341-B9C6-A138CE90C400}"/>
              </a:ext>
            </a:extLst>
          </p:cNvPr>
          <p:cNvGrpSpPr/>
          <p:nvPr/>
        </p:nvGrpSpPr>
        <p:grpSpPr>
          <a:xfrm>
            <a:off x="8430009" y="5398320"/>
            <a:ext cx="1351995" cy="1408631"/>
            <a:chOff x="8446787" y="5415098"/>
            <a:chExt cx="1351995" cy="1408631"/>
          </a:xfrm>
        </p:grpSpPr>
        <p:grpSp>
          <p:nvGrpSpPr>
            <p:cNvPr id="24" name="Group 23">
              <a:extLst>
                <a:ext uri="{FF2B5EF4-FFF2-40B4-BE49-F238E27FC236}">
                  <a16:creationId xmlns:a16="http://schemas.microsoft.com/office/drawing/2014/main" id="{746AAD0D-08F2-B84A-B06F-0CE7C149070A}"/>
                </a:ext>
              </a:extLst>
            </p:cNvPr>
            <p:cNvGrpSpPr/>
            <p:nvPr/>
          </p:nvGrpSpPr>
          <p:grpSpPr>
            <a:xfrm>
              <a:off x="8446787" y="5415098"/>
              <a:ext cx="1351995" cy="1408631"/>
              <a:chOff x="8522288" y="5415098"/>
              <a:chExt cx="1351995" cy="1408631"/>
            </a:xfrm>
          </p:grpSpPr>
          <p:grpSp>
            <p:nvGrpSpPr>
              <p:cNvPr id="20" name="Group 19">
                <a:extLst>
                  <a:ext uri="{FF2B5EF4-FFF2-40B4-BE49-F238E27FC236}">
                    <a16:creationId xmlns:a16="http://schemas.microsoft.com/office/drawing/2014/main" id="{F69619A0-2E19-5947-8BD4-33977A32B335}"/>
                  </a:ext>
                </a:extLst>
              </p:cNvPr>
              <p:cNvGrpSpPr/>
              <p:nvPr/>
            </p:nvGrpSpPr>
            <p:grpSpPr>
              <a:xfrm>
                <a:off x="8522288" y="5466282"/>
                <a:ext cx="1351995" cy="1357447"/>
                <a:chOff x="8522288" y="5466282"/>
                <a:chExt cx="1351995" cy="1357447"/>
              </a:xfrm>
            </p:grpSpPr>
            <p:pic>
              <p:nvPicPr>
                <p:cNvPr id="100" name="Picture 99">
                  <a:extLst>
                    <a:ext uri="{FF2B5EF4-FFF2-40B4-BE49-F238E27FC236}">
                      <a16:creationId xmlns:a16="http://schemas.microsoft.com/office/drawing/2014/main" id="{DB3D9A8A-8917-C74B-A41F-5F1BD6B5DA18}"/>
                    </a:ext>
                  </a:extLst>
                </p:cNvPr>
                <p:cNvPicPr>
                  <a:picLocks noChangeAspect="1"/>
                </p:cNvPicPr>
                <p:nvPr/>
              </p:nvPicPr>
              <p:blipFill>
                <a:blip r:embed="rId3"/>
                <a:stretch>
                  <a:fillRect/>
                </a:stretch>
              </p:blipFill>
              <p:spPr>
                <a:xfrm>
                  <a:off x="8522288" y="5466282"/>
                  <a:ext cx="1351995" cy="1357447"/>
                </a:xfrm>
                <a:prstGeom prst="rect">
                  <a:avLst/>
                </a:prstGeom>
              </p:spPr>
            </p:pic>
            <p:sp>
              <p:nvSpPr>
                <p:cNvPr id="110" name="TextBox 109">
                  <a:extLst>
                    <a:ext uri="{FF2B5EF4-FFF2-40B4-BE49-F238E27FC236}">
                      <a16:creationId xmlns:a16="http://schemas.microsoft.com/office/drawing/2014/main" id="{7B0582EC-4E43-3749-B99C-CD0ECACB0873}"/>
                    </a:ext>
                  </a:extLst>
                </p:cNvPr>
                <p:cNvSpPr txBox="1"/>
                <p:nvPr/>
              </p:nvSpPr>
              <p:spPr>
                <a:xfrm>
                  <a:off x="9243062" y="5903204"/>
                  <a:ext cx="388924" cy="584775"/>
                </a:xfrm>
                <a:prstGeom prst="rect">
                  <a:avLst/>
                </a:prstGeom>
                <a:noFill/>
              </p:spPr>
              <p:txBody>
                <a:bodyPr wrap="square" rtlCol="0">
                  <a:spAutoFit/>
                </a:bodyPr>
                <a:lstStyle/>
                <a:p>
                  <a:r>
                    <a:rPr lang="en-GB" sz="3200" dirty="0"/>
                    <a:t>?</a:t>
                  </a:r>
                </a:p>
              </p:txBody>
            </p:sp>
          </p:grpSp>
          <p:sp>
            <p:nvSpPr>
              <p:cNvPr id="109" name="TextBox 108">
                <a:extLst>
                  <a:ext uri="{FF2B5EF4-FFF2-40B4-BE49-F238E27FC236}">
                    <a16:creationId xmlns:a16="http://schemas.microsoft.com/office/drawing/2014/main" id="{6D5F3B3B-E9AD-314F-BB98-2E7B2A15C1D0}"/>
                  </a:ext>
                </a:extLst>
              </p:cNvPr>
              <p:cNvSpPr txBox="1"/>
              <p:nvPr/>
            </p:nvSpPr>
            <p:spPr>
              <a:xfrm>
                <a:off x="8588350" y="5415098"/>
                <a:ext cx="1266444" cy="369332"/>
              </a:xfrm>
              <a:prstGeom prst="rect">
                <a:avLst/>
              </a:prstGeom>
              <a:noFill/>
            </p:spPr>
            <p:txBody>
              <a:bodyPr wrap="square" rtlCol="0">
                <a:spAutoFit/>
              </a:bodyPr>
              <a:lstStyle/>
              <a:p>
                <a:r>
                  <a:rPr lang="en-GB" dirty="0"/>
                  <a:t>antimatter</a:t>
                </a:r>
              </a:p>
            </p:txBody>
          </p:sp>
        </p:grpSp>
        <p:pic>
          <p:nvPicPr>
            <p:cNvPr id="55" name="Picture 54" descr="A cup of coffee&#10;&#10;Description automatically generated">
              <a:extLst>
                <a:ext uri="{FF2B5EF4-FFF2-40B4-BE49-F238E27FC236}">
                  <a16:creationId xmlns:a16="http://schemas.microsoft.com/office/drawing/2014/main" id="{57E967E7-2B15-BA43-A677-3673168BE125}"/>
                </a:ext>
              </a:extLst>
            </p:cNvPr>
            <p:cNvPicPr>
              <a:picLocks noChangeAspect="1"/>
            </p:cNvPicPr>
            <p:nvPr/>
          </p:nvPicPr>
          <p:blipFill>
            <a:blip r:embed="rId19"/>
            <a:stretch>
              <a:fillRect/>
            </a:stretch>
          </p:blipFill>
          <p:spPr>
            <a:xfrm>
              <a:off x="8799999" y="6006894"/>
              <a:ext cx="442572" cy="337590"/>
            </a:xfrm>
            <a:prstGeom prst="rect">
              <a:avLst/>
            </a:prstGeom>
          </p:spPr>
        </p:pic>
      </p:grpSp>
      <p:sp>
        <p:nvSpPr>
          <p:cNvPr id="72" name="Freeform 71">
            <a:extLst>
              <a:ext uri="{FF2B5EF4-FFF2-40B4-BE49-F238E27FC236}">
                <a16:creationId xmlns:a16="http://schemas.microsoft.com/office/drawing/2014/main" id="{B6E101D3-CF1B-F149-BDB8-7BC938EF04A0}"/>
              </a:ext>
            </a:extLst>
          </p:cNvPr>
          <p:cNvSpPr/>
          <p:nvPr/>
        </p:nvSpPr>
        <p:spPr>
          <a:xfrm>
            <a:off x="3950208" y="4215384"/>
            <a:ext cx="7159752" cy="2468880"/>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324463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Antimatter factory</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22</a:t>
            </a:fld>
            <a:endParaRPr lang="en-GB"/>
          </a:p>
        </p:txBody>
      </p:sp>
      <p:pic>
        <p:nvPicPr>
          <p:cNvPr id="8" name="Picture 7" descr="A picture containing grass, outdoor, road, truck&#10;&#10;Description automatically generated">
            <a:extLst>
              <a:ext uri="{FF2B5EF4-FFF2-40B4-BE49-F238E27FC236}">
                <a16:creationId xmlns:a16="http://schemas.microsoft.com/office/drawing/2014/main" id="{3D34883E-8974-5641-BF94-DF175A1E3517}"/>
              </a:ext>
            </a:extLst>
          </p:cNvPr>
          <p:cNvPicPr>
            <a:picLocks noChangeAspect="1"/>
          </p:cNvPicPr>
          <p:nvPr/>
        </p:nvPicPr>
        <p:blipFill>
          <a:blip r:embed="rId2"/>
          <a:stretch>
            <a:fillRect/>
          </a:stretch>
        </p:blipFill>
        <p:spPr>
          <a:xfrm>
            <a:off x="2075680" y="1335044"/>
            <a:ext cx="8461481" cy="4757146"/>
          </a:xfrm>
          <a:prstGeom prst="rect">
            <a:avLst/>
          </a:prstGeom>
        </p:spPr>
      </p:pic>
    </p:spTree>
    <p:extLst>
      <p:ext uri="{BB962C8B-B14F-4D97-AF65-F5344CB8AC3E}">
        <p14:creationId xmlns:p14="http://schemas.microsoft.com/office/powerpoint/2010/main" val="16817063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Places you will see</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23</a:t>
            </a:fld>
            <a:endParaRPr lang="en-GB"/>
          </a:p>
        </p:txBody>
      </p:sp>
      <p:pic>
        <p:nvPicPr>
          <p:cNvPr id="13" name="Picture 12">
            <a:extLst>
              <a:ext uri="{FF2B5EF4-FFF2-40B4-BE49-F238E27FC236}">
                <a16:creationId xmlns:a16="http://schemas.microsoft.com/office/drawing/2014/main" id="{4AB77424-B236-3B4E-9B3D-EB98CC10ABEA}"/>
              </a:ext>
            </a:extLst>
          </p:cNvPr>
          <p:cNvPicPr>
            <a:picLocks noChangeAspect="1"/>
          </p:cNvPicPr>
          <p:nvPr/>
        </p:nvPicPr>
        <p:blipFill>
          <a:blip r:embed="rId2"/>
          <a:stretch>
            <a:fillRect/>
          </a:stretch>
        </p:blipFill>
        <p:spPr>
          <a:xfrm>
            <a:off x="2741321" y="1316152"/>
            <a:ext cx="6386844" cy="4923864"/>
          </a:xfrm>
          <a:prstGeom prst="rect">
            <a:avLst/>
          </a:prstGeom>
        </p:spPr>
      </p:pic>
      <p:sp>
        <p:nvSpPr>
          <p:cNvPr id="25" name="Rectangle 24">
            <a:extLst>
              <a:ext uri="{FF2B5EF4-FFF2-40B4-BE49-F238E27FC236}">
                <a16:creationId xmlns:a16="http://schemas.microsoft.com/office/drawing/2014/main" id="{F4F60B98-4B72-8D4B-8521-F4382C90D215}"/>
              </a:ext>
            </a:extLst>
          </p:cNvPr>
          <p:cNvSpPr/>
          <p:nvPr/>
        </p:nvSpPr>
        <p:spPr>
          <a:xfrm>
            <a:off x="8328955" y="2090468"/>
            <a:ext cx="1762696" cy="338554"/>
          </a:xfrm>
          <a:prstGeom prst="rect">
            <a:avLst/>
          </a:prstGeom>
        </p:spPr>
        <p:txBody>
          <a:bodyPr wrap="square">
            <a:spAutoFit/>
          </a:bodyPr>
          <a:lstStyle/>
          <a:p>
            <a:r>
              <a:rPr lang="en-US" sz="1600" dirty="0">
                <a:solidFill>
                  <a:schemeClr val="accent1">
                    <a:lumMod val="75000"/>
                  </a:schemeClr>
                </a:solidFill>
              </a:rPr>
              <a:t>experimental area</a:t>
            </a:r>
          </a:p>
        </p:txBody>
      </p:sp>
      <p:sp>
        <p:nvSpPr>
          <p:cNvPr id="15" name="Rectangle 14">
            <a:extLst>
              <a:ext uri="{FF2B5EF4-FFF2-40B4-BE49-F238E27FC236}">
                <a16:creationId xmlns:a16="http://schemas.microsoft.com/office/drawing/2014/main" id="{C3C2D413-8AB3-324F-900F-4262087293AC}"/>
              </a:ext>
            </a:extLst>
          </p:cNvPr>
          <p:cNvSpPr/>
          <p:nvPr/>
        </p:nvSpPr>
        <p:spPr>
          <a:xfrm>
            <a:off x="4695551" y="1038807"/>
            <a:ext cx="2087633" cy="338554"/>
          </a:xfrm>
          <a:prstGeom prst="rect">
            <a:avLst/>
          </a:prstGeom>
        </p:spPr>
        <p:txBody>
          <a:bodyPr wrap="square">
            <a:spAutoFit/>
          </a:bodyPr>
          <a:lstStyle/>
          <a:p>
            <a:r>
              <a:rPr lang="en-US" sz="1600" dirty="0">
                <a:solidFill>
                  <a:schemeClr val="accent1">
                    <a:lumMod val="75000"/>
                  </a:schemeClr>
                </a:solidFill>
              </a:rPr>
              <a:t>Front of the building</a:t>
            </a:r>
          </a:p>
        </p:txBody>
      </p:sp>
      <p:cxnSp>
        <p:nvCxnSpPr>
          <p:cNvPr id="8" name="Straight Arrow Connector 7">
            <a:extLst>
              <a:ext uri="{FF2B5EF4-FFF2-40B4-BE49-F238E27FC236}">
                <a16:creationId xmlns:a16="http://schemas.microsoft.com/office/drawing/2014/main" id="{D86EB6DD-BA83-1241-B3C2-AE4F7058D2DD}"/>
              </a:ext>
            </a:extLst>
          </p:cNvPr>
          <p:cNvCxnSpPr>
            <a:cxnSpLocks/>
            <a:stCxn id="25" idx="2"/>
          </p:cNvCxnSpPr>
          <p:nvPr/>
        </p:nvCxnSpPr>
        <p:spPr>
          <a:xfrm flipH="1">
            <a:off x="7356765" y="2429022"/>
            <a:ext cx="1853538" cy="12784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0269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Antiproton experiments walkthrough</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24</a:t>
            </a:fld>
            <a:endParaRPr lang="en-GB"/>
          </a:p>
        </p:txBody>
      </p:sp>
      <p:pic>
        <p:nvPicPr>
          <p:cNvPr id="8" name="Picture 7" descr="A group of people in a room&#10;&#10;Description automatically generated">
            <a:extLst>
              <a:ext uri="{FF2B5EF4-FFF2-40B4-BE49-F238E27FC236}">
                <a16:creationId xmlns:a16="http://schemas.microsoft.com/office/drawing/2014/main" id="{0E3E736D-3491-1E41-A172-F2D0736D86A4}"/>
              </a:ext>
            </a:extLst>
          </p:cNvPr>
          <p:cNvPicPr>
            <a:picLocks noChangeAspect="1"/>
          </p:cNvPicPr>
          <p:nvPr/>
        </p:nvPicPr>
        <p:blipFill>
          <a:blip r:embed="rId2"/>
          <a:stretch>
            <a:fillRect/>
          </a:stretch>
        </p:blipFill>
        <p:spPr>
          <a:xfrm>
            <a:off x="2151396" y="1357520"/>
            <a:ext cx="8435252" cy="4746100"/>
          </a:xfrm>
          <a:prstGeom prst="rect">
            <a:avLst/>
          </a:prstGeom>
        </p:spPr>
      </p:pic>
    </p:spTree>
    <p:extLst>
      <p:ext uri="{BB962C8B-B14F-4D97-AF65-F5344CB8AC3E}">
        <p14:creationId xmlns:p14="http://schemas.microsoft.com/office/powerpoint/2010/main" val="12416370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Places you will see</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dirty="0"/>
              <a:t>09/07/2020</a:t>
            </a:r>
            <a:endParaRPr lang="en-GB" dirty="0"/>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25</a:t>
            </a:fld>
            <a:endParaRPr lang="en-GB"/>
          </a:p>
        </p:txBody>
      </p:sp>
      <p:pic>
        <p:nvPicPr>
          <p:cNvPr id="13" name="Picture 12">
            <a:extLst>
              <a:ext uri="{FF2B5EF4-FFF2-40B4-BE49-F238E27FC236}">
                <a16:creationId xmlns:a16="http://schemas.microsoft.com/office/drawing/2014/main" id="{4AB77424-B236-3B4E-9B3D-EB98CC10ABEA}"/>
              </a:ext>
            </a:extLst>
          </p:cNvPr>
          <p:cNvPicPr>
            <a:picLocks noChangeAspect="1"/>
          </p:cNvPicPr>
          <p:nvPr/>
        </p:nvPicPr>
        <p:blipFill>
          <a:blip r:embed="rId2"/>
          <a:stretch>
            <a:fillRect/>
          </a:stretch>
        </p:blipFill>
        <p:spPr>
          <a:xfrm>
            <a:off x="2741321" y="1316152"/>
            <a:ext cx="6386844" cy="4923864"/>
          </a:xfrm>
          <a:prstGeom prst="rect">
            <a:avLst/>
          </a:prstGeom>
        </p:spPr>
      </p:pic>
      <p:sp>
        <p:nvSpPr>
          <p:cNvPr id="25" name="Rectangle 24">
            <a:extLst>
              <a:ext uri="{FF2B5EF4-FFF2-40B4-BE49-F238E27FC236}">
                <a16:creationId xmlns:a16="http://schemas.microsoft.com/office/drawing/2014/main" id="{F4F60B98-4B72-8D4B-8521-F4382C90D215}"/>
              </a:ext>
            </a:extLst>
          </p:cNvPr>
          <p:cNvSpPr/>
          <p:nvPr/>
        </p:nvSpPr>
        <p:spPr>
          <a:xfrm>
            <a:off x="1429391" y="4623008"/>
            <a:ext cx="1072740" cy="338554"/>
          </a:xfrm>
          <a:prstGeom prst="rect">
            <a:avLst/>
          </a:prstGeom>
        </p:spPr>
        <p:txBody>
          <a:bodyPr wrap="square">
            <a:spAutoFit/>
          </a:bodyPr>
          <a:lstStyle/>
          <a:p>
            <a:r>
              <a:rPr lang="en-US" sz="1600" dirty="0">
                <a:solidFill>
                  <a:schemeClr val="accent1">
                    <a:lumMod val="75000"/>
                  </a:schemeClr>
                </a:solidFill>
              </a:rPr>
              <a:t>the door</a:t>
            </a:r>
          </a:p>
        </p:txBody>
      </p:sp>
      <p:sp>
        <p:nvSpPr>
          <p:cNvPr id="15" name="Rectangle 14">
            <a:extLst>
              <a:ext uri="{FF2B5EF4-FFF2-40B4-BE49-F238E27FC236}">
                <a16:creationId xmlns:a16="http://schemas.microsoft.com/office/drawing/2014/main" id="{C3C2D413-8AB3-324F-900F-4262087293AC}"/>
              </a:ext>
            </a:extLst>
          </p:cNvPr>
          <p:cNvSpPr/>
          <p:nvPr/>
        </p:nvSpPr>
        <p:spPr>
          <a:xfrm>
            <a:off x="4695551" y="1038807"/>
            <a:ext cx="2087633" cy="338554"/>
          </a:xfrm>
          <a:prstGeom prst="rect">
            <a:avLst/>
          </a:prstGeom>
        </p:spPr>
        <p:txBody>
          <a:bodyPr wrap="square">
            <a:spAutoFit/>
          </a:bodyPr>
          <a:lstStyle/>
          <a:p>
            <a:r>
              <a:rPr lang="en-US" sz="1600" dirty="0">
                <a:solidFill>
                  <a:schemeClr val="accent1">
                    <a:lumMod val="75000"/>
                  </a:schemeClr>
                </a:solidFill>
              </a:rPr>
              <a:t>Front of the building</a:t>
            </a:r>
          </a:p>
        </p:txBody>
      </p:sp>
      <p:cxnSp>
        <p:nvCxnSpPr>
          <p:cNvPr id="8" name="Straight Arrow Connector 7">
            <a:extLst>
              <a:ext uri="{FF2B5EF4-FFF2-40B4-BE49-F238E27FC236}">
                <a16:creationId xmlns:a16="http://schemas.microsoft.com/office/drawing/2014/main" id="{D86EB6DD-BA83-1241-B3C2-AE4F7058D2DD}"/>
              </a:ext>
            </a:extLst>
          </p:cNvPr>
          <p:cNvCxnSpPr>
            <a:cxnSpLocks/>
            <a:stCxn id="25" idx="2"/>
          </p:cNvCxnSpPr>
          <p:nvPr/>
        </p:nvCxnSpPr>
        <p:spPr>
          <a:xfrm>
            <a:off x="1965761" y="4961562"/>
            <a:ext cx="2403184" cy="3513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C3B16E31-F873-7546-8BA3-11561E09CAE0}"/>
              </a:ext>
            </a:extLst>
          </p:cNvPr>
          <p:cNvSpPr/>
          <p:nvPr/>
        </p:nvSpPr>
        <p:spPr>
          <a:xfrm>
            <a:off x="7537860" y="6167652"/>
            <a:ext cx="1072740" cy="338554"/>
          </a:xfrm>
          <a:prstGeom prst="rect">
            <a:avLst/>
          </a:prstGeom>
        </p:spPr>
        <p:txBody>
          <a:bodyPr wrap="square">
            <a:spAutoFit/>
          </a:bodyPr>
          <a:lstStyle/>
          <a:p>
            <a:r>
              <a:rPr lang="en-US" sz="1600" dirty="0">
                <a:solidFill>
                  <a:schemeClr val="accent1">
                    <a:lumMod val="75000"/>
                  </a:schemeClr>
                </a:solidFill>
              </a:rPr>
              <a:t>RF cavities</a:t>
            </a:r>
          </a:p>
        </p:txBody>
      </p:sp>
      <p:sp>
        <p:nvSpPr>
          <p:cNvPr id="17" name="Rectangle 16">
            <a:extLst>
              <a:ext uri="{FF2B5EF4-FFF2-40B4-BE49-F238E27FC236}">
                <a16:creationId xmlns:a16="http://schemas.microsoft.com/office/drawing/2014/main" id="{3E6094EF-7F3B-E146-B694-E8AAF10AB9AF}"/>
              </a:ext>
            </a:extLst>
          </p:cNvPr>
          <p:cNvSpPr/>
          <p:nvPr/>
        </p:nvSpPr>
        <p:spPr>
          <a:xfrm>
            <a:off x="4038600" y="6220300"/>
            <a:ext cx="1622367" cy="338554"/>
          </a:xfrm>
          <a:prstGeom prst="rect">
            <a:avLst/>
          </a:prstGeom>
        </p:spPr>
        <p:txBody>
          <a:bodyPr wrap="square">
            <a:spAutoFit/>
          </a:bodyPr>
          <a:lstStyle/>
          <a:p>
            <a:r>
              <a:rPr lang="en-US" sz="1600" dirty="0">
                <a:solidFill>
                  <a:schemeClr val="accent1">
                    <a:lumMod val="75000"/>
                  </a:schemeClr>
                </a:solidFill>
              </a:rPr>
              <a:t>electron cooler</a:t>
            </a:r>
          </a:p>
        </p:txBody>
      </p:sp>
      <p:sp>
        <p:nvSpPr>
          <p:cNvPr id="18" name="Rectangle 17">
            <a:extLst>
              <a:ext uri="{FF2B5EF4-FFF2-40B4-BE49-F238E27FC236}">
                <a16:creationId xmlns:a16="http://schemas.microsoft.com/office/drawing/2014/main" id="{A64234A0-72F9-5748-976D-A5FB9247A67D}"/>
              </a:ext>
            </a:extLst>
          </p:cNvPr>
          <p:cNvSpPr/>
          <p:nvPr/>
        </p:nvSpPr>
        <p:spPr>
          <a:xfrm>
            <a:off x="2357346" y="6060881"/>
            <a:ext cx="1854830" cy="338554"/>
          </a:xfrm>
          <a:prstGeom prst="rect">
            <a:avLst/>
          </a:prstGeom>
        </p:spPr>
        <p:txBody>
          <a:bodyPr wrap="square">
            <a:spAutoFit/>
          </a:bodyPr>
          <a:lstStyle/>
          <a:p>
            <a:r>
              <a:rPr lang="en-US" sz="1600" dirty="0">
                <a:solidFill>
                  <a:schemeClr val="accent1">
                    <a:lumMod val="75000"/>
                  </a:schemeClr>
                </a:solidFill>
              </a:rPr>
              <a:t>stochastic cooler</a:t>
            </a:r>
          </a:p>
        </p:txBody>
      </p:sp>
      <p:cxnSp>
        <p:nvCxnSpPr>
          <p:cNvPr id="19" name="Straight Arrow Connector 18">
            <a:extLst>
              <a:ext uri="{FF2B5EF4-FFF2-40B4-BE49-F238E27FC236}">
                <a16:creationId xmlns:a16="http://schemas.microsoft.com/office/drawing/2014/main" id="{C253DAE0-8989-7D46-BA16-197B175C33F2}"/>
              </a:ext>
            </a:extLst>
          </p:cNvPr>
          <p:cNvCxnSpPr>
            <a:cxnSpLocks/>
          </p:cNvCxnSpPr>
          <p:nvPr/>
        </p:nvCxnSpPr>
        <p:spPr>
          <a:xfrm flipV="1">
            <a:off x="3284761" y="5876499"/>
            <a:ext cx="2143450" cy="2274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B19C927-A74D-7640-92F3-9F0E31B12426}"/>
              </a:ext>
            </a:extLst>
          </p:cNvPr>
          <p:cNvCxnSpPr>
            <a:cxnSpLocks/>
            <a:stCxn id="17" idx="0"/>
          </p:cNvCxnSpPr>
          <p:nvPr/>
        </p:nvCxnSpPr>
        <p:spPr>
          <a:xfrm flipV="1">
            <a:off x="4849784" y="5876499"/>
            <a:ext cx="1035627" cy="3438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05CC9D7-82D3-1B40-B7B8-7DBDA796D924}"/>
              </a:ext>
            </a:extLst>
          </p:cNvPr>
          <p:cNvCxnSpPr>
            <a:cxnSpLocks/>
            <a:stCxn id="16" idx="0"/>
          </p:cNvCxnSpPr>
          <p:nvPr/>
        </p:nvCxnSpPr>
        <p:spPr>
          <a:xfrm flipH="1" flipV="1">
            <a:off x="6269386" y="5876499"/>
            <a:ext cx="1804844" cy="2911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01411A4E-FC75-B445-B7FE-44F11E0B1DDB}"/>
              </a:ext>
            </a:extLst>
          </p:cNvPr>
          <p:cNvSpPr txBox="1"/>
          <p:nvPr/>
        </p:nvSpPr>
        <p:spPr>
          <a:xfrm>
            <a:off x="6890962" y="4121553"/>
            <a:ext cx="280846" cy="1015663"/>
          </a:xfrm>
          <a:prstGeom prst="rect">
            <a:avLst/>
          </a:prstGeom>
          <a:noFill/>
        </p:spPr>
        <p:txBody>
          <a:bodyPr wrap="none" rtlCol="0">
            <a:spAutoFit/>
          </a:bodyPr>
          <a:lstStyle/>
          <a:p>
            <a:r>
              <a:rPr lang="en-GB" sz="1200" dirty="0">
                <a:solidFill>
                  <a:srgbClr val="FF0000"/>
                </a:solidFill>
              </a:rPr>
              <a:t>A</a:t>
            </a:r>
          </a:p>
          <a:p>
            <a:r>
              <a:rPr lang="en-GB" sz="1200" dirty="0">
                <a:solidFill>
                  <a:srgbClr val="FF0000"/>
                </a:solidFill>
              </a:rPr>
              <a:t>L</a:t>
            </a:r>
          </a:p>
          <a:p>
            <a:r>
              <a:rPr lang="en-GB" sz="1200" dirty="0">
                <a:solidFill>
                  <a:srgbClr val="FF0000"/>
                </a:solidFill>
              </a:rPr>
              <a:t>P</a:t>
            </a:r>
          </a:p>
          <a:p>
            <a:r>
              <a:rPr lang="en-GB" sz="1200" dirty="0">
                <a:solidFill>
                  <a:srgbClr val="FF0000"/>
                </a:solidFill>
              </a:rPr>
              <a:t>H</a:t>
            </a:r>
          </a:p>
          <a:p>
            <a:r>
              <a:rPr lang="en-GB" sz="1200" dirty="0">
                <a:solidFill>
                  <a:srgbClr val="FF0000"/>
                </a:solidFill>
              </a:rPr>
              <a:t>A</a:t>
            </a:r>
          </a:p>
        </p:txBody>
      </p:sp>
      <p:sp>
        <p:nvSpPr>
          <p:cNvPr id="28" name="TextBox 27">
            <a:extLst>
              <a:ext uri="{FF2B5EF4-FFF2-40B4-BE49-F238E27FC236}">
                <a16:creationId xmlns:a16="http://schemas.microsoft.com/office/drawing/2014/main" id="{C116C112-653E-D144-849B-F8504C00BD6E}"/>
              </a:ext>
            </a:extLst>
          </p:cNvPr>
          <p:cNvSpPr txBox="1"/>
          <p:nvPr/>
        </p:nvSpPr>
        <p:spPr>
          <a:xfrm>
            <a:off x="6418129" y="3983363"/>
            <a:ext cx="274434" cy="1277273"/>
          </a:xfrm>
          <a:prstGeom prst="rect">
            <a:avLst/>
          </a:prstGeom>
          <a:noFill/>
        </p:spPr>
        <p:txBody>
          <a:bodyPr wrap="none" rtlCol="0">
            <a:spAutoFit/>
          </a:bodyPr>
          <a:lstStyle/>
          <a:p>
            <a:r>
              <a:rPr lang="en-GB" sz="1100" dirty="0">
                <a:solidFill>
                  <a:srgbClr val="FF0000"/>
                </a:solidFill>
              </a:rPr>
              <a:t>A</a:t>
            </a:r>
          </a:p>
          <a:p>
            <a:r>
              <a:rPr lang="en-GB" sz="1100" dirty="0">
                <a:solidFill>
                  <a:srgbClr val="FF0000"/>
                </a:solidFill>
              </a:rPr>
              <a:t>S</a:t>
            </a:r>
          </a:p>
          <a:p>
            <a:r>
              <a:rPr lang="en-GB" sz="1100" dirty="0">
                <a:solidFill>
                  <a:srgbClr val="FF0000"/>
                </a:solidFill>
              </a:rPr>
              <a:t>A</a:t>
            </a:r>
          </a:p>
          <a:p>
            <a:r>
              <a:rPr lang="en-GB" sz="1100" dirty="0">
                <a:solidFill>
                  <a:srgbClr val="FF0000"/>
                </a:solidFill>
              </a:rPr>
              <a:t>C</a:t>
            </a:r>
          </a:p>
          <a:p>
            <a:r>
              <a:rPr lang="en-GB" sz="1100" dirty="0">
                <a:solidFill>
                  <a:srgbClr val="FF0000"/>
                </a:solidFill>
              </a:rPr>
              <a:t>U</a:t>
            </a:r>
          </a:p>
          <a:p>
            <a:r>
              <a:rPr lang="en-GB" sz="1100" dirty="0">
                <a:solidFill>
                  <a:srgbClr val="FF0000"/>
                </a:solidFill>
              </a:rPr>
              <a:t>S</a:t>
            </a:r>
          </a:p>
          <a:p>
            <a:r>
              <a:rPr lang="en-GB" sz="1100" dirty="0">
                <a:solidFill>
                  <a:srgbClr val="FF0000"/>
                </a:solidFill>
              </a:rPr>
              <a:t>A</a:t>
            </a:r>
          </a:p>
        </p:txBody>
      </p:sp>
      <p:sp>
        <p:nvSpPr>
          <p:cNvPr id="29" name="TextBox 28">
            <a:extLst>
              <a:ext uri="{FF2B5EF4-FFF2-40B4-BE49-F238E27FC236}">
                <a16:creationId xmlns:a16="http://schemas.microsoft.com/office/drawing/2014/main" id="{968F5FBA-4EA4-1B4B-99D3-3A9DD3A9E879}"/>
              </a:ext>
            </a:extLst>
          </p:cNvPr>
          <p:cNvSpPr txBox="1"/>
          <p:nvPr/>
        </p:nvSpPr>
        <p:spPr>
          <a:xfrm>
            <a:off x="3167353" y="4441730"/>
            <a:ext cx="542136" cy="307777"/>
          </a:xfrm>
          <a:prstGeom prst="rect">
            <a:avLst/>
          </a:prstGeom>
          <a:noFill/>
        </p:spPr>
        <p:txBody>
          <a:bodyPr wrap="none" rtlCol="0">
            <a:spAutoFit/>
          </a:bodyPr>
          <a:lstStyle/>
          <a:p>
            <a:r>
              <a:rPr lang="en-GB" sz="1400" dirty="0" err="1">
                <a:solidFill>
                  <a:srgbClr val="FF0000"/>
                </a:solidFill>
              </a:rPr>
              <a:t>Gbar</a:t>
            </a:r>
            <a:endParaRPr lang="en-GB" sz="1400" dirty="0">
              <a:solidFill>
                <a:srgbClr val="FF0000"/>
              </a:solidFill>
            </a:endParaRPr>
          </a:p>
        </p:txBody>
      </p:sp>
      <p:cxnSp>
        <p:nvCxnSpPr>
          <p:cNvPr id="31" name="Straight Arrow Connector 30">
            <a:extLst>
              <a:ext uri="{FF2B5EF4-FFF2-40B4-BE49-F238E27FC236}">
                <a16:creationId xmlns:a16="http://schemas.microsoft.com/office/drawing/2014/main" id="{660C6F12-BCBF-3240-9741-381875A5EDC3}"/>
              </a:ext>
            </a:extLst>
          </p:cNvPr>
          <p:cNvCxnSpPr/>
          <p:nvPr/>
        </p:nvCxnSpPr>
        <p:spPr>
          <a:xfrm>
            <a:off x="3798916" y="4621999"/>
            <a:ext cx="75239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7C5D0256-83DB-424C-A62C-4B8B2565FAAE}"/>
              </a:ext>
            </a:extLst>
          </p:cNvPr>
          <p:cNvSpPr/>
          <p:nvPr/>
        </p:nvSpPr>
        <p:spPr>
          <a:xfrm>
            <a:off x="5359284" y="3854514"/>
            <a:ext cx="399010" cy="1579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F0A841FD-64EF-9143-AC66-39D9567A27C2}"/>
              </a:ext>
            </a:extLst>
          </p:cNvPr>
          <p:cNvSpPr txBox="1"/>
          <p:nvPr/>
        </p:nvSpPr>
        <p:spPr>
          <a:xfrm>
            <a:off x="5281309" y="3802680"/>
            <a:ext cx="554960" cy="261610"/>
          </a:xfrm>
          <a:prstGeom prst="rect">
            <a:avLst/>
          </a:prstGeom>
          <a:noFill/>
        </p:spPr>
        <p:txBody>
          <a:bodyPr wrap="none" rtlCol="0">
            <a:spAutoFit/>
          </a:bodyPr>
          <a:lstStyle/>
          <a:p>
            <a:r>
              <a:rPr lang="en-GB" sz="1100" dirty="0">
                <a:solidFill>
                  <a:srgbClr val="FF0000"/>
                </a:solidFill>
              </a:rPr>
              <a:t>ELENA</a:t>
            </a:r>
          </a:p>
        </p:txBody>
      </p:sp>
    </p:spTree>
    <p:extLst>
      <p:ext uri="{BB962C8B-B14F-4D97-AF65-F5344CB8AC3E}">
        <p14:creationId xmlns:p14="http://schemas.microsoft.com/office/powerpoint/2010/main" val="3453370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The door</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26</a:t>
            </a:fld>
            <a:endParaRPr lang="en-GB"/>
          </a:p>
        </p:txBody>
      </p:sp>
      <p:pic>
        <p:nvPicPr>
          <p:cNvPr id="9" name="Picture 8">
            <a:extLst>
              <a:ext uri="{FF2B5EF4-FFF2-40B4-BE49-F238E27FC236}">
                <a16:creationId xmlns:a16="http://schemas.microsoft.com/office/drawing/2014/main" id="{51A72390-BD35-1C46-87F5-3BF2D6D51E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4460" y="1831252"/>
            <a:ext cx="5688783" cy="3195496"/>
          </a:xfrm>
          <a:prstGeom prst="rect">
            <a:avLst/>
          </a:prstGeom>
        </p:spPr>
      </p:pic>
      <p:sp>
        <p:nvSpPr>
          <p:cNvPr id="10" name="TextBox 9">
            <a:extLst>
              <a:ext uri="{FF2B5EF4-FFF2-40B4-BE49-F238E27FC236}">
                <a16:creationId xmlns:a16="http://schemas.microsoft.com/office/drawing/2014/main" id="{C6508139-43C6-1740-9A17-9D38A1A0FA09}"/>
              </a:ext>
            </a:extLst>
          </p:cNvPr>
          <p:cNvSpPr txBox="1"/>
          <p:nvPr/>
        </p:nvSpPr>
        <p:spPr>
          <a:xfrm>
            <a:off x="838200" y="2323750"/>
            <a:ext cx="2877085" cy="2092881"/>
          </a:xfrm>
          <a:prstGeom prst="rect">
            <a:avLst/>
          </a:prstGeom>
          <a:noFill/>
        </p:spPr>
        <p:txBody>
          <a:bodyPr wrap="square" rtlCol="0">
            <a:spAutoFit/>
          </a:bodyPr>
          <a:lstStyle/>
          <a:p>
            <a:r>
              <a:rPr lang="en-GB" sz="1600" dirty="0"/>
              <a:t>AD ring access point with:</a:t>
            </a:r>
          </a:p>
          <a:p>
            <a:pPr marL="285750" indent="-285750">
              <a:buFont typeface="Arial" panose="020B0604020202020204" pitchFamily="34" charset="0"/>
              <a:buChar char="•"/>
            </a:pPr>
            <a:r>
              <a:rPr lang="en-GB" sz="1600" dirty="0">
                <a:solidFill>
                  <a:schemeClr val="accent1">
                    <a:lumMod val="75000"/>
                  </a:schemeClr>
                </a:solidFill>
              </a:rPr>
              <a:t>badge reader</a:t>
            </a:r>
          </a:p>
          <a:p>
            <a:pPr marL="285750" indent="-285750">
              <a:buFont typeface="Arial" panose="020B0604020202020204" pitchFamily="34" charset="0"/>
              <a:buChar char="•"/>
            </a:pPr>
            <a:r>
              <a:rPr lang="en-GB" sz="1600" dirty="0">
                <a:solidFill>
                  <a:schemeClr val="accent1">
                    <a:lumMod val="75000"/>
                  </a:schemeClr>
                </a:solidFill>
              </a:rPr>
              <a:t>retina scanner</a:t>
            </a:r>
          </a:p>
          <a:p>
            <a:pPr marL="285750" indent="-285750">
              <a:buFont typeface="Arial" panose="020B0604020202020204" pitchFamily="34" charset="0"/>
              <a:buChar char="•"/>
            </a:pPr>
            <a:r>
              <a:rPr lang="en-GB" sz="1600" dirty="0">
                <a:solidFill>
                  <a:schemeClr val="accent1">
                    <a:lumMod val="75000"/>
                  </a:schemeClr>
                </a:solidFill>
              </a:rPr>
              <a:t>interlock key</a:t>
            </a:r>
          </a:p>
          <a:p>
            <a:pPr marL="285750" indent="-285750">
              <a:buFont typeface="Arial" panose="020B0604020202020204" pitchFamily="34" charset="0"/>
              <a:buChar char="•"/>
            </a:pPr>
            <a:r>
              <a:rPr lang="en-GB" sz="1600" dirty="0">
                <a:solidFill>
                  <a:schemeClr val="accent1">
                    <a:lumMod val="75000"/>
                  </a:schemeClr>
                </a:solidFill>
              </a:rPr>
              <a:t>1 person at the time check</a:t>
            </a:r>
          </a:p>
          <a:p>
            <a:endParaRPr lang="en-GB" sz="1600" dirty="0">
              <a:solidFill>
                <a:schemeClr val="accent1">
                  <a:lumMod val="75000"/>
                </a:schemeClr>
              </a:solidFill>
            </a:endParaRPr>
          </a:p>
          <a:p>
            <a:r>
              <a:rPr lang="en-GB" sz="1600" dirty="0">
                <a:solidFill>
                  <a:schemeClr val="accent1">
                    <a:lumMod val="75000"/>
                  </a:schemeClr>
                </a:solidFill>
              </a:rPr>
              <a:t>also used in </a:t>
            </a:r>
            <a:r>
              <a:rPr lang="en-GB" sz="1600" dirty="0" err="1">
                <a:solidFill>
                  <a:schemeClr val="accent1">
                    <a:lumMod val="75000"/>
                  </a:schemeClr>
                </a:solidFill>
              </a:rPr>
              <a:t>Angels&amp;Demons</a:t>
            </a:r>
            <a:r>
              <a:rPr lang="en-GB" sz="1600" dirty="0">
                <a:solidFill>
                  <a:schemeClr val="accent1">
                    <a:lumMod val="75000"/>
                  </a:schemeClr>
                </a:solidFill>
              </a:rPr>
              <a:t> movie !</a:t>
            </a:r>
          </a:p>
        </p:txBody>
      </p:sp>
    </p:spTree>
    <p:extLst>
      <p:ext uri="{BB962C8B-B14F-4D97-AF65-F5344CB8AC3E}">
        <p14:creationId xmlns:p14="http://schemas.microsoft.com/office/powerpoint/2010/main" val="10633675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Inside the decelerator</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27</a:t>
            </a:fld>
            <a:endParaRPr lang="en-GB"/>
          </a:p>
        </p:txBody>
      </p:sp>
      <p:pic>
        <p:nvPicPr>
          <p:cNvPr id="8" name="Picture 7" descr="A picture containing indoor, sitting, engine, room&#10;&#10;Description automatically generated">
            <a:extLst>
              <a:ext uri="{FF2B5EF4-FFF2-40B4-BE49-F238E27FC236}">
                <a16:creationId xmlns:a16="http://schemas.microsoft.com/office/drawing/2014/main" id="{3AC5A174-BCC7-F24F-9CF8-A39DBB056CCF}"/>
              </a:ext>
            </a:extLst>
          </p:cNvPr>
          <p:cNvPicPr>
            <a:picLocks noChangeAspect="1"/>
          </p:cNvPicPr>
          <p:nvPr/>
        </p:nvPicPr>
        <p:blipFill>
          <a:blip r:embed="rId2"/>
          <a:stretch>
            <a:fillRect/>
          </a:stretch>
        </p:blipFill>
        <p:spPr>
          <a:xfrm>
            <a:off x="2156460" y="1357612"/>
            <a:ext cx="8199120" cy="4579941"/>
          </a:xfrm>
          <a:prstGeom prst="rect">
            <a:avLst/>
          </a:prstGeom>
        </p:spPr>
      </p:pic>
    </p:spTree>
    <p:extLst>
      <p:ext uri="{BB962C8B-B14F-4D97-AF65-F5344CB8AC3E}">
        <p14:creationId xmlns:p14="http://schemas.microsoft.com/office/powerpoint/2010/main" val="10158514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Stochastic cooling of antiprotons</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28</a:t>
            </a:fld>
            <a:endParaRPr lang="en-GB"/>
          </a:p>
        </p:txBody>
      </p:sp>
      <p:pic>
        <p:nvPicPr>
          <p:cNvPr id="10" name="Picture 11" descr="new-16">
            <a:extLst>
              <a:ext uri="{FF2B5EF4-FFF2-40B4-BE49-F238E27FC236}">
                <a16:creationId xmlns:a16="http://schemas.microsoft.com/office/drawing/2014/main" id="{F84D19FD-C9AA-9C42-82A5-63D874C79B4A}"/>
              </a:ext>
            </a:extLst>
          </p:cNvPr>
          <p:cNvPicPr>
            <a:picLocks noChangeAspect="1" noChangeArrowheads="1"/>
          </p:cNvPicPr>
          <p:nvPr/>
        </p:nvPicPr>
        <p:blipFill>
          <a:blip r:embed="rId2" cstate="print"/>
          <a:srcRect/>
          <a:stretch>
            <a:fillRect/>
          </a:stretch>
        </p:blipFill>
        <p:spPr bwMode="auto">
          <a:xfrm>
            <a:off x="6957451" y="2943289"/>
            <a:ext cx="3627835" cy="2947988"/>
          </a:xfrm>
          <a:prstGeom prst="rect">
            <a:avLst/>
          </a:prstGeom>
          <a:noFill/>
          <a:ln w="9525">
            <a:noFill/>
            <a:miter lim="800000"/>
            <a:headEnd/>
            <a:tailEnd/>
          </a:ln>
        </p:spPr>
      </p:pic>
      <p:sp>
        <p:nvSpPr>
          <p:cNvPr id="11" name="Rectangle 11">
            <a:extLst>
              <a:ext uri="{FF2B5EF4-FFF2-40B4-BE49-F238E27FC236}">
                <a16:creationId xmlns:a16="http://schemas.microsoft.com/office/drawing/2014/main" id="{B7CE3932-E6EF-C74E-8085-AD17A952620F}"/>
              </a:ext>
            </a:extLst>
          </p:cNvPr>
          <p:cNvSpPr txBox="1">
            <a:spLocks noChangeArrowheads="1"/>
          </p:cNvSpPr>
          <p:nvPr/>
        </p:nvSpPr>
        <p:spPr bwMode="auto">
          <a:xfrm>
            <a:off x="1047924" y="1825956"/>
            <a:ext cx="5384800" cy="4065321"/>
          </a:xfrm>
          <a:prstGeom prst="rect">
            <a:avLst/>
          </a:prstGeom>
          <a:noFill/>
          <a:ln>
            <a:miter lim="800000"/>
            <a:headEnd/>
            <a:tailEnd/>
          </a:ln>
        </p:spPr>
        <p:txBody>
          <a:bodyPr vert="horz" wrap="square" lIns="68580" tIns="34292" rIns="68580" bIns="34292" numCol="1" rtlCol="0" anchor="t" anchorCtr="0" compatLnSpc="1">
            <a:prstTxWarp prst="textNoShape">
              <a:avLst/>
            </a:prstTxWarp>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n-US" sz="1600" dirty="0">
                <a:solidFill>
                  <a:schemeClr val="accent1">
                    <a:lumMod val="75000"/>
                  </a:schemeClr>
                </a:solidFill>
              </a:rPr>
              <a:t>Invented by Simon Van der Meer (Nobel Prize -84)</a:t>
            </a:r>
          </a:p>
          <a:p>
            <a:pPr>
              <a:lnSpc>
                <a:spcPct val="80000"/>
              </a:lnSpc>
            </a:pPr>
            <a:r>
              <a:rPr lang="en-US" sz="1600" dirty="0">
                <a:solidFill>
                  <a:schemeClr val="accent1">
                    <a:lumMod val="75000"/>
                  </a:schemeClr>
                </a:solidFill>
              </a:rPr>
              <a:t>Aim of cooling:</a:t>
            </a:r>
          </a:p>
          <a:p>
            <a:pPr lvl="1">
              <a:lnSpc>
                <a:spcPct val="80000"/>
              </a:lnSpc>
            </a:pPr>
            <a:r>
              <a:rPr lang="en-US" sz="1600" dirty="0">
                <a:solidFill>
                  <a:schemeClr val="accent1">
                    <a:lumMod val="75000"/>
                  </a:schemeClr>
                </a:solidFill>
              </a:rPr>
              <a:t>reduction of transverse and longitudinal emittances</a:t>
            </a:r>
          </a:p>
          <a:p>
            <a:pPr lvl="1">
              <a:lnSpc>
                <a:spcPct val="80000"/>
              </a:lnSpc>
            </a:pPr>
            <a:r>
              <a:rPr lang="en-US" sz="1600" dirty="0">
                <a:solidFill>
                  <a:schemeClr val="accent1">
                    <a:lumMod val="75000"/>
                  </a:schemeClr>
                </a:solidFill>
              </a:rPr>
              <a:t>Increase of phase space density</a:t>
            </a:r>
          </a:p>
          <a:p>
            <a:pPr>
              <a:lnSpc>
                <a:spcPct val="80000"/>
              </a:lnSpc>
            </a:pPr>
            <a:r>
              <a:rPr lang="en-US" sz="1600" dirty="0">
                <a:solidFill>
                  <a:schemeClr val="accent1">
                    <a:lumMod val="75000"/>
                  </a:schemeClr>
                </a:solidFill>
              </a:rPr>
              <a:t>Pickup and kicker must be correctly placed </a:t>
            </a:r>
          </a:p>
          <a:p>
            <a:pPr>
              <a:lnSpc>
                <a:spcPct val="80000"/>
              </a:lnSpc>
            </a:pPr>
            <a:r>
              <a:rPr lang="en-US" sz="1600" dirty="0">
                <a:solidFill>
                  <a:schemeClr val="accent1">
                    <a:lumMod val="75000"/>
                  </a:schemeClr>
                </a:solidFill>
              </a:rPr>
              <a:t>Moving p/u and kicker follow beam size for optimum gain and signal to noise</a:t>
            </a:r>
          </a:p>
          <a:p>
            <a:pPr>
              <a:lnSpc>
                <a:spcPct val="80000"/>
              </a:lnSpc>
            </a:pPr>
            <a:r>
              <a:rPr lang="en-US" sz="1600" dirty="0">
                <a:solidFill>
                  <a:schemeClr val="accent1">
                    <a:lumMod val="75000"/>
                  </a:schemeClr>
                </a:solidFill>
              </a:rPr>
              <a:t>Large system bandwidth: 1–1.6 GHz</a:t>
            </a:r>
          </a:p>
          <a:p>
            <a:pPr>
              <a:lnSpc>
                <a:spcPct val="80000"/>
              </a:lnSpc>
            </a:pPr>
            <a:r>
              <a:rPr lang="en-US" sz="1600" dirty="0">
                <a:solidFill>
                  <a:schemeClr val="accent1">
                    <a:lumMod val="75000"/>
                  </a:schemeClr>
                </a:solidFill>
              </a:rPr>
              <a:t>Cryogenic cooling of certain components to reduce thermal noise</a:t>
            </a:r>
          </a:p>
          <a:p>
            <a:pPr>
              <a:lnSpc>
                <a:spcPct val="80000"/>
              </a:lnSpc>
            </a:pPr>
            <a:endParaRPr lang="en-US" sz="1351" dirty="0"/>
          </a:p>
        </p:txBody>
      </p:sp>
      <p:pic>
        <p:nvPicPr>
          <p:cNvPr id="12" name="Picture 5" descr="Stochcoolpickup">
            <a:extLst>
              <a:ext uri="{FF2B5EF4-FFF2-40B4-BE49-F238E27FC236}">
                <a16:creationId xmlns:a16="http://schemas.microsoft.com/office/drawing/2014/main" id="{9C331F60-BDDE-D94F-9695-800286E5E683}"/>
              </a:ext>
            </a:extLst>
          </p:cNvPr>
          <p:cNvPicPr>
            <a:picLocks noChangeAspect="1" noChangeArrowheads="1"/>
          </p:cNvPicPr>
          <p:nvPr/>
        </p:nvPicPr>
        <p:blipFill>
          <a:blip r:embed="rId3" cstate="print"/>
          <a:srcRect/>
          <a:stretch>
            <a:fillRect/>
          </a:stretch>
        </p:blipFill>
        <p:spPr bwMode="auto">
          <a:xfrm>
            <a:off x="7799222" y="1498633"/>
            <a:ext cx="1944292" cy="1285876"/>
          </a:xfrm>
          <a:prstGeom prst="rect">
            <a:avLst/>
          </a:prstGeom>
          <a:noFill/>
          <a:ln w="9525">
            <a:noFill/>
            <a:miter lim="800000"/>
            <a:headEnd/>
            <a:tailEnd/>
          </a:ln>
        </p:spPr>
      </p:pic>
      <p:sp>
        <p:nvSpPr>
          <p:cNvPr id="3" name="TextBox 2">
            <a:extLst>
              <a:ext uri="{FF2B5EF4-FFF2-40B4-BE49-F238E27FC236}">
                <a16:creationId xmlns:a16="http://schemas.microsoft.com/office/drawing/2014/main" id="{732660A3-F09F-DE40-B5E2-1D0A99422C4D}"/>
              </a:ext>
            </a:extLst>
          </p:cNvPr>
          <p:cNvSpPr txBox="1"/>
          <p:nvPr/>
        </p:nvSpPr>
        <p:spPr>
          <a:xfrm>
            <a:off x="9727359" y="1534567"/>
            <a:ext cx="857927" cy="369332"/>
          </a:xfrm>
          <a:prstGeom prst="rect">
            <a:avLst/>
          </a:prstGeom>
          <a:noFill/>
        </p:spPr>
        <p:txBody>
          <a:bodyPr wrap="none" rtlCol="0">
            <a:spAutoFit/>
          </a:bodyPr>
          <a:lstStyle/>
          <a:p>
            <a:r>
              <a:rPr lang="en-GB" dirty="0"/>
              <a:t>pick up</a:t>
            </a:r>
          </a:p>
        </p:txBody>
      </p:sp>
      <p:sp>
        <p:nvSpPr>
          <p:cNvPr id="13" name="TextBox 12">
            <a:extLst>
              <a:ext uri="{FF2B5EF4-FFF2-40B4-BE49-F238E27FC236}">
                <a16:creationId xmlns:a16="http://schemas.microsoft.com/office/drawing/2014/main" id="{60CBB469-59BE-6B42-95E1-7350C746D84E}"/>
              </a:ext>
            </a:extLst>
          </p:cNvPr>
          <p:cNvSpPr txBox="1"/>
          <p:nvPr/>
        </p:nvSpPr>
        <p:spPr>
          <a:xfrm>
            <a:off x="10650595" y="3244334"/>
            <a:ext cx="731867" cy="369332"/>
          </a:xfrm>
          <a:prstGeom prst="rect">
            <a:avLst/>
          </a:prstGeom>
          <a:noFill/>
        </p:spPr>
        <p:txBody>
          <a:bodyPr wrap="none" rtlCol="0">
            <a:spAutoFit/>
          </a:bodyPr>
          <a:lstStyle/>
          <a:p>
            <a:r>
              <a:rPr lang="en-GB" dirty="0"/>
              <a:t>kicker</a:t>
            </a:r>
          </a:p>
        </p:txBody>
      </p:sp>
    </p:spTree>
    <p:extLst>
      <p:ext uri="{BB962C8B-B14F-4D97-AF65-F5344CB8AC3E}">
        <p14:creationId xmlns:p14="http://schemas.microsoft.com/office/powerpoint/2010/main" val="1994388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Stochastic cooling of antiprotons</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29</a:t>
            </a:fld>
            <a:endParaRPr lang="en-GB"/>
          </a:p>
        </p:txBody>
      </p:sp>
      <p:pic>
        <p:nvPicPr>
          <p:cNvPr id="14" name="Picture 6">
            <a:extLst>
              <a:ext uri="{FF2B5EF4-FFF2-40B4-BE49-F238E27FC236}">
                <a16:creationId xmlns:a16="http://schemas.microsoft.com/office/drawing/2014/main" id="{B562D05A-D4B1-FD4C-93B0-A85054179B65}"/>
              </a:ext>
            </a:extLst>
          </p:cNvPr>
          <p:cNvPicPr>
            <a:picLocks noChangeAspect="1" noChangeArrowheads="1"/>
          </p:cNvPicPr>
          <p:nvPr/>
        </p:nvPicPr>
        <p:blipFill>
          <a:blip r:embed="rId2" cstate="print"/>
          <a:srcRect/>
          <a:stretch>
            <a:fillRect/>
          </a:stretch>
        </p:blipFill>
        <p:spPr bwMode="auto">
          <a:xfrm>
            <a:off x="5557880" y="1604004"/>
            <a:ext cx="5661607" cy="3169332"/>
          </a:xfrm>
          <a:prstGeom prst="rect">
            <a:avLst/>
          </a:prstGeom>
          <a:noFill/>
          <a:ln w="9525">
            <a:noFill/>
            <a:miter lim="800000"/>
            <a:headEnd/>
            <a:tailEnd/>
          </a:ln>
        </p:spPr>
      </p:pic>
      <p:sp>
        <p:nvSpPr>
          <p:cNvPr id="13" name="TextBox 12">
            <a:extLst>
              <a:ext uri="{FF2B5EF4-FFF2-40B4-BE49-F238E27FC236}">
                <a16:creationId xmlns:a16="http://schemas.microsoft.com/office/drawing/2014/main" id="{76E153BD-5CAE-EF4C-B4B1-D0422FE8E5CB}"/>
              </a:ext>
            </a:extLst>
          </p:cNvPr>
          <p:cNvSpPr txBox="1"/>
          <p:nvPr/>
        </p:nvSpPr>
        <p:spPr>
          <a:xfrm>
            <a:off x="1497693" y="2605995"/>
            <a:ext cx="4524463" cy="584775"/>
          </a:xfrm>
          <a:prstGeom prst="rect">
            <a:avLst/>
          </a:prstGeom>
          <a:noFill/>
        </p:spPr>
        <p:txBody>
          <a:bodyPr wrap="square" rtlCol="0">
            <a:spAutoFit/>
          </a:bodyPr>
          <a:lstStyle/>
          <a:p>
            <a:r>
              <a:rPr lang="en-GB" sz="1600" dirty="0">
                <a:solidFill>
                  <a:schemeClr val="accent1">
                    <a:lumMod val="75000"/>
                  </a:schemeClr>
                </a:solidFill>
              </a:rPr>
              <a:t>Stochastic cooling transfer line (pick-ups to kickers) routed shortest possible way</a:t>
            </a:r>
          </a:p>
        </p:txBody>
      </p:sp>
      <p:pic>
        <p:nvPicPr>
          <p:cNvPr id="9" name="Picture 8">
            <a:extLst>
              <a:ext uri="{FF2B5EF4-FFF2-40B4-BE49-F238E27FC236}">
                <a16:creationId xmlns:a16="http://schemas.microsoft.com/office/drawing/2014/main" id="{B0C7E97A-5F12-1C44-8333-DC1154FEE1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3850" y="3429000"/>
            <a:ext cx="4672150" cy="2624435"/>
          </a:xfrm>
          <a:prstGeom prst="rect">
            <a:avLst/>
          </a:prstGeom>
        </p:spPr>
      </p:pic>
    </p:spTree>
    <p:extLst>
      <p:ext uri="{BB962C8B-B14F-4D97-AF65-F5344CB8AC3E}">
        <p14:creationId xmlns:p14="http://schemas.microsoft.com/office/powerpoint/2010/main" val="2208510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A picture containing indoor, cake, cup, donut&#10;&#10;Description automatically generated">
            <a:extLst>
              <a:ext uri="{FF2B5EF4-FFF2-40B4-BE49-F238E27FC236}">
                <a16:creationId xmlns:a16="http://schemas.microsoft.com/office/drawing/2014/main" id="{A5D44B3E-6E00-B145-9B39-2F69ED2206E0}"/>
              </a:ext>
            </a:extLst>
          </p:cNvPr>
          <p:cNvPicPr>
            <a:picLocks noChangeAspect="1"/>
          </p:cNvPicPr>
          <p:nvPr/>
        </p:nvPicPr>
        <p:blipFill>
          <a:blip r:embed="rId2"/>
          <a:stretch>
            <a:fillRect/>
          </a:stretch>
        </p:blipFill>
        <p:spPr>
          <a:xfrm rot="1369673">
            <a:off x="10528901" y="5940816"/>
            <a:ext cx="1463888" cy="592101"/>
          </a:xfrm>
          <a:prstGeom prst="rect">
            <a:avLst/>
          </a:prstGeom>
        </p:spPr>
      </p:pic>
      <p:sp>
        <p:nvSpPr>
          <p:cNvPr id="73" name="Freeform 72">
            <a:extLst>
              <a:ext uri="{FF2B5EF4-FFF2-40B4-BE49-F238E27FC236}">
                <a16:creationId xmlns:a16="http://schemas.microsoft.com/office/drawing/2014/main" id="{F4733D76-03A0-4F4D-99CF-A1DD8E93080C}"/>
              </a:ext>
            </a:extLst>
          </p:cNvPr>
          <p:cNvSpPr/>
          <p:nvPr/>
        </p:nvSpPr>
        <p:spPr>
          <a:xfrm>
            <a:off x="4101092" y="4303675"/>
            <a:ext cx="7159752" cy="2217636"/>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7D5C8AB-321E-D04C-A297-CDF677A4713B}"/>
              </a:ext>
            </a:extLst>
          </p:cNvPr>
          <p:cNvPicPr>
            <a:picLocks noChangeAspect="1"/>
          </p:cNvPicPr>
          <p:nvPr/>
        </p:nvPicPr>
        <p:blipFill>
          <a:blip r:embed="rId3"/>
          <a:stretch>
            <a:fillRect/>
          </a:stretch>
        </p:blipFill>
        <p:spPr>
          <a:xfrm>
            <a:off x="5014604" y="1348866"/>
            <a:ext cx="1351995" cy="1357447"/>
          </a:xfrm>
          <a:prstGeom prst="rect">
            <a:avLst/>
          </a:prstGeom>
        </p:spPr>
      </p:pic>
      <p:sp>
        <p:nvSpPr>
          <p:cNvPr id="2" name="Title 1">
            <a:extLst>
              <a:ext uri="{FF2B5EF4-FFF2-40B4-BE49-F238E27FC236}">
                <a16:creationId xmlns:a16="http://schemas.microsoft.com/office/drawing/2014/main" id="{1209ED25-F823-6F45-BA69-530616B8F02F}"/>
              </a:ext>
            </a:extLst>
          </p:cNvPr>
          <p:cNvSpPr>
            <a:spLocks noGrp="1"/>
          </p:cNvSpPr>
          <p:nvPr>
            <p:ph type="title"/>
          </p:nvPr>
        </p:nvSpPr>
        <p:spPr/>
        <p:txBody>
          <a:bodyPr>
            <a:normAutofit/>
          </a:bodyPr>
          <a:lstStyle/>
          <a:p>
            <a:pPr algn="ctr"/>
            <a:r>
              <a:rPr lang="en-GB" dirty="0">
                <a:solidFill>
                  <a:schemeClr val="bg1"/>
                </a:solidFill>
              </a:rPr>
              <a:t>Talk overview</a:t>
            </a:r>
          </a:p>
        </p:txBody>
      </p:sp>
      <p:sp>
        <p:nvSpPr>
          <p:cNvPr id="147" name="Date Placeholder 146">
            <a:extLst>
              <a:ext uri="{FF2B5EF4-FFF2-40B4-BE49-F238E27FC236}">
                <a16:creationId xmlns:a16="http://schemas.microsoft.com/office/drawing/2014/main" id="{A1EF4324-B1B6-4541-B9C2-081B2980D7AF}"/>
              </a:ext>
            </a:extLst>
          </p:cNvPr>
          <p:cNvSpPr>
            <a:spLocks noGrp="1"/>
          </p:cNvSpPr>
          <p:nvPr>
            <p:ph type="dt" sz="half" idx="10"/>
          </p:nvPr>
        </p:nvSpPr>
        <p:spPr/>
        <p:txBody>
          <a:bodyPr/>
          <a:lstStyle/>
          <a:p>
            <a:r>
              <a:rPr lang="de-CH"/>
              <a:t>09/07/2020</a:t>
            </a:r>
            <a:endParaRPr lang="en-GB"/>
          </a:p>
        </p:txBody>
      </p:sp>
      <p:sp>
        <p:nvSpPr>
          <p:cNvPr id="6" name="Oval 5">
            <a:extLst>
              <a:ext uri="{FF2B5EF4-FFF2-40B4-BE49-F238E27FC236}">
                <a16:creationId xmlns:a16="http://schemas.microsoft.com/office/drawing/2014/main" id="{66E0AF06-8D68-7146-845E-04926819C03A}"/>
              </a:ext>
            </a:extLst>
          </p:cNvPr>
          <p:cNvSpPr/>
          <p:nvPr/>
        </p:nvSpPr>
        <p:spPr>
          <a:xfrm>
            <a:off x="9038557" y="3102053"/>
            <a:ext cx="1878496"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18A1BD3-B643-204B-B6A2-1AE46F477121}"/>
              </a:ext>
            </a:extLst>
          </p:cNvPr>
          <p:cNvSpPr/>
          <p:nvPr/>
        </p:nvSpPr>
        <p:spPr>
          <a:xfrm>
            <a:off x="9349983" y="3244515"/>
            <a:ext cx="1219200" cy="587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EB206CC-73DA-774B-9F50-28F7DCAD245D}"/>
              </a:ext>
            </a:extLst>
          </p:cNvPr>
          <p:cNvSpPr/>
          <p:nvPr/>
        </p:nvSpPr>
        <p:spPr>
          <a:xfrm>
            <a:off x="8671110" y="4075027"/>
            <a:ext cx="470452" cy="226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B69AC1D8-5ABA-9047-9F41-B94A6D1FFA8C}"/>
              </a:ext>
            </a:extLst>
          </p:cNvPr>
          <p:cNvSpPr/>
          <p:nvPr/>
        </p:nvSpPr>
        <p:spPr>
          <a:xfrm>
            <a:off x="8742340" y="4109323"/>
            <a:ext cx="327992" cy="1579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a:extLst>
              <a:ext uri="{FF2B5EF4-FFF2-40B4-BE49-F238E27FC236}">
                <a16:creationId xmlns:a16="http://schemas.microsoft.com/office/drawing/2014/main" id="{637240D2-1F4D-2B43-B5C5-A7DC352970C9}"/>
              </a:ext>
            </a:extLst>
          </p:cNvPr>
          <p:cNvSpPr/>
          <p:nvPr/>
        </p:nvSpPr>
        <p:spPr>
          <a:xfrm>
            <a:off x="6255291" y="1916264"/>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0CDB36C5-91C8-F842-AB0A-A14C914B1CE7}"/>
              </a:ext>
            </a:extLst>
          </p:cNvPr>
          <p:cNvSpPr/>
          <p:nvPr/>
        </p:nvSpPr>
        <p:spPr>
          <a:xfrm>
            <a:off x="6237068" y="2077530"/>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3E2302A6-69C9-F246-B03C-632B79ED546A}"/>
              </a:ext>
            </a:extLst>
          </p:cNvPr>
          <p:cNvSpPr/>
          <p:nvPr/>
        </p:nvSpPr>
        <p:spPr>
          <a:xfrm>
            <a:off x="6288407" y="1289341"/>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3A88EA71-309B-B44E-96F9-DB0E7E2790B9}"/>
              </a:ext>
            </a:extLst>
          </p:cNvPr>
          <p:cNvSpPr/>
          <p:nvPr/>
        </p:nvSpPr>
        <p:spPr>
          <a:xfrm>
            <a:off x="6245352" y="1446003"/>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a:extLst>
              <a:ext uri="{FF2B5EF4-FFF2-40B4-BE49-F238E27FC236}">
                <a16:creationId xmlns:a16="http://schemas.microsoft.com/office/drawing/2014/main" id="{3E25844A-0AC2-AD40-AA83-CD2FF5F8C70D}"/>
              </a:ext>
            </a:extLst>
          </p:cNvPr>
          <p:cNvSpPr/>
          <p:nvPr/>
        </p:nvSpPr>
        <p:spPr>
          <a:xfrm>
            <a:off x="6225474" y="2134925"/>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a:extLst>
              <a:ext uri="{FF2B5EF4-FFF2-40B4-BE49-F238E27FC236}">
                <a16:creationId xmlns:a16="http://schemas.microsoft.com/office/drawing/2014/main" id="{57DF97E4-2C66-F54A-94D3-3C1BE1096489}"/>
              </a:ext>
            </a:extLst>
          </p:cNvPr>
          <p:cNvSpPr/>
          <p:nvPr/>
        </p:nvSpPr>
        <p:spPr>
          <a:xfrm>
            <a:off x="6165839" y="2298110"/>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a:extLst>
              <a:ext uri="{FF2B5EF4-FFF2-40B4-BE49-F238E27FC236}">
                <a16:creationId xmlns:a16="http://schemas.microsoft.com/office/drawing/2014/main" id="{EEFEE29D-2D10-CE4A-BAC9-6E8B4A2DB556}"/>
              </a:ext>
            </a:extLst>
          </p:cNvPr>
          <p:cNvSpPr/>
          <p:nvPr/>
        </p:nvSpPr>
        <p:spPr>
          <a:xfrm>
            <a:off x="6086326" y="2452977"/>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CD459226-2437-9240-B346-F8C26E23F859}"/>
              </a:ext>
            </a:extLst>
          </p:cNvPr>
          <p:cNvSpPr/>
          <p:nvPr/>
        </p:nvSpPr>
        <p:spPr>
          <a:xfrm>
            <a:off x="6042567" y="2590364"/>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a:extLst>
              <a:ext uri="{FF2B5EF4-FFF2-40B4-BE49-F238E27FC236}">
                <a16:creationId xmlns:a16="http://schemas.microsoft.com/office/drawing/2014/main" id="{94D32AF6-B5B7-E34F-9807-B1EA822D6044}"/>
              </a:ext>
            </a:extLst>
          </p:cNvPr>
          <p:cNvSpPr/>
          <p:nvPr/>
        </p:nvSpPr>
        <p:spPr>
          <a:xfrm>
            <a:off x="7795856" y="2383403"/>
            <a:ext cx="3022639" cy="924340"/>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21">
            <a:extLst>
              <a:ext uri="{FF2B5EF4-FFF2-40B4-BE49-F238E27FC236}">
                <a16:creationId xmlns:a16="http://schemas.microsoft.com/office/drawing/2014/main" id="{62EBFDC7-01D7-524A-B369-7D647CE96228}"/>
              </a:ext>
            </a:extLst>
          </p:cNvPr>
          <p:cNvSpPr/>
          <p:nvPr/>
        </p:nvSpPr>
        <p:spPr>
          <a:xfrm>
            <a:off x="7607847" y="2503189"/>
            <a:ext cx="3022639" cy="693193"/>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a:extLst>
              <a:ext uri="{FF2B5EF4-FFF2-40B4-BE49-F238E27FC236}">
                <a16:creationId xmlns:a16="http://schemas.microsoft.com/office/drawing/2014/main" id="{6B9E471D-B0D6-274F-9EDB-62A437B2BC00}"/>
              </a:ext>
            </a:extLst>
          </p:cNvPr>
          <p:cNvSpPr/>
          <p:nvPr/>
        </p:nvSpPr>
        <p:spPr>
          <a:xfrm>
            <a:off x="7716343" y="2144864"/>
            <a:ext cx="99392" cy="288235"/>
          </a:xfrm>
          <a:custGeom>
            <a:avLst/>
            <a:gdLst>
              <a:gd name="connsiteX0" fmla="*/ 99392 w 99392"/>
              <a:gd name="connsiteY0" fmla="*/ 288235 h 288235"/>
              <a:gd name="connsiteX1" fmla="*/ 69574 w 99392"/>
              <a:gd name="connsiteY1" fmla="*/ 178905 h 288235"/>
              <a:gd name="connsiteX2" fmla="*/ 59635 w 99392"/>
              <a:gd name="connsiteY2" fmla="*/ 149087 h 288235"/>
              <a:gd name="connsiteX3" fmla="*/ 29818 w 99392"/>
              <a:gd name="connsiteY3" fmla="*/ 129209 h 288235"/>
              <a:gd name="connsiteX4" fmla="*/ 9939 w 99392"/>
              <a:gd name="connsiteY4" fmla="*/ 69574 h 288235"/>
              <a:gd name="connsiteX5" fmla="*/ 0 w 99392"/>
              <a:gd name="connsiteY5" fmla="*/ 39757 h 288235"/>
              <a:gd name="connsiteX6" fmla="*/ 0 w 99392"/>
              <a:gd name="connsiteY6" fmla="*/ 0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392" h="288235">
                <a:moveTo>
                  <a:pt x="99392" y="288235"/>
                </a:moveTo>
                <a:cubicBezTo>
                  <a:pt x="85342" y="217991"/>
                  <a:pt x="94795" y="254568"/>
                  <a:pt x="69574" y="178905"/>
                </a:cubicBezTo>
                <a:cubicBezTo>
                  <a:pt x="66261" y="168966"/>
                  <a:pt x="68352" y="154899"/>
                  <a:pt x="59635" y="149087"/>
                </a:cubicBezTo>
                <a:lnTo>
                  <a:pt x="29818" y="129209"/>
                </a:lnTo>
                <a:lnTo>
                  <a:pt x="9939" y="69574"/>
                </a:lnTo>
                <a:cubicBezTo>
                  <a:pt x="6626" y="59635"/>
                  <a:pt x="0" y="50234"/>
                  <a:pt x="0" y="39757"/>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a:extLst>
              <a:ext uri="{FF2B5EF4-FFF2-40B4-BE49-F238E27FC236}">
                <a16:creationId xmlns:a16="http://schemas.microsoft.com/office/drawing/2014/main" id="{5E22DECB-6B3D-CE45-B0FC-10C4AF230DCC}"/>
              </a:ext>
            </a:extLst>
          </p:cNvPr>
          <p:cNvSpPr/>
          <p:nvPr/>
        </p:nvSpPr>
        <p:spPr>
          <a:xfrm>
            <a:off x="7338656" y="2532490"/>
            <a:ext cx="278304" cy="397566"/>
          </a:xfrm>
          <a:custGeom>
            <a:avLst/>
            <a:gdLst>
              <a:gd name="connsiteX0" fmla="*/ 0 w 278304"/>
              <a:gd name="connsiteY0" fmla="*/ 397566 h 397566"/>
              <a:gd name="connsiteX1" fmla="*/ 49696 w 278304"/>
              <a:gd name="connsiteY1" fmla="*/ 377687 h 397566"/>
              <a:gd name="connsiteX2" fmla="*/ 69574 w 278304"/>
              <a:gd name="connsiteY2" fmla="*/ 347870 h 397566"/>
              <a:gd name="connsiteX3" fmla="*/ 109331 w 278304"/>
              <a:gd name="connsiteY3" fmla="*/ 298174 h 397566"/>
              <a:gd name="connsiteX4" fmla="*/ 139148 w 278304"/>
              <a:gd name="connsiteY4" fmla="*/ 238540 h 397566"/>
              <a:gd name="connsiteX5" fmla="*/ 168966 w 278304"/>
              <a:gd name="connsiteY5" fmla="*/ 188844 h 397566"/>
              <a:gd name="connsiteX6" fmla="*/ 198783 w 278304"/>
              <a:gd name="connsiteY6" fmla="*/ 139148 h 397566"/>
              <a:gd name="connsiteX7" fmla="*/ 208722 w 278304"/>
              <a:gd name="connsiteY7" fmla="*/ 109331 h 397566"/>
              <a:gd name="connsiteX8" fmla="*/ 238539 w 278304"/>
              <a:gd name="connsiteY8" fmla="*/ 89453 h 397566"/>
              <a:gd name="connsiteX9" fmla="*/ 258418 w 278304"/>
              <a:gd name="connsiteY9" fmla="*/ 69574 h 397566"/>
              <a:gd name="connsiteX10" fmla="*/ 278296 w 278304"/>
              <a:gd name="connsiteY10" fmla="*/ 0 h 39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304" h="397566">
                <a:moveTo>
                  <a:pt x="0" y="397566"/>
                </a:moveTo>
                <a:cubicBezTo>
                  <a:pt x="16565" y="390940"/>
                  <a:pt x="35178" y="388057"/>
                  <a:pt x="49696" y="377687"/>
                </a:cubicBezTo>
                <a:cubicBezTo>
                  <a:pt x="59416" y="370744"/>
                  <a:pt x="62112" y="357198"/>
                  <a:pt x="69574" y="347870"/>
                </a:cubicBezTo>
                <a:cubicBezTo>
                  <a:pt x="94229" y="317052"/>
                  <a:pt x="88934" y="338968"/>
                  <a:pt x="109331" y="298174"/>
                </a:cubicBezTo>
                <a:cubicBezTo>
                  <a:pt x="150477" y="215880"/>
                  <a:pt x="82184" y="323987"/>
                  <a:pt x="139148" y="238540"/>
                </a:cubicBezTo>
                <a:cubicBezTo>
                  <a:pt x="167303" y="154073"/>
                  <a:pt x="128036" y="257058"/>
                  <a:pt x="168966" y="188844"/>
                </a:cubicBezTo>
                <a:cubicBezTo>
                  <a:pt x="207678" y="124326"/>
                  <a:pt x="148412" y="189522"/>
                  <a:pt x="198783" y="139148"/>
                </a:cubicBezTo>
                <a:cubicBezTo>
                  <a:pt x="202096" y="129209"/>
                  <a:pt x="202177" y="117512"/>
                  <a:pt x="208722" y="109331"/>
                </a:cubicBezTo>
                <a:cubicBezTo>
                  <a:pt x="216184" y="100003"/>
                  <a:pt x="229211" y="96915"/>
                  <a:pt x="238539" y="89453"/>
                </a:cubicBezTo>
                <a:cubicBezTo>
                  <a:pt x="245857" y="83599"/>
                  <a:pt x="251792" y="76200"/>
                  <a:pt x="258418" y="69574"/>
                </a:cubicBezTo>
                <a:cubicBezTo>
                  <a:pt x="279344" y="6797"/>
                  <a:pt x="278296" y="30893"/>
                  <a:pt x="2782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EF2D7559-1210-6646-A258-53E54A2964DC}"/>
              </a:ext>
            </a:extLst>
          </p:cNvPr>
          <p:cNvSpPr/>
          <p:nvPr/>
        </p:nvSpPr>
        <p:spPr>
          <a:xfrm>
            <a:off x="7298900" y="2657832"/>
            <a:ext cx="91962" cy="133076"/>
          </a:xfrm>
          <a:custGeom>
            <a:avLst/>
            <a:gdLst>
              <a:gd name="connsiteX0" fmla="*/ 0 w 91962"/>
              <a:gd name="connsiteY0" fmla="*/ 33685 h 133076"/>
              <a:gd name="connsiteX1" fmla="*/ 89452 w 91962"/>
              <a:gd name="connsiteY1" fmla="*/ 13806 h 133076"/>
              <a:gd name="connsiteX2" fmla="*/ 79513 w 91962"/>
              <a:gd name="connsiteY2" fmla="*/ 73441 h 133076"/>
              <a:gd name="connsiteX3" fmla="*/ 59635 w 91962"/>
              <a:gd name="connsiteY3" fmla="*/ 133076 h 133076"/>
            </a:gdLst>
            <a:ahLst/>
            <a:cxnLst>
              <a:cxn ang="0">
                <a:pos x="connsiteX0" y="connsiteY0"/>
              </a:cxn>
              <a:cxn ang="0">
                <a:pos x="connsiteX1" y="connsiteY1"/>
              </a:cxn>
              <a:cxn ang="0">
                <a:pos x="connsiteX2" y="connsiteY2"/>
              </a:cxn>
              <a:cxn ang="0">
                <a:pos x="connsiteX3" y="connsiteY3"/>
              </a:cxn>
            </a:cxnLst>
            <a:rect l="l" t="t" r="r" b="b"/>
            <a:pathLst>
              <a:path w="91962" h="133076">
                <a:moveTo>
                  <a:pt x="0" y="33685"/>
                </a:moveTo>
                <a:cubicBezTo>
                  <a:pt x="2653" y="32093"/>
                  <a:pt x="72500" y="-25747"/>
                  <a:pt x="89452" y="13806"/>
                </a:cubicBezTo>
                <a:cubicBezTo>
                  <a:pt x="97391" y="32329"/>
                  <a:pt x="84401" y="53890"/>
                  <a:pt x="79513" y="73441"/>
                </a:cubicBezTo>
                <a:cubicBezTo>
                  <a:pt x="74431" y="93769"/>
                  <a:pt x="59635" y="133076"/>
                  <a:pt x="59635" y="1330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a:extLst>
              <a:ext uri="{FF2B5EF4-FFF2-40B4-BE49-F238E27FC236}">
                <a16:creationId xmlns:a16="http://schemas.microsoft.com/office/drawing/2014/main" id="{732EF81B-802B-7142-8CFC-D2A864116012}"/>
              </a:ext>
            </a:extLst>
          </p:cNvPr>
          <p:cNvSpPr/>
          <p:nvPr/>
        </p:nvSpPr>
        <p:spPr>
          <a:xfrm>
            <a:off x="7302901" y="2361588"/>
            <a:ext cx="99391" cy="178905"/>
          </a:xfrm>
          <a:custGeom>
            <a:avLst/>
            <a:gdLst>
              <a:gd name="connsiteX0" fmla="*/ 0 w 99391"/>
              <a:gd name="connsiteY0" fmla="*/ 0 h 178905"/>
              <a:gd name="connsiteX1" fmla="*/ 59635 w 99391"/>
              <a:gd name="connsiteY1" fmla="*/ 9939 h 178905"/>
              <a:gd name="connsiteX2" fmla="*/ 99391 w 99391"/>
              <a:gd name="connsiteY2" fmla="*/ 59635 h 178905"/>
              <a:gd name="connsiteX3" fmla="*/ 69574 w 99391"/>
              <a:gd name="connsiteY3" fmla="*/ 159026 h 178905"/>
              <a:gd name="connsiteX4" fmla="*/ 39756 w 99391"/>
              <a:gd name="connsiteY4" fmla="*/ 168966 h 178905"/>
              <a:gd name="connsiteX5" fmla="*/ 29817 w 99391"/>
              <a:gd name="connsiteY5" fmla="*/ 178905 h 17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91" h="178905">
                <a:moveTo>
                  <a:pt x="0" y="0"/>
                </a:moveTo>
                <a:cubicBezTo>
                  <a:pt x="19878" y="3313"/>
                  <a:pt x="40766" y="2863"/>
                  <a:pt x="59635" y="9939"/>
                </a:cubicBezTo>
                <a:cubicBezTo>
                  <a:pt x="72222" y="14659"/>
                  <a:pt x="94375" y="52111"/>
                  <a:pt x="99391" y="59635"/>
                </a:cubicBezTo>
                <a:cubicBezTo>
                  <a:pt x="95041" y="90083"/>
                  <a:pt x="98735" y="135697"/>
                  <a:pt x="69574" y="159026"/>
                </a:cubicBezTo>
                <a:cubicBezTo>
                  <a:pt x="61393" y="165571"/>
                  <a:pt x="49127" y="164280"/>
                  <a:pt x="39756" y="168966"/>
                </a:cubicBezTo>
                <a:cubicBezTo>
                  <a:pt x="35565" y="171061"/>
                  <a:pt x="33130" y="175592"/>
                  <a:pt x="29817" y="1789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a:extLst>
              <a:ext uri="{FF2B5EF4-FFF2-40B4-BE49-F238E27FC236}">
                <a16:creationId xmlns:a16="http://schemas.microsoft.com/office/drawing/2014/main" id="{0BD226BD-BE0C-4046-9F7D-CE1398619159}"/>
              </a:ext>
            </a:extLst>
          </p:cNvPr>
          <p:cNvSpPr/>
          <p:nvPr/>
        </p:nvSpPr>
        <p:spPr>
          <a:xfrm>
            <a:off x="7311162" y="2203461"/>
            <a:ext cx="368135" cy="142509"/>
          </a:xfrm>
          <a:custGeom>
            <a:avLst/>
            <a:gdLst>
              <a:gd name="connsiteX0" fmla="*/ 368135 w 368135"/>
              <a:gd name="connsiteY0" fmla="*/ 100946 h 142509"/>
              <a:gd name="connsiteX1" fmla="*/ 350322 w 368135"/>
              <a:gd name="connsiteY1" fmla="*/ 130634 h 142509"/>
              <a:gd name="connsiteX2" fmla="*/ 320634 w 368135"/>
              <a:gd name="connsiteY2" fmla="*/ 136572 h 142509"/>
              <a:gd name="connsiteX3" fmla="*/ 302821 w 368135"/>
              <a:gd name="connsiteY3" fmla="*/ 142509 h 142509"/>
              <a:gd name="connsiteX4" fmla="*/ 225632 w 368135"/>
              <a:gd name="connsiteY4" fmla="*/ 136572 h 142509"/>
              <a:gd name="connsiteX5" fmla="*/ 190006 w 368135"/>
              <a:gd name="connsiteY5" fmla="*/ 124696 h 142509"/>
              <a:gd name="connsiteX6" fmla="*/ 178130 w 368135"/>
              <a:gd name="connsiteY6" fmla="*/ 112821 h 142509"/>
              <a:gd name="connsiteX7" fmla="*/ 154380 w 368135"/>
              <a:gd name="connsiteY7" fmla="*/ 77195 h 142509"/>
              <a:gd name="connsiteX8" fmla="*/ 112816 w 368135"/>
              <a:gd name="connsiteY8" fmla="*/ 41569 h 142509"/>
              <a:gd name="connsiteX9" fmla="*/ 77190 w 368135"/>
              <a:gd name="connsiteY9" fmla="*/ 29694 h 142509"/>
              <a:gd name="connsiteX10" fmla="*/ 59377 w 368135"/>
              <a:gd name="connsiteY10" fmla="*/ 23756 h 142509"/>
              <a:gd name="connsiteX11" fmla="*/ 41564 w 368135"/>
              <a:gd name="connsiteY11" fmla="*/ 11881 h 142509"/>
              <a:gd name="connsiteX12" fmla="*/ 0 w 368135"/>
              <a:gd name="connsiteY12" fmla="*/ 5 h 142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135" h="142509">
                <a:moveTo>
                  <a:pt x="368135" y="100946"/>
                </a:moveTo>
                <a:cubicBezTo>
                  <a:pt x="362197" y="110842"/>
                  <a:pt x="359555" y="123710"/>
                  <a:pt x="350322" y="130634"/>
                </a:cubicBezTo>
                <a:cubicBezTo>
                  <a:pt x="342248" y="136689"/>
                  <a:pt x="330425" y="134124"/>
                  <a:pt x="320634" y="136572"/>
                </a:cubicBezTo>
                <a:cubicBezTo>
                  <a:pt x="314562" y="138090"/>
                  <a:pt x="308759" y="140530"/>
                  <a:pt x="302821" y="142509"/>
                </a:cubicBezTo>
                <a:cubicBezTo>
                  <a:pt x="277091" y="140530"/>
                  <a:pt x="251122" y="140597"/>
                  <a:pt x="225632" y="136572"/>
                </a:cubicBezTo>
                <a:cubicBezTo>
                  <a:pt x="213267" y="134620"/>
                  <a:pt x="190006" y="124696"/>
                  <a:pt x="190006" y="124696"/>
                </a:cubicBezTo>
                <a:cubicBezTo>
                  <a:pt x="186047" y="120738"/>
                  <a:pt x="181489" y="117300"/>
                  <a:pt x="178130" y="112821"/>
                </a:cubicBezTo>
                <a:cubicBezTo>
                  <a:pt x="169567" y="101403"/>
                  <a:pt x="164472" y="87287"/>
                  <a:pt x="154380" y="77195"/>
                </a:cubicBezTo>
                <a:cubicBezTo>
                  <a:pt x="142608" y="65423"/>
                  <a:pt x="129094" y="48803"/>
                  <a:pt x="112816" y="41569"/>
                </a:cubicBezTo>
                <a:cubicBezTo>
                  <a:pt x="101377" y="36485"/>
                  <a:pt x="89065" y="33652"/>
                  <a:pt x="77190" y="29694"/>
                </a:cubicBezTo>
                <a:cubicBezTo>
                  <a:pt x="71252" y="27715"/>
                  <a:pt x="64585" y="27228"/>
                  <a:pt x="59377" y="23756"/>
                </a:cubicBezTo>
                <a:cubicBezTo>
                  <a:pt x="53439" y="19798"/>
                  <a:pt x="48085" y="14779"/>
                  <a:pt x="41564" y="11881"/>
                </a:cubicBezTo>
                <a:cubicBezTo>
                  <a:pt x="13435" y="-621"/>
                  <a:pt x="16973" y="5"/>
                  <a:pt x="0" y="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a:extLst>
              <a:ext uri="{FF2B5EF4-FFF2-40B4-BE49-F238E27FC236}">
                <a16:creationId xmlns:a16="http://schemas.microsoft.com/office/drawing/2014/main" id="{42A8B90C-7DBD-DC4B-BA38-2D2900F92BD5}"/>
              </a:ext>
            </a:extLst>
          </p:cNvPr>
          <p:cNvSpPr/>
          <p:nvPr/>
        </p:nvSpPr>
        <p:spPr>
          <a:xfrm>
            <a:off x="6181344" y="1737360"/>
            <a:ext cx="118872" cy="64008"/>
          </a:xfrm>
          <a:custGeom>
            <a:avLst/>
            <a:gdLst>
              <a:gd name="connsiteX0" fmla="*/ 118872 w 118872"/>
              <a:gd name="connsiteY0" fmla="*/ 0 h 64008"/>
              <a:gd name="connsiteX1" fmla="*/ 73152 w 118872"/>
              <a:gd name="connsiteY1" fmla="*/ 27432 h 64008"/>
              <a:gd name="connsiteX2" fmla="*/ 0 w 118872"/>
              <a:gd name="connsiteY2" fmla="*/ 64008 h 64008"/>
            </a:gdLst>
            <a:ahLst/>
            <a:cxnLst>
              <a:cxn ang="0">
                <a:pos x="connsiteX0" y="connsiteY0"/>
              </a:cxn>
              <a:cxn ang="0">
                <a:pos x="connsiteX1" y="connsiteY1"/>
              </a:cxn>
              <a:cxn ang="0">
                <a:pos x="connsiteX2" y="connsiteY2"/>
              </a:cxn>
            </a:cxnLst>
            <a:rect l="l" t="t" r="r" b="b"/>
            <a:pathLst>
              <a:path w="118872" h="64008">
                <a:moveTo>
                  <a:pt x="118872" y="0"/>
                </a:moveTo>
                <a:cubicBezTo>
                  <a:pt x="103632" y="9144"/>
                  <a:pt x="89332" y="20078"/>
                  <a:pt x="73152" y="27432"/>
                </a:cubicBezTo>
                <a:cubicBezTo>
                  <a:pt x="-3900" y="62456"/>
                  <a:pt x="38184" y="25824"/>
                  <a:pt x="0" y="640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a:extLst>
              <a:ext uri="{FF2B5EF4-FFF2-40B4-BE49-F238E27FC236}">
                <a16:creationId xmlns:a16="http://schemas.microsoft.com/office/drawing/2014/main" id="{FF7E5C9D-CB9E-974B-917D-A725791DEEF4}"/>
              </a:ext>
            </a:extLst>
          </p:cNvPr>
          <p:cNvSpPr/>
          <p:nvPr/>
        </p:nvSpPr>
        <p:spPr>
          <a:xfrm>
            <a:off x="6007608" y="2487168"/>
            <a:ext cx="36576" cy="100584"/>
          </a:xfrm>
          <a:custGeom>
            <a:avLst/>
            <a:gdLst>
              <a:gd name="connsiteX0" fmla="*/ 36576 w 36576"/>
              <a:gd name="connsiteY0" fmla="*/ 100584 h 100584"/>
              <a:gd name="connsiteX1" fmla="*/ 0 w 36576"/>
              <a:gd name="connsiteY1" fmla="*/ 27432 h 100584"/>
              <a:gd name="connsiteX2" fmla="*/ 9144 w 36576"/>
              <a:gd name="connsiteY2" fmla="*/ 0 h 100584"/>
            </a:gdLst>
            <a:ahLst/>
            <a:cxnLst>
              <a:cxn ang="0">
                <a:pos x="connsiteX0" y="connsiteY0"/>
              </a:cxn>
              <a:cxn ang="0">
                <a:pos x="connsiteX1" y="connsiteY1"/>
              </a:cxn>
              <a:cxn ang="0">
                <a:pos x="connsiteX2" y="connsiteY2"/>
              </a:cxn>
            </a:cxnLst>
            <a:rect l="l" t="t" r="r" b="b"/>
            <a:pathLst>
              <a:path w="36576" h="100584">
                <a:moveTo>
                  <a:pt x="36576" y="100584"/>
                </a:moveTo>
                <a:cubicBezTo>
                  <a:pt x="31409" y="91972"/>
                  <a:pt x="0" y="47118"/>
                  <a:pt x="0" y="27432"/>
                </a:cubicBezTo>
                <a:cubicBezTo>
                  <a:pt x="0" y="17793"/>
                  <a:pt x="9144" y="0"/>
                  <a:pt x="914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a:extLst>
              <a:ext uri="{FF2B5EF4-FFF2-40B4-BE49-F238E27FC236}">
                <a16:creationId xmlns:a16="http://schemas.microsoft.com/office/drawing/2014/main" id="{1726CE70-DBA8-8B44-9645-B7733132CB97}"/>
              </a:ext>
            </a:extLst>
          </p:cNvPr>
          <p:cNvSpPr/>
          <p:nvPr/>
        </p:nvSpPr>
        <p:spPr>
          <a:xfrm>
            <a:off x="2304288" y="2120596"/>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a:extLst>
              <a:ext uri="{FF2B5EF4-FFF2-40B4-BE49-F238E27FC236}">
                <a16:creationId xmlns:a16="http://schemas.microsoft.com/office/drawing/2014/main" id="{CE938CE0-BE08-9346-A737-276B4319B61E}"/>
              </a:ext>
            </a:extLst>
          </p:cNvPr>
          <p:cNvSpPr/>
          <p:nvPr/>
        </p:nvSpPr>
        <p:spPr>
          <a:xfrm>
            <a:off x="2264678" y="1944011"/>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F40EB781-5D25-3644-A34E-DD2F3D75B8A3}"/>
              </a:ext>
            </a:extLst>
          </p:cNvPr>
          <p:cNvSpPr txBox="1"/>
          <p:nvPr/>
        </p:nvSpPr>
        <p:spPr>
          <a:xfrm>
            <a:off x="4240035" y="3334687"/>
            <a:ext cx="886968" cy="369332"/>
          </a:xfrm>
          <a:prstGeom prst="rect">
            <a:avLst/>
          </a:prstGeom>
          <a:noFill/>
        </p:spPr>
        <p:txBody>
          <a:bodyPr wrap="square" rtlCol="0">
            <a:spAutoFit/>
          </a:bodyPr>
          <a:lstStyle/>
          <a:p>
            <a:r>
              <a:rPr lang="en-GB" dirty="0"/>
              <a:t>ALPHA</a:t>
            </a:r>
          </a:p>
        </p:txBody>
      </p:sp>
      <p:sp>
        <p:nvSpPr>
          <p:cNvPr id="77" name="TextBox 76">
            <a:extLst>
              <a:ext uri="{FF2B5EF4-FFF2-40B4-BE49-F238E27FC236}">
                <a16:creationId xmlns:a16="http://schemas.microsoft.com/office/drawing/2014/main" id="{D1CF408F-0B44-434A-81DA-9635564B30F2}"/>
              </a:ext>
            </a:extLst>
          </p:cNvPr>
          <p:cNvSpPr txBox="1"/>
          <p:nvPr/>
        </p:nvSpPr>
        <p:spPr>
          <a:xfrm>
            <a:off x="3245796" y="5387772"/>
            <a:ext cx="886968" cy="369332"/>
          </a:xfrm>
          <a:prstGeom prst="rect">
            <a:avLst/>
          </a:prstGeom>
          <a:noFill/>
        </p:spPr>
        <p:txBody>
          <a:bodyPr wrap="square" rtlCol="0">
            <a:spAutoFit/>
          </a:bodyPr>
          <a:lstStyle/>
          <a:p>
            <a:r>
              <a:rPr lang="en-GB" dirty="0" err="1"/>
              <a:t>Gbar</a:t>
            </a:r>
            <a:endParaRPr lang="en-GB" dirty="0"/>
          </a:p>
        </p:txBody>
      </p:sp>
      <p:sp>
        <p:nvSpPr>
          <p:cNvPr id="78" name="Freeform 77">
            <a:extLst>
              <a:ext uri="{FF2B5EF4-FFF2-40B4-BE49-F238E27FC236}">
                <a16:creationId xmlns:a16="http://schemas.microsoft.com/office/drawing/2014/main" id="{F882151B-CA57-374E-8E94-A4B356AEB7FB}"/>
              </a:ext>
            </a:extLst>
          </p:cNvPr>
          <p:cNvSpPr/>
          <p:nvPr/>
        </p:nvSpPr>
        <p:spPr>
          <a:xfrm>
            <a:off x="9043416" y="4014216"/>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reeform 78">
            <a:extLst>
              <a:ext uri="{FF2B5EF4-FFF2-40B4-BE49-F238E27FC236}">
                <a16:creationId xmlns:a16="http://schemas.microsoft.com/office/drawing/2014/main" id="{186D825F-1355-5345-9635-26CC07750A35}"/>
              </a:ext>
            </a:extLst>
          </p:cNvPr>
          <p:cNvSpPr/>
          <p:nvPr/>
        </p:nvSpPr>
        <p:spPr>
          <a:xfrm>
            <a:off x="9141562" y="4056291"/>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79">
            <a:extLst>
              <a:ext uri="{FF2B5EF4-FFF2-40B4-BE49-F238E27FC236}">
                <a16:creationId xmlns:a16="http://schemas.microsoft.com/office/drawing/2014/main" id="{B3DF1082-7430-544F-8DE6-C1FC05D16BEE}"/>
              </a:ext>
            </a:extLst>
          </p:cNvPr>
          <p:cNvSpPr/>
          <p:nvPr/>
        </p:nvSpPr>
        <p:spPr>
          <a:xfrm>
            <a:off x="9930384" y="4005072"/>
            <a:ext cx="182880" cy="64008"/>
          </a:xfrm>
          <a:custGeom>
            <a:avLst/>
            <a:gdLst>
              <a:gd name="connsiteX0" fmla="*/ 0 w 182880"/>
              <a:gd name="connsiteY0" fmla="*/ 64008 h 64008"/>
              <a:gd name="connsiteX1" fmla="*/ 45720 w 182880"/>
              <a:gd name="connsiteY1" fmla="*/ 45720 h 64008"/>
              <a:gd name="connsiteX2" fmla="*/ 73152 w 182880"/>
              <a:gd name="connsiteY2" fmla="*/ 27432 h 64008"/>
              <a:gd name="connsiteX3" fmla="*/ 146304 w 182880"/>
              <a:gd name="connsiteY3" fmla="*/ 18288 h 64008"/>
              <a:gd name="connsiteX4" fmla="*/ 182880 w 182880"/>
              <a:gd name="connsiteY4" fmla="*/ 0 h 6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64008">
                <a:moveTo>
                  <a:pt x="0" y="64008"/>
                </a:moveTo>
                <a:cubicBezTo>
                  <a:pt x="15240" y="57912"/>
                  <a:pt x="31039" y="53061"/>
                  <a:pt x="45720" y="45720"/>
                </a:cubicBezTo>
                <a:cubicBezTo>
                  <a:pt x="55550" y="40805"/>
                  <a:pt x="62550" y="30324"/>
                  <a:pt x="73152" y="27432"/>
                </a:cubicBezTo>
                <a:cubicBezTo>
                  <a:pt x="96860" y="20966"/>
                  <a:pt x="121920" y="21336"/>
                  <a:pt x="146304" y="18288"/>
                </a:cubicBezTo>
                <a:cubicBezTo>
                  <a:pt x="177825" y="7781"/>
                  <a:pt x="166920" y="15960"/>
                  <a:pt x="18288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reeform 84">
            <a:extLst>
              <a:ext uri="{FF2B5EF4-FFF2-40B4-BE49-F238E27FC236}">
                <a16:creationId xmlns:a16="http://schemas.microsoft.com/office/drawing/2014/main" id="{E34D9F3E-3DF5-BE48-9899-E9338C0C0DF2}"/>
              </a:ext>
            </a:extLst>
          </p:cNvPr>
          <p:cNvSpPr/>
          <p:nvPr/>
        </p:nvSpPr>
        <p:spPr>
          <a:xfrm>
            <a:off x="969264" y="1993392"/>
            <a:ext cx="1325880" cy="804672"/>
          </a:xfrm>
          <a:custGeom>
            <a:avLst/>
            <a:gdLst>
              <a:gd name="connsiteX0" fmla="*/ 0 w 1325880"/>
              <a:gd name="connsiteY0" fmla="*/ 0 h 804672"/>
              <a:gd name="connsiteX1" fmla="*/ 36576 w 1325880"/>
              <a:gd name="connsiteY1" fmla="*/ 73152 h 804672"/>
              <a:gd name="connsiteX2" fmla="*/ 64008 w 1325880"/>
              <a:gd name="connsiteY2" fmla="*/ 100584 h 804672"/>
              <a:gd name="connsiteX3" fmla="*/ 82296 w 1325880"/>
              <a:gd name="connsiteY3" fmla="*/ 128016 h 804672"/>
              <a:gd name="connsiteX4" fmla="*/ 137160 w 1325880"/>
              <a:gd name="connsiteY4" fmla="*/ 173736 h 804672"/>
              <a:gd name="connsiteX5" fmla="*/ 155448 w 1325880"/>
              <a:gd name="connsiteY5" fmla="*/ 201168 h 804672"/>
              <a:gd name="connsiteX6" fmla="*/ 210312 w 1325880"/>
              <a:gd name="connsiteY6" fmla="*/ 237744 h 804672"/>
              <a:gd name="connsiteX7" fmla="*/ 256032 w 1325880"/>
              <a:gd name="connsiteY7" fmla="*/ 292608 h 804672"/>
              <a:gd name="connsiteX8" fmla="*/ 292608 w 1325880"/>
              <a:gd name="connsiteY8" fmla="*/ 347472 h 804672"/>
              <a:gd name="connsiteX9" fmla="*/ 310896 w 1325880"/>
              <a:gd name="connsiteY9" fmla="*/ 374904 h 804672"/>
              <a:gd name="connsiteX10" fmla="*/ 338328 w 1325880"/>
              <a:gd name="connsiteY10" fmla="*/ 402336 h 804672"/>
              <a:gd name="connsiteX11" fmla="*/ 356616 w 1325880"/>
              <a:gd name="connsiteY11" fmla="*/ 429768 h 804672"/>
              <a:gd name="connsiteX12" fmla="*/ 411480 w 1325880"/>
              <a:gd name="connsiteY12" fmla="*/ 466344 h 804672"/>
              <a:gd name="connsiteX13" fmla="*/ 484632 w 1325880"/>
              <a:gd name="connsiteY13" fmla="*/ 530352 h 804672"/>
              <a:gd name="connsiteX14" fmla="*/ 539496 w 1325880"/>
              <a:gd name="connsiteY14" fmla="*/ 576072 h 804672"/>
              <a:gd name="connsiteX15" fmla="*/ 621792 w 1325880"/>
              <a:gd name="connsiteY15" fmla="*/ 640080 h 804672"/>
              <a:gd name="connsiteX16" fmla="*/ 649224 w 1325880"/>
              <a:gd name="connsiteY16" fmla="*/ 658368 h 804672"/>
              <a:gd name="connsiteX17" fmla="*/ 676656 w 1325880"/>
              <a:gd name="connsiteY17" fmla="*/ 676656 h 804672"/>
              <a:gd name="connsiteX18" fmla="*/ 731520 w 1325880"/>
              <a:gd name="connsiteY18" fmla="*/ 713232 h 804672"/>
              <a:gd name="connsiteX19" fmla="*/ 758952 w 1325880"/>
              <a:gd name="connsiteY19" fmla="*/ 731520 h 804672"/>
              <a:gd name="connsiteX20" fmla="*/ 850392 w 1325880"/>
              <a:gd name="connsiteY20" fmla="*/ 758952 h 804672"/>
              <a:gd name="connsiteX21" fmla="*/ 905256 w 1325880"/>
              <a:gd name="connsiteY21" fmla="*/ 777240 h 804672"/>
              <a:gd name="connsiteX22" fmla="*/ 960120 w 1325880"/>
              <a:gd name="connsiteY22" fmla="*/ 786384 h 804672"/>
              <a:gd name="connsiteX23" fmla="*/ 987552 w 1325880"/>
              <a:gd name="connsiteY23" fmla="*/ 795528 h 804672"/>
              <a:gd name="connsiteX24" fmla="*/ 1024128 w 1325880"/>
              <a:gd name="connsiteY24" fmla="*/ 804672 h 804672"/>
              <a:gd name="connsiteX25" fmla="*/ 1124712 w 1325880"/>
              <a:gd name="connsiteY25" fmla="*/ 795528 h 804672"/>
              <a:gd name="connsiteX26" fmla="*/ 1216152 w 1325880"/>
              <a:gd name="connsiteY26" fmla="*/ 786384 h 804672"/>
              <a:gd name="connsiteX27" fmla="*/ 1243584 w 1325880"/>
              <a:gd name="connsiteY27" fmla="*/ 758952 h 804672"/>
              <a:gd name="connsiteX28" fmla="*/ 1298448 w 1325880"/>
              <a:gd name="connsiteY28" fmla="*/ 722376 h 804672"/>
              <a:gd name="connsiteX29" fmla="*/ 1325880 w 1325880"/>
              <a:gd name="connsiteY29" fmla="*/ 71323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5880" h="804672">
                <a:moveTo>
                  <a:pt x="0" y="0"/>
                </a:moveTo>
                <a:cubicBezTo>
                  <a:pt x="12928" y="32320"/>
                  <a:pt x="15505" y="47866"/>
                  <a:pt x="36576" y="73152"/>
                </a:cubicBezTo>
                <a:cubicBezTo>
                  <a:pt x="44855" y="83086"/>
                  <a:pt x="55729" y="90650"/>
                  <a:pt x="64008" y="100584"/>
                </a:cubicBezTo>
                <a:cubicBezTo>
                  <a:pt x="71043" y="109027"/>
                  <a:pt x="75261" y="119573"/>
                  <a:pt x="82296" y="128016"/>
                </a:cubicBezTo>
                <a:cubicBezTo>
                  <a:pt x="104298" y="154418"/>
                  <a:pt x="110187" y="155754"/>
                  <a:pt x="137160" y="173736"/>
                </a:cubicBezTo>
                <a:cubicBezTo>
                  <a:pt x="143256" y="182880"/>
                  <a:pt x="147177" y="193931"/>
                  <a:pt x="155448" y="201168"/>
                </a:cubicBezTo>
                <a:cubicBezTo>
                  <a:pt x="171989" y="215642"/>
                  <a:pt x="210312" y="237744"/>
                  <a:pt x="210312" y="237744"/>
                </a:cubicBezTo>
                <a:cubicBezTo>
                  <a:pt x="275662" y="335769"/>
                  <a:pt x="173892" y="186999"/>
                  <a:pt x="256032" y="292608"/>
                </a:cubicBezTo>
                <a:cubicBezTo>
                  <a:pt x="269526" y="309958"/>
                  <a:pt x="280416" y="329184"/>
                  <a:pt x="292608" y="347472"/>
                </a:cubicBezTo>
                <a:cubicBezTo>
                  <a:pt x="298704" y="356616"/>
                  <a:pt x="303125" y="367133"/>
                  <a:pt x="310896" y="374904"/>
                </a:cubicBezTo>
                <a:cubicBezTo>
                  <a:pt x="320040" y="384048"/>
                  <a:pt x="330049" y="392402"/>
                  <a:pt x="338328" y="402336"/>
                </a:cubicBezTo>
                <a:cubicBezTo>
                  <a:pt x="345363" y="410779"/>
                  <a:pt x="348345" y="422531"/>
                  <a:pt x="356616" y="429768"/>
                </a:cubicBezTo>
                <a:cubicBezTo>
                  <a:pt x="373157" y="444242"/>
                  <a:pt x="411480" y="466344"/>
                  <a:pt x="411480" y="466344"/>
                </a:cubicBezTo>
                <a:cubicBezTo>
                  <a:pt x="463296" y="544068"/>
                  <a:pt x="377952" y="423672"/>
                  <a:pt x="484632" y="530352"/>
                </a:cubicBezTo>
                <a:cubicBezTo>
                  <a:pt x="564775" y="610495"/>
                  <a:pt x="463113" y="512419"/>
                  <a:pt x="539496" y="576072"/>
                </a:cubicBezTo>
                <a:cubicBezTo>
                  <a:pt x="625444" y="647695"/>
                  <a:pt x="483127" y="547637"/>
                  <a:pt x="621792" y="640080"/>
                </a:cubicBezTo>
                <a:lnTo>
                  <a:pt x="649224" y="658368"/>
                </a:lnTo>
                <a:cubicBezTo>
                  <a:pt x="658368" y="664464"/>
                  <a:pt x="668885" y="668885"/>
                  <a:pt x="676656" y="676656"/>
                </a:cubicBezTo>
                <a:cubicBezTo>
                  <a:pt x="728658" y="728658"/>
                  <a:pt x="678587" y="686765"/>
                  <a:pt x="731520" y="713232"/>
                </a:cubicBezTo>
                <a:cubicBezTo>
                  <a:pt x="741350" y="718147"/>
                  <a:pt x="748909" y="727057"/>
                  <a:pt x="758952" y="731520"/>
                </a:cubicBezTo>
                <a:cubicBezTo>
                  <a:pt x="803715" y="751415"/>
                  <a:pt x="809472" y="746676"/>
                  <a:pt x="850392" y="758952"/>
                </a:cubicBezTo>
                <a:cubicBezTo>
                  <a:pt x="868856" y="764491"/>
                  <a:pt x="886241" y="774071"/>
                  <a:pt x="905256" y="777240"/>
                </a:cubicBezTo>
                <a:cubicBezTo>
                  <a:pt x="923544" y="780288"/>
                  <a:pt x="942021" y="782362"/>
                  <a:pt x="960120" y="786384"/>
                </a:cubicBezTo>
                <a:cubicBezTo>
                  <a:pt x="969529" y="788475"/>
                  <a:pt x="978284" y="792880"/>
                  <a:pt x="987552" y="795528"/>
                </a:cubicBezTo>
                <a:cubicBezTo>
                  <a:pt x="999636" y="798980"/>
                  <a:pt x="1011936" y="801624"/>
                  <a:pt x="1024128" y="804672"/>
                </a:cubicBezTo>
                <a:lnTo>
                  <a:pt x="1124712" y="795528"/>
                </a:lnTo>
                <a:cubicBezTo>
                  <a:pt x="1155206" y="792624"/>
                  <a:pt x="1186875" y="795392"/>
                  <a:pt x="1216152" y="786384"/>
                </a:cubicBezTo>
                <a:cubicBezTo>
                  <a:pt x="1228512" y="782581"/>
                  <a:pt x="1233376" y="766891"/>
                  <a:pt x="1243584" y="758952"/>
                </a:cubicBezTo>
                <a:cubicBezTo>
                  <a:pt x="1260934" y="745458"/>
                  <a:pt x="1277596" y="729327"/>
                  <a:pt x="1298448" y="722376"/>
                </a:cubicBezTo>
                <a:lnTo>
                  <a:pt x="1325880" y="71323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a:extLst>
              <a:ext uri="{FF2B5EF4-FFF2-40B4-BE49-F238E27FC236}">
                <a16:creationId xmlns:a16="http://schemas.microsoft.com/office/drawing/2014/main" id="{31BB9C68-7196-7245-A7AE-D5546B248E8D}"/>
              </a:ext>
            </a:extLst>
          </p:cNvPr>
          <p:cNvSpPr/>
          <p:nvPr/>
        </p:nvSpPr>
        <p:spPr>
          <a:xfrm>
            <a:off x="777240" y="2075688"/>
            <a:ext cx="1572768" cy="950976"/>
          </a:xfrm>
          <a:custGeom>
            <a:avLst/>
            <a:gdLst>
              <a:gd name="connsiteX0" fmla="*/ 0 w 1572768"/>
              <a:gd name="connsiteY0" fmla="*/ 0 h 950976"/>
              <a:gd name="connsiteX1" fmla="*/ 18288 w 1572768"/>
              <a:gd name="connsiteY1" fmla="*/ 100584 h 950976"/>
              <a:gd name="connsiteX2" fmla="*/ 27432 w 1572768"/>
              <a:gd name="connsiteY2" fmla="*/ 137160 h 950976"/>
              <a:gd name="connsiteX3" fmla="*/ 45720 w 1572768"/>
              <a:gd name="connsiteY3" fmla="*/ 192024 h 950976"/>
              <a:gd name="connsiteX4" fmla="*/ 64008 w 1572768"/>
              <a:gd name="connsiteY4" fmla="*/ 219456 h 950976"/>
              <a:gd name="connsiteX5" fmla="*/ 82296 w 1572768"/>
              <a:gd name="connsiteY5" fmla="*/ 274320 h 950976"/>
              <a:gd name="connsiteX6" fmla="*/ 109728 w 1572768"/>
              <a:gd name="connsiteY6" fmla="*/ 329184 h 950976"/>
              <a:gd name="connsiteX7" fmla="*/ 128016 w 1572768"/>
              <a:gd name="connsiteY7" fmla="*/ 356616 h 950976"/>
              <a:gd name="connsiteX8" fmla="*/ 137160 w 1572768"/>
              <a:gd name="connsiteY8" fmla="*/ 384048 h 950976"/>
              <a:gd name="connsiteX9" fmla="*/ 173736 w 1572768"/>
              <a:gd name="connsiteY9" fmla="*/ 438912 h 950976"/>
              <a:gd name="connsiteX10" fmla="*/ 192024 w 1572768"/>
              <a:gd name="connsiteY10" fmla="*/ 466344 h 950976"/>
              <a:gd name="connsiteX11" fmla="*/ 228600 w 1572768"/>
              <a:gd name="connsiteY11" fmla="*/ 548640 h 950976"/>
              <a:gd name="connsiteX12" fmla="*/ 256032 w 1572768"/>
              <a:gd name="connsiteY12" fmla="*/ 603504 h 950976"/>
              <a:gd name="connsiteX13" fmla="*/ 283464 w 1572768"/>
              <a:gd name="connsiteY13" fmla="*/ 621792 h 950976"/>
              <a:gd name="connsiteX14" fmla="*/ 374904 w 1572768"/>
              <a:gd name="connsiteY14" fmla="*/ 713232 h 950976"/>
              <a:gd name="connsiteX15" fmla="*/ 402336 w 1572768"/>
              <a:gd name="connsiteY15" fmla="*/ 731520 h 950976"/>
              <a:gd name="connsiteX16" fmla="*/ 420624 w 1572768"/>
              <a:gd name="connsiteY16" fmla="*/ 758952 h 950976"/>
              <a:gd name="connsiteX17" fmla="*/ 448056 w 1572768"/>
              <a:gd name="connsiteY17" fmla="*/ 768096 h 950976"/>
              <a:gd name="connsiteX18" fmla="*/ 475488 w 1572768"/>
              <a:gd name="connsiteY18" fmla="*/ 786384 h 950976"/>
              <a:gd name="connsiteX19" fmla="*/ 502920 w 1572768"/>
              <a:gd name="connsiteY19" fmla="*/ 795528 h 950976"/>
              <a:gd name="connsiteX20" fmla="*/ 530352 w 1572768"/>
              <a:gd name="connsiteY20" fmla="*/ 813816 h 950976"/>
              <a:gd name="connsiteX21" fmla="*/ 594360 w 1572768"/>
              <a:gd name="connsiteY21" fmla="*/ 832104 h 950976"/>
              <a:gd name="connsiteX22" fmla="*/ 649224 w 1572768"/>
              <a:gd name="connsiteY22" fmla="*/ 850392 h 950976"/>
              <a:gd name="connsiteX23" fmla="*/ 676656 w 1572768"/>
              <a:gd name="connsiteY23" fmla="*/ 859536 h 950976"/>
              <a:gd name="connsiteX24" fmla="*/ 704088 w 1572768"/>
              <a:gd name="connsiteY24" fmla="*/ 877824 h 950976"/>
              <a:gd name="connsiteX25" fmla="*/ 731520 w 1572768"/>
              <a:gd name="connsiteY25" fmla="*/ 886968 h 950976"/>
              <a:gd name="connsiteX26" fmla="*/ 758952 w 1572768"/>
              <a:gd name="connsiteY26" fmla="*/ 905256 h 950976"/>
              <a:gd name="connsiteX27" fmla="*/ 813816 w 1572768"/>
              <a:gd name="connsiteY27" fmla="*/ 923544 h 950976"/>
              <a:gd name="connsiteX28" fmla="*/ 841248 w 1572768"/>
              <a:gd name="connsiteY28" fmla="*/ 932688 h 950976"/>
              <a:gd name="connsiteX29" fmla="*/ 1078992 w 1572768"/>
              <a:gd name="connsiteY29" fmla="*/ 950976 h 950976"/>
              <a:gd name="connsiteX30" fmla="*/ 1234440 w 1572768"/>
              <a:gd name="connsiteY30" fmla="*/ 932688 h 950976"/>
              <a:gd name="connsiteX31" fmla="*/ 1307592 w 1572768"/>
              <a:gd name="connsiteY31" fmla="*/ 914400 h 950976"/>
              <a:gd name="connsiteX32" fmla="*/ 1344168 w 1572768"/>
              <a:gd name="connsiteY32" fmla="*/ 905256 h 950976"/>
              <a:gd name="connsiteX33" fmla="*/ 1371600 w 1572768"/>
              <a:gd name="connsiteY33" fmla="*/ 896112 h 950976"/>
              <a:gd name="connsiteX34" fmla="*/ 1444752 w 1572768"/>
              <a:gd name="connsiteY34" fmla="*/ 877824 h 950976"/>
              <a:gd name="connsiteX35" fmla="*/ 1508760 w 1572768"/>
              <a:gd name="connsiteY35" fmla="*/ 859536 h 950976"/>
              <a:gd name="connsiteX36" fmla="*/ 1527048 w 1572768"/>
              <a:gd name="connsiteY36" fmla="*/ 832104 h 950976"/>
              <a:gd name="connsiteX37" fmla="*/ 1554480 w 1572768"/>
              <a:gd name="connsiteY37" fmla="*/ 822960 h 950976"/>
              <a:gd name="connsiteX38" fmla="*/ 1572768 w 1572768"/>
              <a:gd name="connsiteY38" fmla="*/ 804672 h 950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72768" h="950976">
                <a:moveTo>
                  <a:pt x="0" y="0"/>
                </a:moveTo>
                <a:cubicBezTo>
                  <a:pt x="6617" y="39703"/>
                  <a:pt x="9768" y="62244"/>
                  <a:pt x="18288" y="100584"/>
                </a:cubicBezTo>
                <a:cubicBezTo>
                  <a:pt x="21014" y="112852"/>
                  <a:pt x="23821" y="125123"/>
                  <a:pt x="27432" y="137160"/>
                </a:cubicBezTo>
                <a:cubicBezTo>
                  <a:pt x="32971" y="155624"/>
                  <a:pt x="35027" y="175984"/>
                  <a:pt x="45720" y="192024"/>
                </a:cubicBezTo>
                <a:cubicBezTo>
                  <a:pt x="51816" y="201168"/>
                  <a:pt x="59545" y="209413"/>
                  <a:pt x="64008" y="219456"/>
                </a:cubicBezTo>
                <a:cubicBezTo>
                  <a:pt x="71837" y="237072"/>
                  <a:pt x="71603" y="258280"/>
                  <a:pt x="82296" y="274320"/>
                </a:cubicBezTo>
                <a:cubicBezTo>
                  <a:pt x="134707" y="352936"/>
                  <a:pt x="71870" y="253468"/>
                  <a:pt x="109728" y="329184"/>
                </a:cubicBezTo>
                <a:cubicBezTo>
                  <a:pt x="114643" y="339014"/>
                  <a:pt x="123101" y="346786"/>
                  <a:pt x="128016" y="356616"/>
                </a:cubicBezTo>
                <a:cubicBezTo>
                  <a:pt x="132327" y="365237"/>
                  <a:pt x="132479" y="375622"/>
                  <a:pt x="137160" y="384048"/>
                </a:cubicBezTo>
                <a:cubicBezTo>
                  <a:pt x="147834" y="403261"/>
                  <a:pt x="161544" y="420624"/>
                  <a:pt x="173736" y="438912"/>
                </a:cubicBezTo>
                <a:cubicBezTo>
                  <a:pt x="179832" y="448056"/>
                  <a:pt x="188549" y="455918"/>
                  <a:pt x="192024" y="466344"/>
                </a:cubicBezTo>
                <a:cubicBezTo>
                  <a:pt x="239205" y="607888"/>
                  <a:pt x="185128" y="461697"/>
                  <a:pt x="228600" y="548640"/>
                </a:cubicBezTo>
                <a:cubicBezTo>
                  <a:pt x="243474" y="578388"/>
                  <a:pt x="229827" y="577299"/>
                  <a:pt x="256032" y="603504"/>
                </a:cubicBezTo>
                <a:cubicBezTo>
                  <a:pt x="263803" y="611275"/>
                  <a:pt x="274320" y="615696"/>
                  <a:pt x="283464" y="621792"/>
                </a:cubicBezTo>
                <a:cubicBezTo>
                  <a:pt x="332232" y="694944"/>
                  <a:pt x="301752" y="664464"/>
                  <a:pt x="374904" y="713232"/>
                </a:cubicBezTo>
                <a:lnTo>
                  <a:pt x="402336" y="731520"/>
                </a:lnTo>
                <a:cubicBezTo>
                  <a:pt x="408432" y="740664"/>
                  <a:pt x="412042" y="752087"/>
                  <a:pt x="420624" y="758952"/>
                </a:cubicBezTo>
                <a:cubicBezTo>
                  <a:pt x="428150" y="764973"/>
                  <a:pt x="439435" y="763785"/>
                  <a:pt x="448056" y="768096"/>
                </a:cubicBezTo>
                <a:cubicBezTo>
                  <a:pt x="457886" y="773011"/>
                  <a:pt x="465658" y="781469"/>
                  <a:pt x="475488" y="786384"/>
                </a:cubicBezTo>
                <a:cubicBezTo>
                  <a:pt x="484109" y="790695"/>
                  <a:pt x="494299" y="791217"/>
                  <a:pt x="502920" y="795528"/>
                </a:cubicBezTo>
                <a:cubicBezTo>
                  <a:pt x="512750" y="800443"/>
                  <a:pt x="520522" y="808901"/>
                  <a:pt x="530352" y="813816"/>
                </a:cubicBezTo>
                <a:cubicBezTo>
                  <a:pt x="545717" y="821499"/>
                  <a:pt x="579711" y="827709"/>
                  <a:pt x="594360" y="832104"/>
                </a:cubicBezTo>
                <a:cubicBezTo>
                  <a:pt x="612824" y="837643"/>
                  <a:pt x="630936" y="844296"/>
                  <a:pt x="649224" y="850392"/>
                </a:cubicBezTo>
                <a:cubicBezTo>
                  <a:pt x="658368" y="853440"/>
                  <a:pt x="668636" y="854189"/>
                  <a:pt x="676656" y="859536"/>
                </a:cubicBezTo>
                <a:cubicBezTo>
                  <a:pt x="685800" y="865632"/>
                  <a:pt x="694258" y="872909"/>
                  <a:pt x="704088" y="877824"/>
                </a:cubicBezTo>
                <a:cubicBezTo>
                  <a:pt x="712709" y="882135"/>
                  <a:pt x="722899" y="882657"/>
                  <a:pt x="731520" y="886968"/>
                </a:cubicBezTo>
                <a:cubicBezTo>
                  <a:pt x="741350" y="891883"/>
                  <a:pt x="748909" y="900793"/>
                  <a:pt x="758952" y="905256"/>
                </a:cubicBezTo>
                <a:cubicBezTo>
                  <a:pt x="776568" y="913085"/>
                  <a:pt x="795528" y="917448"/>
                  <a:pt x="813816" y="923544"/>
                </a:cubicBezTo>
                <a:cubicBezTo>
                  <a:pt x="822960" y="926592"/>
                  <a:pt x="831668" y="931624"/>
                  <a:pt x="841248" y="932688"/>
                </a:cubicBezTo>
                <a:cubicBezTo>
                  <a:pt x="975132" y="947564"/>
                  <a:pt x="895991" y="940211"/>
                  <a:pt x="1078992" y="950976"/>
                </a:cubicBezTo>
                <a:cubicBezTo>
                  <a:pt x="1115266" y="947349"/>
                  <a:pt x="1194012" y="940774"/>
                  <a:pt x="1234440" y="932688"/>
                </a:cubicBezTo>
                <a:cubicBezTo>
                  <a:pt x="1259086" y="927759"/>
                  <a:pt x="1283208" y="920496"/>
                  <a:pt x="1307592" y="914400"/>
                </a:cubicBezTo>
                <a:cubicBezTo>
                  <a:pt x="1319784" y="911352"/>
                  <a:pt x="1332246" y="909230"/>
                  <a:pt x="1344168" y="905256"/>
                </a:cubicBezTo>
                <a:cubicBezTo>
                  <a:pt x="1353312" y="902208"/>
                  <a:pt x="1362301" y="898648"/>
                  <a:pt x="1371600" y="896112"/>
                </a:cubicBezTo>
                <a:cubicBezTo>
                  <a:pt x="1395849" y="889499"/>
                  <a:pt x="1420907" y="885772"/>
                  <a:pt x="1444752" y="877824"/>
                </a:cubicBezTo>
                <a:cubicBezTo>
                  <a:pt x="1484106" y="864706"/>
                  <a:pt x="1462833" y="871018"/>
                  <a:pt x="1508760" y="859536"/>
                </a:cubicBezTo>
                <a:cubicBezTo>
                  <a:pt x="1514856" y="850392"/>
                  <a:pt x="1518466" y="838969"/>
                  <a:pt x="1527048" y="832104"/>
                </a:cubicBezTo>
                <a:cubicBezTo>
                  <a:pt x="1534574" y="826083"/>
                  <a:pt x="1546215" y="827919"/>
                  <a:pt x="1554480" y="822960"/>
                </a:cubicBezTo>
                <a:cubicBezTo>
                  <a:pt x="1561872" y="818525"/>
                  <a:pt x="1566672" y="810768"/>
                  <a:pt x="1572768" y="804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8" name="Straight Connector 87">
            <a:extLst>
              <a:ext uri="{FF2B5EF4-FFF2-40B4-BE49-F238E27FC236}">
                <a16:creationId xmlns:a16="http://schemas.microsoft.com/office/drawing/2014/main" id="{50C93154-7E5C-1B47-8AC9-BC435AF12AD8}"/>
              </a:ext>
            </a:extLst>
          </p:cNvPr>
          <p:cNvCxnSpPr>
            <a:cxnSpLocks/>
          </p:cNvCxnSpPr>
          <p:nvPr/>
        </p:nvCxnSpPr>
        <p:spPr>
          <a:xfrm>
            <a:off x="906458" y="2141448"/>
            <a:ext cx="62806" cy="131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07AE9E8-7E4F-724B-9394-352B8403EBC3}"/>
              </a:ext>
            </a:extLst>
          </p:cNvPr>
          <p:cNvCxnSpPr>
            <a:cxnSpLocks/>
          </p:cNvCxnSpPr>
          <p:nvPr/>
        </p:nvCxnSpPr>
        <p:spPr>
          <a:xfrm>
            <a:off x="1058315" y="23376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B8F6FC6-3939-314B-A82F-F82D6669B832}"/>
              </a:ext>
            </a:extLst>
          </p:cNvPr>
          <p:cNvCxnSpPr>
            <a:cxnSpLocks/>
          </p:cNvCxnSpPr>
          <p:nvPr/>
        </p:nvCxnSpPr>
        <p:spPr>
          <a:xfrm>
            <a:off x="1210715" y="24900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227B8E0-B480-3748-90DD-905581341B24}"/>
              </a:ext>
            </a:extLst>
          </p:cNvPr>
          <p:cNvCxnSpPr>
            <a:cxnSpLocks/>
          </p:cNvCxnSpPr>
          <p:nvPr/>
        </p:nvCxnSpPr>
        <p:spPr>
          <a:xfrm>
            <a:off x="1363115" y="2642409"/>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A83752E-CCC7-9C47-A117-E46D839C2FA3}"/>
              </a:ext>
            </a:extLst>
          </p:cNvPr>
          <p:cNvCxnSpPr>
            <a:cxnSpLocks/>
          </p:cNvCxnSpPr>
          <p:nvPr/>
        </p:nvCxnSpPr>
        <p:spPr>
          <a:xfrm>
            <a:off x="1579523" y="2767377"/>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F00A348-66EA-1747-A4D4-D398CEDA3A16}"/>
              </a:ext>
            </a:extLst>
          </p:cNvPr>
          <p:cNvCxnSpPr>
            <a:cxnSpLocks/>
          </p:cNvCxnSpPr>
          <p:nvPr/>
        </p:nvCxnSpPr>
        <p:spPr>
          <a:xfrm>
            <a:off x="-5031350" y="2137924"/>
            <a:ext cx="45053" cy="1464"/>
          </a:xfrm>
          <a:prstGeom prst="line">
            <a:avLst/>
          </a:prstGeom>
        </p:spPr>
        <p:style>
          <a:lnRef idx="1">
            <a:schemeClr val="accent1"/>
          </a:lnRef>
          <a:fillRef idx="0">
            <a:schemeClr val="accent1"/>
          </a:fillRef>
          <a:effectRef idx="0">
            <a:schemeClr val="accent1"/>
          </a:effectRef>
          <a:fontRef idx="minor">
            <a:schemeClr val="tx1"/>
          </a:fontRef>
        </p:style>
      </p:cxnSp>
      <p:pic>
        <p:nvPicPr>
          <p:cNvPr id="104" name="Picture 103" descr="A picture containing fruit, banana&#10;&#10;Description automatically generated">
            <a:extLst>
              <a:ext uri="{FF2B5EF4-FFF2-40B4-BE49-F238E27FC236}">
                <a16:creationId xmlns:a16="http://schemas.microsoft.com/office/drawing/2014/main" id="{B8F5F2DF-007E-374C-954C-29ECF408238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4167" l="3084" r="93392">
                        <a14:foregroundMark x1="7930" y1="35833" x2="7930" y2="35833"/>
                        <a14:foregroundMark x1="3524" y1="16667" x2="3524" y2="16667"/>
                        <a14:foregroundMark x1="38326" y1="94167" x2="38326" y2="94167"/>
                        <a14:foregroundMark x1="91189" y1="48333" x2="91189" y2="48333"/>
                        <a14:foregroundMark x1="93392" y1="39167" x2="93392" y2="39167"/>
                        <a14:foregroundMark x1="92952" y1="35833" x2="92952" y2="35833"/>
                        <a14:foregroundMark x1="92952" y1="33333" x2="92952" y2="33333"/>
                        <a14:foregroundMark x1="93392" y1="35000" x2="93392" y2="35000"/>
                        <a14:foregroundMark x1="92952" y1="33333" x2="92952" y2="33333"/>
                      </a14:backgroundRemoval>
                    </a14:imgEffect>
                  </a14:imgLayer>
                </a14:imgProps>
              </a:ext>
            </a:extLst>
          </a:blip>
          <a:stretch>
            <a:fillRect/>
          </a:stretch>
        </p:blipFill>
        <p:spPr>
          <a:xfrm rot="1403434">
            <a:off x="903823" y="3017519"/>
            <a:ext cx="1027882" cy="543374"/>
          </a:xfrm>
          <a:prstGeom prst="rect">
            <a:avLst/>
          </a:prstGeom>
        </p:spPr>
      </p:pic>
      <p:pic>
        <p:nvPicPr>
          <p:cNvPr id="106" name="Picture 105" descr="A close up of a toy&#10;&#10;Description automatically generated">
            <a:extLst>
              <a:ext uri="{FF2B5EF4-FFF2-40B4-BE49-F238E27FC236}">
                <a16:creationId xmlns:a16="http://schemas.microsoft.com/office/drawing/2014/main" id="{85178750-4DD4-8D4F-819D-25C44D0FF075}"/>
              </a:ext>
            </a:extLst>
          </p:cNvPr>
          <p:cNvPicPr>
            <a:picLocks noChangeAspect="1"/>
          </p:cNvPicPr>
          <p:nvPr/>
        </p:nvPicPr>
        <p:blipFill>
          <a:blip r:embed="rId6"/>
          <a:stretch>
            <a:fillRect/>
          </a:stretch>
        </p:blipFill>
        <p:spPr>
          <a:xfrm flipH="1">
            <a:off x="246335" y="1469597"/>
            <a:ext cx="783986" cy="592101"/>
          </a:xfrm>
          <a:prstGeom prst="rect">
            <a:avLst/>
          </a:prstGeom>
        </p:spPr>
      </p:pic>
      <p:pic>
        <p:nvPicPr>
          <p:cNvPr id="112" name="Picture 111" descr="A picture containing building, indoor, person, standing&#10;&#10;Description automatically generated">
            <a:extLst>
              <a:ext uri="{FF2B5EF4-FFF2-40B4-BE49-F238E27FC236}">
                <a16:creationId xmlns:a16="http://schemas.microsoft.com/office/drawing/2014/main" id="{DAB9BB44-95B2-5E4C-9C1A-1DBD70A7549B}"/>
              </a:ext>
            </a:extLst>
          </p:cNvPr>
          <p:cNvPicPr>
            <a:picLocks noChangeAspect="1"/>
          </p:cNvPicPr>
          <p:nvPr/>
        </p:nvPicPr>
        <p:blipFill>
          <a:blip r:embed="rId7"/>
          <a:stretch>
            <a:fillRect/>
          </a:stretch>
        </p:blipFill>
        <p:spPr>
          <a:xfrm>
            <a:off x="4106064" y="3680891"/>
            <a:ext cx="1033532" cy="715816"/>
          </a:xfrm>
          <a:prstGeom prst="rect">
            <a:avLst/>
          </a:prstGeom>
        </p:spPr>
      </p:pic>
      <p:pic>
        <p:nvPicPr>
          <p:cNvPr id="114" name="Picture 113" descr="A picture containing person, building, person, bicycle&#10;&#10;Description automatically generated">
            <a:extLst>
              <a:ext uri="{FF2B5EF4-FFF2-40B4-BE49-F238E27FC236}">
                <a16:creationId xmlns:a16="http://schemas.microsoft.com/office/drawing/2014/main" id="{72113280-F388-2E48-B206-94A44060B774}"/>
              </a:ext>
            </a:extLst>
          </p:cNvPr>
          <p:cNvPicPr>
            <a:picLocks noChangeAspect="1"/>
          </p:cNvPicPr>
          <p:nvPr/>
        </p:nvPicPr>
        <p:blipFill>
          <a:blip r:embed="rId8"/>
          <a:stretch>
            <a:fillRect/>
          </a:stretch>
        </p:blipFill>
        <p:spPr>
          <a:xfrm>
            <a:off x="3024242" y="5768786"/>
            <a:ext cx="1130389" cy="743848"/>
          </a:xfrm>
          <a:prstGeom prst="rect">
            <a:avLst/>
          </a:prstGeom>
        </p:spPr>
      </p:pic>
      <p:grpSp>
        <p:nvGrpSpPr>
          <p:cNvPr id="121" name="Group 120">
            <a:extLst>
              <a:ext uri="{FF2B5EF4-FFF2-40B4-BE49-F238E27FC236}">
                <a16:creationId xmlns:a16="http://schemas.microsoft.com/office/drawing/2014/main" id="{8F5F3BD6-C7DF-2046-BD6E-11A33E6D2F8B}"/>
              </a:ext>
            </a:extLst>
          </p:cNvPr>
          <p:cNvGrpSpPr/>
          <p:nvPr/>
        </p:nvGrpSpPr>
        <p:grpSpPr>
          <a:xfrm>
            <a:off x="5801457" y="5036217"/>
            <a:ext cx="1795739" cy="1308089"/>
            <a:chOff x="5734345" y="4818194"/>
            <a:chExt cx="1795739" cy="1308089"/>
          </a:xfrm>
        </p:grpSpPr>
        <p:sp>
          <p:nvSpPr>
            <p:cNvPr id="81" name="TextBox 80">
              <a:extLst>
                <a:ext uri="{FF2B5EF4-FFF2-40B4-BE49-F238E27FC236}">
                  <a16:creationId xmlns:a16="http://schemas.microsoft.com/office/drawing/2014/main" id="{EC415983-73FD-624B-8AF4-A31315456DEF}"/>
                </a:ext>
              </a:extLst>
            </p:cNvPr>
            <p:cNvSpPr txBox="1"/>
            <p:nvPr/>
          </p:nvSpPr>
          <p:spPr>
            <a:xfrm>
              <a:off x="6420838" y="4818194"/>
              <a:ext cx="732392" cy="369332"/>
            </a:xfrm>
            <a:prstGeom prst="rect">
              <a:avLst/>
            </a:prstGeom>
            <a:noFill/>
          </p:spPr>
          <p:txBody>
            <a:bodyPr wrap="square" rtlCol="0">
              <a:spAutoFit/>
            </a:bodyPr>
            <a:lstStyle/>
            <a:p>
              <a:r>
                <a:rPr lang="en-GB" dirty="0"/>
                <a:t>AMS</a:t>
              </a:r>
            </a:p>
          </p:txBody>
        </p:sp>
        <p:pic>
          <p:nvPicPr>
            <p:cNvPr id="99" name="Picture 98" descr="A picture containing chair, drawing, bed&#10;&#10;Description automatically generated">
              <a:extLst>
                <a:ext uri="{FF2B5EF4-FFF2-40B4-BE49-F238E27FC236}">
                  <a16:creationId xmlns:a16="http://schemas.microsoft.com/office/drawing/2014/main" id="{1BF3E29E-1F24-C948-AC7A-922A003F1304}"/>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6780" b="96610" l="1053" r="95439">
                          <a14:foregroundMark x1="7719" y1="27684" x2="7719" y2="27684"/>
                          <a14:foregroundMark x1="2105" y1="27684" x2="2105" y2="27684"/>
                          <a14:foregroundMark x1="1053" y1="10734" x2="1053" y2="10734"/>
                          <a14:foregroundMark x1="15088" y1="9040" x2="15088" y2="9040"/>
                          <a14:foregroundMark x1="76842" y1="6780" x2="76842" y2="6780"/>
                          <a14:foregroundMark x1="88421" y1="16384" x2="88421" y2="16384"/>
                          <a14:foregroundMark x1="95789" y1="10734" x2="95789" y2="10734"/>
                          <a14:foregroundMark x1="48421" y1="80226" x2="48421" y2="80226"/>
                          <a14:foregroundMark x1="54386" y1="96610" x2="54386" y2="96610"/>
                          <a14:foregroundMark x1="41053" y1="96610" x2="41053" y2="96610"/>
                          <a14:foregroundMark x1="42807" y1="90960" x2="42807" y2="90960"/>
                          <a14:foregroundMark x1="53333" y1="92090" x2="53333" y2="92090"/>
                        </a14:backgroundRemoval>
                      </a14:imgEffect>
                    </a14:imgLayer>
                  </a14:imgProps>
                </a:ext>
              </a:extLst>
            </a:blip>
            <a:stretch>
              <a:fillRect/>
            </a:stretch>
          </p:blipFill>
          <p:spPr>
            <a:xfrm>
              <a:off x="5734345" y="5011035"/>
              <a:ext cx="1795739" cy="1115248"/>
            </a:xfrm>
            <a:prstGeom prst="rect">
              <a:avLst/>
            </a:prstGeom>
          </p:spPr>
        </p:pic>
        <p:pic>
          <p:nvPicPr>
            <p:cNvPr id="102" name="Picture 101">
              <a:extLst>
                <a:ext uri="{FF2B5EF4-FFF2-40B4-BE49-F238E27FC236}">
                  <a16:creationId xmlns:a16="http://schemas.microsoft.com/office/drawing/2014/main" id="{74EDA4D1-5B77-794B-93DB-7BFF46F80DC7}"/>
                </a:ext>
              </a:extLst>
            </p:cNvPr>
            <p:cNvPicPr>
              <a:picLocks noChangeAspect="1"/>
            </p:cNvPicPr>
            <p:nvPr/>
          </p:nvPicPr>
          <p:blipFill>
            <a:blip r:embed="rId11"/>
            <a:stretch>
              <a:fillRect/>
            </a:stretch>
          </p:blipFill>
          <p:spPr>
            <a:xfrm rot="20262138">
              <a:off x="6876288" y="5315250"/>
              <a:ext cx="152516" cy="148703"/>
            </a:xfrm>
            <a:prstGeom prst="rect">
              <a:avLst/>
            </a:prstGeom>
          </p:spPr>
        </p:pic>
        <p:cxnSp>
          <p:nvCxnSpPr>
            <p:cNvPr id="116" name="Straight Arrow Connector 115">
              <a:extLst>
                <a:ext uri="{FF2B5EF4-FFF2-40B4-BE49-F238E27FC236}">
                  <a16:creationId xmlns:a16="http://schemas.microsoft.com/office/drawing/2014/main" id="{F9A577BC-AF89-3347-AFF7-C9F573D40A67}"/>
                </a:ext>
              </a:extLst>
            </p:cNvPr>
            <p:cNvCxnSpPr>
              <a:endCxn id="102" idx="0"/>
            </p:cNvCxnSpPr>
            <p:nvPr/>
          </p:nvCxnSpPr>
          <p:spPr>
            <a:xfrm>
              <a:off x="6787034" y="5092598"/>
              <a:ext cx="137302" cy="228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26D0B28C-C55B-7349-A83E-DC37CA3ED222}"/>
              </a:ext>
            </a:extLst>
          </p:cNvPr>
          <p:cNvGrpSpPr/>
          <p:nvPr/>
        </p:nvGrpSpPr>
        <p:grpSpPr>
          <a:xfrm>
            <a:off x="2293868" y="1140847"/>
            <a:ext cx="1338606" cy="1791074"/>
            <a:chOff x="2545811" y="1023871"/>
            <a:chExt cx="1338606" cy="1791074"/>
          </a:xfrm>
        </p:grpSpPr>
        <p:cxnSp>
          <p:nvCxnSpPr>
            <p:cNvPr id="38" name="Straight Arrow Connector 37">
              <a:extLst>
                <a:ext uri="{FF2B5EF4-FFF2-40B4-BE49-F238E27FC236}">
                  <a16:creationId xmlns:a16="http://schemas.microsoft.com/office/drawing/2014/main" id="{B6E3F0FF-E97D-0A4C-BDBF-6D96DACCDCAA}"/>
                </a:ext>
              </a:extLst>
            </p:cNvPr>
            <p:cNvCxnSpPr/>
            <p:nvPr/>
          </p:nvCxnSpPr>
          <p:spPr>
            <a:xfrm flipH="1" flipV="1">
              <a:off x="2962656" y="1446003"/>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5E47997-2948-5A4F-B496-7CFD5A2CA950}"/>
                </a:ext>
              </a:extLst>
            </p:cNvPr>
            <p:cNvCxnSpPr>
              <a:cxnSpLocks/>
            </p:cNvCxnSpPr>
            <p:nvPr/>
          </p:nvCxnSpPr>
          <p:spPr>
            <a:xfrm flipV="1">
              <a:off x="3182112" y="1421062"/>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4DA54A7-6463-5745-9442-7131340B125E}"/>
                </a:ext>
              </a:extLst>
            </p:cNvPr>
            <p:cNvCxnSpPr>
              <a:cxnSpLocks/>
            </p:cNvCxnSpPr>
            <p:nvPr/>
          </p:nvCxnSpPr>
          <p:spPr>
            <a:xfrm flipV="1">
              <a:off x="3273552" y="1440079"/>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98DBAC1-2A94-DE46-B842-4513D40670E2}"/>
                </a:ext>
              </a:extLst>
            </p:cNvPr>
            <p:cNvCxnSpPr>
              <a:cxnSpLocks/>
            </p:cNvCxnSpPr>
            <p:nvPr/>
          </p:nvCxnSpPr>
          <p:spPr>
            <a:xfrm flipV="1">
              <a:off x="3364992" y="1676491"/>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14976E1-49F0-6947-AD55-CF667B9B713A}"/>
                </a:ext>
              </a:extLst>
            </p:cNvPr>
            <p:cNvCxnSpPr>
              <a:cxnSpLocks/>
              <a:stCxn id="36" idx="12"/>
            </p:cNvCxnSpPr>
            <p:nvPr/>
          </p:nvCxnSpPr>
          <p:spPr>
            <a:xfrm flipV="1">
              <a:off x="3398534" y="1848228"/>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5481F2F-30AE-794C-A323-6A089CB53AE4}"/>
                </a:ext>
              </a:extLst>
            </p:cNvPr>
            <p:cNvCxnSpPr>
              <a:cxnSpLocks/>
            </p:cNvCxnSpPr>
            <p:nvPr/>
          </p:nvCxnSpPr>
          <p:spPr>
            <a:xfrm flipH="1" flipV="1">
              <a:off x="2693911" y="1580466"/>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CE663DA9-9231-8646-9DE7-65F8F0F71088}"/>
                </a:ext>
              </a:extLst>
            </p:cNvPr>
            <p:cNvCxnSpPr>
              <a:cxnSpLocks/>
            </p:cNvCxnSpPr>
            <p:nvPr/>
          </p:nvCxnSpPr>
          <p:spPr>
            <a:xfrm flipH="1" flipV="1">
              <a:off x="2545811" y="191290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819D8B4-5756-3D40-9705-428ABB1C4AEC}"/>
                </a:ext>
              </a:extLst>
            </p:cNvPr>
            <p:cNvCxnSpPr>
              <a:cxnSpLocks/>
            </p:cNvCxnSpPr>
            <p:nvPr/>
          </p:nvCxnSpPr>
          <p:spPr>
            <a:xfrm flipH="1">
              <a:off x="2545811" y="2122685"/>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B74114E-C7C2-BE4B-828B-97272BF394CD}"/>
                </a:ext>
              </a:extLst>
            </p:cNvPr>
            <p:cNvCxnSpPr/>
            <p:nvPr/>
          </p:nvCxnSpPr>
          <p:spPr>
            <a:xfrm>
              <a:off x="3312124" y="2291996"/>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392FDE6C-BE9D-5940-BC7A-57B0AEC00D19}"/>
                </a:ext>
              </a:extLst>
            </p:cNvPr>
            <p:cNvCxnSpPr>
              <a:cxnSpLocks/>
            </p:cNvCxnSpPr>
            <p:nvPr/>
          </p:nvCxnSpPr>
          <p:spPr>
            <a:xfrm flipH="1">
              <a:off x="3248116" y="2323105"/>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126BB6AD-EE89-544E-B3E6-3483F413E244}"/>
                </a:ext>
              </a:extLst>
            </p:cNvPr>
            <p:cNvCxnSpPr>
              <a:cxnSpLocks/>
            </p:cNvCxnSpPr>
            <p:nvPr/>
          </p:nvCxnSpPr>
          <p:spPr>
            <a:xfrm flipH="1">
              <a:off x="2964641" y="2291996"/>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178BB35-BC74-5343-AEE8-C408AAF4DE81}"/>
                </a:ext>
              </a:extLst>
            </p:cNvPr>
            <p:cNvCxnSpPr>
              <a:cxnSpLocks/>
            </p:cNvCxnSpPr>
            <p:nvPr/>
          </p:nvCxnSpPr>
          <p:spPr>
            <a:xfrm flipH="1">
              <a:off x="2757374" y="2272979"/>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AE01718-243B-334B-BE30-C1084F4799A8}"/>
                </a:ext>
              </a:extLst>
            </p:cNvPr>
            <p:cNvCxnSpPr>
              <a:cxnSpLocks/>
            </p:cNvCxnSpPr>
            <p:nvPr/>
          </p:nvCxnSpPr>
          <p:spPr>
            <a:xfrm flipH="1">
              <a:off x="2605347" y="2227176"/>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913E2CD-BCAB-2A4F-BFE1-2BD3DAA09ABD}"/>
                </a:ext>
              </a:extLst>
            </p:cNvPr>
            <p:cNvCxnSpPr>
              <a:cxnSpLocks/>
            </p:cNvCxnSpPr>
            <p:nvPr/>
          </p:nvCxnSpPr>
          <p:spPr>
            <a:xfrm>
              <a:off x="3396172" y="2272979"/>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6A3A4A8-A388-4D4F-9852-7231C29D1BBA}"/>
                </a:ext>
              </a:extLst>
            </p:cNvPr>
            <p:cNvCxnSpPr>
              <a:cxnSpLocks/>
            </p:cNvCxnSpPr>
            <p:nvPr/>
          </p:nvCxnSpPr>
          <p:spPr>
            <a:xfrm>
              <a:off x="3449137" y="222732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D18D21CB-7D31-5848-9248-513FC41353A8}"/>
                </a:ext>
              </a:extLst>
            </p:cNvPr>
            <p:cNvCxnSpPr>
              <a:cxnSpLocks/>
            </p:cNvCxnSpPr>
            <p:nvPr/>
          </p:nvCxnSpPr>
          <p:spPr>
            <a:xfrm flipV="1">
              <a:off x="3449137" y="2038673"/>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690535E7-9624-F245-8A42-2009DBAFB3C6}"/>
                </a:ext>
              </a:extLst>
            </p:cNvPr>
            <p:cNvSpPr txBox="1"/>
            <p:nvPr/>
          </p:nvSpPr>
          <p:spPr>
            <a:xfrm>
              <a:off x="2706158" y="1023871"/>
              <a:ext cx="984565" cy="369332"/>
            </a:xfrm>
            <a:prstGeom prst="rect">
              <a:avLst/>
            </a:prstGeom>
            <a:noFill/>
          </p:spPr>
          <p:txBody>
            <a:bodyPr wrap="none" rtlCol="0">
              <a:spAutoFit/>
            </a:bodyPr>
            <a:lstStyle/>
            <a:p>
              <a:r>
                <a:rPr lang="en-GB" dirty="0"/>
                <a:t>big bang</a:t>
              </a:r>
            </a:p>
          </p:txBody>
        </p:sp>
      </p:grpSp>
      <p:sp>
        <p:nvSpPr>
          <p:cNvPr id="125" name="TextBox 124">
            <a:extLst>
              <a:ext uri="{FF2B5EF4-FFF2-40B4-BE49-F238E27FC236}">
                <a16:creationId xmlns:a16="http://schemas.microsoft.com/office/drawing/2014/main" id="{DFC0CE97-7FF3-8D48-BC72-78D488EFA009}"/>
              </a:ext>
            </a:extLst>
          </p:cNvPr>
          <p:cNvSpPr txBox="1"/>
          <p:nvPr/>
        </p:nvSpPr>
        <p:spPr>
          <a:xfrm>
            <a:off x="9439179" y="3240261"/>
            <a:ext cx="1439609" cy="584775"/>
          </a:xfrm>
          <a:prstGeom prst="rect">
            <a:avLst/>
          </a:prstGeom>
          <a:noFill/>
        </p:spPr>
        <p:txBody>
          <a:bodyPr wrap="square" rtlCol="0">
            <a:spAutoFit/>
          </a:bodyPr>
          <a:lstStyle/>
          <a:p>
            <a:r>
              <a:rPr lang="en-GB" sz="1600" dirty="0"/>
              <a:t>antimatter decelerator</a:t>
            </a:r>
          </a:p>
        </p:txBody>
      </p:sp>
      <p:sp>
        <p:nvSpPr>
          <p:cNvPr id="126" name="TextBox 125">
            <a:extLst>
              <a:ext uri="{FF2B5EF4-FFF2-40B4-BE49-F238E27FC236}">
                <a16:creationId xmlns:a16="http://schemas.microsoft.com/office/drawing/2014/main" id="{B5855017-8109-FA43-8287-BE72DB285197}"/>
              </a:ext>
            </a:extLst>
          </p:cNvPr>
          <p:cNvSpPr txBox="1"/>
          <p:nvPr/>
        </p:nvSpPr>
        <p:spPr>
          <a:xfrm>
            <a:off x="7505240" y="3708267"/>
            <a:ext cx="1771908" cy="584775"/>
          </a:xfrm>
          <a:prstGeom prst="rect">
            <a:avLst/>
          </a:prstGeom>
          <a:noFill/>
        </p:spPr>
        <p:txBody>
          <a:bodyPr wrap="square" rtlCol="0">
            <a:spAutoFit/>
          </a:bodyPr>
          <a:lstStyle/>
          <a:p>
            <a:r>
              <a:rPr lang="en-GB" sz="1600" dirty="0"/>
              <a:t>extra low energy antimatter</a:t>
            </a:r>
          </a:p>
        </p:txBody>
      </p:sp>
      <p:sp>
        <p:nvSpPr>
          <p:cNvPr id="127" name="TextBox 126">
            <a:extLst>
              <a:ext uri="{FF2B5EF4-FFF2-40B4-BE49-F238E27FC236}">
                <a16:creationId xmlns:a16="http://schemas.microsoft.com/office/drawing/2014/main" id="{D13EC248-5E05-F440-B0C8-DABE6ED9312E}"/>
              </a:ext>
            </a:extLst>
          </p:cNvPr>
          <p:cNvSpPr txBox="1"/>
          <p:nvPr/>
        </p:nvSpPr>
        <p:spPr>
          <a:xfrm>
            <a:off x="5225002" y="1907663"/>
            <a:ext cx="962729" cy="369332"/>
          </a:xfrm>
          <a:prstGeom prst="rect">
            <a:avLst/>
          </a:prstGeom>
          <a:noFill/>
        </p:spPr>
        <p:txBody>
          <a:bodyPr wrap="square" rtlCol="0">
            <a:spAutoFit/>
          </a:bodyPr>
          <a:lstStyle/>
          <a:p>
            <a:r>
              <a:rPr lang="en-GB" dirty="0"/>
              <a:t>theory ?</a:t>
            </a:r>
          </a:p>
        </p:txBody>
      </p:sp>
      <p:sp>
        <p:nvSpPr>
          <p:cNvPr id="128" name="TextBox 127">
            <a:extLst>
              <a:ext uri="{FF2B5EF4-FFF2-40B4-BE49-F238E27FC236}">
                <a16:creationId xmlns:a16="http://schemas.microsoft.com/office/drawing/2014/main" id="{C6AE2E28-4B6A-7143-9E9A-36FAA2500C51}"/>
              </a:ext>
            </a:extLst>
          </p:cNvPr>
          <p:cNvSpPr txBox="1"/>
          <p:nvPr/>
        </p:nvSpPr>
        <p:spPr>
          <a:xfrm>
            <a:off x="9018388" y="1858483"/>
            <a:ext cx="1348187" cy="369332"/>
          </a:xfrm>
          <a:prstGeom prst="rect">
            <a:avLst/>
          </a:prstGeom>
          <a:noFill/>
        </p:spPr>
        <p:txBody>
          <a:bodyPr wrap="square" rtlCol="0">
            <a:spAutoFit/>
          </a:bodyPr>
          <a:lstStyle/>
          <a:p>
            <a:r>
              <a:rPr lang="en-GB" dirty="0"/>
              <a:t>experiments</a:t>
            </a:r>
          </a:p>
        </p:txBody>
      </p:sp>
      <p:sp>
        <p:nvSpPr>
          <p:cNvPr id="131" name="TextBox 130">
            <a:extLst>
              <a:ext uri="{FF2B5EF4-FFF2-40B4-BE49-F238E27FC236}">
                <a16:creationId xmlns:a16="http://schemas.microsoft.com/office/drawing/2014/main" id="{A862DD92-A59C-9B4A-8E9C-A74DCC38EECD}"/>
              </a:ext>
            </a:extLst>
          </p:cNvPr>
          <p:cNvSpPr txBox="1"/>
          <p:nvPr/>
        </p:nvSpPr>
        <p:spPr>
          <a:xfrm>
            <a:off x="10768670" y="5415098"/>
            <a:ext cx="811468" cy="369332"/>
          </a:xfrm>
          <a:prstGeom prst="rect">
            <a:avLst/>
          </a:prstGeom>
          <a:noFill/>
        </p:spPr>
        <p:txBody>
          <a:bodyPr wrap="square" rtlCol="0">
            <a:spAutoFit/>
          </a:bodyPr>
          <a:lstStyle/>
          <a:p>
            <a:r>
              <a:rPr lang="en-GB" dirty="0"/>
              <a:t>arrival</a:t>
            </a:r>
          </a:p>
        </p:txBody>
      </p:sp>
      <p:pic>
        <p:nvPicPr>
          <p:cNvPr id="133" name="Picture 132">
            <a:extLst>
              <a:ext uri="{FF2B5EF4-FFF2-40B4-BE49-F238E27FC236}">
                <a16:creationId xmlns:a16="http://schemas.microsoft.com/office/drawing/2014/main" id="{E951F074-101E-BB41-A26E-EC30FD965702}"/>
              </a:ext>
            </a:extLst>
          </p:cNvPr>
          <p:cNvPicPr>
            <a:picLocks noChangeAspect="1"/>
          </p:cNvPicPr>
          <p:nvPr/>
        </p:nvPicPr>
        <p:blipFill>
          <a:blip r:embed="rId12"/>
          <a:stretch>
            <a:fillRect/>
          </a:stretch>
        </p:blipFill>
        <p:spPr>
          <a:xfrm>
            <a:off x="10970912" y="3132242"/>
            <a:ext cx="408980" cy="382875"/>
          </a:xfrm>
          <a:prstGeom prst="rect">
            <a:avLst/>
          </a:prstGeom>
        </p:spPr>
      </p:pic>
      <p:pic>
        <p:nvPicPr>
          <p:cNvPr id="135" name="Picture 134">
            <a:extLst>
              <a:ext uri="{FF2B5EF4-FFF2-40B4-BE49-F238E27FC236}">
                <a16:creationId xmlns:a16="http://schemas.microsoft.com/office/drawing/2014/main" id="{26BE5A31-9DA1-8445-BBA0-88CDAF3DD772}"/>
              </a:ext>
            </a:extLst>
          </p:cNvPr>
          <p:cNvPicPr>
            <a:picLocks noChangeAspect="1"/>
          </p:cNvPicPr>
          <p:nvPr/>
        </p:nvPicPr>
        <p:blipFill>
          <a:blip r:embed="rId13"/>
          <a:stretch>
            <a:fillRect/>
          </a:stretch>
        </p:blipFill>
        <p:spPr>
          <a:xfrm rot="3045138">
            <a:off x="10446071" y="1897909"/>
            <a:ext cx="360582" cy="385739"/>
          </a:xfrm>
          <a:prstGeom prst="rect">
            <a:avLst/>
          </a:prstGeom>
        </p:spPr>
      </p:pic>
      <p:pic>
        <p:nvPicPr>
          <p:cNvPr id="136" name="Picture 135">
            <a:extLst>
              <a:ext uri="{FF2B5EF4-FFF2-40B4-BE49-F238E27FC236}">
                <a16:creationId xmlns:a16="http://schemas.microsoft.com/office/drawing/2014/main" id="{6AA7D312-0EFA-054E-9043-B2677DCA3234}"/>
              </a:ext>
            </a:extLst>
          </p:cNvPr>
          <p:cNvPicPr>
            <a:picLocks noChangeAspect="1"/>
          </p:cNvPicPr>
          <p:nvPr/>
        </p:nvPicPr>
        <p:blipFill>
          <a:blip r:embed="rId12"/>
          <a:stretch>
            <a:fillRect/>
          </a:stretch>
        </p:blipFill>
        <p:spPr>
          <a:xfrm>
            <a:off x="9201750" y="4224574"/>
            <a:ext cx="304791" cy="285336"/>
          </a:xfrm>
          <a:prstGeom prst="rect">
            <a:avLst/>
          </a:prstGeom>
        </p:spPr>
      </p:pic>
      <p:sp>
        <p:nvSpPr>
          <p:cNvPr id="141" name="TextBox 140">
            <a:extLst>
              <a:ext uri="{FF2B5EF4-FFF2-40B4-BE49-F238E27FC236}">
                <a16:creationId xmlns:a16="http://schemas.microsoft.com/office/drawing/2014/main" id="{CA8C2610-0A35-BE4E-96F1-E214B6DE7081}"/>
              </a:ext>
            </a:extLst>
          </p:cNvPr>
          <p:cNvSpPr txBox="1"/>
          <p:nvPr/>
        </p:nvSpPr>
        <p:spPr>
          <a:xfrm>
            <a:off x="7019568" y="1225319"/>
            <a:ext cx="373695" cy="307777"/>
          </a:xfrm>
          <a:prstGeom prst="rect">
            <a:avLst/>
          </a:prstGeom>
          <a:noFill/>
        </p:spPr>
        <p:txBody>
          <a:bodyPr wrap="square" rtlCol="0">
            <a:spAutoFit/>
          </a:bodyPr>
          <a:lstStyle/>
          <a:p>
            <a:r>
              <a:rPr lang="en-GB" sz="1400" dirty="0"/>
              <a:t>1</a:t>
            </a:r>
          </a:p>
        </p:txBody>
      </p:sp>
      <p:sp>
        <p:nvSpPr>
          <p:cNvPr id="142" name="TextBox 141">
            <a:extLst>
              <a:ext uri="{FF2B5EF4-FFF2-40B4-BE49-F238E27FC236}">
                <a16:creationId xmlns:a16="http://schemas.microsoft.com/office/drawing/2014/main" id="{47E9F8F0-32DD-5B4F-9C6F-08D709BBDBA6}"/>
              </a:ext>
            </a:extLst>
          </p:cNvPr>
          <p:cNvSpPr txBox="1"/>
          <p:nvPr/>
        </p:nvSpPr>
        <p:spPr>
          <a:xfrm>
            <a:off x="6776759" y="1954455"/>
            <a:ext cx="373695" cy="307777"/>
          </a:xfrm>
          <a:prstGeom prst="rect">
            <a:avLst/>
          </a:prstGeom>
          <a:noFill/>
        </p:spPr>
        <p:txBody>
          <a:bodyPr wrap="square" rtlCol="0">
            <a:spAutoFit/>
          </a:bodyPr>
          <a:lstStyle/>
          <a:p>
            <a:r>
              <a:rPr lang="en-GB" sz="1400" dirty="0"/>
              <a:t>2</a:t>
            </a:r>
          </a:p>
        </p:txBody>
      </p:sp>
      <p:sp>
        <p:nvSpPr>
          <p:cNvPr id="143" name="TextBox 142">
            <a:extLst>
              <a:ext uri="{FF2B5EF4-FFF2-40B4-BE49-F238E27FC236}">
                <a16:creationId xmlns:a16="http://schemas.microsoft.com/office/drawing/2014/main" id="{5ACCA141-4E7F-E149-AB30-641B0E147489}"/>
              </a:ext>
            </a:extLst>
          </p:cNvPr>
          <p:cNvSpPr txBox="1"/>
          <p:nvPr/>
        </p:nvSpPr>
        <p:spPr>
          <a:xfrm>
            <a:off x="6542970" y="2583025"/>
            <a:ext cx="373695" cy="307777"/>
          </a:xfrm>
          <a:prstGeom prst="rect">
            <a:avLst/>
          </a:prstGeom>
          <a:noFill/>
        </p:spPr>
        <p:txBody>
          <a:bodyPr wrap="square" rtlCol="0">
            <a:spAutoFit/>
          </a:bodyPr>
          <a:lstStyle/>
          <a:p>
            <a:r>
              <a:rPr lang="en-GB" sz="1400" dirty="0"/>
              <a:t>3</a:t>
            </a:r>
          </a:p>
        </p:txBody>
      </p:sp>
      <p:sp>
        <p:nvSpPr>
          <p:cNvPr id="144" name="TextBox 143">
            <a:extLst>
              <a:ext uri="{FF2B5EF4-FFF2-40B4-BE49-F238E27FC236}">
                <a16:creationId xmlns:a16="http://schemas.microsoft.com/office/drawing/2014/main" id="{A9BD2D78-25EE-DD45-860B-CE1A57E68FD5}"/>
              </a:ext>
            </a:extLst>
          </p:cNvPr>
          <p:cNvSpPr txBox="1"/>
          <p:nvPr/>
        </p:nvSpPr>
        <p:spPr>
          <a:xfrm>
            <a:off x="6286657" y="3202008"/>
            <a:ext cx="373695" cy="307777"/>
          </a:xfrm>
          <a:prstGeom prst="rect">
            <a:avLst/>
          </a:prstGeom>
          <a:noFill/>
        </p:spPr>
        <p:txBody>
          <a:bodyPr wrap="square" rtlCol="0">
            <a:spAutoFit/>
          </a:bodyPr>
          <a:lstStyle/>
          <a:p>
            <a:r>
              <a:rPr lang="en-GB" sz="1400" dirty="0"/>
              <a:t>4</a:t>
            </a:r>
          </a:p>
        </p:txBody>
      </p:sp>
      <p:pic>
        <p:nvPicPr>
          <p:cNvPr id="151" name="Picture 150">
            <a:extLst>
              <a:ext uri="{FF2B5EF4-FFF2-40B4-BE49-F238E27FC236}">
                <a16:creationId xmlns:a16="http://schemas.microsoft.com/office/drawing/2014/main" id="{E52EFE16-78B5-BA44-9368-4CE4B84FE175}"/>
              </a:ext>
            </a:extLst>
          </p:cNvPr>
          <p:cNvPicPr>
            <a:picLocks noChangeAspect="1"/>
          </p:cNvPicPr>
          <p:nvPr/>
        </p:nvPicPr>
        <p:blipFill>
          <a:blip r:embed="rId14"/>
          <a:stretch>
            <a:fillRect/>
          </a:stretch>
        </p:blipFill>
        <p:spPr>
          <a:xfrm>
            <a:off x="5030971" y="5565849"/>
            <a:ext cx="390144" cy="390144"/>
          </a:xfrm>
          <a:prstGeom prst="rect">
            <a:avLst/>
          </a:prstGeom>
        </p:spPr>
      </p:pic>
      <p:pic>
        <p:nvPicPr>
          <p:cNvPr id="159" name="Picture 158">
            <a:extLst>
              <a:ext uri="{FF2B5EF4-FFF2-40B4-BE49-F238E27FC236}">
                <a16:creationId xmlns:a16="http://schemas.microsoft.com/office/drawing/2014/main" id="{05C3460F-7961-CD49-B63A-BCF03A949951}"/>
              </a:ext>
            </a:extLst>
          </p:cNvPr>
          <p:cNvPicPr>
            <a:picLocks noChangeAspect="1"/>
          </p:cNvPicPr>
          <p:nvPr/>
        </p:nvPicPr>
        <p:blipFill>
          <a:blip r:embed="rId15"/>
          <a:stretch>
            <a:fillRect/>
          </a:stretch>
        </p:blipFill>
        <p:spPr>
          <a:xfrm>
            <a:off x="613837" y="2780194"/>
            <a:ext cx="350266" cy="305551"/>
          </a:xfrm>
          <a:prstGeom prst="rect">
            <a:avLst/>
          </a:prstGeom>
        </p:spPr>
      </p:pic>
      <p:grpSp>
        <p:nvGrpSpPr>
          <p:cNvPr id="171" name="Group 170">
            <a:extLst>
              <a:ext uri="{FF2B5EF4-FFF2-40B4-BE49-F238E27FC236}">
                <a16:creationId xmlns:a16="http://schemas.microsoft.com/office/drawing/2014/main" id="{DA981C28-2D62-F242-85E8-BC289A712F20}"/>
              </a:ext>
            </a:extLst>
          </p:cNvPr>
          <p:cNvGrpSpPr/>
          <p:nvPr/>
        </p:nvGrpSpPr>
        <p:grpSpPr>
          <a:xfrm>
            <a:off x="6766192" y="3828919"/>
            <a:ext cx="586493" cy="388931"/>
            <a:chOff x="5421115" y="3842610"/>
            <a:chExt cx="586493" cy="388931"/>
          </a:xfrm>
        </p:grpSpPr>
        <p:pic>
          <p:nvPicPr>
            <p:cNvPr id="167" name="Picture 166">
              <a:extLst>
                <a:ext uri="{FF2B5EF4-FFF2-40B4-BE49-F238E27FC236}">
                  <a16:creationId xmlns:a16="http://schemas.microsoft.com/office/drawing/2014/main" id="{1CF00F12-296C-3543-9A13-4390FAC3C66E}"/>
                </a:ext>
              </a:extLst>
            </p:cNvPr>
            <p:cNvPicPr>
              <a:picLocks noChangeAspect="1"/>
            </p:cNvPicPr>
            <p:nvPr/>
          </p:nvPicPr>
          <p:blipFill>
            <a:blip r:embed="rId16"/>
            <a:stretch>
              <a:fillRect/>
            </a:stretch>
          </p:blipFill>
          <p:spPr>
            <a:xfrm>
              <a:off x="5527775" y="3842610"/>
              <a:ext cx="357181" cy="388931"/>
            </a:xfrm>
            <a:prstGeom prst="rect">
              <a:avLst/>
            </a:prstGeom>
          </p:spPr>
        </p:pic>
        <p:cxnSp>
          <p:nvCxnSpPr>
            <p:cNvPr id="169" name="Straight Connector 168">
              <a:extLst>
                <a:ext uri="{FF2B5EF4-FFF2-40B4-BE49-F238E27FC236}">
                  <a16:creationId xmlns:a16="http://schemas.microsoft.com/office/drawing/2014/main" id="{6EF63710-2DC6-8F47-8D1A-B468DCBCD6A8}"/>
                </a:ext>
              </a:extLst>
            </p:cNvPr>
            <p:cNvCxnSpPr>
              <a:cxnSpLocks/>
            </p:cNvCxnSpPr>
            <p:nvPr/>
          </p:nvCxnSpPr>
          <p:spPr>
            <a:xfrm>
              <a:off x="5421115" y="4224574"/>
              <a:ext cx="586493"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grpSp>
      <p:pic>
        <p:nvPicPr>
          <p:cNvPr id="4" name="Picture 3" descr="A group of people standing in front of a fence&#10;&#10;Description automatically generated">
            <a:extLst>
              <a:ext uri="{FF2B5EF4-FFF2-40B4-BE49-F238E27FC236}">
                <a16:creationId xmlns:a16="http://schemas.microsoft.com/office/drawing/2014/main" id="{6AA62AE7-503C-3C48-9BBD-CD6D4B2D2138}"/>
              </a:ext>
            </a:extLst>
          </p:cNvPr>
          <p:cNvPicPr>
            <a:picLocks noChangeAspect="1"/>
          </p:cNvPicPr>
          <p:nvPr/>
        </p:nvPicPr>
        <p:blipFill>
          <a:blip r:embed="rId17"/>
          <a:stretch>
            <a:fillRect/>
          </a:stretch>
        </p:blipFill>
        <p:spPr>
          <a:xfrm>
            <a:off x="2537413" y="4484040"/>
            <a:ext cx="1047246" cy="617127"/>
          </a:xfrm>
          <a:prstGeom prst="rect">
            <a:avLst/>
          </a:prstGeom>
        </p:spPr>
      </p:pic>
      <p:sp>
        <p:nvSpPr>
          <p:cNvPr id="94" name="TextBox 93">
            <a:extLst>
              <a:ext uri="{FF2B5EF4-FFF2-40B4-BE49-F238E27FC236}">
                <a16:creationId xmlns:a16="http://schemas.microsoft.com/office/drawing/2014/main" id="{8F2D9C52-DE25-6043-9389-2A03C2614AB1}"/>
              </a:ext>
            </a:extLst>
          </p:cNvPr>
          <p:cNvSpPr txBox="1"/>
          <p:nvPr/>
        </p:nvSpPr>
        <p:spPr>
          <a:xfrm>
            <a:off x="2520655" y="4137785"/>
            <a:ext cx="1244513" cy="369332"/>
          </a:xfrm>
          <a:prstGeom prst="rect">
            <a:avLst/>
          </a:prstGeom>
          <a:noFill/>
        </p:spPr>
        <p:txBody>
          <a:bodyPr wrap="square" rtlCol="0">
            <a:spAutoFit/>
          </a:bodyPr>
          <a:lstStyle/>
          <a:p>
            <a:r>
              <a:rPr lang="en-GB" dirty="0"/>
              <a:t>ASACUSA</a:t>
            </a:r>
          </a:p>
        </p:txBody>
      </p:sp>
      <p:pic>
        <p:nvPicPr>
          <p:cNvPr id="33" name="Picture 32">
            <a:extLst>
              <a:ext uri="{FF2B5EF4-FFF2-40B4-BE49-F238E27FC236}">
                <a16:creationId xmlns:a16="http://schemas.microsoft.com/office/drawing/2014/main" id="{3FF6EB4F-D922-F649-B6E6-1B7CC1F0B28B}"/>
              </a:ext>
            </a:extLst>
          </p:cNvPr>
          <p:cNvPicPr>
            <a:picLocks noChangeAspect="1"/>
          </p:cNvPicPr>
          <p:nvPr/>
        </p:nvPicPr>
        <p:blipFill>
          <a:blip r:embed="rId18"/>
          <a:stretch>
            <a:fillRect/>
          </a:stretch>
        </p:blipFill>
        <p:spPr>
          <a:xfrm>
            <a:off x="5525770" y="3196792"/>
            <a:ext cx="300540" cy="1081455"/>
          </a:xfrm>
          <a:prstGeom prst="rect">
            <a:avLst/>
          </a:prstGeom>
        </p:spPr>
      </p:pic>
      <p:grpSp>
        <p:nvGrpSpPr>
          <p:cNvPr id="43" name="Group 42">
            <a:extLst>
              <a:ext uri="{FF2B5EF4-FFF2-40B4-BE49-F238E27FC236}">
                <a16:creationId xmlns:a16="http://schemas.microsoft.com/office/drawing/2014/main" id="{14E174F8-43F3-7148-81F4-2DEA069152C8}"/>
              </a:ext>
            </a:extLst>
          </p:cNvPr>
          <p:cNvGrpSpPr/>
          <p:nvPr/>
        </p:nvGrpSpPr>
        <p:grpSpPr>
          <a:xfrm>
            <a:off x="3901034" y="1234747"/>
            <a:ext cx="1009572" cy="638311"/>
            <a:chOff x="8014855" y="1232434"/>
            <a:chExt cx="1009572" cy="638311"/>
          </a:xfrm>
        </p:grpSpPr>
        <p:sp>
          <p:nvSpPr>
            <p:cNvPr id="37" name="Freeform 36">
              <a:extLst>
                <a:ext uri="{FF2B5EF4-FFF2-40B4-BE49-F238E27FC236}">
                  <a16:creationId xmlns:a16="http://schemas.microsoft.com/office/drawing/2014/main" id="{45984C51-6855-A042-9E57-5CAC0537E5BC}"/>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9D786CAA-D04E-4344-B835-E412674F210C}"/>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5845034-B9C1-0E49-A3A6-0DE8EE87493E}"/>
                </a:ext>
              </a:extLst>
            </p:cNvPr>
            <p:cNvSpPr txBox="1"/>
            <p:nvPr/>
          </p:nvSpPr>
          <p:spPr>
            <a:xfrm>
              <a:off x="8014855" y="1232434"/>
              <a:ext cx="1009572" cy="338554"/>
            </a:xfrm>
            <a:prstGeom prst="rect">
              <a:avLst/>
            </a:prstGeom>
            <a:noFill/>
          </p:spPr>
          <p:txBody>
            <a:bodyPr wrap="none" rtlCol="0">
              <a:spAutoFit/>
            </a:bodyPr>
            <a:lstStyle/>
            <a:p>
              <a:r>
                <a:rPr lang="en-GB" sz="1600" dirty="0"/>
                <a:t>Paul Dirac</a:t>
              </a:r>
            </a:p>
          </p:txBody>
        </p:sp>
      </p:grpSp>
      <p:grpSp>
        <p:nvGrpSpPr>
          <p:cNvPr id="111" name="Group 110">
            <a:extLst>
              <a:ext uri="{FF2B5EF4-FFF2-40B4-BE49-F238E27FC236}">
                <a16:creationId xmlns:a16="http://schemas.microsoft.com/office/drawing/2014/main" id="{20ED6E6A-34C4-5B41-BEDB-E23E4C90726A}"/>
              </a:ext>
            </a:extLst>
          </p:cNvPr>
          <p:cNvGrpSpPr/>
          <p:nvPr/>
        </p:nvGrpSpPr>
        <p:grpSpPr>
          <a:xfrm>
            <a:off x="7362669" y="2754678"/>
            <a:ext cx="1543499" cy="629922"/>
            <a:chOff x="8132301" y="1240823"/>
            <a:chExt cx="1543499" cy="629922"/>
          </a:xfrm>
        </p:grpSpPr>
        <p:sp>
          <p:nvSpPr>
            <p:cNvPr id="113" name="Freeform 112">
              <a:extLst>
                <a:ext uri="{FF2B5EF4-FFF2-40B4-BE49-F238E27FC236}">
                  <a16:creationId xmlns:a16="http://schemas.microsoft.com/office/drawing/2014/main" id="{A5CB87B9-E652-3A41-AAEC-1F5930CB6C72}"/>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4524BBF-A6BD-F045-B327-EA0A95677180}"/>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a:extLst>
                <a:ext uri="{FF2B5EF4-FFF2-40B4-BE49-F238E27FC236}">
                  <a16:creationId xmlns:a16="http://schemas.microsoft.com/office/drawing/2014/main" id="{20BCECC7-AF28-F043-A82E-4AB50EC44299}"/>
                </a:ext>
              </a:extLst>
            </p:cNvPr>
            <p:cNvSpPr txBox="1"/>
            <p:nvPr/>
          </p:nvSpPr>
          <p:spPr>
            <a:xfrm>
              <a:off x="8132301" y="1240823"/>
              <a:ext cx="1543499" cy="338554"/>
            </a:xfrm>
            <a:prstGeom prst="rect">
              <a:avLst/>
            </a:prstGeom>
            <a:noFill/>
          </p:spPr>
          <p:txBody>
            <a:bodyPr wrap="none" rtlCol="0">
              <a:spAutoFit/>
            </a:bodyPr>
            <a:lstStyle/>
            <a:p>
              <a:r>
                <a:rPr lang="en-GB" sz="1600" dirty="0"/>
                <a:t>Andrei Sakharov</a:t>
              </a:r>
            </a:p>
          </p:txBody>
        </p:sp>
      </p:grpSp>
      <p:sp>
        <p:nvSpPr>
          <p:cNvPr id="48" name="TextBox 47">
            <a:extLst>
              <a:ext uri="{FF2B5EF4-FFF2-40B4-BE49-F238E27FC236}">
                <a16:creationId xmlns:a16="http://schemas.microsoft.com/office/drawing/2014/main" id="{436B56E3-9416-FB48-AD6C-5975B1D9D5A1}"/>
              </a:ext>
            </a:extLst>
          </p:cNvPr>
          <p:cNvSpPr txBox="1"/>
          <p:nvPr/>
        </p:nvSpPr>
        <p:spPr>
          <a:xfrm>
            <a:off x="613837" y="344553"/>
            <a:ext cx="10966301" cy="523220"/>
          </a:xfrm>
          <a:prstGeom prst="rect">
            <a:avLst/>
          </a:prstGeom>
          <a:solidFill>
            <a:schemeClr val="tx1">
              <a:lumMod val="75000"/>
              <a:lumOff val="25000"/>
            </a:schemeClr>
          </a:solidFill>
        </p:spPr>
        <p:txBody>
          <a:bodyPr wrap="square" rtlCol="0">
            <a:spAutoFit/>
          </a:bodyPr>
          <a:lstStyle/>
          <a:p>
            <a:pPr algn="ctr"/>
            <a:r>
              <a:rPr lang="en-GB" sz="2800" dirty="0">
                <a:solidFill>
                  <a:schemeClr val="bg1"/>
                </a:solidFill>
              </a:rPr>
              <a:t>Talk overview</a:t>
            </a:r>
          </a:p>
        </p:txBody>
      </p:sp>
      <p:grpSp>
        <p:nvGrpSpPr>
          <p:cNvPr id="56" name="Group 55">
            <a:extLst>
              <a:ext uri="{FF2B5EF4-FFF2-40B4-BE49-F238E27FC236}">
                <a16:creationId xmlns:a16="http://schemas.microsoft.com/office/drawing/2014/main" id="{59973AF8-856D-F341-B9C6-A138CE90C400}"/>
              </a:ext>
            </a:extLst>
          </p:cNvPr>
          <p:cNvGrpSpPr/>
          <p:nvPr/>
        </p:nvGrpSpPr>
        <p:grpSpPr>
          <a:xfrm>
            <a:off x="8430009" y="5398320"/>
            <a:ext cx="1351995" cy="1408631"/>
            <a:chOff x="8446787" y="5415098"/>
            <a:chExt cx="1351995" cy="1408631"/>
          </a:xfrm>
        </p:grpSpPr>
        <p:grpSp>
          <p:nvGrpSpPr>
            <p:cNvPr id="24" name="Group 23">
              <a:extLst>
                <a:ext uri="{FF2B5EF4-FFF2-40B4-BE49-F238E27FC236}">
                  <a16:creationId xmlns:a16="http://schemas.microsoft.com/office/drawing/2014/main" id="{746AAD0D-08F2-B84A-B06F-0CE7C149070A}"/>
                </a:ext>
              </a:extLst>
            </p:cNvPr>
            <p:cNvGrpSpPr/>
            <p:nvPr/>
          </p:nvGrpSpPr>
          <p:grpSpPr>
            <a:xfrm>
              <a:off x="8446787" y="5415098"/>
              <a:ext cx="1351995" cy="1408631"/>
              <a:chOff x="8522288" y="5415098"/>
              <a:chExt cx="1351995" cy="1408631"/>
            </a:xfrm>
          </p:grpSpPr>
          <p:grpSp>
            <p:nvGrpSpPr>
              <p:cNvPr id="20" name="Group 19">
                <a:extLst>
                  <a:ext uri="{FF2B5EF4-FFF2-40B4-BE49-F238E27FC236}">
                    <a16:creationId xmlns:a16="http://schemas.microsoft.com/office/drawing/2014/main" id="{F69619A0-2E19-5947-8BD4-33977A32B335}"/>
                  </a:ext>
                </a:extLst>
              </p:cNvPr>
              <p:cNvGrpSpPr/>
              <p:nvPr/>
            </p:nvGrpSpPr>
            <p:grpSpPr>
              <a:xfrm>
                <a:off x="8522288" y="5466282"/>
                <a:ext cx="1351995" cy="1357447"/>
                <a:chOff x="8522288" y="5466282"/>
                <a:chExt cx="1351995" cy="1357447"/>
              </a:xfrm>
            </p:grpSpPr>
            <p:pic>
              <p:nvPicPr>
                <p:cNvPr id="100" name="Picture 99">
                  <a:extLst>
                    <a:ext uri="{FF2B5EF4-FFF2-40B4-BE49-F238E27FC236}">
                      <a16:creationId xmlns:a16="http://schemas.microsoft.com/office/drawing/2014/main" id="{DB3D9A8A-8917-C74B-A41F-5F1BD6B5DA18}"/>
                    </a:ext>
                  </a:extLst>
                </p:cNvPr>
                <p:cNvPicPr>
                  <a:picLocks noChangeAspect="1"/>
                </p:cNvPicPr>
                <p:nvPr/>
              </p:nvPicPr>
              <p:blipFill>
                <a:blip r:embed="rId3"/>
                <a:stretch>
                  <a:fillRect/>
                </a:stretch>
              </p:blipFill>
              <p:spPr>
                <a:xfrm>
                  <a:off x="8522288" y="5466282"/>
                  <a:ext cx="1351995" cy="1357447"/>
                </a:xfrm>
                <a:prstGeom prst="rect">
                  <a:avLst/>
                </a:prstGeom>
              </p:spPr>
            </p:pic>
            <p:sp>
              <p:nvSpPr>
                <p:cNvPr id="110" name="TextBox 109">
                  <a:extLst>
                    <a:ext uri="{FF2B5EF4-FFF2-40B4-BE49-F238E27FC236}">
                      <a16:creationId xmlns:a16="http://schemas.microsoft.com/office/drawing/2014/main" id="{7B0582EC-4E43-3749-B99C-CD0ECACB0873}"/>
                    </a:ext>
                  </a:extLst>
                </p:cNvPr>
                <p:cNvSpPr txBox="1"/>
                <p:nvPr/>
              </p:nvSpPr>
              <p:spPr>
                <a:xfrm>
                  <a:off x="9243062" y="5903204"/>
                  <a:ext cx="388924" cy="584775"/>
                </a:xfrm>
                <a:prstGeom prst="rect">
                  <a:avLst/>
                </a:prstGeom>
                <a:noFill/>
              </p:spPr>
              <p:txBody>
                <a:bodyPr wrap="square" rtlCol="0">
                  <a:spAutoFit/>
                </a:bodyPr>
                <a:lstStyle/>
                <a:p>
                  <a:r>
                    <a:rPr lang="en-GB" sz="3200" dirty="0"/>
                    <a:t>?</a:t>
                  </a:r>
                </a:p>
              </p:txBody>
            </p:sp>
          </p:grpSp>
          <p:sp>
            <p:nvSpPr>
              <p:cNvPr id="109" name="TextBox 108">
                <a:extLst>
                  <a:ext uri="{FF2B5EF4-FFF2-40B4-BE49-F238E27FC236}">
                    <a16:creationId xmlns:a16="http://schemas.microsoft.com/office/drawing/2014/main" id="{6D5F3B3B-E9AD-314F-BB98-2E7B2A15C1D0}"/>
                  </a:ext>
                </a:extLst>
              </p:cNvPr>
              <p:cNvSpPr txBox="1"/>
              <p:nvPr/>
            </p:nvSpPr>
            <p:spPr>
              <a:xfrm>
                <a:off x="8588350" y="5415098"/>
                <a:ext cx="1266444" cy="369332"/>
              </a:xfrm>
              <a:prstGeom prst="rect">
                <a:avLst/>
              </a:prstGeom>
              <a:noFill/>
            </p:spPr>
            <p:txBody>
              <a:bodyPr wrap="square" rtlCol="0">
                <a:spAutoFit/>
              </a:bodyPr>
              <a:lstStyle/>
              <a:p>
                <a:r>
                  <a:rPr lang="en-GB" dirty="0"/>
                  <a:t>antimatter</a:t>
                </a:r>
              </a:p>
            </p:txBody>
          </p:sp>
        </p:grpSp>
        <p:pic>
          <p:nvPicPr>
            <p:cNvPr id="55" name="Picture 54" descr="A cup of coffee&#10;&#10;Description automatically generated">
              <a:extLst>
                <a:ext uri="{FF2B5EF4-FFF2-40B4-BE49-F238E27FC236}">
                  <a16:creationId xmlns:a16="http://schemas.microsoft.com/office/drawing/2014/main" id="{57E967E7-2B15-BA43-A677-3673168BE125}"/>
                </a:ext>
              </a:extLst>
            </p:cNvPr>
            <p:cNvPicPr>
              <a:picLocks noChangeAspect="1"/>
            </p:cNvPicPr>
            <p:nvPr/>
          </p:nvPicPr>
          <p:blipFill>
            <a:blip r:embed="rId19"/>
            <a:stretch>
              <a:fillRect/>
            </a:stretch>
          </p:blipFill>
          <p:spPr>
            <a:xfrm>
              <a:off x="8799999" y="6006894"/>
              <a:ext cx="442572" cy="337590"/>
            </a:xfrm>
            <a:prstGeom prst="rect">
              <a:avLst/>
            </a:prstGeom>
          </p:spPr>
        </p:pic>
      </p:grpSp>
      <p:sp>
        <p:nvSpPr>
          <p:cNvPr id="72" name="Freeform 71">
            <a:extLst>
              <a:ext uri="{FF2B5EF4-FFF2-40B4-BE49-F238E27FC236}">
                <a16:creationId xmlns:a16="http://schemas.microsoft.com/office/drawing/2014/main" id="{B6E101D3-CF1B-F149-BDB8-7BC938EF04A0}"/>
              </a:ext>
            </a:extLst>
          </p:cNvPr>
          <p:cNvSpPr/>
          <p:nvPr/>
        </p:nvSpPr>
        <p:spPr>
          <a:xfrm>
            <a:off x="3950208" y="4215384"/>
            <a:ext cx="7159752" cy="2468880"/>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38087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0" fill="hold"/>
                                        <p:tgtEl>
                                          <p:spTgt spid="44"/>
                                        </p:tgtEl>
                                        <p:attrNameLst>
                                          <p:attrName>ppt_w</p:attrName>
                                        </p:attrNameLst>
                                      </p:cBhvr>
                                      <p:tavLst>
                                        <p:tav tm="0">
                                          <p:val>
                                            <p:fltVal val="0"/>
                                          </p:val>
                                        </p:tav>
                                        <p:tav tm="100000">
                                          <p:val>
                                            <p:strVal val="#ppt_w"/>
                                          </p:val>
                                        </p:tav>
                                      </p:tavLst>
                                    </p:anim>
                                    <p:anim calcmode="lin" valueType="num">
                                      <p:cBhvr>
                                        <p:cTn id="8" dur="1000" fill="hold"/>
                                        <p:tgtEl>
                                          <p:spTgt spid="44"/>
                                        </p:tgtEl>
                                        <p:attrNameLst>
                                          <p:attrName>ppt_h</p:attrName>
                                        </p:attrNameLst>
                                      </p:cBhvr>
                                      <p:tavLst>
                                        <p:tav tm="0">
                                          <p:val>
                                            <p:fltVal val="0"/>
                                          </p:val>
                                        </p:tav>
                                        <p:tav tm="100000">
                                          <p:val>
                                            <p:strVal val="#ppt_h"/>
                                          </p:val>
                                        </p:tav>
                                      </p:tavLst>
                                    </p:anim>
                                    <p:anim calcmode="lin" valueType="num">
                                      <p:cBhvr>
                                        <p:cTn id="9" dur="1000" fill="hold"/>
                                        <p:tgtEl>
                                          <p:spTgt spid="44"/>
                                        </p:tgtEl>
                                        <p:attrNameLst>
                                          <p:attrName>style.rotation</p:attrName>
                                        </p:attrNameLst>
                                      </p:cBhvr>
                                      <p:tavLst>
                                        <p:tav tm="0">
                                          <p:val>
                                            <p:fltVal val="90"/>
                                          </p:val>
                                        </p:tav>
                                        <p:tav tm="100000">
                                          <p:val>
                                            <p:fltVal val="0"/>
                                          </p:val>
                                        </p:tav>
                                      </p:tavLst>
                                    </p:anim>
                                    <p:animEffect transition="in" filter="fade">
                                      <p:cBhvr>
                                        <p:cTn id="10" dur="1000"/>
                                        <p:tgtEl>
                                          <p:spTgt spid="4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dissolve">
                                      <p:cBhvr>
                                        <p:cTn id="15" dur="500"/>
                                        <p:tgtEl>
                                          <p:spTgt spid="4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dissolve">
                                      <p:cBhvr>
                                        <p:cTn id="20" dur="500"/>
                                        <p:tgtEl>
                                          <p:spTgt spid="19"/>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27"/>
                                        </p:tgtEl>
                                        <p:attrNameLst>
                                          <p:attrName>style.visibility</p:attrName>
                                        </p:attrNameLst>
                                      </p:cBhvr>
                                      <p:to>
                                        <p:strVal val="visible"/>
                                      </p:to>
                                    </p:set>
                                    <p:animEffect transition="in" filter="dissolve">
                                      <p:cBhvr>
                                        <p:cTn id="23" dur="500"/>
                                        <p:tgtEl>
                                          <p:spTgt spid="127"/>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11"/>
                                        </p:tgtEl>
                                        <p:attrNameLst>
                                          <p:attrName>style.visibility</p:attrName>
                                        </p:attrNameLst>
                                      </p:cBhvr>
                                      <p:to>
                                        <p:strVal val="visible"/>
                                      </p:to>
                                    </p:set>
                                    <p:animEffect transition="in" filter="dissolve">
                                      <p:cBhvr>
                                        <p:cTn id="28" dur="500"/>
                                        <p:tgtEl>
                                          <p:spTgt spid="111"/>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dissolve">
                                      <p:cBhvr>
                                        <p:cTn id="31" dur="500"/>
                                        <p:tgtEl>
                                          <p:spTgt spid="10"/>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dissolve">
                                      <p:cBhvr>
                                        <p:cTn id="34" dur="500"/>
                                        <p:tgtEl>
                                          <p:spTgt spid="11"/>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ssolve">
                                      <p:cBhvr>
                                        <p:cTn id="37" dur="500"/>
                                        <p:tgtEl>
                                          <p:spTgt spid="12"/>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dissolve">
                                      <p:cBhvr>
                                        <p:cTn id="40" dur="500"/>
                                        <p:tgtEl>
                                          <p:spTgt spid="13"/>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dissolve">
                                      <p:cBhvr>
                                        <p:cTn id="43" dur="500"/>
                                        <p:tgtEl>
                                          <p:spTgt spid="14"/>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dissolve">
                                      <p:cBhvr>
                                        <p:cTn id="46" dur="500"/>
                                        <p:tgtEl>
                                          <p:spTgt spid="15"/>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dissolve">
                                      <p:cBhvr>
                                        <p:cTn id="49" dur="500"/>
                                        <p:tgtEl>
                                          <p:spTgt spid="16"/>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dissolve">
                                      <p:cBhvr>
                                        <p:cTn id="52" dur="500"/>
                                        <p:tgtEl>
                                          <p:spTgt spid="17"/>
                                        </p:tgtEl>
                                      </p:cBhvr>
                                    </p:animEffect>
                                  </p:childTnLst>
                                </p:cTn>
                              </p:par>
                              <p:par>
                                <p:cTn id="53" presetID="9" presetClass="entr" presetSubtype="0" fill="hold" nodeType="withEffect">
                                  <p:stCondLst>
                                    <p:cond delay="0"/>
                                  </p:stCondLst>
                                  <p:childTnLst>
                                    <p:set>
                                      <p:cBhvr>
                                        <p:cTn id="54" dur="1" fill="hold">
                                          <p:stCondLst>
                                            <p:cond delay="0"/>
                                          </p:stCondLst>
                                        </p:cTn>
                                        <p:tgtEl>
                                          <p:spTgt spid="111"/>
                                        </p:tgtEl>
                                        <p:attrNameLst>
                                          <p:attrName>style.visibility</p:attrName>
                                        </p:attrNameLst>
                                      </p:cBhvr>
                                      <p:to>
                                        <p:strVal val="visible"/>
                                      </p:to>
                                    </p:set>
                                    <p:animEffect transition="in" filter="dissolve">
                                      <p:cBhvr>
                                        <p:cTn id="55" dur="500"/>
                                        <p:tgtEl>
                                          <p:spTgt spid="111"/>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dissolve">
                                      <p:cBhvr>
                                        <p:cTn id="58" dur="500"/>
                                        <p:tgtEl>
                                          <p:spTgt spid="23"/>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dissolve">
                                      <p:cBhvr>
                                        <p:cTn id="61" dur="500"/>
                                        <p:tgtEl>
                                          <p:spTgt spid="25"/>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dissolve">
                                      <p:cBhvr>
                                        <p:cTn id="64" dur="500"/>
                                        <p:tgtEl>
                                          <p:spTgt spid="26"/>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dissolve">
                                      <p:cBhvr>
                                        <p:cTn id="67" dur="500"/>
                                        <p:tgtEl>
                                          <p:spTgt spid="28"/>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dissolve">
                                      <p:cBhvr>
                                        <p:cTn id="70" dur="500"/>
                                        <p:tgtEl>
                                          <p:spTgt spid="30"/>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dissolve">
                                      <p:cBhvr>
                                        <p:cTn id="73" dur="500"/>
                                        <p:tgtEl>
                                          <p:spTgt spid="32"/>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dissolve">
                                      <p:cBhvr>
                                        <p:cTn id="76" dur="500"/>
                                        <p:tgtEl>
                                          <p:spTgt spid="34"/>
                                        </p:tgtEl>
                                      </p:cBhvr>
                                    </p:animEffect>
                                  </p:childTnLst>
                                </p:cTn>
                              </p:par>
                              <p:par>
                                <p:cTn id="77" presetID="9" presetClass="entr" presetSubtype="0" fill="hold" grpId="0" nodeType="withEffect">
                                  <p:stCondLst>
                                    <p:cond delay="0"/>
                                  </p:stCondLst>
                                  <p:childTnLst>
                                    <p:set>
                                      <p:cBhvr>
                                        <p:cTn id="78" dur="1" fill="hold">
                                          <p:stCondLst>
                                            <p:cond delay="0"/>
                                          </p:stCondLst>
                                        </p:cTn>
                                        <p:tgtEl>
                                          <p:spTgt spid="141"/>
                                        </p:tgtEl>
                                        <p:attrNameLst>
                                          <p:attrName>style.visibility</p:attrName>
                                        </p:attrNameLst>
                                      </p:cBhvr>
                                      <p:to>
                                        <p:strVal val="visible"/>
                                      </p:to>
                                    </p:set>
                                    <p:animEffect transition="in" filter="dissolve">
                                      <p:cBhvr>
                                        <p:cTn id="79" dur="500"/>
                                        <p:tgtEl>
                                          <p:spTgt spid="141"/>
                                        </p:tgtEl>
                                      </p:cBhvr>
                                    </p:animEffect>
                                  </p:childTnLst>
                                </p:cTn>
                              </p:par>
                              <p:par>
                                <p:cTn id="80" presetID="9" presetClass="entr" presetSubtype="0" fill="hold" grpId="0" nodeType="withEffect">
                                  <p:stCondLst>
                                    <p:cond delay="0"/>
                                  </p:stCondLst>
                                  <p:childTnLst>
                                    <p:set>
                                      <p:cBhvr>
                                        <p:cTn id="81" dur="1" fill="hold">
                                          <p:stCondLst>
                                            <p:cond delay="0"/>
                                          </p:stCondLst>
                                        </p:cTn>
                                        <p:tgtEl>
                                          <p:spTgt spid="142"/>
                                        </p:tgtEl>
                                        <p:attrNameLst>
                                          <p:attrName>style.visibility</p:attrName>
                                        </p:attrNameLst>
                                      </p:cBhvr>
                                      <p:to>
                                        <p:strVal val="visible"/>
                                      </p:to>
                                    </p:set>
                                    <p:animEffect transition="in" filter="dissolve">
                                      <p:cBhvr>
                                        <p:cTn id="82" dur="500"/>
                                        <p:tgtEl>
                                          <p:spTgt spid="142"/>
                                        </p:tgtEl>
                                      </p:cBhvr>
                                    </p:animEffect>
                                  </p:childTnLst>
                                </p:cTn>
                              </p:par>
                              <p:par>
                                <p:cTn id="83" presetID="9" presetClass="entr" presetSubtype="0" fill="hold" grpId="0" nodeType="withEffect">
                                  <p:stCondLst>
                                    <p:cond delay="0"/>
                                  </p:stCondLst>
                                  <p:childTnLst>
                                    <p:set>
                                      <p:cBhvr>
                                        <p:cTn id="84" dur="1" fill="hold">
                                          <p:stCondLst>
                                            <p:cond delay="0"/>
                                          </p:stCondLst>
                                        </p:cTn>
                                        <p:tgtEl>
                                          <p:spTgt spid="143"/>
                                        </p:tgtEl>
                                        <p:attrNameLst>
                                          <p:attrName>style.visibility</p:attrName>
                                        </p:attrNameLst>
                                      </p:cBhvr>
                                      <p:to>
                                        <p:strVal val="visible"/>
                                      </p:to>
                                    </p:set>
                                    <p:animEffect transition="in" filter="dissolve">
                                      <p:cBhvr>
                                        <p:cTn id="85" dur="500"/>
                                        <p:tgtEl>
                                          <p:spTgt spid="143"/>
                                        </p:tgtEl>
                                      </p:cBhvr>
                                    </p:animEffect>
                                  </p:childTnLst>
                                </p:cTn>
                              </p:par>
                              <p:par>
                                <p:cTn id="86" presetID="9" presetClass="entr" presetSubtype="0" fill="hold" grpId="0" nodeType="withEffect">
                                  <p:stCondLst>
                                    <p:cond delay="0"/>
                                  </p:stCondLst>
                                  <p:childTnLst>
                                    <p:set>
                                      <p:cBhvr>
                                        <p:cTn id="87" dur="1" fill="hold">
                                          <p:stCondLst>
                                            <p:cond delay="0"/>
                                          </p:stCondLst>
                                        </p:cTn>
                                        <p:tgtEl>
                                          <p:spTgt spid="144"/>
                                        </p:tgtEl>
                                        <p:attrNameLst>
                                          <p:attrName>style.visibility</p:attrName>
                                        </p:attrNameLst>
                                      </p:cBhvr>
                                      <p:to>
                                        <p:strVal val="visible"/>
                                      </p:to>
                                    </p:set>
                                    <p:animEffect transition="in" filter="dissolve">
                                      <p:cBhvr>
                                        <p:cTn id="88" dur="500"/>
                                        <p:tgtEl>
                                          <p:spTgt spid="144"/>
                                        </p:tgtEl>
                                      </p:cBhvr>
                                    </p:animEffect>
                                  </p:childTnLst>
                                </p:cTn>
                              </p:par>
                            </p:childTnLst>
                          </p:cTn>
                        </p:par>
                      </p:childTnLst>
                    </p:cTn>
                  </p:par>
                  <p:par>
                    <p:cTn id="89" fill="hold">
                      <p:stCondLst>
                        <p:cond delay="indefinite"/>
                      </p:stCondLst>
                      <p:childTnLst>
                        <p:par>
                          <p:cTn id="90" fill="hold">
                            <p:stCondLst>
                              <p:cond delay="0"/>
                            </p:stCondLst>
                            <p:childTnLst>
                              <p:par>
                                <p:cTn id="91" presetID="9" presetClass="entr" presetSubtype="0" fill="hold" grpId="0" nodeType="click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dissolve">
                                      <p:cBhvr>
                                        <p:cTn id="93" dur="500"/>
                                        <p:tgtEl>
                                          <p:spTgt spid="21"/>
                                        </p:tgtEl>
                                      </p:cBhvr>
                                    </p:animEffect>
                                  </p:childTnLst>
                                </p:cTn>
                              </p:par>
                              <p:par>
                                <p:cTn id="94" presetID="9" presetClass="entr" presetSubtype="0" fill="hold" grpId="0" nodeType="withEffect">
                                  <p:stCondLst>
                                    <p:cond delay="0"/>
                                  </p:stCondLst>
                                  <p:childTnLst>
                                    <p:set>
                                      <p:cBhvr>
                                        <p:cTn id="95" dur="1" fill="hold">
                                          <p:stCondLst>
                                            <p:cond delay="0"/>
                                          </p:stCondLst>
                                        </p:cTn>
                                        <p:tgtEl>
                                          <p:spTgt spid="22"/>
                                        </p:tgtEl>
                                        <p:attrNameLst>
                                          <p:attrName>style.visibility</p:attrName>
                                        </p:attrNameLst>
                                      </p:cBhvr>
                                      <p:to>
                                        <p:strVal val="visible"/>
                                      </p:to>
                                    </p:set>
                                    <p:animEffect transition="in" filter="dissolve">
                                      <p:cBhvr>
                                        <p:cTn id="96" dur="500"/>
                                        <p:tgtEl>
                                          <p:spTgt spid="22"/>
                                        </p:tgtEl>
                                      </p:cBhvr>
                                    </p:animEffect>
                                  </p:childTnLst>
                                </p:cTn>
                              </p:par>
                              <p:par>
                                <p:cTn id="97" presetID="9" presetClass="entr" presetSubtype="0" fill="hold" grpId="0" nodeType="with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dissolve">
                                      <p:cBhvr>
                                        <p:cTn id="99" dur="500"/>
                                        <p:tgtEl>
                                          <p:spTgt spid="6"/>
                                        </p:tgtEl>
                                      </p:cBhvr>
                                    </p:animEffect>
                                  </p:childTnLst>
                                </p:cTn>
                              </p:par>
                              <p:par>
                                <p:cTn id="100" presetID="9" presetClass="entr" presetSubtype="0" fill="hold" grpId="0" nodeType="withEffect">
                                  <p:stCondLst>
                                    <p:cond delay="0"/>
                                  </p:stCondLst>
                                  <p:childTnLst>
                                    <p:set>
                                      <p:cBhvr>
                                        <p:cTn id="101" dur="1" fill="hold">
                                          <p:stCondLst>
                                            <p:cond delay="0"/>
                                          </p:stCondLst>
                                        </p:cTn>
                                        <p:tgtEl>
                                          <p:spTgt spid="7"/>
                                        </p:tgtEl>
                                        <p:attrNameLst>
                                          <p:attrName>style.visibility</p:attrName>
                                        </p:attrNameLst>
                                      </p:cBhvr>
                                      <p:to>
                                        <p:strVal val="visible"/>
                                      </p:to>
                                    </p:set>
                                    <p:animEffect transition="in" filter="dissolve">
                                      <p:cBhvr>
                                        <p:cTn id="102" dur="500"/>
                                        <p:tgtEl>
                                          <p:spTgt spid="7"/>
                                        </p:tgtEl>
                                      </p:cBhvr>
                                    </p:animEffect>
                                  </p:childTnLst>
                                </p:cTn>
                              </p:par>
                              <p:par>
                                <p:cTn id="103" presetID="9" presetClass="entr" presetSubtype="0" fill="hold" grpId="0" nodeType="withEffect">
                                  <p:stCondLst>
                                    <p:cond delay="0"/>
                                  </p:stCondLst>
                                  <p:childTnLst>
                                    <p:set>
                                      <p:cBhvr>
                                        <p:cTn id="104" dur="1" fill="hold">
                                          <p:stCondLst>
                                            <p:cond delay="0"/>
                                          </p:stCondLst>
                                        </p:cTn>
                                        <p:tgtEl>
                                          <p:spTgt spid="8"/>
                                        </p:tgtEl>
                                        <p:attrNameLst>
                                          <p:attrName>style.visibility</p:attrName>
                                        </p:attrNameLst>
                                      </p:cBhvr>
                                      <p:to>
                                        <p:strVal val="visible"/>
                                      </p:to>
                                    </p:set>
                                    <p:animEffect transition="in" filter="dissolve">
                                      <p:cBhvr>
                                        <p:cTn id="105" dur="500"/>
                                        <p:tgtEl>
                                          <p:spTgt spid="8"/>
                                        </p:tgtEl>
                                      </p:cBhvr>
                                    </p:animEffect>
                                  </p:childTnLst>
                                </p:cTn>
                              </p:par>
                              <p:par>
                                <p:cTn id="106" presetID="9" presetClass="entr" presetSubtype="0" fill="hold" grpId="0" nodeType="withEffect">
                                  <p:stCondLst>
                                    <p:cond delay="0"/>
                                  </p:stCondLst>
                                  <p:childTnLst>
                                    <p:set>
                                      <p:cBhvr>
                                        <p:cTn id="107" dur="1" fill="hold">
                                          <p:stCondLst>
                                            <p:cond delay="0"/>
                                          </p:stCondLst>
                                        </p:cTn>
                                        <p:tgtEl>
                                          <p:spTgt spid="9"/>
                                        </p:tgtEl>
                                        <p:attrNameLst>
                                          <p:attrName>style.visibility</p:attrName>
                                        </p:attrNameLst>
                                      </p:cBhvr>
                                      <p:to>
                                        <p:strVal val="visible"/>
                                      </p:to>
                                    </p:set>
                                    <p:animEffect transition="in" filter="dissolve">
                                      <p:cBhvr>
                                        <p:cTn id="108" dur="500"/>
                                        <p:tgtEl>
                                          <p:spTgt spid="9"/>
                                        </p:tgtEl>
                                      </p:cBhvr>
                                    </p:animEffect>
                                  </p:childTnLst>
                                </p:cTn>
                              </p:par>
                              <p:par>
                                <p:cTn id="109" presetID="9" presetClass="entr" presetSubtype="0" fill="hold" grpId="0" nodeType="withEffect">
                                  <p:stCondLst>
                                    <p:cond delay="0"/>
                                  </p:stCondLst>
                                  <p:childTnLst>
                                    <p:set>
                                      <p:cBhvr>
                                        <p:cTn id="110" dur="1" fill="hold">
                                          <p:stCondLst>
                                            <p:cond delay="0"/>
                                          </p:stCondLst>
                                        </p:cTn>
                                        <p:tgtEl>
                                          <p:spTgt spid="78"/>
                                        </p:tgtEl>
                                        <p:attrNameLst>
                                          <p:attrName>style.visibility</p:attrName>
                                        </p:attrNameLst>
                                      </p:cBhvr>
                                      <p:to>
                                        <p:strVal val="visible"/>
                                      </p:to>
                                    </p:set>
                                    <p:animEffect transition="in" filter="dissolve">
                                      <p:cBhvr>
                                        <p:cTn id="111" dur="500"/>
                                        <p:tgtEl>
                                          <p:spTgt spid="78"/>
                                        </p:tgtEl>
                                      </p:cBhvr>
                                    </p:animEffect>
                                  </p:childTnLst>
                                </p:cTn>
                              </p:par>
                              <p:par>
                                <p:cTn id="112" presetID="9" presetClass="entr" presetSubtype="0" fill="hold" grpId="0" nodeType="withEffect">
                                  <p:stCondLst>
                                    <p:cond delay="0"/>
                                  </p:stCondLst>
                                  <p:childTnLst>
                                    <p:set>
                                      <p:cBhvr>
                                        <p:cTn id="113" dur="1" fill="hold">
                                          <p:stCondLst>
                                            <p:cond delay="0"/>
                                          </p:stCondLst>
                                        </p:cTn>
                                        <p:tgtEl>
                                          <p:spTgt spid="79"/>
                                        </p:tgtEl>
                                        <p:attrNameLst>
                                          <p:attrName>style.visibility</p:attrName>
                                        </p:attrNameLst>
                                      </p:cBhvr>
                                      <p:to>
                                        <p:strVal val="visible"/>
                                      </p:to>
                                    </p:set>
                                    <p:animEffect transition="in" filter="dissolve">
                                      <p:cBhvr>
                                        <p:cTn id="114" dur="500"/>
                                        <p:tgtEl>
                                          <p:spTgt spid="79"/>
                                        </p:tgtEl>
                                      </p:cBhvr>
                                    </p:animEffect>
                                  </p:childTnLst>
                                </p:cTn>
                              </p:par>
                              <p:par>
                                <p:cTn id="115" presetID="9" presetClass="entr" presetSubtype="0" fill="hold" grpId="0" nodeType="withEffect">
                                  <p:stCondLst>
                                    <p:cond delay="0"/>
                                  </p:stCondLst>
                                  <p:childTnLst>
                                    <p:set>
                                      <p:cBhvr>
                                        <p:cTn id="116" dur="1" fill="hold">
                                          <p:stCondLst>
                                            <p:cond delay="0"/>
                                          </p:stCondLst>
                                        </p:cTn>
                                        <p:tgtEl>
                                          <p:spTgt spid="80"/>
                                        </p:tgtEl>
                                        <p:attrNameLst>
                                          <p:attrName>style.visibility</p:attrName>
                                        </p:attrNameLst>
                                      </p:cBhvr>
                                      <p:to>
                                        <p:strVal val="visible"/>
                                      </p:to>
                                    </p:set>
                                    <p:animEffect transition="in" filter="dissolve">
                                      <p:cBhvr>
                                        <p:cTn id="117" dur="500"/>
                                        <p:tgtEl>
                                          <p:spTgt spid="80"/>
                                        </p:tgtEl>
                                      </p:cBhvr>
                                    </p:animEffect>
                                  </p:childTnLst>
                                </p:cTn>
                              </p:par>
                              <p:par>
                                <p:cTn id="118" presetID="9" presetClass="entr" presetSubtype="0" fill="hold" grpId="0" nodeType="withEffect">
                                  <p:stCondLst>
                                    <p:cond delay="0"/>
                                  </p:stCondLst>
                                  <p:childTnLst>
                                    <p:set>
                                      <p:cBhvr>
                                        <p:cTn id="119" dur="1" fill="hold">
                                          <p:stCondLst>
                                            <p:cond delay="0"/>
                                          </p:stCondLst>
                                        </p:cTn>
                                        <p:tgtEl>
                                          <p:spTgt spid="125"/>
                                        </p:tgtEl>
                                        <p:attrNameLst>
                                          <p:attrName>style.visibility</p:attrName>
                                        </p:attrNameLst>
                                      </p:cBhvr>
                                      <p:to>
                                        <p:strVal val="visible"/>
                                      </p:to>
                                    </p:set>
                                    <p:animEffect transition="in" filter="dissolve">
                                      <p:cBhvr>
                                        <p:cTn id="120" dur="500"/>
                                        <p:tgtEl>
                                          <p:spTgt spid="125"/>
                                        </p:tgtEl>
                                      </p:cBhvr>
                                    </p:animEffect>
                                  </p:childTnLst>
                                </p:cTn>
                              </p:par>
                              <p:par>
                                <p:cTn id="121" presetID="9" presetClass="entr" presetSubtype="0" fill="hold" grpId="0" nodeType="withEffect">
                                  <p:stCondLst>
                                    <p:cond delay="0"/>
                                  </p:stCondLst>
                                  <p:childTnLst>
                                    <p:set>
                                      <p:cBhvr>
                                        <p:cTn id="122" dur="1" fill="hold">
                                          <p:stCondLst>
                                            <p:cond delay="0"/>
                                          </p:stCondLst>
                                        </p:cTn>
                                        <p:tgtEl>
                                          <p:spTgt spid="128"/>
                                        </p:tgtEl>
                                        <p:attrNameLst>
                                          <p:attrName>style.visibility</p:attrName>
                                        </p:attrNameLst>
                                      </p:cBhvr>
                                      <p:to>
                                        <p:strVal val="visible"/>
                                      </p:to>
                                    </p:set>
                                    <p:animEffect transition="in" filter="dissolve">
                                      <p:cBhvr>
                                        <p:cTn id="123" dur="500"/>
                                        <p:tgtEl>
                                          <p:spTgt spid="128"/>
                                        </p:tgtEl>
                                      </p:cBhvr>
                                    </p:animEffect>
                                  </p:childTnLst>
                                </p:cTn>
                              </p:par>
                              <p:par>
                                <p:cTn id="124" presetID="9" presetClass="entr" presetSubtype="0" fill="hold" nodeType="withEffect">
                                  <p:stCondLst>
                                    <p:cond delay="0"/>
                                  </p:stCondLst>
                                  <p:childTnLst>
                                    <p:set>
                                      <p:cBhvr>
                                        <p:cTn id="125" dur="1" fill="hold">
                                          <p:stCondLst>
                                            <p:cond delay="0"/>
                                          </p:stCondLst>
                                        </p:cTn>
                                        <p:tgtEl>
                                          <p:spTgt spid="133"/>
                                        </p:tgtEl>
                                        <p:attrNameLst>
                                          <p:attrName>style.visibility</p:attrName>
                                        </p:attrNameLst>
                                      </p:cBhvr>
                                      <p:to>
                                        <p:strVal val="visible"/>
                                      </p:to>
                                    </p:set>
                                    <p:animEffect transition="in" filter="dissolve">
                                      <p:cBhvr>
                                        <p:cTn id="126" dur="500"/>
                                        <p:tgtEl>
                                          <p:spTgt spid="133"/>
                                        </p:tgtEl>
                                      </p:cBhvr>
                                    </p:animEffect>
                                  </p:childTnLst>
                                </p:cTn>
                              </p:par>
                              <p:par>
                                <p:cTn id="127" presetID="9" presetClass="entr" presetSubtype="0" fill="hold" nodeType="withEffect">
                                  <p:stCondLst>
                                    <p:cond delay="0"/>
                                  </p:stCondLst>
                                  <p:childTnLst>
                                    <p:set>
                                      <p:cBhvr>
                                        <p:cTn id="128" dur="1" fill="hold">
                                          <p:stCondLst>
                                            <p:cond delay="0"/>
                                          </p:stCondLst>
                                        </p:cTn>
                                        <p:tgtEl>
                                          <p:spTgt spid="135"/>
                                        </p:tgtEl>
                                        <p:attrNameLst>
                                          <p:attrName>style.visibility</p:attrName>
                                        </p:attrNameLst>
                                      </p:cBhvr>
                                      <p:to>
                                        <p:strVal val="visible"/>
                                      </p:to>
                                    </p:set>
                                    <p:animEffect transition="in" filter="dissolve">
                                      <p:cBhvr>
                                        <p:cTn id="129" dur="500"/>
                                        <p:tgtEl>
                                          <p:spTgt spid="135"/>
                                        </p:tgtEl>
                                      </p:cBhvr>
                                    </p:animEffect>
                                  </p:childTnLst>
                                </p:cTn>
                              </p:par>
                              <p:par>
                                <p:cTn id="130" presetID="9" presetClass="entr" presetSubtype="0" fill="hold" nodeType="withEffect">
                                  <p:stCondLst>
                                    <p:cond delay="0"/>
                                  </p:stCondLst>
                                  <p:childTnLst>
                                    <p:set>
                                      <p:cBhvr>
                                        <p:cTn id="131" dur="1" fill="hold">
                                          <p:stCondLst>
                                            <p:cond delay="0"/>
                                          </p:stCondLst>
                                        </p:cTn>
                                        <p:tgtEl>
                                          <p:spTgt spid="136"/>
                                        </p:tgtEl>
                                        <p:attrNameLst>
                                          <p:attrName>style.visibility</p:attrName>
                                        </p:attrNameLst>
                                      </p:cBhvr>
                                      <p:to>
                                        <p:strVal val="visible"/>
                                      </p:to>
                                    </p:set>
                                    <p:animEffect transition="in" filter="dissolve">
                                      <p:cBhvr>
                                        <p:cTn id="132" dur="500"/>
                                        <p:tgtEl>
                                          <p:spTgt spid="136"/>
                                        </p:tgtEl>
                                      </p:cBhvr>
                                    </p:animEffect>
                                  </p:childTnLst>
                                </p:cTn>
                              </p:par>
                              <p:par>
                                <p:cTn id="133" presetID="9" presetClass="entr" presetSubtype="0" fill="hold" grpId="0" nodeType="withEffect">
                                  <p:stCondLst>
                                    <p:cond delay="0"/>
                                  </p:stCondLst>
                                  <p:childTnLst>
                                    <p:set>
                                      <p:cBhvr>
                                        <p:cTn id="134" dur="1" fill="hold">
                                          <p:stCondLst>
                                            <p:cond delay="0"/>
                                          </p:stCondLst>
                                        </p:cTn>
                                        <p:tgtEl>
                                          <p:spTgt spid="126"/>
                                        </p:tgtEl>
                                        <p:attrNameLst>
                                          <p:attrName>style.visibility</p:attrName>
                                        </p:attrNameLst>
                                      </p:cBhvr>
                                      <p:to>
                                        <p:strVal val="visible"/>
                                      </p:to>
                                    </p:set>
                                    <p:animEffect transition="in" filter="dissolve">
                                      <p:cBhvr>
                                        <p:cTn id="135" dur="500"/>
                                        <p:tgtEl>
                                          <p:spTgt spid="126"/>
                                        </p:tgtEl>
                                      </p:cBhvr>
                                    </p:animEffect>
                                  </p:childTnLst>
                                </p:cTn>
                              </p:par>
                              <p:par>
                                <p:cTn id="136" presetID="9" presetClass="entr" presetSubtype="0" fill="hold" nodeType="withEffect">
                                  <p:stCondLst>
                                    <p:cond delay="0"/>
                                  </p:stCondLst>
                                  <p:childTnLst>
                                    <p:set>
                                      <p:cBhvr>
                                        <p:cTn id="137" dur="1" fill="hold">
                                          <p:stCondLst>
                                            <p:cond delay="0"/>
                                          </p:stCondLst>
                                        </p:cTn>
                                        <p:tgtEl>
                                          <p:spTgt spid="171"/>
                                        </p:tgtEl>
                                        <p:attrNameLst>
                                          <p:attrName>style.visibility</p:attrName>
                                        </p:attrNameLst>
                                      </p:cBhvr>
                                      <p:to>
                                        <p:strVal val="visible"/>
                                      </p:to>
                                    </p:set>
                                    <p:animEffect transition="in" filter="dissolve">
                                      <p:cBhvr>
                                        <p:cTn id="138" dur="500"/>
                                        <p:tgtEl>
                                          <p:spTgt spid="171"/>
                                        </p:tgtEl>
                                      </p:cBhvr>
                                    </p:animEffect>
                                  </p:childTnLst>
                                </p:cTn>
                              </p:par>
                              <p:par>
                                <p:cTn id="139" presetID="9" presetClass="entr" presetSubtype="0" fill="hold" grpId="0" nodeType="withEffect">
                                  <p:stCondLst>
                                    <p:cond delay="0"/>
                                  </p:stCondLst>
                                  <p:childTnLst>
                                    <p:set>
                                      <p:cBhvr>
                                        <p:cTn id="140" dur="1" fill="hold">
                                          <p:stCondLst>
                                            <p:cond delay="0"/>
                                          </p:stCondLst>
                                        </p:cTn>
                                        <p:tgtEl>
                                          <p:spTgt spid="73"/>
                                        </p:tgtEl>
                                        <p:attrNameLst>
                                          <p:attrName>style.visibility</p:attrName>
                                        </p:attrNameLst>
                                      </p:cBhvr>
                                      <p:to>
                                        <p:strVal val="visible"/>
                                      </p:to>
                                    </p:set>
                                    <p:animEffect transition="in" filter="dissolve">
                                      <p:cBhvr>
                                        <p:cTn id="141" dur="500"/>
                                        <p:tgtEl>
                                          <p:spTgt spid="73"/>
                                        </p:tgtEl>
                                      </p:cBhvr>
                                    </p:animEffect>
                                  </p:childTnLst>
                                </p:cTn>
                              </p:par>
                              <p:par>
                                <p:cTn id="142" presetID="9" presetClass="entr" presetSubtype="0" fill="hold" grpId="0" nodeType="withEffect">
                                  <p:stCondLst>
                                    <p:cond delay="0"/>
                                  </p:stCondLst>
                                  <p:childTnLst>
                                    <p:set>
                                      <p:cBhvr>
                                        <p:cTn id="143" dur="1" fill="hold">
                                          <p:stCondLst>
                                            <p:cond delay="0"/>
                                          </p:stCondLst>
                                        </p:cTn>
                                        <p:tgtEl>
                                          <p:spTgt spid="72"/>
                                        </p:tgtEl>
                                        <p:attrNameLst>
                                          <p:attrName>style.visibility</p:attrName>
                                        </p:attrNameLst>
                                      </p:cBhvr>
                                      <p:to>
                                        <p:strVal val="visible"/>
                                      </p:to>
                                    </p:set>
                                    <p:animEffect transition="in" filter="dissolve">
                                      <p:cBhvr>
                                        <p:cTn id="144" dur="500"/>
                                        <p:tgtEl>
                                          <p:spTgt spid="72"/>
                                        </p:tgtEl>
                                      </p:cBhvr>
                                    </p:animEffect>
                                  </p:childTnLst>
                                </p:cTn>
                              </p:par>
                            </p:childTnLst>
                          </p:cTn>
                        </p:par>
                      </p:childTnLst>
                    </p:cTn>
                  </p:par>
                  <p:par>
                    <p:cTn id="145" fill="hold">
                      <p:stCondLst>
                        <p:cond delay="indefinite"/>
                      </p:stCondLst>
                      <p:childTnLst>
                        <p:par>
                          <p:cTn id="146" fill="hold">
                            <p:stCondLst>
                              <p:cond delay="0"/>
                            </p:stCondLst>
                            <p:childTnLst>
                              <p:par>
                                <p:cTn id="147" presetID="35" presetClass="entr" presetSubtype="0" fill="hold" nodeType="clickEffect">
                                  <p:stCondLst>
                                    <p:cond delay="0"/>
                                  </p:stCondLst>
                                  <p:childTnLst>
                                    <p:set>
                                      <p:cBhvr>
                                        <p:cTn id="148" dur="1" fill="hold">
                                          <p:stCondLst>
                                            <p:cond delay="0"/>
                                          </p:stCondLst>
                                        </p:cTn>
                                        <p:tgtEl>
                                          <p:spTgt spid="33"/>
                                        </p:tgtEl>
                                        <p:attrNameLst>
                                          <p:attrName>style.visibility</p:attrName>
                                        </p:attrNameLst>
                                      </p:cBhvr>
                                      <p:to>
                                        <p:strVal val="visible"/>
                                      </p:to>
                                    </p:set>
                                    <p:animEffect transition="in" filter="fade">
                                      <p:cBhvr>
                                        <p:cTn id="149" dur="2000"/>
                                        <p:tgtEl>
                                          <p:spTgt spid="33"/>
                                        </p:tgtEl>
                                      </p:cBhvr>
                                    </p:animEffect>
                                    <p:anim calcmode="lin" valueType="num">
                                      <p:cBhvr>
                                        <p:cTn id="150" dur="2000" fill="hold"/>
                                        <p:tgtEl>
                                          <p:spTgt spid="33"/>
                                        </p:tgtEl>
                                        <p:attrNameLst>
                                          <p:attrName>style.rotation</p:attrName>
                                        </p:attrNameLst>
                                      </p:cBhvr>
                                      <p:tavLst>
                                        <p:tav tm="0">
                                          <p:val>
                                            <p:fltVal val="720"/>
                                          </p:val>
                                        </p:tav>
                                        <p:tav tm="100000">
                                          <p:val>
                                            <p:fltVal val="0"/>
                                          </p:val>
                                        </p:tav>
                                      </p:tavLst>
                                    </p:anim>
                                    <p:anim calcmode="lin" valueType="num">
                                      <p:cBhvr>
                                        <p:cTn id="151" dur="2000" fill="hold"/>
                                        <p:tgtEl>
                                          <p:spTgt spid="33"/>
                                        </p:tgtEl>
                                        <p:attrNameLst>
                                          <p:attrName>ppt_h</p:attrName>
                                        </p:attrNameLst>
                                      </p:cBhvr>
                                      <p:tavLst>
                                        <p:tav tm="0">
                                          <p:val>
                                            <p:fltVal val="0"/>
                                          </p:val>
                                        </p:tav>
                                        <p:tav tm="100000">
                                          <p:val>
                                            <p:strVal val="#ppt_h"/>
                                          </p:val>
                                        </p:tav>
                                      </p:tavLst>
                                    </p:anim>
                                    <p:anim calcmode="lin" valueType="num">
                                      <p:cBhvr>
                                        <p:cTn id="152" dur="2000" fill="hold"/>
                                        <p:tgtEl>
                                          <p:spTgt spid="33"/>
                                        </p:tgtEl>
                                        <p:attrNameLst>
                                          <p:attrName>ppt_w</p:attrName>
                                        </p:attrNameLst>
                                      </p:cBhvr>
                                      <p:tavLst>
                                        <p:tav tm="0">
                                          <p:val>
                                            <p:fltVal val="0"/>
                                          </p:val>
                                        </p:tav>
                                        <p:tav tm="100000">
                                          <p:val>
                                            <p:strVal val="#ppt_w"/>
                                          </p:val>
                                        </p:tav>
                                      </p:tavLst>
                                    </p:anim>
                                  </p:childTnLst>
                                </p:cTn>
                              </p:par>
                            </p:childTnLst>
                          </p:cTn>
                        </p:par>
                      </p:childTnLst>
                    </p:cTn>
                  </p:par>
                  <p:par>
                    <p:cTn id="153" fill="hold">
                      <p:stCondLst>
                        <p:cond delay="indefinite"/>
                      </p:stCondLst>
                      <p:childTnLst>
                        <p:par>
                          <p:cTn id="154" fill="hold">
                            <p:stCondLst>
                              <p:cond delay="0"/>
                            </p:stCondLst>
                            <p:childTnLst>
                              <p:par>
                                <p:cTn id="155" presetID="9" presetClass="entr" presetSubtype="0" fill="hold" nodeType="clickEffect">
                                  <p:stCondLst>
                                    <p:cond delay="0"/>
                                  </p:stCondLst>
                                  <p:childTnLst>
                                    <p:set>
                                      <p:cBhvr>
                                        <p:cTn id="156" dur="1" fill="hold">
                                          <p:stCondLst>
                                            <p:cond delay="0"/>
                                          </p:stCondLst>
                                        </p:cTn>
                                        <p:tgtEl>
                                          <p:spTgt spid="112"/>
                                        </p:tgtEl>
                                        <p:attrNameLst>
                                          <p:attrName>style.visibility</p:attrName>
                                        </p:attrNameLst>
                                      </p:cBhvr>
                                      <p:to>
                                        <p:strVal val="visible"/>
                                      </p:to>
                                    </p:set>
                                    <p:animEffect transition="in" filter="dissolve">
                                      <p:cBhvr>
                                        <p:cTn id="157" dur="500"/>
                                        <p:tgtEl>
                                          <p:spTgt spid="112"/>
                                        </p:tgtEl>
                                      </p:cBhvr>
                                    </p:animEffect>
                                  </p:childTnLst>
                                </p:cTn>
                              </p:par>
                              <p:par>
                                <p:cTn id="158" presetID="9" presetClass="entr" presetSubtype="0" fill="hold" grpId="0" nodeType="withEffect">
                                  <p:stCondLst>
                                    <p:cond delay="0"/>
                                  </p:stCondLst>
                                  <p:childTnLst>
                                    <p:set>
                                      <p:cBhvr>
                                        <p:cTn id="159" dur="1" fill="hold">
                                          <p:stCondLst>
                                            <p:cond delay="0"/>
                                          </p:stCondLst>
                                        </p:cTn>
                                        <p:tgtEl>
                                          <p:spTgt spid="76"/>
                                        </p:tgtEl>
                                        <p:attrNameLst>
                                          <p:attrName>style.visibility</p:attrName>
                                        </p:attrNameLst>
                                      </p:cBhvr>
                                      <p:to>
                                        <p:strVal val="visible"/>
                                      </p:to>
                                    </p:set>
                                    <p:animEffect transition="in" filter="dissolve">
                                      <p:cBhvr>
                                        <p:cTn id="160" dur="500"/>
                                        <p:tgtEl>
                                          <p:spTgt spid="76"/>
                                        </p:tgtEl>
                                      </p:cBhvr>
                                    </p:animEffect>
                                  </p:childTnLst>
                                </p:cTn>
                              </p:par>
                            </p:childTnLst>
                          </p:cTn>
                        </p:par>
                      </p:childTnLst>
                    </p:cTn>
                  </p:par>
                  <p:par>
                    <p:cTn id="161" fill="hold">
                      <p:stCondLst>
                        <p:cond delay="indefinite"/>
                      </p:stCondLst>
                      <p:childTnLst>
                        <p:par>
                          <p:cTn id="162" fill="hold">
                            <p:stCondLst>
                              <p:cond delay="0"/>
                            </p:stCondLst>
                            <p:childTnLst>
                              <p:par>
                                <p:cTn id="163" presetID="9" presetClass="entr" presetSubtype="0" fill="hold" nodeType="clickEffect">
                                  <p:stCondLst>
                                    <p:cond delay="0"/>
                                  </p:stCondLst>
                                  <p:childTnLst>
                                    <p:set>
                                      <p:cBhvr>
                                        <p:cTn id="164" dur="1" fill="hold">
                                          <p:stCondLst>
                                            <p:cond delay="0"/>
                                          </p:stCondLst>
                                        </p:cTn>
                                        <p:tgtEl>
                                          <p:spTgt spid="4"/>
                                        </p:tgtEl>
                                        <p:attrNameLst>
                                          <p:attrName>style.visibility</p:attrName>
                                        </p:attrNameLst>
                                      </p:cBhvr>
                                      <p:to>
                                        <p:strVal val="visible"/>
                                      </p:to>
                                    </p:set>
                                    <p:animEffect transition="in" filter="dissolve">
                                      <p:cBhvr>
                                        <p:cTn id="165" dur="500"/>
                                        <p:tgtEl>
                                          <p:spTgt spid="4"/>
                                        </p:tgtEl>
                                      </p:cBhvr>
                                    </p:animEffect>
                                  </p:childTnLst>
                                </p:cTn>
                              </p:par>
                              <p:par>
                                <p:cTn id="166" presetID="9" presetClass="entr" presetSubtype="0" fill="hold" grpId="0" nodeType="withEffect">
                                  <p:stCondLst>
                                    <p:cond delay="0"/>
                                  </p:stCondLst>
                                  <p:childTnLst>
                                    <p:set>
                                      <p:cBhvr>
                                        <p:cTn id="167" dur="1" fill="hold">
                                          <p:stCondLst>
                                            <p:cond delay="0"/>
                                          </p:stCondLst>
                                        </p:cTn>
                                        <p:tgtEl>
                                          <p:spTgt spid="94"/>
                                        </p:tgtEl>
                                        <p:attrNameLst>
                                          <p:attrName>style.visibility</p:attrName>
                                        </p:attrNameLst>
                                      </p:cBhvr>
                                      <p:to>
                                        <p:strVal val="visible"/>
                                      </p:to>
                                    </p:set>
                                    <p:animEffect transition="in" filter="dissolve">
                                      <p:cBhvr>
                                        <p:cTn id="168" dur="500"/>
                                        <p:tgtEl>
                                          <p:spTgt spid="94"/>
                                        </p:tgtEl>
                                      </p:cBhvr>
                                    </p:animEffect>
                                  </p:childTnLst>
                                </p:cTn>
                              </p:par>
                              <p:par>
                                <p:cTn id="169" presetID="9" presetClass="entr" presetSubtype="0" fill="hold" grpId="0" nodeType="withEffect">
                                  <p:stCondLst>
                                    <p:cond delay="0"/>
                                  </p:stCondLst>
                                  <p:childTnLst>
                                    <p:set>
                                      <p:cBhvr>
                                        <p:cTn id="170" dur="1" fill="hold">
                                          <p:stCondLst>
                                            <p:cond delay="0"/>
                                          </p:stCondLst>
                                        </p:cTn>
                                        <p:tgtEl>
                                          <p:spTgt spid="77"/>
                                        </p:tgtEl>
                                        <p:attrNameLst>
                                          <p:attrName>style.visibility</p:attrName>
                                        </p:attrNameLst>
                                      </p:cBhvr>
                                      <p:to>
                                        <p:strVal val="visible"/>
                                      </p:to>
                                    </p:set>
                                    <p:animEffect transition="in" filter="dissolve">
                                      <p:cBhvr>
                                        <p:cTn id="171" dur="500"/>
                                        <p:tgtEl>
                                          <p:spTgt spid="77"/>
                                        </p:tgtEl>
                                      </p:cBhvr>
                                    </p:animEffect>
                                  </p:childTnLst>
                                </p:cTn>
                              </p:par>
                              <p:par>
                                <p:cTn id="172" presetID="9" presetClass="entr" presetSubtype="0" fill="hold" nodeType="withEffect">
                                  <p:stCondLst>
                                    <p:cond delay="0"/>
                                  </p:stCondLst>
                                  <p:childTnLst>
                                    <p:set>
                                      <p:cBhvr>
                                        <p:cTn id="173" dur="1" fill="hold">
                                          <p:stCondLst>
                                            <p:cond delay="0"/>
                                          </p:stCondLst>
                                        </p:cTn>
                                        <p:tgtEl>
                                          <p:spTgt spid="114"/>
                                        </p:tgtEl>
                                        <p:attrNameLst>
                                          <p:attrName>style.visibility</p:attrName>
                                        </p:attrNameLst>
                                      </p:cBhvr>
                                      <p:to>
                                        <p:strVal val="visible"/>
                                      </p:to>
                                    </p:set>
                                    <p:animEffect transition="in" filter="dissolve">
                                      <p:cBhvr>
                                        <p:cTn id="174" dur="500"/>
                                        <p:tgtEl>
                                          <p:spTgt spid="114"/>
                                        </p:tgtEl>
                                      </p:cBhvr>
                                    </p:animEffect>
                                  </p:childTnLst>
                                </p:cTn>
                              </p:par>
                            </p:childTnLst>
                          </p:cTn>
                        </p:par>
                      </p:childTnLst>
                    </p:cTn>
                  </p:par>
                  <p:par>
                    <p:cTn id="175" fill="hold">
                      <p:stCondLst>
                        <p:cond delay="indefinite"/>
                      </p:stCondLst>
                      <p:childTnLst>
                        <p:par>
                          <p:cTn id="176" fill="hold">
                            <p:stCondLst>
                              <p:cond delay="0"/>
                            </p:stCondLst>
                            <p:childTnLst>
                              <p:par>
                                <p:cTn id="177" presetID="9" presetClass="entr" presetSubtype="0" fill="hold" nodeType="clickEffect">
                                  <p:stCondLst>
                                    <p:cond delay="0"/>
                                  </p:stCondLst>
                                  <p:childTnLst>
                                    <p:set>
                                      <p:cBhvr>
                                        <p:cTn id="178" dur="1" fill="hold">
                                          <p:stCondLst>
                                            <p:cond delay="0"/>
                                          </p:stCondLst>
                                        </p:cTn>
                                        <p:tgtEl>
                                          <p:spTgt spid="151"/>
                                        </p:tgtEl>
                                        <p:attrNameLst>
                                          <p:attrName>style.visibility</p:attrName>
                                        </p:attrNameLst>
                                      </p:cBhvr>
                                      <p:to>
                                        <p:strVal val="visible"/>
                                      </p:to>
                                    </p:set>
                                    <p:animEffect transition="in" filter="dissolve">
                                      <p:cBhvr>
                                        <p:cTn id="179" dur="500"/>
                                        <p:tgtEl>
                                          <p:spTgt spid="151"/>
                                        </p:tgtEl>
                                      </p:cBhvr>
                                    </p:animEffect>
                                  </p:childTnLst>
                                </p:cTn>
                              </p:par>
                            </p:childTnLst>
                          </p:cTn>
                        </p:par>
                      </p:childTnLst>
                    </p:cTn>
                  </p:par>
                  <p:par>
                    <p:cTn id="180" fill="hold">
                      <p:stCondLst>
                        <p:cond delay="indefinite"/>
                      </p:stCondLst>
                      <p:childTnLst>
                        <p:par>
                          <p:cTn id="181" fill="hold">
                            <p:stCondLst>
                              <p:cond delay="0"/>
                            </p:stCondLst>
                            <p:childTnLst>
                              <p:par>
                                <p:cTn id="182" presetID="9" presetClass="entr" presetSubtype="0" fill="hold" nodeType="clickEffect">
                                  <p:stCondLst>
                                    <p:cond delay="0"/>
                                  </p:stCondLst>
                                  <p:childTnLst>
                                    <p:set>
                                      <p:cBhvr>
                                        <p:cTn id="183" dur="1" fill="hold">
                                          <p:stCondLst>
                                            <p:cond delay="0"/>
                                          </p:stCondLst>
                                        </p:cTn>
                                        <p:tgtEl>
                                          <p:spTgt spid="121"/>
                                        </p:tgtEl>
                                        <p:attrNameLst>
                                          <p:attrName>style.visibility</p:attrName>
                                        </p:attrNameLst>
                                      </p:cBhvr>
                                      <p:to>
                                        <p:strVal val="visible"/>
                                      </p:to>
                                    </p:set>
                                    <p:animEffect transition="in" filter="dissolve">
                                      <p:cBhvr>
                                        <p:cTn id="184" dur="500"/>
                                        <p:tgtEl>
                                          <p:spTgt spid="121"/>
                                        </p:tgtEl>
                                      </p:cBhvr>
                                    </p:animEffect>
                                  </p:childTnLst>
                                </p:cTn>
                              </p:par>
                            </p:childTnLst>
                          </p:cTn>
                        </p:par>
                      </p:childTnLst>
                    </p:cTn>
                  </p:par>
                  <p:par>
                    <p:cTn id="185" fill="hold">
                      <p:stCondLst>
                        <p:cond delay="indefinite"/>
                      </p:stCondLst>
                      <p:childTnLst>
                        <p:par>
                          <p:cTn id="186" fill="hold">
                            <p:stCondLst>
                              <p:cond delay="0"/>
                            </p:stCondLst>
                            <p:childTnLst>
                              <p:par>
                                <p:cTn id="187" presetID="9" presetClass="entr" presetSubtype="0" fill="hold" nodeType="clickEffect">
                                  <p:stCondLst>
                                    <p:cond delay="0"/>
                                  </p:stCondLst>
                                  <p:childTnLst>
                                    <p:set>
                                      <p:cBhvr>
                                        <p:cTn id="188" dur="1" fill="hold">
                                          <p:stCondLst>
                                            <p:cond delay="0"/>
                                          </p:stCondLst>
                                        </p:cTn>
                                        <p:tgtEl>
                                          <p:spTgt spid="56"/>
                                        </p:tgtEl>
                                        <p:attrNameLst>
                                          <p:attrName>style.visibility</p:attrName>
                                        </p:attrNameLst>
                                      </p:cBhvr>
                                      <p:to>
                                        <p:strVal val="visible"/>
                                      </p:to>
                                    </p:set>
                                    <p:animEffect transition="in" filter="dissolve">
                                      <p:cBhvr>
                                        <p:cTn id="189" dur="500"/>
                                        <p:tgtEl>
                                          <p:spTgt spid="56"/>
                                        </p:tgtEl>
                                      </p:cBhvr>
                                    </p:animEffect>
                                  </p:childTnLst>
                                </p:cTn>
                              </p:par>
                            </p:childTnLst>
                          </p:cTn>
                        </p:par>
                      </p:childTnLst>
                    </p:cTn>
                  </p:par>
                  <p:par>
                    <p:cTn id="190" fill="hold">
                      <p:stCondLst>
                        <p:cond delay="indefinite"/>
                      </p:stCondLst>
                      <p:childTnLst>
                        <p:par>
                          <p:cTn id="191" fill="hold">
                            <p:stCondLst>
                              <p:cond delay="0"/>
                            </p:stCondLst>
                            <p:childTnLst>
                              <p:par>
                                <p:cTn id="192" presetID="2" presetClass="entr" presetSubtype="1" fill="hold" nodeType="clickEffect">
                                  <p:stCondLst>
                                    <p:cond delay="0"/>
                                  </p:stCondLst>
                                  <p:childTnLst>
                                    <p:set>
                                      <p:cBhvr>
                                        <p:cTn id="193" dur="1" fill="hold">
                                          <p:stCondLst>
                                            <p:cond delay="0"/>
                                          </p:stCondLst>
                                        </p:cTn>
                                        <p:tgtEl>
                                          <p:spTgt spid="108"/>
                                        </p:tgtEl>
                                        <p:attrNameLst>
                                          <p:attrName>style.visibility</p:attrName>
                                        </p:attrNameLst>
                                      </p:cBhvr>
                                      <p:to>
                                        <p:strVal val="visible"/>
                                      </p:to>
                                    </p:set>
                                    <p:anim calcmode="lin" valueType="num">
                                      <p:cBhvr additive="base">
                                        <p:cTn id="194" dur="500" fill="hold"/>
                                        <p:tgtEl>
                                          <p:spTgt spid="108"/>
                                        </p:tgtEl>
                                        <p:attrNameLst>
                                          <p:attrName>ppt_x</p:attrName>
                                        </p:attrNameLst>
                                      </p:cBhvr>
                                      <p:tavLst>
                                        <p:tav tm="0">
                                          <p:val>
                                            <p:strVal val="#ppt_x"/>
                                          </p:val>
                                        </p:tav>
                                        <p:tav tm="100000">
                                          <p:val>
                                            <p:strVal val="#ppt_x"/>
                                          </p:val>
                                        </p:tav>
                                      </p:tavLst>
                                    </p:anim>
                                    <p:anim calcmode="lin" valueType="num">
                                      <p:cBhvr additive="base">
                                        <p:cTn id="195" dur="500" fill="hold"/>
                                        <p:tgtEl>
                                          <p:spTgt spid="108"/>
                                        </p:tgtEl>
                                        <p:attrNameLst>
                                          <p:attrName>ppt_y</p:attrName>
                                        </p:attrNameLst>
                                      </p:cBhvr>
                                      <p:tavLst>
                                        <p:tav tm="0">
                                          <p:val>
                                            <p:strVal val="0-#ppt_h/2"/>
                                          </p:val>
                                        </p:tav>
                                        <p:tav tm="100000">
                                          <p:val>
                                            <p:strVal val="#ppt_y"/>
                                          </p:val>
                                        </p:tav>
                                      </p:tavLst>
                                    </p:anim>
                                  </p:childTnLst>
                                </p:cTn>
                              </p:par>
                              <p:par>
                                <p:cTn id="196" presetID="2" presetClass="entr" presetSubtype="1" fill="hold" grpId="0" nodeType="withEffect">
                                  <p:stCondLst>
                                    <p:cond delay="0"/>
                                  </p:stCondLst>
                                  <p:childTnLst>
                                    <p:set>
                                      <p:cBhvr>
                                        <p:cTn id="197" dur="1" fill="hold">
                                          <p:stCondLst>
                                            <p:cond delay="0"/>
                                          </p:stCondLst>
                                        </p:cTn>
                                        <p:tgtEl>
                                          <p:spTgt spid="131"/>
                                        </p:tgtEl>
                                        <p:attrNameLst>
                                          <p:attrName>style.visibility</p:attrName>
                                        </p:attrNameLst>
                                      </p:cBhvr>
                                      <p:to>
                                        <p:strVal val="visible"/>
                                      </p:to>
                                    </p:set>
                                    <p:anim calcmode="lin" valueType="num">
                                      <p:cBhvr additive="base">
                                        <p:cTn id="198" dur="500" fill="hold"/>
                                        <p:tgtEl>
                                          <p:spTgt spid="131"/>
                                        </p:tgtEl>
                                        <p:attrNameLst>
                                          <p:attrName>ppt_x</p:attrName>
                                        </p:attrNameLst>
                                      </p:cBhvr>
                                      <p:tavLst>
                                        <p:tav tm="0">
                                          <p:val>
                                            <p:strVal val="#ppt_x"/>
                                          </p:val>
                                        </p:tav>
                                        <p:tav tm="100000">
                                          <p:val>
                                            <p:strVal val="#ppt_x"/>
                                          </p:val>
                                        </p:tav>
                                      </p:tavLst>
                                    </p:anim>
                                    <p:anim calcmode="lin" valueType="num">
                                      <p:cBhvr additive="base">
                                        <p:cTn id="199" dur="500" fill="hold"/>
                                        <p:tgtEl>
                                          <p:spTgt spid="1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1" grpId="0" animBg="1"/>
      <p:bldP spid="22" grpId="0" animBg="1"/>
      <p:bldP spid="23" grpId="0" animBg="1"/>
      <p:bldP spid="25" grpId="0" animBg="1"/>
      <p:bldP spid="26" grpId="0" animBg="1"/>
      <p:bldP spid="28" grpId="0" animBg="1"/>
      <p:bldP spid="30" grpId="0" animBg="1"/>
      <p:bldP spid="32" grpId="0" animBg="1"/>
      <p:bldP spid="34" grpId="0" animBg="1"/>
      <p:bldP spid="76" grpId="0"/>
      <p:bldP spid="77" grpId="0"/>
      <p:bldP spid="78" grpId="0" animBg="1"/>
      <p:bldP spid="79" grpId="0" animBg="1"/>
      <p:bldP spid="80" grpId="0" animBg="1"/>
      <p:bldP spid="125" grpId="0"/>
      <p:bldP spid="126" grpId="0"/>
      <p:bldP spid="127" grpId="0"/>
      <p:bldP spid="128" grpId="0"/>
      <p:bldP spid="131" grpId="0"/>
      <p:bldP spid="141" grpId="0"/>
      <p:bldP spid="142" grpId="0"/>
      <p:bldP spid="143" grpId="0"/>
      <p:bldP spid="144" grpId="0"/>
      <p:bldP spid="94" grpId="0"/>
      <p:bldP spid="7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Stochastic cooling of antiprotons</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30</a:t>
            </a:fld>
            <a:endParaRPr lang="en-GB"/>
          </a:p>
        </p:txBody>
      </p:sp>
      <p:pic>
        <p:nvPicPr>
          <p:cNvPr id="7" name="Picture 6">
            <a:extLst>
              <a:ext uri="{FF2B5EF4-FFF2-40B4-BE49-F238E27FC236}">
                <a16:creationId xmlns:a16="http://schemas.microsoft.com/office/drawing/2014/main" id="{4CCDA20F-4372-1746-9ABB-51258003C0DA}"/>
              </a:ext>
            </a:extLst>
          </p:cNvPr>
          <p:cNvPicPr>
            <a:picLocks noChangeAspect="1"/>
          </p:cNvPicPr>
          <p:nvPr/>
        </p:nvPicPr>
        <p:blipFill>
          <a:blip r:embed="rId2"/>
          <a:stretch>
            <a:fillRect/>
          </a:stretch>
        </p:blipFill>
        <p:spPr>
          <a:xfrm>
            <a:off x="0" y="0"/>
            <a:ext cx="12192000" cy="6858000"/>
          </a:xfrm>
          <a:prstGeom prst="rect">
            <a:avLst/>
          </a:prstGeom>
        </p:spPr>
      </p:pic>
      <p:pic>
        <p:nvPicPr>
          <p:cNvPr id="9" name="Picture 8" descr="A screen shot of a computer&#10;&#10;Description automatically generated">
            <a:extLst>
              <a:ext uri="{FF2B5EF4-FFF2-40B4-BE49-F238E27FC236}">
                <a16:creationId xmlns:a16="http://schemas.microsoft.com/office/drawing/2014/main" id="{8155B6F2-615D-E746-98E7-698F4A94A255}"/>
              </a:ext>
            </a:extLst>
          </p:cNvPr>
          <p:cNvPicPr>
            <a:picLocks noChangeAspect="1"/>
          </p:cNvPicPr>
          <p:nvPr/>
        </p:nvPicPr>
        <p:blipFill>
          <a:blip r:embed="rId3"/>
          <a:stretch>
            <a:fillRect/>
          </a:stretch>
        </p:blipFill>
        <p:spPr>
          <a:xfrm>
            <a:off x="1917700" y="1317820"/>
            <a:ext cx="8356600" cy="4686300"/>
          </a:xfrm>
          <a:prstGeom prst="rect">
            <a:avLst/>
          </a:prstGeom>
        </p:spPr>
      </p:pic>
    </p:spTree>
    <p:extLst>
      <p:ext uri="{BB962C8B-B14F-4D97-AF65-F5344CB8AC3E}">
        <p14:creationId xmlns:p14="http://schemas.microsoft.com/office/powerpoint/2010/main" val="33272754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How did the antiproton facility evolve?</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31</a:t>
            </a:fld>
            <a:endParaRPr lang="en-GB"/>
          </a:p>
        </p:txBody>
      </p:sp>
      <p:pic>
        <p:nvPicPr>
          <p:cNvPr id="8" name="Picture 3">
            <a:extLst>
              <a:ext uri="{FF2B5EF4-FFF2-40B4-BE49-F238E27FC236}">
                <a16:creationId xmlns:a16="http://schemas.microsoft.com/office/drawing/2014/main" id="{26B9C27C-DBAC-CE40-8CD2-E50E871FB7F2}"/>
              </a:ext>
            </a:extLst>
          </p:cNvPr>
          <p:cNvPicPr>
            <a:picLocks noChangeAspect="1" noChangeArrowheads="1"/>
          </p:cNvPicPr>
          <p:nvPr/>
        </p:nvPicPr>
        <p:blipFill>
          <a:blip r:embed="rId2" cstate="print"/>
          <a:srcRect/>
          <a:stretch>
            <a:fillRect/>
          </a:stretch>
        </p:blipFill>
        <p:spPr bwMode="auto">
          <a:xfrm>
            <a:off x="1047924" y="1102667"/>
            <a:ext cx="2533476" cy="2533476"/>
          </a:xfrm>
          <a:prstGeom prst="rect">
            <a:avLst/>
          </a:prstGeom>
          <a:noFill/>
          <a:ln w="9525">
            <a:noFill/>
            <a:miter lim="800000"/>
            <a:headEnd/>
            <a:tailEnd/>
          </a:ln>
        </p:spPr>
      </p:pic>
      <p:sp>
        <p:nvSpPr>
          <p:cNvPr id="9" name="Rectangle 8">
            <a:extLst>
              <a:ext uri="{FF2B5EF4-FFF2-40B4-BE49-F238E27FC236}">
                <a16:creationId xmlns:a16="http://schemas.microsoft.com/office/drawing/2014/main" id="{A9A58561-FD83-5444-B7BE-4BC93B288351}"/>
              </a:ext>
            </a:extLst>
          </p:cNvPr>
          <p:cNvSpPr/>
          <p:nvPr/>
        </p:nvSpPr>
        <p:spPr>
          <a:xfrm>
            <a:off x="3893694" y="1069111"/>
            <a:ext cx="7250381" cy="2049215"/>
          </a:xfrm>
          <a:prstGeom prst="rect">
            <a:avLst/>
          </a:prstGeom>
        </p:spPr>
        <p:txBody>
          <a:bodyPr wrap="square">
            <a:spAutoFit/>
          </a:bodyPr>
          <a:lstStyle/>
          <a:p>
            <a:pPr>
              <a:lnSpc>
                <a:spcPct val="130000"/>
              </a:lnSpc>
              <a:buFontTx/>
              <a:buChar char="•"/>
            </a:pPr>
            <a:r>
              <a:rPr lang="en-US" sz="1801" b="1" dirty="0">
                <a:solidFill>
                  <a:schemeClr val="accent1">
                    <a:lumMod val="75000"/>
                  </a:schemeClr>
                </a:solidFill>
              </a:rPr>
              <a:t>Antiprotons have been used since ~1980, in the beginning mainly for high energy proton-antiproton experiments in the SPS </a:t>
            </a:r>
          </a:p>
          <a:p>
            <a:pPr>
              <a:lnSpc>
                <a:spcPct val="130000"/>
              </a:lnSpc>
              <a:buFontTx/>
              <a:buChar char="•"/>
            </a:pPr>
            <a:r>
              <a:rPr lang="en-US" sz="1801" b="1" dirty="0">
                <a:solidFill>
                  <a:schemeClr val="accent1">
                    <a:lumMod val="75000"/>
                  </a:schemeClr>
                </a:solidFill>
              </a:rPr>
              <a:t>1980-1986	AA </a:t>
            </a:r>
            <a:r>
              <a:rPr lang="en-US" sz="1801" dirty="0">
                <a:solidFill>
                  <a:schemeClr val="accent1">
                    <a:lumMod val="75000"/>
                  </a:schemeClr>
                </a:solidFill>
              </a:rPr>
              <a:t>(Antiproton Accumulator)</a:t>
            </a:r>
          </a:p>
          <a:p>
            <a:pPr lvl="1">
              <a:lnSpc>
                <a:spcPct val="130000"/>
              </a:lnSpc>
              <a:buFontTx/>
              <a:buChar char="•"/>
            </a:pPr>
            <a:r>
              <a:rPr lang="en-US" sz="1500" dirty="0">
                <a:solidFill>
                  <a:schemeClr val="accent1">
                    <a:lumMod val="75000"/>
                  </a:schemeClr>
                </a:solidFill>
              </a:rPr>
              <a:t>3.57 GeV/c Antiproton Accumulator ring</a:t>
            </a:r>
          </a:p>
          <a:p>
            <a:pPr lvl="1">
              <a:lnSpc>
                <a:spcPct val="130000"/>
              </a:lnSpc>
              <a:buFontTx/>
              <a:buChar char="•"/>
            </a:pPr>
            <a:r>
              <a:rPr lang="en-US" sz="1500" dirty="0">
                <a:solidFill>
                  <a:schemeClr val="accent1">
                    <a:lumMod val="75000"/>
                  </a:schemeClr>
                </a:solidFill>
              </a:rPr>
              <a:t>p/pbar collisions in SPS and in 1983 the discovery of the W and Z bosons !!!</a:t>
            </a:r>
          </a:p>
          <a:p>
            <a:pPr lvl="1">
              <a:lnSpc>
                <a:spcPct val="130000"/>
              </a:lnSpc>
              <a:buFontTx/>
              <a:buChar char="•"/>
            </a:pPr>
            <a:r>
              <a:rPr lang="en-US" sz="1500" dirty="0">
                <a:solidFill>
                  <a:schemeClr val="accent1">
                    <a:lumMod val="75000"/>
                  </a:schemeClr>
                </a:solidFill>
              </a:rPr>
              <a:t>1984 Nobel prize for Carlo Rubbia and Simon van der Meer !!!</a:t>
            </a:r>
          </a:p>
        </p:txBody>
      </p:sp>
      <p:pic>
        <p:nvPicPr>
          <p:cNvPr id="7" name="Picture 6" descr="A group of people standing in front of a crowd&#10;&#10;Description automatically generated">
            <a:extLst>
              <a:ext uri="{FF2B5EF4-FFF2-40B4-BE49-F238E27FC236}">
                <a16:creationId xmlns:a16="http://schemas.microsoft.com/office/drawing/2014/main" id="{B32266CB-5B48-1542-A251-B99EE38659D3}"/>
              </a:ext>
            </a:extLst>
          </p:cNvPr>
          <p:cNvPicPr>
            <a:picLocks noChangeAspect="1"/>
          </p:cNvPicPr>
          <p:nvPr/>
        </p:nvPicPr>
        <p:blipFill>
          <a:blip r:embed="rId3"/>
          <a:stretch>
            <a:fillRect/>
          </a:stretch>
        </p:blipFill>
        <p:spPr>
          <a:xfrm>
            <a:off x="1047923" y="4209607"/>
            <a:ext cx="2533477" cy="1690206"/>
          </a:xfrm>
          <a:prstGeom prst="rect">
            <a:avLst/>
          </a:prstGeom>
        </p:spPr>
      </p:pic>
      <p:sp>
        <p:nvSpPr>
          <p:cNvPr id="3" name="TextBox 2">
            <a:extLst>
              <a:ext uri="{FF2B5EF4-FFF2-40B4-BE49-F238E27FC236}">
                <a16:creationId xmlns:a16="http://schemas.microsoft.com/office/drawing/2014/main" id="{826BEE9F-FBAB-2D44-81B6-23F652389520}"/>
              </a:ext>
            </a:extLst>
          </p:cNvPr>
          <p:cNvSpPr txBox="1"/>
          <p:nvPr/>
        </p:nvSpPr>
        <p:spPr>
          <a:xfrm>
            <a:off x="3893694" y="2976623"/>
            <a:ext cx="6120778" cy="1929952"/>
          </a:xfrm>
          <a:prstGeom prst="rect">
            <a:avLst/>
          </a:prstGeom>
          <a:noFill/>
        </p:spPr>
        <p:txBody>
          <a:bodyPr wrap="none" rtlCol="0">
            <a:spAutoFit/>
          </a:bodyPr>
          <a:lstStyle/>
          <a:p>
            <a:pPr>
              <a:lnSpc>
                <a:spcPct val="130000"/>
              </a:lnSpc>
              <a:buFontTx/>
              <a:buChar char="•"/>
            </a:pPr>
            <a:r>
              <a:rPr lang="en-US" sz="1801" b="1" dirty="0">
                <a:solidFill>
                  <a:schemeClr val="accent1">
                    <a:lumMod val="75000"/>
                  </a:schemeClr>
                </a:solidFill>
              </a:rPr>
              <a:t>1986-1996	AAC (AA+AC) </a:t>
            </a:r>
            <a:r>
              <a:rPr lang="en-US" sz="1801" dirty="0">
                <a:solidFill>
                  <a:schemeClr val="accent1">
                    <a:lumMod val="75000"/>
                  </a:schemeClr>
                </a:solidFill>
              </a:rPr>
              <a:t>(AC: Antiproton Collector)</a:t>
            </a:r>
          </a:p>
          <a:p>
            <a:pPr lvl="1">
              <a:lnSpc>
                <a:spcPct val="130000"/>
              </a:lnSpc>
              <a:buFont typeface="Arial" charset="0"/>
              <a:buChar char="•"/>
            </a:pPr>
            <a:r>
              <a:rPr lang="en-US" sz="1500" dirty="0">
                <a:solidFill>
                  <a:schemeClr val="accent1">
                    <a:lumMod val="75000"/>
                  </a:schemeClr>
                </a:solidFill>
              </a:rPr>
              <a:t>Large acceptance Antiproton Collector ring added to increase capture</a:t>
            </a:r>
          </a:p>
          <a:p>
            <a:pPr lvl="1">
              <a:lnSpc>
                <a:spcPct val="130000"/>
              </a:lnSpc>
              <a:buFont typeface="Arial" charset="0"/>
              <a:buChar char="•"/>
            </a:pPr>
            <a:r>
              <a:rPr lang="en-US" sz="1500" dirty="0">
                <a:solidFill>
                  <a:schemeClr val="accent1">
                    <a:lumMod val="75000"/>
                  </a:schemeClr>
                </a:solidFill>
              </a:rPr>
              <a:t>Production rate increased 10-fold to 6*10</a:t>
            </a:r>
            <a:r>
              <a:rPr lang="en-US" sz="1500" baseline="66000" dirty="0">
                <a:solidFill>
                  <a:schemeClr val="accent1">
                    <a:lumMod val="75000"/>
                  </a:schemeClr>
                </a:solidFill>
              </a:rPr>
              <a:t>10</a:t>
            </a:r>
            <a:r>
              <a:rPr lang="en-US" sz="1500" dirty="0">
                <a:solidFill>
                  <a:schemeClr val="accent1">
                    <a:lumMod val="75000"/>
                  </a:schemeClr>
                </a:solidFill>
              </a:rPr>
              <a:t> </a:t>
            </a:r>
            <a:r>
              <a:rPr lang="en-US" sz="1500" dirty="0" err="1">
                <a:solidFill>
                  <a:schemeClr val="accent1">
                    <a:lumMod val="75000"/>
                  </a:schemeClr>
                </a:solidFill>
              </a:rPr>
              <a:t>pbars</a:t>
            </a:r>
            <a:r>
              <a:rPr lang="en-US" sz="1500" dirty="0">
                <a:solidFill>
                  <a:schemeClr val="accent1">
                    <a:lumMod val="75000"/>
                  </a:schemeClr>
                </a:solidFill>
              </a:rPr>
              <a:t>/h</a:t>
            </a:r>
          </a:p>
          <a:p>
            <a:pPr lvl="1">
              <a:lnSpc>
                <a:spcPct val="130000"/>
              </a:lnSpc>
              <a:buFont typeface="Arial" charset="0"/>
              <a:buChar char="•"/>
            </a:pPr>
            <a:r>
              <a:rPr lang="en-US" sz="1500" dirty="0">
                <a:solidFill>
                  <a:schemeClr val="accent1">
                    <a:lumMod val="75000"/>
                  </a:schemeClr>
                </a:solidFill>
              </a:rPr>
              <a:t>10</a:t>
            </a:r>
            <a:r>
              <a:rPr lang="en-US" sz="1500" baseline="66000" dirty="0">
                <a:solidFill>
                  <a:schemeClr val="accent1">
                    <a:lumMod val="75000"/>
                  </a:schemeClr>
                </a:solidFill>
              </a:rPr>
              <a:t>12</a:t>
            </a:r>
            <a:r>
              <a:rPr lang="en-US" sz="1500" dirty="0">
                <a:solidFill>
                  <a:schemeClr val="accent1">
                    <a:lumMod val="75000"/>
                  </a:schemeClr>
                </a:solidFill>
              </a:rPr>
              <a:t> </a:t>
            </a:r>
            <a:r>
              <a:rPr lang="en-US" sz="1500" dirty="0" err="1">
                <a:solidFill>
                  <a:schemeClr val="accent1">
                    <a:lumMod val="75000"/>
                  </a:schemeClr>
                </a:solidFill>
              </a:rPr>
              <a:t>pbars</a:t>
            </a:r>
            <a:r>
              <a:rPr lang="en-US" sz="1500" dirty="0">
                <a:solidFill>
                  <a:schemeClr val="accent1">
                    <a:lumMod val="75000"/>
                  </a:schemeClr>
                </a:solidFill>
              </a:rPr>
              <a:t> stored (peak). p/pbar collisions in SPS</a:t>
            </a:r>
          </a:p>
          <a:p>
            <a:pPr lvl="1">
              <a:lnSpc>
                <a:spcPct val="130000"/>
              </a:lnSpc>
              <a:buFont typeface="Arial" charset="0"/>
              <a:buChar char="•"/>
            </a:pPr>
            <a:r>
              <a:rPr lang="en-US" sz="1500" dirty="0">
                <a:solidFill>
                  <a:schemeClr val="accent1">
                    <a:lumMod val="75000"/>
                  </a:schemeClr>
                </a:solidFill>
              </a:rPr>
              <a:t> + low energy experiments in LEAR</a:t>
            </a:r>
          </a:p>
          <a:p>
            <a:endParaRPr lang="en-GB" dirty="0"/>
          </a:p>
        </p:txBody>
      </p:sp>
      <p:sp>
        <p:nvSpPr>
          <p:cNvPr id="10" name="TextBox 9">
            <a:extLst>
              <a:ext uri="{FF2B5EF4-FFF2-40B4-BE49-F238E27FC236}">
                <a16:creationId xmlns:a16="http://schemas.microsoft.com/office/drawing/2014/main" id="{9E3D0E49-0FBB-8F48-95DB-F9CC7580437E}"/>
              </a:ext>
            </a:extLst>
          </p:cNvPr>
          <p:cNvSpPr txBox="1"/>
          <p:nvPr/>
        </p:nvSpPr>
        <p:spPr>
          <a:xfrm>
            <a:off x="3893694" y="4389816"/>
            <a:ext cx="7189469" cy="1329788"/>
          </a:xfrm>
          <a:prstGeom prst="rect">
            <a:avLst/>
          </a:prstGeom>
          <a:noFill/>
        </p:spPr>
        <p:txBody>
          <a:bodyPr wrap="none" rtlCol="0">
            <a:spAutoFit/>
          </a:bodyPr>
          <a:lstStyle/>
          <a:p>
            <a:pPr>
              <a:lnSpc>
                <a:spcPct val="130000"/>
              </a:lnSpc>
              <a:buFontTx/>
              <a:buChar char="•"/>
            </a:pPr>
            <a:r>
              <a:rPr lang="en-US" sz="1801" b="1" dirty="0">
                <a:solidFill>
                  <a:schemeClr val="accent1">
                    <a:lumMod val="75000"/>
                  </a:schemeClr>
                </a:solidFill>
              </a:rPr>
              <a:t>1998 - 2017	AD </a:t>
            </a:r>
            <a:r>
              <a:rPr lang="en-US" sz="1801" dirty="0">
                <a:solidFill>
                  <a:schemeClr val="accent1">
                    <a:lumMod val="75000"/>
                  </a:schemeClr>
                </a:solidFill>
              </a:rPr>
              <a:t>(Antiproton Decelerator)</a:t>
            </a:r>
          </a:p>
          <a:p>
            <a:pPr lvl="1">
              <a:lnSpc>
                <a:spcPct val="130000"/>
              </a:lnSpc>
              <a:buFontTx/>
              <a:buChar char="•"/>
            </a:pPr>
            <a:r>
              <a:rPr lang="en-US" sz="1500" dirty="0">
                <a:solidFill>
                  <a:schemeClr val="accent1">
                    <a:lumMod val="75000"/>
                  </a:schemeClr>
                </a:solidFill>
              </a:rPr>
              <a:t>AC converted from fixed energy storage ring to Decelerator.</a:t>
            </a:r>
          </a:p>
          <a:p>
            <a:pPr lvl="1">
              <a:lnSpc>
                <a:spcPct val="130000"/>
              </a:lnSpc>
              <a:buFontTx/>
              <a:buChar char="•"/>
            </a:pPr>
            <a:r>
              <a:rPr lang="en-US" sz="1500" dirty="0">
                <a:solidFill>
                  <a:schemeClr val="accent1">
                    <a:lumMod val="75000"/>
                  </a:schemeClr>
                </a:solidFill>
              </a:rPr>
              <a:t>5*10</a:t>
            </a:r>
            <a:r>
              <a:rPr lang="en-US" sz="1500" baseline="64000" dirty="0">
                <a:solidFill>
                  <a:schemeClr val="accent1">
                    <a:lumMod val="75000"/>
                  </a:schemeClr>
                </a:solidFill>
              </a:rPr>
              <a:t>7</a:t>
            </a:r>
            <a:r>
              <a:rPr lang="en-US" sz="1500" dirty="0">
                <a:solidFill>
                  <a:schemeClr val="accent1">
                    <a:lumMod val="75000"/>
                  </a:schemeClr>
                </a:solidFill>
              </a:rPr>
              <a:t> </a:t>
            </a:r>
            <a:r>
              <a:rPr lang="en-US" sz="1500" dirty="0" err="1">
                <a:solidFill>
                  <a:schemeClr val="accent1">
                    <a:lumMod val="75000"/>
                  </a:schemeClr>
                </a:solidFill>
              </a:rPr>
              <a:t>pbars</a:t>
            </a:r>
            <a:r>
              <a:rPr lang="en-US" sz="1500" dirty="0">
                <a:solidFill>
                  <a:schemeClr val="accent1">
                    <a:lumMod val="75000"/>
                  </a:schemeClr>
                </a:solidFill>
              </a:rPr>
              <a:t> slowed down to 100 MeV/c (5.3MeV kinetic). Local experimental area.</a:t>
            </a:r>
          </a:p>
          <a:p>
            <a:endParaRPr lang="en-GB" dirty="0"/>
          </a:p>
        </p:txBody>
      </p:sp>
      <p:sp>
        <p:nvSpPr>
          <p:cNvPr id="11" name="TextBox 10">
            <a:extLst>
              <a:ext uri="{FF2B5EF4-FFF2-40B4-BE49-F238E27FC236}">
                <a16:creationId xmlns:a16="http://schemas.microsoft.com/office/drawing/2014/main" id="{1A8A5C22-B76A-0C46-87E4-EB73715A52F1}"/>
              </a:ext>
            </a:extLst>
          </p:cNvPr>
          <p:cNvSpPr txBox="1"/>
          <p:nvPr/>
        </p:nvSpPr>
        <p:spPr>
          <a:xfrm>
            <a:off x="3893694" y="4626585"/>
            <a:ext cx="7004291" cy="1329595"/>
          </a:xfrm>
          <a:prstGeom prst="rect">
            <a:avLst/>
          </a:prstGeom>
          <a:noFill/>
        </p:spPr>
        <p:txBody>
          <a:bodyPr wrap="square" rtlCol="0">
            <a:spAutoFit/>
          </a:bodyPr>
          <a:lstStyle/>
          <a:p>
            <a:pPr>
              <a:lnSpc>
                <a:spcPct val="130000"/>
              </a:lnSpc>
              <a:buFontTx/>
              <a:buChar char="•"/>
            </a:pPr>
            <a:r>
              <a:rPr lang="en-US" b="1" dirty="0">
                <a:solidFill>
                  <a:schemeClr val="accent1">
                    <a:lumMod val="75000"/>
                  </a:schemeClr>
                </a:solidFill>
              </a:rPr>
              <a:t>2018 - 		AD + ELENA </a:t>
            </a:r>
            <a:r>
              <a:rPr lang="en-US" dirty="0">
                <a:solidFill>
                  <a:schemeClr val="accent1">
                    <a:lumMod val="75000"/>
                  </a:schemeClr>
                </a:solidFill>
              </a:rPr>
              <a:t>(Extra Low </a:t>
            </a:r>
            <a:r>
              <a:rPr lang="en-US" dirty="0" err="1">
                <a:solidFill>
                  <a:schemeClr val="accent1">
                    <a:lumMod val="75000"/>
                  </a:schemeClr>
                </a:solidFill>
              </a:rPr>
              <a:t>ENergy</a:t>
            </a:r>
            <a:r>
              <a:rPr lang="en-US" dirty="0">
                <a:solidFill>
                  <a:schemeClr val="accent1">
                    <a:lumMod val="75000"/>
                  </a:schemeClr>
                </a:solidFill>
              </a:rPr>
              <a:t> Antiproton ring)</a:t>
            </a:r>
            <a:endParaRPr lang="en-US" b="1" dirty="0">
              <a:solidFill>
                <a:schemeClr val="accent1">
                  <a:lumMod val="75000"/>
                </a:schemeClr>
              </a:solidFill>
            </a:endParaRPr>
          </a:p>
          <a:p>
            <a:pPr lvl="1">
              <a:lnSpc>
                <a:spcPct val="130000"/>
              </a:lnSpc>
              <a:buFontTx/>
              <a:buChar char="•"/>
            </a:pPr>
            <a:r>
              <a:rPr lang="en-US" sz="1500" dirty="0">
                <a:solidFill>
                  <a:schemeClr val="accent1">
                    <a:lumMod val="75000"/>
                  </a:schemeClr>
                </a:solidFill>
              </a:rPr>
              <a:t>Addition of a smaller ring for further deceleration with beam cooling. Many more antiprotons can be captured with cool 100 keV </a:t>
            </a:r>
            <a:r>
              <a:rPr lang="en-US" sz="1500" dirty="0" err="1">
                <a:solidFill>
                  <a:schemeClr val="accent1">
                    <a:lumMod val="75000"/>
                  </a:schemeClr>
                </a:solidFill>
              </a:rPr>
              <a:t>pbars</a:t>
            </a:r>
            <a:r>
              <a:rPr lang="en-US" sz="1500" dirty="0">
                <a:solidFill>
                  <a:schemeClr val="accent1">
                    <a:lumMod val="75000"/>
                  </a:schemeClr>
                </a:solidFill>
              </a:rPr>
              <a:t>.</a:t>
            </a:r>
          </a:p>
          <a:p>
            <a:endParaRPr lang="en-GB" dirty="0"/>
          </a:p>
        </p:txBody>
      </p:sp>
    </p:spTree>
    <p:extLst>
      <p:ext uri="{BB962C8B-B14F-4D97-AF65-F5344CB8AC3E}">
        <p14:creationId xmlns:p14="http://schemas.microsoft.com/office/powerpoint/2010/main" val="177991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dissolve">
                                      <p:cBhvr>
                                        <p:cTn id="7" dur="500"/>
                                        <p:tgtEl>
                                          <p:spTgt spid="9">
                                            <p:txEl>
                                              <p:pRg st="1" end="1"/>
                                            </p:txEl>
                                          </p:spTgt>
                                        </p:tgtEl>
                                      </p:cBhvr>
                                    </p:animEffect>
                                  </p:childTnLst>
                                  <p:subTnLst>
                                    <p:set>
                                      <p:cBhvr override="childStyle">
                                        <p:cTn dur="1" fill="hold" display="0" masterRel="nextClick" afterEffect="1"/>
                                        <p:tgtEl>
                                          <p:spTgt spid="9">
                                            <p:txEl>
                                              <p:pRg st="1" end="1"/>
                                            </p:txEl>
                                          </p:spTgt>
                                        </p:tgtEl>
                                        <p:attrNameLst>
                                          <p:attrName>style.visibility</p:attrName>
                                        </p:attrNameLst>
                                      </p:cBhvr>
                                      <p:to>
                                        <p:strVal val="hidden"/>
                                      </p:to>
                                    </p:set>
                                  </p:subTnLst>
                                </p:cTn>
                              </p:par>
                              <p:par>
                                <p:cTn id="8" presetID="9" presetClass="entr" presetSubtype="0" fill="hold" nodeType="withEffect">
                                  <p:stCondLst>
                                    <p:cond delay="0"/>
                                  </p:stCondLst>
                                  <p:childTnLst>
                                    <p:set>
                                      <p:cBhvr>
                                        <p:cTn id="9" dur="1" fill="hold">
                                          <p:stCondLst>
                                            <p:cond delay="0"/>
                                          </p:stCondLst>
                                        </p:cTn>
                                        <p:tgtEl>
                                          <p:spTgt spid="9">
                                            <p:txEl>
                                              <p:pRg st="2" end="2"/>
                                            </p:txEl>
                                          </p:spTgt>
                                        </p:tgtEl>
                                        <p:attrNameLst>
                                          <p:attrName>style.visibility</p:attrName>
                                        </p:attrNameLst>
                                      </p:cBhvr>
                                      <p:to>
                                        <p:strVal val="visible"/>
                                      </p:to>
                                    </p:set>
                                    <p:animEffect transition="in" filter="dissolve">
                                      <p:cBhvr>
                                        <p:cTn id="10" dur="500"/>
                                        <p:tgtEl>
                                          <p:spTgt spid="9">
                                            <p:txEl>
                                              <p:pRg st="2" end="2"/>
                                            </p:txEl>
                                          </p:spTgt>
                                        </p:tgtEl>
                                      </p:cBhvr>
                                    </p:animEffect>
                                  </p:childTnLst>
                                  <p:subTnLst>
                                    <p:set>
                                      <p:cBhvr override="childStyle">
                                        <p:cTn dur="1" fill="hold" display="0" masterRel="nextClick" afterEffect="1"/>
                                        <p:tgtEl>
                                          <p:spTgt spid="9">
                                            <p:txEl>
                                              <p:pRg st="2" end="2"/>
                                            </p:txEl>
                                          </p:spTgt>
                                        </p:tgtEl>
                                        <p:attrNameLst>
                                          <p:attrName>style.visibility</p:attrName>
                                        </p:attrNameLst>
                                      </p:cBhvr>
                                      <p:to>
                                        <p:strVal val="hidden"/>
                                      </p:to>
                                    </p:set>
                                  </p:subTnLst>
                                </p:cTn>
                              </p:par>
                              <p:par>
                                <p:cTn id="11" presetID="9"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animEffect transition="in" filter="dissolve">
                                      <p:cBhvr>
                                        <p:cTn id="13" dur="500"/>
                                        <p:tgtEl>
                                          <p:spTgt spid="9">
                                            <p:txEl>
                                              <p:pRg st="3" end="3"/>
                                            </p:txEl>
                                          </p:spTgt>
                                        </p:tgtEl>
                                      </p:cBhvr>
                                    </p:animEffect>
                                  </p:childTnLst>
                                  <p:subTnLst>
                                    <p:set>
                                      <p:cBhvr override="childStyle">
                                        <p:cTn dur="1" fill="hold" display="0" masterRel="nextClick" afterEffect="1"/>
                                        <p:tgtEl>
                                          <p:spTgt spid="9">
                                            <p:txEl>
                                              <p:pRg st="3" end="3"/>
                                            </p:txEl>
                                          </p:spTgt>
                                        </p:tgtEl>
                                        <p:attrNameLst>
                                          <p:attrName>style.visibility</p:attrName>
                                        </p:attrNameLst>
                                      </p:cBhvr>
                                      <p:to>
                                        <p:strVal val="hidden"/>
                                      </p:to>
                                    </p:set>
                                  </p:subTnLst>
                                </p:cTn>
                              </p:par>
                              <p:par>
                                <p:cTn id="14" presetID="9" presetClass="entr" presetSubtype="0" fill="hold" nodeType="withEffect">
                                  <p:stCondLst>
                                    <p:cond delay="0"/>
                                  </p:stCondLst>
                                  <p:childTnLst>
                                    <p:set>
                                      <p:cBhvr>
                                        <p:cTn id="15" dur="1" fill="hold">
                                          <p:stCondLst>
                                            <p:cond delay="0"/>
                                          </p:stCondLst>
                                        </p:cTn>
                                        <p:tgtEl>
                                          <p:spTgt spid="9">
                                            <p:txEl>
                                              <p:pRg st="4" end="4"/>
                                            </p:txEl>
                                          </p:spTgt>
                                        </p:tgtEl>
                                        <p:attrNameLst>
                                          <p:attrName>style.visibility</p:attrName>
                                        </p:attrNameLst>
                                      </p:cBhvr>
                                      <p:to>
                                        <p:strVal val="visible"/>
                                      </p:to>
                                    </p:set>
                                    <p:animEffect transition="in" filter="dissolve">
                                      <p:cBhvr>
                                        <p:cTn id="16" dur="500"/>
                                        <p:tgtEl>
                                          <p:spTgt spid="9">
                                            <p:txEl>
                                              <p:pRg st="4" end="4"/>
                                            </p:txEl>
                                          </p:spTgt>
                                        </p:tgtEl>
                                      </p:cBhvr>
                                    </p:animEffect>
                                  </p:childTnLst>
                                  <p:subTnLst>
                                    <p:set>
                                      <p:cBhvr override="childStyle">
                                        <p:cTn dur="1" fill="hold" display="0" masterRel="nextClick" afterEffect="1"/>
                                        <p:tgtEl>
                                          <p:spTgt spid="9">
                                            <p:txEl>
                                              <p:pRg st="4" end="4"/>
                                            </p:txEl>
                                          </p:spTgt>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par>
                                <p:cTn id="22" presetID="9" presetClass="entr" presetSubtype="0" fill="hold" grpId="1"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dissolve">
                                      <p:cBhvr>
                                        <p:cTn id="24"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dissolve">
                                      <p:cBhvr>
                                        <p:cTn id="29"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dissolve">
                                      <p:cBhvr>
                                        <p:cTn id="34" dur="500"/>
                                        <p:tgtEl>
                                          <p:spTgt spid="11"/>
                                        </p:tgtEl>
                                      </p:cBhvr>
                                    </p:animEffect>
                                  </p:childTnLst>
                                </p:cTn>
                              </p:par>
                              <p:par>
                                <p:cTn id="35" presetID="9"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dissolve">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0"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a:solidFill>
                  <a:schemeClr val="bg1"/>
                </a:solidFill>
              </a:rPr>
              <a:t>A break-through moment</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32</a:t>
            </a:fld>
            <a:endParaRPr lang="en-GB"/>
          </a:p>
        </p:txBody>
      </p:sp>
      <p:pic>
        <p:nvPicPr>
          <p:cNvPr id="20" name="Picture 19" descr="A person sitting at a desk in front of a store&#10;&#10;Description automatically generated">
            <a:extLst>
              <a:ext uri="{FF2B5EF4-FFF2-40B4-BE49-F238E27FC236}">
                <a16:creationId xmlns:a16="http://schemas.microsoft.com/office/drawing/2014/main" id="{BE522432-B874-484C-A34F-FC7E516F6142}"/>
              </a:ext>
            </a:extLst>
          </p:cNvPr>
          <p:cNvPicPr>
            <a:picLocks noChangeAspect="1"/>
          </p:cNvPicPr>
          <p:nvPr/>
        </p:nvPicPr>
        <p:blipFill>
          <a:blip r:embed="rId2"/>
          <a:stretch>
            <a:fillRect/>
          </a:stretch>
        </p:blipFill>
        <p:spPr>
          <a:xfrm>
            <a:off x="1047924" y="1262583"/>
            <a:ext cx="2070209" cy="2078002"/>
          </a:xfrm>
          <a:prstGeom prst="rect">
            <a:avLst/>
          </a:prstGeom>
        </p:spPr>
      </p:pic>
      <p:pic>
        <p:nvPicPr>
          <p:cNvPr id="25" name="Picture 24" descr="A group of people standing next to a person in a suit and tie&#10;&#10;Description automatically generated">
            <a:extLst>
              <a:ext uri="{FF2B5EF4-FFF2-40B4-BE49-F238E27FC236}">
                <a16:creationId xmlns:a16="http://schemas.microsoft.com/office/drawing/2014/main" id="{3C023CE9-9116-D64D-BF0E-E068917797C9}"/>
              </a:ext>
            </a:extLst>
          </p:cNvPr>
          <p:cNvPicPr>
            <a:picLocks noChangeAspect="1"/>
          </p:cNvPicPr>
          <p:nvPr/>
        </p:nvPicPr>
        <p:blipFill>
          <a:blip r:embed="rId3"/>
          <a:stretch>
            <a:fillRect/>
          </a:stretch>
        </p:blipFill>
        <p:spPr>
          <a:xfrm>
            <a:off x="1026293" y="3830492"/>
            <a:ext cx="3272444" cy="2078002"/>
          </a:xfrm>
          <a:prstGeom prst="rect">
            <a:avLst/>
          </a:prstGeom>
        </p:spPr>
      </p:pic>
      <p:pic>
        <p:nvPicPr>
          <p:cNvPr id="27" name="Picture 26" descr="A person in a cage&#10;&#10;Description automatically generated">
            <a:extLst>
              <a:ext uri="{FF2B5EF4-FFF2-40B4-BE49-F238E27FC236}">
                <a16:creationId xmlns:a16="http://schemas.microsoft.com/office/drawing/2014/main" id="{120826C6-B768-6747-B0CE-A1076B48AC14}"/>
              </a:ext>
            </a:extLst>
          </p:cNvPr>
          <p:cNvPicPr>
            <a:picLocks noChangeAspect="1"/>
          </p:cNvPicPr>
          <p:nvPr/>
        </p:nvPicPr>
        <p:blipFill>
          <a:blip r:embed="rId4"/>
          <a:stretch>
            <a:fillRect/>
          </a:stretch>
        </p:blipFill>
        <p:spPr>
          <a:xfrm>
            <a:off x="8751784" y="1262583"/>
            <a:ext cx="2811740" cy="2781748"/>
          </a:xfrm>
          <a:prstGeom prst="rect">
            <a:avLst/>
          </a:prstGeom>
        </p:spPr>
      </p:pic>
      <p:pic>
        <p:nvPicPr>
          <p:cNvPr id="29" name="Picture 28" descr="A couple of people posing for the camera&#10;&#10;Description automatically generated">
            <a:extLst>
              <a:ext uri="{FF2B5EF4-FFF2-40B4-BE49-F238E27FC236}">
                <a16:creationId xmlns:a16="http://schemas.microsoft.com/office/drawing/2014/main" id="{DE289FB0-53CF-3E47-AE2A-5A64316218DA}"/>
              </a:ext>
            </a:extLst>
          </p:cNvPr>
          <p:cNvPicPr>
            <a:picLocks noChangeAspect="1"/>
          </p:cNvPicPr>
          <p:nvPr/>
        </p:nvPicPr>
        <p:blipFill>
          <a:blip r:embed="rId5"/>
          <a:stretch>
            <a:fillRect/>
          </a:stretch>
        </p:blipFill>
        <p:spPr>
          <a:xfrm>
            <a:off x="3949685" y="1262583"/>
            <a:ext cx="3810000" cy="1993900"/>
          </a:xfrm>
          <a:prstGeom prst="rect">
            <a:avLst/>
          </a:prstGeom>
        </p:spPr>
      </p:pic>
      <p:sp>
        <p:nvSpPr>
          <p:cNvPr id="30" name="TextBox 29">
            <a:extLst>
              <a:ext uri="{FF2B5EF4-FFF2-40B4-BE49-F238E27FC236}">
                <a16:creationId xmlns:a16="http://schemas.microsoft.com/office/drawing/2014/main" id="{1F140B2B-12BB-3C43-A25E-AB8A91CC9638}"/>
              </a:ext>
            </a:extLst>
          </p:cNvPr>
          <p:cNvSpPr txBox="1"/>
          <p:nvPr/>
        </p:nvSpPr>
        <p:spPr>
          <a:xfrm>
            <a:off x="4910223" y="5410276"/>
            <a:ext cx="5698921" cy="646331"/>
          </a:xfrm>
          <a:prstGeom prst="rect">
            <a:avLst/>
          </a:prstGeom>
          <a:noFill/>
        </p:spPr>
        <p:txBody>
          <a:bodyPr wrap="square" rtlCol="0">
            <a:spAutoFit/>
          </a:bodyPr>
          <a:lstStyle/>
          <a:p>
            <a:r>
              <a:rPr lang="en-GB" dirty="0">
                <a:solidFill>
                  <a:schemeClr val="accent1">
                    <a:lumMod val="75000"/>
                  </a:schemeClr>
                </a:solidFill>
              </a:rPr>
              <a:t>1983 Discovery of the W and Z bosons</a:t>
            </a:r>
          </a:p>
          <a:p>
            <a:r>
              <a:rPr lang="en-GB" dirty="0">
                <a:solidFill>
                  <a:schemeClr val="accent1">
                    <a:lumMod val="75000"/>
                  </a:schemeClr>
                </a:solidFill>
              </a:rPr>
              <a:t>1984 Nobel prize for Carlo Rubbia and Simon van der Meer</a:t>
            </a:r>
          </a:p>
        </p:txBody>
      </p:sp>
      <p:pic>
        <p:nvPicPr>
          <p:cNvPr id="32" name="Picture 31" descr="A person sitting on a table&#10;&#10;Description automatically generated">
            <a:extLst>
              <a:ext uri="{FF2B5EF4-FFF2-40B4-BE49-F238E27FC236}">
                <a16:creationId xmlns:a16="http://schemas.microsoft.com/office/drawing/2014/main" id="{2EDC82D0-09D9-A349-A422-06EA879E27D7}"/>
              </a:ext>
            </a:extLst>
          </p:cNvPr>
          <p:cNvPicPr>
            <a:picLocks noChangeAspect="1"/>
          </p:cNvPicPr>
          <p:nvPr/>
        </p:nvPicPr>
        <p:blipFill>
          <a:blip r:embed="rId6"/>
          <a:stretch>
            <a:fillRect/>
          </a:stretch>
        </p:blipFill>
        <p:spPr>
          <a:xfrm>
            <a:off x="6212815" y="3825981"/>
            <a:ext cx="1520505" cy="1520505"/>
          </a:xfrm>
          <a:prstGeom prst="rect">
            <a:avLst/>
          </a:prstGeom>
        </p:spPr>
      </p:pic>
      <p:sp>
        <p:nvSpPr>
          <p:cNvPr id="33" name="TextBox 32">
            <a:extLst>
              <a:ext uri="{FF2B5EF4-FFF2-40B4-BE49-F238E27FC236}">
                <a16:creationId xmlns:a16="http://schemas.microsoft.com/office/drawing/2014/main" id="{4C0EFB4A-6CB3-8242-94B5-F009EB8155B4}"/>
              </a:ext>
            </a:extLst>
          </p:cNvPr>
          <p:cNvSpPr txBox="1"/>
          <p:nvPr/>
        </p:nvSpPr>
        <p:spPr>
          <a:xfrm>
            <a:off x="4994514" y="3221689"/>
            <a:ext cx="1720343" cy="369332"/>
          </a:xfrm>
          <a:prstGeom prst="rect">
            <a:avLst/>
          </a:prstGeom>
          <a:noFill/>
        </p:spPr>
        <p:txBody>
          <a:bodyPr wrap="none" rtlCol="0">
            <a:spAutoFit/>
          </a:bodyPr>
          <a:lstStyle/>
          <a:p>
            <a:r>
              <a:rPr lang="en-GB" dirty="0">
                <a:solidFill>
                  <a:schemeClr val="accent1">
                    <a:lumMod val="75000"/>
                  </a:schemeClr>
                </a:solidFill>
              </a:rPr>
              <a:t>Simon and Carlo</a:t>
            </a:r>
          </a:p>
        </p:txBody>
      </p:sp>
    </p:spTree>
    <p:extLst>
      <p:ext uri="{BB962C8B-B14F-4D97-AF65-F5344CB8AC3E}">
        <p14:creationId xmlns:p14="http://schemas.microsoft.com/office/powerpoint/2010/main" val="16941663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Accelerating science</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33</a:t>
            </a:fld>
            <a:endParaRPr lang="en-GB"/>
          </a:p>
        </p:txBody>
      </p:sp>
      <p:pic>
        <p:nvPicPr>
          <p:cNvPr id="7" name="Picture 6" descr="A picture containing text, map&#10;&#10;Description automatically generated">
            <a:extLst>
              <a:ext uri="{FF2B5EF4-FFF2-40B4-BE49-F238E27FC236}">
                <a16:creationId xmlns:a16="http://schemas.microsoft.com/office/drawing/2014/main" id="{D64038D5-7C69-7F45-AAA4-F05B9F0B978A}"/>
              </a:ext>
            </a:extLst>
          </p:cNvPr>
          <p:cNvPicPr>
            <a:picLocks noChangeAspect="1"/>
          </p:cNvPicPr>
          <p:nvPr/>
        </p:nvPicPr>
        <p:blipFill>
          <a:blip r:embed="rId3"/>
          <a:stretch>
            <a:fillRect/>
          </a:stretch>
        </p:blipFill>
        <p:spPr>
          <a:xfrm>
            <a:off x="1047924" y="1241349"/>
            <a:ext cx="4037018" cy="3960000"/>
          </a:xfrm>
          <a:prstGeom prst="rect">
            <a:avLst/>
          </a:prstGeom>
        </p:spPr>
      </p:pic>
      <p:sp>
        <p:nvSpPr>
          <p:cNvPr id="8" name="Oval 7">
            <a:extLst>
              <a:ext uri="{FF2B5EF4-FFF2-40B4-BE49-F238E27FC236}">
                <a16:creationId xmlns:a16="http://schemas.microsoft.com/office/drawing/2014/main" id="{63A1C671-6219-4444-867D-F61EC53E5D37}"/>
              </a:ext>
            </a:extLst>
          </p:cNvPr>
          <p:cNvSpPr/>
          <p:nvPr/>
        </p:nvSpPr>
        <p:spPr>
          <a:xfrm>
            <a:off x="2001251" y="3454167"/>
            <a:ext cx="622033" cy="62203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C4A7F43-26D0-C04D-A6C3-D0366F7720E6}"/>
              </a:ext>
            </a:extLst>
          </p:cNvPr>
          <p:cNvSpPr/>
          <p:nvPr/>
        </p:nvSpPr>
        <p:spPr>
          <a:xfrm>
            <a:off x="2151078" y="4172999"/>
            <a:ext cx="63616" cy="636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0DCCE30F-0326-584E-B30A-8A04C6ED4389}"/>
              </a:ext>
            </a:extLst>
          </p:cNvPr>
          <p:cNvSpPr txBox="1"/>
          <p:nvPr/>
        </p:nvSpPr>
        <p:spPr>
          <a:xfrm>
            <a:off x="2109975" y="3429000"/>
            <a:ext cx="441146" cy="307777"/>
          </a:xfrm>
          <a:prstGeom prst="rect">
            <a:avLst/>
          </a:prstGeom>
          <a:noFill/>
        </p:spPr>
        <p:txBody>
          <a:bodyPr wrap="none" rtlCol="0">
            <a:spAutoFit/>
          </a:bodyPr>
          <a:lstStyle/>
          <a:p>
            <a:r>
              <a:rPr lang="en-GB" sz="1400" dirty="0"/>
              <a:t>SPS</a:t>
            </a:r>
          </a:p>
        </p:txBody>
      </p:sp>
      <p:sp>
        <p:nvSpPr>
          <p:cNvPr id="13" name="TextBox 12">
            <a:extLst>
              <a:ext uri="{FF2B5EF4-FFF2-40B4-BE49-F238E27FC236}">
                <a16:creationId xmlns:a16="http://schemas.microsoft.com/office/drawing/2014/main" id="{EA7F5642-F727-9A47-9055-80EAE200F66C}"/>
              </a:ext>
            </a:extLst>
          </p:cNvPr>
          <p:cNvSpPr txBox="1"/>
          <p:nvPr/>
        </p:nvSpPr>
        <p:spPr>
          <a:xfrm>
            <a:off x="2026474" y="4188484"/>
            <a:ext cx="335348" cy="276999"/>
          </a:xfrm>
          <a:prstGeom prst="rect">
            <a:avLst/>
          </a:prstGeom>
          <a:noFill/>
        </p:spPr>
        <p:txBody>
          <a:bodyPr wrap="none" rtlCol="0">
            <a:spAutoFit/>
          </a:bodyPr>
          <a:lstStyle/>
          <a:p>
            <a:r>
              <a:rPr lang="en-GB" sz="1200" dirty="0"/>
              <a:t>PS</a:t>
            </a:r>
          </a:p>
        </p:txBody>
      </p:sp>
      <p:grpSp>
        <p:nvGrpSpPr>
          <p:cNvPr id="15" name="Group 14">
            <a:extLst>
              <a:ext uri="{FF2B5EF4-FFF2-40B4-BE49-F238E27FC236}">
                <a16:creationId xmlns:a16="http://schemas.microsoft.com/office/drawing/2014/main" id="{C6DF393C-DC57-BA46-B7FA-285E49498BF5}"/>
              </a:ext>
            </a:extLst>
          </p:cNvPr>
          <p:cNvGrpSpPr/>
          <p:nvPr/>
        </p:nvGrpSpPr>
        <p:grpSpPr>
          <a:xfrm>
            <a:off x="1347285" y="1770611"/>
            <a:ext cx="2337394" cy="2337394"/>
            <a:chOff x="1347285" y="1770611"/>
            <a:chExt cx="2337394" cy="2337394"/>
          </a:xfrm>
        </p:grpSpPr>
        <p:sp>
          <p:nvSpPr>
            <p:cNvPr id="21" name="Oval 20">
              <a:extLst>
                <a:ext uri="{FF2B5EF4-FFF2-40B4-BE49-F238E27FC236}">
                  <a16:creationId xmlns:a16="http://schemas.microsoft.com/office/drawing/2014/main" id="{BF185BC6-1A2C-2646-BA1A-49828A344F94}"/>
                </a:ext>
              </a:extLst>
            </p:cNvPr>
            <p:cNvSpPr/>
            <p:nvPr/>
          </p:nvSpPr>
          <p:spPr>
            <a:xfrm>
              <a:off x="1347285" y="1770611"/>
              <a:ext cx="2337394" cy="23373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7A02B96C-1FE3-8B44-B2E1-5076A71EE7A5}"/>
                </a:ext>
              </a:extLst>
            </p:cNvPr>
            <p:cNvSpPr txBox="1"/>
            <p:nvPr/>
          </p:nvSpPr>
          <p:spPr>
            <a:xfrm>
              <a:off x="2158962" y="1770611"/>
              <a:ext cx="784317" cy="307777"/>
            </a:xfrm>
            <a:prstGeom prst="rect">
              <a:avLst/>
            </a:prstGeom>
            <a:noFill/>
          </p:spPr>
          <p:txBody>
            <a:bodyPr wrap="none" rtlCol="0">
              <a:spAutoFit/>
            </a:bodyPr>
            <a:lstStyle/>
            <a:p>
              <a:r>
                <a:rPr lang="en-GB" sz="1400" dirty="0"/>
                <a:t>LEP/LHC</a:t>
              </a:r>
            </a:p>
          </p:txBody>
        </p:sp>
      </p:grpSp>
      <p:grpSp>
        <p:nvGrpSpPr>
          <p:cNvPr id="23" name="Group 22">
            <a:extLst>
              <a:ext uri="{FF2B5EF4-FFF2-40B4-BE49-F238E27FC236}">
                <a16:creationId xmlns:a16="http://schemas.microsoft.com/office/drawing/2014/main" id="{509D2857-725F-3340-9166-0FACBB0B9B6E}"/>
              </a:ext>
            </a:extLst>
          </p:cNvPr>
          <p:cNvGrpSpPr/>
          <p:nvPr/>
        </p:nvGrpSpPr>
        <p:grpSpPr>
          <a:xfrm>
            <a:off x="544030" y="3559187"/>
            <a:ext cx="1565945" cy="560008"/>
            <a:chOff x="544030" y="3559187"/>
            <a:chExt cx="1565945" cy="560008"/>
          </a:xfrm>
        </p:grpSpPr>
        <p:sp>
          <p:nvSpPr>
            <p:cNvPr id="19" name="Oval 18">
              <a:extLst>
                <a:ext uri="{FF2B5EF4-FFF2-40B4-BE49-F238E27FC236}">
                  <a16:creationId xmlns:a16="http://schemas.microsoft.com/office/drawing/2014/main" id="{C3C3B660-0AEA-9B42-BE1D-07FCB9CD66FA}"/>
                </a:ext>
              </a:extLst>
            </p:cNvPr>
            <p:cNvSpPr/>
            <p:nvPr/>
          </p:nvSpPr>
          <p:spPr>
            <a:xfrm>
              <a:off x="2064256" y="4073476"/>
              <a:ext cx="45719" cy="45719"/>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B6B3F023-44B3-B341-8FD2-E56D9D92D5CE}"/>
                </a:ext>
              </a:extLst>
            </p:cNvPr>
            <p:cNvSpPr txBox="1"/>
            <p:nvPr/>
          </p:nvSpPr>
          <p:spPr>
            <a:xfrm>
              <a:off x="544030" y="3559187"/>
              <a:ext cx="421910" cy="338554"/>
            </a:xfrm>
            <a:prstGeom prst="rect">
              <a:avLst/>
            </a:prstGeom>
            <a:noFill/>
          </p:spPr>
          <p:txBody>
            <a:bodyPr wrap="none" rtlCol="0">
              <a:spAutoFit/>
            </a:bodyPr>
            <a:lstStyle/>
            <a:p>
              <a:r>
                <a:rPr lang="en-GB" sz="1600" dirty="0">
                  <a:solidFill>
                    <a:srgbClr val="FF0000"/>
                  </a:solidFill>
                </a:rPr>
                <a:t>AA</a:t>
              </a:r>
            </a:p>
          </p:txBody>
        </p:sp>
        <p:cxnSp>
          <p:nvCxnSpPr>
            <p:cNvPr id="22" name="Straight Arrow Connector 21">
              <a:extLst>
                <a:ext uri="{FF2B5EF4-FFF2-40B4-BE49-F238E27FC236}">
                  <a16:creationId xmlns:a16="http://schemas.microsoft.com/office/drawing/2014/main" id="{591320CA-D9EB-0D49-8866-A9034D9FE680}"/>
                </a:ext>
              </a:extLst>
            </p:cNvPr>
            <p:cNvCxnSpPr>
              <a:stCxn id="16" idx="3"/>
            </p:cNvCxnSpPr>
            <p:nvPr/>
          </p:nvCxnSpPr>
          <p:spPr>
            <a:xfrm>
              <a:off x="965940" y="3728464"/>
              <a:ext cx="1071872" cy="336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264A2682-FC88-F847-9115-A55BA98FB249}"/>
              </a:ext>
            </a:extLst>
          </p:cNvPr>
          <p:cNvGrpSpPr/>
          <p:nvPr/>
        </p:nvGrpSpPr>
        <p:grpSpPr>
          <a:xfrm>
            <a:off x="2481786" y="3584488"/>
            <a:ext cx="194207" cy="446352"/>
            <a:chOff x="6873618" y="3386357"/>
            <a:chExt cx="194207" cy="446352"/>
          </a:xfrm>
        </p:grpSpPr>
        <p:sp>
          <p:nvSpPr>
            <p:cNvPr id="28" name="Explosion 1 27">
              <a:extLst>
                <a:ext uri="{FF2B5EF4-FFF2-40B4-BE49-F238E27FC236}">
                  <a16:creationId xmlns:a16="http://schemas.microsoft.com/office/drawing/2014/main" id="{DEB519F5-8DAC-194E-9286-58DD421D1A64}"/>
                </a:ext>
              </a:extLst>
            </p:cNvPr>
            <p:cNvSpPr/>
            <p:nvPr/>
          </p:nvSpPr>
          <p:spPr>
            <a:xfrm flipV="1">
              <a:off x="6873618" y="3699466"/>
              <a:ext cx="133243" cy="133243"/>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Explosion 1 33">
              <a:extLst>
                <a:ext uri="{FF2B5EF4-FFF2-40B4-BE49-F238E27FC236}">
                  <a16:creationId xmlns:a16="http://schemas.microsoft.com/office/drawing/2014/main" id="{9567C4DC-C236-7845-A2E9-8494E69B6A05}"/>
                </a:ext>
              </a:extLst>
            </p:cNvPr>
            <p:cNvSpPr/>
            <p:nvPr/>
          </p:nvSpPr>
          <p:spPr>
            <a:xfrm flipV="1">
              <a:off x="6934582" y="3386357"/>
              <a:ext cx="133243" cy="133243"/>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6" name="TextBox 35">
            <a:extLst>
              <a:ext uri="{FF2B5EF4-FFF2-40B4-BE49-F238E27FC236}">
                <a16:creationId xmlns:a16="http://schemas.microsoft.com/office/drawing/2014/main" id="{3F1CA3CF-8F58-CB4D-80EE-FDF7F50493C9}"/>
              </a:ext>
            </a:extLst>
          </p:cNvPr>
          <p:cNvSpPr txBox="1"/>
          <p:nvPr/>
        </p:nvSpPr>
        <p:spPr>
          <a:xfrm>
            <a:off x="5738908" y="1295470"/>
            <a:ext cx="6024445" cy="4555093"/>
          </a:xfrm>
          <a:prstGeom prst="rect">
            <a:avLst/>
          </a:prstGeom>
          <a:noFill/>
        </p:spPr>
        <p:txBody>
          <a:bodyPr wrap="square" rtlCol="0">
            <a:spAutoFit/>
          </a:bodyPr>
          <a:lstStyle/>
          <a:p>
            <a:r>
              <a:rPr lang="en-GB" sz="1600" dirty="0">
                <a:solidFill>
                  <a:schemeClr val="accent1">
                    <a:lumMod val="75000"/>
                  </a:schemeClr>
                </a:solidFill>
              </a:rPr>
              <a:t>To go </a:t>
            </a:r>
            <a:r>
              <a:rPr lang="en-GB" sz="1600" dirty="0">
                <a:solidFill>
                  <a:srgbClr val="FF0000"/>
                </a:solidFill>
              </a:rPr>
              <a:t>quickly</a:t>
            </a:r>
            <a:r>
              <a:rPr lang="en-GB" sz="1600" dirty="0">
                <a:solidFill>
                  <a:schemeClr val="accent1">
                    <a:lumMod val="75000"/>
                  </a:schemeClr>
                </a:solidFill>
              </a:rPr>
              <a:t> to higher energy collisions to do a </a:t>
            </a:r>
            <a:r>
              <a:rPr lang="en-GB" sz="1600" dirty="0">
                <a:solidFill>
                  <a:srgbClr val="FF0000"/>
                </a:solidFill>
              </a:rPr>
              <a:t>discovery</a:t>
            </a:r>
            <a:r>
              <a:rPr lang="en-GB" sz="1600" dirty="0">
                <a:solidFill>
                  <a:schemeClr val="accent1">
                    <a:lumMod val="75000"/>
                  </a:schemeClr>
                </a:solidFill>
              </a:rPr>
              <a:t> (and beat the competition!):</a:t>
            </a:r>
          </a:p>
          <a:p>
            <a:endParaRPr lang="en-GB" sz="1600" dirty="0">
              <a:solidFill>
                <a:schemeClr val="accent1">
                  <a:lumMod val="75000"/>
                </a:schemeClr>
              </a:solidFill>
            </a:endParaRPr>
          </a:p>
          <a:p>
            <a:pPr marL="285750" indent="-285750">
              <a:buFont typeface="Arial" panose="020B0604020202020204" pitchFamily="34" charset="0"/>
              <a:buChar char="•"/>
            </a:pPr>
            <a:r>
              <a:rPr lang="en-GB" sz="1600" dirty="0">
                <a:solidFill>
                  <a:schemeClr val="accent1">
                    <a:lumMod val="75000"/>
                  </a:schemeClr>
                </a:solidFill>
              </a:rPr>
              <a:t>Construct a big ring (takes time)</a:t>
            </a:r>
          </a:p>
          <a:p>
            <a:pPr marL="742950" lvl="1" indent="-285750">
              <a:buFont typeface="Arial" panose="020B0604020202020204" pitchFamily="34" charset="0"/>
              <a:buChar char="•"/>
            </a:pPr>
            <a:r>
              <a:rPr lang="en-GB" sz="1600" dirty="0">
                <a:solidFill>
                  <a:schemeClr val="accent1">
                    <a:lumMod val="75000"/>
                  </a:schemeClr>
                </a:solidFill>
              </a:rPr>
              <a:t>Better start soon</a:t>
            </a:r>
          </a:p>
          <a:p>
            <a:pPr marL="742950" lvl="1" indent="-285750">
              <a:buFont typeface="Arial" panose="020B0604020202020204" pitchFamily="34" charset="0"/>
              <a:buChar char="•"/>
            </a:pPr>
            <a:endParaRPr lang="en-GB" sz="1600" dirty="0">
              <a:solidFill>
                <a:schemeClr val="accent1">
                  <a:lumMod val="75000"/>
                </a:schemeClr>
              </a:solidFill>
            </a:endParaRPr>
          </a:p>
          <a:p>
            <a:pPr marL="285750" indent="-285750">
              <a:buFont typeface="Arial" panose="020B0604020202020204" pitchFamily="34" charset="0"/>
              <a:buChar char="•"/>
            </a:pPr>
            <a:r>
              <a:rPr lang="en-GB" sz="1600" dirty="0">
                <a:solidFill>
                  <a:schemeClr val="accent6">
                    <a:lumMod val="75000"/>
                  </a:schemeClr>
                </a:solidFill>
              </a:rPr>
              <a:t>Turn the existing SPS into a collider (double the energy!)</a:t>
            </a:r>
          </a:p>
          <a:p>
            <a:pPr marL="742950" lvl="1" indent="-285750">
              <a:buFont typeface="Arial" panose="020B0604020202020204" pitchFamily="34" charset="0"/>
              <a:buChar char="•"/>
            </a:pPr>
            <a:r>
              <a:rPr lang="en-GB" sz="1600" dirty="0">
                <a:solidFill>
                  <a:schemeClr val="accent1">
                    <a:lumMod val="75000"/>
                  </a:schemeClr>
                </a:solidFill>
              </a:rPr>
              <a:t>Using antiprotons (they can circulate in opposite direction in the same magnetic field!)</a:t>
            </a:r>
          </a:p>
          <a:p>
            <a:pPr marL="742950" lvl="1" indent="-285750">
              <a:buFont typeface="Arial" panose="020B0604020202020204" pitchFamily="34" charset="0"/>
              <a:buChar char="•"/>
            </a:pPr>
            <a:r>
              <a:rPr lang="en-GB" sz="1600" dirty="0">
                <a:solidFill>
                  <a:schemeClr val="accent1">
                    <a:lumMod val="75000"/>
                  </a:schemeClr>
                </a:solidFill>
              </a:rPr>
              <a:t>But antiprotons are hard to get by and you need many to have good statistics</a:t>
            </a:r>
          </a:p>
          <a:p>
            <a:pPr marL="742950" lvl="1" indent="-285750">
              <a:buFont typeface="Arial" panose="020B0604020202020204" pitchFamily="34" charset="0"/>
              <a:buChar char="•"/>
            </a:pPr>
            <a:endParaRPr lang="en-GB" sz="1600" dirty="0">
              <a:solidFill>
                <a:schemeClr val="accent1">
                  <a:lumMod val="75000"/>
                </a:schemeClr>
              </a:solidFill>
            </a:endParaRPr>
          </a:p>
          <a:p>
            <a:pPr marL="742950" lvl="1" indent="-285750">
              <a:buFont typeface="Arial" panose="020B0604020202020204" pitchFamily="34" charset="0"/>
              <a:buChar char="•"/>
            </a:pPr>
            <a:r>
              <a:rPr lang="en-GB" sz="1600" dirty="0">
                <a:solidFill>
                  <a:schemeClr val="accent6">
                    <a:lumMod val="75000"/>
                  </a:schemeClr>
                </a:solidFill>
              </a:rPr>
              <a:t>There is a way: construct a small Antiproton Accumulator</a:t>
            </a:r>
          </a:p>
          <a:p>
            <a:pPr marL="742950" lvl="1" indent="-285750">
              <a:buFont typeface="Arial" panose="020B0604020202020204" pitchFamily="34" charset="0"/>
              <a:buChar char="•"/>
            </a:pPr>
            <a:r>
              <a:rPr lang="en-GB" sz="1600" dirty="0">
                <a:solidFill>
                  <a:schemeClr val="accent1">
                    <a:lumMod val="75000"/>
                  </a:schemeClr>
                </a:solidFill>
              </a:rPr>
              <a:t>Critical problem: how to cool the very large momentum spread so they can be accumulated</a:t>
            </a:r>
          </a:p>
          <a:p>
            <a:pPr marL="742950" lvl="1" indent="-285750">
              <a:buFont typeface="Arial" panose="020B0604020202020204" pitchFamily="34" charset="0"/>
              <a:buChar char="•"/>
            </a:pPr>
            <a:endParaRPr lang="en-GB" sz="1600" dirty="0">
              <a:solidFill>
                <a:schemeClr val="accent1">
                  <a:lumMod val="75000"/>
                </a:schemeClr>
              </a:solidFill>
            </a:endParaRPr>
          </a:p>
          <a:p>
            <a:pPr marL="742950" lvl="1" indent="-285750">
              <a:buFont typeface="Arial" panose="020B0604020202020204" pitchFamily="34" charset="0"/>
              <a:buChar char="•"/>
            </a:pPr>
            <a:r>
              <a:rPr lang="en-GB" sz="1600" dirty="0">
                <a:solidFill>
                  <a:schemeClr val="accent6">
                    <a:lumMod val="75000"/>
                  </a:schemeClr>
                </a:solidFill>
              </a:rPr>
              <a:t>The solution: stochastic cooling! (new invention)</a:t>
            </a:r>
          </a:p>
          <a:p>
            <a:endParaRPr lang="en-GB" dirty="0">
              <a:solidFill>
                <a:schemeClr val="accent1">
                  <a:lumMod val="75000"/>
                </a:schemeClr>
              </a:solidFill>
            </a:endParaRPr>
          </a:p>
        </p:txBody>
      </p:sp>
      <p:pic>
        <p:nvPicPr>
          <p:cNvPr id="39" name="Picture 38" descr="A picture containing light&#10;&#10;Description automatically generated">
            <a:extLst>
              <a:ext uri="{FF2B5EF4-FFF2-40B4-BE49-F238E27FC236}">
                <a16:creationId xmlns:a16="http://schemas.microsoft.com/office/drawing/2014/main" id="{D8091F9C-EED7-E840-9134-14096B87269A}"/>
              </a:ext>
            </a:extLst>
          </p:cNvPr>
          <p:cNvPicPr>
            <a:picLocks noChangeAspect="1"/>
          </p:cNvPicPr>
          <p:nvPr/>
        </p:nvPicPr>
        <p:blipFill>
          <a:blip r:embed="rId4"/>
          <a:stretch>
            <a:fillRect/>
          </a:stretch>
        </p:blipFill>
        <p:spPr>
          <a:xfrm>
            <a:off x="5303391" y="2687213"/>
            <a:ext cx="481682" cy="504190"/>
          </a:xfrm>
          <a:prstGeom prst="rect">
            <a:avLst/>
          </a:prstGeom>
        </p:spPr>
      </p:pic>
      <p:pic>
        <p:nvPicPr>
          <p:cNvPr id="40" name="Picture 39" descr="A picture containing light&#10;&#10;Description automatically generated">
            <a:extLst>
              <a:ext uri="{FF2B5EF4-FFF2-40B4-BE49-F238E27FC236}">
                <a16:creationId xmlns:a16="http://schemas.microsoft.com/office/drawing/2014/main" id="{EBB25B06-96E6-AE46-A412-203A8FC0183D}"/>
              </a:ext>
            </a:extLst>
          </p:cNvPr>
          <p:cNvPicPr>
            <a:picLocks noChangeAspect="1"/>
          </p:cNvPicPr>
          <p:nvPr/>
        </p:nvPicPr>
        <p:blipFill>
          <a:blip r:embed="rId4"/>
          <a:stretch>
            <a:fillRect/>
          </a:stretch>
        </p:blipFill>
        <p:spPr>
          <a:xfrm>
            <a:off x="5690727" y="4172999"/>
            <a:ext cx="481682" cy="504190"/>
          </a:xfrm>
          <a:prstGeom prst="rect">
            <a:avLst/>
          </a:prstGeom>
        </p:spPr>
      </p:pic>
      <p:sp>
        <p:nvSpPr>
          <p:cNvPr id="42" name="Notched Right Arrow 41">
            <a:extLst>
              <a:ext uri="{FF2B5EF4-FFF2-40B4-BE49-F238E27FC236}">
                <a16:creationId xmlns:a16="http://schemas.microsoft.com/office/drawing/2014/main" id="{A6233641-0CED-1849-B881-BDA941C7573E}"/>
              </a:ext>
            </a:extLst>
          </p:cNvPr>
          <p:cNvSpPr/>
          <p:nvPr/>
        </p:nvSpPr>
        <p:spPr>
          <a:xfrm>
            <a:off x="5681958" y="5207601"/>
            <a:ext cx="490451" cy="30916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50139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6">
                                            <p:txEl>
                                              <p:pRg st="2" end="2"/>
                                            </p:txEl>
                                          </p:spTgt>
                                        </p:tgtEl>
                                        <p:attrNameLst>
                                          <p:attrName>style.visibility</p:attrName>
                                        </p:attrNameLst>
                                      </p:cBhvr>
                                      <p:to>
                                        <p:strVal val="visible"/>
                                      </p:to>
                                    </p:set>
                                    <p:animEffect transition="in" filter="dissolve">
                                      <p:cBhvr>
                                        <p:cTn id="7" dur="500"/>
                                        <p:tgtEl>
                                          <p:spTgt spid="36">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6">
                                            <p:txEl>
                                              <p:pRg st="3" end="3"/>
                                            </p:txEl>
                                          </p:spTgt>
                                        </p:tgtEl>
                                        <p:attrNameLst>
                                          <p:attrName>style.visibility</p:attrName>
                                        </p:attrNameLst>
                                      </p:cBhvr>
                                      <p:to>
                                        <p:strVal val="visible"/>
                                      </p:to>
                                    </p:set>
                                    <p:animEffect transition="in" filter="dissolve">
                                      <p:cBhvr>
                                        <p:cTn id="10" dur="500"/>
                                        <p:tgtEl>
                                          <p:spTgt spid="36">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dissolve">
                                      <p:cBhvr>
                                        <p:cTn id="15" dur="20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6">
                                            <p:txEl>
                                              <p:pRg st="5" end="5"/>
                                            </p:txEl>
                                          </p:spTgt>
                                        </p:tgtEl>
                                        <p:attrNameLst>
                                          <p:attrName>style.visibility</p:attrName>
                                        </p:attrNameLst>
                                      </p:cBhvr>
                                      <p:to>
                                        <p:strVal val="visible"/>
                                      </p:to>
                                    </p:set>
                                    <p:animEffect transition="in" filter="dissolve">
                                      <p:cBhvr>
                                        <p:cTn id="20" dur="500"/>
                                        <p:tgtEl>
                                          <p:spTgt spid="36">
                                            <p:txEl>
                                              <p:pRg st="5" end="5"/>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6">
                                            <p:txEl>
                                              <p:pRg st="6" end="6"/>
                                            </p:txEl>
                                          </p:spTgt>
                                        </p:tgtEl>
                                        <p:attrNameLst>
                                          <p:attrName>style.visibility</p:attrName>
                                        </p:attrNameLst>
                                      </p:cBhvr>
                                      <p:to>
                                        <p:strVal val="visible"/>
                                      </p:to>
                                    </p:set>
                                    <p:animEffect transition="in" filter="dissolve">
                                      <p:cBhvr>
                                        <p:cTn id="23" dur="500"/>
                                        <p:tgtEl>
                                          <p:spTgt spid="36">
                                            <p:txEl>
                                              <p:pRg st="6" end="6"/>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6">
                                            <p:txEl>
                                              <p:pRg st="7" end="7"/>
                                            </p:txEl>
                                          </p:spTgt>
                                        </p:tgtEl>
                                        <p:attrNameLst>
                                          <p:attrName>style.visibility</p:attrName>
                                        </p:attrNameLst>
                                      </p:cBhvr>
                                      <p:to>
                                        <p:strVal val="visible"/>
                                      </p:to>
                                    </p:set>
                                    <p:animEffect transition="in" filter="dissolve">
                                      <p:cBhvr>
                                        <p:cTn id="26" dur="500"/>
                                        <p:tgtEl>
                                          <p:spTgt spid="36">
                                            <p:txEl>
                                              <p:pRg st="7" end="7"/>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dissolve">
                                      <p:cBhvr>
                                        <p:cTn id="29" dur="500"/>
                                        <p:tgtEl>
                                          <p:spTgt spid="15"/>
                                        </p:tgtEl>
                                      </p:cBhvr>
                                    </p:animEffect>
                                  </p:childTnLst>
                                </p:cTn>
                              </p:par>
                              <p:par>
                                <p:cTn id="30" presetID="9" presetClass="entr" presetSubtype="0" fill="hold"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dissolve">
                                      <p:cBhvr>
                                        <p:cTn id="32" dur="500"/>
                                        <p:tgtEl>
                                          <p:spTgt spid="39"/>
                                        </p:tgtEl>
                                      </p:cBhvr>
                                    </p:animEffect>
                                  </p:childTnLst>
                                </p:cTn>
                              </p:par>
                              <p:par>
                                <p:cTn id="33" presetID="9"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dissolve">
                                      <p:cBhvr>
                                        <p:cTn id="35" dur="500"/>
                                        <p:tgtEl>
                                          <p:spTgt spid="35"/>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36">
                                            <p:txEl>
                                              <p:pRg st="9" end="9"/>
                                            </p:txEl>
                                          </p:spTgt>
                                        </p:tgtEl>
                                        <p:attrNameLst>
                                          <p:attrName>style.visibility</p:attrName>
                                        </p:attrNameLst>
                                      </p:cBhvr>
                                      <p:to>
                                        <p:strVal val="visible"/>
                                      </p:to>
                                    </p:set>
                                    <p:animEffect transition="in" filter="dissolve">
                                      <p:cBhvr>
                                        <p:cTn id="40" dur="500"/>
                                        <p:tgtEl>
                                          <p:spTgt spid="36">
                                            <p:txEl>
                                              <p:pRg st="9" end="9"/>
                                            </p:txEl>
                                          </p:spTgt>
                                        </p:tgtEl>
                                      </p:cBhvr>
                                    </p:animEffect>
                                  </p:childTnLst>
                                </p:cTn>
                              </p:par>
                              <p:par>
                                <p:cTn id="41" presetID="9" presetClass="entr" presetSubtype="0" fill="hold" nodeType="withEffect">
                                  <p:stCondLst>
                                    <p:cond delay="0"/>
                                  </p:stCondLst>
                                  <p:childTnLst>
                                    <p:set>
                                      <p:cBhvr>
                                        <p:cTn id="42" dur="1" fill="hold">
                                          <p:stCondLst>
                                            <p:cond delay="0"/>
                                          </p:stCondLst>
                                        </p:cTn>
                                        <p:tgtEl>
                                          <p:spTgt spid="36">
                                            <p:txEl>
                                              <p:pRg st="10" end="10"/>
                                            </p:txEl>
                                          </p:spTgt>
                                        </p:tgtEl>
                                        <p:attrNameLst>
                                          <p:attrName>style.visibility</p:attrName>
                                        </p:attrNameLst>
                                      </p:cBhvr>
                                      <p:to>
                                        <p:strVal val="visible"/>
                                      </p:to>
                                    </p:set>
                                    <p:animEffect transition="in" filter="dissolve">
                                      <p:cBhvr>
                                        <p:cTn id="43" dur="500"/>
                                        <p:tgtEl>
                                          <p:spTgt spid="36">
                                            <p:txEl>
                                              <p:pRg st="10" end="10"/>
                                            </p:txEl>
                                          </p:spTgt>
                                        </p:tgtEl>
                                      </p:cBhvr>
                                    </p:animEffect>
                                  </p:childTnLst>
                                </p:cTn>
                              </p:par>
                              <p:par>
                                <p:cTn id="44" presetID="9" presetClass="entr" presetSubtype="0" fill="hold"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dissolve">
                                      <p:cBhvr>
                                        <p:cTn id="46" dur="500"/>
                                        <p:tgtEl>
                                          <p:spTgt spid="40"/>
                                        </p:tgtEl>
                                      </p:cBhvr>
                                    </p:animEffect>
                                  </p:childTnLst>
                                </p:cTn>
                              </p:par>
                              <p:par>
                                <p:cTn id="47" presetID="9" presetClass="entr" presetSubtype="0"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dissolve">
                                      <p:cBhvr>
                                        <p:cTn id="49" dur="500"/>
                                        <p:tgtEl>
                                          <p:spTgt spid="23"/>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36">
                                            <p:txEl>
                                              <p:pRg st="12" end="12"/>
                                            </p:txEl>
                                          </p:spTgt>
                                        </p:tgtEl>
                                        <p:attrNameLst>
                                          <p:attrName>style.visibility</p:attrName>
                                        </p:attrNameLst>
                                      </p:cBhvr>
                                      <p:to>
                                        <p:strVal val="visible"/>
                                      </p:to>
                                    </p:set>
                                    <p:animEffect transition="in" filter="dissolve">
                                      <p:cBhvr>
                                        <p:cTn id="54" dur="500"/>
                                        <p:tgtEl>
                                          <p:spTgt spid="36">
                                            <p:txEl>
                                              <p:pRg st="12" end="12"/>
                                            </p:txEl>
                                          </p:spTgt>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dissolve">
                                      <p:cBhvr>
                                        <p:cTn id="5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A picture containing indoor, cake, cup, donut&#10;&#10;Description automatically generated">
            <a:extLst>
              <a:ext uri="{FF2B5EF4-FFF2-40B4-BE49-F238E27FC236}">
                <a16:creationId xmlns:a16="http://schemas.microsoft.com/office/drawing/2014/main" id="{A5D44B3E-6E00-B145-9B39-2F69ED2206E0}"/>
              </a:ext>
            </a:extLst>
          </p:cNvPr>
          <p:cNvPicPr>
            <a:picLocks noChangeAspect="1"/>
          </p:cNvPicPr>
          <p:nvPr/>
        </p:nvPicPr>
        <p:blipFill>
          <a:blip r:embed="rId2"/>
          <a:stretch>
            <a:fillRect/>
          </a:stretch>
        </p:blipFill>
        <p:spPr>
          <a:xfrm rot="1369673">
            <a:off x="10528901" y="5940816"/>
            <a:ext cx="1463888" cy="592101"/>
          </a:xfrm>
          <a:prstGeom prst="rect">
            <a:avLst/>
          </a:prstGeom>
        </p:spPr>
      </p:pic>
      <p:sp>
        <p:nvSpPr>
          <p:cNvPr id="73" name="Freeform 72">
            <a:extLst>
              <a:ext uri="{FF2B5EF4-FFF2-40B4-BE49-F238E27FC236}">
                <a16:creationId xmlns:a16="http://schemas.microsoft.com/office/drawing/2014/main" id="{F4733D76-03A0-4F4D-99CF-A1DD8E93080C}"/>
              </a:ext>
            </a:extLst>
          </p:cNvPr>
          <p:cNvSpPr/>
          <p:nvPr/>
        </p:nvSpPr>
        <p:spPr>
          <a:xfrm>
            <a:off x="4101092" y="4303675"/>
            <a:ext cx="7159752" cy="2217636"/>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7D5C8AB-321E-D04C-A297-CDF677A4713B}"/>
              </a:ext>
            </a:extLst>
          </p:cNvPr>
          <p:cNvPicPr>
            <a:picLocks noChangeAspect="1"/>
          </p:cNvPicPr>
          <p:nvPr/>
        </p:nvPicPr>
        <p:blipFill>
          <a:blip r:embed="rId3"/>
          <a:stretch>
            <a:fillRect/>
          </a:stretch>
        </p:blipFill>
        <p:spPr>
          <a:xfrm>
            <a:off x="5014604" y="1348866"/>
            <a:ext cx="1351995" cy="1357447"/>
          </a:xfrm>
          <a:prstGeom prst="rect">
            <a:avLst/>
          </a:prstGeom>
        </p:spPr>
      </p:pic>
      <p:sp>
        <p:nvSpPr>
          <p:cNvPr id="2" name="Title 1">
            <a:extLst>
              <a:ext uri="{FF2B5EF4-FFF2-40B4-BE49-F238E27FC236}">
                <a16:creationId xmlns:a16="http://schemas.microsoft.com/office/drawing/2014/main" id="{1209ED25-F823-6F45-BA69-530616B8F02F}"/>
              </a:ext>
            </a:extLst>
          </p:cNvPr>
          <p:cNvSpPr>
            <a:spLocks noGrp="1"/>
          </p:cNvSpPr>
          <p:nvPr>
            <p:ph type="title"/>
          </p:nvPr>
        </p:nvSpPr>
        <p:spPr/>
        <p:txBody>
          <a:bodyPr>
            <a:normAutofit/>
          </a:bodyPr>
          <a:lstStyle/>
          <a:p>
            <a:pPr algn="ctr"/>
            <a:r>
              <a:rPr lang="en-GB" dirty="0">
                <a:solidFill>
                  <a:schemeClr val="bg1"/>
                </a:solidFill>
              </a:rPr>
              <a:t>Talk overview</a:t>
            </a:r>
          </a:p>
        </p:txBody>
      </p:sp>
      <p:sp>
        <p:nvSpPr>
          <p:cNvPr id="147" name="Date Placeholder 146">
            <a:extLst>
              <a:ext uri="{FF2B5EF4-FFF2-40B4-BE49-F238E27FC236}">
                <a16:creationId xmlns:a16="http://schemas.microsoft.com/office/drawing/2014/main" id="{A1EF4324-B1B6-4541-B9C2-081B2980D7AF}"/>
              </a:ext>
            </a:extLst>
          </p:cNvPr>
          <p:cNvSpPr>
            <a:spLocks noGrp="1"/>
          </p:cNvSpPr>
          <p:nvPr>
            <p:ph type="dt" sz="half" idx="10"/>
          </p:nvPr>
        </p:nvSpPr>
        <p:spPr/>
        <p:txBody>
          <a:bodyPr/>
          <a:lstStyle/>
          <a:p>
            <a:r>
              <a:rPr lang="de-CH"/>
              <a:t>09/07/2020</a:t>
            </a:r>
            <a:endParaRPr lang="en-GB"/>
          </a:p>
        </p:txBody>
      </p:sp>
      <p:sp>
        <p:nvSpPr>
          <p:cNvPr id="6" name="Oval 5">
            <a:extLst>
              <a:ext uri="{FF2B5EF4-FFF2-40B4-BE49-F238E27FC236}">
                <a16:creationId xmlns:a16="http://schemas.microsoft.com/office/drawing/2014/main" id="{66E0AF06-8D68-7146-845E-04926819C03A}"/>
              </a:ext>
            </a:extLst>
          </p:cNvPr>
          <p:cNvSpPr/>
          <p:nvPr/>
        </p:nvSpPr>
        <p:spPr>
          <a:xfrm>
            <a:off x="9038557" y="3102053"/>
            <a:ext cx="1878496"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18A1BD3-B643-204B-B6A2-1AE46F477121}"/>
              </a:ext>
            </a:extLst>
          </p:cNvPr>
          <p:cNvSpPr/>
          <p:nvPr/>
        </p:nvSpPr>
        <p:spPr>
          <a:xfrm>
            <a:off x="9349983" y="3244515"/>
            <a:ext cx="1219200" cy="587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EB206CC-73DA-774B-9F50-28F7DCAD245D}"/>
              </a:ext>
            </a:extLst>
          </p:cNvPr>
          <p:cNvSpPr/>
          <p:nvPr/>
        </p:nvSpPr>
        <p:spPr>
          <a:xfrm>
            <a:off x="8671110" y="4075027"/>
            <a:ext cx="470452" cy="226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B69AC1D8-5ABA-9047-9F41-B94A6D1FFA8C}"/>
              </a:ext>
            </a:extLst>
          </p:cNvPr>
          <p:cNvSpPr/>
          <p:nvPr/>
        </p:nvSpPr>
        <p:spPr>
          <a:xfrm>
            <a:off x="8742340" y="4109323"/>
            <a:ext cx="327992" cy="1579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a:extLst>
              <a:ext uri="{FF2B5EF4-FFF2-40B4-BE49-F238E27FC236}">
                <a16:creationId xmlns:a16="http://schemas.microsoft.com/office/drawing/2014/main" id="{637240D2-1F4D-2B43-B5C5-A7DC352970C9}"/>
              </a:ext>
            </a:extLst>
          </p:cNvPr>
          <p:cNvSpPr/>
          <p:nvPr/>
        </p:nvSpPr>
        <p:spPr>
          <a:xfrm>
            <a:off x="6255291" y="1916264"/>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0CDB36C5-91C8-F842-AB0A-A14C914B1CE7}"/>
              </a:ext>
            </a:extLst>
          </p:cNvPr>
          <p:cNvSpPr/>
          <p:nvPr/>
        </p:nvSpPr>
        <p:spPr>
          <a:xfrm>
            <a:off x="6237068" y="2077530"/>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3E2302A6-69C9-F246-B03C-632B79ED546A}"/>
              </a:ext>
            </a:extLst>
          </p:cNvPr>
          <p:cNvSpPr/>
          <p:nvPr/>
        </p:nvSpPr>
        <p:spPr>
          <a:xfrm>
            <a:off x="6288407" y="1289341"/>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3A88EA71-309B-B44E-96F9-DB0E7E2790B9}"/>
              </a:ext>
            </a:extLst>
          </p:cNvPr>
          <p:cNvSpPr/>
          <p:nvPr/>
        </p:nvSpPr>
        <p:spPr>
          <a:xfrm>
            <a:off x="6245352" y="1446003"/>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a:extLst>
              <a:ext uri="{FF2B5EF4-FFF2-40B4-BE49-F238E27FC236}">
                <a16:creationId xmlns:a16="http://schemas.microsoft.com/office/drawing/2014/main" id="{3E25844A-0AC2-AD40-AA83-CD2FF5F8C70D}"/>
              </a:ext>
            </a:extLst>
          </p:cNvPr>
          <p:cNvSpPr/>
          <p:nvPr/>
        </p:nvSpPr>
        <p:spPr>
          <a:xfrm>
            <a:off x="6225474" y="2134925"/>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a:extLst>
              <a:ext uri="{FF2B5EF4-FFF2-40B4-BE49-F238E27FC236}">
                <a16:creationId xmlns:a16="http://schemas.microsoft.com/office/drawing/2014/main" id="{57DF97E4-2C66-F54A-94D3-3C1BE1096489}"/>
              </a:ext>
            </a:extLst>
          </p:cNvPr>
          <p:cNvSpPr/>
          <p:nvPr/>
        </p:nvSpPr>
        <p:spPr>
          <a:xfrm>
            <a:off x="6165839" y="2298110"/>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a:extLst>
              <a:ext uri="{FF2B5EF4-FFF2-40B4-BE49-F238E27FC236}">
                <a16:creationId xmlns:a16="http://schemas.microsoft.com/office/drawing/2014/main" id="{EEFEE29D-2D10-CE4A-BAC9-6E8B4A2DB556}"/>
              </a:ext>
            </a:extLst>
          </p:cNvPr>
          <p:cNvSpPr/>
          <p:nvPr/>
        </p:nvSpPr>
        <p:spPr>
          <a:xfrm>
            <a:off x="6086326" y="2452977"/>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CD459226-2437-9240-B346-F8C26E23F859}"/>
              </a:ext>
            </a:extLst>
          </p:cNvPr>
          <p:cNvSpPr/>
          <p:nvPr/>
        </p:nvSpPr>
        <p:spPr>
          <a:xfrm>
            <a:off x="6042567" y="2590364"/>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a:extLst>
              <a:ext uri="{FF2B5EF4-FFF2-40B4-BE49-F238E27FC236}">
                <a16:creationId xmlns:a16="http://schemas.microsoft.com/office/drawing/2014/main" id="{94D32AF6-B5B7-E34F-9807-B1EA822D6044}"/>
              </a:ext>
            </a:extLst>
          </p:cNvPr>
          <p:cNvSpPr/>
          <p:nvPr/>
        </p:nvSpPr>
        <p:spPr>
          <a:xfrm>
            <a:off x="7795856" y="2383403"/>
            <a:ext cx="3022639" cy="924340"/>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21">
            <a:extLst>
              <a:ext uri="{FF2B5EF4-FFF2-40B4-BE49-F238E27FC236}">
                <a16:creationId xmlns:a16="http://schemas.microsoft.com/office/drawing/2014/main" id="{62EBFDC7-01D7-524A-B369-7D647CE96228}"/>
              </a:ext>
            </a:extLst>
          </p:cNvPr>
          <p:cNvSpPr/>
          <p:nvPr/>
        </p:nvSpPr>
        <p:spPr>
          <a:xfrm>
            <a:off x="7607847" y="2503189"/>
            <a:ext cx="3022639" cy="693193"/>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a:extLst>
              <a:ext uri="{FF2B5EF4-FFF2-40B4-BE49-F238E27FC236}">
                <a16:creationId xmlns:a16="http://schemas.microsoft.com/office/drawing/2014/main" id="{6B9E471D-B0D6-274F-9EDB-62A437B2BC00}"/>
              </a:ext>
            </a:extLst>
          </p:cNvPr>
          <p:cNvSpPr/>
          <p:nvPr/>
        </p:nvSpPr>
        <p:spPr>
          <a:xfrm>
            <a:off x="7716343" y="2144864"/>
            <a:ext cx="99392" cy="288235"/>
          </a:xfrm>
          <a:custGeom>
            <a:avLst/>
            <a:gdLst>
              <a:gd name="connsiteX0" fmla="*/ 99392 w 99392"/>
              <a:gd name="connsiteY0" fmla="*/ 288235 h 288235"/>
              <a:gd name="connsiteX1" fmla="*/ 69574 w 99392"/>
              <a:gd name="connsiteY1" fmla="*/ 178905 h 288235"/>
              <a:gd name="connsiteX2" fmla="*/ 59635 w 99392"/>
              <a:gd name="connsiteY2" fmla="*/ 149087 h 288235"/>
              <a:gd name="connsiteX3" fmla="*/ 29818 w 99392"/>
              <a:gd name="connsiteY3" fmla="*/ 129209 h 288235"/>
              <a:gd name="connsiteX4" fmla="*/ 9939 w 99392"/>
              <a:gd name="connsiteY4" fmla="*/ 69574 h 288235"/>
              <a:gd name="connsiteX5" fmla="*/ 0 w 99392"/>
              <a:gd name="connsiteY5" fmla="*/ 39757 h 288235"/>
              <a:gd name="connsiteX6" fmla="*/ 0 w 99392"/>
              <a:gd name="connsiteY6" fmla="*/ 0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392" h="288235">
                <a:moveTo>
                  <a:pt x="99392" y="288235"/>
                </a:moveTo>
                <a:cubicBezTo>
                  <a:pt x="85342" y="217991"/>
                  <a:pt x="94795" y="254568"/>
                  <a:pt x="69574" y="178905"/>
                </a:cubicBezTo>
                <a:cubicBezTo>
                  <a:pt x="66261" y="168966"/>
                  <a:pt x="68352" y="154899"/>
                  <a:pt x="59635" y="149087"/>
                </a:cubicBezTo>
                <a:lnTo>
                  <a:pt x="29818" y="129209"/>
                </a:lnTo>
                <a:lnTo>
                  <a:pt x="9939" y="69574"/>
                </a:lnTo>
                <a:cubicBezTo>
                  <a:pt x="6626" y="59635"/>
                  <a:pt x="0" y="50234"/>
                  <a:pt x="0" y="39757"/>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a:extLst>
              <a:ext uri="{FF2B5EF4-FFF2-40B4-BE49-F238E27FC236}">
                <a16:creationId xmlns:a16="http://schemas.microsoft.com/office/drawing/2014/main" id="{5E22DECB-6B3D-CE45-B0FC-10C4AF230DCC}"/>
              </a:ext>
            </a:extLst>
          </p:cNvPr>
          <p:cNvSpPr/>
          <p:nvPr/>
        </p:nvSpPr>
        <p:spPr>
          <a:xfrm>
            <a:off x="7338656" y="2532490"/>
            <a:ext cx="278304" cy="397566"/>
          </a:xfrm>
          <a:custGeom>
            <a:avLst/>
            <a:gdLst>
              <a:gd name="connsiteX0" fmla="*/ 0 w 278304"/>
              <a:gd name="connsiteY0" fmla="*/ 397566 h 397566"/>
              <a:gd name="connsiteX1" fmla="*/ 49696 w 278304"/>
              <a:gd name="connsiteY1" fmla="*/ 377687 h 397566"/>
              <a:gd name="connsiteX2" fmla="*/ 69574 w 278304"/>
              <a:gd name="connsiteY2" fmla="*/ 347870 h 397566"/>
              <a:gd name="connsiteX3" fmla="*/ 109331 w 278304"/>
              <a:gd name="connsiteY3" fmla="*/ 298174 h 397566"/>
              <a:gd name="connsiteX4" fmla="*/ 139148 w 278304"/>
              <a:gd name="connsiteY4" fmla="*/ 238540 h 397566"/>
              <a:gd name="connsiteX5" fmla="*/ 168966 w 278304"/>
              <a:gd name="connsiteY5" fmla="*/ 188844 h 397566"/>
              <a:gd name="connsiteX6" fmla="*/ 198783 w 278304"/>
              <a:gd name="connsiteY6" fmla="*/ 139148 h 397566"/>
              <a:gd name="connsiteX7" fmla="*/ 208722 w 278304"/>
              <a:gd name="connsiteY7" fmla="*/ 109331 h 397566"/>
              <a:gd name="connsiteX8" fmla="*/ 238539 w 278304"/>
              <a:gd name="connsiteY8" fmla="*/ 89453 h 397566"/>
              <a:gd name="connsiteX9" fmla="*/ 258418 w 278304"/>
              <a:gd name="connsiteY9" fmla="*/ 69574 h 397566"/>
              <a:gd name="connsiteX10" fmla="*/ 278296 w 278304"/>
              <a:gd name="connsiteY10" fmla="*/ 0 h 39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304" h="397566">
                <a:moveTo>
                  <a:pt x="0" y="397566"/>
                </a:moveTo>
                <a:cubicBezTo>
                  <a:pt x="16565" y="390940"/>
                  <a:pt x="35178" y="388057"/>
                  <a:pt x="49696" y="377687"/>
                </a:cubicBezTo>
                <a:cubicBezTo>
                  <a:pt x="59416" y="370744"/>
                  <a:pt x="62112" y="357198"/>
                  <a:pt x="69574" y="347870"/>
                </a:cubicBezTo>
                <a:cubicBezTo>
                  <a:pt x="94229" y="317052"/>
                  <a:pt x="88934" y="338968"/>
                  <a:pt x="109331" y="298174"/>
                </a:cubicBezTo>
                <a:cubicBezTo>
                  <a:pt x="150477" y="215880"/>
                  <a:pt x="82184" y="323987"/>
                  <a:pt x="139148" y="238540"/>
                </a:cubicBezTo>
                <a:cubicBezTo>
                  <a:pt x="167303" y="154073"/>
                  <a:pt x="128036" y="257058"/>
                  <a:pt x="168966" y="188844"/>
                </a:cubicBezTo>
                <a:cubicBezTo>
                  <a:pt x="207678" y="124326"/>
                  <a:pt x="148412" y="189522"/>
                  <a:pt x="198783" y="139148"/>
                </a:cubicBezTo>
                <a:cubicBezTo>
                  <a:pt x="202096" y="129209"/>
                  <a:pt x="202177" y="117512"/>
                  <a:pt x="208722" y="109331"/>
                </a:cubicBezTo>
                <a:cubicBezTo>
                  <a:pt x="216184" y="100003"/>
                  <a:pt x="229211" y="96915"/>
                  <a:pt x="238539" y="89453"/>
                </a:cubicBezTo>
                <a:cubicBezTo>
                  <a:pt x="245857" y="83599"/>
                  <a:pt x="251792" y="76200"/>
                  <a:pt x="258418" y="69574"/>
                </a:cubicBezTo>
                <a:cubicBezTo>
                  <a:pt x="279344" y="6797"/>
                  <a:pt x="278296" y="30893"/>
                  <a:pt x="2782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EF2D7559-1210-6646-A258-53E54A2964DC}"/>
              </a:ext>
            </a:extLst>
          </p:cNvPr>
          <p:cNvSpPr/>
          <p:nvPr/>
        </p:nvSpPr>
        <p:spPr>
          <a:xfrm>
            <a:off x="7298900" y="2657832"/>
            <a:ext cx="91962" cy="133076"/>
          </a:xfrm>
          <a:custGeom>
            <a:avLst/>
            <a:gdLst>
              <a:gd name="connsiteX0" fmla="*/ 0 w 91962"/>
              <a:gd name="connsiteY0" fmla="*/ 33685 h 133076"/>
              <a:gd name="connsiteX1" fmla="*/ 89452 w 91962"/>
              <a:gd name="connsiteY1" fmla="*/ 13806 h 133076"/>
              <a:gd name="connsiteX2" fmla="*/ 79513 w 91962"/>
              <a:gd name="connsiteY2" fmla="*/ 73441 h 133076"/>
              <a:gd name="connsiteX3" fmla="*/ 59635 w 91962"/>
              <a:gd name="connsiteY3" fmla="*/ 133076 h 133076"/>
            </a:gdLst>
            <a:ahLst/>
            <a:cxnLst>
              <a:cxn ang="0">
                <a:pos x="connsiteX0" y="connsiteY0"/>
              </a:cxn>
              <a:cxn ang="0">
                <a:pos x="connsiteX1" y="connsiteY1"/>
              </a:cxn>
              <a:cxn ang="0">
                <a:pos x="connsiteX2" y="connsiteY2"/>
              </a:cxn>
              <a:cxn ang="0">
                <a:pos x="connsiteX3" y="connsiteY3"/>
              </a:cxn>
            </a:cxnLst>
            <a:rect l="l" t="t" r="r" b="b"/>
            <a:pathLst>
              <a:path w="91962" h="133076">
                <a:moveTo>
                  <a:pt x="0" y="33685"/>
                </a:moveTo>
                <a:cubicBezTo>
                  <a:pt x="2653" y="32093"/>
                  <a:pt x="72500" y="-25747"/>
                  <a:pt x="89452" y="13806"/>
                </a:cubicBezTo>
                <a:cubicBezTo>
                  <a:pt x="97391" y="32329"/>
                  <a:pt x="84401" y="53890"/>
                  <a:pt x="79513" y="73441"/>
                </a:cubicBezTo>
                <a:cubicBezTo>
                  <a:pt x="74431" y="93769"/>
                  <a:pt x="59635" y="133076"/>
                  <a:pt x="59635" y="1330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a:extLst>
              <a:ext uri="{FF2B5EF4-FFF2-40B4-BE49-F238E27FC236}">
                <a16:creationId xmlns:a16="http://schemas.microsoft.com/office/drawing/2014/main" id="{732EF81B-802B-7142-8CFC-D2A864116012}"/>
              </a:ext>
            </a:extLst>
          </p:cNvPr>
          <p:cNvSpPr/>
          <p:nvPr/>
        </p:nvSpPr>
        <p:spPr>
          <a:xfrm>
            <a:off x="7302901" y="2361588"/>
            <a:ext cx="99391" cy="178905"/>
          </a:xfrm>
          <a:custGeom>
            <a:avLst/>
            <a:gdLst>
              <a:gd name="connsiteX0" fmla="*/ 0 w 99391"/>
              <a:gd name="connsiteY0" fmla="*/ 0 h 178905"/>
              <a:gd name="connsiteX1" fmla="*/ 59635 w 99391"/>
              <a:gd name="connsiteY1" fmla="*/ 9939 h 178905"/>
              <a:gd name="connsiteX2" fmla="*/ 99391 w 99391"/>
              <a:gd name="connsiteY2" fmla="*/ 59635 h 178905"/>
              <a:gd name="connsiteX3" fmla="*/ 69574 w 99391"/>
              <a:gd name="connsiteY3" fmla="*/ 159026 h 178905"/>
              <a:gd name="connsiteX4" fmla="*/ 39756 w 99391"/>
              <a:gd name="connsiteY4" fmla="*/ 168966 h 178905"/>
              <a:gd name="connsiteX5" fmla="*/ 29817 w 99391"/>
              <a:gd name="connsiteY5" fmla="*/ 178905 h 17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91" h="178905">
                <a:moveTo>
                  <a:pt x="0" y="0"/>
                </a:moveTo>
                <a:cubicBezTo>
                  <a:pt x="19878" y="3313"/>
                  <a:pt x="40766" y="2863"/>
                  <a:pt x="59635" y="9939"/>
                </a:cubicBezTo>
                <a:cubicBezTo>
                  <a:pt x="72222" y="14659"/>
                  <a:pt x="94375" y="52111"/>
                  <a:pt x="99391" y="59635"/>
                </a:cubicBezTo>
                <a:cubicBezTo>
                  <a:pt x="95041" y="90083"/>
                  <a:pt x="98735" y="135697"/>
                  <a:pt x="69574" y="159026"/>
                </a:cubicBezTo>
                <a:cubicBezTo>
                  <a:pt x="61393" y="165571"/>
                  <a:pt x="49127" y="164280"/>
                  <a:pt x="39756" y="168966"/>
                </a:cubicBezTo>
                <a:cubicBezTo>
                  <a:pt x="35565" y="171061"/>
                  <a:pt x="33130" y="175592"/>
                  <a:pt x="29817" y="1789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a:extLst>
              <a:ext uri="{FF2B5EF4-FFF2-40B4-BE49-F238E27FC236}">
                <a16:creationId xmlns:a16="http://schemas.microsoft.com/office/drawing/2014/main" id="{0BD226BD-BE0C-4046-9F7D-CE1398619159}"/>
              </a:ext>
            </a:extLst>
          </p:cNvPr>
          <p:cNvSpPr/>
          <p:nvPr/>
        </p:nvSpPr>
        <p:spPr>
          <a:xfrm>
            <a:off x="7311162" y="2203461"/>
            <a:ext cx="368135" cy="142509"/>
          </a:xfrm>
          <a:custGeom>
            <a:avLst/>
            <a:gdLst>
              <a:gd name="connsiteX0" fmla="*/ 368135 w 368135"/>
              <a:gd name="connsiteY0" fmla="*/ 100946 h 142509"/>
              <a:gd name="connsiteX1" fmla="*/ 350322 w 368135"/>
              <a:gd name="connsiteY1" fmla="*/ 130634 h 142509"/>
              <a:gd name="connsiteX2" fmla="*/ 320634 w 368135"/>
              <a:gd name="connsiteY2" fmla="*/ 136572 h 142509"/>
              <a:gd name="connsiteX3" fmla="*/ 302821 w 368135"/>
              <a:gd name="connsiteY3" fmla="*/ 142509 h 142509"/>
              <a:gd name="connsiteX4" fmla="*/ 225632 w 368135"/>
              <a:gd name="connsiteY4" fmla="*/ 136572 h 142509"/>
              <a:gd name="connsiteX5" fmla="*/ 190006 w 368135"/>
              <a:gd name="connsiteY5" fmla="*/ 124696 h 142509"/>
              <a:gd name="connsiteX6" fmla="*/ 178130 w 368135"/>
              <a:gd name="connsiteY6" fmla="*/ 112821 h 142509"/>
              <a:gd name="connsiteX7" fmla="*/ 154380 w 368135"/>
              <a:gd name="connsiteY7" fmla="*/ 77195 h 142509"/>
              <a:gd name="connsiteX8" fmla="*/ 112816 w 368135"/>
              <a:gd name="connsiteY8" fmla="*/ 41569 h 142509"/>
              <a:gd name="connsiteX9" fmla="*/ 77190 w 368135"/>
              <a:gd name="connsiteY9" fmla="*/ 29694 h 142509"/>
              <a:gd name="connsiteX10" fmla="*/ 59377 w 368135"/>
              <a:gd name="connsiteY10" fmla="*/ 23756 h 142509"/>
              <a:gd name="connsiteX11" fmla="*/ 41564 w 368135"/>
              <a:gd name="connsiteY11" fmla="*/ 11881 h 142509"/>
              <a:gd name="connsiteX12" fmla="*/ 0 w 368135"/>
              <a:gd name="connsiteY12" fmla="*/ 5 h 142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135" h="142509">
                <a:moveTo>
                  <a:pt x="368135" y="100946"/>
                </a:moveTo>
                <a:cubicBezTo>
                  <a:pt x="362197" y="110842"/>
                  <a:pt x="359555" y="123710"/>
                  <a:pt x="350322" y="130634"/>
                </a:cubicBezTo>
                <a:cubicBezTo>
                  <a:pt x="342248" y="136689"/>
                  <a:pt x="330425" y="134124"/>
                  <a:pt x="320634" y="136572"/>
                </a:cubicBezTo>
                <a:cubicBezTo>
                  <a:pt x="314562" y="138090"/>
                  <a:pt x="308759" y="140530"/>
                  <a:pt x="302821" y="142509"/>
                </a:cubicBezTo>
                <a:cubicBezTo>
                  <a:pt x="277091" y="140530"/>
                  <a:pt x="251122" y="140597"/>
                  <a:pt x="225632" y="136572"/>
                </a:cubicBezTo>
                <a:cubicBezTo>
                  <a:pt x="213267" y="134620"/>
                  <a:pt x="190006" y="124696"/>
                  <a:pt x="190006" y="124696"/>
                </a:cubicBezTo>
                <a:cubicBezTo>
                  <a:pt x="186047" y="120738"/>
                  <a:pt x="181489" y="117300"/>
                  <a:pt x="178130" y="112821"/>
                </a:cubicBezTo>
                <a:cubicBezTo>
                  <a:pt x="169567" y="101403"/>
                  <a:pt x="164472" y="87287"/>
                  <a:pt x="154380" y="77195"/>
                </a:cubicBezTo>
                <a:cubicBezTo>
                  <a:pt x="142608" y="65423"/>
                  <a:pt x="129094" y="48803"/>
                  <a:pt x="112816" y="41569"/>
                </a:cubicBezTo>
                <a:cubicBezTo>
                  <a:pt x="101377" y="36485"/>
                  <a:pt x="89065" y="33652"/>
                  <a:pt x="77190" y="29694"/>
                </a:cubicBezTo>
                <a:cubicBezTo>
                  <a:pt x="71252" y="27715"/>
                  <a:pt x="64585" y="27228"/>
                  <a:pt x="59377" y="23756"/>
                </a:cubicBezTo>
                <a:cubicBezTo>
                  <a:pt x="53439" y="19798"/>
                  <a:pt x="48085" y="14779"/>
                  <a:pt x="41564" y="11881"/>
                </a:cubicBezTo>
                <a:cubicBezTo>
                  <a:pt x="13435" y="-621"/>
                  <a:pt x="16973" y="5"/>
                  <a:pt x="0" y="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a:extLst>
              <a:ext uri="{FF2B5EF4-FFF2-40B4-BE49-F238E27FC236}">
                <a16:creationId xmlns:a16="http://schemas.microsoft.com/office/drawing/2014/main" id="{42A8B90C-7DBD-DC4B-BA38-2D2900F92BD5}"/>
              </a:ext>
            </a:extLst>
          </p:cNvPr>
          <p:cNvSpPr/>
          <p:nvPr/>
        </p:nvSpPr>
        <p:spPr>
          <a:xfrm>
            <a:off x="6181344" y="1737360"/>
            <a:ext cx="118872" cy="64008"/>
          </a:xfrm>
          <a:custGeom>
            <a:avLst/>
            <a:gdLst>
              <a:gd name="connsiteX0" fmla="*/ 118872 w 118872"/>
              <a:gd name="connsiteY0" fmla="*/ 0 h 64008"/>
              <a:gd name="connsiteX1" fmla="*/ 73152 w 118872"/>
              <a:gd name="connsiteY1" fmla="*/ 27432 h 64008"/>
              <a:gd name="connsiteX2" fmla="*/ 0 w 118872"/>
              <a:gd name="connsiteY2" fmla="*/ 64008 h 64008"/>
            </a:gdLst>
            <a:ahLst/>
            <a:cxnLst>
              <a:cxn ang="0">
                <a:pos x="connsiteX0" y="connsiteY0"/>
              </a:cxn>
              <a:cxn ang="0">
                <a:pos x="connsiteX1" y="connsiteY1"/>
              </a:cxn>
              <a:cxn ang="0">
                <a:pos x="connsiteX2" y="connsiteY2"/>
              </a:cxn>
            </a:cxnLst>
            <a:rect l="l" t="t" r="r" b="b"/>
            <a:pathLst>
              <a:path w="118872" h="64008">
                <a:moveTo>
                  <a:pt x="118872" y="0"/>
                </a:moveTo>
                <a:cubicBezTo>
                  <a:pt x="103632" y="9144"/>
                  <a:pt x="89332" y="20078"/>
                  <a:pt x="73152" y="27432"/>
                </a:cubicBezTo>
                <a:cubicBezTo>
                  <a:pt x="-3900" y="62456"/>
                  <a:pt x="38184" y="25824"/>
                  <a:pt x="0" y="640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a:extLst>
              <a:ext uri="{FF2B5EF4-FFF2-40B4-BE49-F238E27FC236}">
                <a16:creationId xmlns:a16="http://schemas.microsoft.com/office/drawing/2014/main" id="{FF7E5C9D-CB9E-974B-917D-A725791DEEF4}"/>
              </a:ext>
            </a:extLst>
          </p:cNvPr>
          <p:cNvSpPr/>
          <p:nvPr/>
        </p:nvSpPr>
        <p:spPr>
          <a:xfrm>
            <a:off x="6007608" y="2487168"/>
            <a:ext cx="36576" cy="100584"/>
          </a:xfrm>
          <a:custGeom>
            <a:avLst/>
            <a:gdLst>
              <a:gd name="connsiteX0" fmla="*/ 36576 w 36576"/>
              <a:gd name="connsiteY0" fmla="*/ 100584 h 100584"/>
              <a:gd name="connsiteX1" fmla="*/ 0 w 36576"/>
              <a:gd name="connsiteY1" fmla="*/ 27432 h 100584"/>
              <a:gd name="connsiteX2" fmla="*/ 9144 w 36576"/>
              <a:gd name="connsiteY2" fmla="*/ 0 h 100584"/>
            </a:gdLst>
            <a:ahLst/>
            <a:cxnLst>
              <a:cxn ang="0">
                <a:pos x="connsiteX0" y="connsiteY0"/>
              </a:cxn>
              <a:cxn ang="0">
                <a:pos x="connsiteX1" y="connsiteY1"/>
              </a:cxn>
              <a:cxn ang="0">
                <a:pos x="connsiteX2" y="connsiteY2"/>
              </a:cxn>
            </a:cxnLst>
            <a:rect l="l" t="t" r="r" b="b"/>
            <a:pathLst>
              <a:path w="36576" h="100584">
                <a:moveTo>
                  <a:pt x="36576" y="100584"/>
                </a:moveTo>
                <a:cubicBezTo>
                  <a:pt x="31409" y="91972"/>
                  <a:pt x="0" y="47118"/>
                  <a:pt x="0" y="27432"/>
                </a:cubicBezTo>
                <a:cubicBezTo>
                  <a:pt x="0" y="17793"/>
                  <a:pt x="9144" y="0"/>
                  <a:pt x="914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a:extLst>
              <a:ext uri="{FF2B5EF4-FFF2-40B4-BE49-F238E27FC236}">
                <a16:creationId xmlns:a16="http://schemas.microsoft.com/office/drawing/2014/main" id="{1726CE70-DBA8-8B44-9645-B7733132CB97}"/>
              </a:ext>
            </a:extLst>
          </p:cNvPr>
          <p:cNvSpPr/>
          <p:nvPr/>
        </p:nvSpPr>
        <p:spPr>
          <a:xfrm>
            <a:off x="2304288" y="2120596"/>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a:extLst>
              <a:ext uri="{FF2B5EF4-FFF2-40B4-BE49-F238E27FC236}">
                <a16:creationId xmlns:a16="http://schemas.microsoft.com/office/drawing/2014/main" id="{CE938CE0-BE08-9346-A737-276B4319B61E}"/>
              </a:ext>
            </a:extLst>
          </p:cNvPr>
          <p:cNvSpPr/>
          <p:nvPr/>
        </p:nvSpPr>
        <p:spPr>
          <a:xfrm>
            <a:off x="2264678" y="1944011"/>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F40EB781-5D25-3644-A34E-DD2F3D75B8A3}"/>
              </a:ext>
            </a:extLst>
          </p:cNvPr>
          <p:cNvSpPr txBox="1"/>
          <p:nvPr/>
        </p:nvSpPr>
        <p:spPr>
          <a:xfrm>
            <a:off x="4240035" y="3334687"/>
            <a:ext cx="886968" cy="369332"/>
          </a:xfrm>
          <a:prstGeom prst="rect">
            <a:avLst/>
          </a:prstGeom>
          <a:noFill/>
        </p:spPr>
        <p:txBody>
          <a:bodyPr wrap="square" rtlCol="0">
            <a:spAutoFit/>
          </a:bodyPr>
          <a:lstStyle/>
          <a:p>
            <a:r>
              <a:rPr lang="en-GB" dirty="0"/>
              <a:t>ALPHA</a:t>
            </a:r>
          </a:p>
        </p:txBody>
      </p:sp>
      <p:sp>
        <p:nvSpPr>
          <p:cNvPr id="77" name="TextBox 76">
            <a:extLst>
              <a:ext uri="{FF2B5EF4-FFF2-40B4-BE49-F238E27FC236}">
                <a16:creationId xmlns:a16="http://schemas.microsoft.com/office/drawing/2014/main" id="{D1CF408F-0B44-434A-81DA-9635564B30F2}"/>
              </a:ext>
            </a:extLst>
          </p:cNvPr>
          <p:cNvSpPr txBox="1"/>
          <p:nvPr/>
        </p:nvSpPr>
        <p:spPr>
          <a:xfrm>
            <a:off x="3245796" y="5387772"/>
            <a:ext cx="886968" cy="369332"/>
          </a:xfrm>
          <a:prstGeom prst="rect">
            <a:avLst/>
          </a:prstGeom>
          <a:noFill/>
        </p:spPr>
        <p:txBody>
          <a:bodyPr wrap="square" rtlCol="0">
            <a:spAutoFit/>
          </a:bodyPr>
          <a:lstStyle/>
          <a:p>
            <a:r>
              <a:rPr lang="en-GB" dirty="0" err="1"/>
              <a:t>Gbar</a:t>
            </a:r>
            <a:endParaRPr lang="en-GB" dirty="0"/>
          </a:p>
        </p:txBody>
      </p:sp>
      <p:sp>
        <p:nvSpPr>
          <p:cNvPr id="78" name="Freeform 77">
            <a:extLst>
              <a:ext uri="{FF2B5EF4-FFF2-40B4-BE49-F238E27FC236}">
                <a16:creationId xmlns:a16="http://schemas.microsoft.com/office/drawing/2014/main" id="{F882151B-CA57-374E-8E94-A4B356AEB7FB}"/>
              </a:ext>
            </a:extLst>
          </p:cNvPr>
          <p:cNvSpPr/>
          <p:nvPr/>
        </p:nvSpPr>
        <p:spPr>
          <a:xfrm>
            <a:off x="9043416" y="4014216"/>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reeform 78">
            <a:extLst>
              <a:ext uri="{FF2B5EF4-FFF2-40B4-BE49-F238E27FC236}">
                <a16:creationId xmlns:a16="http://schemas.microsoft.com/office/drawing/2014/main" id="{186D825F-1355-5345-9635-26CC07750A35}"/>
              </a:ext>
            </a:extLst>
          </p:cNvPr>
          <p:cNvSpPr/>
          <p:nvPr/>
        </p:nvSpPr>
        <p:spPr>
          <a:xfrm>
            <a:off x="9141562" y="4056291"/>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79">
            <a:extLst>
              <a:ext uri="{FF2B5EF4-FFF2-40B4-BE49-F238E27FC236}">
                <a16:creationId xmlns:a16="http://schemas.microsoft.com/office/drawing/2014/main" id="{B3DF1082-7430-544F-8DE6-C1FC05D16BEE}"/>
              </a:ext>
            </a:extLst>
          </p:cNvPr>
          <p:cNvSpPr/>
          <p:nvPr/>
        </p:nvSpPr>
        <p:spPr>
          <a:xfrm>
            <a:off x="9930384" y="4005072"/>
            <a:ext cx="182880" cy="64008"/>
          </a:xfrm>
          <a:custGeom>
            <a:avLst/>
            <a:gdLst>
              <a:gd name="connsiteX0" fmla="*/ 0 w 182880"/>
              <a:gd name="connsiteY0" fmla="*/ 64008 h 64008"/>
              <a:gd name="connsiteX1" fmla="*/ 45720 w 182880"/>
              <a:gd name="connsiteY1" fmla="*/ 45720 h 64008"/>
              <a:gd name="connsiteX2" fmla="*/ 73152 w 182880"/>
              <a:gd name="connsiteY2" fmla="*/ 27432 h 64008"/>
              <a:gd name="connsiteX3" fmla="*/ 146304 w 182880"/>
              <a:gd name="connsiteY3" fmla="*/ 18288 h 64008"/>
              <a:gd name="connsiteX4" fmla="*/ 182880 w 182880"/>
              <a:gd name="connsiteY4" fmla="*/ 0 h 6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64008">
                <a:moveTo>
                  <a:pt x="0" y="64008"/>
                </a:moveTo>
                <a:cubicBezTo>
                  <a:pt x="15240" y="57912"/>
                  <a:pt x="31039" y="53061"/>
                  <a:pt x="45720" y="45720"/>
                </a:cubicBezTo>
                <a:cubicBezTo>
                  <a:pt x="55550" y="40805"/>
                  <a:pt x="62550" y="30324"/>
                  <a:pt x="73152" y="27432"/>
                </a:cubicBezTo>
                <a:cubicBezTo>
                  <a:pt x="96860" y="20966"/>
                  <a:pt x="121920" y="21336"/>
                  <a:pt x="146304" y="18288"/>
                </a:cubicBezTo>
                <a:cubicBezTo>
                  <a:pt x="177825" y="7781"/>
                  <a:pt x="166920" y="15960"/>
                  <a:pt x="18288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reeform 84">
            <a:extLst>
              <a:ext uri="{FF2B5EF4-FFF2-40B4-BE49-F238E27FC236}">
                <a16:creationId xmlns:a16="http://schemas.microsoft.com/office/drawing/2014/main" id="{E34D9F3E-3DF5-BE48-9899-E9338C0C0DF2}"/>
              </a:ext>
            </a:extLst>
          </p:cNvPr>
          <p:cNvSpPr/>
          <p:nvPr/>
        </p:nvSpPr>
        <p:spPr>
          <a:xfrm>
            <a:off x="969264" y="1993392"/>
            <a:ext cx="1325880" cy="804672"/>
          </a:xfrm>
          <a:custGeom>
            <a:avLst/>
            <a:gdLst>
              <a:gd name="connsiteX0" fmla="*/ 0 w 1325880"/>
              <a:gd name="connsiteY0" fmla="*/ 0 h 804672"/>
              <a:gd name="connsiteX1" fmla="*/ 36576 w 1325880"/>
              <a:gd name="connsiteY1" fmla="*/ 73152 h 804672"/>
              <a:gd name="connsiteX2" fmla="*/ 64008 w 1325880"/>
              <a:gd name="connsiteY2" fmla="*/ 100584 h 804672"/>
              <a:gd name="connsiteX3" fmla="*/ 82296 w 1325880"/>
              <a:gd name="connsiteY3" fmla="*/ 128016 h 804672"/>
              <a:gd name="connsiteX4" fmla="*/ 137160 w 1325880"/>
              <a:gd name="connsiteY4" fmla="*/ 173736 h 804672"/>
              <a:gd name="connsiteX5" fmla="*/ 155448 w 1325880"/>
              <a:gd name="connsiteY5" fmla="*/ 201168 h 804672"/>
              <a:gd name="connsiteX6" fmla="*/ 210312 w 1325880"/>
              <a:gd name="connsiteY6" fmla="*/ 237744 h 804672"/>
              <a:gd name="connsiteX7" fmla="*/ 256032 w 1325880"/>
              <a:gd name="connsiteY7" fmla="*/ 292608 h 804672"/>
              <a:gd name="connsiteX8" fmla="*/ 292608 w 1325880"/>
              <a:gd name="connsiteY8" fmla="*/ 347472 h 804672"/>
              <a:gd name="connsiteX9" fmla="*/ 310896 w 1325880"/>
              <a:gd name="connsiteY9" fmla="*/ 374904 h 804672"/>
              <a:gd name="connsiteX10" fmla="*/ 338328 w 1325880"/>
              <a:gd name="connsiteY10" fmla="*/ 402336 h 804672"/>
              <a:gd name="connsiteX11" fmla="*/ 356616 w 1325880"/>
              <a:gd name="connsiteY11" fmla="*/ 429768 h 804672"/>
              <a:gd name="connsiteX12" fmla="*/ 411480 w 1325880"/>
              <a:gd name="connsiteY12" fmla="*/ 466344 h 804672"/>
              <a:gd name="connsiteX13" fmla="*/ 484632 w 1325880"/>
              <a:gd name="connsiteY13" fmla="*/ 530352 h 804672"/>
              <a:gd name="connsiteX14" fmla="*/ 539496 w 1325880"/>
              <a:gd name="connsiteY14" fmla="*/ 576072 h 804672"/>
              <a:gd name="connsiteX15" fmla="*/ 621792 w 1325880"/>
              <a:gd name="connsiteY15" fmla="*/ 640080 h 804672"/>
              <a:gd name="connsiteX16" fmla="*/ 649224 w 1325880"/>
              <a:gd name="connsiteY16" fmla="*/ 658368 h 804672"/>
              <a:gd name="connsiteX17" fmla="*/ 676656 w 1325880"/>
              <a:gd name="connsiteY17" fmla="*/ 676656 h 804672"/>
              <a:gd name="connsiteX18" fmla="*/ 731520 w 1325880"/>
              <a:gd name="connsiteY18" fmla="*/ 713232 h 804672"/>
              <a:gd name="connsiteX19" fmla="*/ 758952 w 1325880"/>
              <a:gd name="connsiteY19" fmla="*/ 731520 h 804672"/>
              <a:gd name="connsiteX20" fmla="*/ 850392 w 1325880"/>
              <a:gd name="connsiteY20" fmla="*/ 758952 h 804672"/>
              <a:gd name="connsiteX21" fmla="*/ 905256 w 1325880"/>
              <a:gd name="connsiteY21" fmla="*/ 777240 h 804672"/>
              <a:gd name="connsiteX22" fmla="*/ 960120 w 1325880"/>
              <a:gd name="connsiteY22" fmla="*/ 786384 h 804672"/>
              <a:gd name="connsiteX23" fmla="*/ 987552 w 1325880"/>
              <a:gd name="connsiteY23" fmla="*/ 795528 h 804672"/>
              <a:gd name="connsiteX24" fmla="*/ 1024128 w 1325880"/>
              <a:gd name="connsiteY24" fmla="*/ 804672 h 804672"/>
              <a:gd name="connsiteX25" fmla="*/ 1124712 w 1325880"/>
              <a:gd name="connsiteY25" fmla="*/ 795528 h 804672"/>
              <a:gd name="connsiteX26" fmla="*/ 1216152 w 1325880"/>
              <a:gd name="connsiteY26" fmla="*/ 786384 h 804672"/>
              <a:gd name="connsiteX27" fmla="*/ 1243584 w 1325880"/>
              <a:gd name="connsiteY27" fmla="*/ 758952 h 804672"/>
              <a:gd name="connsiteX28" fmla="*/ 1298448 w 1325880"/>
              <a:gd name="connsiteY28" fmla="*/ 722376 h 804672"/>
              <a:gd name="connsiteX29" fmla="*/ 1325880 w 1325880"/>
              <a:gd name="connsiteY29" fmla="*/ 71323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5880" h="804672">
                <a:moveTo>
                  <a:pt x="0" y="0"/>
                </a:moveTo>
                <a:cubicBezTo>
                  <a:pt x="12928" y="32320"/>
                  <a:pt x="15505" y="47866"/>
                  <a:pt x="36576" y="73152"/>
                </a:cubicBezTo>
                <a:cubicBezTo>
                  <a:pt x="44855" y="83086"/>
                  <a:pt x="55729" y="90650"/>
                  <a:pt x="64008" y="100584"/>
                </a:cubicBezTo>
                <a:cubicBezTo>
                  <a:pt x="71043" y="109027"/>
                  <a:pt x="75261" y="119573"/>
                  <a:pt x="82296" y="128016"/>
                </a:cubicBezTo>
                <a:cubicBezTo>
                  <a:pt x="104298" y="154418"/>
                  <a:pt x="110187" y="155754"/>
                  <a:pt x="137160" y="173736"/>
                </a:cubicBezTo>
                <a:cubicBezTo>
                  <a:pt x="143256" y="182880"/>
                  <a:pt x="147177" y="193931"/>
                  <a:pt x="155448" y="201168"/>
                </a:cubicBezTo>
                <a:cubicBezTo>
                  <a:pt x="171989" y="215642"/>
                  <a:pt x="210312" y="237744"/>
                  <a:pt x="210312" y="237744"/>
                </a:cubicBezTo>
                <a:cubicBezTo>
                  <a:pt x="275662" y="335769"/>
                  <a:pt x="173892" y="186999"/>
                  <a:pt x="256032" y="292608"/>
                </a:cubicBezTo>
                <a:cubicBezTo>
                  <a:pt x="269526" y="309958"/>
                  <a:pt x="280416" y="329184"/>
                  <a:pt x="292608" y="347472"/>
                </a:cubicBezTo>
                <a:cubicBezTo>
                  <a:pt x="298704" y="356616"/>
                  <a:pt x="303125" y="367133"/>
                  <a:pt x="310896" y="374904"/>
                </a:cubicBezTo>
                <a:cubicBezTo>
                  <a:pt x="320040" y="384048"/>
                  <a:pt x="330049" y="392402"/>
                  <a:pt x="338328" y="402336"/>
                </a:cubicBezTo>
                <a:cubicBezTo>
                  <a:pt x="345363" y="410779"/>
                  <a:pt x="348345" y="422531"/>
                  <a:pt x="356616" y="429768"/>
                </a:cubicBezTo>
                <a:cubicBezTo>
                  <a:pt x="373157" y="444242"/>
                  <a:pt x="411480" y="466344"/>
                  <a:pt x="411480" y="466344"/>
                </a:cubicBezTo>
                <a:cubicBezTo>
                  <a:pt x="463296" y="544068"/>
                  <a:pt x="377952" y="423672"/>
                  <a:pt x="484632" y="530352"/>
                </a:cubicBezTo>
                <a:cubicBezTo>
                  <a:pt x="564775" y="610495"/>
                  <a:pt x="463113" y="512419"/>
                  <a:pt x="539496" y="576072"/>
                </a:cubicBezTo>
                <a:cubicBezTo>
                  <a:pt x="625444" y="647695"/>
                  <a:pt x="483127" y="547637"/>
                  <a:pt x="621792" y="640080"/>
                </a:cubicBezTo>
                <a:lnTo>
                  <a:pt x="649224" y="658368"/>
                </a:lnTo>
                <a:cubicBezTo>
                  <a:pt x="658368" y="664464"/>
                  <a:pt x="668885" y="668885"/>
                  <a:pt x="676656" y="676656"/>
                </a:cubicBezTo>
                <a:cubicBezTo>
                  <a:pt x="728658" y="728658"/>
                  <a:pt x="678587" y="686765"/>
                  <a:pt x="731520" y="713232"/>
                </a:cubicBezTo>
                <a:cubicBezTo>
                  <a:pt x="741350" y="718147"/>
                  <a:pt x="748909" y="727057"/>
                  <a:pt x="758952" y="731520"/>
                </a:cubicBezTo>
                <a:cubicBezTo>
                  <a:pt x="803715" y="751415"/>
                  <a:pt x="809472" y="746676"/>
                  <a:pt x="850392" y="758952"/>
                </a:cubicBezTo>
                <a:cubicBezTo>
                  <a:pt x="868856" y="764491"/>
                  <a:pt x="886241" y="774071"/>
                  <a:pt x="905256" y="777240"/>
                </a:cubicBezTo>
                <a:cubicBezTo>
                  <a:pt x="923544" y="780288"/>
                  <a:pt x="942021" y="782362"/>
                  <a:pt x="960120" y="786384"/>
                </a:cubicBezTo>
                <a:cubicBezTo>
                  <a:pt x="969529" y="788475"/>
                  <a:pt x="978284" y="792880"/>
                  <a:pt x="987552" y="795528"/>
                </a:cubicBezTo>
                <a:cubicBezTo>
                  <a:pt x="999636" y="798980"/>
                  <a:pt x="1011936" y="801624"/>
                  <a:pt x="1024128" y="804672"/>
                </a:cubicBezTo>
                <a:lnTo>
                  <a:pt x="1124712" y="795528"/>
                </a:lnTo>
                <a:cubicBezTo>
                  <a:pt x="1155206" y="792624"/>
                  <a:pt x="1186875" y="795392"/>
                  <a:pt x="1216152" y="786384"/>
                </a:cubicBezTo>
                <a:cubicBezTo>
                  <a:pt x="1228512" y="782581"/>
                  <a:pt x="1233376" y="766891"/>
                  <a:pt x="1243584" y="758952"/>
                </a:cubicBezTo>
                <a:cubicBezTo>
                  <a:pt x="1260934" y="745458"/>
                  <a:pt x="1277596" y="729327"/>
                  <a:pt x="1298448" y="722376"/>
                </a:cubicBezTo>
                <a:lnTo>
                  <a:pt x="1325880" y="71323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a:extLst>
              <a:ext uri="{FF2B5EF4-FFF2-40B4-BE49-F238E27FC236}">
                <a16:creationId xmlns:a16="http://schemas.microsoft.com/office/drawing/2014/main" id="{31BB9C68-7196-7245-A7AE-D5546B248E8D}"/>
              </a:ext>
            </a:extLst>
          </p:cNvPr>
          <p:cNvSpPr/>
          <p:nvPr/>
        </p:nvSpPr>
        <p:spPr>
          <a:xfrm>
            <a:off x="777240" y="2075688"/>
            <a:ext cx="1572768" cy="950976"/>
          </a:xfrm>
          <a:custGeom>
            <a:avLst/>
            <a:gdLst>
              <a:gd name="connsiteX0" fmla="*/ 0 w 1572768"/>
              <a:gd name="connsiteY0" fmla="*/ 0 h 950976"/>
              <a:gd name="connsiteX1" fmla="*/ 18288 w 1572768"/>
              <a:gd name="connsiteY1" fmla="*/ 100584 h 950976"/>
              <a:gd name="connsiteX2" fmla="*/ 27432 w 1572768"/>
              <a:gd name="connsiteY2" fmla="*/ 137160 h 950976"/>
              <a:gd name="connsiteX3" fmla="*/ 45720 w 1572768"/>
              <a:gd name="connsiteY3" fmla="*/ 192024 h 950976"/>
              <a:gd name="connsiteX4" fmla="*/ 64008 w 1572768"/>
              <a:gd name="connsiteY4" fmla="*/ 219456 h 950976"/>
              <a:gd name="connsiteX5" fmla="*/ 82296 w 1572768"/>
              <a:gd name="connsiteY5" fmla="*/ 274320 h 950976"/>
              <a:gd name="connsiteX6" fmla="*/ 109728 w 1572768"/>
              <a:gd name="connsiteY6" fmla="*/ 329184 h 950976"/>
              <a:gd name="connsiteX7" fmla="*/ 128016 w 1572768"/>
              <a:gd name="connsiteY7" fmla="*/ 356616 h 950976"/>
              <a:gd name="connsiteX8" fmla="*/ 137160 w 1572768"/>
              <a:gd name="connsiteY8" fmla="*/ 384048 h 950976"/>
              <a:gd name="connsiteX9" fmla="*/ 173736 w 1572768"/>
              <a:gd name="connsiteY9" fmla="*/ 438912 h 950976"/>
              <a:gd name="connsiteX10" fmla="*/ 192024 w 1572768"/>
              <a:gd name="connsiteY10" fmla="*/ 466344 h 950976"/>
              <a:gd name="connsiteX11" fmla="*/ 228600 w 1572768"/>
              <a:gd name="connsiteY11" fmla="*/ 548640 h 950976"/>
              <a:gd name="connsiteX12" fmla="*/ 256032 w 1572768"/>
              <a:gd name="connsiteY12" fmla="*/ 603504 h 950976"/>
              <a:gd name="connsiteX13" fmla="*/ 283464 w 1572768"/>
              <a:gd name="connsiteY13" fmla="*/ 621792 h 950976"/>
              <a:gd name="connsiteX14" fmla="*/ 374904 w 1572768"/>
              <a:gd name="connsiteY14" fmla="*/ 713232 h 950976"/>
              <a:gd name="connsiteX15" fmla="*/ 402336 w 1572768"/>
              <a:gd name="connsiteY15" fmla="*/ 731520 h 950976"/>
              <a:gd name="connsiteX16" fmla="*/ 420624 w 1572768"/>
              <a:gd name="connsiteY16" fmla="*/ 758952 h 950976"/>
              <a:gd name="connsiteX17" fmla="*/ 448056 w 1572768"/>
              <a:gd name="connsiteY17" fmla="*/ 768096 h 950976"/>
              <a:gd name="connsiteX18" fmla="*/ 475488 w 1572768"/>
              <a:gd name="connsiteY18" fmla="*/ 786384 h 950976"/>
              <a:gd name="connsiteX19" fmla="*/ 502920 w 1572768"/>
              <a:gd name="connsiteY19" fmla="*/ 795528 h 950976"/>
              <a:gd name="connsiteX20" fmla="*/ 530352 w 1572768"/>
              <a:gd name="connsiteY20" fmla="*/ 813816 h 950976"/>
              <a:gd name="connsiteX21" fmla="*/ 594360 w 1572768"/>
              <a:gd name="connsiteY21" fmla="*/ 832104 h 950976"/>
              <a:gd name="connsiteX22" fmla="*/ 649224 w 1572768"/>
              <a:gd name="connsiteY22" fmla="*/ 850392 h 950976"/>
              <a:gd name="connsiteX23" fmla="*/ 676656 w 1572768"/>
              <a:gd name="connsiteY23" fmla="*/ 859536 h 950976"/>
              <a:gd name="connsiteX24" fmla="*/ 704088 w 1572768"/>
              <a:gd name="connsiteY24" fmla="*/ 877824 h 950976"/>
              <a:gd name="connsiteX25" fmla="*/ 731520 w 1572768"/>
              <a:gd name="connsiteY25" fmla="*/ 886968 h 950976"/>
              <a:gd name="connsiteX26" fmla="*/ 758952 w 1572768"/>
              <a:gd name="connsiteY26" fmla="*/ 905256 h 950976"/>
              <a:gd name="connsiteX27" fmla="*/ 813816 w 1572768"/>
              <a:gd name="connsiteY27" fmla="*/ 923544 h 950976"/>
              <a:gd name="connsiteX28" fmla="*/ 841248 w 1572768"/>
              <a:gd name="connsiteY28" fmla="*/ 932688 h 950976"/>
              <a:gd name="connsiteX29" fmla="*/ 1078992 w 1572768"/>
              <a:gd name="connsiteY29" fmla="*/ 950976 h 950976"/>
              <a:gd name="connsiteX30" fmla="*/ 1234440 w 1572768"/>
              <a:gd name="connsiteY30" fmla="*/ 932688 h 950976"/>
              <a:gd name="connsiteX31" fmla="*/ 1307592 w 1572768"/>
              <a:gd name="connsiteY31" fmla="*/ 914400 h 950976"/>
              <a:gd name="connsiteX32" fmla="*/ 1344168 w 1572768"/>
              <a:gd name="connsiteY32" fmla="*/ 905256 h 950976"/>
              <a:gd name="connsiteX33" fmla="*/ 1371600 w 1572768"/>
              <a:gd name="connsiteY33" fmla="*/ 896112 h 950976"/>
              <a:gd name="connsiteX34" fmla="*/ 1444752 w 1572768"/>
              <a:gd name="connsiteY34" fmla="*/ 877824 h 950976"/>
              <a:gd name="connsiteX35" fmla="*/ 1508760 w 1572768"/>
              <a:gd name="connsiteY35" fmla="*/ 859536 h 950976"/>
              <a:gd name="connsiteX36" fmla="*/ 1527048 w 1572768"/>
              <a:gd name="connsiteY36" fmla="*/ 832104 h 950976"/>
              <a:gd name="connsiteX37" fmla="*/ 1554480 w 1572768"/>
              <a:gd name="connsiteY37" fmla="*/ 822960 h 950976"/>
              <a:gd name="connsiteX38" fmla="*/ 1572768 w 1572768"/>
              <a:gd name="connsiteY38" fmla="*/ 804672 h 950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72768" h="950976">
                <a:moveTo>
                  <a:pt x="0" y="0"/>
                </a:moveTo>
                <a:cubicBezTo>
                  <a:pt x="6617" y="39703"/>
                  <a:pt x="9768" y="62244"/>
                  <a:pt x="18288" y="100584"/>
                </a:cubicBezTo>
                <a:cubicBezTo>
                  <a:pt x="21014" y="112852"/>
                  <a:pt x="23821" y="125123"/>
                  <a:pt x="27432" y="137160"/>
                </a:cubicBezTo>
                <a:cubicBezTo>
                  <a:pt x="32971" y="155624"/>
                  <a:pt x="35027" y="175984"/>
                  <a:pt x="45720" y="192024"/>
                </a:cubicBezTo>
                <a:cubicBezTo>
                  <a:pt x="51816" y="201168"/>
                  <a:pt x="59545" y="209413"/>
                  <a:pt x="64008" y="219456"/>
                </a:cubicBezTo>
                <a:cubicBezTo>
                  <a:pt x="71837" y="237072"/>
                  <a:pt x="71603" y="258280"/>
                  <a:pt x="82296" y="274320"/>
                </a:cubicBezTo>
                <a:cubicBezTo>
                  <a:pt x="134707" y="352936"/>
                  <a:pt x="71870" y="253468"/>
                  <a:pt x="109728" y="329184"/>
                </a:cubicBezTo>
                <a:cubicBezTo>
                  <a:pt x="114643" y="339014"/>
                  <a:pt x="123101" y="346786"/>
                  <a:pt x="128016" y="356616"/>
                </a:cubicBezTo>
                <a:cubicBezTo>
                  <a:pt x="132327" y="365237"/>
                  <a:pt x="132479" y="375622"/>
                  <a:pt x="137160" y="384048"/>
                </a:cubicBezTo>
                <a:cubicBezTo>
                  <a:pt x="147834" y="403261"/>
                  <a:pt x="161544" y="420624"/>
                  <a:pt x="173736" y="438912"/>
                </a:cubicBezTo>
                <a:cubicBezTo>
                  <a:pt x="179832" y="448056"/>
                  <a:pt x="188549" y="455918"/>
                  <a:pt x="192024" y="466344"/>
                </a:cubicBezTo>
                <a:cubicBezTo>
                  <a:pt x="239205" y="607888"/>
                  <a:pt x="185128" y="461697"/>
                  <a:pt x="228600" y="548640"/>
                </a:cubicBezTo>
                <a:cubicBezTo>
                  <a:pt x="243474" y="578388"/>
                  <a:pt x="229827" y="577299"/>
                  <a:pt x="256032" y="603504"/>
                </a:cubicBezTo>
                <a:cubicBezTo>
                  <a:pt x="263803" y="611275"/>
                  <a:pt x="274320" y="615696"/>
                  <a:pt x="283464" y="621792"/>
                </a:cubicBezTo>
                <a:cubicBezTo>
                  <a:pt x="332232" y="694944"/>
                  <a:pt x="301752" y="664464"/>
                  <a:pt x="374904" y="713232"/>
                </a:cubicBezTo>
                <a:lnTo>
                  <a:pt x="402336" y="731520"/>
                </a:lnTo>
                <a:cubicBezTo>
                  <a:pt x="408432" y="740664"/>
                  <a:pt x="412042" y="752087"/>
                  <a:pt x="420624" y="758952"/>
                </a:cubicBezTo>
                <a:cubicBezTo>
                  <a:pt x="428150" y="764973"/>
                  <a:pt x="439435" y="763785"/>
                  <a:pt x="448056" y="768096"/>
                </a:cubicBezTo>
                <a:cubicBezTo>
                  <a:pt x="457886" y="773011"/>
                  <a:pt x="465658" y="781469"/>
                  <a:pt x="475488" y="786384"/>
                </a:cubicBezTo>
                <a:cubicBezTo>
                  <a:pt x="484109" y="790695"/>
                  <a:pt x="494299" y="791217"/>
                  <a:pt x="502920" y="795528"/>
                </a:cubicBezTo>
                <a:cubicBezTo>
                  <a:pt x="512750" y="800443"/>
                  <a:pt x="520522" y="808901"/>
                  <a:pt x="530352" y="813816"/>
                </a:cubicBezTo>
                <a:cubicBezTo>
                  <a:pt x="545717" y="821499"/>
                  <a:pt x="579711" y="827709"/>
                  <a:pt x="594360" y="832104"/>
                </a:cubicBezTo>
                <a:cubicBezTo>
                  <a:pt x="612824" y="837643"/>
                  <a:pt x="630936" y="844296"/>
                  <a:pt x="649224" y="850392"/>
                </a:cubicBezTo>
                <a:cubicBezTo>
                  <a:pt x="658368" y="853440"/>
                  <a:pt x="668636" y="854189"/>
                  <a:pt x="676656" y="859536"/>
                </a:cubicBezTo>
                <a:cubicBezTo>
                  <a:pt x="685800" y="865632"/>
                  <a:pt x="694258" y="872909"/>
                  <a:pt x="704088" y="877824"/>
                </a:cubicBezTo>
                <a:cubicBezTo>
                  <a:pt x="712709" y="882135"/>
                  <a:pt x="722899" y="882657"/>
                  <a:pt x="731520" y="886968"/>
                </a:cubicBezTo>
                <a:cubicBezTo>
                  <a:pt x="741350" y="891883"/>
                  <a:pt x="748909" y="900793"/>
                  <a:pt x="758952" y="905256"/>
                </a:cubicBezTo>
                <a:cubicBezTo>
                  <a:pt x="776568" y="913085"/>
                  <a:pt x="795528" y="917448"/>
                  <a:pt x="813816" y="923544"/>
                </a:cubicBezTo>
                <a:cubicBezTo>
                  <a:pt x="822960" y="926592"/>
                  <a:pt x="831668" y="931624"/>
                  <a:pt x="841248" y="932688"/>
                </a:cubicBezTo>
                <a:cubicBezTo>
                  <a:pt x="975132" y="947564"/>
                  <a:pt x="895991" y="940211"/>
                  <a:pt x="1078992" y="950976"/>
                </a:cubicBezTo>
                <a:cubicBezTo>
                  <a:pt x="1115266" y="947349"/>
                  <a:pt x="1194012" y="940774"/>
                  <a:pt x="1234440" y="932688"/>
                </a:cubicBezTo>
                <a:cubicBezTo>
                  <a:pt x="1259086" y="927759"/>
                  <a:pt x="1283208" y="920496"/>
                  <a:pt x="1307592" y="914400"/>
                </a:cubicBezTo>
                <a:cubicBezTo>
                  <a:pt x="1319784" y="911352"/>
                  <a:pt x="1332246" y="909230"/>
                  <a:pt x="1344168" y="905256"/>
                </a:cubicBezTo>
                <a:cubicBezTo>
                  <a:pt x="1353312" y="902208"/>
                  <a:pt x="1362301" y="898648"/>
                  <a:pt x="1371600" y="896112"/>
                </a:cubicBezTo>
                <a:cubicBezTo>
                  <a:pt x="1395849" y="889499"/>
                  <a:pt x="1420907" y="885772"/>
                  <a:pt x="1444752" y="877824"/>
                </a:cubicBezTo>
                <a:cubicBezTo>
                  <a:pt x="1484106" y="864706"/>
                  <a:pt x="1462833" y="871018"/>
                  <a:pt x="1508760" y="859536"/>
                </a:cubicBezTo>
                <a:cubicBezTo>
                  <a:pt x="1514856" y="850392"/>
                  <a:pt x="1518466" y="838969"/>
                  <a:pt x="1527048" y="832104"/>
                </a:cubicBezTo>
                <a:cubicBezTo>
                  <a:pt x="1534574" y="826083"/>
                  <a:pt x="1546215" y="827919"/>
                  <a:pt x="1554480" y="822960"/>
                </a:cubicBezTo>
                <a:cubicBezTo>
                  <a:pt x="1561872" y="818525"/>
                  <a:pt x="1566672" y="810768"/>
                  <a:pt x="1572768" y="804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8" name="Straight Connector 87">
            <a:extLst>
              <a:ext uri="{FF2B5EF4-FFF2-40B4-BE49-F238E27FC236}">
                <a16:creationId xmlns:a16="http://schemas.microsoft.com/office/drawing/2014/main" id="{50C93154-7E5C-1B47-8AC9-BC435AF12AD8}"/>
              </a:ext>
            </a:extLst>
          </p:cNvPr>
          <p:cNvCxnSpPr>
            <a:cxnSpLocks/>
          </p:cNvCxnSpPr>
          <p:nvPr/>
        </p:nvCxnSpPr>
        <p:spPr>
          <a:xfrm>
            <a:off x="906458" y="2141448"/>
            <a:ext cx="62806" cy="131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07AE9E8-7E4F-724B-9394-352B8403EBC3}"/>
              </a:ext>
            </a:extLst>
          </p:cNvPr>
          <p:cNvCxnSpPr>
            <a:cxnSpLocks/>
          </p:cNvCxnSpPr>
          <p:nvPr/>
        </p:nvCxnSpPr>
        <p:spPr>
          <a:xfrm>
            <a:off x="1058315" y="23376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B8F6FC6-3939-314B-A82F-F82D6669B832}"/>
              </a:ext>
            </a:extLst>
          </p:cNvPr>
          <p:cNvCxnSpPr>
            <a:cxnSpLocks/>
          </p:cNvCxnSpPr>
          <p:nvPr/>
        </p:nvCxnSpPr>
        <p:spPr>
          <a:xfrm>
            <a:off x="1210715" y="24900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227B8E0-B480-3748-90DD-905581341B24}"/>
              </a:ext>
            </a:extLst>
          </p:cNvPr>
          <p:cNvCxnSpPr>
            <a:cxnSpLocks/>
          </p:cNvCxnSpPr>
          <p:nvPr/>
        </p:nvCxnSpPr>
        <p:spPr>
          <a:xfrm>
            <a:off x="1363115" y="2642409"/>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A83752E-CCC7-9C47-A117-E46D839C2FA3}"/>
              </a:ext>
            </a:extLst>
          </p:cNvPr>
          <p:cNvCxnSpPr>
            <a:cxnSpLocks/>
          </p:cNvCxnSpPr>
          <p:nvPr/>
        </p:nvCxnSpPr>
        <p:spPr>
          <a:xfrm>
            <a:off x="1579523" y="2767377"/>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F00A348-66EA-1747-A4D4-D398CEDA3A16}"/>
              </a:ext>
            </a:extLst>
          </p:cNvPr>
          <p:cNvCxnSpPr>
            <a:cxnSpLocks/>
          </p:cNvCxnSpPr>
          <p:nvPr/>
        </p:nvCxnSpPr>
        <p:spPr>
          <a:xfrm>
            <a:off x="-5031350" y="2137924"/>
            <a:ext cx="45053" cy="1464"/>
          </a:xfrm>
          <a:prstGeom prst="line">
            <a:avLst/>
          </a:prstGeom>
        </p:spPr>
        <p:style>
          <a:lnRef idx="1">
            <a:schemeClr val="accent1"/>
          </a:lnRef>
          <a:fillRef idx="0">
            <a:schemeClr val="accent1"/>
          </a:fillRef>
          <a:effectRef idx="0">
            <a:schemeClr val="accent1"/>
          </a:effectRef>
          <a:fontRef idx="minor">
            <a:schemeClr val="tx1"/>
          </a:fontRef>
        </p:style>
      </p:cxnSp>
      <p:pic>
        <p:nvPicPr>
          <p:cNvPr id="104" name="Picture 103" descr="A picture containing fruit, banana&#10;&#10;Description automatically generated">
            <a:extLst>
              <a:ext uri="{FF2B5EF4-FFF2-40B4-BE49-F238E27FC236}">
                <a16:creationId xmlns:a16="http://schemas.microsoft.com/office/drawing/2014/main" id="{B8F5F2DF-007E-374C-954C-29ECF408238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4167" l="3084" r="93392">
                        <a14:foregroundMark x1="7930" y1="35833" x2="7930" y2="35833"/>
                        <a14:foregroundMark x1="3524" y1="16667" x2="3524" y2="16667"/>
                        <a14:foregroundMark x1="38326" y1="94167" x2="38326" y2="94167"/>
                        <a14:foregroundMark x1="91189" y1="48333" x2="91189" y2="48333"/>
                        <a14:foregroundMark x1="93392" y1="39167" x2="93392" y2="39167"/>
                        <a14:foregroundMark x1="92952" y1="35833" x2="92952" y2="35833"/>
                        <a14:foregroundMark x1="92952" y1="33333" x2="92952" y2="33333"/>
                        <a14:foregroundMark x1="93392" y1="35000" x2="93392" y2="35000"/>
                        <a14:foregroundMark x1="92952" y1="33333" x2="92952" y2="33333"/>
                      </a14:backgroundRemoval>
                    </a14:imgEffect>
                  </a14:imgLayer>
                </a14:imgProps>
              </a:ext>
            </a:extLst>
          </a:blip>
          <a:stretch>
            <a:fillRect/>
          </a:stretch>
        </p:blipFill>
        <p:spPr>
          <a:xfrm rot="1403434">
            <a:off x="903823" y="3017519"/>
            <a:ext cx="1027882" cy="543374"/>
          </a:xfrm>
          <a:prstGeom prst="rect">
            <a:avLst/>
          </a:prstGeom>
        </p:spPr>
      </p:pic>
      <p:pic>
        <p:nvPicPr>
          <p:cNvPr id="106" name="Picture 105" descr="A close up of a toy&#10;&#10;Description automatically generated">
            <a:extLst>
              <a:ext uri="{FF2B5EF4-FFF2-40B4-BE49-F238E27FC236}">
                <a16:creationId xmlns:a16="http://schemas.microsoft.com/office/drawing/2014/main" id="{85178750-4DD4-8D4F-819D-25C44D0FF075}"/>
              </a:ext>
            </a:extLst>
          </p:cNvPr>
          <p:cNvPicPr>
            <a:picLocks noChangeAspect="1"/>
          </p:cNvPicPr>
          <p:nvPr/>
        </p:nvPicPr>
        <p:blipFill>
          <a:blip r:embed="rId6"/>
          <a:stretch>
            <a:fillRect/>
          </a:stretch>
        </p:blipFill>
        <p:spPr>
          <a:xfrm>
            <a:off x="5904853" y="3642575"/>
            <a:ext cx="783986" cy="592101"/>
          </a:xfrm>
          <a:prstGeom prst="rect">
            <a:avLst/>
          </a:prstGeom>
        </p:spPr>
      </p:pic>
      <p:pic>
        <p:nvPicPr>
          <p:cNvPr id="112" name="Picture 111" descr="A picture containing building, indoor, person, standing&#10;&#10;Description automatically generated">
            <a:extLst>
              <a:ext uri="{FF2B5EF4-FFF2-40B4-BE49-F238E27FC236}">
                <a16:creationId xmlns:a16="http://schemas.microsoft.com/office/drawing/2014/main" id="{DAB9BB44-95B2-5E4C-9C1A-1DBD70A7549B}"/>
              </a:ext>
            </a:extLst>
          </p:cNvPr>
          <p:cNvPicPr>
            <a:picLocks noChangeAspect="1"/>
          </p:cNvPicPr>
          <p:nvPr/>
        </p:nvPicPr>
        <p:blipFill>
          <a:blip r:embed="rId7"/>
          <a:stretch>
            <a:fillRect/>
          </a:stretch>
        </p:blipFill>
        <p:spPr>
          <a:xfrm>
            <a:off x="4106064" y="3680891"/>
            <a:ext cx="1033532" cy="715816"/>
          </a:xfrm>
          <a:prstGeom prst="rect">
            <a:avLst/>
          </a:prstGeom>
        </p:spPr>
      </p:pic>
      <p:pic>
        <p:nvPicPr>
          <p:cNvPr id="114" name="Picture 113" descr="A picture containing person, building, person, bicycle&#10;&#10;Description automatically generated">
            <a:extLst>
              <a:ext uri="{FF2B5EF4-FFF2-40B4-BE49-F238E27FC236}">
                <a16:creationId xmlns:a16="http://schemas.microsoft.com/office/drawing/2014/main" id="{72113280-F388-2E48-B206-94A44060B774}"/>
              </a:ext>
            </a:extLst>
          </p:cNvPr>
          <p:cNvPicPr>
            <a:picLocks noChangeAspect="1"/>
          </p:cNvPicPr>
          <p:nvPr/>
        </p:nvPicPr>
        <p:blipFill>
          <a:blip r:embed="rId8"/>
          <a:stretch>
            <a:fillRect/>
          </a:stretch>
        </p:blipFill>
        <p:spPr>
          <a:xfrm>
            <a:off x="3024242" y="5768786"/>
            <a:ext cx="1130389" cy="743848"/>
          </a:xfrm>
          <a:prstGeom prst="rect">
            <a:avLst/>
          </a:prstGeom>
        </p:spPr>
      </p:pic>
      <p:grpSp>
        <p:nvGrpSpPr>
          <p:cNvPr id="121" name="Group 120">
            <a:extLst>
              <a:ext uri="{FF2B5EF4-FFF2-40B4-BE49-F238E27FC236}">
                <a16:creationId xmlns:a16="http://schemas.microsoft.com/office/drawing/2014/main" id="{8F5F3BD6-C7DF-2046-BD6E-11A33E6D2F8B}"/>
              </a:ext>
            </a:extLst>
          </p:cNvPr>
          <p:cNvGrpSpPr/>
          <p:nvPr/>
        </p:nvGrpSpPr>
        <p:grpSpPr>
          <a:xfrm>
            <a:off x="5801457" y="5036217"/>
            <a:ext cx="1795739" cy="1308089"/>
            <a:chOff x="5734345" y="4818194"/>
            <a:chExt cx="1795739" cy="1308089"/>
          </a:xfrm>
        </p:grpSpPr>
        <p:sp>
          <p:nvSpPr>
            <p:cNvPr id="81" name="TextBox 80">
              <a:extLst>
                <a:ext uri="{FF2B5EF4-FFF2-40B4-BE49-F238E27FC236}">
                  <a16:creationId xmlns:a16="http://schemas.microsoft.com/office/drawing/2014/main" id="{EC415983-73FD-624B-8AF4-A31315456DEF}"/>
                </a:ext>
              </a:extLst>
            </p:cNvPr>
            <p:cNvSpPr txBox="1"/>
            <p:nvPr/>
          </p:nvSpPr>
          <p:spPr>
            <a:xfrm>
              <a:off x="6420838" y="4818194"/>
              <a:ext cx="732392" cy="369332"/>
            </a:xfrm>
            <a:prstGeom prst="rect">
              <a:avLst/>
            </a:prstGeom>
            <a:noFill/>
          </p:spPr>
          <p:txBody>
            <a:bodyPr wrap="square" rtlCol="0">
              <a:spAutoFit/>
            </a:bodyPr>
            <a:lstStyle/>
            <a:p>
              <a:r>
                <a:rPr lang="en-GB" dirty="0"/>
                <a:t>AMS</a:t>
              </a:r>
            </a:p>
          </p:txBody>
        </p:sp>
        <p:pic>
          <p:nvPicPr>
            <p:cNvPr id="99" name="Picture 98" descr="A picture containing chair, drawing, bed&#10;&#10;Description automatically generated">
              <a:extLst>
                <a:ext uri="{FF2B5EF4-FFF2-40B4-BE49-F238E27FC236}">
                  <a16:creationId xmlns:a16="http://schemas.microsoft.com/office/drawing/2014/main" id="{1BF3E29E-1F24-C948-AC7A-922A003F1304}"/>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6780" b="96610" l="1053" r="95439">
                          <a14:foregroundMark x1="7719" y1="27684" x2="7719" y2="27684"/>
                          <a14:foregroundMark x1="2105" y1="27684" x2="2105" y2="27684"/>
                          <a14:foregroundMark x1="1053" y1="10734" x2="1053" y2="10734"/>
                          <a14:foregroundMark x1="15088" y1="9040" x2="15088" y2="9040"/>
                          <a14:foregroundMark x1="76842" y1="6780" x2="76842" y2="6780"/>
                          <a14:foregroundMark x1="88421" y1="16384" x2="88421" y2="16384"/>
                          <a14:foregroundMark x1="95789" y1="10734" x2="95789" y2="10734"/>
                          <a14:foregroundMark x1="48421" y1="80226" x2="48421" y2="80226"/>
                          <a14:foregroundMark x1="54386" y1="96610" x2="54386" y2="96610"/>
                          <a14:foregroundMark x1="41053" y1="96610" x2="41053" y2="96610"/>
                          <a14:foregroundMark x1="42807" y1="90960" x2="42807" y2="90960"/>
                          <a14:foregroundMark x1="53333" y1="92090" x2="53333" y2="92090"/>
                        </a14:backgroundRemoval>
                      </a14:imgEffect>
                    </a14:imgLayer>
                  </a14:imgProps>
                </a:ext>
              </a:extLst>
            </a:blip>
            <a:stretch>
              <a:fillRect/>
            </a:stretch>
          </p:blipFill>
          <p:spPr>
            <a:xfrm>
              <a:off x="5734345" y="5011035"/>
              <a:ext cx="1795739" cy="1115248"/>
            </a:xfrm>
            <a:prstGeom prst="rect">
              <a:avLst/>
            </a:prstGeom>
          </p:spPr>
        </p:pic>
        <p:pic>
          <p:nvPicPr>
            <p:cNvPr id="102" name="Picture 101">
              <a:extLst>
                <a:ext uri="{FF2B5EF4-FFF2-40B4-BE49-F238E27FC236}">
                  <a16:creationId xmlns:a16="http://schemas.microsoft.com/office/drawing/2014/main" id="{74EDA4D1-5B77-794B-93DB-7BFF46F80DC7}"/>
                </a:ext>
              </a:extLst>
            </p:cNvPr>
            <p:cNvPicPr>
              <a:picLocks noChangeAspect="1"/>
            </p:cNvPicPr>
            <p:nvPr/>
          </p:nvPicPr>
          <p:blipFill>
            <a:blip r:embed="rId11"/>
            <a:stretch>
              <a:fillRect/>
            </a:stretch>
          </p:blipFill>
          <p:spPr>
            <a:xfrm rot="20262138">
              <a:off x="6876288" y="5315250"/>
              <a:ext cx="152516" cy="148703"/>
            </a:xfrm>
            <a:prstGeom prst="rect">
              <a:avLst/>
            </a:prstGeom>
          </p:spPr>
        </p:pic>
        <p:cxnSp>
          <p:nvCxnSpPr>
            <p:cNvPr id="116" name="Straight Arrow Connector 115">
              <a:extLst>
                <a:ext uri="{FF2B5EF4-FFF2-40B4-BE49-F238E27FC236}">
                  <a16:creationId xmlns:a16="http://schemas.microsoft.com/office/drawing/2014/main" id="{F9A577BC-AF89-3347-AFF7-C9F573D40A67}"/>
                </a:ext>
              </a:extLst>
            </p:cNvPr>
            <p:cNvCxnSpPr>
              <a:endCxn id="102" idx="0"/>
            </p:cNvCxnSpPr>
            <p:nvPr/>
          </p:nvCxnSpPr>
          <p:spPr>
            <a:xfrm>
              <a:off x="6787034" y="5092598"/>
              <a:ext cx="137302" cy="228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26D0B28C-C55B-7349-A83E-DC37CA3ED222}"/>
              </a:ext>
            </a:extLst>
          </p:cNvPr>
          <p:cNvGrpSpPr/>
          <p:nvPr/>
        </p:nvGrpSpPr>
        <p:grpSpPr>
          <a:xfrm>
            <a:off x="2293868" y="1140847"/>
            <a:ext cx="1338606" cy="1791074"/>
            <a:chOff x="2545811" y="1023871"/>
            <a:chExt cx="1338606" cy="1791074"/>
          </a:xfrm>
        </p:grpSpPr>
        <p:cxnSp>
          <p:nvCxnSpPr>
            <p:cNvPr id="38" name="Straight Arrow Connector 37">
              <a:extLst>
                <a:ext uri="{FF2B5EF4-FFF2-40B4-BE49-F238E27FC236}">
                  <a16:creationId xmlns:a16="http://schemas.microsoft.com/office/drawing/2014/main" id="{B6E3F0FF-E97D-0A4C-BDBF-6D96DACCDCAA}"/>
                </a:ext>
              </a:extLst>
            </p:cNvPr>
            <p:cNvCxnSpPr/>
            <p:nvPr/>
          </p:nvCxnSpPr>
          <p:spPr>
            <a:xfrm flipH="1" flipV="1">
              <a:off x="2962656" y="1446003"/>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5E47997-2948-5A4F-B496-7CFD5A2CA950}"/>
                </a:ext>
              </a:extLst>
            </p:cNvPr>
            <p:cNvCxnSpPr>
              <a:cxnSpLocks/>
            </p:cNvCxnSpPr>
            <p:nvPr/>
          </p:nvCxnSpPr>
          <p:spPr>
            <a:xfrm flipV="1">
              <a:off x="3182112" y="1421062"/>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4DA54A7-6463-5745-9442-7131340B125E}"/>
                </a:ext>
              </a:extLst>
            </p:cNvPr>
            <p:cNvCxnSpPr>
              <a:cxnSpLocks/>
            </p:cNvCxnSpPr>
            <p:nvPr/>
          </p:nvCxnSpPr>
          <p:spPr>
            <a:xfrm flipV="1">
              <a:off x="3273552" y="1440079"/>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98DBAC1-2A94-DE46-B842-4513D40670E2}"/>
                </a:ext>
              </a:extLst>
            </p:cNvPr>
            <p:cNvCxnSpPr>
              <a:cxnSpLocks/>
            </p:cNvCxnSpPr>
            <p:nvPr/>
          </p:nvCxnSpPr>
          <p:spPr>
            <a:xfrm flipV="1">
              <a:off x="3364992" y="1676491"/>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14976E1-49F0-6947-AD55-CF667B9B713A}"/>
                </a:ext>
              </a:extLst>
            </p:cNvPr>
            <p:cNvCxnSpPr>
              <a:cxnSpLocks/>
              <a:stCxn id="36" idx="12"/>
            </p:cNvCxnSpPr>
            <p:nvPr/>
          </p:nvCxnSpPr>
          <p:spPr>
            <a:xfrm flipV="1">
              <a:off x="3398534" y="1848228"/>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5481F2F-30AE-794C-A323-6A089CB53AE4}"/>
                </a:ext>
              </a:extLst>
            </p:cNvPr>
            <p:cNvCxnSpPr>
              <a:cxnSpLocks/>
            </p:cNvCxnSpPr>
            <p:nvPr/>
          </p:nvCxnSpPr>
          <p:spPr>
            <a:xfrm flipH="1" flipV="1">
              <a:off x="2693911" y="1580466"/>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CE663DA9-9231-8646-9DE7-65F8F0F71088}"/>
                </a:ext>
              </a:extLst>
            </p:cNvPr>
            <p:cNvCxnSpPr>
              <a:cxnSpLocks/>
            </p:cNvCxnSpPr>
            <p:nvPr/>
          </p:nvCxnSpPr>
          <p:spPr>
            <a:xfrm flipH="1" flipV="1">
              <a:off x="2545811" y="191290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819D8B4-5756-3D40-9705-428ABB1C4AEC}"/>
                </a:ext>
              </a:extLst>
            </p:cNvPr>
            <p:cNvCxnSpPr>
              <a:cxnSpLocks/>
            </p:cNvCxnSpPr>
            <p:nvPr/>
          </p:nvCxnSpPr>
          <p:spPr>
            <a:xfrm flipH="1">
              <a:off x="2545811" y="2122685"/>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B74114E-C7C2-BE4B-828B-97272BF394CD}"/>
                </a:ext>
              </a:extLst>
            </p:cNvPr>
            <p:cNvCxnSpPr/>
            <p:nvPr/>
          </p:nvCxnSpPr>
          <p:spPr>
            <a:xfrm>
              <a:off x="3312124" y="2291996"/>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392FDE6C-BE9D-5940-BC7A-57B0AEC00D19}"/>
                </a:ext>
              </a:extLst>
            </p:cNvPr>
            <p:cNvCxnSpPr>
              <a:cxnSpLocks/>
            </p:cNvCxnSpPr>
            <p:nvPr/>
          </p:nvCxnSpPr>
          <p:spPr>
            <a:xfrm flipH="1">
              <a:off x="3248116" y="2323105"/>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126BB6AD-EE89-544E-B3E6-3483F413E244}"/>
                </a:ext>
              </a:extLst>
            </p:cNvPr>
            <p:cNvCxnSpPr>
              <a:cxnSpLocks/>
            </p:cNvCxnSpPr>
            <p:nvPr/>
          </p:nvCxnSpPr>
          <p:spPr>
            <a:xfrm flipH="1">
              <a:off x="2964641" y="2291996"/>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178BB35-BC74-5343-AEE8-C408AAF4DE81}"/>
                </a:ext>
              </a:extLst>
            </p:cNvPr>
            <p:cNvCxnSpPr>
              <a:cxnSpLocks/>
            </p:cNvCxnSpPr>
            <p:nvPr/>
          </p:nvCxnSpPr>
          <p:spPr>
            <a:xfrm flipH="1">
              <a:off x="2757374" y="2272979"/>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AE01718-243B-334B-BE30-C1084F4799A8}"/>
                </a:ext>
              </a:extLst>
            </p:cNvPr>
            <p:cNvCxnSpPr>
              <a:cxnSpLocks/>
            </p:cNvCxnSpPr>
            <p:nvPr/>
          </p:nvCxnSpPr>
          <p:spPr>
            <a:xfrm flipH="1">
              <a:off x="2605347" y="2227176"/>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913E2CD-BCAB-2A4F-BFE1-2BD3DAA09ABD}"/>
                </a:ext>
              </a:extLst>
            </p:cNvPr>
            <p:cNvCxnSpPr>
              <a:cxnSpLocks/>
            </p:cNvCxnSpPr>
            <p:nvPr/>
          </p:nvCxnSpPr>
          <p:spPr>
            <a:xfrm>
              <a:off x="3396172" y="2272979"/>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6A3A4A8-A388-4D4F-9852-7231C29D1BBA}"/>
                </a:ext>
              </a:extLst>
            </p:cNvPr>
            <p:cNvCxnSpPr>
              <a:cxnSpLocks/>
            </p:cNvCxnSpPr>
            <p:nvPr/>
          </p:nvCxnSpPr>
          <p:spPr>
            <a:xfrm>
              <a:off x="3449137" y="222732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D18D21CB-7D31-5848-9248-513FC41353A8}"/>
                </a:ext>
              </a:extLst>
            </p:cNvPr>
            <p:cNvCxnSpPr>
              <a:cxnSpLocks/>
            </p:cNvCxnSpPr>
            <p:nvPr/>
          </p:nvCxnSpPr>
          <p:spPr>
            <a:xfrm flipV="1">
              <a:off x="3449137" y="2038673"/>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690535E7-9624-F245-8A42-2009DBAFB3C6}"/>
                </a:ext>
              </a:extLst>
            </p:cNvPr>
            <p:cNvSpPr txBox="1"/>
            <p:nvPr/>
          </p:nvSpPr>
          <p:spPr>
            <a:xfrm>
              <a:off x="2706158" y="1023871"/>
              <a:ext cx="984565" cy="369332"/>
            </a:xfrm>
            <a:prstGeom prst="rect">
              <a:avLst/>
            </a:prstGeom>
            <a:noFill/>
          </p:spPr>
          <p:txBody>
            <a:bodyPr wrap="none" rtlCol="0">
              <a:spAutoFit/>
            </a:bodyPr>
            <a:lstStyle/>
            <a:p>
              <a:r>
                <a:rPr lang="en-GB" dirty="0"/>
                <a:t>big bang</a:t>
              </a:r>
            </a:p>
          </p:txBody>
        </p:sp>
      </p:grpSp>
      <p:sp>
        <p:nvSpPr>
          <p:cNvPr id="125" name="TextBox 124">
            <a:extLst>
              <a:ext uri="{FF2B5EF4-FFF2-40B4-BE49-F238E27FC236}">
                <a16:creationId xmlns:a16="http://schemas.microsoft.com/office/drawing/2014/main" id="{DFC0CE97-7FF3-8D48-BC72-78D488EFA009}"/>
              </a:ext>
            </a:extLst>
          </p:cNvPr>
          <p:cNvSpPr txBox="1"/>
          <p:nvPr/>
        </p:nvSpPr>
        <p:spPr>
          <a:xfrm>
            <a:off x="9439179" y="3240261"/>
            <a:ext cx="1439609" cy="584775"/>
          </a:xfrm>
          <a:prstGeom prst="rect">
            <a:avLst/>
          </a:prstGeom>
          <a:noFill/>
        </p:spPr>
        <p:txBody>
          <a:bodyPr wrap="square" rtlCol="0">
            <a:spAutoFit/>
          </a:bodyPr>
          <a:lstStyle/>
          <a:p>
            <a:r>
              <a:rPr lang="en-GB" sz="1600" dirty="0"/>
              <a:t>antimatter decelerator</a:t>
            </a:r>
          </a:p>
        </p:txBody>
      </p:sp>
      <p:sp>
        <p:nvSpPr>
          <p:cNvPr id="126" name="TextBox 125">
            <a:extLst>
              <a:ext uri="{FF2B5EF4-FFF2-40B4-BE49-F238E27FC236}">
                <a16:creationId xmlns:a16="http://schemas.microsoft.com/office/drawing/2014/main" id="{B5855017-8109-FA43-8287-BE72DB285197}"/>
              </a:ext>
            </a:extLst>
          </p:cNvPr>
          <p:cNvSpPr txBox="1"/>
          <p:nvPr/>
        </p:nvSpPr>
        <p:spPr>
          <a:xfrm>
            <a:off x="7505240" y="3708267"/>
            <a:ext cx="1771908" cy="584775"/>
          </a:xfrm>
          <a:prstGeom prst="rect">
            <a:avLst/>
          </a:prstGeom>
          <a:noFill/>
        </p:spPr>
        <p:txBody>
          <a:bodyPr wrap="square" rtlCol="0">
            <a:spAutoFit/>
          </a:bodyPr>
          <a:lstStyle/>
          <a:p>
            <a:r>
              <a:rPr lang="en-GB" sz="1600" dirty="0"/>
              <a:t>extra low energy antimatter</a:t>
            </a:r>
          </a:p>
        </p:txBody>
      </p:sp>
      <p:sp>
        <p:nvSpPr>
          <p:cNvPr id="127" name="TextBox 126">
            <a:extLst>
              <a:ext uri="{FF2B5EF4-FFF2-40B4-BE49-F238E27FC236}">
                <a16:creationId xmlns:a16="http://schemas.microsoft.com/office/drawing/2014/main" id="{D13EC248-5E05-F440-B0C8-DABE6ED9312E}"/>
              </a:ext>
            </a:extLst>
          </p:cNvPr>
          <p:cNvSpPr txBox="1"/>
          <p:nvPr/>
        </p:nvSpPr>
        <p:spPr>
          <a:xfrm>
            <a:off x="5225002" y="1907663"/>
            <a:ext cx="962729" cy="369332"/>
          </a:xfrm>
          <a:prstGeom prst="rect">
            <a:avLst/>
          </a:prstGeom>
          <a:noFill/>
        </p:spPr>
        <p:txBody>
          <a:bodyPr wrap="square" rtlCol="0">
            <a:spAutoFit/>
          </a:bodyPr>
          <a:lstStyle/>
          <a:p>
            <a:r>
              <a:rPr lang="en-GB" dirty="0"/>
              <a:t>theory ?</a:t>
            </a:r>
          </a:p>
        </p:txBody>
      </p:sp>
      <p:sp>
        <p:nvSpPr>
          <p:cNvPr id="128" name="TextBox 127">
            <a:extLst>
              <a:ext uri="{FF2B5EF4-FFF2-40B4-BE49-F238E27FC236}">
                <a16:creationId xmlns:a16="http://schemas.microsoft.com/office/drawing/2014/main" id="{C6AE2E28-4B6A-7143-9E9A-36FAA2500C51}"/>
              </a:ext>
            </a:extLst>
          </p:cNvPr>
          <p:cNvSpPr txBox="1"/>
          <p:nvPr/>
        </p:nvSpPr>
        <p:spPr>
          <a:xfrm>
            <a:off x="9018388" y="1858483"/>
            <a:ext cx="1348187" cy="369332"/>
          </a:xfrm>
          <a:prstGeom prst="rect">
            <a:avLst/>
          </a:prstGeom>
          <a:noFill/>
        </p:spPr>
        <p:txBody>
          <a:bodyPr wrap="square" rtlCol="0">
            <a:spAutoFit/>
          </a:bodyPr>
          <a:lstStyle/>
          <a:p>
            <a:r>
              <a:rPr lang="en-GB" dirty="0"/>
              <a:t>experiments</a:t>
            </a:r>
          </a:p>
        </p:txBody>
      </p:sp>
      <p:sp>
        <p:nvSpPr>
          <p:cNvPr id="131" name="TextBox 130">
            <a:extLst>
              <a:ext uri="{FF2B5EF4-FFF2-40B4-BE49-F238E27FC236}">
                <a16:creationId xmlns:a16="http://schemas.microsoft.com/office/drawing/2014/main" id="{A862DD92-A59C-9B4A-8E9C-A74DCC38EECD}"/>
              </a:ext>
            </a:extLst>
          </p:cNvPr>
          <p:cNvSpPr txBox="1"/>
          <p:nvPr/>
        </p:nvSpPr>
        <p:spPr>
          <a:xfrm>
            <a:off x="10768670" y="5415098"/>
            <a:ext cx="811468" cy="369332"/>
          </a:xfrm>
          <a:prstGeom prst="rect">
            <a:avLst/>
          </a:prstGeom>
          <a:noFill/>
        </p:spPr>
        <p:txBody>
          <a:bodyPr wrap="square" rtlCol="0">
            <a:spAutoFit/>
          </a:bodyPr>
          <a:lstStyle/>
          <a:p>
            <a:r>
              <a:rPr lang="en-GB" dirty="0"/>
              <a:t>arrival</a:t>
            </a:r>
          </a:p>
        </p:txBody>
      </p:sp>
      <p:pic>
        <p:nvPicPr>
          <p:cNvPr id="133" name="Picture 132">
            <a:extLst>
              <a:ext uri="{FF2B5EF4-FFF2-40B4-BE49-F238E27FC236}">
                <a16:creationId xmlns:a16="http://schemas.microsoft.com/office/drawing/2014/main" id="{E951F074-101E-BB41-A26E-EC30FD965702}"/>
              </a:ext>
            </a:extLst>
          </p:cNvPr>
          <p:cNvPicPr>
            <a:picLocks noChangeAspect="1"/>
          </p:cNvPicPr>
          <p:nvPr/>
        </p:nvPicPr>
        <p:blipFill>
          <a:blip r:embed="rId12"/>
          <a:stretch>
            <a:fillRect/>
          </a:stretch>
        </p:blipFill>
        <p:spPr>
          <a:xfrm>
            <a:off x="10970912" y="3132242"/>
            <a:ext cx="408980" cy="382875"/>
          </a:xfrm>
          <a:prstGeom prst="rect">
            <a:avLst/>
          </a:prstGeom>
        </p:spPr>
      </p:pic>
      <p:pic>
        <p:nvPicPr>
          <p:cNvPr id="135" name="Picture 134">
            <a:extLst>
              <a:ext uri="{FF2B5EF4-FFF2-40B4-BE49-F238E27FC236}">
                <a16:creationId xmlns:a16="http://schemas.microsoft.com/office/drawing/2014/main" id="{26BE5A31-9DA1-8445-BBA0-88CDAF3DD772}"/>
              </a:ext>
            </a:extLst>
          </p:cNvPr>
          <p:cNvPicPr>
            <a:picLocks noChangeAspect="1"/>
          </p:cNvPicPr>
          <p:nvPr/>
        </p:nvPicPr>
        <p:blipFill>
          <a:blip r:embed="rId13"/>
          <a:stretch>
            <a:fillRect/>
          </a:stretch>
        </p:blipFill>
        <p:spPr>
          <a:xfrm rot="3045138">
            <a:off x="10446071" y="1897909"/>
            <a:ext cx="360582" cy="385739"/>
          </a:xfrm>
          <a:prstGeom prst="rect">
            <a:avLst/>
          </a:prstGeom>
        </p:spPr>
      </p:pic>
      <p:pic>
        <p:nvPicPr>
          <p:cNvPr id="136" name="Picture 135">
            <a:extLst>
              <a:ext uri="{FF2B5EF4-FFF2-40B4-BE49-F238E27FC236}">
                <a16:creationId xmlns:a16="http://schemas.microsoft.com/office/drawing/2014/main" id="{6AA7D312-0EFA-054E-9043-B2677DCA3234}"/>
              </a:ext>
            </a:extLst>
          </p:cNvPr>
          <p:cNvPicPr>
            <a:picLocks noChangeAspect="1"/>
          </p:cNvPicPr>
          <p:nvPr/>
        </p:nvPicPr>
        <p:blipFill>
          <a:blip r:embed="rId12"/>
          <a:stretch>
            <a:fillRect/>
          </a:stretch>
        </p:blipFill>
        <p:spPr>
          <a:xfrm>
            <a:off x="9201750" y="4224574"/>
            <a:ext cx="304791" cy="285336"/>
          </a:xfrm>
          <a:prstGeom prst="rect">
            <a:avLst/>
          </a:prstGeom>
        </p:spPr>
      </p:pic>
      <p:sp>
        <p:nvSpPr>
          <p:cNvPr id="141" name="TextBox 140">
            <a:extLst>
              <a:ext uri="{FF2B5EF4-FFF2-40B4-BE49-F238E27FC236}">
                <a16:creationId xmlns:a16="http://schemas.microsoft.com/office/drawing/2014/main" id="{CA8C2610-0A35-BE4E-96F1-E214B6DE7081}"/>
              </a:ext>
            </a:extLst>
          </p:cNvPr>
          <p:cNvSpPr txBox="1"/>
          <p:nvPr/>
        </p:nvSpPr>
        <p:spPr>
          <a:xfrm>
            <a:off x="7019568" y="1225319"/>
            <a:ext cx="373695" cy="307777"/>
          </a:xfrm>
          <a:prstGeom prst="rect">
            <a:avLst/>
          </a:prstGeom>
          <a:noFill/>
        </p:spPr>
        <p:txBody>
          <a:bodyPr wrap="square" rtlCol="0">
            <a:spAutoFit/>
          </a:bodyPr>
          <a:lstStyle/>
          <a:p>
            <a:r>
              <a:rPr lang="en-GB" sz="1400" dirty="0"/>
              <a:t>1</a:t>
            </a:r>
          </a:p>
        </p:txBody>
      </p:sp>
      <p:sp>
        <p:nvSpPr>
          <p:cNvPr id="142" name="TextBox 141">
            <a:extLst>
              <a:ext uri="{FF2B5EF4-FFF2-40B4-BE49-F238E27FC236}">
                <a16:creationId xmlns:a16="http://schemas.microsoft.com/office/drawing/2014/main" id="{47E9F8F0-32DD-5B4F-9C6F-08D709BBDBA6}"/>
              </a:ext>
            </a:extLst>
          </p:cNvPr>
          <p:cNvSpPr txBox="1"/>
          <p:nvPr/>
        </p:nvSpPr>
        <p:spPr>
          <a:xfrm>
            <a:off x="6776759" y="1954455"/>
            <a:ext cx="373695" cy="307777"/>
          </a:xfrm>
          <a:prstGeom prst="rect">
            <a:avLst/>
          </a:prstGeom>
          <a:noFill/>
        </p:spPr>
        <p:txBody>
          <a:bodyPr wrap="square" rtlCol="0">
            <a:spAutoFit/>
          </a:bodyPr>
          <a:lstStyle/>
          <a:p>
            <a:r>
              <a:rPr lang="en-GB" sz="1400" dirty="0"/>
              <a:t>2</a:t>
            </a:r>
          </a:p>
        </p:txBody>
      </p:sp>
      <p:sp>
        <p:nvSpPr>
          <p:cNvPr id="143" name="TextBox 142">
            <a:extLst>
              <a:ext uri="{FF2B5EF4-FFF2-40B4-BE49-F238E27FC236}">
                <a16:creationId xmlns:a16="http://schemas.microsoft.com/office/drawing/2014/main" id="{5ACCA141-4E7F-E149-AB30-641B0E147489}"/>
              </a:ext>
            </a:extLst>
          </p:cNvPr>
          <p:cNvSpPr txBox="1"/>
          <p:nvPr/>
        </p:nvSpPr>
        <p:spPr>
          <a:xfrm>
            <a:off x="6542970" y="2583025"/>
            <a:ext cx="373695" cy="307777"/>
          </a:xfrm>
          <a:prstGeom prst="rect">
            <a:avLst/>
          </a:prstGeom>
          <a:noFill/>
        </p:spPr>
        <p:txBody>
          <a:bodyPr wrap="square" rtlCol="0">
            <a:spAutoFit/>
          </a:bodyPr>
          <a:lstStyle/>
          <a:p>
            <a:r>
              <a:rPr lang="en-GB" sz="1400" dirty="0"/>
              <a:t>3</a:t>
            </a:r>
          </a:p>
        </p:txBody>
      </p:sp>
      <p:sp>
        <p:nvSpPr>
          <p:cNvPr id="144" name="TextBox 143">
            <a:extLst>
              <a:ext uri="{FF2B5EF4-FFF2-40B4-BE49-F238E27FC236}">
                <a16:creationId xmlns:a16="http://schemas.microsoft.com/office/drawing/2014/main" id="{A9BD2D78-25EE-DD45-860B-CE1A57E68FD5}"/>
              </a:ext>
            </a:extLst>
          </p:cNvPr>
          <p:cNvSpPr txBox="1"/>
          <p:nvPr/>
        </p:nvSpPr>
        <p:spPr>
          <a:xfrm>
            <a:off x="6286657" y="3202008"/>
            <a:ext cx="373695" cy="307777"/>
          </a:xfrm>
          <a:prstGeom prst="rect">
            <a:avLst/>
          </a:prstGeom>
          <a:noFill/>
        </p:spPr>
        <p:txBody>
          <a:bodyPr wrap="square" rtlCol="0">
            <a:spAutoFit/>
          </a:bodyPr>
          <a:lstStyle/>
          <a:p>
            <a:r>
              <a:rPr lang="en-GB" sz="1400" dirty="0"/>
              <a:t>4</a:t>
            </a:r>
          </a:p>
        </p:txBody>
      </p:sp>
      <p:pic>
        <p:nvPicPr>
          <p:cNvPr id="151" name="Picture 150">
            <a:extLst>
              <a:ext uri="{FF2B5EF4-FFF2-40B4-BE49-F238E27FC236}">
                <a16:creationId xmlns:a16="http://schemas.microsoft.com/office/drawing/2014/main" id="{E52EFE16-78B5-BA44-9368-4CE4B84FE175}"/>
              </a:ext>
            </a:extLst>
          </p:cNvPr>
          <p:cNvPicPr>
            <a:picLocks noChangeAspect="1"/>
          </p:cNvPicPr>
          <p:nvPr/>
        </p:nvPicPr>
        <p:blipFill>
          <a:blip r:embed="rId14"/>
          <a:stretch>
            <a:fillRect/>
          </a:stretch>
        </p:blipFill>
        <p:spPr>
          <a:xfrm>
            <a:off x="5030971" y="5565849"/>
            <a:ext cx="390144" cy="390144"/>
          </a:xfrm>
          <a:prstGeom prst="rect">
            <a:avLst/>
          </a:prstGeom>
        </p:spPr>
      </p:pic>
      <p:pic>
        <p:nvPicPr>
          <p:cNvPr id="159" name="Picture 158">
            <a:extLst>
              <a:ext uri="{FF2B5EF4-FFF2-40B4-BE49-F238E27FC236}">
                <a16:creationId xmlns:a16="http://schemas.microsoft.com/office/drawing/2014/main" id="{05C3460F-7961-CD49-B63A-BCF03A949951}"/>
              </a:ext>
            </a:extLst>
          </p:cNvPr>
          <p:cNvPicPr>
            <a:picLocks noChangeAspect="1"/>
          </p:cNvPicPr>
          <p:nvPr/>
        </p:nvPicPr>
        <p:blipFill>
          <a:blip r:embed="rId15"/>
          <a:stretch>
            <a:fillRect/>
          </a:stretch>
        </p:blipFill>
        <p:spPr>
          <a:xfrm>
            <a:off x="613837" y="2780194"/>
            <a:ext cx="350266" cy="305551"/>
          </a:xfrm>
          <a:prstGeom prst="rect">
            <a:avLst/>
          </a:prstGeom>
        </p:spPr>
      </p:pic>
      <p:grpSp>
        <p:nvGrpSpPr>
          <p:cNvPr id="171" name="Group 170">
            <a:extLst>
              <a:ext uri="{FF2B5EF4-FFF2-40B4-BE49-F238E27FC236}">
                <a16:creationId xmlns:a16="http://schemas.microsoft.com/office/drawing/2014/main" id="{DA981C28-2D62-F242-85E8-BC289A712F20}"/>
              </a:ext>
            </a:extLst>
          </p:cNvPr>
          <p:cNvGrpSpPr/>
          <p:nvPr/>
        </p:nvGrpSpPr>
        <p:grpSpPr>
          <a:xfrm>
            <a:off x="6766192" y="3828919"/>
            <a:ext cx="586493" cy="388931"/>
            <a:chOff x="5421115" y="3842610"/>
            <a:chExt cx="586493" cy="388931"/>
          </a:xfrm>
        </p:grpSpPr>
        <p:pic>
          <p:nvPicPr>
            <p:cNvPr id="167" name="Picture 166">
              <a:extLst>
                <a:ext uri="{FF2B5EF4-FFF2-40B4-BE49-F238E27FC236}">
                  <a16:creationId xmlns:a16="http://schemas.microsoft.com/office/drawing/2014/main" id="{1CF00F12-296C-3543-9A13-4390FAC3C66E}"/>
                </a:ext>
              </a:extLst>
            </p:cNvPr>
            <p:cNvPicPr>
              <a:picLocks noChangeAspect="1"/>
            </p:cNvPicPr>
            <p:nvPr/>
          </p:nvPicPr>
          <p:blipFill>
            <a:blip r:embed="rId16"/>
            <a:stretch>
              <a:fillRect/>
            </a:stretch>
          </p:blipFill>
          <p:spPr>
            <a:xfrm>
              <a:off x="5527775" y="3842610"/>
              <a:ext cx="357181" cy="388931"/>
            </a:xfrm>
            <a:prstGeom prst="rect">
              <a:avLst/>
            </a:prstGeom>
          </p:spPr>
        </p:pic>
        <p:cxnSp>
          <p:nvCxnSpPr>
            <p:cNvPr id="169" name="Straight Connector 168">
              <a:extLst>
                <a:ext uri="{FF2B5EF4-FFF2-40B4-BE49-F238E27FC236}">
                  <a16:creationId xmlns:a16="http://schemas.microsoft.com/office/drawing/2014/main" id="{6EF63710-2DC6-8F47-8D1A-B468DCBCD6A8}"/>
                </a:ext>
              </a:extLst>
            </p:cNvPr>
            <p:cNvCxnSpPr>
              <a:cxnSpLocks/>
            </p:cNvCxnSpPr>
            <p:nvPr/>
          </p:nvCxnSpPr>
          <p:spPr>
            <a:xfrm>
              <a:off x="5421115" y="4224574"/>
              <a:ext cx="586493"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grpSp>
      <p:pic>
        <p:nvPicPr>
          <p:cNvPr id="4" name="Picture 3" descr="A group of people standing in front of a fence&#10;&#10;Description automatically generated">
            <a:extLst>
              <a:ext uri="{FF2B5EF4-FFF2-40B4-BE49-F238E27FC236}">
                <a16:creationId xmlns:a16="http://schemas.microsoft.com/office/drawing/2014/main" id="{6AA62AE7-503C-3C48-9BBD-CD6D4B2D2138}"/>
              </a:ext>
            </a:extLst>
          </p:cNvPr>
          <p:cNvPicPr>
            <a:picLocks noChangeAspect="1"/>
          </p:cNvPicPr>
          <p:nvPr/>
        </p:nvPicPr>
        <p:blipFill>
          <a:blip r:embed="rId17"/>
          <a:stretch>
            <a:fillRect/>
          </a:stretch>
        </p:blipFill>
        <p:spPr>
          <a:xfrm>
            <a:off x="2537413" y="4484040"/>
            <a:ext cx="1047246" cy="617127"/>
          </a:xfrm>
          <a:prstGeom prst="rect">
            <a:avLst/>
          </a:prstGeom>
        </p:spPr>
      </p:pic>
      <p:sp>
        <p:nvSpPr>
          <p:cNvPr id="94" name="TextBox 93">
            <a:extLst>
              <a:ext uri="{FF2B5EF4-FFF2-40B4-BE49-F238E27FC236}">
                <a16:creationId xmlns:a16="http://schemas.microsoft.com/office/drawing/2014/main" id="{8F2D9C52-DE25-6043-9389-2A03C2614AB1}"/>
              </a:ext>
            </a:extLst>
          </p:cNvPr>
          <p:cNvSpPr txBox="1"/>
          <p:nvPr/>
        </p:nvSpPr>
        <p:spPr>
          <a:xfrm>
            <a:off x="2520655" y="4137785"/>
            <a:ext cx="1244513" cy="369332"/>
          </a:xfrm>
          <a:prstGeom prst="rect">
            <a:avLst/>
          </a:prstGeom>
          <a:noFill/>
        </p:spPr>
        <p:txBody>
          <a:bodyPr wrap="square" rtlCol="0">
            <a:spAutoFit/>
          </a:bodyPr>
          <a:lstStyle/>
          <a:p>
            <a:r>
              <a:rPr lang="en-GB" dirty="0"/>
              <a:t>ASACUSA</a:t>
            </a:r>
          </a:p>
        </p:txBody>
      </p:sp>
      <p:pic>
        <p:nvPicPr>
          <p:cNvPr id="33" name="Picture 32">
            <a:extLst>
              <a:ext uri="{FF2B5EF4-FFF2-40B4-BE49-F238E27FC236}">
                <a16:creationId xmlns:a16="http://schemas.microsoft.com/office/drawing/2014/main" id="{3FF6EB4F-D922-F649-B6E6-1B7CC1F0B28B}"/>
              </a:ext>
            </a:extLst>
          </p:cNvPr>
          <p:cNvPicPr>
            <a:picLocks noChangeAspect="1"/>
          </p:cNvPicPr>
          <p:nvPr/>
        </p:nvPicPr>
        <p:blipFill>
          <a:blip r:embed="rId18"/>
          <a:stretch>
            <a:fillRect/>
          </a:stretch>
        </p:blipFill>
        <p:spPr>
          <a:xfrm>
            <a:off x="5525770" y="3196792"/>
            <a:ext cx="300540" cy="1081455"/>
          </a:xfrm>
          <a:prstGeom prst="rect">
            <a:avLst/>
          </a:prstGeom>
        </p:spPr>
      </p:pic>
      <p:grpSp>
        <p:nvGrpSpPr>
          <p:cNvPr id="43" name="Group 42">
            <a:extLst>
              <a:ext uri="{FF2B5EF4-FFF2-40B4-BE49-F238E27FC236}">
                <a16:creationId xmlns:a16="http://schemas.microsoft.com/office/drawing/2014/main" id="{14E174F8-43F3-7148-81F4-2DEA069152C8}"/>
              </a:ext>
            </a:extLst>
          </p:cNvPr>
          <p:cNvGrpSpPr/>
          <p:nvPr/>
        </p:nvGrpSpPr>
        <p:grpSpPr>
          <a:xfrm>
            <a:off x="3901034" y="1234747"/>
            <a:ext cx="1009572" cy="638311"/>
            <a:chOff x="8014855" y="1232434"/>
            <a:chExt cx="1009572" cy="638311"/>
          </a:xfrm>
        </p:grpSpPr>
        <p:sp>
          <p:nvSpPr>
            <p:cNvPr id="37" name="Freeform 36">
              <a:extLst>
                <a:ext uri="{FF2B5EF4-FFF2-40B4-BE49-F238E27FC236}">
                  <a16:creationId xmlns:a16="http://schemas.microsoft.com/office/drawing/2014/main" id="{45984C51-6855-A042-9E57-5CAC0537E5BC}"/>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9D786CAA-D04E-4344-B835-E412674F210C}"/>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5845034-B9C1-0E49-A3A6-0DE8EE87493E}"/>
                </a:ext>
              </a:extLst>
            </p:cNvPr>
            <p:cNvSpPr txBox="1"/>
            <p:nvPr/>
          </p:nvSpPr>
          <p:spPr>
            <a:xfrm>
              <a:off x="8014855" y="1232434"/>
              <a:ext cx="1009572" cy="338554"/>
            </a:xfrm>
            <a:prstGeom prst="rect">
              <a:avLst/>
            </a:prstGeom>
            <a:noFill/>
          </p:spPr>
          <p:txBody>
            <a:bodyPr wrap="none" rtlCol="0">
              <a:spAutoFit/>
            </a:bodyPr>
            <a:lstStyle/>
            <a:p>
              <a:r>
                <a:rPr lang="en-GB" sz="1600" dirty="0"/>
                <a:t>Paul Dirac</a:t>
              </a:r>
            </a:p>
          </p:txBody>
        </p:sp>
      </p:grpSp>
      <p:grpSp>
        <p:nvGrpSpPr>
          <p:cNvPr id="111" name="Group 110">
            <a:extLst>
              <a:ext uri="{FF2B5EF4-FFF2-40B4-BE49-F238E27FC236}">
                <a16:creationId xmlns:a16="http://schemas.microsoft.com/office/drawing/2014/main" id="{20ED6E6A-34C4-5B41-BEDB-E23E4C90726A}"/>
              </a:ext>
            </a:extLst>
          </p:cNvPr>
          <p:cNvGrpSpPr/>
          <p:nvPr/>
        </p:nvGrpSpPr>
        <p:grpSpPr>
          <a:xfrm>
            <a:off x="7362669" y="2754678"/>
            <a:ext cx="1543499" cy="629922"/>
            <a:chOff x="8132301" y="1240823"/>
            <a:chExt cx="1543499" cy="629922"/>
          </a:xfrm>
        </p:grpSpPr>
        <p:sp>
          <p:nvSpPr>
            <p:cNvPr id="113" name="Freeform 112">
              <a:extLst>
                <a:ext uri="{FF2B5EF4-FFF2-40B4-BE49-F238E27FC236}">
                  <a16:creationId xmlns:a16="http://schemas.microsoft.com/office/drawing/2014/main" id="{A5CB87B9-E652-3A41-AAEC-1F5930CB6C72}"/>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4524BBF-A6BD-F045-B327-EA0A95677180}"/>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a:extLst>
                <a:ext uri="{FF2B5EF4-FFF2-40B4-BE49-F238E27FC236}">
                  <a16:creationId xmlns:a16="http://schemas.microsoft.com/office/drawing/2014/main" id="{20BCECC7-AF28-F043-A82E-4AB50EC44299}"/>
                </a:ext>
              </a:extLst>
            </p:cNvPr>
            <p:cNvSpPr txBox="1"/>
            <p:nvPr/>
          </p:nvSpPr>
          <p:spPr>
            <a:xfrm>
              <a:off x="8132301" y="1240823"/>
              <a:ext cx="1543499" cy="338554"/>
            </a:xfrm>
            <a:prstGeom prst="rect">
              <a:avLst/>
            </a:prstGeom>
            <a:noFill/>
          </p:spPr>
          <p:txBody>
            <a:bodyPr wrap="none" rtlCol="0">
              <a:spAutoFit/>
            </a:bodyPr>
            <a:lstStyle/>
            <a:p>
              <a:r>
                <a:rPr lang="en-GB" sz="1600" dirty="0"/>
                <a:t>Andrei Sakharov</a:t>
              </a:r>
            </a:p>
          </p:txBody>
        </p:sp>
      </p:grpSp>
      <p:sp>
        <p:nvSpPr>
          <p:cNvPr id="48" name="TextBox 47">
            <a:extLst>
              <a:ext uri="{FF2B5EF4-FFF2-40B4-BE49-F238E27FC236}">
                <a16:creationId xmlns:a16="http://schemas.microsoft.com/office/drawing/2014/main" id="{436B56E3-9416-FB48-AD6C-5975B1D9D5A1}"/>
              </a:ext>
            </a:extLst>
          </p:cNvPr>
          <p:cNvSpPr txBox="1"/>
          <p:nvPr/>
        </p:nvSpPr>
        <p:spPr>
          <a:xfrm>
            <a:off x="613837" y="344553"/>
            <a:ext cx="10966301" cy="523220"/>
          </a:xfrm>
          <a:prstGeom prst="rect">
            <a:avLst/>
          </a:prstGeom>
          <a:solidFill>
            <a:schemeClr val="tx1">
              <a:lumMod val="75000"/>
              <a:lumOff val="25000"/>
            </a:schemeClr>
          </a:solidFill>
        </p:spPr>
        <p:txBody>
          <a:bodyPr wrap="square" rtlCol="0">
            <a:spAutoFit/>
          </a:bodyPr>
          <a:lstStyle/>
          <a:p>
            <a:pPr algn="ctr"/>
            <a:r>
              <a:rPr lang="en-GB" sz="2800" dirty="0">
                <a:solidFill>
                  <a:schemeClr val="bg1"/>
                </a:solidFill>
              </a:rPr>
              <a:t>Talk overview</a:t>
            </a:r>
          </a:p>
        </p:txBody>
      </p:sp>
      <p:grpSp>
        <p:nvGrpSpPr>
          <p:cNvPr id="56" name="Group 55">
            <a:extLst>
              <a:ext uri="{FF2B5EF4-FFF2-40B4-BE49-F238E27FC236}">
                <a16:creationId xmlns:a16="http://schemas.microsoft.com/office/drawing/2014/main" id="{59973AF8-856D-F341-B9C6-A138CE90C400}"/>
              </a:ext>
            </a:extLst>
          </p:cNvPr>
          <p:cNvGrpSpPr/>
          <p:nvPr/>
        </p:nvGrpSpPr>
        <p:grpSpPr>
          <a:xfrm>
            <a:off x="8430009" y="5398320"/>
            <a:ext cx="1351995" cy="1408631"/>
            <a:chOff x="8446787" y="5415098"/>
            <a:chExt cx="1351995" cy="1408631"/>
          </a:xfrm>
        </p:grpSpPr>
        <p:grpSp>
          <p:nvGrpSpPr>
            <p:cNvPr id="24" name="Group 23">
              <a:extLst>
                <a:ext uri="{FF2B5EF4-FFF2-40B4-BE49-F238E27FC236}">
                  <a16:creationId xmlns:a16="http://schemas.microsoft.com/office/drawing/2014/main" id="{746AAD0D-08F2-B84A-B06F-0CE7C149070A}"/>
                </a:ext>
              </a:extLst>
            </p:cNvPr>
            <p:cNvGrpSpPr/>
            <p:nvPr/>
          </p:nvGrpSpPr>
          <p:grpSpPr>
            <a:xfrm>
              <a:off x="8446787" y="5415098"/>
              <a:ext cx="1351995" cy="1408631"/>
              <a:chOff x="8522288" y="5415098"/>
              <a:chExt cx="1351995" cy="1408631"/>
            </a:xfrm>
          </p:grpSpPr>
          <p:grpSp>
            <p:nvGrpSpPr>
              <p:cNvPr id="20" name="Group 19">
                <a:extLst>
                  <a:ext uri="{FF2B5EF4-FFF2-40B4-BE49-F238E27FC236}">
                    <a16:creationId xmlns:a16="http://schemas.microsoft.com/office/drawing/2014/main" id="{F69619A0-2E19-5947-8BD4-33977A32B335}"/>
                  </a:ext>
                </a:extLst>
              </p:cNvPr>
              <p:cNvGrpSpPr/>
              <p:nvPr/>
            </p:nvGrpSpPr>
            <p:grpSpPr>
              <a:xfrm>
                <a:off x="8522288" y="5466282"/>
                <a:ext cx="1351995" cy="1357447"/>
                <a:chOff x="8522288" y="5466282"/>
                <a:chExt cx="1351995" cy="1357447"/>
              </a:xfrm>
            </p:grpSpPr>
            <p:pic>
              <p:nvPicPr>
                <p:cNvPr id="100" name="Picture 99">
                  <a:extLst>
                    <a:ext uri="{FF2B5EF4-FFF2-40B4-BE49-F238E27FC236}">
                      <a16:creationId xmlns:a16="http://schemas.microsoft.com/office/drawing/2014/main" id="{DB3D9A8A-8917-C74B-A41F-5F1BD6B5DA18}"/>
                    </a:ext>
                  </a:extLst>
                </p:cNvPr>
                <p:cNvPicPr>
                  <a:picLocks noChangeAspect="1"/>
                </p:cNvPicPr>
                <p:nvPr/>
              </p:nvPicPr>
              <p:blipFill>
                <a:blip r:embed="rId3"/>
                <a:stretch>
                  <a:fillRect/>
                </a:stretch>
              </p:blipFill>
              <p:spPr>
                <a:xfrm>
                  <a:off x="8522288" y="5466282"/>
                  <a:ext cx="1351995" cy="1357447"/>
                </a:xfrm>
                <a:prstGeom prst="rect">
                  <a:avLst/>
                </a:prstGeom>
              </p:spPr>
            </p:pic>
            <p:sp>
              <p:nvSpPr>
                <p:cNvPr id="110" name="TextBox 109">
                  <a:extLst>
                    <a:ext uri="{FF2B5EF4-FFF2-40B4-BE49-F238E27FC236}">
                      <a16:creationId xmlns:a16="http://schemas.microsoft.com/office/drawing/2014/main" id="{7B0582EC-4E43-3749-B99C-CD0ECACB0873}"/>
                    </a:ext>
                  </a:extLst>
                </p:cNvPr>
                <p:cNvSpPr txBox="1"/>
                <p:nvPr/>
              </p:nvSpPr>
              <p:spPr>
                <a:xfrm>
                  <a:off x="9243062" y="5903204"/>
                  <a:ext cx="388924" cy="584775"/>
                </a:xfrm>
                <a:prstGeom prst="rect">
                  <a:avLst/>
                </a:prstGeom>
                <a:noFill/>
              </p:spPr>
              <p:txBody>
                <a:bodyPr wrap="square" rtlCol="0">
                  <a:spAutoFit/>
                </a:bodyPr>
                <a:lstStyle/>
                <a:p>
                  <a:r>
                    <a:rPr lang="en-GB" sz="3200" dirty="0"/>
                    <a:t>?</a:t>
                  </a:r>
                </a:p>
              </p:txBody>
            </p:sp>
          </p:grpSp>
          <p:sp>
            <p:nvSpPr>
              <p:cNvPr id="109" name="TextBox 108">
                <a:extLst>
                  <a:ext uri="{FF2B5EF4-FFF2-40B4-BE49-F238E27FC236}">
                    <a16:creationId xmlns:a16="http://schemas.microsoft.com/office/drawing/2014/main" id="{6D5F3B3B-E9AD-314F-BB98-2E7B2A15C1D0}"/>
                  </a:ext>
                </a:extLst>
              </p:cNvPr>
              <p:cNvSpPr txBox="1"/>
              <p:nvPr/>
            </p:nvSpPr>
            <p:spPr>
              <a:xfrm>
                <a:off x="8588350" y="5415098"/>
                <a:ext cx="1266444" cy="369332"/>
              </a:xfrm>
              <a:prstGeom prst="rect">
                <a:avLst/>
              </a:prstGeom>
              <a:noFill/>
            </p:spPr>
            <p:txBody>
              <a:bodyPr wrap="square" rtlCol="0">
                <a:spAutoFit/>
              </a:bodyPr>
              <a:lstStyle/>
              <a:p>
                <a:r>
                  <a:rPr lang="en-GB" dirty="0"/>
                  <a:t>antimatter</a:t>
                </a:r>
              </a:p>
            </p:txBody>
          </p:sp>
        </p:grpSp>
        <p:pic>
          <p:nvPicPr>
            <p:cNvPr id="55" name="Picture 54" descr="A cup of coffee&#10;&#10;Description automatically generated">
              <a:extLst>
                <a:ext uri="{FF2B5EF4-FFF2-40B4-BE49-F238E27FC236}">
                  <a16:creationId xmlns:a16="http://schemas.microsoft.com/office/drawing/2014/main" id="{57E967E7-2B15-BA43-A677-3673168BE125}"/>
                </a:ext>
              </a:extLst>
            </p:cNvPr>
            <p:cNvPicPr>
              <a:picLocks noChangeAspect="1"/>
            </p:cNvPicPr>
            <p:nvPr/>
          </p:nvPicPr>
          <p:blipFill>
            <a:blip r:embed="rId19"/>
            <a:stretch>
              <a:fillRect/>
            </a:stretch>
          </p:blipFill>
          <p:spPr>
            <a:xfrm>
              <a:off x="8799999" y="6006894"/>
              <a:ext cx="442572" cy="337590"/>
            </a:xfrm>
            <a:prstGeom prst="rect">
              <a:avLst/>
            </a:prstGeom>
          </p:spPr>
        </p:pic>
      </p:grpSp>
      <p:sp>
        <p:nvSpPr>
          <p:cNvPr id="72" name="Freeform 71">
            <a:extLst>
              <a:ext uri="{FF2B5EF4-FFF2-40B4-BE49-F238E27FC236}">
                <a16:creationId xmlns:a16="http://schemas.microsoft.com/office/drawing/2014/main" id="{B6E101D3-CF1B-F149-BDB8-7BC938EF04A0}"/>
              </a:ext>
            </a:extLst>
          </p:cNvPr>
          <p:cNvSpPr/>
          <p:nvPr/>
        </p:nvSpPr>
        <p:spPr>
          <a:xfrm>
            <a:off x="3950208" y="4215384"/>
            <a:ext cx="7159752" cy="2468880"/>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345582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Beer</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35</a:t>
            </a:fld>
            <a:endParaRPr lang="en-GB"/>
          </a:p>
        </p:txBody>
      </p:sp>
      <p:pic>
        <p:nvPicPr>
          <p:cNvPr id="38" name="Picture 37">
            <a:extLst>
              <a:ext uri="{FF2B5EF4-FFF2-40B4-BE49-F238E27FC236}">
                <a16:creationId xmlns:a16="http://schemas.microsoft.com/office/drawing/2014/main" id="{D1860789-CCCF-444A-8E3E-CBD73B5A7B8B}"/>
              </a:ext>
            </a:extLst>
          </p:cNvPr>
          <p:cNvPicPr>
            <a:picLocks noChangeAspect="1"/>
          </p:cNvPicPr>
          <p:nvPr/>
        </p:nvPicPr>
        <p:blipFill>
          <a:blip r:embed="rId2"/>
          <a:stretch>
            <a:fillRect/>
          </a:stretch>
        </p:blipFill>
        <p:spPr>
          <a:xfrm>
            <a:off x="6010012" y="2786275"/>
            <a:ext cx="357231" cy="1285450"/>
          </a:xfrm>
          <a:prstGeom prst="rect">
            <a:avLst/>
          </a:prstGeom>
        </p:spPr>
      </p:pic>
      <p:grpSp>
        <p:nvGrpSpPr>
          <p:cNvPr id="40" name="Group 39">
            <a:extLst>
              <a:ext uri="{FF2B5EF4-FFF2-40B4-BE49-F238E27FC236}">
                <a16:creationId xmlns:a16="http://schemas.microsoft.com/office/drawing/2014/main" id="{65517EDE-6BFB-7649-BA5C-1D62A01C3883}"/>
              </a:ext>
            </a:extLst>
          </p:cNvPr>
          <p:cNvGrpSpPr/>
          <p:nvPr/>
        </p:nvGrpSpPr>
        <p:grpSpPr>
          <a:xfrm>
            <a:off x="3349106" y="1493072"/>
            <a:ext cx="5913235" cy="4403765"/>
            <a:chOff x="3349106" y="1462849"/>
            <a:chExt cx="5913235" cy="4403765"/>
          </a:xfrm>
        </p:grpSpPr>
        <p:pic>
          <p:nvPicPr>
            <p:cNvPr id="37" name="Picture 36" descr="A pile of hay&#10;&#10;Description automatically generated">
              <a:extLst>
                <a:ext uri="{FF2B5EF4-FFF2-40B4-BE49-F238E27FC236}">
                  <a16:creationId xmlns:a16="http://schemas.microsoft.com/office/drawing/2014/main" id="{B7201DBF-7488-F54E-86B1-D64A576BEF6D}"/>
                </a:ext>
              </a:extLst>
            </p:cNvPr>
            <p:cNvPicPr>
              <a:picLocks noChangeAspect="1"/>
            </p:cNvPicPr>
            <p:nvPr/>
          </p:nvPicPr>
          <p:blipFill>
            <a:blip r:embed="rId3"/>
            <a:stretch>
              <a:fillRect/>
            </a:stretch>
          </p:blipFill>
          <p:spPr>
            <a:xfrm>
              <a:off x="3349106" y="1462849"/>
              <a:ext cx="5913235" cy="3932301"/>
            </a:xfrm>
            <a:prstGeom prst="rect">
              <a:avLst/>
            </a:prstGeom>
          </p:spPr>
        </p:pic>
        <p:sp>
          <p:nvSpPr>
            <p:cNvPr id="39" name="TextBox 38">
              <a:extLst>
                <a:ext uri="{FF2B5EF4-FFF2-40B4-BE49-F238E27FC236}">
                  <a16:creationId xmlns:a16="http://schemas.microsoft.com/office/drawing/2014/main" id="{AA093676-AB4E-FE40-913B-86A06699DEC2}"/>
                </a:ext>
              </a:extLst>
            </p:cNvPr>
            <p:cNvSpPr txBox="1"/>
            <p:nvPr/>
          </p:nvSpPr>
          <p:spPr>
            <a:xfrm>
              <a:off x="4620390" y="5497282"/>
              <a:ext cx="3370666" cy="369332"/>
            </a:xfrm>
            <a:prstGeom prst="rect">
              <a:avLst/>
            </a:prstGeom>
            <a:noFill/>
          </p:spPr>
          <p:txBody>
            <a:bodyPr wrap="none" rtlCol="0">
              <a:spAutoFit/>
            </a:bodyPr>
            <a:lstStyle/>
            <a:p>
              <a:r>
                <a:rPr lang="en-GB" dirty="0"/>
                <a:t>Sponsor of the ALPHA experiment</a:t>
              </a:r>
            </a:p>
          </p:txBody>
        </p:sp>
      </p:grpSp>
    </p:spTree>
    <p:extLst>
      <p:ext uri="{BB962C8B-B14F-4D97-AF65-F5344CB8AC3E}">
        <p14:creationId xmlns:p14="http://schemas.microsoft.com/office/powerpoint/2010/main" val="4003296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13 0.01481 C -0.02995 0.08681 -0.05872 0.1588 -0.10026 0.18264 C -0.14192 0.20648 -0.21614 0.18634 -0.25091 0.1581 C -0.28581 0.12963 -0.29765 0.07106 -0.30937 0.0125 " pathEditMode="relative" ptsTypes="AAAA">
                                      <p:cBhvr>
                                        <p:cTn id="6" dur="2000" fill="hold"/>
                                        <p:tgtEl>
                                          <p:spTgt spid="38"/>
                                        </p:tgtEl>
                                        <p:attrNameLst>
                                          <p:attrName>ppt_x</p:attrName>
                                          <p:attrName>ppt_y</p:attrName>
                                        </p:attrNameLst>
                                      </p:cBhvr>
                                    </p:animMotion>
                                  </p:childTnLst>
                                </p:cTn>
                              </p:par>
                              <p:par>
                                <p:cTn id="7" presetID="9" presetClass="entr" presetSubtype="0" fill="hold" nodeType="withEffect">
                                  <p:stCondLst>
                                    <p:cond delay="2000"/>
                                  </p:stCondLst>
                                  <p:childTnLst>
                                    <p:set>
                                      <p:cBhvr>
                                        <p:cTn id="8" dur="1" fill="hold">
                                          <p:stCondLst>
                                            <p:cond delay="0"/>
                                          </p:stCondLst>
                                        </p:cTn>
                                        <p:tgtEl>
                                          <p:spTgt spid="40"/>
                                        </p:tgtEl>
                                        <p:attrNameLst>
                                          <p:attrName>style.visibility</p:attrName>
                                        </p:attrNameLst>
                                      </p:cBhvr>
                                      <p:to>
                                        <p:strVal val="visible"/>
                                      </p:to>
                                    </p:set>
                                    <p:animEffect transition="in" filter="dissolve">
                                      <p:cBhvr>
                                        <p:cTn id="9"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Antihydrogen</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36</a:t>
            </a:fld>
            <a:endParaRPr lang="en-GB"/>
          </a:p>
        </p:txBody>
      </p:sp>
      <p:pic>
        <p:nvPicPr>
          <p:cNvPr id="12" name="Picture 11" descr="A close up of a logo&#10;&#10;Description automatically generated">
            <a:extLst>
              <a:ext uri="{FF2B5EF4-FFF2-40B4-BE49-F238E27FC236}">
                <a16:creationId xmlns:a16="http://schemas.microsoft.com/office/drawing/2014/main" id="{6D98E66F-EE86-B440-B4FB-57EA41FF6792}"/>
              </a:ext>
            </a:extLst>
          </p:cNvPr>
          <p:cNvPicPr>
            <a:picLocks noChangeAspect="1"/>
          </p:cNvPicPr>
          <p:nvPr/>
        </p:nvPicPr>
        <p:blipFill>
          <a:blip r:embed="rId2"/>
          <a:stretch>
            <a:fillRect/>
          </a:stretch>
        </p:blipFill>
        <p:spPr>
          <a:xfrm>
            <a:off x="984250" y="2187721"/>
            <a:ext cx="6108700" cy="3136900"/>
          </a:xfrm>
          <a:prstGeom prst="rect">
            <a:avLst/>
          </a:prstGeom>
        </p:spPr>
      </p:pic>
      <p:pic>
        <p:nvPicPr>
          <p:cNvPr id="23" name="Picture 22" descr="A close up of a necklace&#10;&#10;Description automatically generated">
            <a:extLst>
              <a:ext uri="{FF2B5EF4-FFF2-40B4-BE49-F238E27FC236}">
                <a16:creationId xmlns:a16="http://schemas.microsoft.com/office/drawing/2014/main" id="{91196E4A-7325-9343-B1C5-FCAC4D598E2D}"/>
              </a:ext>
            </a:extLst>
          </p:cNvPr>
          <p:cNvPicPr>
            <a:picLocks noChangeAspect="1"/>
          </p:cNvPicPr>
          <p:nvPr/>
        </p:nvPicPr>
        <p:blipFill>
          <a:blip r:embed="rId3"/>
          <a:stretch>
            <a:fillRect/>
          </a:stretch>
        </p:blipFill>
        <p:spPr>
          <a:xfrm>
            <a:off x="8153400" y="3014874"/>
            <a:ext cx="1745609" cy="1850451"/>
          </a:xfrm>
          <a:prstGeom prst="rect">
            <a:avLst/>
          </a:prstGeom>
        </p:spPr>
      </p:pic>
      <p:sp>
        <p:nvSpPr>
          <p:cNvPr id="24" name="TextBox 23">
            <a:extLst>
              <a:ext uri="{FF2B5EF4-FFF2-40B4-BE49-F238E27FC236}">
                <a16:creationId xmlns:a16="http://schemas.microsoft.com/office/drawing/2014/main" id="{CBAA57A8-7D1E-9A46-96B3-A5C8075A5E08}"/>
              </a:ext>
            </a:extLst>
          </p:cNvPr>
          <p:cNvSpPr txBox="1"/>
          <p:nvPr/>
        </p:nvSpPr>
        <p:spPr>
          <a:xfrm>
            <a:off x="3433894" y="1533379"/>
            <a:ext cx="1379160" cy="369332"/>
          </a:xfrm>
          <a:prstGeom prst="rect">
            <a:avLst/>
          </a:prstGeom>
          <a:noFill/>
        </p:spPr>
        <p:txBody>
          <a:bodyPr wrap="none" rtlCol="0">
            <a:spAutoFit/>
          </a:bodyPr>
          <a:lstStyle/>
          <a:p>
            <a:r>
              <a:rPr lang="en-GB" dirty="0">
                <a:solidFill>
                  <a:schemeClr val="accent1">
                    <a:lumMod val="75000"/>
                  </a:schemeClr>
                </a:solidFill>
              </a:rPr>
              <a:t>Penning trap</a:t>
            </a:r>
          </a:p>
        </p:txBody>
      </p:sp>
      <p:sp>
        <p:nvSpPr>
          <p:cNvPr id="25" name="Freeform 24">
            <a:extLst>
              <a:ext uri="{FF2B5EF4-FFF2-40B4-BE49-F238E27FC236}">
                <a16:creationId xmlns:a16="http://schemas.microsoft.com/office/drawing/2014/main" id="{30C733BF-B884-6A4C-8A18-F24E89FFAA77}"/>
              </a:ext>
            </a:extLst>
          </p:cNvPr>
          <p:cNvSpPr/>
          <p:nvPr/>
        </p:nvSpPr>
        <p:spPr>
          <a:xfrm>
            <a:off x="4102217" y="3185830"/>
            <a:ext cx="4085438" cy="631485"/>
          </a:xfrm>
          <a:custGeom>
            <a:avLst/>
            <a:gdLst>
              <a:gd name="connsiteX0" fmla="*/ 0 w 4085438"/>
              <a:gd name="connsiteY0" fmla="*/ 622772 h 631485"/>
              <a:gd name="connsiteX1" fmla="*/ 125834 w 4085438"/>
              <a:gd name="connsiteY1" fmla="*/ 622772 h 631485"/>
              <a:gd name="connsiteX2" fmla="*/ 276836 w 4085438"/>
              <a:gd name="connsiteY2" fmla="*/ 614383 h 631485"/>
              <a:gd name="connsiteX3" fmla="*/ 394282 w 4085438"/>
              <a:gd name="connsiteY3" fmla="*/ 589216 h 631485"/>
              <a:gd name="connsiteX4" fmla="*/ 469783 w 4085438"/>
              <a:gd name="connsiteY4" fmla="*/ 555660 h 631485"/>
              <a:gd name="connsiteX5" fmla="*/ 503339 w 4085438"/>
              <a:gd name="connsiteY5" fmla="*/ 547271 h 631485"/>
              <a:gd name="connsiteX6" fmla="*/ 595618 w 4085438"/>
              <a:gd name="connsiteY6" fmla="*/ 513715 h 631485"/>
              <a:gd name="connsiteX7" fmla="*/ 595618 w 4085438"/>
              <a:gd name="connsiteY7" fmla="*/ 513715 h 631485"/>
              <a:gd name="connsiteX8" fmla="*/ 629174 w 4085438"/>
              <a:gd name="connsiteY8" fmla="*/ 496937 h 631485"/>
              <a:gd name="connsiteX9" fmla="*/ 671119 w 4085438"/>
              <a:gd name="connsiteY9" fmla="*/ 488548 h 631485"/>
              <a:gd name="connsiteX10" fmla="*/ 704675 w 4085438"/>
              <a:gd name="connsiteY10" fmla="*/ 480159 h 631485"/>
              <a:gd name="connsiteX11" fmla="*/ 771787 w 4085438"/>
              <a:gd name="connsiteY11" fmla="*/ 463381 h 631485"/>
              <a:gd name="connsiteX12" fmla="*/ 805343 w 4085438"/>
              <a:gd name="connsiteY12" fmla="*/ 446603 h 631485"/>
              <a:gd name="connsiteX13" fmla="*/ 830510 w 4085438"/>
              <a:gd name="connsiteY13" fmla="*/ 438214 h 631485"/>
              <a:gd name="connsiteX14" fmla="*/ 906011 w 4085438"/>
              <a:gd name="connsiteY14" fmla="*/ 387880 h 631485"/>
              <a:gd name="connsiteX15" fmla="*/ 939566 w 4085438"/>
              <a:gd name="connsiteY15" fmla="*/ 371102 h 631485"/>
              <a:gd name="connsiteX16" fmla="*/ 1023456 w 4085438"/>
              <a:gd name="connsiteY16" fmla="*/ 329157 h 631485"/>
              <a:gd name="connsiteX17" fmla="*/ 1073790 w 4085438"/>
              <a:gd name="connsiteY17" fmla="*/ 320768 h 631485"/>
              <a:gd name="connsiteX18" fmla="*/ 1140902 w 4085438"/>
              <a:gd name="connsiteY18" fmla="*/ 303990 h 631485"/>
              <a:gd name="connsiteX19" fmla="*/ 1199625 w 4085438"/>
              <a:gd name="connsiteY19" fmla="*/ 295601 h 631485"/>
              <a:gd name="connsiteX20" fmla="*/ 1266737 w 4085438"/>
              <a:gd name="connsiteY20" fmla="*/ 278823 h 631485"/>
              <a:gd name="connsiteX21" fmla="*/ 1300293 w 4085438"/>
              <a:gd name="connsiteY21" fmla="*/ 270434 h 631485"/>
              <a:gd name="connsiteX22" fmla="*/ 1384183 w 4085438"/>
              <a:gd name="connsiteY22" fmla="*/ 253656 h 631485"/>
              <a:gd name="connsiteX23" fmla="*/ 1459684 w 4085438"/>
              <a:gd name="connsiteY23" fmla="*/ 236878 h 631485"/>
              <a:gd name="connsiteX24" fmla="*/ 1535185 w 4085438"/>
              <a:gd name="connsiteY24" fmla="*/ 211711 h 631485"/>
              <a:gd name="connsiteX25" fmla="*/ 1560352 w 4085438"/>
              <a:gd name="connsiteY25" fmla="*/ 203322 h 631485"/>
              <a:gd name="connsiteX26" fmla="*/ 1619075 w 4085438"/>
              <a:gd name="connsiteY26" fmla="*/ 178155 h 631485"/>
              <a:gd name="connsiteX27" fmla="*/ 1661020 w 4085438"/>
              <a:gd name="connsiteY27" fmla="*/ 161377 h 631485"/>
              <a:gd name="connsiteX28" fmla="*/ 1702965 w 4085438"/>
              <a:gd name="connsiteY28" fmla="*/ 152988 h 631485"/>
              <a:gd name="connsiteX29" fmla="*/ 1803633 w 4085438"/>
              <a:gd name="connsiteY29" fmla="*/ 127821 h 631485"/>
              <a:gd name="connsiteX30" fmla="*/ 1921078 w 4085438"/>
              <a:gd name="connsiteY30" fmla="*/ 102654 h 631485"/>
              <a:gd name="connsiteX31" fmla="*/ 1979801 w 4085438"/>
              <a:gd name="connsiteY31" fmla="*/ 85876 h 631485"/>
              <a:gd name="connsiteX32" fmla="*/ 2038524 w 4085438"/>
              <a:gd name="connsiteY32" fmla="*/ 77487 h 631485"/>
              <a:gd name="connsiteX33" fmla="*/ 2097247 w 4085438"/>
              <a:gd name="connsiteY33" fmla="*/ 60709 h 631485"/>
              <a:gd name="connsiteX34" fmla="*/ 2147581 w 4085438"/>
              <a:gd name="connsiteY34" fmla="*/ 52320 h 631485"/>
              <a:gd name="connsiteX35" fmla="*/ 2265027 w 4085438"/>
              <a:gd name="connsiteY35" fmla="*/ 35542 h 631485"/>
              <a:gd name="connsiteX36" fmla="*/ 2416029 w 4085438"/>
              <a:gd name="connsiteY36" fmla="*/ 18764 h 631485"/>
              <a:gd name="connsiteX37" fmla="*/ 2457974 w 4085438"/>
              <a:gd name="connsiteY37" fmla="*/ 10376 h 631485"/>
              <a:gd name="connsiteX38" fmla="*/ 2927757 w 4085438"/>
              <a:gd name="connsiteY38" fmla="*/ 10376 h 631485"/>
              <a:gd name="connsiteX39" fmla="*/ 3011647 w 4085438"/>
              <a:gd name="connsiteY39" fmla="*/ 18764 h 631485"/>
              <a:gd name="connsiteX40" fmla="*/ 3045203 w 4085438"/>
              <a:gd name="connsiteY40" fmla="*/ 27153 h 631485"/>
              <a:gd name="connsiteX41" fmla="*/ 3145871 w 4085438"/>
              <a:gd name="connsiteY41" fmla="*/ 35542 h 631485"/>
              <a:gd name="connsiteX42" fmla="*/ 3296873 w 4085438"/>
              <a:gd name="connsiteY42" fmla="*/ 60709 h 631485"/>
              <a:gd name="connsiteX43" fmla="*/ 3405930 w 4085438"/>
              <a:gd name="connsiteY43" fmla="*/ 77487 h 631485"/>
              <a:gd name="connsiteX44" fmla="*/ 3439486 w 4085438"/>
              <a:gd name="connsiteY44" fmla="*/ 85876 h 631485"/>
              <a:gd name="connsiteX45" fmla="*/ 3556932 w 4085438"/>
              <a:gd name="connsiteY45" fmla="*/ 94265 h 631485"/>
              <a:gd name="connsiteX46" fmla="*/ 3590488 w 4085438"/>
              <a:gd name="connsiteY46" fmla="*/ 102654 h 631485"/>
              <a:gd name="connsiteX47" fmla="*/ 3691155 w 4085438"/>
              <a:gd name="connsiteY47" fmla="*/ 119432 h 631485"/>
              <a:gd name="connsiteX48" fmla="*/ 3741489 w 4085438"/>
              <a:gd name="connsiteY48" fmla="*/ 136210 h 631485"/>
              <a:gd name="connsiteX49" fmla="*/ 3766656 w 4085438"/>
              <a:gd name="connsiteY49" fmla="*/ 144599 h 631485"/>
              <a:gd name="connsiteX50" fmla="*/ 3791823 w 4085438"/>
              <a:gd name="connsiteY50" fmla="*/ 152988 h 631485"/>
              <a:gd name="connsiteX51" fmla="*/ 3875713 w 4085438"/>
              <a:gd name="connsiteY51" fmla="*/ 169766 h 631485"/>
              <a:gd name="connsiteX52" fmla="*/ 3909269 w 4085438"/>
              <a:gd name="connsiteY52" fmla="*/ 186544 h 631485"/>
              <a:gd name="connsiteX53" fmla="*/ 3959603 w 4085438"/>
              <a:gd name="connsiteY53" fmla="*/ 194933 h 631485"/>
              <a:gd name="connsiteX54" fmla="*/ 3993159 w 4085438"/>
              <a:gd name="connsiteY54" fmla="*/ 203322 h 631485"/>
              <a:gd name="connsiteX55" fmla="*/ 4018326 w 4085438"/>
              <a:gd name="connsiteY55" fmla="*/ 211711 h 631485"/>
              <a:gd name="connsiteX56" fmla="*/ 4068660 w 4085438"/>
              <a:gd name="connsiteY56" fmla="*/ 245267 h 631485"/>
              <a:gd name="connsiteX57" fmla="*/ 4085438 w 4085438"/>
              <a:gd name="connsiteY57" fmla="*/ 253656 h 63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4085438" h="631485">
                <a:moveTo>
                  <a:pt x="0" y="622772"/>
                </a:moveTo>
                <a:cubicBezTo>
                  <a:pt x="74739" y="637720"/>
                  <a:pt x="17433" y="630515"/>
                  <a:pt x="125834" y="622772"/>
                </a:cubicBezTo>
                <a:cubicBezTo>
                  <a:pt x="176118" y="619180"/>
                  <a:pt x="226502" y="617179"/>
                  <a:pt x="276836" y="614383"/>
                </a:cubicBezTo>
                <a:cubicBezTo>
                  <a:pt x="303658" y="609913"/>
                  <a:pt x="373379" y="599668"/>
                  <a:pt x="394282" y="589216"/>
                </a:cubicBezTo>
                <a:cubicBezTo>
                  <a:pt x="423517" y="574599"/>
                  <a:pt x="437649" y="566371"/>
                  <a:pt x="469783" y="555660"/>
                </a:cubicBezTo>
                <a:cubicBezTo>
                  <a:pt x="480721" y="552014"/>
                  <a:pt x="492154" y="550067"/>
                  <a:pt x="503339" y="547271"/>
                </a:cubicBezTo>
                <a:cubicBezTo>
                  <a:pt x="547692" y="517702"/>
                  <a:pt x="518725" y="532938"/>
                  <a:pt x="595618" y="513715"/>
                </a:cubicBezTo>
                <a:lnTo>
                  <a:pt x="595618" y="513715"/>
                </a:lnTo>
                <a:cubicBezTo>
                  <a:pt x="606803" y="508122"/>
                  <a:pt x="617310" y="500892"/>
                  <a:pt x="629174" y="496937"/>
                </a:cubicBezTo>
                <a:cubicBezTo>
                  <a:pt x="642701" y="492428"/>
                  <a:pt x="657200" y="491641"/>
                  <a:pt x="671119" y="488548"/>
                </a:cubicBezTo>
                <a:cubicBezTo>
                  <a:pt x="682374" y="486047"/>
                  <a:pt x="693589" y="483326"/>
                  <a:pt x="704675" y="480159"/>
                </a:cubicBezTo>
                <a:cubicBezTo>
                  <a:pt x="764865" y="462962"/>
                  <a:pt x="686509" y="480437"/>
                  <a:pt x="771787" y="463381"/>
                </a:cubicBezTo>
                <a:cubicBezTo>
                  <a:pt x="782972" y="457788"/>
                  <a:pt x="793849" y="451529"/>
                  <a:pt x="805343" y="446603"/>
                </a:cubicBezTo>
                <a:cubicBezTo>
                  <a:pt x="813471" y="443120"/>
                  <a:pt x="822872" y="442670"/>
                  <a:pt x="830510" y="438214"/>
                </a:cubicBezTo>
                <a:cubicBezTo>
                  <a:pt x="856637" y="422973"/>
                  <a:pt x="878957" y="401407"/>
                  <a:pt x="906011" y="387880"/>
                </a:cubicBezTo>
                <a:cubicBezTo>
                  <a:pt x="917196" y="382287"/>
                  <a:pt x="928634" y="377175"/>
                  <a:pt x="939566" y="371102"/>
                </a:cubicBezTo>
                <a:cubicBezTo>
                  <a:pt x="975229" y="351289"/>
                  <a:pt x="984099" y="339891"/>
                  <a:pt x="1023456" y="329157"/>
                </a:cubicBezTo>
                <a:cubicBezTo>
                  <a:pt x="1039866" y="324682"/>
                  <a:pt x="1057186" y="324458"/>
                  <a:pt x="1073790" y="320768"/>
                </a:cubicBezTo>
                <a:cubicBezTo>
                  <a:pt x="1171037" y="299158"/>
                  <a:pt x="995872" y="328162"/>
                  <a:pt x="1140902" y="303990"/>
                </a:cubicBezTo>
                <a:cubicBezTo>
                  <a:pt x="1160406" y="300739"/>
                  <a:pt x="1180236" y="299479"/>
                  <a:pt x="1199625" y="295601"/>
                </a:cubicBezTo>
                <a:cubicBezTo>
                  <a:pt x="1222236" y="291079"/>
                  <a:pt x="1244366" y="284416"/>
                  <a:pt x="1266737" y="278823"/>
                </a:cubicBezTo>
                <a:cubicBezTo>
                  <a:pt x="1277922" y="276027"/>
                  <a:pt x="1288920" y="272329"/>
                  <a:pt x="1300293" y="270434"/>
                </a:cubicBezTo>
                <a:cubicBezTo>
                  <a:pt x="1398924" y="253995"/>
                  <a:pt x="1309097" y="270342"/>
                  <a:pt x="1384183" y="253656"/>
                </a:cubicBezTo>
                <a:cubicBezTo>
                  <a:pt x="1411720" y="247537"/>
                  <a:pt x="1433087" y="245062"/>
                  <a:pt x="1459684" y="236878"/>
                </a:cubicBezTo>
                <a:cubicBezTo>
                  <a:pt x="1485039" y="229076"/>
                  <a:pt x="1510018" y="220100"/>
                  <a:pt x="1535185" y="211711"/>
                </a:cubicBezTo>
                <a:cubicBezTo>
                  <a:pt x="1543574" y="208915"/>
                  <a:pt x="1552443" y="207277"/>
                  <a:pt x="1560352" y="203322"/>
                </a:cubicBezTo>
                <a:cubicBezTo>
                  <a:pt x="1619274" y="173861"/>
                  <a:pt x="1569701" y="196670"/>
                  <a:pt x="1619075" y="178155"/>
                </a:cubicBezTo>
                <a:cubicBezTo>
                  <a:pt x="1633175" y="172868"/>
                  <a:pt x="1646596" y="165704"/>
                  <a:pt x="1661020" y="161377"/>
                </a:cubicBezTo>
                <a:cubicBezTo>
                  <a:pt x="1674677" y="157280"/>
                  <a:pt x="1689209" y="156740"/>
                  <a:pt x="1702965" y="152988"/>
                </a:cubicBezTo>
                <a:cubicBezTo>
                  <a:pt x="1807419" y="124501"/>
                  <a:pt x="1699323" y="145206"/>
                  <a:pt x="1803633" y="127821"/>
                </a:cubicBezTo>
                <a:cubicBezTo>
                  <a:pt x="1912709" y="91462"/>
                  <a:pt x="1788798" y="129110"/>
                  <a:pt x="1921078" y="102654"/>
                </a:cubicBezTo>
                <a:cubicBezTo>
                  <a:pt x="1941040" y="98662"/>
                  <a:pt x="1959895" y="90142"/>
                  <a:pt x="1979801" y="85876"/>
                </a:cubicBezTo>
                <a:cubicBezTo>
                  <a:pt x="1999135" y="81733"/>
                  <a:pt x="2019190" y="81630"/>
                  <a:pt x="2038524" y="77487"/>
                </a:cubicBezTo>
                <a:cubicBezTo>
                  <a:pt x="2058430" y="73221"/>
                  <a:pt x="2077411" y="65287"/>
                  <a:pt x="2097247" y="60709"/>
                </a:cubicBezTo>
                <a:cubicBezTo>
                  <a:pt x="2113821" y="56884"/>
                  <a:pt x="2130760" y="54843"/>
                  <a:pt x="2147581" y="52320"/>
                </a:cubicBezTo>
                <a:cubicBezTo>
                  <a:pt x="2186690" y="46454"/>
                  <a:pt x="2226019" y="42043"/>
                  <a:pt x="2265027" y="35542"/>
                </a:cubicBezTo>
                <a:cubicBezTo>
                  <a:pt x="2348575" y="21617"/>
                  <a:pt x="2298410" y="28566"/>
                  <a:pt x="2416029" y="18764"/>
                </a:cubicBezTo>
                <a:cubicBezTo>
                  <a:pt x="2430011" y="15968"/>
                  <a:pt x="2443826" y="12144"/>
                  <a:pt x="2457974" y="10376"/>
                </a:cubicBezTo>
                <a:cubicBezTo>
                  <a:pt x="2625216" y="-10528"/>
                  <a:pt x="2724701" y="5864"/>
                  <a:pt x="2927757" y="10376"/>
                </a:cubicBezTo>
                <a:cubicBezTo>
                  <a:pt x="2955720" y="13172"/>
                  <a:pt x="2983827" y="14790"/>
                  <a:pt x="3011647" y="18764"/>
                </a:cubicBezTo>
                <a:cubicBezTo>
                  <a:pt x="3023061" y="20394"/>
                  <a:pt x="3033762" y="25723"/>
                  <a:pt x="3045203" y="27153"/>
                </a:cubicBezTo>
                <a:cubicBezTo>
                  <a:pt x="3078615" y="31330"/>
                  <a:pt x="3112459" y="31365"/>
                  <a:pt x="3145871" y="35542"/>
                </a:cubicBezTo>
                <a:cubicBezTo>
                  <a:pt x="3159293" y="37220"/>
                  <a:pt x="3264995" y="55676"/>
                  <a:pt x="3296873" y="60709"/>
                </a:cubicBezTo>
                <a:cubicBezTo>
                  <a:pt x="3333203" y="66445"/>
                  <a:pt x="3370248" y="68567"/>
                  <a:pt x="3405930" y="77487"/>
                </a:cubicBezTo>
                <a:cubicBezTo>
                  <a:pt x="3417115" y="80283"/>
                  <a:pt x="3428027" y="84603"/>
                  <a:pt x="3439486" y="85876"/>
                </a:cubicBezTo>
                <a:cubicBezTo>
                  <a:pt x="3478494" y="90210"/>
                  <a:pt x="3517783" y="91469"/>
                  <a:pt x="3556932" y="94265"/>
                </a:cubicBezTo>
                <a:cubicBezTo>
                  <a:pt x="3568117" y="97061"/>
                  <a:pt x="3579144" y="100592"/>
                  <a:pt x="3590488" y="102654"/>
                </a:cubicBezTo>
                <a:cubicBezTo>
                  <a:pt x="3626501" y="109202"/>
                  <a:pt x="3656376" y="109947"/>
                  <a:pt x="3691155" y="119432"/>
                </a:cubicBezTo>
                <a:cubicBezTo>
                  <a:pt x="3708217" y="124085"/>
                  <a:pt x="3724711" y="130617"/>
                  <a:pt x="3741489" y="136210"/>
                </a:cubicBezTo>
                <a:lnTo>
                  <a:pt x="3766656" y="144599"/>
                </a:lnTo>
                <a:cubicBezTo>
                  <a:pt x="3775045" y="147395"/>
                  <a:pt x="3783101" y="151534"/>
                  <a:pt x="3791823" y="152988"/>
                </a:cubicBezTo>
                <a:cubicBezTo>
                  <a:pt x="3809220" y="155888"/>
                  <a:pt x="3855690" y="162257"/>
                  <a:pt x="3875713" y="169766"/>
                </a:cubicBezTo>
                <a:cubicBezTo>
                  <a:pt x="3887422" y="174157"/>
                  <a:pt x="3897291" y="182951"/>
                  <a:pt x="3909269" y="186544"/>
                </a:cubicBezTo>
                <a:cubicBezTo>
                  <a:pt x="3925561" y="191432"/>
                  <a:pt x="3942924" y="191597"/>
                  <a:pt x="3959603" y="194933"/>
                </a:cubicBezTo>
                <a:cubicBezTo>
                  <a:pt x="3970909" y="197194"/>
                  <a:pt x="3982073" y="200155"/>
                  <a:pt x="3993159" y="203322"/>
                </a:cubicBezTo>
                <a:cubicBezTo>
                  <a:pt x="4001662" y="205751"/>
                  <a:pt x="4010596" y="207417"/>
                  <a:pt x="4018326" y="211711"/>
                </a:cubicBezTo>
                <a:cubicBezTo>
                  <a:pt x="4035953" y="221504"/>
                  <a:pt x="4050624" y="236249"/>
                  <a:pt x="4068660" y="245267"/>
                </a:cubicBezTo>
                <a:lnTo>
                  <a:pt x="4085438" y="253656"/>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4F92B352-73CF-844B-85A8-358B50D1CE69}"/>
              </a:ext>
            </a:extLst>
          </p:cNvPr>
          <p:cNvSpPr/>
          <p:nvPr/>
        </p:nvSpPr>
        <p:spPr>
          <a:xfrm>
            <a:off x="4118994" y="3741490"/>
            <a:ext cx="92279" cy="67112"/>
          </a:xfrm>
          <a:custGeom>
            <a:avLst/>
            <a:gdLst>
              <a:gd name="connsiteX0" fmla="*/ 0 w 92279"/>
              <a:gd name="connsiteY0" fmla="*/ 67112 h 67112"/>
              <a:gd name="connsiteX1" fmla="*/ 41945 w 92279"/>
              <a:gd name="connsiteY1" fmla="*/ 33556 h 67112"/>
              <a:gd name="connsiteX2" fmla="*/ 92279 w 92279"/>
              <a:gd name="connsiteY2" fmla="*/ 0 h 67112"/>
            </a:gdLst>
            <a:ahLst/>
            <a:cxnLst>
              <a:cxn ang="0">
                <a:pos x="connsiteX0" y="connsiteY0"/>
              </a:cxn>
              <a:cxn ang="0">
                <a:pos x="connsiteX1" y="connsiteY1"/>
              </a:cxn>
              <a:cxn ang="0">
                <a:pos x="connsiteX2" y="connsiteY2"/>
              </a:cxn>
            </a:cxnLst>
            <a:rect l="l" t="t" r="r" b="b"/>
            <a:pathLst>
              <a:path w="92279" h="67112">
                <a:moveTo>
                  <a:pt x="0" y="67112"/>
                </a:moveTo>
                <a:cubicBezTo>
                  <a:pt x="13982" y="55927"/>
                  <a:pt x="27464" y="44087"/>
                  <a:pt x="41945" y="33556"/>
                </a:cubicBezTo>
                <a:cubicBezTo>
                  <a:pt x="58253" y="21696"/>
                  <a:pt x="92279" y="0"/>
                  <a:pt x="9227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reeform 28">
            <a:extLst>
              <a:ext uri="{FF2B5EF4-FFF2-40B4-BE49-F238E27FC236}">
                <a16:creationId xmlns:a16="http://schemas.microsoft.com/office/drawing/2014/main" id="{03FB0D60-8705-7E45-955C-F15E5467A573}"/>
              </a:ext>
            </a:extLst>
          </p:cNvPr>
          <p:cNvSpPr/>
          <p:nvPr/>
        </p:nvSpPr>
        <p:spPr>
          <a:xfrm flipV="1">
            <a:off x="4103614" y="3818389"/>
            <a:ext cx="92279" cy="67112"/>
          </a:xfrm>
          <a:custGeom>
            <a:avLst/>
            <a:gdLst>
              <a:gd name="connsiteX0" fmla="*/ 0 w 92279"/>
              <a:gd name="connsiteY0" fmla="*/ 67112 h 67112"/>
              <a:gd name="connsiteX1" fmla="*/ 41945 w 92279"/>
              <a:gd name="connsiteY1" fmla="*/ 33556 h 67112"/>
              <a:gd name="connsiteX2" fmla="*/ 92279 w 92279"/>
              <a:gd name="connsiteY2" fmla="*/ 0 h 67112"/>
            </a:gdLst>
            <a:ahLst/>
            <a:cxnLst>
              <a:cxn ang="0">
                <a:pos x="connsiteX0" y="connsiteY0"/>
              </a:cxn>
              <a:cxn ang="0">
                <a:pos x="connsiteX1" y="connsiteY1"/>
              </a:cxn>
              <a:cxn ang="0">
                <a:pos x="connsiteX2" y="connsiteY2"/>
              </a:cxn>
            </a:cxnLst>
            <a:rect l="l" t="t" r="r" b="b"/>
            <a:pathLst>
              <a:path w="92279" h="67112">
                <a:moveTo>
                  <a:pt x="0" y="67112"/>
                </a:moveTo>
                <a:cubicBezTo>
                  <a:pt x="13982" y="55927"/>
                  <a:pt x="27464" y="44087"/>
                  <a:pt x="41945" y="33556"/>
                </a:cubicBezTo>
                <a:cubicBezTo>
                  <a:pt x="58253" y="21696"/>
                  <a:pt x="92279" y="0"/>
                  <a:pt x="9227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5" name="Group 34">
            <a:extLst>
              <a:ext uri="{FF2B5EF4-FFF2-40B4-BE49-F238E27FC236}">
                <a16:creationId xmlns:a16="http://schemas.microsoft.com/office/drawing/2014/main" id="{DB99E902-555E-0D44-B1F5-77FB1B59EE86}"/>
              </a:ext>
            </a:extLst>
          </p:cNvPr>
          <p:cNvGrpSpPr/>
          <p:nvPr/>
        </p:nvGrpSpPr>
        <p:grpSpPr>
          <a:xfrm rot="1488890" flipH="1">
            <a:off x="8096774" y="3352800"/>
            <a:ext cx="99270" cy="135622"/>
            <a:chOff x="7829728" y="5210963"/>
            <a:chExt cx="99270" cy="135622"/>
          </a:xfrm>
        </p:grpSpPr>
        <p:sp>
          <p:nvSpPr>
            <p:cNvPr id="33" name="Freeform 32">
              <a:extLst>
                <a:ext uri="{FF2B5EF4-FFF2-40B4-BE49-F238E27FC236}">
                  <a16:creationId xmlns:a16="http://schemas.microsoft.com/office/drawing/2014/main" id="{F58911F4-7194-5F4B-8074-F106F8F26B90}"/>
                </a:ext>
              </a:extLst>
            </p:cNvPr>
            <p:cNvSpPr/>
            <p:nvPr/>
          </p:nvSpPr>
          <p:spPr>
            <a:xfrm>
              <a:off x="7836719" y="5210963"/>
              <a:ext cx="92279" cy="67112"/>
            </a:xfrm>
            <a:custGeom>
              <a:avLst/>
              <a:gdLst>
                <a:gd name="connsiteX0" fmla="*/ 0 w 92279"/>
                <a:gd name="connsiteY0" fmla="*/ 67112 h 67112"/>
                <a:gd name="connsiteX1" fmla="*/ 41945 w 92279"/>
                <a:gd name="connsiteY1" fmla="*/ 33556 h 67112"/>
                <a:gd name="connsiteX2" fmla="*/ 92279 w 92279"/>
                <a:gd name="connsiteY2" fmla="*/ 0 h 67112"/>
              </a:gdLst>
              <a:ahLst/>
              <a:cxnLst>
                <a:cxn ang="0">
                  <a:pos x="connsiteX0" y="connsiteY0"/>
                </a:cxn>
                <a:cxn ang="0">
                  <a:pos x="connsiteX1" y="connsiteY1"/>
                </a:cxn>
                <a:cxn ang="0">
                  <a:pos x="connsiteX2" y="connsiteY2"/>
                </a:cxn>
              </a:cxnLst>
              <a:rect l="l" t="t" r="r" b="b"/>
              <a:pathLst>
                <a:path w="92279" h="67112">
                  <a:moveTo>
                    <a:pt x="0" y="67112"/>
                  </a:moveTo>
                  <a:cubicBezTo>
                    <a:pt x="13982" y="55927"/>
                    <a:pt x="27464" y="44087"/>
                    <a:pt x="41945" y="33556"/>
                  </a:cubicBezTo>
                  <a:cubicBezTo>
                    <a:pt x="58253" y="21696"/>
                    <a:pt x="92279" y="0"/>
                    <a:pt x="9227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a:extLst>
                <a:ext uri="{FF2B5EF4-FFF2-40B4-BE49-F238E27FC236}">
                  <a16:creationId xmlns:a16="http://schemas.microsoft.com/office/drawing/2014/main" id="{5C2B4C96-92F1-CE4A-A57F-23CA64A71493}"/>
                </a:ext>
              </a:extLst>
            </p:cNvPr>
            <p:cNvSpPr/>
            <p:nvPr/>
          </p:nvSpPr>
          <p:spPr>
            <a:xfrm flipV="1">
              <a:off x="7829728" y="5279473"/>
              <a:ext cx="92279" cy="67112"/>
            </a:xfrm>
            <a:custGeom>
              <a:avLst/>
              <a:gdLst>
                <a:gd name="connsiteX0" fmla="*/ 0 w 92279"/>
                <a:gd name="connsiteY0" fmla="*/ 67112 h 67112"/>
                <a:gd name="connsiteX1" fmla="*/ 41945 w 92279"/>
                <a:gd name="connsiteY1" fmla="*/ 33556 h 67112"/>
                <a:gd name="connsiteX2" fmla="*/ 92279 w 92279"/>
                <a:gd name="connsiteY2" fmla="*/ 0 h 67112"/>
              </a:gdLst>
              <a:ahLst/>
              <a:cxnLst>
                <a:cxn ang="0">
                  <a:pos x="connsiteX0" y="connsiteY0"/>
                </a:cxn>
                <a:cxn ang="0">
                  <a:pos x="connsiteX1" y="connsiteY1"/>
                </a:cxn>
                <a:cxn ang="0">
                  <a:pos x="connsiteX2" y="connsiteY2"/>
                </a:cxn>
              </a:cxnLst>
              <a:rect l="l" t="t" r="r" b="b"/>
              <a:pathLst>
                <a:path w="92279" h="67112">
                  <a:moveTo>
                    <a:pt x="0" y="67112"/>
                  </a:moveTo>
                  <a:cubicBezTo>
                    <a:pt x="13982" y="55927"/>
                    <a:pt x="27464" y="44087"/>
                    <a:pt x="41945" y="33556"/>
                  </a:cubicBezTo>
                  <a:cubicBezTo>
                    <a:pt x="58253" y="21696"/>
                    <a:pt x="92279" y="0"/>
                    <a:pt x="9227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507910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AF36D739-1C11-2647-85D2-FBEB83F937B7}"/>
              </a:ext>
            </a:extLst>
          </p:cNvPr>
          <p:cNvSpPr/>
          <p:nvPr/>
        </p:nvSpPr>
        <p:spPr>
          <a:xfrm>
            <a:off x="3456264" y="2147582"/>
            <a:ext cx="7826929" cy="3942825"/>
          </a:xfrm>
          <a:custGeom>
            <a:avLst/>
            <a:gdLst>
              <a:gd name="connsiteX0" fmla="*/ 7826929 w 7826929"/>
              <a:gd name="connsiteY0" fmla="*/ 0 h 3942825"/>
              <a:gd name="connsiteX1" fmla="*/ 7558481 w 7826929"/>
              <a:gd name="connsiteY1" fmla="*/ 16778 h 3942825"/>
              <a:gd name="connsiteX2" fmla="*/ 7415868 w 7826929"/>
              <a:gd name="connsiteY2" fmla="*/ 25167 h 3942825"/>
              <a:gd name="connsiteX3" fmla="*/ 7046753 w 7826929"/>
              <a:gd name="connsiteY3" fmla="*/ 41945 h 3942825"/>
              <a:gd name="connsiteX4" fmla="*/ 6904140 w 7826929"/>
              <a:gd name="connsiteY4" fmla="*/ 50334 h 3942825"/>
              <a:gd name="connsiteX5" fmla="*/ 6820250 w 7826929"/>
              <a:gd name="connsiteY5" fmla="*/ 58723 h 3942825"/>
              <a:gd name="connsiteX6" fmla="*/ 6501468 w 7826929"/>
              <a:gd name="connsiteY6" fmla="*/ 67112 h 3942825"/>
              <a:gd name="connsiteX7" fmla="*/ 6308521 w 7826929"/>
              <a:gd name="connsiteY7" fmla="*/ 92279 h 3942825"/>
              <a:gd name="connsiteX8" fmla="*/ 6241409 w 7826929"/>
              <a:gd name="connsiteY8" fmla="*/ 100668 h 3942825"/>
              <a:gd name="connsiteX9" fmla="*/ 5905850 w 7826929"/>
              <a:gd name="connsiteY9" fmla="*/ 117446 h 3942825"/>
              <a:gd name="connsiteX10" fmla="*/ 5519956 w 7826929"/>
              <a:gd name="connsiteY10" fmla="*/ 134224 h 3942825"/>
              <a:gd name="connsiteX11" fmla="*/ 5377343 w 7826929"/>
              <a:gd name="connsiteY11" fmla="*/ 142612 h 3942825"/>
              <a:gd name="connsiteX12" fmla="*/ 5184397 w 7826929"/>
              <a:gd name="connsiteY12" fmla="*/ 159390 h 3942825"/>
              <a:gd name="connsiteX13" fmla="*/ 5108896 w 7826929"/>
              <a:gd name="connsiteY13" fmla="*/ 167779 h 3942825"/>
              <a:gd name="connsiteX14" fmla="*/ 4840448 w 7826929"/>
              <a:gd name="connsiteY14" fmla="*/ 184557 h 3942825"/>
              <a:gd name="connsiteX15" fmla="*/ 4706224 w 7826929"/>
              <a:gd name="connsiteY15" fmla="*/ 201335 h 3942825"/>
              <a:gd name="connsiteX16" fmla="*/ 4546833 w 7826929"/>
              <a:gd name="connsiteY16" fmla="*/ 218113 h 3942825"/>
              <a:gd name="connsiteX17" fmla="*/ 4244830 w 7826929"/>
              <a:gd name="connsiteY17" fmla="*/ 209724 h 3942825"/>
              <a:gd name="connsiteX18" fmla="*/ 4077050 w 7826929"/>
              <a:gd name="connsiteY18" fmla="*/ 218113 h 3942825"/>
              <a:gd name="connsiteX19" fmla="*/ 3808602 w 7826929"/>
              <a:gd name="connsiteY19" fmla="*/ 226502 h 3942825"/>
              <a:gd name="connsiteX20" fmla="*/ 3607266 w 7826929"/>
              <a:gd name="connsiteY20" fmla="*/ 243280 h 3942825"/>
              <a:gd name="connsiteX21" fmla="*/ 3565321 w 7826929"/>
              <a:gd name="connsiteY21" fmla="*/ 251669 h 3942825"/>
              <a:gd name="connsiteX22" fmla="*/ 3540154 w 7826929"/>
              <a:gd name="connsiteY22" fmla="*/ 260058 h 3942825"/>
              <a:gd name="connsiteX23" fmla="*/ 3447875 w 7826929"/>
              <a:gd name="connsiteY23" fmla="*/ 268447 h 3942825"/>
              <a:gd name="connsiteX24" fmla="*/ 3103927 w 7826929"/>
              <a:gd name="connsiteY24" fmla="*/ 285225 h 3942825"/>
              <a:gd name="connsiteX25" fmla="*/ 2994870 w 7826929"/>
              <a:gd name="connsiteY25" fmla="*/ 293614 h 3942825"/>
              <a:gd name="connsiteX26" fmla="*/ 2944536 w 7826929"/>
              <a:gd name="connsiteY26" fmla="*/ 302003 h 3942825"/>
              <a:gd name="connsiteX27" fmla="*/ 2751589 w 7826929"/>
              <a:gd name="connsiteY27" fmla="*/ 318781 h 3942825"/>
              <a:gd name="connsiteX28" fmla="*/ 2718033 w 7826929"/>
              <a:gd name="connsiteY28" fmla="*/ 327170 h 3942825"/>
              <a:gd name="connsiteX29" fmla="*/ 2608976 w 7826929"/>
              <a:gd name="connsiteY29" fmla="*/ 343948 h 3942825"/>
              <a:gd name="connsiteX30" fmla="*/ 2583809 w 7826929"/>
              <a:gd name="connsiteY30" fmla="*/ 352337 h 3942825"/>
              <a:gd name="connsiteX31" fmla="*/ 2550253 w 7826929"/>
              <a:gd name="connsiteY31" fmla="*/ 360726 h 3942825"/>
              <a:gd name="connsiteX32" fmla="*/ 2525086 w 7826929"/>
              <a:gd name="connsiteY32" fmla="*/ 369115 h 3942825"/>
              <a:gd name="connsiteX33" fmla="*/ 2416030 w 7826929"/>
              <a:gd name="connsiteY33" fmla="*/ 385893 h 3942825"/>
              <a:gd name="connsiteX34" fmla="*/ 2374085 w 7826929"/>
              <a:gd name="connsiteY34" fmla="*/ 394282 h 3942825"/>
              <a:gd name="connsiteX35" fmla="*/ 2256639 w 7826929"/>
              <a:gd name="connsiteY35" fmla="*/ 411060 h 3942825"/>
              <a:gd name="connsiteX36" fmla="*/ 2139193 w 7826929"/>
              <a:gd name="connsiteY36" fmla="*/ 427838 h 3942825"/>
              <a:gd name="connsiteX37" fmla="*/ 1937857 w 7826929"/>
              <a:gd name="connsiteY37" fmla="*/ 444616 h 3942825"/>
              <a:gd name="connsiteX38" fmla="*/ 1887523 w 7826929"/>
              <a:gd name="connsiteY38" fmla="*/ 453005 h 3942825"/>
              <a:gd name="connsiteX39" fmla="*/ 1812022 w 7826929"/>
              <a:gd name="connsiteY39" fmla="*/ 461394 h 3942825"/>
              <a:gd name="connsiteX40" fmla="*/ 1677798 w 7826929"/>
              <a:gd name="connsiteY40" fmla="*/ 478172 h 3942825"/>
              <a:gd name="connsiteX41" fmla="*/ 1501630 w 7826929"/>
              <a:gd name="connsiteY41" fmla="*/ 494950 h 3942825"/>
              <a:gd name="connsiteX42" fmla="*/ 1459685 w 7826929"/>
              <a:gd name="connsiteY42" fmla="*/ 503339 h 3942825"/>
              <a:gd name="connsiteX43" fmla="*/ 1400962 w 7826929"/>
              <a:gd name="connsiteY43" fmla="*/ 511728 h 3942825"/>
              <a:gd name="connsiteX44" fmla="*/ 1317072 w 7826929"/>
              <a:gd name="connsiteY44" fmla="*/ 528506 h 3942825"/>
              <a:gd name="connsiteX45" fmla="*/ 1224793 w 7826929"/>
              <a:gd name="connsiteY45" fmla="*/ 536895 h 3942825"/>
              <a:gd name="connsiteX46" fmla="*/ 1115736 w 7826929"/>
              <a:gd name="connsiteY46" fmla="*/ 553673 h 3942825"/>
              <a:gd name="connsiteX47" fmla="*/ 1048624 w 7826929"/>
              <a:gd name="connsiteY47" fmla="*/ 570451 h 3942825"/>
              <a:gd name="connsiteX48" fmla="*/ 1006679 w 7826929"/>
              <a:gd name="connsiteY48" fmla="*/ 578840 h 3942825"/>
              <a:gd name="connsiteX49" fmla="*/ 939567 w 7826929"/>
              <a:gd name="connsiteY49" fmla="*/ 595618 h 3942825"/>
              <a:gd name="connsiteX50" fmla="*/ 805343 w 7826929"/>
              <a:gd name="connsiteY50" fmla="*/ 629174 h 3942825"/>
              <a:gd name="connsiteX51" fmla="*/ 729842 w 7826929"/>
              <a:gd name="connsiteY51" fmla="*/ 654341 h 3942825"/>
              <a:gd name="connsiteX52" fmla="*/ 704675 w 7826929"/>
              <a:gd name="connsiteY52" fmla="*/ 662730 h 3942825"/>
              <a:gd name="connsiteX53" fmla="*/ 679508 w 7826929"/>
              <a:gd name="connsiteY53" fmla="*/ 679508 h 3942825"/>
              <a:gd name="connsiteX54" fmla="*/ 654342 w 7826929"/>
              <a:gd name="connsiteY54" fmla="*/ 687897 h 3942825"/>
              <a:gd name="connsiteX55" fmla="*/ 595619 w 7826929"/>
              <a:gd name="connsiteY55" fmla="*/ 729842 h 3942825"/>
              <a:gd name="connsiteX56" fmla="*/ 562063 w 7826929"/>
              <a:gd name="connsiteY56" fmla="*/ 746620 h 3942825"/>
              <a:gd name="connsiteX57" fmla="*/ 536896 w 7826929"/>
              <a:gd name="connsiteY57" fmla="*/ 755009 h 3942825"/>
              <a:gd name="connsiteX58" fmla="*/ 486562 w 7826929"/>
              <a:gd name="connsiteY58" fmla="*/ 788565 h 3942825"/>
              <a:gd name="connsiteX59" fmla="*/ 444617 w 7826929"/>
              <a:gd name="connsiteY59" fmla="*/ 822121 h 3942825"/>
              <a:gd name="connsiteX60" fmla="*/ 427839 w 7826929"/>
              <a:gd name="connsiteY60" fmla="*/ 847288 h 3942825"/>
              <a:gd name="connsiteX61" fmla="*/ 402672 w 7826929"/>
              <a:gd name="connsiteY61" fmla="*/ 864066 h 3942825"/>
              <a:gd name="connsiteX62" fmla="*/ 369116 w 7826929"/>
              <a:gd name="connsiteY62" fmla="*/ 897622 h 3942825"/>
              <a:gd name="connsiteX63" fmla="*/ 335560 w 7826929"/>
              <a:gd name="connsiteY63" fmla="*/ 922789 h 3942825"/>
              <a:gd name="connsiteX64" fmla="*/ 318782 w 7826929"/>
              <a:gd name="connsiteY64" fmla="*/ 947956 h 3942825"/>
              <a:gd name="connsiteX65" fmla="*/ 285226 w 7826929"/>
              <a:gd name="connsiteY65" fmla="*/ 973123 h 3942825"/>
              <a:gd name="connsiteX66" fmla="*/ 268448 w 7826929"/>
              <a:gd name="connsiteY66" fmla="*/ 998290 h 3942825"/>
              <a:gd name="connsiteX67" fmla="*/ 243281 w 7826929"/>
              <a:gd name="connsiteY67" fmla="*/ 1023457 h 3942825"/>
              <a:gd name="connsiteX68" fmla="*/ 192947 w 7826929"/>
              <a:gd name="connsiteY68" fmla="*/ 1098957 h 3942825"/>
              <a:gd name="connsiteX69" fmla="*/ 176169 w 7826929"/>
              <a:gd name="connsiteY69" fmla="*/ 1124124 h 3942825"/>
              <a:gd name="connsiteX70" fmla="*/ 125835 w 7826929"/>
              <a:gd name="connsiteY70" fmla="*/ 1191236 h 3942825"/>
              <a:gd name="connsiteX71" fmla="*/ 109057 w 7826929"/>
              <a:gd name="connsiteY71" fmla="*/ 1216403 h 3942825"/>
              <a:gd name="connsiteX72" fmla="*/ 92279 w 7826929"/>
              <a:gd name="connsiteY72" fmla="*/ 1266737 h 3942825"/>
              <a:gd name="connsiteX73" fmla="*/ 83890 w 7826929"/>
              <a:gd name="connsiteY73" fmla="*/ 1291904 h 3942825"/>
              <a:gd name="connsiteX74" fmla="*/ 58723 w 7826929"/>
              <a:gd name="connsiteY74" fmla="*/ 1342238 h 3942825"/>
              <a:gd name="connsiteX75" fmla="*/ 41945 w 7826929"/>
              <a:gd name="connsiteY75" fmla="*/ 1442906 h 3942825"/>
              <a:gd name="connsiteX76" fmla="*/ 25167 w 7826929"/>
              <a:gd name="connsiteY76" fmla="*/ 1568741 h 3942825"/>
              <a:gd name="connsiteX77" fmla="*/ 16778 w 7826929"/>
              <a:gd name="connsiteY77" fmla="*/ 1795244 h 3942825"/>
              <a:gd name="connsiteX78" fmla="*/ 0 w 7826929"/>
              <a:gd name="connsiteY78" fmla="*/ 1979801 h 3942825"/>
              <a:gd name="connsiteX79" fmla="*/ 8389 w 7826929"/>
              <a:gd name="connsiteY79" fmla="*/ 2340528 h 3942825"/>
              <a:gd name="connsiteX80" fmla="*/ 16778 w 7826929"/>
              <a:gd name="connsiteY80" fmla="*/ 2390862 h 3942825"/>
              <a:gd name="connsiteX81" fmla="*/ 33556 w 7826929"/>
              <a:gd name="connsiteY81" fmla="*/ 2441196 h 3942825"/>
              <a:gd name="connsiteX82" fmla="*/ 41945 w 7826929"/>
              <a:gd name="connsiteY82" fmla="*/ 2466363 h 3942825"/>
              <a:gd name="connsiteX83" fmla="*/ 50334 w 7826929"/>
              <a:gd name="connsiteY83" fmla="*/ 2491530 h 3942825"/>
              <a:gd name="connsiteX84" fmla="*/ 100668 w 7826929"/>
              <a:gd name="connsiteY84" fmla="*/ 2575420 h 3942825"/>
              <a:gd name="connsiteX85" fmla="*/ 117446 w 7826929"/>
              <a:gd name="connsiteY85" fmla="*/ 2600587 h 3942825"/>
              <a:gd name="connsiteX86" fmla="*/ 151002 w 7826929"/>
              <a:gd name="connsiteY86" fmla="*/ 2625754 h 3942825"/>
              <a:gd name="connsiteX87" fmla="*/ 201336 w 7826929"/>
              <a:gd name="connsiteY87" fmla="*/ 2684477 h 3942825"/>
              <a:gd name="connsiteX88" fmla="*/ 251670 w 7826929"/>
              <a:gd name="connsiteY88" fmla="*/ 2726422 h 3942825"/>
              <a:gd name="connsiteX89" fmla="*/ 293615 w 7826929"/>
              <a:gd name="connsiteY89" fmla="*/ 2785145 h 3942825"/>
              <a:gd name="connsiteX90" fmla="*/ 360727 w 7826929"/>
              <a:gd name="connsiteY90" fmla="*/ 2852257 h 3942825"/>
              <a:gd name="connsiteX91" fmla="*/ 394283 w 7826929"/>
              <a:gd name="connsiteY91" fmla="*/ 2885812 h 3942825"/>
              <a:gd name="connsiteX92" fmla="*/ 411061 w 7826929"/>
              <a:gd name="connsiteY92" fmla="*/ 2910979 h 3942825"/>
              <a:gd name="connsiteX93" fmla="*/ 453006 w 7826929"/>
              <a:gd name="connsiteY93" fmla="*/ 2944535 h 3942825"/>
              <a:gd name="connsiteX94" fmla="*/ 478173 w 7826929"/>
              <a:gd name="connsiteY94" fmla="*/ 2978091 h 3942825"/>
              <a:gd name="connsiteX95" fmla="*/ 520118 w 7826929"/>
              <a:gd name="connsiteY95" fmla="*/ 3011647 h 3942825"/>
              <a:gd name="connsiteX96" fmla="*/ 553674 w 7826929"/>
              <a:gd name="connsiteY96" fmla="*/ 3045203 h 3942825"/>
              <a:gd name="connsiteX97" fmla="*/ 578841 w 7826929"/>
              <a:gd name="connsiteY97" fmla="*/ 3061981 h 3942825"/>
              <a:gd name="connsiteX98" fmla="*/ 645953 w 7826929"/>
              <a:gd name="connsiteY98" fmla="*/ 3112315 h 3942825"/>
              <a:gd name="connsiteX99" fmla="*/ 704675 w 7826929"/>
              <a:gd name="connsiteY99" fmla="*/ 3154260 h 3942825"/>
              <a:gd name="connsiteX100" fmla="*/ 738231 w 7826929"/>
              <a:gd name="connsiteY100" fmla="*/ 3171038 h 3942825"/>
              <a:gd name="connsiteX101" fmla="*/ 771787 w 7826929"/>
              <a:gd name="connsiteY101" fmla="*/ 3196205 h 3942825"/>
              <a:gd name="connsiteX102" fmla="*/ 830510 w 7826929"/>
              <a:gd name="connsiteY102" fmla="*/ 3212983 h 3942825"/>
              <a:gd name="connsiteX103" fmla="*/ 906011 w 7826929"/>
              <a:gd name="connsiteY103" fmla="*/ 3238150 h 3942825"/>
              <a:gd name="connsiteX104" fmla="*/ 956345 w 7826929"/>
              <a:gd name="connsiteY104" fmla="*/ 3254928 h 3942825"/>
              <a:gd name="connsiteX105" fmla="*/ 1023457 w 7826929"/>
              <a:gd name="connsiteY105" fmla="*/ 3271706 h 3942825"/>
              <a:gd name="connsiteX106" fmla="*/ 1048624 w 7826929"/>
              <a:gd name="connsiteY106" fmla="*/ 3280095 h 3942825"/>
              <a:gd name="connsiteX107" fmla="*/ 1132514 w 7826929"/>
              <a:gd name="connsiteY107" fmla="*/ 3296873 h 3942825"/>
              <a:gd name="connsiteX108" fmla="*/ 1174459 w 7826929"/>
              <a:gd name="connsiteY108" fmla="*/ 3305262 h 3942825"/>
              <a:gd name="connsiteX109" fmla="*/ 1208015 w 7826929"/>
              <a:gd name="connsiteY109" fmla="*/ 3313651 h 3942825"/>
              <a:gd name="connsiteX110" fmla="*/ 1283516 w 7826929"/>
              <a:gd name="connsiteY110" fmla="*/ 3322040 h 3942825"/>
              <a:gd name="connsiteX111" fmla="*/ 1325461 w 7826929"/>
              <a:gd name="connsiteY111" fmla="*/ 3330429 h 3942825"/>
              <a:gd name="connsiteX112" fmla="*/ 1484852 w 7826929"/>
              <a:gd name="connsiteY112" fmla="*/ 3347207 h 3942825"/>
              <a:gd name="connsiteX113" fmla="*/ 1568742 w 7826929"/>
              <a:gd name="connsiteY113" fmla="*/ 3363985 h 3942825"/>
              <a:gd name="connsiteX114" fmla="*/ 1644242 w 7826929"/>
              <a:gd name="connsiteY114" fmla="*/ 3380763 h 3942825"/>
              <a:gd name="connsiteX115" fmla="*/ 1702965 w 7826929"/>
              <a:gd name="connsiteY115" fmla="*/ 3389152 h 3942825"/>
              <a:gd name="connsiteX116" fmla="*/ 1736521 w 7826929"/>
              <a:gd name="connsiteY116" fmla="*/ 3397541 h 3942825"/>
              <a:gd name="connsiteX117" fmla="*/ 1786855 w 7826929"/>
              <a:gd name="connsiteY117" fmla="*/ 3405930 h 3942825"/>
              <a:gd name="connsiteX118" fmla="*/ 1853967 w 7826929"/>
              <a:gd name="connsiteY118" fmla="*/ 3422708 h 3942825"/>
              <a:gd name="connsiteX119" fmla="*/ 1895912 w 7826929"/>
              <a:gd name="connsiteY119" fmla="*/ 3431097 h 3942825"/>
              <a:gd name="connsiteX120" fmla="*/ 1921079 w 7826929"/>
              <a:gd name="connsiteY120" fmla="*/ 3439486 h 3942825"/>
              <a:gd name="connsiteX121" fmla="*/ 1979802 w 7826929"/>
              <a:gd name="connsiteY121" fmla="*/ 3447875 h 3942825"/>
              <a:gd name="connsiteX122" fmla="*/ 2004969 w 7826929"/>
              <a:gd name="connsiteY122" fmla="*/ 3456264 h 3942825"/>
              <a:gd name="connsiteX123" fmla="*/ 2172749 w 7826929"/>
              <a:gd name="connsiteY123" fmla="*/ 3481431 h 3942825"/>
              <a:gd name="connsiteX124" fmla="*/ 2206305 w 7826929"/>
              <a:gd name="connsiteY124" fmla="*/ 3489820 h 3942825"/>
              <a:gd name="connsiteX125" fmla="*/ 2290195 w 7826929"/>
              <a:gd name="connsiteY125" fmla="*/ 3506598 h 3942825"/>
              <a:gd name="connsiteX126" fmla="*/ 2340529 w 7826929"/>
              <a:gd name="connsiteY126" fmla="*/ 3514987 h 3942825"/>
              <a:gd name="connsiteX127" fmla="*/ 2407641 w 7826929"/>
              <a:gd name="connsiteY127" fmla="*/ 3523376 h 3942825"/>
              <a:gd name="connsiteX128" fmla="*/ 2449586 w 7826929"/>
              <a:gd name="connsiteY128" fmla="*/ 3531765 h 3942825"/>
              <a:gd name="connsiteX129" fmla="*/ 2483142 w 7826929"/>
              <a:gd name="connsiteY129" fmla="*/ 3540154 h 3942825"/>
              <a:gd name="connsiteX130" fmla="*/ 2600587 w 7826929"/>
              <a:gd name="connsiteY130" fmla="*/ 3548543 h 3942825"/>
              <a:gd name="connsiteX131" fmla="*/ 2634143 w 7826929"/>
              <a:gd name="connsiteY131" fmla="*/ 3556932 h 3942825"/>
              <a:gd name="connsiteX132" fmla="*/ 2743200 w 7826929"/>
              <a:gd name="connsiteY132" fmla="*/ 3573710 h 3942825"/>
              <a:gd name="connsiteX133" fmla="*/ 2843868 w 7826929"/>
              <a:gd name="connsiteY133" fmla="*/ 3590488 h 3942825"/>
              <a:gd name="connsiteX134" fmla="*/ 2894202 w 7826929"/>
              <a:gd name="connsiteY134" fmla="*/ 3598877 h 3942825"/>
              <a:gd name="connsiteX135" fmla="*/ 2969703 w 7826929"/>
              <a:gd name="connsiteY135" fmla="*/ 3607266 h 3942825"/>
              <a:gd name="connsiteX136" fmla="*/ 3003259 w 7826929"/>
              <a:gd name="connsiteY136" fmla="*/ 3615655 h 3942825"/>
              <a:gd name="connsiteX137" fmla="*/ 3196206 w 7826929"/>
              <a:gd name="connsiteY137" fmla="*/ 3632433 h 3942825"/>
              <a:gd name="connsiteX138" fmla="*/ 3271707 w 7826929"/>
              <a:gd name="connsiteY138" fmla="*/ 3640822 h 3942825"/>
              <a:gd name="connsiteX139" fmla="*/ 3422708 w 7826929"/>
              <a:gd name="connsiteY139" fmla="*/ 3649211 h 3942825"/>
              <a:gd name="connsiteX140" fmla="*/ 3716323 w 7826929"/>
              <a:gd name="connsiteY140" fmla="*/ 3665989 h 3942825"/>
              <a:gd name="connsiteX141" fmla="*/ 3900881 w 7826929"/>
              <a:gd name="connsiteY141" fmla="*/ 3682767 h 3942825"/>
              <a:gd name="connsiteX142" fmla="*/ 4009938 w 7826929"/>
              <a:gd name="connsiteY142" fmla="*/ 3691156 h 3942825"/>
              <a:gd name="connsiteX143" fmla="*/ 4077050 w 7826929"/>
              <a:gd name="connsiteY143" fmla="*/ 3699545 h 3942825"/>
              <a:gd name="connsiteX144" fmla="*/ 4152551 w 7826929"/>
              <a:gd name="connsiteY144" fmla="*/ 3707934 h 3942825"/>
              <a:gd name="connsiteX145" fmla="*/ 4337108 w 7826929"/>
              <a:gd name="connsiteY145" fmla="*/ 3724712 h 3942825"/>
              <a:gd name="connsiteX146" fmla="*/ 4387442 w 7826929"/>
              <a:gd name="connsiteY146" fmla="*/ 3733101 h 3942825"/>
              <a:gd name="connsiteX147" fmla="*/ 4479721 w 7826929"/>
              <a:gd name="connsiteY147" fmla="*/ 3741490 h 3942825"/>
              <a:gd name="connsiteX148" fmla="*/ 4563611 w 7826929"/>
              <a:gd name="connsiteY148" fmla="*/ 3749879 h 3942825"/>
              <a:gd name="connsiteX149" fmla="*/ 4857226 w 7826929"/>
              <a:gd name="connsiteY149" fmla="*/ 3741490 h 3942825"/>
              <a:gd name="connsiteX150" fmla="*/ 5134063 w 7826929"/>
              <a:gd name="connsiteY150" fmla="*/ 3741490 h 3942825"/>
              <a:gd name="connsiteX151" fmla="*/ 5192786 w 7826929"/>
              <a:gd name="connsiteY151" fmla="*/ 3758268 h 3942825"/>
              <a:gd name="connsiteX152" fmla="*/ 5327009 w 7826929"/>
              <a:gd name="connsiteY152" fmla="*/ 3775046 h 3942825"/>
              <a:gd name="connsiteX153" fmla="*/ 5461233 w 7826929"/>
              <a:gd name="connsiteY153" fmla="*/ 3783435 h 3942825"/>
              <a:gd name="connsiteX154" fmla="*/ 5503178 w 7826929"/>
              <a:gd name="connsiteY154" fmla="*/ 3791824 h 3942825"/>
              <a:gd name="connsiteX155" fmla="*/ 5746459 w 7826929"/>
              <a:gd name="connsiteY155" fmla="*/ 3808601 h 3942825"/>
              <a:gd name="connsiteX156" fmla="*/ 5847127 w 7826929"/>
              <a:gd name="connsiteY156" fmla="*/ 3816990 h 3942825"/>
              <a:gd name="connsiteX157" fmla="*/ 6014907 w 7826929"/>
              <a:gd name="connsiteY157" fmla="*/ 3825379 h 3942825"/>
              <a:gd name="connsiteX158" fmla="*/ 6182686 w 7826929"/>
              <a:gd name="connsiteY158" fmla="*/ 3842157 h 3942825"/>
              <a:gd name="connsiteX159" fmla="*/ 6308521 w 7826929"/>
              <a:gd name="connsiteY159" fmla="*/ 3850546 h 3942825"/>
              <a:gd name="connsiteX160" fmla="*/ 6702804 w 7826929"/>
              <a:gd name="connsiteY160" fmla="*/ 3858935 h 3942825"/>
              <a:gd name="connsiteX161" fmla="*/ 6828639 w 7826929"/>
              <a:gd name="connsiteY161" fmla="*/ 3867324 h 3942825"/>
              <a:gd name="connsiteX162" fmla="*/ 6870584 w 7826929"/>
              <a:gd name="connsiteY162" fmla="*/ 3875713 h 3942825"/>
              <a:gd name="connsiteX163" fmla="*/ 6937696 w 7826929"/>
              <a:gd name="connsiteY163" fmla="*/ 3884102 h 3942825"/>
              <a:gd name="connsiteX164" fmla="*/ 7122253 w 7826929"/>
              <a:gd name="connsiteY164" fmla="*/ 3900880 h 3942825"/>
              <a:gd name="connsiteX165" fmla="*/ 7189365 w 7826929"/>
              <a:gd name="connsiteY165" fmla="*/ 3892491 h 3942825"/>
              <a:gd name="connsiteX166" fmla="*/ 7306811 w 7826929"/>
              <a:gd name="connsiteY166" fmla="*/ 3900880 h 3942825"/>
              <a:gd name="connsiteX167" fmla="*/ 7524925 w 7826929"/>
              <a:gd name="connsiteY167" fmla="*/ 3926047 h 3942825"/>
              <a:gd name="connsiteX168" fmla="*/ 7583648 w 7826929"/>
              <a:gd name="connsiteY168" fmla="*/ 3934436 h 3942825"/>
              <a:gd name="connsiteX169" fmla="*/ 7726261 w 7826929"/>
              <a:gd name="connsiteY169" fmla="*/ 3942825 h 3942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7826929" h="3942825">
                <a:moveTo>
                  <a:pt x="7826929" y="0"/>
                </a:moveTo>
                <a:cubicBezTo>
                  <a:pt x="7708424" y="23701"/>
                  <a:pt x="7812346" y="5239"/>
                  <a:pt x="7558481" y="16778"/>
                </a:cubicBezTo>
                <a:cubicBezTo>
                  <a:pt x="7510910" y="18940"/>
                  <a:pt x="7463395" y="22197"/>
                  <a:pt x="7415868" y="25167"/>
                </a:cubicBezTo>
                <a:cubicBezTo>
                  <a:pt x="7093874" y="45292"/>
                  <a:pt x="7554398" y="19873"/>
                  <a:pt x="7046753" y="41945"/>
                </a:cubicBezTo>
                <a:cubicBezTo>
                  <a:pt x="6999178" y="44013"/>
                  <a:pt x="6951630" y="46816"/>
                  <a:pt x="6904140" y="50334"/>
                </a:cubicBezTo>
                <a:cubicBezTo>
                  <a:pt x="6876114" y="52410"/>
                  <a:pt x="6848328" y="57553"/>
                  <a:pt x="6820250" y="58723"/>
                </a:cubicBezTo>
                <a:cubicBezTo>
                  <a:pt x="6714045" y="63148"/>
                  <a:pt x="6607729" y="64316"/>
                  <a:pt x="6501468" y="67112"/>
                </a:cubicBezTo>
                <a:cubicBezTo>
                  <a:pt x="6337851" y="94381"/>
                  <a:pt x="6464171" y="75895"/>
                  <a:pt x="6308521" y="92279"/>
                </a:cubicBezTo>
                <a:cubicBezTo>
                  <a:pt x="6286100" y="94639"/>
                  <a:pt x="6263910" y="99262"/>
                  <a:pt x="6241409" y="100668"/>
                </a:cubicBezTo>
                <a:cubicBezTo>
                  <a:pt x="6129634" y="107654"/>
                  <a:pt x="6017753" y="112970"/>
                  <a:pt x="5905850" y="117446"/>
                </a:cubicBezTo>
                <a:lnTo>
                  <a:pt x="5519956" y="134224"/>
                </a:lnTo>
                <a:lnTo>
                  <a:pt x="5377343" y="142612"/>
                </a:lnTo>
                <a:cubicBezTo>
                  <a:pt x="5236698" y="160193"/>
                  <a:pt x="5392058" y="142085"/>
                  <a:pt x="5184397" y="159390"/>
                </a:cubicBezTo>
                <a:cubicBezTo>
                  <a:pt x="5159163" y="161493"/>
                  <a:pt x="5134150" y="165931"/>
                  <a:pt x="5108896" y="167779"/>
                </a:cubicBezTo>
                <a:cubicBezTo>
                  <a:pt x="5019478" y="174322"/>
                  <a:pt x="4840448" y="184557"/>
                  <a:pt x="4840448" y="184557"/>
                </a:cubicBezTo>
                <a:cubicBezTo>
                  <a:pt x="4766185" y="199410"/>
                  <a:pt x="4817103" y="190775"/>
                  <a:pt x="4706224" y="201335"/>
                </a:cubicBezTo>
                <a:cubicBezTo>
                  <a:pt x="4629864" y="208607"/>
                  <a:pt x="4620777" y="209897"/>
                  <a:pt x="4546833" y="218113"/>
                </a:cubicBezTo>
                <a:cubicBezTo>
                  <a:pt x="4446165" y="215317"/>
                  <a:pt x="4345536" y="209724"/>
                  <a:pt x="4244830" y="209724"/>
                </a:cubicBezTo>
                <a:cubicBezTo>
                  <a:pt x="4188833" y="209724"/>
                  <a:pt x="4133005" y="215961"/>
                  <a:pt x="4077050" y="218113"/>
                </a:cubicBezTo>
                <a:lnTo>
                  <a:pt x="3808602" y="226502"/>
                </a:lnTo>
                <a:cubicBezTo>
                  <a:pt x="3741490" y="232095"/>
                  <a:pt x="3673303" y="230073"/>
                  <a:pt x="3607266" y="243280"/>
                </a:cubicBezTo>
                <a:cubicBezTo>
                  <a:pt x="3593284" y="246076"/>
                  <a:pt x="3579154" y="248211"/>
                  <a:pt x="3565321" y="251669"/>
                </a:cubicBezTo>
                <a:cubicBezTo>
                  <a:pt x="3556742" y="253814"/>
                  <a:pt x="3548908" y="258807"/>
                  <a:pt x="3540154" y="260058"/>
                </a:cubicBezTo>
                <a:cubicBezTo>
                  <a:pt x="3509578" y="264426"/>
                  <a:pt x="3478693" y="266392"/>
                  <a:pt x="3447875" y="268447"/>
                </a:cubicBezTo>
                <a:cubicBezTo>
                  <a:pt x="3300466" y="278274"/>
                  <a:pt x="3256582" y="276502"/>
                  <a:pt x="3103927" y="285225"/>
                </a:cubicBezTo>
                <a:cubicBezTo>
                  <a:pt x="3067527" y="287305"/>
                  <a:pt x="3031222" y="290818"/>
                  <a:pt x="2994870" y="293614"/>
                </a:cubicBezTo>
                <a:cubicBezTo>
                  <a:pt x="2978092" y="296410"/>
                  <a:pt x="2961455" y="300253"/>
                  <a:pt x="2944536" y="302003"/>
                </a:cubicBezTo>
                <a:cubicBezTo>
                  <a:pt x="2880320" y="308646"/>
                  <a:pt x="2751589" y="318781"/>
                  <a:pt x="2751589" y="318781"/>
                </a:cubicBezTo>
                <a:cubicBezTo>
                  <a:pt x="2740404" y="321577"/>
                  <a:pt x="2729406" y="325275"/>
                  <a:pt x="2718033" y="327170"/>
                </a:cubicBezTo>
                <a:cubicBezTo>
                  <a:pt x="2656907" y="337358"/>
                  <a:pt x="2660294" y="331119"/>
                  <a:pt x="2608976" y="343948"/>
                </a:cubicBezTo>
                <a:cubicBezTo>
                  <a:pt x="2600397" y="346093"/>
                  <a:pt x="2592312" y="349908"/>
                  <a:pt x="2583809" y="352337"/>
                </a:cubicBezTo>
                <a:cubicBezTo>
                  <a:pt x="2572723" y="355504"/>
                  <a:pt x="2561339" y="357559"/>
                  <a:pt x="2550253" y="360726"/>
                </a:cubicBezTo>
                <a:cubicBezTo>
                  <a:pt x="2541750" y="363155"/>
                  <a:pt x="2533718" y="367197"/>
                  <a:pt x="2525086" y="369115"/>
                </a:cubicBezTo>
                <a:cubicBezTo>
                  <a:pt x="2497227" y="375306"/>
                  <a:pt x="2442792" y="381433"/>
                  <a:pt x="2416030" y="385893"/>
                </a:cubicBezTo>
                <a:cubicBezTo>
                  <a:pt x="2401965" y="388237"/>
                  <a:pt x="2388169" y="392058"/>
                  <a:pt x="2374085" y="394282"/>
                </a:cubicBezTo>
                <a:cubicBezTo>
                  <a:pt x="2335023" y="400450"/>
                  <a:pt x="2295647" y="404559"/>
                  <a:pt x="2256639" y="411060"/>
                </a:cubicBezTo>
                <a:cubicBezTo>
                  <a:pt x="2210470" y="418755"/>
                  <a:pt x="2188187" y="423172"/>
                  <a:pt x="2139193" y="427838"/>
                </a:cubicBezTo>
                <a:cubicBezTo>
                  <a:pt x="2066153" y="434794"/>
                  <a:pt x="2009846" y="436147"/>
                  <a:pt x="1937857" y="444616"/>
                </a:cubicBezTo>
                <a:cubicBezTo>
                  <a:pt x="1920964" y="446603"/>
                  <a:pt x="1904383" y="450757"/>
                  <a:pt x="1887523" y="453005"/>
                </a:cubicBezTo>
                <a:cubicBezTo>
                  <a:pt x="1862423" y="456352"/>
                  <a:pt x="1837164" y="458377"/>
                  <a:pt x="1812022" y="461394"/>
                </a:cubicBezTo>
                <a:cubicBezTo>
                  <a:pt x="1767254" y="466766"/>
                  <a:pt x="1722684" y="473897"/>
                  <a:pt x="1677798" y="478172"/>
                </a:cubicBezTo>
                <a:lnTo>
                  <a:pt x="1501630" y="494950"/>
                </a:lnTo>
                <a:cubicBezTo>
                  <a:pt x="1487648" y="497746"/>
                  <a:pt x="1473750" y="500995"/>
                  <a:pt x="1459685" y="503339"/>
                </a:cubicBezTo>
                <a:cubicBezTo>
                  <a:pt x="1440181" y="506590"/>
                  <a:pt x="1420434" y="508292"/>
                  <a:pt x="1400962" y="511728"/>
                </a:cubicBezTo>
                <a:cubicBezTo>
                  <a:pt x="1372879" y="516684"/>
                  <a:pt x="1345472" y="525924"/>
                  <a:pt x="1317072" y="528506"/>
                </a:cubicBezTo>
                <a:cubicBezTo>
                  <a:pt x="1286312" y="531302"/>
                  <a:pt x="1255491" y="533484"/>
                  <a:pt x="1224793" y="536895"/>
                </a:cubicBezTo>
                <a:cubicBezTo>
                  <a:pt x="1200554" y="539588"/>
                  <a:pt x="1141425" y="549002"/>
                  <a:pt x="1115736" y="553673"/>
                </a:cubicBezTo>
                <a:cubicBezTo>
                  <a:pt x="1002361" y="574287"/>
                  <a:pt x="1126239" y="551047"/>
                  <a:pt x="1048624" y="570451"/>
                </a:cubicBezTo>
                <a:cubicBezTo>
                  <a:pt x="1034791" y="573909"/>
                  <a:pt x="1020572" y="575634"/>
                  <a:pt x="1006679" y="578840"/>
                </a:cubicBezTo>
                <a:cubicBezTo>
                  <a:pt x="984210" y="584025"/>
                  <a:pt x="962178" y="591096"/>
                  <a:pt x="939567" y="595618"/>
                </a:cubicBezTo>
                <a:cubicBezTo>
                  <a:pt x="838335" y="615864"/>
                  <a:pt x="882731" y="603378"/>
                  <a:pt x="805343" y="629174"/>
                </a:cubicBezTo>
                <a:lnTo>
                  <a:pt x="729842" y="654341"/>
                </a:lnTo>
                <a:cubicBezTo>
                  <a:pt x="721453" y="657137"/>
                  <a:pt x="712033" y="657825"/>
                  <a:pt x="704675" y="662730"/>
                </a:cubicBezTo>
                <a:cubicBezTo>
                  <a:pt x="696286" y="668323"/>
                  <a:pt x="688526" y="674999"/>
                  <a:pt x="679508" y="679508"/>
                </a:cubicBezTo>
                <a:cubicBezTo>
                  <a:pt x="671599" y="683463"/>
                  <a:pt x="662251" y="683942"/>
                  <a:pt x="654342" y="687897"/>
                </a:cubicBezTo>
                <a:cubicBezTo>
                  <a:pt x="636593" y="696771"/>
                  <a:pt x="610821" y="720341"/>
                  <a:pt x="595619" y="729842"/>
                </a:cubicBezTo>
                <a:cubicBezTo>
                  <a:pt x="585014" y="736470"/>
                  <a:pt x="573557" y="741694"/>
                  <a:pt x="562063" y="746620"/>
                </a:cubicBezTo>
                <a:cubicBezTo>
                  <a:pt x="553935" y="750103"/>
                  <a:pt x="544626" y="750715"/>
                  <a:pt x="536896" y="755009"/>
                </a:cubicBezTo>
                <a:cubicBezTo>
                  <a:pt x="519269" y="764802"/>
                  <a:pt x="486562" y="788565"/>
                  <a:pt x="486562" y="788565"/>
                </a:cubicBezTo>
                <a:cubicBezTo>
                  <a:pt x="438479" y="860690"/>
                  <a:pt x="502504" y="775812"/>
                  <a:pt x="444617" y="822121"/>
                </a:cubicBezTo>
                <a:cubicBezTo>
                  <a:pt x="436744" y="828419"/>
                  <a:pt x="434968" y="840159"/>
                  <a:pt x="427839" y="847288"/>
                </a:cubicBezTo>
                <a:cubicBezTo>
                  <a:pt x="420710" y="854417"/>
                  <a:pt x="410327" y="857505"/>
                  <a:pt x="402672" y="864066"/>
                </a:cubicBezTo>
                <a:cubicBezTo>
                  <a:pt x="390662" y="874361"/>
                  <a:pt x="381021" y="887205"/>
                  <a:pt x="369116" y="897622"/>
                </a:cubicBezTo>
                <a:cubicBezTo>
                  <a:pt x="358594" y="906829"/>
                  <a:pt x="345447" y="912902"/>
                  <a:pt x="335560" y="922789"/>
                </a:cubicBezTo>
                <a:cubicBezTo>
                  <a:pt x="328431" y="929918"/>
                  <a:pt x="325911" y="940827"/>
                  <a:pt x="318782" y="947956"/>
                </a:cubicBezTo>
                <a:cubicBezTo>
                  <a:pt x="308895" y="957843"/>
                  <a:pt x="295113" y="963236"/>
                  <a:pt x="285226" y="973123"/>
                </a:cubicBezTo>
                <a:cubicBezTo>
                  <a:pt x="278097" y="980252"/>
                  <a:pt x="274903" y="990545"/>
                  <a:pt x="268448" y="998290"/>
                </a:cubicBezTo>
                <a:cubicBezTo>
                  <a:pt x="260853" y="1007404"/>
                  <a:pt x="250565" y="1014092"/>
                  <a:pt x="243281" y="1023457"/>
                </a:cubicBezTo>
                <a:cubicBezTo>
                  <a:pt x="243276" y="1023464"/>
                  <a:pt x="201338" y="1086370"/>
                  <a:pt x="192947" y="1098957"/>
                </a:cubicBezTo>
                <a:cubicBezTo>
                  <a:pt x="187354" y="1107346"/>
                  <a:pt x="182218" y="1116058"/>
                  <a:pt x="176169" y="1124124"/>
                </a:cubicBezTo>
                <a:cubicBezTo>
                  <a:pt x="159391" y="1146495"/>
                  <a:pt x="141346" y="1167969"/>
                  <a:pt x="125835" y="1191236"/>
                </a:cubicBezTo>
                <a:cubicBezTo>
                  <a:pt x="120242" y="1199625"/>
                  <a:pt x="113152" y="1207190"/>
                  <a:pt x="109057" y="1216403"/>
                </a:cubicBezTo>
                <a:cubicBezTo>
                  <a:pt x="101874" y="1232564"/>
                  <a:pt x="97872" y="1249959"/>
                  <a:pt x="92279" y="1266737"/>
                </a:cubicBezTo>
                <a:cubicBezTo>
                  <a:pt x="89483" y="1275126"/>
                  <a:pt x="88795" y="1284546"/>
                  <a:pt x="83890" y="1291904"/>
                </a:cubicBezTo>
                <a:cubicBezTo>
                  <a:pt x="65507" y="1319479"/>
                  <a:pt x="67406" y="1311848"/>
                  <a:pt x="58723" y="1342238"/>
                </a:cubicBezTo>
                <a:cubicBezTo>
                  <a:pt x="45411" y="1388830"/>
                  <a:pt x="50699" y="1381630"/>
                  <a:pt x="41945" y="1442906"/>
                </a:cubicBezTo>
                <a:cubicBezTo>
                  <a:pt x="23117" y="1574701"/>
                  <a:pt x="44777" y="1392248"/>
                  <a:pt x="25167" y="1568741"/>
                </a:cubicBezTo>
                <a:cubicBezTo>
                  <a:pt x="22371" y="1644242"/>
                  <a:pt x="20060" y="1719763"/>
                  <a:pt x="16778" y="1795244"/>
                </a:cubicBezTo>
                <a:cubicBezTo>
                  <a:pt x="9695" y="1958153"/>
                  <a:pt x="24920" y="1905044"/>
                  <a:pt x="0" y="1979801"/>
                </a:cubicBezTo>
                <a:cubicBezTo>
                  <a:pt x="2796" y="2100043"/>
                  <a:pt x="3484" y="2220353"/>
                  <a:pt x="8389" y="2340528"/>
                </a:cubicBezTo>
                <a:cubicBezTo>
                  <a:pt x="9083" y="2357523"/>
                  <a:pt x="12653" y="2374360"/>
                  <a:pt x="16778" y="2390862"/>
                </a:cubicBezTo>
                <a:cubicBezTo>
                  <a:pt x="21067" y="2408020"/>
                  <a:pt x="27963" y="2424418"/>
                  <a:pt x="33556" y="2441196"/>
                </a:cubicBezTo>
                <a:lnTo>
                  <a:pt x="41945" y="2466363"/>
                </a:lnTo>
                <a:cubicBezTo>
                  <a:pt x="44741" y="2474752"/>
                  <a:pt x="46379" y="2483621"/>
                  <a:pt x="50334" y="2491530"/>
                </a:cubicBezTo>
                <a:cubicBezTo>
                  <a:pt x="76130" y="2543122"/>
                  <a:pt x="60175" y="2514681"/>
                  <a:pt x="100668" y="2575420"/>
                </a:cubicBezTo>
                <a:cubicBezTo>
                  <a:pt x="106261" y="2583809"/>
                  <a:pt x="109380" y="2594538"/>
                  <a:pt x="117446" y="2600587"/>
                </a:cubicBezTo>
                <a:cubicBezTo>
                  <a:pt x="128631" y="2608976"/>
                  <a:pt x="141115" y="2615867"/>
                  <a:pt x="151002" y="2625754"/>
                </a:cubicBezTo>
                <a:cubicBezTo>
                  <a:pt x="206547" y="2681299"/>
                  <a:pt x="146546" y="2638819"/>
                  <a:pt x="201336" y="2684477"/>
                </a:cubicBezTo>
                <a:cubicBezTo>
                  <a:pt x="237330" y="2714472"/>
                  <a:pt x="218249" y="2686317"/>
                  <a:pt x="251670" y="2726422"/>
                </a:cubicBezTo>
                <a:cubicBezTo>
                  <a:pt x="293648" y="2776795"/>
                  <a:pt x="238208" y="2724701"/>
                  <a:pt x="293615" y="2785145"/>
                </a:cubicBezTo>
                <a:cubicBezTo>
                  <a:pt x="314993" y="2808466"/>
                  <a:pt x="338356" y="2829886"/>
                  <a:pt x="360727" y="2852257"/>
                </a:cubicBezTo>
                <a:cubicBezTo>
                  <a:pt x="371912" y="2863442"/>
                  <a:pt x="385509" y="2872650"/>
                  <a:pt x="394283" y="2885812"/>
                </a:cubicBezTo>
                <a:cubicBezTo>
                  <a:pt x="399876" y="2894201"/>
                  <a:pt x="403932" y="2903850"/>
                  <a:pt x="411061" y="2910979"/>
                </a:cubicBezTo>
                <a:cubicBezTo>
                  <a:pt x="423722" y="2923640"/>
                  <a:pt x="440345" y="2931874"/>
                  <a:pt x="453006" y="2944535"/>
                </a:cubicBezTo>
                <a:cubicBezTo>
                  <a:pt x="462893" y="2954422"/>
                  <a:pt x="468286" y="2968204"/>
                  <a:pt x="478173" y="2978091"/>
                </a:cubicBezTo>
                <a:cubicBezTo>
                  <a:pt x="490834" y="2990752"/>
                  <a:pt x="506735" y="2999751"/>
                  <a:pt x="520118" y="3011647"/>
                </a:cubicBezTo>
                <a:cubicBezTo>
                  <a:pt x="531941" y="3022156"/>
                  <a:pt x="541664" y="3034908"/>
                  <a:pt x="553674" y="3045203"/>
                </a:cubicBezTo>
                <a:cubicBezTo>
                  <a:pt x="561329" y="3051764"/>
                  <a:pt x="570687" y="3056051"/>
                  <a:pt x="578841" y="3061981"/>
                </a:cubicBezTo>
                <a:cubicBezTo>
                  <a:pt x="601456" y="3078428"/>
                  <a:pt x="623582" y="3095537"/>
                  <a:pt x="645953" y="3112315"/>
                </a:cubicBezTo>
                <a:cubicBezTo>
                  <a:pt x="660361" y="3123121"/>
                  <a:pt x="687498" y="3144445"/>
                  <a:pt x="704675" y="3154260"/>
                </a:cubicBezTo>
                <a:cubicBezTo>
                  <a:pt x="715533" y="3160465"/>
                  <a:pt x="727626" y="3164410"/>
                  <a:pt x="738231" y="3171038"/>
                </a:cubicBezTo>
                <a:cubicBezTo>
                  <a:pt x="750087" y="3178448"/>
                  <a:pt x="759648" y="3189268"/>
                  <a:pt x="771787" y="3196205"/>
                </a:cubicBezTo>
                <a:cubicBezTo>
                  <a:pt x="784693" y="3203580"/>
                  <a:pt x="818623" y="3208525"/>
                  <a:pt x="830510" y="3212983"/>
                </a:cubicBezTo>
                <a:cubicBezTo>
                  <a:pt x="967228" y="3264252"/>
                  <a:pt x="748721" y="3195253"/>
                  <a:pt x="906011" y="3238150"/>
                </a:cubicBezTo>
                <a:cubicBezTo>
                  <a:pt x="923073" y="3242803"/>
                  <a:pt x="939187" y="3250639"/>
                  <a:pt x="956345" y="3254928"/>
                </a:cubicBezTo>
                <a:cubicBezTo>
                  <a:pt x="978716" y="3260521"/>
                  <a:pt x="1001581" y="3264414"/>
                  <a:pt x="1023457" y="3271706"/>
                </a:cubicBezTo>
                <a:cubicBezTo>
                  <a:pt x="1031846" y="3274502"/>
                  <a:pt x="1040008" y="3278107"/>
                  <a:pt x="1048624" y="3280095"/>
                </a:cubicBezTo>
                <a:cubicBezTo>
                  <a:pt x="1076411" y="3286507"/>
                  <a:pt x="1104551" y="3291280"/>
                  <a:pt x="1132514" y="3296873"/>
                </a:cubicBezTo>
                <a:cubicBezTo>
                  <a:pt x="1146496" y="3299669"/>
                  <a:pt x="1160626" y="3301804"/>
                  <a:pt x="1174459" y="3305262"/>
                </a:cubicBezTo>
                <a:cubicBezTo>
                  <a:pt x="1185644" y="3308058"/>
                  <a:pt x="1196619" y="3311898"/>
                  <a:pt x="1208015" y="3313651"/>
                </a:cubicBezTo>
                <a:cubicBezTo>
                  <a:pt x="1233042" y="3317501"/>
                  <a:pt x="1258449" y="3318459"/>
                  <a:pt x="1283516" y="3322040"/>
                </a:cubicBezTo>
                <a:cubicBezTo>
                  <a:pt x="1297631" y="3324056"/>
                  <a:pt x="1311368" y="3328261"/>
                  <a:pt x="1325461" y="3330429"/>
                </a:cubicBezTo>
                <a:cubicBezTo>
                  <a:pt x="1378414" y="3338576"/>
                  <a:pt x="1431506" y="3342357"/>
                  <a:pt x="1484852" y="3347207"/>
                </a:cubicBezTo>
                <a:cubicBezTo>
                  <a:pt x="1562798" y="3366693"/>
                  <a:pt x="1465893" y="3343415"/>
                  <a:pt x="1568742" y="3363985"/>
                </a:cubicBezTo>
                <a:cubicBezTo>
                  <a:pt x="1644159" y="3379069"/>
                  <a:pt x="1556327" y="3366110"/>
                  <a:pt x="1644242" y="3380763"/>
                </a:cubicBezTo>
                <a:cubicBezTo>
                  <a:pt x="1663746" y="3384014"/>
                  <a:pt x="1683511" y="3385615"/>
                  <a:pt x="1702965" y="3389152"/>
                </a:cubicBezTo>
                <a:cubicBezTo>
                  <a:pt x="1714309" y="3391214"/>
                  <a:pt x="1725215" y="3395280"/>
                  <a:pt x="1736521" y="3397541"/>
                </a:cubicBezTo>
                <a:cubicBezTo>
                  <a:pt x="1753200" y="3400877"/>
                  <a:pt x="1770223" y="3402366"/>
                  <a:pt x="1786855" y="3405930"/>
                </a:cubicBezTo>
                <a:cubicBezTo>
                  <a:pt x="1809402" y="3410762"/>
                  <a:pt x="1831356" y="3418186"/>
                  <a:pt x="1853967" y="3422708"/>
                </a:cubicBezTo>
                <a:cubicBezTo>
                  <a:pt x="1867949" y="3425504"/>
                  <a:pt x="1882079" y="3427639"/>
                  <a:pt x="1895912" y="3431097"/>
                </a:cubicBezTo>
                <a:cubicBezTo>
                  <a:pt x="1904491" y="3433242"/>
                  <a:pt x="1912408" y="3437752"/>
                  <a:pt x="1921079" y="3439486"/>
                </a:cubicBezTo>
                <a:cubicBezTo>
                  <a:pt x="1940468" y="3443364"/>
                  <a:pt x="1960228" y="3445079"/>
                  <a:pt x="1979802" y="3447875"/>
                </a:cubicBezTo>
                <a:cubicBezTo>
                  <a:pt x="1988191" y="3450671"/>
                  <a:pt x="1996298" y="3454530"/>
                  <a:pt x="2004969" y="3456264"/>
                </a:cubicBezTo>
                <a:cubicBezTo>
                  <a:pt x="2195225" y="3494315"/>
                  <a:pt x="2027247" y="3457181"/>
                  <a:pt x="2172749" y="3481431"/>
                </a:cubicBezTo>
                <a:cubicBezTo>
                  <a:pt x="2184122" y="3483326"/>
                  <a:pt x="2195031" y="3487404"/>
                  <a:pt x="2206305" y="3489820"/>
                </a:cubicBezTo>
                <a:cubicBezTo>
                  <a:pt x="2234189" y="3495795"/>
                  <a:pt x="2262066" y="3501910"/>
                  <a:pt x="2290195" y="3506598"/>
                </a:cubicBezTo>
                <a:cubicBezTo>
                  <a:pt x="2306973" y="3509394"/>
                  <a:pt x="2323691" y="3512582"/>
                  <a:pt x="2340529" y="3514987"/>
                </a:cubicBezTo>
                <a:cubicBezTo>
                  <a:pt x="2362847" y="3518175"/>
                  <a:pt x="2385358" y="3519948"/>
                  <a:pt x="2407641" y="3523376"/>
                </a:cubicBezTo>
                <a:cubicBezTo>
                  <a:pt x="2421734" y="3525544"/>
                  <a:pt x="2435667" y="3528672"/>
                  <a:pt x="2449586" y="3531765"/>
                </a:cubicBezTo>
                <a:cubicBezTo>
                  <a:pt x="2460841" y="3534266"/>
                  <a:pt x="2471683" y="3538881"/>
                  <a:pt x="2483142" y="3540154"/>
                </a:cubicBezTo>
                <a:cubicBezTo>
                  <a:pt x="2522150" y="3544488"/>
                  <a:pt x="2561439" y="3545747"/>
                  <a:pt x="2600587" y="3548543"/>
                </a:cubicBezTo>
                <a:cubicBezTo>
                  <a:pt x="2611772" y="3551339"/>
                  <a:pt x="2622837" y="3554671"/>
                  <a:pt x="2634143" y="3556932"/>
                </a:cubicBezTo>
                <a:cubicBezTo>
                  <a:pt x="2663242" y="3562752"/>
                  <a:pt x="2714996" y="3569681"/>
                  <a:pt x="2743200" y="3573710"/>
                </a:cubicBezTo>
                <a:cubicBezTo>
                  <a:pt x="2795660" y="3591197"/>
                  <a:pt x="2750213" y="3578001"/>
                  <a:pt x="2843868" y="3590488"/>
                </a:cubicBezTo>
                <a:cubicBezTo>
                  <a:pt x="2860728" y="3592736"/>
                  <a:pt x="2877342" y="3596629"/>
                  <a:pt x="2894202" y="3598877"/>
                </a:cubicBezTo>
                <a:cubicBezTo>
                  <a:pt x="2919302" y="3602224"/>
                  <a:pt x="2944536" y="3604470"/>
                  <a:pt x="2969703" y="3607266"/>
                </a:cubicBezTo>
                <a:cubicBezTo>
                  <a:pt x="2980888" y="3610062"/>
                  <a:pt x="2991886" y="3613760"/>
                  <a:pt x="3003259" y="3615655"/>
                </a:cubicBezTo>
                <a:cubicBezTo>
                  <a:pt x="3073581" y="3627375"/>
                  <a:pt x="3119671" y="3626055"/>
                  <a:pt x="3196206" y="3632433"/>
                </a:cubicBezTo>
                <a:cubicBezTo>
                  <a:pt x="3221440" y="3634536"/>
                  <a:pt x="3246454" y="3638951"/>
                  <a:pt x="3271707" y="3640822"/>
                </a:cubicBezTo>
                <a:cubicBezTo>
                  <a:pt x="3321981" y="3644546"/>
                  <a:pt x="3372374" y="3646415"/>
                  <a:pt x="3422708" y="3649211"/>
                </a:cubicBezTo>
                <a:cubicBezTo>
                  <a:pt x="3565395" y="3672992"/>
                  <a:pt x="3397296" y="3647223"/>
                  <a:pt x="3716323" y="3665989"/>
                </a:cubicBezTo>
                <a:cubicBezTo>
                  <a:pt x="3777989" y="3669616"/>
                  <a:pt x="3839334" y="3677492"/>
                  <a:pt x="3900881" y="3682767"/>
                </a:cubicBezTo>
                <a:lnTo>
                  <a:pt x="4009938" y="3691156"/>
                </a:lnTo>
                <a:cubicBezTo>
                  <a:pt x="4032381" y="3693293"/>
                  <a:pt x="4054660" y="3696911"/>
                  <a:pt x="4077050" y="3699545"/>
                </a:cubicBezTo>
                <a:lnTo>
                  <a:pt x="4152551" y="3707934"/>
                </a:lnTo>
                <a:cubicBezTo>
                  <a:pt x="4241208" y="3730098"/>
                  <a:pt x="4147510" y="3708912"/>
                  <a:pt x="4337108" y="3724712"/>
                </a:cubicBezTo>
                <a:cubicBezTo>
                  <a:pt x="4354059" y="3726125"/>
                  <a:pt x="4370549" y="3731114"/>
                  <a:pt x="4387442" y="3733101"/>
                </a:cubicBezTo>
                <a:cubicBezTo>
                  <a:pt x="4418117" y="3736710"/>
                  <a:pt x="4448974" y="3738562"/>
                  <a:pt x="4479721" y="3741490"/>
                </a:cubicBezTo>
                <a:lnTo>
                  <a:pt x="4563611" y="3749879"/>
                </a:lnTo>
                <a:lnTo>
                  <a:pt x="4857226" y="3741490"/>
                </a:lnTo>
                <a:cubicBezTo>
                  <a:pt x="5093033" y="3733359"/>
                  <a:pt x="4979662" y="3726050"/>
                  <a:pt x="5134063" y="3741490"/>
                </a:cubicBezTo>
                <a:cubicBezTo>
                  <a:pt x="5158050" y="3749486"/>
                  <a:pt x="5166451" y="3753001"/>
                  <a:pt x="5192786" y="3758268"/>
                </a:cubicBezTo>
                <a:cubicBezTo>
                  <a:pt x="5238260" y="3767363"/>
                  <a:pt x="5280022" y="3771432"/>
                  <a:pt x="5327009" y="3775046"/>
                </a:cubicBezTo>
                <a:cubicBezTo>
                  <a:pt x="5371706" y="3778484"/>
                  <a:pt x="5416492" y="3780639"/>
                  <a:pt x="5461233" y="3783435"/>
                </a:cubicBezTo>
                <a:cubicBezTo>
                  <a:pt x="5475215" y="3786231"/>
                  <a:pt x="5489063" y="3789808"/>
                  <a:pt x="5503178" y="3791824"/>
                </a:cubicBezTo>
                <a:cubicBezTo>
                  <a:pt x="5596088" y="3805096"/>
                  <a:pt x="5637964" y="3801820"/>
                  <a:pt x="5746459" y="3808601"/>
                </a:cubicBezTo>
                <a:cubicBezTo>
                  <a:pt x="5780066" y="3810701"/>
                  <a:pt x="5813520" y="3814890"/>
                  <a:pt x="5847127" y="3816990"/>
                </a:cubicBezTo>
                <a:cubicBezTo>
                  <a:pt x="5903014" y="3820483"/>
                  <a:pt x="5958980" y="3822583"/>
                  <a:pt x="6014907" y="3825379"/>
                </a:cubicBezTo>
                <a:cubicBezTo>
                  <a:pt x="6081696" y="3832800"/>
                  <a:pt x="6113259" y="3836816"/>
                  <a:pt x="6182686" y="3842157"/>
                </a:cubicBezTo>
                <a:cubicBezTo>
                  <a:pt x="6224600" y="3845381"/>
                  <a:pt x="6266505" y="3849191"/>
                  <a:pt x="6308521" y="3850546"/>
                </a:cubicBezTo>
                <a:cubicBezTo>
                  <a:pt x="6439910" y="3854784"/>
                  <a:pt x="6571376" y="3856139"/>
                  <a:pt x="6702804" y="3858935"/>
                </a:cubicBezTo>
                <a:cubicBezTo>
                  <a:pt x="6744749" y="3861731"/>
                  <a:pt x="6786810" y="3863141"/>
                  <a:pt x="6828639" y="3867324"/>
                </a:cubicBezTo>
                <a:cubicBezTo>
                  <a:pt x="6842827" y="3868743"/>
                  <a:pt x="6856491" y="3873545"/>
                  <a:pt x="6870584" y="3875713"/>
                </a:cubicBezTo>
                <a:cubicBezTo>
                  <a:pt x="6892867" y="3879141"/>
                  <a:pt x="6915306" y="3881468"/>
                  <a:pt x="6937696" y="3884102"/>
                </a:cubicBezTo>
                <a:cubicBezTo>
                  <a:pt x="7031500" y="3895138"/>
                  <a:pt x="7013771" y="3892535"/>
                  <a:pt x="7122253" y="3900880"/>
                </a:cubicBezTo>
                <a:cubicBezTo>
                  <a:pt x="7144624" y="3898084"/>
                  <a:pt x="7166820" y="3892491"/>
                  <a:pt x="7189365" y="3892491"/>
                </a:cubicBezTo>
                <a:cubicBezTo>
                  <a:pt x="7228613" y="3892491"/>
                  <a:pt x="7267678" y="3897870"/>
                  <a:pt x="7306811" y="3900880"/>
                </a:cubicBezTo>
                <a:cubicBezTo>
                  <a:pt x="7433270" y="3910608"/>
                  <a:pt x="7390139" y="3906792"/>
                  <a:pt x="7524925" y="3926047"/>
                </a:cubicBezTo>
                <a:cubicBezTo>
                  <a:pt x="7544499" y="3928843"/>
                  <a:pt x="7563909" y="3933275"/>
                  <a:pt x="7583648" y="3934436"/>
                </a:cubicBezTo>
                <a:lnTo>
                  <a:pt x="7726261" y="394282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a:extLst>
              <a:ext uri="{FF2B5EF4-FFF2-40B4-BE49-F238E27FC236}">
                <a16:creationId xmlns:a16="http://schemas.microsoft.com/office/drawing/2014/main" id="{C6138BF7-43A2-004C-B039-6477BAF1ADC8}"/>
              </a:ext>
            </a:extLst>
          </p:cNvPr>
          <p:cNvSpPr/>
          <p:nvPr/>
        </p:nvSpPr>
        <p:spPr>
          <a:xfrm>
            <a:off x="3813495" y="2413526"/>
            <a:ext cx="7469698" cy="3433602"/>
          </a:xfrm>
          <a:custGeom>
            <a:avLst/>
            <a:gdLst>
              <a:gd name="connsiteX0" fmla="*/ 7826929 w 7826929"/>
              <a:gd name="connsiteY0" fmla="*/ 0 h 3942825"/>
              <a:gd name="connsiteX1" fmla="*/ 7558481 w 7826929"/>
              <a:gd name="connsiteY1" fmla="*/ 16778 h 3942825"/>
              <a:gd name="connsiteX2" fmla="*/ 7415868 w 7826929"/>
              <a:gd name="connsiteY2" fmla="*/ 25167 h 3942825"/>
              <a:gd name="connsiteX3" fmla="*/ 7046753 w 7826929"/>
              <a:gd name="connsiteY3" fmla="*/ 41945 h 3942825"/>
              <a:gd name="connsiteX4" fmla="*/ 6904140 w 7826929"/>
              <a:gd name="connsiteY4" fmla="*/ 50334 h 3942825"/>
              <a:gd name="connsiteX5" fmla="*/ 6820250 w 7826929"/>
              <a:gd name="connsiteY5" fmla="*/ 58723 h 3942825"/>
              <a:gd name="connsiteX6" fmla="*/ 6501468 w 7826929"/>
              <a:gd name="connsiteY6" fmla="*/ 67112 h 3942825"/>
              <a:gd name="connsiteX7" fmla="*/ 6308521 w 7826929"/>
              <a:gd name="connsiteY7" fmla="*/ 92279 h 3942825"/>
              <a:gd name="connsiteX8" fmla="*/ 6241409 w 7826929"/>
              <a:gd name="connsiteY8" fmla="*/ 100668 h 3942825"/>
              <a:gd name="connsiteX9" fmla="*/ 5905850 w 7826929"/>
              <a:gd name="connsiteY9" fmla="*/ 117446 h 3942825"/>
              <a:gd name="connsiteX10" fmla="*/ 5519956 w 7826929"/>
              <a:gd name="connsiteY10" fmla="*/ 134224 h 3942825"/>
              <a:gd name="connsiteX11" fmla="*/ 5377343 w 7826929"/>
              <a:gd name="connsiteY11" fmla="*/ 142612 h 3942825"/>
              <a:gd name="connsiteX12" fmla="*/ 5184397 w 7826929"/>
              <a:gd name="connsiteY12" fmla="*/ 159390 h 3942825"/>
              <a:gd name="connsiteX13" fmla="*/ 5108896 w 7826929"/>
              <a:gd name="connsiteY13" fmla="*/ 167779 h 3942825"/>
              <a:gd name="connsiteX14" fmla="*/ 4840448 w 7826929"/>
              <a:gd name="connsiteY14" fmla="*/ 184557 h 3942825"/>
              <a:gd name="connsiteX15" fmla="*/ 4706224 w 7826929"/>
              <a:gd name="connsiteY15" fmla="*/ 201335 h 3942825"/>
              <a:gd name="connsiteX16" fmla="*/ 4546833 w 7826929"/>
              <a:gd name="connsiteY16" fmla="*/ 218113 h 3942825"/>
              <a:gd name="connsiteX17" fmla="*/ 4244830 w 7826929"/>
              <a:gd name="connsiteY17" fmla="*/ 209724 h 3942825"/>
              <a:gd name="connsiteX18" fmla="*/ 4077050 w 7826929"/>
              <a:gd name="connsiteY18" fmla="*/ 218113 h 3942825"/>
              <a:gd name="connsiteX19" fmla="*/ 3808602 w 7826929"/>
              <a:gd name="connsiteY19" fmla="*/ 226502 h 3942825"/>
              <a:gd name="connsiteX20" fmla="*/ 3607266 w 7826929"/>
              <a:gd name="connsiteY20" fmla="*/ 243280 h 3942825"/>
              <a:gd name="connsiteX21" fmla="*/ 3565321 w 7826929"/>
              <a:gd name="connsiteY21" fmla="*/ 251669 h 3942825"/>
              <a:gd name="connsiteX22" fmla="*/ 3540154 w 7826929"/>
              <a:gd name="connsiteY22" fmla="*/ 260058 h 3942825"/>
              <a:gd name="connsiteX23" fmla="*/ 3447875 w 7826929"/>
              <a:gd name="connsiteY23" fmla="*/ 268447 h 3942825"/>
              <a:gd name="connsiteX24" fmla="*/ 3103927 w 7826929"/>
              <a:gd name="connsiteY24" fmla="*/ 285225 h 3942825"/>
              <a:gd name="connsiteX25" fmla="*/ 2994870 w 7826929"/>
              <a:gd name="connsiteY25" fmla="*/ 293614 h 3942825"/>
              <a:gd name="connsiteX26" fmla="*/ 2944536 w 7826929"/>
              <a:gd name="connsiteY26" fmla="*/ 302003 h 3942825"/>
              <a:gd name="connsiteX27" fmla="*/ 2751589 w 7826929"/>
              <a:gd name="connsiteY27" fmla="*/ 318781 h 3942825"/>
              <a:gd name="connsiteX28" fmla="*/ 2718033 w 7826929"/>
              <a:gd name="connsiteY28" fmla="*/ 327170 h 3942825"/>
              <a:gd name="connsiteX29" fmla="*/ 2608976 w 7826929"/>
              <a:gd name="connsiteY29" fmla="*/ 343948 h 3942825"/>
              <a:gd name="connsiteX30" fmla="*/ 2583809 w 7826929"/>
              <a:gd name="connsiteY30" fmla="*/ 352337 h 3942825"/>
              <a:gd name="connsiteX31" fmla="*/ 2550253 w 7826929"/>
              <a:gd name="connsiteY31" fmla="*/ 360726 h 3942825"/>
              <a:gd name="connsiteX32" fmla="*/ 2525086 w 7826929"/>
              <a:gd name="connsiteY32" fmla="*/ 369115 h 3942825"/>
              <a:gd name="connsiteX33" fmla="*/ 2416030 w 7826929"/>
              <a:gd name="connsiteY33" fmla="*/ 385893 h 3942825"/>
              <a:gd name="connsiteX34" fmla="*/ 2374085 w 7826929"/>
              <a:gd name="connsiteY34" fmla="*/ 394282 h 3942825"/>
              <a:gd name="connsiteX35" fmla="*/ 2256639 w 7826929"/>
              <a:gd name="connsiteY35" fmla="*/ 411060 h 3942825"/>
              <a:gd name="connsiteX36" fmla="*/ 2139193 w 7826929"/>
              <a:gd name="connsiteY36" fmla="*/ 427838 h 3942825"/>
              <a:gd name="connsiteX37" fmla="*/ 1937857 w 7826929"/>
              <a:gd name="connsiteY37" fmla="*/ 444616 h 3942825"/>
              <a:gd name="connsiteX38" fmla="*/ 1887523 w 7826929"/>
              <a:gd name="connsiteY38" fmla="*/ 453005 h 3942825"/>
              <a:gd name="connsiteX39" fmla="*/ 1812022 w 7826929"/>
              <a:gd name="connsiteY39" fmla="*/ 461394 h 3942825"/>
              <a:gd name="connsiteX40" fmla="*/ 1677798 w 7826929"/>
              <a:gd name="connsiteY40" fmla="*/ 478172 h 3942825"/>
              <a:gd name="connsiteX41" fmla="*/ 1501630 w 7826929"/>
              <a:gd name="connsiteY41" fmla="*/ 494950 h 3942825"/>
              <a:gd name="connsiteX42" fmla="*/ 1459685 w 7826929"/>
              <a:gd name="connsiteY42" fmla="*/ 503339 h 3942825"/>
              <a:gd name="connsiteX43" fmla="*/ 1400962 w 7826929"/>
              <a:gd name="connsiteY43" fmla="*/ 511728 h 3942825"/>
              <a:gd name="connsiteX44" fmla="*/ 1317072 w 7826929"/>
              <a:gd name="connsiteY44" fmla="*/ 528506 h 3942825"/>
              <a:gd name="connsiteX45" fmla="*/ 1224793 w 7826929"/>
              <a:gd name="connsiteY45" fmla="*/ 536895 h 3942825"/>
              <a:gd name="connsiteX46" fmla="*/ 1115736 w 7826929"/>
              <a:gd name="connsiteY46" fmla="*/ 553673 h 3942825"/>
              <a:gd name="connsiteX47" fmla="*/ 1048624 w 7826929"/>
              <a:gd name="connsiteY47" fmla="*/ 570451 h 3942825"/>
              <a:gd name="connsiteX48" fmla="*/ 1006679 w 7826929"/>
              <a:gd name="connsiteY48" fmla="*/ 578840 h 3942825"/>
              <a:gd name="connsiteX49" fmla="*/ 939567 w 7826929"/>
              <a:gd name="connsiteY49" fmla="*/ 595618 h 3942825"/>
              <a:gd name="connsiteX50" fmla="*/ 805343 w 7826929"/>
              <a:gd name="connsiteY50" fmla="*/ 629174 h 3942825"/>
              <a:gd name="connsiteX51" fmla="*/ 729842 w 7826929"/>
              <a:gd name="connsiteY51" fmla="*/ 654341 h 3942825"/>
              <a:gd name="connsiteX52" fmla="*/ 704675 w 7826929"/>
              <a:gd name="connsiteY52" fmla="*/ 662730 h 3942825"/>
              <a:gd name="connsiteX53" fmla="*/ 679508 w 7826929"/>
              <a:gd name="connsiteY53" fmla="*/ 679508 h 3942825"/>
              <a:gd name="connsiteX54" fmla="*/ 654342 w 7826929"/>
              <a:gd name="connsiteY54" fmla="*/ 687897 h 3942825"/>
              <a:gd name="connsiteX55" fmla="*/ 595619 w 7826929"/>
              <a:gd name="connsiteY55" fmla="*/ 729842 h 3942825"/>
              <a:gd name="connsiteX56" fmla="*/ 562063 w 7826929"/>
              <a:gd name="connsiteY56" fmla="*/ 746620 h 3942825"/>
              <a:gd name="connsiteX57" fmla="*/ 536896 w 7826929"/>
              <a:gd name="connsiteY57" fmla="*/ 755009 h 3942825"/>
              <a:gd name="connsiteX58" fmla="*/ 486562 w 7826929"/>
              <a:gd name="connsiteY58" fmla="*/ 788565 h 3942825"/>
              <a:gd name="connsiteX59" fmla="*/ 444617 w 7826929"/>
              <a:gd name="connsiteY59" fmla="*/ 822121 h 3942825"/>
              <a:gd name="connsiteX60" fmla="*/ 427839 w 7826929"/>
              <a:gd name="connsiteY60" fmla="*/ 847288 h 3942825"/>
              <a:gd name="connsiteX61" fmla="*/ 402672 w 7826929"/>
              <a:gd name="connsiteY61" fmla="*/ 864066 h 3942825"/>
              <a:gd name="connsiteX62" fmla="*/ 369116 w 7826929"/>
              <a:gd name="connsiteY62" fmla="*/ 897622 h 3942825"/>
              <a:gd name="connsiteX63" fmla="*/ 335560 w 7826929"/>
              <a:gd name="connsiteY63" fmla="*/ 922789 h 3942825"/>
              <a:gd name="connsiteX64" fmla="*/ 318782 w 7826929"/>
              <a:gd name="connsiteY64" fmla="*/ 947956 h 3942825"/>
              <a:gd name="connsiteX65" fmla="*/ 285226 w 7826929"/>
              <a:gd name="connsiteY65" fmla="*/ 973123 h 3942825"/>
              <a:gd name="connsiteX66" fmla="*/ 268448 w 7826929"/>
              <a:gd name="connsiteY66" fmla="*/ 998290 h 3942825"/>
              <a:gd name="connsiteX67" fmla="*/ 243281 w 7826929"/>
              <a:gd name="connsiteY67" fmla="*/ 1023457 h 3942825"/>
              <a:gd name="connsiteX68" fmla="*/ 192947 w 7826929"/>
              <a:gd name="connsiteY68" fmla="*/ 1098957 h 3942825"/>
              <a:gd name="connsiteX69" fmla="*/ 176169 w 7826929"/>
              <a:gd name="connsiteY69" fmla="*/ 1124124 h 3942825"/>
              <a:gd name="connsiteX70" fmla="*/ 125835 w 7826929"/>
              <a:gd name="connsiteY70" fmla="*/ 1191236 h 3942825"/>
              <a:gd name="connsiteX71" fmla="*/ 109057 w 7826929"/>
              <a:gd name="connsiteY71" fmla="*/ 1216403 h 3942825"/>
              <a:gd name="connsiteX72" fmla="*/ 92279 w 7826929"/>
              <a:gd name="connsiteY72" fmla="*/ 1266737 h 3942825"/>
              <a:gd name="connsiteX73" fmla="*/ 83890 w 7826929"/>
              <a:gd name="connsiteY73" fmla="*/ 1291904 h 3942825"/>
              <a:gd name="connsiteX74" fmla="*/ 58723 w 7826929"/>
              <a:gd name="connsiteY74" fmla="*/ 1342238 h 3942825"/>
              <a:gd name="connsiteX75" fmla="*/ 41945 w 7826929"/>
              <a:gd name="connsiteY75" fmla="*/ 1442906 h 3942825"/>
              <a:gd name="connsiteX76" fmla="*/ 25167 w 7826929"/>
              <a:gd name="connsiteY76" fmla="*/ 1568741 h 3942825"/>
              <a:gd name="connsiteX77" fmla="*/ 16778 w 7826929"/>
              <a:gd name="connsiteY77" fmla="*/ 1795244 h 3942825"/>
              <a:gd name="connsiteX78" fmla="*/ 0 w 7826929"/>
              <a:gd name="connsiteY78" fmla="*/ 1979801 h 3942825"/>
              <a:gd name="connsiteX79" fmla="*/ 8389 w 7826929"/>
              <a:gd name="connsiteY79" fmla="*/ 2340528 h 3942825"/>
              <a:gd name="connsiteX80" fmla="*/ 16778 w 7826929"/>
              <a:gd name="connsiteY80" fmla="*/ 2390862 h 3942825"/>
              <a:gd name="connsiteX81" fmla="*/ 33556 w 7826929"/>
              <a:gd name="connsiteY81" fmla="*/ 2441196 h 3942825"/>
              <a:gd name="connsiteX82" fmla="*/ 41945 w 7826929"/>
              <a:gd name="connsiteY82" fmla="*/ 2466363 h 3942825"/>
              <a:gd name="connsiteX83" fmla="*/ 50334 w 7826929"/>
              <a:gd name="connsiteY83" fmla="*/ 2491530 h 3942825"/>
              <a:gd name="connsiteX84" fmla="*/ 100668 w 7826929"/>
              <a:gd name="connsiteY84" fmla="*/ 2575420 h 3942825"/>
              <a:gd name="connsiteX85" fmla="*/ 117446 w 7826929"/>
              <a:gd name="connsiteY85" fmla="*/ 2600587 h 3942825"/>
              <a:gd name="connsiteX86" fmla="*/ 151002 w 7826929"/>
              <a:gd name="connsiteY86" fmla="*/ 2625754 h 3942825"/>
              <a:gd name="connsiteX87" fmla="*/ 201336 w 7826929"/>
              <a:gd name="connsiteY87" fmla="*/ 2684477 h 3942825"/>
              <a:gd name="connsiteX88" fmla="*/ 251670 w 7826929"/>
              <a:gd name="connsiteY88" fmla="*/ 2726422 h 3942825"/>
              <a:gd name="connsiteX89" fmla="*/ 293615 w 7826929"/>
              <a:gd name="connsiteY89" fmla="*/ 2785145 h 3942825"/>
              <a:gd name="connsiteX90" fmla="*/ 360727 w 7826929"/>
              <a:gd name="connsiteY90" fmla="*/ 2852257 h 3942825"/>
              <a:gd name="connsiteX91" fmla="*/ 394283 w 7826929"/>
              <a:gd name="connsiteY91" fmla="*/ 2885812 h 3942825"/>
              <a:gd name="connsiteX92" fmla="*/ 411061 w 7826929"/>
              <a:gd name="connsiteY92" fmla="*/ 2910979 h 3942825"/>
              <a:gd name="connsiteX93" fmla="*/ 453006 w 7826929"/>
              <a:gd name="connsiteY93" fmla="*/ 2944535 h 3942825"/>
              <a:gd name="connsiteX94" fmla="*/ 478173 w 7826929"/>
              <a:gd name="connsiteY94" fmla="*/ 2978091 h 3942825"/>
              <a:gd name="connsiteX95" fmla="*/ 520118 w 7826929"/>
              <a:gd name="connsiteY95" fmla="*/ 3011647 h 3942825"/>
              <a:gd name="connsiteX96" fmla="*/ 553674 w 7826929"/>
              <a:gd name="connsiteY96" fmla="*/ 3045203 h 3942825"/>
              <a:gd name="connsiteX97" fmla="*/ 578841 w 7826929"/>
              <a:gd name="connsiteY97" fmla="*/ 3061981 h 3942825"/>
              <a:gd name="connsiteX98" fmla="*/ 645953 w 7826929"/>
              <a:gd name="connsiteY98" fmla="*/ 3112315 h 3942825"/>
              <a:gd name="connsiteX99" fmla="*/ 704675 w 7826929"/>
              <a:gd name="connsiteY99" fmla="*/ 3154260 h 3942825"/>
              <a:gd name="connsiteX100" fmla="*/ 738231 w 7826929"/>
              <a:gd name="connsiteY100" fmla="*/ 3171038 h 3942825"/>
              <a:gd name="connsiteX101" fmla="*/ 771787 w 7826929"/>
              <a:gd name="connsiteY101" fmla="*/ 3196205 h 3942825"/>
              <a:gd name="connsiteX102" fmla="*/ 830510 w 7826929"/>
              <a:gd name="connsiteY102" fmla="*/ 3212983 h 3942825"/>
              <a:gd name="connsiteX103" fmla="*/ 906011 w 7826929"/>
              <a:gd name="connsiteY103" fmla="*/ 3238150 h 3942825"/>
              <a:gd name="connsiteX104" fmla="*/ 956345 w 7826929"/>
              <a:gd name="connsiteY104" fmla="*/ 3254928 h 3942825"/>
              <a:gd name="connsiteX105" fmla="*/ 1023457 w 7826929"/>
              <a:gd name="connsiteY105" fmla="*/ 3271706 h 3942825"/>
              <a:gd name="connsiteX106" fmla="*/ 1048624 w 7826929"/>
              <a:gd name="connsiteY106" fmla="*/ 3280095 h 3942825"/>
              <a:gd name="connsiteX107" fmla="*/ 1132514 w 7826929"/>
              <a:gd name="connsiteY107" fmla="*/ 3296873 h 3942825"/>
              <a:gd name="connsiteX108" fmla="*/ 1174459 w 7826929"/>
              <a:gd name="connsiteY108" fmla="*/ 3305262 h 3942825"/>
              <a:gd name="connsiteX109" fmla="*/ 1208015 w 7826929"/>
              <a:gd name="connsiteY109" fmla="*/ 3313651 h 3942825"/>
              <a:gd name="connsiteX110" fmla="*/ 1283516 w 7826929"/>
              <a:gd name="connsiteY110" fmla="*/ 3322040 h 3942825"/>
              <a:gd name="connsiteX111" fmla="*/ 1325461 w 7826929"/>
              <a:gd name="connsiteY111" fmla="*/ 3330429 h 3942825"/>
              <a:gd name="connsiteX112" fmla="*/ 1484852 w 7826929"/>
              <a:gd name="connsiteY112" fmla="*/ 3347207 h 3942825"/>
              <a:gd name="connsiteX113" fmla="*/ 1568742 w 7826929"/>
              <a:gd name="connsiteY113" fmla="*/ 3363985 h 3942825"/>
              <a:gd name="connsiteX114" fmla="*/ 1644242 w 7826929"/>
              <a:gd name="connsiteY114" fmla="*/ 3380763 h 3942825"/>
              <a:gd name="connsiteX115" fmla="*/ 1702965 w 7826929"/>
              <a:gd name="connsiteY115" fmla="*/ 3389152 h 3942825"/>
              <a:gd name="connsiteX116" fmla="*/ 1736521 w 7826929"/>
              <a:gd name="connsiteY116" fmla="*/ 3397541 h 3942825"/>
              <a:gd name="connsiteX117" fmla="*/ 1786855 w 7826929"/>
              <a:gd name="connsiteY117" fmla="*/ 3405930 h 3942825"/>
              <a:gd name="connsiteX118" fmla="*/ 1853967 w 7826929"/>
              <a:gd name="connsiteY118" fmla="*/ 3422708 h 3942825"/>
              <a:gd name="connsiteX119" fmla="*/ 1895912 w 7826929"/>
              <a:gd name="connsiteY119" fmla="*/ 3431097 h 3942825"/>
              <a:gd name="connsiteX120" fmla="*/ 1921079 w 7826929"/>
              <a:gd name="connsiteY120" fmla="*/ 3439486 h 3942825"/>
              <a:gd name="connsiteX121" fmla="*/ 1979802 w 7826929"/>
              <a:gd name="connsiteY121" fmla="*/ 3447875 h 3942825"/>
              <a:gd name="connsiteX122" fmla="*/ 2004969 w 7826929"/>
              <a:gd name="connsiteY122" fmla="*/ 3456264 h 3942825"/>
              <a:gd name="connsiteX123" fmla="*/ 2172749 w 7826929"/>
              <a:gd name="connsiteY123" fmla="*/ 3481431 h 3942825"/>
              <a:gd name="connsiteX124" fmla="*/ 2206305 w 7826929"/>
              <a:gd name="connsiteY124" fmla="*/ 3489820 h 3942825"/>
              <a:gd name="connsiteX125" fmla="*/ 2290195 w 7826929"/>
              <a:gd name="connsiteY125" fmla="*/ 3506598 h 3942825"/>
              <a:gd name="connsiteX126" fmla="*/ 2340529 w 7826929"/>
              <a:gd name="connsiteY126" fmla="*/ 3514987 h 3942825"/>
              <a:gd name="connsiteX127" fmla="*/ 2407641 w 7826929"/>
              <a:gd name="connsiteY127" fmla="*/ 3523376 h 3942825"/>
              <a:gd name="connsiteX128" fmla="*/ 2449586 w 7826929"/>
              <a:gd name="connsiteY128" fmla="*/ 3531765 h 3942825"/>
              <a:gd name="connsiteX129" fmla="*/ 2483142 w 7826929"/>
              <a:gd name="connsiteY129" fmla="*/ 3540154 h 3942825"/>
              <a:gd name="connsiteX130" fmla="*/ 2600587 w 7826929"/>
              <a:gd name="connsiteY130" fmla="*/ 3548543 h 3942825"/>
              <a:gd name="connsiteX131" fmla="*/ 2634143 w 7826929"/>
              <a:gd name="connsiteY131" fmla="*/ 3556932 h 3942825"/>
              <a:gd name="connsiteX132" fmla="*/ 2743200 w 7826929"/>
              <a:gd name="connsiteY132" fmla="*/ 3573710 h 3942825"/>
              <a:gd name="connsiteX133" fmla="*/ 2843868 w 7826929"/>
              <a:gd name="connsiteY133" fmla="*/ 3590488 h 3942825"/>
              <a:gd name="connsiteX134" fmla="*/ 2894202 w 7826929"/>
              <a:gd name="connsiteY134" fmla="*/ 3598877 h 3942825"/>
              <a:gd name="connsiteX135" fmla="*/ 2969703 w 7826929"/>
              <a:gd name="connsiteY135" fmla="*/ 3607266 h 3942825"/>
              <a:gd name="connsiteX136" fmla="*/ 3003259 w 7826929"/>
              <a:gd name="connsiteY136" fmla="*/ 3615655 h 3942825"/>
              <a:gd name="connsiteX137" fmla="*/ 3196206 w 7826929"/>
              <a:gd name="connsiteY137" fmla="*/ 3632433 h 3942825"/>
              <a:gd name="connsiteX138" fmla="*/ 3271707 w 7826929"/>
              <a:gd name="connsiteY138" fmla="*/ 3640822 h 3942825"/>
              <a:gd name="connsiteX139" fmla="*/ 3422708 w 7826929"/>
              <a:gd name="connsiteY139" fmla="*/ 3649211 h 3942825"/>
              <a:gd name="connsiteX140" fmla="*/ 3716323 w 7826929"/>
              <a:gd name="connsiteY140" fmla="*/ 3665989 h 3942825"/>
              <a:gd name="connsiteX141" fmla="*/ 3900881 w 7826929"/>
              <a:gd name="connsiteY141" fmla="*/ 3682767 h 3942825"/>
              <a:gd name="connsiteX142" fmla="*/ 4009938 w 7826929"/>
              <a:gd name="connsiteY142" fmla="*/ 3691156 h 3942825"/>
              <a:gd name="connsiteX143" fmla="*/ 4077050 w 7826929"/>
              <a:gd name="connsiteY143" fmla="*/ 3699545 h 3942825"/>
              <a:gd name="connsiteX144" fmla="*/ 4152551 w 7826929"/>
              <a:gd name="connsiteY144" fmla="*/ 3707934 h 3942825"/>
              <a:gd name="connsiteX145" fmla="*/ 4337108 w 7826929"/>
              <a:gd name="connsiteY145" fmla="*/ 3724712 h 3942825"/>
              <a:gd name="connsiteX146" fmla="*/ 4387442 w 7826929"/>
              <a:gd name="connsiteY146" fmla="*/ 3733101 h 3942825"/>
              <a:gd name="connsiteX147" fmla="*/ 4479721 w 7826929"/>
              <a:gd name="connsiteY147" fmla="*/ 3741490 h 3942825"/>
              <a:gd name="connsiteX148" fmla="*/ 4563611 w 7826929"/>
              <a:gd name="connsiteY148" fmla="*/ 3749879 h 3942825"/>
              <a:gd name="connsiteX149" fmla="*/ 4857226 w 7826929"/>
              <a:gd name="connsiteY149" fmla="*/ 3741490 h 3942825"/>
              <a:gd name="connsiteX150" fmla="*/ 5134063 w 7826929"/>
              <a:gd name="connsiteY150" fmla="*/ 3741490 h 3942825"/>
              <a:gd name="connsiteX151" fmla="*/ 5192786 w 7826929"/>
              <a:gd name="connsiteY151" fmla="*/ 3758268 h 3942825"/>
              <a:gd name="connsiteX152" fmla="*/ 5327009 w 7826929"/>
              <a:gd name="connsiteY152" fmla="*/ 3775046 h 3942825"/>
              <a:gd name="connsiteX153" fmla="*/ 5461233 w 7826929"/>
              <a:gd name="connsiteY153" fmla="*/ 3783435 h 3942825"/>
              <a:gd name="connsiteX154" fmla="*/ 5503178 w 7826929"/>
              <a:gd name="connsiteY154" fmla="*/ 3791824 h 3942825"/>
              <a:gd name="connsiteX155" fmla="*/ 5746459 w 7826929"/>
              <a:gd name="connsiteY155" fmla="*/ 3808601 h 3942825"/>
              <a:gd name="connsiteX156" fmla="*/ 5847127 w 7826929"/>
              <a:gd name="connsiteY156" fmla="*/ 3816990 h 3942825"/>
              <a:gd name="connsiteX157" fmla="*/ 6014907 w 7826929"/>
              <a:gd name="connsiteY157" fmla="*/ 3825379 h 3942825"/>
              <a:gd name="connsiteX158" fmla="*/ 6182686 w 7826929"/>
              <a:gd name="connsiteY158" fmla="*/ 3842157 h 3942825"/>
              <a:gd name="connsiteX159" fmla="*/ 6308521 w 7826929"/>
              <a:gd name="connsiteY159" fmla="*/ 3850546 h 3942825"/>
              <a:gd name="connsiteX160" fmla="*/ 6702804 w 7826929"/>
              <a:gd name="connsiteY160" fmla="*/ 3858935 h 3942825"/>
              <a:gd name="connsiteX161" fmla="*/ 6828639 w 7826929"/>
              <a:gd name="connsiteY161" fmla="*/ 3867324 h 3942825"/>
              <a:gd name="connsiteX162" fmla="*/ 6870584 w 7826929"/>
              <a:gd name="connsiteY162" fmla="*/ 3875713 h 3942825"/>
              <a:gd name="connsiteX163" fmla="*/ 6937696 w 7826929"/>
              <a:gd name="connsiteY163" fmla="*/ 3884102 h 3942825"/>
              <a:gd name="connsiteX164" fmla="*/ 7122253 w 7826929"/>
              <a:gd name="connsiteY164" fmla="*/ 3900880 h 3942825"/>
              <a:gd name="connsiteX165" fmla="*/ 7189365 w 7826929"/>
              <a:gd name="connsiteY165" fmla="*/ 3892491 h 3942825"/>
              <a:gd name="connsiteX166" fmla="*/ 7306811 w 7826929"/>
              <a:gd name="connsiteY166" fmla="*/ 3900880 h 3942825"/>
              <a:gd name="connsiteX167" fmla="*/ 7524925 w 7826929"/>
              <a:gd name="connsiteY167" fmla="*/ 3926047 h 3942825"/>
              <a:gd name="connsiteX168" fmla="*/ 7583648 w 7826929"/>
              <a:gd name="connsiteY168" fmla="*/ 3934436 h 3942825"/>
              <a:gd name="connsiteX169" fmla="*/ 7726261 w 7826929"/>
              <a:gd name="connsiteY169" fmla="*/ 3942825 h 3942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7826929" h="3942825">
                <a:moveTo>
                  <a:pt x="7826929" y="0"/>
                </a:moveTo>
                <a:cubicBezTo>
                  <a:pt x="7708424" y="23701"/>
                  <a:pt x="7812346" y="5239"/>
                  <a:pt x="7558481" y="16778"/>
                </a:cubicBezTo>
                <a:cubicBezTo>
                  <a:pt x="7510910" y="18940"/>
                  <a:pt x="7463395" y="22197"/>
                  <a:pt x="7415868" y="25167"/>
                </a:cubicBezTo>
                <a:cubicBezTo>
                  <a:pt x="7093874" y="45292"/>
                  <a:pt x="7554398" y="19873"/>
                  <a:pt x="7046753" y="41945"/>
                </a:cubicBezTo>
                <a:cubicBezTo>
                  <a:pt x="6999178" y="44013"/>
                  <a:pt x="6951630" y="46816"/>
                  <a:pt x="6904140" y="50334"/>
                </a:cubicBezTo>
                <a:cubicBezTo>
                  <a:pt x="6876114" y="52410"/>
                  <a:pt x="6848328" y="57553"/>
                  <a:pt x="6820250" y="58723"/>
                </a:cubicBezTo>
                <a:cubicBezTo>
                  <a:pt x="6714045" y="63148"/>
                  <a:pt x="6607729" y="64316"/>
                  <a:pt x="6501468" y="67112"/>
                </a:cubicBezTo>
                <a:cubicBezTo>
                  <a:pt x="6337851" y="94381"/>
                  <a:pt x="6464171" y="75895"/>
                  <a:pt x="6308521" y="92279"/>
                </a:cubicBezTo>
                <a:cubicBezTo>
                  <a:pt x="6286100" y="94639"/>
                  <a:pt x="6263910" y="99262"/>
                  <a:pt x="6241409" y="100668"/>
                </a:cubicBezTo>
                <a:cubicBezTo>
                  <a:pt x="6129634" y="107654"/>
                  <a:pt x="6017753" y="112970"/>
                  <a:pt x="5905850" y="117446"/>
                </a:cubicBezTo>
                <a:lnTo>
                  <a:pt x="5519956" y="134224"/>
                </a:lnTo>
                <a:lnTo>
                  <a:pt x="5377343" y="142612"/>
                </a:lnTo>
                <a:cubicBezTo>
                  <a:pt x="5236698" y="160193"/>
                  <a:pt x="5392058" y="142085"/>
                  <a:pt x="5184397" y="159390"/>
                </a:cubicBezTo>
                <a:cubicBezTo>
                  <a:pt x="5159163" y="161493"/>
                  <a:pt x="5134150" y="165931"/>
                  <a:pt x="5108896" y="167779"/>
                </a:cubicBezTo>
                <a:cubicBezTo>
                  <a:pt x="5019478" y="174322"/>
                  <a:pt x="4840448" y="184557"/>
                  <a:pt x="4840448" y="184557"/>
                </a:cubicBezTo>
                <a:cubicBezTo>
                  <a:pt x="4766185" y="199410"/>
                  <a:pt x="4817103" y="190775"/>
                  <a:pt x="4706224" y="201335"/>
                </a:cubicBezTo>
                <a:cubicBezTo>
                  <a:pt x="4629864" y="208607"/>
                  <a:pt x="4620777" y="209897"/>
                  <a:pt x="4546833" y="218113"/>
                </a:cubicBezTo>
                <a:cubicBezTo>
                  <a:pt x="4446165" y="215317"/>
                  <a:pt x="4345536" y="209724"/>
                  <a:pt x="4244830" y="209724"/>
                </a:cubicBezTo>
                <a:cubicBezTo>
                  <a:pt x="4188833" y="209724"/>
                  <a:pt x="4133005" y="215961"/>
                  <a:pt x="4077050" y="218113"/>
                </a:cubicBezTo>
                <a:lnTo>
                  <a:pt x="3808602" y="226502"/>
                </a:lnTo>
                <a:cubicBezTo>
                  <a:pt x="3741490" y="232095"/>
                  <a:pt x="3673303" y="230073"/>
                  <a:pt x="3607266" y="243280"/>
                </a:cubicBezTo>
                <a:cubicBezTo>
                  <a:pt x="3593284" y="246076"/>
                  <a:pt x="3579154" y="248211"/>
                  <a:pt x="3565321" y="251669"/>
                </a:cubicBezTo>
                <a:cubicBezTo>
                  <a:pt x="3556742" y="253814"/>
                  <a:pt x="3548908" y="258807"/>
                  <a:pt x="3540154" y="260058"/>
                </a:cubicBezTo>
                <a:cubicBezTo>
                  <a:pt x="3509578" y="264426"/>
                  <a:pt x="3478693" y="266392"/>
                  <a:pt x="3447875" y="268447"/>
                </a:cubicBezTo>
                <a:cubicBezTo>
                  <a:pt x="3300466" y="278274"/>
                  <a:pt x="3256582" y="276502"/>
                  <a:pt x="3103927" y="285225"/>
                </a:cubicBezTo>
                <a:cubicBezTo>
                  <a:pt x="3067527" y="287305"/>
                  <a:pt x="3031222" y="290818"/>
                  <a:pt x="2994870" y="293614"/>
                </a:cubicBezTo>
                <a:cubicBezTo>
                  <a:pt x="2978092" y="296410"/>
                  <a:pt x="2961455" y="300253"/>
                  <a:pt x="2944536" y="302003"/>
                </a:cubicBezTo>
                <a:cubicBezTo>
                  <a:pt x="2880320" y="308646"/>
                  <a:pt x="2751589" y="318781"/>
                  <a:pt x="2751589" y="318781"/>
                </a:cubicBezTo>
                <a:cubicBezTo>
                  <a:pt x="2740404" y="321577"/>
                  <a:pt x="2729406" y="325275"/>
                  <a:pt x="2718033" y="327170"/>
                </a:cubicBezTo>
                <a:cubicBezTo>
                  <a:pt x="2656907" y="337358"/>
                  <a:pt x="2660294" y="331119"/>
                  <a:pt x="2608976" y="343948"/>
                </a:cubicBezTo>
                <a:cubicBezTo>
                  <a:pt x="2600397" y="346093"/>
                  <a:pt x="2592312" y="349908"/>
                  <a:pt x="2583809" y="352337"/>
                </a:cubicBezTo>
                <a:cubicBezTo>
                  <a:pt x="2572723" y="355504"/>
                  <a:pt x="2561339" y="357559"/>
                  <a:pt x="2550253" y="360726"/>
                </a:cubicBezTo>
                <a:cubicBezTo>
                  <a:pt x="2541750" y="363155"/>
                  <a:pt x="2533718" y="367197"/>
                  <a:pt x="2525086" y="369115"/>
                </a:cubicBezTo>
                <a:cubicBezTo>
                  <a:pt x="2497227" y="375306"/>
                  <a:pt x="2442792" y="381433"/>
                  <a:pt x="2416030" y="385893"/>
                </a:cubicBezTo>
                <a:cubicBezTo>
                  <a:pt x="2401965" y="388237"/>
                  <a:pt x="2388169" y="392058"/>
                  <a:pt x="2374085" y="394282"/>
                </a:cubicBezTo>
                <a:cubicBezTo>
                  <a:pt x="2335023" y="400450"/>
                  <a:pt x="2295647" y="404559"/>
                  <a:pt x="2256639" y="411060"/>
                </a:cubicBezTo>
                <a:cubicBezTo>
                  <a:pt x="2210470" y="418755"/>
                  <a:pt x="2188187" y="423172"/>
                  <a:pt x="2139193" y="427838"/>
                </a:cubicBezTo>
                <a:cubicBezTo>
                  <a:pt x="2066153" y="434794"/>
                  <a:pt x="2009846" y="436147"/>
                  <a:pt x="1937857" y="444616"/>
                </a:cubicBezTo>
                <a:cubicBezTo>
                  <a:pt x="1920964" y="446603"/>
                  <a:pt x="1904383" y="450757"/>
                  <a:pt x="1887523" y="453005"/>
                </a:cubicBezTo>
                <a:cubicBezTo>
                  <a:pt x="1862423" y="456352"/>
                  <a:pt x="1837164" y="458377"/>
                  <a:pt x="1812022" y="461394"/>
                </a:cubicBezTo>
                <a:cubicBezTo>
                  <a:pt x="1767254" y="466766"/>
                  <a:pt x="1722684" y="473897"/>
                  <a:pt x="1677798" y="478172"/>
                </a:cubicBezTo>
                <a:lnTo>
                  <a:pt x="1501630" y="494950"/>
                </a:lnTo>
                <a:cubicBezTo>
                  <a:pt x="1487648" y="497746"/>
                  <a:pt x="1473750" y="500995"/>
                  <a:pt x="1459685" y="503339"/>
                </a:cubicBezTo>
                <a:cubicBezTo>
                  <a:pt x="1440181" y="506590"/>
                  <a:pt x="1420434" y="508292"/>
                  <a:pt x="1400962" y="511728"/>
                </a:cubicBezTo>
                <a:cubicBezTo>
                  <a:pt x="1372879" y="516684"/>
                  <a:pt x="1345472" y="525924"/>
                  <a:pt x="1317072" y="528506"/>
                </a:cubicBezTo>
                <a:cubicBezTo>
                  <a:pt x="1286312" y="531302"/>
                  <a:pt x="1255491" y="533484"/>
                  <a:pt x="1224793" y="536895"/>
                </a:cubicBezTo>
                <a:cubicBezTo>
                  <a:pt x="1200554" y="539588"/>
                  <a:pt x="1141425" y="549002"/>
                  <a:pt x="1115736" y="553673"/>
                </a:cubicBezTo>
                <a:cubicBezTo>
                  <a:pt x="1002361" y="574287"/>
                  <a:pt x="1126239" y="551047"/>
                  <a:pt x="1048624" y="570451"/>
                </a:cubicBezTo>
                <a:cubicBezTo>
                  <a:pt x="1034791" y="573909"/>
                  <a:pt x="1020572" y="575634"/>
                  <a:pt x="1006679" y="578840"/>
                </a:cubicBezTo>
                <a:cubicBezTo>
                  <a:pt x="984210" y="584025"/>
                  <a:pt x="962178" y="591096"/>
                  <a:pt x="939567" y="595618"/>
                </a:cubicBezTo>
                <a:cubicBezTo>
                  <a:pt x="838335" y="615864"/>
                  <a:pt x="882731" y="603378"/>
                  <a:pt x="805343" y="629174"/>
                </a:cubicBezTo>
                <a:lnTo>
                  <a:pt x="729842" y="654341"/>
                </a:lnTo>
                <a:cubicBezTo>
                  <a:pt x="721453" y="657137"/>
                  <a:pt x="712033" y="657825"/>
                  <a:pt x="704675" y="662730"/>
                </a:cubicBezTo>
                <a:cubicBezTo>
                  <a:pt x="696286" y="668323"/>
                  <a:pt x="688526" y="674999"/>
                  <a:pt x="679508" y="679508"/>
                </a:cubicBezTo>
                <a:cubicBezTo>
                  <a:pt x="671599" y="683463"/>
                  <a:pt x="662251" y="683942"/>
                  <a:pt x="654342" y="687897"/>
                </a:cubicBezTo>
                <a:cubicBezTo>
                  <a:pt x="636593" y="696771"/>
                  <a:pt x="610821" y="720341"/>
                  <a:pt x="595619" y="729842"/>
                </a:cubicBezTo>
                <a:cubicBezTo>
                  <a:pt x="585014" y="736470"/>
                  <a:pt x="573557" y="741694"/>
                  <a:pt x="562063" y="746620"/>
                </a:cubicBezTo>
                <a:cubicBezTo>
                  <a:pt x="553935" y="750103"/>
                  <a:pt x="544626" y="750715"/>
                  <a:pt x="536896" y="755009"/>
                </a:cubicBezTo>
                <a:cubicBezTo>
                  <a:pt x="519269" y="764802"/>
                  <a:pt x="486562" y="788565"/>
                  <a:pt x="486562" y="788565"/>
                </a:cubicBezTo>
                <a:cubicBezTo>
                  <a:pt x="438479" y="860690"/>
                  <a:pt x="502504" y="775812"/>
                  <a:pt x="444617" y="822121"/>
                </a:cubicBezTo>
                <a:cubicBezTo>
                  <a:pt x="436744" y="828419"/>
                  <a:pt x="434968" y="840159"/>
                  <a:pt x="427839" y="847288"/>
                </a:cubicBezTo>
                <a:cubicBezTo>
                  <a:pt x="420710" y="854417"/>
                  <a:pt x="410327" y="857505"/>
                  <a:pt x="402672" y="864066"/>
                </a:cubicBezTo>
                <a:cubicBezTo>
                  <a:pt x="390662" y="874361"/>
                  <a:pt x="381021" y="887205"/>
                  <a:pt x="369116" y="897622"/>
                </a:cubicBezTo>
                <a:cubicBezTo>
                  <a:pt x="358594" y="906829"/>
                  <a:pt x="345447" y="912902"/>
                  <a:pt x="335560" y="922789"/>
                </a:cubicBezTo>
                <a:cubicBezTo>
                  <a:pt x="328431" y="929918"/>
                  <a:pt x="325911" y="940827"/>
                  <a:pt x="318782" y="947956"/>
                </a:cubicBezTo>
                <a:cubicBezTo>
                  <a:pt x="308895" y="957843"/>
                  <a:pt x="295113" y="963236"/>
                  <a:pt x="285226" y="973123"/>
                </a:cubicBezTo>
                <a:cubicBezTo>
                  <a:pt x="278097" y="980252"/>
                  <a:pt x="274903" y="990545"/>
                  <a:pt x="268448" y="998290"/>
                </a:cubicBezTo>
                <a:cubicBezTo>
                  <a:pt x="260853" y="1007404"/>
                  <a:pt x="250565" y="1014092"/>
                  <a:pt x="243281" y="1023457"/>
                </a:cubicBezTo>
                <a:cubicBezTo>
                  <a:pt x="243276" y="1023464"/>
                  <a:pt x="201338" y="1086370"/>
                  <a:pt x="192947" y="1098957"/>
                </a:cubicBezTo>
                <a:cubicBezTo>
                  <a:pt x="187354" y="1107346"/>
                  <a:pt x="182218" y="1116058"/>
                  <a:pt x="176169" y="1124124"/>
                </a:cubicBezTo>
                <a:cubicBezTo>
                  <a:pt x="159391" y="1146495"/>
                  <a:pt x="141346" y="1167969"/>
                  <a:pt x="125835" y="1191236"/>
                </a:cubicBezTo>
                <a:cubicBezTo>
                  <a:pt x="120242" y="1199625"/>
                  <a:pt x="113152" y="1207190"/>
                  <a:pt x="109057" y="1216403"/>
                </a:cubicBezTo>
                <a:cubicBezTo>
                  <a:pt x="101874" y="1232564"/>
                  <a:pt x="97872" y="1249959"/>
                  <a:pt x="92279" y="1266737"/>
                </a:cubicBezTo>
                <a:cubicBezTo>
                  <a:pt x="89483" y="1275126"/>
                  <a:pt x="88795" y="1284546"/>
                  <a:pt x="83890" y="1291904"/>
                </a:cubicBezTo>
                <a:cubicBezTo>
                  <a:pt x="65507" y="1319479"/>
                  <a:pt x="67406" y="1311848"/>
                  <a:pt x="58723" y="1342238"/>
                </a:cubicBezTo>
                <a:cubicBezTo>
                  <a:pt x="45411" y="1388830"/>
                  <a:pt x="50699" y="1381630"/>
                  <a:pt x="41945" y="1442906"/>
                </a:cubicBezTo>
                <a:cubicBezTo>
                  <a:pt x="23117" y="1574701"/>
                  <a:pt x="44777" y="1392248"/>
                  <a:pt x="25167" y="1568741"/>
                </a:cubicBezTo>
                <a:cubicBezTo>
                  <a:pt x="22371" y="1644242"/>
                  <a:pt x="20060" y="1719763"/>
                  <a:pt x="16778" y="1795244"/>
                </a:cubicBezTo>
                <a:cubicBezTo>
                  <a:pt x="9695" y="1958153"/>
                  <a:pt x="24920" y="1905044"/>
                  <a:pt x="0" y="1979801"/>
                </a:cubicBezTo>
                <a:cubicBezTo>
                  <a:pt x="2796" y="2100043"/>
                  <a:pt x="3484" y="2220353"/>
                  <a:pt x="8389" y="2340528"/>
                </a:cubicBezTo>
                <a:cubicBezTo>
                  <a:pt x="9083" y="2357523"/>
                  <a:pt x="12653" y="2374360"/>
                  <a:pt x="16778" y="2390862"/>
                </a:cubicBezTo>
                <a:cubicBezTo>
                  <a:pt x="21067" y="2408020"/>
                  <a:pt x="27963" y="2424418"/>
                  <a:pt x="33556" y="2441196"/>
                </a:cubicBezTo>
                <a:lnTo>
                  <a:pt x="41945" y="2466363"/>
                </a:lnTo>
                <a:cubicBezTo>
                  <a:pt x="44741" y="2474752"/>
                  <a:pt x="46379" y="2483621"/>
                  <a:pt x="50334" y="2491530"/>
                </a:cubicBezTo>
                <a:cubicBezTo>
                  <a:pt x="76130" y="2543122"/>
                  <a:pt x="60175" y="2514681"/>
                  <a:pt x="100668" y="2575420"/>
                </a:cubicBezTo>
                <a:cubicBezTo>
                  <a:pt x="106261" y="2583809"/>
                  <a:pt x="109380" y="2594538"/>
                  <a:pt x="117446" y="2600587"/>
                </a:cubicBezTo>
                <a:cubicBezTo>
                  <a:pt x="128631" y="2608976"/>
                  <a:pt x="141115" y="2615867"/>
                  <a:pt x="151002" y="2625754"/>
                </a:cubicBezTo>
                <a:cubicBezTo>
                  <a:pt x="206547" y="2681299"/>
                  <a:pt x="146546" y="2638819"/>
                  <a:pt x="201336" y="2684477"/>
                </a:cubicBezTo>
                <a:cubicBezTo>
                  <a:pt x="237330" y="2714472"/>
                  <a:pt x="218249" y="2686317"/>
                  <a:pt x="251670" y="2726422"/>
                </a:cubicBezTo>
                <a:cubicBezTo>
                  <a:pt x="293648" y="2776795"/>
                  <a:pt x="238208" y="2724701"/>
                  <a:pt x="293615" y="2785145"/>
                </a:cubicBezTo>
                <a:cubicBezTo>
                  <a:pt x="314993" y="2808466"/>
                  <a:pt x="338356" y="2829886"/>
                  <a:pt x="360727" y="2852257"/>
                </a:cubicBezTo>
                <a:cubicBezTo>
                  <a:pt x="371912" y="2863442"/>
                  <a:pt x="385509" y="2872650"/>
                  <a:pt x="394283" y="2885812"/>
                </a:cubicBezTo>
                <a:cubicBezTo>
                  <a:pt x="399876" y="2894201"/>
                  <a:pt x="403932" y="2903850"/>
                  <a:pt x="411061" y="2910979"/>
                </a:cubicBezTo>
                <a:cubicBezTo>
                  <a:pt x="423722" y="2923640"/>
                  <a:pt x="440345" y="2931874"/>
                  <a:pt x="453006" y="2944535"/>
                </a:cubicBezTo>
                <a:cubicBezTo>
                  <a:pt x="462893" y="2954422"/>
                  <a:pt x="468286" y="2968204"/>
                  <a:pt x="478173" y="2978091"/>
                </a:cubicBezTo>
                <a:cubicBezTo>
                  <a:pt x="490834" y="2990752"/>
                  <a:pt x="506735" y="2999751"/>
                  <a:pt x="520118" y="3011647"/>
                </a:cubicBezTo>
                <a:cubicBezTo>
                  <a:pt x="531941" y="3022156"/>
                  <a:pt x="541664" y="3034908"/>
                  <a:pt x="553674" y="3045203"/>
                </a:cubicBezTo>
                <a:cubicBezTo>
                  <a:pt x="561329" y="3051764"/>
                  <a:pt x="570687" y="3056051"/>
                  <a:pt x="578841" y="3061981"/>
                </a:cubicBezTo>
                <a:cubicBezTo>
                  <a:pt x="601456" y="3078428"/>
                  <a:pt x="623582" y="3095537"/>
                  <a:pt x="645953" y="3112315"/>
                </a:cubicBezTo>
                <a:cubicBezTo>
                  <a:pt x="660361" y="3123121"/>
                  <a:pt x="687498" y="3144445"/>
                  <a:pt x="704675" y="3154260"/>
                </a:cubicBezTo>
                <a:cubicBezTo>
                  <a:pt x="715533" y="3160465"/>
                  <a:pt x="727626" y="3164410"/>
                  <a:pt x="738231" y="3171038"/>
                </a:cubicBezTo>
                <a:cubicBezTo>
                  <a:pt x="750087" y="3178448"/>
                  <a:pt x="759648" y="3189268"/>
                  <a:pt x="771787" y="3196205"/>
                </a:cubicBezTo>
                <a:cubicBezTo>
                  <a:pt x="784693" y="3203580"/>
                  <a:pt x="818623" y="3208525"/>
                  <a:pt x="830510" y="3212983"/>
                </a:cubicBezTo>
                <a:cubicBezTo>
                  <a:pt x="967228" y="3264252"/>
                  <a:pt x="748721" y="3195253"/>
                  <a:pt x="906011" y="3238150"/>
                </a:cubicBezTo>
                <a:cubicBezTo>
                  <a:pt x="923073" y="3242803"/>
                  <a:pt x="939187" y="3250639"/>
                  <a:pt x="956345" y="3254928"/>
                </a:cubicBezTo>
                <a:cubicBezTo>
                  <a:pt x="978716" y="3260521"/>
                  <a:pt x="1001581" y="3264414"/>
                  <a:pt x="1023457" y="3271706"/>
                </a:cubicBezTo>
                <a:cubicBezTo>
                  <a:pt x="1031846" y="3274502"/>
                  <a:pt x="1040008" y="3278107"/>
                  <a:pt x="1048624" y="3280095"/>
                </a:cubicBezTo>
                <a:cubicBezTo>
                  <a:pt x="1076411" y="3286507"/>
                  <a:pt x="1104551" y="3291280"/>
                  <a:pt x="1132514" y="3296873"/>
                </a:cubicBezTo>
                <a:cubicBezTo>
                  <a:pt x="1146496" y="3299669"/>
                  <a:pt x="1160626" y="3301804"/>
                  <a:pt x="1174459" y="3305262"/>
                </a:cubicBezTo>
                <a:cubicBezTo>
                  <a:pt x="1185644" y="3308058"/>
                  <a:pt x="1196619" y="3311898"/>
                  <a:pt x="1208015" y="3313651"/>
                </a:cubicBezTo>
                <a:cubicBezTo>
                  <a:pt x="1233042" y="3317501"/>
                  <a:pt x="1258449" y="3318459"/>
                  <a:pt x="1283516" y="3322040"/>
                </a:cubicBezTo>
                <a:cubicBezTo>
                  <a:pt x="1297631" y="3324056"/>
                  <a:pt x="1311368" y="3328261"/>
                  <a:pt x="1325461" y="3330429"/>
                </a:cubicBezTo>
                <a:cubicBezTo>
                  <a:pt x="1378414" y="3338576"/>
                  <a:pt x="1431506" y="3342357"/>
                  <a:pt x="1484852" y="3347207"/>
                </a:cubicBezTo>
                <a:cubicBezTo>
                  <a:pt x="1562798" y="3366693"/>
                  <a:pt x="1465893" y="3343415"/>
                  <a:pt x="1568742" y="3363985"/>
                </a:cubicBezTo>
                <a:cubicBezTo>
                  <a:pt x="1644159" y="3379069"/>
                  <a:pt x="1556327" y="3366110"/>
                  <a:pt x="1644242" y="3380763"/>
                </a:cubicBezTo>
                <a:cubicBezTo>
                  <a:pt x="1663746" y="3384014"/>
                  <a:pt x="1683511" y="3385615"/>
                  <a:pt x="1702965" y="3389152"/>
                </a:cubicBezTo>
                <a:cubicBezTo>
                  <a:pt x="1714309" y="3391214"/>
                  <a:pt x="1725215" y="3395280"/>
                  <a:pt x="1736521" y="3397541"/>
                </a:cubicBezTo>
                <a:cubicBezTo>
                  <a:pt x="1753200" y="3400877"/>
                  <a:pt x="1770223" y="3402366"/>
                  <a:pt x="1786855" y="3405930"/>
                </a:cubicBezTo>
                <a:cubicBezTo>
                  <a:pt x="1809402" y="3410762"/>
                  <a:pt x="1831356" y="3418186"/>
                  <a:pt x="1853967" y="3422708"/>
                </a:cubicBezTo>
                <a:cubicBezTo>
                  <a:pt x="1867949" y="3425504"/>
                  <a:pt x="1882079" y="3427639"/>
                  <a:pt x="1895912" y="3431097"/>
                </a:cubicBezTo>
                <a:cubicBezTo>
                  <a:pt x="1904491" y="3433242"/>
                  <a:pt x="1912408" y="3437752"/>
                  <a:pt x="1921079" y="3439486"/>
                </a:cubicBezTo>
                <a:cubicBezTo>
                  <a:pt x="1940468" y="3443364"/>
                  <a:pt x="1960228" y="3445079"/>
                  <a:pt x="1979802" y="3447875"/>
                </a:cubicBezTo>
                <a:cubicBezTo>
                  <a:pt x="1988191" y="3450671"/>
                  <a:pt x="1996298" y="3454530"/>
                  <a:pt x="2004969" y="3456264"/>
                </a:cubicBezTo>
                <a:cubicBezTo>
                  <a:pt x="2195225" y="3494315"/>
                  <a:pt x="2027247" y="3457181"/>
                  <a:pt x="2172749" y="3481431"/>
                </a:cubicBezTo>
                <a:cubicBezTo>
                  <a:pt x="2184122" y="3483326"/>
                  <a:pt x="2195031" y="3487404"/>
                  <a:pt x="2206305" y="3489820"/>
                </a:cubicBezTo>
                <a:cubicBezTo>
                  <a:pt x="2234189" y="3495795"/>
                  <a:pt x="2262066" y="3501910"/>
                  <a:pt x="2290195" y="3506598"/>
                </a:cubicBezTo>
                <a:cubicBezTo>
                  <a:pt x="2306973" y="3509394"/>
                  <a:pt x="2323691" y="3512582"/>
                  <a:pt x="2340529" y="3514987"/>
                </a:cubicBezTo>
                <a:cubicBezTo>
                  <a:pt x="2362847" y="3518175"/>
                  <a:pt x="2385358" y="3519948"/>
                  <a:pt x="2407641" y="3523376"/>
                </a:cubicBezTo>
                <a:cubicBezTo>
                  <a:pt x="2421734" y="3525544"/>
                  <a:pt x="2435667" y="3528672"/>
                  <a:pt x="2449586" y="3531765"/>
                </a:cubicBezTo>
                <a:cubicBezTo>
                  <a:pt x="2460841" y="3534266"/>
                  <a:pt x="2471683" y="3538881"/>
                  <a:pt x="2483142" y="3540154"/>
                </a:cubicBezTo>
                <a:cubicBezTo>
                  <a:pt x="2522150" y="3544488"/>
                  <a:pt x="2561439" y="3545747"/>
                  <a:pt x="2600587" y="3548543"/>
                </a:cubicBezTo>
                <a:cubicBezTo>
                  <a:pt x="2611772" y="3551339"/>
                  <a:pt x="2622837" y="3554671"/>
                  <a:pt x="2634143" y="3556932"/>
                </a:cubicBezTo>
                <a:cubicBezTo>
                  <a:pt x="2663242" y="3562752"/>
                  <a:pt x="2714996" y="3569681"/>
                  <a:pt x="2743200" y="3573710"/>
                </a:cubicBezTo>
                <a:cubicBezTo>
                  <a:pt x="2795660" y="3591197"/>
                  <a:pt x="2750213" y="3578001"/>
                  <a:pt x="2843868" y="3590488"/>
                </a:cubicBezTo>
                <a:cubicBezTo>
                  <a:pt x="2860728" y="3592736"/>
                  <a:pt x="2877342" y="3596629"/>
                  <a:pt x="2894202" y="3598877"/>
                </a:cubicBezTo>
                <a:cubicBezTo>
                  <a:pt x="2919302" y="3602224"/>
                  <a:pt x="2944536" y="3604470"/>
                  <a:pt x="2969703" y="3607266"/>
                </a:cubicBezTo>
                <a:cubicBezTo>
                  <a:pt x="2980888" y="3610062"/>
                  <a:pt x="2991886" y="3613760"/>
                  <a:pt x="3003259" y="3615655"/>
                </a:cubicBezTo>
                <a:cubicBezTo>
                  <a:pt x="3073581" y="3627375"/>
                  <a:pt x="3119671" y="3626055"/>
                  <a:pt x="3196206" y="3632433"/>
                </a:cubicBezTo>
                <a:cubicBezTo>
                  <a:pt x="3221440" y="3634536"/>
                  <a:pt x="3246454" y="3638951"/>
                  <a:pt x="3271707" y="3640822"/>
                </a:cubicBezTo>
                <a:cubicBezTo>
                  <a:pt x="3321981" y="3644546"/>
                  <a:pt x="3372374" y="3646415"/>
                  <a:pt x="3422708" y="3649211"/>
                </a:cubicBezTo>
                <a:cubicBezTo>
                  <a:pt x="3565395" y="3672992"/>
                  <a:pt x="3397296" y="3647223"/>
                  <a:pt x="3716323" y="3665989"/>
                </a:cubicBezTo>
                <a:cubicBezTo>
                  <a:pt x="3777989" y="3669616"/>
                  <a:pt x="3839334" y="3677492"/>
                  <a:pt x="3900881" y="3682767"/>
                </a:cubicBezTo>
                <a:lnTo>
                  <a:pt x="4009938" y="3691156"/>
                </a:lnTo>
                <a:cubicBezTo>
                  <a:pt x="4032381" y="3693293"/>
                  <a:pt x="4054660" y="3696911"/>
                  <a:pt x="4077050" y="3699545"/>
                </a:cubicBezTo>
                <a:lnTo>
                  <a:pt x="4152551" y="3707934"/>
                </a:lnTo>
                <a:cubicBezTo>
                  <a:pt x="4241208" y="3730098"/>
                  <a:pt x="4147510" y="3708912"/>
                  <a:pt x="4337108" y="3724712"/>
                </a:cubicBezTo>
                <a:cubicBezTo>
                  <a:pt x="4354059" y="3726125"/>
                  <a:pt x="4370549" y="3731114"/>
                  <a:pt x="4387442" y="3733101"/>
                </a:cubicBezTo>
                <a:cubicBezTo>
                  <a:pt x="4418117" y="3736710"/>
                  <a:pt x="4448974" y="3738562"/>
                  <a:pt x="4479721" y="3741490"/>
                </a:cubicBezTo>
                <a:lnTo>
                  <a:pt x="4563611" y="3749879"/>
                </a:lnTo>
                <a:lnTo>
                  <a:pt x="4857226" y="3741490"/>
                </a:lnTo>
                <a:cubicBezTo>
                  <a:pt x="5093033" y="3733359"/>
                  <a:pt x="4979662" y="3726050"/>
                  <a:pt x="5134063" y="3741490"/>
                </a:cubicBezTo>
                <a:cubicBezTo>
                  <a:pt x="5158050" y="3749486"/>
                  <a:pt x="5166451" y="3753001"/>
                  <a:pt x="5192786" y="3758268"/>
                </a:cubicBezTo>
                <a:cubicBezTo>
                  <a:pt x="5238260" y="3767363"/>
                  <a:pt x="5280022" y="3771432"/>
                  <a:pt x="5327009" y="3775046"/>
                </a:cubicBezTo>
                <a:cubicBezTo>
                  <a:pt x="5371706" y="3778484"/>
                  <a:pt x="5416492" y="3780639"/>
                  <a:pt x="5461233" y="3783435"/>
                </a:cubicBezTo>
                <a:cubicBezTo>
                  <a:pt x="5475215" y="3786231"/>
                  <a:pt x="5489063" y="3789808"/>
                  <a:pt x="5503178" y="3791824"/>
                </a:cubicBezTo>
                <a:cubicBezTo>
                  <a:pt x="5596088" y="3805096"/>
                  <a:pt x="5637964" y="3801820"/>
                  <a:pt x="5746459" y="3808601"/>
                </a:cubicBezTo>
                <a:cubicBezTo>
                  <a:pt x="5780066" y="3810701"/>
                  <a:pt x="5813520" y="3814890"/>
                  <a:pt x="5847127" y="3816990"/>
                </a:cubicBezTo>
                <a:cubicBezTo>
                  <a:pt x="5903014" y="3820483"/>
                  <a:pt x="5958980" y="3822583"/>
                  <a:pt x="6014907" y="3825379"/>
                </a:cubicBezTo>
                <a:cubicBezTo>
                  <a:pt x="6081696" y="3832800"/>
                  <a:pt x="6113259" y="3836816"/>
                  <a:pt x="6182686" y="3842157"/>
                </a:cubicBezTo>
                <a:cubicBezTo>
                  <a:pt x="6224600" y="3845381"/>
                  <a:pt x="6266505" y="3849191"/>
                  <a:pt x="6308521" y="3850546"/>
                </a:cubicBezTo>
                <a:cubicBezTo>
                  <a:pt x="6439910" y="3854784"/>
                  <a:pt x="6571376" y="3856139"/>
                  <a:pt x="6702804" y="3858935"/>
                </a:cubicBezTo>
                <a:cubicBezTo>
                  <a:pt x="6744749" y="3861731"/>
                  <a:pt x="6786810" y="3863141"/>
                  <a:pt x="6828639" y="3867324"/>
                </a:cubicBezTo>
                <a:cubicBezTo>
                  <a:pt x="6842827" y="3868743"/>
                  <a:pt x="6856491" y="3873545"/>
                  <a:pt x="6870584" y="3875713"/>
                </a:cubicBezTo>
                <a:cubicBezTo>
                  <a:pt x="6892867" y="3879141"/>
                  <a:pt x="6915306" y="3881468"/>
                  <a:pt x="6937696" y="3884102"/>
                </a:cubicBezTo>
                <a:cubicBezTo>
                  <a:pt x="7031500" y="3895138"/>
                  <a:pt x="7013771" y="3892535"/>
                  <a:pt x="7122253" y="3900880"/>
                </a:cubicBezTo>
                <a:cubicBezTo>
                  <a:pt x="7144624" y="3898084"/>
                  <a:pt x="7166820" y="3892491"/>
                  <a:pt x="7189365" y="3892491"/>
                </a:cubicBezTo>
                <a:cubicBezTo>
                  <a:pt x="7228613" y="3892491"/>
                  <a:pt x="7267678" y="3897870"/>
                  <a:pt x="7306811" y="3900880"/>
                </a:cubicBezTo>
                <a:cubicBezTo>
                  <a:pt x="7433270" y="3910608"/>
                  <a:pt x="7390139" y="3906792"/>
                  <a:pt x="7524925" y="3926047"/>
                </a:cubicBezTo>
                <a:cubicBezTo>
                  <a:pt x="7544499" y="3928843"/>
                  <a:pt x="7563909" y="3933275"/>
                  <a:pt x="7583648" y="3934436"/>
                </a:cubicBezTo>
                <a:lnTo>
                  <a:pt x="7726261" y="394282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Passing by 3 experiments</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37</a:t>
            </a:fld>
            <a:endParaRPr lang="en-GB"/>
          </a:p>
        </p:txBody>
      </p:sp>
      <p:sp>
        <p:nvSpPr>
          <p:cNvPr id="3" name="TextBox 2">
            <a:extLst>
              <a:ext uri="{FF2B5EF4-FFF2-40B4-BE49-F238E27FC236}">
                <a16:creationId xmlns:a16="http://schemas.microsoft.com/office/drawing/2014/main" id="{D0F7F287-5303-CF45-84BB-EF49368FAD0F}"/>
              </a:ext>
            </a:extLst>
          </p:cNvPr>
          <p:cNvSpPr txBox="1"/>
          <p:nvPr/>
        </p:nvSpPr>
        <p:spPr>
          <a:xfrm>
            <a:off x="8414158" y="1352443"/>
            <a:ext cx="811441" cy="369332"/>
          </a:xfrm>
          <a:prstGeom prst="rect">
            <a:avLst/>
          </a:prstGeom>
          <a:noFill/>
        </p:spPr>
        <p:txBody>
          <a:bodyPr wrap="none" rtlCol="0">
            <a:spAutoFit/>
          </a:bodyPr>
          <a:lstStyle/>
          <a:p>
            <a:r>
              <a:rPr lang="en-GB" dirty="0"/>
              <a:t>ALPHA</a:t>
            </a:r>
          </a:p>
        </p:txBody>
      </p:sp>
      <p:sp>
        <p:nvSpPr>
          <p:cNvPr id="16" name="TextBox 15">
            <a:extLst>
              <a:ext uri="{FF2B5EF4-FFF2-40B4-BE49-F238E27FC236}">
                <a16:creationId xmlns:a16="http://schemas.microsoft.com/office/drawing/2014/main" id="{5C0C5171-A32A-B940-8F6C-379444F9FE04}"/>
              </a:ext>
            </a:extLst>
          </p:cNvPr>
          <p:cNvSpPr txBox="1"/>
          <p:nvPr/>
        </p:nvSpPr>
        <p:spPr>
          <a:xfrm>
            <a:off x="1700464" y="1926747"/>
            <a:ext cx="1061316" cy="369332"/>
          </a:xfrm>
          <a:prstGeom prst="rect">
            <a:avLst/>
          </a:prstGeom>
          <a:noFill/>
        </p:spPr>
        <p:txBody>
          <a:bodyPr wrap="none" rtlCol="0">
            <a:spAutoFit/>
          </a:bodyPr>
          <a:lstStyle/>
          <a:p>
            <a:r>
              <a:rPr lang="en-GB" dirty="0"/>
              <a:t>ASACUSA</a:t>
            </a:r>
          </a:p>
        </p:txBody>
      </p:sp>
      <p:sp>
        <p:nvSpPr>
          <p:cNvPr id="17" name="TextBox 16">
            <a:extLst>
              <a:ext uri="{FF2B5EF4-FFF2-40B4-BE49-F238E27FC236}">
                <a16:creationId xmlns:a16="http://schemas.microsoft.com/office/drawing/2014/main" id="{BC59BCE0-1AD8-C248-8023-9FEA69F463E7}"/>
              </a:ext>
            </a:extLst>
          </p:cNvPr>
          <p:cNvSpPr txBox="1"/>
          <p:nvPr/>
        </p:nvSpPr>
        <p:spPr>
          <a:xfrm>
            <a:off x="6113763" y="4223284"/>
            <a:ext cx="643125" cy="369332"/>
          </a:xfrm>
          <a:prstGeom prst="rect">
            <a:avLst/>
          </a:prstGeom>
          <a:noFill/>
        </p:spPr>
        <p:txBody>
          <a:bodyPr wrap="none" rtlCol="0">
            <a:spAutoFit/>
          </a:bodyPr>
          <a:lstStyle/>
          <a:p>
            <a:r>
              <a:rPr lang="en-GB" dirty="0" err="1"/>
              <a:t>Gbar</a:t>
            </a:r>
            <a:endParaRPr lang="en-GB" dirty="0"/>
          </a:p>
        </p:txBody>
      </p:sp>
      <p:pic>
        <p:nvPicPr>
          <p:cNvPr id="18" name="Picture 17">
            <a:extLst>
              <a:ext uri="{FF2B5EF4-FFF2-40B4-BE49-F238E27FC236}">
                <a16:creationId xmlns:a16="http://schemas.microsoft.com/office/drawing/2014/main" id="{E5337559-403C-C240-8087-CB2BD5A3A4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91632" y="1780498"/>
            <a:ext cx="3293272" cy="1849893"/>
          </a:xfrm>
          <a:prstGeom prst="rect">
            <a:avLst/>
          </a:prstGeom>
        </p:spPr>
      </p:pic>
      <p:pic>
        <p:nvPicPr>
          <p:cNvPr id="21" name="Picture 20">
            <a:extLst>
              <a:ext uri="{FF2B5EF4-FFF2-40B4-BE49-F238E27FC236}">
                <a16:creationId xmlns:a16="http://schemas.microsoft.com/office/drawing/2014/main" id="{C788AD05-06AD-CD42-A3E5-32C10E9042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4899" y="4642950"/>
            <a:ext cx="2800855" cy="1573293"/>
          </a:xfrm>
          <a:prstGeom prst="rect">
            <a:avLst/>
          </a:prstGeom>
        </p:spPr>
      </p:pic>
      <p:pic>
        <p:nvPicPr>
          <p:cNvPr id="10" name="Picture 9" descr="A picture containing object, engine&#10;&#10;Description automatically generated">
            <a:extLst>
              <a:ext uri="{FF2B5EF4-FFF2-40B4-BE49-F238E27FC236}">
                <a16:creationId xmlns:a16="http://schemas.microsoft.com/office/drawing/2014/main" id="{78D5BB63-6484-9E47-AF21-F9E7F2CDD599}"/>
              </a:ext>
            </a:extLst>
          </p:cNvPr>
          <p:cNvPicPr>
            <a:picLocks noChangeAspect="1"/>
          </p:cNvPicPr>
          <p:nvPr/>
        </p:nvPicPr>
        <p:blipFill>
          <a:blip r:embed="rId4"/>
          <a:stretch>
            <a:fillRect/>
          </a:stretch>
        </p:blipFill>
        <p:spPr>
          <a:xfrm>
            <a:off x="1366707" y="2374461"/>
            <a:ext cx="1728831" cy="2640741"/>
          </a:xfrm>
          <a:prstGeom prst="rect">
            <a:avLst/>
          </a:prstGeom>
        </p:spPr>
      </p:pic>
      <p:cxnSp>
        <p:nvCxnSpPr>
          <p:cNvPr id="15" name="Straight Connector 14">
            <a:extLst>
              <a:ext uri="{FF2B5EF4-FFF2-40B4-BE49-F238E27FC236}">
                <a16:creationId xmlns:a16="http://schemas.microsoft.com/office/drawing/2014/main" id="{5CB86086-417F-DE4A-AE7D-048B7D9D48C5}"/>
              </a:ext>
            </a:extLst>
          </p:cNvPr>
          <p:cNvCxnSpPr>
            <a:cxnSpLocks/>
          </p:cNvCxnSpPr>
          <p:nvPr/>
        </p:nvCxnSpPr>
        <p:spPr>
          <a:xfrm flipH="1">
            <a:off x="11031522" y="2279301"/>
            <a:ext cx="251671" cy="167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78AE3F5-5E15-A24C-BA74-FDAA6B885950}"/>
              </a:ext>
            </a:extLst>
          </p:cNvPr>
          <p:cNvCxnSpPr>
            <a:cxnSpLocks/>
          </p:cNvCxnSpPr>
          <p:nvPr/>
        </p:nvCxnSpPr>
        <p:spPr>
          <a:xfrm flipH="1">
            <a:off x="10704352" y="2296079"/>
            <a:ext cx="251671" cy="167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F72A83B-E43A-4F4D-9EBE-5BC5266DD290}"/>
              </a:ext>
            </a:extLst>
          </p:cNvPr>
          <p:cNvCxnSpPr>
            <a:cxnSpLocks/>
          </p:cNvCxnSpPr>
          <p:nvPr/>
        </p:nvCxnSpPr>
        <p:spPr>
          <a:xfrm flipH="1">
            <a:off x="10343624" y="2316237"/>
            <a:ext cx="251671" cy="167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28B0F25-7F37-6544-AFE4-FDE37252DCB5}"/>
              </a:ext>
            </a:extLst>
          </p:cNvPr>
          <p:cNvCxnSpPr>
            <a:cxnSpLocks/>
          </p:cNvCxnSpPr>
          <p:nvPr/>
        </p:nvCxnSpPr>
        <p:spPr>
          <a:xfrm flipH="1">
            <a:off x="5863905" y="2611823"/>
            <a:ext cx="266637" cy="3909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8457BAA-015C-5C46-ABC7-479A2E2DEE74}"/>
              </a:ext>
            </a:extLst>
          </p:cNvPr>
          <p:cNvCxnSpPr>
            <a:cxnSpLocks/>
          </p:cNvCxnSpPr>
          <p:nvPr/>
        </p:nvCxnSpPr>
        <p:spPr>
          <a:xfrm flipH="1">
            <a:off x="6620311" y="2535749"/>
            <a:ext cx="251671" cy="167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F2C0333-069F-AE4F-A0FE-7F1522AC5057}"/>
              </a:ext>
            </a:extLst>
          </p:cNvPr>
          <p:cNvCxnSpPr>
            <a:cxnSpLocks/>
          </p:cNvCxnSpPr>
          <p:nvPr/>
        </p:nvCxnSpPr>
        <p:spPr>
          <a:xfrm flipH="1">
            <a:off x="6249907" y="2569305"/>
            <a:ext cx="251671" cy="1677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0D27DEE-F8A3-A24D-8C22-6E04266EDEE3}"/>
              </a:ext>
            </a:extLst>
          </p:cNvPr>
          <p:cNvCxnSpPr>
            <a:cxnSpLocks/>
          </p:cNvCxnSpPr>
          <p:nvPr/>
        </p:nvCxnSpPr>
        <p:spPr>
          <a:xfrm flipH="1">
            <a:off x="5479410" y="2675538"/>
            <a:ext cx="266637" cy="3909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89BA157-8E6A-7D4F-A485-A8F2ADD5C0E1}"/>
              </a:ext>
            </a:extLst>
          </p:cNvPr>
          <p:cNvCxnSpPr>
            <a:cxnSpLocks/>
          </p:cNvCxnSpPr>
          <p:nvPr/>
        </p:nvCxnSpPr>
        <p:spPr>
          <a:xfrm flipH="1">
            <a:off x="5125326" y="2723025"/>
            <a:ext cx="251671" cy="1677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3269DFD-31B3-0C4B-972B-2A17A13860A5}"/>
              </a:ext>
            </a:extLst>
          </p:cNvPr>
          <p:cNvCxnSpPr>
            <a:cxnSpLocks/>
          </p:cNvCxnSpPr>
          <p:nvPr/>
        </p:nvCxnSpPr>
        <p:spPr>
          <a:xfrm flipH="1">
            <a:off x="4798503" y="2748192"/>
            <a:ext cx="242591" cy="36953"/>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846566DB-AD4F-8C45-867F-21BFBCDC8869}"/>
              </a:ext>
            </a:extLst>
          </p:cNvPr>
          <p:cNvCxnSpPr>
            <a:cxnSpLocks/>
          </p:cNvCxnSpPr>
          <p:nvPr/>
        </p:nvCxnSpPr>
        <p:spPr>
          <a:xfrm flipH="1">
            <a:off x="4443124" y="2811160"/>
            <a:ext cx="266637" cy="3909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1E07A54-A534-844E-8221-2F658FAF9A73}"/>
              </a:ext>
            </a:extLst>
          </p:cNvPr>
          <p:cNvCxnSpPr>
            <a:cxnSpLocks/>
          </p:cNvCxnSpPr>
          <p:nvPr/>
        </p:nvCxnSpPr>
        <p:spPr>
          <a:xfrm flipH="1">
            <a:off x="4127383" y="2883814"/>
            <a:ext cx="222130" cy="9427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087A051-C2A1-4F43-82DF-E1B8806477A1}"/>
              </a:ext>
            </a:extLst>
          </p:cNvPr>
          <p:cNvCxnSpPr>
            <a:cxnSpLocks/>
          </p:cNvCxnSpPr>
          <p:nvPr/>
        </p:nvCxnSpPr>
        <p:spPr>
          <a:xfrm flipH="1">
            <a:off x="3900879" y="3052592"/>
            <a:ext cx="166383" cy="19144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7FE4D845-0AA8-2E42-A60C-011A289A6F2D}"/>
              </a:ext>
            </a:extLst>
          </p:cNvPr>
          <p:cNvCxnSpPr>
            <a:cxnSpLocks/>
          </p:cNvCxnSpPr>
          <p:nvPr/>
        </p:nvCxnSpPr>
        <p:spPr>
          <a:xfrm flipH="1">
            <a:off x="3733101" y="3324889"/>
            <a:ext cx="123335" cy="173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59996E5-95E1-394D-BFF9-374A81EF964F}"/>
              </a:ext>
            </a:extLst>
          </p:cNvPr>
          <p:cNvCxnSpPr>
            <a:cxnSpLocks/>
          </p:cNvCxnSpPr>
          <p:nvPr/>
        </p:nvCxnSpPr>
        <p:spPr>
          <a:xfrm flipH="1">
            <a:off x="3666836" y="3587494"/>
            <a:ext cx="41097" cy="195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7AF6104-0649-4C44-B3A7-4AA3345E3E5A}"/>
              </a:ext>
            </a:extLst>
          </p:cNvPr>
          <p:cNvCxnSpPr>
            <a:cxnSpLocks/>
          </p:cNvCxnSpPr>
          <p:nvPr/>
        </p:nvCxnSpPr>
        <p:spPr>
          <a:xfrm flipH="1">
            <a:off x="3659293" y="3892044"/>
            <a:ext cx="7543" cy="195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1C82BC0-5373-B346-8589-98DEAC5A15CD}"/>
              </a:ext>
            </a:extLst>
          </p:cNvPr>
          <p:cNvCxnSpPr>
            <a:cxnSpLocks/>
          </p:cNvCxnSpPr>
          <p:nvPr/>
        </p:nvCxnSpPr>
        <p:spPr>
          <a:xfrm flipH="1">
            <a:off x="3659293" y="4196594"/>
            <a:ext cx="1" cy="21135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9B6BFD9-1157-3343-B756-ECBC9A8E40BF}"/>
              </a:ext>
            </a:extLst>
          </p:cNvPr>
          <p:cNvCxnSpPr>
            <a:cxnSpLocks/>
          </p:cNvCxnSpPr>
          <p:nvPr/>
        </p:nvCxnSpPr>
        <p:spPr>
          <a:xfrm>
            <a:off x="3702086" y="4501144"/>
            <a:ext cx="50664" cy="185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9941D87-9924-5043-ADA5-F2A9E310B0A7}"/>
              </a:ext>
            </a:extLst>
          </p:cNvPr>
          <p:cNvCxnSpPr>
            <a:cxnSpLocks/>
          </p:cNvCxnSpPr>
          <p:nvPr/>
        </p:nvCxnSpPr>
        <p:spPr>
          <a:xfrm>
            <a:off x="3820379" y="4772138"/>
            <a:ext cx="121746" cy="143811"/>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BD722ED-BDE0-D344-962D-8B2DEB70863F}"/>
              </a:ext>
            </a:extLst>
          </p:cNvPr>
          <p:cNvCxnSpPr>
            <a:cxnSpLocks/>
          </p:cNvCxnSpPr>
          <p:nvPr/>
        </p:nvCxnSpPr>
        <p:spPr>
          <a:xfrm>
            <a:off x="3989557" y="4966483"/>
            <a:ext cx="162993" cy="1424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051B1ECC-FC63-FD4A-82C3-99D35909F9FC}"/>
              </a:ext>
            </a:extLst>
          </p:cNvPr>
          <p:cNvCxnSpPr>
            <a:cxnSpLocks/>
          </p:cNvCxnSpPr>
          <p:nvPr/>
        </p:nvCxnSpPr>
        <p:spPr>
          <a:xfrm>
            <a:off x="4222084" y="5150841"/>
            <a:ext cx="156969" cy="109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FC5F984-FA97-7E48-878E-47FF52175297}"/>
              </a:ext>
            </a:extLst>
          </p:cNvPr>
          <p:cNvCxnSpPr>
            <a:cxnSpLocks/>
          </p:cNvCxnSpPr>
          <p:nvPr/>
        </p:nvCxnSpPr>
        <p:spPr>
          <a:xfrm>
            <a:off x="4454611" y="5301643"/>
            <a:ext cx="226446" cy="75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84D62BE-22B1-F64B-9AB7-403DB282489D}"/>
              </a:ext>
            </a:extLst>
          </p:cNvPr>
          <p:cNvCxnSpPr>
            <a:cxnSpLocks/>
          </p:cNvCxnSpPr>
          <p:nvPr/>
        </p:nvCxnSpPr>
        <p:spPr>
          <a:xfrm>
            <a:off x="4724457" y="5378542"/>
            <a:ext cx="225048" cy="407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9AE235A8-816A-F54C-B79F-36FD1DBC4CA0}"/>
              </a:ext>
            </a:extLst>
          </p:cNvPr>
          <p:cNvCxnSpPr>
            <a:cxnSpLocks/>
          </p:cNvCxnSpPr>
          <p:nvPr/>
        </p:nvCxnSpPr>
        <p:spPr>
          <a:xfrm>
            <a:off x="7896499" y="5774223"/>
            <a:ext cx="215655" cy="141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72B97303-A838-B74B-9C3A-0E9A10E115E8}"/>
              </a:ext>
            </a:extLst>
          </p:cNvPr>
          <p:cNvCxnSpPr>
            <a:cxnSpLocks/>
          </p:cNvCxnSpPr>
          <p:nvPr/>
        </p:nvCxnSpPr>
        <p:spPr>
          <a:xfrm flipV="1">
            <a:off x="8199926" y="5788404"/>
            <a:ext cx="214232"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DE3EDF0F-220F-7547-A5C7-744F57D2138F}"/>
              </a:ext>
            </a:extLst>
          </p:cNvPr>
          <p:cNvCxnSpPr>
            <a:cxnSpLocks/>
          </p:cNvCxnSpPr>
          <p:nvPr/>
        </p:nvCxnSpPr>
        <p:spPr>
          <a:xfrm>
            <a:off x="8503353" y="5777424"/>
            <a:ext cx="215655" cy="141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C3E0F98-1077-1F4C-83EB-B32B7786C033}"/>
              </a:ext>
            </a:extLst>
          </p:cNvPr>
          <p:cNvCxnSpPr>
            <a:cxnSpLocks/>
          </p:cNvCxnSpPr>
          <p:nvPr/>
        </p:nvCxnSpPr>
        <p:spPr>
          <a:xfrm>
            <a:off x="8825218" y="5821960"/>
            <a:ext cx="197217" cy="25774"/>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0F8F495E-AE2E-D649-BCF0-FE8527DBEC3B}"/>
              </a:ext>
            </a:extLst>
          </p:cNvPr>
          <p:cNvCxnSpPr>
            <a:cxnSpLocks/>
          </p:cNvCxnSpPr>
          <p:nvPr/>
        </p:nvCxnSpPr>
        <p:spPr>
          <a:xfrm>
            <a:off x="9110207" y="5847737"/>
            <a:ext cx="215655" cy="141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A7506DDC-ECAA-7148-9DB0-EB4EFB3C3C66}"/>
              </a:ext>
            </a:extLst>
          </p:cNvPr>
          <p:cNvCxnSpPr>
            <a:cxnSpLocks/>
          </p:cNvCxnSpPr>
          <p:nvPr/>
        </p:nvCxnSpPr>
        <p:spPr>
          <a:xfrm>
            <a:off x="9413634" y="5861921"/>
            <a:ext cx="215655" cy="141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44782E5D-1B96-0946-877A-B4D824C84C28}"/>
              </a:ext>
            </a:extLst>
          </p:cNvPr>
          <p:cNvCxnSpPr>
            <a:cxnSpLocks/>
          </p:cNvCxnSpPr>
          <p:nvPr/>
        </p:nvCxnSpPr>
        <p:spPr>
          <a:xfrm>
            <a:off x="9717061" y="5884494"/>
            <a:ext cx="215655" cy="141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3AC90F83-2B13-F043-8333-A44E5D7AFB03}"/>
              </a:ext>
            </a:extLst>
          </p:cNvPr>
          <p:cNvCxnSpPr>
            <a:cxnSpLocks/>
          </p:cNvCxnSpPr>
          <p:nvPr/>
        </p:nvCxnSpPr>
        <p:spPr>
          <a:xfrm>
            <a:off x="10020488" y="5898678"/>
            <a:ext cx="215655" cy="141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952E81A9-F7AE-904C-9D96-23181D91186B}"/>
              </a:ext>
            </a:extLst>
          </p:cNvPr>
          <p:cNvCxnSpPr>
            <a:cxnSpLocks/>
          </p:cNvCxnSpPr>
          <p:nvPr/>
        </p:nvCxnSpPr>
        <p:spPr>
          <a:xfrm>
            <a:off x="10323915" y="5912862"/>
            <a:ext cx="215655" cy="141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BD4BEF4E-065E-E143-985C-37C0F89D7A57}"/>
              </a:ext>
            </a:extLst>
          </p:cNvPr>
          <p:cNvCxnSpPr>
            <a:cxnSpLocks/>
          </p:cNvCxnSpPr>
          <p:nvPr/>
        </p:nvCxnSpPr>
        <p:spPr>
          <a:xfrm>
            <a:off x="10627342" y="5935435"/>
            <a:ext cx="215655" cy="141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661D8DB3-10DF-DA4B-8487-F9864B642B1D}"/>
              </a:ext>
            </a:extLst>
          </p:cNvPr>
          <p:cNvCxnSpPr>
            <a:cxnSpLocks/>
          </p:cNvCxnSpPr>
          <p:nvPr/>
        </p:nvCxnSpPr>
        <p:spPr>
          <a:xfrm>
            <a:off x="10930769" y="5966397"/>
            <a:ext cx="215655" cy="1418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2449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ALPHA experiment</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38</a:t>
            </a:fld>
            <a:endParaRPr lang="en-GB"/>
          </a:p>
        </p:txBody>
      </p:sp>
      <p:pic>
        <p:nvPicPr>
          <p:cNvPr id="15" name="Picture 4" descr="http://alpha.web.cern.ch/alpha/photogallery/ALPHAImageGallery/pictures/picture-19.jpg">
            <a:extLst>
              <a:ext uri="{FF2B5EF4-FFF2-40B4-BE49-F238E27FC236}">
                <a16:creationId xmlns:a16="http://schemas.microsoft.com/office/drawing/2014/main" id="{99CD2086-6A58-704F-95FA-8451F23673A3}"/>
              </a:ext>
            </a:extLst>
          </p:cNvPr>
          <p:cNvPicPr>
            <a:picLocks noChangeAspect="1" noChangeArrowheads="1"/>
          </p:cNvPicPr>
          <p:nvPr/>
        </p:nvPicPr>
        <p:blipFill>
          <a:blip r:embed="rId2" cstate="print"/>
          <a:srcRect/>
          <a:stretch>
            <a:fillRect/>
          </a:stretch>
        </p:blipFill>
        <p:spPr bwMode="auto">
          <a:xfrm>
            <a:off x="1622173" y="1199490"/>
            <a:ext cx="3630897" cy="2425440"/>
          </a:xfrm>
          <a:prstGeom prst="rect">
            <a:avLst/>
          </a:prstGeom>
          <a:noFill/>
        </p:spPr>
      </p:pic>
      <p:pic>
        <p:nvPicPr>
          <p:cNvPr id="16" name="Picture 2" descr="http://alpha.web.cern.ch/alpha/photogallery/ALPHAImageGallery/pictures/picture-2.jpg">
            <a:extLst>
              <a:ext uri="{FF2B5EF4-FFF2-40B4-BE49-F238E27FC236}">
                <a16:creationId xmlns:a16="http://schemas.microsoft.com/office/drawing/2014/main" id="{506880DC-86F7-A049-9F3E-95C199FD2738}"/>
              </a:ext>
            </a:extLst>
          </p:cNvPr>
          <p:cNvPicPr>
            <a:picLocks noChangeAspect="1" noChangeArrowheads="1"/>
          </p:cNvPicPr>
          <p:nvPr/>
        </p:nvPicPr>
        <p:blipFill>
          <a:blip r:embed="rId3" cstate="print"/>
          <a:srcRect/>
          <a:stretch>
            <a:fillRect/>
          </a:stretch>
        </p:blipFill>
        <p:spPr bwMode="auto">
          <a:xfrm>
            <a:off x="6455205" y="3021355"/>
            <a:ext cx="4569272" cy="3052274"/>
          </a:xfrm>
          <a:prstGeom prst="rect">
            <a:avLst/>
          </a:prstGeom>
          <a:noFill/>
        </p:spPr>
      </p:pic>
      <p:sp>
        <p:nvSpPr>
          <p:cNvPr id="17" name="Left Arrow Callout 16">
            <a:extLst>
              <a:ext uri="{FF2B5EF4-FFF2-40B4-BE49-F238E27FC236}">
                <a16:creationId xmlns:a16="http://schemas.microsoft.com/office/drawing/2014/main" id="{03794B52-8033-3344-B9C6-0276CEB29F61}"/>
              </a:ext>
            </a:extLst>
          </p:cNvPr>
          <p:cNvSpPr/>
          <p:nvPr/>
        </p:nvSpPr>
        <p:spPr>
          <a:xfrm>
            <a:off x="5269139" y="1889760"/>
            <a:ext cx="972108" cy="594068"/>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Penning trap inside….</a:t>
            </a:r>
            <a:endParaRPr lang="en-GB" sz="900" dirty="0">
              <a:solidFill>
                <a:schemeClr val="tx1"/>
              </a:solidFill>
            </a:endParaRPr>
          </a:p>
        </p:txBody>
      </p:sp>
      <p:sp>
        <p:nvSpPr>
          <p:cNvPr id="18" name="Down Arrow Callout 17">
            <a:extLst>
              <a:ext uri="{FF2B5EF4-FFF2-40B4-BE49-F238E27FC236}">
                <a16:creationId xmlns:a16="http://schemas.microsoft.com/office/drawing/2014/main" id="{3EF465C9-9398-A940-BA1D-B301FF7C2D3D}"/>
              </a:ext>
            </a:extLst>
          </p:cNvPr>
          <p:cNvSpPr/>
          <p:nvPr/>
        </p:nvSpPr>
        <p:spPr bwMode="auto">
          <a:xfrm>
            <a:off x="9407540" y="2222214"/>
            <a:ext cx="702079" cy="810091"/>
          </a:xfrm>
          <a:prstGeom prst="downArrow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2" rIns="68580" bIns="34292" numCol="1" rtlCol="0" anchor="t" anchorCtr="0" compatLnSpc="1">
            <a:prstTxWarp prst="textNoShape">
              <a:avLst/>
            </a:prstTxWarp>
          </a:bodyPr>
          <a:lstStyle/>
          <a:p>
            <a:r>
              <a:rPr lang="en-US" sz="751" dirty="0"/>
              <a:t>….fully assembled ALPHA experiment</a:t>
            </a:r>
            <a:endParaRPr lang="en-GB" sz="751" dirty="0"/>
          </a:p>
          <a:p>
            <a:endParaRPr lang="en-GB" sz="2100" dirty="0">
              <a:latin typeface="Verdana" pitchFamily="34" charset="0"/>
            </a:endParaRPr>
          </a:p>
        </p:txBody>
      </p:sp>
    </p:spTree>
    <p:extLst>
      <p:ext uri="{BB962C8B-B14F-4D97-AF65-F5344CB8AC3E}">
        <p14:creationId xmlns:p14="http://schemas.microsoft.com/office/powerpoint/2010/main" val="15610031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ALPHA experiment</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39</a:t>
            </a:fld>
            <a:endParaRPr lang="en-GB"/>
          </a:p>
        </p:txBody>
      </p:sp>
      <p:pic>
        <p:nvPicPr>
          <p:cNvPr id="10" name="Picture 9" descr="A person standing in front of a machine&#10;&#10;Description automatically generated">
            <a:extLst>
              <a:ext uri="{FF2B5EF4-FFF2-40B4-BE49-F238E27FC236}">
                <a16:creationId xmlns:a16="http://schemas.microsoft.com/office/drawing/2014/main" id="{0F4C4CE0-C827-1344-A88E-5DA1B113FB9C}"/>
              </a:ext>
            </a:extLst>
          </p:cNvPr>
          <p:cNvPicPr>
            <a:picLocks noChangeAspect="1"/>
          </p:cNvPicPr>
          <p:nvPr/>
        </p:nvPicPr>
        <p:blipFill>
          <a:blip r:embed="rId2"/>
          <a:stretch>
            <a:fillRect/>
          </a:stretch>
        </p:blipFill>
        <p:spPr>
          <a:xfrm>
            <a:off x="2023919" y="1294388"/>
            <a:ext cx="8563610" cy="4801133"/>
          </a:xfrm>
          <a:prstGeom prst="rect">
            <a:avLst/>
          </a:prstGeom>
        </p:spPr>
      </p:pic>
    </p:spTree>
    <p:extLst>
      <p:ext uri="{BB962C8B-B14F-4D97-AF65-F5344CB8AC3E}">
        <p14:creationId xmlns:p14="http://schemas.microsoft.com/office/powerpoint/2010/main" val="391429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838200" y="289625"/>
            <a:ext cx="10515600" cy="749300"/>
          </a:xfrm>
        </p:spPr>
        <p:txBody>
          <a:bodyPr/>
          <a:lstStyle/>
          <a:p>
            <a:pPr algn="ctr"/>
            <a:r>
              <a:rPr lang="en-GB" dirty="0">
                <a:solidFill>
                  <a:schemeClr val="bg1"/>
                </a:solidFill>
              </a:rPr>
              <a:t>What is antimatter?</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4</a:t>
            </a:fld>
            <a:endParaRPr lang="en-GB"/>
          </a:p>
        </p:txBody>
      </p:sp>
      <p:sp>
        <p:nvSpPr>
          <p:cNvPr id="7" name="TextBox 6">
            <a:extLst>
              <a:ext uri="{FF2B5EF4-FFF2-40B4-BE49-F238E27FC236}">
                <a16:creationId xmlns:a16="http://schemas.microsoft.com/office/drawing/2014/main" id="{F67A8A7E-2F23-C441-AA41-0AAB136D9D7A}"/>
              </a:ext>
            </a:extLst>
          </p:cNvPr>
          <p:cNvSpPr txBox="1"/>
          <p:nvPr/>
        </p:nvSpPr>
        <p:spPr>
          <a:xfrm>
            <a:off x="1200150" y="1676770"/>
            <a:ext cx="9329738" cy="1477328"/>
          </a:xfrm>
          <a:prstGeom prst="rect">
            <a:avLst/>
          </a:prstGeom>
          <a:noFill/>
        </p:spPr>
        <p:txBody>
          <a:bodyPr wrap="square" rtlCol="0">
            <a:spAutoFit/>
          </a:bodyPr>
          <a:lstStyle/>
          <a:p>
            <a:r>
              <a:rPr lang="en-GB" b="1" dirty="0"/>
              <a:t>Antimatter</a:t>
            </a:r>
            <a:r>
              <a:rPr lang="en-GB" dirty="0"/>
              <a:t> is a material composed of antiparticles. These have the same mass as particles of ordinary matter, but have opposite charge and properties, such as lepton and baryon number.</a:t>
            </a:r>
          </a:p>
          <a:p>
            <a:endParaRPr lang="en-GB" dirty="0"/>
          </a:p>
          <a:p>
            <a:r>
              <a:rPr lang="en-GB" dirty="0"/>
              <a:t>Encounters between a particle and an antiparticle lead to both of them being destroyed (transformed into energetic photons).</a:t>
            </a:r>
          </a:p>
        </p:txBody>
      </p:sp>
      <p:pic>
        <p:nvPicPr>
          <p:cNvPr id="8" name="Picture 7" descr="A picture containing object, clock, drawing&#10;&#10;Description automatically generated">
            <a:extLst>
              <a:ext uri="{FF2B5EF4-FFF2-40B4-BE49-F238E27FC236}">
                <a16:creationId xmlns:a16="http://schemas.microsoft.com/office/drawing/2014/main" id="{2E48D547-BBA8-E745-9015-F9E329676228}"/>
              </a:ext>
            </a:extLst>
          </p:cNvPr>
          <p:cNvPicPr>
            <a:picLocks noChangeAspect="1"/>
          </p:cNvPicPr>
          <p:nvPr/>
        </p:nvPicPr>
        <p:blipFill>
          <a:blip r:embed="rId2"/>
          <a:stretch>
            <a:fillRect/>
          </a:stretch>
        </p:blipFill>
        <p:spPr>
          <a:xfrm>
            <a:off x="4038600" y="4041776"/>
            <a:ext cx="2895600" cy="1422400"/>
          </a:xfrm>
          <a:prstGeom prst="rect">
            <a:avLst/>
          </a:prstGeom>
        </p:spPr>
      </p:pic>
      <p:sp>
        <p:nvSpPr>
          <p:cNvPr id="9" name="TextBox 8">
            <a:extLst>
              <a:ext uri="{FF2B5EF4-FFF2-40B4-BE49-F238E27FC236}">
                <a16:creationId xmlns:a16="http://schemas.microsoft.com/office/drawing/2014/main" id="{B99792E2-0DA7-0646-ABA0-42A4E69F9EE4}"/>
              </a:ext>
            </a:extLst>
          </p:cNvPr>
          <p:cNvSpPr txBox="1"/>
          <p:nvPr/>
        </p:nvSpPr>
        <p:spPr>
          <a:xfrm>
            <a:off x="2643188" y="4522143"/>
            <a:ext cx="1228093" cy="461665"/>
          </a:xfrm>
          <a:prstGeom prst="rect">
            <a:avLst/>
          </a:prstGeom>
          <a:noFill/>
        </p:spPr>
        <p:txBody>
          <a:bodyPr wrap="none" rtlCol="0">
            <a:spAutoFit/>
          </a:bodyPr>
          <a:lstStyle/>
          <a:p>
            <a:r>
              <a:rPr lang="en-GB" sz="2400" dirty="0"/>
              <a:t>positron</a:t>
            </a:r>
          </a:p>
        </p:txBody>
      </p:sp>
      <p:sp>
        <p:nvSpPr>
          <p:cNvPr id="18" name="TextBox 17">
            <a:extLst>
              <a:ext uri="{FF2B5EF4-FFF2-40B4-BE49-F238E27FC236}">
                <a16:creationId xmlns:a16="http://schemas.microsoft.com/office/drawing/2014/main" id="{C14B6753-1B7C-DD40-AA08-65351AD810B0}"/>
              </a:ext>
            </a:extLst>
          </p:cNvPr>
          <p:cNvSpPr txBox="1"/>
          <p:nvPr/>
        </p:nvSpPr>
        <p:spPr>
          <a:xfrm>
            <a:off x="7200900" y="4506281"/>
            <a:ext cx="1221681" cy="461665"/>
          </a:xfrm>
          <a:prstGeom prst="rect">
            <a:avLst/>
          </a:prstGeom>
          <a:noFill/>
        </p:spPr>
        <p:txBody>
          <a:bodyPr wrap="none" rtlCol="0">
            <a:spAutoFit/>
          </a:bodyPr>
          <a:lstStyle/>
          <a:p>
            <a:r>
              <a:rPr lang="en-GB" sz="2400" dirty="0"/>
              <a:t>electron</a:t>
            </a:r>
          </a:p>
        </p:txBody>
      </p:sp>
      <p:cxnSp>
        <p:nvCxnSpPr>
          <p:cNvPr id="11" name="Straight Arrow Connector 10">
            <a:extLst>
              <a:ext uri="{FF2B5EF4-FFF2-40B4-BE49-F238E27FC236}">
                <a16:creationId xmlns:a16="http://schemas.microsoft.com/office/drawing/2014/main" id="{3E659AE4-D511-8F41-8E6F-9BB7AA14A019}"/>
              </a:ext>
            </a:extLst>
          </p:cNvPr>
          <p:cNvCxnSpPr/>
          <p:nvPr/>
        </p:nvCxnSpPr>
        <p:spPr>
          <a:xfrm flipV="1">
            <a:off x="5865019" y="3757613"/>
            <a:ext cx="542925" cy="5715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0CA805E-3D83-FB4D-B784-DCC6BF6D428C}"/>
              </a:ext>
            </a:extLst>
          </p:cNvPr>
          <p:cNvCxnSpPr>
            <a:cxnSpLocks/>
          </p:cNvCxnSpPr>
          <p:nvPr/>
        </p:nvCxnSpPr>
        <p:spPr>
          <a:xfrm flipH="1">
            <a:off x="4624388" y="5176839"/>
            <a:ext cx="542925" cy="5715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1E0B748A-0FC9-0B46-938E-4A645E003645}"/>
                  </a:ext>
                </a:extLst>
              </p14:cNvPr>
              <p14:cNvContentPartPr/>
              <p14:nvPr/>
            </p14:nvContentPartPr>
            <p14:xfrm>
              <a:off x="6530422" y="3573810"/>
              <a:ext cx="207720" cy="349920"/>
            </p14:xfrm>
          </p:contentPart>
        </mc:Choice>
        <mc:Fallback xmlns="">
          <p:pic>
            <p:nvPicPr>
              <p:cNvPr id="13" name="Ink 12">
                <a:extLst>
                  <a:ext uri="{FF2B5EF4-FFF2-40B4-BE49-F238E27FC236}">
                    <a16:creationId xmlns:a16="http://schemas.microsoft.com/office/drawing/2014/main" id="{1E0B748A-0FC9-0B46-938E-4A645E003645}"/>
                  </a:ext>
                </a:extLst>
              </p:cNvPr>
              <p:cNvPicPr/>
              <p:nvPr/>
            </p:nvPicPr>
            <p:blipFill>
              <a:blip r:embed="rId4"/>
              <a:stretch>
                <a:fillRect/>
              </a:stretch>
            </p:blipFill>
            <p:spPr>
              <a:xfrm>
                <a:off x="6521782" y="3564810"/>
                <a:ext cx="225360" cy="3675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7" name="Ink 26">
                <a:extLst>
                  <a:ext uri="{FF2B5EF4-FFF2-40B4-BE49-F238E27FC236}">
                    <a16:creationId xmlns:a16="http://schemas.microsoft.com/office/drawing/2014/main" id="{FC0218A9-B63A-6A4F-BB8C-18F4D68A053D}"/>
                  </a:ext>
                </a:extLst>
              </p14:cNvPr>
              <p14:cNvContentPartPr/>
              <p14:nvPr/>
            </p14:nvContentPartPr>
            <p14:xfrm>
              <a:off x="4421266" y="5856127"/>
              <a:ext cx="207720" cy="349920"/>
            </p14:xfrm>
          </p:contentPart>
        </mc:Choice>
        <mc:Fallback xmlns="">
          <p:pic>
            <p:nvPicPr>
              <p:cNvPr id="27" name="Ink 26">
                <a:extLst>
                  <a:ext uri="{FF2B5EF4-FFF2-40B4-BE49-F238E27FC236}">
                    <a16:creationId xmlns:a16="http://schemas.microsoft.com/office/drawing/2014/main" id="{FC0218A9-B63A-6A4F-BB8C-18F4D68A053D}"/>
                  </a:ext>
                </a:extLst>
              </p:cNvPr>
              <p:cNvPicPr/>
              <p:nvPr/>
            </p:nvPicPr>
            <p:blipFill>
              <a:blip r:embed="rId4"/>
              <a:stretch>
                <a:fillRect/>
              </a:stretch>
            </p:blipFill>
            <p:spPr>
              <a:xfrm>
                <a:off x="4412626" y="5847127"/>
                <a:ext cx="225360" cy="367560"/>
              </a:xfrm>
              <a:prstGeom prst="rect">
                <a:avLst/>
              </a:prstGeom>
            </p:spPr>
          </p:pic>
        </mc:Fallback>
      </mc:AlternateContent>
    </p:spTree>
    <p:extLst>
      <p:ext uri="{BB962C8B-B14F-4D97-AF65-F5344CB8AC3E}">
        <p14:creationId xmlns:p14="http://schemas.microsoft.com/office/powerpoint/2010/main" val="40421010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ALPHA experiment</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40</a:t>
            </a:fld>
            <a:endParaRPr lang="en-GB"/>
          </a:p>
        </p:txBody>
      </p:sp>
      <p:pic>
        <p:nvPicPr>
          <p:cNvPr id="3" name="Picture 2">
            <a:extLst>
              <a:ext uri="{FF2B5EF4-FFF2-40B4-BE49-F238E27FC236}">
                <a16:creationId xmlns:a16="http://schemas.microsoft.com/office/drawing/2014/main" id="{EB8FAAA9-E088-3442-B869-0DEEFA32355A}"/>
              </a:ext>
            </a:extLst>
          </p:cNvPr>
          <p:cNvPicPr>
            <a:picLocks noChangeAspect="1"/>
          </p:cNvPicPr>
          <p:nvPr/>
        </p:nvPicPr>
        <p:blipFill>
          <a:blip r:embed="rId2"/>
          <a:stretch>
            <a:fillRect/>
          </a:stretch>
        </p:blipFill>
        <p:spPr>
          <a:xfrm>
            <a:off x="0" y="0"/>
            <a:ext cx="12192000" cy="6858000"/>
          </a:xfrm>
          <a:prstGeom prst="rect">
            <a:avLst/>
          </a:prstGeom>
        </p:spPr>
      </p:pic>
      <p:pic>
        <p:nvPicPr>
          <p:cNvPr id="9" name="Picture 8" descr="A picture containing computer&#10;&#10;Description automatically generated">
            <a:extLst>
              <a:ext uri="{FF2B5EF4-FFF2-40B4-BE49-F238E27FC236}">
                <a16:creationId xmlns:a16="http://schemas.microsoft.com/office/drawing/2014/main" id="{4F6F16B5-C09E-3348-AE65-C8F30213B590}"/>
              </a:ext>
            </a:extLst>
          </p:cNvPr>
          <p:cNvPicPr>
            <a:picLocks noChangeAspect="1"/>
          </p:cNvPicPr>
          <p:nvPr/>
        </p:nvPicPr>
        <p:blipFill>
          <a:blip r:embed="rId3"/>
          <a:stretch>
            <a:fillRect/>
          </a:stretch>
        </p:blipFill>
        <p:spPr>
          <a:xfrm>
            <a:off x="2033930" y="1334330"/>
            <a:ext cx="8309529" cy="4643560"/>
          </a:xfrm>
          <a:prstGeom prst="rect">
            <a:avLst/>
          </a:prstGeom>
        </p:spPr>
      </p:pic>
    </p:spTree>
    <p:extLst>
      <p:ext uri="{BB962C8B-B14F-4D97-AF65-F5344CB8AC3E}">
        <p14:creationId xmlns:p14="http://schemas.microsoft.com/office/powerpoint/2010/main" val="14323547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ASACUSA: </a:t>
            </a:r>
            <a:r>
              <a:rPr lang="en-GB" dirty="0"/>
              <a:t>compare mass proton-antiproton</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41</a:t>
            </a:fld>
            <a:endParaRPr lang="en-GB"/>
          </a:p>
        </p:txBody>
      </p:sp>
      <p:pic>
        <p:nvPicPr>
          <p:cNvPr id="17" name="Picture 16" descr="A picture containing light&#10;&#10;Description automatically generated">
            <a:extLst>
              <a:ext uri="{FF2B5EF4-FFF2-40B4-BE49-F238E27FC236}">
                <a16:creationId xmlns:a16="http://schemas.microsoft.com/office/drawing/2014/main" id="{AE27A8E2-AA9D-6542-ACD5-B88CFC7F5F46}"/>
              </a:ext>
            </a:extLst>
          </p:cNvPr>
          <p:cNvPicPr>
            <a:picLocks noChangeAspect="1"/>
          </p:cNvPicPr>
          <p:nvPr/>
        </p:nvPicPr>
        <p:blipFill>
          <a:blip r:embed="rId2"/>
          <a:stretch>
            <a:fillRect/>
          </a:stretch>
        </p:blipFill>
        <p:spPr>
          <a:xfrm>
            <a:off x="1476576" y="2618042"/>
            <a:ext cx="2751473" cy="2786976"/>
          </a:xfrm>
          <a:prstGeom prst="rect">
            <a:avLst/>
          </a:prstGeom>
        </p:spPr>
      </p:pic>
      <p:sp>
        <p:nvSpPr>
          <p:cNvPr id="3" name="TextBox 2">
            <a:extLst>
              <a:ext uri="{FF2B5EF4-FFF2-40B4-BE49-F238E27FC236}">
                <a16:creationId xmlns:a16="http://schemas.microsoft.com/office/drawing/2014/main" id="{349920DB-4F8A-E54D-9CEA-5EE086902DB2}"/>
              </a:ext>
            </a:extLst>
          </p:cNvPr>
          <p:cNvSpPr txBox="1"/>
          <p:nvPr/>
        </p:nvSpPr>
        <p:spPr>
          <a:xfrm>
            <a:off x="3154261" y="1297379"/>
            <a:ext cx="5742469" cy="369332"/>
          </a:xfrm>
          <a:prstGeom prst="rect">
            <a:avLst/>
          </a:prstGeom>
          <a:noFill/>
        </p:spPr>
        <p:txBody>
          <a:bodyPr wrap="none" rtlCol="0">
            <a:spAutoFit/>
          </a:bodyPr>
          <a:lstStyle/>
          <a:p>
            <a:r>
              <a:rPr lang="en-GB" dirty="0"/>
              <a:t>Atomic Spectroscopy And Collisions Using Slow Antiprotons</a:t>
            </a:r>
          </a:p>
        </p:txBody>
      </p:sp>
      <p:pic>
        <p:nvPicPr>
          <p:cNvPr id="8" name="Picture 7" descr="A close up of an engine&#10;&#10;Description automatically generated">
            <a:extLst>
              <a:ext uri="{FF2B5EF4-FFF2-40B4-BE49-F238E27FC236}">
                <a16:creationId xmlns:a16="http://schemas.microsoft.com/office/drawing/2014/main" id="{E0EFBDD8-A75C-A942-9790-26432495A806}"/>
              </a:ext>
            </a:extLst>
          </p:cNvPr>
          <p:cNvPicPr>
            <a:picLocks noChangeAspect="1"/>
          </p:cNvPicPr>
          <p:nvPr/>
        </p:nvPicPr>
        <p:blipFill>
          <a:blip r:embed="rId3"/>
          <a:stretch>
            <a:fillRect/>
          </a:stretch>
        </p:blipFill>
        <p:spPr>
          <a:xfrm>
            <a:off x="6192010" y="2495145"/>
            <a:ext cx="4385809" cy="2909873"/>
          </a:xfrm>
          <a:prstGeom prst="rect">
            <a:avLst/>
          </a:prstGeom>
        </p:spPr>
      </p:pic>
      <p:sp>
        <p:nvSpPr>
          <p:cNvPr id="9" name="TextBox 8">
            <a:extLst>
              <a:ext uri="{FF2B5EF4-FFF2-40B4-BE49-F238E27FC236}">
                <a16:creationId xmlns:a16="http://schemas.microsoft.com/office/drawing/2014/main" id="{2B75D7E6-A02F-5243-A703-7B69126E3265}"/>
              </a:ext>
            </a:extLst>
          </p:cNvPr>
          <p:cNvSpPr txBox="1"/>
          <p:nvPr/>
        </p:nvSpPr>
        <p:spPr>
          <a:xfrm>
            <a:off x="1753299" y="5696018"/>
            <a:ext cx="2036070" cy="369332"/>
          </a:xfrm>
          <a:prstGeom prst="rect">
            <a:avLst/>
          </a:prstGeom>
          <a:noFill/>
        </p:spPr>
        <p:txBody>
          <a:bodyPr wrap="none" rtlCol="0">
            <a:spAutoFit/>
          </a:bodyPr>
          <a:lstStyle/>
          <a:p>
            <a:r>
              <a:rPr lang="en-GB" dirty="0">
                <a:solidFill>
                  <a:schemeClr val="accent1">
                    <a:lumMod val="75000"/>
                  </a:schemeClr>
                </a:solidFill>
              </a:rPr>
              <a:t>antiprotonic helium</a:t>
            </a:r>
          </a:p>
        </p:txBody>
      </p:sp>
    </p:spTree>
    <p:extLst>
      <p:ext uri="{BB962C8B-B14F-4D97-AF65-F5344CB8AC3E}">
        <p14:creationId xmlns:p14="http://schemas.microsoft.com/office/powerpoint/2010/main" val="25295154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A9BE4-5BF9-1E4B-95EB-105276F9E02B}"/>
              </a:ext>
            </a:extLst>
          </p:cNvPr>
          <p:cNvSpPr>
            <a:spLocks noGrp="1"/>
          </p:cNvSpPr>
          <p:nvPr>
            <p:ph type="title"/>
          </p:nvPr>
        </p:nvSpPr>
        <p:spPr>
          <a:xfrm>
            <a:off x="838200" y="365126"/>
            <a:ext cx="10515600" cy="763588"/>
          </a:xfrm>
        </p:spPr>
        <p:txBody>
          <a:bodyPr/>
          <a:lstStyle/>
          <a:p>
            <a:pPr algn="ctr"/>
            <a:r>
              <a:rPr lang="en-GB" dirty="0">
                <a:solidFill>
                  <a:schemeClr val="bg1"/>
                </a:solidFill>
              </a:rPr>
              <a:t>ASACUSA: Antiprotonic helium</a:t>
            </a:r>
          </a:p>
        </p:txBody>
      </p:sp>
      <p:sp>
        <p:nvSpPr>
          <p:cNvPr id="4" name="Date Placeholder 3">
            <a:extLst>
              <a:ext uri="{FF2B5EF4-FFF2-40B4-BE49-F238E27FC236}">
                <a16:creationId xmlns:a16="http://schemas.microsoft.com/office/drawing/2014/main" id="{7924E9F5-552A-4748-885A-B020D1B34A2E}"/>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43432EAC-1E4B-0444-8231-4BE5E50D31F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54C7DEA9-BAA4-0849-8F78-3EA4558BA74E}"/>
              </a:ext>
            </a:extLst>
          </p:cNvPr>
          <p:cNvSpPr>
            <a:spLocks noGrp="1"/>
          </p:cNvSpPr>
          <p:nvPr>
            <p:ph type="sldNum" sz="quarter" idx="12"/>
          </p:nvPr>
        </p:nvSpPr>
        <p:spPr/>
        <p:txBody>
          <a:bodyPr/>
          <a:lstStyle/>
          <a:p>
            <a:fld id="{EE54B88A-8273-2D46-9BA6-43FCE07F519C}" type="slidenum">
              <a:rPr lang="en-GB" smtClean="0"/>
              <a:t>42</a:t>
            </a:fld>
            <a:endParaRPr lang="en-GB"/>
          </a:p>
        </p:txBody>
      </p:sp>
      <p:pic>
        <p:nvPicPr>
          <p:cNvPr id="14" name="Content Placeholder 13" descr="A person standing in a room&#10;&#10;Description automatically generated">
            <a:extLst>
              <a:ext uri="{FF2B5EF4-FFF2-40B4-BE49-F238E27FC236}">
                <a16:creationId xmlns:a16="http://schemas.microsoft.com/office/drawing/2014/main" id="{EA5C10B5-7C06-7D4E-8037-760A413098AE}"/>
              </a:ext>
            </a:extLst>
          </p:cNvPr>
          <p:cNvPicPr>
            <a:picLocks noGrp="1" noChangeAspect="1"/>
          </p:cNvPicPr>
          <p:nvPr>
            <p:ph idx="1"/>
          </p:nvPr>
        </p:nvPicPr>
        <p:blipFill>
          <a:blip r:embed="rId2"/>
          <a:stretch>
            <a:fillRect/>
          </a:stretch>
        </p:blipFill>
        <p:spPr>
          <a:xfrm>
            <a:off x="1881743" y="1450975"/>
            <a:ext cx="8428513" cy="4725988"/>
          </a:xfrm>
        </p:spPr>
      </p:pic>
    </p:spTree>
    <p:extLst>
      <p:ext uri="{BB962C8B-B14F-4D97-AF65-F5344CB8AC3E}">
        <p14:creationId xmlns:p14="http://schemas.microsoft.com/office/powerpoint/2010/main" val="19146810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err="1">
                <a:solidFill>
                  <a:schemeClr val="bg1"/>
                </a:solidFill>
              </a:rPr>
              <a:t>Gbar</a:t>
            </a:r>
            <a:r>
              <a:rPr lang="en-GB" dirty="0">
                <a:solidFill>
                  <a:schemeClr val="bg1"/>
                </a:solidFill>
              </a:rPr>
              <a:t>: antigravity</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43</a:t>
            </a:fld>
            <a:endParaRPr lang="en-GB"/>
          </a:p>
        </p:txBody>
      </p:sp>
      <p:sp>
        <p:nvSpPr>
          <p:cNvPr id="3" name="TextBox 2">
            <a:extLst>
              <a:ext uri="{FF2B5EF4-FFF2-40B4-BE49-F238E27FC236}">
                <a16:creationId xmlns:a16="http://schemas.microsoft.com/office/drawing/2014/main" id="{349920DB-4F8A-E54D-9CEA-5EE086902DB2}"/>
              </a:ext>
            </a:extLst>
          </p:cNvPr>
          <p:cNvSpPr txBox="1"/>
          <p:nvPr/>
        </p:nvSpPr>
        <p:spPr>
          <a:xfrm>
            <a:off x="3154261" y="1297379"/>
            <a:ext cx="5396093" cy="369332"/>
          </a:xfrm>
          <a:prstGeom prst="rect">
            <a:avLst/>
          </a:prstGeom>
          <a:noFill/>
        </p:spPr>
        <p:txBody>
          <a:bodyPr wrap="none" rtlCol="0">
            <a:spAutoFit/>
          </a:bodyPr>
          <a:lstStyle/>
          <a:p>
            <a:r>
              <a:rPr lang="en-GB" dirty="0"/>
              <a:t>Drop antihydrogen in the gravitational field of the earth</a:t>
            </a:r>
          </a:p>
        </p:txBody>
      </p:sp>
      <p:pic>
        <p:nvPicPr>
          <p:cNvPr id="9" name="Picture 8" descr="A picture containing person, person, bicycle, motorcycle&#10;&#10;Description automatically generated">
            <a:extLst>
              <a:ext uri="{FF2B5EF4-FFF2-40B4-BE49-F238E27FC236}">
                <a16:creationId xmlns:a16="http://schemas.microsoft.com/office/drawing/2014/main" id="{4E749C02-7033-4B41-89EA-B70BCF83E691}"/>
              </a:ext>
            </a:extLst>
          </p:cNvPr>
          <p:cNvPicPr>
            <a:picLocks noChangeAspect="1"/>
          </p:cNvPicPr>
          <p:nvPr/>
        </p:nvPicPr>
        <p:blipFill>
          <a:blip r:embed="rId2"/>
          <a:stretch>
            <a:fillRect/>
          </a:stretch>
        </p:blipFill>
        <p:spPr>
          <a:xfrm>
            <a:off x="6305724" y="3552591"/>
            <a:ext cx="3480346" cy="2306972"/>
          </a:xfrm>
          <a:prstGeom prst="rect">
            <a:avLst/>
          </a:prstGeom>
        </p:spPr>
      </p:pic>
      <p:pic>
        <p:nvPicPr>
          <p:cNvPr id="13" name="Picture 12">
            <a:extLst>
              <a:ext uri="{FF2B5EF4-FFF2-40B4-BE49-F238E27FC236}">
                <a16:creationId xmlns:a16="http://schemas.microsoft.com/office/drawing/2014/main" id="{13AB90DF-55ED-B542-B581-6F84FDAFD3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137" y="1980820"/>
            <a:ext cx="5156247" cy="2896360"/>
          </a:xfrm>
          <a:prstGeom prst="rect">
            <a:avLst/>
          </a:prstGeom>
        </p:spPr>
      </p:pic>
      <p:sp>
        <p:nvSpPr>
          <p:cNvPr id="15" name="TextBox 14">
            <a:extLst>
              <a:ext uri="{FF2B5EF4-FFF2-40B4-BE49-F238E27FC236}">
                <a16:creationId xmlns:a16="http://schemas.microsoft.com/office/drawing/2014/main" id="{9EC9D2BD-5489-A844-97E2-D825F71E02BE}"/>
              </a:ext>
            </a:extLst>
          </p:cNvPr>
          <p:cNvSpPr txBox="1"/>
          <p:nvPr/>
        </p:nvSpPr>
        <p:spPr>
          <a:xfrm>
            <a:off x="6025158" y="1894461"/>
            <a:ext cx="5050391" cy="1200329"/>
          </a:xfrm>
          <a:prstGeom prst="rect">
            <a:avLst/>
          </a:prstGeom>
          <a:noFill/>
        </p:spPr>
        <p:txBody>
          <a:bodyPr wrap="square" rtlCol="0">
            <a:spAutoFit/>
          </a:bodyPr>
          <a:lstStyle/>
          <a:p>
            <a:r>
              <a:rPr lang="en-GB" sz="1800" dirty="0">
                <a:solidFill>
                  <a:schemeClr val="accent1">
                    <a:lumMod val="75000"/>
                  </a:schemeClr>
                </a:solidFill>
              </a:rPr>
              <a:t>Ongoing installation</a:t>
            </a:r>
          </a:p>
          <a:p>
            <a:pPr marL="457200" indent="-457200">
              <a:buFont typeface="Arial" panose="020B0604020202020204" pitchFamily="34" charset="0"/>
              <a:buChar char="•"/>
            </a:pPr>
            <a:r>
              <a:rPr lang="en-GB" sz="1800" dirty="0">
                <a:solidFill>
                  <a:schemeClr val="accent1">
                    <a:lumMod val="75000"/>
                  </a:schemeClr>
                </a:solidFill>
              </a:rPr>
              <a:t>Positron beam line and trapping equipment</a:t>
            </a:r>
          </a:p>
          <a:p>
            <a:pPr marL="457200" indent="-457200">
              <a:buFont typeface="Arial" panose="020B0604020202020204" pitchFamily="34" charset="0"/>
              <a:buChar char="•"/>
            </a:pPr>
            <a:r>
              <a:rPr lang="en-GB" dirty="0">
                <a:solidFill>
                  <a:schemeClr val="accent1">
                    <a:lumMod val="75000"/>
                  </a:schemeClr>
                </a:solidFill>
              </a:rPr>
              <a:t>Pbar line from ELENA under hut</a:t>
            </a:r>
          </a:p>
          <a:p>
            <a:pPr marL="457200" indent="-457200">
              <a:buFont typeface="Arial" panose="020B0604020202020204" pitchFamily="34" charset="0"/>
              <a:buChar char="•"/>
            </a:pPr>
            <a:r>
              <a:rPr lang="en-GB" sz="1800" dirty="0">
                <a:solidFill>
                  <a:schemeClr val="accent1">
                    <a:lumMod val="75000"/>
                  </a:schemeClr>
                </a:solidFill>
              </a:rPr>
              <a:t>Free fall vessel to be installed</a:t>
            </a:r>
          </a:p>
        </p:txBody>
      </p:sp>
    </p:spTree>
    <p:extLst>
      <p:ext uri="{BB962C8B-B14F-4D97-AF65-F5344CB8AC3E}">
        <p14:creationId xmlns:p14="http://schemas.microsoft.com/office/powerpoint/2010/main" val="28171307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ALPHA-g</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44</a:t>
            </a:fld>
            <a:endParaRPr lang="en-GB"/>
          </a:p>
        </p:txBody>
      </p:sp>
      <p:sp>
        <p:nvSpPr>
          <p:cNvPr id="3" name="TextBox 2">
            <a:extLst>
              <a:ext uri="{FF2B5EF4-FFF2-40B4-BE49-F238E27FC236}">
                <a16:creationId xmlns:a16="http://schemas.microsoft.com/office/drawing/2014/main" id="{349920DB-4F8A-E54D-9CEA-5EE086902DB2}"/>
              </a:ext>
            </a:extLst>
          </p:cNvPr>
          <p:cNvSpPr txBox="1"/>
          <p:nvPr/>
        </p:nvSpPr>
        <p:spPr>
          <a:xfrm>
            <a:off x="3699545" y="1054098"/>
            <a:ext cx="5396093" cy="369332"/>
          </a:xfrm>
          <a:prstGeom prst="rect">
            <a:avLst/>
          </a:prstGeom>
          <a:noFill/>
        </p:spPr>
        <p:txBody>
          <a:bodyPr wrap="none" rtlCol="0">
            <a:spAutoFit/>
          </a:bodyPr>
          <a:lstStyle/>
          <a:p>
            <a:r>
              <a:rPr lang="en-GB" dirty="0"/>
              <a:t>Drop antihydrogen in the gravitational field of the earth</a:t>
            </a:r>
          </a:p>
        </p:txBody>
      </p:sp>
      <p:pic>
        <p:nvPicPr>
          <p:cNvPr id="11" name="Picture 10" descr="A picture containing indoor, building, kitchen, counter&#10;&#10;Description automatically generated">
            <a:extLst>
              <a:ext uri="{FF2B5EF4-FFF2-40B4-BE49-F238E27FC236}">
                <a16:creationId xmlns:a16="http://schemas.microsoft.com/office/drawing/2014/main" id="{2D4AFBFE-EEE0-1A42-9487-109B70B76AB9}"/>
              </a:ext>
            </a:extLst>
          </p:cNvPr>
          <p:cNvPicPr>
            <a:picLocks noChangeAspect="1"/>
          </p:cNvPicPr>
          <p:nvPr/>
        </p:nvPicPr>
        <p:blipFill>
          <a:blip r:embed="rId2"/>
          <a:stretch>
            <a:fillRect/>
          </a:stretch>
        </p:blipFill>
        <p:spPr>
          <a:xfrm>
            <a:off x="1933574" y="1508629"/>
            <a:ext cx="8499427" cy="4762522"/>
          </a:xfrm>
          <a:prstGeom prst="rect">
            <a:avLst/>
          </a:prstGeom>
        </p:spPr>
      </p:pic>
    </p:spTree>
    <p:extLst>
      <p:ext uri="{BB962C8B-B14F-4D97-AF65-F5344CB8AC3E}">
        <p14:creationId xmlns:p14="http://schemas.microsoft.com/office/powerpoint/2010/main" val="3178750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From antiprotons to antihydrogen</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45</a:t>
            </a:fld>
            <a:endParaRPr lang="en-GB"/>
          </a:p>
        </p:txBody>
      </p:sp>
      <p:pic>
        <p:nvPicPr>
          <p:cNvPr id="10" name="Picture 6">
            <a:extLst>
              <a:ext uri="{FF2B5EF4-FFF2-40B4-BE49-F238E27FC236}">
                <a16:creationId xmlns:a16="http://schemas.microsoft.com/office/drawing/2014/main" id="{7B6401C1-0E76-9340-8939-74F234F5098F}"/>
              </a:ext>
            </a:extLst>
          </p:cNvPr>
          <p:cNvPicPr>
            <a:picLocks noChangeAspect="1" noChangeArrowheads="1"/>
          </p:cNvPicPr>
          <p:nvPr/>
        </p:nvPicPr>
        <p:blipFill>
          <a:blip r:embed="rId2" cstate="print"/>
          <a:srcRect/>
          <a:stretch>
            <a:fillRect/>
          </a:stretch>
        </p:blipFill>
        <p:spPr bwMode="auto">
          <a:xfrm>
            <a:off x="7367043" y="1230613"/>
            <a:ext cx="2487114" cy="5048652"/>
          </a:xfrm>
          <a:prstGeom prst="rect">
            <a:avLst/>
          </a:prstGeom>
          <a:noFill/>
          <a:ln w="9525">
            <a:noFill/>
            <a:miter lim="800000"/>
            <a:headEnd/>
            <a:tailEnd/>
          </a:ln>
        </p:spPr>
      </p:pic>
      <p:sp>
        <p:nvSpPr>
          <p:cNvPr id="11" name="Text Box 7">
            <a:extLst>
              <a:ext uri="{FF2B5EF4-FFF2-40B4-BE49-F238E27FC236}">
                <a16:creationId xmlns:a16="http://schemas.microsoft.com/office/drawing/2014/main" id="{67AD6D19-E484-A54C-A420-B575931C1AF5}"/>
              </a:ext>
            </a:extLst>
          </p:cNvPr>
          <p:cNvSpPr txBox="1">
            <a:spLocks noChangeArrowheads="1"/>
          </p:cNvSpPr>
          <p:nvPr/>
        </p:nvSpPr>
        <p:spPr bwMode="auto">
          <a:xfrm>
            <a:off x="2966500" y="2821329"/>
            <a:ext cx="4075603" cy="323165"/>
          </a:xfrm>
          <a:prstGeom prst="rect">
            <a:avLst/>
          </a:prstGeom>
          <a:noFill/>
          <a:ln w="9525">
            <a:noFill/>
            <a:miter lim="800000"/>
            <a:headEnd/>
            <a:tailEnd/>
          </a:ln>
        </p:spPr>
        <p:txBody>
          <a:bodyPr wrap="none">
            <a:spAutoFit/>
          </a:bodyPr>
          <a:lstStyle/>
          <a:p>
            <a:r>
              <a:rPr lang="en-US" sz="1500" dirty="0">
                <a:solidFill>
                  <a:schemeClr val="accent1">
                    <a:lumMod val="75000"/>
                  </a:schemeClr>
                </a:solidFill>
              </a:rPr>
              <a:t>Antiprotons produced at almost the speed of light</a:t>
            </a:r>
          </a:p>
        </p:txBody>
      </p:sp>
      <p:sp>
        <p:nvSpPr>
          <p:cNvPr id="12" name="Text Box 8">
            <a:extLst>
              <a:ext uri="{FF2B5EF4-FFF2-40B4-BE49-F238E27FC236}">
                <a16:creationId xmlns:a16="http://schemas.microsoft.com/office/drawing/2014/main" id="{1074C12C-B48E-D048-B126-56E0E73FDBF8}"/>
              </a:ext>
            </a:extLst>
          </p:cNvPr>
          <p:cNvSpPr txBox="1">
            <a:spLocks noChangeArrowheads="1"/>
          </p:cNvSpPr>
          <p:nvPr/>
        </p:nvSpPr>
        <p:spPr bwMode="auto">
          <a:xfrm>
            <a:off x="2966496" y="3335680"/>
            <a:ext cx="3222934" cy="323165"/>
          </a:xfrm>
          <a:prstGeom prst="rect">
            <a:avLst/>
          </a:prstGeom>
          <a:noFill/>
          <a:ln w="9525">
            <a:noFill/>
            <a:miter lim="800000"/>
            <a:headEnd/>
            <a:tailEnd/>
          </a:ln>
        </p:spPr>
        <p:txBody>
          <a:bodyPr wrap="none">
            <a:spAutoFit/>
          </a:bodyPr>
          <a:lstStyle/>
          <a:p>
            <a:r>
              <a:rPr lang="en-US" sz="1500" dirty="0">
                <a:solidFill>
                  <a:schemeClr val="accent1">
                    <a:lumMod val="75000"/>
                  </a:schemeClr>
                </a:solidFill>
              </a:rPr>
              <a:t>Slow antiprotons down to (almost) rest</a:t>
            </a:r>
          </a:p>
        </p:txBody>
      </p:sp>
      <p:sp>
        <p:nvSpPr>
          <p:cNvPr id="13" name="Text Box 9">
            <a:extLst>
              <a:ext uri="{FF2B5EF4-FFF2-40B4-BE49-F238E27FC236}">
                <a16:creationId xmlns:a16="http://schemas.microsoft.com/office/drawing/2014/main" id="{8B95049D-E0AE-EF40-81AF-06A11B2D2DAC}"/>
              </a:ext>
            </a:extLst>
          </p:cNvPr>
          <p:cNvSpPr txBox="1">
            <a:spLocks noChangeArrowheads="1"/>
          </p:cNvSpPr>
          <p:nvPr/>
        </p:nvSpPr>
        <p:spPr bwMode="auto">
          <a:xfrm>
            <a:off x="2966492" y="3792880"/>
            <a:ext cx="1921808" cy="323165"/>
          </a:xfrm>
          <a:prstGeom prst="rect">
            <a:avLst/>
          </a:prstGeom>
          <a:noFill/>
          <a:ln w="9525">
            <a:noFill/>
            <a:miter lim="800000"/>
            <a:headEnd/>
            <a:tailEnd/>
          </a:ln>
        </p:spPr>
        <p:txBody>
          <a:bodyPr wrap="none">
            <a:spAutoFit/>
          </a:bodyPr>
          <a:lstStyle/>
          <a:p>
            <a:r>
              <a:rPr lang="en-US" sz="1500">
                <a:solidFill>
                  <a:schemeClr val="accent1">
                    <a:lumMod val="75000"/>
                  </a:schemeClr>
                </a:solidFill>
              </a:rPr>
              <a:t>Accumulate positrons </a:t>
            </a:r>
          </a:p>
        </p:txBody>
      </p:sp>
      <p:sp>
        <p:nvSpPr>
          <p:cNvPr id="14" name="Text Box 10">
            <a:extLst>
              <a:ext uri="{FF2B5EF4-FFF2-40B4-BE49-F238E27FC236}">
                <a16:creationId xmlns:a16="http://schemas.microsoft.com/office/drawing/2014/main" id="{3EBDD077-A5F4-2547-8D9A-7579674D3831}"/>
              </a:ext>
            </a:extLst>
          </p:cNvPr>
          <p:cNvSpPr txBox="1">
            <a:spLocks noChangeArrowheads="1"/>
          </p:cNvSpPr>
          <p:nvPr/>
        </p:nvSpPr>
        <p:spPr bwMode="auto">
          <a:xfrm>
            <a:off x="2966493" y="4250080"/>
            <a:ext cx="2877967" cy="323165"/>
          </a:xfrm>
          <a:prstGeom prst="rect">
            <a:avLst/>
          </a:prstGeom>
          <a:noFill/>
          <a:ln w="9525">
            <a:noFill/>
            <a:miter lim="800000"/>
            <a:headEnd/>
            <a:tailEnd/>
          </a:ln>
        </p:spPr>
        <p:txBody>
          <a:bodyPr wrap="none">
            <a:spAutoFit/>
          </a:bodyPr>
          <a:lstStyle/>
          <a:p>
            <a:r>
              <a:rPr lang="en-US" sz="1500">
                <a:solidFill>
                  <a:schemeClr val="accent1">
                    <a:lumMod val="75000"/>
                  </a:schemeClr>
                </a:solidFill>
              </a:rPr>
              <a:t>Mixing for antihydrogen formation</a:t>
            </a:r>
          </a:p>
        </p:txBody>
      </p:sp>
      <p:sp>
        <p:nvSpPr>
          <p:cNvPr id="15" name="Rectangle 12">
            <a:extLst>
              <a:ext uri="{FF2B5EF4-FFF2-40B4-BE49-F238E27FC236}">
                <a16:creationId xmlns:a16="http://schemas.microsoft.com/office/drawing/2014/main" id="{FC430ED3-E049-2B45-8BB8-086A17AF051B}"/>
              </a:ext>
            </a:extLst>
          </p:cNvPr>
          <p:cNvSpPr>
            <a:spLocks noChangeArrowheads="1"/>
          </p:cNvSpPr>
          <p:nvPr/>
        </p:nvSpPr>
        <p:spPr bwMode="auto">
          <a:xfrm>
            <a:off x="2852192" y="5221628"/>
            <a:ext cx="4514852" cy="514351"/>
          </a:xfrm>
          <a:prstGeom prst="rect">
            <a:avLst/>
          </a:prstGeom>
          <a:noFill/>
          <a:ln w="9525">
            <a:noFill/>
            <a:miter lim="800000"/>
            <a:headEnd/>
            <a:tailEnd/>
          </a:ln>
        </p:spPr>
        <p:txBody>
          <a:bodyPr anchor="ctr"/>
          <a:lstStyle/>
          <a:p>
            <a:pPr algn="ctr" eaLnBrk="1" hangingPunct="1"/>
            <a:r>
              <a:rPr lang="en-US" sz="3001" dirty="0">
                <a:solidFill>
                  <a:schemeClr val="accent1">
                    <a:lumMod val="75000"/>
                  </a:schemeClr>
                </a:solidFill>
              </a:rPr>
              <a:t>… Cold Antihydrogen</a:t>
            </a:r>
          </a:p>
        </p:txBody>
      </p:sp>
      <p:sp>
        <p:nvSpPr>
          <p:cNvPr id="16" name="Rectangle 2">
            <a:extLst>
              <a:ext uri="{FF2B5EF4-FFF2-40B4-BE49-F238E27FC236}">
                <a16:creationId xmlns:a16="http://schemas.microsoft.com/office/drawing/2014/main" id="{A4DD918F-967E-9B4D-9B6E-F1255542B3B8}"/>
              </a:ext>
            </a:extLst>
          </p:cNvPr>
          <p:cNvSpPr txBox="1">
            <a:spLocks noChangeArrowheads="1"/>
          </p:cNvSpPr>
          <p:nvPr/>
        </p:nvSpPr>
        <p:spPr>
          <a:xfrm>
            <a:off x="1047924" y="1710517"/>
            <a:ext cx="4000500" cy="857252"/>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accent1">
                    <a:lumMod val="75000"/>
                  </a:schemeClr>
                </a:solidFill>
              </a:rPr>
              <a:t>Cool Antiprotons  …</a:t>
            </a:r>
          </a:p>
        </p:txBody>
      </p:sp>
    </p:spTree>
    <p:extLst>
      <p:ext uri="{BB962C8B-B14F-4D97-AF65-F5344CB8AC3E}">
        <p14:creationId xmlns:p14="http://schemas.microsoft.com/office/powerpoint/2010/main" val="231013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57588" presetClass="entr" presetSubtype="37144556" fill="hold" grpId="0"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entr" presetSubtype="37144440" fill="hold" nodeType="clickEffect">
                                  <p:stCondLst>
                                    <p:cond delay="0"/>
                                  </p:stCondLst>
                                  <p:childTnLst>
                                    <p:set>
                                      <p:cBhvr>
                                        <p:cTn id="10" dur="1" fill="hold">
                                          <p:stCondLst>
                                            <p:cond delay="499"/>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0" presetClass="entr" presetSubtype="37145556" fill="hold" grpId="0" nodeType="clickEffect">
                                  <p:stCondLst>
                                    <p:cond delay="0"/>
                                  </p:stCondLst>
                                  <p:childTnLst>
                                    <p:set>
                                      <p:cBhvr>
                                        <p:cTn id="14" dur="1" fill="hold">
                                          <p:stCondLst>
                                            <p:cond delay="499"/>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0" presetClass="entr" presetSubtype="37146456" fill="hold" grpId="0" nodeType="clickEffect">
                                  <p:stCondLst>
                                    <p:cond delay="0"/>
                                  </p:stCondLst>
                                  <p:childTnLst>
                                    <p:set>
                                      <p:cBhvr>
                                        <p:cTn id="18" dur="1" fill="hold">
                                          <p:stCondLst>
                                            <p:cond delay="499"/>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0" presetClass="entr" presetSubtype="37147708" fill="hold" grpId="0" nodeType="clickEffect">
                                  <p:stCondLst>
                                    <p:cond delay="0"/>
                                  </p:stCondLst>
                                  <p:childTnLst>
                                    <p:set>
                                      <p:cBhvr>
                                        <p:cTn id="22" dur="1" fill="hold">
                                          <p:stCondLst>
                                            <p:cond delay="499"/>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0" presetClass="entr" presetSubtype="37148788" fill="hold" grpId="0" nodeType="clickEffect">
                                  <p:stCondLst>
                                    <p:cond delay="0"/>
                                  </p:stCondLst>
                                  <p:childTnLst>
                                    <p:set>
                                      <p:cBhvr>
                                        <p:cTn id="26" dur="1" fill="hold">
                                          <p:stCondLst>
                                            <p:cond delay="49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P spid="13" grpId="0" autoUpdateAnimBg="0"/>
      <p:bldP spid="14" grpId="0" autoUpdateAnimBg="0"/>
      <p:bldP spid="15"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A picture containing indoor, cake, cup, donut&#10;&#10;Description automatically generated">
            <a:extLst>
              <a:ext uri="{FF2B5EF4-FFF2-40B4-BE49-F238E27FC236}">
                <a16:creationId xmlns:a16="http://schemas.microsoft.com/office/drawing/2014/main" id="{A5D44B3E-6E00-B145-9B39-2F69ED2206E0}"/>
              </a:ext>
            </a:extLst>
          </p:cNvPr>
          <p:cNvPicPr>
            <a:picLocks noChangeAspect="1"/>
          </p:cNvPicPr>
          <p:nvPr/>
        </p:nvPicPr>
        <p:blipFill>
          <a:blip r:embed="rId2"/>
          <a:stretch>
            <a:fillRect/>
          </a:stretch>
        </p:blipFill>
        <p:spPr>
          <a:xfrm rot="1369673">
            <a:off x="10528901" y="5940816"/>
            <a:ext cx="1463888" cy="592101"/>
          </a:xfrm>
          <a:prstGeom prst="rect">
            <a:avLst/>
          </a:prstGeom>
        </p:spPr>
      </p:pic>
      <p:sp>
        <p:nvSpPr>
          <p:cNvPr id="73" name="Freeform 72">
            <a:extLst>
              <a:ext uri="{FF2B5EF4-FFF2-40B4-BE49-F238E27FC236}">
                <a16:creationId xmlns:a16="http://schemas.microsoft.com/office/drawing/2014/main" id="{F4733D76-03A0-4F4D-99CF-A1DD8E93080C}"/>
              </a:ext>
            </a:extLst>
          </p:cNvPr>
          <p:cNvSpPr/>
          <p:nvPr/>
        </p:nvSpPr>
        <p:spPr>
          <a:xfrm>
            <a:off x="4101092" y="4303675"/>
            <a:ext cx="7159752" cy="2217636"/>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7D5C8AB-321E-D04C-A297-CDF677A4713B}"/>
              </a:ext>
            </a:extLst>
          </p:cNvPr>
          <p:cNvPicPr>
            <a:picLocks noChangeAspect="1"/>
          </p:cNvPicPr>
          <p:nvPr/>
        </p:nvPicPr>
        <p:blipFill>
          <a:blip r:embed="rId3"/>
          <a:stretch>
            <a:fillRect/>
          </a:stretch>
        </p:blipFill>
        <p:spPr>
          <a:xfrm>
            <a:off x="5014604" y="1348866"/>
            <a:ext cx="1351995" cy="1357447"/>
          </a:xfrm>
          <a:prstGeom prst="rect">
            <a:avLst/>
          </a:prstGeom>
        </p:spPr>
      </p:pic>
      <p:sp>
        <p:nvSpPr>
          <p:cNvPr id="2" name="Title 1">
            <a:extLst>
              <a:ext uri="{FF2B5EF4-FFF2-40B4-BE49-F238E27FC236}">
                <a16:creationId xmlns:a16="http://schemas.microsoft.com/office/drawing/2014/main" id="{1209ED25-F823-6F45-BA69-530616B8F02F}"/>
              </a:ext>
            </a:extLst>
          </p:cNvPr>
          <p:cNvSpPr>
            <a:spLocks noGrp="1"/>
          </p:cNvSpPr>
          <p:nvPr>
            <p:ph type="title"/>
          </p:nvPr>
        </p:nvSpPr>
        <p:spPr/>
        <p:txBody>
          <a:bodyPr>
            <a:normAutofit/>
          </a:bodyPr>
          <a:lstStyle/>
          <a:p>
            <a:pPr algn="ctr"/>
            <a:r>
              <a:rPr lang="en-GB" dirty="0">
                <a:solidFill>
                  <a:schemeClr val="bg1"/>
                </a:solidFill>
              </a:rPr>
              <a:t>Talk overview</a:t>
            </a:r>
          </a:p>
        </p:txBody>
      </p:sp>
      <p:sp>
        <p:nvSpPr>
          <p:cNvPr id="147" name="Date Placeholder 146">
            <a:extLst>
              <a:ext uri="{FF2B5EF4-FFF2-40B4-BE49-F238E27FC236}">
                <a16:creationId xmlns:a16="http://schemas.microsoft.com/office/drawing/2014/main" id="{A1EF4324-B1B6-4541-B9C2-081B2980D7AF}"/>
              </a:ext>
            </a:extLst>
          </p:cNvPr>
          <p:cNvSpPr>
            <a:spLocks noGrp="1"/>
          </p:cNvSpPr>
          <p:nvPr>
            <p:ph type="dt" sz="half" idx="10"/>
          </p:nvPr>
        </p:nvSpPr>
        <p:spPr/>
        <p:txBody>
          <a:bodyPr/>
          <a:lstStyle/>
          <a:p>
            <a:r>
              <a:rPr lang="de-CH"/>
              <a:t>09/07/2020</a:t>
            </a:r>
            <a:endParaRPr lang="en-GB"/>
          </a:p>
        </p:txBody>
      </p:sp>
      <p:sp>
        <p:nvSpPr>
          <p:cNvPr id="6" name="Oval 5">
            <a:extLst>
              <a:ext uri="{FF2B5EF4-FFF2-40B4-BE49-F238E27FC236}">
                <a16:creationId xmlns:a16="http://schemas.microsoft.com/office/drawing/2014/main" id="{66E0AF06-8D68-7146-845E-04926819C03A}"/>
              </a:ext>
            </a:extLst>
          </p:cNvPr>
          <p:cNvSpPr/>
          <p:nvPr/>
        </p:nvSpPr>
        <p:spPr>
          <a:xfrm>
            <a:off x="9038557" y="3102053"/>
            <a:ext cx="1878496"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18A1BD3-B643-204B-B6A2-1AE46F477121}"/>
              </a:ext>
            </a:extLst>
          </p:cNvPr>
          <p:cNvSpPr/>
          <p:nvPr/>
        </p:nvSpPr>
        <p:spPr>
          <a:xfrm>
            <a:off x="9349983" y="3244515"/>
            <a:ext cx="1219200" cy="587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EB206CC-73DA-774B-9F50-28F7DCAD245D}"/>
              </a:ext>
            </a:extLst>
          </p:cNvPr>
          <p:cNvSpPr/>
          <p:nvPr/>
        </p:nvSpPr>
        <p:spPr>
          <a:xfrm>
            <a:off x="8671110" y="4075027"/>
            <a:ext cx="470452" cy="226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B69AC1D8-5ABA-9047-9F41-B94A6D1FFA8C}"/>
              </a:ext>
            </a:extLst>
          </p:cNvPr>
          <p:cNvSpPr/>
          <p:nvPr/>
        </p:nvSpPr>
        <p:spPr>
          <a:xfrm>
            <a:off x="8742340" y="4109323"/>
            <a:ext cx="327992" cy="1579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a:extLst>
              <a:ext uri="{FF2B5EF4-FFF2-40B4-BE49-F238E27FC236}">
                <a16:creationId xmlns:a16="http://schemas.microsoft.com/office/drawing/2014/main" id="{637240D2-1F4D-2B43-B5C5-A7DC352970C9}"/>
              </a:ext>
            </a:extLst>
          </p:cNvPr>
          <p:cNvSpPr/>
          <p:nvPr/>
        </p:nvSpPr>
        <p:spPr>
          <a:xfrm>
            <a:off x="6255291" y="1916264"/>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0CDB36C5-91C8-F842-AB0A-A14C914B1CE7}"/>
              </a:ext>
            </a:extLst>
          </p:cNvPr>
          <p:cNvSpPr/>
          <p:nvPr/>
        </p:nvSpPr>
        <p:spPr>
          <a:xfrm>
            <a:off x="6237068" y="2077530"/>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3E2302A6-69C9-F246-B03C-632B79ED546A}"/>
              </a:ext>
            </a:extLst>
          </p:cNvPr>
          <p:cNvSpPr/>
          <p:nvPr/>
        </p:nvSpPr>
        <p:spPr>
          <a:xfrm>
            <a:off x="6288407" y="1289341"/>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3A88EA71-309B-B44E-96F9-DB0E7E2790B9}"/>
              </a:ext>
            </a:extLst>
          </p:cNvPr>
          <p:cNvSpPr/>
          <p:nvPr/>
        </p:nvSpPr>
        <p:spPr>
          <a:xfrm>
            <a:off x="6245352" y="1446003"/>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a:extLst>
              <a:ext uri="{FF2B5EF4-FFF2-40B4-BE49-F238E27FC236}">
                <a16:creationId xmlns:a16="http://schemas.microsoft.com/office/drawing/2014/main" id="{3E25844A-0AC2-AD40-AA83-CD2FF5F8C70D}"/>
              </a:ext>
            </a:extLst>
          </p:cNvPr>
          <p:cNvSpPr/>
          <p:nvPr/>
        </p:nvSpPr>
        <p:spPr>
          <a:xfrm>
            <a:off x="6225474" y="2134925"/>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a:extLst>
              <a:ext uri="{FF2B5EF4-FFF2-40B4-BE49-F238E27FC236}">
                <a16:creationId xmlns:a16="http://schemas.microsoft.com/office/drawing/2014/main" id="{57DF97E4-2C66-F54A-94D3-3C1BE1096489}"/>
              </a:ext>
            </a:extLst>
          </p:cNvPr>
          <p:cNvSpPr/>
          <p:nvPr/>
        </p:nvSpPr>
        <p:spPr>
          <a:xfrm>
            <a:off x="6165839" y="2298110"/>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a:extLst>
              <a:ext uri="{FF2B5EF4-FFF2-40B4-BE49-F238E27FC236}">
                <a16:creationId xmlns:a16="http://schemas.microsoft.com/office/drawing/2014/main" id="{EEFEE29D-2D10-CE4A-BAC9-6E8B4A2DB556}"/>
              </a:ext>
            </a:extLst>
          </p:cNvPr>
          <p:cNvSpPr/>
          <p:nvPr/>
        </p:nvSpPr>
        <p:spPr>
          <a:xfrm>
            <a:off x="6086326" y="2452977"/>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CD459226-2437-9240-B346-F8C26E23F859}"/>
              </a:ext>
            </a:extLst>
          </p:cNvPr>
          <p:cNvSpPr/>
          <p:nvPr/>
        </p:nvSpPr>
        <p:spPr>
          <a:xfrm>
            <a:off x="6042567" y="2590364"/>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a:extLst>
              <a:ext uri="{FF2B5EF4-FFF2-40B4-BE49-F238E27FC236}">
                <a16:creationId xmlns:a16="http://schemas.microsoft.com/office/drawing/2014/main" id="{94D32AF6-B5B7-E34F-9807-B1EA822D6044}"/>
              </a:ext>
            </a:extLst>
          </p:cNvPr>
          <p:cNvSpPr/>
          <p:nvPr/>
        </p:nvSpPr>
        <p:spPr>
          <a:xfrm>
            <a:off x="7795856" y="2383403"/>
            <a:ext cx="3022639" cy="924340"/>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21">
            <a:extLst>
              <a:ext uri="{FF2B5EF4-FFF2-40B4-BE49-F238E27FC236}">
                <a16:creationId xmlns:a16="http://schemas.microsoft.com/office/drawing/2014/main" id="{62EBFDC7-01D7-524A-B369-7D647CE96228}"/>
              </a:ext>
            </a:extLst>
          </p:cNvPr>
          <p:cNvSpPr/>
          <p:nvPr/>
        </p:nvSpPr>
        <p:spPr>
          <a:xfrm>
            <a:off x="7607847" y="2503189"/>
            <a:ext cx="3022639" cy="693193"/>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a:extLst>
              <a:ext uri="{FF2B5EF4-FFF2-40B4-BE49-F238E27FC236}">
                <a16:creationId xmlns:a16="http://schemas.microsoft.com/office/drawing/2014/main" id="{6B9E471D-B0D6-274F-9EDB-62A437B2BC00}"/>
              </a:ext>
            </a:extLst>
          </p:cNvPr>
          <p:cNvSpPr/>
          <p:nvPr/>
        </p:nvSpPr>
        <p:spPr>
          <a:xfrm>
            <a:off x="7716343" y="2144864"/>
            <a:ext cx="99392" cy="288235"/>
          </a:xfrm>
          <a:custGeom>
            <a:avLst/>
            <a:gdLst>
              <a:gd name="connsiteX0" fmla="*/ 99392 w 99392"/>
              <a:gd name="connsiteY0" fmla="*/ 288235 h 288235"/>
              <a:gd name="connsiteX1" fmla="*/ 69574 w 99392"/>
              <a:gd name="connsiteY1" fmla="*/ 178905 h 288235"/>
              <a:gd name="connsiteX2" fmla="*/ 59635 w 99392"/>
              <a:gd name="connsiteY2" fmla="*/ 149087 h 288235"/>
              <a:gd name="connsiteX3" fmla="*/ 29818 w 99392"/>
              <a:gd name="connsiteY3" fmla="*/ 129209 h 288235"/>
              <a:gd name="connsiteX4" fmla="*/ 9939 w 99392"/>
              <a:gd name="connsiteY4" fmla="*/ 69574 h 288235"/>
              <a:gd name="connsiteX5" fmla="*/ 0 w 99392"/>
              <a:gd name="connsiteY5" fmla="*/ 39757 h 288235"/>
              <a:gd name="connsiteX6" fmla="*/ 0 w 99392"/>
              <a:gd name="connsiteY6" fmla="*/ 0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392" h="288235">
                <a:moveTo>
                  <a:pt x="99392" y="288235"/>
                </a:moveTo>
                <a:cubicBezTo>
                  <a:pt x="85342" y="217991"/>
                  <a:pt x="94795" y="254568"/>
                  <a:pt x="69574" y="178905"/>
                </a:cubicBezTo>
                <a:cubicBezTo>
                  <a:pt x="66261" y="168966"/>
                  <a:pt x="68352" y="154899"/>
                  <a:pt x="59635" y="149087"/>
                </a:cubicBezTo>
                <a:lnTo>
                  <a:pt x="29818" y="129209"/>
                </a:lnTo>
                <a:lnTo>
                  <a:pt x="9939" y="69574"/>
                </a:lnTo>
                <a:cubicBezTo>
                  <a:pt x="6626" y="59635"/>
                  <a:pt x="0" y="50234"/>
                  <a:pt x="0" y="39757"/>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a:extLst>
              <a:ext uri="{FF2B5EF4-FFF2-40B4-BE49-F238E27FC236}">
                <a16:creationId xmlns:a16="http://schemas.microsoft.com/office/drawing/2014/main" id="{5E22DECB-6B3D-CE45-B0FC-10C4AF230DCC}"/>
              </a:ext>
            </a:extLst>
          </p:cNvPr>
          <p:cNvSpPr/>
          <p:nvPr/>
        </p:nvSpPr>
        <p:spPr>
          <a:xfrm>
            <a:off x="7338656" y="2532490"/>
            <a:ext cx="278304" cy="397566"/>
          </a:xfrm>
          <a:custGeom>
            <a:avLst/>
            <a:gdLst>
              <a:gd name="connsiteX0" fmla="*/ 0 w 278304"/>
              <a:gd name="connsiteY0" fmla="*/ 397566 h 397566"/>
              <a:gd name="connsiteX1" fmla="*/ 49696 w 278304"/>
              <a:gd name="connsiteY1" fmla="*/ 377687 h 397566"/>
              <a:gd name="connsiteX2" fmla="*/ 69574 w 278304"/>
              <a:gd name="connsiteY2" fmla="*/ 347870 h 397566"/>
              <a:gd name="connsiteX3" fmla="*/ 109331 w 278304"/>
              <a:gd name="connsiteY3" fmla="*/ 298174 h 397566"/>
              <a:gd name="connsiteX4" fmla="*/ 139148 w 278304"/>
              <a:gd name="connsiteY4" fmla="*/ 238540 h 397566"/>
              <a:gd name="connsiteX5" fmla="*/ 168966 w 278304"/>
              <a:gd name="connsiteY5" fmla="*/ 188844 h 397566"/>
              <a:gd name="connsiteX6" fmla="*/ 198783 w 278304"/>
              <a:gd name="connsiteY6" fmla="*/ 139148 h 397566"/>
              <a:gd name="connsiteX7" fmla="*/ 208722 w 278304"/>
              <a:gd name="connsiteY7" fmla="*/ 109331 h 397566"/>
              <a:gd name="connsiteX8" fmla="*/ 238539 w 278304"/>
              <a:gd name="connsiteY8" fmla="*/ 89453 h 397566"/>
              <a:gd name="connsiteX9" fmla="*/ 258418 w 278304"/>
              <a:gd name="connsiteY9" fmla="*/ 69574 h 397566"/>
              <a:gd name="connsiteX10" fmla="*/ 278296 w 278304"/>
              <a:gd name="connsiteY10" fmla="*/ 0 h 39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304" h="397566">
                <a:moveTo>
                  <a:pt x="0" y="397566"/>
                </a:moveTo>
                <a:cubicBezTo>
                  <a:pt x="16565" y="390940"/>
                  <a:pt x="35178" y="388057"/>
                  <a:pt x="49696" y="377687"/>
                </a:cubicBezTo>
                <a:cubicBezTo>
                  <a:pt x="59416" y="370744"/>
                  <a:pt x="62112" y="357198"/>
                  <a:pt x="69574" y="347870"/>
                </a:cubicBezTo>
                <a:cubicBezTo>
                  <a:pt x="94229" y="317052"/>
                  <a:pt x="88934" y="338968"/>
                  <a:pt x="109331" y="298174"/>
                </a:cubicBezTo>
                <a:cubicBezTo>
                  <a:pt x="150477" y="215880"/>
                  <a:pt x="82184" y="323987"/>
                  <a:pt x="139148" y="238540"/>
                </a:cubicBezTo>
                <a:cubicBezTo>
                  <a:pt x="167303" y="154073"/>
                  <a:pt x="128036" y="257058"/>
                  <a:pt x="168966" y="188844"/>
                </a:cubicBezTo>
                <a:cubicBezTo>
                  <a:pt x="207678" y="124326"/>
                  <a:pt x="148412" y="189522"/>
                  <a:pt x="198783" y="139148"/>
                </a:cubicBezTo>
                <a:cubicBezTo>
                  <a:pt x="202096" y="129209"/>
                  <a:pt x="202177" y="117512"/>
                  <a:pt x="208722" y="109331"/>
                </a:cubicBezTo>
                <a:cubicBezTo>
                  <a:pt x="216184" y="100003"/>
                  <a:pt x="229211" y="96915"/>
                  <a:pt x="238539" y="89453"/>
                </a:cubicBezTo>
                <a:cubicBezTo>
                  <a:pt x="245857" y="83599"/>
                  <a:pt x="251792" y="76200"/>
                  <a:pt x="258418" y="69574"/>
                </a:cubicBezTo>
                <a:cubicBezTo>
                  <a:pt x="279344" y="6797"/>
                  <a:pt x="278296" y="30893"/>
                  <a:pt x="2782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EF2D7559-1210-6646-A258-53E54A2964DC}"/>
              </a:ext>
            </a:extLst>
          </p:cNvPr>
          <p:cNvSpPr/>
          <p:nvPr/>
        </p:nvSpPr>
        <p:spPr>
          <a:xfrm>
            <a:off x="7298900" y="2657832"/>
            <a:ext cx="91962" cy="133076"/>
          </a:xfrm>
          <a:custGeom>
            <a:avLst/>
            <a:gdLst>
              <a:gd name="connsiteX0" fmla="*/ 0 w 91962"/>
              <a:gd name="connsiteY0" fmla="*/ 33685 h 133076"/>
              <a:gd name="connsiteX1" fmla="*/ 89452 w 91962"/>
              <a:gd name="connsiteY1" fmla="*/ 13806 h 133076"/>
              <a:gd name="connsiteX2" fmla="*/ 79513 w 91962"/>
              <a:gd name="connsiteY2" fmla="*/ 73441 h 133076"/>
              <a:gd name="connsiteX3" fmla="*/ 59635 w 91962"/>
              <a:gd name="connsiteY3" fmla="*/ 133076 h 133076"/>
            </a:gdLst>
            <a:ahLst/>
            <a:cxnLst>
              <a:cxn ang="0">
                <a:pos x="connsiteX0" y="connsiteY0"/>
              </a:cxn>
              <a:cxn ang="0">
                <a:pos x="connsiteX1" y="connsiteY1"/>
              </a:cxn>
              <a:cxn ang="0">
                <a:pos x="connsiteX2" y="connsiteY2"/>
              </a:cxn>
              <a:cxn ang="0">
                <a:pos x="connsiteX3" y="connsiteY3"/>
              </a:cxn>
            </a:cxnLst>
            <a:rect l="l" t="t" r="r" b="b"/>
            <a:pathLst>
              <a:path w="91962" h="133076">
                <a:moveTo>
                  <a:pt x="0" y="33685"/>
                </a:moveTo>
                <a:cubicBezTo>
                  <a:pt x="2653" y="32093"/>
                  <a:pt x="72500" y="-25747"/>
                  <a:pt x="89452" y="13806"/>
                </a:cubicBezTo>
                <a:cubicBezTo>
                  <a:pt x="97391" y="32329"/>
                  <a:pt x="84401" y="53890"/>
                  <a:pt x="79513" y="73441"/>
                </a:cubicBezTo>
                <a:cubicBezTo>
                  <a:pt x="74431" y="93769"/>
                  <a:pt x="59635" y="133076"/>
                  <a:pt x="59635" y="1330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a:extLst>
              <a:ext uri="{FF2B5EF4-FFF2-40B4-BE49-F238E27FC236}">
                <a16:creationId xmlns:a16="http://schemas.microsoft.com/office/drawing/2014/main" id="{732EF81B-802B-7142-8CFC-D2A864116012}"/>
              </a:ext>
            </a:extLst>
          </p:cNvPr>
          <p:cNvSpPr/>
          <p:nvPr/>
        </p:nvSpPr>
        <p:spPr>
          <a:xfrm>
            <a:off x="7302901" y="2361588"/>
            <a:ext cx="99391" cy="178905"/>
          </a:xfrm>
          <a:custGeom>
            <a:avLst/>
            <a:gdLst>
              <a:gd name="connsiteX0" fmla="*/ 0 w 99391"/>
              <a:gd name="connsiteY0" fmla="*/ 0 h 178905"/>
              <a:gd name="connsiteX1" fmla="*/ 59635 w 99391"/>
              <a:gd name="connsiteY1" fmla="*/ 9939 h 178905"/>
              <a:gd name="connsiteX2" fmla="*/ 99391 w 99391"/>
              <a:gd name="connsiteY2" fmla="*/ 59635 h 178905"/>
              <a:gd name="connsiteX3" fmla="*/ 69574 w 99391"/>
              <a:gd name="connsiteY3" fmla="*/ 159026 h 178905"/>
              <a:gd name="connsiteX4" fmla="*/ 39756 w 99391"/>
              <a:gd name="connsiteY4" fmla="*/ 168966 h 178905"/>
              <a:gd name="connsiteX5" fmla="*/ 29817 w 99391"/>
              <a:gd name="connsiteY5" fmla="*/ 178905 h 17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91" h="178905">
                <a:moveTo>
                  <a:pt x="0" y="0"/>
                </a:moveTo>
                <a:cubicBezTo>
                  <a:pt x="19878" y="3313"/>
                  <a:pt x="40766" y="2863"/>
                  <a:pt x="59635" y="9939"/>
                </a:cubicBezTo>
                <a:cubicBezTo>
                  <a:pt x="72222" y="14659"/>
                  <a:pt x="94375" y="52111"/>
                  <a:pt x="99391" y="59635"/>
                </a:cubicBezTo>
                <a:cubicBezTo>
                  <a:pt x="95041" y="90083"/>
                  <a:pt x="98735" y="135697"/>
                  <a:pt x="69574" y="159026"/>
                </a:cubicBezTo>
                <a:cubicBezTo>
                  <a:pt x="61393" y="165571"/>
                  <a:pt x="49127" y="164280"/>
                  <a:pt x="39756" y="168966"/>
                </a:cubicBezTo>
                <a:cubicBezTo>
                  <a:pt x="35565" y="171061"/>
                  <a:pt x="33130" y="175592"/>
                  <a:pt x="29817" y="1789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a:extLst>
              <a:ext uri="{FF2B5EF4-FFF2-40B4-BE49-F238E27FC236}">
                <a16:creationId xmlns:a16="http://schemas.microsoft.com/office/drawing/2014/main" id="{0BD226BD-BE0C-4046-9F7D-CE1398619159}"/>
              </a:ext>
            </a:extLst>
          </p:cNvPr>
          <p:cNvSpPr/>
          <p:nvPr/>
        </p:nvSpPr>
        <p:spPr>
          <a:xfrm>
            <a:off x="7311162" y="2203461"/>
            <a:ext cx="368135" cy="142509"/>
          </a:xfrm>
          <a:custGeom>
            <a:avLst/>
            <a:gdLst>
              <a:gd name="connsiteX0" fmla="*/ 368135 w 368135"/>
              <a:gd name="connsiteY0" fmla="*/ 100946 h 142509"/>
              <a:gd name="connsiteX1" fmla="*/ 350322 w 368135"/>
              <a:gd name="connsiteY1" fmla="*/ 130634 h 142509"/>
              <a:gd name="connsiteX2" fmla="*/ 320634 w 368135"/>
              <a:gd name="connsiteY2" fmla="*/ 136572 h 142509"/>
              <a:gd name="connsiteX3" fmla="*/ 302821 w 368135"/>
              <a:gd name="connsiteY3" fmla="*/ 142509 h 142509"/>
              <a:gd name="connsiteX4" fmla="*/ 225632 w 368135"/>
              <a:gd name="connsiteY4" fmla="*/ 136572 h 142509"/>
              <a:gd name="connsiteX5" fmla="*/ 190006 w 368135"/>
              <a:gd name="connsiteY5" fmla="*/ 124696 h 142509"/>
              <a:gd name="connsiteX6" fmla="*/ 178130 w 368135"/>
              <a:gd name="connsiteY6" fmla="*/ 112821 h 142509"/>
              <a:gd name="connsiteX7" fmla="*/ 154380 w 368135"/>
              <a:gd name="connsiteY7" fmla="*/ 77195 h 142509"/>
              <a:gd name="connsiteX8" fmla="*/ 112816 w 368135"/>
              <a:gd name="connsiteY8" fmla="*/ 41569 h 142509"/>
              <a:gd name="connsiteX9" fmla="*/ 77190 w 368135"/>
              <a:gd name="connsiteY9" fmla="*/ 29694 h 142509"/>
              <a:gd name="connsiteX10" fmla="*/ 59377 w 368135"/>
              <a:gd name="connsiteY10" fmla="*/ 23756 h 142509"/>
              <a:gd name="connsiteX11" fmla="*/ 41564 w 368135"/>
              <a:gd name="connsiteY11" fmla="*/ 11881 h 142509"/>
              <a:gd name="connsiteX12" fmla="*/ 0 w 368135"/>
              <a:gd name="connsiteY12" fmla="*/ 5 h 142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135" h="142509">
                <a:moveTo>
                  <a:pt x="368135" y="100946"/>
                </a:moveTo>
                <a:cubicBezTo>
                  <a:pt x="362197" y="110842"/>
                  <a:pt x="359555" y="123710"/>
                  <a:pt x="350322" y="130634"/>
                </a:cubicBezTo>
                <a:cubicBezTo>
                  <a:pt x="342248" y="136689"/>
                  <a:pt x="330425" y="134124"/>
                  <a:pt x="320634" y="136572"/>
                </a:cubicBezTo>
                <a:cubicBezTo>
                  <a:pt x="314562" y="138090"/>
                  <a:pt x="308759" y="140530"/>
                  <a:pt x="302821" y="142509"/>
                </a:cubicBezTo>
                <a:cubicBezTo>
                  <a:pt x="277091" y="140530"/>
                  <a:pt x="251122" y="140597"/>
                  <a:pt x="225632" y="136572"/>
                </a:cubicBezTo>
                <a:cubicBezTo>
                  <a:pt x="213267" y="134620"/>
                  <a:pt x="190006" y="124696"/>
                  <a:pt x="190006" y="124696"/>
                </a:cubicBezTo>
                <a:cubicBezTo>
                  <a:pt x="186047" y="120738"/>
                  <a:pt x="181489" y="117300"/>
                  <a:pt x="178130" y="112821"/>
                </a:cubicBezTo>
                <a:cubicBezTo>
                  <a:pt x="169567" y="101403"/>
                  <a:pt x="164472" y="87287"/>
                  <a:pt x="154380" y="77195"/>
                </a:cubicBezTo>
                <a:cubicBezTo>
                  <a:pt x="142608" y="65423"/>
                  <a:pt x="129094" y="48803"/>
                  <a:pt x="112816" y="41569"/>
                </a:cubicBezTo>
                <a:cubicBezTo>
                  <a:pt x="101377" y="36485"/>
                  <a:pt x="89065" y="33652"/>
                  <a:pt x="77190" y="29694"/>
                </a:cubicBezTo>
                <a:cubicBezTo>
                  <a:pt x="71252" y="27715"/>
                  <a:pt x="64585" y="27228"/>
                  <a:pt x="59377" y="23756"/>
                </a:cubicBezTo>
                <a:cubicBezTo>
                  <a:pt x="53439" y="19798"/>
                  <a:pt x="48085" y="14779"/>
                  <a:pt x="41564" y="11881"/>
                </a:cubicBezTo>
                <a:cubicBezTo>
                  <a:pt x="13435" y="-621"/>
                  <a:pt x="16973" y="5"/>
                  <a:pt x="0" y="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a:extLst>
              <a:ext uri="{FF2B5EF4-FFF2-40B4-BE49-F238E27FC236}">
                <a16:creationId xmlns:a16="http://schemas.microsoft.com/office/drawing/2014/main" id="{42A8B90C-7DBD-DC4B-BA38-2D2900F92BD5}"/>
              </a:ext>
            </a:extLst>
          </p:cNvPr>
          <p:cNvSpPr/>
          <p:nvPr/>
        </p:nvSpPr>
        <p:spPr>
          <a:xfrm>
            <a:off x="6181344" y="1737360"/>
            <a:ext cx="118872" cy="64008"/>
          </a:xfrm>
          <a:custGeom>
            <a:avLst/>
            <a:gdLst>
              <a:gd name="connsiteX0" fmla="*/ 118872 w 118872"/>
              <a:gd name="connsiteY0" fmla="*/ 0 h 64008"/>
              <a:gd name="connsiteX1" fmla="*/ 73152 w 118872"/>
              <a:gd name="connsiteY1" fmla="*/ 27432 h 64008"/>
              <a:gd name="connsiteX2" fmla="*/ 0 w 118872"/>
              <a:gd name="connsiteY2" fmla="*/ 64008 h 64008"/>
            </a:gdLst>
            <a:ahLst/>
            <a:cxnLst>
              <a:cxn ang="0">
                <a:pos x="connsiteX0" y="connsiteY0"/>
              </a:cxn>
              <a:cxn ang="0">
                <a:pos x="connsiteX1" y="connsiteY1"/>
              </a:cxn>
              <a:cxn ang="0">
                <a:pos x="connsiteX2" y="connsiteY2"/>
              </a:cxn>
            </a:cxnLst>
            <a:rect l="l" t="t" r="r" b="b"/>
            <a:pathLst>
              <a:path w="118872" h="64008">
                <a:moveTo>
                  <a:pt x="118872" y="0"/>
                </a:moveTo>
                <a:cubicBezTo>
                  <a:pt x="103632" y="9144"/>
                  <a:pt x="89332" y="20078"/>
                  <a:pt x="73152" y="27432"/>
                </a:cubicBezTo>
                <a:cubicBezTo>
                  <a:pt x="-3900" y="62456"/>
                  <a:pt x="38184" y="25824"/>
                  <a:pt x="0" y="640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a:extLst>
              <a:ext uri="{FF2B5EF4-FFF2-40B4-BE49-F238E27FC236}">
                <a16:creationId xmlns:a16="http://schemas.microsoft.com/office/drawing/2014/main" id="{FF7E5C9D-CB9E-974B-917D-A725791DEEF4}"/>
              </a:ext>
            </a:extLst>
          </p:cNvPr>
          <p:cNvSpPr/>
          <p:nvPr/>
        </p:nvSpPr>
        <p:spPr>
          <a:xfrm>
            <a:off x="6007608" y="2487168"/>
            <a:ext cx="36576" cy="100584"/>
          </a:xfrm>
          <a:custGeom>
            <a:avLst/>
            <a:gdLst>
              <a:gd name="connsiteX0" fmla="*/ 36576 w 36576"/>
              <a:gd name="connsiteY0" fmla="*/ 100584 h 100584"/>
              <a:gd name="connsiteX1" fmla="*/ 0 w 36576"/>
              <a:gd name="connsiteY1" fmla="*/ 27432 h 100584"/>
              <a:gd name="connsiteX2" fmla="*/ 9144 w 36576"/>
              <a:gd name="connsiteY2" fmla="*/ 0 h 100584"/>
            </a:gdLst>
            <a:ahLst/>
            <a:cxnLst>
              <a:cxn ang="0">
                <a:pos x="connsiteX0" y="connsiteY0"/>
              </a:cxn>
              <a:cxn ang="0">
                <a:pos x="connsiteX1" y="connsiteY1"/>
              </a:cxn>
              <a:cxn ang="0">
                <a:pos x="connsiteX2" y="connsiteY2"/>
              </a:cxn>
            </a:cxnLst>
            <a:rect l="l" t="t" r="r" b="b"/>
            <a:pathLst>
              <a:path w="36576" h="100584">
                <a:moveTo>
                  <a:pt x="36576" y="100584"/>
                </a:moveTo>
                <a:cubicBezTo>
                  <a:pt x="31409" y="91972"/>
                  <a:pt x="0" y="47118"/>
                  <a:pt x="0" y="27432"/>
                </a:cubicBezTo>
                <a:cubicBezTo>
                  <a:pt x="0" y="17793"/>
                  <a:pt x="9144" y="0"/>
                  <a:pt x="914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a:extLst>
              <a:ext uri="{FF2B5EF4-FFF2-40B4-BE49-F238E27FC236}">
                <a16:creationId xmlns:a16="http://schemas.microsoft.com/office/drawing/2014/main" id="{1726CE70-DBA8-8B44-9645-B7733132CB97}"/>
              </a:ext>
            </a:extLst>
          </p:cNvPr>
          <p:cNvSpPr/>
          <p:nvPr/>
        </p:nvSpPr>
        <p:spPr>
          <a:xfrm>
            <a:off x="2304288" y="2120596"/>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a:extLst>
              <a:ext uri="{FF2B5EF4-FFF2-40B4-BE49-F238E27FC236}">
                <a16:creationId xmlns:a16="http://schemas.microsoft.com/office/drawing/2014/main" id="{CE938CE0-BE08-9346-A737-276B4319B61E}"/>
              </a:ext>
            </a:extLst>
          </p:cNvPr>
          <p:cNvSpPr/>
          <p:nvPr/>
        </p:nvSpPr>
        <p:spPr>
          <a:xfrm>
            <a:off x="2264678" y="1944011"/>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F40EB781-5D25-3644-A34E-DD2F3D75B8A3}"/>
              </a:ext>
            </a:extLst>
          </p:cNvPr>
          <p:cNvSpPr txBox="1"/>
          <p:nvPr/>
        </p:nvSpPr>
        <p:spPr>
          <a:xfrm>
            <a:off x="4256813" y="3334687"/>
            <a:ext cx="886968" cy="369332"/>
          </a:xfrm>
          <a:prstGeom prst="rect">
            <a:avLst/>
          </a:prstGeom>
          <a:noFill/>
        </p:spPr>
        <p:txBody>
          <a:bodyPr wrap="square" rtlCol="0">
            <a:spAutoFit/>
          </a:bodyPr>
          <a:lstStyle/>
          <a:p>
            <a:r>
              <a:rPr lang="en-GB" dirty="0"/>
              <a:t>ALPHA</a:t>
            </a:r>
          </a:p>
        </p:txBody>
      </p:sp>
      <p:sp>
        <p:nvSpPr>
          <p:cNvPr id="77" name="TextBox 76">
            <a:extLst>
              <a:ext uri="{FF2B5EF4-FFF2-40B4-BE49-F238E27FC236}">
                <a16:creationId xmlns:a16="http://schemas.microsoft.com/office/drawing/2014/main" id="{D1CF408F-0B44-434A-81DA-9635564B30F2}"/>
              </a:ext>
            </a:extLst>
          </p:cNvPr>
          <p:cNvSpPr txBox="1"/>
          <p:nvPr/>
        </p:nvSpPr>
        <p:spPr>
          <a:xfrm>
            <a:off x="3245796" y="5387772"/>
            <a:ext cx="886968" cy="369332"/>
          </a:xfrm>
          <a:prstGeom prst="rect">
            <a:avLst/>
          </a:prstGeom>
          <a:noFill/>
        </p:spPr>
        <p:txBody>
          <a:bodyPr wrap="square" rtlCol="0">
            <a:spAutoFit/>
          </a:bodyPr>
          <a:lstStyle/>
          <a:p>
            <a:r>
              <a:rPr lang="en-GB" dirty="0" err="1"/>
              <a:t>Gbar</a:t>
            </a:r>
            <a:endParaRPr lang="en-GB" dirty="0"/>
          </a:p>
        </p:txBody>
      </p:sp>
      <p:sp>
        <p:nvSpPr>
          <p:cNvPr id="78" name="Freeform 77">
            <a:extLst>
              <a:ext uri="{FF2B5EF4-FFF2-40B4-BE49-F238E27FC236}">
                <a16:creationId xmlns:a16="http://schemas.microsoft.com/office/drawing/2014/main" id="{F882151B-CA57-374E-8E94-A4B356AEB7FB}"/>
              </a:ext>
            </a:extLst>
          </p:cNvPr>
          <p:cNvSpPr/>
          <p:nvPr/>
        </p:nvSpPr>
        <p:spPr>
          <a:xfrm>
            <a:off x="9043416" y="4014216"/>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reeform 78">
            <a:extLst>
              <a:ext uri="{FF2B5EF4-FFF2-40B4-BE49-F238E27FC236}">
                <a16:creationId xmlns:a16="http://schemas.microsoft.com/office/drawing/2014/main" id="{186D825F-1355-5345-9635-26CC07750A35}"/>
              </a:ext>
            </a:extLst>
          </p:cNvPr>
          <p:cNvSpPr/>
          <p:nvPr/>
        </p:nvSpPr>
        <p:spPr>
          <a:xfrm>
            <a:off x="9141562" y="4056291"/>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79">
            <a:extLst>
              <a:ext uri="{FF2B5EF4-FFF2-40B4-BE49-F238E27FC236}">
                <a16:creationId xmlns:a16="http://schemas.microsoft.com/office/drawing/2014/main" id="{B3DF1082-7430-544F-8DE6-C1FC05D16BEE}"/>
              </a:ext>
            </a:extLst>
          </p:cNvPr>
          <p:cNvSpPr/>
          <p:nvPr/>
        </p:nvSpPr>
        <p:spPr>
          <a:xfrm>
            <a:off x="9930384" y="4005072"/>
            <a:ext cx="182880" cy="64008"/>
          </a:xfrm>
          <a:custGeom>
            <a:avLst/>
            <a:gdLst>
              <a:gd name="connsiteX0" fmla="*/ 0 w 182880"/>
              <a:gd name="connsiteY0" fmla="*/ 64008 h 64008"/>
              <a:gd name="connsiteX1" fmla="*/ 45720 w 182880"/>
              <a:gd name="connsiteY1" fmla="*/ 45720 h 64008"/>
              <a:gd name="connsiteX2" fmla="*/ 73152 w 182880"/>
              <a:gd name="connsiteY2" fmla="*/ 27432 h 64008"/>
              <a:gd name="connsiteX3" fmla="*/ 146304 w 182880"/>
              <a:gd name="connsiteY3" fmla="*/ 18288 h 64008"/>
              <a:gd name="connsiteX4" fmla="*/ 182880 w 182880"/>
              <a:gd name="connsiteY4" fmla="*/ 0 h 6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64008">
                <a:moveTo>
                  <a:pt x="0" y="64008"/>
                </a:moveTo>
                <a:cubicBezTo>
                  <a:pt x="15240" y="57912"/>
                  <a:pt x="31039" y="53061"/>
                  <a:pt x="45720" y="45720"/>
                </a:cubicBezTo>
                <a:cubicBezTo>
                  <a:pt x="55550" y="40805"/>
                  <a:pt x="62550" y="30324"/>
                  <a:pt x="73152" y="27432"/>
                </a:cubicBezTo>
                <a:cubicBezTo>
                  <a:pt x="96860" y="20966"/>
                  <a:pt x="121920" y="21336"/>
                  <a:pt x="146304" y="18288"/>
                </a:cubicBezTo>
                <a:cubicBezTo>
                  <a:pt x="177825" y="7781"/>
                  <a:pt x="166920" y="15960"/>
                  <a:pt x="18288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reeform 84">
            <a:extLst>
              <a:ext uri="{FF2B5EF4-FFF2-40B4-BE49-F238E27FC236}">
                <a16:creationId xmlns:a16="http://schemas.microsoft.com/office/drawing/2014/main" id="{E34D9F3E-3DF5-BE48-9899-E9338C0C0DF2}"/>
              </a:ext>
            </a:extLst>
          </p:cNvPr>
          <p:cNvSpPr/>
          <p:nvPr/>
        </p:nvSpPr>
        <p:spPr>
          <a:xfrm>
            <a:off x="969264" y="1993392"/>
            <a:ext cx="1325880" cy="804672"/>
          </a:xfrm>
          <a:custGeom>
            <a:avLst/>
            <a:gdLst>
              <a:gd name="connsiteX0" fmla="*/ 0 w 1325880"/>
              <a:gd name="connsiteY0" fmla="*/ 0 h 804672"/>
              <a:gd name="connsiteX1" fmla="*/ 36576 w 1325880"/>
              <a:gd name="connsiteY1" fmla="*/ 73152 h 804672"/>
              <a:gd name="connsiteX2" fmla="*/ 64008 w 1325880"/>
              <a:gd name="connsiteY2" fmla="*/ 100584 h 804672"/>
              <a:gd name="connsiteX3" fmla="*/ 82296 w 1325880"/>
              <a:gd name="connsiteY3" fmla="*/ 128016 h 804672"/>
              <a:gd name="connsiteX4" fmla="*/ 137160 w 1325880"/>
              <a:gd name="connsiteY4" fmla="*/ 173736 h 804672"/>
              <a:gd name="connsiteX5" fmla="*/ 155448 w 1325880"/>
              <a:gd name="connsiteY5" fmla="*/ 201168 h 804672"/>
              <a:gd name="connsiteX6" fmla="*/ 210312 w 1325880"/>
              <a:gd name="connsiteY6" fmla="*/ 237744 h 804672"/>
              <a:gd name="connsiteX7" fmla="*/ 256032 w 1325880"/>
              <a:gd name="connsiteY7" fmla="*/ 292608 h 804672"/>
              <a:gd name="connsiteX8" fmla="*/ 292608 w 1325880"/>
              <a:gd name="connsiteY8" fmla="*/ 347472 h 804672"/>
              <a:gd name="connsiteX9" fmla="*/ 310896 w 1325880"/>
              <a:gd name="connsiteY9" fmla="*/ 374904 h 804672"/>
              <a:gd name="connsiteX10" fmla="*/ 338328 w 1325880"/>
              <a:gd name="connsiteY10" fmla="*/ 402336 h 804672"/>
              <a:gd name="connsiteX11" fmla="*/ 356616 w 1325880"/>
              <a:gd name="connsiteY11" fmla="*/ 429768 h 804672"/>
              <a:gd name="connsiteX12" fmla="*/ 411480 w 1325880"/>
              <a:gd name="connsiteY12" fmla="*/ 466344 h 804672"/>
              <a:gd name="connsiteX13" fmla="*/ 484632 w 1325880"/>
              <a:gd name="connsiteY13" fmla="*/ 530352 h 804672"/>
              <a:gd name="connsiteX14" fmla="*/ 539496 w 1325880"/>
              <a:gd name="connsiteY14" fmla="*/ 576072 h 804672"/>
              <a:gd name="connsiteX15" fmla="*/ 621792 w 1325880"/>
              <a:gd name="connsiteY15" fmla="*/ 640080 h 804672"/>
              <a:gd name="connsiteX16" fmla="*/ 649224 w 1325880"/>
              <a:gd name="connsiteY16" fmla="*/ 658368 h 804672"/>
              <a:gd name="connsiteX17" fmla="*/ 676656 w 1325880"/>
              <a:gd name="connsiteY17" fmla="*/ 676656 h 804672"/>
              <a:gd name="connsiteX18" fmla="*/ 731520 w 1325880"/>
              <a:gd name="connsiteY18" fmla="*/ 713232 h 804672"/>
              <a:gd name="connsiteX19" fmla="*/ 758952 w 1325880"/>
              <a:gd name="connsiteY19" fmla="*/ 731520 h 804672"/>
              <a:gd name="connsiteX20" fmla="*/ 850392 w 1325880"/>
              <a:gd name="connsiteY20" fmla="*/ 758952 h 804672"/>
              <a:gd name="connsiteX21" fmla="*/ 905256 w 1325880"/>
              <a:gd name="connsiteY21" fmla="*/ 777240 h 804672"/>
              <a:gd name="connsiteX22" fmla="*/ 960120 w 1325880"/>
              <a:gd name="connsiteY22" fmla="*/ 786384 h 804672"/>
              <a:gd name="connsiteX23" fmla="*/ 987552 w 1325880"/>
              <a:gd name="connsiteY23" fmla="*/ 795528 h 804672"/>
              <a:gd name="connsiteX24" fmla="*/ 1024128 w 1325880"/>
              <a:gd name="connsiteY24" fmla="*/ 804672 h 804672"/>
              <a:gd name="connsiteX25" fmla="*/ 1124712 w 1325880"/>
              <a:gd name="connsiteY25" fmla="*/ 795528 h 804672"/>
              <a:gd name="connsiteX26" fmla="*/ 1216152 w 1325880"/>
              <a:gd name="connsiteY26" fmla="*/ 786384 h 804672"/>
              <a:gd name="connsiteX27" fmla="*/ 1243584 w 1325880"/>
              <a:gd name="connsiteY27" fmla="*/ 758952 h 804672"/>
              <a:gd name="connsiteX28" fmla="*/ 1298448 w 1325880"/>
              <a:gd name="connsiteY28" fmla="*/ 722376 h 804672"/>
              <a:gd name="connsiteX29" fmla="*/ 1325880 w 1325880"/>
              <a:gd name="connsiteY29" fmla="*/ 71323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5880" h="804672">
                <a:moveTo>
                  <a:pt x="0" y="0"/>
                </a:moveTo>
                <a:cubicBezTo>
                  <a:pt x="12928" y="32320"/>
                  <a:pt x="15505" y="47866"/>
                  <a:pt x="36576" y="73152"/>
                </a:cubicBezTo>
                <a:cubicBezTo>
                  <a:pt x="44855" y="83086"/>
                  <a:pt x="55729" y="90650"/>
                  <a:pt x="64008" y="100584"/>
                </a:cubicBezTo>
                <a:cubicBezTo>
                  <a:pt x="71043" y="109027"/>
                  <a:pt x="75261" y="119573"/>
                  <a:pt x="82296" y="128016"/>
                </a:cubicBezTo>
                <a:cubicBezTo>
                  <a:pt x="104298" y="154418"/>
                  <a:pt x="110187" y="155754"/>
                  <a:pt x="137160" y="173736"/>
                </a:cubicBezTo>
                <a:cubicBezTo>
                  <a:pt x="143256" y="182880"/>
                  <a:pt x="147177" y="193931"/>
                  <a:pt x="155448" y="201168"/>
                </a:cubicBezTo>
                <a:cubicBezTo>
                  <a:pt x="171989" y="215642"/>
                  <a:pt x="210312" y="237744"/>
                  <a:pt x="210312" y="237744"/>
                </a:cubicBezTo>
                <a:cubicBezTo>
                  <a:pt x="275662" y="335769"/>
                  <a:pt x="173892" y="186999"/>
                  <a:pt x="256032" y="292608"/>
                </a:cubicBezTo>
                <a:cubicBezTo>
                  <a:pt x="269526" y="309958"/>
                  <a:pt x="280416" y="329184"/>
                  <a:pt x="292608" y="347472"/>
                </a:cubicBezTo>
                <a:cubicBezTo>
                  <a:pt x="298704" y="356616"/>
                  <a:pt x="303125" y="367133"/>
                  <a:pt x="310896" y="374904"/>
                </a:cubicBezTo>
                <a:cubicBezTo>
                  <a:pt x="320040" y="384048"/>
                  <a:pt x="330049" y="392402"/>
                  <a:pt x="338328" y="402336"/>
                </a:cubicBezTo>
                <a:cubicBezTo>
                  <a:pt x="345363" y="410779"/>
                  <a:pt x="348345" y="422531"/>
                  <a:pt x="356616" y="429768"/>
                </a:cubicBezTo>
                <a:cubicBezTo>
                  <a:pt x="373157" y="444242"/>
                  <a:pt x="411480" y="466344"/>
                  <a:pt x="411480" y="466344"/>
                </a:cubicBezTo>
                <a:cubicBezTo>
                  <a:pt x="463296" y="544068"/>
                  <a:pt x="377952" y="423672"/>
                  <a:pt x="484632" y="530352"/>
                </a:cubicBezTo>
                <a:cubicBezTo>
                  <a:pt x="564775" y="610495"/>
                  <a:pt x="463113" y="512419"/>
                  <a:pt x="539496" y="576072"/>
                </a:cubicBezTo>
                <a:cubicBezTo>
                  <a:pt x="625444" y="647695"/>
                  <a:pt x="483127" y="547637"/>
                  <a:pt x="621792" y="640080"/>
                </a:cubicBezTo>
                <a:lnTo>
                  <a:pt x="649224" y="658368"/>
                </a:lnTo>
                <a:cubicBezTo>
                  <a:pt x="658368" y="664464"/>
                  <a:pt x="668885" y="668885"/>
                  <a:pt x="676656" y="676656"/>
                </a:cubicBezTo>
                <a:cubicBezTo>
                  <a:pt x="728658" y="728658"/>
                  <a:pt x="678587" y="686765"/>
                  <a:pt x="731520" y="713232"/>
                </a:cubicBezTo>
                <a:cubicBezTo>
                  <a:pt x="741350" y="718147"/>
                  <a:pt x="748909" y="727057"/>
                  <a:pt x="758952" y="731520"/>
                </a:cubicBezTo>
                <a:cubicBezTo>
                  <a:pt x="803715" y="751415"/>
                  <a:pt x="809472" y="746676"/>
                  <a:pt x="850392" y="758952"/>
                </a:cubicBezTo>
                <a:cubicBezTo>
                  <a:pt x="868856" y="764491"/>
                  <a:pt x="886241" y="774071"/>
                  <a:pt x="905256" y="777240"/>
                </a:cubicBezTo>
                <a:cubicBezTo>
                  <a:pt x="923544" y="780288"/>
                  <a:pt x="942021" y="782362"/>
                  <a:pt x="960120" y="786384"/>
                </a:cubicBezTo>
                <a:cubicBezTo>
                  <a:pt x="969529" y="788475"/>
                  <a:pt x="978284" y="792880"/>
                  <a:pt x="987552" y="795528"/>
                </a:cubicBezTo>
                <a:cubicBezTo>
                  <a:pt x="999636" y="798980"/>
                  <a:pt x="1011936" y="801624"/>
                  <a:pt x="1024128" y="804672"/>
                </a:cubicBezTo>
                <a:lnTo>
                  <a:pt x="1124712" y="795528"/>
                </a:lnTo>
                <a:cubicBezTo>
                  <a:pt x="1155206" y="792624"/>
                  <a:pt x="1186875" y="795392"/>
                  <a:pt x="1216152" y="786384"/>
                </a:cubicBezTo>
                <a:cubicBezTo>
                  <a:pt x="1228512" y="782581"/>
                  <a:pt x="1233376" y="766891"/>
                  <a:pt x="1243584" y="758952"/>
                </a:cubicBezTo>
                <a:cubicBezTo>
                  <a:pt x="1260934" y="745458"/>
                  <a:pt x="1277596" y="729327"/>
                  <a:pt x="1298448" y="722376"/>
                </a:cubicBezTo>
                <a:lnTo>
                  <a:pt x="1325880" y="71323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a:extLst>
              <a:ext uri="{FF2B5EF4-FFF2-40B4-BE49-F238E27FC236}">
                <a16:creationId xmlns:a16="http://schemas.microsoft.com/office/drawing/2014/main" id="{31BB9C68-7196-7245-A7AE-D5546B248E8D}"/>
              </a:ext>
            </a:extLst>
          </p:cNvPr>
          <p:cNvSpPr/>
          <p:nvPr/>
        </p:nvSpPr>
        <p:spPr>
          <a:xfrm>
            <a:off x="777240" y="2075688"/>
            <a:ext cx="1572768" cy="950976"/>
          </a:xfrm>
          <a:custGeom>
            <a:avLst/>
            <a:gdLst>
              <a:gd name="connsiteX0" fmla="*/ 0 w 1572768"/>
              <a:gd name="connsiteY0" fmla="*/ 0 h 950976"/>
              <a:gd name="connsiteX1" fmla="*/ 18288 w 1572768"/>
              <a:gd name="connsiteY1" fmla="*/ 100584 h 950976"/>
              <a:gd name="connsiteX2" fmla="*/ 27432 w 1572768"/>
              <a:gd name="connsiteY2" fmla="*/ 137160 h 950976"/>
              <a:gd name="connsiteX3" fmla="*/ 45720 w 1572768"/>
              <a:gd name="connsiteY3" fmla="*/ 192024 h 950976"/>
              <a:gd name="connsiteX4" fmla="*/ 64008 w 1572768"/>
              <a:gd name="connsiteY4" fmla="*/ 219456 h 950976"/>
              <a:gd name="connsiteX5" fmla="*/ 82296 w 1572768"/>
              <a:gd name="connsiteY5" fmla="*/ 274320 h 950976"/>
              <a:gd name="connsiteX6" fmla="*/ 109728 w 1572768"/>
              <a:gd name="connsiteY6" fmla="*/ 329184 h 950976"/>
              <a:gd name="connsiteX7" fmla="*/ 128016 w 1572768"/>
              <a:gd name="connsiteY7" fmla="*/ 356616 h 950976"/>
              <a:gd name="connsiteX8" fmla="*/ 137160 w 1572768"/>
              <a:gd name="connsiteY8" fmla="*/ 384048 h 950976"/>
              <a:gd name="connsiteX9" fmla="*/ 173736 w 1572768"/>
              <a:gd name="connsiteY9" fmla="*/ 438912 h 950976"/>
              <a:gd name="connsiteX10" fmla="*/ 192024 w 1572768"/>
              <a:gd name="connsiteY10" fmla="*/ 466344 h 950976"/>
              <a:gd name="connsiteX11" fmla="*/ 228600 w 1572768"/>
              <a:gd name="connsiteY11" fmla="*/ 548640 h 950976"/>
              <a:gd name="connsiteX12" fmla="*/ 256032 w 1572768"/>
              <a:gd name="connsiteY12" fmla="*/ 603504 h 950976"/>
              <a:gd name="connsiteX13" fmla="*/ 283464 w 1572768"/>
              <a:gd name="connsiteY13" fmla="*/ 621792 h 950976"/>
              <a:gd name="connsiteX14" fmla="*/ 374904 w 1572768"/>
              <a:gd name="connsiteY14" fmla="*/ 713232 h 950976"/>
              <a:gd name="connsiteX15" fmla="*/ 402336 w 1572768"/>
              <a:gd name="connsiteY15" fmla="*/ 731520 h 950976"/>
              <a:gd name="connsiteX16" fmla="*/ 420624 w 1572768"/>
              <a:gd name="connsiteY16" fmla="*/ 758952 h 950976"/>
              <a:gd name="connsiteX17" fmla="*/ 448056 w 1572768"/>
              <a:gd name="connsiteY17" fmla="*/ 768096 h 950976"/>
              <a:gd name="connsiteX18" fmla="*/ 475488 w 1572768"/>
              <a:gd name="connsiteY18" fmla="*/ 786384 h 950976"/>
              <a:gd name="connsiteX19" fmla="*/ 502920 w 1572768"/>
              <a:gd name="connsiteY19" fmla="*/ 795528 h 950976"/>
              <a:gd name="connsiteX20" fmla="*/ 530352 w 1572768"/>
              <a:gd name="connsiteY20" fmla="*/ 813816 h 950976"/>
              <a:gd name="connsiteX21" fmla="*/ 594360 w 1572768"/>
              <a:gd name="connsiteY21" fmla="*/ 832104 h 950976"/>
              <a:gd name="connsiteX22" fmla="*/ 649224 w 1572768"/>
              <a:gd name="connsiteY22" fmla="*/ 850392 h 950976"/>
              <a:gd name="connsiteX23" fmla="*/ 676656 w 1572768"/>
              <a:gd name="connsiteY23" fmla="*/ 859536 h 950976"/>
              <a:gd name="connsiteX24" fmla="*/ 704088 w 1572768"/>
              <a:gd name="connsiteY24" fmla="*/ 877824 h 950976"/>
              <a:gd name="connsiteX25" fmla="*/ 731520 w 1572768"/>
              <a:gd name="connsiteY25" fmla="*/ 886968 h 950976"/>
              <a:gd name="connsiteX26" fmla="*/ 758952 w 1572768"/>
              <a:gd name="connsiteY26" fmla="*/ 905256 h 950976"/>
              <a:gd name="connsiteX27" fmla="*/ 813816 w 1572768"/>
              <a:gd name="connsiteY27" fmla="*/ 923544 h 950976"/>
              <a:gd name="connsiteX28" fmla="*/ 841248 w 1572768"/>
              <a:gd name="connsiteY28" fmla="*/ 932688 h 950976"/>
              <a:gd name="connsiteX29" fmla="*/ 1078992 w 1572768"/>
              <a:gd name="connsiteY29" fmla="*/ 950976 h 950976"/>
              <a:gd name="connsiteX30" fmla="*/ 1234440 w 1572768"/>
              <a:gd name="connsiteY30" fmla="*/ 932688 h 950976"/>
              <a:gd name="connsiteX31" fmla="*/ 1307592 w 1572768"/>
              <a:gd name="connsiteY31" fmla="*/ 914400 h 950976"/>
              <a:gd name="connsiteX32" fmla="*/ 1344168 w 1572768"/>
              <a:gd name="connsiteY32" fmla="*/ 905256 h 950976"/>
              <a:gd name="connsiteX33" fmla="*/ 1371600 w 1572768"/>
              <a:gd name="connsiteY33" fmla="*/ 896112 h 950976"/>
              <a:gd name="connsiteX34" fmla="*/ 1444752 w 1572768"/>
              <a:gd name="connsiteY34" fmla="*/ 877824 h 950976"/>
              <a:gd name="connsiteX35" fmla="*/ 1508760 w 1572768"/>
              <a:gd name="connsiteY35" fmla="*/ 859536 h 950976"/>
              <a:gd name="connsiteX36" fmla="*/ 1527048 w 1572768"/>
              <a:gd name="connsiteY36" fmla="*/ 832104 h 950976"/>
              <a:gd name="connsiteX37" fmla="*/ 1554480 w 1572768"/>
              <a:gd name="connsiteY37" fmla="*/ 822960 h 950976"/>
              <a:gd name="connsiteX38" fmla="*/ 1572768 w 1572768"/>
              <a:gd name="connsiteY38" fmla="*/ 804672 h 950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72768" h="950976">
                <a:moveTo>
                  <a:pt x="0" y="0"/>
                </a:moveTo>
                <a:cubicBezTo>
                  <a:pt x="6617" y="39703"/>
                  <a:pt x="9768" y="62244"/>
                  <a:pt x="18288" y="100584"/>
                </a:cubicBezTo>
                <a:cubicBezTo>
                  <a:pt x="21014" y="112852"/>
                  <a:pt x="23821" y="125123"/>
                  <a:pt x="27432" y="137160"/>
                </a:cubicBezTo>
                <a:cubicBezTo>
                  <a:pt x="32971" y="155624"/>
                  <a:pt x="35027" y="175984"/>
                  <a:pt x="45720" y="192024"/>
                </a:cubicBezTo>
                <a:cubicBezTo>
                  <a:pt x="51816" y="201168"/>
                  <a:pt x="59545" y="209413"/>
                  <a:pt x="64008" y="219456"/>
                </a:cubicBezTo>
                <a:cubicBezTo>
                  <a:pt x="71837" y="237072"/>
                  <a:pt x="71603" y="258280"/>
                  <a:pt x="82296" y="274320"/>
                </a:cubicBezTo>
                <a:cubicBezTo>
                  <a:pt x="134707" y="352936"/>
                  <a:pt x="71870" y="253468"/>
                  <a:pt x="109728" y="329184"/>
                </a:cubicBezTo>
                <a:cubicBezTo>
                  <a:pt x="114643" y="339014"/>
                  <a:pt x="123101" y="346786"/>
                  <a:pt x="128016" y="356616"/>
                </a:cubicBezTo>
                <a:cubicBezTo>
                  <a:pt x="132327" y="365237"/>
                  <a:pt x="132479" y="375622"/>
                  <a:pt x="137160" y="384048"/>
                </a:cubicBezTo>
                <a:cubicBezTo>
                  <a:pt x="147834" y="403261"/>
                  <a:pt x="161544" y="420624"/>
                  <a:pt x="173736" y="438912"/>
                </a:cubicBezTo>
                <a:cubicBezTo>
                  <a:pt x="179832" y="448056"/>
                  <a:pt x="188549" y="455918"/>
                  <a:pt x="192024" y="466344"/>
                </a:cubicBezTo>
                <a:cubicBezTo>
                  <a:pt x="239205" y="607888"/>
                  <a:pt x="185128" y="461697"/>
                  <a:pt x="228600" y="548640"/>
                </a:cubicBezTo>
                <a:cubicBezTo>
                  <a:pt x="243474" y="578388"/>
                  <a:pt x="229827" y="577299"/>
                  <a:pt x="256032" y="603504"/>
                </a:cubicBezTo>
                <a:cubicBezTo>
                  <a:pt x="263803" y="611275"/>
                  <a:pt x="274320" y="615696"/>
                  <a:pt x="283464" y="621792"/>
                </a:cubicBezTo>
                <a:cubicBezTo>
                  <a:pt x="332232" y="694944"/>
                  <a:pt x="301752" y="664464"/>
                  <a:pt x="374904" y="713232"/>
                </a:cubicBezTo>
                <a:lnTo>
                  <a:pt x="402336" y="731520"/>
                </a:lnTo>
                <a:cubicBezTo>
                  <a:pt x="408432" y="740664"/>
                  <a:pt x="412042" y="752087"/>
                  <a:pt x="420624" y="758952"/>
                </a:cubicBezTo>
                <a:cubicBezTo>
                  <a:pt x="428150" y="764973"/>
                  <a:pt x="439435" y="763785"/>
                  <a:pt x="448056" y="768096"/>
                </a:cubicBezTo>
                <a:cubicBezTo>
                  <a:pt x="457886" y="773011"/>
                  <a:pt x="465658" y="781469"/>
                  <a:pt x="475488" y="786384"/>
                </a:cubicBezTo>
                <a:cubicBezTo>
                  <a:pt x="484109" y="790695"/>
                  <a:pt x="494299" y="791217"/>
                  <a:pt x="502920" y="795528"/>
                </a:cubicBezTo>
                <a:cubicBezTo>
                  <a:pt x="512750" y="800443"/>
                  <a:pt x="520522" y="808901"/>
                  <a:pt x="530352" y="813816"/>
                </a:cubicBezTo>
                <a:cubicBezTo>
                  <a:pt x="545717" y="821499"/>
                  <a:pt x="579711" y="827709"/>
                  <a:pt x="594360" y="832104"/>
                </a:cubicBezTo>
                <a:cubicBezTo>
                  <a:pt x="612824" y="837643"/>
                  <a:pt x="630936" y="844296"/>
                  <a:pt x="649224" y="850392"/>
                </a:cubicBezTo>
                <a:cubicBezTo>
                  <a:pt x="658368" y="853440"/>
                  <a:pt x="668636" y="854189"/>
                  <a:pt x="676656" y="859536"/>
                </a:cubicBezTo>
                <a:cubicBezTo>
                  <a:pt x="685800" y="865632"/>
                  <a:pt x="694258" y="872909"/>
                  <a:pt x="704088" y="877824"/>
                </a:cubicBezTo>
                <a:cubicBezTo>
                  <a:pt x="712709" y="882135"/>
                  <a:pt x="722899" y="882657"/>
                  <a:pt x="731520" y="886968"/>
                </a:cubicBezTo>
                <a:cubicBezTo>
                  <a:pt x="741350" y="891883"/>
                  <a:pt x="748909" y="900793"/>
                  <a:pt x="758952" y="905256"/>
                </a:cubicBezTo>
                <a:cubicBezTo>
                  <a:pt x="776568" y="913085"/>
                  <a:pt x="795528" y="917448"/>
                  <a:pt x="813816" y="923544"/>
                </a:cubicBezTo>
                <a:cubicBezTo>
                  <a:pt x="822960" y="926592"/>
                  <a:pt x="831668" y="931624"/>
                  <a:pt x="841248" y="932688"/>
                </a:cubicBezTo>
                <a:cubicBezTo>
                  <a:pt x="975132" y="947564"/>
                  <a:pt x="895991" y="940211"/>
                  <a:pt x="1078992" y="950976"/>
                </a:cubicBezTo>
                <a:cubicBezTo>
                  <a:pt x="1115266" y="947349"/>
                  <a:pt x="1194012" y="940774"/>
                  <a:pt x="1234440" y="932688"/>
                </a:cubicBezTo>
                <a:cubicBezTo>
                  <a:pt x="1259086" y="927759"/>
                  <a:pt x="1283208" y="920496"/>
                  <a:pt x="1307592" y="914400"/>
                </a:cubicBezTo>
                <a:cubicBezTo>
                  <a:pt x="1319784" y="911352"/>
                  <a:pt x="1332246" y="909230"/>
                  <a:pt x="1344168" y="905256"/>
                </a:cubicBezTo>
                <a:cubicBezTo>
                  <a:pt x="1353312" y="902208"/>
                  <a:pt x="1362301" y="898648"/>
                  <a:pt x="1371600" y="896112"/>
                </a:cubicBezTo>
                <a:cubicBezTo>
                  <a:pt x="1395849" y="889499"/>
                  <a:pt x="1420907" y="885772"/>
                  <a:pt x="1444752" y="877824"/>
                </a:cubicBezTo>
                <a:cubicBezTo>
                  <a:pt x="1484106" y="864706"/>
                  <a:pt x="1462833" y="871018"/>
                  <a:pt x="1508760" y="859536"/>
                </a:cubicBezTo>
                <a:cubicBezTo>
                  <a:pt x="1514856" y="850392"/>
                  <a:pt x="1518466" y="838969"/>
                  <a:pt x="1527048" y="832104"/>
                </a:cubicBezTo>
                <a:cubicBezTo>
                  <a:pt x="1534574" y="826083"/>
                  <a:pt x="1546215" y="827919"/>
                  <a:pt x="1554480" y="822960"/>
                </a:cubicBezTo>
                <a:cubicBezTo>
                  <a:pt x="1561872" y="818525"/>
                  <a:pt x="1566672" y="810768"/>
                  <a:pt x="1572768" y="804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8" name="Straight Connector 87">
            <a:extLst>
              <a:ext uri="{FF2B5EF4-FFF2-40B4-BE49-F238E27FC236}">
                <a16:creationId xmlns:a16="http://schemas.microsoft.com/office/drawing/2014/main" id="{50C93154-7E5C-1B47-8AC9-BC435AF12AD8}"/>
              </a:ext>
            </a:extLst>
          </p:cNvPr>
          <p:cNvCxnSpPr>
            <a:cxnSpLocks/>
          </p:cNvCxnSpPr>
          <p:nvPr/>
        </p:nvCxnSpPr>
        <p:spPr>
          <a:xfrm>
            <a:off x="906458" y="2141448"/>
            <a:ext cx="62806" cy="131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07AE9E8-7E4F-724B-9394-352B8403EBC3}"/>
              </a:ext>
            </a:extLst>
          </p:cNvPr>
          <p:cNvCxnSpPr>
            <a:cxnSpLocks/>
          </p:cNvCxnSpPr>
          <p:nvPr/>
        </p:nvCxnSpPr>
        <p:spPr>
          <a:xfrm>
            <a:off x="1058315" y="23376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B8F6FC6-3939-314B-A82F-F82D6669B832}"/>
              </a:ext>
            </a:extLst>
          </p:cNvPr>
          <p:cNvCxnSpPr>
            <a:cxnSpLocks/>
          </p:cNvCxnSpPr>
          <p:nvPr/>
        </p:nvCxnSpPr>
        <p:spPr>
          <a:xfrm>
            <a:off x="1210715" y="24900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227B8E0-B480-3748-90DD-905581341B24}"/>
              </a:ext>
            </a:extLst>
          </p:cNvPr>
          <p:cNvCxnSpPr>
            <a:cxnSpLocks/>
          </p:cNvCxnSpPr>
          <p:nvPr/>
        </p:nvCxnSpPr>
        <p:spPr>
          <a:xfrm>
            <a:off x="1363115" y="2642409"/>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A83752E-CCC7-9C47-A117-E46D839C2FA3}"/>
              </a:ext>
            </a:extLst>
          </p:cNvPr>
          <p:cNvCxnSpPr>
            <a:cxnSpLocks/>
          </p:cNvCxnSpPr>
          <p:nvPr/>
        </p:nvCxnSpPr>
        <p:spPr>
          <a:xfrm>
            <a:off x="1579523" y="2767377"/>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F00A348-66EA-1747-A4D4-D398CEDA3A16}"/>
              </a:ext>
            </a:extLst>
          </p:cNvPr>
          <p:cNvCxnSpPr>
            <a:cxnSpLocks/>
          </p:cNvCxnSpPr>
          <p:nvPr/>
        </p:nvCxnSpPr>
        <p:spPr>
          <a:xfrm>
            <a:off x="-5031350" y="2137924"/>
            <a:ext cx="45053" cy="1464"/>
          </a:xfrm>
          <a:prstGeom prst="line">
            <a:avLst/>
          </a:prstGeom>
        </p:spPr>
        <p:style>
          <a:lnRef idx="1">
            <a:schemeClr val="accent1"/>
          </a:lnRef>
          <a:fillRef idx="0">
            <a:schemeClr val="accent1"/>
          </a:fillRef>
          <a:effectRef idx="0">
            <a:schemeClr val="accent1"/>
          </a:effectRef>
          <a:fontRef idx="minor">
            <a:schemeClr val="tx1"/>
          </a:fontRef>
        </p:style>
      </p:cxnSp>
      <p:pic>
        <p:nvPicPr>
          <p:cNvPr id="104" name="Picture 103" descr="A picture containing fruit, banana&#10;&#10;Description automatically generated">
            <a:extLst>
              <a:ext uri="{FF2B5EF4-FFF2-40B4-BE49-F238E27FC236}">
                <a16:creationId xmlns:a16="http://schemas.microsoft.com/office/drawing/2014/main" id="{B8F5F2DF-007E-374C-954C-29ECF408238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4167" l="3084" r="93392">
                        <a14:foregroundMark x1="7930" y1="35833" x2="7930" y2="35833"/>
                        <a14:foregroundMark x1="3524" y1="16667" x2="3524" y2="16667"/>
                        <a14:foregroundMark x1="38326" y1="94167" x2="38326" y2="94167"/>
                        <a14:foregroundMark x1="91189" y1="48333" x2="91189" y2="48333"/>
                        <a14:foregroundMark x1="93392" y1="39167" x2="93392" y2="39167"/>
                        <a14:foregroundMark x1="92952" y1="35833" x2="92952" y2="35833"/>
                        <a14:foregroundMark x1="92952" y1="33333" x2="92952" y2="33333"/>
                        <a14:foregroundMark x1="93392" y1="35000" x2="93392" y2="35000"/>
                        <a14:foregroundMark x1="92952" y1="33333" x2="92952" y2="33333"/>
                      </a14:backgroundRemoval>
                    </a14:imgEffect>
                  </a14:imgLayer>
                </a14:imgProps>
              </a:ext>
            </a:extLst>
          </a:blip>
          <a:stretch>
            <a:fillRect/>
          </a:stretch>
        </p:blipFill>
        <p:spPr>
          <a:xfrm rot="1403434">
            <a:off x="903823" y="3017519"/>
            <a:ext cx="1027882" cy="543374"/>
          </a:xfrm>
          <a:prstGeom prst="rect">
            <a:avLst/>
          </a:prstGeom>
        </p:spPr>
      </p:pic>
      <p:pic>
        <p:nvPicPr>
          <p:cNvPr id="106" name="Picture 105" descr="A close up of a toy&#10;&#10;Description automatically generated">
            <a:extLst>
              <a:ext uri="{FF2B5EF4-FFF2-40B4-BE49-F238E27FC236}">
                <a16:creationId xmlns:a16="http://schemas.microsoft.com/office/drawing/2014/main" id="{85178750-4DD4-8D4F-819D-25C44D0FF075}"/>
              </a:ext>
            </a:extLst>
          </p:cNvPr>
          <p:cNvPicPr>
            <a:picLocks noChangeAspect="1"/>
          </p:cNvPicPr>
          <p:nvPr/>
        </p:nvPicPr>
        <p:blipFill>
          <a:blip r:embed="rId6"/>
          <a:stretch>
            <a:fillRect/>
          </a:stretch>
        </p:blipFill>
        <p:spPr>
          <a:xfrm flipH="1">
            <a:off x="4430061" y="5603463"/>
            <a:ext cx="783986" cy="592101"/>
          </a:xfrm>
          <a:prstGeom prst="rect">
            <a:avLst/>
          </a:prstGeom>
        </p:spPr>
      </p:pic>
      <p:pic>
        <p:nvPicPr>
          <p:cNvPr id="112" name="Picture 111" descr="A picture containing building, indoor, person, standing&#10;&#10;Description automatically generated">
            <a:extLst>
              <a:ext uri="{FF2B5EF4-FFF2-40B4-BE49-F238E27FC236}">
                <a16:creationId xmlns:a16="http://schemas.microsoft.com/office/drawing/2014/main" id="{DAB9BB44-95B2-5E4C-9C1A-1DBD70A7549B}"/>
              </a:ext>
            </a:extLst>
          </p:cNvPr>
          <p:cNvPicPr>
            <a:picLocks noChangeAspect="1"/>
          </p:cNvPicPr>
          <p:nvPr/>
        </p:nvPicPr>
        <p:blipFill>
          <a:blip r:embed="rId7"/>
          <a:stretch>
            <a:fillRect/>
          </a:stretch>
        </p:blipFill>
        <p:spPr>
          <a:xfrm>
            <a:off x="4106064" y="3680891"/>
            <a:ext cx="1033532" cy="715816"/>
          </a:xfrm>
          <a:prstGeom prst="rect">
            <a:avLst/>
          </a:prstGeom>
        </p:spPr>
      </p:pic>
      <p:pic>
        <p:nvPicPr>
          <p:cNvPr id="114" name="Picture 113" descr="A picture containing person, building, person, bicycle&#10;&#10;Description automatically generated">
            <a:extLst>
              <a:ext uri="{FF2B5EF4-FFF2-40B4-BE49-F238E27FC236}">
                <a16:creationId xmlns:a16="http://schemas.microsoft.com/office/drawing/2014/main" id="{72113280-F388-2E48-B206-94A44060B774}"/>
              </a:ext>
            </a:extLst>
          </p:cNvPr>
          <p:cNvPicPr>
            <a:picLocks noChangeAspect="1"/>
          </p:cNvPicPr>
          <p:nvPr/>
        </p:nvPicPr>
        <p:blipFill>
          <a:blip r:embed="rId8"/>
          <a:stretch>
            <a:fillRect/>
          </a:stretch>
        </p:blipFill>
        <p:spPr>
          <a:xfrm>
            <a:off x="3024242" y="5768786"/>
            <a:ext cx="1130389" cy="743848"/>
          </a:xfrm>
          <a:prstGeom prst="rect">
            <a:avLst/>
          </a:prstGeom>
        </p:spPr>
      </p:pic>
      <p:grpSp>
        <p:nvGrpSpPr>
          <p:cNvPr id="121" name="Group 120">
            <a:extLst>
              <a:ext uri="{FF2B5EF4-FFF2-40B4-BE49-F238E27FC236}">
                <a16:creationId xmlns:a16="http://schemas.microsoft.com/office/drawing/2014/main" id="{8F5F3BD6-C7DF-2046-BD6E-11A33E6D2F8B}"/>
              </a:ext>
            </a:extLst>
          </p:cNvPr>
          <p:cNvGrpSpPr/>
          <p:nvPr/>
        </p:nvGrpSpPr>
        <p:grpSpPr>
          <a:xfrm>
            <a:off x="5801457" y="5036217"/>
            <a:ext cx="1795739" cy="1308089"/>
            <a:chOff x="5734345" y="4818194"/>
            <a:chExt cx="1795739" cy="1308089"/>
          </a:xfrm>
        </p:grpSpPr>
        <p:sp>
          <p:nvSpPr>
            <p:cNvPr id="81" name="TextBox 80">
              <a:extLst>
                <a:ext uri="{FF2B5EF4-FFF2-40B4-BE49-F238E27FC236}">
                  <a16:creationId xmlns:a16="http://schemas.microsoft.com/office/drawing/2014/main" id="{EC415983-73FD-624B-8AF4-A31315456DEF}"/>
                </a:ext>
              </a:extLst>
            </p:cNvPr>
            <p:cNvSpPr txBox="1"/>
            <p:nvPr/>
          </p:nvSpPr>
          <p:spPr>
            <a:xfrm>
              <a:off x="6420838" y="4818194"/>
              <a:ext cx="732392" cy="369332"/>
            </a:xfrm>
            <a:prstGeom prst="rect">
              <a:avLst/>
            </a:prstGeom>
            <a:noFill/>
          </p:spPr>
          <p:txBody>
            <a:bodyPr wrap="square" rtlCol="0">
              <a:spAutoFit/>
            </a:bodyPr>
            <a:lstStyle/>
            <a:p>
              <a:r>
                <a:rPr lang="en-GB" dirty="0"/>
                <a:t>AMS</a:t>
              </a:r>
            </a:p>
          </p:txBody>
        </p:sp>
        <p:pic>
          <p:nvPicPr>
            <p:cNvPr id="99" name="Picture 98" descr="A picture containing chair, drawing, bed&#10;&#10;Description automatically generated">
              <a:extLst>
                <a:ext uri="{FF2B5EF4-FFF2-40B4-BE49-F238E27FC236}">
                  <a16:creationId xmlns:a16="http://schemas.microsoft.com/office/drawing/2014/main" id="{1BF3E29E-1F24-C948-AC7A-922A003F1304}"/>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6780" b="96610" l="1053" r="95439">
                          <a14:foregroundMark x1="7719" y1="27684" x2="7719" y2="27684"/>
                          <a14:foregroundMark x1="2105" y1="27684" x2="2105" y2="27684"/>
                          <a14:foregroundMark x1="1053" y1="10734" x2="1053" y2="10734"/>
                          <a14:foregroundMark x1="15088" y1="9040" x2="15088" y2="9040"/>
                          <a14:foregroundMark x1="76842" y1="6780" x2="76842" y2="6780"/>
                          <a14:foregroundMark x1="88421" y1="16384" x2="88421" y2="16384"/>
                          <a14:foregroundMark x1="95789" y1="10734" x2="95789" y2="10734"/>
                          <a14:foregroundMark x1="48421" y1="80226" x2="48421" y2="80226"/>
                          <a14:foregroundMark x1="54386" y1="96610" x2="54386" y2="96610"/>
                          <a14:foregroundMark x1="41053" y1="96610" x2="41053" y2="96610"/>
                          <a14:foregroundMark x1="42807" y1="90960" x2="42807" y2="90960"/>
                          <a14:foregroundMark x1="53333" y1="92090" x2="53333" y2="92090"/>
                        </a14:backgroundRemoval>
                      </a14:imgEffect>
                    </a14:imgLayer>
                  </a14:imgProps>
                </a:ext>
              </a:extLst>
            </a:blip>
            <a:stretch>
              <a:fillRect/>
            </a:stretch>
          </p:blipFill>
          <p:spPr>
            <a:xfrm>
              <a:off x="5734345" y="5011035"/>
              <a:ext cx="1795739" cy="1115248"/>
            </a:xfrm>
            <a:prstGeom prst="rect">
              <a:avLst/>
            </a:prstGeom>
          </p:spPr>
        </p:pic>
        <p:pic>
          <p:nvPicPr>
            <p:cNvPr id="102" name="Picture 101">
              <a:extLst>
                <a:ext uri="{FF2B5EF4-FFF2-40B4-BE49-F238E27FC236}">
                  <a16:creationId xmlns:a16="http://schemas.microsoft.com/office/drawing/2014/main" id="{74EDA4D1-5B77-794B-93DB-7BFF46F80DC7}"/>
                </a:ext>
              </a:extLst>
            </p:cNvPr>
            <p:cNvPicPr>
              <a:picLocks noChangeAspect="1"/>
            </p:cNvPicPr>
            <p:nvPr/>
          </p:nvPicPr>
          <p:blipFill>
            <a:blip r:embed="rId11"/>
            <a:stretch>
              <a:fillRect/>
            </a:stretch>
          </p:blipFill>
          <p:spPr>
            <a:xfrm rot="20262138">
              <a:off x="6876288" y="5315250"/>
              <a:ext cx="152516" cy="148703"/>
            </a:xfrm>
            <a:prstGeom prst="rect">
              <a:avLst/>
            </a:prstGeom>
          </p:spPr>
        </p:pic>
        <p:cxnSp>
          <p:nvCxnSpPr>
            <p:cNvPr id="116" name="Straight Arrow Connector 115">
              <a:extLst>
                <a:ext uri="{FF2B5EF4-FFF2-40B4-BE49-F238E27FC236}">
                  <a16:creationId xmlns:a16="http://schemas.microsoft.com/office/drawing/2014/main" id="{F9A577BC-AF89-3347-AFF7-C9F573D40A67}"/>
                </a:ext>
              </a:extLst>
            </p:cNvPr>
            <p:cNvCxnSpPr>
              <a:endCxn id="102" idx="0"/>
            </p:cNvCxnSpPr>
            <p:nvPr/>
          </p:nvCxnSpPr>
          <p:spPr>
            <a:xfrm>
              <a:off x="6787034" y="5092598"/>
              <a:ext cx="137302" cy="228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26D0B28C-C55B-7349-A83E-DC37CA3ED222}"/>
              </a:ext>
            </a:extLst>
          </p:cNvPr>
          <p:cNvGrpSpPr/>
          <p:nvPr/>
        </p:nvGrpSpPr>
        <p:grpSpPr>
          <a:xfrm>
            <a:off x="2293868" y="1140847"/>
            <a:ext cx="1338606" cy="1791074"/>
            <a:chOff x="2545811" y="1023871"/>
            <a:chExt cx="1338606" cy="1791074"/>
          </a:xfrm>
        </p:grpSpPr>
        <p:cxnSp>
          <p:nvCxnSpPr>
            <p:cNvPr id="38" name="Straight Arrow Connector 37">
              <a:extLst>
                <a:ext uri="{FF2B5EF4-FFF2-40B4-BE49-F238E27FC236}">
                  <a16:creationId xmlns:a16="http://schemas.microsoft.com/office/drawing/2014/main" id="{B6E3F0FF-E97D-0A4C-BDBF-6D96DACCDCAA}"/>
                </a:ext>
              </a:extLst>
            </p:cNvPr>
            <p:cNvCxnSpPr/>
            <p:nvPr/>
          </p:nvCxnSpPr>
          <p:spPr>
            <a:xfrm flipH="1" flipV="1">
              <a:off x="2962656" y="1446003"/>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5E47997-2948-5A4F-B496-7CFD5A2CA950}"/>
                </a:ext>
              </a:extLst>
            </p:cNvPr>
            <p:cNvCxnSpPr>
              <a:cxnSpLocks/>
            </p:cNvCxnSpPr>
            <p:nvPr/>
          </p:nvCxnSpPr>
          <p:spPr>
            <a:xfrm flipV="1">
              <a:off x="3182112" y="1421062"/>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4DA54A7-6463-5745-9442-7131340B125E}"/>
                </a:ext>
              </a:extLst>
            </p:cNvPr>
            <p:cNvCxnSpPr>
              <a:cxnSpLocks/>
            </p:cNvCxnSpPr>
            <p:nvPr/>
          </p:nvCxnSpPr>
          <p:spPr>
            <a:xfrm flipV="1">
              <a:off x="3273552" y="1440079"/>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98DBAC1-2A94-DE46-B842-4513D40670E2}"/>
                </a:ext>
              </a:extLst>
            </p:cNvPr>
            <p:cNvCxnSpPr>
              <a:cxnSpLocks/>
            </p:cNvCxnSpPr>
            <p:nvPr/>
          </p:nvCxnSpPr>
          <p:spPr>
            <a:xfrm flipV="1">
              <a:off x="3364992" y="1676491"/>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14976E1-49F0-6947-AD55-CF667B9B713A}"/>
                </a:ext>
              </a:extLst>
            </p:cNvPr>
            <p:cNvCxnSpPr>
              <a:cxnSpLocks/>
              <a:stCxn id="36" idx="12"/>
            </p:cNvCxnSpPr>
            <p:nvPr/>
          </p:nvCxnSpPr>
          <p:spPr>
            <a:xfrm flipV="1">
              <a:off x="3398534" y="1848228"/>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5481F2F-30AE-794C-A323-6A089CB53AE4}"/>
                </a:ext>
              </a:extLst>
            </p:cNvPr>
            <p:cNvCxnSpPr>
              <a:cxnSpLocks/>
            </p:cNvCxnSpPr>
            <p:nvPr/>
          </p:nvCxnSpPr>
          <p:spPr>
            <a:xfrm flipH="1" flipV="1">
              <a:off x="2693911" y="1580466"/>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CE663DA9-9231-8646-9DE7-65F8F0F71088}"/>
                </a:ext>
              </a:extLst>
            </p:cNvPr>
            <p:cNvCxnSpPr>
              <a:cxnSpLocks/>
            </p:cNvCxnSpPr>
            <p:nvPr/>
          </p:nvCxnSpPr>
          <p:spPr>
            <a:xfrm flipH="1" flipV="1">
              <a:off x="2545811" y="191290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819D8B4-5756-3D40-9705-428ABB1C4AEC}"/>
                </a:ext>
              </a:extLst>
            </p:cNvPr>
            <p:cNvCxnSpPr>
              <a:cxnSpLocks/>
            </p:cNvCxnSpPr>
            <p:nvPr/>
          </p:nvCxnSpPr>
          <p:spPr>
            <a:xfrm flipH="1">
              <a:off x="2545811" y="2122685"/>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B74114E-C7C2-BE4B-828B-97272BF394CD}"/>
                </a:ext>
              </a:extLst>
            </p:cNvPr>
            <p:cNvCxnSpPr/>
            <p:nvPr/>
          </p:nvCxnSpPr>
          <p:spPr>
            <a:xfrm>
              <a:off x="3312124" y="2291996"/>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392FDE6C-BE9D-5940-BC7A-57B0AEC00D19}"/>
                </a:ext>
              </a:extLst>
            </p:cNvPr>
            <p:cNvCxnSpPr>
              <a:cxnSpLocks/>
            </p:cNvCxnSpPr>
            <p:nvPr/>
          </p:nvCxnSpPr>
          <p:spPr>
            <a:xfrm flipH="1">
              <a:off x="3248116" y="2323105"/>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126BB6AD-EE89-544E-B3E6-3483F413E244}"/>
                </a:ext>
              </a:extLst>
            </p:cNvPr>
            <p:cNvCxnSpPr>
              <a:cxnSpLocks/>
            </p:cNvCxnSpPr>
            <p:nvPr/>
          </p:nvCxnSpPr>
          <p:spPr>
            <a:xfrm flipH="1">
              <a:off x="2964641" y="2291996"/>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178BB35-BC74-5343-AEE8-C408AAF4DE81}"/>
                </a:ext>
              </a:extLst>
            </p:cNvPr>
            <p:cNvCxnSpPr>
              <a:cxnSpLocks/>
            </p:cNvCxnSpPr>
            <p:nvPr/>
          </p:nvCxnSpPr>
          <p:spPr>
            <a:xfrm flipH="1">
              <a:off x="2757374" y="2272979"/>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AE01718-243B-334B-BE30-C1084F4799A8}"/>
                </a:ext>
              </a:extLst>
            </p:cNvPr>
            <p:cNvCxnSpPr>
              <a:cxnSpLocks/>
            </p:cNvCxnSpPr>
            <p:nvPr/>
          </p:nvCxnSpPr>
          <p:spPr>
            <a:xfrm flipH="1">
              <a:off x="2605347" y="2227176"/>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913E2CD-BCAB-2A4F-BFE1-2BD3DAA09ABD}"/>
                </a:ext>
              </a:extLst>
            </p:cNvPr>
            <p:cNvCxnSpPr>
              <a:cxnSpLocks/>
            </p:cNvCxnSpPr>
            <p:nvPr/>
          </p:nvCxnSpPr>
          <p:spPr>
            <a:xfrm>
              <a:off x="3396172" y="2272979"/>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6A3A4A8-A388-4D4F-9852-7231C29D1BBA}"/>
                </a:ext>
              </a:extLst>
            </p:cNvPr>
            <p:cNvCxnSpPr>
              <a:cxnSpLocks/>
            </p:cNvCxnSpPr>
            <p:nvPr/>
          </p:nvCxnSpPr>
          <p:spPr>
            <a:xfrm>
              <a:off x="3449137" y="222732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D18D21CB-7D31-5848-9248-513FC41353A8}"/>
                </a:ext>
              </a:extLst>
            </p:cNvPr>
            <p:cNvCxnSpPr>
              <a:cxnSpLocks/>
            </p:cNvCxnSpPr>
            <p:nvPr/>
          </p:nvCxnSpPr>
          <p:spPr>
            <a:xfrm flipV="1">
              <a:off x="3449137" y="2038673"/>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690535E7-9624-F245-8A42-2009DBAFB3C6}"/>
                </a:ext>
              </a:extLst>
            </p:cNvPr>
            <p:cNvSpPr txBox="1"/>
            <p:nvPr/>
          </p:nvSpPr>
          <p:spPr>
            <a:xfrm>
              <a:off x="2706158" y="1023871"/>
              <a:ext cx="984565" cy="369332"/>
            </a:xfrm>
            <a:prstGeom prst="rect">
              <a:avLst/>
            </a:prstGeom>
            <a:noFill/>
          </p:spPr>
          <p:txBody>
            <a:bodyPr wrap="none" rtlCol="0">
              <a:spAutoFit/>
            </a:bodyPr>
            <a:lstStyle/>
            <a:p>
              <a:r>
                <a:rPr lang="en-GB" dirty="0"/>
                <a:t>big bang</a:t>
              </a:r>
            </a:p>
          </p:txBody>
        </p:sp>
      </p:grpSp>
      <p:sp>
        <p:nvSpPr>
          <p:cNvPr id="125" name="TextBox 124">
            <a:extLst>
              <a:ext uri="{FF2B5EF4-FFF2-40B4-BE49-F238E27FC236}">
                <a16:creationId xmlns:a16="http://schemas.microsoft.com/office/drawing/2014/main" id="{DFC0CE97-7FF3-8D48-BC72-78D488EFA009}"/>
              </a:ext>
            </a:extLst>
          </p:cNvPr>
          <p:cNvSpPr txBox="1"/>
          <p:nvPr/>
        </p:nvSpPr>
        <p:spPr>
          <a:xfrm>
            <a:off x="9439179" y="3240261"/>
            <a:ext cx="1439609" cy="584775"/>
          </a:xfrm>
          <a:prstGeom prst="rect">
            <a:avLst/>
          </a:prstGeom>
          <a:noFill/>
        </p:spPr>
        <p:txBody>
          <a:bodyPr wrap="square" rtlCol="0">
            <a:spAutoFit/>
          </a:bodyPr>
          <a:lstStyle/>
          <a:p>
            <a:r>
              <a:rPr lang="en-GB" sz="1600" dirty="0"/>
              <a:t>antimatter decelerator</a:t>
            </a:r>
          </a:p>
        </p:txBody>
      </p:sp>
      <p:sp>
        <p:nvSpPr>
          <p:cNvPr id="126" name="TextBox 125">
            <a:extLst>
              <a:ext uri="{FF2B5EF4-FFF2-40B4-BE49-F238E27FC236}">
                <a16:creationId xmlns:a16="http://schemas.microsoft.com/office/drawing/2014/main" id="{B5855017-8109-FA43-8287-BE72DB285197}"/>
              </a:ext>
            </a:extLst>
          </p:cNvPr>
          <p:cNvSpPr txBox="1"/>
          <p:nvPr/>
        </p:nvSpPr>
        <p:spPr>
          <a:xfrm>
            <a:off x="7505240" y="3708267"/>
            <a:ext cx="1771908" cy="584775"/>
          </a:xfrm>
          <a:prstGeom prst="rect">
            <a:avLst/>
          </a:prstGeom>
          <a:noFill/>
        </p:spPr>
        <p:txBody>
          <a:bodyPr wrap="square" rtlCol="0">
            <a:spAutoFit/>
          </a:bodyPr>
          <a:lstStyle/>
          <a:p>
            <a:r>
              <a:rPr lang="en-GB" sz="1600" dirty="0"/>
              <a:t>extra low energy antimatter</a:t>
            </a:r>
          </a:p>
        </p:txBody>
      </p:sp>
      <p:sp>
        <p:nvSpPr>
          <p:cNvPr id="127" name="TextBox 126">
            <a:extLst>
              <a:ext uri="{FF2B5EF4-FFF2-40B4-BE49-F238E27FC236}">
                <a16:creationId xmlns:a16="http://schemas.microsoft.com/office/drawing/2014/main" id="{D13EC248-5E05-F440-B0C8-DABE6ED9312E}"/>
              </a:ext>
            </a:extLst>
          </p:cNvPr>
          <p:cNvSpPr txBox="1"/>
          <p:nvPr/>
        </p:nvSpPr>
        <p:spPr>
          <a:xfrm>
            <a:off x="5225002" y="1907663"/>
            <a:ext cx="962729" cy="369332"/>
          </a:xfrm>
          <a:prstGeom prst="rect">
            <a:avLst/>
          </a:prstGeom>
          <a:noFill/>
        </p:spPr>
        <p:txBody>
          <a:bodyPr wrap="square" rtlCol="0">
            <a:spAutoFit/>
          </a:bodyPr>
          <a:lstStyle/>
          <a:p>
            <a:r>
              <a:rPr lang="en-GB" dirty="0"/>
              <a:t>theory ?</a:t>
            </a:r>
          </a:p>
        </p:txBody>
      </p:sp>
      <p:sp>
        <p:nvSpPr>
          <p:cNvPr id="128" name="TextBox 127">
            <a:extLst>
              <a:ext uri="{FF2B5EF4-FFF2-40B4-BE49-F238E27FC236}">
                <a16:creationId xmlns:a16="http://schemas.microsoft.com/office/drawing/2014/main" id="{C6AE2E28-4B6A-7143-9E9A-36FAA2500C51}"/>
              </a:ext>
            </a:extLst>
          </p:cNvPr>
          <p:cNvSpPr txBox="1"/>
          <p:nvPr/>
        </p:nvSpPr>
        <p:spPr>
          <a:xfrm>
            <a:off x="9018388" y="1858483"/>
            <a:ext cx="1348187" cy="369332"/>
          </a:xfrm>
          <a:prstGeom prst="rect">
            <a:avLst/>
          </a:prstGeom>
          <a:noFill/>
        </p:spPr>
        <p:txBody>
          <a:bodyPr wrap="square" rtlCol="0">
            <a:spAutoFit/>
          </a:bodyPr>
          <a:lstStyle/>
          <a:p>
            <a:r>
              <a:rPr lang="en-GB" dirty="0"/>
              <a:t>experiments</a:t>
            </a:r>
          </a:p>
        </p:txBody>
      </p:sp>
      <p:sp>
        <p:nvSpPr>
          <p:cNvPr id="131" name="TextBox 130">
            <a:extLst>
              <a:ext uri="{FF2B5EF4-FFF2-40B4-BE49-F238E27FC236}">
                <a16:creationId xmlns:a16="http://schemas.microsoft.com/office/drawing/2014/main" id="{A862DD92-A59C-9B4A-8E9C-A74DCC38EECD}"/>
              </a:ext>
            </a:extLst>
          </p:cNvPr>
          <p:cNvSpPr txBox="1"/>
          <p:nvPr/>
        </p:nvSpPr>
        <p:spPr>
          <a:xfrm>
            <a:off x="10768670" y="5415098"/>
            <a:ext cx="811468" cy="369332"/>
          </a:xfrm>
          <a:prstGeom prst="rect">
            <a:avLst/>
          </a:prstGeom>
          <a:noFill/>
        </p:spPr>
        <p:txBody>
          <a:bodyPr wrap="square" rtlCol="0">
            <a:spAutoFit/>
          </a:bodyPr>
          <a:lstStyle/>
          <a:p>
            <a:r>
              <a:rPr lang="en-GB" dirty="0"/>
              <a:t>arrival</a:t>
            </a:r>
          </a:p>
        </p:txBody>
      </p:sp>
      <p:pic>
        <p:nvPicPr>
          <p:cNvPr id="133" name="Picture 132">
            <a:extLst>
              <a:ext uri="{FF2B5EF4-FFF2-40B4-BE49-F238E27FC236}">
                <a16:creationId xmlns:a16="http://schemas.microsoft.com/office/drawing/2014/main" id="{E951F074-101E-BB41-A26E-EC30FD965702}"/>
              </a:ext>
            </a:extLst>
          </p:cNvPr>
          <p:cNvPicPr>
            <a:picLocks noChangeAspect="1"/>
          </p:cNvPicPr>
          <p:nvPr/>
        </p:nvPicPr>
        <p:blipFill>
          <a:blip r:embed="rId12"/>
          <a:stretch>
            <a:fillRect/>
          </a:stretch>
        </p:blipFill>
        <p:spPr>
          <a:xfrm>
            <a:off x="10970912" y="3132242"/>
            <a:ext cx="408980" cy="382875"/>
          </a:xfrm>
          <a:prstGeom prst="rect">
            <a:avLst/>
          </a:prstGeom>
        </p:spPr>
      </p:pic>
      <p:pic>
        <p:nvPicPr>
          <p:cNvPr id="135" name="Picture 134">
            <a:extLst>
              <a:ext uri="{FF2B5EF4-FFF2-40B4-BE49-F238E27FC236}">
                <a16:creationId xmlns:a16="http://schemas.microsoft.com/office/drawing/2014/main" id="{26BE5A31-9DA1-8445-BBA0-88CDAF3DD772}"/>
              </a:ext>
            </a:extLst>
          </p:cNvPr>
          <p:cNvPicPr>
            <a:picLocks noChangeAspect="1"/>
          </p:cNvPicPr>
          <p:nvPr/>
        </p:nvPicPr>
        <p:blipFill>
          <a:blip r:embed="rId13"/>
          <a:stretch>
            <a:fillRect/>
          </a:stretch>
        </p:blipFill>
        <p:spPr>
          <a:xfrm rot="3045138">
            <a:off x="10446071" y="1897909"/>
            <a:ext cx="360582" cy="385739"/>
          </a:xfrm>
          <a:prstGeom prst="rect">
            <a:avLst/>
          </a:prstGeom>
        </p:spPr>
      </p:pic>
      <p:pic>
        <p:nvPicPr>
          <p:cNvPr id="136" name="Picture 135">
            <a:extLst>
              <a:ext uri="{FF2B5EF4-FFF2-40B4-BE49-F238E27FC236}">
                <a16:creationId xmlns:a16="http://schemas.microsoft.com/office/drawing/2014/main" id="{6AA7D312-0EFA-054E-9043-B2677DCA3234}"/>
              </a:ext>
            </a:extLst>
          </p:cNvPr>
          <p:cNvPicPr>
            <a:picLocks noChangeAspect="1"/>
          </p:cNvPicPr>
          <p:nvPr/>
        </p:nvPicPr>
        <p:blipFill>
          <a:blip r:embed="rId12"/>
          <a:stretch>
            <a:fillRect/>
          </a:stretch>
        </p:blipFill>
        <p:spPr>
          <a:xfrm>
            <a:off x="9201750" y="4224574"/>
            <a:ext cx="304791" cy="285336"/>
          </a:xfrm>
          <a:prstGeom prst="rect">
            <a:avLst/>
          </a:prstGeom>
        </p:spPr>
      </p:pic>
      <p:sp>
        <p:nvSpPr>
          <p:cNvPr id="141" name="TextBox 140">
            <a:extLst>
              <a:ext uri="{FF2B5EF4-FFF2-40B4-BE49-F238E27FC236}">
                <a16:creationId xmlns:a16="http://schemas.microsoft.com/office/drawing/2014/main" id="{CA8C2610-0A35-BE4E-96F1-E214B6DE7081}"/>
              </a:ext>
            </a:extLst>
          </p:cNvPr>
          <p:cNvSpPr txBox="1"/>
          <p:nvPr/>
        </p:nvSpPr>
        <p:spPr>
          <a:xfrm>
            <a:off x="7019568" y="1225319"/>
            <a:ext cx="373695" cy="307777"/>
          </a:xfrm>
          <a:prstGeom prst="rect">
            <a:avLst/>
          </a:prstGeom>
          <a:noFill/>
        </p:spPr>
        <p:txBody>
          <a:bodyPr wrap="square" rtlCol="0">
            <a:spAutoFit/>
          </a:bodyPr>
          <a:lstStyle/>
          <a:p>
            <a:r>
              <a:rPr lang="en-GB" sz="1400" dirty="0"/>
              <a:t>1</a:t>
            </a:r>
          </a:p>
        </p:txBody>
      </p:sp>
      <p:sp>
        <p:nvSpPr>
          <p:cNvPr id="142" name="TextBox 141">
            <a:extLst>
              <a:ext uri="{FF2B5EF4-FFF2-40B4-BE49-F238E27FC236}">
                <a16:creationId xmlns:a16="http://schemas.microsoft.com/office/drawing/2014/main" id="{47E9F8F0-32DD-5B4F-9C6F-08D709BBDBA6}"/>
              </a:ext>
            </a:extLst>
          </p:cNvPr>
          <p:cNvSpPr txBox="1"/>
          <p:nvPr/>
        </p:nvSpPr>
        <p:spPr>
          <a:xfrm>
            <a:off x="6776759" y="1954455"/>
            <a:ext cx="373695" cy="307777"/>
          </a:xfrm>
          <a:prstGeom prst="rect">
            <a:avLst/>
          </a:prstGeom>
          <a:noFill/>
        </p:spPr>
        <p:txBody>
          <a:bodyPr wrap="square" rtlCol="0">
            <a:spAutoFit/>
          </a:bodyPr>
          <a:lstStyle/>
          <a:p>
            <a:r>
              <a:rPr lang="en-GB" sz="1400" dirty="0"/>
              <a:t>2</a:t>
            </a:r>
          </a:p>
        </p:txBody>
      </p:sp>
      <p:sp>
        <p:nvSpPr>
          <p:cNvPr id="143" name="TextBox 142">
            <a:extLst>
              <a:ext uri="{FF2B5EF4-FFF2-40B4-BE49-F238E27FC236}">
                <a16:creationId xmlns:a16="http://schemas.microsoft.com/office/drawing/2014/main" id="{5ACCA141-4E7F-E149-AB30-641B0E147489}"/>
              </a:ext>
            </a:extLst>
          </p:cNvPr>
          <p:cNvSpPr txBox="1"/>
          <p:nvPr/>
        </p:nvSpPr>
        <p:spPr>
          <a:xfrm>
            <a:off x="6542970" y="2583025"/>
            <a:ext cx="373695" cy="307777"/>
          </a:xfrm>
          <a:prstGeom prst="rect">
            <a:avLst/>
          </a:prstGeom>
          <a:noFill/>
        </p:spPr>
        <p:txBody>
          <a:bodyPr wrap="square" rtlCol="0">
            <a:spAutoFit/>
          </a:bodyPr>
          <a:lstStyle/>
          <a:p>
            <a:r>
              <a:rPr lang="en-GB" sz="1400" dirty="0"/>
              <a:t>3</a:t>
            </a:r>
          </a:p>
        </p:txBody>
      </p:sp>
      <p:sp>
        <p:nvSpPr>
          <p:cNvPr id="144" name="TextBox 143">
            <a:extLst>
              <a:ext uri="{FF2B5EF4-FFF2-40B4-BE49-F238E27FC236}">
                <a16:creationId xmlns:a16="http://schemas.microsoft.com/office/drawing/2014/main" id="{A9BD2D78-25EE-DD45-860B-CE1A57E68FD5}"/>
              </a:ext>
            </a:extLst>
          </p:cNvPr>
          <p:cNvSpPr txBox="1"/>
          <p:nvPr/>
        </p:nvSpPr>
        <p:spPr>
          <a:xfrm>
            <a:off x="6286657" y="3202008"/>
            <a:ext cx="373695" cy="307777"/>
          </a:xfrm>
          <a:prstGeom prst="rect">
            <a:avLst/>
          </a:prstGeom>
          <a:noFill/>
        </p:spPr>
        <p:txBody>
          <a:bodyPr wrap="square" rtlCol="0">
            <a:spAutoFit/>
          </a:bodyPr>
          <a:lstStyle/>
          <a:p>
            <a:r>
              <a:rPr lang="en-GB" sz="1400" dirty="0"/>
              <a:t>4</a:t>
            </a:r>
          </a:p>
        </p:txBody>
      </p:sp>
      <p:pic>
        <p:nvPicPr>
          <p:cNvPr id="151" name="Picture 150">
            <a:extLst>
              <a:ext uri="{FF2B5EF4-FFF2-40B4-BE49-F238E27FC236}">
                <a16:creationId xmlns:a16="http://schemas.microsoft.com/office/drawing/2014/main" id="{E52EFE16-78B5-BA44-9368-4CE4B84FE175}"/>
              </a:ext>
            </a:extLst>
          </p:cNvPr>
          <p:cNvPicPr>
            <a:picLocks noChangeAspect="1"/>
          </p:cNvPicPr>
          <p:nvPr/>
        </p:nvPicPr>
        <p:blipFill>
          <a:blip r:embed="rId14"/>
          <a:stretch>
            <a:fillRect/>
          </a:stretch>
        </p:blipFill>
        <p:spPr>
          <a:xfrm>
            <a:off x="5030971" y="5565849"/>
            <a:ext cx="390144" cy="390144"/>
          </a:xfrm>
          <a:prstGeom prst="rect">
            <a:avLst/>
          </a:prstGeom>
        </p:spPr>
      </p:pic>
      <p:pic>
        <p:nvPicPr>
          <p:cNvPr id="159" name="Picture 158">
            <a:extLst>
              <a:ext uri="{FF2B5EF4-FFF2-40B4-BE49-F238E27FC236}">
                <a16:creationId xmlns:a16="http://schemas.microsoft.com/office/drawing/2014/main" id="{05C3460F-7961-CD49-B63A-BCF03A949951}"/>
              </a:ext>
            </a:extLst>
          </p:cNvPr>
          <p:cNvPicPr>
            <a:picLocks noChangeAspect="1"/>
          </p:cNvPicPr>
          <p:nvPr/>
        </p:nvPicPr>
        <p:blipFill>
          <a:blip r:embed="rId15"/>
          <a:stretch>
            <a:fillRect/>
          </a:stretch>
        </p:blipFill>
        <p:spPr>
          <a:xfrm>
            <a:off x="613837" y="2780194"/>
            <a:ext cx="350266" cy="305551"/>
          </a:xfrm>
          <a:prstGeom prst="rect">
            <a:avLst/>
          </a:prstGeom>
        </p:spPr>
      </p:pic>
      <p:grpSp>
        <p:nvGrpSpPr>
          <p:cNvPr id="171" name="Group 170">
            <a:extLst>
              <a:ext uri="{FF2B5EF4-FFF2-40B4-BE49-F238E27FC236}">
                <a16:creationId xmlns:a16="http://schemas.microsoft.com/office/drawing/2014/main" id="{DA981C28-2D62-F242-85E8-BC289A712F20}"/>
              </a:ext>
            </a:extLst>
          </p:cNvPr>
          <p:cNvGrpSpPr/>
          <p:nvPr/>
        </p:nvGrpSpPr>
        <p:grpSpPr>
          <a:xfrm>
            <a:off x="6766192" y="3828919"/>
            <a:ext cx="586493" cy="388931"/>
            <a:chOff x="5421115" y="3842610"/>
            <a:chExt cx="586493" cy="388931"/>
          </a:xfrm>
        </p:grpSpPr>
        <p:pic>
          <p:nvPicPr>
            <p:cNvPr id="167" name="Picture 166">
              <a:extLst>
                <a:ext uri="{FF2B5EF4-FFF2-40B4-BE49-F238E27FC236}">
                  <a16:creationId xmlns:a16="http://schemas.microsoft.com/office/drawing/2014/main" id="{1CF00F12-296C-3543-9A13-4390FAC3C66E}"/>
                </a:ext>
              </a:extLst>
            </p:cNvPr>
            <p:cNvPicPr>
              <a:picLocks noChangeAspect="1"/>
            </p:cNvPicPr>
            <p:nvPr/>
          </p:nvPicPr>
          <p:blipFill>
            <a:blip r:embed="rId16"/>
            <a:stretch>
              <a:fillRect/>
            </a:stretch>
          </p:blipFill>
          <p:spPr>
            <a:xfrm>
              <a:off x="5527775" y="3842610"/>
              <a:ext cx="357181" cy="388931"/>
            </a:xfrm>
            <a:prstGeom prst="rect">
              <a:avLst/>
            </a:prstGeom>
          </p:spPr>
        </p:pic>
        <p:cxnSp>
          <p:nvCxnSpPr>
            <p:cNvPr id="169" name="Straight Connector 168">
              <a:extLst>
                <a:ext uri="{FF2B5EF4-FFF2-40B4-BE49-F238E27FC236}">
                  <a16:creationId xmlns:a16="http://schemas.microsoft.com/office/drawing/2014/main" id="{6EF63710-2DC6-8F47-8D1A-B468DCBCD6A8}"/>
                </a:ext>
              </a:extLst>
            </p:cNvPr>
            <p:cNvCxnSpPr>
              <a:cxnSpLocks/>
            </p:cNvCxnSpPr>
            <p:nvPr/>
          </p:nvCxnSpPr>
          <p:spPr>
            <a:xfrm>
              <a:off x="5421115" y="4224574"/>
              <a:ext cx="586493"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grpSp>
      <p:pic>
        <p:nvPicPr>
          <p:cNvPr id="4" name="Picture 3" descr="A group of people standing in front of a fence&#10;&#10;Description automatically generated">
            <a:extLst>
              <a:ext uri="{FF2B5EF4-FFF2-40B4-BE49-F238E27FC236}">
                <a16:creationId xmlns:a16="http://schemas.microsoft.com/office/drawing/2014/main" id="{6AA62AE7-503C-3C48-9BBD-CD6D4B2D2138}"/>
              </a:ext>
            </a:extLst>
          </p:cNvPr>
          <p:cNvPicPr>
            <a:picLocks noChangeAspect="1"/>
          </p:cNvPicPr>
          <p:nvPr/>
        </p:nvPicPr>
        <p:blipFill>
          <a:blip r:embed="rId17"/>
          <a:stretch>
            <a:fillRect/>
          </a:stretch>
        </p:blipFill>
        <p:spPr>
          <a:xfrm>
            <a:off x="2537413" y="4484040"/>
            <a:ext cx="1047246" cy="617127"/>
          </a:xfrm>
          <a:prstGeom prst="rect">
            <a:avLst/>
          </a:prstGeom>
        </p:spPr>
      </p:pic>
      <p:sp>
        <p:nvSpPr>
          <p:cNvPr id="94" name="TextBox 93">
            <a:extLst>
              <a:ext uri="{FF2B5EF4-FFF2-40B4-BE49-F238E27FC236}">
                <a16:creationId xmlns:a16="http://schemas.microsoft.com/office/drawing/2014/main" id="{8F2D9C52-DE25-6043-9389-2A03C2614AB1}"/>
              </a:ext>
            </a:extLst>
          </p:cNvPr>
          <p:cNvSpPr txBox="1"/>
          <p:nvPr/>
        </p:nvSpPr>
        <p:spPr>
          <a:xfrm>
            <a:off x="2520655" y="4137785"/>
            <a:ext cx="1244513" cy="369332"/>
          </a:xfrm>
          <a:prstGeom prst="rect">
            <a:avLst/>
          </a:prstGeom>
          <a:noFill/>
        </p:spPr>
        <p:txBody>
          <a:bodyPr wrap="square" rtlCol="0">
            <a:spAutoFit/>
          </a:bodyPr>
          <a:lstStyle/>
          <a:p>
            <a:r>
              <a:rPr lang="en-GB" dirty="0"/>
              <a:t>ASACUSA</a:t>
            </a:r>
          </a:p>
        </p:txBody>
      </p:sp>
      <p:pic>
        <p:nvPicPr>
          <p:cNvPr id="33" name="Picture 32">
            <a:extLst>
              <a:ext uri="{FF2B5EF4-FFF2-40B4-BE49-F238E27FC236}">
                <a16:creationId xmlns:a16="http://schemas.microsoft.com/office/drawing/2014/main" id="{3FF6EB4F-D922-F649-B6E6-1B7CC1F0B28B}"/>
              </a:ext>
            </a:extLst>
          </p:cNvPr>
          <p:cNvPicPr>
            <a:picLocks noChangeAspect="1"/>
          </p:cNvPicPr>
          <p:nvPr/>
        </p:nvPicPr>
        <p:blipFill>
          <a:blip r:embed="rId18"/>
          <a:stretch>
            <a:fillRect/>
          </a:stretch>
        </p:blipFill>
        <p:spPr>
          <a:xfrm>
            <a:off x="5525770" y="3196792"/>
            <a:ext cx="300540" cy="1081455"/>
          </a:xfrm>
          <a:prstGeom prst="rect">
            <a:avLst/>
          </a:prstGeom>
        </p:spPr>
      </p:pic>
      <p:grpSp>
        <p:nvGrpSpPr>
          <p:cNvPr id="43" name="Group 42">
            <a:extLst>
              <a:ext uri="{FF2B5EF4-FFF2-40B4-BE49-F238E27FC236}">
                <a16:creationId xmlns:a16="http://schemas.microsoft.com/office/drawing/2014/main" id="{14E174F8-43F3-7148-81F4-2DEA069152C8}"/>
              </a:ext>
            </a:extLst>
          </p:cNvPr>
          <p:cNvGrpSpPr/>
          <p:nvPr/>
        </p:nvGrpSpPr>
        <p:grpSpPr>
          <a:xfrm>
            <a:off x="3901034" y="1234747"/>
            <a:ext cx="1009572" cy="638311"/>
            <a:chOff x="8014855" y="1232434"/>
            <a:chExt cx="1009572" cy="638311"/>
          </a:xfrm>
        </p:grpSpPr>
        <p:sp>
          <p:nvSpPr>
            <p:cNvPr id="37" name="Freeform 36">
              <a:extLst>
                <a:ext uri="{FF2B5EF4-FFF2-40B4-BE49-F238E27FC236}">
                  <a16:creationId xmlns:a16="http://schemas.microsoft.com/office/drawing/2014/main" id="{45984C51-6855-A042-9E57-5CAC0537E5BC}"/>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9D786CAA-D04E-4344-B835-E412674F210C}"/>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5845034-B9C1-0E49-A3A6-0DE8EE87493E}"/>
                </a:ext>
              </a:extLst>
            </p:cNvPr>
            <p:cNvSpPr txBox="1"/>
            <p:nvPr/>
          </p:nvSpPr>
          <p:spPr>
            <a:xfrm>
              <a:off x="8014855" y="1232434"/>
              <a:ext cx="1009572" cy="338554"/>
            </a:xfrm>
            <a:prstGeom prst="rect">
              <a:avLst/>
            </a:prstGeom>
            <a:noFill/>
          </p:spPr>
          <p:txBody>
            <a:bodyPr wrap="none" rtlCol="0">
              <a:spAutoFit/>
            </a:bodyPr>
            <a:lstStyle/>
            <a:p>
              <a:r>
                <a:rPr lang="en-GB" sz="1600" dirty="0"/>
                <a:t>Paul Dirac</a:t>
              </a:r>
            </a:p>
          </p:txBody>
        </p:sp>
      </p:grpSp>
      <p:grpSp>
        <p:nvGrpSpPr>
          <p:cNvPr id="111" name="Group 110">
            <a:extLst>
              <a:ext uri="{FF2B5EF4-FFF2-40B4-BE49-F238E27FC236}">
                <a16:creationId xmlns:a16="http://schemas.microsoft.com/office/drawing/2014/main" id="{20ED6E6A-34C4-5B41-BEDB-E23E4C90726A}"/>
              </a:ext>
            </a:extLst>
          </p:cNvPr>
          <p:cNvGrpSpPr/>
          <p:nvPr/>
        </p:nvGrpSpPr>
        <p:grpSpPr>
          <a:xfrm>
            <a:off x="7362669" y="2754678"/>
            <a:ext cx="1543499" cy="629922"/>
            <a:chOff x="8132301" y="1240823"/>
            <a:chExt cx="1543499" cy="629922"/>
          </a:xfrm>
        </p:grpSpPr>
        <p:sp>
          <p:nvSpPr>
            <p:cNvPr id="113" name="Freeform 112">
              <a:extLst>
                <a:ext uri="{FF2B5EF4-FFF2-40B4-BE49-F238E27FC236}">
                  <a16:creationId xmlns:a16="http://schemas.microsoft.com/office/drawing/2014/main" id="{A5CB87B9-E652-3A41-AAEC-1F5930CB6C72}"/>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4524BBF-A6BD-F045-B327-EA0A95677180}"/>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a:extLst>
                <a:ext uri="{FF2B5EF4-FFF2-40B4-BE49-F238E27FC236}">
                  <a16:creationId xmlns:a16="http://schemas.microsoft.com/office/drawing/2014/main" id="{20BCECC7-AF28-F043-A82E-4AB50EC44299}"/>
                </a:ext>
              </a:extLst>
            </p:cNvPr>
            <p:cNvSpPr txBox="1"/>
            <p:nvPr/>
          </p:nvSpPr>
          <p:spPr>
            <a:xfrm>
              <a:off x="8132301" y="1240823"/>
              <a:ext cx="1543499" cy="338554"/>
            </a:xfrm>
            <a:prstGeom prst="rect">
              <a:avLst/>
            </a:prstGeom>
            <a:noFill/>
          </p:spPr>
          <p:txBody>
            <a:bodyPr wrap="none" rtlCol="0">
              <a:spAutoFit/>
            </a:bodyPr>
            <a:lstStyle/>
            <a:p>
              <a:r>
                <a:rPr lang="en-GB" sz="1600" dirty="0"/>
                <a:t>Andrei Sakharov</a:t>
              </a:r>
            </a:p>
          </p:txBody>
        </p:sp>
      </p:grpSp>
      <p:sp>
        <p:nvSpPr>
          <p:cNvPr id="48" name="TextBox 47">
            <a:extLst>
              <a:ext uri="{FF2B5EF4-FFF2-40B4-BE49-F238E27FC236}">
                <a16:creationId xmlns:a16="http://schemas.microsoft.com/office/drawing/2014/main" id="{436B56E3-9416-FB48-AD6C-5975B1D9D5A1}"/>
              </a:ext>
            </a:extLst>
          </p:cNvPr>
          <p:cNvSpPr txBox="1"/>
          <p:nvPr/>
        </p:nvSpPr>
        <p:spPr>
          <a:xfrm>
            <a:off x="613837" y="344553"/>
            <a:ext cx="10966301" cy="523220"/>
          </a:xfrm>
          <a:prstGeom prst="rect">
            <a:avLst/>
          </a:prstGeom>
          <a:solidFill>
            <a:schemeClr val="tx1">
              <a:lumMod val="75000"/>
              <a:lumOff val="25000"/>
            </a:schemeClr>
          </a:solidFill>
        </p:spPr>
        <p:txBody>
          <a:bodyPr wrap="square" rtlCol="0">
            <a:spAutoFit/>
          </a:bodyPr>
          <a:lstStyle/>
          <a:p>
            <a:pPr algn="ctr"/>
            <a:r>
              <a:rPr lang="en-GB" sz="2800" dirty="0">
                <a:solidFill>
                  <a:schemeClr val="bg1"/>
                </a:solidFill>
              </a:rPr>
              <a:t>Talk overview</a:t>
            </a:r>
          </a:p>
        </p:txBody>
      </p:sp>
      <p:grpSp>
        <p:nvGrpSpPr>
          <p:cNvPr id="56" name="Group 55">
            <a:extLst>
              <a:ext uri="{FF2B5EF4-FFF2-40B4-BE49-F238E27FC236}">
                <a16:creationId xmlns:a16="http://schemas.microsoft.com/office/drawing/2014/main" id="{59973AF8-856D-F341-B9C6-A138CE90C400}"/>
              </a:ext>
            </a:extLst>
          </p:cNvPr>
          <p:cNvGrpSpPr/>
          <p:nvPr/>
        </p:nvGrpSpPr>
        <p:grpSpPr>
          <a:xfrm>
            <a:off x="8430009" y="5398320"/>
            <a:ext cx="1351995" cy="1408631"/>
            <a:chOff x="8446787" y="5415098"/>
            <a:chExt cx="1351995" cy="1408631"/>
          </a:xfrm>
        </p:grpSpPr>
        <p:grpSp>
          <p:nvGrpSpPr>
            <p:cNvPr id="24" name="Group 23">
              <a:extLst>
                <a:ext uri="{FF2B5EF4-FFF2-40B4-BE49-F238E27FC236}">
                  <a16:creationId xmlns:a16="http://schemas.microsoft.com/office/drawing/2014/main" id="{746AAD0D-08F2-B84A-B06F-0CE7C149070A}"/>
                </a:ext>
              </a:extLst>
            </p:cNvPr>
            <p:cNvGrpSpPr/>
            <p:nvPr/>
          </p:nvGrpSpPr>
          <p:grpSpPr>
            <a:xfrm>
              <a:off x="8446787" y="5415098"/>
              <a:ext cx="1351995" cy="1408631"/>
              <a:chOff x="8522288" y="5415098"/>
              <a:chExt cx="1351995" cy="1408631"/>
            </a:xfrm>
          </p:grpSpPr>
          <p:grpSp>
            <p:nvGrpSpPr>
              <p:cNvPr id="20" name="Group 19">
                <a:extLst>
                  <a:ext uri="{FF2B5EF4-FFF2-40B4-BE49-F238E27FC236}">
                    <a16:creationId xmlns:a16="http://schemas.microsoft.com/office/drawing/2014/main" id="{F69619A0-2E19-5947-8BD4-33977A32B335}"/>
                  </a:ext>
                </a:extLst>
              </p:cNvPr>
              <p:cNvGrpSpPr/>
              <p:nvPr/>
            </p:nvGrpSpPr>
            <p:grpSpPr>
              <a:xfrm>
                <a:off x="8522288" y="5466282"/>
                <a:ext cx="1351995" cy="1357447"/>
                <a:chOff x="8522288" y="5466282"/>
                <a:chExt cx="1351995" cy="1357447"/>
              </a:xfrm>
            </p:grpSpPr>
            <p:pic>
              <p:nvPicPr>
                <p:cNvPr id="100" name="Picture 99">
                  <a:extLst>
                    <a:ext uri="{FF2B5EF4-FFF2-40B4-BE49-F238E27FC236}">
                      <a16:creationId xmlns:a16="http://schemas.microsoft.com/office/drawing/2014/main" id="{DB3D9A8A-8917-C74B-A41F-5F1BD6B5DA18}"/>
                    </a:ext>
                  </a:extLst>
                </p:cNvPr>
                <p:cNvPicPr>
                  <a:picLocks noChangeAspect="1"/>
                </p:cNvPicPr>
                <p:nvPr/>
              </p:nvPicPr>
              <p:blipFill>
                <a:blip r:embed="rId3"/>
                <a:stretch>
                  <a:fillRect/>
                </a:stretch>
              </p:blipFill>
              <p:spPr>
                <a:xfrm>
                  <a:off x="8522288" y="5466282"/>
                  <a:ext cx="1351995" cy="1357447"/>
                </a:xfrm>
                <a:prstGeom prst="rect">
                  <a:avLst/>
                </a:prstGeom>
              </p:spPr>
            </p:pic>
            <p:sp>
              <p:nvSpPr>
                <p:cNvPr id="110" name="TextBox 109">
                  <a:extLst>
                    <a:ext uri="{FF2B5EF4-FFF2-40B4-BE49-F238E27FC236}">
                      <a16:creationId xmlns:a16="http://schemas.microsoft.com/office/drawing/2014/main" id="{7B0582EC-4E43-3749-B99C-CD0ECACB0873}"/>
                    </a:ext>
                  </a:extLst>
                </p:cNvPr>
                <p:cNvSpPr txBox="1"/>
                <p:nvPr/>
              </p:nvSpPr>
              <p:spPr>
                <a:xfrm>
                  <a:off x="9243062" y="5903204"/>
                  <a:ext cx="388924" cy="584775"/>
                </a:xfrm>
                <a:prstGeom prst="rect">
                  <a:avLst/>
                </a:prstGeom>
                <a:noFill/>
              </p:spPr>
              <p:txBody>
                <a:bodyPr wrap="square" rtlCol="0">
                  <a:spAutoFit/>
                </a:bodyPr>
                <a:lstStyle/>
                <a:p>
                  <a:r>
                    <a:rPr lang="en-GB" sz="3200" dirty="0"/>
                    <a:t>?</a:t>
                  </a:r>
                </a:p>
              </p:txBody>
            </p:sp>
          </p:grpSp>
          <p:sp>
            <p:nvSpPr>
              <p:cNvPr id="109" name="TextBox 108">
                <a:extLst>
                  <a:ext uri="{FF2B5EF4-FFF2-40B4-BE49-F238E27FC236}">
                    <a16:creationId xmlns:a16="http://schemas.microsoft.com/office/drawing/2014/main" id="{6D5F3B3B-E9AD-314F-BB98-2E7B2A15C1D0}"/>
                  </a:ext>
                </a:extLst>
              </p:cNvPr>
              <p:cNvSpPr txBox="1"/>
              <p:nvPr/>
            </p:nvSpPr>
            <p:spPr>
              <a:xfrm>
                <a:off x="8588350" y="5415098"/>
                <a:ext cx="1266444" cy="369332"/>
              </a:xfrm>
              <a:prstGeom prst="rect">
                <a:avLst/>
              </a:prstGeom>
              <a:noFill/>
            </p:spPr>
            <p:txBody>
              <a:bodyPr wrap="square" rtlCol="0">
                <a:spAutoFit/>
              </a:bodyPr>
              <a:lstStyle/>
              <a:p>
                <a:r>
                  <a:rPr lang="en-GB" dirty="0"/>
                  <a:t>antimatter</a:t>
                </a:r>
              </a:p>
            </p:txBody>
          </p:sp>
        </p:grpSp>
        <p:pic>
          <p:nvPicPr>
            <p:cNvPr id="55" name="Picture 54" descr="A cup of coffee&#10;&#10;Description automatically generated">
              <a:extLst>
                <a:ext uri="{FF2B5EF4-FFF2-40B4-BE49-F238E27FC236}">
                  <a16:creationId xmlns:a16="http://schemas.microsoft.com/office/drawing/2014/main" id="{57E967E7-2B15-BA43-A677-3673168BE125}"/>
                </a:ext>
              </a:extLst>
            </p:cNvPr>
            <p:cNvPicPr>
              <a:picLocks noChangeAspect="1"/>
            </p:cNvPicPr>
            <p:nvPr/>
          </p:nvPicPr>
          <p:blipFill>
            <a:blip r:embed="rId19"/>
            <a:stretch>
              <a:fillRect/>
            </a:stretch>
          </p:blipFill>
          <p:spPr>
            <a:xfrm>
              <a:off x="8799999" y="6006894"/>
              <a:ext cx="442572" cy="337590"/>
            </a:xfrm>
            <a:prstGeom prst="rect">
              <a:avLst/>
            </a:prstGeom>
          </p:spPr>
        </p:pic>
      </p:grpSp>
      <p:sp>
        <p:nvSpPr>
          <p:cNvPr id="72" name="Freeform 71">
            <a:extLst>
              <a:ext uri="{FF2B5EF4-FFF2-40B4-BE49-F238E27FC236}">
                <a16:creationId xmlns:a16="http://schemas.microsoft.com/office/drawing/2014/main" id="{B6E101D3-CF1B-F149-BDB8-7BC938EF04A0}"/>
              </a:ext>
            </a:extLst>
          </p:cNvPr>
          <p:cNvSpPr/>
          <p:nvPr/>
        </p:nvSpPr>
        <p:spPr>
          <a:xfrm>
            <a:off x="3950208" y="4215384"/>
            <a:ext cx="7159752" cy="2468880"/>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247324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Antimatter in space</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47</a:t>
            </a:fld>
            <a:endParaRPr lang="en-GB"/>
          </a:p>
        </p:txBody>
      </p:sp>
      <p:pic>
        <p:nvPicPr>
          <p:cNvPr id="8" name="Picture 7" descr="A satellite in space&#10;&#10;Description automatically generated">
            <a:extLst>
              <a:ext uri="{FF2B5EF4-FFF2-40B4-BE49-F238E27FC236}">
                <a16:creationId xmlns:a16="http://schemas.microsoft.com/office/drawing/2014/main" id="{142310FA-1C5B-A045-BAC4-F72F10BF2707}"/>
              </a:ext>
            </a:extLst>
          </p:cNvPr>
          <p:cNvPicPr>
            <a:picLocks noChangeAspect="1"/>
          </p:cNvPicPr>
          <p:nvPr/>
        </p:nvPicPr>
        <p:blipFill>
          <a:blip r:embed="rId2"/>
          <a:stretch>
            <a:fillRect/>
          </a:stretch>
        </p:blipFill>
        <p:spPr>
          <a:xfrm>
            <a:off x="5645091" y="3197009"/>
            <a:ext cx="4445000" cy="3467100"/>
          </a:xfrm>
          <a:prstGeom prst="rect">
            <a:avLst/>
          </a:prstGeom>
        </p:spPr>
      </p:pic>
      <p:sp>
        <p:nvSpPr>
          <p:cNvPr id="10" name="TextBox 9">
            <a:extLst>
              <a:ext uri="{FF2B5EF4-FFF2-40B4-BE49-F238E27FC236}">
                <a16:creationId xmlns:a16="http://schemas.microsoft.com/office/drawing/2014/main" id="{8451943D-EDC6-9E4D-AC9A-9A57D0CACBF0}"/>
              </a:ext>
            </a:extLst>
          </p:cNvPr>
          <p:cNvSpPr txBox="1"/>
          <p:nvPr/>
        </p:nvSpPr>
        <p:spPr>
          <a:xfrm>
            <a:off x="4804097" y="1325566"/>
            <a:ext cx="6017704" cy="1754326"/>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chemeClr val="accent1">
                    <a:lumMod val="75000"/>
                  </a:schemeClr>
                </a:solidFill>
              </a:rPr>
              <a:t>Charged particles from space collide with the atmosphere</a:t>
            </a:r>
          </a:p>
          <a:p>
            <a:pPr marL="285750" indent="-285750">
              <a:buFont typeface="Arial" panose="020B0604020202020204" pitchFamily="34" charset="0"/>
              <a:buChar char="•"/>
            </a:pPr>
            <a:endParaRPr lang="en-GB" dirty="0">
              <a:solidFill>
                <a:schemeClr val="accent1">
                  <a:lumMod val="75000"/>
                </a:schemeClr>
              </a:solidFill>
            </a:endParaRPr>
          </a:p>
          <a:p>
            <a:pPr marL="285750" indent="-285750">
              <a:buFont typeface="Arial" panose="020B0604020202020204" pitchFamily="34" charset="0"/>
              <a:buChar char="•"/>
            </a:pPr>
            <a:r>
              <a:rPr lang="en-GB" dirty="0">
                <a:solidFill>
                  <a:schemeClr val="accent1">
                    <a:lumMod val="75000"/>
                  </a:schemeClr>
                </a:solidFill>
              </a:rPr>
              <a:t>To study them, you need to be in space</a:t>
            </a:r>
          </a:p>
          <a:p>
            <a:pPr marL="285750" indent="-285750">
              <a:buFont typeface="Arial" panose="020B0604020202020204" pitchFamily="34" charset="0"/>
              <a:buChar char="•"/>
            </a:pPr>
            <a:endParaRPr lang="en-GB" dirty="0">
              <a:solidFill>
                <a:schemeClr val="accent1">
                  <a:lumMod val="75000"/>
                </a:schemeClr>
              </a:solidFill>
            </a:endParaRPr>
          </a:p>
          <a:p>
            <a:pPr marL="285750" indent="-285750">
              <a:buFont typeface="Arial" panose="020B0604020202020204" pitchFamily="34" charset="0"/>
              <a:buChar char="•"/>
            </a:pPr>
            <a:r>
              <a:rPr lang="en-GB" dirty="0">
                <a:solidFill>
                  <a:schemeClr val="accent1">
                    <a:lumMod val="75000"/>
                  </a:schemeClr>
                </a:solidFill>
              </a:rPr>
              <a:t>The Alpha Magnetic Spectrometer (AMS-02) was mounted on the International Space Station (ISS) in 2011</a:t>
            </a:r>
          </a:p>
        </p:txBody>
      </p:sp>
      <p:pic>
        <p:nvPicPr>
          <p:cNvPr id="13" name="Picture 12" descr="A picture containing smoke, train, track, weapon&#10;&#10;Description automatically generated">
            <a:extLst>
              <a:ext uri="{FF2B5EF4-FFF2-40B4-BE49-F238E27FC236}">
                <a16:creationId xmlns:a16="http://schemas.microsoft.com/office/drawing/2014/main" id="{DE88AFB1-7C9F-7E45-A836-86B99BCB9C01}"/>
              </a:ext>
            </a:extLst>
          </p:cNvPr>
          <p:cNvPicPr>
            <a:picLocks noChangeAspect="1"/>
          </p:cNvPicPr>
          <p:nvPr/>
        </p:nvPicPr>
        <p:blipFill>
          <a:blip r:embed="rId3"/>
          <a:stretch>
            <a:fillRect/>
          </a:stretch>
        </p:blipFill>
        <p:spPr>
          <a:xfrm>
            <a:off x="1149557" y="4078062"/>
            <a:ext cx="3331129" cy="2220753"/>
          </a:xfrm>
          <a:prstGeom prst="rect">
            <a:avLst/>
          </a:prstGeom>
        </p:spPr>
      </p:pic>
      <p:pic>
        <p:nvPicPr>
          <p:cNvPr id="15" name="Picture 14" descr="A picture containing indoor, ceiling, kitchen, table&#10;&#10;Description automatically generated">
            <a:extLst>
              <a:ext uri="{FF2B5EF4-FFF2-40B4-BE49-F238E27FC236}">
                <a16:creationId xmlns:a16="http://schemas.microsoft.com/office/drawing/2014/main" id="{80105462-7C1C-944D-A526-8E6195131FE0}"/>
              </a:ext>
            </a:extLst>
          </p:cNvPr>
          <p:cNvPicPr>
            <a:picLocks noChangeAspect="1"/>
          </p:cNvPicPr>
          <p:nvPr/>
        </p:nvPicPr>
        <p:blipFill>
          <a:blip r:embed="rId4"/>
          <a:stretch>
            <a:fillRect/>
          </a:stretch>
        </p:blipFill>
        <p:spPr>
          <a:xfrm>
            <a:off x="1074341" y="1258874"/>
            <a:ext cx="3481561" cy="2314835"/>
          </a:xfrm>
          <a:prstGeom prst="rect">
            <a:avLst/>
          </a:prstGeom>
        </p:spPr>
      </p:pic>
    </p:spTree>
    <p:extLst>
      <p:ext uri="{BB962C8B-B14F-4D97-AF65-F5344CB8AC3E}">
        <p14:creationId xmlns:p14="http://schemas.microsoft.com/office/powerpoint/2010/main" val="14327962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AMS-02</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48</a:t>
            </a:fld>
            <a:endParaRPr lang="en-GB"/>
          </a:p>
        </p:txBody>
      </p:sp>
      <p:pic>
        <p:nvPicPr>
          <p:cNvPr id="11" name="Picture 10">
            <a:extLst>
              <a:ext uri="{FF2B5EF4-FFF2-40B4-BE49-F238E27FC236}">
                <a16:creationId xmlns:a16="http://schemas.microsoft.com/office/drawing/2014/main" id="{3ED99647-EF06-EA4D-842E-9D1A4BE76F34}"/>
              </a:ext>
            </a:extLst>
          </p:cNvPr>
          <p:cNvPicPr>
            <a:picLocks noChangeAspect="1"/>
          </p:cNvPicPr>
          <p:nvPr/>
        </p:nvPicPr>
        <p:blipFill>
          <a:blip r:embed="rId2"/>
          <a:stretch>
            <a:fillRect/>
          </a:stretch>
        </p:blipFill>
        <p:spPr>
          <a:xfrm>
            <a:off x="1285234" y="1431357"/>
            <a:ext cx="4908885" cy="3995286"/>
          </a:xfrm>
          <a:prstGeom prst="rect">
            <a:avLst/>
          </a:prstGeom>
        </p:spPr>
      </p:pic>
      <p:pic>
        <p:nvPicPr>
          <p:cNvPr id="12" name="Picture 11">
            <a:extLst>
              <a:ext uri="{FF2B5EF4-FFF2-40B4-BE49-F238E27FC236}">
                <a16:creationId xmlns:a16="http://schemas.microsoft.com/office/drawing/2014/main" id="{E911714D-B695-A247-97A2-76A8D15C4D71}"/>
              </a:ext>
            </a:extLst>
          </p:cNvPr>
          <p:cNvPicPr>
            <a:picLocks noChangeAspect="1"/>
          </p:cNvPicPr>
          <p:nvPr/>
        </p:nvPicPr>
        <p:blipFill>
          <a:blip r:embed="rId3"/>
          <a:stretch>
            <a:fillRect/>
          </a:stretch>
        </p:blipFill>
        <p:spPr>
          <a:xfrm>
            <a:off x="7127543" y="1807988"/>
            <a:ext cx="3198942" cy="3242025"/>
          </a:xfrm>
          <a:prstGeom prst="rect">
            <a:avLst/>
          </a:prstGeom>
        </p:spPr>
      </p:pic>
    </p:spTree>
    <p:extLst>
      <p:ext uri="{BB962C8B-B14F-4D97-AF65-F5344CB8AC3E}">
        <p14:creationId xmlns:p14="http://schemas.microsoft.com/office/powerpoint/2010/main" val="23182110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Proton flux</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49</a:t>
            </a:fld>
            <a:endParaRPr lang="en-GB"/>
          </a:p>
        </p:txBody>
      </p:sp>
      <p:pic>
        <p:nvPicPr>
          <p:cNvPr id="8" name="Content Placeholder 4">
            <a:extLst>
              <a:ext uri="{FF2B5EF4-FFF2-40B4-BE49-F238E27FC236}">
                <a16:creationId xmlns:a16="http://schemas.microsoft.com/office/drawing/2014/main" id="{3FF66B49-5A34-0F4D-AE5E-022BC3A9933B}"/>
              </a:ext>
            </a:extLst>
          </p:cNvPr>
          <p:cNvPicPr>
            <a:picLocks noGrp="1" noChangeAspect="1"/>
          </p:cNvPicPr>
          <p:nvPr>
            <p:ph idx="1"/>
          </p:nvPr>
        </p:nvPicPr>
        <p:blipFill>
          <a:blip r:embed="rId2"/>
          <a:stretch>
            <a:fillRect/>
          </a:stretch>
        </p:blipFill>
        <p:spPr>
          <a:xfrm>
            <a:off x="2474052" y="1301727"/>
            <a:ext cx="6552303" cy="4906637"/>
          </a:xfrm>
        </p:spPr>
      </p:pic>
    </p:spTree>
    <p:extLst>
      <p:ext uri="{BB962C8B-B14F-4D97-AF65-F5344CB8AC3E}">
        <p14:creationId xmlns:p14="http://schemas.microsoft.com/office/powerpoint/2010/main" val="886879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838200" y="281236"/>
            <a:ext cx="10515600" cy="749300"/>
          </a:xfrm>
        </p:spPr>
        <p:txBody>
          <a:bodyPr/>
          <a:lstStyle/>
          <a:p>
            <a:pPr algn="ctr"/>
            <a:r>
              <a:rPr lang="en-GB" dirty="0">
                <a:solidFill>
                  <a:schemeClr val="bg1"/>
                </a:solidFill>
              </a:rPr>
              <a:t>Paul Dirac: key discovery</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5</a:t>
            </a:fld>
            <a:endParaRPr lang="en-GB"/>
          </a:p>
        </p:txBody>
      </p:sp>
      <p:sp>
        <p:nvSpPr>
          <p:cNvPr id="14" name="Rectangle 2">
            <a:extLst>
              <a:ext uri="{FF2B5EF4-FFF2-40B4-BE49-F238E27FC236}">
                <a16:creationId xmlns:a16="http://schemas.microsoft.com/office/drawing/2014/main" id="{C7BEAAC1-4A33-B04A-B7EA-0600B0FB60F8}"/>
              </a:ext>
            </a:extLst>
          </p:cNvPr>
          <p:cNvSpPr txBox="1">
            <a:spLocks noChangeArrowheads="1"/>
          </p:cNvSpPr>
          <p:nvPr/>
        </p:nvSpPr>
        <p:spPr>
          <a:xfrm>
            <a:off x="4399280" y="1397554"/>
            <a:ext cx="1646265" cy="3521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500" dirty="0"/>
              <a:t>Nobel prize 1933</a:t>
            </a:r>
            <a:endParaRPr lang="en-US" sz="2700" dirty="0"/>
          </a:p>
        </p:txBody>
      </p:sp>
      <p:grpSp>
        <p:nvGrpSpPr>
          <p:cNvPr id="15" name="Group 5">
            <a:extLst>
              <a:ext uri="{FF2B5EF4-FFF2-40B4-BE49-F238E27FC236}">
                <a16:creationId xmlns:a16="http://schemas.microsoft.com/office/drawing/2014/main" id="{4D14D255-6B72-534A-88F9-B417E14DA348}"/>
              </a:ext>
            </a:extLst>
          </p:cNvPr>
          <p:cNvGrpSpPr>
            <a:grpSpLocks/>
          </p:cNvGrpSpPr>
          <p:nvPr/>
        </p:nvGrpSpPr>
        <p:grpSpPr bwMode="auto">
          <a:xfrm>
            <a:off x="2952757" y="1314457"/>
            <a:ext cx="1272779" cy="1877617"/>
            <a:chOff x="336" y="1152"/>
            <a:chExt cx="1069" cy="1577"/>
          </a:xfrm>
        </p:grpSpPr>
        <p:pic>
          <p:nvPicPr>
            <p:cNvPr id="16" name="Picture 3">
              <a:extLst>
                <a:ext uri="{FF2B5EF4-FFF2-40B4-BE49-F238E27FC236}">
                  <a16:creationId xmlns:a16="http://schemas.microsoft.com/office/drawing/2014/main" id="{22A7E0A1-F7A8-9343-A085-EE18B60B3EF5}"/>
                </a:ext>
              </a:extLst>
            </p:cNvPr>
            <p:cNvPicPr>
              <a:picLocks noChangeAspect="1" noChangeArrowheads="1"/>
            </p:cNvPicPr>
            <p:nvPr/>
          </p:nvPicPr>
          <p:blipFill>
            <a:blip r:embed="rId2" cstate="print"/>
            <a:srcRect/>
            <a:stretch>
              <a:fillRect/>
            </a:stretch>
          </p:blipFill>
          <p:spPr bwMode="auto">
            <a:xfrm>
              <a:off x="432" y="1152"/>
              <a:ext cx="973" cy="1360"/>
            </a:xfrm>
            <a:prstGeom prst="rect">
              <a:avLst/>
            </a:prstGeom>
            <a:noFill/>
            <a:ln w="9525">
              <a:noFill/>
              <a:miter lim="800000"/>
              <a:headEnd/>
              <a:tailEnd/>
            </a:ln>
          </p:spPr>
        </p:pic>
        <p:sp>
          <p:nvSpPr>
            <p:cNvPr id="17" name="Text Box 4">
              <a:extLst>
                <a:ext uri="{FF2B5EF4-FFF2-40B4-BE49-F238E27FC236}">
                  <a16:creationId xmlns:a16="http://schemas.microsoft.com/office/drawing/2014/main" id="{83777384-4F36-4B4E-8134-206CAE567B5B}"/>
                </a:ext>
              </a:extLst>
            </p:cNvPr>
            <p:cNvSpPr txBox="1">
              <a:spLocks noChangeArrowheads="1"/>
            </p:cNvSpPr>
            <p:nvPr/>
          </p:nvSpPr>
          <p:spPr bwMode="auto">
            <a:xfrm>
              <a:off x="336" y="2496"/>
              <a:ext cx="987" cy="233"/>
            </a:xfrm>
            <a:prstGeom prst="rect">
              <a:avLst/>
            </a:prstGeom>
            <a:noFill/>
            <a:ln w="9525">
              <a:noFill/>
              <a:miter lim="800000"/>
              <a:headEnd/>
              <a:tailEnd/>
            </a:ln>
          </p:spPr>
          <p:txBody>
            <a:bodyPr wrap="none">
              <a:spAutoFit/>
            </a:bodyPr>
            <a:lstStyle/>
            <a:p>
              <a:r>
                <a:rPr lang="en-US" sz="1200" dirty="0">
                  <a:solidFill>
                    <a:schemeClr val="accent1"/>
                  </a:solidFill>
                </a:rPr>
                <a:t>Paul A. M. Dirac</a:t>
              </a:r>
            </a:p>
          </p:txBody>
        </p:sp>
      </p:grpSp>
      <p:sp>
        <p:nvSpPr>
          <p:cNvPr id="20" name="Text Box 6">
            <a:extLst>
              <a:ext uri="{FF2B5EF4-FFF2-40B4-BE49-F238E27FC236}">
                <a16:creationId xmlns:a16="http://schemas.microsoft.com/office/drawing/2014/main" id="{50444F87-B0FB-8340-AD91-DF4398F91717}"/>
              </a:ext>
            </a:extLst>
          </p:cNvPr>
          <p:cNvSpPr txBox="1">
            <a:spLocks noChangeArrowheads="1"/>
          </p:cNvSpPr>
          <p:nvPr/>
        </p:nvSpPr>
        <p:spPr bwMode="auto">
          <a:xfrm>
            <a:off x="5181603" y="2228856"/>
            <a:ext cx="4057652" cy="854208"/>
          </a:xfrm>
          <a:prstGeom prst="rect">
            <a:avLst/>
          </a:prstGeom>
          <a:noFill/>
          <a:ln w="9525">
            <a:noFill/>
            <a:miter lim="800000"/>
            <a:headEnd/>
            <a:tailEnd/>
          </a:ln>
          <a:effectLst/>
        </p:spPr>
        <p:txBody>
          <a:bodyPr>
            <a:spAutoFit/>
          </a:bodyPr>
          <a:lstStyle/>
          <a:p>
            <a:pPr>
              <a:lnSpc>
                <a:spcPct val="80000"/>
              </a:lnSpc>
              <a:spcBef>
                <a:spcPct val="50000"/>
              </a:spcBef>
              <a:defRPr/>
            </a:pPr>
            <a:r>
              <a:rPr lang="en-US" sz="1801" b="1" dirty="0">
                <a:solidFill>
                  <a:schemeClr val="accent1"/>
                </a:solidFill>
                <a:latin typeface="Verdana" pitchFamily="34" charset="0"/>
              </a:rPr>
              <a:t>Relativity + Quantum Theory </a:t>
            </a:r>
          </a:p>
          <a:p>
            <a:pPr>
              <a:lnSpc>
                <a:spcPct val="80000"/>
              </a:lnSpc>
              <a:spcBef>
                <a:spcPct val="50000"/>
              </a:spcBef>
              <a:defRPr/>
            </a:pPr>
            <a:r>
              <a:rPr lang="en-US" sz="1801" b="1" dirty="0">
                <a:solidFill>
                  <a:schemeClr val="accent1"/>
                </a:solidFill>
                <a:latin typeface="Verdana" pitchFamily="34" charset="0"/>
                <a:sym typeface="Symbol" pitchFamily="18" charset="2"/>
              </a:rPr>
              <a:t>  </a:t>
            </a:r>
            <a:r>
              <a:rPr lang="en-US" sz="2700" b="1" dirty="0">
                <a:solidFill>
                  <a:schemeClr val="accent1"/>
                </a:solidFill>
                <a:effectLst>
                  <a:outerShdw blurRad="38100" dist="38100" dir="2700000" algn="tl">
                    <a:srgbClr val="000000"/>
                  </a:outerShdw>
                </a:effectLst>
                <a:latin typeface="Verdana" pitchFamily="34" charset="0"/>
              </a:rPr>
              <a:t>‘Antiparticles’</a:t>
            </a:r>
            <a:endParaRPr lang="en-US" sz="2100" b="1" dirty="0">
              <a:solidFill>
                <a:schemeClr val="accent1"/>
              </a:solidFill>
              <a:latin typeface="Verdana" pitchFamily="34" charset="0"/>
            </a:endParaRPr>
          </a:p>
        </p:txBody>
      </p:sp>
      <p:grpSp>
        <p:nvGrpSpPr>
          <p:cNvPr id="22" name="Group 9">
            <a:extLst>
              <a:ext uri="{FF2B5EF4-FFF2-40B4-BE49-F238E27FC236}">
                <a16:creationId xmlns:a16="http://schemas.microsoft.com/office/drawing/2014/main" id="{C8AFAB66-3070-8642-B74D-336A773429C0}"/>
              </a:ext>
            </a:extLst>
          </p:cNvPr>
          <p:cNvGrpSpPr>
            <a:grpSpLocks/>
          </p:cNvGrpSpPr>
          <p:nvPr/>
        </p:nvGrpSpPr>
        <p:grpSpPr bwMode="auto">
          <a:xfrm>
            <a:off x="5372071" y="3257554"/>
            <a:ext cx="3409988" cy="2229031"/>
            <a:chOff x="672" y="1872"/>
            <a:chExt cx="2976" cy="1946"/>
          </a:xfrm>
        </p:grpSpPr>
        <p:pic>
          <p:nvPicPr>
            <p:cNvPr id="29" name="Picture 10">
              <a:extLst>
                <a:ext uri="{FF2B5EF4-FFF2-40B4-BE49-F238E27FC236}">
                  <a16:creationId xmlns:a16="http://schemas.microsoft.com/office/drawing/2014/main" id="{BED10C1A-6D9E-BE4E-87AF-75F493C4DCFF}"/>
                </a:ext>
              </a:extLst>
            </p:cNvPr>
            <p:cNvPicPr>
              <a:picLocks noChangeAspect="1" noChangeArrowheads="1"/>
            </p:cNvPicPr>
            <p:nvPr/>
          </p:nvPicPr>
          <p:blipFill>
            <a:blip r:embed="rId3" cstate="print"/>
            <a:srcRect/>
            <a:stretch>
              <a:fillRect/>
            </a:stretch>
          </p:blipFill>
          <p:spPr bwMode="auto">
            <a:xfrm>
              <a:off x="672" y="1872"/>
              <a:ext cx="2976" cy="1946"/>
            </a:xfrm>
            <a:prstGeom prst="rect">
              <a:avLst/>
            </a:prstGeom>
            <a:noFill/>
            <a:ln w="9525">
              <a:noFill/>
              <a:miter lim="800000"/>
              <a:headEnd/>
              <a:tailEnd/>
            </a:ln>
          </p:spPr>
        </p:pic>
        <p:pic>
          <p:nvPicPr>
            <p:cNvPr id="30" name="Picture 11">
              <a:extLst>
                <a:ext uri="{FF2B5EF4-FFF2-40B4-BE49-F238E27FC236}">
                  <a16:creationId xmlns:a16="http://schemas.microsoft.com/office/drawing/2014/main" id="{85D5837A-3D42-5547-9FDB-7314AA0E223B}"/>
                </a:ext>
              </a:extLst>
            </p:cNvPr>
            <p:cNvPicPr>
              <a:picLocks noChangeAspect="1" noChangeArrowheads="1"/>
            </p:cNvPicPr>
            <p:nvPr/>
          </p:nvPicPr>
          <p:blipFill>
            <a:blip r:embed="rId4" cstate="print"/>
            <a:srcRect/>
            <a:stretch>
              <a:fillRect/>
            </a:stretch>
          </p:blipFill>
          <p:spPr bwMode="auto">
            <a:xfrm>
              <a:off x="1824" y="2976"/>
              <a:ext cx="1248" cy="539"/>
            </a:xfrm>
            <a:prstGeom prst="rect">
              <a:avLst/>
            </a:prstGeom>
            <a:noFill/>
            <a:ln w="9525">
              <a:noFill/>
              <a:miter lim="800000"/>
              <a:headEnd/>
              <a:tailEnd/>
            </a:ln>
          </p:spPr>
        </p:pic>
      </p:grpSp>
      <p:sp>
        <p:nvSpPr>
          <p:cNvPr id="23" name="Line 12">
            <a:extLst>
              <a:ext uri="{FF2B5EF4-FFF2-40B4-BE49-F238E27FC236}">
                <a16:creationId xmlns:a16="http://schemas.microsoft.com/office/drawing/2014/main" id="{74D1AFFF-695E-3242-9497-6D772C9B74AF}"/>
              </a:ext>
            </a:extLst>
          </p:cNvPr>
          <p:cNvSpPr>
            <a:spLocks noChangeShapeType="1"/>
          </p:cNvSpPr>
          <p:nvPr/>
        </p:nvSpPr>
        <p:spPr bwMode="auto">
          <a:xfrm>
            <a:off x="4217074" y="4412160"/>
            <a:ext cx="1374995" cy="0"/>
          </a:xfrm>
          <a:prstGeom prst="line">
            <a:avLst/>
          </a:prstGeom>
          <a:noFill/>
          <a:ln w="12700" cap="rnd">
            <a:solidFill>
              <a:schemeClr val="accent1">
                <a:lumMod val="75000"/>
              </a:schemeClr>
            </a:solidFill>
            <a:prstDash val="sysDot"/>
            <a:round/>
            <a:headEnd/>
            <a:tailEnd type="stealth" w="med" len="med"/>
          </a:ln>
        </p:spPr>
        <p:txBody>
          <a:bodyPr wrap="none" anchor="ctr"/>
          <a:lstStyle/>
          <a:p>
            <a:endParaRPr lang="en-GB" sz="2100" dirty="0">
              <a:solidFill>
                <a:schemeClr val="accent1"/>
              </a:solidFill>
            </a:endParaRPr>
          </a:p>
        </p:txBody>
      </p:sp>
      <p:sp>
        <p:nvSpPr>
          <p:cNvPr id="24" name="Text Box 13">
            <a:extLst>
              <a:ext uri="{FF2B5EF4-FFF2-40B4-BE49-F238E27FC236}">
                <a16:creationId xmlns:a16="http://schemas.microsoft.com/office/drawing/2014/main" id="{0F079E97-DCB8-8C42-A0BD-BF5E1C1F3FDD}"/>
              </a:ext>
            </a:extLst>
          </p:cNvPr>
          <p:cNvSpPr txBox="1">
            <a:spLocks noChangeArrowheads="1"/>
          </p:cNvSpPr>
          <p:nvPr/>
        </p:nvSpPr>
        <p:spPr bwMode="auto">
          <a:xfrm>
            <a:off x="4152908" y="4145272"/>
            <a:ext cx="758539" cy="300106"/>
          </a:xfrm>
          <a:prstGeom prst="rect">
            <a:avLst/>
          </a:prstGeom>
          <a:noFill/>
          <a:ln w="9525">
            <a:noFill/>
            <a:miter lim="800000"/>
            <a:headEnd/>
            <a:tailEnd/>
          </a:ln>
        </p:spPr>
        <p:txBody>
          <a:bodyPr wrap="none">
            <a:spAutoFit/>
          </a:bodyPr>
          <a:lstStyle/>
          <a:p>
            <a:r>
              <a:rPr lang="en-US" sz="1351" b="1" dirty="0">
                <a:solidFill>
                  <a:schemeClr val="accent1"/>
                </a:solidFill>
              </a:rPr>
              <a:t>Energy*</a:t>
            </a:r>
          </a:p>
        </p:txBody>
      </p:sp>
      <p:sp>
        <p:nvSpPr>
          <p:cNvPr id="25" name="Text Box 14">
            <a:extLst>
              <a:ext uri="{FF2B5EF4-FFF2-40B4-BE49-F238E27FC236}">
                <a16:creationId xmlns:a16="http://schemas.microsoft.com/office/drawing/2014/main" id="{2966CF7C-E42C-D043-984A-13D4499AD2B5}"/>
              </a:ext>
            </a:extLst>
          </p:cNvPr>
          <p:cNvSpPr txBox="1">
            <a:spLocks noChangeArrowheads="1"/>
          </p:cNvSpPr>
          <p:nvPr/>
        </p:nvSpPr>
        <p:spPr bwMode="auto">
          <a:xfrm>
            <a:off x="4152908" y="5108589"/>
            <a:ext cx="944163" cy="254288"/>
          </a:xfrm>
          <a:prstGeom prst="rect">
            <a:avLst/>
          </a:prstGeom>
          <a:noFill/>
          <a:ln w="9525">
            <a:noFill/>
            <a:miter lim="800000"/>
            <a:headEnd/>
            <a:tailEnd/>
          </a:ln>
        </p:spPr>
        <p:txBody>
          <a:bodyPr wrap="none">
            <a:spAutoFit/>
          </a:bodyPr>
          <a:lstStyle/>
          <a:p>
            <a:r>
              <a:rPr lang="en-US" sz="1051">
                <a:solidFill>
                  <a:schemeClr val="accent1"/>
                </a:solidFill>
              </a:rPr>
              <a:t>* gamma rays</a:t>
            </a:r>
          </a:p>
        </p:txBody>
      </p:sp>
      <p:sp>
        <p:nvSpPr>
          <p:cNvPr id="26" name="Text Box 15">
            <a:extLst>
              <a:ext uri="{FF2B5EF4-FFF2-40B4-BE49-F238E27FC236}">
                <a16:creationId xmlns:a16="http://schemas.microsoft.com/office/drawing/2014/main" id="{BE435728-2382-0647-B6A3-8B9E6173B9D2}"/>
              </a:ext>
            </a:extLst>
          </p:cNvPr>
          <p:cNvSpPr txBox="1">
            <a:spLocks noChangeArrowheads="1"/>
          </p:cNvSpPr>
          <p:nvPr/>
        </p:nvSpPr>
        <p:spPr bwMode="auto">
          <a:xfrm>
            <a:off x="6142068" y="5236879"/>
            <a:ext cx="894893" cy="277197"/>
          </a:xfrm>
          <a:prstGeom prst="rect">
            <a:avLst/>
          </a:prstGeom>
          <a:noFill/>
          <a:ln w="9525">
            <a:noFill/>
            <a:miter lim="800000"/>
            <a:headEnd/>
            <a:tailEnd/>
          </a:ln>
        </p:spPr>
        <p:txBody>
          <a:bodyPr wrap="none">
            <a:spAutoFit/>
          </a:bodyPr>
          <a:lstStyle/>
          <a:p>
            <a:r>
              <a:rPr lang="en-US" sz="1200">
                <a:solidFill>
                  <a:schemeClr val="accent1"/>
                </a:solidFill>
              </a:rPr>
              <a:t>antiparticle</a:t>
            </a:r>
          </a:p>
        </p:txBody>
      </p:sp>
      <p:sp>
        <p:nvSpPr>
          <p:cNvPr id="28" name="Text Box 16">
            <a:extLst>
              <a:ext uri="{FF2B5EF4-FFF2-40B4-BE49-F238E27FC236}">
                <a16:creationId xmlns:a16="http://schemas.microsoft.com/office/drawing/2014/main" id="{B5987658-A413-C241-94F9-51FB616F3230}"/>
              </a:ext>
            </a:extLst>
          </p:cNvPr>
          <p:cNvSpPr txBox="1">
            <a:spLocks noChangeArrowheads="1"/>
          </p:cNvSpPr>
          <p:nvPr/>
        </p:nvSpPr>
        <p:spPr bwMode="auto">
          <a:xfrm>
            <a:off x="5539362" y="3422498"/>
            <a:ext cx="655414" cy="277197"/>
          </a:xfrm>
          <a:prstGeom prst="rect">
            <a:avLst/>
          </a:prstGeom>
          <a:noFill/>
          <a:ln w="9525">
            <a:noFill/>
            <a:miter lim="800000"/>
            <a:headEnd/>
            <a:tailEnd/>
          </a:ln>
        </p:spPr>
        <p:txBody>
          <a:bodyPr wrap="none">
            <a:spAutoFit/>
          </a:bodyPr>
          <a:lstStyle/>
          <a:p>
            <a:r>
              <a:rPr lang="en-US" sz="1200">
                <a:solidFill>
                  <a:schemeClr val="accent1"/>
                </a:solidFill>
              </a:rPr>
              <a:t>particle</a:t>
            </a:r>
          </a:p>
        </p:txBody>
      </p:sp>
      <p:pic>
        <p:nvPicPr>
          <p:cNvPr id="31" name="Picture 17">
            <a:extLst>
              <a:ext uri="{FF2B5EF4-FFF2-40B4-BE49-F238E27FC236}">
                <a16:creationId xmlns:a16="http://schemas.microsoft.com/office/drawing/2014/main" id="{E688E02F-D0D6-784D-A80D-A818CC644A87}"/>
              </a:ext>
            </a:extLst>
          </p:cNvPr>
          <p:cNvPicPr>
            <a:picLocks noChangeAspect="1" noChangeArrowheads="1"/>
          </p:cNvPicPr>
          <p:nvPr/>
        </p:nvPicPr>
        <p:blipFill>
          <a:blip r:embed="rId5" cstate="print"/>
          <a:srcRect/>
          <a:stretch>
            <a:fillRect/>
          </a:stretch>
        </p:blipFill>
        <p:spPr bwMode="auto">
          <a:xfrm>
            <a:off x="2895605" y="3257556"/>
            <a:ext cx="1562100" cy="535781"/>
          </a:xfrm>
          <a:prstGeom prst="rect">
            <a:avLst/>
          </a:prstGeom>
          <a:noFill/>
          <a:ln w="9525">
            <a:noFill/>
            <a:miter lim="800000"/>
            <a:headEnd/>
            <a:tailEnd/>
          </a:ln>
        </p:spPr>
      </p:pic>
      <p:pic>
        <p:nvPicPr>
          <p:cNvPr id="32" name="Picture 18">
            <a:extLst>
              <a:ext uri="{FF2B5EF4-FFF2-40B4-BE49-F238E27FC236}">
                <a16:creationId xmlns:a16="http://schemas.microsoft.com/office/drawing/2014/main" id="{A1A932F0-E613-FA47-9FC0-CEF8CD61197A}"/>
              </a:ext>
            </a:extLst>
          </p:cNvPr>
          <p:cNvPicPr>
            <a:picLocks noChangeAspect="1" noChangeArrowheads="1"/>
          </p:cNvPicPr>
          <p:nvPr/>
        </p:nvPicPr>
        <p:blipFill>
          <a:blip r:embed="rId6" cstate="print"/>
          <a:srcRect/>
          <a:stretch>
            <a:fillRect/>
          </a:stretch>
        </p:blipFill>
        <p:spPr bwMode="auto">
          <a:xfrm>
            <a:off x="8629623" y="4492186"/>
            <a:ext cx="1066800" cy="704852"/>
          </a:xfrm>
          <a:prstGeom prst="rect">
            <a:avLst/>
          </a:prstGeom>
          <a:noFill/>
          <a:ln w="9525">
            <a:noFill/>
            <a:miter lim="800000"/>
            <a:headEnd/>
            <a:tailEnd/>
          </a:ln>
        </p:spPr>
      </p:pic>
    </p:spTree>
    <p:extLst>
      <p:ext uri="{BB962C8B-B14F-4D97-AF65-F5344CB8AC3E}">
        <p14:creationId xmlns:p14="http://schemas.microsoft.com/office/powerpoint/2010/main" val="24929781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Helium flux</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50</a:t>
            </a:fld>
            <a:endParaRPr lang="en-GB"/>
          </a:p>
        </p:txBody>
      </p:sp>
      <p:pic>
        <p:nvPicPr>
          <p:cNvPr id="9" name="Content Placeholder 5">
            <a:extLst>
              <a:ext uri="{FF2B5EF4-FFF2-40B4-BE49-F238E27FC236}">
                <a16:creationId xmlns:a16="http://schemas.microsoft.com/office/drawing/2014/main" id="{4B3DD385-B1D4-A045-9059-01C50E7E4C61}"/>
              </a:ext>
            </a:extLst>
          </p:cNvPr>
          <p:cNvPicPr>
            <a:picLocks noChangeAspect="1"/>
          </p:cNvPicPr>
          <p:nvPr/>
        </p:nvPicPr>
        <p:blipFill>
          <a:blip r:embed="rId2"/>
          <a:stretch>
            <a:fillRect/>
          </a:stretch>
        </p:blipFill>
        <p:spPr>
          <a:xfrm>
            <a:off x="2306972" y="1258743"/>
            <a:ext cx="6711193" cy="4999027"/>
          </a:xfrm>
          <a:prstGeom prst="rect">
            <a:avLst/>
          </a:prstGeom>
        </p:spPr>
      </p:pic>
    </p:spTree>
    <p:extLst>
      <p:ext uri="{BB962C8B-B14F-4D97-AF65-F5344CB8AC3E}">
        <p14:creationId xmlns:p14="http://schemas.microsoft.com/office/powerpoint/2010/main" val="20843792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AMS-02</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51</a:t>
            </a:fld>
            <a:endParaRPr lang="en-GB"/>
          </a:p>
        </p:txBody>
      </p:sp>
      <p:pic>
        <p:nvPicPr>
          <p:cNvPr id="7" name="Content Placeholder 4">
            <a:extLst>
              <a:ext uri="{FF2B5EF4-FFF2-40B4-BE49-F238E27FC236}">
                <a16:creationId xmlns:a16="http://schemas.microsoft.com/office/drawing/2014/main" id="{134FE3F1-8A02-D348-B785-8CA512EF16E1}"/>
              </a:ext>
            </a:extLst>
          </p:cNvPr>
          <p:cNvPicPr>
            <a:picLocks noGrp="1" noChangeAspect="1"/>
          </p:cNvPicPr>
          <p:nvPr>
            <p:ph idx="1"/>
          </p:nvPr>
        </p:nvPicPr>
        <p:blipFill>
          <a:blip r:embed="rId2"/>
          <a:stretch>
            <a:fillRect/>
          </a:stretch>
        </p:blipFill>
        <p:spPr>
          <a:xfrm>
            <a:off x="2859896" y="1301329"/>
            <a:ext cx="6472208" cy="4805856"/>
          </a:xfrm>
        </p:spPr>
      </p:pic>
    </p:spTree>
    <p:extLst>
      <p:ext uri="{BB962C8B-B14F-4D97-AF65-F5344CB8AC3E}">
        <p14:creationId xmlns:p14="http://schemas.microsoft.com/office/powerpoint/2010/main" val="32414469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Ratio of C/O and N/O</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52</a:t>
            </a:fld>
            <a:endParaRPr lang="en-GB"/>
          </a:p>
        </p:txBody>
      </p:sp>
      <p:pic>
        <p:nvPicPr>
          <p:cNvPr id="7" name="Content Placeholder 4">
            <a:extLst>
              <a:ext uri="{FF2B5EF4-FFF2-40B4-BE49-F238E27FC236}">
                <a16:creationId xmlns:a16="http://schemas.microsoft.com/office/drawing/2014/main" id="{A763EBA5-FE4F-1046-B613-DE011123AB8D}"/>
              </a:ext>
            </a:extLst>
          </p:cNvPr>
          <p:cNvPicPr>
            <a:picLocks noGrp="1" noChangeAspect="1"/>
          </p:cNvPicPr>
          <p:nvPr>
            <p:ph idx="1"/>
          </p:nvPr>
        </p:nvPicPr>
        <p:blipFill>
          <a:blip r:embed="rId2"/>
          <a:stretch>
            <a:fillRect/>
          </a:stretch>
        </p:blipFill>
        <p:spPr>
          <a:xfrm>
            <a:off x="2296435" y="1950970"/>
            <a:ext cx="2709185" cy="3591878"/>
          </a:xfrm>
        </p:spPr>
      </p:pic>
      <p:pic>
        <p:nvPicPr>
          <p:cNvPr id="8" name="Picture 7">
            <a:extLst>
              <a:ext uri="{FF2B5EF4-FFF2-40B4-BE49-F238E27FC236}">
                <a16:creationId xmlns:a16="http://schemas.microsoft.com/office/drawing/2014/main" id="{F3A5C210-4078-F747-8A42-D2E444FF4254}"/>
              </a:ext>
            </a:extLst>
          </p:cNvPr>
          <p:cNvPicPr>
            <a:picLocks noChangeAspect="1"/>
          </p:cNvPicPr>
          <p:nvPr/>
        </p:nvPicPr>
        <p:blipFill>
          <a:blip r:embed="rId3"/>
          <a:stretch>
            <a:fillRect/>
          </a:stretch>
        </p:blipFill>
        <p:spPr>
          <a:xfrm>
            <a:off x="6541027" y="1785194"/>
            <a:ext cx="3507066" cy="3923430"/>
          </a:xfrm>
          <a:prstGeom prst="rect">
            <a:avLst/>
          </a:prstGeom>
        </p:spPr>
      </p:pic>
      <p:sp>
        <p:nvSpPr>
          <p:cNvPr id="9" name="TextBox 8">
            <a:extLst>
              <a:ext uri="{FF2B5EF4-FFF2-40B4-BE49-F238E27FC236}">
                <a16:creationId xmlns:a16="http://schemas.microsoft.com/office/drawing/2014/main" id="{22A51C1B-FD78-B14E-826A-6BA2C077FCEC}"/>
              </a:ext>
            </a:extLst>
          </p:cNvPr>
          <p:cNvSpPr txBox="1"/>
          <p:nvPr/>
        </p:nvSpPr>
        <p:spPr>
          <a:xfrm>
            <a:off x="2214352" y="1105826"/>
            <a:ext cx="2762231" cy="369332"/>
          </a:xfrm>
          <a:prstGeom prst="rect">
            <a:avLst/>
          </a:prstGeom>
          <a:noFill/>
        </p:spPr>
        <p:txBody>
          <a:bodyPr wrap="none" rtlCol="0">
            <a:spAutoFit/>
          </a:bodyPr>
          <a:lstStyle/>
          <a:p>
            <a:r>
              <a:rPr lang="en-GB" dirty="0"/>
              <a:t>Light stars: hydrogen fusion</a:t>
            </a:r>
          </a:p>
        </p:txBody>
      </p:sp>
      <p:sp>
        <p:nvSpPr>
          <p:cNvPr id="11" name="TextBox 10">
            <a:extLst>
              <a:ext uri="{FF2B5EF4-FFF2-40B4-BE49-F238E27FC236}">
                <a16:creationId xmlns:a16="http://schemas.microsoft.com/office/drawing/2014/main" id="{A2A6639D-E656-1640-AA21-CFE4F0ABB43D}"/>
              </a:ext>
            </a:extLst>
          </p:cNvPr>
          <p:cNvSpPr txBox="1"/>
          <p:nvPr/>
        </p:nvSpPr>
        <p:spPr>
          <a:xfrm>
            <a:off x="6297091" y="1105826"/>
            <a:ext cx="4046813" cy="369332"/>
          </a:xfrm>
          <a:prstGeom prst="rect">
            <a:avLst/>
          </a:prstGeom>
          <a:noFill/>
        </p:spPr>
        <p:txBody>
          <a:bodyPr wrap="none" rtlCol="0">
            <a:spAutoFit/>
          </a:bodyPr>
          <a:lstStyle/>
          <a:p>
            <a:r>
              <a:rPr lang="en-GB" dirty="0"/>
              <a:t>Massive stars: CNO cycle catalysed fusion</a:t>
            </a:r>
          </a:p>
        </p:txBody>
      </p:sp>
      <p:sp>
        <p:nvSpPr>
          <p:cNvPr id="12" name="TextBox 11">
            <a:extLst>
              <a:ext uri="{FF2B5EF4-FFF2-40B4-BE49-F238E27FC236}">
                <a16:creationId xmlns:a16="http://schemas.microsoft.com/office/drawing/2014/main" id="{B8FEFAAD-80EE-F84B-B42A-F013A2A212B6}"/>
              </a:ext>
            </a:extLst>
          </p:cNvPr>
          <p:cNvSpPr txBox="1"/>
          <p:nvPr/>
        </p:nvSpPr>
        <p:spPr>
          <a:xfrm>
            <a:off x="9875425" y="2577559"/>
            <a:ext cx="763169" cy="461665"/>
          </a:xfrm>
          <a:prstGeom prst="rect">
            <a:avLst/>
          </a:prstGeom>
          <a:noFill/>
        </p:spPr>
        <p:txBody>
          <a:bodyPr wrap="square" rtlCol="0">
            <a:spAutoFit/>
          </a:bodyPr>
          <a:lstStyle/>
          <a:p>
            <a:r>
              <a:rPr lang="en-GB" sz="1200" dirty="0"/>
              <a:t>half life ~10 min</a:t>
            </a:r>
          </a:p>
        </p:txBody>
      </p:sp>
      <p:sp>
        <p:nvSpPr>
          <p:cNvPr id="13" name="TextBox 12">
            <a:extLst>
              <a:ext uri="{FF2B5EF4-FFF2-40B4-BE49-F238E27FC236}">
                <a16:creationId xmlns:a16="http://schemas.microsoft.com/office/drawing/2014/main" id="{6746595D-13C9-D041-B46C-385FD3D76546}"/>
              </a:ext>
            </a:extLst>
          </p:cNvPr>
          <p:cNvSpPr txBox="1"/>
          <p:nvPr/>
        </p:nvSpPr>
        <p:spPr>
          <a:xfrm>
            <a:off x="6052126" y="3837399"/>
            <a:ext cx="802640" cy="461665"/>
          </a:xfrm>
          <a:prstGeom prst="rect">
            <a:avLst/>
          </a:prstGeom>
          <a:noFill/>
        </p:spPr>
        <p:txBody>
          <a:bodyPr wrap="square" rtlCol="0">
            <a:spAutoFit/>
          </a:bodyPr>
          <a:lstStyle/>
          <a:p>
            <a:r>
              <a:rPr lang="en-GB" sz="1200" dirty="0"/>
              <a:t>half life ~2 min</a:t>
            </a:r>
          </a:p>
        </p:txBody>
      </p:sp>
      <p:cxnSp>
        <p:nvCxnSpPr>
          <p:cNvPr id="14" name="Straight Connector 13">
            <a:extLst>
              <a:ext uri="{FF2B5EF4-FFF2-40B4-BE49-F238E27FC236}">
                <a16:creationId xmlns:a16="http://schemas.microsoft.com/office/drawing/2014/main" id="{460C210A-218F-6341-AF3F-9AAAE20EDC95}"/>
              </a:ext>
            </a:extLst>
          </p:cNvPr>
          <p:cNvCxnSpPr>
            <a:cxnSpLocks/>
          </p:cNvCxnSpPr>
          <p:nvPr/>
        </p:nvCxnSpPr>
        <p:spPr>
          <a:xfrm>
            <a:off x="5716875" y="1785194"/>
            <a:ext cx="0" cy="3592912"/>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5F2E380-B49E-3349-A6F7-52297D33C6E9}"/>
              </a:ext>
            </a:extLst>
          </p:cNvPr>
          <p:cNvSpPr txBox="1"/>
          <p:nvPr/>
        </p:nvSpPr>
        <p:spPr>
          <a:xfrm>
            <a:off x="3125460" y="5825490"/>
            <a:ext cx="5182830" cy="646331"/>
          </a:xfrm>
          <a:prstGeom prst="rect">
            <a:avLst/>
          </a:prstGeom>
          <a:noFill/>
        </p:spPr>
        <p:txBody>
          <a:bodyPr wrap="none" rtlCol="0">
            <a:spAutoFit/>
          </a:bodyPr>
          <a:lstStyle/>
          <a:p>
            <a:pPr algn="ctr"/>
            <a:r>
              <a:rPr lang="en-GB" dirty="0">
                <a:solidFill>
                  <a:srgbClr val="123FFF"/>
                </a:solidFill>
              </a:rPr>
              <a:t>In the Solar System:	C/O = 0.54	N/O = 0.17</a:t>
            </a:r>
          </a:p>
          <a:p>
            <a:pPr algn="ctr"/>
            <a:r>
              <a:rPr lang="en-GB" dirty="0">
                <a:solidFill>
                  <a:srgbClr val="FF0000"/>
                </a:solidFill>
              </a:rPr>
              <a:t>In Galactic Cosmic Rays:	C/O = 0.90	N/O = 0.09</a:t>
            </a:r>
          </a:p>
        </p:txBody>
      </p:sp>
    </p:spTree>
    <p:extLst>
      <p:ext uri="{BB962C8B-B14F-4D97-AF65-F5344CB8AC3E}">
        <p14:creationId xmlns:p14="http://schemas.microsoft.com/office/powerpoint/2010/main" val="140686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dissolv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dissolve">
                                      <p:cBhvr>
                                        <p:cTn id="21" dur="500"/>
                                        <p:tgtEl>
                                          <p:spTgt spid="1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15">
                                            <p:txEl>
                                              <p:pRg st="1" end="1"/>
                                            </p:txEl>
                                          </p:spTgt>
                                        </p:tgtEl>
                                        <p:attrNameLst>
                                          <p:attrName>style.visibility</p:attrName>
                                        </p:attrNameLst>
                                      </p:cBhvr>
                                      <p:to>
                                        <p:strVal val="visible"/>
                                      </p:to>
                                    </p:set>
                                    <p:animEffect transition="in" filter="dissolve">
                                      <p:cBhvr>
                                        <p:cTn id="26" dur="5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Heavier nuclei</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53</a:t>
            </a:fld>
            <a:endParaRPr lang="en-GB"/>
          </a:p>
        </p:txBody>
      </p:sp>
      <p:pic>
        <p:nvPicPr>
          <p:cNvPr id="16" name="Content Placeholder 4">
            <a:extLst>
              <a:ext uri="{FF2B5EF4-FFF2-40B4-BE49-F238E27FC236}">
                <a16:creationId xmlns:a16="http://schemas.microsoft.com/office/drawing/2014/main" id="{5C1B2E75-4134-FB4E-A69B-A4F970F6443C}"/>
              </a:ext>
            </a:extLst>
          </p:cNvPr>
          <p:cNvPicPr>
            <a:picLocks noGrp="1" noChangeAspect="1"/>
          </p:cNvPicPr>
          <p:nvPr>
            <p:ph idx="1"/>
          </p:nvPr>
        </p:nvPicPr>
        <p:blipFill>
          <a:blip r:embed="rId2"/>
          <a:stretch>
            <a:fillRect/>
          </a:stretch>
        </p:blipFill>
        <p:spPr>
          <a:xfrm>
            <a:off x="2681255" y="1153070"/>
            <a:ext cx="6829489" cy="5096728"/>
          </a:xfrm>
        </p:spPr>
      </p:pic>
    </p:spTree>
    <p:extLst>
      <p:ext uri="{BB962C8B-B14F-4D97-AF65-F5344CB8AC3E}">
        <p14:creationId xmlns:p14="http://schemas.microsoft.com/office/powerpoint/2010/main" val="322570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Anti-alpha</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54</a:t>
            </a:fld>
            <a:endParaRPr lang="en-GB"/>
          </a:p>
        </p:txBody>
      </p:sp>
      <p:sp>
        <p:nvSpPr>
          <p:cNvPr id="9" name="Oval 8">
            <a:extLst>
              <a:ext uri="{FF2B5EF4-FFF2-40B4-BE49-F238E27FC236}">
                <a16:creationId xmlns:a16="http://schemas.microsoft.com/office/drawing/2014/main" id="{049FBBA9-EF8A-3943-969B-FA29EA0157CD}"/>
              </a:ext>
            </a:extLst>
          </p:cNvPr>
          <p:cNvSpPr/>
          <p:nvPr/>
        </p:nvSpPr>
        <p:spPr>
          <a:xfrm>
            <a:off x="3475601" y="3187136"/>
            <a:ext cx="296935" cy="296935"/>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57C09285-D9C1-6A4A-B1C8-B8DE9564D2CB}"/>
              </a:ext>
            </a:extLst>
          </p:cNvPr>
          <p:cNvSpPr txBox="1"/>
          <p:nvPr/>
        </p:nvSpPr>
        <p:spPr>
          <a:xfrm>
            <a:off x="3199100" y="2365682"/>
            <a:ext cx="1043876" cy="369332"/>
          </a:xfrm>
          <a:prstGeom prst="rect">
            <a:avLst/>
          </a:prstGeom>
          <a:noFill/>
        </p:spPr>
        <p:txBody>
          <a:bodyPr wrap="none" rtlCol="0">
            <a:spAutoFit/>
          </a:bodyPr>
          <a:lstStyle/>
          <a:p>
            <a:r>
              <a:rPr lang="en-GB" dirty="0"/>
              <a:t>helium-4</a:t>
            </a:r>
          </a:p>
        </p:txBody>
      </p:sp>
      <p:cxnSp>
        <p:nvCxnSpPr>
          <p:cNvPr id="11" name="Straight Connector 10">
            <a:extLst>
              <a:ext uri="{FF2B5EF4-FFF2-40B4-BE49-F238E27FC236}">
                <a16:creationId xmlns:a16="http://schemas.microsoft.com/office/drawing/2014/main" id="{9B446D2D-E3CA-5D41-BA87-B0A9D4A4B3F9}"/>
              </a:ext>
            </a:extLst>
          </p:cNvPr>
          <p:cNvCxnSpPr>
            <a:cxnSpLocks/>
          </p:cNvCxnSpPr>
          <p:nvPr/>
        </p:nvCxnSpPr>
        <p:spPr>
          <a:xfrm>
            <a:off x="6253770" y="2028475"/>
            <a:ext cx="0" cy="3592912"/>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B196B7C-D302-F445-9228-166F5D420733}"/>
              </a:ext>
            </a:extLst>
          </p:cNvPr>
          <p:cNvSpPr txBox="1"/>
          <p:nvPr/>
        </p:nvSpPr>
        <p:spPr>
          <a:xfrm>
            <a:off x="4830831" y="4981905"/>
            <a:ext cx="875560" cy="307777"/>
          </a:xfrm>
          <a:prstGeom prst="rect">
            <a:avLst/>
          </a:prstGeom>
          <a:noFill/>
        </p:spPr>
        <p:txBody>
          <a:bodyPr wrap="none" rtlCol="0">
            <a:spAutoFit/>
          </a:bodyPr>
          <a:lstStyle/>
          <a:p>
            <a:pPr algn="ctr"/>
            <a:r>
              <a:rPr lang="en-GB" sz="1400" dirty="0">
                <a:solidFill>
                  <a:srgbClr val="123FFF"/>
                </a:solidFill>
              </a:rPr>
              <a:t>1.38 ppm</a:t>
            </a:r>
          </a:p>
        </p:txBody>
      </p:sp>
      <p:sp>
        <p:nvSpPr>
          <p:cNvPr id="13" name="Oval 12">
            <a:extLst>
              <a:ext uri="{FF2B5EF4-FFF2-40B4-BE49-F238E27FC236}">
                <a16:creationId xmlns:a16="http://schemas.microsoft.com/office/drawing/2014/main" id="{A28796E3-90FF-5943-90C5-CE008F2D45D2}"/>
              </a:ext>
            </a:extLst>
          </p:cNvPr>
          <p:cNvSpPr/>
          <p:nvPr/>
        </p:nvSpPr>
        <p:spPr>
          <a:xfrm>
            <a:off x="3415287" y="2988067"/>
            <a:ext cx="296935" cy="296935"/>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A35A68A6-087C-E04F-98C5-F26FEBA976D1}"/>
              </a:ext>
            </a:extLst>
          </p:cNvPr>
          <p:cNvSpPr/>
          <p:nvPr/>
        </p:nvSpPr>
        <p:spPr>
          <a:xfrm>
            <a:off x="8630364" y="3197190"/>
            <a:ext cx="296935" cy="296935"/>
          </a:xfrm>
          <a:prstGeom prst="ellipse">
            <a:avLst/>
          </a:prstGeom>
          <a:gradFill flip="none" rotWithShape="1">
            <a:gsLst>
              <a:gs pos="0">
                <a:schemeClr val="bg1">
                  <a:lumMod val="50000"/>
                  <a:tint val="66000"/>
                  <a:satMod val="160000"/>
                </a:schemeClr>
              </a:gs>
              <a:gs pos="50000">
                <a:schemeClr val="bg1">
                  <a:lumMod val="50000"/>
                  <a:tint val="44500"/>
                  <a:satMod val="160000"/>
                </a:schemeClr>
              </a:gs>
              <a:gs pos="100000">
                <a:schemeClr val="bg1">
                  <a:lumMod val="50000"/>
                  <a:tint val="23500"/>
                  <a:satMod val="16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a:extLst>
              <a:ext uri="{FF2B5EF4-FFF2-40B4-BE49-F238E27FC236}">
                <a16:creationId xmlns:a16="http://schemas.microsoft.com/office/drawing/2014/main" id="{6101346C-9D2B-4F4F-AB82-65B5A9350189}"/>
              </a:ext>
            </a:extLst>
          </p:cNvPr>
          <p:cNvSpPr/>
          <p:nvPr/>
        </p:nvSpPr>
        <p:spPr>
          <a:xfrm>
            <a:off x="3673620" y="3142091"/>
            <a:ext cx="296935" cy="296935"/>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Oval 16">
            <a:extLst>
              <a:ext uri="{FF2B5EF4-FFF2-40B4-BE49-F238E27FC236}">
                <a16:creationId xmlns:a16="http://schemas.microsoft.com/office/drawing/2014/main" id="{3E7E2E5C-9D7D-7E4B-B022-611AA3083AAF}"/>
              </a:ext>
            </a:extLst>
          </p:cNvPr>
          <p:cNvSpPr/>
          <p:nvPr/>
        </p:nvSpPr>
        <p:spPr>
          <a:xfrm>
            <a:off x="3629022" y="2928033"/>
            <a:ext cx="296935" cy="296935"/>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214CD4B2-9DE9-D64F-ABA8-1C0A8B944232}"/>
              </a:ext>
            </a:extLst>
          </p:cNvPr>
          <p:cNvSpPr txBox="1"/>
          <p:nvPr/>
        </p:nvSpPr>
        <p:spPr>
          <a:xfrm>
            <a:off x="3199100" y="4123164"/>
            <a:ext cx="1043876" cy="369332"/>
          </a:xfrm>
          <a:prstGeom prst="rect">
            <a:avLst/>
          </a:prstGeom>
          <a:noFill/>
        </p:spPr>
        <p:txBody>
          <a:bodyPr wrap="none" rtlCol="0">
            <a:spAutoFit/>
          </a:bodyPr>
          <a:lstStyle/>
          <a:p>
            <a:r>
              <a:rPr lang="en-GB" dirty="0"/>
              <a:t>helium-3</a:t>
            </a:r>
          </a:p>
        </p:txBody>
      </p:sp>
      <p:sp>
        <p:nvSpPr>
          <p:cNvPr id="19" name="Oval 18">
            <a:extLst>
              <a:ext uri="{FF2B5EF4-FFF2-40B4-BE49-F238E27FC236}">
                <a16:creationId xmlns:a16="http://schemas.microsoft.com/office/drawing/2014/main" id="{5BD4F2B0-DB54-0444-B5AD-FCAE9C56E8CE}"/>
              </a:ext>
            </a:extLst>
          </p:cNvPr>
          <p:cNvSpPr/>
          <p:nvPr/>
        </p:nvSpPr>
        <p:spPr>
          <a:xfrm>
            <a:off x="3424618" y="4764211"/>
            <a:ext cx="296935" cy="296935"/>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Oval 19">
            <a:extLst>
              <a:ext uri="{FF2B5EF4-FFF2-40B4-BE49-F238E27FC236}">
                <a16:creationId xmlns:a16="http://schemas.microsoft.com/office/drawing/2014/main" id="{9E34DE58-4B93-C442-B6E4-D51DFC890998}"/>
              </a:ext>
            </a:extLst>
          </p:cNvPr>
          <p:cNvSpPr/>
          <p:nvPr/>
        </p:nvSpPr>
        <p:spPr>
          <a:xfrm>
            <a:off x="3673620" y="4899573"/>
            <a:ext cx="296935" cy="296935"/>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Oval 20">
            <a:extLst>
              <a:ext uri="{FF2B5EF4-FFF2-40B4-BE49-F238E27FC236}">
                <a16:creationId xmlns:a16="http://schemas.microsoft.com/office/drawing/2014/main" id="{1287117A-7E4C-4C42-8509-698A946D2C0E}"/>
              </a:ext>
            </a:extLst>
          </p:cNvPr>
          <p:cNvSpPr/>
          <p:nvPr/>
        </p:nvSpPr>
        <p:spPr>
          <a:xfrm>
            <a:off x="3629022" y="4685515"/>
            <a:ext cx="296935" cy="296935"/>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Oval 21">
            <a:extLst>
              <a:ext uri="{FF2B5EF4-FFF2-40B4-BE49-F238E27FC236}">
                <a16:creationId xmlns:a16="http://schemas.microsoft.com/office/drawing/2014/main" id="{3FBC6A31-A223-B741-966C-7149F7A04F0E}"/>
              </a:ext>
            </a:extLst>
          </p:cNvPr>
          <p:cNvSpPr/>
          <p:nvPr/>
        </p:nvSpPr>
        <p:spPr>
          <a:xfrm>
            <a:off x="8802840" y="3142091"/>
            <a:ext cx="296935" cy="296935"/>
          </a:xfrm>
          <a:prstGeom prst="ellipse">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Oval 22">
            <a:extLst>
              <a:ext uri="{FF2B5EF4-FFF2-40B4-BE49-F238E27FC236}">
                <a16:creationId xmlns:a16="http://schemas.microsoft.com/office/drawing/2014/main" id="{CE99C595-4C47-EE44-A759-647F81D41178}"/>
              </a:ext>
            </a:extLst>
          </p:cNvPr>
          <p:cNvSpPr/>
          <p:nvPr/>
        </p:nvSpPr>
        <p:spPr>
          <a:xfrm>
            <a:off x="8536986" y="3005512"/>
            <a:ext cx="296935" cy="296935"/>
          </a:xfrm>
          <a:prstGeom prst="ellipse">
            <a:avLst/>
          </a:prstGeom>
          <a:gradFill flip="none" rotWithShape="1">
            <a:gsLst>
              <a:gs pos="0">
                <a:schemeClr val="bg1">
                  <a:lumMod val="50000"/>
                  <a:tint val="66000"/>
                  <a:satMod val="160000"/>
                </a:schemeClr>
              </a:gs>
              <a:gs pos="50000">
                <a:schemeClr val="bg1">
                  <a:lumMod val="50000"/>
                  <a:tint val="44500"/>
                  <a:satMod val="160000"/>
                </a:schemeClr>
              </a:gs>
              <a:gs pos="100000">
                <a:schemeClr val="bg1">
                  <a:lumMod val="50000"/>
                  <a:tint val="23500"/>
                  <a:satMod val="16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Oval 23">
            <a:extLst>
              <a:ext uri="{FF2B5EF4-FFF2-40B4-BE49-F238E27FC236}">
                <a16:creationId xmlns:a16="http://schemas.microsoft.com/office/drawing/2014/main" id="{6C51DA3C-B1A4-2343-B0BC-1EAF05CD43D7}"/>
              </a:ext>
            </a:extLst>
          </p:cNvPr>
          <p:cNvSpPr/>
          <p:nvPr/>
        </p:nvSpPr>
        <p:spPr>
          <a:xfrm>
            <a:off x="8723742" y="2929312"/>
            <a:ext cx="296935" cy="296935"/>
          </a:xfrm>
          <a:prstGeom prst="ellipse">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Oval 24">
            <a:extLst>
              <a:ext uri="{FF2B5EF4-FFF2-40B4-BE49-F238E27FC236}">
                <a16:creationId xmlns:a16="http://schemas.microsoft.com/office/drawing/2014/main" id="{8855A7E6-4AD8-7E4D-B258-69DF17EC9289}"/>
              </a:ext>
            </a:extLst>
          </p:cNvPr>
          <p:cNvSpPr/>
          <p:nvPr/>
        </p:nvSpPr>
        <p:spPr>
          <a:xfrm>
            <a:off x="8546317" y="4781656"/>
            <a:ext cx="296935" cy="296935"/>
          </a:xfrm>
          <a:prstGeom prst="ellipse">
            <a:avLst/>
          </a:prstGeom>
          <a:gradFill flip="none" rotWithShape="1">
            <a:gsLst>
              <a:gs pos="0">
                <a:schemeClr val="bg1">
                  <a:lumMod val="50000"/>
                  <a:tint val="66000"/>
                  <a:satMod val="160000"/>
                </a:schemeClr>
              </a:gs>
              <a:gs pos="50000">
                <a:schemeClr val="bg1">
                  <a:lumMod val="50000"/>
                  <a:tint val="44500"/>
                  <a:satMod val="160000"/>
                </a:schemeClr>
              </a:gs>
              <a:gs pos="100000">
                <a:schemeClr val="bg1">
                  <a:lumMod val="50000"/>
                  <a:tint val="23500"/>
                  <a:satMod val="16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a:extLst>
              <a:ext uri="{FF2B5EF4-FFF2-40B4-BE49-F238E27FC236}">
                <a16:creationId xmlns:a16="http://schemas.microsoft.com/office/drawing/2014/main" id="{EBD55BA6-A135-CA48-9FB3-31CE81D1391B}"/>
              </a:ext>
            </a:extLst>
          </p:cNvPr>
          <p:cNvSpPr txBox="1"/>
          <p:nvPr/>
        </p:nvSpPr>
        <p:spPr>
          <a:xfrm>
            <a:off x="8320799" y="2361722"/>
            <a:ext cx="1404039" cy="369332"/>
          </a:xfrm>
          <a:prstGeom prst="rect">
            <a:avLst/>
          </a:prstGeom>
          <a:noFill/>
        </p:spPr>
        <p:txBody>
          <a:bodyPr wrap="none" rtlCol="0">
            <a:spAutoFit/>
          </a:bodyPr>
          <a:lstStyle/>
          <a:p>
            <a:r>
              <a:rPr lang="en-GB" dirty="0"/>
              <a:t>antihelium-4</a:t>
            </a:r>
          </a:p>
        </p:txBody>
      </p:sp>
      <p:sp>
        <p:nvSpPr>
          <p:cNvPr id="27" name="TextBox 26">
            <a:extLst>
              <a:ext uri="{FF2B5EF4-FFF2-40B4-BE49-F238E27FC236}">
                <a16:creationId xmlns:a16="http://schemas.microsoft.com/office/drawing/2014/main" id="{668FEB20-F3A6-664F-AA11-F820DB65F207}"/>
              </a:ext>
            </a:extLst>
          </p:cNvPr>
          <p:cNvSpPr txBox="1"/>
          <p:nvPr/>
        </p:nvSpPr>
        <p:spPr>
          <a:xfrm>
            <a:off x="8320799" y="4119204"/>
            <a:ext cx="1404039" cy="369332"/>
          </a:xfrm>
          <a:prstGeom prst="rect">
            <a:avLst/>
          </a:prstGeom>
          <a:noFill/>
        </p:spPr>
        <p:txBody>
          <a:bodyPr wrap="none" rtlCol="0">
            <a:spAutoFit/>
          </a:bodyPr>
          <a:lstStyle/>
          <a:p>
            <a:r>
              <a:rPr lang="en-GB" dirty="0"/>
              <a:t>antihelium-3</a:t>
            </a:r>
          </a:p>
        </p:txBody>
      </p:sp>
      <p:sp>
        <p:nvSpPr>
          <p:cNvPr id="28" name="TextBox 27">
            <a:extLst>
              <a:ext uri="{FF2B5EF4-FFF2-40B4-BE49-F238E27FC236}">
                <a16:creationId xmlns:a16="http://schemas.microsoft.com/office/drawing/2014/main" id="{7FEEE6AF-884C-2245-A71A-809414C74033}"/>
              </a:ext>
            </a:extLst>
          </p:cNvPr>
          <p:cNvSpPr txBox="1"/>
          <p:nvPr/>
        </p:nvSpPr>
        <p:spPr>
          <a:xfrm>
            <a:off x="2781465" y="1608146"/>
            <a:ext cx="1685205" cy="369332"/>
          </a:xfrm>
          <a:prstGeom prst="rect">
            <a:avLst/>
          </a:prstGeom>
          <a:noFill/>
        </p:spPr>
        <p:txBody>
          <a:bodyPr wrap="none" rtlCol="0">
            <a:spAutoFit/>
          </a:bodyPr>
          <a:lstStyle/>
          <a:p>
            <a:r>
              <a:rPr lang="en-GB" dirty="0"/>
              <a:t>matter particles</a:t>
            </a:r>
          </a:p>
        </p:txBody>
      </p:sp>
      <p:sp>
        <p:nvSpPr>
          <p:cNvPr id="29" name="TextBox 28">
            <a:extLst>
              <a:ext uri="{FF2B5EF4-FFF2-40B4-BE49-F238E27FC236}">
                <a16:creationId xmlns:a16="http://schemas.microsoft.com/office/drawing/2014/main" id="{87F56F2F-3B1C-664D-B9E7-77822E231259}"/>
              </a:ext>
            </a:extLst>
          </p:cNvPr>
          <p:cNvSpPr txBox="1"/>
          <p:nvPr/>
        </p:nvSpPr>
        <p:spPr>
          <a:xfrm>
            <a:off x="7844716" y="1598701"/>
            <a:ext cx="2054986" cy="369332"/>
          </a:xfrm>
          <a:prstGeom prst="rect">
            <a:avLst/>
          </a:prstGeom>
          <a:noFill/>
        </p:spPr>
        <p:txBody>
          <a:bodyPr wrap="none" rtlCol="0">
            <a:spAutoFit/>
          </a:bodyPr>
          <a:lstStyle/>
          <a:p>
            <a:r>
              <a:rPr lang="en-GB" dirty="0"/>
              <a:t>antimatter particles</a:t>
            </a:r>
          </a:p>
        </p:txBody>
      </p:sp>
      <p:cxnSp>
        <p:nvCxnSpPr>
          <p:cNvPr id="30" name="Straight Connector 29">
            <a:extLst>
              <a:ext uri="{FF2B5EF4-FFF2-40B4-BE49-F238E27FC236}">
                <a16:creationId xmlns:a16="http://schemas.microsoft.com/office/drawing/2014/main" id="{0A12DD7A-4746-4D4E-9E07-BA14DE9FA032}"/>
              </a:ext>
            </a:extLst>
          </p:cNvPr>
          <p:cNvCxnSpPr>
            <a:cxnSpLocks/>
          </p:cNvCxnSpPr>
          <p:nvPr/>
        </p:nvCxnSpPr>
        <p:spPr>
          <a:xfrm>
            <a:off x="2443935" y="2028475"/>
            <a:ext cx="77350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EA1880A-960F-4745-97DC-1163545AD5CF}"/>
              </a:ext>
            </a:extLst>
          </p:cNvPr>
          <p:cNvCxnSpPr>
            <a:cxnSpLocks/>
          </p:cNvCxnSpPr>
          <p:nvPr/>
        </p:nvCxnSpPr>
        <p:spPr>
          <a:xfrm>
            <a:off x="2443935" y="3824931"/>
            <a:ext cx="7735078"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CEE2B0A8-10DD-1A45-AEC1-AA9F089A124B}"/>
              </a:ext>
            </a:extLst>
          </p:cNvPr>
          <p:cNvSpPr/>
          <p:nvPr/>
        </p:nvSpPr>
        <p:spPr>
          <a:xfrm>
            <a:off x="8802840" y="4899573"/>
            <a:ext cx="296935" cy="296935"/>
          </a:xfrm>
          <a:prstGeom prst="ellipse">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Oval 32">
            <a:extLst>
              <a:ext uri="{FF2B5EF4-FFF2-40B4-BE49-F238E27FC236}">
                <a16:creationId xmlns:a16="http://schemas.microsoft.com/office/drawing/2014/main" id="{111BFDB1-8D06-A74A-9E68-A6639F2C309C}"/>
              </a:ext>
            </a:extLst>
          </p:cNvPr>
          <p:cNvSpPr/>
          <p:nvPr/>
        </p:nvSpPr>
        <p:spPr>
          <a:xfrm>
            <a:off x="8723742" y="4686794"/>
            <a:ext cx="296935" cy="296935"/>
          </a:xfrm>
          <a:prstGeom prst="ellipse">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755418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A picture containing indoor, cake, cup, donut&#10;&#10;Description automatically generated">
            <a:extLst>
              <a:ext uri="{FF2B5EF4-FFF2-40B4-BE49-F238E27FC236}">
                <a16:creationId xmlns:a16="http://schemas.microsoft.com/office/drawing/2014/main" id="{A5D44B3E-6E00-B145-9B39-2F69ED2206E0}"/>
              </a:ext>
            </a:extLst>
          </p:cNvPr>
          <p:cNvPicPr>
            <a:picLocks noChangeAspect="1"/>
          </p:cNvPicPr>
          <p:nvPr/>
        </p:nvPicPr>
        <p:blipFill>
          <a:blip r:embed="rId2"/>
          <a:stretch>
            <a:fillRect/>
          </a:stretch>
        </p:blipFill>
        <p:spPr>
          <a:xfrm rot="1369673">
            <a:off x="10528901" y="5940816"/>
            <a:ext cx="1463888" cy="592101"/>
          </a:xfrm>
          <a:prstGeom prst="rect">
            <a:avLst/>
          </a:prstGeom>
        </p:spPr>
      </p:pic>
      <p:sp>
        <p:nvSpPr>
          <p:cNvPr id="73" name="Freeform 72">
            <a:extLst>
              <a:ext uri="{FF2B5EF4-FFF2-40B4-BE49-F238E27FC236}">
                <a16:creationId xmlns:a16="http://schemas.microsoft.com/office/drawing/2014/main" id="{F4733D76-03A0-4F4D-99CF-A1DD8E93080C}"/>
              </a:ext>
            </a:extLst>
          </p:cNvPr>
          <p:cNvSpPr/>
          <p:nvPr/>
        </p:nvSpPr>
        <p:spPr>
          <a:xfrm>
            <a:off x="4101092" y="4303675"/>
            <a:ext cx="7159752" cy="2217636"/>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7D5C8AB-321E-D04C-A297-CDF677A4713B}"/>
              </a:ext>
            </a:extLst>
          </p:cNvPr>
          <p:cNvPicPr>
            <a:picLocks noChangeAspect="1"/>
          </p:cNvPicPr>
          <p:nvPr/>
        </p:nvPicPr>
        <p:blipFill>
          <a:blip r:embed="rId3"/>
          <a:stretch>
            <a:fillRect/>
          </a:stretch>
        </p:blipFill>
        <p:spPr>
          <a:xfrm>
            <a:off x="5014604" y="1348866"/>
            <a:ext cx="1351995" cy="1357447"/>
          </a:xfrm>
          <a:prstGeom prst="rect">
            <a:avLst/>
          </a:prstGeom>
        </p:spPr>
      </p:pic>
      <p:sp>
        <p:nvSpPr>
          <p:cNvPr id="2" name="Title 1">
            <a:extLst>
              <a:ext uri="{FF2B5EF4-FFF2-40B4-BE49-F238E27FC236}">
                <a16:creationId xmlns:a16="http://schemas.microsoft.com/office/drawing/2014/main" id="{1209ED25-F823-6F45-BA69-530616B8F02F}"/>
              </a:ext>
            </a:extLst>
          </p:cNvPr>
          <p:cNvSpPr>
            <a:spLocks noGrp="1"/>
          </p:cNvSpPr>
          <p:nvPr>
            <p:ph type="title"/>
          </p:nvPr>
        </p:nvSpPr>
        <p:spPr/>
        <p:txBody>
          <a:bodyPr>
            <a:normAutofit/>
          </a:bodyPr>
          <a:lstStyle/>
          <a:p>
            <a:pPr algn="ctr"/>
            <a:r>
              <a:rPr lang="en-GB" dirty="0">
                <a:solidFill>
                  <a:schemeClr val="bg1"/>
                </a:solidFill>
              </a:rPr>
              <a:t>Talk overview</a:t>
            </a:r>
          </a:p>
        </p:txBody>
      </p:sp>
      <p:sp>
        <p:nvSpPr>
          <p:cNvPr id="147" name="Date Placeholder 146">
            <a:extLst>
              <a:ext uri="{FF2B5EF4-FFF2-40B4-BE49-F238E27FC236}">
                <a16:creationId xmlns:a16="http://schemas.microsoft.com/office/drawing/2014/main" id="{A1EF4324-B1B6-4541-B9C2-081B2980D7AF}"/>
              </a:ext>
            </a:extLst>
          </p:cNvPr>
          <p:cNvSpPr>
            <a:spLocks noGrp="1"/>
          </p:cNvSpPr>
          <p:nvPr>
            <p:ph type="dt" sz="half" idx="10"/>
          </p:nvPr>
        </p:nvSpPr>
        <p:spPr/>
        <p:txBody>
          <a:bodyPr/>
          <a:lstStyle/>
          <a:p>
            <a:r>
              <a:rPr lang="de-CH"/>
              <a:t>09/07/2020</a:t>
            </a:r>
            <a:endParaRPr lang="en-GB"/>
          </a:p>
        </p:txBody>
      </p:sp>
      <p:sp>
        <p:nvSpPr>
          <p:cNvPr id="6" name="Oval 5">
            <a:extLst>
              <a:ext uri="{FF2B5EF4-FFF2-40B4-BE49-F238E27FC236}">
                <a16:creationId xmlns:a16="http://schemas.microsoft.com/office/drawing/2014/main" id="{66E0AF06-8D68-7146-845E-04926819C03A}"/>
              </a:ext>
            </a:extLst>
          </p:cNvPr>
          <p:cNvSpPr/>
          <p:nvPr/>
        </p:nvSpPr>
        <p:spPr>
          <a:xfrm>
            <a:off x="9038557" y="3102053"/>
            <a:ext cx="1878496"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18A1BD3-B643-204B-B6A2-1AE46F477121}"/>
              </a:ext>
            </a:extLst>
          </p:cNvPr>
          <p:cNvSpPr/>
          <p:nvPr/>
        </p:nvSpPr>
        <p:spPr>
          <a:xfrm>
            <a:off x="9349983" y="3244515"/>
            <a:ext cx="1219200" cy="587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EB206CC-73DA-774B-9F50-28F7DCAD245D}"/>
              </a:ext>
            </a:extLst>
          </p:cNvPr>
          <p:cNvSpPr/>
          <p:nvPr/>
        </p:nvSpPr>
        <p:spPr>
          <a:xfrm>
            <a:off x="8671110" y="4075027"/>
            <a:ext cx="470452" cy="226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B69AC1D8-5ABA-9047-9F41-B94A6D1FFA8C}"/>
              </a:ext>
            </a:extLst>
          </p:cNvPr>
          <p:cNvSpPr/>
          <p:nvPr/>
        </p:nvSpPr>
        <p:spPr>
          <a:xfrm>
            <a:off x="8742340" y="4109323"/>
            <a:ext cx="327992" cy="1579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a:extLst>
              <a:ext uri="{FF2B5EF4-FFF2-40B4-BE49-F238E27FC236}">
                <a16:creationId xmlns:a16="http://schemas.microsoft.com/office/drawing/2014/main" id="{637240D2-1F4D-2B43-B5C5-A7DC352970C9}"/>
              </a:ext>
            </a:extLst>
          </p:cNvPr>
          <p:cNvSpPr/>
          <p:nvPr/>
        </p:nvSpPr>
        <p:spPr>
          <a:xfrm>
            <a:off x="6255291" y="1916264"/>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0CDB36C5-91C8-F842-AB0A-A14C914B1CE7}"/>
              </a:ext>
            </a:extLst>
          </p:cNvPr>
          <p:cNvSpPr/>
          <p:nvPr/>
        </p:nvSpPr>
        <p:spPr>
          <a:xfrm>
            <a:off x="6237068" y="2077530"/>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3E2302A6-69C9-F246-B03C-632B79ED546A}"/>
              </a:ext>
            </a:extLst>
          </p:cNvPr>
          <p:cNvSpPr/>
          <p:nvPr/>
        </p:nvSpPr>
        <p:spPr>
          <a:xfrm>
            <a:off x="6288407" y="1289341"/>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3A88EA71-309B-B44E-96F9-DB0E7E2790B9}"/>
              </a:ext>
            </a:extLst>
          </p:cNvPr>
          <p:cNvSpPr/>
          <p:nvPr/>
        </p:nvSpPr>
        <p:spPr>
          <a:xfrm>
            <a:off x="6245352" y="1446003"/>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a:extLst>
              <a:ext uri="{FF2B5EF4-FFF2-40B4-BE49-F238E27FC236}">
                <a16:creationId xmlns:a16="http://schemas.microsoft.com/office/drawing/2014/main" id="{3E25844A-0AC2-AD40-AA83-CD2FF5F8C70D}"/>
              </a:ext>
            </a:extLst>
          </p:cNvPr>
          <p:cNvSpPr/>
          <p:nvPr/>
        </p:nvSpPr>
        <p:spPr>
          <a:xfrm>
            <a:off x="6225474" y="2134925"/>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a:extLst>
              <a:ext uri="{FF2B5EF4-FFF2-40B4-BE49-F238E27FC236}">
                <a16:creationId xmlns:a16="http://schemas.microsoft.com/office/drawing/2014/main" id="{57DF97E4-2C66-F54A-94D3-3C1BE1096489}"/>
              </a:ext>
            </a:extLst>
          </p:cNvPr>
          <p:cNvSpPr/>
          <p:nvPr/>
        </p:nvSpPr>
        <p:spPr>
          <a:xfrm>
            <a:off x="6165839" y="2298110"/>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a:extLst>
              <a:ext uri="{FF2B5EF4-FFF2-40B4-BE49-F238E27FC236}">
                <a16:creationId xmlns:a16="http://schemas.microsoft.com/office/drawing/2014/main" id="{EEFEE29D-2D10-CE4A-BAC9-6E8B4A2DB556}"/>
              </a:ext>
            </a:extLst>
          </p:cNvPr>
          <p:cNvSpPr/>
          <p:nvPr/>
        </p:nvSpPr>
        <p:spPr>
          <a:xfrm>
            <a:off x="6086326" y="2452977"/>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CD459226-2437-9240-B346-F8C26E23F859}"/>
              </a:ext>
            </a:extLst>
          </p:cNvPr>
          <p:cNvSpPr/>
          <p:nvPr/>
        </p:nvSpPr>
        <p:spPr>
          <a:xfrm>
            <a:off x="6042567" y="2590364"/>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a:extLst>
              <a:ext uri="{FF2B5EF4-FFF2-40B4-BE49-F238E27FC236}">
                <a16:creationId xmlns:a16="http://schemas.microsoft.com/office/drawing/2014/main" id="{94D32AF6-B5B7-E34F-9807-B1EA822D6044}"/>
              </a:ext>
            </a:extLst>
          </p:cNvPr>
          <p:cNvSpPr/>
          <p:nvPr/>
        </p:nvSpPr>
        <p:spPr>
          <a:xfrm>
            <a:off x="7795856" y="2383403"/>
            <a:ext cx="3022639" cy="924340"/>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21">
            <a:extLst>
              <a:ext uri="{FF2B5EF4-FFF2-40B4-BE49-F238E27FC236}">
                <a16:creationId xmlns:a16="http://schemas.microsoft.com/office/drawing/2014/main" id="{62EBFDC7-01D7-524A-B369-7D647CE96228}"/>
              </a:ext>
            </a:extLst>
          </p:cNvPr>
          <p:cNvSpPr/>
          <p:nvPr/>
        </p:nvSpPr>
        <p:spPr>
          <a:xfrm>
            <a:off x="7607847" y="2503189"/>
            <a:ext cx="3022639" cy="693193"/>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a:extLst>
              <a:ext uri="{FF2B5EF4-FFF2-40B4-BE49-F238E27FC236}">
                <a16:creationId xmlns:a16="http://schemas.microsoft.com/office/drawing/2014/main" id="{6B9E471D-B0D6-274F-9EDB-62A437B2BC00}"/>
              </a:ext>
            </a:extLst>
          </p:cNvPr>
          <p:cNvSpPr/>
          <p:nvPr/>
        </p:nvSpPr>
        <p:spPr>
          <a:xfrm>
            <a:off x="7716343" y="2144864"/>
            <a:ext cx="99392" cy="288235"/>
          </a:xfrm>
          <a:custGeom>
            <a:avLst/>
            <a:gdLst>
              <a:gd name="connsiteX0" fmla="*/ 99392 w 99392"/>
              <a:gd name="connsiteY0" fmla="*/ 288235 h 288235"/>
              <a:gd name="connsiteX1" fmla="*/ 69574 w 99392"/>
              <a:gd name="connsiteY1" fmla="*/ 178905 h 288235"/>
              <a:gd name="connsiteX2" fmla="*/ 59635 w 99392"/>
              <a:gd name="connsiteY2" fmla="*/ 149087 h 288235"/>
              <a:gd name="connsiteX3" fmla="*/ 29818 w 99392"/>
              <a:gd name="connsiteY3" fmla="*/ 129209 h 288235"/>
              <a:gd name="connsiteX4" fmla="*/ 9939 w 99392"/>
              <a:gd name="connsiteY4" fmla="*/ 69574 h 288235"/>
              <a:gd name="connsiteX5" fmla="*/ 0 w 99392"/>
              <a:gd name="connsiteY5" fmla="*/ 39757 h 288235"/>
              <a:gd name="connsiteX6" fmla="*/ 0 w 99392"/>
              <a:gd name="connsiteY6" fmla="*/ 0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392" h="288235">
                <a:moveTo>
                  <a:pt x="99392" y="288235"/>
                </a:moveTo>
                <a:cubicBezTo>
                  <a:pt x="85342" y="217991"/>
                  <a:pt x="94795" y="254568"/>
                  <a:pt x="69574" y="178905"/>
                </a:cubicBezTo>
                <a:cubicBezTo>
                  <a:pt x="66261" y="168966"/>
                  <a:pt x="68352" y="154899"/>
                  <a:pt x="59635" y="149087"/>
                </a:cubicBezTo>
                <a:lnTo>
                  <a:pt x="29818" y="129209"/>
                </a:lnTo>
                <a:lnTo>
                  <a:pt x="9939" y="69574"/>
                </a:lnTo>
                <a:cubicBezTo>
                  <a:pt x="6626" y="59635"/>
                  <a:pt x="0" y="50234"/>
                  <a:pt x="0" y="39757"/>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a:extLst>
              <a:ext uri="{FF2B5EF4-FFF2-40B4-BE49-F238E27FC236}">
                <a16:creationId xmlns:a16="http://schemas.microsoft.com/office/drawing/2014/main" id="{5E22DECB-6B3D-CE45-B0FC-10C4AF230DCC}"/>
              </a:ext>
            </a:extLst>
          </p:cNvPr>
          <p:cNvSpPr/>
          <p:nvPr/>
        </p:nvSpPr>
        <p:spPr>
          <a:xfrm>
            <a:off x="7338656" y="2532490"/>
            <a:ext cx="278304" cy="397566"/>
          </a:xfrm>
          <a:custGeom>
            <a:avLst/>
            <a:gdLst>
              <a:gd name="connsiteX0" fmla="*/ 0 w 278304"/>
              <a:gd name="connsiteY0" fmla="*/ 397566 h 397566"/>
              <a:gd name="connsiteX1" fmla="*/ 49696 w 278304"/>
              <a:gd name="connsiteY1" fmla="*/ 377687 h 397566"/>
              <a:gd name="connsiteX2" fmla="*/ 69574 w 278304"/>
              <a:gd name="connsiteY2" fmla="*/ 347870 h 397566"/>
              <a:gd name="connsiteX3" fmla="*/ 109331 w 278304"/>
              <a:gd name="connsiteY3" fmla="*/ 298174 h 397566"/>
              <a:gd name="connsiteX4" fmla="*/ 139148 w 278304"/>
              <a:gd name="connsiteY4" fmla="*/ 238540 h 397566"/>
              <a:gd name="connsiteX5" fmla="*/ 168966 w 278304"/>
              <a:gd name="connsiteY5" fmla="*/ 188844 h 397566"/>
              <a:gd name="connsiteX6" fmla="*/ 198783 w 278304"/>
              <a:gd name="connsiteY6" fmla="*/ 139148 h 397566"/>
              <a:gd name="connsiteX7" fmla="*/ 208722 w 278304"/>
              <a:gd name="connsiteY7" fmla="*/ 109331 h 397566"/>
              <a:gd name="connsiteX8" fmla="*/ 238539 w 278304"/>
              <a:gd name="connsiteY8" fmla="*/ 89453 h 397566"/>
              <a:gd name="connsiteX9" fmla="*/ 258418 w 278304"/>
              <a:gd name="connsiteY9" fmla="*/ 69574 h 397566"/>
              <a:gd name="connsiteX10" fmla="*/ 278296 w 278304"/>
              <a:gd name="connsiteY10" fmla="*/ 0 h 39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304" h="397566">
                <a:moveTo>
                  <a:pt x="0" y="397566"/>
                </a:moveTo>
                <a:cubicBezTo>
                  <a:pt x="16565" y="390940"/>
                  <a:pt x="35178" y="388057"/>
                  <a:pt x="49696" y="377687"/>
                </a:cubicBezTo>
                <a:cubicBezTo>
                  <a:pt x="59416" y="370744"/>
                  <a:pt x="62112" y="357198"/>
                  <a:pt x="69574" y="347870"/>
                </a:cubicBezTo>
                <a:cubicBezTo>
                  <a:pt x="94229" y="317052"/>
                  <a:pt x="88934" y="338968"/>
                  <a:pt x="109331" y="298174"/>
                </a:cubicBezTo>
                <a:cubicBezTo>
                  <a:pt x="150477" y="215880"/>
                  <a:pt x="82184" y="323987"/>
                  <a:pt x="139148" y="238540"/>
                </a:cubicBezTo>
                <a:cubicBezTo>
                  <a:pt x="167303" y="154073"/>
                  <a:pt x="128036" y="257058"/>
                  <a:pt x="168966" y="188844"/>
                </a:cubicBezTo>
                <a:cubicBezTo>
                  <a:pt x="207678" y="124326"/>
                  <a:pt x="148412" y="189522"/>
                  <a:pt x="198783" y="139148"/>
                </a:cubicBezTo>
                <a:cubicBezTo>
                  <a:pt x="202096" y="129209"/>
                  <a:pt x="202177" y="117512"/>
                  <a:pt x="208722" y="109331"/>
                </a:cubicBezTo>
                <a:cubicBezTo>
                  <a:pt x="216184" y="100003"/>
                  <a:pt x="229211" y="96915"/>
                  <a:pt x="238539" y="89453"/>
                </a:cubicBezTo>
                <a:cubicBezTo>
                  <a:pt x="245857" y="83599"/>
                  <a:pt x="251792" y="76200"/>
                  <a:pt x="258418" y="69574"/>
                </a:cubicBezTo>
                <a:cubicBezTo>
                  <a:pt x="279344" y="6797"/>
                  <a:pt x="278296" y="30893"/>
                  <a:pt x="2782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EF2D7559-1210-6646-A258-53E54A2964DC}"/>
              </a:ext>
            </a:extLst>
          </p:cNvPr>
          <p:cNvSpPr/>
          <p:nvPr/>
        </p:nvSpPr>
        <p:spPr>
          <a:xfrm>
            <a:off x="7298900" y="2657832"/>
            <a:ext cx="91962" cy="133076"/>
          </a:xfrm>
          <a:custGeom>
            <a:avLst/>
            <a:gdLst>
              <a:gd name="connsiteX0" fmla="*/ 0 w 91962"/>
              <a:gd name="connsiteY0" fmla="*/ 33685 h 133076"/>
              <a:gd name="connsiteX1" fmla="*/ 89452 w 91962"/>
              <a:gd name="connsiteY1" fmla="*/ 13806 h 133076"/>
              <a:gd name="connsiteX2" fmla="*/ 79513 w 91962"/>
              <a:gd name="connsiteY2" fmla="*/ 73441 h 133076"/>
              <a:gd name="connsiteX3" fmla="*/ 59635 w 91962"/>
              <a:gd name="connsiteY3" fmla="*/ 133076 h 133076"/>
            </a:gdLst>
            <a:ahLst/>
            <a:cxnLst>
              <a:cxn ang="0">
                <a:pos x="connsiteX0" y="connsiteY0"/>
              </a:cxn>
              <a:cxn ang="0">
                <a:pos x="connsiteX1" y="connsiteY1"/>
              </a:cxn>
              <a:cxn ang="0">
                <a:pos x="connsiteX2" y="connsiteY2"/>
              </a:cxn>
              <a:cxn ang="0">
                <a:pos x="connsiteX3" y="connsiteY3"/>
              </a:cxn>
            </a:cxnLst>
            <a:rect l="l" t="t" r="r" b="b"/>
            <a:pathLst>
              <a:path w="91962" h="133076">
                <a:moveTo>
                  <a:pt x="0" y="33685"/>
                </a:moveTo>
                <a:cubicBezTo>
                  <a:pt x="2653" y="32093"/>
                  <a:pt x="72500" y="-25747"/>
                  <a:pt x="89452" y="13806"/>
                </a:cubicBezTo>
                <a:cubicBezTo>
                  <a:pt x="97391" y="32329"/>
                  <a:pt x="84401" y="53890"/>
                  <a:pt x="79513" y="73441"/>
                </a:cubicBezTo>
                <a:cubicBezTo>
                  <a:pt x="74431" y="93769"/>
                  <a:pt x="59635" y="133076"/>
                  <a:pt x="59635" y="1330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a:extLst>
              <a:ext uri="{FF2B5EF4-FFF2-40B4-BE49-F238E27FC236}">
                <a16:creationId xmlns:a16="http://schemas.microsoft.com/office/drawing/2014/main" id="{732EF81B-802B-7142-8CFC-D2A864116012}"/>
              </a:ext>
            </a:extLst>
          </p:cNvPr>
          <p:cNvSpPr/>
          <p:nvPr/>
        </p:nvSpPr>
        <p:spPr>
          <a:xfrm>
            <a:off x="7302901" y="2361588"/>
            <a:ext cx="99391" cy="178905"/>
          </a:xfrm>
          <a:custGeom>
            <a:avLst/>
            <a:gdLst>
              <a:gd name="connsiteX0" fmla="*/ 0 w 99391"/>
              <a:gd name="connsiteY0" fmla="*/ 0 h 178905"/>
              <a:gd name="connsiteX1" fmla="*/ 59635 w 99391"/>
              <a:gd name="connsiteY1" fmla="*/ 9939 h 178905"/>
              <a:gd name="connsiteX2" fmla="*/ 99391 w 99391"/>
              <a:gd name="connsiteY2" fmla="*/ 59635 h 178905"/>
              <a:gd name="connsiteX3" fmla="*/ 69574 w 99391"/>
              <a:gd name="connsiteY3" fmla="*/ 159026 h 178905"/>
              <a:gd name="connsiteX4" fmla="*/ 39756 w 99391"/>
              <a:gd name="connsiteY4" fmla="*/ 168966 h 178905"/>
              <a:gd name="connsiteX5" fmla="*/ 29817 w 99391"/>
              <a:gd name="connsiteY5" fmla="*/ 178905 h 17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91" h="178905">
                <a:moveTo>
                  <a:pt x="0" y="0"/>
                </a:moveTo>
                <a:cubicBezTo>
                  <a:pt x="19878" y="3313"/>
                  <a:pt x="40766" y="2863"/>
                  <a:pt x="59635" y="9939"/>
                </a:cubicBezTo>
                <a:cubicBezTo>
                  <a:pt x="72222" y="14659"/>
                  <a:pt x="94375" y="52111"/>
                  <a:pt x="99391" y="59635"/>
                </a:cubicBezTo>
                <a:cubicBezTo>
                  <a:pt x="95041" y="90083"/>
                  <a:pt x="98735" y="135697"/>
                  <a:pt x="69574" y="159026"/>
                </a:cubicBezTo>
                <a:cubicBezTo>
                  <a:pt x="61393" y="165571"/>
                  <a:pt x="49127" y="164280"/>
                  <a:pt x="39756" y="168966"/>
                </a:cubicBezTo>
                <a:cubicBezTo>
                  <a:pt x="35565" y="171061"/>
                  <a:pt x="33130" y="175592"/>
                  <a:pt x="29817" y="1789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a:extLst>
              <a:ext uri="{FF2B5EF4-FFF2-40B4-BE49-F238E27FC236}">
                <a16:creationId xmlns:a16="http://schemas.microsoft.com/office/drawing/2014/main" id="{0BD226BD-BE0C-4046-9F7D-CE1398619159}"/>
              </a:ext>
            </a:extLst>
          </p:cNvPr>
          <p:cNvSpPr/>
          <p:nvPr/>
        </p:nvSpPr>
        <p:spPr>
          <a:xfrm>
            <a:off x="7311162" y="2203461"/>
            <a:ext cx="368135" cy="142509"/>
          </a:xfrm>
          <a:custGeom>
            <a:avLst/>
            <a:gdLst>
              <a:gd name="connsiteX0" fmla="*/ 368135 w 368135"/>
              <a:gd name="connsiteY0" fmla="*/ 100946 h 142509"/>
              <a:gd name="connsiteX1" fmla="*/ 350322 w 368135"/>
              <a:gd name="connsiteY1" fmla="*/ 130634 h 142509"/>
              <a:gd name="connsiteX2" fmla="*/ 320634 w 368135"/>
              <a:gd name="connsiteY2" fmla="*/ 136572 h 142509"/>
              <a:gd name="connsiteX3" fmla="*/ 302821 w 368135"/>
              <a:gd name="connsiteY3" fmla="*/ 142509 h 142509"/>
              <a:gd name="connsiteX4" fmla="*/ 225632 w 368135"/>
              <a:gd name="connsiteY4" fmla="*/ 136572 h 142509"/>
              <a:gd name="connsiteX5" fmla="*/ 190006 w 368135"/>
              <a:gd name="connsiteY5" fmla="*/ 124696 h 142509"/>
              <a:gd name="connsiteX6" fmla="*/ 178130 w 368135"/>
              <a:gd name="connsiteY6" fmla="*/ 112821 h 142509"/>
              <a:gd name="connsiteX7" fmla="*/ 154380 w 368135"/>
              <a:gd name="connsiteY7" fmla="*/ 77195 h 142509"/>
              <a:gd name="connsiteX8" fmla="*/ 112816 w 368135"/>
              <a:gd name="connsiteY8" fmla="*/ 41569 h 142509"/>
              <a:gd name="connsiteX9" fmla="*/ 77190 w 368135"/>
              <a:gd name="connsiteY9" fmla="*/ 29694 h 142509"/>
              <a:gd name="connsiteX10" fmla="*/ 59377 w 368135"/>
              <a:gd name="connsiteY10" fmla="*/ 23756 h 142509"/>
              <a:gd name="connsiteX11" fmla="*/ 41564 w 368135"/>
              <a:gd name="connsiteY11" fmla="*/ 11881 h 142509"/>
              <a:gd name="connsiteX12" fmla="*/ 0 w 368135"/>
              <a:gd name="connsiteY12" fmla="*/ 5 h 142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135" h="142509">
                <a:moveTo>
                  <a:pt x="368135" y="100946"/>
                </a:moveTo>
                <a:cubicBezTo>
                  <a:pt x="362197" y="110842"/>
                  <a:pt x="359555" y="123710"/>
                  <a:pt x="350322" y="130634"/>
                </a:cubicBezTo>
                <a:cubicBezTo>
                  <a:pt x="342248" y="136689"/>
                  <a:pt x="330425" y="134124"/>
                  <a:pt x="320634" y="136572"/>
                </a:cubicBezTo>
                <a:cubicBezTo>
                  <a:pt x="314562" y="138090"/>
                  <a:pt x="308759" y="140530"/>
                  <a:pt x="302821" y="142509"/>
                </a:cubicBezTo>
                <a:cubicBezTo>
                  <a:pt x="277091" y="140530"/>
                  <a:pt x="251122" y="140597"/>
                  <a:pt x="225632" y="136572"/>
                </a:cubicBezTo>
                <a:cubicBezTo>
                  <a:pt x="213267" y="134620"/>
                  <a:pt x="190006" y="124696"/>
                  <a:pt x="190006" y="124696"/>
                </a:cubicBezTo>
                <a:cubicBezTo>
                  <a:pt x="186047" y="120738"/>
                  <a:pt x="181489" y="117300"/>
                  <a:pt x="178130" y="112821"/>
                </a:cubicBezTo>
                <a:cubicBezTo>
                  <a:pt x="169567" y="101403"/>
                  <a:pt x="164472" y="87287"/>
                  <a:pt x="154380" y="77195"/>
                </a:cubicBezTo>
                <a:cubicBezTo>
                  <a:pt x="142608" y="65423"/>
                  <a:pt x="129094" y="48803"/>
                  <a:pt x="112816" y="41569"/>
                </a:cubicBezTo>
                <a:cubicBezTo>
                  <a:pt x="101377" y="36485"/>
                  <a:pt x="89065" y="33652"/>
                  <a:pt x="77190" y="29694"/>
                </a:cubicBezTo>
                <a:cubicBezTo>
                  <a:pt x="71252" y="27715"/>
                  <a:pt x="64585" y="27228"/>
                  <a:pt x="59377" y="23756"/>
                </a:cubicBezTo>
                <a:cubicBezTo>
                  <a:pt x="53439" y="19798"/>
                  <a:pt x="48085" y="14779"/>
                  <a:pt x="41564" y="11881"/>
                </a:cubicBezTo>
                <a:cubicBezTo>
                  <a:pt x="13435" y="-621"/>
                  <a:pt x="16973" y="5"/>
                  <a:pt x="0" y="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a:extLst>
              <a:ext uri="{FF2B5EF4-FFF2-40B4-BE49-F238E27FC236}">
                <a16:creationId xmlns:a16="http://schemas.microsoft.com/office/drawing/2014/main" id="{42A8B90C-7DBD-DC4B-BA38-2D2900F92BD5}"/>
              </a:ext>
            </a:extLst>
          </p:cNvPr>
          <p:cNvSpPr/>
          <p:nvPr/>
        </p:nvSpPr>
        <p:spPr>
          <a:xfrm>
            <a:off x="6181344" y="1737360"/>
            <a:ext cx="118872" cy="64008"/>
          </a:xfrm>
          <a:custGeom>
            <a:avLst/>
            <a:gdLst>
              <a:gd name="connsiteX0" fmla="*/ 118872 w 118872"/>
              <a:gd name="connsiteY0" fmla="*/ 0 h 64008"/>
              <a:gd name="connsiteX1" fmla="*/ 73152 w 118872"/>
              <a:gd name="connsiteY1" fmla="*/ 27432 h 64008"/>
              <a:gd name="connsiteX2" fmla="*/ 0 w 118872"/>
              <a:gd name="connsiteY2" fmla="*/ 64008 h 64008"/>
            </a:gdLst>
            <a:ahLst/>
            <a:cxnLst>
              <a:cxn ang="0">
                <a:pos x="connsiteX0" y="connsiteY0"/>
              </a:cxn>
              <a:cxn ang="0">
                <a:pos x="connsiteX1" y="connsiteY1"/>
              </a:cxn>
              <a:cxn ang="0">
                <a:pos x="connsiteX2" y="connsiteY2"/>
              </a:cxn>
            </a:cxnLst>
            <a:rect l="l" t="t" r="r" b="b"/>
            <a:pathLst>
              <a:path w="118872" h="64008">
                <a:moveTo>
                  <a:pt x="118872" y="0"/>
                </a:moveTo>
                <a:cubicBezTo>
                  <a:pt x="103632" y="9144"/>
                  <a:pt x="89332" y="20078"/>
                  <a:pt x="73152" y="27432"/>
                </a:cubicBezTo>
                <a:cubicBezTo>
                  <a:pt x="-3900" y="62456"/>
                  <a:pt x="38184" y="25824"/>
                  <a:pt x="0" y="640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a:extLst>
              <a:ext uri="{FF2B5EF4-FFF2-40B4-BE49-F238E27FC236}">
                <a16:creationId xmlns:a16="http://schemas.microsoft.com/office/drawing/2014/main" id="{FF7E5C9D-CB9E-974B-917D-A725791DEEF4}"/>
              </a:ext>
            </a:extLst>
          </p:cNvPr>
          <p:cNvSpPr/>
          <p:nvPr/>
        </p:nvSpPr>
        <p:spPr>
          <a:xfrm>
            <a:off x="6007608" y="2487168"/>
            <a:ext cx="36576" cy="100584"/>
          </a:xfrm>
          <a:custGeom>
            <a:avLst/>
            <a:gdLst>
              <a:gd name="connsiteX0" fmla="*/ 36576 w 36576"/>
              <a:gd name="connsiteY0" fmla="*/ 100584 h 100584"/>
              <a:gd name="connsiteX1" fmla="*/ 0 w 36576"/>
              <a:gd name="connsiteY1" fmla="*/ 27432 h 100584"/>
              <a:gd name="connsiteX2" fmla="*/ 9144 w 36576"/>
              <a:gd name="connsiteY2" fmla="*/ 0 h 100584"/>
            </a:gdLst>
            <a:ahLst/>
            <a:cxnLst>
              <a:cxn ang="0">
                <a:pos x="connsiteX0" y="connsiteY0"/>
              </a:cxn>
              <a:cxn ang="0">
                <a:pos x="connsiteX1" y="connsiteY1"/>
              </a:cxn>
              <a:cxn ang="0">
                <a:pos x="connsiteX2" y="connsiteY2"/>
              </a:cxn>
            </a:cxnLst>
            <a:rect l="l" t="t" r="r" b="b"/>
            <a:pathLst>
              <a:path w="36576" h="100584">
                <a:moveTo>
                  <a:pt x="36576" y="100584"/>
                </a:moveTo>
                <a:cubicBezTo>
                  <a:pt x="31409" y="91972"/>
                  <a:pt x="0" y="47118"/>
                  <a:pt x="0" y="27432"/>
                </a:cubicBezTo>
                <a:cubicBezTo>
                  <a:pt x="0" y="17793"/>
                  <a:pt x="9144" y="0"/>
                  <a:pt x="914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a:extLst>
              <a:ext uri="{FF2B5EF4-FFF2-40B4-BE49-F238E27FC236}">
                <a16:creationId xmlns:a16="http://schemas.microsoft.com/office/drawing/2014/main" id="{1726CE70-DBA8-8B44-9645-B7733132CB97}"/>
              </a:ext>
            </a:extLst>
          </p:cNvPr>
          <p:cNvSpPr/>
          <p:nvPr/>
        </p:nvSpPr>
        <p:spPr>
          <a:xfrm>
            <a:off x="2304288" y="2120596"/>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a:extLst>
              <a:ext uri="{FF2B5EF4-FFF2-40B4-BE49-F238E27FC236}">
                <a16:creationId xmlns:a16="http://schemas.microsoft.com/office/drawing/2014/main" id="{CE938CE0-BE08-9346-A737-276B4319B61E}"/>
              </a:ext>
            </a:extLst>
          </p:cNvPr>
          <p:cNvSpPr/>
          <p:nvPr/>
        </p:nvSpPr>
        <p:spPr>
          <a:xfrm>
            <a:off x="2264678" y="1944011"/>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F40EB781-5D25-3644-A34E-DD2F3D75B8A3}"/>
              </a:ext>
            </a:extLst>
          </p:cNvPr>
          <p:cNvSpPr txBox="1"/>
          <p:nvPr/>
        </p:nvSpPr>
        <p:spPr>
          <a:xfrm>
            <a:off x="4256813" y="3334687"/>
            <a:ext cx="886968" cy="369332"/>
          </a:xfrm>
          <a:prstGeom prst="rect">
            <a:avLst/>
          </a:prstGeom>
          <a:noFill/>
        </p:spPr>
        <p:txBody>
          <a:bodyPr wrap="square" rtlCol="0">
            <a:spAutoFit/>
          </a:bodyPr>
          <a:lstStyle/>
          <a:p>
            <a:r>
              <a:rPr lang="en-GB" dirty="0"/>
              <a:t>ALPHA</a:t>
            </a:r>
          </a:p>
        </p:txBody>
      </p:sp>
      <p:sp>
        <p:nvSpPr>
          <p:cNvPr id="77" name="TextBox 76">
            <a:extLst>
              <a:ext uri="{FF2B5EF4-FFF2-40B4-BE49-F238E27FC236}">
                <a16:creationId xmlns:a16="http://schemas.microsoft.com/office/drawing/2014/main" id="{D1CF408F-0B44-434A-81DA-9635564B30F2}"/>
              </a:ext>
            </a:extLst>
          </p:cNvPr>
          <p:cNvSpPr txBox="1"/>
          <p:nvPr/>
        </p:nvSpPr>
        <p:spPr>
          <a:xfrm>
            <a:off x="3245796" y="5387772"/>
            <a:ext cx="886968" cy="369332"/>
          </a:xfrm>
          <a:prstGeom prst="rect">
            <a:avLst/>
          </a:prstGeom>
          <a:noFill/>
        </p:spPr>
        <p:txBody>
          <a:bodyPr wrap="square" rtlCol="0">
            <a:spAutoFit/>
          </a:bodyPr>
          <a:lstStyle/>
          <a:p>
            <a:r>
              <a:rPr lang="en-GB" dirty="0" err="1"/>
              <a:t>Gbar</a:t>
            </a:r>
            <a:endParaRPr lang="en-GB" dirty="0"/>
          </a:p>
        </p:txBody>
      </p:sp>
      <p:sp>
        <p:nvSpPr>
          <p:cNvPr id="78" name="Freeform 77">
            <a:extLst>
              <a:ext uri="{FF2B5EF4-FFF2-40B4-BE49-F238E27FC236}">
                <a16:creationId xmlns:a16="http://schemas.microsoft.com/office/drawing/2014/main" id="{F882151B-CA57-374E-8E94-A4B356AEB7FB}"/>
              </a:ext>
            </a:extLst>
          </p:cNvPr>
          <p:cNvSpPr/>
          <p:nvPr/>
        </p:nvSpPr>
        <p:spPr>
          <a:xfrm>
            <a:off x="9043416" y="4014216"/>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reeform 78">
            <a:extLst>
              <a:ext uri="{FF2B5EF4-FFF2-40B4-BE49-F238E27FC236}">
                <a16:creationId xmlns:a16="http://schemas.microsoft.com/office/drawing/2014/main" id="{186D825F-1355-5345-9635-26CC07750A35}"/>
              </a:ext>
            </a:extLst>
          </p:cNvPr>
          <p:cNvSpPr/>
          <p:nvPr/>
        </p:nvSpPr>
        <p:spPr>
          <a:xfrm>
            <a:off x="9141562" y="4056291"/>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79">
            <a:extLst>
              <a:ext uri="{FF2B5EF4-FFF2-40B4-BE49-F238E27FC236}">
                <a16:creationId xmlns:a16="http://schemas.microsoft.com/office/drawing/2014/main" id="{B3DF1082-7430-544F-8DE6-C1FC05D16BEE}"/>
              </a:ext>
            </a:extLst>
          </p:cNvPr>
          <p:cNvSpPr/>
          <p:nvPr/>
        </p:nvSpPr>
        <p:spPr>
          <a:xfrm>
            <a:off x="9930384" y="4005072"/>
            <a:ext cx="182880" cy="64008"/>
          </a:xfrm>
          <a:custGeom>
            <a:avLst/>
            <a:gdLst>
              <a:gd name="connsiteX0" fmla="*/ 0 w 182880"/>
              <a:gd name="connsiteY0" fmla="*/ 64008 h 64008"/>
              <a:gd name="connsiteX1" fmla="*/ 45720 w 182880"/>
              <a:gd name="connsiteY1" fmla="*/ 45720 h 64008"/>
              <a:gd name="connsiteX2" fmla="*/ 73152 w 182880"/>
              <a:gd name="connsiteY2" fmla="*/ 27432 h 64008"/>
              <a:gd name="connsiteX3" fmla="*/ 146304 w 182880"/>
              <a:gd name="connsiteY3" fmla="*/ 18288 h 64008"/>
              <a:gd name="connsiteX4" fmla="*/ 182880 w 182880"/>
              <a:gd name="connsiteY4" fmla="*/ 0 h 6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64008">
                <a:moveTo>
                  <a:pt x="0" y="64008"/>
                </a:moveTo>
                <a:cubicBezTo>
                  <a:pt x="15240" y="57912"/>
                  <a:pt x="31039" y="53061"/>
                  <a:pt x="45720" y="45720"/>
                </a:cubicBezTo>
                <a:cubicBezTo>
                  <a:pt x="55550" y="40805"/>
                  <a:pt x="62550" y="30324"/>
                  <a:pt x="73152" y="27432"/>
                </a:cubicBezTo>
                <a:cubicBezTo>
                  <a:pt x="96860" y="20966"/>
                  <a:pt x="121920" y="21336"/>
                  <a:pt x="146304" y="18288"/>
                </a:cubicBezTo>
                <a:cubicBezTo>
                  <a:pt x="177825" y="7781"/>
                  <a:pt x="166920" y="15960"/>
                  <a:pt x="18288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reeform 84">
            <a:extLst>
              <a:ext uri="{FF2B5EF4-FFF2-40B4-BE49-F238E27FC236}">
                <a16:creationId xmlns:a16="http://schemas.microsoft.com/office/drawing/2014/main" id="{E34D9F3E-3DF5-BE48-9899-E9338C0C0DF2}"/>
              </a:ext>
            </a:extLst>
          </p:cNvPr>
          <p:cNvSpPr/>
          <p:nvPr/>
        </p:nvSpPr>
        <p:spPr>
          <a:xfrm>
            <a:off x="969264" y="1993392"/>
            <a:ext cx="1325880" cy="804672"/>
          </a:xfrm>
          <a:custGeom>
            <a:avLst/>
            <a:gdLst>
              <a:gd name="connsiteX0" fmla="*/ 0 w 1325880"/>
              <a:gd name="connsiteY0" fmla="*/ 0 h 804672"/>
              <a:gd name="connsiteX1" fmla="*/ 36576 w 1325880"/>
              <a:gd name="connsiteY1" fmla="*/ 73152 h 804672"/>
              <a:gd name="connsiteX2" fmla="*/ 64008 w 1325880"/>
              <a:gd name="connsiteY2" fmla="*/ 100584 h 804672"/>
              <a:gd name="connsiteX3" fmla="*/ 82296 w 1325880"/>
              <a:gd name="connsiteY3" fmla="*/ 128016 h 804672"/>
              <a:gd name="connsiteX4" fmla="*/ 137160 w 1325880"/>
              <a:gd name="connsiteY4" fmla="*/ 173736 h 804672"/>
              <a:gd name="connsiteX5" fmla="*/ 155448 w 1325880"/>
              <a:gd name="connsiteY5" fmla="*/ 201168 h 804672"/>
              <a:gd name="connsiteX6" fmla="*/ 210312 w 1325880"/>
              <a:gd name="connsiteY6" fmla="*/ 237744 h 804672"/>
              <a:gd name="connsiteX7" fmla="*/ 256032 w 1325880"/>
              <a:gd name="connsiteY7" fmla="*/ 292608 h 804672"/>
              <a:gd name="connsiteX8" fmla="*/ 292608 w 1325880"/>
              <a:gd name="connsiteY8" fmla="*/ 347472 h 804672"/>
              <a:gd name="connsiteX9" fmla="*/ 310896 w 1325880"/>
              <a:gd name="connsiteY9" fmla="*/ 374904 h 804672"/>
              <a:gd name="connsiteX10" fmla="*/ 338328 w 1325880"/>
              <a:gd name="connsiteY10" fmla="*/ 402336 h 804672"/>
              <a:gd name="connsiteX11" fmla="*/ 356616 w 1325880"/>
              <a:gd name="connsiteY11" fmla="*/ 429768 h 804672"/>
              <a:gd name="connsiteX12" fmla="*/ 411480 w 1325880"/>
              <a:gd name="connsiteY12" fmla="*/ 466344 h 804672"/>
              <a:gd name="connsiteX13" fmla="*/ 484632 w 1325880"/>
              <a:gd name="connsiteY13" fmla="*/ 530352 h 804672"/>
              <a:gd name="connsiteX14" fmla="*/ 539496 w 1325880"/>
              <a:gd name="connsiteY14" fmla="*/ 576072 h 804672"/>
              <a:gd name="connsiteX15" fmla="*/ 621792 w 1325880"/>
              <a:gd name="connsiteY15" fmla="*/ 640080 h 804672"/>
              <a:gd name="connsiteX16" fmla="*/ 649224 w 1325880"/>
              <a:gd name="connsiteY16" fmla="*/ 658368 h 804672"/>
              <a:gd name="connsiteX17" fmla="*/ 676656 w 1325880"/>
              <a:gd name="connsiteY17" fmla="*/ 676656 h 804672"/>
              <a:gd name="connsiteX18" fmla="*/ 731520 w 1325880"/>
              <a:gd name="connsiteY18" fmla="*/ 713232 h 804672"/>
              <a:gd name="connsiteX19" fmla="*/ 758952 w 1325880"/>
              <a:gd name="connsiteY19" fmla="*/ 731520 h 804672"/>
              <a:gd name="connsiteX20" fmla="*/ 850392 w 1325880"/>
              <a:gd name="connsiteY20" fmla="*/ 758952 h 804672"/>
              <a:gd name="connsiteX21" fmla="*/ 905256 w 1325880"/>
              <a:gd name="connsiteY21" fmla="*/ 777240 h 804672"/>
              <a:gd name="connsiteX22" fmla="*/ 960120 w 1325880"/>
              <a:gd name="connsiteY22" fmla="*/ 786384 h 804672"/>
              <a:gd name="connsiteX23" fmla="*/ 987552 w 1325880"/>
              <a:gd name="connsiteY23" fmla="*/ 795528 h 804672"/>
              <a:gd name="connsiteX24" fmla="*/ 1024128 w 1325880"/>
              <a:gd name="connsiteY24" fmla="*/ 804672 h 804672"/>
              <a:gd name="connsiteX25" fmla="*/ 1124712 w 1325880"/>
              <a:gd name="connsiteY25" fmla="*/ 795528 h 804672"/>
              <a:gd name="connsiteX26" fmla="*/ 1216152 w 1325880"/>
              <a:gd name="connsiteY26" fmla="*/ 786384 h 804672"/>
              <a:gd name="connsiteX27" fmla="*/ 1243584 w 1325880"/>
              <a:gd name="connsiteY27" fmla="*/ 758952 h 804672"/>
              <a:gd name="connsiteX28" fmla="*/ 1298448 w 1325880"/>
              <a:gd name="connsiteY28" fmla="*/ 722376 h 804672"/>
              <a:gd name="connsiteX29" fmla="*/ 1325880 w 1325880"/>
              <a:gd name="connsiteY29" fmla="*/ 71323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5880" h="804672">
                <a:moveTo>
                  <a:pt x="0" y="0"/>
                </a:moveTo>
                <a:cubicBezTo>
                  <a:pt x="12928" y="32320"/>
                  <a:pt x="15505" y="47866"/>
                  <a:pt x="36576" y="73152"/>
                </a:cubicBezTo>
                <a:cubicBezTo>
                  <a:pt x="44855" y="83086"/>
                  <a:pt x="55729" y="90650"/>
                  <a:pt x="64008" y="100584"/>
                </a:cubicBezTo>
                <a:cubicBezTo>
                  <a:pt x="71043" y="109027"/>
                  <a:pt x="75261" y="119573"/>
                  <a:pt x="82296" y="128016"/>
                </a:cubicBezTo>
                <a:cubicBezTo>
                  <a:pt x="104298" y="154418"/>
                  <a:pt x="110187" y="155754"/>
                  <a:pt x="137160" y="173736"/>
                </a:cubicBezTo>
                <a:cubicBezTo>
                  <a:pt x="143256" y="182880"/>
                  <a:pt x="147177" y="193931"/>
                  <a:pt x="155448" y="201168"/>
                </a:cubicBezTo>
                <a:cubicBezTo>
                  <a:pt x="171989" y="215642"/>
                  <a:pt x="210312" y="237744"/>
                  <a:pt x="210312" y="237744"/>
                </a:cubicBezTo>
                <a:cubicBezTo>
                  <a:pt x="275662" y="335769"/>
                  <a:pt x="173892" y="186999"/>
                  <a:pt x="256032" y="292608"/>
                </a:cubicBezTo>
                <a:cubicBezTo>
                  <a:pt x="269526" y="309958"/>
                  <a:pt x="280416" y="329184"/>
                  <a:pt x="292608" y="347472"/>
                </a:cubicBezTo>
                <a:cubicBezTo>
                  <a:pt x="298704" y="356616"/>
                  <a:pt x="303125" y="367133"/>
                  <a:pt x="310896" y="374904"/>
                </a:cubicBezTo>
                <a:cubicBezTo>
                  <a:pt x="320040" y="384048"/>
                  <a:pt x="330049" y="392402"/>
                  <a:pt x="338328" y="402336"/>
                </a:cubicBezTo>
                <a:cubicBezTo>
                  <a:pt x="345363" y="410779"/>
                  <a:pt x="348345" y="422531"/>
                  <a:pt x="356616" y="429768"/>
                </a:cubicBezTo>
                <a:cubicBezTo>
                  <a:pt x="373157" y="444242"/>
                  <a:pt x="411480" y="466344"/>
                  <a:pt x="411480" y="466344"/>
                </a:cubicBezTo>
                <a:cubicBezTo>
                  <a:pt x="463296" y="544068"/>
                  <a:pt x="377952" y="423672"/>
                  <a:pt x="484632" y="530352"/>
                </a:cubicBezTo>
                <a:cubicBezTo>
                  <a:pt x="564775" y="610495"/>
                  <a:pt x="463113" y="512419"/>
                  <a:pt x="539496" y="576072"/>
                </a:cubicBezTo>
                <a:cubicBezTo>
                  <a:pt x="625444" y="647695"/>
                  <a:pt x="483127" y="547637"/>
                  <a:pt x="621792" y="640080"/>
                </a:cubicBezTo>
                <a:lnTo>
                  <a:pt x="649224" y="658368"/>
                </a:lnTo>
                <a:cubicBezTo>
                  <a:pt x="658368" y="664464"/>
                  <a:pt x="668885" y="668885"/>
                  <a:pt x="676656" y="676656"/>
                </a:cubicBezTo>
                <a:cubicBezTo>
                  <a:pt x="728658" y="728658"/>
                  <a:pt x="678587" y="686765"/>
                  <a:pt x="731520" y="713232"/>
                </a:cubicBezTo>
                <a:cubicBezTo>
                  <a:pt x="741350" y="718147"/>
                  <a:pt x="748909" y="727057"/>
                  <a:pt x="758952" y="731520"/>
                </a:cubicBezTo>
                <a:cubicBezTo>
                  <a:pt x="803715" y="751415"/>
                  <a:pt x="809472" y="746676"/>
                  <a:pt x="850392" y="758952"/>
                </a:cubicBezTo>
                <a:cubicBezTo>
                  <a:pt x="868856" y="764491"/>
                  <a:pt x="886241" y="774071"/>
                  <a:pt x="905256" y="777240"/>
                </a:cubicBezTo>
                <a:cubicBezTo>
                  <a:pt x="923544" y="780288"/>
                  <a:pt x="942021" y="782362"/>
                  <a:pt x="960120" y="786384"/>
                </a:cubicBezTo>
                <a:cubicBezTo>
                  <a:pt x="969529" y="788475"/>
                  <a:pt x="978284" y="792880"/>
                  <a:pt x="987552" y="795528"/>
                </a:cubicBezTo>
                <a:cubicBezTo>
                  <a:pt x="999636" y="798980"/>
                  <a:pt x="1011936" y="801624"/>
                  <a:pt x="1024128" y="804672"/>
                </a:cubicBezTo>
                <a:lnTo>
                  <a:pt x="1124712" y="795528"/>
                </a:lnTo>
                <a:cubicBezTo>
                  <a:pt x="1155206" y="792624"/>
                  <a:pt x="1186875" y="795392"/>
                  <a:pt x="1216152" y="786384"/>
                </a:cubicBezTo>
                <a:cubicBezTo>
                  <a:pt x="1228512" y="782581"/>
                  <a:pt x="1233376" y="766891"/>
                  <a:pt x="1243584" y="758952"/>
                </a:cubicBezTo>
                <a:cubicBezTo>
                  <a:pt x="1260934" y="745458"/>
                  <a:pt x="1277596" y="729327"/>
                  <a:pt x="1298448" y="722376"/>
                </a:cubicBezTo>
                <a:lnTo>
                  <a:pt x="1325880" y="71323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a:extLst>
              <a:ext uri="{FF2B5EF4-FFF2-40B4-BE49-F238E27FC236}">
                <a16:creationId xmlns:a16="http://schemas.microsoft.com/office/drawing/2014/main" id="{31BB9C68-7196-7245-A7AE-D5546B248E8D}"/>
              </a:ext>
            </a:extLst>
          </p:cNvPr>
          <p:cNvSpPr/>
          <p:nvPr/>
        </p:nvSpPr>
        <p:spPr>
          <a:xfrm>
            <a:off x="777240" y="2075688"/>
            <a:ext cx="1572768" cy="950976"/>
          </a:xfrm>
          <a:custGeom>
            <a:avLst/>
            <a:gdLst>
              <a:gd name="connsiteX0" fmla="*/ 0 w 1572768"/>
              <a:gd name="connsiteY0" fmla="*/ 0 h 950976"/>
              <a:gd name="connsiteX1" fmla="*/ 18288 w 1572768"/>
              <a:gd name="connsiteY1" fmla="*/ 100584 h 950976"/>
              <a:gd name="connsiteX2" fmla="*/ 27432 w 1572768"/>
              <a:gd name="connsiteY2" fmla="*/ 137160 h 950976"/>
              <a:gd name="connsiteX3" fmla="*/ 45720 w 1572768"/>
              <a:gd name="connsiteY3" fmla="*/ 192024 h 950976"/>
              <a:gd name="connsiteX4" fmla="*/ 64008 w 1572768"/>
              <a:gd name="connsiteY4" fmla="*/ 219456 h 950976"/>
              <a:gd name="connsiteX5" fmla="*/ 82296 w 1572768"/>
              <a:gd name="connsiteY5" fmla="*/ 274320 h 950976"/>
              <a:gd name="connsiteX6" fmla="*/ 109728 w 1572768"/>
              <a:gd name="connsiteY6" fmla="*/ 329184 h 950976"/>
              <a:gd name="connsiteX7" fmla="*/ 128016 w 1572768"/>
              <a:gd name="connsiteY7" fmla="*/ 356616 h 950976"/>
              <a:gd name="connsiteX8" fmla="*/ 137160 w 1572768"/>
              <a:gd name="connsiteY8" fmla="*/ 384048 h 950976"/>
              <a:gd name="connsiteX9" fmla="*/ 173736 w 1572768"/>
              <a:gd name="connsiteY9" fmla="*/ 438912 h 950976"/>
              <a:gd name="connsiteX10" fmla="*/ 192024 w 1572768"/>
              <a:gd name="connsiteY10" fmla="*/ 466344 h 950976"/>
              <a:gd name="connsiteX11" fmla="*/ 228600 w 1572768"/>
              <a:gd name="connsiteY11" fmla="*/ 548640 h 950976"/>
              <a:gd name="connsiteX12" fmla="*/ 256032 w 1572768"/>
              <a:gd name="connsiteY12" fmla="*/ 603504 h 950976"/>
              <a:gd name="connsiteX13" fmla="*/ 283464 w 1572768"/>
              <a:gd name="connsiteY13" fmla="*/ 621792 h 950976"/>
              <a:gd name="connsiteX14" fmla="*/ 374904 w 1572768"/>
              <a:gd name="connsiteY14" fmla="*/ 713232 h 950976"/>
              <a:gd name="connsiteX15" fmla="*/ 402336 w 1572768"/>
              <a:gd name="connsiteY15" fmla="*/ 731520 h 950976"/>
              <a:gd name="connsiteX16" fmla="*/ 420624 w 1572768"/>
              <a:gd name="connsiteY16" fmla="*/ 758952 h 950976"/>
              <a:gd name="connsiteX17" fmla="*/ 448056 w 1572768"/>
              <a:gd name="connsiteY17" fmla="*/ 768096 h 950976"/>
              <a:gd name="connsiteX18" fmla="*/ 475488 w 1572768"/>
              <a:gd name="connsiteY18" fmla="*/ 786384 h 950976"/>
              <a:gd name="connsiteX19" fmla="*/ 502920 w 1572768"/>
              <a:gd name="connsiteY19" fmla="*/ 795528 h 950976"/>
              <a:gd name="connsiteX20" fmla="*/ 530352 w 1572768"/>
              <a:gd name="connsiteY20" fmla="*/ 813816 h 950976"/>
              <a:gd name="connsiteX21" fmla="*/ 594360 w 1572768"/>
              <a:gd name="connsiteY21" fmla="*/ 832104 h 950976"/>
              <a:gd name="connsiteX22" fmla="*/ 649224 w 1572768"/>
              <a:gd name="connsiteY22" fmla="*/ 850392 h 950976"/>
              <a:gd name="connsiteX23" fmla="*/ 676656 w 1572768"/>
              <a:gd name="connsiteY23" fmla="*/ 859536 h 950976"/>
              <a:gd name="connsiteX24" fmla="*/ 704088 w 1572768"/>
              <a:gd name="connsiteY24" fmla="*/ 877824 h 950976"/>
              <a:gd name="connsiteX25" fmla="*/ 731520 w 1572768"/>
              <a:gd name="connsiteY25" fmla="*/ 886968 h 950976"/>
              <a:gd name="connsiteX26" fmla="*/ 758952 w 1572768"/>
              <a:gd name="connsiteY26" fmla="*/ 905256 h 950976"/>
              <a:gd name="connsiteX27" fmla="*/ 813816 w 1572768"/>
              <a:gd name="connsiteY27" fmla="*/ 923544 h 950976"/>
              <a:gd name="connsiteX28" fmla="*/ 841248 w 1572768"/>
              <a:gd name="connsiteY28" fmla="*/ 932688 h 950976"/>
              <a:gd name="connsiteX29" fmla="*/ 1078992 w 1572768"/>
              <a:gd name="connsiteY29" fmla="*/ 950976 h 950976"/>
              <a:gd name="connsiteX30" fmla="*/ 1234440 w 1572768"/>
              <a:gd name="connsiteY30" fmla="*/ 932688 h 950976"/>
              <a:gd name="connsiteX31" fmla="*/ 1307592 w 1572768"/>
              <a:gd name="connsiteY31" fmla="*/ 914400 h 950976"/>
              <a:gd name="connsiteX32" fmla="*/ 1344168 w 1572768"/>
              <a:gd name="connsiteY32" fmla="*/ 905256 h 950976"/>
              <a:gd name="connsiteX33" fmla="*/ 1371600 w 1572768"/>
              <a:gd name="connsiteY33" fmla="*/ 896112 h 950976"/>
              <a:gd name="connsiteX34" fmla="*/ 1444752 w 1572768"/>
              <a:gd name="connsiteY34" fmla="*/ 877824 h 950976"/>
              <a:gd name="connsiteX35" fmla="*/ 1508760 w 1572768"/>
              <a:gd name="connsiteY35" fmla="*/ 859536 h 950976"/>
              <a:gd name="connsiteX36" fmla="*/ 1527048 w 1572768"/>
              <a:gd name="connsiteY36" fmla="*/ 832104 h 950976"/>
              <a:gd name="connsiteX37" fmla="*/ 1554480 w 1572768"/>
              <a:gd name="connsiteY37" fmla="*/ 822960 h 950976"/>
              <a:gd name="connsiteX38" fmla="*/ 1572768 w 1572768"/>
              <a:gd name="connsiteY38" fmla="*/ 804672 h 950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72768" h="950976">
                <a:moveTo>
                  <a:pt x="0" y="0"/>
                </a:moveTo>
                <a:cubicBezTo>
                  <a:pt x="6617" y="39703"/>
                  <a:pt x="9768" y="62244"/>
                  <a:pt x="18288" y="100584"/>
                </a:cubicBezTo>
                <a:cubicBezTo>
                  <a:pt x="21014" y="112852"/>
                  <a:pt x="23821" y="125123"/>
                  <a:pt x="27432" y="137160"/>
                </a:cubicBezTo>
                <a:cubicBezTo>
                  <a:pt x="32971" y="155624"/>
                  <a:pt x="35027" y="175984"/>
                  <a:pt x="45720" y="192024"/>
                </a:cubicBezTo>
                <a:cubicBezTo>
                  <a:pt x="51816" y="201168"/>
                  <a:pt x="59545" y="209413"/>
                  <a:pt x="64008" y="219456"/>
                </a:cubicBezTo>
                <a:cubicBezTo>
                  <a:pt x="71837" y="237072"/>
                  <a:pt x="71603" y="258280"/>
                  <a:pt x="82296" y="274320"/>
                </a:cubicBezTo>
                <a:cubicBezTo>
                  <a:pt x="134707" y="352936"/>
                  <a:pt x="71870" y="253468"/>
                  <a:pt x="109728" y="329184"/>
                </a:cubicBezTo>
                <a:cubicBezTo>
                  <a:pt x="114643" y="339014"/>
                  <a:pt x="123101" y="346786"/>
                  <a:pt x="128016" y="356616"/>
                </a:cubicBezTo>
                <a:cubicBezTo>
                  <a:pt x="132327" y="365237"/>
                  <a:pt x="132479" y="375622"/>
                  <a:pt x="137160" y="384048"/>
                </a:cubicBezTo>
                <a:cubicBezTo>
                  <a:pt x="147834" y="403261"/>
                  <a:pt x="161544" y="420624"/>
                  <a:pt x="173736" y="438912"/>
                </a:cubicBezTo>
                <a:cubicBezTo>
                  <a:pt x="179832" y="448056"/>
                  <a:pt x="188549" y="455918"/>
                  <a:pt x="192024" y="466344"/>
                </a:cubicBezTo>
                <a:cubicBezTo>
                  <a:pt x="239205" y="607888"/>
                  <a:pt x="185128" y="461697"/>
                  <a:pt x="228600" y="548640"/>
                </a:cubicBezTo>
                <a:cubicBezTo>
                  <a:pt x="243474" y="578388"/>
                  <a:pt x="229827" y="577299"/>
                  <a:pt x="256032" y="603504"/>
                </a:cubicBezTo>
                <a:cubicBezTo>
                  <a:pt x="263803" y="611275"/>
                  <a:pt x="274320" y="615696"/>
                  <a:pt x="283464" y="621792"/>
                </a:cubicBezTo>
                <a:cubicBezTo>
                  <a:pt x="332232" y="694944"/>
                  <a:pt x="301752" y="664464"/>
                  <a:pt x="374904" y="713232"/>
                </a:cubicBezTo>
                <a:lnTo>
                  <a:pt x="402336" y="731520"/>
                </a:lnTo>
                <a:cubicBezTo>
                  <a:pt x="408432" y="740664"/>
                  <a:pt x="412042" y="752087"/>
                  <a:pt x="420624" y="758952"/>
                </a:cubicBezTo>
                <a:cubicBezTo>
                  <a:pt x="428150" y="764973"/>
                  <a:pt x="439435" y="763785"/>
                  <a:pt x="448056" y="768096"/>
                </a:cubicBezTo>
                <a:cubicBezTo>
                  <a:pt x="457886" y="773011"/>
                  <a:pt x="465658" y="781469"/>
                  <a:pt x="475488" y="786384"/>
                </a:cubicBezTo>
                <a:cubicBezTo>
                  <a:pt x="484109" y="790695"/>
                  <a:pt x="494299" y="791217"/>
                  <a:pt x="502920" y="795528"/>
                </a:cubicBezTo>
                <a:cubicBezTo>
                  <a:pt x="512750" y="800443"/>
                  <a:pt x="520522" y="808901"/>
                  <a:pt x="530352" y="813816"/>
                </a:cubicBezTo>
                <a:cubicBezTo>
                  <a:pt x="545717" y="821499"/>
                  <a:pt x="579711" y="827709"/>
                  <a:pt x="594360" y="832104"/>
                </a:cubicBezTo>
                <a:cubicBezTo>
                  <a:pt x="612824" y="837643"/>
                  <a:pt x="630936" y="844296"/>
                  <a:pt x="649224" y="850392"/>
                </a:cubicBezTo>
                <a:cubicBezTo>
                  <a:pt x="658368" y="853440"/>
                  <a:pt x="668636" y="854189"/>
                  <a:pt x="676656" y="859536"/>
                </a:cubicBezTo>
                <a:cubicBezTo>
                  <a:pt x="685800" y="865632"/>
                  <a:pt x="694258" y="872909"/>
                  <a:pt x="704088" y="877824"/>
                </a:cubicBezTo>
                <a:cubicBezTo>
                  <a:pt x="712709" y="882135"/>
                  <a:pt x="722899" y="882657"/>
                  <a:pt x="731520" y="886968"/>
                </a:cubicBezTo>
                <a:cubicBezTo>
                  <a:pt x="741350" y="891883"/>
                  <a:pt x="748909" y="900793"/>
                  <a:pt x="758952" y="905256"/>
                </a:cubicBezTo>
                <a:cubicBezTo>
                  <a:pt x="776568" y="913085"/>
                  <a:pt x="795528" y="917448"/>
                  <a:pt x="813816" y="923544"/>
                </a:cubicBezTo>
                <a:cubicBezTo>
                  <a:pt x="822960" y="926592"/>
                  <a:pt x="831668" y="931624"/>
                  <a:pt x="841248" y="932688"/>
                </a:cubicBezTo>
                <a:cubicBezTo>
                  <a:pt x="975132" y="947564"/>
                  <a:pt x="895991" y="940211"/>
                  <a:pt x="1078992" y="950976"/>
                </a:cubicBezTo>
                <a:cubicBezTo>
                  <a:pt x="1115266" y="947349"/>
                  <a:pt x="1194012" y="940774"/>
                  <a:pt x="1234440" y="932688"/>
                </a:cubicBezTo>
                <a:cubicBezTo>
                  <a:pt x="1259086" y="927759"/>
                  <a:pt x="1283208" y="920496"/>
                  <a:pt x="1307592" y="914400"/>
                </a:cubicBezTo>
                <a:cubicBezTo>
                  <a:pt x="1319784" y="911352"/>
                  <a:pt x="1332246" y="909230"/>
                  <a:pt x="1344168" y="905256"/>
                </a:cubicBezTo>
                <a:cubicBezTo>
                  <a:pt x="1353312" y="902208"/>
                  <a:pt x="1362301" y="898648"/>
                  <a:pt x="1371600" y="896112"/>
                </a:cubicBezTo>
                <a:cubicBezTo>
                  <a:pt x="1395849" y="889499"/>
                  <a:pt x="1420907" y="885772"/>
                  <a:pt x="1444752" y="877824"/>
                </a:cubicBezTo>
                <a:cubicBezTo>
                  <a:pt x="1484106" y="864706"/>
                  <a:pt x="1462833" y="871018"/>
                  <a:pt x="1508760" y="859536"/>
                </a:cubicBezTo>
                <a:cubicBezTo>
                  <a:pt x="1514856" y="850392"/>
                  <a:pt x="1518466" y="838969"/>
                  <a:pt x="1527048" y="832104"/>
                </a:cubicBezTo>
                <a:cubicBezTo>
                  <a:pt x="1534574" y="826083"/>
                  <a:pt x="1546215" y="827919"/>
                  <a:pt x="1554480" y="822960"/>
                </a:cubicBezTo>
                <a:cubicBezTo>
                  <a:pt x="1561872" y="818525"/>
                  <a:pt x="1566672" y="810768"/>
                  <a:pt x="1572768" y="804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8" name="Straight Connector 87">
            <a:extLst>
              <a:ext uri="{FF2B5EF4-FFF2-40B4-BE49-F238E27FC236}">
                <a16:creationId xmlns:a16="http://schemas.microsoft.com/office/drawing/2014/main" id="{50C93154-7E5C-1B47-8AC9-BC435AF12AD8}"/>
              </a:ext>
            </a:extLst>
          </p:cNvPr>
          <p:cNvCxnSpPr>
            <a:cxnSpLocks/>
          </p:cNvCxnSpPr>
          <p:nvPr/>
        </p:nvCxnSpPr>
        <p:spPr>
          <a:xfrm>
            <a:off x="906458" y="2141448"/>
            <a:ext cx="62806" cy="131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07AE9E8-7E4F-724B-9394-352B8403EBC3}"/>
              </a:ext>
            </a:extLst>
          </p:cNvPr>
          <p:cNvCxnSpPr>
            <a:cxnSpLocks/>
          </p:cNvCxnSpPr>
          <p:nvPr/>
        </p:nvCxnSpPr>
        <p:spPr>
          <a:xfrm>
            <a:off x="1058315" y="23376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B8F6FC6-3939-314B-A82F-F82D6669B832}"/>
              </a:ext>
            </a:extLst>
          </p:cNvPr>
          <p:cNvCxnSpPr>
            <a:cxnSpLocks/>
          </p:cNvCxnSpPr>
          <p:nvPr/>
        </p:nvCxnSpPr>
        <p:spPr>
          <a:xfrm>
            <a:off x="1210715" y="24900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227B8E0-B480-3748-90DD-905581341B24}"/>
              </a:ext>
            </a:extLst>
          </p:cNvPr>
          <p:cNvCxnSpPr>
            <a:cxnSpLocks/>
          </p:cNvCxnSpPr>
          <p:nvPr/>
        </p:nvCxnSpPr>
        <p:spPr>
          <a:xfrm>
            <a:off x="1363115" y="2642409"/>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A83752E-CCC7-9C47-A117-E46D839C2FA3}"/>
              </a:ext>
            </a:extLst>
          </p:cNvPr>
          <p:cNvCxnSpPr>
            <a:cxnSpLocks/>
          </p:cNvCxnSpPr>
          <p:nvPr/>
        </p:nvCxnSpPr>
        <p:spPr>
          <a:xfrm>
            <a:off x="1579523" y="2767377"/>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F00A348-66EA-1747-A4D4-D398CEDA3A16}"/>
              </a:ext>
            </a:extLst>
          </p:cNvPr>
          <p:cNvCxnSpPr>
            <a:cxnSpLocks/>
          </p:cNvCxnSpPr>
          <p:nvPr/>
        </p:nvCxnSpPr>
        <p:spPr>
          <a:xfrm>
            <a:off x="-5031350" y="2137924"/>
            <a:ext cx="45053" cy="1464"/>
          </a:xfrm>
          <a:prstGeom prst="line">
            <a:avLst/>
          </a:prstGeom>
        </p:spPr>
        <p:style>
          <a:lnRef idx="1">
            <a:schemeClr val="accent1"/>
          </a:lnRef>
          <a:fillRef idx="0">
            <a:schemeClr val="accent1"/>
          </a:fillRef>
          <a:effectRef idx="0">
            <a:schemeClr val="accent1"/>
          </a:effectRef>
          <a:fontRef idx="minor">
            <a:schemeClr val="tx1"/>
          </a:fontRef>
        </p:style>
      </p:cxnSp>
      <p:pic>
        <p:nvPicPr>
          <p:cNvPr id="104" name="Picture 103" descr="A picture containing fruit, banana&#10;&#10;Description automatically generated">
            <a:extLst>
              <a:ext uri="{FF2B5EF4-FFF2-40B4-BE49-F238E27FC236}">
                <a16:creationId xmlns:a16="http://schemas.microsoft.com/office/drawing/2014/main" id="{B8F5F2DF-007E-374C-954C-29ECF408238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4167" l="3084" r="93392">
                        <a14:foregroundMark x1="7930" y1="35833" x2="7930" y2="35833"/>
                        <a14:foregroundMark x1="3524" y1="16667" x2="3524" y2="16667"/>
                        <a14:foregroundMark x1="38326" y1="94167" x2="38326" y2="94167"/>
                        <a14:foregroundMark x1="91189" y1="48333" x2="91189" y2="48333"/>
                        <a14:foregroundMark x1="93392" y1="39167" x2="93392" y2="39167"/>
                        <a14:foregroundMark x1="92952" y1="35833" x2="92952" y2="35833"/>
                        <a14:foregroundMark x1="92952" y1="33333" x2="92952" y2="33333"/>
                        <a14:foregroundMark x1="93392" y1="35000" x2="93392" y2="35000"/>
                        <a14:foregroundMark x1="92952" y1="33333" x2="92952" y2="33333"/>
                      </a14:backgroundRemoval>
                    </a14:imgEffect>
                  </a14:imgLayer>
                </a14:imgProps>
              </a:ext>
            </a:extLst>
          </a:blip>
          <a:stretch>
            <a:fillRect/>
          </a:stretch>
        </p:blipFill>
        <p:spPr>
          <a:xfrm rot="1403434">
            <a:off x="903823" y="3017519"/>
            <a:ext cx="1027882" cy="543374"/>
          </a:xfrm>
          <a:prstGeom prst="rect">
            <a:avLst/>
          </a:prstGeom>
        </p:spPr>
      </p:pic>
      <p:pic>
        <p:nvPicPr>
          <p:cNvPr id="106" name="Picture 105" descr="A close up of a toy&#10;&#10;Description automatically generated">
            <a:extLst>
              <a:ext uri="{FF2B5EF4-FFF2-40B4-BE49-F238E27FC236}">
                <a16:creationId xmlns:a16="http://schemas.microsoft.com/office/drawing/2014/main" id="{85178750-4DD4-8D4F-819D-25C44D0FF075}"/>
              </a:ext>
            </a:extLst>
          </p:cNvPr>
          <p:cNvPicPr>
            <a:picLocks noChangeAspect="1"/>
          </p:cNvPicPr>
          <p:nvPr/>
        </p:nvPicPr>
        <p:blipFill>
          <a:blip r:embed="rId6"/>
          <a:stretch>
            <a:fillRect/>
          </a:stretch>
        </p:blipFill>
        <p:spPr>
          <a:xfrm flipH="1">
            <a:off x="7693332" y="6044691"/>
            <a:ext cx="783986" cy="592101"/>
          </a:xfrm>
          <a:prstGeom prst="rect">
            <a:avLst/>
          </a:prstGeom>
        </p:spPr>
      </p:pic>
      <p:pic>
        <p:nvPicPr>
          <p:cNvPr id="112" name="Picture 111" descr="A picture containing building, indoor, person, standing&#10;&#10;Description automatically generated">
            <a:extLst>
              <a:ext uri="{FF2B5EF4-FFF2-40B4-BE49-F238E27FC236}">
                <a16:creationId xmlns:a16="http://schemas.microsoft.com/office/drawing/2014/main" id="{DAB9BB44-95B2-5E4C-9C1A-1DBD70A7549B}"/>
              </a:ext>
            </a:extLst>
          </p:cNvPr>
          <p:cNvPicPr>
            <a:picLocks noChangeAspect="1"/>
          </p:cNvPicPr>
          <p:nvPr/>
        </p:nvPicPr>
        <p:blipFill>
          <a:blip r:embed="rId7"/>
          <a:stretch>
            <a:fillRect/>
          </a:stretch>
        </p:blipFill>
        <p:spPr>
          <a:xfrm>
            <a:off x="4106064" y="3680891"/>
            <a:ext cx="1033532" cy="715816"/>
          </a:xfrm>
          <a:prstGeom prst="rect">
            <a:avLst/>
          </a:prstGeom>
        </p:spPr>
      </p:pic>
      <p:pic>
        <p:nvPicPr>
          <p:cNvPr id="114" name="Picture 113" descr="A picture containing person, building, person, bicycle&#10;&#10;Description automatically generated">
            <a:extLst>
              <a:ext uri="{FF2B5EF4-FFF2-40B4-BE49-F238E27FC236}">
                <a16:creationId xmlns:a16="http://schemas.microsoft.com/office/drawing/2014/main" id="{72113280-F388-2E48-B206-94A44060B774}"/>
              </a:ext>
            </a:extLst>
          </p:cNvPr>
          <p:cNvPicPr>
            <a:picLocks noChangeAspect="1"/>
          </p:cNvPicPr>
          <p:nvPr/>
        </p:nvPicPr>
        <p:blipFill>
          <a:blip r:embed="rId8"/>
          <a:stretch>
            <a:fillRect/>
          </a:stretch>
        </p:blipFill>
        <p:spPr>
          <a:xfrm>
            <a:off x="3024242" y="5768786"/>
            <a:ext cx="1130389" cy="743848"/>
          </a:xfrm>
          <a:prstGeom prst="rect">
            <a:avLst/>
          </a:prstGeom>
        </p:spPr>
      </p:pic>
      <p:grpSp>
        <p:nvGrpSpPr>
          <p:cNvPr id="121" name="Group 120">
            <a:extLst>
              <a:ext uri="{FF2B5EF4-FFF2-40B4-BE49-F238E27FC236}">
                <a16:creationId xmlns:a16="http://schemas.microsoft.com/office/drawing/2014/main" id="{8F5F3BD6-C7DF-2046-BD6E-11A33E6D2F8B}"/>
              </a:ext>
            </a:extLst>
          </p:cNvPr>
          <p:cNvGrpSpPr/>
          <p:nvPr/>
        </p:nvGrpSpPr>
        <p:grpSpPr>
          <a:xfrm>
            <a:off x="5801457" y="5036217"/>
            <a:ext cx="1795739" cy="1308089"/>
            <a:chOff x="5734345" y="4818194"/>
            <a:chExt cx="1795739" cy="1308089"/>
          </a:xfrm>
        </p:grpSpPr>
        <p:sp>
          <p:nvSpPr>
            <p:cNvPr id="81" name="TextBox 80">
              <a:extLst>
                <a:ext uri="{FF2B5EF4-FFF2-40B4-BE49-F238E27FC236}">
                  <a16:creationId xmlns:a16="http://schemas.microsoft.com/office/drawing/2014/main" id="{EC415983-73FD-624B-8AF4-A31315456DEF}"/>
                </a:ext>
              </a:extLst>
            </p:cNvPr>
            <p:cNvSpPr txBox="1"/>
            <p:nvPr/>
          </p:nvSpPr>
          <p:spPr>
            <a:xfrm>
              <a:off x="6420838" y="4818194"/>
              <a:ext cx="732392" cy="369332"/>
            </a:xfrm>
            <a:prstGeom prst="rect">
              <a:avLst/>
            </a:prstGeom>
            <a:noFill/>
          </p:spPr>
          <p:txBody>
            <a:bodyPr wrap="square" rtlCol="0">
              <a:spAutoFit/>
            </a:bodyPr>
            <a:lstStyle/>
            <a:p>
              <a:r>
                <a:rPr lang="en-GB" dirty="0"/>
                <a:t>AMS</a:t>
              </a:r>
            </a:p>
          </p:txBody>
        </p:sp>
        <p:pic>
          <p:nvPicPr>
            <p:cNvPr id="99" name="Picture 98" descr="A picture containing chair, drawing, bed&#10;&#10;Description automatically generated">
              <a:extLst>
                <a:ext uri="{FF2B5EF4-FFF2-40B4-BE49-F238E27FC236}">
                  <a16:creationId xmlns:a16="http://schemas.microsoft.com/office/drawing/2014/main" id="{1BF3E29E-1F24-C948-AC7A-922A003F1304}"/>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6780" b="96610" l="1053" r="95439">
                          <a14:foregroundMark x1="7719" y1="27684" x2="7719" y2="27684"/>
                          <a14:foregroundMark x1="2105" y1="27684" x2="2105" y2="27684"/>
                          <a14:foregroundMark x1="1053" y1="10734" x2="1053" y2="10734"/>
                          <a14:foregroundMark x1="15088" y1="9040" x2="15088" y2="9040"/>
                          <a14:foregroundMark x1="76842" y1="6780" x2="76842" y2="6780"/>
                          <a14:foregroundMark x1="88421" y1="16384" x2="88421" y2="16384"/>
                          <a14:foregroundMark x1="95789" y1="10734" x2="95789" y2="10734"/>
                          <a14:foregroundMark x1="48421" y1="80226" x2="48421" y2="80226"/>
                          <a14:foregroundMark x1="54386" y1="96610" x2="54386" y2="96610"/>
                          <a14:foregroundMark x1="41053" y1="96610" x2="41053" y2="96610"/>
                          <a14:foregroundMark x1="42807" y1="90960" x2="42807" y2="90960"/>
                          <a14:foregroundMark x1="53333" y1="92090" x2="53333" y2="92090"/>
                        </a14:backgroundRemoval>
                      </a14:imgEffect>
                    </a14:imgLayer>
                  </a14:imgProps>
                </a:ext>
              </a:extLst>
            </a:blip>
            <a:stretch>
              <a:fillRect/>
            </a:stretch>
          </p:blipFill>
          <p:spPr>
            <a:xfrm>
              <a:off x="5734345" y="5011035"/>
              <a:ext cx="1795739" cy="1115248"/>
            </a:xfrm>
            <a:prstGeom prst="rect">
              <a:avLst/>
            </a:prstGeom>
          </p:spPr>
        </p:pic>
        <p:pic>
          <p:nvPicPr>
            <p:cNvPr id="102" name="Picture 101">
              <a:extLst>
                <a:ext uri="{FF2B5EF4-FFF2-40B4-BE49-F238E27FC236}">
                  <a16:creationId xmlns:a16="http://schemas.microsoft.com/office/drawing/2014/main" id="{74EDA4D1-5B77-794B-93DB-7BFF46F80DC7}"/>
                </a:ext>
              </a:extLst>
            </p:cNvPr>
            <p:cNvPicPr>
              <a:picLocks noChangeAspect="1"/>
            </p:cNvPicPr>
            <p:nvPr/>
          </p:nvPicPr>
          <p:blipFill>
            <a:blip r:embed="rId11"/>
            <a:stretch>
              <a:fillRect/>
            </a:stretch>
          </p:blipFill>
          <p:spPr>
            <a:xfrm rot="20262138">
              <a:off x="6876288" y="5315250"/>
              <a:ext cx="152516" cy="148703"/>
            </a:xfrm>
            <a:prstGeom prst="rect">
              <a:avLst/>
            </a:prstGeom>
          </p:spPr>
        </p:pic>
        <p:cxnSp>
          <p:nvCxnSpPr>
            <p:cNvPr id="116" name="Straight Arrow Connector 115">
              <a:extLst>
                <a:ext uri="{FF2B5EF4-FFF2-40B4-BE49-F238E27FC236}">
                  <a16:creationId xmlns:a16="http://schemas.microsoft.com/office/drawing/2014/main" id="{F9A577BC-AF89-3347-AFF7-C9F573D40A67}"/>
                </a:ext>
              </a:extLst>
            </p:cNvPr>
            <p:cNvCxnSpPr>
              <a:endCxn id="102" idx="0"/>
            </p:cNvCxnSpPr>
            <p:nvPr/>
          </p:nvCxnSpPr>
          <p:spPr>
            <a:xfrm>
              <a:off x="6787034" y="5092598"/>
              <a:ext cx="137302" cy="228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26D0B28C-C55B-7349-A83E-DC37CA3ED222}"/>
              </a:ext>
            </a:extLst>
          </p:cNvPr>
          <p:cNvGrpSpPr/>
          <p:nvPr/>
        </p:nvGrpSpPr>
        <p:grpSpPr>
          <a:xfrm>
            <a:off x="2293868" y="1140847"/>
            <a:ext cx="1338606" cy="1791074"/>
            <a:chOff x="2545811" y="1023871"/>
            <a:chExt cx="1338606" cy="1791074"/>
          </a:xfrm>
        </p:grpSpPr>
        <p:cxnSp>
          <p:nvCxnSpPr>
            <p:cNvPr id="38" name="Straight Arrow Connector 37">
              <a:extLst>
                <a:ext uri="{FF2B5EF4-FFF2-40B4-BE49-F238E27FC236}">
                  <a16:creationId xmlns:a16="http://schemas.microsoft.com/office/drawing/2014/main" id="{B6E3F0FF-E97D-0A4C-BDBF-6D96DACCDCAA}"/>
                </a:ext>
              </a:extLst>
            </p:cNvPr>
            <p:cNvCxnSpPr/>
            <p:nvPr/>
          </p:nvCxnSpPr>
          <p:spPr>
            <a:xfrm flipH="1" flipV="1">
              <a:off x="2962656" y="1446003"/>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5E47997-2948-5A4F-B496-7CFD5A2CA950}"/>
                </a:ext>
              </a:extLst>
            </p:cNvPr>
            <p:cNvCxnSpPr>
              <a:cxnSpLocks/>
            </p:cNvCxnSpPr>
            <p:nvPr/>
          </p:nvCxnSpPr>
          <p:spPr>
            <a:xfrm flipV="1">
              <a:off x="3182112" y="1421062"/>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4DA54A7-6463-5745-9442-7131340B125E}"/>
                </a:ext>
              </a:extLst>
            </p:cNvPr>
            <p:cNvCxnSpPr>
              <a:cxnSpLocks/>
            </p:cNvCxnSpPr>
            <p:nvPr/>
          </p:nvCxnSpPr>
          <p:spPr>
            <a:xfrm flipV="1">
              <a:off x="3273552" y="1440079"/>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98DBAC1-2A94-DE46-B842-4513D40670E2}"/>
                </a:ext>
              </a:extLst>
            </p:cNvPr>
            <p:cNvCxnSpPr>
              <a:cxnSpLocks/>
            </p:cNvCxnSpPr>
            <p:nvPr/>
          </p:nvCxnSpPr>
          <p:spPr>
            <a:xfrm flipV="1">
              <a:off x="3364992" y="1676491"/>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14976E1-49F0-6947-AD55-CF667B9B713A}"/>
                </a:ext>
              </a:extLst>
            </p:cNvPr>
            <p:cNvCxnSpPr>
              <a:cxnSpLocks/>
              <a:stCxn id="36" idx="12"/>
            </p:cNvCxnSpPr>
            <p:nvPr/>
          </p:nvCxnSpPr>
          <p:spPr>
            <a:xfrm flipV="1">
              <a:off x="3398534" y="1848228"/>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5481F2F-30AE-794C-A323-6A089CB53AE4}"/>
                </a:ext>
              </a:extLst>
            </p:cNvPr>
            <p:cNvCxnSpPr>
              <a:cxnSpLocks/>
            </p:cNvCxnSpPr>
            <p:nvPr/>
          </p:nvCxnSpPr>
          <p:spPr>
            <a:xfrm flipH="1" flipV="1">
              <a:off x="2693911" y="1580466"/>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CE663DA9-9231-8646-9DE7-65F8F0F71088}"/>
                </a:ext>
              </a:extLst>
            </p:cNvPr>
            <p:cNvCxnSpPr>
              <a:cxnSpLocks/>
            </p:cNvCxnSpPr>
            <p:nvPr/>
          </p:nvCxnSpPr>
          <p:spPr>
            <a:xfrm flipH="1" flipV="1">
              <a:off x="2545811" y="191290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819D8B4-5756-3D40-9705-428ABB1C4AEC}"/>
                </a:ext>
              </a:extLst>
            </p:cNvPr>
            <p:cNvCxnSpPr>
              <a:cxnSpLocks/>
            </p:cNvCxnSpPr>
            <p:nvPr/>
          </p:nvCxnSpPr>
          <p:spPr>
            <a:xfrm flipH="1">
              <a:off x="2545811" y="2122685"/>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B74114E-C7C2-BE4B-828B-97272BF394CD}"/>
                </a:ext>
              </a:extLst>
            </p:cNvPr>
            <p:cNvCxnSpPr/>
            <p:nvPr/>
          </p:nvCxnSpPr>
          <p:spPr>
            <a:xfrm>
              <a:off x="3312124" y="2291996"/>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392FDE6C-BE9D-5940-BC7A-57B0AEC00D19}"/>
                </a:ext>
              </a:extLst>
            </p:cNvPr>
            <p:cNvCxnSpPr>
              <a:cxnSpLocks/>
            </p:cNvCxnSpPr>
            <p:nvPr/>
          </p:nvCxnSpPr>
          <p:spPr>
            <a:xfrm flipH="1">
              <a:off x="3248116" y="2323105"/>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126BB6AD-EE89-544E-B3E6-3483F413E244}"/>
                </a:ext>
              </a:extLst>
            </p:cNvPr>
            <p:cNvCxnSpPr>
              <a:cxnSpLocks/>
            </p:cNvCxnSpPr>
            <p:nvPr/>
          </p:nvCxnSpPr>
          <p:spPr>
            <a:xfrm flipH="1">
              <a:off x="2964641" y="2291996"/>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178BB35-BC74-5343-AEE8-C408AAF4DE81}"/>
                </a:ext>
              </a:extLst>
            </p:cNvPr>
            <p:cNvCxnSpPr>
              <a:cxnSpLocks/>
            </p:cNvCxnSpPr>
            <p:nvPr/>
          </p:nvCxnSpPr>
          <p:spPr>
            <a:xfrm flipH="1">
              <a:off x="2757374" y="2272979"/>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AE01718-243B-334B-BE30-C1084F4799A8}"/>
                </a:ext>
              </a:extLst>
            </p:cNvPr>
            <p:cNvCxnSpPr>
              <a:cxnSpLocks/>
            </p:cNvCxnSpPr>
            <p:nvPr/>
          </p:nvCxnSpPr>
          <p:spPr>
            <a:xfrm flipH="1">
              <a:off x="2605347" y="2227176"/>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913E2CD-BCAB-2A4F-BFE1-2BD3DAA09ABD}"/>
                </a:ext>
              </a:extLst>
            </p:cNvPr>
            <p:cNvCxnSpPr>
              <a:cxnSpLocks/>
            </p:cNvCxnSpPr>
            <p:nvPr/>
          </p:nvCxnSpPr>
          <p:spPr>
            <a:xfrm>
              <a:off x="3396172" y="2272979"/>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6A3A4A8-A388-4D4F-9852-7231C29D1BBA}"/>
                </a:ext>
              </a:extLst>
            </p:cNvPr>
            <p:cNvCxnSpPr>
              <a:cxnSpLocks/>
            </p:cNvCxnSpPr>
            <p:nvPr/>
          </p:nvCxnSpPr>
          <p:spPr>
            <a:xfrm>
              <a:off x="3449137" y="222732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D18D21CB-7D31-5848-9248-513FC41353A8}"/>
                </a:ext>
              </a:extLst>
            </p:cNvPr>
            <p:cNvCxnSpPr>
              <a:cxnSpLocks/>
            </p:cNvCxnSpPr>
            <p:nvPr/>
          </p:nvCxnSpPr>
          <p:spPr>
            <a:xfrm flipV="1">
              <a:off x="3449137" y="2038673"/>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690535E7-9624-F245-8A42-2009DBAFB3C6}"/>
                </a:ext>
              </a:extLst>
            </p:cNvPr>
            <p:cNvSpPr txBox="1"/>
            <p:nvPr/>
          </p:nvSpPr>
          <p:spPr>
            <a:xfrm>
              <a:off x="2706158" y="1023871"/>
              <a:ext cx="984565" cy="369332"/>
            </a:xfrm>
            <a:prstGeom prst="rect">
              <a:avLst/>
            </a:prstGeom>
            <a:noFill/>
          </p:spPr>
          <p:txBody>
            <a:bodyPr wrap="none" rtlCol="0">
              <a:spAutoFit/>
            </a:bodyPr>
            <a:lstStyle/>
            <a:p>
              <a:r>
                <a:rPr lang="en-GB" dirty="0"/>
                <a:t>big bang</a:t>
              </a:r>
            </a:p>
          </p:txBody>
        </p:sp>
      </p:grpSp>
      <p:sp>
        <p:nvSpPr>
          <p:cNvPr id="125" name="TextBox 124">
            <a:extLst>
              <a:ext uri="{FF2B5EF4-FFF2-40B4-BE49-F238E27FC236}">
                <a16:creationId xmlns:a16="http://schemas.microsoft.com/office/drawing/2014/main" id="{DFC0CE97-7FF3-8D48-BC72-78D488EFA009}"/>
              </a:ext>
            </a:extLst>
          </p:cNvPr>
          <p:cNvSpPr txBox="1"/>
          <p:nvPr/>
        </p:nvSpPr>
        <p:spPr>
          <a:xfrm>
            <a:off x="9439179" y="3240261"/>
            <a:ext cx="1439609" cy="584775"/>
          </a:xfrm>
          <a:prstGeom prst="rect">
            <a:avLst/>
          </a:prstGeom>
          <a:noFill/>
        </p:spPr>
        <p:txBody>
          <a:bodyPr wrap="square" rtlCol="0">
            <a:spAutoFit/>
          </a:bodyPr>
          <a:lstStyle/>
          <a:p>
            <a:r>
              <a:rPr lang="en-GB" sz="1600" dirty="0"/>
              <a:t>antimatter decelerator</a:t>
            </a:r>
          </a:p>
        </p:txBody>
      </p:sp>
      <p:sp>
        <p:nvSpPr>
          <p:cNvPr id="126" name="TextBox 125">
            <a:extLst>
              <a:ext uri="{FF2B5EF4-FFF2-40B4-BE49-F238E27FC236}">
                <a16:creationId xmlns:a16="http://schemas.microsoft.com/office/drawing/2014/main" id="{B5855017-8109-FA43-8287-BE72DB285197}"/>
              </a:ext>
            </a:extLst>
          </p:cNvPr>
          <p:cNvSpPr txBox="1"/>
          <p:nvPr/>
        </p:nvSpPr>
        <p:spPr>
          <a:xfrm>
            <a:off x="7505240" y="3708267"/>
            <a:ext cx="1771908" cy="584775"/>
          </a:xfrm>
          <a:prstGeom prst="rect">
            <a:avLst/>
          </a:prstGeom>
          <a:noFill/>
        </p:spPr>
        <p:txBody>
          <a:bodyPr wrap="square" rtlCol="0">
            <a:spAutoFit/>
          </a:bodyPr>
          <a:lstStyle/>
          <a:p>
            <a:r>
              <a:rPr lang="en-GB" sz="1600" dirty="0"/>
              <a:t>extra low energy antimatter</a:t>
            </a:r>
          </a:p>
        </p:txBody>
      </p:sp>
      <p:sp>
        <p:nvSpPr>
          <p:cNvPr id="127" name="TextBox 126">
            <a:extLst>
              <a:ext uri="{FF2B5EF4-FFF2-40B4-BE49-F238E27FC236}">
                <a16:creationId xmlns:a16="http://schemas.microsoft.com/office/drawing/2014/main" id="{D13EC248-5E05-F440-B0C8-DABE6ED9312E}"/>
              </a:ext>
            </a:extLst>
          </p:cNvPr>
          <p:cNvSpPr txBox="1"/>
          <p:nvPr/>
        </p:nvSpPr>
        <p:spPr>
          <a:xfrm>
            <a:off x="5225002" y="1907663"/>
            <a:ext cx="962729" cy="369332"/>
          </a:xfrm>
          <a:prstGeom prst="rect">
            <a:avLst/>
          </a:prstGeom>
          <a:noFill/>
        </p:spPr>
        <p:txBody>
          <a:bodyPr wrap="square" rtlCol="0">
            <a:spAutoFit/>
          </a:bodyPr>
          <a:lstStyle/>
          <a:p>
            <a:r>
              <a:rPr lang="en-GB" dirty="0"/>
              <a:t>theory ?</a:t>
            </a:r>
          </a:p>
        </p:txBody>
      </p:sp>
      <p:sp>
        <p:nvSpPr>
          <p:cNvPr id="128" name="TextBox 127">
            <a:extLst>
              <a:ext uri="{FF2B5EF4-FFF2-40B4-BE49-F238E27FC236}">
                <a16:creationId xmlns:a16="http://schemas.microsoft.com/office/drawing/2014/main" id="{C6AE2E28-4B6A-7143-9E9A-36FAA2500C51}"/>
              </a:ext>
            </a:extLst>
          </p:cNvPr>
          <p:cNvSpPr txBox="1"/>
          <p:nvPr/>
        </p:nvSpPr>
        <p:spPr>
          <a:xfrm>
            <a:off x="9018388" y="1858483"/>
            <a:ext cx="1348187" cy="369332"/>
          </a:xfrm>
          <a:prstGeom prst="rect">
            <a:avLst/>
          </a:prstGeom>
          <a:noFill/>
        </p:spPr>
        <p:txBody>
          <a:bodyPr wrap="square" rtlCol="0">
            <a:spAutoFit/>
          </a:bodyPr>
          <a:lstStyle/>
          <a:p>
            <a:r>
              <a:rPr lang="en-GB" dirty="0"/>
              <a:t>experiments</a:t>
            </a:r>
          </a:p>
        </p:txBody>
      </p:sp>
      <p:sp>
        <p:nvSpPr>
          <p:cNvPr id="131" name="TextBox 130">
            <a:extLst>
              <a:ext uri="{FF2B5EF4-FFF2-40B4-BE49-F238E27FC236}">
                <a16:creationId xmlns:a16="http://schemas.microsoft.com/office/drawing/2014/main" id="{A862DD92-A59C-9B4A-8E9C-A74DCC38EECD}"/>
              </a:ext>
            </a:extLst>
          </p:cNvPr>
          <p:cNvSpPr txBox="1"/>
          <p:nvPr/>
        </p:nvSpPr>
        <p:spPr>
          <a:xfrm>
            <a:off x="10768670" y="5415098"/>
            <a:ext cx="811468" cy="369332"/>
          </a:xfrm>
          <a:prstGeom prst="rect">
            <a:avLst/>
          </a:prstGeom>
          <a:noFill/>
        </p:spPr>
        <p:txBody>
          <a:bodyPr wrap="square" rtlCol="0">
            <a:spAutoFit/>
          </a:bodyPr>
          <a:lstStyle/>
          <a:p>
            <a:r>
              <a:rPr lang="en-GB" dirty="0"/>
              <a:t>arrival</a:t>
            </a:r>
          </a:p>
        </p:txBody>
      </p:sp>
      <p:pic>
        <p:nvPicPr>
          <p:cNvPr id="133" name="Picture 132">
            <a:extLst>
              <a:ext uri="{FF2B5EF4-FFF2-40B4-BE49-F238E27FC236}">
                <a16:creationId xmlns:a16="http://schemas.microsoft.com/office/drawing/2014/main" id="{E951F074-101E-BB41-A26E-EC30FD965702}"/>
              </a:ext>
            </a:extLst>
          </p:cNvPr>
          <p:cNvPicPr>
            <a:picLocks noChangeAspect="1"/>
          </p:cNvPicPr>
          <p:nvPr/>
        </p:nvPicPr>
        <p:blipFill>
          <a:blip r:embed="rId12"/>
          <a:stretch>
            <a:fillRect/>
          </a:stretch>
        </p:blipFill>
        <p:spPr>
          <a:xfrm>
            <a:off x="10970912" y="3132242"/>
            <a:ext cx="408980" cy="382875"/>
          </a:xfrm>
          <a:prstGeom prst="rect">
            <a:avLst/>
          </a:prstGeom>
        </p:spPr>
      </p:pic>
      <p:pic>
        <p:nvPicPr>
          <p:cNvPr id="135" name="Picture 134">
            <a:extLst>
              <a:ext uri="{FF2B5EF4-FFF2-40B4-BE49-F238E27FC236}">
                <a16:creationId xmlns:a16="http://schemas.microsoft.com/office/drawing/2014/main" id="{26BE5A31-9DA1-8445-BBA0-88CDAF3DD772}"/>
              </a:ext>
            </a:extLst>
          </p:cNvPr>
          <p:cNvPicPr>
            <a:picLocks noChangeAspect="1"/>
          </p:cNvPicPr>
          <p:nvPr/>
        </p:nvPicPr>
        <p:blipFill>
          <a:blip r:embed="rId13"/>
          <a:stretch>
            <a:fillRect/>
          </a:stretch>
        </p:blipFill>
        <p:spPr>
          <a:xfrm rot="3045138">
            <a:off x="10446071" y="1897909"/>
            <a:ext cx="360582" cy="385739"/>
          </a:xfrm>
          <a:prstGeom prst="rect">
            <a:avLst/>
          </a:prstGeom>
        </p:spPr>
      </p:pic>
      <p:pic>
        <p:nvPicPr>
          <p:cNvPr id="136" name="Picture 135">
            <a:extLst>
              <a:ext uri="{FF2B5EF4-FFF2-40B4-BE49-F238E27FC236}">
                <a16:creationId xmlns:a16="http://schemas.microsoft.com/office/drawing/2014/main" id="{6AA7D312-0EFA-054E-9043-B2677DCA3234}"/>
              </a:ext>
            </a:extLst>
          </p:cNvPr>
          <p:cNvPicPr>
            <a:picLocks noChangeAspect="1"/>
          </p:cNvPicPr>
          <p:nvPr/>
        </p:nvPicPr>
        <p:blipFill>
          <a:blip r:embed="rId12"/>
          <a:stretch>
            <a:fillRect/>
          </a:stretch>
        </p:blipFill>
        <p:spPr>
          <a:xfrm>
            <a:off x="9201750" y="4224574"/>
            <a:ext cx="304791" cy="285336"/>
          </a:xfrm>
          <a:prstGeom prst="rect">
            <a:avLst/>
          </a:prstGeom>
        </p:spPr>
      </p:pic>
      <p:sp>
        <p:nvSpPr>
          <p:cNvPr id="141" name="TextBox 140">
            <a:extLst>
              <a:ext uri="{FF2B5EF4-FFF2-40B4-BE49-F238E27FC236}">
                <a16:creationId xmlns:a16="http://schemas.microsoft.com/office/drawing/2014/main" id="{CA8C2610-0A35-BE4E-96F1-E214B6DE7081}"/>
              </a:ext>
            </a:extLst>
          </p:cNvPr>
          <p:cNvSpPr txBox="1"/>
          <p:nvPr/>
        </p:nvSpPr>
        <p:spPr>
          <a:xfrm>
            <a:off x="7019568" y="1225319"/>
            <a:ext cx="373695" cy="307777"/>
          </a:xfrm>
          <a:prstGeom prst="rect">
            <a:avLst/>
          </a:prstGeom>
          <a:noFill/>
        </p:spPr>
        <p:txBody>
          <a:bodyPr wrap="square" rtlCol="0">
            <a:spAutoFit/>
          </a:bodyPr>
          <a:lstStyle/>
          <a:p>
            <a:r>
              <a:rPr lang="en-GB" sz="1400" dirty="0"/>
              <a:t>1</a:t>
            </a:r>
          </a:p>
        </p:txBody>
      </p:sp>
      <p:sp>
        <p:nvSpPr>
          <p:cNvPr id="142" name="TextBox 141">
            <a:extLst>
              <a:ext uri="{FF2B5EF4-FFF2-40B4-BE49-F238E27FC236}">
                <a16:creationId xmlns:a16="http://schemas.microsoft.com/office/drawing/2014/main" id="{47E9F8F0-32DD-5B4F-9C6F-08D709BBDBA6}"/>
              </a:ext>
            </a:extLst>
          </p:cNvPr>
          <p:cNvSpPr txBox="1"/>
          <p:nvPr/>
        </p:nvSpPr>
        <p:spPr>
          <a:xfrm>
            <a:off x="6776759" y="1954455"/>
            <a:ext cx="373695" cy="307777"/>
          </a:xfrm>
          <a:prstGeom prst="rect">
            <a:avLst/>
          </a:prstGeom>
          <a:noFill/>
        </p:spPr>
        <p:txBody>
          <a:bodyPr wrap="square" rtlCol="0">
            <a:spAutoFit/>
          </a:bodyPr>
          <a:lstStyle/>
          <a:p>
            <a:r>
              <a:rPr lang="en-GB" sz="1400" dirty="0"/>
              <a:t>2</a:t>
            </a:r>
          </a:p>
        </p:txBody>
      </p:sp>
      <p:sp>
        <p:nvSpPr>
          <p:cNvPr id="143" name="TextBox 142">
            <a:extLst>
              <a:ext uri="{FF2B5EF4-FFF2-40B4-BE49-F238E27FC236}">
                <a16:creationId xmlns:a16="http://schemas.microsoft.com/office/drawing/2014/main" id="{5ACCA141-4E7F-E149-AB30-641B0E147489}"/>
              </a:ext>
            </a:extLst>
          </p:cNvPr>
          <p:cNvSpPr txBox="1"/>
          <p:nvPr/>
        </p:nvSpPr>
        <p:spPr>
          <a:xfrm>
            <a:off x="6542970" y="2583025"/>
            <a:ext cx="373695" cy="307777"/>
          </a:xfrm>
          <a:prstGeom prst="rect">
            <a:avLst/>
          </a:prstGeom>
          <a:noFill/>
        </p:spPr>
        <p:txBody>
          <a:bodyPr wrap="square" rtlCol="0">
            <a:spAutoFit/>
          </a:bodyPr>
          <a:lstStyle/>
          <a:p>
            <a:r>
              <a:rPr lang="en-GB" sz="1400" dirty="0"/>
              <a:t>3</a:t>
            </a:r>
          </a:p>
        </p:txBody>
      </p:sp>
      <p:sp>
        <p:nvSpPr>
          <p:cNvPr id="144" name="TextBox 143">
            <a:extLst>
              <a:ext uri="{FF2B5EF4-FFF2-40B4-BE49-F238E27FC236}">
                <a16:creationId xmlns:a16="http://schemas.microsoft.com/office/drawing/2014/main" id="{A9BD2D78-25EE-DD45-860B-CE1A57E68FD5}"/>
              </a:ext>
            </a:extLst>
          </p:cNvPr>
          <p:cNvSpPr txBox="1"/>
          <p:nvPr/>
        </p:nvSpPr>
        <p:spPr>
          <a:xfrm>
            <a:off x="6286657" y="3202008"/>
            <a:ext cx="373695" cy="307777"/>
          </a:xfrm>
          <a:prstGeom prst="rect">
            <a:avLst/>
          </a:prstGeom>
          <a:noFill/>
        </p:spPr>
        <p:txBody>
          <a:bodyPr wrap="square" rtlCol="0">
            <a:spAutoFit/>
          </a:bodyPr>
          <a:lstStyle/>
          <a:p>
            <a:r>
              <a:rPr lang="en-GB" sz="1400" dirty="0"/>
              <a:t>4</a:t>
            </a:r>
          </a:p>
        </p:txBody>
      </p:sp>
      <p:pic>
        <p:nvPicPr>
          <p:cNvPr id="151" name="Picture 150">
            <a:extLst>
              <a:ext uri="{FF2B5EF4-FFF2-40B4-BE49-F238E27FC236}">
                <a16:creationId xmlns:a16="http://schemas.microsoft.com/office/drawing/2014/main" id="{E52EFE16-78B5-BA44-9368-4CE4B84FE175}"/>
              </a:ext>
            </a:extLst>
          </p:cNvPr>
          <p:cNvPicPr>
            <a:picLocks noChangeAspect="1"/>
          </p:cNvPicPr>
          <p:nvPr/>
        </p:nvPicPr>
        <p:blipFill>
          <a:blip r:embed="rId14"/>
          <a:stretch>
            <a:fillRect/>
          </a:stretch>
        </p:blipFill>
        <p:spPr>
          <a:xfrm>
            <a:off x="5030971" y="5565849"/>
            <a:ext cx="390144" cy="390144"/>
          </a:xfrm>
          <a:prstGeom prst="rect">
            <a:avLst/>
          </a:prstGeom>
        </p:spPr>
      </p:pic>
      <p:pic>
        <p:nvPicPr>
          <p:cNvPr id="159" name="Picture 158">
            <a:extLst>
              <a:ext uri="{FF2B5EF4-FFF2-40B4-BE49-F238E27FC236}">
                <a16:creationId xmlns:a16="http://schemas.microsoft.com/office/drawing/2014/main" id="{05C3460F-7961-CD49-B63A-BCF03A949951}"/>
              </a:ext>
            </a:extLst>
          </p:cNvPr>
          <p:cNvPicPr>
            <a:picLocks noChangeAspect="1"/>
          </p:cNvPicPr>
          <p:nvPr/>
        </p:nvPicPr>
        <p:blipFill>
          <a:blip r:embed="rId15"/>
          <a:stretch>
            <a:fillRect/>
          </a:stretch>
        </p:blipFill>
        <p:spPr>
          <a:xfrm>
            <a:off x="613837" y="2780194"/>
            <a:ext cx="350266" cy="305551"/>
          </a:xfrm>
          <a:prstGeom prst="rect">
            <a:avLst/>
          </a:prstGeom>
        </p:spPr>
      </p:pic>
      <p:grpSp>
        <p:nvGrpSpPr>
          <p:cNvPr id="171" name="Group 170">
            <a:extLst>
              <a:ext uri="{FF2B5EF4-FFF2-40B4-BE49-F238E27FC236}">
                <a16:creationId xmlns:a16="http://schemas.microsoft.com/office/drawing/2014/main" id="{DA981C28-2D62-F242-85E8-BC289A712F20}"/>
              </a:ext>
            </a:extLst>
          </p:cNvPr>
          <p:cNvGrpSpPr/>
          <p:nvPr/>
        </p:nvGrpSpPr>
        <p:grpSpPr>
          <a:xfrm>
            <a:off x="6766192" y="3828919"/>
            <a:ext cx="586493" cy="388931"/>
            <a:chOff x="5421115" y="3842610"/>
            <a:chExt cx="586493" cy="388931"/>
          </a:xfrm>
        </p:grpSpPr>
        <p:pic>
          <p:nvPicPr>
            <p:cNvPr id="167" name="Picture 166">
              <a:extLst>
                <a:ext uri="{FF2B5EF4-FFF2-40B4-BE49-F238E27FC236}">
                  <a16:creationId xmlns:a16="http://schemas.microsoft.com/office/drawing/2014/main" id="{1CF00F12-296C-3543-9A13-4390FAC3C66E}"/>
                </a:ext>
              </a:extLst>
            </p:cNvPr>
            <p:cNvPicPr>
              <a:picLocks noChangeAspect="1"/>
            </p:cNvPicPr>
            <p:nvPr/>
          </p:nvPicPr>
          <p:blipFill>
            <a:blip r:embed="rId16"/>
            <a:stretch>
              <a:fillRect/>
            </a:stretch>
          </p:blipFill>
          <p:spPr>
            <a:xfrm>
              <a:off x="5527775" y="3842610"/>
              <a:ext cx="357181" cy="388931"/>
            </a:xfrm>
            <a:prstGeom prst="rect">
              <a:avLst/>
            </a:prstGeom>
          </p:spPr>
        </p:pic>
        <p:cxnSp>
          <p:nvCxnSpPr>
            <p:cNvPr id="169" name="Straight Connector 168">
              <a:extLst>
                <a:ext uri="{FF2B5EF4-FFF2-40B4-BE49-F238E27FC236}">
                  <a16:creationId xmlns:a16="http://schemas.microsoft.com/office/drawing/2014/main" id="{6EF63710-2DC6-8F47-8D1A-B468DCBCD6A8}"/>
                </a:ext>
              </a:extLst>
            </p:cNvPr>
            <p:cNvCxnSpPr>
              <a:cxnSpLocks/>
            </p:cNvCxnSpPr>
            <p:nvPr/>
          </p:nvCxnSpPr>
          <p:spPr>
            <a:xfrm>
              <a:off x="5421115" y="4224574"/>
              <a:ext cx="586493"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grpSp>
      <p:pic>
        <p:nvPicPr>
          <p:cNvPr id="4" name="Picture 3" descr="A group of people standing in front of a fence&#10;&#10;Description automatically generated">
            <a:extLst>
              <a:ext uri="{FF2B5EF4-FFF2-40B4-BE49-F238E27FC236}">
                <a16:creationId xmlns:a16="http://schemas.microsoft.com/office/drawing/2014/main" id="{6AA62AE7-503C-3C48-9BBD-CD6D4B2D2138}"/>
              </a:ext>
            </a:extLst>
          </p:cNvPr>
          <p:cNvPicPr>
            <a:picLocks noChangeAspect="1"/>
          </p:cNvPicPr>
          <p:nvPr/>
        </p:nvPicPr>
        <p:blipFill>
          <a:blip r:embed="rId17"/>
          <a:stretch>
            <a:fillRect/>
          </a:stretch>
        </p:blipFill>
        <p:spPr>
          <a:xfrm>
            <a:off x="2537413" y="4484040"/>
            <a:ext cx="1047246" cy="617127"/>
          </a:xfrm>
          <a:prstGeom prst="rect">
            <a:avLst/>
          </a:prstGeom>
        </p:spPr>
      </p:pic>
      <p:sp>
        <p:nvSpPr>
          <p:cNvPr id="94" name="TextBox 93">
            <a:extLst>
              <a:ext uri="{FF2B5EF4-FFF2-40B4-BE49-F238E27FC236}">
                <a16:creationId xmlns:a16="http://schemas.microsoft.com/office/drawing/2014/main" id="{8F2D9C52-DE25-6043-9389-2A03C2614AB1}"/>
              </a:ext>
            </a:extLst>
          </p:cNvPr>
          <p:cNvSpPr txBox="1"/>
          <p:nvPr/>
        </p:nvSpPr>
        <p:spPr>
          <a:xfrm>
            <a:off x="2520655" y="4137785"/>
            <a:ext cx="1244513" cy="369332"/>
          </a:xfrm>
          <a:prstGeom prst="rect">
            <a:avLst/>
          </a:prstGeom>
          <a:noFill/>
        </p:spPr>
        <p:txBody>
          <a:bodyPr wrap="square" rtlCol="0">
            <a:spAutoFit/>
          </a:bodyPr>
          <a:lstStyle/>
          <a:p>
            <a:r>
              <a:rPr lang="en-GB" dirty="0"/>
              <a:t>ASACUSA</a:t>
            </a:r>
          </a:p>
        </p:txBody>
      </p:sp>
      <p:pic>
        <p:nvPicPr>
          <p:cNvPr id="33" name="Picture 32">
            <a:extLst>
              <a:ext uri="{FF2B5EF4-FFF2-40B4-BE49-F238E27FC236}">
                <a16:creationId xmlns:a16="http://schemas.microsoft.com/office/drawing/2014/main" id="{3FF6EB4F-D922-F649-B6E6-1B7CC1F0B28B}"/>
              </a:ext>
            </a:extLst>
          </p:cNvPr>
          <p:cNvPicPr>
            <a:picLocks noChangeAspect="1"/>
          </p:cNvPicPr>
          <p:nvPr/>
        </p:nvPicPr>
        <p:blipFill>
          <a:blip r:embed="rId18"/>
          <a:stretch>
            <a:fillRect/>
          </a:stretch>
        </p:blipFill>
        <p:spPr>
          <a:xfrm>
            <a:off x="5525770" y="3196792"/>
            <a:ext cx="300540" cy="1081455"/>
          </a:xfrm>
          <a:prstGeom prst="rect">
            <a:avLst/>
          </a:prstGeom>
        </p:spPr>
      </p:pic>
      <p:grpSp>
        <p:nvGrpSpPr>
          <p:cNvPr id="43" name="Group 42">
            <a:extLst>
              <a:ext uri="{FF2B5EF4-FFF2-40B4-BE49-F238E27FC236}">
                <a16:creationId xmlns:a16="http://schemas.microsoft.com/office/drawing/2014/main" id="{14E174F8-43F3-7148-81F4-2DEA069152C8}"/>
              </a:ext>
            </a:extLst>
          </p:cNvPr>
          <p:cNvGrpSpPr/>
          <p:nvPr/>
        </p:nvGrpSpPr>
        <p:grpSpPr>
          <a:xfrm>
            <a:off x="3901034" y="1234747"/>
            <a:ext cx="1009572" cy="638311"/>
            <a:chOff x="8014855" y="1232434"/>
            <a:chExt cx="1009572" cy="638311"/>
          </a:xfrm>
        </p:grpSpPr>
        <p:sp>
          <p:nvSpPr>
            <p:cNvPr id="37" name="Freeform 36">
              <a:extLst>
                <a:ext uri="{FF2B5EF4-FFF2-40B4-BE49-F238E27FC236}">
                  <a16:creationId xmlns:a16="http://schemas.microsoft.com/office/drawing/2014/main" id="{45984C51-6855-A042-9E57-5CAC0537E5BC}"/>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9D786CAA-D04E-4344-B835-E412674F210C}"/>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5845034-B9C1-0E49-A3A6-0DE8EE87493E}"/>
                </a:ext>
              </a:extLst>
            </p:cNvPr>
            <p:cNvSpPr txBox="1"/>
            <p:nvPr/>
          </p:nvSpPr>
          <p:spPr>
            <a:xfrm>
              <a:off x="8014855" y="1232434"/>
              <a:ext cx="1009572" cy="338554"/>
            </a:xfrm>
            <a:prstGeom prst="rect">
              <a:avLst/>
            </a:prstGeom>
            <a:noFill/>
          </p:spPr>
          <p:txBody>
            <a:bodyPr wrap="none" rtlCol="0">
              <a:spAutoFit/>
            </a:bodyPr>
            <a:lstStyle/>
            <a:p>
              <a:r>
                <a:rPr lang="en-GB" sz="1600" dirty="0"/>
                <a:t>Paul Dirac</a:t>
              </a:r>
            </a:p>
          </p:txBody>
        </p:sp>
      </p:grpSp>
      <p:grpSp>
        <p:nvGrpSpPr>
          <p:cNvPr id="111" name="Group 110">
            <a:extLst>
              <a:ext uri="{FF2B5EF4-FFF2-40B4-BE49-F238E27FC236}">
                <a16:creationId xmlns:a16="http://schemas.microsoft.com/office/drawing/2014/main" id="{20ED6E6A-34C4-5B41-BEDB-E23E4C90726A}"/>
              </a:ext>
            </a:extLst>
          </p:cNvPr>
          <p:cNvGrpSpPr/>
          <p:nvPr/>
        </p:nvGrpSpPr>
        <p:grpSpPr>
          <a:xfrm>
            <a:off x="7362669" y="2754678"/>
            <a:ext cx="1543499" cy="629922"/>
            <a:chOff x="8132301" y="1240823"/>
            <a:chExt cx="1543499" cy="629922"/>
          </a:xfrm>
        </p:grpSpPr>
        <p:sp>
          <p:nvSpPr>
            <p:cNvPr id="113" name="Freeform 112">
              <a:extLst>
                <a:ext uri="{FF2B5EF4-FFF2-40B4-BE49-F238E27FC236}">
                  <a16:creationId xmlns:a16="http://schemas.microsoft.com/office/drawing/2014/main" id="{A5CB87B9-E652-3A41-AAEC-1F5930CB6C72}"/>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4524BBF-A6BD-F045-B327-EA0A95677180}"/>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a:extLst>
                <a:ext uri="{FF2B5EF4-FFF2-40B4-BE49-F238E27FC236}">
                  <a16:creationId xmlns:a16="http://schemas.microsoft.com/office/drawing/2014/main" id="{20BCECC7-AF28-F043-A82E-4AB50EC44299}"/>
                </a:ext>
              </a:extLst>
            </p:cNvPr>
            <p:cNvSpPr txBox="1"/>
            <p:nvPr/>
          </p:nvSpPr>
          <p:spPr>
            <a:xfrm>
              <a:off x="8132301" y="1240823"/>
              <a:ext cx="1543499" cy="338554"/>
            </a:xfrm>
            <a:prstGeom prst="rect">
              <a:avLst/>
            </a:prstGeom>
            <a:noFill/>
          </p:spPr>
          <p:txBody>
            <a:bodyPr wrap="none" rtlCol="0">
              <a:spAutoFit/>
            </a:bodyPr>
            <a:lstStyle/>
            <a:p>
              <a:r>
                <a:rPr lang="en-GB" sz="1600" dirty="0"/>
                <a:t>Andrei Sakharov</a:t>
              </a:r>
            </a:p>
          </p:txBody>
        </p:sp>
      </p:grpSp>
      <p:sp>
        <p:nvSpPr>
          <p:cNvPr id="48" name="TextBox 47">
            <a:extLst>
              <a:ext uri="{FF2B5EF4-FFF2-40B4-BE49-F238E27FC236}">
                <a16:creationId xmlns:a16="http://schemas.microsoft.com/office/drawing/2014/main" id="{436B56E3-9416-FB48-AD6C-5975B1D9D5A1}"/>
              </a:ext>
            </a:extLst>
          </p:cNvPr>
          <p:cNvSpPr txBox="1"/>
          <p:nvPr/>
        </p:nvSpPr>
        <p:spPr>
          <a:xfrm>
            <a:off x="613837" y="344553"/>
            <a:ext cx="10966301" cy="523220"/>
          </a:xfrm>
          <a:prstGeom prst="rect">
            <a:avLst/>
          </a:prstGeom>
          <a:solidFill>
            <a:schemeClr val="tx1">
              <a:lumMod val="75000"/>
              <a:lumOff val="25000"/>
            </a:schemeClr>
          </a:solidFill>
        </p:spPr>
        <p:txBody>
          <a:bodyPr wrap="square" rtlCol="0">
            <a:spAutoFit/>
          </a:bodyPr>
          <a:lstStyle/>
          <a:p>
            <a:pPr algn="ctr"/>
            <a:r>
              <a:rPr lang="en-GB" sz="2800" dirty="0">
                <a:solidFill>
                  <a:schemeClr val="bg1"/>
                </a:solidFill>
              </a:rPr>
              <a:t>Talk overview</a:t>
            </a:r>
          </a:p>
        </p:txBody>
      </p:sp>
      <p:grpSp>
        <p:nvGrpSpPr>
          <p:cNvPr id="56" name="Group 55">
            <a:extLst>
              <a:ext uri="{FF2B5EF4-FFF2-40B4-BE49-F238E27FC236}">
                <a16:creationId xmlns:a16="http://schemas.microsoft.com/office/drawing/2014/main" id="{59973AF8-856D-F341-B9C6-A138CE90C400}"/>
              </a:ext>
            </a:extLst>
          </p:cNvPr>
          <p:cNvGrpSpPr/>
          <p:nvPr/>
        </p:nvGrpSpPr>
        <p:grpSpPr>
          <a:xfrm>
            <a:off x="8430009" y="5398320"/>
            <a:ext cx="1351995" cy="1408631"/>
            <a:chOff x="8446787" y="5415098"/>
            <a:chExt cx="1351995" cy="1408631"/>
          </a:xfrm>
        </p:grpSpPr>
        <p:grpSp>
          <p:nvGrpSpPr>
            <p:cNvPr id="24" name="Group 23">
              <a:extLst>
                <a:ext uri="{FF2B5EF4-FFF2-40B4-BE49-F238E27FC236}">
                  <a16:creationId xmlns:a16="http://schemas.microsoft.com/office/drawing/2014/main" id="{746AAD0D-08F2-B84A-B06F-0CE7C149070A}"/>
                </a:ext>
              </a:extLst>
            </p:cNvPr>
            <p:cNvGrpSpPr/>
            <p:nvPr/>
          </p:nvGrpSpPr>
          <p:grpSpPr>
            <a:xfrm>
              <a:off x="8446787" y="5415098"/>
              <a:ext cx="1351995" cy="1408631"/>
              <a:chOff x="8522288" y="5415098"/>
              <a:chExt cx="1351995" cy="1408631"/>
            </a:xfrm>
          </p:grpSpPr>
          <p:grpSp>
            <p:nvGrpSpPr>
              <p:cNvPr id="20" name="Group 19">
                <a:extLst>
                  <a:ext uri="{FF2B5EF4-FFF2-40B4-BE49-F238E27FC236}">
                    <a16:creationId xmlns:a16="http://schemas.microsoft.com/office/drawing/2014/main" id="{F69619A0-2E19-5947-8BD4-33977A32B335}"/>
                  </a:ext>
                </a:extLst>
              </p:cNvPr>
              <p:cNvGrpSpPr/>
              <p:nvPr/>
            </p:nvGrpSpPr>
            <p:grpSpPr>
              <a:xfrm>
                <a:off x="8522288" y="5466282"/>
                <a:ext cx="1351995" cy="1357447"/>
                <a:chOff x="8522288" y="5466282"/>
                <a:chExt cx="1351995" cy="1357447"/>
              </a:xfrm>
            </p:grpSpPr>
            <p:pic>
              <p:nvPicPr>
                <p:cNvPr id="100" name="Picture 99">
                  <a:extLst>
                    <a:ext uri="{FF2B5EF4-FFF2-40B4-BE49-F238E27FC236}">
                      <a16:creationId xmlns:a16="http://schemas.microsoft.com/office/drawing/2014/main" id="{DB3D9A8A-8917-C74B-A41F-5F1BD6B5DA18}"/>
                    </a:ext>
                  </a:extLst>
                </p:cNvPr>
                <p:cNvPicPr>
                  <a:picLocks noChangeAspect="1"/>
                </p:cNvPicPr>
                <p:nvPr/>
              </p:nvPicPr>
              <p:blipFill>
                <a:blip r:embed="rId3"/>
                <a:stretch>
                  <a:fillRect/>
                </a:stretch>
              </p:blipFill>
              <p:spPr>
                <a:xfrm>
                  <a:off x="8522288" y="5466282"/>
                  <a:ext cx="1351995" cy="1357447"/>
                </a:xfrm>
                <a:prstGeom prst="rect">
                  <a:avLst/>
                </a:prstGeom>
              </p:spPr>
            </p:pic>
            <p:sp>
              <p:nvSpPr>
                <p:cNvPr id="110" name="TextBox 109">
                  <a:extLst>
                    <a:ext uri="{FF2B5EF4-FFF2-40B4-BE49-F238E27FC236}">
                      <a16:creationId xmlns:a16="http://schemas.microsoft.com/office/drawing/2014/main" id="{7B0582EC-4E43-3749-B99C-CD0ECACB0873}"/>
                    </a:ext>
                  </a:extLst>
                </p:cNvPr>
                <p:cNvSpPr txBox="1"/>
                <p:nvPr/>
              </p:nvSpPr>
              <p:spPr>
                <a:xfrm>
                  <a:off x="9243062" y="5903204"/>
                  <a:ext cx="388924" cy="584775"/>
                </a:xfrm>
                <a:prstGeom prst="rect">
                  <a:avLst/>
                </a:prstGeom>
                <a:noFill/>
              </p:spPr>
              <p:txBody>
                <a:bodyPr wrap="square" rtlCol="0">
                  <a:spAutoFit/>
                </a:bodyPr>
                <a:lstStyle/>
                <a:p>
                  <a:r>
                    <a:rPr lang="en-GB" sz="3200" dirty="0"/>
                    <a:t>?</a:t>
                  </a:r>
                </a:p>
              </p:txBody>
            </p:sp>
          </p:grpSp>
          <p:sp>
            <p:nvSpPr>
              <p:cNvPr id="109" name="TextBox 108">
                <a:extLst>
                  <a:ext uri="{FF2B5EF4-FFF2-40B4-BE49-F238E27FC236}">
                    <a16:creationId xmlns:a16="http://schemas.microsoft.com/office/drawing/2014/main" id="{6D5F3B3B-E9AD-314F-BB98-2E7B2A15C1D0}"/>
                  </a:ext>
                </a:extLst>
              </p:cNvPr>
              <p:cNvSpPr txBox="1"/>
              <p:nvPr/>
            </p:nvSpPr>
            <p:spPr>
              <a:xfrm>
                <a:off x="8588350" y="5415098"/>
                <a:ext cx="1266444" cy="369332"/>
              </a:xfrm>
              <a:prstGeom prst="rect">
                <a:avLst/>
              </a:prstGeom>
              <a:noFill/>
            </p:spPr>
            <p:txBody>
              <a:bodyPr wrap="square" rtlCol="0">
                <a:spAutoFit/>
              </a:bodyPr>
              <a:lstStyle/>
              <a:p>
                <a:r>
                  <a:rPr lang="en-GB" dirty="0"/>
                  <a:t>antimatter</a:t>
                </a:r>
              </a:p>
            </p:txBody>
          </p:sp>
        </p:grpSp>
        <p:pic>
          <p:nvPicPr>
            <p:cNvPr id="55" name="Picture 54" descr="A cup of coffee&#10;&#10;Description automatically generated">
              <a:extLst>
                <a:ext uri="{FF2B5EF4-FFF2-40B4-BE49-F238E27FC236}">
                  <a16:creationId xmlns:a16="http://schemas.microsoft.com/office/drawing/2014/main" id="{57E967E7-2B15-BA43-A677-3673168BE125}"/>
                </a:ext>
              </a:extLst>
            </p:cNvPr>
            <p:cNvPicPr>
              <a:picLocks noChangeAspect="1"/>
            </p:cNvPicPr>
            <p:nvPr/>
          </p:nvPicPr>
          <p:blipFill>
            <a:blip r:embed="rId19"/>
            <a:stretch>
              <a:fillRect/>
            </a:stretch>
          </p:blipFill>
          <p:spPr>
            <a:xfrm>
              <a:off x="8799999" y="6006894"/>
              <a:ext cx="442572" cy="337590"/>
            </a:xfrm>
            <a:prstGeom prst="rect">
              <a:avLst/>
            </a:prstGeom>
          </p:spPr>
        </p:pic>
      </p:grpSp>
      <p:sp>
        <p:nvSpPr>
          <p:cNvPr id="72" name="Freeform 71">
            <a:extLst>
              <a:ext uri="{FF2B5EF4-FFF2-40B4-BE49-F238E27FC236}">
                <a16:creationId xmlns:a16="http://schemas.microsoft.com/office/drawing/2014/main" id="{B6E101D3-CF1B-F149-BDB8-7BC938EF04A0}"/>
              </a:ext>
            </a:extLst>
          </p:cNvPr>
          <p:cNvSpPr/>
          <p:nvPr/>
        </p:nvSpPr>
        <p:spPr>
          <a:xfrm>
            <a:off x="3950208" y="4215384"/>
            <a:ext cx="7159752" cy="2468880"/>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294900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Energy release</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56</a:t>
            </a:fld>
            <a:endParaRPr lang="en-GB"/>
          </a:p>
        </p:txBody>
      </p:sp>
      <p:sp>
        <p:nvSpPr>
          <p:cNvPr id="3" name="TextBox 2">
            <a:extLst>
              <a:ext uri="{FF2B5EF4-FFF2-40B4-BE49-F238E27FC236}">
                <a16:creationId xmlns:a16="http://schemas.microsoft.com/office/drawing/2014/main" id="{8627162C-6454-9D41-8723-A8B17A212FDF}"/>
              </a:ext>
            </a:extLst>
          </p:cNvPr>
          <p:cNvSpPr txBox="1"/>
          <p:nvPr/>
        </p:nvSpPr>
        <p:spPr>
          <a:xfrm>
            <a:off x="958505" y="1686187"/>
            <a:ext cx="7732391" cy="4524315"/>
          </a:xfrm>
          <a:prstGeom prst="rect">
            <a:avLst/>
          </a:prstGeom>
          <a:noFill/>
        </p:spPr>
        <p:txBody>
          <a:bodyPr wrap="square" rtlCol="0">
            <a:spAutoFit/>
          </a:bodyPr>
          <a:lstStyle/>
          <a:p>
            <a:r>
              <a:rPr lang="en-GB" dirty="0">
                <a:solidFill>
                  <a:srgbClr val="FF0000"/>
                </a:solidFill>
              </a:rPr>
              <a:t>1 g antimatter </a:t>
            </a:r>
            <a:r>
              <a:rPr lang="en-GB" dirty="0">
                <a:solidFill>
                  <a:schemeClr val="accent1">
                    <a:lumMod val="75000"/>
                  </a:schemeClr>
                </a:solidFill>
              </a:rPr>
              <a:t>+ 1 g matter = 43 kilotons TNT explosion (10</a:t>
            </a:r>
            <a:r>
              <a:rPr lang="en-GB" baseline="30000" dirty="0">
                <a:solidFill>
                  <a:schemeClr val="accent1">
                    <a:lumMod val="75000"/>
                  </a:schemeClr>
                </a:solidFill>
              </a:rPr>
              <a:t>14</a:t>
            </a:r>
            <a:r>
              <a:rPr lang="en-GB" dirty="0">
                <a:solidFill>
                  <a:schemeClr val="accent1">
                    <a:lumMod val="75000"/>
                  </a:schemeClr>
                </a:solidFill>
              </a:rPr>
              <a:t> J) </a:t>
            </a:r>
          </a:p>
          <a:p>
            <a:endParaRPr lang="en-GB" dirty="0">
              <a:solidFill>
                <a:schemeClr val="accent1">
                  <a:lumMod val="75000"/>
                </a:schemeClr>
              </a:solidFill>
            </a:endParaRPr>
          </a:p>
          <a:p>
            <a:r>
              <a:rPr lang="en-GB" dirty="0">
                <a:solidFill>
                  <a:schemeClr val="accent1">
                    <a:lumMod val="75000"/>
                  </a:schemeClr>
                </a:solidFill>
              </a:rPr>
              <a:t>1000 times more than nuclear fission per gram</a:t>
            </a:r>
          </a:p>
          <a:p>
            <a:r>
              <a:rPr lang="en-GB" dirty="0">
                <a:solidFill>
                  <a:schemeClr val="accent1">
                    <a:lumMod val="75000"/>
                  </a:schemeClr>
                </a:solidFill>
              </a:rPr>
              <a:t>100 times more than nuclear fusion per gram </a:t>
            </a:r>
          </a:p>
          <a:p>
            <a:endParaRPr lang="en-GB" dirty="0">
              <a:solidFill>
                <a:schemeClr val="accent1">
                  <a:lumMod val="75000"/>
                </a:schemeClr>
              </a:solidFill>
            </a:endParaRPr>
          </a:p>
          <a:p>
            <a:endParaRPr lang="en-GB" dirty="0">
              <a:solidFill>
                <a:schemeClr val="accent1">
                  <a:lumMod val="75000"/>
                </a:schemeClr>
              </a:solidFill>
            </a:endParaRPr>
          </a:p>
          <a:p>
            <a:endParaRPr lang="en-GB" dirty="0">
              <a:solidFill>
                <a:schemeClr val="accent1">
                  <a:lumMod val="75000"/>
                </a:schemeClr>
              </a:solidFill>
            </a:endParaRPr>
          </a:p>
          <a:p>
            <a:r>
              <a:rPr lang="en-GB" dirty="0"/>
              <a:t>US project in 2004: to investigate the use of positrons as rocket fuel or explosive</a:t>
            </a:r>
          </a:p>
          <a:p>
            <a:endParaRPr lang="en-GB" dirty="0"/>
          </a:p>
          <a:p>
            <a:endParaRPr lang="en-GB" dirty="0">
              <a:solidFill>
                <a:schemeClr val="accent1">
                  <a:lumMod val="75000"/>
                </a:schemeClr>
              </a:solidFill>
            </a:endParaRPr>
          </a:p>
          <a:p>
            <a:endParaRPr lang="en-GB" dirty="0">
              <a:solidFill>
                <a:schemeClr val="accent1">
                  <a:lumMod val="75000"/>
                </a:schemeClr>
              </a:solidFill>
            </a:endParaRPr>
          </a:p>
          <a:p>
            <a:r>
              <a:rPr lang="en-GB" dirty="0">
                <a:solidFill>
                  <a:schemeClr val="accent1">
                    <a:lumMod val="75000"/>
                  </a:schemeClr>
                </a:solidFill>
              </a:rPr>
              <a:t>For CERN antimatter factory to accumulate 1 g of antiprotons will take at 30 million years (taking 100% efficiency)</a:t>
            </a:r>
          </a:p>
          <a:p>
            <a:endParaRPr lang="en-GB" dirty="0">
              <a:solidFill>
                <a:schemeClr val="accent1">
                  <a:lumMod val="75000"/>
                </a:schemeClr>
              </a:solidFill>
            </a:endParaRPr>
          </a:p>
          <a:p>
            <a:r>
              <a:rPr lang="en-GB" dirty="0">
                <a:solidFill>
                  <a:schemeClr val="accent1">
                    <a:lumMod val="75000"/>
                  </a:schemeClr>
                </a:solidFill>
              </a:rPr>
              <a:t>In 20 years the amount of energy produced in the form of antimatter at CERN would barely heat a </a:t>
            </a:r>
            <a:r>
              <a:rPr lang="en-GB" dirty="0">
                <a:solidFill>
                  <a:srgbClr val="FF0000"/>
                </a:solidFill>
              </a:rPr>
              <a:t>cup of tea</a:t>
            </a:r>
          </a:p>
        </p:txBody>
      </p:sp>
      <p:pic>
        <p:nvPicPr>
          <p:cNvPr id="8" name="Picture 7" descr="A picture containing star, fireworks, light&#10;&#10;Description automatically generated">
            <a:extLst>
              <a:ext uri="{FF2B5EF4-FFF2-40B4-BE49-F238E27FC236}">
                <a16:creationId xmlns:a16="http://schemas.microsoft.com/office/drawing/2014/main" id="{89F13CE8-96E2-3A4E-9B42-675EAEF1ADD0}"/>
              </a:ext>
            </a:extLst>
          </p:cNvPr>
          <p:cNvPicPr>
            <a:picLocks noChangeAspect="1"/>
          </p:cNvPicPr>
          <p:nvPr/>
        </p:nvPicPr>
        <p:blipFill>
          <a:blip r:embed="rId2"/>
          <a:stretch>
            <a:fillRect/>
          </a:stretch>
        </p:blipFill>
        <p:spPr>
          <a:xfrm flipV="1">
            <a:off x="7794594" y="1387972"/>
            <a:ext cx="2355725" cy="1470996"/>
          </a:xfrm>
          <a:prstGeom prst="rect">
            <a:avLst/>
          </a:prstGeom>
        </p:spPr>
      </p:pic>
      <p:pic>
        <p:nvPicPr>
          <p:cNvPr id="36" name="Picture 35" descr="A cup of tea on a table&#10;&#10;Description automatically generated">
            <a:extLst>
              <a:ext uri="{FF2B5EF4-FFF2-40B4-BE49-F238E27FC236}">
                <a16:creationId xmlns:a16="http://schemas.microsoft.com/office/drawing/2014/main" id="{70C87F42-B4B5-3549-BE56-8B2FB5EF53E2}"/>
              </a:ext>
            </a:extLst>
          </p:cNvPr>
          <p:cNvPicPr>
            <a:picLocks noChangeAspect="1"/>
          </p:cNvPicPr>
          <p:nvPr/>
        </p:nvPicPr>
        <p:blipFill>
          <a:blip r:embed="rId3"/>
          <a:stretch>
            <a:fillRect/>
          </a:stretch>
        </p:blipFill>
        <p:spPr>
          <a:xfrm>
            <a:off x="10108432" y="4957153"/>
            <a:ext cx="1702208" cy="1399197"/>
          </a:xfrm>
          <a:prstGeom prst="rect">
            <a:avLst/>
          </a:prstGeom>
        </p:spPr>
      </p:pic>
      <p:pic>
        <p:nvPicPr>
          <p:cNvPr id="39" name="Picture 38" descr="A picture containing sitting, blue, knife, water&#10;&#10;Description automatically generated">
            <a:extLst>
              <a:ext uri="{FF2B5EF4-FFF2-40B4-BE49-F238E27FC236}">
                <a16:creationId xmlns:a16="http://schemas.microsoft.com/office/drawing/2014/main" id="{011F215C-EB52-2149-AA81-3952A74E1161}"/>
              </a:ext>
            </a:extLst>
          </p:cNvPr>
          <p:cNvPicPr>
            <a:picLocks noChangeAspect="1"/>
          </p:cNvPicPr>
          <p:nvPr/>
        </p:nvPicPr>
        <p:blipFill>
          <a:blip r:embed="rId4"/>
          <a:stretch>
            <a:fillRect/>
          </a:stretch>
        </p:blipFill>
        <p:spPr>
          <a:xfrm>
            <a:off x="8972456" y="3186357"/>
            <a:ext cx="2043593" cy="1634874"/>
          </a:xfrm>
          <a:prstGeom prst="rect">
            <a:avLst/>
          </a:prstGeom>
        </p:spPr>
      </p:pic>
    </p:spTree>
    <p:extLst>
      <p:ext uri="{BB962C8B-B14F-4D97-AF65-F5344CB8AC3E}">
        <p14:creationId xmlns:p14="http://schemas.microsoft.com/office/powerpoint/2010/main" val="115520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dissolve">
                                      <p:cBhvr>
                                        <p:cTn id="7" dur="5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dissolv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animEffect transition="in" filter="dissolve">
                                      <p:cBhvr>
                                        <p:cTn id="17" dur="500"/>
                                        <p:tgtEl>
                                          <p:spTgt spid="3">
                                            <p:txEl>
                                              <p:pRg st="11" end="1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13" end="13"/>
                                            </p:txEl>
                                          </p:spTgt>
                                        </p:tgtEl>
                                        <p:attrNameLst>
                                          <p:attrName>style.visibility</p:attrName>
                                        </p:attrNameLst>
                                      </p:cBhvr>
                                      <p:to>
                                        <p:strVal val="visible"/>
                                      </p:to>
                                    </p:set>
                                    <p:animEffect transition="in" filter="dissolve">
                                      <p:cBhvr>
                                        <p:cTn id="22" dur="500"/>
                                        <p:tgtEl>
                                          <p:spTgt spid="3">
                                            <p:txEl>
                                              <p:pRg st="13" end="1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dissolve">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Freeform 72">
            <a:extLst>
              <a:ext uri="{FF2B5EF4-FFF2-40B4-BE49-F238E27FC236}">
                <a16:creationId xmlns:a16="http://schemas.microsoft.com/office/drawing/2014/main" id="{F4733D76-03A0-4F4D-99CF-A1DD8E93080C}"/>
              </a:ext>
            </a:extLst>
          </p:cNvPr>
          <p:cNvSpPr/>
          <p:nvPr/>
        </p:nvSpPr>
        <p:spPr>
          <a:xfrm>
            <a:off x="4101092" y="4303675"/>
            <a:ext cx="7159752" cy="2217636"/>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7D5C8AB-321E-D04C-A297-CDF677A4713B}"/>
              </a:ext>
            </a:extLst>
          </p:cNvPr>
          <p:cNvPicPr>
            <a:picLocks noChangeAspect="1"/>
          </p:cNvPicPr>
          <p:nvPr/>
        </p:nvPicPr>
        <p:blipFill>
          <a:blip r:embed="rId2"/>
          <a:stretch>
            <a:fillRect/>
          </a:stretch>
        </p:blipFill>
        <p:spPr>
          <a:xfrm>
            <a:off x="5014604" y="1348866"/>
            <a:ext cx="1351995" cy="1357447"/>
          </a:xfrm>
          <a:prstGeom prst="rect">
            <a:avLst/>
          </a:prstGeom>
        </p:spPr>
      </p:pic>
      <p:sp>
        <p:nvSpPr>
          <p:cNvPr id="2" name="Title 1">
            <a:extLst>
              <a:ext uri="{FF2B5EF4-FFF2-40B4-BE49-F238E27FC236}">
                <a16:creationId xmlns:a16="http://schemas.microsoft.com/office/drawing/2014/main" id="{1209ED25-F823-6F45-BA69-530616B8F02F}"/>
              </a:ext>
            </a:extLst>
          </p:cNvPr>
          <p:cNvSpPr>
            <a:spLocks noGrp="1"/>
          </p:cNvSpPr>
          <p:nvPr>
            <p:ph type="title"/>
          </p:nvPr>
        </p:nvSpPr>
        <p:spPr/>
        <p:txBody>
          <a:bodyPr>
            <a:normAutofit/>
          </a:bodyPr>
          <a:lstStyle/>
          <a:p>
            <a:pPr algn="ctr"/>
            <a:r>
              <a:rPr lang="en-GB" dirty="0">
                <a:solidFill>
                  <a:schemeClr val="bg1"/>
                </a:solidFill>
              </a:rPr>
              <a:t>Talk overview</a:t>
            </a:r>
          </a:p>
        </p:txBody>
      </p:sp>
      <p:sp>
        <p:nvSpPr>
          <p:cNvPr id="147" name="Date Placeholder 146">
            <a:extLst>
              <a:ext uri="{FF2B5EF4-FFF2-40B4-BE49-F238E27FC236}">
                <a16:creationId xmlns:a16="http://schemas.microsoft.com/office/drawing/2014/main" id="{A1EF4324-B1B6-4541-B9C2-081B2980D7AF}"/>
              </a:ext>
            </a:extLst>
          </p:cNvPr>
          <p:cNvSpPr>
            <a:spLocks noGrp="1"/>
          </p:cNvSpPr>
          <p:nvPr>
            <p:ph type="dt" sz="half" idx="10"/>
          </p:nvPr>
        </p:nvSpPr>
        <p:spPr/>
        <p:txBody>
          <a:bodyPr/>
          <a:lstStyle/>
          <a:p>
            <a:r>
              <a:rPr lang="de-CH"/>
              <a:t>09/07/2020</a:t>
            </a:r>
            <a:endParaRPr lang="en-GB"/>
          </a:p>
        </p:txBody>
      </p:sp>
      <p:sp>
        <p:nvSpPr>
          <p:cNvPr id="6" name="Oval 5">
            <a:extLst>
              <a:ext uri="{FF2B5EF4-FFF2-40B4-BE49-F238E27FC236}">
                <a16:creationId xmlns:a16="http://schemas.microsoft.com/office/drawing/2014/main" id="{66E0AF06-8D68-7146-845E-04926819C03A}"/>
              </a:ext>
            </a:extLst>
          </p:cNvPr>
          <p:cNvSpPr/>
          <p:nvPr/>
        </p:nvSpPr>
        <p:spPr>
          <a:xfrm>
            <a:off x="9038557" y="3102053"/>
            <a:ext cx="1878496"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18A1BD3-B643-204B-B6A2-1AE46F477121}"/>
              </a:ext>
            </a:extLst>
          </p:cNvPr>
          <p:cNvSpPr/>
          <p:nvPr/>
        </p:nvSpPr>
        <p:spPr>
          <a:xfrm>
            <a:off x="9349983" y="3244515"/>
            <a:ext cx="1219200" cy="587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EB206CC-73DA-774B-9F50-28F7DCAD245D}"/>
              </a:ext>
            </a:extLst>
          </p:cNvPr>
          <p:cNvSpPr/>
          <p:nvPr/>
        </p:nvSpPr>
        <p:spPr>
          <a:xfrm>
            <a:off x="8671110" y="4075027"/>
            <a:ext cx="470452" cy="226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B69AC1D8-5ABA-9047-9F41-B94A6D1FFA8C}"/>
              </a:ext>
            </a:extLst>
          </p:cNvPr>
          <p:cNvSpPr/>
          <p:nvPr/>
        </p:nvSpPr>
        <p:spPr>
          <a:xfrm>
            <a:off x="8742340" y="4109323"/>
            <a:ext cx="327992" cy="1579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a:extLst>
              <a:ext uri="{FF2B5EF4-FFF2-40B4-BE49-F238E27FC236}">
                <a16:creationId xmlns:a16="http://schemas.microsoft.com/office/drawing/2014/main" id="{637240D2-1F4D-2B43-B5C5-A7DC352970C9}"/>
              </a:ext>
            </a:extLst>
          </p:cNvPr>
          <p:cNvSpPr/>
          <p:nvPr/>
        </p:nvSpPr>
        <p:spPr>
          <a:xfrm>
            <a:off x="6255291" y="1916264"/>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0CDB36C5-91C8-F842-AB0A-A14C914B1CE7}"/>
              </a:ext>
            </a:extLst>
          </p:cNvPr>
          <p:cNvSpPr/>
          <p:nvPr/>
        </p:nvSpPr>
        <p:spPr>
          <a:xfrm>
            <a:off x="6237068" y="2077530"/>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3E2302A6-69C9-F246-B03C-632B79ED546A}"/>
              </a:ext>
            </a:extLst>
          </p:cNvPr>
          <p:cNvSpPr/>
          <p:nvPr/>
        </p:nvSpPr>
        <p:spPr>
          <a:xfrm>
            <a:off x="6288407" y="1289341"/>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3A88EA71-309B-B44E-96F9-DB0E7E2790B9}"/>
              </a:ext>
            </a:extLst>
          </p:cNvPr>
          <p:cNvSpPr/>
          <p:nvPr/>
        </p:nvSpPr>
        <p:spPr>
          <a:xfrm>
            <a:off x="6245352" y="1446003"/>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a:extLst>
              <a:ext uri="{FF2B5EF4-FFF2-40B4-BE49-F238E27FC236}">
                <a16:creationId xmlns:a16="http://schemas.microsoft.com/office/drawing/2014/main" id="{3E25844A-0AC2-AD40-AA83-CD2FF5F8C70D}"/>
              </a:ext>
            </a:extLst>
          </p:cNvPr>
          <p:cNvSpPr/>
          <p:nvPr/>
        </p:nvSpPr>
        <p:spPr>
          <a:xfrm>
            <a:off x="6225474" y="2134925"/>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a:extLst>
              <a:ext uri="{FF2B5EF4-FFF2-40B4-BE49-F238E27FC236}">
                <a16:creationId xmlns:a16="http://schemas.microsoft.com/office/drawing/2014/main" id="{57DF97E4-2C66-F54A-94D3-3C1BE1096489}"/>
              </a:ext>
            </a:extLst>
          </p:cNvPr>
          <p:cNvSpPr/>
          <p:nvPr/>
        </p:nvSpPr>
        <p:spPr>
          <a:xfrm>
            <a:off x="6165839" y="2298110"/>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a:extLst>
              <a:ext uri="{FF2B5EF4-FFF2-40B4-BE49-F238E27FC236}">
                <a16:creationId xmlns:a16="http://schemas.microsoft.com/office/drawing/2014/main" id="{EEFEE29D-2D10-CE4A-BAC9-6E8B4A2DB556}"/>
              </a:ext>
            </a:extLst>
          </p:cNvPr>
          <p:cNvSpPr/>
          <p:nvPr/>
        </p:nvSpPr>
        <p:spPr>
          <a:xfrm>
            <a:off x="6086326" y="2452977"/>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CD459226-2437-9240-B346-F8C26E23F859}"/>
              </a:ext>
            </a:extLst>
          </p:cNvPr>
          <p:cNvSpPr/>
          <p:nvPr/>
        </p:nvSpPr>
        <p:spPr>
          <a:xfrm>
            <a:off x="6042567" y="2590364"/>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a:extLst>
              <a:ext uri="{FF2B5EF4-FFF2-40B4-BE49-F238E27FC236}">
                <a16:creationId xmlns:a16="http://schemas.microsoft.com/office/drawing/2014/main" id="{94D32AF6-B5B7-E34F-9807-B1EA822D6044}"/>
              </a:ext>
            </a:extLst>
          </p:cNvPr>
          <p:cNvSpPr/>
          <p:nvPr/>
        </p:nvSpPr>
        <p:spPr>
          <a:xfrm>
            <a:off x="7795856" y="2383403"/>
            <a:ext cx="3022639" cy="924340"/>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21">
            <a:extLst>
              <a:ext uri="{FF2B5EF4-FFF2-40B4-BE49-F238E27FC236}">
                <a16:creationId xmlns:a16="http://schemas.microsoft.com/office/drawing/2014/main" id="{62EBFDC7-01D7-524A-B369-7D647CE96228}"/>
              </a:ext>
            </a:extLst>
          </p:cNvPr>
          <p:cNvSpPr/>
          <p:nvPr/>
        </p:nvSpPr>
        <p:spPr>
          <a:xfrm>
            <a:off x="7607847" y="2503189"/>
            <a:ext cx="3022639" cy="693193"/>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a:extLst>
              <a:ext uri="{FF2B5EF4-FFF2-40B4-BE49-F238E27FC236}">
                <a16:creationId xmlns:a16="http://schemas.microsoft.com/office/drawing/2014/main" id="{6B9E471D-B0D6-274F-9EDB-62A437B2BC00}"/>
              </a:ext>
            </a:extLst>
          </p:cNvPr>
          <p:cNvSpPr/>
          <p:nvPr/>
        </p:nvSpPr>
        <p:spPr>
          <a:xfrm>
            <a:off x="7716343" y="2144864"/>
            <a:ext cx="99392" cy="288235"/>
          </a:xfrm>
          <a:custGeom>
            <a:avLst/>
            <a:gdLst>
              <a:gd name="connsiteX0" fmla="*/ 99392 w 99392"/>
              <a:gd name="connsiteY0" fmla="*/ 288235 h 288235"/>
              <a:gd name="connsiteX1" fmla="*/ 69574 w 99392"/>
              <a:gd name="connsiteY1" fmla="*/ 178905 h 288235"/>
              <a:gd name="connsiteX2" fmla="*/ 59635 w 99392"/>
              <a:gd name="connsiteY2" fmla="*/ 149087 h 288235"/>
              <a:gd name="connsiteX3" fmla="*/ 29818 w 99392"/>
              <a:gd name="connsiteY3" fmla="*/ 129209 h 288235"/>
              <a:gd name="connsiteX4" fmla="*/ 9939 w 99392"/>
              <a:gd name="connsiteY4" fmla="*/ 69574 h 288235"/>
              <a:gd name="connsiteX5" fmla="*/ 0 w 99392"/>
              <a:gd name="connsiteY5" fmla="*/ 39757 h 288235"/>
              <a:gd name="connsiteX6" fmla="*/ 0 w 99392"/>
              <a:gd name="connsiteY6" fmla="*/ 0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392" h="288235">
                <a:moveTo>
                  <a:pt x="99392" y="288235"/>
                </a:moveTo>
                <a:cubicBezTo>
                  <a:pt x="85342" y="217991"/>
                  <a:pt x="94795" y="254568"/>
                  <a:pt x="69574" y="178905"/>
                </a:cubicBezTo>
                <a:cubicBezTo>
                  <a:pt x="66261" y="168966"/>
                  <a:pt x="68352" y="154899"/>
                  <a:pt x="59635" y="149087"/>
                </a:cubicBezTo>
                <a:lnTo>
                  <a:pt x="29818" y="129209"/>
                </a:lnTo>
                <a:lnTo>
                  <a:pt x="9939" y="69574"/>
                </a:lnTo>
                <a:cubicBezTo>
                  <a:pt x="6626" y="59635"/>
                  <a:pt x="0" y="50234"/>
                  <a:pt x="0" y="39757"/>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a:extLst>
              <a:ext uri="{FF2B5EF4-FFF2-40B4-BE49-F238E27FC236}">
                <a16:creationId xmlns:a16="http://schemas.microsoft.com/office/drawing/2014/main" id="{5E22DECB-6B3D-CE45-B0FC-10C4AF230DCC}"/>
              </a:ext>
            </a:extLst>
          </p:cNvPr>
          <p:cNvSpPr/>
          <p:nvPr/>
        </p:nvSpPr>
        <p:spPr>
          <a:xfrm>
            <a:off x="7338656" y="2532490"/>
            <a:ext cx="278304" cy="397566"/>
          </a:xfrm>
          <a:custGeom>
            <a:avLst/>
            <a:gdLst>
              <a:gd name="connsiteX0" fmla="*/ 0 w 278304"/>
              <a:gd name="connsiteY0" fmla="*/ 397566 h 397566"/>
              <a:gd name="connsiteX1" fmla="*/ 49696 w 278304"/>
              <a:gd name="connsiteY1" fmla="*/ 377687 h 397566"/>
              <a:gd name="connsiteX2" fmla="*/ 69574 w 278304"/>
              <a:gd name="connsiteY2" fmla="*/ 347870 h 397566"/>
              <a:gd name="connsiteX3" fmla="*/ 109331 w 278304"/>
              <a:gd name="connsiteY3" fmla="*/ 298174 h 397566"/>
              <a:gd name="connsiteX4" fmla="*/ 139148 w 278304"/>
              <a:gd name="connsiteY4" fmla="*/ 238540 h 397566"/>
              <a:gd name="connsiteX5" fmla="*/ 168966 w 278304"/>
              <a:gd name="connsiteY5" fmla="*/ 188844 h 397566"/>
              <a:gd name="connsiteX6" fmla="*/ 198783 w 278304"/>
              <a:gd name="connsiteY6" fmla="*/ 139148 h 397566"/>
              <a:gd name="connsiteX7" fmla="*/ 208722 w 278304"/>
              <a:gd name="connsiteY7" fmla="*/ 109331 h 397566"/>
              <a:gd name="connsiteX8" fmla="*/ 238539 w 278304"/>
              <a:gd name="connsiteY8" fmla="*/ 89453 h 397566"/>
              <a:gd name="connsiteX9" fmla="*/ 258418 w 278304"/>
              <a:gd name="connsiteY9" fmla="*/ 69574 h 397566"/>
              <a:gd name="connsiteX10" fmla="*/ 278296 w 278304"/>
              <a:gd name="connsiteY10" fmla="*/ 0 h 39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304" h="397566">
                <a:moveTo>
                  <a:pt x="0" y="397566"/>
                </a:moveTo>
                <a:cubicBezTo>
                  <a:pt x="16565" y="390940"/>
                  <a:pt x="35178" y="388057"/>
                  <a:pt x="49696" y="377687"/>
                </a:cubicBezTo>
                <a:cubicBezTo>
                  <a:pt x="59416" y="370744"/>
                  <a:pt x="62112" y="357198"/>
                  <a:pt x="69574" y="347870"/>
                </a:cubicBezTo>
                <a:cubicBezTo>
                  <a:pt x="94229" y="317052"/>
                  <a:pt x="88934" y="338968"/>
                  <a:pt x="109331" y="298174"/>
                </a:cubicBezTo>
                <a:cubicBezTo>
                  <a:pt x="150477" y="215880"/>
                  <a:pt x="82184" y="323987"/>
                  <a:pt x="139148" y="238540"/>
                </a:cubicBezTo>
                <a:cubicBezTo>
                  <a:pt x="167303" y="154073"/>
                  <a:pt x="128036" y="257058"/>
                  <a:pt x="168966" y="188844"/>
                </a:cubicBezTo>
                <a:cubicBezTo>
                  <a:pt x="207678" y="124326"/>
                  <a:pt x="148412" y="189522"/>
                  <a:pt x="198783" y="139148"/>
                </a:cubicBezTo>
                <a:cubicBezTo>
                  <a:pt x="202096" y="129209"/>
                  <a:pt x="202177" y="117512"/>
                  <a:pt x="208722" y="109331"/>
                </a:cubicBezTo>
                <a:cubicBezTo>
                  <a:pt x="216184" y="100003"/>
                  <a:pt x="229211" y="96915"/>
                  <a:pt x="238539" y="89453"/>
                </a:cubicBezTo>
                <a:cubicBezTo>
                  <a:pt x="245857" y="83599"/>
                  <a:pt x="251792" y="76200"/>
                  <a:pt x="258418" y="69574"/>
                </a:cubicBezTo>
                <a:cubicBezTo>
                  <a:pt x="279344" y="6797"/>
                  <a:pt x="278296" y="30893"/>
                  <a:pt x="2782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EF2D7559-1210-6646-A258-53E54A2964DC}"/>
              </a:ext>
            </a:extLst>
          </p:cNvPr>
          <p:cNvSpPr/>
          <p:nvPr/>
        </p:nvSpPr>
        <p:spPr>
          <a:xfrm>
            <a:off x="7298900" y="2657832"/>
            <a:ext cx="91962" cy="133076"/>
          </a:xfrm>
          <a:custGeom>
            <a:avLst/>
            <a:gdLst>
              <a:gd name="connsiteX0" fmla="*/ 0 w 91962"/>
              <a:gd name="connsiteY0" fmla="*/ 33685 h 133076"/>
              <a:gd name="connsiteX1" fmla="*/ 89452 w 91962"/>
              <a:gd name="connsiteY1" fmla="*/ 13806 h 133076"/>
              <a:gd name="connsiteX2" fmla="*/ 79513 w 91962"/>
              <a:gd name="connsiteY2" fmla="*/ 73441 h 133076"/>
              <a:gd name="connsiteX3" fmla="*/ 59635 w 91962"/>
              <a:gd name="connsiteY3" fmla="*/ 133076 h 133076"/>
            </a:gdLst>
            <a:ahLst/>
            <a:cxnLst>
              <a:cxn ang="0">
                <a:pos x="connsiteX0" y="connsiteY0"/>
              </a:cxn>
              <a:cxn ang="0">
                <a:pos x="connsiteX1" y="connsiteY1"/>
              </a:cxn>
              <a:cxn ang="0">
                <a:pos x="connsiteX2" y="connsiteY2"/>
              </a:cxn>
              <a:cxn ang="0">
                <a:pos x="connsiteX3" y="connsiteY3"/>
              </a:cxn>
            </a:cxnLst>
            <a:rect l="l" t="t" r="r" b="b"/>
            <a:pathLst>
              <a:path w="91962" h="133076">
                <a:moveTo>
                  <a:pt x="0" y="33685"/>
                </a:moveTo>
                <a:cubicBezTo>
                  <a:pt x="2653" y="32093"/>
                  <a:pt x="72500" y="-25747"/>
                  <a:pt x="89452" y="13806"/>
                </a:cubicBezTo>
                <a:cubicBezTo>
                  <a:pt x="97391" y="32329"/>
                  <a:pt x="84401" y="53890"/>
                  <a:pt x="79513" y="73441"/>
                </a:cubicBezTo>
                <a:cubicBezTo>
                  <a:pt x="74431" y="93769"/>
                  <a:pt x="59635" y="133076"/>
                  <a:pt x="59635" y="1330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a:extLst>
              <a:ext uri="{FF2B5EF4-FFF2-40B4-BE49-F238E27FC236}">
                <a16:creationId xmlns:a16="http://schemas.microsoft.com/office/drawing/2014/main" id="{732EF81B-802B-7142-8CFC-D2A864116012}"/>
              </a:ext>
            </a:extLst>
          </p:cNvPr>
          <p:cNvSpPr/>
          <p:nvPr/>
        </p:nvSpPr>
        <p:spPr>
          <a:xfrm>
            <a:off x="7302901" y="2361588"/>
            <a:ext cx="99391" cy="178905"/>
          </a:xfrm>
          <a:custGeom>
            <a:avLst/>
            <a:gdLst>
              <a:gd name="connsiteX0" fmla="*/ 0 w 99391"/>
              <a:gd name="connsiteY0" fmla="*/ 0 h 178905"/>
              <a:gd name="connsiteX1" fmla="*/ 59635 w 99391"/>
              <a:gd name="connsiteY1" fmla="*/ 9939 h 178905"/>
              <a:gd name="connsiteX2" fmla="*/ 99391 w 99391"/>
              <a:gd name="connsiteY2" fmla="*/ 59635 h 178905"/>
              <a:gd name="connsiteX3" fmla="*/ 69574 w 99391"/>
              <a:gd name="connsiteY3" fmla="*/ 159026 h 178905"/>
              <a:gd name="connsiteX4" fmla="*/ 39756 w 99391"/>
              <a:gd name="connsiteY4" fmla="*/ 168966 h 178905"/>
              <a:gd name="connsiteX5" fmla="*/ 29817 w 99391"/>
              <a:gd name="connsiteY5" fmla="*/ 178905 h 17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91" h="178905">
                <a:moveTo>
                  <a:pt x="0" y="0"/>
                </a:moveTo>
                <a:cubicBezTo>
                  <a:pt x="19878" y="3313"/>
                  <a:pt x="40766" y="2863"/>
                  <a:pt x="59635" y="9939"/>
                </a:cubicBezTo>
                <a:cubicBezTo>
                  <a:pt x="72222" y="14659"/>
                  <a:pt x="94375" y="52111"/>
                  <a:pt x="99391" y="59635"/>
                </a:cubicBezTo>
                <a:cubicBezTo>
                  <a:pt x="95041" y="90083"/>
                  <a:pt x="98735" y="135697"/>
                  <a:pt x="69574" y="159026"/>
                </a:cubicBezTo>
                <a:cubicBezTo>
                  <a:pt x="61393" y="165571"/>
                  <a:pt x="49127" y="164280"/>
                  <a:pt x="39756" y="168966"/>
                </a:cubicBezTo>
                <a:cubicBezTo>
                  <a:pt x="35565" y="171061"/>
                  <a:pt x="33130" y="175592"/>
                  <a:pt x="29817" y="1789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a:extLst>
              <a:ext uri="{FF2B5EF4-FFF2-40B4-BE49-F238E27FC236}">
                <a16:creationId xmlns:a16="http://schemas.microsoft.com/office/drawing/2014/main" id="{0BD226BD-BE0C-4046-9F7D-CE1398619159}"/>
              </a:ext>
            </a:extLst>
          </p:cNvPr>
          <p:cNvSpPr/>
          <p:nvPr/>
        </p:nvSpPr>
        <p:spPr>
          <a:xfrm>
            <a:off x="7311162" y="2203461"/>
            <a:ext cx="368135" cy="142509"/>
          </a:xfrm>
          <a:custGeom>
            <a:avLst/>
            <a:gdLst>
              <a:gd name="connsiteX0" fmla="*/ 368135 w 368135"/>
              <a:gd name="connsiteY0" fmla="*/ 100946 h 142509"/>
              <a:gd name="connsiteX1" fmla="*/ 350322 w 368135"/>
              <a:gd name="connsiteY1" fmla="*/ 130634 h 142509"/>
              <a:gd name="connsiteX2" fmla="*/ 320634 w 368135"/>
              <a:gd name="connsiteY2" fmla="*/ 136572 h 142509"/>
              <a:gd name="connsiteX3" fmla="*/ 302821 w 368135"/>
              <a:gd name="connsiteY3" fmla="*/ 142509 h 142509"/>
              <a:gd name="connsiteX4" fmla="*/ 225632 w 368135"/>
              <a:gd name="connsiteY4" fmla="*/ 136572 h 142509"/>
              <a:gd name="connsiteX5" fmla="*/ 190006 w 368135"/>
              <a:gd name="connsiteY5" fmla="*/ 124696 h 142509"/>
              <a:gd name="connsiteX6" fmla="*/ 178130 w 368135"/>
              <a:gd name="connsiteY6" fmla="*/ 112821 h 142509"/>
              <a:gd name="connsiteX7" fmla="*/ 154380 w 368135"/>
              <a:gd name="connsiteY7" fmla="*/ 77195 h 142509"/>
              <a:gd name="connsiteX8" fmla="*/ 112816 w 368135"/>
              <a:gd name="connsiteY8" fmla="*/ 41569 h 142509"/>
              <a:gd name="connsiteX9" fmla="*/ 77190 w 368135"/>
              <a:gd name="connsiteY9" fmla="*/ 29694 h 142509"/>
              <a:gd name="connsiteX10" fmla="*/ 59377 w 368135"/>
              <a:gd name="connsiteY10" fmla="*/ 23756 h 142509"/>
              <a:gd name="connsiteX11" fmla="*/ 41564 w 368135"/>
              <a:gd name="connsiteY11" fmla="*/ 11881 h 142509"/>
              <a:gd name="connsiteX12" fmla="*/ 0 w 368135"/>
              <a:gd name="connsiteY12" fmla="*/ 5 h 142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135" h="142509">
                <a:moveTo>
                  <a:pt x="368135" y="100946"/>
                </a:moveTo>
                <a:cubicBezTo>
                  <a:pt x="362197" y="110842"/>
                  <a:pt x="359555" y="123710"/>
                  <a:pt x="350322" y="130634"/>
                </a:cubicBezTo>
                <a:cubicBezTo>
                  <a:pt x="342248" y="136689"/>
                  <a:pt x="330425" y="134124"/>
                  <a:pt x="320634" y="136572"/>
                </a:cubicBezTo>
                <a:cubicBezTo>
                  <a:pt x="314562" y="138090"/>
                  <a:pt x="308759" y="140530"/>
                  <a:pt x="302821" y="142509"/>
                </a:cubicBezTo>
                <a:cubicBezTo>
                  <a:pt x="277091" y="140530"/>
                  <a:pt x="251122" y="140597"/>
                  <a:pt x="225632" y="136572"/>
                </a:cubicBezTo>
                <a:cubicBezTo>
                  <a:pt x="213267" y="134620"/>
                  <a:pt x="190006" y="124696"/>
                  <a:pt x="190006" y="124696"/>
                </a:cubicBezTo>
                <a:cubicBezTo>
                  <a:pt x="186047" y="120738"/>
                  <a:pt x="181489" y="117300"/>
                  <a:pt x="178130" y="112821"/>
                </a:cubicBezTo>
                <a:cubicBezTo>
                  <a:pt x="169567" y="101403"/>
                  <a:pt x="164472" y="87287"/>
                  <a:pt x="154380" y="77195"/>
                </a:cubicBezTo>
                <a:cubicBezTo>
                  <a:pt x="142608" y="65423"/>
                  <a:pt x="129094" y="48803"/>
                  <a:pt x="112816" y="41569"/>
                </a:cubicBezTo>
                <a:cubicBezTo>
                  <a:pt x="101377" y="36485"/>
                  <a:pt x="89065" y="33652"/>
                  <a:pt x="77190" y="29694"/>
                </a:cubicBezTo>
                <a:cubicBezTo>
                  <a:pt x="71252" y="27715"/>
                  <a:pt x="64585" y="27228"/>
                  <a:pt x="59377" y="23756"/>
                </a:cubicBezTo>
                <a:cubicBezTo>
                  <a:pt x="53439" y="19798"/>
                  <a:pt x="48085" y="14779"/>
                  <a:pt x="41564" y="11881"/>
                </a:cubicBezTo>
                <a:cubicBezTo>
                  <a:pt x="13435" y="-621"/>
                  <a:pt x="16973" y="5"/>
                  <a:pt x="0" y="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a:extLst>
              <a:ext uri="{FF2B5EF4-FFF2-40B4-BE49-F238E27FC236}">
                <a16:creationId xmlns:a16="http://schemas.microsoft.com/office/drawing/2014/main" id="{42A8B90C-7DBD-DC4B-BA38-2D2900F92BD5}"/>
              </a:ext>
            </a:extLst>
          </p:cNvPr>
          <p:cNvSpPr/>
          <p:nvPr/>
        </p:nvSpPr>
        <p:spPr>
          <a:xfrm>
            <a:off x="6181344" y="1737360"/>
            <a:ext cx="118872" cy="64008"/>
          </a:xfrm>
          <a:custGeom>
            <a:avLst/>
            <a:gdLst>
              <a:gd name="connsiteX0" fmla="*/ 118872 w 118872"/>
              <a:gd name="connsiteY0" fmla="*/ 0 h 64008"/>
              <a:gd name="connsiteX1" fmla="*/ 73152 w 118872"/>
              <a:gd name="connsiteY1" fmla="*/ 27432 h 64008"/>
              <a:gd name="connsiteX2" fmla="*/ 0 w 118872"/>
              <a:gd name="connsiteY2" fmla="*/ 64008 h 64008"/>
            </a:gdLst>
            <a:ahLst/>
            <a:cxnLst>
              <a:cxn ang="0">
                <a:pos x="connsiteX0" y="connsiteY0"/>
              </a:cxn>
              <a:cxn ang="0">
                <a:pos x="connsiteX1" y="connsiteY1"/>
              </a:cxn>
              <a:cxn ang="0">
                <a:pos x="connsiteX2" y="connsiteY2"/>
              </a:cxn>
            </a:cxnLst>
            <a:rect l="l" t="t" r="r" b="b"/>
            <a:pathLst>
              <a:path w="118872" h="64008">
                <a:moveTo>
                  <a:pt x="118872" y="0"/>
                </a:moveTo>
                <a:cubicBezTo>
                  <a:pt x="103632" y="9144"/>
                  <a:pt x="89332" y="20078"/>
                  <a:pt x="73152" y="27432"/>
                </a:cubicBezTo>
                <a:cubicBezTo>
                  <a:pt x="-3900" y="62456"/>
                  <a:pt x="38184" y="25824"/>
                  <a:pt x="0" y="640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a:extLst>
              <a:ext uri="{FF2B5EF4-FFF2-40B4-BE49-F238E27FC236}">
                <a16:creationId xmlns:a16="http://schemas.microsoft.com/office/drawing/2014/main" id="{FF7E5C9D-CB9E-974B-917D-A725791DEEF4}"/>
              </a:ext>
            </a:extLst>
          </p:cNvPr>
          <p:cNvSpPr/>
          <p:nvPr/>
        </p:nvSpPr>
        <p:spPr>
          <a:xfrm>
            <a:off x="6007608" y="2487168"/>
            <a:ext cx="36576" cy="100584"/>
          </a:xfrm>
          <a:custGeom>
            <a:avLst/>
            <a:gdLst>
              <a:gd name="connsiteX0" fmla="*/ 36576 w 36576"/>
              <a:gd name="connsiteY0" fmla="*/ 100584 h 100584"/>
              <a:gd name="connsiteX1" fmla="*/ 0 w 36576"/>
              <a:gd name="connsiteY1" fmla="*/ 27432 h 100584"/>
              <a:gd name="connsiteX2" fmla="*/ 9144 w 36576"/>
              <a:gd name="connsiteY2" fmla="*/ 0 h 100584"/>
            </a:gdLst>
            <a:ahLst/>
            <a:cxnLst>
              <a:cxn ang="0">
                <a:pos x="connsiteX0" y="connsiteY0"/>
              </a:cxn>
              <a:cxn ang="0">
                <a:pos x="connsiteX1" y="connsiteY1"/>
              </a:cxn>
              <a:cxn ang="0">
                <a:pos x="connsiteX2" y="connsiteY2"/>
              </a:cxn>
            </a:cxnLst>
            <a:rect l="l" t="t" r="r" b="b"/>
            <a:pathLst>
              <a:path w="36576" h="100584">
                <a:moveTo>
                  <a:pt x="36576" y="100584"/>
                </a:moveTo>
                <a:cubicBezTo>
                  <a:pt x="31409" y="91972"/>
                  <a:pt x="0" y="47118"/>
                  <a:pt x="0" y="27432"/>
                </a:cubicBezTo>
                <a:cubicBezTo>
                  <a:pt x="0" y="17793"/>
                  <a:pt x="9144" y="0"/>
                  <a:pt x="914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a:extLst>
              <a:ext uri="{FF2B5EF4-FFF2-40B4-BE49-F238E27FC236}">
                <a16:creationId xmlns:a16="http://schemas.microsoft.com/office/drawing/2014/main" id="{1726CE70-DBA8-8B44-9645-B7733132CB97}"/>
              </a:ext>
            </a:extLst>
          </p:cNvPr>
          <p:cNvSpPr/>
          <p:nvPr/>
        </p:nvSpPr>
        <p:spPr>
          <a:xfrm>
            <a:off x="2304288" y="2120596"/>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a:extLst>
              <a:ext uri="{FF2B5EF4-FFF2-40B4-BE49-F238E27FC236}">
                <a16:creationId xmlns:a16="http://schemas.microsoft.com/office/drawing/2014/main" id="{CE938CE0-BE08-9346-A737-276B4319B61E}"/>
              </a:ext>
            </a:extLst>
          </p:cNvPr>
          <p:cNvSpPr/>
          <p:nvPr/>
        </p:nvSpPr>
        <p:spPr>
          <a:xfrm>
            <a:off x="2264678" y="1944011"/>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F40EB781-5D25-3644-A34E-DD2F3D75B8A3}"/>
              </a:ext>
            </a:extLst>
          </p:cNvPr>
          <p:cNvSpPr txBox="1"/>
          <p:nvPr/>
        </p:nvSpPr>
        <p:spPr>
          <a:xfrm>
            <a:off x="4248424" y="3334687"/>
            <a:ext cx="886968" cy="369332"/>
          </a:xfrm>
          <a:prstGeom prst="rect">
            <a:avLst/>
          </a:prstGeom>
          <a:noFill/>
        </p:spPr>
        <p:txBody>
          <a:bodyPr wrap="square" rtlCol="0">
            <a:spAutoFit/>
          </a:bodyPr>
          <a:lstStyle/>
          <a:p>
            <a:r>
              <a:rPr lang="en-GB" dirty="0"/>
              <a:t>ALPHA</a:t>
            </a:r>
          </a:p>
        </p:txBody>
      </p:sp>
      <p:sp>
        <p:nvSpPr>
          <p:cNvPr id="77" name="TextBox 76">
            <a:extLst>
              <a:ext uri="{FF2B5EF4-FFF2-40B4-BE49-F238E27FC236}">
                <a16:creationId xmlns:a16="http://schemas.microsoft.com/office/drawing/2014/main" id="{D1CF408F-0B44-434A-81DA-9635564B30F2}"/>
              </a:ext>
            </a:extLst>
          </p:cNvPr>
          <p:cNvSpPr txBox="1"/>
          <p:nvPr/>
        </p:nvSpPr>
        <p:spPr>
          <a:xfrm>
            <a:off x="3245796" y="5387772"/>
            <a:ext cx="886968" cy="369332"/>
          </a:xfrm>
          <a:prstGeom prst="rect">
            <a:avLst/>
          </a:prstGeom>
          <a:noFill/>
        </p:spPr>
        <p:txBody>
          <a:bodyPr wrap="square" rtlCol="0">
            <a:spAutoFit/>
          </a:bodyPr>
          <a:lstStyle/>
          <a:p>
            <a:r>
              <a:rPr lang="en-GB" dirty="0" err="1"/>
              <a:t>Gbar</a:t>
            </a:r>
            <a:endParaRPr lang="en-GB" dirty="0"/>
          </a:p>
        </p:txBody>
      </p:sp>
      <p:sp>
        <p:nvSpPr>
          <p:cNvPr id="78" name="Freeform 77">
            <a:extLst>
              <a:ext uri="{FF2B5EF4-FFF2-40B4-BE49-F238E27FC236}">
                <a16:creationId xmlns:a16="http://schemas.microsoft.com/office/drawing/2014/main" id="{F882151B-CA57-374E-8E94-A4B356AEB7FB}"/>
              </a:ext>
            </a:extLst>
          </p:cNvPr>
          <p:cNvSpPr/>
          <p:nvPr/>
        </p:nvSpPr>
        <p:spPr>
          <a:xfrm>
            <a:off x="9043416" y="4014216"/>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reeform 78">
            <a:extLst>
              <a:ext uri="{FF2B5EF4-FFF2-40B4-BE49-F238E27FC236}">
                <a16:creationId xmlns:a16="http://schemas.microsoft.com/office/drawing/2014/main" id="{186D825F-1355-5345-9635-26CC07750A35}"/>
              </a:ext>
            </a:extLst>
          </p:cNvPr>
          <p:cNvSpPr/>
          <p:nvPr/>
        </p:nvSpPr>
        <p:spPr>
          <a:xfrm>
            <a:off x="9141562" y="4056291"/>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79">
            <a:extLst>
              <a:ext uri="{FF2B5EF4-FFF2-40B4-BE49-F238E27FC236}">
                <a16:creationId xmlns:a16="http://schemas.microsoft.com/office/drawing/2014/main" id="{B3DF1082-7430-544F-8DE6-C1FC05D16BEE}"/>
              </a:ext>
            </a:extLst>
          </p:cNvPr>
          <p:cNvSpPr/>
          <p:nvPr/>
        </p:nvSpPr>
        <p:spPr>
          <a:xfrm>
            <a:off x="9930384" y="4005072"/>
            <a:ext cx="182880" cy="64008"/>
          </a:xfrm>
          <a:custGeom>
            <a:avLst/>
            <a:gdLst>
              <a:gd name="connsiteX0" fmla="*/ 0 w 182880"/>
              <a:gd name="connsiteY0" fmla="*/ 64008 h 64008"/>
              <a:gd name="connsiteX1" fmla="*/ 45720 w 182880"/>
              <a:gd name="connsiteY1" fmla="*/ 45720 h 64008"/>
              <a:gd name="connsiteX2" fmla="*/ 73152 w 182880"/>
              <a:gd name="connsiteY2" fmla="*/ 27432 h 64008"/>
              <a:gd name="connsiteX3" fmla="*/ 146304 w 182880"/>
              <a:gd name="connsiteY3" fmla="*/ 18288 h 64008"/>
              <a:gd name="connsiteX4" fmla="*/ 182880 w 182880"/>
              <a:gd name="connsiteY4" fmla="*/ 0 h 6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64008">
                <a:moveTo>
                  <a:pt x="0" y="64008"/>
                </a:moveTo>
                <a:cubicBezTo>
                  <a:pt x="15240" y="57912"/>
                  <a:pt x="31039" y="53061"/>
                  <a:pt x="45720" y="45720"/>
                </a:cubicBezTo>
                <a:cubicBezTo>
                  <a:pt x="55550" y="40805"/>
                  <a:pt x="62550" y="30324"/>
                  <a:pt x="73152" y="27432"/>
                </a:cubicBezTo>
                <a:cubicBezTo>
                  <a:pt x="96860" y="20966"/>
                  <a:pt x="121920" y="21336"/>
                  <a:pt x="146304" y="18288"/>
                </a:cubicBezTo>
                <a:cubicBezTo>
                  <a:pt x="177825" y="7781"/>
                  <a:pt x="166920" y="15960"/>
                  <a:pt x="18288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reeform 84">
            <a:extLst>
              <a:ext uri="{FF2B5EF4-FFF2-40B4-BE49-F238E27FC236}">
                <a16:creationId xmlns:a16="http://schemas.microsoft.com/office/drawing/2014/main" id="{E34D9F3E-3DF5-BE48-9899-E9338C0C0DF2}"/>
              </a:ext>
            </a:extLst>
          </p:cNvPr>
          <p:cNvSpPr/>
          <p:nvPr/>
        </p:nvSpPr>
        <p:spPr>
          <a:xfrm>
            <a:off x="969264" y="1993392"/>
            <a:ext cx="1325880" cy="804672"/>
          </a:xfrm>
          <a:custGeom>
            <a:avLst/>
            <a:gdLst>
              <a:gd name="connsiteX0" fmla="*/ 0 w 1325880"/>
              <a:gd name="connsiteY0" fmla="*/ 0 h 804672"/>
              <a:gd name="connsiteX1" fmla="*/ 36576 w 1325880"/>
              <a:gd name="connsiteY1" fmla="*/ 73152 h 804672"/>
              <a:gd name="connsiteX2" fmla="*/ 64008 w 1325880"/>
              <a:gd name="connsiteY2" fmla="*/ 100584 h 804672"/>
              <a:gd name="connsiteX3" fmla="*/ 82296 w 1325880"/>
              <a:gd name="connsiteY3" fmla="*/ 128016 h 804672"/>
              <a:gd name="connsiteX4" fmla="*/ 137160 w 1325880"/>
              <a:gd name="connsiteY4" fmla="*/ 173736 h 804672"/>
              <a:gd name="connsiteX5" fmla="*/ 155448 w 1325880"/>
              <a:gd name="connsiteY5" fmla="*/ 201168 h 804672"/>
              <a:gd name="connsiteX6" fmla="*/ 210312 w 1325880"/>
              <a:gd name="connsiteY6" fmla="*/ 237744 h 804672"/>
              <a:gd name="connsiteX7" fmla="*/ 256032 w 1325880"/>
              <a:gd name="connsiteY7" fmla="*/ 292608 h 804672"/>
              <a:gd name="connsiteX8" fmla="*/ 292608 w 1325880"/>
              <a:gd name="connsiteY8" fmla="*/ 347472 h 804672"/>
              <a:gd name="connsiteX9" fmla="*/ 310896 w 1325880"/>
              <a:gd name="connsiteY9" fmla="*/ 374904 h 804672"/>
              <a:gd name="connsiteX10" fmla="*/ 338328 w 1325880"/>
              <a:gd name="connsiteY10" fmla="*/ 402336 h 804672"/>
              <a:gd name="connsiteX11" fmla="*/ 356616 w 1325880"/>
              <a:gd name="connsiteY11" fmla="*/ 429768 h 804672"/>
              <a:gd name="connsiteX12" fmla="*/ 411480 w 1325880"/>
              <a:gd name="connsiteY12" fmla="*/ 466344 h 804672"/>
              <a:gd name="connsiteX13" fmla="*/ 484632 w 1325880"/>
              <a:gd name="connsiteY13" fmla="*/ 530352 h 804672"/>
              <a:gd name="connsiteX14" fmla="*/ 539496 w 1325880"/>
              <a:gd name="connsiteY14" fmla="*/ 576072 h 804672"/>
              <a:gd name="connsiteX15" fmla="*/ 621792 w 1325880"/>
              <a:gd name="connsiteY15" fmla="*/ 640080 h 804672"/>
              <a:gd name="connsiteX16" fmla="*/ 649224 w 1325880"/>
              <a:gd name="connsiteY16" fmla="*/ 658368 h 804672"/>
              <a:gd name="connsiteX17" fmla="*/ 676656 w 1325880"/>
              <a:gd name="connsiteY17" fmla="*/ 676656 h 804672"/>
              <a:gd name="connsiteX18" fmla="*/ 731520 w 1325880"/>
              <a:gd name="connsiteY18" fmla="*/ 713232 h 804672"/>
              <a:gd name="connsiteX19" fmla="*/ 758952 w 1325880"/>
              <a:gd name="connsiteY19" fmla="*/ 731520 h 804672"/>
              <a:gd name="connsiteX20" fmla="*/ 850392 w 1325880"/>
              <a:gd name="connsiteY20" fmla="*/ 758952 h 804672"/>
              <a:gd name="connsiteX21" fmla="*/ 905256 w 1325880"/>
              <a:gd name="connsiteY21" fmla="*/ 777240 h 804672"/>
              <a:gd name="connsiteX22" fmla="*/ 960120 w 1325880"/>
              <a:gd name="connsiteY22" fmla="*/ 786384 h 804672"/>
              <a:gd name="connsiteX23" fmla="*/ 987552 w 1325880"/>
              <a:gd name="connsiteY23" fmla="*/ 795528 h 804672"/>
              <a:gd name="connsiteX24" fmla="*/ 1024128 w 1325880"/>
              <a:gd name="connsiteY24" fmla="*/ 804672 h 804672"/>
              <a:gd name="connsiteX25" fmla="*/ 1124712 w 1325880"/>
              <a:gd name="connsiteY25" fmla="*/ 795528 h 804672"/>
              <a:gd name="connsiteX26" fmla="*/ 1216152 w 1325880"/>
              <a:gd name="connsiteY26" fmla="*/ 786384 h 804672"/>
              <a:gd name="connsiteX27" fmla="*/ 1243584 w 1325880"/>
              <a:gd name="connsiteY27" fmla="*/ 758952 h 804672"/>
              <a:gd name="connsiteX28" fmla="*/ 1298448 w 1325880"/>
              <a:gd name="connsiteY28" fmla="*/ 722376 h 804672"/>
              <a:gd name="connsiteX29" fmla="*/ 1325880 w 1325880"/>
              <a:gd name="connsiteY29" fmla="*/ 71323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5880" h="804672">
                <a:moveTo>
                  <a:pt x="0" y="0"/>
                </a:moveTo>
                <a:cubicBezTo>
                  <a:pt x="12928" y="32320"/>
                  <a:pt x="15505" y="47866"/>
                  <a:pt x="36576" y="73152"/>
                </a:cubicBezTo>
                <a:cubicBezTo>
                  <a:pt x="44855" y="83086"/>
                  <a:pt x="55729" y="90650"/>
                  <a:pt x="64008" y="100584"/>
                </a:cubicBezTo>
                <a:cubicBezTo>
                  <a:pt x="71043" y="109027"/>
                  <a:pt x="75261" y="119573"/>
                  <a:pt x="82296" y="128016"/>
                </a:cubicBezTo>
                <a:cubicBezTo>
                  <a:pt x="104298" y="154418"/>
                  <a:pt x="110187" y="155754"/>
                  <a:pt x="137160" y="173736"/>
                </a:cubicBezTo>
                <a:cubicBezTo>
                  <a:pt x="143256" y="182880"/>
                  <a:pt x="147177" y="193931"/>
                  <a:pt x="155448" y="201168"/>
                </a:cubicBezTo>
                <a:cubicBezTo>
                  <a:pt x="171989" y="215642"/>
                  <a:pt x="210312" y="237744"/>
                  <a:pt x="210312" y="237744"/>
                </a:cubicBezTo>
                <a:cubicBezTo>
                  <a:pt x="275662" y="335769"/>
                  <a:pt x="173892" y="186999"/>
                  <a:pt x="256032" y="292608"/>
                </a:cubicBezTo>
                <a:cubicBezTo>
                  <a:pt x="269526" y="309958"/>
                  <a:pt x="280416" y="329184"/>
                  <a:pt x="292608" y="347472"/>
                </a:cubicBezTo>
                <a:cubicBezTo>
                  <a:pt x="298704" y="356616"/>
                  <a:pt x="303125" y="367133"/>
                  <a:pt x="310896" y="374904"/>
                </a:cubicBezTo>
                <a:cubicBezTo>
                  <a:pt x="320040" y="384048"/>
                  <a:pt x="330049" y="392402"/>
                  <a:pt x="338328" y="402336"/>
                </a:cubicBezTo>
                <a:cubicBezTo>
                  <a:pt x="345363" y="410779"/>
                  <a:pt x="348345" y="422531"/>
                  <a:pt x="356616" y="429768"/>
                </a:cubicBezTo>
                <a:cubicBezTo>
                  <a:pt x="373157" y="444242"/>
                  <a:pt x="411480" y="466344"/>
                  <a:pt x="411480" y="466344"/>
                </a:cubicBezTo>
                <a:cubicBezTo>
                  <a:pt x="463296" y="544068"/>
                  <a:pt x="377952" y="423672"/>
                  <a:pt x="484632" y="530352"/>
                </a:cubicBezTo>
                <a:cubicBezTo>
                  <a:pt x="564775" y="610495"/>
                  <a:pt x="463113" y="512419"/>
                  <a:pt x="539496" y="576072"/>
                </a:cubicBezTo>
                <a:cubicBezTo>
                  <a:pt x="625444" y="647695"/>
                  <a:pt x="483127" y="547637"/>
                  <a:pt x="621792" y="640080"/>
                </a:cubicBezTo>
                <a:lnTo>
                  <a:pt x="649224" y="658368"/>
                </a:lnTo>
                <a:cubicBezTo>
                  <a:pt x="658368" y="664464"/>
                  <a:pt x="668885" y="668885"/>
                  <a:pt x="676656" y="676656"/>
                </a:cubicBezTo>
                <a:cubicBezTo>
                  <a:pt x="728658" y="728658"/>
                  <a:pt x="678587" y="686765"/>
                  <a:pt x="731520" y="713232"/>
                </a:cubicBezTo>
                <a:cubicBezTo>
                  <a:pt x="741350" y="718147"/>
                  <a:pt x="748909" y="727057"/>
                  <a:pt x="758952" y="731520"/>
                </a:cubicBezTo>
                <a:cubicBezTo>
                  <a:pt x="803715" y="751415"/>
                  <a:pt x="809472" y="746676"/>
                  <a:pt x="850392" y="758952"/>
                </a:cubicBezTo>
                <a:cubicBezTo>
                  <a:pt x="868856" y="764491"/>
                  <a:pt x="886241" y="774071"/>
                  <a:pt x="905256" y="777240"/>
                </a:cubicBezTo>
                <a:cubicBezTo>
                  <a:pt x="923544" y="780288"/>
                  <a:pt x="942021" y="782362"/>
                  <a:pt x="960120" y="786384"/>
                </a:cubicBezTo>
                <a:cubicBezTo>
                  <a:pt x="969529" y="788475"/>
                  <a:pt x="978284" y="792880"/>
                  <a:pt x="987552" y="795528"/>
                </a:cubicBezTo>
                <a:cubicBezTo>
                  <a:pt x="999636" y="798980"/>
                  <a:pt x="1011936" y="801624"/>
                  <a:pt x="1024128" y="804672"/>
                </a:cubicBezTo>
                <a:lnTo>
                  <a:pt x="1124712" y="795528"/>
                </a:lnTo>
                <a:cubicBezTo>
                  <a:pt x="1155206" y="792624"/>
                  <a:pt x="1186875" y="795392"/>
                  <a:pt x="1216152" y="786384"/>
                </a:cubicBezTo>
                <a:cubicBezTo>
                  <a:pt x="1228512" y="782581"/>
                  <a:pt x="1233376" y="766891"/>
                  <a:pt x="1243584" y="758952"/>
                </a:cubicBezTo>
                <a:cubicBezTo>
                  <a:pt x="1260934" y="745458"/>
                  <a:pt x="1277596" y="729327"/>
                  <a:pt x="1298448" y="722376"/>
                </a:cubicBezTo>
                <a:lnTo>
                  <a:pt x="1325880" y="71323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a:extLst>
              <a:ext uri="{FF2B5EF4-FFF2-40B4-BE49-F238E27FC236}">
                <a16:creationId xmlns:a16="http://schemas.microsoft.com/office/drawing/2014/main" id="{31BB9C68-7196-7245-A7AE-D5546B248E8D}"/>
              </a:ext>
            </a:extLst>
          </p:cNvPr>
          <p:cNvSpPr/>
          <p:nvPr/>
        </p:nvSpPr>
        <p:spPr>
          <a:xfrm>
            <a:off x="777240" y="2075688"/>
            <a:ext cx="1572768" cy="950976"/>
          </a:xfrm>
          <a:custGeom>
            <a:avLst/>
            <a:gdLst>
              <a:gd name="connsiteX0" fmla="*/ 0 w 1572768"/>
              <a:gd name="connsiteY0" fmla="*/ 0 h 950976"/>
              <a:gd name="connsiteX1" fmla="*/ 18288 w 1572768"/>
              <a:gd name="connsiteY1" fmla="*/ 100584 h 950976"/>
              <a:gd name="connsiteX2" fmla="*/ 27432 w 1572768"/>
              <a:gd name="connsiteY2" fmla="*/ 137160 h 950976"/>
              <a:gd name="connsiteX3" fmla="*/ 45720 w 1572768"/>
              <a:gd name="connsiteY3" fmla="*/ 192024 h 950976"/>
              <a:gd name="connsiteX4" fmla="*/ 64008 w 1572768"/>
              <a:gd name="connsiteY4" fmla="*/ 219456 h 950976"/>
              <a:gd name="connsiteX5" fmla="*/ 82296 w 1572768"/>
              <a:gd name="connsiteY5" fmla="*/ 274320 h 950976"/>
              <a:gd name="connsiteX6" fmla="*/ 109728 w 1572768"/>
              <a:gd name="connsiteY6" fmla="*/ 329184 h 950976"/>
              <a:gd name="connsiteX7" fmla="*/ 128016 w 1572768"/>
              <a:gd name="connsiteY7" fmla="*/ 356616 h 950976"/>
              <a:gd name="connsiteX8" fmla="*/ 137160 w 1572768"/>
              <a:gd name="connsiteY8" fmla="*/ 384048 h 950976"/>
              <a:gd name="connsiteX9" fmla="*/ 173736 w 1572768"/>
              <a:gd name="connsiteY9" fmla="*/ 438912 h 950976"/>
              <a:gd name="connsiteX10" fmla="*/ 192024 w 1572768"/>
              <a:gd name="connsiteY10" fmla="*/ 466344 h 950976"/>
              <a:gd name="connsiteX11" fmla="*/ 228600 w 1572768"/>
              <a:gd name="connsiteY11" fmla="*/ 548640 h 950976"/>
              <a:gd name="connsiteX12" fmla="*/ 256032 w 1572768"/>
              <a:gd name="connsiteY12" fmla="*/ 603504 h 950976"/>
              <a:gd name="connsiteX13" fmla="*/ 283464 w 1572768"/>
              <a:gd name="connsiteY13" fmla="*/ 621792 h 950976"/>
              <a:gd name="connsiteX14" fmla="*/ 374904 w 1572768"/>
              <a:gd name="connsiteY14" fmla="*/ 713232 h 950976"/>
              <a:gd name="connsiteX15" fmla="*/ 402336 w 1572768"/>
              <a:gd name="connsiteY15" fmla="*/ 731520 h 950976"/>
              <a:gd name="connsiteX16" fmla="*/ 420624 w 1572768"/>
              <a:gd name="connsiteY16" fmla="*/ 758952 h 950976"/>
              <a:gd name="connsiteX17" fmla="*/ 448056 w 1572768"/>
              <a:gd name="connsiteY17" fmla="*/ 768096 h 950976"/>
              <a:gd name="connsiteX18" fmla="*/ 475488 w 1572768"/>
              <a:gd name="connsiteY18" fmla="*/ 786384 h 950976"/>
              <a:gd name="connsiteX19" fmla="*/ 502920 w 1572768"/>
              <a:gd name="connsiteY19" fmla="*/ 795528 h 950976"/>
              <a:gd name="connsiteX20" fmla="*/ 530352 w 1572768"/>
              <a:gd name="connsiteY20" fmla="*/ 813816 h 950976"/>
              <a:gd name="connsiteX21" fmla="*/ 594360 w 1572768"/>
              <a:gd name="connsiteY21" fmla="*/ 832104 h 950976"/>
              <a:gd name="connsiteX22" fmla="*/ 649224 w 1572768"/>
              <a:gd name="connsiteY22" fmla="*/ 850392 h 950976"/>
              <a:gd name="connsiteX23" fmla="*/ 676656 w 1572768"/>
              <a:gd name="connsiteY23" fmla="*/ 859536 h 950976"/>
              <a:gd name="connsiteX24" fmla="*/ 704088 w 1572768"/>
              <a:gd name="connsiteY24" fmla="*/ 877824 h 950976"/>
              <a:gd name="connsiteX25" fmla="*/ 731520 w 1572768"/>
              <a:gd name="connsiteY25" fmla="*/ 886968 h 950976"/>
              <a:gd name="connsiteX26" fmla="*/ 758952 w 1572768"/>
              <a:gd name="connsiteY26" fmla="*/ 905256 h 950976"/>
              <a:gd name="connsiteX27" fmla="*/ 813816 w 1572768"/>
              <a:gd name="connsiteY27" fmla="*/ 923544 h 950976"/>
              <a:gd name="connsiteX28" fmla="*/ 841248 w 1572768"/>
              <a:gd name="connsiteY28" fmla="*/ 932688 h 950976"/>
              <a:gd name="connsiteX29" fmla="*/ 1078992 w 1572768"/>
              <a:gd name="connsiteY29" fmla="*/ 950976 h 950976"/>
              <a:gd name="connsiteX30" fmla="*/ 1234440 w 1572768"/>
              <a:gd name="connsiteY30" fmla="*/ 932688 h 950976"/>
              <a:gd name="connsiteX31" fmla="*/ 1307592 w 1572768"/>
              <a:gd name="connsiteY31" fmla="*/ 914400 h 950976"/>
              <a:gd name="connsiteX32" fmla="*/ 1344168 w 1572768"/>
              <a:gd name="connsiteY32" fmla="*/ 905256 h 950976"/>
              <a:gd name="connsiteX33" fmla="*/ 1371600 w 1572768"/>
              <a:gd name="connsiteY33" fmla="*/ 896112 h 950976"/>
              <a:gd name="connsiteX34" fmla="*/ 1444752 w 1572768"/>
              <a:gd name="connsiteY34" fmla="*/ 877824 h 950976"/>
              <a:gd name="connsiteX35" fmla="*/ 1508760 w 1572768"/>
              <a:gd name="connsiteY35" fmla="*/ 859536 h 950976"/>
              <a:gd name="connsiteX36" fmla="*/ 1527048 w 1572768"/>
              <a:gd name="connsiteY36" fmla="*/ 832104 h 950976"/>
              <a:gd name="connsiteX37" fmla="*/ 1554480 w 1572768"/>
              <a:gd name="connsiteY37" fmla="*/ 822960 h 950976"/>
              <a:gd name="connsiteX38" fmla="*/ 1572768 w 1572768"/>
              <a:gd name="connsiteY38" fmla="*/ 804672 h 950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72768" h="950976">
                <a:moveTo>
                  <a:pt x="0" y="0"/>
                </a:moveTo>
                <a:cubicBezTo>
                  <a:pt x="6617" y="39703"/>
                  <a:pt x="9768" y="62244"/>
                  <a:pt x="18288" y="100584"/>
                </a:cubicBezTo>
                <a:cubicBezTo>
                  <a:pt x="21014" y="112852"/>
                  <a:pt x="23821" y="125123"/>
                  <a:pt x="27432" y="137160"/>
                </a:cubicBezTo>
                <a:cubicBezTo>
                  <a:pt x="32971" y="155624"/>
                  <a:pt x="35027" y="175984"/>
                  <a:pt x="45720" y="192024"/>
                </a:cubicBezTo>
                <a:cubicBezTo>
                  <a:pt x="51816" y="201168"/>
                  <a:pt x="59545" y="209413"/>
                  <a:pt x="64008" y="219456"/>
                </a:cubicBezTo>
                <a:cubicBezTo>
                  <a:pt x="71837" y="237072"/>
                  <a:pt x="71603" y="258280"/>
                  <a:pt x="82296" y="274320"/>
                </a:cubicBezTo>
                <a:cubicBezTo>
                  <a:pt x="134707" y="352936"/>
                  <a:pt x="71870" y="253468"/>
                  <a:pt x="109728" y="329184"/>
                </a:cubicBezTo>
                <a:cubicBezTo>
                  <a:pt x="114643" y="339014"/>
                  <a:pt x="123101" y="346786"/>
                  <a:pt x="128016" y="356616"/>
                </a:cubicBezTo>
                <a:cubicBezTo>
                  <a:pt x="132327" y="365237"/>
                  <a:pt x="132479" y="375622"/>
                  <a:pt x="137160" y="384048"/>
                </a:cubicBezTo>
                <a:cubicBezTo>
                  <a:pt x="147834" y="403261"/>
                  <a:pt x="161544" y="420624"/>
                  <a:pt x="173736" y="438912"/>
                </a:cubicBezTo>
                <a:cubicBezTo>
                  <a:pt x="179832" y="448056"/>
                  <a:pt x="188549" y="455918"/>
                  <a:pt x="192024" y="466344"/>
                </a:cubicBezTo>
                <a:cubicBezTo>
                  <a:pt x="239205" y="607888"/>
                  <a:pt x="185128" y="461697"/>
                  <a:pt x="228600" y="548640"/>
                </a:cubicBezTo>
                <a:cubicBezTo>
                  <a:pt x="243474" y="578388"/>
                  <a:pt x="229827" y="577299"/>
                  <a:pt x="256032" y="603504"/>
                </a:cubicBezTo>
                <a:cubicBezTo>
                  <a:pt x="263803" y="611275"/>
                  <a:pt x="274320" y="615696"/>
                  <a:pt x="283464" y="621792"/>
                </a:cubicBezTo>
                <a:cubicBezTo>
                  <a:pt x="332232" y="694944"/>
                  <a:pt x="301752" y="664464"/>
                  <a:pt x="374904" y="713232"/>
                </a:cubicBezTo>
                <a:lnTo>
                  <a:pt x="402336" y="731520"/>
                </a:lnTo>
                <a:cubicBezTo>
                  <a:pt x="408432" y="740664"/>
                  <a:pt x="412042" y="752087"/>
                  <a:pt x="420624" y="758952"/>
                </a:cubicBezTo>
                <a:cubicBezTo>
                  <a:pt x="428150" y="764973"/>
                  <a:pt x="439435" y="763785"/>
                  <a:pt x="448056" y="768096"/>
                </a:cubicBezTo>
                <a:cubicBezTo>
                  <a:pt x="457886" y="773011"/>
                  <a:pt x="465658" y="781469"/>
                  <a:pt x="475488" y="786384"/>
                </a:cubicBezTo>
                <a:cubicBezTo>
                  <a:pt x="484109" y="790695"/>
                  <a:pt x="494299" y="791217"/>
                  <a:pt x="502920" y="795528"/>
                </a:cubicBezTo>
                <a:cubicBezTo>
                  <a:pt x="512750" y="800443"/>
                  <a:pt x="520522" y="808901"/>
                  <a:pt x="530352" y="813816"/>
                </a:cubicBezTo>
                <a:cubicBezTo>
                  <a:pt x="545717" y="821499"/>
                  <a:pt x="579711" y="827709"/>
                  <a:pt x="594360" y="832104"/>
                </a:cubicBezTo>
                <a:cubicBezTo>
                  <a:pt x="612824" y="837643"/>
                  <a:pt x="630936" y="844296"/>
                  <a:pt x="649224" y="850392"/>
                </a:cubicBezTo>
                <a:cubicBezTo>
                  <a:pt x="658368" y="853440"/>
                  <a:pt x="668636" y="854189"/>
                  <a:pt x="676656" y="859536"/>
                </a:cubicBezTo>
                <a:cubicBezTo>
                  <a:pt x="685800" y="865632"/>
                  <a:pt x="694258" y="872909"/>
                  <a:pt x="704088" y="877824"/>
                </a:cubicBezTo>
                <a:cubicBezTo>
                  <a:pt x="712709" y="882135"/>
                  <a:pt x="722899" y="882657"/>
                  <a:pt x="731520" y="886968"/>
                </a:cubicBezTo>
                <a:cubicBezTo>
                  <a:pt x="741350" y="891883"/>
                  <a:pt x="748909" y="900793"/>
                  <a:pt x="758952" y="905256"/>
                </a:cubicBezTo>
                <a:cubicBezTo>
                  <a:pt x="776568" y="913085"/>
                  <a:pt x="795528" y="917448"/>
                  <a:pt x="813816" y="923544"/>
                </a:cubicBezTo>
                <a:cubicBezTo>
                  <a:pt x="822960" y="926592"/>
                  <a:pt x="831668" y="931624"/>
                  <a:pt x="841248" y="932688"/>
                </a:cubicBezTo>
                <a:cubicBezTo>
                  <a:pt x="975132" y="947564"/>
                  <a:pt x="895991" y="940211"/>
                  <a:pt x="1078992" y="950976"/>
                </a:cubicBezTo>
                <a:cubicBezTo>
                  <a:pt x="1115266" y="947349"/>
                  <a:pt x="1194012" y="940774"/>
                  <a:pt x="1234440" y="932688"/>
                </a:cubicBezTo>
                <a:cubicBezTo>
                  <a:pt x="1259086" y="927759"/>
                  <a:pt x="1283208" y="920496"/>
                  <a:pt x="1307592" y="914400"/>
                </a:cubicBezTo>
                <a:cubicBezTo>
                  <a:pt x="1319784" y="911352"/>
                  <a:pt x="1332246" y="909230"/>
                  <a:pt x="1344168" y="905256"/>
                </a:cubicBezTo>
                <a:cubicBezTo>
                  <a:pt x="1353312" y="902208"/>
                  <a:pt x="1362301" y="898648"/>
                  <a:pt x="1371600" y="896112"/>
                </a:cubicBezTo>
                <a:cubicBezTo>
                  <a:pt x="1395849" y="889499"/>
                  <a:pt x="1420907" y="885772"/>
                  <a:pt x="1444752" y="877824"/>
                </a:cubicBezTo>
                <a:cubicBezTo>
                  <a:pt x="1484106" y="864706"/>
                  <a:pt x="1462833" y="871018"/>
                  <a:pt x="1508760" y="859536"/>
                </a:cubicBezTo>
                <a:cubicBezTo>
                  <a:pt x="1514856" y="850392"/>
                  <a:pt x="1518466" y="838969"/>
                  <a:pt x="1527048" y="832104"/>
                </a:cubicBezTo>
                <a:cubicBezTo>
                  <a:pt x="1534574" y="826083"/>
                  <a:pt x="1546215" y="827919"/>
                  <a:pt x="1554480" y="822960"/>
                </a:cubicBezTo>
                <a:cubicBezTo>
                  <a:pt x="1561872" y="818525"/>
                  <a:pt x="1566672" y="810768"/>
                  <a:pt x="1572768" y="804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8" name="Straight Connector 87">
            <a:extLst>
              <a:ext uri="{FF2B5EF4-FFF2-40B4-BE49-F238E27FC236}">
                <a16:creationId xmlns:a16="http://schemas.microsoft.com/office/drawing/2014/main" id="{50C93154-7E5C-1B47-8AC9-BC435AF12AD8}"/>
              </a:ext>
            </a:extLst>
          </p:cNvPr>
          <p:cNvCxnSpPr>
            <a:cxnSpLocks/>
          </p:cNvCxnSpPr>
          <p:nvPr/>
        </p:nvCxnSpPr>
        <p:spPr>
          <a:xfrm>
            <a:off x="906458" y="2141448"/>
            <a:ext cx="62806" cy="131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07AE9E8-7E4F-724B-9394-352B8403EBC3}"/>
              </a:ext>
            </a:extLst>
          </p:cNvPr>
          <p:cNvCxnSpPr>
            <a:cxnSpLocks/>
          </p:cNvCxnSpPr>
          <p:nvPr/>
        </p:nvCxnSpPr>
        <p:spPr>
          <a:xfrm>
            <a:off x="1058315" y="23376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B8F6FC6-3939-314B-A82F-F82D6669B832}"/>
              </a:ext>
            </a:extLst>
          </p:cNvPr>
          <p:cNvCxnSpPr>
            <a:cxnSpLocks/>
          </p:cNvCxnSpPr>
          <p:nvPr/>
        </p:nvCxnSpPr>
        <p:spPr>
          <a:xfrm>
            <a:off x="1210715" y="24900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227B8E0-B480-3748-90DD-905581341B24}"/>
              </a:ext>
            </a:extLst>
          </p:cNvPr>
          <p:cNvCxnSpPr>
            <a:cxnSpLocks/>
          </p:cNvCxnSpPr>
          <p:nvPr/>
        </p:nvCxnSpPr>
        <p:spPr>
          <a:xfrm>
            <a:off x="1363115" y="2642409"/>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A83752E-CCC7-9C47-A117-E46D839C2FA3}"/>
              </a:ext>
            </a:extLst>
          </p:cNvPr>
          <p:cNvCxnSpPr>
            <a:cxnSpLocks/>
          </p:cNvCxnSpPr>
          <p:nvPr/>
        </p:nvCxnSpPr>
        <p:spPr>
          <a:xfrm>
            <a:off x="1579523" y="2767377"/>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F00A348-66EA-1747-A4D4-D398CEDA3A16}"/>
              </a:ext>
            </a:extLst>
          </p:cNvPr>
          <p:cNvCxnSpPr>
            <a:cxnSpLocks/>
          </p:cNvCxnSpPr>
          <p:nvPr/>
        </p:nvCxnSpPr>
        <p:spPr>
          <a:xfrm>
            <a:off x="-5031350" y="2137924"/>
            <a:ext cx="45053" cy="1464"/>
          </a:xfrm>
          <a:prstGeom prst="line">
            <a:avLst/>
          </a:prstGeom>
        </p:spPr>
        <p:style>
          <a:lnRef idx="1">
            <a:schemeClr val="accent1"/>
          </a:lnRef>
          <a:fillRef idx="0">
            <a:schemeClr val="accent1"/>
          </a:fillRef>
          <a:effectRef idx="0">
            <a:schemeClr val="accent1"/>
          </a:effectRef>
          <a:fontRef idx="minor">
            <a:schemeClr val="tx1"/>
          </a:fontRef>
        </p:style>
      </p:cxnSp>
      <p:pic>
        <p:nvPicPr>
          <p:cNvPr id="104" name="Picture 103" descr="A picture containing fruit, banana&#10;&#10;Description automatically generated">
            <a:extLst>
              <a:ext uri="{FF2B5EF4-FFF2-40B4-BE49-F238E27FC236}">
                <a16:creationId xmlns:a16="http://schemas.microsoft.com/office/drawing/2014/main" id="{B8F5F2DF-007E-374C-954C-29ECF408238F}"/>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4167" l="3084" r="93392">
                        <a14:foregroundMark x1="7930" y1="35833" x2="7930" y2="35833"/>
                        <a14:foregroundMark x1="3524" y1="16667" x2="3524" y2="16667"/>
                        <a14:foregroundMark x1="38326" y1="94167" x2="38326" y2="94167"/>
                        <a14:foregroundMark x1="91189" y1="48333" x2="91189" y2="48333"/>
                        <a14:foregroundMark x1="93392" y1="39167" x2="93392" y2="39167"/>
                        <a14:foregroundMark x1="92952" y1="35833" x2="92952" y2="35833"/>
                        <a14:foregroundMark x1="92952" y1="33333" x2="92952" y2="33333"/>
                        <a14:foregroundMark x1="93392" y1="35000" x2="93392" y2="35000"/>
                        <a14:foregroundMark x1="92952" y1="33333" x2="92952" y2="33333"/>
                      </a14:backgroundRemoval>
                    </a14:imgEffect>
                  </a14:imgLayer>
                </a14:imgProps>
              </a:ext>
            </a:extLst>
          </a:blip>
          <a:stretch>
            <a:fillRect/>
          </a:stretch>
        </p:blipFill>
        <p:spPr>
          <a:xfrm rot="1403434">
            <a:off x="903823" y="3017519"/>
            <a:ext cx="1027882" cy="543374"/>
          </a:xfrm>
          <a:prstGeom prst="rect">
            <a:avLst/>
          </a:prstGeom>
        </p:spPr>
      </p:pic>
      <p:pic>
        <p:nvPicPr>
          <p:cNvPr id="106" name="Picture 105" descr="A close up of a toy&#10;&#10;Description automatically generated">
            <a:extLst>
              <a:ext uri="{FF2B5EF4-FFF2-40B4-BE49-F238E27FC236}">
                <a16:creationId xmlns:a16="http://schemas.microsoft.com/office/drawing/2014/main" id="{85178750-4DD4-8D4F-819D-25C44D0FF075}"/>
              </a:ext>
            </a:extLst>
          </p:cNvPr>
          <p:cNvPicPr>
            <a:picLocks noChangeAspect="1"/>
          </p:cNvPicPr>
          <p:nvPr/>
        </p:nvPicPr>
        <p:blipFill>
          <a:blip r:embed="rId5"/>
          <a:stretch>
            <a:fillRect/>
          </a:stretch>
        </p:blipFill>
        <p:spPr>
          <a:xfrm flipH="1">
            <a:off x="10021824" y="5985839"/>
            <a:ext cx="783986" cy="592101"/>
          </a:xfrm>
          <a:prstGeom prst="rect">
            <a:avLst/>
          </a:prstGeom>
        </p:spPr>
      </p:pic>
      <p:pic>
        <p:nvPicPr>
          <p:cNvPr id="112" name="Picture 111" descr="A picture containing building, indoor, person, standing&#10;&#10;Description automatically generated">
            <a:extLst>
              <a:ext uri="{FF2B5EF4-FFF2-40B4-BE49-F238E27FC236}">
                <a16:creationId xmlns:a16="http://schemas.microsoft.com/office/drawing/2014/main" id="{DAB9BB44-95B2-5E4C-9C1A-1DBD70A7549B}"/>
              </a:ext>
            </a:extLst>
          </p:cNvPr>
          <p:cNvPicPr>
            <a:picLocks noChangeAspect="1"/>
          </p:cNvPicPr>
          <p:nvPr/>
        </p:nvPicPr>
        <p:blipFill>
          <a:blip r:embed="rId6"/>
          <a:stretch>
            <a:fillRect/>
          </a:stretch>
        </p:blipFill>
        <p:spPr>
          <a:xfrm>
            <a:off x="4106064" y="3680891"/>
            <a:ext cx="1033532" cy="715816"/>
          </a:xfrm>
          <a:prstGeom prst="rect">
            <a:avLst/>
          </a:prstGeom>
        </p:spPr>
      </p:pic>
      <p:pic>
        <p:nvPicPr>
          <p:cNvPr id="114" name="Picture 113" descr="A picture containing person, building, person, bicycle&#10;&#10;Description automatically generated">
            <a:extLst>
              <a:ext uri="{FF2B5EF4-FFF2-40B4-BE49-F238E27FC236}">
                <a16:creationId xmlns:a16="http://schemas.microsoft.com/office/drawing/2014/main" id="{72113280-F388-2E48-B206-94A44060B774}"/>
              </a:ext>
            </a:extLst>
          </p:cNvPr>
          <p:cNvPicPr>
            <a:picLocks noChangeAspect="1"/>
          </p:cNvPicPr>
          <p:nvPr/>
        </p:nvPicPr>
        <p:blipFill>
          <a:blip r:embed="rId7"/>
          <a:stretch>
            <a:fillRect/>
          </a:stretch>
        </p:blipFill>
        <p:spPr>
          <a:xfrm>
            <a:off x="3024242" y="5768786"/>
            <a:ext cx="1130389" cy="743848"/>
          </a:xfrm>
          <a:prstGeom prst="rect">
            <a:avLst/>
          </a:prstGeom>
        </p:spPr>
      </p:pic>
      <p:grpSp>
        <p:nvGrpSpPr>
          <p:cNvPr id="121" name="Group 120">
            <a:extLst>
              <a:ext uri="{FF2B5EF4-FFF2-40B4-BE49-F238E27FC236}">
                <a16:creationId xmlns:a16="http://schemas.microsoft.com/office/drawing/2014/main" id="{8F5F3BD6-C7DF-2046-BD6E-11A33E6D2F8B}"/>
              </a:ext>
            </a:extLst>
          </p:cNvPr>
          <p:cNvGrpSpPr/>
          <p:nvPr/>
        </p:nvGrpSpPr>
        <p:grpSpPr>
          <a:xfrm>
            <a:off x="5801457" y="5036217"/>
            <a:ext cx="1795739" cy="1308089"/>
            <a:chOff x="5734345" y="4818194"/>
            <a:chExt cx="1795739" cy="1308089"/>
          </a:xfrm>
        </p:grpSpPr>
        <p:sp>
          <p:nvSpPr>
            <p:cNvPr id="81" name="TextBox 80">
              <a:extLst>
                <a:ext uri="{FF2B5EF4-FFF2-40B4-BE49-F238E27FC236}">
                  <a16:creationId xmlns:a16="http://schemas.microsoft.com/office/drawing/2014/main" id="{EC415983-73FD-624B-8AF4-A31315456DEF}"/>
                </a:ext>
              </a:extLst>
            </p:cNvPr>
            <p:cNvSpPr txBox="1"/>
            <p:nvPr/>
          </p:nvSpPr>
          <p:spPr>
            <a:xfrm>
              <a:off x="6420838" y="4818194"/>
              <a:ext cx="732392" cy="369332"/>
            </a:xfrm>
            <a:prstGeom prst="rect">
              <a:avLst/>
            </a:prstGeom>
            <a:noFill/>
          </p:spPr>
          <p:txBody>
            <a:bodyPr wrap="square" rtlCol="0">
              <a:spAutoFit/>
            </a:bodyPr>
            <a:lstStyle/>
            <a:p>
              <a:r>
                <a:rPr lang="en-GB" dirty="0"/>
                <a:t>AMS</a:t>
              </a:r>
            </a:p>
          </p:txBody>
        </p:sp>
        <p:pic>
          <p:nvPicPr>
            <p:cNvPr id="99" name="Picture 98" descr="A picture containing chair, drawing, bed&#10;&#10;Description automatically generated">
              <a:extLst>
                <a:ext uri="{FF2B5EF4-FFF2-40B4-BE49-F238E27FC236}">
                  <a16:creationId xmlns:a16="http://schemas.microsoft.com/office/drawing/2014/main" id="{1BF3E29E-1F24-C948-AC7A-922A003F1304}"/>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6780" b="96610" l="1053" r="95439">
                          <a14:foregroundMark x1="7719" y1="27684" x2="7719" y2="27684"/>
                          <a14:foregroundMark x1="2105" y1="27684" x2="2105" y2="27684"/>
                          <a14:foregroundMark x1="1053" y1="10734" x2="1053" y2="10734"/>
                          <a14:foregroundMark x1="15088" y1="9040" x2="15088" y2="9040"/>
                          <a14:foregroundMark x1="76842" y1="6780" x2="76842" y2="6780"/>
                          <a14:foregroundMark x1="88421" y1="16384" x2="88421" y2="16384"/>
                          <a14:foregroundMark x1="95789" y1="10734" x2="95789" y2="10734"/>
                          <a14:foregroundMark x1="48421" y1="80226" x2="48421" y2="80226"/>
                          <a14:foregroundMark x1="54386" y1="96610" x2="54386" y2="96610"/>
                          <a14:foregroundMark x1="41053" y1="96610" x2="41053" y2="96610"/>
                          <a14:foregroundMark x1="42807" y1="90960" x2="42807" y2="90960"/>
                          <a14:foregroundMark x1="53333" y1="92090" x2="53333" y2="92090"/>
                        </a14:backgroundRemoval>
                      </a14:imgEffect>
                    </a14:imgLayer>
                  </a14:imgProps>
                </a:ext>
              </a:extLst>
            </a:blip>
            <a:stretch>
              <a:fillRect/>
            </a:stretch>
          </p:blipFill>
          <p:spPr>
            <a:xfrm>
              <a:off x="5734345" y="5011035"/>
              <a:ext cx="1795739" cy="1115248"/>
            </a:xfrm>
            <a:prstGeom prst="rect">
              <a:avLst/>
            </a:prstGeom>
          </p:spPr>
        </p:pic>
        <p:pic>
          <p:nvPicPr>
            <p:cNvPr id="102" name="Picture 101">
              <a:extLst>
                <a:ext uri="{FF2B5EF4-FFF2-40B4-BE49-F238E27FC236}">
                  <a16:creationId xmlns:a16="http://schemas.microsoft.com/office/drawing/2014/main" id="{74EDA4D1-5B77-794B-93DB-7BFF46F80DC7}"/>
                </a:ext>
              </a:extLst>
            </p:cNvPr>
            <p:cNvPicPr>
              <a:picLocks noChangeAspect="1"/>
            </p:cNvPicPr>
            <p:nvPr/>
          </p:nvPicPr>
          <p:blipFill>
            <a:blip r:embed="rId10"/>
            <a:stretch>
              <a:fillRect/>
            </a:stretch>
          </p:blipFill>
          <p:spPr>
            <a:xfrm rot="20262138">
              <a:off x="6876288" y="5315250"/>
              <a:ext cx="152516" cy="148703"/>
            </a:xfrm>
            <a:prstGeom prst="rect">
              <a:avLst/>
            </a:prstGeom>
          </p:spPr>
        </p:pic>
        <p:cxnSp>
          <p:nvCxnSpPr>
            <p:cNvPr id="116" name="Straight Arrow Connector 115">
              <a:extLst>
                <a:ext uri="{FF2B5EF4-FFF2-40B4-BE49-F238E27FC236}">
                  <a16:creationId xmlns:a16="http://schemas.microsoft.com/office/drawing/2014/main" id="{F9A577BC-AF89-3347-AFF7-C9F573D40A67}"/>
                </a:ext>
              </a:extLst>
            </p:cNvPr>
            <p:cNvCxnSpPr>
              <a:endCxn id="102" idx="0"/>
            </p:cNvCxnSpPr>
            <p:nvPr/>
          </p:nvCxnSpPr>
          <p:spPr>
            <a:xfrm>
              <a:off x="6787034" y="5092598"/>
              <a:ext cx="137302" cy="228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26D0B28C-C55B-7349-A83E-DC37CA3ED222}"/>
              </a:ext>
            </a:extLst>
          </p:cNvPr>
          <p:cNvGrpSpPr/>
          <p:nvPr/>
        </p:nvGrpSpPr>
        <p:grpSpPr>
          <a:xfrm>
            <a:off x="2293868" y="1140847"/>
            <a:ext cx="1338606" cy="1791074"/>
            <a:chOff x="2545811" y="1023871"/>
            <a:chExt cx="1338606" cy="1791074"/>
          </a:xfrm>
        </p:grpSpPr>
        <p:cxnSp>
          <p:nvCxnSpPr>
            <p:cNvPr id="38" name="Straight Arrow Connector 37">
              <a:extLst>
                <a:ext uri="{FF2B5EF4-FFF2-40B4-BE49-F238E27FC236}">
                  <a16:creationId xmlns:a16="http://schemas.microsoft.com/office/drawing/2014/main" id="{B6E3F0FF-E97D-0A4C-BDBF-6D96DACCDCAA}"/>
                </a:ext>
              </a:extLst>
            </p:cNvPr>
            <p:cNvCxnSpPr/>
            <p:nvPr/>
          </p:nvCxnSpPr>
          <p:spPr>
            <a:xfrm flipH="1" flipV="1">
              <a:off x="2962656" y="1446003"/>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5E47997-2948-5A4F-B496-7CFD5A2CA950}"/>
                </a:ext>
              </a:extLst>
            </p:cNvPr>
            <p:cNvCxnSpPr>
              <a:cxnSpLocks/>
            </p:cNvCxnSpPr>
            <p:nvPr/>
          </p:nvCxnSpPr>
          <p:spPr>
            <a:xfrm flipV="1">
              <a:off x="3182112" y="1421062"/>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4DA54A7-6463-5745-9442-7131340B125E}"/>
                </a:ext>
              </a:extLst>
            </p:cNvPr>
            <p:cNvCxnSpPr>
              <a:cxnSpLocks/>
            </p:cNvCxnSpPr>
            <p:nvPr/>
          </p:nvCxnSpPr>
          <p:spPr>
            <a:xfrm flipV="1">
              <a:off x="3273552" y="1440079"/>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98DBAC1-2A94-DE46-B842-4513D40670E2}"/>
                </a:ext>
              </a:extLst>
            </p:cNvPr>
            <p:cNvCxnSpPr>
              <a:cxnSpLocks/>
            </p:cNvCxnSpPr>
            <p:nvPr/>
          </p:nvCxnSpPr>
          <p:spPr>
            <a:xfrm flipV="1">
              <a:off x="3364992" y="1676491"/>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14976E1-49F0-6947-AD55-CF667B9B713A}"/>
                </a:ext>
              </a:extLst>
            </p:cNvPr>
            <p:cNvCxnSpPr>
              <a:cxnSpLocks/>
              <a:stCxn id="36" idx="12"/>
            </p:cNvCxnSpPr>
            <p:nvPr/>
          </p:nvCxnSpPr>
          <p:spPr>
            <a:xfrm flipV="1">
              <a:off x="3398534" y="1848228"/>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5481F2F-30AE-794C-A323-6A089CB53AE4}"/>
                </a:ext>
              </a:extLst>
            </p:cNvPr>
            <p:cNvCxnSpPr>
              <a:cxnSpLocks/>
            </p:cNvCxnSpPr>
            <p:nvPr/>
          </p:nvCxnSpPr>
          <p:spPr>
            <a:xfrm flipH="1" flipV="1">
              <a:off x="2693911" y="1580466"/>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CE663DA9-9231-8646-9DE7-65F8F0F71088}"/>
                </a:ext>
              </a:extLst>
            </p:cNvPr>
            <p:cNvCxnSpPr>
              <a:cxnSpLocks/>
            </p:cNvCxnSpPr>
            <p:nvPr/>
          </p:nvCxnSpPr>
          <p:spPr>
            <a:xfrm flipH="1" flipV="1">
              <a:off x="2545811" y="191290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819D8B4-5756-3D40-9705-428ABB1C4AEC}"/>
                </a:ext>
              </a:extLst>
            </p:cNvPr>
            <p:cNvCxnSpPr>
              <a:cxnSpLocks/>
            </p:cNvCxnSpPr>
            <p:nvPr/>
          </p:nvCxnSpPr>
          <p:spPr>
            <a:xfrm flipH="1">
              <a:off x="2545811" y="2122685"/>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B74114E-C7C2-BE4B-828B-97272BF394CD}"/>
                </a:ext>
              </a:extLst>
            </p:cNvPr>
            <p:cNvCxnSpPr/>
            <p:nvPr/>
          </p:nvCxnSpPr>
          <p:spPr>
            <a:xfrm>
              <a:off x="3312124" y="2291996"/>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392FDE6C-BE9D-5940-BC7A-57B0AEC00D19}"/>
                </a:ext>
              </a:extLst>
            </p:cNvPr>
            <p:cNvCxnSpPr>
              <a:cxnSpLocks/>
            </p:cNvCxnSpPr>
            <p:nvPr/>
          </p:nvCxnSpPr>
          <p:spPr>
            <a:xfrm flipH="1">
              <a:off x="3248116" y="2323105"/>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126BB6AD-EE89-544E-B3E6-3483F413E244}"/>
                </a:ext>
              </a:extLst>
            </p:cNvPr>
            <p:cNvCxnSpPr>
              <a:cxnSpLocks/>
            </p:cNvCxnSpPr>
            <p:nvPr/>
          </p:nvCxnSpPr>
          <p:spPr>
            <a:xfrm flipH="1">
              <a:off x="2964641" y="2291996"/>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178BB35-BC74-5343-AEE8-C408AAF4DE81}"/>
                </a:ext>
              </a:extLst>
            </p:cNvPr>
            <p:cNvCxnSpPr>
              <a:cxnSpLocks/>
            </p:cNvCxnSpPr>
            <p:nvPr/>
          </p:nvCxnSpPr>
          <p:spPr>
            <a:xfrm flipH="1">
              <a:off x="2757374" y="2272979"/>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AE01718-243B-334B-BE30-C1084F4799A8}"/>
                </a:ext>
              </a:extLst>
            </p:cNvPr>
            <p:cNvCxnSpPr>
              <a:cxnSpLocks/>
            </p:cNvCxnSpPr>
            <p:nvPr/>
          </p:nvCxnSpPr>
          <p:spPr>
            <a:xfrm flipH="1">
              <a:off x="2605347" y="2227176"/>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913E2CD-BCAB-2A4F-BFE1-2BD3DAA09ABD}"/>
                </a:ext>
              </a:extLst>
            </p:cNvPr>
            <p:cNvCxnSpPr>
              <a:cxnSpLocks/>
            </p:cNvCxnSpPr>
            <p:nvPr/>
          </p:nvCxnSpPr>
          <p:spPr>
            <a:xfrm>
              <a:off x="3396172" y="2272979"/>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6A3A4A8-A388-4D4F-9852-7231C29D1BBA}"/>
                </a:ext>
              </a:extLst>
            </p:cNvPr>
            <p:cNvCxnSpPr>
              <a:cxnSpLocks/>
            </p:cNvCxnSpPr>
            <p:nvPr/>
          </p:nvCxnSpPr>
          <p:spPr>
            <a:xfrm>
              <a:off x="3449137" y="222732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D18D21CB-7D31-5848-9248-513FC41353A8}"/>
                </a:ext>
              </a:extLst>
            </p:cNvPr>
            <p:cNvCxnSpPr>
              <a:cxnSpLocks/>
            </p:cNvCxnSpPr>
            <p:nvPr/>
          </p:nvCxnSpPr>
          <p:spPr>
            <a:xfrm flipV="1">
              <a:off x="3449137" y="2038673"/>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690535E7-9624-F245-8A42-2009DBAFB3C6}"/>
                </a:ext>
              </a:extLst>
            </p:cNvPr>
            <p:cNvSpPr txBox="1"/>
            <p:nvPr/>
          </p:nvSpPr>
          <p:spPr>
            <a:xfrm>
              <a:off x="2706158" y="1023871"/>
              <a:ext cx="984565" cy="369332"/>
            </a:xfrm>
            <a:prstGeom prst="rect">
              <a:avLst/>
            </a:prstGeom>
            <a:noFill/>
          </p:spPr>
          <p:txBody>
            <a:bodyPr wrap="none" rtlCol="0">
              <a:spAutoFit/>
            </a:bodyPr>
            <a:lstStyle/>
            <a:p>
              <a:r>
                <a:rPr lang="en-GB" dirty="0"/>
                <a:t>big bang</a:t>
              </a:r>
            </a:p>
          </p:txBody>
        </p:sp>
      </p:grpSp>
      <p:sp>
        <p:nvSpPr>
          <p:cNvPr id="125" name="TextBox 124">
            <a:extLst>
              <a:ext uri="{FF2B5EF4-FFF2-40B4-BE49-F238E27FC236}">
                <a16:creationId xmlns:a16="http://schemas.microsoft.com/office/drawing/2014/main" id="{DFC0CE97-7FF3-8D48-BC72-78D488EFA009}"/>
              </a:ext>
            </a:extLst>
          </p:cNvPr>
          <p:cNvSpPr txBox="1"/>
          <p:nvPr/>
        </p:nvSpPr>
        <p:spPr>
          <a:xfrm>
            <a:off x="9439179" y="3240261"/>
            <a:ext cx="1439609" cy="584775"/>
          </a:xfrm>
          <a:prstGeom prst="rect">
            <a:avLst/>
          </a:prstGeom>
          <a:noFill/>
        </p:spPr>
        <p:txBody>
          <a:bodyPr wrap="square" rtlCol="0">
            <a:spAutoFit/>
          </a:bodyPr>
          <a:lstStyle/>
          <a:p>
            <a:r>
              <a:rPr lang="en-GB" sz="1600" dirty="0"/>
              <a:t>antimatter decelerator</a:t>
            </a:r>
          </a:p>
        </p:txBody>
      </p:sp>
      <p:sp>
        <p:nvSpPr>
          <p:cNvPr id="126" name="TextBox 125">
            <a:extLst>
              <a:ext uri="{FF2B5EF4-FFF2-40B4-BE49-F238E27FC236}">
                <a16:creationId xmlns:a16="http://schemas.microsoft.com/office/drawing/2014/main" id="{B5855017-8109-FA43-8287-BE72DB285197}"/>
              </a:ext>
            </a:extLst>
          </p:cNvPr>
          <p:cNvSpPr txBox="1"/>
          <p:nvPr/>
        </p:nvSpPr>
        <p:spPr>
          <a:xfrm>
            <a:off x="7505240" y="3708267"/>
            <a:ext cx="1771908" cy="584775"/>
          </a:xfrm>
          <a:prstGeom prst="rect">
            <a:avLst/>
          </a:prstGeom>
          <a:noFill/>
        </p:spPr>
        <p:txBody>
          <a:bodyPr wrap="square" rtlCol="0">
            <a:spAutoFit/>
          </a:bodyPr>
          <a:lstStyle/>
          <a:p>
            <a:r>
              <a:rPr lang="en-GB" sz="1600" dirty="0"/>
              <a:t>extra low energy antimatter</a:t>
            </a:r>
          </a:p>
        </p:txBody>
      </p:sp>
      <p:sp>
        <p:nvSpPr>
          <p:cNvPr id="127" name="TextBox 126">
            <a:extLst>
              <a:ext uri="{FF2B5EF4-FFF2-40B4-BE49-F238E27FC236}">
                <a16:creationId xmlns:a16="http://schemas.microsoft.com/office/drawing/2014/main" id="{D13EC248-5E05-F440-B0C8-DABE6ED9312E}"/>
              </a:ext>
            </a:extLst>
          </p:cNvPr>
          <p:cNvSpPr txBox="1"/>
          <p:nvPr/>
        </p:nvSpPr>
        <p:spPr>
          <a:xfrm>
            <a:off x="5225002" y="1907663"/>
            <a:ext cx="962729" cy="369332"/>
          </a:xfrm>
          <a:prstGeom prst="rect">
            <a:avLst/>
          </a:prstGeom>
          <a:noFill/>
        </p:spPr>
        <p:txBody>
          <a:bodyPr wrap="square" rtlCol="0">
            <a:spAutoFit/>
          </a:bodyPr>
          <a:lstStyle/>
          <a:p>
            <a:r>
              <a:rPr lang="en-GB" dirty="0"/>
              <a:t>theory ?</a:t>
            </a:r>
          </a:p>
        </p:txBody>
      </p:sp>
      <p:sp>
        <p:nvSpPr>
          <p:cNvPr id="128" name="TextBox 127">
            <a:extLst>
              <a:ext uri="{FF2B5EF4-FFF2-40B4-BE49-F238E27FC236}">
                <a16:creationId xmlns:a16="http://schemas.microsoft.com/office/drawing/2014/main" id="{C6AE2E28-4B6A-7143-9E9A-36FAA2500C51}"/>
              </a:ext>
            </a:extLst>
          </p:cNvPr>
          <p:cNvSpPr txBox="1"/>
          <p:nvPr/>
        </p:nvSpPr>
        <p:spPr>
          <a:xfrm>
            <a:off x="9018388" y="1858483"/>
            <a:ext cx="1348187" cy="369332"/>
          </a:xfrm>
          <a:prstGeom prst="rect">
            <a:avLst/>
          </a:prstGeom>
          <a:noFill/>
        </p:spPr>
        <p:txBody>
          <a:bodyPr wrap="square" rtlCol="0">
            <a:spAutoFit/>
          </a:bodyPr>
          <a:lstStyle/>
          <a:p>
            <a:r>
              <a:rPr lang="en-GB" dirty="0"/>
              <a:t>experiments</a:t>
            </a:r>
          </a:p>
        </p:txBody>
      </p:sp>
      <p:sp>
        <p:nvSpPr>
          <p:cNvPr id="131" name="TextBox 130">
            <a:extLst>
              <a:ext uri="{FF2B5EF4-FFF2-40B4-BE49-F238E27FC236}">
                <a16:creationId xmlns:a16="http://schemas.microsoft.com/office/drawing/2014/main" id="{A862DD92-A59C-9B4A-8E9C-A74DCC38EECD}"/>
              </a:ext>
            </a:extLst>
          </p:cNvPr>
          <p:cNvSpPr txBox="1"/>
          <p:nvPr/>
        </p:nvSpPr>
        <p:spPr>
          <a:xfrm>
            <a:off x="10768670" y="5415098"/>
            <a:ext cx="811468" cy="369332"/>
          </a:xfrm>
          <a:prstGeom prst="rect">
            <a:avLst/>
          </a:prstGeom>
          <a:noFill/>
        </p:spPr>
        <p:txBody>
          <a:bodyPr wrap="square" rtlCol="0">
            <a:spAutoFit/>
          </a:bodyPr>
          <a:lstStyle/>
          <a:p>
            <a:r>
              <a:rPr lang="en-GB" dirty="0"/>
              <a:t>arrival</a:t>
            </a:r>
          </a:p>
        </p:txBody>
      </p:sp>
      <p:pic>
        <p:nvPicPr>
          <p:cNvPr id="133" name="Picture 132">
            <a:extLst>
              <a:ext uri="{FF2B5EF4-FFF2-40B4-BE49-F238E27FC236}">
                <a16:creationId xmlns:a16="http://schemas.microsoft.com/office/drawing/2014/main" id="{E951F074-101E-BB41-A26E-EC30FD965702}"/>
              </a:ext>
            </a:extLst>
          </p:cNvPr>
          <p:cNvPicPr>
            <a:picLocks noChangeAspect="1"/>
          </p:cNvPicPr>
          <p:nvPr/>
        </p:nvPicPr>
        <p:blipFill>
          <a:blip r:embed="rId11"/>
          <a:stretch>
            <a:fillRect/>
          </a:stretch>
        </p:blipFill>
        <p:spPr>
          <a:xfrm>
            <a:off x="10970912" y="3132242"/>
            <a:ext cx="408980" cy="382875"/>
          </a:xfrm>
          <a:prstGeom prst="rect">
            <a:avLst/>
          </a:prstGeom>
        </p:spPr>
      </p:pic>
      <p:pic>
        <p:nvPicPr>
          <p:cNvPr id="135" name="Picture 134">
            <a:extLst>
              <a:ext uri="{FF2B5EF4-FFF2-40B4-BE49-F238E27FC236}">
                <a16:creationId xmlns:a16="http://schemas.microsoft.com/office/drawing/2014/main" id="{26BE5A31-9DA1-8445-BBA0-88CDAF3DD772}"/>
              </a:ext>
            </a:extLst>
          </p:cNvPr>
          <p:cNvPicPr>
            <a:picLocks noChangeAspect="1"/>
          </p:cNvPicPr>
          <p:nvPr/>
        </p:nvPicPr>
        <p:blipFill>
          <a:blip r:embed="rId12"/>
          <a:stretch>
            <a:fillRect/>
          </a:stretch>
        </p:blipFill>
        <p:spPr>
          <a:xfrm rot="3045138">
            <a:off x="10446071" y="1897909"/>
            <a:ext cx="360582" cy="385739"/>
          </a:xfrm>
          <a:prstGeom prst="rect">
            <a:avLst/>
          </a:prstGeom>
        </p:spPr>
      </p:pic>
      <p:pic>
        <p:nvPicPr>
          <p:cNvPr id="136" name="Picture 135">
            <a:extLst>
              <a:ext uri="{FF2B5EF4-FFF2-40B4-BE49-F238E27FC236}">
                <a16:creationId xmlns:a16="http://schemas.microsoft.com/office/drawing/2014/main" id="{6AA7D312-0EFA-054E-9043-B2677DCA3234}"/>
              </a:ext>
            </a:extLst>
          </p:cNvPr>
          <p:cNvPicPr>
            <a:picLocks noChangeAspect="1"/>
          </p:cNvPicPr>
          <p:nvPr/>
        </p:nvPicPr>
        <p:blipFill>
          <a:blip r:embed="rId11"/>
          <a:stretch>
            <a:fillRect/>
          </a:stretch>
        </p:blipFill>
        <p:spPr>
          <a:xfrm>
            <a:off x="9201750" y="4224574"/>
            <a:ext cx="304791" cy="285336"/>
          </a:xfrm>
          <a:prstGeom prst="rect">
            <a:avLst/>
          </a:prstGeom>
        </p:spPr>
      </p:pic>
      <p:sp>
        <p:nvSpPr>
          <p:cNvPr id="141" name="TextBox 140">
            <a:extLst>
              <a:ext uri="{FF2B5EF4-FFF2-40B4-BE49-F238E27FC236}">
                <a16:creationId xmlns:a16="http://schemas.microsoft.com/office/drawing/2014/main" id="{CA8C2610-0A35-BE4E-96F1-E214B6DE7081}"/>
              </a:ext>
            </a:extLst>
          </p:cNvPr>
          <p:cNvSpPr txBox="1"/>
          <p:nvPr/>
        </p:nvSpPr>
        <p:spPr>
          <a:xfrm>
            <a:off x="7019568" y="1225319"/>
            <a:ext cx="373695" cy="307777"/>
          </a:xfrm>
          <a:prstGeom prst="rect">
            <a:avLst/>
          </a:prstGeom>
          <a:noFill/>
        </p:spPr>
        <p:txBody>
          <a:bodyPr wrap="square" rtlCol="0">
            <a:spAutoFit/>
          </a:bodyPr>
          <a:lstStyle/>
          <a:p>
            <a:r>
              <a:rPr lang="en-GB" sz="1400" dirty="0"/>
              <a:t>1</a:t>
            </a:r>
          </a:p>
        </p:txBody>
      </p:sp>
      <p:sp>
        <p:nvSpPr>
          <p:cNvPr id="142" name="TextBox 141">
            <a:extLst>
              <a:ext uri="{FF2B5EF4-FFF2-40B4-BE49-F238E27FC236}">
                <a16:creationId xmlns:a16="http://schemas.microsoft.com/office/drawing/2014/main" id="{47E9F8F0-32DD-5B4F-9C6F-08D709BBDBA6}"/>
              </a:ext>
            </a:extLst>
          </p:cNvPr>
          <p:cNvSpPr txBox="1"/>
          <p:nvPr/>
        </p:nvSpPr>
        <p:spPr>
          <a:xfrm>
            <a:off x="6776759" y="1954455"/>
            <a:ext cx="373695" cy="307777"/>
          </a:xfrm>
          <a:prstGeom prst="rect">
            <a:avLst/>
          </a:prstGeom>
          <a:noFill/>
        </p:spPr>
        <p:txBody>
          <a:bodyPr wrap="square" rtlCol="0">
            <a:spAutoFit/>
          </a:bodyPr>
          <a:lstStyle/>
          <a:p>
            <a:r>
              <a:rPr lang="en-GB" sz="1400" dirty="0"/>
              <a:t>2</a:t>
            </a:r>
          </a:p>
        </p:txBody>
      </p:sp>
      <p:sp>
        <p:nvSpPr>
          <p:cNvPr id="143" name="TextBox 142">
            <a:extLst>
              <a:ext uri="{FF2B5EF4-FFF2-40B4-BE49-F238E27FC236}">
                <a16:creationId xmlns:a16="http://schemas.microsoft.com/office/drawing/2014/main" id="{5ACCA141-4E7F-E149-AB30-641B0E147489}"/>
              </a:ext>
            </a:extLst>
          </p:cNvPr>
          <p:cNvSpPr txBox="1"/>
          <p:nvPr/>
        </p:nvSpPr>
        <p:spPr>
          <a:xfrm>
            <a:off x="6542970" y="2583025"/>
            <a:ext cx="373695" cy="307777"/>
          </a:xfrm>
          <a:prstGeom prst="rect">
            <a:avLst/>
          </a:prstGeom>
          <a:noFill/>
        </p:spPr>
        <p:txBody>
          <a:bodyPr wrap="square" rtlCol="0">
            <a:spAutoFit/>
          </a:bodyPr>
          <a:lstStyle/>
          <a:p>
            <a:r>
              <a:rPr lang="en-GB" sz="1400" dirty="0"/>
              <a:t>3</a:t>
            </a:r>
          </a:p>
        </p:txBody>
      </p:sp>
      <p:sp>
        <p:nvSpPr>
          <p:cNvPr id="144" name="TextBox 143">
            <a:extLst>
              <a:ext uri="{FF2B5EF4-FFF2-40B4-BE49-F238E27FC236}">
                <a16:creationId xmlns:a16="http://schemas.microsoft.com/office/drawing/2014/main" id="{A9BD2D78-25EE-DD45-860B-CE1A57E68FD5}"/>
              </a:ext>
            </a:extLst>
          </p:cNvPr>
          <p:cNvSpPr txBox="1"/>
          <p:nvPr/>
        </p:nvSpPr>
        <p:spPr>
          <a:xfrm>
            <a:off x="6286657" y="3202008"/>
            <a:ext cx="373695" cy="307777"/>
          </a:xfrm>
          <a:prstGeom prst="rect">
            <a:avLst/>
          </a:prstGeom>
          <a:noFill/>
        </p:spPr>
        <p:txBody>
          <a:bodyPr wrap="square" rtlCol="0">
            <a:spAutoFit/>
          </a:bodyPr>
          <a:lstStyle/>
          <a:p>
            <a:r>
              <a:rPr lang="en-GB" sz="1400" dirty="0"/>
              <a:t>4</a:t>
            </a:r>
          </a:p>
        </p:txBody>
      </p:sp>
      <p:pic>
        <p:nvPicPr>
          <p:cNvPr id="151" name="Picture 150">
            <a:extLst>
              <a:ext uri="{FF2B5EF4-FFF2-40B4-BE49-F238E27FC236}">
                <a16:creationId xmlns:a16="http://schemas.microsoft.com/office/drawing/2014/main" id="{E52EFE16-78B5-BA44-9368-4CE4B84FE175}"/>
              </a:ext>
            </a:extLst>
          </p:cNvPr>
          <p:cNvPicPr>
            <a:picLocks noChangeAspect="1"/>
          </p:cNvPicPr>
          <p:nvPr/>
        </p:nvPicPr>
        <p:blipFill>
          <a:blip r:embed="rId13"/>
          <a:stretch>
            <a:fillRect/>
          </a:stretch>
        </p:blipFill>
        <p:spPr>
          <a:xfrm>
            <a:off x="5030971" y="5565849"/>
            <a:ext cx="390144" cy="390144"/>
          </a:xfrm>
          <a:prstGeom prst="rect">
            <a:avLst/>
          </a:prstGeom>
        </p:spPr>
      </p:pic>
      <p:pic>
        <p:nvPicPr>
          <p:cNvPr id="159" name="Picture 158">
            <a:extLst>
              <a:ext uri="{FF2B5EF4-FFF2-40B4-BE49-F238E27FC236}">
                <a16:creationId xmlns:a16="http://schemas.microsoft.com/office/drawing/2014/main" id="{05C3460F-7961-CD49-B63A-BCF03A949951}"/>
              </a:ext>
            </a:extLst>
          </p:cNvPr>
          <p:cNvPicPr>
            <a:picLocks noChangeAspect="1"/>
          </p:cNvPicPr>
          <p:nvPr/>
        </p:nvPicPr>
        <p:blipFill>
          <a:blip r:embed="rId14"/>
          <a:stretch>
            <a:fillRect/>
          </a:stretch>
        </p:blipFill>
        <p:spPr>
          <a:xfrm>
            <a:off x="613837" y="2780194"/>
            <a:ext cx="350266" cy="305551"/>
          </a:xfrm>
          <a:prstGeom prst="rect">
            <a:avLst/>
          </a:prstGeom>
        </p:spPr>
      </p:pic>
      <p:grpSp>
        <p:nvGrpSpPr>
          <p:cNvPr id="171" name="Group 170">
            <a:extLst>
              <a:ext uri="{FF2B5EF4-FFF2-40B4-BE49-F238E27FC236}">
                <a16:creationId xmlns:a16="http://schemas.microsoft.com/office/drawing/2014/main" id="{DA981C28-2D62-F242-85E8-BC289A712F20}"/>
              </a:ext>
            </a:extLst>
          </p:cNvPr>
          <p:cNvGrpSpPr/>
          <p:nvPr/>
        </p:nvGrpSpPr>
        <p:grpSpPr>
          <a:xfrm>
            <a:off x="6766192" y="3828919"/>
            <a:ext cx="586493" cy="388931"/>
            <a:chOff x="5421115" y="3842610"/>
            <a:chExt cx="586493" cy="388931"/>
          </a:xfrm>
        </p:grpSpPr>
        <p:pic>
          <p:nvPicPr>
            <p:cNvPr id="167" name="Picture 166">
              <a:extLst>
                <a:ext uri="{FF2B5EF4-FFF2-40B4-BE49-F238E27FC236}">
                  <a16:creationId xmlns:a16="http://schemas.microsoft.com/office/drawing/2014/main" id="{1CF00F12-296C-3543-9A13-4390FAC3C66E}"/>
                </a:ext>
              </a:extLst>
            </p:cNvPr>
            <p:cNvPicPr>
              <a:picLocks noChangeAspect="1"/>
            </p:cNvPicPr>
            <p:nvPr/>
          </p:nvPicPr>
          <p:blipFill>
            <a:blip r:embed="rId15"/>
            <a:stretch>
              <a:fillRect/>
            </a:stretch>
          </p:blipFill>
          <p:spPr>
            <a:xfrm>
              <a:off x="5527775" y="3842610"/>
              <a:ext cx="357181" cy="388931"/>
            </a:xfrm>
            <a:prstGeom prst="rect">
              <a:avLst/>
            </a:prstGeom>
          </p:spPr>
        </p:pic>
        <p:cxnSp>
          <p:nvCxnSpPr>
            <p:cNvPr id="169" name="Straight Connector 168">
              <a:extLst>
                <a:ext uri="{FF2B5EF4-FFF2-40B4-BE49-F238E27FC236}">
                  <a16:creationId xmlns:a16="http://schemas.microsoft.com/office/drawing/2014/main" id="{6EF63710-2DC6-8F47-8D1A-B468DCBCD6A8}"/>
                </a:ext>
              </a:extLst>
            </p:cNvPr>
            <p:cNvCxnSpPr>
              <a:cxnSpLocks/>
            </p:cNvCxnSpPr>
            <p:nvPr/>
          </p:nvCxnSpPr>
          <p:spPr>
            <a:xfrm>
              <a:off x="5421115" y="4224574"/>
              <a:ext cx="586493"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grpSp>
      <p:pic>
        <p:nvPicPr>
          <p:cNvPr id="4" name="Picture 3" descr="A group of people standing in front of a fence&#10;&#10;Description automatically generated">
            <a:extLst>
              <a:ext uri="{FF2B5EF4-FFF2-40B4-BE49-F238E27FC236}">
                <a16:creationId xmlns:a16="http://schemas.microsoft.com/office/drawing/2014/main" id="{6AA62AE7-503C-3C48-9BBD-CD6D4B2D2138}"/>
              </a:ext>
            </a:extLst>
          </p:cNvPr>
          <p:cNvPicPr>
            <a:picLocks noChangeAspect="1"/>
          </p:cNvPicPr>
          <p:nvPr/>
        </p:nvPicPr>
        <p:blipFill>
          <a:blip r:embed="rId16"/>
          <a:stretch>
            <a:fillRect/>
          </a:stretch>
        </p:blipFill>
        <p:spPr>
          <a:xfrm>
            <a:off x="2537413" y="4484040"/>
            <a:ext cx="1047246" cy="617127"/>
          </a:xfrm>
          <a:prstGeom prst="rect">
            <a:avLst/>
          </a:prstGeom>
        </p:spPr>
      </p:pic>
      <p:sp>
        <p:nvSpPr>
          <p:cNvPr id="94" name="TextBox 93">
            <a:extLst>
              <a:ext uri="{FF2B5EF4-FFF2-40B4-BE49-F238E27FC236}">
                <a16:creationId xmlns:a16="http://schemas.microsoft.com/office/drawing/2014/main" id="{8F2D9C52-DE25-6043-9389-2A03C2614AB1}"/>
              </a:ext>
            </a:extLst>
          </p:cNvPr>
          <p:cNvSpPr txBox="1"/>
          <p:nvPr/>
        </p:nvSpPr>
        <p:spPr>
          <a:xfrm>
            <a:off x="2520655" y="4137785"/>
            <a:ext cx="1244513" cy="369332"/>
          </a:xfrm>
          <a:prstGeom prst="rect">
            <a:avLst/>
          </a:prstGeom>
          <a:noFill/>
        </p:spPr>
        <p:txBody>
          <a:bodyPr wrap="square" rtlCol="0">
            <a:spAutoFit/>
          </a:bodyPr>
          <a:lstStyle/>
          <a:p>
            <a:r>
              <a:rPr lang="en-GB" dirty="0"/>
              <a:t>ASACUSA</a:t>
            </a:r>
          </a:p>
        </p:txBody>
      </p:sp>
      <p:pic>
        <p:nvPicPr>
          <p:cNvPr id="33" name="Picture 32">
            <a:extLst>
              <a:ext uri="{FF2B5EF4-FFF2-40B4-BE49-F238E27FC236}">
                <a16:creationId xmlns:a16="http://schemas.microsoft.com/office/drawing/2014/main" id="{3FF6EB4F-D922-F649-B6E6-1B7CC1F0B28B}"/>
              </a:ext>
            </a:extLst>
          </p:cNvPr>
          <p:cNvPicPr>
            <a:picLocks noChangeAspect="1"/>
          </p:cNvPicPr>
          <p:nvPr/>
        </p:nvPicPr>
        <p:blipFill>
          <a:blip r:embed="rId17"/>
          <a:stretch>
            <a:fillRect/>
          </a:stretch>
        </p:blipFill>
        <p:spPr>
          <a:xfrm>
            <a:off x="5525770" y="3196792"/>
            <a:ext cx="300540" cy="1081455"/>
          </a:xfrm>
          <a:prstGeom prst="rect">
            <a:avLst/>
          </a:prstGeom>
        </p:spPr>
      </p:pic>
      <p:grpSp>
        <p:nvGrpSpPr>
          <p:cNvPr id="43" name="Group 42">
            <a:extLst>
              <a:ext uri="{FF2B5EF4-FFF2-40B4-BE49-F238E27FC236}">
                <a16:creationId xmlns:a16="http://schemas.microsoft.com/office/drawing/2014/main" id="{14E174F8-43F3-7148-81F4-2DEA069152C8}"/>
              </a:ext>
            </a:extLst>
          </p:cNvPr>
          <p:cNvGrpSpPr/>
          <p:nvPr/>
        </p:nvGrpSpPr>
        <p:grpSpPr>
          <a:xfrm>
            <a:off x="3901034" y="1234747"/>
            <a:ext cx="1009572" cy="638311"/>
            <a:chOff x="8014855" y="1232434"/>
            <a:chExt cx="1009572" cy="638311"/>
          </a:xfrm>
        </p:grpSpPr>
        <p:sp>
          <p:nvSpPr>
            <p:cNvPr id="37" name="Freeform 36">
              <a:extLst>
                <a:ext uri="{FF2B5EF4-FFF2-40B4-BE49-F238E27FC236}">
                  <a16:creationId xmlns:a16="http://schemas.microsoft.com/office/drawing/2014/main" id="{45984C51-6855-A042-9E57-5CAC0537E5BC}"/>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9D786CAA-D04E-4344-B835-E412674F210C}"/>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5845034-B9C1-0E49-A3A6-0DE8EE87493E}"/>
                </a:ext>
              </a:extLst>
            </p:cNvPr>
            <p:cNvSpPr txBox="1"/>
            <p:nvPr/>
          </p:nvSpPr>
          <p:spPr>
            <a:xfrm>
              <a:off x="8014855" y="1232434"/>
              <a:ext cx="1009572" cy="338554"/>
            </a:xfrm>
            <a:prstGeom prst="rect">
              <a:avLst/>
            </a:prstGeom>
            <a:noFill/>
          </p:spPr>
          <p:txBody>
            <a:bodyPr wrap="none" rtlCol="0">
              <a:spAutoFit/>
            </a:bodyPr>
            <a:lstStyle/>
            <a:p>
              <a:r>
                <a:rPr lang="en-GB" sz="1600" dirty="0"/>
                <a:t>Paul Dirac</a:t>
              </a:r>
            </a:p>
          </p:txBody>
        </p:sp>
      </p:grpSp>
      <p:grpSp>
        <p:nvGrpSpPr>
          <p:cNvPr id="111" name="Group 110">
            <a:extLst>
              <a:ext uri="{FF2B5EF4-FFF2-40B4-BE49-F238E27FC236}">
                <a16:creationId xmlns:a16="http://schemas.microsoft.com/office/drawing/2014/main" id="{20ED6E6A-34C4-5B41-BEDB-E23E4C90726A}"/>
              </a:ext>
            </a:extLst>
          </p:cNvPr>
          <p:cNvGrpSpPr/>
          <p:nvPr/>
        </p:nvGrpSpPr>
        <p:grpSpPr>
          <a:xfrm>
            <a:off x="7362669" y="2754678"/>
            <a:ext cx="1543499" cy="629922"/>
            <a:chOff x="8132301" y="1240823"/>
            <a:chExt cx="1543499" cy="629922"/>
          </a:xfrm>
        </p:grpSpPr>
        <p:sp>
          <p:nvSpPr>
            <p:cNvPr id="113" name="Freeform 112">
              <a:extLst>
                <a:ext uri="{FF2B5EF4-FFF2-40B4-BE49-F238E27FC236}">
                  <a16:creationId xmlns:a16="http://schemas.microsoft.com/office/drawing/2014/main" id="{A5CB87B9-E652-3A41-AAEC-1F5930CB6C72}"/>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4524BBF-A6BD-F045-B327-EA0A95677180}"/>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a:extLst>
                <a:ext uri="{FF2B5EF4-FFF2-40B4-BE49-F238E27FC236}">
                  <a16:creationId xmlns:a16="http://schemas.microsoft.com/office/drawing/2014/main" id="{20BCECC7-AF28-F043-A82E-4AB50EC44299}"/>
                </a:ext>
              </a:extLst>
            </p:cNvPr>
            <p:cNvSpPr txBox="1"/>
            <p:nvPr/>
          </p:nvSpPr>
          <p:spPr>
            <a:xfrm>
              <a:off x="8132301" y="1240823"/>
              <a:ext cx="1543499" cy="338554"/>
            </a:xfrm>
            <a:prstGeom prst="rect">
              <a:avLst/>
            </a:prstGeom>
            <a:noFill/>
          </p:spPr>
          <p:txBody>
            <a:bodyPr wrap="none" rtlCol="0">
              <a:spAutoFit/>
            </a:bodyPr>
            <a:lstStyle/>
            <a:p>
              <a:r>
                <a:rPr lang="en-GB" sz="1600" dirty="0"/>
                <a:t>Andrei Sakharov</a:t>
              </a:r>
            </a:p>
          </p:txBody>
        </p:sp>
      </p:grpSp>
      <p:sp>
        <p:nvSpPr>
          <p:cNvPr id="48" name="TextBox 47">
            <a:extLst>
              <a:ext uri="{FF2B5EF4-FFF2-40B4-BE49-F238E27FC236}">
                <a16:creationId xmlns:a16="http://schemas.microsoft.com/office/drawing/2014/main" id="{436B56E3-9416-FB48-AD6C-5975B1D9D5A1}"/>
              </a:ext>
            </a:extLst>
          </p:cNvPr>
          <p:cNvSpPr txBox="1"/>
          <p:nvPr/>
        </p:nvSpPr>
        <p:spPr>
          <a:xfrm>
            <a:off x="613837" y="344553"/>
            <a:ext cx="10966301" cy="523220"/>
          </a:xfrm>
          <a:prstGeom prst="rect">
            <a:avLst/>
          </a:prstGeom>
          <a:solidFill>
            <a:schemeClr val="tx1">
              <a:lumMod val="75000"/>
              <a:lumOff val="25000"/>
            </a:schemeClr>
          </a:solidFill>
        </p:spPr>
        <p:txBody>
          <a:bodyPr wrap="square" rtlCol="0">
            <a:spAutoFit/>
          </a:bodyPr>
          <a:lstStyle/>
          <a:p>
            <a:pPr algn="ctr"/>
            <a:r>
              <a:rPr lang="en-GB" sz="2800" dirty="0">
                <a:solidFill>
                  <a:schemeClr val="bg1"/>
                </a:solidFill>
              </a:rPr>
              <a:t>Talk overview</a:t>
            </a:r>
          </a:p>
        </p:txBody>
      </p:sp>
      <p:grpSp>
        <p:nvGrpSpPr>
          <p:cNvPr id="56" name="Group 55">
            <a:extLst>
              <a:ext uri="{FF2B5EF4-FFF2-40B4-BE49-F238E27FC236}">
                <a16:creationId xmlns:a16="http://schemas.microsoft.com/office/drawing/2014/main" id="{59973AF8-856D-F341-B9C6-A138CE90C400}"/>
              </a:ext>
            </a:extLst>
          </p:cNvPr>
          <p:cNvGrpSpPr/>
          <p:nvPr/>
        </p:nvGrpSpPr>
        <p:grpSpPr>
          <a:xfrm>
            <a:off x="8430009" y="5398320"/>
            <a:ext cx="1351995" cy="1408631"/>
            <a:chOff x="8446787" y="5415098"/>
            <a:chExt cx="1351995" cy="1408631"/>
          </a:xfrm>
        </p:grpSpPr>
        <p:grpSp>
          <p:nvGrpSpPr>
            <p:cNvPr id="24" name="Group 23">
              <a:extLst>
                <a:ext uri="{FF2B5EF4-FFF2-40B4-BE49-F238E27FC236}">
                  <a16:creationId xmlns:a16="http://schemas.microsoft.com/office/drawing/2014/main" id="{746AAD0D-08F2-B84A-B06F-0CE7C149070A}"/>
                </a:ext>
              </a:extLst>
            </p:cNvPr>
            <p:cNvGrpSpPr/>
            <p:nvPr/>
          </p:nvGrpSpPr>
          <p:grpSpPr>
            <a:xfrm>
              <a:off x="8446787" y="5415098"/>
              <a:ext cx="1351995" cy="1408631"/>
              <a:chOff x="8522288" y="5415098"/>
              <a:chExt cx="1351995" cy="1408631"/>
            </a:xfrm>
          </p:grpSpPr>
          <p:grpSp>
            <p:nvGrpSpPr>
              <p:cNvPr id="20" name="Group 19">
                <a:extLst>
                  <a:ext uri="{FF2B5EF4-FFF2-40B4-BE49-F238E27FC236}">
                    <a16:creationId xmlns:a16="http://schemas.microsoft.com/office/drawing/2014/main" id="{F69619A0-2E19-5947-8BD4-33977A32B335}"/>
                  </a:ext>
                </a:extLst>
              </p:cNvPr>
              <p:cNvGrpSpPr/>
              <p:nvPr/>
            </p:nvGrpSpPr>
            <p:grpSpPr>
              <a:xfrm>
                <a:off x="8522288" y="5466282"/>
                <a:ext cx="1351995" cy="1357447"/>
                <a:chOff x="8522288" y="5466282"/>
                <a:chExt cx="1351995" cy="1357447"/>
              </a:xfrm>
            </p:grpSpPr>
            <p:pic>
              <p:nvPicPr>
                <p:cNvPr id="100" name="Picture 99">
                  <a:extLst>
                    <a:ext uri="{FF2B5EF4-FFF2-40B4-BE49-F238E27FC236}">
                      <a16:creationId xmlns:a16="http://schemas.microsoft.com/office/drawing/2014/main" id="{DB3D9A8A-8917-C74B-A41F-5F1BD6B5DA18}"/>
                    </a:ext>
                  </a:extLst>
                </p:cNvPr>
                <p:cNvPicPr>
                  <a:picLocks noChangeAspect="1"/>
                </p:cNvPicPr>
                <p:nvPr/>
              </p:nvPicPr>
              <p:blipFill>
                <a:blip r:embed="rId2"/>
                <a:stretch>
                  <a:fillRect/>
                </a:stretch>
              </p:blipFill>
              <p:spPr>
                <a:xfrm>
                  <a:off x="8522288" y="5466282"/>
                  <a:ext cx="1351995" cy="1357447"/>
                </a:xfrm>
                <a:prstGeom prst="rect">
                  <a:avLst/>
                </a:prstGeom>
              </p:spPr>
            </p:pic>
            <p:sp>
              <p:nvSpPr>
                <p:cNvPr id="110" name="TextBox 109">
                  <a:extLst>
                    <a:ext uri="{FF2B5EF4-FFF2-40B4-BE49-F238E27FC236}">
                      <a16:creationId xmlns:a16="http://schemas.microsoft.com/office/drawing/2014/main" id="{7B0582EC-4E43-3749-B99C-CD0ECACB0873}"/>
                    </a:ext>
                  </a:extLst>
                </p:cNvPr>
                <p:cNvSpPr txBox="1"/>
                <p:nvPr/>
              </p:nvSpPr>
              <p:spPr>
                <a:xfrm>
                  <a:off x="9243062" y="5903204"/>
                  <a:ext cx="388924" cy="584775"/>
                </a:xfrm>
                <a:prstGeom prst="rect">
                  <a:avLst/>
                </a:prstGeom>
                <a:noFill/>
              </p:spPr>
              <p:txBody>
                <a:bodyPr wrap="square" rtlCol="0">
                  <a:spAutoFit/>
                </a:bodyPr>
                <a:lstStyle/>
                <a:p>
                  <a:r>
                    <a:rPr lang="en-GB" sz="3200" dirty="0"/>
                    <a:t>?</a:t>
                  </a:r>
                </a:p>
              </p:txBody>
            </p:sp>
          </p:grpSp>
          <p:sp>
            <p:nvSpPr>
              <p:cNvPr id="109" name="TextBox 108">
                <a:extLst>
                  <a:ext uri="{FF2B5EF4-FFF2-40B4-BE49-F238E27FC236}">
                    <a16:creationId xmlns:a16="http://schemas.microsoft.com/office/drawing/2014/main" id="{6D5F3B3B-E9AD-314F-BB98-2E7B2A15C1D0}"/>
                  </a:ext>
                </a:extLst>
              </p:cNvPr>
              <p:cNvSpPr txBox="1"/>
              <p:nvPr/>
            </p:nvSpPr>
            <p:spPr>
              <a:xfrm>
                <a:off x="8588350" y="5415098"/>
                <a:ext cx="1266444" cy="369332"/>
              </a:xfrm>
              <a:prstGeom prst="rect">
                <a:avLst/>
              </a:prstGeom>
              <a:noFill/>
            </p:spPr>
            <p:txBody>
              <a:bodyPr wrap="square" rtlCol="0">
                <a:spAutoFit/>
              </a:bodyPr>
              <a:lstStyle/>
              <a:p>
                <a:r>
                  <a:rPr lang="en-GB" dirty="0"/>
                  <a:t>antimatter</a:t>
                </a:r>
              </a:p>
            </p:txBody>
          </p:sp>
        </p:grpSp>
        <p:pic>
          <p:nvPicPr>
            <p:cNvPr id="55" name="Picture 54" descr="A cup of coffee&#10;&#10;Description automatically generated">
              <a:extLst>
                <a:ext uri="{FF2B5EF4-FFF2-40B4-BE49-F238E27FC236}">
                  <a16:creationId xmlns:a16="http://schemas.microsoft.com/office/drawing/2014/main" id="{57E967E7-2B15-BA43-A677-3673168BE125}"/>
                </a:ext>
              </a:extLst>
            </p:cNvPr>
            <p:cNvPicPr>
              <a:picLocks noChangeAspect="1"/>
            </p:cNvPicPr>
            <p:nvPr/>
          </p:nvPicPr>
          <p:blipFill>
            <a:blip r:embed="rId18"/>
            <a:stretch>
              <a:fillRect/>
            </a:stretch>
          </p:blipFill>
          <p:spPr>
            <a:xfrm>
              <a:off x="8799999" y="6006894"/>
              <a:ext cx="442572" cy="337590"/>
            </a:xfrm>
            <a:prstGeom prst="rect">
              <a:avLst/>
            </a:prstGeom>
          </p:spPr>
        </p:pic>
      </p:grpSp>
      <p:sp>
        <p:nvSpPr>
          <p:cNvPr id="72" name="Freeform 71">
            <a:extLst>
              <a:ext uri="{FF2B5EF4-FFF2-40B4-BE49-F238E27FC236}">
                <a16:creationId xmlns:a16="http://schemas.microsoft.com/office/drawing/2014/main" id="{B6E101D3-CF1B-F149-BDB8-7BC938EF04A0}"/>
              </a:ext>
            </a:extLst>
          </p:cNvPr>
          <p:cNvSpPr/>
          <p:nvPr/>
        </p:nvSpPr>
        <p:spPr>
          <a:xfrm>
            <a:off x="3950208" y="4215384"/>
            <a:ext cx="7159752" cy="2468880"/>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8" name="Picture 107" descr="A picture containing indoor, cake, cup, donut&#10;&#10;Description automatically generated">
            <a:extLst>
              <a:ext uri="{FF2B5EF4-FFF2-40B4-BE49-F238E27FC236}">
                <a16:creationId xmlns:a16="http://schemas.microsoft.com/office/drawing/2014/main" id="{A5D44B3E-6E00-B145-9B39-2F69ED2206E0}"/>
              </a:ext>
            </a:extLst>
          </p:cNvPr>
          <p:cNvPicPr>
            <a:picLocks noChangeAspect="1"/>
          </p:cNvPicPr>
          <p:nvPr/>
        </p:nvPicPr>
        <p:blipFill>
          <a:blip r:embed="rId19"/>
          <a:stretch>
            <a:fillRect/>
          </a:stretch>
        </p:blipFill>
        <p:spPr>
          <a:xfrm rot="1369673">
            <a:off x="10528901" y="5940816"/>
            <a:ext cx="1463888" cy="592101"/>
          </a:xfrm>
          <a:prstGeom prst="rect">
            <a:avLst/>
          </a:prstGeom>
        </p:spPr>
      </p:pic>
    </p:spTree>
    <p:extLst>
      <p:ext uri="{BB962C8B-B14F-4D97-AF65-F5344CB8AC3E}">
        <p14:creationId xmlns:p14="http://schemas.microsoft.com/office/powerpoint/2010/main" val="35917449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Maybe one day …</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58</a:t>
            </a:fld>
            <a:endParaRPr lang="en-GB"/>
          </a:p>
        </p:txBody>
      </p:sp>
      <p:sp>
        <p:nvSpPr>
          <p:cNvPr id="35" name="TextBox 34">
            <a:extLst>
              <a:ext uri="{FF2B5EF4-FFF2-40B4-BE49-F238E27FC236}">
                <a16:creationId xmlns:a16="http://schemas.microsoft.com/office/drawing/2014/main" id="{A5FB3724-2ED3-7E4D-87E8-B0A5EA20C351}"/>
              </a:ext>
            </a:extLst>
          </p:cNvPr>
          <p:cNvSpPr txBox="1"/>
          <p:nvPr/>
        </p:nvSpPr>
        <p:spPr>
          <a:xfrm>
            <a:off x="5412899" y="1288802"/>
            <a:ext cx="1508939" cy="369332"/>
          </a:xfrm>
          <a:prstGeom prst="rect">
            <a:avLst/>
          </a:prstGeom>
          <a:noFill/>
        </p:spPr>
        <p:txBody>
          <a:bodyPr wrap="none" rtlCol="0">
            <a:spAutoFit/>
          </a:bodyPr>
          <a:lstStyle/>
          <a:p>
            <a:r>
              <a:rPr lang="en-GB" dirty="0"/>
              <a:t>from Star Trek</a:t>
            </a:r>
          </a:p>
        </p:txBody>
      </p:sp>
      <p:pic>
        <p:nvPicPr>
          <p:cNvPr id="7" name="Picture 6" descr="A picture containing sitting, light, plane, large&#10;&#10;Description automatically generated">
            <a:extLst>
              <a:ext uri="{FF2B5EF4-FFF2-40B4-BE49-F238E27FC236}">
                <a16:creationId xmlns:a16="http://schemas.microsoft.com/office/drawing/2014/main" id="{6ED58B12-5B3B-4E4D-8914-26AB11F349DE}"/>
              </a:ext>
            </a:extLst>
          </p:cNvPr>
          <p:cNvPicPr>
            <a:picLocks noChangeAspect="1"/>
          </p:cNvPicPr>
          <p:nvPr/>
        </p:nvPicPr>
        <p:blipFill>
          <a:blip r:embed="rId2"/>
          <a:stretch>
            <a:fillRect/>
          </a:stretch>
        </p:blipFill>
        <p:spPr>
          <a:xfrm>
            <a:off x="2308860" y="1741772"/>
            <a:ext cx="7994650" cy="4302157"/>
          </a:xfrm>
          <a:prstGeom prst="rect">
            <a:avLst/>
          </a:prstGeom>
        </p:spPr>
      </p:pic>
    </p:spTree>
    <p:extLst>
      <p:ext uri="{BB962C8B-B14F-4D97-AF65-F5344CB8AC3E}">
        <p14:creationId xmlns:p14="http://schemas.microsoft.com/office/powerpoint/2010/main" val="2389094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dissolve">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t> </a:t>
            </a:r>
            <a:endParaRPr lang="en-GB" dirty="0">
              <a:solidFill>
                <a:schemeClr val="bg1"/>
              </a:solidFill>
            </a:endParaRP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59</a:t>
            </a:fld>
            <a:endParaRPr lang="en-GB" dirty="0"/>
          </a:p>
        </p:txBody>
      </p:sp>
      <p:sp>
        <p:nvSpPr>
          <p:cNvPr id="9" name="TextBox 8">
            <a:extLst>
              <a:ext uri="{FF2B5EF4-FFF2-40B4-BE49-F238E27FC236}">
                <a16:creationId xmlns:a16="http://schemas.microsoft.com/office/drawing/2014/main" id="{A15ACE86-61B7-AE4A-B48C-3E895A865876}"/>
              </a:ext>
            </a:extLst>
          </p:cNvPr>
          <p:cNvSpPr txBox="1"/>
          <p:nvPr/>
        </p:nvSpPr>
        <p:spPr>
          <a:xfrm>
            <a:off x="2668435" y="2721114"/>
            <a:ext cx="7674032" cy="707886"/>
          </a:xfrm>
          <a:prstGeom prst="rect">
            <a:avLst/>
          </a:prstGeom>
          <a:noFill/>
        </p:spPr>
        <p:txBody>
          <a:bodyPr wrap="square" rtlCol="0">
            <a:spAutoFit/>
          </a:bodyPr>
          <a:lstStyle/>
          <a:p>
            <a:r>
              <a:rPr lang="en-GB" sz="4000" dirty="0">
                <a:solidFill>
                  <a:schemeClr val="accent1">
                    <a:lumMod val="75000"/>
                  </a:schemeClr>
                </a:solidFill>
              </a:rPr>
              <a:t>Thank you for your participation !!</a:t>
            </a:r>
          </a:p>
        </p:txBody>
      </p:sp>
    </p:spTree>
    <p:extLst>
      <p:ext uri="{BB962C8B-B14F-4D97-AF65-F5344CB8AC3E}">
        <p14:creationId xmlns:p14="http://schemas.microsoft.com/office/powerpoint/2010/main" val="3204220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Properties of antimatter</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6</a:t>
            </a:fld>
            <a:endParaRPr lang="en-GB"/>
          </a:p>
        </p:txBody>
      </p:sp>
      <p:pic>
        <p:nvPicPr>
          <p:cNvPr id="33" name="Picture 19">
            <a:extLst>
              <a:ext uri="{FF2B5EF4-FFF2-40B4-BE49-F238E27FC236}">
                <a16:creationId xmlns:a16="http://schemas.microsoft.com/office/drawing/2014/main" id="{E46EB382-EE4B-264E-B0BD-ABB903ADD65B}"/>
              </a:ext>
            </a:extLst>
          </p:cNvPr>
          <p:cNvPicPr>
            <a:picLocks noChangeAspect="1" noChangeArrowheads="1"/>
          </p:cNvPicPr>
          <p:nvPr/>
        </p:nvPicPr>
        <p:blipFill>
          <a:blip r:embed="rId2" cstate="print"/>
          <a:srcRect/>
          <a:stretch>
            <a:fillRect/>
          </a:stretch>
        </p:blipFill>
        <p:spPr bwMode="auto">
          <a:xfrm>
            <a:off x="3506430" y="3428999"/>
            <a:ext cx="4849005" cy="2395441"/>
          </a:xfrm>
          <a:prstGeom prst="rect">
            <a:avLst/>
          </a:prstGeom>
          <a:noFill/>
          <a:ln w="9525">
            <a:noFill/>
            <a:miter lim="800000"/>
            <a:headEnd/>
            <a:tailEnd/>
          </a:ln>
        </p:spPr>
      </p:pic>
      <p:sp>
        <p:nvSpPr>
          <p:cNvPr id="34" name="Text Box 13">
            <a:extLst>
              <a:ext uri="{FF2B5EF4-FFF2-40B4-BE49-F238E27FC236}">
                <a16:creationId xmlns:a16="http://schemas.microsoft.com/office/drawing/2014/main" id="{F2CCE6FA-1C16-8445-AF82-AA9BB1B46603}"/>
              </a:ext>
            </a:extLst>
          </p:cNvPr>
          <p:cNvSpPr txBox="1">
            <a:spLocks noChangeArrowheads="1"/>
          </p:cNvSpPr>
          <p:nvPr/>
        </p:nvSpPr>
        <p:spPr bwMode="auto">
          <a:xfrm>
            <a:off x="2123589" y="987071"/>
            <a:ext cx="8364271" cy="2172874"/>
          </a:xfrm>
          <a:prstGeom prst="rect">
            <a:avLst/>
          </a:prstGeom>
        </p:spPr>
        <p:txBody>
          <a:bodyPr vert="horz" lIns="91440" tIns="45720" rIns="91440" bIns="45720" rtlCol="0" anchor="ctr">
            <a:normAutofit/>
          </a:bodyPr>
          <a:lstStyle/>
          <a:p>
            <a:pPr>
              <a:lnSpc>
                <a:spcPct val="90000"/>
              </a:lnSpc>
              <a:spcBef>
                <a:spcPct val="50000"/>
              </a:spcBef>
            </a:pPr>
            <a:r>
              <a:rPr lang="en-US" sz="2000" dirty="0"/>
              <a:t>Every particle has an antiparticle</a:t>
            </a:r>
          </a:p>
          <a:p>
            <a:pPr>
              <a:lnSpc>
                <a:spcPct val="90000"/>
              </a:lnSpc>
              <a:spcBef>
                <a:spcPct val="50000"/>
              </a:spcBef>
            </a:pPr>
            <a:r>
              <a:rPr lang="en-US" sz="2000" b="1" dirty="0"/>
              <a:t>Example:</a:t>
            </a:r>
          </a:p>
          <a:p>
            <a:pPr>
              <a:lnSpc>
                <a:spcPct val="90000"/>
              </a:lnSpc>
              <a:spcBef>
                <a:spcPct val="50000"/>
              </a:spcBef>
            </a:pPr>
            <a:r>
              <a:rPr lang="en-US" sz="2000" b="1" dirty="0"/>
              <a:t>	Electron:  	Mass = 0.511 (MeV)   Charge = -1</a:t>
            </a:r>
          </a:p>
          <a:p>
            <a:pPr>
              <a:lnSpc>
                <a:spcPct val="90000"/>
              </a:lnSpc>
              <a:spcBef>
                <a:spcPct val="50000"/>
              </a:spcBef>
            </a:pPr>
            <a:r>
              <a:rPr lang="en-US" sz="2000" b="1" dirty="0"/>
              <a:t>	Positron:  	Mass = 0.511 (MeV)   Charge = +1</a:t>
            </a:r>
          </a:p>
        </p:txBody>
      </p:sp>
    </p:spTree>
    <p:extLst>
      <p:ext uri="{BB962C8B-B14F-4D97-AF65-F5344CB8AC3E}">
        <p14:creationId xmlns:p14="http://schemas.microsoft.com/office/powerpoint/2010/main" val="1446653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Is the universe symmetric?</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7</a:t>
            </a:fld>
            <a:endParaRPr lang="en-GB"/>
          </a:p>
        </p:txBody>
      </p:sp>
      <p:sp>
        <p:nvSpPr>
          <p:cNvPr id="8" name="Text Box 3">
            <a:extLst>
              <a:ext uri="{FF2B5EF4-FFF2-40B4-BE49-F238E27FC236}">
                <a16:creationId xmlns:a16="http://schemas.microsoft.com/office/drawing/2014/main" id="{E06523AB-0508-844D-BB79-024A11DD4DDF}"/>
              </a:ext>
            </a:extLst>
          </p:cNvPr>
          <p:cNvSpPr txBox="1">
            <a:spLocks noChangeArrowheads="1"/>
          </p:cNvSpPr>
          <p:nvPr/>
        </p:nvSpPr>
        <p:spPr bwMode="auto">
          <a:xfrm>
            <a:off x="3152774" y="1494403"/>
            <a:ext cx="5886452" cy="1554400"/>
          </a:xfrm>
          <a:prstGeom prst="rect">
            <a:avLst/>
          </a:prstGeom>
          <a:noFill/>
          <a:ln w="9525">
            <a:noFill/>
            <a:miter lim="800000"/>
            <a:headEnd/>
            <a:tailEnd/>
          </a:ln>
          <a:effectLst/>
        </p:spPr>
        <p:txBody>
          <a:bodyPr>
            <a:spAutoFit/>
          </a:bodyPr>
          <a:lstStyle/>
          <a:p>
            <a:pPr>
              <a:spcBef>
                <a:spcPct val="50000"/>
              </a:spcBef>
              <a:defRPr/>
            </a:pPr>
            <a:r>
              <a:rPr lang="en-US" sz="1801" dirty="0">
                <a:solidFill>
                  <a:schemeClr val="accent1">
                    <a:lumMod val="75000"/>
                  </a:schemeClr>
                </a:solidFill>
                <a:latin typeface="Comic Sans MS" pitchFamily="66" charset="0"/>
              </a:rPr>
              <a:t>1933	Dirac </a:t>
            </a:r>
            <a:r>
              <a:rPr lang="en-US" sz="1200" dirty="0">
                <a:solidFill>
                  <a:schemeClr val="accent1">
                    <a:lumMod val="75000"/>
                  </a:schemeClr>
                </a:solidFill>
                <a:latin typeface="Comic Sans MS" pitchFamily="66" charset="0"/>
              </a:rPr>
              <a:t>(from his Nobel lecture)</a:t>
            </a:r>
            <a:r>
              <a:rPr lang="en-US" sz="1051" dirty="0">
                <a:solidFill>
                  <a:schemeClr val="accent1">
                    <a:lumMod val="75000"/>
                  </a:schemeClr>
                </a:solidFill>
                <a:latin typeface="Comic Sans MS" pitchFamily="66" charset="0"/>
              </a:rPr>
              <a:t>	</a:t>
            </a:r>
          </a:p>
          <a:p>
            <a:pPr>
              <a:spcBef>
                <a:spcPct val="50000"/>
              </a:spcBef>
              <a:defRPr/>
            </a:pPr>
            <a:r>
              <a:rPr lang="en-US" sz="1400" dirty="0">
                <a:solidFill>
                  <a:schemeClr val="accent1">
                    <a:lumMod val="75000"/>
                  </a:schemeClr>
                </a:solidFill>
                <a:latin typeface="Comic Sans MS" pitchFamily="66" charset="0"/>
              </a:rPr>
              <a:t>“If we accept the view of complete symmetry between positive and negative electric charge so far as concerns the fundamental laws of Nature, we must regard it rather as an accident that the Earth (and presumably the whole solar system), contains a preponderance of negative electrons and positive protons. </a:t>
            </a:r>
          </a:p>
        </p:txBody>
      </p:sp>
      <p:pic>
        <p:nvPicPr>
          <p:cNvPr id="9" name="Picture 11">
            <a:extLst>
              <a:ext uri="{FF2B5EF4-FFF2-40B4-BE49-F238E27FC236}">
                <a16:creationId xmlns:a16="http://schemas.microsoft.com/office/drawing/2014/main" id="{69541A00-F5BE-144F-8553-4D8805BFCCF6}"/>
              </a:ext>
            </a:extLst>
          </p:cNvPr>
          <p:cNvPicPr>
            <a:picLocks noChangeAspect="1" noChangeArrowheads="1"/>
          </p:cNvPicPr>
          <p:nvPr/>
        </p:nvPicPr>
        <p:blipFill>
          <a:blip r:embed="rId2" cstate="print"/>
          <a:srcRect/>
          <a:stretch>
            <a:fillRect/>
          </a:stretch>
        </p:blipFill>
        <p:spPr bwMode="auto">
          <a:xfrm>
            <a:off x="4176167" y="3107490"/>
            <a:ext cx="3411141" cy="1775223"/>
          </a:xfrm>
          <a:prstGeom prst="rect">
            <a:avLst/>
          </a:prstGeom>
          <a:noFill/>
          <a:ln w="9525">
            <a:noFill/>
            <a:miter lim="800000"/>
            <a:headEnd/>
            <a:tailEnd/>
          </a:ln>
        </p:spPr>
      </p:pic>
      <p:sp>
        <p:nvSpPr>
          <p:cNvPr id="10" name="TextBox 9">
            <a:extLst>
              <a:ext uri="{FF2B5EF4-FFF2-40B4-BE49-F238E27FC236}">
                <a16:creationId xmlns:a16="http://schemas.microsoft.com/office/drawing/2014/main" id="{A53C6645-92A0-5047-A5A2-7F4C50E63D0B}"/>
              </a:ext>
            </a:extLst>
          </p:cNvPr>
          <p:cNvSpPr txBox="1"/>
          <p:nvPr/>
        </p:nvSpPr>
        <p:spPr>
          <a:xfrm>
            <a:off x="3240062" y="4941400"/>
            <a:ext cx="5472608" cy="954107"/>
          </a:xfrm>
          <a:prstGeom prst="rect">
            <a:avLst/>
          </a:prstGeom>
          <a:noFill/>
        </p:spPr>
        <p:txBody>
          <a:bodyPr wrap="square" rtlCol="0">
            <a:spAutoFit/>
          </a:bodyPr>
          <a:lstStyle/>
          <a:p>
            <a:pPr>
              <a:spcBef>
                <a:spcPct val="50000"/>
              </a:spcBef>
              <a:defRPr/>
            </a:pPr>
            <a:r>
              <a:rPr lang="en-US" sz="1400" dirty="0">
                <a:solidFill>
                  <a:schemeClr val="accent1">
                    <a:lumMod val="75000"/>
                  </a:schemeClr>
                </a:solidFill>
                <a:latin typeface="Comic Sans MS" pitchFamily="66" charset="0"/>
              </a:rPr>
              <a:t>It is quite possible that for some of the stars it is the other way about, these stars being built up mainly of positrons and negative protons. In fact, there may be half the stars of each kind. </a:t>
            </a:r>
          </a:p>
        </p:txBody>
      </p:sp>
    </p:spTree>
    <p:extLst>
      <p:ext uri="{BB962C8B-B14F-4D97-AF65-F5344CB8AC3E}">
        <p14:creationId xmlns:p14="http://schemas.microsoft.com/office/powerpoint/2010/main" val="1335954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E15A-F838-824C-A728-356F8186DAA4}"/>
              </a:ext>
            </a:extLst>
          </p:cNvPr>
          <p:cNvSpPr>
            <a:spLocks noGrp="1"/>
          </p:cNvSpPr>
          <p:nvPr>
            <p:ph type="title"/>
          </p:nvPr>
        </p:nvSpPr>
        <p:spPr>
          <a:xfrm>
            <a:off x="1047924" y="284260"/>
            <a:ext cx="10515600" cy="749300"/>
          </a:xfrm>
        </p:spPr>
        <p:txBody>
          <a:bodyPr/>
          <a:lstStyle/>
          <a:p>
            <a:pPr algn="ctr"/>
            <a:r>
              <a:rPr lang="en-GB" dirty="0">
                <a:solidFill>
                  <a:schemeClr val="bg1"/>
                </a:solidFill>
              </a:rPr>
              <a:t>Let’s go to the origin</a:t>
            </a:r>
          </a:p>
        </p:txBody>
      </p:sp>
      <p:sp>
        <p:nvSpPr>
          <p:cNvPr id="4" name="Date Placeholder 3">
            <a:extLst>
              <a:ext uri="{FF2B5EF4-FFF2-40B4-BE49-F238E27FC236}">
                <a16:creationId xmlns:a16="http://schemas.microsoft.com/office/drawing/2014/main" id="{098ACF86-6E41-7743-B925-AD9A35BCABE0}"/>
              </a:ext>
            </a:extLst>
          </p:cNvPr>
          <p:cNvSpPr>
            <a:spLocks noGrp="1"/>
          </p:cNvSpPr>
          <p:nvPr>
            <p:ph type="dt" sz="half" idx="10"/>
          </p:nvPr>
        </p:nvSpPr>
        <p:spPr/>
        <p:txBody>
          <a:bodyPr/>
          <a:lstStyle/>
          <a:p>
            <a:r>
              <a:rPr lang="de-CH"/>
              <a:t>09/07/2020</a:t>
            </a:r>
            <a:endParaRPr lang="en-GB"/>
          </a:p>
        </p:txBody>
      </p:sp>
      <p:sp>
        <p:nvSpPr>
          <p:cNvPr id="5" name="Footer Placeholder 4">
            <a:extLst>
              <a:ext uri="{FF2B5EF4-FFF2-40B4-BE49-F238E27FC236}">
                <a16:creationId xmlns:a16="http://schemas.microsoft.com/office/drawing/2014/main" id="{9FC0429E-A1B6-F044-A038-1831B5FDE333}"/>
              </a:ext>
            </a:extLst>
          </p:cNvPr>
          <p:cNvSpPr>
            <a:spLocks noGrp="1"/>
          </p:cNvSpPr>
          <p:nvPr>
            <p:ph type="ftr" sz="quarter" idx="11"/>
          </p:nvPr>
        </p:nvSpPr>
        <p:spPr/>
        <p:txBody>
          <a:bodyPr/>
          <a:lstStyle/>
          <a:p>
            <a:r>
              <a:rPr lang="en-GB"/>
              <a:t>Adriaan Rijllart</a:t>
            </a:r>
            <a:endParaRPr lang="en-GB" dirty="0"/>
          </a:p>
        </p:txBody>
      </p:sp>
      <p:sp>
        <p:nvSpPr>
          <p:cNvPr id="6" name="Slide Number Placeholder 5">
            <a:extLst>
              <a:ext uri="{FF2B5EF4-FFF2-40B4-BE49-F238E27FC236}">
                <a16:creationId xmlns:a16="http://schemas.microsoft.com/office/drawing/2014/main" id="{A7D92D06-DE14-4048-A2A6-504321C04049}"/>
              </a:ext>
            </a:extLst>
          </p:cNvPr>
          <p:cNvSpPr>
            <a:spLocks noGrp="1"/>
          </p:cNvSpPr>
          <p:nvPr>
            <p:ph type="sldNum" sz="quarter" idx="12"/>
          </p:nvPr>
        </p:nvSpPr>
        <p:spPr/>
        <p:txBody>
          <a:bodyPr/>
          <a:lstStyle/>
          <a:p>
            <a:fld id="{EE54B88A-8273-2D46-9BA6-43FCE07F519C}" type="slidenum">
              <a:rPr lang="en-GB" smtClean="0"/>
              <a:t>8</a:t>
            </a:fld>
            <a:endParaRPr lang="en-GB"/>
          </a:p>
        </p:txBody>
      </p:sp>
      <p:sp>
        <p:nvSpPr>
          <p:cNvPr id="11" name="Text Box 3">
            <a:extLst>
              <a:ext uri="{FF2B5EF4-FFF2-40B4-BE49-F238E27FC236}">
                <a16:creationId xmlns:a16="http://schemas.microsoft.com/office/drawing/2014/main" id="{77974A3E-090F-5A46-A1F2-8158A5169670}"/>
              </a:ext>
            </a:extLst>
          </p:cNvPr>
          <p:cNvSpPr txBox="1">
            <a:spLocks noChangeArrowheads="1"/>
          </p:cNvSpPr>
          <p:nvPr/>
        </p:nvSpPr>
        <p:spPr bwMode="auto">
          <a:xfrm>
            <a:off x="6705600" y="1572661"/>
            <a:ext cx="2743200" cy="877356"/>
          </a:xfrm>
          <a:prstGeom prst="rect">
            <a:avLst/>
          </a:prstGeom>
          <a:noFill/>
          <a:ln w="9525">
            <a:noFill/>
            <a:miter lim="800000"/>
            <a:headEnd/>
            <a:tailEnd/>
          </a:ln>
        </p:spPr>
        <p:txBody>
          <a:bodyPr>
            <a:spAutoFit/>
          </a:bodyPr>
          <a:lstStyle/>
          <a:p>
            <a:pPr>
              <a:spcBef>
                <a:spcPct val="50000"/>
              </a:spcBef>
            </a:pPr>
            <a:r>
              <a:rPr lang="en-US" sz="2400" dirty="0">
                <a:solidFill>
                  <a:schemeClr val="accent1">
                    <a:lumMod val="75000"/>
                  </a:schemeClr>
                </a:solidFill>
              </a:rPr>
              <a:t>Big Bang</a:t>
            </a:r>
            <a:r>
              <a:rPr lang="en-US" sz="1801" dirty="0">
                <a:solidFill>
                  <a:schemeClr val="accent1">
                    <a:lumMod val="75000"/>
                  </a:schemeClr>
                </a:solidFill>
              </a:rPr>
              <a:t> </a:t>
            </a:r>
          </a:p>
          <a:p>
            <a:pPr>
              <a:spcBef>
                <a:spcPct val="50000"/>
              </a:spcBef>
            </a:pPr>
            <a:r>
              <a:rPr lang="en-US" sz="1801" dirty="0">
                <a:solidFill>
                  <a:schemeClr val="accent1">
                    <a:lumMod val="75000"/>
                  </a:schemeClr>
                </a:solidFill>
              </a:rPr>
              <a:t>13.7 billion years ago</a:t>
            </a:r>
          </a:p>
        </p:txBody>
      </p:sp>
      <p:pic>
        <p:nvPicPr>
          <p:cNvPr id="12" name="Picture 15">
            <a:extLst>
              <a:ext uri="{FF2B5EF4-FFF2-40B4-BE49-F238E27FC236}">
                <a16:creationId xmlns:a16="http://schemas.microsoft.com/office/drawing/2014/main" id="{381F39CA-3F93-3B4E-B9D8-B379B501CDA4}"/>
              </a:ext>
            </a:extLst>
          </p:cNvPr>
          <p:cNvPicPr>
            <a:picLocks noChangeAspect="1" noChangeArrowheads="1"/>
          </p:cNvPicPr>
          <p:nvPr/>
        </p:nvPicPr>
        <p:blipFill>
          <a:blip r:embed="rId2" cstate="print"/>
          <a:srcRect/>
          <a:stretch>
            <a:fillRect/>
          </a:stretch>
        </p:blipFill>
        <p:spPr bwMode="auto">
          <a:xfrm>
            <a:off x="3192069" y="1499775"/>
            <a:ext cx="3418287" cy="2805113"/>
          </a:xfrm>
          <a:prstGeom prst="rect">
            <a:avLst/>
          </a:prstGeom>
          <a:noFill/>
          <a:ln w="9525">
            <a:noFill/>
            <a:miter lim="800000"/>
            <a:headEnd/>
            <a:tailEnd/>
          </a:ln>
        </p:spPr>
      </p:pic>
      <p:sp>
        <p:nvSpPr>
          <p:cNvPr id="13" name="Text Box 16">
            <a:extLst>
              <a:ext uri="{FF2B5EF4-FFF2-40B4-BE49-F238E27FC236}">
                <a16:creationId xmlns:a16="http://schemas.microsoft.com/office/drawing/2014/main" id="{BFD25FAD-D7E1-984D-8164-502DE739C25B}"/>
              </a:ext>
            </a:extLst>
          </p:cNvPr>
          <p:cNvSpPr txBox="1">
            <a:spLocks noChangeArrowheads="1"/>
          </p:cNvSpPr>
          <p:nvPr/>
        </p:nvSpPr>
        <p:spPr bwMode="auto">
          <a:xfrm>
            <a:off x="6703775" y="2902326"/>
            <a:ext cx="2743200" cy="1373646"/>
          </a:xfrm>
          <a:prstGeom prst="rect">
            <a:avLst/>
          </a:prstGeom>
          <a:solidFill>
            <a:srgbClr val="0000FF"/>
          </a:solidFill>
          <a:ln w="9525">
            <a:noFill/>
            <a:miter lim="800000"/>
            <a:headEnd/>
            <a:tailEnd/>
          </a:ln>
        </p:spPr>
        <p:txBody>
          <a:bodyPr>
            <a:spAutoFit/>
          </a:bodyPr>
          <a:lstStyle/>
          <a:p>
            <a:pPr>
              <a:spcBef>
                <a:spcPct val="50000"/>
              </a:spcBef>
            </a:pPr>
            <a:r>
              <a:rPr lang="en-US" sz="2100" dirty="0">
                <a:solidFill>
                  <a:srgbClr val="FFFF00"/>
                </a:solidFill>
              </a:rPr>
              <a:t>How did the energy transform into mass ?</a:t>
            </a:r>
          </a:p>
          <a:p>
            <a:pPr>
              <a:spcBef>
                <a:spcPct val="50000"/>
              </a:spcBef>
            </a:pPr>
            <a:r>
              <a:rPr lang="en-US" sz="1351" dirty="0">
                <a:solidFill>
                  <a:srgbClr val="FFFF00"/>
                </a:solidFill>
              </a:rPr>
              <a:t>(…and atoms, stars, planets)</a:t>
            </a:r>
            <a:endParaRPr lang="en-US" sz="2100" dirty="0">
              <a:solidFill>
                <a:srgbClr val="FFFF00"/>
              </a:solidFill>
            </a:endParaRPr>
          </a:p>
        </p:txBody>
      </p:sp>
      <p:sp>
        <p:nvSpPr>
          <p:cNvPr id="14" name="Rectangle 13">
            <a:extLst>
              <a:ext uri="{FF2B5EF4-FFF2-40B4-BE49-F238E27FC236}">
                <a16:creationId xmlns:a16="http://schemas.microsoft.com/office/drawing/2014/main" id="{6926F5EC-BBF1-E04B-A58F-EC0E66432D80}"/>
              </a:ext>
            </a:extLst>
          </p:cNvPr>
          <p:cNvSpPr/>
          <p:nvPr/>
        </p:nvSpPr>
        <p:spPr>
          <a:xfrm>
            <a:off x="3192065" y="4567291"/>
            <a:ext cx="6432327" cy="1015663"/>
          </a:xfrm>
          <a:prstGeom prst="rect">
            <a:avLst/>
          </a:prstGeom>
        </p:spPr>
        <p:txBody>
          <a:bodyPr wrap="square">
            <a:spAutoFit/>
          </a:bodyPr>
          <a:lstStyle/>
          <a:p>
            <a:pPr>
              <a:spcBef>
                <a:spcPct val="50000"/>
              </a:spcBef>
            </a:pPr>
            <a:r>
              <a:rPr lang="en-US" sz="2400" dirty="0">
                <a:solidFill>
                  <a:schemeClr val="accent1">
                    <a:lumMod val="75000"/>
                  </a:schemeClr>
                </a:solidFill>
              </a:rPr>
              <a:t>Big Bang: 	~50 % Antimatter </a:t>
            </a:r>
          </a:p>
          <a:p>
            <a:pPr>
              <a:spcBef>
                <a:spcPct val="50000"/>
              </a:spcBef>
            </a:pPr>
            <a:r>
              <a:rPr lang="en-US" sz="2400" dirty="0">
                <a:solidFill>
                  <a:schemeClr val="accent1">
                    <a:lumMod val="75000"/>
                  </a:schemeClr>
                </a:solidFill>
              </a:rPr>
              <a:t>Now:		  0 % Antimatter</a:t>
            </a:r>
          </a:p>
        </p:txBody>
      </p:sp>
    </p:spTree>
    <p:extLst>
      <p:ext uri="{BB962C8B-B14F-4D97-AF65-F5344CB8AC3E}">
        <p14:creationId xmlns:p14="http://schemas.microsoft.com/office/powerpoint/2010/main" val="2481982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A picture containing indoor, cake, cup, donut&#10;&#10;Description automatically generated">
            <a:extLst>
              <a:ext uri="{FF2B5EF4-FFF2-40B4-BE49-F238E27FC236}">
                <a16:creationId xmlns:a16="http://schemas.microsoft.com/office/drawing/2014/main" id="{A5D44B3E-6E00-B145-9B39-2F69ED2206E0}"/>
              </a:ext>
            </a:extLst>
          </p:cNvPr>
          <p:cNvPicPr>
            <a:picLocks noChangeAspect="1"/>
          </p:cNvPicPr>
          <p:nvPr/>
        </p:nvPicPr>
        <p:blipFill>
          <a:blip r:embed="rId2"/>
          <a:stretch>
            <a:fillRect/>
          </a:stretch>
        </p:blipFill>
        <p:spPr>
          <a:xfrm rot="1369673">
            <a:off x="10528901" y="5940816"/>
            <a:ext cx="1463888" cy="592101"/>
          </a:xfrm>
          <a:prstGeom prst="rect">
            <a:avLst/>
          </a:prstGeom>
        </p:spPr>
      </p:pic>
      <p:sp>
        <p:nvSpPr>
          <p:cNvPr id="73" name="Freeform 72">
            <a:extLst>
              <a:ext uri="{FF2B5EF4-FFF2-40B4-BE49-F238E27FC236}">
                <a16:creationId xmlns:a16="http://schemas.microsoft.com/office/drawing/2014/main" id="{F4733D76-03A0-4F4D-99CF-A1DD8E93080C}"/>
              </a:ext>
            </a:extLst>
          </p:cNvPr>
          <p:cNvSpPr/>
          <p:nvPr/>
        </p:nvSpPr>
        <p:spPr>
          <a:xfrm>
            <a:off x="4101092" y="4303675"/>
            <a:ext cx="7159752" cy="2217636"/>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7D5C8AB-321E-D04C-A297-CDF677A4713B}"/>
              </a:ext>
            </a:extLst>
          </p:cNvPr>
          <p:cNvPicPr>
            <a:picLocks noChangeAspect="1"/>
          </p:cNvPicPr>
          <p:nvPr/>
        </p:nvPicPr>
        <p:blipFill>
          <a:blip r:embed="rId3"/>
          <a:stretch>
            <a:fillRect/>
          </a:stretch>
        </p:blipFill>
        <p:spPr>
          <a:xfrm>
            <a:off x="5014604" y="1348866"/>
            <a:ext cx="1351995" cy="1357447"/>
          </a:xfrm>
          <a:prstGeom prst="rect">
            <a:avLst/>
          </a:prstGeom>
        </p:spPr>
      </p:pic>
      <p:sp>
        <p:nvSpPr>
          <p:cNvPr id="2" name="Title 1">
            <a:extLst>
              <a:ext uri="{FF2B5EF4-FFF2-40B4-BE49-F238E27FC236}">
                <a16:creationId xmlns:a16="http://schemas.microsoft.com/office/drawing/2014/main" id="{1209ED25-F823-6F45-BA69-530616B8F02F}"/>
              </a:ext>
            </a:extLst>
          </p:cNvPr>
          <p:cNvSpPr>
            <a:spLocks noGrp="1"/>
          </p:cNvSpPr>
          <p:nvPr>
            <p:ph type="title"/>
          </p:nvPr>
        </p:nvSpPr>
        <p:spPr/>
        <p:txBody>
          <a:bodyPr>
            <a:normAutofit/>
          </a:bodyPr>
          <a:lstStyle/>
          <a:p>
            <a:pPr algn="ctr"/>
            <a:r>
              <a:rPr lang="en-GB" dirty="0">
                <a:solidFill>
                  <a:schemeClr val="bg1"/>
                </a:solidFill>
              </a:rPr>
              <a:t>Talk overview</a:t>
            </a:r>
          </a:p>
        </p:txBody>
      </p:sp>
      <p:sp>
        <p:nvSpPr>
          <p:cNvPr id="147" name="Date Placeholder 146">
            <a:extLst>
              <a:ext uri="{FF2B5EF4-FFF2-40B4-BE49-F238E27FC236}">
                <a16:creationId xmlns:a16="http://schemas.microsoft.com/office/drawing/2014/main" id="{A1EF4324-B1B6-4541-B9C2-081B2980D7AF}"/>
              </a:ext>
            </a:extLst>
          </p:cNvPr>
          <p:cNvSpPr>
            <a:spLocks noGrp="1"/>
          </p:cNvSpPr>
          <p:nvPr>
            <p:ph type="dt" sz="half" idx="10"/>
          </p:nvPr>
        </p:nvSpPr>
        <p:spPr/>
        <p:txBody>
          <a:bodyPr/>
          <a:lstStyle/>
          <a:p>
            <a:r>
              <a:rPr lang="de-CH"/>
              <a:t>09/07/2020</a:t>
            </a:r>
            <a:endParaRPr lang="en-GB"/>
          </a:p>
        </p:txBody>
      </p:sp>
      <p:sp>
        <p:nvSpPr>
          <p:cNvPr id="6" name="Oval 5">
            <a:extLst>
              <a:ext uri="{FF2B5EF4-FFF2-40B4-BE49-F238E27FC236}">
                <a16:creationId xmlns:a16="http://schemas.microsoft.com/office/drawing/2014/main" id="{66E0AF06-8D68-7146-845E-04926819C03A}"/>
              </a:ext>
            </a:extLst>
          </p:cNvPr>
          <p:cNvSpPr/>
          <p:nvPr/>
        </p:nvSpPr>
        <p:spPr>
          <a:xfrm>
            <a:off x="9038557" y="3102053"/>
            <a:ext cx="1878496" cy="9044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18A1BD3-B643-204B-B6A2-1AE46F477121}"/>
              </a:ext>
            </a:extLst>
          </p:cNvPr>
          <p:cNvSpPr/>
          <p:nvPr/>
        </p:nvSpPr>
        <p:spPr>
          <a:xfrm>
            <a:off x="9349983" y="3244515"/>
            <a:ext cx="1219200" cy="587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EB206CC-73DA-774B-9F50-28F7DCAD245D}"/>
              </a:ext>
            </a:extLst>
          </p:cNvPr>
          <p:cNvSpPr/>
          <p:nvPr/>
        </p:nvSpPr>
        <p:spPr>
          <a:xfrm>
            <a:off x="8671110" y="4075027"/>
            <a:ext cx="470452" cy="226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B69AC1D8-5ABA-9047-9F41-B94A6D1FFA8C}"/>
              </a:ext>
            </a:extLst>
          </p:cNvPr>
          <p:cNvSpPr/>
          <p:nvPr/>
        </p:nvSpPr>
        <p:spPr>
          <a:xfrm>
            <a:off x="8742340" y="4109323"/>
            <a:ext cx="327992" cy="1579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a:extLst>
              <a:ext uri="{FF2B5EF4-FFF2-40B4-BE49-F238E27FC236}">
                <a16:creationId xmlns:a16="http://schemas.microsoft.com/office/drawing/2014/main" id="{637240D2-1F4D-2B43-B5C5-A7DC352970C9}"/>
              </a:ext>
            </a:extLst>
          </p:cNvPr>
          <p:cNvSpPr/>
          <p:nvPr/>
        </p:nvSpPr>
        <p:spPr>
          <a:xfrm>
            <a:off x="6255291" y="1916264"/>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0CDB36C5-91C8-F842-AB0A-A14C914B1CE7}"/>
              </a:ext>
            </a:extLst>
          </p:cNvPr>
          <p:cNvSpPr/>
          <p:nvPr/>
        </p:nvSpPr>
        <p:spPr>
          <a:xfrm>
            <a:off x="6237068" y="2077530"/>
            <a:ext cx="1063487" cy="288235"/>
          </a:xfrm>
          <a:custGeom>
            <a:avLst/>
            <a:gdLst>
              <a:gd name="connsiteX0" fmla="*/ 0 w 1063487"/>
              <a:gd name="connsiteY0" fmla="*/ 0 h 288235"/>
              <a:gd name="connsiteX1" fmla="*/ 59635 w 1063487"/>
              <a:gd name="connsiteY1" fmla="*/ 19879 h 288235"/>
              <a:gd name="connsiteX2" fmla="*/ 347870 w 1063487"/>
              <a:gd name="connsiteY2" fmla="*/ 39757 h 288235"/>
              <a:gd name="connsiteX3" fmla="*/ 387626 w 1063487"/>
              <a:gd name="connsiteY3" fmla="*/ 49696 h 288235"/>
              <a:gd name="connsiteX4" fmla="*/ 467139 w 1063487"/>
              <a:gd name="connsiteY4" fmla="*/ 59635 h 288235"/>
              <a:gd name="connsiteX5" fmla="*/ 526774 w 1063487"/>
              <a:gd name="connsiteY5" fmla="*/ 69574 h 288235"/>
              <a:gd name="connsiteX6" fmla="*/ 586409 w 1063487"/>
              <a:gd name="connsiteY6" fmla="*/ 89453 h 288235"/>
              <a:gd name="connsiteX7" fmla="*/ 616226 w 1063487"/>
              <a:gd name="connsiteY7" fmla="*/ 99392 h 288235"/>
              <a:gd name="connsiteX8" fmla="*/ 655983 w 1063487"/>
              <a:gd name="connsiteY8" fmla="*/ 109331 h 288235"/>
              <a:gd name="connsiteX9" fmla="*/ 695739 w 1063487"/>
              <a:gd name="connsiteY9" fmla="*/ 129209 h 288235"/>
              <a:gd name="connsiteX10" fmla="*/ 755374 w 1063487"/>
              <a:gd name="connsiteY10" fmla="*/ 149087 h 288235"/>
              <a:gd name="connsiteX11" fmla="*/ 815009 w 1063487"/>
              <a:gd name="connsiteY11" fmla="*/ 168966 h 288235"/>
              <a:gd name="connsiteX12" fmla="*/ 874644 w 1063487"/>
              <a:gd name="connsiteY12" fmla="*/ 188844 h 288235"/>
              <a:gd name="connsiteX13" fmla="*/ 904461 w 1063487"/>
              <a:gd name="connsiteY13" fmla="*/ 198783 h 288235"/>
              <a:gd name="connsiteX14" fmla="*/ 934278 w 1063487"/>
              <a:gd name="connsiteY14" fmla="*/ 218661 h 288235"/>
              <a:gd name="connsiteX15" fmla="*/ 954157 w 1063487"/>
              <a:gd name="connsiteY15" fmla="*/ 238539 h 288235"/>
              <a:gd name="connsiteX16" fmla="*/ 983974 w 1063487"/>
              <a:gd name="connsiteY16" fmla="*/ 248479 h 288235"/>
              <a:gd name="connsiteX17" fmla="*/ 1013791 w 1063487"/>
              <a:gd name="connsiteY17" fmla="*/ 268357 h 288235"/>
              <a:gd name="connsiteX18" fmla="*/ 1043609 w 1063487"/>
              <a:gd name="connsiteY18" fmla="*/ 278296 h 288235"/>
              <a:gd name="connsiteX19" fmla="*/ 1063487 w 1063487"/>
              <a:gd name="connsiteY19" fmla="*/ 288235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3487" h="288235">
                <a:moveTo>
                  <a:pt x="0" y="0"/>
                </a:moveTo>
                <a:cubicBezTo>
                  <a:pt x="19878" y="6626"/>
                  <a:pt x="38938" y="16611"/>
                  <a:pt x="59635" y="19879"/>
                </a:cubicBezTo>
                <a:cubicBezTo>
                  <a:pt x="87175" y="24228"/>
                  <a:pt x="335847" y="39006"/>
                  <a:pt x="347870" y="39757"/>
                </a:cubicBezTo>
                <a:cubicBezTo>
                  <a:pt x="361122" y="43070"/>
                  <a:pt x="374152" y="47450"/>
                  <a:pt x="387626" y="49696"/>
                </a:cubicBezTo>
                <a:cubicBezTo>
                  <a:pt x="413973" y="54087"/>
                  <a:pt x="440697" y="55858"/>
                  <a:pt x="467139" y="59635"/>
                </a:cubicBezTo>
                <a:cubicBezTo>
                  <a:pt x="487089" y="62485"/>
                  <a:pt x="506896" y="66261"/>
                  <a:pt x="526774" y="69574"/>
                </a:cubicBezTo>
                <a:lnTo>
                  <a:pt x="586409" y="89453"/>
                </a:lnTo>
                <a:cubicBezTo>
                  <a:pt x="596348" y="92766"/>
                  <a:pt x="606062" y="96851"/>
                  <a:pt x="616226" y="99392"/>
                </a:cubicBezTo>
                <a:lnTo>
                  <a:pt x="655983" y="109331"/>
                </a:lnTo>
                <a:cubicBezTo>
                  <a:pt x="669235" y="115957"/>
                  <a:pt x="681982" y="123706"/>
                  <a:pt x="695739" y="129209"/>
                </a:cubicBezTo>
                <a:cubicBezTo>
                  <a:pt x="715194" y="136991"/>
                  <a:pt x="735496" y="142461"/>
                  <a:pt x="755374" y="149087"/>
                </a:cubicBezTo>
                <a:lnTo>
                  <a:pt x="815009" y="168966"/>
                </a:lnTo>
                <a:lnTo>
                  <a:pt x="874644" y="188844"/>
                </a:lnTo>
                <a:cubicBezTo>
                  <a:pt x="884583" y="192157"/>
                  <a:pt x="895744" y="192972"/>
                  <a:pt x="904461" y="198783"/>
                </a:cubicBezTo>
                <a:cubicBezTo>
                  <a:pt x="914400" y="205409"/>
                  <a:pt x="924950" y="211199"/>
                  <a:pt x="934278" y="218661"/>
                </a:cubicBezTo>
                <a:cubicBezTo>
                  <a:pt x="941595" y="224515"/>
                  <a:pt x="946122" y="233718"/>
                  <a:pt x="954157" y="238539"/>
                </a:cubicBezTo>
                <a:cubicBezTo>
                  <a:pt x="963141" y="243929"/>
                  <a:pt x="974603" y="243794"/>
                  <a:pt x="983974" y="248479"/>
                </a:cubicBezTo>
                <a:cubicBezTo>
                  <a:pt x="994658" y="253821"/>
                  <a:pt x="1003107" y="263015"/>
                  <a:pt x="1013791" y="268357"/>
                </a:cubicBezTo>
                <a:cubicBezTo>
                  <a:pt x="1023162" y="273042"/>
                  <a:pt x="1033881" y="274405"/>
                  <a:pt x="1043609" y="278296"/>
                </a:cubicBezTo>
                <a:cubicBezTo>
                  <a:pt x="1050487" y="281047"/>
                  <a:pt x="1056861" y="284922"/>
                  <a:pt x="1063487" y="28823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a:extLst>
              <a:ext uri="{FF2B5EF4-FFF2-40B4-BE49-F238E27FC236}">
                <a16:creationId xmlns:a16="http://schemas.microsoft.com/office/drawing/2014/main" id="{3E2302A6-69C9-F246-B03C-632B79ED546A}"/>
              </a:ext>
            </a:extLst>
          </p:cNvPr>
          <p:cNvSpPr/>
          <p:nvPr/>
        </p:nvSpPr>
        <p:spPr>
          <a:xfrm>
            <a:off x="6288407" y="1289341"/>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3A88EA71-309B-B44E-96F9-DB0E7E2790B9}"/>
              </a:ext>
            </a:extLst>
          </p:cNvPr>
          <p:cNvSpPr/>
          <p:nvPr/>
        </p:nvSpPr>
        <p:spPr>
          <a:xfrm>
            <a:off x="6245352" y="1446003"/>
            <a:ext cx="1431261" cy="852107"/>
          </a:xfrm>
          <a:custGeom>
            <a:avLst/>
            <a:gdLst>
              <a:gd name="connsiteX0" fmla="*/ 0 w 1431261"/>
              <a:gd name="connsiteY0" fmla="*/ 447261 h 852107"/>
              <a:gd name="connsiteX1" fmla="*/ 69574 w 1431261"/>
              <a:gd name="connsiteY1" fmla="*/ 377687 h 852107"/>
              <a:gd name="connsiteX2" fmla="*/ 159026 w 1431261"/>
              <a:gd name="connsiteY2" fmla="*/ 318053 h 852107"/>
              <a:gd name="connsiteX3" fmla="*/ 188843 w 1431261"/>
              <a:gd name="connsiteY3" fmla="*/ 298174 h 852107"/>
              <a:gd name="connsiteX4" fmla="*/ 268357 w 1431261"/>
              <a:gd name="connsiteY4" fmla="*/ 248479 h 852107"/>
              <a:gd name="connsiteX5" fmla="*/ 318052 w 1431261"/>
              <a:gd name="connsiteY5" fmla="*/ 208722 h 852107"/>
              <a:gd name="connsiteX6" fmla="*/ 387626 w 1431261"/>
              <a:gd name="connsiteY6" fmla="*/ 188844 h 852107"/>
              <a:gd name="connsiteX7" fmla="*/ 467139 w 1431261"/>
              <a:gd name="connsiteY7" fmla="*/ 149087 h 852107"/>
              <a:gd name="connsiteX8" fmla="*/ 546652 w 1431261"/>
              <a:gd name="connsiteY8" fmla="*/ 109331 h 852107"/>
              <a:gd name="connsiteX9" fmla="*/ 636104 w 1431261"/>
              <a:gd name="connsiteY9" fmla="*/ 39757 h 852107"/>
              <a:gd name="connsiteX10" fmla="*/ 675861 w 1431261"/>
              <a:gd name="connsiteY10" fmla="*/ 29818 h 852107"/>
              <a:gd name="connsiteX11" fmla="*/ 705678 w 1431261"/>
              <a:gd name="connsiteY11" fmla="*/ 19879 h 852107"/>
              <a:gd name="connsiteX12" fmla="*/ 844826 w 1431261"/>
              <a:gd name="connsiteY12" fmla="*/ 0 h 852107"/>
              <a:gd name="connsiteX13" fmla="*/ 993913 w 1431261"/>
              <a:gd name="connsiteY13" fmla="*/ 9940 h 852107"/>
              <a:gd name="connsiteX14" fmla="*/ 1053548 w 1431261"/>
              <a:gd name="connsiteY14" fmla="*/ 29818 h 852107"/>
              <a:gd name="connsiteX15" fmla="*/ 1113183 w 1431261"/>
              <a:gd name="connsiteY15" fmla="*/ 59635 h 852107"/>
              <a:gd name="connsiteX16" fmla="*/ 1152939 w 1431261"/>
              <a:gd name="connsiteY16" fmla="*/ 119270 h 852107"/>
              <a:gd name="connsiteX17" fmla="*/ 1182757 w 1431261"/>
              <a:gd name="connsiteY17" fmla="*/ 178905 h 852107"/>
              <a:gd name="connsiteX18" fmla="*/ 1192696 w 1431261"/>
              <a:gd name="connsiteY18" fmla="*/ 208722 h 852107"/>
              <a:gd name="connsiteX19" fmla="*/ 1212574 w 1431261"/>
              <a:gd name="connsiteY19" fmla="*/ 298174 h 852107"/>
              <a:gd name="connsiteX20" fmla="*/ 1232452 w 1431261"/>
              <a:gd name="connsiteY20" fmla="*/ 327992 h 852107"/>
              <a:gd name="connsiteX21" fmla="*/ 1262270 w 1431261"/>
              <a:gd name="connsiteY21" fmla="*/ 377687 h 852107"/>
              <a:gd name="connsiteX22" fmla="*/ 1321904 w 1431261"/>
              <a:gd name="connsiteY22" fmla="*/ 447261 h 852107"/>
              <a:gd name="connsiteX23" fmla="*/ 1371600 w 1431261"/>
              <a:gd name="connsiteY23" fmla="*/ 526774 h 852107"/>
              <a:gd name="connsiteX24" fmla="*/ 1381539 w 1431261"/>
              <a:gd name="connsiteY24" fmla="*/ 566531 h 852107"/>
              <a:gd name="connsiteX25" fmla="*/ 1391478 w 1431261"/>
              <a:gd name="connsiteY25" fmla="*/ 596348 h 852107"/>
              <a:gd name="connsiteX26" fmla="*/ 1401417 w 1431261"/>
              <a:gd name="connsiteY26" fmla="*/ 675861 h 852107"/>
              <a:gd name="connsiteX27" fmla="*/ 1411357 w 1431261"/>
              <a:gd name="connsiteY27" fmla="*/ 735496 h 852107"/>
              <a:gd name="connsiteX28" fmla="*/ 1421296 w 1431261"/>
              <a:gd name="connsiteY28" fmla="*/ 815009 h 852107"/>
              <a:gd name="connsiteX29" fmla="*/ 1431235 w 1431261"/>
              <a:gd name="connsiteY29" fmla="*/ 834887 h 852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1261" h="852107">
                <a:moveTo>
                  <a:pt x="0" y="447261"/>
                </a:moveTo>
                <a:cubicBezTo>
                  <a:pt x="23191" y="424070"/>
                  <a:pt x="42285" y="395880"/>
                  <a:pt x="69574" y="377687"/>
                </a:cubicBezTo>
                <a:lnTo>
                  <a:pt x="159026" y="318053"/>
                </a:lnTo>
                <a:cubicBezTo>
                  <a:pt x="168965" y="311427"/>
                  <a:pt x="179515" y="305636"/>
                  <a:pt x="188843" y="298174"/>
                </a:cubicBezTo>
                <a:cubicBezTo>
                  <a:pt x="246720" y="251873"/>
                  <a:pt x="218414" y="265126"/>
                  <a:pt x="268357" y="248479"/>
                </a:cubicBezTo>
                <a:cubicBezTo>
                  <a:pt x="286846" y="229989"/>
                  <a:pt x="292975" y="221260"/>
                  <a:pt x="318052" y="208722"/>
                </a:cubicBezTo>
                <a:cubicBezTo>
                  <a:pt x="337194" y="199151"/>
                  <a:pt x="368521" y="195212"/>
                  <a:pt x="387626" y="188844"/>
                </a:cubicBezTo>
                <a:cubicBezTo>
                  <a:pt x="467436" y="162241"/>
                  <a:pt x="409741" y="180395"/>
                  <a:pt x="467139" y="149087"/>
                </a:cubicBezTo>
                <a:cubicBezTo>
                  <a:pt x="493153" y="134897"/>
                  <a:pt x="525699" y="130284"/>
                  <a:pt x="546652" y="109331"/>
                </a:cubicBezTo>
                <a:cubicBezTo>
                  <a:pt x="570047" y="85936"/>
                  <a:pt x="604402" y="47682"/>
                  <a:pt x="636104" y="39757"/>
                </a:cubicBezTo>
                <a:cubicBezTo>
                  <a:pt x="649356" y="36444"/>
                  <a:pt x="662726" y="33571"/>
                  <a:pt x="675861" y="29818"/>
                </a:cubicBezTo>
                <a:cubicBezTo>
                  <a:pt x="685935" y="26940"/>
                  <a:pt x="695361" y="21700"/>
                  <a:pt x="705678" y="19879"/>
                </a:cubicBezTo>
                <a:cubicBezTo>
                  <a:pt x="751819" y="11736"/>
                  <a:pt x="844826" y="0"/>
                  <a:pt x="844826" y="0"/>
                </a:cubicBezTo>
                <a:cubicBezTo>
                  <a:pt x="894522" y="3313"/>
                  <a:pt x="944608" y="2896"/>
                  <a:pt x="993913" y="9940"/>
                </a:cubicBezTo>
                <a:cubicBezTo>
                  <a:pt x="1014656" y="12903"/>
                  <a:pt x="1033670" y="23192"/>
                  <a:pt x="1053548" y="29818"/>
                </a:cubicBezTo>
                <a:cubicBezTo>
                  <a:pt x="1094697" y="43534"/>
                  <a:pt x="1074648" y="33946"/>
                  <a:pt x="1113183" y="59635"/>
                </a:cubicBezTo>
                <a:cubicBezTo>
                  <a:pt x="1126435" y="79513"/>
                  <a:pt x="1145384" y="96605"/>
                  <a:pt x="1152939" y="119270"/>
                </a:cubicBezTo>
                <a:cubicBezTo>
                  <a:pt x="1166656" y="160420"/>
                  <a:pt x="1157067" y="140370"/>
                  <a:pt x="1182757" y="178905"/>
                </a:cubicBezTo>
                <a:cubicBezTo>
                  <a:pt x="1186070" y="188844"/>
                  <a:pt x="1190423" y="198495"/>
                  <a:pt x="1192696" y="208722"/>
                </a:cubicBezTo>
                <a:cubicBezTo>
                  <a:pt x="1198804" y="236209"/>
                  <a:pt x="1199149" y="271324"/>
                  <a:pt x="1212574" y="298174"/>
                </a:cubicBezTo>
                <a:cubicBezTo>
                  <a:pt x="1217916" y="308858"/>
                  <a:pt x="1226121" y="317862"/>
                  <a:pt x="1232452" y="327992"/>
                </a:cubicBezTo>
                <a:cubicBezTo>
                  <a:pt x="1242691" y="344374"/>
                  <a:pt x="1250679" y="362233"/>
                  <a:pt x="1262270" y="377687"/>
                </a:cubicBezTo>
                <a:cubicBezTo>
                  <a:pt x="1323251" y="458995"/>
                  <a:pt x="1260730" y="349384"/>
                  <a:pt x="1321904" y="447261"/>
                </a:cubicBezTo>
                <a:cubicBezTo>
                  <a:pt x="1390120" y="556406"/>
                  <a:pt x="1287135" y="414153"/>
                  <a:pt x="1371600" y="526774"/>
                </a:cubicBezTo>
                <a:cubicBezTo>
                  <a:pt x="1374913" y="540026"/>
                  <a:pt x="1377786" y="553396"/>
                  <a:pt x="1381539" y="566531"/>
                </a:cubicBezTo>
                <a:cubicBezTo>
                  <a:pt x="1384417" y="576605"/>
                  <a:pt x="1389604" y="586040"/>
                  <a:pt x="1391478" y="596348"/>
                </a:cubicBezTo>
                <a:cubicBezTo>
                  <a:pt x="1396256" y="622628"/>
                  <a:pt x="1397639" y="649419"/>
                  <a:pt x="1401417" y="675861"/>
                </a:cubicBezTo>
                <a:cubicBezTo>
                  <a:pt x="1404267" y="695811"/>
                  <a:pt x="1408507" y="715546"/>
                  <a:pt x="1411357" y="735496"/>
                </a:cubicBezTo>
                <a:cubicBezTo>
                  <a:pt x="1415135" y="761938"/>
                  <a:pt x="1416518" y="788729"/>
                  <a:pt x="1421296" y="815009"/>
                </a:cubicBezTo>
                <a:cubicBezTo>
                  <a:pt x="1432283" y="875436"/>
                  <a:pt x="1431235" y="846617"/>
                  <a:pt x="1431235" y="83488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a:extLst>
              <a:ext uri="{FF2B5EF4-FFF2-40B4-BE49-F238E27FC236}">
                <a16:creationId xmlns:a16="http://schemas.microsoft.com/office/drawing/2014/main" id="{3E25844A-0AC2-AD40-AA83-CD2FF5F8C70D}"/>
              </a:ext>
            </a:extLst>
          </p:cNvPr>
          <p:cNvSpPr/>
          <p:nvPr/>
        </p:nvSpPr>
        <p:spPr>
          <a:xfrm>
            <a:off x="6225474" y="2134925"/>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a:extLst>
              <a:ext uri="{FF2B5EF4-FFF2-40B4-BE49-F238E27FC236}">
                <a16:creationId xmlns:a16="http://schemas.microsoft.com/office/drawing/2014/main" id="{57DF97E4-2C66-F54A-94D3-3C1BE1096489}"/>
              </a:ext>
            </a:extLst>
          </p:cNvPr>
          <p:cNvSpPr/>
          <p:nvPr/>
        </p:nvSpPr>
        <p:spPr>
          <a:xfrm>
            <a:off x="6165839" y="2298110"/>
            <a:ext cx="1133061" cy="516835"/>
          </a:xfrm>
          <a:custGeom>
            <a:avLst/>
            <a:gdLst>
              <a:gd name="connsiteX0" fmla="*/ 0 w 1133061"/>
              <a:gd name="connsiteY0" fmla="*/ 0 h 516835"/>
              <a:gd name="connsiteX1" fmla="*/ 39756 w 1133061"/>
              <a:gd name="connsiteY1" fmla="*/ 109331 h 516835"/>
              <a:gd name="connsiteX2" fmla="*/ 59635 w 1133061"/>
              <a:gd name="connsiteY2" fmla="*/ 178905 h 516835"/>
              <a:gd name="connsiteX3" fmla="*/ 69574 w 1133061"/>
              <a:gd name="connsiteY3" fmla="*/ 218661 h 516835"/>
              <a:gd name="connsiteX4" fmla="*/ 79513 w 1133061"/>
              <a:gd name="connsiteY4" fmla="*/ 248478 h 516835"/>
              <a:gd name="connsiteX5" fmla="*/ 139148 w 1133061"/>
              <a:gd name="connsiteY5" fmla="*/ 308113 h 516835"/>
              <a:gd name="connsiteX6" fmla="*/ 178904 w 1133061"/>
              <a:gd name="connsiteY6" fmla="*/ 347870 h 516835"/>
              <a:gd name="connsiteX7" fmla="*/ 228600 w 1133061"/>
              <a:gd name="connsiteY7" fmla="*/ 397565 h 516835"/>
              <a:gd name="connsiteX8" fmla="*/ 248478 w 1133061"/>
              <a:gd name="connsiteY8" fmla="*/ 417444 h 516835"/>
              <a:gd name="connsiteX9" fmla="*/ 278295 w 1133061"/>
              <a:gd name="connsiteY9" fmla="*/ 427383 h 516835"/>
              <a:gd name="connsiteX10" fmla="*/ 357808 w 1133061"/>
              <a:gd name="connsiteY10" fmla="*/ 467139 h 516835"/>
              <a:gd name="connsiteX11" fmla="*/ 417443 w 1133061"/>
              <a:gd name="connsiteY11" fmla="*/ 487018 h 516835"/>
              <a:gd name="connsiteX12" fmla="*/ 447261 w 1133061"/>
              <a:gd name="connsiteY12" fmla="*/ 496957 h 516835"/>
              <a:gd name="connsiteX13" fmla="*/ 516835 w 1133061"/>
              <a:gd name="connsiteY13" fmla="*/ 516835 h 516835"/>
              <a:gd name="connsiteX14" fmla="*/ 626165 w 1133061"/>
              <a:gd name="connsiteY14" fmla="*/ 506896 h 516835"/>
              <a:gd name="connsiteX15" fmla="*/ 675861 w 1133061"/>
              <a:gd name="connsiteY15" fmla="*/ 496957 h 516835"/>
              <a:gd name="connsiteX16" fmla="*/ 805069 w 1133061"/>
              <a:gd name="connsiteY16" fmla="*/ 487018 h 516835"/>
              <a:gd name="connsiteX17" fmla="*/ 854765 w 1133061"/>
              <a:gd name="connsiteY17" fmla="*/ 477078 h 516835"/>
              <a:gd name="connsiteX18" fmla="*/ 884582 w 1133061"/>
              <a:gd name="connsiteY18" fmla="*/ 467139 h 516835"/>
              <a:gd name="connsiteX19" fmla="*/ 944217 w 1133061"/>
              <a:gd name="connsiteY19" fmla="*/ 457200 h 516835"/>
              <a:gd name="connsiteX20" fmla="*/ 1063487 w 1133061"/>
              <a:gd name="connsiteY20" fmla="*/ 427383 h 516835"/>
              <a:gd name="connsiteX21" fmla="*/ 1123121 w 1133061"/>
              <a:gd name="connsiteY21" fmla="*/ 397565 h 516835"/>
              <a:gd name="connsiteX22" fmla="*/ 1133061 w 1133061"/>
              <a:gd name="connsiteY22" fmla="*/ 397565 h 51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33061" h="516835">
                <a:moveTo>
                  <a:pt x="0" y="0"/>
                </a:moveTo>
                <a:cubicBezTo>
                  <a:pt x="13174" y="32935"/>
                  <a:pt x="31249" y="75303"/>
                  <a:pt x="39756" y="109331"/>
                </a:cubicBezTo>
                <a:cubicBezTo>
                  <a:pt x="70826" y="233611"/>
                  <a:pt x="31117" y="79094"/>
                  <a:pt x="59635" y="178905"/>
                </a:cubicBezTo>
                <a:cubicBezTo>
                  <a:pt x="63388" y="192039"/>
                  <a:pt x="65821" y="205527"/>
                  <a:pt x="69574" y="218661"/>
                </a:cubicBezTo>
                <a:cubicBezTo>
                  <a:pt x="72452" y="228735"/>
                  <a:pt x="73081" y="240208"/>
                  <a:pt x="79513" y="248478"/>
                </a:cubicBezTo>
                <a:cubicBezTo>
                  <a:pt x="96772" y="270668"/>
                  <a:pt x="139148" y="308113"/>
                  <a:pt x="139148" y="308113"/>
                </a:cubicBezTo>
                <a:cubicBezTo>
                  <a:pt x="159762" y="369957"/>
                  <a:pt x="131786" y="312532"/>
                  <a:pt x="178904" y="347870"/>
                </a:cubicBezTo>
                <a:cubicBezTo>
                  <a:pt x="197645" y="361926"/>
                  <a:pt x="212035" y="381000"/>
                  <a:pt x="228600" y="397565"/>
                </a:cubicBezTo>
                <a:cubicBezTo>
                  <a:pt x="235226" y="404191"/>
                  <a:pt x="239588" y="414481"/>
                  <a:pt x="248478" y="417444"/>
                </a:cubicBezTo>
                <a:lnTo>
                  <a:pt x="278295" y="427383"/>
                </a:lnTo>
                <a:cubicBezTo>
                  <a:pt x="312990" y="462077"/>
                  <a:pt x="289284" y="444298"/>
                  <a:pt x="357808" y="467139"/>
                </a:cubicBezTo>
                <a:lnTo>
                  <a:pt x="417443" y="487018"/>
                </a:lnTo>
                <a:cubicBezTo>
                  <a:pt x="427382" y="490331"/>
                  <a:pt x="437097" y="494416"/>
                  <a:pt x="447261" y="496957"/>
                </a:cubicBezTo>
                <a:cubicBezTo>
                  <a:pt x="497181" y="509437"/>
                  <a:pt x="474058" y="502577"/>
                  <a:pt x="516835" y="516835"/>
                </a:cubicBezTo>
                <a:cubicBezTo>
                  <a:pt x="553278" y="513522"/>
                  <a:pt x="589854" y="511435"/>
                  <a:pt x="626165" y="506896"/>
                </a:cubicBezTo>
                <a:cubicBezTo>
                  <a:pt x="642928" y="504801"/>
                  <a:pt x="659071" y="498823"/>
                  <a:pt x="675861" y="496957"/>
                </a:cubicBezTo>
                <a:cubicBezTo>
                  <a:pt x="718793" y="492187"/>
                  <a:pt x="762000" y="490331"/>
                  <a:pt x="805069" y="487018"/>
                </a:cubicBezTo>
                <a:cubicBezTo>
                  <a:pt x="821634" y="483705"/>
                  <a:pt x="838376" y="481175"/>
                  <a:pt x="854765" y="477078"/>
                </a:cubicBezTo>
                <a:cubicBezTo>
                  <a:pt x="864929" y="474537"/>
                  <a:pt x="874355" y="469412"/>
                  <a:pt x="884582" y="467139"/>
                </a:cubicBezTo>
                <a:cubicBezTo>
                  <a:pt x="904255" y="462767"/>
                  <a:pt x="924666" y="462088"/>
                  <a:pt x="944217" y="457200"/>
                </a:cubicBezTo>
                <a:cubicBezTo>
                  <a:pt x="1101724" y="417824"/>
                  <a:pt x="907441" y="453390"/>
                  <a:pt x="1063487" y="427383"/>
                </a:cubicBezTo>
                <a:cubicBezTo>
                  <a:pt x="1092636" y="407951"/>
                  <a:pt x="1090204" y="405795"/>
                  <a:pt x="1123121" y="397565"/>
                </a:cubicBezTo>
                <a:cubicBezTo>
                  <a:pt x="1126335" y="396761"/>
                  <a:pt x="1129748" y="397565"/>
                  <a:pt x="1133061" y="3975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a:extLst>
              <a:ext uri="{FF2B5EF4-FFF2-40B4-BE49-F238E27FC236}">
                <a16:creationId xmlns:a16="http://schemas.microsoft.com/office/drawing/2014/main" id="{EEFEE29D-2D10-CE4A-BAC9-6E8B4A2DB556}"/>
              </a:ext>
            </a:extLst>
          </p:cNvPr>
          <p:cNvSpPr/>
          <p:nvPr/>
        </p:nvSpPr>
        <p:spPr>
          <a:xfrm>
            <a:off x="6086326" y="2452977"/>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CD459226-2437-9240-B346-F8C26E23F859}"/>
              </a:ext>
            </a:extLst>
          </p:cNvPr>
          <p:cNvSpPr/>
          <p:nvPr/>
        </p:nvSpPr>
        <p:spPr>
          <a:xfrm>
            <a:off x="6042567" y="2590364"/>
            <a:ext cx="1292087" cy="864705"/>
          </a:xfrm>
          <a:custGeom>
            <a:avLst/>
            <a:gdLst>
              <a:gd name="connsiteX0" fmla="*/ 0 w 1292087"/>
              <a:gd name="connsiteY0" fmla="*/ 0 h 864705"/>
              <a:gd name="connsiteX1" fmla="*/ 9939 w 1292087"/>
              <a:gd name="connsiteY1" fmla="*/ 149087 h 864705"/>
              <a:gd name="connsiteX2" fmla="*/ 19878 w 1292087"/>
              <a:gd name="connsiteY2" fmla="*/ 318053 h 864705"/>
              <a:gd name="connsiteX3" fmla="*/ 29817 w 1292087"/>
              <a:gd name="connsiteY3" fmla="*/ 457200 h 864705"/>
              <a:gd name="connsiteX4" fmla="*/ 59635 w 1292087"/>
              <a:gd name="connsiteY4" fmla="*/ 566531 h 864705"/>
              <a:gd name="connsiteX5" fmla="*/ 69574 w 1292087"/>
              <a:gd name="connsiteY5" fmla="*/ 606287 h 864705"/>
              <a:gd name="connsiteX6" fmla="*/ 89452 w 1292087"/>
              <a:gd name="connsiteY6" fmla="*/ 685800 h 864705"/>
              <a:gd name="connsiteX7" fmla="*/ 129209 w 1292087"/>
              <a:gd name="connsiteY7" fmla="*/ 735496 h 864705"/>
              <a:gd name="connsiteX8" fmla="*/ 159026 w 1292087"/>
              <a:gd name="connsiteY8" fmla="*/ 745435 h 864705"/>
              <a:gd name="connsiteX9" fmla="*/ 188843 w 1292087"/>
              <a:gd name="connsiteY9" fmla="*/ 765313 h 864705"/>
              <a:gd name="connsiteX10" fmla="*/ 218661 w 1292087"/>
              <a:gd name="connsiteY10" fmla="*/ 775253 h 864705"/>
              <a:gd name="connsiteX11" fmla="*/ 248478 w 1292087"/>
              <a:gd name="connsiteY11" fmla="*/ 795131 h 864705"/>
              <a:gd name="connsiteX12" fmla="*/ 308113 w 1292087"/>
              <a:gd name="connsiteY12" fmla="*/ 815009 h 864705"/>
              <a:gd name="connsiteX13" fmla="*/ 337930 w 1292087"/>
              <a:gd name="connsiteY13" fmla="*/ 824948 h 864705"/>
              <a:gd name="connsiteX14" fmla="*/ 427383 w 1292087"/>
              <a:gd name="connsiteY14" fmla="*/ 854766 h 864705"/>
              <a:gd name="connsiteX15" fmla="*/ 457200 w 1292087"/>
              <a:gd name="connsiteY15" fmla="*/ 864705 h 864705"/>
              <a:gd name="connsiteX16" fmla="*/ 655983 w 1292087"/>
              <a:gd name="connsiteY16" fmla="*/ 854766 h 864705"/>
              <a:gd name="connsiteX17" fmla="*/ 715617 w 1292087"/>
              <a:gd name="connsiteY17" fmla="*/ 834887 h 864705"/>
              <a:gd name="connsiteX18" fmla="*/ 755374 w 1292087"/>
              <a:gd name="connsiteY18" fmla="*/ 824948 h 864705"/>
              <a:gd name="connsiteX19" fmla="*/ 815009 w 1292087"/>
              <a:gd name="connsiteY19" fmla="*/ 805070 h 864705"/>
              <a:gd name="connsiteX20" fmla="*/ 844826 w 1292087"/>
              <a:gd name="connsiteY20" fmla="*/ 775253 h 864705"/>
              <a:gd name="connsiteX21" fmla="*/ 894522 w 1292087"/>
              <a:gd name="connsiteY21" fmla="*/ 735496 h 864705"/>
              <a:gd name="connsiteX22" fmla="*/ 934278 w 1292087"/>
              <a:gd name="connsiteY22" fmla="*/ 675861 h 864705"/>
              <a:gd name="connsiteX23" fmla="*/ 964096 w 1292087"/>
              <a:gd name="connsiteY23" fmla="*/ 646044 h 864705"/>
              <a:gd name="connsiteX24" fmla="*/ 983974 w 1292087"/>
              <a:gd name="connsiteY24" fmla="*/ 616226 h 864705"/>
              <a:gd name="connsiteX25" fmla="*/ 1053548 w 1292087"/>
              <a:gd name="connsiteY25" fmla="*/ 556592 h 864705"/>
              <a:gd name="connsiteX26" fmla="*/ 1113183 w 1292087"/>
              <a:gd name="connsiteY26" fmla="*/ 496957 h 864705"/>
              <a:gd name="connsiteX27" fmla="*/ 1133061 w 1292087"/>
              <a:gd name="connsiteY27" fmla="*/ 467140 h 864705"/>
              <a:gd name="connsiteX28" fmla="*/ 1152939 w 1292087"/>
              <a:gd name="connsiteY28" fmla="*/ 447261 h 864705"/>
              <a:gd name="connsiteX29" fmla="*/ 1232452 w 1292087"/>
              <a:gd name="connsiteY29" fmla="*/ 397566 h 864705"/>
              <a:gd name="connsiteX30" fmla="*/ 1262269 w 1292087"/>
              <a:gd name="connsiteY30" fmla="*/ 387626 h 864705"/>
              <a:gd name="connsiteX31" fmla="*/ 1272209 w 1292087"/>
              <a:gd name="connsiteY31" fmla="*/ 357809 h 864705"/>
              <a:gd name="connsiteX32" fmla="*/ 1292087 w 1292087"/>
              <a:gd name="connsiteY32" fmla="*/ 327992 h 86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2087" h="864705">
                <a:moveTo>
                  <a:pt x="0" y="0"/>
                </a:moveTo>
                <a:cubicBezTo>
                  <a:pt x="3313" y="49696"/>
                  <a:pt x="6832" y="99378"/>
                  <a:pt x="9939" y="149087"/>
                </a:cubicBezTo>
                <a:cubicBezTo>
                  <a:pt x="13458" y="205396"/>
                  <a:pt x="16246" y="261751"/>
                  <a:pt x="19878" y="318053"/>
                </a:cubicBezTo>
                <a:cubicBezTo>
                  <a:pt x="22872" y="364457"/>
                  <a:pt x="24949" y="410955"/>
                  <a:pt x="29817" y="457200"/>
                </a:cubicBezTo>
                <a:cubicBezTo>
                  <a:pt x="36069" y="516593"/>
                  <a:pt x="44084" y="504327"/>
                  <a:pt x="59635" y="566531"/>
                </a:cubicBezTo>
                <a:cubicBezTo>
                  <a:pt x="62948" y="579783"/>
                  <a:pt x="66611" y="592952"/>
                  <a:pt x="69574" y="606287"/>
                </a:cubicBezTo>
                <a:cubicBezTo>
                  <a:pt x="74111" y="626702"/>
                  <a:pt x="78795" y="664486"/>
                  <a:pt x="89452" y="685800"/>
                </a:cubicBezTo>
                <a:cubicBezTo>
                  <a:pt x="95257" y="697411"/>
                  <a:pt x="116000" y="727571"/>
                  <a:pt x="129209" y="735496"/>
                </a:cubicBezTo>
                <a:cubicBezTo>
                  <a:pt x="138193" y="740886"/>
                  <a:pt x="149655" y="740750"/>
                  <a:pt x="159026" y="745435"/>
                </a:cubicBezTo>
                <a:cubicBezTo>
                  <a:pt x="169710" y="750777"/>
                  <a:pt x="178159" y="759971"/>
                  <a:pt x="188843" y="765313"/>
                </a:cubicBezTo>
                <a:cubicBezTo>
                  <a:pt x="198214" y="769999"/>
                  <a:pt x="209290" y="770567"/>
                  <a:pt x="218661" y="775253"/>
                </a:cubicBezTo>
                <a:cubicBezTo>
                  <a:pt x="229345" y="780595"/>
                  <a:pt x="237562" y="790280"/>
                  <a:pt x="248478" y="795131"/>
                </a:cubicBezTo>
                <a:cubicBezTo>
                  <a:pt x="267626" y="803641"/>
                  <a:pt x="288235" y="808383"/>
                  <a:pt x="308113" y="815009"/>
                </a:cubicBezTo>
                <a:lnTo>
                  <a:pt x="337930" y="824948"/>
                </a:lnTo>
                <a:lnTo>
                  <a:pt x="427383" y="854766"/>
                </a:lnTo>
                <a:lnTo>
                  <a:pt x="457200" y="864705"/>
                </a:lnTo>
                <a:cubicBezTo>
                  <a:pt x="523461" y="861392"/>
                  <a:pt x="590077" y="862371"/>
                  <a:pt x="655983" y="854766"/>
                </a:cubicBezTo>
                <a:cubicBezTo>
                  <a:pt x="676798" y="852364"/>
                  <a:pt x="695289" y="839969"/>
                  <a:pt x="715617" y="834887"/>
                </a:cubicBezTo>
                <a:cubicBezTo>
                  <a:pt x="728869" y="831574"/>
                  <a:pt x="742290" y="828873"/>
                  <a:pt x="755374" y="824948"/>
                </a:cubicBezTo>
                <a:cubicBezTo>
                  <a:pt x="775444" y="818927"/>
                  <a:pt x="815009" y="805070"/>
                  <a:pt x="815009" y="805070"/>
                </a:cubicBezTo>
                <a:cubicBezTo>
                  <a:pt x="824948" y="795131"/>
                  <a:pt x="834028" y="784251"/>
                  <a:pt x="844826" y="775253"/>
                </a:cubicBezTo>
                <a:cubicBezTo>
                  <a:pt x="870901" y="753524"/>
                  <a:pt x="875248" y="761194"/>
                  <a:pt x="894522" y="735496"/>
                </a:cubicBezTo>
                <a:cubicBezTo>
                  <a:pt x="908856" y="716384"/>
                  <a:pt x="917384" y="692754"/>
                  <a:pt x="934278" y="675861"/>
                </a:cubicBezTo>
                <a:cubicBezTo>
                  <a:pt x="944217" y="665922"/>
                  <a:pt x="955097" y="656842"/>
                  <a:pt x="964096" y="646044"/>
                </a:cubicBezTo>
                <a:cubicBezTo>
                  <a:pt x="971743" y="636867"/>
                  <a:pt x="976327" y="625403"/>
                  <a:pt x="983974" y="616226"/>
                </a:cubicBezTo>
                <a:cubicBezTo>
                  <a:pt x="1038067" y="551313"/>
                  <a:pt x="987740" y="622400"/>
                  <a:pt x="1053548" y="556592"/>
                </a:cubicBezTo>
                <a:cubicBezTo>
                  <a:pt x="1127518" y="482622"/>
                  <a:pt x="1042911" y="543803"/>
                  <a:pt x="1113183" y="496957"/>
                </a:cubicBezTo>
                <a:cubicBezTo>
                  <a:pt x="1119809" y="487018"/>
                  <a:pt x="1125599" y="476468"/>
                  <a:pt x="1133061" y="467140"/>
                </a:cubicBezTo>
                <a:cubicBezTo>
                  <a:pt x="1138915" y="459823"/>
                  <a:pt x="1145740" y="453260"/>
                  <a:pt x="1152939" y="447261"/>
                </a:cubicBezTo>
                <a:cubicBezTo>
                  <a:pt x="1183155" y="422081"/>
                  <a:pt x="1197015" y="412754"/>
                  <a:pt x="1232452" y="397566"/>
                </a:cubicBezTo>
                <a:cubicBezTo>
                  <a:pt x="1242082" y="393439"/>
                  <a:pt x="1252330" y="390939"/>
                  <a:pt x="1262269" y="387626"/>
                </a:cubicBezTo>
                <a:cubicBezTo>
                  <a:pt x="1265582" y="377687"/>
                  <a:pt x="1267524" y="367180"/>
                  <a:pt x="1272209" y="357809"/>
                </a:cubicBezTo>
                <a:cubicBezTo>
                  <a:pt x="1277551" y="347125"/>
                  <a:pt x="1292087" y="327992"/>
                  <a:pt x="1292087" y="327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a:extLst>
              <a:ext uri="{FF2B5EF4-FFF2-40B4-BE49-F238E27FC236}">
                <a16:creationId xmlns:a16="http://schemas.microsoft.com/office/drawing/2014/main" id="{94D32AF6-B5B7-E34F-9807-B1EA822D6044}"/>
              </a:ext>
            </a:extLst>
          </p:cNvPr>
          <p:cNvSpPr/>
          <p:nvPr/>
        </p:nvSpPr>
        <p:spPr>
          <a:xfrm>
            <a:off x="7795856" y="2383403"/>
            <a:ext cx="3022639" cy="924340"/>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21">
            <a:extLst>
              <a:ext uri="{FF2B5EF4-FFF2-40B4-BE49-F238E27FC236}">
                <a16:creationId xmlns:a16="http://schemas.microsoft.com/office/drawing/2014/main" id="{62EBFDC7-01D7-524A-B369-7D647CE96228}"/>
              </a:ext>
            </a:extLst>
          </p:cNvPr>
          <p:cNvSpPr/>
          <p:nvPr/>
        </p:nvSpPr>
        <p:spPr>
          <a:xfrm>
            <a:off x="7607847" y="2503189"/>
            <a:ext cx="3022639" cy="693193"/>
          </a:xfrm>
          <a:custGeom>
            <a:avLst/>
            <a:gdLst>
              <a:gd name="connsiteX0" fmla="*/ 0 w 3022639"/>
              <a:gd name="connsiteY0" fmla="*/ 39757 h 924340"/>
              <a:gd name="connsiteX1" fmla="*/ 278296 w 3022639"/>
              <a:gd name="connsiteY1" fmla="*/ 19879 h 924340"/>
              <a:gd name="connsiteX2" fmla="*/ 685800 w 3022639"/>
              <a:gd name="connsiteY2" fmla="*/ 29818 h 924340"/>
              <a:gd name="connsiteX3" fmla="*/ 1093305 w 3022639"/>
              <a:gd name="connsiteY3" fmla="*/ 29818 h 924340"/>
              <a:gd name="connsiteX4" fmla="*/ 1490870 w 3022639"/>
              <a:gd name="connsiteY4" fmla="*/ 9940 h 924340"/>
              <a:gd name="connsiteX5" fmla="*/ 1550505 w 3022639"/>
              <a:gd name="connsiteY5" fmla="*/ 0 h 924340"/>
              <a:gd name="connsiteX6" fmla="*/ 1898374 w 3022639"/>
              <a:gd name="connsiteY6" fmla="*/ 19879 h 924340"/>
              <a:gd name="connsiteX7" fmla="*/ 2067339 w 3022639"/>
              <a:gd name="connsiteY7" fmla="*/ 39757 h 924340"/>
              <a:gd name="connsiteX8" fmla="*/ 2107096 w 3022639"/>
              <a:gd name="connsiteY8" fmla="*/ 49696 h 924340"/>
              <a:gd name="connsiteX9" fmla="*/ 2226366 w 3022639"/>
              <a:gd name="connsiteY9" fmla="*/ 69574 h 924340"/>
              <a:gd name="connsiteX10" fmla="*/ 2295939 w 3022639"/>
              <a:gd name="connsiteY10" fmla="*/ 79514 h 924340"/>
              <a:gd name="connsiteX11" fmla="*/ 2504661 w 3022639"/>
              <a:gd name="connsiteY11" fmla="*/ 99392 h 924340"/>
              <a:gd name="connsiteX12" fmla="*/ 2554357 w 3022639"/>
              <a:gd name="connsiteY12" fmla="*/ 109331 h 924340"/>
              <a:gd name="connsiteX13" fmla="*/ 2653748 w 3022639"/>
              <a:gd name="connsiteY13" fmla="*/ 119270 h 924340"/>
              <a:gd name="connsiteX14" fmla="*/ 2743200 w 3022639"/>
              <a:gd name="connsiteY14" fmla="*/ 129209 h 924340"/>
              <a:gd name="connsiteX15" fmla="*/ 2802835 w 3022639"/>
              <a:gd name="connsiteY15" fmla="*/ 149087 h 924340"/>
              <a:gd name="connsiteX16" fmla="*/ 2872409 w 3022639"/>
              <a:gd name="connsiteY16" fmla="*/ 208722 h 924340"/>
              <a:gd name="connsiteX17" fmla="*/ 2902226 w 3022639"/>
              <a:gd name="connsiteY17" fmla="*/ 268357 h 924340"/>
              <a:gd name="connsiteX18" fmla="*/ 2912166 w 3022639"/>
              <a:gd name="connsiteY18" fmla="*/ 298174 h 924340"/>
              <a:gd name="connsiteX19" fmla="*/ 2932044 w 3022639"/>
              <a:gd name="connsiteY19" fmla="*/ 327992 h 924340"/>
              <a:gd name="connsiteX20" fmla="*/ 2951922 w 3022639"/>
              <a:gd name="connsiteY20" fmla="*/ 387627 h 924340"/>
              <a:gd name="connsiteX21" fmla="*/ 2971800 w 3022639"/>
              <a:gd name="connsiteY21" fmla="*/ 447261 h 924340"/>
              <a:gd name="connsiteX22" fmla="*/ 3001618 w 3022639"/>
              <a:gd name="connsiteY22" fmla="*/ 536714 h 924340"/>
              <a:gd name="connsiteX23" fmla="*/ 3011557 w 3022639"/>
              <a:gd name="connsiteY23" fmla="*/ 566531 h 924340"/>
              <a:gd name="connsiteX24" fmla="*/ 3011557 w 3022639"/>
              <a:gd name="connsiteY24" fmla="*/ 795131 h 924340"/>
              <a:gd name="connsiteX25" fmla="*/ 2981739 w 3022639"/>
              <a:gd name="connsiteY25" fmla="*/ 894522 h 924340"/>
              <a:gd name="connsiteX26" fmla="*/ 2971800 w 3022639"/>
              <a:gd name="connsiteY26" fmla="*/ 924340 h 92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022639" h="924340">
                <a:moveTo>
                  <a:pt x="0" y="39757"/>
                </a:moveTo>
                <a:cubicBezTo>
                  <a:pt x="93118" y="30445"/>
                  <a:pt x="184009" y="19879"/>
                  <a:pt x="278296" y="19879"/>
                </a:cubicBezTo>
                <a:cubicBezTo>
                  <a:pt x="414171" y="19879"/>
                  <a:pt x="549965" y="26505"/>
                  <a:pt x="685800" y="29818"/>
                </a:cubicBezTo>
                <a:cubicBezTo>
                  <a:pt x="909793" y="44751"/>
                  <a:pt x="804340" y="42953"/>
                  <a:pt x="1093305" y="29818"/>
                </a:cubicBezTo>
                <a:lnTo>
                  <a:pt x="1490870" y="9940"/>
                </a:lnTo>
                <a:cubicBezTo>
                  <a:pt x="1510748" y="6627"/>
                  <a:pt x="1530352" y="0"/>
                  <a:pt x="1550505" y="0"/>
                </a:cubicBezTo>
                <a:cubicBezTo>
                  <a:pt x="1787916" y="0"/>
                  <a:pt x="1747238" y="2098"/>
                  <a:pt x="1898374" y="19879"/>
                </a:cubicBezTo>
                <a:cubicBezTo>
                  <a:pt x="1925508" y="23071"/>
                  <a:pt x="2037176" y="34730"/>
                  <a:pt x="2067339" y="39757"/>
                </a:cubicBezTo>
                <a:cubicBezTo>
                  <a:pt x="2080813" y="42003"/>
                  <a:pt x="2093670" y="47179"/>
                  <a:pt x="2107096" y="49696"/>
                </a:cubicBezTo>
                <a:cubicBezTo>
                  <a:pt x="2146711" y="57124"/>
                  <a:pt x="2186466" y="63873"/>
                  <a:pt x="2226366" y="69574"/>
                </a:cubicBezTo>
                <a:cubicBezTo>
                  <a:pt x="2249557" y="72887"/>
                  <a:pt x="2272646" y="77018"/>
                  <a:pt x="2295939" y="79514"/>
                </a:cubicBezTo>
                <a:cubicBezTo>
                  <a:pt x="2365430" y="86960"/>
                  <a:pt x="2504661" y="99392"/>
                  <a:pt x="2504661" y="99392"/>
                </a:cubicBezTo>
                <a:cubicBezTo>
                  <a:pt x="2521226" y="102705"/>
                  <a:pt x="2537612" y="107098"/>
                  <a:pt x="2554357" y="109331"/>
                </a:cubicBezTo>
                <a:cubicBezTo>
                  <a:pt x="2587361" y="113731"/>
                  <a:pt x="2620635" y="115784"/>
                  <a:pt x="2653748" y="119270"/>
                </a:cubicBezTo>
                <a:lnTo>
                  <a:pt x="2743200" y="129209"/>
                </a:lnTo>
                <a:cubicBezTo>
                  <a:pt x="2763078" y="135835"/>
                  <a:pt x="2788019" y="134271"/>
                  <a:pt x="2802835" y="149087"/>
                </a:cubicBezTo>
                <a:cubicBezTo>
                  <a:pt x="2851039" y="197291"/>
                  <a:pt x="2826998" y="178448"/>
                  <a:pt x="2872409" y="208722"/>
                </a:cubicBezTo>
                <a:cubicBezTo>
                  <a:pt x="2897388" y="283661"/>
                  <a:pt x="2863696" y="191299"/>
                  <a:pt x="2902226" y="268357"/>
                </a:cubicBezTo>
                <a:cubicBezTo>
                  <a:pt x="2906911" y="277728"/>
                  <a:pt x="2907481" y="288803"/>
                  <a:pt x="2912166" y="298174"/>
                </a:cubicBezTo>
                <a:cubicBezTo>
                  <a:pt x="2917508" y="308858"/>
                  <a:pt x="2927193" y="317076"/>
                  <a:pt x="2932044" y="327992"/>
                </a:cubicBezTo>
                <a:cubicBezTo>
                  <a:pt x="2940554" y="347140"/>
                  <a:pt x="2945296" y="367749"/>
                  <a:pt x="2951922" y="387627"/>
                </a:cubicBezTo>
                <a:lnTo>
                  <a:pt x="2971800" y="447261"/>
                </a:lnTo>
                <a:lnTo>
                  <a:pt x="3001618" y="536714"/>
                </a:lnTo>
                <a:lnTo>
                  <a:pt x="3011557" y="566531"/>
                </a:lnTo>
                <a:cubicBezTo>
                  <a:pt x="3025699" y="679668"/>
                  <a:pt x="3026955" y="648850"/>
                  <a:pt x="3011557" y="795131"/>
                </a:cubicBezTo>
                <a:cubicBezTo>
                  <a:pt x="3009246" y="817087"/>
                  <a:pt x="2986441" y="880415"/>
                  <a:pt x="2981739" y="894522"/>
                </a:cubicBezTo>
                <a:lnTo>
                  <a:pt x="2971800" y="92434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a:extLst>
              <a:ext uri="{FF2B5EF4-FFF2-40B4-BE49-F238E27FC236}">
                <a16:creationId xmlns:a16="http://schemas.microsoft.com/office/drawing/2014/main" id="{6B9E471D-B0D6-274F-9EDB-62A437B2BC00}"/>
              </a:ext>
            </a:extLst>
          </p:cNvPr>
          <p:cNvSpPr/>
          <p:nvPr/>
        </p:nvSpPr>
        <p:spPr>
          <a:xfrm>
            <a:off x="7716343" y="2144864"/>
            <a:ext cx="99392" cy="288235"/>
          </a:xfrm>
          <a:custGeom>
            <a:avLst/>
            <a:gdLst>
              <a:gd name="connsiteX0" fmla="*/ 99392 w 99392"/>
              <a:gd name="connsiteY0" fmla="*/ 288235 h 288235"/>
              <a:gd name="connsiteX1" fmla="*/ 69574 w 99392"/>
              <a:gd name="connsiteY1" fmla="*/ 178905 h 288235"/>
              <a:gd name="connsiteX2" fmla="*/ 59635 w 99392"/>
              <a:gd name="connsiteY2" fmla="*/ 149087 h 288235"/>
              <a:gd name="connsiteX3" fmla="*/ 29818 w 99392"/>
              <a:gd name="connsiteY3" fmla="*/ 129209 h 288235"/>
              <a:gd name="connsiteX4" fmla="*/ 9939 w 99392"/>
              <a:gd name="connsiteY4" fmla="*/ 69574 h 288235"/>
              <a:gd name="connsiteX5" fmla="*/ 0 w 99392"/>
              <a:gd name="connsiteY5" fmla="*/ 39757 h 288235"/>
              <a:gd name="connsiteX6" fmla="*/ 0 w 99392"/>
              <a:gd name="connsiteY6" fmla="*/ 0 h 288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392" h="288235">
                <a:moveTo>
                  <a:pt x="99392" y="288235"/>
                </a:moveTo>
                <a:cubicBezTo>
                  <a:pt x="85342" y="217991"/>
                  <a:pt x="94795" y="254568"/>
                  <a:pt x="69574" y="178905"/>
                </a:cubicBezTo>
                <a:cubicBezTo>
                  <a:pt x="66261" y="168966"/>
                  <a:pt x="68352" y="154899"/>
                  <a:pt x="59635" y="149087"/>
                </a:cubicBezTo>
                <a:lnTo>
                  <a:pt x="29818" y="129209"/>
                </a:lnTo>
                <a:lnTo>
                  <a:pt x="9939" y="69574"/>
                </a:lnTo>
                <a:cubicBezTo>
                  <a:pt x="6626" y="59635"/>
                  <a:pt x="0" y="50234"/>
                  <a:pt x="0" y="39757"/>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24">
            <a:extLst>
              <a:ext uri="{FF2B5EF4-FFF2-40B4-BE49-F238E27FC236}">
                <a16:creationId xmlns:a16="http://schemas.microsoft.com/office/drawing/2014/main" id="{5E22DECB-6B3D-CE45-B0FC-10C4AF230DCC}"/>
              </a:ext>
            </a:extLst>
          </p:cNvPr>
          <p:cNvSpPr/>
          <p:nvPr/>
        </p:nvSpPr>
        <p:spPr>
          <a:xfrm>
            <a:off x="7338656" y="2532490"/>
            <a:ext cx="278304" cy="397566"/>
          </a:xfrm>
          <a:custGeom>
            <a:avLst/>
            <a:gdLst>
              <a:gd name="connsiteX0" fmla="*/ 0 w 278304"/>
              <a:gd name="connsiteY0" fmla="*/ 397566 h 397566"/>
              <a:gd name="connsiteX1" fmla="*/ 49696 w 278304"/>
              <a:gd name="connsiteY1" fmla="*/ 377687 h 397566"/>
              <a:gd name="connsiteX2" fmla="*/ 69574 w 278304"/>
              <a:gd name="connsiteY2" fmla="*/ 347870 h 397566"/>
              <a:gd name="connsiteX3" fmla="*/ 109331 w 278304"/>
              <a:gd name="connsiteY3" fmla="*/ 298174 h 397566"/>
              <a:gd name="connsiteX4" fmla="*/ 139148 w 278304"/>
              <a:gd name="connsiteY4" fmla="*/ 238540 h 397566"/>
              <a:gd name="connsiteX5" fmla="*/ 168966 w 278304"/>
              <a:gd name="connsiteY5" fmla="*/ 188844 h 397566"/>
              <a:gd name="connsiteX6" fmla="*/ 198783 w 278304"/>
              <a:gd name="connsiteY6" fmla="*/ 139148 h 397566"/>
              <a:gd name="connsiteX7" fmla="*/ 208722 w 278304"/>
              <a:gd name="connsiteY7" fmla="*/ 109331 h 397566"/>
              <a:gd name="connsiteX8" fmla="*/ 238539 w 278304"/>
              <a:gd name="connsiteY8" fmla="*/ 89453 h 397566"/>
              <a:gd name="connsiteX9" fmla="*/ 258418 w 278304"/>
              <a:gd name="connsiteY9" fmla="*/ 69574 h 397566"/>
              <a:gd name="connsiteX10" fmla="*/ 278296 w 278304"/>
              <a:gd name="connsiteY10" fmla="*/ 0 h 397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304" h="397566">
                <a:moveTo>
                  <a:pt x="0" y="397566"/>
                </a:moveTo>
                <a:cubicBezTo>
                  <a:pt x="16565" y="390940"/>
                  <a:pt x="35178" y="388057"/>
                  <a:pt x="49696" y="377687"/>
                </a:cubicBezTo>
                <a:cubicBezTo>
                  <a:pt x="59416" y="370744"/>
                  <a:pt x="62112" y="357198"/>
                  <a:pt x="69574" y="347870"/>
                </a:cubicBezTo>
                <a:cubicBezTo>
                  <a:pt x="94229" y="317052"/>
                  <a:pt x="88934" y="338968"/>
                  <a:pt x="109331" y="298174"/>
                </a:cubicBezTo>
                <a:cubicBezTo>
                  <a:pt x="150477" y="215880"/>
                  <a:pt x="82184" y="323987"/>
                  <a:pt x="139148" y="238540"/>
                </a:cubicBezTo>
                <a:cubicBezTo>
                  <a:pt x="167303" y="154073"/>
                  <a:pt x="128036" y="257058"/>
                  <a:pt x="168966" y="188844"/>
                </a:cubicBezTo>
                <a:cubicBezTo>
                  <a:pt x="207678" y="124326"/>
                  <a:pt x="148412" y="189522"/>
                  <a:pt x="198783" y="139148"/>
                </a:cubicBezTo>
                <a:cubicBezTo>
                  <a:pt x="202096" y="129209"/>
                  <a:pt x="202177" y="117512"/>
                  <a:pt x="208722" y="109331"/>
                </a:cubicBezTo>
                <a:cubicBezTo>
                  <a:pt x="216184" y="100003"/>
                  <a:pt x="229211" y="96915"/>
                  <a:pt x="238539" y="89453"/>
                </a:cubicBezTo>
                <a:cubicBezTo>
                  <a:pt x="245857" y="83599"/>
                  <a:pt x="251792" y="76200"/>
                  <a:pt x="258418" y="69574"/>
                </a:cubicBezTo>
                <a:cubicBezTo>
                  <a:pt x="279344" y="6797"/>
                  <a:pt x="278296" y="30893"/>
                  <a:pt x="2782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a:extLst>
              <a:ext uri="{FF2B5EF4-FFF2-40B4-BE49-F238E27FC236}">
                <a16:creationId xmlns:a16="http://schemas.microsoft.com/office/drawing/2014/main" id="{EF2D7559-1210-6646-A258-53E54A2964DC}"/>
              </a:ext>
            </a:extLst>
          </p:cNvPr>
          <p:cNvSpPr/>
          <p:nvPr/>
        </p:nvSpPr>
        <p:spPr>
          <a:xfrm>
            <a:off x="7298900" y="2657832"/>
            <a:ext cx="91962" cy="133076"/>
          </a:xfrm>
          <a:custGeom>
            <a:avLst/>
            <a:gdLst>
              <a:gd name="connsiteX0" fmla="*/ 0 w 91962"/>
              <a:gd name="connsiteY0" fmla="*/ 33685 h 133076"/>
              <a:gd name="connsiteX1" fmla="*/ 89452 w 91962"/>
              <a:gd name="connsiteY1" fmla="*/ 13806 h 133076"/>
              <a:gd name="connsiteX2" fmla="*/ 79513 w 91962"/>
              <a:gd name="connsiteY2" fmla="*/ 73441 h 133076"/>
              <a:gd name="connsiteX3" fmla="*/ 59635 w 91962"/>
              <a:gd name="connsiteY3" fmla="*/ 133076 h 133076"/>
            </a:gdLst>
            <a:ahLst/>
            <a:cxnLst>
              <a:cxn ang="0">
                <a:pos x="connsiteX0" y="connsiteY0"/>
              </a:cxn>
              <a:cxn ang="0">
                <a:pos x="connsiteX1" y="connsiteY1"/>
              </a:cxn>
              <a:cxn ang="0">
                <a:pos x="connsiteX2" y="connsiteY2"/>
              </a:cxn>
              <a:cxn ang="0">
                <a:pos x="connsiteX3" y="connsiteY3"/>
              </a:cxn>
            </a:cxnLst>
            <a:rect l="l" t="t" r="r" b="b"/>
            <a:pathLst>
              <a:path w="91962" h="133076">
                <a:moveTo>
                  <a:pt x="0" y="33685"/>
                </a:moveTo>
                <a:cubicBezTo>
                  <a:pt x="2653" y="32093"/>
                  <a:pt x="72500" y="-25747"/>
                  <a:pt x="89452" y="13806"/>
                </a:cubicBezTo>
                <a:cubicBezTo>
                  <a:pt x="97391" y="32329"/>
                  <a:pt x="84401" y="53890"/>
                  <a:pt x="79513" y="73441"/>
                </a:cubicBezTo>
                <a:cubicBezTo>
                  <a:pt x="74431" y="93769"/>
                  <a:pt x="59635" y="133076"/>
                  <a:pt x="59635" y="1330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a:extLst>
              <a:ext uri="{FF2B5EF4-FFF2-40B4-BE49-F238E27FC236}">
                <a16:creationId xmlns:a16="http://schemas.microsoft.com/office/drawing/2014/main" id="{732EF81B-802B-7142-8CFC-D2A864116012}"/>
              </a:ext>
            </a:extLst>
          </p:cNvPr>
          <p:cNvSpPr/>
          <p:nvPr/>
        </p:nvSpPr>
        <p:spPr>
          <a:xfrm>
            <a:off x="7302901" y="2361588"/>
            <a:ext cx="99391" cy="178905"/>
          </a:xfrm>
          <a:custGeom>
            <a:avLst/>
            <a:gdLst>
              <a:gd name="connsiteX0" fmla="*/ 0 w 99391"/>
              <a:gd name="connsiteY0" fmla="*/ 0 h 178905"/>
              <a:gd name="connsiteX1" fmla="*/ 59635 w 99391"/>
              <a:gd name="connsiteY1" fmla="*/ 9939 h 178905"/>
              <a:gd name="connsiteX2" fmla="*/ 99391 w 99391"/>
              <a:gd name="connsiteY2" fmla="*/ 59635 h 178905"/>
              <a:gd name="connsiteX3" fmla="*/ 69574 w 99391"/>
              <a:gd name="connsiteY3" fmla="*/ 159026 h 178905"/>
              <a:gd name="connsiteX4" fmla="*/ 39756 w 99391"/>
              <a:gd name="connsiteY4" fmla="*/ 168966 h 178905"/>
              <a:gd name="connsiteX5" fmla="*/ 29817 w 99391"/>
              <a:gd name="connsiteY5" fmla="*/ 178905 h 17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91" h="178905">
                <a:moveTo>
                  <a:pt x="0" y="0"/>
                </a:moveTo>
                <a:cubicBezTo>
                  <a:pt x="19878" y="3313"/>
                  <a:pt x="40766" y="2863"/>
                  <a:pt x="59635" y="9939"/>
                </a:cubicBezTo>
                <a:cubicBezTo>
                  <a:pt x="72222" y="14659"/>
                  <a:pt x="94375" y="52111"/>
                  <a:pt x="99391" y="59635"/>
                </a:cubicBezTo>
                <a:cubicBezTo>
                  <a:pt x="95041" y="90083"/>
                  <a:pt x="98735" y="135697"/>
                  <a:pt x="69574" y="159026"/>
                </a:cubicBezTo>
                <a:cubicBezTo>
                  <a:pt x="61393" y="165571"/>
                  <a:pt x="49127" y="164280"/>
                  <a:pt x="39756" y="168966"/>
                </a:cubicBezTo>
                <a:cubicBezTo>
                  <a:pt x="35565" y="171061"/>
                  <a:pt x="33130" y="175592"/>
                  <a:pt x="29817" y="1789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29">
            <a:extLst>
              <a:ext uri="{FF2B5EF4-FFF2-40B4-BE49-F238E27FC236}">
                <a16:creationId xmlns:a16="http://schemas.microsoft.com/office/drawing/2014/main" id="{0BD226BD-BE0C-4046-9F7D-CE1398619159}"/>
              </a:ext>
            </a:extLst>
          </p:cNvPr>
          <p:cNvSpPr/>
          <p:nvPr/>
        </p:nvSpPr>
        <p:spPr>
          <a:xfrm>
            <a:off x="7311162" y="2203461"/>
            <a:ext cx="368135" cy="142509"/>
          </a:xfrm>
          <a:custGeom>
            <a:avLst/>
            <a:gdLst>
              <a:gd name="connsiteX0" fmla="*/ 368135 w 368135"/>
              <a:gd name="connsiteY0" fmla="*/ 100946 h 142509"/>
              <a:gd name="connsiteX1" fmla="*/ 350322 w 368135"/>
              <a:gd name="connsiteY1" fmla="*/ 130634 h 142509"/>
              <a:gd name="connsiteX2" fmla="*/ 320634 w 368135"/>
              <a:gd name="connsiteY2" fmla="*/ 136572 h 142509"/>
              <a:gd name="connsiteX3" fmla="*/ 302821 w 368135"/>
              <a:gd name="connsiteY3" fmla="*/ 142509 h 142509"/>
              <a:gd name="connsiteX4" fmla="*/ 225632 w 368135"/>
              <a:gd name="connsiteY4" fmla="*/ 136572 h 142509"/>
              <a:gd name="connsiteX5" fmla="*/ 190006 w 368135"/>
              <a:gd name="connsiteY5" fmla="*/ 124696 h 142509"/>
              <a:gd name="connsiteX6" fmla="*/ 178130 w 368135"/>
              <a:gd name="connsiteY6" fmla="*/ 112821 h 142509"/>
              <a:gd name="connsiteX7" fmla="*/ 154380 w 368135"/>
              <a:gd name="connsiteY7" fmla="*/ 77195 h 142509"/>
              <a:gd name="connsiteX8" fmla="*/ 112816 w 368135"/>
              <a:gd name="connsiteY8" fmla="*/ 41569 h 142509"/>
              <a:gd name="connsiteX9" fmla="*/ 77190 w 368135"/>
              <a:gd name="connsiteY9" fmla="*/ 29694 h 142509"/>
              <a:gd name="connsiteX10" fmla="*/ 59377 w 368135"/>
              <a:gd name="connsiteY10" fmla="*/ 23756 h 142509"/>
              <a:gd name="connsiteX11" fmla="*/ 41564 w 368135"/>
              <a:gd name="connsiteY11" fmla="*/ 11881 h 142509"/>
              <a:gd name="connsiteX12" fmla="*/ 0 w 368135"/>
              <a:gd name="connsiteY12" fmla="*/ 5 h 142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135" h="142509">
                <a:moveTo>
                  <a:pt x="368135" y="100946"/>
                </a:moveTo>
                <a:cubicBezTo>
                  <a:pt x="362197" y="110842"/>
                  <a:pt x="359555" y="123710"/>
                  <a:pt x="350322" y="130634"/>
                </a:cubicBezTo>
                <a:cubicBezTo>
                  <a:pt x="342248" y="136689"/>
                  <a:pt x="330425" y="134124"/>
                  <a:pt x="320634" y="136572"/>
                </a:cubicBezTo>
                <a:cubicBezTo>
                  <a:pt x="314562" y="138090"/>
                  <a:pt x="308759" y="140530"/>
                  <a:pt x="302821" y="142509"/>
                </a:cubicBezTo>
                <a:cubicBezTo>
                  <a:pt x="277091" y="140530"/>
                  <a:pt x="251122" y="140597"/>
                  <a:pt x="225632" y="136572"/>
                </a:cubicBezTo>
                <a:cubicBezTo>
                  <a:pt x="213267" y="134620"/>
                  <a:pt x="190006" y="124696"/>
                  <a:pt x="190006" y="124696"/>
                </a:cubicBezTo>
                <a:cubicBezTo>
                  <a:pt x="186047" y="120738"/>
                  <a:pt x="181489" y="117300"/>
                  <a:pt x="178130" y="112821"/>
                </a:cubicBezTo>
                <a:cubicBezTo>
                  <a:pt x="169567" y="101403"/>
                  <a:pt x="164472" y="87287"/>
                  <a:pt x="154380" y="77195"/>
                </a:cubicBezTo>
                <a:cubicBezTo>
                  <a:pt x="142608" y="65423"/>
                  <a:pt x="129094" y="48803"/>
                  <a:pt x="112816" y="41569"/>
                </a:cubicBezTo>
                <a:cubicBezTo>
                  <a:pt x="101377" y="36485"/>
                  <a:pt x="89065" y="33652"/>
                  <a:pt x="77190" y="29694"/>
                </a:cubicBezTo>
                <a:cubicBezTo>
                  <a:pt x="71252" y="27715"/>
                  <a:pt x="64585" y="27228"/>
                  <a:pt x="59377" y="23756"/>
                </a:cubicBezTo>
                <a:cubicBezTo>
                  <a:pt x="53439" y="19798"/>
                  <a:pt x="48085" y="14779"/>
                  <a:pt x="41564" y="11881"/>
                </a:cubicBezTo>
                <a:cubicBezTo>
                  <a:pt x="13435" y="-621"/>
                  <a:pt x="16973" y="5"/>
                  <a:pt x="0" y="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a:extLst>
              <a:ext uri="{FF2B5EF4-FFF2-40B4-BE49-F238E27FC236}">
                <a16:creationId xmlns:a16="http://schemas.microsoft.com/office/drawing/2014/main" id="{42A8B90C-7DBD-DC4B-BA38-2D2900F92BD5}"/>
              </a:ext>
            </a:extLst>
          </p:cNvPr>
          <p:cNvSpPr/>
          <p:nvPr/>
        </p:nvSpPr>
        <p:spPr>
          <a:xfrm>
            <a:off x="6181344" y="1737360"/>
            <a:ext cx="118872" cy="64008"/>
          </a:xfrm>
          <a:custGeom>
            <a:avLst/>
            <a:gdLst>
              <a:gd name="connsiteX0" fmla="*/ 118872 w 118872"/>
              <a:gd name="connsiteY0" fmla="*/ 0 h 64008"/>
              <a:gd name="connsiteX1" fmla="*/ 73152 w 118872"/>
              <a:gd name="connsiteY1" fmla="*/ 27432 h 64008"/>
              <a:gd name="connsiteX2" fmla="*/ 0 w 118872"/>
              <a:gd name="connsiteY2" fmla="*/ 64008 h 64008"/>
            </a:gdLst>
            <a:ahLst/>
            <a:cxnLst>
              <a:cxn ang="0">
                <a:pos x="connsiteX0" y="connsiteY0"/>
              </a:cxn>
              <a:cxn ang="0">
                <a:pos x="connsiteX1" y="connsiteY1"/>
              </a:cxn>
              <a:cxn ang="0">
                <a:pos x="connsiteX2" y="connsiteY2"/>
              </a:cxn>
            </a:cxnLst>
            <a:rect l="l" t="t" r="r" b="b"/>
            <a:pathLst>
              <a:path w="118872" h="64008">
                <a:moveTo>
                  <a:pt x="118872" y="0"/>
                </a:moveTo>
                <a:cubicBezTo>
                  <a:pt x="103632" y="9144"/>
                  <a:pt x="89332" y="20078"/>
                  <a:pt x="73152" y="27432"/>
                </a:cubicBezTo>
                <a:cubicBezTo>
                  <a:pt x="-3900" y="62456"/>
                  <a:pt x="38184" y="25824"/>
                  <a:pt x="0" y="640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a:extLst>
              <a:ext uri="{FF2B5EF4-FFF2-40B4-BE49-F238E27FC236}">
                <a16:creationId xmlns:a16="http://schemas.microsoft.com/office/drawing/2014/main" id="{FF7E5C9D-CB9E-974B-917D-A725791DEEF4}"/>
              </a:ext>
            </a:extLst>
          </p:cNvPr>
          <p:cNvSpPr/>
          <p:nvPr/>
        </p:nvSpPr>
        <p:spPr>
          <a:xfrm>
            <a:off x="6007608" y="2487168"/>
            <a:ext cx="36576" cy="100584"/>
          </a:xfrm>
          <a:custGeom>
            <a:avLst/>
            <a:gdLst>
              <a:gd name="connsiteX0" fmla="*/ 36576 w 36576"/>
              <a:gd name="connsiteY0" fmla="*/ 100584 h 100584"/>
              <a:gd name="connsiteX1" fmla="*/ 0 w 36576"/>
              <a:gd name="connsiteY1" fmla="*/ 27432 h 100584"/>
              <a:gd name="connsiteX2" fmla="*/ 9144 w 36576"/>
              <a:gd name="connsiteY2" fmla="*/ 0 h 100584"/>
            </a:gdLst>
            <a:ahLst/>
            <a:cxnLst>
              <a:cxn ang="0">
                <a:pos x="connsiteX0" y="connsiteY0"/>
              </a:cxn>
              <a:cxn ang="0">
                <a:pos x="connsiteX1" y="connsiteY1"/>
              </a:cxn>
              <a:cxn ang="0">
                <a:pos x="connsiteX2" y="connsiteY2"/>
              </a:cxn>
            </a:cxnLst>
            <a:rect l="l" t="t" r="r" b="b"/>
            <a:pathLst>
              <a:path w="36576" h="100584">
                <a:moveTo>
                  <a:pt x="36576" y="100584"/>
                </a:moveTo>
                <a:cubicBezTo>
                  <a:pt x="31409" y="91972"/>
                  <a:pt x="0" y="47118"/>
                  <a:pt x="0" y="27432"/>
                </a:cubicBezTo>
                <a:cubicBezTo>
                  <a:pt x="0" y="17793"/>
                  <a:pt x="9144" y="0"/>
                  <a:pt x="914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a:extLst>
              <a:ext uri="{FF2B5EF4-FFF2-40B4-BE49-F238E27FC236}">
                <a16:creationId xmlns:a16="http://schemas.microsoft.com/office/drawing/2014/main" id="{1726CE70-DBA8-8B44-9645-B7733132CB97}"/>
              </a:ext>
            </a:extLst>
          </p:cNvPr>
          <p:cNvSpPr/>
          <p:nvPr/>
        </p:nvSpPr>
        <p:spPr>
          <a:xfrm>
            <a:off x="2304288" y="2120596"/>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a:extLst>
              <a:ext uri="{FF2B5EF4-FFF2-40B4-BE49-F238E27FC236}">
                <a16:creationId xmlns:a16="http://schemas.microsoft.com/office/drawing/2014/main" id="{CE938CE0-BE08-9346-A737-276B4319B61E}"/>
              </a:ext>
            </a:extLst>
          </p:cNvPr>
          <p:cNvSpPr/>
          <p:nvPr/>
        </p:nvSpPr>
        <p:spPr>
          <a:xfrm>
            <a:off x="2264678" y="1944011"/>
            <a:ext cx="2816352" cy="787196"/>
          </a:xfrm>
          <a:custGeom>
            <a:avLst/>
            <a:gdLst>
              <a:gd name="connsiteX0" fmla="*/ 2816352 w 2816352"/>
              <a:gd name="connsiteY0" fmla="*/ 137972 h 787196"/>
              <a:gd name="connsiteX1" fmla="*/ 2770632 w 2816352"/>
              <a:gd name="connsiteY1" fmla="*/ 119684 h 787196"/>
              <a:gd name="connsiteX2" fmla="*/ 2532888 w 2816352"/>
              <a:gd name="connsiteY2" fmla="*/ 92252 h 787196"/>
              <a:gd name="connsiteX3" fmla="*/ 2386584 w 2816352"/>
              <a:gd name="connsiteY3" fmla="*/ 73964 h 787196"/>
              <a:gd name="connsiteX4" fmla="*/ 2267712 w 2816352"/>
              <a:gd name="connsiteY4" fmla="*/ 55676 h 787196"/>
              <a:gd name="connsiteX5" fmla="*/ 2221992 w 2816352"/>
              <a:gd name="connsiteY5" fmla="*/ 37388 h 787196"/>
              <a:gd name="connsiteX6" fmla="*/ 1911096 w 2816352"/>
              <a:gd name="connsiteY6" fmla="*/ 19100 h 787196"/>
              <a:gd name="connsiteX7" fmla="*/ 1810512 w 2816352"/>
              <a:gd name="connsiteY7" fmla="*/ 812 h 787196"/>
              <a:gd name="connsiteX8" fmla="*/ 1435608 w 2816352"/>
              <a:gd name="connsiteY8" fmla="*/ 19100 h 787196"/>
              <a:gd name="connsiteX9" fmla="*/ 1335024 w 2816352"/>
              <a:gd name="connsiteY9" fmla="*/ 37388 h 787196"/>
              <a:gd name="connsiteX10" fmla="*/ 1298448 w 2816352"/>
              <a:gd name="connsiteY10" fmla="*/ 46532 h 787196"/>
              <a:gd name="connsiteX11" fmla="*/ 1170432 w 2816352"/>
              <a:gd name="connsiteY11" fmla="*/ 55676 h 787196"/>
              <a:gd name="connsiteX12" fmla="*/ 1133856 w 2816352"/>
              <a:gd name="connsiteY12" fmla="*/ 64820 h 787196"/>
              <a:gd name="connsiteX13" fmla="*/ 1005840 w 2816352"/>
              <a:gd name="connsiteY13" fmla="*/ 83108 h 787196"/>
              <a:gd name="connsiteX14" fmla="*/ 941832 w 2816352"/>
              <a:gd name="connsiteY14" fmla="*/ 110540 h 787196"/>
              <a:gd name="connsiteX15" fmla="*/ 841248 w 2816352"/>
              <a:gd name="connsiteY15" fmla="*/ 147116 h 787196"/>
              <a:gd name="connsiteX16" fmla="*/ 777240 w 2816352"/>
              <a:gd name="connsiteY16" fmla="*/ 174548 h 787196"/>
              <a:gd name="connsiteX17" fmla="*/ 713232 w 2816352"/>
              <a:gd name="connsiteY17" fmla="*/ 211124 h 787196"/>
              <a:gd name="connsiteX18" fmla="*/ 658368 w 2816352"/>
              <a:gd name="connsiteY18" fmla="*/ 238556 h 787196"/>
              <a:gd name="connsiteX19" fmla="*/ 630936 w 2816352"/>
              <a:gd name="connsiteY19" fmla="*/ 265988 h 787196"/>
              <a:gd name="connsiteX20" fmla="*/ 576072 w 2816352"/>
              <a:gd name="connsiteY20" fmla="*/ 293420 h 787196"/>
              <a:gd name="connsiteX21" fmla="*/ 548640 w 2816352"/>
              <a:gd name="connsiteY21" fmla="*/ 320852 h 787196"/>
              <a:gd name="connsiteX22" fmla="*/ 502920 w 2816352"/>
              <a:gd name="connsiteY22" fmla="*/ 339140 h 787196"/>
              <a:gd name="connsiteX23" fmla="*/ 466344 w 2816352"/>
              <a:gd name="connsiteY23" fmla="*/ 366572 h 787196"/>
              <a:gd name="connsiteX24" fmla="*/ 420624 w 2816352"/>
              <a:gd name="connsiteY24" fmla="*/ 394004 h 787196"/>
              <a:gd name="connsiteX25" fmla="*/ 329184 w 2816352"/>
              <a:gd name="connsiteY25" fmla="*/ 458012 h 787196"/>
              <a:gd name="connsiteX26" fmla="*/ 283464 w 2816352"/>
              <a:gd name="connsiteY26" fmla="*/ 503732 h 787196"/>
              <a:gd name="connsiteX27" fmla="*/ 228600 w 2816352"/>
              <a:gd name="connsiteY27" fmla="*/ 567740 h 787196"/>
              <a:gd name="connsiteX28" fmla="*/ 192024 w 2816352"/>
              <a:gd name="connsiteY28" fmla="*/ 595172 h 787196"/>
              <a:gd name="connsiteX29" fmla="*/ 173736 w 2816352"/>
              <a:gd name="connsiteY29" fmla="*/ 622604 h 787196"/>
              <a:gd name="connsiteX30" fmla="*/ 137160 w 2816352"/>
              <a:gd name="connsiteY30" fmla="*/ 650036 h 787196"/>
              <a:gd name="connsiteX31" fmla="*/ 109728 w 2816352"/>
              <a:gd name="connsiteY31" fmla="*/ 686612 h 787196"/>
              <a:gd name="connsiteX32" fmla="*/ 54864 w 2816352"/>
              <a:gd name="connsiteY32" fmla="*/ 732332 h 787196"/>
              <a:gd name="connsiteX33" fmla="*/ 36576 w 2816352"/>
              <a:gd name="connsiteY33" fmla="*/ 759764 h 787196"/>
              <a:gd name="connsiteX34" fmla="*/ 9144 w 2816352"/>
              <a:gd name="connsiteY34" fmla="*/ 778052 h 787196"/>
              <a:gd name="connsiteX35" fmla="*/ 0 w 2816352"/>
              <a:gd name="connsiteY35" fmla="*/ 787196 h 78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816352" h="787196">
                <a:moveTo>
                  <a:pt x="2816352" y="137972"/>
                </a:moveTo>
                <a:cubicBezTo>
                  <a:pt x="2801112" y="131876"/>
                  <a:pt x="2786058" y="125293"/>
                  <a:pt x="2770632" y="119684"/>
                </a:cubicBezTo>
                <a:cubicBezTo>
                  <a:pt x="2668759" y="82639"/>
                  <a:pt x="2700524" y="100634"/>
                  <a:pt x="2532888" y="92252"/>
                </a:cubicBezTo>
                <a:cubicBezTo>
                  <a:pt x="2484120" y="86156"/>
                  <a:pt x="2433209" y="89506"/>
                  <a:pt x="2386584" y="73964"/>
                </a:cubicBezTo>
                <a:cubicBezTo>
                  <a:pt x="2330092" y="55133"/>
                  <a:pt x="2368743" y="65779"/>
                  <a:pt x="2267712" y="55676"/>
                </a:cubicBezTo>
                <a:cubicBezTo>
                  <a:pt x="2252472" y="49580"/>
                  <a:pt x="2237564" y="42579"/>
                  <a:pt x="2221992" y="37388"/>
                </a:cubicBezTo>
                <a:cubicBezTo>
                  <a:pt x="2131472" y="7215"/>
                  <a:pt x="1944517" y="20214"/>
                  <a:pt x="1911096" y="19100"/>
                </a:cubicBezTo>
                <a:cubicBezTo>
                  <a:pt x="1877568" y="13004"/>
                  <a:pt x="1844580" y="1643"/>
                  <a:pt x="1810512" y="812"/>
                </a:cubicBezTo>
                <a:cubicBezTo>
                  <a:pt x="1656726" y="-2939"/>
                  <a:pt x="1570572" y="6831"/>
                  <a:pt x="1435608" y="19100"/>
                </a:cubicBezTo>
                <a:cubicBezTo>
                  <a:pt x="1352650" y="39839"/>
                  <a:pt x="1455158" y="15545"/>
                  <a:pt x="1335024" y="37388"/>
                </a:cubicBezTo>
                <a:cubicBezTo>
                  <a:pt x="1322659" y="39636"/>
                  <a:pt x="1310938" y="45144"/>
                  <a:pt x="1298448" y="46532"/>
                </a:cubicBezTo>
                <a:cubicBezTo>
                  <a:pt x="1255929" y="51256"/>
                  <a:pt x="1213104" y="52628"/>
                  <a:pt x="1170432" y="55676"/>
                </a:cubicBezTo>
                <a:cubicBezTo>
                  <a:pt x="1158240" y="58724"/>
                  <a:pt x="1146179" y="62355"/>
                  <a:pt x="1133856" y="64820"/>
                </a:cubicBezTo>
                <a:cubicBezTo>
                  <a:pt x="1089910" y="73609"/>
                  <a:pt x="1050791" y="77489"/>
                  <a:pt x="1005840" y="83108"/>
                </a:cubicBezTo>
                <a:cubicBezTo>
                  <a:pt x="949497" y="101889"/>
                  <a:pt x="1009628" y="80409"/>
                  <a:pt x="941832" y="110540"/>
                </a:cubicBezTo>
                <a:cubicBezTo>
                  <a:pt x="851871" y="150523"/>
                  <a:pt x="942621" y="106567"/>
                  <a:pt x="841248" y="147116"/>
                </a:cubicBezTo>
                <a:cubicBezTo>
                  <a:pt x="728255" y="192313"/>
                  <a:pt x="865542" y="145114"/>
                  <a:pt x="777240" y="174548"/>
                </a:cubicBezTo>
                <a:cubicBezTo>
                  <a:pt x="688797" y="240880"/>
                  <a:pt x="783049" y="176216"/>
                  <a:pt x="713232" y="211124"/>
                </a:cubicBezTo>
                <a:cubicBezTo>
                  <a:pt x="642328" y="246576"/>
                  <a:pt x="727319" y="215572"/>
                  <a:pt x="658368" y="238556"/>
                </a:cubicBezTo>
                <a:cubicBezTo>
                  <a:pt x="649224" y="247700"/>
                  <a:pt x="641696" y="258815"/>
                  <a:pt x="630936" y="265988"/>
                </a:cubicBezTo>
                <a:cubicBezTo>
                  <a:pt x="548456" y="320975"/>
                  <a:pt x="662401" y="221479"/>
                  <a:pt x="576072" y="293420"/>
                </a:cubicBezTo>
                <a:cubicBezTo>
                  <a:pt x="566138" y="301699"/>
                  <a:pt x="559606" y="313998"/>
                  <a:pt x="548640" y="320852"/>
                </a:cubicBezTo>
                <a:cubicBezTo>
                  <a:pt x="534721" y="329551"/>
                  <a:pt x="517268" y="331169"/>
                  <a:pt x="502920" y="339140"/>
                </a:cubicBezTo>
                <a:cubicBezTo>
                  <a:pt x="489598" y="346541"/>
                  <a:pt x="479024" y="358118"/>
                  <a:pt x="466344" y="366572"/>
                </a:cubicBezTo>
                <a:cubicBezTo>
                  <a:pt x="451556" y="376431"/>
                  <a:pt x="435618" y="384462"/>
                  <a:pt x="420624" y="394004"/>
                </a:cubicBezTo>
                <a:cubicBezTo>
                  <a:pt x="404145" y="404490"/>
                  <a:pt x="347936" y="441344"/>
                  <a:pt x="329184" y="458012"/>
                </a:cubicBezTo>
                <a:cubicBezTo>
                  <a:pt x="313075" y="472331"/>
                  <a:pt x="297783" y="487623"/>
                  <a:pt x="283464" y="503732"/>
                </a:cubicBezTo>
                <a:cubicBezTo>
                  <a:pt x="244918" y="547097"/>
                  <a:pt x="269655" y="532550"/>
                  <a:pt x="228600" y="567740"/>
                </a:cubicBezTo>
                <a:cubicBezTo>
                  <a:pt x="217029" y="577658"/>
                  <a:pt x="202800" y="584396"/>
                  <a:pt x="192024" y="595172"/>
                </a:cubicBezTo>
                <a:cubicBezTo>
                  <a:pt x="184253" y="602943"/>
                  <a:pt x="181507" y="614833"/>
                  <a:pt x="173736" y="622604"/>
                </a:cubicBezTo>
                <a:cubicBezTo>
                  <a:pt x="162960" y="633380"/>
                  <a:pt x="147936" y="639260"/>
                  <a:pt x="137160" y="650036"/>
                </a:cubicBezTo>
                <a:cubicBezTo>
                  <a:pt x="126384" y="660812"/>
                  <a:pt x="120504" y="675836"/>
                  <a:pt x="109728" y="686612"/>
                </a:cubicBezTo>
                <a:cubicBezTo>
                  <a:pt x="37800" y="758540"/>
                  <a:pt x="129764" y="642452"/>
                  <a:pt x="54864" y="732332"/>
                </a:cubicBezTo>
                <a:cubicBezTo>
                  <a:pt x="47829" y="740775"/>
                  <a:pt x="44347" y="751993"/>
                  <a:pt x="36576" y="759764"/>
                </a:cubicBezTo>
                <a:cubicBezTo>
                  <a:pt x="28805" y="767535"/>
                  <a:pt x="17936" y="771458"/>
                  <a:pt x="9144" y="778052"/>
                </a:cubicBezTo>
                <a:cubicBezTo>
                  <a:pt x="5696" y="780638"/>
                  <a:pt x="3048" y="784148"/>
                  <a:pt x="0" y="7871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F40EB781-5D25-3644-A34E-DD2F3D75B8A3}"/>
              </a:ext>
            </a:extLst>
          </p:cNvPr>
          <p:cNvSpPr txBox="1"/>
          <p:nvPr/>
        </p:nvSpPr>
        <p:spPr>
          <a:xfrm>
            <a:off x="4256813" y="3334687"/>
            <a:ext cx="886968" cy="369332"/>
          </a:xfrm>
          <a:prstGeom prst="rect">
            <a:avLst/>
          </a:prstGeom>
          <a:noFill/>
        </p:spPr>
        <p:txBody>
          <a:bodyPr wrap="square" rtlCol="0">
            <a:spAutoFit/>
          </a:bodyPr>
          <a:lstStyle/>
          <a:p>
            <a:r>
              <a:rPr lang="en-GB" dirty="0"/>
              <a:t>ALPHA</a:t>
            </a:r>
          </a:p>
        </p:txBody>
      </p:sp>
      <p:sp>
        <p:nvSpPr>
          <p:cNvPr id="77" name="TextBox 76">
            <a:extLst>
              <a:ext uri="{FF2B5EF4-FFF2-40B4-BE49-F238E27FC236}">
                <a16:creationId xmlns:a16="http://schemas.microsoft.com/office/drawing/2014/main" id="{D1CF408F-0B44-434A-81DA-9635564B30F2}"/>
              </a:ext>
            </a:extLst>
          </p:cNvPr>
          <p:cNvSpPr txBox="1"/>
          <p:nvPr/>
        </p:nvSpPr>
        <p:spPr>
          <a:xfrm>
            <a:off x="3245796" y="5387772"/>
            <a:ext cx="886968" cy="369332"/>
          </a:xfrm>
          <a:prstGeom prst="rect">
            <a:avLst/>
          </a:prstGeom>
          <a:noFill/>
        </p:spPr>
        <p:txBody>
          <a:bodyPr wrap="square" rtlCol="0">
            <a:spAutoFit/>
          </a:bodyPr>
          <a:lstStyle/>
          <a:p>
            <a:r>
              <a:rPr lang="en-GB" dirty="0" err="1"/>
              <a:t>Gbar</a:t>
            </a:r>
            <a:endParaRPr lang="en-GB" dirty="0"/>
          </a:p>
        </p:txBody>
      </p:sp>
      <p:sp>
        <p:nvSpPr>
          <p:cNvPr id="78" name="Freeform 77">
            <a:extLst>
              <a:ext uri="{FF2B5EF4-FFF2-40B4-BE49-F238E27FC236}">
                <a16:creationId xmlns:a16="http://schemas.microsoft.com/office/drawing/2014/main" id="{F882151B-CA57-374E-8E94-A4B356AEB7FB}"/>
              </a:ext>
            </a:extLst>
          </p:cNvPr>
          <p:cNvSpPr/>
          <p:nvPr/>
        </p:nvSpPr>
        <p:spPr>
          <a:xfrm>
            <a:off x="9043416" y="4014216"/>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reeform 78">
            <a:extLst>
              <a:ext uri="{FF2B5EF4-FFF2-40B4-BE49-F238E27FC236}">
                <a16:creationId xmlns:a16="http://schemas.microsoft.com/office/drawing/2014/main" id="{186D825F-1355-5345-9635-26CC07750A35}"/>
              </a:ext>
            </a:extLst>
          </p:cNvPr>
          <p:cNvSpPr/>
          <p:nvPr/>
        </p:nvSpPr>
        <p:spPr>
          <a:xfrm>
            <a:off x="9141562" y="4056291"/>
            <a:ext cx="786384" cy="82394"/>
          </a:xfrm>
          <a:custGeom>
            <a:avLst/>
            <a:gdLst>
              <a:gd name="connsiteX0" fmla="*/ 786384 w 786384"/>
              <a:gd name="connsiteY0" fmla="*/ 0 h 82394"/>
              <a:gd name="connsiteX1" fmla="*/ 713232 w 786384"/>
              <a:gd name="connsiteY1" fmla="*/ 27432 h 82394"/>
              <a:gd name="connsiteX2" fmla="*/ 338328 w 786384"/>
              <a:gd name="connsiteY2" fmla="*/ 45720 h 82394"/>
              <a:gd name="connsiteX3" fmla="*/ 265176 w 786384"/>
              <a:gd name="connsiteY3" fmla="*/ 64008 h 82394"/>
              <a:gd name="connsiteX4" fmla="*/ 228600 w 786384"/>
              <a:gd name="connsiteY4" fmla="*/ 73152 h 82394"/>
              <a:gd name="connsiteX5" fmla="*/ 0 w 786384"/>
              <a:gd name="connsiteY5" fmla="*/ 82296 h 8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6384" h="82394">
                <a:moveTo>
                  <a:pt x="786384" y="0"/>
                </a:moveTo>
                <a:cubicBezTo>
                  <a:pt x="785114" y="508"/>
                  <a:pt x="724879" y="25640"/>
                  <a:pt x="713232" y="27432"/>
                </a:cubicBezTo>
                <a:cubicBezTo>
                  <a:pt x="609878" y="43333"/>
                  <a:pt x="398864" y="43767"/>
                  <a:pt x="338328" y="45720"/>
                </a:cubicBezTo>
                <a:lnTo>
                  <a:pt x="265176" y="64008"/>
                </a:lnTo>
                <a:cubicBezTo>
                  <a:pt x="252984" y="67056"/>
                  <a:pt x="241143" y="72368"/>
                  <a:pt x="228600" y="73152"/>
                </a:cubicBezTo>
                <a:cubicBezTo>
                  <a:pt x="54917" y="84007"/>
                  <a:pt x="131159" y="82296"/>
                  <a:pt x="0" y="82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79">
            <a:extLst>
              <a:ext uri="{FF2B5EF4-FFF2-40B4-BE49-F238E27FC236}">
                <a16:creationId xmlns:a16="http://schemas.microsoft.com/office/drawing/2014/main" id="{B3DF1082-7430-544F-8DE6-C1FC05D16BEE}"/>
              </a:ext>
            </a:extLst>
          </p:cNvPr>
          <p:cNvSpPr/>
          <p:nvPr/>
        </p:nvSpPr>
        <p:spPr>
          <a:xfrm>
            <a:off x="9930384" y="4005072"/>
            <a:ext cx="182880" cy="64008"/>
          </a:xfrm>
          <a:custGeom>
            <a:avLst/>
            <a:gdLst>
              <a:gd name="connsiteX0" fmla="*/ 0 w 182880"/>
              <a:gd name="connsiteY0" fmla="*/ 64008 h 64008"/>
              <a:gd name="connsiteX1" fmla="*/ 45720 w 182880"/>
              <a:gd name="connsiteY1" fmla="*/ 45720 h 64008"/>
              <a:gd name="connsiteX2" fmla="*/ 73152 w 182880"/>
              <a:gd name="connsiteY2" fmla="*/ 27432 h 64008"/>
              <a:gd name="connsiteX3" fmla="*/ 146304 w 182880"/>
              <a:gd name="connsiteY3" fmla="*/ 18288 h 64008"/>
              <a:gd name="connsiteX4" fmla="*/ 182880 w 182880"/>
              <a:gd name="connsiteY4" fmla="*/ 0 h 6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64008">
                <a:moveTo>
                  <a:pt x="0" y="64008"/>
                </a:moveTo>
                <a:cubicBezTo>
                  <a:pt x="15240" y="57912"/>
                  <a:pt x="31039" y="53061"/>
                  <a:pt x="45720" y="45720"/>
                </a:cubicBezTo>
                <a:cubicBezTo>
                  <a:pt x="55550" y="40805"/>
                  <a:pt x="62550" y="30324"/>
                  <a:pt x="73152" y="27432"/>
                </a:cubicBezTo>
                <a:cubicBezTo>
                  <a:pt x="96860" y="20966"/>
                  <a:pt x="121920" y="21336"/>
                  <a:pt x="146304" y="18288"/>
                </a:cubicBezTo>
                <a:cubicBezTo>
                  <a:pt x="177825" y="7781"/>
                  <a:pt x="166920" y="15960"/>
                  <a:pt x="18288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reeform 84">
            <a:extLst>
              <a:ext uri="{FF2B5EF4-FFF2-40B4-BE49-F238E27FC236}">
                <a16:creationId xmlns:a16="http://schemas.microsoft.com/office/drawing/2014/main" id="{E34D9F3E-3DF5-BE48-9899-E9338C0C0DF2}"/>
              </a:ext>
            </a:extLst>
          </p:cNvPr>
          <p:cNvSpPr/>
          <p:nvPr/>
        </p:nvSpPr>
        <p:spPr>
          <a:xfrm>
            <a:off x="969264" y="1993392"/>
            <a:ext cx="1325880" cy="804672"/>
          </a:xfrm>
          <a:custGeom>
            <a:avLst/>
            <a:gdLst>
              <a:gd name="connsiteX0" fmla="*/ 0 w 1325880"/>
              <a:gd name="connsiteY0" fmla="*/ 0 h 804672"/>
              <a:gd name="connsiteX1" fmla="*/ 36576 w 1325880"/>
              <a:gd name="connsiteY1" fmla="*/ 73152 h 804672"/>
              <a:gd name="connsiteX2" fmla="*/ 64008 w 1325880"/>
              <a:gd name="connsiteY2" fmla="*/ 100584 h 804672"/>
              <a:gd name="connsiteX3" fmla="*/ 82296 w 1325880"/>
              <a:gd name="connsiteY3" fmla="*/ 128016 h 804672"/>
              <a:gd name="connsiteX4" fmla="*/ 137160 w 1325880"/>
              <a:gd name="connsiteY4" fmla="*/ 173736 h 804672"/>
              <a:gd name="connsiteX5" fmla="*/ 155448 w 1325880"/>
              <a:gd name="connsiteY5" fmla="*/ 201168 h 804672"/>
              <a:gd name="connsiteX6" fmla="*/ 210312 w 1325880"/>
              <a:gd name="connsiteY6" fmla="*/ 237744 h 804672"/>
              <a:gd name="connsiteX7" fmla="*/ 256032 w 1325880"/>
              <a:gd name="connsiteY7" fmla="*/ 292608 h 804672"/>
              <a:gd name="connsiteX8" fmla="*/ 292608 w 1325880"/>
              <a:gd name="connsiteY8" fmla="*/ 347472 h 804672"/>
              <a:gd name="connsiteX9" fmla="*/ 310896 w 1325880"/>
              <a:gd name="connsiteY9" fmla="*/ 374904 h 804672"/>
              <a:gd name="connsiteX10" fmla="*/ 338328 w 1325880"/>
              <a:gd name="connsiteY10" fmla="*/ 402336 h 804672"/>
              <a:gd name="connsiteX11" fmla="*/ 356616 w 1325880"/>
              <a:gd name="connsiteY11" fmla="*/ 429768 h 804672"/>
              <a:gd name="connsiteX12" fmla="*/ 411480 w 1325880"/>
              <a:gd name="connsiteY12" fmla="*/ 466344 h 804672"/>
              <a:gd name="connsiteX13" fmla="*/ 484632 w 1325880"/>
              <a:gd name="connsiteY13" fmla="*/ 530352 h 804672"/>
              <a:gd name="connsiteX14" fmla="*/ 539496 w 1325880"/>
              <a:gd name="connsiteY14" fmla="*/ 576072 h 804672"/>
              <a:gd name="connsiteX15" fmla="*/ 621792 w 1325880"/>
              <a:gd name="connsiteY15" fmla="*/ 640080 h 804672"/>
              <a:gd name="connsiteX16" fmla="*/ 649224 w 1325880"/>
              <a:gd name="connsiteY16" fmla="*/ 658368 h 804672"/>
              <a:gd name="connsiteX17" fmla="*/ 676656 w 1325880"/>
              <a:gd name="connsiteY17" fmla="*/ 676656 h 804672"/>
              <a:gd name="connsiteX18" fmla="*/ 731520 w 1325880"/>
              <a:gd name="connsiteY18" fmla="*/ 713232 h 804672"/>
              <a:gd name="connsiteX19" fmla="*/ 758952 w 1325880"/>
              <a:gd name="connsiteY19" fmla="*/ 731520 h 804672"/>
              <a:gd name="connsiteX20" fmla="*/ 850392 w 1325880"/>
              <a:gd name="connsiteY20" fmla="*/ 758952 h 804672"/>
              <a:gd name="connsiteX21" fmla="*/ 905256 w 1325880"/>
              <a:gd name="connsiteY21" fmla="*/ 777240 h 804672"/>
              <a:gd name="connsiteX22" fmla="*/ 960120 w 1325880"/>
              <a:gd name="connsiteY22" fmla="*/ 786384 h 804672"/>
              <a:gd name="connsiteX23" fmla="*/ 987552 w 1325880"/>
              <a:gd name="connsiteY23" fmla="*/ 795528 h 804672"/>
              <a:gd name="connsiteX24" fmla="*/ 1024128 w 1325880"/>
              <a:gd name="connsiteY24" fmla="*/ 804672 h 804672"/>
              <a:gd name="connsiteX25" fmla="*/ 1124712 w 1325880"/>
              <a:gd name="connsiteY25" fmla="*/ 795528 h 804672"/>
              <a:gd name="connsiteX26" fmla="*/ 1216152 w 1325880"/>
              <a:gd name="connsiteY26" fmla="*/ 786384 h 804672"/>
              <a:gd name="connsiteX27" fmla="*/ 1243584 w 1325880"/>
              <a:gd name="connsiteY27" fmla="*/ 758952 h 804672"/>
              <a:gd name="connsiteX28" fmla="*/ 1298448 w 1325880"/>
              <a:gd name="connsiteY28" fmla="*/ 722376 h 804672"/>
              <a:gd name="connsiteX29" fmla="*/ 1325880 w 1325880"/>
              <a:gd name="connsiteY29" fmla="*/ 71323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5880" h="804672">
                <a:moveTo>
                  <a:pt x="0" y="0"/>
                </a:moveTo>
                <a:cubicBezTo>
                  <a:pt x="12928" y="32320"/>
                  <a:pt x="15505" y="47866"/>
                  <a:pt x="36576" y="73152"/>
                </a:cubicBezTo>
                <a:cubicBezTo>
                  <a:pt x="44855" y="83086"/>
                  <a:pt x="55729" y="90650"/>
                  <a:pt x="64008" y="100584"/>
                </a:cubicBezTo>
                <a:cubicBezTo>
                  <a:pt x="71043" y="109027"/>
                  <a:pt x="75261" y="119573"/>
                  <a:pt x="82296" y="128016"/>
                </a:cubicBezTo>
                <a:cubicBezTo>
                  <a:pt x="104298" y="154418"/>
                  <a:pt x="110187" y="155754"/>
                  <a:pt x="137160" y="173736"/>
                </a:cubicBezTo>
                <a:cubicBezTo>
                  <a:pt x="143256" y="182880"/>
                  <a:pt x="147177" y="193931"/>
                  <a:pt x="155448" y="201168"/>
                </a:cubicBezTo>
                <a:cubicBezTo>
                  <a:pt x="171989" y="215642"/>
                  <a:pt x="210312" y="237744"/>
                  <a:pt x="210312" y="237744"/>
                </a:cubicBezTo>
                <a:cubicBezTo>
                  <a:pt x="275662" y="335769"/>
                  <a:pt x="173892" y="186999"/>
                  <a:pt x="256032" y="292608"/>
                </a:cubicBezTo>
                <a:cubicBezTo>
                  <a:pt x="269526" y="309958"/>
                  <a:pt x="280416" y="329184"/>
                  <a:pt x="292608" y="347472"/>
                </a:cubicBezTo>
                <a:cubicBezTo>
                  <a:pt x="298704" y="356616"/>
                  <a:pt x="303125" y="367133"/>
                  <a:pt x="310896" y="374904"/>
                </a:cubicBezTo>
                <a:cubicBezTo>
                  <a:pt x="320040" y="384048"/>
                  <a:pt x="330049" y="392402"/>
                  <a:pt x="338328" y="402336"/>
                </a:cubicBezTo>
                <a:cubicBezTo>
                  <a:pt x="345363" y="410779"/>
                  <a:pt x="348345" y="422531"/>
                  <a:pt x="356616" y="429768"/>
                </a:cubicBezTo>
                <a:cubicBezTo>
                  <a:pt x="373157" y="444242"/>
                  <a:pt x="411480" y="466344"/>
                  <a:pt x="411480" y="466344"/>
                </a:cubicBezTo>
                <a:cubicBezTo>
                  <a:pt x="463296" y="544068"/>
                  <a:pt x="377952" y="423672"/>
                  <a:pt x="484632" y="530352"/>
                </a:cubicBezTo>
                <a:cubicBezTo>
                  <a:pt x="564775" y="610495"/>
                  <a:pt x="463113" y="512419"/>
                  <a:pt x="539496" y="576072"/>
                </a:cubicBezTo>
                <a:cubicBezTo>
                  <a:pt x="625444" y="647695"/>
                  <a:pt x="483127" y="547637"/>
                  <a:pt x="621792" y="640080"/>
                </a:cubicBezTo>
                <a:lnTo>
                  <a:pt x="649224" y="658368"/>
                </a:lnTo>
                <a:cubicBezTo>
                  <a:pt x="658368" y="664464"/>
                  <a:pt x="668885" y="668885"/>
                  <a:pt x="676656" y="676656"/>
                </a:cubicBezTo>
                <a:cubicBezTo>
                  <a:pt x="728658" y="728658"/>
                  <a:pt x="678587" y="686765"/>
                  <a:pt x="731520" y="713232"/>
                </a:cubicBezTo>
                <a:cubicBezTo>
                  <a:pt x="741350" y="718147"/>
                  <a:pt x="748909" y="727057"/>
                  <a:pt x="758952" y="731520"/>
                </a:cubicBezTo>
                <a:cubicBezTo>
                  <a:pt x="803715" y="751415"/>
                  <a:pt x="809472" y="746676"/>
                  <a:pt x="850392" y="758952"/>
                </a:cubicBezTo>
                <a:cubicBezTo>
                  <a:pt x="868856" y="764491"/>
                  <a:pt x="886241" y="774071"/>
                  <a:pt x="905256" y="777240"/>
                </a:cubicBezTo>
                <a:cubicBezTo>
                  <a:pt x="923544" y="780288"/>
                  <a:pt x="942021" y="782362"/>
                  <a:pt x="960120" y="786384"/>
                </a:cubicBezTo>
                <a:cubicBezTo>
                  <a:pt x="969529" y="788475"/>
                  <a:pt x="978284" y="792880"/>
                  <a:pt x="987552" y="795528"/>
                </a:cubicBezTo>
                <a:cubicBezTo>
                  <a:pt x="999636" y="798980"/>
                  <a:pt x="1011936" y="801624"/>
                  <a:pt x="1024128" y="804672"/>
                </a:cubicBezTo>
                <a:lnTo>
                  <a:pt x="1124712" y="795528"/>
                </a:lnTo>
                <a:cubicBezTo>
                  <a:pt x="1155206" y="792624"/>
                  <a:pt x="1186875" y="795392"/>
                  <a:pt x="1216152" y="786384"/>
                </a:cubicBezTo>
                <a:cubicBezTo>
                  <a:pt x="1228512" y="782581"/>
                  <a:pt x="1233376" y="766891"/>
                  <a:pt x="1243584" y="758952"/>
                </a:cubicBezTo>
                <a:cubicBezTo>
                  <a:pt x="1260934" y="745458"/>
                  <a:pt x="1277596" y="729327"/>
                  <a:pt x="1298448" y="722376"/>
                </a:cubicBezTo>
                <a:lnTo>
                  <a:pt x="1325880" y="71323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a:extLst>
              <a:ext uri="{FF2B5EF4-FFF2-40B4-BE49-F238E27FC236}">
                <a16:creationId xmlns:a16="http://schemas.microsoft.com/office/drawing/2014/main" id="{31BB9C68-7196-7245-A7AE-D5546B248E8D}"/>
              </a:ext>
            </a:extLst>
          </p:cNvPr>
          <p:cNvSpPr/>
          <p:nvPr/>
        </p:nvSpPr>
        <p:spPr>
          <a:xfrm>
            <a:off x="777240" y="2075688"/>
            <a:ext cx="1572768" cy="950976"/>
          </a:xfrm>
          <a:custGeom>
            <a:avLst/>
            <a:gdLst>
              <a:gd name="connsiteX0" fmla="*/ 0 w 1572768"/>
              <a:gd name="connsiteY0" fmla="*/ 0 h 950976"/>
              <a:gd name="connsiteX1" fmla="*/ 18288 w 1572768"/>
              <a:gd name="connsiteY1" fmla="*/ 100584 h 950976"/>
              <a:gd name="connsiteX2" fmla="*/ 27432 w 1572768"/>
              <a:gd name="connsiteY2" fmla="*/ 137160 h 950976"/>
              <a:gd name="connsiteX3" fmla="*/ 45720 w 1572768"/>
              <a:gd name="connsiteY3" fmla="*/ 192024 h 950976"/>
              <a:gd name="connsiteX4" fmla="*/ 64008 w 1572768"/>
              <a:gd name="connsiteY4" fmla="*/ 219456 h 950976"/>
              <a:gd name="connsiteX5" fmla="*/ 82296 w 1572768"/>
              <a:gd name="connsiteY5" fmla="*/ 274320 h 950976"/>
              <a:gd name="connsiteX6" fmla="*/ 109728 w 1572768"/>
              <a:gd name="connsiteY6" fmla="*/ 329184 h 950976"/>
              <a:gd name="connsiteX7" fmla="*/ 128016 w 1572768"/>
              <a:gd name="connsiteY7" fmla="*/ 356616 h 950976"/>
              <a:gd name="connsiteX8" fmla="*/ 137160 w 1572768"/>
              <a:gd name="connsiteY8" fmla="*/ 384048 h 950976"/>
              <a:gd name="connsiteX9" fmla="*/ 173736 w 1572768"/>
              <a:gd name="connsiteY9" fmla="*/ 438912 h 950976"/>
              <a:gd name="connsiteX10" fmla="*/ 192024 w 1572768"/>
              <a:gd name="connsiteY10" fmla="*/ 466344 h 950976"/>
              <a:gd name="connsiteX11" fmla="*/ 228600 w 1572768"/>
              <a:gd name="connsiteY11" fmla="*/ 548640 h 950976"/>
              <a:gd name="connsiteX12" fmla="*/ 256032 w 1572768"/>
              <a:gd name="connsiteY12" fmla="*/ 603504 h 950976"/>
              <a:gd name="connsiteX13" fmla="*/ 283464 w 1572768"/>
              <a:gd name="connsiteY13" fmla="*/ 621792 h 950976"/>
              <a:gd name="connsiteX14" fmla="*/ 374904 w 1572768"/>
              <a:gd name="connsiteY14" fmla="*/ 713232 h 950976"/>
              <a:gd name="connsiteX15" fmla="*/ 402336 w 1572768"/>
              <a:gd name="connsiteY15" fmla="*/ 731520 h 950976"/>
              <a:gd name="connsiteX16" fmla="*/ 420624 w 1572768"/>
              <a:gd name="connsiteY16" fmla="*/ 758952 h 950976"/>
              <a:gd name="connsiteX17" fmla="*/ 448056 w 1572768"/>
              <a:gd name="connsiteY17" fmla="*/ 768096 h 950976"/>
              <a:gd name="connsiteX18" fmla="*/ 475488 w 1572768"/>
              <a:gd name="connsiteY18" fmla="*/ 786384 h 950976"/>
              <a:gd name="connsiteX19" fmla="*/ 502920 w 1572768"/>
              <a:gd name="connsiteY19" fmla="*/ 795528 h 950976"/>
              <a:gd name="connsiteX20" fmla="*/ 530352 w 1572768"/>
              <a:gd name="connsiteY20" fmla="*/ 813816 h 950976"/>
              <a:gd name="connsiteX21" fmla="*/ 594360 w 1572768"/>
              <a:gd name="connsiteY21" fmla="*/ 832104 h 950976"/>
              <a:gd name="connsiteX22" fmla="*/ 649224 w 1572768"/>
              <a:gd name="connsiteY22" fmla="*/ 850392 h 950976"/>
              <a:gd name="connsiteX23" fmla="*/ 676656 w 1572768"/>
              <a:gd name="connsiteY23" fmla="*/ 859536 h 950976"/>
              <a:gd name="connsiteX24" fmla="*/ 704088 w 1572768"/>
              <a:gd name="connsiteY24" fmla="*/ 877824 h 950976"/>
              <a:gd name="connsiteX25" fmla="*/ 731520 w 1572768"/>
              <a:gd name="connsiteY25" fmla="*/ 886968 h 950976"/>
              <a:gd name="connsiteX26" fmla="*/ 758952 w 1572768"/>
              <a:gd name="connsiteY26" fmla="*/ 905256 h 950976"/>
              <a:gd name="connsiteX27" fmla="*/ 813816 w 1572768"/>
              <a:gd name="connsiteY27" fmla="*/ 923544 h 950976"/>
              <a:gd name="connsiteX28" fmla="*/ 841248 w 1572768"/>
              <a:gd name="connsiteY28" fmla="*/ 932688 h 950976"/>
              <a:gd name="connsiteX29" fmla="*/ 1078992 w 1572768"/>
              <a:gd name="connsiteY29" fmla="*/ 950976 h 950976"/>
              <a:gd name="connsiteX30" fmla="*/ 1234440 w 1572768"/>
              <a:gd name="connsiteY30" fmla="*/ 932688 h 950976"/>
              <a:gd name="connsiteX31" fmla="*/ 1307592 w 1572768"/>
              <a:gd name="connsiteY31" fmla="*/ 914400 h 950976"/>
              <a:gd name="connsiteX32" fmla="*/ 1344168 w 1572768"/>
              <a:gd name="connsiteY32" fmla="*/ 905256 h 950976"/>
              <a:gd name="connsiteX33" fmla="*/ 1371600 w 1572768"/>
              <a:gd name="connsiteY33" fmla="*/ 896112 h 950976"/>
              <a:gd name="connsiteX34" fmla="*/ 1444752 w 1572768"/>
              <a:gd name="connsiteY34" fmla="*/ 877824 h 950976"/>
              <a:gd name="connsiteX35" fmla="*/ 1508760 w 1572768"/>
              <a:gd name="connsiteY35" fmla="*/ 859536 h 950976"/>
              <a:gd name="connsiteX36" fmla="*/ 1527048 w 1572768"/>
              <a:gd name="connsiteY36" fmla="*/ 832104 h 950976"/>
              <a:gd name="connsiteX37" fmla="*/ 1554480 w 1572768"/>
              <a:gd name="connsiteY37" fmla="*/ 822960 h 950976"/>
              <a:gd name="connsiteX38" fmla="*/ 1572768 w 1572768"/>
              <a:gd name="connsiteY38" fmla="*/ 804672 h 950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72768" h="950976">
                <a:moveTo>
                  <a:pt x="0" y="0"/>
                </a:moveTo>
                <a:cubicBezTo>
                  <a:pt x="6617" y="39703"/>
                  <a:pt x="9768" y="62244"/>
                  <a:pt x="18288" y="100584"/>
                </a:cubicBezTo>
                <a:cubicBezTo>
                  <a:pt x="21014" y="112852"/>
                  <a:pt x="23821" y="125123"/>
                  <a:pt x="27432" y="137160"/>
                </a:cubicBezTo>
                <a:cubicBezTo>
                  <a:pt x="32971" y="155624"/>
                  <a:pt x="35027" y="175984"/>
                  <a:pt x="45720" y="192024"/>
                </a:cubicBezTo>
                <a:cubicBezTo>
                  <a:pt x="51816" y="201168"/>
                  <a:pt x="59545" y="209413"/>
                  <a:pt x="64008" y="219456"/>
                </a:cubicBezTo>
                <a:cubicBezTo>
                  <a:pt x="71837" y="237072"/>
                  <a:pt x="71603" y="258280"/>
                  <a:pt x="82296" y="274320"/>
                </a:cubicBezTo>
                <a:cubicBezTo>
                  <a:pt x="134707" y="352936"/>
                  <a:pt x="71870" y="253468"/>
                  <a:pt x="109728" y="329184"/>
                </a:cubicBezTo>
                <a:cubicBezTo>
                  <a:pt x="114643" y="339014"/>
                  <a:pt x="123101" y="346786"/>
                  <a:pt x="128016" y="356616"/>
                </a:cubicBezTo>
                <a:cubicBezTo>
                  <a:pt x="132327" y="365237"/>
                  <a:pt x="132479" y="375622"/>
                  <a:pt x="137160" y="384048"/>
                </a:cubicBezTo>
                <a:cubicBezTo>
                  <a:pt x="147834" y="403261"/>
                  <a:pt x="161544" y="420624"/>
                  <a:pt x="173736" y="438912"/>
                </a:cubicBezTo>
                <a:cubicBezTo>
                  <a:pt x="179832" y="448056"/>
                  <a:pt x="188549" y="455918"/>
                  <a:pt x="192024" y="466344"/>
                </a:cubicBezTo>
                <a:cubicBezTo>
                  <a:pt x="239205" y="607888"/>
                  <a:pt x="185128" y="461697"/>
                  <a:pt x="228600" y="548640"/>
                </a:cubicBezTo>
                <a:cubicBezTo>
                  <a:pt x="243474" y="578388"/>
                  <a:pt x="229827" y="577299"/>
                  <a:pt x="256032" y="603504"/>
                </a:cubicBezTo>
                <a:cubicBezTo>
                  <a:pt x="263803" y="611275"/>
                  <a:pt x="274320" y="615696"/>
                  <a:pt x="283464" y="621792"/>
                </a:cubicBezTo>
                <a:cubicBezTo>
                  <a:pt x="332232" y="694944"/>
                  <a:pt x="301752" y="664464"/>
                  <a:pt x="374904" y="713232"/>
                </a:cubicBezTo>
                <a:lnTo>
                  <a:pt x="402336" y="731520"/>
                </a:lnTo>
                <a:cubicBezTo>
                  <a:pt x="408432" y="740664"/>
                  <a:pt x="412042" y="752087"/>
                  <a:pt x="420624" y="758952"/>
                </a:cubicBezTo>
                <a:cubicBezTo>
                  <a:pt x="428150" y="764973"/>
                  <a:pt x="439435" y="763785"/>
                  <a:pt x="448056" y="768096"/>
                </a:cubicBezTo>
                <a:cubicBezTo>
                  <a:pt x="457886" y="773011"/>
                  <a:pt x="465658" y="781469"/>
                  <a:pt x="475488" y="786384"/>
                </a:cubicBezTo>
                <a:cubicBezTo>
                  <a:pt x="484109" y="790695"/>
                  <a:pt x="494299" y="791217"/>
                  <a:pt x="502920" y="795528"/>
                </a:cubicBezTo>
                <a:cubicBezTo>
                  <a:pt x="512750" y="800443"/>
                  <a:pt x="520522" y="808901"/>
                  <a:pt x="530352" y="813816"/>
                </a:cubicBezTo>
                <a:cubicBezTo>
                  <a:pt x="545717" y="821499"/>
                  <a:pt x="579711" y="827709"/>
                  <a:pt x="594360" y="832104"/>
                </a:cubicBezTo>
                <a:cubicBezTo>
                  <a:pt x="612824" y="837643"/>
                  <a:pt x="630936" y="844296"/>
                  <a:pt x="649224" y="850392"/>
                </a:cubicBezTo>
                <a:cubicBezTo>
                  <a:pt x="658368" y="853440"/>
                  <a:pt x="668636" y="854189"/>
                  <a:pt x="676656" y="859536"/>
                </a:cubicBezTo>
                <a:cubicBezTo>
                  <a:pt x="685800" y="865632"/>
                  <a:pt x="694258" y="872909"/>
                  <a:pt x="704088" y="877824"/>
                </a:cubicBezTo>
                <a:cubicBezTo>
                  <a:pt x="712709" y="882135"/>
                  <a:pt x="722899" y="882657"/>
                  <a:pt x="731520" y="886968"/>
                </a:cubicBezTo>
                <a:cubicBezTo>
                  <a:pt x="741350" y="891883"/>
                  <a:pt x="748909" y="900793"/>
                  <a:pt x="758952" y="905256"/>
                </a:cubicBezTo>
                <a:cubicBezTo>
                  <a:pt x="776568" y="913085"/>
                  <a:pt x="795528" y="917448"/>
                  <a:pt x="813816" y="923544"/>
                </a:cubicBezTo>
                <a:cubicBezTo>
                  <a:pt x="822960" y="926592"/>
                  <a:pt x="831668" y="931624"/>
                  <a:pt x="841248" y="932688"/>
                </a:cubicBezTo>
                <a:cubicBezTo>
                  <a:pt x="975132" y="947564"/>
                  <a:pt x="895991" y="940211"/>
                  <a:pt x="1078992" y="950976"/>
                </a:cubicBezTo>
                <a:cubicBezTo>
                  <a:pt x="1115266" y="947349"/>
                  <a:pt x="1194012" y="940774"/>
                  <a:pt x="1234440" y="932688"/>
                </a:cubicBezTo>
                <a:cubicBezTo>
                  <a:pt x="1259086" y="927759"/>
                  <a:pt x="1283208" y="920496"/>
                  <a:pt x="1307592" y="914400"/>
                </a:cubicBezTo>
                <a:cubicBezTo>
                  <a:pt x="1319784" y="911352"/>
                  <a:pt x="1332246" y="909230"/>
                  <a:pt x="1344168" y="905256"/>
                </a:cubicBezTo>
                <a:cubicBezTo>
                  <a:pt x="1353312" y="902208"/>
                  <a:pt x="1362301" y="898648"/>
                  <a:pt x="1371600" y="896112"/>
                </a:cubicBezTo>
                <a:cubicBezTo>
                  <a:pt x="1395849" y="889499"/>
                  <a:pt x="1420907" y="885772"/>
                  <a:pt x="1444752" y="877824"/>
                </a:cubicBezTo>
                <a:cubicBezTo>
                  <a:pt x="1484106" y="864706"/>
                  <a:pt x="1462833" y="871018"/>
                  <a:pt x="1508760" y="859536"/>
                </a:cubicBezTo>
                <a:cubicBezTo>
                  <a:pt x="1514856" y="850392"/>
                  <a:pt x="1518466" y="838969"/>
                  <a:pt x="1527048" y="832104"/>
                </a:cubicBezTo>
                <a:cubicBezTo>
                  <a:pt x="1534574" y="826083"/>
                  <a:pt x="1546215" y="827919"/>
                  <a:pt x="1554480" y="822960"/>
                </a:cubicBezTo>
                <a:cubicBezTo>
                  <a:pt x="1561872" y="818525"/>
                  <a:pt x="1566672" y="810768"/>
                  <a:pt x="1572768" y="804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8" name="Straight Connector 87">
            <a:extLst>
              <a:ext uri="{FF2B5EF4-FFF2-40B4-BE49-F238E27FC236}">
                <a16:creationId xmlns:a16="http://schemas.microsoft.com/office/drawing/2014/main" id="{50C93154-7E5C-1B47-8AC9-BC435AF12AD8}"/>
              </a:ext>
            </a:extLst>
          </p:cNvPr>
          <p:cNvCxnSpPr>
            <a:cxnSpLocks/>
          </p:cNvCxnSpPr>
          <p:nvPr/>
        </p:nvCxnSpPr>
        <p:spPr>
          <a:xfrm>
            <a:off x="906458" y="2141448"/>
            <a:ext cx="62806" cy="131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07AE9E8-7E4F-724B-9394-352B8403EBC3}"/>
              </a:ext>
            </a:extLst>
          </p:cNvPr>
          <p:cNvCxnSpPr>
            <a:cxnSpLocks/>
          </p:cNvCxnSpPr>
          <p:nvPr/>
        </p:nvCxnSpPr>
        <p:spPr>
          <a:xfrm>
            <a:off x="1058315" y="23376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B8F6FC6-3939-314B-A82F-F82D6669B832}"/>
              </a:ext>
            </a:extLst>
          </p:cNvPr>
          <p:cNvCxnSpPr>
            <a:cxnSpLocks/>
          </p:cNvCxnSpPr>
          <p:nvPr/>
        </p:nvCxnSpPr>
        <p:spPr>
          <a:xfrm>
            <a:off x="1210715" y="2490009"/>
            <a:ext cx="63349" cy="8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227B8E0-B480-3748-90DD-905581341B24}"/>
              </a:ext>
            </a:extLst>
          </p:cNvPr>
          <p:cNvCxnSpPr>
            <a:cxnSpLocks/>
          </p:cNvCxnSpPr>
          <p:nvPr/>
        </p:nvCxnSpPr>
        <p:spPr>
          <a:xfrm>
            <a:off x="1363115" y="2642409"/>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A83752E-CCC7-9C47-A117-E46D839C2FA3}"/>
              </a:ext>
            </a:extLst>
          </p:cNvPr>
          <p:cNvCxnSpPr>
            <a:cxnSpLocks/>
          </p:cNvCxnSpPr>
          <p:nvPr/>
        </p:nvCxnSpPr>
        <p:spPr>
          <a:xfrm>
            <a:off x="1579523" y="2767377"/>
            <a:ext cx="106365" cy="88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F00A348-66EA-1747-A4D4-D398CEDA3A16}"/>
              </a:ext>
            </a:extLst>
          </p:cNvPr>
          <p:cNvCxnSpPr>
            <a:cxnSpLocks/>
          </p:cNvCxnSpPr>
          <p:nvPr/>
        </p:nvCxnSpPr>
        <p:spPr>
          <a:xfrm>
            <a:off x="-5031350" y="2137924"/>
            <a:ext cx="45053" cy="1464"/>
          </a:xfrm>
          <a:prstGeom prst="line">
            <a:avLst/>
          </a:prstGeom>
        </p:spPr>
        <p:style>
          <a:lnRef idx="1">
            <a:schemeClr val="accent1"/>
          </a:lnRef>
          <a:fillRef idx="0">
            <a:schemeClr val="accent1"/>
          </a:fillRef>
          <a:effectRef idx="0">
            <a:schemeClr val="accent1"/>
          </a:effectRef>
          <a:fontRef idx="minor">
            <a:schemeClr val="tx1"/>
          </a:fontRef>
        </p:style>
      </p:cxnSp>
      <p:pic>
        <p:nvPicPr>
          <p:cNvPr id="104" name="Picture 103" descr="A picture containing fruit, banana&#10;&#10;Description automatically generated">
            <a:extLst>
              <a:ext uri="{FF2B5EF4-FFF2-40B4-BE49-F238E27FC236}">
                <a16:creationId xmlns:a16="http://schemas.microsoft.com/office/drawing/2014/main" id="{B8F5F2DF-007E-374C-954C-29ECF408238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4167" l="3084" r="93392">
                        <a14:foregroundMark x1="7930" y1="35833" x2="7930" y2="35833"/>
                        <a14:foregroundMark x1="3524" y1="16667" x2="3524" y2="16667"/>
                        <a14:foregroundMark x1="38326" y1="94167" x2="38326" y2="94167"/>
                        <a14:foregroundMark x1="91189" y1="48333" x2="91189" y2="48333"/>
                        <a14:foregroundMark x1="93392" y1="39167" x2="93392" y2="39167"/>
                        <a14:foregroundMark x1="92952" y1="35833" x2="92952" y2="35833"/>
                        <a14:foregroundMark x1="92952" y1="33333" x2="92952" y2="33333"/>
                        <a14:foregroundMark x1="93392" y1="35000" x2="93392" y2="35000"/>
                        <a14:foregroundMark x1="92952" y1="33333" x2="92952" y2="33333"/>
                      </a14:backgroundRemoval>
                    </a14:imgEffect>
                  </a14:imgLayer>
                </a14:imgProps>
              </a:ext>
            </a:extLst>
          </a:blip>
          <a:stretch>
            <a:fillRect/>
          </a:stretch>
        </p:blipFill>
        <p:spPr>
          <a:xfrm rot="1403434">
            <a:off x="903823" y="3017519"/>
            <a:ext cx="1027882" cy="543374"/>
          </a:xfrm>
          <a:prstGeom prst="rect">
            <a:avLst/>
          </a:prstGeom>
        </p:spPr>
      </p:pic>
      <p:pic>
        <p:nvPicPr>
          <p:cNvPr id="106" name="Picture 105" descr="A close up of a toy&#10;&#10;Description automatically generated">
            <a:extLst>
              <a:ext uri="{FF2B5EF4-FFF2-40B4-BE49-F238E27FC236}">
                <a16:creationId xmlns:a16="http://schemas.microsoft.com/office/drawing/2014/main" id="{85178750-4DD4-8D4F-819D-25C44D0FF075}"/>
              </a:ext>
            </a:extLst>
          </p:cNvPr>
          <p:cNvPicPr>
            <a:picLocks noChangeAspect="1"/>
          </p:cNvPicPr>
          <p:nvPr/>
        </p:nvPicPr>
        <p:blipFill>
          <a:blip r:embed="rId6"/>
          <a:stretch>
            <a:fillRect/>
          </a:stretch>
        </p:blipFill>
        <p:spPr>
          <a:xfrm flipH="1">
            <a:off x="4307137" y="1713658"/>
            <a:ext cx="783986" cy="592101"/>
          </a:xfrm>
          <a:prstGeom prst="rect">
            <a:avLst/>
          </a:prstGeom>
        </p:spPr>
      </p:pic>
      <p:pic>
        <p:nvPicPr>
          <p:cNvPr id="112" name="Picture 111" descr="A picture containing building, indoor, person, standing&#10;&#10;Description automatically generated">
            <a:extLst>
              <a:ext uri="{FF2B5EF4-FFF2-40B4-BE49-F238E27FC236}">
                <a16:creationId xmlns:a16="http://schemas.microsoft.com/office/drawing/2014/main" id="{DAB9BB44-95B2-5E4C-9C1A-1DBD70A7549B}"/>
              </a:ext>
            </a:extLst>
          </p:cNvPr>
          <p:cNvPicPr>
            <a:picLocks noChangeAspect="1"/>
          </p:cNvPicPr>
          <p:nvPr/>
        </p:nvPicPr>
        <p:blipFill>
          <a:blip r:embed="rId7"/>
          <a:stretch>
            <a:fillRect/>
          </a:stretch>
        </p:blipFill>
        <p:spPr>
          <a:xfrm>
            <a:off x="4106064" y="3680891"/>
            <a:ext cx="1033532" cy="715816"/>
          </a:xfrm>
          <a:prstGeom prst="rect">
            <a:avLst/>
          </a:prstGeom>
        </p:spPr>
      </p:pic>
      <p:pic>
        <p:nvPicPr>
          <p:cNvPr id="114" name="Picture 113" descr="A picture containing person, building, person, bicycle&#10;&#10;Description automatically generated">
            <a:extLst>
              <a:ext uri="{FF2B5EF4-FFF2-40B4-BE49-F238E27FC236}">
                <a16:creationId xmlns:a16="http://schemas.microsoft.com/office/drawing/2014/main" id="{72113280-F388-2E48-B206-94A44060B774}"/>
              </a:ext>
            </a:extLst>
          </p:cNvPr>
          <p:cNvPicPr>
            <a:picLocks noChangeAspect="1"/>
          </p:cNvPicPr>
          <p:nvPr/>
        </p:nvPicPr>
        <p:blipFill>
          <a:blip r:embed="rId8"/>
          <a:stretch>
            <a:fillRect/>
          </a:stretch>
        </p:blipFill>
        <p:spPr>
          <a:xfrm>
            <a:off x="3024242" y="5768786"/>
            <a:ext cx="1130389" cy="743848"/>
          </a:xfrm>
          <a:prstGeom prst="rect">
            <a:avLst/>
          </a:prstGeom>
        </p:spPr>
      </p:pic>
      <p:grpSp>
        <p:nvGrpSpPr>
          <p:cNvPr id="121" name="Group 120">
            <a:extLst>
              <a:ext uri="{FF2B5EF4-FFF2-40B4-BE49-F238E27FC236}">
                <a16:creationId xmlns:a16="http://schemas.microsoft.com/office/drawing/2014/main" id="{8F5F3BD6-C7DF-2046-BD6E-11A33E6D2F8B}"/>
              </a:ext>
            </a:extLst>
          </p:cNvPr>
          <p:cNvGrpSpPr/>
          <p:nvPr/>
        </p:nvGrpSpPr>
        <p:grpSpPr>
          <a:xfrm>
            <a:off x="5801457" y="5036217"/>
            <a:ext cx="1795739" cy="1308089"/>
            <a:chOff x="5734345" y="4818194"/>
            <a:chExt cx="1795739" cy="1308089"/>
          </a:xfrm>
        </p:grpSpPr>
        <p:sp>
          <p:nvSpPr>
            <p:cNvPr id="81" name="TextBox 80">
              <a:extLst>
                <a:ext uri="{FF2B5EF4-FFF2-40B4-BE49-F238E27FC236}">
                  <a16:creationId xmlns:a16="http://schemas.microsoft.com/office/drawing/2014/main" id="{EC415983-73FD-624B-8AF4-A31315456DEF}"/>
                </a:ext>
              </a:extLst>
            </p:cNvPr>
            <p:cNvSpPr txBox="1"/>
            <p:nvPr/>
          </p:nvSpPr>
          <p:spPr>
            <a:xfrm>
              <a:off x="6420838" y="4818194"/>
              <a:ext cx="732392" cy="369332"/>
            </a:xfrm>
            <a:prstGeom prst="rect">
              <a:avLst/>
            </a:prstGeom>
            <a:noFill/>
          </p:spPr>
          <p:txBody>
            <a:bodyPr wrap="square" rtlCol="0">
              <a:spAutoFit/>
            </a:bodyPr>
            <a:lstStyle/>
            <a:p>
              <a:r>
                <a:rPr lang="en-GB" dirty="0"/>
                <a:t>AMS</a:t>
              </a:r>
            </a:p>
          </p:txBody>
        </p:sp>
        <p:pic>
          <p:nvPicPr>
            <p:cNvPr id="99" name="Picture 98" descr="A picture containing chair, drawing, bed&#10;&#10;Description automatically generated">
              <a:extLst>
                <a:ext uri="{FF2B5EF4-FFF2-40B4-BE49-F238E27FC236}">
                  <a16:creationId xmlns:a16="http://schemas.microsoft.com/office/drawing/2014/main" id="{1BF3E29E-1F24-C948-AC7A-922A003F1304}"/>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6780" b="96610" l="1053" r="95439">
                          <a14:foregroundMark x1="7719" y1="27684" x2="7719" y2="27684"/>
                          <a14:foregroundMark x1="2105" y1="27684" x2="2105" y2="27684"/>
                          <a14:foregroundMark x1="1053" y1="10734" x2="1053" y2="10734"/>
                          <a14:foregroundMark x1="15088" y1="9040" x2="15088" y2="9040"/>
                          <a14:foregroundMark x1="76842" y1="6780" x2="76842" y2="6780"/>
                          <a14:foregroundMark x1="88421" y1="16384" x2="88421" y2="16384"/>
                          <a14:foregroundMark x1="95789" y1="10734" x2="95789" y2="10734"/>
                          <a14:foregroundMark x1="48421" y1="80226" x2="48421" y2="80226"/>
                          <a14:foregroundMark x1="54386" y1="96610" x2="54386" y2="96610"/>
                          <a14:foregroundMark x1="41053" y1="96610" x2="41053" y2="96610"/>
                          <a14:foregroundMark x1="42807" y1="90960" x2="42807" y2="90960"/>
                          <a14:foregroundMark x1="53333" y1="92090" x2="53333" y2="92090"/>
                        </a14:backgroundRemoval>
                      </a14:imgEffect>
                    </a14:imgLayer>
                  </a14:imgProps>
                </a:ext>
              </a:extLst>
            </a:blip>
            <a:stretch>
              <a:fillRect/>
            </a:stretch>
          </p:blipFill>
          <p:spPr>
            <a:xfrm>
              <a:off x="5734345" y="5011035"/>
              <a:ext cx="1795739" cy="1115248"/>
            </a:xfrm>
            <a:prstGeom prst="rect">
              <a:avLst/>
            </a:prstGeom>
          </p:spPr>
        </p:pic>
        <p:pic>
          <p:nvPicPr>
            <p:cNvPr id="102" name="Picture 101">
              <a:extLst>
                <a:ext uri="{FF2B5EF4-FFF2-40B4-BE49-F238E27FC236}">
                  <a16:creationId xmlns:a16="http://schemas.microsoft.com/office/drawing/2014/main" id="{74EDA4D1-5B77-794B-93DB-7BFF46F80DC7}"/>
                </a:ext>
              </a:extLst>
            </p:cNvPr>
            <p:cNvPicPr>
              <a:picLocks noChangeAspect="1"/>
            </p:cNvPicPr>
            <p:nvPr/>
          </p:nvPicPr>
          <p:blipFill>
            <a:blip r:embed="rId11"/>
            <a:stretch>
              <a:fillRect/>
            </a:stretch>
          </p:blipFill>
          <p:spPr>
            <a:xfrm rot="20262138">
              <a:off x="6876288" y="5315250"/>
              <a:ext cx="152516" cy="148703"/>
            </a:xfrm>
            <a:prstGeom prst="rect">
              <a:avLst/>
            </a:prstGeom>
          </p:spPr>
        </p:pic>
        <p:cxnSp>
          <p:nvCxnSpPr>
            <p:cNvPr id="116" name="Straight Arrow Connector 115">
              <a:extLst>
                <a:ext uri="{FF2B5EF4-FFF2-40B4-BE49-F238E27FC236}">
                  <a16:creationId xmlns:a16="http://schemas.microsoft.com/office/drawing/2014/main" id="{F9A577BC-AF89-3347-AFF7-C9F573D40A67}"/>
                </a:ext>
              </a:extLst>
            </p:cNvPr>
            <p:cNvCxnSpPr>
              <a:endCxn id="102" idx="0"/>
            </p:cNvCxnSpPr>
            <p:nvPr/>
          </p:nvCxnSpPr>
          <p:spPr>
            <a:xfrm>
              <a:off x="6787034" y="5092598"/>
              <a:ext cx="137302" cy="228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26D0B28C-C55B-7349-A83E-DC37CA3ED222}"/>
              </a:ext>
            </a:extLst>
          </p:cNvPr>
          <p:cNvGrpSpPr/>
          <p:nvPr/>
        </p:nvGrpSpPr>
        <p:grpSpPr>
          <a:xfrm>
            <a:off x="2293868" y="1140847"/>
            <a:ext cx="1338606" cy="1791074"/>
            <a:chOff x="2545811" y="1023871"/>
            <a:chExt cx="1338606" cy="1791074"/>
          </a:xfrm>
        </p:grpSpPr>
        <p:cxnSp>
          <p:nvCxnSpPr>
            <p:cNvPr id="38" name="Straight Arrow Connector 37">
              <a:extLst>
                <a:ext uri="{FF2B5EF4-FFF2-40B4-BE49-F238E27FC236}">
                  <a16:creationId xmlns:a16="http://schemas.microsoft.com/office/drawing/2014/main" id="{B6E3F0FF-E97D-0A4C-BDBF-6D96DACCDCAA}"/>
                </a:ext>
              </a:extLst>
            </p:cNvPr>
            <p:cNvCxnSpPr/>
            <p:nvPr/>
          </p:nvCxnSpPr>
          <p:spPr>
            <a:xfrm flipH="1" flipV="1">
              <a:off x="2962656" y="1446003"/>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5E47997-2948-5A4F-B496-7CFD5A2CA950}"/>
                </a:ext>
              </a:extLst>
            </p:cNvPr>
            <p:cNvCxnSpPr>
              <a:cxnSpLocks/>
            </p:cNvCxnSpPr>
            <p:nvPr/>
          </p:nvCxnSpPr>
          <p:spPr>
            <a:xfrm flipV="1">
              <a:off x="3182112" y="1421062"/>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4DA54A7-6463-5745-9442-7131340B125E}"/>
                </a:ext>
              </a:extLst>
            </p:cNvPr>
            <p:cNvCxnSpPr>
              <a:cxnSpLocks/>
            </p:cNvCxnSpPr>
            <p:nvPr/>
          </p:nvCxnSpPr>
          <p:spPr>
            <a:xfrm flipV="1">
              <a:off x="3273552" y="1440079"/>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98DBAC1-2A94-DE46-B842-4513D40670E2}"/>
                </a:ext>
              </a:extLst>
            </p:cNvPr>
            <p:cNvCxnSpPr>
              <a:cxnSpLocks/>
            </p:cNvCxnSpPr>
            <p:nvPr/>
          </p:nvCxnSpPr>
          <p:spPr>
            <a:xfrm flipV="1">
              <a:off x="3364992" y="1676491"/>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14976E1-49F0-6947-AD55-CF667B9B713A}"/>
                </a:ext>
              </a:extLst>
            </p:cNvPr>
            <p:cNvCxnSpPr>
              <a:cxnSpLocks/>
              <a:stCxn id="36" idx="12"/>
            </p:cNvCxnSpPr>
            <p:nvPr/>
          </p:nvCxnSpPr>
          <p:spPr>
            <a:xfrm flipV="1">
              <a:off x="3398534" y="1848228"/>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5481F2F-30AE-794C-A323-6A089CB53AE4}"/>
                </a:ext>
              </a:extLst>
            </p:cNvPr>
            <p:cNvCxnSpPr>
              <a:cxnSpLocks/>
            </p:cNvCxnSpPr>
            <p:nvPr/>
          </p:nvCxnSpPr>
          <p:spPr>
            <a:xfrm flipH="1" flipV="1">
              <a:off x="2693911" y="1580466"/>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CE663DA9-9231-8646-9DE7-65F8F0F71088}"/>
                </a:ext>
              </a:extLst>
            </p:cNvPr>
            <p:cNvCxnSpPr>
              <a:cxnSpLocks/>
            </p:cNvCxnSpPr>
            <p:nvPr/>
          </p:nvCxnSpPr>
          <p:spPr>
            <a:xfrm flipH="1" flipV="1">
              <a:off x="2545811" y="191290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819D8B4-5756-3D40-9705-428ABB1C4AEC}"/>
                </a:ext>
              </a:extLst>
            </p:cNvPr>
            <p:cNvCxnSpPr>
              <a:cxnSpLocks/>
            </p:cNvCxnSpPr>
            <p:nvPr/>
          </p:nvCxnSpPr>
          <p:spPr>
            <a:xfrm flipH="1">
              <a:off x="2545811" y="2122685"/>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B74114E-C7C2-BE4B-828B-97272BF394CD}"/>
                </a:ext>
              </a:extLst>
            </p:cNvPr>
            <p:cNvCxnSpPr/>
            <p:nvPr/>
          </p:nvCxnSpPr>
          <p:spPr>
            <a:xfrm>
              <a:off x="3312124" y="2291996"/>
              <a:ext cx="155448" cy="498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392FDE6C-BE9D-5940-BC7A-57B0AEC00D19}"/>
                </a:ext>
              </a:extLst>
            </p:cNvPr>
            <p:cNvCxnSpPr>
              <a:cxnSpLocks/>
            </p:cNvCxnSpPr>
            <p:nvPr/>
          </p:nvCxnSpPr>
          <p:spPr>
            <a:xfrm flipH="1">
              <a:off x="3248116" y="2323105"/>
              <a:ext cx="0" cy="49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126BB6AD-EE89-544E-B3E6-3483F413E244}"/>
                </a:ext>
              </a:extLst>
            </p:cNvPr>
            <p:cNvCxnSpPr>
              <a:cxnSpLocks/>
            </p:cNvCxnSpPr>
            <p:nvPr/>
          </p:nvCxnSpPr>
          <p:spPr>
            <a:xfrm flipH="1">
              <a:off x="2964641" y="2291996"/>
              <a:ext cx="192035" cy="503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178BB35-BC74-5343-AEE8-C408AAF4DE81}"/>
                </a:ext>
              </a:extLst>
            </p:cNvPr>
            <p:cNvCxnSpPr>
              <a:cxnSpLocks/>
            </p:cNvCxnSpPr>
            <p:nvPr/>
          </p:nvCxnSpPr>
          <p:spPr>
            <a:xfrm flipH="1">
              <a:off x="2757374" y="2272979"/>
              <a:ext cx="307862" cy="286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AE01718-243B-334B-BE30-C1084F4799A8}"/>
                </a:ext>
              </a:extLst>
            </p:cNvPr>
            <p:cNvCxnSpPr>
              <a:cxnSpLocks/>
            </p:cNvCxnSpPr>
            <p:nvPr/>
          </p:nvCxnSpPr>
          <p:spPr>
            <a:xfrm flipH="1">
              <a:off x="2605347" y="2227176"/>
              <a:ext cx="426347" cy="160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913E2CD-BCAB-2A4F-BFE1-2BD3DAA09ABD}"/>
                </a:ext>
              </a:extLst>
            </p:cNvPr>
            <p:cNvCxnSpPr>
              <a:cxnSpLocks/>
            </p:cNvCxnSpPr>
            <p:nvPr/>
          </p:nvCxnSpPr>
          <p:spPr>
            <a:xfrm>
              <a:off x="3396172" y="2272979"/>
              <a:ext cx="340145" cy="382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6A3A4A8-A388-4D4F-9852-7231C29D1BBA}"/>
                </a:ext>
              </a:extLst>
            </p:cNvPr>
            <p:cNvCxnSpPr>
              <a:cxnSpLocks/>
            </p:cNvCxnSpPr>
            <p:nvPr/>
          </p:nvCxnSpPr>
          <p:spPr>
            <a:xfrm>
              <a:off x="3449137" y="2227322"/>
              <a:ext cx="435280" cy="9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D18D21CB-7D31-5848-9248-513FC41353A8}"/>
                </a:ext>
              </a:extLst>
            </p:cNvPr>
            <p:cNvCxnSpPr>
              <a:cxnSpLocks/>
            </p:cNvCxnSpPr>
            <p:nvPr/>
          </p:nvCxnSpPr>
          <p:spPr>
            <a:xfrm flipV="1">
              <a:off x="3449137" y="2038673"/>
              <a:ext cx="435280" cy="74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690535E7-9624-F245-8A42-2009DBAFB3C6}"/>
                </a:ext>
              </a:extLst>
            </p:cNvPr>
            <p:cNvSpPr txBox="1"/>
            <p:nvPr/>
          </p:nvSpPr>
          <p:spPr>
            <a:xfrm>
              <a:off x="2706158" y="1023871"/>
              <a:ext cx="984565" cy="369332"/>
            </a:xfrm>
            <a:prstGeom prst="rect">
              <a:avLst/>
            </a:prstGeom>
            <a:noFill/>
          </p:spPr>
          <p:txBody>
            <a:bodyPr wrap="none" rtlCol="0">
              <a:spAutoFit/>
            </a:bodyPr>
            <a:lstStyle/>
            <a:p>
              <a:r>
                <a:rPr lang="en-GB" dirty="0"/>
                <a:t>big bang</a:t>
              </a:r>
            </a:p>
          </p:txBody>
        </p:sp>
      </p:grpSp>
      <p:sp>
        <p:nvSpPr>
          <p:cNvPr id="125" name="TextBox 124">
            <a:extLst>
              <a:ext uri="{FF2B5EF4-FFF2-40B4-BE49-F238E27FC236}">
                <a16:creationId xmlns:a16="http://schemas.microsoft.com/office/drawing/2014/main" id="{DFC0CE97-7FF3-8D48-BC72-78D488EFA009}"/>
              </a:ext>
            </a:extLst>
          </p:cNvPr>
          <p:cNvSpPr txBox="1"/>
          <p:nvPr/>
        </p:nvSpPr>
        <p:spPr>
          <a:xfrm>
            <a:off x="9439179" y="3240261"/>
            <a:ext cx="1439609" cy="584775"/>
          </a:xfrm>
          <a:prstGeom prst="rect">
            <a:avLst/>
          </a:prstGeom>
          <a:noFill/>
        </p:spPr>
        <p:txBody>
          <a:bodyPr wrap="square" rtlCol="0">
            <a:spAutoFit/>
          </a:bodyPr>
          <a:lstStyle/>
          <a:p>
            <a:r>
              <a:rPr lang="en-GB" sz="1600" dirty="0"/>
              <a:t>antimatter decelerator</a:t>
            </a:r>
          </a:p>
        </p:txBody>
      </p:sp>
      <p:sp>
        <p:nvSpPr>
          <p:cNvPr id="126" name="TextBox 125">
            <a:extLst>
              <a:ext uri="{FF2B5EF4-FFF2-40B4-BE49-F238E27FC236}">
                <a16:creationId xmlns:a16="http://schemas.microsoft.com/office/drawing/2014/main" id="{B5855017-8109-FA43-8287-BE72DB285197}"/>
              </a:ext>
            </a:extLst>
          </p:cNvPr>
          <p:cNvSpPr txBox="1"/>
          <p:nvPr/>
        </p:nvSpPr>
        <p:spPr>
          <a:xfrm>
            <a:off x="7505240" y="3708267"/>
            <a:ext cx="1771908" cy="584775"/>
          </a:xfrm>
          <a:prstGeom prst="rect">
            <a:avLst/>
          </a:prstGeom>
          <a:noFill/>
        </p:spPr>
        <p:txBody>
          <a:bodyPr wrap="square" rtlCol="0">
            <a:spAutoFit/>
          </a:bodyPr>
          <a:lstStyle/>
          <a:p>
            <a:r>
              <a:rPr lang="en-GB" sz="1600" dirty="0"/>
              <a:t>extra low energy antimatter</a:t>
            </a:r>
          </a:p>
        </p:txBody>
      </p:sp>
      <p:sp>
        <p:nvSpPr>
          <p:cNvPr id="127" name="TextBox 126">
            <a:extLst>
              <a:ext uri="{FF2B5EF4-FFF2-40B4-BE49-F238E27FC236}">
                <a16:creationId xmlns:a16="http://schemas.microsoft.com/office/drawing/2014/main" id="{D13EC248-5E05-F440-B0C8-DABE6ED9312E}"/>
              </a:ext>
            </a:extLst>
          </p:cNvPr>
          <p:cNvSpPr txBox="1"/>
          <p:nvPr/>
        </p:nvSpPr>
        <p:spPr>
          <a:xfrm>
            <a:off x="5225002" y="1907663"/>
            <a:ext cx="962729" cy="369332"/>
          </a:xfrm>
          <a:prstGeom prst="rect">
            <a:avLst/>
          </a:prstGeom>
          <a:noFill/>
        </p:spPr>
        <p:txBody>
          <a:bodyPr wrap="square" rtlCol="0">
            <a:spAutoFit/>
          </a:bodyPr>
          <a:lstStyle/>
          <a:p>
            <a:r>
              <a:rPr lang="en-GB" dirty="0"/>
              <a:t>theory ?</a:t>
            </a:r>
          </a:p>
        </p:txBody>
      </p:sp>
      <p:sp>
        <p:nvSpPr>
          <p:cNvPr id="128" name="TextBox 127">
            <a:extLst>
              <a:ext uri="{FF2B5EF4-FFF2-40B4-BE49-F238E27FC236}">
                <a16:creationId xmlns:a16="http://schemas.microsoft.com/office/drawing/2014/main" id="{C6AE2E28-4B6A-7143-9E9A-36FAA2500C51}"/>
              </a:ext>
            </a:extLst>
          </p:cNvPr>
          <p:cNvSpPr txBox="1"/>
          <p:nvPr/>
        </p:nvSpPr>
        <p:spPr>
          <a:xfrm>
            <a:off x="9018388" y="1858483"/>
            <a:ext cx="1348187" cy="369332"/>
          </a:xfrm>
          <a:prstGeom prst="rect">
            <a:avLst/>
          </a:prstGeom>
          <a:noFill/>
        </p:spPr>
        <p:txBody>
          <a:bodyPr wrap="square" rtlCol="0">
            <a:spAutoFit/>
          </a:bodyPr>
          <a:lstStyle/>
          <a:p>
            <a:r>
              <a:rPr lang="en-GB" dirty="0"/>
              <a:t>experiments</a:t>
            </a:r>
          </a:p>
        </p:txBody>
      </p:sp>
      <p:sp>
        <p:nvSpPr>
          <p:cNvPr id="131" name="TextBox 130">
            <a:extLst>
              <a:ext uri="{FF2B5EF4-FFF2-40B4-BE49-F238E27FC236}">
                <a16:creationId xmlns:a16="http://schemas.microsoft.com/office/drawing/2014/main" id="{A862DD92-A59C-9B4A-8E9C-A74DCC38EECD}"/>
              </a:ext>
            </a:extLst>
          </p:cNvPr>
          <p:cNvSpPr txBox="1"/>
          <p:nvPr/>
        </p:nvSpPr>
        <p:spPr>
          <a:xfrm>
            <a:off x="10768670" y="5415098"/>
            <a:ext cx="811468" cy="369332"/>
          </a:xfrm>
          <a:prstGeom prst="rect">
            <a:avLst/>
          </a:prstGeom>
          <a:noFill/>
        </p:spPr>
        <p:txBody>
          <a:bodyPr wrap="square" rtlCol="0">
            <a:spAutoFit/>
          </a:bodyPr>
          <a:lstStyle/>
          <a:p>
            <a:r>
              <a:rPr lang="en-GB" dirty="0"/>
              <a:t>arrival</a:t>
            </a:r>
          </a:p>
        </p:txBody>
      </p:sp>
      <p:pic>
        <p:nvPicPr>
          <p:cNvPr id="133" name="Picture 132">
            <a:extLst>
              <a:ext uri="{FF2B5EF4-FFF2-40B4-BE49-F238E27FC236}">
                <a16:creationId xmlns:a16="http://schemas.microsoft.com/office/drawing/2014/main" id="{E951F074-101E-BB41-A26E-EC30FD965702}"/>
              </a:ext>
            </a:extLst>
          </p:cNvPr>
          <p:cNvPicPr>
            <a:picLocks noChangeAspect="1"/>
          </p:cNvPicPr>
          <p:nvPr/>
        </p:nvPicPr>
        <p:blipFill>
          <a:blip r:embed="rId12"/>
          <a:stretch>
            <a:fillRect/>
          </a:stretch>
        </p:blipFill>
        <p:spPr>
          <a:xfrm>
            <a:off x="10970912" y="3132242"/>
            <a:ext cx="408980" cy="382875"/>
          </a:xfrm>
          <a:prstGeom prst="rect">
            <a:avLst/>
          </a:prstGeom>
        </p:spPr>
      </p:pic>
      <p:pic>
        <p:nvPicPr>
          <p:cNvPr id="135" name="Picture 134">
            <a:extLst>
              <a:ext uri="{FF2B5EF4-FFF2-40B4-BE49-F238E27FC236}">
                <a16:creationId xmlns:a16="http://schemas.microsoft.com/office/drawing/2014/main" id="{26BE5A31-9DA1-8445-BBA0-88CDAF3DD772}"/>
              </a:ext>
            </a:extLst>
          </p:cNvPr>
          <p:cNvPicPr>
            <a:picLocks noChangeAspect="1"/>
          </p:cNvPicPr>
          <p:nvPr/>
        </p:nvPicPr>
        <p:blipFill>
          <a:blip r:embed="rId13"/>
          <a:stretch>
            <a:fillRect/>
          </a:stretch>
        </p:blipFill>
        <p:spPr>
          <a:xfrm rot="3045138">
            <a:off x="10446071" y="1897909"/>
            <a:ext cx="360582" cy="385739"/>
          </a:xfrm>
          <a:prstGeom prst="rect">
            <a:avLst/>
          </a:prstGeom>
        </p:spPr>
      </p:pic>
      <p:pic>
        <p:nvPicPr>
          <p:cNvPr id="136" name="Picture 135">
            <a:extLst>
              <a:ext uri="{FF2B5EF4-FFF2-40B4-BE49-F238E27FC236}">
                <a16:creationId xmlns:a16="http://schemas.microsoft.com/office/drawing/2014/main" id="{6AA7D312-0EFA-054E-9043-B2677DCA3234}"/>
              </a:ext>
            </a:extLst>
          </p:cNvPr>
          <p:cNvPicPr>
            <a:picLocks noChangeAspect="1"/>
          </p:cNvPicPr>
          <p:nvPr/>
        </p:nvPicPr>
        <p:blipFill>
          <a:blip r:embed="rId12"/>
          <a:stretch>
            <a:fillRect/>
          </a:stretch>
        </p:blipFill>
        <p:spPr>
          <a:xfrm>
            <a:off x="9201750" y="4224574"/>
            <a:ext cx="304791" cy="285336"/>
          </a:xfrm>
          <a:prstGeom prst="rect">
            <a:avLst/>
          </a:prstGeom>
        </p:spPr>
      </p:pic>
      <p:sp>
        <p:nvSpPr>
          <p:cNvPr id="141" name="TextBox 140">
            <a:extLst>
              <a:ext uri="{FF2B5EF4-FFF2-40B4-BE49-F238E27FC236}">
                <a16:creationId xmlns:a16="http://schemas.microsoft.com/office/drawing/2014/main" id="{CA8C2610-0A35-BE4E-96F1-E214B6DE7081}"/>
              </a:ext>
            </a:extLst>
          </p:cNvPr>
          <p:cNvSpPr txBox="1"/>
          <p:nvPr/>
        </p:nvSpPr>
        <p:spPr>
          <a:xfrm>
            <a:off x="7019568" y="1225319"/>
            <a:ext cx="373695" cy="307777"/>
          </a:xfrm>
          <a:prstGeom prst="rect">
            <a:avLst/>
          </a:prstGeom>
          <a:noFill/>
        </p:spPr>
        <p:txBody>
          <a:bodyPr wrap="square" rtlCol="0">
            <a:spAutoFit/>
          </a:bodyPr>
          <a:lstStyle/>
          <a:p>
            <a:r>
              <a:rPr lang="en-GB" sz="1400" dirty="0"/>
              <a:t>1</a:t>
            </a:r>
          </a:p>
        </p:txBody>
      </p:sp>
      <p:sp>
        <p:nvSpPr>
          <p:cNvPr id="142" name="TextBox 141">
            <a:extLst>
              <a:ext uri="{FF2B5EF4-FFF2-40B4-BE49-F238E27FC236}">
                <a16:creationId xmlns:a16="http://schemas.microsoft.com/office/drawing/2014/main" id="{47E9F8F0-32DD-5B4F-9C6F-08D709BBDBA6}"/>
              </a:ext>
            </a:extLst>
          </p:cNvPr>
          <p:cNvSpPr txBox="1"/>
          <p:nvPr/>
        </p:nvSpPr>
        <p:spPr>
          <a:xfrm>
            <a:off x="6776759" y="1954455"/>
            <a:ext cx="373695" cy="307777"/>
          </a:xfrm>
          <a:prstGeom prst="rect">
            <a:avLst/>
          </a:prstGeom>
          <a:noFill/>
        </p:spPr>
        <p:txBody>
          <a:bodyPr wrap="square" rtlCol="0">
            <a:spAutoFit/>
          </a:bodyPr>
          <a:lstStyle/>
          <a:p>
            <a:r>
              <a:rPr lang="en-GB" sz="1400" dirty="0"/>
              <a:t>2</a:t>
            </a:r>
          </a:p>
        </p:txBody>
      </p:sp>
      <p:sp>
        <p:nvSpPr>
          <p:cNvPr id="143" name="TextBox 142">
            <a:extLst>
              <a:ext uri="{FF2B5EF4-FFF2-40B4-BE49-F238E27FC236}">
                <a16:creationId xmlns:a16="http://schemas.microsoft.com/office/drawing/2014/main" id="{5ACCA141-4E7F-E149-AB30-641B0E147489}"/>
              </a:ext>
            </a:extLst>
          </p:cNvPr>
          <p:cNvSpPr txBox="1"/>
          <p:nvPr/>
        </p:nvSpPr>
        <p:spPr>
          <a:xfrm>
            <a:off x="6542970" y="2583025"/>
            <a:ext cx="373695" cy="307777"/>
          </a:xfrm>
          <a:prstGeom prst="rect">
            <a:avLst/>
          </a:prstGeom>
          <a:noFill/>
        </p:spPr>
        <p:txBody>
          <a:bodyPr wrap="square" rtlCol="0">
            <a:spAutoFit/>
          </a:bodyPr>
          <a:lstStyle/>
          <a:p>
            <a:r>
              <a:rPr lang="en-GB" sz="1400" dirty="0"/>
              <a:t>3</a:t>
            </a:r>
          </a:p>
        </p:txBody>
      </p:sp>
      <p:sp>
        <p:nvSpPr>
          <p:cNvPr id="144" name="TextBox 143">
            <a:extLst>
              <a:ext uri="{FF2B5EF4-FFF2-40B4-BE49-F238E27FC236}">
                <a16:creationId xmlns:a16="http://schemas.microsoft.com/office/drawing/2014/main" id="{A9BD2D78-25EE-DD45-860B-CE1A57E68FD5}"/>
              </a:ext>
            </a:extLst>
          </p:cNvPr>
          <p:cNvSpPr txBox="1"/>
          <p:nvPr/>
        </p:nvSpPr>
        <p:spPr>
          <a:xfrm>
            <a:off x="6286657" y="3202008"/>
            <a:ext cx="373695" cy="307777"/>
          </a:xfrm>
          <a:prstGeom prst="rect">
            <a:avLst/>
          </a:prstGeom>
          <a:noFill/>
        </p:spPr>
        <p:txBody>
          <a:bodyPr wrap="square" rtlCol="0">
            <a:spAutoFit/>
          </a:bodyPr>
          <a:lstStyle/>
          <a:p>
            <a:r>
              <a:rPr lang="en-GB" sz="1400" dirty="0"/>
              <a:t>4</a:t>
            </a:r>
          </a:p>
        </p:txBody>
      </p:sp>
      <p:pic>
        <p:nvPicPr>
          <p:cNvPr id="151" name="Picture 150">
            <a:extLst>
              <a:ext uri="{FF2B5EF4-FFF2-40B4-BE49-F238E27FC236}">
                <a16:creationId xmlns:a16="http://schemas.microsoft.com/office/drawing/2014/main" id="{E52EFE16-78B5-BA44-9368-4CE4B84FE175}"/>
              </a:ext>
            </a:extLst>
          </p:cNvPr>
          <p:cNvPicPr>
            <a:picLocks noChangeAspect="1"/>
          </p:cNvPicPr>
          <p:nvPr/>
        </p:nvPicPr>
        <p:blipFill>
          <a:blip r:embed="rId14"/>
          <a:stretch>
            <a:fillRect/>
          </a:stretch>
        </p:blipFill>
        <p:spPr>
          <a:xfrm>
            <a:off x="5030971" y="5565849"/>
            <a:ext cx="390144" cy="390144"/>
          </a:xfrm>
          <a:prstGeom prst="rect">
            <a:avLst/>
          </a:prstGeom>
        </p:spPr>
      </p:pic>
      <p:pic>
        <p:nvPicPr>
          <p:cNvPr id="159" name="Picture 158">
            <a:extLst>
              <a:ext uri="{FF2B5EF4-FFF2-40B4-BE49-F238E27FC236}">
                <a16:creationId xmlns:a16="http://schemas.microsoft.com/office/drawing/2014/main" id="{05C3460F-7961-CD49-B63A-BCF03A949951}"/>
              </a:ext>
            </a:extLst>
          </p:cNvPr>
          <p:cNvPicPr>
            <a:picLocks noChangeAspect="1"/>
          </p:cNvPicPr>
          <p:nvPr/>
        </p:nvPicPr>
        <p:blipFill>
          <a:blip r:embed="rId15"/>
          <a:stretch>
            <a:fillRect/>
          </a:stretch>
        </p:blipFill>
        <p:spPr>
          <a:xfrm>
            <a:off x="613837" y="2780194"/>
            <a:ext cx="350266" cy="305551"/>
          </a:xfrm>
          <a:prstGeom prst="rect">
            <a:avLst/>
          </a:prstGeom>
        </p:spPr>
      </p:pic>
      <p:grpSp>
        <p:nvGrpSpPr>
          <p:cNvPr id="171" name="Group 170">
            <a:extLst>
              <a:ext uri="{FF2B5EF4-FFF2-40B4-BE49-F238E27FC236}">
                <a16:creationId xmlns:a16="http://schemas.microsoft.com/office/drawing/2014/main" id="{DA981C28-2D62-F242-85E8-BC289A712F20}"/>
              </a:ext>
            </a:extLst>
          </p:cNvPr>
          <p:cNvGrpSpPr/>
          <p:nvPr/>
        </p:nvGrpSpPr>
        <p:grpSpPr>
          <a:xfrm>
            <a:off x="6766192" y="3828919"/>
            <a:ext cx="586493" cy="388931"/>
            <a:chOff x="5421115" y="3842610"/>
            <a:chExt cx="586493" cy="388931"/>
          </a:xfrm>
        </p:grpSpPr>
        <p:pic>
          <p:nvPicPr>
            <p:cNvPr id="167" name="Picture 166">
              <a:extLst>
                <a:ext uri="{FF2B5EF4-FFF2-40B4-BE49-F238E27FC236}">
                  <a16:creationId xmlns:a16="http://schemas.microsoft.com/office/drawing/2014/main" id="{1CF00F12-296C-3543-9A13-4390FAC3C66E}"/>
                </a:ext>
              </a:extLst>
            </p:cNvPr>
            <p:cNvPicPr>
              <a:picLocks noChangeAspect="1"/>
            </p:cNvPicPr>
            <p:nvPr/>
          </p:nvPicPr>
          <p:blipFill>
            <a:blip r:embed="rId16"/>
            <a:stretch>
              <a:fillRect/>
            </a:stretch>
          </p:blipFill>
          <p:spPr>
            <a:xfrm>
              <a:off x="5527775" y="3842610"/>
              <a:ext cx="357181" cy="388931"/>
            </a:xfrm>
            <a:prstGeom prst="rect">
              <a:avLst/>
            </a:prstGeom>
          </p:spPr>
        </p:pic>
        <p:cxnSp>
          <p:nvCxnSpPr>
            <p:cNvPr id="169" name="Straight Connector 168">
              <a:extLst>
                <a:ext uri="{FF2B5EF4-FFF2-40B4-BE49-F238E27FC236}">
                  <a16:creationId xmlns:a16="http://schemas.microsoft.com/office/drawing/2014/main" id="{6EF63710-2DC6-8F47-8D1A-B468DCBCD6A8}"/>
                </a:ext>
              </a:extLst>
            </p:cNvPr>
            <p:cNvCxnSpPr>
              <a:cxnSpLocks/>
            </p:cNvCxnSpPr>
            <p:nvPr/>
          </p:nvCxnSpPr>
          <p:spPr>
            <a:xfrm>
              <a:off x="5421115" y="4224574"/>
              <a:ext cx="586493" cy="0"/>
            </a:xfrm>
            <a:prstGeom prst="line">
              <a:avLst/>
            </a:prstGeom>
            <a:ln>
              <a:solidFill>
                <a:schemeClr val="bg1"/>
              </a:solidFill>
            </a:ln>
          </p:spPr>
          <p:style>
            <a:lnRef idx="3">
              <a:schemeClr val="accent1"/>
            </a:lnRef>
            <a:fillRef idx="0">
              <a:schemeClr val="accent1"/>
            </a:fillRef>
            <a:effectRef idx="2">
              <a:schemeClr val="accent1"/>
            </a:effectRef>
            <a:fontRef idx="minor">
              <a:schemeClr val="tx1"/>
            </a:fontRef>
          </p:style>
        </p:cxnSp>
      </p:grpSp>
      <p:pic>
        <p:nvPicPr>
          <p:cNvPr id="4" name="Picture 3" descr="A group of people standing in front of a fence&#10;&#10;Description automatically generated">
            <a:extLst>
              <a:ext uri="{FF2B5EF4-FFF2-40B4-BE49-F238E27FC236}">
                <a16:creationId xmlns:a16="http://schemas.microsoft.com/office/drawing/2014/main" id="{6AA62AE7-503C-3C48-9BBD-CD6D4B2D2138}"/>
              </a:ext>
            </a:extLst>
          </p:cNvPr>
          <p:cNvPicPr>
            <a:picLocks noChangeAspect="1"/>
          </p:cNvPicPr>
          <p:nvPr/>
        </p:nvPicPr>
        <p:blipFill>
          <a:blip r:embed="rId17"/>
          <a:stretch>
            <a:fillRect/>
          </a:stretch>
        </p:blipFill>
        <p:spPr>
          <a:xfrm>
            <a:off x="2537413" y="4484040"/>
            <a:ext cx="1047246" cy="617127"/>
          </a:xfrm>
          <a:prstGeom prst="rect">
            <a:avLst/>
          </a:prstGeom>
        </p:spPr>
      </p:pic>
      <p:sp>
        <p:nvSpPr>
          <p:cNvPr id="94" name="TextBox 93">
            <a:extLst>
              <a:ext uri="{FF2B5EF4-FFF2-40B4-BE49-F238E27FC236}">
                <a16:creationId xmlns:a16="http://schemas.microsoft.com/office/drawing/2014/main" id="{8F2D9C52-DE25-6043-9389-2A03C2614AB1}"/>
              </a:ext>
            </a:extLst>
          </p:cNvPr>
          <p:cNvSpPr txBox="1"/>
          <p:nvPr/>
        </p:nvSpPr>
        <p:spPr>
          <a:xfrm>
            <a:off x="2520655" y="4137785"/>
            <a:ext cx="1244513" cy="369332"/>
          </a:xfrm>
          <a:prstGeom prst="rect">
            <a:avLst/>
          </a:prstGeom>
          <a:noFill/>
        </p:spPr>
        <p:txBody>
          <a:bodyPr wrap="square" rtlCol="0">
            <a:spAutoFit/>
          </a:bodyPr>
          <a:lstStyle/>
          <a:p>
            <a:r>
              <a:rPr lang="en-GB" dirty="0"/>
              <a:t>ASACUSA</a:t>
            </a:r>
          </a:p>
        </p:txBody>
      </p:sp>
      <p:pic>
        <p:nvPicPr>
          <p:cNvPr id="33" name="Picture 32">
            <a:extLst>
              <a:ext uri="{FF2B5EF4-FFF2-40B4-BE49-F238E27FC236}">
                <a16:creationId xmlns:a16="http://schemas.microsoft.com/office/drawing/2014/main" id="{3FF6EB4F-D922-F649-B6E6-1B7CC1F0B28B}"/>
              </a:ext>
            </a:extLst>
          </p:cNvPr>
          <p:cNvPicPr>
            <a:picLocks noChangeAspect="1"/>
          </p:cNvPicPr>
          <p:nvPr/>
        </p:nvPicPr>
        <p:blipFill>
          <a:blip r:embed="rId18"/>
          <a:stretch>
            <a:fillRect/>
          </a:stretch>
        </p:blipFill>
        <p:spPr>
          <a:xfrm>
            <a:off x="5525770" y="3196792"/>
            <a:ext cx="300540" cy="1081455"/>
          </a:xfrm>
          <a:prstGeom prst="rect">
            <a:avLst/>
          </a:prstGeom>
        </p:spPr>
      </p:pic>
      <p:grpSp>
        <p:nvGrpSpPr>
          <p:cNvPr id="43" name="Group 42">
            <a:extLst>
              <a:ext uri="{FF2B5EF4-FFF2-40B4-BE49-F238E27FC236}">
                <a16:creationId xmlns:a16="http://schemas.microsoft.com/office/drawing/2014/main" id="{14E174F8-43F3-7148-81F4-2DEA069152C8}"/>
              </a:ext>
            </a:extLst>
          </p:cNvPr>
          <p:cNvGrpSpPr/>
          <p:nvPr/>
        </p:nvGrpSpPr>
        <p:grpSpPr>
          <a:xfrm>
            <a:off x="3901034" y="1234747"/>
            <a:ext cx="1009572" cy="638311"/>
            <a:chOff x="8014855" y="1232434"/>
            <a:chExt cx="1009572" cy="638311"/>
          </a:xfrm>
        </p:grpSpPr>
        <p:sp>
          <p:nvSpPr>
            <p:cNvPr id="37" name="Freeform 36">
              <a:extLst>
                <a:ext uri="{FF2B5EF4-FFF2-40B4-BE49-F238E27FC236}">
                  <a16:creationId xmlns:a16="http://schemas.microsoft.com/office/drawing/2014/main" id="{45984C51-6855-A042-9E57-5CAC0537E5BC}"/>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9D786CAA-D04E-4344-B835-E412674F210C}"/>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5845034-B9C1-0E49-A3A6-0DE8EE87493E}"/>
                </a:ext>
              </a:extLst>
            </p:cNvPr>
            <p:cNvSpPr txBox="1"/>
            <p:nvPr/>
          </p:nvSpPr>
          <p:spPr>
            <a:xfrm>
              <a:off x="8014855" y="1232434"/>
              <a:ext cx="1009572" cy="338554"/>
            </a:xfrm>
            <a:prstGeom prst="rect">
              <a:avLst/>
            </a:prstGeom>
            <a:noFill/>
          </p:spPr>
          <p:txBody>
            <a:bodyPr wrap="none" rtlCol="0">
              <a:spAutoFit/>
            </a:bodyPr>
            <a:lstStyle/>
            <a:p>
              <a:r>
                <a:rPr lang="en-GB" sz="1600" dirty="0"/>
                <a:t>Paul Dirac</a:t>
              </a:r>
            </a:p>
          </p:txBody>
        </p:sp>
      </p:grpSp>
      <p:grpSp>
        <p:nvGrpSpPr>
          <p:cNvPr id="111" name="Group 110">
            <a:extLst>
              <a:ext uri="{FF2B5EF4-FFF2-40B4-BE49-F238E27FC236}">
                <a16:creationId xmlns:a16="http://schemas.microsoft.com/office/drawing/2014/main" id="{20ED6E6A-34C4-5B41-BEDB-E23E4C90726A}"/>
              </a:ext>
            </a:extLst>
          </p:cNvPr>
          <p:cNvGrpSpPr/>
          <p:nvPr/>
        </p:nvGrpSpPr>
        <p:grpSpPr>
          <a:xfrm>
            <a:off x="7362669" y="2754678"/>
            <a:ext cx="1543499" cy="629922"/>
            <a:chOff x="8132301" y="1240823"/>
            <a:chExt cx="1543499" cy="629922"/>
          </a:xfrm>
        </p:grpSpPr>
        <p:sp>
          <p:nvSpPr>
            <p:cNvPr id="113" name="Freeform 112">
              <a:extLst>
                <a:ext uri="{FF2B5EF4-FFF2-40B4-BE49-F238E27FC236}">
                  <a16:creationId xmlns:a16="http://schemas.microsoft.com/office/drawing/2014/main" id="{A5CB87B9-E652-3A41-AAEC-1F5930CB6C72}"/>
                </a:ext>
              </a:extLst>
            </p:cNvPr>
            <p:cNvSpPr/>
            <p:nvPr/>
          </p:nvSpPr>
          <p:spPr>
            <a:xfrm>
              <a:off x="8321879" y="1686187"/>
              <a:ext cx="151002" cy="184558"/>
            </a:xfrm>
            <a:custGeom>
              <a:avLst/>
              <a:gdLst>
                <a:gd name="connsiteX0" fmla="*/ 0 w 151002"/>
                <a:gd name="connsiteY0" fmla="*/ 184558 h 184558"/>
                <a:gd name="connsiteX1" fmla="*/ 8389 w 151002"/>
                <a:gd name="connsiteY1" fmla="*/ 33556 h 184558"/>
                <a:gd name="connsiteX2" fmla="*/ 16778 w 151002"/>
                <a:gd name="connsiteY2" fmla="*/ 8389 h 184558"/>
                <a:gd name="connsiteX3" fmla="*/ 41945 w 151002"/>
                <a:gd name="connsiteY3" fmla="*/ 0 h 184558"/>
                <a:gd name="connsiteX4" fmla="*/ 125835 w 151002"/>
                <a:gd name="connsiteY4" fmla="*/ 58723 h 184558"/>
                <a:gd name="connsiteX5" fmla="*/ 142613 w 151002"/>
                <a:gd name="connsiteY5" fmla="*/ 109057 h 184558"/>
                <a:gd name="connsiteX6" fmla="*/ 151002 w 151002"/>
                <a:gd name="connsiteY6" fmla="*/ 134224 h 184558"/>
                <a:gd name="connsiteX7" fmla="*/ 142613 w 151002"/>
                <a:gd name="connsiteY7" fmla="*/ 184558 h 18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002" h="184558">
                  <a:moveTo>
                    <a:pt x="0" y="184558"/>
                  </a:moveTo>
                  <a:cubicBezTo>
                    <a:pt x="2796" y="134224"/>
                    <a:pt x="3610" y="83741"/>
                    <a:pt x="8389" y="33556"/>
                  </a:cubicBezTo>
                  <a:cubicBezTo>
                    <a:pt x="9227" y="24753"/>
                    <a:pt x="10525" y="14642"/>
                    <a:pt x="16778" y="8389"/>
                  </a:cubicBezTo>
                  <a:cubicBezTo>
                    <a:pt x="23031" y="2136"/>
                    <a:pt x="33556" y="2796"/>
                    <a:pt x="41945" y="0"/>
                  </a:cubicBezTo>
                  <a:cubicBezTo>
                    <a:pt x="92971" y="8504"/>
                    <a:pt x="105604" y="-1970"/>
                    <a:pt x="125835" y="58723"/>
                  </a:cubicBezTo>
                  <a:lnTo>
                    <a:pt x="142613" y="109057"/>
                  </a:lnTo>
                  <a:lnTo>
                    <a:pt x="151002" y="134224"/>
                  </a:lnTo>
                  <a:cubicBezTo>
                    <a:pt x="141257" y="173206"/>
                    <a:pt x="142613" y="156250"/>
                    <a:pt x="142613" y="1845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4524BBF-A6BD-F045-B327-EA0A95677180}"/>
                </a:ext>
              </a:extLst>
            </p:cNvPr>
            <p:cNvSpPr/>
            <p:nvPr/>
          </p:nvSpPr>
          <p:spPr>
            <a:xfrm>
              <a:off x="8321879" y="1533096"/>
              <a:ext cx="151002" cy="1433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a:extLst>
                <a:ext uri="{FF2B5EF4-FFF2-40B4-BE49-F238E27FC236}">
                  <a16:creationId xmlns:a16="http://schemas.microsoft.com/office/drawing/2014/main" id="{20BCECC7-AF28-F043-A82E-4AB50EC44299}"/>
                </a:ext>
              </a:extLst>
            </p:cNvPr>
            <p:cNvSpPr txBox="1"/>
            <p:nvPr/>
          </p:nvSpPr>
          <p:spPr>
            <a:xfrm>
              <a:off x="8132301" y="1240823"/>
              <a:ext cx="1543499" cy="338554"/>
            </a:xfrm>
            <a:prstGeom prst="rect">
              <a:avLst/>
            </a:prstGeom>
            <a:noFill/>
          </p:spPr>
          <p:txBody>
            <a:bodyPr wrap="none" rtlCol="0">
              <a:spAutoFit/>
            </a:bodyPr>
            <a:lstStyle/>
            <a:p>
              <a:r>
                <a:rPr lang="en-GB" sz="1600" dirty="0"/>
                <a:t>Andrei Sakharov</a:t>
              </a:r>
            </a:p>
          </p:txBody>
        </p:sp>
      </p:grpSp>
      <p:sp>
        <p:nvSpPr>
          <p:cNvPr id="48" name="TextBox 47">
            <a:extLst>
              <a:ext uri="{FF2B5EF4-FFF2-40B4-BE49-F238E27FC236}">
                <a16:creationId xmlns:a16="http://schemas.microsoft.com/office/drawing/2014/main" id="{436B56E3-9416-FB48-AD6C-5975B1D9D5A1}"/>
              </a:ext>
            </a:extLst>
          </p:cNvPr>
          <p:cNvSpPr txBox="1"/>
          <p:nvPr/>
        </p:nvSpPr>
        <p:spPr>
          <a:xfrm>
            <a:off x="613837" y="344553"/>
            <a:ext cx="10966301" cy="523220"/>
          </a:xfrm>
          <a:prstGeom prst="rect">
            <a:avLst/>
          </a:prstGeom>
          <a:solidFill>
            <a:schemeClr val="tx1">
              <a:lumMod val="75000"/>
              <a:lumOff val="25000"/>
            </a:schemeClr>
          </a:solidFill>
        </p:spPr>
        <p:txBody>
          <a:bodyPr wrap="square" rtlCol="0">
            <a:spAutoFit/>
          </a:bodyPr>
          <a:lstStyle/>
          <a:p>
            <a:pPr algn="ctr"/>
            <a:r>
              <a:rPr lang="en-GB" sz="2800" dirty="0">
                <a:solidFill>
                  <a:schemeClr val="bg1"/>
                </a:solidFill>
              </a:rPr>
              <a:t>Talk overview</a:t>
            </a:r>
          </a:p>
        </p:txBody>
      </p:sp>
      <p:grpSp>
        <p:nvGrpSpPr>
          <p:cNvPr id="56" name="Group 55">
            <a:extLst>
              <a:ext uri="{FF2B5EF4-FFF2-40B4-BE49-F238E27FC236}">
                <a16:creationId xmlns:a16="http://schemas.microsoft.com/office/drawing/2014/main" id="{59973AF8-856D-F341-B9C6-A138CE90C400}"/>
              </a:ext>
            </a:extLst>
          </p:cNvPr>
          <p:cNvGrpSpPr/>
          <p:nvPr/>
        </p:nvGrpSpPr>
        <p:grpSpPr>
          <a:xfrm>
            <a:off x="8430009" y="5398320"/>
            <a:ext cx="1351995" cy="1408631"/>
            <a:chOff x="8446787" y="5415098"/>
            <a:chExt cx="1351995" cy="1408631"/>
          </a:xfrm>
        </p:grpSpPr>
        <p:grpSp>
          <p:nvGrpSpPr>
            <p:cNvPr id="24" name="Group 23">
              <a:extLst>
                <a:ext uri="{FF2B5EF4-FFF2-40B4-BE49-F238E27FC236}">
                  <a16:creationId xmlns:a16="http://schemas.microsoft.com/office/drawing/2014/main" id="{746AAD0D-08F2-B84A-B06F-0CE7C149070A}"/>
                </a:ext>
              </a:extLst>
            </p:cNvPr>
            <p:cNvGrpSpPr/>
            <p:nvPr/>
          </p:nvGrpSpPr>
          <p:grpSpPr>
            <a:xfrm>
              <a:off x="8446787" y="5415098"/>
              <a:ext cx="1351995" cy="1408631"/>
              <a:chOff x="8522288" y="5415098"/>
              <a:chExt cx="1351995" cy="1408631"/>
            </a:xfrm>
          </p:grpSpPr>
          <p:grpSp>
            <p:nvGrpSpPr>
              <p:cNvPr id="20" name="Group 19">
                <a:extLst>
                  <a:ext uri="{FF2B5EF4-FFF2-40B4-BE49-F238E27FC236}">
                    <a16:creationId xmlns:a16="http://schemas.microsoft.com/office/drawing/2014/main" id="{F69619A0-2E19-5947-8BD4-33977A32B335}"/>
                  </a:ext>
                </a:extLst>
              </p:cNvPr>
              <p:cNvGrpSpPr/>
              <p:nvPr/>
            </p:nvGrpSpPr>
            <p:grpSpPr>
              <a:xfrm>
                <a:off x="8522288" y="5466282"/>
                <a:ext cx="1351995" cy="1357447"/>
                <a:chOff x="8522288" y="5466282"/>
                <a:chExt cx="1351995" cy="1357447"/>
              </a:xfrm>
            </p:grpSpPr>
            <p:pic>
              <p:nvPicPr>
                <p:cNvPr id="100" name="Picture 99">
                  <a:extLst>
                    <a:ext uri="{FF2B5EF4-FFF2-40B4-BE49-F238E27FC236}">
                      <a16:creationId xmlns:a16="http://schemas.microsoft.com/office/drawing/2014/main" id="{DB3D9A8A-8917-C74B-A41F-5F1BD6B5DA18}"/>
                    </a:ext>
                  </a:extLst>
                </p:cNvPr>
                <p:cNvPicPr>
                  <a:picLocks noChangeAspect="1"/>
                </p:cNvPicPr>
                <p:nvPr/>
              </p:nvPicPr>
              <p:blipFill>
                <a:blip r:embed="rId3"/>
                <a:stretch>
                  <a:fillRect/>
                </a:stretch>
              </p:blipFill>
              <p:spPr>
                <a:xfrm>
                  <a:off x="8522288" y="5466282"/>
                  <a:ext cx="1351995" cy="1357447"/>
                </a:xfrm>
                <a:prstGeom prst="rect">
                  <a:avLst/>
                </a:prstGeom>
              </p:spPr>
            </p:pic>
            <p:sp>
              <p:nvSpPr>
                <p:cNvPr id="110" name="TextBox 109">
                  <a:extLst>
                    <a:ext uri="{FF2B5EF4-FFF2-40B4-BE49-F238E27FC236}">
                      <a16:creationId xmlns:a16="http://schemas.microsoft.com/office/drawing/2014/main" id="{7B0582EC-4E43-3749-B99C-CD0ECACB0873}"/>
                    </a:ext>
                  </a:extLst>
                </p:cNvPr>
                <p:cNvSpPr txBox="1"/>
                <p:nvPr/>
              </p:nvSpPr>
              <p:spPr>
                <a:xfrm>
                  <a:off x="9243062" y="5903204"/>
                  <a:ext cx="388924" cy="584775"/>
                </a:xfrm>
                <a:prstGeom prst="rect">
                  <a:avLst/>
                </a:prstGeom>
                <a:noFill/>
              </p:spPr>
              <p:txBody>
                <a:bodyPr wrap="square" rtlCol="0">
                  <a:spAutoFit/>
                </a:bodyPr>
                <a:lstStyle/>
                <a:p>
                  <a:r>
                    <a:rPr lang="en-GB" sz="3200" dirty="0"/>
                    <a:t>?</a:t>
                  </a:r>
                </a:p>
              </p:txBody>
            </p:sp>
          </p:grpSp>
          <p:sp>
            <p:nvSpPr>
              <p:cNvPr id="109" name="TextBox 108">
                <a:extLst>
                  <a:ext uri="{FF2B5EF4-FFF2-40B4-BE49-F238E27FC236}">
                    <a16:creationId xmlns:a16="http://schemas.microsoft.com/office/drawing/2014/main" id="{6D5F3B3B-E9AD-314F-BB98-2E7B2A15C1D0}"/>
                  </a:ext>
                </a:extLst>
              </p:cNvPr>
              <p:cNvSpPr txBox="1"/>
              <p:nvPr/>
            </p:nvSpPr>
            <p:spPr>
              <a:xfrm>
                <a:off x="8588350" y="5415098"/>
                <a:ext cx="1266444" cy="369332"/>
              </a:xfrm>
              <a:prstGeom prst="rect">
                <a:avLst/>
              </a:prstGeom>
              <a:noFill/>
            </p:spPr>
            <p:txBody>
              <a:bodyPr wrap="square" rtlCol="0">
                <a:spAutoFit/>
              </a:bodyPr>
              <a:lstStyle/>
              <a:p>
                <a:r>
                  <a:rPr lang="en-GB" dirty="0"/>
                  <a:t>antimatter</a:t>
                </a:r>
              </a:p>
            </p:txBody>
          </p:sp>
        </p:grpSp>
        <p:pic>
          <p:nvPicPr>
            <p:cNvPr id="55" name="Picture 54" descr="A cup of coffee&#10;&#10;Description automatically generated">
              <a:extLst>
                <a:ext uri="{FF2B5EF4-FFF2-40B4-BE49-F238E27FC236}">
                  <a16:creationId xmlns:a16="http://schemas.microsoft.com/office/drawing/2014/main" id="{57E967E7-2B15-BA43-A677-3673168BE125}"/>
                </a:ext>
              </a:extLst>
            </p:cNvPr>
            <p:cNvPicPr>
              <a:picLocks noChangeAspect="1"/>
            </p:cNvPicPr>
            <p:nvPr/>
          </p:nvPicPr>
          <p:blipFill>
            <a:blip r:embed="rId19"/>
            <a:stretch>
              <a:fillRect/>
            </a:stretch>
          </p:blipFill>
          <p:spPr>
            <a:xfrm>
              <a:off x="8799999" y="6006894"/>
              <a:ext cx="442572" cy="337590"/>
            </a:xfrm>
            <a:prstGeom prst="rect">
              <a:avLst/>
            </a:prstGeom>
          </p:spPr>
        </p:pic>
      </p:grpSp>
      <p:sp>
        <p:nvSpPr>
          <p:cNvPr id="72" name="Freeform 71">
            <a:extLst>
              <a:ext uri="{FF2B5EF4-FFF2-40B4-BE49-F238E27FC236}">
                <a16:creationId xmlns:a16="http://schemas.microsoft.com/office/drawing/2014/main" id="{B6E101D3-CF1B-F149-BDB8-7BC938EF04A0}"/>
              </a:ext>
            </a:extLst>
          </p:cNvPr>
          <p:cNvSpPr/>
          <p:nvPr/>
        </p:nvSpPr>
        <p:spPr>
          <a:xfrm>
            <a:off x="3950208" y="4215384"/>
            <a:ext cx="7159752" cy="2468880"/>
          </a:xfrm>
          <a:custGeom>
            <a:avLst/>
            <a:gdLst>
              <a:gd name="connsiteX0" fmla="*/ 4718304 w 7159752"/>
              <a:gd name="connsiteY0" fmla="*/ 0 h 2468880"/>
              <a:gd name="connsiteX1" fmla="*/ 4553712 w 7159752"/>
              <a:gd name="connsiteY1" fmla="*/ 18288 h 2468880"/>
              <a:gd name="connsiteX2" fmla="*/ 4471416 w 7159752"/>
              <a:gd name="connsiteY2" fmla="*/ 27432 h 2468880"/>
              <a:gd name="connsiteX3" fmla="*/ 4288536 w 7159752"/>
              <a:gd name="connsiteY3" fmla="*/ 36576 h 2468880"/>
              <a:gd name="connsiteX4" fmla="*/ 4169664 w 7159752"/>
              <a:gd name="connsiteY4" fmla="*/ 45720 h 2468880"/>
              <a:gd name="connsiteX5" fmla="*/ 3858768 w 7159752"/>
              <a:gd name="connsiteY5" fmla="*/ 36576 h 2468880"/>
              <a:gd name="connsiteX6" fmla="*/ 3776472 w 7159752"/>
              <a:gd name="connsiteY6" fmla="*/ 27432 h 2468880"/>
              <a:gd name="connsiteX7" fmla="*/ 3630168 w 7159752"/>
              <a:gd name="connsiteY7" fmla="*/ 18288 h 2468880"/>
              <a:gd name="connsiteX8" fmla="*/ 3337560 w 7159752"/>
              <a:gd name="connsiteY8" fmla="*/ 18288 h 2468880"/>
              <a:gd name="connsiteX9" fmla="*/ 3099816 w 7159752"/>
              <a:gd name="connsiteY9" fmla="*/ 36576 h 2468880"/>
              <a:gd name="connsiteX10" fmla="*/ 2523744 w 7159752"/>
              <a:gd name="connsiteY10" fmla="*/ 45720 h 2468880"/>
              <a:gd name="connsiteX11" fmla="*/ 2441448 w 7159752"/>
              <a:gd name="connsiteY11" fmla="*/ 54864 h 2468880"/>
              <a:gd name="connsiteX12" fmla="*/ 2368296 w 7159752"/>
              <a:gd name="connsiteY12" fmla="*/ 73152 h 2468880"/>
              <a:gd name="connsiteX13" fmla="*/ 2331720 w 7159752"/>
              <a:gd name="connsiteY13" fmla="*/ 82296 h 2468880"/>
              <a:gd name="connsiteX14" fmla="*/ 2139696 w 7159752"/>
              <a:gd name="connsiteY14" fmla="*/ 100584 h 2468880"/>
              <a:gd name="connsiteX15" fmla="*/ 1819656 w 7159752"/>
              <a:gd name="connsiteY15" fmla="*/ 118872 h 2468880"/>
              <a:gd name="connsiteX16" fmla="*/ 1728216 w 7159752"/>
              <a:gd name="connsiteY16" fmla="*/ 128016 h 2468880"/>
              <a:gd name="connsiteX17" fmla="*/ 1618488 w 7159752"/>
              <a:gd name="connsiteY17" fmla="*/ 137160 h 2468880"/>
              <a:gd name="connsiteX18" fmla="*/ 1581912 w 7159752"/>
              <a:gd name="connsiteY18" fmla="*/ 146304 h 2468880"/>
              <a:gd name="connsiteX19" fmla="*/ 1527048 w 7159752"/>
              <a:gd name="connsiteY19" fmla="*/ 164592 h 2468880"/>
              <a:gd name="connsiteX20" fmla="*/ 1463040 w 7159752"/>
              <a:gd name="connsiteY20" fmla="*/ 182880 h 2468880"/>
              <a:gd name="connsiteX21" fmla="*/ 1426464 w 7159752"/>
              <a:gd name="connsiteY21" fmla="*/ 192024 h 2468880"/>
              <a:gd name="connsiteX22" fmla="*/ 1371600 w 7159752"/>
              <a:gd name="connsiteY22" fmla="*/ 210312 h 2468880"/>
              <a:gd name="connsiteX23" fmla="*/ 1344168 w 7159752"/>
              <a:gd name="connsiteY23" fmla="*/ 219456 h 2468880"/>
              <a:gd name="connsiteX24" fmla="*/ 1316736 w 7159752"/>
              <a:gd name="connsiteY24" fmla="*/ 228600 h 2468880"/>
              <a:gd name="connsiteX25" fmla="*/ 1271016 w 7159752"/>
              <a:gd name="connsiteY25" fmla="*/ 237744 h 2468880"/>
              <a:gd name="connsiteX26" fmla="*/ 1161288 w 7159752"/>
              <a:gd name="connsiteY26" fmla="*/ 256032 h 2468880"/>
              <a:gd name="connsiteX27" fmla="*/ 1097280 w 7159752"/>
              <a:gd name="connsiteY27" fmla="*/ 274320 h 2468880"/>
              <a:gd name="connsiteX28" fmla="*/ 1042416 w 7159752"/>
              <a:gd name="connsiteY28" fmla="*/ 292608 h 2468880"/>
              <a:gd name="connsiteX29" fmla="*/ 932688 w 7159752"/>
              <a:gd name="connsiteY29" fmla="*/ 329184 h 2468880"/>
              <a:gd name="connsiteX30" fmla="*/ 905256 w 7159752"/>
              <a:gd name="connsiteY30" fmla="*/ 338328 h 2468880"/>
              <a:gd name="connsiteX31" fmla="*/ 877824 w 7159752"/>
              <a:gd name="connsiteY31" fmla="*/ 347472 h 2468880"/>
              <a:gd name="connsiteX32" fmla="*/ 804672 w 7159752"/>
              <a:gd name="connsiteY32" fmla="*/ 365760 h 2468880"/>
              <a:gd name="connsiteX33" fmla="*/ 713232 w 7159752"/>
              <a:gd name="connsiteY33" fmla="*/ 393192 h 2468880"/>
              <a:gd name="connsiteX34" fmla="*/ 685800 w 7159752"/>
              <a:gd name="connsiteY34" fmla="*/ 402336 h 2468880"/>
              <a:gd name="connsiteX35" fmla="*/ 585216 w 7159752"/>
              <a:gd name="connsiteY35" fmla="*/ 429768 h 2468880"/>
              <a:gd name="connsiteX36" fmla="*/ 521208 w 7159752"/>
              <a:gd name="connsiteY36" fmla="*/ 466344 h 2468880"/>
              <a:gd name="connsiteX37" fmla="*/ 475488 w 7159752"/>
              <a:gd name="connsiteY37" fmla="*/ 484632 h 2468880"/>
              <a:gd name="connsiteX38" fmla="*/ 393192 w 7159752"/>
              <a:gd name="connsiteY38" fmla="*/ 539496 h 2468880"/>
              <a:gd name="connsiteX39" fmla="*/ 365760 w 7159752"/>
              <a:gd name="connsiteY39" fmla="*/ 557784 h 2468880"/>
              <a:gd name="connsiteX40" fmla="*/ 310896 w 7159752"/>
              <a:gd name="connsiteY40" fmla="*/ 576072 h 2468880"/>
              <a:gd name="connsiteX41" fmla="*/ 256032 w 7159752"/>
              <a:gd name="connsiteY41" fmla="*/ 612648 h 2468880"/>
              <a:gd name="connsiteX42" fmla="*/ 228600 w 7159752"/>
              <a:gd name="connsiteY42" fmla="*/ 621792 h 2468880"/>
              <a:gd name="connsiteX43" fmla="*/ 173736 w 7159752"/>
              <a:gd name="connsiteY43" fmla="*/ 658368 h 2468880"/>
              <a:gd name="connsiteX44" fmla="*/ 146304 w 7159752"/>
              <a:gd name="connsiteY44" fmla="*/ 676656 h 2468880"/>
              <a:gd name="connsiteX45" fmla="*/ 118872 w 7159752"/>
              <a:gd name="connsiteY45" fmla="*/ 685800 h 2468880"/>
              <a:gd name="connsiteX46" fmla="*/ 100584 w 7159752"/>
              <a:gd name="connsiteY46" fmla="*/ 713232 h 2468880"/>
              <a:gd name="connsiteX47" fmla="*/ 73152 w 7159752"/>
              <a:gd name="connsiteY47" fmla="*/ 731520 h 2468880"/>
              <a:gd name="connsiteX48" fmla="*/ 36576 w 7159752"/>
              <a:gd name="connsiteY48" fmla="*/ 786384 h 2468880"/>
              <a:gd name="connsiteX49" fmla="*/ 18288 w 7159752"/>
              <a:gd name="connsiteY49" fmla="*/ 813816 h 2468880"/>
              <a:gd name="connsiteX50" fmla="*/ 0 w 7159752"/>
              <a:gd name="connsiteY50" fmla="*/ 914400 h 2468880"/>
              <a:gd name="connsiteX51" fmla="*/ 9144 w 7159752"/>
              <a:gd name="connsiteY51" fmla="*/ 1033272 h 2468880"/>
              <a:gd name="connsiteX52" fmla="*/ 18288 w 7159752"/>
              <a:gd name="connsiteY52" fmla="*/ 1106424 h 2468880"/>
              <a:gd name="connsiteX53" fmla="*/ 27432 w 7159752"/>
              <a:gd name="connsiteY53" fmla="*/ 1133856 h 2468880"/>
              <a:gd name="connsiteX54" fmla="*/ 54864 w 7159752"/>
              <a:gd name="connsiteY54" fmla="*/ 1143000 h 2468880"/>
              <a:gd name="connsiteX55" fmla="*/ 118872 w 7159752"/>
              <a:gd name="connsiteY55" fmla="*/ 1216152 h 2468880"/>
              <a:gd name="connsiteX56" fmla="*/ 155448 w 7159752"/>
              <a:gd name="connsiteY56" fmla="*/ 1225296 h 2468880"/>
              <a:gd name="connsiteX57" fmla="*/ 182880 w 7159752"/>
              <a:gd name="connsiteY57" fmla="*/ 1243584 h 2468880"/>
              <a:gd name="connsiteX58" fmla="*/ 201168 w 7159752"/>
              <a:gd name="connsiteY58" fmla="*/ 1271016 h 2468880"/>
              <a:gd name="connsiteX59" fmla="*/ 228600 w 7159752"/>
              <a:gd name="connsiteY59" fmla="*/ 1307592 h 2468880"/>
              <a:gd name="connsiteX60" fmla="*/ 283464 w 7159752"/>
              <a:gd name="connsiteY60" fmla="*/ 1353312 h 2468880"/>
              <a:gd name="connsiteX61" fmla="*/ 301752 w 7159752"/>
              <a:gd name="connsiteY61" fmla="*/ 1380744 h 2468880"/>
              <a:gd name="connsiteX62" fmla="*/ 329184 w 7159752"/>
              <a:gd name="connsiteY62" fmla="*/ 1399032 h 2468880"/>
              <a:gd name="connsiteX63" fmla="*/ 393192 w 7159752"/>
              <a:gd name="connsiteY63" fmla="*/ 1463040 h 2468880"/>
              <a:gd name="connsiteX64" fmla="*/ 438912 w 7159752"/>
              <a:gd name="connsiteY64" fmla="*/ 1508760 h 2468880"/>
              <a:gd name="connsiteX65" fmla="*/ 457200 w 7159752"/>
              <a:gd name="connsiteY65" fmla="*/ 1536192 h 2468880"/>
              <a:gd name="connsiteX66" fmla="*/ 484632 w 7159752"/>
              <a:gd name="connsiteY66" fmla="*/ 1563624 h 2468880"/>
              <a:gd name="connsiteX67" fmla="*/ 493776 w 7159752"/>
              <a:gd name="connsiteY67" fmla="*/ 1591056 h 2468880"/>
              <a:gd name="connsiteX68" fmla="*/ 576072 w 7159752"/>
              <a:gd name="connsiteY68" fmla="*/ 1645920 h 2468880"/>
              <a:gd name="connsiteX69" fmla="*/ 603504 w 7159752"/>
              <a:gd name="connsiteY69" fmla="*/ 1664208 h 2468880"/>
              <a:gd name="connsiteX70" fmla="*/ 649224 w 7159752"/>
              <a:gd name="connsiteY70" fmla="*/ 1682496 h 2468880"/>
              <a:gd name="connsiteX71" fmla="*/ 731520 w 7159752"/>
              <a:gd name="connsiteY71" fmla="*/ 1737360 h 2468880"/>
              <a:gd name="connsiteX72" fmla="*/ 758952 w 7159752"/>
              <a:gd name="connsiteY72" fmla="*/ 1755648 h 2468880"/>
              <a:gd name="connsiteX73" fmla="*/ 786384 w 7159752"/>
              <a:gd name="connsiteY73" fmla="*/ 1764792 h 2468880"/>
              <a:gd name="connsiteX74" fmla="*/ 859536 w 7159752"/>
              <a:gd name="connsiteY74" fmla="*/ 1819656 h 2468880"/>
              <a:gd name="connsiteX75" fmla="*/ 886968 w 7159752"/>
              <a:gd name="connsiteY75" fmla="*/ 1837944 h 2468880"/>
              <a:gd name="connsiteX76" fmla="*/ 941832 w 7159752"/>
              <a:gd name="connsiteY76" fmla="*/ 1856232 h 2468880"/>
              <a:gd name="connsiteX77" fmla="*/ 996696 w 7159752"/>
              <a:gd name="connsiteY77" fmla="*/ 1883664 h 2468880"/>
              <a:gd name="connsiteX78" fmla="*/ 1033272 w 7159752"/>
              <a:gd name="connsiteY78" fmla="*/ 1901952 h 2468880"/>
              <a:gd name="connsiteX79" fmla="*/ 1060704 w 7159752"/>
              <a:gd name="connsiteY79" fmla="*/ 1920240 h 2468880"/>
              <a:gd name="connsiteX80" fmla="*/ 1115568 w 7159752"/>
              <a:gd name="connsiteY80" fmla="*/ 1938528 h 2468880"/>
              <a:gd name="connsiteX81" fmla="*/ 1143000 w 7159752"/>
              <a:gd name="connsiteY81" fmla="*/ 1947672 h 2468880"/>
              <a:gd name="connsiteX82" fmla="*/ 1197864 w 7159752"/>
              <a:gd name="connsiteY82" fmla="*/ 1975104 h 2468880"/>
              <a:gd name="connsiteX83" fmla="*/ 1225296 w 7159752"/>
              <a:gd name="connsiteY83" fmla="*/ 1993392 h 2468880"/>
              <a:gd name="connsiteX84" fmla="*/ 1252728 w 7159752"/>
              <a:gd name="connsiteY84" fmla="*/ 2002536 h 2468880"/>
              <a:gd name="connsiteX85" fmla="*/ 1280160 w 7159752"/>
              <a:gd name="connsiteY85" fmla="*/ 2020824 h 2468880"/>
              <a:gd name="connsiteX86" fmla="*/ 1307592 w 7159752"/>
              <a:gd name="connsiteY86" fmla="*/ 2029968 h 2468880"/>
              <a:gd name="connsiteX87" fmla="*/ 1344168 w 7159752"/>
              <a:gd name="connsiteY87" fmla="*/ 2048256 h 2468880"/>
              <a:gd name="connsiteX88" fmla="*/ 1371600 w 7159752"/>
              <a:gd name="connsiteY88" fmla="*/ 2057400 h 2468880"/>
              <a:gd name="connsiteX89" fmla="*/ 1435608 w 7159752"/>
              <a:gd name="connsiteY89" fmla="*/ 2093976 h 2468880"/>
              <a:gd name="connsiteX90" fmla="*/ 1490472 w 7159752"/>
              <a:gd name="connsiteY90" fmla="*/ 2112264 h 2468880"/>
              <a:gd name="connsiteX91" fmla="*/ 1554480 w 7159752"/>
              <a:gd name="connsiteY91" fmla="*/ 2139696 h 2468880"/>
              <a:gd name="connsiteX92" fmla="*/ 1600200 w 7159752"/>
              <a:gd name="connsiteY92" fmla="*/ 2148840 h 2468880"/>
              <a:gd name="connsiteX93" fmla="*/ 1655064 w 7159752"/>
              <a:gd name="connsiteY93" fmla="*/ 2167128 h 2468880"/>
              <a:gd name="connsiteX94" fmla="*/ 1700784 w 7159752"/>
              <a:gd name="connsiteY94" fmla="*/ 2176272 h 2468880"/>
              <a:gd name="connsiteX95" fmla="*/ 1792224 w 7159752"/>
              <a:gd name="connsiteY95" fmla="*/ 2194560 h 2468880"/>
              <a:gd name="connsiteX96" fmla="*/ 1847088 w 7159752"/>
              <a:gd name="connsiteY96" fmla="*/ 2212848 h 2468880"/>
              <a:gd name="connsiteX97" fmla="*/ 1901952 w 7159752"/>
              <a:gd name="connsiteY97" fmla="*/ 2231136 h 2468880"/>
              <a:gd name="connsiteX98" fmla="*/ 1929384 w 7159752"/>
              <a:gd name="connsiteY98" fmla="*/ 2240280 h 2468880"/>
              <a:gd name="connsiteX99" fmla="*/ 1956816 w 7159752"/>
              <a:gd name="connsiteY99" fmla="*/ 2258568 h 2468880"/>
              <a:gd name="connsiteX100" fmla="*/ 2011680 w 7159752"/>
              <a:gd name="connsiteY100" fmla="*/ 2276856 h 2468880"/>
              <a:gd name="connsiteX101" fmla="*/ 2039112 w 7159752"/>
              <a:gd name="connsiteY101" fmla="*/ 2286000 h 2468880"/>
              <a:gd name="connsiteX102" fmla="*/ 2084832 w 7159752"/>
              <a:gd name="connsiteY102" fmla="*/ 2295144 h 2468880"/>
              <a:gd name="connsiteX103" fmla="*/ 2112264 w 7159752"/>
              <a:gd name="connsiteY103" fmla="*/ 2304288 h 2468880"/>
              <a:gd name="connsiteX104" fmla="*/ 2148840 w 7159752"/>
              <a:gd name="connsiteY104" fmla="*/ 2313432 h 2468880"/>
              <a:gd name="connsiteX105" fmla="*/ 2176272 w 7159752"/>
              <a:gd name="connsiteY105" fmla="*/ 2322576 h 2468880"/>
              <a:gd name="connsiteX106" fmla="*/ 2267712 w 7159752"/>
              <a:gd name="connsiteY106" fmla="*/ 2331720 h 2468880"/>
              <a:gd name="connsiteX107" fmla="*/ 2295144 w 7159752"/>
              <a:gd name="connsiteY107" fmla="*/ 2340864 h 2468880"/>
              <a:gd name="connsiteX108" fmla="*/ 2386584 w 7159752"/>
              <a:gd name="connsiteY108" fmla="*/ 2359152 h 2468880"/>
              <a:gd name="connsiteX109" fmla="*/ 2496312 w 7159752"/>
              <a:gd name="connsiteY109" fmla="*/ 2386584 h 2468880"/>
              <a:gd name="connsiteX110" fmla="*/ 2569464 w 7159752"/>
              <a:gd name="connsiteY110" fmla="*/ 2395728 h 2468880"/>
              <a:gd name="connsiteX111" fmla="*/ 2606040 w 7159752"/>
              <a:gd name="connsiteY111" fmla="*/ 2404872 h 2468880"/>
              <a:gd name="connsiteX112" fmla="*/ 2651760 w 7159752"/>
              <a:gd name="connsiteY112" fmla="*/ 2414016 h 2468880"/>
              <a:gd name="connsiteX113" fmla="*/ 2715768 w 7159752"/>
              <a:gd name="connsiteY113" fmla="*/ 2423160 h 2468880"/>
              <a:gd name="connsiteX114" fmla="*/ 2898648 w 7159752"/>
              <a:gd name="connsiteY114" fmla="*/ 2450592 h 2468880"/>
              <a:gd name="connsiteX115" fmla="*/ 3090672 w 7159752"/>
              <a:gd name="connsiteY115" fmla="*/ 2468880 h 2468880"/>
              <a:gd name="connsiteX116" fmla="*/ 3364992 w 7159752"/>
              <a:gd name="connsiteY116" fmla="*/ 2459736 h 2468880"/>
              <a:gd name="connsiteX117" fmla="*/ 3520440 w 7159752"/>
              <a:gd name="connsiteY117" fmla="*/ 2450592 h 2468880"/>
              <a:gd name="connsiteX118" fmla="*/ 3867912 w 7159752"/>
              <a:gd name="connsiteY118" fmla="*/ 2441448 h 2468880"/>
              <a:gd name="connsiteX119" fmla="*/ 3922776 w 7159752"/>
              <a:gd name="connsiteY119" fmla="*/ 2432304 h 2468880"/>
              <a:gd name="connsiteX120" fmla="*/ 4096512 w 7159752"/>
              <a:gd name="connsiteY120" fmla="*/ 2414016 h 2468880"/>
              <a:gd name="connsiteX121" fmla="*/ 4718304 w 7159752"/>
              <a:gd name="connsiteY121" fmla="*/ 2423160 h 2468880"/>
              <a:gd name="connsiteX122" fmla="*/ 4983480 w 7159752"/>
              <a:gd name="connsiteY122" fmla="*/ 2432304 h 2468880"/>
              <a:gd name="connsiteX123" fmla="*/ 5824728 w 7159752"/>
              <a:gd name="connsiteY123" fmla="*/ 2423160 h 2468880"/>
              <a:gd name="connsiteX124" fmla="*/ 6007608 w 7159752"/>
              <a:gd name="connsiteY124" fmla="*/ 2414016 h 2468880"/>
              <a:gd name="connsiteX125" fmla="*/ 6400800 w 7159752"/>
              <a:gd name="connsiteY125" fmla="*/ 2404872 h 2468880"/>
              <a:gd name="connsiteX126" fmla="*/ 6428232 w 7159752"/>
              <a:gd name="connsiteY126" fmla="*/ 2395728 h 2468880"/>
              <a:gd name="connsiteX127" fmla="*/ 6483096 w 7159752"/>
              <a:gd name="connsiteY127" fmla="*/ 2386584 h 2468880"/>
              <a:gd name="connsiteX128" fmla="*/ 6547104 w 7159752"/>
              <a:gd name="connsiteY128" fmla="*/ 2368296 h 2468880"/>
              <a:gd name="connsiteX129" fmla="*/ 6729984 w 7159752"/>
              <a:gd name="connsiteY129" fmla="*/ 2359152 h 2468880"/>
              <a:gd name="connsiteX130" fmla="*/ 6848856 w 7159752"/>
              <a:gd name="connsiteY130" fmla="*/ 2368296 h 2468880"/>
              <a:gd name="connsiteX131" fmla="*/ 6949440 w 7159752"/>
              <a:gd name="connsiteY131" fmla="*/ 2395728 h 2468880"/>
              <a:gd name="connsiteX132" fmla="*/ 7022592 w 7159752"/>
              <a:gd name="connsiteY132" fmla="*/ 2377440 h 2468880"/>
              <a:gd name="connsiteX133" fmla="*/ 7159752 w 7159752"/>
              <a:gd name="connsiteY133" fmla="*/ 2368296 h 246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7159752" h="2468880">
                <a:moveTo>
                  <a:pt x="4718304" y="0"/>
                </a:moveTo>
                <a:cubicBezTo>
                  <a:pt x="4626878" y="18285"/>
                  <a:pt x="4705307" y="4507"/>
                  <a:pt x="4553712" y="18288"/>
                </a:cubicBezTo>
                <a:cubicBezTo>
                  <a:pt x="4526225" y="20787"/>
                  <a:pt x="4498951" y="25533"/>
                  <a:pt x="4471416" y="27432"/>
                </a:cubicBezTo>
                <a:cubicBezTo>
                  <a:pt x="4410524" y="31631"/>
                  <a:pt x="4349460" y="32884"/>
                  <a:pt x="4288536" y="36576"/>
                </a:cubicBezTo>
                <a:cubicBezTo>
                  <a:pt x="4248868" y="38980"/>
                  <a:pt x="4209288" y="42672"/>
                  <a:pt x="4169664" y="45720"/>
                </a:cubicBezTo>
                <a:lnTo>
                  <a:pt x="3858768" y="36576"/>
                </a:lnTo>
                <a:cubicBezTo>
                  <a:pt x="3831197" y="35294"/>
                  <a:pt x="3803985" y="29633"/>
                  <a:pt x="3776472" y="27432"/>
                </a:cubicBezTo>
                <a:cubicBezTo>
                  <a:pt x="3727764" y="23535"/>
                  <a:pt x="3678936" y="21336"/>
                  <a:pt x="3630168" y="18288"/>
                </a:cubicBezTo>
                <a:cubicBezTo>
                  <a:pt x="3507012" y="-6343"/>
                  <a:pt x="3582402" y="5053"/>
                  <a:pt x="3337560" y="18288"/>
                </a:cubicBezTo>
                <a:cubicBezTo>
                  <a:pt x="3117040" y="30208"/>
                  <a:pt x="3405038" y="28849"/>
                  <a:pt x="3099816" y="36576"/>
                </a:cubicBezTo>
                <a:lnTo>
                  <a:pt x="2523744" y="45720"/>
                </a:lnTo>
                <a:cubicBezTo>
                  <a:pt x="2496312" y="48768"/>
                  <a:pt x="2468629" y="50067"/>
                  <a:pt x="2441448" y="54864"/>
                </a:cubicBezTo>
                <a:cubicBezTo>
                  <a:pt x="2416696" y="59232"/>
                  <a:pt x="2392680" y="67056"/>
                  <a:pt x="2368296" y="73152"/>
                </a:cubicBezTo>
                <a:cubicBezTo>
                  <a:pt x="2356104" y="76200"/>
                  <a:pt x="2344231" y="81105"/>
                  <a:pt x="2331720" y="82296"/>
                </a:cubicBezTo>
                <a:cubicBezTo>
                  <a:pt x="2267712" y="88392"/>
                  <a:pt x="2203913" y="97373"/>
                  <a:pt x="2139696" y="100584"/>
                </a:cubicBezTo>
                <a:cubicBezTo>
                  <a:pt x="2028307" y="106153"/>
                  <a:pt x="1929690" y="110069"/>
                  <a:pt x="1819656" y="118872"/>
                </a:cubicBezTo>
                <a:cubicBezTo>
                  <a:pt x="1789122" y="121315"/>
                  <a:pt x="1758722" y="125243"/>
                  <a:pt x="1728216" y="128016"/>
                </a:cubicBezTo>
                <a:lnTo>
                  <a:pt x="1618488" y="137160"/>
                </a:lnTo>
                <a:cubicBezTo>
                  <a:pt x="1606296" y="140208"/>
                  <a:pt x="1593949" y="142693"/>
                  <a:pt x="1581912" y="146304"/>
                </a:cubicBezTo>
                <a:cubicBezTo>
                  <a:pt x="1563448" y="151843"/>
                  <a:pt x="1545750" y="159917"/>
                  <a:pt x="1527048" y="164592"/>
                </a:cubicBezTo>
                <a:cubicBezTo>
                  <a:pt x="1412705" y="193178"/>
                  <a:pt x="1554867" y="156644"/>
                  <a:pt x="1463040" y="182880"/>
                </a:cubicBezTo>
                <a:cubicBezTo>
                  <a:pt x="1450956" y="186332"/>
                  <a:pt x="1438501" y="188413"/>
                  <a:pt x="1426464" y="192024"/>
                </a:cubicBezTo>
                <a:cubicBezTo>
                  <a:pt x="1408000" y="197563"/>
                  <a:pt x="1389888" y="204216"/>
                  <a:pt x="1371600" y="210312"/>
                </a:cubicBezTo>
                <a:lnTo>
                  <a:pt x="1344168" y="219456"/>
                </a:lnTo>
                <a:cubicBezTo>
                  <a:pt x="1335024" y="222504"/>
                  <a:pt x="1326187" y="226710"/>
                  <a:pt x="1316736" y="228600"/>
                </a:cubicBezTo>
                <a:cubicBezTo>
                  <a:pt x="1301496" y="231648"/>
                  <a:pt x="1286321" y="235043"/>
                  <a:pt x="1271016" y="237744"/>
                </a:cubicBezTo>
                <a:cubicBezTo>
                  <a:pt x="1234500" y="244188"/>
                  <a:pt x="1196466" y="244306"/>
                  <a:pt x="1161288" y="256032"/>
                </a:cubicBezTo>
                <a:cubicBezTo>
                  <a:pt x="1069097" y="286762"/>
                  <a:pt x="1212097" y="239875"/>
                  <a:pt x="1097280" y="274320"/>
                </a:cubicBezTo>
                <a:cubicBezTo>
                  <a:pt x="1078816" y="279859"/>
                  <a:pt x="1060704" y="286512"/>
                  <a:pt x="1042416" y="292608"/>
                </a:cubicBezTo>
                <a:lnTo>
                  <a:pt x="932688" y="329184"/>
                </a:lnTo>
                <a:lnTo>
                  <a:pt x="905256" y="338328"/>
                </a:lnTo>
                <a:cubicBezTo>
                  <a:pt x="896112" y="341376"/>
                  <a:pt x="887175" y="345134"/>
                  <a:pt x="877824" y="347472"/>
                </a:cubicBezTo>
                <a:cubicBezTo>
                  <a:pt x="853440" y="353568"/>
                  <a:pt x="828517" y="357812"/>
                  <a:pt x="804672" y="365760"/>
                </a:cubicBezTo>
                <a:cubicBezTo>
                  <a:pt x="674292" y="409220"/>
                  <a:pt x="809968" y="365553"/>
                  <a:pt x="713232" y="393192"/>
                </a:cubicBezTo>
                <a:cubicBezTo>
                  <a:pt x="703964" y="395840"/>
                  <a:pt x="695151" y="399998"/>
                  <a:pt x="685800" y="402336"/>
                </a:cubicBezTo>
                <a:cubicBezTo>
                  <a:pt x="658318" y="409206"/>
                  <a:pt x="608756" y="414075"/>
                  <a:pt x="585216" y="429768"/>
                </a:cubicBezTo>
                <a:cubicBezTo>
                  <a:pt x="555796" y="449382"/>
                  <a:pt x="556012" y="450875"/>
                  <a:pt x="521208" y="466344"/>
                </a:cubicBezTo>
                <a:cubicBezTo>
                  <a:pt x="506209" y="473010"/>
                  <a:pt x="489898" y="476772"/>
                  <a:pt x="475488" y="484632"/>
                </a:cubicBezTo>
                <a:lnTo>
                  <a:pt x="393192" y="539496"/>
                </a:lnTo>
                <a:cubicBezTo>
                  <a:pt x="384048" y="545592"/>
                  <a:pt x="376186" y="554309"/>
                  <a:pt x="365760" y="557784"/>
                </a:cubicBezTo>
                <a:cubicBezTo>
                  <a:pt x="347472" y="563880"/>
                  <a:pt x="326936" y="565379"/>
                  <a:pt x="310896" y="576072"/>
                </a:cubicBezTo>
                <a:cubicBezTo>
                  <a:pt x="292608" y="588264"/>
                  <a:pt x="276884" y="605697"/>
                  <a:pt x="256032" y="612648"/>
                </a:cubicBezTo>
                <a:cubicBezTo>
                  <a:pt x="246888" y="615696"/>
                  <a:pt x="237026" y="617111"/>
                  <a:pt x="228600" y="621792"/>
                </a:cubicBezTo>
                <a:cubicBezTo>
                  <a:pt x="209387" y="632466"/>
                  <a:pt x="192024" y="646176"/>
                  <a:pt x="173736" y="658368"/>
                </a:cubicBezTo>
                <a:cubicBezTo>
                  <a:pt x="164592" y="664464"/>
                  <a:pt x="156730" y="673181"/>
                  <a:pt x="146304" y="676656"/>
                </a:cubicBezTo>
                <a:lnTo>
                  <a:pt x="118872" y="685800"/>
                </a:lnTo>
                <a:cubicBezTo>
                  <a:pt x="112776" y="694944"/>
                  <a:pt x="108355" y="705461"/>
                  <a:pt x="100584" y="713232"/>
                </a:cubicBezTo>
                <a:cubicBezTo>
                  <a:pt x="92813" y="721003"/>
                  <a:pt x="80389" y="723249"/>
                  <a:pt x="73152" y="731520"/>
                </a:cubicBezTo>
                <a:cubicBezTo>
                  <a:pt x="58678" y="748061"/>
                  <a:pt x="48768" y="768096"/>
                  <a:pt x="36576" y="786384"/>
                </a:cubicBezTo>
                <a:lnTo>
                  <a:pt x="18288" y="813816"/>
                </a:lnTo>
                <a:cubicBezTo>
                  <a:pt x="10285" y="845829"/>
                  <a:pt x="0" y="881636"/>
                  <a:pt x="0" y="914400"/>
                </a:cubicBezTo>
                <a:cubicBezTo>
                  <a:pt x="0" y="954141"/>
                  <a:pt x="5376" y="993710"/>
                  <a:pt x="9144" y="1033272"/>
                </a:cubicBezTo>
                <a:cubicBezTo>
                  <a:pt x="11474" y="1057735"/>
                  <a:pt x="13892" y="1082247"/>
                  <a:pt x="18288" y="1106424"/>
                </a:cubicBezTo>
                <a:cubicBezTo>
                  <a:pt x="20012" y="1115907"/>
                  <a:pt x="20616" y="1127040"/>
                  <a:pt x="27432" y="1133856"/>
                </a:cubicBezTo>
                <a:cubicBezTo>
                  <a:pt x="34248" y="1140672"/>
                  <a:pt x="45720" y="1139952"/>
                  <a:pt x="54864" y="1143000"/>
                </a:cubicBezTo>
                <a:cubicBezTo>
                  <a:pt x="70483" y="1163826"/>
                  <a:pt x="96589" y="1202225"/>
                  <a:pt x="118872" y="1216152"/>
                </a:cubicBezTo>
                <a:cubicBezTo>
                  <a:pt x="129529" y="1222813"/>
                  <a:pt x="143256" y="1222248"/>
                  <a:pt x="155448" y="1225296"/>
                </a:cubicBezTo>
                <a:cubicBezTo>
                  <a:pt x="164592" y="1231392"/>
                  <a:pt x="175109" y="1235813"/>
                  <a:pt x="182880" y="1243584"/>
                </a:cubicBezTo>
                <a:cubicBezTo>
                  <a:pt x="190651" y="1251355"/>
                  <a:pt x="194780" y="1262073"/>
                  <a:pt x="201168" y="1271016"/>
                </a:cubicBezTo>
                <a:cubicBezTo>
                  <a:pt x="210026" y="1283417"/>
                  <a:pt x="217824" y="1296816"/>
                  <a:pt x="228600" y="1307592"/>
                </a:cubicBezTo>
                <a:cubicBezTo>
                  <a:pt x="245433" y="1324425"/>
                  <a:pt x="266631" y="1336479"/>
                  <a:pt x="283464" y="1353312"/>
                </a:cubicBezTo>
                <a:cubicBezTo>
                  <a:pt x="291235" y="1361083"/>
                  <a:pt x="293981" y="1372973"/>
                  <a:pt x="301752" y="1380744"/>
                </a:cubicBezTo>
                <a:cubicBezTo>
                  <a:pt x="309523" y="1388515"/>
                  <a:pt x="321015" y="1391680"/>
                  <a:pt x="329184" y="1399032"/>
                </a:cubicBezTo>
                <a:cubicBezTo>
                  <a:pt x="351612" y="1419217"/>
                  <a:pt x="376455" y="1437934"/>
                  <a:pt x="393192" y="1463040"/>
                </a:cubicBezTo>
                <a:cubicBezTo>
                  <a:pt x="417576" y="1499616"/>
                  <a:pt x="402336" y="1484376"/>
                  <a:pt x="438912" y="1508760"/>
                </a:cubicBezTo>
                <a:cubicBezTo>
                  <a:pt x="445008" y="1517904"/>
                  <a:pt x="450165" y="1527749"/>
                  <a:pt x="457200" y="1536192"/>
                </a:cubicBezTo>
                <a:cubicBezTo>
                  <a:pt x="465479" y="1546126"/>
                  <a:pt x="477459" y="1552864"/>
                  <a:pt x="484632" y="1563624"/>
                </a:cubicBezTo>
                <a:cubicBezTo>
                  <a:pt x="489979" y="1571644"/>
                  <a:pt x="486960" y="1584240"/>
                  <a:pt x="493776" y="1591056"/>
                </a:cubicBezTo>
                <a:lnTo>
                  <a:pt x="576072" y="1645920"/>
                </a:lnTo>
                <a:cubicBezTo>
                  <a:pt x="585216" y="1652016"/>
                  <a:pt x="593300" y="1660127"/>
                  <a:pt x="603504" y="1664208"/>
                </a:cubicBezTo>
                <a:cubicBezTo>
                  <a:pt x="618744" y="1670304"/>
                  <a:pt x="634973" y="1674352"/>
                  <a:pt x="649224" y="1682496"/>
                </a:cubicBezTo>
                <a:cubicBezTo>
                  <a:pt x="677849" y="1698853"/>
                  <a:pt x="704088" y="1719072"/>
                  <a:pt x="731520" y="1737360"/>
                </a:cubicBezTo>
                <a:cubicBezTo>
                  <a:pt x="740664" y="1743456"/>
                  <a:pt x="748526" y="1752173"/>
                  <a:pt x="758952" y="1755648"/>
                </a:cubicBezTo>
                <a:lnTo>
                  <a:pt x="786384" y="1764792"/>
                </a:lnTo>
                <a:cubicBezTo>
                  <a:pt x="810768" y="1783080"/>
                  <a:pt x="834175" y="1802749"/>
                  <a:pt x="859536" y="1819656"/>
                </a:cubicBezTo>
                <a:cubicBezTo>
                  <a:pt x="868680" y="1825752"/>
                  <a:pt x="876925" y="1833481"/>
                  <a:pt x="886968" y="1837944"/>
                </a:cubicBezTo>
                <a:cubicBezTo>
                  <a:pt x="904584" y="1845773"/>
                  <a:pt x="925792" y="1845539"/>
                  <a:pt x="941832" y="1856232"/>
                </a:cubicBezTo>
                <a:cubicBezTo>
                  <a:pt x="994550" y="1891377"/>
                  <a:pt x="943695" y="1860949"/>
                  <a:pt x="996696" y="1883664"/>
                </a:cubicBezTo>
                <a:cubicBezTo>
                  <a:pt x="1009225" y="1889034"/>
                  <a:pt x="1021437" y="1895189"/>
                  <a:pt x="1033272" y="1901952"/>
                </a:cubicBezTo>
                <a:cubicBezTo>
                  <a:pt x="1042814" y="1907404"/>
                  <a:pt x="1050661" y="1915777"/>
                  <a:pt x="1060704" y="1920240"/>
                </a:cubicBezTo>
                <a:cubicBezTo>
                  <a:pt x="1078320" y="1928069"/>
                  <a:pt x="1097280" y="1932432"/>
                  <a:pt x="1115568" y="1938528"/>
                </a:cubicBezTo>
                <a:cubicBezTo>
                  <a:pt x="1124712" y="1941576"/>
                  <a:pt x="1134980" y="1942325"/>
                  <a:pt x="1143000" y="1947672"/>
                </a:cubicBezTo>
                <a:cubicBezTo>
                  <a:pt x="1221616" y="2000083"/>
                  <a:pt x="1122148" y="1937246"/>
                  <a:pt x="1197864" y="1975104"/>
                </a:cubicBezTo>
                <a:cubicBezTo>
                  <a:pt x="1207694" y="1980019"/>
                  <a:pt x="1215466" y="1988477"/>
                  <a:pt x="1225296" y="1993392"/>
                </a:cubicBezTo>
                <a:cubicBezTo>
                  <a:pt x="1233917" y="1997703"/>
                  <a:pt x="1244107" y="1998225"/>
                  <a:pt x="1252728" y="2002536"/>
                </a:cubicBezTo>
                <a:cubicBezTo>
                  <a:pt x="1262558" y="2007451"/>
                  <a:pt x="1270330" y="2015909"/>
                  <a:pt x="1280160" y="2020824"/>
                </a:cubicBezTo>
                <a:cubicBezTo>
                  <a:pt x="1288781" y="2025135"/>
                  <a:pt x="1298733" y="2026171"/>
                  <a:pt x="1307592" y="2029968"/>
                </a:cubicBezTo>
                <a:cubicBezTo>
                  <a:pt x="1320121" y="2035338"/>
                  <a:pt x="1331639" y="2042886"/>
                  <a:pt x="1344168" y="2048256"/>
                </a:cubicBezTo>
                <a:cubicBezTo>
                  <a:pt x="1353027" y="2052053"/>
                  <a:pt x="1362979" y="2053089"/>
                  <a:pt x="1371600" y="2057400"/>
                </a:cubicBezTo>
                <a:cubicBezTo>
                  <a:pt x="1437583" y="2090392"/>
                  <a:pt x="1355453" y="2061914"/>
                  <a:pt x="1435608" y="2093976"/>
                </a:cubicBezTo>
                <a:cubicBezTo>
                  <a:pt x="1453506" y="2101135"/>
                  <a:pt x="1473230" y="2103643"/>
                  <a:pt x="1490472" y="2112264"/>
                </a:cubicBezTo>
                <a:cubicBezTo>
                  <a:pt x="1516641" y="2125349"/>
                  <a:pt x="1527571" y="2132969"/>
                  <a:pt x="1554480" y="2139696"/>
                </a:cubicBezTo>
                <a:cubicBezTo>
                  <a:pt x="1569558" y="2143465"/>
                  <a:pt x="1585206" y="2144751"/>
                  <a:pt x="1600200" y="2148840"/>
                </a:cubicBezTo>
                <a:cubicBezTo>
                  <a:pt x="1618798" y="2153912"/>
                  <a:pt x="1636161" y="2163347"/>
                  <a:pt x="1655064" y="2167128"/>
                </a:cubicBezTo>
                <a:lnTo>
                  <a:pt x="1700784" y="2176272"/>
                </a:lnTo>
                <a:cubicBezTo>
                  <a:pt x="1742612" y="2183877"/>
                  <a:pt x="1754900" y="2183363"/>
                  <a:pt x="1792224" y="2194560"/>
                </a:cubicBezTo>
                <a:cubicBezTo>
                  <a:pt x="1810688" y="2200099"/>
                  <a:pt x="1828800" y="2206752"/>
                  <a:pt x="1847088" y="2212848"/>
                </a:cubicBezTo>
                <a:lnTo>
                  <a:pt x="1901952" y="2231136"/>
                </a:lnTo>
                <a:cubicBezTo>
                  <a:pt x="1911096" y="2234184"/>
                  <a:pt x="1921364" y="2234933"/>
                  <a:pt x="1929384" y="2240280"/>
                </a:cubicBezTo>
                <a:cubicBezTo>
                  <a:pt x="1938528" y="2246376"/>
                  <a:pt x="1946773" y="2254105"/>
                  <a:pt x="1956816" y="2258568"/>
                </a:cubicBezTo>
                <a:cubicBezTo>
                  <a:pt x="1974432" y="2266397"/>
                  <a:pt x="1993392" y="2270760"/>
                  <a:pt x="2011680" y="2276856"/>
                </a:cubicBezTo>
                <a:cubicBezTo>
                  <a:pt x="2020824" y="2279904"/>
                  <a:pt x="2029661" y="2284110"/>
                  <a:pt x="2039112" y="2286000"/>
                </a:cubicBezTo>
                <a:cubicBezTo>
                  <a:pt x="2054352" y="2289048"/>
                  <a:pt x="2069754" y="2291375"/>
                  <a:pt x="2084832" y="2295144"/>
                </a:cubicBezTo>
                <a:cubicBezTo>
                  <a:pt x="2094183" y="2297482"/>
                  <a:pt x="2102996" y="2301640"/>
                  <a:pt x="2112264" y="2304288"/>
                </a:cubicBezTo>
                <a:cubicBezTo>
                  <a:pt x="2124348" y="2307740"/>
                  <a:pt x="2136756" y="2309980"/>
                  <a:pt x="2148840" y="2313432"/>
                </a:cubicBezTo>
                <a:cubicBezTo>
                  <a:pt x="2158108" y="2316080"/>
                  <a:pt x="2166745" y="2321110"/>
                  <a:pt x="2176272" y="2322576"/>
                </a:cubicBezTo>
                <a:cubicBezTo>
                  <a:pt x="2206548" y="2327234"/>
                  <a:pt x="2237232" y="2328672"/>
                  <a:pt x="2267712" y="2331720"/>
                </a:cubicBezTo>
                <a:cubicBezTo>
                  <a:pt x="2276856" y="2334768"/>
                  <a:pt x="2285752" y="2338697"/>
                  <a:pt x="2295144" y="2340864"/>
                </a:cubicBezTo>
                <a:cubicBezTo>
                  <a:pt x="2325432" y="2347853"/>
                  <a:pt x="2357095" y="2349322"/>
                  <a:pt x="2386584" y="2359152"/>
                </a:cubicBezTo>
                <a:cubicBezTo>
                  <a:pt x="2431501" y="2374124"/>
                  <a:pt x="2431354" y="2375121"/>
                  <a:pt x="2496312" y="2386584"/>
                </a:cubicBezTo>
                <a:cubicBezTo>
                  <a:pt x="2520512" y="2390855"/>
                  <a:pt x="2545225" y="2391688"/>
                  <a:pt x="2569464" y="2395728"/>
                </a:cubicBezTo>
                <a:cubicBezTo>
                  <a:pt x="2581860" y="2397794"/>
                  <a:pt x="2593772" y="2402146"/>
                  <a:pt x="2606040" y="2404872"/>
                </a:cubicBezTo>
                <a:cubicBezTo>
                  <a:pt x="2621212" y="2408243"/>
                  <a:pt x="2636430" y="2411461"/>
                  <a:pt x="2651760" y="2414016"/>
                </a:cubicBezTo>
                <a:cubicBezTo>
                  <a:pt x="2673019" y="2417559"/>
                  <a:pt x="2694466" y="2419883"/>
                  <a:pt x="2715768" y="2423160"/>
                </a:cubicBezTo>
                <a:cubicBezTo>
                  <a:pt x="2795598" y="2435442"/>
                  <a:pt x="2793087" y="2438863"/>
                  <a:pt x="2898648" y="2450592"/>
                </a:cubicBezTo>
                <a:cubicBezTo>
                  <a:pt x="3017422" y="2463789"/>
                  <a:pt x="2953439" y="2457444"/>
                  <a:pt x="3090672" y="2468880"/>
                </a:cubicBezTo>
                <a:lnTo>
                  <a:pt x="3364992" y="2459736"/>
                </a:lnTo>
                <a:cubicBezTo>
                  <a:pt x="3416851" y="2457529"/>
                  <a:pt x="3468569" y="2452478"/>
                  <a:pt x="3520440" y="2450592"/>
                </a:cubicBezTo>
                <a:cubicBezTo>
                  <a:pt x="3636228" y="2446382"/>
                  <a:pt x="3752088" y="2444496"/>
                  <a:pt x="3867912" y="2441448"/>
                </a:cubicBezTo>
                <a:cubicBezTo>
                  <a:pt x="3886200" y="2438400"/>
                  <a:pt x="3904338" y="2434245"/>
                  <a:pt x="3922776" y="2432304"/>
                </a:cubicBezTo>
                <a:cubicBezTo>
                  <a:pt x="4123529" y="2411172"/>
                  <a:pt x="3972872" y="2434623"/>
                  <a:pt x="4096512" y="2414016"/>
                </a:cubicBezTo>
                <a:lnTo>
                  <a:pt x="4718304" y="2423160"/>
                </a:lnTo>
                <a:cubicBezTo>
                  <a:pt x="4806730" y="2424983"/>
                  <a:pt x="4895035" y="2432304"/>
                  <a:pt x="4983480" y="2432304"/>
                </a:cubicBezTo>
                <a:cubicBezTo>
                  <a:pt x="5263913" y="2432304"/>
                  <a:pt x="5544312" y="2426208"/>
                  <a:pt x="5824728" y="2423160"/>
                </a:cubicBezTo>
                <a:lnTo>
                  <a:pt x="6007608" y="2414016"/>
                </a:lnTo>
                <a:cubicBezTo>
                  <a:pt x="6138641" y="2409856"/>
                  <a:pt x="6269824" y="2410567"/>
                  <a:pt x="6400800" y="2404872"/>
                </a:cubicBezTo>
                <a:cubicBezTo>
                  <a:pt x="6410430" y="2404453"/>
                  <a:pt x="6418823" y="2397819"/>
                  <a:pt x="6428232" y="2395728"/>
                </a:cubicBezTo>
                <a:cubicBezTo>
                  <a:pt x="6446331" y="2391706"/>
                  <a:pt x="6464997" y="2390606"/>
                  <a:pt x="6483096" y="2386584"/>
                </a:cubicBezTo>
                <a:cubicBezTo>
                  <a:pt x="6511665" y="2380235"/>
                  <a:pt x="6515240" y="2370951"/>
                  <a:pt x="6547104" y="2368296"/>
                </a:cubicBezTo>
                <a:cubicBezTo>
                  <a:pt x="6607929" y="2363227"/>
                  <a:pt x="6669024" y="2362200"/>
                  <a:pt x="6729984" y="2359152"/>
                </a:cubicBezTo>
                <a:cubicBezTo>
                  <a:pt x="6769608" y="2362200"/>
                  <a:pt x="6809514" y="2362676"/>
                  <a:pt x="6848856" y="2368296"/>
                </a:cubicBezTo>
                <a:cubicBezTo>
                  <a:pt x="6884951" y="2373452"/>
                  <a:pt x="6915960" y="2384568"/>
                  <a:pt x="6949440" y="2395728"/>
                </a:cubicBezTo>
                <a:cubicBezTo>
                  <a:pt x="6973824" y="2389632"/>
                  <a:pt x="6997611" y="2380216"/>
                  <a:pt x="7022592" y="2377440"/>
                </a:cubicBezTo>
                <a:cubicBezTo>
                  <a:pt x="7123064" y="2366276"/>
                  <a:pt x="7077287" y="2368296"/>
                  <a:pt x="7159752" y="23682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8086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10069</TotalTime>
  <Words>2099</Words>
  <Application>Microsoft Macintosh PowerPoint</Application>
  <PresentationFormat>Widescreen</PresentationFormat>
  <Paragraphs>606</Paragraphs>
  <Slides>59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59</vt:i4>
      </vt:variant>
    </vt:vector>
  </HeadingPairs>
  <TitlesOfParts>
    <vt:vector size="66" baseType="lpstr">
      <vt:lpstr>Arial</vt:lpstr>
      <vt:lpstr>Calibri</vt:lpstr>
      <vt:lpstr>Calibri Light</vt:lpstr>
      <vt:lpstr>Comic Sans MS</vt:lpstr>
      <vt:lpstr>Symbol</vt:lpstr>
      <vt:lpstr>Verdana</vt:lpstr>
      <vt:lpstr>Office Theme</vt:lpstr>
      <vt:lpstr>Antimatter @ CERN</vt:lpstr>
      <vt:lpstr>Source of antimatter</vt:lpstr>
      <vt:lpstr>Talk overview</vt:lpstr>
      <vt:lpstr>What is antimatter?</vt:lpstr>
      <vt:lpstr>Paul Dirac: key discovery</vt:lpstr>
      <vt:lpstr>Properties of antimatter</vt:lpstr>
      <vt:lpstr>Is the universe symmetric?</vt:lpstr>
      <vt:lpstr>Let’s go to the origin</vt:lpstr>
      <vt:lpstr>Talk overview</vt:lpstr>
      <vt:lpstr>How to explain?</vt:lpstr>
      <vt:lpstr>1. Antigravity </vt:lpstr>
      <vt:lpstr>2. Antimatter galaxies</vt:lpstr>
      <vt:lpstr>3. Heavy neutrinos</vt:lpstr>
      <vt:lpstr>4. Particle asymmetry</vt:lpstr>
      <vt:lpstr>Talk overview</vt:lpstr>
      <vt:lpstr>Experimentalists: Let’s make antimatter</vt:lpstr>
      <vt:lpstr>Places you will see</vt:lpstr>
      <vt:lpstr>Experimentalists: Let’s make antimatter</vt:lpstr>
      <vt:lpstr>Antiproton production target area</vt:lpstr>
      <vt:lpstr>Antiproton Decelerator</vt:lpstr>
      <vt:lpstr>Talk overview</vt:lpstr>
      <vt:lpstr>Antimatter factory</vt:lpstr>
      <vt:lpstr>Places you will see</vt:lpstr>
      <vt:lpstr>Antiproton experiments walkthrough</vt:lpstr>
      <vt:lpstr>Places you will see</vt:lpstr>
      <vt:lpstr>The door</vt:lpstr>
      <vt:lpstr>Inside the decelerator</vt:lpstr>
      <vt:lpstr>Stochastic cooling of antiprotons</vt:lpstr>
      <vt:lpstr>Stochastic cooling of antiprotons</vt:lpstr>
      <vt:lpstr>Stochastic cooling of antiprotons</vt:lpstr>
      <vt:lpstr>How did the antiproton facility evolve?</vt:lpstr>
      <vt:lpstr>A break-through moment</vt:lpstr>
      <vt:lpstr>Accelerating science</vt:lpstr>
      <vt:lpstr>Talk overview</vt:lpstr>
      <vt:lpstr>Beer</vt:lpstr>
      <vt:lpstr>Antihydrogen</vt:lpstr>
      <vt:lpstr>Passing by 3 experiments</vt:lpstr>
      <vt:lpstr>ALPHA experiment</vt:lpstr>
      <vt:lpstr>ALPHA experiment</vt:lpstr>
      <vt:lpstr>ALPHA experiment</vt:lpstr>
      <vt:lpstr>ASACUSA: compare mass proton-antiproton</vt:lpstr>
      <vt:lpstr>ASACUSA: Antiprotonic helium</vt:lpstr>
      <vt:lpstr>Gbar: antigravity</vt:lpstr>
      <vt:lpstr>ALPHA-g</vt:lpstr>
      <vt:lpstr>From antiprotons to antihydrogen</vt:lpstr>
      <vt:lpstr>Talk overview</vt:lpstr>
      <vt:lpstr>Antimatter in space</vt:lpstr>
      <vt:lpstr>AMS-02</vt:lpstr>
      <vt:lpstr>Proton flux</vt:lpstr>
      <vt:lpstr>Helium flux</vt:lpstr>
      <vt:lpstr>AMS-02</vt:lpstr>
      <vt:lpstr>Ratio of C/O and N/O</vt:lpstr>
      <vt:lpstr>Heavier nuclei</vt:lpstr>
      <vt:lpstr>Anti-alpha</vt:lpstr>
      <vt:lpstr>Talk overview</vt:lpstr>
      <vt:lpstr>Energy release</vt:lpstr>
      <vt:lpstr>Talk overview</vt:lpstr>
      <vt:lpstr>Maybe one day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Antimatter @ CERN</dc:title>
  <dc:creator>Adriaan Rijllart</dc:creator>
  <cp:lastModifiedBy>Adriaan Rijllart</cp:lastModifiedBy>
  <cp:revision>133</cp:revision>
  <dcterms:created xsi:type="dcterms:W3CDTF">2020-07-02T11:03:59Z</dcterms:created>
  <dcterms:modified xsi:type="dcterms:W3CDTF">2020-07-10T10:09:36Z</dcterms:modified>
</cp:coreProperties>
</file>