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32"/>
  </p:notesMasterIdLst>
  <p:handoutMasterIdLst>
    <p:handoutMasterId r:id="rId33"/>
  </p:handoutMasterIdLst>
  <p:sldIdLst>
    <p:sldId id="256" r:id="rId2"/>
    <p:sldId id="360" r:id="rId3"/>
    <p:sldId id="664" r:id="rId4"/>
    <p:sldId id="665" r:id="rId5"/>
    <p:sldId id="666" r:id="rId6"/>
    <p:sldId id="667" r:id="rId7"/>
    <p:sldId id="670" r:id="rId8"/>
    <p:sldId id="685" r:id="rId9"/>
    <p:sldId id="686" r:id="rId10"/>
    <p:sldId id="687" r:id="rId11"/>
    <p:sldId id="683" r:id="rId12"/>
    <p:sldId id="677" r:id="rId13"/>
    <p:sldId id="675" r:id="rId14"/>
    <p:sldId id="640" r:id="rId15"/>
    <p:sldId id="638" r:id="rId16"/>
    <p:sldId id="641" r:id="rId17"/>
    <p:sldId id="673" r:id="rId18"/>
    <p:sldId id="630" r:id="rId19"/>
    <p:sldId id="631" r:id="rId20"/>
    <p:sldId id="591" r:id="rId21"/>
    <p:sldId id="645" r:id="rId22"/>
    <p:sldId id="614" r:id="rId23"/>
    <p:sldId id="625" r:id="rId24"/>
    <p:sldId id="626" r:id="rId25"/>
    <p:sldId id="679" r:id="rId26"/>
    <p:sldId id="634" r:id="rId27"/>
    <p:sldId id="680" r:id="rId28"/>
    <p:sldId id="681" r:id="rId29"/>
    <p:sldId id="682" r:id="rId30"/>
    <p:sldId id="609" r:id="rId31"/>
  </p:sldIdLst>
  <p:sldSz cx="9144000" cy="5143500" type="screen16x9"/>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0F63"/>
    <a:srgbClr val="C2CE3D"/>
    <a:srgbClr val="3A59AA"/>
    <a:srgbClr val="359CDC"/>
    <a:srgbClr val="3653A0"/>
    <a:srgbClr val="BAC81A"/>
    <a:srgbClr val="DCE38B"/>
    <a:srgbClr val="3296D4"/>
    <a:srgbClr val="3654A1"/>
    <a:srgbClr val="E5E6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78"/>
    <p:restoredTop sz="94681"/>
  </p:normalViewPr>
  <p:slideViewPr>
    <p:cSldViewPr snapToGrid="0" snapToObjects="1">
      <p:cViewPr>
        <p:scale>
          <a:sx n="66" d="100"/>
          <a:sy n="66" d="100"/>
        </p:scale>
        <p:origin x="1733" y="74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BD5CDE7A-F349-4DD6-AE08-94253B91A377}" type="datetimeFigureOut">
              <a:rPr lang="en-GB" smtClean="0"/>
              <a:t>29/07/2021</a:t>
            </a:fld>
            <a:endParaRPr lang="en-GB"/>
          </a:p>
        </p:txBody>
      </p:sp>
      <p:sp>
        <p:nvSpPr>
          <p:cNvPr id="4" name="Footer Placeholder 3"/>
          <p:cNvSpPr>
            <a:spLocks noGrp="1"/>
          </p:cNvSpPr>
          <p:nvPr>
            <p:ph type="ftr" sz="quarter" idx="2"/>
          </p:nvPr>
        </p:nvSpPr>
        <p:spPr>
          <a:xfrm>
            <a:off x="0" y="9517063"/>
            <a:ext cx="2984500" cy="50165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02075" y="9517063"/>
            <a:ext cx="2984500" cy="501650"/>
          </a:xfrm>
          <a:prstGeom prst="rect">
            <a:avLst/>
          </a:prstGeom>
        </p:spPr>
        <p:txBody>
          <a:bodyPr vert="horz" lIns="91440" tIns="45720" rIns="91440" bIns="45720" rtlCol="0" anchor="b"/>
          <a:lstStyle>
            <a:lvl1pPr algn="r">
              <a:defRPr sz="1200"/>
            </a:lvl1pPr>
          </a:lstStyle>
          <a:p>
            <a:fld id="{0C7E0384-14C8-4070-B0CA-46F33A60D751}" type="slidenum">
              <a:rPr lang="en-GB" smtClean="0"/>
              <a:t>‹#›</a:t>
            </a:fld>
            <a:endParaRPr lang="en-GB"/>
          </a:p>
        </p:txBody>
      </p:sp>
    </p:spTree>
    <p:extLst>
      <p:ext uri="{BB962C8B-B14F-4D97-AF65-F5344CB8AC3E}">
        <p14:creationId xmlns:p14="http://schemas.microsoft.com/office/powerpoint/2010/main" val="291326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en-GB"/>
          </a:p>
        </p:txBody>
      </p:sp>
      <p:sp>
        <p:nvSpPr>
          <p:cNvPr id="3" name="Date Placeholder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DE11550E-02AB-3444-ACA7-557604EECCE1}" type="datetimeFigureOut">
              <a:rPr lang="en-GB" smtClean="0"/>
              <a:t>29/07/2021</a:t>
            </a:fld>
            <a:endParaRPr lang="en-GB"/>
          </a:p>
        </p:txBody>
      </p:sp>
      <p:sp>
        <p:nvSpPr>
          <p:cNvPr id="4" name="Slide Image Placeholder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en-GB"/>
          </a:p>
        </p:txBody>
      </p:sp>
      <p:sp>
        <p:nvSpPr>
          <p:cNvPr id="5" name="Notes Placeholder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50D9B9BD-A099-3541-A743-49318701A305}" type="slidenum">
              <a:rPr lang="en-GB" smtClean="0"/>
              <a:t>‹#›</a:t>
            </a:fld>
            <a:endParaRPr lang="en-GB"/>
          </a:p>
        </p:txBody>
      </p:sp>
    </p:spTree>
    <p:extLst>
      <p:ext uri="{BB962C8B-B14F-4D97-AF65-F5344CB8AC3E}">
        <p14:creationId xmlns:p14="http://schemas.microsoft.com/office/powerpoint/2010/main" val="1744619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D9B9BD-A099-3541-A743-49318701A305}" type="slidenum">
              <a:rPr lang="en-GB" smtClean="0"/>
              <a:t>1</a:t>
            </a:fld>
            <a:endParaRPr lang="en-GB"/>
          </a:p>
        </p:txBody>
      </p:sp>
    </p:spTree>
    <p:extLst>
      <p:ext uri="{BB962C8B-B14F-4D97-AF65-F5344CB8AC3E}">
        <p14:creationId xmlns:p14="http://schemas.microsoft.com/office/powerpoint/2010/main" val="698311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9</a:t>
            </a:fld>
            <a:endParaRPr lang="en-GB"/>
          </a:p>
        </p:txBody>
      </p:sp>
    </p:spTree>
    <p:extLst>
      <p:ext uri="{BB962C8B-B14F-4D97-AF65-F5344CB8AC3E}">
        <p14:creationId xmlns:p14="http://schemas.microsoft.com/office/powerpoint/2010/main" val="41022138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307431"/>
            <a:ext cx="6858000" cy="325041"/>
          </a:xfrm>
        </p:spPr>
        <p:txBody>
          <a:bodyPr anchor="b">
            <a:normAutofit/>
          </a:bodyPr>
          <a:lstStyle>
            <a:lvl1pPr algn="l">
              <a:defRPr sz="1500">
                <a:latin typeface="Helvetica" pitchFamily="2"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143000" y="2786062"/>
            <a:ext cx="6858000" cy="1328738"/>
          </a:xfrm>
        </p:spPr>
        <p:txBody>
          <a:bodyPr>
            <a:noAutofit/>
          </a:bodyPr>
          <a:lstStyle>
            <a:lvl1pPr marL="0" indent="0" algn="l">
              <a:buNone/>
              <a:defRPr sz="4500">
                <a:solidFill>
                  <a:srgbClr val="3654A1"/>
                </a:solidFill>
                <a:latin typeface="Helvetica" pitchFamily="2" charset="0"/>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dirty="0"/>
              <a:t>Click to edit Master subtitle style</a:t>
            </a:r>
            <a:endParaRPr lang="en-GB" dirty="0"/>
          </a:p>
        </p:txBody>
      </p:sp>
      <p:cxnSp>
        <p:nvCxnSpPr>
          <p:cNvPr id="7" name="Straight Connector 6"/>
          <p:cNvCxnSpPr/>
          <p:nvPr userDrawn="1"/>
        </p:nvCxnSpPr>
        <p:spPr>
          <a:xfrm>
            <a:off x="1143000" y="2694074"/>
            <a:ext cx="685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2021_IPPOG_logo_colours-01_medium.png" descr="2021_IPPOG_logo_colours-01_medium.png">
            <a:extLst>
              <a:ext uri="{FF2B5EF4-FFF2-40B4-BE49-F238E27FC236}">
                <a16:creationId xmlns:a16="http://schemas.microsoft.com/office/drawing/2014/main" id="{331E1993-87AA-0845-A557-521C614A05AE}"/>
              </a:ext>
            </a:extLst>
          </p:cNvPr>
          <p:cNvPicPr>
            <a:picLocks noChangeAspect="1"/>
          </p:cNvPicPr>
          <p:nvPr userDrawn="1"/>
        </p:nvPicPr>
        <p:blipFill>
          <a:blip r:embed="rId2"/>
          <a:srcRect t="320" b="320"/>
          <a:stretch>
            <a:fillRect/>
          </a:stretch>
        </p:blipFill>
        <p:spPr>
          <a:xfrm>
            <a:off x="290286" y="181453"/>
            <a:ext cx="1705427" cy="1694494"/>
          </a:xfrm>
          <a:prstGeom prst="rect">
            <a:avLst/>
          </a:prstGeom>
          <a:ln w="12700">
            <a:miter lim="400000"/>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a:t>
            </a:fld>
            <a:endParaRPr lang="en-GB"/>
          </a:p>
        </p:txBody>
      </p:sp>
      <p:pic>
        <p:nvPicPr>
          <p:cNvPr id="11" name="Picture 10">
            <a:extLst>
              <a:ext uri="{FF2B5EF4-FFF2-40B4-BE49-F238E27FC236}">
                <a16:creationId xmlns:a16="http://schemas.microsoft.com/office/drawing/2014/main" id="{49579734-8343-1A40-A209-74B55513AE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99AF3FDC-9D29-5A46-846E-679937AB93FE}"/>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1D0EEDE4-936C-DB4C-AE45-9E38612C0C25}"/>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4" name="Footer Placeholder 4">
            <a:extLst>
              <a:ext uri="{FF2B5EF4-FFF2-40B4-BE49-F238E27FC236}">
                <a16:creationId xmlns:a16="http://schemas.microsoft.com/office/drawing/2014/main" id="{EF1E26AE-6EAF-A74A-AEE4-4C9A8483EA66}"/>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3" y="273845"/>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a:t>
            </a:fld>
            <a:endParaRPr lang="en-GB"/>
          </a:p>
        </p:txBody>
      </p:sp>
      <p:pic>
        <p:nvPicPr>
          <p:cNvPr id="11" name="Picture 10">
            <a:extLst>
              <a:ext uri="{FF2B5EF4-FFF2-40B4-BE49-F238E27FC236}">
                <a16:creationId xmlns:a16="http://schemas.microsoft.com/office/drawing/2014/main" id="{9BE89D49-1F9D-1847-9A65-5394E10CB9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D03567E9-6D3F-714E-8AAF-7CBAEE6AE627}"/>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DF8CFE0A-8442-224A-AF31-13ACD97A1E21}"/>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4" name="Footer Placeholder 4">
            <a:extLst>
              <a:ext uri="{FF2B5EF4-FFF2-40B4-BE49-F238E27FC236}">
                <a16:creationId xmlns:a16="http://schemas.microsoft.com/office/drawing/2014/main" id="{ECC6095E-503B-8B4C-96FC-F51659263F98}"/>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8851" y="264319"/>
            <a:ext cx="7623999" cy="686348"/>
          </a:xfrm>
        </p:spPr>
        <p:txBody>
          <a:bodyPr/>
          <a:lstStyle>
            <a:lvl1pPr>
              <a:defRPr>
                <a:latin typeface="Helvetica" pitchFamily="2" charset="0"/>
              </a:defRPr>
            </a:lvl1pPr>
          </a:lstStyle>
          <a:p>
            <a:r>
              <a:rPr lang="en-US" dirty="0"/>
              <a:t>Click to edit Master title style</a:t>
            </a:r>
            <a:endParaRPr lang="en-GB" dirty="0"/>
          </a:p>
        </p:txBody>
      </p:sp>
      <p:sp>
        <p:nvSpPr>
          <p:cNvPr id="3" name="Content Placeholder 2"/>
          <p:cNvSpPr>
            <a:spLocks noGrp="1"/>
          </p:cNvSpPr>
          <p:nvPr>
            <p:ph idx="1"/>
          </p:nvPr>
        </p:nvSpPr>
        <p:spPr>
          <a:xfrm>
            <a:off x="317769" y="1141514"/>
            <a:ext cx="8465079" cy="3417620"/>
          </a:xfrm>
        </p:spPr>
        <p:txBody>
          <a:bodyPr/>
          <a:lstStyle>
            <a:lvl1pPr>
              <a:defRPr sz="1800">
                <a:latin typeface="Helvetica" pitchFamily="2" charset="0"/>
                <a:ea typeface="Helvetica" pitchFamily="2" charset="0"/>
                <a:cs typeface="Arial" charset="0"/>
              </a:defRPr>
            </a:lvl1pPr>
            <a:lvl2pPr>
              <a:defRPr sz="1500">
                <a:latin typeface="Helvetica" pitchFamily="2" charset="0"/>
                <a:ea typeface="Helvetica" pitchFamily="2" charset="0"/>
                <a:cs typeface="Arial" charset="0"/>
              </a:defRPr>
            </a:lvl2pPr>
            <a:lvl3pPr>
              <a:defRPr sz="1350">
                <a:latin typeface="Helvetica" pitchFamily="2" charset="0"/>
                <a:ea typeface="Helvetica" pitchFamily="2" charset="0"/>
                <a:cs typeface="Arial" charset="0"/>
              </a:defRPr>
            </a:lvl3pPr>
            <a:lvl4pPr>
              <a:defRPr sz="1200">
                <a:latin typeface="Helvetica" pitchFamily="2" charset="0"/>
                <a:ea typeface="Helvetica" pitchFamily="2" charset="0"/>
                <a:cs typeface="Arial" charset="0"/>
              </a:defRPr>
            </a:lvl4pPr>
            <a:lvl5pPr>
              <a:defRPr sz="1050">
                <a:latin typeface="Helvetica" pitchFamily="2" charset="0"/>
                <a:ea typeface="Helvetica" pitchFamily="2" charset="0"/>
                <a:cs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317769" y="4577970"/>
            <a:ext cx="1195986" cy="273844"/>
          </a:xfrm>
        </p:spPr>
        <p:txBody>
          <a:bodyPr/>
          <a:lstStyle>
            <a:lvl1pPr algn="l">
              <a:defRPr>
                <a:solidFill>
                  <a:schemeClr val="accent1"/>
                </a:solidFill>
                <a:latin typeface="Helvetica" pitchFamily="2" charset="0"/>
              </a:defRPr>
            </a:lvl1pPr>
          </a:lstStyle>
          <a:p>
            <a:r>
              <a:rPr lang="en-US"/>
              <a:t>May 2021</a:t>
            </a:r>
            <a:endParaRPr lang="en-GB" dirty="0"/>
          </a:p>
        </p:txBody>
      </p:sp>
      <p:sp>
        <p:nvSpPr>
          <p:cNvPr id="5" name="Footer Placeholder 4"/>
          <p:cNvSpPr>
            <a:spLocks noGrp="1"/>
          </p:cNvSpPr>
          <p:nvPr>
            <p:ph type="ftr" sz="quarter" idx="11"/>
          </p:nvPr>
        </p:nvSpPr>
        <p:spPr>
          <a:xfrm>
            <a:off x="1638661" y="4579323"/>
            <a:ext cx="6240875" cy="273844"/>
          </a:xfrm>
        </p:spPr>
        <p:txBody>
          <a:bodyPr/>
          <a:lstStyle>
            <a:lvl1pPr algn="ctr">
              <a:defRPr>
                <a:solidFill>
                  <a:schemeClr val="accent1"/>
                </a:solidFill>
                <a:latin typeface="Helvetica" pitchFamily="2" charset="0"/>
              </a:defRPr>
            </a:lvl1pPr>
          </a:lstStyle>
          <a:p>
            <a:r>
              <a:rPr lang="en-GB"/>
              <a:t>Pedro Abreu, 21st IPPOG Meeting, Online Zoom</a:t>
            </a:r>
            <a:endParaRPr lang="en-GB" dirty="0"/>
          </a:p>
        </p:txBody>
      </p:sp>
      <p:sp>
        <p:nvSpPr>
          <p:cNvPr id="6" name="Slide Number Placeholder 5"/>
          <p:cNvSpPr>
            <a:spLocks noGrp="1"/>
          </p:cNvSpPr>
          <p:nvPr>
            <p:ph type="sldNum" sz="quarter" idx="12"/>
          </p:nvPr>
        </p:nvSpPr>
        <p:spPr>
          <a:xfrm>
            <a:off x="8004442" y="4577970"/>
            <a:ext cx="778406" cy="273844"/>
          </a:xfrm>
        </p:spPr>
        <p:txBody>
          <a:bodyPr/>
          <a:lstStyle>
            <a:lvl1pPr>
              <a:defRPr>
                <a:solidFill>
                  <a:schemeClr val="accent1"/>
                </a:solidFill>
                <a:latin typeface="Helvetica" pitchFamily="2" charset="0"/>
              </a:defRPr>
            </a:lvl1pPr>
          </a:lstStyle>
          <a:p>
            <a:fld id="{8DE9D450-AD3B-A24D-8A95-F027C5FCDEC4}" type="slidenum">
              <a:rPr lang="en-GB" smtClean="0"/>
              <a:pPr/>
              <a:t>‹#›</a:t>
            </a:fld>
            <a:r>
              <a:rPr lang="en-GB"/>
              <a:t> / 20</a:t>
            </a:r>
            <a:endParaRPr lang="en-GB" dirty="0"/>
          </a:p>
        </p:txBody>
      </p:sp>
      <p:cxnSp>
        <p:nvCxnSpPr>
          <p:cNvPr id="8" name="Straight Connector 7"/>
          <p:cNvCxnSpPr>
            <a:cxnSpLocks/>
          </p:cNvCxnSpPr>
          <p:nvPr userDrawn="1"/>
        </p:nvCxnSpPr>
        <p:spPr>
          <a:xfrm flipV="1">
            <a:off x="317770" y="4551767"/>
            <a:ext cx="8465079" cy="1690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userDrawn="1"/>
        </p:nvCxnSpPr>
        <p:spPr>
          <a:xfrm flipV="1">
            <a:off x="1158850" y="958033"/>
            <a:ext cx="7623999"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2021_IPPOG_logo_colours-01_medium.png" descr="2021_IPPOG_logo_colours-01_medium.png">
            <a:extLst>
              <a:ext uri="{FF2B5EF4-FFF2-40B4-BE49-F238E27FC236}">
                <a16:creationId xmlns:a16="http://schemas.microsoft.com/office/drawing/2014/main" id="{6A4CF88E-3C7F-E645-94E2-DCB91A509CB9}"/>
              </a:ext>
            </a:extLst>
          </p:cNvPr>
          <p:cNvPicPr>
            <a:picLocks noChangeAspect="1"/>
          </p:cNvPicPr>
          <p:nvPr userDrawn="1"/>
        </p:nvPicPr>
        <p:blipFill>
          <a:blip r:embed="rId2"/>
          <a:srcRect t="320" b="320"/>
          <a:stretch>
            <a:fillRect/>
          </a:stretch>
        </p:blipFill>
        <p:spPr>
          <a:xfrm>
            <a:off x="204299" y="183903"/>
            <a:ext cx="867750" cy="862187"/>
          </a:xfrm>
          <a:prstGeom prst="rect">
            <a:avLst/>
          </a:prstGeom>
          <a:ln w="12700">
            <a:miter lim="400000"/>
          </a:ln>
        </p:spPr>
      </p:pic>
      <p:pic>
        <p:nvPicPr>
          <p:cNvPr id="13" name="2021_IPPOG_design.png" descr="2021_IPPOG_design.png">
            <a:extLst>
              <a:ext uri="{FF2B5EF4-FFF2-40B4-BE49-F238E27FC236}">
                <a16:creationId xmlns:a16="http://schemas.microsoft.com/office/drawing/2014/main" id="{18A2EA7C-415C-C94B-9B88-048033F58C80}"/>
              </a:ext>
            </a:extLst>
          </p:cNvPr>
          <p:cNvPicPr>
            <a:picLocks noChangeAspect="1"/>
          </p:cNvPicPr>
          <p:nvPr userDrawn="1"/>
        </p:nvPicPr>
        <p:blipFill>
          <a:blip r:embed="rId3"/>
          <a:srcRect t="276" b="276"/>
          <a:stretch>
            <a:fillRect/>
          </a:stretch>
        </p:blipFill>
        <p:spPr>
          <a:xfrm>
            <a:off x="0" y="4751922"/>
            <a:ext cx="9144000" cy="400972"/>
          </a:xfrm>
          <a:prstGeom prst="rect">
            <a:avLst/>
          </a:prstGeom>
          <a:ln w="12700">
            <a:miter lim="400000"/>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38174" y="2714625"/>
            <a:ext cx="7886700" cy="604078"/>
          </a:xfrm>
        </p:spPr>
        <p:txBody>
          <a:bodyPr anchor="b"/>
          <a:lstStyle>
            <a:lvl1pPr>
              <a:defRPr sz="3375"/>
            </a:lvl1pPr>
          </a:lstStyle>
          <a:p>
            <a:r>
              <a:rPr lang="en-US"/>
              <a:t>Click to edit Master title style</a:t>
            </a:r>
            <a:endParaRPr lang="en-GB"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8" name="Straight Connector 7"/>
          <p:cNvCxnSpPr/>
          <p:nvPr userDrawn="1"/>
        </p:nvCxnSpPr>
        <p:spPr>
          <a:xfrm>
            <a:off x="638174" y="3418715"/>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6B1711BF-9D18-F64C-B172-E67285159A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BDE774C5-E670-0342-8E8C-923207494A8B}"/>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7C52FB68-D818-2045-85FE-CD78D00E4194}"/>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5" name="Footer Placeholder 4">
            <a:extLst>
              <a:ext uri="{FF2B5EF4-FFF2-40B4-BE49-F238E27FC236}">
                <a16:creationId xmlns:a16="http://schemas.microsoft.com/office/drawing/2014/main" id="{FB0F39BA-42E0-BB45-B249-9E3285D98660}"/>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154936"/>
            <a:ext cx="3886200" cy="3477786"/>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29150" y="1154936"/>
            <a:ext cx="3886200" cy="3477786"/>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cxnSp>
        <p:nvCxnSpPr>
          <p:cNvPr id="10" name="Straight Connector 9"/>
          <p:cNvCxnSpPr/>
          <p:nvPr userDrawn="1"/>
        </p:nvCxnSpPr>
        <p:spPr>
          <a:xfrm>
            <a:off x="628650" y="1029144"/>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85E2733B-84AB-4A40-866E-32870F53E1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4" name="Straight Connector 13">
            <a:extLst>
              <a:ext uri="{FF2B5EF4-FFF2-40B4-BE49-F238E27FC236}">
                <a16:creationId xmlns:a16="http://schemas.microsoft.com/office/drawing/2014/main" id="{DF0241F0-B409-734C-A746-5D41AA1387E7}"/>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a16="http://schemas.microsoft.com/office/drawing/2014/main" id="{0E7F57B9-AAF3-3940-AD2F-3EF4045AE868}"/>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6" name="Footer Placeholder 4">
            <a:extLst>
              <a:ext uri="{FF2B5EF4-FFF2-40B4-BE49-F238E27FC236}">
                <a16:creationId xmlns:a16="http://schemas.microsoft.com/office/drawing/2014/main" id="{186A6DFE-D7AC-1544-90DF-B8B9BC217FFC}"/>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669131"/>
          </a:xfrm>
        </p:spPr>
        <p:txBody>
          <a:bodyPr/>
          <a:lstStyle/>
          <a:p>
            <a:r>
              <a:rPr lang="en-US"/>
              <a:t>Click to edit Master title style</a:t>
            </a:r>
            <a:endParaRPr lang="en-GB" dirty="0"/>
          </a:p>
        </p:txBody>
      </p:sp>
      <p:sp>
        <p:nvSpPr>
          <p:cNvPr id="3" name="Text Placeholder 2"/>
          <p:cNvSpPr>
            <a:spLocks noGrp="1"/>
          </p:cNvSpPr>
          <p:nvPr>
            <p:ph type="body" idx="1"/>
          </p:nvPr>
        </p:nvSpPr>
        <p:spPr>
          <a:xfrm>
            <a:off x="629842" y="1141840"/>
            <a:ext cx="3868340" cy="658490"/>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4" name="Content Placeholder 3"/>
          <p:cNvSpPr>
            <a:spLocks noGrp="1"/>
          </p:cNvSpPr>
          <p:nvPr>
            <p:ph sz="half" idx="2"/>
          </p:nvPr>
        </p:nvSpPr>
        <p:spPr>
          <a:xfrm>
            <a:off x="629842" y="1878807"/>
            <a:ext cx="3868340" cy="2672960"/>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27962" y="1141840"/>
            <a:ext cx="3887391" cy="658490"/>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6" name="Content Placeholder 5"/>
          <p:cNvSpPr>
            <a:spLocks noGrp="1"/>
          </p:cNvSpPr>
          <p:nvPr>
            <p:ph sz="quarter" idx="4"/>
          </p:nvPr>
        </p:nvSpPr>
        <p:spPr>
          <a:xfrm>
            <a:off x="4629153" y="1878807"/>
            <a:ext cx="3887391" cy="2672960"/>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10" name="Straight Connector 9"/>
          <p:cNvCxnSpPr/>
          <p:nvPr userDrawn="1"/>
        </p:nvCxnSpPr>
        <p:spPr>
          <a:xfrm>
            <a:off x="628650" y="1029144"/>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0EEF4104-38FD-4647-B2F8-FD8ECAFFD6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6" name="Straight Connector 15">
            <a:extLst>
              <a:ext uri="{FF2B5EF4-FFF2-40B4-BE49-F238E27FC236}">
                <a16:creationId xmlns:a16="http://schemas.microsoft.com/office/drawing/2014/main" id="{4BD8FF4F-DC09-C540-AF18-B59C681719CA}"/>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Date Placeholder 3">
            <a:extLst>
              <a:ext uri="{FF2B5EF4-FFF2-40B4-BE49-F238E27FC236}">
                <a16:creationId xmlns:a16="http://schemas.microsoft.com/office/drawing/2014/main" id="{F1922F03-A95A-954A-A325-B64529C59782}"/>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8" name="Footer Placeholder 4">
            <a:extLst>
              <a:ext uri="{FF2B5EF4-FFF2-40B4-BE49-F238E27FC236}">
                <a16:creationId xmlns:a16="http://schemas.microsoft.com/office/drawing/2014/main" id="{E9B5BA40-A17C-E047-95FC-A28ACB666BCB}"/>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8DE9D450-AD3B-A24D-8A95-F027C5FCDEC4}" type="slidenum">
              <a:rPr lang="en-GB" smtClean="0"/>
              <a:t>‹#›</a:t>
            </a:fld>
            <a:endParaRPr lang="en-GB"/>
          </a:p>
        </p:txBody>
      </p:sp>
      <p:pic>
        <p:nvPicPr>
          <p:cNvPr id="10" name="Picture 9">
            <a:extLst>
              <a:ext uri="{FF2B5EF4-FFF2-40B4-BE49-F238E27FC236}">
                <a16:creationId xmlns:a16="http://schemas.microsoft.com/office/drawing/2014/main" id="{15E390F5-C1D3-0C4A-8D80-0FA87379B8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84ADFD9A-487A-654F-9DC9-4DE235E7DBAF}"/>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E60C2B74-439B-2D4A-8BCE-0EA8CFEA4ACA}"/>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4" name="Footer Placeholder 4">
            <a:extLst>
              <a:ext uri="{FF2B5EF4-FFF2-40B4-BE49-F238E27FC236}">
                <a16:creationId xmlns:a16="http://schemas.microsoft.com/office/drawing/2014/main" id="{564DE361-C1D9-2F47-AB90-BC539BBA8C95}"/>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E9D450-AD3B-A24D-8A95-F027C5FCDEC4}" type="slidenum">
              <a:rPr lang="en-GB" smtClean="0"/>
              <a:t>‹#›</a:t>
            </a:fld>
            <a:endParaRPr lang="en-GB"/>
          </a:p>
        </p:txBody>
      </p:sp>
      <p:pic>
        <p:nvPicPr>
          <p:cNvPr id="8" name="Picture 7">
            <a:extLst>
              <a:ext uri="{FF2B5EF4-FFF2-40B4-BE49-F238E27FC236}">
                <a16:creationId xmlns:a16="http://schemas.microsoft.com/office/drawing/2014/main" id="{EA19F6FB-8CDB-5648-AD8A-9031490CA2A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0" name="Straight Connector 9">
            <a:extLst>
              <a:ext uri="{FF2B5EF4-FFF2-40B4-BE49-F238E27FC236}">
                <a16:creationId xmlns:a16="http://schemas.microsoft.com/office/drawing/2014/main" id="{3B875166-A1CC-5A44-B0E7-BFD99990BB62}"/>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5F43F8B7-AD10-3F44-BA03-75E4EEE28B4E}"/>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2" name="Footer Placeholder 4">
            <a:extLst>
              <a:ext uri="{FF2B5EF4-FFF2-40B4-BE49-F238E27FC236}">
                <a16:creationId xmlns:a16="http://schemas.microsoft.com/office/drawing/2014/main" id="{78C91D1A-3951-8042-BDE8-5A50490EC8D8}"/>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1800"/>
            </a:lvl1pPr>
          </a:lstStyle>
          <a:p>
            <a:r>
              <a:rPr lang="en-US"/>
              <a:t>Click to edit Master title style</a:t>
            </a:r>
            <a:endParaRPr lang="en-GB"/>
          </a:p>
        </p:txBody>
      </p:sp>
      <p:sp>
        <p:nvSpPr>
          <p:cNvPr id="3" name="Content Placeholder 2"/>
          <p:cNvSpPr>
            <a:spLocks noGrp="1"/>
          </p:cNvSpPr>
          <p:nvPr>
            <p:ph idx="1"/>
          </p:nvPr>
        </p:nvSpPr>
        <p:spPr>
          <a:xfrm>
            <a:off x="3887391" y="740571"/>
            <a:ext cx="4629150" cy="3655219"/>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1543051"/>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Edit Master text styles</a:t>
            </a:r>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pic>
        <p:nvPicPr>
          <p:cNvPr id="12" name="Picture 11">
            <a:extLst>
              <a:ext uri="{FF2B5EF4-FFF2-40B4-BE49-F238E27FC236}">
                <a16:creationId xmlns:a16="http://schemas.microsoft.com/office/drawing/2014/main" id="{E8F6E9E8-A406-A84F-9F68-5D4E9EEBB2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98AC38F5-40DF-4140-96EC-24E555E81110}"/>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1E5F554C-F923-CB4E-A000-8AE2640BF833}"/>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5" name="Footer Placeholder 4">
            <a:extLst>
              <a:ext uri="{FF2B5EF4-FFF2-40B4-BE49-F238E27FC236}">
                <a16:creationId xmlns:a16="http://schemas.microsoft.com/office/drawing/2014/main" id="{D6959C20-A907-2E46-B667-DF7E6412CBBB}"/>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1800"/>
            </a:lvl1pPr>
          </a:lstStyle>
          <a:p>
            <a:r>
              <a:rPr lang="en-US"/>
              <a:t>Click to edit Master title style</a:t>
            </a:r>
            <a:endParaRPr lang="en-GB"/>
          </a:p>
        </p:txBody>
      </p:sp>
      <p:sp>
        <p:nvSpPr>
          <p:cNvPr id="3" name="Picture Placeholder 2"/>
          <p:cNvSpPr>
            <a:spLocks noGrp="1"/>
          </p:cNvSpPr>
          <p:nvPr>
            <p:ph type="pic" idx="1"/>
          </p:nvPr>
        </p:nvSpPr>
        <p:spPr>
          <a:xfrm>
            <a:off x="3887391" y="740571"/>
            <a:ext cx="4629150" cy="3655219"/>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r>
              <a:rPr lang="en-US"/>
              <a:t>Click icon to add picture</a:t>
            </a:r>
            <a:endParaRPr lang="en-GB"/>
          </a:p>
        </p:txBody>
      </p:sp>
      <p:sp>
        <p:nvSpPr>
          <p:cNvPr id="4" name="Text Placeholder 3"/>
          <p:cNvSpPr>
            <a:spLocks noGrp="1"/>
          </p:cNvSpPr>
          <p:nvPr>
            <p:ph type="body" sz="half" idx="2"/>
          </p:nvPr>
        </p:nvSpPr>
        <p:spPr>
          <a:xfrm>
            <a:off x="629841" y="1543051"/>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Edit Master text styles</a:t>
            </a:r>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pic>
        <p:nvPicPr>
          <p:cNvPr id="12" name="Picture 11">
            <a:extLst>
              <a:ext uri="{FF2B5EF4-FFF2-40B4-BE49-F238E27FC236}">
                <a16:creationId xmlns:a16="http://schemas.microsoft.com/office/drawing/2014/main" id="{5353735B-F515-5E40-902B-1DF2E1890E8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E0D3F985-4A7B-264D-BA75-D18954BE6E83}"/>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D316F269-0F17-B54A-8458-B4C3997F61DA}"/>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5" name="Footer Placeholder 4">
            <a:extLst>
              <a:ext uri="{FF2B5EF4-FFF2-40B4-BE49-F238E27FC236}">
                <a16:creationId xmlns:a16="http://schemas.microsoft.com/office/drawing/2014/main" id="{BE7BEACD-42E4-224E-B1C3-EA976301CAAA}"/>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3" y="264318"/>
            <a:ext cx="7877175" cy="66556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38175" y="1064419"/>
            <a:ext cx="7867650" cy="35683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5629780" y="4767261"/>
            <a:ext cx="2123573" cy="273844"/>
          </a:xfrm>
          <a:prstGeom prst="rect">
            <a:avLst/>
          </a:prstGeom>
        </p:spPr>
        <p:txBody>
          <a:bodyPr vert="horz" lIns="91440" tIns="45720" rIns="91440" bIns="45720" rtlCol="0" anchor="ctr"/>
          <a:lstStyle>
            <a:lvl1pPr algn="r">
              <a:defRPr sz="900">
                <a:solidFill>
                  <a:schemeClr val="tx1">
                    <a:tint val="75000"/>
                  </a:schemeClr>
                </a:solidFill>
                <a:latin typeface="Arial" charset="0"/>
                <a:ea typeface="Arial" charset="0"/>
                <a:cs typeface="Arial" charset="0"/>
              </a:defRPr>
            </a:lvl1pPr>
          </a:lstStyle>
          <a:p>
            <a:r>
              <a:rPr lang="en-US" dirty="0"/>
              <a:t>02 December 2020</a:t>
            </a:r>
            <a:endParaRPr lang="en-GB" dirty="0"/>
          </a:p>
        </p:txBody>
      </p:sp>
      <p:sp>
        <p:nvSpPr>
          <p:cNvPr id="5" name="Footer Placeholder 4"/>
          <p:cNvSpPr>
            <a:spLocks noGrp="1"/>
          </p:cNvSpPr>
          <p:nvPr>
            <p:ph type="ftr" sz="quarter" idx="3"/>
          </p:nvPr>
        </p:nvSpPr>
        <p:spPr>
          <a:xfrm>
            <a:off x="638175" y="4767261"/>
            <a:ext cx="4896352" cy="273844"/>
          </a:xfrm>
          <a:prstGeom prst="rect">
            <a:avLst/>
          </a:prstGeom>
        </p:spPr>
        <p:txBody>
          <a:bodyPr vert="horz" lIns="91440" tIns="45720" rIns="91440" bIns="45720" rtlCol="0" anchor="ctr"/>
          <a:lstStyle>
            <a:lvl1pPr algn="l">
              <a:defRPr sz="900">
                <a:solidFill>
                  <a:schemeClr val="tx1">
                    <a:tint val="75000"/>
                  </a:schemeClr>
                </a:solidFill>
                <a:latin typeface="Arial" charset="0"/>
                <a:ea typeface="Arial" charset="0"/>
                <a:cs typeface="Arial" charset="0"/>
              </a:defRPr>
            </a:lvl1pPr>
          </a:lstStyle>
          <a:p>
            <a:r>
              <a:rPr lang="en-GB" dirty="0"/>
              <a:t>20th International Particle Physics Outreach Group Meeting, Online Zoom</a:t>
            </a:r>
          </a:p>
        </p:txBody>
      </p:sp>
      <p:sp>
        <p:nvSpPr>
          <p:cNvPr id="6" name="Slide Number Placeholder 5"/>
          <p:cNvSpPr>
            <a:spLocks noGrp="1"/>
          </p:cNvSpPr>
          <p:nvPr>
            <p:ph type="sldNum" sz="quarter" idx="4"/>
          </p:nvPr>
        </p:nvSpPr>
        <p:spPr>
          <a:xfrm>
            <a:off x="133353" y="4767264"/>
            <a:ext cx="409575" cy="273844"/>
          </a:xfrm>
          <a:prstGeom prst="rect">
            <a:avLst/>
          </a:prstGeom>
        </p:spPr>
        <p:txBody>
          <a:bodyPr vert="horz" lIns="91440" tIns="45720" rIns="91440" bIns="45720" rtlCol="0" anchor="ctr"/>
          <a:lstStyle>
            <a:lvl1pPr algn="r">
              <a:defRPr sz="900">
                <a:solidFill>
                  <a:schemeClr val="tx1">
                    <a:tint val="75000"/>
                  </a:schemeClr>
                </a:solidFill>
                <a:latin typeface="Arial" charset="0"/>
                <a:ea typeface="Arial" charset="0"/>
                <a:cs typeface="Arial" charset="0"/>
              </a:defRPr>
            </a:lvl1pPr>
          </a:lstStyle>
          <a:p>
            <a:fld id="{8DE9D450-AD3B-A24D-8A95-F027C5FCDEC4}" type="slidenum">
              <a:rPr lang="en-GB" smtClean="0"/>
              <a:pPr/>
              <a:t>‹#›</a:t>
            </a:fld>
            <a:endParaRPr lang="en-GB"/>
          </a:p>
        </p:txBody>
      </p:sp>
    </p:spTree>
    <p:extLst>
      <p:ext uri="{BB962C8B-B14F-4D97-AF65-F5344CB8AC3E}">
        <p14:creationId xmlns:p14="http://schemas.microsoft.com/office/powerpoint/2010/main" val="19186206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p:titleStyle>
    <p:bodyStyle>
      <a:lvl1pPr marL="0" indent="0" algn="l" defTabSz="514350" rtl="0" eaLnBrk="1" latinLnBrk="0" hangingPunct="1">
        <a:lnSpc>
          <a:spcPct val="90000"/>
        </a:lnSpc>
        <a:spcBef>
          <a:spcPts val="563"/>
        </a:spcBef>
        <a:buFont typeface="Arial"/>
        <a:buNone/>
        <a:defRPr sz="2100" kern="1200">
          <a:solidFill>
            <a:schemeClr val="accent1"/>
          </a:solidFill>
          <a:latin typeface="Arial" charset="0"/>
          <a:ea typeface="Arial" charset="0"/>
          <a:cs typeface="Arial" charset="0"/>
        </a:defRPr>
      </a:lvl1pPr>
      <a:lvl2pPr marL="385763" indent="-128588" algn="l" defTabSz="514350" rtl="0" eaLnBrk="1" latinLnBrk="0" hangingPunct="1">
        <a:lnSpc>
          <a:spcPct val="90000"/>
        </a:lnSpc>
        <a:spcBef>
          <a:spcPts val="281"/>
        </a:spcBef>
        <a:buFont typeface="Arial"/>
        <a:buChar char="•"/>
        <a:defRPr sz="1800" kern="1200">
          <a:solidFill>
            <a:schemeClr val="tx1">
              <a:lumMod val="65000"/>
              <a:lumOff val="35000"/>
            </a:schemeClr>
          </a:solidFill>
          <a:latin typeface="Arial" charset="0"/>
          <a:ea typeface="Arial" charset="0"/>
          <a:cs typeface="Arial" charset="0"/>
        </a:defRPr>
      </a:lvl2pPr>
      <a:lvl3pPr marL="642938" indent="-128588" algn="l" defTabSz="514350" rtl="0" eaLnBrk="1" latinLnBrk="0" hangingPunct="1">
        <a:lnSpc>
          <a:spcPct val="90000"/>
        </a:lnSpc>
        <a:spcBef>
          <a:spcPts val="281"/>
        </a:spcBef>
        <a:buFont typeface="Arial"/>
        <a:buChar char="•"/>
        <a:defRPr sz="1500" kern="1200">
          <a:solidFill>
            <a:schemeClr val="accent1"/>
          </a:solidFill>
          <a:latin typeface="Arial" charset="0"/>
          <a:ea typeface="Arial" charset="0"/>
          <a:cs typeface="Arial" charset="0"/>
        </a:defRPr>
      </a:lvl3pPr>
      <a:lvl4pPr marL="900113" indent="-128588" algn="l" defTabSz="514350" rtl="0" eaLnBrk="1" latinLnBrk="0" hangingPunct="1">
        <a:lnSpc>
          <a:spcPct val="90000"/>
        </a:lnSpc>
        <a:spcBef>
          <a:spcPts val="281"/>
        </a:spcBef>
        <a:buFont typeface="Arial"/>
        <a:buChar char="•"/>
        <a:defRPr sz="1350" kern="1200">
          <a:solidFill>
            <a:schemeClr val="tx1">
              <a:lumMod val="65000"/>
              <a:lumOff val="35000"/>
            </a:schemeClr>
          </a:solidFill>
          <a:latin typeface="Arial" charset="0"/>
          <a:ea typeface="Arial" charset="0"/>
          <a:cs typeface="Arial" charset="0"/>
        </a:defRPr>
      </a:lvl4pPr>
      <a:lvl5pPr marL="1157288" indent="-128588" algn="l" defTabSz="514350" rtl="0" eaLnBrk="1" latinLnBrk="0" hangingPunct="1">
        <a:lnSpc>
          <a:spcPct val="90000"/>
        </a:lnSpc>
        <a:spcBef>
          <a:spcPts val="281"/>
        </a:spcBef>
        <a:buFont typeface="Arial"/>
        <a:buChar char="•"/>
        <a:defRPr sz="1200" kern="1200">
          <a:solidFill>
            <a:schemeClr val="accent1"/>
          </a:solidFill>
          <a:latin typeface="Arial" charset="0"/>
          <a:ea typeface="Arial"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hyperlink" Target="https://www.eps.org/blogpost/751263/371188/The-2021-EPS-HEPP-Prizes-are-announced" TargetMode="External"/><Relationship Id="rId2" Type="http://schemas.openxmlformats.org/officeDocument/2006/relationships/image" Target="../media/image14.JP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7.png"/><Relationship Id="rId3" Type="http://schemas.microsoft.com/office/2007/relationships/hdphoto" Target="../media/hdphoto1.wdp"/><Relationship Id="rId7"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test-ippog-d8-clean.web.cern.ch/" TargetMode="Externa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test-ippog-d8-clean.web.cern.ch/" TargetMode="Externa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s://docs.google.com/document/d/1_k-pYFbEZ3bODIybYUtLGCIDSpEdC04_7R64ma4Utnc/edit" TargetMode="Externa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mailto:barbora.gulejova@cern.c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arxiv.org/abs/2011.14743" TargetMode="External"/><Relationship Id="rId2" Type="http://schemas.openxmlformats.org/officeDocument/2006/relationships/hyperlink" Target="https://cds.cern.ch/record/2746338" TargetMode="Externa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8120" y="2777448"/>
            <a:ext cx="9624060" cy="1974474"/>
          </a:xfrm>
        </p:spPr>
        <p:txBody>
          <a:bodyPr/>
          <a:lstStyle/>
          <a:p>
            <a:pPr algn="ctr"/>
            <a:r>
              <a:rPr lang="en-GB" sz="3600" dirty="0"/>
              <a:t>IPPOG Resource Database</a:t>
            </a:r>
          </a:p>
          <a:p>
            <a:pPr algn="ctr"/>
            <a:r>
              <a:rPr lang="en-GB" sz="2300" dirty="0"/>
              <a:t>Making Particle Physics outreach &amp; education available worldwide</a:t>
            </a:r>
          </a:p>
          <a:p>
            <a:pPr algn="ctr"/>
            <a:endParaRPr lang="en-GB" sz="1800" dirty="0"/>
          </a:p>
          <a:p>
            <a:pPr algn="ctr"/>
            <a:r>
              <a:rPr lang="en-GB" sz="1800" dirty="0"/>
              <a:t>Barbora Bruant Gulejova</a:t>
            </a:r>
          </a:p>
          <a:p>
            <a:r>
              <a:rPr lang="en-US" sz="1500" dirty="0"/>
              <a:t>		                    Strategic Development and Communications Lead, IPPOG</a:t>
            </a:r>
            <a:endParaRPr lang="en-GB" sz="1500" dirty="0"/>
          </a:p>
        </p:txBody>
      </p:sp>
      <p:pic>
        <p:nvPicPr>
          <p:cNvPr id="5" name="2021_IPPOG_design.png" descr="2021_IPPOG_design.png">
            <a:extLst>
              <a:ext uri="{FF2B5EF4-FFF2-40B4-BE49-F238E27FC236}">
                <a16:creationId xmlns:a16="http://schemas.microsoft.com/office/drawing/2014/main" id="{F2A56E75-85F8-7441-9D9A-8ED4F923826B}"/>
              </a:ext>
            </a:extLst>
          </p:cNvPr>
          <p:cNvPicPr>
            <a:picLocks noChangeAspect="1"/>
          </p:cNvPicPr>
          <p:nvPr/>
        </p:nvPicPr>
        <p:blipFill>
          <a:blip r:embed="rId3"/>
          <a:srcRect t="276" b="276"/>
          <a:stretch>
            <a:fillRect/>
          </a:stretch>
        </p:blipFill>
        <p:spPr>
          <a:xfrm>
            <a:off x="0" y="4751922"/>
            <a:ext cx="9144000" cy="400972"/>
          </a:xfrm>
          <a:prstGeom prst="rect">
            <a:avLst/>
          </a:prstGeom>
          <a:ln w="12700">
            <a:miter lim="400000"/>
          </a:ln>
        </p:spPr>
      </p:pic>
    </p:spTree>
    <p:extLst>
      <p:ext uri="{BB962C8B-B14F-4D97-AF65-F5344CB8AC3E}">
        <p14:creationId xmlns:p14="http://schemas.microsoft.com/office/powerpoint/2010/main" val="1793753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5D7FD-CCBA-41FB-B01E-C9B74871C80B}"/>
              </a:ext>
            </a:extLst>
          </p:cNvPr>
          <p:cNvSpPr>
            <a:spLocks noGrp="1"/>
          </p:cNvSpPr>
          <p:nvPr>
            <p:ph type="title"/>
          </p:nvPr>
        </p:nvSpPr>
        <p:spPr/>
        <p:txBody>
          <a:bodyPr/>
          <a:lstStyle/>
          <a:p>
            <a:r>
              <a:rPr lang="fr-CH" dirty="0" err="1"/>
              <a:t>Activities</a:t>
            </a:r>
            <a:r>
              <a:rPr lang="fr-CH" dirty="0"/>
              <a:t> </a:t>
            </a:r>
            <a:r>
              <a:rPr lang="fr-CH" dirty="0" err="1"/>
              <a:t>with</a:t>
            </a:r>
            <a:r>
              <a:rPr lang="fr-CH" dirty="0"/>
              <a:t> global </a:t>
            </a:r>
            <a:r>
              <a:rPr lang="fr-CH" dirty="0" err="1"/>
              <a:t>reach</a:t>
            </a:r>
            <a:r>
              <a:rPr lang="fr-CH" dirty="0"/>
              <a:t> </a:t>
            </a:r>
            <a:endParaRPr lang="en-US" dirty="0"/>
          </a:p>
        </p:txBody>
      </p:sp>
      <p:sp>
        <p:nvSpPr>
          <p:cNvPr id="3" name="Content Placeholder 2">
            <a:extLst>
              <a:ext uri="{FF2B5EF4-FFF2-40B4-BE49-F238E27FC236}">
                <a16:creationId xmlns:a16="http://schemas.microsoft.com/office/drawing/2014/main" id="{5EF3927D-4A0D-4C45-B975-798C4DCC07AE}"/>
              </a:ext>
            </a:extLst>
          </p:cNvPr>
          <p:cNvSpPr>
            <a:spLocks noGrp="1"/>
          </p:cNvSpPr>
          <p:nvPr>
            <p:ph idx="1"/>
          </p:nvPr>
        </p:nvSpPr>
        <p:spPr>
          <a:xfrm>
            <a:off x="-16051" y="927749"/>
            <a:ext cx="5750318" cy="2699973"/>
          </a:xfrm>
        </p:spPr>
        <p:txBody>
          <a:bodyPr>
            <a:normAutofit/>
          </a:bodyPr>
          <a:lstStyle/>
          <a:p>
            <a:r>
              <a:rPr lang="en-US" sz="2100" dirty="0"/>
              <a:t> </a:t>
            </a:r>
            <a:r>
              <a:rPr lang="en-US" sz="1700" dirty="0">
                <a:solidFill>
                  <a:srgbClr val="3A59AA"/>
                </a:solidFill>
              </a:rPr>
              <a:t>International Masterclasses in Particle Physics</a:t>
            </a:r>
          </a:p>
          <a:p>
            <a:r>
              <a:rPr lang="en-US" sz="1400" dirty="0">
                <a:solidFill>
                  <a:schemeClr val="bg2">
                    <a:lumMod val="25000"/>
                  </a:schemeClr>
                </a:solidFill>
              </a:rPr>
              <a:t>          • Flagship activity for high schools students (15–18 y.)</a:t>
            </a:r>
          </a:p>
          <a:p>
            <a:r>
              <a:rPr lang="en-US" sz="1400" dirty="0">
                <a:solidFill>
                  <a:schemeClr val="bg2">
                    <a:lumMod val="25000"/>
                  </a:schemeClr>
                </a:solidFill>
              </a:rPr>
              <a:t>          • Real Data from ATLAS, CMS, ALICE, LHC-b, Belle-II, </a:t>
            </a:r>
          </a:p>
          <a:p>
            <a:r>
              <a:rPr lang="en-US" sz="1400" dirty="0">
                <a:solidFill>
                  <a:schemeClr val="bg2">
                    <a:lumMod val="25000"/>
                  </a:schemeClr>
                </a:solidFill>
              </a:rPr>
              <a:t>             </a:t>
            </a:r>
            <a:r>
              <a:rPr lang="en-US" sz="1400" dirty="0" err="1">
                <a:solidFill>
                  <a:schemeClr val="bg2">
                    <a:lumMod val="25000"/>
                  </a:schemeClr>
                </a:solidFill>
              </a:rPr>
              <a:t>MINERvA</a:t>
            </a:r>
            <a:r>
              <a:rPr lang="en-US" sz="1400" dirty="0">
                <a:solidFill>
                  <a:schemeClr val="bg2">
                    <a:lumMod val="25000"/>
                  </a:schemeClr>
                </a:solidFill>
              </a:rPr>
              <a:t>, Hadron therapy</a:t>
            </a:r>
          </a:p>
          <a:p>
            <a:pPr>
              <a:lnSpc>
                <a:spcPct val="100000"/>
              </a:lnSpc>
              <a:spcBef>
                <a:spcPts val="0"/>
              </a:spcBef>
              <a:spcAft>
                <a:spcPts val="300"/>
              </a:spcAft>
            </a:pPr>
            <a:r>
              <a:rPr lang="en-US" dirty="0">
                <a:solidFill>
                  <a:srgbClr val="3A59AA"/>
                </a:solidFill>
              </a:rPr>
              <a:t> </a:t>
            </a:r>
            <a:r>
              <a:rPr lang="en-US" sz="1700" dirty="0">
                <a:solidFill>
                  <a:srgbClr val="3A59AA"/>
                </a:solidFill>
              </a:rPr>
              <a:t>Worldwide data Day</a:t>
            </a:r>
          </a:p>
          <a:p>
            <a:pPr>
              <a:lnSpc>
                <a:spcPct val="100000"/>
              </a:lnSpc>
              <a:spcBef>
                <a:spcPts val="0"/>
              </a:spcBef>
              <a:spcAft>
                <a:spcPts val="300"/>
              </a:spcAft>
            </a:pPr>
            <a:r>
              <a:rPr lang="en-US" sz="1700" dirty="0">
                <a:solidFill>
                  <a:srgbClr val="3A59AA"/>
                </a:solidFill>
              </a:rPr>
              <a:t> Global </a:t>
            </a:r>
            <a:r>
              <a:rPr lang="en-US" sz="1700" dirty="0" err="1">
                <a:solidFill>
                  <a:srgbClr val="3A59AA"/>
                </a:solidFill>
              </a:rPr>
              <a:t>Cosmics</a:t>
            </a:r>
            <a:endParaRPr lang="en-US" sz="1700" dirty="0">
              <a:solidFill>
                <a:srgbClr val="3A59AA"/>
              </a:solidFill>
            </a:endParaRPr>
          </a:p>
          <a:p>
            <a:r>
              <a:rPr lang="en-US" sz="1500" dirty="0">
                <a:solidFill>
                  <a:schemeClr val="bg2">
                    <a:lumMod val="25000"/>
                  </a:schemeClr>
                </a:solidFill>
              </a:rPr>
              <a:t>          </a:t>
            </a:r>
            <a:r>
              <a:rPr lang="en-US" sz="1400" dirty="0">
                <a:solidFill>
                  <a:schemeClr val="bg2">
                    <a:lumMod val="25000"/>
                  </a:schemeClr>
                </a:solidFill>
              </a:rPr>
              <a:t>• Network of Cosmic Rays Projects for Schools</a:t>
            </a:r>
          </a:p>
          <a:p>
            <a:r>
              <a:rPr lang="en-US" sz="1400" dirty="0">
                <a:solidFill>
                  <a:schemeClr val="bg2">
                    <a:lumMod val="25000"/>
                  </a:schemeClr>
                </a:solidFill>
              </a:rPr>
              <a:t>          • International Cosmic Day and International Muon Week</a:t>
            </a:r>
          </a:p>
          <a:p>
            <a:endParaRPr lang="en-US" sz="1500" dirty="0">
              <a:solidFill>
                <a:schemeClr val="bg2">
                  <a:lumMod val="25000"/>
                </a:schemeClr>
              </a:solidFill>
            </a:endParaRPr>
          </a:p>
          <a:p>
            <a:endParaRPr lang="en-US" sz="1500" dirty="0">
              <a:solidFill>
                <a:schemeClr val="bg2">
                  <a:lumMod val="25000"/>
                </a:schemeClr>
              </a:solidFill>
            </a:endParaRPr>
          </a:p>
          <a:p>
            <a:endParaRPr lang="en-US" sz="1500" dirty="0">
              <a:solidFill>
                <a:schemeClr val="bg2">
                  <a:lumMod val="25000"/>
                </a:schemeClr>
              </a:solidFill>
            </a:endParaRPr>
          </a:p>
          <a:p>
            <a:endParaRPr lang="en-US" sz="1500" dirty="0"/>
          </a:p>
        </p:txBody>
      </p:sp>
      <p:pic>
        <p:nvPicPr>
          <p:cNvPr id="14" name="Picture 13" descr="A couple of women looking at a computer screen&#10;&#10;Description automatically generated with low confidence">
            <a:extLst>
              <a:ext uri="{FF2B5EF4-FFF2-40B4-BE49-F238E27FC236}">
                <a16:creationId xmlns:a16="http://schemas.microsoft.com/office/drawing/2014/main" id="{506C63F8-D04C-4E74-ACB3-4E7E75415787}"/>
              </a:ext>
            </a:extLst>
          </p:cNvPr>
          <p:cNvPicPr>
            <a:picLocks noChangeAspect="1"/>
          </p:cNvPicPr>
          <p:nvPr/>
        </p:nvPicPr>
        <p:blipFill>
          <a:blip r:embed="rId2"/>
          <a:stretch>
            <a:fillRect/>
          </a:stretch>
        </p:blipFill>
        <p:spPr>
          <a:xfrm>
            <a:off x="7376049" y="2263586"/>
            <a:ext cx="1731918" cy="1177681"/>
          </a:xfrm>
          <a:prstGeom prst="rect">
            <a:avLst/>
          </a:prstGeom>
          <a:ln>
            <a:solidFill>
              <a:schemeClr val="tx1"/>
            </a:solidFill>
          </a:ln>
        </p:spPr>
      </p:pic>
      <p:pic>
        <p:nvPicPr>
          <p:cNvPr id="16" name="Picture 15" descr="A picture containing person, indoor&#10;&#10;Description automatically generated">
            <a:extLst>
              <a:ext uri="{FF2B5EF4-FFF2-40B4-BE49-F238E27FC236}">
                <a16:creationId xmlns:a16="http://schemas.microsoft.com/office/drawing/2014/main" id="{99C738A1-33A6-4541-AD07-C87EA9E0E93F}"/>
              </a:ext>
            </a:extLst>
          </p:cNvPr>
          <p:cNvPicPr>
            <a:picLocks noChangeAspect="1"/>
          </p:cNvPicPr>
          <p:nvPr/>
        </p:nvPicPr>
        <p:blipFill>
          <a:blip r:embed="rId3"/>
          <a:stretch>
            <a:fillRect/>
          </a:stretch>
        </p:blipFill>
        <p:spPr>
          <a:xfrm>
            <a:off x="6069368" y="2263586"/>
            <a:ext cx="1212327" cy="1139484"/>
          </a:xfrm>
          <a:prstGeom prst="rect">
            <a:avLst/>
          </a:prstGeom>
          <a:ln>
            <a:solidFill>
              <a:schemeClr val="tx1"/>
            </a:solidFill>
          </a:ln>
        </p:spPr>
      </p:pic>
      <p:sp>
        <p:nvSpPr>
          <p:cNvPr id="18" name="TextBox 17">
            <a:extLst>
              <a:ext uri="{FF2B5EF4-FFF2-40B4-BE49-F238E27FC236}">
                <a16:creationId xmlns:a16="http://schemas.microsoft.com/office/drawing/2014/main" id="{B3273F73-5CD2-4FB2-9983-05B8A80D2D84}"/>
              </a:ext>
            </a:extLst>
          </p:cNvPr>
          <p:cNvSpPr txBox="1"/>
          <p:nvPr/>
        </p:nvSpPr>
        <p:spPr>
          <a:xfrm>
            <a:off x="-13512" y="3164165"/>
            <a:ext cx="6724192" cy="615553"/>
          </a:xfrm>
          <a:prstGeom prst="rect">
            <a:avLst/>
          </a:prstGeom>
          <a:noFill/>
        </p:spPr>
        <p:txBody>
          <a:bodyPr wrap="square">
            <a:spAutoFit/>
          </a:bodyPr>
          <a:lstStyle/>
          <a:p>
            <a:r>
              <a:rPr lang="en-US" dirty="0">
                <a:solidFill>
                  <a:srgbClr val="3653A0"/>
                </a:solidFill>
              </a:rPr>
              <a:t> </a:t>
            </a:r>
            <a:r>
              <a:rPr lang="en-US" sz="1700" dirty="0">
                <a:solidFill>
                  <a:srgbClr val="3653A0"/>
                </a:solidFill>
              </a:rPr>
              <a:t>Resource Database</a:t>
            </a:r>
          </a:p>
          <a:p>
            <a:r>
              <a:rPr lang="en-US" sz="1500" dirty="0">
                <a:solidFill>
                  <a:schemeClr val="bg2">
                    <a:lumMod val="25000"/>
                  </a:schemeClr>
                </a:solidFill>
              </a:rPr>
              <a:t>          • </a:t>
            </a:r>
            <a:r>
              <a:rPr lang="en-GB" sz="1500" dirty="0">
                <a:solidFill>
                  <a:schemeClr val="tx1">
                    <a:lumMod val="85000"/>
                    <a:lumOff val="15000"/>
                  </a:schemeClr>
                </a:solidFill>
              </a:rPr>
              <a:t>Primary source of particle physics outreach material in the world</a:t>
            </a:r>
            <a:r>
              <a:rPr lang="en-US" sz="1500" dirty="0">
                <a:solidFill>
                  <a:schemeClr val="tx1">
                    <a:lumMod val="85000"/>
                    <a:lumOff val="15000"/>
                  </a:schemeClr>
                </a:solidFill>
              </a:rPr>
              <a:t> </a:t>
            </a:r>
          </a:p>
        </p:txBody>
      </p:sp>
      <p:pic>
        <p:nvPicPr>
          <p:cNvPr id="19" name="Picture 18">
            <a:extLst>
              <a:ext uri="{FF2B5EF4-FFF2-40B4-BE49-F238E27FC236}">
                <a16:creationId xmlns:a16="http://schemas.microsoft.com/office/drawing/2014/main" id="{29CDEB29-4D25-40BE-BC6C-52A892B7EE95}"/>
              </a:ext>
            </a:extLst>
          </p:cNvPr>
          <p:cNvPicPr>
            <a:picLocks noChangeAspect="1"/>
          </p:cNvPicPr>
          <p:nvPr/>
        </p:nvPicPr>
        <p:blipFill>
          <a:blip r:embed="rId4"/>
          <a:stretch>
            <a:fillRect/>
          </a:stretch>
        </p:blipFill>
        <p:spPr>
          <a:xfrm>
            <a:off x="5807476" y="1071187"/>
            <a:ext cx="1415150" cy="1061120"/>
          </a:xfrm>
          <a:prstGeom prst="rect">
            <a:avLst/>
          </a:prstGeom>
          <a:ln>
            <a:solidFill>
              <a:schemeClr val="tx1"/>
            </a:solidFill>
          </a:ln>
        </p:spPr>
      </p:pic>
      <p:pic>
        <p:nvPicPr>
          <p:cNvPr id="20" name="Picture 19">
            <a:extLst>
              <a:ext uri="{FF2B5EF4-FFF2-40B4-BE49-F238E27FC236}">
                <a16:creationId xmlns:a16="http://schemas.microsoft.com/office/drawing/2014/main" id="{84E7F6EF-E424-483E-A695-A3BC058EFF3D}"/>
              </a:ext>
            </a:extLst>
          </p:cNvPr>
          <p:cNvPicPr>
            <a:picLocks noChangeAspect="1"/>
          </p:cNvPicPr>
          <p:nvPr/>
        </p:nvPicPr>
        <p:blipFill>
          <a:blip r:embed="rId5"/>
          <a:stretch>
            <a:fillRect/>
          </a:stretch>
        </p:blipFill>
        <p:spPr>
          <a:xfrm>
            <a:off x="7334054" y="1036819"/>
            <a:ext cx="1709226" cy="1139484"/>
          </a:xfrm>
          <a:prstGeom prst="rect">
            <a:avLst/>
          </a:prstGeom>
          <a:ln>
            <a:solidFill>
              <a:schemeClr val="tx1"/>
            </a:solidFill>
          </a:ln>
        </p:spPr>
      </p:pic>
      <p:pic>
        <p:nvPicPr>
          <p:cNvPr id="22" name="Picture 21">
            <a:extLst>
              <a:ext uri="{FF2B5EF4-FFF2-40B4-BE49-F238E27FC236}">
                <a16:creationId xmlns:a16="http://schemas.microsoft.com/office/drawing/2014/main" id="{F41FD567-CE56-4421-BE00-5711D45A3107}"/>
              </a:ext>
            </a:extLst>
          </p:cNvPr>
          <p:cNvPicPr>
            <a:picLocks noChangeAspect="1"/>
          </p:cNvPicPr>
          <p:nvPr/>
        </p:nvPicPr>
        <p:blipFill>
          <a:blip r:embed="rId6"/>
          <a:stretch>
            <a:fillRect/>
          </a:stretch>
        </p:blipFill>
        <p:spPr>
          <a:xfrm>
            <a:off x="7233534" y="3510875"/>
            <a:ext cx="1450023" cy="677338"/>
          </a:xfrm>
          <a:prstGeom prst="rect">
            <a:avLst/>
          </a:prstGeom>
        </p:spPr>
      </p:pic>
      <p:sp>
        <p:nvSpPr>
          <p:cNvPr id="17" name="TextBox 16">
            <a:extLst>
              <a:ext uri="{FF2B5EF4-FFF2-40B4-BE49-F238E27FC236}">
                <a16:creationId xmlns:a16="http://schemas.microsoft.com/office/drawing/2014/main" id="{5D9C64F5-BC0E-4BE7-A9D4-5156A134E974}"/>
              </a:ext>
            </a:extLst>
          </p:cNvPr>
          <p:cNvSpPr txBox="1"/>
          <p:nvPr/>
        </p:nvSpPr>
        <p:spPr>
          <a:xfrm>
            <a:off x="258268" y="3718370"/>
            <a:ext cx="7478571" cy="353943"/>
          </a:xfrm>
          <a:prstGeom prst="rect">
            <a:avLst/>
          </a:prstGeom>
          <a:noFill/>
        </p:spPr>
        <p:txBody>
          <a:bodyPr wrap="square">
            <a:spAutoFit/>
          </a:bodyPr>
          <a:lstStyle/>
          <a:p>
            <a:r>
              <a:rPr lang="en-US" sz="1700" dirty="0">
                <a:solidFill>
                  <a:srgbClr val="C40F63"/>
                </a:solidFill>
              </a:rPr>
              <a:t>… and many other projects, competitions, campaigns and activities…</a:t>
            </a:r>
          </a:p>
        </p:txBody>
      </p:sp>
      <p:sp>
        <p:nvSpPr>
          <p:cNvPr id="21" name="Date Placeholder 2">
            <a:extLst>
              <a:ext uri="{FF2B5EF4-FFF2-40B4-BE49-F238E27FC236}">
                <a16:creationId xmlns:a16="http://schemas.microsoft.com/office/drawing/2014/main" id="{CD518E91-CBF0-4206-AA3D-771577F531C3}"/>
              </a:ext>
            </a:extLst>
          </p:cNvPr>
          <p:cNvSpPr>
            <a:spLocks noGrp="1"/>
          </p:cNvSpPr>
          <p:nvPr>
            <p:ph type="dt" sz="half" idx="10"/>
          </p:nvPr>
        </p:nvSpPr>
        <p:spPr>
          <a:xfrm>
            <a:off x="894760" y="4552270"/>
            <a:ext cx="2181815" cy="267334"/>
          </a:xfrm>
        </p:spPr>
        <p:txBody>
          <a:bodyPr/>
          <a:lstStyle/>
          <a:p>
            <a:r>
              <a:rPr lang="en-US" dirty="0"/>
              <a:t>IPPOG Global Cosmic Rays Portal</a:t>
            </a:r>
            <a:endParaRPr lang="en-GB" dirty="0"/>
          </a:p>
        </p:txBody>
      </p:sp>
      <p:sp>
        <p:nvSpPr>
          <p:cNvPr id="27" name="Slide Number Placeholder 1">
            <a:extLst>
              <a:ext uri="{FF2B5EF4-FFF2-40B4-BE49-F238E27FC236}">
                <a16:creationId xmlns:a16="http://schemas.microsoft.com/office/drawing/2014/main" id="{127EB577-A97A-4876-9ABC-5E7FCD0ED66A}"/>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10</a:t>
            </a:fld>
            <a:endParaRPr lang="en-GB"/>
          </a:p>
        </p:txBody>
      </p:sp>
      <p:sp>
        <p:nvSpPr>
          <p:cNvPr id="24" name="TextBox 23">
            <a:extLst>
              <a:ext uri="{FF2B5EF4-FFF2-40B4-BE49-F238E27FC236}">
                <a16:creationId xmlns:a16="http://schemas.microsoft.com/office/drawing/2014/main" id="{FCFB3A55-080B-4B90-B14F-F5FD96F1F8E2}"/>
              </a:ext>
            </a:extLst>
          </p:cNvPr>
          <p:cNvSpPr txBox="1"/>
          <p:nvPr/>
        </p:nvSpPr>
        <p:spPr>
          <a:xfrm>
            <a:off x="-31548" y="3987568"/>
            <a:ext cx="9061033" cy="600164"/>
          </a:xfrm>
          <a:prstGeom prst="rect">
            <a:avLst/>
          </a:prstGeom>
          <a:noFill/>
        </p:spPr>
        <p:txBody>
          <a:bodyPr wrap="square">
            <a:spAutoFit/>
          </a:bodyPr>
          <a:lstStyle/>
          <a:p>
            <a:r>
              <a:rPr lang="en-GB" sz="1700" dirty="0">
                <a:solidFill>
                  <a:srgbClr val="3A59AA"/>
                </a:solidFill>
              </a:rPr>
              <a:t> Support Local Activities</a:t>
            </a:r>
            <a:endParaRPr lang="en-US" sz="1700" dirty="0">
              <a:solidFill>
                <a:srgbClr val="3653A0"/>
              </a:solidFill>
            </a:endParaRPr>
          </a:p>
          <a:p>
            <a:r>
              <a:rPr lang="en-US" sz="1500" dirty="0">
                <a:solidFill>
                  <a:schemeClr val="bg2">
                    <a:lumMod val="25000"/>
                  </a:schemeClr>
                </a:solidFill>
              </a:rPr>
              <a:t>          • </a:t>
            </a:r>
            <a:r>
              <a:rPr lang="en-GB" sz="1600" dirty="0"/>
              <a:t>Sharing of expertise, best practices, resources to support events, kick-start activities</a:t>
            </a:r>
            <a:r>
              <a:rPr lang="en-US" sz="1500" dirty="0">
                <a:solidFill>
                  <a:schemeClr val="tx1">
                    <a:lumMod val="85000"/>
                    <a:lumOff val="15000"/>
                  </a:schemeClr>
                </a:solidFill>
              </a:rPr>
              <a:t> </a:t>
            </a:r>
          </a:p>
        </p:txBody>
      </p:sp>
      <p:sp>
        <p:nvSpPr>
          <p:cNvPr id="25" name="TextBox 24">
            <a:extLst>
              <a:ext uri="{FF2B5EF4-FFF2-40B4-BE49-F238E27FC236}">
                <a16:creationId xmlns:a16="http://schemas.microsoft.com/office/drawing/2014/main" id="{1C92D073-C4C0-4BA6-BB01-B9768BD34B86}"/>
              </a:ext>
            </a:extLst>
          </p:cNvPr>
          <p:cNvSpPr txBox="1"/>
          <p:nvPr/>
        </p:nvSpPr>
        <p:spPr>
          <a:xfrm>
            <a:off x="0" y="4021623"/>
            <a:ext cx="8427720" cy="553998"/>
          </a:xfrm>
          <a:prstGeom prst="rect">
            <a:avLst/>
          </a:prstGeom>
          <a:solidFill>
            <a:srgbClr val="C4006B">
              <a:alpha val="20000"/>
            </a:srgbClr>
          </a:solidFill>
        </p:spPr>
        <p:txBody>
          <a:bodyPr wrap="square" rtlCol="0">
            <a:spAutoFit/>
          </a:bodyPr>
          <a:lstStyle/>
          <a:p>
            <a:endParaRPr lang="fr-CH" sz="1000" dirty="0"/>
          </a:p>
          <a:p>
            <a:endParaRPr lang="fr-CH" sz="1000" dirty="0"/>
          </a:p>
          <a:p>
            <a:endParaRPr lang="fr-CH" sz="1000" dirty="0"/>
          </a:p>
        </p:txBody>
      </p:sp>
      <p:sp>
        <p:nvSpPr>
          <p:cNvPr id="28" name="Footer Placeholder 3">
            <a:extLst>
              <a:ext uri="{FF2B5EF4-FFF2-40B4-BE49-F238E27FC236}">
                <a16:creationId xmlns:a16="http://schemas.microsoft.com/office/drawing/2014/main" id="{4213891C-6925-4FB7-BA3E-753AB42A2809}"/>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
        <p:nvSpPr>
          <p:cNvPr id="29" name="TextBox 28">
            <a:extLst>
              <a:ext uri="{FF2B5EF4-FFF2-40B4-BE49-F238E27FC236}">
                <a16:creationId xmlns:a16="http://schemas.microsoft.com/office/drawing/2014/main" id="{5345FF47-53B6-4B43-8A68-BDF5CAD49BF4}"/>
              </a:ext>
            </a:extLst>
          </p:cNvPr>
          <p:cNvSpPr txBox="1"/>
          <p:nvPr/>
        </p:nvSpPr>
        <p:spPr>
          <a:xfrm rot="21101431">
            <a:off x="958101" y="1847645"/>
            <a:ext cx="7081737" cy="923330"/>
          </a:xfrm>
          <a:prstGeom prst="rect">
            <a:avLst/>
          </a:prstGeom>
          <a:solidFill>
            <a:srgbClr val="FFFF00"/>
          </a:solidFill>
        </p:spPr>
        <p:txBody>
          <a:bodyPr wrap="square">
            <a:spAutoFit/>
          </a:bodyPr>
          <a:lstStyle/>
          <a:p>
            <a:r>
              <a:rPr lang="en-US" sz="1800" b="1"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7"/>
              </a:rPr>
              <a:t>EPS HEPP Outreach Prize </a:t>
            </a:r>
            <a:r>
              <a:rPr lang="en-US" sz="1800" b="1"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2021 </a:t>
            </a:r>
            <a:r>
              <a:rPr lang="en-US" sz="1800" dirty="0">
                <a:effectLst/>
                <a:latin typeface="Calibri" panose="020F0502020204030204" pitchFamily="34" charset="0"/>
                <a:ea typeface="Calibri" panose="020F0502020204030204" pitchFamily="34" charset="0"/>
                <a:cs typeface="Times New Roman" panose="02020603050405020304" pitchFamily="18" charset="0"/>
              </a:rPr>
              <a:t>awarded  to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Uta Bilow</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Ken Cecire</a:t>
            </a:r>
            <a:r>
              <a:rPr lang="en-US" sz="1800" dirty="0">
                <a:effectLst/>
                <a:latin typeface="Calibri" panose="020F0502020204030204" pitchFamily="34" charset="0"/>
                <a:ea typeface="Calibri" panose="020F0502020204030204" pitchFamily="34" charset="0"/>
                <a:cs typeface="Times New Roman" panose="02020603050405020304" pitchFamily="18" charset="0"/>
              </a:rPr>
              <a:t>, coordinators of the International Masterclasses, </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and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Sascha Mehlhase</a:t>
            </a:r>
            <a:r>
              <a:rPr lang="en-US" sz="1800" dirty="0">
                <a:effectLst/>
                <a:latin typeface="Calibri" panose="020F0502020204030204" pitchFamily="34" charset="0"/>
                <a:ea typeface="Calibri" panose="020F0502020204030204" pitchFamily="34" charset="0"/>
                <a:cs typeface="Times New Roman" panose="02020603050405020304" pitchFamily="18" charset="0"/>
              </a:rPr>
              <a:t>, IPPOG representative from the ATLAS Experiment</a:t>
            </a:r>
            <a:endParaRPr lang="en-US" dirty="0"/>
          </a:p>
        </p:txBody>
      </p:sp>
    </p:spTree>
    <p:extLst>
      <p:ext uri="{BB962C8B-B14F-4D97-AF65-F5344CB8AC3E}">
        <p14:creationId xmlns:p14="http://schemas.microsoft.com/office/powerpoint/2010/main" val="2964282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7" grpId="0"/>
      <p:bldP spid="24" grpId="0"/>
      <p:bldP spid="25" grpId="0" animBg="1"/>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462555" y="115103"/>
            <a:ext cx="7083696" cy="807328"/>
          </a:xfrm>
          <a:prstGeom prst="rect">
            <a:avLst/>
          </a:prstGeom>
        </p:spPr>
        <p:txBody>
          <a:bodyPr vert="horz" lIns="91440" tIns="45720" rIns="91440" bIns="45720" rtlCol="0" anchor="ctr">
            <a:normAutofit fontScale="9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Website &amp; Resource Database </a:t>
            </a:r>
            <a:endParaRPr lang="en-GB" sz="3000" dirty="0"/>
          </a:p>
        </p:txBody>
      </p:sp>
      <p:sp>
        <p:nvSpPr>
          <p:cNvPr id="13" name="TextBox 12">
            <a:extLst>
              <a:ext uri="{FF2B5EF4-FFF2-40B4-BE49-F238E27FC236}">
                <a16:creationId xmlns:a16="http://schemas.microsoft.com/office/drawing/2014/main" id="{BF688073-BC10-48A1-B8A6-7CD9E07F0992}"/>
              </a:ext>
            </a:extLst>
          </p:cNvPr>
          <p:cNvSpPr txBox="1"/>
          <p:nvPr/>
        </p:nvSpPr>
        <p:spPr>
          <a:xfrm>
            <a:off x="7983145" y="4033015"/>
            <a:ext cx="1061254" cy="646331"/>
          </a:xfrm>
          <a:prstGeom prst="rect">
            <a:avLst/>
          </a:prstGeom>
          <a:solidFill>
            <a:schemeClr val="bg1"/>
          </a:solidFill>
        </p:spPr>
        <p:txBody>
          <a:bodyPr wrap="square" rtlCol="0">
            <a:spAutoFit/>
          </a:bodyPr>
          <a:lstStyle/>
          <a:p>
            <a:endParaRPr lang="fr-CH" dirty="0"/>
          </a:p>
          <a:p>
            <a:endParaRPr lang="fr-CH" dirty="0"/>
          </a:p>
        </p:txBody>
      </p:sp>
      <p:sp>
        <p:nvSpPr>
          <p:cNvPr id="26" name="TextBox 25">
            <a:extLst>
              <a:ext uri="{FF2B5EF4-FFF2-40B4-BE49-F238E27FC236}">
                <a16:creationId xmlns:a16="http://schemas.microsoft.com/office/drawing/2014/main" id="{3576D3C4-B15E-4744-93BD-A0FD412FF547}"/>
              </a:ext>
            </a:extLst>
          </p:cNvPr>
          <p:cNvSpPr txBox="1"/>
          <p:nvPr/>
        </p:nvSpPr>
        <p:spPr>
          <a:xfrm>
            <a:off x="190440" y="1030700"/>
            <a:ext cx="8853959" cy="1477328"/>
          </a:xfrm>
          <a:prstGeom prst="rect">
            <a:avLst/>
          </a:prstGeom>
          <a:noFill/>
        </p:spPr>
        <p:txBody>
          <a:bodyPr wrap="square">
            <a:spAutoFit/>
          </a:bodyPr>
          <a:lstStyle/>
          <a:p>
            <a:r>
              <a:rPr lang="en-US" dirty="0">
                <a:solidFill>
                  <a:srgbClr val="0070C0"/>
                </a:solidFill>
              </a:rPr>
              <a:t>IPPOG is an ideal platform for: </a:t>
            </a:r>
            <a:r>
              <a:rPr lang="en-GB" sz="1800" i="1" dirty="0"/>
              <a:t> </a:t>
            </a:r>
          </a:p>
          <a:p>
            <a:pPr marL="285750" indent="-285750">
              <a:buFont typeface="Arial" panose="020B0604020202020204" pitchFamily="34" charset="0"/>
              <a:buChar char="•"/>
            </a:pPr>
            <a:r>
              <a:rPr lang="en-GB" sz="1800" i="1" dirty="0"/>
              <a:t>sharing, developing and improving </a:t>
            </a:r>
          </a:p>
          <a:p>
            <a:pPr marL="285750" indent="-285750">
              <a:buFont typeface="Arial" panose="020B0604020202020204" pitchFamily="34" charset="0"/>
              <a:buChar char="•"/>
            </a:pPr>
            <a:r>
              <a:rPr lang="en-GB" sz="1800" i="1" dirty="0"/>
              <a:t>explanatory and teaching materials, strategies, methods, activities and tools </a:t>
            </a:r>
          </a:p>
          <a:p>
            <a:pPr marL="285750" indent="-285750">
              <a:buFont typeface="Arial" panose="020B0604020202020204" pitchFamily="34" charset="0"/>
              <a:buChar char="•"/>
            </a:pPr>
            <a:r>
              <a:rPr lang="en-GB" sz="1800" i="1" dirty="0"/>
              <a:t>to reach broader audiences</a:t>
            </a:r>
          </a:p>
          <a:p>
            <a:pPr marL="285750" indent="-285750">
              <a:buFont typeface="Arial" panose="020B0604020202020204" pitchFamily="34" charset="0"/>
              <a:buChar char="•"/>
            </a:pPr>
            <a:r>
              <a:rPr lang="en-GB" sz="1800" i="1" dirty="0"/>
              <a:t>based on the world best practices in E&amp;O of HEP and related sciences </a:t>
            </a:r>
          </a:p>
        </p:txBody>
      </p:sp>
      <p:sp>
        <p:nvSpPr>
          <p:cNvPr id="28" name="Date Placeholder 2">
            <a:extLst>
              <a:ext uri="{FF2B5EF4-FFF2-40B4-BE49-F238E27FC236}">
                <a16:creationId xmlns:a16="http://schemas.microsoft.com/office/drawing/2014/main" id="{73FFBCF0-E790-412B-BD35-4E5DC8D54D97}"/>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30" name="Slide Number Placeholder 1">
            <a:extLst>
              <a:ext uri="{FF2B5EF4-FFF2-40B4-BE49-F238E27FC236}">
                <a16:creationId xmlns:a16="http://schemas.microsoft.com/office/drawing/2014/main" id="{378435DC-39D5-46E6-8F77-BFC5AFE88835}"/>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11</a:t>
            </a:fld>
            <a:endParaRPr lang="en-GB"/>
          </a:p>
        </p:txBody>
      </p:sp>
      <p:sp>
        <p:nvSpPr>
          <p:cNvPr id="17" name="TextBox 16">
            <a:extLst>
              <a:ext uri="{FF2B5EF4-FFF2-40B4-BE49-F238E27FC236}">
                <a16:creationId xmlns:a16="http://schemas.microsoft.com/office/drawing/2014/main" id="{10DC354D-9675-4B2E-9E99-F70BD2A876F4}"/>
              </a:ext>
            </a:extLst>
          </p:cNvPr>
          <p:cNvSpPr txBox="1"/>
          <p:nvPr/>
        </p:nvSpPr>
        <p:spPr>
          <a:xfrm>
            <a:off x="140889" y="2694327"/>
            <a:ext cx="9109390" cy="1661993"/>
          </a:xfrm>
          <a:prstGeom prst="rect">
            <a:avLst/>
          </a:prstGeom>
          <a:noFill/>
        </p:spPr>
        <p:txBody>
          <a:bodyPr wrap="square">
            <a:spAutoFit/>
          </a:bodyPr>
          <a:lstStyle/>
          <a:p>
            <a:pPr>
              <a:spcAft>
                <a:spcPts val="1200"/>
              </a:spcAft>
            </a:pPr>
            <a:r>
              <a:rPr lang="en-US" dirty="0">
                <a:solidFill>
                  <a:srgbClr val="0070C0"/>
                </a:solidFill>
              </a:rPr>
              <a:t>IPPOG is upgrading its website: </a:t>
            </a:r>
            <a:r>
              <a:rPr lang="en-GB" sz="1800" i="1" dirty="0"/>
              <a:t> </a:t>
            </a:r>
          </a:p>
          <a:p>
            <a:pPr marL="285750" indent="-285750">
              <a:spcAft>
                <a:spcPts val="1200"/>
              </a:spcAft>
              <a:buFont typeface="Arial" panose="020B0604020202020204" pitchFamily="34" charset="0"/>
              <a:buChar char="•"/>
            </a:pPr>
            <a:r>
              <a:rPr lang="en-GB" sz="1800" i="1" dirty="0"/>
              <a:t>improve the user experience across the IPPOG digital portfolio</a:t>
            </a:r>
          </a:p>
          <a:p>
            <a:pPr marL="285750" indent="-285750">
              <a:spcAft>
                <a:spcPts val="1200"/>
              </a:spcAft>
              <a:buFont typeface="Arial" panose="020B0604020202020204" pitchFamily="34" charset="0"/>
              <a:buChar char="•"/>
            </a:pPr>
            <a:r>
              <a:rPr lang="en-GB" sz="1800" i="1" dirty="0"/>
              <a:t>strengthen IPPOG online presence by creating a </a:t>
            </a:r>
            <a:r>
              <a:rPr lang="en-GB" sz="1800" i="1" dirty="0">
                <a:highlight>
                  <a:srgbClr val="FFFF00"/>
                </a:highlight>
              </a:rPr>
              <a:t>new website including a new RDB</a:t>
            </a:r>
          </a:p>
          <a:p>
            <a:pPr marL="285750" indent="-285750">
              <a:spcAft>
                <a:spcPts val="1200"/>
              </a:spcAft>
              <a:buFont typeface="Arial" panose="020B0604020202020204" pitchFamily="34" charset="0"/>
              <a:buChar char="•"/>
            </a:pPr>
            <a:r>
              <a:rPr lang="en-GB" sz="1800" i="1" dirty="0"/>
              <a:t>greatly broaden the audience type and use of the webpages &amp; available resources</a:t>
            </a:r>
            <a:endParaRPr lang="en-GB" i="1" dirty="0"/>
          </a:p>
        </p:txBody>
      </p:sp>
      <p:sp>
        <p:nvSpPr>
          <p:cNvPr id="25" name="TextBox 24">
            <a:extLst>
              <a:ext uri="{FF2B5EF4-FFF2-40B4-BE49-F238E27FC236}">
                <a16:creationId xmlns:a16="http://schemas.microsoft.com/office/drawing/2014/main" id="{EB949DAD-AFC8-4807-ADBE-11E9EC868B0B}"/>
              </a:ext>
            </a:extLst>
          </p:cNvPr>
          <p:cNvSpPr txBox="1"/>
          <p:nvPr/>
        </p:nvSpPr>
        <p:spPr>
          <a:xfrm>
            <a:off x="450237" y="2006819"/>
            <a:ext cx="8334363" cy="1446550"/>
          </a:xfrm>
          <a:prstGeom prst="rect">
            <a:avLst/>
          </a:prstGeom>
          <a:solidFill>
            <a:srgbClr val="ADC535"/>
          </a:solidFill>
        </p:spPr>
        <p:txBody>
          <a:bodyPr wrap="square">
            <a:spAutoFit/>
          </a:bodyPr>
          <a:lstStyle/>
          <a:p>
            <a:pPr algn="just"/>
            <a:r>
              <a:rPr lang="en-GB" sz="2200" b="1" i="1" dirty="0">
                <a:solidFill>
                  <a:schemeClr val="bg1"/>
                </a:solidFill>
              </a:rPr>
              <a:t>“IPPOG wants the new website to become more open to students, teachers and the general public, and for the         </a:t>
            </a:r>
            <a:r>
              <a:rPr lang="en-GB" sz="2200" b="1" i="1" u="sng" dirty="0">
                <a:solidFill>
                  <a:schemeClr val="bg1"/>
                </a:solidFill>
                <a:effectLst>
                  <a:outerShdw blurRad="38100" dist="38100" dir="2700000" algn="tl">
                    <a:srgbClr val="000000">
                      <a:alpha val="43137"/>
                    </a:srgbClr>
                  </a:outerShdw>
                </a:effectLst>
              </a:rPr>
              <a:t>RDB to become the primary source of particle physics outreach material in the world.</a:t>
            </a:r>
            <a:r>
              <a:rPr lang="en-GB" sz="2200" b="1" i="1" dirty="0">
                <a:solidFill>
                  <a:schemeClr val="bg1"/>
                </a:solidFill>
              </a:rPr>
              <a:t>”</a:t>
            </a:r>
          </a:p>
        </p:txBody>
      </p:sp>
      <p:sp>
        <p:nvSpPr>
          <p:cNvPr id="19" name="Footer Placeholder 3">
            <a:extLst>
              <a:ext uri="{FF2B5EF4-FFF2-40B4-BE49-F238E27FC236}">
                <a16:creationId xmlns:a16="http://schemas.microsoft.com/office/drawing/2014/main" id="{136B661A-E22F-4EF4-9550-910EA9F321F0}"/>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2118316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980948" y="82112"/>
            <a:ext cx="5074738" cy="80732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New Websites </a:t>
            </a:r>
            <a:endParaRPr lang="en-GB" sz="3000" dirty="0"/>
          </a:p>
        </p:txBody>
      </p:sp>
      <p:sp>
        <p:nvSpPr>
          <p:cNvPr id="13" name="TextBox 12">
            <a:extLst>
              <a:ext uri="{FF2B5EF4-FFF2-40B4-BE49-F238E27FC236}">
                <a16:creationId xmlns:a16="http://schemas.microsoft.com/office/drawing/2014/main" id="{BF688073-BC10-48A1-B8A6-7CD9E07F0992}"/>
              </a:ext>
            </a:extLst>
          </p:cNvPr>
          <p:cNvSpPr txBox="1"/>
          <p:nvPr/>
        </p:nvSpPr>
        <p:spPr>
          <a:xfrm>
            <a:off x="7983145" y="4033015"/>
            <a:ext cx="1061254" cy="646331"/>
          </a:xfrm>
          <a:prstGeom prst="rect">
            <a:avLst/>
          </a:prstGeom>
          <a:solidFill>
            <a:schemeClr val="bg1"/>
          </a:solidFill>
        </p:spPr>
        <p:txBody>
          <a:bodyPr wrap="square" rtlCol="0">
            <a:spAutoFit/>
          </a:bodyPr>
          <a:lstStyle/>
          <a:p>
            <a:endParaRPr lang="fr-CH" dirty="0"/>
          </a:p>
          <a:p>
            <a:endParaRPr lang="fr-CH" dirty="0"/>
          </a:p>
        </p:txBody>
      </p:sp>
      <p:pic>
        <p:nvPicPr>
          <p:cNvPr id="3" name="Picture 2" descr="Graphical user interface, website&#10;&#10;Description automatically generated">
            <a:extLst>
              <a:ext uri="{FF2B5EF4-FFF2-40B4-BE49-F238E27FC236}">
                <a16:creationId xmlns:a16="http://schemas.microsoft.com/office/drawing/2014/main" id="{FC582DD9-ABDF-4C50-96C3-6834D4B3E384}"/>
              </a:ext>
            </a:extLst>
          </p:cNvPr>
          <p:cNvPicPr>
            <a:picLocks noChangeAspect="1"/>
          </p:cNvPicPr>
          <p:nvPr/>
        </p:nvPicPr>
        <p:blipFill>
          <a:blip r:embed="rId2"/>
          <a:stretch>
            <a:fillRect/>
          </a:stretch>
        </p:blipFill>
        <p:spPr>
          <a:xfrm>
            <a:off x="430695" y="0"/>
            <a:ext cx="8282609" cy="5143500"/>
          </a:xfrm>
          <a:prstGeom prst="rect">
            <a:avLst/>
          </a:prstGeom>
        </p:spPr>
      </p:pic>
      <p:sp>
        <p:nvSpPr>
          <p:cNvPr id="2" name="TextBox 1">
            <a:extLst>
              <a:ext uri="{FF2B5EF4-FFF2-40B4-BE49-F238E27FC236}">
                <a16:creationId xmlns:a16="http://schemas.microsoft.com/office/drawing/2014/main" id="{AE062E89-EB00-4E38-B199-310BE3DB767B}"/>
              </a:ext>
            </a:extLst>
          </p:cNvPr>
          <p:cNvSpPr txBox="1"/>
          <p:nvPr/>
        </p:nvSpPr>
        <p:spPr>
          <a:xfrm rot="19682797">
            <a:off x="2382813" y="3127208"/>
            <a:ext cx="4326826" cy="646331"/>
          </a:xfrm>
          <a:prstGeom prst="rect">
            <a:avLst/>
          </a:prstGeom>
          <a:solidFill>
            <a:srgbClr val="FFFF00"/>
          </a:solidFill>
        </p:spPr>
        <p:txBody>
          <a:bodyPr wrap="none" rtlCol="0">
            <a:spAutoFit/>
          </a:bodyPr>
          <a:lstStyle/>
          <a:p>
            <a:r>
              <a:rPr lang="fr-CH" dirty="0"/>
              <a:t>New IPPOG </a:t>
            </a:r>
            <a:r>
              <a:rPr lang="fr-CH" dirty="0" err="1"/>
              <a:t>website</a:t>
            </a:r>
            <a:r>
              <a:rPr lang="fr-CH" dirty="0"/>
              <a:t> </a:t>
            </a:r>
            <a:r>
              <a:rPr lang="fr-CH" dirty="0" err="1"/>
              <a:t>under</a:t>
            </a:r>
            <a:r>
              <a:rPr lang="fr-CH" dirty="0"/>
              <a:t> </a:t>
            </a:r>
            <a:r>
              <a:rPr lang="fr-CH" dirty="0" err="1"/>
              <a:t>development</a:t>
            </a:r>
            <a:endParaRPr lang="fr-CH" dirty="0"/>
          </a:p>
          <a:p>
            <a:r>
              <a:rPr lang="fr-CH" dirty="0"/>
              <a:t>                  </a:t>
            </a:r>
            <a:r>
              <a:rPr lang="fr-CH" dirty="0" err="1"/>
              <a:t>Coming</a:t>
            </a:r>
            <a:r>
              <a:rPr lang="fr-CH" dirty="0"/>
              <a:t> </a:t>
            </a:r>
            <a:r>
              <a:rPr lang="fr-CH" dirty="0" err="1"/>
              <a:t>soon</a:t>
            </a:r>
            <a:r>
              <a:rPr lang="fr-CH" dirty="0"/>
              <a:t>! </a:t>
            </a:r>
            <a:endParaRPr lang="en-US" dirty="0"/>
          </a:p>
        </p:txBody>
      </p:sp>
    </p:spTree>
    <p:extLst>
      <p:ext uri="{BB962C8B-B14F-4D97-AF65-F5344CB8AC3E}">
        <p14:creationId xmlns:p14="http://schemas.microsoft.com/office/powerpoint/2010/main" val="2881883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5D7FD-CCBA-41FB-B01E-C9B74871C80B}"/>
              </a:ext>
            </a:extLst>
          </p:cNvPr>
          <p:cNvSpPr>
            <a:spLocks noGrp="1"/>
          </p:cNvSpPr>
          <p:nvPr>
            <p:ph type="title"/>
          </p:nvPr>
        </p:nvSpPr>
        <p:spPr>
          <a:xfrm>
            <a:off x="1777404" y="160148"/>
            <a:ext cx="5589190" cy="686348"/>
          </a:xfrm>
        </p:spPr>
        <p:txBody>
          <a:bodyPr>
            <a:normAutofit/>
          </a:bodyPr>
          <a:lstStyle/>
          <a:p>
            <a:r>
              <a:rPr lang="fr-CH" dirty="0"/>
              <a:t>IPPOG Resource </a:t>
            </a:r>
            <a:r>
              <a:rPr lang="fr-CH" dirty="0" err="1"/>
              <a:t>Database</a:t>
            </a:r>
            <a:endParaRPr lang="en-US" dirty="0"/>
          </a:p>
        </p:txBody>
      </p:sp>
      <p:pic>
        <p:nvPicPr>
          <p:cNvPr id="13" name="Picture 12">
            <a:extLst>
              <a:ext uri="{FF2B5EF4-FFF2-40B4-BE49-F238E27FC236}">
                <a16:creationId xmlns:a16="http://schemas.microsoft.com/office/drawing/2014/main" id="{FD864EDD-420B-42B8-9B0E-EB8EE85C38A1}"/>
              </a:ext>
            </a:extLst>
          </p:cNvPr>
          <p:cNvPicPr>
            <a:picLocks noChangeAspect="1"/>
          </p:cNvPicPr>
          <p:nvPr/>
        </p:nvPicPr>
        <p:blipFill>
          <a:blip r:embed="rId2"/>
          <a:stretch>
            <a:fillRect/>
          </a:stretch>
        </p:blipFill>
        <p:spPr>
          <a:xfrm>
            <a:off x="1316474" y="1064871"/>
            <a:ext cx="6205731" cy="3321934"/>
          </a:xfrm>
          <a:prstGeom prst="rect">
            <a:avLst/>
          </a:prstGeom>
        </p:spPr>
      </p:pic>
      <p:sp>
        <p:nvSpPr>
          <p:cNvPr id="23" name="Date Placeholder 2">
            <a:extLst>
              <a:ext uri="{FF2B5EF4-FFF2-40B4-BE49-F238E27FC236}">
                <a16:creationId xmlns:a16="http://schemas.microsoft.com/office/drawing/2014/main" id="{EB019919-6B04-48A1-BDC4-26B2F502BD74}"/>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5" name="Slide Number Placeholder 1">
            <a:extLst>
              <a:ext uri="{FF2B5EF4-FFF2-40B4-BE49-F238E27FC236}">
                <a16:creationId xmlns:a16="http://schemas.microsoft.com/office/drawing/2014/main" id="{D70EC203-86C2-46B6-BEEC-5F0EB9AF70E2}"/>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13</a:t>
            </a:fld>
            <a:endParaRPr lang="en-GB"/>
          </a:p>
        </p:txBody>
      </p:sp>
      <p:sp>
        <p:nvSpPr>
          <p:cNvPr id="7" name="Footer Placeholder 3">
            <a:extLst>
              <a:ext uri="{FF2B5EF4-FFF2-40B4-BE49-F238E27FC236}">
                <a16:creationId xmlns:a16="http://schemas.microsoft.com/office/drawing/2014/main" id="{B3104EE9-2635-4C5A-B81E-4C5D651EF202}"/>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3636396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271429" y="105484"/>
            <a:ext cx="6549594" cy="80732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History </a:t>
            </a:r>
            <a:endParaRPr lang="en-GB" sz="3000" dirty="0"/>
          </a:p>
        </p:txBody>
      </p:sp>
      <p:sp>
        <p:nvSpPr>
          <p:cNvPr id="13" name="TextBox 12">
            <a:extLst>
              <a:ext uri="{FF2B5EF4-FFF2-40B4-BE49-F238E27FC236}">
                <a16:creationId xmlns:a16="http://schemas.microsoft.com/office/drawing/2014/main" id="{BF688073-BC10-48A1-B8A6-7CD9E07F0992}"/>
              </a:ext>
            </a:extLst>
          </p:cNvPr>
          <p:cNvSpPr txBox="1"/>
          <p:nvPr/>
        </p:nvSpPr>
        <p:spPr>
          <a:xfrm>
            <a:off x="7983145" y="4033015"/>
            <a:ext cx="1061254" cy="646331"/>
          </a:xfrm>
          <a:prstGeom prst="rect">
            <a:avLst/>
          </a:prstGeom>
          <a:solidFill>
            <a:schemeClr val="bg1"/>
          </a:solidFill>
        </p:spPr>
        <p:txBody>
          <a:bodyPr wrap="square" rtlCol="0">
            <a:spAutoFit/>
          </a:bodyPr>
          <a:lstStyle/>
          <a:p>
            <a:endParaRPr lang="fr-CH" dirty="0"/>
          </a:p>
          <a:p>
            <a:endParaRPr lang="fr-CH" dirty="0"/>
          </a:p>
        </p:txBody>
      </p:sp>
      <p:sp>
        <p:nvSpPr>
          <p:cNvPr id="15" name="TextBox 14">
            <a:extLst>
              <a:ext uri="{FF2B5EF4-FFF2-40B4-BE49-F238E27FC236}">
                <a16:creationId xmlns:a16="http://schemas.microsoft.com/office/drawing/2014/main" id="{3363D461-5231-4164-B7D9-589DEF5AB6FA}"/>
              </a:ext>
            </a:extLst>
          </p:cNvPr>
          <p:cNvSpPr txBox="1"/>
          <p:nvPr/>
        </p:nvSpPr>
        <p:spPr>
          <a:xfrm>
            <a:off x="17305" y="1380321"/>
            <a:ext cx="9109389" cy="2923877"/>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sz="1800" i="1" dirty="0"/>
              <a:t>Idea born in 2009: transformation of EPPOG (former IPPOG) from a “discussion forum” to a possible world leader in informal scientific E&amp;O activities for HEP and related fields: IPPOG. </a:t>
            </a:r>
          </a:p>
          <a:p>
            <a:pPr marL="285750" indent="-285750">
              <a:spcAft>
                <a:spcPts val="1200"/>
              </a:spcAft>
              <a:buFont typeface="Arial" panose="020B0604020202020204" pitchFamily="34" charset="0"/>
              <a:buChar char="•"/>
            </a:pPr>
            <a:r>
              <a:rPr lang="en-GB" sz="1800" i="1" dirty="0"/>
              <a:t>Initially </a:t>
            </a:r>
            <a:r>
              <a:rPr lang="en-GB" sz="1800" i="1" dirty="0">
                <a:highlight>
                  <a:srgbClr val="FF8FCC"/>
                </a:highlight>
              </a:rPr>
              <a:t>“EPPOG Best Practice Database” meant to be used by science institutions and laboratories </a:t>
            </a:r>
            <a:r>
              <a:rPr lang="en-GB" sz="1800" i="1" dirty="0"/>
              <a:t>for outreach and informal science education purposes</a:t>
            </a:r>
          </a:p>
          <a:p>
            <a:pPr marL="285750" indent="-285750">
              <a:spcAft>
                <a:spcPts val="1200"/>
              </a:spcAft>
              <a:buFont typeface="Arial" panose="020B0604020202020204" pitchFamily="34" charset="0"/>
              <a:buChar char="•"/>
            </a:pPr>
            <a:r>
              <a:rPr lang="en-GB" sz="1800" i="1" dirty="0"/>
              <a:t>self-sustaining, users vote </a:t>
            </a:r>
            <a:r>
              <a:rPr lang="en-GB" i="1" dirty="0"/>
              <a:t>on </a:t>
            </a:r>
            <a:r>
              <a:rPr lang="en-GB" sz="1800" i="1" dirty="0"/>
              <a:t>highest quality &amp; most useful items to be best practice</a:t>
            </a:r>
          </a:p>
          <a:p>
            <a:pPr marL="285750" indent="-285750">
              <a:spcAft>
                <a:spcPts val="1200"/>
              </a:spcAft>
              <a:buFont typeface="Arial" panose="020B0604020202020204" pitchFamily="34" charset="0"/>
              <a:buChar char="•"/>
            </a:pPr>
            <a:r>
              <a:rPr lang="en-GB" i="1" dirty="0"/>
              <a:t>First version released in 2011</a:t>
            </a:r>
          </a:p>
          <a:p>
            <a:pPr marL="285750" indent="-285750">
              <a:spcAft>
                <a:spcPts val="1200"/>
              </a:spcAft>
              <a:buFont typeface="Arial" panose="020B0604020202020204" pitchFamily="34" charset="0"/>
              <a:buChar char="•"/>
            </a:pPr>
            <a:r>
              <a:rPr lang="en-GB" i="1" dirty="0">
                <a:solidFill>
                  <a:srgbClr val="3A59AA"/>
                </a:solidFill>
              </a:rPr>
              <a:t>Today about 370 items collected over last 10 years</a:t>
            </a:r>
            <a:endParaRPr lang="en-US" dirty="0">
              <a:solidFill>
                <a:srgbClr val="3A59AA"/>
              </a:solidFill>
            </a:endParaRPr>
          </a:p>
        </p:txBody>
      </p:sp>
      <p:pic>
        <p:nvPicPr>
          <p:cNvPr id="3" name="Picture 2">
            <a:extLst>
              <a:ext uri="{FF2B5EF4-FFF2-40B4-BE49-F238E27FC236}">
                <a16:creationId xmlns:a16="http://schemas.microsoft.com/office/drawing/2014/main" id="{220222A4-6000-4865-9402-04DE48AFF924}"/>
              </a:ext>
            </a:extLst>
          </p:cNvPr>
          <p:cNvPicPr>
            <a:picLocks noChangeAspect="1"/>
          </p:cNvPicPr>
          <p:nvPr/>
        </p:nvPicPr>
        <p:blipFill>
          <a:blip r:embed="rId2"/>
          <a:stretch>
            <a:fillRect/>
          </a:stretch>
        </p:blipFill>
        <p:spPr>
          <a:xfrm>
            <a:off x="5156248" y="726176"/>
            <a:ext cx="3868321" cy="4135981"/>
          </a:xfrm>
          <a:prstGeom prst="rect">
            <a:avLst/>
          </a:prstGeom>
          <a:ln>
            <a:noFill/>
          </a:ln>
          <a:effectLst>
            <a:outerShdw blurRad="190500" algn="tl" rotWithShape="0">
              <a:srgbClr val="000000">
                <a:alpha val="70000"/>
              </a:srgbClr>
            </a:outerShdw>
          </a:effectLst>
        </p:spPr>
      </p:pic>
      <p:sp>
        <p:nvSpPr>
          <p:cNvPr id="25" name="TextBox 24">
            <a:extLst>
              <a:ext uri="{FF2B5EF4-FFF2-40B4-BE49-F238E27FC236}">
                <a16:creationId xmlns:a16="http://schemas.microsoft.com/office/drawing/2014/main" id="{7C8E5837-A2E8-4C78-B301-4BC927CDF42E}"/>
              </a:ext>
            </a:extLst>
          </p:cNvPr>
          <p:cNvSpPr txBox="1"/>
          <p:nvPr/>
        </p:nvSpPr>
        <p:spPr>
          <a:xfrm rot="1059918">
            <a:off x="5162581" y="2519093"/>
            <a:ext cx="3890809" cy="646331"/>
          </a:xfrm>
          <a:prstGeom prst="rect">
            <a:avLst/>
          </a:prstGeom>
          <a:solidFill>
            <a:srgbClr val="FFFF00"/>
          </a:solidFill>
        </p:spPr>
        <p:txBody>
          <a:bodyPr wrap="none" rtlCol="0">
            <a:spAutoFit/>
          </a:bodyPr>
          <a:lstStyle/>
          <a:p>
            <a:r>
              <a:rPr lang="fr-CH" dirty="0" err="1"/>
              <a:t>Current</a:t>
            </a:r>
            <a:r>
              <a:rPr lang="fr-CH" dirty="0"/>
              <a:t> RDB </a:t>
            </a:r>
            <a:r>
              <a:rPr lang="fr-CH" dirty="0" err="1"/>
              <a:t>static</a:t>
            </a:r>
            <a:r>
              <a:rPr lang="fr-CH" dirty="0"/>
              <a:t>, no </a:t>
            </a:r>
            <a:r>
              <a:rPr lang="fr-CH" dirty="0" err="1"/>
              <a:t>submissions</a:t>
            </a:r>
            <a:r>
              <a:rPr lang="fr-CH" dirty="0"/>
              <a:t>.</a:t>
            </a:r>
          </a:p>
          <a:p>
            <a:r>
              <a:rPr lang="fr-CH" dirty="0"/>
              <a:t>New RDB to </a:t>
            </a:r>
            <a:r>
              <a:rPr lang="fr-CH" dirty="0" err="1"/>
              <a:t>be</a:t>
            </a:r>
            <a:r>
              <a:rPr lang="fr-CH" dirty="0"/>
              <a:t> </a:t>
            </a:r>
            <a:r>
              <a:rPr lang="fr-CH" dirty="0" err="1"/>
              <a:t>published</a:t>
            </a:r>
            <a:r>
              <a:rPr lang="fr-CH" dirty="0"/>
              <a:t> end 2021</a:t>
            </a:r>
            <a:endParaRPr lang="en-US" dirty="0"/>
          </a:p>
        </p:txBody>
      </p:sp>
      <p:sp>
        <p:nvSpPr>
          <p:cNvPr id="26" name="Date Placeholder 2">
            <a:extLst>
              <a:ext uri="{FF2B5EF4-FFF2-40B4-BE49-F238E27FC236}">
                <a16:creationId xmlns:a16="http://schemas.microsoft.com/office/drawing/2014/main" id="{A48E8489-0DCF-453F-89D4-AA28D453E921}"/>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8" name="Slide Number Placeholder 1">
            <a:extLst>
              <a:ext uri="{FF2B5EF4-FFF2-40B4-BE49-F238E27FC236}">
                <a16:creationId xmlns:a16="http://schemas.microsoft.com/office/drawing/2014/main" id="{220CE0DB-DC43-4610-9D29-33173D55CF89}"/>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14</a:t>
            </a:fld>
            <a:endParaRPr lang="en-GB"/>
          </a:p>
        </p:txBody>
      </p:sp>
      <p:sp>
        <p:nvSpPr>
          <p:cNvPr id="17" name="Footer Placeholder 3">
            <a:extLst>
              <a:ext uri="{FF2B5EF4-FFF2-40B4-BE49-F238E27FC236}">
                <a16:creationId xmlns:a16="http://schemas.microsoft.com/office/drawing/2014/main" id="{8F1D14F2-A010-4A50-8588-EA09E81F2A51}"/>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3680581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65387" y="159046"/>
            <a:ext cx="7433173"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New IPPOG Resource Database is / will be…</a:t>
            </a:r>
            <a:endParaRPr lang="en-GB" sz="3000" dirty="0"/>
          </a:p>
        </p:txBody>
      </p:sp>
      <p:sp>
        <p:nvSpPr>
          <p:cNvPr id="13" name="TextBox 12">
            <a:extLst>
              <a:ext uri="{FF2B5EF4-FFF2-40B4-BE49-F238E27FC236}">
                <a16:creationId xmlns:a16="http://schemas.microsoft.com/office/drawing/2014/main" id="{BF688073-BC10-48A1-B8A6-7CD9E07F0992}"/>
              </a:ext>
            </a:extLst>
          </p:cNvPr>
          <p:cNvSpPr txBox="1"/>
          <p:nvPr/>
        </p:nvSpPr>
        <p:spPr>
          <a:xfrm>
            <a:off x="7983145" y="4033015"/>
            <a:ext cx="1061254" cy="646331"/>
          </a:xfrm>
          <a:prstGeom prst="rect">
            <a:avLst/>
          </a:prstGeom>
          <a:solidFill>
            <a:schemeClr val="bg1"/>
          </a:solidFill>
        </p:spPr>
        <p:txBody>
          <a:bodyPr wrap="square" rtlCol="0">
            <a:spAutoFit/>
          </a:bodyPr>
          <a:lstStyle/>
          <a:p>
            <a:endParaRPr lang="fr-CH" dirty="0"/>
          </a:p>
          <a:p>
            <a:endParaRPr lang="fr-CH" dirty="0"/>
          </a:p>
        </p:txBody>
      </p:sp>
      <p:sp>
        <p:nvSpPr>
          <p:cNvPr id="15" name="TextBox 14">
            <a:extLst>
              <a:ext uri="{FF2B5EF4-FFF2-40B4-BE49-F238E27FC236}">
                <a16:creationId xmlns:a16="http://schemas.microsoft.com/office/drawing/2014/main" id="{3363D461-5231-4164-B7D9-589DEF5AB6FA}"/>
              </a:ext>
            </a:extLst>
          </p:cNvPr>
          <p:cNvSpPr txBox="1"/>
          <p:nvPr/>
        </p:nvSpPr>
        <p:spPr>
          <a:xfrm>
            <a:off x="73779" y="1313124"/>
            <a:ext cx="9009788" cy="2369880"/>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i="1" dirty="0"/>
              <a:t>online platform to facilitate the exchange of HEP E&amp;O resources across the globe</a:t>
            </a:r>
          </a:p>
          <a:p>
            <a:pPr marL="285750" indent="-285750">
              <a:spcAft>
                <a:spcPts val="1200"/>
              </a:spcAft>
              <a:buFont typeface="Arial" panose="020B0604020202020204" pitchFamily="34" charset="0"/>
              <a:buChar char="•"/>
            </a:pPr>
            <a:r>
              <a:rPr lang="en-GB" sz="1800" i="1" dirty="0"/>
              <a:t>collection of high-quality engaging materials (e.g. videos, posters, talks, hands-on activities, tools, brochures and more)</a:t>
            </a:r>
            <a:r>
              <a:rPr lang="en-GB" i="1" dirty="0"/>
              <a:t> </a:t>
            </a:r>
          </a:p>
          <a:p>
            <a:pPr marL="285750" indent="-285750">
              <a:spcAft>
                <a:spcPts val="1200"/>
              </a:spcAft>
              <a:buFont typeface="Arial" panose="020B0604020202020204" pitchFamily="34" charset="0"/>
              <a:buChar char="•"/>
            </a:pPr>
            <a:r>
              <a:rPr lang="en-GB" i="1" dirty="0"/>
              <a:t>c</a:t>
            </a:r>
            <a:r>
              <a:rPr lang="en-GB" sz="1800" i="1" dirty="0"/>
              <a:t>ontent recommended by experts</a:t>
            </a:r>
          </a:p>
          <a:p>
            <a:pPr marL="285750" indent="-285750">
              <a:spcAft>
                <a:spcPts val="1200"/>
              </a:spcAft>
              <a:buFont typeface="Arial" panose="020B0604020202020204" pitchFamily="34" charset="0"/>
              <a:buChar char="•"/>
            </a:pPr>
            <a:r>
              <a:rPr lang="en-GB" i="1" dirty="0"/>
              <a:t>to share </a:t>
            </a:r>
            <a:r>
              <a:rPr lang="en-GB" sz="1800" i="1" dirty="0"/>
              <a:t>wonders and excitement of HEP with teachers, students and general public</a:t>
            </a:r>
          </a:p>
          <a:p>
            <a:pPr marL="285750" indent="-285750">
              <a:spcAft>
                <a:spcPts val="1200"/>
              </a:spcAft>
              <a:buFont typeface="Arial" panose="020B0604020202020204" pitchFamily="34" charset="0"/>
              <a:buChar char="•"/>
            </a:pPr>
            <a:r>
              <a:rPr lang="en-GB" sz="1800" i="1" dirty="0"/>
              <a:t>readily understandable and regularly updated to reflect the latest discoveries in HEP</a:t>
            </a:r>
            <a:endParaRPr lang="en-US" dirty="0"/>
          </a:p>
        </p:txBody>
      </p:sp>
      <p:sp>
        <p:nvSpPr>
          <p:cNvPr id="11" name="TextBox 10">
            <a:extLst>
              <a:ext uri="{FF2B5EF4-FFF2-40B4-BE49-F238E27FC236}">
                <a16:creationId xmlns:a16="http://schemas.microsoft.com/office/drawing/2014/main" id="{8B27BDC9-6845-4426-ABA4-F0EA289C1AA1}"/>
              </a:ext>
            </a:extLst>
          </p:cNvPr>
          <p:cNvSpPr txBox="1"/>
          <p:nvPr/>
        </p:nvSpPr>
        <p:spPr>
          <a:xfrm>
            <a:off x="82553" y="3689639"/>
            <a:ext cx="9010647" cy="537391"/>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200" dirty="0">
                <a:solidFill>
                  <a:srgbClr val="3A59AA"/>
                </a:solidFill>
              </a:rPr>
              <a:t> primary source of HEP outreach material in the world</a:t>
            </a:r>
          </a:p>
        </p:txBody>
      </p:sp>
      <p:sp>
        <p:nvSpPr>
          <p:cNvPr id="17" name="Date Placeholder 2">
            <a:extLst>
              <a:ext uri="{FF2B5EF4-FFF2-40B4-BE49-F238E27FC236}">
                <a16:creationId xmlns:a16="http://schemas.microsoft.com/office/drawing/2014/main" id="{BDD93482-7AF5-47EC-86CD-C62BE68CED9D}"/>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1" name="Slide Number Placeholder 1">
            <a:extLst>
              <a:ext uri="{FF2B5EF4-FFF2-40B4-BE49-F238E27FC236}">
                <a16:creationId xmlns:a16="http://schemas.microsoft.com/office/drawing/2014/main" id="{BC10EEA9-F68D-49A5-8D9F-3E8E6BA1DE5D}"/>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15</a:t>
            </a:fld>
            <a:endParaRPr lang="en-GB"/>
          </a:p>
        </p:txBody>
      </p:sp>
      <p:sp>
        <p:nvSpPr>
          <p:cNvPr id="12" name="Footer Placeholder 3">
            <a:extLst>
              <a:ext uri="{FF2B5EF4-FFF2-40B4-BE49-F238E27FC236}">
                <a16:creationId xmlns:a16="http://schemas.microsoft.com/office/drawing/2014/main" id="{91C16CB5-561E-4B0C-82EA-4559B9EF4AB8}"/>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3184723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584649" y="102395"/>
            <a:ext cx="6413457" cy="80732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New IPPOG Resource Database</a:t>
            </a:r>
            <a:endParaRPr lang="en-GB" sz="3000" dirty="0"/>
          </a:p>
        </p:txBody>
      </p:sp>
      <p:pic>
        <p:nvPicPr>
          <p:cNvPr id="9" name="Picture 8"/>
          <p:cNvPicPr>
            <a:picLocks noChangeAspect="1"/>
          </p:cNvPicPr>
          <p:nvPr/>
        </p:nvPicPr>
        <p:blipFill>
          <a:blip r:embed="rId2">
            <a:extLst>
              <a:ext uri="{BEBA8EAE-BF5A-486C-A8C5-ECC9F3942E4B}">
                <a14:imgProps xmlns:a14="http://schemas.microsoft.com/office/drawing/2010/main">
                  <a14:imgLayer r:embed="rId3">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8112872" y="1858274"/>
            <a:ext cx="639461" cy="339714"/>
          </a:xfrm>
          <a:prstGeom prst="rect">
            <a:avLst/>
          </a:prstGeom>
        </p:spPr>
      </p:pic>
      <p:sp>
        <p:nvSpPr>
          <p:cNvPr id="23" name="TextBox 22">
            <a:extLst>
              <a:ext uri="{FF2B5EF4-FFF2-40B4-BE49-F238E27FC236}">
                <a16:creationId xmlns:a16="http://schemas.microsoft.com/office/drawing/2014/main" id="{5A8C07FE-8A89-41F6-9F6D-B2C1B3816231}"/>
              </a:ext>
            </a:extLst>
          </p:cNvPr>
          <p:cNvSpPr txBox="1"/>
          <p:nvPr/>
        </p:nvSpPr>
        <p:spPr>
          <a:xfrm>
            <a:off x="27070" y="1001435"/>
            <a:ext cx="9116930" cy="1431161"/>
          </a:xfrm>
          <a:prstGeom prst="rect">
            <a:avLst/>
          </a:prstGeom>
          <a:noFill/>
        </p:spPr>
        <p:txBody>
          <a:bodyPr wrap="square">
            <a:spAutoFit/>
          </a:bodyPr>
          <a:lstStyle/>
          <a:p>
            <a:pPr algn="ctr">
              <a:spcAft>
                <a:spcPts val="600"/>
              </a:spcAft>
            </a:pPr>
            <a:r>
              <a:rPr lang="en-US" dirty="0">
                <a:solidFill>
                  <a:srgbClr val="0070C0"/>
                </a:solidFill>
              </a:rPr>
              <a:t>REVIEW and REDESIGN of Resource Database</a:t>
            </a:r>
          </a:p>
          <a:p>
            <a:pPr marL="285750" indent="-285750">
              <a:spcAft>
                <a:spcPts val="600"/>
              </a:spcAft>
              <a:buFont typeface="Arial" panose="020B0604020202020204" pitchFamily="34" charset="0"/>
              <a:buChar char="•"/>
            </a:pPr>
            <a:r>
              <a:rPr lang="en-US" dirty="0">
                <a:solidFill>
                  <a:schemeClr val="bg2">
                    <a:lumMod val="25000"/>
                  </a:schemeClr>
                </a:solidFill>
              </a:rPr>
              <a:t>Several years of discussions, efforts and feedback </a:t>
            </a:r>
          </a:p>
          <a:p>
            <a:pPr marL="285750" indent="-285750">
              <a:spcAft>
                <a:spcPts val="600"/>
              </a:spcAft>
              <a:buFont typeface="Arial" panose="020B0604020202020204" pitchFamily="34" charset="0"/>
              <a:buChar char="•"/>
            </a:pPr>
            <a:r>
              <a:rPr lang="en-US" dirty="0">
                <a:solidFill>
                  <a:schemeClr val="bg2">
                    <a:lumMod val="25000"/>
                  </a:schemeClr>
                </a:solidFill>
              </a:rPr>
              <a:t>New improved Resource Database proposal in 2017</a:t>
            </a:r>
            <a:endParaRPr lang="en-GB" sz="1800" i="1" dirty="0">
              <a:solidFill>
                <a:schemeClr val="bg2">
                  <a:lumMod val="25000"/>
                </a:schemeClr>
              </a:solidFill>
            </a:endParaRPr>
          </a:p>
          <a:p>
            <a:pPr marL="285750" indent="-285750">
              <a:spcAft>
                <a:spcPts val="600"/>
              </a:spcAft>
              <a:buFont typeface="Arial" panose="020B0604020202020204" pitchFamily="34" charset="0"/>
              <a:buChar char="•"/>
            </a:pPr>
            <a:r>
              <a:rPr lang="en-GB" sz="1800" dirty="0">
                <a:solidFill>
                  <a:schemeClr val="bg2">
                    <a:lumMod val="25000"/>
                  </a:schemeClr>
                </a:solidFill>
              </a:rPr>
              <a:t>Intense collaboration with high school teachers  (“IPPOG Friends” group)</a:t>
            </a:r>
            <a:r>
              <a:rPr lang="en-GB" sz="1800" dirty="0"/>
              <a:t> </a:t>
            </a:r>
          </a:p>
        </p:txBody>
      </p:sp>
      <p:sp>
        <p:nvSpPr>
          <p:cNvPr id="24" name="TextBox 23">
            <a:extLst>
              <a:ext uri="{FF2B5EF4-FFF2-40B4-BE49-F238E27FC236}">
                <a16:creationId xmlns:a16="http://schemas.microsoft.com/office/drawing/2014/main" id="{EC6F1052-9B93-4DC2-ACF7-35A877DBD358}"/>
              </a:ext>
            </a:extLst>
          </p:cNvPr>
          <p:cNvSpPr txBox="1"/>
          <p:nvPr/>
        </p:nvSpPr>
        <p:spPr>
          <a:xfrm>
            <a:off x="1920900" y="2445413"/>
            <a:ext cx="4958299" cy="2031325"/>
          </a:xfrm>
          <a:prstGeom prst="rect">
            <a:avLst/>
          </a:prstGeom>
          <a:solidFill>
            <a:srgbClr val="ADC535">
              <a:alpha val="50000"/>
            </a:srgbClr>
          </a:solidFill>
        </p:spPr>
        <p:txBody>
          <a:bodyPr wrap="square">
            <a:spAutoFit/>
          </a:bodyPr>
          <a:lstStyle/>
          <a:p>
            <a:pPr marL="285750" indent="-285750">
              <a:buFont typeface="Arial" panose="020B0604020202020204" pitchFamily="34" charset="0"/>
              <a:buChar char="•"/>
            </a:pPr>
            <a:r>
              <a:rPr lang="en-US" dirty="0">
                <a:solidFill>
                  <a:schemeClr val="bg2">
                    <a:lumMod val="25000"/>
                  </a:schemeClr>
                </a:solidFill>
              </a:rPr>
              <a:t>Broaden audiences </a:t>
            </a:r>
          </a:p>
          <a:p>
            <a:pPr marL="285750" indent="-285750">
              <a:buFont typeface="Arial" panose="020B0604020202020204" pitchFamily="34" charset="0"/>
              <a:buChar char="•"/>
            </a:pPr>
            <a:r>
              <a:rPr lang="en-US" dirty="0">
                <a:solidFill>
                  <a:schemeClr val="bg2">
                    <a:lumMod val="25000"/>
                  </a:schemeClr>
                </a:solidFill>
              </a:rPr>
              <a:t>Improve functionality and user-friendliness </a:t>
            </a:r>
          </a:p>
          <a:p>
            <a:r>
              <a:rPr lang="en-US" dirty="0">
                <a:solidFill>
                  <a:schemeClr val="bg2">
                    <a:lumMod val="25000"/>
                  </a:schemeClr>
                </a:solidFill>
              </a:rPr>
              <a:t>     for both users and contributors  </a:t>
            </a:r>
          </a:p>
          <a:p>
            <a:pPr marL="285750" indent="-285750">
              <a:buFont typeface="Arial" panose="020B0604020202020204" pitchFamily="34" charset="0"/>
              <a:buChar char="•"/>
            </a:pPr>
            <a:r>
              <a:rPr lang="en-US" dirty="0">
                <a:solidFill>
                  <a:schemeClr val="bg2">
                    <a:lumMod val="25000"/>
                  </a:schemeClr>
                </a:solidFill>
              </a:rPr>
              <a:t>Simplify categories</a:t>
            </a:r>
          </a:p>
          <a:p>
            <a:pPr marL="285750" indent="-285750">
              <a:buFont typeface="Arial" panose="020B0604020202020204" pitchFamily="34" charset="0"/>
              <a:buChar char="•"/>
            </a:pPr>
            <a:r>
              <a:rPr lang="en-US" dirty="0">
                <a:solidFill>
                  <a:schemeClr val="bg2">
                    <a:lumMod val="25000"/>
                  </a:schemeClr>
                </a:solidFill>
              </a:rPr>
              <a:t>Full coverage of relevant topics</a:t>
            </a:r>
          </a:p>
          <a:p>
            <a:pPr marL="285750" indent="-285750">
              <a:buFont typeface="Arial" panose="020B0604020202020204" pitchFamily="34" charset="0"/>
              <a:buChar char="•"/>
            </a:pPr>
            <a:r>
              <a:rPr lang="en-US" dirty="0">
                <a:solidFill>
                  <a:schemeClr val="bg2">
                    <a:lumMod val="25000"/>
                  </a:schemeClr>
                </a:solidFill>
              </a:rPr>
              <a:t>Keep the content up-to-date</a:t>
            </a:r>
          </a:p>
          <a:p>
            <a:pPr marL="285750" indent="-285750">
              <a:buFont typeface="Arial" panose="020B0604020202020204" pitchFamily="34" charset="0"/>
              <a:buChar char="•"/>
            </a:pPr>
            <a:r>
              <a:rPr lang="en-US" sz="1800" dirty="0">
                <a:solidFill>
                  <a:schemeClr val="bg2">
                    <a:lumMod val="25000"/>
                  </a:schemeClr>
                </a:solidFill>
              </a:rPr>
              <a:t>Continuous feedback and improvements</a:t>
            </a:r>
            <a:endParaRPr lang="en-GB" sz="1800" dirty="0">
              <a:solidFill>
                <a:schemeClr val="bg2">
                  <a:lumMod val="25000"/>
                </a:schemeClr>
              </a:solidFill>
            </a:endParaRPr>
          </a:p>
        </p:txBody>
      </p:sp>
      <p:sp>
        <p:nvSpPr>
          <p:cNvPr id="26" name="TextBox 25">
            <a:extLst>
              <a:ext uri="{FF2B5EF4-FFF2-40B4-BE49-F238E27FC236}">
                <a16:creationId xmlns:a16="http://schemas.microsoft.com/office/drawing/2014/main" id="{41EBD252-B477-493F-967D-B39605ACA0BB}"/>
              </a:ext>
            </a:extLst>
          </p:cNvPr>
          <p:cNvSpPr txBox="1"/>
          <p:nvPr/>
        </p:nvSpPr>
        <p:spPr>
          <a:xfrm>
            <a:off x="666998" y="3337370"/>
            <a:ext cx="1214464" cy="369332"/>
          </a:xfrm>
          <a:prstGeom prst="rect">
            <a:avLst/>
          </a:prstGeom>
          <a:noFill/>
        </p:spPr>
        <p:txBody>
          <a:bodyPr wrap="square">
            <a:spAutoFit/>
          </a:bodyPr>
          <a:lstStyle/>
          <a:p>
            <a:pPr>
              <a:spcAft>
                <a:spcPts val="600"/>
              </a:spcAft>
            </a:pPr>
            <a:r>
              <a:rPr lang="en-US" dirty="0">
                <a:solidFill>
                  <a:srgbClr val="0070C0"/>
                </a:solidFill>
              </a:rPr>
              <a:t>GOALS</a:t>
            </a:r>
          </a:p>
        </p:txBody>
      </p:sp>
      <p:sp>
        <p:nvSpPr>
          <p:cNvPr id="27" name="Date Placeholder 2">
            <a:extLst>
              <a:ext uri="{FF2B5EF4-FFF2-40B4-BE49-F238E27FC236}">
                <a16:creationId xmlns:a16="http://schemas.microsoft.com/office/drawing/2014/main" id="{D1D6F859-C295-45B2-9698-D13CA6CF0FF0}"/>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9" name="Slide Number Placeholder 1">
            <a:extLst>
              <a:ext uri="{FF2B5EF4-FFF2-40B4-BE49-F238E27FC236}">
                <a16:creationId xmlns:a16="http://schemas.microsoft.com/office/drawing/2014/main" id="{7F1AC54B-8D1E-4EC8-9542-5495C9D0E793}"/>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16</a:t>
            </a:fld>
            <a:endParaRPr lang="en-GB"/>
          </a:p>
        </p:txBody>
      </p:sp>
      <p:sp>
        <p:nvSpPr>
          <p:cNvPr id="11" name="Footer Placeholder 3">
            <a:extLst>
              <a:ext uri="{FF2B5EF4-FFF2-40B4-BE49-F238E27FC236}">
                <a16:creationId xmlns:a16="http://schemas.microsoft.com/office/drawing/2014/main" id="{7E1A2F52-3C52-4627-BBAA-C9F55C5A1A36}"/>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2777320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55034" y="129564"/>
            <a:ext cx="6760265"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Challenges</a:t>
            </a:r>
            <a:endParaRPr lang="en-GB" sz="3000" dirty="0"/>
          </a:p>
        </p:txBody>
      </p:sp>
      <p:sp>
        <p:nvSpPr>
          <p:cNvPr id="3" name="TextBox 2"/>
          <p:cNvSpPr txBox="1"/>
          <p:nvPr/>
        </p:nvSpPr>
        <p:spPr>
          <a:xfrm>
            <a:off x="338140" y="1025654"/>
            <a:ext cx="6239209" cy="1754326"/>
          </a:xfrm>
          <a:prstGeom prst="rect">
            <a:avLst/>
          </a:prstGeom>
          <a:noFill/>
        </p:spPr>
        <p:txBody>
          <a:bodyPr wrap="none" rtlCol="0">
            <a:spAutoFit/>
          </a:bodyPr>
          <a:lstStyle/>
          <a:p>
            <a:pPr>
              <a:spcAft>
                <a:spcPts val="600"/>
              </a:spcAft>
            </a:pPr>
            <a:r>
              <a:rPr lang="en-US" sz="2500" dirty="0">
                <a:solidFill>
                  <a:srgbClr val="3A59AA"/>
                </a:solidFill>
              </a:rPr>
              <a:t>TECHNICAL</a:t>
            </a:r>
            <a:endParaRPr lang="en-US" sz="2000" dirty="0">
              <a:solidFill>
                <a:srgbClr val="3A59AA"/>
              </a:solidFill>
            </a:endParaRPr>
          </a:p>
          <a:p>
            <a:pPr marL="285750" indent="-285750">
              <a:spcAft>
                <a:spcPts val="1200"/>
              </a:spcAft>
              <a:buFont typeface="Wingdings" panose="05000000000000000000" pitchFamily="2" charset="2"/>
              <a:buChar char="q"/>
            </a:pPr>
            <a:r>
              <a:rPr lang="en-US" sz="2000" dirty="0">
                <a:solidFill>
                  <a:schemeClr val="tx1">
                    <a:lumMod val="75000"/>
                    <a:lumOff val="25000"/>
                  </a:schemeClr>
                </a:solidFill>
              </a:rPr>
              <a:t> Dedicated submission form at CDS </a:t>
            </a:r>
          </a:p>
          <a:p>
            <a:pPr marL="285750" indent="-285750">
              <a:spcAft>
                <a:spcPts val="1200"/>
              </a:spcAft>
              <a:buFont typeface="Wingdings" panose="05000000000000000000" pitchFamily="2" charset="2"/>
              <a:buChar char="q"/>
            </a:pPr>
            <a:r>
              <a:rPr lang="en-US" sz="2000" dirty="0">
                <a:solidFill>
                  <a:schemeClr val="tx1">
                    <a:lumMod val="75000"/>
                    <a:lumOff val="25000"/>
                  </a:schemeClr>
                </a:solidFill>
              </a:rPr>
              <a:t> Interface between CDS and Drupal </a:t>
            </a:r>
            <a:r>
              <a:rPr lang="en-US" sz="1500" dirty="0">
                <a:solidFill>
                  <a:schemeClr val="tx1">
                    <a:lumMod val="75000"/>
                    <a:lumOff val="25000"/>
                  </a:schemeClr>
                </a:solidFill>
              </a:rPr>
              <a:t>(external company)</a:t>
            </a:r>
          </a:p>
          <a:p>
            <a:r>
              <a:rPr lang="en-US" dirty="0">
                <a:solidFill>
                  <a:schemeClr val="tx1">
                    <a:lumMod val="75000"/>
                    <a:lumOff val="25000"/>
                  </a:schemeClr>
                </a:solidFill>
              </a:rPr>
              <a:t>     </a:t>
            </a:r>
            <a:r>
              <a:rPr lang="en-US" dirty="0"/>
              <a:t>     </a:t>
            </a:r>
          </a:p>
        </p:txBody>
      </p:sp>
      <p:sp>
        <p:nvSpPr>
          <p:cNvPr id="11" name="TextBox 10">
            <a:extLst>
              <a:ext uri="{FF2B5EF4-FFF2-40B4-BE49-F238E27FC236}">
                <a16:creationId xmlns:a16="http://schemas.microsoft.com/office/drawing/2014/main" id="{977D5617-350A-4717-8800-1B4247D51824}"/>
              </a:ext>
            </a:extLst>
          </p:cNvPr>
          <p:cNvSpPr txBox="1"/>
          <p:nvPr/>
        </p:nvSpPr>
        <p:spPr>
          <a:xfrm>
            <a:off x="338140" y="2644876"/>
            <a:ext cx="7956774" cy="1785104"/>
          </a:xfrm>
          <a:prstGeom prst="rect">
            <a:avLst/>
          </a:prstGeom>
          <a:noFill/>
        </p:spPr>
        <p:txBody>
          <a:bodyPr wrap="square" rtlCol="0">
            <a:spAutoFit/>
          </a:bodyPr>
          <a:lstStyle/>
          <a:p>
            <a:pPr>
              <a:spcAft>
                <a:spcPts val="600"/>
              </a:spcAft>
            </a:pPr>
            <a:r>
              <a:rPr lang="en-US" sz="2500" dirty="0">
                <a:solidFill>
                  <a:srgbClr val="3A59AA"/>
                </a:solidFill>
              </a:rPr>
              <a:t>CONTENT</a:t>
            </a:r>
          </a:p>
          <a:p>
            <a:pPr marL="285750" indent="-285750">
              <a:spcAft>
                <a:spcPts val="1200"/>
              </a:spcAft>
              <a:buFont typeface="Wingdings" panose="05000000000000000000" pitchFamily="2" charset="2"/>
              <a:buChar char="q"/>
            </a:pPr>
            <a:r>
              <a:rPr lang="en-US" sz="2000" dirty="0"/>
              <a:t>Curation of existing / “old” items</a:t>
            </a:r>
          </a:p>
          <a:p>
            <a:pPr marL="285750" indent="-285750">
              <a:spcAft>
                <a:spcPts val="1200"/>
              </a:spcAft>
              <a:buFont typeface="Wingdings" panose="05000000000000000000" pitchFamily="2" charset="2"/>
              <a:buChar char="q"/>
            </a:pPr>
            <a:r>
              <a:rPr lang="en-US" sz="2000" dirty="0"/>
              <a:t>Collection of new / up-to-date best items</a:t>
            </a:r>
          </a:p>
          <a:p>
            <a:pPr marL="285750" indent="-285750">
              <a:spcAft>
                <a:spcPts val="1200"/>
              </a:spcAft>
              <a:buFont typeface="Wingdings" panose="05000000000000000000" pitchFamily="2" charset="2"/>
              <a:buChar char="q"/>
            </a:pPr>
            <a:r>
              <a:rPr lang="en-US" sz="2000" dirty="0"/>
              <a:t>New content development</a:t>
            </a:r>
          </a:p>
        </p:txBody>
      </p:sp>
      <p:sp>
        <p:nvSpPr>
          <p:cNvPr id="19" name="TextBox 18">
            <a:extLst>
              <a:ext uri="{FF2B5EF4-FFF2-40B4-BE49-F238E27FC236}">
                <a16:creationId xmlns:a16="http://schemas.microsoft.com/office/drawing/2014/main" id="{A0ED66F2-E1BD-4F4E-90CC-F4CBB32D20D6}"/>
              </a:ext>
            </a:extLst>
          </p:cNvPr>
          <p:cNvSpPr txBox="1"/>
          <p:nvPr/>
        </p:nvSpPr>
        <p:spPr>
          <a:xfrm>
            <a:off x="5084952" y="1518097"/>
            <a:ext cx="2923806" cy="323165"/>
          </a:xfrm>
          <a:prstGeom prst="rect">
            <a:avLst/>
          </a:prstGeom>
          <a:solidFill>
            <a:srgbClr val="C4006B">
              <a:alpha val="20000"/>
            </a:srgbClr>
          </a:solidFill>
        </p:spPr>
        <p:txBody>
          <a:bodyPr wrap="square" rtlCol="0">
            <a:spAutoFit/>
          </a:bodyPr>
          <a:lstStyle/>
          <a:p>
            <a:r>
              <a:rPr lang="fr-CH" sz="1500" dirty="0"/>
              <a:t>In-</a:t>
            </a:r>
            <a:r>
              <a:rPr lang="fr-CH" sz="1500" dirty="0" err="1"/>
              <a:t>kind</a:t>
            </a:r>
            <a:r>
              <a:rPr lang="fr-CH" sz="1500" dirty="0"/>
              <a:t> contribution </a:t>
            </a:r>
            <a:r>
              <a:rPr lang="fr-CH" sz="1500" dirty="0" err="1"/>
              <a:t>from</a:t>
            </a:r>
            <a:r>
              <a:rPr lang="fr-CH" sz="1500" dirty="0"/>
              <a:t> CERN</a:t>
            </a:r>
          </a:p>
        </p:txBody>
      </p:sp>
      <p:sp>
        <p:nvSpPr>
          <p:cNvPr id="20" name="TextBox 19">
            <a:extLst>
              <a:ext uri="{FF2B5EF4-FFF2-40B4-BE49-F238E27FC236}">
                <a16:creationId xmlns:a16="http://schemas.microsoft.com/office/drawing/2014/main" id="{59D69ADD-4F34-48FF-80AB-A35E9452777B}"/>
              </a:ext>
            </a:extLst>
          </p:cNvPr>
          <p:cNvSpPr txBox="1"/>
          <p:nvPr/>
        </p:nvSpPr>
        <p:spPr>
          <a:xfrm>
            <a:off x="338140" y="3100960"/>
            <a:ext cx="4485320" cy="369332"/>
          </a:xfrm>
          <a:prstGeom prst="rect">
            <a:avLst/>
          </a:prstGeom>
          <a:solidFill>
            <a:srgbClr val="C4006B">
              <a:alpha val="20000"/>
            </a:srgbClr>
          </a:solidFill>
        </p:spPr>
        <p:txBody>
          <a:bodyPr wrap="square" rtlCol="0">
            <a:spAutoFit/>
          </a:bodyPr>
          <a:lstStyle/>
          <a:p>
            <a:endParaRPr lang="fr-CH" dirty="0"/>
          </a:p>
        </p:txBody>
      </p:sp>
      <p:sp>
        <p:nvSpPr>
          <p:cNvPr id="21" name="Date Placeholder 2">
            <a:extLst>
              <a:ext uri="{FF2B5EF4-FFF2-40B4-BE49-F238E27FC236}">
                <a16:creationId xmlns:a16="http://schemas.microsoft.com/office/drawing/2014/main" id="{9543B5CA-3EF7-45A6-8066-2585876ADB99}"/>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3" name="Slide Number Placeholder 1">
            <a:extLst>
              <a:ext uri="{FF2B5EF4-FFF2-40B4-BE49-F238E27FC236}">
                <a16:creationId xmlns:a16="http://schemas.microsoft.com/office/drawing/2014/main" id="{83BAD020-89BC-4915-BFE4-FF0883CF21D6}"/>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17</a:t>
            </a:fld>
            <a:endParaRPr lang="en-GB"/>
          </a:p>
        </p:txBody>
      </p:sp>
      <p:sp>
        <p:nvSpPr>
          <p:cNvPr id="10" name="Footer Placeholder 3">
            <a:extLst>
              <a:ext uri="{FF2B5EF4-FFF2-40B4-BE49-F238E27FC236}">
                <a16:creationId xmlns:a16="http://schemas.microsoft.com/office/drawing/2014/main" id="{5CE86C8D-0ED9-4253-8C30-93B63502964E}"/>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4144834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400688" y="159144"/>
            <a:ext cx="7877175" cy="686348"/>
          </a:xfrm>
        </p:spPr>
        <p:txBody>
          <a:bodyPr>
            <a:normAutofit/>
          </a:bodyPr>
          <a:lstStyle/>
          <a:p>
            <a:pPr algn="ctr"/>
            <a:r>
              <a:rPr lang="en-US" dirty="0"/>
              <a:t>IPPOG RDB Curation  </a:t>
            </a:r>
            <a:endParaRPr lang="en-US" sz="3600" dirty="0"/>
          </a:p>
        </p:txBody>
      </p:sp>
      <p:sp>
        <p:nvSpPr>
          <p:cNvPr id="8" name="TextBox 7"/>
          <p:cNvSpPr txBox="1"/>
          <p:nvPr/>
        </p:nvSpPr>
        <p:spPr>
          <a:xfrm>
            <a:off x="119499" y="977116"/>
            <a:ext cx="8905002" cy="954107"/>
          </a:xfrm>
          <a:prstGeom prst="rect">
            <a:avLst/>
          </a:prstGeom>
          <a:noFill/>
        </p:spPr>
        <p:txBody>
          <a:bodyPr wrap="none" rtlCol="0">
            <a:spAutoFit/>
          </a:bodyPr>
          <a:lstStyle/>
          <a:p>
            <a:pPr algn="ctr">
              <a:spcAft>
                <a:spcPts val="600"/>
              </a:spcAft>
            </a:pPr>
            <a:r>
              <a:rPr lang="fr-CH" dirty="0">
                <a:solidFill>
                  <a:srgbClr val="3A59AA"/>
                </a:solidFill>
              </a:rPr>
              <a:t>RDB CURATION group </a:t>
            </a:r>
            <a:r>
              <a:rPr lang="fr-CH" dirty="0">
                <a:solidFill>
                  <a:schemeClr val="bg2">
                    <a:lumMod val="25000"/>
                  </a:schemeClr>
                </a:solidFill>
              </a:rPr>
              <a:t>(</a:t>
            </a:r>
            <a:r>
              <a:rPr lang="fr-CH" dirty="0" err="1">
                <a:solidFill>
                  <a:schemeClr val="bg2">
                    <a:lumMod val="25000"/>
                  </a:schemeClr>
                </a:solidFill>
              </a:rPr>
              <a:t>since</a:t>
            </a:r>
            <a:r>
              <a:rPr lang="fr-CH" dirty="0">
                <a:solidFill>
                  <a:schemeClr val="bg2">
                    <a:lumMod val="25000"/>
                  </a:schemeClr>
                </a:solidFill>
              </a:rPr>
              <a:t> </a:t>
            </a:r>
            <a:r>
              <a:rPr lang="fr-CH" dirty="0" err="1">
                <a:solidFill>
                  <a:schemeClr val="bg2">
                    <a:lumMod val="25000"/>
                  </a:schemeClr>
                </a:solidFill>
              </a:rPr>
              <a:t>summer</a:t>
            </a:r>
            <a:r>
              <a:rPr lang="fr-CH" dirty="0">
                <a:solidFill>
                  <a:schemeClr val="bg2">
                    <a:lumMod val="25000"/>
                  </a:schemeClr>
                </a:solidFill>
              </a:rPr>
              <a:t> 2020)</a:t>
            </a:r>
          </a:p>
          <a:p>
            <a:r>
              <a:rPr lang="fr-CH" dirty="0">
                <a:solidFill>
                  <a:srgbClr val="3A59AA"/>
                </a:solidFill>
              </a:rPr>
              <a:t>~ 40 experts </a:t>
            </a:r>
            <a:r>
              <a:rPr lang="fr-CH" dirty="0" err="1">
                <a:solidFill>
                  <a:srgbClr val="3A59AA"/>
                </a:solidFill>
              </a:rPr>
              <a:t>from</a:t>
            </a:r>
            <a:r>
              <a:rPr lang="fr-CH" dirty="0">
                <a:solidFill>
                  <a:srgbClr val="3A59AA"/>
                </a:solidFill>
              </a:rPr>
              <a:t> </a:t>
            </a:r>
            <a:r>
              <a:rPr lang="fr-CH" dirty="0" err="1">
                <a:solidFill>
                  <a:srgbClr val="3A59AA"/>
                </a:solidFill>
              </a:rPr>
              <a:t>around</a:t>
            </a:r>
            <a:r>
              <a:rPr lang="fr-CH" dirty="0">
                <a:solidFill>
                  <a:srgbClr val="3A59AA"/>
                </a:solidFill>
              </a:rPr>
              <a:t> the world:</a:t>
            </a:r>
            <a:r>
              <a:rPr lang="fr-CH" dirty="0">
                <a:solidFill>
                  <a:srgbClr val="0070C0"/>
                </a:solidFill>
              </a:rPr>
              <a:t> </a:t>
            </a:r>
            <a:r>
              <a:rPr lang="fr-CH" b="1" dirty="0">
                <a:solidFill>
                  <a:srgbClr val="2998D9"/>
                </a:solidFill>
              </a:rPr>
              <a:t> </a:t>
            </a:r>
            <a:r>
              <a:rPr lang="fr-CH" sz="1500" dirty="0"/>
              <a:t>-  </a:t>
            </a:r>
            <a:r>
              <a:rPr lang="fr-CH" sz="1500" dirty="0" err="1"/>
              <a:t>physics</a:t>
            </a:r>
            <a:r>
              <a:rPr lang="fr-CH" sz="1500" dirty="0"/>
              <a:t> </a:t>
            </a:r>
            <a:r>
              <a:rPr lang="fr-CH" sz="1500" dirty="0" err="1"/>
              <a:t>teachers</a:t>
            </a:r>
            <a:r>
              <a:rPr lang="fr-CH" sz="1500" dirty="0"/>
              <a:t>, </a:t>
            </a:r>
            <a:r>
              <a:rPr lang="fr-CH" sz="1500" dirty="0" err="1"/>
              <a:t>scientists</a:t>
            </a:r>
            <a:r>
              <a:rPr lang="fr-CH" sz="1500" dirty="0"/>
              <a:t> and science </a:t>
            </a:r>
            <a:r>
              <a:rPr lang="fr-CH" sz="1500" dirty="0" err="1"/>
              <a:t>communicators</a:t>
            </a:r>
            <a:endParaRPr lang="fr-CH" sz="1500" dirty="0"/>
          </a:p>
          <a:p>
            <a:r>
              <a:rPr lang="fr-CH" sz="1500" dirty="0"/>
              <a:t>				</a:t>
            </a:r>
          </a:p>
        </p:txBody>
      </p:sp>
      <p:sp>
        <p:nvSpPr>
          <p:cNvPr id="11" name="TextBox 10"/>
          <p:cNvSpPr txBox="1"/>
          <p:nvPr/>
        </p:nvSpPr>
        <p:spPr>
          <a:xfrm>
            <a:off x="4273861" y="1889307"/>
            <a:ext cx="1188542" cy="1338828"/>
          </a:xfrm>
          <a:prstGeom prst="rect">
            <a:avLst/>
          </a:prstGeom>
          <a:noFill/>
        </p:spPr>
        <p:txBody>
          <a:bodyPr wrap="square" rtlCol="0">
            <a:spAutoFit/>
          </a:bodyPr>
          <a:lstStyle/>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Patricia Teles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Pierluigi Paolucci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Ram Krishna Sharma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Richard Dower</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Robert Nickson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Soleiman Rasouli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Spencer Pasero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Stefania Della </a:t>
            </a:r>
            <a:r>
              <a:rPr lang="en-GB" sz="900" dirty="0" err="1">
                <a:effectLst/>
                <a:latin typeface="Calibri" panose="020F0502020204030204" pitchFamily="34" charset="0"/>
                <a:ea typeface="Calibri" panose="020F0502020204030204" pitchFamily="34" charset="0"/>
                <a:cs typeface="Times New Roman" panose="02020603050405020304" pitchFamily="18" charset="0"/>
              </a:rPr>
              <a:t>Sciucca</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err="1">
                <a:effectLst/>
                <a:latin typeface="Calibri" panose="020F0502020204030204" pitchFamily="34" charset="0"/>
                <a:ea typeface="Calibri" panose="020F0502020204030204" pitchFamily="34" charset="0"/>
                <a:cs typeface="Times New Roman" panose="02020603050405020304" pitchFamily="18" charset="0"/>
              </a:rPr>
              <a:t>Yury</a:t>
            </a:r>
            <a:r>
              <a:rPr lang="en-GB" sz="900" dirty="0">
                <a:effectLst/>
                <a:latin typeface="Calibri" panose="020F0502020204030204" pitchFamily="34" charset="0"/>
                <a:ea typeface="Calibri" panose="020F0502020204030204" pitchFamily="34" charset="0"/>
                <a:cs typeface="Times New Roman" panose="02020603050405020304" pitchFamily="18" charset="0"/>
              </a:rPr>
              <a:t> Ivanov</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46E43DE6-96BF-445F-968B-5D94925F5A38}"/>
              </a:ext>
            </a:extLst>
          </p:cNvPr>
          <p:cNvSpPr txBox="1"/>
          <p:nvPr/>
        </p:nvSpPr>
        <p:spPr>
          <a:xfrm>
            <a:off x="1904202" y="1838020"/>
            <a:ext cx="1353843" cy="1477328"/>
          </a:xfrm>
          <a:prstGeom prst="rect">
            <a:avLst/>
          </a:prstGeom>
          <a:noFill/>
        </p:spPr>
        <p:txBody>
          <a:bodyPr wrap="square" rtlCol="0">
            <a:spAutoFit/>
          </a:bodyPr>
          <a:lstStyle/>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Dario Menasce</a:t>
            </a: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Despina Hatzifotiadou</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Enrique Arce-Larreta</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Harry Stuckey</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Ian Bearden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Ivan Melo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Jean-Christophe Pelhate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Joel </a:t>
            </a:r>
            <a:r>
              <a:rPr lang="en-GB" sz="900" dirty="0" err="1">
                <a:effectLst/>
                <a:latin typeface="Calibri" panose="020F0502020204030204" pitchFamily="34" charset="0"/>
                <a:ea typeface="Calibri" panose="020F0502020204030204" pitchFamily="34" charset="0"/>
                <a:cs typeface="Times New Roman" panose="02020603050405020304" pitchFamily="18" charset="0"/>
              </a:rPr>
              <a:t>Klammer</a:t>
            </a:r>
            <a:r>
              <a:rPr lang="en-GB" sz="900" dirty="0">
                <a:effectLst/>
                <a:latin typeface="Calibri" panose="020F050202020403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José María Díaz Fuentes</a:t>
            </a: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Julia Woithe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id="{AEDF182D-D82A-42D9-BCBA-5290B432EA8A}"/>
              </a:ext>
            </a:extLst>
          </p:cNvPr>
          <p:cNvSpPr txBox="1"/>
          <p:nvPr/>
        </p:nvSpPr>
        <p:spPr>
          <a:xfrm>
            <a:off x="236659" y="1844657"/>
            <a:ext cx="1666127" cy="1477328"/>
          </a:xfrm>
          <a:prstGeom prst="rect">
            <a:avLst/>
          </a:prstGeom>
          <a:noFill/>
        </p:spPr>
        <p:txBody>
          <a:bodyPr wrap="square" rtlCol="0">
            <a:spAutoFit/>
          </a:bodyPr>
          <a:lstStyle/>
          <a:p>
            <a:r>
              <a:rPr lang="en-GB" sz="900" dirty="0">
                <a:effectLst/>
                <a:latin typeface="Calibri" panose="020F0502020204030204" pitchFamily="34" charset="0"/>
                <a:ea typeface="Calibri" panose="020F0502020204030204" pitchFamily="34" charset="0"/>
                <a:cs typeface="Times New Roman" panose="02020603050405020304" pitchFamily="18" charset="0"/>
              </a:rPr>
              <a:t>Alberto Ruiz Jimeno</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Andreas Delannoy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Ani Torres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Anna Marie Wolf</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Carlos Cunha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Cassondra McHugh-Lowther</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Cédric Vanden Driessche</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Claire Adam-Bourdarios</a:t>
            </a: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Claire Bonnoit-Chevalier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Daniela Ambar Gayoso Miranda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C1FDB2F9-4F02-4314-A5CD-69105007339C}"/>
              </a:ext>
            </a:extLst>
          </p:cNvPr>
          <p:cNvSpPr txBox="1"/>
          <p:nvPr/>
        </p:nvSpPr>
        <p:spPr>
          <a:xfrm>
            <a:off x="3258045" y="1859996"/>
            <a:ext cx="1006291" cy="1477328"/>
          </a:xfrm>
          <a:prstGeom prst="rect">
            <a:avLst/>
          </a:prstGeom>
          <a:noFill/>
        </p:spPr>
        <p:txBody>
          <a:bodyPr wrap="square" rtlCol="0">
            <a:spAutoFit/>
          </a:bodyPr>
          <a:lstStyle/>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Kevin Martz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Kevin Mosedale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Lucia Battistella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Luís Afonso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Maria Niland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Marla Glover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Michael R. Fetsko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Michael </a:t>
            </a:r>
            <a:r>
              <a:rPr lang="en-GB" sz="900" dirty="0" err="1">
                <a:effectLst/>
                <a:latin typeface="Calibri" panose="020F0502020204030204" pitchFamily="34" charset="0"/>
                <a:ea typeface="Calibri" panose="020F0502020204030204" pitchFamily="34" charset="0"/>
                <a:cs typeface="Times New Roman" panose="02020603050405020304" pitchFamily="18" charset="0"/>
              </a:rPr>
              <a:t>Wadness</a:t>
            </a:r>
            <a:r>
              <a:rPr lang="en-GB" sz="900" dirty="0">
                <a:effectLst/>
                <a:latin typeface="Calibri" panose="020F050202020403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Miki Otsuka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Moritz Springer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TextBox 21">
            <a:extLst>
              <a:ext uri="{FF2B5EF4-FFF2-40B4-BE49-F238E27FC236}">
                <a16:creationId xmlns:a16="http://schemas.microsoft.com/office/drawing/2014/main" id="{2CD390FF-516B-454B-BDFB-579ED158C6D5}"/>
              </a:ext>
            </a:extLst>
          </p:cNvPr>
          <p:cNvSpPr txBox="1"/>
          <p:nvPr/>
        </p:nvSpPr>
        <p:spPr>
          <a:xfrm>
            <a:off x="84236" y="1835650"/>
            <a:ext cx="5481731" cy="1477328"/>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a:p>
            <a:endParaRPr lang="fr-CH" dirty="0"/>
          </a:p>
        </p:txBody>
      </p:sp>
      <p:sp>
        <p:nvSpPr>
          <p:cNvPr id="24" name="Rectangle 23">
            <a:extLst>
              <a:ext uri="{FF2B5EF4-FFF2-40B4-BE49-F238E27FC236}">
                <a16:creationId xmlns:a16="http://schemas.microsoft.com/office/drawing/2014/main" id="{DF854495-AF04-46BF-AA43-F0FB0FD18200}"/>
              </a:ext>
            </a:extLst>
          </p:cNvPr>
          <p:cNvSpPr/>
          <p:nvPr/>
        </p:nvSpPr>
        <p:spPr>
          <a:xfrm>
            <a:off x="119499" y="3342308"/>
            <a:ext cx="7642225" cy="1184940"/>
          </a:xfrm>
          <a:prstGeom prst="rect">
            <a:avLst/>
          </a:prstGeom>
        </p:spPr>
        <p:txBody>
          <a:bodyPr wrap="square">
            <a:spAutoFit/>
          </a:bodyPr>
          <a:lstStyle/>
          <a:p>
            <a:pPr>
              <a:spcAft>
                <a:spcPts val="600"/>
              </a:spcAft>
            </a:pPr>
            <a:endParaRPr lang="en-US" sz="200" dirty="0"/>
          </a:p>
          <a:p>
            <a:pPr marL="285750" indent="-285750">
              <a:spcAft>
                <a:spcPts val="600"/>
              </a:spcAft>
              <a:buFont typeface="Wingdings" panose="05000000000000000000" pitchFamily="2" charset="2"/>
              <a:buChar char="q"/>
            </a:pPr>
            <a:r>
              <a:rPr lang="en-US" dirty="0">
                <a:solidFill>
                  <a:srgbClr val="3A59AA"/>
                </a:solidFill>
              </a:rPr>
              <a:t>Special Curation tool </a:t>
            </a:r>
            <a:r>
              <a:rPr lang="en-US" dirty="0">
                <a:solidFill>
                  <a:schemeClr val="bg2">
                    <a:lumMod val="25000"/>
                  </a:schemeClr>
                </a:solidFill>
              </a:rPr>
              <a:t>developed – launched Dec ‘20</a:t>
            </a:r>
          </a:p>
          <a:p>
            <a:pPr marL="285750" indent="-285750">
              <a:spcAft>
                <a:spcPts val="600"/>
              </a:spcAft>
              <a:buFont typeface="Wingdings" panose="05000000000000000000" pitchFamily="2" charset="2"/>
              <a:buChar char="q"/>
            </a:pPr>
            <a:r>
              <a:rPr lang="en-US" dirty="0">
                <a:solidFill>
                  <a:schemeClr val="bg2">
                    <a:lumMod val="25000"/>
                  </a:schemeClr>
                </a:solidFill>
              </a:rPr>
              <a:t>366 resources: each evaluated by 2-3 experts =&gt; </a:t>
            </a:r>
          </a:p>
          <a:p>
            <a:pPr marL="285750" indent="-285750">
              <a:spcAft>
                <a:spcPts val="600"/>
              </a:spcAft>
              <a:buFont typeface="Wingdings" panose="05000000000000000000" pitchFamily="2" charset="2"/>
              <a:buChar char="q"/>
            </a:pPr>
            <a:r>
              <a:rPr lang="en-US" dirty="0">
                <a:solidFill>
                  <a:srgbClr val="3A59AA"/>
                </a:solidFill>
              </a:rPr>
              <a:t>&gt; 800 items to curate by end of summer 2021! </a:t>
            </a:r>
          </a:p>
        </p:txBody>
      </p:sp>
      <p:sp>
        <p:nvSpPr>
          <p:cNvPr id="20" name="Rectangle 19">
            <a:extLst>
              <a:ext uri="{FF2B5EF4-FFF2-40B4-BE49-F238E27FC236}">
                <a16:creationId xmlns:a16="http://schemas.microsoft.com/office/drawing/2014/main" id="{1EE09AC6-1D44-49DE-8B47-0BA0F321B075}"/>
              </a:ext>
            </a:extLst>
          </p:cNvPr>
          <p:cNvSpPr/>
          <p:nvPr/>
        </p:nvSpPr>
        <p:spPr>
          <a:xfrm>
            <a:off x="5829073" y="1800275"/>
            <a:ext cx="3241553" cy="2246769"/>
          </a:xfrm>
          <a:prstGeom prst="rect">
            <a:avLst/>
          </a:prstGeom>
          <a:solidFill>
            <a:srgbClr val="C5D673"/>
          </a:solidFill>
        </p:spPr>
        <p:txBody>
          <a:bodyPr wrap="square">
            <a:spAutoFit/>
          </a:bodyPr>
          <a:lstStyle/>
          <a:p>
            <a:r>
              <a:rPr lang="en-GB" sz="1200" dirty="0">
                <a:solidFill>
                  <a:srgbClr val="000000"/>
                </a:solidFill>
                <a:latin typeface="&amp;quot"/>
              </a:rPr>
              <a:t>	       </a:t>
            </a:r>
            <a:r>
              <a:rPr lang="en-GB" sz="2000" dirty="0">
                <a:solidFill>
                  <a:srgbClr val="000000"/>
                </a:solidFill>
              </a:rPr>
              <a:t>CRITERIA</a:t>
            </a:r>
            <a:r>
              <a:rPr lang="en-GB" sz="1200" dirty="0">
                <a:solidFill>
                  <a:srgbClr val="000000"/>
                </a:solidFill>
                <a:latin typeface="&amp;quot"/>
              </a:rPr>
              <a:t> </a:t>
            </a:r>
          </a:p>
          <a:p>
            <a:endParaRPr lang="en-GB" sz="1200" dirty="0">
              <a:solidFill>
                <a:srgbClr val="000000"/>
              </a:solidFill>
            </a:endParaRPr>
          </a:p>
          <a:p>
            <a:pPr marL="171450" indent="-171450">
              <a:buFont typeface="Wingdings" panose="05000000000000000000" pitchFamily="2" charset="2"/>
              <a:buChar char="ü"/>
            </a:pPr>
            <a:r>
              <a:rPr lang="en-GB" sz="1200" dirty="0">
                <a:solidFill>
                  <a:srgbClr val="000000"/>
                </a:solidFill>
              </a:rPr>
              <a:t>Is the physics right? </a:t>
            </a:r>
          </a:p>
          <a:p>
            <a:pPr marL="171450" indent="-171450">
              <a:buFont typeface="Wingdings" panose="05000000000000000000" pitchFamily="2" charset="2"/>
              <a:buChar char="ü"/>
            </a:pPr>
            <a:r>
              <a:rPr lang="en-GB" sz="1200" dirty="0">
                <a:solidFill>
                  <a:srgbClr val="000000"/>
                </a:solidFill>
              </a:rPr>
              <a:t>Is it a topic of interest? </a:t>
            </a:r>
          </a:p>
          <a:p>
            <a:pPr marL="171450" indent="-171450">
              <a:buFont typeface="Wingdings" panose="05000000000000000000" pitchFamily="2" charset="2"/>
              <a:buChar char="ü"/>
            </a:pPr>
            <a:r>
              <a:rPr lang="en-GB" sz="1200" dirty="0">
                <a:solidFill>
                  <a:srgbClr val="000000"/>
                </a:solidFill>
              </a:rPr>
              <a:t>Is it related to particle physics or associated fields? </a:t>
            </a:r>
          </a:p>
          <a:p>
            <a:pPr marL="171450" indent="-171450">
              <a:buFont typeface="Wingdings" panose="05000000000000000000" pitchFamily="2" charset="2"/>
              <a:buChar char="ü"/>
            </a:pPr>
            <a:r>
              <a:rPr lang="en-GB" sz="1200" dirty="0">
                <a:solidFill>
                  <a:srgbClr val="000000"/>
                </a:solidFill>
              </a:rPr>
              <a:t>Is it up-to-date </a:t>
            </a:r>
            <a:r>
              <a:rPr lang="en-GB" sz="1200" dirty="0"/>
              <a:t>or has it been superseded?</a:t>
            </a:r>
          </a:p>
          <a:p>
            <a:pPr marL="171450" indent="-171450">
              <a:buFont typeface="Wingdings" panose="05000000000000000000" pitchFamily="2" charset="2"/>
              <a:buChar char="ü"/>
            </a:pPr>
            <a:r>
              <a:rPr lang="en-GB" sz="1200" dirty="0">
                <a:solidFill>
                  <a:srgbClr val="000000"/>
                </a:solidFill>
              </a:rPr>
              <a:t>Are you aware of a similar resource in the same language? </a:t>
            </a:r>
          </a:p>
          <a:p>
            <a:pPr marL="171450" indent="-171450">
              <a:buFont typeface="Wingdings" panose="05000000000000000000" pitchFamily="2" charset="2"/>
              <a:buChar char="ü"/>
            </a:pPr>
            <a:r>
              <a:rPr lang="en-GB" sz="1200" dirty="0">
                <a:solidFill>
                  <a:srgbClr val="000000"/>
                </a:solidFill>
              </a:rPr>
              <a:t>Do you consider this resource as really outstanding?</a:t>
            </a:r>
          </a:p>
        </p:txBody>
      </p:sp>
      <p:sp>
        <p:nvSpPr>
          <p:cNvPr id="21" name="Date Placeholder 2">
            <a:extLst>
              <a:ext uri="{FF2B5EF4-FFF2-40B4-BE49-F238E27FC236}">
                <a16:creationId xmlns:a16="http://schemas.microsoft.com/office/drawing/2014/main" id="{2860171C-D380-4EC7-8B05-4B325EAE4B89}"/>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6" name="Slide Number Placeholder 1">
            <a:extLst>
              <a:ext uri="{FF2B5EF4-FFF2-40B4-BE49-F238E27FC236}">
                <a16:creationId xmlns:a16="http://schemas.microsoft.com/office/drawing/2014/main" id="{899036A9-368D-45D2-B7BC-914BB87F055F}"/>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18</a:t>
            </a:fld>
            <a:endParaRPr lang="en-GB"/>
          </a:p>
        </p:txBody>
      </p:sp>
      <p:sp>
        <p:nvSpPr>
          <p:cNvPr id="27" name="Footer Placeholder 3">
            <a:extLst>
              <a:ext uri="{FF2B5EF4-FFF2-40B4-BE49-F238E27FC236}">
                <a16:creationId xmlns:a16="http://schemas.microsoft.com/office/drawing/2014/main" id="{62CB1B9B-E43A-4C4B-B908-502EA5D84E21}"/>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2508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2238894" y="131856"/>
            <a:ext cx="5374333"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RDB Curation tool</a:t>
            </a:r>
            <a:endParaRPr lang="en-GB" sz="3000" dirty="0"/>
          </a:p>
        </p:txBody>
      </p:sp>
      <p:pic>
        <p:nvPicPr>
          <p:cNvPr id="9" name="Picture 8"/>
          <p:cNvPicPr>
            <a:picLocks noChangeAspect="1"/>
          </p:cNvPicPr>
          <p:nvPr/>
        </p:nvPicPr>
        <p:blipFill>
          <a:blip r:embed="rId2">
            <a:extLst>
              <a:ext uri="{BEBA8EAE-BF5A-486C-A8C5-ECC9F3942E4B}">
                <a14:imgProps xmlns:a14="http://schemas.microsoft.com/office/drawing/2010/main">
                  <a14:imgLayer r:embed="rId3">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5493351" y="3435273"/>
            <a:ext cx="639461" cy="339714"/>
          </a:xfrm>
          <a:prstGeom prst="rect">
            <a:avLst/>
          </a:prstGeom>
        </p:spPr>
      </p:pic>
      <p:pic>
        <p:nvPicPr>
          <p:cNvPr id="4" name="Picture 3"/>
          <p:cNvPicPr>
            <a:picLocks noChangeAspect="1"/>
          </p:cNvPicPr>
          <p:nvPr/>
        </p:nvPicPr>
        <p:blipFill>
          <a:blip r:embed="rId4"/>
          <a:stretch>
            <a:fillRect/>
          </a:stretch>
        </p:blipFill>
        <p:spPr>
          <a:xfrm>
            <a:off x="20682" y="1711555"/>
            <a:ext cx="5008517" cy="2339243"/>
          </a:xfrm>
          <a:prstGeom prst="rect">
            <a:avLst/>
          </a:prstGeom>
        </p:spPr>
      </p:pic>
      <p:pic>
        <p:nvPicPr>
          <p:cNvPr id="5" name="Picture 4"/>
          <p:cNvPicPr>
            <a:picLocks noChangeAspect="1"/>
          </p:cNvPicPr>
          <p:nvPr/>
        </p:nvPicPr>
        <p:blipFill>
          <a:blip r:embed="rId5"/>
          <a:stretch>
            <a:fillRect/>
          </a:stretch>
        </p:blipFill>
        <p:spPr>
          <a:xfrm>
            <a:off x="4447453" y="2454696"/>
            <a:ext cx="4707434" cy="1576268"/>
          </a:xfrm>
          <a:prstGeom prst="rect">
            <a:avLst/>
          </a:prstGeom>
        </p:spPr>
      </p:pic>
      <p:pic>
        <p:nvPicPr>
          <p:cNvPr id="6" name="Picture 5"/>
          <p:cNvPicPr>
            <a:picLocks noChangeAspect="1"/>
          </p:cNvPicPr>
          <p:nvPr/>
        </p:nvPicPr>
        <p:blipFill>
          <a:blip r:embed="rId6"/>
          <a:stretch>
            <a:fillRect/>
          </a:stretch>
        </p:blipFill>
        <p:spPr>
          <a:xfrm>
            <a:off x="20682" y="1116631"/>
            <a:ext cx="2482215" cy="1322344"/>
          </a:xfrm>
          <a:prstGeom prst="rect">
            <a:avLst/>
          </a:prstGeom>
        </p:spPr>
      </p:pic>
      <p:pic>
        <p:nvPicPr>
          <p:cNvPr id="7" name="Picture 6"/>
          <p:cNvPicPr>
            <a:picLocks noChangeAspect="1"/>
          </p:cNvPicPr>
          <p:nvPr/>
        </p:nvPicPr>
        <p:blipFill>
          <a:blip r:embed="rId7"/>
          <a:stretch>
            <a:fillRect/>
          </a:stretch>
        </p:blipFill>
        <p:spPr>
          <a:xfrm>
            <a:off x="2504912" y="1780434"/>
            <a:ext cx="3352800" cy="648929"/>
          </a:xfrm>
          <a:prstGeom prst="rect">
            <a:avLst/>
          </a:prstGeom>
        </p:spPr>
      </p:pic>
      <p:pic>
        <p:nvPicPr>
          <p:cNvPr id="13" name="Picture 12"/>
          <p:cNvPicPr>
            <a:picLocks noChangeAspect="1"/>
          </p:cNvPicPr>
          <p:nvPr/>
        </p:nvPicPr>
        <p:blipFill>
          <a:blip r:embed="rId8"/>
          <a:stretch>
            <a:fillRect/>
          </a:stretch>
        </p:blipFill>
        <p:spPr>
          <a:xfrm>
            <a:off x="7162800" y="1197014"/>
            <a:ext cx="1981200" cy="1350818"/>
          </a:xfrm>
          <a:prstGeom prst="rect">
            <a:avLst/>
          </a:prstGeom>
        </p:spPr>
      </p:pic>
      <p:pic>
        <p:nvPicPr>
          <p:cNvPr id="15" name="Picture 14"/>
          <p:cNvPicPr>
            <a:picLocks noChangeAspect="1"/>
          </p:cNvPicPr>
          <p:nvPr/>
        </p:nvPicPr>
        <p:blipFill rotWithShape="1">
          <a:blip r:embed="rId9"/>
          <a:srcRect l="6414" t="1383" r="1747" b="28860"/>
          <a:stretch/>
        </p:blipFill>
        <p:spPr>
          <a:xfrm>
            <a:off x="4181312" y="3242830"/>
            <a:ext cx="2109015" cy="1179619"/>
          </a:xfrm>
          <a:prstGeom prst="rect">
            <a:avLst/>
          </a:prstGeom>
        </p:spPr>
      </p:pic>
      <p:pic>
        <p:nvPicPr>
          <p:cNvPr id="3" name="Picture 2">
            <a:extLst>
              <a:ext uri="{FF2B5EF4-FFF2-40B4-BE49-F238E27FC236}">
                <a16:creationId xmlns:a16="http://schemas.microsoft.com/office/drawing/2014/main" id="{7700C4F3-83DB-4A44-B7B5-55A1096CDD37}"/>
              </a:ext>
            </a:extLst>
          </p:cNvPr>
          <p:cNvPicPr>
            <a:picLocks noChangeAspect="1"/>
          </p:cNvPicPr>
          <p:nvPr/>
        </p:nvPicPr>
        <p:blipFill>
          <a:blip r:embed="rId10"/>
          <a:stretch>
            <a:fillRect/>
          </a:stretch>
        </p:blipFill>
        <p:spPr>
          <a:xfrm>
            <a:off x="-20682" y="1017722"/>
            <a:ext cx="9144000" cy="1703540"/>
          </a:xfrm>
          <a:prstGeom prst="rect">
            <a:avLst/>
          </a:prstGeom>
        </p:spPr>
      </p:pic>
      <p:sp>
        <p:nvSpPr>
          <p:cNvPr id="21" name="TextBox 20">
            <a:extLst>
              <a:ext uri="{FF2B5EF4-FFF2-40B4-BE49-F238E27FC236}">
                <a16:creationId xmlns:a16="http://schemas.microsoft.com/office/drawing/2014/main" id="{4D952720-0F7C-4FA8-B5CC-F7220F75A7DC}"/>
              </a:ext>
            </a:extLst>
          </p:cNvPr>
          <p:cNvSpPr txBox="1"/>
          <p:nvPr/>
        </p:nvSpPr>
        <p:spPr>
          <a:xfrm>
            <a:off x="980680" y="965588"/>
            <a:ext cx="7554551" cy="3477875"/>
          </a:xfrm>
          <a:prstGeom prst="rect">
            <a:avLst/>
          </a:prstGeom>
          <a:solidFill>
            <a:srgbClr val="2997D7">
              <a:alpha val="95000"/>
            </a:srgbClr>
          </a:solidFill>
        </p:spPr>
        <p:txBody>
          <a:bodyPr wrap="square" rtlCol="0">
            <a:spAutoFit/>
          </a:bodyPr>
          <a:lstStyle/>
          <a:p>
            <a:pPr algn="ctr">
              <a:spcAft>
                <a:spcPts val="600"/>
              </a:spcAft>
            </a:pPr>
            <a:r>
              <a:rPr lang="fr-CH" sz="2000" dirty="0">
                <a:solidFill>
                  <a:schemeClr val="bg1"/>
                </a:solidFill>
              </a:rPr>
              <a:t>GREAT FUNCTIONALITIES </a:t>
            </a:r>
          </a:p>
          <a:p>
            <a:pPr algn="ctr">
              <a:spcAft>
                <a:spcPts val="600"/>
              </a:spcAft>
            </a:pPr>
            <a:r>
              <a:rPr lang="fr-CH" sz="1500" dirty="0">
                <a:solidFill>
                  <a:schemeClr val="bg1"/>
                </a:solidFill>
              </a:rPr>
              <a:t>(impossible </a:t>
            </a:r>
            <a:r>
              <a:rPr lang="fr-CH" sz="1500" dirty="0" err="1">
                <a:solidFill>
                  <a:schemeClr val="bg1"/>
                </a:solidFill>
              </a:rPr>
              <a:t>with</a:t>
            </a:r>
            <a:r>
              <a:rPr lang="fr-CH" sz="1500" dirty="0">
                <a:solidFill>
                  <a:schemeClr val="bg1"/>
                </a:solidFill>
              </a:rPr>
              <a:t> </a:t>
            </a:r>
            <a:r>
              <a:rPr lang="fr-CH" sz="1500" dirty="0" err="1">
                <a:solidFill>
                  <a:schemeClr val="bg1"/>
                </a:solidFill>
              </a:rPr>
              <a:t>google</a:t>
            </a:r>
            <a:r>
              <a:rPr lang="fr-CH" sz="1500" dirty="0">
                <a:solidFill>
                  <a:schemeClr val="bg1"/>
                </a:solidFill>
              </a:rPr>
              <a:t> docs)</a:t>
            </a:r>
          </a:p>
          <a:p>
            <a:pPr marL="285750" indent="-285750">
              <a:spcAft>
                <a:spcPts val="600"/>
              </a:spcAft>
              <a:buFont typeface="Wingdings" panose="05000000000000000000" pitchFamily="2" charset="2"/>
              <a:buChar char="ü"/>
            </a:pPr>
            <a:r>
              <a:rPr lang="fr-CH" sz="1500" dirty="0">
                <a:solidFill>
                  <a:schemeClr val="bg1"/>
                </a:solidFill>
              </a:rPr>
              <a:t>SECURITY: </a:t>
            </a:r>
            <a:r>
              <a:rPr lang="fr-CH" sz="1500" dirty="0" err="1">
                <a:solidFill>
                  <a:schemeClr val="bg1"/>
                </a:solidFill>
              </a:rPr>
              <a:t>users</a:t>
            </a:r>
            <a:r>
              <a:rPr lang="fr-CH" sz="1500" dirty="0">
                <a:solidFill>
                  <a:schemeClr val="bg1"/>
                </a:solidFill>
              </a:rPr>
              <a:t> </a:t>
            </a:r>
            <a:r>
              <a:rPr lang="fr-CH" sz="1500" dirty="0" err="1">
                <a:solidFill>
                  <a:schemeClr val="bg1"/>
                </a:solidFill>
              </a:rPr>
              <a:t>sign</a:t>
            </a:r>
            <a:r>
              <a:rPr lang="fr-CH" sz="1500" dirty="0">
                <a:solidFill>
                  <a:schemeClr val="bg1"/>
                </a:solidFill>
              </a:rPr>
              <a:t> in </a:t>
            </a:r>
            <a:r>
              <a:rPr lang="fr-CH" sz="1500" dirty="0" err="1">
                <a:solidFill>
                  <a:schemeClr val="bg1"/>
                </a:solidFill>
              </a:rPr>
              <a:t>with</a:t>
            </a:r>
            <a:r>
              <a:rPr lang="fr-CH" sz="1500" dirty="0">
                <a:solidFill>
                  <a:schemeClr val="bg1"/>
                </a:solidFill>
              </a:rPr>
              <a:t> </a:t>
            </a:r>
            <a:r>
              <a:rPr lang="fr-CH" sz="1500" dirty="0" err="1">
                <a:solidFill>
                  <a:schemeClr val="bg1"/>
                </a:solidFill>
              </a:rPr>
              <a:t>their</a:t>
            </a:r>
            <a:r>
              <a:rPr lang="fr-CH" sz="1500" dirty="0">
                <a:solidFill>
                  <a:schemeClr val="bg1"/>
                </a:solidFill>
              </a:rPr>
              <a:t> </a:t>
            </a:r>
            <a:r>
              <a:rPr lang="fr-CH" sz="1500" dirty="0" err="1">
                <a:solidFill>
                  <a:schemeClr val="bg1"/>
                </a:solidFill>
              </a:rPr>
              <a:t>account</a:t>
            </a:r>
            <a:r>
              <a:rPr lang="fr-CH" sz="1500" dirty="0">
                <a:solidFill>
                  <a:schemeClr val="bg1"/>
                </a:solidFill>
              </a:rPr>
              <a:t> and </a:t>
            </a:r>
            <a:r>
              <a:rPr lang="fr-CH" sz="1500" dirty="0" err="1">
                <a:solidFill>
                  <a:schemeClr val="bg1"/>
                </a:solidFill>
              </a:rPr>
              <a:t>can</a:t>
            </a:r>
            <a:r>
              <a:rPr lang="fr-CH" sz="1500" dirty="0">
                <a:solidFill>
                  <a:schemeClr val="bg1"/>
                </a:solidFill>
              </a:rPr>
              <a:t> </a:t>
            </a:r>
            <a:r>
              <a:rPr lang="fr-CH" sz="1500" dirty="0" err="1">
                <a:solidFill>
                  <a:schemeClr val="bg1"/>
                </a:solidFill>
              </a:rPr>
              <a:t>edit</a:t>
            </a:r>
            <a:r>
              <a:rPr lang="fr-CH" sz="1500" dirty="0">
                <a:solidFill>
                  <a:schemeClr val="bg1"/>
                </a:solidFill>
              </a:rPr>
              <a:t> </a:t>
            </a:r>
            <a:r>
              <a:rPr lang="fr-CH" sz="1500" dirty="0" err="1">
                <a:solidFill>
                  <a:schemeClr val="bg1"/>
                </a:solidFill>
              </a:rPr>
              <a:t>only</a:t>
            </a:r>
            <a:r>
              <a:rPr lang="fr-CH" sz="1500" dirty="0">
                <a:solidFill>
                  <a:schemeClr val="bg1"/>
                </a:solidFill>
              </a:rPr>
              <a:t> </a:t>
            </a:r>
            <a:r>
              <a:rPr lang="fr-CH" sz="1500" dirty="0" err="1">
                <a:solidFill>
                  <a:schemeClr val="bg1"/>
                </a:solidFill>
              </a:rPr>
              <a:t>their</a:t>
            </a:r>
            <a:r>
              <a:rPr lang="fr-CH" sz="1500" dirty="0">
                <a:solidFill>
                  <a:schemeClr val="bg1"/>
                </a:solidFill>
              </a:rPr>
              <a:t> entries</a:t>
            </a:r>
          </a:p>
          <a:p>
            <a:pPr marL="285750" indent="-285750">
              <a:spcAft>
                <a:spcPts val="600"/>
              </a:spcAft>
              <a:buFont typeface="Wingdings" panose="05000000000000000000" pitchFamily="2" charset="2"/>
              <a:buChar char="ü"/>
            </a:pPr>
            <a:r>
              <a:rPr lang="fr-CH" sz="1500" dirty="0">
                <a:solidFill>
                  <a:schemeClr val="bg1"/>
                </a:solidFill>
              </a:rPr>
              <a:t>SECURITY: </a:t>
            </a:r>
            <a:r>
              <a:rPr lang="fr-CH" sz="1500" dirty="0" err="1">
                <a:solidFill>
                  <a:schemeClr val="bg1"/>
                </a:solidFill>
              </a:rPr>
              <a:t>editable</a:t>
            </a:r>
            <a:r>
              <a:rPr lang="fr-CH" sz="1500" dirty="0">
                <a:solidFill>
                  <a:schemeClr val="bg1"/>
                </a:solidFill>
              </a:rPr>
              <a:t> (</a:t>
            </a:r>
            <a:r>
              <a:rPr lang="fr-CH" sz="1500" dirty="0" err="1">
                <a:solidFill>
                  <a:schemeClr val="bg1"/>
                </a:solidFill>
              </a:rPr>
              <a:t>only</a:t>
            </a:r>
            <a:r>
              <a:rPr lang="fr-CH" sz="1500" dirty="0">
                <a:solidFill>
                  <a:schemeClr val="bg1"/>
                </a:solidFill>
              </a:rPr>
              <a:t> new tags) and non-</a:t>
            </a:r>
            <a:r>
              <a:rPr lang="fr-CH" sz="1500" dirty="0" err="1">
                <a:solidFill>
                  <a:schemeClr val="bg1"/>
                </a:solidFill>
              </a:rPr>
              <a:t>editable</a:t>
            </a:r>
            <a:r>
              <a:rPr lang="fr-CH" sz="1500" dirty="0">
                <a:solidFill>
                  <a:schemeClr val="bg1"/>
                </a:solidFill>
              </a:rPr>
              <a:t> </a:t>
            </a:r>
            <a:r>
              <a:rPr lang="fr-CH" sz="1500" dirty="0" err="1">
                <a:solidFill>
                  <a:schemeClr val="bg1"/>
                </a:solidFill>
              </a:rPr>
              <a:t>fields</a:t>
            </a:r>
            <a:r>
              <a:rPr lang="fr-CH" sz="1500" dirty="0">
                <a:solidFill>
                  <a:schemeClr val="bg1"/>
                </a:solidFill>
              </a:rPr>
              <a:t> </a:t>
            </a:r>
          </a:p>
          <a:p>
            <a:pPr marL="285750" indent="-285750">
              <a:spcAft>
                <a:spcPts val="600"/>
              </a:spcAft>
              <a:buFont typeface="Wingdings" panose="05000000000000000000" pitchFamily="2" charset="2"/>
              <a:buChar char="ü"/>
            </a:pPr>
            <a:r>
              <a:rPr lang="fr-CH" sz="1500" dirty="0">
                <a:solidFill>
                  <a:schemeClr val="bg1"/>
                </a:solidFill>
              </a:rPr>
              <a:t>SEARCH &amp; FILTERING : </a:t>
            </a:r>
            <a:r>
              <a:rPr lang="fr-CH" sz="1500" dirty="0" err="1">
                <a:solidFill>
                  <a:schemeClr val="bg1"/>
                </a:solidFill>
              </a:rPr>
              <a:t>each</a:t>
            </a:r>
            <a:r>
              <a:rPr lang="fr-CH" sz="1500" dirty="0">
                <a:solidFill>
                  <a:schemeClr val="bg1"/>
                </a:solidFill>
              </a:rPr>
              <a:t> tag / </a:t>
            </a:r>
            <a:r>
              <a:rPr lang="fr-CH" sz="1500" dirty="0" err="1">
                <a:solidFill>
                  <a:schemeClr val="bg1"/>
                </a:solidFill>
              </a:rPr>
              <a:t>column</a:t>
            </a:r>
            <a:r>
              <a:rPr lang="fr-CH" sz="1500" dirty="0">
                <a:solidFill>
                  <a:schemeClr val="bg1"/>
                </a:solidFill>
              </a:rPr>
              <a:t> </a:t>
            </a:r>
            <a:r>
              <a:rPr lang="fr-CH" sz="1500" dirty="0" err="1">
                <a:solidFill>
                  <a:schemeClr val="bg1"/>
                </a:solidFill>
              </a:rPr>
              <a:t>can</a:t>
            </a:r>
            <a:r>
              <a:rPr lang="fr-CH" sz="1500" dirty="0">
                <a:solidFill>
                  <a:schemeClr val="bg1"/>
                </a:solidFill>
              </a:rPr>
              <a:t> </a:t>
            </a:r>
            <a:r>
              <a:rPr lang="fr-CH" sz="1500" dirty="0" err="1">
                <a:solidFill>
                  <a:schemeClr val="bg1"/>
                </a:solidFill>
              </a:rPr>
              <a:t>be</a:t>
            </a:r>
            <a:r>
              <a:rPr lang="fr-CH" sz="1500" dirty="0">
                <a:solidFill>
                  <a:schemeClr val="bg1"/>
                </a:solidFill>
              </a:rPr>
              <a:t> </a:t>
            </a:r>
            <a:r>
              <a:rPr lang="fr-CH" sz="1500" dirty="0" err="1">
                <a:solidFill>
                  <a:schemeClr val="bg1"/>
                </a:solidFill>
              </a:rPr>
              <a:t>filtered</a:t>
            </a:r>
            <a:r>
              <a:rPr lang="fr-CH" sz="1500" dirty="0">
                <a:solidFill>
                  <a:schemeClr val="bg1"/>
                </a:solidFill>
              </a:rPr>
              <a:t> </a:t>
            </a:r>
            <a:r>
              <a:rPr lang="fr-CH" sz="1500" dirty="0" err="1">
                <a:solidFill>
                  <a:schemeClr val="bg1"/>
                </a:solidFill>
              </a:rPr>
              <a:t>with</a:t>
            </a:r>
            <a:r>
              <a:rPr lang="fr-CH" sz="1500" dirty="0">
                <a:solidFill>
                  <a:schemeClr val="bg1"/>
                </a:solidFill>
              </a:rPr>
              <a:t> </a:t>
            </a:r>
            <a:r>
              <a:rPr lang="fr-CH" sz="1500" dirty="0" err="1">
                <a:solidFill>
                  <a:schemeClr val="bg1"/>
                </a:solidFill>
              </a:rPr>
              <a:t>chosen</a:t>
            </a:r>
            <a:r>
              <a:rPr lang="fr-CH" sz="1500" dirty="0">
                <a:solidFill>
                  <a:schemeClr val="bg1"/>
                </a:solidFill>
              </a:rPr>
              <a:t> values</a:t>
            </a:r>
          </a:p>
          <a:p>
            <a:pPr marL="285750" indent="-285750">
              <a:spcAft>
                <a:spcPts val="600"/>
              </a:spcAft>
              <a:buFont typeface="Wingdings" panose="05000000000000000000" pitchFamily="2" charset="2"/>
              <a:buChar char="ü"/>
            </a:pPr>
            <a:r>
              <a:rPr lang="fr-CH" sz="1500" dirty="0">
                <a:solidFill>
                  <a:schemeClr val="bg1"/>
                </a:solidFill>
              </a:rPr>
              <a:t>DROPDOWN MENUS </a:t>
            </a:r>
            <a:r>
              <a:rPr lang="fr-CH" sz="1500" dirty="0" err="1">
                <a:solidFill>
                  <a:schemeClr val="bg1"/>
                </a:solidFill>
              </a:rPr>
              <a:t>with</a:t>
            </a:r>
            <a:r>
              <a:rPr lang="fr-CH" sz="1500" dirty="0">
                <a:solidFill>
                  <a:schemeClr val="bg1"/>
                </a:solidFill>
              </a:rPr>
              <a:t> </a:t>
            </a:r>
            <a:r>
              <a:rPr lang="fr-CH" sz="1500" dirty="0" err="1">
                <a:solidFill>
                  <a:schemeClr val="bg1"/>
                </a:solidFill>
              </a:rPr>
              <a:t>predefined</a:t>
            </a:r>
            <a:r>
              <a:rPr lang="fr-CH" sz="1500" dirty="0">
                <a:solidFill>
                  <a:schemeClr val="bg1"/>
                </a:solidFill>
              </a:rPr>
              <a:t> </a:t>
            </a:r>
            <a:r>
              <a:rPr lang="fr-CH" sz="1500" dirty="0" err="1">
                <a:solidFill>
                  <a:schemeClr val="bg1"/>
                </a:solidFill>
              </a:rPr>
              <a:t>lists</a:t>
            </a:r>
            <a:endParaRPr lang="fr-CH" sz="1500" dirty="0">
              <a:solidFill>
                <a:schemeClr val="bg1"/>
              </a:solidFill>
            </a:endParaRPr>
          </a:p>
          <a:p>
            <a:pPr marL="285750" indent="-285750">
              <a:spcAft>
                <a:spcPts val="600"/>
              </a:spcAft>
              <a:buFont typeface="Wingdings" panose="05000000000000000000" pitchFamily="2" charset="2"/>
              <a:buChar char="ü"/>
            </a:pPr>
            <a:r>
              <a:rPr lang="fr-CH" sz="1500" dirty="0">
                <a:solidFill>
                  <a:schemeClr val="bg1"/>
                </a:solidFill>
              </a:rPr>
              <a:t>MULTIPLE CHOICE </a:t>
            </a:r>
            <a:r>
              <a:rPr lang="fr-CH" sz="1500" dirty="0" err="1">
                <a:solidFill>
                  <a:schemeClr val="bg1"/>
                </a:solidFill>
              </a:rPr>
              <a:t>when</a:t>
            </a:r>
            <a:r>
              <a:rPr lang="fr-CH" sz="1500" dirty="0">
                <a:solidFill>
                  <a:schemeClr val="bg1"/>
                </a:solidFill>
              </a:rPr>
              <a:t> </a:t>
            </a:r>
            <a:r>
              <a:rPr lang="fr-CH" sz="1500" dirty="0" err="1">
                <a:solidFill>
                  <a:schemeClr val="bg1"/>
                </a:solidFill>
              </a:rPr>
              <a:t>entering</a:t>
            </a:r>
            <a:r>
              <a:rPr lang="fr-CH" sz="1500" dirty="0">
                <a:solidFill>
                  <a:schemeClr val="bg1"/>
                </a:solidFill>
              </a:rPr>
              <a:t> values</a:t>
            </a:r>
          </a:p>
          <a:p>
            <a:pPr marL="285750" indent="-285750">
              <a:spcAft>
                <a:spcPts val="600"/>
              </a:spcAft>
              <a:buFont typeface="Wingdings" panose="05000000000000000000" pitchFamily="2" charset="2"/>
              <a:buChar char="ü"/>
            </a:pPr>
            <a:r>
              <a:rPr lang="fr-CH" sz="1500" dirty="0">
                <a:solidFill>
                  <a:schemeClr val="bg1"/>
                </a:solidFill>
              </a:rPr>
              <a:t>CLEAR: </a:t>
            </a:r>
            <a:r>
              <a:rPr lang="fr-CH" sz="1500" dirty="0" err="1">
                <a:solidFill>
                  <a:schemeClr val="bg1"/>
                </a:solidFill>
              </a:rPr>
              <a:t>red</a:t>
            </a:r>
            <a:r>
              <a:rPr lang="fr-CH" sz="1500" dirty="0">
                <a:solidFill>
                  <a:schemeClr val="bg1"/>
                </a:solidFill>
              </a:rPr>
              <a:t> line - </a:t>
            </a:r>
            <a:r>
              <a:rPr lang="fr-CH" sz="1500" dirty="0" err="1">
                <a:solidFill>
                  <a:schemeClr val="bg1"/>
                </a:solidFill>
              </a:rPr>
              <a:t>taken</a:t>
            </a:r>
            <a:r>
              <a:rPr lang="fr-CH" sz="1500" dirty="0">
                <a:solidFill>
                  <a:schemeClr val="bg1"/>
                </a:solidFill>
              </a:rPr>
              <a:t> by </a:t>
            </a:r>
            <a:r>
              <a:rPr lang="fr-CH" sz="1500" dirty="0" err="1">
                <a:solidFill>
                  <a:schemeClr val="bg1"/>
                </a:solidFill>
              </a:rPr>
              <a:t>somebody</a:t>
            </a:r>
            <a:r>
              <a:rPr lang="fr-CH" sz="1500" dirty="0">
                <a:solidFill>
                  <a:schemeClr val="bg1"/>
                </a:solidFill>
              </a:rPr>
              <a:t> </a:t>
            </a:r>
            <a:r>
              <a:rPr lang="fr-CH" sz="1500" dirty="0" err="1">
                <a:solidFill>
                  <a:schemeClr val="bg1"/>
                </a:solidFill>
              </a:rPr>
              <a:t>else</a:t>
            </a:r>
            <a:r>
              <a:rPr lang="fr-CH" sz="1500" dirty="0">
                <a:solidFill>
                  <a:schemeClr val="bg1"/>
                </a:solidFill>
              </a:rPr>
              <a:t>; </a:t>
            </a:r>
            <a:r>
              <a:rPr lang="fr-CH" sz="1500" dirty="0" err="1">
                <a:solidFill>
                  <a:schemeClr val="bg1"/>
                </a:solidFill>
              </a:rPr>
              <a:t>blue</a:t>
            </a:r>
            <a:r>
              <a:rPr lang="fr-CH" sz="1500" dirty="0">
                <a:solidFill>
                  <a:schemeClr val="bg1"/>
                </a:solidFill>
              </a:rPr>
              <a:t> line - mine</a:t>
            </a:r>
          </a:p>
          <a:p>
            <a:pPr marL="285750" indent="-285750">
              <a:spcAft>
                <a:spcPts val="600"/>
              </a:spcAft>
              <a:buFont typeface="Wingdings" panose="05000000000000000000" pitchFamily="2" charset="2"/>
              <a:buChar char="ü"/>
            </a:pPr>
            <a:r>
              <a:rPr lang="fr-CH" sz="1500" dirty="0">
                <a:solidFill>
                  <a:schemeClr val="bg1"/>
                </a:solidFill>
              </a:rPr>
              <a:t>UNDO / CLEAR OPTION</a:t>
            </a:r>
          </a:p>
          <a:p>
            <a:pPr marL="285750" indent="-285750">
              <a:spcAft>
                <a:spcPts val="600"/>
              </a:spcAft>
              <a:buFont typeface="Wingdings" panose="05000000000000000000" pitchFamily="2" charset="2"/>
              <a:buChar char="ü"/>
            </a:pPr>
            <a:r>
              <a:rPr lang="fr-CH" sz="1500" dirty="0">
                <a:solidFill>
                  <a:schemeClr val="bg1"/>
                </a:solidFill>
              </a:rPr>
              <a:t>VIEW and EXPORT options</a:t>
            </a:r>
          </a:p>
          <a:p>
            <a:pPr marL="285750" indent="-285750">
              <a:spcAft>
                <a:spcPts val="600"/>
              </a:spcAft>
              <a:buFont typeface="Wingdings" panose="05000000000000000000" pitchFamily="2" charset="2"/>
              <a:buChar char="ü"/>
            </a:pPr>
            <a:r>
              <a:rPr lang="fr-CH" sz="1500" dirty="0">
                <a:solidFill>
                  <a:schemeClr val="bg1"/>
                </a:solidFill>
              </a:rPr>
              <a:t>PLAN: TO BE USED (at least </a:t>
            </a:r>
            <a:r>
              <a:rPr lang="fr-CH" sz="1500" dirty="0" err="1">
                <a:solidFill>
                  <a:schemeClr val="bg1"/>
                </a:solidFill>
              </a:rPr>
              <a:t>partly</a:t>
            </a:r>
            <a:r>
              <a:rPr lang="fr-CH" sz="1500" dirty="0">
                <a:solidFill>
                  <a:schemeClr val="bg1"/>
                </a:solidFill>
              </a:rPr>
              <a:t>) to help </a:t>
            </a:r>
            <a:r>
              <a:rPr lang="fr-CH" sz="1500" dirty="0" err="1">
                <a:solidFill>
                  <a:schemeClr val="bg1"/>
                </a:solidFill>
              </a:rPr>
              <a:t>populating</a:t>
            </a:r>
            <a:r>
              <a:rPr lang="fr-CH" sz="1500" dirty="0">
                <a:solidFill>
                  <a:schemeClr val="bg1"/>
                </a:solidFill>
              </a:rPr>
              <a:t> new RDB… </a:t>
            </a:r>
          </a:p>
        </p:txBody>
      </p:sp>
      <p:sp>
        <p:nvSpPr>
          <p:cNvPr id="22" name="Date Placeholder 2">
            <a:extLst>
              <a:ext uri="{FF2B5EF4-FFF2-40B4-BE49-F238E27FC236}">
                <a16:creationId xmlns:a16="http://schemas.microsoft.com/office/drawing/2014/main" id="{85EF85DC-3696-448E-99B2-54EAF85DBACA}"/>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4" name="Slide Number Placeholder 1">
            <a:extLst>
              <a:ext uri="{FF2B5EF4-FFF2-40B4-BE49-F238E27FC236}">
                <a16:creationId xmlns:a16="http://schemas.microsoft.com/office/drawing/2014/main" id="{9577BED9-50DF-42E2-966B-228B3957B2E2}"/>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19</a:t>
            </a:fld>
            <a:endParaRPr lang="en-GB"/>
          </a:p>
        </p:txBody>
      </p:sp>
      <p:sp>
        <p:nvSpPr>
          <p:cNvPr id="16" name="Footer Placeholder 3">
            <a:extLst>
              <a:ext uri="{FF2B5EF4-FFF2-40B4-BE49-F238E27FC236}">
                <a16:creationId xmlns:a16="http://schemas.microsoft.com/office/drawing/2014/main" id="{12D0419B-78DB-45AF-804F-B6A311AE1957}"/>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336191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1266825" y="222356"/>
            <a:ext cx="7877175" cy="686348"/>
          </a:xfrm>
        </p:spPr>
        <p:txBody>
          <a:bodyPr>
            <a:normAutofit/>
          </a:bodyPr>
          <a:lstStyle/>
          <a:p>
            <a:r>
              <a:rPr lang="en-US" dirty="0"/>
              <a:t>Outline </a:t>
            </a:r>
            <a:endParaRPr lang="en-GB"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887987" y="1054780"/>
            <a:ext cx="8052470" cy="3469005"/>
          </a:xfrm>
        </p:spPr>
        <p:txBody>
          <a:bodyPr>
            <a:normAutofit/>
          </a:bodyPr>
          <a:lstStyle/>
          <a:p>
            <a:pPr marL="457200" indent="-457200">
              <a:spcBef>
                <a:spcPts val="0"/>
              </a:spcBef>
              <a:spcAft>
                <a:spcPts val="1800"/>
              </a:spcAft>
              <a:buFont typeface="Wingdings" panose="05000000000000000000" pitchFamily="2" charset="2"/>
              <a:buChar char="q"/>
            </a:pPr>
            <a:r>
              <a:rPr lang="en-GB" sz="2000" dirty="0">
                <a:solidFill>
                  <a:srgbClr val="3653A0"/>
                </a:solidFill>
              </a:rPr>
              <a:t>Why outreach in particle physics and related sciences matters? </a:t>
            </a:r>
          </a:p>
          <a:p>
            <a:pPr marL="457200" indent="-457200">
              <a:spcBef>
                <a:spcPts val="0"/>
              </a:spcBef>
              <a:spcAft>
                <a:spcPts val="1800"/>
              </a:spcAft>
              <a:buFont typeface="Wingdings" panose="05000000000000000000" pitchFamily="2" charset="2"/>
              <a:buChar char="q"/>
            </a:pPr>
            <a:r>
              <a:rPr lang="en-GB" sz="2000" dirty="0">
                <a:solidFill>
                  <a:srgbClr val="3653A0"/>
                </a:solidFill>
              </a:rPr>
              <a:t>IPPOG - strategic pillar for worldwide outreach – EPPSU context</a:t>
            </a:r>
          </a:p>
          <a:p>
            <a:pPr marL="457200" indent="-457200">
              <a:spcBef>
                <a:spcPts val="0"/>
              </a:spcBef>
              <a:spcAft>
                <a:spcPts val="1800"/>
              </a:spcAft>
              <a:buFont typeface="Wingdings" panose="05000000000000000000" pitchFamily="2" charset="2"/>
              <a:buChar char="q"/>
            </a:pPr>
            <a:r>
              <a:rPr lang="en-GB" sz="2000" dirty="0">
                <a:solidFill>
                  <a:srgbClr val="3653A0"/>
                </a:solidFill>
              </a:rPr>
              <a:t>IPPOG Resource Database (RDB) </a:t>
            </a:r>
          </a:p>
          <a:p>
            <a:pPr>
              <a:spcBef>
                <a:spcPts val="0"/>
              </a:spcBef>
              <a:spcAft>
                <a:spcPts val="1800"/>
              </a:spcAft>
            </a:pPr>
            <a:r>
              <a:rPr lang="en-GB" sz="2000" dirty="0">
                <a:solidFill>
                  <a:srgbClr val="3653A0"/>
                </a:solidFill>
              </a:rPr>
              <a:t>					- What? Who for?</a:t>
            </a:r>
            <a:endParaRPr lang="en-GB" sz="2000" dirty="0">
              <a:solidFill>
                <a:srgbClr val="3653A0"/>
              </a:solidFill>
              <a:highlight>
                <a:srgbClr val="FFFF00"/>
              </a:highlight>
            </a:endParaRPr>
          </a:p>
          <a:p>
            <a:pPr>
              <a:spcBef>
                <a:spcPts val="0"/>
              </a:spcBef>
              <a:spcAft>
                <a:spcPts val="1800"/>
              </a:spcAft>
            </a:pPr>
            <a:r>
              <a:rPr lang="en-GB" sz="2000" dirty="0">
                <a:solidFill>
                  <a:srgbClr val="3653A0"/>
                </a:solidFill>
              </a:rPr>
              <a:t>					- Development of new RDB</a:t>
            </a:r>
          </a:p>
          <a:p>
            <a:pPr>
              <a:spcBef>
                <a:spcPts val="0"/>
              </a:spcBef>
              <a:spcAft>
                <a:spcPts val="1800"/>
              </a:spcAft>
            </a:pPr>
            <a:r>
              <a:rPr lang="en-GB" sz="2000" dirty="0">
                <a:solidFill>
                  <a:srgbClr val="3653A0"/>
                </a:solidFill>
              </a:rPr>
              <a:t>					- Curation</a:t>
            </a:r>
          </a:p>
          <a:p>
            <a:pPr marL="457200" indent="-457200">
              <a:spcBef>
                <a:spcPts val="0"/>
              </a:spcBef>
              <a:spcAft>
                <a:spcPts val="1800"/>
              </a:spcAft>
              <a:buFont typeface="Wingdings" panose="05000000000000000000" pitchFamily="2" charset="2"/>
              <a:buChar char="q"/>
            </a:pPr>
            <a:r>
              <a:rPr lang="en-GB" sz="2000" dirty="0">
                <a:solidFill>
                  <a:srgbClr val="3653A0"/>
                </a:solidFill>
              </a:rPr>
              <a:t>Invitation for audience to take part! </a:t>
            </a:r>
          </a:p>
        </p:txBody>
      </p:sp>
      <p:sp>
        <p:nvSpPr>
          <p:cNvPr id="3" name="Date Placeholder 2">
            <a:extLst>
              <a:ext uri="{FF2B5EF4-FFF2-40B4-BE49-F238E27FC236}">
                <a16:creationId xmlns:a16="http://schemas.microsoft.com/office/drawing/2014/main" id="{542045FA-094D-394A-8B87-D6520A680C53}"/>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4" name="Footer Placeholder 3">
            <a:extLst>
              <a:ext uri="{FF2B5EF4-FFF2-40B4-BE49-F238E27FC236}">
                <a16:creationId xmlns:a16="http://schemas.microsoft.com/office/drawing/2014/main" id="{5A2B517C-4BD1-9543-8637-CA51D1602326}"/>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
        <p:nvSpPr>
          <p:cNvPr id="2" name="Slide Number Placeholder 1">
            <a:extLst>
              <a:ext uri="{FF2B5EF4-FFF2-40B4-BE49-F238E27FC236}">
                <a16:creationId xmlns:a16="http://schemas.microsoft.com/office/drawing/2014/main" id="{CB01F43F-F201-D54D-B221-F60D4994543A}"/>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a:t>
            </a:fld>
            <a:endParaRPr lang="en-GB"/>
          </a:p>
        </p:txBody>
      </p:sp>
    </p:spTree>
    <p:extLst>
      <p:ext uri="{BB962C8B-B14F-4D97-AF65-F5344CB8AC3E}">
        <p14:creationId xmlns:p14="http://schemas.microsoft.com/office/powerpoint/2010/main" val="4987511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40185" y="-29577"/>
            <a:ext cx="6966550"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Curation   </a:t>
            </a:r>
            <a:endParaRPr lang="en-GB" sz="3000" dirty="0"/>
          </a:p>
        </p:txBody>
      </p:sp>
      <p:pic>
        <p:nvPicPr>
          <p:cNvPr id="13" name="Picture 12"/>
          <p:cNvPicPr>
            <a:picLocks noChangeAspect="1"/>
          </p:cNvPicPr>
          <p:nvPr/>
        </p:nvPicPr>
        <p:blipFill rotWithShape="1">
          <a:blip r:embed="rId2"/>
          <a:srcRect t="54671" b="4843"/>
          <a:stretch/>
        </p:blipFill>
        <p:spPr>
          <a:xfrm>
            <a:off x="403860" y="558367"/>
            <a:ext cx="8399118" cy="592507"/>
          </a:xfrm>
          <a:prstGeom prst="rect">
            <a:avLst/>
          </a:prstGeom>
        </p:spPr>
      </p:pic>
      <p:pic>
        <p:nvPicPr>
          <p:cNvPr id="17" name="Picture 16"/>
          <p:cNvPicPr>
            <a:picLocks noChangeAspect="1"/>
          </p:cNvPicPr>
          <p:nvPr/>
        </p:nvPicPr>
        <p:blipFill rotWithShape="1">
          <a:blip r:embed="rId3"/>
          <a:srcRect t="13730" b="1113"/>
          <a:stretch/>
        </p:blipFill>
        <p:spPr>
          <a:xfrm>
            <a:off x="31185" y="1128476"/>
            <a:ext cx="2735580" cy="3390591"/>
          </a:xfrm>
          <a:prstGeom prst="rect">
            <a:avLst/>
          </a:prstGeom>
          <a:ln>
            <a:noFill/>
          </a:ln>
          <a:effectLst>
            <a:outerShdw blurRad="190500" algn="tl" rotWithShape="0">
              <a:srgbClr val="000000">
                <a:alpha val="70000"/>
              </a:srgbClr>
            </a:outerShdw>
          </a:effectLst>
        </p:spPr>
      </p:pic>
      <p:pic>
        <p:nvPicPr>
          <p:cNvPr id="25" name="Picture 24"/>
          <p:cNvPicPr>
            <a:picLocks noChangeAspect="1"/>
          </p:cNvPicPr>
          <p:nvPr/>
        </p:nvPicPr>
        <p:blipFill rotWithShape="1">
          <a:blip r:embed="rId4"/>
          <a:srcRect t="8989" b="2597"/>
          <a:stretch/>
        </p:blipFill>
        <p:spPr>
          <a:xfrm>
            <a:off x="1406947" y="1347186"/>
            <a:ext cx="1686736" cy="3240461"/>
          </a:xfrm>
          <a:prstGeom prst="rect">
            <a:avLst/>
          </a:prstGeom>
          <a:ln>
            <a:noFill/>
          </a:ln>
          <a:effectLst>
            <a:outerShdw blurRad="190500" algn="tl" rotWithShape="0">
              <a:srgbClr val="000000">
                <a:alpha val="70000"/>
              </a:srgbClr>
            </a:outerShdw>
          </a:effectLst>
        </p:spPr>
      </p:pic>
      <p:pic>
        <p:nvPicPr>
          <p:cNvPr id="26" name="Picture 25"/>
          <p:cNvPicPr>
            <a:picLocks noChangeAspect="1"/>
          </p:cNvPicPr>
          <p:nvPr/>
        </p:nvPicPr>
        <p:blipFill>
          <a:blip r:embed="rId5"/>
          <a:stretch>
            <a:fillRect/>
          </a:stretch>
        </p:blipFill>
        <p:spPr>
          <a:xfrm>
            <a:off x="3067152" y="1372947"/>
            <a:ext cx="2343401" cy="3198002"/>
          </a:xfrm>
          <a:prstGeom prst="rect">
            <a:avLst/>
          </a:prstGeom>
          <a:ln>
            <a:noFill/>
          </a:ln>
          <a:effectLst>
            <a:outerShdw blurRad="190500" algn="tl" rotWithShape="0">
              <a:srgbClr val="000000">
                <a:alpha val="70000"/>
              </a:srgbClr>
            </a:outerShdw>
          </a:effectLst>
        </p:spPr>
      </p:pic>
      <p:pic>
        <p:nvPicPr>
          <p:cNvPr id="27" name="Picture 26"/>
          <p:cNvPicPr>
            <a:picLocks noChangeAspect="1"/>
          </p:cNvPicPr>
          <p:nvPr/>
        </p:nvPicPr>
        <p:blipFill>
          <a:blip r:embed="rId6"/>
          <a:stretch>
            <a:fillRect/>
          </a:stretch>
        </p:blipFill>
        <p:spPr>
          <a:xfrm>
            <a:off x="5301796" y="1238653"/>
            <a:ext cx="2469234" cy="3447893"/>
          </a:xfrm>
          <a:prstGeom prst="rect">
            <a:avLst/>
          </a:prstGeom>
          <a:ln>
            <a:noFill/>
          </a:ln>
          <a:effectLst>
            <a:outerShdw blurRad="190500" algn="tl" rotWithShape="0">
              <a:srgbClr val="000000">
                <a:alpha val="70000"/>
              </a:srgbClr>
            </a:outerShdw>
          </a:effectLst>
        </p:spPr>
      </p:pic>
      <p:pic>
        <p:nvPicPr>
          <p:cNvPr id="28" name="Picture 27"/>
          <p:cNvPicPr>
            <a:picLocks noChangeAspect="1"/>
          </p:cNvPicPr>
          <p:nvPr/>
        </p:nvPicPr>
        <p:blipFill>
          <a:blip r:embed="rId7"/>
          <a:stretch>
            <a:fillRect/>
          </a:stretch>
        </p:blipFill>
        <p:spPr>
          <a:xfrm>
            <a:off x="7702450" y="2279356"/>
            <a:ext cx="1591786" cy="1324141"/>
          </a:xfrm>
          <a:prstGeom prst="rect">
            <a:avLst/>
          </a:prstGeom>
          <a:ln>
            <a:noFill/>
          </a:ln>
          <a:effectLst>
            <a:outerShdw blurRad="190500" algn="tl" rotWithShape="0">
              <a:srgbClr val="000000">
                <a:alpha val="70000"/>
              </a:srgbClr>
            </a:outerShdw>
          </a:effectLst>
        </p:spPr>
      </p:pic>
      <p:sp>
        <p:nvSpPr>
          <p:cNvPr id="6" name="Oval 5">
            <a:extLst>
              <a:ext uri="{FF2B5EF4-FFF2-40B4-BE49-F238E27FC236}">
                <a16:creationId xmlns:a16="http://schemas.microsoft.com/office/drawing/2014/main" id="{7CE915B4-B248-447F-858E-C2D7ED589741}"/>
              </a:ext>
            </a:extLst>
          </p:cNvPr>
          <p:cNvSpPr/>
          <p:nvPr/>
        </p:nvSpPr>
        <p:spPr>
          <a:xfrm>
            <a:off x="3009899" y="2571750"/>
            <a:ext cx="897083" cy="316861"/>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7206429-C94D-4ACE-ADF6-11B1ACA2E426}"/>
              </a:ext>
            </a:extLst>
          </p:cNvPr>
          <p:cNvSpPr txBox="1"/>
          <p:nvPr/>
        </p:nvSpPr>
        <p:spPr>
          <a:xfrm>
            <a:off x="3741756" y="2114997"/>
            <a:ext cx="1394934" cy="461665"/>
          </a:xfrm>
          <a:prstGeom prst="rect">
            <a:avLst/>
          </a:prstGeom>
          <a:solidFill>
            <a:srgbClr val="C40F63">
              <a:alpha val="31000"/>
            </a:srgbClr>
          </a:solidFill>
        </p:spPr>
        <p:txBody>
          <a:bodyPr wrap="none" rtlCol="0">
            <a:spAutoFit/>
          </a:bodyPr>
          <a:lstStyle/>
          <a:p>
            <a:r>
              <a:rPr lang="fr-CH" sz="1200" dirty="0"/>
              <a:t>Link to school </a:t>
            </a:r>
          </a:p>
          <a:p>
            <a:r>
              <a:rPr lang="fr-CH" sz="1200" dirty="0" err="1"/>
              <a:t>physics</a:t>
            </a:r>
            <a:r>
              <a:rPr lang="fr-CH" sz="1200" dirty="0"/>
              <a:t> </a:t>
            </a:r>
            <a:r>
              <a:rPr lang="fr-CH" sz="1200" dirty="0" err="1"/>
              <a:t>curiculum</a:t>
            </a:r>
            <a:endParaRPr lang="en-US" sz="1200" dirty="0"/>
          </a:p>
        </p:txBody>
      </p:sp>
      <p:sp>
        <p:nvSpPr>
          <p:cNvPr id="19" name="TextBox 18">
            <a:extLst>
              <a:ext uri="{FF2B5EF4-FFF2-40B4-BE49-F238E27FC236}">
                <a16:creationId xmlns:a16="http://schemas.microsoft.com/office/drawing/2014/main" id="{4C0D8910-5DF5-4BB8-B603-7D97CD070454}"/>
              </a:ext>
            </a:extLst>
          </p:cNvPr>
          <p:cNvSpPr txBox="1"/>
          <p:nvPr/>
        </p:nvSpPr>
        <p:spPr>
          <a:xfrm rot="1017086">
            <a:off x="4168773" y="1817029"/>
            <a:ext cx="514885" cy="261610"/>
          </a:xfrm>
          <a:prstGeom prst="rect">
            <a:avLst/>
          </a:prstGeom>
          <a:solidFill>
            <a:srgbClr val="FFFF00"/>
          </a:solidFill>
        </p:spPr>
        <p:txBody>
          <a:bodyPr wrap="none" rtlCol="0">
            <a:spAutoFit/>
          </a:bodyPr>
          <a:lstStyle/>
          <a:p>
            <a:r>
              <a:rPr lang="fr-CH" sz="1100" b="1" dirty="0"/>
              <a:t>NEW</a:t>
            </a:r>
          </a:p>
        </p:txBody>
      </p:sp>
      <p:sp>
        <p:nvSpPr>
          <p:cNvPr id="20" name="Date Placeholder 2">
            <a:extLst>
              <a:ext uri="{FF2B5EF4-FFF2-40B4-BE49-F238E27FC236}">
                <a16:creationId xmlns:a16="http://schemas.microsoft.com/office/drawing/2014/main" id="{24FA9A06-5D8E-49CB-98A1-9A0FF2E966D5}"/>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2" name="Slide Number Placeholder 1">
            <a:extLst>
              <a:ext uri="{FF2B5EF4-FFF2-40B4-BE49-F238E27FC236}">
                <a16:creationId xmlns:a16="http://schemas.microsoft.com/office/drawing/2014/main" id="{C4F0B31B-0710-4800-A1BF-9E22E8FD37B5}"/>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20</a:t>
            </a:fld>
            <a:endParaRPr lang="en-GB"/>
          </a:p>
        </p:txBody>
      </p:sp>
      <p:sp>
        <p:nvSpPr>
          <p:cNvPr id="15" name="Footer Placeholder 3">
            <a:extLst>
              <a:ext uri="{FF2B5EF4-FFF2-40B4-BE49-F238E27FC236}">
                <a16:creationId xmlns:a16="http://schemas.microsoft.com/office/drawing/2014/main" id="{2210AE5A-8BEF-467B-89AF-DB4414787E0D}"/>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289492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624208" y="0"/>
            <a:ext cx="7877175" cy="686348"/>
          </a:xfrm>
        </p:spPr>
        <p:txBody>
          <a:bodyPr>
            <a:normAutofit/>
          </a:bodyPr>
          <a:lstStyle/>
          <a:p>
            <a:pPr algn="ctr"/>
            <a:r>
              <a:rPr lang="en-US" dirty="0"/>
              <a:t>IPPOG RDB curation time evolution</a:t>
            </a:r>
            <a:endParaRPr lang="en-US" sz="3600" dirty="0"/>
          </a:p>
        </p:txBody>
      </p:sp>
      <p:sp>
        <p:nvSpPr>
          <p:cNvPr id="10" name="Date Placeholder 2">
            <a:extLst>
              <a:ext uri="{FF2B5EF4-FFF2-40B4-BE49-F238E27FC236}">
                <a16:creationId xmlns:a16="http://schemas.microsoft.com/office/drawing/2014/main" id="{69CB0941-F5AB-45FD-A807-ED1991B0C5CC}"/>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2" name="Slide Number Placeholder 1">
            <a:extLst>
              <a:ext uri="{FF2B5EF4-FFF2-40B4-BE49-F238E27FC236}">
                <a16:creationId xmlns:a16="http://schemas.microsoft.com/office/drawing/2014/main" id="{13803A44-47C9-4730-B015-6EA3AEE4F7D8}"/>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21</a:t>
            </a:fld>
            <a:endParaRPr lang="en-GB"/>
          </a:p>
        </p:txBody>
      </p:sp>
      <p:pic>
        <p:nvPicPr>
          <p:cNvPr id="4" name="Picture 3">
            <a:extLst>
              <a:ext uri="{FF2B5EF4-FFF2-40B4-BE49-F238E27FC236}">
                <a16:creationId xmlns:a16="http://schemas.microsoft.com/office/drawing/2014/main" id="{49080D93-FE5B-4239-9E3D-FE072A321E55}"/>
              </a:ext>
            </a:extLst>
          </p:cNvPr>
          <p:cNvPicPr>
            <a:picLocks noChangeAspect="1"/>
          </p:cNvPicPr>
          <p:nvPr/>
        </p:nvPicPr>
        <p:blipFill rotWithShape="1">
          <a:blip r:embed="rId2"/>
          <a:srcRect b="11100"/>
          <a:stretch/>
        </p:blipFill>
        <p:spPr>
          <a:xfrm>
            <a:off x="799015" y="619312"/>
            <a:ext cx="8115355" cy="3840480"/>
          </a:xfrm>
          <a:prstGeom prst="rect">
            <a:avLst/>
          </a:prstGeom>
        </p:spPr>
      </p:pic>
      <p:sp>
        <p:nvSpPr>
          <p:cNvPr id="16" name="TextBox 15">
            <a:extLst>
              <a:ext uri="{FF2B5EF4-FFF2-40B4-BE49-F238E27FC236}">
                <a16:creationId xmlns:a16="http://schemas.microsoft.com/office/drawing/2014/main" id="{30E66180-E63C-41D4-A99C-C380DE26CD00}"/>
              </a:ext>
            </a:extLst>
          </p:cNvPr>
          <p:cNvSpPr txBox="1"/>
          <p:nvPr/>
        </p:nvSpPr>
        <p:spPr>
          <a:xfrm>
            <a:off x="5922338" y="-839392"/>
            <a:ext cx="569387" cy="369332"/>
          </a:xfrm>
          <a:prstGeom prst="rect">
            <a:avLst/>
          </a:prstGeom>
          <a:noFill/>
        </p:spPr>
        <p:txBody>
          <a:bodyPr wrap="none" rtlCol="0">
            <a:spAutoFit/>
          </a:bodyPr>
          <a:lstStyle/>
          <a:p>
            <a:r>
              <a:rPr lang="fr-CH" dirty="0"/>
              <a:t>394</a:t>
            </a:r>
            <a:endParaRPr lang="en-US" dirty="0"/>
          </a:p>
        </p:txBody>
      </p:sp>
      <p:sp>
        <p:nvSpPr>
          <p:cNvPr id="18" name="TextBox 17">
            <a:extLst>
              <a:ext uri="{FF2B5EF4-FFF2-40B4-BE49-F238E27FC236}">
                <a16:creationId xmlns:a16="http://schemas.microsoft.com/office/drawing/2014/main" id="{31DF9248-8D92-45B1-AA9D-F63E4D2118E6}"/>
              </a:ext>
            </a:extLst>
          </p:cNvPr>
          <p:cNvSpPr txBox="1"/>
          <p:nvPr/>
        </p:nvSpPr>
        <p:spPr>
          <a:xfrm>
            <a:off x="5352951" y="-839323"/>
            <a:ext cx="569387" cy="369332"/>
          </a:xfrm>
          <a:prstGeom prst="rect">
            <a:avLst/>
          </a:prstGeom>
          <a:noFill/>
        </p:spPr>
        <p:txBody>
          <a:bodyPr wrap="none" rtlCol="0">
            <a:spAutoFit/>
          </a:bodyPr>
          <a:lstStyle/>
          <a:p>
            <a:r>
              <a:rPr lang="fr-CH" dirty="0"/>
              <a:t>575</a:t>
            </a:r>
            <a:endParaRPr lang="en-US" dirty="0"/>
          </a:p>
        </p:txBody>
      </p:sp>
      <p:sp>
        <p:nvSpPr>
          <p:cNvPr id="19" name="TextBox 18">
            <a:extLst>
              <a:ext uri="{FF2B5EF4-FFF2-40B4-BE49-F238E27FC236}">
                <a16:creationId xmlns:a16="http://schemas.microsoft.com/office/drawing/2014/main" id="{776E871A-6EA5-472B-974B-A66FBBE85603}"/>
              </a:ext>
            </a:extLst>
          </p:cNvPr>
          <p:cNvSpPr txBox="1"/>
          <p:nvPr/>
        </p:nvSpPr>
        <p:spPr>
          <a:xfrm rot="1017086">
            <a:off x="5333782" y="1250503"/>
            <a:ext cx="3360856" cy="369332"/>
          </a:xfrm>
          <a:prstGeom prst="rect">
            <a:avLst/>
          </a:prstGeom>
          <a:solidFill>
            <a:srgbClr val="FFFF00"/>
          </a:solidFill>
        </p:spPr>
        <p:txBody>
          <a:bodyPr wrap="none" rtlCol="0">
            <a:spAutoFit/>
          </a:bodyPr>
          <a:lstStyle/>
          <a:p>
            <a:r>
              <a:rPr lang="fr-CH" dirty="0" err="1"/>
              <a:t>Please</a:t>
            </a:r>
            <a:r>
              <a:rPr lang="fr-CH" dirty="0"/>
              <a:t>, help and </a:t>
            </a:r>
            <a:r>
              <a:rPr lang="fr-CH" dirty="0" err="1"/>
              <a:t>join</a:t>
            </a:r>
            <a:r>
              <a:rPr lang="fr-CH" dirty="0"/>
              <a:t> the effort!</a:t>
            </a:r>
          </a:p>
        </p:txBody>
      </p:sp>
      <p:sp>
        <p:nvSpPr>
          <p:cNvPr id="13" name="Footer Placeholder 3">
            <a:extLst>
              <a:ext uri="{FF2B5EF4-FFF2-40B4-BE49-F238E27FC236}">
                <a16:creationId xmlns:a16="http://schemas.microsoft.com/office/drawing/2014/main" id="{25D3B784-1E87-4B79-9CFC-D7C570CB8144}"/>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247091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4780" y="947087"/>
            <a:ext cx="3608680" cy="323165"/>
          </a:xfrm>
          <a:prstGeom prst="rect">
            <a:avLst/>
          </a:prstGeom>
        </p:spPr>
        <p:txBody>
          <a:bodyPr wrap="none">
            <a:spAutoFit/>
          </a:bodyPr>
          <a:lstStyle/>
          <a:p>
            <a:pPr>
              <a:spcAft>
                <a:spcPts val="600"/>
              </a:spcAft>
            </a:pPr>
            <a:r>
              <a:rPr lang="en-GB" sz="1500" dirty="0">
                <a:solidFill>
                  <a:srgbClr val="96B531"/>
                </a:solidFill>
                <a:hlinkClick r:id="rId2"/>
              </a:rPr>
              <a:t>https://test-ippog-d8-clean.web.cern.ch/</a:t>
            </a:r>
            <a:r>
              <a:rPr lang="en-GB" sz="1500" dirty="0">
                <a:solidFill>
                  <a:srgbClr val="96B531"/>
                </a:solidFill>
              </a:rPr>
              <a:t> </a:t>
            </a:r>
          </a:p>
        </p:txBody>
      </p:sp>
      <p:sp>
        <p:nvSpPr>
          <p:cNvPr id="18" name="Title 4">
            <a:extLst>
              <a:ext uri="{FF2B5EF4-FFF2-40B4-BE49-F238E27FC236}">
                <a16:creationId xmlns:a16="http://schemas.microsoft.com/office/drawing/2014/main" id="{DBD9DBC6-FF72-7C44-9750-BF4241275197}"/>
              </a:ext>
            </a:extLst>
          </p:cNvPr>
          <p:cNvSpPr txBox="1">
            <a:spLocks/>
          </p:cNvSpPr>
          <p:nvPr/>
        </p:nvSpPr>
        <p:spPr>
          <a:xfrm>
            <a:off x="1476720" y="178740"/>
            <a:ext cx="6493669"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New IPPOG RDB website preview</a:t>
            </a:r>
            <a:endParaRPr lang="en-GB" sz="3000" dirty="0"/>
          </a:p>
        </p:txBody>
      </p:sp>
      <p:pic>
        <p:nvPicPr>
          <p:cNvPr id="5" name="Picture 4"/>
          <p:cNvPicPr>
            <a:picLocks noChangeAspect="1"/>
          </p:cNvPicPr>
          <p:nvPr/>
        </p:nvPicPr>
        <p:blipFill>
          <a:blip r:embed="rId3"/>
          <a:stretch>
            <a:fillRect/>
          </a:stretch>
        </p:blipFill>
        <p:spPr>
          <a:xfrm>
            <a:off x="37425" y="1270252"/>
            <a:ext cx="6726537" cy="3386941"/>
          </a:xfrm>
          <a:prstGeom prst="rect">
            <a:avLst/>
          </a:prstGeom>
        </p:spPr>
      </p:pic>
      <p:sp>
        <p:nvSpPr>
          <p:cNvPr id="10" name="TextBox 9"/>
          <p:cNvSpPr txBox="1"/>
          <p:nvPr/>
        </p:nvSpPr>
        <p:spPr>
          <a:xfrm>
            <a:off x="6838256" y="992963"/>
            <a:ext cx="2303836" cy="1800493"/>
          </a:xfrm>
          <a:prstGeom prst="rect">
            <a:avLst/>
          </a:prstGeom>
          <a:solidFill>
            <a:schemeClr val="bg1">
              <a:alpha val="25000"/>
            </a:schemeClr>
          </a:solidFill>
        </p:spPr>
        <p:txBody>
          <a:bodyPr wrap="none" rtlCol="0">
            <a:spAutoFit/>
          </a:bodyPr>
          <a:lstStyle/>
          <a:p>
            <a:r>
              <a:rPr lang="en-US" dirty="0">
                <a:solidFill>
                  <a:srgbClr val="3A59AA"/>
                </a:solidFill>
              </a:rPr>
              <a:t>SEARCH:</a:t>
            </a:r>
          </a:p>
          <a:p>
            <a:endParaRPr lang="en-US" dirty="0">
              <a:solidFill>
                <a:srgbClr val="0070C0"/>
              </a:solidFill>
            </a:endParaRPr>
          </a:p>
          <a:p>
            <a:r>
              <a:rPr lang="en-US" sz="1500" dirty="0">
                <a:solidFill>
                  <a:schemeClr val="tx1">
                    <a:lumMod val="85000"/>
                    <a:lumOff val="15000"/>
                  </a:schemeClr>
                </a:solidFill>
              </a:rPr>
              <a:t>1) Choose physics topic</a:t>
            </a:r>
          </a:p>
          <a:p>
            <a:r>
              <a:rPr lang="en-US" sz="1500" dirty="0">
                <a:solidFill>
                  <a:schemeClr val="tx1">
                    <a:lumMod val="65000"/>
                    <a:lumOff val="35000"/>
                  </a:schemeClr>
                </a:solidFill>
              </a:rPr>
              <a:t>(from picture)</a:t>
            </a:r>
          </a:p>
          <a:p>
            <a:endParaRPr lang="en-US" sz="1500" dirty="0">
              <a:solidFill>
                <a:schemeClr val="tx1">
                  <a:lumMod val="65000"/>
                  <a:lumOff val="35000"/>
                </a:schemeClr>
              </a:solidFill>
            </a:endParaRPr>
          </a:p>
          <a:p>
            <a:r>
              <a:rPr lang="en-US" sz="1500" dirty="0">
                <a:solidFill>
                  <a:schemeClr val="tx1">
                    <a:lumMod val="85000"/>
                    <a:lumOff val="15000"/>
                  </a:schemeClr>
                </a:solidFill>
              </a:rPr>
              <a:t>2) Filter in search </a:t>
            </a:r>
          </a:p>
          <a:p>
            <a:r>
              <a:rPr lang="en-US" sz="1500" dirty="0">
                <a:solidFill>
                  <a:schemeClr val="tx1">
                    <a:lumMod val="65000"/>
                    <a:lumOff val="35000"/>
                  </a:schemeClr>
                </a:solidFill>
              </a:rPr>
              <a:t>    engine</a:t>
            </a:r>
          </a:p>
        </p:txBody>
      </p:sp>
      <p:sp>
        <p:nvSpPr>
          <p:cNvPr id="11" name="TextBox 10"/>
          <p:cNvSpPr txBox="1"/>
          <p:nvPr/>
        </p:nvSpPr>
        <p:spPr>
          <a:xfrm>
            <a:off x="6896130" y="1488744"/>
            <a:ext cx="2194819" cy="646331"/>
          </a:xfrm>
          <a:prstGeom prst="rect">
            <a:avLst/>
          </a:prstGeom>
          <a:solidFill>
            <a:srgbClr val="C4006B">
              <a:alpha val="20000"/>
            </a:srgbClr>
          </a:solidFill>
        </p:spPr>
        <p:txBody>
          <a:bodyPr wrap="square" rtlCol="0">
            <a:spAutoFit/>
          </a:bodyPr>
          <a:lstStyle/>
          <a:p>
            <a:endParaRPr lang="fr-CH" dirty="0"/>
          </a:p>
          <a:p>
            <a:endParaRPr lang="fr-CH" dirty="0"/>
          </a:p>
        </p:txBody>
      </p:sp>
      <p:pic>
        <p:nvPicPr>
          <p:cNvPr id="6" name="Picture 5">
            <a:extLst>
              <a:ext uri="{FF2B5EF4-FFF2-40B4-BE49-F238E27FC236}">
                <a16:creationId xmlns:a16="http://schemas.microsoft.com/office/drawing/2014/main" id="{812D9AC0-E916-427D-81D9-C96E31EE81DC}"/>
              </a:ext>
            </a:extLst>
          </p:cNvPr>
          <p:cNvPicPr>
            <a:picLocks noChangeAspect="1"/>
          </p:cNvPicPr>
          <p:nvPr/>
        </p:nvPicPr>
        <p:blipFill>
          <a:blip r:embed="rId4"/>
          <a:stretch>
            <a:fillRect/>
          </a:stretch>
        </p:blipFill>
        <p:spPr>
          <a:xfrm>
            <a:off x="0" y="946702"/>
            <a:ext cx="6763962" cy="2404148"/>
          </a:xfrm>
          <a:prstGeom prst="rect">
            <a:avLst/>
          </a:prstGeom>
        </p:spPr>
      </p:pic>
      <p:pic>
        <p:nvPicPr>
          <p:cNvPr id="16" name="Picture 15">
            <a:extLst>
              <a:ext uri="{FF2B5EF4-FFF2-40B4-BE49-F238E27FC236}">
                <a16:creationId xmlns:a16="http://schemas.microsoft.com/office/drawing/2014/main" id="{60352A01-56E8-490F-BF65-B95151500CCB}"/>
              </a:ext>
            </a:extLst>
          </p:cNvPr>
          <p:cNvPicPr>
            <a:picLocks noChangeAspect="1"/>
          </p:cNvPicPr>
          <p:nvPr/>
        </p:nvPicPr>
        <p:blipFill>
          <a:blip r:embed="rId5"/>
          <a:stretch>
            <a:fillRect/>
          </a:stretch>
        </p:blipFill>
        <p:spPr>
          <a:xfrm>
            <a:off x="2337" y="3243724"/>
            <a:ext cx="6763962" cy="1956154"/>
          </a:xfrm>
          <a:prstGeom prst="rect">
            <a:avLst/>
          </a:prstGeom>
        </p:spPr>
      </p:pic>
      <p:sp>
        <p:nvSpPr>
          <p:cNvPr id="3" name="TextBox 2">
            <a:extLst>
              <a:ext uri="{FF2B5EF4-FFF2-40B4-BE49-F238E27FC236}">
                <a16:creationId xmlns:a16="http://schemas.microsoft.com/office/drawing/2014/main" id="{6E936243-D249-44FB-B434-91B143755894}"/>
              </a:ext>
            </a:extLst>
          </p:cNvPr>
          <p:cNvSpPr txBox="1"/>
          <p:nvPr/>
        </p:nvSpPr>
        <p:spPr>
          <a:xfrm>
            <a:off x="6849830" y="2881385"/>
            <a:ext cx="2358338" cy="1554272"/>
          </a:xfrm>
          <a:prstGeom prst="rect">
            <a:avLst/>
          </a:prstGeom>
          <a:solidFill>
            <a:schemeClr val="accent1">
              <a:lumMod val="40000"/>
              <a:lumOff val="60000"/>
              <a:alpha val="62000"/>
            </a:schemeClr>
          </a:solidFill>
        </p:spPr>
        <p:txBody>
          <a:bodyPr wrap="none" rtlCol="0">
            <a:spAutoFit/>
          </a:bodyPr>
          <a:lstStyle/>
          <a:p>
            <a:r>
              <a:rPr lang="fr-CH" sz="1500" dirty="0" err="1"/>
              <a:t>Hover</a:t>
            </a:r>
            <a:r>
              <a:rPr lang="fr-CH" sz="1500" dirty="0"/>
              <a:t> on 1 </a:t>
            </a:r>
            <a:r>
              <a:rPr lang="fr-CH" sz="1500" dirty="0" err="1"/>
              <a:t>from</a:t>
            </a:r>
            <a:endParaRPr lang="fr-CH" sz="1500" dirty="0"/>
          </a:p>
          <a:p>
            <a:pPr>
              <a:spcAft>
                <a:spcPts val="600"/>
              </a:spcAft>
            </a:pPr>
            <a:r>
              <a:rPr lang="fr-CH" sz="1500" dirty="0"/>
              <a:t>4 main topics:</a:t>
            </a:r>
          </a:p>
          <a:p>
            <a:r>
              <a:rPr lang="fr-CH" sz="1500" dirty="0"/>
              <a:t>- </a:t>
            </a:r>
            <a:r>
              <a:rPr lang="fr-CH" sz="1500" dirty="0" err="1"/>
              <a:t>Subtopics</a:t>
            </a:r>
            <a:r>
              <a:rPr lang="fr-CH" sz="1500" dirty="0"/>
              <a:t> </a:t>
            </a:r>
            <a:r>
              <a:rPr lang="fr-CH" sz="1500" dirty="0" err="1"/>
              <a:t>shown</a:t>
            </a:r>
            <a:endParaRPr lang="fr-CH" sz="1500" dirty="0"/>
          </a:p>
          <a:p>
            <a:r>
              <a:rPr lang="fr-CH" sz="1500" dirty="0"/>
              <a:t>- </a:t>
            </a:r>
            <a:r>
              <a:rPr lang="fr-CH" sz="1500" dirty="0" err="1"/>
              <a:t>Random</a:t>
            </a:r>
            <a:r>
              <a:rPr lang="fr-CH" sz="1500" dirty="0"/>
              <a:t> </a:t>
            </a:r>
            <a:r>
              <a:rPr lang="fr-CH" sz="1500" dirty="0" err="1"/>
              <a:t>selection</a:t>
            </a:r>
            <a:r>
              <a:rPr lang="fr-CH" sz="1500" dirty="0"/>
              <a:t> </a:t>
            </a:r>
          </a:p>
          <a:p>
            <a:r>
              <a:rPr lang="fr-CH" sz="1500" dirty="0" err="1"/>
              <a:t>changing</a:t>
            </a:r>
            <a:r>
              <a:rPr lang="fr-CH" sz="1500" dirty="0"/>
              <a:t> at </a:t>
            </a:r>
            <a:r>
              <a:rPr lang="fr-CH" sz="1500" dirty="0" err="1"/>
              <a:t>each</a:t>
            </a:r>
            <a:r>
              <a:rPr lang="fr-CH" sz="1500" dirty="0"/>
              <a:t> </a:t>
            </a:r>
            <a:r>
              <a:rPr lang="fr-CH" sz="1500" dirty="0" err="1"/>
              <a:t>refresh</a:t>
            </a:r>
            <a:r>
              <a:rPr lang="fr-CH" sz="1500" dirty="0"/>
              <a:t> </a:t>
            </a:r>
          </a:p>
          <a:p>
            <a:r>
              <a:rPr lang="fr-CH" sz="1500" dirty="0" err="1"/>
              <a:t>shown</a:t>
            </a:r>
            <a:r>
              <a:rPr lang="fr-CH" sz="1500" dirty="0"/>
              <a:t> </a:t>
            </a:r>
            <a:r>
              <a:rPr lang="fr-CH" sz="1500" dirty="0" err="1"/>
              <a:t>below</a:t>
            </a:r>
            <a:endParaRPr lang="en-US" sz="1500" dirty="0"/>
          </a:p>
        </p:txBody>
      </p:sp>
      <p:cxnSp>
        <p:nvCxnSpPr>
          <p:cNvPr id="8" name="Straight Arrow Connector 7">
            <a:extLst>
              <a:ext uri="{FF2B5EF4-FFF2-40B4-BE49-F238E27FC236}">
                <a16:creationId xmlns:a16="http://schemas.microsoft.com/office/drawing/2014/main" id="{6677A9E6-5733-493D-8FC3-3B5AC2E0D0BA}"/>
              </a:ext>
            </a:extLst>
          </p:cNvPr>
          <p:cNvCxnSpPr>
            <a:cxnSpLocks/>
          </p:cNvCxnSpPr>
          <p:nvPr/>
        </p:nvCxnSpPr>
        <p:spPr>
          <a:xfrm flipH="1" flipV="1">
            <a:off x="1585732" y="3162110"/>
            <a:ext cx="5310398" cy="227319"/>
          </a:xfrm>
          <a:prstGeom prst="straightConnector1">
            <a:avLst/>
          </a:prstGeom>
          <a:ln w="41275">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5" name="Date Placeholder 2">
            <a:extLst>
              <a:ext uri="{FF2B5EF4-FFF2-40B4-BE49-F238E27FC236}">
                <a16:creationId xmlns:a16="http://schemas.microsoft.com/office/drawing/2014/main" id="{A07B4FE5-8A54-4543-BF2E-0F4D7EBD1E75}"/>
              </a:ext>
            </a:extLst>
          </p:cNvPr>
          <p:cNvSpPr>
            <a:spLocks noGrp="1"/>
          </p:cNvSpPr>
          <p:nvPr>
            <p:ph type="dt" sz="half" idx="10"/>
          </p:nvPr>
        </p:nvSpPr>
        <p:spPr>
          <a:xfrm>
            <a:off x="894760" y="4916150"/>
            <a:ext cx="1752599" cy="273844"/>
          </a:xfrm>
        </p:spPr>
        <p:txBody>
          <a:bodyPr/>
          <a:lstStyle/>
          <a:p>
            <a:r>
              <a:rPr lang="en-US" dirty="0"/>
              <a:t>IPPOG Resource Database</a:t>
            </a:r>
            <a:endParaRPr lang="en-GB" dirty="0"/>
          </a:p>
        </p:txBody>
      </p:sp>
      <p:sp>
        <p:nvSpPr>
          <p:cNvPr id="27" name="Slide Number Placeholder 1">
            <a:extLst>
              <a:ext uri="{FF2B5EF4-FFF2-40B4-BE49-F238E27FC236}">
                <a16:creationId xmlns:a16="http://schemas.microsoft.com/office/drawing/2014/main" id="{94F45D2F-2B6B-4FDB-BA93-DD28A0CB2EC2}"/>
              </a:ext>
            </a:extLst>
          </p:cNvPr>
          <p:cNvSpPr>
            <a:spLocks noGrp="1"/>
          </p:cNvSpPr>
          <p:nvPr>
            <p:ph type="sldNum" sz="quarter" idx="12"/>
          </p:nvPr>
        </p:nvSpPr>
        <p:spPr>
          <a:xfrm>
            <a:off x="-248314" y="4922660"/>
            <a:ext cx="778406" cy="273844"/>
          </a:xfrm>
        </p:spPr>
        <p:txBody>
          <a:bodyPr/>
          <a:lstStyle/>
          <a:p>
            <a:fld id="{8DE9D450-AD3B-A24D-8A95-F027C5FCDEC4}" type="slidenum">
              <a:rPr lang="en-GB" smtClean="0"/>
              <a:t>22</a:t>
            </a:fld>
            <a:endParaRPr lang="en-GB"/>
          </a:p>
        </p:txBody>
      </p:sp>
      <p:sp>
        <p:nvSpPr>
          <p:cNvPr id="14" name="Footer Placeholder 3">
            <a:extLst>
              <a:ext uri="{FF2B5EF4-FFF2-40B4-BE49-F238E27FC236}">
                <a16:creationId xmlns:a16="http://schemas.microsoft.com/office/drawing/2014/main" id="{89993714-C4D3-40CC-B3AA-39D7BF5D70C7}"/>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237984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1F43F-F201-D54D-B221-F60D4994543A}"/>
              </a:ext>
            </a:extLst>
          </p:cNvPr>
          <p:cNvSpPr>
            <a:spLocks noGrp="1"/>
          </p:cNvSpPr>
          <p:nvPr>
            <p:ph type="sldNum" sz="quarter" idx="12"/>
          </p:nvPr>
        </p:nvSpPr>
        <p:spPr>
          <a:xfrm>
            <a:off x="113033" y="4320224"/>
            <a:ext cx="409575" cy="273844"/>
          </a:xfrm>
        </p:spPr>
        <p:txBody>
          <a:bodyPr/>
          <a:lstStyle/>
          <a:p>
            <a:fld id="{8DE9D450-AD3B-A24D-8A95-F027C5FCDEC4}" type="slidenum">
              <a:rPr lang="en-GB" smtClean="0"/>
              <a:t>23</a:t>
            </a:fld>
            <a:endParaRPr lang="en-GB" dirty="0"/>
          </a:p>
        </p:txBody>
      </p:sp>
      <p:sp>
        <p:nvSpPr>
          <p:cNvPr id="10" name="TextBox 9"/>
          <p:cNvSpPr txBox="1"/>
          <p:nvPr/>
        </p:nvSpPr>
        <p:spPr>
          <a:xfrm>
            <a:off x="5810538" y="975216"/>
            <a:ext cx="2230098" cy="2492990"/>
          </a:xfrm>
          <a:prstGeom prst="rect">
            <a:avLst/>
          </a:prstGeom>
          <a:solidFill>
            <a:schemeClr val="bg1">
              <a:alpha val="25000"/>
            </a:schemeClr>
          </a:solidFill>
        </p:spPr>
        <p:txBody>
          <a:bodyPr wrap="none" rtlCol="0">
            <a:spAutoFit/>
          </a:bodyPr>
          <a:lstStyle/>
          <a:p>
            <a:r>
              <a:rPr lang="en-US" dirty="0">
                <a:solidFill>
                  <a:srgbClr val="3A59AA"/>
                </a:solidFill>
              </a:rPr>
              <a:t>SEARCH:</a:t>
            </a:r>
          </a:p>
          <a:p>
            <a:endParaRPr lang="en-US" dirty="0">
              <a:solidFill>
                <a:srgbClr val="0070C0"/>
              </a:solidFill>
            </a:endParaRPr>
          </a:p>
          <a:p>
            <a:r>
              <a:rPr lang="en-US" sz="1500" dirty="0">
                <a:solidFill>
                  <a:schemeClr val="tx1">
                    <a:lumMod val="85000"/>
                    <a:lumOff val="15000"/>
                  </a:schemeClr>
                </a:solidFill>
              </a:rPr>
              <a:t>1) Choose physics topic</a:t>
            </a:r>
          </a:p>
          <a:p>
            <a:r>
              <a:rPr lang="en-US" sz="1500" dirty="0">
                <a:solidFill>
                  <a:schemeClr val="tx1">
                    <a:lumMod val="65000"/>
                    <a:lumOff val="35000"/>
                  </a:schemeClr>
                </a:solidFill>
              </a:rPr>
              <a:t>(from picture)</a:t>
            </a:r>
          </a:p>
          <a:p>
            <a:endParaRPr lang="en-US" sz="1500" dirty="0">
              <a:solidFill>
                <a:schemeClr val="tx1">
                  <a:lumMod val="65000"/>
                  <a:lumOff val="35000"/>
                </a:schemeClr>
              </a:solidFill>
            </a:endParaRPr>
          </a:p>
          <a:p>
            <a:r>
              <a:rPr lang="en-US" sz="1500" dirty="0">
                <a:solidFill>
                  <a:schemeClr val="tx1">
                    <a:lumMod val="85000"/>
                    <a:lumOff val="15000"/>
                  </a:schemeClr>
                </a:solidFill>
              </a:rPr>
              <a:t>2) Filter in search </a:t>
            </a:r>
          </a:p>
          <a:p>
            <a:r>
              <a:rPr lang="en-US" sz="1500" dirty="0">
                <a:solidFill>
                  <a:schemeClr val="tx1">
                    <a:lumMod val="65000"/>
                    <a:lumOff val="35000"/>
                  </a:schemeClr>
                </a:solidFill>
              </a:rPr>
              <a:t>    engine</a:t>
            </a:r>
          </a:p>
          <a:p>
            <a:endParaRPr lang="en-US" sz="1500" dirty="0">
              <a:solidFill>
                <a:schemeClr val="tx1">
                  <a:lumMod val="65000"/>
                  <a:lumOff val="35000"/>
                </a:schemeClr>
              </a:solidFill>
            </a:endParaRPr>
          </a:p>
          <a:p>
            <a:endParaRPr lang="en-US" sz="1500" dirty="0">
              <a:solidFill>
                <a:schemeClr val="tx1">
                  <a:lumMod val="65000"/>
                  <a:lumOff val="35000"/>
                </a:schemeClr>
              </a:solidFill>
            </a:endParaRPr>
          </a:p>
          <a:p>
            <a:endParaRPr lang="en-US" sz="1500" dirty="0">
              <a:solidFill>
                <a:schemeClr val="tx1">
                  <a:lumMod val="65000"/>
                  <a:lumOff val="35000"/>
                </a:schemeClr>
              </a:solidFill>
            </a:endParaRPr>
          </a:p>
        </p:txBody>
      </p:sp>
      <p:sp>
        <p:nvSpPr>
          <p:cNvPr id="11" name="TextBox 10"/>
          <p:cNvSpPr txBox="1"/>
          <p:nvPr/>
        </p:nvSpPr>
        <p:spPr>
          <a:xfrm>
            <a:off x="5888189" y="2194645"/>
            <a:ext cx="2194819" cy="646331"/>
          </a:xfrm>
          <a:prstGeom prst="rect">
            <a:avLst/>
          </a:prstGeom>
          <a:solidFill>
            <a:srgbClr val="C4006B">
              <a:alpha val="20000"/>
            </a:srgbClr>
          </a:solidFill>
        </p:spPr>
        <p:txBody>
          <a:bodyPr wrap="square" rtlCol="0">
            <a:spAutoFit/>
          </a:bodyPr>
          <a:lstStyle/>
          <a:p>
            <a:endParaRPr lang="fr-CH" dirty="0"/>
          </a:p>
          <a:p>
            <a:endParaRPr lang="fr-CH" dirty="0"/>
          </a:p>
        </p:txBody>
      </p:sp>
      <p:sp>
        <p:nvSpPr>
          <p:cNvPr id="13" name="Footer Placeholder 3">
            <a:extLst>
              <a:ext uri="{FF2B5EF4-FFF2-40B4-BE49-F238E27FC236}">
                <a16:creationId xmlns:a16="http://schemas.microsoft.com/office/drawing/2014/main" id="{5A2B517C-4BD1-9543-8637-CA51D1602326}"/>
              </a:ext>
            </a:extLst>
          </p:cNvPr>
          <p:cNvSpPr txBox="1">
            <a:spLocks/>
          </p:cNvSpPr>
          <p:nvPr/>
        </p:nvSpPr>
        <p:spPr>
          <a:xfrm>
            <a:off x="710980" y="4320224"/>
            <a:ext cx="3057526" cy="273844"/>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20</a:t>
            </a:r>
            <a:r>
              <a:rPr lang="en-GB" baseline="30000" dirty="0"/>
              <a:t>th</a:t>
            </a:r>
            <a:r>
              <a:rPr lang="en-GB" dirty="0"/>
              <a:t> IPPOG meeting, 3 December 2020, online</a:t>
            </a:r>
          </a:p>
        </p:txBody>
      </p:sp>
      <p:sp>
        <p:nvSpPr>
          <p:cNvPr id="16" name="Rectangle 15"/>
          <p:cNvSpPr/>
          <p:nvPr/>
        </p:nvSpPr>
        <p:spPr>
          <a:xfrm>
            <a:off x="1194460" y="500047"/>
            <a:ext cx="3608680" cy="323165"/>
          </a:xfrm>
          <a:prstGeom prst="rect">
            <a:avLst/>
          </a:prstGeom>
        </p:spPr>
        <p:txBody>
          <a:bodyPr wrap="none">
            <a:spAutoFit/>
          </a:bodyPr>
          <a:lstStyle/>
          <a:p>
            <a:pPr>
              <a:spcAft>
                <a:spcPts val="600"/>
              </a:spcAft>
            </a:pPr>
            <a:r>
              <a:rPr lang="en-GB" sz="1500" dirty="0">
                <a:solidFill>
                  <a:srgbClr val="96B531"/>
                </a:solidFill>
                <a:hlinkClick r:id="rId2"/>
              </a:rPr>
              <a:t>https://test-ippog-d8-clean.web.cern.ch/</a:t>
            </a:r>
            <a:r>
              <a:rPr lang="en-GB" sz="1500" dirty="0">
                <a:solidFill>
                  <a:srgbClr val="96B531"/>
                </a:solidFill>
              </a:rPr>
              <a:t> </a:t>
            </a:r>
          </a:p>
        </p:txBody>
      </p:sp>
      <p:pic>
        <p:nvPicPr>
          <p:cNvPr id="7" name="Picture 6">
            <a:extLst>
              <a:ext uri="{FF2B5EF4-FFF2-40B4-BE49-F238E27FC236}">
                <a16:creationId xmlns:a16="http://schemas.microsoft.com/office/drawing/2014/main" id="{8150AE7E-4DF2-4D89-8B85-BC90A435B48F}"/>
              </a:ext>
            </a:extLst>
          </p:cNvPr>
          <p:cNvPicPr>
            <a:picLocks noChangeAspect="1"/>
          </p:cNvPicPr>
          <p:nvPr/>
        </p:nvPicPr>
        <p:blipFill>
          <a:blip r:embed="rId3"/>
          <a:stretch>
            <a:fillRect/>
          </a:stretch>
        </p:blipFill>
        <p:spPr>
          <a:xfrm>
            <a:off x="-20320" y="-1172"/>
            <a:ext cx="5892800" cy="2065849"/>
          </a:xfrm>
          <a:prstGeom prst="rect">
            <a:avLst/>
          </a:prstGeom>
        </p:spPr>
      </p:pic>
      <p:pic>
        <p:nvPicPr>
          <p:cNvPr id="9" name="Picture 8">
            <a:extLst>
              <a:ext uri="{FF2B5EF4-FFF2-40B4-BE49-F238E27FC236}">
                <a16:creationId xmlns:a16="http://schemas.microsoft.com/office/drawing/2014/main" id="{44D10D6D-601E-4AF9-A30B-9E2AD34D1FED}"/>
              </a:ext>
            </a:extLst>
          </p:cNvPr>
          <p:cNvPicPr>
            <a:picLocks noChangeAspect="1"/>
          </p:cNvPicPr>
          <p:nvPr/>
        </p:nvPicPr>
        <p:blipFill>
          <a:blip r:embed="rId4"/>
          <a:stretch>
            <a:fillRect/>
          </a:stretch>
        </p:blipFill>
        <p:spPr>
          <a:xfrm>
            <a:off x="12497" y="2061466"/>
            <a:ext cx="5859983" cy="1377319"/>
          </a:xfrm>
          <a:prstGeom prst="rect">
            <a:avLst/>
          </a:prstGeom>
        </p:spPr>
      </p:pic>
      <p:pic>
        <p:nvPicPr>
          <p:cNvPr id="14" name="Picture 13">
            <a:extLst>
              <a:ext uri="{FF2B5EF4-FFF2-40B4-BE49-F238E27FC236}">
                <a16:creationId xmlns:a16="http://schemas.microsoft.com/office/drawing/2014/main" id="{688B5F30-F41F-42F9-BA18-9E517F54234B}"/>
              </a:ext>
            </a:extLst>
          </p:cNvPr>
          <p:cNvPicPr>
            <a:picLocks noChangeAspect="1"/>
          </p:cNvPicPr>
          <p:nvPr/>
        </p:nvPicPr>
        <p:blipFill>
          <a:blip r:embed="rId5"/>
          <a:stretch>
            <a:fillRect/>
          </a:stretch>
        </p:blipFill>
        <p:spPr>
          <a:xfrm>
            <a:off x="12496" y="3377704"/>
            <a:ext cx="5859983" cy="2189130"/>
          </a:xfrm>
          <a:prstGeom prst="rect">
            <a:avLst/>
          </a:prstGeom>
        </p:spPr>
      </p:pic>
      <p:sp>
        <p:nvSpPr>
          <p:cNvPr id="12" name="TextBox 11">
            <a:extLst>
              <a:ext uri="{FF2B5EF4-FFF2-40B4-BE49-F238E27FC236}">
                <a16:creationId xmlns:a16="http://schemas.microsoft.com/office/drawing/2014/main" id="{AE38CCBB-6DAC-4D90-97D6-8F4B4EEB65A4}"/>
              </a:ext>
            </a:extLst>
          </p:cNvPr>
          <p:cNvSpPr txBox="1"/>
          <p:nvPr/>
        </p:nvSpPr>
        <p:spPr>
          <a:xfrm>
            <a:off x="5857709" y="2962528"/>
            <a:ext cx="3392971" cy="323165"/>
          </a:xfrm>
          <a:prstGeom prst="rect">
            <a:avLst/>
          </a:prstGeom>
          <a:noFill/>
        </p:spPr>
        <p:txBody>
          <a:bodyPr wrap="square">
            <a:spAutoFit/>
          </a:bodyPr>
          <a:lstStyle/>
          <a:p>
            <a:r>
              <a:rPr lang="en-US" sz="1500" dirty="0">
                <a:solidFill>
                  <a:schemeClr val="tx1">
                    <a:lumMod val="65000"/>
                    <a:lumOff val="35000"/>
                  </a:schemeClr>
                </a:solidFill>
              </a:rPr>
              <a:t>Order of items according to rating</a:t>
            </a:r>
          </a:p>
        </p:txBody>
      </p:sp>
      <p:sp>
        <p:nvSpPr>
          <p:cNvPr id="22" name="Slide Number Placeholder 1">
            <a:extLst>
              <a:ext uri="{FF2B5EF4-FFF2-40B4-BE49-F238E27FC236}">
                <a16:creationId xmlns:a16="http://schemas.microsoft.com/office/drawing/2014/main" id="{3DC565BA-A5DA-4E3F-B398-723E25052657}"/>
              </a:ext>
            </a:extLst>
          </p:cNvPr>
          <p:cNvSpPr txBox="1">
            <a:spLocks/>
          </p:cNvSpPr>
          <p:nvPr/>
        </p:nvSpPr>
        <p:spPr>
          <a:xfrm>
            <a:off x="-456660" y="4783765"/>
            <a:ext cx="778406" cy="2738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accent1"/>
                </a:solidFill>
                <a:latin typeface="Helvetica" pitchFamily="2"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E9D450-AD3B-A24D-8A95-F027C5FCDEC4}" type="slidenum">
              <a:rPr lang="en-GB" smtClean="0"/>
              <a:pPr/>
              <a:t>23</a:t>
            </a:fld>
            <a:endParaRPr lang="en-GB" dirty="0"/>
          </a:p>
        </p:txBody>
      </p:sp>
      <p:sp>
        <p:nvSpPr>
          <p:cNvPr id="15" name="Footer Placeholder 3">
            <a:extLst>
              <a:ext uri="{FF2B5EF4-FFF2-40B4-BE49-F238E27FC236}">
                <a16:creationId xmlns:a16="http://schemas.microsoft.com/office/drawing/2014/main" id="{EB883027-B2B8-4186-84BD-45D3620B569B}"/>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1029266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872981" y="1097136"/>
            <a:ext cx="2087431" cy="1384995"/>
          </a:xfrm>
          <a:prstGeom prst="rect">
            <a:avLst/>
          </a:prstGeom>
          <a:solidFill>
            <a:schemeClr val="bg1">
              <a:alpha val="25000"/>
            </a:schemeClr>
          </a:solidFill>
        </p:spPr>
        <p:txBody>
          <a:bodyPr wrap="none" rtlCol="0">
            <a:spAutoFit/>
          </a:bodyPr>
          <a:lstStyle/>
          <a:p>
            <a:r>
              <a:rPr lang="en-US" dirty="0">
                <a:solidFill>
                  <a:srgbClr val="3A59AA"/>
                </a:solidFill>
              </a:rPr>
              <a:t>USER FRIENDLY</a:t>
            </a:r>
          </a:p>
          <a:p>
            <a:r>
              <a:rPr lang="en-US" dirty="0">
                <a:solidFill>
                  <a:srgbClr val="3A59AA"/>
                </a:solidFill>
              </a:rPr>
              <a:t>SUBMISSIONS:</a:t>
            </a:r>
          </a:p>
          <a:p>
            <a:endParaRPr lang="en-US" dirty="0">
              <a:solidFill>
                <a:srgbClr val="0070C0"/>
              </a:solidFill>
            </a:endParaRPr>
          </a:p>
          <a:p>
            <a:r>
              <a:rPr lang="en-US" sz="1500" dirty="0">
                <a:solidFill>
                  <a:schemeClr val="tx1">
                    <a:lumMod val="85000"/>
                    <a:lumOff val="15000"/>
                  </a:schemeClr>
                </a:solidFill>
              </a:rPr>
              <a:t>- Clear instruction</a:t>
            </a:r>
          </a:p>
          <a:p>
            <a:r>
              <a:rPr lang="en-US" sz="1500" dirty="0">
                <a:solidFill>
                  <a:schemeClr val="tx1">
                    <a:lumMod val="85000"/>
                    <a:lumOff val="15000"/>
                  </a:schemeClr>
                </a:solidFill>
              </a:rPr>
              <a:t>- Form for contributors</a:t>
            </a:r>
          </a:p>
        </p:txBody>
      </p:sp>
      <p:sp>
        <p:nvSpPr>
          <p:cNvPr id="11" name="TextBox 10"/>
          <p:cNvSpPr txBox="1"/>
          <p:nvPr/>
        </p:nvSpPr>
        <p:spPr>
          <a:xfrm>
            <a:off x="9725037" y="1489551"/>
            <a:ext cx="2194819" cy="646331"/>
          </a:xfrm>
          <a:prstGeom prst="rect">
            <a:avLst/>
          </a:prstGeom>
          <a:solidFill>
            <a:srgbClr val="C4006B">
              <a:alpha val="20000"/>
            </a:srgbClr>
          </a:solidFill>
        </p:spPr>
        <p:txBody>
          <a:bodyPr wrap="square" rtlCol="0">
            <a:spAutoFit/>
          </a:bodyPr>
          <a:lstStyle/>
          <a:p>
            <a:endParaRPr lang="fr-CH" dirty="0"/>
          </a:p>
          <a:p>
            <a:endParaRPr lang="fr-CH" dirty="0"/>
          </a:p>
        </p:txBody>
      </p:sp>
      <p:pic>
        <p:nvPicPr>
          <p:cNvPr id="5" name="Picture 4"/>
          <p:cNvPicPr>
            <a:picLocks noChangeAspect="1"/>
          </p:cNvPicPr>
          <p:nvPr/>
        </p:nvPicPr>
        <p:blipFill>
          <a:blip r:embed="rId2"/>
          <a:stretch>
            <a:fillRect/>
          </a:stretch>
        </p:blipFill>
        <p:spPr>
          <a:xfrm>
            <a:off x="6872979" y="2560857"/>
            <a:ext cx="2194819" cy="984415"/>
          </a:xfrm>
          <a:prstGeom prst="rect">
            <a:avLst/>
          </a:prstGeom>
          <a:ln>
            <a:noFill/>
          </a:ln>
          <a:effectLst>
            <a:outerShdw blurRad="190500" algn="tl" rotWithShape="0">
              <a:srgbClr val="000000">
                <a:alpha val="70000"/>
              </a:srgbClr>
            </a:outerShdw>
          </a:effectLst>
        </p:spPr>
      </p:pic>
      <p:pic>
        <p:nvPicPr>
          <p:cNvPr id="6" name="Picture 5">
            <a:extLst>
              <a:ext uri="{FF2B5EF4-FFF2-40B4-BE49-F238E27FC236}">
                <a16:creationId xmlns:a16="http://schemas.microsoft.com/office/drawing/2014/main" id="{CB397CEE-CFC8-43C8-B583-6F3867DA3068}"/>
              </a:ext>
            </a:extLst>
          </p:cNvPr>
          <p:cNvPicPr>
            <a:picLocks noChangeAspect="1"/>
          </p:cNvPicPr>
          <p:nvPr/>
        </p:nvPicPr>
        <p:blipFill>
          <a:blip r:embed="rId3"/>
          <a:stretch>
            <a:fillRect/>
          </a:stretch>
        </p:blipFill>
        <p:spPr>
          <a:xfrm>
            <a:off x="0" y="28462"/>
            <a:ext cx="6724082" cy="2376868"/>
          </a:xfrm>
          <a:prstGeom prst="rect">
            <a:avLst/>
          </a:prstGeom>
        </p:spPr>
      </p:pic>
      <p:cxnSp>
        <p:nvCxnSpPr>
          <p:cNvPr id="18" name="Straight Arrow Connector 17">
            <a:extLst>
              <a:ext uri="{FF2B5EF4-FFF2-40B4-BE49-F238E27FC236}">
                <a16:creationId xmlns:a16="http://schemas.microsoft.com/office/drawing/2014/main" id="{DD2377DB-77D9-41C6-BD58-1761D8E6A43C}"/>
              </a:ext>
            </a:extLst>
          </p:cNvPr>
          <p:cNvCxnSpPr/>
          <p:nvPr/>
        </p:nvCxnSpPr>
        <p:spPr>
          <a:xfrm flipV="1">
            <a:off x="5610860" y="2700545"/>
            <a:ext cx="1328875" cy="699821"/>
          </a:xfrm>
          <a:prstGeom prst="straightConnector1">
            <a:avLst/>
          </a:prstGeom>
          <a:ln w="28575">
            <a:solidFill>
              <a:srgbClr val="3DA1DB"/>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3E114842-961A-449A-BF97-B40A10789F9E}"/>
              </a:ext>
            </a:extLst>
          </p:cNvPr>
          <p:cNvPicPr>
            <a:picLocks noChangeAspect="1"/>
          </p:cNvPicPr>
          <p:nvPr/>
        </p:nvPicPr>
        <p:blipFill>
          <a:blip r:embed="rId4"/>
          <a:stretch>
            <a:fillRect/>
          </a:stretch>
        </p:blipFill>
        <p:spPr>
          <a:xfrm>
            <a:off x="9314" y="2319589"/>
            <a:ext cx="6715639" cy="2684793"/>
          </a:xfrm>
          <a:prstGeom prst="rect">
            <a:avLst/>
          </a:prstGeom>
        </p:spPr>
      </p:pic>
      <p:sp>
        <p:nvSpPr>
          <p:cNvPr id="14" name="Slide Number Placeholder 1">
            <a:extLst>
              <a:ext uri="{FF2B5EF4-FFF2-40B4-BE49-F238E27FC236}">
                <a16:creationId xmlns:a16="http://schemas.microsoft.com/office/drawing/2014/main" id="{17D8B7C0-5196-4CAD-8804-D0C6BE00DF0E}"/>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24</a:t>
            </a:fld>
            <a:endParaRPr lang="en-GB"/>
          </a:p>
        </p:txBody>
      </p:sp>
      <p:sp>
        <p:nvSpPr>
          <p:cNvPr id="12" name="Footer Placeholder 3">
            <a:extLst>
              <a:ext uri="{FF2B5EF4-FFF2-40B4-BE49-F238E27FC236}">
                <a16:creationId xmlns:a16="http://schemas.microsoft.com/office/drawing/2014/main" id="{98D8E629-1691-4553-9BB9-F1FB1023DF46}"/>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14724939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55034" y="129564"/>
            <a:ext cx="6760265"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Challenges</a:t>
            </a:r>
            <a:endParaRPr lang="en-GB" sz="3000" dirty="0"/>
          </a:p>
        </p:txBody>
      </p:sp>
      <p:sp>
        <p:nvSpPr>
          <p:cNvPr id="3" name="TextBox 2"/>
          <p:cNvSpPr txBox="1"/>
          <p:nvPr/>
        </p:nvSpPr>
        <p:spPr>
          <a:xfrm>
            <a:off x="338140" y="1025654"/>
            <a:ext cx="6239209" cy="1754326"/>
          </a:xfrm>
          <a:prstGeom prst="rect">
            <a:avLst/>
          </a:prstGeom>
          <a:noFill/>
        </p:spPr>
        <p:txBody>
          <a:bodyPr wrap="none" rtlCol="0">
            <a:spAutoFit/>
          </a:bodyPr>
          <a:lstStyle/>
          <a:p>
            <a:pPr>
              <a:spcAft>
                <a:spcPts val="600"/>
              </a:spcAft>
            </a:pPr>
            <a:r>
              <a:rPr lang="en-US" sz="2500" dirty="0">
                <a:solidFill>
                  <a:srgbClr val="0070C0"/>
                </a:solidFill>
              </a:rPr>
              <a:t>TECHNICAL</a:t>
            </a:r>
            <a:endParaRPr lang="en-US" sz="2000" dirty="0">
              <a:solidFill>
                <a:srgbClr val="0070C0"/>
              </a:solidFill>
            </a:endParaRPr>
          </a:p>
          <a:p>
            <a:pPr marL="285750" indent="-285750">
              <a:spcAft>
                <a:spcPts val="1200"/>
              </a:spcAft>
              <a:buFont typeface="Wingdings" panose="05000000000000000000" pitchFamily="2" charset="2"/>
              <a:buChar char="q"/>
            </a:pPr>
            <a:r>
              <a:rPr lang="en-US" sz="2000" dirty="0">
                <a:solidFill>
                  <a:schemeClr val="tx1">
                    <a:lumMod val="75000"/>
                    <a:lumOff val="25000"/>
                  </a:schemeClr>
                </a:solidFill>
              </a:rPr>
              <a:t> Dedicated submission form at CDS </a:t>
            </a:r>
          </a:p>
          <a:p>
            <a:pPr marL="285750" indent="-285750">
              <a:spcAft>
                <a:spcPts val="1200"/>
              </a:spcAft>
              <a:buFont typeface="Wingdings" panose="05000000000000000000" pitchFamily="2" charset="2"/>
              <a:buChar char="q"/>
            </a:pPr>
            <a:r>
              <a:rPr lang="en-US" sz="2000" dirty="0">
                <a:solidFill>
                  <a:schemeClr val="tx1">
                    <a:lumMod val="75000"/>
                    <a:lumOff val="25000"/>
                  </a:schemeClr>
                </a:solidFill>
              </a:rPr>
              <a:t> Interface between CDS and Drupal </a:t>
            </a:r>
            <a:r>
              <a:rPr lang="en-US" sz="1500" dirty="0">
                <a:solidFill>
                  <a:schemeClr val="tx1">
                    <a:lumMod val="75000"/>
                    <a:lumOff val="25000"/>
                  </a:schemeClr>
                </a:solidFill>
              </a:rPr>
              <a:t>(external company)</a:t>
            </a:r>
          </a:p>
          <a:p>
            <a:r>
              <a:rPr lang="en-US" dirty="0">
                <a:solidFill>
                  <a:schemeClr val="tx1">
                    <a:lumMod val="75000"/>
                    <a:lumOff val="25000"/>
                  </a:schemeClr>
                </a:solidFill>
              </a:rPr>
              <a:t>     </a:t>
            </a:r>
            <a:r>
              <a:rPr lang="en-US" dirty="0"/>
              <a:t>     </a:t>
            </a:r>
          </a:p>
        </p:txBody>
      </p:sp>
      <p:sp>
        <p:nvSpPr>
          <p:cNvPr id="11" name="TextBox 10">
            <a:extLst>
              <a:ext uri="{FF2B5EF4-FFF2-40B4-BE49-F238E27FC236}">
                <a16:creationId xmlns:a16="http://schemas.microsoft.com/office/drawing/2014/main" id="{977D5617-350A-4717-8800-1B4247D51824}"/>
              </a:ext>
            </a:extLst>
          </p:cNvPr>
          <p:cNvSpPr txBox="1"/>
          <p:nvPr/>
        </p:nvSpPr>
        <p:spPr>
          <a:xfrm>
            <a:off x="338140" y="2644876"/>
            <a:ext cx="7956774" cy="1785104"/>
          </a:xfrm>
          <a:prstGeom prst="rect">
            <a:avLst/>
          </a:prstGeom>
          <a:noFill/>
        </p:spPr>
        <p:txBody>
          <a:bodyPr wrap="square" rtlCol="0">
            <a:spAutoFit/>
          </a:bodyPr>
          <a:lstStyle/>
          <a:p>
            <a:pPr>
              <a:spcAft>
                <a:spcPts val="600"/>
              </a:spcAft>
            </a:pPr>
            <a:r>
              <a:rPr lang="en-US" sz="2500" dirty="0">
                <a:solidFill>
                  <a:srgbClr val="0070C0"/>
                </a:solidFill>
              </a:rPr>
              <a:t>CONTENT</a:t>
            </a:r>
          </a:p>
          <a:p>
            <a:pPr marL="285750" indent="-285750">
              <a:spcAft>
                <a:spcPts val="1200"/>
              </a:spcAft>
              <a:buFont typeface="Wingdings" panose="05000000000000000000" pitchFamily="2" charset="2"/>
              <a:buChar char="q"/>
            </a:pPr>
            <a:r>
              <a:rPr lang="en-US" sz="2000" dirty="0"/>
              <a:t>Curation of existing / “old” items</a:t>
            </a:r>
          </a:p>
          <a:p>
            <a:pPr marL="285750" indent="-285750">
              <a:spcAft>
                <a:spcPts val="1200"/>
              </a:spcAft>
              <a:buFont typeface="Wingdings" panose="05000000000000000000" pitchFamily="2" charset="2"/>
              <a:buChar char="q"/>
            </a:pPr>
            <a:r>
              <a:rPr lang="en-US" sz="2000" dirty="0"/>
              <a:t>Collection of new / up-to-date best items</a:t>
            </a:r>
          </a:p>
          <a:p>
            <a:pPr marL="285750" indent="-285750">
              <a:spcAft>
                <a:spcPts val="1200"/>
              </a:spcAft>
              <a:buFont typeface="Wingdings" panose="05000000000000000000" pitchFamily="2" charset="2"/>
              <a:buChar char="q"/>
            </a:pPr>
            <a:r>
              <a:rPr lang="en-US" sz="2000" dirty="0"/>
              <a:t>New content development</a:t>
            </a:r>
          </a:p>
        </p:txBody>
      </p:sp>
      <p:sp>
        <p:nvSpPr>
          <p:cNvPr id="19" name="TextBox 18">
            <a:extLst>
              <a:ext uri="{FF2B5EF4-FFF2-40B4-BE49-F238E27FC236}">
                <a16:creationId xmlns:a16="http://schemas.microsoft.com/office/drawing/2014/main" id="{A0ED66F2-E1BD-4F4E-90CC-F4CBB32D20D6}"/>
              </a:ext>
            </a:extLst>
          </p:cNvPr>
          <p:cNvSpPr txBox="1"/>
          <p:nvPr/>
        </p:nvSpPr>
        <p:spPr>
          <a:xfrm>
            <a:off x="5084952" y="1518097"/>
            <a:ext cx="2923806" cy="323165"/>
          </a:xfrm>
          <a:prstGeom prst="rect">
            <a:avLst/>
          </a:prstGeom>
          <a:solidFill>
            <a:srgbClr val="C4006B">
              <a:alpha val="20000"/>
            </a:srgbClr>
          </a:solidFill>
        </p:spPr>
        <p:txBody>
          <a:bodyPr wrap="square" rtlCol="0">
            <a:spAutoFit/>
          </a:bodyPr>
          <a:lstStyle/>
          <a:p>
            <a:r>
              <a:rPr lang="fr-CH" sz="1500" dirty="0"/>
              <a:t>In-</a:t>
            </a:r>
            <a:r>
              <a:rPr lang="fr-CH" sz="1500" dirty="0" err="1"/>
              <a:t>kind</a:t>
            </a:r>
            <a:r>
              <a:rPr lang="fr-CH" sz="1500" dirty="0"/>
              <a:t> contribution </a:t>
            </a:r>
            <a:r>
              <a:rPr lang="fr-CH" sz="1500" dirty="0" err="1"/>
              <a:t>from</a:t>
            </a:r>
            <a:r>
              <a:rPr lang="fr-CH" sz="1500" dirty="0"/>
              <a:t> CERN</a:t>
            </a:r>
          </a:p>
        </p:txBody>
      </p:sp>
      <p:sp>
        <p:nvSpPr>
          <p:cNvPr id="20" name="TextBox 19">
            <a:extLst>
              <a:ext uri="{FF2B5EF4-FFF2-40B4-BE49-F238E27FC236}">
                <a16:creationId xmlns:a16="http://schemas.microsoft.com/office/drawing/2014/main" id="{59D69ADD-4F34-48FF-80AB-A35E9452777B}"/>
              </a:ext>
            </a:extLst>
          </p:cNvPr>
          <p:cNvSpPr txBox="1"/>
          <p:nvPr/>
        </p:nvSpPr>
        <p:spPr>
          <a:xfrm>
            <a:off x="338140" y="3605365"/>
            <a:ext cx="4984974" cy="322127"/>
          </a:xfrm>
          <a:prstGeom prst="rect">
            <a:avLst/>
          </a:prstGeom>
          <a:solidFill>
            <a:srgbClr val="C4006B">
              <a:alpha val="20000"/>
            </a:srgbClr>
          </a:solidFill>
        </p:spPr>
        <p:txBody>
          <a:bodyPr wrap="square" rtlCol="0">
            <a:spAutoFit/>
          </a:bodyPr>
          <a:lstStyle/>
          <a:p>
            <a:endParaRPr lang="fr-CH" dirty="0"/>
          </a:p>
        </p:txBody>
      </p:sp>
      <p:sp>
        <p:nvSpPr>
          <p:cNvPr id="10" name="Date Placeholder 2">
            <a:extLst>
              <a:ext uri="{FF2B5EF4-FFF2-40B4-BE49-F238E27FC236}">
                <a16:creationId xmlns:a16="http://schemas.microsoft.com/office/drawing/2014/main" id="{8E1A052B-CBBE-4D5D-9720-A427E9B46D50}"/>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5" name="Slide Number Placeholder 1">
            <a:extLst>
              <a:ext uri="{FF2B5EF4-FFF2-40B4-BE49-F238E27FC236}">
                <a16:creationId xmlns:a16="http://schemas.microsoft.com/office/drawing/2014/main" id="{0AAA596F-C2F5-4B9B-BD06-171F9665D468}"/>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25</a:t>
            </a:fld>
            <a:endParaRPr lang="en-GB"/>
          </a:p>
        </p:txBody>
      </p:sp>
      <p:sp>
        <p:nvSpPr>
          <p:cNvPr id="12" name="Footer Placeholder 3">
            <a:extLst>
              <a:ext uri="{FF2B5EF4-FFF2-40B4-BE49-F238E27FC236}">
                <a16:creationId xmlns:a16="http://schemas.microsoft.com/office/drawing/2014/main" id="{31595215-275B-4171-BD65-0BA5A0928049}"/>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5482303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3353" y="891030"/>
            <a:ext cx="9010647" cy="923330"/>
          </a:xfrm>
          <a:prstGeom prst="rect">
            <a:avLst/>
          </a:prstGeom>
        </p:spPr>
        <p:txBody>
          <a:bodyPr wrap="square">
            <a:spAutoFit/>
          </a:bodyPr>
          <a:lstStyle/>
          <a:p>
            <a:endParaRPr lang="fr-CH" sz="1400" dirty="0">
              <a:solidFill>
                <a:srgbClr val="2998D9"/>
              </a:solidFill>
            </a:endParaRPr>
          </a:p>
          <a:p>
            <a:pPr marL="285750" indent="-285750">
              <a:buFont typeface="Wingdings" panose="05000000000000000000" pitchFamily="2" charset="2"/>
              <a:buChar char="q"/>
            </a:pPr>
            <a:r>
              <a:rPr lang="en-GB" sz="2000" dirty="0"/>
              <a:t>Collecting efforts since December 2020 (</a:t>
            </a:r>
            <a:r>
              <a:rPr lang="en-GB" sz="2000" dirty="0">
                <a:hlinkClick r:id="rId2"/>
              </a:rPr>
              <a:t>google doc </a:t>
            </a:r>
            <a:r>
              <a:rPr lang="en-GB" sz="2000" dirty="0"/>
              <a:t>)</a:t>
            </a:r>
          </a:p>
          <a:p>
            <a:endParaRPr lang="en-GB" sz="2000" dirty="0"/>
          </a:p>
        </p:txBody>
      </p:sp>
      <p:pic>
        <p:nvPicPr>
          <p:cNvPr id="15" name="Picture 14">
            <a:extLst>
              <a:ext uri="{FF2B5EF4-FFF2-40B4-BE49-F238E27FC236}">
                <a16:creationId xmlns:a16="http://schemas.microsoft.com/office/drawing/2014/main" id="{E0198B68-77E1-494B-A74F-6A64F1CD26E5}"/>
              </a:ext>
            </a:extLst>
          </p:cNvPr>
          <p:cNvPicPr>
            <a:picLocks noChangeAspect="1"/>
          </p:cNvPicPr>
          <p:nvPr/>
        </p:nvPicPr>
        <p:blipFill>
          <a:blip r:embed="rId3"/>
          <a:stretch>
            <a:fillRect/>
          </a:stretch>
        </p:blipFill>
        <p:spPr>
          <a:xfrm rot="1135393">
            <a:off x="6991298" y="397695"/>
            <a:ext cx="2165891" cy="2918483"/>
          </a:xfrm>
          <a:prstGeom prst="rect">
            <a:avLst/>
          </a:prstGeom>
          <a:ln>
            <a:noFill/>
          </a:ln>
          <a:effectLst>
            <a:outerShdw blurRad="190500" algn="tl" rotWithShape="0">
              <a:srgbClr val="000000">
                <a:alpha val="70000"/>
              </a:srgbClr>
            </a:outerShdw>
          </a:effectLst>
        </p:spPr>
      </p:pic>
      <p:sp>
        <p:nvSpPr>
          <p:cNvPr id="14" name="Rectangle 13">
            <a:extLst>
              <a:ext uri="{FF2B5EF4-FFF2-40B4-BE49-F238E27FC236}">
                <a16:creationId xmlns:a16="http://schemas.microsoft.com/office/drawing/2014/main" id="{C3A4BF39-21B6-4506-802A-23539A88FA5C}"/>
              </a:ext>
            </a:extLst>
          </p:cNvPr>
          <p:cNvSpPr/>
          <p:nvPr/>
        </p:nvSpPr>
        <p:spPr>
          <a:xfrm>
            <a:off x="160617" y="1373633"/>
            <a:ext cx="4846812" cy="3085460"/>
          </a:xfrm>
          <a:prstGeom prst="rect">
            <a:avLst/>
          </a:prstGeom>
        </p:spPr>
        <p:txBody>
          <a:bodyPr wrap="square">
            <a:spAutoFit/>
          </a:bodyPr>
          <a:lstStyle/>
          <a:p>
            <a:endParaRPr lang="fr-CH" sz="1400" u="sng" dirty="0">
              <a:solidFill>
                <a:srgbClr val="2998D9"/>
              </a:solidFill>
            </a:endParaRPr>
          </a:p>
          <a:p>
            <a:pPr>
              <a:spcAft>
                <a:spcPts val="1200"/>
              </a:spcAft>
            </a:pPr>
            <a:r>
              <a:rPr lang="en-GB" sz="2200" dirty="0">
                <a:solidFill>
                  <a:srgbClr val="0070C0"/>
                </a:solidFill>
              </a:rPr>
              <a:t>New RDB Working Group </a:t>
            </a:r>
            <a:r>
              <a:rPr lang="en-GB" sz="2000" dirty="0">
                <a:solidFill>
                  <a:srgbClr val="0070C0"/>
                </a:solidFill>
              </a:rPr>
              <a:t>(May 2021)</a:t>
            </a:r>
            <a:r>
              <a:rPr lang="en-GB" sz="2000" b="1" dirty="0">
                <a:solidFill>
                  <a:srgbClr val="0070C0"/>
                </a:solidFill>
              </a:rPr>
              <a:t>:</a:t>
            </a:r>
          </a:p>
          <a:p>
            <a:pPr marL="285750" indent="-285750">
              <a:spcAft>
                <a:spcPts val="1200"/>
              </a:spcAft>
              <a:buFont typeface="Wingdings" panose="05000000000000000000" pitchFamily="2" charset="2"/>
              <a:buChar char="q"/>
            </a:pPr>
            <a:r>
              <a:rPr lang="en-GB" sz="2000" dirty="0"/>
              <a:t>Complete </a:t>
            </a:r>
          </a:p>
          <a:p>
            <a:pPr marL="285750" indent="-285750">
              <a:spcAft>
                <a:spcPts val="1200"/>
              </a:spcAft>
              <a:buFont typeface="Wingdings" panose="05000000000000000000" pitchFamily="2" charset="2"/>
              <a:buChar char="q"/>
            </a:pPr>
            <a:r>
              <a:rPr lang="en-GB" sz="2000" dirty="0"/>
              <a:t>Wrap up</a:t>
            </a:r>
          </a:p>
          <a:p>
            <a:pPr marL="285750" indent="-285750">
              <a:spcAft>
                <a:spcPts val="1200"/>
              </a:spcAft>
              <a:buFont typeface="Wingdings" panose="05000000000000000000" pitchFamily="2" charset="2"/>
              <a:buChar char="q"/>
            </a:pPr>
            <a:r>
              <a:rPr lang="en-GB" sz="2000" dirty="0"/>
              <a:t>Evaluate</a:t>
            </a:r>
          </a:p>
          <a:p>
            <a:pPr marL="285750" indent="-285750">
              <a:spcAft>
                <a:spcPts val="300"/>
              </a:spcAft>
              <a:buFont typeface="Wingdings" panose="05000000000000000000" pitchFamily="2" charset="2"/>
              <a:buChar char="q"/>
            </a:pPr>
            <a:r>
              <a:rPr lang="en-GB" sz="2000" dirty="0"/>
              <a:t>Assign new tags</a:t>
            </a:r>
          </a:p>
          <a:p>
            <a:r>
              <a:rPr lang="en-GB" dirty="0"/>
              <a:t>    - with help of </a:t>
            </a:r>
            <a:r>
              <a:rPr lang="en-GB" dirty="0">
                <a:solidFill>
                  <a:srgbClr val="0070C0"/>
                </a:solidFill>
              </a:rPr>
              <a:t>dedicated    </a:t>
            </a:r>
          </a:p>
          <a:p>
            <a:pPr>
              <a:spcAft>
                <a:spcPts val="600"/>
              </a:spcAft>
            </a:pPr>
            <a:r>
              <a:rPr lang="en-GB" dirty="0">
                <a:solidFill>
                  <a:srgbClr val="0070C0"/>
                </a:solidFill>
              </a:rPr>
              <a:t>      curation tool</a:t>
            </a:r>
          </a:p>
        </p:txBody>
      </p:sp>
      <p:sp>
        <p:nvSpPr>
          <p:cNvPr id="20" name="Title 4">
            <a:extLst>
              <a:ext uri="{FF2B5EF4-FFF2-40B4-BE49-F238E27FC236}">
                <a16:creationId xmlns:a16="http://schemas.microsoft.com/office/drawing/2014/main" id="{39C8C213-CF88-406A-8AD0-4F2E375C21E0}"/>
              </a:ext>
            </a:extLst>
          </p:cNvPr>
          <p:cNvSpPr txBox="1">
            <a:spLocks/>
          </p:cNvSpPr>
          <p:nvPr/>
        </p:nvSpPr>
        <p:spPr>
          <a:xfrm>
            <a:off x="1026214" y="204682"/>
            <a:ext cx="6921719" cy="686348"/>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Helvetica" pitchFamily="2" charset="0"/>
                <a:ea typeface="Arial" charset="0"/>
                <a:cs typeface="Arial" charset="0"/>
              </a:defRPr>
            </a:lvl1pPr>
          </a:lstStyle>
          <a:p>
            <a:pPr algn="ctr"/>
            <a:r>
              <a:rPr lang="en-US" dirty="0"/>
              <a:t>Collecting new resources for RDB</a:t>
            </a:r>
            <a:endParaRPr lang="en-GB" sz="3000" dirty="0"/>
          </a:p>
        </p:txBody>
      </p:sp>
      <p:pic>
        <p:nvPicPr>
          <p:cNvPr id="21" name="Picture 20">
            <a:extLst>
              <a:ext uri="{FF2B5EF4-FFF2-40B4-BE49-F238E27FC236}">
                <a16:creationId xmlns:a16="http://schemas.microsoft.com/office/drawing/2014/main" id="{40AFDB9D-328F-4639-B5E9-F8B362358E5E}"/>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9228885" y="2851622"/>
            <a:ext cx="639461" cy="339714"/>
          </a:xfrm>
          <a:prstGeom prst="rect">
            <a:avLst/>
          </a:prstGeom>
        </p:spPr>
      </p:pic>
      <p:sp>
        <p:nvSpPr>
          <p:cNvPr id="23" name="Rectangle 22">
            <a:extLst>
              <a:ext uri="{FF2B5EF4-FFF2-40B4-BE49-F238E27FC236}">
                <a16:creationId xmlns:a16="http://schemas.microsoft.com/office/drawing/2014/main" id="{1336BEE6-1513-4B49-A1F3-30FA44B2490F}"/>
              </a:ext>
            </a:extLst>
          </p:cNvPr>
          <p:cNvSpPr/>
          <p:nvPr/>
        </p:nvSpPr>
        <p:spPr>
          <a:xfrm>
            <a:off x="2986156" y="1936690"/>
            <a:ext cx="2414162" cy="2092881"/>
          </a:xfrm>
          <a:prstGeom prst="rect">
            <a:avLst/>
          </a:prstGeom>
        </p:spPr>
        <p:txBody>
          <a:bodyPr wrap="square">
            <a:spAutoFit/>
          </a:bodyPr>
          <a:lstStyle/>
          <a:p>
            <a:endParaRPr lang="fr-CH" sz="1000" u="sng" dirty="0">
              <a:solidFill>
                <a:srgbClr val="2998D9"/>
              </a:solidFill>
            </a:endParaRP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RUIZ JIMENO, Alberto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SHARMAZANASHVILI, Alexander</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STRANDBERG, Jonas</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WOZNIAK, Krzysztof Wieslaw</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WETZLER, Susan</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WEGNER, Jeremy</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KLAMMER, Joel</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GLOVER, Marla</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COYLE, Helen</a:t>
            </a:r>
          </a:p>
          <a:p>
            <a:pPr marL="0" marR="0"/>
            <a:r>
              <a:rPr lang="en-US" sz="1200" dirty="0">
                <a:latin typeface="Calibri" panose="020F0502020204030204" pitchFamily="34" charset="0"/>
                <a:ea typeface="Calibri" panose="020F0502020204030204" pitchFamily="34" charset="0"/>
                <a:cs typeface="Times New Roman" panose="02020603050405020304" pitchFamily="18" charset="0"/>
              </a:rPr>
              <a:t>PAOLUCCI, Pierluigi</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4" name="TextBox 23">
            <a:extLst>
              <a:ext uri="{FF2B5EF4-FFF2-40B4-BE49-F238E27FC236}">
                <a16:creationId xmlns:a16="http://schemas.microsoft.com/office/drawing/2014/main" id="{5413FED6-3787-45A3-BF13-0C1032941F40}"/>
              </a:ext>
            </a:extLst>
          </p:cNvPr>
          <p:cNvSpPr txBox="1"/>
          <p:nvPr/>
        </p:nvSpPr>
        <p:spPr>
          <a:xfrm>
            <a:off x="5400318" y="2053592"/>
            <a:ext cx="2049779" cy="2123658"/>
          </a:xfrm>
          <a:prstGeom prst="rect">
            <a:avLst/>
          </a:prstGeom>
          <a:solidFill>
            <a:schemeClr val="bg1"/>
          </a:solidFill>
        </p:spPr>
        <p:txBody>
          <a:bodyPr wrap="square">
            <a:spAutoFit/>
          </a:bodyPr>
          <a:lstStyle/>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KIRILOVA, Galina</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KLEIN BOESING, Christian</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BEARDEN, Ian Gardner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GAMEIRO MUNHOZ, Marcelo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GORISEK, Andrej</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HADJIISKA,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Roumyana</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Mileva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HATZIFOTIADOU, Despina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MELO, Ivan </a:t>
            </a:r>
          </a:p>
          <a:p>
            <a:pPr marL="0" marR="0"/>
            <a:r>
              <a:rPr lang="en-US" sz="1200" dirty="0">
                <a:latin typeface="Calibri" panose="020F0502020204030204" pitchFamily="34" charset="0"/>
                <a:ea typeface="Calibri" panose="020F0502020204030204" pitchFamily="34" charset="0"/>
                <a:cs typeface="Times New Roman" panose="02020603050405020304" pitchFamily="18" charset="0"/>
              </a:rPr>
              <a:t>PRICE, Darren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BARDEEN, Marge</a:t>
            </a:r>
          </a:p>
          <a:p>
            <a:pPr marL="0" marR="0"/>
            <a:r>
              <a:rPr lang="en-US" sz="1200" dirty="0">
                <a:latin typeface="Calibri" panose="020F0502020204030204" pitchFamily="34" charset="0"/>
                <a:ea typeface="Calibri" panose="020F0502020204030204" pitchFamily="34" charset="0"/>
                <a:cs typeface="Times New Roman" panose="02020603050405020304" pitchFamily="18" charset="0"/>
              </a:rPr>
              <a:t>ADAM BOURDARIOS, Claire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5" name="TextBox 24">
            <a:extLst>
              <a:ext uri="{FF2B5EF4-FFF2-40B4-BE49-F238E27FC236}">
                <a16:creationId xmlns:a16="http://schemas.microsoft.com/office/drawing/2014/main" id="{F1838995-CD9A-4B03-85AA-BB86BD7813E9}"/>
              </a:ext>
            </a:extLst>
          </p:cNvPr>
          <p:cNvSpPr txBox="1"/>
          <p:nvPr/>
        </p:nvSpPr>
        <p:spPr>
          <a:xfrm>
            <a:off x="2999013" y="2087062"/>
            <a:ext cx="4442779" cy="2031325"/>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a:p>
            <a:endParaRPr lang="fr-CH" dirty="0"/>
          </a:p>
          <a:p>
            <a:endParaRPr lang="fr-CH" dirty="0"/>
          </a:p>
          <a:p>
            <a:endParaRPr lang="fr-CH" dirty="0"/>
          </a:p>
        </p:txBody>
      </p:sp>
      <p:sp>
        <p:nvSpPr>
          <p:cNvPr id="26" name="TextBox 25">
            <a:extLst>
              <a:ext uri="{FF2B5EF4-FFF2-40B4-BE49-F238E27FC236}">
                <a16:creationId xmlns:a16="http://schemas.microsoft.com/office/drawing/2014/main" id="{9CB4BA6C-2128-41F2-99BB-D978643A0A4E}"/>
              </a:ext>
            </a:extLst>
          </p:cNvPr>
          <p:cNvSpPr txBox="1"/>
          <p:nvPr/>
        </p:nvSpPr>
        <p:spPr>
          <a:xfrm>
            <a:off x="2896689" y="4143257"/>
            <a:ext cx="4839786" cy="369332"/>
          </a:xfrm>
          <a:prstGeom prst="rect">
            <a:avLst/>
          </a:prstGeom>
          <a:solidFill>
            <a:srgbClr val="C5D673"/>
          </a:solidFill>
        </p:spPr>
        <p:txBody>
          <a:bodyPr wrap="none" rtlCol="0">
            <a:spAutoFit/>
          </a:bodyPr>
          <a:lstStyle/>
          <a:p>
            <a:r>
              <a:rPr lang="fr-CH" dirty="0" err="1"/>
              <a:t>Later</a:t>
            </a:r>
            <a:r>
              <a:rPr lang="fr-CH" dirty="0"/>
              <a:t> </a:t>
            </a:r>
            <a:r>
              <a:rPr lang="fr-CH" dirty="0" err="1"/>
              <a:t>we</a:t>
            </a:r>
            <a:r>
              <a:rPr lang="fr-CH" dirty="0"/>
              <a:t> </a:t>
            </a:r>
            <a:r>
              <a:rPr lang="fr-CH" dirty="0" err="1"/>
              <a:t>will</a:t>
            </a:r>
            <a:r>
              <a:rPr lang="fr-CH" dirty="0"/>
              <a:t> </a:t>
            </a:r>
            <a:r>
              <a:rPr lang="fr-CH" dirty="0" err="1"/>
              <a:t>create</a:t>
            </a:r>
            <a:r>
              <a:rPr lang="fr-CH" dirty="0"/>
              <a:t> RDB standing </a:t>
            </a:r>
            <a:r>
              <a:rPr lang="fr-CH" dirty="0" err="1"/>
              <a:t>committee</a:t>
            </a:r>
            <a:endParaRPr lang="en-US" dirty="0"/>
          </a:p>
        </p:txBody>
      </p:sp>
      <p:sp>
        <p:nvSpPr>
          <p:cNvPr id="27" name="TextBox 26">
            <a:extLst>
              <a:ext uri="{FF2B5EF4-FFF2-40B4-BE49-F238E27FC236}">
                <a16:creationId xmlns:a16="http://schemas.microsoft.com/office/drawing/2014/main" id="{24D21FC7-F7AC-4CF6-BB17-455F46A9BA39}"/>
              </a:ext>
            </a:extLst>
          </p:cNvPr>
          <p:cNvSpPr txBox="1"/>
          <p:nvPr/>
        </p:nvSpPr>
        <p:spPr>
          <a:xfrm rot="1237910">
            <a:off x="7077392" y="3596912"/>
            <a:ext cx="1531188" cy="461665"/>
          </a:xfrm>
          <a:prstGeom prst="rect">
            <a:avLst/>
          </a:prstGeom>
          <a:solidFill>
            <a:srgbClr val="2A99DA">
              <a:alpha val="68000"/>
            </a:srgbClr>
          </a:solidFill>
        </p:spPr>
        <p:txBody>
          <a:bodyPr wrap="none" rtlCol="0">
            <a:spAutoFit/>
          </a:bodyPr>
          <a:lstStyle/>
          <a:p>
            <a:r>
              <a:rPr lang="fr-CH" sz="1200" dirty="0"/>
              <a:t>7 members </a:t>
            </a:r>
            <a:r>
              <a:rPr lang="fr-CH" sz="1200" dirty="0" err="1"/>
              <a:t>also</a:t>
            </a:r>
            <a:r>
              <a:rPr lang="fr-CH" sz="1200" dirty="0"/>
              <a:t> in </a:t>
            </a:r>
          </a:p>
          <a:p>
            <a:r>
              <a:rPr lang="fr-CH" sz="1200" dirty="0"/>
              <a:t>RDB curation group</a:t>
            </a:r>
            <a:endParaRPr lang="en-US" sz="1200" dirty="0"/>
          </a:p>
        </p:txBody>
      </p:sp>
      <p:sp>
        <p:nvSpPr>
          <p:cNvPr id="28" name="TextBox 27">
            <a:extLst>
              <a:ext uri="{FF2B5EF4-FFF2-40B4-BE49-F238E27FC236}">
                <a16:creationId xmlns:a16="http://schemas.microsoft.com/office/drawing/2014/main" id="{261A0D7D-385A-401F-9B55-7EA00B4C08B2}"/>
              </a:ext>
            </a:extLst>
          </p:cNvPr>
          <p:cNvSpPr txBox="1"/>
          <p:nvPr/>
        </p:nvSpPr>
        <p:spPr>
          <a:xfrm rot="19531539">
            <a:off x="2668969" y="2290777"/>
            <a:ext cx="1178528" cy="292388"/>
          </a:xfrm>
          <a:prstGeom prst="rect">
            <a:avLst/>
          </a:prstGeom>
          <a:solidFill>
            <a:srgbClr val="FFFF00"/>
          </a:solidFill>
        </p:spPr>
        <p:txBody>
          <a:bodyPr wrap="none" rtlCol="0">
            <a:spAutoFit/>
          </a:bodyPr>
          <a:lstStyle/>
          <a:p>
            <a:r>
              <a:rPr lang="fr-CH" sz="1300" dirty="0"/>
              <a:t>Open to </a:t>
            </a:r>
            <a:r>
              <a:rPr lang="fr-CH" sz="1300" dirty="0" err="1"/>
              <a:t>join</a:t>
            </a:r>
            <a:r>
              <a:rPr lang="fr-CH" sz="1300" dirty="0"/>
              <a:t>! </a:t>
            </a:r>
            <a:endParaRPr lang="en-US" sz="1300" dirty="0"/>
          </a:p>
        </p:txBody>
      </p:sp>
      <p:sp>
        <p:nvSpPr>
          <p:cNvPr id="29" name="Date Placeholder 2">
            <a:extLst>
              <a:ext uri="{FF2B5EF4-FFF2-40B4-BE49-F238E27FC236}">
                <a16:creationId xmlns:a16="http://schemas.microsoft.com/office/drawing/2014/main" id="{DB94BC0E-0EAB-46FD-9742-5FDE400E42D5}"/>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31" name="Slide Number Placeholder 1">
            <a:extLst>
              <a:ext uri="{FF2B5EF4-FFF2-40B4-BE49-F238E27FC236}">
                <a16:creationId xmlns:a16="http://schemas.microsoft.com/office/drawing/2014/main" id="{ADE66D9A-0B26-478A-A5DD-019F013E7720}"/>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26</a:t>
            </a:fld>
            <a:endParaRPr lang="en-GB"/>
          </a:p>
        </p:txBody>
      </p:sp>
      <p:sp>
        <p:nvSpPr>
          <p:cNvPr id="18" name="Footer Placeholder 3">
            <a:extLst>
              <a:ext uri="{FF2B5EF4-FFF2-40B4-BE49-F238E27FC236}">
                <a16:creationId xmlns:a16="http://schemas.microsoft.com/office/drawing/2014/main" id="{208D0FA3-6E7D-48DD-B6FB-4DEE1BC162B8}"/>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3347960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3" grpId="0"/>
      <p:bldP spid="24" grpId="0" animBg="1"/>
      <p:bldP spid="25" grpId="0" animBg="1"/>
      <p:bldP spid="26" grpId="0" animBg="1"/>
      <p:bldP spid="27" grpId="0" animBg="1"/>
      <p:bldP spid="2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55034" y="129564"/>
            <a:ext cx="6760265"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Challenges</a:t>
            </a:r>
            <a:endParaRPr lang="en-GB" sz="3000" dirty="0"/>
          </a:p>
        </p:txBody>
      </p:sp>
      <p:sp>
        <p:nvSpPr>
          <p:cNvPr id="3" name="TextBox 2"/>
          <p:cNvSpPr txBox="1"/>
          <p:nvPr/>
        </p:nvSpPr>
        <p:spPr>
          <a:xfrm>
            <a:off x="338140" y="1025654"/>
            <a:ext cx="6239209" cy="1754326"/>
          </a:xfrm>
          <a:prstGeom prst="rect">
            <a:avLst/>
          </a:prstGeom>
          <a:noFill/>
        </p:spPr>
        <p:txBody>
          <a:bodyPr wrap="none" rtlCol="0">
            <a:spAutoFit/>
          </a:bodyPr>
          <a:lstStyle/>
          <a:p>
            <a:pPr>
              <a:spcAft>
                <a:spcPts val="600"/>
              </a:spcAft>
            </a:pPr>
            <a:r>
              <a:rPr lang="en-US" sz="2500" dirty="0">
                <a:solidFill>
                  <a:srgbClr val="0070C0"/>
                </a:solidFill>
              </a:rPr>
              <a:t>TECHNICAL</a:t>
            </a:r>
            <a:endParaRPr lang="en-US" sz="2000" dirty="0">
              <a:solidFill>
                <a:srgbClr val="0070C0"/>
              </a:solidFill>
            </a:endParaRPr>
          </a:p>
          <a:p>
            <a:pPr marL="285750" indent="-285750">
              <a:spcAft>
                <a:spcPts val="1200"/>
              </a:spcAft>
              <a:buFont typeface="Wingdings" panose="05000000000000000000" pitchFamily="2" charset="2"/>
              <a:buChar char="q"/>
            </a:pPr>
            <a:r>
              <a:rPr lang="en-US" sz="2000" dirty="0">
                <a:solidFill>
                  <a:schemeClr val="tx1">
                    <a:lumMod val="75000"/>
                    <a:lumOff val="25000"/>
                  </a:schemeClr>
                </a:solidFill>
              </a:rPr>
              <a:t> Dedicated submission form at CDS </a:t>
            </a:r>
          </a:p>
          <a:p>
            <a:pPr marL="285750" indent="-285750">
              <a:spcAft>
                <a:spcPts val="1200"/>
              </a:spcAft>
              <a:buFont typeface="Wingdings" panose="05000000000000000000" pitchFamily="2" charset="2"/>
              <a:buChar char="q"/>
            </a:pPr>
            <a:r>
              <a:rPr lang="en-US" sz="2000" dirty="0">
                <a:solidFill>
                  <a:schemeClr val="tx1">
                    <a:lumMod val="75000"/>
                    <a:lumOff val="25000"/>
                  </a:schemeClr>
                </a:solidFill>
              </a:rPr>
              <a:t> Interface between CDS and Drupal </a:t>
            </a:r>
            <a:r>
              <a:rPr lang="en-US" sz="1500" dirty="0">
                <a:solidFill>
                  <a:schemeClr val="tx1">
                    <a:lumMod val="75000"/>
                    <a:lumOff val="25000"/>
                  </a:schemeClr>
                </a:solidFill>
              </a:rPr>
              <a:t>(external company)</a:t>
            </a:r>
          </a:p>
          <a:p>
            <a:r>
              <a:rPr lang="en-US" dirty="0">
                <a:solidFill>
                  <a:schemeClr val="tx1">
                    <a:lumMod val="75000"/>
                    <a:lumOff val="25000"/>
                  </a:schemeClr>
                </a:solidFill>
              </a:rPr>
              <a:t>     </a:t>
            </a:r>
            <a:r>
              <a:rPr lang="en-US" dirty="0"/>
              <a:t>     </a:t>
            </a:r>
          </a:p>
        </p:txBody>
      </p:sp>
      <p:sp>
        <p:nvSpPr>
          <p:cNvPr id="11" name="TextBox 10">
            <a:extLst>
              <a:ext uri="{FF2B5EF4-FFF2-40B4-BE49-F238E27FC236}">
                <a16:creationId xmlns:a16="http://schemas.microsoft.com/office/drawing/2014/main" id="{977D5617-350A-4717-8800-1B4247D51824}"/>
              </a:ext>
            </a:extLst>
          </p:cNvPr>
          <p:cNvSpPr txBox="1"/>
          <p:nvPr/>
        </p:nvSpPr>
        <p:spPr>
          <a:xfrm>
            <a:off x="338140" y="2644876"/>
            <a:ext cx="7956774" cy="1785104"/>
          </a:xfrm>
          <a:prstGeom prst="rect">
            <a:avLst/>
          </a:prstGeom>
          <a:noFill/>
        </p:spPr>
        <p:txBody>
          <a:bodyPr wrap="square" rtlCol="0">
            <a:spAutoFit/>
          </a:bodyPr>
          <a:lstStyle/>
          <a:p>
            <a:pPr>
              <a:spcAft>
                <a:spcPts val="600"/>
              </a:spcAft>
            </a:pPr>
            <a:r>
              <a:rPr lang="en-US" sz="2500" dirty="0">
                <a:solidFill>
                  <a:srgbClr val="0070C0"/>
                </a:solidFill>
              </a:rPr>
              <a:t>CONTENT</a:t>
            </a:r>
          </a:p>
          <a:p>
            <a:pPr marL="285750" indent="-285750">
              <a:spcAft>
                <a:spcPts val="1200"/>
              </a:spcAft>
              <a:buFont typeface="Wingdings" panose="05000000000000000000" pitchFamily="2" charset="2"/>
              <a:buChar char="q"/>
            </a:pPr>
            <a:r>
              <a:rPr lang="en-US" sz="2000" dirty="0"/>
              <a:t>Curation of existing / “old” items</a:t>
            </a:r>
          </a:p>
          <a:p>
            <a:pPr marL="285750" indent="-285750">
              <a:spcAft>
                <a:spcPts val="1200"/>
              </a:spcAft>
              <a:buFont typeface="Wingdings" panose="05000000000000000000" pitchFamily="2" charset="2"/>
              <a:buChar char="q"/>
            </a:pPr>
            <a:r>
              <a:rPr lang="en-US" sz="2000" dirty="0"/>
              <a:t>Collection of new / up-to-date best items</a:t>
            </a:r>
          </a:p>
          <a:p>
            <a:pPr marL="285750" indent="-285750">
              <a:spcAft>
                <a:spcPts val="1200"/>
              </a:spcAft>
              <a:buFont typeface="Wingdings" panose="05000000000000000000" pitchFamily="2" charset="2"/>
              <a:buChar char="q"/>
            </a:pPr>
            <a:r>
              <a:rPr lang="en-US" sz="2000" dirty="0"/>
              <a:t>New content development</a:t>
            </a:r>
          </a:p>
        </p:txBody>
      </p:sp>
      <p:sp>
        <p:nvSpPr>
          <p:cNvPr id="19" name="TextBox 18">
            <a:extLst>
              <a:ext uri="{FF2B5EF4-FFF2-40B4-BE49-F238E27FC236}">
                <a16:creationId xmlns:a16="http://schemas.microsoft.com/office/drawing/2014/main" id="{A0ED66F2-E1BD-4F4E-90CC-F4CBB32D20D6}"/>
              </a:ext>
            </a:extLst>
          </p:cNvPr>
          <p:cNvSpPr txBox="1"/>
          <p:nvPr/>
        </p:nvSpPr>
        <p:spPr>
          <a:xfrm>
            <a:off x="5084952" y="1518097"/>
            <a:ext cx="2923806" cy="323165"/>
          </a:xfrm>
          <a:prstGeom prst="rect">
            <a:avLst/>
          </a:prstGeom>
          <a:solidFill>
            <a:srgbClr val="C4006B">
              <a:alpha val="20000"/>
            </a:srgbClr>
          </a:solidFill>
        </p:spPr>
        <p:txBody>
          <a:bodyPr wrap="square" rtlCol="0">
            <a:spAutoFit/>
          </a:bodyPr>
          <a:lstStyle/>
          <a:p>
            <a:r>
              <a:rPr lang="fr-CH" sz="1500" dirty="0"/>
              <a:t>In-Kind contribution </a:t>
            </a:r>
            <a:r>
              <a:rPr lang="fr-CH" sz="1500" dirty="0" err="1"/>
              <a:t>from</a:t>
            </a:r>
            <a:r>
              <a:rPr lang="fr-CH" sz="1500" dirty="0"/>
              <a:t> CERN</a:t>
            </a:r>
          </a:p>
        </p:txBody>
      </p:sp>
      <p:sp>
        <p:nvSpPr>
          <p:cNvPr id="20" name="TextBox 19">
            <a:extLst>
              <a:ext uri="{FF2B5EF4-FFF2-40B4-BE49-F238E27FC236}">
                <a16:creationId xmlns:a16="http://schemas.microsoft.com/office/drawing/2014/main" id="{59D69ADD-4F34-48FF-80AB-A35E9452777B}"/>
              </a:ext>
            </a:extLst>
          </p:cNvPr>
          <p:cNvSpPr txBox="1"/>
          <p:nvPr/>
        </p:nvSpPr>
        <p:spPr>
          <a:xfrm>
            <a:off x="338140" y="4068352"/>
            <a:ext cx="4984974" cy="322127"/>
          </a:xfrm>
          <a:prstGeom prst="rect">
            <a:avLst/>
          </a:prstGeom>
          <a:solidFill>
            <a:srgbClr val="C4006B">
              <a:alpha val="20000"/>
            </a:srgbClr>
          </a:solidFill>
        </p:spPr>
        <p:txBody>
          <a:bodyPr wrap="square" rtlCol="0">
            <a:spAutoFit/>
          </a:bodyPr>
          <a:lstStyle/>
          <a:p>
            <a:endParaRPr lang="fr-CH" dirty="0"/>
          </a:p>
        </p:txBody>
      </p:sp>
      <p:sp>
        <p:nvSpPr>
          <p:cNvPr id="10" name="Date Placeholder 2">
            <a:extLst>
              <a:ext uri="{FF2B5EF4-FFF2-40B4-BE49-F238E27FC236}">
                <a16:creationId xmlns:a16="http://schemas.microsoft.com/office/drawing/2014/main" id="{D70339D1-C7C0-4833-AC27-37A79AD24CA2}"/>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5" name="Slide Number Placeholder 1">
            <a:extLst>
              <a:ext uri="{FF2B5EF4-FFF2-40B4-BE49-F238E27FC236}">
                <a16:creationId xmlns:a16="http://schemas.microsoft.com/office/drawing/2014/main" id="{F0D646A8-5700-4568-B3C5-8A0CAAFAC557}"/>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27</a:t>
            </a:fld>
            <a:endParaRPr lang="en-GB"/>
          </a:p>
        </p:txBody>
      </p:sp>
      <p:sp>
        <p:nvSpPr>
          <p:cNvPr id="12" name="Footer Placeholder 3">
            <a:extLst>
              <a:ext uri="{FF2B5EF4-FFF2-40B4-BE49-F238E27FC236}">
                <a16:creationId xmlns:a16="http://schemas.microsoft.com/office/drawing/2014/main" id="{C603CBF2-82CA-4921-AC36-19A10FD70DE4}"/>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42072027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55034" y="129564"/>
            <a:ext cx="6760265"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New content under development</a:t>
            </a:r>
            <a:endParaRPr lang="en-GB" sz="3000" dirty="0"/>
          </a:p>
        </p:txBody>
      </p:sp>
      <p:sp>
        <p:nvSpPr>
          <p:cNvPr id="3" name="TextBox 2"/>
          <p:cNvSpPr txBox="1"/>
          <p:nvPr/>
        </p:nvSpPr>
        <p:spPr>
          <a:xfrm>
            <a:off x="168054" y="1039243"/>
            <a:ext cx="4602798" cy="1323439"/>
          </a:xfrm>
          <a:prstGeom prst="rect">
            <a:avLst/>
          </a:prstGeom>
          <a:noFill/>
        </p:spPr>
        <p:txBody>
          <a:bodyPr wrap="none" rtlCol="0">
            <a:spAutoFit/>
          </a:bodyPr>
          <a:lstStyle/>
          <a:p>
            <a:pPr>
              <a:spcAft>
                <a:spcPts val="600"/>
              </a:spcAft>
            </a:pPr>
            <a:r>
              <a:rPr lang="en-US" sz="2500" dirty="0">
                <a:solidFill>
                  <a:srgbClr val="0070C0"/>
                </a:solidFill>
              </a:rPr>
              <a:t>IPPOG Working Groups</a:t>
            </a:r>
            <a:endParaRPr lang="en-US" sz="2000" dirty="0">
              <a:solidFill>
                <a:srgbClr val="0070C0"/>
              </a:solidFill>
            </a:endParaRPr>
          </a:p>
          <a:p>
            <a:pPr marL="285750" indent="-285750">
              <a:spcAft>
                <a:spcPts val="1200"/>
              </a:spcAft>
              <a:buFont typeface="Wingdings" panose="05000000000000000000" pitchFamily="2" charset="2"/>
              <a:buChar char="q"/>
            </a:pPr>
            <a:r>
              <a:rPr lang="en-US" sz="2000" dirty="0">
                <a:solidFill>
                  <a:schemeClr val="tx1">
                    <a:lumMod val="75000"/>
                    <a:lumOff val="25000"/>
                  </a:schemeClr>
                </a:solidFill>
              </a:rPr>
              <a:t> Explaining PP to Lay audience </a:t>
            </a:r>
          </a:p>
          <a:p>
            <a:pPr marL="285750" indent="-285750">
              <a:spcAft>
                <a:spcPts val="1200"/>
              </a:spcAft>
              <a:buFont typeface="Wingdings" panose="05000000000000000000" pitchFamily="2" charset="2"/>
              <a:buChar char="q"/>
            </a:pPr>
            <a:r>
              <a:rPr lang="en-US" sz="2000" dirty="0">
                <a:solidFill>
                  <a:schemeClr val="tx1">
                    <a:lumMod val="75000"/>
                    <a:lumOff val="25000"/>
                  </a:schemeClr>
                </a:solidFill>
              </a:rPr>
              <a:t> Outreach of Applications for Society</a:t>
            </a:r>
            <a:endParaRPr lang="en-US" dirty="0"/>
          </a:p>
        </p:txBody>
      </p:sp>
      <p:sp>
        <p:nvSpPr>
          <p:cNvPr id="11" name="TextBox 10">
            <a:extLst>
              <a:ext uri="{FF2B5EF4-FFF2-40B4-BE49-F238E27FC236}">
                <a16:creationId xmlns:a16="http://schemas.microsoft.com/office/drawing/2014/main" id="{977D5617-350A-4717-8800-1B4247D51824}"/>
              </a:ext>
            </a:extLst>
          </p:cNvPr>
          <p:cNvSpPr txBox="1"/>
          <p:nvPr/>
        </p:nvSpPr>
        <p:spPr>
          <a:xfrm>
            <a:off x="64205" y="2794408"/>
            <a:ext cx="6158118" cy="1461939"/>
          </a:xfrm>
          <a:prstGeom prst="rect">
            <a:avLst/>
          </a:prstGeom>
          <a:noFill/>
        </p:spPr>
        <p:txBody>
          <a:bodyPr wrap="square" rtlCol="0">
            <a:spAutoFit/>
          </a:bodyPr>
          <a:lstStyle/>
          <a:p>
            <a:pPr>
              <a:spcAft>
                <a:spcPts val="600"/>
              </a:spcAft>
            </a:pPr>
            <a:r>
              <a:rPr lang="en-US" dirty="0">
                <a:solidFill>
                  <a:srgbClr val="0070C0"/>
                </a:solidFill>
              </a:rPr>
              <a:t>Tool for community to shape attitude and perception </a:t>
            </a:r>
          </a:p>
          <a:p>
            <a:pPr>
              <a:spcAft>
                <a:spcPts val="600"/>
              </a:spcAft>
            </a:pPr>
            <a:r>
              <a:rPr lang="en-US" dirty="0">
                <a:solidFill>
                  <a:srgbClr val="0070C0"/>
                </a:solidFill>
              </a:rPr>
              <a:t>of physics and fundamental research by decision makers, </a:t>
            </a:r>
          </a:p>
          <a:p>
            <a:pPr>
              <a:spcAft>
                <a:spcPts val="600"/>
              </a:spcAft>
            </a:pPr>
            <a:r>
              <a:rPr lang="en-US" dirty="0">
                <a:solidFill>
                  <a:srgbClr val="0070C0"/>
                </a:solidFill>
              </a:rPr>
              <a:t>funding bodies, media and public and even motivate young people to undertake physics studies</a:t>
            </a:r>
            <a:r>
              <a:rPr lang="en-US" sz="2500" dirty="0">
                <a:solidFill>
                  <a:srgbClr val="0070C0"/>
                </a:solidFill>
              </a:rPr>
              <a:t>. </a:t>
            </a:r>
            <a:endParaRPr lang="en-US" sz="2000" dirty="0"/>
          </a:p>
        </p:txBody>
      </p:sp>
      <p:sp>
        <p:nvSpPr>
          <p:cNvPr id="19" name="TextBox 18">
            <a:extLst>
              <a:ext uri="{FF2B5EF4-FFF2-40B4-BE49-F238E27FC236}">
                <a16:creationId xmlns:a16="http://schemas.microsoft.com/office/drawing/2014/main" id="{A0ED66F2-E1BD-4F4E-90CC-F4CBB32D20D6}"/>
              </a:ext>
            </a:extLst>
          </p:cNvPr>
          <p:cNvSpPr txBox="1"/>
          <p:nvPr/>
        </p:nvSpPr>
        <p:spPr>
          <a:xfrm>
            <a:off x="4770852" y="1992978"/>
            <a:ext cx="2392752" cy="323165"/>
          </a:xfrm>
          <a:prstGeom prst="rect">
            <a:avLst/>
          </a:prstGeom>
          <a:solidFill>
            <a:srgbClr val="C4006B">
              <a:alpha val="20000"/>
            </a:srgbClr>
          </a:solidFill>
        </p:spPr>
        <p:txBody>
          <a:bodyPr wrap="square" rtlCol="0">
            <a:spAutoFit/>
          </a:bodyPr>
          <a:lstStyle/>
          <a:p>
            <a:r>
              <a:rPr lang="fr-CH" sz="1500" dirty="0"/>
              <a:t>Stories </a:t>
            </a:r>
            <a:r>
              <a:rPr lang="fr-CH" sz="1500" dirty="0" err="1"/>
              <a:t>with</a:t>
            </a:r>
            <a:r>
              <a:rPr lang="fr-CH" sz="1500" dirty="0"/>
              <a:t> </a:t>
            </a:r>
            <a:r>
              <a:rPr lang="fr-CH" sz="1500" dirty="0" err="1"/>
              <a:t>human</a:t>
            </a:r>
            <a:r>
              <a:rPr lang="fr-CH" sz="1500" dirty="0"/>
              <a:t> </a:t>
            </a:r>
            <a:r>
              <a:rPr lang="fr-CH" sz="1500" dirty="0" err="1"/>
              <a:t>touch</a:t>
            </a:r>
            <a:endParaRPr lang="fr-CH" sz="1500" dirty="0"/>
          </a:p>
        </p:txBody>
      </p:sp>
      <p:sp>
        <p:nvSpPr>
          <p:cNvPr id="20" name="TextBox 19">
            <a:extLst>
              <a:ext uri="{FF2B5EF4-FFF2-40B4-BE49-F238E27FC236}">
                <a16:creationId xmlns:a16="http://schemas.microsoft.com/office/drawing/2014/main" id="{59D69ADD-4F34-48FF-80AB-A35E9452777B}"/>
              </a:ext>
            </a:extLst>
          </p:cNvPr>
          <p:cNvSpPr txBox="1"/>
          <p:nvPr/>
        </p:nvSpPr>
        <p:spPr>
          <a:xfrm>
            <a:off x="-1675855" y="5746681"/>
            <a:ext cx="4984974" cy="322127"/>
          </a:xfrm>
          <a:prstGeom prst="rect">
            <a:avLst/>
          </a:prstGeom>
          <a:solidFill>
            <a:srgbClr val="C4006B">
              <a:alpha val="20000"/>
            </a:srgbClr>
          </a:solidFill>
        </p:spPr>
        <p:txBody>
          <a:bodyPr wrap="square" rtlCol="0">
            <a:spAutoFit/>
          </a:bodyPr>
          <a:lstStyle/>
          <a:p>
            <a:endParaRPr lang="fr-CH" dirty="0"/>
          </a:p>
        </p:txBody>
      </p:sp>
      <p:sp>
        <p:nvSpPr>
          <p:cNvPr id="10" name="TextBox 9">
            <a:extLst>
              <a:ext uri="{FF2B5EF4-FFF2-40B4-BE49-F238E27FC236}">
                <a16:creationId xmlns:a16="http://schemas.microsoft.com/office/drawing/2014/main" id="{E12ED2AB-7190-4F28-A7C7-75A186F116D2}"/>
              </a:ext>
            </a:extLst>
          </p:cNvPr>
          <p:cNvSpPr txBox="1"/>
          <p:nvPr/>
        </p:nvSpPr>
        <p:spPr>
          <a:xfrm>
            <a:off x="4344343" y="1558147"/>
            <a:ext cx="3627549" cy="323165"/>
          </a:xfrm>
          <a:prstGeom prst="rect">
            <a:avLst/>
          </a:prstGeom>
          <a:solidFill>
            <a:srgbClr val="C4006B">
              <a:alpha val="20000"/>
            </a:srgbClr>
          </a:solidFill>
        </p:spPr>
        <p:txBody>
          <a:bodyPr wrap="square" rtlCol="0">
            <a:spAutoFit/>
          </a:bodyPr>
          <a:lstStyle/>
          <a:p>
            <a:r>
              <a:rPr lang="fr-CH" sz="1500" dirty="0"/>
              <a:t>Analogies, images, </a:t>
            </a:r>
            <a:r>
              <a:rPr lang="fr-CH" sz="1500" dirty="0" err="1"/>
              <a:t>examples</a:t>
            </a:r>
            <a:r>
              <a:rPr lang="fr-CH" sz="1500" dirty="0"/>
              <a:t>, stories…</a:t>
            </a:r>
          </a:p>
        </p:txBody>
      </p:sp>
      <p:pic>
        <p:nvPicPr>
          <p:cNvPr id="4" name="Picture 3">
            <a:extLst>
              <a:ext uri="{FF2B5EF4-FFF2-40B4-BE49-F238E27FC236}">
                <a16:creationId xmlns:a16="http://schemas.microsoft.com/office/drawing/2014/main" id="{D09B3B3D-B1A5-4D20-982D-5196D9F40927}"/>
              </a:ext>
            </a:extLst>
          </p:cNvPr>
          <p:cNvPicPr>
            <a:picLocks noChangeAspect="1"/>
          </p:cNvPicPr>
          <p:nvPr/>
        </p:nvPicPr>
        <p:blipFill>
          <a:blip r:embed="rId2"/>
          <a:stretch>
            <a:fillRect/>
          </a:stretch>
        </p:blipFill>
        <p:spPr>
          <a:xfrm>
            <a:off x="6158118" y="2695209"/>
            <a:ext cx="2900302" cy="1811018"/>
          </a:xfrm>
          <a:prstGeom prst="rect">
            <a:avLst/>
          </a:prstGeom>
        </p:spPr>
      </p:pic>
      <p:sp>
        <p:nvSpPr>
          <p:cNvPr id="13" name="TextBox 12">
            <a:extLst>
              <a:ext uri="{FF2B5EF4-FFF2-40B4-BE49-F238E27FC236}">
                <a16:creationId xmlns:a16="http://schemas.microsoft.com/office/drawing/2014/main" id="{8C844359-7DFD-4D24-BCA8-74E032C98227}"/>
              </a:ext>
            </a:extLst>
          </p:cNvPr>
          <p:cNvSpPr txBox="1"/>
          <p:nvPr/>
        </p:nvSpPr>
        <p:spPr>
          <a:xfrm>
            <a:off x="6396394" y="2362682"/>
            <a:ext cx="2579552" cy="400110"/>
          </a:xfrm>
          <a:prstGeom prst="rect">
            <a:avLst/>
          </a:prstGeom>
          <a:noFill/>
        </p:spPr>
        <p:txBody>
          <a:bodyPr wrap="none" rtlCol="0">
            <a:spAutoFit/>
          </a:bodyPr>
          <a:lstStyle/>
          <a:p>
            <a:pPr>
              <a:spcAft>
                <a:spcPts val="600"/>
              </a:spcAft>
            </a:pPr>
            <a:r>
              <a:rPr lang="en-US" sz="2000" dirty="0">
                <a:solidFill>
                  <a:srgbClr val="0070C0"/>
                </a:solidFill>
              </a:rPr>
              <a:t>RDB main topic No 4</a:t>
            </a:r>
            <a:endParaRPr lang="en-US" sz="2000" dirty="0"/>
          </a:p>
        </p:txBody>
      </p:sp>
      <p:sp>
        <p:nvSpPr>
          <p:cNvPr id="15" name="Date Placeholder 2">
            <a:extLst>
              <a:ext uri="{FF2B5EF4-FFF2-40B4-BE49-F238E27FC236}">
                <a16:creationId xmlns:a16="http://schemas.microsoft.com/office/drawing/2014/main" id="{AA1DF396-B3E2-40E1-8A86-8410E78FE781}"/>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1" name="Slide Number Placeholder 1">
            <a:extLst>
              <a:ext uri="{FF2B5EF4-FFF2-40B4-BE49-F238E27FC236}">
                <a16:creationId xmlns:a16="http://schemas.microsoft.com/office/drawing/2014/main" id="{F654DB05-6DAC-43E5-A242-7648938F67DD}"/>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28</a:t>
            </a:fld>
            <a:endParaRPr lang="en-GB"/>
          </a:p>
        </p:txBody>
      </p:sp>
      <p:sp>
        <p:nvSpPr>
          <p:cNvPr id="14" name="Footer Placeholder 3">
            <a:extLst>
              <a:ext uri="{FF2B5EF4-FFF2-40B4-BE49-F238E27FC236}">
                <a16:creationId xmlns:a16="http://schemas.microsoft.com/office/drawing/2014/main" id="{089C6652-5F83-443F-914C-AED1E4FBBE64}"/>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76725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3596117" y="185152"/>
            <a:ext cx="2800277"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TAKE PART! </a:t>
            </a:r>
            <a:endParaRPr lang="en-GB" sz="3000" dirty="0"/>
          </a:p>
        </p:txBody>
      </p:sp>
      <p:sp>
        <p:nvSpPr>
          <p:cNvPr id="3" name="TextBox 2"/>
          <p:cNvSpPr txBox="1"/>
          <p:nvPr/>
        </p:nvSpPr>
        <p:spPr>
          <a:xfrm>
            <a:off x="133353" y="1264481"/>
            <a:ext cx="9110379" cy="3631763"/>
          </a:xfrm>
          <a:prstGeom prst="rect">
            <a:avLst/>
          </a:prstGeom>
          <a:noFill/>
        </p:spPr>
        <p:txBody>
          <a:bodyPr wrap="none" rtlCol="0">
            <a:spAutoFit/>
          </a:bodyPr>
          <a:lstStyle/>
          <a:p>
            <a:pPr marL="342900" indent="-342900">
              <a:spcAft>
                <a:spcPts val="1800"/>
              </a:spcAft>
              <a:buFont typeface="Wingdings" panose="05000000000000000000" pitchFamily="2" charset="2"/>
              <a:buChar char="ü"/>
            </a:pPr>
            <a:r>
              <a:rPr lang="en-US" sz="2500" dirty="0">
                <a:solidFill>
                  <a:srgbClr val="0070C0"/>
                </a:solidFill>
              </a:rPr>
              <a:t>STAY TUNED!!!   </a:t>
            </a:r>
            <a:r>
              <a:rPr lang="en-US" sz="2500" dirty="0">
                <a:solidFill>
                  <a:schemeClr val="tx1">
                    <a:lumMod val="75000"/>
                    <a:lumOff val="25000"/>
                  </a:schemeClr>
                </a:solidFill>
              </a:rPr>
              <a:t>New IPPOG websites coming up end 2021</a:t>
            </a:r>
          </a:p>
          <a:p>
            <a:pPr marL="342900" indent="-342900">
              <a:spcAft>
                <a:spcPts val="1800"/>
              </a:spcAft>
              <a:buFont typeface="Wingdings" panose="05000000000000000000" pitchFamily="2" charset="2"/>
              <a:buChar char="ü"/>
            </a:pPr>
            <a:r>
              <a:rPr lang="en-US" sz="2500" dirty="0">
                <a:solidFill>
                  <a:srgbClr val="0070C0"/>
                </a:solidFill>
              </a:rPr>
              <a:t>BECOME RDB CONTRIBUTER! </a:t>
            </a:r>
            <a:r>
              <a:rPr lang="en-US" sz="2500" dirty="0">
                <a:solidFill>
                  <a:schemeClr val="tx1">
                    <a:lumMod val="75000"/>
                    <a:lumOff val="25000"/>
                  </a:schemeClr>
                </a:solidFill>
              </a:rPr>
              <a:t>Submit resources (2022)</a:t>
            </a:r>
          </a:p>
          <a:p>
            <a:pPr marL="342900" indent="-342900">
              <a:spcAft>
                <a:spcPts val="1800"/>
              </a:spcAft>
              <a:buFont typeface="Wingdings" panose="05000000000000000000" pitchFamily="2" charset="2"/>
              <a:buChar char="ü"/>
            </a:pPr>
            <a:r>
              <a:rPr lang="en-US" sz="2500" dirty="0">
                <a:solidFill>
                  <a:srgbClr val="0070C0"/>
                </a:solidFill>
              </a:rPr>
              <a:t>PROPOSE RDB ITEMS</a:t>
            </a:r>
          </a:p>
          <a:p>
            <a:pPr marL="342900" indent="-342900">
              <a:spcAft>
                <a:spcPts val="2400"/>
              </a:spcAft>
              <a:buFont typeface="Wingdings" panose="05000000000000000000" pitchFamily="2" charset="2"/>
              <a:buChar char="ü"/>
            </a:pPr>
            <a:r>
              <a:rPr lang="en-US" sz="2500" dirty="0">
                <a:solidFill>
                  <a:srgbClr val="0070C0"/>
                </a:solidFill>
              </a:rPr>
              <a:t>JOIN CURATION GROUP </a:t>
            </a:r>
            <a:r>
              <a:rPr lang="en-US" sz="2500" dirty="0">
                <a:solidFill>
                  <a:schemeClr val="tx1">
                    <a:lumMod val="75000"/>
                    <a:lumOff val="25000"/>
                  </a:schemeClr>
                </a:solidFill>
              </a:rPr>
              <a:t>and/or </a:t>
            </a:r>
            <a:r>
              <a:rPr lang="en-US" sz="2500" dirty="0">
                <a:solidFill>
                  <a:srgbClr val="0070C0"/>
                </a:solidFill>
              </a:rPr>
              <a:t>RDB WG! </a:t>
            </a:r>
          </a:p>
          <a:p>
            <a:pPr algn="ctr">
              <a:spcAft>
                <a:spcPts val="1800"/>
              </a:spcAft>
            </a:pPr>
            <a:r>
              <a:rPr lang="en-US" sz="2500" dirty="0">
                <a:solidFill>
                  <a:schemeClr val="tx1">
                    <a:lumMod val="75000"/>
                    <a:lumOff val="25000"/>
                  </a:schemeClr>
                </a:solidFill>
              </a:rPr>
              <a:t>Contact </a:t>
            </a:r>
            <a:r>
              <a:rPr lang="en-US" sz="2500" dirty="0">
                <a:solidFill>
                  <a:schemeClr val="tx1">
                    <a:lumMod val="75000"/>
                    <a:lumOff val="25000"/>
                  </a:schemeClr>
                </a:solidFill>
                <a:hlinkClick r:id="rId2"/>
              </a:rPr>
              <a:t>barbora.gulejova@cern.ch</a:t>
            </a:r>
            <a:r>
              <a:rPr lang="en-US" sz="2500" dirty="0">
                <a:solidFill>
                  <a:schemeClr val="tx1">
                    <a:lumMod val="75000"/>
                    <a:lumOff val="25000"/>
                  </a:schemeClr>
                </a:solidFill>
              </a:rPr>
              <a:t> </a:t>
            </a:r>
          </a:p>
          <a:p>
            <a:pPr>
              <a:spcAft>
                <a:spcPts val="600"/>
              </a:spcAft>
            </a:pPr>
            <a:r>
              <a:rPr lang="en-US" sz="2500" dirty="0">
                <a:solidFill>
                  <a:schemeClr val="tx1">
                    <a:lumMod val="75000"/>
                    <a:lumOff val="25000"/>
                  </a:schemeClr>
                </a:solidFill>
              </a:rPr>
              <a:t> </a:t>
            </a:r>
            <a:endParaRPr lang="en-US" dirty="0">
              <a:solidFill>
                <a:schemeClr val="tx1">
                  <a:lumMod val="75000"/>
                  <a:lumOff val="25000"/>
                </a:schemeClr>
              </a:solidFill>
            </a:endParaRPr>
          </a:p>
        </p:txBody>
      </p:sp>
      <p:sp>
        <p:nvSpPr>
          <p:cNvPr id="15" name="TextBox 14">
            <a:extLst>
              <a:ext uri="{FF2B5EF4-FFF2-40B4-BE49-F238E27FC236}">
                <a16:creationId xmlns:a16="http://schemas.microsoft.com/office/drawing/2014/main" id="{413351A2-BC74-4449-AA4B-1CCB4B48D13C}"/>
              </a:ext>
            </a:extLst>
          </p:cNvPr>
          <p:cNvSpPr txBox="1"/>
          <p:nvPr/>
        </p:nvSpPr>
        <p:spPr>
          <a:xfrm rot="1014949">
            <a:off x="4202130" y="2615043"/>
            <a:ext cx="952505" cy="400110"/>
          </a:xfrm>
          <a:prstGeom prst="rect">
            <a:avLst/>
          </a:prstGeom>
          <a:solidFill>
            <a:srgbClr val="FFFF00"/>
          </a:solidFill>
        </p:spPr>
        <p:txBody>
          <a:bodyPr wrap="none" rtlCol="0">
            <a:spAutoFit/>
          </a:bodyPr>
          <a:lstStyle/>
          <a:p>
            <a:r>
              <a:rPr lang="fr-CH" sz="2000" dirty="0"/>
              <a:t>NOW! </a:t>
            </a:r>
            <a:endParaRPr lang="en-US" sz="2000" dirty="0"/>
          </a:p>
        </p:txBody>
      </p:sp>
      <p:sp>
        <p:nvSpPr>
          <p:cNvPr id="17" name="Date Placeholder 2">
            <a:extLst>
              <a:ext uri="{FF2B5EF4-FFF2-40B4-BE49-F238E27FC236}">
                <a16:creationId xmlns:a16="http://schemas.microsoft.com/office/drawing/2014/main" id="{7AC21FEC-C160-4B38-8C07-04DE635170C6}"/>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2" name="Slide Number Placeholder 1">
            <a:extLst>
              <a:ext uri="{FF2B5EF4-FFF2-40B4-BE49-F238E27FC236}">
                <a16:creationId xmlns:a16="http://schemas.microsoft.com/office/drawing/2014/main" id="{4C6AD9DB-B53D-466C-A617-65D7B93DFF40}"/>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29</a:t>
            </a:fld>
            <a:endParaRPr lang="en-GB"/>
          </a:p>
        </p:txBody>
      </p:sp>
      <p:sp>
        <p:nvSpPr>
          <p:cNvPr id="8" name="Footer Placeholder 3">
            <a:extLst>
              <a:ext uri="{FF2B5EF4-FFF2-40B4-BE49-F238E27FC236}">
                <a16:creationId xmlns:a16="http://schemas.microsoft.com/office/drawing/2014/main" id="{7D2B6BA7-7C0B-4268-9576-AC98A82732C6}"/>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3186763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1266825" y="222356"/>
            <a:ext cx="7808595" cy="686348"/>
          </a:xfrm>
        </p:spPr>
        <p:txBody>
          <a:bodyPr>
            <a:normAutofit/>
          </a:bodyPr>
          <a:lstStyle/>
          <a:p>
            <a:r>
              <a:rPr lang="en-US" dirty="0"/>
              <a:t>Challenges of HEP / science community</a:t>
            </a:r>
            <a:endParaRPr lang="en-GB"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530092" y="1093038"/>
            <a:ext cx="8052470" cy="1871300"/>
          </a:xfrm>
        </p:spPr>
        <p:txBody>
          <a:bodyPr>
            <a:normAutofit/>
          </a:bodyPr>
          <a:lstStyle/>
          <a:p>
            <a:pPr>
              <a:spcBef>
                <a:spcPts val="0"/>
              </a:spcBef>
              <a:spcAft>
                <a:spcPts val="1200"/>
              </a:spcAft>
            </a:pPr>
            <a:r>
              <a:rPr lang="en-GB" sz="2000" dirty="0">
                <a:solidFill>
                  <a:srgbClr val="3A59AA"/>
                </a:solidFill>
              </a:rPr>
              <a:t>Main challenges of scientific community </a:t>
            </a:r>
          </a:p>
          <a:p>
            <a:pPr marL="457200" indent="-457200">
              <a:spcBef>
                <a:spcPts val="0"/>
              </a:spcBef>
              <a:spcAft>
                <a:spcPts val="1200"/>
              </a:spcAft>
              <a:buFont typeface="Wingdings" panose="05000000000000000000" pitchFamily="2" charset="2"/>
              <a:buChar char="q"/>
            </a:pPr>
            <a:r>
              <a:rPr lang="en-GB" sz="2000" dirty="0">
                <a:solidFill>
                  <a:schemeClr val="tx1">
                    <a:lumMod val="65000"/>
                    <a:lumOff val="35000"/>
                  </a:schemeClr>
                </a:solidFill>
              </a:rPr>
              <a:t>Challenged financial support of large experimental endeavours</a:t>
            </a:r>
          </a:p>
          <a:p>
            <a:pPr marL="457200" indent="-457200">
              <a:spcBef>
                <a:spcPts val="0"/>
              </a:spcBef>
              <a:spcAft>
                <a:spcPts val="1200"/>
              </a:spcAft>
              <a:buFont typeface="Wingdings" panose="05000000000000000000" pitchFamily="2" charset="2"/>
              <a:buChar char="q"/>
            </a:pPr>
            <a:r>
              <a:rPr lang="en-GB" sz="2000" dirty="0">
                <a:solidFill>
                  <a:schemeClr val="tx1">
                    <a:lumMod val="65000"/>
                    <a:lumOff val="35000"/>
                  </a:schemeClr>
                </a:solidFill>
              </a:rPr>
              <a:t>Falling interest of young people to study physics and STEM</a:t>
            </a:r>
          </a:p>
          <a:p>
            <a:pPr marL="457200" indent="-457200">
              <a:spcBef>
                <a:spcPts val="0"/>
              </a:spcBef>
              <a:spcAft>
                <a:spcPts val="1200"/>
              </a:spcAft>
              <a:buFont typeface="Wingdings" panose="05000000000000000000" pitchFamily="2" charset="2"/>
              <a:buChar char="q"/>
            </a:pPr>
            <a:r>
              <a:rPr lang="en-GB" sz="2000" dirty="0">
                <a:solidFill>
                  <a:schemeClr val="tx1">
                    <a:lumMod val="65000"/>
                    <a:lumOff val="35000"/>
                  </a:schemeClr>
                </a:solidFill>
              </a:rPr>
              <a:t>Mistrust in science </a:t>
            </a:r>
          </a:p>
        </p:txBody>
      </p:sp>
      <p:sp>
        <p:nvSpPr>
          <p:cNvPr id="7" name="Content Placeholder 5">
            <a:extLst>
              <a:ext uri="{FF2B5EF4-FFF2-40B4-BE49-F238E27FC236}">
                <a16:creationId xmlns:a16="http://schemas.microsoft.com/office/drawing/2014/main" id="{447A146C-9AB1-407F-95B7-D27A5344325C}"/>
              </a:ext>
            </a:extLst>
          </p:cNvPr>
          <p:cNvSpPr txBox="1">
            <a:spLocks/>
          </p:cNvSpPr>
          <p:nvPr/>
        </p:nvSpPr>
        <p:spPr>
          <a:xfrm>
            <a:off x="561438" y="2872844"/>
            <a:ext cx="8613908" cy="1871300"/>
          </a:xfrm>
          <a:prstGeom prst="rect">
            <a:avLst/>
          </a:prstGeom>
        </p:spPr>
        <p:txBody>
          <a:bodyPr vert="horz" lIns="91440" tIns="45720" rIns="91440" bIns="45720" rtlCol="0">
            <a:norm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lnSpc>
                <a:spcPct val="100000"/>
              </a:lnSpc>
              <a:spcBef>
                <a:spcPts val="0"/>
              </a:spcBef>
              <a:spcAft>
                <a:spcPts val="1200"/>
              </a:spcAft>
            </a:pPr>
            <a:r>
              <a:rPr lang="en-GB" sz="2000" dirty="0">
                <a:solidFill>
                  <a:srgbClr val="3A59AA"/>
                </a:solidFill>
              </a:rPr>
              <a:t>Reasons</a:t>
            </a:r>
          </a:p>
          <a:p>
            <a:pPr marL="457200" indent="-457200">
              <a:spcBef>
                <a:spcPts val="0"/>
              </a:spcBef>
              <a:spcAft>
                <a:spcPts val="1200"/>
              </a:spcAft>
              <a:buFont typeface="Wingdings" panose="05000000000000000000" pitchFamily="2" charset="2"/>
              <a:buChar char="q"/>
            </a:pPr>
            <a:r>
              <a:rPr lang="en-GB" sz="2000" dirty="0">
                <a:solidFill>
                  <a:schemeClr val="tx1">
                    <a:lumMod val="65000"/>
                    <a:lumOff val="35000"/>
                  </a:schemeClr>
                </a:solidFill>
              </a:rPr>
              <a:t>Misperception of physics / science in society – complicated, abstract, disconnected from real life</a:t>
            </a:r>
          </a:p>
          <a:p>
            <a:pPr marL="457200" indent="-457200">
              <a:spcBef>
                <a:spcPts val="0"/>
              </a:spcBef>
              <a:spcAft>
                <a:spcPts val="1200"/>
              </a:spcAft>
              <a:buFont typeface="Wingdings" panose="05000000000000000000" pitchFamily="2" charset="2"/>
              <a:buChar char="q"/>
            </a:pPr>
            <a:r>
              <a:rPr lang="en-GB" sz="2000" dirty="0">
                <a:solidFill>
                  <a:schemeClr val="tx1">
                    <a:lumMod val="65000"/>
                    <a:lumOff val="35000"/>
                  </a:schemeClr>
                </a:solidFill>
              </a:rPr>
              <a:t>Lack of awareness and understanding </a:t>
            </a:r>
          </a:p>
        </p:txBody>
      </p:sp>
      <p:sp>
        <p:nvSpPr>
          <p:cNvPr id="13" name="Date Placeholder 2">
            <a:extLst>
              <a:ext uri="{FF2B5EF4-FFF2-40B4-BE49-F238E27FC236}">
                <a16:creationId xmlns:a16="http://schemas.microsoft.com/office/drawing/2014/main" id="{F3587539-9174-4442-AC90-B38DD4A0F0B3}"/>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5" name="Slide Number Placeholder 1">
            <a:extLst>
              <a:ext uri="{FF2B5EF4-FFF2-40B4-BE49-F238E27FC236}">
                <a16:creationId xmlns:a16="http://schemas.microsoft.com/office/drawing/2014/main" id="{AFE3BB73-911D-4245-88E8-69202E2F3196}"/>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3</a:t>
            </a:fld>
            <a:endParaRPr lang="en-GB"/>
          </a:p>
        </p:txBody>
      </p:sp>
      <p:sp>
        <p:nvSpPr>
          <p:cNvPr id="8" name="Footer Placeholder 3">
            <a:extLst>
              <a:ext uri="{FF2B5EF4-FFF2-40B4-BE49-F238E27FC236}">
                <a16:creationId xmlns:a16="http://schemas.microsoft.com/office/drawing/2014/main" id="{537CFBF6-4B23-433A-AE7C-0FE563EE252C}"/>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787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501900" y="91193"/>
            <a:ext cx="6419832"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Learn more ….  </a:t>
            </a:r>
            <a:endParaRPr lang="en-GB" sz="3000" dirty="0"/>
          </a:p>
        </p:txBody>
      </p:sp>
      <p:sp>
        <p:nvSpPr>
          <p:cNvPr id="3" name="TextBox 2"/>
          <p:cNvSpPr txBox="1"/>
          <p:nvPr/>
        </p:nvSpPr>
        <p:spPr>
          <a:xfrm>
            <a:off x="-22321" y="1063146"/>
            <a:ext cx="9336210" cy="923330"/>
          </a:xfrm>
          <a:prstGeom prst="rect">
            <a:avLst/>
          </a:prstGeom>
          <a:noFill/>
        </p:spPr>
        <p:txBody>
          <a:bodyPr wrap="none" rtlCol="0">
            <a:spAutoFit/>
          </a:bodyPr>
          <a:lstStyle/>
          <a:p>
            <a:pPr>
              <a:spcAft>
                <a:spcPts val="600"/>
              </a:spcAft>
            </a:pPr>
            <a:r>
              <a:rPr lang="en-GB" sz="1700" dirty="0">
                <a:solidFill>
                  <a:srgbClr val="0070C0"/>
                </a:solidFill>
              </a:rPr>
              <a:t>IPPOG - Bridging the gap between science education at school and modern scientific research</a:t>
            </a:r>
          </a:p>
          <a:p>
            <a:r>
              <a:rPr lang="en-US" sz="1600" dirty="0">
                <a:solidFill>
                  <a:schemeClr val="tx1">
                    <a:lumMod val="75000"/>
                    <a:lumOff val="25000"/>
                  </a:schemeClr>
                </a:solidFill>
              </a:rPr>
              <a:t>Article submitted to World Scientific WSPC </a:t>
            </a:r>
            <a:r>
              <a:rPr lang="en-US" sz="1600" dirty="0" err="1">
                <a:solidFill>
                  <a:schemeClr val="tx1">
                    <a:lumMod val="75000"/>
                    <a:lumOff val="25000"/>
                  </a:schemeClr>
                </a:solidFill>
              </a:rPr>
              <a:t>Gribov</a:t>
            </a:r>
            <a:r>
              <a:rPr lang="en-US" sz="1600" dirty="0">
                <a:solidFill>
                  <a:schemeClr val="tx1">
                    <a:lumMod val="75000"/>
                    <a:lumOff val="25000"/>
                  </a:schemeClr>
                </a:solidFill>
              </a:rPr>
              <a:t> 90 (Pre-print available)</a:t>
            </a:r>
          </a:p>
          <a:p>
            <a:r>
              <a:rPr lang="en-US" sz="1600" dirty="0">
                <a:hlinkClick r:id="rId2"/>
              </a:rPr>
              <a:t>https://cds.cern.ch/record/2746338</a:t>
            </a:r>
            <a:r>
              <a:rPr lang="en-US" sz="1600" dirty="0"/>
              <a:t>     and   </a:t>
            </a:r>
            <a:r>
              <a:rPr lang="en-US" sz="1600" dirty="0">
                <a:hlinkClick r:id="rId3"/>
              </a:rPr>
              <a:t>h</a:t>
            </a:r>
            <a:r>
              <a:rPr lang="en-GB" sz="1600" dirty="0">
                <a:hlinkClick r:id="rId3"/>
              </a:rPr>
              <a:t>ttp://arxiv.org/abs/2011.14743</a:t>
            </a:r>
            <a:r>
              <a:rPr lang="en-GB" sz="1600" dirty="0"/>
              <a:t> </a:t>
            </a:r>
            <a:endParaRPr lang="en-US" sz="1600" dirty="0"/>
          </a:p>
        </p:txBody>
      </p:sp>
      <p:pic>
        <p:nvPicPr>
          <p:cNvPr id="8" name="Picture 7"/>
          <p:cNvPicPr>
            <a:picLocks noChangeAspect="1"/>
          </p:cNvPicPr>
          <p:nvPr/>
        </p:nvPicPr>
        <p:blipFill>
          <a:blip r:embed="rId4"/>
          <a:stretch>
            <a:fillRect/>
          </a:stretch>
        </p:blipFill>
        <p:spPr>
          <a:xfrm>
            <a:off x="6978096" y="1524811"/>
            <a:ext cx="2020572" cy="2769397"/>
          </a:xfrm>
          <a:prstGeom prst="rect">
            <a:avLst/>
          </a:prstGeom>
          <a:ln>
            <a:noFill/>
          </a:ln>
          <a:effectLst>
            <a:outerShdw blurRad="190500" algn="tl" rotWithShape="0">
              <a:srgbClr val="000000">
                <a:alpha val="70000"/>
              </a:srgbClr>
            </a:outerShdw>
          </a:effectLst>
        </p:spPr>
      </p:pic>
      <p:sp>
        <p:nvSpPr>
          <p:cNvPr id="12" name="TextBox 11">
            <a:extLst>
              <a:ext uri="{FF2B5EF4-FFF2-40B4-BE49-F238E27FC236}">
                <a16:creationId xmlns:a16="http://schemas.microsoft.com/office/drawing/2014/main" id="{0A95CA40-1867-42DE-B3F4-61A2EDED6A3B}"/>
              </a:ext>
            </a:extLst>
          </p:cNvPr>
          <p:cNvSpPr txBox="1"/>
          <p:nvPr/>
        </p:nvSpPr>
        <p:spPr>
          <a:xfrm rot="1014949">
            <a:off x="2379678" y="3037643"/>
            <a:ext cx="3307637" cy="707886"/>
          </a:xfrm>
          <a:prstGeom prst="rect">
            <a:avLst/>
          </a:prstGeom>
          <a:solidFill>
            <a:srgbClr val="FFFF00"/>
          </a:solidFill>
        </p:spPr>
        <p:txBody>
          <a:bodyPr wrap="none" rtlCol="0">
            <a:spAutoFit/>
          </a:bodyPr>
          <a:lstStyle/>
          <a:p>
            <a:r>
              <a:rPr lang="fr-CH" sz="4000" dirty="0"/>
              <a:t>THANK YOU </a:t>
            </a:r>
            <a:endParaRPr lang="en-US" sz="4000" dirty="0"/>
          </a:p>
        </p:txBody>
      </p:sp>
      <p:sp>
        <p:nvSpPr>
          <p:cNvPr id="13" name="Date Placeholder 2">
            <a:extLst>
              <a:ext uri="{FF2B5EF4-FFF2-40B4-BE49-F238E27FC236}">
                <a16:creationId xmlns:a16="http://schemas.microsoft.com/office/drawing/2014/main" id="{E12E7683-2F57-4FB0-A2EF-B9A73F62822B}"/>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7" name="Slide Number Placeholder 1">
            <a:extLst>
              <a:ext uri="{FF2B5EF4-FFF2-40B4-BE49-F238E27FC236}">
                <a16:creationId xmlns:a16="http://schemas.microsoft.com/office/drawing/2014/main" id="{B6C75690-BC47-41CE-B564-49128A9688BB}"/>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30</a:t>
            </a:fld>
            <a:endParaRPr lang="en-GB"/>
          </a:p>
        </p:txBody>
      </p:sp>
      <p:sp>
        <p:nvSpPr>
          <p:cNvPr id="10" name="Footer Placeholder 3">
            <a:extLst>
              <a:ext uri="{FF2B5EF4-FFF2-40B4-BE49-F238E27FC236}">
                <a16:creationId xmlns:a16="http://schemas.microsoft.com/office/drawing/2014/main" id="{90D09E86-B7DE-449C-9736-875751031BFC}"/>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489201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983499" y="274425"/>
            <a:ext cx="8669655" cy="686348"/>
          </a:xfrm>
        </p:spPr>
        <p:txBody>
          <a:bodyPr>
            <a:normAutofit fontScale="90000"/>
          </a:bodyPr>
          <a:lstStyle/>
          <a:p>
            <a:r>
              <a:rPr lang="en-US" dirty="0"/>
              <a:t>Why is physics &amp; basic research misperceived? </a:t>
            </a:r>
            <a:endParaRPr lang="en-GB"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983499" y="1113150"/>
            <a:ext cx="8052470" cy="1261542"/>
          </a:xfrm>
        </p:spPr>
        <p:txBody>
          <a:bodyPr>
            <a:normAutofit/>
          </a:bodyPr>
          <a:lstStyle/>
          <a:p>
            <a:pPr>
              <a:spcBef>
                <a:spcPts val="0"/>
              </a:spcBef>
              <a:spcAft>
                <a:spcPts val="1200"/>
              </a:spcAft>
            </a:pPr>
            <a:r>
              <a:rPr lang="en-GB" sz="2000" dirty="0">
                <a:solidFill>
                  <a:srgbClr val="3A59AA"/>
                </a:solidFill>
              </a:rPr>
              <a:t>Scarce exposure of society to modern physics </a:t>
            </a:r>
          </a:p>
          <a:p>
            <a:pPr marL="342900" indent="-342900">
              <a:spcBef>
                <a:spcPts val="0"/>
              </a:spcBef>
              <a:spcAft>
                <a:spcPts val="1200"/>
              </a:spcAft>
              <a:buFont typeface="Wingdings" panose="05000000000000000000" pitchFamily="2" charset="2"/>
              <a:buChar char="ü"/>
            </a:pPr>
            <a:r>
              <a:rPr lang="en-GB" sz="2000" dirty="0">
                <a:solidFill>
                  <a:schemeClr val="tx1">
                    <a:lumMod val="65000"/>
                    <a:lumOff val="35000"/>
                  </a:schemeClr>
                </a:solidFill>
              </a:rPr>
              <a:t>School curricula </a:t>
            </a:r>
            <a:r>
              <a:rPr lang="en-GB" sz="1500" dirty="0">
                <a:solidFill>
                  <a:schemeClr val="tx1">
                    <a:lumMod val="65000"/>
                    <a:lumOff val="35000"/>
                  </a:schemeClr>
                </a:solidFill>
              </a:rPr>
              <a:t>– mostly no modern physics</a:t>
            </a:r>
          </a:p>
          <a:p>
            <a:pPr marL="342900" indent="-342900">
              <a:spcBef>
                <a:spcPts val="0"/>
              </a:spcBef>
              <a:spcAft>
                <a:spcPts val="1200"/>
              </a:spcAft>
              <a:buFont typeface="Wingdings" panose="05000000000000000000" pitchFamily="2" charset="2"/>
              <a:buChar char="ü"/>
            </a:pPr>
            <a:r>
              <a:rPr lang="en-GB" sz="2000" dirty="0">
                <a:solidFill>
                  <a:schemeClr val="tx1">
                    <a:lumMod val="65000"/>
                    <a:lumOff val="35000"/>
                  </a:schemeClr>
                </a:solidFill>
              </a:rPr>
              <a:t>Media </a:t>
            </a:r>
            <a:r>
              <a:rPr lang="en-GB" sz="1500" dirty="0">
                <a:solidFill>
                  <a:schemeClr val="tx1">
                    <a:lumMod val="65000"/>
                    <a:lumOff val="35000"/>
                  </a:schemeClr>
                </a:solidFill>
              </a:rPr>
              <a:t>– misinformation and disinformation</a:t>
            </a:r>
          </a:p>
        </p:txBody>
      </p:sp>
      <p:sp>
        <p:nvSpPr>
          <p:cNvPr id="7" name="Content Placeholder 5">
            <a:extLst>
              <a:ext uri="{FF2B5EF4-FFF2-40B4-BE49-F238E27FC236}">
                <a16:creationId xmlns:a16="http://schemas.microsoft.com/office/drawing/2014/main" id="{447A146C-9AB1-407F-95B7-D27A5344325C}"/>
              </a:ext>
            </a:extLst>
          </p:cNvPr>
          <p:cNvSpPr txBox="1">
            <a:spLocks/>
          </p:cNvSpPr>
          <p:nvPr/>
        </p:nvSpPr>
        <p:spPr>
          <a:xfrm>
            <a:off x="325272" y="2506958"/>
            <a:ext cx="8493456" cy="374952"/>
          </a:xfrm>
          <a:prstGeom prst="rect">
            <a:avLst/>
          </a:prstGeom>
          <a:solidFill>
            <a:srgbClr val="C40F63">
              <a:alpha val="14000"/>
            </a:srgbClr>
          </a:solidFill>
        </p:spPr>
        <p:txBody>
          <a:bodyPr vert="horz" lIns="91440" tIns="45720" rIns="91440" bIns="45720" rtlCol="0">
            <a:norm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spcBef>
                <a:spcPts val="0"/>
              </a:spcBef>
              <a:spcAft>
                <a:spcPts val="1200"/>
              </a:spcAft>
            </a:pPr>
            <a:r>
              <a:rPr lang="en-GB" i="1" dirty="0">
                <a:solidFill>
                  <a:srgbClr val="3A59AA"/>
                </a:solidFill>
              </a:rPr>
              <a:t>Cell phones and computers were sewn into reality thanks to fundamental science.</a:t>
            </a:r>
          </a:p>
        </p:txBody>
      </p:sp>
      <p:sp>
        <p:nvSpPr>
          <p:cNvPr id="9" name="TextBox 8">
            <a:extLst>
              <a:ext uri="{FF2B5EF4-FFF2-40B4-BE49-F238E27FC236}">
                <a16:creationId xmlns:a16="http://schemas.microsoft.com/office/drawing/2014/main" id="{2643F069-9E81-40A3-8B82-8BB317BC19E7}"/>
              </a:ext>
            </a:extLst>
          </p:cNvPr>
          <p:cNvSpPr txBox="1"/>
          <p:nvPr/>
        </p:nvSpPr>
        <p:spPr>
          <a:xfrm>
            <a:off x="115185" y="3007175"/>
            <a:ext cx="9003111" cy="1508105"/>
          </a:xfrm>
          <a:prstGeom prst="rect">
            <a:avLst/>
          </a:prstGeom>
          <a:noFill/>
        </p:spPr>
        <p:txBody>
          <a:bodyPr wrap="square">
            <a:spAutoFit/>
          </a:bodyPr>
          <a:lstStyle/>
          <a:p>
            <a:pPr algn="ctr">
              <a:spcBef>
                <a:spcPts val="0"/>
              </a:spcBef>
            </a:pPr>
            <a:r>
              <a:rPr lang="en-GB" sz="1800" dirty="0">
                <a:solidFill>
                  <a:schemeClr val="tx1">
                    <a:lumMod val="65000"/>
                    <a:lumOff val="35000"/>
                  </a:schemeClr>
                </a:solidFill>
              </a:rPr>
              <a:t>Despite this: </a:t>
            </a:r>
          </a:p>
          <a:p>
            <a:pPr>
              <a:spcBef>
                <a:spcPts val="0"/>
              </a:spcBef>
              <a:spcAft>
                <a:spcPts val="1200"/>
              </a:spcAft>
            </a:pPr>
            <a:r>
              <a:rPr lang="en-GB" sz="1800" i="1" dirty="0">
                <a:solidFill>
                  <a:srgbClr val="3A59AA"/>
                </a:solidFill>
              </a:rPr>
              <a:t>Most students finish high school believing that there are only:  </a:t>
            </a:r>
          </a:p>
          <a:p>
            <a:pPr marL="285750" indent="-285750">
              <a:spcBef>
                <a:spcPts val="0"/>
              </a:spcBef>
              <a:spcAft>
                <a:spcPts val="1200"/>
              </a:spcAft>
              <a:buFont typeface="Wingdings" panose="05000000000000000000" pitchFamily="2" charset="2"/>
              <a:buChar char="§"/>
            </a:pPr>
            <a:r>
              <a:rPr lang="en-GB" sz="1800" i="1" u="sng" dirty="0">
                <a:solidFill>
                  <a:srgbClr val="3A59AA"/>
                </a:solidFill>
              </a:rPr>
              <a:t>3 elementary(?) particles</a:t>
            </a:r>
            <a:r>
              <a:rPr lang="en-GB" sz="1800" i="1" dirty="0">
                <a:solidFill>
                  <a:srgbClr val="3A59AA"/>
                </a:solidFill>
              </a:rPr>
              <a:t> (electron, proton, neutron) </a:t>
            </a:r>
          </a:p>
          <a:p>
            <a:pPr marL="285750" indent="-285750">
              <a:spcBef>
                <a:spcPts val="0"/>
              </a:spcBef>
              <a:spcAft>
                <a:spcPts val="1200"/>
              </a:spcAft>
              <a:buFont typeface="Wingdings" panose="05000000000000000000" pitchFamily="2" charset="2"/>
              <a:buChar char="§"/>
            </a:pPr>
            <a:r>
              <a:rPr lang="en-GB" sz="1800" i="1" u="sng" dirty="0">
                <a:solidFill>
                  <a:srgbClr val="3A59AA"/>
                </a:solidFill>
              </a:rPr>
              <a:t>2 types of forces</a:t>
            </a:r>
            <a:r>
              <a:rPr lang="en-GB" sz="1800" i="1" dirty="0">
                <a:solidFill>
                  <a:srgbClr val="3A59AA"/>
                </a:solidFill>
              </a:rPr>
              <a:t> (gravitational and electromagnetic)</a:t>
            </a:r>
          </a:p>
        </p:txBody>
      </p:sp>
      <p:sp>
        <p:nvSpPr>
          <p:cNvPr id="10" name="Date Placeholder 2">
            <a:extLst>
              <a:ext uri="{FF2B5EF4-FFF2-40B4-BE49-F238E27FC236}">
                <a16:creationId xmlns:a16="http://schemas.microsoft.com/office/drawing/2014/main" id="{E161447A-DE7A-41F4-ADC8-81AF0D876FB2}"/>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2" name="Slide Number Placeholder 1">
            <a:extLst>
              <a:ext uri="{FF2B5EF4-FFF2-40B4-BE49-F238E27FC236}">
                <a16:creationId xmlns:a16="http://schemas.microsoft.com/office/drawing/2014/main" id="{3ABEC2A6-7E4D-4765-A289-2CC7C9A1E9D7}"/>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4</a:t>
            </a:fld>
            <a:endParaRPr lang="en-GB"/>
          </a:p>
        </p:txBody>
      </p:sp>
      <p:sp>
        <p:nvSpPr>
          <p:cNvPr id="13" name="Footer Placeholder 3">
            <a:extLst>
              <a:ext uri="{FF2B5EF4-FFF2-40B4-BE49-F238E27FC236}">
                <a16:creationId xmlns:a16="http://schemas.microsoft.com/office/drawing/2014/main" id="{C1D1DBD3-D628-4724-9D14-2DC1062A1CAB}"/>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86311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1115579" y="193606"/>
            <a:ext cx="7983680" cy="686348"/>
          </a:xfrm>
        </p:spPr>
        <p:txBody>
          <a:bodyPr>
            <a:normAutofit/>
          </a:bodyPr>
          <a:lstStyle/>
          <a:p>
            <a:r>
              <a:rPr lang="en-US" dirty="0"/>
              <a:t>Why exposure of society to HEP matters? </a:t>
            </a:r>
            <a:endParaRPr lang="en-GB"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124621" y="1283773"/>
            <a:ext cx="8822609" cy="940732"/>
          </a:xfrm>
        </p:spPr>
        <p:txBody>
          <a:bodyPr>
            <a:normAutofit/>
          </a:bodyPr>
          <a:lstStyle/>
          <a:p>
            <a:pPr>
              <a:spcBef>
                <a:spcPts val="0"/>
              </a:spcBef>
              <a:spcAft>
                <a:spcPts val="1200"/>
              </a:spcAft>
            </a:pPr>
            <a:r>
              <a:rPr lang="en-GB" sz="2000" dirty="0">
                <a:solidFill>
                  <a:srgbClr val="3A59AA"/>
                </a:solidFill>
              </a:rPr>
              <a:t>Exposure to modern physics, like HEP and its technological applications </a:t>
            </a:r>
            <a:r>
              <a:rPr lang="en-GB" sz="2000" b="1" dirty="0">
                <a:solidFill>
                  <a:srgbClr val="3A59AA"/>
                </a:solidFill>
                <a:effectLst>
                  <a:outerShdw blurRad="38100" dist="38100" dir="2700000" algn="tl">
                    <a:srgbClr val="000000">
                      <a:alpha val="43137"/>
                    </a:srgbClr>
                  </a:outerShdw>
                </a:effectLst>
              </a:rPr>
              <a:t>increases the interest of students in physics </a:t>
            </a:r>
            <a:r>
              <a:rPr lang="en-GB" sz="2000" dirty="0">
                <a:solidFill>
                  <a:srgbClr val="3A59AA"/>
                </a:solidFill>
              </a:rPr>
              <a:t>and their perception of its role in society and sustainable development. </a:t>
            </a:r>
          </a:p>
        </p:txBody>
      </p:sp>
      <p:sp>
        <p:nvSpPr>
          <p:cNvPr id="3" name="Date Placeholder 2">
            <a:extLst>
              <a:ext uri="{FF2B5EF4-FFF2-40B4-BE49-F238E27FC236}">
                <a16:creationId xmlns:a16="http://schemas.microsoft.com/office/drawing/2014/main" id="{542045FA-094D-394A-8B87-D6520A680C53}"/>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0" name="Content Placeholder 5">
            <a:extLst>
              <a:ext uri="{FF2B5EF4-FFF2-40B4-BE49-F238E27FC236}">
                <a16:creationId xmlns:a16="http://schemas.microsoft.com/office/drawing/2014/main" id="{1ADCD7FE-F61E-4CD0-94C3-BEF9EB66BD48}"/>
              </a:ext>
            </a:extLst>
          </p:cNvPr>
          <p:cNvSpPr txBox="1">
            <a:spLocks/>
          </p:cNvSpPr>
          <p:nvPr/>
        </p:nvSpPr>
        <p:spPr>
          <a:xfrm>
            <a:off x="160695" y="2738704"/>
            <a:ext cx="8822609" cy="1118766"/>
          </a:xfrm>
          <a:prstGeom prst="rect">
            <a:avLst/>
          </a:prstGeom>
          <a:solidFill>
            <a:srgbClr val="C40F63">
              <a:alpha val="14000"/>
            </a:srgbClr>
          </a:solidFill>
        </p:spPr>
        <p:txBody>
          <a:bodyPr vert="horz" lIns="91440" tIns="45720" rIns="91440" bIns="45720" rtlCol="0">
            <a:normAutofit lnSpcReduction="10000"/>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spcBef>
                <a:spcPts val="0"/>
              </a:spcBef>
              <a:spcAft>
                <a:spcPts val="1200"/>
              </a:spcAft>
            </a:pPr>
            <a:r>
              <a:rPr lang="en-GB" sz="1800" dirty="0">
                <a:solidFill>
                  <a:schemeClr val="tx1">
                    <a:lumMod val="75000"/>
                    <a:lumOff val="25000"/>
                  </a:schemeClr>
                </a:solidFill>
              </a:rPr>
              <a:t>Study in Germany and UK:</a:t>
            </a:r>
          </a:p>
          <a:p>
            <a:pPr>
              <a:spcBef>
                <a:spcPts val="0"/>
              </a:spcBef>
              <a:spcAft>
                <a:spcPts val="1200"/>
              </a:spcAft>
            </a:pPr>
            <a:r>
              <a:rPr lang="en-GB" sz="1800" dirty="0">
                <a:solidFill>
                  <a:srgbClr val="3A59AA"/>
                </a:solidFill>
              </a:rPr>
              <a:t>General interest in physics at schools has increased strongly thanks to inclusion of</a:t>
            </a:r>
          </a:p>
          <a:p>
            <a:pPr>
              <a:spcBef>
                <a:spcPts val="0"/>
              </a:spcBef>
              <a:spcAft>
                <a:spcPts val="1200"/>
              </a:spcAft>
            </a:pPr>
            <a:r>
              <a:rPr lang="en-GB" dirty="0">
                <a:solidFill>
                  <a:srgbClr val="3A59AA"/>
                </a:solidFill>
              </a:rPr>
              <a:t>e</a:t>
            </a:r>
            <a:r>
              <a:rPr lang="en-GB" sz="1800" dirty="0">
                <a:solidFill>
                  <a:srgbClr val="3A59AA"/>
                </a:solidFill>
              </a:rPr>
              <a:t>xtra-curriculum activities in HEP (exhibitions, Physics Masterclasses, teaching)!</a:t>
            </a:r>
          </a:p>
        </p:txBody>
      </p:sp>
      <p:sp>
        <p:nvSpPr>
          <p:cNvPr id="11" name="Content Placeholder 5">
            <a:extLst>
              <a:ext uri="{FF2B5EF4-FFF2-40B4-BE49-F238E27FC236}">
                <a16:creationId xmlns:a16="http://schemas.microsoft.com/office/drawing/2014/main" id="{924BE1CA-6954-44D8-9DD3-4CD5448D34A4}"/>
              </a:ext>
            </a:extLst>
          </p:cNvPr>
          <p:cNvSpPr txBox="1">
            <a:spLocks/>
          </p:cNvSpPr>
          <p:nvPr/>
        </p:nvSpPr>
        <p:spPr>
          <a:xfrm>
            <a:off x="321391" y="5495462"/>
            <a:ext cx="8822609" cy="1118767"/>
          </a:xfrm>
          <a:prstGeom prst="rect">
            <a:avLst/>
          </a:prstGeom>
        </p:spPr>
        <p:txBody>
          <a:bodyPr vert="horz" lIns="91440" tIns="45720" rIns="91440" bIns="45720" rtlCol="0">
            <a:normAutofit fontScale="62500" lnSpcReduction="20000"/>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spcBef>
                <a:spcPts val="0"/>
              </a:spcBef>
              <a:spcAft>
                <a:spcPts val="1200"/>
              </a:spcAft>
            </a:pPr>
            <a:r>
              <a:rPr lang="en-GB" sz="2000" dirty="0">
                <a:solidFill>
                  <a:srgbClr val="3A59AA"/>
                </a:solidFill>
              </a:rPr>
              <a:t>Teaching contemporary natural science/ physics leads to </a:t>
            </a:r>
            <a:r>
              <a:rPr lang="en-GB" sz="2000" u="sng" dirty="0">
                <a:solidFill>
                  <a:srgbClr val="3A59AA"/>
                </a:solidFill>
              </a:rPr>
              <a:t>understanding of</a:t>
            </a:r>
            <a:r>
              <a:rPr lang="en-GB" sz="2000" dirty="0">
                <a:solidFill>
                  <a:srgbClr val="3A59AA"/>
                </a:solidFill>
              </a:rPr>
              <a:t>:</a:t>
            </a:r>
          </a:p>
          <a:p>
            <a:pPr marL="342900" indent="-342900">
              <a:spcBef>
                <a:spcPts val="0"/>
              </a:spcBef>
              <a:spcAft>
                <a:spcPts val="1200"/>
              </a:spcAft>
              <a:buFont typeface="Wingdings" panose="05000000000000000000" pitchFamily="2" charset="2"/>
              <a:buChar char="ü"/>
            </a:pPr>
            <a:r>
              <a:rPr lang="en-GB" sz="2000" dirty="0">
                <a:solidFill>
                  <a:schemeClr val="tx1">
                    <a:lumMod val="75000"/>
                    <a:lumOff val="25000"/>
                  </a:schemeClr>
                </a:solidFill>
              </a:rPr>
              <a:t>scientific method</a:t>
            </a:r>
          </a:p>
          <a:p>
            <a:pPr marL="342900" indent="-342900">
              <a:spcBef>
                <a:spcPts val="0"/>
              </a:spcBef>
              <a:spcAft>
                <a:spcPts val="1200"/>
              </a:spcAft>
              <a:buFont typeface="Wingdings" panose="05000000000000000000" pitchFamily="2" charset="2"/>
              <a:buChar char="ü"/>
            </a:pPr>
            <a:r>
              <a:rPr lang="en-GB" sz="2000" dirty="0">
                <a:solidFill>
                  <a:schemeClr val="tx1">
                    <a:lumMod val="75000"/>
                    <a:lumOff val="25000"/>
                  </a:schemeClr>
                </a:solidFill>
              </a:rPr>
              <a:t>high financial and personal investments to large experiments, as LHC</a:t>
            </a:r>
          </a:p>
          <a:p>
            <a:pPr marL="342900" indent="-342900">
              <a:spcBef>
                <a:spcPts val="0"/>
              </a:spcBef>
              <a:spcAft>
                <a:spcPts val="1200"/>
              </a:spcAft>
              <a:buFont typeface="Wingdings" panose="05000000000000000000" pitchFamily="2" charset="2"/>
              <a:buChar char="ü"/>
            </a:pPr>
            <a:r>
              <a:rPr lang="en-GB" sz="2000" dirty="0">
                <a:solidFill>
                  <a:schemeClr val="tx1">
                    <a:lumMod val="75000"/>
                    <a:lumOff val="25000"/>
                  </a:schemeClr>
                </a:solidFill>
              </a:rPr>
              <a:t>media misinformation</a:t>
            </a:r>
          </a:p>
        </p:txBody>
      </p:sp>
      <p:sp>
        <p:nvSpPr>
          <p:cNvPr id="12" name="Date Placeholder 2">
            <a:extLst>
              <a:ext uri="{FF2B5EF4-FFF2-40B4-BE49-F238E27FC236}">
                <a16:creationId xmlns:a16="http://schemas.microsoft.com/office/drawing/2014/main" id="{89C122B1-B658-4559-B26D-E29CAEA7E4ED}"/>
              </a:ext>
            </a:extLst>
          </p:cNvPr>
          <p:cNvSpPr txBox="1">
            <a:spLocks/>
          </p:cNvSpPr>
          <p:nvPr/>
        </p:nvSpPr>
        <p:spPr>
          <a:xfrm>
            <a:off x="894760" y="4545760"/>
            <a:ext cx="1752599" cy="273844"/>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1"/>
                </a:solidFill>
                <a:latin typeface="Helvetica" pitchFamily="2"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IPPOG Resource Database</a:t>
            </a:r>
            <a:endParaRPr lang="en-GB" dirty="0"/>
          </a:p>
        </p:txBody>
      </p:sp>
      <p:sp>
        <p:nvSpPr>
          <p:cNvPr id="14" name="Slide Number Placeholder 1">
            <a:extLst>
              <a:ext uri="{FF2B5EF4-FFF2-40B4-BE49-F238E27FC236}">
                <a16:creationId xmlns:a16="http://schemas.microsoft.com/office/drawing/2014/main" id="{C9E8ADB7-9009-43E0-808A-FC31BA2B6FFE}"/>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5</a:t>
            </a:fld>
            <a:endParaRPr lang="en-GB"/>
          </a:p>
        </p:txBody>
      </p:sp>
      <p:sp>
        <p:nvSpPr>
          <p:cNvPr id="15" name="Footer Placeholder 3">
            <a:extLst>
              <a:ext uri="{FF2B5EF4-FFF2-40B4-BE49-F238E27FC236}">
                <a16:creationId xmlns:a16="http://schemas.microsoft.com/office/drawing/2014/main" id="{2EAD8413-5FE6-434A-82CA-4ACC16E366EF}"/>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194697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943-CB25-8242-A1F3-0ADECCEFDE97}"/>
              </a:ext>
            </a:extLst>
          </p:cNvPr>
          <p:cNvSpPr>
            <a:spLocks noGrp="1"/>
          </p:cNvSpPr>
          <p:nvPr>
            <p:ph type="title"/>
          </p:nvPr>
        </p:nvSpPr>
        <p:spPr>
          <a:xfrm>
            <a:off x="1379014" y="208157"/>
            <a:ext cx="9163047" cy="686348"/>
          </a:xfrm>
        </p:spPr>
        <p:txBody>
          <a:bodyPr>
            <a:noAutofit/>
          </a:bodyPr>
          <a:lstStyle/>
          <a:p>
            <a:r>
              <a:rPr lang="en-GB" sz="3000" dirty="0"/>
              <a:t>European Particle Physics Strategy Update</a:t>
            </a:r>
          </a:p>
        </p:txBody>
      </p:sp>
      <p:sp>
        <p:nvSpPr>
          <p:cNvPr id="3" name="Content Placeholder 2">
            <a:extLst>
              <a:ext uri="{FF2B5EF4-FFF2-40B4-BE49-F238E27FC236}">
                <a16:creationId xmlns:a16="http://schemas.microsoft.com/office/drawing/2014/main" id="{A30DE00E-DFFC-0040-B194-809029644022}"/>
              </a:ext>
            </a:extLst>
          </p:cNvPr>
          <p:cNvSpPr>
            <a:spLocks noGrp="1"/>
          </p:cNvSpPr>
          <p:nvPr>
            <p:ph idx="1"/>
          </p:nvPr>
        </p:nvSpPr>
        <p:spPr>
          <a:xfrm>
            <a:off x="645646" y="979242"/>
            <a:ext cx="1579094" cy="268883"/>
          </a:xfrm>
        </p:spPr>
        <p:txBody>
          <a:bodyPr>
            <a:normAutofit lnSpcReduction="10000"/>
          </a:bodyPr>
          <a:lstStyle/>
          <a:p>
            <a:r>
              <a:rPr lang="en-GB" sz="1400" b="1" dirty="0"/>
              <a:t>CERN-ESU-014</a:t>
            </a:r>
            <a:endParaRPr lang="en-GB" dirty="0"/>
          </a:p>
        </p:txBody>
      </p:sp>
      <p:pic>
        <p:nvPicPr>
          <p:cNvPr id="7" name="Picture 6"/>
          <p:cNvPicPr>
            <a:picLocks noChangeAspect="1"/>
          </p:cNvPicPr>
          <p:nvPr/>
        </p:nvPicPr>
        <p:blipFill>
          <a:blip r:embed="rId2"/>
          <a:stretch>
            <a:fillRect/>
          </a:stretch>
        </p:blipFill>
        <p:spPr>
          <a:xfrm>
            <a:off x="166127" y="1250237"/>
            <a:ext cx="2425776" cy="2683588"/>
          </a:xfrm>
          <a:prstGeom prst="rect">
            <a:avLst/>
          </a:prstGeom>
        </p:spPr>
      </p:pic>
      <p:pic>
        <p:nvPicPr>
          <p:cNvPr id="8" name="Picture 7"/>
          <p:cNvPicPr>
            <a:picLocks noChangeAspect="1"/>
          </p:cNvPicPr>
          <p:nvPr/>
        </p:nvPicPr>
        <p:blipFill>
          <a:blip r:embed="rId3"/>
          <a:stretch>
            <a:fillRect/>
          </a:stretch>
        </p:blipFill>
        <p:spPr>
          <a:xfrm>
            <a:off x="579550" y="3951123"/>
            <a:ext cx="1598929" cy="722639"/>
          </a:xfrm>
          <a:prstGeom prst="rect">
            <a:avLst/>
          </a:prstGeom>
        </p:spPr>
      </p:pic>
      <p:pic>
        <p:nvPicPr>
          <p:cNvPr id="11" name="Picture 10"/>
          <p:cNvPicPr>
            <a:picLocks noChangeAspect="1"/>
          </p:cNvPicPr>
          <p:nvPr/>
        </p:nvPicPr>
        <p:blipFill>
          <a:blip r:embed="rId4"/>
          <a:stretch>
            <a:fillRect/>
          </a:stretch>
        </p:blipFill>
        <p:spPr>
          <a:xfrm>
            <a:off x="2826304" y="1250237"/>
            <a:ext cx="6162675" cy="1390650"/>
          </a:xfrm>
          <a:prstGeom prst="rect">
            <a:avLst/>
          </a:prstGeom>
        </p:spPr>
      </p:pic>
      <p:pic>
        <p:nvPicPr>
          <p:cNvPr id="15" name="Picture 14"/>
          <p:cNvPicPr>
            <a:picLocks noChangeAspect="1"/>
          </p:cNvPicPr>
          <p:nvPr/>
        </p:nvPicPr>
        <p:blipFill rotWithShape="1">
          <a:blip r:embed="rId5"/>
          <a:srcRect t="3647" b="3647"/>
          <a:stretch/>
        </p:blipFill>
        <p:spPr>
          <a:xfrm>
            <a:off x="2854879" y="2394042"/>
            <a:ext cx="6143625" cy="936000"/>
          </a:xfrm>
          <a:prstGeom prst="rect">
            <a:avLst/>
          </a:prstGeom>
        </p:spPr>
      </p:pic>
      <p:sp>
        <p:nvSpPr>
          <p:cNvPr id="14" name="TextBox 13"/>
          <p:cNvSpPr txBox="1"/>
          <p:nvPr/>
        </p:nvSpPr>
        <p:spPr>
          <a:xfrm>
            <a:off x="2861992" y="2767367"/>
            <a:ext cx="5704523" cy="400110"/>
          </a:xfrm>
          <a:prstGeom prst="rect">
            <a:avLst/>
          </a:prstGeom>
          <a:solidFill>
            <a:srgbClr val="C4006B">
              <a:alpha val="20000"/>
            </a:srgbClr>
          </a:solidFill>
        </p:spPr>
        <p:txBody>
          <a:bodyPr wrap="square" rtlCol="0">
            <a:spAutoFit/>
          </a:bodyPr>
          <a:lstStyle/>
          <a:p>
            <a:endParaRPr lang="fr-CH" sz="1000" dirty="0"/>
          </a:p>
          <a:p>
            <a:endParaRPr lang="fr-CH" sz="1000" dirty="0"/>
          </a:p>
        </p:txBody>
      </p:sp>
      <p:sp>
        <p:nvSpPr>
          <p:cNvPr id="16" name="TextBox 15"/>
          <p:cNvSpPr txBox="1"/>
          <p:nvPr/>
        </p:nvSpPr>
        <p:spPr>
          <a:xfrm>
            <a:off x="7783557" y="2556262"/>
            <a:ext cx="940950" cy="246221"/>
          </a:xfrm>
          <a:prstGeom prst="rect">
            <a:avLst/>
          </a:prstGeom>
          <a:solidFill>
            <a:srgbClr val="C4006B">
              <a:alpha val="20000"/>
            </a:srgbClr>
          </a:solidFill>
        </p:spPr>
        <p:txBody>
          <a:bodyPr wrap="square" rtlCol="0">
            <a:spAutoFit/>
          </a:bodyPr>
          <a:lstStyle/>
          <a:p>
            <a:endParaRPr lang="fr-CH" sz="1000" dirty="0"/>
          </a:p>
        </p:txBody>
      </p:sp>
      <p:sp>
        <p:nvSpPr>
          <p:cNvPr id="20" name="TextBox 19"/>
          <p:cNvSpPr txBox="1"/>
          <p:nvPr/>
        </p:nvSpPr>
        <p:spPr>
          <a:xfrm>
            <a:off x="2854880" y="3163551"/>
            <a:ext cx="3502512" cy="246221"/>
          </a:xfrm>
          <a:prstGeom prst="rect">
            <a:avLst/>
          </a:prstGeom>
          <a:solidFill>
            <a:srgbClr val="C4006B">
              <a:alpha val="20000"/>
            </a:srgbClr>
          </a:solidFill>
        </p:spPr>
        <p:txBody>
          <a:bodyPr wrap="square" rtlCol="0">
            <a:spAutoFit/>
          </a:bodyPr>
          <a:lstStyle/>
          <a:p>
            <a:endParaRPr lang="fr-CH" sz="1000" dirty="0"/>
          </a:p>
        </p:txBody>
      </p:sp>
      <p:sp>
        <p:nvSpPr>
          <p:cNvPr id="23" name="Content Placeholder 5">
            <a:extLst>
              <a:ext uri="{FF2B5EF4-FFF2-40B4-BE49-F238E27FC236}">
                <a16:creationId xmlns:a16="http://schemas.microsoft.com/office/drawing/2014/main" id="{69433594-BD36-4111-875A-BA1ED6900A4E}"/>
              </a:ext>
            </a:extLst>
          </p:cNvPr>
          <p:cNvSpPr txBox="1">
            <a:spLocks/>
          </p:cNvSpPr>
          <p:nvPr/>
        </p:nvSpPr>
        <p:spPr>
          <a:xfrm>
            <a:off x="2970341" y="3643971"/>
            <a:ext cx="5630913" cy="722639"/>
          </a:xfrm>
          <a:prstGeom prst="rect">
            <a:avLst/>
          </a:prstGeom>
        </p:spPr>
        <p:txBody>
          <a:bodyPr vert="horz" lIns="91440" tIns="45720" rIns="91440" bIns="45720" rtlCol="0">
            <a:norm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spcBef>
                <a:spcPts val="0"/>
              </a:spcBef>
              <a:spcAft>
                <a:spcPts val="1200"/>
              </a:spcAft>
            </a:pPr>
            <a:r>
              <a:rPr lang="en-GB" sz="2000" dirty="0">
                <a:solidFill>
                  <a:srgbClr val="3A59AA"/>
                </a:solidFill>
              </a:rPr>
              <a:t>Importance to update physics curricula is now officially recognised by full HEP community</a:t>
            </a:r>
          </a:p>
        </p:txBody>
      </p:sp>
      <p:sp>
        <p:nvSpPr>
          <p:cNvPr id="24" name="Date Placeholder 2">
            <a:extLst>
              <a:ext uri="{FF2B5EF4-FFF2-40B4-BE49-F238E27FC236}">
                <a16:creationId xmlns:a16="http://schemas.microsoft.com/office/drawing/2014/main" id="{CAC86AD4-18AF-4DDD-BAB9-66245F298DA6}"/>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6" name="Slide Number Placeholder 1">
            <a:extLst>
              <a:ext uri="{FF2B5EF4-FFF2-40B4-BE49-F238E27FC236}">
                <a16:creationId xmlns:a16="http://schemas.microsoft.com/office/drawing/2014/main" id="{ECF664B1-E1F2-4998-9E87-1FBCB686DBF3}"/>
              </a:ext>
            </a:extLst>
          </p:cNvPr>
          <p:cNvSpPr txBox="1">
            <a:spLocks/>
          </p:cNvSpPr>
          <p:nvPr/>
        </p:nvSpPr>
        <p:spPr>
          <a:xfrm>
            <a:off x="-248314" y="4552270"/>
            <a:ext cx="778406" cy="2738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accent1"/>
                </a:solidFill>
                <a:latin typeface="Helvetica" pitchFamily="2"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E9D450-AD3B-A24D-8A95-F027C5FCDEC4}" type="slidenum">
              <a:rPr lang="en-GB" smtClean="0"/>
              <a:pPr/>
              <a:t>6</a:t>
            </a:fld>
            <a:endParaRPr lang="en-GB"/>
          </a:p>
        </p:txBody>
      </p:sp>
      <p:sp>
        <p:nvSpPr>
          <p:cNvPr id="22" name="Footer Placeholder 3">
            <a:extLst>
              <a:ext uri="{FF2B5EF4-FFF2-40B4-BE49-F238E27FC236}">
                <a16:creationId xmlns:a16="http://schemas.microsoft.com/office/drawing/2014/main" id="{BABF9552-F340-484C-ACCC-A25E590AD0D1}"/>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3892565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1115579" y="193606"/>
            <a:ext cx="7983680" cy="686348"/>
          </a:xfrm>
        </p:spPr>
        <p:txBody>
          <a:bodyPr>
            <a:normAutofit fontScale="90000"/>
          </a:bodyPr>
          <a:lstStyle/>
          <a:p>
            <a:r>
              <a:rPr lang="en-US" dirty="0"/>
              <a:t>International Particle Physics Outreach Group</a:t>
            </a:r>
            <a:endParaRPr lang="en-GB"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221971" y="-570345"/>
            <a:ext cx="9054518" cy="940732"/>
          </a:xfrm>
        </p:spPr>
        <p:txBody>
          <a:bodyPr>
            <a:normAutofit/>
          </a:bodyPr>
          <a:lstStyle/>
          <a:p>
            <a:pPr>
              <a:spcBef>
                <a:spcPts val="0"/>
              </a:spcBef>
              <a:spcAft>
                <a:spcPts val="1200"/>
              </a:spcAft>
            </a:pPr>
            <a:r>
              <a:rPr lang="en-GB" dirty="0">
                <a:solidFill>
                  <a:schemeClr val="bg2">
                    <a:lumMod val="25000"/>
                  </a:schemeClr>
                </a:solidFill>
              </a:rPr>
              <a:t>Before the update of physics school curricula is achieved (long-term process)…..</a:t>
            </a:r>
          </a:p>
        </p:txBody>
      </p:sp>
      <p:sp>
        <p:nvSpPr>
          <p:cNvPr id="12" name="TextBox 11">
            <a:extLst>
              <a:ext uri="{FF2B5EF4-FFF2-40B4-BE49-F238E27FC236}">
                <a16:creationId xmlns:a16="http://schemas.microsoft.com/office/drawing/2014/main" id="{9AF4BC43-047D-458A-AA0F-B2C95A0C3456}"/>
              </a:ext>
            </a:extLst>
          </p:cNvPr>
          <p:cNvSpPr txBox="1"/>
          <p:nvPr/>
        </p:nvSpPr>
        <p:spPr>
          <a:xfrm>
            <a:off x="5764676" y="1004701"/>
            <a:ext cx="3191773" cy="1785104"/>
          </a:xfrm>
          <a:prstGeom prst="rect">
            <a:avLst/>
          </a:prstGeom>
          <a:solidFill>
            <a:srgbClr val="C40F63">
              <a:alpha val="14000"/>
            </a:srgbClr>
          </a:solidFill>
        </p:spPr>
        <p:txBody>
          <a:bodyPr wrap="square">
            <a:spAutoFit/>
          </a:bodyPr>
          <a:lstStyle/>
          <a:p>
            <a:pPr>
              <a:spcBef>
                <a:spcPts val="0"/>
              </a:spcBef>
              <a:spcAft>
                <a:spcPts val="600"/>
              </a:spcAft>
            </a:pPr>
            <a:r>
              <a:rPr lang="en-GB" dirty="0">
                <a:solidFill>
                  <a:srgbClr val="3A59AA"/>
                </a:solidFill>
              </a:rPr>
              <a:t>T</a:t>
            </a:r>
            <a:r>
              <a:rPr lang="en-GB" sz="1800" dirty="0">
                <a:solidFill>
                  <a:srgbClr val="3A59AA"/>
                </a:solidFill>
              </a:rPr>
              <a:t>he way to bridge the gap </a:t>
            </a:r>
          </a:p>
          <a:p>
            <a:pPr>
              <a:spcBef>
                <a:spcPts val="0"/>
              </a:spcBef>
              <a:spcAft>
                <a:spcPts val="600"/>
              </a:spcAft>
            </a:pPr>
            <a:r>
              <a:rPr lang="en-GB" sz="1800" dirty="0">
                <a:solidFill>
                  <a:srgbClr val="3A59AA"/>
                </a:solidFill>
              </a:rPr>
              <a:t>between contemporary </a:t>
            </a:r>
          </a:p>
          <a:p>
            <a:pPr>
              <a:spcBef>
                <a:spcPts val="0"/>
              </a:spcBef>
              <a:spcAft>
                <a:spcPts val="600"/>
              </a:spcAft>
            </a:pPr>
            <a:r>
              <a:rPr lang="en-GB" dirty="0">
                <a:solidFill>
                  <a:srgbClr val="3A59AA"/>
                </a:solidFill>
              </a:rPr>
              <a:t>s</a:t>
            </a:r>
            <a:r>
              <a:rPr lang="en-GB" sz="1800" dirty="0">
                <a:solidFill>
                  <a:srgbClr val="3A59AA"/>
                </a:solidFill>
              </a:rPr>
              <a:t>cience and school education </a:t>
            </a:r>
          </a:p>
          <a:p>
            <a:pPr>
              <a:spcBef>
                <a:spcPts val="0"/>
              </a:spcBef>
              <a:spcAft>
                <a:spcPts val="600"/>
              </a:spcAft>
            </a:pPr>
            <a:r>
              <a:rPr lang="en-GB" dirty="0">
                <a:solidFill>
                  <a:srgbClr val="3A59AA"/>
                </a:solidFill>
              </a:rPr>
              <a:t>and </a:t>
            </a:r>
            <a:r>
              <a:rPr lang="en-GB" sz="1800" dirty="0">
                <a:solidFill>
                  <a:srgbClr val="3A59AA"/>
                </a:solidFill>
              </a:rPr>
              <a:t>increase appreciation of </a:t>
            </a:r>
          </a:p>
          <a:p>
            <a:pPr>
              <a:spcBef>
                <a:spcPts val="0"/>
              </a:spcBef>
              <a:spcAft>
                <a:spcPts val="600"/>
              </a:spcAft>
            </a:pPr>
            <a:r>
              <a:rPr lang="en-GB" sz="1800" dirty="0">
                <a:solidFill>
                  <a:srgbClr val="3A59AA"/>
                </a:solidFill>
              </a:rPr>
              <a:t>science by society</a:t>
            </a:r>
          </a:p>
        </p:txBody>
      </p:sp>
      <p:sp>
        <p:nvSpPr>
          <p:cNvPr id="13" name="TextBox 12">
            <a:extLst>
              <a:ext uri="{FF2B5EF4-FFF2-40B4-BE49-F238E27FC236}">
                <a16:creationId xmlns:a16="http://schemas.microsoft.com/office/drawing/2014/main" id="{FD44624B-AE7F-4F38-81B0-0657ADCF8ED3}"/>
              </a:ext>
            </a:extLst>
          </p:cNvPr>
          <p:cNvSpPr txBox="1"/>
          <p:nvPr/>
        </p:nvSpPr>
        <p:spPr>
          <a:xfrm>
            <a:off x="2649965" y="1044575"/>
            <a:ext cx="3155512" cy="1231106"/>
          </a:xfrm>
          <a:prstGeom prst="rect">
            <a:avLst/>
          </a:prstGeom>
          <a:noFill/>
        </p:spPr>
        <p:txBody>
          <a:bodyPr wrap="square">
            <a:spAutoFit/>
          </a:bodyPr>
          <a:lstStyle/>
          <a:p>
            <a:pPr marL="285750" indent="-285750">
              <a:spcBef>
                <a:spcPts val="0"/>
              </a:spcBef>
              <a:spcAft>
                <a:spcPts val="1200"/>
              </a:spcAft>
              <a:buFont typeface="Wingdings" panose="05000000000000000000" pitchFamily="2" charset="2"/>
              <a:buChar char="ü"/>
            </a:pPr>
            <a:r>
              <a:rPr lang="en-GB" sz="1800" dirty="0">
                <a:solidFill>
                  <a:srgbClr val="3A59AA"/>
                </a:solidFill>
              </a:rPr>
              <a:t>Outreach</a:t>
            </a:r>
          </a:p>
          <a:p>
            <a:pPr marL="285750" indent="-285750">
              <a:spcBef>
                <a:spcPts val="0"/>
              </a:spcBef>
              <a:spcAft>
                <a:spcPts val="1200"/>
              </a:spcAft>
              <a:buFont typeface="Wingdings" panose="05000000000000000000" pitchFamily="2" charset="2"/>
              <a:buChar char="ü"/>
            </a:pPr>
            <a:r>
              <a:rPr lang="en-GB" sz="1800" dirty="0">
                <a:solidFill>
                  <a:srgbClr val="3A59AA"/>
                </a:solidFill>
              </a:rPr>
              <a:t>Informal education</a:t>
            </a:r>
          </a:p>
          <a:p>
            <a:pPr marL="285750" indent="-285750">
              <a:spcBef>
                <a:spcPts val="0"/>
              </a:spcBef>
              <a:spcAft>
                <a:spcPts val="1200"/>
              </a:spcAft>
              <a:buFont typeface="Wingdings" panose="05000000000000000000" pitchFamily="2" charset="2"/>
              <a:buChar char="ü"/>
            </a:pPr>
            <a:r>
              <a:rPr lang="en-GB" sz="1800" dirty="0">
                <a:solidFill>
                  <a:srgbClr val="3A59AA"/>
                </a:solidFill>
              </a:rPr>
              <a:t>Extra-curricula activities</a:t>
            </a:r>
            <a:r>
              <a:rPr lang="en-GB" sz="1800" dirty="0">
                <a:solidFill>
                  <a:srgbClr val="0070C0"/>
                </a:solidFill>
              </a:rPr>
              <a:t> </a:t>
            </a:r>
          </a:p>
        </p:txBody>
      </p:sp>
      <p:sp>
        <p:nvSpPr>
          <p:cNvPr id="9" name="Right Brace 8">
            <a:extLst>
              <a:ext uri="{FF2B5EF4-FFF2-40B4-BE49-F238E27FC236}">
                <a16:creationId xmlns:a16="http://schemas.microsoft.com/office/drawing/2014/main" id="{E9F3CA65-D7E4-4B57-89B4-726CF88198D3}"/>
              </a:ext>
            </a:extLst>
          </p:cNvPr>
          <p:cNvSpPr/>
          <p:nvPr/>
        </p:nvSpPr>
        <p:spPr>
          <a:xfrm>
            <a:off x="5461856" y="1147320"/>
            <a:ext cx="175260" cy="1025615"/>
          </a:xfrm>
          <a:prstGeom prst="rightBrace">
            <a:avLst>
              <a:gd name="adj1" fmla="val 46966"/>
              <a:gd name="adj2" fmla="val 52225"/>
            </a:avLst>
          </a:prstGeom>
          <a:noFill/>
          <a:ln w="222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Date Placeholder 2">
            <a:extLst>
              <a:ext uri="{FF2B5EF4-FFF2-40B4-BE49-F238E27FC236}">
                <a16:creationId xmlns:a16="http://schemas.microsoft.com/office/drawing/2014/main" id="{18F377B3-A3B8-49D2-A5DE-5831C6A6AF99}"/>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7" name="Slide Number Placeholder 1">
            <a:extLst>
              <a:ext uri="{FF2B5EF4-FFF2-40B4-BE49-F238E27FC236}">
                <a16:creationId xmlns:a16="http://schemas.microsoft.com/office/drawing/2014/main" id="{0B4AD882-9150-419E-8CB2-28254FBEE9BE}"/>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7</a:t>
            </a:fld>
            <a:endParaRPr lang="en-GB"/>
          </a:p>
        </p:txBody>
      </p:sp>
      <p:pic>
        <p:nvPicPr>
          <p:cNvPr id="18" name="Picture 17">
            <a:extLst>
              <a:ext uri="{FF2B5EF4-FFF2-40B4-BE49-F238E27FC236}">
                <a16:creationId xmlns:a16="http://schemas.microsoft.com/office/drawing/2014/main" id="{10ED448B-480A-4868-8A7C-55CE397A6B62}"/>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32609" y="1031191"/>
            <a:ext cx="2289796" cy="1717347"/>
          </a:xfrm>
          <a:prstGeom prst="rect">
            <a:avLst/>
          </a:prstGeom>
          <a:ln>
            <a:solidFill>
              <a:schemeClr val="tx1"/>
            </a:solidFill>
          </a:ln>
          <a:effectLst>
            <a:outerShdw blurRad="50800" dist="38100" dir="2700000" algn="tl" rotWithShape="0">
              <a:prstClr val="black">
                <a:alpha val="40000"/>
              </a:prstClr>
            </a:outerShdw>
          </a:effectLst>
        </p:spPr>
      </p:pic>
      <p:sp>
        <p:nvSpPr>
          <p:cNvPr id="19" name="Content Placeholder 5">
            <a:extLst>
              <a:ext uri="{FF2B5EF4-FFF2-40B4-BE49-F238E27FC236}">
                <a16:creationId xmlns:a16="http://schemas.microsoft.com/office/drawing/2014/main" id="{90F439D3-D008-444C-93FF-5CDD0D43FEB0}"/>
              </a:ext>
            </a:extLst>
          </p:cNvPr>
          <p:cNvSpPr txBox="1">
            <a:spLocks/>
          </p:cNvSpPr>
          <p:nvPr/>
        </p:nvSpPr>
        <p:spPr>
          <a:xfrm>
            <a:off x="262092" y="3783139"/>
            <a:ext cx="8672848" cy="773430"/>
          </a:xfrm>
          <a:prstGeom prst="rect">
            <a:avLst/>
          </a:prstGeom>
          <a:solidFill>
            <a:srgbClr val="C40F63">
              <a:alpha val="14000"/>
            </a:srgbClr>
          </a:solidFill>
        </p:spPr>
        <p:txBody>
          <a:bodyPr vert="horz" lIns="91440" tIns="45720" rIns="91440" bIns="45720" rtlCol="0">
            <a:no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lgn="ctr">
              <a:lnSpc>
                <a:spcPct val="120000"/>
              </a:lnSpc>
              <a:spcBef>
                <a:spcPts val="0"/>
              </a:spcBef>
              <a:spcAft>
                <a:spcPts val="600"/>
              </a:spcAft>
            </a:pPr>
            <a:r>
              <a:rPr lang="en-GB" dirty="0">
                <a:solidFill>
                  <a:schemeClr val="bg2">
                    <a:lumMod val="25000"/>
                  </a:schemeClr>
                </a:solidFill>
              </a:rPr>
              <a:t>Today, HEP and </a:t>
            </a:r>
            <a:r>
              <a:rPr lang="en-GB" b="1" dirty="0">
                <a:solidFill>
                  <a:schemeClr val="bg2">
                    <a:lumMod val="25000"/>
                  </a:schemeClr>
                </a:solidFill>
              </a:rPr>
              <a:t>scientific community has in IPPOG a strategic pillar</a:t>
            </a:r>
            <a:r>
              <a:rPr lang="en-GB" dirty="0">
                <a:solidFill>
                  <a:schemeClr val="bg2">
                    <a:lumMod val="25000"/>
                  </a:schemeClr>
                </a:solidFill>
              </a:rPr>
              <a:t> in fostering         long-term, sustainable support for fundamental scientific research around the world. </a:t>
            </a:r>
          </a:p>
          <a:p>
            <a:pPr>
              <a:lnSpc>
                <a:spcPct val="120000"/>
              </a:lnSpc>
              <a:spcBef>
                <a:spcPts val="0"/>
              </a:spcBef>
              <a:spcAft>
                <a:spcPts val="600"/>
              </a:spcAft>
            </a:pPr>
            <a:r>
              <a:rPr lang="en-GB" sz="1600" dirty="0">
                <a:solidFill>
                  <a:schemeClr val="tx1">
                    <a:lumMod val="75000"/>
                    <a:lumOff val="25000"/>
                  </a:schemeClr>
                </a:solidFill>
              </a:rPr>
              <a:t>									</a:t>
            </a:r>
            <a:endParaRPr lang="en-GB" sz="1400" dirty="0">
              <a:solidFill>
                <a:schemeClr val="tx1">
                  <a:lumMod val="75000"/>
                  <a:lumOff val="25000"/>
                </a:schemeClr>
              </a:solidFill>
            </a:endParaRPr>
          </a:p>
        </p:txBody>
      </p:sp>
      <p:sp>
        <p:nvSpPr>
          <p:cNvPr id="20" name="TextBox 19">
            <a:extLst>
              <a:ext uri="{FF2B5EF4-FFF2-40B4-BE49-F238E27FC236}">
                <a16:creationId xmlns:a16="http://schemas.microsoft.com/office/drawing/2014/main" id="{FC9F71AA-400C-4B0A-8096-2A9C94E7B49E}"/>
              </a:ext>
            </a:extLst>
          </p:cNvPr>
          <p:cNvSpPr txBox="1"/>
          <p:nvPr/>
        </p:nvSpPr>
        <p:spPr>
          <a:xfrm>
            <a:off x="441172" y="2836222"/>
            <a:ext cx="8291539" cy="923330"/>
          </a:xfrm>
          <a:prstGeom prst="rect">
            <a:avLst/>
          </a:prstGeom>
          <a:solidFill>
            <a:srgbClr val="359CDC">
              <a:alpha val="25000"/>
            </a:srgbClr>
          </a:solidFill>
        </p:spPr>
        <p:txBody>
          <a:bodyPr wrap="square">
            <a:spAutoFit/>
          </a:bodyPr>
          <a:lstStyle/>
          <a:p>
            <a:pPr>
              <a:spcBef>
                <a:spcPts val="0"/>
              </a:spcBef>
            </a:pPr>
            <a:r>
              <a:rPr lang="en-GB" dirty="0"/>
              <a:t>The </a:t>
            </a:r>
            <a:r>
              <a:rPr lang="en-GB" sz="1800" dirty="0"/>
              <a:t>International Particle Physics Outreach Group (IPPOG) has been making concerted and systematic efforts to present and popularise particle physics and related sciences across all audiences and age groups since almost 25 years. </a:t>
            </a:r>
          </a:p>
        </p:txBody>
      </p:sp>
      <p:sp>
        <p:nvSpPr>
          <p:cNvPr id="14" name="Footer Placeholder 3">
            <a:extLst>
              <a:ext uri="{FF2B5EF4-FFF2-40B4-BE49-F238E27FC236}">
                <a16:creationId xmlns:a16="http://schemas.microsoft.com/office/drawing/2014/main" id="{58FFD683-6D75-4145-836D-72268E0A2E82}"/>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3214429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m 12" descr="Uma imagem com texto, escuro&#10;&#10;Descrição gerada automaticamente">
            <a:extLst>
              <a:ext uri="{FF2B5EF4-FFF2-40B4-BE49-F238E27FC236}">
                <a16:creationId xmlns:a16="http://schemas.microsoft.com/office/drawing/2014/main" id="{43DA7A67-066C-A443-9482-32FB11E57B27}"/>
              </a:ext>
            </a:extLst>
          </p:cNvPr>
          <p:cNvPicPr>
            <a:picLocks noChangeAspect="1"/>
          </p:cNvPicPr>
          <p:nvPr/>
        </p:nvPicPr>
        <p:blipFill>
          <a:blip r:embed="rId2"/>
          <a:stretch>
            <a:fillRect/>
          </a:stretch>
        </p:blipFill>
        <p:spPr>
          <a:xfrm>
            <a:off x="1380051" y="988578"/>
            <a:ext cx="6758093" cy="3560030"/>
          </a:xfrm>
          <a:prstGeom prst="rect">
            <a:avLst/>
          </a:prstGeom>
        </p:spPr>
      </p:pic>
      <p:sp>
        <p:nvSpPr>
          <p:cNvPr id="2" name="Título 1">
            <a:extLst>
              <a:ext uri="{FF2B5EF4-FFF2-40B4-BE49-F238E27FC236}">
                <a16:creationId xmlns:a16="http://schemas.microsoft.com/office/drawing/2014/main" id="{32EAED87-7727-3346-B2D8-4851DC9A8395}"/>
              </a:ext>
            </a:extLst>
          </p:cNvPr>
          <p:cNvSpPr>
            <a:spLocks noGrp="1"/>
          </p:cNvSpPr>
          <p:nvPr>
            <p:ph type="title"/>
          </p:nvPr>
        </p:nvSpPr>
        <p:spPr/>
        <p:txBody>
          <a:bodyPr/>
          <a:lstStyle/>
          <a:p>
            <a:r>
              <a:rPr lang="pt-PT" dirty="0">
                <a:latin typeface="Helvetica" pitchFamily="2" charset="0"/>
              </a:rPr>
              <a:t>IPPOG: Global Network</a:t>
            </a:r>
          </a:p>
        </p:txBody>
      </p:sp>
      <p:sp>
        <p:nvSpPr>
          <p:cNvPr id="7" name="Title 8">
            <a:extLst>
              <a:ext uri="{FF2B5EF4-FFF2-40B4-BE49-F238E27FC236}">
                <a16:creationId xmlns:a16="http://schemas.microsoft.com/office/drawing/2014/main" id="{688BCDB3-7743-0049-ACBE-BE197223A736}"/>
              </a:ext>
            </a:extLst>
          </p:cNvPr>
          <p:cNvSpPr txBox="1">
            <a:spLocks/>
          </p:cNvSpPr>
          <p:nvPr/>
        </p:nvSpPr>
        <p:spPr>
          <a:xfrm>
            <a:off x="1158851" y="264319"/>
            <a:ext cx="7623999"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endParaRPr lang="en-GB" dirty="0"/>
          </a:p>
        </p:txBody>
      </p:sp>
      <p:sp>
        <p:nvSpPr>
          <p:cNvPr id="14" name="Oval 13">
            <a:extLst>
              <a:ext uri="{FF2B5EF4-FFF2-40B4-BE49-F238E27FC236}">
                <a16:creationId xmlns:a16="http://schemas.microsoft.com/office/drawing/2014/main" id="{0BDAF54A-0B57-CF4D-B1B4-E281E92E25BF}"/>
              </a:ext>
            </a:extLst>
          </p:cNvPr>
          <p:cNvSpPr>
            <a:spLocks noChangeAspect="1"/>
          </p:cNvSpPr>
          <p:nvPr/>
        </p:nvSpPr>
        <p:spPr>
          <a:xfrm>
            <a:off x="4850968" y="2239502"/>
            <a:ext cx="36000" cy="36000"/>
          </a:xfrm>
          <a:prstGeom prst="ellipse">
            <a:avLst/>
          </a:prstGeom>
          <a:solidFill>
            <a:srgbClr val="3E97D3"/>
          </a:solidFill>
          <a:ln w="254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5" name="CaixaDeTexto 14">
            <a:extLst>
              <a:ext uri="{FF2B5EF4-FFF2-40B4-BE49-F238E27FC236}">
                <a16:creationId xmlns:a16="http://schemas.microsoft.com/office/drawing/2014/main" id="{79EA5EFD-63AD-5C49-AF2F-DE11273268B0}"/>
              </a:ext>
            </a:extLst>
          </p:cNvPr>
          <p:cNvSpPr txBox="1"/>
          <p:nvPr/>
        </p:nvSpPr>
        <p:spPr>
          <a:xfrm>
            <a:off x="1844298" y="3448372"/>
            <a:ext cx="798617" cy="169277"/>
          </a:xfrm>
          <a:prstGeom prst="rect">
            <a:avLst/>
          </a:prstGeom>
          <a:noFill/>
        </p:spPr>
        <p:txBody>
          <a:bodyPr wrap="none" rtlCol="0">
            <a:spAutoFit/>
          </a:bodyPr>
          <a:lstStyle/>
          <a:p>
            <a:r>
              <a:rPr lang="pt-PT" sz="500" dirty="0">
                <a:latin typeface="Helvetica" pitchFamily="2" charset="0"/>
              </a:rPr>
              <a:t>+6 </a:t>
            </a:r>
            <a:r>
              <a:rPr lang="pt-PT" sz="500" dirty="0" err="1">
                <a:latin typeface="Helvetica" pitchFamily="2" charset="0"/>
              </a:rPr>
              <a:t>Int’l</a:t>
            </a:r>
            <a:r>
              <a:rPr lang="pt-PT" sz="500" dirty="0">
                <a:latin typeface="Helvetica" pitchFamily="2" charset="0"/>
              </a:rPr>
              <a:t> </a:t>
            </a:r>
            <a:r>
              <a:rPr lang="pt-PT" sz="500" dirty="0" err="1">
                <a:latin typeface="Helvetica" pitchFamily="2" charset="0"/>
              </a:rPr>
              <a:t>Collaborations</a:t>
            </a:r>
            <a:endParaRPr lang="pt-PT" sz="500" dirty="0">
              <a:latin typeface="Helvetica" pitchFamily="2" charset="0"/>
            </a:endParaRPr>
          </a:p>
        </p:txBody>
      </p:sp>
      <p:sp>
        <p:nvSpPr>
          <p:cNvPr id="16" name="Oval 15">
            <a:extLst>
              <a:ext uri="{FF2B5EF4-FFF2-40B4-BE49-F238E27FC236}">
                <a16:creationId xmlns:a16="http://schemas.microsoft.com/office/drawing/2014/main" id="{B613D37C-0AF2-BF41-B5EE-AA612C77EC7D}"/>
              </a:ext>
            </a:extLst>
          </p:cNvPr>
          <p:cNvSpPr>
            <a:spLocks noChangeAspect="1"/>
          </p:cNvSpPr>
          <p:nvPr/>
        </p:nvSpPr>
        <p:spPr>
          <a:xfrm>
            <a:off x="4925878" y="2074188"/>
            <a:ext cx="36000" cy="36000"/>
          </a:xfrm>
          <a:prstGeom prst="ellipse">
            <a:avLst/>
          </a:prstGeom>
          <a:solidFill>
            <a:srgbClr val="E5E6AE"/>
          </a:solidFill>
          <a:ln w="127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7" name="Oval 16">
            <a:extLst>
              <a:ext uri="{FF2B5EF4-FFF2-40B4-BE49-F238E27FC236}">
                <a16:creationId xmlns:a16="http://schemas.microsoft.com/office/drawing/2014/main" id="{73996CF0-5FCF-EB48-853B-8663635EE26A}"/>
              </a:ext>
            </a:extLst>
          </p:cNvPr>
          <p:cNvSpPr>
            <a:spLocks noChangeAspect="1"/>
          </p:cNvSpPr>
          <p:nvPr/>
        </p:nvSpPr>
        <p:spPr>
          <a:xfrm>
            <a:off x="4938796" y="2172345"/>
            <a:ext cx="36000" cy="36000"/>
          </a:xfrm>
          <a:prstGeom prst="ellipse">
            <a:avLst/>
          </a:prstGeom>
          <a:solidFill>
            <a:srgbClr val="E5E6AE"/>
          </a:solidFill>
          <a:ln w="127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nvGrpSpPr>
          <p:cNvPr id="20" name="Agrupar 19">
            <a:extLst>
              <a:ext uri="{FF2B5EF4-FFF2-40B4-BE49-F238E27FC236}">
                <a16:creationId xmlns:a16="http://schemas.microsoft.com/office/drawing/2014/main" id="{FB9F6BFB-A1C9-6243-BBC0-94C7DBA72E8A}"/>
              </a:ext>
            </a:extLst>
          </p:cNvPr>
          <p:cNvGrpSpPr/>
          <p:nvPr/>
        </p:nvGrpSpPr>
        <p:grpSpPr>
          <a:xfrm>
            <a:off x="1921790" y="3575203"/>
            <a:ext cx="751863" cy="169277"/>
            <a:chOff x="1921790" y="3590701"/>
            <a:chExt cx="751863" cy="169277"/>
          </a:xfrm>
        </p:grpSpPr>
        <p:sp>
          <p:nvSpPr>
            <p:cNvPr id="18" name="Retângulo 17">
              <a:extLst>
                <a:ext uri="{FF2B5EF4-FFF2-40B4-BE49-F238E27FC236}">
                  <a16:creationId xmlns:a16="http://schemas.microsoft.com/office/drawing/2014/main" id="{1A8CE3EA-BC35-D941-9078-F76BAD3828D9}"/>
                </a:ext>
              </a:extLst>
            </p:cNvPr>
            <p:cNvSpPr/>
            <p:nvPr/>
          </p:nvSpPr>
          <p:spPr>
            <a:xfrm>
              <a:off x="1921790" y="3649844"/>
              <a:ext cx="61993" cy="61993"/>
            </a:xfrm>
            <a:prstGeom prst="rect">
              <a:avLst/>
            </a:prstGeom>
            <a:solidFill>
              <a:srgbClr val="E5E6AE"/>
            </a:solidFill>
            <a:ln w="127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9" name="Retângulo 18">
              <a:extLst>
                <a:ext uri="{FF2B5EF4-FFF2-40B4-BE49-F238E27FC236}">
                  <a16:creationId xmlns:a16="http://schemas.microsoft.com/office/drawing/2014/main" id="{7579AE22-F529-5447-9D89-E4C1C9646C81}"/>
                </a:ext>
              </a:extLst>
            </p:cNvPr>
            <p:cNvSpPr/>
            <p:nvPr/>
          </p:nvSpPr>
          <p:spPr>
            <a:xfrm>
              <a:off x="1929539" y="3590701"/>
              <a:ext cx="744114" cy="169277"/>
            </a:xfrm>
            <a:prstGeom prst="rect">
              <a:avLst/>
            </a:prstGeom>
          </p:spPr>
          <p:txBody>
            <a:bodyPr wrap="none">
              <a:spAutoFit/>
            </a:bodyPr>
            <a:lstStyle/>
            <a:p>
              <a:r>
                <a:rPr lang="pt-PT" sz="500" dirty="0" err="1">
                  <a:latin typeface="Helvetica" pitchFamily="2" charset="0"/>
                </a:rPr>
                <a:t>Associate</a:t>
              </a:r>
              <a:r>
                <a:rPr lang="pt-PT" sz="500" dirty="0">
                  <a:latin typeface="Helvetica" pitchFamily="2" charset="0"/>
                </a:rPr>
                <a:t> </a:t>
              </a:r>
              <a:r>
                <a:rPr lang="pt-PT" sz="500" dirty="0" err="1">
                  <a:latin typeface="Helvetica" pitchFamily="2" charset="0"/>
                </a:rPr>
                <a:t>Members</a:t>
              </a:r>
              <a:endParaRPr lang="pt-PT" sz="1200" dirty="0"/>
            </a:p>
          </p:txBody>
        </p:sp>
      </p:grpSp>
      <p:sp>
        <p:nvSpPr>
          <p:cNvPr id="23" name="TextBox 22">
            <a:extLst>
              <a:ext uri="{FF2B5EF4-FFF2-40B4-BE49-F238E27FC236}">
                <a16:creationId xmlns:a16="http://schemas.microsoft.com/office/drawing/2014/main" id="{AA3123F5-C322-4B26-BAA9-6E1C60B05520}"/>
              </a:ext>
            </a:extLst>
          </p:cNvPr>
          <p:cNvSpPr txBox="1"/>
          <p:nvPr/>
        </p:nvSpPr>
        <p:spPr>
          <a:xfrm>
            <a:off x="-8353" y="1007058"/>
            <a:ext cx="1930143" cy="1384995"/>
          </a:xfrm>
          <a:prstGeom prst="rect">
            <a:avLst/>
          </a:prstGeom>
          <a:noFill/>
        </p:spPr>
        <p:txBody>
          <a:bodyPr wrap="square">
            <a:spAutoFit/>
          </a:bodyPr>
          <a:lstStyle/>
          <a:p>
            <a:pPr>
              <a:spcBef>
                <a:spcPts val="0"/>
              </a:spcBef>
            </a:pPr>
            <a:r>
              <a:rPr lang="en-GB" sz="1200" dirty="0">
                <a:solidFill>
                  <a:schemeClr val="bg2">
                    <a:lumMod val="25000"/>
                  </a:schemeClr>
                </a:solidFill>
              </a:rPr>
              <a:t>• Asia </a:t>
            </a:r>
          </a:p>
          <a:p>
            <a:pPr>
              <a:spcBef>
                <a:spcPts val="0"/>
              </a:spcBef>
            </a:pPr>
            <a:r>
              <a:rPr lang="en-GB" sz="1200" dirty="0">
                <a:solidFill>
                  <a:schemeClr val="bg2">
                    <a:lumMod val="25000"/>
                  </a:schemeClr>
                </a:solidFill>
              </a:rPr>
              <a:t>• Africa </a:t>
            </a:r>
          </a:p>
          <a:p>
            <a:r>
              <a:rPr lang="en-GB" sz="1200" dirty="0">
                <a:solidFill>
                  <a:schemeClr val="bg2">
                    <a:lumMod val="25000"/>
                  </a:schemeClr>
                </a:solidFill>
              </a:rPr>
              <a:t>• Australia</a:t>
            </a:r>
          </a:p>
          <a:p>
            <a:r>
              <a:rPr lang="en-GB" sz="1200" dirty="0">
                <a:solidFill>
                  <a:schemeClr val="bg2">
                    <a:lumMod val="25000"/>
                  </a:schemeClr>
                </a:solidFill>
              </a:rPr>
              <a:t>• Europe</a:t>
            </a:r>
          </a:p>
          <a:p>
            <a:pPr>
              <a:spcBef>
                <a:spcPts val="0"/>
              </a:spcBef>
            </a:pPr>
            <a:r>
              <a:rPr lang="en-GB" sz="1200" dirty="0">
                <a:solidFill>
                  <a:schemeClr val="bg2">
                    <a:lumMod val="25000"/>
                  </a:schemeClr>
                </a:solidFill>
              </a:rPr>
              <a:t>• The Americas </a:t>
            </a:r>
          </a:p>
          <a:p>
            <a:pPr>
              <a:spcBef>
                <a:spcPts val="0"/>
              </a:spcBef>
            </a:pPr>
            <a:r>
              <a:rPr lang="en-GB" sz="1200" dirty="0">
                <a:solidFill>
                  <a:schemeClr val="bg2">
                    <a:lumMod val="25000"/>
                  </a:schemeClr>
                </a:solidFill>
              </a:rPr>
              <a:t>• International Labs </a:t>
            </a:r>
          </a:p>
          <a:p>
            <a:pPr>
              <a:spcBef>
                <a:spcPts val="0"/>
              </a:spcBef>
            </a:pPr>
            <a:r>
              <a:rPr lang="en-GB" sz="1200" dirty="0">
                <a:solidFill>
                  <a:schemeClr val="bg2">
                    <a:lumMod val="25000"/>
                  </a:schemeClr>
                </a:solidFill>
              </a:rPr>
              <a:t>  and Collaborations </a:t>
            </a:r>
            <a:endParaRPr lang="en-US" sz="1200" dirty="0">
              <a:solidFill>
                <a:schemeClr val="bg2">
                  <a:lumMod val="25000"/>
                </a:schemeClr>
              </a:solidFill>
            </a:endParaRPr>
          </a:p>
        </p:txBody>
      </p:sp>
      <p:pic>
        <p:nvPicPr>
          <p:cNvPr id="5" name="Picture 4">
            <a:extLst>
              <a:ext uri="{FF2B5EF4-FFF2-40B4-BE49-F238E27FC236}">
                <a16:creationId xmlns:a16="http://schemas.microsoft.com/office/drawing/2014/main" id="{FD78EB50-3E67-4666-B843-71695F10BA6E}"/>
              </a:ext>
            </a:extLst>
          </p:cNvPr>
          <p:cNvPicPr>
            <a:picLocks noChangeAspect="1"/>
          </p:cNvPicPr>
          <p:nvPr/>
        </p:nvPicPr>
        <p:blipFill>
          <a:blip r:embed="rId3"/>
          <a:stretch>
            <a:fillRect/>
          </a:stretch>
        </p:blipFill>
        <p:spPr>
          <a:xfrm>
            <a:off x="7728548" y="2281486"/>
            <a:ext cx="1330194" cy="1001171"/>
          </a:xfrm>
          <a:prstGeom prst="rect">
            <a:avLst/>
          </a:prstGeom>
        </p:spPr>
      </p:pic>
      <p:sp>
        <p:nvSpPr>
          <p:cNvPr id="25" name="TextBox 11">
            <a:extLst>
              <a:ext uri="{FF2B5EF4-FFF2-40B4-BE49-F238E27FC236}">
                <a16:creationId xmlns:a16="http://schemas.microsoft.com/office/drawing/2014/main" id="{5E77F640-AB6A-43A2-B336-2CB8AD75F79B}"/>
              </a:ext>
            </a:extLst>
          </p:cNvPr>
          <p:cNvSpPr txBox="1"/>
          <p:nvPr/>
        </p:nvSpPr>
        <p:spPr>
          <a:xfrm>
            <a:off x="52379" y="2953874"/>
            <a:ext cx="2908534" cy="1508105"/>
          </a:xfrm>
          <a:prstGeom prst="rect">
            <a:avLst/>
          </a:prstGeom>
          <a:solidFill>
            <a:schemeClr val="bg1">
              <a:lumMod val="95000"/>
            </a:schemeClr>
          </a:solidFill>
          <a:ln>
            <a:solidFill>
              <a:schemeClr val="tx1"/>
            </a:solidFill>
          </a:ln>
        </p:spPr>
        <p:txBody>
          <a:bodyPr wrap="square" rtlCol="0">
            <a:spAutoFit/>
          </a:bodyPr>
          <a:lstStyle/>
          <a:p>
            <a:r>
              <a:rPr lang="en-GB" sz="1400" dirty="0">
                <a:latin typeface="Helvetica" pitchFamily="2" charset="0"/>
              </a:rPr>
              <a:t>37 Members:</a:t>
            </a:r>
          </a:p>
          <a:p>
            <a:pPr marL="171450" indent="-171450">
              <a:buFont typeface="Arial" panose="020B0604020202020204" pitchFamily="34" charset="0"/>
              <a:buChar char="•"/>
            </a:pPr>
            <a:r>
              <a:rPr lang="en-GB" sz="1000" dirty="0">
                <a:latin typeface="Helvetica" pitchFamily="2" charset="0"/>
              </a:rPr>
              <a:t>30 Countries </a:t>
            </a:r>
          </a:p>
          <a:p>
            <a:pPr marL="171450" indent="-171450">
              <a:buFont typeface="Arial" panose="020B0604020202020204" pitchFamily="34" charset="0"/>
              <a:buChar char="•"/>
            </a:pPr>
            <a:r>
              <a:rPr lang="en-GB" sz="1000" dirty="0">
                <a:latin typeface="Helvetica" pitchFamily="2" charset="0"/>
              </a:rPr>
              <a:t>6 Collaborations / Experiments (ATLAS, ALICE, Belle II, CMS, HAWK, </a:t>
            </a:r>
            <a:r>
              <a:rPr lang="en-GB" sz="1000" dirty="0" err="1">
                <a:latin typeface="Helvetica" pitchFamily="2" charset="0"/>
              </a:rPr>
              <a:t>LHCb</a:t>
            </a:r>
            <a:r>
              <a:rPr lang="en-GB" sz="1000" dirty="0">
                <a:latin typeface="Helvetica" pitchFamily="2" charset="0"/>
              </a:rPr>
              <a:t>)</a:t>
            </a:r>
          </a:p>
          <a:p>
            <a:pPr marL="171450" indent="-171450">
              <a:buFont typeface="Arial" panose="020B0604020202020204" pitchFamily="34" charset="0"/>
              <a:buChar char="•"/>
            </a:pPr>
            <a:r>
              <a:rPr lang="en-GB" sz="1000" dirty="0">
                <a:latin typeface="Helvetica" pitchFamily="2" charset="0"/>
              </a:rPr>
              <a:t>1 International Lab (CERN)</a:t>
            </a:r>
          </a:p>
          <a:p>
            <a:endParaRPr lang="en-GB" sz="1400" dirty="0">
              <a:latin typeface="Helvetica" pitchFamily="2" charset="0"/>
            </a:endParaRPr>
          </a:p>
          <a:p>
            <a:r>
              <a:rPr lang="en-GB" sz="1400" dirty="0">
                <a:latin typeface="Helvetica" pitchFamily="2" charset="0"/>
              </a:rPr>
              <a:t>2 Associate Members:</a:t>
            </a:r>
            <a:r>
              <a:rPr lang="en-GB" sz="1000" dirty="0">
                <a:latin typeface="Helvetica" pitchFamily="2" charset="0"/>
              </a:rPr>
              <a:t> </a:t>
            </a:r>
          </a:p>
          <a:p>
            <a:pPr marL="171450" indent="-171450">
              <a:buFont typeface="Arial" panose="020B0604020202020204" pitchFamily="34" charset="0"/>
              <a:buChar char="•"/>
            </a:pPr>
            <a:r>
              <a:rPr lang="en-GB" sz="1000" dirty="0">
                <a:latin typeface="Helvetica" pitchFamily="2" charset="0"/>
              </a:rPr>
              <a:t>2 National Labs (DESY, GSI)</a:t>
            </a:r>
          </a:p>
        </p:txBody>
      </p:sp>
      <p:sp>
        <p:nvSpPr>
          <p:cNvPr id="3" name="TextBox 2">
            <a:extLst>
              <a:ext uri="{FF2B5EF4-FFF2-40B4-BE49-F238E27FC236}">
                <a16:creationId xmlns:a16="http://schemas.microsoft.com/office/drawing/2014/main" id="{65198EBF-480E-4853-AD1D-8DF135A5F22B}"/>
              </a:ext>
            </a:extLst>
          </p:cNvPr>
          <p:cNvSpPr txBox="1"/>
          <p:nvPr/>
        </p:nvSpPr>
        <p:spPr>
          <a:xfrm>
            <a:off x="8489585" y="2334826"/>
            <a:ext cx="623889" cy="200055"/>
          </a:xfrm>
          <a:prstGeom prst="rect">
            <a:avLst/>
          </a:prstGeom>
          <a:noFill/>
        </p:spPr>
        <p:txBody>
          <a:bodyPr wrap="none" rtlCol="0">
            <a:spAutoFit/>
          </a:bodyPr>
          <a:lstStyle/>
          <a:p>
            <a:r>
              <a:rPr lang="fr-CH" sz="700" dirty="0"/>
              <a:t>(</a:t>
            </a:r>
            <a:r>
              <a:rPr lang="fr-CH" sz="700" dirty="0" err="1"/>
              <a:t>Feb</a:t>
            </a:r>
            <a:r>
              <a:rPr lang="fr-CH" sz="700" dirty="0"/>
              <a:t> 2021)</a:t>
            </a:r>
            <a:endParaRPr lang="en-US" sz="700" dirty="0"/>
          </a:p>
        </p:txBody>
      </p:sp>
      <p:sp>
        <p:nvSpPr>
          <p:cNvPr id="21" name="Date Placeholder 2">
            <a:extLst>
              <a:ext uri="{FF2B5EF4-FFF2-40B4-BE49-F238E27FC236}">
                <a16:creationId xmlns:a16="http://schemas.microsoft.com/office/drawing/2014/main" id="{062F4D6F-7A83-4518-A336-436BEE97E4F5}"/>
              </a:ext>
            </a:extLst>
          </p:cNvPr>
          <p:cNvSpPr>
            <a:spLocks noGrp="1"/>
          </p:cNvSpPr>
          <p:nvPr>
            <p:ph type="dt" sz="half" idx="10"/>
          </p:nvPr>
        </p:nvSpPr>
        <p:spPr>
          <a:xfrm>
            <a:off x="894760" y="4552270"/>
            <a:ext cx="2181815" cy="267334"/>
          </a:xfrm>
        </p:spPr>
        <p:txBody>
          <a:bodyPr/>
          <a:lstStyle/>
          <a:p>
            <a:r>
              <a:rPr lang="en-US" dirty="0"/>
              <a:t>IPPOG Global Cosmic Rays Portal</a:t>
            </a:r>
            <a:endParaRPr lang="en-GB" dirty="0"/>
          </a:p>
        </p:txBody>
      </p:sp>
      <p:sp>
        <p:nvSpPr>
          <p:cNvPr id="24" name="Slide Number Placeholder 1">
            <a:extLst>
              <a:ext uri="{FF2B5EF4-FFF2-40B4-BE49-F238E27FC236}">
                <a16:creationId xmlns:a16="http://schemas.microsoft.com/office/drawing/2014/main" id="{F88CCB5D-4E8A-451F-BC87-F6BDFEA5C92B}"/>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8</a:t>
            </a:fld>
            <a:endParaRPr lang="en-GB"/>
          </a:p>
        </p:txBody>
      </p:sp>
      <p:sp>
        <p:nvSpPr>
          <p:cNvPr id="26" name="Footer Placeholder 3">
            <a:extLst>
              <a:ext uri="{FF2B5EF4-FFF2-40B4-BE49-F238E27FC236}">
                <a16:creationId xmlns:a16="http://schemas.microsoft.com/office/drawing/2014/main" id="{DBA02A7D-6B24-4ED8-A5EE-B0C97094F911}"/>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spTree>
    <p:extLst>
      <p:ext uri="{BB962C8B-B14F-4D97-AF65-F5344CB8AC3E}">
        <p14:creationId xmlns:p14="http://schemas.microsoft.com/office/powerpoint/2010/main" val="3437373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3CBBED-DDE3-4145-8366-73F081F941B7}"/>
              </a:ext>
            </a:extLst>
          </p:cNvPr>
          <p:cNvSpPr>
            <a:spLocks noGrp="1"/>
          </p:cNvSpPr>
          <p:nvPr>
            <p:ph type="title"/>
          </p:nvPr>
        </p:nvSpPr>
        <p:spPr>
          <a:xfrm>
            <a:off x="1158851" y="85856"/>
            <a:ext cx="7623999" cy="686348"/>
          </a:xfrm>
        </p:spPr>
        <p:txBody>
          <a:bodyPr/>
          <a:lstStyle/>
          <a:p>
            <a:r>
              <a:rPr lang="en-GB" dirty="0"/>
              <a:t>IPPOG Collaboration</a:t>
            </a:r>
          </a:p>
        </p:txBody>
      </p:sp>
      <p:sp>
        <p:nvSpPr>
          <p:cNvPr id="9" name="Content Placeholder 8">
            <a:extLst>
              <a:ext uri="{FF2B5EF4-FFF2-40B4-BE49-F238E27FC236}">
                <a16:creationId xmlns:a16="http://schemas.microsoft.com/office/drawing/2014/main" id="{8678012B-53F5-5642-9BA5-D3AC839B3419}"/>
              </a:ext>
            </a:extLst>
          </p:cNvPr>
          <p:cNvSpPr>
            <a:spLocks noGrp="1"/>
          </p:cNvSpPr>
          <p:nvPr>
            <p:ph idx="1"/>
          </p:nvPr>
        </p:nvSpPr>
        <p:spPr>
          <a:xfrm>
            <a:off x="115750" y="1106996"/>
            <a:ext cx="5815991" cy="1177336"/>
          </a:xfrm>
        </p:spPr>
        <p:txBody>
          <a:bodyPr>
            <a:normAutofit/>
          </a:bodyPr>
          <a:lstStyle/>
          <a:p>
            <a:pPr>
              <a:lnSpc>
                <a:spcPct val="120000"/>
              </a:lnSpc>
              <a:spcBef>
                <a:spcPts val="0"/>
              </a:spcBef>
            </a:pPr>
            <a:r>
              <a:rPr lang="en-GB" sz="1900" dirty="0">
                <a:solidFill>
                  <a:srgbClr val="3A59AA"/>
                </a:solidFill>
              </a:rPr>
              <a:t>International Scientific Collaboration</a:t>
            </a:r>
          </a:p>
          <a:p>
            <a:pPr>
              <a:lnSpc>
                <a:spcPct val="120000"/>
              </a:lnSpc>
              <a:spcBef>
                <a:spcPts val="0"/>
              </a:spcBef>
            </a:pPr>
            <a:endParaRPr lang="en-GB" sz="700" dirty="0">
              <a:solidFill>
                <a:srgbClr val="3A59AA"/>
              </a:solidFill>
            </a:endParaRPr>
          </a:p>
          <a:p>
            <a:pPr lvl="1">
              <a:lnSpc>
                <a:spcPct val="120000"/>
              </a:lnSpc>
              <a:spcBef>
                <a:spcPts val="0"/>
              </a:spcBef>
            </a:pPr>
            <a:r>
              <a:rPr lang="en-GB" dirty="0"/>
              <a:t>Active Researchers with Experience in Education &amp; Outreach </a:t>
            </a:r>
          </a:p>
          <a:p>
            <a:pPr lvl="1">
              <a:lnSpc>
                <a:spcPct val="120000"/>
              </a:lnSpc>
              <a:spcBef>
                <a:spcPts val="0"/>
              </a:spcBef>
            </a:pPr>
            <a:r>
              <a:rPr lang="en-GB" dirty="0"/>
              <a:t>Experts in Communication &amp; Education</a:t>
            </a:r>
          </a:p>
        </p:txBody>
      </p:sp>
      <p:sp>
        <p:nvSpPr>
          <p:cNvPr id="19" name="Content Placeholder 2">
            <a:extLst>
              <a:ext uri="{FF2B5EF4-FFF2-40B4-BE49-F238E27FC236}">
                <a16:creationId xmlns:a16="http://schemas.microsoft.com/office/drawing/2014/main" id="{A9D486B8-AF9B-4A3B-889A-4A437C270CF3}"/>
              </a:ext>
            </a:extLst>
          </p:cNvPr>
          <p:cNvSpPr txBox="1">
            <a:spLocks/>
          </p:cNvSpPr>
          <p:nvPr/>
        </p:nvSpPr>
        <p:spPr>
          <a:xfrm>
            <a:off x="288093" y="2832955"/>
            <a:ext cx="8855907" cy="1522760"/>
          </a:xfrm>
          <a:prstGeom prst="rect">
            <a:avLst/>
          </a:prstGeom>
        </p:spPr>
        <p:txBody>
          <a:bodyPr vert="horz" lIns="91440" tIns="45720" rIns="91440" bIns="45720" rtlCol="0">
            <a:norm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marL="285750" indent="-285750">
              <a:spcAft>
                <a:spcPts val="50"/>
              </a:spcAft>
              <a:buFont typeface="Arial" panose="020B0604020202020204" pitchFamily="34" charset="0"/>
              <a:buChar char="•"/>
            </a:pPr>
            <a:r>
              <a:rPr lang="en-GB" sz="1500" b="1" dirty="0">
                <a:solidFill>
                  <a:schemeClr val="tx1">
                    <a:lumMod val="65000"/>
                    <a:lumOff val="35000"/>
                  </a:schemeClr>
                </a:solidFill>
              </a:rPr>
              <a:t>Establish Understanding </a:t>
            </a:r>
            <a:r>
              <a:rPr lang="en-GB" sz="1500" dirty="0">
                <a:solidFill>
                  <a:schemeClr val="tx1">
                    <a:lumMod val="65000"/>
                    <a:lumOff val="35000"/>
                  </a:schemeClr>
                </a:solidFill>
              </a:rPr>
              <a:t>of scientific process</a:t>
            </a:r>
          </a:p>
          <a:p>
            <a:pPr marL="285750" indent="-285750">
              <a:spcAft>
                <a:spcPts val="50"/>
              </a:spcAft>
              <a:buFont typeface="Arial" panose="020B0604020202020204" pitchFamily="34" charset="0"/>
              <a:buChar char="•"/>
            </a:pPr>
            <a:r>
              <a:rPr lang="en-GB" sz="1500" b="1" dirty="0">
                <a:solidFill>
                  <a:schemeClr val="tx1">
                    <a:lumMod val="65000"/>
                    <a:lumOff val="35000"/>
                  </a:schemeClr>
                </a:solidFill>
              </a:rPr>
              <a:t>Instil Appreciation </a:t>
            </a:r>
            <a:r>
              <a:rPr lang="en-GB" sz="1500" dirty="0">
                <a:solidFill>
                  <a:schemeClr val="tx1">
                    <a:lumMod val="65000"/>
                    <a:lumOff val="35000"/>
                  </a:schemeClr>
                </a:solidFill>
              </a:rPr>
              <a:t>of fundamental research and importance </a:t>
            </a:r>
          </a:p>
          <a:p>
            <a:pPr>
              <a:spcAft>
                <a:spcPts val="50"/>
              </a:spcAft>
            </a:pPr>
            <a:r>
              <a:rPr lang="en-GB" sz="1500" dirty="0">
                <a:solidFill>
                  <a:schemeClr val="tx1">
                    <a:lumMod val="65000"/>
                    <a:lumOff val="35000"/>
                  </a:schemeClr>
                </a:solidFill>
              </a:rPr>
              <a:t>                                      of evidence-based reasoning </a:t>
            </a:r>
          </a:p>
          <a:p>
            <a:pPr marL="285750" indent="-285750">
              <a:spcAft>
                <a:spcPts val="50"/>
              </a:spcAft>
              <a:buFont typeface="Arial" panose="020B0604020202020204" pitchFamily="34" charset="0"/>
              <a:buChar char="•"/>
            </a:pPr>
            <a:r>
              <a:rPr lang="en-GB" sz="1500" b="1" dirty="0">
                <a:solidFill>
                  <a:schemeClr val="tx1">
                    <a:lumMod val="65000"/>
                    <a:lumOff val="35000"/>
                  </a:schemeClr>
                </a:solidFill>
              </a:rPr>
              <a:t>Build Trust </a:t>
            </a:r>
            <a:r>
              <a:rPr lang="en-GB" sz="1500" dirty="0">
                <a:solidFill>
                  <a:schemeClr val="tx1">
                    <a:lumMod val="65000"/>
                    <a:lumOff val="35000"/>
                  </a:schemeClr>
                </a:solidFill>
              </a:rPr>
              <a:t>with communities</a:t>
            </a:r>
          </a:p>
          <a:p>
            <a:pPr marL="285750" indent="-285750">
              <a:spcAft>
                <a:spcPts val="50"/>
              </a:spcAft>
              <a:buFont typeface="Arial" panose="020B0604020202020204" pitchFamily="34" charset="0"/>
              <a:buChar char="•"/>
            </a:pPr>
            <a:r>
              <a:rPr lang="en-GB" sz="1500" b="1" dirty="0">
                <a:solidFill>
                  <a:schemeClr val="tx1">
                    <a:lumMod val="65000"/>
                    <a:lumOff val="35000"/>
                  </a:schemeClr>
                </a:solidFill>
              </a:rPr>
              <a:t>Inspire Next Generation </a:t>
            </a:r>
            <a:r>
              <a:rPr lang="en-GB" sz="1500" dirty="0">
                <a:solidFill>
                  <a:schemeClr val="tx1">
                    <a:lumMod val="65000"/>
                    <a:lumOff val="35000"/>
                  </a:schemeClr>
                </a:solidFill>
              </a:rPr>
              <a:t>of scientists</a:t>
            </a:r>
          </a:p>
        </p:txBody>
      </p:sp>
      <p:sp>
        <p:nvSpPr>
          <p:cNvPr id="21" name="TextBox 20">
            <a:extLst>
              <a:ext uri="{FF2B5EF4-FFF2-40B4-BE49-F238E27FC236}">
                <a16:creationId xmlns:a16="http://schemas.microsoft.com/office/drawing/2014/main" id="{DC3ED65D-5DCB-4910-8A91-47395E1D3319}"/>
              </a:ext>
            </a:extLst>
          </p:cNvPr>
          <p:cNvSpPr txBox="1"/>
          <p:nvPr/>
        </p:nvSpPr>
        <p:spPr>
          <a:xfrm>
            <a:off x="106201" y="2467094"/>
            <a:ext cx="1017962" cy="384721"/>
          </a:xfrm>
          <a:prstGeom prst="rect">
            <a:avLst/>
          </a:prstGeom>
          <a:noFill/>
        </p:spPr>
        <p:txBody>
          <a:bodyPr wrap="square">
            <a:spAutoFit/>
          </a:bodyPr>
          <a:lstStyle/>
          <a:p>
            <a:r>
              <a:rPr lang="en-GB" sz="1900" dirty="0">
                <a:solidFill>
                  <a:srgbClr val="3A59AA"/>
                </a:solidFill>
              </a:rPr>
              <a:t>Mission</a:t>
            </a:r>
            <a:endParaRPr lang="en-US" sz="1900" dirty="0"/>
          </a:p>
        </p:txBody>
      </p:sp>
      <p:sp>
        <p:nvSpPr>
          <p:cNvPr id="24" name="Date Placeholder 2">
            <a:extLst>
              <a:ext uri="{FF2B5EF4-FFF2-40B4-BE49-F238E27FC236}">
                <a16:creationId xmlns:a16="http://schemas.microsoft.com/office/drawing/2014/main" id="{39C20299-F86F-41FA-BD29-B5E3E141EEBC}"/>
              </a:ext>
            </a:extLst>
          </p:cNvPr>
          <p:cNvSpPr>
            <a:spLocks noGrp="1"/>
          </p:cNvSpPr>
          <p:nvPr>
            <p:ph type="dt" sz="half" idx="10"/>
          </p:nvPr>
        </p:nvSpPr>
        <p:spPr>
          <a:xfrm>
            <a:off x="894760" y="4552270"/>
            <a:ext cx="2181815" cy="267334"/>
          </a:xfrm>
        </p:spPr>
        <p:txBody>
          <a:bodyPr/>
          <a:lstStyle/>
          <a:p>
            <a:r>
              <a:rPr lang="en-US" dirty="0"/>
              <a:t>IPPOG Global Cosmic Rays Portal</a:t>
            </a:r>
            <a:endParaRPr lang="en-GB" dirty="0"/>
          </a:p>
        </p:txBody>
      </p:sp>
      <p:sp>
        <p:nvSpPr>
          <p:cNvPr id="26" name="Slide Number Placeholder 1">
            <a:extLst>
              <a:ext uri="{FF2B5EF4-FFF2-40B4-BE49-F238E27FC236}">
                <a16:creationId xmlns:a16="http://schemas.microsoft.com/office/drawing/2014/main" id="{94C43C2D-A84D-4CBE-838F-1E34C347369E}"/>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9</a:t>
            </a:fld>
            <a:endParaRPr lang="en-GB"/>
          </a:p>
        </p:txBody>
      </p:sp>
      <p:sp>
        <p:nvSpPr>
          <p:cNvPr id="14" name="Footer Placeholder 3">
            <a:extLst>
              <a:ext uri="{FF2B5EF4-FFF2-40B4-BE49-F238E27FC236}">
                <a16:creationId xmlns:a16="http://schemas.microsoft.com/office/drawing/2014/main" id="{DAF97723-B236-476A-BB3E-26D84C969354}"/>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pic>
        <p:nvPicPr>
          <p:cNvPr id="15" name="Picture 14">
            <a:extLst>
              <a:ext uri="{FF2B5EF4-FFF2-40B4-BE49-F238E27FC236}">
                <a16:creationId xmlns:a16="http://schemas.microsoft.com/office/drawing/2014/main" id="{DA5EFA10-A92E-4078-A6CB-A10561710DE3}"/>
              </a:ext>
            </a:extLst>
          </p:cNvPr>
          <p:cNvPicPr>
            <a:picLocks noChangeAspect="1"/>
          </p:cNvPicPr>
          <p:nvPr/>
        </p:nvPicPr>
        <p:blipFill>
          <a:blip r:embed="rId3"/>
          <a:stretch>
            <a:fillRect/>
          </a:stretch>
        </p:blipFill>
        <p:spPr>
          <a:xfrm>
            <a:off x="6090961" y="912280"/>
            <a:ext cx="3053039" cy="2072640"/>
          </a:xfrm>
          <a:prstGeom prst="rect">
            <a:avLst/>
          </a:prstGeom>
        </p:spPr>
      </p:pic>
      <p:pic>
        <p:nvPicPr>
          <p:cNvPr id="16" name="Picture 15">
            <a:extLst>
              <a:ext uri="{FF2B5EF4-FFF2-40B4-BE49-F238E27FC236}">
                <a16:creationId xmlns:a16="http://schemas.microsoft.com/office/drawing/2014/main" id="{8017DDEE-94B1-4BB4-8101-5CEA6F13E34A}"/>
              </a:ext>
            </a:extLst>
          </p:cNvPr>
          <p:cNvPicPr>
            <a:picLocks noChangeAspect="1"/>
          </p:cNvPicPr>
          <p:nvPr/>
        </p:nvPicPr>
        <p:blipFill>
          <a:blip r:embed="rId4"/>
          <a:stretch>
            <a:fillRect/>
          </a:stretch>
        </p:blipFill>
        <p:spPr>
          <a:xfrm>
            <a:off x="6556317" y="2963776"/>
            <a:ext cx="2336223" cy="1601338"/>
          </a:xfrm>
          <a:prstGeom prst="rect">
            <a:avLst/>
          </a:prstGeom>
        </p:spPr>
      </p:pic>
      <p:sp>
        <p:nvSpPr>
          <p:cNvPr id="17" name="CaixaDeTexto 8">
            <a:extLst>
              <a:ext uri="{FF2B5EF4-FFF2-40B4-BE49-F238E27FC236}">
                <a16:creationId xmlns:a16="http://schemas.microsoft.com/office/drawing/2014/main" id="{C53314D2-A59B-43FB-A42F-9541EDFEDA8D}"/>
              </a:ext>
            </a:extLst>
          </p:cNvPr>
          <p:cNvSpPr txBox="1"/>
          <p:nvPr/>
        </p:nvSpPr>
        <p:spPr>
          <a:xfrm rot="16200000">
            <a:off x="5678007" y="3479551"/>
            <a:ext cx="1298753" cy="323165"/>
          </a:xfrm>
          <a:prstGeom prst="rect">
            <a:avLst/>
          </a:prstGeom>
          <a:noFill/>
        </p:spPr>
        <p:txBody>
          <a:bodyPr wrap="none" rtlCol="0">
            <a:spAutoFit/>
          </a:bodyPr>
          <a:lstStyle/>
          <a:p>
            <a:r>
              <a:rPr lang="pt-PT" sz="1500" dirty="0">
                <a:solidFill>
                  <a:schemeClr val="bg2">
                    <a:lumMod val="50000"/>
                  </a:schemeClr>
                </a:solidFill>
                <a:latin typeface="Helvetica" pitchFamily="2" charset="0"/>
              </a:rPr>
              <a:t>19 May 2021</a:t>
            </a:r>
          </a:p>
        </p:txBody>
      </p:sp>
    </p:spTree>
    <p:extLst>
      <p:ext uri="{BB962C8B-B14F-4D97-AF65-F5344CB8AC3E}">
        <p14:creationId xmlns:p14="http://schemas.microsoft.com/office/powerpoint/2010/main" val="10255191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PPOG-PresentationTemplate169" id="{AF3FB15B-2620-CA40-A24E-A6AAA9BA325E}" vid="{D8EA9DF2-8587-414E-B6E9-533800B4347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19051</TotalTime>
  <Words>2341</Words>
  <Application>Microsoft Office PowerPoint</Application>
  <PresentationFormat>On-screen Show (16:9)</PresentationFormat>
  <Paragraphs>437</Paragraphs>
  <Slides>30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&amp;quot</vt:lpstr>
      <vt:lpstr>Arial</vt:lpstr>
      <vt:lpstr>Calibri</vt:lpstr>
      <vt:lpstr>Helvetica</vt:lpstr>
      <vt:lpstr>Wingdings</vt:lpstr>
      <vt:lpstr>Office Theme</vt:lpstr>
      <vt:lpstr>PowerPoint Presentation</vt:lpstr>
      <vt:lpstr>Outline </vt:lpstr>
      <vt:lpstr>Challenges of HEP / science community</vt:lpstr>
      <vt:lpstr>Why is physics &amp; basic research misperceived? </vt:lpstr>
      <vt:lpstr>Why exposure of society to HEP matters? </vt:lpstr>
      <vt:lpstr>European Particle Physics Strategy Update</vt:lpstr>
      <vt:lpstr>International Particle Physics Outreach Group</vt:lpstr>
      <vt:lpstr>IPPOG: Global Network</vt:lpstr>
      <vt:lpstr>IPPOG Collaboration</vt:lpstr>
      <vt:lpstr>Activities with global reach </vt:lpstr>
      <vt:lpstr>PowerPoint Presentation</vt:lpstr>
      <vt:lpstr>PowerPoint Presentation</vt:lpstr>
      <vt:lpstr>IPPOG Resource Database</vt:lpstr>
      <vt:lpstr>PowerPoint Presentation</vt:lpstr>
      <vt:lpstr>PowerPoint Presentation</vt:lpstr>
      <vt:lpstr>PowerPoint Presentation</vt:lpstr>
      <vt:lpstr>PowerPoint Presentation</vt:lpstr>
      <vt:lpstr>IPPOG RDB Curation  </vt:lpstr>
      <vt:lpstr>PowerPoint Presentation</vt:lpstr>
      <vt:lpstr>PowerPoint Presentation</vt:lpstr>
      <vt:lpstr>IPPOG RDB curation time evolution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Subtitle</dc:title>
  <dc:creator>Steven Goldfarb</dc:creator>
  <cp:lastModifiedBy>Barbora Bruant Gulejova</cp:lastModifiedBy>
  <cp:revision>859</cp:revision>
  <cp:lastPrinted>2020-12-02T12:24:10Z</cp:lastPrinted>
  <dcterms:created xsi:type="dcterms:W3CDTF">2018-09-24T08:05:03Z</dcterms:created>
  <dcterms:modified xsi:type="dcterms:W3CDTF">2021-07-29T14:22:44Z</dcterms:modified>
</cp:coreProperties>
</file>