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53.jpg" ContentType="image/jpeg"/>
  <Override PartName="/ppt/media/image54.jpg" ContentType="image/jpeg"/>
  <Override PartName="/ppt/media/image55.jpg" ContentType="image/jpeg"/>
  <Override PartName="/ppt/media/image56.jpg" ContentType="image/jpeg"/>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media/image79.jpg" ContentType="image/jpeg"/>
  <Override PartName="/ppt/notesSlides/notesSlide11.xml" ContentType="application/vnd.openxmlformats-officedocument.presentationml.notesSlide+xml"/>
  <Override PartName="/ppt/notesSlides/notesSlide12.xml" ContentType="application/vnd.openxmlformats-officedocument.presentationml.notesSlide+xml"/>
  <Override PartName="/ppt/media/image82.jpg" ContentType="image/jpeg"/>
  <Override PartName="/ppt/media/image83.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sldIdLst>
    <p:sldId id="256" r:id="rId2"/>
    <p:sldId id="444" r:id="rId3"/>
    <p:sldId id="496" r:id="rId4"/>
    <p:sldId id="575" r:id="rId5"/>
    <p:sldId id="277" r:id="rId6"/>
    <p:sldId id="316" r:id="rId7"/>
    <p:sldId id="563" r:id="rId8"/>
    <p:sldId id="564" r:id="rId9"/>
    <p:sldId id="274" r:id="rId10"/>
    <p:sldId id="552" r:id="rId11"/>
    <p:sldId id="458" r:id="rId12"/>
    <p:sldId id="562" r:id="rId13"/>
    <p:sldId id="565" r:id="rId14"/>
    <p:sldId id="561" r:id="rId15"/>
    <p:sldId id="441" r:id="rId16"/>
    <p:sldId id="443" r:id="rId17"/>
    <p:sldId id="514" r:id="rId18"/>
    <p:sldId id="517" r:id="rId19"/>
    <p:sldId id="549" r:id="rId20"/>
    <p:sldId id="551" r:id="rId21"/>
    <p:sldId id="536" r:id="rId22"/>
    <p:sldId id="538" r:id="rId23"/>
    <p:sldId id="566" r:id="rId24"/>
    <p:sldId id="442" r:id="rId25"/>
    <p:sldId id="348" r:id="rId26"/>
    <p:sldId id="558" r:id="rId27"/>
    <p:sldId id="355" r:id="rId28"/>
    <p:sldId id="356" r:id="rId29"/>
    <p:sldId id="267" r:id="rId30"/>
    <p:sldId id="409" r:id="rId31"/>
    <p:sldId id="416" r:id="rId32"/>
    <p:sldId id="394" r:id="rId33"/>
    <p:sldId id="387" r:id="rId34"/>
    <p:sldId id="434" r:id="rId35"/>
    <p:sldId id="376" r:id="rId36"/>
    <p:sldId id="266" r:id="rId37"/>
    <p:sldId id="358" r:id="rId38"/>
    <p:sldId id="350" r:id="rId39"/>
    <p:sldId id="435" r:id="rId40"/>
    <p:sldId id="436" r:id="rId41"/>
    <p:sldId id="361" r:id="rId42"/>
    <p:sldId id="363" r:id="rId43"/>
    <p:sldId id="378" r:id="rId44"/>
    <p:sldId id="437" r:id="rId45"/>
    <p:sldId id="557" r:id="rId46"/>
    <p:sldId id="555" r:id="rId47"/>
    <p:sldId id="556" r:id="rId48"/>
    <p:sldId id="554" r:id="rId49"/>
    <p:sldId id="423" r:id="rId50"/>
    <p:sldId id="553" r:id="rId51"/>
    <p:sldId id="438" r:id="rId52"/>
    <p:sldId id="439" r:id="rId53"/>
    <p:sldId id="380" r:id="rId54"/>
    <p:sldId id="567" r:id="rId55"/>
    <p:sldId id="570" r:id="rId56"/>
    <p:sldId id="573" r:id="rId57"/>
    <p:sldId id="571" r:id="rId58"/>
    <p:sldId id="572" r:id="rId59"/>
    <p:sldId id="574" r:id="rId60"/>
    <p:sldId id="569" r:id="rId61"/>
    <p:sldId id="568" r:id="rId62"/>
    <p:sldId id="395" r:id="rId63"/>
    <p:sldId id="576"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1" autoAdjust="0"/>
    <p:restoredTop sz="94662" autoAdjust="0"/>
  </p:normalViewPr>
  <p:slideViewPr>
    <p:cSldViewPr snapToGrid="0">
      <p:cViewPr varScale="1">
        <p:scale>
          <a:sx n="86" d="100"/>
          <a:sy n="86" d="100"/>
        </p:scale>
        <p:origin x="562" y="5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2D901A-9C9B-416A-A270-14AB70F572F2}" type="datetimeFigureOut">
              <a:rPr lang="en-US" smtClean="0"/>
              <a:t>8/5/2020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692599-7D29-4005-B96D-5B3095BD004F}" type="slidenum">
              <a:rPr lang="en-US" smtClean="0"/>
              <a:t>‹#›</a:t>
            </a:fld>
            <a:endParaRPr lang="en-US"/>
          </a:p>
        </p:txBody>
      </p:sp>
    </p:spTree>
    <p:extLst>
      <p:ext uri="{BB962C8B-B14F-4D97-AF65-F5344CB8AC3E}">
        <p14:creationId xmlns:p14="http://schemas.microsoft.com/office/powerpoint/2010/main" val="3600361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ACE13D78-8DC7-4A14-9328-1C1ECE40CF00}"/>
              </a:ext>
            </a:extLst>
          </p:cNvPr>
          <p:cNvSpPr>
            <a:spLocks noGrp="1" noChangeArrowheads="1"/>
          </p:cNvSpPr>
          <p:nvPr>
            <p:ph type="sldNum" sz="quarter" idx="5"/>
          </p:nvPr>
        </p:nvSpPr>
        <p:spPr>
          <a:noFill/>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15388144-2C76-4080-A38F-9147FDE91F8C}" type="slidenum">
              <a:rPr kumimoji="0" lang="en-GB" altLang="en-US" sz="1200" b="1"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en-GB" altLang="en-US" sz="1200" b="1"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1267" name="Rectangle 2">
            <a:extLst>
              <a:ext uri="{FF2B5EF4-FFF2-40B4-BE49-F238E27FC236}">
                <a16:creationId xmlns:a16="http://schemas.microsoft.com/office/drawing/2014/main" id="{6BEE8C0A-0BF1-4AB5-9E18-8F954F2B62E1}"/>
              </a:ext>
            </a:extLst>
          </p:cNvPr>
          <p:cNvSpPr>
            <a:spLocks noGrp="1" noRot="1" noChangeAspect="1" noChangeArrowheads="1" noTextEdit="1"/>
          </p:cNvSpPr>
          <p:nvPr>
            <p:ph type="sldImg"/>
          </p:nvPr>
        </p:nvSpPr>
        <p:spPr>
          <a:solidFill>
            <a:srgbClr val="FFFFFF"/>
          </a:solidFill>
          <a:ln/>
        </p:spPr>
      </p:sp>
      <p:sp>
        <p:nvSpPr>
          <p:cNvPr id="11268" name="Rectangle 3">
            <a:extLst>
              <a:ext uri="{FF2B5EF4-FFF2-40B4-BE49-F238E27FC236}">
                <a16:creationId xmlns:a16="http://schemas.microsoft.com/office/drawing/2014/main" id="{D4613EC2-04A5-4D05-963B-696CB570D2B7}"/>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p>
        </p:txBody>
      </p:sp>
    </p:spTree>
    <p:extLst>
      <p:ext uri="{BB962C8B-B14F-4D97-AF65-F5344CB8AC3E}">
        <p14:creationId xmlns:p14="http://schemas.microsoft.com/office/powerpoint/2010/main" val="33354854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478837-282C-4D5E-ACCB-F6E6583D25D1}" type="slidenum">
              <a:rPr lang="en-US" smtClean="0"/>
              <a:t>50</a:t>
            </a:fld>
            <a:endParaRPr lang="en-US"/>
          </a:p>
        </p:txBody>
      </p:sp>
    </p:spTree>
    <p:extLst>
      <p:ext uri="{BB962C8B-B14F-4D97-AF65-F5344CB8AC3E}">
        <p14:creationId xmlns:p14="http://schemas.microsoft.com/office/powerpoint/2010/main" val="740980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478837-282C-4D5E-ACCB-F6E6583D25D1}" type="slidenum">
              <a:rPr lang="en-US" smtClean="0"/>
              <a:t>51</a:t>
            </a:fld>
            <a:endParaRPr lang="en-US"/>
          </a:p>
        </p:txBody>
      </p:sp>
    </p:spTree>
    <p:extLst>
      <p:ext uri="{BB962C8B-B14F-4D97-AF65-F5344CB8AC3E}">
        <p14:creationId xmlns:p14="http://schemas.microsoft.com/office/powerpoint/2010/main" val="8585788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478837-282C-4D5E-ACCB-F6E6583D25D1}" type="slidenum">
              <a:rPr lang="en-US" smtClean="0"/>
              <a:t>52</a:t>
            </a:fld>
            <a:endParaRPr lang="en-US"/>
          </a:p>
        </p:txBody>
      </p:sp>
    </p:spTree>
    <p:extLst>
      <p:ext uri="{BB962C8B-B14F-4D97-AF65-F5344CB8AC3E}">
        <p14:creationId xmlns:p14="http://schemas.microsoft.com/office/powerpoint/2010/main" val="992828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906704F3-E3D7-4E27-82BD-B26C1C328F5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537CCF16-68DB-404F-A389-9164FC94AF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C6648ED5-2A1D-419A-9471-6241F3F2AD10}"/>
              </a:ext>
            </a:extLst>
          </p:cNvPr>
          <p:cNvSpPr>
            <a:spLocks noGrp="1"/>
          </p:cNvSpPr>
          <p:nvPr>
            <p:ph type="sldNum" sz="quarter" idx="5"/>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827ED3D-09B9-48C5-A475-12EE647ED79A}" type="slidenum">
              <a:rPr lang="en-US" altLang="en-US">
                <a:latin typeface="Calibri" panose="020F0502020204030204" pitchFamily="34" charset="0"/>
              </a:rPr>
              <a:pPr eaLnBrk="1" hangingPunct="1"/>
              <a:t>17</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E1A505FA-F773-4C9F-8BEB-D1D841C7BD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id="{C8990EE0-1E94-427B-9C1C-8F8958F11BF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4" name="Slide Number Placeholder 3">
            <a:extLst>
              <a:ext uri="{FF2B5EF4-FFF2-40B4-BE49-F238E27FC236}">
                <a16:creationId xmlns:a16="http://schemas.microsoft.com/office/drawing/2014/main" id="{EEBC4AFA-DFD1-4097-AB0A-71931B91BEDF}"/>
              </a:ext>
            </a:extLst>
          </p:cNvPr>
          <p:cNvSpPr>
            <a:spLocks noGrp="1"/>
          </p:cNvSpPr>
          <p:nvPr>
            <p:ph type="sldNum" sz="quarter" idx="5"/>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C7785DC-D434-42CA-BAA6-275688EFB8E6}" type="slidenum">
              <a:rPr lang="en-US" altLang="en-US">
                <a:latin typeface="Calibri" panose="020F0502020204030204" pitchFamily="34" charset="0"/>
              </a:rPr>
              <a:pPr eaLnBrk="1" hangingPunct="1"/>
              <a:t>18</a:t>
            </a:fld>
            <a:endParaRPr lang="en-US" altLang="en-US">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478837-282C-4D5E-ACCB-F6E6583D25D1}" type="slidenum">
              <a:rPr lang="en-US" smtClean="0"/>
              <a:t>43</a:t>
            </a:fld>
            <a:endParaRPr lang="en-US"/>
          </a:p>
        </p:txBody>
      </p:sp>
    </p:spTree>
    <p:extLst>
      <p:ext uri="{BB962C8B-B14F-4D97-AF65-F5344CB8AC3E}">
        <p14:creationId xmlns:p14="http://schemas.microsoft.com/office/powerpoint/2010/main" val="841386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478837-282C-4D5E-ACCB-F6E6583D25D1}" type="slidenum">
              <a:rPr lang="en-US" smtClean="0"/>
              <a:t>44</a:t>
            </a:fld>
            <a:endParaRPr lang="en-US"/>
          </a:p>
        </p:txBody>
      </p:sp>
    </p:spTree>
    <p:extLst>
      <p:ext uri="{BB962C8B-B14F-4D97-AF65-F5344CB8AC3E}">
        <p14:creationId xmlns:p14="http://schemas.microsoft.com/office/powerpoint/2010/main" val="4127342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478837-282C-4D5E-ACCB-F6E6583D25D1}" type="slidenum">
              <a:rPr lang="en-US" smtClean="0"/>
              <a:t>45</a:t>
            </a:fld>
            <a:endParaRPr lang="en-US"/>
          </a:p>
        </p:txBody>
      </p:sp>
    </p:spTree>
    <p:extLst>
      <p:ext uri="{BB962C8B-B14F-4D97-AF65-F5344CB8AC3E}">
        <p14:creationId xmlns:p14="http://schemas.microsoft.com/office/powerpoint/2010/main" val="543034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478837-282C-4D5E-ACCB-F6E6583D25D1}" type="slidenum">
              <a:rPr lang="en-US" smtClean="0"/>
              <a:t>46</a:t>
            </a:fld>
            <a:endParaRPr lang="en-US"/>
          </a:p>
        </p:txBody>
      </p:sp>
    </p:spTree>
    <p:extLst>
      <p:ext uri="{BB962C8B-B14F-4D97-AF65-F5344CB8AC3E}">
        <p14:creationId xmlns:p14="http://schemas.microsoft.com/office/powerpoint/2010/main" val="2590937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478837-282C-4D5E-ACCB-F6E6583D25D1}" type="slidenum">
              <a:rPr lang="en-US" smtClean="0"/>
              <a:t>47</a:t>
            </a:fld>
            <a:endParaRPr lang="en-US"/>
          </a:p>
        </p:txBody>
      </p:sp>
    </p:spTree>
    <p:extLst>
      <p:ext uri="{BB962C8B-B14F-4D97-AF65-F5344CB8AC3E}">
        <p14:creationId xmlns:p14="http://schemas.microsoft.com/office/powerpoint/2010/main" val="23374302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4478837-282C-4D5E-ACCB-F6E6583D25D1}" type="slidenum">
              <a:rPr lang="en-US" smtClean="0"/>
              <a:t>48</a:t>
            </a:fld>
            <a:endParaRPr lang="en-US"/>
          </a:p>
        </p:txBody>
      </p:sp>
    </p:spTree>
    <p:extLst>
      <p:ext uri="{BB962C8B-B14F-4D97-AF65-F5344CB8AC3E}">
        <p14:creationId xmlns:p14="http://schemas.microsoft.com/office/powerpoint/2010/main" val="3902606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85946-C8D6-442E-B590-3DCDA7A55C5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F18317F-3DF6-419F-871D-E93A980418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034ED1A-A6C8-4F18-A094-2FB3A83290D7}"/>
              </a:ext>
            </a:extLst>
          </p:cNvPr>
          <p:cNvSpPr>
            <a:spLocks noGrp="1"/>
          </p:cNvSpPr>
          <p:nvPr>
            <p:ph type="dt" sz="half" idx="10"/>
          </p:nvPr>
        </p:nvSpPr>
        <p:spPr/>
        <p:txBody>
          <a:bodyPr/>
          <a:lstStyle/>
          <a:p>
            <a:fld id="{1A8350D5-6BB5-4A2D-995D-70B617BC9436}" type="datetime1">
              <a:rPr lang="en-US" smtClean="0"/>
              <a:t>8/5/2020</a:t>
            </a:fld>
            <a:endParaRPr lang="en-US"/>
          </a:p>
        </p:txBody>
      </p:sp>
      <p:sp>
        <p:nvSpPr>
          <p:cNvPr id="5" name="Footer Placeholder 4">
            <a:extLst>
              <a:ext uri="{FF2B5EF4-FFF2-40B4-BE49-F238E27FC236}">
                <a16:creationId xmlns:a16="http://schemas.microsoft.com/office/drawing/2014/main" id="{57F74FCF-5C14-48B7-83AF-569A027FB377}"/>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08498A41-4B68-4428-9D70-6774B41057D2}"/>
              </a:ext>
            </a:extLst>
          </p:cNvPr>
          <p:cNvSpPr>
            <a:spLocks noGrp="1"/>
          </p:cNvSpPr>
          <p:nvPr>
            <p:ph type="sldNum" sz="quarter" idx="12"/>
          </p:nvPr>
        </p:nvSpPr>
        <p:spPr/>
        <p:txBody>
          <a:bodyPr/>
          <a:lstStyle/>
          <a:p>
            <a:fld id="{3FF4C11E-A135-4B5B-868A-275798F8F019}" type="slidenum">
              <a:rPr lang="en-US" smtClean="0"/>
              <a:t>‹#›</a:t>
            </a:fld>
            <a:endParaRPr lang="en-US"/>
          </a:p>
        </p:txBody>
      </p:sp>
    </p:spTree>
    <p:extLst>
      <p:ext uri="{BB962C8B-B14F-4D97-AF65-F5344CB8AC3E}">
        <p14:creationId xmlns:p14="http://schemas.microsoft.com/office/powerpoint/2010/main" val="1633297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9E479-774A-4F54-9987-67F37071730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F1C6DEA-8399-4F80-B2ED-D2FCF2C6BBD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3C1DEAC-2246-4E8E-8965-D66EC3AC19EE}"/>
              </a:ext>
            </a:extLst>
          </p:cNvPr>
          <p:cNvSpPr>
            <a:spLocks noGrp="1"/>
          </p:cNvSpPr>
          <p:nvPr>
            <p:ph type="dt" sz="half" idx="10"/>
          </p:nvPr>
        </p:nvSpPr>
        <p:spPr/>
        <p:txBody>
          <a:bodyPr/>
          <a:lstStyle/>
          <a:p>
            <a:fld id="{55355F2D-188C-4704-A2E4-F476C0C00A89}" type="datetime1">
              <a:rPr lang="en-US" smtClean="0"/>
              <a:t>8/5/2020</a:t>
            </a:fld>
            <a:endParaRPr lang="en-US"/>
          </a:p>
        </p:txBody>
      </p:sp>
      <p:sp>
        <p:nvSpPr>
          <p:cNvPr id="5" name="Footer Placeholder 4">
            <a:extLst>
              <a:ext uri="{FF2B5EF4-FFF2-40B4-BE49-F238E27FC236}">
                <a16:creationId xmlns:a16="http://schemas.microsoft.com/office/drawing/2014/main" id="{0F1401B8-5774-4261-A128-3C9620043C5A}"/>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AC280847-73B3-46F3-88DD-C40B6CCFD349}"/>
              </a:ext>
            </a:extLst>
          </p:cNvPr>
          <p:cNvSpPr>
            <a:spLocks noGrp="1"/>
          </p:cNvSpPr>
          <p:nvPr>
            <p:ph type="sldNum" sz="quarter" idx="12"/>
          </p:nvPr>
        </p:nvSpPr>
        <p:spPr/>
        <p:txBody>
          <a:bodyPr/>
          <a:lstStyle/>
          <a:p>
            <a:fld id="{3FF4C11E-A135-4B5B-868A-275798F8F019}" type="slidenum">
              <a:rPr lang="en-US" smtClean="0"/>
              <a:t>‹#›</a:t>
            </a:fld>
            <a:endParaRPr lang="en-US"/>
          </a:p>
        </p:txBody>
      </p:sp>
    </p:spTree>
    <p:extLst>
      <p:ext uri="{BB962C8B-B14F-4D97-AF65-F5344CB8AC3E}">
        <p14:creationId xmlns:p14="http://schemas.microsoft.com/office/powerpoint/2010/main" val="3947710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DD57EF-F1CE-4113-8FCD-2A772FB07BE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7150A21-0370-471B-960E-3D5F912B9BC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C9749A-26C0-47DF-9B95-7FEAE5E6A70B}"/>
              </a:ext>
            </a:extLst>
          </p:cNvPr>
          <p:cNvSpPr>
            <a:spLocks noGrp="1"/>
          </p:cNvSpPr>
          <p:nvPr>
            <p:ph type="dt" sz="half" idx="10"/>
          </p:nvPr>
        </p:nvSpPr>
        <p:spPr/>
        <p:txBody>
          <a:bodyPr/>
          <a:lstStyle/>
          <a:p>
            <a:fld id="{D3768A45-D73A-4226-82E9-362D304081F6}" type="datetime1">
              <a:rPr lang="en-US" smtClean="0"/>
              <a:t>8/5/2020</a:t>
            </a:fld>
            <a:endParaRPr lang="en-US"/>
          </a:p>
        </p:txBody>
      </p:sp>
      <p:sp>
        <p:nvSpPr>
          <p:cNvPr id="5" name="Footer Placeholder 4">
            <a:extLst>
              <a:ext uri="{FF2B5EF4-FFF2-40B4-BE49-F238E27FC236}">
                <a16:creationId xmlns:a16="http://schemas.microsoft.com/office/drawing/2014/main" id="{20306A1F-6EC8-465F-953F-0CB95A5E31CB}"/>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612B8314-1DAF-4076-9D81-625D4C6B3B86}"/>
              </a:ext>
            </a:extLst>
          </p:cNvPr>
          <p:cNvSpPr>
            <a:spLocks noGrp="1"/>
          </p:cNvSpPr>
          <p:nvPr>
            <p:ph type="sldNum" sz="quarter" idx="12"/>
          </p:nvPr>
        </p:nvSpPr>
        <p:spPr/>
        <p:txBody>
          <a:bodyPr/>
          <a:lstStyle/>
          <a:p>
            <a:fld id="{3FF4C11E-A135-4B5B-868A-275798F8F019}" type="slidenum">
              <a:rPr lang="en-US" smtClean="0"/>
              <a:t>‹#›</a:t>
            </a:fld>
            <a:endParaRPr lang="en-US"/>
          </a:p>
        </p:txBody>
      </p:sp>
    </p:spTree>
    <p:extLst>
      <p:ext uri="{BB962C8B-B14F-4D97-AF65-F5344CB8AC3E}">
        <p14:creationId xmlns:p14="http://schemas.microsoft.com/office/powerpoint/2010/main" val="3259484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0CC55-3C91-4983-BFFD-E7896B5EB47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A178F5-3F66-4A28-BEF1-2F12ABE0A4B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F066AC-B9FE-41DD-BD7B-624659071A3E}"/>
              </a:ext>
            </a:extLst>
          </p:cNvPr>
          <p:cNvSpPr>
            <a:spLocks noGrp="1"/>
          </p:cNvSpPr>
          <p:nvPr>
            <p:ph type="dt" sz="half" idx="10"/>
          </p:nvPr>
        </p:nvSpPr>
        <p:spPr/>
        <p:txBody>
          <a:bodyPr/>
          <a:lstStyle/>
          <a:p>
            <a:fld id="{6CFBD28F-0804-49BC-BA84-45197568EF45}" type="datetime1">
              <a:rPr lang="en-US" smtClean="0"/>
              <a:t>8/5/2020</a:t>
            </a:fld>
            <a:endParaRPr lang="en-US"/>
          </a:p>
        </p:txBody>
      </p:sp>
      <p:sp>
        <p:nvSpPr>
          <p:cNvPr id="5" name="Footer Placeholder 4">
            <a:extLst>
              <a:ext uri="{FF2B5EF4-FFF2-40B4-BE49-F238E27FC236}">
                <a16:creationId xmlns:a16="http://schemas.microsoft.com/office/drawing/2014/main" id="{ACA1F184-9757-4C85-8B57-73C29FBF414E}"/>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6FC7F9BD-8276-45AD-BAF0-3F5A1F886264}"/>
              </a:ext>
            </a:extLst>
          </p:cNvPr>
          <p:cNvSpPr>
            <a:spLocks noGrp="1"/>
          </p:cNvSpPr>
          <p:nvPr>
            <p:ph type="sldNum" sz="quarter" idx="12"/>
          </p:nvPr>
        </p:nvSpPr>
        <p:spPr/>
        <p:txBody>
          <a:bodyPr/>
          <a:lstStyle/>
          <a:p>
            <a:fld id="{3FF4C11E-A135-4B5B-868A-275798F8F019}" type="slidenum">
              <a:rPr lang="en-US" smtClean="0"/>
              <a:t>‹#›</a:t>
            </a:fld>
            <a:endParaRPr lang="en-US"/>
          </a:p>
        </p:txBody>
      </p:sp>
    </p:spTree>
    <p:extLst>
      <p:ext uri="{BB962C8B-B14F-4D97-AF65-F5344CB8AC3E}">
        <p14:creationId xmlns:p14="http://schemas.microsoft.com/office/powerpoint/2010/main" val="3966689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399BD-D2B3-43FD-A61A-C8B10A93F5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D9F9843-B63D-48A4-A199-6E7DEBE8F4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431CDC7-1D00-41B8-855A-3CC30004108C}"/>
              </a:ext>
            </a:extLst>
          </p:cNvPr>
          <p:cNvSpPr>
            <a:spLocks noGrp="1"/>
          </p:cNvSpPr>
          <p:nvPr>
            <p:ph type="dt" sz="half" idx="10"/>
          </p:nvPr>
        </p:nvSpPr>
        <p:spPr/>
        <p:txBody>
          <a:bodyPr/>
          <a:lstStyle/>
          <a:p>
            <a:fld id="{26C167F1-37C0-40E8-8720-24570F413298}" type="datetime1">
              <a:rPr lang="en-US" smtClean="0"/>
              <a:t>8/5/2020</a:t>
            </a:fld>
            <a:endParaRPr lang="en-US"/>
          </a:p>
        </p:txBody>
      </p:sp>
      <p:sp>
        <p:nvSpPr>
          <p:cNvPr id="5" name="Footer Placeholder 4">
            <a:extLst>
              <a:ext uri="{FF2B5EF4-FFF2-40B4-BE49-F238E27FC236}">
                <a16:creationId xmlns:a16="http://schemas.microsoft.com/office/drawing/2014/main" id="{04DDCB1E-254C-47CF-AD43-3F68BBDC25C1}"/>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E902220B-9C75-422A-9F76-B54FC806781C}"/>
              </a:ext>
            </a:extLst>
          </p:cNvPr>
          <p:cNvSpPr>
            <a:spLocks noGrp="1"/>
          </p:cNvSpPr>
          <p:nvPr>
            <p:ph type="sldNum" sz="quarter" idx="12"/>
          </p:nvPr>
        </p:nvSpPr>
        <p:spPr/>
        <p:txBody>
          <a:bodyPr/>
          <a:lstStyle/>
          <a:p>
            <a:fld id="{3FF4C11E-A135-4B5B-868A-275798F8F019}" type="slidenum">
              <a:rPr lang="en-US" smtClean="0"/>
              <a:t>‹#›</a:t>
            </a:fld>
            <a:endParaRPr lang="en-US"/>
          </a:p>
        </p:txBody>
      </p:sp>
    </p:spTree>
    <p:extLst>
      <p:ext uri="{BB962C8B-B14F-4D97-AF65-F5344CB8AC3E}">
        <p14:creationId xmlns:p14="http://schemas.microsoft.com/office/powerpoint/2010/main" val="165950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E04A8-0465-4558-A9EA-43C946A74F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19B172-404B-4B11-8D82-0E69B84BF06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D253780-176C-413D-A140-7172A5CDDF7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B3CC40F-DF4F-4438-927E-D5A5D239158E}"/>
              </a:ext>
            </a:extLst>
          </p:cNvPr>
          <p:cNvSpPr>
            <a:spLocks noGrp="1"/>
          </p:cNvSpPr>
          <p:nvPr>
            <p:ph type="dt" sz="half" idx="10"/>
          </p:nvPr>
        </p:nvSpPr>
        <p:spPr/>
        <p:txBody>
          <a:bodyPr/>
          <a:lstStyle/>
          <a:p>
            <a:fld id="{66D82844-2A4F-49E2-A6FC-B085009241D1}" type="datetime1">
              <a:rPr lang="en-US" smtClean="0"/>
              <a:t>8/5/2020</a:t>
            </a:fld>
            <a:endParaRPr lang="en-US"/>
          </a:p>
        </p:txBody>
      </p:sp>
      <p:sp>
        <p:nvSpPr>
          <p:cNvPr id="6" name="Footer Placeholder 5">
            <a:extLst>
              <a:ext uri="{FF2B5EF4-FFF2-40B4-BE49-F238E27FC236}">
                <a16:creationId xmlns:a16="http://schemas.microsoft.com/office/drawing/2014/main" id="{E9F31142-07B6-4E14-96ED-B5D2DC36D1CA}"/>
              </a:ext>
            </a:extLst>
          </p:cNvPr>
          <p:cNvSpPr>
            <a:spLocks noGrp="1"/>
          </p:cNvSpPr>
          <p:nvPr>
            <p:ph type="ftr" sz="quarter" idx="11"/>
          </p:nvPr>
        </p:nvSpPr>
        <p:spPr/>
        <p:txBody>
          <a:bodyPr/>
          <a:lstStyle/>
          <a:p>
            <a:r>
              <a:rPr lang="en-US"/>
              <a:t>Webinar PINSTECH-CERN Collaboration </a:t>
            </a:r>
          </a:p>
        </p:txBody>
      </p:sp>
      <p:sp>
        <p:nvSpPr>
          <p:cNvPr id="7" name="Slide Number Placeholder 6">
            <a:extLst>
              <a:ext uri="{FF2B5EF4-FFF2-40B4-BE49-F238E27FC236}">
                <a16:creationId xmlns:a16="http://schemas.microsoft.com/office/drawing/2014/main" id="{481E4A11-AC70-4621-99A9-75D964C36A6A}"/>
              </a:ext>
            </a:extLst>
          </p:cNvPr>
          <p:cNvSpPr>
            <a:spLocks noGrp="1"/>
          </p:cNvSpPr>
          <p:nvPr>
            <p:ph type="sldNum" sz="quarter" idx="12"/>
          </p:nvPr>
        </p:nvSpPr>
        <p:spPr/>
        <p:txBody>
          <a:bodyPr/>
          <a:lstStyle/>
          <a:p>
            <a:fld id="{3FF4C11E-A135-4B5B-868A-275798F8F019}" type="slidenum">
              <a:rPr lang="en-US" smtClean="0"/>
              <a:t>‹#›</a:t>
            </a:fld>
            <a:endParaRPr lang="en-US"/>
          </a:p>
        </p:txBody>
      </p:sp>
    </p:spTree>
    <p:extLst>
      <p:ext uri="{BB962C8B-B14F-4D97-AF65-F5344CB8AC3E}">
        <p14:creationId xmlns:p14="http://schemas.microsoft.com/office/powerpoint/2010/main" val="276202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2BF24-A0A6-4A9C-AFCE-D2FCE43D360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28D9D3C-62BD-4F54-9CC8-674A862BDE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82978BF-516F-4C9B-8319-92D269CD796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4EA9663-BCA3-4D56-84FB-A1A98423B8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86AA1D3-265C-406B-80E6-6E743E63B31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07B953-5C30-44E2-B53E-6D9CBB2718B4}"/>
              </a:ext>
            </a:extLst>
          </p:cNvPr>
          <p:cNvSpPr>
            <a:spLocks noGrp="1"/>
          </p:cNvSpPr>
          <p:nvPr>
            <p:ph type="dt" sz="half" idx="10"/>
          </p:nvPr>
        </p:nvSpPr>
        <p:spPr/>
        <p:txBody>
          <a:bodyPr/>
          <a:lstStyle/>
          <a:p>
            <a:fld id="{877996B5-F1AF-4A08-A2E6-2A2CFEA4F1D4}" type="datetime1">
              <a:rPr lang="en-US" smtClean="0"/>
              <a:t>8/5/2020</a:t>
            </a:fld>
            <a:endParaRPr lang="en-US"/>
          </a:p>
        </p:txBody>
      </p:sp>
      <p:sp>
        <p:nvSpPr>
          <p:cNvPr id="8" name="Footer Placeholder 7">
            <a:extLst>
              <a:ext uri="{FF2B5EF4-FFF2-40B4-BE49-F238E27FC236}">
                <a16:creationId xmlns:a16="http://schemas.microsoft.com/office/drawing/2014/main" id="{40DF228B-BDCA-44DD-86BD-93DE656BB2E1}"/>
              </a:ext>
            </a:extLst>
          </p:cNvPr>
          <p:cNvSpPr>
            <a:spLocks noGrp="1"/>
          </p:cNvSpPr>
          <p:nvPr>
            <p:ph type="ftr" sz="quarter" idx="11"/>
          </p:nvPr>
        </p:nvSpPr>
        <p:spPr/>
        <p:txBody>
          <a:bodyPr/>
          <a:lstStyle/>
          <a:p>
            <a:r>
              <a:rPr lang="en-US"/>
              <a:t>Webinar PINSTECH-CERN Collaboration </a:t>
            </a:r>
          </a:p>
        </p:txBody>
      </p:sp>
      <p:sp>
        <p:nvSpPr>
          <p:cNvPr id="9" name="Slide Number Placeholder 8">
            <a:extLst>
              <a:ext uri="{FF2B5EF4-FFF2-40B4-BE49-F238E27FC236}">
                <a16:creationId xmlns:a16="http://schemas.microsoft.com/office/drawing/2014/main" id="{1E2E1C01-52C0-419A-A359-D24D5F75ECAA}"/>
              </a:ext>
            </a:extLst>
          </p:cNvPr>
          <p:cNvSpPr>
            <a:spLocks noGrp="1"/>
          </p:cNvSpPr>
          <p:nvPr>
            <p:ph type="sldNum" sz="quarter" idx="12"/>
          </p:nvPr>
        </p:nvSpPr>
        <p:spPr/>
        <p:txBody>
          <a:bodyPr/>
          <a:lstStyle/>
          <a:p>
            <a:fld id="{3FF4C11E-A135-4B5B-868A-275798F8F019}" type="slidenum">
              <a:rPr lang="en-US" smtClean="0"/>
              <a:t>‹#›</a:t>
            </a:fld>
            <a:endParaRPr lang="en-US"/>
          </a:p>
        </p:txBody>
      </p:sp>
    </p:spTree>
    <p:extLst>
      <p:ext uri="{BB962C8B-B14F-4D97-AF65-F5344CB8AC3E}">
        <p14:creationId xmlns:p14="http://schemas.microsoft.com/office/powerpoint/2010/main" val="48846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8D3FC-7D31-4FB8-9D31-40C6DCA788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BD3628-1A4A-4DE9-A88C-77B0CA8C543E}"/>
              </a:ext>
            </a:extLst>
          </p:cNvPr>
          <p:cNvSpPr>
            <a:spLocks noGrp="1"/>
          </p:cNvSpPr>
          <p:nvPr>
            <p:ph type="dt" sz="half" idx="10"/>
          </p:nvPr>
        </p:nvSpPr>
        <p:spPr/>
        <p:txBody>
          <a:bodyPr/>
          <a:lstStyle/>
          <a:p>
            <a:fld id="{0838462A-A92B-4ACD-BFA3-3FF273FD1395}" type="datetime1">
              <a:rPr lang="en-US" smtClean="0"/>
              <a:t>8/5/2020</a:t>
            </a:fld>
            <a:endParaRPr lang="en-US"/>
          </a:p>
        </p:txBody>
      </p:sp>
      <p:sp>
        <p:nvSpPr>
          <p:cNvPr id="4" name="Footer Placeholder 3">
            <a:extLst>
              <a:ext uri="{FF2B5EF4-FFF2-40B4-BE49-F238E27FC236}">
                <a16:creationId xmlns:a16="http://schemas.microsoft.com/office/drawing/2014/main" id="{ABEDE51A-126F-4774-9DCA-883FF33D2BD3}"/>
              </a:ext>
            </a:extLst>
          </p:cNvPr>
          <p:cNvSpPr>
            <a:spLocks noGrp="1"/>
          </p:cNvSpPr>
          <p:nvPr>
            <p:ph type="ftr" sz="quarter" idx="11"/>
          </p:nvPr>
        </p:nvSpPr>
        <p:spPr/>
        <p:txBody>
          <a:bodyPr/>
          <a:lstStyle/>
          <a:p>
            <a:r>
              <a:rPr lang="en-US"/>
              <a:t>Webinar PINSTECH-CERN Collaboration </a:t>
            </a:r>
          </a:p>
        </p:txBody>
      </p:sp>
      <p:sp>
        <p:nvSpPr>
          <p:cNvPr id="5" name="Slide Number Placeholder 4">
            <a:extLst>
              <a:ext uri="{FF2B5EF4-FFF2-40B4-BE49-F238E27FC236}">
                <a16:creationId xmlns:a16="http://schemas.microsoft.com/office/drawing/2014/main" id="{49365ED3-0AF2-491F-B462-F0050C6C35BD}"/>
              </a:ext>
            </a:extLst>
          </p:cNvPr>
          <p:cNvSpPr>
            <a:spLocks noGrp="1"/>
          </p:cNvSpPr>
          <p:nvPr>
            <p:ph type="sldNum" sz="quarter" idx="12"/>
          </p:nvPr>
        </p:nvSpPr>
        <p:spPr/>
        <p:txBody>
          <a:bodyPr/>
          <a:lstStyle/>
          <a:p>
            <a:fld id="{3FF4C11E-A135-4B5B-868A-275798F8F019}" type="slidenum">
              <a:rPr lang="en-US" smtClean="0"/>
              <a:t>‹#›</a:t>
            </a:fld>
            <a:endParaRPr lang="en-US"/>
          </a:p>
        </p:txBody>
      </p:sp>
    </p:spTree>
    <p:extLst>
      <p:ext uri="{BB962C8B-B14F-4D97-AF65-F5344CB8AC3E}">
        <p14:creationId xmlns:p14="http://schemas.microsoft.com/office/powerpoint/2010/main" val="52780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65A3A3-3154-447E-9B92-9CD89166356F}"/>
              </a:ext>
            </a:extLst>
          </p:cNvPr>
          <p:cNvSpPr>
            <a:spLocks noGrp="1"/>
          </p:cNvSpPr>
          <p:nvPr>
            <p:ph type="dt" sz="half" idx="10"/>
          </p:nvPr>
        </p:nvSpPr>
        <p:spPr/>
        <p:txBody>
          <a:bodyPr/>
          <a:lstStyle/>
          <a:p>
            <a:fld id="{82BB7A56-8A5F-48AF-898C-CBB3D4CB51E8}" type="datetime1">
              <a:rPr lang="en-US" smtClean="0"/>
              <a:t>8/5/2020</a:t>
            </a:fld>
            <a:endParaRPr lang="en-US"/>
          </a:p>
        </p:txBody>
      </p:sp>
      <p:sp>
        <p:nvSpPr>
          <p:cNvPr id="3" name="Footer Placeholder 2">
            <a:extLst>
              <a:ext uri="{FF2B5EF4-FFF2-40B4-BE49-F238E27FC236}">
                <a16:creationId xmlns:a16="http://schemas.microsoft.com/office/drawing/2014/main" id="{0CAC7F5C-4B20-4044-9026-30D7712D797F}"/>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95CE69DD-AC90-4BE2-BE84-B52B776A3342}"/>
              </a:ext>
            </a:extLst>
          </p:cNvPr>
          <p:cNvSpPr>
            <a:spLocks noGrp="1"/>
          </p:cNvSpPr>
          <p:nvPr>
            <p:ph type="sldNum" sz="quarter" idx="12"/>
          </p:nvPr>
        </p:nvSpPr>
        <p:spPr/>
        <p:txBody>
          <a:bodyPr/>
          <a:lstStyle/>
          <a:p>
            <a:fld id="{3FF4C11E-A135-4B5B-868A-275798F8F019}" type="slidenum">
              <a:rPr lang="en-US" smtClean="0"/>
              <a:t>‹#›</a:t>
            </a:fld>
            <a:endParaRPr lang="en-US"/>
          </a:p>
        </p:txBody>
      </p:sp>
    </p:spTree>
    <p:extLst>
      <p:ext uri="{BB962C8B-B14F-4D97-AF65-F5344CB8AC3E}">
        <p14:creationId xmlns:p14="http://schemas.microsoft.com/office/powerpoint/2010/main" val="582898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53F7C-9FBA-4EC3-9299-41E5822DA3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89D0D70-4458-4658-BF06-AC5DE8EF3B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83C8AC-5528-4BC1-A430-FB743B3C42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C80584B-7A79-43C9-9FF7-38F5034FC251}"/>
              </a:ext>
            </a:extLst>
          </p:cNvPr>
          <p:cNvSpPr>
            <a:spLocks noGrp="1"/>
          </p:cNvSpPr>
          <p:nvPr>
            <p:ph type="dt" sz="half" idx="10"/>
          </p:nvPr>
        </p:nvSpPr>
        <p:spPr/>
        <p:txBody>
          <a:bodyPr/>
          <a:lstStyle/>
          <a:p>
            <a:fld id="{BCED62E6-59EF-4FA8-9A54-4A42BAD5E3FA}" type="datetime1">
              <a:rPr lang="en-US" smtClean="0"/>
              <a:t>8/5/2020</a:t>
            </a:fld>
            <a:endParaRPr lang="en-US"/>
          </a:p>
        </p:txBody>
      </p:sp>
      <p:sp>
        <p:nvSpPr>
          <p:cNvPr id="6" name="Footer Placeholder 5">
            <a:extLst>
              <a:ext uri="{FF2B5EF4-FFF2-40B4-BE49-F238E27FC236}">
                <a16:creationId xmlns:a16="http://schemas.microsoft.com/office/drawing/2014/main" id="{C6A18BDF-E037-4C45-B554-B6075721A38D}"/>
              </a:ext>
            </a:extLst>
          </p:cNvPr>
          <p:cNvSpPr>
            <a:spLocks noGrp="1"/>
          </p:cNvSpPr>
          <p:nvPr>
            <p:ph type="ftr" sz="quarter" idx="11"/>
          </p:nvPr>
        </p:nvSpPr>
        <p:spPr/>
        <p:txBody>
          <a:bodyPr/>
          <a:lstStyle/>
          <a:p>
            <a:r>
              <a:rPr lang="en-US"/>
              <a:t>Webinar PINSTECH-CERN Collaboration </a:t>
            </a:r>
          </a:p>
        </p:txBody>
      </p:sp>
      <p:sp>
        <p:nvSpPr>
          <p:cNvPr id="7" name="Slide Number Placeholder 6">
            <a:extLst>
              <a:ext uri="{FF2B5EF4-FFF2-40B4-BE49-F238E27FC236}">
                <a16:creationId xmlns:a16="http://schemas.microsoft.com/office/drawing/2014/main" id="{214EB66B-6D8B-4E2B-B58C-CB32CD4F77F2}"/>
              </a:ext>
            </a:extLst>
          </p:cNvPr>
          <p:cNvSpPr>
            <a:spLocks noGrp="1"/>
          </p:cNvSpPr>
          <p:nvPr>
            <p:ph type="sldNum" sz="quarter" idx="12"/>
          </p:nvPr>
        </p:nvSpPr>
        <p:spPr/>
        <p:txBody>
          <a:bodyPr/>
          <a:lstStyle/>
          <a:p>
            <a:fld id="{3FF4C11E-A135-4B5B-868A-275798F8F019}" type="slidenum">
              <a:rPr lang="en-US" smtClean="0"/>
              <a:t>‹#›</a:t>
            </a:fld>
            <a:endParaRPr lang="en-US"/>
          </a:p>
        </p:txBody>
      </p:sp>
    </p:spTree>
    <p:extLst>
      <p:ext uri="{BB962C8B-B14F-4D97-AF65-F5344CB8AC3E}">
        <p14:creationId xmlns:p14="http://schemas.microsoft.com/office/powerpoint/2010/main" val="1380599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FC565-3BEA-43EA-8B89-F797D3A30D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907E0A6-29B0-4FCA-AD14-A55427EA43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AAC0F44-3AF7-4E09-B66F-BC2641BC1C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B3B2320-A516-4925-B697-4D7248325785}"/>
              </a:ext>
            </a:extLst>
          </p:cNvPr>
          <p:cNvSpPr>
            <a:spLocks noGrp="1"/>
          </p:cNvSpPr>
          <p:nvPr>
            <p:ph type="dt" sz="half" idx="10"/>
          </p:nvPr>
        </p:nvSpPr>
        <p:spPr/>
        <p:txBody>
          <a:bodyPr/>
          <a:lstStyle/>
          <a:p>
            <a:fld id="{D2CE25E1-C7A2-44EB-A098-8156E3BDA899}" type="datetime1">
              <a:rPr lang="en-US" smtClean="0"/>
              <a:t>8/5/2020</a:t>
            </a:fld>
            <a:endParaRPr lang="en-US"/>
          </a:p>
        </p:txBody>
      </p:sp>
      <p:sp>
        <p:nvSpPr>
          <p:cNvPr id="6" name="Footer Placeholder 5">
            <a:extLst>
              <a:ext uri="{FF2B5EF4-FFF2-40B4-BE49-F238E27FC236}">
                <a16:creationId xmlns:a16="http://schemas.microsoft.com/office/drawing/2014/main" id="{27F2DA5B-290D-4D25-A948-638AE7218AFF}"/>
              </a:ext>
            </a:extLst>
          </p:cNvPr>
          <p:cNvSpPr>
            <a:spLocks noGrp="1"/>
          </p:cNvSpPr>
          <p:nvPr>
            <p:ph type="ftr" sz="quarter" idx="11"/>
          </p:nvPr>
        </p:nvSpPr>
        <p:spPr/>
        <p:txBody>
          <a:bodyPr/>
          <a:lstStyle/>
          <a:p>
            <a:r>
              <a:rPr lang="en-US"/>
              <a:t>Webinar PINSTECH-CERN Collaboration </a:t>
            </a:r>
          </a:p>
        </p:txBody>
      </p:sp>
      <p:sp>
        <p:nvSpPr>
          <p:cNvPr id="7" name="Slide Number Placeholder 6">
            <a:extLst>
              <a:ext uri="{FF2B5EF4-FFF2-40B4-BE49-F238E27FC236}">
                <a16:creationId xmlns:a16="http://schemas.microsoft.com/office/drawing/2014/main" id="{95D0091D-7350-4EB1-9FA9-6ADFB620A952}"/>
              </a:ext>
            </a:extLst>
          </p:cNvPr>
          <p:cNvSpPr>
            <a:spLocks noGrp="1"/>
          </p:cNvSpPr>
          <p:nvPr>
            <p:ph type="sldNum" sz="quarter" idx="12"/>
          </p:nvPr>
        </p:nvSpPr>
        <p:spPr/>
        <p:txBody>
          <a:bodyPr/>
          <a:lstStyle/>
          <a:p>
            <a:fld id="{3FF4C11E-A135-4B5B-868A-275798F8F019}" type="slidenum">
              <a:rPr lang="en-US" smtClean="0"/>
              <a:t>‹#›</a:t>
            </a:fld>
            <a:endParaRPr lang="en-US"/>
          </a:p>
        </p:txBody>
      </p:sp>
    </p:spTree>
    <p:extLst>
      <p:ext uri="{BB962C8B-B14F-4D97-AF65-F5344CB8AC3E}">
        <p14:creationId xmlns:p14="http://schemas.microsoft.com/office/powerpoint/2010/main" val="989711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EE7E12-B9D9-4ABC-B31C-6CABDC2570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0522936-7C70-4BAD-A6B3-BEC0E34576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8531A8-0EC2-436C-8B09-CA7D52F125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5B430E-74DB-47CF-BF9D-08C9870DC34C}" type="datetime1">
              <a:rPr lang="en-US" smtClean="0"/>
              <a:t>8/5/2020</a:t>
            </a:fld>
            <a:endParaRPr lang="en-US"/>
          </a:p>
        </p:txBody>
      </p:sp>
      <p:sp>
        <p:nvSpPr>
          <p:cNvPr id="5" name="Footer Placeholder 4">
            <a:extLst>
              <a:ext uri="{FF2B5EF4-FFF2-40B4-BE49-F238E27FC236}">
                <a16:creationId xmlns:a16="http://schemas.microsoft.com/office/drawing/2014/main" id="{1BABF981-E7D3-4B82-83B7-C8B0F7B17E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Webinar PINSTECH-CERN Collaboration </a:t>
            </a:r>
          </a:p>
        </p:txBody>
      </p:sp>
      <p:sp>
        <p:nvSpPr>
          <p:cNvPr id="6" name="Slide Number Placeholder 5">
            <a:extLst>
              <a:ext uri="{FF2B5EF4-FFF2-40B4-BE49-F238E27FC236}">
                <a16:creationId xmlns:a16="http://schemas.microsoft.com/office/drawing/2014/main" id="{70DEF0A1-00B4-4641-872A-FA5E333DC2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F4C11E-A135-4B5B-868A-275798F8F019}" type="slidenum">
              <a:rPr lang="en-US" smtClean="0"/>
              <a:t>‹#›</a:t>
            </a:fld>
            <a:endParaRPr lang="en-US"/>
          </a:p>
        </p:txBody>
      </p:sp>
    </p:spTree>
    <p:extLst>
      <p:ext uri="{BB962C8B-B14F-4D97-AF65-F5344CB8AC3E}">
        <p14:creationId xmlns:p14="http://schemas.microsoft.com/office/powerpoint/2010/main" val="10390568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3.png"/><Relationship Id="rId5" Type="http://schemas.openxmlformats.org/officeDocument/2006/relationships/oleObject" Target="../embeddings/oleObject1.bin"/><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zyasin@cern.ch" TargetMode="External"/><Relationship Id="rId2" Type="http://schemas.openxmlformats.org/officeDocument/2006/relationships/hyperlink" Target="mailto:sajanjua61@gmail.com" TargetMode="Externa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5.emf"/><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6.emf"/><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7.emf"/><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8.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9.emf"/></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5.jpg"/><Relationship Id="rId5" Type="http://schemas.openxmlformats.org/officeDocument/2006/relationships/image" Target="../media/image54.jpg"/><Relationship Id="rId4" Type="http://schemas.openxmlformats.org/officeDocument/2006/relationships/image" Target="../media/image53.jp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6.jp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hyperlink" Target="https://en.wikipedia.org/wiki/Particle_physics" TargetMode="External"/><Relationship Id="rId3" Type="http://schemas.openxmlformats.org/officeDocument/2006/relationships/image" Target="../media/image3.png"/><Relationship Id="rId7" Type="http://schemas.openxmlformats.org/officeDocument/2006/relationships/hyperlink" Target="https://en.wikipedia.org/wiki/Gluon"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en.wikipedia.org/wiki/Quark" TargetMode="External"/><Relationship Id="rId11" Type="http://schemas.openxmlformats.org/officeDocument/2006/relationships/image" Target="../media/image58.emf"/><Relationship Id="rId5" Type="http://schemas.openxmlformats.org/officeDocument/2006/relationships/hyperlink" Target="https://en.wikipedia.org/wiki/Hadronization" TargetMode="External"/><Relationship Id="rId10" Type="http://schemas.openxmlformats.org/officeDocument/2006/relationships/image" Target="../media/image57.emf"/><Relationship Id="rId4" Type="http://schemas.openxmlformats.org/officeDocument/2006/relationships/hyperlink" Target="https://en.wikipedia.org/wiki/Hadrons" TargetMode="External"/><Relationship Id="rId9" Type="http://schemas.openxmlformats.org/officeDocument/2006/relationships/hyperlink" Target="https://en.wikipedia.org/wiki/Ion"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9.emf"/><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2.wmf"/><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1.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1.wmf"/><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image" Target="../media/image64.wmf"/></Relationships>
</file>

<file path=ppt/slides/_rels/slide42.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1.wmf"/><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3.png"/><Relationship Id="rId4" Type="http://schemas.openxmlformats.org/officeDocument/2006/relationships/image" Target="../media/image67.png"/></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1.jpeg"/></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80.png"/><Relationship Id="rId5" Type="http://schemas.openxmlformats.org/officeDocument/2006/relationships/image" Target="../media/image70.png"/><Relationship Id="rId4" Type="http://schemas.openxmlformats.org/officeDocument/2006/relationships/image" Target="../media/image1.jpeg"/></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71.png"/><Relationship Id="rId4" Type="http://schemas.openxmlformats.org/officeDocument/2006/relationships/image" Target="../media/image1.jpeg"/></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71.png"/><Relationship Id="rId4" Type="http://schemas.openxmlformats.org/officeDocument/2006/relationships/image" Target="../media/image1.jpeg"/></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72.png"/><Relationship Id="rId4" Type="http://schemas.openxmlformats.org/officeDocument/2006/relationships/image" Target="../media/image1.jpeg"/></Relationships>
</file>

<file path=ppt/slides/_rels/slide49.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3.png"/><Relationship Id="rId7" Type="http://schemas.openxmlformats.org/officeDocument/2006/relationships/image" Target="../media/image7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74.png"/><Relationship Id="rId5" Type="http://schemas.microsoft.com/office/2007/relationships/hdphoto" Target="../media/hdphoto1.wdp"/><Relationship Id="rId4" Type="http://schemas.openxmlformats.org/officeDocument/2006/relationships/image" Target="../media/image73.jpeg"/><Relationship Id="rId9" Type="http://schemas.openxmlformats.org/officeDocument/2006/relationships/image" Target="../media/image77.pn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1.jpeg"/></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79.jpg"/><Relationship Id="rId5" Type="http://schemas.openxmlformats.org/officeDocument/2006/relationships/image" Target="../media/image78.png"/><Relationship Id="rId4" Type="http://schemas.openxmlformats.org/officeDocument/2006/relationships/image" Target="../media/image1.jpeg"/></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1.jpeg"/></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4.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83.jpg"/><Relationship Id="rId5" Type="http://schemas.openxmlformats.org/officeDocument/2006/relationships/image" Target="../media/image82.jpg"/><Relationship Id="rId4" Type="http://schemas.openxmlformats.org/officeDocument/2006/relationships/image" Target="../media/image1.jpeg"/></Relationships>
</file>

<file path=ppt/slides/_rels/slide53.xml.rels><?xml version="1.0" encoding="UTF-8" standalone="yes"?>
<Relationships xmlns="http://schemas.openxmlformats.org/package/2006/relationships"><Relationship Id="rId8" Type="http://schemas.openxmlformats.org/officeDocument/2006/relationships/hyperlink" Target="https://indico.cern.ch/event/740611/" TargetMode="External"/><Relationship Id="rId3" Type="http://schemas.openxmlformats.org/officeDocument/2006/relationships/image" Target="../media/image3.png"/><Relationship Id="rId7" Type="http://schemas.openxmlformats.org/officeDocument/2006/relationships/hyperlink" Target="https://indico.cern.ch/event/687851/timetable"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indico.cern.ch/event/642717/" TargetMode="External"/><Relationship Id="rId5" Type="http://schemas.openxmlformats.org/officeDocument/2006/relationships/hyperlink" Target="https://alice-notes.web.cern.ch/node/771" TargetMode="External"/><Relationship Id="rId4" Type="http://schemas.openxmlformats.org/officeDocument/2006/relationships/hyperlink" Target="https://qm2018.infn.it/" TargetMode="External"/><Relationship Id="rId9" Type="http://schemas.openxmlformats.org/officeDocument/2006/relationships/hyperlink" Target="https://mmm.cern.ch/owa/redir.aspx?C=-uUDuIpLjjRnyICWPdCaqngmw7OFM5kx0DoJWaUBAIO8Tbi07VzXCA..&amp;URL=https%3a%2f%2findico.cern.ch%2fevent%2f852320%2f" TargetMode="External"/></Relationships>
</file>

<file path=ppt/slides/_rels/slide54.xml.rels><?xml version="1.0" encoding="UTF-8" standalone="yes"?>
<Relationships xmlns="http://schemas.openxmlformats.org/package/2006/relationships"><Relationship Id="rId2" Type="http://schemas.openxmlformats.org/officeDocument/2006/relationships/image" Target="../media/image85.e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6.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7.e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8.em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9.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0.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jpeg"/></Relationships>
</file>

<file path=ppt/slides/_rels/slide60.xml.rels><?xml version="1.0" encoding="UTF-8" standalone="yes"?>
<Relationships xmlns="http://schemas.openxmlformats.org/package/2006/relationships"><Relationship Id="rId2" Type="http://schemas.openxmlformats.org/officeDocument/2006/relationships/image" Target="../media/image91.emf"/><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92.em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1.jpe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3D1FBB9-C18B-4AEF-9DAB-81E85A076C51}"/>
              </a:ext>
            </a:extLst>
          </p:cNvPr>
          <p:cNvSpPr txBox="1"/>
          <p:nvPr/>
        </p:nvSpPr>
        <p:spPr>
          <a:xfrm>
            <a:off x="734453" y="2211835"/>
            <a:ext cx="10723094" cy="523220"/>
          </a:xfrm>
          <a:prstGeom prst="rect">
            <a:avLst/>
          </a:prstGeom>
          <a:noFill/>
        </p:spPr>
        <p:txBody>
          <a:bodyPr wrap="square" rtlCol="0">
            <a:spAutoFit/>
          </a:bodyPr>
          <a:lstStyle/>
          <a:p>
            <a:pPr algn="ctr"/>
            <a:r>
              <a:rPr lang="fr-CH" sz="2800" b="1" dirty="0" err="1">
                <a:solidFill>
                  <a:srgbClr val="FF0000"/>
                </a:solidFill>
              </a:rPr>
              <a:t>Current</a:t>
            </a:r>
            <a:r>
              <a:rPr lang="fr-CH" sz="2800" b="1" dirty="0">
                <a:solidFill>
                  <a:srgbClr val="FF0000"/>
                </a:solidFill>
              </a:rPr>
              <a:t> </a:t>
            </a:r>
            <a:r>
              <a:rPr lang="fr-CH" sz="2800" b="1" dirty="0" err="1">
                <a:solidFill>
                  <a:srgbClr val="FF0000"/>
                </a:solidFill>
              </a:rPr>
              <a:t>status</a:t>
            </a:r>
            <a:r>
              <a:rPr lang="fr-CH" sz="2800" b="1" dirty="0">
                <a:solidFill>
                  <a:srgbClr val="FF0000"/>
                </a:solidFill>
              </a:rPr>
              <a:t> of </a:t>
            </a:r>
            <a:r>
              <a:rPr lang="fr-CH" sz="2800" b="1" dirty="0" err="1">
                <a:solidFill>
                  <a:srgbClr val="FF0000"/>
                </a:solidFill>
              </a:rPr>
              <a:t>Pakistan’s</a:t>
            </a:r>
            <a:r>
              <a:rPr lang="fr-CH" sz="2800" b="1" dirty="0">
                <a:solidFill>
                  <a:srgbClr val="FF0000"/>
                </a:solidFill>
              </a:rPr>
              <a:t> Collaboration </a:t>
            </a:r>
            <a:r>
              <a:rPr lang="fr-CH" sz="2800" b="1" dirty="0" err="1">
                <a:solidFill>
                  <a:srgbClr val="FF0000"/>
                </a:solidFill>
              </a:rPr>
              <a:t>with</a:t>
            </a:r>
            <a:r>
              <a:rPr lang="fr-CH" sz="2800" b="1" dirty="0">
                <a:solidFill>
                  <a:srgbClr val="FF0000"/>
                </a:solidFill>
              </a:rPr>
              <a:t> CERN and </a:t>
            </a:r>
            <a:r>
              <a:rPr lang="fr-CH" sz="2800" b="1" dirty="0" err="1">
                <a:solidFill>
                  <a:srgbClr val="FF0000"/>
                </a:solidFill>
              </a:rPr>
              <a:t>opportunities</a:t>
            </a:r>
            <a:endParaRPr lang="en-US" sz="2800" b="1" dirty="0">
              <a:solidFill>
                <a:srgbClr val="FF0000"/>
              </a:solidFill>
            </a:endParaRPr>
          </a:p>
        </p:txBody>
      </p:sp>
      <p:sp>
        <p:nvSpPr>
          <p:cNvPr id="8" name="Footer Placeholder 7">
            <a:extLst>
              <a:ext uri="{FF2B5EF4-FFF2-40B4-BE49-F238E27FC236}">
                <a16:creationId xmlns:a16="http://schemas.microsoft.com/office/drawing/2014/main" id="{19FFFDB3-B310-4414-9E92-F0D50B575B32}"/>
              </a:ext>
            </a:extLst>
          </p:cNvPr>
          <p:cNvSpPr>
            <a:spLocks noGrp="1"/>
          </p:cNvSpPr>
          <p:nvPr>
            <p:ph type="ftr" sz="quarter" idx="11"/>
          </p:nvPr>
        </p:nvSpPr>
        <p:spPr/>
        <p:txBody>
          <a:bodyPr/>
          <a:lstStyle/>
          <a:p>
            <a:r>
              <a:rPr lang="en-US"/>
              <a:t>Webinar PINSTECH-CERN Collaboration </a:t>
            </a:r>
            <a:endParaRPr lang="en-US" dirty="0"/>
          </a:p>
        </p:txBody>
      </p:sp>
      <p:sp>
        <p:nvSpPr>
          <p:cNvPr id="9" name="Slide Number Placeholder 8">
            <a:extLst>
              <a:ext uri="{FF2B5EF4-FFF2-40B4-BE49-F238E27FC236}">
                <a16:creationId xmlns:a16="http://schemas.microsoft.com/office/drawing/2014/main" id="{FD13A0B4-5E93-43E2-BFF6-36F8A4AFAE2B}"/>
              </a:ext>
            </a:extLst>
          </p:cNvPr>
          <p:cNvSpPr>
            <a:spLocks noGrp="1"/>
          </p:cNvSpPr>
          <p:nvPr>
            <p:ph type="sldNum" sz="quarter" idx="12"/>
          </p:nvPr>
        </p:nvSpPr>
        <p:spPr/>
        <p:txBody>
          <a:bodyPr/>
          <a:lstStyle/>
          <a:p>
            <a:fld id="{3FF4C11E-A135-4B5B-868A-275798F8F019}" type="slidenum">
              <a:rPr lang="en-US" smtClean="0"/>
              <a:t>1</a:t>
            </a:fld>
            <a:endParaRPr lang="en-US"/>
          </a:p>
        </p:txBody>
      </p:sp>
      <p:sp>
        <p:nvSpPr>
          <p:cNvPr id="2" name="Date Placeholder 1">
            <a:extLst>
              <a:ext uri="{FF2B5EF4-FFF2-40B4-BE49-F238E27FC236}">
                <a16:creationId xmlns:a16="http://schemas.microsoft.com/office/drawing/2014/main" id="{E6B9CADC-467C-4503-BC83-FA6C00D21BB9}"/>
              </a:ext>
            </a:extLst>
          </p:cNvPr>
          <p:cNvSpPr>
            <a:spLocks noGrp="1"/>
          </p:cNvSpPr>
          <p:nvPr>
            <p:ph type="dt" sz="half" idx="10"/>
          </p:nvPr>
        </p:nvSpPr>
        <p:spPr/>
        <p:txBody>
          <a:bodyPr/>
          <a:lstStyle/>
          <a:p>
            <a:fld id="{B5E54E3E-C9EA-48D8-92DD-390EBABB0C08}" type="datetime1">
              <a:rPr lang="en-US" smtClean="0"/>
              <a:t>8/5/2020</a:t>
            </a:fld>
            <a:endParaRPr lang="en-US"/>
          </a:p>
        </p:txBody>
      </p:sp>
      <p:sp>
        <p:nvSpPr>
          <p:cNvPr id="3" name="TextBox 2"/>
          <p:cNvSpPr txBox="1"/>
          <p:nvPr/>
        </p:nvSpPr>
        <p:spPr>
          <a:xfrm>
            <a:off x="3914867" y="3336311"/>
            <a:ext cx="3792072" cy="1754326"/>
          </a:xfrm>
          <a:prstGeom prst="rect">
            <a:avLst/>
          </a:prstGeom>
          <a:noFill/>
        </p:spPr>
        <p:txBody>
          <a:bodyPr wrap="square" rtlCol="0">
            <a:spAutoFit/>
          </a:bodyPr>
          <a:lstStyle/>
          <a:p>
            <a:pPr algn="ctr"/>
            <a:r>
              <a:rPr lang="en-GB" b="1" dirty="0">
                <a:solidFill>
                  <a:srgbClr val="002060"/>
                </a:solidFill>
              </a:rPr>
              <a:t>Zafar Yasin</a:t>
            </a:r>
          </a:p>
          <a:p>
            <a:pPr algn="ctr"/>
            <a:endParaRPr lang="en-GB" b="1" dirty="0">
              <a:solidFill>
                <a:srgbClr val="002060"/>
              </a:solidFill>
            </a:endParaRPr>
          </a:p>
          <a:p>
            <a:pPr algn="ctr"/>
            <a:r>
              <a:rPr lang="en-GB" b="1" dirty="0"/>
              <a:t> Head ALICE-CERN Group, PINSTECH</a:t>
            </a:r>
          </a:p>
          <a:p>
            <a:pPr algn="ctr"/>
            <a:endParaRPr lang="en-GB" b="1" dirty="0"/>
          </a:p>
          <a:p>
            <a:pPr algn="ctr"/>
            <a:endParaRPr lang="en-GB" b="1" dirty="0"/>
          </a:p>
          <a:p>
            <a:endParaRPr lang="en-GB" b="1" dirty="0"/>
          </a:p>
        </p:txBody>
      </p:sp>
      <p:pic>
        <p:nvPicPr>
          <p:cNvPr id="10" name="Picture 5">
            <a:extLst>
              <a:ext uri="{FF2B5EF4-FFF2-40B4-BE49-F238E27FC236}">
                <a16:creationId xmlns:a16="http://schemas.microsoft.com/office/drawing/2014/main" id="{020CFC41-2F8F-4518-B02D-6C3B6F63861C}"/>
              </a:ext>
            </a:extLst>
          </p:cNvPr>
          <p:cNvPicPr/>
          <p:nvPr/>
        </p:nvPicPr>
        <p:blipFill>
          <a:blip r:embed="rId2"/>
          <a:stretch/>
        </p:blipFill>
        <p:spPr>
          <a:xfrm>
            <a:off x="104513" y="136525"/>
            <a:ext cx="1070880" cy="1066806"/>
          </a:xfrm>
          <a:prstGeom prst="rect">
            <a:avLst/>
          </a:prstGeom>
          <a:ln>
            <a:noFill/>
          </a:ln>
        </p:spPr>
      </p:pic>
      <p:pic>
        <p:nvPicPr>
          <p:cNvPr id="3074" name="Picture 2">
            <a:extLst>
              <a:ext uri="{FF2B5EF4-FFF2-40B4-BE49-F238E27FC236}">
                <a16:creationId xmlns:a16="http://schemas.microsoft.com/office/drawing/2014/main" id="{2BC672E7-8B51-402A-8771-44B97AABC1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513" y="5065145"/>
            <a:ext cx="1840568" cy="155815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99D47DA2-C84A-4F44-A0DD-CFE31505E9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49547" y="5065145"/>
            <a:ext cx="1016000" cy="1371600"/>
          </a:xfrm>
          <a:prstGeom prst="rect">
            <a:avLst/>
          </a:prstGeom>
        </p:spPr>
      </p:pic>
      <p:pic>
        <p:nvPicPr>
          <p:cNvPr id="12" name="Picture 11">
            <a:extLst>
              <a:ext uri="{FF2B5EF4-FFF2-40B4-BE49-F238E27FC236}">
                <a16:creationId xmlns:a16="http://schemas.microsoft.com/office/drawing/2014/main" id="{5B4FBF60-D569-409D-8B70-2C4A1CE44C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66773" y="13175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61701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20475" y="-93120"/>
            <a:ext cx="10972800" cy="6857998"/>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310718" y="212577"/>
            <a:ext cx="11061577" cy="505267"/>
          </a:xfrm>
          <a:prstGeom prst="rect">
            <a:avLst/>
          </a:prstGeom>
        </p:spPr>
        <p:txBody>
          <a:bodyPr vert="horz" wrap="square" lIns="0" tIns="12700" rIns="0" bIns="0" rtlCol="0" anchor="ctr">
            <a:spAutoFit/>
          </a:bodyPr>
          <a:lstStyle/>
          <a:p>
            <a:pPr marL="12700">
              <a:lnSpc>
                <a:spcPct val="100000"/>
              </a:lnSpc>
              <a:spcBef>
                <a:spcPts val="100"/>
              </a:spcBef>
            </a:pPr>
            <a:r>
              <a:rPr sz="3200" b="1" spc="-5" dirty="0">
                <a:solidFill>
                  <a:srgbClr val="FF0000"/>
                </a:solidFill>
                <a:latin typeface="Arial"/>
                <a:cs typeface="Arial"/>
              </a:rPr>
              <a:t>OPPORTUNITIES FOR </a:t>
            </a:r>
            <a:r>
              <a:rPr lang="fr-CH" sz="3200" b="1" spc="-5" dirty="0">
                <a:solidFill>
                  <a:srgbClr val="FF0000"/>
                </a:solidFill>
                <a:latin typeface="Arial"/>
                <a:cs typeface="Arial"/>
              </a:rPr>
              <a:t>STUDENTS AND RESEARCHERS</a:t>
            </a:r>
            <a:endParaRPr sz="3200" dirty="0">
              <a:solidFill>
                <a:srgbClr val="FF0000"/>
              </a:solidFill>
              <a:latin typeface="Arial"/>
              <a:cs typeface="Arial"/>
            </a:endParaRPr>
          </a:p>
        </p:txBody>
      </p:sp>
      <p:sp>
        <p:nvSpPr>
          <p:cNvPr id="10" name="object 10"/>
          <p:cNvSpPr txBox="1">
            <a:spLocks noGrp="1"/>
          </p:cNvSpPr>
          <p:nvPr>
            <p:ph type="ftr" sz="quarter" idx="5"/>
          </p:nvPr>
        </p:nvSpPr>
        <p:spPr>
          <a:xfrm>
            <a:off x="3817848" y="6449208"/>
            <a:ext cx="1471295" cy="196215"/>
          </a:xfrm>
          <a:prstGeom prst="rect">
            <a:avLst/>
          </a:prstGeom>
        </p:spPr>
        <p:txBody>
          <a:bodyPr vert="horz" wrap="square" lIns="0" tIns="0" rIns="0" bIns="0" rtlCol="0">
            <a:spAutoFit/>
          </a:bodyPr>
          <a:lstStyle>
            <a:defPPr>
              <a:defRPr lang="en-US"/>
            </a:defPPr>
            <a:lvl1pPr marL="0" algn="l" defTabSz="914400" rtl="0" eaLnBrk="1" latinLnBrk="0" hangingPunct="1">
              <a:defRPr sz="1200" b="0" i="0" kern="1200">
                <a:solidFill>
                  <a:srgbClr val="898989"/>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700">
              <a:lnSpc>
                <a:spcPts val="1425"/>
              </a:lnSpc>
            </a:pPr>
            <a:r>
              <a:rPr lang="en-US" spc="-80"/>
              <a:t>Webinar PINSTECH-CERN Collaboration </a:t>
            </a:r>
            <a:endParaRPr dirty="0"/>
          </a:p>
        </p:txBody>
      </p:sp>
      <p:sp>
        <p:nvSpPr>
          <p:cNvPr id="11" name="object 11"/>
          <p:cNvSpPr txBox="1">
            <a:spLocks noGrp="1"/>
          </p:cNvSpPr>
          <p:nvPr>
            <p:ph type="sldNum" sz="quarter" idx="7"/>
          </p:nvPr>
        </p:nvSpPr>
        <p:spPr>
          <a:xfrm>
            <a:off x="8405522" y="6449208"/>
            <a:ext cx="220345" cy="196215"/>
          </a:xfrm>
          <a:prstGeom prst="rect">
            <a:avLst/>
          </a:prstGeom>
        </p:spPr>
        <p:txBody>
          <a:bodyPr vert="horz" wrap="square" lIns="0" tIns="0" rIns="0" bIns="0" rtlCol="0">
            <a:spAutoFit/>
          </a:bodyPr>
          <a:lstStyle>
            <a:defPPr>
              <a:defRPr lang="en-US"/>
            </a:defPPr>
            <a:lvl1pPr marL="0" algn="l" defTabSz="914400" rtl="0" eaLnBrk="1" latinLnBrk="0" hangingPunct="1">
              <a:defRPr sz="1200" b="0" i="0" kern="1200">
                <a:solidFill>
                  <a:srgbClr val="898989"/>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lnSpc>
                <a:spcPts val="1425"/>
              </a:lnSpc>
            </a:pPr>
            <a:fld id="{81D60167-4931-47E6-BA6A-407CBD079E47}" type="slidenum">
              <a:rPr lang="en-US" smtClean="0"/>
              <a:pPr marL="25400">
                <a:lnSpc>
                  <a:spcPts val="1425"/>
                </a:lnSpc>
              </a:pPr>
              <a:t>10</a:t>
            </a:fld>
            <a:endParaRPr dirty="0"/>
          </a:p>
        </p:txBody>
      </p:sp>
      <p:sp>
        <p:nvSpPr>
          <p:cNvPr id="4" name="object 4"/>
          <p:cNvSpPr txBox="1"/>
          <p:nvPr/>
        </p:nvSpPr>
        <p:spPr>
          <a:xfrm>
            <a:off x="903764" y="747823"/>
            <a:ext cx="7163839" cy="2208297"/>
          </a:xfrm>
          <a:prstGeom prst="rect">
            <a:avLst/>
          </a:prstGeom>
        </p:spPr>
        <p:txBody>
          <a:bodyPr vert="horz" wrap="square" lIns="0" tIns="12700" rIns="0" bIns="0" rtlCol="0">
            <a:spAutoFit/>
          </a:bodyPr>
          <a:lstStyle/>
          <a:p>
            <a:pPr marL="355600" indent="-342900">
              <a:lnSpc>
                <a:spcPts val="2840"/>
              </a:lnSpc>
              <a:spcBef>
                <a:spcPts val="100"/>
              </a:spcBef>
              <a:buFont typeface="Arial"/>
              <a:buChar char="•"/>
              <a:tabLst>
                <a:tab pos="354965" algn="l"/>
                <a:tab pos="355600" algn="l"/>
              </a:tabLst>
            </a:pPr>
            <a:r>
              <a:rPr sz="2400" b="1" dirty="0">
                <a:solidFill>
                  <a:srgbClr val="FFFF00"/>
                </a:solidFill>
                <a:latin typeface="Arial"/>
                <a:cs typeface="Arial"/>
              </a:rPr>
              <a:t>SUMMER </a:t>
            </a:r>
            <a:r>
              <a:rPr sz="2400" b="1" spc="-5" dirty="0">
                <a:solidFill>
                  <a:srgbClr val="FFFF00"/>
                </a:solidFill>
                <a:latin typeface="Arial"/>
                <a:cs typeface="Arial"/>
              </a:rPr>
              <a:t>STUDENTS</a:t>
            </a:r>
            <a:r>
              <a:rPr sz="2400" b="1" spc="-15" dirty="0">
                <a:solidFill>
                  <a:srgbClr val="FFFF00"/>
                </a:solidFill>
                <a:latin typeface="Arial"/>
                <a:cs typeface="Arial"/>
              </a:rPr>
              <a:t> </a:t>
            </a:r>
            <a:r>
              <a:rPr sz="2400" b="1" spc="-5" dirty="0">
                <a:solidFill>
                  <a:srgbClr val="FFFF00"/>
                </a:solidFill>
                <a:latin typeface="Arial"/>
                <a:cs typeface="Arial"/>
              </a:rPr>
              <a:t>PROGRAMME</a:t>
            </a:r>
            <a:endParaRPr sz="2400" dirty="0">
              <a:latin typeface="Arial"/>
              <a:cs typeface="Arial"/>
            </a:endParaRPr>
          </a:p>
          <a:p>
            <a:pPr marL="355600" indent="-342900">
              <a:lnSpc>
                <a:spcPts val="2840"/>
              </a:lnSpc>
              <a:buFont typeface="Arial"/>
              <a:buChar char="•"/>
              <a:tabLst>
                <a:tab pos="354965" algn="l"/>
                <a:tab pos="355600" algn="l"/>
              </a:tabLst>
            </a:pPr>
            <a:r>
              <a:rPr sz="2400" b="1" spc="-5" dirty="0">
                <a:solidFill>
                  <a:srgbClr val="FFFF00"/>
                </a:solidFill>
                <a:latin typeface="Arial"/>
                <a:cs typeface="Arial"/>
              </a:rPr>
              <a:t>TECHNICAL STUDENTS</a:t>
            </a:r>
            <a:r>
              <a:rPr sz="2400" b="1" spc="-40" dirty="0">
                <a:solidFill>
                  <a:srgbClr val="FFFF00"/>
                </a:solidFill>
                <a:latin typeface="Arial"/>
                <a:cs typeface="Arial"/>
              </a:rPr>
              <a:t> </a:t>
            </a:r>
            <a:r>
              <a:rPr sz="2400" b="1" spc="-5" dirty="0">
                <a:solidFill>
                  <a:srgbClr val="FFFF00"/>
                </a:solidFill>
                <a:latin typeface="Arial"/>
                <a:cs typeface="Arial"/>
              </a:rPr>
              <a:t>PROGRAMME</a:t>
            </a:r>
            <a:endParaRPr sz="2400" dirty="0">
              <a:latin typeface="Arial"/>
              <a:cs typeface="Arial"/>
            </a:endParaRPr>
          </a:p>
          <a:p>
            <a:pPr marL="355600" indent="-342900">
              <a:spcBef>
                <a:spcPts val="20"/>
              </a:spcBef>
              <a:buFont typeface="Arial"/>
              <a:buChar char="•"/>
              <a:tabLst>
                <a:tab pos="354965" algn="l"/>
                <a:tab pos="355600" algn="l"/>
              </a:tabLst>
            </a:pPr>
            <a:r>
              <a:rPr sz="2400" b="1" spc="-10" dirty="0">
                <a:solidFill>
                  <a:srgbClr val="FFFF00"/>
                </a:solidFill>
                <a:latin typeface="Arial"/>
                <a:cs typeface="Arial"/>
              </a:rPr>
              <a:t>DOCTORAL </a:t>
            </a:r>
            <a:r>
              <a:rPr sz="2400" b="1" spc="-5" dirty="0">
                <a:solidFill>
                  <a:srgbClr val="FFFF00"/>
                </a:solidFill>
                <a:latin typeface="Arial"/>
                <a:cs typeface="Arial"/>
              </a:rPr>
              <a:t>STUDENTS</a:t>
            </a:r>
            <a:r>
              <a:rPr sz="2400" b="1" spc="-45" dirty="0">
                <a:solidFill>
                  <a:srgbClr val="FFFF00"/>
                </a:solidFill>
                <a:latin typeface="Arial"/>
                <a:cs typeface="Arial"/>
              </a:rPr>
              <a:t> </a:t>
            </a:r>
            <a:r>
              <a:rPr sz="2400" b="1" spc="-5" dirty="0">
                <a:solidFill>
                  <a:srgbClr val="FFFF00"/>
                </a:solidFill>
                <a:latin typeface="Arial"/>
                <a:cs typeface="Arial"/>
              </a:rPr>
              <a:t>PROGRAMME</a:t>
            </a:r>
            <a:endParaRPr lang="fr-CH" sz="2400" b="1" spc="-5" dirty="0">
              <a:solidFill>
                <a:srgbClr val="FFFF00"/>
              </a:solidFill>
              <a:latin typeface="Arial"/>
              <a:cs typeface="Arial"/>
            </a:endParaRPr>
          </a:p>
          <a:p>
            <a:pPr marL="355600" indent="-342900">
              <a:spcBef>
                <a:spcPts val="20"/>
              </a:spcBef>
              <a:buFont typeface="Arial"/>
              <a:buChar char="•"/>
              <a:tabLst>
                <a:tab pos="354965" algn="l"/>
                <a:tab pos="355600" algn="l"/>
              </a:tabLst>
            </a:pPr>
            <a:r>
              <a:rPr lang="en-US" sz="2400" b="1" spc="-5" dirty="0">
                <a:solidFill>
                  <a:srgbClr val="FFFF00"/>
                </a:solidFill>
                <a:latin typeface="Arial"/>
                <a:cs typeface="Arial"/>
              </a:rPr>
              <a:t>PROJECT ASSOCIATES PROGRAMME</a:t>
            </a:r>
          </a:p>
          <a:p>
            <a:pPr marL="355600" indent="-342900">
              <a:spcBef>
                <a:spcPts val="20"/>
              </a:spcBef>
              <a:buFont typeface="Arial"/>
              <a:buChar char="•"/>
              <a:tabLst>
                <a:tab pos="354965" algn="l"/>
                <a:tab pos="355600" algn="l"/>
              </a:tabLst>
            </a:pPr>
            <a:r>
              <a:rPr lang="en-US" sz="2400" b="1" spc="-5" dirty="0">
                <a:solidFill>
                  <a:srgbClr val="FFFF00"/>
                </a:solidFill>
                <a:latin typeface="Arial"/>
                <a:cs typeface="Arial"/>
              </a:rPr>
              <a:t>TEACHERS TRAINING</a:t>
            </a:r>
          </a:p>
          <a:p>
            <a:pPr marL="355600" indent="-342900">
              <a:spcBef>
                <a:spcPts val="20"/>
              </a:spcBef>
              <a:buFont typeface="Arial"/>
              <a:buChar char="•"/>
              <a:tabLst>
                <a:tab pos="354965" algn="l"/>
                <a:tab pos="355600" algn="l"/>
              </a:tabLst>
            </a:pPr>
            <a:r>
              <a:rPr lang="en-US" sz="2400" b="1" spc="-5" dirty="0">
                <a:solidFill>
                  <a:srgbClr val="FFFF00"/>
                </a:solidFill>
                <a:latin typeface="Arial"/>
                <a:cs typeface="Arial"/>
              </a:rPr>
              <a:t>FELLOWSHIP PROGRAMME</a:t>
            </a:r>
            <a:r>
              <a:rPr lang="en-US" sz="2400" b="1" spc="-85" dirty="0">
                <a:solidFill>
                  <a:srgbClr val="FFFF00"/>
                </a:solidFill>
                <a:latin typeface="Arial"/>
                <a:cs typeface="Arial"/>
              </a:rPr>
              <a:t> </a:t>
            </a:r>
            <a:r>
              <a:rPr lang="en-US" sz="2400" b="1" spc="-15" dirty="0">
                <a:solidFill>
                  <a:srgbClr val="FFFF00"/>
                </a:solidFill>
                <a:latin typeface="Arial"/>
                <a:cs typeface="Arial"/>
              </a:rPr>
              <a:t>(JUNIOR/SENIOR)</a:t>
            </a:r>
            <a:endParaRPr sz="2400" dirty="0">
              <a:latin typeface="Arial"/>
              <a:cs typeface="Arial"/>
            </a:endParaRPr>
          </a:p>
        </p:txBody>
      </p:sp>
      <p:sp>
        <p:nvSpPr>
          <p:cNvPr id="5" name="object 5"/>
          <p:cNvSpPr txBox="1"/>
          <p:nvPr/>
        </p:nvSpPr>
        <p:spPr>
          <a:xfrm>
            <a:off x="8156381" y="717844"/>
            <a:ext cx="2372536" cy="2590453"/>
          </a:xfrm>
          <a:prstGeom prst="rect">
            <a:avLst/>
          </a:prstGeom>
        </p:spPr>
        <p:txBody>
          <a:bodyPr vert="horz" wrap="square" lIns="0" tIns="63500" rIns="0" bIns="0" rtlCol="0">
            <a:spAutoFit/>
          </a:bodyPr>
          <a:lstStyle/>
          <a:p>
            <a:pPr marL="74295">
              <a:spcBef>
                <a:spcPts val="500"/>
              </a:spcBef>
            </a:pPr>
            <a:r>
              <a:rPr sz="2000" b="1" dirty="0">
                <a:solidFill>
                  <a:srgbClr val="FFFF00"/>
                </a:solidFill>
                <a:latin typeface="Arial"/>
                <a:cs typeface="Arial"/>
              </a:rPr>
              <a:t>(2 – 3</a:t>
            </a:r>
            <a:r>
              <a:rPr sz="2000" b="1" spc="-50" dirty="0">
                <a:solidFill>
                  <a:srgbClr val="FFFF00"/>
                </a:solidFill>
                <a:latin typeface="Arial"/>
                <a:cs typeface="Arial"/>
              </a:rPr>
              <a:t> </a:t>
            </a:r>
            <a:r>
              <a:rPr sz="2000" b="1" spc="-5" dirty="0">
                <a:solidFill>
                  <a:srgbClr val="FFFF00"/>
                </a:solidFill>
                <a:latin typeface="Arial"/>
                <a:cs typeface="Arial"/>
              </a:rPr>
              <a:t>MONTHS)</a:t>
            </a:r>
            <a:endParaRPr sz="2000" dirty="0">
              <a:latin typeface="Arial"/>
              <a:cs typeface="Arial"/>
            </a:endParaRPr>
          </a:p>
          <a:p>
            <a:pPr marL="52069">
              <a:spcBef>
                <a:spcPts val="400"/>
              </a:spcBef>
            </a:pPr>
            <a:r>
              <a:rPr sz="2000" b="1" dirty="0">
                <a:solidFill>
                  <a:srgbClr val="FFFF00"/>
                </a:solidFill>
                <a:latin typeface="Arial"/>
                <a:cs typeface="Arial"/>
              </a:rPr>
              <a:t>(4 – 12</a:t>
            </a:r>
            <a:r>
              <a:rPr sz="2000" b="1" spc="-75" dirty="0">
                <a:solidFill>
                  <a:srgbClr val="FFFF00"/>
                </a:solidFill>
                <a:latin typeface="Arial"/>
                <a:cs typeface="Arial"/>
              </a:rPr>
              <a:t> </a:t>
            </a:r>
            <a:r>
              <a:rPr sz="2000" b="1" spc="-5" dirty="0">
                <a:solidFill>
                  <a:srgbClr val="FFFF00"/>
                </a:solidFill>
                <a:latin typeface="Arial"/>
                <a:cs typeface="Arial"/>
              </a:rPr>
              <a:t>MONTHS)</a:t>
            </a:r>
            <a:endParaRPr sz="2000" dirty="0">
              <a:latin typeface="Arial"/>
              <a:cs typeface="Arial"/>
            </a:endParaRPr>
          </a:p>
          <a:p>
            <a:pPr marL="12700">
              <a:spcBef>
                <a:spcPts val="500"/>
              </a:spcBef>
            </a:pPr>
            <a:r>
              <a:rPr sz="2000" b="1" dirty="0">
                <a:solidFill>
                  <a:srgbClr val="FFFF00"/>
                </a:solidFill>
                <a:latin typeface="Arial"/>
                <a:cs typeface="Arial"/>
              </a:rPr>
              <a:t>(6 – 36</a:t>
            </a:r>
            <a:r>
              <a:rPr sz="2000" b="1" spc="-60" dirty="0">
                <a:solidFill>
                  <a:srgbClr val="FFFF00"/>
                </a:solidFill>
                <a:latin typeface="Arial"/>
                <a:cs typeface="Arial"/>
              </a:rPr>
              <a:t> </a:t>
            </a:r>
            <a:r>
              <a:rPr sz="2000" b="1" spc="-5" dirty="0">
                <a:solidFill>
                  <a:srgbClr val="FFFF00"/>
                </a:solidFill>
                <a:latin typeface="Arial"/>
                <a:cs typeface="Arial"/>
              </a:rPr>
              <a:t>MONTHS)</a:t>
            </a:r>
            <a:endParaRPr lang="fr-CH" sz="2000" b="1" spc="-5" dirty="0">
              <a:solidFill>
                <a:srgbClr val="FFFF00"/>
              </a:solidFill>
              <a:latin typeface="Arial"/>
              <a:cs typeface="Arial"/>
            </a:endParaRPr>
          </a:p>
          <a:p>
            <a:pPr marL="12700">
              <a:spcBef>
                <a:spcPts val="500"/>
              </a:spcBef>
            </a:pPr>
            <a:r>
              <a:rPr lang="en-US" sz="2000" b="1" spc="-5" dirty="0">
                <a:solidFill>
                  <a:srgbClr val="FFFF00"/>
                </a:solidFill>
                <a:latin typeface="Arial"/>
                <a:cs typeface="Arial"/>
              </a:rPr>
              <a:t>(12</a:t>
            </a:r>
            <a:r>
              <a:rPr lang="en-US" sz="2000" b="1" dirty="0">
                <a:solidFill>
                  <a:srgbClr val="FFFF00"/>
                </a:solidFill>
                <a:latin typeface="Arial"/>
                <a:cs typeface="Arial"/>
              </a:rPr>
              <a:t> – </a:t>
            </a:r>
            <a:r>
              <a:rPr lang="en-US" sz="2000" b="1" spc="-5" dirty="0">
                <a:solidFill>
                  <a:srgbClr val="FFFF00"/>
                </a:solidFill>
                <a:latin typeface="Arial"/>
                <a:cs typeface="Arial"/>
              </a:rPr>
              <a:t>36 MONTHS)</a:t>
            </a:r>
          </a:p>
          <a:p>
            <a:pPr marL="12700">
              <a:spcBef>
                <a:spcPts val="500"/>
              </a:spcBef>
            </a:pPr>
            <a:r>
              <a:rPr lang="en-US" sz="2000" b="1" spc="-5" dirty="0">
                <a:solidFill>
                  <a:srgbClr val="FFFF00"/>
                </a:solidFill>
                <a:latin typeface="Arial"/>
                <a:cs typeface="Arial"/>
              </a:rPr>
              <a:t>(2</a:t>
            </a:r>
            <a:r>
              <a:rPr lang="en-US" sz="2000" b="1" dirty="0">
                <a:solidFill>
                  <a:srgbClr val="FFFF00"/>
                </a:solidFill>
                <a:latin typeface="Arial"/>
                <a:cs typeface="Arial"/>
              </a:rPr>
              <a:t> – </a:t>
            </a:r>
            <a:r>
              <a:rPr lang="en-US" sz="2000" b="1" spc="-5" dirty="0">
                <a:solidFill>
                  <a:srgbClr val="FFFF00"/>
                </a:solidFill>
                <a:latin typeface="Arial"/>
                <a:cs typeface="Arial"/>
              </a:rPr>
              <a:t>3 WEEKS)</a:t>
            </a:r>
          </a:p>
          <a:p>
            <a:pPr marL="12700">
              <a:spcBef>
                <a:spcPts val="500"/>
              </a:spcBef>
            </a:pPr>
            <a:r>
              <a:rPr lang="en-US" sz="2000" b="1" spc="-5" dirty="0">
                <a:solidFill>
                  <a:srgbClr val="FFFF00"/>
                </a:solidFill>
                <a:latin typeface="Arial"/>
                <a:cs typeface="Arial"/>
              </a:rPr>
              <a:t>(</a:t>
            </a:r>
            <a:r>
              <a:rPr lang="en-US" sz="2000" b="1" dirty="0">
                <a:solidFill>
                  <a:srgbClr val="FFFF00"/>
                </a:solidFill>
                <a:latin typeface="Arial"/>
                <a:cs typeface="Arial"/>
              </a:rPr>
              <a:t>6 – 36</a:t>
            </a:r>
            <a:r>
              <a:rPr lang="en-US" sz="2000" b="1" spc="-75" dirty="0">
                <a:solidFill>
                  <a:srgbClr val="FFFF00"/>
                </a:solidFill>
                <a:latin typeface="Arial"/>
                <a:cs typeface="Arial"/>
              </a:rPr>
              <a:t> </a:t>
            </a:r>
            <a:r>
              <a:rPr lang="en-US" sz="2000" b="1" spc="-5" dirty="0">
                <a:solidFill>
                  <a:srgbClr val="FFFF00"/>
                </a:solidFill>
                <a:latin typeface="Arial"/>
                <a:cs typeface="Arial"/>
              </a:rPr>
              <a:t>MONTHS)</a:t>
            </a:r>
          </a:p>
          <a:p>
            <a:pPr marL="12700">
              <a:spcBef>
                <a:spcPts val="500"/>
              </a:spcBef>
            </a:pPr>
            <a:endParaRPr sz="2000" dirty="0">
              <a:latin typeface="Arial"/>
              <a:cs typeface="Arial"/>
            </a:endParaRPr>
          </a:p>
        </p:txBody>
      </p:sp>
      <p:sp>
        <p:nvSpPr>
          <p:cNvPr id="6" name="object 6"/>
          <p:cNvSpPr txBox="1"/>
          <p:nvPr/>
        </p:nvSpPr>
        <p:spPr>
          <a:xfrm>
            <a:off x="931275" y="2947046"/>
            <a:ext cx="7108816" cy="764312"/>
          </a:xfrm>
          <a:prstGeom prst="rect">
            <a:avLst/>
          </a:prstGeom>
        </p:spPr>
        <p:txBody>
          <a:bodyPr vert="horz" wrap="square" lIns="0" tIns="12700" rIns="0" bIns="0" rtlCol="0">
            <a:spAutoFit/>
          </a:bodyPr>
          <a:lstStyle/>
          <a:p>
            <a:pPr marL="355600" indent="-342900">
              <a:spcBef>
                <a:spcPts val="100"/>
              </a:spcBef>
              <a:buFont typeface="Arial"/>
              <a:buChar char="•"/>
              <a:tabLst>
                <a:tab pos="354965" algn="l"/>
                <a:tab pos="355600" algn="l"/>
              </a:tabLst>
            </a:pPr>
            <a:r>
              <a:rPr sz="2400" b="1" spc="-5" dirty="0">
                <a:solidFill>
                  <a:srgbClr val="FFFF00"/>
                </a:solidFill>
                <a:latin typeface="Arial"/>
                <a:cs typeface="Arial"/>
              </a:rPr>
              <a:t>FELLOWSHIP PROGRAMME</a:t>
            </a:r>
            <a:r>
              <a:rPr sz="2400" b="1" spc="-85" dirty="0">
                <a:solidFill>
                  <a:srgbClr val="FFFF00"/>
                </a:solidFill>
                <a:latin typeface="Arial"/>
                <a:cs typeface="Arial"/>
              </a:rPr>
              <a:t> </a:t>
            </a:r>
            <a:r>
              <a:rPr sz="2400" b="1" spc="-15" dirty="0">
                <a:solidFill>
                  <a:srgbClr val="FFFF00"/>
                </a:solidFill>
                <a:latin typeface="Arial"/>
                <a:cs typeface="Arial"/>
              </a:rPr>
              <a:t>(POST-DOC)</a:t>
            </a:r>
            <a:endParaRPr lang="fr-CH" sz="2400" b="1" spc="-15" dirty="0">
              <a:solidFill>
                <a:srgbClr val="FFFF00"/>
              </a:solidFill>
              <a:latin typeface="Arial"/>
              <a:cs typeface="Arial"/>
            </a:endParaRPr>
          </a:p>
          <a:p>
            <a:pPr marL="355600" indent="-342900">
              <a:spcBef>
                <a:spcPts val="100"/>
              </a:spcBef>
              <a:buFont typeface="Arial"/>
              <a:buChar char="•"/>
              <a:tabLst>
                <a:tab pos="354965" algn="l"/>
                <a:tab pos="355600" algn="l"/>
              </a:tabLst>
            </a:pPr>
            <a:r>
              <a:rPr lang="en-US" sz="2400" b="1" spc="-15" dirty="0">
                <a:solidFill>
                  <a:srgbClr val="FFFF00"/>
                </a:solidFill>
                <a:latin typeface="Arial"/>
                <a:cs typeface="Arial"/>
              </a:rPr>
              <a:t>STAFF POSITIONS </a:t>
            </a:r>
            <a:r>
              <a:rPr lang="en-US" sz="2400" b="1" spc="-5" dirty="0">
                <a:solidFill>
                  <a:srgbClr val="FFFF00"/>
                </a:solidFill>
                <a:latin typeface="Arial"/>
                <a:cs typeface="Arial"/>
              </a:rPr>
              <a:t>PROGRAMME   </a:t>
            </a:r>
            <a:r>
              <a:rPr lang="en-US" sz="2400" b="1" spc="-15" dirty="0">
                <a:solidFill>
                  <a:srgbClr val="FFFF00"/>
                </a:solidFill>
                <a:latin typeface="Arial"/>
                <a:cs typeface="Arial"/>
              </a:rPr>
              <a:t> </a:t>
            </a:r>
            <a:endParaRPr sz="2400" dirty="0">
              <a:latin typeface="Arial"/>
              <a:cs typeface="Arial"/>
            </a:endParaRPr>
          </a:p>
        </p:txBody>
      </p:sp>
      <p:sp>
        <p:nvSpPr>
          <p:cNvPr id="7" name="object 7"/>
          <p:cNvSpPr txBox="1"/>
          <p:nvPr/>
        </p:nvSpPr>
        <p:spPr>
          <a:xfrm>
            <a:off x="8156381" y="3100159"/>
            <a:ext cx="2072005" cy="641201"/>
          </a:xfrm>
          <a:prstGeom prst="rect">
            <a:avLst/>
          </a:prstGeom>
        </p:spPr>
        <p:txBody>
          <a:bodyPr vert="horz" wrap="square" lIns="0" tIns="12700" rIns="0" bIns="0" rtlCol="0">
            <a:spAutoFit/>
          </a:bodyPr>
          <a:lstStyle/>
          <a:p>
            <a:pPr marL="12700">
              <a:spcBef>
                <a:spcPts val="100"/>
              </a:spcBef>
            </a:pPr>
            <a:r>
              <a:rPr sz="2000" b="1" dirty="0">
                <a:solidFill>
                  <a:srgbClr val="FFFF00"/>
                </a:solidFill>
                <a:latin typeface="Arial"/>
                <a:cs typeface="Arial"/>
              </a:rPr>
              <a:t>(6 – 36</a:t>
            </a:r>
            <a:r>
              <a:rPr sz="2000" b="1" spc="-75" dirty="0">
                <a:solidFill>
                  <a:srgbClr val="FFFF00"/>
                </a:solidFill>
                <a:latin typeface="Arial"/>
                <a:cs typeface="Arial"/>
              </a:rPr>
              <a:t> </a:t>
            </a:r>
            <a:r>
              <a:rPr sz="2000" b="1" spc="-5" dirty="0">
                <a:solidFill>
                  <a:srgbClr val="FFFF00"/>
                </a:solidFill>
                <a:latin typeface="Arial"/>
                <a:cs typeface="Arial"/>
              </a:rPr>
              <a:t>MONTHS)</a:t>
            </a:r>
            <a:endParaRPr lang="fr-CH" sz="2000" b="1" spc="-5" dirty="0">
              <a:solidFill>
                <a:srgbClr val="FFFF00"/>
              </a:solidFill>
              <a:latin typeface="Arial"/>
              <a:cs typeface="Arial"/>
            </a:endParaRPr>
          </a:p>
          <a:p>
            <a:pPr marL="12700">
              <a:spcBef>
                <a:spcPts val="100"/>
              </a:spcBef>
            </a:pPr>
            <a:r>
              <a:rPr lang="en-US" sz="2000" b="1" spc="-5" dirty="0">
                <a:solidFill>
                  <a:srgbClr val="FFFF00"/>
                </a:solidFill>
                <a:latin typeface="Arial"/>
                <a:cs typeface="Arial"/>
              </a:rPr>
              <a:t>(5 YEARS)</a:t>
            </a:r>
            <a:endParaRPr sz="2000" dirty="0">
              <a:latin typeface="Arial"/>
              <a:cs typeface="Arial"/>
            </a:endParaRPr>
          </a:p>
        </p:txBody>
      </p:sp>
      <p:sp>
        <p:nvSpPr>
          <p:cNvPr id="8" name="object 8"/>
          <p:cNvSpPr txBox="1"/>
          <p:nvPr/>
        </p:nvSpPr>
        <p:spPr>
          <a:xfrm>
            <a:off x="1676858" y="5363019"/>
            <a:ext cx="8329295" cy="939800"/>
          </a:xfrm>
          <a:prstGeom prst="rect">
            <a:avLst/>
          </a:prstGeom>
        </p:spPr>
        <p:txBody>
          <a:bodyPr vert="horz" wrap="square" lIns="0" tIns="12700" rIns="0" bIns="0" rtlCol="0">
            <a:spAutoFit/>
          </a:bodyPr>
          <a:lstStyle/>
          <a:p>
            <a:pPr marL="365125" marR="5080" indent="-353060">
              <a:spcBef>
                <a:spcPts val="100"/>
              </a:spcBef>
              <a:buFont typeface="Arial"/>
              <a:buChar char="•"/>
              <a:tabLst>
                <a:tab pos="354965" algn="l"/>
                <a:tab pos="355600" algn="l"/>
              </a:tabLst>
            </a:pPr>
            <a:r>
              <a:rPr sz="2000" b="1" dirty="0">
                <a:solidFill>
                  <a:srgbClr val="FFFFFF"/>
                </a:solidFill>
                <a:latin typeface="Arial"/>
                <a:cs typeface="Arial"/>
              </a:rPr>
              <a:t>CERN </a:t>
            </a:r>
            <a:r>
              <a:rPr sz="2000" b="1" spc="-5" dirty="0">
                <a:solidFill>
                  <a:srgbClr val="FFFFFF"/>
                </a:solidFill>
                <a:latin typeface="Arial"/>
                <a:cs typeface="Arial"/>
              </a:rPr>
              <a:t>does not grant academic titles, agreement with Universities  mandatory: </a:t>
            </a:r>
            <a:r>
              <a:rPr sz="2000" b="1" dirty="0">
                <a:solidFill>
                  <a:srgbClr val="FFFFFF"/>
                </a:solidFill>
                <a:latin typeface="Arial"/>
                <a:cs typeface="Arial"/>
              </a:rPr>
              <a:t>1 </a:t>
            </a:r>
            <a:r>
              <a:rPr sz="2000" b="1" spc="-5" dirty="0">
                <a:solidFill>
                  <a:srgbClr val="FFFFFF"/>
                </a:solidFill>
                <a:latin typeface="Arial"/>
                <a:cs typeface="Arial"/>
              </a:rPr>
              <a:t>University supervisor </a:t>
            </a:r>
            <a:r>
              <a:rPr sz="2000" b="1" dirty="0">
                <a:solidFill>
                  <a:srgbClr val="FFFFFF"/>
                </a:solidFill>
                <a:latin typeface="Arial"/>
                <a:cs typeface="Arial"/>
              </a:rPr>
              <a:t>+ 1 CERN </a:t>
            </a:r>
            <a:r>
              <a:rPr sz="2000" b="1" spc="-5" dirty="0">
                <a:solidFill>
                  <a:srgbClr val="FFFFFF"/>
                </a:solidFill>
                <a:latin typeface="Arial"/>
                <a:cs typeface="Arial"/>
              </a:rPr>
              <a:t>supervisor </a:t>
            </a:r>
            <a:r>
              <a:rPr sz="2000" b="1" u="sng" spc="-5" dirty="0">
                <a:solidFill>
                  <a:srgbClr val="FFFFFF"/>
                </a:solidFill>
                <a:uFill>
                  <a:solidFill>
                    <a:srgbClr val="FFFFFF"/>
                  </a:solidFill>
                </a:uFill>
                <a:latin typeface="Arial"/>
                <a:cs typeface="Arial"/>
              </a:rPr>
              <a:t> Excellent opportunity </a:t>
            </a:r>
            <a:r>
              <a:rPr sz="2000" b="1" u="sng" dirty="0">
                <a:solidFill>
                  <a:srgbClr val="FFFFFF"/>
                </a:solidFill>
                <a:uFill>
                  <a:solidFill>
                    <a:srgbClr val="FFFFFF"/>
                  </a:solidFill>
                </a:uFill>
                <a:latin typeface="Arial"/>
                <a:cs typeface="Arial"/>
              </a:rPr>
              <a:t>to </a:t>
            </a:r>
            <a:r>
              <a:rPr sz="2000" b="1" u="sng" spc="-5" dirty="0">
                <a:solidFill>
                  <a:srgbClr val="FFFFFF"/>
                </a:solidFill>
                <a:uFill>
                  <a:solidFill>
                    <a:srgbClr val="FFFFFF"/>
                  </a:solidFill>
                </a:uFill>
                <a:latin typeface="Arial"/>
                <a:cs typeface="Arial"/>
              </a:rPr>
              <a:t>start/develop collaboration</a:t>
            </a:r>
            <a:endParaRPr sz="2000" dirty="0">
              <a:latin typeface="Arial"/>
              <a:cs typeface="Arial"/>
            </a:endParaRPr>
          </a:p>
        </p:txBody>
      </p:sp>
      <p:sp>
        <p:nvSpPr>
          <p:cNvPr id="9" name="Date Placeholder 8">
            <a:extLst>
              <a:ext uri="{FF2B5EF4-FFF2-40B4-BE49-F238E27FC236}">
                <a16:creationId xmlns:a16="http://schemas.microsoft.com/office/drawing/2014/main" id="{FEA818FD-C3FD-456C-8053-75104A0EB3A4}"/>
              </a:ext>
            </a:extLst>
          </p:cNvPr>
          <p:cNvSpPr>
            <a:spLocks noGrp="1"/>
          </p:cNvSpPr>
          <p:nvPr>
            <p:ph type="dt" sz="half" idx="10"/>
          </p:nvPr>
        </p:nvSpPr>
        <p:spPr/>
        <p:txBody>
          <a:bodyPr/>
          <a:lstStyle/>
          <a:p>
            <a:fld id="{EE14197A-8104-4EA7-8B24-EACEE495F56F}" type="datetime1">
              <a:rPr lang="en-US" smtClean="0"/>
              <a:t>8/5/2020</a:t>
            </a:fld>
            <a:endParaRPr lang="en-US"/>
          </a:p>
        </p:txBody>
      </p:sp>
    </p:spTree>
    <p:extLst>
      <p:ext uri="{BB962C8B-B14F-4D97-AF65-F5344CB8AC3E}">
        <p14:creationId xmlns:p14="http://schemas.microsoft.com/office/powerpoint/2010/main" val="16165549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B49FCA4-5963-47C6-B03E-3BC0BA0122A7}"/>
              </a:ext>
            </a:extLst>
          </p:cNvPr>
          <p:cNvSpPr txBox="1">
            <a:spLocks/>
          </p:cNvSpPr>
          <p:nvPr/>
        </p:nvSpPr>
        <p:spPr>
          <a:xfrm>
            <a:off x="6172200" y="5715000"/>
            <a:ext cx="4267200" cy="838200"/>
          </a:xfrm>
          <a:prstGeom prst="rect">
            <a:avLst/>
          </a:prstGeom>
        </p:spPr>
        <p:txBody>
          <a:bodyPr lIns="45720" rIns="45720" anchor="b">
            <a:normAutofit/>
          </a:bodyPr>
          <a:lstStyle/>
          <a:p>
            <a:pPr algn="ctr" eaLnBrk="0" hangingPunct="0">
              <a:defRPr/>
            </a:pPr>
            <a:endParaRPr lang="en-US" sz="1600" b="1" kern="0" dirty="0">
              <a:solidFill>
                <a:schemeClr val="tx2"/>
              </a:solidFill>
              <a:ea typeface="+mj-ea"/>
              <a:cs typeface="Arial" pitchFamily="34" charset="0"/>
            </a:endParaRPr>
          </a:p>
        </p:txBody>
      </p:sp>
      <p:sp>
        <p:nvSpPr>
          <p:cNvPr id="2" name="Date Placeholder 1">
            <a:extLst>
              <a:ext uri="{FF2B5EF4-FFF2-40B4-BE49-F238E27FC236}">
                <a16:creationId xmlns:a16="http://schemas.microsoft.com/office/drawing/2014/main" id="{E3D42CDB-769C-4D8E-A160-1196515AA722}"/>
              </a:ext>
            </a:extLst>
          </p:cNvPr>
          <p:cNvSpPr>
            <a:spLocks noGrp="1"/>
          </p:cNvSpPr>
          <p:nvPr>
            <p:ph type="dt" sz="half" idx="10"/>
          </p:nvPr>
        </p:nvSpPr>
        <p:spPr/>
        <p:txBody>
          <a:bodyPr/>
          <a:lstStyle/>
          <a:p>
            <a:fld id="{17173B10-47A1-4353-8758-2902419E8B57}" type="datetime1">
              <a:rPr lang="en-US" smtClean="0"/>
              <a:t>8/5/2020</a:t>
            </a:fld>
            <a:endParaRPr lang="en-US"/>
          </a:p>
        </p:txBody>
      </p:sp>
      <p:sp>
        <p:nvSpPr>
          <p:cNvPr id="3" name="Footer Placeholder 2">
            <a:extLst>
              <a:ext uri="{FF2B5EF4-FFF2-40B4-BE49-F238E27FC236}">
                <a16:creationId xmlns:a16="http://schemas.microsoft.com/office/drawing/2014/main" id="{C35F79B1-CE00-47D3-B707-D1A8E859E4AF}"/>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285915CA-D709-4617-99C7-690393FEE9D8}"/>
              </a:ext>
            </a:extLst>
          </p:cNvPr>
          <p:cNvSpPr>
            <a:spLocks noGrp="1"/>
          </p:cNvSpPr>
          <p:nvPr>
            <p:ph type="sldNum" sz="quarter" idx="12"/>
          </p:nvPr>
        </p:nvSpPr>
        <p:spPr/>
        <p:txBody>
          <a:bodyPr/>
          <a:lstStyle/>
          <a:p>
            <a:fld id="{3FF4C11E-A135-4B5B-868A-275798F8F019}" type="slidenum">
              <a:rPr lang="en-US" smtClean="0"/>
              <a:t>11</a:t>
            </a:fld>
            <a:endParaRPr lang="en-US"/>
          </a:p>
        </p:txBody>
      </p:sp>
      <p:pic>
        <p:nvPicPr>
          <p:cNvPr id="8" name="Picture 5">
            <a:extLst>
              <a:ext uri="{FF2B5EF4-FFF2-40B4-BE49-F238E27FC236}">
                <a16:creationId xmlns:a16="http://schemas.microsoft.com/office/drawing/2014/main" id="{C1DE7BF0-F445-4E93-8A7C-1FA3C795FE31}"/>
              </a:ext>
            </a:extLst>
          </p:cNvPr>
          <p:cNvPicPr/>
          <p:nvPr/>
        </p:nvPicPr>
        <p:blipFill>
          <a:blip r:embed="rId2"/>
          <a:stretch/>
        </p:blipFill>
        <p:spPr>
          <a:xfrm>
            <a:off x="218651" y="154260"/>
            <a:ext cx="1071000" cy="1063080"/>
          </a:xfrm>
          <a:prstGeom prst="rect">
            <a:avLst/>
          </a:prstGeom>
          <a:ln>
            <a:noFill/>
          </a:ln>
        </p:spPr>
      </p:pic>
      <p:graphicFrame>
        <p:nvGraphicFramePr>
          <p:cNvPr id="11" name="Table 10">
            <a:extLst>
              <a:ext uri="{FF2B5EF4-FFF2-40B4-BE49-F238E27FC236}">
                <a16:creationId xmlns:a16="http://schemas.microsoft.com/office/drawing/2014/main" id="{9943174B-A3C3-4522-A5D6-E76D54F7421D}"/>
              </a:ext>
            </a:extLst>
          </p:cNvPr>
          <p:cNvGraphicFramePr>
            <a:graphicFrameLocks noGrp="1"/>
          </p:cNvGraphicFramePr>
          <p:nvPr>
            <p:extLst>
              <p:ext uri="{D42A27DB-BD31-4B8C-83A1-F6EECF244321}">
                <p14:modId xmlns:p14="http://schemas.microsoft.com/office/powerpoint/2010/main" val="1381075207"/>
              </p:ext>
            </p:extLst>
          </p:nvPr>
        </p:nvGraphicFramePr>
        <p:xfrm>
          <a:off x="1814004" y="742950"/>
          <a:ext cx="8229600" cy="5863848"/>
        </p:xfrm>
        <a:graphic>
          <a:graphicData uri="http://schemas.openxmlformats.org/drawingml/2006/table">
            <a:tbl>
              <a:tblPr/>
              <a:tblGrid>
                <a:gridCol w="4654296">
                  <a:extLst>
                    <a:ext uri="{9D8B030D-6E8A-4147-A177-3AD203B41FA5}">
                      <a16:colId xmlns:a16="http://schemas.microsoft.com/office/drawing/2014/main" val="20000"/>
                    </a:ext>
                  </a:extLst>
                </a:gridCol>
                <a:gridCol w="3575304">
                  <a:extLst>
                    <a:ext uri="{9D8B030D-6E8A-4147-A177-3AD203B41FA5}">
                      <a16:colId xmlns:a16="http://schemas.microsoft.com/office/drawing/2014/main" val="20001"/>
                    </a:ext>
                  </a:extLst>
                </a:gridCol>
              </a:tblGrid>
              <a:tr h="0">
                <a:tc>
                  <a:txBody>
                    <a:bodyPr/>
                    <a:lstStyle/>
                    <a:p>
                      <a:pPr marL="0" marR="0" algn="ctr">
                        <a:lnSpc>
                          <a:spcPct val="135000"/>
                        </a:lnSpc>
                        <a:spcBef>
                          <a:spcPts val="600"/>
                        </a:spcBef>
                        <a:spcAft>
                          <a:spcPts val="600"/>
                        </a:spcAft>
                        <a:tabLst>
                          <a:tab pos="2971800" algn="ctr"/>
                          <a:tab pos="5943600" algn="r"/>
                        </a:tabLst>
                      </a:pPr>
                      <a:r>
                        <a:rPr lang="en-US" sz="1600" b="1" dirty="0">
                          <a:solidFill>
                            <a:schemeClr val="tx1"/>
                          </a:solidFill>
                          <a:latin typeface="Arial" pitchFamily="34" charset="0"/>
                          <a:ea typeface="Times New Roman"/>
                          <a:cs typeface="Arial" pitchFamily="34" charset="0"/>
                        </a:rPr>
                        <a:t>Description</a:t>
                      </a:r>
                      <a:endParaRPr lang="en-US" sz="1600" dirty="0">
                        <a:solidFill>
                          <a:schemeClr val="tx1"/>
                        </a:solidFill>
                        <a:latin typeface="Arial" pitchFamily="34" charset="0"/>
                        <a:ea typeface="Times New Roman"/>
                        <a:cs typeface="Arial" pitchFamily="34" charset="0"/>
                      </a:endParaRP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35000"/>
                        </a:lnSpc>
                        <a:spcBef>
                          <a:spcPts val="600"/>
                        </a:spcBef>
                        <a:spcAft>
                          <a:spcPts val="600"/>
                        </a:spcAft>
                        <a:tabLst>
                          <a:tab pos="2971800" algn="ctr"/>
                          <a:tab pos="5943600" algn="r"/>
                        </a:tabLst>
                      </a:pPr>
                      <a:r>
                        <a:rPr lang="en-US" sz="1600" b="1" dirty="0">
                          <a:solidFill>
                            <a:schemeClr val="tx1"/>
                          </a:solidFill>
                          <a:latin typeface="Arial" pitchFamily="34" charset="0"/>
                          <a:ea typeface="Times New Roman"/>
                          <a:cs typeface="Arial" pitchFamily="34" charset="0"/>
                        </a:rPr>
                        <a:t>Remarks</a:t>
                      </a:r>
                      <a:endParaRPr lang="en-US" sz="1600" dirty="0">
                        <a:solidFill>
                          <a:schemeClr val="tx1"/>
                        </a:solidFill>
                        <a:latin typeface="Arial" pitchFamily="34" charset="0"/>
                        <a:ea typeface="Times New Roman"/>
                        <a:cs typeface="Arial" pitchFamily="34" charset="0"/>
                      </a:endParaRP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45825">
                <a:tc>
                  <a:txBody>
                    <a:bodyPr/>
                    <a:lstStyle/>
                    <a:p>
                      <a:pPr marL="0" marR="0">
                        <a:lnSpc>
                          <a:spcPct val="115000"/>
                        </a:lnSpc>
                        <a:spcBef>
                          <a:spcPts val="300"/>
                        </a:spcBef>
                        <a:spcAft>
                          <a:spcPts val="300"/>
                        </a:spcAft>
                        <a:tabLst>
                          <a:tab pos="2971800" algn="ctr"/>
                          <a:tab pos="5943600" algn="r"/>
                          <a:tab pos="457200" algn="l"/>
                          <a:tab pos="2971800" algn="ctr"/>
                          <a:tab pos="5943600" algn="r"/>
                        </a:tabLst>
                      </a:pPr>
                      <a:r>
                        <a:rPr lang="en-US" sz="1600" b="1" dirty="0">
                          <a:solidFill>
                            <a:schemeClr val="tx1"/>
                          </a:solidFill>
                          <a:latin typeface="Arial" pitchFamily="34" charset="0"/>
                          <a:ea typeface="Times New Roman"/>
                          <a:cs typeface="Arial" pitchFamily="34" charset="0"/>
                        </a:rPr>
                        <a:t>Students programs</a:t>
                      </a:r>
                      <a:endParaRPr lang="en-US" sz="1600" dirty="0">
                        <a:solidFill>
                          <a:schemeClr val="tx1"/>
                        </a:solidFill>
                        <a:latin typeface="Arial" pitchFamily="34" charset="0"/>
                        <a:ea typeface="Times New Roman"/>
                        <a:cs typeface="Arial" pitchFamily="34" charset="0"/>
                      </a:endParaRPr>
                    </a:p>
                    <a:p>
                      <a:pPr marL="342900" marR="0" lvl="0" indent="-342900">
                        <a:lnSpc>
                          <a:spcPct val="115000"/>
                        </a:lnSpc>
                        <a:spcBef>
                          <a:spcPts val="0"/>
                        </a:spcBef>
                        <a:spcAft>
                          <a:spcPts val="0"/>
                        </a:spcAft>
                        <a:buFont typeface="+mj-lt"/>
                        <a:buNone/>
                        <a:tabLst>
                          <a:tab pos="2971800" algn="ctr"/>
                          <a:tab pos="5943600" algn="r"/>
                          <a:tab pos="274320" algn="l"/>
                          <a:tab pos="2971800" algn="ctr"/>
                          <a:tab pos="5943600" algn="r"/>
                        </a:tabLst>
                      </a:pPr>
                      <a:r>
                        <a:rPr lang="en-US" sz="1600" dirty="0" err="1">
                          <a:solidFill>
                            <a:schemeClr val="tx1"/>
                          </a:solidFill>
                          <a:latin typeface="Arial" pitchFamily="34" charset="0"/>
                          <a:ea typeface="Times New Roman"/>
                          <a:cs typeface="Arial" pitchFamily="34" charset="0"/>
                        </a:rPr>
                        <a:t>i</a:t>
                      </a:r>
                      <a:r>
                        <a:rPr lang="en-US" sz="1600" dirty="0">
                          <a:solidFill>
                            <a:schemeClr val="tx1"/>
                          </a:solidFill>
                          <a:latin typeface="Arial" pitchFamily="34" charset="0"/>
                          <a:ea typeface="Times New Roman"/>
                          <a:cs typeface="Arial" pitchFamily="34" charset="0"/>
                        </a:rPr>
                        <a:t>. Doctoral, Technical, Administrative</a:t>
                      </a:r>
                    </a:p>
                    <a:p>
                      <a:pPr marL="45720" marR="0">
                        <a:lnSpc>
                          <a:spcPct val="115000"/>
                        </a:lnSpc>
                        <a:spcBef>
                          <a:spcPts val="0"/>
                        </a:spcBef>
                        <a:spcAft>
                          <a:spcPts val="0"/>
                        </a:spcAft>
                        <a:tabLst>
                          <a:tab pos="2971800" algn="ctr"/>
                          <a:tab pos="5943600" algn="r"/>
                          <a:tab pos="274320" algn="l"/>
                          <a:tab pos="2971800" algn="ctr"/>
                          <a:tab pos="5943600" algn="r"/>
                        </a:tabLst>
                      </a:pPr>
                      <a:r>
                        <a:rPr lang="en-US" sz="1600" dirty="0">
                          <a:solidFill>
                            <a:schemeClr val="tx1"/>
                          </a:solidFill>
                          <a:latin typeface="Arial" pitchFamily="34" charset="0"/>
                          <a:ea typeface="Times New Roman"/>
                          <a:cs typeface="Arial" pitchFamily="34" charset="0"/>
                        </a:rPr>
                        <a:t>(PhD thesis work, Bachelor or Master project)</a:t>
                      </a:r>
                    </a:p>
                    <a:p>
                      <a:pPr marL="342900" marR="0" lvl="0" indent="-342900">
                        <a:lnSpc>
                          <a:spcPct val="115000"/>
                        </a:lnSpc>
                        <a:spcBef>
                          <a:spcPts val="0"/>
                        </a:spcBef>
                        <a:spcAft>
                          <a:spcPts val="0"/>
                        </a:spcAft>
                        <a:buFont typeface="+mj-lt"/>
                        <a:buNone/>
                        <a:tabLst>
                          <a:tab pos="2971800" algn="ctr"/>
                          <a:tab pos="5943600" algn="r"/>
                          <a:tab pos="274320" algn="l"/>
                          <a:tab pos="2971800" algn="ctr"/>
                          <a:tab pos="5943600" algn="r"/>
                        </a:tabLst>
                      </a:pPr>
                      <a:r>
                        <a:rPr lang="en-US" sz="1600" dirty="0">
                          <a:solidFill>
                            <a:schemeClr val="tx1"/>
                          </a:solidFill>
                          <a:latin typeface="Arial" pitchFamily="34" charset="0"/>
                          <a:ea typeface="Times New Roman"/>
                          <a:cs typeface="Arial" pitchFamily="34" charset="0"/>
                        </a:rPr>
                        <a:t>ii. Summer (undergraduates) </a:t>
                      </a:r>
                    </a:p>
                    <a:p>
                      <a:pPr marL="342900" marR="0" lvl="0" indent="-342900">
                        <a:lnSpc>
                          <a:spcPct val="115000"/>
                        </a:lnSpc>
                        <a:spcBef>
                          <a:spcPts val="0"/>
                        </a:spcBef>
                        <a:spcAft>
                          <a:spcPts val="0"/>
                        </a:spcAft>
                        <a:buFont typeface="+mj-lt"/>
                        <a:buNone/>
                        <a:tabLst>
                          <a:tab pos="2971800" algn="ctr"/>
                          <a:tab pos="5943600" algn="r"/>
                          <a:tab pos="274320" algn="l"/>
                          <a:tab pos="2971800" algn="ctr"/>
                          <a:tab pos="5943600" algn="r"/>
                        </a:tabLst>
                      </a:pPr>
                      <a:r>
                        <a:rPr lang="en-US" sz="1600" dirty="0">
                          <a:solidFill>
                            <a:schemeClr val="tx1"/>
                          </a:solidFill>
                          <a:latin typeface="Arial" pitchFamily="34" charset="0"/>
                          <a:ea typeface="Times New Roman"/>
                          <a:cs typeface="Arial" pitchFamily="34" charset="0"/>
                        </a:rPr>
                        <a:t>iii. Short Term Internship (undergraduates)</a:t>
                      </a:r>
                    </a:p>
                    <a:p>
                      <a:pPr marL="342900" marR="0" lvl="0" indent="-342900">
                        <a:lnSpc>
                          <a:spcPct val="115000"/>
                        </a:lnSpc>
                        <a:spcBef>
                          <a:spcPts val="0"/>
                        </a:spcBef>
                        <a:spcAft>
                          <a:spcPts val="0"/>
                        </a:spcAft>
                        <a:buFont typeface="+mj-lt"/>
                        <a:buNone/>
                        <a:tabLst>
                          <a:tab pos="2971800" algn="ctr"/>
                          <a:tab pos="5943600" algn="r"/>
                          <a:tab pos="274320" algn="l"/>
                          <a:tab pos="2971800" algn="ctr"/>
                          <a:tab pos="5943600" algn="r"/>
                        </a:tabLst>
                      </a:pPr>
                      <a:r>
                        <a:rPr lang="en-US" sz="1600" dirty="0">
                          <a:solidFill>
                            <a:schemeClr val="tx1"/>
                          </a:solidFill>
                          <a:latin typeface="Arial" pitchFamily="34" charset="0"/>
                          <a:ea typeface="Times New Roman"/>
                          <a:cs typeface="Arial" pitchFamily="34" charset="0"/>
                        </a:rPr>
                        <a:t>iv. Accelerator Schools (Introductory &amp; Adv)</a:t>
                      </a: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tabLst>
                          <a:tab pos="2971800" algn="ctr"/>
                          <a:tab pos="5943600" algn="r"/>
                        </a:tabLst>
                      </a:pPr>
                      <a:endParaRPr lang="en-US" sz="1600" dirty="0">
                        <a:solidFill>
                          <a:schemeClr val="tx1"/>
                        </a:solidFill>
                        <a:latin typeface="Arial" pitchFamily="34" charset="0"/>
                        <a:ea typeface="Times New Roman"/>
                        <a:cs typeface="Arial" pitchFamily="34" charset="0"/>
                      </a:endParaRPr>
                    </a:p>
                    <a:p>
                      <a:pPr marL="0" marR="0">
                        <a:lnSpc>
                          <a:spcPct val="115000"/>
                        </a:lnSpc>
                        <a:spcBef>
                          <a:spcPts val="0"/>
                        </a:spcBef>
                        <a:spcAft>
                          <a:spcPts val="0"/>
                        </a:spcAft>
                        <a:tabLst>
                          <a:tab pos="2971800" algn="ctr"/>
                          <a:tab pos="5943600" algn="r"/>
                        </a:tabLst>
                      </a:pPr>
                      <a:r>
                        <a:rPr lang="en-US" sz="1600" dirty="0" err="1">
                          <a:solidFill>
                            <a:schemeClr val="tx1"/>
                          </a:solidFill>
                          <a:latin typeface="Arial" pitchFamily="34" charset="0"/>
                          <a:ea typeface="Times New Roman"/>
                          <a:cs typeface="Arial" pitchFamily="34" charset="0"/>
                        </a:rPr>
                        <a:t>i</a:t>
                      </a:r>
                      <a:r>
                        <a:rPr lang="en-US" sz="1600" dirty="0">
                          <a:solidFill>
                            <a:schemeClr val="tx1"/>
                          </a:solidFill>
                          <a:latin typeface="Arial" pitchFamily="34" charset="0"/>
                          <a:ea typeface="Times New Roman"/>
                          <a:cs typeface="Arial" pitchFamily="34" charset="0"/>
                        </a:rPr>
                        <a:t>. 6 months to 03 years (~ 290 positions/  year)</a:t>
                      </a:r>
                    </a:p>
                    <a:p>
                      <a:pPr marL="0" marR="0">
                        <a:lnSpc>
                          <a:spcPct val="115000"/>
                        </a:lnSpc>
                        <a:spcBef>
                          <a:spcPts val="0"/>
                        </a:spcBef>
                        <a:spcAft>
                          <a:spcPts val="0"/>
                        </a:spcAft>
                        <a:tabLst>
                          <a:tab pos="2971800" algn="ctr"/>
                          <a:tab pos="5943600" algn="r"/>
                        </a:tabLst>
                      </a:pPr>
                      <a:r>
                        <a:rPr lang="en-US" sz="1600" dirty="0">
                          <a:solidFill>
                            <a:schemeClr val="tx1"/>
                          </a:solidFill>
                          <a:latin typeface="Arial" pitchFamily="34" charset="0"/>
                          <a:ea typeface="Times New Roman"/>
                          <a:cs typeface="Arial" pitchFamily="34" charset="0"/>
                        </a:rPr>
                        <a:t>ii. 8 to 13 weeks (~200 positions/year)</a:t>
                      </a:r>
                    </a:p>
                    <a:p>
                      <a:pPr marL="0" marR="0">
                        <a:lnSpc>
                          <a:spcPct val="115000"/>
                        </a:lnSpc>
                        <a:spcBef>
                          <a:spcPts val="0"/>
                        </a:spcBef>
                        <a:spcAft>
                          <a:spcPts val="0"/>
                        </a:spcAft>
                        <a:tabLst>
                          <a:tab pos="2971800" algn="ctr"/>
                          <a:tab pos="5943600" algn="r"/>
                          <a:tab pos="457200" algn="l"/>
                          <a:tab pos="2971800" algn="ctr"/>
                          <a:tab pos="5943600" algn="r"/>
                        </a:tabLst>
                      </a:pPr>
                      <a:r>
                        <a:rPr lang="en-US" sz="1600" dirty="0">
                          <a:solidFill>
                            <a:schemeClr val="tx1"/>
                          </a:solidFill>
                          <a:latin typeface="Arial" pitchFamily="34" charset="0"/>
                          <a:ea typeface="Times New Roman"/>
                          <a:cs typeface="Arial" pitchFamily="34" charset="0"/>
                        </a:rPr>
                        <a:t>iii. 1 to 6 months</a:t>
                      </a:r>
                    </a:p>
                    <a:p>
                      <a:pPr marL="0" marR="0">
                        <a:lnSpc>
                          <a:spcPct val="115000"/>
                        </a:lnSpc>
                        <a:spcBef>
                          <a:spcPts val="0"/>
                        </a:spcBef>
                        <a:spcAft>
                          <a:spcPts val="0"/>
                        </a:spcAft>
                        <a:tabLst>
                          <a:tab pos="2971800" algn="ctr"/>
                          <a:tab pos="5943600" algn="r"/>
                        </a:tabLst>
                      </a:pPr>
                      <a:r>
                        <a:rPr lang="en-US" sz="1600" dirty="0">
                          <a:solidFill>
                            <a:schemeClr val="tx1"/>
                          </a:solidFill>
                          <a:latin typeface="Arial" pitchFamily="34" charset="0"/>
                          <a:ea typeface="Times New Roman"/>
                          <a:cs typeface="Arial" pitchFamily="34" charset="0"/>
                        </a:rPr>
                        <a:t>iv. 02 weeks</a:t>
                      </a: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93948">
                <a:tc>
                  <a:txBody>
                    <a:bodyPr/>
                    <a:lstStyle/>
                    <a:p>
                      <a:pPr marL="0" marR="0">
                        <a:lnSpc>
                          <a:spcPct val="115000"/>
                        </a:lnSpc>
                        <a:spcBef>
                          <a:spcPts val="300"/>
                        </a:spcBef>
                        <a:spcAft>
                          <a:spcPts val="300"/>
                        </a:spcAft>
                        <a:tabLst>
                          <a:tab pos="2971800" algn="ctr"/>
                          <a:tab pos="5943600" algn="r"/>
                        </a:tabLst>
                      </a:pPr>
                      <a:r>
                        <a:rPr lang="en-US" sz="1600" b="1" dirty="0">
                          <a:solidFill>
                            <a:schemeClr val="tx1"/>
                          </a:solidFill>
                          <a:latin typeface="Arial" pitchFamily="34" charset="0"/>
                          <a:ea typeface="Times New Roman"/>
                          <a:cs typeface="Arial" pitchFamily="34" charset="0"/>
                        </a:rPr>
                        <a:t>Fellowships (</a:t>
                      </a:r>
                      <a:r>
                        <a:rPr lang="en-US" sz="1600" dirty="0">
                          <a:solidFill>
                            <a:schemeClr val="tx1"/>
                          </a:solidFill>
                          <a:latin typeface="Arial" pitchFamily="34" charset="0"/>
                          <a:ea typeface="Times New Roman"/>
                          <a:cs typeface="Arial" pitchFamily="34" charset="0"/>
                        </a:rPr>
                        <a:t>Junior, Senior)</a:t>
                      </a:r>
                    </a:p>
                    <a:p>
                      <a:pPr marL="0" marR="0" algn="just">
                        <a:lnSpc>
                          <a:spcPct val="115000"/>
                        </a:lnSpc>
                        <a:spcBef>
                          <a:spcPts val="300"/>
                        </a:spcBef>
                        <a:spcAft>
                          <a:spcPts val="300"/>
                        </a:spcAft>
                        <a:tabLst>
                          <a:tab pos="2971800" algn="ctr"/>
                          <a:tab pos="5943600" algn="r"/>
                        </a:tabLst>
                      </a:pPr>
                      <a:r>
                        <a:rPr lang="en-US" sz="1600" dirty="0">
                          <a:solidFill>
                            <a:schemeClr val="tx1"/>
                          </a:solidFill>
                          <a:latin typeface="Arial" pitchFamily="34" charset="0"/>
                          <a:ea typeface="Times New Roman"/>
                          <a:cs typeface="Arial" pitchFamily="34" charset="0"/>
                        </a:rPr>
                        <a:t>For graduates of applied sciences, computing and engineering. Senior is awarded to PhD or equivalent. Junior is </a:t>
                      </a:r>
                      <a:r>
                        <a:rPr lang="en-US" sz="1600" dirty="0" err="1">
                          <a:solidFill>
                            <a:schemeClr val="tx1"/>
                          </a:solidFill>
                          <a:latin typeface="Arial" pitchFamily="34" charset="0"/>
                          <a:ea typeface="Times New Roman"/>
                          <a:cs typeface="Arial" pitchFamily="34" charset="0"/>
                        </a:rPr>
                        <a:t>BSc</a:t>
                      </a:r>
                      <a:r>
                        <a:rPr lang="en-US" sz="1600" dirty="0">
                          <a:solidFill>
                            <a:schemeClr val="tx1"/>
                          </a:solidFill>
                          <a:latin typeface="Arial" pitchFamily="34" charset="0"/>
                          <a:ea typeface="Times New Roman"/>
                          <a:cs typeface="Arial" pitchFamily="34" charset="0"/>
                        </a:rPr>
                        <a:t> or </a:t>
                      </a:r>
                      <a:r>
                        <a:rPr lang="en-US" sz="1600" dirty="0" err="1">
                          <a:solidFill>
                            <a:schemeClr val="tx1"/>
                          </a:solidFill>
                          <a:latin typeface="Arial" pitchFamily="34" charset="0"/>
                          <a:ea typeface="Times New Roman"/>
                          <a:cs typeface="Arial" pitchFamily="34" charset="0"/>
                        </a:rPr>
                        <a:t>MSc</a:t>
                      </a:r>
                      <a:r>
                        <a:rPr lang="en-US" sz="1600" dirty="0">
                          <a:solidFill>
                            <a:schemeClr val="tx1"/>
                          </a:solidFill>
                          <a:latin typeface="Arial" pitchFamily="34" charset="0"/>
                          <a:ea typeface="Times New Roman"/>
                          <a:cs typeface="Arial" pitchFamily="34" charset="0"/>
                        </a:rPr>
                        <a:t> graduates.</a:t>
                      </a: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300"/>
                        </a:spcAft>
                        <a:tabLst>
                          <a:tab pos="2971800" algn="ctr"/>
                          <a:tab pos="5943600" algn="r"/>
                        </a:tabLst>
                      </a:pPr>
                      <a:r>
                        <a:rPr lang="en-US" sz="1600" dirty="0">
                          <a:solidFill>
                            <a:schemeClr val="tx1"/>
                          </a:solidFill>
                          <a:latin typeface="Arial" pitchFamily="34" charset="0"/>
                          <a:ea typeface="Times New Roman"/>
                          <a:cs typeface="Arial" pitchFamily="34" charset="0"/>
                        </a:rPr>
                        <a:t>1/2  to 3 years (for job experience) ~200 positions/year</a:t>
                      </a:r>
                    </a:p>
                    <a:p>
                      <a:pPr marL="0" marR="0">
                        <a:lnSpc>
                          <a:spcPct val="115000"/>
                        </a:lnSpc>
                        <a:spcBef>
                          <a:spcPts val="0"/>
                        </a:spcBef>
                        <a:spcAft>
                          <a:spcPts val="300"/>
                        </a:spcAft>
                        <a:tabLst>
                          <a:tab pos="2971800" algn="ctr"/>
                          <a:tab pos="5943600" algn="r"/>
                        </a:tabLst>
                      </a:pPr>
                      <a:r>
                        <a:rPr lang="en-US" sz="1600" dirty="0">
                          <a:solidFill>
                            <a:schemeClr val="tx1"/>
                          </a:solidFill>
                          <a:latin typeface="Arial" pitchFamily="34" charset="0"/>
                          <a:ea typeface="Times New Roman"/>
                          <a:cs typeface="Arial" pitchFamily="34" charset="0"/>
                        </a:rPr>
                        <a:t>Junior: Less than 4 yrs experience</a:t>
                      </a:r>
                    </a:p>
                    <a:p>
                      <a:pPr marL="0" marR="0">
                        <a:lnSpc>
                          <a:spcPct val="115000"/>
                        </a:lnSpc>
                        <a:spcBef>
                          <a:spcPts val="0"/>
                        </a:spcBef>
                        <a:spcAft>
                          <a:spcPts val="300"/>
                        </a:spcAft>
                        <a:tabLst>
                          <a:tab pos="2971800" algn="ctr"/>
                          <a:tab pos="5943600" algn="r"/>
                        </a:tabLst>
                      </a:pPr>
                      <a:r>
                        <a:rPr lang="en-US" sz="1600" dirty="0">
                          <a:solidFill>
                            <a:schemeClr val="tx1"/>
                          </a:solidFill>
                          <a:latin typeface="Arial" pitchFamily="34" charset="0"/>
                          <a:ea typeface="Times New Roman"/>
                          <a:cs typeface="Arial" pitchFamily="34" charset="0"/>
                        </a:rPr>
                        <a:t>Senior: Less than 10 yrs experience</a:t>
                      </a: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278878">
                <a:tc>
                  <a:txBody>
                    <a:bodyPr/>
                    <a:lstStyle/>
                    <a:p>
                      <a:pPr marL="0" marR="0">
                        <a:lnSpc>
                          <a:spcPct val="115000"/>
                        </a:lnSpc>
                        <a:spcBef>
                          <a:spcPts val="0"/>
                        </a:spcBef>
                        <a:spcAft>
                          <a:spcPts val="300"/>
                        </a:spcAft>
                        <a:tabLst>
                          <a:tab pos="2971800" algn="ctr"/>
                          <a:tab pos="5943600" algn="r"/>
                        </a:tabLst>
                      </a:pPr>
                      <a:r>
                        <a:rPr lang="en-US" sz="1600" b="1" dirty="0">
                          <a:solidFill>
                            <a:schemeClr val="tx1"/>
                          </a:solidFill>
                          <a:latin typeface="Arial" pitchFamily="34" charset="0"/>
                          <a:ea typeface="Times New Roman"/>
                          <a:cs typeface="Arial" pitchFamily="34" charset="0"/>
                        </a:rPr>
                        <a:t>Associates/Users</a:t>
                      </a:r>
                      <a:r>
                        <a:rPr lang="en-US" sz="1600" dirty="0">
                          <a:solidFill>
                            <a:schemeClr val="tx1"/>
                          </a:solidFill>
                          <a:latin typeface="Arial" pitchFamily="34" charset="0"/>
                          <a:ea typeface="Times New Roman"/>
                          <a:cs typeface="Arial" pitchFamily="34" charset="0"/>
                        </a:rPr>
                        <a:t> (for employees)</a:t>
                      </a:r>
                    </a:p>
                    <a:p>
                      <a:pPr marL="0" marR="0">
                        <a:lnSpc>
                          <a:spcPct val="115000"/>
                        </a:lnSpc>
                        <a:spcBef>
                          <a:spcPts val="0"/>
                        </a:spcBef>
                        <a:spcAft>
                          <a:spcPts val="300"/>
                        </a:spcAft>
                        <a:tabLst>
                          <a:tab pos="2971800" algn="ctr"/>
                          <a:tab pos="5943600" algn="r"/>
                          <a:tab pos="457200" algn="l"/>
                          <a:tab pos="2971800" algn="ctr"/>
                          <a:tab pos="5943600" algn="r"/>
                        </a:tabLst>
                      </a:pPr>
                      <a:r>
                        <a:rPr lang="en-US" sz="1600" dirty="0" err="1">
                          <a:solidFill>
                            <a:schemeClr val="tx1"/>
                          </a:solidFill>
                          <a:latin typeface="Arial" pitchFamily="34" charset="0"/>
                          <a:ea typeface="Times New Roman"/>
                          <a:cs typeface="Arial" pitchFamily="34" charset="0"/>
                        </a:rPr>
                        <a:t>i</a:t>
                      </a:r>
                      <a:r>
                        <a:rPr lang="en-US" sz="1600" dirty="0">
                          <a:solidFill>
                            <a:schemeClr val="tx1"/>
                          </a:solidFill>
                          <a:latin typeface="Arial" pitchFamily="34" charset="0"/>
                          <a:ea typeface="Times New Roman"/>
                          <a:cs typeface="Arial" pitchFamily="34" charset="0"/>
                        </a:rPr>
                        <a:t>. Scientific </a:t>
                      </a:r>
                    </a:p>
                    <a:p>
                      <a:pPr marL="0" marR="0">
                        <a:lnSpc>
                          <a:spcPct val="115000"/>
                        </a:lnSpc>
                        <a:spcBef>
                          <a:spcPts val="0"/>
                        </a:spcBef>
                        <a:spcAft>
                          <a:spcPts val="300"/>
                        </a:spcAft>
                        <a:tabLst>
                          <a:tab pos="2971800" algn="ctr"/>
                          <a:tab pos="5943600" algn="r"/>
                          <a:tab pos="457200" algn="l"/>
                          <a:tab pos="2971800" algn="ctr"/>
                          <a:tab pos="5943600" algn="r"/>
                        </a:tabLst>
                      </a:pPr>
                      <a:r>
                        <a:rPr lang="en-US" sz="1600" dirty="0">
                          <a:solidFill>
                            <a:schemeClr val="tx1"/>
                          </a:solidFill>
                          <a:latin typeface="Arial" pitchFamily="34" charset="0"/>
                          <a:ea typeface="Times New Roman"/>
                          <a:cs typeface="Arial" pitchFamily="34" charset="0"/>
                        </a:rPr>
                        <a:t>ii. Corresponding </a:t>
                      </a:r>
                    </a:p>
                    <a:p>
                      <a:pPr marL="0" marR="0">
                        <a:lnSpc>
                          <a:spcPct val="115000"/>
                        </a:lnSpc>
                        <a:spcBef>
                          <a:spcPts val="0"/>
                        </a:spcBef>
                        <a:spcAft>
                          <a:spcPts val="300"/>
                        </a:spcAft>
                        <a:tabLst>
                          <a:tab pos="2971800" algn="ctr"/>
                          <a:tab pos="5943600" algn="r"/>
                          <a:tab pos="457200" algn="l"/>
                          <a:tab pos="2971800" algn="ctr"/>
                          <a:tab pos="5943600" algn="r"/>
                        </a:tabLst>
                      </a:pPr>
                      <a:r>
                        <a:rPr lang="en-US" sz="1600" dirty="0">
                          <a:solidFill>
                            <a:schemeClr val="tx1"/>
                          </a:solidFill>
                          <a:latin typeface="Arial" pitchFamily="34" charset="0"/>
                          <a:ea typeface="Times New Roman"/>
                          <a:cs typeface="Arial" pitchFamily="34" charset="0"/>
                        </a:rPr>
                        <a:t>iii. Project </a:t>
                      </a: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300"/>
                        </a:spcBef>
                        <a:spcAft>
                          <a:spcPts val="300"/>
                        </a:spcAft>
                        <a:tabLst>
                          <a:tab pos="2971800" algn="ctr"/>
                          <a:tab pos="5943600" algn="r"/>
                          <a:tab pos="457200" algn="l"/>
                          <a:tab pos="2971800" algn="ctr"/>
                          <a:tab pos="5943600" algn="r"/>
                        </a:tabLst>
                      </a:pPr>
                      <a:r>
                        <a:rPr lang="en-US" sz="1600" dirty="0" err="1">
                          <a:solidFill>
                            <a:schemeClr val="tx1"/>
                          </a:solidFill>
                          <a:latin typeface="Arial" pitchFamily="34" charset="0"/>
                          <a:ea typeface="Times New Roman"/>
                          <a:cs typeface="Arial" pitchFamily="34" charset="0"/>
                        </a:rPr>
                        <a:t>i</a:t>
                      </a:r>
                      <a:r>
                        <a:rPr lang="en-US" sz="1600" dirty="0">
                          <a:solidFill>
                            <a:schemeClr val="tx1"/>
                          </a:solidFill>
                          <a:latin typeface="Arial" pitchFamily="34" charset="0"/>
                          <a:ea typeface="Times New Roman"/>
                          <a:cs typeface="Arial" pitchFamily="34" charset="0"/>
                        </a:rPr>
                        <a:t>. </a:t>
                      </a:r>
                      <a:r>
                        <a:rPr lang="en-US" sz="1600" dirty="0" err="1">
                          <a:solidFill>
                            <a:schemeClr val="tx1"/>
                          </a:solidFill>
                          <a:latin typeface="Arial" pitchFamily="34" charset="0"/>
                          <a:ea typeface="Times New Roman"/>
                          <a:cs typeface="Arial" pitchFamily="34" charset="0"/>
                        </a:rPr>
                        <a:t>upto</a:t>
                      </a:r>
                      <a:r>
                        <a:rPr lang="en-US" sz="1600" dirty="0">
                          <a:solidFill>
                            <a:schemeClr val="tx1"/>
                          </a:solidFill>
                          <a:latin typeface="Arial" pitchFamily="34" charset="0"/>
                          <a:ea typeface="Times New Roman"/>
                          <a:cs typeface="Arial" pitchFamily="34" charset="0"/>
                        </a:rPr>
                        <a:t> 01 year, senior scientists</a:t>
                      </a:r>
                    </a:p>
                    <a:p>
                      <a:pPr marL="0" marR="0">
                        <a:lnSpc>
                          <a:spcPct val="115000"/>
                        </a:lnSpc>
                        <a:spcBef>
                          <a:spcPts val="300"/>
                        </a:spcBef>
                        <a:spcAft>
                          <a:spcPts val="300"/>
                        </a:spcAft>
                        <a:tabLst>
                          <a:tab pos="2971800" algn="ctr"/>
                          <a:tab pos="5943600" algn="r"/>
                          <a:tab pos="457200" algn="l"/>
                          <a:tab pos="2971800" algn="ctr"/>
                          <a:tab pos="5943600" algn="r"/>
                        </a:tabLst>
                      </a:pPr>
                      <a:r>
                        <a:rPr lang="en-US" sz="1600" dirty="0">
                          <a:solidFill>
                            <a:schemeClr val="tx1"/>
                          </a:solidFill>
                          <a:latin typeface="Arial" pitchFamily="34" charset="0"/>
                          <a:ea typeface="Times New Roman"/>
                          <a:cs typeface="Arial" pitchFamily="34" charset="0"/>
                        </a:rPr>
                        <a:t>ii. </a:t>
                      </a:r>
                      <a:r>
                        <a:rPr lang="en-US" sz="1600" dirty="0" err="1">
                          <a:solidFill>
                            <a:schemeClr val="tx1"/>
                          </a:solidFill>
                          <a:latin typeface="Arial" pitchFamily="34" charset="0"/>
                          <a:ea typeface="Times New Roman"/>
                          <a:cs typeface="Arial" pitchFamily="34" charset="0"/>
                        </a:rPr>
                        <a:t>upto</a:t>
                      </a:r>
                      <a:r>
                        <a:rPr lang="en-US" sz="1600" dirty="0">
                          <a:solidFill>
                            <a:schemeClr val="tx1"/>
                          </a:solidFill>
                          <a:latin typeface="Arial" pitchFamily="34" charset="0"/>
                          <a:ea typeface="Times New Roman"/>
                          <a:cs typeface="Arial" pitchFamily="34" charset="0"/>
                        </a:rPr>
                        <a:t> 06 months, Senior scientists / teachers</a:t>
                      </a:r>
                    </a:p>
                    <a:p>
                      <a:pPr marL="0" marR="0">
                        <a:lnSpc>
                          <a:spcPct val="115000"/>
                        </a:lnSpc>
                        <a:spcBef>
                          <a:spcPts val="300"/>
                        </a:spcBef>
                        <a:spcAft>
                          <a:spcPts val="300"/>
                        </a:spcAft>
                        <a:tabLst>
                          <a:tab pos="2971800" algn="ctr"/>
                          <a:tab pos="5943600" algn="r"/>
                          <a:tab pos="457200" algn="l"/>
                          <a:tab pos="2971800" algn="ctr"/>
                          <a:tab pos="5943600" algn="r"/>
                        </a:tabLst>
                      </a:pPr>
                      <a:r>
                        <a:rPr lang="en-US" sz="1600" dirty="0">
                          <a:solidFill>
                            <a:schemeClr val="tx1"/>
                          </a:solidFill>
                          <a:latin typeface="Arial" pitchFamily="34" charset="0"/>
                          <a:ea typeface="Times New Roman"/>
                          <a:cs typeface="Arial" pitchFamily="34" charset="0"/>
                        </a:rPr>
                        <a:t>iii. </a:t>
                      </a:r>
                      <a:r>
                        <a:rPr lang="en-US" sz="1600" dirty="0" err="1">
                          <a:solidFill>
                            <a:schemeClr val="tx1"/>
                          </a:solidFill>
                          <a:latin typeface="Arial" pitchFamily="34" charset="0"/>
                          <a:ea typeface="Times New Roman"/>
                          <a:cs typeface="Arial" pitchFamily="34" charset="0"/>
                        </a:rPr>
                        <a:t>upto</a:t>
                      </a:r>
                      <a:r>
                        <a:rPr lang="en-US" sz="1600" dirty="0">
                          <a:solidFill>
                            <a:schemeClr val="tx1"/>
                          </a:solidFill>
                          <a:latin typeface="Arial" pitchFamily="34" charset="0"/>
                          <a:ea typeface="Times New Roman"/>
                          <a:cs typeface="Arial" pitchFamily="34" charset="0"/>
                        </a:rPr>
                        <a:t> 03 yrs</a:t>
                      </a: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27227">
                <a:tc>
                  <a:txBody>
                    <a:bodyPr/>
                    <a:lstStyle/>
                    <a:p>
                      <a:pPr marL="0" marR="0">
                        <a:lnSpc>
                          <a:spcPct val="115000"/>
                        </a:lnSpc>
                        <a:spcBef>
                          <a:spcPts val="300"/>
                        </a:spcBef>
                        <a:spcAft>
                          <a:spcPts val="300"/>
                        </a:spcAft>
                        <a:tabLst>
                          <a:tab pos="2971800" algn="ctr"/>
                          <a:tab pos="5943600" algn="r"/>
                        </a:tabLst>
                      </a:pPr>
                      <a:r>
                        <a:rPr lang="en-US" sz="1600" b="1">
                          <a:solidFill>
                            <a:schemeClr val="tx1"/>
                          </a:solidFill>
                          <a:latin typeface="Arial" pitchFamily="34" charset="0"/>
                          <a:ea typeface="Times New Roman"/>
                          <a:cs typeface="Arial" pitchFamily="34" charset="0"/>
                        </a:rPr>
                        <a:t>Teachers Training</a:t>
                      </a:r>
                      <a:endParaRPr lang="en-US" sz="1600">
                        <a:solidFill>
                          <a:schemeClr val="tx1"/>
                        </a:solidFill>
                        <a:latin typeface="Arial" pitchFamily="34" charset="0"/>
                        <a:ea typeface="Times New Roman"/>
                        <a:cs typeface="Arial" pitchFamily="34" charset="0"/>
                      </a:endParaRPr>
                    </a:p>
                    <a:p>
                      <a:pPr marL="0" marR="0">
                        <a:lnSpc>
                          <a:spcPct val="115000"/>
                        </a:lnSpc>
                        <a:spcBef>
                          <a:spcPts val="300"/>
                        </a:spcBef>
                        <a:spcAft>
                          <a:spcPts val="300"/>
                        </a:spcAft>
                        <a:tabLst>
                          <a:tab pos="2971800" algn="ctr"/>
                          <a:tab pos="5943600" algn="r"/>
                          <a:tab pos="457200" algn="l"/>
                          <a:tab pos="2971800" algn="ctr"/>
                          <a:tab pos="5943600" algn="r"/>
                        </a:tabLst>
                      </a:pPr>
                      <a:r>
                        <a:rPr lang="en-US" sz="1600">
                          <a:solidFill>
                            <a:schemeClr val="tx1"/>
                          </a:solidFill>
                          <a:latin typeface="Arial" pitchFamily="34" charset="0"/>
                          <a:ea typeface="Times New Roman"/>
                          <a:cs typeface="Arial" pitchFamily="34" charset="0"/>
                        </a:rPr>
                        <a:t>National, High School, Intn’l Teacher Weeks</a:t>
                      </a: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300"/>
                        </a:spcBef>
                        <a:spcAft>
                          <a:spcPts val="300"/>
                        </a:spcAft>
                        <a:tabLst>
                          <a:tab pos="2971800" algn="ctr"/>
                          <a:tab pos="5943600" algn="r"/>
                          <a:tab pos="457200" algn="l"/>
                          <a:tab pos="2971800" algn="ctr"/>
                          <a:tab pos="5943600" algn="r"/>
                        </a:tabLst>
                      </a:pPr>
                      <a:r>
                        <a:rPr lang="en-US" sz="1600" dirty="0">
                          <a:solidFill>
                            <a:schemeClr val="tx1"/>
                          </a:solidFill>
                          <a:latin typeface="Arial" pitchFamily="34" charset="0"/>
                          <a:ea typeface="Times New Roman"/>
                          <a:cs typeface="Arial" pitchFamily="34" charset="0"/>
                        </a:rPr>
                        <a:t>For School/college teachers</a:t>
                      </a:r>
                    </a:p>
                    <a:p>
                      <a:pPr marL="0" marR="0">
                        <a:lnSpc>
                          <a:spcPct val="115000"/>
                        </a:lnSpc>
                        <a:spcBef>
                          <a:spcPts val="300"/>
                        </a:spcBef>
                        <a:spcAft>
                          <a:spcPts val="300"/>
                        </a:spcAft>
                        <a:tabLst>
                          <a:tab pos="2971800" algn="ctr"/>
                          <a:tab pos="5943600" algn="r"/>
                          <a:tab pos="457200" algn="l"/>
                          <a:tab pos="2971800" algn="ctr"/>
                          <a:tab pos="5943600" algn="r"/>
                        </a:tabLst>
                      </a:pPr>
                      <a:r>
                        <a:rPr lang="en-US" sz="1600" dirty="0">
                          <a:solidFill>
                            <a:schemeClr val="tx1"/>
                          </a:solidFill>
                          <a:latin typeface="Arial" pitchFamily="34" charset="0"/>
                          <a:ea typeface="Times New Roman"/>
                          <a:cs typeface="Arial" pitchFamily="34" charset="0"/>
                        </a:rPr>
                        <a:t>2 to 3 weeks</a:t>
                      </a: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62427">
                <a:tc>
                  <a:txBody>
                    <a:bodyPr/>
                    <a:lstStyle/>
                    <a:p>
                      <a:pPr marL="0" marR="0">
                        <a:lnSpc>
                          <a:spcPct val="115000"/>
                        </a:lnSpc>
                        <a:spcBef>
                          <a:spcPts val="300"/>
                        </a:spcBef>
                        <a:spcAft>
                          <a:spcPts val="300"/>
                        </a:spcAft>
                        <a:tabLst>
                          <a:tab pos="2971800" algn="ctr"/>
                          <a:tab pos="5943600" algn="r"/>
                        </a:tabLst>
                      </a:pPr>
                      <a:r>
                        <a:rPr lang="en-US" sz="1600" b="1">
                          <a:solidFill>
                            <a:schemeClr val="tx1"/>
                          </a:solidFill>
                          <a:latin typeface="Arial" pitchFamily="34" charset="0"/>
                          <a:ea typeface="Times New Roman"/>
                          <a:cs typeface="Arial" pitchFamily="34" charset="0"/>
                        </a:rPr>
                        <a:t>Technician Training</a:t>
                      </a:r>
                      <a:endParaRPr lang="en-US" sz="1600">
                        <a:solidFill>
                          <a:schemeClr val="tx1"/>
                        </a:solidFill>
                        <a:latin typeface="Arial" pitchFamily="34" charset="0"/>
                        <a:ea typeface="Times New Roman"/>
                        <a:cs typeface="Arial" pitchFamily="34" charset="0"/>
                      </a:endParaRP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300"/>
                        </a:spcBef>
                        <a:spcAft>
                          <a:spcPts val="300"/>
                        </a:spcAft>
                        <a:tabLst>
                          <a:tab pos="2971800" algn="ctr"/>
                          <a:tab pos="5943600" algn="r"/>
                        </a:tabLst>
                      </a:pPr>
                      <a:r>
                        <a:rPr lang="en-US" sz="1600" dirty="0">
                          <a:solidFill>
                            <a:schemeClr val="tx1"/>
                          </a:solidFill>
                          <a:latin typeface="Arial" pitchFamily="34" charset="0"/>
                          <a:ea typeface="Times New Roman"/>
                          <a:cs typeface="Arial" pitchFamily="34" charset="0"/>
                        </a:rPr>
                        <a:t>1 to 3 years (~30-50 positions/year)</a:t>
                      </a: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62427">
                <a:tc>
                  <a:txBody>
                    <a:bodyPr/>
                    <a:lstStyle/>
                    <a:p>
                      <a:pPr marL="0" marR="0">
                        <a:lnSpc>
                          <a:spcPct val="115000"/>
                        </a:lnSpc>
                        <a:spcBef>
                          <a:spcPts val="300"/>
                        </a:spcBef>
                        <a:spcAft>
                          <a:spcPts val="300"/>
                        </a:spcAft>
                        <a:tabLst>
                          <a:tab pos="2971800" algn="ctr"/>
                          <a:tab pos="5943600" algn="r"/>
                        </a:tabLst>
                      </a:pPr>
                      <a:r>
                        <a:rPr lang="en-US" sz="1600" b="1">
                          <a:solidFill>
                            <a:schemeClr val="tx1"/>
                          </a:solidFill>
                          <a:latin typeface="Arial" pitchFamily="34" charset="0"/>
                          <a:ea typeface="Times New Roman"/>
                          <a:cs typeface="Arial" pitchFamily="34" charset="0"/>
                        </a:rPr>
                        <a:t>Staff Positions </a:t>
                      </a:r>
                      <a:endParaRPr lang="en-US" sz="1600">
                        <a:solidFill>
                          <a:schemeClr val="tx1"/>
                        </a:solidFill>
                        <a:latin typeface="Arial" pitchFamily="34" charset="0"/>
                        <a:ea typeface="Times New Roman"/>
                        <a:cs typeface="Arial" pitchFamily="34" charset="0"/>
                      </a:endParaRP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300"/>
                        </a:spcBef>
                        <a:spcAft>
                          <a:spcPts val="300"/>
                        </a:spcAft>
                        <a:tabLst>
                          <a:tab pos="2971800" algn="ctr"/>
                          <a:tab pos="5943600" algn="r"/>
                        </a:tabLst>
                      </a:pPr>
                      <a:r>
                        <a:rPr lang="en-US" sz="1600" dirty="0">
                          <a:solidFill>
                            <a:schemeClr val="tx1"/>
                          </a:solidFill>
                          <a:latin typeface="Arial" pitchFamily="34" charset="0"/>
                          <a:ea typeface="Times New Roman"/>
                          <a:cs typeface="Arial" pitchFamily="34" charset="0"/>
                        </a:rPr>
                        <a:t>5 years (~ 150 positions/year)</a:t>
                      </a:r>
                    </a:p>
                  </a:txBody>
                  <a:tcPr marL="59070" marR="590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7" name="Rectangle 6">
            <a:extLst>
              <a:ext uri="{FF2B5EF4-FFF2-40B4-BE49-F238E27FC236}">
                <a16:creationId xmlns:a16="http://schemas.microsoft.com/office/drawing/2014/main" id="{51589EC5-1D36-4254-863D-744E09989B4B}"/>
              </a:ext>
            </a:extLst>
          </p:cNvPr>
          <p:cNvSpPr/>
          <p:nvPr/>
        </p:nvSpPr>
        <p:spPr>
          <a:xfrm>
            <a:off x="1433150" y="205343"/>
            <a:ext cx="8991308" cy="584775"/>
          </a:xfrm>
          <a:prstGeom prst="rect">
            <a:avLst/>
          </a:prstGeom>
        </p:spPr>
        <p:txBody>
          <a:bodyPr wrap="none">
            <a:spAutoFit/>
          </a:bodyPr>
          <a:lstStyle/>
          <a:p>
            <a:pPr algn="ctr">
              <a:defRPr/>
            </a:pPr>
            <a:r>
              <a:rPr lang="en-US" sz="3200" b="1" dirty="0">
                <a:solidFill>
                  <a:srgbClr val="FF0000"/>
                </a:solidFill>
              </a:rPr>
              <a:t>Summary of various HRD programs offered by CERN</a:t>
            </a:r>
            <a:endParaRPr lang="en-US" sz="3200" b="1" dirty="0">
              <a:solidFill>
                <a:srgbClr val="FF0000"/>
              </a:solidFill>
              <a:effectLst>
                <a:outerShdw blurRad="53975" dist="22860" dir="5400000" algn="tl" rotWithShape="0">
                  <a:srgbClr val="000000">
                    <a:alpha val="55000"/>
                  </a:srgbClr>
                </a:outerShdw>
              </a:effectLst>
              <a:cs typeface="Arial" charset="0"/>
            </a:endParaRPr>
          </a:p>
        </p:txBody>
      </p:sp>
    </p:spTree>
    <p:extLst>
      <p:ext uri="{BB962C8B-B14F-4D97-AF65-F5344CB8AC3E}">
        <p14:creationId xmlns:p14="http://schemas.microsoft.com/office/powerpoint/2010/main" val="3727592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B49FCA4-5963-47C6-B03E-3BC0BA0122A7}"/>
              </a:ext>
            </a:extLst>
          </p:cNvPr>
          <p:cNvSpPr txBox="1">
            <a:spLocks/>
          </p:cNvSpPr>
          <p:nvPr/>
        </p:nvSpPr>
        <p:spPr>
          <a:xfrm>
            <a:off x="6172200" y="5715000"/>
            <a:ext cx="4267200" cy="838200"/>
          </a:xfrm>
          <a:prstGeom prst="rect">
            <a:avLst/>
          </a:prstGeom>
        </p:spPr>
        <p:txBody>
          <a:bodyPr lIns="45720" rIns="45720" anchor="b">
            <a:normAutofit/>
          </a:bodyPr>
          <a:lstStyle/>
          <a:p>
            <a:pPr algn="ctr" eaLnBrk="0" hangingPunct="0">
              <a:defRPr/>
            </a:pPr>
            <a:endParaRPr lang="en-US" sz="1600" b="1" kern="0" dirty="0">
              <a:solidFill>
                <a:schemeClr val="tx2"/>
              </a:solidFill>
              <a:ea typeface="+mj-ea"/>
              <a:cs typeface="Arial" pitchFamily="34" charset="0"/>
            </a:endParaRPr>
          </a:p>
        </p:txBody>
      </p:sp>
      <p:sp>
        <p:nvSpPr>
          <p:cNvPr id="2" name="Date Placeholder 1">
            <a:extLst>
              <a:ext uri="{FF2B5EF4-FFF2-40B4-BE49-F238E27FC236}">
                <a16:creationId xmlns:a16="http://schemas.microsoft.com/office/drawing/2014/main" id="{E3D42CDB-769C-4D8E-A160-1196515AA722}"/>
              </a:ext>
            </a:extLst>
          </p:cNvPr>
          <p:cNvSpPr>
            <a:spLocks noGrp="1"/>
          </p:cNvSpPr>
          <p:nvPr>
            <p:ph type="dt" sz="half" idx="10"/>
          </p:nvPr>
        </p:nvSpPr>
        <p:spPr/>
        <p:txBody>
          <a:bodyPr/>
          <a:lstStyle/>
          <a:p>
            <a:fld id="{17173B10-47A1-4353-8758-2902419E8B57}" type="datetime1">
              <a:rPr lang="en-US" smtClean="0"/>
              <a:t>8/5/2020</a:t>
            </a:fld>
            <a:endParaRPr lang="en-US"/>
          </a:p>
        </p:txBody>
      </p:sp>
      <p:sp>
        <p:nvSpPr>
          <p:cNvPr id="3" name="Footer Placeholder 2">
            <a:extLst>
              <a:ext uri="{FF2B5EF4-FFF2-40B4-BE49-F238E27FC236}">
                <a16:creationId xmlns:a16="http://schemas.microsoft.com/office/drawing/2014/main" id="{C35F79B1-CE00-47D3-B707-D1A8E859E4AF}"/>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285915CA-D709-4617-99C7-690393FEE9D8}"/>
              </a:ext>
            </a:extLst>
          </p:cNvPr>
          <p:cNvSpPr>
            <a:spLocks noGrp="1"/>
          </p:cNvSpPr>
          <p:nvPr>
            <p:ph type="sldNum" sz="quarter" idx="12"/>
          </p:nvPr>
        </p:nvSpPr>
        <p:spPr/>
        <p:txBody>
          <a:bodyPr/>
          <a:lstStyle/>
          <a:p>
            <a:fld id="{3FF4C11E-A135-4B5B-868A-275798F8F019}" type="slidenum">
              <a:rPr lang="en-US" smtClean="0"/>
              <a:t>12</a:t>
            </a:fld>
            <a:endParaRPr lang="en-US"/>
          </a:p>
        </p:txBody>
      </p:sp>
      <p:pic>
        <p:nvPicPr>
          <p:cNvPr id="8" name="Picture 5">
            <a:extLst>
              <a:ext uri="{FF2B5EF4-FFF2-40B4-BE49-F238E27FC236}">
                <a16:creationId xmlns:a16="http://schemas.microsoft.com/office/drawing/2014/main" id="{C1DE7BF0-F445-4E93-8A7C-1FA3C795FE31}"/>
              </a:ext>
            </a:extLst>
          </p:cNvPr>
          <p:cNvPicPr/>
          <p:nvPr/>
        </p:nvPicPr>
        <p:blipFill>
          <a:blip r:embed="rId2"/>
          <a:stretch/>
        </p:blipFill>
        <p:spPr>
          <a:xfrm>
            <a:off x="218651" y="154260"/>
            <a:ext cx="1071000" cy="1063080"/>
          </a:xfrm>
          <a:prstGeom prst="rect">
            <a:avLst/>
          </a:prstGeom>
          <a:ln>
            <a:noFill/>
          </a:ln>
        </p:spPr>
      </p:pic>
      <p:sp>
        <p:nvSpPr>
          <p:cNvPr id="12" name="TextBox 10">
            <a:extLst>
              <a:ext uri="{FF2B5EF4-FFF2-40B4-BE49-F238E27FC236}">
                <a16:creationId xmlns:a16="http://schemas.microsoft.com/office/drawing/2014/main" id="{21E59BD4-197F-4F6C-B2DF-E57267D4A9EC}"/>
              </a:ext>
            </a:extLst>
          </p:cNvPr>
          <p:cNvSpPr txBox="1">
            <a:spLocks noChangeArrowheads="1"/>
          </p:cNvSpPr>
          <p:nvPr/>
        </p:nvSpPr>
        <p:spPr bwMode="auto">
          <a:xfrm>
            <a:off x="1919942" y="1217340"/>
            <a:ext cx="8458200" cy="5534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6075" indent="-346075"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lnSpc>
                <a:spcPct val="150000"/>
              </a:lnSpc>
              <a:buFont typeface="Wingdings" panose="05000000000000000000" pitchFamily="2" charset="2"/>
              <a:buChar char="Ø"/>
            </a:pPr>
            <a:r>
              <a:rPr lang="en-US" altLang="en-US" sz="2000" b="1" dirty="0"/>
              <a:t>CERN advertises student programs on its website</a:t>
            </a:r>
          </a:p>
          <a:p>
            <a:pPr algn="just" eaLnBrk="1" hangingPunct="1">
              <a:lnSpc>
                <a:spcPct val="150000"/>
              </a:lnSpc>
              <a:buFont typeface="Wingdings" panose="05000000000000000000" pitchFamily="2" charset="2"/>
              <a:buChar char="Ø"/>
            </a:pPr>
            <a:r>
              <a:rPr lang="en-US" altLang="en-US" sz="2000" b="1" dirty="0"/>
              <a:t>The site can be accessed by typing careers at CERN on web</a:t>
            </a:r>
          </a:p>
          <a:p>
            <a:pPr algn="just" eaLnBrk="1" hangingPunct="1">
              <a:lnSpc>
                <a:spcPct val="150000"/>
              </a:lnSpc>
              <a:buFont typeface="Wingdings" panose="05000000000000000000" pitchFamily="2" charset="2"/>
              <a:buChar char="Ø"/>
            </a:pPr>
            <a:r>
              <a:rPr lang="en-US" altLang="en-US" sz="2000" b="1" dirty="0"/>
              <a:t>Students apply for a particular program online to CERN</a:t>
            </a:r>
          </a:p>
          <a:p>
            <a:pPr algn="just" eaLnBrk="1" hangingPunct="1">
              <a:lnSpc>
                <a:spcPct val="150000"/>
              </a:lnSpc>
              <a:buFont typeface="Wingdings" panose="05000000000000000000" pitchFamily="2" charset="2"/>
              <a:buChar char="Ø"/>
            </a:pPr>
            <a:r>
              <a:rPr lang="en-US" altLang="en-US" sz="2000" b="1" dirty="0"/>
              <a:t>CERN sends data of all applicants from Pakistan to CERN </a:t>
            </a:r>
            <a:r>
              <a:rPr lang="en-US" altLang="en-US" sz="2000" b="1" dirty="0" err="1"/>
              <a:t>Sectt</a:t>
            </a:r>
            <a:r>
              <a:rPr lang="en-US" altLang="en-US" sz="2000" b="1" dirty="0"/>
              <a:t>.</a:t>
            </a:r>
          </a:p>
          <a:p>
            <a:pPr algn="just" eaLnBrk="1" hangingPunct="1">
              <a:lnSpc>
                <a:spcPct val="150000"/>
              </a:lnSpc>
              <a:buFont typeface="Wingdings" panose="05000000000000000000" pitchFamily="2" charset="2"/>
              <a:buChar char="Ø"/>
            </a:pPr>
            <a:r>
              <a:rPr lang="en-US" altLang="en-US" sz="2000" b="1" dirty="0"/>
              <a:t>CERN </a:t>
            </a:r>
            <a:r>
              <a:rPr lang="en-US" altLang="en-US" sz="2000" b="1" dirty="0" err="1"/>
              <a:t>Sectt</a:t>
            </a:r>
            <a:r>
              <a:rPr lang="en-US" altLang="en-US" sz="2000" b="1" dirty="0"/>
              <a:t>. pre-select/shortlist (normally 10%)</a:t>
            </a:r>
          </a:p>
          <a:p>
            <a:pPr algn="just" eaLnBrk="1" hangingPunct="1">
              <a:lnSpc>
                <a:spcPct val="150000"/>
              </a:lnSpc>
              <a:buFont typeface="Wingdings" panose="05000000000000000000" pitchFamily="2" charset="2"/>
              <a:buChar char="Ø"/>
            </a:pPr>
            <a:r>
              <a:rPr lang="en-US" altLang="en-US" sz="2000" b="1" dirty="0"/>
              <a:t>CERN sends the pre-selected students to relevant department at CERN for final selection.</a:t>
            </a:r>
          </a:p>
          <a:p>
            <a:pPr algn="just" eaLnBrk="1" hangingPunct="1">
              <a:lnSpc>
                <a:spcPct val="150000"/>
              </a:lnSpc>
              <a:buFont typeface="Wingdings" panose="05000000000000000000" pitchFamily="2" charset="2"/>
              <a:buChar char="Ø"/>
            </a:pPr>
            <a:r>
              <a:rPr lang="en-US" altLang="en-US" sz="2000" b="1" dirty="0"/>
              <a:t>Funding is provided to the selected students by CERN out of annual contribution of Pakistan (CHF 1.5-1.8 M; arranged by PAEC)</a:t>
            </a:r>
            <a:r>
              <a:rPr lang="en-US" altLang="en-US" sz="2000" b="1" dirty="0">
                <a:solidFill>
                  <a:srgbClr val="0033CC"/>
                </a:solidFill>
              </a:rPr>
              <a:t> </a:t>
            </a:r>
          </a:p>
          <a:p>
            <a:pPr algn="just" eaLnBrk="1" hangingPunct="1">
              <a:lnSpc>
                <a:spcPct val="150000"/>
              </a:lnSpc>
              <a:buFont typeface="Wingdings" panose="05000000000000000000" pitchFamily="2" charset="2"/>
              <a:buChar char="Ø"/>
            </a:pPr>
            <a:endParaRPr lang="en-US" altLang="en-US" sz="2000" b="1" dirty="0">
              <a:solidFill>
                <a:srgbClr val="0033CC"/>
              </a:solidFill>
            </a:endParaRPr>
          </a:p>
          <a:p>
            <a:pPr algn="just" eaLnBrk="1" hangingPunct="1">
              <a:lnSpc>
                <a:spcPct val="150000"/>
              </a:lnSpc>
              <a:buFont typeface="Wingdings" panose="05000000000000000000" pitchFamily="2" charset="2"/>
              <a:buChar char="Ø"/>
            </a:pPr>
            <a:endParaRPr lang="en-US" altLang="en-US" b="1" dirty="0"/>
          </a:p>
        </p:txBody>
      </p:sp>
      <p:sp>
        <p:nvSpPr>
          <p:cNvPr id="13" name="TextBox 1">
            <a:extLst>
              <a:ext uri="{FF2B5EF4-FFF2-40B4-BE49-F238E27FC236}">
                <a16:creationId xmlns:a16="http://schemas.microsoft.com/office/drawing/2014/main" id="{F4159F3D-521F-47C8-8704-6BED5A0CE844}"/>
              </a:ext>
            </a:extLst>
          </p:cNvPr>
          <p:cNvSpPr txBox="1">
            <a:spLocks noChangeArrowheads="1"/>
          </p:cNvSpPr>
          <p:nvPr/>
        </p:nvSpPr>
        <p:spPr bwMode="auto">
          <a:xfrm>
            <a:off x="2645546" y="223822"/>
            <a:ext cx="7732596" cy="584775"/>
          </a:xfrm>
          <a:prstGeom prst="rect">
            <a:avLst/>
          </a:prstGeom>
          <a:noFill/>
          <a:ln>
            <a:noFill/>
          </a:ln>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3200" b="1" dirty="0">
                <a:solidFill>
                  <a:srgbClr val="FF0000"/>
                </a:solidFill>
                <a:effectLst>
                  <a:outerShdw blurRad="53975" dist="22860" dir="5400000" algn="tl" rotWithShape="0">
                    <a:srgbClr val="000000">
                      <a:alpha val="55000"/>
                    </a:srgbClr>
                  </a:outerShdw>
                </a:effectLst>
                <a:latin typeface="Arial" panose="020B0604020202020204" pitchFamily="34" charset="0"/>
                <a:ea typeface="+mj-ea"/>
                <a:cs typeface="Arial" panose="020B0604020202020204" pitchFamily="34" charset="0"/>
              </a:rPr>
              <a:t>Pre-Selection of Students for CERN</a:t>
            </a:r>
          </a:p>
        </p:txBody>
      </p:sp>
    </p:spTree>
    <p:extLst>
      <p:ext uri="{BB962C8B-B14F-4D97-AF65-F5344CB8AC3E}">
        <p14:creationId xmlns:p14="http://schemas.microsoft.com/office/powerpoint/2010/main" val="3883777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94255CD-F52A-4C7E-8CB7-A65DA3608DBD}"/>
              </a:ext>
            </a:extLst>
          </p:cNvPr>
          <p:cNvSpPr>
            <a:spLocks noGrp="1"/>
          </p:cNvSpPr>
          <p:nvPr>
            <p:ph type="dt" sz="half" idx="10"/>
          </p:nvPr>
        </p:nvSpPr>
        <p:spPr/>
        <p:txBody>
          <a:bodyPr/>
          <a:lstStyle/>
          <a:p>
            <a:fld id="{6CFBD28F-0804-49BC-BA84-45197568EF45}" type="datetime1">
              <a:rPr lang="en-US" smtClean="0"/>
              <a:t>8/5/2020</a:t>
            </a:fld>
            <a:endParaRPr lang="en-US"/>
          </a:p>
        </p:txBody>
      </p:sp>
      <p:sp>
        <p:nvSpPr>
          <p:cNvPr id="5" name="Footer Placeholder 4">
            <a:extLst>
              <a:ext uri="{FF2B5EF4-FFF2-40B4-BE49-F238E27FC236}">
                <a16:creationId xmlns:a16="http://schemas.microsoft.com/office/drawing/2014/main" id="{6182F905-18D4-4E66-9900-60638669A3C9}"/>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A5C07525-E943-45E3-B7F6-F27A8BF9A389}"/>
              </a:ext>
            </a:extLst>
          </p:cNvPr>
          <p:cNvSpPr>
            <a:spLocks noGrp="1"/>
          </p:cNvSpPr>
          <p:nvPr>
            <p:ph type="sldNum" sz="quarter" idx="12"/>
          </p:nvPr>
        </p:nvSpPr>
        <p:spPr/>
        <p:txBody>
          <a:bodyPr/>
          <a:lstStyle/>
          <a:p>
            <a:fld id="{3FF4C11E-A135-4B5B-868A-275798F8F019}" type="slidenum">
              <a:rPr lang="en-US" smtClean="0"/>
              <a:t>13</a:t>
            </a:fld>
            <a:endParaRPr lang="en-US"/>
          </a:p>
        </p:txBody>
      </p:sp>
      <p:pic>
        <p:nvPicPr>
          <p:cNvPr id="7" name="Picture 5">
            <a:extLst>
              <a:ext uri="{FF2B5EF4-FFF2-40B4-BE49-F238E27FC236}">
                <a16:creationId xmlns:a16="http://schemas.microsoft.com/office/drawing/2014/main" id="{C6F29E6B-4B18-4C4B-A6BF-4E9BCEEA3CB4}"/>
              </a:ext>
            </a:extLst>
          </p:cNvPr>
          <p:cNvPicPr/>
          <p:nvPr/>
        </p:nvPicPr>
        <p:blipFill>
          <a:blip r:embed="rId2"/>
          <a:stretch/>
        </p:blipFill>
        <p:spPr>
          <a:xfrm>
            <a:off x="218651" y="154260"/>
            <a:ext cx="1071000" cy="1063080"/>
          </a:xfrm>
          <a:prstGeom prst="rect">
            <a:avLst/>
          </a:prstGeom>
          <a:ln>
            <a:noFill/>
          </a:ln>
        </p:spPr>
      </p:pic>
      <p:sp>
        <p:nvSpPr>
          <p:cNvPr id="8" name="TextBox 7">
            <a:extLst>
              <a:ext uri="{FF2B5EF4-FFF2-40B4-BE49-F238E27FC236}">
                <a16:creationId xmlns:a16="http://schemas.microsoft.com/office/drawing/2014/main" id="{FBD1B563-5405-4428-89AD-9DB29B436950}"/>
              </a:ext>
            </a:extLst>
          </p:cNvPr>
          <p:cNvSpPr txBox="1"/>
          <p:nvPr/>
        </p:nvSpPr>
        <p:spPr>
          <a:xfrm>
            <a:off x="2894120" y="2476871"/>
            <a:ext cx="7519387" cy="707886"/>
          </a:xfrm>
          <a:prstGeom prst="rect">
            <a:avLst/>
          </a:prstGeom>
          <a:noFill/>
        </p:spPr>
        <p:txBody>
          <a:bodyPr wrap="square" rtlCol="0">
            <a:spAutoFit/>
          </a:bodyPr>
          <a:lstStyle/>
          <a:p>
            <a:r>
              <a:rPr lang="fr-CH" sz="4000" b="1" dirty="0">
                <a:solidFill>
                  <a:srgbClr val="002060"/>
                </a:solidFill>
                <a:latin typeface="Arial" panose="020B0604020202020204" pitchFamily="34" charset="0"/>
                <a:cs typeface="Arial" panose="020B0604020202020204" pitchFamily="34" charset="0"/>
              </a:rPr>
              <a:t>Pak-CERN Collaboration</a:t>
            </a:r>
            <a:endParaRPr lang="en-US" sz="40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8118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B49FCA4-5963-47C6-B03E-3BC0BA0122A7}"/>
              </a:ext>
            </a:extLst>
          </p:cNvPr>
          <p:cNvSpPr txBox="1">
            <a:spLocks/>
          </p:cNvSpPr>
          <p:nvPr/>
        </p:nvSpPr>
        <p:spPr>
          <a:xfrm>
            <a:off x="6172200" y="5715000"/>
            <a:ext cx="4267200" cy="838200"/>
          </a:xfrm>
          <a:prstGeom prst="rect">
            <a:avLst/>
          </a:prstGeom>
        </p:spPr>
        <p:txBody>
          <a:bodyPr lIns="45720" rIns="45720" anchor="b">
            <a:normAutofit/>
          </a:bodyPr>
          <a:lstStyle/>
          <a:p>
            <a:pPr algn="ctr" eaLnBrk="0" hangingPunct="0">
              <a:defRPr/>
            </a:pPr>
            <a:endParaRPr lang="en-US" sz="1600" b="1" kern="0" dirty="0">
              <a:solidFill>
                <a:schemeClr val="tx2"/>
              </a:solidFill>
              <a:ea typeface="+mj-ea"/>
              <a:cs typeface="Arial" pitchFamily="34" charset="0"/>
            </a:endParaRPr>
          </a:p>
        </p:txBody>
      </p:sp>
      <p:sp>
        <p:nvSpPr>
          <p:cNvPr id="16387" name="Title 3">
            <a:extLst>
              <a:ext uri="{FF2B5EF4-FFF2-40B4-BE49-F238E27FC236}">
                <a16:creationId xmlns:a16="http://schemas.microsoft.com/office/drawing/2014/main" id="{C9F812D9-1FC3-4B7F-B2E7-FDC8BE6480BB}"/>
              </a:ext>
            </a:extLst>
          </p:cNvPr>
          <p:cNvSpPr>
            <a:spLocks noGrp="1"/>
          </p:cNvSpPr>
          <p:nvPr>
            <p:ph type="ctrTitle"/>
          </p:nvPr>
        </p:nvSpPr>
        <p:spPr bwMode="auto">
          <a:xfrm>
            <a:off x="2286000" y="381000"/>
            <a:ext cx="7620000" cy="457200"/>
          </a:xfrm>
        </p:spPr>
        <p:txBody>
          <a:bodyPr vert="horz" wrap="square" lIns="91440" tIns="45720" rIns="91440" bIns="45720" numCol="1" rtlCol="0" anchor="b" anchorCtr="0" compatLnSpc="1">
            <a:prstTxWarp prst="textNoShape">
              <a:avLst/>
            </a:prstTxWarp>
            <a:noAutofit/>
          </a:bodyPr>
          <a:lstStyle/>
          <a:p>
            <a:pPr algn="ctr"/>
            <a:r>
              <a:rPr lang="en-US" altLang="en-US" sz="2800" b="1" dirty="0">
                <a:solidFill>
                  <a:srgbClr val="FF0000"/>
                </a:solidFill>
                <a:latin typeface="Arial" panose="020B0604020202020204" pitchFamily="34" charset="0"/>
                <a:cs typeface="Arial" panose="020B0604020202020204" pitchFamily="34" charset="0"/>
              </a:rPr>
              <a:t> </a:t>
            </a:r>
            <a:r>
              <a:rPr lang="en-US" altLang="en-US" sz="3200" b="1" dirty="0">
                <a:solidFill>
                  <a:srgbClr val="FF0000"/>
                </a:solidFill>
                <a:latin typeface="Arial" panose="020B0604020202020204" pitchFamily="34" charset="0"/>
                <a:cs typeface="Arial" panose="020B0604020202020204" pitchFamily="34" charset="0"/>
              </a:rPr>
              <a:t>Pak-CERN Collaboration</a:t>
            </a:r>
          </a:p>
        </p:txBody>
      </p:sp>
      <p:sp>
        <p:nvSpPr>
          <p:cNvPr id="16389" name="Rectangle 1">
            <a:extLst>
              <a:ext uri="{FF2B5EF4-FFF2-40B4-BE49-F238E27FC236}">
                <a16:creationId xmlns:a16="http://schemas.microsoft.com/office/drawing/2014/main" id="{FFD469B4-A461-44BC-8650-84B790B8B253}"/>
              </a:ext>
            </a:extLst>
          </p:cNvPr>
          <p:cNvSpPr>
            <a:spLocks noChangeArrowheads="1"/>
          </p:cNvSpPr>
          <p:nvPr/>
        </p:nvSpPr>
        <p:spPr bwMode="auto">
          <a:xfrm>
            <a:off x="1905000" y="754177"/>
            <a:ext cx="8458200" cy="621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39725" indent="-339725"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1994 - cooperation agreement signed </a:t>
            </a:r>
          </a:p>
          <a:p>
            <a:pPr algn="just"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2003 - Pakistan became member of CMS through NCP</a:t>
            </a:r>
          </a:p>
          <a:p>
            <a:pPr algn="just"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2006 - President of Pakistan pledged 5 M CHF </a:t>
            </a:r>
          </a:p>
          <a:p>
            <a:pPr algn="just"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2012 - LHC consolidation Protocol signed </a:t>
            </a:r>
          </a:p>
          <a:p>
            <a:pPr algn="just"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2012 - Pakistan joined  ALICE collaboration through COMSATS</a:t>
            </a:r>
          </a:p>
          <a:p>
            <a:pPr algn="just"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2013 - Pakistan Applied for CERN Associate Membership (AM)</a:t>
            </a:r>
          </a:p>
          <a:p>
            <a:pPr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2014 - CERN Task Force visited Pakistan to assess and evaluate the AM</a:t>
            </a:r>
          </a:p>
          <a:p>
            <a:pPr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2014 - On Dec. 19 DG CERN and  Chairman PAEC signed agreement for 	     	   AM in the presence of the Prime Minister of Pakistan</a:t>
            </a:r>
          </a:p>
          <a:p>
            <a:pPr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2015 - On July 31, 2015 Pakistan was granted the Associate 		  	   Membership of CERN</a:t>
            </a:r>
          </a:p>
          <a:p>
            <a:pPr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2016 - Framework Collaboration agreement signed </a:t>
            </a:r>
            <a:r>
              <a:rPr lang="en-US" altLang="en-US" b="1" dirty="0">
                <a:solidFill>
                  <a:srgbClr val="002060"/>
                </a:solidFill>
              </a:rPr>
              <a:t>for integration of 	    	   any future activities in a new legal structure</a:t>
            </a:r>
          </a:p>
          <a:p>
            <a:pPr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2017- PINSTECH became associate member of ALICE experiment</a:t>
            </a:r>
          </a:p>
          <a:p>
            <a:pPr eaLnBrk="1" hangingPunct="1">
              <a:spcBef>
                <a:spcPts val="600"/>
              </a:spcBef>
              <a:spcAft>
                <a:spcPts val="500"/>
              </a:spcAft>
              <a:buClr>
                <a:srgbClr val="006600"/>
              </a:buClr>
              <a:buSzPct val="85000"/>
              <a:buFont typeface="Wingdings" panose="05000000000000000000" pitchFamily="2" charset="2"/>
              <a:buChar char="q"/>
            </a:pPr>
            <a:r>
              <a:rPr lang="en-US" altLang="en-US" b="1" dirty="0">
                <a:solidFill>
                  <a:srgbClr val="002060"/>
                </a:solidFill>
                <a:cs typeface="Arial" panose="020B0604020202020204" pitchFamily="34" charset="0"/>
              </a:rPr>
              <a:t>2020 - PINSTECH became full member of MEDICIS Experiment</a:t>
            </a:r>
          </a:p>
          <a:p>
            <a:pPr eaLnBrk="1" hangingPunct="1">
              <a:spcBef>
                <a:spcPts val="600"/>
              </a:spcBef>
              <a:spcAft>
                <a:spcPts val="500"/>
              </a:spcAft>
              <a:buClr>
                <a:srgbClr val="006600"/>
              </a:buClr>
              <a:buSzPct val="85000"/>
              <a:buFont typeface="Wingdings" panose="05000000000000000000" pitchFamily="2" charset="2"/>
              <a:buChar char="q"/>
            </a:pPr>
            <a:endParaRPr lang="en-US" altLang="en-US" b="1" dirty="0">
              <a:solidFill>
                <a:srgbClr val="002060"/>
              </a:solidFill>
              <a:cs typeface="Arial" panose="020B0604020202020204" pitchFamily="34" charset="0"/>
            </a:endParaRPr>
          </a:p>
        </p:txBody>
      </p:sp>
      <p:sp>
        <p:nvSpPr>
          <p:cNvPr id="2" name="Date Placeholder 1">
            <a:extLst>
              <a:ext uri="{FF2B5EF4-FFF2-40B4-BE49-F238E27FC236}">
                <a16:creationId xmlns:a16="http://schemas.microsoft.com/office/drawing/2014/main" id="{E3D42CDB-769C-4D8E-A160-1196515AA722}"/>
              </a:ext>
            </a:extLst>
          </p:cNvPr>
          <p:cNvSpPr>
            <a:spLocks noGrp="1"/>
          </p:cNvSpPr>
          <p:nvPr>
            <p:ph type="dt" sz="half" idx="10"/>
          </p:nvPr>
        </p:nvSpPr>
        <p:spPr/>
        <p:txBody>
          <a:bodyPr/>
          <a:lstStyle/>
          <a:p>
            <a:fld id="{17173B10-47A1-4353-8758-2902419E8B57}" type="datetime1">
              <a:rPr lang="en-US" smtClean="0"/>
              <a:t>8/5/2020</a:t>
            </a:fld>
            <a:endParaRPr lang="en-US"/>
          </a:p>
        </p:txBody>
      </p:sp>
      <p:sp>
        <p:nvSpPr>
          <p:cNvPr id="3" name="Footer Placeholder 2">
            <a:extLst>
              <a:ext uri="{FF2B5EF4-FFF2-40B4-BE49-F238E27FC236}">
                <a16:creationId xmlns:a16="http://schemas.microsoft.com/office/drawing/2014/main" id="{C35F79B1-CE00-47D3-B707-D1A8E859E4AF}"/>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285915CA-D709-4617-99C7-690393FEE9D8}"/>
              </a:ext>
            </a:extLst>
          </p:cNvPr>
          <p:cNvSpPr>
            <a:spLocks noGrp="1"/>
          </p:cNvSpPr>
          <p:nvPr>
            <p:ph type="sldNum" sz="quarter" idx="12"/>
          </p:nvPr>
        </p:nvSpPr>
        <p:spPr/>
        <p:txBody>
          <a:bodyPr/>
          <a:lstStyle/>
          <a:p>
            <a:fld id="{3FF4C11E-A135-4B5B-868A-275798F8F019}" type="slidenum">
              <a:rPr lang="en-US" smtClean="0"/>
              <a:t>14</a:t>
            </a:fld>
            <a:endParaRPr lang="en-US"/>
          </a:p>
        </p:txBody>
      </p:sp>
      <p:pic>
        <p:nvPicPr>
          <p:cNvPr id="8" name="Picture 5">
            <a:extLst>
              <a:ext uri="{FF2B5EF4-FFF2-40B4-BE49-F238E27FC236}">
                <a16:creationId xmlns:a16="http://schemas.microsoft.com/office/drawing/2014/main" id="{C1DE7BF0-F445-4E93-8A7C-1FA3C795FE31}"/>
              </a:ext>
            </a:extLst>
          </p:cNvPr>
          <p:cNvPicPr/>
          <p:nvPr/>
        </p:nvPicPr>
        <p:blipFill>
          <a:blip r:embed="rId2"/>
          <a:stretch/>
        </p:blipFill>
        <p:spPr>
          <a:xfrm>
            <a:off x="218651" y="154260"/>
            <a:ext cx="1071000" cy="1063080"/>
          </a:xfrm>
          <a:prstGeom prst="rect">
            <a:avLst/>
          </a:prstGeom>
          <a:ln>
            <a:noFill/>
          </a:ln>
        </p:spPr>
      </p:pic>
      <p:pic>
        <p:nvPicPr>
          <p:cNvPr id="10" name="Picture 9">
            <a:extLst>
              <a:ext uri="{FF2B5EF4-FFF2-40B4-BE49-F238E27FC236}">
                <a16:creationId xmlns:a16="http://schemas.microsoft.com/office/drawing/2014/main" id="{8440F610-3402-4951-A288-E4D16293B9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54749" y="57150"/>
            <a:ext cx="1016000" cy="1371600"/>
          </a:xfrm>
          <a:prstGeom prst="rect">
            <a:avLst/>
          </a:prstGeom>
        </p:spPr>
      </p:pic>
    </p:spTree>
    <p:extLst>
      <p:ext uri="{BB962C8B-B14F-4D97-AF65-F5344CB8AC3E}">
        <p14:creationId xmlns:p14="http://schemas.microsoft.com/office/powerpoint/2010/main" val="7660647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3E371719-0E72-4EAE-9C41-6854EF873DFC}" type="datetime1">
              <a:rPr lang="en-US" smtClean="0"/>
              <a:t>8/5/2020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t>15</a:t>
            </a:fld>
            <a:endParaRPr lang="en-US"/>
          </a:p>
        </p:txBody>
      </p:sp>
      <p:sp>
        <p:nvSpPr>
          <p:cNvPr id="5" name="TextBox 4">
            <a:extLst>
              <a:ext uri="{FF2B5EF4-FFF2-40B4-BE49-F238E27FC236}">
                <a16:creationId xmlns:a16="http://schemas.microsoft.com/office/drawing/2014/main" id="{07E78E42-C656-4E3E-8137-5F0FE73FDBF9}"/>
              </a:ext>
            </a:extLst>
          </p:cNvPr>
          <p:cNvSpPr txBox="1"/>
          <p:nvPr/>
        </p:nvSpPr>
        <p:spPr>
          <a:xfrm>
            <a:off x="4038600" y="682527"/>
            <a:ext cx="5118755" cy="523220"/>
          </a:xfrm>
          <a:prstGeom prst="rect">
            <a:avLst/>
          </a:prstGeom>
          <a:noFill/>
        </p:spPr>
        <p:txBody>
          <a:bodyPr wrap="square" rtlCol="0">
            <a:spAutoFit/>
          </a:bodyPr>
          <a:lstStyle/>
          <a:p>
            <a:pPr algn="ctr"/>
            <a:r>
              <a:rPr lang="fr-CH" sz="2800" b="1" dirty="0">
                <a:solidFill>
                  <a:srgbClr val="FF0000"/>
                </a:solidFill>
              </a:rPr>
              <a:t>Associate </a:t>
            </a:r>
            <a:r>
              <a:rPr lang="fr-CH" sz="2800" b="1" dirty="0" err="1">
                <a:solidFill>
                  <a:srgbClr val="FF0000"/>
                </a:solidFill>
              </a:rPr>
              <a:t>membership</a:t>
            </a:r>
            <a:r>
              <a:rPr lang="fr-CH" sz="2800" b="1" dirty="0">
                <a:solidFill>
                  <a:srgbClr val="FF0000"/>
                </a:solidFill>
              </a:rPr>
              <a:t> of CERN</a:t>
            </a:r>
            <a:endParaRPr lang="en-US" sz="2800" b="1" dirty="0">
              <a:solidFill>
                <a:srgbClr val="FF0000"/>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5719" y="218712"/>
            <a:ext cx="1016000" cy="1371600"/>
          </a:xfrm>
          <a:prstGeom prst="rect">
            <a:avLst/>
          </a:prstGeom>
        </p:spPr>
      </p:pic>
      <p:pic>
        <p:nvPicPr>
          <p:cNvPr id="8" name="Picture 5">
            <a:extLst>
              <a:ext uri="{FF2B5EF4-FFF2-40B4-BE49-F238E27FC236}">
                <a16:creationId xmlns:a16="http://schemas.microsoft.com/office/drawing/2014/main" id="{754D6090-121A-4840-9C91-DDC001BA9E1D}"/>
              </a:ext>
            </a:extLst>
          </p:cNvPr>
          <p:cNvPicPr/>
          <p:nvPr/>
        </p:nvPicPr>
        <p:blipFill>
          <a:blip r:embed="rId3"/>
          <a:stretch/>
        </p:blipFill>
        <p:spPr>
          <a:xfrm>
            <a:off x="187569" y="218712"/>
            <a:ext cx="1071000" cy="1063080"/>
          </a:xfrm>
          <a:prstGeom prst="rect">
            <a:avLst/>
          </a:prstGeom>
          <a:ln>
            <a:noFill/>
          </a:ln>
        </p:spPr>
      </p:pic>
      <p:pic>
        <p:nvPicPr>
          <p:cNvPr id="1026" name="Picture 2" descr="Image result for nawaz sharif at CERN">
            <a:extLst>
              <a:ext uri="{FF2B5EF4-FFF2-40B4-BE49-F238E27FC236}">
                <a16:creationId xmlns:a16="http://schemas.microsoft.com/office/drawing/2014/main" id="{439E0845-9428-444C-A526-B6487909E7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2408" y="1404903"/>
            <a:ext cx="7920485" cy="475229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21902B5-38FC-4FF4-8571-0095AA3BD407}"/>
              </a:ext>
            </a:extLst>
          </p:cNvPr>
          <p:cNvSpPr txBox="1"/>
          <p:nvPr/>
        </p:nvSpPr>
        <p:spPr>
          <a:xfrm>
            <a:off x="73618" y="4067175"/>
            <a:ext cx="2078790" cy="646331"/>
          </a:xfrm>
          <a:prstGeom prst="rect">
            <a:avLst/>
          </a:prstGeom>
          <a:noFill/>
        </p:spPr>
        <p:txBody>
          <a:bodyPr wrap="square" rtlCol="0">
            <a:spAutoFit/>
          </a:bodyPr>
          <a:lstStyle/>
          <a:p>
            <a:r>
              <a:rPr lang="fr-CH" b="1" dirty="0"/>
              <a:t>Ex-DG CERN</a:t>
            </a:r>
          </a:p>
          <a:p>
            <a:r>
              <a:rPr lang="fr-CH" b="1" dirty="0"/>
              <a:t>(</a:t>
            </a:r>
            <a:r>
              <a:rPr lang="en-US" b="1" dirty="0"/>
              <a:t>Rolf-Dieter Heuer)</a:t>
            </a:r>
          </a:p>
        </p:txBody>
      </p:sp>
      <p:sp>
        <p:nvSpPr>
          <p:cNvPr id="12" name="TextBox 11">
            <a:extLst>
              <a:ext uri="{FF2B5EF4-FFF2-40B4-BE49-F238E27FC236}">
                <a16:creationId xmlns:a16="http://schemas.microsoft.com/office/drawing/2014/main" id="{3F7ABF59-8F5C-4539-8525-7AB47AD2426C}"/>
              </a:ext>
            </a:extLst>
          </p:cNvPr>
          <p:cNvSpPr txBox="1"/>
          <p:nvPr/>
        </p:nvSpPr>
        <p:spPr>
          <a:xfrm>
            <a:off x="10258303" y="4205674"/>
            <a:ext cx="2190994" cy="646331"/>
          </a:xfrm>
          <a:prstGeom prst="rect">
            <a:avLst/>
          </a:prstGeom>
          <a:noFill/>
        </p:spPr>
        <p:txBody>
          <a:bodyPr wrap="square" rtlCol="0">
            <a:spAutoFit/>
          </a:bodyPr>
          <a:lstStyle/>
          <a:p>
            <a:r>
              <a:rPr lang="fr-CH" b="1" dirty="0"/>
              <a:t>Ex-Chairman PAEC (Dr. Ansar </a:t>
            </a:r>
            <a:r>
              <a:rPr lang="fr-CH" b="1" dirty="0" err="1"/>
              <a:t>Prevaiz</a:t>
            </a:r>
            <a:r>
              <a:rPr lang="fr-CH" b="1" dirty="0"/>
              <a:t>)</a:t>
            </a:r>
            <a:endParaRPr lang="en-US" b="1" dirty="0"/>
          </a:p>
        </p:txBody>
      </p:sp>
      <p:sp>
        <p:nvSpPr>
          <p:cNvPr id="13" name="TextBox 12">
            <a:extLst>
              <a:ext uri="{FF2B5EF4-FFF2-40B4-BE49-F238E27FC236}">
                <a16:creationId xmlns:a16="http://schemas.microsoft.com/office/drawing/2014/main" id="{C5814064-2DB7-4A54-B50B-A31A92B8A978}"/>
              </a:ext>
            </a:extLst>
          </p:cNvPr>
          <p:cNvSpPr txBox="1"/>
          <p:nvPr/>
        </p:nvSpPr>
        <p:spPr>
          <a:xfrm>
            <a:off x="10069900" y="4957846"/>
            <a:ext cx="2267194" cy="646331"/>
          </a:xfrm>
          <a:prstGeom prst="rect">
            <a:avLst/>
          </a:prstGeom>
          <a:noFill/>
        </p:spPr>
        <p:txBody>
          <a:bodyPr wrap="square" rtlCol="0">
            <a:spAutoFit/>
          </a:bodyPr>
          <a:lstStyle/>
          <a:p>
            <a:r>
              <a:rPr lang="fr-CH" b="1" dirty="0" err="1"/>
              <a:t>Signing</a:t>
            </a:r>
            <a:r>
              <a:rPr lang="fr-CH" b="1" dirty="0"/>
              <a:t> on </a:t>
            </a:r>
            <a:r>
              <a:rPr lang="fr-CH" b="1" dirty="0" err="1"/>
              <a:t>associate</a:t>
            </a:r>
            <a:r>
              <a:rPr lang="fr-CH" b="1" dirty="0"/>
              <a:t> </a:t>
            </a:r>
            <a:r>
              <a:rPr lang="fr-CH" b="1" dirty="0" err="1"/>
              <a:t>membership</a:t>
            </a:r>
            <a:endParaRPr lang="en-US" b="1" dirty="0"/>
          </a:p>
        </p:txBody>
      </p:sp>
    </p:spTree>
    <p:extLst>
      <p:ext uri="{BB962C8B-B14F-4D97-AF65-F5344CB8AC3E}">
        <p14:creationId xmlns:p14="http://schemas.microsoft.com/office/powerpoint/2010/main" val="21632791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B057C984-03D0-4AAA-8C69-156C738CA4E0}" type="datetime1">
              <a:rPr lang="en-US" smtClean="0"/>
              <a:t>8/5/2020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t>16</a:t>
            </a:fld>
            <a:endParaRPr lang="en-US"/>
          </a:p>
        </p:txBody>
      </p:sp>
      <p:sp>
        <p:nvSpPr>
          <p:cNvPr id="5" name="TextBox 4">
            <a:extLst>
              <a:ext uri="{FF2B5EF4-FFF2-40B4-BE49-F238E27FC236}">
                <a16:creationId xmlns:a16="http://schemas.microsoft.com/office/drawing/2014/main" id="{07E78E42-C656-4E3E-8137-5F0FE73FDBF9}"/>
              </a:ext>
            </a:extLst>
          </p:cNvPr>
          <p:cNvSpPr txBox="1"/>
          <p:nvPr/>
        </p:nvSpPr>
        <p:spPr>
          <a:xfrm>
            <a:off x="2106354" y="228419"/>
            <a:ext cx="8034291" cy="584775"/>
          </a:xfrm>
          <a:prstGeom prst="rect">
            <a:avLst/>
          </a:prstGeom>
          <a:noFill/>
        </p:spPr>
        <p:txBody>
          <a:bodyPr wrap="square" rtlCol="0">
            <a:spAutoFit/>
          </a:bodyPr>
          <a:lstStyle/>
          <a:p>
            <a:pPr algn="ctr"/>
            <a:r>
              <a:rPr lang="fr-CH" sz="3200" b="1" dirty="0" err="1">
                <a:solidFill>
                  <a:srgbClr val="FF0000"/>
                </a:solidFill>
              </a:rPr>
              <a:t>Visit</a:t>
            </a:r>
            <a:r>
              <a:rPr lang="fr-CH" sz="3200" b="1" dirty="0">
                <a:solidFill>
                  <a:srgbClr val="FF0000"/>
                </a:solidFill>
              </a:rPr>
              <a:t> of Prime </a:t>
            </a:r>
            <a:r>
              <a:rPr lang="fr-CH" sz="3200" b="1" dirty="0" err="1">
                <a:solidFill>
                  <a:srgbClr val="FF0000"/>
                </a:solidFill>
              </a:rPr>
              <a:t>Minister</a:t>
            </a:r>
            <a:r>
              <a:rPr lang="fr-CH" sz="3200" b="1" dirty="0">
                <a:solidFill>
                  <a:srgbClr val="FF0000"/>
                </a:solidFill>
              </a:rPr>
              <a:t> of Pakistan at CERN</a:t>
            </a:r>
            <a:endParaRPr lang="en-US" sz="3200" b="1" dirty="0">
              <a:solidFill>
                <a:srgbClr val="FF0000"/>
              </a:solidFill>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64631" y="101441"/>
            <a:ext cx="1016000" cy="1371600"/>
          </a:xfrm>
          <a:prstGeom prst="rect">
            <a:avLst/>
          </a:prstGeom>
        </p:spPr>
      </p:pic>
      <p:pic>
        <p:nvPicPr>
          <p:cNvPr id="8" name="Picture 5">
            <a:extLst>
              <a:ext uri="{FF2B5EF4-FFF2-40B4-BE49-F238E27FC236}">
                <a16:creationId xmlns:a16="http://schemas.microsoft.com/office/drawing/2014/main" id="{754D6090-121A-4840-9C91-DDC001BA9E1D}"/>
              </a:ext>
            </a:extLst>
          </p:cNvPr>
          <p:cNvPicPr/>
          <p:nvPr/>
        </p:nvPicPr>
        <p:blipFill>
          <a:blip r:embed="rId3"/>
          <a:stretch/>
        </p:blipFill>
        <p:spPr>
          <a:xfrm>
            <a:off x="111369" y="101441"/>
            <a:ext cx="1071000" cy="1063080"/>
          </a:xfrm>
          <a:prstGeom prst="rect">
            <a:avLst/>
          </a:prstGeom>
          <a:ln>
            <a:noFill/>
          </a:ln>
        </p:spPr>
      </p:pic>
      <p:pic>
        <p:nvPicPr>
          <p:cNvPr id="2050" name="Picture 2" descr="Image result for nawaz sharif at CERN">
            <a:extLst>
              <a:ext uri="{FF2B5EF4-FFF2-40B4-BE49-F238E27FC236}">
                <a16:creationId xmlns:a16="http://schemas.microsoft.com/office/drawing/2014/main" id="{171B6A62-5B3D-4BCC-843C-F6075F8103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369" y="1205747"/>
            <a:ext cx="7620000" cy="48958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nawaz sharif at CERN">
            <a:extLst>
              <a:ext uri="{FF2B5EF4-FFF2-40B4-BE49-F238E27FC236}">
                <a16:creationId xmlns:a16="http://schemas.microsoft.com/office/drawing/2014/main" id="{7BCDA0C0-7361-4B95-966B-4B664AECB7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50222" y="1478173"/>
            <a:ext cx="4230410" cy="5086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513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254E048-ED87-4622-9E37-9905F78A3B7A}"/>
              </a:ext>
            </a:extLst>
          </p:cNvPr>
          <p:cNvSpPr>
            <a:spLocks noGrp="1"/>
          </p:cNvSpPr>
          <p:nvPr>
            <p:ph type="sldNum" sz="quarter" idx="12"/>
          </p:nvPr>
        </p:nvSpPr>
        <p:spPr>
          <a:xfrm>
            <a:off x="9906000" y="6400800"/>
            <a:ext cx="609600" cy="457200"/>
          </a:xfrm>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0270EEE-F619-4F00-AC85-3205FDF077D7}" type="slidenum">
              <a:rPr lang="en-US" altLang="en-US">
                <a:solidFill>
                  <a:srgbClr val="A7A399"/>
                </a:solidFill>
                <a:latin typeface="Verdana" panose="020B0604030504040204" pitchFamily="34" charset="0"/>
              </a:rPr>
              <a:pPr eaLnBrk="1" hangingPunct="1"/>
              <a:t>17</a:t>
            </a:fld>
            <a:endParaRPr lang="en-US" altLang="en-US">
              <a:solidFill>
                <a:srgbClr val="A7A399"/>
              </a:solidFill>
              <a:latin typeface="Verdana" panose="020B0604030504040204" pitchFamily="34" charset="0"/>
            </a:endParaRPr>
          </a:p>
        </p:txBody>
      </p:sp>
      <p:sp>
        <p:nvSpPr>
          <p:cNvPr id="13" name="Title 4">
            <a:extLst>
              <a:ext uri="{FF2B5EF4-FFF2-40B4-BE49-F238E27FC236}">
                <a16:creationId xmlns:a16="http://schemas.microsoft.com/office/drawing/2014/main" id="{A4A14F62-1560-4F5E-8121-F6E5D7AD8406}"/>
              </a:ext>
            </a:extLst>
          </p:cNvPr>
          <p:cNvSpPr>
            <a:spLocks noGrp="1"/>
          </p:cNvSpPr>
          <p:nvPr>
            <p:ph type="title" idx="4294967295"/>
          </p:nvPr>
        </p:nvSpPr>
        <p:spPr>
          <a:xfrm>
            <a:off x="3297192" y="214754"/>
            <a:ext cx="5557932" cy="480131"/>
          </a:xfrm>
        </p:spPr>
        <p:txBody>
          <a:bodyPr wrap="none">
            <a:spAutoFit/>
          </a:bodyPr>
          <a:lstStyle/>
          <a:p>
            <a:pPr marL="347663" indent="-347663" algn="ctr">
              <a:spcBef>
                <a:spcPts val="0"/>
              </a:spcBef>
              <a:defRPr/>
            </a:pPr>
            <a:r>
              <a:rPr lang="en-US" sz="2800" b="1" dirty="0">
                <a:solidFill>
                  <a:srgbClr val="FF0000"/>
                </a:solidFill>
                <a:latin typeface="Arial" panose="020B0604020202020204" pitchFamily="34" charset="0"/>
                <a:cs typeface="Arial" panose="020B0604020202020204" pitchFamily="34" charset="0"/>
              </a:rPr>
              <a:t>Projects for CERN - Mechanical</a:t>
            </a:r>
          </a:p>
        </p:txBody>
      </p:sp>
      <p:pic>
        <p:nvPicPr>
          <p:cNvPr id="17412" name="Picture 13" descr="E:\downloads\download.jpg">
            <a:extLst>
              <a:ext uri="{FF2B5EF4-FFF2-40B4-BE49-F238E27FC236}">
                <a16:creationId xmlns:a16="http://schemas.microsoft.com/office/drawing/2014/main" id="{B69720ED-F39F-412D-880A-C7B751BA13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838200"/>
            <a:ext cx="37338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Box 9">
            <a:extLst>
              <a:ext uri="{FF2B5EF4-FFF2-40B4-BE49-F238E27FC236}">
                <a16:creationId xmlns:a16="http://schemas.microsoft.com/office/drawing/2014/main" id="{515E0F35-FAE6-4E79-9E7E-2909CD465C42}"/>
              </a:ext>
            </a:extLst>
          </p:cNvPr>
          <p:cNvSpPr txBox="1">
            <a:spLocks noChangeArrowheads="1"/>
          </p:cNvSpPr>
          <p:nvPr/>
        </p:nvSpPr>
        <p:spPr bwMode="auto">
          <a:xfrm>
            <a:off x="2209800" y="3289300"/>
            <a:ext cx="2819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FFFF00"/>
                </a:solidFill>
              </a:rPr>
              <a:t>CMS Magnet Feet</a:t>
            </a:r>
          </a:p>
        </p:txBody>
      </p:sp>
      <p:pic>
        <p:nvPicPr>
          <p:cNvPr id="17414" name="Picture 2">
            <a:extLst>
              <a:ext uri="{FF2B5EF4-FFF2-40B4-BE49-F238E27FC236}">
                <a16:creationId xmlns:a16="http://schemas.microsoft.com/office/drawing/2014/main" id="{1B6EA056-FB42-4A8B-B4E6-D13E2C1F3F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8072" t="12300" r="12225" b="6213"/>
          <a:stretch>
            <a:fillRect/>
          </a:stretch>
        </p:blipFill>
        <p:spPr bwMode="auto">
          <a:xfrm>
            <a:off x="6172200" y="800101"/>
            <a:ext cx="37338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Rectangle 2">
            <a:extLst>
              <a:ext uri="{FF2B5EF4-FFF2-40B4-BE49-F238E27FC236}">
                <a16:creationId xmlns:a16="http://schemas.microsoft.com/office/drawing/2014/main" id="{1AD1AC0E-E6C3-4FF6-A05E-C6F730BD58B2}"/>
              </a:ext>
            </a:extLst>
          </p:cNvPr>
          <p:cNvSpPr>
            <a:spLocks noChangeArrowheads="1"/>
          </p:cNvSpPr>
          <p:nvPr/>
        </p:nvSpPr>
        <p:spPr bwMode="auto">
          <a:xfrm>
            <a:off x="6248401" y="3192463"/>
            <a:ext cx="3171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FFFF00"/>
                </a:solidFill>
              </a:rPr>
              <a:t>Shielding for CMS Detector</a:t>
            </a:r>
          </a:p>
        </p:txBody>
      </p:sp>
      <p:pic>
        <p:nvPicPr>
          <p:cNvPr id="17416" name="Picture 5" descr="Dsc00036">
            <a:extLst>
              <a:ext uri="{FF2B5EF4-FFF2-40B4-BE49-F238E27FC236}">
                <a16:creationId xmlns:a16="http://schemas.microsoft.com/office/drawing/2014/main" id="{1F5D15C7-602E-447B-8562-02BB6288F6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697" t="5405"/>
          <a:stretch>
            <a:fillRect/>
          </a:stretch>
        </p:blipFill>
        <p:spPr bwMode="auto">
          <a:xfrm>
            <a:off x="2005014" y="3810000"/>
            <a:ext cx="3786187"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7" name="Rectangle 2">
            <a:extLst>
              <a:ext uri="{FF2B5EF4-FFF2-40B4-BE49-F238E27FC236}">
                <a16:creationId xmlns:a16="http://schemas.microsoft.com/office/drawing/2014/main" id="{31CED4A4-F222-42CB-A447-CA2FFE020288}"/>
              </a:ext>
            </a:extLst>
          </p:cNvPr>
          <p:cNvSpPr>
            <a:spLocks noChangeArrowheads="1"/>
          </p:cNvSpPr>
          <p:nvPr/>
        </p:nvSpPr>
        <p:spPr bwMode="auto">
          <a:xfrm>
            <a:off x="2057401" y="6096000"/>
            <a:ext cx="3800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FFFF00"/>
                </a:solidFill>
              </a:rPr>
              <a:t>Barrel Saddle Support for ATLAS</a:t>
            </a:r>
          </a:p>
        </p:txBody>
      </p:sp>
      <p:pic>
        <p:nvPicPr>
          <p:cNvPr id="17418" name="Picture 4" descr="TOF lines">
            <a:extLst>
              <a:ext uri="{FF2B5EF4-FFF2-40B4-BE49-F238E27FC236}">
                <a16:creationId xmlns:a16="http://schemas.microsoft.com/office/drawing/2014/main" id="{20551777-02CC-4B94-8253-962B4BD58A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1414" y="3810000"/>
            <a:ext cx="3760787"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9" name="Rectangle 2">
            <a:extLst>
              <a:ext uri="{FF2B5EF4-FFF2-40B4-BE49-F238E27FC236}">
                <a16:creationId xmlns:a16="http://schemas.microsoft.com/office/drawing/2014/main" id="{6CA946A5-92A6-4D12-A204-65CAA7005618}"/>
              </a:ext>
            </a:extLst>
          </p:cNvPr>
          <p:cNvSpPr>
            <a:spLocks noChangeArrowheads="1"/>
          </p:cNvSpPr>
          <p:nvPr/>
        </p:nvSpPr>
        <p:spPr bwMode="auto">
          <a:xfrm>
            <a:off x="6705601" y="6172200"/>
            <a:ext cx="2613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FFFF00"/>
                </a:solidFill>
              </a:rPr>
              <a:t>Piping work for ALICE</a:t>
            </a:r>
          </a:p>
        </p:txBody>
      </p:sp>
      <p:sp>
        <p:nvSpPr>
          <p:cNvPr id="2" name="Date Placeholder 1">
            <a:extLst>
              <a:ext uri="{FF2B5EF4-FFF2-40B4-BE49-F238E27FC236}">
                <a16:creationId xmlns:a16="http://schemas.microsoft.com/office/drawing/2014/main" id="{47D4DFD8-43E5-476D-81DB-449D42C55F1F}"/>
              </a:ext>
            </a:extLst>
          </p:cNvPr>
          <p:cNvSpPr>
            <a:spLocks noGrp="1"/>
          </p:cNvSpPr>
          <p:nvPr>
            <p:ph type="dt" sz="half" idx="10"/>
          </p:nvPr>
        </p:nvSpPr>
        <p:spPr/>
        <p:txBody>
          <a:bodyPr/>
          <a:lstStyle/>
          <a:p>
            <a:fld id="{49436DCA-F57C-413C-BEBD-6CAE68CC1D8F}" type="datetime1">
              <a:rPr lang="en-US" smtClean="0"/>
              <a:t>8/5/2020</a:t>
            </a:fld>
            <a:endParaRPr lang="en-US"/>
          </a:p>
        </p:txBody>
      </p:sp>
      <p:sp>
        <p:nvSpPr>
          <p:cNvPr id="3" name="Footer Placeholder 2">
            <a:extLst>
              <a:ext uri="{FF2B5EF4-FFF2-40B4-BE49-F238E27FC236}">
                <a16:creationId xmlns:a16="http://schemas.microsoft.com/office/drawing/2014/main" id="{11D06B5F-69C7-4A94-84C8-CDBE86E7CCDA}"/>
              </a:ext>
            </a:extLst>
          </p:cNvPr>
          <p:cNvSpPr>
            <a:spLocks noGrp="1"/>
          </p:cNvSpPr>
          <p:nvPr>
            <p:ph type="ftr" sz="quarter" idx="11"/>
          </p:nvPr>
        </p:nvSpPr>
        <p:spPr/>
        <p:txBody>
          <a:bodyPr/>
          <a:lstStyle/>
          <a:p>
            <a:r>
              <a:rPr lang="en-US"/>
              <a:t>Webinar PINSTECH-CERN Collaboration </a:t>
            </a:r>
          </a:p>
        </p:txBody>
      </p:sp>
      <p:pic>
        <p:nvPicPr>
          <p:cNvPr id="14" name="Picture 5">
            <a:extLst>
              <a:ext uri="{FF2B5EF4-FFF2-40B4-BE49-F238E27FC236}">
                <a16:creationId xmlns:a16="http://schemas.microsoft.com/office/drawing/2014/main" id="{CF6345D2-DEA9-481D-892E-5465163991F5}"/>
              </a:ext>
            </a:extLst>
          </p:cNvPr>
          <p:cNvPicPr/>
          <p:nvPr/>
        </p:nvPicPr>
        <p:blipFill>
          <a:blip r:embed="rId7"/>
          <a:stretch/>
        </p:blipFill>
        <p:spPr>
          <a:xfrm>
            <a:off x="111369" y="101441"/>
            <a:ext cx="1071000" cy="1063080"/>
          </a:xfrm>
          <a:prstGeom prst="rect">
            <a:avLst/>
          </a:prstGeom>
          <a:ln>
            <a:noFill/>
          </a:ln>
        </p:spPr>
      </p:pic>
    </p:spTree>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A28FDB8-0175-4BB8-AE4E-A3676984A4E3}"/>
              </a:ext>
            </a:extLst>
          </p:cNvPr>
          <p:cNvSpPr txBox="1">
            <a:spLocks/>
          </p:cNvSpPr>
          <p:nvPr/>
        </p:nvSpPr>
        <p:spPr>
          <a:xfrm>
            <a:off x="6172200" y="5715000"/>
            <a:ext cx="4267200" cy="838200"/>
          </a:xfrm>
          <a:prstGeom prst="rect">
            <a:avLst/>
          </a:prstGeom>
        </p:spPr>
        <p:txBody>
          <a:bodyPr lIns="45720" rIns="45720" anchor="b">
            <a:normAutofit/>
          </a:bodyPr>
          <a:lstStyle/>
          <a:p>
            <a:pPr algn="ctr" eaLnBrk="0" hangingPunct="0">
              <a:defRPr/>
            </a:pPr>
            <a:endParaRPr lang="en-US" sz="1600" b="1" kern="0" dirty="0">
              <a:solidFill>
                <a:schemeClr val="tx2"/>
              </a:solidFill>
              <a:ea typeface="+mj-ea"/>
              <a:cs typeface="Arial" pitchFamily="34" charset="0"/>
            </a:endParaRPr>
          </a:p>
        </p:txBody>
      </p:sp>
      <p:sp>
        <p:nvSpPr>
          <p:cNvPr id="20483" name="Rectangle 1">
            <a:extLst>
              <a:ext uri="{FF2B5EF4-FFF2-40B4-BE49-F238E27FC236}">
                <a16:creationId xmlns:a16="http://schemas.microsoft.com/office/drawing/2014/main" id="{2BFFE66D-4E0D-4E07-9E44-F31DBB3BF71D}"/>
              </a:ext>
            </a:extLst>
          </p:cNvPr>
          <p:cNvSpPr>
            <a:spLocks noChangeArrowheads="1"/>
          </p:cNvSpPr>
          <p:nvPr/>
        </p:nvSpPr>
        <p:spPr bwMode="auto">
          <a:xfrm>
            <a:off x="2057400" y="830264"/>
            <a:ext cx="8229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b="1">
              <a:solidFill>
                <a:srgbClr val="0000FF"/>
              </a:solidFill>
            </a:endParaRPr>
          </a:p>
        </p:txBody>
      </p:sp>
      <p:sp>
        <p:nvSpPr>
          <p:cNvPr id="8" name="Slide Number Placeholder 14">
            <a:extLst>
              <a:ext uri="{FF2B5EF4-FFF2-40B4-BE49-F238E27FC236}">
                <a16:creationId xmlns:a16="http://schemas.microsoft.com/office/drawing/2014/main" id="{A77FCA19-6756-4C99-88DE-D25B5508541F}"/>
              </a:ext>
            </a:extLst>
          </p:cNvPr>
          <p:cNvSpPr txBox="1">
            <a:spLocks noGrp="1"/>
          </p:cNvSpPr>
          <p:nvPr/>
        </p:nvSpPr>
        <p:spPr>
          <a:xfrm>
            <a:off x="9906000" y="6553200"/>
            <a:ext cx="685800" cy="304800"/>
          </a:xfrm>
          <a:prstGeom prst="rect">
            <a:avLst/>
          </a:prstGeom>
          <a:noFill/>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fld id="{02A50036-6438-459D-BE0E-CBCC7B0B3CCA}" type="slidenum">
              <a:rPr lang="en-US" altLang="en-US" sz="1200">
                <a:solidFill>
                  <a:srgbClr val="898989"/>
                </a:solidFill>
                <a:latin typeface="Verdana" panose="020B0604030504040204" pitchFamily="34" charset="0"/>
              </a:rPr>
              <a:pPr algn="r" eaLnBrk="1" hangingPunct="1"/>
              <a:t>18</a:t>
            </a:fld>
            <a:endParaRPr lang="en-US" altLang="en-US" sz="1200">
              <a:solidFill>
                <a:srgbClr val="898989"/>
              </a:solidFill>
              <a:latin typeface="Verdana" panose="020B0604030504040204" pitchFamily="34" charset="0"/>
            </a:endParaRPr>
          </a:p>
        </p:txBody>
      </p:sp>
      <p:pic>
        <p:nvPicPr>
          <p:cNvPr id="20485" name="Picture 9" descr="https://encrypted-tbn3.gstatic.com/images?q=tbn:ANd9GcQkrLvefp6S8PX7VQwMJYOhXHvNPS8bIVwdKVN28tU7cfJ70HkN2w">
            <a:extLst>
              <a:ext uri="{FF2B5EF4-FFF2-40B4-BE49-F238E27FC236}">
                <a16:creationId xmlns:a16="http://schemas.microsoft.com/office/drawing/2014/main" id="{24888DC7-050B-48D5-8E42-A1BB63E51C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838200"/>
            <a:ext cx="3829050" cy="285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Box 10">
            <a:extLst>
              <a:ext uri="{FF2B5EF4-FFF2-40B4-BE49-F238E27FC236}">
                <a16:creationId xmlns:a16="http://schemas.microsoft.com/office/drawing/2014/main" id="{0A7EFD0C-24EF-46A6-AC95-9FEC46C270FA}"/>
              </a:ext>
            </a:extLst>
          </p:cNvPr>
          <p:cNvSpPr txBox="1">
            <a:spLocks noChangeArrowheads="1"/>
          </p:cNvSpPr>
          <p:nvPr/>
        </p:nvSpPr>
        <p:spPr bwMode="auto">
          <a:xfrm>
            <a:off x="1676400" y="3287714"/>
            <a:ext cx="3886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FFFF00"/>
                </a:solidFill>
              </a:rPr>
              <a:t>Resistive Plate Chamber(RPC)</a:t>
            </a:r>
          </a:p>
        </p:txBody>
      </p:sp>
      <p:pic>
        <p:nvPicPr>
          <p:cNvPr id="20487" name="Picture 2">
            <a:extLst>
              <a:ext uri="{FF2B5EF4-FFF2-40B4-BE49-F238E27FC236}">
                <a16:creationId xmlns:a16="http://schemas.microsoft.com/office/drawing/2014/main" id="{CF052F22-4D98-440B-A507-970E3E4F51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7692"/>
          <a:stretch>
            <a:fillRect/>
          </a:stretch>
        </p:blipFill>
        <p:spPr bwMode="auto">
          <a:xfrm>
            <a:off x="6172200" y="838200"/>
            <a:ext cx="4038600"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TextBox 10">
            <a:extLst>
              <a:ext uri="{FF2B5EF4-FFF2-40B4-BE49-F238E27FC236}">
                <a16:creationId xmlns:a16="http://schemas.microsoft.com/office/drawing/2014/main" id="{104CFD22-08F9-4210-B810-65F6EE205340}"/>
              </a:ext>
            </a:extLst>
          </p:cNvPr>
          <p:cNvSpPr txBox="1">
            <a:spLocks noChangeArrowheads="1"/>
          </p:cNvSpPr>
          <p:nvPr/>
        </p:nvSpPr>
        <p:spPr bwMode="auto">
          <a:xfrm>
            <a:off x="6477000" y="3352800"/>
            <a:ext cx="3886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FFFF00"/>
                </a:solidFill>
              </a:rPr>
              <a:t>Gas Electron Multiplier (GEM)</a:t>
            </a:r>
          </a:p>
        </p:txBody>
      </p:sp>
      <p:sp>
        <p:nvSpPr>
          <p:cNvPr id="22" name="Title 4">
            <a:extLst>
              <a:ext uri="{FF2B5EF4-FFF2-40B4-BE49-F238E27FC236}">
                <a16:creationId xmlns:a16="http://schemas.microsoft.com/office/drawing/2014/main" id="{232B07F3-A782-431F-BB4B-88962FF57AE7}"/>
              </a:ext>
            </a:extLst>
          </p:cNvPr>
          <p:cNvSpPr txBox="1">
            <a:spLocks/>
          </p:cNvSpPr>
          <p:nvPr/>
        </p:nvSpPr>
        <p:spPr>
          <a:xfrm>
            <a:off x="2516738" y="91144"/>
            <a:ext cx="7075976" cy="523220"/>
          </a:xfrm>
          <a:prstGeom prst="rect">
            <a:avLst/>
          </a:prstGeom>
        </p:spPr>
        <p:txBody>
          <a:bodyPr wrap="none" anchor="b">
            <a:spAutoFit/>
          </a:bodyPr>
          <a:lstStyle/>
          <a:p>
            <a:pPr marL="347663" indent="-347663" algn="ctr" eaLnBrk="0" hangingPunct="0">
              <a:defRPr/>
            </a:pPr>
            <a:r>
              <a:rPr lang="en-US" sz="2800" b="1" dirty="0">
                <a:solidFill>
                  <a:srgbClr val="FF0000"/>
                </a:solidFill>
                <a:effectLst>
                  <a:outerShdw blurRad="53975" dist="22860" dir="5400000" algn="tl" rotWithShape="0">
                    <a:srgbClr val="000000">
                      <a:alpha val="55000"/>
                    </a:srgbClr>
                  </a:outerShdw>
                </a:effectLst>
                <a:latin typeface="Arial" panose="020B0604020202020204" pitchFamily="34" charset="0"/>
                <a:ea typeface="+mj-ea"/>
                <a:cs typeface="Arial" panose="020B0604020202020204" pitchFamily="34" charset="0"/>
              </a:rPr>
              <a:t>Projects for CERN – Radiation Detection</a:t>
            </a:r>
          </a:p>
        </p:txBody>
      </p:sp>
      <p:pic>
        <p:nvPicPr>
          <p:cNvPr id="20490" name="Picture 3">
            <a:extLst>
              <a:ext uri="{FF2B5EF4-FFF2-40B4-BE49-F238E27FC236}">
                <a16:creationId xmlns:a16="http://schemas.microsoft.com/office/drawing/2014/main" id="{BBB285F3-0D7F-4A3B-B4EB-89200DC7B0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3810000"/>
            <a:ext cx="38608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1" name="TextBox 10">
            <a:extLst>
              <a:ext uri="{FF2B5EF4-FFF2-40B4-BE49-F238E27FC236}">
                <a16:creationId xmlns:a16="http://schemas.microsoft.com/office/drawing/2014/main" id="{DEBFAB2A-8EF6-432E-B3D3-CAA2658F0C6B}"/>
              </a:ext>
            </a:extLst>
          </p:cNvPr>
          <p:cNvSpPr txBox="1">
            <a:spLocks noChangeArrowheads="1"/>
          </p:cNvSpPr>
          <p:nvPr/>
        </p:nvSpPr>
        <p:spPr bwMode="auto">
          <a:xfrm>
            <a:off x="1905000" y="6324600"/>
            <a:ext cx="3581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FFFF00"/>
                </a:solidFill>
              </a:rPr>
              <a:t>Front End Electronics for RPC</a:t>
            </a:r>
          </a:p>
        </p:txBody>
      </p:sp>
      <p:pic>
        <p:nvPicPr>
          <p:cNvPr id="20492" name="Picture 3">
            <a:extLst>
              <a:ext uri="{FF2B5EF4-FFF2-40B4-BE49-F238E27FC236}">
                <a16:creationId xmlns:a16="http://schemas.microsoft.com/office/drawing/2014/main" id="{B402E064-97BC-41D0-835F-31F13EA3BC4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73762" y="3951288"/>
            <a:ext cx="43592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3" name="TextBox 10">
            <a:extLst>
              <a:ext uri="{FF2B5EF4-FFF2-40B4-BE49-F238E27FC236}">
                <a16:creationId xmlns:a16="http://schemas.microsoft.com/office/drawing/2014/main" id="{B765B7BD-AA7D-40E9-A185-1938D9A85D12}"/>
              </a:ext>
            </a:extLst>
          </p:cNvPr>
          <p:cNvSpPr txBox="1">
            <a:spLocks noChangeArrowheads="1"/>
          </p:cNvSpPr>
          <p:nvPr/>
        </p:nvSpPr>
        <p:spPr bwMode="auto">
          <a:xfrm>
            <a:off x="6477000" y="6096000"/>
            <a:ext cx="3352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0033CC"/>
                </a:solidFill>
              </a:rPr>
              <a:t>opto-hybrid Board for GEM</a:t>
            </a:r>
          </a:p>
        </p:txBody>
      </p:sp>
      <p:sp>
        <p:nvSpPr>
          <p:cNvPr id="2" name="Date Placeholder 1">
            <a:extLst>
              <a:ext uri="{FF2B5EF4-FFF2-40B4-BE49-F238E27FC236}">
                <a16:creationId xmlns:a16="http://schemas.microsoft.com/office/drawing/2014/main" id="{B3EA45B7-3341-4B8D-8A18-E764A7560B39}"/>
              </a:ext>
            </a:extLst>
          </p:cNvPr>
          <p:cNvSpPr>
            <a:spLocks noGrp="1"/>
          </p:cNvSpPr>
          <p:nvPr>
            <p:ph type="dt" sz="half" idx="10"/>
          </p:nvPr>
        </p:nvSpPr>
        <p:spPr/>
        <p:txBody>
          <a:bodyPr/>
          <a:lstStyle/>
          <a:p>
            <a:fld id="{4DBDB6A8-9909-4698-B4B8-EEF92A0F0B09}" type="datetime1">
              <a:rPr lang="en-US" smtClean="0"/>
              <a:t>8/5/2020</a:t>
            </a:fld>
            <a:endParaRPr lang="en-US"/>
          </a:p>
        </p:txBody>
      </p:sp>
      <p:sp>
        <p:nvSpPr>
          <p:cNvPr id="3" name="Footer Placeholder 2">
            <a:extLst>
              <a:ext uri="{FF2B5EF4-FFF2-40B4-BE49-F238E27FC236}">
                <a16:creationId xmlns:a16="http://schemas.microsoft.com/office/drawing/2014/main" id="{B3118AA2-5BE5-419B-896C-B23C2870103B}"/>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5EDD5FB6-68CE-4917-AC79-580DCB6558F3}"/>
              </a:ext>
            </a:extLst>
          </p:cNvPr>
          <p:cNvSpPr>
            <a:spLocks noGrp="1"/>
          </p:cNvSpPr>
          <p:nvPr>
            <p:ph type="sldNum" sz="quarter" idx="12"/>
          </p:nvPr>
        </p:nvSpPr>
        <p:spPr/>
        <p:txBody>
          <a:bodyPr/>
          <a:lstStyle/>
          <a:p>
            <a:fld id="{3FF4C11E-A135-4B5B-868A-275798F8F019}" type="slidenum">
              <a:rPr lang="en-US" smtClean="0"/>
              <a:t>18</a:t>
            </a:fld>
            <a:endParaRPr lang="en-US"/>
          </a:p>
        </p:txBody>
      </p:sp>
      <p:pic>
        <p:nvPicPr>
          <p:cNvPr id="17" name="Picture 5">
            <a:extLst>
              <a:ext uri="{FF2B5EF4-FFF2-40B4-BE49-F238E27FC236}">
                <a16:creationId xmlns:a16="http://schemas.microsoft.com/office/drawing/2014/main" id="{DBF58BD1-DFBE-4CF1-9457-84A8D88D9974}"/>
              </a:ext>
            </a:extLst>
          </p:cNvPr>
          <p:cNvPicPr/>
          <p:nvPr/>
        </p:nvPicPr>
        <p:blipFill>
          <a:blip r:embed="rId7"/>
          <a:stretch/>
        </p:blipFill>
        <p:spPr>
          <a:xfrm>
            <a:off x="111369" y="101441"/>
            <a:ext cx="1071000" cy="1063080"/>
          </a:xfrm>
          <a:prstGeom prst="rect">
            <a:avLst/>
          </a:prstGeom>
          <a:ln>
            <a:noFill/>
          </a:ln>
        </p:spPr>
      </p:pic>
    </p:spTree>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5" name="Picture 8" descr="cern supplier award with frame_2.JPG">
            <a:extLst>
              <a:ext uri="{FF2B5EF4-FFF2-40B4-BE49-F238E27FC236}">
                <a16:creationId xmlns:a16="http://schemas.microsoft.com/office/drawing/2014/main" id="{87741075-4592-456C-897A-EBA0CC11B644}"/>
              </a:ext>
            </a:extLst>
          </p:cNvPr>
          <p:cNvPicPr>
            <a:picLocks noChangeAspect="1"/>
          </p:cNvPicPr>
          <p:nvPr/>
        </p:nvPicPr>
        <p:blipFill>
          <a:blip r:embed="rId2"/>
          <a:srcRect l="-211" t="519" r="-76" b="636"/>
          <a:stretch>
            <a:fillRect/>
          </a:stretch>
        </p:blipFill>
        <p:spPr bwMode="auto">
          <a:xfrm>
            <a:off x="1763715" y="818356"/>
            <a:ext cx="2667000" cy="1935163"/>
          </a:xfrm>
          <a:prstGeom prst="rect">
            <a:avLst/>
          </a:prstGeom>
          <a:noFill/>
          <a:ln w="15875">
            <a:solidFill>
              <a:srgbClr val="E46C0A"/>
            </a:solidFill>
          </a:ln>
          <a:effectLst>
            <a:outerShdw blurRad="50800" dist="38100" algn="l" rotWithShape="0">
              <a:prstClr val="black">
                <a:alpha val="40000"/>
              </a:prstClr>
            </a:outerShdw>
          </a:effectLst>
        </p:spPr>
      </p:pic>
      <p:sp>
        <p:nvSpPr>
          <p:cNvPr id="12" name="TextBox 11">
            <a:extLst>
              <a:ext uri="{FF2B5EF4-FFF2-40B4-BE49-F238E27FC236}">
                <a16:creationId xmlns:a16="http://schemas.microsoft.com/office/drawing/2014/main" id="{39BA45C1-229D-4A93-9DD3-EC0A6AD31764}"/>
              </a:ext>
            </a:extLst>
          </p:cNvPr>
          <p:cNvSpPr txBox="1"/>
          <p:nvPr/>
        </p:nvSpPr>
        <p:spPr>
          <a:xfrm>
            <a:off x="4572000" y="1264335"/>
            <a:ext cx="3886200" cy="646331"/>
          </a:xfrm>
          <a:prstGeom prst="rect">
            <a:avLst/>
          </a:prstGeom>
          <a:noFill/>
        </p:spPr>
        <p:txBody>
          <a:bodyPr anchor="ctr">
            <a:spAutoFit/>
          </a:bodyPr>
          <a:lstStyle/>
          <a:p>
            <a:pPr>
              <a:spcAft>
                <a:spcPts val="600"/>
              </a:spcAft>
              <a:defRPr/>
            </a:pPr>
            <a:r>
              <a:rPr lang="en-US" b="1" dirty="0">
                <a:latin typeface="Arial" panose="020B0604020202020204" pitchFamily="34" charset="0"/>
                <a:ea typeface="+mj-ea"/>
                <a:cs typeface="Arial" panose="020B0604020202020204" pitchFamily="34" charset="0"/>
              </a:rPr>
              <a:t>ATLAS Award : </a:t>
            </a:r>
            <a:br>
              <a:rPr lang="en-US" b="1" dirty="0">
                <a:latin typeface="Arial" panose="020B0604020202020204" pitchFamily="34" charset="0"/>
                <a:ea typeface="+mj-ea"/>
                <a:cs typeface="Arial" panose="020B0604020202020204" pitchFamily="34" charset="0"/>
              </a:rPr>
            </a:br>
            <a:r>
              <a:rPr lang="en-US" b="1" dirty="0">
                <a:latin typeface="Arial" panose="020B0604020202020204" pitchFamily="34" charset="0"/>
                <a:ea typeface="+mj-ea"/>
                <a:cs typeface="Arial" panose="020B0604020202020204" pitchFamily="34" charset="0"/>
              </a:rPr>
              <a:t>Best Industrial Partner-</a:t>
            </a:r>
            <a:r>
              <a:rPr lang="en-US" b="1" dirty="0">
                <a:latin typeface="Arial" panose="020B0604020202020204" pitchFamily="34" charset="0"/>
                <a:cs typeface="Arial" panose="020B0604020202020204" pitchFamily="34" charset="0"/>
              </a:rPr>
              <a:t>2006</a:t>
            </a:r>
            <a:r>
              <a:rPr lang="en-US" b="1" dirty="0">
                <a:latin typeface="Arial" panose="020B0604020202020204" pitchFamily="34" charset="0"/>
                <a:ea typeface="+mj-ea"/>
                <a:cs typeface="Arial" panose="020B0604020202020204" pitchFamily="34" charset="0"/>
              </a:rPr>
              <a:t> </a:t>
            </a:r>
          </a:p>
        </p:txBody>
      </p:sp>
      <p:pic>
        <p:nvPicPr>
          <p:cNvPr id="5" name="Picture 9" descr="Shield - 25SEP2012-U.jpg">
            <a:extLst>
              <a:ext uri="{FF2B5EF4-FFF2-40B4-BE49-F238E27FC236}">
                <a16:creationId xmlns:a16="http://schemas.microsoft.com/office/drawing/2014/main" id="{6B6781D6-8677-4BB7-B16E-61CA654FF7A5}"/>
              </a:ext>
            </a:extLst>
          </p:cNvPr>
          <p:cNvPicPr>
            <a:picLocks noChangeAspect="1"/>
          </p:cNvPicPr>
          <p:nvPr/>
        </p:nvPicPr>
        <p:blipFill>
          <a:blip r:embed="rId3"/>
          <a:srcRect t="141" r="468" b="-207"/>
          <a:stretch>
            <a:fillRect/>
          </a:stretch>
        </p:blipFill>
        <p:spPr bwMode="auto">
          <a:xfrm>
            <a:off x="4495801" y="2743200"/>
            <a:ext cx="2678113" cy="1905000"/>
          </a:xfrm>
          <a:prstGeom prst="rect">
            <a:avLst/>
          </a:prstGeom>
          <a:noFill/>
          <a:ln w="15875">
            <a:solidFill>
              <a:srgbClr val="E46C0A"/>
            </a:solidFill>
          </a:ln>
          <a:effectLst>
            <a:outerShdw blurRad="50800" dist="38100" algn="l" rotWithShape="0">
              <a:prstClr val="black">
                <a:alpha val="40000"/>
              </a:prstClr>
            </a:outerShdw>
          </a:effectLst>
        </p:spPr>
      </p:pic>
      <p:pic>
        <p:nvPicPr>
          <p:cNvPr id="23558" name="Picture 2" descr="D:\CERN Visitors Programs\DG CERN Visit Dec 2014\Event Planning\Booklet-Brochure\CMS Crystal.jpg">
            <a:extLst>
              <a:ext uri="{FF2B5EF4-FFF2-40B4-BE49-F238E27FC236}">
                <a16:creationId xmlns:a16="http://schemas.microsoft.com/office/drawing/2014/main" id="{215FD6E8-D287-4F2C-8395-C9B5C6A0BE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4597400"/>
            <a:ext cx="24384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
            <a:extLst>
              <a:ext uri="{FF2B5EF4-FFF2-40B4-BE49-F238E27FC236}">
                <a16:creationId xmlns:a16="http://schemas.microsoft.com/office/drawing/2014/main" id="{6345B7B0-759C-4742-A9CC-343BF578FC90}"/>
              </a:ext>
            </a:extLst>
          </p:cNvPr>
          <p:cNvSpPr txBox="1">
            <a:spLocks noChangeArrowheads="1"/>
          </p:cNvSpPr>
          <p:nvPr/>
        </p:nvSpPr>
        <p:spPr bwMode="auto">
          <a:xfrm>
            <a:off x="7239000" y="3429000"/>
            <a:ext cx="2514600" cy="646331"/>
          </a:xfrm>
          <a:prstGeom prst="rect">
            <a:avLst/>
          </a:prstGeom>
          <a:noFill/>
          <a:ln w="9525">
            <a:noFill/>
            <a:miter lim="800000"/>
            <a:headEnd/>
            <a:tailEnd/>
          </a:ln>
        </p:spPr>
        <p:txBody>
          <a:bodyPr>
            <a:spAutoFit/>
          </a:bodyPr>
          <a:lstStyle/>
          <a:p>
            <a:pPr>
              <a:defRPr/>
            </a:pPr>
            <a:r>
              <a:rPr lang="en-US" b="1" dirty="0">
                <a:latin typeface="Arial" panose="020B0604020202020204" pitchFamily="34" charset="0"/>
                <a:cs typeface="Arial" panose="020B0604020202020204" pitchFamily="34" charset="0"/>
              </a:rPr>
              <a:t>CMS Shield for Higgs Boson - 2012</a:t>
            </a:r>
          </a:p>
        </p:txBody>
      </p:sp>
      <p:sp>
        <p:nvSpPr>
          <p:cNvPr id="8" name="TextBox 1">
            <a:extLst>
              <a:ext uri="{FF2B5EF4-FFF2-40B4-BE49-F238E27FC236}">
                <a16:creationId xmlns:a16="http://schemas.microsoft.com/office/drawing/2014/main" id="{DAD041B2-949F-45B8-B251-F63DB87491F5}"/>
              </a:ext>
            </a:extLst>
          </p:cNvPr>
          <p:cNvSpPr txBox="1">
            <a:spLocks noChangeArrowheads="1"/>
          </p:cNvSpPr>
          <p:nvPr/>
        </p:nvSpPr>
        <p:spPr bwMode="auto">
          <a:xfrm>
            <a:off x="3883979" y="5344428"/>
            <a:ext cx="3129379" cy="369332"/>
          </a:xfrm>
          <a:prstGeom prst="rect">
            <a:avLst/>
          </a:prstGeom>
          <a:noFill/>
          <a:ln w="9525">
            <a:noFill/>
            <a:miter lim="800000"/>
            <a:headEnd/>
            <a:tailEnd/>
          </a:ln>
        </p:spPr>
        <p:txBody>
          <a:bodyPr wrap="square">
            <a:spAutoFit/>
          </a:bodyPr>
          <a:lstStyle/>
          <a:p>
            <a:pPr>
              <a:defRPr/>
            </a:pPr>
            <a:r>
              <a:rPr lang="en-US" b="1" dirty="0">
                <a:latin typeface="Arial" panose="020B0604020202020204" pitchFamily="34" charset="0"/>
                <a:cs typeface="Arial" panose="020B0604020202020204" pitchFamily="34" charset="0"/>
              </a:rPr>
              <a:t>CMS Crystal Award - 2014</a:t>
            </a:r>
          </a:p>
        </p:txBody>
      </p:sp>
      <p:sp>
        <p:nvSpPr>
          <p:cNvPr id="9" name="TextBox 8">
            <a:extLst>
              <a:ext uri="{FF2B5EF4-FFF2-40B4-BE49-F238E27FC236}">
                <a16:creationId xmlns:a16="http://schemas.microsoft.com/office/drawing/2014/main" id="{F6CD71F4-B33F-431F-8269-3777DA2C33BC}"/>
              </a:ext>
            </a:extLst>
          </p:cNvPr>
          <p:cNvSpPr txBox="1"/>
          <p:nvPr/>
        </p:nvSpPr>
        <p:spPr>
          <a:xfrm>
            <a:off x="3657600" y="88434"/>
            <a:ext cx="4876800" cy="523220"/>
          </a:xfrm>
          <a:prstGeom prst="rect">
            <a:avLst/>
          </a:prstGeom>
          <a:noFill/>
        </p:spPr>
        <p:txBody>
          <a:bodyPr anchor="ctr">
            <a:spAutoFit/>
          </a:bodyPr>
          <a:lstStyle/>
          <a:p>
            <a:pPr>
              <a:spcAft>
                <a:spcPts val="600"/>
              </a:spcAft>
              <a:defRPr/>
            </a:pPr>
            <a:r>
              <a:rPr lang="en-US" sz="2800" b="1" dirty="0">
                <a:solidFill>
                  <a:srgbClr val="FF0000"/>
                </a:solidFill>
                <a:latin typeface="Arial" panose="020B0604020202020204" pitchFamily="34" charset="0"/>
                <a:ea typeface="+mj-ea"/>
                <a:cs typeface="Arial" panose="020B0604020202020204" pitchFamily="34" charset="0"/>
              </a:rPr>
              <a:t>Awards Conferred  to PAEC </a:t>
            </a:r>
          </a:p>
        </p:txBody>
      </p:sp>
      <p:sp>
        <p:nvSpPr>
          <p:cNvPr id="2" name="Date Placeholder 1">
            <a:extLst>
              <a:ext uri="{FF2B5EF4-FFF2-40B4-BE49-F238E27FC236}">
                <a16:creationId xmlns:a16="http://schemas.microsoft.com/office/drawing/2014/main" id="{CF369F96-3934-4E8D-83A3-3BE32F4858C7}"/>
              </a:ext>
            </a:extLst>
          </p:cNvPr>
          <p:cNvSpPr>
            <a:spLocks noGrp="1"/>
          </p:cNvSpPr>
          <p:nvPr>
            <p:ph type="dt" sz="half" idx="10"/>
          </p:nvPr>
        </p:nvSpPr>
        <p:spPr/>
        <p:txBody>
          <a:bodyPr/>
          <a:lstStyle/>
          <a:p>
            <a:fld id="{6D349877-78F2-4965-9391-069900D3A75E}" type="datetime1">
              <a:rPr lang="en-US" smtClean="0"/>
              <a:t>8/5/2020</a:t>
            </a:fld>
            <a:endParaRPr lang="en-US"/>
          </a:p>
        </p:txBody>
      </p:sp>
      <p:sp>
        <p:nvSpPr>
          <p:cNvPr id="3" name="Footer Placeholder 2">
            <a:extLst>
              <a:ext uri="{FF2B5EF4-FFF2-40B4-BE49-F238E27FC236}">
                <a16:creationId xmlns:a16="http://schemas.microsoft.com/office/drawing/2014/main" id="{FDD6B34C-80D3-4E1D-A63D-96B6CB3858B8}"/>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8503E52-CD62-432B-9533-3F481BE29B3B}"/>
              </a:ext>
            </a:extLst>
          </p:cNvPr>
          <p:cNvSpPr>
            <a:spLocks noGrp="1"/>
          </p:cNvSpPr>
          <p:nvPr>
            <p:ph type="sldNum" sz="quarter" idx="12"/>
          </p:nvPr>
        </p:nvSpPr>
        <p:spPr/>
        <p:txBody>
          <a:bodyPr/>
          <a:lstStyle/>
          <a:p>
            <a:fld id="{3FF4C11E-A135-4B5B-868A-275798F8F019}" type="slidenum">
              <a:rPr lang="en-US" smtClean="0"/>
              <a:t>19</a:t>
            </a:fld>
            <a:endParaRPr lang="en-US"/>
          </a:p>
        </p:txBody>
      </p:sp>
      <p:pic>
        <p:nvPicPr>
          <p:cNvPr id="13" name="Picture 5">
            <a:extLst>
              <a:ext uri="{FF2B5EF4-FFF2-40B4-BE49-F238E27FC236}">
                <a16:creationId xmlns:a16="http://schemas.microsoft.com/office/drawing/2014/main" id="{A73524CE-AEFF-49EF-B660-B1C2F7DA1AA8}"/>
              </a:ext>
            </a:extLst>
          </p:cNvPr>
          <p:cNvPicPr/>
          <p:nvPr/>
        </p:nvPicPr>
        <p:blipFill>
          <a:blip r:embed="rId5"/>
          <a:stretch/>
        </p:blipFill>
        <p:spPr>
          <a:xfrm>
            <a:off x="111369" y="101441"/>
            <a:ext cx="1071000" cy="1063080"/>
          </a:xfrm>
          <a:prstGeom prst="rect">
            <a:avLst/>
          </a:prstGeom>
          <a:ln>
            <a:noFill/>
          </a:ln>
        </p:spPr>
      </p:pic>
    </p:spTree>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AE7C6C4F-91FB-4DF8-9BEE-CCBCAAA1BB51}" type="datetime1">
              <a:rPr lang="en-US" smtClean="0"/>
              <a:t>8/5/2020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t>2</a:t>
            </a:fld>
            <a:endParaRPr lang="en-US"/>
          </a:p>
        </p:txBody>
      </p:sp>
      <p:sp>
        <p:nvSpPr>
          <p:cNvPr id="5" name="TextBox 4">
            <a:extLst>
              <a:ext uri="{FF2B5EF4-FFF2-40B4-BE49-F238E27FC236}">
                <a16:creationId xmlns:a16="http://schemas.microsoft.com/office/drawing/2014/main" id="{07E78E42-C656-4E3E-8137-5F0FE73FDBF9}"/>
              </a:ext>
            </a:extLst>
          </p:cNvPr>
          <p:cNvSpPr txBox="1"/>
          <p:nvPr/>
        </p:nvSpPr>
        <p:spPr>
          <a:xfrm>
            <a:off x="4855648" y="384474"/>
            <a:ext cx="2063627" cy="584775"/>
          </a:xfrm>
          <a:prstGeom prst="rect">
            <a:avLst/>
          </a:prstGeom>
          <a:noFill/>
        </p:spPr>
        <p:txBody>
          <a:bodyPr wrap="square" rtlCol="0">
            <a:spAutoFit/>
          </a:bodyPr>
          <a:lstStyle/>
          <a:p>
            <a:r>
              <a:rPr lang="fr-CH" sz="3200" b="1" dirty="0">
                <a:solidFill>
                  <a:srgbClr val="FF0000"/>
                </a:solidFill>
                <a:latin typeface="Arial" panose="020B0604020202020204" pitchFamily="34" charset="0"/>
                <a:cs typeface="Arial" panose="020B0604020202020204" pitchFamily="34" charset="0"/>
              </a:rPr>
              <a:t>OUTLINE</a:t>
            </a:r>
            <a:endParaRPr lang="en-US" sz="3200" b="1" dirty="0">
              <a:solidFill>
                <a:srgbClr val="FF0000"/>
              </a:solidFill>
              <a:latin typeface="Arial" panose="020B0604020202020204" pitchFamily="34" charset="0"/>
              <a:cs typeface="Arial" panose="020B0604020202020204" pitchFamily="34" charset="0"/>
            </a:endParaRPr>
          </a:p>
        </p:txBody>
      </p:sp>
      <p:pic>
        <p:nvPicPr>
          <p:cNvPr id="9" name="Picture 5">
            <a:extLst>
              <a:ext uri="{FF2B5EF4-FFF2-40B4-BE49-F238E27FC236}">
                <a16:creationId xmlns:a16="http://schemas.microsoft.com/office/drawing/2014/main" id="{8AE79C34-4425-438F-B390-0E91D9DAB832}"/>
              </a:ext>
            </a:extLst>
          </p:cNvPr>
          <p:cNvPicPr/>
          <p:nvPr/>
        </p:nvPicPr>
        <p:blipFill>
          <a:blip r:embed="rId2"/>
          <a:stretch/>
        </p:blipFill>
        <p:spPr>
          <a:xfrm>
            <a:off x="160657" y="114544"/>
            <a:ext cx="1071000" cy="1063080"/>
          </a:xfrm>
          <a:prstGeom prst="rect">
            <a:avLst/>
          </a:prstGeom>
          <a:ln>
            <a:noFill/>
          </a:ln>
        </p:spPr>
      </p:pic>
      <p:sp>
        <p:nvSpPr>
          <p:cNvPr id="10" name="TextBox 9">
            <a:extLst>
              <a:ext uri="{FF2B5EF4-FFF2-40B4-BE49-F238E27FC236}">
                <a16:creationId xmlns:a16="http://schemas.microsoft.com/office/drawing/2014/main" id="{E155537B-10BA-4ED4-9A57-2C99EEFBAE13}"/>
              </a:ext>
            </a:extLst>
          </p:cNvPr>
          <p:cNvSpPr txBox="1"/>
          <p:nvPr/>
        </p:nvSpPr>
        <p:spPr>
          <a:xfrm>
            <a:off x="1674453" y="1250795"/>
            <a:ext cx="8307747" cy="4524315"/>
          </a:xfrm>
          <a:prstGeom prst="rect">
            <a:avLst/>
          </a:prstGeom>
          <a:noFill/>
        </p:spPr>
        <p:txBody>
          <a:bodyPr wrap="square" rtlCol="0">
            <a:spAutoFit/>
          </a:bodyPr>
          <a:lstStyle/>
          <a:p>
            <a:pPr marL="285750" indent="-285750">
              <a:lnSpc>
                <a:spcPct val="150000"/>
              </a:lnSpc>
              <a:buFont typeface="Wingdings" pitchFamily="2" charset="2"/>
              <a:buChar char="§"/>
            </a:pPr>
            <a:r>
              <a:rPr lang="en-GB" sz="2000" b="1" dirty="0"/>
              <a:t>Introduction to CERN and Large Hadron Collider (LHC)</a:t>
            </a:r>
          </a:p>
          <a:p>
            <a:pPr marL="285750" indent="-285750">
              <a:lnSpc>
                <a:spcPct val="150000"/>
              </a:lnSpc>
              <a:buFont typeface="Wingdings" pitchFamily="2" charset="2"/>
              <a:buChar char="§"/>
            </a:pPr>
            <a:r>
              <a:rPr lang="en-GB" sz="2000" b="1" dirty="0"/>
              <a:t>Pakistan ‘s Collaboration with CERN</a:t>
            </a:r>
          </a:p>
          <a:p>
            <a:pPr marL="285750" indent="-285750">
              <a:lnSpc>
                <a:spcPct val="150000"/>
              </a:lnSpc>
              <a:buFont typeface="Wingdings" pitchFamily="2" charset="2"/>
              <a:buChar char="§"/>
            </a:pPr>
            <a:r>
              <a:rPr lang="en-GB" sz="2000" b="1" dirty="0"/>
              <a:t>PINSTECH ‘s Collaboration with CERN</a:t>
            </a:r>
          </a:p>
          <a:p>
            <a:pPr marL="285750" indent="-285750">
              <a:lnSpc>
                <a:spcPct val="150000"/>
              </a:lnSpc>
              <a:buFont typeface="Wingdings" pitchFamily="2" charset="2"/>
              <a:buChar char="§"/>
            </a:pPr>
            <a:r>
              <a:rPr lang="en-GB" sz="2000" b="1" dirty="0"/>
              <a:t>Heavy Ion Collisions and ALICE (A Large Ion Collider Experiment ) Detector</a:t>
            </a:r>
          </a:p>
          <a:p>
            <a:pPr marL="285750" indent="-285750">
              <a:lnSpc>
                <a:spcPct val="150000"/>
              </a:lnSpc>
              <a:buFont typeface="Wingdings" pitchFamily="2" charset="2"/>
              <a:buChar char="§"/>
            </a:pPr>
            <a:r>
              <a:rPr lang="en-GB" sz="2000" b="1" dirty="0"/>
              <a:t>Signatures of QGP</a:t>
            </a:r>
          </a:p>
          <a:p>
            <a:pPr marL="285750" indent="-285750">
              <a:lnSpc>
                <a:spcPct val="150000"/>
              </a:lnSpc>
              <a:buFont typeface="Wingdings" pitchFamily="2" charset="2"/>
              <a:buChar char="§"/>
            </a:pPr>
            <a:r>
              <a:rPr lang="en-GB" sz="2000" b="1" dirty="0"/>
              <a:t>Particle yields and statistical model</a:t>
            </a:r>
          </a:p>
          <a:p>
            <a:pPr marL="285750" indent="-285750">
              <a:lnSpc>
                <a:spcPct val="150000"/>
              </a:lnSpc>
              <a:buFont typeface="Wingdings" pitchFamily="2" charset="2"/>
              <a:buChar char="§"/>
            </a:pPr>
            <a:r>
              <a:rPr lang="en-GB" sz="2000" b="1" dirty="0"/>
              <a:t>TPC upgrade of ALICE</a:t>
            </a:r>
          </a:p>
          <a:p>
            <a:pPr marL="285750" indent="-285750">
              <a:lnSpc>
                <a:spcPct val="150000"/>
              </a:lnSpc>
              <a:buFont typeface="Wingdings" pitchFamily="2" charset="2"/>
              <a:buChar char="§"/>
            </a:pPr>
            <a:r>
              <a:rPr lang="en-GB" sz="2000" b="1" dirty="0"/>
              <a:t>Contribution of PINSTECH for ALICE</a:t>
            </a:r>
          </a:p>
          <a:p>
            <a:pPr marL="285750" indent="-285750">
              <a:lnSpc>
                <a:spcPct val="150000"/>
              </a:lnSpc>
              <a:buFont typeface="Wingdings" pitchFamily="2" charset="2"/>
              <a:buChar char="§"/>
            </a:pPr>
            <a:r>
              <a:rPr lang="en-GB" sz="2000" b="1" dirty="0"/>
              <a:t>Summary and Conclusions</a:t>
            </a:r>
          </a:p>
          <a:p>
            <a:pPr marL="285750" indent="-285750">
              <a:buFont typeface="Wingdings" pitchFamily="2" charset="2"/>
              <a:buChar char="§"/>
            </a:pPr>
            <a:endParaRPr lang="en-GB" b="1" dirty="0"/>
          </a:p>
        </p:txBody>
      </p:sp>
    </p:spTree>
    <p:extLst>
      <p:ext uri="{BB962C8B-B14F-4D97-AF65-F5344CB8AC3E}">
        <p14:creationId xmlns:p14="http://schemas.microsoft.com/office/powerpoint/2010/main" val="13676169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A8361CD0-597B-439C-86EA-2DFF3449EA39}" type="datetime1">
              <a:rPr lang="en-US" smtClean="0"/>
              <a:t>8/5/2020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t>20</a:t>
            </a:fld>
            <a:endParaRPr 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64631" y="101441"/>
            <a:ext cx="1016000" cy="1371600"/>
          </a:xfrm>
          <a:prstGeom prst="rect">
            <a:avLst/>
          </a:prstGeom>
        </p:spPr>
      </p:pic>
      <p:pic>
        <p:nvPicPr>
          <p:cNvPr id="8" name="Picture 5">
            <a:extLst>
              <a:ext uri="{FF2B5EF4-FFF2-40B4-BE49-F238E27FC236}">
                <a16:creationId xmlns:a16="http://schemas.microsoft.com/office/drawing/2014/main" id="{754D6090-121A-4840-9C91-DDC001BA9E1D}"/>
              </a:ext>
            </a:extLst>
          </p:cNvPr>
          <p:cNvPicPr/>
          <p:nvPr/>
        </p:nvPicPr>
        <p:blipFill>
          <a:blip r:embed="rId4"/>
          <a:stretch/>
        </p:blipFill>
        <p:spPr>
          <a:xfrm>
            <a:off x="111369" y="101441"/>
            <a:ext cx="1071000" cy="1063080"/>
          </a:xfrm>
          <a:prstGeom prst="rect">
            <a:avLst/>
          </a:prstGeom>
          <a:ln>
            <a:noFill/>
          </a:ln>
        </p:spPr>
      </p:pic>
      <p:sp>
        <p:nvSpPr>
          <p:cNvPr id="6" name="Rectangle 2">
            <a:extLst>
              <a:ext uri="{FF2B5EF4-FFF2-40B4-BE49-F238E27FC236}">
                <a16:creationId xmlns:a16="http://schemas.microsoft.com/office/drawing/2014/main" id="{F1169257-C3E6-4E1B-9ADF-77B1793EF42D}"/>
              </a:ext>
            </a:extLst>
          </p:cNvPr>
          <p:cNvSpPr>
            <a:spLocks noChangeArrowheads="1"/>
          </p:cNvSpPr>
          <p:nvPr/>
        </p:nvSpPr>
        <p:spPr bwMode="auto">
          <a:xfrm>
            <a:off x="3565525" y="222829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94F203E1-99D8-42E7-8184-B97D9A637E2A}"/>
              </a:ext>
            </a:extLst>
          </p:cNvPr>
          <p:cNvGraphicFramePr>
            <a:graphicFrameLocks/>
          </p:cNvGraphicFramePr>
          <p:nvPr/>
        </p:nvGraphicFramePr>
        <p:xfrm>
          <a:off x="5725193" y="1958406"/>
          <a:ext cx="6019061" cy="3986023"/>
        </p:xfrm>
        <a:graphic>
          <a:graphicData uri="http://schemas.openxmlformats.org/presentationml/2006/ole">
            <mc:AlternateContent xmlns:mc="http://schemas.openxmlformats.org/markup-compatibility/2006">
              <mc:Choice xmlns:v="urn:schemas-microsoft-com:vml" Requires="v">
                <p:oleObj spid="_x0000_s3092" name="Chart" r:id="rId5" imgW="4584589" imgH="2755631" progId="Excel.Chart.8">
                  <p:embed/>
                </p:oleObj>
              </mc:Choice>
              <mc:Fallback>
                <p:oleObj name="Chart" r:id="rId5" imgW="4584589" imgH="2755631" progId="Excel.Chart.8">
                  <p:embed/>
                  <p:pic>
                    <p:nvPicPr>
                      <p:cNvPr id="7" name="Object 6">
                        <a:extLst>
                          <a:ext uri="{FF2B5EF4-FFF2-40B4-BE49-F238E27FC236}">
                            <a16:creationId xmlns:a16="http://schemas.microsoft.com/office/drawing/2014/main" id="{94F203E1-99D8-42E7-8184-B97D9A637E2A}"/>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5193" y="1958406"/>
                        <a:ext cx="6019061" cy="3986023"/>
                      </a:xfrm>
                      <a:prstGeom prst="rect">
                        <a:avLst/>
                      </a:prstGeom>
                      <a:noFill/>
                    </p:spPr>
                  </p:pic>
                </p:oleObj>
              </mc:Fallback>
            </mc:AlternateContent>
          </a:graphicData>
        </a:graphic>
      </p:graphicFrame>
      <p:sp>
        <p:nvSpPr>
          <p:cNvPr id="10" name="Rectangle 3">
            <a:extLst>
              <a:ext uri="{FF2B5EF4-FFF2-40B4-BE49-F238E27FC236}">
                <a16:creationId xmlns:a16="http://schemas.microsoft.com/office/drawing/2014/main" id="{A989F100-1C7E-4100-A372-664151B485B7}"/>
              </a:ext>
            </a:extLst>
          </p:cNvPr>
          <p:cNvSpPr>
            <a:spLocks noChangeArrowheads="1"/>
          </p:cNvSpPr>
          <p:nvPr/>
        </p:nvSpPr>
        <p:spPr bwMode="auto">
          <a:xfrm>
            <a:off x="3565525" y="498737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a:extLst>
              <a:ext uri="{FF2B5EF4-FFF2-40B4-BE49-F238E27FC236}">
                <a16:creationId xmlns:a16="http://schemas.microsoft.com/office/drawing/2014/main" id="{4181B3A5-8F29-4936-81BF-E63F1456DD63}"/>
              </a:ext>
            </a:extLst>
          </p:cNvPr>
          <p:cNvSpPr/>
          <p:nvPr/>
        </p:nvSpPr>
        <p:spPr>
          <a:xfrm>
            <a:off x="2788768" y="286757"/>
            <a:ext cx="6294865" cy="625428"/>
          </a:xfrm>
          <a:prstGeom prst="rect">
            <a:avLst/>
          </a:prstGeom>
        </p:spPr>
        <p:txBody>
          <a:bodyPr wrap="none">
            <a:spAutoFit/>
          </a:bodyPr>
          <a:lstStyle/>
          <a:p>
            <a:pPr marR="0" lvl="1" algn="just">
              <a:lnSpc>
                <a:spcPct val="115000"/>
              </a:lnSpc>
              <a:spcBef>
                <a:spcPts val="0"/>
              </a:spcBef>
              <a:spcAft>
                <a:spcPts val="0"/>
              </a:spcAft>
              <a:tabLst>
                <a:tab pos="360045" algn="l"/>
              </a:tabLst>
            </a:pPr>
            <a:r>
              <a:rPr lang="en-US" sz="3200" b="1" dirty="0">
                <a:solidFill>
                  <a:srgbClr val="FF0000"/>
                </a:solidFill>
                <a:ea typeface="Times New Roman" panose="02020603050405020304" pitchFamily="18" charset="0"/>
              </a:rPr>
              <a:t>Education, Training and Outreach</a:t>
            </a:r>
            <a:endParaRPr lang="en-US" sz="3200" dirty="0">
              <a:solidFill>
                <a:srgbClr val="FF0000"/>
              </a:solidFill>
              <a:effectLst/>
              <a:ea typeface="Times New Roman" panose="02020603050405020304" pitchFamily="18" charset="0"/>
            </a:endParaRPr>
          </a:p>
        </p:txBody>
      </p:sp>
      <p:sp>
        <p:nvSpPr>
          <p:cNvPr id="12" name="Rectangle 11">
            <a:extLst>
              <a:ext uri="{FF2B5EF4-FFF2-40B4-BE49-F238E27FC236}">
                <a16:creationId xmlns:a16="http://schemas.microsoft.com/office/drawing/2014/main" id="{1BFFEF0B-3A49-4B82-9D60-5E737EACAD96}"/>
              </a:ext>
            </a:extLst>
          </p:cNvPr>
          <p:cNvSpPr/>
          <p:nvPr/>
        </p:nvSpPr>
        <p:spPr>
          <a:xfrm>
            <a:off x="478367" y="1908260"/>
            <a:ext cx="4679559" cy="923330"/>
          </a:xfrm>
          <a:prstGeom prst="rect">
            <a:avLst/>
          </a:prstGeom>
        </p:spPr>
        <p:txBody>
          <a:bodyPr wrap="square">
            <a:spAutoFit/>
          </a:bodyPr>
          <a:lstStyle/>
          <a:p>
            <a:r>
              <a:rPr lang="en-US" b="1" dirty="0">
                <a:latin typeface="Arial" panose="020B0604020202020204" pitchFamily="34" charset="0"/>
                <a:ea typeface="Times New Roman" panose="02020603050405020304" pitchFamily="18" charset="0"/>
              </a:rPr>
              <a:t>Based on 05 years averaged data, various activities have been organized and are as follows.</a:t>
            </a:r>
            <a:endParaRPr lang="en-US" b="1" dirty="0"/>
          </a:p>
        </p:txBody>
      </p:sp>
      <p:sp>
        <p:nvSpPr>
          <p:cNvPr id="13" name="Rectangle 12">
            <a:extLst>
              <a:ext uri="{FF2B5EF4-FFF2-40B4-BE49-F238E27FC236}">
                <a16:creationId xmlns:a16="http://schemas.microsoft.com/office/drawing/2014/main" id="{A6AD7ABC-2232-4A83-8153-5E96D82DD26A}"/>
              </a:ext>
            </a:extLst>
          </p:cNvPr>
          <p:cNvSpPr/>
          <p:nvPr/>
        </p:nvSpPr>
        <p:spPr>
          <a:xfrm>
            <a:off x="0" y="3213556"/>
            <a:ext cx="5388746" cy="1475725"/>
          </a:xfrm>
          <a:prstGeom prst="rect">
            <a:avLst/>
          </a:prstGeom>
        </p:spPr>
        <p:txBody>
          <a:bodyPr wrap="square">
            <a:spAutoFit/>
          </a:bodyPr>
          <a:lstStyle/>
          <a:p>
            <a:pPr marL="82550" marR="0" algn="just" eaLnBrk="0" fontAlgn="base" hangingPunct="0">
              <a:lnSpc>
                <a:spcPct val="150000"/>
              </a:lnSpc>
              <a:spcBef>
                <a:spcPts val="0"/>
              </a:spcBef>
              <a:spcAft>
                <a:spcPts val="0"/>
              </a:spcAft>
            </a:pPr>
            <a:r>
              <a:rPr lang="en-US" b="1" dirty="0">
                <a:solidFill>
                  <a:srgbClr val="000000"/>
                </a:solidFill>
                <a:latin typeface="Arial" panose="020B0604020202020204" pitchFamily="34" charset="0"/>
                <a:ea typeface="Times New Roman" panose="02020603050405020304" pitchFamily="18" charset="0"/>
              </a:rPr>
              <a:t>Following is observed:</a:t>
            </a:r>
            <a:endParaRPr lang="en-US" dirty="0">
              <a:latin typeface="Times New Roman" panose="02020603050405020304" pitchFamily="18" charset="0"/>
              <a:ea typeface="Times New Roman" panose="02020603050405020304" pitchFamily="18" charset="0"/>
            </a:endParaRPr>
          </a:p>
          <a:p>
            <a:pPr marL="342900" marR="0" lvl="0" indent="-342900" algn="just" eaLnBrk="0" fontAlgn="base" hangingPunct="0">
              <a:lnSpc>
                <a:spcPct val="120000"/>
              </a:lnSpc>
              <a:spcBef>
                <a:spcPts val="0"/>
              </a:spcBef>
              <a:spcAft>
                <a:spcPts val="0"/>
              </a:spcAft>
              <a:buFont typeface="Wingdings" panose="05000000000000000000" pitchFamily="2" charset="2"/>
              <a:buChar char=""/>
              <a:tabLst>
                <a:tab pos="265430" algn="l"/>
                <a:tab pos="311150" algn="l"/>
              </a:tabLst>
            </a:pPr>
            <a:r>
              <a:rPr lang="en-US" dirty="0">
                <a:solidFill>
                  <a:srgbClr val="000000"/>
                </a:solidFill>
                <a:latin typeface="Arial" panose="020B0604020202020204" pitchFamily="34" charset="0"/>
                <a:ea typeface="Times New Roman" panose="02020603050405020304" pitchFamily="18" charset="0"/>
              </a:rPr>
              <a:t>Major share goes to technical services i.e. 45%</a:t>
            </a:r>
            <a:endParaRPr lang="en-US" sz="1200" dirty="0">
              <a:latin typeface="Times New Roman" panose="02020603050405020304" pitchFamily="18" charset="0"/>
              <a:ea typeface="Times New Roman" panose="02020603050405020304" pitchFamily="18" charset="0"/>
            </a:endParaRPr>
          </a:p>
          <a:p>
            <a:pPr marL="342900" marR="0" lvl="0" indent="-342900" algn="just" eaLnBrk="0" fontAlgn="base" hangingPunct="0">
              <a:lnSpc>
                <a:spcPct val="120000"/>
              </a:lnSpc>
              <a:spcBef>
                <a:spcPts val="0"/>
              </a:spcBef>
              <a:spcAft>
                <a:spcPts val="0"/>
              </a:spcAft>
              <a:buFont typeface="Wingdings" panose="05000000000000000000" pitchFamily="2" charset="2"/>
              <a:buChar char=""/>
              <a:tabLst>
                <a:tab pos="265430" algn="l"/>
                <a:tab pos="311150" algn="l"/>
              </a:tabLst>
            </a:pPr>
            <a:r>
              <a:rPr lang="en-US" dirty="0">
                <a:solidFill>
                  <a:srgbClr val="000000"/>
                </a:solidFill>
                <a:latin typeface="Arial" panose="020B0604020202020204" pitchFamily="34" charset="0"/>
                <a:ea typeface="Times New Roman" panose="02020603050405020304" pitchFamily="18" charset="0"/>
              </a:rPr>
              <a:t>Scientific activities are only 18%</a:t>
            </a:r>
            <a:endParaRPr lang="en-US" sz="1200" dirty="0">
              <a:latin typeface="Times New Roman" panose="02020603050405020304" pitchFamily="18" charset="0"/>
              <a:ea typeface="Times New Roman" panose="02020603050405020304" pitchFamily="18" charset="0"/>
            </a:endParaRPr>
          </a:p>
          <a:p>
            <a:pPr marL="342900" marR="0" lvl="0" indent="-342900" algn="just" eaLnBrk="0" fontAlgn="base" hangingPunct="0">
              <a:lnSpc>
                <a:spcPct val="120000"/>
              </a:lnSpc>
              <a:spcBef>
                <a:spcPts val="0"/>
              </a:spcBef>
              <a:spcAft>
                <a:spcPts val="0"/>
              </a:spcAft>
              <a:buFont typeface="Wingdings" panose="05000000000000000000" pitchFamily="2" charset="2"/>
              <a:buChar char=""/>
              <a:tabLst>
                <a:tab pos="265430" algn="l"/>
                <a:tab pos="311150" algn="l"/>
              </a:tabLst>
            </a:pPr>
            <a:r>
              <a:rPr lang="en-US" dirty="0">
                <a:solidFill>
                  <a:srgbClr val="000000"/>
                </a:solidFill>
                <a:latin typeface="Arial" panose="020B0604020202020204" pitchFamily="34" charset="0"/>
                <a:ea typeface="Times New Roman" panose="02020603050405020304" pitchFamily="18" charset="0"/>
              </a:rPr>
              <a:t>Share of commercial contracts is 16%</a:t>
            </a:r>
            <a:endParaRPr lang="en-US" sz="1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27303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6A624-0899-47A7-A2D7-332245F25A1A}"/>
              </a:ext>
            </a:extLst>
          </p:cNvPr>
          <p:cNvSpPr>
            <a:spLocks noGrp="1"/>
          </p:cNvSpPr>
          <p:nvPr>
            <p:ph type="title"/>
          </p:nvPr>
        </p:nvSpPr>
        <p:spPr>
          <a:xfrm>
            <a:off x="1747420" y="228600"/>
            <a:ext cx="9118847" cy="609600"/>
          </a:xfrm>
        </p:spPr>
        <p:txBody>
          <a:bodyPr>
            <a:noAutofit/>
          </a:bodyPr>
          <a:lstStyle/>
          <a:p>
            <a:pPr algn="ctr">
              <a:defRPr/>
            </a:pPr>
            <a:r>
              <a:rPr lang="en-US" sz="2800" b="1" dirty="0">
                <a:solidFill>
                  <a:srgbClr val="FF0000"/>
                </a:solidFill>
                <a:latin typeface="Arial" panose="020B0604020202020204" pitchFamily="34" charset="0"/>
                <a:cs typeface="Arial" pitchFamily="34" charset="0"/>
              </a:rPr>
              <a:t>Management Structure for PAK-CERN Collaboration </a:t>
            </a:r>
            <a:endParaRPr lang="en-US" sz="2800" b="1" kern="0" dirty="0">
              <a:solidFill>
                <a:srgbClr val="FF0000"/>
              </a:solidFill>
              <a:latin typeface="Arial" panose="020B0604020202020204" pitchFamily="34" charset="0"/>
              <a:cs typeface="Arial" panose="020B0604020202020204" pitchFamily="34" charset="0"/>
            </a:endParaRPr>
          </a:p>
        </p:txBody>
      </p:sp>
      <p:sp>
        <p:nvSpPr>
          <p:cNvPr id="32771" name="Content Placeholder 5">
            <a:extLst>
              <a:ext uri="{FF2B5EF4-FFF2-40B4-BE49-F238E27FC236}">
                <a16:creationId xmlns:a16="http://schemas.microsoft.com/office/drawing/2014/main" id="{F9E64A0F-4019-46F6-AD1D-A1241CBF1D55}"/>
              </a:ext>
            </a:extLst>
          </p:cNvPr>
          <p:cNvSpPr>
            <a:spLocks noGrp="1"/>
          </p:cNvSpPr>
          <p:nvPr>
            <p:ph idx="1"/>
          </p:nvPr>
        </p:nvSpPr>
        <p:spPr>
          <a:xfrm>
            <a:off x="1747420" y="1198485"/>
            <a:ext cx="9701814" cy="5959876"/>
          </a:xfrm>
        </p:spPr>
        <p:txBody>
          <a:bodyPr/>
          <a:lstStyle/>
          <a:p>
            <a:pPr marL="339725" indent="-339725" algn="just">
              <a:spcBef>
                <a:spcPts val="600"/>
              </a:spcBef>
              <a:spcAft>
                <a:spcPts val="600"/>
              </a:spcAft>
              <a:buClr>
                <a:srgbClr val="040216"/>
              </a:buClr>
              <a:buFont typeface="Wingdings" pitchFamily="2" charset="2"/>
              <a:buChar char="Ø"/>
              <a:defRPr/>
            </a:pPr>
            <a:r>
              <a:rPr lang="en-US" sz="1800" b="1" dirty="0" err="1">
                <a:solidFill>
                  <a:srgbClr val="FF0000"/>
                </a:solidFill>
                <a:latin typeface="Arial" panose="020B0604020202020204" pitchFamily="34" charset="0"/>
                <a:cs typeface="Arial" panose="020B0604020202020204" pitchFamily="34" charset="0"/>
              </a:rPr>
              <a:t>GoP</a:t>
            </a:r>
            <a:r>
              <a:rPr lang="en-US" sz="1800" b="1" dirty="0">
                <a:solidFill>
                  <a:srgbClr val="FF0000"/>
                </a:solidFill>
                <a:latin typeface="Arial" panose="020B0604020202020204" pitchFamily="34" charset="0"/>
                <a:cs typeface="Arial" panose="020B0604020202020204" pitchFamily="34" charset="0"/>
              </a:rPr>
              <a:t> has assigned the responsibility of dealing with CERN to PAEC after Pakistan attained Associate Membership</a:t>
            </a:r>
            <a:r>
              <a:rPr lang="en-US" sz="1800" b="1" dirty="0">
                <a:latin typeface="Arial" pitchFamily="34" charset="0"/>
                <a:cs typeface="Arial" pitchFamily="34" charset="0"/>
              </a:rPr>
              <a:t> and Chairman PAEC is the designated authority to oversee all CERN related matters in Pakistan. </a:t>
            </a:r>
          </a:p>
          <a:p>
            <a:pPr marL="339725" indent="-339725" algn="just">
              <a:spcBef>
                <a:spcPts val="600"/>
              </a:spcBef>
              <a:spcAft>
                <a:spcPts val="600"/>
              </a:spcAft>
              <a:buClr>
                <a:srgbClr val="040216"/>
              </a:buClr>
              <a:buFont typeface="Wingdings" pitchFamily="2" charset="2"/>
              <a:buChar char="Ø"/>
              <a:defRPr/>
            </a:pPr>
            <a:r>
              <a:rPr lang="en-US" sz="1800" b="1" dirty="0">
                <a:latin typeface="Arial" pitchFamily="34" charset="0"/>
                <a:cs typeface="Arial" pitchFamily="34" charset="0"/>
              </a:rPr>
              <a:t>Member (Science), PAEC is the focal person on all CERN related matters. CERN Secretariat has been working under Member (Science) - Jan. 2013. </a:t>
            </a:r>
          </a:p>
          <a:p>
            <a:pPr marL="339725" indent="-339725" algn="just">
              <a:spcBef>
                <a:spcPts val="600"/>
              </a:spcBef>
              <a:spcAft>
                <a:spcPts val="600"/>
              </a:spcAft>
              <a:buClr>
                <a:srgbClr val="040216"/>
              </a:buClr>
              <a:buFont typeface="Wingdings" pitchFamily="2" charset="2"/>
              <a:buChar char="Ø"/>
              <a:defRPr/>
            </a:pPr>
            <a:r>
              <a:rPr lang="en-US" sz="1800" b="1" dirty="0">
                <a:latin typeface="Arial" pitchFamily="34" charset="0"/>
                <a:cs typeface="Arial" pitchFamily="34" charset="0"/>
              </a:rPr>
              <a:t>Member (Science) is supported by Director CERN SESAME Collaborations (CSC).</a:t>
            </a:r>
          </a:p>
          <a:p>
            <a:pPr marL="339725" indent="-339725" algn="just">
              <a:spcBef>
                <a:spcPts val="600"/>
              </a:spcBef>
              <a:spcAft>
                <a:spcPts val="600"/>
              </a:spcAft>
              <a:buClr>
                <a:srgbClr val="040216"/>
              </a:buClr>
              <a:buFont typeface="Wingdings" pitchFamily="2" charset="2"/>
              <a:buChar char="Ø"/>
              <a:defRPr/>
            </a:pPr>
            <a:r>
              <a:rPr lang="en-US" sz="1800" b="1" dirty="0">
                <a:latin typeface="Arial" pitchFamily="34" charset="0"/>
                <a:cs typeface="Arial" pitchFamily="34" charset="0"/>
              </a:rPr>
              <a:t>Director CSC is the contact person for all to and fro communications with CERN as well as within the country. </a:t>
            </a:r>
          </a:p>
          <a:p>
            <a:pPr marL="339725" indent="-339725" algn="just">
              <a:spcBef>
                <a:spcPts val="600"/>
              </a:spcBef>
              <a:spcAft>
                <a:spcPts val="600"/>
              </a:spcAft>
              <a:buClr>
                <a:srgbClr val="040216"/>
              </a:buClr>
              <a:buFont typeface="Wingdings" pitchFamily="2" charset="2"/>
              <a:buChar char="Ø"/>
              <a:defRPr/>
            </a:pPr>
            <a:r>
              <a:rPr lang="en-US" sz="1800" b="1" dirty="0">
                <a:latin typeface="Arial" pitchFamily="34" charset="0"/>
                <a:cs typeface="Arial" pitchFamily="34" charset="0"/>
              </a:rPr>
              <a:t>Director CSC circulates / advertises the vacancy/post generated at CERN and seeks applications from across the country. </a:t>
            </a:r>
          </a:p>
          <a:p>
            <a:pPr marL="339725" indent="-339725" algn="just">
              <a:spcBef>
                <a:spcPts val="600"/>
              </a:spcBef>
              <a:spcAft>
                <a:spcPts val="600"/>
              </a:spcAft>
              <a:buClr>
                <a:srgbClr val="040216"/>
              </a:buClr>
              <a:buFont typeface="Wingdings" pitchFamily="2" charset="2"/>
              <a:buChar char="Ø"/>
              <a:defRPr/>
            </a:pPr>
            <a:r>
              <a:rPr lang="en-US" sz="1800" b="1" dirty="0">
                <a:latin typeface="Arial" pitchFamily="34" charset="0"/>
                <a:cs typeface="Arial" pitchFamily="34" charset="0"/>
              </a:rPr>
              <a:t>CERN sends all applications received directly from Pakistan for Staff positions/training/ association ship etc. to Director CSC who conveys the recommendation to CERN after approval of the Chairman PAEC</a:t>
            </a:r>
            <a:r>
              <a:rPr lang="en-US" sz="1600" b="1" dirty="0">
                <a:latin typeface="Arial" panose="020B0604020202020204" pitchFamily="34" charset="0"/>
                <a:cs typeface="Arial" pitchFamily="34" charset="0"/>
              </a:rPr>
              <a:t>. </a:t>
            </a:r>
          </a:p>
          <a:p>
            <a:pPr marL="339725" indent="-339725" algn="just">
              <a:spcBef>
                <a:spcPts val="600"/>
              </a:spcBef>
              <a:spcAft>
                <a:spcPts val="600"/>
              </a:spcAft>
              <a:buClr>
                <a:srgbClr val="040216"/>
              </a:buClr>
              <a:buFont typeface="Wingdings" pitchFamily="2" charset="2"/>
              <a:buChar char="Ø"/>
              <a:defRPr/>
            </a:pPr>
            <a:r>
              <a:rPr lang="en-US" sz="1800" b="1" dirty="0">
                <a:latin typeface="Arial" panose="020B0604020202020204" pitchFamily="34" charset="0"/>
                <a:cs typeface="Arial" pitchFamily="34" charset="0"/>
              </a:rPr>
              <a:t>ILO (CERN) appointed; actively pursuing commercial contracts</a:t>
            </a:r>
            <a:r>
              <a:rPr lang="en-US" sz="1800" dirty="0">
                <a:latin typeface="Arial" pitchFamily="34" charset="0"/>
                <a:cs typeface="Arial" pitchFamily="34" charset="0"/>
              </a:rPr>
              <a:t>.</a:t>
            </a:r>
            <a:endParaRPr lang="en-US" sz="1800" b="1" dirty="0">
              <a:latin typeface="Arial" pitchFamily="34" charset="0"/>
              <a:cs typeface="Arial" pitchFamily="34" charset="0"/>
            </a:endParaRPr>
          </a:p>
          <a:p>
            <a:pPr marL="520700" indent="-236538" algn="just">
              <a:lnSpc>
                <a:spcPct val="120000"/>
              </a:lnSpc>
              <a:spcBef>
                <a:spcPts val="600"/>
              </a:spcBef>
              <a:spcAft>
                <a:spcPts val="1200"/>
              </a:spcAft>
              <a:buClr>
                <a:srgbClr val="002060"/>
              </a:buClr>
              <a:buNone/>
              <a:defRPr/>
            </a:pPr>
            <a:endParaRPr lang="en-US" sz="1800" b="1" dirty="0">
              <a:solidFill>
                <a:srgbClr val="FF0000"/>
              </a:solidFill>
              <a:cs typeface="Arial" charset="0"/>
            </a:endParaRPr>
          </a:p>
        </p:txBody>
      </p:sp>
      <p:sp>
        <p:nvSpPr>
          <p:cNvPr id="3" name="Date Placeholder 2">
            <a:extLst>
              <a:ext uri="{FF2B5EF4-FFF2-40B4-BE49-F238E27FC236}">
                <a16:creationId xmlns:a16="http://schemas.microsoft.com/office/drawing/2014/main" id="{739D47B1-794B-42B2-AA2E-801E3FD0A064}"/>
              </a:ext>
            </a:extLst>
          </p:cNvPr>
          <p:cNvSpPr>
            <a:spLocks noGrp="1"/>
          </p:cNvSpPr>
          <p:nvPr>
            <p:ph type="dt" sz="half" idx="10"/>
          </p:nvPr>
        </p:nvSpPr>
        <p:spPr/>
        <p:txBody>
          <a:bodyPr/>
          <a:lstStyle/>
          <a:p>
            <a:fld id="{D02DEBCE-318A-49DB-8C38-5CE75481B696}" type="datetime1">
              <a:rPr lang="en-US" smtClean="0"/>
              <a:t>8/5/2020</a:t>
            </a:fld>
            <a:endParaRPr lang="en-US"/>
          </a:p>
        </p:txBody>
      </p:sp>
      <p:sp>
        <p:nvSpPr>
          <p:cNvPr id="4" name="Footer Placeholder 3">
            <a:extLst>
              <a:ext uri="{FF2B5EF4-FFF2-40B4-BE49-F238E27FC236}">
                <a16:creationId xmlns:a16="http://schemas.microsoft.com/office/drawing/2014/main" id="{5621ED6C-5A43-4165-9F95-CA443D2573A9}"/>
              </a:ext>
            </a:extLst>
          </p:cNvPr>
          <p:cNvSpPr>
            <a:spLocks noGrp="1"/>
          </p:cNvSpPr>
          <p:nvPr>
            <p:ph type="ftr" sz="quarter" idx="11"/>
          </p:nvPr>
        </p:nvSpPr>
        <p:spPr/>
        <p:txBody>
          <a:bodyPr/>
          <a:lstStyle/>
          <a:p>
            <a:r>
              <a:rPr lang="en-US"/>
              <a:t>Webinar PINSTECH-CERN Collaboration </a:t>
            </a:r>
          </a:p>
        </p:txBody>
      </p:sp>
      <p:sp>
        <p:nvSpPr>
          <p:cNvPr id="5" name="Slide Number Placeholder 4">
            <a:extLst>
              <a:ext uri="{FF2B5EF4-FFF2-40B4-BE49-F238E27FC236}">
                <a16:creationId xmlns:a16="http://schemas.microsoft.com/office/drawing/2014/main" id="{60DE8B4D-E560-41E2-8527-4FD02B326605}"/>
              </a:ext>
            </a:extLst>
          </p:cNvPr>
          <p:cNvSpPr>
            <a:spLocks noGrp="1"/>
          </p:cNvSpPr>
          <p:nvPr>
            <p:ph type="sldNum" sz="quarter" idx="12"/>
          </p:nvPr>
        </p:nvSpPr>
        <p:spPr/>
        <p:txBody>
          <a:bodyPr/>
          <a:lstStyle/>
          <a:p>
            <a:fld id="{3FF4C11E-A135-4B5B-868A-275798F8F019}" type="slidenum">
              <a:rPr lang="en-US" smtClean="0"/>
              <a:t>21</a:t>
            </a:fld>
            <a:endParaRPr lang="en-US"/>
          </a:p>
        </p:txBody>
      </p:sp>
      <p:pic>
        <p:nvPicPr>
          <p:cNvPr id="7" name="Picture 5">
            <a:extLst>
              <a:ext uri="{FF2B5EF4-FFF2-40B4-BE49-F238E27FC236}">
                <a16:creationId xmlns:a16="http://schemas.microsoft.com/office/drawing/2014/main" id="{92DBD192-8D97-4DD3-87C4-2641E7FCA85A}"/>
              </a:ext>
            </a:extLst>
          </p:cNvPr>
          <p:cNvPicPr/>
          <p:nvPr/>
        </p:nvPicPr>
        <p:blipFill>
          <a:blip r:embed="rId2"/>
          <a:stretch/>
        </p:blipFill>
        <p:spPr>
          <a:xfrm>
            <a:off x="111369" y="101441"/>
            <a:ext cx="1071000" cy="1063080"/>
          </a:xfrm>
          <a:prstGeom prst="rect">
            <a:avLst/>
          </a:prstGeom>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2A4C6-ECFE-4940-8C1F-09AD1244F9F5}"/>
              </a:ext>
            </a:extLst>
          </p:cNvPr>
          <p:cNvSpPr>
            <a:spLocks noGrp="1"/>
          </p:cNvSpPr>
          <p:nvPr>
            <p:ph type="title"/>
          </p:nvPr>
        </p:nvSpPr>
        <p:spPr>
          <a:xfrm>
            <a:off x="1777013" y="492341"/>
            <a:ext cx="8637973" cy="533400"/>
          </a:xfrm>
        </p:spPr>
        <p:txBody>
          <a:bodyPr>
            <a:noAutofit/>
          </a:bodyPr>
          <a:lstStyle/>
          <a:p>
            <a:pPr>
              <a:lnSpc>
                <a:spcPct val="120000"/>
              </a:lnSpc>
              <a:spcBef>
                <a:spcPts val="600"/>
              </a:spcBef>
              <a:spcAft>
                <a:spcPts val="600"/>
              </a:spcAft>
              <a:defRPr/>
            </a:pPr>
            <a:r>
              <a:rPr lang="en-US" sz="2800" b="1" dirty="0">
                <a:solidFill>
                  <a:srgbClr val="FF0000"/>
                </a:solidFill>
                <a:latin typeface="Arial" panose="020B0604020202020204" pitchFamily="34" charset="0"/>
                <a:cs typeface="Arial" panose="020B0604020202020204" pitchFamily="34" charset="0"/>
              </a:rPr>
              <a:t>CERN-SECTERIAT for PAK-CERN collaboration </a:t>
            </a:r>
          </a:p>
        </p:txBody>
      </p:sp>
      <p:sp>
        <p:nvSpPr>
          <p:cNvPr id="34819" name="Content Placeholder 5">
            <a:extLst>
              <a:ext uri="{FF2B5EF4-FFF2-40B4-BE49-F238E27FC236}">
                <a16:creationId xmlns:a16="http://schemas.microsoft.com/office/drawing/2014/main" id="{83E1879C-6D48-4C75-B600-ADF77111206B}"/>
              </a:ext>
            </a:extLst>
          </p:cNvPr>
          <p:cNvSpPr>
            <a:spLocks noGrp="1"/>
          </p:cNvSpPr>
          <p:nvPr>
            <p:ph idx="1"/>
          </p:nvPr>
        </p:nvSpPr>
        <p:spPr>
          <a:xfrm>
            <a:off x="1910178" y="759041"/>
            <a:ext cx="9053743" cy="5029200"/>
          </a:xfrm>
        </p:spPr>
        <p:txBody>
          <a:bodyPr/>
          <a:lstStyle/>
          <a:p>
            <a:pPr algn="just">
              <a:lnSpc>
                <a:spcPct val="120000"/>
              </a:lnSpc>
              <a:spcBef>
                <a:spcPts val="600"/>
              </a:spcBef>
              <a:spcAft>
                <a:spcPts val="600"/>
              </a:spcAft>
              <a:buNone/>
            </a:pPr>
            <a:r>
              <a:rPr lang="en-US" altLang="en-US" sz="1800" b="1" dirty="0">
                <a:solidFill>
                  <a:srgbClr val="0033CC"/>
                </a:solidFill>
                <a:cs typeface="Arial" panose="020B0604020202020204" pitchFamily="34" charset="0"/>
              </a:rPr>
              <a:t>	</a:t>
            </a:r>
            <a:endParaRPr lang="en-US" altLang="en-US" sz="2400" b="1" dirty="0">
              <a:solidFill>
                <a:srgbClr val="0033CC"/>
              </a:solidFill>
              <a:cs typeface="Arial" panose="020B0604020202020204" pitchFamily="34" charset="0"/>
            </a:endParaRPr>
          </a:p>
          <a:p>
            <a:pPr algn="just">
              <a:lnSpc>
                <a:spcPct val="120000"/>
              </a:lnSpc>
              <a:spcBef>
                <a:spcPts val="600"/>
              </a:spcBef>
              <a:spcAft>
                <a:spcPts val="600"/>
              </a:spcAft>
              <a:buNone/>
            </a:pPr>
            <a:r>
              <a:rPr lang="en-US" altLang="en-US" sz="2000" b="1" dirty="0">
                <a:solidFill>
                  <a:srgbClr val="0033CC"/>
                </a:solidFill>
                <a:cs typeface="Arial" panose="020B0604020202020204" pitchFamily="34" charset="0"/>
              </a:rPr>
              <a:t>	</a:t>
            </a:r>
            <a:r>
              <a:rPr lang="en-US" altLang="en-US" sz="2000" b="1" dirty="0"/>
              <a:t>Dr. </a:t>
            </a:r>
            <a:r>
              <a:rPr lang="en-US" altLang="en-US" sz="2000" b="1" dirty="0" err="1"/>
              <a:t>Sohail</a:t>
            </a:r>
            <a:r>
              <a:rPr lang="en-US" altLang="en-US" sz="2000" b="1" dirty="0"/>
              <a:t> Ahmad Janjua (</a:t>
            </a:r>
            <a:r>
              <a:rPr lang="en-US" altLang="en-US" sz="2000" b="1" dirty="0">
                <a:hlinkClick r:id="rId2"/>
              </a:rPr>
              <a:t>sajanjua61@gmail.com</a:t>
            </a:r>
            <a:r>
              <a:rPr lang="en-US" altLang="en-US" sz="2000" b="1" dirty="0"/>
              <a:t>), Director CERN Collaboration</a:t>
            </a:r>
          </a:p>
          <a:p>
            <a:pPr>
              <a:buFont typeface="Wingdings 2" panose="05020102010507070707" pitchFamily="18" charset="2"/>
              <a:buNone/>
            </a:pPr>
            <a:r>
              <a:rPr lang="en-US" altLang="en-US" sz="2000" dirty="0"/>
              <a:t>	</a:t>
            </a:r>
            <a:r>
              <a:rPr lang="en-US" altLang="en-US" sz="2000" b="1" dirty="0"/>
              <a:t>Dr. Zafar Yasin (</a:t>
            </a:r>
            <a:r>
              <a:rPr lang="en-US" altLang="en-US" sz="2000" b="1" dirty="0">
                <a:solidFill>
                  <a:srgbClr val="0070C0"/>
                </a:solidFill>
                <a:hlinkClick r:id="rId3">
                  <a:extLst>
                    <a:ext uri="{A12FA001-AC4F-418D-AE19-62706E023703}">
                      <ahyp:hlinkClr xmlns:ahyp="http://schemas.microsoft.com/office/drawing/2018/hyperlinkcolor" val="tx"/>
                    </a:ext>
                  </a:extLst>
                </a:hlinkClick>
              </a:rPr>
              <a:t>zyasin@cern.ch</a:t>
            </a:r>
            <a:r>
              <a:rPr lang="en-US" altLang="en-US" sz="2000" b="1" dirty="0"/>
              <a:t>)</a:t>
            </a:r>
          </a:p>
          <a:p>
            <a:pPr>
              <a:buFont typeface="Wingdings 2" panose="05020102010507070707" pitchFamily="18" charset="2"/>
              <a:buNone/>
            </a:pPr>
            <a:endParaRPr lang="en-US" altLang="en-US" sz="2000" dirty="0"/>
          </a:p>
          <a:p>
            <a:pPr>
              <a:buFont typeface="Wingdings 2" panose="05020102010507070707" pitchFamily="18" charset="2"/>
              <a:buNone/>
            </a:pPr>
            <a:r>
              <a:rPr lang="en-US" altLang="en-US" sz="2000" b="1" dirty="0">
                <a:cs typeface="Arial" panose="020B0604020202020204" pitchFamily="34" charset="0"/>
              </a:rPr>
              <a:t>	</a:t>
            </a:r>
            <a:r>
              <a:rPr lang="en-US" altLang="en-US" sz="2400" b="1" dirty="0">
                <a:solidFill>
                  <a:srgbClr val="0070C0"/>
                </a:solidFill>
                <a:cs typeface="Arial" panose="020B0604020202020204" pitchFamily="34" charset="0"/>
              </a:rPr>
              <a:t>CERN Secretariat Address:</a:t>
            </a:r>
          </a:p>
          <a:p>
            <a:pPr>
              <a:buFont typeface="Wingdings 2" panose="05020102010507070707" pitchFamily="18" charset="2"/>
              <a:buNone/>
            </a:pPr>
            <a:r>
              <a:rPr lang="en-US" altLang="en-US" sz="2000" b="1" dirty="0">
                <a:cs typeface="Arial" panose="020B0604020202020204" pitchFamily="34" charset="0"/>
              </a:rPr>
              <a:t>	</a:t>
            </a:r>
            <a:r>
              <a:rPr lang="en-US" altLang="en-US" sz="2000" b="1" dirty="0" err="1"/>
              <a:t>HQrs</a:t>
            </a:r>
            <a:r>
              <a:rPr lang="en-US" altLang="en-US" sz="2000" b="1" dirty="0"/>
              <a:t> Pakistan Atomic Energy Commission (PAEC)</a:t>
            </a:r>
          </a:p>
          <a:p>
            <a:pPr>
              <a:buFont typeface="Wingdings 2" panose="05020102010507070707" pitchFamily="18" charset="2"/>
              <a:buNone/>
            </a:pPr>
            <a:r>
              <a:rPr lang="en-US" altLang="en-US" sz="2000" b="1" dirty="0"/>
              <a:t>	P. O. Box 1114</a:t>
            </a:r>
          </a:p>
          <a:p>
            <a:pPr>
              <a:buFont typeface="Wingdings 2" panose="05020102010507070707" pitchFamily="18" charset="2"/>
              <a:buNone/>
            </a:pPr>
            <a:r>
              <a:rPr lang="en-US" altLang="en-US" sz="2000" b="1" dirty="0"/>
              <a:t>	Islamabad</a:t>
            </a:r>
          </a:p>
          <a:p>
            <a:pPr>
              <a:buFont typeface="Wingdings 2" panose="05020102010507070707" pitchFamily="18" charset="2"/>
              <a:buNone/>
            </a:pPr>
            <a:r>
              <a:rPr lang="en-US" altLang="en-US" sz="2000" b="1" dirty="0"/>
              <a:t>	Tel #:+92-51-9246154, Mobile #: +92-333-5184472</a:t>
            </a:r>
          </a:p>
          <a:p>
            <a:pPr>
              <a:buFont typeface="Wingdings 2" panose="05020102010507070707" pitchFamily="18" charset="2"/>
              <a:buNone/>
            </a:pPr>
            <a:r>
              <a:rPr lang="en-US" altLang="en-US" sz="2000" b="1" dirty="0"/>
              <a:t>	Fax : 051-9246150</a:t>
            </a:r>
          </a:p>
          <a:p>
            <a:pPr>
              <a:buFont typeface="Wingdings 2" panose="05020102010507070707" pitchFamily="18" charset="2"/>
              <a:buNone/>
            </a:pPr>
            <a:r>
              <a:rPr lang="en-US" altLang="en-US" sz="2000" b="1" dirty="0">
                <a:solidFill>
                  <a:srgbClr val="0033CC"/>
                </a:solidFill>
              </a:rPr>
              <a:t>	</a:t>
            </a:r>
            <a:endParaRPr lang="en-US" altLang="en-US" sz="1800" b="1" dirty="0">
              <a:solidFill>
                <a:srgbClr val="0033CC"/>
              </a:solidFill>
              <a:cs typeface="Arial" panose="020B0604020202020204" pitchFamily="34" charset="0"/>
            </a:endParaRPr>
          </a:p>
        </p:txBody>
      </p:sp>
      <p:sp>
        <p:nvSpPr>
          <p:cNvPr id="5" name="Slide Number Placeholder 4">
            <a:extLst>
              <a:ext uri="{FF2B5EF4-FFF2-40B4-BE49-F238E27FC236}">
                <a16:creationId xmlns:a16="http://schemas.microsoft.com/office/drawing/2014/main" id="{325EBA7E-E8D8-40F6-83DD-391FC1F4F7FA}"/>
              </a:ext>
            </a:extLst>
          </p:cNvPr>
          <p:cNvSpPr>
            <a:spLocks noGrp="1"/>
          </p:cNvSpPr>
          <p:nvPr>
            <p:ph type="sldNum" sz="quarter" idx="12"/>
          </p:nvPr>
        </p:nvSpPr>
        <p:spPr>
          <a:xfrm>
            <a:off x="9829800" y="6492876"/>
            <a:ext cx="838200" cy="365125"/>
          </a:xfrm>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12C5ECF-51FE-4A59-B088-4410DA66E4D1}" type="slidenum">
              <a:rPr lang="en-US" altLang="en-US">
                <a:solidFill>
                  <a:srgbClr val="A7A399"/>
                </a:solidFill>
                <a:latin typeface="Verdana" panose="020B0604030504040204" pitchFamily="34" charset="0"/>
              </a:rPr>
              <a:pPr eaLnBrk="1" hangingPunct="1"/>
              <a:t>22</a:t>
            </a:fld>
            <a:endParaRPr lang="en-US" altLang="en-US">
              <a:solidFill>
                <a:srgbClr val="A7A399"/>
              </a:solidFill>
              <a:latin typeface="Verdana" panose="020B0604030504040204" pitchFamily="34" charset="0"/>
            </a:endParaRPr>
          </a:p>
        </p:txBody>
      </p:sp>
      <p:sp>
        <p:nvSpPr>
          <p:cNvPr id="3" name="Date Placeholder 2">
            <a:extLst>
              <a:ext uri="{FF2B5EF4-FFF2-40B4-BE49-F238E27FC236}">
                <a16:creationId xmlns:a16="http://schemas.microsoft.com/office/drawing/2014/main" id="{F410D537-28BC-466E-9C61-278B1B1FF609}"/>
              </a:ext>
            </a:extLst>
          </p:cNvPr>
          <p:cNvSpPr>
            <a:spLocks noGrp="1"/>
          </p:cNvSpPr>
          <p:nvPr>
            <p:ph type="dt" sz="half" idx="10"/>
          </p:nvPr>
        </p:nvSpPr>
        <p:spPr/>
        <p:txBody>
          <a:bodyPr/>
          <a:lstStyle/>
          <a:p>
            <a:fld id="{933D2005-6E7A-462A-9E78-F9F29EE405AA}" type="datetime1">
              <a:rPr lang="en-US" smtClean="0"/>
              <a:t>8/5/2020</a:t>
            </a:fld>
            <a:endParaRPr lang="en-US"/>
          </a:p>
        </p:txBody>
      </p:sp>
      <p:sp>
        <p:nvSpPr>
          <p:cNvPr id="4" name="Footer Placeholder 3">
            <a:extLst>
              <a:ext uri="{FF2B5EF4-FFF2-40B4-BE49-F238E27FC236}">
                <a16:creationId xmlns:a16="http://schemas.microsoft.com/office/drawing/2014/main" id="{3E3A268D-6B6F-427F-AE0C-26A192F37793}"/>
              </a:ext>
            </a:extLst>
          </p:cNvPr>
          <p:cNvSpPr>
            <a:spLocks noGrp="1"/>
          </p:cNvSpPr>
          <p:nvPr>
            <p:ph type="ftr" sz="quarter" idx="11"/>
          </p:nvPr>
        </p:nvSpPr>
        <p:spPr/>
        <p:txBody>
          <a:bodyPr/>
          <a:lstStyle/>
          <a:p>
            <a:r>
              <a:rPr lang="en-US"/>
              <a:t>Webinar PINSTECH-CERN Collaboration </a:t>
            </a:r>
          </a:p>
        </p:txBody>
      </p:sp>
      <p:pic>
        <p:nvPicPr>
          <p:cNvPr id="7" name="Picture 5">
            <a:extLst>
              <a:ext uri="{FF2B5EF4-FFF2-40B4-BE49-F238E27FC236}">
                <a16:creationId xmlns:a16="http://schemas.microsoft.com/office/drawing/2014/main" id="{32590D57-F407-417D-99CD-BE3FC92FB0BA}"/>
              </a:ext>
            </a:extLst>
          </p:cNvPr>
          <p:cNvPicPr/>
          <p:nvPr/>
        </p:nvPicPr>
        <p:blipFill>
          <a:blip r:embed="rId4"/>
          <a:stretch/>
        </p:blipFill>
        <p:spPr>
          <a:xfrm>
            <a:off x="111369" y="101441"/>
            <a:ext cx="1071000" cy="1063080"/>
          </a:xfrm>
          <a:prstGeom prst="rect">
            <a:avLst/>
          </a:prstGeom>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404C6FD-26C4-4097-8F54-CC2A47CF8750}"/>
              </a:ext>
            </a:extLst>
          </p:cNvPr>
          <p:cNvSpPr>
            <a:spLocks noGrp="1"/>
          </p:cNvSpPr>
          <p:nvPr>
            <p:ph type="dt" sz="half" idx="10"/>
          </p:nvPr>
        </p:nvSpPr>
        <p:spPr/>
        <p:txBody>
          <a:bodyPr/>
          <a:lstStyle/>
          <a:p>
            <a:fld id="{6CFBD28F-0804-49BC-BA84-45197568EF45}" type="datetime1">
              <a:rPr lang="en-US" smtClean="0"/>
              <a:t>8/5/2020</a:t>
            </a:fld>
            <a:endParaRPr lang="en-US"/>
          </a:p>
        </p:txBody>
      </p:sp>
      <p:sp>
        <p:nvSpPr>
          <p:cNvPr id="5" name="Footer Placeholder 4">
            <a:extLst>
              <a:ext uri="{FF2B5EF4-FFF2-40B4-BE49-F238E27FC236}">
                <a16:creationId xmlns:a16="http://schemas.microsoft.com/office/drawing/2014/main" id="{138E5DAE-3D8B-4B07-9147-825A546B3E29}"/>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7AC3A550-B797-4459-85F6-7C7DCB77AB5A}"/>
              </a:ext>
            </a:extLst>
          </p:cNvPr>
          <p:cNvSpPr>
            <a:spLocks noGrp="1"/>
          </p:cNvSpPr>
          <p:nvPr>
            <p:ph type="sldNum" sz="quarter" idx="12"/>
          </p:nvPr>
        </p:nvSpPr>
        <p:spPr/>
        <p:txBody>
          <a:bodyPr/>
          <a:lstStyle/>
          <a:p>
            <a:fld id="{3FF4C11E-A135-4B5B-868A-275798F8F019}" type="slidenum">
              <a:rPr lang="en-US" smtClean="0"/>
              <a:t>23</a:t>
            </a:fld>
            <a:endParaRPr lang="en-US"/>
          </a:p>
        </p:txBody>
      </p:sp>
      <p:sp>
        <p:nvSpPr>
          <p:cNvPr id="7" name="TextBox 6">
            <a:extLst>
              <a:ext uri="{FF2B5EF4-FFF2-40B4-BE49-F238E27FC236}">
                <a16:creationId xmlns:a16="http://schemas.microsoft.com/office/drawing/2014/main" id="{7DF3E35B-415C-4698-B05C-2963EC23AF37}"/>
              </a:ext>
            </a:extLst>
          </p:cNvPr>
          <p:cNvSpPr txBox="1"/>
          <p:nvPr/>
        </p:nvSpPr>
        <p:spPr>
          <a:xfrm>
            <a:off x="2209800" y="2467993"/>
            <a:ext cx="8744505" cy="707886"/>
          </a:xfrm>
          <a:prstGeom prst="rect">
            <a:avLst/>
          </a:prstGeom>
          <a:noFill/>
        </p:spPr>
        <p:txBody>
          <a:bodyPr wrap="square" rtlCol="0">
            <a:spAutoFit/>
          </a:bodyPr>
          <a:lstStyle/>
          <a:p>
            <a:r>
              <a:rPr lang="fr-CH" sz="4000" b="1" dirty="0">
                <a:solidFill>
                  <a:srgbClr val="002060"/>
                </a:solidFill>
                <a:latin typeface="Arial" panose="020B0604020202020204" pitchFamily="34" charset="0"/>
                <a:cs typeface="Arial" panose="020B0604020202020204" pitchFamily="34" charset="0"/>
              </a:rPr>
              <a:t>PINSTECH-CERN Collaboration</a:t>
            </a:r>
            <a:endParaRPr lang="en-US" sz="4000" b="1" dirty="0">
              <a:solidFill>
                <a:srgbClr val="002060"/>
              </a:solidFill>
              <a:latin typeface="Arial" panose="020B0604020202020204" pitchFamily="34" charset="0"/>
              <a:cs typeface="Arial" panose="020B0604020202020204" pitchFamily="34" charset="0"/>
            </a:endParaRPr>
          </a:p>
        </p:txBody>
      </p:sp>
      <p:pic>
        <p:nvPicPr>
          <p:cNvPr id="8" name="Picture 5">
            <a:extLst>
              <a:ext uri="{FF2B5EF4-FFF2-40B4-BE49-F238E27FC236}">
                <a16:creationId xmlns:a16="http://schemas.microsoft.com/office/drawing/2014/main" id="{D6D1C595-9D0A-4B2E-80A1-E93818467924}"/>
              </a:ext>
            </a:extLst>
          </p:cNvPr>
          <p:cNvPicPr/>
          <p:nvPr/>
        </p:nvPicPr>
        <p:blipFill>
          <a:blip r:embed="rId2"/>
          <a:stretch/>
        </p:blipFill>
        <p:spPr>
          <a:xfrm>
            <a:off x="111369" y="101441"/>
            <a:ext cx="1071000" cy="1063080"/>
          </a:xfrm>
          <a:prstGeom prst="rect">
            <a:avLst/>
          </a:prstGeom>
          <a:ln>
            <a:noFill/>
          </a:ln>
        </p:spPr>
      </p:pic>
    </p:spTree>
    <p:extLst>
      <p:ext uri="{BB962C8B-B14F-4D97-AF65-F5344CB8AC3E}">
        <p14:creationId xmlns:p14="http://schemas.microsoft.com/office/powerpoint/2010/main" val="26187787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C2649B81-50FE-4D5B-A93A-D0DCB70D0E61}" type="datetime1">
              <a:rPr lang="en-US" smtClean="0"/>
              <a:t>8/5/2020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t>24</a:t>
            </a:fld>
            <a:endParaRPr lang="en-US"/>
          </a:p>
        </p:txBody>
      </p:sp>
      <p:sp>
        <p:nvSpPr>
          <p:cNvPr id="5" name="TextBox 4">
            <a:extLst>
              <a:ext uri="{FF2B5EF4-FFF2-40B4-BE49-F238E27FC236}">
                <a16:creationId xmlns:a16="http://schemas.microsoft.com/office/drawing/2014/main" id="{07E78E42-C656-4E3E-8137-5F0FE73FDBF9}"/>
              </a:ext>
            </a:extLst>
          </p:cNvPr>
          <p:cNvSpPr txBox="1"/>
          <p:nvPr/>
        </p:nvSpPr>
        <p:spPr>
          <a:xfrm>
            <a:off x="2475896" y="255428"/>
            <a:ext cx="7506304" cy="584775"/>
          </a:xfrm>
          <a:prstGeom prst="rect">
            <a:avLst/>
          </a:prstGeom>
          <a:noFill/>
        </p:spPr>
        <p:txBody>
          <a:bodyPr wrap="square" rtlCol="0">
            <a:spAutoFit/>
          </a:bodyPr>
          <a:lstStyle/>
          <a:p>
            <a:r>
              <a:rPr lang="fr-CH" sz="3200" b="1" dirty="0">
                <a:solidFill>
                  <a:srgbClr val="FF0000"/>
                </a:solidFill>
                <a:latin typeface="Arial" panose="020B0604020202020204" pitchFamily="34" charset="0"/>
                <a:cs typeface="Arial" panose="020B0604020202020204" pitchFamily="34" charset="0"/>
              </a:rPr>
              <a:t>PINSTECH-Collaboration </a:t>
            </a:r>
            <a:r>
              <a:rPr lang="fr-CH" sz="3200" b="1" dirty="0" err="1">
                <a:solidFill>
                  <a:srgbClr val="FF0000"/>
                </a:solidFill>
                <a:latin typeface="Arial" panose="020B0604020202020204" pitchFamily="34" charset="0"/>
                <a:cs typeface="Arial" panose="020B0604020202020204" pitchFamily="34" charset="0"/>
              </a:rPr>
              <a:t>with</a:t>
            </a:r>
            <a:r>
              <a:rPr lang="fr-CH" sz="3200" b="1" dirty="0">
                <a:solidFill>
                  <a:srgbClr val="FF0000"/>
                </a:solidFill>
                <a:latin typeface="Arial" panose="020B0604020202020204" pitchFamily="34" charset="0"/>
                <a:cs typeface="Arial" panose="020B0604020202020204" pitchFamily="34" charset="0"/>
              </a:rPr>
              <a:t> CERN</a:t>
            </a:r>
            <a:endParaRPr lang="en-US" sz="3200" b="1" dirty="0">
              <a:solidFill>
                <a:srgbClr val="FF0000"/>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58525" y="154403"/>
            <a:ext cx="1016000" cy="1371600"/>
          </a:xfrm>
          <a:prstGeom prst="rect">
            <a:avLst/>
          </a:prstGeom>
        </p:spPr>
      </p:pic>
      <p:pic>
        <p:nvPicPr>
          <p:cNvPr id="9" name="Picture 5">
            <a:extLst>
              <a:ext uri="{FF2B5EF4-FFF2-40B4-BE49-F238E27FC236}">
                <a16:creationId xmlns:a16="http://schemas.microsoft.com/office/drawing/2014/main" id="{8AE79C34-4425-438F-B390-0E91D9DAB832}"/>
              </a:ext>
            </a:extLst>
          </p:cNvPr>
          <p:cNvPicPr/>
          <p:nvPr/>
        </p:nvPicPr>
        <p:blipFill>
          <a:blip r:embed="rId3"/>
          <a:stretch/>
        </p:blipFill>
        <p:spPr>
          <a:xfrm>
            <a:off x="302700" y="114544"/>
            <a:ext cx="1071000" cy="1063080"/>
          </a:xfrm>
          <a:prstGeom prst="rect">
            <a:avLst/>
          </a:prstGeom>
          <a:ln>
            <a:noFill/>
          </a:ln>
        </p:spPr>
      </p:pic>
      <p:sp>
        <p:nvSpPr>
          <p:cNvPr id="6" name="TextBox 5">
            <a:extLst>
              <a:ext uri="{FF2B5EF4-FFF2-40B4-BE49-F238E27FC236}">
                <a16:creationId xmlns:a16="http://schemas.microsoft.com/office/drawing/2014/main" id="{484A78D1-FDCA-4F54-B98E-2813654D97FE}"/>
              </a:ext>
            </a:extLst>
          </p:cNvPr>
          <p:cNvSpPr txBox="1"/>
          <p:nvPr/>
        </p:nvSpPr>
        <p:spPr>
          <a:xfrm>
            <a:off x="506028" y="1550995"/>
            <a:ext cx="11060498" cy="3570208"/>
          </a:xfrm>
          <a:prstGeom prst="rect">
            <a:avLst/>
          </a:prstGeom>
          <a:noFill/>
        </p:spPr>
        <p:txBody>
          <a:bodyPr wrap="square" rtlCol="0">
            <a:spAutoFit/>
          </a:bodyPr>
          <a:lstStyle/>
          <a:p>
            <a:r>
              <a:rPr lang="fr-CH" sz="2400" b="1" dirty="0">
                <a:solidFill>
                  <a:srgbClr val="002060"/>
                </a:solidFill>
                <a:latin typeface="Arial" panose="020B0604020202020204" pitchFamily="34" charset="0"/>
                <a:cs typeface="Arial" panose="020B0604020202020204" pitchFamily="34" charset="0"/>
              </a:rPr>
              <a:t>PINSTECH </a:t>
            </a:r>
            <a:r>
              <a:rPr lang="fr-CH" sz="2400" b="1" dirty="0" err="1">
                <a:solidFill>
                  <a:srgbClr val="002060"/>
                </a:solidFill>
                <a:latin typeface="Arial" panose="020B0604020202020204" pitchFamily="34" charset="0"/>
                <a:cs typeface="Arial" panose="020B0604020202020204" pitchFamily="34" charset="0"/>
              </a:rPr>
              <a:t>is</a:t>
            </a:r>
            <a:r>
              <a:rPr lang="fr-CH" sz="2400" b="1" dirty="0">
                <a:solidFill>
                  <a:srgbClr val="002060"/>
                </a:solidFill>
                <a:latin typeface="Arial" panose="020B0604020202020204" pitchFamily="34" charset="0"/>
                <a:cs typeface="Arial" panose="020B0604020202020204" pitchFamily="34" charset="0"/>
              </a:rPr>
              <a:t> </a:t>
            </a:r>
            <a:r>
              <a:rPr lang="fr-CH" sz="2400" b="1" dirty="0" err="1">
                <a:solidFill>
                  <a:srgbClr val="002060"/>
                </a:solidFill>
                <a:latin typeface="Arial" panose="020B0604020202020204" pitchFamily="34" charset="0"/>
                <a:cs typeface="Arial" panose="020B0604020202020204" pitchFamily="34" charset="0"/>
              </a:rPr>
              <a:t>collaborating</a:t>
            </a:r>
            <a:r>
              <a:rPr lang="fr-CH" sz="2400" b="1" dirty="0">
                <a:solidFill>
                  <a:srgbClr val="002060"/>
                </a:solidFill>
                <a:latin typeface="Arial" panose="020B0604020202020204" pitchFamily="34" charset="0"/>
                <a:cs typeface="Arial" panose="020B0604020202020204" pitchFamily="34" charset="0"/>
              </a:rPr>
              <a:t> </a:t>
            </a:r>
            <a:r>
              <a:rPr lang="fr-CH" sz="2400" b="1" dirty="0" err="1">
                <a:solidFill>
                  <a:srgbClr val="002060"/>
                </a:solidFill>
                <a:latin typeface="Arial" panose="020B0604020202020204" pitchFamily="34" charset="0"/>
                <a:cs typeface="Arial" panose="020B0604020202020204" pitchFamily="34" charset="0"/>
              </a:rPr>
              <a:t>with</a:t>
            </a:r>
            <a:r>
              <a:rPr lang="fr-CH" sz="2400" b="1" dirty="0">
                <a:solidFill>
                  <a:srgbClr val="002060"/>
                </a:solidFill>
                <a:latin typeface="Arial" panose="020B0604020202020204" pitchFamily="34" charset="0"/>
                <a:cs typeface="Arial" panose="020B0604020202020204" pitchFamily="34" charset="0"/>
              </a:rPr>
              <a:t> CERN in </a:t>
            </a:r>
            <a:r>
              <a:rPr lang="fr-CH" sz="2400" b="1" dirty="0" err="1">
                <a:solidFill>
                  <a:srgbClr val="002060"/>
                </a:solidFill>
                <a:latin typeface="Arial" panose="020B0604020202020204" pitchFamily="34" charset="0"/>
                <a:cs typeface="Arial" panose="020B0604020202020204" pitchFamily="34" charset="0"/>
              </a:rPr>
              <a:t>three</a:t>
            </a:r>
            <a:r>
              <a:rPr lang="fr-CH" sz="2400" b="1" dirty="0">
                <a:solidFill>
                  <a:srgbClr val="002060"/>
                </a:solidFill>
                <a:latin typeface="Arial" panose="020B0604020202020204" pitchFamily="34" charset="0"/>
                <a:cs typeface="Arial" panose="020B0604020202020204" pitchFamily="34" charset="0"/>
              </a:rPr>
              <a:t> main areas:</a:t>
            </a:r>
          </a:p>
          <a:p>
            <a:endParaRPr lang="fr-CH" sz="2400" b="1" dirty="0">
              <a:solidFill>
                <a:srgbClr val="002060"/>
              </a:solidFill>
              <a:latin typeface="Arial" panose="020B0604020202020204" pitchFamily="34" charset="0"/>
              <a:cs typeface="Arial" panose="020B0604020202020204" pitchFamily="34" charset="0"/>
            </a:endParaRPr>
          </a:p>
          <a:p>
            <a:endParaRPr lang="fr-CH" dirty="0"/>
          </a:p>
          <a:p>
            <a:pPr marL="342900" indent="-342900">
              <a:buFont typeface="+mj-lt"/>
              <a:buAutoNum type="arabicPeriod"/>
            </a:pPr>
            <a:r>
              <a:rPr lang="fr-CH" sz="2000" b="1" dirty="0">
                <a:solidFill>
                  <a:srgbClr val="C00000"/>
                </a:solidFill>
                <a:latin typeface="Arial" panose="020B0604020202020204" pitchFamily="34" charset="0"/>
                <a:cs typeface="Arial" panose="020B0604020202020204" pitchFamily="34" charset="0"/>
              </a:rPr>
              <a:t>ALICE</a:t>
            </a:r>
            <a:r>
              <a:rPr lang="fr-CH" sz="2000" b="1" dirty="0">
                <a:latin typeface="Arial" panose="020B0604020202020204" pitchFamily="34" charset="0"/>
                <a:cs typeface="Arial" panose="020B0604020202020204" pitchFamily="34" charset="0"/>
              </a:rPr>
              <a:t> (A Large Ion </a:t>
            </a:r>
            <a:r>
              <a:rPr lang="fr-CH" sz="2000" b="1" dirty="0" err="1">
                <a:latin typeface="Arial" panose="020B0604020202020204" pitchFamily="34" charset="0"/>
                <a:cs typeface="Arial" panose="020B0604020202020204" pitchFamily="34" charset="0"/>
              </a:rPr>
              <a:t>Collider</a:t>
            </a:r>
            <a:r>
              <a:rPr lang="fr-CH" sz="2000" b="1" dirty="0">
                <a:latin typeface="Arial" panose="020B0604020202020204" pitchFamily="34" charset="0"/>
                <a:cs typeface="Arial" panose="020B0604020202020204" pitchFamily="34" charset="0"/>
              </a:rPr>
              <a:t> </a:t>
            </a:r>
            <a:r>
              <a:rPr lang="fr-CH" sz="2000" b="1" dirty="0" err="1">
                <a:latin typeface="Arial" panose="020B0604020202020204" pitchFamily="34" charset="0"/>
                <a:cs typeface="Arial" panose="020B0604020202020204" pitchFamily="34" charset="0"/>
              </a:rPr>
              <a:t>Experiment</a:t>
            </a:r>
            <a:r>
              <a:rPr lang="fr-CH" sz="2000" b="1" dirty="0">
                <a:latin typeface="Arial" panose="020B0604020202020204" pitchFamily="34" charset="0"/>
                <a:cs typeface="Arial" panose="020B0604020202020204" pitchFamily="34" charset="0"/>
              </a:rPr>
              <a:t>), PINSTECH </a:t>
            </a:r>
            <a:r>
              <a:rPr lang="fr-CH" sz="2000" b="1" dirty="0" err="1">
                <a:latin typeface="Arial" panose="020B0604020202020204" pitchFamily="34" charset="0"/>
                <a:cs typeface="Arial" panose="020B0604020202020204" pitchFamily="34" charset="0"/>
              </a:rPr>
              <a:t>is</a:t>
            </a:r>
            <a:r>
              <a:rPr lang="fr-CH" sz="2000" b="1" dirty="0">
                <a:latin typeface="Arial" panose="020B0604020202020204" pitchFamily="34" charset="0"/>
                <a:cs typeface="Arial" panose="020B0604020202020204" pitchFamily="34" charset="0"/>
              </a:rPr>
              <a:t> an Associate </a:t>
            </a:r>
            <a:r>
              <a:rPr lang="fr-CH" sz="2000" b="1" dirty="0" err="1">
                <a:latin typeface="Arial" panose="020B0604020202020204" pitchFamily="34" charset="0"/>
                <a:cs typeface="Arial" panose="020B0604020202020204" pitchFamily="34" charset="0"/>
              </a:rPr>
              <a:t>Member</a:t>
            </a:r>
            <a:r>
              <a:rPr lang="fr-CH" sz="2000" b="1" dirty="0">
                <a:latin typeface="Arial" panose="020B0604020202020204" pitchFamily="34" charset="0"/>
                <a:cs typeface="Arial" panose="020B0604020202020204" pitchFamily="34" charset="0"/>
              </a:rPr>
              <a:t> of ALICE</a:t>
            </a:r>
          </a:p>
          <a:p>
            <a:pPr marL="342900" indent="-342900">
              <a:buFont typeface="+mj-lt"/>
              <a:buAutoNum type="arabicPeriod"/>
            </a:pPr>
            <a:endParaRPr lang="fr-CH" sz="2000" b="1" dirty="0">
              <a:latin typeface="Arial" panose="020B0604020202020204" pitchFamily="34" charset="0"/>
              <a:cs typeface="Arial" panose="020B0604020202020204" pitchFamily="34" charset="0"/>
            </a:endParaRPr>
          </a:p>
          <a:p>
            <a:pPr marL="342900" indent="-342900">
              <a:buFont typeface="+mj-lt"/>
              <a:buAutoNum type="arabicPeriod"/>
            </a:pPr>
            <a:endParaRPr lang="fr-CH" sz="2000" b="1" dirty="0">
              <a:latin typeface="Arial" panose="020B0604020202020204" pitchFamily="34" charset="0"/>
              <a:cs typeface="Arial" panose="020B0604020202020204" pitchFamily="34" charset="0"/>
            </a:endParaRPr>
          </a:p>
          <a:p>
            <a:pPr marL="342900" indent="-342900">
              <a:lnSpc>
                <a:spcPct val="200000"/>
              </a:lnSpc>
              <a:buFont typeface="+mj-lt"/>
              <a:buAutoNum type="arabicPeriod"/>
            </a:pPr>
            <a:r>
              <a:rPr lang="en-US" sz="2000" b="1" dirty="0">
                <a:solidFill>
                  <a:srgbClr val="C00000"/>
                </a:solidFill>
                <a:latin typeface="Arial" panose="020B0604020202020204" pitchFamily="34" charset="0"/>
                <a:cs typeface="Arial" panose="020B0604020202020204" pitchFamily="34" charset="0"/>
              </a:rPr>
              <a:t>MEDICIS</a:t>
            </a:r>
            <a:r>
              <a:rPr lang="en-US" sz="2000" b="1" dirty="0">
                <a:latin typeface="Arial" panose="020B0604020202020204" pitchFamily="34" charset="0"/>
                <a:cs typeface="Arial" panose="020B0604020202020204" pitchFamily="34" charset="0"/>
              </a:rPr>
              <a:t> (Medical Isotopes Collected from ISOLDE), PINSTECH is member of ISOLDE</a:t>
            </a:r>
          </a:p>
          <a:p>
            <a:pPr marL="342900" indent="-342900">
              <a:lnSpc>
                <a:spcPct val="200000"/>
              </a:lnSpc>
              <a:buFont typeface="+mj-lt"/>
              <a:buAutoNum type="arabicPeriod"/>
            </a:pPr>
            <a:endParaRPr lang="en-US" sz="2000" b="1" dirty="0">
              <a:latin typeface="Arial" panose="020B0604020202020204" pitchFamily="34" charset="0"/>
              <a:cs typeface="Arial" panose="020B0604020202020204" pitchFamily="34" charset="0"/>
            </a:endParaRPr>
          </a:p>
          <a:p>
            <a:pPr marL="342900" indent="-342900">
              <a:buFont typeface="+mj-lt"/>
              <a:buAutoNum type="arabicPeriod"/>
            </a:pPr>
            <a:r>
              <a:rPr lang="en-US" sz="2000" b="1" dirty="0">
                <a:solidFill>
                  <a:srgbClr val="C00000"/>
                </a:solidFill>
                <a:latin typeface="Arial" panose="020B0604020202020204" pitchFamily="34" charset="0"/>
                <a:cs typeface="Arial" panose="020B0604020202020204" pitchFamily="34" charset="0"/>
              </a:rPr>
              <a:t>Accelerator Technology</a:t>
            </a:r>
            <a:r>
              <a:rPr lang="en-US" sz="2000" b="1" dirty="0">
                <a:latin typeface="Arial" panose="020B0604020202020204" pitchFamily="34" charset="0"/>
                <a:cs typeface="Arial" panose="020B0604020202020204" pitchFamily="34" charset="0"/>
              </a:rPr>
              <a:t>,  many scientists and engineers got training from CERN </a:t>
            </a:r>
          </a:p>
        </p:txBody>
      </p:sp>
    </p:spTree>
    <p:extLst>
      <p:ext uri="{BB962C8B-B14F-4D97-AF65-F5344CB8AC3E}">
        <p14:creationId xmlns:p14="http://schemas.microsoft.com/office/powerpoint/2010/main" val="26255389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9925F8-9798-4DFB-9516-115457E1C8DB}"/>
              </a:ext>
            </a:extLst>
          </p:cNvPr>
          <p:cNvSpPr>
            <a:spLocks noGrp="1"/>
          </p:cNvSpPr>
          <p:nvPr>
            <p:ph type="dt" sz="half" idx="10"/>
          </p:nvPr>
        </p:nvSpPr>
        <p:spPr/>
        <p:txBody>
          <a:bodyPr/>
          <a:lstStyle/>
          <a:p>
            <a:fld id="{0AA9B228-5D94-4D7F-9370-0C72D0436A79}" type="datetime1">
              <a:rPr lang="en-US" smtClean="0"/>
              <a:t>8/5/2020</a:t>
            </a:fld>
            <a:endParaRPr lang="en-US"/>
          </a:p>
        </p:txBody>
      </p:sp>
      <p:sp>
        <p:nvSpPr>
          <p:cNvPr id="3" name="Footer Placeholder 2">
            <a:extLst>
              <a:ext uri="{FF2B5EF4-FFF2-40B4-BE49-F238E27FC236}">
                <a16:creationId xmlns:a16="http://schemas.microsoft.com/office/drawing/2014/main" id="{A10FF2A8-9AA1-48DA-AF62-932CFDA283E0}"/>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EF6DB38A-56D4-4845-BC40-111A9D52BDEE}"/>
              </a:ext>
            </a:extLst>
          </p:cNvPr>
          <p:cNvSpPr>
            <a:spLocks noGrp="1"/>
          </p:cNvSpPr>
          <p:nvPr>
            <p:ph type="sldNum" sz="quarter" idx="12"/>
          </p:nvPr>
        </p:nvSpPr>
        <p:spPr/>
        <p:txBody>
          <a:bodyPr/>
          <a:lstStyle/>
          <a:p>
            <a:fld id="{3FF4C11E-A135-4B5B-868A-275798F8F019}" type="slidenum">
              <a:rPr lang="en-US" smtClean="0"/>
              <a:t>25</a:t>
            </a:fld>
            <a:endParaRPr lang="en-US"/>
          </a:p>
        </p:txBody>
      </p:sp>
      <p:pic>
        <p:nvPicPr>
          <p:cNvPr id="7" name="Picture 5">
            <a:extLst>
              <a:ext uri="{FF2B5EF4-FFF2-40B4-BE49-F238E27FC236}">
                <a16:creationId xmlns:a16="http://schemas.microsoft.com/office/drawing/2014/main" id="{CB58A686-1703-4B3E-A966-3566B85A649A}"/>
              </a:ext>
            </a:extLst>
          </p:cNvPr>
          <p:cNvPicPr/>
          <p:nvPr/>
        </p:nvPicPr>
        <p:blipFill>
          <a:blip r:embed="rId2"/>
          <a:stretch/>
        </p:blipFill>
        <p:spPr>
          <a:xfrm>
            <a:off x="485655" y="284370"/>
            <a:ext cx="1071000" cy="1063080"/>
          </a:xfrm>
          <a:prstGeom prst="rect">
            <a:avLst/>
          </a:prstGeom>
          <a:ln>
            <a:noFill/>
          </a:ln>
        </p:spPr>
      </p:pic>
      <p:pic>
        <p:nvPicPr>
          <p:cNvPr id="8" name="Picture 7">
            <a:extLst>
              <a:ext uri="{FF2B5EF4-FFF2-40B4-BE49-F238E27FC236}">
                <a16:creationId xmlns:a16="http://schemas.microsoft.com/office/drawing/2014/main" id="{3259A592-83FD-458F-901F-2FAD5B7C13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6655" y="0"/>
            <a:ext cx="972142" cy="1312392"/>
          </a:xfrm>
          <a:prstGeom prst="rect">
            <a:avLst/>
          </a:prstGeom>
        </p:spPr>
      </p:pic>
      <p:sp>
        <p:nvSpPr>
          <p:cNvPr id="9" name="CustomShape 2">
            <a:extLst>
              <a:ext uri="{FF2B5EF4-FFF2-40B4-BE49-F238E27FC236}">
                <a16:creationId xmlns:a16="http://schemas.microsoft.com/office/drawing/2014/main" id="{01A13C4F-3469-4923-8995-5A82A2A0A85A}"/>
              </a:ext>
            </a:extLst>
          </p:cNvPr>
          <p:cNvSpPr/>
          <p:nvPr/>
        </p:nvSpPr>
        <p:spPr>
          <a:xfrm>
            <a:off x="0" y="1491864"/>
            <a:ext cx="4725389" cy="118653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lnSpcReduction="10000"/>
          </a:bodyPr>
          <a:lstStyle/>
          <a:p>
            <a:pPr marL="228600" indent="-181440">
              <a:lnSpc>
                <a:spcPct val="100000"/>
              </a:lnSpc>
              <a:spcBef>
                <a:spcPts val="479"/>
              </a:spcBef>
              <a:spcAft>
                <a:spcPts val="300"/>
              </a:spcAft>
              <a:buClr>
                <a:srgbClr val="E46C0A"/>
              </a:buClr>
              <a:buSzPct val="45000"/>
              <a:buFont typeface="Wingdings" charset="2"/>
              <a:buChar char=""/>
            </a:pPr>
            <a:r>
              <a:rPr lang="en-US" b="1" strike="noStrike" spc="-1" dirty="0">
                <a:solidFill>
                  <a:srgbClr val="000000"/>
                </a:solidFill>
                <a:latin typeface="Calibri"/>
                <a:ea typeface="DejaVu Sans"/>
              </a:rPr>
              <a:t>The ALICE collaboration uses the 10,000-tonne ALICE detector – 26 m long, 16 m high, and 16 m wide.</a:t>
            </a:r>
            <a:endParaRPr lang="en-US" b="0" strike="noStrike" spc="-1" dirty="0">
              <a:latin typeface="Arial"/>
            </a:endParaRPr>
          </a:p>
          <a:p>
            <a:pPr marL="228600" indent="-181440">
              <a:lnSpc>
                <a:spcPct val="100000"/>
              </a:lnSpc>
              <a:spcBef>
                <a:spcPts val="479"/>
              </a:spcBef>
              <a:spcAft>
                <a:spcPts val="300"/>
              </a:spcAft>
              <a:buClr>
                <a:srgbClr val="E46C0A"/>
              </a:buClr>
              <a:buSzPct val="45000"/>
              <a:buFont typeface="Wingdings" charset="2"/>
              <a:buChar char=""/>
            </a:pPr>
            <a:r>
              <a:rPr lang="en-US" b="1" strike="noStrike" spc="-1" dirty="0">
                <a:solidFill>
                  <a:srgbClr val="000000"/>
                </a:solidFill>
                <a:latin typeface="Calibri"/>
                <a:ea typeface="DejaVu Sans"/>
              </a:rPr>
              <a:t>A heavy ion detector (</a:t>
            </a:r>
            <a:r>
              <a:rPr lang="en-US" b="1" strike="noStrike" spc="-1" dirty="0" err="1">
                <a:solidFill>
                  <a:srgbClr val="000000"/>
                </a:solidFill>
                <a:latin typeface="Calibri"/>
                <a:ea typeface="DejaVu Sans"/>
              </a:rPr>
              <a:t>Pb-Pb</a:t>
            </a:r>
            <a:r>
              <a:rPr lang="en-US" b="1" strike="noStrike" spc="-1" dirty="0">
                <a:solidFill>
                  <a:srgbClr val="000000"/>
                </a:solidFill>
                <a:latin typeface="Calibri"/>
                <a:ea typeface="DejaVu Sans"/>
              </a:rPr>
              <a:t>, p-</a:t>
            </a:r>
            <a:r>
              <a:rPr lang="en-US" b="1" strike="noStrike" spc="-1" dirty="0" err="1">
                <a:solidFill>
                  <a:srgbClr val="000000"/>
                </a:solidFill>
                <a:latin typeface="Calibri"/>
                <a:ea typeface="DejaVu Sans"/>
              </a:rPr>
              <a:t>Pb</a:t>
            </a:r>
            <a:r>
              <a:rPr lang="en-US" b="1" strike="noStrike" spc="-1" dirty="0">
                <a:solidFill>
                  <a:srgbClr val="000000"/>
                </a:solidFill>
                <a:latin typeface="Calibri"/>
                <a:ea typeface="DejaVu Sans"/>
              </a:rPr>
              <a:t>,  A-A)</a:t>
            </a:r>
            <a:endParaRPr lang="en-US" b="0" strike="noStrike" spc="-1" dirty="0">
              <a:latin typeface="Arial"/>
            </a:endParaRPr>
          </a:p>
        </p:txBody>
      </p:sp>
      <p:sp>
        <p:nvSpPr>
          <p:cNvPr id="10" name="CustomShape 3">
            <a:extLst>
              <a:ext uri="{FF2B5EF4-FFF2-40B4-BE49-F238E27FC236}">
                <a16:creationId xmlns:a16="http://schemas.microsoft.com/office/drawing/2014/main" id="{F239EC08-9A20-4537-993C-B1BE10A0753D}"/>
              </a:ext>
            </a:extLst>
          </p:cNvPr>
          <p:cNvSpPr/>
          <p:nvPr/>
        </p:nvSpPr>
        <p:spPr>
          <a:xfrm>
            <a:off x="-58134" y="2811543"/>
            <a:ext cx="4894577" cy="12234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28600" indent="-181440">
              <a:lnSpc>
                <a:spcPct val="100000"/>
              </a:lnSpc>
              <a:spcBef>
                <a:spcPts val="621"/>
              </a:spcBef>
              <a:spcAft>
                <a:spcPts val="300"/>
              </a:spcAft>
              <a:buClr>
                <a:srgbClr val="E46C0A"/>
              </a:buClr>
              <a:buSzPct val="45000"/>
              <a:buFont typeface="Wingdings" charset="2"/>
              <a:buChar char=""/>
            </a:pPr>
            <a:r>
              <a:rPr lang="en-US" b="1" strike="noStrike" spc="-1" dirty="0">
                <a:solidFill>
                  <a:srgbClr val="000000"/>
                </a:solidFill>
                <a:ea typeface="DejaVu Sans"/>
              </a:rPr>
              <a:t>It is designed to recreate conditions similar to those some </a:t>
            </a:r>
            <a:r>
              <a:rPr lang="en-US" b="1" strike="noStrike" spc="-1" dirty="0">
                <a:solidFill>
                  <a:srgbClr val="CE181E"/>
                </a:solidFill>
                <a:ea typeface="DejaVu Sans"/>
              </a:rPr>
              <a:t>10</a:t>
            </a:r>
            <a:r>
              <a:rPr lang="en-US" b="1" strike="noStrike" spc="-1" baseline="33000" dirty="0">
                <a:solidFill>
                  <a:srgbClr val="CE181E"/>
                </a:solidFill>
                <a:ea typeface="DejaVu Sans"/>
              </a:rPr>
              <a:t>-6</a:t>
            </a:r>
            <a:r>
              <a:rPr lang="en-US" b="1" strike="noStrike" spc="-1" dirty="0">
                <a:solidFill>
                  <a:srgbClr val="CE181E"/>
                </a:solidFill>
                <a:ea typeface="DejaVu Sans"/>
              </a:rPr>
              <a:t> seconds</a:t>
            </a:r>
            <a:r>
              <a:rPr lang="en-US" b="1" strike="noStrike" spc="-1" dirty="0">
                <a:solidFill>
                  <a:srgbClr val="000000"/>
                </a:solidFill>
                <a:ea typeface="DejaVu Sans"/>
              </a:rPr>
              <a:t> after the big bang</a:t>
            </a:r>
            <a:endParaRPr lang="en-US" b="0" strike="noStrike" spc="-1" dirty="0"/>
          </a:p>
          <a:p>
            <a:pPr marL="228600" indent="-181440">
              <a:lnSpc>
                <a:spcPct val="100000"/>
              </a:lnSpc>
              <a:spcBef>
                <a:spcPts val="621"/>
              </a:spcBef>
              <a:spcAft>
                <a:spcPts val="300"/>
              </a:spcAft>
              <a:buClr>
                <a:srgbClr val="E46C0A"/>
              </a:buClr>
              <a:buSzPct val="45000"/>
              <a:buFont typeface="Wingdings" charset="2"/>
              <a:buChar char=""/>
            </a:pPr>
            <a:r>
              <a:rPr lang="en-US" b="1" strike="noStrike" spc="-1" dirty="0">
                <a:solidFill>
                  <a:srgbClr val="000000"/>
                </a:solidFill>
                <a:ea typeface="DejaVu Sans"/>
              </a:rPr>
              <a:t>Enabling us to learn about the evolution of the very early universe</a:t>
            </a:r>
            <a:endParaRPr lang="en-US" b="0" strike="noStrike" spc="-1" dirty="0"/>
          </a:p>
        </p:txBody>
      </p:sp>
      <p:sp>
        <p:nvSpPr>
          <p:cNvPr id="11" name="TextBox 10">
            <a:extLst>
              <a:ext uri="{FF2B5EF4-FFF2-40B4-BE49-F238E27FC236}">
                <a16:creationId xmlns:a16="http://schemas.microsoft.com/office/drawing/2014/main" id="{05B4CCF1-5F22-4B0F-9412-055B264D26F2}"/>
              </a:ext>
            </a:extLst>
          </p:cNvPr>
          <p:cNvSpPr txBox="1"/>
          <p:nvPr/>
        </p:nvSpPr>
        <p:spPr>
          <a:xfrm>
            <a:off x="3187082" y="399496"/>
            <a:ext cx="6192587" cy="523220"/>
          </a:xfrm>
          <a:prstGeom prst="rect">
            <a:avLst/>
          </a:prstGeom>
          <a:noFill/>
        </p:spPr>
        <p:txBody>
          <a:bodyPr wrap="square" rtlCol="0">
            <a:spAutoFit/>
          </a:bodyPr>
          <a:lstStyle/>
          <a:p>
            <a:pPr algn="ctr"/>
            <a:r>
              <a:rPr lang="fr-CH" sz="2800" b="1" dirty="0">
                <a:solidFill>
                  <a:srgbClr val="FF0000"/>
                </a:solidFill>
              </a:rPr>
              <a:t>A Large Ion </a:t>
            </a:r>
            <a:r>
              <a:rPr lang="fr-CH" sz="2800" b="1" dirty="0" err="1">
                <a:solidFill>
                  <a:srgbClr val="FF0000"/>
                </a:solidFill>
              </a:rPr>
              <a:t>Collider</a:t>
            </a:r>
            <a:r>
              <a:rPr lang="fr-CH" sz="2800" b="1" dirty="0">
                <a:solidFill>
                  <a:srgbClr val="FF0000"/>
                </a:solidFill>
              </a:rPr>
              <a:t> </a:t>
            </a:r>
            <a:r>
              <a:rPr lang="fr-CH" sz="2800" b="1" dirty="0" err="1">
                <a:solidFill>
                  <a:srgbClr val="FF0000"/>
                </a:solidFill>
              </a:rPr>
              <a:t>Experiment</a:t>
            </a:r>
            <a:r>
              <a:rPr lang="fr-CH" sz="2800" b="1" dirty="0">
                <a:solidFill>
                  <a:srgbClr val="FF0000"/>
                </a:solidFill>
              </a:rPr>
              <a:t> (ALICE)</a:t>
            </a:r>
            <a:endParaRPr lang="en-US" sz="2800" b="1" dirty="0">
              <a:solidFill>
                <a:srgbClr val="FF0000"/>
              </a:solidFill>
            </a:endParaRPr>
          </a:p>
        </p:txBody>
      </p:sp>
      <p:sp>
        <p:nvSpPr>
          <p:cNvPr id="12" name="TextBox 11">
            <a:extLst>
              <a:ext uri="{FF2B5EF4-FFF2-40B4-BE49-F238E27FC236}">
                <a16:creationId xmlns:a16="http://schemas.microsoft.com/office/drawing/2014/main" id="{623CCEBA-9FEC-4D78-B191-64908BCDC52B}"/>
              </a:ext>
            </a:extLst>
          </p:cNvPr>
          <p:cNvSpPr txBox="1"/>
          <p:nvPr/>
        </p:nvSpPr>
        <p:spPr>
          <a:xfrm>
            <a:off x="58907" y="4291438"/>
            <a:ext cx="4301785" cy="1200329"/>
          </a:xfrm>
          <a:prstGeom prst="rect">
            <a:avLst/>
          </a:prstGeom>
          <a:noFill/>
        </p:spPr>
        <p:txBody>
          <a:bodyPr wrap="square" rtlCol="0">
            <a:spAutoFit/>
          </a:bodyPr>
          <a:lstStyle/>
          <a:p>
            <a:r>
              <a:rPr lang="fr-CH" b="1" dirty="0">
                <a:solidFill>
                  <a:srgbClr val="FF0000"/>
                </a:solidFill>
              </a:rPr>
              <a:t>ALICE (A Large Ion </a:t>
            </a:r>
            <a:r>
              <a:rPr lang="fr-CH" b="1" dirty="0" err="1">
                <a:solidFill>
                  <a:srgbClr val="FF0000"/>
                </a:solidFill>
              </a:rPr>
              <a:t>Collider</a:t>
            </a:r>
            <a:r>
              <a:rPr lang="fr-CH" b="1" dirty="0">
                <a:solidFill>
                  <a:srgbClr val="FF0000"/>
                </a:solidFill>
              </a:rPr>
              <a:t> </a:t>
            </a:r>
            <a:r>
              <a:rPr lang="fr-CH" b="1" dirty="0" err="1">
                <a:solidFill>
                  <a:srgbClr val="FF0000"/>
                </a:solidFill>
              </a:rPr>
              <a:t>Experiment</a:t>
            </a:r>
            <a:r>
              <a:rPr lang="fr-CH" b="1" dirty="0">
                <a:solidFill>
                  <a:srgbClr val="FF0000"/>
                </a:solidFill>
              </a:rPr>
              <a:t>) </a:t>
            </a:r>
            <a:r>
              <a:rPr lang="fr-CH" b="1" dirty="0" err="1">
                <a:solidFill>
                  <a:srgbClr val="FF0000"/>
                </a:solidFill>
              </a:rPr>
              <a:t>is</a:t>
            </a:r>
            <a:r>
              <a:rPr lang="fr-CH" b="1" dirty="0">
                <a:solidFill>
                  <a:srgbClr val="FF0000"/>
                </a:solidFill>
              </a:rPr>
              <a:t> a </a:t>
            </a:r>
            <a:r>
              <a:rPr lang="fr-CH" b="1" dirty="0" err="1">
                <a:solidFill>
                  <a:srgbClr val="FF0000"/>
                </a:solidFill>
              </a:rPr>
              <a:t>dedicated</a:t>
            </a:r>
            <a:r>
              <a:rPr lang="fr-CH" b="1" dirty="0">
                <a:solidFill>
                  <a:srgbClr val="FF0000"/>
                </a:solidFill>
              </a:rPr>
              <a:t> </a:t>
            </a:r>
            <a:r>
              <a:rPr lang="fr-CH" b="1" dirty="0" err="1">
                <a:solidFill>
                  <a:srgbClr val="FF0000"/>
                </a:solidFill>
              </a:rPr>
              <a:t>experiment</a:t>
            </a:r>
            <a:r>
              <a:rPr lang="fr-CH" b="1" dirty="0">
                <a:solidFill>
                  <a:srgbClr val="FF0000"/>
                </a:solidFill>
              </a:rPr>
              <a:t> to  </a:t>
            </a:r>
            <a:r>
              <a:rPr lang="fr-CH" b="1" dirty="0" err="1">
                <a:solidFill>
                  <a:srgbClr val="FF0000"/>
                </a:solidFill>
              </a:rPr>
              <a:t>study</a:t>
            </a:r>
            <a:r>
              <a:rPr lang="fr-CH" b="1" dirty="0">
                <a:solidFill>
                  <a:srgbClr val="FF0000"/>
                </a:solidFill>
              </a:rPr>
              <a:t> the </a:t>
            </a:r>
            <a:r>
              <a:rPr lang="fr-CH" b="1" dirty="0" err="1">
                <a:solidFill>
                  <a:srgbClr val="FF0000"/>
                </a:solidFill>
              </a:rPr>
              <a:t>Quarak</a:t>
            </a:r>
            <a:r>
              <a:rPr lang="fr-CH" b="1" dirty="0">
                <a:solidFill>
                  <a:srgbClr val="FF0000"/>
                </a:solidFill>
              </a:rPr>
              <a:t> Gluon Plasma (QGP) </a:t>
            </a:r>
            <a:r>
              <a:rPr lang="fr-CH" b="1" dirty="0" err="1">
                <a:solidFill>
                  <a:srgbClr val="FF0000"/>
                </a:solidFill>
              </a:rPr>
              <a:t>prodcued</a:t>
            </a:r>
            <a:r>
              <a:rPr lang="fr-CH" b="1" dirty="0">
                <a:solidFill>
                  <a:srgbClr val="FF0000"/>
                </a:solidFill>
              </a:rPr>
              <a:t> as a </a:t>
            </a:r>
            <a:r>
              <a:rPr lang="fr-CH" b="1" dirty="0" err="1">
                <a:solidFill>
                  <a:srgbClr val="FF0000"/>
                </a:solidFill>
              </a:rPr>
              <a:t>result</a:t>
            </a:r>
            <a:r>
              <a:rPr lang="fr-CH" b="1" dirty="0">
                <a:solidFill>
                  <a:srgbClr val="FF0000"/>
                </a:solidFill>
              </a:rPr>
              <a:t> of Pb-Pb collisions  at the LHC</a:t>
            </a:r>
            <a:endParaRPr lang="en-US" b="1" dirty="0">
              <a:solidFill>
                <a:srgbClr val="FF0000"/>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9209" y="998993"/>
            <a:ext cx="7429588" cy="5587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82658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A43A6224-13A4-4A87-A38D-B2C336659E0C}" type="datetime1">
              <a:rPr lang="en-US" smtClean="0"/>
              <a:t>8/5/2020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t>26</a:t>
            </a:fld>
            <a:endParaRPr lang="en-US"/>
          </a:p>
        </p:txBody>
      </p:sp>
      <p:pic>
        <p:nvPicPr>
          <p:cNvPr id="8" name="Picture 7">
            <a:extLst>
              <a:ext uri="{FF2B5EF4-FFF2-40B4-BE49-F238E27FC236}">
                <a16:creationId xmlns:a16="http://schemas.microsoft.com/office/drawing/2014/main" id="{DD6D4893-13FC-433F-9AFE-04D9CA73BB9D}"/>
              </a:ext>
            </a:extLst>
          </p:cNvPr>
          <p:cNvPicPr>
            <a:picLocks noChangeAspect="1"/>
          </p:cNvPicPr>
          <p:nvPr/>
        </p:nvPicPr>
        <p:blipFill>
          <a:blip r:embed="rId2"/>
          <a:stretch>
            <a:fillRect/>
          </a:stretch>
        </p:blipFill>
        <p:spPr>
          <a:xfrm>
            <a:off x="1562100" y="1254369"/>
            <a:ext cx="9128483" cy="4968632"/>
          </a:xfrm>
          <a:prstGeom prst="rect">
            <a:avLst/>
          </a:prstGeom>
        </p:spPr>
      </p:pic>
      <p:sp>
        <p:nvSpPr>
          <p:cNvPr id="5" name="TextBox 4">
            <a:extLst>
              <a:ext uri="{FF2B5EF4-FFF2-40B4-BE49-F238E27FC236}">
                <a16:creationId xmlns:a16="http://schemas.microsoft.com/office/drawing/2014/main" id="{07E78E42-C656-4E3E-8137-5F0FE73FDBF9}"/>
              </a:ext>
            </a:extLst>
          </p:cNvPr>
          <p:cNvSpPr txBox="1"/>
          <p:nvPr/>
        </p:nvSpPr>
        <p:spPr>
          <a:xfrm>
            <a:off x="4874502" y="316983"/>
            <a:ext cx="5180892" cy="523220"/>
          </a:xfrm>
          <a:prstGeom prst="rect">
            <a:avLst/>
          </a:prstGeom>
          <a:noFill/>
        </p:spPr>
        <p:txBody>
          <a:bodyPr wrap="square" rtlCol="0">
            <a:spAutoFit/>
          </a:bodyPr>
          <a:lstStyle/>
          <a:p>
            <a:r>
              <a:rPr lang="fr-CH" sz="2800" b="1" dirty="0" err="1">
                <a:solidFill>
                  <a:srgbClr val="FF0000"/>
                </a:solidFill>
              </a:rPr>
              <a:t>History</a:t>
            </a:r>
            <a:r>
              <a:rPr lang="fr-CH" sz="2800" b="1" dirty="0">
                <a:solidFill>
                  <a:srgbClr val="FF0000"/>
                </a:solidFill>
              </a:rPr>
              <a:t> of the </a:t>
            </a:r>
            <a:r>
              <a:rPr lang="fr-CH" sz="2800" b="1" dirty="0" err="1">
                <a:solidFill>
                  <a:srgbClr val="FF0000"/>
                </a:solidFill>
              </a:rPr>
              <a:t>Universe</a:t>
            </a:r>
            <a:endParaRPr lang="en-US" sz="2800" b="1" dirty="0">
              <a:solidFill>
                <a:srgbClr val="FF0000"/>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58525" y="154403"/>
            <a:ext cx="1016000" cy="1371600"/>
          </a:xfrm>
          <a:prstGeom prst="rect">
            <a:avLst/>
          </a:prstGeom>
        </p:spPr>
      </p:pic>
      <p:pic>
        <p:nvPicPr>
          <p:cNvPr id="9" name="Picture 5">
            <a:extLst>
              <a:ext uri="{FF2B5EF4-FFF2-40B4-BE49-F238E27FC236}">
                <a16:creationId xmlns:a16="http://schemas.microsoft.com/office/drawing/2014/main" id="{8AE79C34-4425-438F-B390-0E91D9DAB832}"/>
              </a:ext>
            </a:extLst>
          </p:cNvPr>
          <p:cNvPicPr/>
          <p:nvPr/>
        </p:nvPicPr>
        <p:blipFill>
          <a:blip r:embed="rId4"/>
          <a:stretch/>
        </p:blipFill>
        <p:spPr>
          <a:xfrm>
            <a:off x="302700" y="114544"/>
            <a:ext cx="1071000" cy="1063080"/>
          </a:xfrm>
          <a:prstGeom prst="rect">
            <a:avLst/>
          </a:prstGeom>
          <a:ln>
            <a:noFill/>
          </a:ln>
        </p:spPr>
      </p:pic>
    </p:spTree>
    <p:extLst>
      <p:ext uri="{BB962C8B-B14F-4D97-AF65-F5344CB8AC3E}">
        <p14:creationId xmlns:p14="http://schemas.microsoft.com/office/powerpoint/2010/main" val="36247230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8A4C6C2A-1763-432C-95F4-6BE04D711671}" type="datetime1">
              <a:rPr lang="en-US" smtClean="0"/>
              <a:t>8/5/2020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t>27</a:t>
            </a:fld>
            <a:endParaRPr lang="en-US"/>
          </a:p>
        </p:txBody>
      </p:sp>
      <p:sp>
        <p:nvSpPr>
          <p:cNvPr id="5" name="TextBox 4">
            <a:extLst>
              <a:ext uri="{FF2B5EF4-FFF2-40B4-BE49-F238E27FC236}">
                <a16:creationId xmlns:a16="http://schemas.microsoft.com/office/drawing/2014/main" id="{07E78E42-C656-4E3E-8137-5F0FE73FDBF9}"/>
              </a:ext>
            </a:extLst>
          </p:cNvPr>
          <p:cNvSpPr txBox="1"/>
          <p:nvPr/>
        </p:nvSpPr>
        <p:spPr>
          <a:xfrm>
            <a:off x="4233019" y="240040"/>
            <a:ext cx="3780962" cy="523220"/>
          </a:xfrm>
          <a:prstGeom prst="rect">
            <a:avLst/>
          </a:prstGeom>
          <a:noFill/>
        </p:spPr>
        <p:txBody>
          <a:bodyPr wrap="square" rtlCol="0">
            <a:spAutoFit/>
          </a:bodyPr>
          <a:lstStyle/>
          <a:p>
            <a:r>
              <a:rPr lang="fr-CH" sz="2800" b="1" dirty="0" err="1">
                <a:solidFill>
                  <a:srgbClr val="FF0000"/>
                </a:solidFill>
              </a:rPr>
              <a:t>History</a:t>
            </a:r>
            <a:r>
              <a:rPr lang="fr-CH" sz="2800" b="1" dirty="0">
                <a:solidFill>
                  <a:srgbClr val="FF0000"/>
                </a:solidFill>
              </a:rPr>
              <a:t> of the </a:t>
            </a:r>
            <a:r>
              <a:rPr lang="fr-CH" sz="2800" b="1" dirty="0" err="1">
                <a:solidFill>
                  <a:srgbClr val="FF0000"/>
                </a:solidFill>
              </a:rPr>
              <a:t>Universe</a:t>
            </a:r>
            <a:endParaRPr lang="en-US" sz="2800" b="1" dirty="0">
              <a:solidFill>
                <a:srgbClr val="FF0000"/>
              </a:solidFill>
            </a:endParaRPr>
          </a:p>
        </p:txBody>
      </p:sp>
      <p:pic>
        <p:nvPicPr>
          <p:cNvPr id="6" name="Picture 5">
            <a:extLst>
              <a:ext uri="{FF2B5EF4-FFF2-40B4-BE49-F238E27FC236}">
                <a16:creationId xmlns:a16="http://schemas.microsoft.com/office/drawing/2014/main" id="{8CACDE65-28A7-4D0F-986A-79F619C82D07}"/>
              </a:ext>
            </a:extLst>
          </p:cNvPr>
          <p:cNvPicPr>
            <a:picLocks noChangeAspect="1"/>
          </p:cNvPicPr>
          <p:nvPr/>
        </p:nvPicPr>
        <p:blipFill>
          <a:blip r:embed="rId2"/>
          <a:stretch>
            <a:fillRect/>
          </a:stretch>
        </p:blipFill>
        <p:spPr>
          <a:xfrm>
            <a:off x="1757214" y="757248"/>
            <a:ext cx="8385471" cy="559910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2341" y="71448"/>
            <a:ext cx="1016000" cy="1371600"/>
          </a:xfrm>
          <a:prstGeom prst="rect">
            <a:avLst/>
          </a:prstGeom>
        </p:spPr>
      </p:pic>
      <p:pic>
        <p:nvPicPr>
          <p:cNvPr id="8" name="Picture 5">
            <a:extLst>
              <a:ext uri="{FF2B5EF4-FFF2-40B4-BE49-F238E27FC236}">
                <a16:creationId xmlns:a16="http://schemas.microsoft.com/office/drawing/2014/main" id="{054AB228-783F-4176-B14A-33968C176C08}"/>
              </a:ext>
            </a:extLst>
          </p:cNvPr>
          <p:cNvPicPr/>
          <p:nvPr/>
        </p:nvPicPr>
        <p:blipFill>
          <a:blip r:embed="rId4"/>
          <a:stretch/>
        </p:blipFill>
        <p:spPr>
          <a:xfrm>
            <a:off x="213659" y="136525"/>
            <a:ext cx="1071000" cy="1063080"/>
          </a:xfrm>
          <a:prstGeom prst="rect">
            <a:avLst/>
          </a:prstGeom>
          <a:ln>
            <a:noFill/>
          </a:ln>
        </p:spPr>
      </p:pic>
    </p:spTree>
    <p:extLst>
      <p:ext uri="{BB962C8B-B14F-4D97-AF65-F5344CB8AC3E}">
        <p14:creationId xmlns:p14="http://schemas.microsoft.com/office/powerpoint/2010/main" val="31270222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81FEAEB1-D875-40AD-B8FE-F1A892CD3B97}" type="datetime1">
              <a:rPr lang="en-US" smtClean="0"/>
              <a:t>8/5/2020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t>28</a:t>
            </a:fld>
            <a:endParaRPr lang="en-US"/>
          </a:p>
        </p:txBody>
      </p:sp>
      <p:sp>
        <p:nvSpPr>
          <p:cNvPr id="5" name="TextBox 4">
            <a:extLst>
              <a:ext uri="{FF2B5EF4-FFF2-40B4-BE49-F238E27FC236}">
                <a16:creationId xmlns:a16="http://schemas.microsoft.com/office/drawing/2014/main" id="{07E78E42-C656-4E3E-8137-5F0FE73FDBF9}"/>
              </a:ext>
            </a:extLst>
          </p:cNvPr>
          <p:cNvSpPr txBox="1"/>
          <p:nvPr/>
        </p:nvSpPr>
        <p:spPr>
          <a:xfrm>
            <a:off x="3447536" y="517038"/>
            <a:ext cx="5387546" cy="523220"/>
          </a:xfrm>
          <a:prstGeom prst="rect">
            <a:avLst/>
          </a:prstGeom>
          <a:noFill/>
        </p:spPr>
        <p:txBody>
          <a:bodyPr wrap="square" rtlCol="0">
            <a:spAutoFit/>
          </a:bodyPr>
          <a:lstStyle/>
          <a:p>
            <a:r>
              <a:rPr lang="fr-CH" sz="2800" b="1" dirty="0" err="1">
                <a:solidFill>
                  <a:srgbClr val="FF0000"/>
                </a:solidFill>
              </a:rPr>
              <a:t>What</a:t>
            </a:r>
            <a:r>
              <a:rPr lang="fr-CH" sz="2800" b="1" dirty="0">
                <a:solidFill>
                  <a:srgbClr val="FF0000"/>
                </a:solidFill>
              </a:rPr>
              <a:t> </a:t>
            </a:r>
            <a:r>
              <a:rPr lang="fr-CH" sz="2800" b="1" dirty="0" err="1">
                <a:solidFill>
                  <a:srgbClr val="FF0000"/>
                </a:solidFill>
              </a:rPr>
              <a:t>is</a:t>
            </a:r>
            <a:r>
              <a:rPr lang="fr-CH" sz="2800" b="1" dirty="0">
                <a:solidFill>
                  <a:srgbClr val="FF0000"/>
                </a:solidFill>
              </a:rPr>
              <a:t> Quark-Gluon Plasma</a:t>
            </a:r>
            <a:endParaRPr lang="en-US" sz="2800" b="1" dirty="0">
              <a:solidFill>
                <a:srgbClr val="FF0000"/>
              </a:solidFill>
            </a:endParaRPr>
          </a:p>
        </p:txBody>
      </p:sp>
      <p:pic>
        <p:nvPicPr>
          <p:cNvPr id="7" name="Picture 6">
            <a:extLst>
              <a:ext uri="{FF2B5EF4-FFF2-40B4-BE49-F238E27FC236}">
                <a16:creationId xmlns:a16="http://schemas.microsoft.com/office/drawing/2014/main" id="{1E74CA4E-2ECD-4943-A759-403DF1A74BD9}"/>
              </a:ext>
            </a:extLst>
          </p:cNvPr>
          <p:cNvPicPr>
            <a:picLocks noChangeAspect="1"/>
          </p:cNvPicPr>
          <p:nvPr/>
        </p:nvPicPr>
        <p:blipFill>
          <a:blip r:embed="rId2"/>
          <a:stretch>
            <a:fillRect/>
          </a:stretch>
        </p:blipFill>
        <p:spPr>
          <a:xfrm>
            <a:off x="2243289" y="1063383"/>
            <a:ext cx="8666987" cy="511499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10277" y="85583"/>
            <a:ext cx="1016000" cy="1371600"/>
          </a:xfrm>
          <a:prstGeom prst="rect">
            <a:avLst/>
          </a:prstGeom>
        </p:spPr>
      </p:pic>
      <p:pic>
        <p:nvPicPr>
          <p:cNvPr id="9" name="Picture 5">
            <a:extLst>
              <a:ext uri="{FF2B5EF4-FFF2-40B4-BE49-F238E27FC236}">
                <a16:creationId xmlns:a16="http://schemas.microsoft.com/office/drawing/2014/main" id="{2EA44757-0439-48B6-A384-323CF62549DC}"/>
              </a:ext>
            </a:extLst>
          </p:cNvPr>
          <p:cNvPicPr/>
          <p:nvPr/>
        </p:nvPicPr>
        <p:blipFill>
          <a:blip r:embed="rId4"/>
          <a:stretch/>
        </p:blipFill>
        <p:spPr>
          <a:xfrm>
            <a:off x="838200" y="239843"/>
            <a:ext cx="1071000" cy="1063080"/>
          </a:xfrm>
          <a:prstGeom prst="rect">
            <a:avLst/>
          </a:prstGeom>
          <a:ln>
            <a:noFill/>
          </a:ln>
        </p:spPr>
      </p:pic>
    </p:spTree>
    <p:extLst>
      <p:ext uri="{BB962C8B-B14F-4D97-AF65-F5344CB8AC3E}">
        <p14:creationId xmlns:p14="http://schemas.microsoft.com/office/powerpoint/2010/main" val="31082925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81D3B23-1DD2-42D4-8C4C-D051589FBE60}"/>
              </a:ext>
            </a:extLst>
          </p:cNvPr>
          <p:cNvPicPr>
            <a:picLocks noChangeAspect="1"/>
          </p:cNvPicPr>
          <p:nvPr/>
        </p:nvPicPr>
        <p:blipFill>
          <a:blip r:embed="rId2"/>
          <a:stretch>
            <a:fillRect/>
          </a:stretch>
        </p:blipFill>
        <p:spPr>
          <a:xfrm>
            <a:off x="933635" y="1242812"/>
            <a:ext cx="10324729" cy="5113538"/>
          </a:xfrm>
          <a:prstGeom prst="rect">
            <a:avLst/>
          </a:prstGeom>
        </p:spPr>
      </p:pic>
      <p:sp>
        <p:nvSpPr>
          <p:cNvPr id="3" name="TextBox 2">
            <a:extLst>
              <a:ext uri="{FF2B5EF4-FFF2-40B4-BE49-F238E27FC236}">
                <a16:creationId xmlns:a16="http://schemas.microsoft.com/office/drawing/2014/main" id="{BAFB28C8-4450-40E0-B72A-AEB2CD7CFE14}"/>
              </a:ext>
            </a:extLst>
          </p:cNvPr>
          <p:cNvSpPr txBox="1"/>
          <p:nvPr/>
        </p:nvSpPr>
        <p:spPr>
          <a:xfrm>
            <a:off x="3411415" y="168675"/>
            <a:ext cx="5580185" cy="523220"/>
          </a:xfrm>
          <a:prstGeom prst="rect">
            <a:avLst/>
          </a:prstGeom>
          <a:noFill/>
        </p:spPr>
        <p:txBody>
          <a:bodyPr wrap="square" rtlCol="0">
            <a:spAutoFit/>
          </a:bodyPr>
          <a:lstStyle/>
          <a:p>
            <a:r>
              <a:rPr lang="fr-CH" sz="2800" b="1" dirty="0">
                <a:solidFill>
                  <a:srgbClr val="FF0000"/>
                </a:solidFill>
              </a:rPr>
              <a:t>Evolution of the Heavy ion collision</a:t>
            </a:r>
            <a:endParaRPr lang="en-US" sz="2800" b="1" dirty="0">
              <a:solidFill>
                <a:srgbClr val="FF0000"/>
              </a:solidFill>
            </a:endParaRPr>
          </a:p>
        </p:txBody>
      </p:sp>
      <p:sp>
        <p:nvSpPr>
          <p:cNvPr id="5" name="Footer Placeholder 4">
            <a:extLst>
              <a:ext uri="{FF2B5EF4-FFF2-40B4-BE49-F238E27FC236}">
                <a16:creationId xmlns:a16="http://schemas.microsoft.com/office/drawing/2014/main" id="{1E0E3F21-630A-4CCE-A88C-464438C6777B}"/>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7EA425D1-74D2-42B0-896C-BEC2D47DC1AE}"/>
              </a:ext>
            </a:extLst>
          </p:cNvPr>
          <p:cNvSpPr>
            <a:spLocks noGrp="1"/>
          </p:cNvSpPr>
          <p:nvPr>
            <p:ph type="sldNum" sz="quarter" idx="12"/>
          </p:nvPr>
        </p:nvSpPr>
        <p:spPr/>
        <p:txBody>
          <a:bodyPr/>
          <a:lstStyle/>
          <a:p>
            <a:fld id="{3FF4C11E-A135-4B5B-868A-275798F8F019}" type="slidenum">
              <a:rPr lang="en-US" smtClean="0"/>
              <a:t>29</a:t>
            </a:fld>
            <a:endParaRPr lang="en-US"/>
          </a:p>
        </p:txBody>
      </p:sp>
      <p:sp>
        <p:nvSpPr>
          <p:cNvPr id="7" name="Date Placeholder 6">
            <a:extLst>
              <a:ext uri="{FF2B5EF4-FFF2-40B4-BE49-F238E27FC236}">
                <a16:creationId xmlns:a16="http://schemas.microsoft.com/office/drawing/2014/main" id="{D0784047-6760-4F52-8802-9BA1E6CFAC4B}"/>
              </a:ext>
            </a:extLst>
          </p:cNvPr>
          <p:cNvSpPr>
            <a:spLocks noGrp="1"/>
          </p:cNvSpPr>
          <p:nvPr>
            <p:ph type="dt" sz="half" idx="10"/>
          </p:nvPr>
        </p:nvSpPr>
        <p:spPr/>
        <p:txBody>
          <a:bodyPr/>
          <a:lstStyle/>
          <a:p>
            <a:fld id="{F4C0ED9A-B138-4AC7-AA94-0CD09CAC14F4}" type="datetime1">
              <a:rPr lang="en-US" smtClean="0"/>
              <a:t>8/5/2020</a:t>
            </a:fld>
            <a:endParaRPr lang="en-US"/>
          </a:p>
        </p:txBody>
      </p:sp>
      <p:pic>
        <p:nvPicPr>
          <p:cNvPr id="8" name="Picture 5">
            <a:extLst>
              <a:ext uri="{FF2B5EF4-FFF2-40B4-BE49-F238E27FC236}">
                <a16:creationId xmlns:a16="http://schemas.microsoft.com/office/drawing/2014/main" id="{9E77B77C-9FF6-4CC7-978D-D835A297CD5A}"/>
              </a:ext>
            </a:extLst>
          </p:cNvPr>
          <p:cNvPicPr/>
          <p:nvPr/>
        </p:nvPicPr>
        <p:blipFill>
          <a:blip r:embed="rId3"/>
          <a:stretch/>
        </p:blipFill>
        <p:spPr>
          <a:xfrm>
            <a:off x="302700" y="136525"/>
            <a:ext cx="1071000" cy="1063080"/>
          </a:xfrm>
          <a:prstGeom prst="rect">
            <a:avLst/>
          </a:prstGeom>
          <a:ln>
            <a:noFill/>
          </a:ln>
        </p:spPr>
      </p:pic>
      <p:pic>
        <p:nvPicPr>
          <p:cNvPr id="9" name="Picture 8">
            <a:extLst>
              <a:ext uri="{FF2B5EF4-FFF2-40B4-BE49-F238E27FC236}">
                <a16:creationId xmlns:a16="http://schemas.microsoft.com/office/drawing/2014/main" id="{077BD095-358F-4727-837E-759EC8E791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29315" y="168675"/>
            <a:ext cx="972142" cy="1312392"/>
          </a:xfrm>
          <a:prstGeom prst="rect">
            <a:avLst/>
          </a:prstGeom>
        </p:spPr>
      </p:pic>
      <p:sp>
        <p:nvSpPr>
          <p:cNvPr id="10" name="TextBox 9">
            <a:extLst>
              <a:ext uri="{FF2B5EF4-FFF2-40B4-BE49-F238E27FC236}">
                <a16:creationId xmlns:a16="http://schemas.microsoft.com/office/drawing/2014/main" id="{D74B37B9-387B-4803-BAF6-EE00FAB713BC}"/>
              </a:ext>
            </a:extLst>
          </p:cNvPr>
          <p:cNvSpPr txBox="1"/>
          <p:nvPr/>
        </p:nvSpPr>
        <p:spPr>
          <a:xfrm>
            <a:off x="8353086" y="3927778"/>
            <a:ext cx="2543514" cy="369332"/>
          </a:xfrm>
          <a:prstGeom prst="rect">
            <a:avLst/>
          </a:prstGeom>
          <a:noFill/>
        </p:spPr>
        <p:txBody>
          <a:bodyPr wrap="square" rtlCol="0">
            <a:spAutoFit/>
          </a:bodyPr>
          <a:lstStyle/>
          <a:p>
            <a:r>
              <a:rPr lang="fr-CH" dirty="0"/>
              <a:t>Cross over=mixed phase</a:t>
            </a:r>
            <a:endParaRPr lang="en-US" dirty="0"/>
          </a:p>
        </p:txBody>
      </p:sp>
    </p:spTree>
    <p:extLst>
      <p:ext uri="{BB962C8B-B14F-4D97-AF65-F5344CB8AC3E}">
        <p14:creationId xmlns:p14="http://schemas.microsoft.com/office/powerpoint/2010/main" val="1731131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a:extLst>
              <a:ext uri="{FF2B5EF4-FFF2-40B4-BE49-F238E27FC236}">
                <a16:creationId xmlns:a16="http://schemas.microsoft.com/office/drawing/2014/main" id="{E73547E3-4477-488D-A77E-8AA404A5B56F}"/>
              </a:ext>
            </a:extLst>
          </p:cNvPr>
          <p:cNvSpPr>
            <a:spLocks noChangeArrowheads="1"/>
          </p:cNvSpPr>
          <p:nvPr/>
        </p:nvSpPr>
        <p:spPr bwMode="auto">
          <a:xfrm>
            <a:off x="3289300" y="353696"/>
            <a:ext cx="53975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200" b="1" dirty="0">
                <a:solidFill>
                  <a:srgbClr val="FF0000"/>
                </a:solidFill>
                <a:cs typeface="Arial" panose="020B0604020202020204" pitchFamily="34" charset="0"/>
              </a:rPr>
              <a:t>Brief Introduction to CERN</a:t>
            </a:r>
          </a:p>
        </p:txBody>
      </p:sp>
      <p:sp>
        <p:nvSpPr>
          <p:cNvPr id="6" name="Slide Number Placeholder 5">
            <a:extLst>
              <a:ext uri="{FF2B5EF4-FFF2-40B4-BE49-F238E27FC236}">
                <a16:creationId xmlns:a16="http://schemas.microsoft.com/office/drawing/2014/main" id="{7F230016-B62A-4FC7-A273-E74EFEADB800}"/>
              </a:ext>
            </a:extLst>
          </p:cNvPr>
          <p:cNvSpPr>
            <a:spLocks noGrp="1"/>
          </p:cNvSpPr>
          <p:nvPr>
            <p:ph type="sldNum" sz="quarter" idx="12"/>
          </p:nvPr>
        </p:nvSpPr>
        <p:spPr>
          <a:xfrm>
            <a:off x="10058400" y="6492876"/>
            <a:ext cx="609600" cy="365125"/>
          </a:xfrm>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23F1B1B-5890-40D0-BE2F-820F9FA0B59D}" type="slidenum">
              <a:rPr lang="en-US" altLang="en-US">
                <a:solidFill>
                  <a:srgbClr val="A7A399"/>
                </a:solidFill>
                <a:latin typeface="Verdana" panose="020B0604030504040204" pitchFamily="34" charset="0"/>
              </a:rPr>
              <a:pPr eaLnBrk="1" hangingPunct="1"/>
              <a:t>3</a:t>
            </a:fld>
            <a:endParaRPr lang="en-US" altLang="en-US">
              <a:solidFill>
                <a:srgbClr val="A7A399"/>
              </a:solidFill>
              <a:latin typeface="Verdana" panose="020B0604030504040204" pitchFamily="34" charset="0"/>
            </a:endParaRPr>
          </a:p>
        </p:txBody>
      </p:sp>
      <p:sp>
        <p:nvSpPr>
          <p:cNvPr id="14340" name="TextBox 11">
            <a:extLst>
              <a:ext uri="{FF2B5EF4-FFF2-40B4-BE49-F238E27FC236}">
                <a16:creationId xmlns:a16="http://schemas.microsoft.com/office/drawing/2014/main" id="{9F5A0014-2B51-4031-8C39-4B72BD0A8E49}"/>
              </a:ext>
            </a:extLst>
          </p:cNvPr>
          <p:cNvSpPr txBox="1">
            <a:spLocks noChangeArrowheads="1"/>
          </p:cNvSpPr>
          <p:nvPr/>
        </p:nvSpPr>
        <p:spPr bwMode="auto">
          <a:xfrm>
            <a:off x="8382000" y="41148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chemeClr val="bg1"/>
                </a:solidFill>
              </a:rPr>
              <a:t>France</a:t>
            </a:r>
          </a:p>
        </p:txBody>
      </p:sp>
      <p:sp>
        <p:nvSpPr>
          <p:cNvPr id="17" name="Rectangle 16">
            <a:extLst>
              <a:ext uri="{FF2B5EF4-FFF2-40B4-BE49-F238E27FC236}">
                <a16:creationId xmlns:a16="http://schemas.microsoft.com/office/drawing/2014/main" id="{6616D4F8-2E84-45FF-A2A5-EF32DF8A3437}"/>
              </a:ext>
            </a:extLst>
          </p:cNvPr>
          <p:cNvSpPr/>
          <p:nvPr/>
        </p:nvSpPr>
        <p:spPr>
          <a:xfrm>
            <a:off x="302700" y="1236950"/>
            <a:ext cx="4532113" cy="4370427"/>
          </a:xfrm>
          <a:prstGeom prst="rect">
            <a:avLst/>
          </a:prstGeom>
        </p:spPr>
        <p:txBody>
          <a:bodyPr wrap="square">
            <a:spAutoFit/>
          </a:bodyPr>
          <a:lstStyle/>
          <a:p>
            <a:pPr>
              <a:spcBef>
                <a:spcPts val="600"/>
              </a:spcBef>
              <a:spcAft>
                <a:spcPts val="600"/>
              </a:spcAft>
              <a:buClr>
                <a:srgbClr val="006600"/>
              </a:buClr>
              <a:buSzPct val="85000"/>
              <a:defRPr/>
            </a:pPr>
            <a:r>
              <a:rPr lang="en-US" sz="2000" b="1" dirty="0">
                <a:latin typeface="Arial" panose="020B0604020202020204" pitchFamily="34" charset="0"/>
                <a:cs typeface="Arial" panose="020B0604020202020204" pitchFamily="34" charset="0"/>
              </a:rPr>
              <a:t>Location: </a:t>
            </a:r>
            <a:r>
              <a:rPr lang="en-US" sz="2000" b="1" dirty="0">
                <a:solidFill>
                  <a:srgbClr val="FF0000"/>
                </a:solidFill>
                <a:latin typeface="Arial" panose="020B0604020202020204" pitchFamily="34" charset="0"/>
                <a:cs typeface="Arial" panose="020B0604020202020204" pitchFamily="34" charset="0"/>
              </a:rPr>
              <a:t>suburbs of Geneva on the Franco-Swiss border</a:t>
            </a:r>
          </a:p>
          <a:p>
            <a:pPr>
              <a:spcBef>
                <a:spcPts val="600"/>
              </a:spcBef>
              <a:spcAft>
                <a:spcPts val="600"/>
              </a:spcAft>
              <a:buClr>
                <a:srgbClr val="006600"/>
              </a:buClr>
              <a:buSzPct val="85000"/>
              <a:defRPr/>
            </a:pPr>
            <a:r>
              <a:rPr lang="en-US" sz="2000" b="1" dirty="0">
                <a:latin typeface="Arial" panose="020B0604020202020204" pitchFamily="34" charset="0"/>
                <a:cs typeface="Arial" panose="020B0604020202020204" pitchFamily="34" charset="0"/>
              </a:rPr>
              <a:t>Established in </a:t>
            </a:r>
            <a:r>
              <a:rPr lang="en-US" sz="2000" b="1" dirty="0">
                <a:solidFill>
                  <a:srgbClr val="FF0000"/>
                </a:solidFill>
                <a:latin typeface="Arial" panose="020B0604020202020204" pitchFamily="34" charset="0"/>
                <a:cs typeface="Arial" panose="020B0604020202020204" pitchFamily="34" charset="0"/>
              </a:rPr>
              <a:t>1954</a:t>
            </a:r>
          </a:p>
          <a:p>
            <a:pPr>
              <a:spcBef>
                <a:spcPts val="600"/>
              </a:spcBef>
              <a:spcAft>
                <a:spcPts val="600"/>
              </a:spcAft>
              <a:buClr>
                <a:srgbClr val="006600"/>
              </a:buClr>
              <a:buSzPct val="85000"/>
              <a:defRPr/>
            </a:pPr>
            <a:r>
              <a:rPr lang="en-US" sz="2000" b="1" dirty="0">
                <a:latin typeface="Arial" panose="020B0604020202020204" pitchFamily="34" charset="0"/>
                <a:cs typeface="Arial" panose="020B0604020202020204" pitchFamily="34" charset="0"/>
              </a:rPr>
              <a:t>Current Largest program:</a:t>
            </a:r>
            <a:r>
              <a:rPr lang="en-US" sz="2000" b="1" dirty="0">
                <a:solidFill>
                  <a:srgbClr val="FF0000"/>
                </a:solidFill>
                <a:latin typeface="Arial" panose="020B0604020202020204" pitchFamily="34" charset="0"/>
                <a:cs typeface="Arial" panose="020B0604020202020204" pitchFamily="34" charset="0"/>
              </a:rPr>
              <a:t> LHC (Large Hadron Collider) </a:t>
            </a:r>
          </a:p>
          <a:p>
            <a:pPr marL="341313" indent="-341313">
              <a:spcBef>
                <a:spcPts val="600"/>
              </a:spcBef>
              <a:spcAft>
                <a:spcPts val="600"/>
              </a:spcAft>
              <a:buClr>
                <a:srgbClr val="006600"/>
              </a:buClr>
              <a:buSzPct val="85000"/>
              <a:buFont typeface="Verdana" pitchFamily="34" charset="0"/>
              <a:buChar char="—"/>
              <a:defRPr/>
            </a:pPr>
            <a:r>
              <a:rPr lang="en-US" sz="2000" b="1" dirty="0">
                <a:latin typeface="Arial" panose="020B0604020202020204" pitchFamily="34" charset="0"/>
                <a:cs typeface="Arial" panose="020B0604020202020204" pitchFamily="34" charset="0"/>
              </a:rPr>
              <a:t>Housed in a tunnel of 27 Km circumference, 100 m deep underground. Planning for 100 km</a:t>
            </a:r>
          </a:p>
          <a:p>
            <a:pPr marL="341313" indent="-341313">
              <a:spcBef>
                <a:spcPts val="600"/>
              </a:spcBef>
              <a:spcAft>
                <a:spcPts val="600"/>
              </a:spcAft>
              <a:buClr>
                <a:srgbClr val="006600"/>
              </a:buClr>
              <a:buSzPct val="85000"/>
              <a:buFont typeface="Verdana" pitchFamily="34" charset="0"/>
              <a:buChar char="—"/>
              <a:defRPr/>
            </a:pPr>
            <a:r>
              <a:rPr lang="en-US" sz="2000" b="1" dirty="0">
                <a:latin typeface="Arial" panose="020B0604020202020204" pitchFamily="34" charset="0"/>
                <a:cs typeface="Arial" panose="020B0604020202020204" pitchFamily="34" charset="0"/>
              </a:rPr>
              <a:t>Two oppositely moving proton/lead beams collide</a:t>
            </a:r>
            <a:br>
              <a:rPr lang="en-US" sz="2000" b="1"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 </a:t>
            </a:r>
          </a:p>
        </p:txBody>
      </p:sp>
      <p:sp>
        <p:nvSpPr>
          <p:cNvPr id="9" name="TextBox 8">
            <a:extLst>
              <a:ext uri="{FF2B5EF4-FFF2-40B4-BE49-F238E27FC236}">
                <a16:creationId xmlns:a16="http://schemas.microsoft.com/office/drawing/2014/main" id="{74D0A09B-134B-423C-A95D-E5461A6A1B86}"/>
              </a:ext>
            </a:extLst>
          </p:cNvPr>
          <p:cNvSpPr txBox="1"/>
          <p:nvPr/>
        </p:nvSpPr>
        <p:spPr>
          <a:xfrm>
            <a:off x="4895233" y="5560659"/>
            <a:ext cx="5970233" cy="707886"/>
          </a:xfrm>
          <a:prstGeom prst="rect">
            <a:avLst/>
          </a:prstGeom>
          <a:noFill/>
        </p:spPr>
        <p:txBody>
          <a:bodyPr wrap="square" anchor="ctr">
            <a:spAutoFit/>
          </a:bodyPr>
          <a:lstStyle/>
          <a:p>
            <a:pPr algn="ctr">
              <a:spcAft>
                <a:spcPts val="600"/>
              </a:spcAft>
              <a:defRPr/>
            </a:pPr>
            <a:r>
              <a:rPr lang="en-US" sz="2000" b="1" dirty="0">
                <a:solidFill>
                  <a:srgbClr val="002060"/>
                </a:solidFill>
              </a:rPr>
              <a:t>Four detectors CMS, ALICE, ATLAS and </a:t>
            </a:r>
            <a:r>
              <a:rPr lang="en-US" sz="2000" b="1" dirty="0" err="1">
                <a:solidFill>
                  <a:srgbClr val="002060"/>
                </a:solidFill>
              </a:rPr>
              <a:t>LHCb</a:t>
            </a:r>
            <a:r>
              <a:rPr lang="en-US" sz="2000" b="1" dirty="0">
                <a:solidFill>
                  <a:srgbClr val="002060"/>
                </a:solidFill>
              </a:rPr>
              <a:t>  are located at different locations of the LHC</a:t>
            </a:r>
          </a:p>
        </p:txBody>
      </p:sp>
      <p:pic>
        <p:nvPicPr>
          <p:cNvPr id="14343" name="Picture 4" descr="http://upload.wikimedia.org/wikipedia/commons/thumb/5/57/Cern-accelerator-complex-fr.svg/1024px-Cern-accelerator-complex-fr.svg.png">
            <a:extLst>
              <a:ext uri="{FF2B5EF4-FFF2-40B4-BE49-F238E27FC236}">
                <a16:creationId xmlns:a16="http://schemas.microsoft.com/office/drawing/2014/main" id="{D329A21F-0E05-4AF9-A1A8-D0D7F4981D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675840"/>
            <a:ext cx="53975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TextBox 1">
            <a:extLst>
              <a:ext uri="{FF2B5EF4-FFF2-40B4-BE49-F238E27FC236}">
                <a16:creationId xmlns:a16="http://schemas.microsoft.com/office/drawing/2014/main" id="{72E14443-D4C0-4D63-ABA8-A4ACFD295DBE}"/>
              </a:ext>
            </a:extLst>
          </p:cNvPr>
          <p:cNvSpPr txBox="1">
            <a:spLocks noChangeArrowheads="1"/>
          </p:cNvSpPr>
          <p:nvPr/>
        </p:nvSpPr>
        <p:spPr bwMode="auto">
          <a:xfrm>
            <a:off x="5289550" y="1000640"/>
            <a:ext cx="5181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b="1" dirty="0">
                <a:solidFill>
                  <a:srgbClr val="0000FF"/>
                </a:solidFill>
              </a:rPr>
              <a:t>CERN houses the largest  Accelerator Complex in the world</a:t>
            </a:r>
          </a:p>
        </p:txBody>
      </p:sp>
      <p:sp>
        <p:nvSpPr>
          <p:cNvPr id="2" name="Date Placeholder 1">
            <a:extLst>
              <a:ext uri="{FF2B5EF4-FFF2-40B4-BE49-F238E27FC236}">
                <a16:creationId xmlns:a16="http://schemas.microsoft.com/office/drawing/2014/main" id="{97D61B65-C305-49E8-92EC-3D5A4BB98ADF}"/>
              </a:ext>
            </a:extLst>
          </p:cNvPr>
          <p:cNvSpPr>
            <a:spLocks noGrp="1"/>
          </p:cNvSpPr>
          <p:nvPr>
            <p:ph type="dt" sz="half" idx="10"/>
          </p:nvPr>
        </p:nvSpPr>
        <p:spPr/>
        <p:txBody>
          <a:bodyPr/>
          <a:lstStyle/>
          <a:p>
            <a:fld id="{EAEB4E7E-7175-44F3-BB17-1A85C4A5A5B4}" type="datetime1">
              <a:rPr lang="en-US" smtClean="0"/>
              <a:t>8/5/2020</a:t>
            </a:fld>
            <a:endParaRPr lang="en-US"/>
          </a:p>
        </p:txBody>
      </p:sp>
      <p:sp>
        <p:nvSpPr>
          <p:cNvPr id="3" name="Footer Placeholder 2">
            <a:extLst>
              <a:ext uri="{FF2B5EF4-FFF2-40B4-BE49-F238E27FC236}">
                <a16:creationId xmlns:a16="http://schemas.microsoft.com/office/drawing/2014/main" id="{AC113822-524E-43DE-ACBB-52E24B238FBF}"/>
              </a:ext>
            </a:extLst>
          </p:cNvPr>
          <p:cNvSpPr>
            <a:spLocks noGrp="1"/>
          </p:cNvSpPr>
          <p:nvPr>
            <p:ph type="ftr" sz="quarter" idx="11"/>
          </p:nvPr>
        </p:nvSpPr>
        <p:spPr/>
        <p:txBody>
          <a:bodyPr/>
          <a:lstStyle/>
          <a:p>
            <a:r>
              <a:rPr lang="en-US"/>
              <a:t>Webinar PINSTECH-CERN Collaboration </a:t>
            </a:r>
          </a:p>
        </p:txBody>
      </p:sp>
      <p:pic>
        <p:nvPicPr>
          <p:cNvPr id="11" name="Picture 5">
            <a:extLst>
              <a:ext uri="{FF2B5EF4-FFF2-40B4-BE49-F238E27FC236}">
                <a16:creationId xmlns:a16="http://schemas.microsoft.com/office/drawing/2014/main" id="{2D080ABE-5FE9-471A-8425-AB48815F5F69}"/>
              </a:ext>
            </a:extLst>
          </p:cNvPr>
          <p:cNvPicPr/>
          <p:nvPr/>
        </p:nvPicPr>
        <p:blipFill>
          <a:blip r:embed="rId3"/>
          <a:stretch/>
        </p:blipFill>
        <p:spPr>
          <a:xfrm>
            <a:off x="302700" y="114544"/>
            <a:ext cx="1071000" cy="1063080"/>
          </a:xfrm>
          <a:prstGeom prst="rect">
            <a:avLst/>
          </a:prstGeom>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FB28C8-4450-40E0-B72A-AEB2CD7CFE14}"/>
              </a:ext>
            </a:extLst>
          </p:cNvPr>
          <p:cNvSpPr txBox="1"/>
          <p:nvPr/>
        </p:nvSpPr>
        <p:spPr>
          <a:xfrm>
            <a:off x="3411415" y="168675"/>
            <a:ext cx="5580185" cy="523220"/>
          </a:xfrm>
          <a:prstGeom prst="rect">
            <a:avLst/>
          </a:prstGeom>
          <a:noFill/>
        </p:spPr>
        <p:txBody>
          <a:bodyPr wrap="square" rtlCol="0">
            <a:spAutoFit/>
          </a:bodyPr>
          <a:lstStyle/>
          <a:p>
            <a:r>
              <a:rPr lang="fr-CH" sz="2800" b="1" dirty="0">
                <a:solidFill>
                  <a:srgbClr val="FF0000"/>
                </a:solidFill>
              </a:rPr>
              <a:t>Evolution of the Heavy ion collision</a:t>
            </a:r>
            <a:endParaRPr lang="en-US" sz="2800" b="1" dirty="0">
              <a:solidFill>
                <a:srgbClr val="FF0000"/>
              </a:solidFill>
            </a:endParaRPr>
          </a:p>
        </p:txBody>
      </p:sp>
      <p:sp>
        <p:nvSpPr>
          <p:cNvPr id="5" name="Footer Placeholder 4">
            <a:extLst>
              <a:ext uri="{FF2B5EF4-FFF2-40B4-BE49-F238E27FC236}">
                <a16:creationId xmlns:a16="http://schemas.microsoft.com/office/drawing/2014/main" id="{1E0E3F21-630A-4CCE-A88C-464438C6777B}"/>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7EA425D1-74D2-42B0-896C-BEC2D47DC1AE}"/>
              </a:ext>
            </a:extLst>
          </p:cNvPr>
          <p:cNvSpPr>
            <a:spLocks noGrp="1"/>
          </p:cNvSpPr>
          <p:nvPr>
            <p:ph type="sldNum" sz="quarter" idx="12"/>
          </p:nvPr>
        </p:nvSpPr>
        <p:spPr/>
        <p:txBody>
          <a:bodyPr/>
          <a:lstStyle/>
          <a:p>
            <a:fld id="{3FF4C11E-A135-4B5B-868A-275798F8F019}" type="slidenum">
              <a:rPr lang="en-US" smtClean="0"/>
              <a:t>30</a:t>
            </a:fld>
            <a:endParaRPr lang="en-US"/>
          </a:p>
        </p:txBody>
      </p:sp>
      <p:sp>
        <p:nvSpPr>
          <p:cNvPr id="7" name="Date Placeholder 6">
            <a:extLst>
              <a:ext uri="{FF2B5EF4-FFF2-40B4-BE49-F238E27FC236}">
                <a16:creationId xmlns:a16="http://schemas.microsoft.com/office/drawing/2014/main" id="{D0784047-6760-4F52-8802-9BA1E6CFAC4B}"/>
              </a:ext>
            </a:extLst>
          </p:cNvPr>
          <p:cNvSpPr>
            <a:spLocks noGrp="1"/>
          </p:cNvSpPr>
          <p:nvPr>
            <p:ph type="dt" sz="half" idx="10"/>
          </p:nvPr>
        </p:nvSpPr>
        <p:spPr/>
        <p:txBody>
          <a:bodyPr/>
          <a:lstStyle/>
          <a:p>
            <a:fld id="{70775EBF-9FFA-4FAF-96F2-49C1F89D7D50}" type="datetime1">
              <a:rPr lang="en-US" smtClean="0"/>
              <a:t>8/5/2020</a:t>
            </a:fld>
            <a:endParaRPr lang="en-US"/>
          </a:p>
        </p:txBody>
      </p:sp>
      <p:pic>
        <p:nvPicPr>
          <p:cNvPr id="8" name="Picture 5">
            <a:extLst>
              <a:ext uri="{FF2B5EF4-FFF2-40B4-BE49-F238E27FC236}">
                <a16:creationId xmlns:a16="http://schemas.microsoft.com/office/drawing/2014/main" id="{9E77B77C-9FF6-4CC7-978D-D835A297CD5A}"/>
              </a:ext>
            </a:extLst>
          </p:cNvPr>
          <p:cNvPicPr/>
          <p:nvPr/>
        </p:nvPicPr>
        <p:blipFill>
          <a:blip r:embed="rId2"/>
          <a:stretch/>
        </p:blipFill>
        <p:spPr>
          <a:xfrm>
            <a:off x="302700" y="136525"/>
            <a:ext cx="1071000" cy="1063080"/>
          </a:xfrm>
          <a:prstGeom prst="rect">
            <a:avLst/>
          </a:prstGeom>
          <a:ln>
            <a:noFill/>
          </a:ln>
        </p:spPr>
      </p:pic>
      <p:pic>
        <p:nvPicPr>
          <p:cNvPr id="9" name="Picture 8">
            <a:extLst>
              <a:ext uri="{FF2B5EF4-FFF2-40B4-BE49-F238E27FC236}">
                <a16:creationId xmlns:a16="http://schemas.microsoft.com/office/drawing/2014/main" id="{077BD095-358F-4727-837E-759EC8E791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29315" y="168675"/>
            <a:ext cx="972142" cy="1312392"/>
          </a:xfrm>
          <a:prstGeom prst="rect">
            <a:avLst/>
          </a:prstGeom>
        </p:spPr>
      </p:pic>
      <p:sp>
        <p:nvSpPr>
          <p:cNvPr id="4" name="TextBox 3"/>
          <p:cNvSpPr txBox="1"/>
          <p:nvPr/>
        </p:nvSpPr>
        <p:spPr>
          <a:xfrm>
            <a:off x="5387545" y="6079524"/>
            <a:ext cx="5641769" cy="369332"/>
          </a:xfrm>
          <a:prstGeom prst="rect">
            <a:avLst/>
          </a:prstGeom>
          <a:noFill/>
        </p:spPr>
        <p:txBody>
          <a:bodyPr wrap="square" rtlCol="0">
            <a:spAutoFit/>
          </a:bodyPr>
          <a:lstStyle/>
          <a:p>
            <a:r>
              <a:rPr lang="en-GB" b="1" i="1" dirty="0">
                <a:solidFill>
                  <a:schemeClr val="accent1"/>
                </a:solidFill>
              </a:rPr>
              <a:t>At the end we will calculate these </a:t>
            </a:r>
            <a:r>
              <a:rPr lang="en-GB" b="1" i="1" dirty="0" err="1">
                <a:solidFill>
                  <a:schemeClr val="accent1"/>
                </a:solidFill>
              </a:rPr>
              <a:t>tepms</a:t>
            </a:r>
            <a:r>
              <a:rPr lang="en-GB" b="1" i="1" dirty="0">
                <a:solidFill>
                  <a:schemeClr val="accent1"/>
                </a:solidFill>
              </a:rPr>
              <a:t>.</a:t>
            </a:r>
          </a:p>
        </p:txBody>
      </p:sp>
      <p:pic>
        <p:nvPicPr>
          <p:cNvPr id="10" name="Picture 9">
            <a:extLst>
              <a:ext uri="{FF2B5EF4-FFF2-40B4-BE49-F238E27FC236}">
                <a16:creationId xmlns:a16="http://schemas.microsoft.com/office/drawing/2014/main" id="{4AC8F9A1-8A3F-4FB7-A1B1-003E49DC1D85}"/>
              </a:ext>
            </a:extLst>
          </p:cNvPr>
          <p:cNvPicPr>
            <a:picLocks noChangeAspect="1"/>
          </p:cNvPicPr>
          <p:nvPr/>
        </p:nvPicPr>
        <p:blipFill>
          <a:blip r:embed="rId4"/>
          <a:stretch>
            <a:fillRect/>
          </a:stretch>
        </p:blipFill>
        <p:spPr>
          <a:xfrm>
            <a:off x="1304925" y="660171"/>
            <a:ext cx="10122405" cy="6061304"/>
          </a:xfrm>
          <a:prstGeom prst="rect">
            <a:avLst/>
          </a:prstGeom>
        </p:spPr>
      </p:pic>
      <p:sp>
        <p:nvSpPr>
          <p:cNvPr id="2" name="TextBox 1">
            <a:extLst>
              <a:ext uri="{FF2B5EF4-FFF2-40B4-BE49-F238E27FC236}">
                <a16:creationId xmlns:a16="http://schemas.microsoft.com/office/drawing/2014/main" id="{8391214F-05A8-4005-B7A2-1F9A2100CF59}"/>
              </a:ext>
            </a:extLst>
          </p:cNvPr>
          <p:cNvSpPr txBox="1"/>
          <p:nvPr/>
        </p:nvSpPr>
        <p:spPr>
          <a:xfrm>
            <a:off x="55259" y="4706471"/>
            <a:ext cx="2239706" cy="369332"/>
          </a:xfrm>
          <a:prstGeom prst="rect">
            <a:avLst/>
          </a:prstGeom>
          <a:noFill/>
        </p:spPr>
        <p:txBody>
          <a:bodyPr wrap="square" rtlCol="0">
            <a:spAutoFit/>
          </a:bodyPr>
          <a:lstStyle/>
          <a:p>
            <a:r>
              <a:rPr lang="fr-CH" i="1" dirty="0" err="1"/>
              <a:t>From</a:t>
            </a:r>
            <a:r>
              <a:rPr lang="fr-CH" i="1" dirty="0"/>
              <a:t> </a:t>
            </a:r>
            <a:r>
              <a:rPr lang="fr-CH" i="1" dirty="0" err="1"/>
              <a:t>Lokesh</a:t>
            </a:r>
            <a:r>
              <a:rPr lang="fr-CH" i="1" dirty="0"/>
              <a:t> Kumar</a:t>
            </a:r>
            <a:endParaRPr lang="en-US" i="1" dirty="0"/>
          </a:p>
        </p:txBody>
      </p:sp>
    </p:spTree>
    <p:extLst>
      <p:ext uri="{BB962C8B-B14F-4D97-AF65-F5344CB8AC3E}">
        <p14:creationId xmlns:p14="http://schemas.microsoft.com/office/powerpoint/2010/main" val="28943270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407D5C34-9624-458E-B38F-F2FB2D6C9909}" type="datetime1">
              <a:rPr lang="en-US" smtClean="0"/>
              <a:t>8/5/2020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pPr/>
              <a:t>31</a:t>
            </a:fld>
            <a:endParaRPr lang="en-US"/>
          </a:p>
        </p:txBody>
      </p:sp>
      <p:sp>
        <p:nvSpPr>
          <p:cNvPr id="6" name="TextBox 5">
            <a:extLst>
              <a:ext uri="{FF2B5EF4-FFF2-40B4-BE49-F238E27FC236}">
                <a16:creationId xmlns:a16="http://schemas.microsoft.com/office/drawing/2014/main" id="{A63C586A-8F6A-496F-A0DF-9F947C8048F2}"/>
              </a:ext>
            </a:extLst>
          </p:cNvPr>
          <p:cNvSpPr txBox="1"/>
          <p:nvPr/>
        </p:nvSpPr>
        <p:spPr>
          <a:xfrm>
            <a:off x="977225" y="5867603"/>
            <a:ext cx="8566270" cy="646331"/>
          </a:xfrm>
          <a:prstGeom prst="rect">
            <a:avLst/>
          </a:prstGeom>
          <a:noFill/>
        </p:spPr>
        <p:txBody>
          <a:bodyPr wrap="square" rtlCol="0">
            <a:spAutoFit/>
          </a:bodyPr>
          <a:lstStyle/>
          <a:p>
            <a:r>
              <a:rPr lang="fr-CH" b="1" dirty="0">
                <a:solidFill>
                  <a:srgbClr val="002060"/>
                </a:solidFill>
              </a:rPr>
              <a:t>ALICE (A Large Ion </a:t>
            </a:r>
            <a:r>
              <a:rPr lang="fr-CH" b="1" dirty="0" err="1">
                <a:solidFill>
                  <a:srgbClr val="002060"/>
                </a:solidFill>
              </a:rPr>
              <a:t>Collider</a:t>
            </a:r>
            <a:r>
              <a:rPr lang="fr-CH" b="1" dirty="0">
                <a:solidFill>
                  <a:srgbClr val="002060"/>
                </a:solidFill>
              </a:rPr>
              <a:t> </a:t>
            </a:r>
            <a:r>
              <a:rPr lang="fr-CH" b="1" dirty="0" err="1">
                <a:solidFill>
                  <a:srgbClr val="002060"/>
                </a:solidFill>
              </a:rPr>
              <a:t>Experiment</a:t>
            </a:r>
            <a:r>
              <a:rPr lang="fr-CH" b="1" dirty="0">
                <a:solidFill>
                  <a:srgbClr val="002060"/>
                </a:solidFill>
              </a:rPr>
              <a:t>) </a:t>
            </a:r>
            <a:r>
              <a:rPr lang="fr-CH" b="1" dirty="0" err="1">
                <a:solidFill>
                  <a:srgbClr val="002060"/>
                </a:solidFill>
              </a:rPr>
              <a:t>is</a:t>
            </a:r>
            <a:r>
              <a:rPr lang="fr-CH" b="1" dirty="0">
                <a:solidFill>
                  <a:srgbClr val="002060"/>
                </a:solidFill>
              </a:rPr>
              <a:t> a </a:t>
            </a:r>
            <a:r>
              <a:rPr lang="fr-CH" b="1" dirty="0" err="1">
                <a:solidFill>
                  <a:srgbClr val="002060"/>
                </a:solidFill>
              </a:rPr>
              <a:t>dedicated</a:t>
            </a:r>
            <a:r>
              <a:rPr lang="fr-CH" b="1" dirty="0">
                <a:solidFill>
                  <a:srgbClr val="002060"/>
                </a:solidFill>
              </a:rPr>
              <a:t> </a:t>
            </a:r>
            <a:r>
              <a:rPr lang="fr-CH" b="1" dirty="0" err="1">
                <a:solidFill>
                  <a:srgbClr val="002060"/>
                </a:solidFill>
              </a:rPr>
              <a:t>experiment</a:t>
            </a:r>
            <a:r>
              <a:rPr lang="fr-CH" b="1" dirty="0">
                <a:solidFill>
                  <a:srgbClr val="002060"/>
                </a:solidFill>
              </a:rPr>
              <a:t> to  </a:t>
            </a:r>
            <a:r>
              <a:rPr lang="fr-CH" b="1" dirty="0" err="1">
                <a:solidFill>
                  <a:srgbClr val="002060"/>
                </a:solidFill>
              </a:rPr>
              <a:t>study</a:t>
            </a:r>
            <a:r>
              <a:rPr lang="fr-CH" b="1" dirty="0">
                <a:solidFill>
                  <a:srgbClr val="002060"/>
                </a:solidFill>
              </a:rPr>
              <a:t> the </a:t>
            </a:r>
            <a:r>
              <a:rPr lang="fr-CH" b="1" dirty="0" err="1">
                <a:solidFill>
                  <a:srgbClr val="002060"/>
                </a:solidFill>
              </a:rPr>
              <a:t>Quarak</a:t>
            </a:r>
            <a:r>
              <a:rPr lang="fr-CH" b="1" dirty="0">
                <a:solidFill>
                  <a:srgbClr val="002060"/>
                </a:solidFill>
              </a:rPr>
              <a:t> Gluon Plasma (QGP) </a:t>
            </a:r>
            <a:r>
              <a:rPr lang="fr-CH" b="1" dirty="0" err="1">
                <a:solidFill>
                  <a:srgbClr val="002060"/>
                </a:solidFill>
              </a:rPr>
              <a:t>prodcued</a:t>
            </a:r>
            <a:r>
              <a:rPr lang="fr-CH" b="1" dirty="0">
                <a:solidFill>
                  <a:srgbClr val="002060"/>
                </a:solidFill>
              </a:rPr>
              <a:t> as a </a:t>
            </a:r>
            <a:r>
              <a:rPr lang="fr-CH" b="1" dirty="0" err="1">
                <a:solidFill>
                  <a:srgbClr val="002060"/>
                </a:solidFill>
              </a:rPr>
              <a:t>result</a:t>
            </a:r>
            <a:r>
              <a:rPr lang="fr-CH" b="1" dirty="0">
                <a:solidFill>
                  <a:srgbClr val="002060"/>
                </a:solidFill>
              </a:rPr>
              <a:t> of Pb-Pb collisions  at the LHC</a:t>
            </a:r>
            <a:endParaRPr lang="en-US" b="1" dirty="0">
              <a:solidFill>
                <a:srgbClr val="002060"/>
              </a:solidFill>
            </a:endParaRPr>
          </a:p>
        </p:txBody>
      </p:sp>
      <p:sp>
        <p:nvSpPr>
          <p:cNvPr id="5" name="TextBox 4">
            <a:extLst>
              <a:ext uri="{FF2B5EF4-FFF2-40B4-BE49-F238E27FC236}">
                <a16:creationId xmlns:a16="http://schemas.microsoft.com/office/drawing/2014/main" id="{18E9DA34-EECD-4939-A6CA-544AF51BCEF4}"/>
              </a:ext>
            </a:extLst>
          </p:cNvPr>
          <p:cNvSpPr txBox="1"/>
          <p:nvPr/>
        </p:nvSpPr>
        <p:spPr>
          <a:xfrm>
            <a:off x="3516223" y="531540"/>
            <a:ext cx="7910686" cy="646331"/>
          </a:xfrm>
          <a:prstGeom prst="rect">
            <a:avLst/>
          </a:prstGeom>
          <a:noFill/>
        </p:spPr>
        <p:txBody>
          <a:bodyPr wrap="square" rtlCol="0">
            <a:spAutoFit/>
          </a:bodyPr>
          <a:lstStyle/>
          <a:p>
            <a:r>
              <a:rPr lang="fr-CH" b="1" dirty="0">
                <a:solidFill>
                  <a:srgbClr val="FF0000"/>
                </a:solidFill>
              </a:rPr>
              <a:t>How to </a:t>
            </a:r>
            <a:r>
              <a:rPr lang="fr-CH" b="1" dirty="0" err="1">
                <a:solidFill>
                  <a:srgbClr val="FF0000"/>
                </a:solidFill>
              </a:rPr>
              <a:t>achieve</a:t>
            </a:r>
            <a:r>
              <a:rPr lang="fr-CH" b="1" dirty="0">
                <a:solidFill>
                  <a:srgbClr val="FF0000"/>
                </a:solidFill>
              </a:rPr>
              <a:t> state of </a:t>
            </a:r>
            <a:r>
              <a:rPr lang="fr-CH" b="1" dirty="0" err="1">
                <a:solidFill>
                  <a:srgbClr val="FF0000"/>
                </a:solidFill>
              </a:rPr>
              <a:t>matter</a:t>
            </a:r>
            <a:r>
              <a:rPr lang="fr-CH" b="1" dirty="0">
                <a:solidFill>
                  <a:srgbClr val="FF0000"/>
                </a:solidFill>
              </a:rPr>
              <a:t> </a:t>
            </a:r>
            <a:r>
              <a:rPr lang="fr-CH" b="1" dirty="0" err="1">
                <a:solidFill>
                  <a:srgbClr val="FF0000"/>
                </a:solidFill>
              </a:rPr>
              <a:t>after</a:t>
            </a:r>
            <a:r>
              <a:rPr lang="fr-CH" b="1" dirty="0">
                <a:solidFill>
                  <a:srgbClr val="FF0000"/>
                </a:solidFill>
              </a:rPr>
              <a:t> the Big Bang in </a:t>
            </a:r>
            <a:r>
              <a:rPr lang="fr-CH" b="1" dirty="0" err="1">
                <a:solidFill>
                  <a:srgbClr val="FF0000"/>
                </a:solidFill>
              </a:rPr>
              <a:t>laboratory</a:t>
            </a:r>
            <a:r>
              <a:rPr lang="fr-CH" b="1" dirty="0">
                <a:solidFill>
                  <a:srgbClr val="FF0000"/>
                </a:solidFill>
              </a:rPr>
              <a:t>, via </a:t>
            </a:r>
            <a:r>
              <a:rPr lang="fr-CH" b="1" dirty="0" err="1">
                <a:solidFill>
                  <a:srgbClr val="FF0000"/>
                </a:solidFill>
              </a:rPr>
              <a:t>colliding</a:t>
            </a:r>
            <a:r>
              <a:rPr lang="fr-CH" b="1" dirty="0">
                <a:solidFill>
                  <a:srgbClr val="FF0000"/>
                </a:solidFill>
              </a:rPr>
              <a:t> </a:t>
            </a:r>
            <a:r>
              <a:rPr lang="fr-CH" b="1" dirty="0" err="1">
                <a:solidFill>
                  <a:srgbClr val="FF0000"/>
                </a:solidFill>
              </a:rPr>
              <a:t>heavy</a:t>
            </a:r>
            <a:r>
              <a:rPr lang="fr-CH" b="1" dirty="0">
                <a:solidFill>
                  <a:srgbClr val="FF0000"/>
                </a:solidFill>
              </a:rPr>
              <a:t> ions in </a:t>
            </a:r>
            <a:r>
              <a:rPr lang="fr-CH" b="1" dirty="0" err="1">
                <a:solidFill>
                  <a:srgbClr val="FF0000"/>
                </a:solidFill>
              </a:rPr>
              <a:t>accelerators</a:t>
            </a:r>
            <a:r>
              <a:rPr lang="fr-CH" b="1" dirty="0">
                <a:solidFill>
                  <a:srgbClr val="FF0000"/>
                </a:solidFill>
              </a:rPr>
              <a:t> and </a:t>
            </a:r>
            <a:r>
              <a:rPr lang="fr-CH" b="1" dirty="0" err="1">
                <a:solidFill>
                  <a:srgbClr val="FF0000"/>
                </a:solidFill>
              </a:rPr>
              <a:t>using</a:t>
            </a:r>
            <a:r>
              <a:rPr lang="fr-CH" b="1" dirty="0">
                <a:solidFill>
                  <a:srgbClr val="FF0000"/>
                </a:solidFill>
              </a:rPr>
              <a:t> a </a:t>
            </a:r>
            <a:r>
              <a:rPr lang="fr-CH" b="1" dirty="0" err="1">
                <a:solidFill>
                  <a:srgbClr val="FF0000"/>
                </a:solidFill>
              </a:rPr>
              <a:t>dedicated</a:t>
            </a:r>
            <a:r>
              <a:rPr lang="fr-CH" b="1" dirty="0">
                <a:solidFill>
                  <a:srgbClr val="FF0000"/>
                </a:solidFill>
              </a:rPr>
              <a:t> detector for </a:t>
            </a:r>
            <a:r>
              <a:rPr lang="fr-CH" b="1" dirty="0" err="1">
                <a:solidFill>
                  <a:srgbClr val="FF0000"/>
                </a:solidFill>
              </a:rPr>
              <a:t>heavy</a:t>
            </a:r>
            <a:r>
              <a:rPr lang="fr-CH" b="1" dirty="0">
                <a:solidFill>
                  <a:srgbClr val="FF0000"/>
                </a:solidFill>
              </a:rPr>
              <a:t> ions  </a:t>
            </a:r>
            <a:endParaRPr lang="en-US" b="1" dirty="0">
              <a:solidFill>
                <a:srgbClr val="FF0000"/>
              </a:solidFill>
            </a:endParaRPr>
          </a:p>
        </p:txBody>
      </p:sp>
      <p:sp>
        <p:nvSpPr>
          <p:cNvPr id="7" name="TextBox 6">
            <a:extLst>
              <a:ext uri="{FF2B5EF4-FFF2-40B4-BE49-F238E27FC236}">
                <a16:creationId xmlns:a16="http://schemas.microsoft.com/office/drawing/2014/main" id="{EBEB599F-5D29-4221-B196-5DFCD7B2EBEF}"/>
              </a:ext>
            </a:extLst>
          </p:cNvPr>
          <p:cNvSpPr txBox="1"/>
          <p:nvPr/>
        </p:nvSpPr>
        <p:spPr>
          <a:xfrm>
            <a:off x="0" y="966220"/>
            <a:ext cx="3666478" cy="3693319"/>
          </a:xfrm>
          <a:prstGeom prst="rect">
            <a:avLst/>
          </a:prstGeom>
          <a:noFill/>
        </p:spPr>
        <p:txBody>
          <a:bodyPr wrap="square" rtlCol="0">
            <a:spAutoFit/>
          </a:bodyPr>
          <a:lstStyle/>
          <a:p>
            <a:pPr marL="285750" indent="-285750">
              <a:buFont typeface="Wingdings" panose="05000000000000000000" pitchFamily="2" charset="2"/>
              <a:buChar char="Ø"/>
            </a:pPr>
            <a:r>
              <a:rPr lang="fr-CH" b="1" dirty="0" err="1"/>
              <a:t>Purpose</a:t>
            </a:r>
            <a:r>
              <a:rPr lang="fr-CH" b="1" dirty="0"/>
              <a:t> of ALICE detector </a:t>
            </a:r>
            <a:r>
              <a:rPr lang="fr-CH" b="1" dirty="0" err="1"/>
              <a:t>is</a:t>
            </a:r>
            <a:r>
              <a:rPr lang="fr-CH" b="1" dirty="0"/>
              <a:t> to </a:t>
            </a:r>
            <a:r>
              <a:rPr lang="fr-CH" b="1" dirty="0" err="1"/>
              <a:t>study</a:t>
            </a:r>
            <a:r>
              <a:rPr lang="fr-CH" b="1" dirty="0"/>
              <a:t> the QGP (</a:t>
            </a:r>
            <a:r>
              <a:rPr lang="fr-CH" b="1" dirty="0" err="1"/>
              <a:t>considered</a:t>
            </a:r>
            <a:r>
              <a:rPr lang="fr-CH" b="1" dirty="0"/>
              <a:t> to </a:t>
            </a:r>
            <a:r>
              <a:rPr lang="fr-CH" b="1" dirty="0" err="1"/>
              <a:t>be</a:t>
            </a:r>
            <a:r>
              <a:rPr lang="fr-CH" b="1" dirty="0"/>
              <a:t> a state of </a:t>
            </a:r>
            <a:r>
              <a:rPr lang="fr-CH" b="1" dirty="0" err="1"/>
              <a:t>matter</a:t>
            </a:r>
            <a:r>
              <a:rPr lang="fr-CH" b="1" dirty="0"/>
              <a:t> </a:t>
            </a:r>
            <a:r>
              <a:rPr lang="fr-CH" b="1" dirty="0" err="1"/>
              <a:t>after</a:t>
            </a:r>
            <a:r>
              <a:rPr lang="fr-CH" b="1" dirty="0"/>
              <a:t> the </a:t>
            </a:r>
            <a:r>
              <a:rPr lang="fr-CH" b="1" dirty="0" err="1"/>
              <a:t>big</a:t>
            </a:r>
            <a:r>
              <a:rPr lang="fr-CH" b="1" dirty="0"/>
              <a:t> bang) and nature of </a:t>
            </a:r>
            <a:r>
              <a:rPr lang="fr-CH" b="1" dirty="0" err="1"/>
              <a:t>strong</a:t>
            </a:r>
            <a:r>
              <a:rPr lang="fr-CH" b="1" dirty="0"/>
              <a:t> force.</a:t>
            </a:r>
          </a:p>
          <a:p>
            <a:pPr marL="285750" indent="-285750">
              <a:buFont typeface="Wingdings" panose="05000000000000000000" pitchFamily="2" charset="2"/>
              <a:buChar char="Ø"/>
            </a:pPr>
            <a:r>
              <a:rPr lang="fr-CH" b="1" dirty="0"/>
              <a:t>ALICE </a:t>
            </a:r>
            <a:r>
              <a:rPr lang="fr-CH" b="1" dirty="0" err="1"/>
              <a:t>is</a:t>
            </a:r>
            <a:r>
              <a:rPr lang="fr-CH" b="1" dirty="0"/>
              <a:t> a collaboration of </a:t>
            </a:r>
            <a:r>
              <a:rPr lang="fr-CH" b="1" dirty="0" err="1"/>
              <a:t>around</a:t>
            </a:r>
            <a:r>
              <a:rPr lang="fr-CH" b="1" dirty="0"/>
              <a:t> 2000 people </a:t>
            </a:r>
            <a:r>
              <a:rPr lang="fr-CH" b="1" dirty="0" err="1"/>
              <a:t>from</a:t>
            </a:r>
            <a:r>
              <a:rPr lang="fr-CH" b="1" dirty="0"/>
              <a:t> </a:t>
            </a:r>
            <a:r>
              <a:rPr lang="fr-CH" b="1" dirty="0" err="1"/>
              <a:t>around</a:t>
            </a:r>
            <a:r>
              <a:rPr lang="fr-CH" b="1" dirty="0"/>
              <a:t> 172 institues of 45 </a:t>
            </a:r>
            <a:r>
              <a:rPr lang="fr-CH" b="1" dirty="0" err="1"/>
              <a:t>countires</a:t>
            </a:r>
            <a:r>
              <a:rPr lang="fr-CH" b="1" dirty="0"/>
              <a:t>.</a:t>
            </a:r>
          </a:p>
          <a:p>
            <a:pPr marL="285750" indent="-285750">
              <a:buFont typeface="Wingdings" panose="05000000000000000000" pitchFamily="2" charset="2"/>
              <a:buChar char="Ø"/>
            </a:pPr>
            <a:r>
              <a:rPr lang="fr-CH" b="1" dirty="0">
                <a:solidFill>
                  <a:schemeClr val="accent1"/>
                </a:solidFill>
              </a:rPr>
              <a:t>PINSTECH </a:t>
            </a:r>
            <a:r>
              <a:rPr lang="fr-CH" b="1" dirty="0" err="1">
                <a:solidFill>
                  <a:schemeClr val="accent1"/>
                </a:solidFill>
              </a:rPr>
              <a:t>became</a:t>
            </a:r>
            <a:r>
              <a:rPr lang="fr-CH" b="1" dirty="0">
                <a:solidFill>
                  <a:schemeClr val="accent1"/>
                </a:solidFill>
              </a:rPr>
              <a:t> </a:t>
            </a:r>
            <a:r>
              <a:rPr lang="fr-CH" b="1" dirty="0" err="1">
                <a:solidFill>
                  <a:schemeClr val="accent1"/>
                </a:solidFill>
              </a:rPr>
              <a:t>associate</a:t>
            </a:r>
            <a:r>
              <a:rPr lang="fr-CH" b="1" dirty="0">
                <a:solidFill>
                  <a:schemeClr val="accent1"/>
                </a:solidFill>
              </a:rPr>
              <a:t>  </a:t>
            </a:r>
            <a:r>
              <a:rPr lang="fr-CH" b="1" dirty="0" err="1">
                <a:solidFill>
                  <a:schemeClr val="accent1"/>
                </a:solidFill>
              </a:rPr>
              <a:t>member</a:t>
            </a:r>
            <a:r>
              <a:rPr lang="fr-CH" b="1" dirty="0">
                <a:solidFill>
                  <a:schemeClr val="accent1"/>
                </a:solidFill>
              </a:rPr>
              <a:t> of ALICE in </a:t>
            </a:r>
            <a:r>
              <a:rPr lang="fr-CH" b="1" dirty="0" err="1">
                <a:solidFill>
                  <a:schemeClr val="accent1"/>
                </a:solidFill>
              </a:rPr>
              <a:t>September</a:t>
            </a:r>
            <a:r>
              <a:rPr lang="fr-CH" b="1" dirty="0">
                <a:solidFill>
                  <a:schemeClr val="accent1"/>
                </a:solidFill>
              </a:rPr>
              <a:t>, 2017</a:t>
            </a:r>
          </a:p>
          <a:p>
            <a:r>
              <a:rPr lang="fr-CH" b="1" dirty="0"/>
              <a:t>   PAEC </a:t>
            </a:r>
            <a:r>
              <a:rPr lang="fr-CH" b="1" dirty="0" err="1"/>
              <a:t>was</a:t>
            </a:r>
            <a:r>
              <a:rPr lang="fr-CH" b="1" dirty="0"/>
              <a:t> </a:t>
            </a:r>
            <a:r>
              <a:rPr lang="fr-CH" b="1" dirty="0" err="1"/>
              <a:t>playing</a:t>
            </a:r>
            <a:r>
              <a:rPr lang="fr-CH" b="1" dirty="0"/>
              <a:t> a major </a:t>
            </a:r>
            <a:r>
              <a:rPr lang="fr-CH" b="1" dirty="0" err="1"/>
              <a:t>role</a:t>
            </a:r>
            <a:r>
              <a:rPr lang="fr-CH" b="1" dirty="0"/>
              <a:t> in                  engineering but not </a:t>
            </a:r>
            <a:r>
              <a:rPr lang="fr-CH" b="1" dirty="0" err="1"/>
              <a:t>much</a:t>
            </a:r>
            <a:r>
              <a:rPr lang="fr-CH" b="1" dirty="0"/>
              <a:t> in </a:t>
            </a:r>
            <a:r>
              <a:rPr lang="fr-CH" b="1" dirty="0" err="1"/>
              <a:t>physics</a:t>
            </a:r>
            <a:r>
              <a:rPr lang="fr-CH" b="1" dirty="0"/>
              <a:t> </a:t>
            </a:r>
          </a:p>
          <a:p>
            <a:endParaRPr lang="en-US" b="1"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86311" y="147364"/>
            <a:ext cx="972142" cy="1312392"/>
          </a:xfrm>
          <a:prstGeom prst="rect">
            <a:avLst/>
          </a:prstGeom>
        </p:spPr>
      </p:pic>
      <p:pic>
        <p:nvPicPr>
          <p:cNvPr id="11" name="Picture 5">
            <a:extLst>
              <a:ext uri="{FF2B5EF4-FFF2-40B4-BE49-F238E27FC236}">
                <a16:creationId xmlns:a16="http://schemas.microsoft.com/office/drawing/2014/main" id="{50BE2ABD-FA34-40A1-B227-093589FEDAAE}"/>
              </a:ext>
            </a:extLst>
          </p:cNvPr>
          <p:cNvPicPr/>
          <p:nvPr/>
        </p:nvPicPr>
        <p:blipFill>
          <a:blip r:embed="rId3"/>
          <a:stretch/>
        </p:blipFill>
        <p:spPr>
          <a:xfrm>
            <a:off x="441725" y="0"/>
            <a:ext cx="1071000" cy="1063080"/>
          </a:xfrm>
          <a:prstGeom prst="rect">
            <a:avLst/>
          </a:prstGeom>
          <a:ln>
            <a:noFill/>
          </a:ln>
        </p:spPr>
      </p:pic>
      <p:sp>
        <p:nvSpPr>
          <p:cNvPr id="8" name="TextBox 7"/>
          <p:cNvSpPr txBox="1"/>
          <p:nvPr/>
        </p:nvSpPr>
        <p:spPr>
          <a:xfrm>
            <a:off x="4969297" y="147364"/>
            <a:ext cx="3099665" cy="523220"/>
          </a:xfrm>
          <a:prstGeom prst="rect">
            <a:avLst/>
          </a:prstGeom>
          <a:noFill/>
        </p:spPr>
        <p:txBody>
          <a:bodyPr wrap="square" rtlCol="0">
            <a:spAutoFit/>
          </a:bodyPr>
          <a:lstStyle/>
          <a:p>
            <a:r>
              <a:rPr lang="en-GB" sz="2800" b="1" dirty="0">
                <a:solidFill>
                  <a:srgbClr val="FF0000"/>
                </a:solidFill>
              </a:rPr>
              <a:t>ALICE DETECTOR</a:t>
            </a:r>
          </a:p>
        </p:txBody>
      </p:sp>
      <p:pic>
        <p:nvPicPr>
          <p:cNvPr id="12" name="Picture 11"/>
          <p:cNvPicPr>
            <a:picLocks noChangeAspect="1"/>
          </p:cNvPicPr>
          <p:nvPr/>
        </p:nvPicPr>
        <p:blipFill>
          <a:blip r:embed="rId4"/>
          <a:stretch>
            <a:fillRect/>
          </a:stretch>
        </p:blipFill>
        <p:spPr>
          <a:xfrm>
            <a:off x="4561982" y="1350863"/>
            <a:ext cx="7010400" cy="4516740"/>
          </a:xfrm>
          <a:prstGeom prst="rect">
            <a:avLst/>
          </a:prstGeom>
        </p:spPr>
      </p:pic>
    </p:spTree>
    <p:extLst>
      <p:ext uri="{BB962C8B-B14F-4D97-AF65-F5344CB8AC3E}">
        <p14:creationId xmlns:p14="http://schemas.microsoft.com/office/powerpoint/2010/main" val="39418498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a:solidFill>
                  <a:schemeClr val="accent2"/>
                </a:solidFill>
              </a:rPr>
              <a:t>ALICE detector setup</a:t>
            </a:r>
          </a:p>
        </p:txBody>
      </p:sp>
      <p:pic>
        <p:nvPicPr>
          <p:cNvPr id="7" name="Picture 14" descr="2011-Nov-24-ALICE_logo_WithoutStrapline.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30213" y="17914"/>
            <a:ext cx="1042988" cy="166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nhaltsplatzhalt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48735" y="1867507"/>
            <a:ext cx="7559040" cy="4358259"/>
          </a:xfrm>
          <a:prstGeom prst="rect">
            <a:avLst/>
          </a:prstGeom>
        </p:spPr>
      </p:pic>
      <p:sp>
        <p:nvSpPr>
          <p:cNvPr id="11" name="Content Placeholder 2"/>
          <p:cNvSpPr txBox="1">
            <a:spLocks/>
          </p:cNvSpPr>
          <p:nvPr/>
        </p:nvSpPr>
        <p:spPr>
          <a:xfrm>
            <a:off x="10129" y="3052399"/>
            <a:ext cx="4288971" cy="1625148"/>
          </a:xfrm>
          <a:prstGeom prst="rect">
            <a:avLst/>
          </a:prstGeom>
        </p:spPr>
        <p:txBody>
          <a:bodyPr vert="horz" lIns="0" tIns="45720" rIns="0" bIns="45720" rtlCol="0">
            <a:normAutofit fontScale="925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None/>
            </a:pPr>
            <a:r>
              <a:rPr lang="en-US" sz="2600" dirty="0">
                <a:sym typeface="Wingdings"/>
              </a:rPr>
              <a:t>Time Projection Chamber (TPC)</a:t>
            </a:r>
          </a:p>
          <a:p>
            <a:pPr lvl="1">
              <a:lnSpc>
                <a:spcPct val="100000"/>
              </a:lnSpc>
              <a:spcBef>
                <a:spcPts val="0"/>
              </a:spcBef>
              <a:buFont typeface="Wingdings" charset="2"/>
              <a:buChar char="à"/>
            </a:pPr>
            <a:r>
              <a:rPr lang="en-US" sz="2400" dirty="0">
                <a:sym typeface="Wingdings"/>
              </a:rPr>
              <a:t>Tracking</a:t>
            </a:r>
          </a:p>
          <a:p>
            <a:pPr lvl="1">
              <a:lnSpc>
                <a:spcPct val="100000"/>
              </a:lnSpc>
              <a:spcBef>
                <a:spcPts val="0"/>
              </a:spcBef>
              <a:buFont typeface="Wingdings" charset="2"/>
              <a:buChar char="à"/>
            </a:pPr>
            <a:r>
              <a:rPr lang="en-US" sz="2400" dirty="0" err="1">
                <a:sym typeface="Wingdings"/>
              </a:rPr>
              <a:t>Vertexing</a:t>
            </a:r>
            <a:endParaRPr lang="en-US" sz="2400" dirty="0">
              <a:sym typeface="Wingdings"/>
            </a:endParaRPr>
          </a:p>
          <a:p>
            <a:pPr lvl="1">
              <a:lnSpc>
                <a:spcPct val="100000"/>
              </a:lnSpc>
              <a:spcBef>
                <a:spcPts val="0"/>
              </a:spcBef>
              <a:buFont typeface="Wingdings" charset="2"/>
              <a:buChar char="à"/>
            </a:pPr>
            <a:r>
              <a:rPr lang="en-US" sz="2400" dirty="0">
                <a:sym typeface="Wingdings"/>
              </a:rPr>
              <a:t>Particle identification via </a:t>
            </a:r>
            <a:r>
              <a:rPr lang="en-US" sz="2400" dirty="0" err="1">
                <a:sym typeface="Wingdings"/>
              </a:rPr>
              <a:t>d</a:t>
            </a:r>
            <a:r>
              <a:rPr lang="en-US" sz="2400" i="1" dirty="0" err="1">
                <a:sym typeface="Wingdings"/>
              </a:rPr>
              <a:t>E</a:t>
            </a:r>
            <a:r>
              <a:rPr lang="en-US" sz="2400" dirty="0">
                <a:sym typeface="Wingdings"/>
              </a:rPr>
              <a:t>/d</a:t>
            </a:r>
            <a:r>
              <a:rPr lang="en-US" sz="2400" i="1" dirty="0">
                <a:sym typeface="Wingdings"/>
              </a:rPr>
              <a:t>x</a:t>
            </a:r>
          </a:p>
        </p:txBody>
      </p:sp>
      <p:sp>
        <p:nvSpPr>
          <p:cNvPr id="12" name="Content Placeholder 2"/>
          <p:cNvSpPr txBox="1">
            <a:spLocks/>
          </p:cNvSpPr>
          <p:nvPr/>
        </p:nvSpPr>
        <p:spPr>
          <a:xfrm>
            <a:off x="63137" y="4831525"/>
            <a:ext cx="2705303" cy="978224"/>
          </a:xfrm>
          <a:prstGeom prst="rect">
            <a:avLst/>
          </a:prstGeom>
        </p:spPr>
        <p:txBody>
          <a:bodyPr vert="horz" lIns="0" tIns="45720" rIns="0" bIns="45720" rtlCol="0">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None/>
            </a:pPr>
            <a:r>
              <a:rPr lang="en-US" sz="2600" dirty="0">
                <a:sym typeface="Wingdings"/>
              </a:rPr>
              <a:t>Transition Radiation Detector (TRD)</a:t>
            </a:r>
          </a:p>
          <a:p>
            <a:pPr lvl="1">
              <a:lnSpc>
                <a:spcPct val="100000"/>
              </a:lnSpc>
              <a:spcBef>
                <a:spcPts val="0"/>
              </a:spcBef>
              <a:buFont typeface="Wingdings" charset="2"/>
              <a:buChar char="à"/>
            </a:pPr>
            <a:r>
              <a:rPr lang="en-US" sz="2400" dirty="0">
                <a:sym typeface="Wingdings"/>
              </a:rPr>
              <a:t>Tracking</a:t>
            </a:r>
          </a:p>
        </p:txBody>
      </p:sp>
      <p:sp>
        <p:nvSpPr>
          <p:cNvPr id="14" name="Rectangle 13"/>
          <p:cNvSpPr/>
          <p:nvPr/>
        </p:nvSpPr>
        <p:spPr>
          <a:xfrm>
            <a:off x="7267401" y="1992183"/>
            <a:ext cx="1981944" cy="10203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p:cNvSpPr txBox="1">
            <a:spLocks/>
          </p:cNvSpPr>
          <p:nvPr/>
        </p:nvSpPr>
        <p:spPr>
          <a:xfrm>
            <a:off x="7767914" y="2024002"/>
            <a:ext cx="3444569" cy="897721"/>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None/>
            </a:pPr>
            <a:r>
              <a:rPr lang="en-US" sz="2400" dirty="0">
                <a:sym typeface="Wingdings"/>
              </a:rPr>
              <a:t>Time-of-Flight (TOF)</a:t>
            </a:r>
            <a:endParaRPr lang="en-US" sz="2200" dirty="0">
              <a:sym typeface="Wingdings"/>
            </a:endParaRPr>
          </a:p>
          <a:p>
            <a:pPr lvl="1">
              <a:lnSpc>
                <a:spcPct val="100000"/>
              </a:lnSpc>
              <a:spcBef>
                <a:spcPts val="0"/>
              </a:spcBef>
              <a:buFont typeface="Wingdings" charset="2"/>
              <a:buChar char="à"/>
            </a:pPr>
            <a:r>
              <a:rPr lang="en-US" sz="2200" dirty="0">
                <a:sym typeface="Wingdings"/>
              </a:rPr>
              <a:t>Particle identification</a:t>
            </a:r>
          </a:p>
        </p:txBody>
      </p:sp>
      <p:sp>
        <p:nvSpPr>
          <p:cNvPr id="15" name="Content Placeholder 2"/>
          <p:cNvSpPr txBox="1">
            <a:spLocks/>
          </p:cNvSpPr>
          <p:nvPr/>
        </p:nvSpPr>
        <p:spPr>
          <a:xfrm>
            <a:off x="8903913" y="3291132"/>
            <a:ext cx="3288087" cy="1170581"/>
          </a:xfrm>
          <a:prstGeom prst="rect">
            <a:avLst/>
          </a:prstGeom>
        </p:spPr>
        <p:txBody>
          <a:bodyPr vert="horz" lIns="0" tIns="45720" rIns="0" bIns="45720" rtlCol="0">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None/>
            </a:pPr>
            <a:r>
              <a:rPr lang="en-US" sz="2800" dirty="0">
                <a:sym typeface="Wingdings"/>
              </a:rPr>
              <a:t>V0</a:t>
            </a:r>
          </a:p>
          <a:p>
            <a:pPr lvl="1">
              <a:lnSpc>
                <a:spcPct val="100000"/>
              </a:lnSpc>
              <a:spcBef>
                <a:spcPts val="0"/>
              </a:spcBef>
              <a:buFont typeface="Wingdings" charset="2"/>
              <a:buChar char="à"/>
            </a:pPr>
            <a:r>
              <a:rPr lang="en-US" sz="2600" dirty="0">
                <a:sym typeface="Wingdings"/>
              </a:rPr>
              <a:t>Centrality determination</a:t>
            </a:r>
          </a:p>
          <a:p>
            <a:pPr lvl="1">
              <a:lnSpc>
                <a:spcPct val="100000"/>
              </a:lnSpc>
              <a:spcBef>
                <a:spcPts val="0"/>
              </a:spcBef>
              <a:buFont typeface="Wingdings" charset="2"/>
              <a:buChar char="à"/>
            </a:pPr>
            <a:r>
              <a:rPr lang="en-US" sz="2600" dirty="0">
                <a:sym typeface="Wingdings"/>
              </a:rPr>
              <a:t>Minimum-bias trigger</a:t>
            </a:r>
          </a:p>
        </p:txBody>
      </p:sp>
      <p:cxnSp>
        <p:nvCxnSpPr>
          <p:cNvPr id="16" name="Gerade Verbindung mit Pfeil 10"/>
          <p:cNvCxnSpPr>
            <a:cxnSpLocks noChangeShapeType="1"/>
          </p:cNvCxnSpPr>
          <p:nvPr/>
        </p:nvCxnSpPr>
        <p:spPr bwMode="auto">
          <a:xfrm>
            <a:off x="2768440" y="2226365"/>
            <a:ext cx="2623162" cy="1590261"/>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9" name="Gerade Verbindung mit Pfeil 10"/>
          <p:cNvCxnSpPr>
            <a:cxnSpLocks noChangeShapeType="1"/>
          </p:cNvCxnSpPr>
          <p:nvPr/>
        </p:nvCxnSpPr>
        <p:spPr bwMode="auto">
          <a:xfrm>
            <a:off x="3788229" y="3385457"/>
            <a:ext cx="1687285" cy="850185"/>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3" name="Gerade Verbindung mit Pfeil 10"/>
          <p:cNvCxnSpPr>
            <a:cxnSpLocks noChangeShapeType="1"/>
          </p:cNvCxnSpPr>
          <p:nvPr/>
        </p:nvCxnSpPr>
        <p:spPr bwMode="auto">
          <a:xfrm flipV="1">
            <a:off x="2325339" y="4389620"/>
            <a:ext cx="2836917" cy="806034"/>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6" name="Gerade Verbindung mit Pfeil 10"/>
          <p:cNvCxnSpPr>
            <a:cxnSpLocks noChangeShapeType="1"/>
          </p:cNvCxnSpPr>
          <p:nvPr/>
        </p:nvCxnSpPr>
        <p:spPr bwMode="auto">
          <a:xfrm flipH="1">
            <a:off x="6042376" y="2358338"/>
            <a:ext cx="1739990" cy="813189"/>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1" name="Gerade Verbindung mit Pfeil 10"/>
          <p:cNvCxnSpPr>
            <a:cxnSpLocks noChangeShapeType="1"/>
          </p:cNvCxnSpPr>
          <p:nvPr/>
        </p:nvCxnSpPr>
        <p:spPr bwMode="auto">
          <a:xfrm flipH="1">
            <a:off x="5475514" y="3544341"/>
            <a:ext cx="3440052" cy="272285"/>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0" name="Content Placeholder 2"/>
          <p:cNvSpPr>
            <a:spLocks noGrp="1"/>
          </p:cNvSpPr>
          <p:nvPr>
            <p:ph idx="1"/>
          </p:nvPr>
        </p:nvSpPr>
        <p:spPr>
          <a:xfrm>
            <a:off x="63137" y="1782963"/>
            <a:ext cx="3444569" cy="1115458"/>
          </a:xfrm>
        </p:spPr>
        <p:txBody>
          <a:bodyPr>
            <a:normAutofit fontScale="92500"/>
          </a:bodyPr>
          <a:lstStyle/>
          <a:p>
            <a:pPr marL="0" indent="0">
              <a:buNone/>
            </a:pPr>
            <a:r>
              <a:rPr lang="en-US" sz="2400" dirty="0">
                <a:sym typeface="Wingdings"/>
              </a:rPr>
              <a:t>Inner Tracking System (ITS)</a:t>
            </a:r>
            <a:endParaRPr lang="en-US" sz="2200" dirty="0">
              <a:sym typeface="Wingdings"/>
            </a:endParaRPr>
          </a:p>
          <a:p>
            <a:pPr lvl="1">
              <a:lnSpc>
                <a:spcPct val="100000"/>
              </a:lnSpc>
              <a:spcBef>
                <a:spcPts val="0"/>
              </a:spcBef>
              <a:buFont typeface="Wingdings" charset="2"/>
              <a:buChar char="à"/>
            </a:pPr>
            <a:r>
              <a:rPr lang="en-US" sz="2200" dirty="0" err="1">
                <a:sym typeface="Wingdings"/>
              </a:rPr>
              <a:t>Vertexing</a:t>
            </a:r>
            <a:endParaRPr lang="en-US" sz="2200" dirty="0">
              <a:sym typeface="Wingdings"/>
            </a:endParaRPr>
          </a:p>
          <a:p>
            <a:pPr lvl="1">
              <a:lnSpc>
                <a:spcPct val="100000"/>
              </a:lnSpc>
              <a:spcBef>
                <a:spcPts val="0"/>
              </a:spcBef>
              <a:buFont typeface="Wingdings" charset="2"/>
              <a:buChar char="à"/>
            </a:pPr>
            <a:r>
              <a:rPr lang="en-US" sz="2200" dirty="0">
                <a:sym typeface="Wingdings"/>
              </a:rPr>
              <a:t>Tracking</a:t>
            </a:r>
          </a:p>
        </p:txBody>
      </p:sp>
      <p:sp>
        <p:nvSpPr>
          <p:cNvPr id="3" name="Rectangle 2">
            <a:extLst>
              <a:ext uri="{FF2B5EF4-FFF2-40B4-BE49-F238E27FC236}">
                <a16:creationId xmlns:a16="http://schemas.microsoft.com/office/drawing/2014/main" id="{83FC14CE-AAA7-4D8E-BBD1-EDF8BAAA6DF6}"/>
              </a:ext>
            </a:extLst>
          </p:cNvPr>
          <p:cNvSpPr/>
          <p:nvPr/>
        </p:nvSpPr>
        <p:spPr>
          <a:xfrm>
            <a:off x="864510" y="5875430"/>
            <a:ext cx="6096000" cy="923330"/>
          </a:xfrm>
          <a:prstGeom prst="rect">
            <a:avLst/>
          </a:prstGeom>
        </p:spPr>
        <p:txBody>
          <a:bodyPr>
            <a:spAutoFit/>
          </a:bodyPr>
          <a:lstStyle/>
          <a:p>
            <a:r>
              <a:rPr lang="en-US" b="1" i="1" dirty="0">
                <a:solidFill>
                  <a:srgbClr val="6A6A6A"/>
                </a:solidFill>
                <a:latin typeface="arial" panose="020B0604020202020204" pitchFamily="34" charset="0"/>
              </a:rPr>
              <a:t>Transition radiation</a:t>
            </a:r>
            <a:r>
              <a:rPr lang="en-US" i="1" dirty="0">
                <a:solidFill>
                  <a:srgbClr val="545454"/>
                </a:solidFill>
                <a:latin typeface="arial" panose="020B0604020202020204" pitchFamily="34" charset="0"/>
              </a:rPr>
              <a:t> (TR) is a form of electromagnetic radiation emitted when a charged particle passes through inhomogeneous media.</a:t>
            </a:r>
            <a:endParaRPr lang="en-US" i="1" dirty="0"/>
          </a:p>
        </p:txBody>
      </p:sp>
      <p:sp>
        <p:nvSpPr>
          <p:cNvPr id="4" name="Date Placeholder 3">
            <a:extLst>
              <a:ext uri="{FF2B5EF4-FFF2-40B4-BE49-F238E27FC236}">
                <a16:creationId xmlns:a16="http://schemas.microsoft.com/office/drawing/2014/main" id="{1DCB0AF2-077A-4AE2-9087-1AA5E2944638}"/>
              </a:ext>
            </a:extLst>
          </p:cNvPr>
          <p:cNvSpPr>
            <a:spLocks noGrp="1"/>
          </p:cNvSpPr>
          <p:nvPr>
            <p:ph type="dt" sz="half" idx="10"/>
          </p:nvPr>
        </p:nvSpPr>
        <p:spPr/>
        <p:txBody>
          <a:bodyPr/>
          <a:lstStyle/>
          <a:p>
            <a:fld id="{86AE45F9-3FE5-4186-A15D-66DF9DC55A71}" type="datetime1">
              <a:rPr lang="en-US" smtClean="0"/>
              <a:t>8/5/2020</a:t>
            </a:fld>
            <a:endParaRPr lang="en-US"/>
          </a:p>
        </p:txBody>
      </p:sp>
      <p:sp>
        <p:nvSpPr>
          <p:cNvPr id="5" name="Footer Placeholder 4">
            <a:extLst>
              <a:ext uri="{FF2B5EF4-FFF2-40B4-BE49-F238E27FC236}">
                <a16:creationId xmlns:a16="http://schemas.microsoft.com/office/drawing/2014/main" id="{6082F5F6-8431-4721-AC5C-8C900450EA49}"/>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7C61C80A-4702-4C7C-8485-9CF4624D964F}"/>
              </a:ext>
            </a:extLst>
          </p:cNvPr>
          <p:cNvSpPr>
            <a:spLocks noGrp="1"/>
          </p:cNvSpPr>
          <p:nvPr>
            <p:ph type="sldNum" sz="quarter" idx="12"/>
          </p:nvPr>
        </p:nvSpPr>
        <p:spPr/>
        <p:txBody>
          <a:bodyPr/>
          <a:lstStyle/>
          <a:p>
            <a:fld id="{3FF4C11E-A135-4B5B-868A-275798F8F019}" type="slidenum">
              <a:rPr lang="en-US" smtClean="0"/>
              <a:t>32</a:t>
            </a:fld>
            <a:endParaRPr lang="en-US"/>
          </a:p>
        </p:txBody>
      </p:sp>
    </p:spTree>
    <p:extLst>
      <p:ext uri="{BB962C8B-B14F-4D97-AF65-F5344CB8AC3E}">
        <p14:creationId xmlns:p14="http://schemas.microsoft.com/office/powerpoint/2010/main" val="38794866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195D2BE-154D-4562-9DF2-96F0175B75F5}"/>
              </a:ext>
            </a:extLst>
          </p:cNvPr>
          <p:cNvSpPr>
            <a:spLocks noGrp="1"/>
          </p:cNvSpPr>
          <p:nvPr>
            <p:ph type="ftr" sz="quarter" idx="11"/>
          </p:nvPr>
        </p:nvSpPr>
        <p:spPr/>
        <p:txBody>
          <a:bodyPr/>
          <a:lstStyle/>
          <a:p>
            <a:r>
              <a:rPr lang="en-US"/>
              <a:t>Webinar PINSTECH-CERN Collaboration </a:t>
            </a:r>
          </a:p>
        </p:txBody>
      </p:sp>
      <p:sp>
        <p:nvSpPr>
          <p:cNvPr id="7" name="Slide Number Placeholder 6">
            <a:extLst>
              <a:ext uri="{FF2B5EF4-FFF2-40B4-BE49-F238E27FC236}">
                <a16:creationId xmlns:a16="http://schemas.microsoft.com/office/drawing/2014/main" id="{0DDE6C89-BC41-4746-8CED-93E1F0ACAB5F}"/>
              </a:ext>
            </a:extLst>
          </p:cNvPr>
          <p:cNvSpPr>
            <a:spLocks noGrp="1"/>
          </p:cNvSpPr>
          <p:nvPr>
            <p:ph type="sldNum" sz="quarter" idx="12"/>
          </p:nvPr>
        </p:nvSpPr>
        <p:spPr/>
        <p:txBody>
          <a:bodyPr/>
          <a:lstStyle/>
          <a:p>
            <a:fld id="{3FF4C11E-A135-4B5B-868A-275798F8F019}" type="slidenum">
              <a:rPr lang="en-US" smtClean="0"/>
              <a:t>33</a:t>
            </a:fld>
            <a:endParaRPr lang="en-US"/>
          </a:p>
        </p:txBody>
      </p:sp>
      <p:sp>
        <p:nvSpPr>
          <p:cNvPr id="2" name="Date Placeholder 1">
            <a:extLst>
              <a:ext uri="{FF2B5EF4-FFF2-40B4-BE49-F238E27FC236}">
                <a16:creationId xmlns:a16="http://schemas.microsoft.com/office/drawing/2014/main" id="{22DED994-9277-4EDB-86DE-860C63B62B63}"/>
              </a:ext>
            </a:extLst>
          </p:cNvPr>
          <p:cNvSpPr>
            <a:spLocks noGrp="1"/>
          </p:cNvSpPr>
          <p:nvPr>
            <p:ph type="dt" sz="half" idx="10"/>
          </p:nvPr>
        </p:nvSpPr>
        <p:spPr/>
        <p:txBody>
          <a:bodyPr/>
          <a:lstStyle/>
          <a:p>
            <a:fld id="{B018F8C4-290F-4239-B50C-894F835AD4B7}" type="datetime1">
              <a:rPr lang="en-US" smtClean="0"/>
              <a:t>8/5/2020</a:t>
            </a:fld>
            <a:endParaRPr lang="en-US"/>
          </a:p>
        </p:txBody>
      </p:sp>
      <p:pic>
        <p:nvPicPr>
          <p:cNvPr id="8" name="Picture 5">
            <a:extLst>
              <a:ext uri="{FF2B5EF4-FFF2-40B4-BE49-F238E27FC236}">
                <a16:creationId xmlns:a16="http://schemas.microsoft.com/office/drawing/2014/main" id="{93C2F3A9-39E0-4E58-A480-FBF8CAD5F43F}"/>
              </a:ext>
            </a:extLst>
          </p:cNvPr>
          <p:cNvPicPr/>
          <p:nvPr/>
        </p:nvPicPr>
        <p:blipFill>
          <a:blip r:embed="rId2"/>
          <a:stretch/>
        </p:blipFill>
        <p:spPr>
          <a:xfrm>
            <a:off x="0" y="0"/>
            <a:ext cx="1071000" cy="1063080"/>
          </a:xfrm>
          <a:prstGeom prst="rect">
            <a:avLst/>
          </a:prstGeom>
          <a:ln>
            <a:noFill/>
          </a:ln>
        </p:spPr>
      </p:pic>
      <p:pic>
        <p:nvPicPr>
          <p:cNvPr id="9" name="Picture 8">
            <a:extLst>
              <a:ext uri="{FF2B5EF4-FFF2-40B4-BE49-F238E27FC236}">
                <a16:creationId xmlns:a16="http://schemas.microsoft.com/office/drawing/2014/main" id="{55EA0C90-09D1-4C2A-888F-F164D43F25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9332" y="133948"/>
            <a:ext cx="972142" cy="1312392"/>
          </a:xfrm>
          <a:prstGeom prst="rect">
            <a:avLst/>
          </a:prstGeom>
        </p:spPr>
      </p:pic>
      <p:sp>
        <p:nvSpPr>
          <p:cNvPr id="3" name="TextBox 2">
            <a:extLst>
              <a:ext uri="{FF2B5EF4-FFF2-40B4-BE49-F238E27FC236}">
                <a16:creationId xmlns:a16="http://schemas.microsoft.com/office/drawing/2014/main" id="{A2C6421E-B075-4210-B651-551D4F1C915D}"/>
              </a:ext>
            </a:extLst>
          </p:cNvPr>
          <p:cNvSpPr txBox="1"/>
          <p:nvPr/>
        </p:nvSpPr>
        <p:spPr>
          <a:xfrm>
            <a:off x="1389403" y="105470"/>
            <a:ext cx="9250456" cy="523220"/>
          </a:xfrm>
          <a:prstGeom prst="rect">
            <a:avLst/>
          </a:prstGeom>
          <a:noFill/>
        </p:spPr>
        <p:txBody>
          <a:bodyPr wrap="square" rtlCol="0">
            <a:spAutoFit/>
          </a:bodyPr>
          <a:lstStyle/>
          <a:p>
            <a:r>
              <a:rPr lang="fr-CH" sz="2800" b="1" dirty="0">
                <a:solidFill>
                  <a:srgbClr val="FF0000"/>
                </a:solidFill>
              </a:rPr>
              <a:t>DG PINSTECH </a:t>
            </a:r>
            <a:r>
              <a:rPr lang="fr-CH" sz="2800" b="1" dirty="0" err="1">
                <a:solidFill>
                  <a:srgbClr val="FF0000"/>
                </a:solidFill>
              </a:rPr>
              <a:t>visit</a:t>
            </a:r>
            <a:r>
              <a:rPr lang="fr-CH" sz="2800" b="1" dirty="0">
                <a:solidFill>
                  <a:srgbClr val="FF0000"/>
                </a:solidFill>
              </a:rPr>
              <a:t> ALICE detector, GEM and Si detector </a:t>
            </a:r>
            <a:r>
              <a:rPr lang="fr-CH" sz="2800" b="1" dirty="0" err="1">
                <a:solidFill>
                  <a:srgbClr val="FF0000"/>
                </a:solidFill>
              </a:rPr>
              <a:t>labs</a:t>
            </a:r>
            <a:r>
              <a:rPr lang="fr-CH" sz="2800" b="1" dirty="0">
                <a:solidFill>
                  <a:srgbClr val="FF0000"/>
                </a:solidFill>
              </a:rPr>
              <a:t> </a:t>
            </a:r>
            <a:endParaRPr lang="en-US" sz="2800" b="1" dirty="0">
              <a:solidFill>
                <a:srgbClr val="FF0000"/>
              </a:solidFill>
            </a:endParaRPr>
          </a:p>
        </p:txBody>
      </p:sp>
      <p:pic>
        <p:nvPicPr>
          <p:cNvPr id="5" name="Picture 4" descr="A group of people standing in front of a building&#10;&#10;Description automatically generated">
            <a:extLst>
              <a:ext uri="{FF2B5EF4-FFF2-40B4-BE49-F238E27FC236}">
                <a16:creationId xmlns:a16="http://schemas.microsoft.com/office/drawing/2014/main" id="{9E1D2144-7E02-452D-ADC6-14CCD969EA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500" y="838090"/>
            <a:ext cx="3086100" cy="5518261"/>
          </a:xfrm>
          <a:prstGeom prst="rect">
            <a:avLst/>
          </a:prstGeom>
        </p:spPr>
      </p:pic>
      <p:pic>
        <p:nvPicPr>
          <p:cNvPr id="12" name="Picture 11" descr="A picture containing hat, man, shirt&#10;&#10;Description automatically generated">
            <a:extLst>
              <a:ext uri="{FF2B5EF4-FFF2-40B4-BE49-F238E27FC236}">
                <a16:creationId xmlns:a16="http://schemas.microsoft.com/office/drawing/2014/main" id="{BE29642B-4C92-485A-83E3-B2EB6DA9DE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31976" y="845951"/>
            <a:ext cx="6113930" cy="2751269"/>
          </a:xfrm>
          <a:prstGeom prst="rect">
            <a:avLst/>
          </a:prstGeom>
        </p:spPr>
      </p:pic>
      <p:pic>
        <p:nvPicPr>
          <p:cNvPr id="14" name="Picture 13" descr="A person smiling for the camera&#10;&#10;Description automatically generated">
            <a:extLst>
              <a:ext uri="{FF2B5EF4-FFF2-40B4-BE49-F238E27FC236}">
                <a16:creationId xmlns:a16="http://schemas.microsoft.com/office/drawing/2014/main" id="{59C0ADCD-5741-44FB-8C89-6E54219E59F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26678" y="3780312"/>
            <a:ext cx="5724525" cy="2576037"/>
          </a:xfrm>
          <a:prstGeom prst="rect">
            <a:avLst/>
          </a:prstGeom>
        </p:spPr>
      </p:pic>
    </p:spTree>
    <p:extLst>
      <p:ext uri="{BB962C8B-B14F-4D97-AF65-F5344CB8AC3E}">
        <p14:creationId xmlns:p14="http://schemas.microsoft.com/office/powerpoint/2010/main" val="40515255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195D2BE-154D-4562-9DF2-96F0175B75F5}"/>
              </a:ext>
            </a:extLst>
          </p:cNvPr>
          <p:cNvSpPr>
            <a:spLocks noGrp="1"/>
          </p:cNvSpPr>
          <p:nvPr>
            <p:ph type="ftr" sz="quarter" idx="11"/>
          </p:nvPr>
        </p:nvSpPr>
        <p:spPr/>
        <p:txBody>
          <a:bodyPr/>
          <a:lstStyle/>
          <a:p>
            <a:r>
              <a:rPr lang="en-US"/>
              <a:t>Webinar PINSTECH-CERN Collaboration </a:t>
            </a:r>
          </a:p>
        </p:txBody>
      </p:sp>
      <p:sp>
        <p:nvSpPr>
          <p:cNvPr id="7" name="Slide Number Placeholder 6">
            <a:extLst>
              <a:ext uri="{FF2B5EF4-FFF2-40B4-BE49-F238E27FC236}">
                <a16:creationId xmlns:a16="http://schemas.microsoft.com/office/drawing/2014/main" id="{0DDE6C89-BC41-4746-8CED-93E1F0ACAB5F}"/>
              </a:ext>
            </a:extLst>
          </p:cNvPr>
          <p:cNvSpPr>
            <a:spLocks noGrp="1"/>
          </p:cNvSpPr>
          <p:nvPr>
            <p:ph type="sldNum" sz="quarter" idx="12"/>
          </p:nvPr>
        </p:nvSpPr>
        <p:spPr/>
        <p:txBody>
          <a:bodyPr/>
          <a:lstStyle/>
          <a:p>
            <a:fld id="{3FF4C11E-A135-4B5B-868A-275798F8F019}" type="slidenum">
              <a:rPr lang="en-US" smtClean="0"/>
              <a:t>34</a:t>
            </a:fld>
            <a:endParaRPr lang="en-US"/>
          </a:p>
        </p:txBody>
      </p:sp>
      <p:sp>
        <p:nvSpPr>
          <p:cNvPr id="2" name="Date Placeholder 1">
            <a:extLst>
              <a:ext uri="{FF2B5EF4-FFF2-40B4-BE49-F238E27FC236}">
                <a16:creationId xmlns:a16="http://schemas.microsoft.com/office/drawing/2014/main" id="{22DED994-9277-4EDB-86DE-860C63B62B63}"/>
              </a:ext>
            </a:extLst>
          </p:cNvPr>
          <p:cNvSpPr>
            <a:spLocks noGrp="1"/>
          </p:cNvSpPr>
          <p:nvPr>
            <p:ph type="dt" sz="half" idx="10"/>
          </p:nvPr>
        </p:nvSpPr>
        <p:spPr/>
        <p:txBody>
          <a:bodyPr/>
          <a:lstStyle/>
          <a:p>
            <a:fld id="{4A8DD2B7-001E-46F7-B43C-6529217FC5A8}" type="datetime1">
              <a:rPr lang="en-US" smtClean="0"/>
              <a:t>8/5/2020</a:t>
            </a:fld>
            <a:endParaRPr lang="en-US"/>
          </a:p>
        </p:txBody>
      </p:sp>
      <p:pic>
        <p:nvPicPr>
          <p:cNvPr id="8" name="Picture 5">
            <a:extLst>
              <a:ext uri="{FF2B5EF4-FFF2-40B4-BE49-F238E27FC236}">
                <a16:creationId xmlns:a16="http://schemas.microsoft.com/office/drawing/2014/main" id="{93C2F3A9-39E0-4E58-A480-FBF8CAD5F43F}"/>
              </a:ext>
            </a:extLst>
          </p:cNvPr>
          <p:cNvPicPr/>
          <p:nvPr/>
        </p:nvPicPr>
        <p:blipFill>
          <a:blip r:embed="rId2"/>
          <a:stretch/>
        </p:blipFill>
        <p:spPr>
          <a:xfrm>
            <a:off x="302700" y="136525"/>
            <a:ext cx="1071000" cy="1063080"/>
          </a:xfrm>
          <a:prstGeom prst="rect">
            <a:avLst/>
          </a:prstGeom>
          <a:ln>
            <a:noFill/>
          </a:ln>
        </p:spPr>
      </p:pic>
      <p:pic>
        <p:nvPicPr>
          <p:cNvPr id="9" name="Picture 8">
            <a:extLst>
              <a:ext uri="{FF2B5EF4-FFF2-40B4-BE49-F238E27FC236}">
                <a16:creationId xmlns:a16="http://schemas.microsoft.com/office/drawing/2014/main" id="{55EA0C90-09D1-4C2A-888F-F164D43F25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9332" y="133948"/>
            <a:ext cx="972142" cy="1312392"/>
          </a:xfrm>
          <a:prstGeom prst="rect">
            <a:avLst/>
          </a:prstGeom>
        </p:spPr>
      </p:pic>
      <p:pic>
        <p:nvPicPr>
          <p:cNvPr id="11" name="Picture 10" descr="A group of people posing for the camera&#10;&#10;Description automatically generated">
            <a:extLst>
              <a:ext uri="{FF2B5EF4-FFF2-40B4-BE49-F238E27FC236}">
                <a16:creationId xmlns:a16="http://schemas.microsoft.com/office/drawing/2014/main" id="{8636D1D9-3273-42E3-B23A-520EF4A43B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73700" y="1019165"/>
            <a:ext cx="9541950" cy="5367347"/>
          </a:xfrm>
          <a:prstGeom prst="rect">
            <a:avLst/>
          </a:prstGeom>
        </p:spPr>
      </p:pic>
      <p:sp>
        <p:nvSpPr>
          <p:cNvPr id="3" name="TextBox 2">
            <a:extLst>
              <a:ext uri="{FF2B5EF4-FFF2-40B4-BE49-F238E27FC236}">
                <a16:creationId xmlns:a16="http://schemas.microsoft.com/office/drawing/2014/main" id="{A2C6421E-B075-4210-B651-551D4F1C915D}"/>
              </a:ext>
            </a:extLst>
          </p:cNvPr>
          <p:cNvSpPr txBox="1"/>
          <p:nvPr/>
        </p:nvSpPr>
        <p:spPr>
          <a:xfrm>
            <a:off x="2444700" y="314870"/>
            <a:ext cx="6548471" cy="523220"/>
          </a:xfrm>
          <a:prstGeom prst="rect">
            <a:avLst/>
          </a:prstGeom>
          <a:noFill/>
        </p:spPr>
        <p:txBody>
          <a:bodyPr wrap="square" rtlCol="0">
            <a:spAutoFit/>
          </a:bodyPr>
          <a:lstStyle/>
          <a:p>
            <a:r>
              <a:rPr lang="fr-CH" sz="2800" b="1" dirty="0">
                <a:solidFill>
                  <a:srgbClr val="FF0000"/>
                </a:solidFill>
              </a:rPr>
              <a:t>ALICE control room, Chairman PAEC </a:t>
            </a:r>
            <a:r>
              <a:rPr lang="fr-CH" sz="2800" b="1" dirty="0" err="1">
                <a:solidFill>
                  <a:srgbClr val="FF0000"/>
                </a:solidFill>
              </a:rPr>
              <a:t>visit</a:t>
            </a:r>
            <a:endParaRPr lang="en-US" sz="2800" b="1" dirty="0">
              <a:solidFill>
                <a:srgbClr val="FF0000"/>
              </a:solidFill>
            </a:endParaRPr>
          </a:p>
        </p:txBody>
      </p:sp>
    </p:spTree>
    <p:extLst>
      <p:ext uri="{BB962C8B-B14F-4D97-AF65-F5344CB8AC3E}">
        <p14:creationId xmlns:p14="http://schemas.microsoft.com/office/powerpoint/2010/main" val="42779358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54334E-69F2-43C5-B617-237B9ABB56EC}" type="datetime1">
              <a:rPr lang="en-US" smtClean="0"/>
              <a:t>8/5/2020</a:t>
            </a:fld>
            <a:endParaRPr lang="en-US"/>
          </a:p>
        </p:txBody>
      </p:sp>
      <p:sp>
        <p:nvSpPr>
          <p:cNvPr id="3" name="Footer Placeholder 2"/>
          <p:cNvSpPr>
            <a:spLocks noGrp="1"/>
          </p:cNvSpPr>
          <p:nvPr>
            <p:ph type="ftr" sz="quarter" idx="11"/>
          </p:nvPr>
        </p:nvSpPr>
        <p:spPr/>
        <p:txBody>
          <a:bodyPr/>
          <a:lstStyle/>
          <a:p>
            <a:r>
              <a:rPr lang="en-US"/>
              <a:t>Webinar PINSTECH-CERN Collaboration </a:t>
            </a:r>
          </a:p>
        </p:txBody>
      </p:sp>
      <p:sp>
        <p:nvSpPr>
          <p:cNvPr id="4" name="Slide Number Placeholder 3"/>
          <p:cNvSpPr>
            <a:spLocks noGrp="1"/>
          </p:cNvSpPr>
          <p:nvPr>
            <p:ph type="sldNum" sz="quarter" idx="12"/>
          </p:nvPr>
        </p:nvSpPr>
        <p:spPr/>
        <p:txBody>
          <a:bodyPr/>
          <a:lstStyle/>
          <a:p>
            <a:fld id="{3FF4C11E-A135-4B5B-868A-275798F8F019}" type="slidenum">
              <a:rPr lang="en-US" smtClean="0"/>
              <a:t>35</a:t>
            </a:fld>
            <a:endParaRPr lang="en-US"/>
          </a:p>
        </p:txBody>
      </p:sp>
      <p:sp>
        <p:nvSpPr>
          <p:cNvPr id="5" name="TextBox 4"/>
          <p:cNvSpPr txBox="1"/>
          <p:nvPr/>
        </p:nvSpPr>
        <p:spPr>
          <a:xfrm>
            <a:off x="1205907" y="788837"/>
            <a:ext cx="10467617" cy="5324535"/>
          </a:xfrm>
          <a:prstGeom prst="rect">
            <a:avLst/>
          </a:prstGeom>
          <a:noFill/>
        </p:spPr>
        <p:txBody>
          <a:bodyPr wrap="square" rtlCol="0">
            <a:spAutoFit/>
          </a:bodyPr>
          <a:lstStyle/>
          <a:p>
            <a:r>
              <a:rPr lang="en-US" b="1" spc="-1" dirty="0">
                <a:solidFill>
                  <a:srgbClr val="000000"/>
                </a:solidFill>
                <a:ea typeface="WenQuanYi Micro Hei"/>
              </a:rPr>
              <a:t>PINSTECH is involved in physics analysis with data from the ALICE experiment, in the TPC upgrade of the ALICE  for run3 and also in O2 (Offline-Online) software for TPC upgrade.</a:t>
            </a:r>
          </a:p>
          <a:p>
            <a:r>
              <a:rPr lang="en-US" sz="1900" b="1" spc="-1" dirty="0">
                <a:solidFill>
                  <a:schemeClr val="accent1"/>
                </a:solidFill>
                <a:ea typeface="WenQuanYi Micro Hei"/>
              </a:rPr>
              <a:t>In Physics analysis:</a:t>
            </a:r>
          </a:p>
          <a:p>
            <a:r>
              <a:rPr lang="en-US" sz="1900" spc="-1" dirty="0">
                <a:solidFill>
                  <a:srgbClr val="000000"/>
                </a:solidFill>
              </a:rPr>
              <a:t>1. </a:t>
            </a:r>
            <a:r>
              <a:rPr lang="en-US" sz="1900" b="1" spc="-1" dirty="0">
                <a:solidFill>
                  <a:srgbClr val="000000"/>
                </a:solidFill>
              </a:rPr>
              <a:t>Absorption study of (anti-)deuteron and (anti-)helium in detector material of ALICE </a:t>
            </a:r>
          </a:p>
          <a:p>
            <a:r>
              <a:rPr lang="en-US" sz="1900" b="1" spc="-1" dirty="0">
                <a:solidFill>
                  <a:srgbClr val="000000"/>
                </a:solidFill>
              </a:rPr>
              <a:t>       Alexander P. </a:t>
            </a:r>
            <a:r>
              <a:rPr lang="en-US" sz="1900" b="1" spc="-1" dirty="0" err="1">
                <a:solidFill>
                  <a:srgbClr val="000000"/>
                </a:solidFill>
              </a:rPr>
              <a:t>Kalweit</a:t>
            </a:r>
            <a:r>
              <a:rPr lang="en-US" sz="1900" b="1" spc="-1" dirty="0">
                <a:solidFill>
                  <a:srgbClr val="000000"/>
                </a:solidFill>
              </a:rPr>
              <a:t>, M. </a:t>
            </a:r>
            <a:r>
              <a:rPr lang="en-US" sz="1900" b="1" spc="-1" dirty="0" err="1">
                <a:solidFill>
                  <a:srgbClr val="000000"/>
                </a:solidFill>
              </a:rPr>
              <a:t>Puccico</a:t>
            </a:r>
            <a:r>
              <a:rPr lang="en-US" sz="1900" b="1" spc="-1" dirty="0">
                <a:solidFill>
                  <a:srgbClr val="000000"/>
                </a:solidFill>
              </a:rPr>
              <a:t>, </a:t>
            </a:r>
            <a:r>
              <a:rPr lang="en-US" sz="1900" b="1" spc="-1" dirty="0" err="1">
                <a:solidFill>
                  <a:srgbClr val="00B0F0"/>
                </a:solidFill>
              </a:rPr>
              <a:t>Zafar</a:t>
            </a:r>
            <a:r>
              <a:rPr lang="en-US" sz="1900" b="1" spc="-1" dirty="0">
                <a:solidFill>
                  <a:srgbClr val="00B0F0"/>
                </a:solidFill>
              </a:rPr>
              <a:t> </a:t>
            </a:r>
            <a:r>
              <a:rPr lang="en-US" sz="1900" b="1" spc="-1" dirty="0" err="1">
                <a:solidFill>
                  <a:srgbClr val="00B0F0"/>
                </a:solidFill>
              </a:rPr>
              <a:t>Yasin</a:t>
            </a:r>
            <a:endParaRPr lang="en-US" sz="1900" b="1" spc="-1" dirty="0">
              <a:solidFill>
                <a:srgbClr val="00B0F0"/>
              </a:solidFill>
            </a:endParaRPr>
          </a:p>
          <a:p>
            <a:r>
              <a:rPr lang="en-US" sz="1900" b="1" spc="-1" dirty="0"/>
              <a:t>2. P</a:t>
            </a:r>
            <a:r>
              <a:rPr lang="en-US" sz="1900" b="1" dirty="0"/>
              <a:t>i, K, p production in </a:t>
            </a:r>
            <a:r>
              <a:rPr lang="en-US" sz="1900" b="1" dirty="0" err="1"/>
              <a:t>Xe-Xe</a:t>
            </a:r>
            <a:r>
              <a:rPr lang="en-US" sz="1900" b="1" dirty="0"/>
              <a:t> collision at 5.44TeV</a:t>
            </a:r>
          </a:p>
          <a:p>
            <a:r>
              <a:rPr lang="en-US" sz="1900" b="1" spc="-1" dirty="0">
                <a:solidFill>
                  <a:srgbClr val="00B0F0"/>
                </a:solidFill>
              </a:rPr>
              <a:t>     </a:t>
            </a:r>
            <a:r>
              <a:rPr lang="en-US" sz="1900" b="1" spc="-1" dirty="0" err="1">
                <a:solidFill>
                  <a:srgbClr val="00B0F0"/>
                </a:solidFill>
              </a:rPr>
              <a:t>Sadia</a:t>
            </a:r>
            <a:r>
              <a:rPr lang="en-US" sz="1900" b="1" spc="-1" dirty="0">
                <a:solidFill>
                  <a:srgbClr val="00B0F0"/>
                </a:solidFill>
              </a:rPr>
              <a:t> </a:t>
            </a:r>
            <a:r>
              <a:rPr lang="en-US" sz="1900" b="1" spc="-1" dirty="0" err="1">
                <a:solidFill>
                  <a:srgbClr val="00B0F0"/>
                </a:solidFill>
              </a:rPr>
              <a:t>Marium</a:t>
            </a:r>
            <a:r>
              <a:rPr lang="en-US" sz="1900" b="1" spc="-1" dirty="0"/>
              <a:t>, </a:t>
            </a:r>
            <a:r>
              <a:rPr lang="en-US" sz="1900" b="1" spc="-1" dirty="0" err="1"/>
              <a:t>Nicolo</a:t>
            </a:r>
            <a:r>
              <a:rPr lang="en-US" sz="1900" b="1" spc="-1" dirty="0"/>
              <a:t> </a:t>
            </a:r>
            <a:r>
              <a:rPr lang="en-US" sz="1900" b="1" spc="-1" dirty="0" err="1"/>
              <a:t>Jacazio</a:t>
            </a:r>
            <a:r>
              <a:rPr lang="en-US" sz="1900" b="1" spc="-1" dirty="0"/>
              <a:t>, Ivan </a:t>
            </a:r>
            <a:r>
              <a:rPr lang="en-US" sz="1900" b="1" spc="-1" dirty="0" err="1"/>
              <a:t>Rawasenga</a:t>
            </a:r>
            <a:endParaRPr lang="en-US" sz="1900" b="1" spc="-1" dirty="0"/>
          </a:p>
          <a:p>
            <a:r>
              <a:rPr lang="en-US" sz="1900" b="1" dirty="0">
                <a:solidFill>
                  <a:srgbClr val="002060"/>
                </a:solidFill>
              </a:rPr>
              <a:t>3. Study of (anti-)triton in p-p, p-</a:t>
            </a:r>
            <a:r>
              <a:rPr lang="en-US" sz="1900" b="1" dirty="0" err="1">
                <a:solidFill>
                  <a:srgbClr val="002060"/>
                </a:solidFill>
              </a:rPr>
              <a:t>Pb</a:t>
            </a:r>
            <a:r>
              <a:rPr lang="en-US" sz="1900" b="1" dirty="0">
                <a:solidFill>
                  <a:srgbClr val="002060"/>
                </a:solidFill>
              </a:rPr>
              <a:t> and </a:t>
            </a:r>
            <a:r>
              <a:rPr lang="en-US" sz="1900" b="1" dirty="0" err="1">
                <a:solidFill>
                  <a:srgbClr val="002060"/>
                </a:solidFill>
              </a:rPr>
              <a:t>Pb-Pb</a:t>
            </a:r>
            <a:r>
              <a:rPr lang="en-US" sz="1900" b="1" dirty="0">
                <a:solidFill>
                  <a:srgbClr val="002060"/>
                </a:solidFill>
              </a:rPr>
              <a:t> collisions at 5.02 </a:t>
            </a:r>
            <a:r>
              <a:rPr lang="en-US" sz="1900" b="1" dirty="0" err="1">
                <a:solidFill>
                  <a:srgbClr val="002060"/>
                </a:solidFill>
              </a:rPr>
              <a:t>TeV</a:t>
            </a:r>
            <a:r>
              <a:rPr lang="en-US" sz="1900" b="1" dirty="0">
                <a:solidFill>
                  <a:srgbClr val="002060"/>
                </a:solidFill>
              </a:rPr>
              <a:t>.</a:t>
            </a:r>
          </a:p>
          <a:p>
            <a:r>
              <a:rPr lang="en-US" sz="1900" b="1" dirty="0">
                <a:solidFill>
                  <a:srgbClr val="002060"/>
                </a:solidFill>
              </a:rPr>
              <a:t>     </a:t>
            </a:r>
            <a:r>
              <a:rPr lang="en-US" sz="1900" b="1" dirty="0">
                <a:solidFill>
                  <a:srgbClr val="00B0F0"/>
                </a:solidFill>
              </a:rPr>
              <a:t>Zafar Yasin, </a:t>
            </a:r>
            <a:r>
              <a:rPr lang="en-US" sz="1900" b="1" dirty="0" err="1">
                <a:solidFill>
                  <a:srgbClr val="00B0F0"/>
                </a:solidFill>
              </a:rPr>
              <a:t>Sohaib</a:t>
            </a:r>
            <a:r>
              <a:rPr lang="en-US" sz="1900" b="1" dirty="0">
                <a:solidFill>
                  <a:srgbClr val="00B0F0"/>
                </a:solidFill>
              </a:rPr>
              <a:t> Hassan, Maria Gul</a:t>
            </a:r>
            <a:r>
              <a:rPr lang="en-US" sz="1900" b="1" dirty="0">
                <a:solidFill>
                  <a:srgbClr val="002060"/>
                </a:solidFill>
              </a:rPr>
              <a:t>, A.P. </a:t>
            </a:r>
            <a:r>
              <a:rPr lang="en-US" sz="1900" b="1" dirty="0" err="1">
                <a:solidFill>
                  <a:srgbClr val="002060"/>
                </a:solidFill>
              </a:rPr>
              <a:t>Kalweit</a:t>
            </a:r>
            <a:endParaRPr lang="en-US" sz="1900" b="1" dirty="0">
              <a:solidFill>
                <a:srgbClr val="002060"/>
              </a:solidFill>
            </a:endParaRPr>
          </a:p>
          <a:p>
            <a:r>
              <a:rPr lang="en-US" sz="1900" b="1" dirty="0">
                <a:solidFill>
                  <a:srgbClr val="002060"/>
                </a:solidFill>
              </a:rPr>
              <a:t>4. </a:t>
            </a:r>
            <a:r>
              <a:rPr lang="en-US" sz="1900" b="1" dirty="0"/>
              <a:t>To study the behavior of (anti-)deuteron production vs Rt with ALICE data</a:t>
            </a:r>
            <a:endParaRPr lang="en-US" sz="1900" b="1" dirty="0">
              <a:solidFill>
                <a:srgbClr val="002060"/>
              </a:solidFill>
            </a:endParaRPr>
          </a:p>
          <a:p>
            <a:r>
              <a:rPr lang="en-US" sz="1900" b="1" dirty="0">
                <a:solidFill>
                  <a:srgbClr val="002060"/>
                </a:solidFill>
              </a:rPr>
              <a:t>     </a:t>
            </a:r>
            <a:r>
              <a:rPr lang="en-US" sz="1900" b="1" dirty="0">
                <a:solidFill>
                  <a:srgbClr val="00B0F0"/>
                </a:solidFill>
              </a:rPr>
              <a:t>Uzair Aslam, Zafar Yasin</a:t>
            </a:r>
          </a:p>
          <a:p>
            <a:r>
              <a:rPr lang="en-US" sz="1900" b="1" dirty="0"/>
              <a:t>5. Study of (anti-)deuteron production in pp collisions at 13 </a:t>
            </a:r>
            <a:r>
              <a:rPr lang="en-US" sz="1900" b="1" dirty="0" err="1"/>
              <a:t>TeV</a:t>
            </a:r>
            <a:r>
              <a:rPr lang="en-US" sz="1900" b="1" dirty="0"/>
              <a:t> with HM trigger using ALICE data</a:t>
            </a:r>
          </a:p>
          <a:p>
            <a:r>
              <a:rPr lang="en-US" sz="1900" b="1" dirty="0">
                <a:solidFill>
                  <a:srgbClr val="00B0F0"/>
                </a:solidFill>
              </a:rPr>
              <a:t>     Bilal </a:t>
            </a:r>
            <a:r>
              <a:rPr lang="en-US" sz="1900" b="1" dirty="0" err="1">
                <a:solidFill>
                  <a:srgbClr val="00B0F0"/>
                </a:solidFill>
              </a:rPr>
              <a:t>Javed</a:t>
            </a:r>
            <a:r>
              <a:rPr lang="en-US" sz="1900" b="1" dirty="0">
                <a:solidFill>
                  <a:srgbClr val="00B0F0"/>
                </a:solidFill>
              </a:rPr>
              <a:t>, Zafar Yasin</a:t>
            </a:r>
          </a:p>
          <a:p>
            <a:r>
              <a:rPr lang="en-US" sz="1900" b="1" dirty="0">
                <a:solidFill>
                  <a:schemeClr val="accent1"/>
                </a:solidFill>
              </a:rPr>
              <a:t>In detector upgrade:</a:t>
            </a:r>
          </a:p>
          <a:p>
            <a:r>
              <a:rPr lang="en-US" sz="1900" b="1" dirty="0">
                <a:solidFill>
                  <a:schemeClr val="accent1"/>
                </a:solidFill>
              </a:rPr>
              <a:t>4. </a:t>
            </a:r>
            <a:r>
              <a:rPr lang="en-US" sz="1900" b="1" dirty="0"/>
              <a:t>Assembly, testing and installation of gem detectors for TPC upgrade</a:t>
            </a:r>
          </a:p>
          <a:p>
            <a:r>
              <a:rPr lang="en-US" sz="1900" b="1" dirty="0">
                <a:solidFill>
                  <a:schemeClr val="accent1"/>
                </a:solidFill>
              </a:rPr>
              <a:t>     </a:t>
            </a:r>
            <a:r>
              <a:rPr lang="en-US" sz="1900" b="1" dirty="0" err="1">
                <a:solidFill>
                  <a:srgbClr val="00B0F0"/>
                </a:solidFill>
              </a:rPr>
              <a:t>Sohaib</a:t>
            </a:r>
            <a:r>
              <a:rPr lang="en-US" sz="1900" b="1" dirty="0">
                <a:solidFill>
                  <a:srgbClr val="00B0F0"/>
                </a:solidFill>
              </a:rPr>
              <a:t> Hassan, Maria </a:t>
            </a:r>
            <a:r>
              <a:rPr lang="en-US" sz="1900" b="1" dirty="0" err="1">
                <a:solidFill>
                  <a:srgbClr val="00B0F0"/>
                </a:solidFill>
              </a:rPr>
              <a:t>Gul</a:t>
            </a:r>
            <a:r>
              <a:rPr lang="en-US" sz="1900" b="1" dirty="0">
                <a:solidFill>
                  <a:srgbClr val="00B0F0"/>
                </a:solidFill>
              </a:rPr>
              <a:t>, </a:t>
            </a:r>
            <a:r>
              <a:rPr lang="en-US" sz="1900" b="1" dirty="0" err="1">
                <a:solidFill>
                  <a:srgbClr val="00B0F0"/>
                </a:solidFill>
              </a:rPr>
              <a:t>Chilo</a:t>
            </a:r>
            <a:r>
              <a:rPr lang="en-US" sz="1900" b="1" dirty="0">
                <a:solidFill>
                  <a:srgbClr val="00B0F0"/>
                </a:solidFill>
              </a:rPr>
              <a:t> </a:t>
            </a:r>
            <a:r>
              <a:rPr lang="en-US" sz="1900" b="1" dirty="0" err="1">
                <a:solidFill>
                  <a:srgbClr val="00B0F0"/>
                </a:solidFill>
              </a:rPr>
              <a:t>Garabatos</a:t>
            </a:r>
            <a:r>
              <a:rPr lang="en-US" sz="1900" b="1" dirty="0">
                <a:solidFill>
                  <a:srgbClr val="00B0F0"/>
                </a:solidFill>
              </a:rPr>
              <a:t> </a:t>
            </a:r>
            <a:r>
              <a:rPr lang="en-US" sz="1900" b="1" dirty="0" err="1">
                <a:solidFill>
                  <a:srgbClr val="00B0F0"/>
                </a:solidFill>
              </a:rPr>
              <a:t>Cuadrado</a:t>
            </a:r>
            <a:r>
              <a:rPr lang="en-US" sz="1900" b="1" dirty="0">
                <a:solidFill>
                  <a:srgbClr val="00B0F0"/>
                </a:solidFill>
              </a:rPr>
              <a:t>, Anastasia </a:t>
            </a:r>
            <a:r>
              <a:rPr lang="en-US" sz="1900" b="1" dirty="0" err="1">
                <a:solidFill>
                  <a:srgbClr val="00B0F0"/>
                </a:solidFill>
              </a:rPr>
              <a:t>Berdnikova</a:t>
            </a:r>
            <a:endParaRPr lang="en-US" sz="1900" b="1" dirty="0">
              <a:solidFill>
                <a:srgbClr val="00B0F0"/>
              </a:solidFill>
            </a:endParaRPr>
          </a:p>
          <a:p>
            <a:r>
              <a:rPr lang="en-US" sz="1900" b="1" dirty="0">
                <a:solidFill>
                  <a:schemeClr val="accent1"/>
                </a:solidFill>
              </a:rPr>
              <a:t>5. </a:t>
            </a:r>
            <a:r>
              <a:rPr lang="en-US" sz="1900" b="1" dirty="0"/>
              <a:t>Simulation studies for secondary discharges in GEM detectors</a:t>
            </a:r>
          </a:p>
          <a:p>
            <a:r>
              <a:rPr lang="en-US" sz="1900" b="1" dirty="0">
                <a:solidFill>
                  <a:schemeClr val="accent1"/>
                </a:solidFill>
              </a:rPr>
              <a:t>     </a:t>
            </a:r>
            <a:r>
              <a:rPr lang="en-US" sz="1900" b="1" dirty="0" err="1">
                <a:solidFill>
                  <a:srgbClr val="00B0F0"/>
                </a:solidFill>
              </a:rPr>
              <a:t>Sohaib</a:t>
            </a:r>
            <a:r>
              <a:rPr lang="en-US" sz="1900" b="1" dirty="0">
                <a:solidFill>
                  <a:srgbClr val="00B0F0"/>
                </a:solidFill>
              </a:rPr>
              <a:t> Hassan, </a:t>
            </a:r>
            <a:r>
              <a:rPr lang="en-US" sz="1900" b="1" dirty="0" err="1">
                <a:solidFill>
                  <a:srgbClr val="00B0F0"/>
                </a:solidFill>
              </a:rPr>
              <a:t>Chilo</a:t>
            </a:r>
            <a:r>
              <a:rPr lang="en-US" sz="1900" b="1" dirty="0">
                <a:solidFill>
                  <a:srgbClr val="00B0F0"/>
                </a:solidFill>
              </a:rPr>
              <a:t> </a:t>
            </a:r>
            <a:r>
              <a:rPr lang="en-US" sz="1900" b="1" dirty="0" err="1">
                <a:solidFill>
                  <a:srgbClr val="00B0F0"/>
                </a:solidFill>
              </a:rPr>
              <a:t>Garabatos</a:t>
            </a:r>
            <a:r>
              <a:rPr lang="en-US" sz="1900" b="1" dirty="0">
                <a:solidFill>
                  <a:srgbClr val="00B0F0"/>
                </a:solidFill>
              </a:rPr>
              <a:t> </a:t>
            </a:r>
            <a:r>
              <a:rPr lang="en-US" sz="1900" b="1" dirty="0" err="1">
                <a:solidFill>
                  <a:srgbClr val="00B0F0"/>
                </a:solidFill>
              </a:rPr>
              <a:t>Cuadrado</a:t>
            </a:r>
            <a:r>
              <a:rPr lang="en-US" sz="1900" b="1" dirty="0">
                <a:solidFill>
                  <a:srgbClr val="00B0F0"/>
                </a:solidFill>
              </a:rPr>
              <a:t>, Anastasia </a:t>
            </a:r>
            <a:r>
              <a:rPr lang="en-US" sz="1900" b="1" dirty="0" err="1">
                <a:solidFill>
                  <a:srgbClr val="00B0F0"/>
                </a:solidFill>
              </a:rPr>
              <a:t>Berdnikova</a:t>
            </a:r>
            <a:endParaRPr lang="en-US" sz="1900" b="1" dirty="0">
              <a:solidFill>
                <a:srgbClr val="00B0F0"/>
              </a:solidFill>
            </a:endParaRPr>
          </a:p>
        </p:txBody>
      </p:sp>
      <p:sp>
        <p:nvSpPr>
          <p:cNvPr id="7" name="TextBox 6"/>
          <p:cNvSpPr txBox="1"/>
          <p:nvPr/>
        </p:nvSpPr>
        <p:spPr>
          <a:xfrm>
            <a:off x="3616507" y="22640"/>
            <a:ext cx="5099539" cy="523220"/>
          </a:xfrm>
          <a:prstGeom prst="rect">
            <a:avLst/>
          </a:prstGeom>
          <a:noFill/>
        </p:spPr>
        <p:txBody>
          <a:bodyPr wrap="square" rtlCol="0">
            <a:spAutoFit/>
          </a:bodyPr>
          <a:lstStyle/>
          <a:p>
            <a:r>
              <a:rPr lang="en-GB" sz="2800" b="1" dirty="0">
                <a:solidFill>
                  <a:srgbClr val="FF0000"/>
                </a:solidFill>
              </a:rPr>
              <a:t>PINSTECH Involvement in ALICE</a:t>
            </a:r>
          </a:p>
        </p:txBody>
      </p:sp>
      <p:pic>
        <p:nvPicPr>
          <p:cNvPr id="8" name="Picture 5">
            <a:extLst>
              <a:ext uri="{FF2B5EF4-FFF2-40B4-BE49-F238E27FC236}">
                <a16:creationId xmlns:a16="http://schemas.microsoft.com/office/drawing/2014/main" id="{B2E88FFD-8DEF-4CC8-9C1E-CFD087F86D5D}"/>
              </a:ext>
            </a:extLst>
          </p:cNvPr>
          <p:cNvPicPr/>
          <p:nvPr/>
        </p:nvPicPr>
        <p:blipFill>
          <a:blip r:embed="rId2"/>
          <a:stretch/>
        </p:blipFill>
        <p:spPr>
          <a:xfrm>
            <a:off x="74100" y="98652"/>
            <a:ext cx="1071000" cy="1063080"/>
          </a:xfrm>
          <a:prstGeom prst="rect">
            <a:avLst/>
          </a:prstGeom>
          <a:ln>
            <a:noFill/>
          </a:ln>
        </p:spPr>
      </p:pic>
      <p:pic>
        <p:nvPicPr>
          <p:cNvPr id="9" name="Picture 8">
            <a:extLst>
              <a:ext uri="{FF2B5EF4-FFF2-40B4-BE49-F238E27FC236}">
                <a16:creationId xmlns:a16="http://schemas.microsoft.com/office/drawing/2014/main" id="{5ABB25FD-64FF-4ABE-9716-58CCD4D34D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87453" y="0"/>
            <a:ext cx="972142" cy="1312392"/>
          </a:xfrm>
          <a:prstGeom prst="rect">
            <a:avLst/>
          </a:prstGeom>
        </p:spPr>
      </p:pic>
    </p:spTree>
    <p:extLst>
      <p:ext uri="{BB962C8B-B14F-4D97-AF65-F5344CB8AC3E}">
        <p14:creationId xmlns:p14="http://schemas.microsoft.com/office/powerpoint/2010/main" val="26013605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B5FC13B-F74F-41A5-8F8E-2F47FFC381C3}"/>
              </a:ext>
            </a:extLst>
          </p:cNvPr>
          <p:cNvSpPr/>
          <p:nvPr/>
        </p:nvSpPr>
        <p:spPr>
          <a:xfrm>
            <a:off x="770481" y="3307258"/>
            <a:ext cx="11256200" cy="3231654"/>
          </a:xfrm>
          <a:prstGeom prst="rect">
            <a:avLst/>
          </a:prstGeom>
        </p:spPr>
        <p:txBody>
          <a:bodyPr wrap="square">
            <a:spAutoFit/>
          </a:bodyPr>
          <a:lstStyle/>
          <a:p>
            <a:r>
              <a:rPr lang="fr-CH" sz="2400" b="1" dirty="0">
                <a:solidFill>
                  <a:srgbClr val="FF0000"/>
                </a:solidFill>
                <a:latin typeface="Arial" pitchFamily="34" charset="0"/>
                <a:cs typeface="Arial" pitchFamily="34" charset="0"/>
              </a:rPr>
              <a:t>S</a:t>
            </a:r>
            <a:r>
              <a:rPr lang="en-US" sz="2400" b="1" dirty="0" err="1">
                <a:solidFill>
                  <a:srgbClr val="FF0000"/>
                </a:solidFill>
                <a:latin typeface="Arial" pitchFamily="34" charset="0"/>
                <a:cs typeface="Arial" pitchFamily="34" charset="0"/>
              </a:rPr>
              <a:t>ignatures</a:t>
            </a:r>
            <a:r>
              <a:rPr lang="en-US" sz="2400" b="1" dirty="0">
                <a:solidFill>
                  <a:srgbClr val="FF0000"/>
                </a:solidFill>
                <a:latin typeface="Arial" pitchFamily="34" charset="0"/>
                <a:cs typeface="Arial" pitchFamily="34" charset="0"/>
              </a:rPr>
              <a:t> of QGP</a:t>
            </a:r>
            <a:endParaRPr lang="en-US" sz="2400" b="1" dirty="0">
              <a:solidFill>
                <a:srgbClr val="131313"/>
              </a:solidFill>
              <a:latin typeface="Arial" pitchFamily="34" charset="0"/>
              <a:cs typeface="Arial" pitchFamily="34" charset="0"/>
            </a:endParaRPr>
          </a:p>
          <a:p>
            <a:pPr marL="342900" indent="-342900">
              <a:buFont typeface="+mj-lt"/>
              <a:buAutoNum type="arabicPeriod"/>
            </a:pPr>
            <a:r>
              <a:rPr lang="fr-CH" sz="2000" b="1" dirty="0">
                <a:solidFill>
                  <a:srgbClr val="FFC000"/>
                </a:solidFill>
                <a:latin typeface="Arial" pitchFamily="34" charset="0"/>
                <a:cs typeface="Arial" pitchFamily="34" charset="0"/>
              </a:rPr>
              <a:t>N</a:t>
            </a:r>
            <a:r>
              <a:rPr lang="en-US" sz="2000" b="1" dirty="0" err="1">
                <a:solidFill>
                  <a:srgbClr val="FFC000"/>
                </a:solidFill>
                <a:latin typeface="Arial" pitchFamily="34" charset="0"/>
                <a:cs typeface="Arial" pitchFamily="34" charset="0"/>
              </a:rPr>
              <a:t>uclear</a:t>
            </a:r>
            <a:r>
              <a:rPr lang="en-US" sz="2000" b="1" dirty="0">
                <a:solidFill>
                  <a:srgbClr val="FFC000"/>
                </a:solidFill>
                <a:latin typeface="Arial" pitchFamily="34" charset="0"/>
                <a:cs typeface="Arial" pitchFamily="34" charset="0"/>
              </a:rPr>
              <a:t> modification factor</a:t>
            </a:r>
          </a:p>
          <a:p>
            <a:pPr marL="342900" indent="-342900">
              <a:buFont typeface="+mj-lt"/>
              <a:buAutoNum type="arabicPeriod"/>
            </a:pPr>
            <a:r>
              <a:rPr lang="en-GB" sz="2000" b="1" dirty="0">
                <a:solidFill>
                  <a:srgbClr val="FFC000"/>
                </a:solidFill>
                <a:latin typeface="Arial" pitchFamily="34" charset="0"/>
                <a:cs typeface="Arial" pitchFamily="34" charset="0"/>
              </a:rPr>
              <a:t>Particle yields and statistical model</a:t>
            </a:r>
          </a:p>
          <a:p>
            <a:pPr marL="342900" indent="-342900">
              <a:buFont typeface="+mj-lt"/>
              <a:buAutoNum type="arabicPeriod"/>
            </a:pPr>
            <a:r>
              <a:rPr lang="en-GB" sz="2000" b="1" dirty="0">
                <a:solidFill>
                  <a:srgbClr val="FFC000"/>
                </a:solidFill>
                <a:latin typeface="Arial" pitchFamily="34" charset="0"/>
                <a:cs typeface="Arial" pitchFamily="34" charset="0"/>
              </a:rPr>
              <a:t>Collective flow and hydrodynamics (Will only touch radial flow not elliptic and others)</a:t>
            </a:r>
          </a:p>
          <a:p>
            <a:pPr marL="342900" indent="-342900">
              <a:buFont typeface="+mj-lt"/>
              <a:buAutoNum type="arabicPeriod"/>
            </a:pPr>
            <a:r>
              <a:rPr lang="fr-CH" sz="2000" b="1" dirty="0">
                <a:solidFill>
                  <a:srgbClr val="131313"/>
                </a:solidFill>
                <a:latin typeface="Arial" pitchFamily="34" charset="0"/>
                <a:cs typeface="Arial" pitchFamily="34" charset="0"/>
              </a:rPr>
              <a:t>S</a:t>
            </a:r>
            <a:r>
              <a:rPr lang="en-US" sz="2000" b="1" dirty="0" err="1">
                <a:solidFill>
                  <a:srgbClr val="131313"/>
                </a:solidFill>
                <a:latin typeface="Arial" pitchFamily="34" charset="0"/>
                <a:cs typeface="Arial" pitchFamily="34" charset="0"/>
              </a:rPr>
              <a:t>trnageness</a:t>
            </a:r>
            <a:r>
              <a:rPr lang="en-US" sz="2000" b="1" dirty="0">
                <a:solidFill>
                  <a:srgbClr val="131313"/>
                </a:solidFill>
                <a:latin typeface="Arial" pitchFamily="34" charset="0"/>
                <a:cs typeface="Arial" pitchFamily="34" charset="0"/>
              </a:rPr>
              <a:t> Enhancement</a:t>
            </a:r>
          </a:p>
          <a:p>
            <a:pPr marL="342900" indent="-342900">
              <a:buFont typeface="+mj-lt"/>
              <a:buAutoNum type="arabicPeriod"/>
            </a:pPr>
            <a:r>
              <a:rPr lang="fr-CH" sz="2000" b="1" dirty="0">
                <a:solidFill>
                  <a:srgbClr val="131313"/>
                </a:solidFill>
                <a:latin typeface="Arial" pitchFamily="34" charset="0"/>
                <a:cs typeface="Arial" pitchFamily="34" charset="0"/>
              </a:rPr>
              <a:t>E</a:t>
            </a:r>
            <a:r>
              <a:rPr lang="en-US" sz="2000" b="1" dirty="0" err="1">
                <a:solidFill>
                  <a:srgbClr val="131313"/>
                </a:solidFill>
                <a:latin typeface="Arial" pitchFamily="34" charset="0"/>
                <a:cs typeface="Arial" pitchFamily="34" charset="0"/>
              </a:rPr>
              <a:t>lliptic</a:t>
            </a:r>
            <a:r>
              <a:rPr lang="en-US" sz="2000" b="1" dirty="0">
                <a:solidFill>
                  <a:srgbClr val="131313"/>
                </a:solidFill>
                <a:latin typeface="Arial" pitchFamily="34" charset="0"/>
                <a:cs typeface="Arial" pitchFamily="34" charset="0"/>
              </a:rPr>
              <a:t> and radical flow</a:t>
            </a:r>
          </a:p>
          <a:p>
            <a:pPr marL="342900" indent="-342900">
              <a:buFont typeface="+mj-lt"/>
              <a:buAutoNum type="arabicPeriod"/>
            </a:pPr>
            <a:r>
              <a:rPr lang="en-US" sz="2000" b="1" dirty="0">
                <a:solidFill>
                  <a:srgbClr val="131313"/>
                </a:solidFill>
                <a:latin typeface="Arial" pitchFamily="34" charset="0"/>
                <a:cs typeface="Arial" pitchFamily="34" charset="0"/>
              </a:rPr>
              <a:t>Charged particle multiplicity</a:t>
            </a:r>
          </a:p>
          <a:p>
            <a:pPr marL="342900" indent="-342900">
              <a:buFont typeface="+mj-lt"/>
              <a:buAutoNum type="arabicPeriod"/>
            </a:pPr>
            <a:r>
              <a:rPr lang="en-US" sz="2000" b="1" dirty="0">
                <a:solidFill>
                  <a:srgbClr val="131313"/>
                </a:solidFill>
                <a:latin typeface="Arial" pitchFamily="34" charset="0"/>
                <a:cs typeface="Arial" pitchFamily="34" charset="0"/>
              </a:rPr>
              <a:t>J/ᴪ suppression </a:t>
            </a:r>
          </a:p>
          <a:p>
            <a:pPr marL="342900" indent="-342900">
              <a:buFont typeface="+mj-lt"/>
              <a:buAutoNum type="arabicPeriod"/>
            </a:pPr>
            <a:r>
              <a:rPr lang="en-US" sz="2000" b="1" dirty="0">
                <a:solidFill>
                  <a:srgbClr val="131313"/>
                </a:solidFill>
                <a:latin typeface="Arial" pitchFamily="34" charset="0"/>
                <a:cs typeface="Arial" pitchFamily="34" charset="0"/>
              </a:rPr>
              <a:t>Direct photon production</a:t>
            </a:r>
          </a:p>
          <a:p>
            <a:r>
              <a:rPr lang="en-US" sz="2000" b="1" dirty="0">
                <a:solidFill>
                  <a:srgbClr val="131313"/>
                </a:solidFill>
                <a:latin typeface="Arial" pitchFamily="34" charset="0"/>
                <a:cs typeface="Arial" pitchFamily="34" charset="0"/>
              </a:rPr>
              <a:t>I will discuss only first three here.</a:t>
            </a:r>
            <a:endParaRPr lang="en-US" sz="2000" b="1" dirty="0">
              <a:latin typeface="Arial" pitchFamily="34" charset="0"/>
              <a:cs typeface="Arial" pitchFamily="34" charset="0"/>
            </a:endParaRPr>
          </a:p>
        </p:txBody>
      </p:sp>
      <p:sp>
        <p:nvSpPr>
          <p:cNvPr id="5" name="Footer Placeholder 4">
            <a:extLst>
              <a:ext uri="{FF2B5EF4-FFF2-40B4-BE49-F238E27FC236}">
                <a16:creationId xmlns:a16="http://schemas.microsoft.com/office/drawing/2014/main" id="{FBDECD42-5E2A-4428-B749-7C252C29F349}"/>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4F1BEEB4-6B77-4ED3-BCF8-596DB720D385}"/>
              </a:ext>
            </a:extLst>
          </p:cNvPr>
          <p:cNvSpPr>
            <a:spLocks noGrp="1"/>
          </p:cNvSpPr>
          <p:nvPr>
            <p:ph type="sldNum" sz="quarter" idx="12"/>
          </p:nvPr>
        </p:nvSpPr>
        <p:spPr/>
        <p:txBody>
          <a:bodyPr/>
          <a:lstStyle/>
          <a:p>
            <a:fld id="{3FF4C11E-A135-4B5B-868A-275798F8F019}" type="slidenum">
              <a:rPr lang="en-US" smtClean="0"/>
              <a:t>36</a:t>
            </a:fld>
            <a:endParaRPr lang="en-US"/>
          </a:p>
        </p:txBody>
      </p:sp>
      <p:sp>
        <p:nvSpPr>
          <p:cNvPr id="7" name="Date Placeholder 6">
            <a:extLst>
              <a:ext uri="{FF2B5EF4-FFF2-40B4-BE49-F238E27FC236}">
                <a16:creationId xmlns:a16="http://schemas.microsoft.com/office/drawing/2014/main" id="{FCB30029-D3F6-40EC-86FB-6124BA601F4A}"/>
              </a:ext>
            </a:extLst>
          </p:cNvPr>
          <p:cNvSpPr>
            <a:spLocks noGrp="1"/>
          </p:cNvSpPr>
          <p:nvPr>
            <p:ph type="dt" sz="half" idx="10"/>
          </p:nvPr>
        </p:nvSpPr>
        <p:spPr/>
        <p:txBody>
          <a:bodyPr/>
          <a:lstStyle/>
          <a:p>
            <a:fld id="{4AB29B8A-F1D9-4421-8975-C217F721049D}" type="datetime1">
              <a:rPr lang="en-US" smtClean="0"/>
              <a:t>8/5/2020</a:t>
            </a:fld>
            <a:endParaRPr lang="en-US" dirty="0"/>
          </a:p>
        </p:txBody>
      </p:sp>
      <p:pic>
        <p:nvPicPr>
          <p:cNvPr id="8" name="Picture 5">
            <a:extLst>
              <a:ext uri="{FF2B5EF4-FFF2-40B4-BE49-F238E27FC236}">
                <a16:creationId xmlns:a16="http://schemas.microsoft.com/office/drawing/2014/main" id="{B8C31714-5743-4B8F-B045-B652FB4276CD}"/>
              </a:ext>
            </a:extLst>
          </p:cNvPr>
          <p:cNvPicPr/>
          <p:nvPr/>
        </p:nvPicPr>
        <p:blipFill>
          <a:blip r:embed="rId2"/>
          <a:stretch/>
        </p:blipFill>
        <p:spPr>
          <a:xfrm>
            <a:off x="0" y="35905"/>
            <a:ext cx="1071000" cy="1063080"/>
          </a:xfrm>
          <a:prstGeom prst="rect">
            <a:avLst/>
          </a:prstGeom>
          <a:ln>
            <a:noFill/>
          </a:ln>
        </p:spPr>
      </p:pic>
      <p:pic>
        <p:nvPicPr>
          <p:cNvPr id="9" name="Picture 8">
            <a:extLst>
              <a:ext uri="{FF2B5EF4-FFF2-40B4-BE49-F238E27FC236}">
                <a16:creationId xmlns:a16="http://schemas.microsoft.com/office/drawing/2014/main" id="{BE9EDBB7-2D41-4643-A28D-B5A517DE5D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28368" y="30516"/>
            <a:ext cx="972142" cy="1312392"/>
          </a:xfrm>
          <a:prstGeom prst="rect">
            <a:avLst/>
          </a:prstGeom>
        </p:spPr>
      </p:pic>
      <p:sp>
        <p:nvSpPr>
          <p:cNvPr id="4" name="Rectangle 3">
            <a:extLst>
              <a:ext uri="{FF2B5EF4-FFF2-40B4-BE49-F238E27FC236}">
                <a16:creationId xmlns:a16="http://schemas.microsoft.com/office/drawing/2014/main" id="{18C64F17-F25E-452C-8150-E0BC370FA48C}"/>
              </a:ext>
            </a:extLst>
          </p:cNvPr>
          <p:cNvSpPr/>
          <p:nvPr/>
        </p:nvSpPr>
        <p:spPr>
          <a:xfrm>
            <a:off x="4368061" y="163492"/>
            <a:ext cx="3828292" cy="584775"/>
          </a:xfrm>
          <a:prstGeom prst="rect">
            <a:avLst/>
          </a:prstGeom>
        </p:spPr>
        <p:txBody>
          <a:bodyPr wrap="none">
            <a:spAutoFit/>
          </a:bodyPr>
          <a:lstStyle/>
          <a:p>
            <a:r>
              <a:rPr lang="fr-CH" sz="3200" b="1" dirty="0">
                <a:solidFill>
                  <a:srgbClr val="FF0000"/>
                </a:solidFill>
                <a:latin typeface="Arial" panose="020B0604020202020204" pitchFamily="34" charset="0"/>
                <a:cs typeface="Arial" panose="020B0604020202020204" pitchFamily="34" charset="0"/>
              </a:rPr>
              <a:t>S</a:t>
            </a:r>
            <a:r>
              <a:rPr lang="en-US" sz="3200" b="1" dirty="0" err="1">
                <a:solidFill>
                  <a:srgbClr val="FF0000"/>
                </a:solidFill>
                <a:latin typeface="Arial" panose="020B0604020202020204" pitchFamily="34" charset="0"/>
                <a:cs typeface="Arial" panose="020B0604020202020204" pitchFamily="34" charset="0"/>
              </a:rPr>
              <a:t>ignatures</a:t>
            </a:r>
            <a:r>
              <a:rPr lang="en-US" sz="3200" b="1" dirty="0">
                <a:solidFill>
                  <a:srgbClr val="FF0000"/>
                </a:solidFill>
                <a:latin typeface="Arial" panose="020B0604020202020204" pitchFamily="34" charset="0"/>
                <a:cs typeface="Arial" panose="020B0604020202020204" pitchFamily="34" charset="0"/>
              </a:rPr>
              <a:t> of QGP</a:t>
            </a:r>
          </a:p>
        </p:txBody>
      </p:sp>
      <p:sp>
        <p:nvSpPr>
          <p:cNvPr id="10" name="TextBox 9">
            <a:extLst>
              <a:ext uri="{FF2B5EF4-FFF2-40B4-BE49-F238E27FC236}">
                <a16:creationId xmlns:a16="http://schemas.microsoft.com/office/drawing/2014/main" id="{3FAF34B7-49A5-4451-ABC9-D367BCCF3C63}"/>
              </a:ext>
            </a:extLst>
          </p:cNvPr>
          <p:cNvSpPr txBox="1"/>
          <p:nvPr/>
        </p:nvSpPr>
        <p:spPr>
          <a:xfrm>
            <a:off x="770481" y="954000"/>
            <a:ext cx="10583319" cy="2462213"/>
          </a:xfrm>
          <a:prstGeom prst="rect">
            <a:avLst/>
          </a:prstGeom>
          <a:noFill/>
        </p:spPr>
        <p:txBody>
          <a:bodyPr wrap="square" rtlCol="0">
            <a:spAutoFit/>
          </a:bodyPr>
          <a:lstStyle/>
          <a:p>
            <a:pPr algn="just"/>
            <a:r>
              <a:rPr lang="en-GB" sz="2200" b="1" dirty="0">
                <a:latin typeface="Arial" pitchFamily="34" charset="0"/>
                <a:cs typeface="Arial" pitchFamily="34" charset="0"/>
              </a:rPr>
              <a:t>It is not possible to measure directly QGP (too small and short lived), only final state hadrons produced after the QGP has cooled down and the particles produced at the early stages of the collisions that escape the system are measured  to deduce the initial information of QGP. </a:t>
            </a:r>
          </a:p>
          <a:p>
            <a:pPr algn="just"/>
            <a:r>
              <a:rPr lang="en-GB" sz="2200" b="1" dirty="0">
                <a:latin typeface="Arial" pitchFamily="34" charset="0"/>
                <a:cs typeface="Arial" pitchFamily="34" charset="0"/>
              </a:rPr>
              <a:t>The investigation of the creation of the QGP and the study of its properties is thus relying on appropriate experimental observables (so-called “signatures”) and their comparison to models.</a:t>
            </a:r>
          </a:p>
        </p:txBody>
      </p:sp>
    </p:spTree>
    <p:extLst>
      <p:ext uri="{BB962C8B-B14F-4D97-AF65-F5344CB8AC3E}">
        <p14:creationId xmlns:p14="http://schemas.microsoft.com/office/powerpoint/2010/main" val="20564904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EACA81-F148-44BD-A393-D25EF4F4F1FA}"/>
              </a:ext>
            </a:extLst>
          </p:cNvPr>
          <p:cNvSpPr>
            <a:spLocks noGrp="1"/>
          </p:cNvSpPr>
          <p:nvPr>
            <p:ph type="dt" sz="half" idx="10"/>
          </p:nvPr>
        </p:nvSpPr>
        <p:spPr/>
        <p:txBody>
          <a:bodyPr/>
          <a:lstStyle/>
          <a:p>
            <a:fld id="{C038A42A-F831-4D9B-92B6-6B7582F782FE}" type="datetime1">
              <a:rPr lang="en-US" smtClean="0"/>
              <a:t>8/5/2020</a:t>
            </a:fld>
            <a:endParaRPr lang="en-US"/>
          </a:p>
        </p:txBody>
      </p:sp>
      <p:sp>
        <p:nvSpPr>
          <p:cNvPr id="3" name="Footer Placeholder 2">
            <a:extLst>
              <a:ext uri="{FF2B5EF4-FFF2-40B4-BE49-F238E27FC236}">
                <a16:creationId xmlns:a16="http://schemas.microsoft.com/office/drawing/2014/main" id="{CE679F3E-86F4-4D82-A5CD-3B5BAB2C7C9F}"/>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13A55148-E768-44DA-AD42-CCCE8BE37409}"/>
              </a:ext>
            </a:extLst>
          </p:cNvPr>
          <p:cNvSpPr>
            <a:spLocks noGrp="1"/>
          </p:cNvSpPr>
          <p:nvPr>
            <p:ph type="sldNum" sz="quarter" idx="12"/>
          </p:nvPr>
        </p:nvSpPr>
        <p:spPr/>
        <p:txBody>
          <a:bodyPr/>
          <a:lstStyle/>
          <a:p>
            <a:fld id="{3FF4C11E-A135-4B5B-868A-275798F8F019}" type="slidenum">
              <a:rPr lang="en-US" smtClean="0"/>
              <a:t>37</a:t>
            </a:fld>
            <a:endParaRPr lang="en-US"/>
          </a:p>
        </p:txBody>
      </p:sp>
      <p:sp>
        <p:nvSpPr>
          <p:cNvPr id="10" name="TextBox 9">
            <a:extLst>
              <a:ext uri="{FF2B5EF4-FFF2-40B4-BE49-F238E27FC236}">
                <a16:creationId xmlns:a16="http://schemas.microsoft.com/office/drawing/2014/main" id="{41658583-CC5F-4E89-8D6D-1667B4B8B1A5}"/>
              </a:ext>
            </a:extLst>
          </p:cNvPr>
          <p:cNvSpPr txBox="1"/>
          <p:nvPr/>
        </p:nvSpPr>
        <p:spPr>
          <a:xfrm>
            <a:off x="19050" y="3203218"/>
            <a:ext cx="6148668" cy="3447098"/>
          </a:xfrm>
          <a:prstGeom prst="rect">
            <a:avLst/>
          </a:prstGeom>
          <a:noFill/>
        </p:spPr>
        <p:txBody>
          <a:bodyPr wrap="square" rtlCol="0">
            <a:spAutoFit/>
          </a:bodyPr>
          <a:lstStyle/>
          <a:p>
            <a:r>
              <a:rPr lang="fr-CH" sz="2000" b="1" dirty="0">
                <a:solidFill>
                  <a:srgbClr val="0070C0"/>
                </a:solidFill>
              </a:rPr>
              <a:t>How </a:t>
            </a:r>
            <a:r>
              <a:rPr lang="fr-CH" sz="2000" b="1" dirty="0" err="1">
                <a:solidFill>
                  <a:srgbClr val="0070C0"/>
                </a:solidFill>
              </a:rPr>
              <a:t>does</a:t>
            </a:r>
            <a:r>
              <a:rPr lang="fr-CH" sz="2000" b="1" dirty="0">
                <a:solidFill>
                  <a:srgbClr val="0070C0"/>
                </a:solidFill>
              </a:rPr>
              <a:t> QGP </a:t>
            </a:r>
            <a:r>
              <a:rPr lang="fr-CH" sz="2000" b="1" dirty="0" err="1">
                <a:solidFill>
                  <a:srgbClr val="0070C0"/>
                </a:solidFill>
              </a:rPr>
              <a:t>effects</a:t>
            </a:r>
            <a:r>
              <a:rPr lang="fr-CH" sz="2000" b="1" dirty="0">
                <a:solidFill>
                  <a:srgbClr val="0070C0"/>
                </a:solidFill>
              </a:rPr>
              <a:t> </a:t>
            </a:r>
            <a:r>
              <a:rPr lang="fr-CH" sz="2000" b="1" dirty="0" err="1">
                <a:solidFill>
                  <a:srgbClr val="0070C0"/>
                </a:solidFill>
              </a:rPr>
              <a:t>particles</a:t>
            </a:r>
            <a:r>
              <a:rPr lang="fr-CH" sz="2000" b="1" dirty="0">
                <a:solidFill>
                  <a:srgbClr val="0070C0"/>
                </a:solidFill>
              </a:rPr>
              <a:t> </a:t>
            </a:r>
            <a:r>
              <a:rPr lang="fr-CH" sz="2000" b="1" dirty="0" err="1">
                <a:solidFill>
                  <a:srgbClr val="0070C0"/>
                </a:solidFill>
              </a:rPr>
              <a:t>going</a:t>
            </a:r>
            <a:r>
              <a:rPr lang="fr-CH" sz="2000" b="1" dirty="0">
                <a:solidFill>
                  <a:srgbClr val="0070C0"/>
                </a:solidFill>
              </a:rPr>
              <a:t> </a:t>
            </a:r>
            <a:r>
              <a:rPr lang="fr-CH" sz="2000" b="1" dirty="0" err="1">
                <a:solidFill>
                  <a:srgbClr val="0070C0"/>
                </a:solidFill>
              </a:rPr>
              <a:t>through</a:t>
            </a:r>
            <a:r>
              <a:rPr lang="fr-CH" sz="2000" b="1" dirty="0">
                <a:solidFill>
                  <a:srgbClr val="0070C0"/>
                </a:solidFill>
              </a:rPr>
              <a:t> </a:t>
            </a:r>
            <a:r>
              <a:rPr lang="fr-CH" sz="2000" b="1" dirty="0" err="1">
                <a:solidFill>
                  <a:srgbClr val="0070C0"/>
                </a:solidFill>
              </a:rPr>
              <a:t>it</a:t>
            </a:r>
            <a:r>
              <a:rPr lang="fr-CH" sz="2000" b="1" dirty="0">
                <a:solidFill>
                  <a:srgbClr val="0070C0"/>
                </a:solidFill>
              </a:rPr>
              <a:t>. </a:t>
            </a:r>
          </a:p>
          <a:p>
            <a:r>
              <a:rPr lang="fr-CH" sz="2000" b="1" dirty="0"/>
              <a:t>In the detector </a:t>
            </a:r>
            <a:r>
              <a:rPr lang="fr-CH" sz="2000" b="1" dirty="0" err="1"/>
              <a:t>we</a:t>
            </a:r>
            <a:r>
              <a:rPr lang="fr-CH" sz="2000" b="1" dirty="0"/>
              <a:t> have back to back jets.</a:t>
            </a:r>
          </a:p>
          <a:p>
            <a:r>
              <a:rPr lang="fr-CH" sz="2000" b="1" dirty="0" err="1"/>
              <a:t>Two</a:t>
            </a:r>
            <a:r>
              <a:rPr lang="fr-CH" sz="2000" b="1" dirty="0"/>
              <a:t> </a:t>
            </a:r>
            <a:r>
              <a:rPr lang="fr-CH" sz="2000" b="1" dirty="0" err="1"/>
              <a:t>peaks</a:t>
            </a:r>
            <a:r>
              <a:rPr lang="fr-CH" sz="2000" b="1" dirty="0"/>
              <a:t> in pp and one </a:t>
            </a:r>
            <a:r>
              <a:rPr lang="fr-CH" sz="2000" b="1" dirty="0" err="1"/>
              <a:t>peak</a:t>
            </a:r>
            <a:r>
              <a:rPr lang="fr-CH" sz="2000" b="1" dirty="0"/>
              <a:t> </a:t>
            </a:r>
            <a:r>
              <a:rPr lang="fr-CH" sz="2000" b="1" dirty="0" err="1"/>
              <a:t>disapperas</a:t>
            </a:r>
            <a:r>
              <a:rPr lang="fr-CH" sz="2000" b="1" dirty="0"/>
              <a:t> in Pb-Pb due to Energy </a:t>
            </a:r>
            <a:r>
              <a:rPr lang="fr-CH" sz="2000" b="1" dirty="0" err="1"/>
              <a:t>loss</a:t>
            </a:r>
            <a:r>
              <a:rPr lang="fr-CH" sz="2000" b="1" dirty="0"/>
              <a:t> in medium (QGP). In Pb-Pb lot of </a:t>
            </a:r>
            <a:r>
              <a:rPr lang="fr-CH" sz="2000" b="1" dirty="0" err="1"/>
              <a:t>little</a:t>
            </a:r>
            <a:r>
              <a:rPr lang="fr-CH" sz="2000" b="1" dirty="0"/>
              <a:t> </a:t>
            </a:r>
            <a:r>
              <a:rPr lang="fr-CH" sz="2000" b="1" dirty="0" err="1"/>
              <a:t>towers</a:t>
            </a:r>
            <a:r>
              <a:rPr lang="fr-CH" sz="2000" b="1" dirty="0"/>
              <a:t>., </a:t>
            </a:r>
            <a:r>
              <a:rPr lang="fr-CH" sz="2000" b="1" dirty="0" err="1"/>
              <a:t>tremendious</a:t>
            </a:r>
            <a:r>
              <a:rPr lang="fr-CH" sz="2000" b="1" dirty="0"/>
              <a:t> </a:t>
            </a:r>
            <a:r>
              <a:rPr lang="fr-CH" sz="2000" b="1" dirty="0" err="1"/>
              <a:t>number</a:t>
            </a:r>
            <a:r>
              <a:rPr lang="fr-CH" sz="2000" b="1" dirty="0"/>
              <a:t> of </a:t>
            </a:r>
            <a:r>
              <a:rPr lang="fr-CH" sz="2000" b="1" dirty="0" err="1"/>
              <a:t>particles</a:t>
            </a:r>
            <a:r>
              <a:rPr lang="fr-CH" sz="2000" b="1" dirty="0"/>
              <a:t> as </a:t>
            </a:r>
            <a:r>
              <a:rPr lang="fr-CH" sz="2000" b="1" dirty="0" err="1"/>
              <a:t>compared</a:t>
            </a:r>
            <a:r>
              <a:rPr lang="fr-CH" sz="2000" b="1" dirty="0"/>
              <a:t> to p-p. one of the jets </a:t>
            </a:r>
            <a:r>
              <a:rPr lang="fr-CH" sz="2000" b="1" dirty="0" err="1"/>
              <a:t>is</a:t>
            </a:r>
            <a:r>
              <a:rPr lang="fr-CH" sz="2000" b="1" dirty="0"/>
              <a:t> </a:t>
            </a:r>
            <a:r>
              <a:rPr lang="fr-CH" sz="2000" b="1" dirty="0" err="1"/>
              <a:t>completely</a:t>
            </a:r>
            <a:r>
              <a:rPr lang="fr-CH" sz="2000" b="1" dirty="0"/>
              <a:t> </a:t>
            </a:r>
            <a:r>
              <a:rPr lang="fr-CH" sz="2000" b="1" dirty="0" err="1"/>
              <a:t>dissolved</a:t>
            </a:r>
            <a:r>
              <a:rPr lang="fr-CH" sz="2000" b="1" dirty="0"/>
              <a:t> in the medium and </a:t>
            </a:r>
            <a:r>
              <a:rPr lang="fr-CH" sz="2000" b="1" dirty="0" err="1"/>
              <a:t>this</a:t>
            </a:r>
            <a:r>
              <a:rPr lang="fr-CH" sz="2000" b="1" dirty="0"/>
              <a:t> </a:t>
            </a:r>
            <a:r>
              <a:rPr lang="fr-CH" sz="2000" b="1" dirty="0" err="1"/>
              <a:t>is</a:t>
            </a:r>
            <a:r>
              <a:rPr lang="fr-CH" sz="2000" b="1" dirty="0"/>
              <a:t> </a:t>
            </a:r>
            <a:r>
              <a:rPr lang="fr-CH" sz="2000" b="1" dirty="0" err="1"/>
              <a:t>called</a:t>
            </a:r>
            <a:r>
              <a:rPr lang="fr-CH" sz="2000" b="1" dirty="0"/>
              <a:t> </a:t>
            </a:r>
            <a:r>
              <a:rPr lang="fr-CH" sz="2000" b="1" dirty="0">
                <a:solidFill>
                  <a:srgbClr val="C00000"/>
                </a:solidFill>
              </a:rPr>
              <a:t>jet </a:t>
            </a:r>
            <a:r>
              <a:rPr lang="fr-CH" sz="2000" b="1" dirty="0" err="1">
                <a:solidFill>
                  <a:srgbClr val="C00000"/>
                </a:solidFill>
              </a:rPr>
              <a:t>quenching</a:t>
            </a:r>
            <a:r>
              <a:rPr lang="fr-CH" sz="2000" b="1" dirty="0"/>
              <a:t>.</a:t>
            </a:r>
          </a:p>
          <a:p>
            <a:endParaRPr lang="fr-CH" sz="2000" b="1" dirty="0"/>
          </a:p>
          <a:p>
            <a:r>
              <a:rPr lang="fr-CH" sz="2000" b="1" i="1" dirty="0">
                <a:solidFill>
                  <a:srgbClr val="00B050"/>
                </a:solidFill>
              </a:rPr>
              <a:t>No </a:t>
            </a:r>
            <a:r>
              <a:rPr lang="fr-CH" sz="2000" b="1" i="1" dirty="0" err="1">
                <a:solidFill>
                  <a:srgbClr val="00B050"/>
                </a:solidFill>
              </a:rPr>
              <a:t>evidence</a:t>
            </a:r>
            <a:r>
              <a:rPr lang="fr-CH" sz="2000" b="1" i="1" dirty="0">
                <a:solidFill>
                  <a:srgbClr val="00B050"/>
                </a:solidFill>
              </a:rPr>
              <a:t> of jet </a:t>
            </a:r>
            <a:r>
              <a:rPr lang="fr-CH" sz="2000" b="1" i="1" dirty="0" err="1">
                <a:solidFill>
                  <a:srgbClr val="00B050"/>
                </a:solidFill>
              </a:rPr>
              <a:t>quenching</a:t>
            </a:r>
            <a:r>
              <a:rPr lang="fr-CH" sz="2000" b="1" i="1" dirty="0">
                <a:solidFill>
                  <a:srgbClr val="00B050"/>
                </a:solidFill>
              </a:rPr>
              <a:t> in </a:t>
            </a:r>
            <a:r>
              <a:rPr lang="fr-CH" sz="2000" b="1" i="1" dirty="0" err="1">
                <a:solidFill>
                  <a:srgbClr val="00B050"/>
                </a:solidFill>
              </a:rPr>
              <a:t>small</a:t>
            </a:r>
            <a:r>
              <a:rPr lang="fr-CH" sz="2000" b="1" i="1" dirty="0">
                <a:solidFill>
                  <a:srgbClr val="00B050"/>
                </a:solidFill>
              </a:rPr>
              <a:t> </a:t>
            </a:r>
            <a:r>
              <a:rPr lang="fr-CH" sz="2000" b="1" i="1" dirty="0" err="1">
                <a:solidFill>
                  <a:srgbClr val="00B050"/>
                </a:solidFill>
              </a:rPr>
              <a:t>systems</a:t>
            </a:r>
            <a:r>
              <a:rPr lang="fr-CH" sz="2000" b="1" i="1" dirty="0">
                <a:solidFill>
                  <a:srgbClr val="00B050"/>
                </a:solidFill>
              </a:rPr>
              <a:t> </a:t>
            </a:r>
          </a:p>
          <a:p>
            <a:r>
              <a:rPr lang="fr-CH" sz="2000" b="1" i="1" dirty="0" err="1">
                <a:solidFill>
                  <a:srgbClr val="00B050"/>
                </a:solidFill>
              </a:rPr>
              <a:t>until</a:t>
            </a:r>
            <a:r>
              <a:rPr lang="fr-CH" sz="2000" b="1" i="1" dirty="0">
                <a:solidFill>
                  <a:srgbClr val="00B050"/>
                </a:solidFill>
              </a:rPr>
              <a:t> </a:t>
            </a:r>
            <a:r>
              <a:rPr lang="fr-CH" sz="2000" b="1" i="1" dirty="0" err="1">
                <a:solidFill>
                  <a:srgbClr val="00B050"/>
                </a:solidFill>
              </a:rPr>
              <a:t>now</a:t>
            </a:r>
            <a:r>
              <a:rPr lang="fr-CH" sz="2000" b="1" i="1" dirty="0">
                <a:solidFill>
                  <a:srgbClr val="00B050"/>
                </a:solidFill>
              </a:rPr>
              <a:t>.</a:t>
            </a:r>
          </a:p>
          <a:p>
            <a:endParaRPr lang="en-US" dirty="0"/>
          </a:p>
        </p:txBody>
      </p:sp>
      <p:sp>
        <p:nvSpPr>
          <p:cNvPr id="9" name="TextBox 8">
            <a:extLst>
              <a:ext uri="{FF2B5EF4-FFF2-40B4-BE49-F238E27FC236}">
                <a16:creationId xmlns:a16="http://schemas.microsoft.com/office/drawing/2014/main" id="{24AE09CA-5CE2-462C-A885-F5B8FD347010}"/>
              </a:ext>
            </a:extLst>
          </p:cNvPr>
          <p:cNvSpPr txBox="1"/>
          <p:nvPr/>
        </p:nvSpPr>
        <p:spPr>
          <a:xfrm>
            <a:off x="2967384" y="136525"/>
            <a:ext cx="5643216" cy="584775"/>
          </a:xfrm>
          <a:prstGeom prst="rect">
            <a:avLst/>
          </a:prstGeom>
          <a:noFill/>
        </p:spPr>
        <p:txBody>
          <a:bodyPr wrap="square" rtlCol="0">
            <a:spAutoFit/>
          </a:bodyPr>
          <a:lstStyle/>
          <a:p>
            <a:r>
              <a:rPr lang="fr-CH" sz="3200" b="1" dirty="0" err="1">
                <a:solidFill>
                  <a:srgbClr val="FF0000"/>
                </a:solidFill>
              </a:rPr>
              <a:t>Nuclear</a:t>
            </a:r>
            <a:r>
              <a:rPr lang="fr-CH" sz="3200" b="1" dirty="0">
                <a:solidFill>
                  <a:srgbClr val="FF0000"/>
                </a:solidFill>
              </a:rPr>
              <a:t> modification factor, R</a:t>
            </a:r>
            <a:r>
              <a:rPr lang="fr-CH" sz="3200" b="1" baseline="-25000" dirty="0">
                <a:solidFill>
                  <a:srgbClr val="FF0000"/>
                </a:solidFill>
              </a:rPr>
              <a:t>AA</a:t>
            </a:r>
            <a:endParaRPr lang="en-US" sz="3200" b="1" baseline="-25000" dirty="0">
              <a:solidFill>
                <a:srgbClr val="FF0000"/>
              </a:solidFill>
            </a:endParaRPr>
          </a:p>
        </p:txBody>
      </p:sp>
      <p:pic>
        <p:nvPicPr>
          <p:cNvPr id="11" name="Picture 5">
            <a:extLst>
              <a:ext uri="{FF2B5EF4-FFF2-40B4-BE49-F238E27FC236}">
                <a16:creationId xmlns:a16="http://schemas.microsoft.com/office/drawing/2014/main" id="{137BD1A2-F691-465B-B540-AF761DB696D2}"/>
              </a:ext>
            </a:extLst>
          </p:cNvPr>
          <p:cNvPicPr/>
          <p:nvPr/>
        </p:nvPicPr>
        <p:blipFill>
          <a:blip r:embed="rId2"/>
          <a:stretch/>
        </p:blipFill>
        <p:spPr>
          <a:xfrm>
            <a:off x="122675" y="0"/>
            <a:ext cx="1071000" cy="1063080"/>
          </a:xfrm>
          <a:prstGeom prst="rect">
            <a:avLst/>
          </a:prstGeom>
          <a:ln>
            <a:noFill/>
          </a:ln>
        </p:spPr>
      </p:pic>
      <p:pic>
        <p:nvPicPr>
          <p:cNvPr id="12" name="Picture 11">
            <a:extLst>
              <a:ext uri="{FF2B5EF4-FFF2-40B4-BE49-F238E27FC236}">
                <a16:creationId xmlns:a16="http://schemas.microsoft.com/office/drawing/2014/main" id="{E9876CF1-FEC3-43F8-932D-1D33A4626B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1400" y="150583"/>
            <a:ext cx="972142" cy="1312392"/>
          </a:xfrm>
          <a:prstGeom prst="rect">
            <a:avLst/>
          </a:prstGeom>
        </p:spPr>
      </p:pic>
      <p:sp>
        <p:nvSpPr>
          <p:cNvPr id="13" name="Rectangle 12">
            <a:extLst>
              <a:ext uri="{FF2B5EF4-FFF2-40B4-BE49-F238E27FC236}">
                <a16:creationId xmlns:a16="http://schemas.microsoft.com/office/drawing/2014/main" id="{E7817CBD-DF5A-4D11-ACEA-97F4D9DB52FF}"/>
              </a:ext>
            </a:extLst>
          </p:cNvPr>
          <p:cNvSpPr/>
          <p:nvPr/>
        </p:nvSpPr>
        <p:spPr>
          <a:xfrm>
            <a:off x="138458" y="1063080"/>
            <a:ext cx="5643217" cy="2246769"/>
          </a:xfrm>
          <a:prstGeom prst="rect">
            <a:avLst/>
          </a:prstGeom>
        </p:spPr>
        <p:txBody>
          <a:bodyPr wrap="square">
            <a:spAutoFit/>
          </a:bodyPr>
          <a:lstStyle/>
          <a:p>
            <a:r>
              <a:rPr lang="en-GB" sz="2000" b="1" i="1" dirty="0">
                <a:solidFill>
                  <a:srgbClr val="0070C0"/>
                </a:solidFill>
              </a:rPr>
              <a:t>A jet is a narrow cone of </a:t>
            </a:r>
            <a:r>
              <a:rPr lang="en-GB" sz="2000" b="1" i="1" dirty="0">
                <a:solidFill>
                  <a:srgbClr val="0070C0"/>
                </a:solidFill>
                <a:hlinkClick r:id="rId4" tooltip="Hadrons">
                  <a:extLst>
                    <a:ext uri="{A12FA001-AC4F-418D-AE19-62706E023703}">
                      <ahyp:hlinkClr xmlns:ahyp="http://schemas.microsoft.com/office/drawing/2018/hyperlinkcolor" val="tx"/>
                    </a:ext>
                  </a:extLst>
                </a:hlinkClick>
              </a:rPr>
              <a:t>hadrons</a:t>
            </a:r>
            <a:r>
              <a:rPr lang="en-GB" sz="2000" b="1" i="1" dirty="0">
                <a:solidFill>
                  <a:srgbClr val="0070C0"/>
                </a:solidFill>
              </a:rPr>
              <a:t> and other particles produced by the </a:t>
            </a:r>
            <a:r>
              <a:rPr lang="en-GB" sz="2000" b="1" i="1" dirty="0" err="1">
                <a:solidFill>
                  <a:srgbClr val="0070C0"/>
                </a:solidFill>
                <a:hlinkClick r:id="rId5" tooltip="Hadronization">
                  <a:extLst>
                    <a:ext uri="{A12FA001-AC4F-418D-AE19-62706E023703}">
                      <ahyp:hlinkClr xmlns:ahyp="http://schemas.microsoft.com/office/drawing/2018/hyperlinkcolor" val="tx"/>
                    </a:ext>
                  </a:extLst>
                </a:hlinkClick>
              </a:rPr>
              <a:t>hadronization</a:t>
            </a:r>
            <a:r>
              <a:rPr lang="en-GB" sz="2000" b="1" i="1" dirty="0">
                <a:solidFill>
                  <a:srgbClr val="0070C0"/>
                </a:solidFill>
              </a:rPr>
              <a:t> of a </a:t>
            </a:r>
            <a:r>
              <a:rPr lang="en-GB" sz="2000" b="1" i="1" dirty="0">
                <a:solidFill>
                  <a:srgbClr val="0070C0"/>
                </a:solidFill>
                <a:hlinkClick r:id="rId6" tooltip="Quark">
                  <a:extLst>
                    <a:ext uri="{A12FA001-AC4F-418D-AE19-62706E023703}">
                      <ahyp:hlinkClr xmlns:ahyp="http://schemas.microsoft.com/office/drawing/2018/hyperlinkcolor" val="tx"/>
                    </a:ext>
                  </a:extLst>
                </a:hlinkClick>
              </a:rPr>
              <a:t>quark</a:t>
            </a:r>
            <a:r>
              <a:rPr lang="en-GB" sz="2000" b="1" i="1" dirty="0">
                <a:solidFill>
                  <a:srgbClr val="0070C0"/>
                </a:solidFill>
              </a:rPr>
              <a:t> or </a:t>
            </a:r>
            <a:r>
              <a:rPr lang="en-GB" sz="2000" b="1" i="1" dirty="0">
                <a:solidFill>
                  <a:srgbClr val="0070C0"/>
                </a:solidFill>
                <a:hlinkClick r:id="rId7" tooltip="Gluon">
                  <a:extLst>
                    <a:ext uri="{A12FA001-AC4F-418D-AE19-62706E023703}">
                      <ahyp:hlinkClr xmlns:ahyp="http://schemas.microsoft.com/office/drawing/2018/hyperlinkcolor" val="tx"/>
                    </a:ext>
                  </a:extLst>
                </a:hlinkClick>
              </a:rPr>
              <a:t>gluon</a:t>
            </a:r>
            <a:r>
              <a:rPr lang="en-GB" sz="2000" b="1" i="1" dirty="0">
                <a:solidFill>
                  <a:srgbClr val="0070C0"/>
                </a:solidFill>
              </a:rPr>
              <a:t> in a </a:t>
            </a:r>
            <a:r>
              <a:rPr lang="en-GB" sz="2000" b="1" i="1" dirty="0">
                <a:solidFill>
                  <a:srgbClr val="0070C0"/>
                </a:solidFill>
                <a:hlinkClick r:id="rId8" tooltip="Particle physics">
                  <a:extLst>
                    <a:ext uri="{A12FA001-AC4F-418D-AE19-62706E023703}">
                      <ahyp:hlinkClr xmlns:ahyp="http://schemas.microsoft.com/office/drawing/2018/hyperlinkcolor" val="tx"/>
                    </a:ext>
                  </a:extLst>
                </a:hlinkClick>
              </a:rPr>
              <a:t>particle physics</a:t>
            </a:r>
            <a:r>
              <a:rPr lang="en-GB" sz="2000" b="1" i="1" dirty="0">
                <a:solidFill>
                  <a:srgbClr val="0070C0"/>
                </a:solidFill>
              </a:rPr>
              <a:t> or heavy </a:t>
            </a:r>
            <a:r>
              <a:rPr lang="en-GB" sz="2000" b="1" i="1" dirty="0">
                <a:solidFill>
                  <a:srgbClr val="0070C0"/>
                </a:solidFill>
                <a:hlinkClick r:id="rId9" tooltip="Ion">
                  <a:extLst>
                    <a:ext uri="{A12FA001-AC4F-418D-AE19-62706E023703}">
                      <ahyp:hlinkClr xmlns:ahyp="http://schemas.microsoft.com/office/drawing/2018/hyperlinkcolor" val="tx"/>
                    </a:ext>
                  </a:extLst>
                </a:hlinkClick>
              </a:rPr>
              <a:t>ion</a:t>
            </a:r>
            <a:r>
              <a:rPr lang="en-GB" sz="2000" b="1" i="1" dirty="0">
                <a:solidFill>
                  <a:srgbClr val="0070C0"/>
                </a:solidFill>
              </a:rPr>
              <a:t> experiment.</a:t>
            </a:r>
          </a:p>
          <a:p>
            <a:r>
              <a:rPr lang="en-GB" sz="2000" b="1" dirty="0"/>
              <a:t>Jets are produced in QCD hard scattering processes, creating high transverse momentum quarks or gluons</a:t>
            </a:r>
          </a:p>
        </p:txBody>
      </p:sp>
      <p:pic>
        <p:nvPicPr>
          <p:cNvPr id="5" name="Picture 4">
            <a:extLst>
              <a:ext uri="{FF2B5EF4-FFF2-40B4-BE49-F238E27FC236}">
                <a16:creationId xmlns:a16="http://schemas.microsoft.com/office/drawing/2014/main" id="{1C767F96-E523-4F79-9DFC-DBAD08DFA17D}"/>
              </a:ext>
            </a:extLst>
          </p:cNvPr>
          <p:cNvPicPr>
            <a:picLocks noChangeAspect="1"/>
          </p:cNvPicPr>
          <p:nvPr/>
        </p:nvPicPr>
        <p:blipFill>
          <a:blip r:embed="rId10"/>
          <a:stretch>
            <a:fillRect/>
          </a:stretch>
        </p:blipFill>
        <p:spPr>
          <a:xfrm>
            <a:off x="9318742" y="1546113"/>
            <a:ext cx="2734800" cy="4213834"/>
          </a:xfrm>
          <a:prstGeom prst="rect">
            <a:avLst/>
          </a:prstGeom>
        </p:spPr>
      </p:pic>
      <p:pic>
        <p:nvPicPr>
          <p:cNvPr id="6" name="Picture 5">
            <a:extLst>
              <a:ext uri="{FF2B5EF4-FFF2-40B4-BE49-F238E27FC236}">
                <a16:creationId xmlns:a16="http://schemas.microsoft.com/office/drawing/2014/main" id="{35FF5C68-A3F4-465C-A20F-E195E4D24058}"/>
              </a:ext>
            </a:extLst>
          </p:cNvPr>
          <p:cNvPicPr>
            <a:picLocks noChangeAspect="1"/>
          </p:cNvPicPr>
          <p:nvPr/>
        </p:nvPicPr>
        <p:blipFill>
          <a:blip r:embed="rId11"/>
          <a:stretch>
            <a:fillRect/>
          </a:stretch>
        </p:blipFill>
        <p:spPr>
          <a:xfrm>
            <a:off x="5743086" y="731033"/>
            <a:ext cx="3431400" cy="3596234"/>
          </a:xfrm>
          <a:prstGeom prst="rect">
            <a:avLst/>
          </a:prstGeom>
        </p:spPr>
      </p:pic>
    </p:spTree>
    <p:extLst>
      <p:ext uri="{BB962C8B-B14F-4D97-AF65-F5344CB8AC3E}">
        <p14:creationId xmlns:p14="http://schemas.microsoft.com/office/powerpoint/2010/main" val="26513192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EACA81-F148-44BD-A393-D25EF4F4F1FA}"/>
              </a:ext>
            </a:extLst>
          </p:cNvPr>
          <p:cNvSpPr>
            <a:spLocks noGrp="1"/>
          </p:cNvSpPr>
          <p:nvPr>
            <p:ph type="dt" sz="half" idx="10"/>
          </p:nvPr>
        </p:nvSpPr>
        <p:spPr/>
        <p:txBody>
          <a:bodyPr/>
          <a:lstStyle/>
          <a:p>
            <a:fld id="{AE57D61B-04D7-4CFE-B55E-E943280D31A9}" type="datetime1">
              <a:rPr lang="en-US" smtClean="0"/>
              <a:t>8/5/2020</a:t>
            </a:fld>
            <a:endParaRPr lang="en-US"/>
          </a:p>
        </p:txBody>
      </p:sp>
      <p:sp>
        <p:nvSpPr>
          <p:cNvPr id="3" name="Footer Placeholder 2">
            <a:extLst>
              <a:ext uri="{FF2B5EF4-FFF2-40B4-BE49-F238E27FC236}">
                <a16:creationId xmlns:a16="http://schemas.microsoft.com/office/drawing/2014/main" id="{CE679F3E-86F4-4D82-A5CD-3B5BAB2C7C9F}"/>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13A55148-E768-44DA-AD42-CCCE8BE37409}"/>
              </a:ext>
            </a:extLst>
          </p:cNvPr>
          <p:cNvSpPr>
            <a:spLocks noGrp="1"/>
          </p:cNvSpPr>
          <p:nvPr>
            <p:ph type="sldNum" sz="quarter" idx="12"/>
          </p:nvPr>
        </p:nvSpPr>
        <p:spPr/>
        <p:txBody>
          <a:bodyPr/>
          <a:lstStyle/>
          <a:p>
            <a:fld id="{3FF4C11E-A135-4B5B-868A-275798F8F019}" type="slidenum">
              <a:rPr lang="en-US" smtClean="0"/>
              <a:t>38</a:t>
            </a:fld>
            <a:endParaRPr lang="en-US"/>
          </a:p>
        </p:txBody>
      </p:sp>
      <p:pic>
        <p:nvPicPr>
          <p:cNvPr id="7" name="Picture 6">
            <a:extLst>
              <a:ext uri="{FF2B5EF4-FFF2-40B4-BE49-F238E27FC236}">
                <a16:creationId xmlns:a16="http://schemas.microsoft.com/office/drawing/2014/main" id="{590DBBD1-74D7-46FC-81AB-A8CB4023105D}"/>
              </a:ext>
            </a:extLst>
          </p:cNvPr>
          <p:cNvPicPr>
            <a:picLocks noChangeAspect="1"/>
          </p:cNvPicPr>
          <p:nvPr/>
        </p:nvPicPr>
        <p:blipFill>
          <a:blip r:embed="rId2"/>
          <a:stretch>
            <a:fillRect/>
          </a:stretch>
        </p:blipFill>
        <p:spPr>
          <a:xfrm>
            <a:off x="4357208" y="810990"/>
            <a:ext cx="6220176" cy="5354899"/>
          </a:xfrm>
          <a:prstGeom prst="rect">
            <a:avLst/>
          </a:prstGeom>
        </p:spPr>
      </p:pic>
      <p:sp>
        <p:nvSpPr>
          <p:cNvPr id="8" name="TextBox 7">
            <a:extLst>
              <a:ext uri="{FF2B5EF4-FFF2-40B4-BE49-F238E27FC236}">
                <a16:creationId xmlns:a16="http://schemas.microsoft.com/office/drawing/2014/main" id="{24AE09CA-5CE2-462C-A885-F5B8FD347010}"/>
              </a:ext>
            </a:extLst>
          </p:cNvPr>
          <p:cNvSpPr txBox="1"/>
          <p:nvPr/>
        </p:nvSpPr>
        <p:spPr>
          <a:xfrm>
            <a:off x="3581400" y="279450"/>
            <a:ext cx="5898878" cy="584775"/>
          </a:xfrm>
          <a:prstGeom prst="rect">
            <a:avLst/>
          </a:prstGeom>
          <a:noFill/>
        </p:spPr>
        <p:txBody>
          <a:bodyPr wrap="square" rtlCol="0">
            <a:spAutoFit/>
          </a:bodyPr>
          <a:lstStyle/>
          <a:p>
            <a:r>
              <a:rPr lang="fr-CH" sz="3200" b="1" dirty="0" err="1">
                <a:solidFill>
                  <a:srgbClr val="FF0000"/>
                </a:solidFill>
              </a:rPr>
              <a:t>Nuclear</a:t>
            </a:r>
            <a:r>
              <a:rPr lang="fr-CH" sz="3200" b="1" dirty="0">
                <a:solidFill>
                  <a:srgbClr val="FF0000"/>
                </a:solidFill>
              </a:rPr>
              <a:t> modification factor, R</a:t>
            </a:r>
            <a:r>
              <a:rPr lang="fr-CH" sz="3200" b="1" baseline="-25000" dirty="0">
                <a:solidFill>
                  <a:srgbClr val="FF0000"/>
                </a:solidFill>
              </a:rPr>
              <a:t>AA</a:t>
            </a:r>
            <a:endParaRPr lang="en-US" sz="3200" b="1" baseline="-25000" dirty="0">
              <a:solidFill>
                <a:srgbClr val="FF0000"/>
              </a:solidFill>
            </a:endParaRPr>
          </a:p>
        </p:txBody>
      </p:sp>
      <p:pic>
        <p:nvPicPr>
          <p:cNvPr id="9" name="Picture 5">
            <a:extLst>
              <a:ext uri="{FF2B5EF4-FFF2-40B4-BE49-F238E27FC236}">
                <a16:creationId xmlns:a16="http://schemas.microsoft.com/office/drawing/2014/main" id="{56B3C92F-DBCD-4C1C-85A6-5956B6187C14}"/>
              </a:ext>
            </a:extLst>
          </p:cNvPr>
          <p:cNvPicPr/>
          <p:nvPr/>
        </p:nvPicPr>
        <p:blipFill>
          <a:blip r:embed="rId3"/>
          <a:stretch/>
        </p:blipFill>
        <p:spPr>
          <a:xfrm>
            <a:off x="399930" y="279450"/>
            <a:ext cx="1071000" cy="1063080"/>
          </a:xfrm>
          <a:prstGeom prst="rect">
            <a:avLst/>
          </a:prstGeom>
          <a:ln>
            <a:noFill/>
          </a:ln>
        </p:spPr>
      </p:pic>
      <p:pic>
        <p:nvPicPr>
          <p:cNvPr id="10" name="Picture 9">
            <a:extLst>
              <a:ext uri="{FF2B5EF4-FFF2-40B4-BE49-F238E27FC236}">
                <a16:creationId xmlns:a16="http://schemas.microsoft.com/office/drawing/2014/main" id="{05BD6DE5-0966-4579-82AD-B81E3E7D0A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67458" y="154794"/>
            <a:ext cx="972142" cy="1312392"/>
          </a:xfrm>
          <a:prstGeom prst="rect">
            <a:avLst/>
          </a:prstGeom>
        </p:spPr>
      </p:pic>
      <p:sp>
        <p:nvSpPr>
          <p:cNvPr id="5" name="TextBox 4"/>
          <p:cNvSpPr txBox="1"/>
          <p:nvPr/>
        </p:nvSpPr>
        <p:spPr>
          <a:xfrm>
            <a:off x="399930" y="2261286"/>
            <a:ext cx="3640729" cy="1785104"/>
          </a:xfrm>
          <a:prstGeom prst="rect">
            <a:avLst/>
          </a:prstGeom>
          <a:noFill/>
        </p:spPr>
        <p:txBody>
          <a:bodyPr wrap="square" rtlCol="0">
            <a:spAutoFit/>
          </a:bodyPr>
          <a:lstStyle/>
          <a:p>
            <a:r>
              <a:rPr lang="en-GB" sz="2200" b="1" dirty="0">
                <a:latin typeface="Arial" pitchFamily="34" charset="0"/>
                <a:cs typeface="Arial" pitchFamily="34" charset="0"/>
              </a:rPr>
              <a:t>If no QGP, R</a:t>
            </a:r>
            <a:r>
              <a:rPr lang="en-GB" sz="2200" b="1" baseline="-25000" dirty="0">
                <a:latin typeface="Arial" pitchFamily="34" charset="0"/>
                <a:cs typeface="Arial" pitchFamily="34" charset="0"/>
              </a:rPr>
              <a:t>AA</a:t>
            </a:r>
            <a:r>
              <a:rPr lang="en-GB" sz="2200" b="1" dirty="0">
                <a:latin typeface="Arial" pitchFamily="34" charset="0"/>
                <a:cs typeface="Arial" pitchFamily="34" charset="0"/>
              </a:rPr>
              <a:t> = 1</a:t>
            </a:r>
          </a:p>
          <a:p>
            <a:endParaRPr lang="en-GB" sz="2200" b="1" dirty="0">
              <a:latin typeface="Arial" pitchFamily="34" charset="0"/>
              <a:cs typeface="Arial" pitchFamily="34" charset="0"/>
            </a:endParaRPr>
          </a:p>
          <a:p>
            <a:r>
              <a:rPr lang="en-GB" sz="2200" b="1" dirty="0">
                <a:latin typeface="Arial" pitchFamily="34" charset="0"/>
                <a:cs typeface="Arial" pitchFamily="34" charset="0"/>
              </a:rPr>
              <a:t>More suppression in central collisions as compared to peripheral.</a:t>
            </a:r>
          </a:p>
        </p:txBody>
      </p:sp>
    </p:spTree>
    <p:extLst>
      <p:ext uri="{BB962C8B-B14F-4D97-AF65-F5344CB8AC3E}">
        <p14:creationId xmlns:p14="http://schemas.microsoft.com/office/powerpoint/2010/main" val="24114627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CustomShape 1"/>
          <p:cNvSpPr/>
          <p:nvPr/>
        </p:nvSpPr>
        <p:spPr>
          <a:xfrm>
            <a:off x="7101720" y="2165760"/>
            <a:ext cx="3923640" cy="849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000000"/>
                </a:solidFill>
                <a:uFill>
                  <a:solidFill>
                    <a:srgbClr val="FFFFFF"/>
                  </a:solidFill>
                </a:uFill>
                <a:latin typeface="Arial"/>
                <a:ea typeface="DejaVu Sans"/>
              </a:rPr>
              <a:t>   </a:t>
            </a:r>
            <a:endParaRPr lang="en-US" sz="1800" b="0" strike="noStrike" spc="-1">
              <a:solidFill>
                <a:srgbClr val="000000"/>
              </a:solidFill>
              <a:uFill>
                <a:solidFill>
                  <a:srgbClr val="FFFFFF"/>
                </a:solidFill>
              </a:uFill>
              <a:latin typeface="Arial"/>
            </a:endParaRPr>
          </a:p>
        </p:txBody>
      </p:sp>
      <p:sp>
        <p:nvSpPr>
          <p:cNvPr id="178" name="CustomShape 2"/>
          <p:cNvSpPr/>
          <p:nvPr/>
        </p:nvSpPr>
        <p:spPr>
          <a:xfrm>
            <a:off x="7209000" y="806040"/>
            <a:ext cx="3526200" cy="1107000"/>
          </a:xfrm>
          <a:prstGeom prst="rect">
            <a:avLst/>
          </a:prstGeom>
          <a:noFill/>
          <a:ln>
            <a:noFill/>
          </a:ln>
        </p:spPr>
        <p:style>
          <a:lnRef idx="0">
            <a:scrgbClr r="0" g="0" b="0"/>
          </a:lnRef>
          <a:fillRef idx="0">
            <a:scrgbClr r="0" g="0" b="0"/>
          </a:fillRef>
          <a:effectRef idx="0">
            <a:scrgbClr r="0" g="0" b="0"/>
          </a:effectRef>
          <a:fontRef idx="minor"/>
        </p:style>
      </p:sp>
      <p:sp>
        <p:nvSpPr>
          <p:cNvPr id="180" name="CustomShape 3"/>
          <p:cNvSpPr/>
          <p:nvPr/>
        </p:nvSpPr>
        <p:spPr>
          <a:xfrm>
            <a:off x="4038480" y="6356520"/>
            <a:ext cx="4107600" cy="357840"/>
          </a:xfrm>
          <a:prstGeom prst="rect">
            <a:avLst/>
          </a:prstGeom>
          <a:noFill/>
          <a:ln>
            <a:noFill/>
          </a:ln>
        </p:spPr>
        <p:style>
          <a:lnRef idx="0">
            <a:scrgbClr r="0" g="0" b="0"/>
          </a:lnRef>
          <a:fillRef idx="0">
            <a:scrgbClr r="0" g="0" b="0"/>
          </a:fillRef>
          <a:effectRef idx="0">
            <a:scrgbClr r="0" g="0" b="0"/>
          </a:effectRef>
          <a:fontRef idx="minor"/>
        </p:style>
      </p:sp>
      <p:sp>
        <p:nvSpPr>
          <p:cNvPr id="181" name="CustomShape 4"/>
          <p:cNvSpPr/>
          <p:nvPr/>
        </p:nvSpPr>
        <p:spPr>
          <a:xfrm>
            <a:off x="8610480" y="6356520"/>
            <a:ext cx="2736000" cy="357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endParaRPr lang="en-US" sz="1800" b="0" strike="noStrike" spc="-1" dirty="0">
              <a:solidFill>
                <a:srgbClr val="000000"/>
              </a:solidFill>
              <a:uFill>
                <a:solidFill>
                  <a:srgbClr val="FFFFFF"/>
                </a:solidFill>
              </a:uFill>
              <a:latin typeface="Arial"/>
            </a:endParaRPr>
          </a:p>
        </p:txBody>
      </p:sp>
      <p:pic>
        <p:nvPicPr>
          <p:cNvPr id="183" name="Picture 152"/>
          <p:cNvPicPr/>
          <p:nvPr/>
        </p:nvPicPr>
        <p:blipFill>
          <a:blip r:embed="rId2"/>
          <a:stretch/>
        </p:blipFill>
        <p:spPr>
          <a:xfrm>
            <a:off x="5775480" y="1081080"/>
            <a:ext cx="6240600" cy="5375160"/>
          </a:xfrm>
          <a:prstGeom prst="rect">
            <a:avLst/>
          </a:prstGeom>
          <a:ln>
            <a:noFill/>
          </a:ln>
        </p:spPr>
      </p:pic>
      <p:sp>
        <p:nvSpPr>
          <p:cNvPr id="184" name="CustomShape 6"/>
          <p:cNvSpPr/>
          <p:nvPr/>
        </p:nvSpPr>
        <p:spPr>
          <a:xfrm>
            <a:off x="3422340" y="270085"/>
            <a:ext cx="4911480" cy="450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3200" b="1" strike="noStrike" spc="-1" dirty="0">
                <a:solidFill>
                  <a:srgbClr val="FF0000"/>
                </a:solidFill>
                <a:uFill>
                  <a:solidFill>
                    <a:srgbClr val="FFFFFF"/>
                  </a:solidFill>
                </a:uFill>
                <a:latin typeface="Arial"/>
                <a:ea typeface="DejaVu Sans"/>
              </a:rPr>
              <a:t>PID from TPC </a:t>
            </a:r>
            <a:endParaRPr lang="en-US" sz="3200" b="0" strike="noStrike" spc="-1" dirty="0">
              <a:solidFill>
                <a:srgbClr val="000000"/>
              </a:solidFill>
              <a:uFill>
                <a:solidFill>
                  <a:srgbClr val="FFFFFF"/>
                </a:solidFill>
              </a:uFill>
              <a:latin typeface="Arial"/>
            </a:endParaRPr>
          </a:p>
        </p:txBody>
      </p:sp>
      <p:pic>
        <p:nvPicPr>
          <p:cNvPr id="186" name="Picture 17"/>
          <p:cNvPicPr/>
          <p:nvPr/>
        </p:nvPicPr>
        <p:blipFill>
          <a:blip r:embed="rId3"/>
          <a:stretch/>
        </p:blipFill>
        <p:spPr>
          <a:xfrm>
            <a:off x="10843920" y="109080"/>
            <a:ext cx="1006200" cy="1045440"/>
          </a:xfrm>
          <a:prstGeom prst="rect">
            <a:avLst/>
          </a:prstGeom>
          <a:ln>
            <a:noFill/>
          </a:ln>
        </p:spPr>
      </p:pic>
      <p:sp>
        <p:nvSpPr>
          <p:cNvPr id="3" name="TextBox 2">
            <a:extLst>
              <a:ext uri="{FF2B5EF4-FFF2-40B4-BE49-F238E27FC236}">
                <a16:creationId xmlns:a16="http://schemas.microsoft.com/office/drawing/2014/main" id="{7DAC5A8C-2101-421A-8A26-314E43B5DC4B}"/>
              </a:ext>
            </a:extLst>
          </p:cNvPr>
          <p:cNvSpPr txBox="1"/>
          <p:nvPr/>
        </p:nvSpPr>
        <p:spPr>
          <a:xfrm>
            <a:off x="200835" y="4515737"/>
            <a:ext cx="5441576" cy="1569660"/>
          </a:xfrm>
          <a:prstGeom prst="rect">
            <a:avLst/>
          </a:prstGeom>
          <a:noFill/>
        </p:spPr>
        <p:txBody>
          <a:bodyPr wrap="square" rtlCol="0">
            <a:spAutoFit/>
          </a:bodyPr>
          <a:lstStyle/>
          <a:p>
            <a:r>
              <a:rPr lang="fr-CH" sz="2400" b="1" dirty="0">
                <a:solidFill>
                  <a:srgbClr val="002060"/>
                </a:solidFill>
              </a:rPr>
              <a:t>First </a:t>
            </a:r>
            <a:r>
              <a:rPr lang="fr-CH" sz="2400" b="1" dirty="0" err="1">
                <a:solidFill>
                  <a:srgbClr val="002060"/>
                </a:solidFill>
              </a:rPr>
              <a:t>step</a:t>
            </a:r>
            <a:r>
              <a:rPr lang="fr-CH" sz="2400" b="1" dirty="0">
                <a:solidFill>
                  <a:srgbClr val="002060"/>
                </a:solidFill>
              </a:rPr>
              <a:t> </a:t>
            </a:r>
            <a:r>
              <a:rPr lang="fr-CH" sz="2400" b="1" dirty="0" err="1"/>
              <a:t>is</a:t>
            </a:r>
            <a:r>
              <a:rPr lang="fr-CH" sz="2400" b="1" dirty="0"/>
              <a:t> to </a:t>
            </a:r>
            <a:r>
              <a:rPr lang="fr-CH" sz="2400" b="1" dirty="0" err="1"/>
              <a:t>identify</a:t>
            </a:r>
            <a:r>
              <a:rPr lang="fr-CH" sz="2400" b="1" dirty="0"/>
              <a:t> (anti-)</a:t>
            </a:r>
            <a:r>
              <a:rPr lang="fr-CH" sz="2400" b="1" dirty="0" err="1"/>
              <a:t>deuterons</a:t>
            </a:r>
            <a:r>
              <a:rPr lang="fr-CH" sz="2400" b="1" dirty="0"/>
              <a:t> and </a:t>
            </a:r>
            <a:r>
              <a:rPr lang="fr-CH" sz="2400" b="1" dirty="0" err="1"/>
              <a:t>separate</a:t>
            </a:r>
            <a:r>
              <a:rPr lang="fr-CH" sz="2400" b="1" dirty="0"/>
              <a:t> </a:t>
            </a:r>
            <a:r>
              <a:rPr lang="fr-CH" sz="2400" b="1" dirty="0" err="1"/>
              <a:t>them</a:t>
            </a:r>
            <a:r>
              <a:rPr lang="fr-CH" sz="2400" b="1" dirty="0"/>
              <a:t> </a:t>
            </a:r>
            <a:r>
              <a:rPr lang="fr-CH" sz="2400" b="1" dirty="0" err="1"/>
              <a:t>from</a:t>
            </a:r>
            <a:r>
              <a:rPr lang="fr-CH" sz="2400" b="1" dirty="0"/>
              <a:t> </a:t>
            </a:r>
            <a:r>
              <a:rPr lang="fr-CH" sz="2400" b="1" dirty="0" err="1"/>
              <a:t>other</a:t>
            </a:r>
            <a:r>
              <a:rPr lang="fr-CH" sz="2400" b="1" dirty="0"/>
              <a:t> </a:t>
            </a:r>
            <a:r>
              <a:rPr lang="fr-CH" sz="2400" b="1" dirty="0" err="1"/>
              <a:t>particles</a:t>
            </a:r>
            <a:r>
              <a:rPr lang="fr-CH" sz="2400" b="1" dirty="0"/>
              <a:t>. </a:t>
            </a:r>
            <a:r>
              <a:rPr lang="fr-CH" sz="2400" b="1" dirty="0" err="1"/>
              <a:t>From</a:t>
            </a:r>
            <a:r>
              <a:rPr lang="fr-CH" sz="2400" b="1" dirty="0"/>
              <a:t> the performance plots </a:t>
            </a:r>
            <a:r>
              <a:rPr lang="fr-CH" sz="2400" b="1" dirty="0" err="1"/>
              <a:t>we</a:t>
            </a:r>
            <a:r>
              <a:rPr lang="fr-CH" sz="2400" b="1" dirty="0"/>
              <a:t> are </a:t>
            </a:r>
            <a:r>
              <a:rPr lang="fr-CH" sz="2400" b="1" dirty="0" err="1"/>
              <a:t>fully</a:t>
            </a:r>
            <a:r>
              <a:rPr lang="fr-CH" sz="2400" b="1" dirty="0"/>
              <a:t> </a:t>
            </a:r>
            <a:r>
              <a:rPr lang="fr-CH" sz="2400" b="1" dirty="0" err="1"/>
              <a:t>satisified</a:t>
            </a:r>
            <a:r>
              <a:rPr lang="fr-CH" sz="2400" b="1" dirty="0"/>
              <a:t> </a:t>
            </a:r>
            <a:r>
              <a:rPr lang="fr-CH" sz="2400" b="1" dirty="0" err="1"/>
              <a:t>with</a:t>
            </a:r>
            <a:r>
              <a:rPr lang="fr-CH" sz="2400" b="1" dirty="0"/>
              <a:t> </a:t>
            </a:r>
            <a:r>
              <a:rPr lang="fr-CH" sz="2400" b="1" dirty="0" err="1"/>
              <a:t>our</a:t>
            </a:r>
            <a:r>
              <a:rPr lang="fr-CH" sz="2400" b="1" dirty="0"/>
              <a:t> </a:t>
            </a:r>
            <a:r>
              <a:rPr lang="fr-CH" sz="2400" b="1" dirty="0" err="1"/>
              <a:t>approach</a:t>
            </a:r>
            <a:r>
              <a:rPr lang="fr-CH" sz="2400" b="1" dirty="0"/>
              <a:t>.</a:t>
            </a:r>
            <a:endParaRPr lang="en-US" sz="2400" b="1" dirty="0"/>
          </a:p>
        </p:txBody>
      </p:sp>
      <p:sp>
        <p:nvSpPr>
          <p:cNvPr id="5" name="Footer Placeholder 4">
            <a:extLst>
              <a:ext uri="{FF2B5EF4-FFF2-40B4-BE49-F238E27FC236}">
                <a16:creationId xmlns:a16="http://schemas.microsoft.com/office/drawing/2014/main" id="{7363E7E2-9E87-486D-AD1A-8D8061ED1A35}"/>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878F422B-9D51-4A60-AC0F-DD5FB54F25B2}"/>
              </a:ext>
            </a:extLst>
          </p:cNvPr>
          <p:cNvSpPr>
            <a:spLocks noGrp="1"/>
          </p:cNvSpPr>
          <p:nvPr>
            <p:ph type="sldNum" sz="quarter" idx="12"/>
          </p:nvPr>
        </p:nvSpPr>
        <p:spPr/>
        <p:txBody>
          <a:bodyPr/>
          <a:lstStyle/>
          <a:p>
            <a:fld id="{3FF4C11E-A135-4B5B-868A-275798F8F019}" type="slidenum">
              <a:rPr lang="en-US" smtClean="0"/>
              <a:t>39</a:t>
            </a:fld>
            <a:endParaRPr lang="en-US"/>
          </a:p>
        </p:txBody>
      </p:sp>
      <p:sp>
        <p:nvSpPr>
          <p:cNvPr id="2" name="Date Placeholder 1">
            <a:extLst>
              <a:ext uri="{FF2B5EF4-FFF2-40B4-BE49-F238E27FC236}">
                <a16:creationId xmlns:a16="http://schemas.microsoft.com/office/drawing/2014/main" id="{B24BB868-CA2E-4A0E-BBC4-99D5FE938D50}"/>
              </a:ext>
            </a:extLst>
          </p:cNvPr>
          <p:cNvSpPr>
            <a:spLocks noGrp="1"/>
          </p:cNvSpPr>
          <p:nvPr>
            <p:ph type="dt" sz="half" idx="10"/>
          </p:nvPr>
        </p:nvSpPr>
        <p:spPr/>
        <p:txBody>
          <a:bodyPr/>
          <a:lstStyle/>
          <a:p>
            <a:fld id="{73D549FF-40BF-441A-B21B-3EC1502651E9}" type="datetime1">
              <a:rPr lang="en-US" smtClean="0"/>
              <a:t>8/5/2020</a:t>
            </a:fld>
            <a:endParaRPr lang="en-US"/>
          </a:p>
        </p:txBody>
      </p:sp>
      <p:pic>
        <p:nvPicPr>
          <p:cNvPr id="14" name="Picture 5">
            <a:extLst>
              <a:ext uri="{FF2B5EF4-FFF2-40B4-BE49-F238E27FC236}">
                <a16:creationId xmlns:a16="http://schemas.microsoft.com/office/drawing/2014/main" id="{29859DF1-C933-49D6-A90A-25FDC25DFFFA}"/>
              </a:ext>
            </a:extLst>
          </p:cNvPr>
          <p:cNvPicPr/>
          <p:nvPr/>
        </p:nvPicPr>
        <p:blipFill>
          <a:blip r:embed="rId4"/>
          <a:stretch/>
        </p:blipFill>
        <p:spPr>
          <a:xfrm>
            <a:off x="439020" y="226950"/>
            <a:ext cx="1071000" cy="1063080"/>
          </a:xfrm>
          <a:prstGeom prst="rect">
            <a:avLst/>
          </a:prstGeom>
          <a:ln>
            <a:noFill/>
          </a:ln>
        </p:spPr>
      </p:pic>
      <p:sp>
        <p:nvSpPr>
          <p:cNvPr id="9" name="TextBox 8"/>
          <p:cNvSpPr txBox="1"/>
          <p:nvPr/>
        </p:nvSpPr>
        <p:spPr>
          <a:xfrm>
            <a:off x="9823622" y="632300"/>
            <a:ext cx="1201738" cy="369332"/>
          </a:xfrm>
          <a:prstGeom prst="rect">
            <a:avLst/>
          </a:prstGeom>
          <a:noFill/>
        </p:spPr>
        <p:txBody>
          <a:bodyPr wrap="square" rtlCol="0">
            <a:spAutoFit/>
          </a:bodyPr>
          <a:lstStyle/>
          <a:p>
            <a:r>
              <a:rPr lang="en-GB" b="1" dirty="0" err="1"/>
              <a:t>Zafar</a:t>
            </a:r>
            <a:endParaRPr lang="en-GB" b="1" dirty="0"/>
          </a:p>
        </p:txBody>
      </p:sp>
      <p:sp>
        <p:nvSpPr>
          <p:cNvPr id="8" name="TextBox 7">
            <a:extLst>
              <a:ext uri="{FF2B5EF4-FFF2-40B4-BE49-F238E27FC236}">
                <a16:creationId xmlns:a16="http://schemas.microsoft.com/office/drawing/2014/main" id="{06ECD1A8-5034-4B3C-A9AA-5E9035AA0046}"/>
              </a:ext>
            </a:extLst>
          </p:cNvPr>
          <p:cNvSpPr txBox="1"/>
          <p:nvPr/>
        </p:nvSpPr>
        <p:spPr>
          <a:xfrm>
            <a:off x="140716" y="1499527"/>
            <a:ext cx="5561815" cy="3016210"/>
          </a:xfrm>
          <a:prstGeom prst="rect">
            <a:avLst/>
          </a:prstGeom>
          <a:noFill/>
        </p:spPr>
        <p:txBody>
          <a:bodyPr wrap="square" rtlCol="0">
            <a:spAutoFit/>
          </a:bodyPr>
          <a:lstStyle/>
          <a:p>
            <a:r>
              <a:rPr lang="fr-CH" sz="2800" b="1" dirty="0" err="1">
                <a:solidFill>
                  <a:srgbClr val="002060"/>
                </a:solidFill>
              </a:rPr>
              <a:t>Specific</a:t>
            </a:r>
            <a:r>
              <a:rPr lang="fr-CH" sz="2800" b="1" dirty="0">
                <a:solidFill>
                  <a:srgbClr val="002060"/>
                </a:solidFill>
              </a:rPr>
              <a:t> Energy </a:t>
            </a:r>
            <a:r>
              <a:rPr lang="fr-CH" sz="2800" b="1" dirty="0" err="1">
                <a:solidFill>
                  <a:srgbClr val="002060"/>
                </a:solidFill>
              </a:rPr>
              <a:t>Loss</a:t>
            </a:r>
            <a:endParaRPr lang="fr-CH" sz="2800" b="1" dirty="0">
              <a:solidFill>
                <a:srgbClr val="002060"/>
              </a:solidFill>
            </a:endParaRPr>
          </a:p>
          <a:p>
            <a:endParaRPr lang="fr-CH" b="1" dirty="0"/>
          </a:p>
          <a:p>
            <a:pPr marL="285750" indent="-285750">
              <a:buFont typeface="Wingdings" panose="05000000000000000000" pitchFamily="2" charset="2"/>
              <a:buChar char="§"/>
            </a:pPr>
            <a:r>
              <a:rPr lang="fr-CH" sz="2400" b="1" dirty="0" err="1"/>
              <a:t>Paticles</a:t>
            </a:r>
            <a:r>
              <a:rPr lang="fr-CH" sz="2400" b="1" dirty="0"/>
              <a:t> passing </a:t>
            </a:r>
            <a:r>
              <a:rPr lang="fr-CH" sz="2400" b="1" dirty="0" err="1"/>
              <a:t>through</a:t>
            </a:r>
            <a:r>
              <a:rPr lang="fr-CH" sz="2400" b="1" dirty="0"/>
              <a:t> </a:t>
            </a:r>
            <a:r>
              <a:rPr lang="fr-CH" sz="2400" b="1" dirty="0" err="1"/>
              <a:t>matter</a:t>
            </a:r>
            <a:r>
              <a:rPr lang="fr-CH" sz="2400" b="1" dirty="0"/>
              <a:t> loose </a:t>
            </a:r>
            <a:r>
              <a:rPr lang="fr-CH" sz="2400" b="1" dirty="0" err="1"/>
              <a:t>energy</a:t>
            </a:r>
            <a:r>
              <a:rPr lang="fr-CH" sz="2400" b="1" dirty="0"/>
              <a:t> </a:t>
            </a:r>
            <a:r>
              <a:rPr lang="fr-CH" sz="2400" b="1" dirty="0" err="1"/>
              <a:t>mainly</a:t>
            </a:r>
            <a:r>
              <a:rPr lang="fr-CH" sz="2400" b="1" dirty="0"/>
              <a:t> by </a:t>
            </a:r>
            <a:r>
              <a:rPr lang="fr-CH" sz="2400" b="1" dirty="0" err="1"/>
              <a:t>ionosation</a:t>
            </a:r>
            <a:endParaRPr lang="fr-CH" sz="2400" b="1" dirty="0"/>
          </a:p>
          <a:p>
            <a:pPr marL="285750" indent="-285750">
              <a:buFont typeface="Wingdings" panose="05000000000000000000" pitchFamily="2" charset="2"/>
              <a:buChar char="§"/>
            </a:pPr>
            <a:r>
              <a:rPr lang="fr-CH" sz="2400" b="1" dirty="0" err="1"/>
              <a:t>Average</a:t>
            </a:r>
            <a:r>
              <a:rPr lang="fr-CH" sz="2400" b="1" dirty="0"/>
              <a:t> </a:t>
            </a:r>
            <a:r>
              <a:rPr lang="fr-CH" sz="2400" b="1" dirty="0" err="1"/>
              <a:t>energy</a:t>
            </a:r>
            <a:r>
              <a:rPr lang="fr-CH" sz="2400" b="1" dirty="0"/>
              <a:t> </a:t>
            </a:r>
            <a:r>
              <a:rPr lang="fr-CH" sz="2400" b="1" dirty="0" err="1"/>
              <a:t>loss</a:t>
            </a:r>
            <a:r>
              <a:rPr lang="fr-CH" sz="2400" b="1" dirty="0"/>
              <a:t> </a:t>
            </a:r>
            <a:r>
              <a:rPr lang="fr-CH" sz="2400" b="1" dirty="0" err="1"/>
              <a:t>calculated</a:t>
            </a:r>
            <a:r>
              <a:rPr lang="fr-CH" sz="2400" b="1" dirty="0"/>
              <a:t> </a:t>
            </a:r>
            <a:r>
              <a:rPr lang="fr-CH" sz="2400" b="1" dirty="0" err="1"/>
              <a:t>with</a:t>
            </a:r>
            <a:r>
              <a:rPr lang="fr-CH" sz="2400" b="1" dirty="0"/>
              <a:t> Bethe-Bloch formula</a:t>
            </a:r>
          </a:p>
          <a:p>
            <a:pPr marL="285750" indent="-285750">
              <a:buFont typeface="Wingdings" panose="05000000000000000000" pitchFamily="2" charset="2"/>
              <a:buChar char="§"/>
            </a:pPr>
            <a:r>
              <a:rPr lang="fr-CH" sz="2400" b="1" dirty="0" err="1"/>
              <a:t>Identify</a:t>
            </a:r>
            <a:r>
              <a:rPr lang="fr-CH" sz="2400" b="1" dirty="0"/>
              <a:t> </a:t>
            </a:r>
            <a:r>
              <a:rPr lang="fr-CH" sz="2400" b="1" dirty="0" err="1"/>
              <a:t>particle</a:t>
            </a:r>
            <a:r>
              <a:rPr lang="fr-CH" sz="2400" b="1" dirty="0"/>
              <a:t> by </a:t>
            </a:r>
            <a:r>
              <a:rPr lang="fr-CH" sz="2400" b="1" dirty="0" err="1"/>
              <a:t>measuring</a:t>
            </a:r>
            <a:r>
              <a:rPr lang="fr-CH" sz="2400" b="1" dirty="0"/>
              <a:t> </a:t>
            </a:r>
            <a:r>
              <a:rPr lang="fr-CH" sz="2400" b="1" dirty="0" err="1"/>
              <a:t>energy</a:t>
            </a:r>
            <a:r>
              <a:rPr lang="fr-CH" sz="2400" b="1" dirty="0"/>
              <a:t> </a:t>
            </a:r>
            <a:r>
              <a:rPr lang="fr-CH" sz="2400" b="1" dirty="0" err="1"/>
              <a:t>deposition</a:t>
            </a:r>
            <a:r>
              <a:rPr lang="fr-CH" sz="2400" b="1" dirty="0"/>
              <a:t> and </a:t>
            </a:r>
            <a:r>
              <a:rPr lang="fr-CH" sz="2400" b="1" dirty="0" err="1"/>
              <a:t>momentum</a:t>
            </a:r>
            <a:endParaRPr lang="en-US" sz="2400" b="1"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a:extLst>
              <a:ext uri="{FF2B5EF4-FFF2-40B4-BE49-F238E27FC236}">
                <a16:creationId xmlns:a16="http://schemas.microsoft.com/office/drawing/2014/main" id="{E73547E3-4477-488D-A77E-8AA404A5B56F}"/>
              </a:ext>
            </a:extLst>
          </p:cNvPr>
          <p:cNvSpPr>
            <a:spLocks noChangeArrowheads="1"/>
          </p:cNvSpPr>
          <p:nvPr/>
        </p:nvSpPr>
        <p:spPr bwMode="auto">
          <a:xfrm>
            <a:off x="1878260" y="189439"/>
            <a:ext cx="931563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200" b="1" dirty="0">
                <a:solidFill>
                  <a:srgbClr val="FF0000"/>
                </a:solidFill>
                <a:cs typeface="Arial" panose="020B0604020202020204" pitchFamily="34" charset="0"/>
              </a:rPr>
              <a:t>Brief Introduction to CERN (CERN Members)</a:t>
            </a:r>
          </a:p>
        </p:txBody>
      </p:sp>
      <p:sp>
        <p:nvSpPr>
          <p:cNvPr id="6" name="Slide Number Placeholder 5">
            <a:extLst>
              <a:ext uri="{FF2B5EF4-FFF2-40B4-BE49-F238E27FC236}">
                <a16:creationId xmlns:a16="http://schemas.microsoft.com/office/drawing/2014/main" id="{7F230016-B62A-4FC7-A273-E74EFEADB800}"/>
              </a:ext>
            </a:extLst>
          </p:cNvPr>
          <p:cNvSpPr>
            <a:spLocks noGrp="1"/>
          </p:cNvSpPr>
          <p:nvPr>
            <p:ph type="sldNum" sz="quarter" idx="12"/>
          </p:nvPr>
        </p:nvSpPr>
        <p:spPr>
          <a:xfrm>
            <a:off x="10058400" y="6492876"/>
            <a:ext cx="609600" cy="365125"/>
          </a:xfrm>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23F1B1B-5890-40D0-BE2F-820F9FA0B59D}" type="slidenum">
              <a:rPr lang="en-US" altLang="en-US">
                <a:solidFill>
                  <a:srgbClr val="A7A399"/>
                </a:solidFill>
                <a:latin typeface="Verdana" panose="020B0604030504040204" pitchFamily="34" charset="0"/>
              </a:rPr>
              <a:pPr eaLnBrk="1" hangingPunct="1"/>
              <a:t>4</a:t>
            </a:fld>
            <a:endParaRPr lang="en-US" altLang="en-US">
              <a:solidFill>
                <a:srgbClr val="A7A399"/>
              </a:solidFill>
              <a:latin typeface="Verdana" panose="020B0604030504040204" pitchFamily="34" charset="0"/>
            </a:endParaRPr>
          </a:p>
        </p:txBody>
      </p:sp>
      <p:sp>
        <p:nvSpPr>
          <p:cNvPr id="14340" name="TextBox 11">
            <a:extLst>
              <a:ext uri="{FF2B5EF4-FFF2-40B4-BE49-F238E27FC236}">
                <a16:creationId xmlns:a16="http://schemas.microsoft.com/office/drawing/2014/main" id="{9F5A0014-2B51-4031-8C39-4B72BD0A8E49}"/>
              </a:ext>
            </a:extLst>
          </p:cNvPr>
          <p:cNvSpPr txBox="1">
            <a:spLocks noChangeArrowheads="1"/>
          </p:cNvSpPr>
          <p:nvPr/>
        </p:nvSpPr>
        <p:spPr bwMode="auto">
          <a:xfrm>
            <a:off x="8382000" y="41148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chemeClr val="bg1"/>
                </a:solidFill>
              </a:rPr>
              <a:t>France</a:t>
            </a:r>
          </a:p>
        </p:txBody>
      </p:sp>
      <p:sp>
        <p:nvSpPr>
          <p:cNvPr id="2" name="Date Placeholder 1">
            <a:extLst>
              <a:ext uri="{FF2B5EF4-FFF2-40B4-BE49-F238E27FC236}">
                <a16:creationId xmlns:a16="http://schemas.microsoft.com/office/drawing/2014/main" id="{97D61B65-C305-49E8-92EC-3D5A4BB98ADF}"/>
              </a:ext>
            </a:extLst>
          </p:cNvPr>
          <p:cNvSpPr>
            <a:spLocks noGrp="1"/>
          </p:cNvSpPr>
          <p:nvPr>
            <p:ph type="dt" sz="half" idx="10"/>
          </p:nvPr>
        </p:nvSpPr>
        <p:spPr/>
        <p:txBody>
          <a:bodyPr/>
          <a:lstStyle/>
          <a:p>
            <a:fld id="{EAEB4E7E-7175-44F3-BB17-1A85C4A5A5B4}" type="datetime1">
              <a:rPr lang="en-US" smtClean="0"/>
              <a:t>8/5/2020</a:t>
            </a:fld>
            <a:endParaRPr lang="en-US"/>
          </a:p>
        </p:txBody>
      </p:sp>
      <p:sp>
        <p:nvSpPr>
          <p:cNvPr id="3" name="Footer Placeholder 2">
            <a:extLst>
              <a:ext uri="{FF2B5EF4-FFF2-40B4-BE49-F238E27FC236}">
                <a16:creationId xmlns:a16="http://schemas.microsoft.com/office/drawing/2014/main" id="{AC113822-524E-43DE-ACBB-52E24B238FBF}"/>
              </a:ext>
            </a:extLst>
          </p:cNvPr>
          <p:cNvSpPr>
            <a:spLocks noGrp="1"/>
          </p:cNvSpPr>
          <p:nvPr>
            <p:ph type="ftr" sz="quarter" idx="11"/>
          </p:nvPr>
        </p:nvSpPr>
        <p:spPr/>
        <p:txBody>
          <a:bodyPr/>
          <a:lstStyle/>
          <a:p>
            <a:r>
              <a:rPr lang="en-US"/>
              <a:t>Webinar PINSTECH-CERN Collaboration </a:t>
            </a:r>
          </a:p>
        </p:txBody>
      </p:sp>
      <p:pic>
        <p:nvPicPr>
          <p:cNvPr id="11" name="Picture 5">
            <a:extLst>
              <a:ext uri="{FF2B5EF4-FFF2-40B4-BE49-F238E27FC236}">
                <a16:creationId xmlns:a16="http://schemas.microsoft.com/office/drawing/2014/main" id="{2D080ABE-5FE9-471A-8425-AB48815F5F69}"/>
              </a:ext>
            </a:extLst>
          </p:cNvPr>
          <p:cNvPicPr/>
          <p:nvPr/>
        </p:nvPicPr>
        <p:blipFill>
          <a:blip r:embed="rId2"/>
          <a:stretch/>
        </p:blipFill>
        <p:spPr>
          <a:xfrm>
            <a:off x="92823" y="61309"/>
            <a:ext cx="1071000" cy="1063080"/>
          </a:xfrm>
          <a:prstGeom prst="rect">
            <a:avLst/>
          </a:prstGeom>
          <a:ln>
            <a:noFill/>
          </a:ln>
        </p:spPr>
      </p:pic>
      <p:pic>
        <p:nvPicPr>
          <p:cNvPr id="5" name="Picture 4">
            <a:extLst>
              <a:ext uri="{FF2B5EF4-FFF2-40B4-BE49-F238E27FC236}">
                <a16:creationId xmlns:a16="http://schemas.microsoft.com/office/drawing/2014/main" id="{0DC45902-3B4D-43D5-B6DD-2E9E8C0841D4}"/>
              </a:ext>
            </a:extLst>
          </p:cNvPr>
          <p:cNvPicPr>
            <a:picLocks noChangeAspect="1"/>
          </p:cNvPicPr>
          <p:nvPr/>
        </p:nvPicPr>
        <p:blipFill>
          <a:blip r:embed="rId3"/>
          <a:stretch>
            <a:fillRect/>
          </a:stretch>
        </p:blipFill>
        <p:spPr>
          <a:xfrm>
            <a:off x="2299317" y="766990"/>
            <a:ext cx="7759083" cy="5660603"/>
          </a:xfrm>
          <a:prstGeom prst="rect">
            <a:avLst/>
          </a:prstGeom>
        </p:spPr>
      </p:pic>
    </p:spTree>
    <p:extLst>
      <p:ext uri="{BB962C8B-B14F-4D97-AF65-F5344CB8AC3E}">
        <p14:creationId xmlns:p14="http://schemas.microsoft.com/office/powerpoint/2010/main" val="25145678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CustomShape 1"/>
          <p:cNvSpPr/>
          <p:nvPr/>
        </p:nvSpPr>
        <p:spPr>
          <a:xfrm>
            <a:off x="7101720" y="2165760"/>
            <a:ext cx="3923640" cy="849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000000"/>
                </a:solidFill>
                <a:uFill>
                  <a:solidFill>
                    <a:srgbClr val="FFFFFF"/>
                  </a:solidFill>
                </a:uFill>
                <a:latin typeface="Arial"/>
                <a:ea typeface="DejaVu Sans"/>
              </a:rPr>
              <a:t>   </a:t>
            </a:r>
            <a:endParaRPr lang="en-US" sz="1800" b="0" strike="noStrike" spc="-1">
              <a:solidFill>
                <a:srgbClr val="000000"/>
              </a:solidFill>
              <a:uFill>
                <a:solidFill>
                  <a:srgbClr val="FFFFFF"/>
                </a:solidFill>
              </a:uFill>
              <a:latin typeface="Arial"/>
            </a:endParaRPr>
          </a:p>
        </p:txBody>
      </p:sp>
      <p:sp>
        <p:nvSpPr>
          <p:cNvPr id="178" name="CustomShape 2"/>
          <p:cNvSpPr/>
          <p:nvPr/>
        </p:nvSpPr>
        <p:spPr>
          <a:xfrm>
            <a:off x="7209000" y="806040"/>
            <a:ext cx="3526200" cy="1107000"/>
          </a:xfrm>
          <a:prstGeom prst="rect">
            <a:avLst/>
          </a:prstGeom>
          <a:noFill/>
          <a:ln>
            <a:noFill/>
          </a:ln>
        </p:spPr>
        <p:style>
          <a:lnRef idx="0">
            <a:scrgbClr r="0" g="0" b="0"/>
          </a:lnRef>
          <a:fillRef idx="0">
            <a:scrgbClr r="0" g="0" b="0"/>
          </a:fillRef>
          <a:effectRef idx="0">
            <a:scrgbClr r="0" g="0" b="0"/>
          </a:effectRef>
          <a:fontRef idx="minor"/>
        </p:style>
      </p:sp>
      <p:sp>
        <p:nvSpPr>
          <p:cNvPr id="180" name="CustomShape 3"/>
          <p:cNvSpPr/>
          <p:nvPr/>
        </p:nvSpPr>
        <p:spPr>
          <a:xfrm>
            <a:off x="4038480" y="6356520"/>
            <a:ext cx="4107600" cy="357840"/>
          </a:xfrm>
          <a:prstGeom prst="rect">
            <a:avLst/>
          </a:prstGeom>
          <a:noFill/>
          <a:ln>
            <a:noFill/>
          </a:ln>
        </p:spPr>
        <p:style>
          <a:lnRef idx="0">
            <a:scrgbClr r="0" g="0" b="0"/>
          </a:lnRef>
          <a:fillRef idx="0">
            <a:scrgbClr r="0" g="0" b="0"/>
          </a:fillRef>
          <a:effectRef idx="0">
            <a:scrgbClr r="0" g="0" b="0"/>
          </a:effectRef>
          <a:fontRef idx="minor"/>
        </p:style>
      </p:sp>
      <p:sp>
        <p:nvSpPr>
          <p:cNvPr id="181" name="CustomShape 4"/>
          <p:cNvSpPr/>
          <p:nvPr/>
        </p:nvSpPr>
        <p:spPr>
          <a:xfrm>
            <a:off x="8610480" y="6356520"/>
            <a:ext cx="2736000" cy="357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endParaRPr lang="en-US" sz="1800" b="0" strike="noStrike" spc="-1" dirty="0">
              <a:solidFill>
                <a:srgbClr val="000000"/>
              </a:solidFill>
              <a:uFill>
                <a:solidFill>
                  <a:srgbClr val="FFFFFF"/>
                </a:solidFill>
              </a:uFill>
              <a:latin typeface="Arial"/>
            </a:endParaRPr>
          </a:p>
        </p:txBody>
      </p:sp>
      <p:sp>
        <p:nvSpPr>
          <p:cNvPr id="184" name="CustomShape 6"/>
          <p:cNvSpPr/>
          <p:nvPr/>
        </p:nvSpPr>
        <p:spPr>
          <a:xfrm>
            <a:off x="3088260" y="386199"/>
            <a:ext cx="4911480" cy="450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2400" b="1" strike="noStrike" spc="-1" dirty="0">
                <a:solidFill>
                  <a:srgbClr val="FF0000"/>
                </a:solidFill>
                <a:uFill>
                  <a:solidFill>
                    <a:srgbClr val="FFFFFF"/>
                  </a:solidFill>
                </a:uFill>
                <a:latin typeface="Arial"/>
                <a:ea typeface="DejaVu Sans"/>
              </a:rPr>
              <a:t>PID from TOF </a:t>
            </a:r>
            <a:endParaRPr lang="en-US" sz="1800" b="0" strike="noStrike" spc="-1" dirty="0">
              <a:solidFill>
                <a:srgbClr val="000000"/>
              </a:solidFill>
              <a:uFill>
                <a:solidFill>
                  <a:srgbClr val="FFFFFF"/>
                </a:solidFill>
              </a:uFill>
              <a:latin typeface="Arial"/>
            </a:endParaRPr>
          </a:p>
        </p:txBody>
      </p:sp>
      <p:pic>
        <p:nvPicPr>
          <p:cNvPr id="185" name="Picture 16"/>
          <p:cNvPicPr/>
          <p:nvPr/>
        </p:nvPicPr>
        <p:blipFill>
          <a:blip r:embed="rId2"/>
          <a:stretch/>
        </p:blipFill>
        <p:spPr>
          <a:xfrm>
            <a:off x="5147874" y="1154520"/>
            <a:ext cx="5544000" cy="5058720"/>
          </a:xfrm>
          <a:prstGeom prst="rect">
            <a:avLst/>
          </a:prstGeom>
          <a:ln>
            <a:noFill/>
          </a:ln>
        </p:spPr>
      </p:pic>
      <p:pic>
        <p:nvPicPr>
          <p:cNvPr id="186" name="Picture 17"/>
          <p:cNvPicPr/>
          <p:nvPr/>
        </p:nvPicPr>
        <p:blipFill>
          <a:blip r:embed="rId3"/>
          <a:stretch/>
        </p:blipFill>
        <p:spPr>
          <a:xfrm>
            <a:off x="10843920" y="109080"/>
            <a:ext cx="1006200" cy="1045440"/>
          </a:xfrm>
          <a:prstGeom prst="rect">
            <a:avLst/>
          </a:prstGeom>
          <a:ln>
            <a:noFill/>
          </a:ln>
        </p:spPr>
      </p:pic>
      <p:sp>
        <p:nvSpPr>
          <p:cNvPr id="3" name="TextBox 2">
            <a:extLst>
              <a:ext uri="{FF2B5EF4-FFF2-40B4-BE49-F238E27FC236}">
                <a16:creationId xmlns:a16="http://schemas.microsoft.com/office/drawing/2014/main" id="{7DAC5A8C-2101-421A-8A26-314E43B5DC4B}"/>
              </a:ext>
            </a:extLst>
          </p:cNvPr>
          <p:cNvSpPr txBox="1"/>
          <p:nvPr/>
        </p:nvSpPr>
        <p:spPr>
          <a:xfrm>
            <a:off x="165896" y="5332923"/>
            <a:ext cx="6046645" cy="1015663"/>
          </a:xfrm>
          <a:prstGeom prst="rect">
            <a:avLst/>
          </a:prstGeom>
          <a:noFill/>
        </p:spPr>
        <p:txBody>
          <a:bodyPr wrap="square" rtlCol="0">
            <a:spAutoFit/>
          </a:bodyPr>
          <a:lstStyle/>
          <a:p>
            <a:r>
              <a:rPr lang="fr-CH" sz="2000" b="1" dirty="0">
                <a:solidFill>
                  <a:srgbClr val="002060"/>
                </a:solidFill>
              </a:rPr>
              <a:t>First </a:t>
            </a:r>
            <a:r>
              <a:rPr lang="fr-CH" sz="2000" b="1" dirty="0" err="1">
                <a:solidFill>
                  <a:srgbClr val="002060"/>
                </a:solidFill>
              </a:rPr>
              <a:t>step</a:t>
            </a:r>
            <a:r>
              <a:rPr lang="fr-CH" sz="2000" b="1" dirty="0">
                <a:solidFill>
                  <a:srgbClr val="002060"/>
                </a:solidFill>
              </a:rPr>
              <a:t> </a:t>
            </a:r>
            <a:r>
              <a:rPr lang="fr-CH" sz="2000" b="1" dirty="0" err="1"/>
              <a:t>is</a:t>
            </a:r>
            <a:r>
              <a:rPr lang="fr-CH" sz="2000" b="1" dirty="0"/>
              <a:t> to </a:t>
            </a:r>
            <a:r>
              <a:rPr lang="fr-CH" sz="2000" b="1" dirty="0" err="1"/>
              <a:t>identify</a:t>
            </a:r>
            <a:r>
              <a:rPr lang="fr-CH" sz="2000" b="1" dirty="0"/>
              <a:t> (anti-)</a:t>
            </a:r>
            <a:r>
              <a:rPr lang="fr-CH" sz="2000" b="1" dirty="0" err="1"/>
              <a:t>deuterons</a:t>
            </a:r>
            <a:r>
              <a:rPr lang="fr-CH" sz="2000" b="1" dirty="0"/>
              <a:t> and </a:t>
            </a:r>
            <a:r>
              <a:rPr lang="fr-CH" sz="2000" b="1" dirty="0" err="1"/>
              <a:t>separate</a:t>
            </a:r>
            <a:r>
              <a:rPr lang="fr-CH" sz="2000" b="1" dirty="0"/>
              <a:t> </a:t>
            </a:r>
            <a:r>
              <a:rPr lang="fr-CH" sz="2000" b="1" dirty="0" err="1"/>
              <a:t>them</a:t>
            </a:r>
            <a:r>
              <a:rPr lang="fr-CH" sz="2000" b="1" dirty="0"/>
              <a:t> </a:t>
            </a:r>
            <a:r>
              <a:rPr lang="fr-CH" sz="2000" b="1" dirty="0" err="1"/>
              <a:t>from</a:t>
            </a:r>
            <a:r>
              <a:rPr lang="fr-CH" sz="2000" b="1" dirty="0"/>
              <a:t> </a:t>
            </a:r>
            <a:r>
              <a:rPr lang="fr-CH" sz="2000" b="1" dirty="0" err="1"/>
              <a:t>other</a:t>
            </a:r>
            <a:r>
              <a:rPr lang="fr-CH" sz="2000" b="1" dirty="0"/>
              <a:t> </a:t>
            </a:r>
            <a:r>
              <a:rPr lang="fr-CH" sz="2000" b="1" dirty="0" err="1"/>
              <a:t>particles</a:t>
            </a:r>
            <a:r>
              <a:rPr lang="fr-CH" sz="2000" b="1" dirty="0"/>
              <a:t>. </a:t>
            </a:r>
            <a:r>
              <a:rPr lang="fr-CH" sz="2000" b="1" dirty="0" err="1"/>
              <a:t>From</a:t>
            </a:r>
            <a:r>
              <a:rPr lang="fr-CH" sz="2000" b="1" dirty="0"/>
              <a:t> the performance plots </a:t>
            </a:r>
            <a:r>
              <a:rPr lang="fr-CH" sz="2000" b="1" dirty="0" err="1"/>
              <a:t>we</a:t>
            </a:r>
            <a:r>
              <a:rPr lang="fr-CH" sz="2000" b="1" dirty="0"/>
              <a:t> are </a:t>
            </a:r>
            <a:r>
              <a:rPr lang="fr-CH" sz="2000" b="1" dirty="0" err="1"/>
              <a:t>fully</a:t>
            </a:r>
            <a:r>
              <a:rPr lang="fr-CH" sz="2000" b="1" dirty="0"/>
              <a:t> </a:t>
            </a:r>
            <a:r>
              <a:rPr lang="fr-CH" sz="2000" b="1" dirty="0" err="1"/>
              <a:t>satisified</a:t>
            </a:r>
            <a:r>
              <a:rPr lang="fr-CH" sz="2000" b="1" dirty="0"/>
              <a:t> </a:t>
            </a:r>
            <a:r>
              <a:rPr lang="fr-CH" sz="2000" b="1" dirty="0" err="1"/>
              <a:t>with</a:t>
            </a:r>
            <a:r>
              <a:rPr lang="fr-CH" sz="2000" b="1" dirty="0"/>
              <a:t> </a:t>
            </a:r>
            <a:r>
              <a:rPr lang="fr-CH" sz="2000" b="1" dirty="0" err="1"/>
              <a:t>our</a:t>
            </a:r>
            <a:r>
              <a:rPr lang="fr-CH" sz="2000" b="1" dirty="0"/>
              <a:t> </a:t>
            </a:r>
            <a:r>
              <a:rPr lang="fr-CH" sz="2000" b="1" dirty="0" err="1"/>
              <a:t>approach</a:t>
            </a:r>
            <a:r>
              <a:rPr lang="fr-CH" sz="2000" b="1" dirty="0"/>
              <a:t>.</a:t>
            </a:r>
            <a:endParaRPr lang="en-US" sz="2000" b="1" dirty="0"/>
          </a:p>
        </p:txBody>
      </p:sp>
      <p:sp>
        <p:nvSpPr>
          <p:cNvPr id="5" name="Footer Placeholder 4">
            <a:extLst>
              <a:ext uri="{FF2B5EF4-FFF2-40B4-BE49-F238E27FC236}">
                <a16:creationId xmlns:a16="http://schemas.microsoft.com/office/drawing/2014/main" id="{7363E7E2-9E87-486D-AD1A-8D8061ED1A35}"/>
              </a:ext>
            </a:extLst>
          </p:cNvPr>
          <p:cNvSpPr>
            <a:spLocks noGrp="1"/>
          </p:cNvSpPr>
          <p:nvPr>
            <p:ph type="ftr" sz="quarter" idx="11"/>
          </p:nvPr>
        </p:nvSpPr>
        <p:spPr/>
        <p:txBody>
          <a:bodyPr/>
          <a:lstStyle/>
          <a:p>
            <a:r>
              <a:rPr lang="en-US"/>
              <a:t>Webinar PINSTECH-CERN Collaboration </a:t>
            </a:r>
          </a:p>
        </p:txBody>
      </p:sp>
      <p:sp>
        <p:nvSpPr>
          <p:cNvPr id="6" name="Slide Number Placeholder 5">
            <a:extLst>
              <a:ext uri="{FF2B5EF4-FFF2-40B4-BE49-F238E27FC236}">
                <a16:creationId xmlns:a16="http://schemas.microsoft.com/office/drawing/2014/main" id="{878F422B-9D51-4A60-AC0F-DD5FB54F25B2}"/>
              </a:ext>
            </a:extLst>
          </p:cNvPr>
          <p:cNvSpPr>
            <a:spLocks noGrp="1"/>
          </p:cNvSpPr>
          <p:nvPr>
            <p:ph type="sldNum" sz="quarter" idx="12"/>
          </p:nvPr>
        </p:nvSpPr>
        <p:spPr/>
        <p:txBody>
          <a:bodyPr/>
          <a:lstStyle/>
          <a:p>
            <a:fld id="{3FF4C11E-A135-4B5B-868A-275798F8F019}" type="slidenum">
              <a:rPr lang="en-US" smtClean="0"/>
              <a:t>40</a:t>
            </a:fld>
            <a:endParaRPr lang="en-US"/>
          </a:p>
        </p:txBody>
      </p:sp>
      <p:sp>
        <p:nvSpPr>
          <p:cNvPr id="2" name="Date Placeholder 1">
            <a:extLst>
              <a:ext uri="{FF2B5EF4-FFF2-40B4-BE49-F238E27FC236}">
                <a16:creationId xmlns:a16="http://schemas.microsoft.com/office/drawing/2014/main" id="{B24BB868-CA2E-4A0E-BBC4-99D5FE938D50}"/>
              </a:ext>
            </a:extLst>
          </p:cNvPr>
          <p:cNvSpPr>
            <a:spLocks noGrp="1"/>
          </p:cNvSpPr>
          <p:nvPr>
            <p:ph type="dt" sz="half" idx="10"/>
          </p:nvPr>
        </p:nvSpPr>
        <p:spPr/>
        <p:txBody>
          <a:bodyPr/>
          <a:lstStyle/>
          <a:p>
            <a:fld id="{39E3E2AB-5B53-4E2B-A569-DABD52EA2157}" type="datetime1">
              <a:rPr lang="en-US" smtClean="0"/>
              <a:t>8/5/2020</a:t>
            </a:fld>
            <a:endParaRPr lang="en-US"/>
          </a:p>
        </p:txBody>
      </p:sp>
      <p:pic>
        <p:nvPicPr>
          <p:cNvPr id="14" name="Picture 5">
            <a:extLst>
              <a:ext uri="{FF2B5EF4-FFF2-40B4-BE49-F238E27FC236}">
                <a16:creationId xmlns:a16="http://schemas.microsoft.com/office/drawing/2014/main" id="{B61DC844-9016-4A78-BD5A-36B5D09136E1}"/>
              </a:ext>
            </a:extLst>
          </p:cNvPr>
          <p:cNvPicPr/>
          <p:nvPr/>
        </p:nvPicPr>
        <p:blipFill>
          <a:blip r:embed="rId4"/>
          <a:stretch/>
        </p:blipFill>
        <p:spPr>
          <a:xfrm>
            <a:off x="385800" y="278510"/>
            <a:ext cx="1071000" cy="1063080"/>
          </a:xfrm>
          <a:prstGeom prst="rect">
            <a:avLst/>
          </a:prstGeom>
          <a:ln>
            <a:noFill/>
          </a:ln>
        </p:spPr>
      </p:pic>
      <p:sp>
        <p:nvSpPr>
          <p:cNvPr id="7" name="TextBox 6"/>
          <p:cNvSpPr txBox="1"/>
          <p:nvPr/>
        </p:nvSpPr>
        <p:spPr>
          <a:xfrm>
            <a:off x="9341708" y="826574"/>
            <a:ext cx="1350166" cy="369332"/>
          </a:xfrm>
          <a:prstGeom prst="rect">
            <a:avLst/>
          </a:prstGeom>
          <a:noFill/>
        </p:spPr>
        <p:txBody>
          <a:bodyPr wrap="square" rtlCol="0">
            <a:spAutoFit/>
          </a:bodyPr>
          <a:lstStyle/>
          <a:p>
            <a:r>
              <a:rPr lang="en-GB" dirty="0" err="1"/>
              <a:t>Zafar</a:t>
            </a:r>
            <a:endParaRPr lang="en-GB" dirty="0"/>
          </a:p>
        </p:txBody>
      </p:sp>
      <p:sp>
        <p:nvSpPr>
          <p:cNvPr id="8" name="TextBox 7">
            <a:extLst>
              <a:ext uri="{FF2B5EF4-FFF2-40B4-BE49-F238E27FC236}">
                <a16:creationId xmlns:a16="http://schemas.microsoft.com/office/drawing/2014/main" id="{7295E19E-2508-4C55-8790-83965798C368}"/>
              </a:ext>
            </a:extLst>
          </p:cNvPr>
          <p:cNvSpPr txBox="1"/>
          <p:nvPr/>
        </p:nvSpPr>
        <p:spPr>
          <a:xfrm>
            <a:off x="0" y="1349127"/>
            <a:ext cx="5544000" cy="3847207"/>
          </a:xfrm>
          <a:prstGeom prst="rect">
            <a:avLst/>
          </a:prstGeom>
          <a:noFill/>
        </p:spPr>
        <p:txBody>
          <a:bodyPr wrap="square" rtlCol="0">
            <a:spAutoFit/>
          </a:bodyPr>
          <a:lstStyle/>
          <a:p>
            <a:r>
              <a:rPr lang="fr-CH" sz="2800" b="1" dirty="0">
                <a:solidFill>
                  <a:srgbClr val="0070C0"/>
                </a:solidFill>
              </a:rPr>
              <a:t>Time of Flight</a:t>
            </a:r>
          </a:p>
          <a:p>
            <a:endParaRPr lang="fr-CH" sz="2400" b="1" dirty="0"/>
          </a:p>
          <a:p>
            <a:pPr marL="342900" indent="-342900">
              <a:buFont typeface="Wingdings" panose="05000000000000000000" pitchFamily="2" charset="2"/>
              <a:buChar char="§"/>
            </a:pPr>
            <a:r>
              <a:rPr lang="fr-CH" sz="2400" b="1" dirty="0" err="1"/>
              <a:t>Particles</a:t>
            </a:r>
            <a:r>
              <a:rPr lang="fr-CH" sz="2400" b="1" dirty="0"/>
              <a:t> </a:t>
            </a:r>
            <a:r>
              <a:rPr lang="fr-CH" sz="2400" b="1" dirty="0" err="1"/>
              <a:t>with</a:t>
            </a:r>
            <a:r>
              <a:rPr lang="fr-CH" sz="2400" b="1" dirty="0"/>
              <a:t> the </a:t>
            </a:r>
            <a:r>
              <a:rPr lang="fr-CH" sz="2400" b="1" dirty="0" err="1"/>
              <a:t>same</a:t>
            </a:r>
            <a:r>
              <a:rPr lang="fr-CH" sz="2400" b="1" dirty="0"/>
              <a:t> </a:t>
            </a:r>
            <a:r>
              <a:rPr lang="fr-CH" sz="2400" b="1" dirty="0" err="1"/>
              <a:t>momentum</a:t>
            </a:r>
            <a:r>
              <a:rPr lang="fr-CH" sz="2400" b="1" dirty="0"/>
              <a:t> have </a:t>
            </a:r>
            <a:r>
              <a:rPr lang="fr-CH" sz="2400" b="1" dirty="0" err="1"/>
              <a:t>slightly</a:t>
            </a:r>
            <a:r>
              <a:rPr lang="fr-CH" sz="2400" b="1" dirty="0"/>
              <a:t> </a:t>
            </a:r>
            <a:r>
              <a:rPr lang="fr-CH" sz="2400" b="1" dirty="0" err="1"/>
              <a:t>different</a:t>
            </a:r>
            <a:r>
              <a:rPr lang="fr-CH" sz="2400" b="1" dirty="0"/>
              <a:t> speed due to </a:t>
            </a:r>
            <a:r>
              <a:rPr lang="fr-CH" sz="2400" b="1" dirty="0" err="1"/>
              <a:t>their</a:t>
            </a:r>
            <a:r>
              <a:rPr lang="fr-CH" sz="2400" b="1" dirty="0"/>
              <a:t> mass</a:t>
            </a:r>
          </a:p>
          <a:p>
            <a:pPr marL="342900" indent="-342900">
              <a:buFont typeface="Wingdings" panose="05000000000000000000" pitchFamily="2" charset="2"/>
              <a:buChar char="§"/>
            </a:pPr>
            <a:r>
              <a:rPr lang="fr-CH" sz="2400" b="1" dirty="0" err="1"/>
              <a:t>Needed</a:t>
            </a:r>
            <a:r>
              <a:rPr lang="fr-CH" sz="2400" b="1" dirty="0"/>
              <a:t> flight time </a:t>
            </a:r>
            <a:r>
              <a:rPr lang="fr-CH" sz="2400" b="1" dirty="0" err="1"/>
              <a:t>precision</a:t>
            </a:r>
            <a:r>
              <a:rPr lang="fr-CH" sz="2400" b="1" dirty="0"/>
              <a:t> </a:t>
            </a:r>
            <a:r>
              <a:rPr lang="fr-CH" sz="2400" b="1" dirty="0" err="1"/>
              <a:t>e.g</a:t>
            </a:r>
            <a:r>
              <a:rPr lang="fr-CH" sz="2400" b="1" dirty="0"/>
              <a:t> for a </a:t>
            </a:r>
            <a:r>
              <a:rPr lang="fr-CH" sz="2400" b="1" dirty="0" err="1"/>
              <a:t>particle</a:t>
            </a:r>
            <a:r>
              <a:rPr lang="fr-CH" sz="2400" b="1" dirty="0"/>
              <a:t> </a:t>
            </a:r>
            <a:r>
              <a:rPr lang="fr-CH" sz="2400" b="1" dirty="0" err="1"/>
              <a:t>with</a:t>
            </a:r>
            <a:r>
              <a:rPr lang="fr-CH" sz="2400" b="1" dirty="0"/>
              <a:t> p = 3 </a:t>
            </a:r>
            <a:r>
              <a:rPr lang="fr-CH" sz="2400" b="1" dirty="0" err="1"/>
              <a:t>GeV</a:t>
            </a:r>
            <a:r>
              <a:rPr lang="fr-CH" sz="2400" b="1" dirty="0"/>
              <a:t>/c, </a:t>
            </a:r>
          </a:p>
          <a:p>
            <a:pPr marL="342900" indent="-342900">
              <a:buFont typeface="Wingdings" panose="05000000000000000000" pitchFamily="2" charset="2"/>
              <a:buChar char="§"/>
            </a:pPr>
            <a:r>
              <a:rPr lang="fr-CH" sz="2400" b="1" dirty="0"/>
              <a:t>Flight time can </a:t>
            </a:r>
            <a:r>
              <a:rPr lang="fr-CH" sz="2400" b="1" dirty="0" err="1"/>
              <a:t>be</a:t>
            </a:r>
            <a:r>
              <a:rPr lang="fr-CH" sz="2400" b="1" dirty="0"/>
              <a:t> </a:t>
            </a:r>
            <a:r>
              <a:rPr lang="fr-CH" sz="2400" b="1" dirty="0" err="1"/>
              <a:t>calculated</a:t>
            </a:r>
            <a:r>
              <a:rPr lang="fr-CH" sz="2400" b="1" dirty="0"/>
              <a:t> </a:t>
            </a:r>
          </a:p>
          <a:p>
            <a:endParaRPr lang="fr-CH" sz="2400" b="1" dirty="0"/>
          </a:p>
          <a:p>
            <a:r>
              <a:rPr lang="fr-CH" sz="2400" b="1" dirty="0">
                <a:solidFill>
                  <a:srgbClr val="FFC000"/>
                </a:solidFill>
              </a:rPr>
              <a:t>Methods can </a:t>
            </a:r>
            <a:r>
              <a:rPr lang="fr-CH" sz="2400" b="1" dirty="0" err="1">
                <a:solidFill>
                  <a:srgbClr val="FFC000"/>
                </a:solidFill>
              </a:rPr>
              <a:t>be</a:t>
            </a:r>
            <a:r>
              <a:rPr lang="fr-CH" sz="2400" b="1" dirty="0">
                <a:solidFill>
                  <a:srgbClr val="FFC000"/>
                </a:solidFill>
              </a:rPr>
              <a:t> </a:t>
            </a:r>
            <a:r>
              <a:rPr lang="fr-CH" sz="2400" b="1" dirty="0" err="1">
                <a:solidFill>
                  <a:srgbClr val="FFC000"/>
                </a:solidFill>
              </a:rPr>
              <a:t>combined</a:t>
            </a:r>
            <a:endParaRPr lang="en-US" sz="2400" b="1" dirty="0">
              <a:solidFill>
                <a:srgbClr val="FFC000"/>
              </a:solidFill>
            </a:endParaRPr>
          </a:p>
        </p:txBody>
      </p:sp>
    </p:spTree>
    <p:extLst>
      <p:ext uri="{BB962C8B-B14F-4D97-AF65-F5344CB8AC3E}">
        <p14:creationId xmlns:p14="http://schemas.microsoft.com/office/powerpoint/2010/main" val="87340726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CustomShape 1"/>
          <p:cNvSpPr/>
          <p:nvPr/>
        </p:nvSpPr>
        <p:spPr>
          <a:xfrm>
            <a:off x="7101720" y="2165760"/>
            <a:ext cx="3922920" cy="849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000000"/>
                </a:solidFill>
                <a:uFill>
                  <a:solidFill>
                    <a:srgbClr val="FFFFFF"/>
                  </a:solidFill>
                </a:uFill>
                <a:latin typeface="Arial"/>
                <a:ea typeface="DejaVu Sans"/>
              </a:rPr>
              <a:t>   </a:t>
            </a:r>
            <a:endParaRPr lang="en-US" sz="1800" b="0" strike="noStrike" spc="-1">
              <a:solidFill>
                <a:srgbClr val="000000"/>
              </a:solidFill>
              <a:uFill>
                <a:solidFill>
                  <a:srgbClr val="FFFFFF"/>
                </a:solidFill>
              </a:uFill>
              <a:latin typeface="Arial"/>
            </a:endParaRPr>
          </a:p>
        </p:txBody>
      </p:sp>
      <p:sp>
        <p:nvSpPr>
          <p:cNvPr id="144" name="CustomShape 2"/>
          <p:cNvSpPr/>
          <p:nvPr/>
        </p:nvSpPr>
        <p:spPr>
          <a:xfrm>
            <a:off x="7209000" y="806040"/>
            <a:ext cx="3525480" cy="1106280"/>
          </a:xfrm>
          <a:prstGeom prst="rect">
            <a:avLst/>
          </a:prstGeom>
          <a:noFill/>
          <a:ln>
            <a:noFill/>
          </a:ln>
        </p:spPr>
        <p:style>
          <a:lnRef idx="0">
            <a:scrgbClr r="0" g="0" b="0"/>
          </a:lnRef>
          <a:fillRef idx="0">
            <a:scrgbClr r="0" g="0" b="0"/>
          </a:fillRef>
          <a:effectRef idx="0">
            <a:scrgbClr r="0" g="0" b="0"/>
          </a:effectRef>
          <a:fontRef idx="minor"/>
        </p:style>
      </p:sp>
      <p:sp>
        <p:nvSpPr>
          <p:cNvPr id="145" name="CustomShape 3"/>
          <p:cNvSpPr/>
          <p:nvPr/>
        </p:nvSpPr>
        <p:spPr>
          <a:xfrm>
            <a:off x="4038480" y="6356520"/>
            <a:ext cx="4106880" cy="357120"/>
          </a:xfrm>
          <a:prstGeom prst="rect">
            <a:avLst/>
          </a:prstGeom>
          <a:noFill/>
          <a:ln>
            <a:noFill/>
          </a:ln>
        </p:spPr>
        <p:style>
          <a:lnRef idx="0">
            <a:scrgbClr r="0" g="0" b="0"/>
          </a:lnRef>
          <a:fillRef idx="0">
            <a:scrgbClr r="0" g="0" b="0"/>
          </a:fillRef>
          <a:effectRef idx="0">
            <a:scrgbClr r="0" g="0" b="0"/>
          </a:effectRef>
          <a:fontRef idx="minor"/>
        </p:style>
      </p:sp>
      <p:sp>
        <p:nvSpPr>
          <p:cNvPr id="146" name="CustomShape 4"/>
          <p:cNvSpPr/>
          <p:nvPr/>
        </p:nvSpPr>
        <p:spPr>
          <a:xfrm>
            <a:off x="8610480" y="6356520"/>
            <a:ext cx="2735280" cy="357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endParaRPr lang="en-US" sz="1800" b="0" strike="noStrike" spc="-1" dirty="0">
              <a:solidFill>
                <a:srgbClr val="000000"/>
              </a:solidFill>
              <a:uFill>
                <a:solidFill>
                  <a:srgbClr val="FFFFFF"/>
                </a:solidFill>
              </a:uFill>
              <a:latin typeface="Arial"/>
            </a:endParaRPr>
          </a:p>
        </p:txBody>
      </p:sp>
      <p:sp>
        <p:nvSpPr>
          <p:cNvPr id="148" name="CustomShape 6"/>
          <p:cNvSpPr/>
          <p:nvPr/>
        </p:nvSpPr>
        <p:spPr>
          <a:xfrm>
            <a:off x="3061852" y="211140"/>
            <a:ext cx="6357355" cy="450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3200" b="1" strike="noStrike" spc="-1" dirty="0">
                <a:solidFill>
                  <a:srgbClr val="FF0000"/>
                </a:solidFill>
                <a:uFill>
                  <a:solidFill>
                    <a:srgbClr val="FFFFFF"/>
                  </a:solidFill>
                </a:uFill>
                <a:latin typeface="Arial"/>
                <a:ea typeface="DejaVu Sans"/>
              </a:rPr>
              <a:t>Extraction of (anti-)tritons </a:t>
            </a:r>
            <a:endParaRPr lang="en-US" sz="3200" b="0" strike="noStrike" spc="-1" dirty="0">
              <a:solidFill>
                <a:srgbClr val="000000"/>
              </a:solidFill>
              <a:uFill>
                <a:solidFill>
                  <a:srgbClr val="FFFFFF"/>
                </a:solidFill>
              </a:uFill>
              <a:latin typeface="Arial"/>
            </a:endParaRPr>
          </a:p>
        </p:txBody>
      </p:sp>
      <p:pic>
        <p:nvPicPr>
          <p:cNvPr id="149" name="Picture 17"/>
          <p:cNvPicPr/>
          <p:nvPr/>
        </p:nvPicPr>
        <p:blipFill>
          <a:blip r:embed="rId2"/>
          <a:stretch/>
        </p:blipFill>
        <p:spPr>
          <a:xfrm>
            <a:off x="10843920" y="109080"/>
            <a:ext cx="1005480" cy="1044720"/>
          </a:xfrm>
          <a:prstGeom prst="rect">
            <a:avLst/>
          </a:prstGeom>
          <a:ln>
            <a:noFill/>
          </a:ln>
        </p:spPr>
      </p:pic>
      <p:pic>
        <p:nvPicPr>
          <p:cNvPr id="151" name="Picture 9"/>
          <p:cNvPicPr/>
          <p:nvPr/>
        </p:nvPicPr>
        <p:blipFill>
          <a:blip r:embed="rId3"/>
          <a:stretch/>
        </p:blipFill>
        <p:spPr>
          <a:xfrm>
            <a:off x="-3" y="1461960"/>
            <a:ext cx="6216157" cy="4654800"/>
          </a:xfrm>
          <a:prstGeom prst="rect">
            <a:avLst/>
          </a:prstGeom>
          <a:ln>
            <a:noFill/>
          </a:ln>
        </p:spPr>
      </p:pic>
      <p:pic>
        <p:nvPicPr>
          <p:cNvPr id="152" name="Picture 10"/>
          <p:cNvPicPr/>
          <p:nvPr/>
        </p:nvPicPr>
        <p:blipFill>
          <a:blip r:embed="rId4"/>
          <a:stretch/>
        </p:blipFill>
        <p:spPr>
          <a:xfrm>
            <a:off x="6216154" y="1439467"/>
            <a:ext cx="5975846" cy="4584420"/>
          </a:xfrm>
          <a:prstGeom prst="rect">
            <a:avLst/>
          </a:prstGeom>
          <a:ln>
            <a:noFill/>
          </a:ln>
        </p:spPr>
      </p:pic>
      <p:sp>
        <p:nvSpPr>
          <p:cNvPr id="153" name="TextShape 8"/>
          <p:cNvSpPr txBox="1"/>
          <p:nvPr/>
        </p:nvSpPr>
        <p:spPr>
          <a:xfrm>
            <a:off x="4389120" y="5669280"/>
            <a:ext cx="914400" cy="274320"/>
          </a:xfrm>
          <a:prstGeom prst="rect">
            <a:avLst/>
          </a:prstGeom>
          <a:noFill/>
          <a:ln>
            <a:noFill/>
          </a:ln>
        </p:spPr>
      </p:sp>
      <p:sp>
        <p:nvSpPr>
          <p:cNvPr id="154" name="TextShape 9"/>
          <p:cNvSpPr txBox="1"/>
          <p:nvPr/>
        </p:nvSpPr>
        <p:spPr>
          <a:xfrm>
            <a:off x="1067422" y="5943600"/>
            <a:ext cx="2819880" cy="346320"/>
          </a:xfrm>
          <a:prstGeom prst="rect">
            <a:avLst/>
          </a:prstGeom>
          <a:noFill/>
          <a:ln>
            <a:noFill/>
          </a:ln>
        </p:spPr>
        <p:txBody>
          <a:bodyPr lIns="90000" tIns="45000" rIns="90000" bIns="45000"/>
          <a:lstStyle/>
          <a:p>
            <a:r>
              <a:rPr lang="en-US" sz="1800" b="1" strike="noStrike" spc="-1" dirty="0">
                <a:solidFill>
                  <a:srgbClr val="000000"/>
                </a:solidFill>
                <a:uFill>
                  <a:solidFill>
                    <a:srgbClr val="FFFFFF"/>
                  </a:solidFill>
                </a:uFill>
                <a:latin typeface="Arial"/>
              </a:rPr>
              <a:t>From TPC and TOF</a:t>
            </a:r>
          </a:p>
        </p:txBody>
      </p:sp>
      <p:sp>
        <p:nvSpPr>
          <p:cNvPr id="2" name="TextBox 1">
            <a:extLst>
              <a:ext uri="{FF2B5EF4-FFF2-40B4-BE49-F238E27FC236}">
                <a16:creationId xmlns:a16="http://schemas.microsoft.com/office/drawing/2014/main" id="{60C6BFE4-8914-40E6-906D-65CEF4CE2945}"/>
              </a:ext>
            </a:extLst>
          </p:cNvPr>
          <p:cNvSpPr txBox="1"/>
          <p:nvPr/>
        </p:nvSpPr>
        <p:spPr>
          <a:xfrm>
            <a:off x="5390016" y="5954721"/>
            <a:ext cx="6611228" cy="369332"/>
          </a:xfrm>
          <a:prstGeom prst="rect">
            <a:avLst/>
          </a:prstGeom>
          <a:noFill/>
        </p:spPr>
        <p:txBody>
          <a:bodyPr wrap="square" rtlCol="0">
            <a:spAutoFit/>
          </a:bodyPr>
          <a:lstStyle/>
          <a:p>
            <a:r>
              <a:rPr lang="fr-CH" dirty="0"/>
              <a:t>Red </a:t>
            </a:r>
            <a:r>
              <a:rPr lang="fr-CH" dirty="0" err="1"/>
              <a:t>dotted</a:t>
            </a:r>
            <a:r>
              <a:rPr lang="fr-CH" dirty="0"/>
              <a:t> </a:t>
            </a:r>
            <a:r>
              <a:rPr lang="fr-CH" dirty="0" err="1"/>
              <a:t>lines</a:t>
            </a:r>
            <a:r>
              <a:rPr lang="fr-CH" dirty="0"/>
              <a:t> show the </a:t>
            </a:r>
            <a:r>
              <a:rPr lang="fr-CH" dirty="0" err="1"/>
              <a:t>windows</a:t>
            </a:r>
            <a:r>
              <a:rPr lang="fr-CH" dirty="0"/>
              <a:t> to select (anti-)tritons</a:t>
            </a:r>
            <a:endParaRPr lang="en-US" dirty="0"/>
          </a:p>
        </p:txBody>
      </p:sp>
      <p:sp>
        <p:nvSpPr>
          <p:cNvPr id="3" name="Footer Placeholder 2">
            <a:extLst>
              <a:ext uri="{FF2B5EF4-FFF2-40B4-BE49-F238E27FC236}">
                <a16:creationId xmlns:a16="http://schemas.microsoft.com/office/drawing/2014/main" id="{BD1AEA4C-D822-49A8-A84B-EC6EC0E188CC}"/>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FAEBB0BC-A0D8-4E58-9107-909C17DE2189}"/>
              </a:ext>
            </a:extLst>
          </p:cNvPr>
          <p:cNvSpPr>
            <a:spLocks noGrp="1"/>
          </p:cNvSpPr>
          <p:nvPr>
            <p:ph type="sldNum" sz="quarter" idx="12"/>
          </p:nvPr>
        </p:nvSpPr>
        <p:spPr/>
        <p:txBody>
          <a:bodyPr/>
          <a:lstStyle/>
          <a:p>
            <a:fld id="{3FF4C11E-A135-4B5B-868A-275798F8F019}" type="slidenum">
              <a:rPr lang="en-US" smtClean="0"/>
              <a:t>41</a:t>
            </a:fld>
            <a:endParaRPr lang="en-US"/>
          </a:p>
        </p:txBody>
      </p:sp>
      <p:sp>
        <p:nvSpPr>
          <p:cNvPr id="5" name="Date Placeholder 4">
            <a:extLst>
              <a:ext uri="{FF2B5EF4-FFF2-40B4-BE49-F238E27FC236}">
                <a16:creationId xmlns:a16="http://schemas.microsoft.com/office/drawing/2014/main" id="{B7CE5299-A7D6-41EA-9B92-0358E37CAC29}"/>
              </a:ext>
            </a:extLst>
          </p:cNvPr>
          <p:cNvSpPr>
            <a:spLocks noGrp="1"/>
          </p:cNvSpPr>
          <p:nvPr>
            <p:ph type="dt" sz="half" idx="10"/>
          </p:nvPr>
        </p:nvSpPr>
        <p:spPr/>
        <p:txBody>
          <a:bodyPr/>
          <a:lstStyle/>
          <a:p>
            <a:fld id="{DD5F14D2-8AC3-4252-8BAA-411E787CF3E7}" type="datetime1">
              <a:rPr lang="en-US" smtClean="0"/>
              <a:t>8/5/2020</a:t>
            </a:fld>
            <a:endParaRPr lang="en-US"/>
          </a:p>
        </p:txBody>
      </p:sp>
      <p:pic>
        <p:nvPicPr>
          <p:cNvPr id="16" name="Picture 5">
            <a:extLst>
              <a:ext uri="{FF2B5EF4-FFF2-40B4-BE49-F238E27FC236}">
                <a16:creationId xmlns:a16="http://schemas.microsoft.com/office/drawing/2014/main" id="{911E4BE5-173A-4C3B-8D8A-4FC311F82660}"/>
              </a:ext>
            </a:extLst>
          </p:cNvPr>
          <p:cNvPicPr/>
          <p:nvPr/>
        </p:nvPicPr>
        <p:blipFill>
          <a:blip r:embed="rId5"/>
          <a:stretch/>
        </p:blipFill>
        <p:spPr>
          <a:xfrm>
            <a:off x="302700" y="109080"/>
            <a:ext cx="1071000" cy="1063080"/>
          </a:xfrm>
          <a:prstGeom prst="rect">
            <a:avLst/>
          </a:prstGeom>
          <a:ln>
            <a:noFill/>
          </a:ln>
        </p:spPr>
      </p:pic>
      <p:sp>
        <p:nvSpPr>
          <p:cNvPr id="6" name="TextBox 5"/>
          <p:cNvSpPr txBox="1"/>
          <p:nvPr/>
        </p:nvSpPr>
        <p:spPr>
          <a:xfrm>
            <a:off x="7972613" y="742169"/>
            <a:ext cx="1579159" cy="646331"/>
          </a:xfrm>
          <a:prstGeom prst="rect">
            <a:avLst/>
          </a:prstGeom>
          <a:noFill/>
        </p:spPr>
        <p:txBody>
          <a:bodyPr wrap="square" rtlCol="0">
            <a:spAutoFit/>
          </a:bodyPr>
          <a:lstStyle/>
          <a:p>
            <a:r>
              <a:rPr lang="en-GB" b="1" dirty="0" err="1"/>
              <a:t>Sohaib</a:t>
            </a:r>
            <a:r>
              <a:rPr lang="en-GB" b="1" dirty="0"/>
              <a:t> Hassan</a:t>
            </a:r>
          </a:p>
          <a:p>
            <a:r>
              <a:rPr lang="en-GB" b="1" dirty="0"/>
              <a:t>Maria </a:t>
            </a:r>
            <a:r>
              <a:rPr lang="en-GB" b="1" dirty="0" err="1"/>
              <a:t>Gul</a:t>
            </a:r>
            <a:endParaRPr lang="en-GB" b="1" dirty="0"/>
          </a:p>
        </p:txBody>
      </p:sp>
    </p:spTree>
    <p:extLst>
      <p:ext uri="{BB962C8B-B14F-4D97-AF65-F5344CB8AC3E}">
        <p14:creationId xmlns:p14="http://schemas.microsoft.com/office/powerpoint/2010/main" val="40328909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CustomShape 1"/>
          <p:cNvSpPr/>
          <p:nvPr/>
        </p:nvSpPr>
        <p:spPr>
          <a:xfrm>
            <a:off x="7101720" y="2165760"/>
            <a:ext cx="3922920" cy="849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1" normalizeH="0" baseline="0" noProof="0">
                <a:ln>
                  <a:noFill/>
                </a:ln>
                <a:solidFill>
                  <a:srgbClr val="000000"/>
                </a:solidFill>
                <a:effectLst/>
                <a:uLnTx/>
                <a:uFill>
                  <a:solidFill>
                    <a:srgbClr val="FFFFFF"/>
                  </a:solidFill>
                </a:uFill>
                <a:latin typeface="Arial"/>
                <a:ea typeface="DejaVu Sans"/>
                <a:cs typeface="+mn-cs"/>
              </a:rPr>
              <a:t>   </a:t>
            </a:r>
            <a:endParaRPr kumimoji="0" lang="en-US" sz="1800" b="0" i="0" u="none" strike="noStrike" kern="1200" cap="none" spc="-1" normalizeH="0" baseline="0" noProof="0">
              <a:ln>
                <a:noFill/>
              </a:ln>
              <a:solidFill>
                <a:srgbClr val="000000"/>
              </a:solidFill>
              <a:effectLst/>
              <a:uLnTx/>
              <a:uFill>
                <a:solidFill>
                  <a:srgbClr val="FFFFFF"/>
                </a:solidFill>
              </a:uFill>
              <a:latin typeface="Arial"/>
              <a:ea typeface="+mn-ea"/>
              <a:cs typeface="+mn-cs"/>
            </a:endParaRPr>
          </a:p>
        </p:txBody>
      </p:sp>
      <p:sp>
        <p:nvSpPr>
          <p:cNvPr id="177" name="CustomShape 2"/>
          <p:cNvSpPr/>
          <p:nvPr/>
        </p:nvSpPr>
        <p:spPr>
          <a:xfrm>
            <a:off x="7209000" y="806040"/>
            <a:ext cx="3525480" cy="1106280"/>
          </a:xfrm>
          <a:prstGeom prst="rect">
            <a:avLst/>
          </a:prstGeom>
          <a:noFill/>
          <a:ln>
            <a:noFill/>
          </a:ln>
        </p:spPr>
        <p:style>
          <a:lnRef idx="0">
            <a:scrgbClr r="0" g="0" b="0"/>
          </a:lnRef>
          <a:fillRef idx="0">
            <a:scrgbClr r="0" g="0" b="0"/>
          </a:fillRef>
          <a:effectRef idx="0">
            <a:scrgbClr r="0" g="0" b="0"/>
          </a:effectRef>
          <a:fontRef idx="minor"/>
        </p:style>
      </p:sp>
      <p:sp>
        <p:nvSpPr>
          <p:cNvPr id="178" name="CustomShape 3"/>
          <p:cNvSpPr/>
          <p:nvPr/>
        </p:nvSpPr>
        <p:spPr>
          <a:xfrm>
            <a:off x="4038480" y="6356520"/>
            <a:ext cx="4106880" cy="357120"/>
          </a:xfrm>
          <a:prstGeom prst="rect">
            <a:avLst/>
          </a:prstGeom>
          <a:noFill/>
          <a:ln>
            <a:noFill/>
          </a:ln>
        </p:spPr>
        <p:style>
          <a:lnRef idx="0">
            <a:scrgbClr r="0" g="0" b="0"/>
          </a:lnRef>
          <a:fillRef idx="0">
            <a:scrgbClr r="0" g="0" b="0"/>
          </a:fillRef>
          <a:effectRef idx="0">
            <a:scrgbClr r="0" g="0" b="0"/>
          </a:effectRef>
          <a:fontRef idx="minor"/>
        </p:style>
      </p:sp>
      <p:sp>
        <p:nvSpPr>
          <p:cNvPr id="179" name="CustomShape 4"/>
          <p:cNvSpPr/>
          <p:nvPr/>
        </p:nvSpPr>
        <p:spPr>
          <a:xfrm>
            <a:off x="8610480" y="6356520"/>
            <a:ext cx="2735280" cy="357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D8F98583-7AF3-47EC-B360-9AB36590A2FD}" type="slidenum">
              <a:rPr kumimoji="0" lang="en-US" sz="1200" b="0" i="0" u="none" strike="noStrike" kern="1200" cap="none" spc="-1" normalizeH="0" baseline="0" noProof="0">
                <a:ln>
                  <a:noFill/>
                </a:ln>
                <a:solidFill>
                  <a:srgbClr val="8B8B8B"/>
                </a:solidFill>
                <a:effectLst/>
                <a:uLnTx/>
                <a:uFill>
                  <a:solidFill>
                    <a:srgbClr val="FFFFFF"/>
                  </a:solidFill>
                </a:uFill>
                <a:latin typeface="Calibri"/>
                <a:ea typeface="DejaVu Sans"/>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800" b="0" i="0" u="none" strike="noStrike" kern="1200" cap="none" spc="-1" normalizeH="0" baseline="0" noProof="0">
              <a:ln>
                <a:noFill/>
              </a:ln>
              <a:solidFill>
                <a:srgbClr val="000000"/>
              </a:solidFill>
              <a:effectLst/>
              <a:uLnTx/>
              <a:uFill>
                <a:solidFill>
                  <a:srgbClr val="FFFFFF"/>
                </a:solidFill>
              </a:uFill>
              <a:latin typeface="Arial"/>
              <a:ea typeface="+mn-ea"/>
              <a:cs typeface="+mn-cs"/>
            </a:endParaRPr>
          </a:p>
        </p:txBody>
      </p:sp>
      <p:sp>
        <p:nvSpPr>
          <p:cNvPr id="181" name="CustomShape 6"/>
          <p:cNvSpPr/>
          <p:nvPr/>
        </p:nvSpPr>
        <p:spPr>
          <a:xfrm>
            <a:off x="2502150" y="356040"/>
            <a:ext cx="7213320" cy="450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1" normalizeH="0" baseline="0" noProof="0" dirty="0">
                <a:ln>
                  <a:noFill/>
                </a:ln>
                <a:solidFill>
                  <a:srgbClr val="FF0000"/>
                </a:solidFill>
                <a:effectLst/>
                <a:uLnTx/>
                <a:uFill>
                  <a:solidFill>
                    <a:srgbClr val="FFFFFF"/>
                  </a:solidFill>
                </a:uFill>
                <a:latin typeface="Arial"/>
                <a:ea typeface="DejaVu Sans"/>
                <a:cs typeface="+mn-cs"/>
              </a:rPr>
              <a:t>Ratio of anti-triton to triton spectra </a:t>
            </a:r>
            <a:endParaRPr kumimoji="0" lang="en-US" sz="3200" b="0" i="0" u="none" strike="noStrike" kern="1200" cap="none" spc="-1" normalizeH="0" baseline="0" noProof="0" dirty="0">
              <a:ln>
                <a:noFill/>
              </a:ln>
              <a:solidFill>
                <a:srgbClr val="000000"/>
              </a:solidFill>
              <a:effectLst/>
              <a:uLnTx/>
              <a:uFill>
                <a:solidFill>
                  <a:srgbClr val="FFFFFF"/>
                </a:solidFill>
              </a:uFill>
              <a:latin typeface="Arial"/>
              <a:ea typeface="+mn-ea"/>
              <a:cs typeface="+mn-cs"/>
            </a:endParaRPr>
          </a:p>
        </p:txBody>
      </p:sp>
      <p:pic>
        <p:nvPicPr>
          <p:cNvPr id="182" name="Picture 17"/>
          <p:cNvPicPr/>
          <p:nvPr/>
        </p:nvPicPr>
        <p:blipFill>
          <a:blip r:embed="rId2"/>
          <a:stretch/>
        </p:blipFill>
        <p:spPr>
          <a:xfrm>
            <a:off x="10843920" y="109080"/>
            <a:ext cx="1005480" cy="1044720"/>
          </a:xfrm>
          <a:prstGeom prst="rect">
            <a:avLst/>
          </a:prstGeom>
          <a:ln>
            <a:noFill/>
          </a:ln>
        </p:spPr>
      </p:pic>
      <p:pic>
        <p:nvPicPr>
          <p:cNvPr id="13" name="Picture 12">
            <a:extLst>
              <a:ext uri="{FF2B5EF4-FFF2-40B4-BE49-F238E27FC236}">
                <a16:creationId xmlns:a16="http://schemas.microsoft.com/office/drawing/2014/main" id="{B0534E8F-1073-4B2A-AF00-133FA6233447}"/>
              </a:ext>
            </a:extLst>
          </p:cNvPr>
          <p:cNvPicPr/>
          <p:nvPr/>
        </p:nvPicPr>
        <p:blipFill>
          <a:blip r:embed="rId3"/>
          <a:stretch/>
        </p:blipFill>
        <p:spPr>
          <a:xfrm>
            <a:off x="215002" y="1309860"/>
            <a:ext cx="7213320" cy="4914720"/>
          </a:xfrm>
          <a:prstGeom prst="rect">
            <a:avLst/>
          </a:prstGeom>
          <a:ln>
            <a:noFill/>
          </a:ln>
        </p:spPr>
      </p:pic>
      <p:sp>
        <p:nvSpPr>
          <p:cNvPr id="2" name="TextBox 1">
            <a:extLst>
              <a:ext uri="{FF2B5EF4-FFF2-40B4-BE49-F238E27FC236}">
                <a16:creationId xmlns:a16="http://schemas.microsoft.com/office/drawing/2014/main" id="{E225824A-66C9-4592-872F-44A8EAF0233D}"/>
              </a:ext>
            </a:extLst>
          </p:cNvPr>
          <p:cNvSpPr txBox="1"/>
          <p:nvPr/>
        </p:nvSpPr>
        <p:spPr>
          <a:xfrm>
            <a:off x="7645719" y="1912320"/>
            <a:ext cx="3522878" cy="483209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After</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secondary</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correction, good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improvement</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in ratio at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low</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Pt.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For 1.5 &lt; Pt  &lt; 1.95, the ratio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is</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greater</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than</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one and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it</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seems</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due to fit range or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so</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and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we</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will</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look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into</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this</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again</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After</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correction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with</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systematics</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uncertanities</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ratio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is</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fr-CH" sz="2200" b="1" i="0" u="none" strike="noStrike" kern="1200" cap="none" spc="0" normalizeH="0" baseline="0" noProof="0" dirty="0" err="1">
                <a:ln>
                  <a:noFill/>
                </a:ln>
                <a:solidFill>
                  <a:prstClr val="black"/>
                </a:solidFill>
                <a:effectLst/>
                <a:uLnTx/>
                <a:uFillTx/>
                <a:latin typeface="Calibri" panose="020F0502020204030204"/>
                <a:ea typeface="+mn-ea"/>
                <a:cs typeface="+mn-cs"/>
              </a:rPr>
              <a:t>expected</a:t>
            </a:r>
            <a:r>
              <a:rPr kumimoji="0" lang="fr-CH" sz="2200" b="1" i="0" u="none" strike="noStrike" kern="1200" cap="none" spc="0" normalizeH="0" baseline="0" noProof="0" dirty="0">
                <a:ln>
                  <a:noFill/>
                </a:ln>
                <a:solidFill>
                  <a:prstClr val="black"/>
                </a:solidFill>
                <a:effectLst/>
                <a:uLnTx/>
                <a:uFillTx/>
                <a:latin typeface="Calibri" panose="020F0502020204030204"/>
                <a:ea typeface="+mn-ea"/>
                <a:cs typeface="+mn-cs"/>
              </a:rPr>
              <a:t> close to one.</a:t>
            </a:r>
            <a:endParaRPr kumimoji="0" lang="en-US" sz="2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Footer Placeholder 2">
            <a:extLst>
              <a:ext uri="{FF2B5EF4-FFF2-40B4-BE49-F238E27FC236}">
                <a16:creationId xmlns:a16="http://schemas.microsoft.com/office/drawing/2014/main" id="{EE684B73-37FB-4064-A604-68E08C3F2E0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Webinar PINSTECH-CERN Collaboration </a:t>
            </a:r>
          </a:p>
        </p:txBody>
      </p:sp>
      <p:sp>
        <p:nvSpPr>
          <p:cNvPr id="4" name="Slide Number Placeholder 3">
            <a:extLst>
              <a:ext uri="{FF2B5EF4-FFF2-40B4-BE49-F238E27FC236}">
                <a16:creationId xmlns:a16="http://schemas.microsoft.com/office/drawing/2014/main" id="{CA7E72FD-729F-48D7-BAA0-F81800B8ACE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F4C11E-A135-4B5B-868A-275798F8F019}"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Date Placeholder 4">
            <a:extLst>
              <a:ext uri="{FF2B5EF4-FFF2-40B4-BE49-F238E27FC236}">
                <a16:creationId xmlns:a16="http://schemas.microsoft.com/office/drawing/2014/main" id="{D0E09F85-C57C-42E2-A796-4ABF1EFE3017}"/>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CF663B2-387F-478F-8C04-2B2DA988D8B3}" type="datetime1">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8/5/2020</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14" name="Picture 5">
            <a:extLst>
              <a:ext uri="{FF2B5EF4-FFF2-40B4-BE49-F238E27FC236}">
                <a16:creationId xmlns:a16="http://schemas.microsoft.com/office/drawing/2014/main" id="{65D51196-9FB8-4D25-AD93-AFC0A4223AAE}"/>
              </a:ext>
            </a:extLst>
          </p:cNvPr>
          <p:cNvPicPr/>
          <p:nvPr/>
        </p:nvPicPr>
        <p:blipFill>
          <a:blip r:embed="rId4"/>
          <a:stretch/>
        </p:blipFill>
        <p:spPr>
          <a:xfrm>
            <a:off x="302700" y="246780"/>
            <a:ext cx="1071000" cy="1063080"/>
          </a:xfrm>
          <a:prstGeom prst="rect">
            <a:avLst/>
          </a:prstGeom>
          <a:ln>
            <a:noFill/>
          </a:ln>
        </p:spPr>
      </p:pic>
      <p:sp>
        <p:nvSpPr>
          <p:cNvPr id="6" name="TextBox 5">
            <a:extLst>
              <a:ext uri="{FF2B5EF4-FFF2-40B4-BE49-F238E27FC236}">
                <a16:creationId xmlns:a16="http://schemas.microsoft.com/office/drawing/2014/main" id="{736E4FE2-B64D-489B-A984-DE1356D014C4}"/>
              </a:ext>
            </a:extLst>
          </p:cNvPr>
          <p:cNvSpPr txBox="1"/>
          <p:nvPr/>
        </p:nvSpPr>
        <p:spPr>
          <a:xfrm>
            <a:off x="7969158" y="1165775"/>
            <a:ext cx="2005163" cy="646331"/>
          </a:xfrm>
          <a:prstGeom prst="rect">
            <a:avLst/>
          </a:prstGeom>
          <a:noFill/>
        </p:spPr>
        <p:txBody>
          <a:bodyPr wrap="square" rtlCol="0">
            <a:spAutoFit/>
          </a:bodyPr>
          <a:lstStyle/>
          <a:p>
            <a:r>
              <a:rPr lang="fr-CH" b="1" dirty="0" err="1"/>
              <a:t>Sohaib</a:t>
            </a:r>
            <a:r>
              <a:rPr lang="fr-CH" b="1" dirty="0"/>
              <a:t>  Hassan</a:t>
            </a:r>
          </a:p>
          <a:p>
            <a:r>
              <a:rPr lang="fr-CH" b="1" dirty="0"/>
              <a:t>Maria </a:t>
            </a:r>
            <a:r>
              <a:rPr lang="fr-CH" b="1" dirty="0" err="1"/>
              <a:t>Gul</a:t>
            </a:r>
            <a:endParaRPr lang="en-US" b="1" dirty="0"/>
          </a:p>
        </p:txBody>
      </p:sp>
    </p:spTree>
    <p:extLst>
      <p:ext uri="{BB962C8B-B14F-4D97-AF65-F5344CB8AC3E}">
        <p14:creationId xmlns:p14="http://schemas.microsoft.com/office/powerpoint/2010/main" val="201638077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age9image13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72537"/>
            <a:ext cx="4597400" cy="48291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p:nvPr/>
        </p:nvPicPr>
        <p:blipFill>
          <a:blip r:embed="rId4"/>
          <a:stretch/>
        </p:blipFill>
        <p:spPr>
          <a:xfrm>
            <a:off x="3184590" y="2113005"/>
            <a:ext cx="8678976" cy="4003590"/>
          </a:xfrm>
          <a:prstGeom prst="rect">
            <a:avLst/>
          </a:prstGeom>
          <a:ln>
            <a:noFill/>
          </a:ln>
        </p:spPr>
      </p:pic>
      <p:cxnSp>
        <p:nvCxnSpPr>
          <p:cNvPr id="30" name="Curved Connector 29"/>
          <p:cNvCxnSpPr/>
          <p:nvPr/>
        </p:nvCxnSpPr>
        <p:spPr>
          <a:xfrm rot="10800000">
            <a:off x="3184590" y="1758673"/>
            <a:ext cx="2540360" cy="1015300"/>
          </a:xfrm>
          <a:prstGeom prst="curvedConnector3">
            <a:avLst>
              <a:gd name="adj1" fmla="val -659"/>
            </a:avLst>
          </a:prstGeom>
          <a:ln w="28575">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67993" y="96425"/>
            <a:ext cx="1135156" cy="1149345"/>
          </a:xfrm>
          <a:prstGeom prst="rect">
            <a:avLst/>
          </a:prstGeom>
        </p:spPr>
      </p:pic>
      <p:sp>
        <p:nvSpPr>
          <p:cNvPr id="8" name="Title 1"/>
          <p:cNvSpPr txBox="1">
            <a:spLocks/>
          </p:cNvSpPr>
          <p:nvPr/>
        </p:nvSpPr>
        <p:spPr>
          <a:xfrm>
            <a:off x="5407270" y="1281723"/>
            <a:ext cx="1905000" cy="656400"/>
          </a:xfrm>
          <a:prstGeom prst="rect">
            <a:avLst/>
          </a:prstGeom>
        </p:spPr>
        <p:txBody>
          <a:bodyPr vert="horz" lIns="91440" tIns="45720" rIns="91440" bIns="45720" rtlCol="0" anchor="b">
            <a:normAutofit fontScale="4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latin typeface="+mn-lt"/>
              </a:rPr>
              <a:t>Kinetic </a:t>
            </a:r>
            <a:r>
              <a:rPr lang="en-US" b="1" dirty="0" err="1">
                <a:latin typeface="+mn-lt"/>
              </a:rPr>
              <a:t>Freezout</a:t>
            </a:r>
            <a:endParaRPr lang="en-US" b="1" dirty="0">
              <a:latin typeface="+mn-lt"/>
            </a:endParaRPr>
          </a:p>
        </p:txBody>
      </p:sp>
      <p:pic>
        <p:nvPicPr>
          <p:cNvPr id="9" name="Picture 5">
            <a:extLst>
              <a:ext uri="{FF2B5EF4-FFF2-40B4-BE49-F238E27FC236}">
                <a16:creationId xmlns:a16="http://schemas.microsoft.com/office/drawing/2014/main" id="{3DFBE15C-080D-40A6-8C8D-556EED206D68}"/>
              </a:ext>
            </a:extLst>
          </p:cNvPr>
          <p:cNvPicPr/>
          <p:nvPr/>
        </p:nvPicPr>
        <p:blipFill>
          <a:blip r:embed="rId6"/>
          <a:stretch/>
        </p:blipFill>
        <p:spPr>
          <a:xfrm>
            <a:off x="88851" y="86359"/>
            <a:ext cx="1071000" cy="1063080"/>
          </a:xfrm>
          <a:prstGeom prst="rect">
            <a:avLst/>
          </a:prstGeom>
          <a:ln>
            <a:noFill/>
          </a:ln>
        </p:spPr>
      </p:pic>
      <p:sp>
        <p:nvSpPr>
          <p:cNvPr id="10" name="TextBox 9">
            <a:extLst>
              <a:ext uri="{FF2B5EF4-FFF2-40B4-BE49-F238E27FC236}">
                <a16:creationId xmlns:a16="http://schemas.microsoft.com/office/drawing/2014/main" id="{5E952338-73C3-4C45-8DF1-E4B6FFCDB265}"/>
              </a:ext>
            </a:extLst>
          </p:cNvPr>
          <p:cNvSpPr txBox="1"/>
          <p:nvPr/>
        </p:nvSpPr>
        <p:spPr>
          <a:xfrm>
            <a:off x="3424893" y="152879"/>
            <a:ext cx="6118615" cy="584775"/>
          </a:xfrm>
          <a:prstGeom prst="rect">
            <a:avLst/>
          </a:prstGeom>
          <a:noFill/>
        </p:spPr>
        <p:txBody>
          <a:bodyPr wrap="square" rtlCol="0">
            <a:spAutoFit/>
          </a:bodyPr>
          <a:lstStyle/>
          <a:p>
            <a:pPr algn="ctr"/>
            <a:r>
              <a:rPr lang="fr-CH" sz="3200" b="1" dirty="0" err="1">
                <a:solidFill>
                  <a:srgbClr val="FF0000"/>
                </a:solidFill>
              </a:rPr>
              <a:t>Particle</a:t>
            </a:r>
            <a:r>
              <a:rPr lang="fr-CH" sz="3200" b="1" dirty="0">
                <a:solidFill>
                  <a:srgbClr val="FF0000"/>
                </a:solidFill>
              </a:rPr>
              <a:t> </a:t>
            </a:r>
            <a:r>
              <a:rPr lang="fr-CH" sz="3200" b="1" dirty="0" err="1">
                <a:solidFill>
                  <a:srgbClr val="FF0000"/>
                </a:solidFill>
              </a:rPr>
              <a:t>yields</a:t>
            </a:r>
            <a:r>
              <a:rPr lang="fr-CH" sz="3200" b="1" dirty="0">
                <a:solidFill>
                  <a:srgbClr val="FF0000"/>
                </a:solidFill>
              </a:rPr>
              <a:t> at </a:t>
            </a:r>
            <a:r>
              <a:rPr lang="fr-CH" sz="3200" b="1" dirty="0" err="1">
                <a:solidFill>
                  <a:srgbClr val="FF0000"/>
                </a:solidFill>
              </a:rPr>
              <a:t>kinetic</a:t>
            </a:r>
            <a:r>
              <a:rPr lang="fr-CH" sz="3200" b="1" dirty="0">
                <a:solidFill>
                  <a:srgbClr val="FF0000"/>
                </a:solidFill>
              </a:rPr>
              <a:t> freeze-out</a:t>
            </a:r>
            <a:endParaRPr lang="en-US" sz="3200" b="1" dirty="0">
              <a:solidFill>
                <a:srgbClr val="FF0000"/>
              </a:solidFill>
            </a:endParaRPr>
          </a:p>
        </p:txBody>
      </p:sp>
      <p:sp>
        <p:nvSpPr>
          <p:cNvPr id="2" name="Date Placeholder 1">
            <a:extLst>
              <a:ext uri="{FF2B5EF4-FFF2-40B4-BE49-F238E27FC236}">
                <a16:creationId xmlns:a16="http://schemas.microsoft.com/office/drawing/2014/main" id="{261E51F3-0BA7-48A5-A88F-AAD91A90EEFE}"/>
              </a:ext>
            </a:extLst>
          </p:cNvPr>
          <p:cNvSpPr>
            <a:spLocks noGrp="1"/>
          </p:cNvSpPr>
          <p:nvPr>
            <p:ph type="dt" sz="half" idx="10"/>
          </p:nvPr>
        </p:nvSpPr>
        <p:spPr/>
        <p:txBody>
          <a:bodyPr/>
          <a:lstStyle/>
          <a:p>
            <a:fld id="{A0CD7BF6-2D60-4F77-A6A5-3DB0DC74C411}" type="datetime1">
              <a:rPr lang="en-US" smtClean="0"/>
              <a:t>8/5/2020</a:t>
            </a:fld>
            <a:endParaRPr lang="en-US"/>
          </a:p>
        </p:txBody>
      </p:sp>
      <p:sp>
        <p:nvSpPr>
          <p:cNvPr id="4" name="Footer Placeholder 3">
            <a:extLst>
              <a:ext uri="{FF2B5EF4-FFF2-40B4-BE49-F238E27FC236}">
                <a16:creationId xmlns:a16="http://schemas.microsoft.com/office/drawing/2014/main" id="{CCFD5A92-8DD3-4C5F-80EB-F072021720CA}"/>
              </a:ext>
            </a:extLst>
          </p:cNvPr>
          <p:cNvSpPr>
            <a:spLocks noGrp="1"/>
          </p:cNvSpPr>
          <p:nvPr>
            <p:ph type="ftr" sz="quarter" idx="11"/>
          </p:nvPr>
        </p:nvSpPr>
        <p:spPr/>
        <p:txBody>
          <a:bodyPr/>
          <a:lstStyle/>
          <a:p>
            <a:r>
              <a:rPr lang="en-US"/>
              <a:t>Webinar PINSTECH-CERN Collaboration </a:t>
            </a:r>
          </a:p>
        </p:txBody>
      </p:sp>
      <p:sp>
        <p:nvSpPr>
          <p:cNvPr id="5" name="Slide Number Placeholder 4">
            <a:extLst>
              <a:ext uri="{FF2B5EF4-FFF2-40B4-BE49-F238E27FC236}">
                <a16:creationId xmlns:a16="http://schemas.microsoft.com/office/drawing/2014/main" id="{0AB9D064-2903-491C-A898-8594E6FC06DA}"/>
              </a:ext>
            </a:extLst>
          </p:cNvPr>
          <p:cNvSpPr>
            <a:spLocks noGrp="1"/>
          </p:cNvSpPr>
          <p:nvPr>
            <p:ph type="sldNum" sz="quarter" idx="12"/>
          </p:nvPr>
        </p:nvSpPr>
        <p:spPr/>
        <p:txBody>
          <a:bodyPr/>
          <a:lstStyle/>
          <a:p>
            <a:fld id="{3FF4C11E-A135-4B5B-868A-275798F8F019}" type="slidenum">
              <a:rPr lang="en-US" smtClean="0"/>
              <a:t>43</a:t>
            </a:fld>
            <a:endParaRPr lang="en-US"/>
          </a:p>
        </p:txBody>
      </p:sp>
      <p:sp>
        <p:nvSpPr>
          <p:cNvPr id="7" name="TextBox 6">
            <a:extLst>
              <a:ext uri="{FF2B5EF4-FFF2-40B4-BE49-F238E27FC236}">
                <a16:creationId xmlns:a16="http://schemas.microsoft.com/office/drawing/2014/main" id="{929300CF-73DB-43DC-9112-2633DC7C9F4E}"/>
              </a:ext>
            </a:extLst>
          </p:cNvPr>
          <p:cNvSpPr txBox="1"/>
          <p:nvPr/>
        </p:nvSpPr>
        <p:spPr>
          <a:xfrm>
            <a:off x="8371001" y="754144"/>
            <a:ext cx="1696825" cy="400110"/>
          </a:xfrm>
          <a:prstGeom prst="rect">
            <a:avLst/>
          </a:prstGeom>
          <a:noFill/>
        </p:spPr>
        <p:txBody>
          <a:bodyPr wrap="square" rtlCol="0">
            <a:spAutoFit/>
          </a:bodyPr>
          <a:lstStyle/>
          <a:p>
            <a:r>
              <a:rPr lang="fr-CH" sz="2000" b="1" dirty="0"/>
              <a:t>Sadia </a:t>
            </a:r>
            <a:r>
              <a:rPr lang="fr-CH" sz="2000" b="1" dirty="0" err="1"/>
              <a:t>Marium</a:t>
            </a:r>
            <a:endParaRPr lang="en-US" sz="2000" b="1" dirty="0"/>
          </a:p>
        </p:txBody>
      </p:sp>
    </p:spTree>
    <p:extLst>
      <p:ext uri="{BB962C8B-B14F-4D97-AF65-F5344CB8AC3E}">
        <p14:creationId xmlns:p14="http://schemas.microsoft.com/office/powerpoint/2010/main" val="36918416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56844" y="93392"/>
            <a:ext cx="1135156" cy="1149345"/>
          </a:xfrm>
          <a:prstGeom prst="rect">
            <a:avLst/>
          </a:prstGeom>
        </p:spPr>
      </p:pic>
      <p:pic>
        <p:nvPicPr>
          <p:cNvPr id="9" name="Picture 5">
            <a:extLst>
              <a:ext uri="{FF2B5EF4-FFF2-40B4-BE49-F238E27FC236}">
                <a16:creationId xmlns:a16="http://schemas.microsoft.com/office/drawing/2014/main" id="{3DFBE15C-080D-40A6-8C8D-556EED206D68}"/>
              </a:ext>
            </a:extLst>
          </p:cNvPr>
          <p:cNvPicPr/>
          <p:nvPr/>
        </p:nvPicPr>
        <p:blipFill>
          <a:blip r:embed="rId4"/>
          <a:stretch/>
        </p:blipFill>
        <p:spPr>
          <a:xfrm>
            <a:off x="123257" y="136525"/>
            <a:ext cx="1071000" cy="1063080"/>
          </a:xfrm>
          <a:prstGeom prst="rect">
            <a:avLst/>
          </a:prstGeom>
          <a:ln>
            <a:noFill/>
          </a:ln>
        </p:spPr>
      </p:pic>
      <p:sp>
        <p:nvSpPr>
          <p:cNvPr id="2" name="Date Placeholder 1">
            <a:extLst>
              <a:ext uri="{FF2B5EF4-FFF2-40B4-BE49-F238E27FC236}">
                <a16:creationId xmlns:a16="http://schemas.microsoft.com/office/drawing/2014/main" id="{261E51F3-0BA7-48A5-A88F-AAD91A90EEFE}"/>
              </a:ext>
            </a:extLst>
          </p:cNvPr>
          <p:cNvSpPr>
            <a:spLocks noGrp="1"/>
          </p:cNvSpPr>
          <p:nvPr>
            <p:ph type="dt" sz="half" idx="10"/>
          </p:nvPr>
        </p:nvSpPr>
        <p:spPr/>
        <p:txBody>
          <a:bodyPr/>
          <a:lstStyle/>
          <a:p>
            <a:fld id="{2A286426-D26D-415F-A284-C6A10B0A872E}" type="datetime1">
              <a:rPr lang="en-US" smtClean="0"/>
              <a:t>8/5/2020</a:t>
            </a:fld>
            <a:endParaRPr lang="en-US"/>
          </a:p>
        </p:txBody>
      </p:sp>
      <p:sp>
        <p:nvSpPr>
          <p:cNvPr id="4" name="Footer Placeholder 3">
            <a:extLst>
              <a:ext uri="{FF2B5EF4-FFF2-40B4-BE49-F238E27FC236}">
                <a16:creationId xmlns:a16="http://schemas.microsoft.com/office/drawing/2014/main" id="{CCFD5A92-8DD3-4C5F-80EB-F072021720CA}"/>
              </a:ext>
            </a:extLst>
          </p:cNvPr>
          <p:cNvSpPr>
            <a:spLocks noGrp="1"/>
          </p:cNvSpPr>
          <p:nvPr>
            <p:ph type="ftr" sz="quarter" idx="11"/>
          </p:nvPr>
        </p:nvSpPr>
        <p:spPr/>
        <p:txBody>
          <a:bodyPr/>
          <a:lstStyle/>
          <a:p>
            <a:r>
              <a:rPr lang="en-US"/>
              <a:t>Webinar PINSTECH-CERN Collaboration </a:t>
            </a:r>
          </a:p>
        </p:txBody>
      </p:sp>
      <p:sp>
        <p:nvSpPr>
          <p:cNvPr id="5" name="Slide Number Placeholder 4">
            <a:extLst>
              <a:ext uri="{FF2B5EF4-FFF2-40B4-BE49-F238E27FC236}">
                <a16:creationId xmlns:a16="http://schemas.microsoft.com/office/drawing/2014/main" id="{0AB9D064-2903-491C-A898-8594E6FC06DA}"/>
              </a:ext>
            </a:extLst>
          </p:cNvPr>
          <p:cNvSpPr>
            <a:spLocks noGrp="1"/>
          </p:cNvSpPr>
          <p:nvPr>
            <p:ph type="sldNum" sz="quarter" idx="12"/>
          </p:nvPr>
        </p:nvSpPr>
        <p:spPr/>
        <p:txBody>
          <a:bodyPr/>
          <a:lstStyle/>
          <a:p>
            <a:fld id="{3FF4C11E-A135-4B5B-868A-275798F8F019}" type="slidenum">
              <a:rPr lang="en-US" smtClean="0"/>
              <a:t>44</a:t>
            </a:fld>
            <a:endParaRPr lang="en-US"/>
          </a:p>
        </p:txBody>
      </p:sp>
      <p:sp>
        <p:nvSpPr>
          <p:cNvPr id="14" name="CustomShape 1">
            <a:extLst>
              <a:ext uri="{FF2B5EF4-FFF2-40B4-BE49-F238E27FC236}">
                <a16:creationId xmlns:a16="http://schemas.microsoft.com/office/drawing/2014/main" id="{E14BDA46-2FA6-4E80-85CC-78E094B60B18}"/>
              </a:ext>
            </a:extLst>
          </p:cNvPr>
          <p:cNvSpPr txBox="1"/>
          <p:nvPr/>
        </p:nvSpPr>
        <p:spPr>
          <a:xfrm>
            <a:off x="1324657" y="552132"/>
            <a:ext cx="9671027" cy="5466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nchor="ctr">
            <a:spAutoFit/>
          </a:bodyPr>
          <a:lstStyle>
            <a:lvl1pPr algn="ctr">
              <a:defRPr sz="3200" b="1" spc="-1">
                <a:solidFill>
                  <a:srgbClr val="FF0000"/>
                </a:solidFill>
                <a:uFill>
                  <a:solidFill>
                    <a:srgbClr val="FFFFFF"/>
                  </a:solidFill>
                </a:uFill>
                <a:latin typeface="Arial"/>
                <a:ea typeface="Arial"/>
                <a:cs typeface="Arial"/>
                <a:sym typeface="Arial"/>
              </a:defRPr>
            </a:lvl1pPr>
          </a:lstStyle>
          <a:p>
            <a:r>
              <a:rPr dirty="0"/>
              <a:t>(Anti-)deuteron production in pp 13 </a:t>
            </a:r>
            <a:r>
              <a:rPr dirty="0" err="1"/>
              <a:t>TeV</a:t>
            </a:r>
            <a:r>
              <a:rPr dirty="0"/>
              <a:t> with HM </a:t>
            </a:r>
          </a:p>
        </p:txBody>
      </p:sp>
      <p:sp>
        <p:nvSpPr>
          <p:cNvPr id="19" name="Rectangle 1">
            <a:extLst>
              <a:ext uri="{FF2B5EF4-FFF2-40B4-BE49-F238E27FC236}">
                <a16:creationId xmlns:a16="http://schemas.microsoft.com/office/drawing/2014/main" id="{43B2A12F-14A3-449D-ACB1-994D4024C28B}"/>
              </a:ext>
            </a:extLst>
          </p:cNvPr>
          <p:cNvSpPr txBox="1"/>
          <p:nvPr/>
        </p:nvSpPr>
        <p:spPr>
          <a:xfrm>
            <a:off x="371975" y="1242737"/>
            <a:ext cx="9610225" cy="1333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85750" indent="-285750">
              <a:spcBef>
                <a:spcPts val="1000"/>
              </a:spcBef>
              <a:buSzPct val="100000"/>
              <a:buFont typeface="Arial"/>
              <a:buChar char="•"/>
              <a:defRPr sz="1600">
                <a:latin typeface="Helvetica Neue"/>
                <a:ea typeface="Helvetica Neue"/>
                <a:cs typeface="Helvetica Neue"/>
                <a:sym typeface="Helvetica Neue"/>
              </a:defRPr>
            </a:pPr>
            <a:r>
              <a:rPr b="1" dirty="0"/>
              <a:t>Due to the high number of (anti-)deuterons produced at high multiplicity and to the large data sample, it is possible to extend the </a:t>
            </a:r>
            <a:r>
              <a:rPr b="1" i="1" dirty="0" err="1"/>
              <a:t>p</a:t>
            </a:r>
            <a:r>
              <a:rPr b="1" baseline="-5999" dirty="0" err="1"/>
              <a:t>T</a:t>
            </a:r>
            <a:r>
              <a:rPr b="1" dirty="0"/>
              <a:t> range</a:t>
            </a:r>
          </a:p>
          <a:p>
            <a:pPr marL="285750" indent="-285750">
              <a:spcBef>
                <a:spcPts val="1000"/>
              </a:spcBef>
              <a:buSzPct val="100000"/>
              <a:buFont typeface="Arial"/>
              <a:buChar char="•"/>
              <a:defRPr sz="1600">
                <a:latin typeface="Helvetica Neue"/>
                <a:ea typeface="Helvetica Neue"/>
                <a:cs typeface="Helvetica Neue"/>
                <a:sym typeface="Helvetica Neue"/>
              </a:defRPr>
            </a:pPr>
            <a:r>
              <a:rPr b="1" dirty="0"/>
              <a:t>Some check in the highest </a:t>
            </a:r>
            <a:r>
              <a:rPr b="1" i="1" dirty="0" err="1"/>
              <a:t>p</a:t>
            </a:r>
            <a:r>
              <a:rPr b="1" baseline="-5999" dirty="0" err="1"/>
              <a:t>T</a:t>
            </a:r>
            <a:r>
              <a:rPr b="1" dirty="0"/>
              <a:t> bin are ongoing</a:t>
            </a:r>
          </a:p>
          <a:p>
            <a:pPr marL="285750" indent="-285750">
              <a:spcBef>
                <a:spcPts val="1000"/>
              </a:spcBef>
              <a:buSzPct val="100000"/>
              <a:buFont typeface="Arial"/>
              <a:buChar char="•"/>
              <a:defRPr sz="1600">
                <a:latin typeface="Helvetica Neue"/>
                <a:ea typeface="Helvetica Neue"/>
                <a:cs typeface="Helvetica Neue"/>
                <a:sym typeface="Helvetica Neue"/>
              </a:defRPr>
            </a:pPr>
            <a:r>
              <a:rPr b="1" dirty="0"/>
              <a:t>All the fits are included in the backup</a:t>
            </a:r>
          </a:p>
        </p:txBody>
      </p:sp>
      <p:pic>
        <p:nvPicPr>
          <p:cNvPr id="20" name="Image" descr="Image">
            <a:extLst>
              <a:ext uri="{FF2B5EF4-FFF2-40B4-BE49-F238E27FC236}">
                <a16:creationId xmlns:a16="http://schemas.microsoft.com/office/drawing/2014/main" id="{FE1136F0-0653-489F-97DD-40BEA1C6614E}"/>
              </a:ext>
            </a:extLst>
          </p:cNvPr>
          <p:cNvPicPr>
            <a:picLocks noChangeAspect="1"/>
          </p:cNvPicPr>
          <p:nvPr/>
        </p:nvPicPr>
        <p:blipFill>
          <a:blip r:embed="rId5"/>
          <a:stretch>
            <a:fillRect/>
          </a:stretch>
        </p:blipFill>
        <p:spPr>
          <a:xfrm>
            <a:off x="335183" y="2582361"/>
            <a:ext cx="5498983" cy="3697476"/>
          </a:xfrm>
          <a:prstGeom prst="rect">
            <a:avLst/>
          </a:prstGeom>
          <a:ln w="12700">
            <a:miter lim="400000"/>
          </a:ln>
        </p:spPr>
      </p:pic>
      <p:pic>
        <p:nvPicPr>
          <p:cNvPr id="21" name="Image" descr="Image">
            <a:extLst>
              <a:ext uri="{FF2B5EF4-FFF2-40B4-BE49-F238E27FC236}">
                <a16:creationId xmlns:a16="http://schemas.microsoft.com/office/drawing/2014/main" id="{2955F6EA-E529-43D4-8700-E02FE63AA24D}"/>
              </a:ext>
            </a:extLst>
          </p:cNvPr>
          <p:cNvPicPr>
            <a:picLocks noChangeAspect="1"/>
          </p:cNvPicPr>
          <p:nvPr/>
        </p:nvPicPr>
        <p:blipFill>
          <a:blip r:embed="rId6"/>
          <a:stretch>
            <a:fillRect/>
          </a:stretch>
        </p:blipFill>
        <p:spPr>
          <a:xfrm>
            <a:off x="6331061" y="2582361"/>
            <a:ext cx="5498983" cy="3697476"/>
          </a:xfrm>
          <a:prstGeom prst="rect">
            <a:avLst/>
          </a:prstGeom>
          <a:ln w="12700">
            <a:miter lim="400000"/>
          </a:ln>
        </p:spPr>
      </p:pic>
      <p:sp>
        <p:nvSpPr>
          <p:cNvPr id="22" name="Title 3">
            <a:extLst>
              <a:ext uri="{FF2B5EF4-FFF2-40B4-BE49-F238E27FC236}">
                <a16:creationId xmlns:a16="http://schemas.microsoft.com/office/drawing/2014/main" id="{1C6115CA-81A4-4D99-B40E-5C02EDDFD0C5}"/>
              </a:ext>
            </a:extLst>
          </p:cNvPr>
          <p:cNvSpPr txBox="1">
            <a:spLocks/>
          </p:cNvSpPr>
          <p:nvPr/>
        </p:nvSpPr>
        <p:spPr>
          <a:xfrm>
            <a:off x="3581400" y="1675610"/>
            <a:ext cx="10515600" cy="64452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defRPr sz="3200" b="1">
                <a:solidFill>
                  <a:srgbClr val="FF0000"/>
                </a:solidFill>
                <a:latin typeface="Arial"/>
                <a:ea typeface="Arial"/>
                <a:cs typeface="Arial"/>
                <a:sym typeface="Arial"/>
              </a:defRPr>
            </a:pPr>
            <a:r>
              <a:rPr lang="en-US" sz="2000" b="1" dirty="0">
                <a:solidFill>
                  <a:srgbClr val="002060"/>
                </a:solidFill>
                <a:latin typeface="Arial"/>
                <a:ea typeface="Arial"/>
                <a:cs typeface="Arial"/>
                <a:sym typeface="Arial"/>
              </a:rPr>
              <a:t>TPC + TOF signal extraction at high </a:t>
            </a:r>
            <a:r>
              <a:rPr lang="en-US" sz="2000" b="1" i="1" dirty="0" err="1">
                <a:solidFill>
                  <a:srgbClr val="002060"/>
                </a:solidFill>
                <a:latin typeface="Arial"/>
                <a:ea typeface="Arial"/>
                <a:cs typeface="Arial"/>
                <a:sym typeface="Arial"/>
              </a:rPr>
              <a:t>p</a:t>
            </a:r>
            <a:r>
              <a:rPr lang="en-US" sz="2000" b="1" baseline="-5999" dirty="0" err="1">
                <a:solidFill>
                  <a:srgbClr val="002060"/>
                </a:solidFill>
                <a:latin typeface="Arial"/>
                <a:ea typeface="Arial"/>
                <a:cs typeface="Arial"/>
                <a:sym typeface="Arial"/>
              </a:rPr>
              <a:t>T</a:t>
            </a:r>
            <a:endParaRPr lang="en-US" sz="2000" b="1" baseline="-5999" dirty="0">
              <a:solidFill>
                <a:srgbClr val="002060"/>
              </a:solidFill>
              <a:latin typeface="Arial"/>
              <a:ea typeface="Arial"/>
              <a:cs typeface="Arial"/>
              <a:sym typeface="Arial"/>
            </a:endParaRPr>
          </a:p>
        </p:txBody>
      </p:sp>
    </p:spTree>
    <p:extLst>
      <p:ext uri="{BB962C8B-B14F-4D97-AF65-F5344CB8AC3E}">
        <p14:creationId xmlns:p14="http://schemas.microsoft.com/office/powerpoint/2010/main" val="36310180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56844" y="93392"/>
            <a:ext cx="1135156" cy="1149345"/>
          </a:xfrm>
          <a:prstGeom prst="rect">
            <a:avLst/>
          </a:prstGeom>
        </p:spPr>
      </p:pic>
      <p:pic>
        <p:nvPicPr>
          <p:cNvPr id="9" name="Picture 5">
            <a:extLst>
              <a:ext uri="{FF2B5EF4-FFF2-40B4-BE49-F238E27FC236}">
                <a16:creationId xmlns:a16="http://schemas.microsoft.com/office/drawing/2014/main" id="{3DFBE15C-080D-40A6-8C8D-556EED206D68}"/>
              </a:ext>
            </a:extLst>
          </p:cNvPr>
          <p:cNvPicPr/>
          <p:nvPr/>
        </p:nvPicPr>
        <p:blipFill>
          <a:blip r:embed="rId4"/>
          <a:stretch/>
        </p:blipFill>
        <p:spPr>
          <a:xfrm>
            <a:off x="123257" y="136525"/>
            <a:ext cx="1071000" cy="1063080"/>
          </a:xfrm>
          <a:prstGeom prst="rect">
            <a:avLst/>
          </a:prstGeom>
          <a:ln>
            <a:noFill/>
          </a:ln>
        </p:spPr>
      </p:pic>
      <p:sp>
        <p:nvSpPr>
          <p:cNvPr id="2" name="Date Placeholder 1">
            <a:extLst>
              <a:ext uri="{FF2B5EF4-FFF2-40B4-BE49-F238E27FC236}">
                <a16:creationId xmlns:a16="http://schemas.microsoft.com/office/drawing/2014/main" id="{261E51F3-0BA7-48A5-A88F-AAD91A90EEFE}"/>
              </a:ext>
            </a:extLst>
          </p:cNvPr>
          <p:cNvSpPr>
            <a:spLocks noGrp="1"/>
          </p:cNvSpPr>
          <p:nvPr>
            <p:ph type="dt" sz="half" idx="10"/>
          </p:nvPr>
        </p:nvSpPr>
        <p:spPr/>
        <p:txBody>
          <a:bodyPr/>
          <a:lstStyle/>
          <a:p>
            <a:fld id="{184D67A5-DD19-429F-AF88-46C925A95038}" type="datetime1">
              <a:rPr lang="en-US" smtClean="0"/>
              <a:t>8/5/2020</a:t>
            </a:fld>
            <a:endParaRPr lang="en-US"/>
          </a:p>
        </p:txBody>
      </p:sp>
      <p:sp>
        <p:nvSpPr>
          <p:cNvPr id="4" name="Footer Placeholder 3">
            <a:extLst>
              <a:ext uri="{FF2B5EF4-FFF2-40B4-BE49-F238E27FC236}">
                <a16:creationId xmlns:a16="http://schemas.microsoft.com/office/drawing/2014/main" id="{CCFD5A92-8DD3-4C5F-80EB-F072021720CA}"/>
              </a:ext>
            </a:extLst>
          </p:cNvPr>
          <p:cNvSpPr>
            <a:spLocks noGrp="1"/>
          </p:cNvSpPr>
          <p:nvPr>
            <p:ph type="ftr" sz="quarter" idx="11"/>
          </p:nvPr>
        </p:nvSpPr>
        <p:spPr/>
        <p:txBody>
          <a:bodyPr/>
          <a:lstStyle/>
          <a:p>
            <a:r>
              <a:rPr lang="en-US"/>
              <a:t>Webinar PINSTECH-CERN Collaboration </a:t>
            </a:r>
          </a:p>
        </p:txBody>
      </p:sp>
      <p:sp>
        <p:nvSpPr>
          <p:cNvPr id="5" name="Slide Number Placeholder 4">
            <a:extLst>
              <a:ext uri="{FF2B5EF4-FFF2-40B4-BE49-F238E27FC236}">
                <a16:creationId xmlns:a16="http://schemas.microsoft.com/office/drawing/2014/main" id="{0AB9D064-2903-491C-A898-8594E6FC06DA}"/>
              </a:ext>
            </a:extLst>
          </p:cNvPr>
          <p:cNvSpPr>
            <a:spLocks noGrp="1"/>
          </p:cNvSpPr>
          <p:nvPr>
            <p:ph type="sldNum" sz="quarter" idx="12"/>
          </p:nvPr>
        </p:nvSpPr>
        <p:spPr/>
        <p:txBody>
          <a:bodyPr/>
          <a:lstStyle/>
          <a:p>
            <a:fld id="{3FF4C11E-A135-4B5B-868A-275798F8F019}" type="slidenum">
              <a:rPr lang="en-US" smtClean="0"/>
              <a:t>45</a:t>
            </a:fld>
            <a:endParaRPr lang="en-US"/>
          </a:p>
        </p:txBody>
      </p:sp>
      <p:sp>
        <p:nvSpPr>
          <p:cNvPr id="14" name="CustomShape 1">
            <a:extLst>
              <a:ext uri="{FF2B5EF4-FFF2-40B4-BE49-F238E27FC236}">
                <a16:creationId xmlns:a16="http://schemas.microsoft.com/office/drawing/2014/main" id="{E14BDA46-2FA6-4E80-85CC-78E094B60B18}"/>
              </a:ext>
            </a:extLst>
          </p:cNvPr>
          <p:cNvSpPr txBox="1"/>
          <p:nvPr/>
        </p:nvSpPr>
        <p:spPr>
          <a:xfrm>
            <a:off x="1324657" y="552132"/>
            <a:ext cx="9671027" cy="5466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4999" tIns="44999" rIns="44999" bIns="44999" anchor="ctr">
            <a:spAutoFit/>
          </a:bodyPr>
          <a:lstStyle>
            <a:lvl1pPr algn="ctr">
              <a:defRPr sz="3200" b="1" spc="-1">
                <a:solidFill>
                  <a:srgbClr val="FF0000"/>
                </a:solidFill>
                <a:uFill>
                  <a:solidFill>
                    <a:srgbClr val="FFFFFF"/>
                  </a:solidFill>
                </a:uFill>
                <a:latin typeface="Arial"/>
                <a:ea typeface="Arial"/>
                <a:cs typeface="Arial"/>
                <a:sym typeface="Arial"/>
              </a:defRPr>
            </a:lvl1pPr>
          </a:lstStyle>
          <a:p>
            <a:r>
              <a:rPr dirty="0"/>
              <a:t>(Anti-)deuteron production in pp 13 </a:t>
            </a:r>
            <a:r>
              <a:rPr dirty="0" err="1"/>
              <a:t>TeV</a:t>
            </a:r>
            <a:r>
              <a:rPr dirty="0"/>
              <a:t> with HM </a:t>
            </a:r>
          </a:p>
        </p:txBody>
      </p:sp>
      <p:pic>
        <p:nvPicPr>
          <p:cNvPr id="12" name="Image" descr="Image">
            <a:extLst>
              <a:ext uri="{FF2B5EF4-FFF2-40B4-BE49-F238E27FC236}">
                <a16:creationId xmlns:a16="http://schemas.microsoft.com/office/drawing/2014/main" id="{50271E08-AF63-49F9-BED9-05FE9820CB3C}"/>
              </a:ext>
            </a:extLst>
          </p:cNvPr>
          <p:cNvPicPr>
            <a:picLocks noChangeAspect="1"/>
          </p:cNvPicPr>
          <p:nvPr/>
        </p:nvPicPr>
        <p:blipFill>
          <a:blip r:embed="rId5"/>
          <a:stretch>
            <a:fillRect/>
          </a:stretch>
        </p:blipFill>
        <p:spPr>
          <a:xfrm>
            <a:off x="5986205" y="2499714"/>
            <a:ext cx="5834828" cy="3540056"/>
          </a:xfrm>
          <a:prstGeom prst="rect">
            <a:avLst/>
          </a:prstGeom>
          <a:ln w="12700">
            <a:miter lim="400000"/>
          </a:ln>
        </p:spPr>
      </p:pic>
      <mc:AlternateContent xmlns:mc="http://schemas.openxmlformats.org/markup-compatibility/2006" xmlns:a14="http://schemas.microsoft.com/office/drawing/2010/main">
        <mc:Choice Requires="a14">
          <p:sp>
            <p:nvSpPr>
              <p:cNvPr id="15" name="Rectangle 1">
                <a:extLst>
                  <a:ext uri="{FF2B5EF4-FFF2-40B4-BE49-F238E27FC236}">
                    <a16:creationId xmlns:a16="http://schemas.microsoft.com/office/drawing/2014/main" id="{F07B7F41-7022-4130-9AB3-14ED23385C5D}"/>
                  </a:ext>
                </a:extLst>
              </p:cNvPr>
              <p:cNvSpPr txBox="1"/>
              <p:nvPr/>
            </p:nvSpPr>
            <p:spPr>
              <a:xfrm>
                <a:off x="143805" y="2231586"/>
                <a:ext cx="5952195" cy="3092782"/>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45719" rIns="45719">
                <a:spAutoFit/>
              </a:bodyPr>
              <a:lstStyle/>
              <a:p>
                <a:pPr marL="285750" indent="-285750">
                  <a:spcBef>
                    <a:spcPts val="1000"/>
                  </a:spcBef>
                  <a:buSzPct val="100000"/>
                  <a:buFont typeface="Arial"/>
                  <a:buChar char="•"/>
                  <a:defRPr sz="1600">
                    <a:latin typeface="Helvetica Neue"/>
                    <a:ea typeface="Helvetica Neue"/>
                    <a:cs typeface="Helvetica Neue"/>
                    <a:sym typeface="Helvetica Neue"/>
                  </a:defRPr>
                </a:pPr>
                <a:r>
                  <a:rPr b="1" dirty="0"/>
                  <a:t>TPC </a:t>
                </a:r>
                <a:r>
                  <a:rPr b="1" dirty="0" err="1"/>
                  <a:t>nσ</a:t>
                </a:r>
                <a:r>
                  <a:rPr b="1" dirty="0"/>
                  <a:t> distribution</a:t>
                </a:r>
                <a:r>
                  <a:rPr dirty="0"/>
                  <a:t> is fitted with the </a:t>
                </a:r>
                <a:r>
                  <a:rPr dirty="0" err="1"/>
                  <a:t>maximisation</a:t>
                </a:r>
                <a:r>
                  <a:rPr dirty="0"/>
                  <a:t> of the Extended Maximum Likelihood</a:t>
                </a:r>
              </a:p>
              <a:p>
                <a:pPr lvl="1" indent="228600">
                  <a:spcBef>
                    <a:spcPts val="1000"/>
                  </a:spcBef>
                  <a:defRPr sz="1600">
                    <a:latin typeface="Helvetica Neue"/>
                    <a:ea typeface="Helvetica Neue"/>
                    <a:cs typeface="Helvetica Neue"/>
                    <a:sym typeface="Helvetica Neue"/>
                  </a:defRPr>
                </a:pPr>
                <a14:m>
                  <m:oMathPara xmlns:m="http://schemas.openxmlformats.org/officeDocument/2006/math">
                    <m:oMathParaPr>
                      <m:jc m:val="centerGroup"/>
                    </m:oMathParaPr>
                    <m:oMath xmlns:m="http://schemas.openxmlformats.org/officeDocument/2006/math">
                      <m:r>
                        <a:rPr sz="1850" i="1">
                          <a:solidFill>
                            <a:srgbClr val="000000"/>
                          </a:solidFill>
                          <a:latin typeface="Cambria Math" panose="02040503050406030204" pitchFamily="18" charset="0"/>
                        </a:rPr>
                        <m:t>𝑓</m:t>
                      </m:r>
                      <m:r>
                        <a:rPr sz="1850" i="1">
                          <a:solidFill>
                            <a:srgbClr val="000000"/>
                          </a:solidFill>
                          <a:latin typeface="Cambria Math" panose="02040503050406030204" pitchFamily="18" charset="0"/>
                        </a:rPr>
                        <m:t>(</m:t>
                      </m:r>
                      <m:r>
                        <a:rPr sz="1850" i="1">
                          <a:solidFill>
                            <a:srgbClr val="000000"/>
                          </a:solidFill>
                          <a:latin typeface="Cambria Math" panose="02040503050406030204" pitchFamily="18" charset="0"/>
                        </a:rPr>
                        <m:t>𝑥</m:t>
                      </m:r>
                      <m:r>
                        <a:rPr sz="1850" i="1">
                          <a:solidFill>
                            <a:srgbClr val="000000"/>
                          </a:solidFill>
                          <a:latin typeface="Cambria Math" panose="02040503050406030204" pitchFamily="18" charset="0"/>
                        </a:rPr>
                        <m:t>)=</m:t>
                      </m:r>
                      <m:sSub>
                        <m:sSubPr>
                          <m:ctrlPr>
                            <a:rPr sz="1850" i="1">
                              <a:solidFill>
                                <a:srgbClr val="000000"/>
                              </a:solidFill>
                              <a:latin typeface="Cambria Math" panose="02040503050406030204" pitchFamily="18" charset="0"/>
                            </a:rPr>
                          </m:ctrlPr>
                        </m:sSubPr>
                        <m:e>
                          <m:r>
                            <a:rPr sz="1850" i="1">
                              <a:solidFill>
                                <a:srgbClr val="000000"/>
                              </a:solidFill>
                              <a:latin typeface="Cambria Math" panose="02040503050406030204" pitchFamily="18" charset="0"/>
                            </a:rPr>
                            <m:t>𝑁</m:t>
                          </m:r>
                        </m:e>
                        <m:sub>
                          <m:r>
                            <a:rPr sz="1850" i="1">
                              <a:solidFill>
                                <a:srgbClr val="000000"/>
                              </a:solidFill>
                              <a:latin typeface="Cambria Math" panose="02040503050406030204" pitchFamily="18" charset="0"/>
                            </a:rPr>
                            <m:t>𝑠𝑖𝑔</m:t>
                          </m:r>
                        </m:sub>
                      </m:sSub>
                      <m:r>
                        <a:rPr sz="1850" i="1">
                          <a:solidFill>
                            <a:srgbClr val="000000"/>
                          </a:solidFill>
                          <a:latin typeface="Cambria Math" panose="02040503050406030204" pitchFamily="18" charset="0"/>
                        </a:rPr>
                        <m:t>⋅</m:t>
                      </m:r>
                      <m:r>
                        <a:rPr sz="1850" i="1">
                          <a:solidFill>
                            <a:srgbClr val="000000"/>
                          </a:solidFill>
                          <a:latin typeface="Cambria Math" panose="02040503050406030204" pitchFamily="18" charset="0"/>
                        </a:rPr>
                        <m:t>𝑠𝑖𝑔</m:t>
                      </m:r>
                      <m:r>
                        <a:rPr sz="1850" i="1">
                          <a:solidFill>
                            <a:srgbClr val="000000"/>
                          </a:solidFill>
                          <a:latin typeface="Cambria Math" panose="02040503050406030204" pitchFamily="18" charset="0"/>
                        </a:rPr>
                        <m:t>(</m:t>
                      </m:r>
                      <m:r>
                        <a:rPr sz="1850" i="1">
                          <a:solidFill>
                            <a:srgbClr val="000000"/>
                          </a:solidFill>
                          <a:latin typeface="Cambria Math" panose="02040503050406030204" pitchFamily="18" charset="0"/>
                        </a:rPr>
                        <m:t>𝑥</m:t>
                      </m:r>
                      <m:r>
                        <a:rPr sz="1850" i="1">
                          <a:solidFill>
                            <a:srgbClr val="000000"/>
                          </a:solidFill>
                          <a:latin typeface="Cambria Math" panose="02040503050406030204" pitchFamily="18" charset="0"/>
                        </a:rPr>
                        <m:t>)+</m:t>
                      </m:r>
                      <m:sSub>
                        <m:sSubPr>
                          <m:ctrlPr>
                            <a:rPr sz="1850" i="1">
                              <a:solidFill>
                                <a:srgbClr val="000000"/>
                              </a:solidFill>
                              <a:latin typeface="Cambria Math" panose="02040503050406030204" pitchFamily="18" charset="0"/>
                            </a:rPr>
                          </m:ctrlPr>
                        </m:sSubPr>
                        <m:e>
                          <m:r>
                            <a:rPr sz="1850" i="1">
                              <a:solidFill>
                                <a:srgbClr val="000000"/>
                              </a:solidFill>
                              <a:latin typeface="Cambria Math" panose="02040503050406030204" pitchFamily="18" charset="0"/>
                            </a:rPr>
                            <m:t>𝑁</m:t>
                          </m:r>
                        </m:e>
                        <m:sub>
                          <m:r>
                            <a:rPr sz="1850" i="1">
                              <a:solidFill>
                                <a:srgbClr val="000000"/>
                              </a:solidFill>
                              <a:latin typeface="Cambria Math" panose="02040503050406030204" pitchFamily="18" charset="0"/>
                            </a:rPr>
                            <m:t>𝑏𝑘𝑔</m:t>
                          </m:r>
                        </m:sub>
                      </m:sSub>
                      <m:r>
                        <a:rPr sz="1850" i="1">
                          <a:solidFill>
                            <a:srgbClr val="000000"/>
                          </a:solidFill>
                          <a:latin typeface="Cambria Math" panose="02040503050406030204" pitchFamily="18" charset="0"/>
                        </a:rPr>
                        <m:t>⋅</m:t>
                      </m:r>
                      <m:r>
                        <a:rPr sz="1850" i="1">
                          <a:solidFill>
                            <a:srgbClr val="000000"/>
                          </a:solidFill>
                          <a:latin typeface="Cambria Math" panose="02040503050406030204" pitchFamily="18" charset="0"/>
                        </a:rPr>
                        <m:t>𝑏𝑘𝑔</m:t>
                      </m:r>
                      <m:r>
                        <a:rPr sz="1850" i="1">
                          <a:solidFill>
                            <a:srgbClr val="000000"/>
                          </a:solidFill>
                          <a:latin typeface="Cambria Math" panose="02040503050406030204" pitchFamily="18" charset="0"/>
                        </a:rPr>
                        <m:t>(</m:t>
                      </m:r>
                      <m:r>
                        <a:rPr sz="1850" i="1">
                          <a:solidFill>
                            <a:srgbClr val="000000"/>
                          </a:solidFill>
                          <a:latin typeface="Cambria Math" panose="02040503050406030204" pitchFamily="18" charset="0"/>
                        </a:rPr>
                        <m:t>𝑥</m:t>
                      </m:r>
                      <m:r>
                        <a:rPr sz="1850" i="1">
                          <a:solidFill>
                            <a:srgbClr val="000000"/>
                          </a:solidFill>
                          <a:latin typeface="Cambria Math" panose="02040503050406030204" pitchFamily="18" charset="0"/>
                        </a:rPr>
                        <m:t>)</m:t>
                      </m:r>
                    </m:oMath>
                  </m:oMathPara>
                </a14:m>
                <a:br>
                  <a:rPr dirty="0"/>
                </a:br>
                <a:r>
                  <a:rPr dirty="0"/>
                  <a:t>where:</a:t>
                </a:r>
              </a:p>
              <a:p>
                <a:pPr marL="541421" lvl="1" indent="-160421">
                  <a:spcBef>
                    <a:spcPts val="1000"/>
                  </a:spcBef>
                  <a:buSzPct val="100000"/>
                  <a:buChar char="•"/>
                  <a:defRPr sz="1600" b="1">
                    <a:latin typeface="Helvetica Neue"/>
                    <a:ea typeface="Helvetica Neue"/>
                    <a:cs typeface="Helvetica Neue"/>
                    <a:sym typeface="Helvetica Neue"/>
                  </a:defRPr>
                </a:pPr>
                <a:r>
                  <a:rPr dirty="0"/>
                  <a:t>sig(x)</a:t>
                </a:r>
                <a:r>
                  <a:rPr b="0" dirty="0"/>
                  <a:t> is a gaussian with two exponential tails</a:t>
                </a:r>
              </a:p>
              <a:p>
                <a:pPr marL="541421" lvl="1" indent="-160421">
                  <a:spcBef>
                    <a:spcPts val="1000"/>
                  </a:spcBef>
                  <a:buSzPct val="100000"/>
                  <a:buChar char="•"/>
                  <a:defRPr sz="1600" b="1">
                    <a:latin typeface="Helvetica Neue"/>
                    <a:ea typeface="Helvetica Neue"/>
                    <a:cs typeface="Helvetica Neue"/>
                    <a:sym typeface="Helvetica Neue"/>
                  </a:defRPr>
                </a:pPr>
                <a:r>
                  <a:rPr dirty="0" err="1"/>
                  <a:t>bkg</a:t>
                </a:r>
                <a:r>
                  <a:rPr dirty="0"/>
                  <a:t>(x)</a:t>
                </a:r>
                <a:r>
                  <a:rPr b="0" dirty="0"/>
                  <a:t> is</a:t>
                </a:r>
              </a:p>
              <a:p>
                <a:pPr marL="922421" lvl="2" indent="-160421">
                  <a:spcBef>
                    <a:spcPts val="1000"/>
                  </a:spcBef>
                  <a:buSzPct val="100000"/>
                  <a:buChar char="•"/>
                  <a:defRPr sz="1600" b="1">
                    <a:latin typeface="Helvetica Neue"/>
                    <a:ea typeface="Helvetica Neue"/>
                    <a:cs typeface="Helvetica Neue"/>
                    <a:sym typeface="Helvetica Neue"/>
                  </a:defRPr>
                </a:pPr>
                <a:r>
                  <a:rPr b="0" dirty="0"/>
                  <a:t>Set to </a:t>
                </a:r>
                <a:r>
                  <a:rPr dirty="0"/>
                  <a:t>zero</a:t>
                </a:r>
                <a:r>
                  <a:rPr b="0" dirty="0"/>
                  <a:t> for</a:t>
                </a:r>
                <a:r>
                  <a:rPr b="0" i="1" dirty="0"/>
                  <a:t> </a:t>
                </a:r>
                <a:r>
                  <a:rPr b="0" i="1" dirty="0" err="1"/>
                  <a:t>p</a:t>
                </a:r>
                <a:r>
                  <a:rPr b="0" baseline="-5999" dirty="0" err="1"/>
                  <a:t>T</a:t>
                </a:r>
                <a:r>
                  <a:rPr b="0" dirty="0"/>
                  <a:t> &lt; 0.9 GeV/</a:t>
                </a:r>
                <a:r>
                  <a:rPr b="0" i="1" dirty="0"/>
                  <a:t>c</a:t>
                </a:r>
              </a:p>
              <a:p>
                <a:pPr marL="922421" lvl="2" indent="-160421">
                  <a:spcBef>
                    <a:spcPts val="1000"/>
                  </a:spcBef>
                  <a:buSzPct val="100000"/>
                  <a:buChar char="•"/>
                  <a:defRPr sz="1600">
                    <a:latin typeface="Helvetica Neue"/>
                    <a:ea typeface="Helvetica Neue"/>
                    <a:cs typeface="Helvetica Neue"/>
                    <a:sym typeface="Helvetica Neue"/>
                  </a:defRPr>
                </a:pPr>
                <a:r>
                  <a:rPr dirty="0"/>
                  <a:t>a </a:t>
                </a:r>
                <a:r>
                  <a:rPr b="1" dirty="0"/>
                  <a:t>single exponential</a:t>
                </a:r>
                <a:r>
                  <a:rPr dirty="0"/>
                  <a:t> for </a:t>
                </a:r>
                <a:r>
                  <a:rPr i="1" dirty="0" err="1"/>
                  <a:t>p</a:t>
                </a:r>
                <a:r>
                  <a:rPr baseline="-5999" dirty="0" err="1"/>
                  <a:t>T</a:t>
                </a:r>
                <a:r>
                  <a:rPr dirty="0"/>
                  <a:t> &gt; 0.9 GeV/</a:t>
                </a:r>
                <a:r>
                  <a:rPr i="1" dirty="0"/>
                  <a:t>c</a:t>
                </a:r>
              </a:p>
              <a:p>
                <a:pPr marL="160421" indent="-160421">
                  <a:spcBef>
                    <a:spcPts val="1000"/>
                  </a:spcBef>
                  <a:buSzPct val="100000"/>
                  <a:buChar char="•"/>
                  <a:defRPr sz="1600">
                    <a:latin typeface="Helvetica Neue"/>
                    <a:ea typeface="Helvetica Neue"/>
                    <a:cs typeface="Helvetica Neue"/>
                    <a:sym typeface="Helvetica Neue"/>
                  </a:defRPr>
                </a:pPr>
                <a:r>
                  <a:rPr dirty="0"/>
                  <a:t>The yield is extracted as a </a:t>
                </a:r>
                <a:r>
                  <a:rPr b="1" dirty="0"/>
                  <a:t>fit parameter</a:t>
                </a:r>
              </a:p>
            </p:txBody>
          </p:sp>
        </mc:Choice>
        <mc:Fallback xmlns="">
          <p:sp>
            <p:nvSpPr>
              <p:cNvPr id="15" name="Rectangle 1">
                <a:extLst>
                  <a:ext uri="{FF2B5EF4-FFF2-40B4-BE49-F238E27FC236}">
                    <a16:creationId xmlns:a16="http://schemas.microsoft.com/office/drawing/2014/main" id="{F07B7F41-7022-4130-9AB3-14ED23385C5D}"/>
                  </a:ext>
                </a:extLst>
              </p:cNvPr>
              <p:cNvSpPr txBox="1">
                <a:spLocks noRot="1" noChangeAspect="1" noMove="1" noResize="1" noEditPoints="1" noAdjustHandles="1" noChangeArrowheads="1" noChangeShapeType="1" noTextEdit="1"/>
              </p:cNvSpPr>
              <p:nvPr/>
            </p:nvSpPr>
            <p:spPr>
              <a:xfrm>
                <a:off x="143805" y="2231586"/>
                <a:ext cx="5952195" cy="3092782"/>
              </a:xfrm>
              <a:prstGeom prst="rect">
                <a:avLst/>
              </a:prstGeom>
              <a:blipFill>
                <a:blip r:embed="rId6"/>
                <a:stretch>
                  <a:fillRect l="-1230" t="-592" b="-3156"/>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US">
                    <a:noFill/>
                  </a:rPr>
                  <a:t> </a:t>
                </a:r>
              </a:p>
            </p:txBody>
          </p:sp>
        </mc:Fallback>
      </mc:AlternateContent>
      <p:sp>
        <p:nvSpPr>
          <p:cNvPr id="16" name="Title 3">
            <a:extLst>
              <a:ext uri="{FF2B5EF4-FFF2-40B4-BE49-F238E27FC236}">
                <a16:creationId xmlns:a16="http://schemas.microsoft.com/office/drawing/2014/main" id="{34829BFA-0B01-4C26-88E1-E0B473F91ADA}"/>
              </a:ext>
            </a:extLst>
          </p:cNvPr>
          <p:cNvSpPr txBox="1">
            <a:spLocks/>
          </p:cNvSpPr>
          <p:nvPr/>
        </p:nvSpPr>
        <p:spPr>
          <a:xfrm>
            <a:off x="3352800" y="1536046"/>
            <a:ext cx="10515600" cy="64452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defRPr sz="3200" b="1">
                <a:solidFill>
                  <a:srgbClr val="FF0000"/>
                </a:solidFill>
                <a:latin typeface="Arial"/>
                <a:ea typeface="Arial"/>
                <a:cs typeface="Arial"/>
                <a:sym typeface="Arial"/>
              </a:defRPr>
            </a:pPr>
            <a:r>
              <a:rPr lang="en-US" sz="2400" b="1" i="1" dirty="0">
                <a:solidFill>
                  <a:srgbClr val="002060"/>
                </a:solidFill>
                <a:latin typeface="Arial"/>
                <a:ea typeface="Arial"/>
                <a:cs typeface="Arial"/>
                <a:sym typeface="Arial"/>
              </a:rPr>
              <a:t>TPC signal extraction ( </a:t>
            </a:r>
            <a:r>
              <a:rPr lang="en-US" sz="2400" b="1" i="1" dirty="0" err="1">
                <a:solidFill>
                  <a:srgbClr val="002060"/>
                </a:solidFill>
                <a:latin typeface="Arial"/>
                <a:ea typeface="Arial"/>
                <a:cs typeface="Arial"/>
                <a:sym typeface="Arial"/>
              </a:rPr>
              <a:t>p</a:t>
            </a:r>
            <a:r>
              <a:rPr lang="en-US" sz="2400" b="1" i="1" baseline="-5999" dirty="0" err="1">
                <a:solidFill>
                  <a:srgbClr val="002060"/>
                </a:solidFill>
                <a:latin typeface="Arial"/>
                <a:ea typeface="Arial"/>
                <a:cs typeface="Arial"/>
                <a:sym typeface="Arial"/>
              </a:rPr>
              <a:t>T</a:t>
            </a:r>
            <a:r>
              <a:rPr lang="en-US" sz="2400" b="1" i="1" dirty="0">
                <a:solidFill>
                  <a:srgbClr val="002060"/>
                </a:solidFill>
                <a:latin typeface="Arial"/>
                <a:ea typeface="Arial"/>
                <a:cs typeface="Arial"/>
                <a:sym typeface="Arial"/>
              </a:rPr>
              <a:t> &lt; 1 GeV/c )</a:t>
            </a:r>
          </a:p>
        </p:txBody>
      </p:sp>
    </p:spTree>
    <p:extLst>
      <p:ext uri="{BB962C8B-B14F-4D97-AF65-F5344CB8AC3E}">
        <p14:creationId xmlns:p14="http://schemas.microsoft.com/office/powerpoint/2010/main" val="40317375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56844" y="93392"/>
            <a:ext cx="1135156" cy="1149345"/>
          </a:xfrm>
          <a:prstGeom prst="rect">
            <a:avLst/>
          </a:prstGeom>
        </p:spPr>
      </p:pic>
      <p:pic>
        <p:nvPicPr>
          <p:cNvPr id="9" name="Picture 5">
            <a:extLst>
              <a:ext uri="{FF2B5EF4-FFF2-40B4-BE49-F238E27FC236}">
                <a16:creationId xmlns:a16="http://schemas.microsoft.com/office/drawing/2014/main" id="{3DFBE15C-080D-40A6-8C8D-556EED206D68}"/>
              </a:ext>
            </a:extLst>
          </p:cNvPr>
          <p:cNvPicPr/>
          <p:nvPr/>
        </p:nvPicPr>
        <p:blipFill>
          <a:blip r:embed="rId4"/>
          <a:stretch/>
        </p:blipFill>
        <p:spPr>
          <a:xfrm>
            <a:off x="123257" y="136525"/>
            <a:ext cx="1071000" cy="1063080"/>
          </a:xfrm>
          <a:prstGeom prst="rect">
            <a:avLst/>
          </a:prstGeom>
          <a:ln>
            <a:noFill/>
          </a:ln>
        </p:spPr>
      </p:pic>
      <p:sp>
        <p:nvSpPr>
          <p:cNvPr id="2" name="Date Placeholder 1">
            <a:extLst>
              <a:ext uri="{FF2B5EF4-FFF2-40B4-BE49-F238E27FC236}">
                <a16:creationId xmlns:a16="http://schemas.microsoft.com/office/drawing/2014/main" id="{261E51F3-0BA7-48A5-A88F-AAD91A90EEFE}"/>
              </a:ext>
            </a:extLst>
          </p:cNvPr>
          <p:cNvSpPr>
            <a:spLocks noGrp="1"/>
          </p:cNvSpPr>
          <p:nvPr>
            <p:ph type="dt" sz="half" idx="10"/>
          </p:nvPr>
        </p:nvSpPr>
        <p:spPr/>
        <p:txBody>
          <a:bodyPr/>
          <a:lstStyle/>
          <a:p>
            <a:fld id="{7657FB30-3F4F-4E9E-B803-27002B362AB7}" type="datetime1">
              <a:rPr lang="en-US" smtClean="0"/>
              <a:t>8/5/2020</a:t>
            </a:fld>
            <a:endParaRPr lang="en-US"/>
          </a:p>
        </p:txBody>
      </p:sp>
      <p:sp>
        <p:nvSpPr>
          <p:cNvPr id="4" name="Footer Placeholder 3">
            <a:extLst>
              <a:ext uri="{FF2B5EF4-FFF2-40B4-BE49-F238E27FC236}">
                <a16:creationId xmlns:a16="http://schemas.microsoft.com/office/drawing/2014/main" id="{CCFD5A92-8DD3-4C5F-80EB-F072021720CA}"/>
              </a:ext>
            </a:extLst>
          </p:cNvPr>
          <p:cNvSpPr>
            <a:spLocks noGrp="1"/>
          </p:cNvSpPr>
          <p:nvPr>
            <p:ph type="ftr" sz="quarter" idx="11"/>
          </p:nvPr>
        </p:nvSpPr>
        <p:spPr/>
        <p:txBody>
          <a:bodyPr/>
          <a:lstStyle/>
          <a:p>
            <a:r>
              <a:rPr lang="en-US"/>
              <a:t>Webinar PINSTECH-CERN Collaboration </a:t>
            </a:r>
          </a:p>
        </p:txBody>
      </p:sp>
      <p:sp>
        <p:nvSpPr>
          <p:cNvPr id="5" name="Slide Number Placeholder 4">
            <a:extLst>
              <a:ext uri="{FF2B5EF4-FFF2-40B4-BE49-F238E27FC236}">
                <a16:creationId xmlns:a16="http://schemas.microsoft.com/office/drawing/2014/main" id="{0AB9D064-2903-491C-A898-8594E6FC06DA}"/>
              </a:ext>
            </a:extLst>
          </p:cNvPr>
          <p:cNvSpPr>
            <a:spLocks noGrp="1"/>
          </p:cNvSpPr>
          <p:nvPr>
            <p:ph type="sldNum" sz="quarter" idx="12"/>
          </p:nvPr>
        </p:nvSpPr>
        <p:spPr/>
        <p:txBody>
          <a:bodyPr/>
          <a:lstStyle/>
          <a:p>
            <a:fld id="{3FF4C11E-A135-4B5B-868A-275798F8F019}" type="slidenum">
              <a:rPr lang="en-US" smtClean="0"/>
              <a:t>46</a:t>
            </a:fld>
            <a:endParaRPr lang="en-US"/>
          </a:p>
        </p:txBody>
      </p:sp>
      <p:sp>
        <p:nvSpPr>
          <p:cNvPr id="14" name="CustomShape 1">
            <a:extLst>
              <a:ext uri="{FF2B5EF4-FFF2-40B4-BE49-F238E27FC236}">
                <a16:creationId xmlns:a16="http://schemas.microsoft.com/office/drawing/2014/main" id="{E14BDA46-2FA6-4E80-85CC-78E094B60B18}"/>
              </a:ext>
            </a:extLst>
          </p:cNvPr>
          <p:cNvSpPr txBox="1"/>
          <p:nvPr/>
        </p:nvSpPr>
        <p:spPr>
          <a:xfrm>
            <a:off x="1324657" y="552132"/>
            <a:ext cx="9671027" cy="5466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nchor="ctr">
            <a:spAutoFit/>
          </a:bodyPr>
          <a:lstStyle>
            <a:lvl1pPr algn="ctr">
              <a:defRPr sz="3200" b="1" spc="-1">
                <a:solidFill>
                  <a:srgbClr val="FF0000"/>
                </a:solidFill>
                <a:uFill>
                  <a:solidFill>
                    <a:srgbClr val="FFFFFF"/>
                  </a:solidFill>
                </a:uFill>
                <a:latin typeface="Arial"/>
                <a:ea typeface="Arial"/>
                <a:cs typeface="Arial"/>
                <a:sym typeface="Arial"/>
              </a:defRPr>
            </a:lvl1pPr>
          </a:lstStyle>
          <a:p>
            <a:r>
              <a:rPr dirty="0"/>
              <a:t>(Anti-)deuteron production in pp 13 </a:t>
            </a:r>
            <a:r>
              <a:rPr dirty="0" err="1"/>
              <a:t>TeV</a:t>
            </a:r>
            <a:r>
              <a:rPr dirty="0"/>
              <a:t> with HM </a:t>
            </a:r>
          </a:p>
        </p:txBody>
      </p:sp>
      <p:pic>
        <p:nvPicPr>
          <p:cNvPr id="17" name="Image" descr="Image">
            <a:extLst>
              <a:ext uri="{FF2B5EF4-FFF2-40B4-BE49-F238E27FC236}">
                <a16:creationId xmlns:a16="http://schemas.microsoft.com/office/drawing/2014/main" id="{68D1A159-7F90-40DC-B1FF-18184D42EF92}"/>
              </a:ext>
            </a:extLst>
          </p:cNvPr>
          <p:cNvPicPr>
            <a:picLocks noChangeAspect="1"/>
          </p:cNvPicPr>
          <p:nvPr/>
        </p:nvPicPr>
        <p:blipFill>
          <a:blip r:embed="rId5"/>
          <a:stretch>
            <a:fillRect/>
          </a:stretch>
        </p:blipFill>
        <p:spPr>
          <a:xfrm>
            <a:off x="323322" y="1256482"/>
            <a:ext cx="7830078" cy="5601518"/>
          </a:xfrm>
          <a:prstGeom prst="rect">
            <a:avLst/>
          </a:prstGeom>
          <a:ln w="12700">
            <a:miter lim="400000"/>
          </a:ln>
        </p:spPr>
      </p:pic>
      <p:sp>
        <p:nvSpPr>
          <p:cNvPr id="18" name="There is a bit of mismatch between TPC and TOF…">
            <a:extLst>
              <a:ext uri="{FF2B5EF4-FFF2-40B4-BE49-F238E27FC236}">
                <a16:creationId xmlns:a16="http://schemas.microsoft.com/office/drawing/2014/main" id="{2E5F002F-80C3-4F3C-81FE-EA3C8D57F320}"/>
              </a:ext>
            </a:extLst>
          </p:cNvPr>
          <p:cNvSpPr txBox="1"/>
          <p:nvPr/>
        </p:nvSpPr>
        <p:spPr>
          <a:xfrm>
            <a:off x="8160136" y="2912756"/>
            <a:ext cx="3825453" cy="15014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80473" indent="-180473">
              <a:buSzPct val="100000"/>
              <a:buChar char="•"/>
            </a:pPr>
            <a:r>
              <a:rPr dirty="0"/>
              <a:t>There is a bit of mismatch between TPC and TOF</a:t>
            </a:r>
          </a:p>
          <a:p>
            <a:pPr marL="561473" lvl="1" indent="-180473">
              <a:buSzPct val="100000"/>
              <a:buChar char="•"/>
            </a:pPr>
            <a:r>
              <a:rPr dirty="0"/>
              <a:t>Only for deuterons -&gt; it must be related to secondaries</a:t>
            </a:r>
          </a:p>
          <a:p>
            <a:pPr marL="180473" indent="-180473">
              <a:buSzPct val="100000"/>
              <a:buChar char="•"/>
            </a:pPr>
            <a:r>
              <a:rPr dirty="0"/>
              <a:t>Checks ongoing</a:t>
            </a:r>
          </a:p>
        </p:txBody>
      </p:sp>
    </p:spTree>
    <p:extLst>
      <p:ext uri="{BB962C8B-B14F-4D97-AF65-F5344CB8AC3E}">
        <p14:creationId xmlns:p14="http://schemas.microsoft.com/office/powerpoint/2010/main" val="5542042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56844" y="93392"/>
            <a:ext cx="1135156" cy="1149345"/>
          </a:xfrm>
          <a:prstGeom prst="rect">
            <a:avLst/>
          </a:prstGeom>
        </p:spPr>
      </p:pic>
      <p:pic>
        <p:nvPicPr>
          <p:cNvPr id="9" name="Picture 5">
            <a:extLst>
              <a:ext uri="{FF2B5EF4-FFF2-40B4-BE49-F238E27FC236}">
                <a16:creationId xmlns:a16="http://schemas.microsoft.com/office/drawing/2014/main" id="{3DFBE15C-080D-40A6-8C8D-556EED206D68}"/>
              </a:ext>
            </a:extLst>
          </p:cNvPr>
          <p:cNvPicPr/>
          <p:nvPr/>
        </p:nvPicPr>
        <p:blipFill>
          <a:blip r:embed="rId4"/>
          <a:stretch/>
        </p:blipFill>
        <p:spPr>
          <a:xfrm>
            <a:off x="123257" y="136525"/>
            <a:ext cx="1071000" cy="1063080"/>
          </a:xfrm>
          <a:prstGeom prst="rect">
            <a:avLst/>
          </a:prstGeom>
          <a:ln>
            <a:noFill/>
          </a:ln>
        </p:spPr>
      </p:pic>
      <p:sp>
        <p:nvSpPr>
          <p:cNvPr id="2" name="Date Placeholder 1">
            <a:extLst>
              <a:ext uri="{FF2B5EF4-FFF2-40B4-BE49-F238E27FC236}">
                <a16:creationId xmlns:a16="http://schemas.microsoft.com/office/drawing/2014/main" id="{261E51F3-0BA7-48A5-A88F-AAD91A90EEFE}"/>
              </a:ext>
            </a:extLst>
          </p:cNvPr>
          <p:cNvSpPr>
            <a:spLocks noGrp="1"/>
          </p:cNvSpPr>
          <p:nvPr>
            <p:ph type="dt" sz="half" idx="10"/>
          </p:nvPr>
        </p:nvSpPr>
        <p:spPr/>
        <p:txBody>
          <a:bodyPr/>
          <a:lstStyle/>
          <a:p>
            <a:fld id="{5986B865-87DD-4B7F-81BA-32903A6176A3}" type="datetime1">
              <a:rPr lang="en-US" smtClean="0"/>
              <a:t>8/5/2020</a:t>
            </a:fld>
            <a:endParaRPr lang="en-US"/>
          </a:p>
        </p:txBody>
      </p:sp>
      <p:sp>
        <p:nvSpPr>
          <p:cNvPr id="4" name="Footer Placeholder 3">
            <a:extLst>
              <a:ext uri="{FF2B5EF4-FFF2-40B4-BE49-F238E27FC236}">
                <a16:creationId xmlns:a16="http://schemas.microsoft.com/office/drawing/2014/main" id="{CCFD5A92-8DD3-4C5F-80EB-F072021720CA}"/>
              </a:ext>
            </a:extLst>
          </p:cNvPr>
          <p:cNvSpPr>
            <a:spLocks noGrp="1"/>
          </p:cNvSpPr>
          <p:nvPr>
            <p:ph type="ftr" sz="quarter" idx="11"/>
          </p:nvPr>
        </p:nvSpPr>
        <p:spPr/>
        <p:txBody>
          <a:bodyPr/>
          <a:lstStyle/>
          <a:p>
            <a:r>
              <a:rPr lang="en-US"/>
              <a:t>Webinar PINSTECH-CERN Collaboration </a:t>
            </a:r>
          </a:p>
        </p:txBody>
      </p:sp>
      <p:sp>
        <p:nvSpPr>
          <p:cNvPr id="5" name="Slide Number Placeholder 4">
            <a:extLst>
              <a:ext uri="{FF2B5EF4-FFF2-40B4-BE49-F238E27FC236}">
                <a16:creationId xmlns:a16="http://schemas.microsoft.com/office/drawing/2014/main" id="{0AB9D064-2903-491C-A898-8594E6FC06DA}"/>
              </a:ext>
            </a:extLst>
          </p:cNvPr>
          <p:cNvSpPr>
            <a:spLocks noGrp="1"/>
          </p:cNvSpPr>
          <p:nvPr>
            <p:ph type="sldNum" sz="quarter" idx="12"/>
          </p:nvPr>
        </p:nvSpPr>
        <p:spPr/>
        <p:txBody>
          <a:bodyPr/>
          <a:lstStyle/>
          <a:p>
            <a:fld id="{3FF4C11E-A135-4B5B-868A-275798F8F019}" type="slidenum">
              <a:rPr lang="en-US" smtClean="0"/>
              <a:t>47</a:t>
            </a:fld>
            <a:endParaRPr lang="en-US"/>
          </a:p>
        </p:txBody>
      </p:sp>
      <p:sp>
        <p:nvSpPr>
          <p:cNvPr id="14" name="CustomShape 1">
            <a:extLst>
              <a:ext uri="{FF2B5EF4-FFF2-40B4-BE49-F238E27FC236}">
                <a16:creationId xmlns:a16="http://schemas.microsoft.com/office/drawing/2014/main" id="{E14BDA46-2FA6-4E80-85CC-78E094B60B18}"/>
              </a:ext>
            </a:extLst>
          </p:cNvPr>
          <p:cNvSpPr txBox="1"/>
          <p:nvPr/>
        </p:nvSpPr>
        <p:spPr>
          <a:xfrm>
            <a:off x="1324657" y="552132"/>
            <a:ext cx="9671027" cy="5466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nchor="ctr">
            <a:spAutoFit/>
          </a:bodyPr>
          <a:lstStyle>
            <a:lvl1pPr algn="ctr">
              <a:defRPr sz="3200" b="1" spc="-1">
                <a:solidFill>
                  <a:srgbClr val="FF0000"/>
                </a:solidFill>
                <a:uFill>
                  <a:solidFill>
                    <a:srgbClr val="FFFFFF"/>
                  </a:solidFill>
                </a:uFill>
                <a:latin typeface="Arial"/>
                <a:ea typeface="Arial"/>
                <a:cs typeface="Arial"/>
                <a:sym typeface="Arial"/>
              </a:defRPr>
            </a:lvl1pPr>
          </a:lstStyle>
          <a:p>
            <a:r>
              <a:rPr dirty="0"/>
              <a:t>(Anti-)deuteron production in pp 13 </a:t>
            </a:r>
            <a:r>
              <a:rPr dirty="0" err="1"/>
              <a:t>TeV</a:t>
            </a:r>
            <a:r>
              <a:rPr dirty="0"/>
              <a:t> with HM </a:t>
            </a:r>
          </a:p>
        </p:txBody>
      </p:sp>
      <p:pic>
        <p:nvPicPr>
          <p:cNvPr id="17" name="Image" descr="Image">
            <a:extLst>
              <a:ext uri="{FF2B5EF4-FFF2-40B4-BE49-F238E27FC236}">
                <a16:creationId xmlns:a16="http://schemas.microsoft.com/office/drawing/2014/main" id="{68D1A159-7F90-40DC-B1FF-18184D42EF92}"/>
              </a:ext>
            </a:extLst>
          </p:cNvPr>
          <p:cNvPicPr>
            <a:picLocks noChangeAspect="1"/>
          </p:cNvPicPr>
          <p:nvPr/>
        </p:nvPicPr>
        <p:blipFill>
          <a:blip r:embed="rId5"/>
          <a:stretch>
            <a:fillRect/>
          </a:stretch>
        </p:blipFill>
        <p:spPr>
          <a:xfrm>
            <a:off x="323322" y="1256482"/>
            <a:ext cx="7830078" cy="5601518"/>
          </a:xfrm>
          <a:prstGeom prst="rect">
            <a:avLst/>
          </a:prstGeom>
          <a:ln w="12700">
            <a:miter lim="400000"/>
          </a:ln>
        </p:spPr>
      </p:pic>
      <p:sp>
        <p:nvSpPr>
          <p:cNvPr id="18" name="There is a bit of mismatch between TPC and TOF…">
            <a:extLst>
              <a:ext uri="{FF2B5EF4-FFF2-40B4-BE49-F238E27FC236}">
                <a16:creationId xmlns:a16="http://schemas.microsoft.com/office/drawing/2014/main" id="{2E5F002F-80C3-4F3C-81FE-EA3C8D57F320}"/>
              </a:ext>
            </a:extLst>
          </p:cNvPr>
          <p:cNvSpPr txBox="1"/>
          <p:nvPr/>
        </p:nvSpPr>
        <p:spPr>
          <a:xfrm>
            <a:off x="8160136" y="2912756"/>
            <a:ext cx="3825453" cy="15014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80473" indent="-180473">
              <a:buSzPct val="100000"/>
              <a:buChar char="•"/>
            </a:pPr>
            <a:r>
              <a:rPr dirty="0"/>
              <a:t>There is a bit of mismatch between TPC and TOF</a:t>
            </a:r>
          </a:p>
          <a:p>
            <a:pPr marL="561473" lvl="1" indent="-180473">
              <a:buSzPct val="100000"/>
              <a:buChar char="•"/>
            </a:pPr>
            <a:r>
              <a:rPr dirty="0"/>
              <a:t>Only for deuterons -&gt; it must be related to secondaries</a:t>
            </a:r>
          </a:p>
          <a:p>
            <a:pPr marL="180473" indent="-180473">
              <a:buSzPct val="100000"/>
              <a:buChar char="•"/>
            </a:pPr>
            <a:r>
              <a:rPr dirty="0"/>
              <a:t>Checks ongoing</a:t>
            </a:r>
          </a:p>
        </p:txBody>
      </p:sp>
    </p:spTree>
    <p:extLst>
      <p:ext uri="{BB962C8B-B14F-4D97-AF65-F5344CB8AC3E}">
        <p14:creationId xmlns:p14="http://schemas.microsoft.com/office/powerpoint/2010/main" val="8512898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56844" y="93392"/>
            <a:ext cx="1135156" cy="1149345"/>
          </a:xfrm>
          <a:prstGeom prst="rect">
            <a:avLst/>
          </a:prstGeom>
        </p:spPr>
      </p:pic>
      <p:pic>
        <p:nvPicPr>
          <p:cNvPr id="9" name="Picture 5">
            <a:extLst>
              <a:ext uri="{FF2B5EF4-FFF2-40B4-BE49-F238E27FC236}">
                <a16:creationId xmlns:a16="http://schemas.microsoft.com/office/drawing/2014/main" id="{3DFBE15C-080D-40A6-8C8D-556EED206D68}"/>
              </a:ext>
            </a:extLst>
          </p:cNvPr>
          <p:cNvPicPr/>
          <p:nvPr/>
        </p:nvPicPr>
        <p:blipFill>
          <a:blip r:embed="rId4"/>
          <a:stretch/>
        </p:blipFill>
        <p:spPr>
          <a:xfrm>
            <a:off x="123257" y="136525"/>
            <a:ext cx="1071000" cy="1063080"/>
          </a:xfrm>
          <a:prstGeom prst="rect">
            <a:avLst/>
          </a:prstGeom>
          <a:ln>
            <a:noFill/>
          </a:ln>
        </p:spPr>
      </p:pic>
      <p:sp>
        <p:nvSpPr>
          <p:cNvPr id="2" name="Date Placeholder 1">
            <a:extLst>
              <a:ext uri="{FF2B5EF4-FFF2-40B4-BE49-F238E27FC236}">
                <a16:creationId xmlns:a16="http://schemas.microsoft.com/office/drawing/2014/main" id="{261E51F3-0BA7-48A5-A88F-AAD91A90EEFE}"/>
              </a:ext>
            </a:extLst>
          </p:cNvPr>
          <p:cNvSpPr>
            <a:spLocks noGrp="1"/>
          </p:cNvSpPr>
          <p:nvPr>
            <p:ph type="dt" sz="half" idx="10"/>
          </p:nvPr>
        </p:nvSpPr>
        <p:spPr/>
        <p:txBody>
          <a:bodyPr/>
          <a:lstStyle/>
          <a:p>
            <a:fld id="{4BD3E47A-F0C6-4CDB-9FDC-00711D216905}" type="datetime1">
              <a:rPr lang="en-US" smtClean="0"/>
              <a:t>8/5/2020</a:t>
            </a:fld>
            <a:endParaRPr lang="en-US"/>
          </a:p>
        </p:txBody>
      </p:sp>
      <p:sp>
        <p:nvSpPr>
          <p:cNvPr id="4" name="Footer Placeholder 3">
            <a:extLst>
              <a:ext uri="{FF2B5EF4-FFF2-40B4-BE49-F238E27FC236}">
                <a16:creationId xmlns:a16="http://schemas.microsoft.com/office/drawing/2014/main" id="{CCFD5A92-8DD3-4C5F-80EB-F072021720CA}"/>
              </a:ext>
            </a:extLst>
          </p:cNvPr>
          <p:cNvSpPr>
            <a:spLocks noGrp="1"/>
          </p:cNvSpPr>
          <p:nvPr>
            <p:ph type="ftr" sz="quarter" idx="11"/>
          </p:nvPr>
        </p:nvSpPr>
        <p:spPr/>
        <p:txBody>
          <a:bodyPr/>
          <a:lstStyle/>
          <a:p>
            <a:r>
              <a:rPr lang="en-US"/>
              <a:t>Webinar PINSTECH-CERN Collaboration </a:t>
            </a:r>
          </a:p>
        </p:txBody>
      </p:sp>
      <p:sp>
        <p:nvSpPr>
          <p:cNvPr id="5" name="Slide Number Placeholder 4">
            <a:extLst>
              <a:ext uri="{FF2B5EF4-FFF2-40B4-BE49-F238E27FC236}">
                <a16:creationId xmlns:a16="http://schemas.microsoft.com/office/drawing/2014/main" id="{0AB9D064-2903-491C-A898-8594E6FC06DA}"/>
              </a:ext>
            </a:extLst>
          </p:cNvPr>
          <p:cNvSpPr>
            <a:spLocks noGrp="1"/>
          </p:cNvSpPr>
          <p:nvPr>
            <p:ph type="sldNum" sz="quarter" idx="12"/>
          </p:nvPr>
        </p:nvSpPr>
        <p:spPr/>
        <p:txBody>
          <a:bodyPr/>
          <a:lstStyle/>
          <a:p>
            <a:fld id="{3FF4C11E-A135-4B5B-868A-275798F8F019}" type="slidenum">
              <a:rPr lang="en-US" smtClean="0"/>
              <a:t>48</a:t>
            </a:fld>
            <a:endParaRPr lang="en-US"/>
          </a:p>
        </p:txBody>
      </p:sp>
      <p:sp>
        <p:nvSpPr>
          <p:cNvPr id="14" name="CustomShape 1">
            <a:extLst>
              <a:ext uri="{FF2B5EF4-FFF2-40B4-BE49-F238E27FC236}">
                <a16:creationId xmlns:a16="http://schemas.microsoft.com/office/drawing/2014/main" id="{E14BDA46-2FA6-4E80-85CC-78E094B60B18}"/>
              </a:ext>
            </a:extLst>
          </p:cNvPr>
          <p:cNvSpPr txBox="1"/>
          <p:nvPr/>
        </p:nvSpPr>
        <p:spPr>
          <a:xfrm>
            <a:off x="1324657" y="552132"/>
            <a:ext cx="9671027" cy="5466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nchor="ctr">
            <a:spAutoFit/>
          </a:bodyPr>
          <a:lstStyle>
            <a:lvl1pPr algn="ctr">
              <a:defRPr sz="3200" b="1" spc="-1">
                <a:solidFill>
                  <a:srgbClr val="FF0000"/>
                </a:solidFill>
                <a:uFill>
                  <a:solidFill>
                    <a:srgbClr val="FFFFFF"/>
                  </a:solidFill>
                </a:uFill>
                <a:latin typeface="Arial"/>
                <a:ea typeface="Arial"/>
                <a:cs typeface="Arial"/>
                <a:sym typeface="Arial"/>
              </a:defRPr>
            </a:lvl1pPr>
          </a:lstStyle>
          <a:p>
            <a:r>
              <a:rPr dirty="0"/>
              <a:t>(Anti-)deuteron production in pp 13 </a:t>
            </a:r>
            <a:r>
              <a:rPr dirty="0" err="1"/>
              <a:t>TeV</a:t>
            </a:r>
            <a:r>
              <a:rPr dirty="0"/>
              <a:t> with HM </a:t>
            </a:r>
          </a:p>
        </p:txBody>
      </p:sp>
      <p:pic>
        <p:nvPicPr>
          <p:cNvPr id="10" name="Image" descr="Image">
            <a:extLst>
              <a:ext uri="{FF2B5EF4-FFF2-40B4-BE49-F238E27FC236}">
                <a16:creationId xmlns:a16="http://schemas.microsoft.com/office/drawing/2014/main" id="{554E50C4-8430-470F-ACAA-22371F894AAC}"/>
              </a:ext>
            </a:extLst>
          </p:cNvPr>
          <p:cNvPicPr>
            <a:picLocks noChangeAspect="1"/>
          </p:cNvPicPr>
          <p:nvPr/>
        </p:nvPicPr>
        <p:blipFill>
          <a:blip r:embed="rId5"/>
          <a:stretch>
            <a:fillRect/>
          </a:stretch>
        </p:blipFill>
        <p:spPr>
          <a:xfrm>
            <a:off x="526421" y="1012426"/>
            <a:ext cx="10208157" cy="5845574"/>
          </a:xfrm>
          <a:prstGeom prst="rect">
            <a:avLst/>
          </a:prstGeom>
          <a:ln w="12700">
            <a:miter lim="400000"/>
          </a:ln>
        </p:spPr>
      </p:pic>
    </p:spTree>
    <p:extLst>
      <p:ext uri="{BB962C8B-B14F-4D97-AF65-F5344CB8AC3E}">
        <p14:creationId xmlns:p14="http://schemas.microsoft.com/office/powerpoint/2010/main" val="21028959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pic>
        <p:nvPicPr>
          <p:cNvPr id="12" name="Picture 11">
            <a:extLst>
              <a:ext uri="{FF2B5EF4-FFF2-40B4-BE49-F238E27FC236}">
                <a16:creationId xmlns:a16="http://schemas.microsoft.com/office/drawing/2014/main" id="{8BB8953A-2B40-45D1-9F3D-DF0F7F46DAA2}"/>
              </a:ext>
            </a:extLst>
          </p:cNvPr>
          <p:cNvPicPr/>
          <p:nvPr/>
        </p:nvPicPr>
        <p:blipFill>
          <a:blip r:embed="rId2"/>
          <a:stretch/>
        </p:blipFill>
        <p:spPr>
          <a:xfrm>
            <a:off x="457080" y="265320"/>
            <a:ext cx="1071000" cy="1063080"/>
          </a:xfrm>
          <a:prstGeom prst="rect">
            <a:avLst/>
          </a:prstGeom>
          <a:ln>
            <a:noFill/>
          </a:ln>
        </p:spPr>
      </p:pic>
      <p:pic>
        <p:nvPicPr>
          <p:cNvPr id="13" name="Picture 12">
            <a:extLst>
              <a:ext uri="{FF2B5EF4-FFF2-40B4-BE49-F238E27FC236}">
                <a16:creationId xmlns:a16="http://schemas.microsoft.com/office/drawing/2014/main" id="{4251D68F-6615-438B-B2F9-2E9EBB5B02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67458" y="136525"/>
            <a:ext cx="972142" cy="1312392"/>
          </a:xfrm>
          <a:prstGeom prst="rect">
            <a:avLst/>
          </a:prstGeom>
        </p:spPr>
      </p:pic>
      <p:sp>
        <p:nvSpPr>
          <p:cNvPr id="14" name="Date Placeholder 1">
            <a:extLst>
              <a:ext uri="{FF2B5EF4-FFF2-40B4-BE49-F238E27FC236}">
                <a16:creationId xmlns:a16="http://schemas.microsoft.com/office/drawing/2014/main" id="{E358B1A0-94E8-4EDE-B5A7-7E831E65C240}"/>
              </a:ext>
            </a:extLst>
          </p:cNvPr>
          <p:cNvSpPr>
            <a:spLocks noGrp="1"/>
          </p:cNvSpPr>
          <p:nvPr>
            <p:ph type="dt" sz="half" idx="10"/>
          </p:nvPr>
        </p:nvSpPr>
        <p:spPr>
          <a:xfrm>
            <a:off x="838200" y="6356350"/>
            <a:ext cx="2743200" cy="365125"/>
          </a:xfrm>
        </p:spPr>
        <p:txBody>
          <a:bodyPr/>
          <a:lstStyle/>
          <a:p>
            <a:fld id="{E9298272-D48C-4626-8B04-27638670CDE3}" type="datetime1">
              <a:rPr lang="en-US" smtClean="0"/>
              <a:t>8/5/2020</a:t>
            </a:fld>
            <a:endParaRPr lang="en-US"/>
          </a:p>
        </p:txBody>
      </p:sp>
      <p:sp>
        <p:nvSpPr>
          <p:cNvPr id="15" name="Footer Placeholder 2">
            <a:extLst>
              <a:ext uri="{FF2B5EF4-FFF2-40B4-BE49-F238E27FC236}">
                <a16:creationId xmlns:a16="http://schemas.microsoft.com/office/drawing/2014/main" id="{E7BF77F9-2E11-400E-B386-40D2DAA9B172}"/>
              </a:ext>
            </a:extLst>
          </p:cNvPr>
          <p:cNvSpPr>
            <a:spLocks noGrp="1"/>
          </p:cNvSpPr>
          <p:nvPr>
            <p:ph type="ftr" sz="quarter" idx="11"/>
          </p:nvPr>
        </p:nvSpPr>
        <p:spPr>
          <a:xfrm>
            <a:off x="4038600" y="6356350"/>
            <a:ext cx="4114800" cy="365125"/>
          </a:xfrm>
        </p:spPr>
        <p:txBody>
          <a:bodyPr/>
          <a:lstStyle/>
          <a:p>
            <a:r>
              <a:rPr lang="en-US"/>
              <a:t>Webinar PINSTECH-CERN Collaboration </a:t>
            </a:r>
            <a:endParaRPr lang="en-US" dirty="0"/>
          </a:p>
        </p:txBody>
      </p:sp>
      <p:sp>
        <p:nvSpPr>
          <p:cNvPr id="4" name="TextBox 3"/>
          <p:cNvSpPr txBox="1"/>
          <p:nvPr/>
        </p:nvSpPr>
        <p:spPr>
          <a:xfrm>
            <a:off x="3030988" y="75198"/>
            <a:ext cx="6533561" cy="584775"/>
          </a:xfrm>
          <a:prstGeom prst="rect">
            <a:avLst/>
          </a:prstGeom>
          <a:noFill/>
        </p:spPr>
        <p:txBody>
          <a:bodyPr wrap="square" rtlCol="0">
            <a:spAutoFit/>
          </a:bodyPr>
          <a:lstStyle/>
          <a:p>
            <a:r>
              <a:rPr lang="en-US" sz="3200" b="1" dirty="0">
                <a:solidFill>
                  <a:srgbClr val="FF0000"/>
                </a:solidFill>
                <a:latin typeface="Arial" panose="020B0604020202020204" pitchFamily="34" charset="0"/>
                <a:cs typeface="Arial" panose="020B0604020202020204" pitchFamily="34" charset="0"/>
              </a:rPr>
              <a:t>QA of GEM Foils for ALICE TPC     </a:t>
            </a:r>
          </a:p>
        </p:txBody>
      </p:sp>
      <p:pic>
        <p:nvPicPr>
          <p:cNvPr id="10" name="Content Placeholder 3"/>
          <p:cNvPicPr>
            <a:picLocks noGrp="1" noChangeAspect="1"/>
          </p:cNvPicPr>
          <p:nvPr>
            <p:ph idx="1"/>
          </p:nvPr>
        </p:nvPicPr>
        <p:blipFill>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tretch>
            <a:fillRect/>
          </a:stretch>
        </p:blipFill>
        <p:spPr>
          <a:xfrm>
            <a:off x="7847563" y="792721"/>
            <a:ext cx="3063026" cy="3210699"/>
          </a:xfrm>
        </p:spPr>
      </p:pic>
      <p:pic>
        <p:nvPicPr>
          <p:cNvPr id="17" name="Picture 16"/>
          <p:cNvPicPr/>
          <p:nvPr/>
        </p:nvPicPr>
        <p:blipFill>
          <a:blip r:embed="rId6">
            <a:extLst>
              <a:ext uri="{28A0092B-C50C-407E-A947-70E740481C1C}">
                <a14:useLocalDpi xmlns:a14="http://schemas.microsoft.com/office/drawing/2010/main" val="0"/>
              </a:ext>
            </a:extLst>
          </a:blip>
          <a:stretch>
            <a:fillRect/>
          </a:stretch>
        </p:blipFill>
        <p:spPr>
          <a:xfrm>
            <a:off x="14929027" y="14757136"/>
            <a:ext cx="6229797" cy="3684952"/>
          </a:xfrm>
          <a:prstGeom prst="rect">
            <a:avLst/>
          </a:prstGeom>
        </p:spPr>
      </p:pic>
      <p:pic>
        <p:nvPicPr>
          <p:cNvPr id="18" name="Picture 17"/>
          <p:cNvPicPr/>
          <p:nvPr/>
        </p:nvPicPr>
        <p:blipFill>
          <a:blip r:embed="rId6">
            <a:extLst>
              <a:ext uri="{28A0092B-C50C-407E-A947-70E740481C1C}">
                <a14:useLocalDpi xmlns:a14="http://schemas.microsoft.com/office/drawing/2010/main" val="0"/>
              </a:ext>
            </a:extLst>
          </a:blip>
          <a:stretch>
            <a:fillRect/>
          </a:stretch>
        </p:blipFill>
        <p:spPr>
          <a:xfrm>
            <a:off x="15081427" y="14909536"/>
            <a:ext cx="6229797" cy="3684952"/>
          </a:xfrm>
          <a:prstGeom prst="rect">
            <a:avLst/>
          </a:prstGeom>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91467" y="3922349"/>
            <a:ext cx="3081945" cy="2477226"/>
          </a:xfrm>
          <a:prstGeom prst="rect">
            <a:avLst/>
          </a:prstGeom>
        </p:spPr>
      </p:pic>
      <p:pic>
        <p:nvPicPr>
          <p:cNvPr id="6" name="Picture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0269" y="3922349"/>
            <a:ext cx="4131699" cy="2506510"/>
          </a:xfrm>
          <a:prstGeom prst="rect">
            <a:avLst/>
          </a:prstGeom>
        </p:spPr>
      </p:pic>
      <p:pic>
        <p:nvPicPr>
          <p:cNvPr id="7" name="Pictur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38818" y="3922349"/>
            <a:ext cx="4241147" cy="2506510"/>
          </a:xfrm>
          <a:prstGeom prst="rect">
            <a:avLst/>
          </a:prstGeom>
        </p:spPr>
      </p:pic>
      <p:sp>
        <p:nvSpPr>
          <p:cNvPr id="8" name="TextBox 7"/>
          <p:cNvSpPr txBox="1"/>
          <p:nvPr/>
        </p:nvSpPr>
        <p:spPr>
          <a:xfrm>
            <a:off x="1122745" y="1388038"/>
            <a:ext cx="6423364" cy="1908215"/>
          </a:xfrm>
          <a:prstGeom prst="rect">
            <a:avLst/>
          </a:prstGeom>
          <a:noFill/>
        </p:spPr>
        <p:txBody>
          <a:bodyPr wrap="square" rtlCol="0">
            <a:spAutoFit/>
          </a:bodyPr>
          <a:lstStyle/>
          <a:p>
            <a:pPr marL="285750" indent="-285750">
              <a:spcAft>
                <a:spcPts val="600"/>
              </a:spcAft>
              <a:buFont typeface="Arial" charset="0"/>
              <a:buChar char="•"/>
            </a:pPr>
            <a:r>
              <a:rPr lang="en-US" b="1" dirty="0">
                <a:latin typeface="Arial" panose="020B0604020202020204" pitchFamily="34" charset="0"/>
                <a:cs typeface="Arial" panose="020B0604020202020204" pitchFamily="34" charset="0"/>
              </a:rPr>
              <a:t>PINSTECH contributed in ALICE GEM QA for the characterization of GEM foils. </a:t>
            </a:r>
          </a:p>
          <a:p>
            <a:pPr marL="285750" indent="-285750">
              <a:spcAft>
                <a:spcPts val="600"/>
              </a:spcAft>
              <a:buFont typeface="Arial" charset="0"/>
              <a:buChar char="•"/>
            </a:pPr>
            <a:r>
              <a:rPr lang="en-US" b="1" dirty="0">
                <a:latin typeface="Arial" panose="020B0604020202020204" pitchFamily="34" charset="0"/>
                <a:cs typeface="Arial" panose="020B0604020202020204" pitchFamily="34" charset="0"/>
              </a:rPr>
              <a:t>A QA scheme consisting of various tests was followed to determine quality of foils. </a:t>
            </a:r>
          </a:p>
          <a:p>
            <a:pPr marL="285750" indent="-285750">
              <a:buFont typeface="Arial" charset="0"/>
              <a:buChar char="•"/>
            </a:pPr>
            <a:r>
              <a:rPr lang="en-US" b="1" dirty="0">
                <a:latin typeface="Arial" panose="020B0604020202020204" pitchFamily="34" charset="0"/>
                <a:cs typeface="Arial" panose="020B0604020202020204" pitchFamily="34" charset="0"/>
              </a:rPr>
              <a:t>“Passed” GEM foils were transported to collaborating sites for advanced testing and assembly. </a:t>
            </a:r>
          </a:p>
        </p:txBody>
      </p:sp>
    </p:spTree>
    <p:extLst>
      <p:ext uri="{BB962C8B-B14F-4D97-AF65-F5344CB8AC3E}">
        <p14:creationId xmlns:p14="http://schemas.microsoft.com/office/powerpoint/2010/main" val="1076698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24000" y="1"/>
            <a:ext cx="9143998" cy="6857998"/>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524000" y="2590801"/>
            <a:ext cx="9143998" cy="4267199"/>
          </a:xfrm>
          <a:prstGeom prst="rect">
            <a:avLst/>
          </a:prstGeom>
          <a:blipFill>
            <a:blip r:embed="rId3" cstate="print"/>
            <a:stretch>
              <a:fillRect/>
            </a:stretch>
          </a:blipFill>
        </p:spPr>
        <p:txBody>
          <a:bodyPr wrap="square" lIns="0" tIns="0" rIns="0" bIns="0" rtlCol="0"/>
          <a:lstStyle/>
          <a:p>
            <a:endParaRPr/>
          </a:p>
        </p:txBody>
      </p:sp>
      <p:sp>
        <p:nvSpPr>
          <p:cNvPr id="5" name="object 5"/>
          <p:cNvSpPr txBox="1">
            <a:spLocks noGrp="1"/>
          </p:cNvSpPr>
          <p:nvPr>
            <p:ph type="title"/>
          </p:nvPr>
        </p:nvSpPr>
        <p:spPr>
          <a:xfrm>
            <a:off x="1660124" y="933241"/>
            <a:ext cx="7927759" cy="1495281"/>
          </a:xfrm>
          <a:prstGeom prst="rect">
            <a:avLst/>
          </a:prstGeom>
        </p:spPr>
        <p:txBody>
          <a:bodyPr vert="horz" wrap="square" lIns="0" tIns="33020" rIns="0" bIns="0" rtlCol="0" anchor="ctr">
            <a:spAutoFit/>
          </a:bodyPr>
          <a:lstStyle/>
          <a:p>
            <a:pPr marL="12700" marR="5080" indent="25400" algn="just">
              <a:lnSpc>
                <a:spcPts val="3800"/>
              </a:lnSpc>
              <a:spcBef>
                <a:spcPts val="260"/>
              </a:spcBef>
            </a:pPr>
            <a:r>
              <a:rPr sz="3200" dirty="0">
                <a:latin typeface="Arial"/>
                <a:cs typeface="Arial"/>
              </a:rPr>
              <a:t>LHC is a </a:t>
            </a:r>
            <a:r>
              <a:rPr sz="3200" spc="-5" dirty="0">
                <a:latin typeface="Arial"/>
                <a:cs typeface="Arial"/>
              </a:rPr>
              <a:t>very powerful </a:t>
            </a:r>
            <a:r>
              <a:rPr sz="3200" dirty="0">
                <a:latin typeface="Arial"/>
                <a:cs typeface="Arial"/>
              </a:rPr>
              <a:t>machine:  it produces pp, </a:t>
            </a:r>
            <a:r>
              <a:rPr sz="3200" spc="-5" dirty="0">
                <a:latin typeface="Arial"/>
                <a:cs typeface="Arial"/>
              </a:rPr>
              <a:t>p-Pb and </a:t>
            </a:r>
            <a:r>
              <a:rPr sz="3200" dirty="0">
                <a:latin typeface="Arial"/>
                <a:cs typeface="Arial"/>
              </a:rPr>
              <a:t>Pb-Pb  but also </a:t>
            </a:r>
            <a:r>
              <a:rPr sz="3200" b="1" spc="-5" dirty="0">
                <a:solidFill>
                  <a:srgbClr val="FF0000"/>
                </a:solidFill>
                <a:latin typeface="Symbol"/>
                <a:cs typeface="Arial" panose="020B0604020202020204" pitchFamily="34" charset="0"/>
              </a:rPr>
              <a:t></a:t>
            </a:r>
            <a:r>
              <a:rPr sz="3200" b="1" spc="-5" dirty="0">
                <a:latin typeface="Symbol"/>
                <a:cs typeface="Arial" panose="020B0604020202020204" pitchFamily="34" charset="0"/>
              </a:rPr>
              <a:t></a:t>
            </a:r>
            <a:r>
              <a:rPr sz="3200" b="1" spc="-5" dirty="0">
                <a:latin typeface="Times New Roman"/>
                <a:cs typeface="Times New Roman"/>
              </a:rPr>
              <a:t> </a:t>
            </a:r>
            <a:r>
              <a:rPr sz="3200" b="1" spc="-5" dirty="0">
                <a:solidFill>
                  <a:srgbClr val="FF0000"/>
                </a:solidFill>
                <a:latin typeface="Symbol"/>
                <a:cs typeface="Arial" panose="020B0604020202020204" pitchFamily="34" charset="0"/>
              </a:rPr>
              <a:t></a:t>
            </a:r>
            <a:r>
              <a:rPr sz="3200" spc="-5" dirty="0">
                <a:solidFill>
                  <a:srgbClr val="FF2600"/>
                </a:solidFill>
                <a:latin typeface="Arial"/>
                <a:cs typeface="Arial"/>
              </a:rPr>
              <a:t>p </a:t>
            </a:r>
            <a:r>
              <a:rPr sz="3200" dirty="0">
                <a:latin typeface="Arial"/>
                <a:cs typeface="Arial"/>
              </a:rPr>
              <a:t>and </a:t>
            </a:r>
            <a:r>
              <a:rPr sz="3200" b="1" spc="-5" dirty="0">
                <a:solidFill>
                  <a:srgbClr val="FF0000"/>
                </a:solidFill>
                <a:latin typeface="Symbol"/>
                <a:cs typeface="Arial" panose="020B0604020202020204" pitchFamily="34" charset="0"/>
              </a:rPr>
              <a:t></a:t>
            </a:r>
            <a:r>
              <a:rPr sz="3200" spc="-5" dirty="0">
                <a:solidFill>
                  <a:srgbClr val="FF2600"/>
                </a:solidFill>
                <a:latin typeface="Arial"/>
                <a:cs typeface="Arial"/>
              </a:rPr>
              <a:t>Pb</a:t>
            </a:r>
            <a:r>
              <a:rPr sz="3200" spc="-80" dirty="0">
                <a:solidFill>
                  <a:srgbClr val="FF2600"/>
                </a:solidFill>
                <a:latin typeface="Arial"/>
                <a:cs typeface="Arial"/>
              </a:rPr>
              <a:t> </a:t>
            </a:r>
            <a:r>
              <a:rPr sz="3200" dirty="0">
                <a:latin typeface="Arial"/>
                <a:cs typeface="Arial"/>
              </a:rPr>
              <a:t>collisions</a:t>
            </a:r>
          </a:p>
        </p:txBody>
      </p:sp>
      <p:sp>
        <p:nvSpPr>
          <p:cNvPr id="8" name="object 8"/>
          <p:cNvSpPr txBox="1">
            <a:spLocks noGrp="1"/>
          </p:cNvSpPr>
          <p:nvPr>
            <p:ph type="sldNum" sz="quarter" idx="7"/>
          </p:nvPr>
        </p:nvSpPr>
        <p:spPr>
          <a:xfrm>
            <a:off x="8405522" y="6449208"/>
            <a:ext cx="220345" cy="196215"/>
          </a:xfrm>
          <a:prstGeom prst="rect">
            <a:avLst/>
          </a:prstGeom>
        </p:spPr>
        <p:txBody>
          <a:bodyPr vert="horz" wrap="square" lIns="0" tIns="0" rIns="0" bIns="0" rtlCol="0">
            <a:spAutoFit/>
          </a:bodyPr>
          <a:lstStyle>
            <a:defPPr>
              <a:defRPr lang="en-US"/>
            </a:defPPr>
            <a:lvl1pPr marL="0" algn="l" defTabSz="914400" rtl="0" eaLnBrk="1" latinLnBrk="0" hangingPunct="1">
              <a:defRPr sz="1200" b="0" i="0" kern="1200">
                <a:solidFill>
                  <a:srgbClr val="898989"/>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lnSpc>
                <a:spcPts val="1425"/>
              </a:lnSpc>
            </a:pPr>
            <a:fld id="{81D60167-4931-47E6-BA6A-407CBD079E47}" type="slidenum">
              <a:rPr lang="en-US" smtClean="0"/>
              <a:pPr marL="25400">
                <a:lnSpc>
                  <a:spcPts val="1425"/>
                </a:lnSpc>
              </a:pPr>
              <a:t>5</a:t>
            </a:fld>
            <a:endParaRPr dirty="0"/>
          </a:p>
        </p:txBody>
      </p:sp>
      <p:sp>
        <p:nvSpPr>
          <p:cNvPr id="6" name="Rectangle 4">
            <a:extLst>
              <a:ext uri="{FF2B5EF4-FFF2-40B4-BE49-F238E27FC236}">
                <a16:creationId xmlns:a16="http://schemas.microsoft.com/office/drawing/2014/main" id="{7F165434-B6B3-4B7B-A586-54E89A13906E}"/>
              </a:ext>
            </a:extLst>
          </p:cNvPr>
          <p:cNvSpPr>
            <a:spLocks noChangeArrowheads="1"/>
          </p:cNvSpPr>
          <p:nvPr/>
        </p:nvSpPr>
        <p:spPr bwMode="auto">
          <a:xfrm>
            <a:off x="2618793" y="186187"/>
            <a:ext cx="73777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200" b="1" dirty="0">
                <a:solidFill>
                  <a:srgbClr val="FF0000"/>
                </a:solidFill>
                <a:cs typeface="Arial" panose="020B0604020202020204" pitchFamily="34" charset="0"/>
              </a:rPr>
              <a:t>Brief Introduction to CERN (LHC)</a:t>
            </a:r>
          </a:p>
        </p:txBody>
      </p:sp>
      <p:sp>
        <p:nvSpPr>
          <p:cNvPr id="3" name="Date Placeholder 2">
            <a:extLst>
              <a:ext uri="{FF2B5EF4-FFF2-40B4-BE49-F238E27FC236}">
                <a16:creationId xmlns:a16="http://schemas.microsoft.com/office/drawing/2014/main" id="{A10362E4-3D19-41C4-968E-A6263E873A12}"/>
              </a:ext>
            </a:extLst>
          </p:cNvPr>
          <p:cNvSpPr>
            <a:spLocks noGrp="1"/>
          </p:cNvSpPr>
          <p:nvPr>
            <p:ph type="dt" sz="half" idx="10"/>
          </p:nvPr>
        </p:nvSpPr>
        <p:spPr/>
        <p:txBody>
          <a:bodyPr/>
          <a:lstStyle/>
          <a:p>
            <a:fld id="{327F2D28-61C4-4DDD-993E-7A990F70F525}" type="datetime1">
              <a:rPr lang="en-US" smtClean="0"/>
              <a:t>8/5/2020</a:t>
            </a:fld>
            <a:endParaRPr lang="en-US"/>
          </a:p>
        </p:txBody>
      </p:sp>
      <p:sp>
        <p:nvSpPr>
          <p:cNvPr id="7" name="Footer Placeholder 6">
            <a:extLst>
              <a:ext uri="{FF2B5EF4-FFF2-40B4-BE49-F238E27FC236}">
                <a16:creationId xmlns:a16="http://schemas.microsoft.com/office/drawing/2014/main" id="{B4FE059B-090F-4AAA-B930-23B684412CC9}"/>
              </a:ext>
            </a:extLst>
          </p:cNvPr>
          <p:cNvSpPr>
            <a:spLocks noGrp="1"/>
          </p:cNvSpPr>
          <p:nvPr>
            <p:ph type="ftr" sz="quarter" idx="11"/>
          </p:nvPr>
        </p:nvSpPr>
        <p:spPr/>
        <p:txBody>
          <a:bodyPr/>
          <a:lstStyle/>
          <a:p>
            <a:r>
              <a:rPr lang="en-US"/>
              <a:t>Webinar PINSTECH-CERN Collaboration </a:t>
            </a:r>
          </a:p>
        </p:txBody>
      </p:sp>
      <p:pic>
        <p:nvPicPr>
          <p:cNvPr id="9" name="Picture 5">
            <a:extLst>
              <a:ext uri="{FF2B5EF4-FFF2-40B4-BE49-F238E27FC236}">
                <a16:creationId xmlns:a16="http://schemas.microsoft.com/office/drawing/2014/main" id="{EAB93898-F874-44A8-8265-B6562CB535E9}"/>
              </a:ext>
            </a:extLst>
          </p:cNvPr>
          <p:cNvPicPr/>
          <p:nvPr/>
        </p:nvPicPr>
        <p:blipFill>
          <a:blip r:embed="rId4"/>
          <a:stretch/>
        </p:blipFill>
        <p:spPr>
          <a:xfrm>
            <a:off x="302700" y="114544"/>
            <a:ext cx="1071000" cy="1063080"/>
          </a:xfrm>
          <a:prstGeom prst="rect">
            <a:avLst/>
          </a:prstGeom>
          <a:ln>
            <a:noFill/>
          </a:ln>
        </p:spPr>
      </p:pic>
    </p:spTree>
    <p:extLst>
      <p:ext uri="{BB962C8B-B14F-4D97-AF65-F5344CB8AC3E}">
        <p14:creationId xmlns:p14="http://schemas.microsoft.com/office/powerpoint/2010/main" val="37533891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7511" y="293894"/>
            <a:ext cx="1135156" cy="1149345"/>
          </a:xfrm>
          <a:prstGeom prst="rect">
            <a:avLst/>
          </a:prstGeom>
        </p:spPr>
      </p:pic>
      <p:pic>
        <p:nvPicPr>
          <p:cNvPr id="9" name="Picture 5">
            <a:extLst>
              <a:ext uri="{FF2B5EF4-FFF2-40B4-BE49-F238E27FC236}">
                <a16:creationId xmlns:a16="http://schemas.microsoft.com/office/drawing/2014/main" id="{3DFBE15C-080D-40A6-8C8D-556EED206D68}"/>
              </a:ext>
            </a:extLst>
          </p:cNvPr>
          <p:cNvPicPr/>
          <p:nvPr/>
        </p:nvPicPr>
        <p:blipFill>
          <a:blip r:embed="rId4"/>
          <a:stretch/>
        </p:blipFill>
        <p:spPr>
          <a:xfrm>
            <a:off x="361830" y="293895"/>
            <a:ext cx="1071000" cy="1063080"/>
          </a:xfrm>
          <a:prstGeom prst="rect">
            <a:avLst/>
          </a:prstGeom>
          <a:ln>
            <a:noFill/>
          </a:ln>
        </p:spPr>
      </p:pic>
      <p:sp>
        <p:nvSpPr>
          <p:cNvPr id="10" name="TextBox 9">
            <a:extLst>
              <a:ext uri="{FF2B5EF4-FFF2-40B4-BE49-F238E27FC236}">
                <a16:creationId xmlns:a16="http://schemas.microsoft.com/office/drawing/2014/main" id="{5E952338-73C3-4C45-8DF1-E4B6FFCDB265}"/>
              </a:ext>
            </a:extLst>
          </p:cNvPr>
          <p:cNvSpPr txBox="1"/>
          <p:nvPr/>
        </p:nvSpPr>
        <p:spPr>
          <a:xfrm>
            <a:off x="1432831" y="289017"/>
            <a:ext cx="7177770" cy="954107"/>
          </a:xfrm>
          <a:prstGeom prst="rect">
            <a:avLst/>
          </a:prstGeom>
          <a:noFill/>
        </p:spPr>
        <p:txBody>
          <a:bodyPr wrap="square" rtlCol="0">
            <a:spAutoFit/>
          </a:bodyPr>
          <a:lstStyle/>
          <a:p>
            <a:pPr algn="ctr"/>
            <a:r>
              <a:rPr lang="fr-CH" sz="2800" b="1" dirty="0">
                <a:solidFill>
                  <a:srgbClr val="FF0000"/>
                </a:solidFill>
              </a:rPr>
              <a:t>Time Projection </a:t>
            </a:r>
            <a:r>
              <a:rPr lang="fr-CH" sz="2800" b="1" dirty="0" err="1">
                <a:solidFill>
                  <a:srgbClr val="FF0000"/>
                </a:solidFill>
              </a:rPr>
              <a:t>Chamber</a:t>
            </a:r>
            <a:r>
              <a:rPr lang="fr-CH" sz="2800" b="1" dirty="0">
                <a:solidFill>
                  <a:srgbClr val="FF0000"/>
                </a:solidFill>
              </a:rPr>
              <a:t> (TPC) of ALICE detector upgrade</a:t>
            </a:r>
            <a:endParaRPr lang="en-US" sz="2800" b="1" dirty="0">
              <a:solidFill>
                <a:srgbClr val="FF0000"/>
              </a:solidFill>
            </a:endParaRPr>
          </a:p>
        </p:txBody>
      </p:sp>
      <p:sp>
        <p:nvSpPr>
          <p:cNvPr id="2" name="Date Placeholder 1">
            <a:extLst>
              <a:ext uri="{FF2B5EF4-FFF2-40B4-BE49-F238E27FC236}">
                <a16:creationId xmlns:a16="http://schemas.microsoft.com/office/drawing/2014/main" id="{261E51F3-0BA7-48A5-A88F-AAD91A90EEFE}"/>
              </a:ext>
            </a:extLst>
          </p:cNvPr>
          <p:cNvSpPr>
            <a:spLocks noGrp="1"/>
          </p:cNvSpPr>
          <p:nvPr>
            <p:ph type="dt" sz="half" idx="10"/>
          </p:nvPr>
        </p:nvSpPr>
        <p:spPr/>
        <p:txBody>
          <a:bodyPr/>
          <a:lstStyle/>
          <a:p>
            <a:fld id="{801A0767-E775-4150-8E1E-8436A4D71067}" type="datetime1">
              <a:rPr lang="en-US" smtClean="0"/>
              <a:t>8/5/2020</a:t>
            </a:fld>
            <a:endParaRPr lang="en-US"/>
          </a:p>
        </p:txBody>
      </p:sp>
      <p:sp>
        <p:nvSpPr>
          <p:cNvPr id="4" name="Footer Placeholder 3">
            <a:extLst>
              <a:ext uri="{FF2B5EF4-FFF2-40B4-BE49-F238E27FC236}">
                <a16:creationId xmlns:a16="http://schemas.microsoft.com/office/drawing/2014/main" id="{CCFD5A92-8DD3-4C5F-80EB-F072021720CA}"/>
              </a:ext>
            </a:extLst>
          </p:cNvPr>
          <p:cNvSpPr>
            <a:spLocks noGrp="1"/>
          </p:cNvSpPr>
          <p:nvPr>
            <p:ph type="ftr" sz="quarter" idx="11"/>
          </p:nvPr>
        </p:nvSpPr>
        <p:spPr/>
        <p:txBody>
          <a:bodyPr/>
          <a:lstStyle/>
          <a:p>
            <a:r>
              <a:rPr lang="en-US"/>
              <a:t>Webinar PINSTECH-CERN Collaboration </a:t>
            </a:r>
          </a:p>
        </p:txBody>
      </p:sp>
      <p:sp>
        <p:nvSpPr>
          <p:cNvPr id="5" name="Slide Number Placeholder 4">
            <a:extLst>
              <a:ext uri="{FF2B5EF4-FFF2-40B4-BE49-F238E27FC236}">
                <a16:creationId xmlns:a16="http://schemas.microsoft.com/office/drawing/2014/main" id="{0AB9D064-2903-491C-A898-8594E6FC06DA}"/>
              </a:ext>
            </a:extLst>
          </p:cNvPr>
          <p:cNvSpPr>
            <a:spLocks noGrp="1"/>
          </p:cNvSpPr>
          <p:nvPr>
            <p:ph type="sldNum" sz="quarter" idx="12"/>
          </p:nvPr>
        </p:nvSpPr>
        <p:spPr/>
        <p:txBody>
          <a:bodyPr/>
          <a:lstStyle/>
          <a:p>
            <a:fld id="{3FF4C11E-A135-4B5B-868A-275798F8F019}" type="slidenum">
              <a:rPr lang="en-US" smtClean="0"/>
              <a:t>50</a:t>
            </a:fld>
            <a:endParaRPr lang="en-US"/>
          </a:p>
        </p:txBody>
      </p:sp>
      <p:pic>
        <p:nvPicPr>
          <p:cNvPr id="13" name="Picture 12">
            <a:extLst>
              <a:ext uri="{FF2B5EF4-FFF2-40B4-BE49-F238E27FC236}">
                <a16:creationId xmlns:a16="http://schemas.microsoft.com/office/drawing/2014/main" id="{6BEFF34F-F0A4-44AE-B2A6-EBA4F3578C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10600" y="198185"/>
            <a:ext cx="3146534" cy="3336790"/>
          </a:xfrm>
          <a:prstGeom prst="rect">
            <a:avLst/>
          </a:prstGeom>
        </p:spPr>
      </p:pic>
      <p:sp>
        <p:nvSpPr>
          <p:cNvPr id="15" name="Content Placeholder 2">
            <a:extLst>
              <a:ext uri="{FF2B5EF4-FFF2-40B4-BE49-F238E27FC236}">
                <a16:creationId xmlns:a16="http://schemas.microsoft.com/office/drawing/2014/main" id="{6B901170-224B-4D1F-95A4-BAF633238488}"/>
              </a:ext>
            </a:extLst>
          </p:cNvPr>
          <p:cNvSpPr txBox="1">
            <a:spLocks/>
          </p:cNvSpPr>
          <p:nvPr/>
        </p:nvSpPr>
        <p:spPr>
          <a:xfrm>
            <a:off x="1295400" y="1286528"/>
            <a:ext cx="2743200" cy="405079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t>Increased Pb-Pb interaction rate after LS2 </a:t>
            </a:r>
          </a:p>
          <a:p>
            <a:pPr lvl="1"/>
            <a:r>
              <a:rPr lang="en-US" dirty="0"/>
              <a:t>@ </a:t>
            </a:r>
            <a:r>
              <a:rPr lang="en-US" dirty="0">
                <a:solidFill>
                  <a:srgbClr val="C00000"/>
                </a:solidFill>
              </a:rPr>
              <a:t>50KHz</a:t>
            </a:r>
          </a:p>
          <a:p>
            <a:r>
              <a:rPr lang="en-US" dirty="0"/>
              <a:t>Current ROCs are not capable of working beyond a </a:t>
            </a:r>
            <a:r>
              <a:rPr lang="en-US" dirty="0">
                <a:solidFill>
                  <a:srgbClr val="C00000"/>
                </a:solidFill>
              </a:rPr>
              <a:t>few </a:t>
            </a:r>
            <a:r>
              <a:rPr lang="en-US" dirty="0" err="1">
                <a:solidFill>
                  <a:srgbClr val="C00000"/>
                </a:solidFill>
              </a:rPr>
              <a:t>KHz</a:t>
            </a:r>
            <a:r>
              <a:rPr lang="en-US" dirty="0">
                <a:solidFill>
                  <a:srgbClr val="C00000"/>
                </a:solidFill>
              </a:rPr>
              <a:t> </a:t>
            </a:r>
          </a:p>
          <a:p>
            <a:r>
              <a:rPr lang="en-US" dirty="0">
                <a:solidFill>
                  <a:srgbClr val="C00000"/>
                </a:solidFill>
              </a:rPr>
              <a:t>New GEM based ROCs </a:t>
            </a:r>
          </a:p>
        </p:txBody>
      </p:sp>
      <p:pic>
        <p:nvPicPr>
          <p:cNvPr id="16" name="Picture 15">
            <a:extLst>
              <a:ext uri="{FF2B5EF4-FFF2-40B4-BE49-F238E27FC236}">
                <a16:creationId xmlns:a16="http://schemas.microsoft.com/office/drawing/2014/main" id="{C18EAFDD-C33D-4313-B98F-81CE7CB2BB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16081" y="3818508"/>
            <a:ext cx="4674638" cy="2488523"/>
          </a:xfrm>
          <a:prstGeom prst="rect">
            <a:avLst/>
          </a:prstGeom>
        </p:spPr>
      </p:pic>
    </p:spTree>
    <p:extLst>
      <p:ext uri="{BB962C8B-B14F-4D97-AF65-F5344CB8AC3E}">
        <p14:creationId xmlns:p14="http://schemas.microsoft.com/office/powerpoint/2010/main" val="17923816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56844" y="46118"/>
            <a:ext cx="1135156" cy="1149345"/>
          </a:xfrm>
          <a:prstGeom prst="rect">
            <a:avLst/>
          </a:prstGeom>
        </p:spPr>
      </p:pic>
      <p:pic>
        <p:nvPicPr>
          <p:cNvPr id="9" name="Picture 5">
            <a:extLst>
              <a:ext uri="{FF2B5EF4-FFF2-40B4-BE49-F238E27FC236}">
                <a16:creationId xmlns:a16="http://schemas.microsoft.com/office/drawing/2014/main" id="{3DFBE15C-080D-40A6-8C8D-556EED206D68}"/>
              </a:ext>
            </a:extLst>
          </p:cNvPr>
          <p:cNvPicPr/>
          <p:nvPr/>
        </p:nvPicPr>
        <p:blipFill>
          <a:blip r:embed="rId4"/>
          <a:stretch/>
        </p:blipFill>
        <p:spPr>
          <a:xfrm>
            <a:off x="361830" y="293895"/>
            <a:ext cx="1071000" cy="1063080"/>
          </a:xfrm>
          <a:prstGeom prst="rect">
            <a:avLst/>
          </a:prstGeom>
          <a:ln>
            <a:noFill/>
          </a:ln>
        </p:spPr>
      </p:pic>
      <p:sp>
        <p:nvSpPr>
          <p:cNvPr id="10" name="TextBox 9">
            <a:extLst>
              <a:ext uri="{FF2B5EF4-FFF2-40B4-BE49-F238E27FC236}">
                <a16:creationId xmlns:a16="http://schemas.microsoft.com/office/drawing/2014/main" id="{5E952338-73C3-4C45-8DF1-E4B6FFCDB265}"/>
              </a:ext>
            </a:extLst>
          </p:cNvPr>
          <p:cNvSpPr txBox="1"/>
          <p:nvPr/>
        </p:nvSpPr>
        <p:spPr>
          <a:xfrm>
            <a:off x="1767017" y="289017"/>
            <a:ext cx="8068962" cy="523220"/>
          </a:xfrm>
          <a:prstGeom prst="rect">
            <a:avLst/>
          </a:prstGeom>
          <a:noFill/>
        </p:spPr>
        <p:txBody>
          <a:bodyPr wrap="square" rtlCol="0">
            <a:spAutoFit/>
          </a:bodyPr>
          <a:lstStyle/>
          <a:p>
            <a:pPr algn="ctr"/>
            <a:r>
              <a:rPr lang="fr-CH" sz="2800" b="1" dirty="0">
                <a:solidFill>
                  <a:srgbClr val="FF0000"/>
                </a:solidFill>
              </a:rPr>
              <a:t>TPC of ALICE detector upgrade- GEM Installation</a:t>
            </a:r>
            <a:endParaRPr lang="en-US" sz="2800" b="1" dirty="0">
              <a:solidFill>
                <a:srgbClr val="FF0000"/>
              </a:solidFill>
            </a:endParaRPr>
          </a:p>
        </p:txBody>
      </p:sp>
      <p:sp>
        <p:nvSpPr>
          <p:cNvPr id="2" name="Date Placeholder 1">
            <a:extLst>
              <a:ext uri="{FF2B5EF4-FFF2-40B4-BE49-F238E27FC236}">
                <a16:creationId xmlns:a16="http://schemas.microsoft.com/office/drawing/2014/main" id="{261E51F3-0BA7-48A5-A88F-AAD91A90EEFE}"/>
              </a:ext>
            </a:extLst>
          </p:cNvPr>
          <p:cNvSpPr>
            <a:spLocks noGrp="1"/>
          </p:cNvSpPr>
          <p:nvPr>
            <p:ph type="dt" sz="half" idx="10"/>
          </p:nvPr>
        </p:nvSpPr>
        <p:spPr/>
        <p:txBody>
          <a:bodyPr/>
          <a:lstStyle/>
          <a:p>
            <a:fld id="{A9B27D30-D02D-4FBA-9566-747B15816F8A}" type="datetime1">
              <a:rPr lang="en-US" smtClean="0"/>
              <a:t>8/5/2020</a:t>
            </a:fld>
            <a:endParaRPr lang="en-US"/>
          </a:p>
        </p:txBody>
      </p:sp>
      <p:sp>
        <p:nvSpPr>
          <p:cNvPr id="4" name="Footer Placeholder 3">
            <a:extLst>
              <a:ext uri="{FF2B5EF4-FFF2-40B4-BE49-F238E27FC236}">
                <a16:creationId xmlns:a16="http://schemas.microsoft.com/office/drawing/2014/main" id="{CCFD5A92-8DD3-4C5F-80EB-F072021720CA}"/>
              </a:ext>
            </a:extLst>
          </p:cNvPr>
          <p:cNvSpPr>
            <a:spLocks noGrp="1"/>
          </p:cNvSpPr>
          <p:nvPr>
            <p:ph type="ftr" sz="quarter" idx="11"/>
          </p:nvPr>
        </p:nvSpPr>
        <p:spPr/>
        <p:txBody>
          <a:bodyPr/>
          <a:lstStyle/>
          <a:p>
            <a:r>
              <a:rPr lang="en-US"/>
              <a:t>Webinar PINSTECH-CERN Collaboration </a:t>
            </a:r>
          </a:p>
        </p:txBody>
      </p:sp>
      <p:sp>
        <p:nvSpPr>
          <p:cNvPr id="5" name="Slide Number Placeholder 4">
            <a:extLst>
              <a:ext uri="{FF2B5EF4-FFF2-40B4-BE49-F238E27FC236}">
                <a16:creationId xmlns:a16="http://schemas.microsoft.com/office/drawing/2014/main" id="{0AB9D064-2903-491C-A898-8594E6FC06DA}"/>
              </a:ext>
            </a:extLst>
          </p:cNvPr>
          <p:cNvSpPr>
            <a:spLocks noGrp="1"/>
          </p:cNvSpPr>
          <p:nvPr>
            <p:ph type="sldNum" sz="quarter" idx="12"/>
          </p:nvPr>
        </p:nvSpPr>
        <p:spPr/>
        <p:txBody>
          <a:bodyPr/>
          <a:lstStyle/>
          <a:p>
            <a:fld id="{3FF4C11E-A135-4B5B-868A-275798F8F019}" type="slidenum">
              <a:rPr lang="en-US" smtClean="0"/>
              <a:t>51</a:t>
            </a:fld>
            <a:endParaRPr lang="en-US"/>
          </a:p>
        </p:txBody>
      </p:sp>
      <p:sp>
        <p:nvSpPr>
          <p:cNvPr id="11" name="Content Placeholder 2">
            <a:extLst>
              <a:ext uri="{FF2B5EF4-FFF2-40B4-BE49-F238E27FC236}">
                <a16:creationId xmlns:a16="http://schemas.microsoft.com/office/drawing/2014/main" id="{0D9AF7D6-55C3-4FB3-9F02-A6992DF890F7}"/>
              </a:ext>
            </a:extLst>
          </p:cNvPr>
          <p:cNvSpPr txBox="1">
            <a:spLocks/>
          </p:cNvSpPr>
          <p:nvPr/>
        </p:nvSpPr>
        <p:spPr>
          <a:xfrm>
            <a:off x="330592" y="1443239"/>
            <a:ext cx="5499100" cy="5194765"/>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err="1">
                <a:latin typeface="Arial" panose="020B0604020202020204" pitchFamily="34" charset="0"/>
                <a:cs typeface="Arial" panose="020B0604020202020204" pitchFamily="34" charset="0"/>
              </a:rPr>
              <a:t>Sohaib</a:t>
            </a:r>
            <a:r>
              <a:rPr lang="en-US" dirty="0">
                <a:latin typeface="Arial" panose="020B0604020202020204" pitchFamily="34" charset="0"/>
                <a:cs typeface="Arial" panose="020B0604020202020204" pitchFamily="34" charset="0"/>
              </a:rPr>
              <a:t> was invited by TPCU management for the installation of chambers </a:t>
            </a:r>
            <a:r>
              <a:rPr lang="en-US" dirty="0">
                <a:solidFill>
                  <a:srgbClr val="C00000"/>
                </a:solidFill>
                <a:latin typeface="Arial" panose="020B0604020202020204" pitchFamily="34" charset="0"/>
                <a:cs typeface="Arial" panose="020B0604020202020204" pitchFamily="34" charset="0"/>
              </a:rPr>
              <a:t>(18 Aug-15Sep 2019)  </a:t>
            </a:r>
          </a:p>
          <a:p>
            <a:r>
              <a:rPr lang="en-US" dirty="0">
                <a:latin typeface="Arial" panose="020B0604020202020204" pitchFamily="34" charset="0"/>
                <a:cs typeface="Arial" panose="020B0604020202020204" pitchFamily="34" charset="0"/>
              </a:rPr>
              <a:t>18 chambers (0n each side)</a:t>
            </a:r>
          </a:p>
          <a:p>
            <a:pPr lvl="1"/>
            <a:r>
              <a:rPr lang="en-US" dirty="0">
                <a:latin typeface="Arial" panose="020B0604020202020204" pitchFamily="34" charset="0"/>
                <a:cs typeface="Arial" panose="020B0604020202020204" pitchFamily="34" charset="0"/>
              </a:rPr>
              <a:t>18 IROCs</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18OROCs</a:t>
            </a:r>
          </a:p>
          <a:p>
            <a:r>
              <a:rPr lang="en-US" dirty="0">
                <a:latin typeface="Arial" panose="020B0604020202020204" pitchFamily="34" charset="0"/>
                <a:cs typeface="Arial" panose="020B0604020202020204" pitchFamily="34" charset="0"/>
              </a:rPr>
              <a:t>Chamber Preparation</a:t>
            </a:r>
          </a:p>
          <a:p>
            <a:pPr lvl="1"/>
            <a:r>
              <a:rPr lang="en-US" dirty="0">
                <a:latin typeface="Arial" panose="020B0604020202020204" pitchFamily="34" charset="0"/>
                <a:cs typeface="Arial" panose="020B0604020202020204" pitchFamily="34" charset="0"/>
              </a:rPr>
              <a:t>4~5 hours per day</a:t>
            </a:r>
          </a:p>
          <a:p>
            <a:r>
              <a:rPr lang="en-US" dirty="0">
                <a:latin typeface="Arial" panose="020B0604020202020204" pitchFamily="34" charset="0"/>
                <a:cs typeface="Arial" panose="020B0604020202020204" pitchFamily="34" charset="0"/>
              </a:rPr>
              <a:t>Chamber Installation</a:t>
            </a:r>
          </a:p>
          <a:p>
            <a:pPr lvl="1"/>
            <a:r>
              <a:rPr lang="en-US" dirty="0">
                <a:latin typeface="Arial" panose="020B0604020202020204" pitchFamily="34" charset="0"/>
                <a:cs typeface="Arial" panose="020B0604020202020204" pitchFamily="34" charset="0"/>
              </a:rPr>
              <a:t>5~6 hours per day</a:t>
            </a:r>
          </a:p>
          <a:p>
            <a:r>
              <a:rPr lang="en-US" dirty="0">
                <a:latin typeface="Arial" panose="020B0604020202020204" pitchFamily="34" charset="0"/>
                <a:cs typeface="Arial" panose="020B0604020202020204" pitchFamily="34" charset="0"/>
              </a:rPr>
              <a:t>Many step procedure</a:t>
            </a:r>
          </a:p>
          <a:p>
            <a:pPr lvl="1"/>
            <a:r>
              <a:rPr lang="en-US" dirty="0">
                <a:latin typeface="Arial" panose="020B0604020202020204" pitchFamily="34" charset="0"/>
                <a:cs typeface="Arial" panose="020B0604020202020204" pitchFamily="34" charset="0"/>
              </a:rPr>
              <a:t>Cleaning of tools</a:t>
            </a:r>
          </a:p>
          <a:p>
            <a:pPr lvl="1"/>
            <a:r>
              <a:rPr lang="en-US" dirty="0">
                <a:latin typeface="Arial" panose="020B0604020202020204" pitchFamily="34" charset="0"/>
                <a:cs typeface="Arial" panose="020B0604020202020204" pitchFamily="34" charset="0"/>
              </a:rPr>
              <a:t>Record upgrade</a:t>
            </a:r>
          </a:p>
          <a:p>
            <a:pPr lvl="1"/>
            <a:r>
              <a:rPr lang="en-US" dirty="0">
                <a:latin typeface="Arial" panose="020B0604020202020204" pitchFamily="34" charset="0"/>
                <a:cs typeface="Arial" panose="020B0604020202020204" pitchFamily="34" charset="0"/>
              </a:rPr>
              <a:t>Removal of cover protection</a:t>
            </a:r>
          </a:p>
          <a:p>
            <a:pPr lvl="1"/>
            <a:r>
              <a:rPr lang="en-US" dirty="0">
                <a:latin typeface="Arial" panose="020B0604020202020204" pitchFamily="34" charset="0"/>
                <a:cs typeface="Arial" panose="020B0604020202020204" pitchFamily="34" charset="0"/>
              </a:rPr>
              <a:t>Installation of alignment pins</a:t>
            </a:r>
          </a:p>
          <a:p>
            <a:pPr lvl="1"/>
            <a:r>
              <a:rPr lang="en-US" dirty="0">
                <a:latin typeface="Arial" panose="020B0604020202020204" pitchFamily="34" charset="0"/>
                <a:cs typeface="Arial" panose="020B0604020202020204" pitchFamily="34" charset="0"/>
              </a:rPr>
              <a:t>And cylinders</a:t>
            </a:r>
          </a:p>
          <a:p>
            <a:pPr lvl="1"/>
            <a:r>
              <a:rPr lang="en-US" dirty="0">
                <a:latin typeface="Arial" panose="020B0604020202020204" pitchFamily="34" charset="0"/>
                <a:cs typeface="Arial" panose="020B0604020202020204" pitchFamily="34" charset="0"/>
              </a:rPr>
              <a:t>Glue-</a:t>
            </a:r>
            <a:r>
              <a:rPr lang="en-US" dirty="0" err="1">
                <a:latin typeface="Arial" panose="020B0604020202020204" pitchFamily="34" charset="0"/>
                <a:cs typeface="Arial" panose="020B0604020202020204" pitchFamily="34" charset="0"/>
              </a:rPr>
              <a:t>ing</a:t>
            </a:r>
            <a:endParaRPr lang="en-US" dirty="0">
              <a:latin typeface="Arial" panose="020B0604020202020204" pitchFamily="34" charset="0"/>
              <a:cs typeface="Arial" panose="020B0604020202020204" pitchFamily="34" charset="0"/>
            </a:endParaRPr>
          </a:p>
          <a:p>
            <a:pPr lvl="1"/>
            <a:r>
              <a:rPr lang="mr-IN" dirty="0">
                <a:latin typeface="Arial" panose="020B0604020202020204" pitchFamily="34" charset="0"/>
              </a:rPr>
              <a:t>……</a:t>
            </a:r>
            <a:r>
              <a:rPr lang="en-GB"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lvl="1"/>
            <a:endParaRPr lang="en-US" dirty="0"/>
          </a:p>
          <a:p>
            <a:endParaRPr lang="en-US" dirty="0"/>
          </a:p>
        </p:txBody>
      </p:sp>
      <p:pic>
        <p:nvPicPr>
          <p:cNvPr id="12" name="Picture 11">
            <a:extLst>
              <a:ext uri="{FF2B5EF4-FFF2-40B4-BE49-F238E27FC236}">
                <a16:creationId xmlns:a16="http://schemas.microsoft.com/office/drawing/2014/main" id="{187F6C53-5BB3-4D4D-9A54-A969A561E7B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83650" y="868566"/>
            <a:ext cx="2197100" cy="2929467"/>
          </a:xfrm>
          <a:prstGeom prst="rect">
            <a:avLst/>
          </a:prstGeom>
        </p:spPr>
      </p:pic>
      <p:pic>
        <p:nvPicPr>
          <p:cNvPr id="14" name="Picture 13">
            <a:extLst>
              <a:ext uri="{FF2B5EF4-FFF2-40B4-BE49-F238E27FC236}">
                <a16:creationId xmlns:a16="http://schemas.microsoft.com/office/drawing/2014/main" id="{F2BFCE4D-731A-4856-B202-E597C35CB34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77046" y="3370554"/>
            <a:ext cx="3429000" cy="2743200"/>
          </a:xfrm>
          <a:prstGeom prst="rect">
            <a:avLst/>
          </a:prstGeom>
        </p:spPr>
      </p:pic>
    </p:spTree>
    <p:extLst>
      <p:ext uri="{BB962C8B-B14F-4D97-AF65-F5344CB8AC3E}">
        <p14:creationId xmlns:p14="http://schemas.microsoft.com/office/powerpoint/2010/main" val="24635555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56844" y="46118"/>
            <a:ext cx="1135156" cy="1149345"/>
          </a:xfrm>
          <a:prstGeom prst="rect">
            <a:avLst/>
          </a:prstGeom>
        </p:spPr>
      </p:pic>
      <p:pic>
        <p:nvPicPr>
          <p:cNvPr id="9" name="Picture 5">
            <a:extLst>
              <a:ext uri="{FF2B5EF4-FFF2-40B4-BE49-F238E27FC236}">
                <a16:creationId xmlns:a16="http://schemas.microsoft.com/office/drawing/2014/main" id="{3DFBE15C-080D-40A6-8C8D-556EED206D68}"/>
              </a:ext>
            </a:extLst>
          </p:cNvPr>
          <p:cNvPicPr/>
          <p:nvPr/>
        </p:nvPicPr>
        <p:blipFill>
          <a:blip r:embed="rId4"/>
          <a:stretch/>
        </p:blipFill>
        <p:spPr>
          <a:xfrm>
            <a:off x="85585" y="19087"/>
            <a:ext cx="1071000" cy="1063080"/>
          </a:xfrm>
          <a:prstGeom prst="rect">
            <a:avLst/>
          </a:prstGeom>
          <a:ln>
            <a:noFill/>
          </a:ln>
        </p:spPr>
      </p:pic>
      <p:sp>
        <p:nvSpPr>
          <p:cNvPr id="10" name="TextBox 9">
            <a:extLst>
              <a:ext uri="{FF2B5EF4-FFF2-40B4-BE49-F238E27FC236}">
                <a16:creationId xmlns:a16="http://schemas.microsoft.com/office/drawing/2014/main" id="{5E952338-73C3-4C45-8DF1-E4B6FFCDB265}"/>
              </a:ext>
            </a:extLst>
          </p:cNvPr>
          <p:cNvSpPr txBox="1"/>
          <p:nvPr/>
        </p:nvSpPr>
        <p:spPr>
          <a:xfrm>
            <a:off x="1767017" y="-47893"/>
            <a:ext cx="8068962" cy="523220"/>
          </a:xfrm>
          <a:prstGeom prst="rect">
            <a:avLst/>
          </a:prstGeom>
          <a:noFill/>
        </p:spPr>
        <p:txBody>
          <a:bodyPr wrap="square" rtlCol="0">
            <a:spAutoFit/>
          </a:bodyPr>
          <a:lstStyle/>
          <a:p>
            <a:pPr algn="ctr"/>
            <a:r>
              <a:rPr lang="fr-CH" sz="2800" b="1" dirty="0">
                <a:solidFill>
                  <a:srgbClr val="FF0000"/>
                </a:solidFill>
              </a:rPr>
              <a:t>TPC of ALICE detector upgrade- GEM Installation</a:t>
            </a:r>
            <a:endParaRPr lang="en-US" sz="2800" b="1" dirty="0">
              <a:solidFill>
                <a:srgbClr val="FF0000"/>
              </a:solidFill>
            </a:endParaRPr>
          </a:p>
        </p:txBody>
      </p:sp>
      <p:sp>
        <p:nvSpPr>
          <p:cNvPr id="2" name="Date Placeholder 1">
            <a:extLst>
              <a:ext uri="{FF2B5EF4-FFF2-40B4-BE49-F238E27FC236}">
                <a16:creationId xmlns:a16="http://schemas.microsoft.com/office/drawing/2014/main" id="{261E51F3-0BA7-48A5-A88F-AAD91A90EEFE}"/>
              </a:ext>
            </a:extLst>
          </p:cNvPr>
          <p:cNvSpPr>
            <a:spLocks noGrp="1"/>
          </p:cNvSpPr>
          <p:nvPr>
            <p:ph type="dt" sz="half" idx="10"/>
          </p:nvPr>
        </p:nvSpPr>
        <p:spPr/>
        <p:txBody>
          <a:bodyPr/>
          <a:lstStyle/>
          <a:p>
            <a:fld id="{CCA37427-4B14-493B-82A2-BEAE6F21FB3A}" type="datetime1">
              <a:rPr lang="en-US" smtClean="0"/>
              <a:t>8/5/2020</a:t>
            </a:fld>
            <a:endParaRPr lang="en-US"/>
          </a:p>
        </p:txBody>
      </p:sp>
      <p:sp>
        <p:nvSpPr>
          <p:cNvPr id="4" name="Footer Placeholder 3">
            <a:extLst>
              <a:ext uri="{FF2B5EF4-FFF2-40B4-BE49-F238E27FC236}">
                <a16:creationId xmlns:a16="http://schemas.microsoft.com/office/drawing/2014/main" id="{CCFD5A92-8DD3-4C5F-80EB-F072021720CA}"/>
              </a:ext>
            </a:extLst>
          </p:cNvPr>
          <p:cNvSpPr>
            <a:spLocks noGrp="1"/>
          </p:cNvSpPr>
          <p:nvPr>
            <p:ph type="ftr" sz="quarter" idx="11"/>
          </p:nvPr>
        </p:nvSpPr>
        <p:spPr/>
        <p:txBody>
          <a:bodyPr/>
          <a:lstStyle/>
          <a:p>
            <a:r>
              <a:rPr lang="en-US"/>
              <a:t>Webinar PINSTECH-CERN Collaboration </a:t>
            </a:r>
          </a:p>
        </p:txBody>
      </p:sp>
      <p:sp>
        <p:nvSpPr>
          <p:cNvPr id="5" name="Slide Number Placeholder 4">
            <a:extLst>
              <a:ext uri="{FF2B5EF4-FFF2-40B4-BE49-F238E27FC236}">
                <a16:creationId xmlns:a16="http://schemas.microsoft.com/office/drawing/2014/main" id="{0AB9D064-2903-491C-A898-8594E6FC06DA}"/>
              </a:ext>
            </a:extLst>
          </p:cNvPr>
          <p:cNvSpPr>
            <a:spLocks noGrp="1"/>
          </p:cNvSpPr>
          <p:nvPr>
            <p:ph type="sldNum" sz="quarter" idx="12"/>
          </p:nvPr>
        </p:nvSpPr>
        <p:spPr/>
        <p:txBody>
          <a:bodyPr/>
          <a:lstStyle/>
          <a:p>
            <a:fld id="{3FF4C11E-A135-4B5B-868A-275798F8F019}" type="slidenum">
              <a:rPr lang="en-US" smtClean="0"/>
              <a:t>52</a:t>
            </a:fld>
            <a:endParaRPr lang="en-US"/>
          </a:p>
        </p:txBody>
      </p:sp>
      <p:pic>
        <p:nvPicPr>
          <p:cNvPr id="13" name="Content Placeholder 2">
            <a:extLst>
              <a:ext uri="{FF2B5EF4-FFF2-40B4-BE49-F238E27FC236}">
                <a16:creationId xmlns:a16="http://schemas.microsoft.com/office/drawing/2014/main" id="{9ED331FE-6BD8-4417-B0D7-F2EC3857F8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7017" y="593326"/>
            <a:ext cx="3924994" cy="2943745"/>
          </a:xfrm>
          <a:prstGeom prst="rect">
            <a:avLst/>
          </a:prstGeom>
        </p:spPr>
      </p:pic>
      <p:pic>
        <p:nvPicPr>
          <p:cNvPr id="15" name="Picture 14">
            <a:extLst>
              <a:ext uri="{FF2B5EF4-FFF2-40B4-BE49-F238E27FC236}">
                <a16:creationId xmlns:a16="http://schemas.microsoft.com/office/drawing/2014/main" id="{4FF5C948-8FC6-4E33-B5D2-2EF6B96372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47994" y="506113"/>
            <a:ext cx="3934206" cy="2973453"/>
          </a:xfrm>
          <a:prstGeom prst="rect">
            <a:avLst/>
          </a:prstGeom>
        </p:spPr>
      </p:pic>
      <p:pic>
        <p:nvPicPr>
          <p:cNvPr id="16" name="Picture 15">
            <a:extLst>
              <a:ext uri="{FF2B5EF4-FFF2-40B4-BE49-F238E27FC236}">
                <a16:creationId xmlns:a16="http://schemas.microsoft.com/office/drawing/2014/main" id="{8CE79728-0354-4CCA-83CE-AE592118B62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57414" y="3577786"/>
            <a:ext cx="6781800" cy="3143689"/>
          </a:xfrm>
          <a:prstGeom prst="rect">
            <a:avLst/>
          </a:prstGeom>
        </p:spPr>
      </p:pic>
    </p:spTree>
    <p:extLst>
      <p:ext uri="{BB962C8B-B14F-4D97-AF65-F5344CB8AC3E}">
        <p14:creationId xmlns:p14="http://schemas.microsoft.com/office/powerpoint/2010/main" val="19243661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37E22D-2D7C-4A50-8466-D8FA4D00A9B8}"/>
              </a:ext>
            </a:extLst>
          </p:cNvPr>
          <p:cNvSpPr>
            <a:spLocks noGrp="1"/>
          </p:cNvSpPr>
          <p:nvPr>
            <p:ph type="dt" sz="half" idx="10"/>
          </p:nvPr>
        </p:nvSpPr>
        <p:spPr/>
        <p:txBody>
          <a:bodyPr/>
          <a:lstStyle/>
          <a:p>
            <a:fld id="{7060B714-954D-4D48-8CD7-62C57738F74F}" type="datetime1">
              <a:rPr lang="en-US" smtClean="0"/>
              <a:t>8/5/2020</a:t>
            </a:fld>
            <a:endParaRPr lang="en-US" dirty="0"/>
          </a:p>
        </p:txBody>
      </p:sp>
      <p:sp>
        <p:nvSpPr>
          <p:cNvPr id="3" name="Footer Placeholder 2">
            <a:extLst>
              <a:ext uri="{FF2B5EF4-FFF2-40B4-BE49-F238E27FC236}">
                <a16:creationId xmlns:a16="http://schemas.microsoft.com/office/drawing/2014/main" id="{628CBDC8-50DD-4F0B-8BA7-608A9BE772BB}"/>
              </a:ext>
            </a:extLst>
          </p:cNvPr>
          <p:cNvSpPr>
            <a:spLocks noGrp="1"/>
          </p:cNvSpPr>
          <p:nvPr>
            <p:ph type="ftr" sz="quarter" idx="11"/>
          </p:nvPr>
        </p:nvSpPr>
        <p:spPr/>
        <p:txBody>
          <a:bodyPr/>
          <a:lstStyle/>
          <a:p>
            <a:r>
              <a:rPr lang="en-US"/>
              <a:t>Webinar PINSTECH-CERN Collaboration </a:t>
            </a:r>
            <a:endParaRPr lang="en-US" dirty="0"/>
          </a:p>
        </p:txBody>
      </p:sp>
      <p:sp>
        <p:nvSpPr>
          <p:cNvPr id="4" name="Slide Number Placeholder 3">
            <a:extLst>
              <a:ext uri="{FF2B5EF4-FFF2-40B4-BE49-F238E27FC236}">
                <a16:creationId xmlns:a16="http://schemas.microsoft.com/office/drawing/2014/main" id="{A2A02C42-91C2-4D56-8DA1-5CB1BE338D4D}"/>
              </a:ext>
            </a:extLst>
          </p:cNvPr>
          <p:cNvSpPr>
            <a:spLocks noGrp="1"/>
          </p:cNvSpPr>
          <p:nvPr>
            <p:ph type="sldNum" sz="quarter" idx="12"/>
          </p:nvPr>
        </p:nvSpPr>
        <p:spPr/>
        <p:txBody>
          <a:bodyPr/>
          <a:lstStyle/>
          <a:p>
            <a:fld id="{3FF4C11E-A135-4B5B-868A-275798F8F019}" type="slidenum">
              <a:rPr lang="en-US" smtClean="0"/>
              <a:t>53</a:t>
            </a:fld>
            <a:endParaRPr lang="en-US"/>
          </a:p>
        </p:txBody>
      </p:sp>
      <p:pic>
        <p:nvPicPr>
          <p:cNvPr id="6" name="Picture 5">
            <a:extLst>
              <a:ext uri="{FF2B5EF4-FFF2-40B4-BE49-F238E27FC236}">
                <a16:creationId xmlns:a16="http://schemas.microsoft.com/office/drawing/2014/main" id="{1BBE7949-A309-4F0E-AF5F-CC641A70A076}"/>
              </a:ext>
            </a:extLst>
          </p:cNvPr>
          <p:cNvPicPr/>
          <p:nvPr/>
        </p:nvPicPr>
        <p:blipFill>
          <a:blip r:embed="rId2"/>
          <a:stretch/>
        </p:blipFill>
        <p:spPr>
          <a:xfrm>
            <a:off x="141402" y="94538"/>
            <a:ext cx="1071000" cy="1063080"/>
          </a:xfrm>
          <a:prstGeom prst="rect">
            <a:avLst/>
          </a:prstGeom>
          <a:ln>
            <a:noFill/>
          </a:ln>
        </p:spPr>
      </p:pic>
      <p:pic>
        <p:nvPicPr>
          <p:cNvPr id="8" name="Picture 7">
            <a:extLst>
              <a:ext uri="{FF2B5EF4-FFF2-40B4-BE49-F238E27FC236}">
                <a16:creationId xmlns:a16="http://schemas.microsoft.com/office/drawing/2014/main" id="{FAD4F904-3751-4EC1-B63B-AFB87C66C2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1209" y="43372"/>
            <a:ext cx="972142" cy="1312392"/>
          </a:xfrm>
          <a:prstGeom prst="rect">
            <a:avLst/>
          </a:prstGeom>
        </p:spPr>
      </p:pic>
      <p:sp>
        <p:nvSpPr>
          <p:cNvPr id="5" name="TextBox 4">
            <a:extLst>
              <a:ext uri="{FF2B5EF4-FFF2-40B4-BE49-F238E27FC236}">
                <a16:creationId xmlns:a16="http://schemas.microsoft.com/office/drawing/2014/main" id="{E1C60E37-3950-40CA-973C-27AC995A4A59}"/>
              </a:ext>
            </a:extLst>
          </p:cNvPr>
          <p:cNvSpPr txBox="1"/>
          <p:nvPr/>
        </p:nvSpPr>
        <p:spPr>
          <a:xfrm>
            <a:off x="2746539" y="341928"/>
            <a:ext cx="6698921" cy="584775"/>
          </a:xfrm>
          <a:prstGeom prst="rect">
            <a:avLst/>
          </a:prstGeom>
          <a:noFill/>
        </p:spPr>
        <p:txBody>
          <a:bodyPr wrap="square" rtlCol="0">
            <a:spAutoFit/>
          </a:bodyPr>
          <a:lstStyle/>
          <a:p>
            <a:pPr algn="ctr"/>
            <a:r>
              <a:rPr lang="fr-CH" sz="3200" b="1" dirty="0">
                <a:solidFill>
                  <a:srgbClr val="FF0000"/>
                </a:solidFill>
              </a:rPr>
              <a:t>Contribution of PINSTECH for ALICE</a:t>
            </a:r>
            <a:endParaRPr lang="en-US" sz="3200" b="1" dirty="0">
              <a:solidFill>
                <a:srgbClr val="FF0000"/>
              </a:solidFill>
            </a:endParaRPr>
          </a:p>
        </p:txBody>
      </p:sp>
      <p:sp>
        <p:nvSpPr>
          <p:cNvPr id="10" name="Rectangle 9"/>
          <p:cNvSpPr/>
          <p:nvPr/>
        </p:nvSpPr>
        <p:spPr>
          <a:xfrm>
            <a:off x="457081" y="1191537"/>
            <a:ext cx="11107446" cy="5324535"/>
          </a:xfrm>
          <a:prstGeom prst="rect">
            <a:avLst/>
          </a:prstGeom>
        </p:spPr>
        <p:txBody>
          <a:bodyPr wrap="square">
            <a:spAutoFit/>
          </a:bodyPr>
          <a:lstStyle/>
          <a:p>
            <a:r>
              <a:rPr lang="en-US" b="1" dirty="0"/>
              <a:t> </a:t>
            </a:r>
            <a:r>
              <a:rPr lang="en-US" sz="1600" b="1" dirty="0"/>
              <a:t>PINSTECH scientists contributed in the form of publications, analysis notes, conference presentations/ posters and in different PAG meetings as below.</a:t>
            </a:r>
          </a:p>
          <a:p>
            <a:endParaRPr lang="en-GB" sz="1200" dirty="0"/>
          </a:p>
          <a:p>
            <a:pPr marL="228600" lvl="0" indent="-228600">
              <a:buFont typeface="+mj-lt"/>
              <a:buAutoNum type="arabicPeriod"/>
            </a:pPr>
            <a:r>
              <a:rPr lang="en-US" sz="1400" b="1" dirty="0" err="1"/>
              <a:t>Zafar</a:t>
            </a:r>
            <a:r>
              <a:rPr lang="en-US" sz="1400" b="1" dirty="0"/>
              <a:t> </a:t>
            </a:r>
            <a:r>
              <a:rPr lang="en-US" sz="1400" b="1" dirty="0" err="1"/>
              <a:t>Yasin</a:t>
            </a:r>
            <a:r>
              <a:rPr lang="en-US" sz="1400" dirty="0"/>
              <a:t>, ALICE </a:t>
            </a:r>
            <a:r>
              <a:rPr lang="en-US" sz="1400" dirty="0" err="1"/>
              <a:t>Collaboration."</a:t>
            </a:r>
            <a:r>
              <a:rPr lang="en-US" sz="1400" b="1" dirty="0" err="1"/>
              <a:t>Multiplicity</a:t>
            </a:r>
            <a:r>
              <a:rPr lang="en-US" sz="1400" b="1" dirty="0"/>
              <a:t> dependence of light (anti-)nuclei production in p-</a:t>
            </a:r>
            <a:r>
              <a:rPr lang="en-US" sz="1400" b="1" dirty="0" err="1"/>
              <a:t>Pb</a:t>
            </a:r>
            <a:r>
              <a:rPr lang="en-US" sz="1400" b="1" dirty="0"/>
              <a:t> collisions at √</a:t>
            </a:r>
            <a:r>
              <a:rPr lang="en-US" sz="1400" b="1" dirty="0" err="1"/>
              <a:t>sNN</a:t>
            </a:r>
            <a:r>
              <a:rPr lang="en-US" sz="1400" b="1" dirty="0"/>
              <a:t> = 5.02 </a:t>
            </a:r>
            <a:r>
              <a:rPr lang="en-US" sz="1400" b="1" dirty="0" err="1"/>
              <a:t>TeV</a:t>
            </a:r>
            <a:r>
              <a:rPr lang="en-US" sz="1400" dirty="0"/>
              <a:t>", </a:t>
            </a:r>
            <a:r>
              <a:rPr lang="en-US" sz="1400" b="1" dirty="0" err="1"/>
              <a:t>Phy</a:t>
            </a:r>
            <a:r>
              <a:rPr lang="en-US" sz="1400" b="1" dirty="0"/>
              <a:t>. Letters B (2019)</a:t>
            </a:r>
            <a:r>
              <a:rPr lang="en-GB" sz="1400" dirty="0"/>
              <a:t>135043. </a:t>
            </a:r>
          </a:p>
          <a:p>
            <a:pPr marL="228600" lvl="0" indent="-228600">
              <a:buFont typeface="+mj-lt"/>
              <a:buAutoNum type="arabicPeriod"/>
            </a:pPr>
            <a:r>
              <a:rPr lang="en-US" sz="1400" b="1" dirty="0" err="1"/>
              <a:t>Sohaib</a:t>
            </a:r>
            <a:r>
              <a:rPr lang="en-US" sz="1400" b="1" dirty="0"/>
              <a:t> Hassan, et al, Secondary discharge studies in single and multi-GEM structures, NIM A 937 (2019)</a:t>
            </a:r>
            <a:r>
              <a:rPr lang="en-US" sz="1400" dirty="0"/>
              <a:t>168. </a:t>
            </a:r>
            <a:endParaRPr lang="en-GB" sz="1400" dirty="0"/>
          </a:p>
          <a:p>
            <a:pPr marL="228600" lvl="0" indent="-228600">
              <a:buFont typeface="+mj-lt"/>
              <a:buAutoNum type="arabicPeriod"/>
            </a:pPr>
            <a:r>
              <a:rPr lang="en-US" sz="1400" b="1" dirty="0" err="1"/>
              <a:t>Zafar</a:t>
            </a:r>
            <a:r>
              <a:rPr lang="en-US" sz="1400" b="1" dirty="0"/>
              <a:t> </a:t>
            </a:r>
            <a:r>
              <a:rPr lang="en-US" sz="1400" b="1" dirty="0" err="1"/>
              <a:t>Yasin</a:t>
            </a:r>
            <a:r>
              <a:rPr lang="en-US" sz="1400" b="1" dirty="0"/>
              <a:t>, Preliminary study of the (anti-)deuteron absorption in the detector material of ALICE at the LHC. </a:t>
            </a:r>
            <a:r>
              <a:rPr lang="en-US" sz="1400" dirty="0"/>
              <a:t>Presented at</a:t>
            </a:r>
            <a:r>
              <a:rPr lang="en-US" sz="1400" b="1" dirty="0"/>
              <a:t> Quark Matter, </a:t>
            </a:r>
            <a:r>
              <a:rPr lang="en-US" sz="1400" dirty="0"/>
              <a:t>13-17 May, 2018, Venice Italy. </a:t>
            </a:r>
            <a:r>
              <a:rPr lang="en-GB" sz="1400" u="sng" dirty="0">
                <a:hlinkClick r:id="rId4"/>
              </a:rPr>
              <a:t>https://qm2018.infn.it/</a:t>
            </a:r>
            <a:r>
              <a:rPr lang="en-GB" sz="1400" dirty="0"/>
              <a:t>.</a:t>
            </a:r>
          </a:p>
          <a:p>
            <a:pPr marL="228600" lvl="0" indent="-228600">
              <a:buFont typeface="+mj-lt"/>
              <a:buAutoNum type="arabicPeriod"/>
            </a:pPr>
            <a:r>
              <a:rPr lang="en-GB" sz="1400" b="1" dirty="0" err="1"/>
              <a:t>Sadia</a:t>
            </a:r>
            <a:r>
              <a:rPr lang="en-GB" sz="1400" b="1" dirty="0"/>
              <a:t> </a:t>
            </a:r>
            <a:r>
              <a:rPr lang="en-GB" sz="1400" b="1" dirty="0" err="1"/>
              <a:t>Marium</a:t>
            </a:r>
            <a:r>
              <a:rPr lang="en-GB" sz="1400" b="1" dirty="0"/>
              <a:t>, Production of pi/K/p in </a:t>
            </a:r>
            <a:r>
              <a:rPr lang="en-GB" sz="1400" b="1" dirty="0" err="1"/>
              <a:t>Xe-Xe</a:t>
            </a:r>
            <a:r>
              <a:rPr lang="en-GB" sz="1400" b="1" dirty="0"/>
              <a:t> collisions a </a:t>
            </a:r>
            <a:r>
              <a:rPr lang="en-GB" sz="1400" b="1" dirty="0" err="1"/>
              <a:t>sqrt</a:t>
            </a:r>
            <a:r>
              <a:rPr lang="en-GB" sz="1400" b="1" dirty="0"/>
              <a:t>(s) = 5.44TeV</a:t>
            </a:r>
            <a:r>
              <a:rPr lang="en-US" sz="1400" b="1" dirty="0"/>
              <a:t>. </a:t>
            </a:r>
            <a:r>
              <a:rPr lang="en-US" sz="1400" dirty="0"/>
              <a:t>Presented at</a:t>
            </a:r>
            <a:r>
              <a:rPr lang="en-US" sz="1400" b="1" dirty="0"/>
              <a:t> Quark Matter, </a:t>
            </a:r>
            <a:r>
              <a:rPr lang="en-US" sz="1400" dirty="0"/>
              <a:t>13-17 May, 2018, Venice Italy. </a:t>
            </a:r>
            <a:r>
              <a:rPr lang="en-GB" sz="1400" u="sng" dirty="0">
                <a:hlinkClick r:id="rId4"/>
              </a:rPr>
              <a:t>https://qm2018.infn.it/</a:t>
            </a:r>
            <a:r>
              <a:rPr lang="en-GB" sz="1400" dirty="0"/>
              <a:t>.</a:t>
            </a:r>
          </a:p>
          <a:p>
            <a:pPr marL="228600" lvl="0" indent="-228600">
              <a:buFont typeface="+mj-lt"/>
              <a:buAutoNum type="arabicPeriod"/>
            </a:pPr>
            <a:r>
              <a:rPr lang="en-US" sz="1400" b="1" dirty="0"/>
              <a:t>Maria </a:t>
            </a:r>
            <a:r>
              <a:rPr lang="en-US" sz="1400" b="1" dirty="0" err="1"/>
              <a:t>Gul</a:t>
            </a:r>
            <a:r>
              <a:rPr lang="en-US" sz="1400" b="1" dirty="0"/>
              <a:t>, </a:t>
            </a:r>
            <a:r>
              <a:rPr lang="en-US" sz="1400" b="1" dirty="0" err="1"/>
              <a:t>Sohaib</a:t>
            </a:r>
            <a:r>
              <a:rPr lang="en-US" sz="1400" b="1" dirty="0"/>
              <a:t> Hassan</a:t>
            </a:r>
            <a:r>
              <a:rPr lang="en-US" sz="1400" dirty="0"/>
              <a:t>, et al,</a:t>
            </a:r>
            <a:r>
              <a:rPr lang="en-US" sz="1400" b="1" dirty="0"/>
              <a:t> ALICE TPC LS2 upgrade basic QA procedures for GEM foils</a:t>
            </a:r>
            <a:r>
              <a:rPr lang="en-US" sz="1400" dirty="0"/>
              <a:t>: presented at </a:t>
            </a:r>
            <a:r>
              <a:rPr lang="en-US" sz="1400" b="1" dirty="0"/>
              <a:t>CERN-South Asian HEP Instrumentation Workshop</a:t>
            </a:r>
            <a:r>
              <a:rPr lang="en-US" sz="1400" dirty="0"/>
              <a:t>, February 20-21, 2019, Colombo, Sri Lanka.</a:t>
            </a:r>
            <a:endParaRPr lang="en-GB" sz="1400" dirty="0"/>
          </a:p>
          <a:p>
            <a:pPr marL="228600" lvl="0" indent="-228600">
              <a:buFont typeface="+mj-lt"/>
              <a:buAutoNum type="arabicPeriod"/>
            </a:pPr>
            <a:r>
              <a:rPr lang="en-US" sz="1400" b="1" dirty="0" err="1"/>
              <a:t>Zafar</a:t>
            </a:r>
            <a:r>
              <a:rPr lang="en-US" sz="1400" b="1" dirty="0"/>
              <a:t> </a:t>
            </a:r>
            <a:r>
              <a:rPr lang="en-US" sz="1400" b="1" dirty="0" err="1"/>
              <a:t>Yasin</a:t>
            </a:r>
            <a:r>
              <a:rPr lang="en-US" sz="1400" dirty="0"/>
              <a:t>, Analysis Note ALICE</a:t>
            </a:r>
            <a:r>
              <a:rPr lang="en-US" sz="1400" b="1" dirty="0"/>
              <a:t>: Preliminary study of the (anti-)deuteron absorption in the detector material of ALICE at the LHC</a:t>
            </a:r>
            <a:r>
              <a:rPr lang="en-US" sz="1400" dirty="0"/>
              <a:t> . https://alice-notes.web.cern.ch/node/758.</a:t>
            </a:r>
            <a:endParaRPr lang="en-GB" sz="1400" dirty="0"/>
          </a:p>
          <a:p>
            <a:pPr marL="228600" lvl="0" indent="-228600">
              <a:buFont typeface="+mj-lt"/>
              <a:buAutoNum type="arabicPeriod"/>
            </a:pPr>
            <a:r>
              <a:rPr lang="en-GB" sz="1400" b="1" dirty="0" err="1"/>
              <a:t>Sadia</a:t>
            </a:r>
            <a:r>
              <a:rPr lang="en-GB" sz="1400" b="1" dirty="0"/>
              <a:t> </a:t>
            </a:r>
            <a:r>
              <a:rPr lang="en-GB" sz="1400" b="1" dirty="0" err="1"/>
              <a:t>Marium</a:t>
            </a:r>
            <a:r>
              <a:rPr lang="en-GB" sz="1400" b="1" dirty="0"/>
              <a:t> </a:t>
            </a:r>
            <a:r>
              <a:rPr lang="en-GB" sz="1400" dirty="0"/>
              <a:t>et al,  Analysis Note ALICE</a:t>
            </a:r>
            <a:r>
              <a:rPr lang="en-GB" sz="1400" b="1" dirty="0"/>
              <a:t>: Production of pi/K/p in </a:t>
            </a:r>
            <a:r>
              <a:rPr lang="en-GB" sz="1400" b="1" dirty="0" err="1"/>
              <a:t>Xe-Xe</a:t>
            </a:r>
            <a:r>
              <a:rPr lang="en-GB" sz="1400" b="1" dirty="0"/>
              <a:t> collisions a </a:t>
            </a:r>
            <a:r>
              <a:rPr lang="en-GB" sz="1400" b="1" dirty="0" err="1"/>
              <a:t>sqrt</a:t>
            </a:r>
            <a:r>
              <a:rPr lang="en-GB" sz="1400" b="1" dirty="0"/>
              <a:t>(s) = 5.44TeV </a:t>
            </a:r>
            <a:r>
              <a:rPr lang="en-GB" sz="1400" u="sng" dirty="0">
                <a:hlinkClick r:id="rId5"/>
              </a:rPr>
              <a:t>https://alice-notes.web.cern.ch/node/771</a:t>
            </a:r>
            <a:endParaRPr lang="en-GB" sz="1400" dirty="0"/>
          </a:p>
          <a:p>
            <a:pPr marL="228600" lvl="0" indent="-228600">
              <a:buFont typeface="+mj-lt"/>
              <a:buAutoNum type="arabicPeriod"/>
            </a:pPr>
            <a:r>
              <a:rPr lang="en-GB" sz="1400" b="1" dirty="0" err="1"/>
              <a:t>Sadia</a:t>
            </a:r>
            <a:r>
              <a:rPr lang="en-GB" sz="1400" b="1" dirty="0"/>
              <a:t> </a:t>
            </a:r>
            <a:r>
              <a:rPr lang="en-GB" sz="1400" b="1" dirty="0" err="1"/>
              <a:t>Marium</a:t>
            </a:r>
            <a:r>
              <a:rPr lang="en-GB" sz="1400" dirty="0"/>
              <a:t>, et al. Our work on </a:t>
            </a:r>
            <a:r>
              <a:rPr lang="en-GB" sz="1400" b="1" dirty="0"/>
              <a:t>pi/k/p spectra study</a:t>
            </a:r>
            <a:r>
              <a:rPr lang="en-GB" sz="1400" dirty="0"/>
              <a:t> was presented at</a:t>
            </a:r>
            <a:r>
              <a:rPr lang="en-GB" sz="1400" b="1" dirty="0"/>
              <a:t> ALICE Physics  Week at Amsterdam (4-8 Dec 2017) </a:t>
            </a:r>
            <a:r>
              <a:rPr lang="en-GB" sz="1400" u="sng" dirty="0">
                <a:hlinkClick r:id="rId6"/>
              </a:rPr>
              <a:t>https://indico.cern.ch/event/642717/</a:t>
            </a:r>
            <a:endParaRPr lang="en-GB" sz="1400" dirty="0"/>
          </a:p>
          <a:p>
            <a:pPr marL="228600" lvl="0" indent="-228600">
              <a:buFont typeface="+mj-lt"/>
              <a:buAutoNum type="arabicPeriod"/>
            </a:pPr>
            <a:r>
              <a:rPr lang="en-GB" sz="1400" b="1" dirty="0" err="1"/>
              <a:t>Sadia</a:t>
            </a:r>
            <a:r>
              <a:rPr lang="en-GB" sz="1400" b="1" dirty="0"/>
              <a:t> </a:t>
            </a:r>
            <a:r>
              <a:rPr lang="en-GB" sz="1400" b="1" dirty="0" err="1"/>
              <a:t>Marium</a:t>
            </a:r>
            <a:r>
              <a:rPr lang="en-GB" sz="1400" dirty="0"/>
              <a:t>, et al. Our work on </a:t>
            </a:r>
            <a:r>
              <a:rPr lang="en-GB" sz="1400" b="1" dirty="0"/>
              <a:t>pi/k/p spectra</a:t>
            </a:r>
            <a:r>
              <a:rPr lang="en-GB" sz="1400" dirty="0"/>
              <a:t> study was presented at</a:t>
            </a:r>
            <a:r>
              <a:rPr lang="en-GB" sz="1400" b="1" dirty="0"/>
              <a:t> ALICE Physics Week in </a:t>
            </a:r>
            <a:r>
              <a:rPr lang="en-GB" sz="1400" b="1" dirty="0" err="1"/>
              <a:t>Frascati</a:t>
            </a:r>
            <a:r>
              <a:rPr lang="en-GB" sz="1400" b="1" dirty="0"/>
              <a:t> (5-9 Feb 2018) </a:t>
            </a:r>
            <a:r>
              <a:rPr lang="en-GB" sz="1400" u="sng" dirty="0">
                <a:hlinkClick r:id="rId7"/>
              </a:rPr>
              <a:t>https://indico.cern.ch/event/687851/timetable</a:t>
            </a:r>
            <a:endParaRPr lang="en-GB" sz="1400" dirty="0"/>
          </a:p>
          <a:p>
            <a:pPr marL="228600" lvl="0" indent="-228600">
              <a:buFont typeface="+mj-lt"/>
              <a:buAutoNum type="arabicPeriod"/>
            </a:pPr>
            <a:r>
              <a:rPr lang="en-GB" sz="1400" b="1" dirty="0" err="1"/>
              <a:t>S.Hassan</a:t>
            </a:r>
            <a:r>
              <a:rPr lang="en-GB" sz="1400" dirty="0"/>
              <a:t>, </a:t>
            </a:r>
            <a:r>
              <a:rPr lang="en-GB" sz="1400" dirty="0" err="1"/>
              <a:t>C.Garabatos</a:t>
            </a:r>
            <a:r>
              <a:rPr lang="en-GB" sz="1400" dirty="0"/>
              <a:t> , </a:t>
            </a:r>
            <a:r>
              <a:rPr lang="en-GB" sz="1400" dirty="0" err="1"/>
              <a:t>A.Berdnikova</a:t>
            </a:r>
            <a:r>
              <a:rPr lang="en-GB" sz="1400" dirty="0"/>
              <a:t> Gaseous Detector Development (GDD) RD51 meeting</a:t>
            </a:r>
            <a:r>
              <a:rPr lang="en-GB" sz="1400" b="1" dirty="0"/>
              <a:t>, </a:t>
            </a:r>
            <a:r>
              <a:rPr lang="en-GB" sz="1400" dirty="0"/>
              <a:t>CERN (July 05, 2018)“Secondary discharges for different gas mixtures”. </a:t>
            </a:r>
          </a:p>
          <a:p>
            <a:pPr marL="228600" indent="-228600">
              <a:buFont typeface="+mj-lt"/>
              <a:buAutoNum type="arabicPeriod"/>
            </a:pPr>
            <a:r>
              <a:rPr lang="en-GB" sz="1400" dirty="0"/>
              <a:t> </a:t>
            </a:r>
            <a:r>
              <a:rPr lang="en-US" sz="1400" u="sng" dirty="0">
                <a:hlinkClick r:id="rId8"/>
              </a:rPr>
              <a:t>https://indico.cern.ch/event/740611/</a:t>
            </a:r>
            <a:endParaRPr lang="en-GB" sz="1400" dirty="0"/>
          </a:p>
          <a:p>
            <a:pPr marL="228600" lvl="0" indent="-228600">
              <a:buFont typeface="+mj-lt"/>
              <a:buAutoNum type="arabicPeriod"/>
            </a:pPr>
            <a:r>
              <a:rPr lang="en-US" sz="1400" b="1" dirty="0"/>
              <a:t>Z. </a:t>
            </a:r>
            <a:r>
              <a:rPr lang="en-US" sz="1400" b="1" dirty="0" err="1"/>
              <a:t>Yasin</a:t>
            </a:r>
            <a:r>
              <a:rPr lang="en-US" sz="1400" dirty="0"/>
              <a:t>, S. Hassan, M. </a:t>
            </a:r>
            <a:r>
              <a:rPr lang="en-US" sz="1400" dirty="0" err="1"/>
              <a:t>Gul</a:t>
            </a:r>
            <a:r>
              <a:rPr lang="en-US" sz="1400" b="1" dirty="0"/>
              <a:t>. First look into spectra study of (anti-)triton in </a:t>
            </a:r>
            <a:r>
              <a:rPr lang="en-US" sz="1400" b="1" dirty="0" err="1"/>
              <a:t>pp</a:t>
            </a:r>
            <a:r>
              <a:rPr lang="en-US" sz="1400" b="1" dirty="0"/>
              <a:t> collisions at √</a:t>
            </a:r>
            <a:r>
              <a:rPr lang="en-US" sz="1400" b="1" dirty="0" err="1"/>
              <a:t>sNN</a:t>
            </a:r>
            <a:r>
              <a:rPr lang="en-US" sz="1400" b="1" dirty="0"/>
              <a:t> 5.02 </a:t>
            </a:r>
            <a:r>
              <a:rPr lang="en-US" sz="1400" b="1" dirty="0" err="1"/>
              <a:t>TeV</a:t>
            </a:r>
            <a:r>
              <a:rPr lang="en-US" sz="1400" dirty="0" err="1"/>
              <a:t>.Presented</a:t>
            </a:r>
            <a:r>
              <a:rPr lang="en-US" sz="1400" dirty="0"/>
              <a:t> online at </a:t>
            </a:r>
            <a:r>
              <a:rPr lang="en-US" sz="1400" b="1" dirty="0"/>
              <a:t>Nuclei and Exotica PAG meeting </a:t>
            </a:r>
            <a:r>
              <a:rPr lang="en-US" sz="1400" dirty="0"/>
              <a:t>on 2 October, 2019. </a:t>
            </a:r>
            <a:r>
              <a:rPr lang="en-US" sz="1400" u="sng" dirty="0">
                <a:hlinkClick r:id="rId9"/>
              </a:rPr>
              <a:t>https://indico.cern.ch/event/852320/</a:t>
            </a:r>
            <a:endParaRPr lang="en-GB" sz="1400" dirty="0"/>
          </a:p>
        </p:txBody>
      </p:sp>
    </p:spTree>
    <p:extLst>
      <p:ext uri="{BB962C8B-B14F-4D97-AF65-F5344CB8AC3E}">
        <p14:creationId xmlns:p14="http://schemas.microsoft.com/office/powerpoint/2010/main" val="42399198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C2649B81-50FE-4D5B-A93A-D0DCB70D0E61}" type="datetime1">
              <a:rPr lang="en-US" smtClean="0"/>
              <a:t>8/6/2020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t>54</a:t>
            </a:fld>
            <a:endParaRPr lang="en-US"/>
          </a:p>
        </p:txBody>
      </p:sp>
      <p:pic>
        <p:nvPicPr>
          <p:cNvPr id="12" name="Picture 11">
            <a:extLst>
              <a:ext uri="{FF2B5EF4-FFF2-40B4-BE49-F238E27FC236}">
                <a16:creationId xmlns:a16="http://schemas.microsoft.com/office/drawing/2014/main" id="{460B25EC-1980-4878-A4C3-4AFDAF9E4A12}"/>
              </a:ext>
            </a:extLst>
          </p:cNvPr>
          <p:cNvPicPr>
            <a:picLocks noChangeAspect="1"/>
          </p:cNvPicPr>
          <p:nvPr/>
        </p:nvPicPr>
        <p:blipFill>
          <a:blip r:embed="rId2"/>
          <a:stretch>
            <a:fillRect/>
          </a:stretch>
        </p:blipFill>
        <p:spPr>
          <a:xfrm>
            <a:off x="696158" y="132899"/>
            <a:ext cx="11191875" cy="6223451"/>
          </a:xfrm>
          <a:prstGeom prst="rect">
            <a:avLst/>
          </a:prstGeom>
        </p:spPr>
      </p:pic>
    </p:spTree>
    <p:extLst>
      <p:ext uri="{BB962C8B-B14F-4D97-AF65-F5344CB8AC3E}">
        <p14:creationId xmlns:p14="http://schemas.microsoft.com/office/powerpoint/2010/main" val="11045141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AFA3C1-4ED2-46DC-8BBF-F3CBBEA172D6}"/>
              </a:ext>
            </a:extLst>
          </p:cNvPr>
          <p:cNvSpPr>
            <a:spLocks noGrp="1"/>
          </p:cNvSpPr>
          <p:nvPr>
            <p:ph type="dt" sz="half" idx="10"/>
          </p:nvPr>
        </p:nvSpPr>
        <p:spPr/>
        <p:txBody>
          <a:bodyPr/>
          <a:lstStyle/>
          <a:p>
            <a:fld id="{82BB7A56-8A5F-48AF-898C-CBB3D4CB51E8}" type="datetime1">
              <a:rPr lang="en-US" smtClean="0"/>
              <a:t>8/5/2020</a:t>
            </a:fld>
            <a:endParaRPr lang="en-US"/>
          </a:p>
        </p:txBody>
      </p:sp>
      <p:sp>
        <p:nvSpPr>
          <p:cNvPr id="3" name="Footer Placeholder 2">
            <a:extLst>
              <a:ext uri="{FF2B5EF4-FFF2-40B4-BE49-F238E27FC236}">
                <a16:creationId xmlns:a16="http://schemas.microsoft.com/office/drawing/2014/main" id="{D0C935C0-9B3A-41F0-B710-BB503A42276D}"/>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6BD5B7A3-4EAD-449E-A064-A1F1E0B3506E}"/>
              </a:ext>
            </a:extLst>
          </p:cNvPr>
          <p:cNvSpPr>
            <a:spLocks noGrp="1"/>
          </p:cNvSpPr>
          <p:nvPr>
            <p:ph type="sldNum" sz="quarter" idx="12"/>
          </p:nvPr>
        </p:nvSpPr>
        <p:spPr/>
        <p:txBody>
          <a:bodyPr/>
          <a:lstStyle/>
          <a:p>
            <a:fld id="{3FF4C11E-A135-4B5B-868A-275798F8F019}" type="slidenum">
              <a:rPr lang="en-US" smtClean="0"/>
              <a:t>55</a:t>
            </a:fld>
            <a:endParaRPr lang="en-US"/>
          </a:p>
        </p:txBody>
      </p:sp>
      <p:pic>
        <p:nvPicPr>
          <p:cNvPr id="6" name="Picture 5">
            <a:extLst>
              <a:ext uri="{FF2B5EF4-FFF2-40B4-BE49-F238E27FC236}">
                <a16:creationId xmlns:a16="http://schemas.microsoft.com/office/drawing/2014/main" id="{B0216DA2-928A-4179-898E-9ABBAB4C94CB}"/>
              </a:ext>
            </a:extLst>
          </p:cNvPr>
          <p:cNvPicPr>
            <a:picLocks noChangeAspect="1"/>
          </p:cNvPicPr>
          <p:nvPr/>
        </p:nvPicPr>
        <p:blipFill>
          <a:blip r:embed="rId2"/>
          <a:stretch>
            <a:fillRect/>
          </a:stretch>
        </p:blipFill>
        <p:spPr>
          <a:xfrm>
            <a:off x="838200" y="452087"/>
            <a:ext cx="11305228" cy="5953826"/>
          </a:xfrm>
          <a:prstGeom prst="rect">
            <a:avLst/>
          </a:prstGeom>
        </p:spPr>
      </p:pic>
      <p:pic>
        <p:nvPicPr>
          <p:cNvPr id="10" name="Picture 9">
            <a:extLst>
              <a:ext uri="{FF2B5EF4-FFF2-40B4-BE49-F238E27FC236}">
                <a16:creationId xmlns:a16="http://schemas.microsoft.com/office/drawing/2014/main" id="{019B5A2A-9FDB-4AC4-81CE-5D080E30EA5A}"/>
              </a:ext>
            </a:extLst>
          </p:cNvPr>
          <p:cNvPicPr/>
          <p:nvPr/>
        </p:nvPicPr>
        <p:blipFill>
          <a:blip r:embed="rId3"/>
          <a:stretch/>
        </p:blipFill>
        <p:spPr>
          <a:xfrm>
            <a:off x="133230" y="136525"/>
            <a:ext cx="1071000" cy="1063080"/>
          </a:xfrm>
          <a:prstGeom prst="rect">
            <a:avLst/>
          </a:prstGeom>
          <a:ln>
            <a:noFill/>
          </a:ln>
        </p:spPr>
      </p:pic>
    </p:spTree>
    <p:extLst>
      <p:ext uri="{BB962C8B-B14F-4D97-AF65-F5344CB8AC3E}">
        <p14:creationId xmlns:p14="http://schemas.microsoft.com/office/powerpoint/2010/main" val="59505320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5BD105-F80E-46CB-933F-F391DA0A1456}"/>
              </a:ext>
            </a:extLst>
          </p:cNvPr>
          <p:cNvSpPr>
            <a:spLocks noGrp="1"/>
          </p:cNvSpPr>
          <p:nvPr>
            <p:ph type="dt" sz="half" idx="10"/>
          </p:nvPr>
        </p:nvSpPr>
        <p:spPr/>
        <p:txBody>
          <a:bodyPr/>
          <a:lstStyle/>
          <a:p>
            <a:fld id="{82BB7A56-8A5F-48AF-898C-CBB3D4CB51E8}" type="datetime1">
              <a:rPr lang="en-US" smtClean="0"/>
              <a:t>8/5/2020</a:t>
            </a:fld>
            <a:endParaRPr lang="en-US"/>
          </a:p>
        </p:txBody>
      </p:sp>
      <p:sp>
        <p:nvSpPr>
          <p:cNvPr id="3" name="Footer Placeholder 2">
            <a:extLst>
              <a:ext uri="{FF2B5EF4-FFF2-40B4-BE49-F238E27FC236}">
                <a16:creationId xmlns:a16="http://schemas.microsoft.com/office/drawing/2014/main" id="{1D120187-26AB-4C67-8C55-9BACEC38DCB8}"/>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1A99020C-2366-43BD-ABE5-6F1BAF57B721}"/>
              </a:ext>
            </a:extLst>
          </p:cNvPr>
          <p:cNvSpPr>
            <a:spLocks noGrp="1"/>
          </p:cNvSpPr>
          <p:nvPr>
            <p:ph type="sldNum" sz="quarter" idx="12"/>
          </p:nvPr>
        </p:nvSpPr>
        <p:spPr/>
        <p:txBody>
          <a:bodyPr/>
          <a:lstStyle/>
          <a:p>
            <a:fld id="{3FF4C11E-A135-4B5B-868A-275798F8F019}" type="slidenum">
              <a:rPr lang="en-US" smtClean="0"/>
              <a:t>56</a:t>
            </a:fld>
            <a:endParaRPr lang="en-US"/>
          </a:p>
        </p:txBody>
      </p:sp>
      <p:pic>
        <p:nvPicPr>
          <p:cNvPr id="6" name="Picture 5">
            <a:extLst>
              <a:ext uri="{FF2B5EF4-FFF2-40B4-BE49-F238E27FC236}">
                <a16:creationId xmlns:a16="http://schemas.microsoft.com/office/drawing/2014/main" id="{3914DD50-54AA-4B99-9CA8-BC7CA2F09F9A}"/>
              </a:ext>
            </a:extLst>
          </p:cNvPr>
          <p:cNvPicPr>
            <a:picLocks noChangeAspect="1"/>
          </p:cNvPicPr>
          <p:nvPr/>
        </p:nvPicPr>
        <p:blipFill>
          <a:blip r:embed="rId2"/>
          <a:stretch>
            <a:fillRect/>
          </a:stretch>
        </p:blipFill>
        <p:spPr>
          <a:xfrm>
            <a:off x="1224280" y="307975"/>
            <a:ext cx="10967720" cy="6048375"/>
          </a:xfrm>
          <a:prstGeom prst="rect">
            <a:avLst/>
          </a:prstGeom>
        </p:spPr>
      </p:pic>
      <p:pic>
        <p:nvPicPr>
          <p:cNvPr id="8" name="Picture 7">
            <a:extLst>
              <a:ext uri="{FF2B5EF4-FFF2-40B4-BE49-F238E27FC236}">
                <a16:creationId xmlns:a16="http://schemas.microsoft.com/office/drawing/2014/main" id="{774CFE98-C999-4824-95EF-58C12468E4B9}"/>
              </a:ext>
            </a:extLst>
          </p:cNvPr>
          <p:cNvPicPr/>
          <p:nvPr/>
        </p:nvPicPr>
        <p:blipFill>
          <a:blip r:embed="rId3"/>
          <a:stretch/>
        </p:blipFill>
        <p:spPr>
          <a:xfrm>
            <a:off x="153280" y="227220"/>
            <a:ext cx="1071000" cy="1063080"/>
          </a:xfrm>
          <a:prstGeom prst="rect">
            <a:avLst/>
          </a:prstGeom>
          <a:ln>
            <a:noFill/>
          </a:ln>
        </p:spPr>
      </p:pic>
    </p:spTree>
    <p:extLst>
      <p:ext uri="{BB962C8B-B14F-4D97-AF65-F5344CB8AC3E}">
        <p14:creationId xmlns:p14="http://schemas.microsoft.com/office/powerpoint/2010/main" val="25066996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0A622A0-FAE5-49CC-8FDE-A5FC6A0B7502}"/>
              </a:ext>
            </a:extLst>
          </p:cNvPr>
          <p:cNvSpPr>
            <a:spLocks noGrp="1"/>
          </p:cNvSpPr>
          <p:nvPr>
            <p:ph type="dt" sz="half" idx="10"/>
          </p:nvPr>
        </p:nvSpPr>
        <p:spPr/>
        <p:txBody>
          <a:bodyPr/>
          <a:lstStyle/>
          <a:p>
            <a:fld id="{82BB7A56-8A5F-48AF-898C-CBB3D4CB51E8}" type="datetime1">
              <a:rPr lang="en-US" smtClean="0"/>
              <a:t>8/5/2020</a:t>
            </a:fld>
            <a:endParaRPr lang="en-US"/>
          </a:p>
        </p:txBody>
      </p:sp>
      <p:sp>
        <p:nvSpPr>
          <p:cNvPr id="3" name="Footer Placeholder 2">
            <a:extLst>
              <a:ext uri="{FF2B5EF4-FFF2-40B4-BE49-F238E27FC236}">
                <a16:creationId xmlns:a16="http://schemas.microsoft.com/office/drawing/2014/main" id="{F0FBAE4A-8702-40E4-A317-10EF5ADF1200}"/>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020A47D-4957-4887-8B2B-CD0901B7E6F3}"/>
              </a:ext>
            </a:extLst>
          </p:cNvPr>
          <p:cNvSpPr>
            <a:spLocks noGrp="1"/>
          </p:cNvSpPr>
          <p:nvPr>
            <p:ph type="sldNum" sz="quarter" idx="12"/>
          </p:nvPr>
        </p:nvSpPr>
        <p:spPr/>
        <p:txBody>
          <a:bodyPr/>
          <a:lstStyle/>
          <a:p>
            <a:fld id="{3FF4C11E-A135-4B5B-868A-275798F8F019}" type="slidenum">
              <a:rPr lang="en-US" smtClean="0"/>
              <a:t>57</a:t>
            </a:fld>
            <a:endParaRPr lang="en-US"/>
          </a:p>
        </p:txBody>
      </p:sp>
      <p:pic>
        <p:nvPicPr>
          <p:cNvPr id="6" name="Picture 5">
            <a:extLst>
              <a:ext uri="{FF2B5EF4-FFF2-40B4-BE49-F238E27FC236}">
                <a16:creationId xmlns:a16="http://schemas.microsoft.com/office/drawing/2014/main" id="{7D020ACF-0721-4E93-8EFD-BAD59A5A81A3}"/>
              </a:ext>
            </a:extLst>
          </p:cNvPr>
          <p:cNvPicPr>
            <a:picLocks noChangeAspect="1"/>
          </p:cNvPicPr>
          <p:nvPr/>
        </p:nvPicPr>
        <p:blipFill>
          <a:blip r:embed="rId2"/>
          <a:stretch>
            <a:fillRect/>
          </a:stretch>
        </p:blipFill>
        <p:spPr>
          <a:xfrm>
            <a:off x="838200" y="422218"/>
            <a:ext cx="11073495" cy="6013563"/>
          </a:xfrm>
          <a:prstGeom prst="rect">
            <a:avLst/>
          </a:prstGeom>
        </p:spPr>
      </p:pic>
      <p:pic>
        <p:nvPicPr>
          <p:cNvPr id="10" name="Picture 9">
            <a:extLst>
              <a:ext uri="{FF2B5EF4-FFF2-40B4-BE49-F238E27FC236}">
                <a16:creationId xmlns:a16="http://schemas.microsoft.com/office/drawing/2014/main" id="{16E32897-2584-4769-AFAB-8C8751C7012D}"/>
              </a:ext>
            </a:extLst>
          </p:cNvPr>
          <p:cNvPicPr/>
          <p:nvPr/>
        </p:nvPicPr>
        <p:blipFill>
          <a:blip r:embed="rId3"/>
          <a:stretch/>
        </p:blipFill>
        <p:spPr>
          <a:xfrm>
            <a:off x="190380" y="136524"/>
            <a:ext cx="1071000" cy="1063080"/>
          </a:xfrm>
          <a:prstGeom prst="rect">
            <a:avLst/>
          </a:prstGeom>
          <a:ln>
            <a:noFill/>
          </a:ln>
        </p:spPr>
      </p:pic>
    </p:spTree>
    <p:extLst>
      <p:ext uri="{BB962C8B-B14F-4D97-AF65-F5344CB8AC3E}">
        <p14:creationId xmlns:p14="http://schemas.microsoft.com/office/powerpoint/2010/main" val="13980198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66809A-6FA0-4F10-9728-D511F2E1E980}"/>
              </a:ext>
            </a:extLst>
          </p:cNvPr>
          <p:cNvSpPr>
            <a:spLocks noGrp="1"/>
          </p:cNvSpPr>
          <p:nvPr>
            <p:ph type="dt" sz="half" idx="10"/>
          </p:nvPr>
        </p:nvSpPr>
        <p:spPr/>
        <p:txBody>
          <a:bodyPr/>
          <a:lstStyle/>
          <a:p>
            <a:fld id="{82BB7A56-8A5F-48AF-898C-CBB3D4CB51E8}" type="datetime1">
              <a:rPr lang="en-US" smtClean="0"/>
              <a:t>8/5/2020</a:t>
            </a:fld>
            <a:endParaRPr lang="en-US"/>
          </a:p>
        </p:txBody>
      </p:sp>
      <p:sp>
        <p:nvSpPr>
          <p:cNvPr id="3" name="Footer Placeholder 2">
            <a:extLst>
              <a:ext uri="{FF2B5EF4-FFF2-40B4-BE49-F238E27FC236}">
                <a16:creationId xmlns:a16="http://schemas.microsoft.com/office/drawing/2014/main" id="{E43205A6-03B8-4CB2-8611-4667F81D5EB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15EBB6E9-7289-4F35-BDE8-CC4B6B30B136}"/>
              </a:ext>
            </a:extLst>
          </p:cNvPr>
          <p:cNvSpPr>
            <a:spLocks noGrp="1"/>
          </p:cNvSpPr>
          <p:nvPr>
            <p:ph type="sldNum" sz="quarter" idx="12"/>
          </p:nvPr>
        </p:nvSpPr>
        <p:spPr/>
        <p:txBody>
          <a:bodyPr/>
          <a:lstStyle/>
          <a:p>
            <a:fld id="{3FF4C11E-A135-4B5B-868A-275798F8F019}" type="slidenum">
              <a:rPr lang="en-US" smtClean="0"/>
              <a:t>58</a:t>
            </a:fld>
            <a:endParaRPr lang="en-US"/>
          </a:p>
        </p:txBody>
      </p:sp>
      <p:pic>
        <p:nvPicPr>
          <p:cNvPr id="10" name="Picture 9">
            <a:extLst>
              <a:ext uri="{FF2B5EF4-FFF2-40B4-BE49-F238E27FC236}">
                <a16:creationId xmlns:a16="http://schemas.microsoft.com/office/drawing/2014/main" id="{BAFE2EBB-1AB0-45B6-ACA1-0D64E4DCDA3F}"/>
              </a:ext>
            </a:extLst>
          </p:cNvPr>
          <p:cNvPicPr>
            <a:picLocks noChangeAspect="1"/>
          </p:cNvPicPr>
          <p:nvPr/>
        </p:nvPicPr>
        <p:blipFill>
          <a:blip r:embed="rId2"/>
          <a:stretch>
            <a:fillRect/>
          </a:stretch>
        </p:blipFill>
        <p:spPr>
          <a:xfrm>
            <a:off x="1068003" y="475898"/>
            <a:ext cx="11123997" cy="6063014"/>
          </a:xfrm>
          <a:prstGeom prst="rect">
            <a:avLst/>
          </a:prstGeom>
        </p:spPr>
      </p:pic>
      <p:pic>
        <p:nvPicPr>
          <p:cNvPr id="12" name="Picture 11">
            <a:extLst>
              <a:ext uri="{FF2B5EF4-FFF2-40B4-BE49-F238E27FC236}">
                <a16:creationId xmlns:a16="http://schemas.microsoft.com/office/drawing/2014/main" id="{B3CECA17-4FD2-4D41-A4B7-0AB11124F445}"/>
              </a:ext>
            </a:extLst>
          </p:cNvPr>
          <p:cNvPicPr/>
          <p:nvPr/>
        </p:nvPicPr>
        <p:blipFill>
          <a:blip r:embed="rId3"/>
          <a:stretch/>
        </p:blipFill>
        <p:spPr>
          <a:xfrm>
            <a:off x="0" y="71021"/>
            <a:ext cx="1071000" cy="1063080"/>
          </a:xfrm>
          <a:prstGeom prst="rect">
            <a:avLst/>
          </a:prstGeom>
          <a:ln>
            <a:noFill/>
          </a:ln>
        </p:spPr>
      </p:pic>
    </p:spTree>
    <p:extLst>
      <p:ext uri="{BB962C8B-B14F-4D97-AF65-F5344CB8AC3E}">
        <p14:creationId xmlns:p14="http://schemas.microsoft.com/office/powerpoint/2010/main" val="28797112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B7A2FD-8C03-44BE-86DA-752669D627F6}"/>
              </a:ext>
            </a:extLst>
          </p:cNvPr>
          <p:cNvSpPr>
            <a:spLocks noGrp="1"/>
          </p:cNvSpPr>
          <p:nvPr>
            <p:ph type="dt" sz="half" idx="10"/>
          </p:nvPr>
        </p:nvSpPr>
        <p:spPr/>
        <p:txBody>
          <a:bodyPr/>
          <a:lstStyle/>
          <a:p>
            <a:fld id="{82BB7A56-8A5F-48AF-898C-CBB3D4CB51E8}" type="datetime1">
              <a:rPr lang="en-US" smtClean="0"/>
              <a:t>8/5/2020</a:t>
            </a:fld>
            <a:endParaRPr lang="en-US"/>
          </a:p>
        </p:txBody>
      </p:sp>
      <p:sp>
        <p:nvSpPr>
          <p:cNvPr id="3" name="Footer Placeholder 2">
            <a:extLst>
              <a:ext uri="{FF2B5EF4-FFF2-40B4-BE49-F238E27FC236}">
                <a16:creationId xmlns:a16="http://schemas.microsoft.com/office/drawing/2014/main" id="{2F36E2CB-9439-49C8-A797-DEC9808D727F}"/>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41B29B17-1EBF-433F-AF98-4589CE60D512}"/>
              </a:ext>
            </a:extLst>
          </p:cNvPr>
          <p:cNvSpPr>
            <a:spLocks noGrp="1"/>
          </p:cNvSpPr>
          <p:nvPr>
            <p:ph type="sldNum" sz="quarter" idx="12"/>
          </p:nvPr>
        </p:nvSpPr>
        <p:spPr/>
        <p:txBody>
          <a:bodyPr/>
          <a:lstStyle/>
          <a:p>
            <a:fld id="{3FF4C11E-A135-4B5B-868A-275798F8F019}" type="slidenum">
              <a:rPr lang="en-US" smtClean="0"/>
              <a:t>59</a:t>
            </a:fld>
            <a:endParaRPr lang="en-US"/>
          </a:p>
        </p:txBody>
      </p:sp>
      <p:pic>
        <p:nvPicPr>
          <p:cNvPr id="6" name="Picture 5">
            <a:extLst>
              <a:ext uri="{FF2B5EF4-FFF2-40B4-BE49-F238E27FC236}">
                <a16:creationId xmlns:a16="http://schemas.microsoft.com/office/drawing/2014/main" id="{1D07482B-B39B-496E-83F9-2D8AF546C289}"/>
              </a:ext>
            </a:extLst>
          </p:cNvPr>
          <p:cNvPicPr>
            <a:picLocks noChangeAspect="1"/>
          </p:cNvPicPr>
          <p:nvPr/>
        </p:nvPicPr>
        <p:blipFill>
          <a:blip r:embed="rId2"/>
          <a:stretch>
            <a:fillRect/>
          </a:stretch>
        </p:blipFill>
        <p:spPr>
          <a:xfrm>
            <a:off x="1249241" y="402280"/>
            <a:ext cx="10942759" cy="6053440"/>
          </a:xfrm>
          <a:prstGeom prst="rect">
            <a:avLst/>
          </a:prstGeom>
        </p:spPr>
      </p:pic>
      <p:pic>
        <p:nvPicPr>
          <p:cNvPr id="8" name="Picture 7">
            <a:extLst>
              <a:ext uri="{FF2B5EF4-FFF2-40B4-BE49-F238E27FC236}">
                <a16:creationId xmlns:a16="http://schemas.microsoft.com/office/drawing/2014/main" id="{576A31FF-D1A9-4D1C-B654-2550B5D5F8CF}"/>
              </a:ext>
            </a:extLst>
          </p:cNvPr>
          <p:cNvPicPr/>
          <p:nvPr/>
        </p:nvPicPr>
        <p:blipFill>
          <a:blip r:embed="rId3"/>
          <a:stretch/>
        </p:blipFill>
        <p:spPr>
          <a:xfrm>
            <a:off x="0" y="71021"/>
            <a:ext cx="1071000" cy="1063080"/>
          </a:xfrm>
          <a:prstGeom prst="rect">
            <a:avLst/>
          </a:prstGeom>
          <a:ln>
            <a:noFill/>
          </a:ln>
        </p:spPr>
      </p:pic>
    </p:spTree>
    <p:extLst>
      <p:ext uri="{BB962C8B-B14F-4D97-AF65-F5344CB8AC3E}">
        <p14:creationId xmlns:p14="http://schemas.microsoft.com/office/powerpoint/2010/main" val="2731472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ooter Placeholder 3">
            <a:extLst>
              <a:ext uri="{FF2B5EF4-FFF2-40B4-BE49-F238E27FC236}">
                <a16:creationId xmlns:a16="http://schemas.microsoft.com/office/drawing/2014/main" id="{AEA4B2D9-4387-487F-BB5B-08EFD63DD5D0}"/>
              </a:ext>
            </a:extLst>
          </p:cNvPr>
          <p:cNvSpPr>
            <a:spLocks noGrp="1"/>
          </p:cNvSpPr>
          <p:nvPr>
            <p:ph type="ftr" sz="quarter" idx="10"/>
          </p:nvPr>
        </p:nvSpPr>
        <p:spPr/>
        <p:txBody>
          <a:bodyPr/>
          <a:lstStyle/>
          <a:p>
            <a:pPr algn="ctr" fontAlgn="base">
              <a:spcBef>
                <a:spcPct val="0"/>
              </a:spcBef>
              <a:spcAft>
                <a:spcPct val="0"/>
              </a:spcAft>
              <a:defRPr/>
            </a:pPr>
            <a:r>
              <a:rPr lang="en-US" altLang="en-US">
                <a:solidFill>
                  <a:srgbClr val="0967A4"/>
                </a:solidFill>
                <a:latin typeface="Helvetica"/>
                <a:ea typeface="ＭＳ Ｐゴシック" panose="020B0600070205080204" pitchFamily="34" charset="-128"/>
              </a:rPr>
              <a:t>Webinar PINSTECH-CERN Collaboration </a:t>
            </a:r>
            <a:endParaRPr lang="de-DE" altLang="en-US">
              <a:solidFill>
                <a:srgbClr val="000000"/>
              </a:solidFill>
              <a:latin typeface="Helvetica"/>
              <a:ea typeface="ＭＳ Ｐゴシック" panose="020B0600070205080204" pitchFamily="34" charset="-128"/>
            </a:endParaRPr>
          </a:p>
        </p:txBody>
      </p:sp>
      <p:sp>
        <p:nvSpPr>
          <p:cNvPr id="39" name="Slide Number Placeholder 4">
            <a:extLst>
              <a:ext uri="{FF2B5EF4-FFF2-40B4-BE49-F238E27FC236}">
                <a16:creationId xmlns:a16="http://schemas.microsoft.com/office/drawing/2014/main" id="{B9DFE4B5-1D48-472B-809A-F37923F7845F}"/>
              </a:ext>
            </a:extLst>
          </p:cNvPr>
          <p:cNvSpPr>
            <a:spLocks noGrp="1"/>
          </p:cNvSpPr>
          <p:nvPr>
            <p:ph type="sldNum" sz="quarter" idx="11"/>
          </p:nvPr>
        </p:nvSpPr>
        <p:spPr/>
        <p:txBody>
          <a:bodyPr/>
          <a:lstStyle/>
          <a:p>
            <a:pPr algn="r" fontAlgn="base">
              <a:spcBef>
                <a:spcPct val="0"/>
              </a:spcBef>
              <a:spcAft>
                <a:spcPct val="0"/>
              </a:spcAft>
              <a:defRPr/>
            </a:pPr>
            <a:fld id="{580F4202-B612-401C-A284-489B3BC31A0D}" type="slidenum">
              <a:rPr lang="en-US" altLang="en-US">
                <a:solidFill>
                  <a:srgbClr val="0967A4"/>
                </a:solidFill>
                <a:latin typeface="Helvetica"/>
                <a:ea typeface="ＭＳ Ｐゴシック" panose="020B0600070205080204" pitchFamily="34" charset="-128"/>
              </a:rPr>
              <a:pPr algn="r" fontAlgn="base">
                <a:spcBef>
                  <a:spcPct val="0"/>
                </a:spcBef>
                <a:spcAft>
                  <a:spcPct val="0"/>
                </a:spcAft>
                <a:defRPr/>
              </a:pPr>
              <a:t>6</a:t>
            </a:fld>
            <a:endParaRPr lang="en-US" altLang="en-US">
              <a:solidFill>
                <a:srgbClr val="0967A4"/>
              </a:solidFill>
              <a:latin typeface="Helvetica"/>
              <a:ea typeface="ＭＳ Ｐゴシック" panose="020B0600070205080204" pitchFamily="34" charset="-128"/>
            </a:endParaRPr>
          </a:p>
        </p:txBody>
      </p:sp>
      <p:pic>
        <p:nvPicPr>
          <p:cNvPr id="10244" name="Picture 2" descr="CERN_picture_sky">
            <a:extLst>
              <a:ext uri="{FF2B5EF4-FFF2-40B4-BE49-F238E27FC236}">
                <a16:creationId xmlns:a16="http://schemas.microsoft.com/office/drawing/2014/main" id="{A7978717-3CE1-457A-84F8-A6C0813026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Rectangle 3">
            <a:extLst>
              <a:ext uri="{FF2B5EF4-FFF2-40B4-BE49-F238E27FC236}">
                <a16:creationId xmlns:a16="http://schemas.microsoft.com/office/drawing/2014/main" id="{148F15E8-CF85-44BD-8B08-AE998078FB6B}"/>
              </a:ext>
            </a:extLst>
          </p:cNvPr>
          <p:cNvSpPr>
            <a:spLocks noChangeArrowheads="1"/>
          </p:cNvSpPr>
          <p:nvPr/>
        </p:nvSpPr>
        <p:spPr bwMode="auto">
          <a:xfrm>
            <a:off x="1524000" y="0"/>
            <a:ext cx="9144000" cy="6858000"/>
          </a:xfrm>
          <a:prstGeom prst="rect">
            <a:avLst/>
          </a:prstGeom>
          <a:solidFill>
            <a:schemeClr val="tx1">
              <a:alpha val="27843"/>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defRPr/>
            </a:pPr>
            <a:endParaRPr lang="en-US" altLang="en-US">
              <a:solidFill>
                <a:srgbClr val="000000"/>
              </a:solidFill>
            </a:endParaRPr>
          </a:p>
        </p:txBody>
      </p:sp>
      <p:sp>
        <p:nvSpPr>
          <p:cNvPr id="10246" name="Rectangle 5">
            <a:extLst>
              <a:ext uri="{FF2B5EF4-FFF2-40B4-BE49-F238E27FC236}">
                <a16:creationId xmlns:a16="http://schemas.microsoft.com/office/drawing/2014/main" id="{CE6004C8-BFEA-4B80-A578-2E1CCDDC3F5D}"/>
              </a:ext>
            </a:extLst>
          </p:cNvPr>
          <p:cNvSpPr>
            <a:spLocks noGrp="1" noChangeArrowheads="1"/>
          </p:cNvSpPr>
          <p:nvPr>
            <p:ph type="body" idx="1"/>
          </p:nvPr>
        </p:nvSpPr>
        <p:spPr>
          <a:xfrm>
            <a:off x="1524000" y="609600"/>
            <a:ext cx="9144000" cy="1295400"/>
          </a:xfrm>
          <a:effectLst>
            <a:outerShdw dist="35921" dir="2700000" algn="ctr" rotWithShape="0">
              <a:schemeClr val="tx2"/>
            </a:outerShdw>
          </a:effectLst>
        </p:spPr>
        <p:txBody>
          <a:bodyPr/>
          <a:lstStyle/>
          <a:p>
            <a:pPr algn="ctr" eaLnBrk="1" hangingPunct="1">
              <a:buFont typeface="Wingdings" panose="05000000000000000000" pitchFamily="2" charset="2"/>
              <a:buNone/>
            </a:pPr>
            <a:r>
              <a:rPr lang="en-GB" altLang="en-US" sz="2000" dirty="0">
                <a:solidFill>
                  <a:schemeClr val="accent1"/>
                </a:solidFill>
                <a:latin typeface="Arial" panose="020B0604020202020204" pitchFamily="34" charset="0"/>
              </a:rPr>
              <a:t>The Large Hadron Collider </a:t>
            </a:r>
            <a:r>
              <a:rPr lang="en-GB" altLang="en-US" sz="2000" dirty="0">
                <a:solidFill>
                  <a:srgbClr val="FFFB43"/>
                </a:solidFill>
                <a:latin typeface="Arial" panose="020B0604020202020204" pitchFamily="34" charset="0"/>
              </a:rPr>
              <a:t>(LHC),</a:t>
            </a:r>
            <a:r>
              <a:rPr lang="en-GB" altLang="en-US" sz="2000" dirty="0">
                <a:solidFill>
                  <a:schemeClr val="accent1"/>
                </a:solidFill>
                <a:latin typeface="Arial" panose="020B0604020202020204" pitchFamily="34" charset="0"/>
              </a:rPr>
              <a:t> one of the largest and truly global scientific projects ever, is the most exciting turning point in particle physics.</a:t>
            </a:r>
            <a:endParaRPr lang="en-GB" altLang="en-US" sz="2400" dirty="0">
              <a:solidFill>
                <a:schemeClr val="accent1"/>
              </a:solidFill>
            </a:endParaRPr>
          </a:p>
        </p:txBody>
      </p:sp>
      <p:grpSp>
        <p:nvGrpSpPr>
          <p:cNvPr id="10247" name="Group 6">
            <a:extLst>
              <a:ext uri="{FF2B5EF4-FFF2-40B4-BE49-F238E27FC236}">
                <a16:creationId xmlns:a16="http://schemas.microsoft.com/office/drawing/2014/main" id="{B8B20E3D-80FC-4924-A9B3-4A42F62737C8}"/>
              </a:ext>
            </a:extLst>
          </p:cNvPr>
          <p:cNvGrpSpPr>
            <a:grpSpLocks/>
          </p:cNvGrpSpPr>
          <p:nvPr/>
        </p:nvGrpSpPr>
        <p:grpSpPr bwMode="auto">
          <a:xfrm>
            <a:off x="4495800" y="4953001"/>
            <a:ext cx="2362200" cy="1539875"/>
            <a:chOff x="1872" y="3120"/>
            <a:chExt cx="1488" cy="970"/>
          </a:xfrm>
        </p:grpSpPr>
        <p:pic>
          <p:nvPicPr>
            <p:cNvPr id="10278" name="Picture 7" descr="interconnect">
              <a:extLst>
                <a:ext uri="{FF2B5EF4-FFF2-40B4-BE49-F238E27FC236}">
                  <a16:creationId xmlns:a16="http://schemas.microsoft.com/office/drawing/2014/main" id="{51BE9252-CDF1-4F54-AE96-24EE9A68C30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72" y="3120"/>
              <a:ext cx="1488" cy="970"/>
            </a:xfrm>
            <a:prstGeom prst="rect">
              <a:avLst/>
            </a:prstGeom>
            <a:noFill/>
            <a:ln>
              <a:noFill/>
            </a:ln>
            <a:effectLst>
              <a:outerShdw dist="35921" dir="2700000"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9" name="Rectangle 8">
              <a:extLst>
                <a:ext uri="{FF2B5EF4-FFF2-40B4-BE49-F238E27FC236}">
                  <a16:creationId xmlns:a16="http://schemas.microsoft.com/office/drawing/2014/main" id="{99333148-61D9-4E7E-9B09-130F241DA4E9}"/>
                </a:ext>
              </a:extLst>
            </p:cNvPr>
            <p:cNvSpPr>
              <a:spLocks noChangeArrowheads="1"/>
            </p:cNvSpPr>
            <p:nvPr/>
          </p:nvSpPr>
          <p:spPr bwMode="auto">
            <a:xfrm>
              <a:off x="1989" y="3133"/>
              <a:ext cx="1317" cy="3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0" fontAlgn="base" hangingPunct="0">
                <a:lnSpc>
                  <a:spcPct val="90000"/>
                </a:lnSpc>
                <a:spcBef>
                  <a:spcPct val="0"/>
                </a:spcBef>
                <a:spcAft>
                  <a:spcPct val="0"/>
                </a:spcAft>
                <a:defRPr/>
              </a:pPr>
              <a:r>
                <a:rPr lang="en-GB" altLang="en-US" sz="1800">
                  <a:solidFill>
                    <a:srgbClr val="FFFFFF"/>
                  </a:solidFill>
                </a:rPr>
                <a:t>LHC ring:</a:t>
              </a:r>
            </a:p>
            <a:p>
              <a:pPr algn="r" eaLnBrk="0" fontAlgn="base" hangingPunct="0">
                <a:lnSpc>
                  <a:spcPct val="90000"/>
                </a:lnSpc>
                <a:spcBef>
                  <a:spcPct val="0"/>
                </a:spcBef>
                <a:spcAft>
                  <a:spcPct val="0"/>
                </a:spcAft>
                <a:defRPr/>
              </a:pPr>
              <a:r>
                <a:rPr lang="en-GB" altLang="en-US" sz="1600">
                  <a:solidFill>
                    <a:srgbClr val="FFFFFF"/>
                  </a:solidFill>
                </a:rPr>
                <a:t>27 km circumference</a:t>
              </a:r>
              <a:endParaRPr lang="en-GB" altLang="en-US" sz="2000">
                <a:solidFill>
                  <a:srgbClr val="000000"/>
                </a:solidFill>
              </a:endParaRPr>
            </a:p>
          </p:txBody>
        </p:sp>
      </p:grpSp>
      <p:sp>
        <p:nvSpPr>
          <p:cNvPr id="107529" name="Rectangle 9">
            <a:extLst>
              <a:ext uri="{FF2B5EF4-FFF2-40B4-BE49-F238E27FC236}">
                <a16:creationId xmlns:a16="http://schemas.microsoft.com/office/drawing/2014/main" id="{A14B5A1A-84F3-4253-83A2-2CE19D0B83FD}"/>
              </a:ext>
            </a:extLst>
          </p:cNvPr>
          <p:cNvSpPr>
            <a:spLocks noChangeArrowheads="1"/>
          </p:cNvSpPr>
          <p:nvPr/>
        </p:nvSpPr>
        <p:spPr bwMode="auto">
          <a:xfrm>
            <a:off x="1524000" y="3527426"/>
            <a:ext cx="9144000" cy="978729"/>
          </a:xfrm>
          <a:prstGeom prst="rect">
            <a:avLst/>
          </a:prstGeom>
          <a:noFill/>
          <a:ln>
            <a:noFill/>
          </a:ln>
          <a:effectLst>
            <a:outerShdw dist="35921" dir="2700000" algn="ctr" rotWithShape="0">
              <a:schemeClr val="tx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eaLnBrk="0" fontAlgn="base" hangingPunct="0">
              <a:lnSpc>
                <a:spcPct val="90000"/>
              </a:lnSpc>
              <a:spcBef>
                <a:spcPct val="0"/>
              </a:spcBef>
              <a:spcAft>
                <a:spcPct val="0"/>
              </a:spcAft>
              <a:defRPr/>
            </a:pPr>
            <a:r>
              <a:rPr lang="en-GB" altLang="en-US" sz="3200" dirty="0">
                <a:solidFill>
                  <a:srgbClr val="FFF74B"/>
                </a:solidFill>
                <a:effectLst>
                  <a:outerShdw blurRad="38100" dist="38100" dir="2700000" algn="tl">
                    <a:srgbClr val="000000"/>
                  </a:outerShdw>
                </a:effectLst>
                <a:latin typeface="Arial" panose="020B0604020202020204" pitchFamily="34" charset="0"/>
                <a:ea typeface="ＭＳ Ｐゴシック" panose="020B0600070205080204" pitchFamily="34" charset="-128"/>
              </a:rPr>
              <a:t>Will address </a:t>
            </a:r>
            <a:r>
              <a:rPr lang="en-GB" altLang="en-US" sz="3200" dirty="0">
                <a:solidFill>
                  <a:srgbClr val="FFFB43"/>
                </a:solidFill>
                <a:effectLst>
                  <a:outerShdw blurRad="38100" dist="38100" dir="2700000" algn="tl">
                    <a:srgbClr val="000000"/>
                  </a:outerShdw>
                </a:effectLst>
                <a:latin typeface="Arial" panose="020B0604020202020204" pitchFamily="34" charset="0"/>
                <a:ea typeface="ＭＳ Ｐゴシック" panose="020B0600070205080204" pitchFamily="34" charset="-128"/>
              </a:rPr>
              <a:t>some of the most fundamental questions in modern physics</a:t>
            </a:r>
          </a:p>
        </p:txBody>
      </p:sp>
      <p:grpSp>
        <p:nvGrpSpPr>
          <p:cNvPr id="107530" name="Group 10">
            <a:extLst>
              <a:ext uri="{FF2B5EF4-FFF2-40B4-BE49-F238E27FC236}">
                <a16:creationId xmlns:a16="http://schemas.microsoft.com/office/drawing/2014/main" id="{A40052F5-9C6D-4E21-A4DC-F6189FD5AAB9}"/>
              </a:ext>
            </a:extLst>
          </p:cNvPr>
          <p:cNvGrpSpPr>
            <a:grpSpLocks/>
          </p:cNvGrpSpPr>
          <p:nvPr/>
        </p:nvGrpSpPr>
        <p:grpSpPr bwMode="auto">
          <a:xfrm>
            <a:off x="2057401" y="1701800"/>
            <a:ext cx="3241675" cy="1727200"/>
            <a:chOff x="336" y="1072"/>
            <a:chExt cx="2042" cy="1088"/>
          </a:xfrm>
        </p:grpSpPr>
        <p:sp>
          <p:nvSpPr>
            <p:cNvPr id="10273" name="Line 11">
              <a:extLst>
                <a:ext uri="{FF2B5EF4-FFF2-40B4-BE49-F238E27FC236}">
                  <a16:creationId xmlns:a16="http://schemas.microsoft.com/office/drawing/2014/main" id="{C528ECC8-E9D6-4B15-984D-E1F17AE66BBA}"/>
                </a:ext>
              </a:extLst>
            </p:cNvPr>
            <p:cNvSpPr>
              <a:spLocks noChangeShapeType="1"/>
            </p:cNvSpPr>
            <p:nvPr/>
          </p:nvSpPr>
          <p:spPr bwMode="auto">
            <a:xfrm flipV="1">
              <a:off x="1968" y="1269"/>
              <a:ext cx="364" cy="891"/>
            </a:xfrm>
            <a:prstGeom prst="line">
              <a:avLst/>
            </a:prstGeom>
            <a:noFill/>
            <a:ln w="38100">
              <a:solidFill>
                <a:schemeClr val="bg1"/>
              </a:solidFill>
              <a:prstDash val="sysDot"/>
              <a:round/>
              <a:headEnd/>
              <a:tailEn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sz="2400">
                <a:solidFill>
                  <a:srgbClr val="000000"/>
                </a:solidFill>
                <a:latin typeface="Arial" panose="020B0604020202020204" pitchFamily="34" charset="0"/>
                <a:ea typeface="ＭＳ Ｐゴシック" panose="020B0600070205080204" pitchFamily="34" charset="-128"/>
              </a:endParaRPr>
            </a:p>
          </p:txBody>
        </p:sp>
        <p:sp>
          <p:nvSpPr>
            <p:cNvPr id="10274" name="Line 12">
              <a:extLst>
                <a:ext uri="{FF2B5EF4-FFF2-40B4-BE49-F238E27FC236}">
                  <a16:creationId xmlns:a16="http://schemas.microsoft.com/office/drawing/2014/main" id="{6A568BF7-DF5A-46B1-9991-A177EADD2250}"/>
                </a:ext>
              </a:extLst>
            </p:cNvPr>
            <p:cNvSpPr>
              <a:spLocks noChangeShapeType="1"/>
            </p:cNvSpPr>
            <p:nvPr/>
          </p:nvSpPr>
          <p:spPr bwMode="auto">
            <a:xfrm>
              <a:off x="1968" y="1104"/>
              <a:ext cx="336" cy="168"/>
            </a:xfrm>
            <a:prstGeom prst="line">
              <a:avLst/>
            </a:prstGeom>
            <a:noFill/>
            <a:ln w="38100">
              <a:solidFill>
                <a:schemeClr val="bg1"/>
              </a:solidFill>
              <a:prstDash val="sysDot"/>
              <a:round/>
              <a:headEnd/>
              <a:tailEn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sz="2400">
                <a:solidFill>
                  <a:srgbClr val="000000"/>
                </a:solidFill>
                <a:latin typeface="Arial" panose="020B0604020202020204" pitchFamily="34" charset="0"/>
                <a:ea typeface="ＭＳ Ｐゴシック" panose="020B0600070205080204" pitchFamily="34" charset="-128"/>
              </a:endParaRPr>
            </a:p>
          </p:txBody>
        </p:sp>
        <p:sp>
          <p:nvSpPr>
            <p:cNvPr id="10275" name="Oval 13">
              <a:extLst>
                <a:ext uri="{FF2B5EF4-FFF2-40B4-BE49-F238E27FC236}">
                  <a16:creationId xmlns:a16="http://schemas.microsoft.com/office/drawing/2014/main" id="{2D9DC07F-8999-40C6-8E17-88C4136DA992}"/>
                </a:ext>
              </a:extLst>
            </p:cNvPr>
            <p:cNvSpPr>
              <a:spLocks noChangeArrowheads="1"/>
            </p:cNvSpPr>
            <p:nvPr/>
          </p:nvSpPr>
          <p:spPr bwMode="auto">
            <a:xfrm>
              <a:off x="2285" y="1251"/>
              <a:ext cx="93" cy="71"/>
            </a:xfrm>
            <a:prstGeom prst="ellipse">
              <a:avLst/>
            </a:prstGeom>
            <a:solidFill>
              <a:schemeClr val="accent1"/>
            </a:solidFill>
            <a:ln w="9525">
              <a:solidFill>
                <a:schemeClr val="accent2"/>
              </a:solidFill>
              <a:round/>
              <a:headEnd/>
              <a:tailEnd/>
            </a:ln>
            <a:effectLst>
              <a:outerShdw dist="35921" dir="2700000" algn="ctr" rotWithShape="0">
                <a:schemeClr val="tx1"/>
              </a:outerShdw>
            </a:effec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defRPr/>
              </a:pPr>
              <a:endParaRPr lang="en-US" altLang="en-US">
                <a:solidFill>
                  <a:srgbClr val="000000"/>
                </a:solidFill>
              </a:endParaRPr>
            </a:p>
          </p:txBody>
        </p:sp>
        <p:pic>
          <p:nvPicPr>
            <p:cNvPr id="10276" name="Picture 14" descr="bul-pho-2007-079">
              <a:extLst>
                <a:ext uri="{FF2B5EF4-FFF2-40B4-BE49-F238E27FC236}">
                  <a16:creationId xmlns:a16="http://schemas.microsoft.com/office/drawing/2014/main" id="{0353560D-7C6D-4598-B131-600445F2691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6" y="1072"/>
              <a:ext cx="1632" cy="1088"/>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35" name="Text Box 15">
              <a:extLst>
                <a:ext uri="{FF2B5EF4-FFF2-40B4-BE49-F238E27FC236}">
                  <a16:creationId xmlns:a16="http://schemas.microsoft.com/office/drawing/2014/main" id="{9ED51BA8-019E-4052-937F-9BEBC6A21246}"/>
                </a:ext>
              </a:extLst>
            </p:cNvPr>
            <p:cNvSpPr txBox="1">
              <a:spLocks noChangeArrowheads="1"/>
            </p:cNvSpPr>
            <p:nvPr/>
          </p:nvSpPr>
          <p:spPr bwMode="auto">
            <a:xfrm>
              <a:off x="1536" y="1077"/>
              <a:ext cx="400" cy="212"/>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fontAlgn="base" hangingPunct="0">
                <a:spcBef>
                  <a:spcPct val="0"/>
                </a:spcBef>
                <a:spcAft>
                  <a:spcPct val="0"/>
                </a:spcAft>
                <a:defRPr/>
              </a:pPr>
              <a:r>
                <a:rPr lang="de-CH" altLang="en-US" sz="1600">
                  <a:solidFill>
                    <a:srgbClr val="EAEAEA"/>
                  </a:solidFill>
                  <a:effectLst>
                    <a:outerShdw blurRad="38100" dist="38100" dir="2700000" algn="tl">
                      <a:srgbClr val="000000"/>
                    </a:outerShdw>
                  </a:effectLst>
                  <a:latin typeface="Arial" panose="020B0604020202020204" pitchFamily="34" charset="0"/>
                  <a:ea typeface="ＭＳ Ｐゴシック" panose="020B0600070205080204" pitchFamily="34" charset="-128"/>
                </a:rPr>
                <a:t>CMS</a:t>
              </a:r>
              <a:endParaRPr lang="de-CH" altLang="en-US" sz="2000">
                <a:solidFill>
                  <a:srgbClr val="EAEAEA"/>
                </a:solidFill>
                <a:effectLst>
                  <a:outerShdw blurRad="38100" dist="38100" dir="2700000" algn="tl">
                    <a:srgbClr val="000000"/>
                  </a:outerShdw>
                </a:effectLst>
                <a:latin typeface="Arial" panose="020B0604020202020204" pitchFamily="34" charset="0"/>
                <a:ea typeface="ＭＳ Ｐゴシック" panose="020B0600070205080204" pitchFamily="34" charset="-128"/>
              </a:endParaRPr>
            </a:p>
          </p:txBody>
        </p:sp>
      </p:grpSp>
      <p:grpSp>
        <p:nvGrpSpPr>
          <p:cNvPr id="107536" name="Group 16">
            <a:extLst>
              <a:ext uri="{FF2B5EF4-FFF2-40B4-BE49-F238E27FC236}">
                <a16:creationId xmlns:a16="http://schemas.microsoft.com/office/drawing/2014/main" id="{14223C9E-3D86-459D-8DB9-A474F85FB02E}"/>
              </a:ext>
            </a:extLst>
          </p:cNvPr>
          <p:cNvGrpSpPr>
            <a:grpSpLocks/>
          </p:cNvGrpSpPr>
          <p:nvPr/>
        </p:nvGrpSpPr>
        <p:grpSpPr bwMode="auto">
          <a:xfrm>
            <a:off x="1676400" y="4491038"/>
            <a:ext cx="2286000" cy="1454150"/>
            <a:chOff x="96" y="2829"/>
            <a:chExt cx="1440" cy="916"/>
          </a:xfrm>
        </p:grpSpPr>
        <p:sp>
          <p:nvSpPr>
            <p:cNvPr id="10268" name="Oval 17">
              <a:extLst>
                <a:ext uri="{FF2B5EF4-FFF2-40B4-BE49-F238E27FC236}">
                  <a16:creationId xmlns:a16="http://schemas.microsoft.com/office/drawing/2014/main" id="{DA996520-123B-418F-AFF4-82F73E233262}"/>
                </a:ext>
              </a:extLst>
            </p:cNvPr>
            <p:cNvSpPr>
              <a:spLocks noChangeArrowheads="1"/>
            </p:cNvSpPr>
            <p:nvPr/>
          </p:nvSpPr>
          <p:spPr bwMode="auto">
            <a:xfrm>
              <a:off x="1452" y="3199"/>
              <a:ext cx="84" cy="65"/>
            </a:xfrm>
            <a:prstGeom prst="ellipse">
              <a:avLst/>
            </a:prstGeom>
            <a:solidFill>
              <a:schemeClr val="accent1"/>
            </a:solidFill>
            <a:ln w="9525">
              <a:solidFill>
                <a:schemeClr val="accent2"/>
              </a:solidFill>
              <a:round/>
              <a:headEnd/>
              <a:tailEnd/>
            </a:ln>
            <a:effectLst>
              <a:outerShdw dist="35921" dir="2700000" algn="ctr" rotWithShape="0">
                <a:schemeClr val="tx1"/>
              </a:outerShdw>
            </a:effec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defRPr/>
              </a:pPr>
              <a:endParaRPr lang="en-US" altLang="en-US">
                <a:solidFill>
                  <a:srgbClr val="000000"/>
                </a:solidFill>
              </a:endParaRPr>
            </a:p>
          </p:txBody>
        </p:sp>
        <p:sp>
          <p:nvSpPr>
            <p:cNvPr id="10269" name="Line 18">
              <a:extLst>
                <a:ext uri="{FF2B5EF4-FFF2-40B4-BE49-F238E27FC236}">
                  <a16:creationId xmlns:a16="http://schemas.microsoft.com/office/drawing/2014/main" id="{41E69D3D-F5FC-4978-BFDB-C593C1354D00}"/>
                </a:ext>
              </a:extLst>
            </p:cNvPr>
            <p:cNvSpPr>
              <a:spLocks noChangeShapeType="1"/>
            </p:cNvSpPr>
            <p:nvPr/>
          </p:nvSpPr>
          <p:spPr bwMode="auto">
            <a:xfrm>
              <a:off x="1326" y="2832"/>
              <a:ext cx="168" cy="329"/>
            </a:xfrm>
            <a:prstGeom prst="line">
              <a:avLst/>
            </a:prstGeom>
            <a:noFill/>
            <a:ln w="38100">
              <a:solidFill>
                <a:schemeClr val="bg1"/>
              </a:solidFill>
              <a:prstDash val="sysDot"/>
              <a:round/>
              <a:headEnd/>
              <a:tailEn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sz="2400">
                <a:solidFill>
                  <a:srgbClr val="000000"/>
                </a:solidFill>
                <a:latin typeface="Arial" panose="020B0604020202020204" pitchFamily="34" charset="0"/>
                <a:ea typeface="ＭＳ Ｐゴシック" panose="020B0600070205080204" pitchFamily="34" charset="-128"/>
              </a:endParaRPr>
            </a:p>
          </p:txBody>
        </p:sp>
        <p:sp>
          <p:nvSpPr>
            <p:cNvPr id="10270" name="Line 19">
              <a:extLst>
                <a:ext uri="{FF2B5EF4-FFF2-40B4-BE49-F238E27FC236}">
                  <a16:creationId xmlns:a16="http://schemas.microsoft.com/office/drawing/2014/main" id="{5D76CA57-3282-4153-BB39-28A499FD0FDB}"/>
                </a:ext>
              </a:extLst>
            </p:cNvPr>
            <p:cNvSpPr>
              <a:spLocks noChangeShapeType="1"/>
            </p:cNvSpPr>
            <p:nvPr/>
          </p:nvSpPr>
          <p:spPr bwMode="auto">
            <a:xfrm flipV="1">
              <a:off x="1344" y="3203"/>
              <a:ext cx="150" cy="541"/>
            </a:xfrm>
            <a:prstGeom prst="line">
              <a:avLst/>
            </a:prstGeom>
            <a:noFill/>
            <a:ln w="38100">
              <a:solidFill>
                <a:schemeClr val="bg1"/>
              </a:solidFill>
              <a:prstDash val="sysDot"/>
              <a:round/>
              <a:headEnd/>
              <a:tailEn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sz="2400">
                <a:solidFill>
                  <a:srgbClr val="000000"/>
                </a:solidFill>
                <a:latin typeface="Arial" panose="020B0604020202020204" pitchFamily="34" charset="0"/>
                <a:ea typeface="ＭＳ Ｐゴシック" panose="020B0600070205080204" pitchFamily="34" charset="-128"/>
              </a:endParaRPr>
            </a:p>
          </p:txBody>
        </p:sp>
        <p:pic>
          <p:nvPicPr>
            <p:cNvPr id="10271" name="Picture 20" descr="Picture 2">
              <a:extLst>
                <a:ext uri="{FF2B5EF4-FFF2-40B4-BE49-F238E27FC236}">
                  <a16:creationId xmlns:a16="http://schemas.microsoft.com/office/drawing/2014/main" id="{F3F95205-C12D-4B4B-B9DB-1A42F236875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6" y="2832"/>
              <a:ext cx="1232" cy="913"/>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41" name="Text Box 21">
              <a:extLst>
                <a:ext uri="{FF2B5EF4-FFF2-40B4-BE49-F238E27FC236}">
                  <a16:creationId xmlns:a16="http://schemas.microsoft.com/office/drawing/2014/main" id="{BA51534D-E1AA-4D62-8F9B-EBE9E01A050B}"/>
                </a:ext>
              </a:extLst>
            </p:cNvPr>
            <p:cNvSpPr txBox="1">
              <a:spLocks noChangeArrowheads="1"/>
            </p:cNvSpPr>
            <p:nvPr/>
          </p:nvSpPr>
          <p:spPr bwMode="auto">
            <a:xfrm>
              <a:off x="687" y="2829"/>
              <a:ext cx="486" cy="212"/>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fontAlgn="base" hangingPunct="0">
                <a:spcBef>
                  <a:spcPct val="0"/>
                </a:spcBef>
                <a:spcAft>
                  <a:spcPct val="0"/>
                </a:spcAft>
                <a:defRPr/>
              </a:pPr>
              <a:r>
                <a:rPr lang="de-CH" altLang="en-US" sz="1600">
                  <a:solidFill>
                    <a:srgbClr val="EAEAEA"/>
                  </a:solidFill>
                  <a:effectLst>
                    <a:outerShdw blurRad="38100" dist="38100" dir="2700000" algn="tl">
                      <a:srgbClr val="000000"/>
                    </a:outerShdw>
                  </a:effectLst>
                  <a:latin typeface="Arial" panose="020B0604020202020204" pitchFamily="34" charset="0"/>
                  <a:ea typeface="ＭＳ Ｐゴシック" panose="020B0600070205080204" pitchFamily="34" charset="-128"/>
                </a:rPr>
                <a:t>ALICE</a:t>
              </a:r>
              <a:endParaRPr lang="de-CH" altLang="en-US" sz="2000">
                <a:solidFill>
                  <a:srgbClr val="EAEAEA"/>
                </a:solidFill>
                <a:effectLst>
                  <a:outerShdw blurRad="38100" dist="38100" dir="2700000" algn="tl">
                    <a:srgbClr val="000000"/>
                  </a:outerShdw>
                </a:effectLst>
                <a:latin typeface="Arial" panose="020B0604020202020204" pitchFamily="34" charset="0"/>
                <a:ea typeface="ＭＳ Ｐゴシック" panose="020B0600070205080204" pitchFamily="34" charset="-128"/>
              </a:endParaRPr>
            </a:p>
          </p:txBody>
        </p:sp>
      </p:grpSp>
      <p:grpSp>
        <p:nvGrpSpPr>
          <p:cNvPr id="107542" name="Group 22">
            <a:extLst>
              <a:ext uri="{FF2B5EF4-FFF2-40B4-BE49-F238E27FC236}">
                <a16:creationId xmlns:a16="http://schemas.microsoft.com/office/drawing/2014/main" id="{032C94FC-D333-4CCB-BAC0-D69AED1C7D58}"/>
              </a:ext>
            </a:extLst>
          </p:cNvPr>
          <p:cNvGrpSpPr>
            <a:grpSpLocks/>
          </p:cNvGrpSpPr>
          <p:nvPr/>
        </p:nvGrpSpPr>
        <p:grpSpPr bwMode="auto">
          <a:xfrm>
            <a:off x="8229601" y="1728789"/>
            <a:ext cx="2227263" cy="1970087"/>
            <a:chOff x="4224" y="1089"/>
            <a:chExt cx="1403" cy="1241"/>
          </a:xfrm>
        </p:grpSpPr>
        <p:grpSp>
          <p:nvGrpSpPr>
            <p:cNvPr id="10261" name="Group 23">
              <a:extLst>
                <a:ext uri="{FF2B5EF4-FFF2-40B4-BE49-F238E27FC236}">
                  <a16:creationId xmlns:a16="http://schemas.microsoft.com/office/drawing/2014/main" id="{D66CFAB9-FEF6-4051-AFEE-2F2989BAB9CD}"/>
                </a:ext>
              </a:extLst>
            </p:cNvPr>
            <p:cNvGrpSpPr>
              <a:grpSpLocks/>
            </p:cNvGrpSpPr>
            <p:nvPr/>
          </p:nvGrpSpPr>
          <p:grpSpPr bwMode="auto">
            <a:xfrm>
              <a:off x="4224" y="1104"/>
              <a:ext cx="1364" cy="1226"/>
              <a:chOff x="4224" y="1104"/>
              <a:chExt cx="1364" cy="1226"/>
            </a:xfrm>
          </p:grpSpPr>
          <p:sp>
            <p:nvSpPr>
              <p:cNvPr id="10264" name="Oval 24">
                <a:extLst>
                  <a:ext uri="{FF2B5EF4-FFF2-40B4-BE49-F238E27FC236}">
                    <a16:creationId xmlns:a16="http://schemas.microsoft.com/office/drawing/2014/main" id="{BDF2AEF9-1F13-4E40-BCE3-E2F18348458C}"/>
                  </a:ext>
                </a:extLst>
              </p:cNvPr>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a:effectLst>
                <a:outerShdw dist="35921" dir="2700000" algn="ctr" rotWithShape="0">
                  <a:schemeClr val="tx1"/>
                </a:outerShdw>
              </a:effec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defRPr/>
                </a:pPr>
                <a:endParaRPr lang="en-US" altLang="en-US">
                  <a:solidFill>
                    <a:srgbClr val="000000"/>
                  </a:solidFill>
                </a:endParaRPr>
              </a:p>
            </p:txBody>
          </p:sp>
          <p:sp>
            <p:nvSpPr>
              <p:cNvPr id="10265" name="Line 25">
                <a:extLst>
                  <a:ext uri="{FF2B5EF4-FFF2-40B4-BE49-F238E27FC236}">
                    <a16:creationId xmlns:a16="http://schemas.microsoft.com/office/drawing/2014/main" id="{3CB9119D-53B5-440B-A552-1083A1594343}"/>
                  </a:ext>
                </a:extLst>
              </p:cNvPr>
              <p:cNvSpPr>
                <a:spLocks noChangeShapeType="1"/>
              </p:cNvSpPr>
              <p:nvPr/>
            </p:nvSpPr>
            <p:spPr bwMode="auto">
              <a:xfrm>
                <a:off x="4272" y="1968"/>
                <a:ext cx="743" cy="344"/>
              </a:xfrm>
              <a:prstGeom prst="line">
                <a:avLst/>
              </a:prstGeom>
              <a:noFill/>
              <a:ln w="38100">
                <a:solidFill>
                  <a:schemeClr val="bg1"/>
                </a:solidFill>
                <a:prstDash val="sysDot"/>
                <a:round/>
                <a:headEnd/>
                <a:tailEn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sz="2400">
                  <a:solidFill>
                    <a:srgbClr val="000000"/>
                  </a:solidFill>
                  <a:latin typeface="Arial" panose="020B0604020202020204" pitchFamily="34" charset="0"/>
                  <a:ea typeface="ＭＳ Ｐゴシック" panose="020B0600070205080204" pitchFamily="34" charset="-128"/>
                </a:endParaRPr>
              </a:p>
            </p:txBody>
          </p:sp>
          <p:sp>
            <p:nvSpPr>
              <p:cNvPr id="10266" name="Line 26">
                <a:extLst>
                  <a:ext uri="{FF2B5EF4-FFF2-40B4-BE49-F238E27FC236}">
                    <a16:creationId xmlns:a16="http://schemas.microsoft.com/office/drawing/2014/main" id="{BEA73578-C057-43B1-9987-A595D74CC937}"/>
                  </a:ext>
                </a:extLst>
              </p:cNvPr>
              <p:cNvSpPr>
                <a:spLocks noChangeShapeType="1"/>
              </p:cNvSpPr>
              <p:nvPr/>
            </p:nvSpPr>
            <p:spPr bwMode="auto">
              <a:xfrm flipH="1">
                <a:off x="5015" y="1968"/>
                <a:ext cx="553" cy="344"/>
              </a:xfrm>
              <a:prstGeom prst="line">
                <a:avLst/>
              </a:prstGeom>
              <a:noFill/>
              <a:ln w="38100">
                <a:solidFill>
                  <a:schemeClr val="bg1"/>
                </a:solidFill>
                <a:prstDash val="sysDot"/>
                <a:round/>
                <a:headEnd/>
                <a:tailEn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sz="2400">
                  <a:solidFill>
                    <a:srgbClr val="000000"/>
                  </a:solidFill>
                  <a:latin typeface="Arial" panose="020B0604020202020204" pitchFamily="34" charset="0"/>
                  <a:ea typeface="ＭＳ Ｐゴシック" panose="020B0600070205080204" pitchFamily="34" charset="-128"/>
                </a:endParaRPr>
              </a:p>
            </p:txBody>
          </p:sp>
          <p:pic>
            <p:nvPicPr>
              <p:cNvPr id="10267" name="Picture 27" descr="Picture 3">
                <a:extLst>
                  <a:ext uri="{FF2B5EF4-FFF2-40B4-BE49-F238E27FC236}">
                    <a16:creationId xmlns:a16="http://schemas.microsoft.com/office/drawing/2014/main" id="{F8F027BE-9710-434B-B81C-F5E46BC1C88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24" y="1104"/>
                <a:ext cx="1364" cy="867"/>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62" name="Rectangle 28">
              <a:extLst>
                <a:ext uri="{FF2B5EF4-FFF2-40B4-BE49-F238E27FC236}">
                  <a16:creationId xmlns:a16="http://schemas.microsoft.com/office/drawing/2014/main" id="{1F92AF8B-D5AF-47F6-9DF4-1C54530C7BD1}"/>
                </a:ext>
              </a:extLst>
            </p:cNvPr>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defRPr/>
              </a:pPr>
              <a:endParaRPr lang="en-US" altLang="en-US">
                <a:solidFill>
                  <a:srgbClr val="000000"/>
                </a:solidFill>
              </a:endParaRPr>
            </a:p>
          </p:txBody>
        </p:sp>
        <p:sp>
          <p:nvSpPr>
            <p:cNvPr id="107549" name="Text Box 29">
              <a:extLst>
                <a:ext uri="{FF2B5EF4-FFF2-40B4-BE49-F238E27FC236}">
                  <a16:creationId xmlns:a16="http://schemas.microsoft.com/office/drawing/2014/main" id="{25D5FE96-906B-4D48-A609-A6E5F4C55E66}"/>
                </a:ext>
              </a:extLst>
            </p:cNvPr>
            <p:cNvSpPr txBox="1">
              <a:spLocks noChangeArrowheads="1"/>
            </p:cNvSpPr>
            <p:nvPr/>
          </p:nvSpPr>
          <p:spPr bwMode="auto">
            <a:xfrm>
              <a:off x="5184" y="1089"/>
              <a:ext cx="443" cy="212"/>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fontAlgn="base" hangingPunct="0">
                <a:spcBef>
                  <a:spcPct val="0"/>
                </a:spcBef>
                <a:spcAft>
                  <a:spcPct val="0"/>
                </a:spcAft>
                <a:defRPr/>
              </a:pPr>
              <a:r>
                <a:rPr lang="de-CH" altLang="en-US" sz="1600">
                  <a:solidFill>
                    <a:srgbClr val="EAEAEA"/>
                  </a:solidFill>
                  <a:effectLst>
                    <a:outerShdw blurRad="38100" dist="38100" dir="2700000" algn="tl">
                      <a:srgbClr val="000000"/>
                    </a:outerShdw>
                  </a:effectLst>
                  <a:latin typeface="Arial" panose="020B0604020202020204" pitchFamily="34" charset="0"/>
                  <a:ea typeface="ＭＳ Ｐゴシック" panose="020B0600070205080204" pitchFamily="34" charset="-128"/>
                </a:rPr>
                <a:t>LHCb</a:t>
              </a:r>
              <a:endParaRPr lang="de-CH" altLang="en-US" sz="2000">
                <a:solidFill>
                  <a:srgbClr val="EAEAEA"/>
                </a:solidFill>
                <a:effectLst>
                  <a:outerShdw blurRad="38100" dist="38100" dir="2700000" algn="tl">
                    <a:srgbClr val="000000"/>
                  </a:outerShdw>
                </a:effectLst>
                <a:latin typeface="Tahoma" panose="020B0604030504040204" pitchFamily="34" charset="0"/>
                <a:ea typeface="ＭＳ Ｐゴシック" panose="020B0600070205080204" pitchFamily="34" charset="-128"/>
              </a:endParaRPr>
            </a:p>
          </p:txBody>
        </p:sp>
      </p:grpSp>
      <p:grpSp>
        <p:nvGrpSpPr>
          <p:cNvPr id="107550" name="Group 30">
            <a:extLst>
              <a:ext uri="{FF2B5EF4-FFF2-40B4-BE49-F238E27FC236}">
                <a16:creationId xmlns:a16="http://schemas.microsoft.com/office/drawing/2014/main" id="{6D713010-7351-4D93-81B5-9851A5355F4B}"/>
              </a:ext>
            </a:extLst>
          </p:cNvPr>
          <p:cNvGrpSpPr>
            <a:grpSpLocks/>
          </p:cNvGrpSpPr>
          <p:nvPr/>
        </p:nvGrpSpPr>
        <p:grpSpPr bwMode="auto">
          <a:xfrm>
            <a:off x="7243763" y="4800600"/>
            <a:ext cx="3181350" cy="1703388"/>
            <a:chOff x="3600" y="2976"/>
            <a:chExt cx="2004" cy="1073"/>
          </a:xfrm>
        </p:grpSpPr>
        <p:grpSp>
          <p:nvGrpSpPr>
            <p:cNvPr id="10254" name="Group 31">
              <a:extLst>
                <a:ext uri="{FF2B5EF4-FFF2-40B4-BE49-F238E27FC236}">
                  <a16:creationId xmlns:a16="http://schemas.microsoft.com/office/drawing/2014/main" id="{688E6DA0-C336-40A5-841C-B18BB2A91401}"/>
                </a:ext>
              </a:extLst>
            </p:cNvPr>
            <p:cNvGrpSpPr>
              <a:grpSpLocks/>
            </p:cNvGrpSpPr>
            <p:nvPr/>
          </p:nvGrpSpPr>
          <p:grpSpPr bwMode="auto">
            <a:xfrm>
              <a:off x="3600" y="2976"/>
              <a:ext cx="1920" cy="1063"/>
              <a:chOff x="3600" y="2976"/>
              <a:chExt cx="1920" cy="1063"/>
            </a:xfrm>
          </p:grpSpPr>
          <p:sp>
            <p:nvSpPr>
              <p:cNvPr id="10257" name="Oval 32">
                <a:extLst>
                  <a:ext uri="{FF2B5EF4-FFF2-40B4-BE49-F238E27FC236}">
                    <a16:creationId xmlns:a16="http://schemas.microsoft.com/office/drawing/2014/main" id="{4B12FD19-48CF-4170-9832-7F66FEE8772A}"/>
                  </a:ext>
                </a:extLst>
              </p:cNvPr>
              <p:cNvSpPr>
                <a:spLocks noChangeArrowheads="1"/>
              </p:cNvSpPr>
              <p:nvPr/>
            </p:nvSpPr>
            <p:spPr bwMode="auto">
              <a:xfrm>
                <a:off x="3600" y="3247"/>
                <a:ext cx="75" cy="60"/>
              </a:xfrm>
              <a:prstGeom prst="ellipse">
                <a:avLst/>
              </a:prstGeom>
              <a:solidFill>
                <a:schemeClr val="accent1"/>
              </a:solidFill>
              <a:ln w="9525">
                <a:solidFill>
                  <a:schemeClr val="accent2"/>
                </a:solidFill>
                <a:round/>
                <a:headEnd/>
                <a:tailEnd/>
              </a:ln>
              <a:effectLst>
                <a:outerShdw dist="35921" dir="2700000" algn="ctr" rotWithShape="0">
                  <a:schemeClr val="tx1"/>
                </a:outerShdw>
              </a:effec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defRPr/>
                </a:pPr>
                <a:endParaRPr lang="en-US" altLang="en-US">
                  <a:solidFill>
                    <a:srgbClr val="000000"/>
                  </a:solidFill>
                </a:endParaRPr>
              </a:p>
            </p:txBody>
          </p:sp>
          <p:sp>
            <p:nvSpPr>
              <p:cNvPr id="10258" name="Line 33">
                <a:extLst>
                  <a:ext uri="{FF2B5EF4-FFF2-40B4-BE49-F238E27FC236}">
                    <a16:creationId xmlns:a16="http://schemas.microsoft.com/office/drawing/2014/main" id="{2789BF6F-0A60-42B0-8046-D0BA2195BCAA}"/>
                  </a:ext>
                </a:extLst>
              </p:cNvPr>
              <p:cNvSpPr>
                <a:spLocks noChangeShapeType="1"/>
              </p:cNvSpPr>
              <p:nvPr/>
            </p:nvSpPr>
            <p:spPr bwMode="auto">
              <a:xfrm flipV="1">
                <a:off x="3638" y="2976"/>
                <a:ext cx="298" cy="271"/>
              </a:xfrm>
              <a:prstGeom prst="line">
                <a:avLst/>
              </a:prstGeom>
              <a:noFill/>
              <a:ln w="38100">
                <a:solidFill>
                  <a:schemeClr val="bg1"/>
                </a:solidFill>
                <a:prstDash val="sysDot"/>
                <a:round/>
                <a:headEnd/>
                <a:tailEn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sz="2400">
                  <a:solidFill>
                    <a:srgbClr val="000000"/>
                  </a:solidFill>
                  <a:latin typeface="Arial" panose="020B0604020202020204" pitchFamily="34" charset="0"/>
                  <a:ea typeface="ＭＳ Ｐゴシック" panose="020B0600070205080204" pitchFamily="34" charset="-128"/>
                </a:endParaRPr>
              </a:p>
            </p:txBody>
          </p:sp>
          <p:sp>
            <p:nvSpPr>
              <p:cNvPr id="10259" name="Line 34">
                <a:extLst>
                  <a:ext uri="{FF2B5EF4-FFF2-40B4-BE49-F238E27FC236}">
                    <a16:creationId xmlns:a16="http://schemas.microsoft.com/office/drawing/2014/main" id="{ED0F325D-5BBE-4DC8-B32C-C910E19CAF68}"/>
                  </a:ext>
                </a:extLst>
              </p:cNvPr>
              <p:cNvSpPr>
                <a:spLocks noChangeShapeType="1"/>
              </p:cNvSpPr>
              <p:nvPr/>
            </p:nvSpPr>
            <p:spPr bwMode="auto">
              <a:xfrm>
                <a:off x="3638" y="3286"/>
                <a:ext cx="250" cy="746"/>
              </a:xfrm>
              <a:prstGeom prst="line">
                <a:avLst/>
              </a:prstGeom>
              <a:noFill/>
              <a:ln w="38100">
                <a:solidFill>
                  <a:schemeClr val="bg1"/>
                </a:solidFill>
                <a:prstDash val="sysDot"/>
                <a:round/>
                <a:headEnd/>
                <a:tailEnd/>
              </a:ln>
              <a:effectLst>
                <a:outerShdw dist="35921" dir="2700000" algn="ctr" rotWithShape="0">
                  <a:schemeClr val="tx1"/>
                </a:outerShdw>
              </a:effectLst>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defRPr/>
                </a:pPr>
                <a:endParaRPr lang="en-US" sz="2400">
                  <a:solidFill>
                    <a:srgbClr val="000000"/>
                  </a:solidFill>
                  <a:latin typeface="Arial" panose="020B0604020202020204" pitchFamily="34" charset="0"/>
                  <a:ea typeface="ＭＳ Ｐゴシック" panose="020B0600070205080204" pitchFamily="34" charset="-128"/>
                </a:endParaRPr>
              </a:p>
            </p:txBody>
          </p:sp>
          <p:pic>
            <p:nvPicPr>
              <p:cNvPr id="10260" name="Picture 35" descr="0511013_01">
                <a:extLst>
                  <a:ext uri="{FF2B5EF4-FFF2-40B4-BE49-F238E27FC236}">
                    <a16:creationId xmlns:a16="http://schemas.microsoft.com/office/drawing/2014/main" id="{F96484D0-E69A-43AD-9D2C-154E6EFE32B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88" y="2976"/>
                <a:ext cx="1632" cy="1063"/>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55" name="Rectangle 36">
              <a:extLst>
                <a:ext uri="{FF2B5EF4-FFF2-40B4-BE49-F238E27FC236}">
                  <a16:creationId xmlns:a16="http://schemas.microsoft.com/office/drawing/2014/main" id="{1ADBD57E-8392-46CC-9B04-23AFB59DD9A3}"/>
                </a:ext>
              </a:extLst>
            </p:cNvPr>
            <p:cNvSpPr>
              <a:spLocks noChangeArrowheads="1"/>
            </p:cNvSpPr>
            <p:nvPr/>
          </p:nvSpPr>
          <p:spPr bwMode="auto">
            <a:xfrm>
              <a:off x="5130" y="3846"/>
              <a:ext cx="384" cy="192"/>
            </a:xfrm>
            <a:prstGeom prst="rect">
              <a:avLst/>
            </a:prstGeom>
            <a:gradFill rotWithShape="0">
              <a:gsLst>
                <a:gs pos="0">
                  <a:schemeClr val="accent1"/>
                </a:gs>
                <a:gs pos="100000">
                  <a:schemeClr val="accent2"/>
                </a:gs>
              </a:gsLst>
              <a:lin ang="5400000" scaled="1"/>
            </a:gradFill>
            <a:ln>
              <a:noFill/>
            </a:ln>
            <a:effectLst>
              <a:outerShdw dist="35921" dir="2700000" algn="ctr" rotWithShape="0">
                <a:schemeClr val="tx1"/>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defRPr/>
              </a:pPr>
              <a:endParaRPr lang="en-US" altLang="en-US">
                <a:solidFill>
                  <a:srgbClr val="000000"/>
                </a:solidFill>
              </a:endParaRPr>
            </a:p>
          </p:txBody>
        </p:sp>
        <p:sp>
          <p:nvSpPr>
            <p:cNvPr id="107557" name="Text Box 37">
              <a:extLst>
                <a:ext uri="{FF2B5EF4-FFF2-40B4-BE49-F238E27FC236}">
                  <a16:creationId xmlns:a16="http://schemas.microsoft.com/office/drawing/2014/main" id="{BF94C71F-E638-4022-930B-1704EC58DA95}"/>
                </a:ext>
              </a:extLst>
            </p:cNvPr>
            <p:cNvSpPr txBox="1">
              <a:spLocks noChangeArrowheads="1"/>
            </p:cNvSpPr>
            <p:nvPr/>
          </p:nvSpPr>
          <p:spPr bwMode="auto">
            <a:xfrm>
              <a:off x="5082" y="3837"/>
              <a:ext cx="522" cy="212"/>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fontAlgn="base" hangingPunct="0">
                <a:spcBef>
                  <a:spcPct val="0"/>
                </a:spcBef>
                <a:spcAft>
                  <a:spcPct val="0"/>
                </a:spcAft>
                <a:defRPr/>
              </a:pPr>
              <a:r>
                <a:rPr lang="de-CH" altLang="en-US" sz="1600">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rPr>
                <a:t>ATLAS</a:t>
              </a:r>
              <a:endParaRPr lang="de-CH" altLang="en-US" sz="1600">
                <a:solidFill>
                  <a:srgbClr val="EAEAEA"/>
                </a:solidFill>
                <a:effectLst>
                  <a:outerShdw blurRad="38100" dist="38100" dir="2700000" algn="tl">
                    <a:srgbClr val="000000"/>
                  </a:outerShdw>
                </a:effectLst>
                <a:latin typeface="Century Gothic" panose="020B0502020202020204" pitchFamily="34" charset="0"/>
                <a:ea typeface="ＭＳ Ｐゴシック" panose="020B0600070205080204" pitchFamily="34" charset="-128"/>
              </a:endParaRPr>
            </a:p>
          </p:txBody>
        </p:sp>
      </p:grpSp>
      <p:sp>
        <p:nvSpPr>
          <p:cNvPr id="107558" name="Rectangle 38">
            <a:extLst>
              <a:ext uri="{FF2B5EF4-FFF2-40B4-BE49-F238E27FC236}">
                <a16:creationId xmlns:a16="http://schemas.microsoft.com/office/drawing/2014/main" id="{65795228-13BD-4C4D-9C19-B7F6092CB7C1}"/>
              </a:ext>
            </a:extLst>
          </p:cNvPr>
          <p:cNvSpPr>
            <a:spLocks noGrp="1" noChangeArrowheads="1"/>
          </p:cNvSpPr>
          <p:nvPr>
            <p:ph type="title"/>
          </p:nvPr>
        </p:nvSpPr>
        <p:spPr>
          <a:xfrm>
            <a:off x="1676400" y="57150"/>
            <a:ext cx="8991600" cy="628650"/>
          </a:xfrm>
        </p:spPr>
        <p:txBody>
          <a:bodyPr/>
          <a:lstStyle/>
          <a:p>
            <a:pPr algn="ctr" eaLnBrk="1" hangingPunct="1">
              <a:defRPr/>
            </a:pPr>
            <a:r>
              <a:rPr lang="en-GB" altLang="en-US" sz="3600">
                <a:solidFill>
                  <a:srgbClr val="FFFB43"/>
                </a:solidFill>
                <a:effectLst>
                  <a:outerShdw blurRad="38100" dist="38100" dir="2700000" algn="tl">
                    <a:srgbClr val="000000"/>
                  </a:outerShdw>
                </a:effectLst>
                <a:latin typeface="Arial" panose="020B0604020202020204" pitchFamily="34" charset="0"/>
              </a:rPr>
              <a:t>Enter a New Era in Fundamental Science</a:t>
            </a:r>
            <a:endParaRPr lang="en-GB" altLang="en-US"/>
          </a:p>
        </p:txBody>
      </p:sp>
      <p:pic>
        <p:nvPicPr>
          <p:cNvPr id="42" name="Picture 5">
            <a:extLst>
              <a:ext uri="{FF2B5EF4-FFF2-40B4-BE49-F238E27FC236}">
                <a16:creationId xmlns:a16="http://schemas.microsoft.com/office/drawing/2014/main" id="{7AD370F2-44E3-48F6-9858-B12B4EBD8E75}"/>
              </a:ext>
            </a:extLst>
          </p:cNvPr>
          <p:cNvPicPr/>
          <p:nvPr/>
        </p:nvPicPr>
        <p:blipFill>
          <a:blip r:embed="rId9"/>
          <a:stretch/>
        </p:blipFill>
        <p:spPr>
          <a:xfrm>
            <a:off x="218651" y="154260"/>
            <a:ext cx="1071000" cy="1063080"/>
          </a:xfrm>
          <a:prstGeom prst="rect">
            <a:avLst/>
          </a:prstGeom>
          <a:ln>
            <a:noFill/>
          </a:ln>
        </p:spPr>
      </p:pic>
      <p:sp>
        <p:nvSpPr>
          <p:cNvPr id="2" name="Date Placeholder 1">
            <a:extLst>
              <a:ext uri="{FF2B5EF4-FFF2-40B4-BE49-F238E27FC236}">
                <a16:creationId xmlns:a16="http://schemas.microsoft.com/office/drawing/2014/main" id="{E5B9B0F1-AC61-4ECC-B30A-3031CA54A390}"/>
              </a:ext>
            </a:extLst>
          </p:cNvPr>
          <p:cNvSpPr>
            <a:spLocks noGrp="1"/>
          </p:cNvSpPr>
          <p:nvPr>
            <p:ph type="dt" sz="half" idx="10"/>
          </p:nvPr>
        </p:nvSpPr>
        <p:spPr/>
        <p:txBody>
          <a:bodyPr/>
          <a:lstStyle/>
          <a:p>
            <a:fld id="{490A770F-5BEE-46E7-BBDA-F95E55A664C8}" type="datetime1">
              <a:rPr lang="en-US" smtClean="0"/>
              <a:t>8/5/2020</a:t>
            </a:fld>
            <a:endParaRPr lang="en-US"/>
          </a:p>
        </p:txBody>
      </p:sp>
    </p:spTree>
    <p:extLst>
      <p:ext uri="{BB962C8B-B14F-4D97-AF65-F5344CB8AC3E}">
        <p14:creationId xmlns:p14="http://schemas.microsoft.com/office/powerpoint/2010/main" val="2419418783"/>
      </p:ext>
    </p:extLst>
  </p:cSld>
  <p:clrMapOvr>
    <a:masterClrMapping/>
  </p:clrMapOvr>
  <p:transition spd="med">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7529"/>
                                        </p:tgtEl>
                                        <p:attrNameLst>
                                          <p:attrName>style.visibility</p:attrName>
                                        </p:attrNameLst>
                                      </p:cBhvr>
                                      <p:to>
                                        <p:strVal val="visible"/>
                                      </p:to>
                                    </p:set>
                                    <p:animEffect transition="in" filter="fade">
                                      <p:cBhvr>
                                        <p:cTn id="7" dur="2000"/>
                                        <p:tgtEl>
                                          <p:spTgt spid="1075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ntr" presetSubtype="8" fill="hold" nodeType="clickEffect">
                                  <p:stCondLst>
                                    <p:cond delay="0"/>
                                  </p:stCondLst>
                                  <p:childTnLst>
                                    <p:set>
                                      <p:cBhvr>
                                        <p:cTn id="11" dur="1" fill="hold">
                                          <p:stCondLst>
                                            <p:cond delay="0"/>
                                          </p:stCondLst>
                                        </p:cTn>
                                        <p:tgtEl>
                                          <p:spTgt spid="107550"/>
                                        </p:tgtEl>
                                        <p:attrNameLst>
                                          <p:attrName>style.visibility</p:attrName>
                                        </p:attrNameLst>
                                      </p:cBhvr>
                                      <p:to>
                                        <p:strVal val="visible"/>
                                      </p:to>
                                    </p:set>
                                    <p:anim calcmode="lin" valueType="num">
                                      <p:cBhvr>
                                        <p:cTn id="12" dur="1000" fill="hold"/>
                                        <p:tgtEl>
                                          <p:spTgt spid="107550"/>
                                        </p:tgtEl>
                                        <p:attrNameLst>
                                          <p:attrName>ppt_x</p:attrName>
                                        </p:attrNameLst>
                                      </p:cBhvr>
                                      <p:tavLst>
                                        <p:tav tm="0">
                                          <p:val>
                                            <p:strVal val="#ppt_x-#ppt_w/2"/>
                                          </p:val>
                                        </p:tav>
                                        <p:tav tm="100000">
                                          <p:val>
                                            <p:strVal val="#ppt_x"/>
                                          </p:val>
                                        </p:tav>
                                      </p:tavLst>
                                    </p:anim>
                                    <p:anim calcmode="lin" valueType="num">
                                      <p:cBhvr>
                                        <p:cTn id="13" dur="1000" fill="hold"/>
                                        <p:tgtEl>
                                          <p:spTgt spid="107550"/>
                                        </p:tgtEl>
                                        <p:attrNameLst>
                                          <p:attrName>ppt_y</p:attrName>
                                        </p:attrNameLst>
                                      </p:cBhvr>
                                      <p:tavLst>
                                        <p:tav tm="0">
                                          <p:val>
                                            <p:strVal val="#ppt_y"/>
                                          </p:val>
                                        </p:tav>
                                        <p:tav tm="100000">
                                          <p:val>
                                            <p:strVal val="#ppt_y"/>
                                          </p:val>
                                        </p:tav>
                                      </p:tavLst>
                                    </p:anim>
                                    <p:anim calcmode="lin" valueType="num">
                                      <p:cBhvr>
                                        <p:cTn id="14" dur="1000" fill="hold"/>
                                        <p:tgtEl>
                                          <p:spTgt spid="107550"/>
                                        </p:tgtEl>
                                        <p:attrNameLst>
                                          <p:attrName>ppt_w</p:attrName>
                                        </p:attrNameLst>
                                      </p:cBhvr>
                                      <p:tavLst>
                                        <p:tav tm="0">
                                          <p:val>
                                            <p:fltVal val="0"/>
                                          </p:val>
                                        </p:tav>
                                        <p:tav tm="100000">
                                          <p:val>
                                            <p:strVal val="#ppt_w"/>
                                          </p:val>
                                        </p:tav>
                                      </p:tavLst>
                                    </p:anim>
                                    <p:anim calcmode="lin" valueType="num">
                                      <p:cBhvr>
                                        <p:cTn id="15" dur="1000" fill="hold"/>
                                        <p:tgtEl>
                                          <p:spTgt spid="107550"/>
                                        </p:tgtEl>
                                        <p:attrNameLst>
                                          <p:attrName>ppt_h</p:attrName>
                                        </p:attrNameLst>
                                      </p:cBhvr>
                                      <p:tavLst>
                                        <p:tav tm="0">
                                          <p:val>
                                            <p:strVal val="#ppt_h"/>
                                          </p:val>
                                        </p:tav>
                                        <p:tav tm="100000">
                                          <p:val>
                                            <p:strVal val="#ppt_h"/>
                                          </p:val>
                                        </p:tav>
                                      </p:tavLst>
                                    </p:anim>
                                  </p:childTnLst>
                                </p:cTn>
                              </p:par>
                            </p:childTnLst>
                          </p:cTn>
                        </p:par>
                        <p:par>
                          <p:cTn id="16" fill="hold" nodeType="afterGroup">
                            <p:stCondLst>
                              <p:cond delay="1000"/>
                            </p:stCondLst>
                            <p:childTnLst>
                              <p:par>
                                <p:cTn id="17" presetID="17" presetClass="entr" presetSubtype="2" fill="hold" nodeType="afterEffect">
                                  <p:stCondLst>
                                    <p:cond delay="0"/>
                                  </p:stCondLst>
                                  <p:childTnLst>
                                    <p:set>
                                      <p:cBhvr>
                                        <p:cTn id="18" dur="1" fill="hold">
                                          <p:stCondLst>
                                            <p:cond delay="0"/>
                                          </p:stCondLst>
                                        </p:cTn>
                                        <p:tgtEl>
                                          <p:spTgt spid="107530"/>
                                        </p:tgtEl>
                                        <p:attrNameLst>
                                          <p:attrName>style.visibility</p:attrName>
                                        </p:attrNameLst>
                                      </p:cBhvr>
                                      <p:to>
                                        <p:strVal val="visible"/>
                                      </p:to>
                                    </p:set>
                                    <p:anim calcmode="lin" valueType="num">
                                      <p:cBhvr>
                                        <p:cTn id="19" dur="2000" fill="hold"/>
                                        <p:tgtEl>
                                          <p:spTgt spid="107530"/>
                                        </p:tgtEl>
                                        <p:attrNameLst>
                                          <p:attrName>ppt_x</p:attrName>
                                        </p:attrNameLst>
                                      </p:cBhvr>
                                      <p:tavLst>
                                        <p:tav tm="0">
                                          <p:val>
                                            <p:strVal val="#ppt_x+#ppt_w/2"/>
                                          </p:val>
                                        </p:tav>
                                        <p:tav tm="100000">
                                          <p:val>
                                            <p:strVal val="#ppt_x"/>
                                          </p:val>
                                        </p:tav>
                                      </p:tavLst>
                                    </p:anim>
                                    <p:anim calcmode="lin" valueType="num">
                                      <p:cBhvr>
                                        <p:cTn id="20" dur="2000" fill="hold"/>
                                        <p:tgtEl>
                                          <p:spTgt spid="107530"/>
                                        </p:tgtEl>
                                        <p:attrNameLst>
                                          <p:attrName>ppt_y</p:attrName>
                                        </p:attrNameLst>
                                      </p:cBhvr>
                                      <p:tavLst>
                                        <p:tav tm="0">
                                          <p:val>
                                            <p:strVal val="#ppt_y"/>
                                          </p:val>
                                        </p:tav>
                                        <p:tav tm="100000">
                                          <p:val>
                                            <p:strVal val="#ppt_y"/>
                                          </p:val>
                                        </p:tav>
                                      </p:tavLst>
                                    </p:anim>
                                    <p:anim calcmode="lin" valueType="num">
                                      <p:cBhvr>
                                        <p:cTn id="21" dur="2000" fill="hold"/>
                                        <p:tgtEl>
                                          <p:spTgt spid="107530"/>
                                        </p:tgtEl>
                                        <p:attrNameLst>
                                          <p:attrName>ppt_w</p:attrName>
                                        </p:attrNameLst>
                                      </p:cBhvr>
                                      <p:tavLst>
                                        <p:tav tm="0">
                                          <p:val>
                                            <p:fltVal val="0"/>
                                          </p:val>
                                        </p:tav>
                                        <p:tav tm="100000">
                                          <p:val>
                                            <p:strVal val="#ppt_w"/>
                                          </p:val>
                                        </p:tav>
                                      </p:tavLst>
                                    </p:anim>
                                    <p:anim calcmode="lin" valueType="num">
                                      <p:cBhvr>
                                        <p:cTn id="22" dur="2000" fill="hold"/>
                                        <p:tgtEl>
                                          <p:spTgt spid="107530"/>
                                        </p:tgtEl>
                                        <p:attrNameLst>
                                          <p:attrName>ppt_h</p:attrName>
                                        </p:attrNameLst>
                                      </p:cBhvr>
                                      <p:tavLst>
                                        <p:tav tm="0">
                                          <p:val>
                                            <p:strVal val="#ppt_h"/>
                                          </p:val>
                                        </p:tav>
                                        <p:tav tm="100000">
                                          <p:val>
                                            <p:strVal val="#ppt_h"/>
                                          </p:val>
                                        </p:tav>
                                      </p:tavLst>
                                    </p:anim>
                                  </p:childTnLst>
                                </p:cTn>
                              </p:par>
                            </p:childTnLst>
                          </p:cTn>
                        </p:par>
                        <p:par>
                          <p:cTn id="23" fill="hold" nodeType="afterGroup">
                            <p:stCondLst>
                              <p:cond delay="3000"/>
                            </p:stCondLst>
                            <p:childTnLst>
                              <p:par>
                                <p:cTn id="24" presetID="17" presetClass="entr" presetSubtype="8" fill="hold" nodeType="afterEffect">
                                  <p:stCondLst>
                                    <p:cond delay="0"/>
                                  </p:stCondLst>
                                  <p:childTnLst>
                                    <p:set>
                                      <p:cBhvr>
                                        <p:cTn id="25" dur="1" fill="hold">
                                          <p:stCondLst>
                                            <p:cond delay="0"/>
                                          </p:stCondLst>
                                        </p:cTn>
                                        <p:tgtEl>
                                          <p:spTgt spid="107542"/>
                                        </p:tgtEl>
                                        <p:attrNameLst>
                                          <p:attrName>style.visibility</p:attrName>
                                        </p:attrNameLst>
                                      </p:cBhvr>
                                      <p:to>
                                        <p:strVal val="visible"/>
                                      </p:to>
                                    </p:set>
                                    <p:anim calcmode="lin" valueType="num">
                                      <p:cBhvr>
                                        <p:cTn id="26" dur="1000" fill="hold"/>
                                        <p:tgtEl>
                                          <p:spTgt spid="107542"/>
                                        </p:tgtEl>
                                        <p:attrNameLst>
                                          <p:attrName>ppt_x</p:attrName>
                                        </p:attrNameLst>
                                      </p:cBhvr>
                                      <p:tavLst>
                                        <p:tav tm="0">
                                          <p:val>
                                            <p:strVal val="#ppt_x-#ppt_w/2"/>
                                          </p:val>
                                        </p:tav>
                                        <p:tav tm="100000">
                                          <p:val>
                                            <p:strVal val="#ppt_x"/>
                                          </p:val>
                                        </p:tav>
                                      </p:tavLst>
                                    </p:anim>
                                    <p:anim calcmode="lin" valueType="num">
                                      <p:cBhvr>
                                        <p:cTn id="27" dur="1000" fill="hold"/>
                                        <p:tgtEl>
                                          <p:spTgt spid="107542"/>
                                        </p:tgtEl>
                                        <p:attrNameLst>
                                          <p:attrName>ppt_y</p:attrName>
                                        </p:attrNameLst>
                                      </p:cBhvr>
                                      <p:tavLst>
                                        <p:tav tm="0">
                                          <p:val>
                                            <p:strVal val="#ppt_y"/>
                                          </p:val>
                                        </p:tav>
                                        <p:tav tm="100000">
                                          <p:val>
                                            <p:strVal val="#ppt_y"/>
                                          </p:val>
                                        </p:tav>
                                      </p:tavLst>
                                    </p:anim>
                                    <p:anim calcmode="lin" valueType="num">
                                      <p:cBhvr>
                                        <p:cTn id="28" dur="1000" fill="hold"/>
                                        <p:tgtEl>
                                          <p:spTgt spid="107542"/>
                                        </p:tgtEl>
                                        <p:attrNameLst>
                                          <p:attrName>ppt_w</p:attrName>
                                        </p:attrNameLst>
                                      </p:cBhvr>
                                      <p:tavLst>
                                        <p:tav tm="0">
                                          <p:val>
                                            <p:fltVal val="0"/>
                                          </p:val>
                                        </p:tav>
                                        <p:tav tm="100000">
                                          <p:val>
                                            <p:strVal val="#ppt_w"/>
                                          </p:val>
                                        </p:tav>
                                      </p:tavLst>
                                    </p:anim>
                                    <p:anim calcmode="lin" valueType="num">
                                      <p:cBhvr>
                                        <p:cTn id="29" dur="1000" fill="hold"/>
                                        <p:tgtEl>
                                          <p:spTgt spid="107542"/>
                                        </p:tgtEl>
                                        <p:attrNameLst>
                                          <p:attrName>ppt_h</p:attrName>
                                        </p:attrNameLst>
                                      </p:cBhvr>
                                      <p:tavLst>
                                        <p:tav tm="0">
                                          <p:val>
                                            <p:strVal val="#ppt_h"/>
                                          </p:val>
                                        </p:tav>
                                        <p:tav tm="100000">
                                          <p:val>
                                            <p:strVal val="#ppt_h"/>
                                          </p:val>
                                        </p:tav>
                                      </p:tavLst>
                                    </p:anim>
                                  </p:childTnLst>
                                </p:cTn>
                              </p:par>
                            </p:childTnLst>
                          </p:cTn>
                        </p:par>
                        <p:par>
                          <p:cTn id="30" fill="hold" nodeType="afterGroup">
                            <p:stCondLst>
                              <p:cond delay="4000"/>
                            </p:stCondLst>
                            <p:childTnLst>
                              <p:par>
                                <p:cTn id="31" presetID="17" presetClass="entr" presetSubtype="2" fill="hold" nodeType="afterEffect">
                                  <p:stCondLst>
                                    <p:cond delay="0"/>
                                  </p:stCondLst>
                                  <p:childTnLst>
                                    <p:set>
                                      <p:cBhvr>
                                        <p:cTn id="32" dur="1" fill="hold">
                                          <p:stCondLst>
                                            <p:cond delay="0"/>
                                          </p:stCondLst>
                                        </p:cTn>
                                        <p:tgtEl>
                                          <p:spTgt spid="107536"/>
                                        </p:tgtEl>
                                        <p:attrNameLst>
                                          <p:attrName>style.visibility</p:attrName>
                                        </p:attrNameLst>
                                      </p:cBhvr>
                                      <p:to>
                                        <p:strVal val="visible"/>
                                      </p:to>
                                    </p:set>
                                    <p:anim calcmode="lin" valueType="num">
                                      <p:cBhvr>
                                        <p:cTn id="33" dur="1000" fill="hold"/>
                                        <p:tgtEl>
                                          <p:spTgt spid="107536"/>
                                        </p:tgtEl>
                                        <p:attrNameLst>
                                          <p:attrName>ppt_x</p:attrName>
                                        </p:attrNameLst>
                                      </p:cBhvr>
                                      <p:tavLst>
                                        <p:tav tm="0">
                                          <p:val>
                                            <p:strVal val="#ppt_x+#ppt_w/2"/>
                                          </p:val>
                                        </p:tav>
                                        <p:tav tm="100000">
                                          <p:val>
                                            <p:strVal val="#ppt_x"/>
                                          </p:val>
                                        </p:tav>
                                      </p:tavLst>
                                    </p:anim>
                                    <p:anim calcmode="lin" valueType="num">
                                      <p:cBhvr>
                                        <p:cTn id="34" dur="1000" fill="hold"/>
                                        <p:tgtEl>
                                          <p:spTgt spid="107536"/>
                                        </p:tgtEl>
                                        <p:attrNameLst>
                                          <p:attrName>ppt_y</p:attrName>
                                        </p:attrNameLst>
                                      </p:cBhvr>
                                      <p:tavLst>
                                        <p:tav tm="0">
                                          <p:val>
                                            <p:strVal val="#ppt_y"/>
                                          </p:val>
                                        </p:tav>
                                        <p:tav tm="100000">
                                          <p:val>
                                            <p:strVal val="#ppt_y"/>
                                          </p:val>
                                        </p:tav>
                                      </p:tavLst>
                                    </p:anim>
                                    <p:anim calcmode="lin" valueType="num">
                                      <p:cBhvr>
                                        <p:cTn id="35" dur="1000" fill="hold"/>
                                        <p:tgtEl>
                                          <p:spTgt spid="107536"/>
                                        </p:tgtEl>
                                        <p:attrNameLst>
                                          <p:attrName>ppt_w</p:attrName>
                                        </p:attrNameLst>
                                      </p:cBhvr>
                                      <p:tavLst>
                                        <p:tav tm="0">
                                          <p:val>
                                            <p:fltVal val="0"/>
                                          </p:val>
                                        </p:tav>
                                        <p:tav tm="100000">
                                          <p:val>
                                            <p:strVal val="#ppt_w"/>
                                          </p:val>
                                        </p:tav>
                                      </p:tavLst>
                                    </p:anim>
                                    <p:anim calcmode="lin" valueType="num">
                                      <p:cBhvr>
                                        <p:cTn id="36" dur="1000" fill="hold"/>
                                        <p:tgtEl>
                                          <p:spTgt spid="10753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C2649B81-50FE-4D5B-A93A-D0DCB70D0E61}" type="datetime1">
              <a:rPr lang="en-US" smtClean="0"/>
              <a:t>8/6/2020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t>60</a:t>
            </a:fld>
            <a:endParaRPr lang="en-US"/>
          </a:p>
        </p:txBody>
      </p:sp>
      <p:pic>
        <p:nvPicPr>
          <p:cNvPr id="6" name="Picture 5">
            <a:extLst>
              <a:ext uri="{FF2B5EF4-FFF2-40B4-BE49-F238E27FC236}">
                <a16:creationId xmlns:a16="http://schemas.microsoft.com/office/drawing/2014/main" id="{AD2087E0-FE70-44E0-B72D-4830B2B29DE6}"/>
              </a:ext>
            </a:extLst>
          </p:cNvPr>
          <p:cNvPicPr>
            <a:picLocks noChangeAspect="1"/>
          </p:cNvPicPr>
          <p:nvPr/>
        </p:nvPicPr>
        <p:blipFill>
          <a:blip r:embed="rId2"/>
          <a:stretch>
            <a:fillRect/>
          </a:stretch>
        </p:blipFill>
        <p:spPr>
          <a:xfrm>
            <a:off x="1095375" y="243629"/>
            <a:ext cx="10753725" cy="6112721"/>
          </a:xfrm>
          <a:prstGeom prst="rect">
            <a:avLst/>
          </a:prstGeom>
        </p:spPr>
      </p:pic>
    </p:spTree>
    <p:extLst>
      <p:ext uri="{BB962C8B-B14F-4D97-AF65-F5344CB8AC3E}">
        <p14:creationId xmlns:p14="http://schemas.microsoft.com/office/powerpoint/2010/main" val="28502955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7FC38A-CB48-40D3-85C6-B05F686CF7CF}"/>
              </a:ext>
            </a:extLst>
          </p:cNvPr>
          <p:cNvSpPr>
            <a:spLocks noGrp="1"/>
          </p:cNvSpPr>
          <p:nvPr>
            <p:ph type="dt" sz="half" idx="10"/>
          </p:nvPr>
        </p:nvSpPr>
        <p:spPr/>
        <p:txBody>
          <a:bodyPr/>
          <a:lstStyle/>
          <a:p>
            <a:fld id="{C2649B81-50FE-4D5B-A93A-D0DCB70D0E61}" type="datetime1">
              <a:rPr lang="en-US" smtClean="0"/>
              <a:t>8/6/2020</a:t>
            </a:fld>
            <a:endParaRPr lang="en-US"/>
          </a:p>
        </p:txBody>
      </p:sp>
      <p:sp>
        <p:nvSpPr>
          <p:cNvPr id="3" name="Footer Placeholder 2">
            <a:extLst>
              <a:ext uri="{FF2B5EF4-FFF2-40B4-BE49-F238E27FC236}">
                <a16:creationId xmlns:a16="http://schemas.microsoft.com/office/drawing/2014/main" id="{B134A8A3-D664-4F8C-B247-D271A00AE88E}"/>
              </a:ext>
            </a:extLst>
          </p:cNvPr>
          <p:cNvSpPr>
            <a:spLocks noGrp="1"/>
          </p:cNvSpPr>
          <p:nvPr>
            <p:ph type="ftr" sz="quarter" idx="11"/>
          </p:nvPr>
        </p:nvSpPr>
        <p:spPr/>
        <p:txBody>
          <a:bodyPr/>
          <a:lstStyle/>
          <a:p>
            <a:r>
              <a:rPr lang="en-US"/>
              <a:t>Webinar PINSTECH-CERN Collaboration </a:t>
            </a:r>
          </a:p>
        </p:txBody>
      </p:sp>
      <p:sp>
        <p:nvSpPr>
          <p:cNvPr id="4" name="Slide Number Placeholder 3">
            <a:extLst>
              <a:ext uri="{FF2B5EF4-FFF2-40B4-BE49-F238E27FC236}">
                <a16:creationId xmlns:a16="http://schemas.microsoft.com/office/drawing/2014/main" id="{046F5A1D-CB82-4F14-B7C3-4291E0D41819}"/>
              </a:ext>
            </a:extLst>
          </p:cNvPr>
          <p:cNvSpPr>
            <a:spLocks noGrp="1"/>
          </p:cNvSpPr>
          <p:nvPr>
            <p:ph type="sldNum" sz="quarter" idx="12"/>
          </p:nvPr>
        </p:nvSpPr>
        <p:spPr/>
        <p:txBody>
          <a:bodyPr/>
          <a:lstStyle/>
          <a:p>
            <a:fld id="{3FF4C11E-A135-4B5B-868A-275798F8F019}" type="slidenum">
              <a:rPr lang="en-US" smtClean="0"/>
              <a:t>61</a:t>
            </a:fld>
            <a:endParaRPr lang="en-US"/>
          </a:p>
        </p:txBody>
      </p:sp>
      <p:pic>
        <p:nvPicPr>
          <p:cNvPr id="10" name="Picture 9">
            <a:extLst>
              <a:ext uri="{FF2B5EF4-FFF2-40B4-BE49-F238E27FC236}">
                <a16:creationId xmlns:a16="http://schemas.microsoft.com/office/drawing/2014/main" id="{173744FA-0663-419A-A151-3BAAD44F88FB}"/>
              </a:ext>
            </a:extLst>
          </p:cNvPr>
          <p:cNvPicPr>
            <a:picLocks noChangeAspect="1"/>
          </p:cNvPicPr>
          <p:nvPr/>
        </p:nvPicPr>
        <p:blipFill>
          <a:blip r:embed="rId2"/>
          <a:stretch>
            <a:fillRect/>
          </a:stretch>
        </p:blipFill>
        <p:spPr>
          <a:xfrm>
            <a:off x="471748" y="295275"/>
            <a:ext cx="11082077" cy="6174721"/>
          </a:xfrm>
          <a:prstGeom prst="rect">
            <a:avLst/>
          </a:prstGeom>
        </p:spPr>
      </p:pic>
    </p:spTree>
    <p:extLst>
      <p:ext uri="{BB962C8B-B14F-4D97-AF65-F5344CB8AC3E}">
        <p14:creationId xmlns:p14="http://schemas.microsoft.com/office/powerpoint/2010/main" val="25797015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37E22D-2D7C-4A50-8466-D8FA4D00A9B8}"/>
              </a:ext>
            </a:extLst>
          </p:cNvPr>
          <p:cNvSpPr>
            <a:spLocks noGrp="1"/>
          </p:cNvSpPr>
          <p:nvPr>
            <p:ph type="dt" sz="half" idx="10"/>
          </p:nvPr>
        </p:nvSpPr>
        <p:spPr/>
        <p:txBody>
          <a:bodyPr/>
          <a:lstStyle/>
          <a:p>
            <a:fld id="{98CD18A3-8B74-4A08-99D0-1B33B9D8FAEB}" type="datetime1">
              <a:rPr lang="en-US" smtClean="0"/>
              <a:t>8/6/2020</a:t>
            </a:fld>
            <a:endParaRPr lang="en-US" dirty="0"/>
          </a:p>
        </p:txBody>
      </p:sp>
      <p:sp>
        <p:nvSpPr>
          <p:cNvPr id="3" name="Footer Placeholder 2">
            <a:extLst>
              <a:ext uri="{FF2B5EF4-FFF2-40B4-BE49-F238E27FC236}">
                <a16:creationId xmlns:a16="http://schemas.microsoft.com/office/drawing/2014/main" id="{628CBDC8-50DD-4F0B-8BA7-608A9BE772BB}"/>
              </a:ext>
            </a:extLst>
          </p:cNvPr>
          <p:cNvSpPr>
            <a:spLocks noGrp="1"/>
          </p:cNvSpPr>
          <p:nvPr>
            <p:ph type="ftr" sz="quarter" idx="11"/>
          </p:nvPr>
        </p:nvSpPr>
        <p:spPr/>
        <p:txBody>
          <a:bodyPr/>
          <a:lstStyle/>
          <a:p>
            <a:r>
              <a:rPr lang="en-US"/>
              <a:t>Webinar PINSTECH-CERN Collaboration </a:t>
            </a:r>
            <a:endParaRPr lang="en-US" dirty="0"/>
          </a:p>
        </p:txBody>
      </p:sp>
      <p:sp>
        <p:nvSpPr>
          <p:cNvPr id="4" name="Slide Number Placeholder 3">
            <a:extLst>
              <a:ext uri="{FF2B5EF4-FFF2-40B4-BE49-F238E27FC236}">
                <a16:creationId xmlns:a16="http://schemas.microsoft.com/office/drawing/2014/main" id="{A2A02C42-91C2-4D56-8DA1-5CB1BE338D4D}"/>
              </a:ext>
            </a:extLst>
          </p:cNvPr>
          <p:cNvSpPr>
            <a:spLocks noGrp="1"/>
          </p:cNvSpPr>
          <p:nvPr>
            <p:ph type="sldNum" sz="quarter" idx="12"/>
          </p:nvPr>
        </p:nvSpPr>
        <p:spPr/>
        <p:txBody>
          <a:bodyPr/>
          <a:lstStyle/>
          <a:p>
            <a:fld id="{3FF4C11E-A135-4B5B-868A-275798F8F019}" type="slidenum">
              <a:rPr lang="en-US" smtClean="0"/>
              <a:t>62</a:t>
            </a:fld>
            <a:endParaRPr lang="en-US"/>
          </a:p>
        </p:txBody>
      </p:sp>
      <p:pic>
        <p:nvPicPr>
          <p:cNvPr id="6" name="Picture 5">
            <a:extLst>
              <a:ext uri="{FF2B5EF4-FFF2-40B4-BE49-F238E27FC236}">
                <a16:creationId xmlns:a16="http://schemas.microsoft.com/office/drawing/2014/main" id="{1BBE7949-A309-4F0E-AF5F-CC641A70A076}"/>
              </a:ext>
            </a:extLst>
          </p:cNvPr>
          <p:cNvPicPr/>
          <p:nvPr/>
        </p:nvPicPr>
        <p:blipFill>
          <a:blip r:embed="rId2"/>
          <a:stretch/>
        </p:blipFill>
        <p:spPr>
          <a:xfrm>
            <a:off x="457080" y="265320"/>
            <a:ext cx="1071000" cy="1063080"/>
          </a:xfrm>
          <a:prstGeom prst="rect">
            <a:avLst/>
          </a:prstGeom>
          <a:ln>
            <a:noFill/>
          </a:ln>
        </p:spPr>
      </p:pic>
      <p:pic>
        <p:nvPicPr>
          <p:cNvPr id="8" name="Picture 7">
            <a:extLst>
              <a:ext uri="{FF2B5EF4-FFF2-40B4-BE49-F238E27FC236}">
                <a16:creationId xmlns:a16="http://schemas.microsoft.com/office/drawing/2014/main" id="{FAD4F904-3751-4EC1-B63B-AFB87C66C2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8456" y="239812"/>
            <a:ext cx="972142" cy="1312392"/>
          </a:xfrm>
          <a:prstGeom prst="rect">
            <a:avLst/>
          </a:prstGeom>
        </p:spPr>
      </p:pic>
      <p:sp>
        <p:nvSpPr>
          <p:cNvPr id="5" name="TextBox 4">
            <a:extLst>
              <a:ext uri="{FF2B5EF4-FFF2-40B4-BE49-F238E27FC236}">
                <a16:creationId xmlns:a16="http://schemas.microsoft.com/office/drawing/2014/main" id="{E1C60E37-3950-40CA-973C-27AC995A4A59}"/>
              </a:ext>
            </a:extLst>
          </p:cNvPr>
          <p:cNvSpPr txBox="1"/>
          <p:nvPr/>
        </p:nvSpPr>
        <p:spPr>
          <a:xfrm>
            <a:off x="3175686" y="805180"/>
            <a:ext cx="5758248" cy="523220"/>
          </a:xfrm>
          <a:prstGeom prst="rect">
            <a:avLst/>
          </a:prstGeom>
          <a:noFill/>
        </p:spPr>
        <p:txBody>
          <a:bodyPr wrap="square" rtlCol="0">
            <a:spAutoFit/>
          </a:bodyPr>
          <a:lstStyle/>
          <a:p>
            <a:pPr algn="ctr"/>
            <a:r>
              <a:rPr lang="fr-CH" sz="2800" b="1" dirty="0" err="1">
                <a:solidFill>
                  <a:srgbClr val="FF0000"/>
                </a:solidFill>
              </a:rPr>
              <a:t>Summary</a:t>
            </a:r>
            <a:r>
              <a:rPr lang="fr-CH" sz="2800" b="1" dirty="0">
                <a:solidFill>
                  <a:srgbClr val="FF0000"/>
                </a:solidFill>
              </a:rPr>
              <a:t> and Conclusions </a:t>
            </a:r>
            <a:endParaRPr lang="en-US" sz="2800" b="1" dirty="0">
              <a:solidFill>
                <a:srgbClr val="FF0000"/>
              </a:solidFill>
            </a:endParaRPr>
          </a:p>
        </p:txBody>
      </p:sp>
      <p:sp>
        <p:nvSpPr>
          <p:cNvPr id="7" name="Rectangle 6"/>
          <p:cNvSpPr/>
          <p:nvPr/>
        </p:nvSpPr>
        <p:spPr>
          <a:xfrm>
            <a:off x="729049" y="1373080"/>
            <a:ext cx="11122639" cy="3754874"/>
          </a:xfrm>
          <a:prstGeom prst="rect">
            <a:avLst/>
          </a:prstGeom>
        </p:spPr>
        <p:txBody>
          <a:bodyPr wrap="square">
            <a:spAutoFit/>
          </a:bodyPr>
          <a:lstStyle/>
          <a:p>
            <a:endParaRPr lang="en-GB" dirty="0"/>
          </a:p>
          <a:p>
            <a:pPr marL="342900" lvl="0" indent="-342900">
              <a:lnSpc>
                <a:spcPct val="200000"/>
              </a:lnSpc>
              <a:buFont typeface="+mj-lt"/>
              <a:buAutoNum type="arabicPeriod"/>
            </a:pPr>
            <a:r>
              <a:rPr lang="en-GB" sz="2000" b="1" dirty="0"/>
              <a:t>Pakistan has contributed in major experiments at CERN.</a:t>
            </a:r>
          </a:p>
          <a:p>
            <a:pPr marL="342900" lvl="0" indent="-342900">
              <a:lnSpc>
                <a:spcPct val="200000"/>
              </a:lnSpc>
              <a:buFont typeface="+mj-lt"/>
              <a:buAutoNum type="arabicPeriod"/>
            </a:pPr>
            <a:r>
              <a:rPr lang="en-US" sz="2000" b="1" dirty="0"/>
              <a:t>More opportunities for students and young researches after attaining the associate membership.</a:t>
            </a:r>
            <a:endParaRPr lang="en-GB" sz="2000" b="1" dirty="0"/>
          </a:p>
          <a:p>
            <a:pPr marL="342900" lvl="0" indent="-342900">
              <a:lnSpc>
                <a:spcPct val="200000"/>
              </a:lnSpc>
              <a:buFont typeface="+mj-lt"/>
              <a:buAutoNum type="arabicPeriod"/>
            </a:pPr>
            <a:r>
              <a:rPr lang="en-US" sz="2000" b="1" dirty="0"/>
              <a:t>PAEC has been contributing in engineering projects at CERN but not in physics analysis.</a:t>
            </a:r>
            <a:endParaRPr lang="en-GB" sz="2000" b="1" dirty="0"/>
          </a:p>
          <a:p>
            <a:pPr marL="342900" lvl="0" indent="-342900">
              <a:lnSpc>
                <a:spcPct val="200000"/>
              </a:lnSpc>
              <a:buFont typeface="+mj-lt"/>
              <a:buAutoNum type="arabicPeriod"/>
            </a:pPr>
            <a:r>
              <a:rPr lang="en-US" sz="2000" b="1" dirty="0"/>
              <a:t>Contribution of ALICE-CERN group are appreciated by ALICE management.</a:t>
            </a:r>
            <a:endParaRPr lang="en-GB" sz="2000" b="1" dirty="0"/>
          </a:p>
          <a:p>
            <a:pPr marL="342900" lvl="0" indent="-342900">
              <a:lnSpc>
                <a:spcPct val="200000"/>
              </a:lnSpc>
              <a:buFont typeface="+mj-lt"/>
              <a:buAutoNum type="arabicPeriod"/>
            </a:pPr>
            <a:r>
              <a:rPr lang="en-US" sz="2000" b="1" dirty="0"/>
              <a:t>PINSTECH and PAEC can get lot of benefits from ALICE after attaining full membership.</a:t>
            </a:r>
            <a:endParaRPr lang="en-GB" sz="2000" b="1" dirty="0"/>
          </a:p>
          <a:p>
            <a:pPr lvl="0"/>
            <a:endParaRPr lang="en-GB" sz="2000" b="1" dirty="0"/>
          </a:p>
        </p:txBody>
      </p:sp>
    </p:spTree>
    <p:extLst>
      <p:ext uri="{BB962C8B-B14F-4D97-AF65-F5344CB8AC3E}">
        <p14:creationId xmlns:p14="http://schemas.microsoft.com/office/powerpoint/2010/main" val="2631125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pPr/>
              <a:t>63</a:t>
            </a:fld>
            <a:endParaRPr lang="en-US"/>
          </a:p>
        </p:txBody>
      </p:sp>
      <p:pic>
        <p:nvPicPr>
          <p:cNvPr id="12" name="Picture 11">
            <a:extLst>
              <a:ext uri="{FF2B5EF4-FFF2-40B4-BE49-F238E27FC236}">
                <a16:creationId xmlns:a16="http://schemas.microsoft.com/office/drawing/2014/main" id="{8BB8953A-2B40-45D1-9F3D-DF0F7F46DAA2}"/>
              </a:ext>
            </a:extLst>
          </p:cNvPr>
          <p:cNvPicPr/>
          <p:nvPr/>
        </p:nvPicPr>
        <p:blipFill>
          <a:blip r:embed="rId2"/>
          <a:stretch/>
        </p:blipFill>
        <p:spPr>
          <a:xfrm>
            <a:off x="457080" y="265320"/>
            <a:ext cx="1071000" cy="1063080"/>
          </a:xfrm>
          <a:prstGeom prst="rect">
            <a:avLst/>
          </a:prstGeom>
          <a:ln>
            <a:noFill/>
          </a:ln>
        </p:spPr>
      </p:pic>
      <p:pic>
        <p:nvPicPr>
          <p:cNvPr id="13" name="Picture 12">
            <a:extLst>
              <a:ext uri="{FF2B5EF4-FFF2-40B4-BE49-F238E27FC236}">
                <a16:creationId xmlns:a16="http://schemas.microsoft.com/office/drawing/2014/main" id="{4251D68F-6615-438B-B2F9-2E9EBB5B02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67458" y="136525"/>
            <a:ext cx="972142" cy="1312392"/>
          </a:xfrm>
          <a:prstGeom prst="rect">
            <a:avLst/>
          </a:prstGeom>
        </p:spPr>
      </p:pic>
      <p:sp>
        <p:nvSpPr>
          <p:cNvPr id="14" name="Date Placeholder 1">
            <a:extLst>
              <a:ext uri="{FF2B5EF4-FFF2-40B4-BE49-F238E27FC236}">
                <a16:creationId xmlns:a16="http://schemas.microsoft.com/office/drawing/2014/main" id="{E358B1A0-94E8-4EDE-B5A7-7E831E65C240}"/>
              </a:ext>
            </a:extLst>
          </p:cNvPr>
          <p:cNvSpPr>
            <a:spLocks noGrp="1"/>
          </p:cNvSpPr>
          <p:nvPr>
            <p:ph type="dt" sz="half" idx="10"/>
          </p:nvPr>
        </p:nvSpPr>
        <p:spPr>
          <a:xfrm>
            <a:off x="838200" y="6356350"/>
            <a:ext cx="2743200" cy="365125"/>
          </a:xfrm>
        </p:spPr>
        <p:txBody>
          <a:bodyPr/>
          <a:lstStyle/>
          <a:p>
            <a:fld id="{6A0133CB-291C-4A98-A3FD-81B296B768F4}" type="datetime1">
              <a:rPr lang="en-US" smtClean="0"/>
              <a:t>8/6/2020</a:t>
            </a:fld>
            <a:endParaRPr lang="en-US"/>
          </a:p>
        </p:txBody>
      </p:sp>
      <p:sp>
        <p:nvSpPr>
          <p:cNvPr id="15" name="Footer Placeholder 2">
            <a:extLst>
              <a:ext uri="{FF2B5EF4-FFF2-40B4-BE49-F238E27FC236}">
                <a16:creationId xmlns:a16="http://schemas.microsoft.com/office/drawing/2014/main" id="{E7BF77F9-2E11-400E-B386-40D2DAA9B172}"/>
              </a:ext>
            </a:extLst>
          </p:cNvPr>
          <p:cNvSpPr>
            <a:spLocks noGrp="1"/>
          </p:cNvSpPr>
          <p:nvPr>
            <p:ph type="ftr" sz="quarter" idx="11"/>
          </p:nvPr>
        </p:nvSpPr>
        <p:spPr>
          <a:xfrm>
            <a:off x="4038600" y="6356350"/>
            <a:ext cx="4114800" cy="365125"/>
          </a:xfrm>
        </p:spPr>
        <p:txBody>
          <a:bodyPr/>
          <a:lstStyle/>
          <a:p>
            <a:r>
              <a:rPr lang="en-US"/>
              <a:t>Webinar PINSTECH-CERN Collaboration </a:t>
            </a:r>
            <a:endParaRPr lang="en-US" dirty="0"/>
          </a:p>
        </p:txBody>
      </p:sp>
      <p:sp>
        <p:nvSpPr>
          <p:cNvPr id="2" name="TextBox 1">
            <a:extLst>
              <a:ext uri="{FF2B5EF4-FFF2-40B4-BE49-F238E27FC236}">
                <a16:creationId xmlns:a16="http://schemas.microsoft.com/office/drawing/2014/main" id="{1754C289-9A3E-47F7-89F9-B6F6F3E05540}"/>
              </a:ext>
            </a:extLst>
          </p:cNvPr>
          <p:cNvSpPr txBox="1"/>
          <p:nvPr/>
        </p:nvSpPr>
        <p:spPr>
          <a:xfrm>
            <a:off x="4038600" y="2633948"/>
            <a:ext cx="4430597" cy="523220"/>
          </a:xfrm>
          <a:prstGeom prst="rect">
            <a:avLst/>
          </a:prstGeom>
          <a:noFill/>
        </p:spPr>
        <p:txBody>
          <a:bodyPr wrap="square" rtlCol="0">
            <a:spAutoFit/>
          </a:bodyPr>
          <a:lstStyle/>
          <a:p>
            <a:r>
              <a:rPr lang="fr-CH" sz="2800" b="1" dirty="0" err="1">
                <a:solidFill>
                  <a:srgbClr val="FF0000"/>
                </a:solidFill>
              </a:rPr>
              <a:t>Thank</a:t>
            </a:r>
            <a:r>
              <a:rPr lang="fr-CH" sz="2800" b="1" dirty="0">
                <a:solidFill>
                  <a:srgbClr val="FF0000"/>
                </a:solidFill>
              </a:rPr>
              <a:t> </a:t>
            </a:r>
            <a:r>
              <a:rPr lang="fr-CH" sz="2800" b="1" dirty="0" err="1">
                <a:solidFill>
                  <a:srgbClr val="FF0000"/>
                </a:solidFill>
              </a:rPr>
              <a:t>you</a:t>
            </a:r>
            <a:r>
              <a:rPr lang="fr-CH" sz="2800" b="1" dirty="0">
                <a:solidFill>
                  <a:srgbClr val="FF0000"/>
                </a:solidFill>
              </a:rPr>
              <a:t> for </a:t>
            </a:r>
            <a:r>
              <a:rPr lang="fr-CH" sz="2800" b="1" dirty="0" err="1">
                <a:solidFill>
                  <a:srgbClr val="FF0000"/>
                </a:solidFill>
              </a:rPr>
              <a:t>your</a:t>
            </a:r>
            <a:r>
              <a:rPr lang="fr-CH" sz="2800" b="1" dirty="0">
                <a:solidFill>
                  <a:srgbClr val="FF0000"/>
                </a:solidFill>
              </a:rPr>
              <a:t> attention</a:t>
            </a:r>
            <a:endParaRPr lang="en-US" sz="2800" b="1" dirty="0">
              <a:solidFill>
                <a:srgbClr val="FF0000"/>
              </a:solidFill>
            </a:endParaRPr>
          </a:p>
        </p:txBody>
      </p:sp>
    </p:spTree>
    <p:extLst>
      <p:ext uri="{BB962C8B-B14F-4D97-AF65-F5344CB8AC3E}">
        <p14:creationId xmlns:p14="http://schemas.microsoft.com/office/powerpoint/2010/main" val="2594084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F230016-B62A-4FC7-A273-E74EFEADB800}"/>
              </a:ext>
            </a:extLst>
          </p:cNvPr>
          <p:cNvSpPr>
            <a:spLocks noGrp="1"/>
          </p:cNvSpPr>
          <p:nvPr>
            <p:ph type="sldNum" sz="quarter" idx="12"/>
          </p:nvPr>
        </p:nvSpPr>
        <p:spPr>
          <a:xfrm>
            <a:off x="10058400" y="6492876"/>
            <a:ext cx="609600" cy="365125"/>
          </a:xfrm>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23F1B1B-5890-40D0-BE2F-820F9FA0B59D}" type="slidenum">
              <a:rPr lang="en-US" altLang="en-US">
                <a:solidFill>
                  <a:srgbClr val="A7A399"/>
                </a:solidFill>
                <a:latin typeface="Verdana" panose="020B0604030504040204" pitchFamily="34" charset="0"/>
              </a:rPr>
              <a:pPr eaLnBrk="1" hangingPunct="1"/>
              <a:t>7</a:t>
            </a:fld>
            <a:endParaRPr lang="en-US" altLang="en-US">
              <a:solidFill>
                <a:srgbClr val="A7A399"/>
              </a:solidFill>
              <a:latin typeface="Verdana" panose="020B0604030504040204" pitchFamily="34" charset="0"/>
            </a:endParaRPr>
          </a:p>
        </p:txBody>
      </p:sp>
      <p:sp>
        <p:nvSpPr>
          <p:cNvPr id="14340" name="TextBox 11">
            <a:extLst>
              <a:ext uri="{FF2B5EF4-FFF2-40B4-BE49-F238E27FC236}">
                <a16:creationId xmlns:a16="http://schemas.microsoft.com/office/drawing/2014/main" id="{9F5A0014-2B51-4031-8C39-4B72BD0A8E49}"/>
              </a:ext>
            </a:extLst>
          </p:cNvPr>
          <p:cNvSpPr txBox="1">
            <a:spLocks noChangeArrowheads="1"/>
          </p:cNvSpPr>
          <p:nvPr/>
        </p:nvSpPr>
        <p:spPr bwMode="auto">
          <a:xfrm>
            <a:off x="8382000" y="41148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chemeClr val="bg1"/>
                </a:solidFill>
              </a:rPr>
              <a:t>France</a:t>
            </a:r>
          </a:p>
        </p:txBody>
      </p:sp>
      <p:sp>
        <p:nvSpPr>
          <p:cNvPr id="2" name="Date Placeholder 1">
            <a:extLst>
              <a:ext uri="{FF2B5EF4-FFF2-40B4-BE49-F238E27FC236}">
                <a16:creationId xmlns:a16="http://schemas.microsoft.com/office/drawing/2014/main" id="{97D61B65-C305-49E8-92EC-3D5A4BB98ADF}"/>
              </a:ext>
            </a:extLst>
          </p:cNvPr>
          <p:cNvSpPr>
            <a:spLocks noGrp="1"/>
          </p:cNvSpPr>
          <p:nvPr>
            <p:ph type="dt" sz="half" idx="10"/>
          </p:nvPr>
        </p:nvSpPr>
        <p:spPr/>
        <p:txBody>
          <a:bodyPr/>
          <a:lstStyle/>
          <a:p>
            <a:fld id="{EAEB4E7E-7175-44F3-BB17-1A85C4A5A5B4}" type="datetime1">
              <a:rPr lang="en-US" smtClean="0"/>
              <a:t>8/5/2020</a:t>
            </a:fld>
            <a:endParaRPr lang="en-US"/>
          </a:p>
        </p:txBody>
      </p:sp>
      <p:sp>
        <p:nvSpPr>
          <p:cNvPr id="3" name="Footer Placeholder 2">
            <a:extLst>
              <a:ext uri="{FF2B5EF4-FFF2-40B4-BE49-F238E27FC236}">
                <a16:creationId xmlns:a16="http://schemas.microsoft.com/office/drawing/2014/main" id="{AC113822-524E-43DE-ACBB-52E24B238FBF}"/>
              </a:ext>
            </a:extLst>
          </p:cNvPr>
          <p:cNvSpPr>
            <a:spLocks noGrp="1"/>
          </p:cNvSpPr>
          <p:nvPr>
            <p:ph type="ftr" sz="quarter" idx="11"/>
          </p:nvPr>
        </p:nvSpPr>
        <p:spPr/>
        <p:txBody>
          <a:bodyPr/>
          <a:lstStyle/>
          <a:p>
            <a:r>
              <a:rPr lang="en-US"/>
              <a:t>Webinar PINSTECH-CERN Collaboration </a:t>
            </a:r>
          </a:p>
        </p:txBody>
      </p:sp>
      <p:pic>
        <p:nvPicPr>
          <p:cNvPr id="11" name="Picture 5">
            <a:extLst>
              <a:ext uri="{FF2B5EF4-FFF2-40B4-BE49-F238E27FC236}">
                <a16:creationId xmlns:a16="http://schemas.microsoft.com/office/drawing/2014/main" id="{2D080ABE-5FE9-471A-8425-AB48815F5F69}"/>
              </a:ext>
            </a:extLst>
          </p:cNvPr>
          <p:cNvPicPr/>
          <p:nvPr/>
        </p:nvPicPr>
        <p:blipFill>
          <a:blip r:embed="rId2"/>
          <a:stretch/>
        </p:blipFill>
        <p:spPr>
          <a:xfrm>
            <a:off x="29194" y="33011"/>
            <a:ext cx="1071000" cy="1063080"/>
          </a:xfrm>
          <a:prstGeom prst="rect">
            <a:avLst/>
          </a:prstGeom>
          <a:ln>
            <a:noFill/>
          </a:ln>
        </p:spPr>
      </p:pic>
      <p:sp>
        <p:nvSpPr>
          <p:cNvPr id="17" name="object 4">
            <a:extLst>
              <a:ext uri="{FF2B5EF4-FFF2-40B4-BE49-F238E27FC236}">
                <a16:creationId xmlns:a16="http://schemas.microsoft.com/office/drawing/2014/main" id="{64DAE520-B71E-45CB-9318-FA288C03CB79}"/>
              </a:ext>
            </a:extLst>
          </p:cNvPr>
          <p:cNvSpPr/>
          <p:nvPr/>
        </p:nvSpPr>
        <p:spPr>
          <a:xfrm>
            <a:off x="1065560" y="836641"/>
            <a:ext cx="2880319" cy="1915955"/>
          </a:xfrm>
          <a:prstGeom prst="rect">
            <a:avLst/>
          </a:prstGeom>
          <a:blipFill>
            <a:blip r:embed="rId3" cstate="print"/>
            <a:stretch>
              <a:fillRect/>
            </a:stretch>
          </a:blipFill>
        </p:spPr>
        <p:txBody>
          <a:bodyPr wrap="square" lIns="0" tIns="0" rIns="0" bIns="0" rtlCol="0"/>
          <a:lstStyle/>
          <a:p>
            <a:endParaRPr/>
          </a:p>
        </p:txBody>
      </p:sp>
      <p:sp>
        <p:nvSpPr>
          <p:cNvPr id="21" name="object 5">
            <a:extLst>
              <a:ext uri="{FF2B5EF4-FFF2-40B4-BE49-F238E27FC236}">
                <a16:creationId xmlns:a16="http://schemas.microsoft.com/office/drawing/2014/main" id="{78F475BB-BD8B-4A6B-BC32-A36E2EA28047}"/>
              </a:ext>
            </a:extLst>
          </p:cNvPr>
          <p:cNvSpPr/>
          <p:nvPr/>
        </p:nvSpPr>
        <p:spPr>
          <a:xfrm>
            <a:off x="982157" y="2885752"/>
            <a:ext cx="2912486" cy="1680936"/>
          </a:xfrm>
          <a:prstGeom prst="rect">
            <a:avLst/>
          </a:prstGeom>
          <a:blipFill>
            <a:blip r:embed="rId4" cstate="print"/>
            <a:stretch>
              <a:fillRect/>
            </a:stretch>
          </a:blipFill>
        </p:spPr>
        <p:txBody>
          <a:bodyPr wrap="square" lIns="0" tIns="0" rIns="0" bIns="0" rtlCol="0"/>
          <a:lstStyle/>
          <a:p>
            <a:endParaRPr/>
          </a:p>
        </p:txBody>
      </p:sp>
      <p:sp>
        <p:nvSpPr>
          <p:cNvPr id="22" name="object 7">
            <a:extLst>
              <a:ext uri="{FF2B5EF4-FFF2-40B4-BE49-F238E27FC236}">
                <a16:creationId xmlns:a16="http://schemas.microsoft.com/office/drawing/2014/main" id="{C11D9A3E-5E8A-43BE-9D63-E3DE07145391}"/>
              </a:ext>
            </a:extLst>
          </p:cNvPr>
          <p:cNvSpPr/>
          <p:nvPr/>
        </p:nvSpPr>
        <p:spPr>
          <a:xfrm>
            <a:off x="948862" y="4755226"/>
            <a:ext cx="2880319" cy="1920212"/>
          </a:xfrm>
          <a:prstGeom prst="rect">
            <a:avLst/>
          </a:prstGeom>
          <a:blipFill>
            <a:blip r:embed="rId5" cstate="print"/>
            <a:stretch>
              <a:fillRect/>
            </a:stretch>
          </a:blipFill>
        </p:spPr>
        <p:txBody>
          <a:bodyPr wrap="square" lIns="0" tIns="0" rIns="0" bIns="0" rtlCol="0"/>
          <a:lstStyle/>
          <a:p>
            <a:endParaRPr/>
          </a:p>
        </p:txBody>
      </p:sp>
      <p:sp>
        <p:nvSpPr>
          <p:cNvPr id="23" name="object 6">
            <a:extLst>
              <a:ext uri="{FF2B5EF4-FFF2-40B4-BE49-F238E27FC236}">
                <a16:creationId xmlns:a16="http://schemas.microsoft.com/office/drawing/2014/main" id="{A19B12BA-EEF4-4383-9043-563918D4AB2B}"/>
              </a:ext>
            </a:extLst>
          </p:cNvPr>
          <p:cNvSpPr txBox="1"/>
          <p:nvPr/>
        </p:nvSpPr>
        <p:spPr>
          <a:xfrm>
            <a:off x="5255260" y="1096091"/>
            <a:ext cx="4498340" cy="3194050"/>
          </a:xfrm>
          <a:prstGeom prst="rect">
            <a:avLst/>
          </a:prstGeom>
        </p:spPr>
        <p:txBody>
          <a:bodyPr vert="horz" wrap="square" lIns="0" tIns="12700" rIns="0" bIns="0" rtlCol="0">
            <a:spAutoFit/>
          </a:bodyPr>
          <a:lstStyle/>
          <a:p>
            <a:pPr marL="83820" algn="ctr">
              <a:lnSpc>
                <a:spcPts val="2840"/>
              </a:lnSpc>
              <a:spcBef>
                <a:spcPts val="100"/>
              </a:spcBef>
            </a:pPr>
            <a:r>
              <a:rPr sz="2400" b="1" u="heavy" spc="-5" dirty="0">
                <a:solidFill>
                  <a:srgbClr val="FFFF00"/>
                </a:solidFill>
                <a:uFill>
                  <a:solidFill>
                    <a:srgbClr val="FFFB00"/>
                  </a:solidFill>
                </a:uFill>
                <a:latin typeface="Arial"/>
                <a:cs typeface="Arial"/>
              </a:rPr>
              <a:t>LHCf</a:t>
            </a:r>
            <a:endParaRPr sz="2400" dirty="0">
              <a:latin typeface="Arial"/>
              <a:cs typeface="Arial"/>
            </a:endParaRPr>
          </a:p>
          <a:p>
            <a:pPr marL="12065" marR="5080" algn="ctr">
              <a:lnSpc>
                <a:spcPts val="2900"/>
              </a:lnSpc>
              <a:spcBef>
                <a:spcPts val="40"/>
              </a:spcBef>
            </a:pPr>
            <a:r>
              <a:rPr sz="2400" dirty="0">
                <a:latin typeface="Arial"/>
                <a:cs typeface="Arial"/>
              </a:rPr>
              <a:t>measurement of </a:t>
            </a:r>
            <a:r>
              <a:rPr sz="2400" spc="-5" dirty="0">
                <a:latin typeface="Arial"/>
                <a:cs typeface="Arial"/>
              </a:rPr>
              <a:t>forward neutral  particle production for </a:t>
            </a:r>
            <a:r>
              <a:rPr sz="2400" dirty="0">
                <a:latin typeface="Arial"/>
                <a:cs typeface="Arial"/>
              </a:rPr>
              <a:t>cosmic ray  research</a:t>
            </a:r>
          </a:p>
          <a:p>
            <a:pPr>
              <a:lnSpc>
                <a:spcPct val="100000"/>
              </a:lnSpc>
            </a:pPr>
            <a:endParaRPr sz="2700" dirty="0">
              <a:latin typeface="Times New Roman"/>
              <a:cs typeface="Times New Roman"/>
            </a:endParaRPr>
          </a:p>
          <a:p>
            <a:pPr marL="50165" algn="ctr">
              <a:lnSpc>
                <a:spcPts val="2840"/>
              </a:lnSpc>
              <a:spcBef>
                <a:spcPts val="1685"/>
              </a:spcBef>
            </a:pPr>
            <a:r>
              <a:rPr sz="2400" b="1" u="heavy" spc="-5" dirty="0">
                <a:solidFill>
                  <a:srgbClr val="FFFF00"/>
                </a:solidFill>
                <a:uFill>
                  <a:solidFill>
                    <a:srgbClr val="FFFB00"/>
                  </a:solidFill>
                </a:uFill>
                <a:latin typeface="Arial"/>
                <a:cs typeface="Arial"/>
              </a:rPr>
              <a:t>MoEDAL</a:t>
            </a:r>
            <a:endParaRPr sz="2400" dirty="0">
              <a:latin typeface="Arial"/>
              <a:cs typeface="Arial"/>
            </a:endParaRPr>
          </a:p>
          <a:p>
            <a:pPr marL="153035" marR="100330" algn="ctr">
              <a:lnSpc>
                <a:spcPts val="2900"/>
              </a:lnSpc>
              <a:spcBef>
                <a:spcPts val="40"/>
              </a:spcBef>
            </a:pPr>
            <a:r>
              <a:rPr sz="2400" dirty="0">
                <a:latin typeface="Arial"/>
                <a:cs typeface="Arial"/>
              </a:rPr>
              <a:t>Monopole and </a:t>
            </a:r>
            <a:r>
              <a:rPr sz="2400" spc="-5" dirty="0">
                <a:latin typeface="Arial"/>
                <a:cs typeface="Arial"/>
              </a:rPr>
              <a:t>Exotics</a:t>
            </a:r>
            <a:r>
              <a:rPr sz="2400" spc="-45" dirty="0">
                <a:latin typeface="Arial"/>
                <a:cs typeface="Arial"/>
              </a:rPr>
              <a:t> </a:t>
            </a:r>
            <a:r>
              <a:rPr sz="2400" spc="-5" dirty="0">
                <a:latin typeface="Arial"/>
                <a:cs typeface="Arial"/>
              </a:rPr>
              <a:t>Detector  at </a:t>
            </a:r>
            <a:r>
              <a:rPr sz="2400" dirty="0">
                <a:latin typeface="Arial"/>
                <a:cs typeface="Arial"/>
              </a:rPr>
              <a:t>the</a:t>
            </a:r>
            <a:r>
              <a:rPr sz="2400" spc="-10" dirty="0">
                <a:latin typeface="Arial"/>
                <a:cs typeface="Arial"/>
              </a:rPr>
              <a:t> </a:t>
            </a:r>
            <a:r>
              <a:rPr sz="2400" spc="-5" dirty="0">
                <a:latin typeface="Arial"/>
                <a:cs typeface="Arial"/>
              </a:rPr>
              <a:t>LHC</a:t>
            </a:r>
            <a:endParaRPr sz="2400" dirty="0">
              <a:latin typeface="Arial"/>
              <a:cs typeface="Arial"/>
            </a:endParaRPr>
          </a:p>
        </p:txBody>
      </p:sp>
      <p:sp>
        <p:nvSpPr>
          <p:cNvPr id="24" name="object 8">
            <a:extLst>
              <a:ext uri="{FF2B5EF4-FFF2-40B4-BE49-F238E27FC236}">
                <a16:creationId xmlns:a16="http://schemas.microsoft.com/office/drawing/2014/main" id="{E28125F1-7125-49A1-8C73-5ED6742B873D}"/>
              </a:ext>
            </a:extLst>
          </p:cNvPr>
          <p:cNvSpPr txBox="1"/>
          <p:nvPr/>
        </p:nvSpPr>
        <p:spPr>
          <a:xfrm>
            <a:off x="5091430" y="4755226"/>
            <a:ext cx="4662170" cy="1458595"/>
          </a:xfrm>
          <a:prstGeom prst="rect">
            <a:avLst/>
          </a:prstGeom>
        </p:spPr>
        <p:txBody>
          <a:bodyPr vert="horz" wrap="square" lIns="0" tIns="0" rIns="0" bIns="0" rtlCol="0">
            <a:spAutoFit/>
          </a:bodyPr>
          <a:lstStyle/>
          <a:p>
            <a:pPr marL="5715" algn="ctr">
              <a:lnSpc>
                <a:spcPts val="2715"/>
              </a:lnSpc>
            </a:pPr>
            <a:r>
              <a:rPr sz="2400" b="1" u="heavy" spc="-15" dirty="0">
                <a:solidFill>
                  <a:srgbClr val="FFFF00"/>
                </a:solidFill>
                <a:uFill>
                  <a:solidFill>
                    <a:srgbClr val="FFFB00"/>
                  </a:solidFill>
                </a:uFill>
                <a:latin typeface="Arial"/>
                <a:cs typeface="Arial"/>
              </a:rPr>
              <a:t>TOTEM</a:t>
            </a:r>
            <a:endParaRPr sz="2400" dirty="0">
              <a:latin typeface="Arial"/>
              <a:cs typeface="Arial"/>
            </a:endParaRPr>
          </a:p>
          <a:p>
            <a:pPr marL="850900" marR="854710" indent="15875" algn="ctr">
              <a:lnSpc>
                <a:spcPts val="2900"/>
              </a:lnSpc>
              <a:spcBef>
                <a:spcPts val="40"/>
              </a:spcBef>
            </a:pPr>
            <a:r>
              <a:rPr sz="2400" spc="-55" dirty="0">
                <a:latin typeface="Arial"/>
                <a:cs typeface="Arial"/>
              </a:rPr>
              <a:t>Total </a:t>
            </a:r>
            <a:r>
              <a:rPr sz="2400" dirty="0">
                <a:latin typeface="Arial"/>
                <a:cs typeface="Arial"/>
              </a:rPr>
              <a:t>Cross </a:t>
            </a:r>
            <a:r>
              <a:rPr sz="2400" spc="-5" dirty="0">
                <a:latin typeface="Arial"/>
                <a:cs typeface="Arial"/>
              </a:rPr>
              <a:t>Section,  Elastic Scattering</a:t>
            </a:r>
            <a:r>
              <a:rPr sz="2400" spc="-30" dirty="0">
                <a:latin typeface="Arial"/>
                <a:cs typeface="Arial"/>
              </a:rPr>
              <a:t> </a:t>
            </a:r>
            <a:r>
              <a:rPr sz="2400" dirty="0">
                <a:latin typeface="Arial"/>
                <a:cs typeface="Arial"/>
              </a:rPr>
              <a:t>and</a:t>
            </a:r>
          </a:p>
          <a:p>
            <a:pPr algn="ctr">
              <a:lnSpc>
                <a:spcPts val="2800"/>
              </a:lnSpc>
            </a:pPr>
            <a:r>
              <a:rPr sz="2400" spc="-5" dirty="0">
                <a:latin typeface="Arial"/>
                <a:cs typeface="Arial"/>
              </a:rPr>
              <a:t>Diffraction Dissociation </a:t>
            </a:r>
            <a:r>
              <a:rPr sz="2400" dirty="0">
                <a:latin typeface="Arial"/>
                <a:cs typeface="Arial"/>
              </a:rPr>
              <a:t>at </a:t>
            </a:r>
            <a:r>
              <a:rPr sz="2400" spc="-5" dirty="0">
                <a:latin typeface="Arial"/>
                <a:cs typeface="Arial"/>
              </a:rPr>
              <a:t>the</a:t>
            </a:r>
            <a:r>
              <a:rPr sz="2400" spc="-30" dirty="0">
                <a:latin typeface="Arial"/>
                <a:cs typeface="Arial"/>
              </a:rPr>
              <a:t> </a:t>
            </a:r>
            <a:r>
              <a:rPr sz="2400" dirty="0">
                <a:latin typeface="Arial"/>
                <a:cs typeface="Arial"/>
              </a:rPr>
              <a:t>LHC</a:t>
            </a:r>
          </a:p>
        </p:txBody>
      </p:sp>
      <p:sp>
        <p:nvSpPr>
          <p:cNvPr id="25" name="object 3">
            <a:extLst>
              <a:ext uri="{FF2B5EF4-FFF2-40B4-BE49-F238E27FC236}">
                <a16:creationId xmlns:a16="http://schemas.microsoft.com/office/drawing/2014/main" id="{A9CA61BB-89E6-4DC1-8C08-7391F67CA930}"/>
              </a:ext>
            </a:extLst>
          </p:cNvPr>
          <p:cNvSpPr txBox="1">
            <a:spLocks noGrp="1"/>
          </p:cNvSpPr>
          <p:nvPr>
            <p:ph type="title"/>
          </p:nvPr>
        </p:nvSpPr>
        <p:spPr>
          <a:xfrm>
            <a:off x="1252912" y="136827"/>
            <a:ext cx="9686175" cy="505267"/>
          </a:xfrm>
          <a:prstGeom prst="rect">
            <a:avLst/>
          </a:prstGeom>
        </p:spPr>
        <p:txBody>
          <a:bodyPr vert="horz" wrap="square" lIns="0" tIns="12700" rIns="0" bIns="0" rtlCol="0">
            <a:spAutoFit/>
          </a:bodyPr>
          <a:lstStyle/>
          <a:p>
            <a:pPr marL="12700">
              <a:lnSpc>
                <a:spcPct val="100000"/>
              </a:lnSpc>
              <a:spcBef>
                <a:spcPts val="100"/>
              </a:spcBef>
            </a:pPr>
            <a:r>
              <a:rPr sz="3200" b="1" spc="-5" dirty="0">
                <a:solidFill>
                  <a:srgbClr val="FF0000"/>
                </a:solidFill>
                <a:latin typeface="Arial"/>
                <a:cs typeface="Arial"/>
              </a:rPr>
              <a:t>But also </a:t>
            </a:r>
            <a:r>
              <a:rPr sz="3200" b="1" dirty="0">
                <a:solidFill>
                  <a:srgbClr val="FF0000"/>
                </a:solidFill>
                <a:latin typeface="Arial"/>
                <a:cs typeface="Arial"/>
              </a:rPr>
              <a:t>3 </a:t>
            </a:r>
            <a:r>
              <a:rPr sz="3200" b="1" spc="-25" dirty="0">
                <a:solidFill>
                  <a:srgbClr val="FF0000"/>
                </a:solidFill>
                <a:latin typeface="Arial"/>
                <a:cs typeface="Arial"/>
              </a:rPr>
              <a:t>smaller</a:t>
            </a:r>
            <a:r>
              <a:rPr lang="fr-CH" sz="3200" b="1" spc="-25" dirty="0">
                <a:solidFill>
                  <a:srgbClr val="FF0000"/>
                </a:solidFill>
                <a:latin typeface="Arial"/>
                <a:cs typeface="Arial"/>
              </a:rPr>
              <a:t> at LHC</a:t>
            </a:r>
            <a:r>
              <a:rPr sz="3200" b="1" spc="-25" dirty="0">
                <a:solidFill>
                  <a:srgbClr val="FF0000"/>
                </a:solidFill>
                <a:latin typeface="Arial"/>
                <a:cs typeface="Arial"/>
              </a:rPr>
              <a:t>, </a:t>
            </a:r>
            <a:r>
              <a:rPr sz="3200" b="1" spc="-5" dirty="0">
                <a:solidFill>
                  <a:srgbClr val="FF0000"/>
                </a:solidFill>
                <a:latin typeface="Arial"/>
                <a:cs typeface="Arial"/>
              </a:rPr>
              <a:t>more specialized</a:t>
            </a:r>
            <a:r>
              <a:rPr sz="3200" b="1" spc="40" dirty="0">
                <a:solidFill>
                  <a:srgbClr val="FF0000"/>
                </a:solidFill>
                <a:latin typeface="Arial"/>
                <a:cs typeface="Arial"/>
              </a:rPr>
              <a:t> </a:t>
            </a:r>
            <a:r>
              <a:rPr sz="3200" b="1" spc="-5" dirty="0">
                <a:solidFill>
                  <a:srgbClr val="FF0000"/>
                </a:solidFill>
                <a:latin typeface="Arial"/>
                <a:cs typeface="Arial"/>
              </a:rPr>
              <a:t>ones:</a:t>
            </a:r>
            <a:endParaRPr sz="3200" dirty="0">
              <a:solidFill>
                <a:srgbClr val="FF0000"/>
              </a:solidFill>
              <a:latin typeface="Arial"/>
              <a:cs typeface="Arial"/>
            </a:endParaRPr>
          </a:p>
        </p:txBody>
      </p:sp>
    </p:spTree>
    <p:extLst>
      <p:ext uri="{BB962C8B-B14F-4D97-AF65-F5344CB8AC3E}">
        <p14:creationId xmlns:p14="http://schemas.microsoft.com/office/powerpoint/2010/main" val="48685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F230016-B62A-4FC7-A273-E74EFEADB800}"/>
              </a:ext>
            </a:extLst>
          </p:cNvPr>
          <p:cNvSpPr>
            <a:spLocks noGrp="1"/>
          </p:cNvSpPr>
          <p:nvPr>
            <p:ph type="sldNum" sz="quarter" idx="12"/>
          </p:nvPr>
        </p:nvSpPr>
        <p:spPr>
          <a:xfrm>
            <a:off x="10058400" y="6492876"/>
            <a:ext cx="609600" cy="365125"/>
          </a:xfrm>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23F1B1B-5890-40D0-BE2F-820F9FA0B59D}" type="slidenum">
              <a:rPr lang="en-US" altLang="en-US">
                <a:solidFill>
                  <a:srgbClr val="A7A399"/>
                </a:solidFill>
                <a:latin typeface="Verdana" panose="020B0604030504040204" pitchFamily="34" charset="0"/>
              </a:rPr>
              <a:pPr eaLnBrk="1" hangingPunct="1"/>
              <a:t>8</a:t>
            </a:fld>
            <a:endParaRPr lang="en-US" altLang="en-US">
              <a:solidFill>
                <a:srgbClr val="A7A399"/>
              </a:solidFill>
              <a:latin typeface="Verdana" panose="020B0604030504040204" pitchFamily="34" charset="0"/>
            </a:endParaRPr>
          </a:p>
        </p:txBody>
      </p:sp>
      <p:sp>
        <p:nvSpPr>
          <p:cNvPr id="14340" name="TextBox 11">
            <a:extLst>
              <a:ext uri="{FF2B5EF4-FFF2-40B4-BE49-F238E27FC236}">
                <a16:creationId xmlns:a16="http://schemas.microsoft.com/office/drawing/2014/main" id="{9F5A0014-2B51-4031-8C39-4B72BD0A8E49}"/>
              </a:ext>
            </a:extLst>
          </p:cNvPr>
          <p:cNvSpPr txBox="1">
            <a:spLocks noChangeArrowheads="1"/>
          </p:cNvSpPr>
          <p:nvPr/>
        </p:nvSpPr>
        <p:spPr bwMode="auto">
          <a:xfrm>
            <a:off x="8382000" y="41148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a:solidFill>
                  <a:schemeClr val="bg1"/>
                </a:solidFill>
              </a:rPr>
              <a:t>France</a:t>
            </a:r>
          </a:p>
        </p:txBody>
      </p:sp>
      <p:sp>
        <p:nvSpPr>
          <p:cNvPr id="2" name="Date Placeholder 1">
            <a:extLst>
              <a:ext uri="{FF2B5EF4-FFF2-40B4-BE49-F238E27FC236}">
                <a16:creationId xmlns:a16="http://schemas.microsoft.com/office/drawing/2014/main" id="{97D61B65-C305-49E8-92EC-3D5A4BB98ADF}"/>
              </a:ext>
            </a:extLst>
          </p:cNvPr>
          <p:cNvSpPr>
            <a:spLocks noGrp="1"/>
          </p:cNvSpPr>
          <p:nvPr>
            <p:ph type="dt" sz="half" idx="10"/>
          </p:nvPr>
        </p:nvSpPr>
        <p:spPr/>
        <p:txBody>
          <a:bodyPr/>
          <a:lstStyle/>
          <a:p>
            <a:fld id="{EAEB4E7E-7175-44F3-BB17-1A85C4A5A5B4}" type="datetime1">
              <a:rPr lang="en-US" smtClean="0"/>
              <a:t>8/5/2020</a:t>
            </a:fld>
            <a:endParaRPr lang="en-US"/>
          </a:p>
        </p:txBody>
      </p:sp>
      <p:sp>
        <p:nvSpPr>
          <p:cNvPr id="3" name="Footer Placeholder 2">
            <a:extLst>
              <a:ext uri="{FF2B5EF4-FFF2-40B4-BE49-F238E27FC236}">
                <a16:creationId xmlns:a16="http://schemas.microsoft.com/office/drawing/2014/main" id="{AC113822-524E-43DE-ACBB-52E24B238FBF}"/>
              </a:ext>
            </a:extLst>
          </p:cNvPr>
          <p:cNvSpPr>
            <a:spLocks noGrp="1"/>
          </p:cNvSpPr>
          <p:nvPr>
            <p:ph type="ftr" sz="quarter" idx="11"/>
          </p:nvPr>
        </p:nvSpPr>
        <p:spPr/>
        <p:txBody>
          <a:bodyPr/>
          <a:lstStyle/>
          <a:p>
            <a:r>
              <a:rPr lang="en-US"/>
              <a:t>Webinar PINSTECH-CERN Collaboration </a:t>
            </a:r>
          </a:p>
        </p:txBody>
      </p:sp>
      <p:pic>
        <p:nvPicPr>
          <p:cNvPr id="11" name="Picture 5">
            <a:extLst>
              <a:ext uri="{FF2B5EF4-FFF2-40B4-BE49-F238E27FC236}">
                <a16:creationId xmlns:a16="http://schemas.microsoft.com/office/drawing/2014/main" id="{2D080ABE-5FE9-471A-8425-AB48815F5F69}"/>
              </a:ext>
            </a:extLst>
          </p:cNvPr>
          <p:cNvPicPr/>
          <p:nvPr/>
        </p:nvPicPr>
        <p:blipFill>
          <a:blip r:embed="rId2"/>
          <a:stretch/>
        </p:blipFill>
        <p:spPr>
          <a:xfrm>
            <a:off x="29194" y="33011"/>
            <a:ext cx="1071000" cy="1063080"/>
          </a:xfrm>
          <a:prstGeom prst="rect">
            <a:avLst/>
          </a:prstGeom>
          <a:ln>
            <a:noFill/>
          </a:ln>
        </p:spPr>
      </p:pic>
      <p:sp>
        <p:nvSpPr>
          <p:cNvPr id="16" name="Rectangle 1">
            <a:extLst>
              <a:ext uri="{FF2B5EF4-FFF2-40B4-BE49-F238E27FC236}">
                <a16:creationId xmlns:a16="http://schemas.microsoft.com/office/drawing/2014/main" id="{A4BB64E2-B8EC-4744-B90B-9CB218831518}"/>
              </a:ext>
            </a:extLst>
          </p:cNvPr>
          <p:cNvSpPr>
            <a:spLocks noChangeArrowheads="1"/>
          </p:cNvSpPr>
          <p:nvPr/>
        </p:nvSpPr>
        <p:spPr bwMode="auto">
          <a:xfrm>
            <a:off x="1828800" y="735013"/>
            <a:ext cx="8229600"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000" b="1" dirty="0">
                <a:solidFill>
                  <a:srgbClr val="0000FF"/>
                </a:solidFill>
              </a:rPr>
              <a:t>Super Proton Synchrotron Experiments:</a:t>
            </a:r>
          </a:p>
          <a:p>
            <a:pPr eaLnBrk="1" hangingPunct="1"/>
            <a:endParaRPr lang="en-US" altLang="en-US" sz="1000" b="1" dirty="0">
              <a:solidFill>
                <a:srgbClr val="0000FF"/>
              </a:solidFill>
            </a:endParaRPr>
          </a:p>
          <a:p>
            <a:pPr eaLnBrk="1" hangingPunct="1"/>
            <a:r>
              <a:rPr lang="en-US" altLang="en-US" b="1" dirty="0">
                <a:solidFill>
                  <a:srgbClr val="002060"/>
                </a:solidFill>
              </a:rPr>
              <a:t>       </a:t>
            </a:r>
            <a:r>
              <a:rPr lang="en-US" altLang="en-US" sz="1600" b="1" dirty="0">
                <a:solidFill>
                  <a:srgbClr val="00B050"/>
                </a:solidFill>
              </a:rPr>
              <a:t>COMPASS</a:t>
            </a:r>
            <a:r>
              <a:rPr lang="en-US" altLang="en-US" sz="1600" b="1" dirty="0"/>
              <a:t>: Common Muon and Proton Apparatus for Structure and 	Spectroscopy.  </a:t>
            </a:r>
            <a:r>
              <a:rPr lang="en-US" altLang="en-US" sz="1600" b="1" dirty="0">
                <a:solidFill>
                  <a:srgbClr val="0000FF"/>
                </a:solidFill>
              </a:rPr>
              <a:t>For quark gluon interaction studies</a:t>
            </a:r>
          </a:p>
          <a:p>
            <a:pPr eaLnBrk="1" hangingPunct="1"/>
            <a:endParaRPr lang="en-US" altLang="en-US" sz="1000" b="1" dirty="0"/>
          </a:p>
          <a:p>
            <a:pPr eaLnBrk="1" hangingPunct="1"/>
            <a:r>
              <a:rPr lang="en-US" altLang="en-US" sz="1600" b="1" dirty="0"/>
              <a:t>       </a:t>
            </a:r>
            <a:r>
              <a:rPr lang="en-US" altLang="en-US" sz="1600" b="1" dirty="0">
                <a:solidFill>
                  <a:srgbClr val="00B050"/>
                </a:solidFill>
              </a:rPr>
              <a:t>NA61/SHINE</a:t>
            </a:r>
            <a:r>
              <a:rPr lang="en-US" altLang="en-US" sz="1600" b="1" dirty="0"/>
              <a:t>: SPS heavy ion and neutrino Experiment. </a:t>
            </a:r>
            <a:r>
              <a:rPr lang="en-US" altLang="en-US" sz="1600" b="1" dirty="0">
                <a:solidFill>
                  <a:srgbClr val="0000FF"/>
                </a:solidFill>
              </a:rPr>
              <a:t>Studies of hadron 	collisions with fixed targets.</a:t>
            </a:r>
          </a:p>
          <a:p>
            <a:pPr eaLnBrk="1" hangingPunct="1"/>
            <a:endParaRPr lang="en-US" altLang="en-US" sz="1000" b="1" dirty="0"/>
          </a:p>
          <a:p>
            <a:pPr eaLnBrk="1" hangingPunct="1"/>
            <a:r>
              <a:rPr lang="en-US" altLang="en-US" sz="1600" b="1" dirty="0">
                <a:solidFill>
                  <a:srgbClr val="00B050"/>
                </a:solidFill>
              </a:rPr>
              <a:t>        NA62</a:t>
            </a:r>
            <a:r>
              <a:rPr lang="en-US" altLang="en-US" sz="1600" b="1" dirty="0"/>
              <a:t>: SPS based Kaon decay studies. Test for Standard Model.</a:t>
            </a:r>
          </a:p>
          <a:p>
            <a:pPr eaLnBrk="1" hangingPunct="1"/>
            <a:endParaRPr lang="en-US" altLang="en-US" sz="1000" b="1" dirty="0"/>
          </a:p>
          <a:p>
            <a:pPr eaLnBrk="1" hangingPunct="1"/>
            <a:r>
              <a:rPr lang="en-US" altLang="en-US" sz="1600" b="1" dirty="0"/>
              <a:t>        </a:t>
            </a:r>
            <a:r>
              <a:rPr lang="en-US" altLang="en-US" sz="1600" b="1" dirty="0">
                <a:solidFill>
                  <a:srgbClr val="00B050"/>
                </a:solidFill>
              </a:rPr>
              <a:t>UA9</a:t>
            </a:r>
            <a:r>
              <a:rPr lang="en-US" altLang="en-US" sz="1600" b="1" dirty="0"/>
              <a:t>: Study of  High energy beam control using crystals.</a:t>
            </a:r>
          </a:p>
          <a:p>
            <a:pPr eaLnBrk="1" hangingPunct="1"/>
            <a:endParaRPr lang="en-US" altLang="en-US" sz="1600" b="1" dirty="0"/>
          </a:p>
          <a:p>
            <a:pPr eaLnBrk="1" hangingPunct="1"/>
            <a:r>
              <a:rPr lang="en-US" altLang="en-US" sz="2000" b="1" dirty="0">
                <a:solidFill>
                  <a:srgbClr val="0000FF"/>
                </a:solidFill>
              </a:rPr>
              <a:t>Proton Synchrotron Experiments:</a:t>
            </a:r>
          </a:p>
          <a:p>
            <a:pPr eaLnBrk="1" hangingPunct="1"/>
            <a:endParaRPr lang="en-US" altLang="en-US" sz="1000" b="1" dirty="0"/>
          </a:p>
          <a:p>
            <a:pPr eaLnBrk="1" hangingPunct="1"/>
            <a:r>
              <a:rPr lang="en-US" altLang="en-US" sz="1600" b="1" dirty="0"/>
              <a:t>         </a:t>
            </a:r>
            <a:r>
              <a:rPr lang="en-US" altLang="en-US" sz="1600" b="1" dirty="0">
                <a:solidFill>
                  <a:srgbClr val="00B050"/>
                </a:solidFill>
              </a:rPr>
              <a:t>CLOUD</a:t>
            </a:r>
            <a:r>
              <a:rPr lang="en-US" altLang="en-US" sz="1600" b="1" dirty="0"/>
              <a:t>: Cosmic rays Leaving Outdoor Droplets. Cosmic rays assisted cloud 	formation.   </a:t>
            </a:r>
          </a:p>
          <a:p>
            <a:pPr eaLnBrk="1" hangingPunct="1"/>
            <a:endParaRPr lang="en-US" altLang="en-US" sz="1000" b="1" dirty="0"/>
          </a:p>
          <a:p>
            <a:pPr eaLnBrk="1" hangingPunct="1"/>
            <a:r>
              <a:rPr lang="en-US" altLang="en-US" sz="1600" b="1" dirty="0">
                <a:solidFill>
                  <a:srgbClr val="00B050"/>
                </a:solidFill>
              </a:rPr>
              <a:t>         DIRAC</a:t>
            </a:r>
            <a:r>
              <a:rPr lang="en-US" altLang="en-US" sz="1600" b="1" dirty="0"/>
              <a:t>: The Dimeson Relativistic Atom Complex. Study of pionium atom 	decay for strong interactions</a:t>
            </a:r>
          </a:p>
          <a:p>
            <a:pPr eaLnBrk="1" hangingPunct="1"/>
            <a:endParaRPr lang="en-US" altLang="en-US" sz="1000" b="1" dirty="0"/>
          </a:p>
          <a:p>
            <a:pPr eaLnBrk="1" hangingPunct="1"/>
            <a:r>
              <a:rPr lang="en-US" altLang="en-US" sz="1600" b="1" dirty="0">
                <a:solidFill>
                  <a:srgbClr val="009900"/>
                </a:solidFill>
              </a:rPr>
              <a:t>        ISOLDE</a:t>
            </a:r>
            <a:r>
              <a:rPr lang="en-US" altLang="en-US" sz="1600" b="1" dirty="0"/>
              <a:t>: Isotope Separator on line Detector.  </a:t>
            </a:r>
            <a:r>
              <a:rPr lang="en-US" altLang="en-US" sz="1600" b="1" dirty="0">
                <a:solidFill>
                  <a:srgbClr val="0000FF"/>
                </a:solidFill>
              </a:rPr>
              <a:t>Radio active Nuclei beams. PS 	Booster. Atomic and Nuclear Physics, Life sciences, Astro-physics. 	About  90 experiments underway.</a:t>
            </a:r>
          </a:p>
          <a:p>
            <a:pPr eaLnBrk="1" hangingPunct="1"/>
            <a:r>
              <a:rPr lang="en-US" altLang="en-US" sz="1600" b="1" dirty="0"/>
              <a:t>         </a:t>
            </a:r>
            <a:r>
              <a:rPr lang="en-US" altLang="en-US" sz="1600" b="1" dirty="0" err="1">
                <a:solidFill>
                  <a:srgbClr val="009900"/>
                </a:solidFill>
              </a:rPr>
              <a:t>nTOF</a:t>
            </a:r>
            <a:r>
              <a:rPr lang="en-US" altLang="en-US" sz="1600" b="1" dirty="0"/>
              <a:t>: neutron time of flight experiments. Beam from few MeV to GeV. </a:t>
            </a:r>
            <a:endParaRPr lang="en-US" altLang="en-US" sz="1000" b="1" dirty="0">
              <a:solidFill>
                <a:srgbClr val="0000FF"/>
              </a:solidFill>
            </a:endParaRPr>
          </a:p>
          <a:p>
            <a:pPr eaLnBrk="1" hangingPunct="1"/>
            <a:endParaRPr lang="en-US" altLang="en-US" dirty="0"/>
          </a:p>
        </p:txBody>
      </p:sp>
      <p:sp>
        <p:nvSpPr>
          <p:cNvPr id="7" name="Rectangle 6">
            <a:extLst>
              <a:ext uri="{FF2B5EF4-FFF2-40B4-BE49-F238E27FC236}">
                <a16:creationId xmlns:a16="http://schemas.microsoft.com/office/drawing/2014/main" id="{7012E6AA-D260-490F-9B68-3E39D9E90466}"/>
              </a:ext>
            </a:extLst>
          </p:cNvPr>
          <p:cNvSpPr/>
          <p:nvPr/>
        </p:nvSpPr>
        <p:spPr>
          <a:xfrm>
            <a:off x="985086" y="102886"/>
            <a:ext cx="11206914" cy="461665"/>
          </a:xfrm>
          <a:prstGeom prst="rect">
            <a:avLst/>
          </a:prstGeom>
        </p:spPr>
        <p:txBody>
          <a:bodyPr wrap="none">
            <a:spAutoFit/>
          </a:bodyPr>
          <a:lstStyle/>
          <a:p>
            <a:r>
              <a:rPr lang="en-US" altLang="en-US" sz="2400" b="1" dirty="0">
                <a:solidFill>
                  <a:srgbClr val="FF0000"/>
                </a:solidFill>
                <a:latin typeface="Arial" panose="020B0604020202020204" pitchFamily="34" charset="0"/>
                <a:cs typeface="Arial" panose="020B0604020202020204" pitchFamily="34" charset="0"/>
              </a:rPr>
              <a:t>Proton Synchrotron (PS) and Super Proton Synchrotron (SPS) Experiments</a:t>
            </a:r>
            <a:endParaRPr lang="en-US" sz="24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6024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24000" y="1"/>
            <a:ext cx="9144000" cy="6858000"/>
          </a:xfrm>
          <a:custGeom>
            <a:avLst/>
            <a:gdLst/>
            <a:ahLst/>
            <a:cxnLst/>
            <a:rect l="l" t="t" r="r" b="b"/>
            <a:pathLst>
              <a:path w="9144000" h="6858000">
                <a:moveTo>
                  <a:pt x="0" y="0"/>
                </a:moveTo>
                <a:lnTo>
                  <a:pt x="9143998" y="0"/>
                </a:lnTo>
                <a:lnTo>
                  <a:pt x="9143998" y="6857998"/>
                </a:lnTo>
                <a:lnTo>
                  <a:pt x="0" y="6857998"/>
                </a:lnTo>
                <a:lnTo>
                  <a:pt x="0" y="0"/>
                </a:lnTo>
                <a:close/>
              </a:path>
            </a:pathLst>
          </a:custGeom>
          <a:solidFill>
            <a:srgbClr val="9BDBF7"/>
          </a:solidFill>
        </p:spPr>
        <p:txBody>
          <a:bodyPr wrap="square" lIns="0" tIns="0" rIns="0" bIns="0" rtlCol="0"/>
          <a:lstStyle/>
          <a:p>
            <a:endParaRPr/>
          </a:p>
        </p:txBody>
      </p:sp>
      <p:sp>
        <p:nvSpPr>
          <p:cNvPr id="3" name="object 3"/>
          <p:cNvSpPr/>
          <p:nvPr/>
        </p:nvSpPr>
        <p:spPr>
          <a:xfrm>
            <a:off x="1676400" y="1749426"/>
            <a:ext cx="8891586" cy="4332287"/>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5139334" y="64770"/>
            <a:ext cx="2286000" cy="513080"/>
          </a:xfrm>
          <a:prstGeom prst="rect">
            <a:avLst/>
          </a:prstGeom>
        </p:spPr>
        <p:txBody>
          <a:bodyPr vert="horz" wrap="square" lIns="0" tIns="12700" rIns="0" bIns="0" rtlCol="0" anchor="ctr">
            <a:spAutoFit/>
          </a:bodyPr>
          <a:lstStyle/>
          <a:p>
            <a:pPr marL="12700">
              <a:lnSpc>
                <a:spcPct val="100000"/>
              </a:lnSpc>
              <a:spcBef>
                <a:spcPts val="100"/>
              </a:spcBef>
            </a:pPr>
            <a:r>
              <a:rPr sz="3200" b="1" dirty="0">
                <a:solidFill>
                  <a:srgbClr val="FF0000"/>
                </a:solidFill>
                <a:latin typeface="Calibri"/>
                <a:cs typeface="Calibri"/>
              </a:rPr>
              <a:t>LHC</a:t>
            </a:r>
            <a:r>
              <a:rPr sz="3200" b="1" spc="-75" dirty="0">
                <a:solidFill>
                  <a:srgbClr val="FF0000"/>
                </a:solidFill>
                <a:latin typeface="Calibri"/>
                <a:cs typeface="Calibri"/>
              </a:rPr>
              <a:t> </a:t>
            </a:r>
            <a:r>
              <a:rPr sz="3200" b="1" spc="-5" dirty="0">
                <a:solidFill>
                  <a:srgbClr val="FF0000"/>
                </a:solidFill>
                <a:latin typeface="Calibri"/>
                <a:cs typeface="Calibri"/>
              </a:rPr>
              <a:t>Schedule</a:t>
            </a:r>
            <a:endParaRPr sz="3200" dirty="0">
              <a:latin typeface="Calibri"/>
              <a:cs typeface="Calibri"/>
            </a:endParaRPr>
          </a:p>
        </p:txBody>
      </p:sp>
      <p:sp>
        <p:nvSpPr>
          <p:cNvPr id="5" name="object 5"/>
          <p:cNvSpPr txBox="1"/>
          <p:nvPr/>
        </p:nvSpPr>
        <p:spPr>
          <a:xfrm>
            <a:off x="1936445" y="203945"/>
            <a:ext cx="1804035" cy="330200"/>
          </a:xfrm>
          <a:prstGeom prst="rect">
            <a:avLst/>
          </a:prstGeom>
        </p:spPr>
        <p:txBody>
          <a:bodyPr vert="horz" wrap="square" lIns="0" tIns="12700" rIns="0" bIns="0" rtlCol="0">
            <a:spAutoFit/>
          </a:bodyPr>
          <a:lstStyle/>
          <a:p>
            <a:pPr marL="12700">
              <a:spcBef>
                <a:spcPts val="100"/>
              </a:spcBef>
            </a:pPr>
            <a:r>
              <a:rPr sz="2000" b="1" spc="-5" dirty="0">
                <a:solidFill>
                  <a:srgbClr val="FF0000"/>
                </a:solidFill>
                <a:latin typeface="Calibri"/>
                <a:cs typeface="Calibri"/>
              </a:rPr>
              <a:t>PHASE </a:t>
            </a:r>
            <a:r>
              <a:rPr sz="2000" b="1" dirty="0">
                <a:solidFill>
                  <a:srgbClr val="FF0000"/>
                </a:solidFill>
                <a:latin typeface="Calibri"/>
                <a:cs typeface="Calibri"/>
              </a:rPr>
              <a:t>I</a:t>
            </a:r>
            <a:r>
              <a:rPr sz="2000" b="1" spc="-45" dirty="0">
                <a:solidFill>
                  <a:srgbClr val="FF0000"/>
                </a:solidFill>
                <a:latin typeface="Calibri"/>
                <a:cs typeface="Calibri"/>
              </a:rPr>
              <a:t> </a:t>
            </a:r>
            <a:r>
              <a:rPr sz="2000" b="1" spc="-5" dirty="0">
                <a:solidFill>
                  <a:srgbClr val="FF0000"/>
                </a:solidFill>
                <a:latin typeface="Calibri"/>
                <a:cs typeface="Calibri"/>
              </a:rPr>
              <a:t>Upgrade</a:t>
            </a:r>
            <a:endParaRPr sz="2000">
              <a:latin typeface="Calibri"/>
              <a:cs typeface="Calibri"/>
            </a:endParaRPr>
          </a:p>
        </p:txBody>
      </p:sp>
      <p:sp>
        <p:nvSpPr>
          <p:cNvPr id="6" name="object 6"/>
          <p:cNvSpPr txBox="1"/>
          <p:nvPr/>
        </p:nvSpPr>
        <p:spPr>
          <a:xfrm>
            <a:off x="1936445" y="508745"/>
            <a:ext cx="4137025" cy="1305560"/>
          </a:xfrm>
          <a:prstGeom prst="rect">
            <a:avLst/>
          </a:prstGeom>
        </p:spPr>
        <p:txBody>
          <a:bodyPr vert="horz" wrap="square" lIns="0" tIns="12700" rIns="0" bIns="0" rtlCol="0">
            <a:spAutoFit/>
          </a:bodyPr>
          <a:lstStyle/>
          <a:p>
            <a:pPr marL="12700" marR="5080">
              <a:spcBef>
                <a:spcPts val="100"/>
              </a:spcBef>
            </a:pPr>
            <a:r>
              <a:rPr sz="2000" b="1" spc="-5" dirty="0">
                <a:solidFill>
                  <a:srgbClr val="008000"/>
                </a:solidFill>
                <a:latin typeface="Calibri"/>
                <a:cs typeface="Calibri"/>
              </a:rPr>
              <a:t>ALICE (51 </a:t>
            </a:r>
            <a:r>
              <a:rPr sz="2000" b="1" dirty="0">
                <a:solidFill>
                  <a:srgbClr val="008000"/>
                </a:solidFill>
                <a:latin typeface="Calibri"/>
                <a:cs typeface="Calibri"/>
              </a:rPr>
              <a:t>+ 8 </a:t>
            </a:r>
            <a:r>
              <a:rPr sz="2000" b="1" spc="-5" dirty="0">
                <a:solidFill>
                  <a:srgbClr val="008000"/>
                </a:solidFill>
                <a:latin typeface="Calibri"/>
                <a:cs typeface="Calibri"/>
              </a:rPr>
              <a:t>M€), </a:t>
            </a:r>
            <a:r>
              <a:rPr sz="2000" b="1" dirty="0">
                <a:solidFill>
                  <a:srgbClr val="008000"/>
                </a:solidFill>
                <a:latin typeface="Calibri"/>
                <a:cs typeface="Calibri"/>
              </a:rPr>
              <a:t>LHCb major</a:t>
            </a:r>
            <a:r>
              <a:rPr sz="2000" b="1" spc="-45" dirty="0">
                <a:solidFill>
                  <a:srgbClr val="008000"/>
                </a:solidFill>
                <a:latin typeface="Calibri"/>
                <a:cs typeface="Calibri"/>
              </a:rPr>
              <a:t> </a:t>
            </a:r>
            <a:r>
              <a:rPr sz="2000" b="1" dirty="0">
                <a:solidFill>
                  <a:srgbClr val="008000"/>
                </a:solidFill>
                <a:latin typeface="Calibri"/>
                <a:cs typeface="Calibri"/>
              </a:rPr>
              <a:t>upgrade  </a:t>
            </a:r>
            <a:r>
              <a:rPr sz="2000" b="1" spc="-5" dirty="0">
                <a:solidFill>
                  <a:srgbClr val="000090"/>
                </a:solidFill>
                <a:latin typeface="Calibri"/>
                <a:cs typeface="Calibri"/>
              </a:rPr>
              <a:t>ATLAS, CMS‚ </a:t>
            </a:r>
            <a:r>
              <a:rPr sz="2000" b="1" dirty="0">
                <a:solidFill>
                  <a:srgbClr val="000090"/>
                </a:solidFill>
                <a:latin typeface="Calibri"/>
                <a:cs typeface="Calibri"/>
              </a:rPr>
              <a:t>“minor“ upgrade</a:t>
            </a:r>
            <a:endParaRPr sz="2000" dirty="0">
              <a:latin typeface="Calibri"/>
              <a:cs typeface="Calibri"/>
            </a:endParaRPr>
          </a:p>
          <a:p>
            <a:pPr marL="12700"/>
            <a:r>
              <a:rPr sz="2000" b="1" dirty="0">
                <a:solidFill>
                  <a:srgbClr val="000090"/>
                </a:solidFill>
                <a:latin typeface="Calibri"/>
                <a:cs typeface="Calibri"/>
              </a:rPr>
              <a:t>LHC </a:t>
            </a:r>
            <a:r>
              <a:rPr sz="2000" b="1" spc="-5" dirty="0">
                <a:solidFill>
                  <a:srgbClr val="000090"/>
                </a:solidFill>
                <a:latin typeface="Calibri"/>
                <a:cs typeface="Calibri"/>
              </a:rPr>
              <a:t>“minor“</a:t>
            </a:r>
            <a:r>
              <a:rPr sz="2000" b="1" spc="-10" dirty="0">
                <a:solidFill>
                  <a:srgbClr val="000090"/>
                </a:solidFill>
                <a:latin typeface="Calibri"/>
                <a:cs typeface="Calibri"/>
              </a:rPr>
              <a:t> </a:t>
            </a:r>
            <a:r>
              <a:rPr sz="2000" b="1" dirty="0">
                <a:solidFill>
                  <a:srgbClr val="000090"/>
                </a:solidFill>
                <a:latin typeface="Calibri"/>
                <a:cs typeface="Calibri"/>
              </a:rPr>
              <a:t>upgrade</a:t>
            </a:r>
            <a:endParaRPr sz="2000" dirty="0">
              <a:latin typeface="Calibri"/>
              <a:cs typeface="Calibri"/>
            </a:endParaRPr>
          </a:p>
          <a:p>
            <a:pPr marL="2309495"/>
            <a:endParaRPr sz="2400" dirty="0">
              <a:latin typeface="Calibri"/>
              <a:cs typeface="Calibri"/>
            </a:endParaRPr>
          </a:p>
        </p:txBody>
      </p:sp>
      <p:sp>
        <p:nvSpPr>
          <p:cNvPr id="7" name="object 7"/>
          <p:cNvSpPr/>
          <p:nvPr/>
        </p:nvSpPr>
        <p:spPr>
          <a:xfrm>
            <a:off x="4686993" y="1167939"/>
            <a:ext cx="2635134" cy="1047403"/>
          </a:xfrm>
          <a:prstGeom prst="rect">
            <a:avLst/>
          </a:prstGeom>
          <a:blipFill>
            <a:blip r:embed="rId3" cstate="print"/>
            <a:stretch>
              <a:fillRect/>
            </a:stretch>
          </a:blipFill>
        </p:spPr>
        <p:txBody>
          <a:bodyPr wrap="square" lIns="0" tIns="0" rIns="0" bIns="0" rtlCol="0"/>
          <a:lstStyle/>
          <a:p>
            <a:endParaRPr dirty="0"/>
          </a:p>
        </p:txBody>
      </p:sp>
      <p:sp>
        <p:nvSpPr>
          <p:cNvPr id="8" name="object 8"/>
          <p:cNvSpPr/>
          <p:nvPr/>
        </p:nvSpPr>
        <p:spPr>
          <a:xfrm>
            <a:off x="4739481" y="1209794"/>
            <a:ext cx="2352040" cy="774065"/>
          </a:xfrm>
          <a:custGeom>
            <a:avLst/>
            <a:gdLst/>
            <a:ahLst/>
            <a:cxnLst/>
            <a:rect l="l" t="t" r="r" b="b"/>
            <a:pathLst>
              <a:path w="2352040" h="774064">
                <a:moveTo>
                  <a:pt x="0" y="0"/>
                </a:moveTo>
                <a:lnTo>
                  <a:pt x="2351687" y="773992"/>
                </a:lnTo>
              </a:path>
            </a:pathLst>
          </a:custGeom>
          <a:ln w="38099">
            <a:solidFill>
              <a:srgbClr val="021CA1"/>
            </a:solidFill>
          </a:ln>
        </p:spPr>
        <p:txBody>
          <a:bodyPr wrap="square" lIns="0" tIns="0" rIns="0" bIns="0" rtlCol="0"/>
          <a:lstStyle/>
          <a:p>
            <a:endParaRPr/>
          </a:p>
        </p:txBody>
      </p:sp>
      <p:sp>
        <p:nvSpPr>
          <p:cNvPr id="9" name="object 9"/>
          <p:cNvSpPr/>
          <p:nvPr/>
        </p:nvSpPr>
        <p:spPr>
          <a:xfrm>
            <a:off x="6943039" y="1865704"/>
            <a:ext cx="184040" cy="164394"/>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3776748" y="4227022"/>
            <a:ext cx="2543694" cy="1916083"/>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3835401" y="4422746"/>
            <a:ext cx="2257425" cy="1637030"/>
          </a:xfrm>
          <a:custGeom>
            <a:avLst/>
            <a:gdLst/>
            <a:ahLst/>
            <a:cxnLst/>
            <a:rect l="l" t="t" r="r" b="b"/>
            <a:pathLst>
              <a:path w="2257425" h="1637029">
                <a:moveTo>
                  <a:pt x="0" y="1636741"/>
                </a:moveTo>
                <a:lnTo>
                  <a:pt x="2256980" y="0"/>
                </a:lnTo>
              </a:path>
            </a:pathLst>
          </a:custGeom>
          <a:ln w="38099">
            <a:solidFill>
              <a:srgbClr val="021CA1"/>
            </a:solidFill>
          </a:ln>
        </p:spPr>
        <p:txBody>
          <a:bodyPr wrap="square" lIns="0" tIns="0" rIns="0" bIns="0" rtlCol="0"/>
          <a:lstStyle/>
          <a:p>
            <a:endParaRPr/>
          </a:p>
        </p:txBody>
      </p:sp>
      <p:sp>
        <p:nvSpPr>
          <p:cNvPr id="12" name="object 12"/>
          <p:cNvSpPr/>
          <p:nvPr/>
        </p:nvSpPr>
        <p:spPr>
          <a:xfrm>
            <a:off x="5941752" y="4400550"/>
            <a:ext cx="181234" cy="162326"/>
          </a:xfrm>
          <a:prstGeom prst="rect">
            <a:avLst/>
          </a:prstGeom>
          <a:blipFill>
            <a:blip r:embed="rId6" cstate="print"/>
            <a:stretch>
              <a:fillRect/>
            </a:stretch>
          </a:blipFill>
        </p:spPr>
        <p:txBody>
          <a:bodyPr wrap="square" lIns="0" tIns="0" rIns="0" bIns="0" rtlCol="0"/>
          <a:lstStyle/>
          <a:p>
            <a:endParaRPr/>
          </a:p>
        </p:txBody>
      </p:sp>
      <p:sp>
        <p:nvSpPr>
          <p:cNvPr id="13" name="object 13"/>
          <p:cNvSpPr txBox="1"/>
          <p:nvPr/>
        </p:nvSpPr>
        <p:spPr>
          <a:xfrm>
            <a:off x="7920989" y="1080771"/>
            <a:ext cx="2346325" cy="635000"/>
          </a:xfrm>
          <a:prstGeom prst="rect">
            <a:avLst/>
          </a:prstGeom>
        </p:spPr>
        <p:txBody>
          <a:bodyPr vert="horz" wrap="square" lIns="0" tIns="12700" rIns="0" bIns="0" rtlCol="0">
            <a:spAutoFit/>
          </a:bodyPr>
          <a:lstStyle/>
          <a:p>
            <a:pPr marL="38100" marR="30480">
              <a:spcBef>
                <a:spcPts val="100"/>
              </a:spcBef>
            </a:pPr>
            <a:r>
              <a:rPr sz="2000" b="1" dirty="0">
                <a:solidFill>
                  <a:srgbClr val="000090"/>
                </a:solidFill>
                <a:latin typeface="Calibri"/>
                <a:cs typeface="Calibri"/>
              </a:rPr>
              <a:t>Heavy Ion</a:t>
            </a:r>
            <a:r>
              <a:rPr sz="2000" b="1" spc="-100" dirty="0">
                <a:solidFill>
                  <a:srgbClr val="000090"/>
                </a:solidFill>
                <a:latin typeface="Calibri"/>
                <a:cs typeface="Calibri"/>
              </a:rPr>
              <a:t> </a:t>
            </a:r>
            <a:r>
              <a:rPr sz="2000" b="1" dirty="0">
                <a:solidFill>
                  <a:srgbClr val="000090"/>
                </a:solidFill>
                <a:latin typeface="Calibri"/>
                <a:cs typeface="Calibri"/>
              </a:rPr>
              <a:t>Luminosity  </a:t>
            </a:r>
            <a:r>
              <a:rPr sz="2000" b="1" spc="-5" dirty="0">
                <a:solidFill>
                  <a:srgbClr val="000090"/>
                </a:solidFill>
                <a:latin typeface="Calibri"/>
                <a:cs typeface="Calibri"/>
              </a:rPr>
              <a:t>from </a:t>
            </a:r>
            <a:r>
              <a:rPr sz="2000" b="1" spc="5" dirty="0">
                <a:solidFill>
                  <a:srgbClr val="000090"/>
                </a:solidFill>
                <a:latin typeface="Calibri"/>
                <a:cs typeface="Calibri"/>
              </a:rPr>
              <a:t>10</a:t>
            </a:r>
            <a:r>
              <a:rPr sz="1950" b="1" spc="7" baseline="25641" dirty="0">
                <a:solidFill>
                  <a:srgbClr val="021CA1"/>
                </a:solidFill>
                <a:latin typeface="Calibri"/>
                <a:cs typeface="Calibri"/>
              </a:rPr>
              <a:t>27 </a:t>
            </a:r>
            <a:r>
              <a:rPr sz="2000" b="1" dirty="0">
                <a:solidFill>
                  <a:srgbClr val="000090"/>
                </a:solidFill>
                <a:latin typeface="Calibri"/>
                <a:cs typeface="Calibri"/>
              </a:rPr>
              <a:t>to 7</a:t>
            </a:r>
            <a:r>
              <a:rPr sz="2000" b="1" spc="-185" dirty="0">
                <a:solidFill>
                  <a:srgbClr val="000090"/>
                </a:solidFill>
                <a:latin typeface="Calibri"/>
                <a:cs typeface="Calibri"/>
              </a:rPr>
              <a:t> </a:t>
            </a:r>
            <a:r>
              <a:rPr sz="2000" b="1" dirty="0">
                <a:solidFill>
                  <a:srgbClr val="000090"/>
                </a:solidFill>
                <a:latin typeface="Calibri"/>
                <a:cs typeface="Calibri"/>
              </a:rPr>
              <a:t>x10</a:t>
            </a:r>
            <a:r>
              <a:rPr sz="1950" b="1" baseline="25641" dirty="0">
                <a:solidFill>
                  <a:srgbClr val="021CA1"/>
                </a:solidFill>
                <a:latin typeface="Calibri"/>
                <a:cs typeface="Calibri"/>
              </a:rPr>
              <a:t>27</a:t>
            </a:r>
            <a:endParaRPr sz="1950" baseline="25641" dirty="0">
              <a:latin typeface="Calibri"/>
              <a:cs typeface="Calibri"/>
            </a:endParaRPr>
          </a:p>
        </p:txBody>
      </p:sp>
      <p:sp>
        <p:nvSpPr>
          <p:cNvPr id="14" name="object 14"/>
          <p:cNvSpPr/>
          <p:nvPr/>
        </p:nvSpPr>
        <p:spPr>
          <a:xfrm>
            <a:off x="9150926" y="1662545"/>
            <a:ext cx="394854" cy="743988"/>
          </a:xfrm>
          <a:prstGeom prst="rect">
            <a:avLst/>
          </a:prstGeom>
          <a:blipFill>
            <a:blip r:embed="rId7" cstate="print"/>
            <a:stretch>
              <a:fillRect/>
            </a:stretch>
          </a:blipFill>
        </p:spPr>
        <p:txBody>
          <a:bodyPr wrap="square" lIns="0" tIns="0" rIns="0" bIns="0" rtlCol="0"/>
          <a:lstStyle/>
          <a:p>
            <a:endParaRPr/>
          </a:p>
        </p:txBody>
      </p:sp>
      <p:sp>
        <p:nvSpPr>
          <p:cNvPr id="15" name="object 15"/>
          <p:cNvSpPr/>
          <p:nvPr/>
        </p:nvSpPr>
        <p:spPr>
          <a:xfrm>
            <a:off x="9348785" y="1684338"/>
            <a:ext cx="0" cy="462280"/>
          </a:xfrm>
          <a:custGeom>
            <a:avLst/>
            <a:gdLst/>
            <a:ahLst/>
            <a:cxnLst/>
            <a:rect l="l" t="t" r="r" b="b"/>
            <a:pathLst>
              <a:path h="462280">
                <a:moveTo>
                  <a:pt x="0" y="0"/>
                </a:moveTo>
                <a:lnTo>
                  <a:pt x="0" y="462255"/>
                </a:lnTo>
              </a:path>
            </a:pathLst>
          </a:custGeom>
          <a:ln w="38099">
            <a:solidFill>
              <a:srgbClr val="021CA1"/>
            </a:solidFill>
          </a:ln>
        </p:spPr>
        <p:txBody>
          <a:bodyPr wrap="square" lIns="0" tIns="0" rIns="0" bIns="0" rtlCol="0"/>
          <a:lstStyle/>
          <a:p>
            <a:endParaRPr/>
          </a:p>
        </p:txBody>
      </p:sp>
      <p:sp>
        <p:nvSpPr>
          <p:cNvPr id="16" name="object 16"/>
          <p:cNvSpPr/>
          <p:nvPr/>
        </p:nvSpPr>
        <p:spPr>
          <a:xfrm>
            <a:off x="9263215" y="2013397"/>
            <a:ext cx="171145" cy="171005"/>
          </a:xfrm>
          <a:prstGeom prst="rect">
            <a:avLst/>
          </a:prstGeom>
          <a:blipFill>
            <a:blip r:embed="rId8" cstate="print"/>
            <a:stretch>
              <a:fillRect/>
            </a:stretch>
          </a:blipFill>
        </p:spPr>
        <p:txBody>
          <a:bodyPr wrap="square" lIns="0" tIns="0" rIns="0" bIns="0" rtlCol="0"/>
          <a:lstStyle/>
          <a:p>
            <a:endParaRPr/>
          </a:p>
        </p:txBody>
      </p:sp>
      <p:sp>
        <p:nvSpPr>
          <p:cNvPr id="17" name="object 17"/>
          <p:cNvSpPr txBox="1"/>
          <p:nvPr/>
        </p:nvSpPr>
        <p:spPr>
          <a:xfrm>
            <a:off x="5041265" y="6182995"/>
            <a:ext cx="5043170" cy="330200"/>
          </a:xfrm>
          <a:prstGeom prst="rect">
            <a:avLst/>
          </a:prstGeom>
        </p:spPr>
        <p:txBody>
          <a:bodyPr vert="horz" wrap="square" lIns="0" tIns="12700" rIns="0" bIns="0" rtlCol="0">
            <a:spAutoFit/>
          </a:bodyPr>
          <a:lstStyle/>
          <a:p>
            <a:pPr marL="38100">
              <a:spcBef>
                <a:spcPts val="100"/>
              </a:spcBef>
            </a:pPr>
            <a:r>
              <a:rPr sz="2000" b="1" spc="-140" dirty="0">
                <a:solidFill>
                  <a:srgbClr val="000090"/>
                </a:solidFill>
                <a:latin typeface="Calibri"/>
                <a:cs typeface="Calibri"/>
              </a:rPr>
              <a:t>HL-­‐LHC, </a:t>
            </a:r>
            <a:r>
              <a:rPr sz="2000" b="1" dirty="0">
                <a:solidFill>
                  <a:srgbClr val="000090"/>
                </a:solidFill>
                <a:latin typeface="Calibri"/>
                <a:cs typeface="Calibri"/>
              </a:rPr>
              <a:t>pp from </a:t>
            </a:r>
            <a:r>
              <a:rPr sz="2000" b="1" spc="5" dirty="0">
                <a:solidFill>
                  <a:srgbClr val="000090"/>
                </a:solidFill>
                <a:latin typeface="Calibri"/>
                <a:cs typeface="Calibri"/>
              </a:rPr>
              <a:t>10</a:t>
            </a:r>
            <a:r>
              <a:rPr sz="1950" b="1" spc="7" baseline="25641" dirty="0">
                <a:solidFill>
                  <a:srgbClr val="021CA1"/>
                </a:solidFill>
                <a:latin typeface="Calibri"/>
                <a:cs typeface="Calibri"/>
              </a:rPr>
              <a:t>34 </a:t>
            </a:r>
            <a:r>
              <a:rPr sz="2000" b="1" dirty="0">
                <a:solidFill>
                  <a:srgbClr val="000090"/>
                </a:solidFill>
                <a:latin typeface="Calibri"/>
                <a:cs typeface="Calibri"/>
              </a:rPr>
              <a:t>(peak) to 5x10</a:t>
            </a:r>
            <a:r>
              <a:rPr sz="1950" b="1" baseline="25641" dirty="0">
                <a:solidFill>
                  <a:srgbClr val="021CA1"/>
                </a:solidFill>
                <a:latin typeface="Calibri"/>
                <a:cs typeface="Calibri"/>
              </a:rPr>
              <a:t>34</a:t>
            </a:r>
            <a:r>
              <a:rPr sz="1950" b="1" spc="434" baseline="25641" dirty="0">
                <a:solidFill>
                  <a:srgbClr val="021CA1"/>
                </a:solidFill>
                <a:latin typeface="Calibri"/>
                <a:cs typeface="Calibri"/>
              </a:rPr>
              <a:t> </a:t>
            </a:r>
            <a:r>
              <a:rPr sz="2000" b="1" spc="-5" dirty="0">
                <a:solidFill>
                  <a:srgbClr val="000090"/>
                </a:solidFill>
                <a:latin typeface="Calibri"/>
                <a:cs typeface="Calibri"/>
              </a:rPr>
              <a:t>(levelled)</a:t>
            </a:r>
            <a:endParaRPr sz="2000">
              <a:latin typeface="Calibri"/>
              <a:cs typeface="Calibri"/>
            </a:endParaRPr>
          </a:p>
        </p:txBody>
      </p:sp>
      <p:sp>
        <p:nvSpPr>
          <p:cNvPr id="18" name="object 18"/>
          <p:cNvSpPr/>
          <p:nvPr/>
        </p:nvSpPr>
        <p:spPr>
          <a:xfrm>
            <a:off x="6187440" y="4268585"/>
            <a:ext cx="419792" cy="1820486"/>
          </a:xfrm>
          <a:prstGeom prst="rect">
            <a:avLst/>
          </a:prstGeom>
          <a:blipFill>
            <a:blip r:embed="rId9" cstate="print"/>
            <a:stretch>
              <a:fillRect/>
            </a:stretch>
          </a:blipFill>
        </p:spPr>
        <p:txBody>
          <a:bodyPr wrap="square" lIns="0" tIns="0" rIns="0" bIns="0" rtlCol="0"/>
          <a:lstStyle/>
          <a:p>
            <a:endParaRPr/>
          </a:p>
        </p:txBody>
      </p:sp>
      <p:sp>
        <p:nvSpPr>
          <p:cNvPr id="19" name="object 19"/>
          <p:cNvSpPr/>
          <p:nvPr/>
        </p:nvSpPr>
        <p:spPr>
          <a:xfrm>
            <a:off x="6387797" y="4478651"/>
            <a:ext cx="154305" cy="1540510"/>
          </a:xfrm>
          <a:custGeom>
            <a:avLst/>
            <a:gdLst/>
            <a:ahLst/>
            <a:cxnLst/>
            <a:rect l="l" t="t" r="r" b="b"/>
            <a:pathLst>
              <a:path w="154304" h="1540510">
                <a:moveTo>
                  <a:pt x="154190" y="1540354"/>
                </a:moveTo>
                <a:lnTo>
                  <a:pt x="0" y="0"/>
                </a:lnTo>
              </a:path>
            </a:pathLst>
          </a:custGeom>
          <a:ln w="38099">
            <a:solidFill>
              <a:srgbClr val="021CA1"/>
            </a:solidFill>
          </a:ln>
        </p:spPr>
        <p:txBody>
          <a:bodyPr wrap="square" lIns="0" tIns="0" rIns="0" bIns="0" rtlCol="0"/>
          <a:lstStyle/>
          <a:p>
            <a:endParaRPr/>
          </a:p>
        </p:txBody>
      </p:sp>
      <p:sp>
        <p:nvSpPr>
          <p:cNvPr id="20" name="object 20"/>
          <p:cNvSpPr/>
          <p:nvPr/>
        </p:nvSpPr>
        <p:spPr>
          <a:xfrm>
            <a:off x="6313791" y="4441033"/>
            <a:ext cx="170548" cy="177039"/>
          </a:xfrm>
          <a:prstGeom prst="rect">
            <a:avLst/>
          </a:prstGeom>
          <a:blipFill>
            <a:blip r:embed="rId10" cstate="print"/>
            <a:stretch>
              <a:fillRect/>
            </a:stretch>
          </a:blipFill>
        </p:spPr>
        <p:txBody>
          <a:bodyPr wrap="square" lIns="0" tIns="0" rIns="0" bIns="0" rtlCol="0"/>
          <a:lstStyle/>
          <a:p>
            <a:endParaRPr/>
          </a:p>
        </p:txBody>
      </p:sp>
      <p:sp>
        <p:nvSpPr>
          <p:cNvPr id="21" name="object 21"/>
          <p:cNvSpPr/>
          <p:nvPr/>
        </p:nvSpPr>
        <p:spPr>
          <a:xfrm>
            <a:off x="10071098" y="2"/>
            <a:ext cx="596900" cy="785811"/>
          </a:xfrm>
          <a:prstGeom prst="rect">
            <a:avLst/>
          </a:prstGeom>
          <a:blipFill>
            <a:blip r:embed="rId11" cstate="print"/>
            <a:stretch>
              <a:fillRect/>
            </a:stretch>
          </a:blipFill>
        </p:spPr>
        <p:txBody>
          <a:bodyPr wrap="square" lIns="0" tIns="0" rIns="0" bIns="0" rtlCol="0"/>
          <a:lstStyle/>
          <a:p>
            <a:endParaRPr/>
          </a:p>
        </p:txBody>
      </p:sp>
      <p:sp>
        <p:nvSpPr>
          <p:cNvPr id="26" name="object 26"/>
          <p:cNvSpPr txBox="1"/>
          <p:nvPr/>
        </p:nvSpPr>
        <p:spPr>
          <a:xfrm>
            <a:off x="1978978" y="6163945"/>
            <a:ext cx="2948305" cy="635000"/>
          </a:xfrm>
          <a:prstGeom prst="rect">
            <a:avLst/>
          </a:prstGeom>
        </p:spPr>
        <p:txBody>
          <a:bodyPr vert="horz" wrap="square" lIns="0" tIns="12700" rIns="0" bIns="0" rtlCol="0">
            <a:spAutoFit/>
          </a:bodyPr>
          <a:lstStyle/>
          <a:p>
            <a:pPr marL="38100">
              <a:spcBef>
                <a:spcPts val="100"/>
              </a:spcBef>
            </a:pPr>
            <a:r>
              <a:rPr sz="2000" b="1" spc="-5" dirty="0">
                <a:solidFill>
                  <a:srgbClr val="FF0000"/>
                </a:solidFill>
                <a:latin typeface="Calibri"/>
                <a:cs typeface="Calibri"/>
              </a:rPr>
              <a:t>PHASE </a:t>
            </a:r>
            <a:r>
              <a:rPr sz="2000" b="1" dirty="0">
                <a:solidFill>
                  <a:srgbClr val="FF0000"/>
                </a:solidFill>
                <a:latin typeface="Calibri"/>
                <a:cs typeface="Calibri"/>
              </a:rPr>
              <a:t>II</a:t>
            </a:r>
            <a:r>
              <a:rPr sz="2000" b="1" spc="-5" dirty="0">
                <a:solidFill>
                  <a:srgbClr val="FF0000"/>
                </a:solidFill>
                <a:latin typeface="Calibri"/>
                <a:cs typeface="Calibri"/>
              </a:rPr>
              <a:t> Upgrade</a:t>
            </a:r>
            <a:endParaRPr sz="2000" dirty="0">
              <a:latin typeface="Calibri"/>
              <a:cs typeface="Calibri"/>
            </a:endParaRPr>
          </a:p>
          <a:p>
            <a:pPr marL="38100"/>
            <a:r>
              <a:rPr sz="2000" b="1" spc="-295" dirty="0">
                <a:solidFill>
                  <a:srgbClr val="000090"/>
                </a:solidFill>
                <a:latin typeface="Calibri"/>
                <a:cs typeface="Calibri"/>
              </a:rPr>
              <a:t>A</a:t>
            </a:r>
            <a:r>
              <a:rPr spc="-442" baseline="48611" dirty="0">
                <a:solidFill>
                  <a:srgbClr val="898989"/>
                </a:solidFill>
                <a:latin typeface="Arial"/>
                <a:cs typeface="Arial"/>
              </a:rPr>
              <a:t>1</a:t>
            </a:r>
            <a:r>
              <a:rPr lang="en-US" sz="2000" b="1" spc="-295" dirty="0">
                <a:solidFill>
                  <a:srgbClr val="000090"/>
                </a:solidFill>
                <a:latin typeface="Calibri"/>
                <a:cs typeface="Calibri"/>
              </a:rPr>
              <a:t>T</a:t>
            </a:r>
            <a:r>
              <a:rPr spc="-442" baseline="48611" dirty="0">
                <a:solidFill>
                  <a:srgbClr val="898989"/>
                </a:solidFill>
                <a:latin typeface="Arial"/>
                <a:cs typeface="Arial"/>
              </a:rPr>
              <a:t>/1</a:t>
            </a:r>
            <a:r>
              <a:rPr sz="2000" b="1" spc="-295" dirty="0">
                <a:solidFill>
                  <a:srgbClr val="000090"/>
                </a:solidFill>
                <a:latin typeface="Calibri"/>
                <a:cs typeface="Calibri"/>
              </a:rPr>
              <a:t>L</a:t>
            </a:r>
            <a:r>
              <a:rPr spc="-442" baseline="48611" dirty="0">
                <a:solidFill>
                  <a:srgbClr val="898989"/>
                </a:solidFill>
                <a:latin typeface="Arial"/>
                <a:cs typeface="Arial"/>
              </a:rPr>
              <a:t>1</a:t>
            </a:r>
            <a:r>
              <a:rPr sz="2000" b="1" spc="-295" dirty="0">
                <a:solidFill>
                  <a:srgbClr val="000090"/>
                </a:solidFill>
                <a:latin typeface="Calibri"/>
                <a:cs typeface="Calibri"/>
              </a:rPr>
              <a:t>A</a:t>
            </a:r>
            <a:r>
              <a:rPr spc="-442" baseline="48611" dirty="0">
                <a:solidFill>
                  <a:srgbClr val="898989"/>
                </a:solidFill>
                <a:latin typeface="Arial"/>
                <a:cs typeface="Arial"/>
              </a:rPr>
              <a:t>/2</a:t>
            </a:r>
            <a:r>
              <a:rPr sz="2000" b="1" spc="-295" dirty="0">
                <a:solidFill>
                  <a:srgbClr val="000090"/>
                </a:solidFill>
                <a:latin typeface="Calibri"/>
                <a:cs typeface="Calibri"/>
              </a:rPr>
              <a:t>S</a:t>
            </a:r>
            <a:r>
              <a:rPr spc="-442" baseline="48611" dirty="0">
                <a:solidFill>
                  <a:srgbClr val="898989"/>
                </a:solidFill>
                <a:latin typeface="Arial"/>
                <a:cs typeface="Arial"/>
              </a:rPr>
              <a:t>01</a:t>
            </a:r>
            <a:r>
              <a:rPr sz="2000" b="1" spc="-295" dirty="0">
                <a:solidFill>
                  <a:srgbClr val="000090"/>
                </a:solidFill>
                <a:latin typeface="Calibri"/>
                <a:cs typeface="Calibri"/>
              </a:rPr>
              <a:t>,</a:t>
            </a:r>
            <a:r>
              <a:rPr spc="-442" baseline="48611" dirty="0">
                <a:solidFill>
                  <a:srgbClr val="898989"/>
                </a:solidFill>
                <a:latin typeface="Arial"/>
                <a:cs typeface="Arial"/>
              </a:rPr>
              <a:t>6</a:t>
            </a:r>
            <a:r>
              <a:rPr sz="2000" b="1" spc="-295" dirty="0">
                <a:solidFill>
                  <a:srgbClr val="000090"/>
                </a:solidFill>
                <a:latin typeface="Calibri"/>
                <a:cs typeface="Calibri"/>
              </a:rPr>
              <a:t>CMS </a:t>
            </a:r>
            <a:r>
              <a:rPr sz="2000" b="1" dirty="0">
                <a:solidFill>
                  <a:srgbClr val="000090"/>
                </a:solidFill>
                <a:latin typeface="Calibri"/>
                <a:cs typeface="Calibri"/>
              </a:rPr>
              <a:t>major</a:t>
            </a:r>
            <a:r>
              <a:rPr sz="2000" b="1" spc="-90" dirty="0">
                <a:solidFill>
                  <a:srgbClr val="000090"/>
                </a:solidFill>
                <a:latin typeface="Calibri"/>
                <a:cs typeface="Calibri"/>
              </a:rPr>
              <a:t> </a:t>
            </a:r>
            <a:r>
              <a:rPr sz="2000" b="1" dirty="0">
                <a:solidFill>
                  <a:srgbClr val="000090"/>
                </a:solidFill>
                <a:latin typeface="Calibri"/>
                <a:cs typeface="Calibri"/>
              </a:rPr>
              <a:t>upgrade</a:t>
            </a:r>
            <a:endParaRPr sz="2000" dirty="0">
              <a:latin typeface="Calibri"/>
              <a:cs typeface="Calibri"/>
            </a:endParaRPr>
          </a:p>
        </p:txBody>
      </p:sp>
      <p:sp>
        <p:nvSpPr>
          <p:cNvPr id="22" name="Date Placeholder 21">
            <a:extLst>
              <a:ext uri="{FF2B5EF4-FFF2-40B4-BE49-F238E27FC236}">
                <a16:creationId xmlns:a16="http://schemas.microsoft.com/office/drawing/2014/main" id="{4E1B6C2D-1158-4431-806E-261B86E5E0F9}"/>
              </a:ext>
            </a:extLst>
          </p:cNvPr>
          <p:cNvSpPr>
            <a:spLocks noGrp="1"/>
          </p:cNvSpPr>
          <p:nvPr>
            <p:ph type="dt" sz="half" idx="10"/>
          </p:nvPr>
        </p:nvSpPr>
        <p:spPr/>
        <p:txBody>
          <a:bodyPr/>
          <a:lstStyle/>
          <a:p>
            <a:fld id="{92AD85E3-41AF-466E-8A45-2B74379ABF27}" type="datetime1">
              <a:rPr lang="en-US" smtClean="0"/>
              <a:t>8/5/2020</a:t>
            </a:fld>
            <a:endParaRPr lang="en-US"/>
          </a:p>
        </p:txBody>
      </p:sp>
      <p:sp>
        <p:nvSpPr>
          <p:cNvPr id="23" name="Footer Placeholder 22">
            <a:extLst>
              <a:ext uri="{FF2B5EF4-FFF2-40B4-BE49-F238E27FC236}">
                <a16:creationId xmlns:a16="http://schemas.microsoft.com/office/drawing/2014/main" id="{2004D561-84A1-4449-8AC6-EE29A65C2125}"/>
              </a:ext>
            </a:extLst>
          </p:cNvPr>
          <p:cNvSpPr>
            <a:spLocks noGrp="1"/>
          </p:cNvSpPr>
          <p:nvPr>
            <p:ph type="ftr" sz="quarter" idx="11"/>
          </p:nvPr>
        </p:nvSpPr>
        <p:spPr/>
        <p:txBody>
          <a:bodyPr/>
          <a:lstStyle/>
          <a:p>
            <a:r>
              <a:rPr lang="en-US"/>
              <a:t>Webinar PINSTECH-CERN Collaboration </a:t>
            </a:r>
          </a:p>
        </p:txBody>
      </p:sp>
      <p:sp>
        <p:nvSpPr>
          <p:cNvPr id="24" name="Slide Number Placeholder 23">
            <a:extLst>
              <a:ext uri="{FF2B5EF4-FFF2-40B4-BE49-F238E27FC236}">
                <a16:creationId xmlns:a16="http://schemas.microsoft.com/office/drawing/2014/main" id="{8CA12963-C1A4-4A33-9073-62443EAA90E2}"/>
              </a:ext>
            </a:extLst>
          </p:cNvPr>
          <p:cNvSpPr>
            <a:spLocks noGrp="1"/>
          </p:cNvSpPr>
          <p:nvPr>
            <p:ph type="sldNum" sz="quarter" idx="12"/>
          </p:nvPr>
        </p:nvSpPr>
        <p:spPr/>
        <p:txBody>
          <a:bodyPr/>
          <a:lstStyle/>
          <a:p>
            <a:fld id="{3FF4C11E-A135-4B5B-868A-275798F8F019}" type="slidenum">
              <a:rPr lang="en-US" smtClean="0"/>
              <a:t>9</a:t>
            </a:fld>
            <a:endParaRPr lang="en-US"/>
          </a:p>
        </p:txBody>
      </p:sp>
      <p:pic>
        <p:nvPicPr>
          <p:cNvPr id="27" name="Picture 5">
            <a:extLst>
              <a:ext uri="{FF2B5EF4-FFF2-40B4-BE49-F238E27FC236}">
                <a16:creationId xmlns:a16="http://schemas.microsoft.com/office/drawing/2014/main" id="{AB07AE77-D8C7-424B-B77C-A4DEF272E2B4}"/>
              </a:ext>
            </a:extLst>
          </p:cNvPr>
          <p:cNvPicPr/>
          <p:nvPr/>
        </p:nvPicPr>
        <p:blipFill>
          <a:blip r:embed="rId12"/>
          <a:stretch/>
        </p:blipFill>
        <p:spPr>
          <a:xfrm>
            <a:off x="218651" y="154260"/>
            <a:ext cx="1071000" cy="1063080"/>
          </a:xfrm>
          <a:prstGeom prst="rect">
            <a:avLst/>
          </a:prstGeom>
          <a:ln>
            <a:no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8997</TotalTime>
  <Words>3932</Words>
  <Application>Microsoft Office PowerPoint</Application>
  <PresentationFormat>Widescreen</PresentationFormat>
  <Paragraphs>602</Paragraphs>
  <Slides>63</Slides>
  <Notes>12</Notes>
  <HiddenSlides>0</HiddenSlides>
  <MMClips>0</MMClips>
  <ScaleCrop>false</ScaleCrop>
  <HeadingPairs>
    <vt:vector size="8" baseType="variant">
      <vt:variant>
        <vt:lpstr>Fonts Used</vt:lpstr>
      </vt:variant>
      <vt:variant>
        <vt:i4>14</vt:i4>
      </vt: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79" baseType="lpstr">
      <vt:lpstr>Arial</vt:lpstr>
      <vt:lpstr>Arial</vt:lpstr>
      <vt:lpstr>Calibri</vt:lpstr>
      <vt:lpstr>Calibri Light</vt:lpstr>
      <vt:lpstr>Cambria Math</vt:lpstr>
      <vt:lpstr>Century Gothic</vt:lpstr>
      <vt:lpstr>Helvetica</vt:lpstr>
      <vt:lpstr>Helvetica Neue</vt:lpstr>
      <vt:lpstr>Symbol</vt:lpstr>
      <vt:lpstr>Tahoma</vt:lpstr>
      <vt:lpstr>Times New Roman</vt:lpstr>
      <vt:lpstr>Verdana</vt:lpstr>
      <vt:lpstr>Wingdings</vt:lpstr>
      <vt:lpstr>Wingdings 2</vt:lpstr>
      <vt:lpstr>Office Theme</vt:lpstr>
      <vt:lpstr>Chart</vt:lpstr>
      <vt:lpstr>PowerPoint Presentation</vt:lpstr>
      <vt:lpstr>PowerPoint Presentation</vt:lpstr>
      <vt:lpstr>PowerPoint Presentation</vt:lpstr>
      <vt:lpstr>PowerPoint Presentation</vt:lpstr>
      <vt:lpstr>LHC is a very powerful machine:  it produces pp, p-Pb and Pb-Pb  but also  p and Pb collisions</vt:lpstr>
      <vt:lpstr>Enter a New Era in Fundamental Science</vt:lpstr>
      <vt:lpstr>But also 3 smaller at LHC, more specialized ones:</vt:lpstr>
      <vt:lpstr>PowerPoint Presentation</vt:lpstr>
      <vt:lpstr>LHC Schedule</vt:lpstr>
      <vt:lpstr>OPPORTUNITIES FOR STUDENTS AND RESEARCHERS</vt:lpstr>
      <vt:lpstr>PowerPoint Presentation</vt:lpstr>
      <vt:lpstr>PowerPoint Presentation</vt:lpstr>
      <vt:lpstr>PowerPoint Presentation</vt:lpstr>
      <vt:lpstr> Pak-CERN Collaboration</vt:lpstr>
      <vt:lpstr>PowerPoint Presentation</vt:lpstr>
      <vt:lpstr>PowerPoint Presentation</vt:lpstr>
      <vt:lpstr>Projects for CERN - Mechanical</vt:lpstr>
      <vt:lpstr>PowerPoint Presentation</vt:lpstr>
      <vt:lpstr>PowerPoint Presentation</vt:lpstr>
      <vt:lpstr>PowerPoint Presentation</vt:lpstr>
      <vt:lpstr>Management Structure for PAK-CERN Collaboration </vt:lpstr>
      <vt:lpstr>CERN-SECTERIAT for PAK-CERN collaboration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ALICE detector setup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yasin-zafar</dc:creator>
  <cp:lastModifiedBy>yasin-zafar</cp:lastModifiedBy>
  <cp:revision>476</cp:revision>
  <dcterms:created xsi:type="dcterms:W3CDTF">2019-01-19T04:02:13Z</dcterms:created>
  <dcterms:modified xsi:type="dcterms:W3CDTF">2020-08-05T19:29:07Z</dcterms:modified>
</cp:coreProperties>
</file>