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handoutMasterIdLst>
    <p:handoutMasterId r:id="rId15"/>
  </p:handoutMasterIdLst>
  <p:sldIdLst>
    <p:sldId id="263" r:id="rId2"/>
    <p:sldId id="332" r:id="rId3"/>
    <p:sldId id="269" r:id="rId4"/>
    <p:sldId id="347" r:id="rId5"/>
    <p:sldId id="352" r:id="rId6"/>
    <p:sldId id="348" r:id="rId7"/>
    <p:sldId id="257" r:id="rId8"/>
    <p:sldId id="344" r:id="rId9"/>
    <p:sldId id="354" r:id="rId10"/>
    <p:sldId id="270" r:id="rId11"/>
    <p:sldId id="350" r:id="rId12"/>
    <p:sldId id="351" r:id="rId13"/>
  </p:sldIdLst>
  <p:sldSz cx="9906000" cy="6858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933"/>
    <p:restoredTop sz="94118"/>
  </p:normalViewPr>
  <p:slideViewPr>
    <p:cSldViewPr snapToGrid="0" snapToObjects="1">
      <p:cViewPr varScale="1">
        <p:scale>
          <a:sx n="216" d="100"/>
          <a:sy n="216" d="100"/>
        </p:scale>
        <p:origin x="200" y="3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71" d="100"/>
          <a:sy n="171" d="100"/>
        </p:scale>
        <p:origin x="2416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2BFD6B7-F533-E14C-B232-5B10970DEDC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3632797-AF55-5845-B73B-1C9E70DB0CE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B48525-806D-E943-9B6F-7D9189A69350}" type="datetimeFigureOut">
              <a:rPr lang="en-US" smtClean="0"/>
              <a:t>12/17/20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347D29D-6820-D54D-8DC5-0781A230690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E029519-E231-9049-A414-4B7A045762B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923E02-20D3-0C46-88C9-68EEFA0294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5952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77898E-9A1B-B440-8205-2CFFD7F98760}" type="datetimeFigureOut">
              <a:rPr lang="en-US" smtClean="0"/>
              <a:t>12/17/20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45333D-8A0D-C64A-AADE-55A0DDB2CB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150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45333D-8A0D-C64A-AADE-55A0DDB2CB5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4355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CC47-AB9F-234B-8DE2-C4264067492B}" type="datetimeFigureOut">
              <a:rPr lang="en-US" smtClean="0"/>
              <a:t>12/17/20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18D6C-5096-B842-B826-19B8957F20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7452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CC47-AB9F-234B-8DE2-C4264067492B}" type="datetimeFigureOut">
              <a:rPr lang="en-US" smtClean="0"/>
              <a:t>12/17/20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18D6C-5096-B842-B826-19B8957F20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520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CC47-AB9F-234B-8DE2-C4264067492B}" type="datetimeFigureOut">
              <a:rPr lang="en-US" smtClean="0"/>
              <a:t>12/17/20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18D6C-5096-B842-B826-19B8957F20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4610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92602" marR="0" indent="-192602" algn="l" defTabSz="99052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842">
                <a:latin typeface="+mn-lt"/>
              </a:defRPr>
            </a:lvl1pPr>
            <a:lvl2pPr marL="385202" marR="0" indent="-192602" algn="l" defTabSz="99052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42">
                <a:latin typeface="+mn-lt"/>
              </a:defRPr>
            </a:lvl2pPr>
            <a:lvl3pPr marL="584683" marR="0" indent="-199481" algn="l" defTabSz="99052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42">
                <a:latin typeface="+mn-lt"/>
              </a:defRPr>
            </a:lvl3pPr>
            <a:lvl4pPr marL="777284" marR="0" indent="-192602" algn="l" defTabSz="99052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42">
                <a:latin typeface="+mn-lt"/>
              </a:defRPr>
            </a:lvl4pPr>
            <a:lvl5pPr marL="969885" marR="0" indent="-192602" algn="l" defTabSz="99052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42">
                <a:latin typeface="+mn-lt"/>
              </a:defRPr>
            </a:lvl5pPr>
            <a:lvl6pPr marL="1164206" indent="-194322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25"/>
            </a:lvl6pPr>
            <a:lvl7pPr marL="1361966" indent="-197761">
              <a:lnSpc>
                <a:spcPct val="110000"/>
              </a:lnSpc>
              <a:buFont typeface="Symbol" panose="05050102010706020507" pitchFamily="18" charset="2"/>
              <a:buChar char="-"/>
              <a:defRPr sz="1625"/>
            </a:lvl7pPr>
            <a:lvl8pPr marL="1556286" indent="-194322">
              <a:lnSpc>
                <a:spcPct val="110000"/>
              </a:lnSpc>
              <a:buFont typeface="Symbol" panose="05050102010706020507" pitchFamily="18" charset="2"/>
              <a:buChar char="-"/>
              <a:defRPr sz="1625"/>
            </a:lvl8pPr>
            <a:lvl9pPr marL="1748888" indent="-192602">
              <a:lnSpc>
                <a:spcPct val="110000"/>
              </a:lnSpc>
              <a:buFont typeface="Symbol" panose="05050102010706020507" pitchFamily="18" charset="2"/>
              <a:buChar char="-"/>
              <a:defRPr sz="1625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  <a:endParaRPr kumimoji="0" lang="de-CH" sz="19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2250312" y="288001"/>
            <a:ext cx="7267027" cy="508500"/>
          </a:xfrm>
        </p:spPr>
        <p:txBody>
          <a:bodyPr/>
          <a:lstStyle>
            <a:lvl1pPr>
              <a:defRPr sz="26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06883861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CC47-AB9F-234B-8DE2-C4264067492B}" type="datetimeFigureOut">
              <a:rPr lang="en-US" smtClean="0"/>
              <a:t>12/17/20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18D6C-5096-B842-B826-19B8957F20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353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CC47-AB9F-234B-8DE2-C4264067492B}" type="datetimeFigureOut">
              <a:rPr lang="en-US" smtClean="0"/>
              <a:t>12/17/20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18D6C-5096-B842-B826-19B8957F20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445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CC47-AB9F-234B-8DE2-C4264067492B}" type="datetimeFigureOut">
              <a:rPr lang="en-US" smtClean="0"/>
              <a:t>12/17/20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18D6C-5096-B842-B826-19B8957F20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0050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CC47-AB9F-234B-8DE2-C4264067492B}" type="datetimeFigureOut">
              <a:rPr lang="en-US" smtClean="0"/>
              <a:t>12/17/20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18D6C-5096-B842-B826-19B8957F20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015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CC47-AB9F-234B-8DE2-C4264067492B}" type="datetimeFigureOut">
              <a:rPr lang="en-US" smtClean="0"/>
              <a:t>12/17/20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18D6C-5096-B842-B826-19B8957F20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69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CC47-AB9F-234B-8DE2-C4264067492B}" type="datetimeFigureOut">
              <a:rPr lang="en-US" smtClean="0"/>
              <a:t>12/17/20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18D6C-5096-B842-B826-19B8957F20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3485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CC47-AB9F-234B-8DE2-C4264067492B}" type="datetimeFigureOut">
              <a:rPr lang="en-US" smtClean="0"/>
              <a:t>12/17/20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18D6C-5096-B842-B826-19B8957F20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810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CC47-AB9F-234B-8DE2-C4264067492B}" type="datetimeFigureOut">
              <a:rPr lang="en-US" smtClean="0"/>
              <a:t>12/17/20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18D6C-5096-B842-B826-19B8957F20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394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60CC47-AB9F-234B-8DE2-C4264067492B}" type="datetimeFigureOut">
              <a:rPr lang="en-US" smtClean="0"/>
              <a:t>12/17/20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18D6C-5096-B842-B826-19B8957F20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025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://e-groups.cern.ch/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981704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D7E27AB-14D8-BE43-A00B-E87BF074C181}"/>
              </a:ext>
            </a:extLst>
          </p:cNvPr>
          <p:cNvSpPr/>
          <p:nvPr/>
        </p:nvSpPr>
        <p:spPr>
          <a:xfrm>
            <a:off x="1246902" y="2743438"/>
            <a:ext cx="430275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  <a:buSzPct val="80000"/>
            </a:pPr>
            <a:r>
              <a:rPr 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AGENDA</a:t>
            </a:r>
          </a:p>
          <a:p>
            <a:pPr marL="342900" indent="-342900">
              <a:spcAft>
                <a:spcPts val="1200"/>
              </a:spcAft>
              <a:buSzPct val="80000"/>
              <a:buFont typeface=".PingFang SC Regular"/>
              <a:buChar char="－"/>
            </a:pPr>
            <a:r>
              <a:rPr 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Organizational aspects</a:t>
            </a:r>
          </a:p>
          <a:p>
            <a:pPr marL="342900" indent="-342900">
              <a:spcAft>
                <a:spcPts val="1200"/>
              </a:spcAft>
              <a:buSzPct val="80000"/>
              <a:buFont typeface=".PingFang SC Regular"/>
              <a:buChar char="－"/>
            </a:pPr>
            <a:r>
              <a:rPr 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Update on WPs and Tasks</a:t>
            </a:r>
            <a:endParaRPr 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>
              <a:spcAft>
                <a:spcPts val="1200"/>
              </a:spcAft>
              <a:buSzPct val="80000"/>
              <a:buFont typeface=".PingFang SC Regular"/>
              <a:buChar char="－"/>
            </a:pPr>
            <a:r>
              <a:rPr 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Next steps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FDD7CC5-B096-C34E-8925-966C14116522}"/>
              </a:ext>
            </a:extLst>
          </p:cNvPr>
          <p:cNvSpPr/>
          <p:nvPr/>
        </p:nvSpPr>
        <p:spPr>
          <a:xfrm>
            <a:off x="693253" y="544983"/>
            <a:ext cx="851949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</a:rPr>
              <a:t>FCC-</a:t>
            </a:r>
            <a:r>
              <a:rPr lang="en-US" sz="2800" b="1" dirty="0" err="1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</a:rPr>
              <a:t>ee</a:t>
            </a:r>
            <a:r>
              <a:rPr lang="en-US" sz="2800" b="1" dirty="0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</a:rPr>
              <a:t> Injector Design and Test Stand at PSI Coordination meeting 03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F595C48-F835-8B40-8CA0-FE0C1853BC6D}"/>
              </a:ext>
            </a:extLst>
          </p:cNvPr>
          <p:cNvSpPr txBox="1"/>
          <p:nvPr/>
        </p:nvSpPr>
        <p:spPr>
          <a:xfrm>
            <a:off x="4434551" y="6520199"/>
            <a:ext cx="15143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000" dirty="0"/>
              <a:t>P. Craievich – 17.12.2020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299AB75-9F86-B349-8B9D-86CEB7A29B7A}"/>
              </a:ext>
            </a:extLst>
          </p:cNvPr>
          <p:cNvGrpSpPr/>
          <p:nvPr/>
        </p:nvGrpSpPr>
        <p:grpSpPr>
          <a:xfrm>
            <a:off x="5987954" y="2309623"/>
            <a:ext cx="3397784" cy="2548338"/>
            <a:chOff x="6048658" y="1720806"/>
            <a:chExt cx="3397784" cy="2548338"/>
          </a:xfrm>
        </p:grpSpPr>
        <p:pic>
          <p:nvPicPr>
            <p:cNvPr id="1028" name="Picture 4" descr="Strategic Planning for Networks">
              <a:extLst>
                <a:ext uri="{FF2B5EF4-FFF2-40B4-BE49-F238E27FC236}">
                  <a16:creationId xmlns:a16="http://schemas.microsoft.com/office/drawing/2014/main" id="{06F1338C-BFBD-FD4A-BA3C-2B79B49830A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48658" y="1720806"/>
              <a:ext cx="3397784" cy="25483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92418590-DC43-C943-9CE1-DC2BFFE2F950}"/>
                </a:ext>
              </a:extLst>
            </p:cNvPr>
            <p:cNvSpPr/>
            <p:nvPr/>
          </p:nvSpPr>
          <p:spPr>
            <a:xfrm>
              <a:off x="6253655" y="2154621"/>
              <a:ext cx="966952" cy="2417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</p:spTree>
    <p:extLst>
      <p:ext uri="{BB962C8B-B14F-4D97-AF65-F5344CB8AC3E}">
        <p14:creationId xmlns:p14="http://schemas.microsoft.com/office/powerpoint/2010/main" val="39174436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B44D119-9285-104C-B930-AF6109D46E84}"/>
              </a:ext>
            </a:extLst>
          </p:cNvPr>
          <p:cNvSpPr/>
          <p:nvPr/>
        </p:nvSpPr>
        <p:spPr>
          <a:xfrm>
            <a:off x="693253" y="233440"/>
            <a:ext cx="851949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</a:rPr>
              <a:t>Next meetings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DEF29E4-49A9-0149-A819-78996C05BE14}"/>
              </a:ext>
            </a:extLst>
          </p:cNvPr>
          <p:cNvSpPr/>
          <p:nvPr/>
        </p:nvSpPr>
        <p:spPr>
          <a:xfrm>
            <a:off x="350172" y="963150"/>
            <a:ext cx="9440809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1200"/>
              </a:spcAft>
              <a:buSzPct val="80000"/>
              <a:buFont typeface=".PingFang SC Regular"/>
              <a:buChar char="－"/>
            </a:pP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 would like to book Thursdays from 10am to 12pm for a meeting related to the CHART/FCC-</a:t>
            </a:r>
            <a:r>
              <a:rPr 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ee</a:t>
            </a: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Injector collaboration, specific invitation with topic and agenda will be sent before the meeting</a:t>
            </a:r>
          </a:p>
          <a:p>
            <a:pPr marL="342900" indent="-342900">
              <a:spcAft>
                <a:spcPts val="1200"/>
              </a:spcAft>
              <a:buSzPct val="80000"/>
              <a:buFont typeface=".PingFang SC Regular"/>
              <a:buChar char="－"/>
            </a:pP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Meetings on going: </a:t>
            </a:r>
          </a:p>
          <a:p>
            <a:pPr marL="800100" lvl="1" indent="-342900">
              <a:spcAft>
                <a:spcPts val="1200"/>
              </a:spcAft>
              <a:buSzPct val="80000"/>
              <a:buFont typeface=".PingFang SC Regular"/>
              <a:buChar char="－"/>
            </a:pPr>
            <a:r>
              <a:rPr lang="en-US" sz="1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WP0.2: Overall parameters optimization (Damping ring and time structure)</a:t>
            </a:r>
          </a:p>
          <a:p>
            <a:pPr marL="800100" lvl="1" indent="-342900">
              <a:spcAft>
                <a:spcPts val="1200"/>
              </a:spcAft>
              <a:buSzPct val="80000"/>
              <a:buFont typeface=".PingFang SC Regular"/>
              <a:buChar char="－"/>
            </a:pPr>
            <a:r>
              <a:rPr lang="en-US" sz="1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WP1: e+/e- 6 GeV Injector Linac</a:t>
            </a:r>
          </a:p>
          <a:p>
            <a:pPr marL="800100" lvl="1" indent="-342900">
              <a:spcAft>
                <a:spcPts val="1200"/>
              </a:spcAft>
              <a:buSzPct val="80000"/>
              <a:buFont typeface=".PingFang SC Regular"/>
              <a:buChar char="－"/>
            </a:pPr>
            <a:r>
              <a:rPr lang="en-US" sz="1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WP3/WP6: Physics design of the positron target and capture system (CDR and SF exp.)</a:t>
            </a:r>
          </a:p>
          <a:p>
            <a:pPr marL="342900" indent="-342900">
              <a:spcAft>
                <a:spcPts val="1200"/>
              </a:spcAft>
              <a:buSzPct val="80000"/>
              <a:buFont typeface=".PingFang SC Regular"/>
              <a:buChar char="－"/>
            </a:pP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Mailing lists on </a:t>
            </a: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  <a:hlinkClick r:id="rId2"/>
              </a:rPr>
              <a:t>http://e-groups.cern.ch/</a:t>
            </a: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please subscribe or unsubscribe by yourself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5A88AE1-0204-BE40-AC1E-EECE9E586B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8500" y="4201798"/>
            <a:ext cx="7493481" cy="181917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BF81A66-649A-1643-9598-CFC1F66F11A6}"/>
              </a:ext>
            </a:extLst>
          </p:cNvPr>
          <p:cNvSpPr/>
          <p:nvPr/>
        </p:nvSpPr>
        <p:spPr>
          <a:xfrm>
            <a:off x="1068500" y="6120298"/>
            <a:ext cx="4953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+ FCCee-injector-collaboration-WP0 (to be changed) </a:t>
            </a:r>
          </a:p>
          <a:p>
            <a:r>
              <a:rPr lang="en-US" sz="1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+ FCCee-injector-collaboration-WP3_6 (new)</a:t>
            </a:r>
          </a:p>
        </p:txBody>
      </p:sp>
    </p:spTree>
    <p:extLst>
      <p:ext uri="{BB962C8B-B14F-4D97-AF65-F5344CB8AC3E}">
        <p14:creationId xmlns:p14="http://schemas.microsoft.com/office/powerpoint/2010/main" val="5138485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102183D-D9B3-8246-93E8-AC5D3E16D830}"/>
              </a:ext>
            </a:extLst>
          </p:cNvPr>
          <p:cNvSpPr/>
          <p:nvPr/>
        </p:nvSpPr>
        <p:spPr>
          <a:xfrm>
            <a:off x="600150" y="1085558"/>
            <a:ext cx="851949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</a:rPr>
              <a:t>Any questions? Open points?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E16E50A-4975-F843-9564-338A1C6952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0210" y="2244205"/>
            <a:ext cx="2353240" cy="2861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5543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102183D-D9B3-8246-93E8-AC5D3E16D830}"/>
              </a:ext>
            </a:extLst>
          </p:cNvPr>
          <p:cNvSpPr/>
          <p:nvPr/>
        </p:nvSpPr>
        <p:spPr>
          <a:xfrm>
            <a:off x="1791007" y="493210"/>
            <a:ext cx="6323986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sz="2800" b="1" dirty="0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</a:rPr>
              <a:t>Merry Christmas</a:t>
            </a:r>
          </a:p>
          <a:p>
            <a:pPr algn="ctr">
              <a:spcAft>
                <a:spcPts val="1200"/>
              </a:spcAft>
            </a:pPr>
            <a:r>
              <a:rPr lang="en-US" sz="2800" b="1" dirty="0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</a:rPr>
              <a:t>and</a:t>
            </a:r>
          </a:p>
          <a:p>
            <a:pPr algn="ctr">
              <a:spcAft>
                <a:spcPts val="1200"/>
              </a:spcAft>
            </a:pPr>
            <a:r>
              <a:rPr lang="en-US" sz="2800" b="1" dirty="0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</a:rPr>
              <a:t>best wishes for 2021!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EF0C9F9-09A2-114A-A7CA-947CF384BD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1735" y="2333098"/>
            <a:ext cx="4093114" cy="233892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42F35AC-3206-0048-8265-23F2A3B186BA}"/>
              </a:ext>
            </a:extLst>
          </p:cNvPr>
          <p:cNvSpPr/>
          <p:nvPr/>
        </p:nvSpPr>
        <p:spPr>
          <a:xfrm>
            <a:off x="2114189" y="5291194"/>
            <a:ext cx="622467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sz="20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 look forward to continuing a fruitful collaboration</a:t>
            </a:r>
          </a:p>
        </p:txBody>
      </p:sp>
    </p:spTree>
    <p:extLst>
      <p:ext uri="{BB962C8B-B14F-4D97-AF65-F5344CB8AC3E}">
        <p14:creationId xmlns:p14="http://schemas.microsoft.com/office/powerpoint/2010/main" val="11677634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B827E9FB-00DA-784D-AECA-279CD8734232}"/>
              </a:ext>
            </a:extLst>
          </p:cNvPr>
          <p:cNvSpPr/>
          <p:nvPr/>
        </p:nvSpPr>
        <p:spPr>
          <a:xfrm>
            <a:off x="629989" y="302932"/>
            <a:ext cx="851949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</a:rPr>
              <a:t>Organizational Aspects – Status of the collaboration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3BD78C4-7576-774A-B852-68A6C3983ABF}"/>
              </a:ext>
            </a:extLst>
          </p:cNvPr>
          <p:cNvSpPr/>
          <p:nvPr/>
        </p:nvSpPr>
        <p:spPr>
          <a:xfrm>
            <a:off x="292509" y="1597729"/>
            <a:ext cx="9194455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1200"/>
              </a:spcAft>
              <a:buSzPct val="80000"/>
              <a:buFont typeface=".PingFang SC Regular"/>
              <a:buChar char="－"/>
            </a:pP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CHART proposal approved on 23th of June 2020</a:t>
            </a:r>
          </a:p>
          <a:p>
            <a:pPr marL="342900" indent="-342900">
              <a:spcAft>
                <a:spcPts val="1200"/>
              </a:spcAft>
              <a:buSzPct val="80000"/>
              <a:buFont typeface=".PingFang SC Regular"/>
              <a:buChar char="－"/>
            </a:pP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 project officially started on 1</a:t>
            </a:r>
            <a:r>
              <a:rPr lang="en-US" sz="2000" baseline="30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st</a:t>
            </a: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of September 2020 – it lasts 4 years</a:t>
            </a:r>
          </a:p>
          <a:p>
            <a:pPr marL="342900" indent="-342900">
              <a:spcAft>
                <a:spcPts val="1200"/>
              </a:spcAft>
              <a:buSzPct val="80000"/>
              <a:buFont typeface=".PingFang SC Regular"/>
              <a:buChar char="－"/>
            </a:pP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 FCC addendum between CERN and PSI is still pending</a:t>
            </a:r>
          </a:p>
          <a:p>
            <a:pPr marL="342900" indent="-342900">
              <a:spcAft>
                <a:spcPts val="1200"/>
              </a:spcAft>
              <a:buSzPct val="80000"/>
              <a:buFont typeface=".PingFang SC Regular"/>
              <a:buChar char="－"/>
            </a:pP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PSI cannot start the recruitment process to get additional manpower (still under administrative setup)</a:t>
            </a:r>
          </a:p>
          <a:p>
            <a:pPr marL="1257300" lvl="2" indent="-342900">
              <a:spcAft>
                <a:spcPts val="1200"/>
              </a:spcAft>
              <a:buSzPct val="80000"/>
              <a:buFont typeface="Courier New" panose="02070309020205020404" pitchFamily="49" charset="0"/>
              <a:buChar char="o"/>
            </a:pPr>
            <a:r>
              <a:rPr lang="en-US" sz="1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New person at PSI not before April/May</a:t>
            </a:r>
          </a:p>
          <a:p>
            <a:pPr marL="342900" indent="-342900">
              <a:spcAft>
                <a:spcPts val="1200"/>
              </a:spcAft>
              <a:buSzPct val="80000"/>
              <a:buFont typeface=".PingFang SC Regular"/>
              <a:buChar char="－"/>
            </a:pP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WP3: Addendum between CERN and JICLAB expires in April 2021</a:t>
            </a:r>
          </a:p>
          <a:p>
            <a:pPr marL="342900" indent="-342900">
              <a:spcAft>
                <a:spcPts val="1200"/>
              </a:spcAft>
              <a:buSzPct val="80000"/>
              <a:buFont typeface=".PingFang SC Regular"/>
              <a:buChar char="－"/>
            </a:pP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WP4/Damping ring parameters:  Addendum between CERN and INFN is signed (?). Contact person at LNF is Catia </a:t>
            </a:r>
            <a:r>
              <a:rPr 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Milardi</a:t>
            </a: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</a:t>
            </a:r>
          </a:p>
          <a:p>
            <a:pPr marL="800100" lvl="1" indent="-342900">
              <a:spcAft>
                <a:spcPts val="1200"/>
              </a:spcAft>
              <a:buSzPct val="80000"/>
              <a:buFont typeface=".PingFang SC Regular"/>
              <a:buChar char="－"/>
            </a:pP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Selection starts for 3 candidates</a:t>
            </a:r>
          </a:p>
          <a:p>
            <a:pPr marL="800100" lvl="1" indent="-342900">
              <a:spcAft>
                <a:spcPts val="1200"/>
              </a:spcAft>
              <a:buSzPct val="80000"/>
              <a:buFont typeface=".PingFang SC Regular"/>
              <a:buChar char="－"/>
            </a:pPr>
            <a:r>
              <a:rPr lang="en-US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Some information is missing to complete the overall parameters table in WP0.2</a:t>
            </a:r>
          </a:p>
        </p:txBody>
      </p:sp>
    </p:spTree>
    <p:extLst>
      <p:ext uri="{BB962C8B-B14F-4D97-AF65-F5344CB8AC3E}">
        <p14:creationId xmlns:p14="http://schemas.microsoft.com/office/powerpoint/2010/main" val="1267229252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CC0040D2-6880-5E4C-8ED0-8DFEB27C7439}"/>
              </a:ext>
            </a:extLst>
          </p:cNvPr>
          <p:cNvSpPr/>
          <p:nvPr/>
        </p:nvSpPr>
        <p:spPr>
          <a:xfrm>
            <a:off x="693251" y="153407"/>
            <a:ext cx="851949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</a:rPr>
              <a:t>Organizational Aspects – Activates on going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FF5883B-5056-A44B-9B0F-CDE01D0B11C7}"/>
              </a:ext>
            </a:extLst>
          </p:cNvPr>
          <p:cNvSpPr/>
          <p:nvPr/>
        </p:nvSpPr>
        <p:spPr>
          <a:xfrm>
            <a:off x="862501" y="802296"/>
            <a:ext cx="8180991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1200"/>
              </a:spcAft>
              <a:buFont typeface=".PingFang SC Regular"/>
              <a:buChar char="－"/>
            </a:pPr>
            <a:r>
              <a:rPr lang="en-GB" dirty="0">
                <a:latin typeface="+mj-lt"/>
              </a:rPr>
              <a:t>WP0.2: Overall parameter optimization – every two weeks </a:t>
            </a:r>
          </a:p>
          <a:p>
            <a:pPr marL="285750" indent="-285750">
              <a:spcAft>
                <a:spcPts val="1200"/>
              </a:spcAft>
              <a:buFont typeface=".PingFang SC Regular"/>
              <a:buChar char="－"/>
            </a:pPr>
            <a:r>
              <a:rPr lang="en-GB" dirty="0">
                <a:latin typeface="+mj-lt"/>
              </a:rPr>
              <a:t>WP1: kick-off meeting on 3/12/2021</a:t>
            </a:r>
          </a:p>
          <a:p>
            <a:pPr marL="285750" indent="-285750">
              <a:spcAft>
                <a:spcPts val="1200"/>
              </a:spcAft>
              <a:buFont typeface=".PingFang SC Regular"/>
              <a:buChar char="－"/>
            </a:pPr>
            <a:r>
              <a:rPr lang="en-GB" dirty="0">
                <a:latin typeface="+mj-lt"/>
              </a:rPr>
              <a:t>WP3 and WP6: join meeting for the physics design of the positron source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817342F-DB4F-6945-9DE4-A7AEC4370A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948" y="2156017"/>
            <a:ext cx="3953512" cy="268665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039B792-9EA5-F34A-96A1-22E46B3FAC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7165" y="2156017"/>
            <a:ext cx="4463819" cy="248508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B88946A-F07D-7C4F-AD76-41A71A0D99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8155" y="4997465"/>
            <a:ext cx="4632124" cy="155648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FF75675-D199-7146-8ECF-2030C391A8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65298" y="4956711"/>
            <a:ext cx="4549435" cy="1432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4428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B827E9FB-00DA-784D-AECA-279CD8734232}"/>
              </a:ext>
            </a:extLst>
          </p:cNvPr>
          <p:cNvSpPr/>
          <p:nvPr/>
        </p:nvSpPr>
        <p:spPr>
          <a:xfrm>
            <a:off x="583983" y="2517045"/>
            <a:ext cx="851949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</a:rPr>
              <a:t>Update on WPs and Tasks</a:t>
            </a:r>
          </a:p>
        </p:txBody>
      </p:sp>
    </p:spTree>
    <p:extLst>
      <p:ext uri="{BB962C8B-B14F-4D97-AF65-F5344CB8AC3E}">
        <p14:creationId xmlns:p14="http://schemas.microsoft.com/office/powerpoint/2010/main" val="4043890010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1DF5761-882E-8C46-A415-BD977B102862}"/>
              </a:ext>
            </a:extLst>
          </p:cNvPr>
          <p:cNvSpPr/>
          <p:nvPr/>
        </p:nvSpPr>
        <p:spPr>
          <a:xfrm>
            <a:off x="624092" y="280029"/>
            <a:ext cx="851949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</a:rPr>
              <a:t>FCCee Injector in CDR0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C2798C7-B4FB-2042-B974-673BCB681D92}"/>
              </a:ext>
            </a:extLst>
          </p:cNvPr>
          <p:cNvSpPr txBox="1"/>
          <p:nvPr/>
        </p:nvSpPr>
        <p:spPr>
          <a:xfrm>
            <a:off x="4155232" y="2925249"/>
            <a:ext cx="38133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dirty="0">
                <a:latin typeface="Calibri Light" panose="020F0302020204030204" pitchFamily="34" charset="0"/>
                <a:cs typeface="Calibri Light" panose="020F0302020204030204" pitchFamily="34" charset="0"/>
              </a:rPr>
              <a:t>Alternative: C-band Linac 660 m (6 GeV to 20 GeV)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AD2D7F7-5E12-9241-9E28-63F2E9B27B33}"/>
              </a:ext>
            </a:extLst>
          </p:cNvPr>
          <p:cNvSpPr/>
          <p:nvPr/>
        </p:nvSpPr>
        <p:spPr>
          <a:xfrm>
            <a:off x="1080000" y="2298229"/>
            <a:ext cx="1800000" cy="1005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26A6724-30FD-5747-A2B2-50078BCBB230}"/>
              </a:ext>
            </a:extLst>
          </p:cNvPr>
          <p:cNvSpPr/>
          <p:nvPr/>
        </p:nvSpPr>
        <p:spPr>
          <a:xfrm>
            <a:off x="2970746" y="2745283"/>
            <a:ext cx="5400000" cy="100549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654FFB5-3E37-9D46-9479-20E4C224E5EE}"/>
              </a:ext>
            </a:extLst>
          </p:cNvPr>
          <p:cNvSpPr/>
          <p:nvPr/>
        </p:nvSpPr>
        <p:spPr>
          <a:xfrm>
            <a:off x="427200" y="2298229"/>
            <a:ext cx="540000" cy="1005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9FED8284-8339-CE4A-8103-A2FE8B17F751}"/>
              </a:ext>
            </a:extLst>
          </p:cNvPr>
          <p:cNvSpPr/>
          <p:nvPr/>
        </p:nvSpPr>
        <p:spPr>
          <a:xfrm>
            <a:off x="1507912" y="2716045"/>
            <a:ext cx="720000" cy="72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2EB7ED0E-BA2B-A142-A14E-2819880112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8653" y="1043202"/>
            <a:ext cx="4965205" cy="118107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47068EC-93D5-9D43-B2A8-E618A9E4646A}"/>
              </a:ext>
            </a:extLst>
          </p:cNvPr>
          <p:cNvSpPr txBox="1"/>
          <p:nvPr/>
        </p:nvSpPr>
        <p:spPr>
          <a:xfrm>
            <a:off x="5162598" y="1428335"/>
            <a:ext cx="1550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PBR C=2280 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535A282-1764-D04A-8330-5C02CCFDB240}"/>
              </a:ext>
            </a:extLst>
          </p:cNvPr>
          <p:cNvSpPr txBox="1"/>
          <p:nvPr/>
        </p:nvSpPr>
        <p:spPr>
          <a:xfrm>
            <a:off x="1535254" y="2859705"/>
            <a:ext cx="69121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100" dirty="0">
                <a:solidFill>
                  <a:schemeClr val="bg1"/>
                </a:solidFill>
              </a:rPr>
              <a:t>DR</a:t>
            </a:r>
          </a:p>
          <a:p>
            <a:pPr algn="ctr"/>
            <a:r>
              <a:rPr lang="en-CH" sz="1100" dirty="0">
                <a:solidFill>
                  <a:schemeClr val="bg1"/>
                </a:solidFill>
              </a:rPr>
              <a:t>C=240 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2FFDED4-B647-F242-9A86-8523505A459A}"/>
              </a:ext>
            </a:extLst>
          </p:cNvPr>
          <p:cNvSpPr txBox="1"/>
          <p:nvPr/>
        </p:nvSpPr>
        <p:spPr>
          <a:xfrm>
            <a:off x="1507912" y="1762609"/>
            <a:ext cx="16116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S-band Linac 220 m (1.54 GeV to 6 GeV)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ADC5D38-9C9D-F34E-B26D-8A5275D39DA9}"/>
              </a:ext>
            </a:extLst>
          </p:cNvPr>
          <p:cNvSpPr txBox="1"/>
          <p:nvPr/>
        </p:nvSpPr>
        <p:spPr>
          <a:xfrm>
            <a:off x="0" y="1767950"/>
            <a:ext cx="16116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S-band Injector 80 m (up to 1.54 GeV)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140E859-E379-6B41-B1B2-570BBA8E88B3}"/>
              </a:ext>
            </a:extLst>
          </p:cNvPr>
          <p:cNvCxnSpPr>
            <a:cxnSpLocks/>
            <a:stCxn id="9" idx="3"/>
          </p:cNvCxnSpPr>
          <p:nvPr/>
        </p:nvCxnSpPr>
        <p:spPr>
          <a:xfrm flipV="1">
            <a:off x="2880000" y="2182800"/>
            <a:ext cx="3057809" cy="165704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26760892-1C4E-FB47-896A-B305EA444A6E}"/>
              </a:ext>
            </a:extLst>
          </p:cNvPr>
          <p:cNvCxnSpPr>
            <a:cxnSpLocks/>
          </p:cNvCxnSpPr>
          <p:nvPr/>
        </p:nvCxnSpPr>
        <p:spPr>
          <a:xfrm>
            <a:off x="5633884" y="2179081"/>
            <a:ext cx="2736862" cy="21969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68C243BD-0199-A642-8FB3-2B3C73AE78A9}"/>
              </a:ext>
            </a:extLst>
          </p:cNvPr>
          <p:cNvSpPr txBox="1"/>
          <p:nvPr/>
        </p:nvSpPr>
        <p:spPr>
          <a:xfrm>
            <a:off x="8520922" y="2175718"/>
            <a:ext cx="13355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dirty="0">
                <a:latin typeface="Calibri Light" panose="020F0302020204030204" pitchFamily="34" charset="0"/>
                <a:cs typeface="Calibri Light" panose="020F0302020204030204" pitchFamily="34" charset="0"/>
              </a:rPr>
              <a:t>Booster ring</a:t>
            </a:r>
          </a:p>
          <a:p>
            <a:r>
              <a:rPr lang="en-CH" sz="1400" dirty="0">
                <a:latin typeface="Calibri Light" panose="020F0302020204030204" pitchFamily="34" charset="0"/>
                <a:cs typeface="Calibri Light" panose="020F0302020204030204" pitchFamily="34" charset="0"/>
              </a:rPr>
              <a:t>20 GeV to 45.6 GeV (min)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A068CDF-8328-0849-96B4-B0B9918081A2}"/>
              </a:ext>
            </a:extLst>
          </p:cNvPr>
          <p:cNvSpPr txBox="1"/>
          <p:nvPr/>
        </p:nvSpPr>
        <p:spPr>
          <a:xfrm>
            <a:off x="840018" y="5575227"/>
            <a:ext cx="30491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dirty="0">
                <a:latin typeface="Calibri Light" panose="020F0302020204030204" pitchFamily="34" charset="0"/>
                <a:cs typeface="Calibri Light" panose="020F0302020204030204" pitchFamily="34" charset="0"/>
              </a:rPr>
              <a:t>Intial filling time (both species): 1034.8s</a:t>
            </a:r>
          </a:p>
          <a:p>
            <a:r>
              <a:rPr lang="en-CH" sz="1400" dirty="0">
                <a:latin typeface="Calibri Light" panose="020F0302020204030204" pitchFamily="34" charset="0"/>
                <a:cs typeface="Calibri Light" panose="020F0302020204030204" pitchFamily="34" charset="0"/>
              </a:rPr>
              <a:t>Top up (both species): 103.5s 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FB5A3E2-A252-0F46-8AD1-2024C1A178D8}"/>
              </a:ext>
            </a:extLst>
          </p:cNvPr>
          <p:cNvSpPr txBox="1"/>
          <p:nvPr/>
        </p:nvSpPr>
        <p:spPr>
          <a:xfrm>
            <a:off x="7533113" y="1751327"/>
            <a:ext cx="7841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dirty="0">
                <a:latin typeface="Calibri Light" panose="020F0302020204030204" pitchFamily="34" charset="0"/>
                <a:cs typeface="Calibri Light" panose="020F0302020204030204" pitchFamily="34" charset="0"/>
              </a:rPr>
              <a:t>Baseline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894BF6A4-205E-5748-9EC0-BFB65871B217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967200" y="4166679"/>
            <a:ext cx="223086" cy="691039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0DE0F26A-6043-0B48-B17F-A5B02C064ADF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1775070" y="4166679"/>
            <a:ext cx="223086" cy="691039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997DB3EE-6973-2549-874A-17698F4C1F7D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3733016" y="4166679"/>
            <a:ext cx="223086" cy="691039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5E50D166-9BEC-D94C-9F44-D34B1A66215D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4499592" y="4166679"/>
            <a:ext cx="223086" cy="691039"/>
          </a:xfrm>
          <a:prstGeom prst="rect">
            <a:avLst/>
          </a:prstGeom>
        </p:spPr>
      </p:pic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D398EAD5-56B5-AE4D-A704-6922EFD71945}"/>
              </a:ext>
            </a:extLst>
          </p:cNvPr>
          <p:cNvCxnSpPr>
            <a:cxnSpLocks/>
          </p:cNvCxnSpPr>
          <p:nvPr/>
        </p:nvCxnSpPr>
        <p:spPr>
          <a:xfrm>
            <a:off x="825232" y="4822321"/>
            <a:ext cx="4146554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Left Brace 41">
            <a:extLst>
              <a:ext uri="{FF2B5EF4-FFF2-40B4-BE49-F238E27FC236}">
                <a16:creationId xmlns:a16="http://schemas.microsoft.com/office/drawing/2014/main" id="{DDB2B54A-7CB3-FD41-91DE-8E7790DD964C}"/>
              </a:ext>
            </a:extLst>
          </p:cNvPr>
          <p:cNvSpPr/>
          <p:nvPr/>
        </p:nvSpPr>
        <p:spPr>
          <a:xfrm rot="5400000">
            <a:off x="1428448" y="3672779"/>
            <a:ext cx="100551" cy="805817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8864AE2-690F-2947-8E36-53902DE4EBE9}"/>
              </a:ext>
            </a:extLst>
          </p:cNvPr>
          <p:cNvSpPr txBox="1"/>
          <p:nvPr/>
        </p:nvSpPr>
        <p:spPr>
          <a:xfrm>
            <a:off x="1237200" y="3728055"/>
            <a:ext cx="6038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100ns</a:t>
            </a:r>
          </a:p>
        </p:txBody>
      </p:sp>
      <p:sp>
        <p:nvSpPr>
          <p:cNvPr id="44" name="Left Brace 43">
            <a:extLst>
              <a:ext uri="{FF2B5EF4-FFF2-40B4-BE49-F238E27FC236}">
                <a16:creationId xmlns:a16="http://schemas.microsoft.com/office/drawing/2014/main" id="{1A169BB5-79F5-6249-AEAF-BB3296734507}"/>
              </a:ext>
            </a:extLst>
          </p:cNvPr>
          <p:cNvSpPr/>
          <p:nvPr/>
        </p:nvSpPr>
        <p:spPr>
          <a:xfrm rot="16200000">
            <a:off x="2379332" y="3666890"/>
            <a:ext cx="138564" cy="2745597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43B6D2A-B5D2-E445-8C64-605C18F23828}"/>
              </a:ext>
            </a:extLst>
          </p:cNvPr>
          <p:cNvSpPr txBox="1"/>
          <p:nvPr/>
        </p:nvSpPr>
        <p:spPr>
          <a:xfrm>
            <a:off x="1998156" y="5179130"/>
            <a:ext cx="16476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5-10 ms (200-100Hz)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F022BB4-EEDA-FE48-8B22-965265E3564E}"/>
              </a:ext>
            </a:extLst>
          </p:cNvPr>
          <p:cNvSpPr txBox="1"/>
          <p:nvPr/>
        </p:nvSpPr>
        <p:spPr>
          <a:xfrm>
            <a:off x="849600" y="1334106"/>
            <a:ext cx="19793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True relative dimensions </a:t>
            </a: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A4C76792-F8A2-9548-8854-DEC8F0774297}"/>
              </a:ext>
            </a:extLst>
          </p:cNvPr>
          <p:cNvCxnSpPr>
            <a:cxnSpLocks/>
          </p:cNvCxnSpPr>
          <p:nvPr/>
        </p:nvCxnSpPr>
        <p:spPr>
          <a:xfrm>
            <a:off x="920416" y="2348082"/>
            <a:ext cx="319168" cy="0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454934A5-6910-3C41-A099-97F686B0CD87}"/>
              </a:ext>
            </a:extLst>
          </p:cNvPr>
          <p:cNvSpPr txBox="1"/>
          <p:nvPr/>
        </p:nvSpPr>
        <p:spPr>
          <a:xfrm>
            <a:off x="5389485" y="4085581"/>
            <a:ext cx="407996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Beam parameters at the booster ring injection:</a:t>
            </a:r>
          </a:p>
          <a:p>
            <a:r>
              <a:rPr lang="en-CH" sz="1400" dirty="0">
                <a:latin typeface="Calibri Light" panose="020F0302020204030204" pitchFamily="34" charset="0"/>
                <a:cs typeface="Calibri Light" panose="020F0302020204030204" pitchFamily="34" charset="0"/>
              </a:rPr>
              <a:t>Bunch charge (both species): 3.4 nC (relative jitter 1%)</a:t>
            </a:r>
            <a:endParaRPr lang="en-GB" sz="1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-GB" sz="1400" dirty="0">
                <a:latin typeface="Calibri Light" panose="020F0302020204030204" pitchFamily="34" charset="0"/>
                <a:cs typeface="Calibri Light" panose="020F0302020204030204" pitchFamily="34" charset="0"/>
              </a:rPr>
              <a:t>N</a:t>
            </a:r>
            <a:r>
              <a:rPr lang="en-CH" sz="1400" dirty="0">
                <a:latin typeface="Calibri Light" panose="020F0302020204030204" pitchFamily="34" charset="0"/>
                <a:cs typeface="Calibri Light" panose="020F0302020204030204" pitchFamily="34" charset="0"/>
              </a:rPr>
              <a:t>orm. emittance (h/v): 48 </a:t>
            </a:r>
            <a:r>
              <a:rPr lang="en-CH" sz="1400" dirty="0">
                <a:latin typeface="Symbol" pitchFamily="2" charset="2"/>
                <a:cs typeface="Calibri Light" panose="020F0302020204030204" pitchFamily="34" charset="0"/>
              </a:rPr>
              <a:t>m</a:t>
            </a:r>
            <a:r>
              <a:rPr lang="en-CH" sz="1400" dirty="0">
                <a:latin typeface="Calibri Light" panose="020F0302020204030204" pitchFamily="34" charset="0"/>
                <a:cs typeface="Calibri Light" panose="020F0302020204030204" pitchFamily="34" charset="0"/>
              </a:rPr>
              <a:t>m/ 8 </a:t>
            </a:r>
            <a:r>
              <a:rPr lang="en-CH" sz="1400" dirty="0">
                <a:latin typeface="Symbol" pitchFamily="2" charset="2"/>
                <a:cs typeface="Calibri Light" panose="020F0302020204030204" pitchFamily="34" charset="0"/>
              </a:rPr>
              <a:t>m</a:t>
            </a:r>
            <a:r>
              <a:rPr lang="en-CH" sz="1400" dirty="0">
                <a:latin typeface="Calibri Light" panose="020F0302020204030204" pitchFamily="34" charset="0"/>
                <a:cs typeface="Calibri Light" panose="020F0302020204030204" pitchFamily="34" charset="0"/>
              </a:rPr>
              <a:t>m</a:t>
            </a:r>
          </a:p>
          <a:p>
            <a:r>
              <a:rPr lang="en-CH" sz="1400" dirty="0">
                <a:latin typeface="Calibri Light" panose="020F0302020204030204" pitchFamily="34" charset="0"/>
                <a:cs typeface="Calibri Light" panose="020F0302020204030204" pitchFamily="34" charset="0"/>
              </a:rPr>
              <a:t>Bunch length: 10 mm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6285C7F3-F926-3B49-85AD-970B86C1CE80}"/>
              </a:ext>
            </a:extLst>
          </p:cNvPr>
          <p:cNvSpPr/>
          <p:nvPr/>
        </p:nvSpPr>
        <p:spPr>
          <a:xfrm>
            <a:off x="1555791" y="2224274"/>
            <a:ext cx="67040" cy="2486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98D6328-B75E-E04C-8513-A622D10173D4}"/>
              </a:ext>
            </a:extLst>
          </p:cNvPr>
          <p:cNvSpPr txBox="1"/>
          <p:nvPr/>
        </p:nvSpPr>
        <p:spPr>
          <a:xfrm>
            <a:off x="825232" y="2472750"/>
            <a:ext cx="22330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Positron source at 4.46 GeV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346311-7485-0546-B35F-510D8E9EE4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9592" y="5275922"/>
            <a:ext cx="2410795" cy="1030897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81238745-CF23-B444-B42D-9745C65E8B77}"/>
              </a:ext>
            </a:extLst>
          </p:cNvPr>
          <p:cNvSpPr/>
          <p:nvPr/>
        </p:nvSpPr>
        <p:spPr>
          <a:xfrm>
            <a:off x="5823129" y="5937619"/>
            <a:ext cx="1087258" cy="310551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2E2034A-7E9E-DA44-8CE1-523B3F7A0108}"/>
              </a:ext>
            </a:extLst>
          </p:cNvPr>
          <p:cNvSpPr txBox="1"/>
          <p:nvPr/>
        </p:nvSpPr>
        <p:spPr>
          <a:xfrm>
            <a:off x="6910387" y="5502273"/>
            <a:ext cx="1970411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000" dirty="0">
                <a:latin typeface="Calibri Light" panose="020F0302020204030204" pitchFamily="34" charset="0"/>
                <a:cs typeface="Calibri Light" panose="020F0302020204030204" pitchFamily="34" charset="0"/>
              </a:rPr>
              <a:t>Normalized emittance at 1.54GeV:</a:t>
            </a:r>
          </a:p>
          <a:p>
            <a:endParaRPr lang="en-CH" sz="1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en-CH" sz="1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-CH" sz="1000" dirty="0">
                <a:latin typeface="Calibri Light" panose="020F0302020204030204" pitchFamily="34" charset="0"/>
                <a:cs typeface="Calibri Light" panose="020F0302020204030204" pitchFamily="34" charset="0"/>
              </a:rPr>
              <a:t>~4000 /~3700</a:t>
            </a:r>
          </a:p>
          <a:p>
            <a:r>
              <a:rPr lang="en-CH" sz="1000" dirty="0">
                <a:latin typeface="Calibri Light" panose="020F0302020204030204" pitchFamily="34" charset="0"/>
                <a:cs typeface="Calibri Light" panose="020F0302020204030204" pitchFamily="34" charset="0"/>
              </a:rPr>
              <a:t>~5600/~1100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1CF5D4E-2D0C-A745-8F56-9A19F4A59054}"/>
              </a:ext>
            </a:extLst>
          </p:cNvPr>
          <p:cNvSpPr txBox="1"/>
          <p:nvPr/>
        </p:nvSpPr>
        <p:spPr>
          <a:xfrm>
            <a:off x="7822550" y="5943498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3075705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B827E9FB-00DA-784D-AECA-279CD8734232}"/>
              </a:ext>
            </a:extLst>
          </p:cNvPr>
          <p:cNvSpPr/>
          <p:nvPr/>
        </p:nvSpPr>
        <p:spPr>
          <a:xfrm>
            <a:off x="640457" y="135814"/>
            <a:ext cx="851949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</a:rPr>
              <a:t>WP0.2: Overall parameters optimization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2158251-0DE4-994A-BF17-91740FBB9A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6269" y="637532"/>
            <a:ext cx="7694300" cy="373738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0FDC0CB-26BF-F44C-99C7-4AF04CC381DF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948414" y="5073714"/>
            <a:ext cx="223086" cy="69103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9B02AB9-22D4-CA41-8171-E5EF4B1B2490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1297236" y="5073714"/>
            <a:ext cx="223086" cy="691039"/>
          </a:xfrm>
          <a:prstGeom prst="rect">
            <a:avLst/>
          </a:prstGeom>
        </p:spPr>
      </p:pic>
      <p:sp>
        <p:nvSpPr>
          <p:cNvPr id="16" name="Left Brace 15">
            <a:extLst>
              <a:ext uri="{FF2B5EF4-FFF2-40B4-BE49-F238E27FC236}">
                <a16:creationId xmlns:a16="http://schemas.microsoft.com/office/drawing/2014/main" id="{2F231222-7D3D-5847-9A26-430C05B315C0}"/>
              </a:ext>
            </a:extLst>
          </p:cNvPr>
          <p:cNvSpPr/>
          <p:nvPr/>
        </p:nvSpPr>
        <p:spPr>
          <a:xfrm rot="5400000">
            <a:off x="1187338" y="4802138"/>
            <a:ext cx="92298" cy="352917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6A3570C-2519-7543-8FCB-AE44911D1184}"/>
              </a:ext>
            </a:extLst>
          </p:cNvPr>
          <p:cNvSpPr txBox="1"/>
          <p:nvPr/>
        </p:nvSpPr>
        <p:spPr>
          <a:xfrm>
            <a:off x="617015" y="4598855"/>
            <a:ext cx="15835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15ns (17.5 or 20 ns)</a:t>
            </a:r>
          </a:p>
        </p:txBody>
      </p:sp>
      <p:sp>
        <p:nvSpPr>
          <p:cNvPr id="18" name="Left Brace 17">
            <a:extLst>
              <a:ext uri="{FF2B5EF4-FFF2-40B4-BE49-F238E27FC236}">
                <a16:creationId xmlns:a16="http://schemas.microsoft.com/office/drawing/2014/main" id="{9A1521A2-C1D6-664C-8986-C36E1033AD54}"/>
              </a:ext>
            </a:extLst>
          </p:cNvPr>
          <p:cNvSpPr/>
          <p:nvPr/>
        </p:nvSpPr>
        <p:spPr>
          <a:xfrm rot="16200000">
            <a:off x="2360546" y="4573925"/>
            <a:ext cx="138564" cy="2745597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8ADAA73-0BC3-A74A-B0D0-2DDD3AEF5682}"/>
              </a:ext>
            </a:extLst>
          </p:cNvPr>
          <p:cNvSpPr txBox="1"/>
          <p:nvPr/>
        </p:nvSpPr>
        <p:spPr>
          <a:xfrm>
            <a:off x="1979370" y="6086165"/>
            <a:ext cx="17156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10 ms (100Hz)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D287CF76-DE2E-5546-8235-72CDBF9D3129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1638447" y="5060173"/>
            <a:ext cx="223086" cy="691039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33AD929E-D2FF-1540-B57A-E40C51DF56F9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2383293" y="5057936"/>
            <a:ext cx="223086" cy="691039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58A6EEF3-769E-414B-BC06-47D8ADE566B5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3695055" y="5056458"/>
            <a:ext cx="223086" cy="691039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2E91EDD9-81A8-2E47-A06C-A6E060DF1829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4043877" y="5056458"/>
            <a:ext cx="223086" cy="691039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9FBB4DC7-902E-CF42-8D23-453B6CC0A4AE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4382223" y="5073713"/>
            <a:ext cx="223086" cy="69103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BF037C0-4A0F-AF45-8220-C5D03254CBF4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5078668" y="5073713"/>
            <a:ext cx="223086" cy="691039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4FD9B48-9387-9245-9830-F6C25FEDF59F}"/>
              </a:ext>
            </a:extLst>
          </p:cNvPr>
          <p:cNvCxnSpPr>
            <a:cxnSpLocks/>
          </p:cNvCxnSpPr>
          <p:nvPr/>
        </p:nvCxnSpPr>
        <p:spPr>
          <a:xfrm>
            <a:off x="806446" y="5729356"/>
            <a:ext cx="468585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B8851CF7-229B-7C4E-B2DE-3B40E7D906E7}"/>
              </a:ext>
            </a:extLst>
          </p:cNvPr>
          <p:cNvCxnSpPr/>
          <p:nvPr/>
        </p:nvCxnSpPr>
        <p:spPr>
          <a:xfrm>
            <a:off x="4731827" y="5419232"/>
            <a:ext cx="221173" cy="0"/>
          </a:xfrm>
          <a:prstGeom prst="line">
            <a:avLst/>
          </a:prstGeom>
          <a:ln w="2222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260C52FA-85C7-6142-B5B4-986DABD589E6}"/>
              </a:ext>
            </a:extLst>
          </p:cNvPr>
          <p:cNvCxnSpPr/>
          <p:nvPr/>
        </p:nvCxnSpPr>
        <p:spPr>
          <a:xfrm>
            <a:off x="2023040" y="5427774"/>
            <a:ext cx="221173" cy="0"/>
          </a:xfrm>
          <a:prstGeom prst="line">
            <a:avLst/>
          </a:prstGeom>
          <a:ln w="2222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Left Brace 29">
            <a:extLst>
              <a:ext uri="{FF2B5EF4-FFF2-40B4-BE49-F238E27FC236}">
                <a16:creationId xmlns:a16="http://schemas.microsoft.com/office/drawing/2014/main" id="{31A1E617-3CF2-1A4D-95B7-7CCE209D8A0E}"/>
              </a:ext>
            </a:extLst>
          </p:cNvPr>
          <p:cNvSpPr/>
          <p:nvPr/>
        </p:nvSpPr>
        <p:spPr>
          <a:xfrm rot="5400000">
            <a:off x="4435983" y="4244599"/>
            <a:ext cx="100598" cy="136311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27DA8F3-6DE2-A942-B0FC-944BB1377EB0}"/>
              </a:ext>
            </a:extLst>
          </p:cNvPr>
          <p:cNvSpPr txBox="1"/>
          <p:nvPr/>
        </p:nvSpPr>
        <p:spPr>
          <a:xfrm>
            <a:off x="3457201" y="4575324"/>
            <a:ext cx="20731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Nb = 25-30 (under discusion)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953E77-F619-1D40-8255-5E39DEC71A2F}"/>
              </a:ext>
            </a:extLst>
          </p:cNvPr>
          <p:cNvSpPr txBox="1"/>
          <p:nvPr/>
        </p:nvSpPr>
        <p:spPr>
          <a:xfrm>
            <a:off x="5862210" y="4480671"/>
            <a:ext cx="381863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To be considered: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the impact on the damping ring (size, operation mode – damping time/ number of bunch trains, SR power)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the question how and where we adjust the bunch by bunch intensity prior to injection into the collider.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beam loading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longer RF pulses are more complicated with RF pulse compressor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wakefields effects (longitudinal and transverse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What can we gain in term of filling time?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…</a:t>
            </a:r>
          </a:p>
          <a:p>
            <a:endParaRPr lang="en-CH" sz="1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2819285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C59338C-49BF-B040-9729-ACB95970862D}"/>
              </a:ext>
            </a:extLst>
          </p:cNvPr>
          <p:cNvSpPr/>
          <p:nvPr/>
        </p:nvSpPr>
        <p:spPr>
          <a:xfrm>
            <a:off x="179239" y="1242192"/>
            <a:ext cx="6661311" cy="34240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25" u="sng" dirty="0">
                <a:latin typeface="+mj-lt"/>
              </a:rPr>
              <a:t>WP3 general meeting on 09/12/2020:  </a:t>
            </a:r>
            <a:r>
              <a:rPr lang="en-GB" sz="1625" u="sng" dirty="0">
                <a:latin typeface="+mj-lt"/>
                <a:hlinkClick r:id="rId2"/>
              </a:rPr>
              <a:t>https://indico.cern.ch/event/981704/</a:t>
            </a:r>
            <a:r>
              <a:rPr lang="en-GB" sz="1625" u="sng" dirty="0">
                <a:latin typeface="+mj-lt"/>
              </a:rPr>
              <a:t>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6F0DA3D-FF0A-BD4D-841F-FD7C0FB0A72D}"/>
              </a:ext>
            </a:extLst>
          </p:cNvPr>
          <p:cNvSpPr/>
          <p:nvPr/>
        </p:nvSpPr>
        <p:spPr>
          <a:xfrm>
            <a:off x="98726" y="1719272"/>
            <a:ext cx="9599784" cy="47859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2172" indent="-232172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25" dirty="0"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First description of the WP tasks </a:t>
            </a:r>
            <a:r>
              <a:rPr lang="en-GB" sz="1625" dirty="0">
                <a:latin typeface="Calibri Light" panose="020F0302020204030204" pitchFamily="34" charset="0"/>
                <a:cs typeface="Calibri Light" panose="020F0302020204030204" pitchFamily="34" charset="0"/>
              </a:rPr>
              <a:t>and update on the participant list =&gt; </a:t>
            </a:r>
            <a:r>
              <a:rPr lang="en-GB" sz="1625" dirty="0"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s</a:t>
            </a:r>
            <a:r>
              <a:rPr lang="en-GB" sz="1625" dirty="0">
                <a:latin typeface="Calibri Light" panose="020F0302020204030204" pitchFamily="34" charset="0"/>
                <a:cs typeface="Calibri Light" panose="020F0302020204030204" pitchFamily="34" charset="0"/>
              </a:rPr>
              <a:t>ee WP3_program_draft_10122020.doc</a:t>
            </a:r>
          </a:p>
          <a:p>
            <a:pPr marL="232172" indent="-232172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25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Next steps (for the FCC-</a:t>
            </a:r>
            <a:r>
              <a:rPr lang="en-GB" sz="1625" u="sng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ee</a:t>
            </a:r>
            <a:r>
              <a:rPr lang="en-GB" sz="1625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 positron source nominal parameters)</a:t>
            </a:r>
            <a:r>
              <a:rPr lang="en-GB" sz="1625" dirty="0">
                <a:latin typeface="Calibri Light" panose="020F0302020204030204" pitchFamily="34" charset="0"/>
                <a:cs typeface="Calibri Light" panose="020F0302020204030204" pitchFamily="34" charset="0"/>
              </a:rPr>
              <a:t>: </a:t>
            </a:r>
          </a:p>
          <a:p>
            <a:pPr marL="603647" lvl="1" indent="-232172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25" dirty="0">
                <a:latin typeface="Calibri Light" panose="020F0302020204030204" pitchFamily="34" charset="0"/>
                <a:cs typeface="Calibri Light" panose="020F0302020204030204" pitchFamily="34" charset="0"/>
              </a:rPr>
              <a:t>Table produced in autumn as input for the WP0.2: start working with CERN/STI group (S. </a:t>
            </a:r>
            <a:r>
              <a:rPr lang="en-GB" sz="1625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Gilardoni</a:t>
            </a:r>
            <a:r>
              <a:rPr lang="en-GB" sz="1625" dirty="0">
                <a:latin typeface="Calibri Light" panose="020F0302020204030204" pitchFamily="34" charset="0"/>
                <a:cs typeface="Calibri Light" panose="020F0302020204030204" pitchFamily="34" charset="0"/>
              </a:rPr>
              <a:t>) to justify/correct the assumptions =&gt; max. allowable rep. rate and number of bunches </a:t>
            </a:r>
          </a:p>
          <a:p>
            <a:pPr marL="603647" lvl="1" indent="-232172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25" dirty="0">
                <a:latin typeface="Calibri Light" panose="020F0302020204030204" pitchFamily="34" charset="0"/>
                <a:cs typeface="Calibri Light" panose="020F0302020204030204" pitchFamily="34" charset="0"/>
              </a:rPr>
              <a:t>Perform the same parametric studies for the hybrid source (with recent progress in crystal simulations)</a:t>
            </a:r>
          </a:p>
          <a:p>
            <a:pPr marL="232172" indent="-232172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25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PoP</a:t>
            </a:r>
            <a:r>
              <a:rPr lang="en-GB" sz="1625" dirty="0">
                <a:latin typeface="Calibri Light" panose="020F0302020204030204" pitchFamily="34" charset="0"/>
                <a:cs typeface="Calibri Light" panose="020F0302020204030204" pitchFamily="34" charset="0"/>
              </a:rPr>
              <a:t> experiment @PSI: should set-up the interface with the WP6 “Proof of principle Positron capture in SwissFEL” =&gt; common meetings between WP3 and WP6 from January 2021</a:t>
            </a:r>
          </a:p>
          <a:p>
            <a:pPr marL="232172" indent="-232172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25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Topics for the next meetings: </a:t>
            </a:r>
          </a:p>
          <a:p>
            <a:pPr marL="975122" lvl="2" indent="-232172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25" dirty="0">
                <a:latin typeface="Calibri Light" panose="020F0302020204030204" pitchFamily="34" charset="0"/>
                <a:cs typeface="Calibri Light" panose="020F0302020204030204" pitchFamily="34" charset="0"/>
              </a:rPr>
              <a:t>First simulations of the positron capture with the simulated field profile of SC-solenoid (HTS) with 7 and 10 T on the target provided by PSI</a:t>
            </a:r>
          </a:p>
          <a:p>
            <a:pPr marL="975122" lvl="2" indent="-232172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25" dirty="0">
                <a:latin typeface="Calibri Light" panose="020F0302020204030204" pitchFamily="34" charset="0"/>
                <a:cs typeface="Calibri Light" panose="020F0302020204030204" pitchFamily="34" charset="0"/>
              </a:rPr>
              <a:t>Simulation of the radiation environment (quasi-DC power distribution in target vicinity and distribution of expected integrated dose over life time) and energy deposition (average and PEDD) in target, matching device, acc. structures =&gt; </a:t>
            </a:r>
            <a:r>
              <a:rPr lang="en-GB" sz="1625" u="sng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high priority </a:t>
            </a:r>
            <a:r>
              <a:rPr lang="en-GB" sz="1625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(input to SC solenoid design, target reliability studies and target design</a:t>
            </a:r>
          </a:p>
          <a:p>
            <a:pPr marL="975122" lvl="2" indent="-232172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25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PoP</a:t>
            </a:r>
            <a:r>
              <a:rPr lang="en-GB" sz="1625" dirty="0">
                <a:latin typeface="Calibri Light" panose="020F0302020204030204" pitchFamily="34" charset="0"/>
                <a:cs typeface="Calibri Light" panose="020F0302020204030204" pitchFamily="34" charset="0"/>
              </a:rPr>
              <a:t> experiment: main goals and roadmap =&gt;</a:t>
            </a:r>
            <a:r>
              <a:rPr lang="en-GB" sz="1463" dirty="0">
                <a:latin typeface="Calibri Light" panose="020F0302020204030204" pitchFamily="34" charset="0"/>
                <a:cs typeface="Calibri Light" panose="020F0302020204030204" pitchFamily="34" charset="0"/>
              </a:rPr>
              <a:t> layout of the experiment, choice of the technology, etc..</a:t>
            </a:r>
          </a:p>
          <a:p>
            <a:pPr marL="975122" lvl="2" indent="-232172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25" dirty="0">
                <a:latin typeface="Calibri Light" panose="020F0302020204030204" pitchFamily="34" charset="0"/>
                <a:cs typeface="Calibri Light" panose="020F0302020204030204" pitchFamily="34" charset="0"/>
              </a:rPr>
              <a:t>…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F62F611-4976-FD4F-AC66-E91899308301}"/>
              </a:ext>
            </a:extLst>
          </p:cNvPr>
          <p:cNvSpPr/>
          <p:nvPr/>
        </p:nvSpPr>
        <p:spPr>
          <a:xfrm>
            <a:off x="572481" y="222419"/>
            <a:ext cx="851949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</a:rPr>
              <a:t>Update on WP3 (Positron Source: Target and Capture System)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C082FBE-23E2-8542-8AFE-7FF7A1E8B5AF}"/>
              </a:ext>
            </a:extLst>
          </p:cNvPr>
          <p:cNvSpPr txBox="1"/>
          <p:nvPr/>
        </p:nvSpPr>
        <p:spPr>
          <a:xfrm>
            <a:off x="4434550" y="6520199"/>
            <a:ext cx="29036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000" dirty="0"/>
              <a:t>I. </a:t>
            </a:r>
            <a:r>
              <a:rPr lang="en-GB" sz="1000" dirty="0"/>
              <a:t>Chaikovska</a:t>
            </a:r>
            <a:r>
              <a:rPr lang="en-CH" sz="1000" dirty="0"/>
              <a:t> – 17.12.2020</a:t>
            </a:r>
          </a:p>
        </p:txBody>
      </p:sp>
    </p:spTree>
    <p:extLst>
      <p:ext uri="{BB962C8B-B14F-4D97-AF65-F5344CB8AC3E}">
        <p14:creationId xmlns:p14="http://schemas.microsoft.com/office/powerpoint/2010/main" val="29978990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7B06D9C-4502-0E47-A1EF-0C0C25A6E819}"/>
              </a:ext>
            </a:extLst>
          </p:cNvPr>
          <p:cNvSpPr/>
          <p:nvPr/>
        </p:nvSpPr>
        <p:spPr>
          <a:xfrm>
            <a:off x="628358" y="193781"/>
            <a:ext cx="851949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</a:rPr>
              <a:t>WP6: Activities at PSI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0697DD0-6304-3744-B4E9-F28820A25776}"/>
              </a:ext>
            </a:extLst>
          </p:cNvPr>
          <p:cNvSpPr/>
          <p:nvPr/>
        </p:nvSpPr>
        <p:spPr>
          <a:xfrm>
            <a:off x="452819" y="915404"/>
            <a:ext cx="900035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1200"/>
              </a:spcAft>
              <a:buSzPct val="80000"/>
              <a:buFont typeface=".PingFang SC Regular"/>
              <a:buChar char="－"/>
            </a:pP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Transfer line at the linac end:  BD suggests to use a 2 degree dipole in S30CB16 (linac end) to have a simple outcoupling and a double bend achromat layout to close the dispersion in the straight line. Beam dump into outcoupling direction with the idea to keep it for the tune-up of the Porthos beamline (work in progress).</a:t>
            </a:r>
          </a:p>
          <a:p>
            <a:pPr marL="342900" indent="-342900">
              <a:spcAft>
                <a:spcPts val="1200"/>
              </a:spcAft>
              <a:buSzPct val="80000"/>
              <a:buFont typeface=".PingFang SC Regular"/>
              <a:buChar char="－"/>
            </a:pP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Accelerating structures for positron capture system: Riccardo is studying a RF structure at S-band frequency with large aperture constant along the structure (30-40 mm) </a:t>
            </a:r>
          </a:p>
          <a:p>
            <a:pPr marL="342900" indent="-342900">
              <a:spcAft>
                <a:spcPts val="1200"/>
              </a:spcAft>
              <a:buSzPct val="80000"/>
              <a:buFont typeface=".PingFang SC Regular"/>
              <a:buChar char="－"/>
            </a:pP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AMD: a solenoid with HTS technology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1697D8B-BA26-C148-9EB7-495B770A397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02"/>
          <a:stretch/>
        </p:blipFill>
        <p:spPr>
          <a:xfrm>
            <a:off x="587062" y="4082354"/>
            <a:ext cx="4752597" cy="242381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D76E39E8-661B-9D4F-89BE-2FFCDD3C5747}"/>
              </a:ext>
            </a:extLst>
          </p:cNvPr>
          <p:cNvSpPr/>
          <p:nvPr/>
        </p:nvSpPr>
        <p:spPr>
          <a:xfrm>
            <a:off x="3113630" y="6427594"/>
            <a:ext cx="272673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Jaap </a:t>
            </a:r>
            <a:r>
              <a:rPr lang="en-GB" sz="1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Kosse</a:t>
            </a:r>
            <a:r>
              <a:rPr lang="en-GB" sz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 &amp; Bernhard </a:t>
            </a:r>
            <a:r>
              <a:rPr lang="en-GB" sz="1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Auchmann</a:t>
            </a:r>
            <a:r>
              <a:rPr lang="en-GB" sz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 (PSI)</a:t>
            </a:r>
            <a:endParaRPr lang="en-CH" sz="1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0F492B4-1A14-6147-93E8-2F6E78705B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0367" y="3844549"/>
            <a:ext cx="2638729" cy="2793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90700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5B4DCF7-5154-7F45-ADA9-EE4DA83CF4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799" y="888489"/>
            <a:ext cx="9410331" cy="5081022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D491995-0E5A-514E-B208-51485D713932}"/>
              </a:ext>
            </a:extLst>
          </p:cNvPr>
          <p:cNvCxnSpPr/>
          <p:nvPr/>
        </p:nvCxnSpPr>
        <p:spPr>
          <a:xfrm flipV="1">
            <a:off x="4704961" y="2881620"/>
            <a:ext cx="0" cy="2425101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125E095-B15C-264F-8E23-17116737323A}"/>
              </a:ext>
            </a:extLst>
          </p:cNvPr>
          <p:cNvCxnSpPr/>
          <p:nvPr/>
        </p:nvCxnSpPr>
        <p:spPr>
          <a:xfrm flipV="1">
            <a:off x="7181461" y="2881620"/>
            <a:ext cx="0" cy="2425101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CABACF3-8C30-414D-AE63-D19493A47B29}"/>
              </a:ext>
            </a:extLst>
          </p:cNvPr>
          <p:cNvCxnSpPr>
            <a:cxnSpLocks/>
          </p:cNvCxnSpPr>
          <p:nvPr/>
        </p:nvCxnSpPr>
        <p:spPr>
          <a:xfrm flipH="1" flipV="1">
            <a:off x="4704961" y="3697288"/>
            <a:ext cx="2476501" cy="201216"/>
          </a:xfrm>
          <a:prstGeom prst="line">
            <a:avLst/>
          </a:prstGeom>
          <a:ln w="317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494B5D9-ED94-164E-A965-41947467E900}"/>
              </a:ext>
            </a:extLst>
          </p:cNvPr>
          <p:cNvCxnSpPr>
            <a:cxnSpLocks/>
          </p:cNvCxnSpPr>
          <p:nvPr/>
        </p:nvCxnSpPr>
        <p:spPr>
          <a:xfrm flipH="1">
            <a:off x="7181461" y="3898503"/>
            <a:ext cx="1955402" cy="1"/>
          </a:xfrm>
          <a:prstGeom prst="line">
            <a:avLst/>
          </a:prstGeom>
          <a:ln w="317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9175F7A-016A-0F41-ADCE-D0F0562875C6}"/>
              </a:ext>
            </a:extLst>
          </p:cNvPr>
          <p:cNvCxnSpPr>
            <a:cxnSpLocks/>
          </p:cNvCxnSpPr>
          <p:nvPr/>
        </p:nvCxnSpPr>
        <p:spPr>
          <a:xfrm flipH="1" flipV="1">
            <a:off x="2595166" y="3630216"/>
            <a:ext cx="2109795" cy="67073"/>
          </a:xfrm>
          <a:prstGeom prst="line">
            <a:avLst/>
          </a:prstGeom>
          <a:ln w="317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381191A-A4B8-5C48-8E68-C76557F4B936}"/>
              </a:ext>
            </a:extLst>
          </p:cNvPr>
          <p:cNvCxnSpPr>
            <a:cxnSpLocks/>
          </p:cNvCxnSpPr>
          <p:nvPr/>
        </p:nvCxnSpPr>
        <p:spPr>
          <a:xfrm flipH="1" flipV="1">
            <a:off x="1011238" y="3630215"/>
            <a:ext cx="1606062" cy="2"/>
          </a:xfrm>
          <a:prstGeom prst="line">
            <a:avLst/>
          </a:prstGeom>
          <a:ln w="317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439E974-5993-1B43-B9F0-8BBD8BD2F131}"/>
              </a:ext>
            </a:extLst>
          </p:cNvPr>
          <p:cNvCxnSpPr>
            <a:cxnSpLocks/>
          </p:cNvCxnSpPr>
          <p:nvPr/>
        </p:nvCxnSpPr>
        <p:spPr>
          <a:xfrm>
            <a:off x="7187009" y="3645694"/>
            <a:ext cx="0" cy="402431"/>
          </a:xfrm>
          <a:prstGeom prst="straightConnector1">
            <a:avLst/>
          </a:prstGeom>
          <a:ln w="2222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22E541FF-5E3D-6B4B-9380-26F844A0FB8B}"/>
              </a:ext>
            </a:extLst>
          </p:cNvPr>
          <p:cNvCxnSpPr>
            <a:cxnSpLocks/>
          </p:cNvCxnSpPr>
          <p:nvPr/>
        </p:nvCxnSpPr>
        <p:spPr>
          <a:xfrm>
            <a:off x="4704961" y="3653433"/>
            <a:ext cx="0" cy="203795"/>
          </a:xfrm>
          <a:prstGeom prst="straightConnector1">
            <a:avLst/>
          </a:prstGeom>
          <a:ln w="2222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2EFAE0FE-9973-5B42-BCC0-CD10A2281C41}"/>
              </a:ext>
            </a:extLst>
          </p:cNvPr>
          <p:cNvSpPr txBox="1"/>
          <p:nvPr/>
        </p:nvSpPr>
        <p:spPr>
          <a:xfrm>
            <a:off x="7143526" y="3672860"/>
            <a:ext cx="490139" cy="4425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138" dirty="0">
                <a:solidFill>
                  <a:schemeClr val="accent1"/>
                </a:solidFill>
              </a:rPr>
              <a:t>~ 5 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7AAE183-52B4-A64F-B1E0-7781C5651685}"/>
              </a:ext>
            </a:extLst>
          </p:cNvPr>
          <p:cNvSpPr txBox="1"/>
          <p:nvPr/>
        </p:nvSpPr>
        <p:spPr>
          <a:xfrm>
            <a:off x="4680446" y="3663752"/>
            <a:ext cx="495686" cy="4425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138" dirty="0">
                <a:solidFill>
                  <a:schemeClr val="accent1"/>
                </a:solidFill>
              </a:rPr>
              <a:t>~ 2 m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E02CF95B-340B-A341-9A05-49AA1D5AD8DC}"/>
              </a:ext>
            </a:extLst>
          </p:cNvPr>
          <p:cNvCxnSpPr/>
          <p:nvPr/>
        </p:nvCxnSpPr>
        <p:spPr>
          <a:xfrm>
            <a:off x="4704961" y="3635376"/>
            <a:ext cx="2476500" cy="2321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873AD32E-0B04-8140-8D54-CDAC41A7240D}"/>
              </a:ext>
            </a:extLst>
          </p:cNvPr>
          <p:cNvCxnSpPr>
            <a:cxnSpLocks/>
          </p:cNvCxnSpPr>
          <p:nvPr/>
        </p:nvCxnSpPr>
        <p:spPr>
          <a:xfrm>
            <a:off x="4676510" y="3862388"/>
            <a:ext cx="2499403" cy="17790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FD2875A9-BCB8-F44E-98F7-0E53032DEB90}"/>
              </a:ext>
            </a:extLst>
          </p:cNvPr>
          <p:cNvCxnSpPr/>
          <p:nvPr/>
        </p:nvCxnSpPr>
        <p:spPr>
          <a:xfrm>
            <a:off x="4704961" y="4667250"/>
            <a:ext cx="2470952" cy="0"/>
          </a:xfrm>
          <a:prstGeom prst="straightConnector1">
            <a:avLst/>
          </a:prstGeom>
          <a:ln w="254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3C9D70DF-0616-074D-9E01-8853F58AE365}"/>
              </a:ext>
            </a:extLst>
          </p:cNvPr>
          <p:cNvSpPr txBox="1"/>
          <p:nvPr/>
        </p:nvSpPr>
        <p:spPr>
          <a:xfrm>
            <a:off x="5580235" y="4431161"/>
            <a:ext cx="678087" cy="267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138" dirty="0">
                <a:solidFill>
                  <a:schemeClr val="accent1"/>
                </a:solidFill>
              </a:rPr>
              <a:t>~ 30 m</a:t>
            </a:r>
          </a:p>
        </p:txBody>
      </p:sp>
    </p:spTree>
    <p:extLst>
      <p:ext uri="{BB962C8B-B14F-4D97-AF65-F5344CB8AC3E}">
        <p14:creationId xmlns:p14="http://schemas.microsoft.com/office/powerpoint/2010/main" val="9597296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14658</TotalTime>
  <Words>938</Words>
  <Application>Microsoft Macintosh PowerPoint</Application>
  <PresentationFormat>A4 Paper (210x297 mm)</PresentationFormat>
  <Paragraphs>95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1" baseType="lpstr">
      <vt:lpstr>.PingFang SC Regular</vt:lpstr>
      <vt:lpstr>Arial</vt:lpstr>
      <vt:lpstr>Calibri</vt:lpstr>
      <vt:lpstr>Calibri Light</vt:lpstr>
      <vt:lpstr>Courier New</vt:lpstr>
      <vt:lpstr>Georgia</vt:lpstr>
      <vt:lpstr>Rockwell</vt:lpstr>
      <vt:lpstr>Symbol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Paolo Craievich</cp:lastModifiedBy>
  <cp:revision>852</cp:revision>
  <cp:lastPrinted>2019-04-12T07:53:03Z</cp:lastPrinted>
  <dcterms:created xsi:type="dcterms:W3CDTF">2018-02-20T13:32:15Z</dcterms:created>
  <dcterms:modified xsi:type="dcterms:W3CDTF">2020-12-17T10:46:43Z</dcterms:modified>
</cp:coreProperties>
</file>