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und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08990">
              <a:lnSpc>
                <a:spcPct val="100000"/>
              </a:lnSpc>
              <a:spcBef>
                <a:spcPts val="0"/>
              </a:spcBef>
              <a:buSzTx/>
              <a:buNone/>
              <a:defRPr sz="2940" spc="-29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Autor und Datum</a:t>
            </a:r>
          </a:p>
        </p:txBody>
      </p:sp>
      <p:sp>
        <p:nvSpPr>
          <p:cNvPr id="1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/>
            </a:lvl1pPr>
          </a:lstStyle>
          <a:p>
            <a:r>
              <a:t>Titel der Präsentation</a:t>
            </a:r>
          </a:p>
        </p:txBody>
      </p:sp>
      <p:sp>
        <p:nvSpPr>
          <p:cNvPr id="1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ufstel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r>
              <a:t>Aufstellung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akt (groß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kte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Fakten</a:t>
            </a:r>
          </a:p>
        </p:txBody>
      </p:sp>
      <p:sp>
        <p:nvSpPr>
          <p:cNvPr id="107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8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Quellenangab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Quellenangabe</a:t>
            </a:r>
          </a:p>
        </p:txBody>
      </p:sp>
      <p:sp>
        <p:nvSpPr>
          <p:cNvPr id="116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r>
              <a:t>„Bemerkenswert“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Stü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41297804_1296x1457.jpeg"/>
          <p:cNvSpPr>
            <a:spLocks noGrp="1"/>
          </p:cNvSpPr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915009552_2264x1509.jpeg"/>
          <p:cNvSpPr>
            <a:spLocks noGrp="1"/>
          </p:cNvSpPr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740519873_3318x2212.jpeg"/>
          <p:cNvSpPr>
            <a:spLocks noGrp="1"/>
          </p:cNvSpPr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740519873_3318x2212.jpeg"/>
          <p:cNvSpPr>
            <a:spLocks noGrp="1"/>
          </p:cNvSpPr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740519873_3318x2212.jpeg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Titel der Präsentation"/>
          <p:cNvSpPr txBox="1">
            <a:spLocks noGrp="1"/>
          </p:cNvSpPr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z="12800" spc="-128">
                <a:solidFill>
                  <a:srgbClr val="FFFFFF"/>
                </a:solidFill>
              </a:defRPr>
            </a:lvl1pPr>
          </a:lstStyle>
          <a:p>
            <a:r>
              <a:t>Titel der Präsentation</a:t>
            </a:r>
          </a:p>
        </p:txBody>
      </p:sp>
      <p:sp>
        <p:nvSpPr>
          <p:cNvPr id="23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000" spc="-59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Präsentationsuntertitel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4" name="Autor und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08990">
              <a:lnSpc>
                <a:spcPct val="100000"/>
              </a:lnSpc>
              <a:spcBef>
                <a:spcPts val="0"/>
              </a:spcBef>
              <a:buSzTx/>
              <a:buNone/>
              <a:defRPr sz="2940" spc="-29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r>
              <a:t>Autor und Datum</a:t>
            </a:r>
          </a:p>
        </p:txBody>
      </p:sp>
      <p:sp>
        <p:nvSpPr>
          <p:cNvPr id="2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r>
              <a:t>Folientitel</a:t>
            </a:r>
          </a:p>
        </p:txBody>
      </p:sp>
      <p:sp>
        <p:nvSpPr>
          <p:cNvPr id="33" name="Bild"/>
          <p:cNvSpPr>
            <a:spLocks noGrp="1"/>
          </p:cNvSpPr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4" name="Textebene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r>
              <a:t>Folien-Untertitel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&amp; 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lien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43" name="Textebene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45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, Punkte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61" name="Bild"/>
          <p:cNvSpPr>
            <a:spLocks noGrp="1"/>
          </p:cNvSpPr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2" name="Folien-Untertitel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63" name="Textebene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bschni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el des Abschnitts"/>
          <p:cNvSpPr txBox="1">
            <a:spLocks noGrp="1"/>
          </p:cNvSpPr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z="12800" spc="0"/>
            </a:lvl1pPr>
          </a:lstStyle>
          <a:p>
            <a:r>
              <a:t>Titel des Abschnitts</a:t>
            </a:r>
          </a:p>
        </p:txBody>
      </p:sp>
      <p:sp>
        <p:nvSpPr>
          <p:cNvPr id="72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Folien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Folientitel</a:t>
            </a:r>
          </a:p>
        </p:txBody>
      </p:sp>
      <p:sp>
        <p:nvSpPr>
          <p:cNvPr id="80" name="Folien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Folien-Untertitel</a:t>
            </a:r>
          </a:p>
        </p:txBody>
      </p:sp>
      <p:sp>
        <p:nvSpPr>
          <p:cNvPr id="8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-Titel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Agenda-Titel</a:t>
            </a:r>
          </a:p>
        </p:txBody>
      </p:sp>
      <p:sp>
        <p:nvSpPr>
          <p:cNvPr id="89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z="6800" spc="-136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r>
              <a:t>Agendathemen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0" name="Agenda-Untertite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4224" spc="-42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t>Agenda-Untertitel</a:t>
            </a:r>
          </a:p>
        </p:txBody>
      </p:sp>
      <p:sp>
        <p:nvSpPr>
          <p:cNvPr id="91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titel"/>
          <p:cNvSpPr txBox="1">
            <a:spLocks noGrp="1"/>
          </p:cNvSpPr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Folientitel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für Folienpunkt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987530" y="12684760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84" baseline="0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2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9.gi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logo_Motion_Subtile.psd" descr="logo_Motion_Subtile.ps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99659" y="4158649"/>
            <a:ext cx="5938965" cy="5171271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Warm-Up!"/>
          <p:cNvSpPr txBox="1">
            <a:spLocks noGrp="1"/>
          </p:cNvSpPr>
          <p:nvPr>
            <p:ph type="ctrTitle"/>
          </p:nvPr>
        </p:nvSpPr>
        <p:spPr>
          <a:xfrm>
            <a:off x="1512110" y="1202911"/>
            <a:ext cx="9076436" cy="2735258"/>
          </a:xfrm>
          <a:prstGeom prst="rect">
            <a:avLst/>
          </a:prstGeom>
        </p:spPr>
        <p:txBody>
          <a:bodyPr/>
          <a:lstStyle/>
          <a:p>
            <a:r>
              <a:t>Warm-Up!</a:t>
            </a:r>
          </a:p>
        </p:txBody>
      </p:sp>
      <p:sp>
        <p:nvSpPr>
          <p:cNvPr id="153" name="Philipp Lindenau, Moritz Springer"/>
          <p:cNvSpPr txBox="1">
            <a:spLocks noGrp="1"/>
          </p:cNvSpPr>
          <p:nvPr>
            <p:ph type="subTitle" sz="quarter" idx="1"/>
          </p:nvPr>
        </p:nvSpPr>
        <p:spPr>
          <a:xfrm>
            <a:off x="1454293" y="10198415"/>
            <a:ext cx="6745290" cy="976099"/>
          </a:xfrm>
          <a:prstGeom prst="rect">
            <a:avLst/>
          </a:prstGeom>
        </p:spPr>
        <p:txBody>
          <a:bodyPr/>
          <a:lstStyle>
            <a:lvl1pPr defTabSz="470534">
              <a:defRPr sz="3420" spc="-34"/>
            </a:lvl1pPr>
          </a:lstStyle>
          <a:p>
            <a:r>
              <a:t>Philipp Lindenau, Moritz Springer</a:t>
            </a:r>
          </a:p>
        </p:txBody>
      </p:sp>
      <p:sp>
        <p:nvSpPr>
          <p:cNvPr id="154" name="Linie"/>
          <p:cNvSpPr/>
          <p:nvPr/>
        </p:nvSpPr>
        <p:spPr>
          <a:xfrm>
            <a:off x="1297693" y="9563100"/>
            <a:ext cx="1990205" cy="0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155" name="P1-18_2019-09-15 16.13.48.jpg" descr="P1-18_2019-09-15 16.13.48.jpg"/>
          <p:cNvPicPr>
            <a:picLocks noChangeAspect="1"/>
          </p:cNvPicPr>
          <p:nvPr/>
        </p:nvPicPr>
        <p:blipFill>
          <a:blip r:embed="rId3"/>
          <a:srcRect t="7249" r="53113" b="14222"/>
          <a:stretch>
            <a:fillRect/>
          </a:stretch>
        </p:blipFill>
        <p:spPr>
          <a:xfrm>
            <a:off x="12494866" y="-519997"/>
            <a:ext cx="12344923" cy="14759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Bild" descr="Bil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3173" y="-1348518"/>
            <a:ext cx="18814630" cy="18633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dr-hans-riegel-stiftung-logo.png" descr="dr-hans-riegel-stiftung-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3895" y="12247866"/>
            <a:ext cx="3085048" cy="10709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logo-tw-4c-druck.pdf" descr="logo-tw-4c-druck.pdf"/>
          <p:cNvPicPr>
            <a:picLocks noChangeAspect="1"/>
          </p:cNvPicPr>
          <p:nvPr/>
        </p:nvPicPr>
        <p:blipFill>
          <a:blip r:embed="rId6"/>
          <a:srcRect l="30316"/>
          <a:stretch>
            <a:fillRect/>
          </a:stretch>
        </p:blipFill>
        <p:spPr>
          <a:xfrm rot="18014">
            <a:off x="5349046" y="12372000"/>
            <a:ext cx="3003248" cy="1366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99" y="21600"/>
                </a:moveTo>
                <a:lnTo>
                  <a:pt x="21600" y="0"/>
                </a:lnTo>
                <a:lnTo>
                  <a:pt x="4385" y="2"/>
                </a:lnTo>
                <a:lnTo>
                  <a:pt x="0" y="4612"/>
                </a:lnTo>
                <a:lnTo>
                  <a:pt x="3696" y="21595"/>
                </a:lnTo>
                <a:lnTo>
                  <a:pt x="21599" y="21600"/>
                </a:ln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7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77" name="ca. 1 Lichtjahr"/>
          <p:cNvSpPr txBox="1"/>
          <p:nvPr/>
        </p:nvSpPr>
        <p:spPr>
          <a:xfrm>
            <a:off x="4236790" y="11229905"/>
            <a:ext cx="3713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ca. 1 Lichtjahr</a:t>
            </a:r>
          </a:p>
        </p:txBody>
      </p:sp>
      <p:sp>
        <p:nvSpPr>
          <p:cNvPr id="278" name="wenige Zentimeter"/>
          <p:cNvSpPr txBox="1"/>
          <p:nvPr/>
        </p:nvSpPr>
        <p:spPr>
          <a:xfrm>
            <a:off x="15862526" y="11229905"/>
            <a:ext cx="484517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wenige Zentimeter</a:t>
            </a:r>
          </a:p>
        </p:txBody>
      </p:sp>
      <p:sp>
        <p:nvSpPr>
          <p:cNvPr id="279" name="Mittlere Reichweite eines solaren Neutrinos in Blei?"/>
          <p:cNvSpPr txBox="1"/>
          <p:nvPr/>
        </p:nvSpPr>
        <p:spPr>
          <a:xfrm>
            <a:off x="955523" y="1095876"/>
            <a:ext cx="7481528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Mittlere Reichweite eines solaren Neutrinos in Blei?</a:t>
            </a:r>
          </a:p>
        </p:txBody>
      </p:sp>
      <p:sp>
        <p:nvSpPr>
          <p:cNvPr id="280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281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015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Lineal"/>
          <p:cNvSpPr/>
          <p:nvPr/>
        </p:nvSpPr>
        <p:spPr>
          <a:xfrm rot="10800000" flipH="1">
            <a:off x="6126039" y="9979920"/>
            <a:ext cx="4154810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84" name="Linie"/>
          <p:cNvSpPr/>
          <p:nvPr/>
        </p:nvSpPr>
        <p:spPr>
          <a:xfrm flipV="1">
            <a:off x="10276505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5" name="Linie"/>
          <p:cNvSpPr/>
          <p:nvPr/>
        </p:nvSpPr>
        <p:spPr>
          <a:xfrm flipV="1">
            <a:off x="610629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pic>
        <p:nvPicPr>
          <p:cNvPr id="286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2462534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87" name="Lineal"/>
          <p:cNvSpPr/>
          <p:nvPr/>
        </p:nvSpPr>
        <p:spPr>
          <a:xfrm rot="10800000" flipH="1">
            <a:off x="18317559" y="9979920"/>
            <a:ext cx="4154809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88" name="Linie"/>
          <p:cNvSpPr/>
          <p:nvPr/>
        </p:nvSpPr>
        <p:spPr>
          <a:xfrm flipV="1">
            <a:off x="2246802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89" name="Linie"/>
          <p:cNvSpPr/>
          <p:nvPr/>
        </p:nvSpPr>
        <p:spPr>
          <a:xfrm flipV="1">
            <a:off x="18297813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290" name="Pb"/>
          <p:cNvSpPr txBox="1"/>
          <p:nvPr/>
        </p:nvSpPr>
        <p:spPr>
          <a:xfrm>
            <a:off x="8856967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  <p:sp>
        <p:nvSpPr>
          <p:cNvPr id="291" name="Pb"/>
          <p:cNvSpPr txBox="1"/>
          <p:nvPr/>
        </p:nvSpPr>
        <p:spPr>
          <a:xfrm>
            <a:off x="21147131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9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95" name="Mittlere Reichweite eines solaren Neutrinos in Blei?"/>
          <p:cNvSpPr txBox="1"/>
          <p:nvPr/>
        </p:nvSpPr>
        <p:spPr>
          <a:xfrm>
            <a:off x="955523" y="1095876"/>
            <a:ext cx="7481528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Mittlere Reichweite eines solaren Neutrinos in Blei?</a:t>
            </a:r>
          </a:p>
        </p:txBody>
      </p:sp>
      <p:sp>
        <p:nvSpPr>
          <p:cNvPr id="296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297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98" name="GIF_Neutrino.gif" descr="GIF_Neutrino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1015" y="3580103"/>
            <a:ext cx="11645159" cy="6555794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Lineal"/>
          <p:cNvSpPr/>
          <p:nvPr/>
        </p:nvSpPr>
        <p:spPr>
          <a:xfrm rot="10800000" flipH="1">
            <a:off x="6126039" y="9979920"/>
            <a:ext cx="4154810" cy="771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37" y="0"/>
                </a:moveTo>
                <a:cubicBezTo>
                  <a:pt x="196" y="0"/>
                  <a:pt x="0" y="1044"/>
                  <a:pt x="0" y="2342"/>
                </a:cubicBezTo>
                <a:lnTo>
                  <a:pt x="0" y="19258"/>
                </a:lnTo>
                <a:cubicBezTo>
                  <a:pt x="0" y="20556"/>
                  <a:pt x="196" y="21600"/>
                  <a:pt x="437" y="21600"/>
                </a:cubicBezTo>
                <a:lnTo>
                  <a:pt x="21163" y="21600"/>
                </a:lnTo>
                <a:cubicBezTo>
                  <a:pt x="21404" y="21600"/>
                  <a:pt x="21600" y="20556"/>
                  <a:pt x="21600" y="19258"/>
                </a:cubicBezTo>
                <a:lnTo>
                  <a:pt x="21600" y="2342"/>
                </a:lnTo>
                <a:cubicBezTo>
                  <a:pt x="21600" y="1044"/>
                  <a:pt x="21404" y="0"/>
                  <a:pt x="21163" y="0"/>
                </a:cubicBezTo>
                <a:lnTo>
                  <a:pt x="437" y="0"/>
                </a:lnTo>
                <a:close/>
                <a:moveTo>
                  <a:pt x="19439" y="7273"/>
                </a:moveTo>
                <a:cubicBezTo>
                  <a:pt x="19672" y="7273"/>
                  <a:pt x="19860" y="8287"/>
                  <a:pt x="19860" y="9542"/>
                </a:cubicBezTo>
                <a:cubicBezTo>
                  <a:pt x="19860" y="10798"/>
                  <a:pt x="19672" y="11821"/>
                  <a:pt x="19439" y="11821"/>
                </a:cubicBezTo>
                <a:cubicBezTo>
                  <a:pt x="19206" y="11821"/>
                  <a:pt x="19018" y="10797"/>
                  <a:pt x="19018" y="9542"/>
                </a:cubicBezTo>
                <a:cubicBezTo>
                  <a:pt x="19018" y="8287"/>
                  <a:pt x="19206" y="7273"/>
                  <a:pt x="19439" y="7273"/>
                </a:cubicBezTo>
                <a:close/>
                <a:moveTo>
                  <a:pt x="677" y="9478"/>
                </a:moveTo>
                <a:lnTo>
                  <a:pt x="893" y="9478"/>
                </a:lnTo>
                <a:lnTo>
                  <a:pt x="893" y="19103"/>
                </a:lnTo>
                <a:lnTo>
                  <a:pt x="677" y="19103"/>
                </a:lnTo>
                <a:lnTo>
                  <a:pt x="677" y="9478"/>
                </a:lnTo>
                <a:close/>
                <a:moveTo>
                  <a:pt x="5658" y="9478"/>
                </a:moveTo>
                <a:lnTo>
                  <a:pt x="5875" y="9478"/>
                </a:lnTo>
                <a:lnTo>
                  <a:pt x="5875" y="19103"/>
                </a:lnTo>
                <a:lnTo>
                  <a:pt x="5658" y="19103"/>
                </a:lnTo>
                <a:lnTo>
                  <a:pt x="5658" y="9478"/>
                </a:lnTo>
                <a:close/>
                <a:moveTo>
                  <a:pt x="10694" y="9478"/>
                </a:moveTo>
                <a:lnTo>
                  <a:pt x="10911" y="9478"/>
                </a:lnTo>
                <a:lnTo>
                  <a:pt x="10911" y="19103"/>
                </a:lnTo>
                <a:lnTo>
                  <a:pt x="10694" y="19103"/>
                </a:lnTo>
                <a:lnTo>
                  <a:pt x="10694" y="9478"/>
                </a:lnTo>
                <a:close/>
                <a:moveTo>
                  <a:pt x="15730" y="9478"/>
                </a:moveTo>
                <a:lnTo>
                  <a:pt x="15947" y="9478"/>
                </a:lnTo>
                <a:lnTo>
                  <a:pt x="15947" y="19103"/>
                </a:lnTo>
                <a:lnTo>
                  <a:pt x="15730" y="19103"/>
                </a:lnTo>
                <a:lnTo>
                  <a:pt x="15730" y="9478"/>
                </a:lnTo>
                <a:close/>
                <a:moveTo>
                  <a:pt x="20712" y="9478"/>
                </a:moveTo>
                <a:lnTo>
                  <a:pt x="20928" y="9478"/>
                </a:lnTo>
                <a:lnTo>
                  <a:pt x="20928" y="19103"/>
                </a:lnTo>
                <a:lnTo>
                  <a:pt x="20712" y="19103"/>
                </a:lnTo>
                <a:lnTo>
                  <a:pt x="20712" y="9478"/>
                </a:lnTo>
                <a:close/>
                <a:moveTo>
                  <a:pt x="3168" y="12395"/>
                </a:moveTo>
                <a:lnTo>
                  <a:pt x="3384" y="12395"/>
                </a:lnTo>
                <a:lnTo>
                  <a:pt x="3384" y="19103"/>
                </a:lnTo>
                <a:lnTo>
                  <a:pt x="3168" y="19103"/>
                </a:lnTo>
                <a:lnTo>
                  <a:pt x="3168" y="12395"/>
                </a:lnTo>
                <a:close/>
                <a:moveTo>
                  <a:pt x="8203" y="12395"/>
                </a:moveTo>
                <a:lnTo>
                  <a:pt x="8420" y="12395"/>
                </a:lnTo>
                <a:lnTo>
                  <a:pt x="8420" y="19103"/>
                </a:lnTo>
                <a:lnTo>
                  <a:pt x="8203" y="19103"/>
                </a:lnTo>
                <a:lnTo>
                  <a:pt x="8203" y="12395"/>
                </a:lnTo>
                <a:close/>
                <a:moveTo>
                  <a:pt x="13185" y="12395"/>
                </a:moveTo>
                <a:lnTo>
                  <a:pt x="13402" y="12395"/>
                </a:lnTo>
                <a:lnTo>
                  <a:pt x="13402" y="19103"/>
                </a:lnTo>
                <a:lnTo>
                  <a:pt x="13185" y="19103"/>
                </a:lnTo>
                <a:lnTo>
                  <a:pt x="13185" y="12395"/>
                </a:lnTo>
                <a:close/>
                <a:moveTo>
                  <a:pt x="18221" y="12395"/>
                </a:moveTo>
                <a:lnTo>
                  <a:pt x="18437" y="12395"/>
                </a:lnTo>
                <a:lnTo>
                  <a:pt x="18437" y="19103"/>
                </a:lnTo>
                <a:lnTo>
                  <a:pt x="18221" y="19103"/>
                </a:lnTo>
                <a:lnTo>
                  <a:pt x="18221" y="12395"/>
                </a:lnTo>
                <a:close/>
                <a:moveTo>
                  <a:pt x="1272" y="15020"/>
                </a:moveTo>
                <a:lnTo>
                  <a:pt x="1489" y="15020"/>
                </a:lnTo>
                <a:lnTo>
                  <a:pt x="1489" y="19103"/>
                </a:lnTo>
                <a:lnTo>
                  <a:pt x="1272" y="19103"/>
                </a:lnTo>
                <a:lnTo>
                  <a:pt x="1272" y="15020"/>
                </a:lnTo>
                <a:close/>
                <a:moveTo>
                  <a:pt x="1922" y="15020"/>
                </a:moveTo>
                <a:lnTo>
                  <a:pt x="2139" y="15020"/>
                </a:lnTo>
                <a:lnTo>
                  <a:pt x="2139" y="19103"/>
                </a:lnTo>
                <a:lnTo>
                  <a:pt x="1922" y="19103"/>
                </a:lnTo>
                <a:lnTo>
                  <a:pt x="1922" y="15020"/>
                </a:lnTo>
                <a:close/>
                <a:moveTo>
                  <a:pt x="2518" y="15020"/>
                </a:moveTo>
                <a:lnTo>
                  <a:pt x="2734" y="15020"/>
                </a:lnTo>
                <a:lnTo>
                  <a:pt x="2734" y="19103"/>
                </a:lnTo>
                <a:lnTo>
                  <a:pt x="2518" y="19103"/>
                </a:lnTo>
                <a:lnTo>
                  <a:pt x="2518" y="15020"/>
                </a:lnTo>
                <a:close/>
                <a:moveTo>
                  <a:pt x="3817" y="15020"/>
                </a:moveTo>
                <a:lnTo>
                  <a:pt x="4034" y="15020"/>
                </a:lnTo>
                <a:lnTo>
                  <a:pt x="4034" y="19103"/>
                </a:lnTo>
                <a:lnTo>
                  <a:pt x="3817" y="19103"/>
                </a:lnTo>
                <a:lnTo>
                  <a:pt x="3817" y="15020"/>
                </a:lnTo>
                <a:close/>
                <a:moveTo>
                  <a:pt x="4413" y="15020"/>
                </a:moveTo>
                <a:lnTo>
                  <a:pt x="4630" y="15020"/>
                </a:lnTo>
                <a:lnTo>
                  <a:pt x="4630" y="19103"/>
                </a:lnTo>
                <a:lnTo>
                  <a:pt x="4413" y="19103"/>
                </a:lnTo>
                <a:lnTo>
                  <a:pt x="4413" y="15020"/>
                </a:lnTo>
                <a:close/>
                <a:moveTo>
                  <a:pt x="5063" y="15020"/>
                </a:moveTo>
                <a:lnTo>
                  <a:pt x="5279" y="15020"/>
                </a:lnTo>
                <a:lnTo>
                  <a:pt x="5279" y="19103"/>
                </a:lnTo>
                <a:lnTo>
                  <a:pt x="5063" y="19103"/>
                </a:lnTo>
                <a:lnTo>
                  <a:pt x="5063" y="15020"/>
                </a:lnTo>
                <a:close/>
                <a:moveTo>
                  <a:pt x="6308" y="15020"/>
                </a:moveTo>
                <a:lnTo>
                  <a:pt x="6525" y="15020"/>
                </a:lnTo>
                <a:lnTo>
                  <a:pt x="6525" y="19103"/>
                </a:lnTo>
                <a:lnTo>
                  <a:pt x="6308" y="19103"/>
                </a:lnTo>
                <a:lnTo>
                  <a:pt x="6308" y="15020"/>
                </a:lnTo>
                <a:close/>
                <a:moveTo>
                  <a:pt x="6904" y="15020"/>
                </a:moveTo>
                <a:lnTo>
                  <a:pt x="7120" y="15020"/>
                </a:lnTo>
                <a:lnTo>
                  <a:pt x="7120" y="19103"/>
                </a:lnTo>
                <a:lnTo>
                  <a:pt x="6904" y="19103"/>
                </a:lnTo>
                <a:lnTo>
                  <a:pt x="6904" y="15020"/>
                </a:lnTo>
                <a:close/>
                <a:moveTo>
                  <a:pt x="7554" y="15020"/>
                </a:moveTo>
                <a:lnTo>
                  <a:pt x="7770" y="15020"/>
                </a:lnTo>
                <a:lnTo>
                  <a:pt x="7770" y="19103"/>
                </a:lnTo>
                <a:lnTo>
                  <a:pt x="7554" y="19103"/>
                </a:lnTo>
                <a:lnTo>
                  <a:pt x="7554" y="15020"/>
                </a:lnTo>
                <a:close/>
                <a:moveTo>
                  <a:pt x="8799" y="15020"/>
                </a:moveTo>
                <a:lnTo>
                  <a:pt x="9016" y="15020"/>
                </a:lnTo>
                <a:lnTo>
                  <a:pt x="9016" y="19103"/>
                </a:lnTo>
                <a:lnTo>
                  <a:pt x="8799" y="19103"/>
                </a:lnTo>
                <a:lnTo>
                  <a:pt x="8799" y="15020"/>
                </a:lnTo>
                <a:close/>
                <a:moveTo>
                  <a:pt x="9449" y="15020"/>
                </a:moveTo>
                <a:lnTo>
                  <a:pt x="9665" y="15020"/>
                </a:lnTo>
                <a:lnTo>
                  <a:pt x="9665" y="19103"/>
                </a:lnTo>
                <a:lnTo>
                  <a:pt x="9449" y="19103"/>
                </a:lnTo>
                <a:lnTo>
                  <a:pt x="9449" y="15020"/>
                </a:lnTo>
                <a:close/>
                <a:moveTo>
                  <a:pt x="10044" y="15020"/>
                </a:moveTo>
                <a:lnTo>
                  <a:pt x="10261" y="15020"/>
                </a:lnTo>
                <a:lnTo>
                  <a:pt x="10261" y="19103"/>
                </a:lnTo>
                <a:lnTo>
                  <a:pt x="10044" y="19103"/>
                </a:lnTo>
                <a:lnTo>
                  <a:pt x="10044" y="15020"/>
                </a:lnTo>
                <a:close/>
                <a:moveTo>
                  <a:pt x="11344" y="15020"/>
                </a:moveTo>
                <a:lnTo>
                  <a:pt x="11506" y="15020"/>
                </a:lnTo>
                <a:lnTo>
                  <a:pt x="11506" y="19103"/>
                </a:lnTo>
                <a:lnTo>
                  <a:pt x="11344" y="19103"/>
                </a:lnTo>
                <a:lnTo>
                  <a:pt x="11344" y="15020"/>
                </a:lnTo>
                <a:close/>
                <a:moveTo>
                  <a:pt x="11940" y="15020"/>
                </a:moveTo>
                <a:lnTo>
                  <a:pt x="12156" y="15020"/>
                </a:lnTo>
                <a:lnTo>
                  <a:pt x="12156" y="19103"/>
                </a:lnTo>
                <a:lnTo>
                  <a:pt x="11940" y="19103"/>
                </a:lnTo>
                <a:lnTo>
                  <a:pt x="11940" y="15020"/>
                </a:lnTo>
                <a:close/>
                <a:moveTo>
                  <a:pt x="12589" y="15020"/>
                </a:moveTo>
                <a:lnTo>
                  <a:pt x="12806" y="15020"/>
                </a:lnTo>
                <a:lnTo>
                  <a:pt x="12806" y="19103"/>
                </a:lnTo>
                <a:lnTo>
                  <a:pt x="12589" y="19103"/>
                </a:lnTo>
                <a:lnTo>
                  <a:pt x="12589" y="15020"/>
                </a:lnTo>
                <a:close/>
                <a:moveTo>
                  <a:pt x="13835" y="15020"/>
                </a:moveTo>
                <a:lnTo>
                  <a:pt x="14051" y="15020"/>
                </a:lnTo>
                <a:lnTo>
                  <a:pt x="14051" y="19103"/>
                </a:lnTo>
                <a:lnTo>
                  <a:pt x="13835" y="19103"/>
                </a:lnTo>
                <a:lnTo>
                  <a:pt x="13835" y="15020"/>
                </a:lnTo>
                <a:close/>
                <a:moveTo>
                  <a:pt x="14430" y="15020"/>
                </a:moveTo>
                <a:lnTo>
                  <a:pt x="14647" y="15020"/>
                </a:lnTo>
                <a:lnTo>
                  <a:pt x="14647" y="19103"/>
                </a:lnTo>
                <a:lnTo>
                  <a:pt x="14430" y="19103"/>
                </a:lnTo>
                <a:lnTo>
                  <a:pt x="14430" y="15020"/>
                </a:lnTo>
                <a:close/>
                <a:moveTo>
                  <a:pt x="15080" y="15020"/>
                </a:moveTo>
                <a:lnTo>
                  <a:pt x="15297" y="15020"/>
                </a:lnTo>
                <a:lnTo>
                  <a:pt x="15297" y="19103"/>
                </a:lnTo>
                <a:lnTo>
                  <a:pt x="15080" y="19103"/>
                </a:lnTo>
                <a:lnTo>
                  <a:pt x="15080" y="15020"/>
                </a:lnTo>
                <a:close/>
                <a:moveTo>
                  <a:pt x="16326" y="15020"/>
                </a:moveTo>
                <a:lnTo>
                  <a:pt x="16542" y="15020"/>
                </a:lnTo>
                <a:lnTo>
                  <a:pt x="16542" y="19103"/>
                </a:lnTo>
                <a:lnTo>
                  <a:pt x="16326" y="19103"/>
                </a:lnTo>
                <a:lnTo>
                  <a:pt x="16326" y="15020"/>
                </a:lnTo>
                <a:close/>
                <a:moveTo>
                  <a:pt x="16975" y="15020"/>
                </a:moveTo>
                <a:lnTo>
                  <a:pt x="17192" y="15020"/>
                </a:lnTo>
                <a:lnTo>
                  <a:pt x="17192" y="19103"/>
                </a:lnTo>
                <a:lnTo>
                  <a:pt x="16975" y="19103"/>
                </a:lnTo>
                <a:lnTo>
                  <a:pt x="16975" y="15020"/>
                </a:lnTo>
                <a:close/>
                <a:moveTo>
                  <a:pt x="17571" y="15020"/>
                </a:moveTo>
                <a:lnTo>
                  <a:pt x="17788" y="15020"/>
                </a:lnTo>
                <a:lnTo>
                  <a:pt x="17788" y="19103"/>
                </a:lnTo>
                <a:lnTo>
                  <a:pt x="17571" y="19103"/>
                </a:lnTo>
                <a:lnTo>
                  <a:pt x="17571" y="15020"/>
                </a:lnTo>
                <a:close/>
                <a:moveTo>
                  <a:pt x="18816" y="15020"/>
                </a:moveTo>
                <a:lnTo>
                  <a:pt x="19033" y="15020"/>
                </a:lnTo>
                <a:lnTo>
                  <a:pt x="19033" y="19103"/>
                </a:lnTo>
                <a:lnTo>
                  <a:pt x="18816" y="19103"/>
                </a:lnTo>
                <a:lnTo>
                  <a:pt x="18816" y="15020"/>
                </a:lnTo>
                <a:close/>
                <a:moveTo>
                  <a:pt x="19466" y="15020"/>
                </a:moveTo>
                <a:lnTo>
                  <a:pt x="19683" y="15020"/>
                </a:lnTo>
                <a:lnTo>
                  <a:pt x="19683" y="19103"/>
                </a:lnTo>
                <a:lnTo>
                  <a:pt x="19466" y="19103"/>
                </a:lnTo>
                <a:lnTo>
                  <a:pt x="19466" y="15020"/>
                </a:lnTo>
                <a:close/>
                <a:moveTo>
                  <a:pt x="20116" y="15020"/>
                </a:moveTo>
                <a:lnTo>
                  <a:pt x="20333" y="15020"/>
                </a:lnTo>
                <a:lnTo>
                  <a:pt x="20333" y="19103"/>
                </a:lnTo>
                <a:lnTo>
                  <a:pt x="20116" y="19103"/>
                </a:lnTo>
                <a:lnTo>
                  <a:pt x="20116" y="1502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00" name="Linie"/>
          <p:cNvSpPr/>
          <p:nvPr/>
        </p:nvSpPr>
        <p:spPr>
          <a:xfrm flipV="1">
            <a:off x="10276505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1" name="Linie"/>
          <p:cNvSpPr/>
          <p:nvPr/>
        </p:nvSpPr>
        <p:spPr>
          <a:xfrm flipV="1">
            <a:off x="6106294" y="8769636"/>
            <a:ext cx="1" cy="1002217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02" name="Pb"/>
          <p:cNvSpPr txBox="1"/>
          <p:nvPr/>
        </p:nvSpPr>
        <p:spPr>
          <a:xfrm>
            <a:off x="8856967" y="4609263"/>
            <a:ext cx="1189102" cy="1438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000">
                <a:solidFill>
                  <a:srgbClr val="FFFFFF"/>
                </a:solidFill>
              </a:defRPr>
            </a:lvl1pPr>
          </a:lstStyle>
          <a:p>
            <a:r>
              <a:t>Pb</a:t>
            </a:r>
          </a:p>
        </p:txBody>
      </p:sp>
      <p:sp>
        <p:nvSpPr>
          <p:cNvPr id="303" name="ca. 1 Lichtjahr"/>
          <p:cNvSpPr txBox="1"/>
          <p:nvPr/>
        </p:nvSpPr>
        <p:spPr>
          <a:xfrm>
            <a:off x="4236790" y="11229905"/>
            <a:ext cx="3713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ca. 1 Lichtjahr</a:t>
            </a:r>
          </a:p>
        </p:txBody>
      </p:sp>
      <p:sp>
        <p:nvSpPr>
          <p:cNvPr id="304" name="ca. 1 Lichtjahr*"/>
          <p:cNvSpPr/>
          <p:nvPr/>
        </p:nvSpPr>
        <p:spPr>
          <a:xfrm>
            <a:off x="2495141" y="11229905"/>
            <a:ext cx="6844896" cy="1852387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0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ca. 1 Lichtjahr*</a:t>
            </a:r>
          </a:p>
        </p:txBody>
      </p:sp>
      <p:sp>
        <p:nvSpPr>
          <p:cNvPr id="305" name="Neutrinos aus der Sonne haben typischerweise Energien von einigen MeV"/>
          <p:cNvSpPr txBox="1"/>
          <p:nvPr/>
        </p:nvSpPr>
        <p:spPr>
          <a:xfrm>
            <a:off x="13324219" y="1487187"/>
            <a:ext cx="7842741" cy="2021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Neutrinos aus der Sonne haben typischerweise Energien von einigen </a:t>
            </a:r>
            <a:r>
              <a:rPr b="1"/>
              <a:t>MeV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6" name="Gleichung"/>
              <p:cNvSpPr txBox="1"/>
              <p:nvPr/>
            </p:nvSpPr>
            <p:spPr>
              <a:xfrm>
                <a:off x="13597632" y="5047148"/>
                <a:ext cx="7670401" cy="101878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𝐵𝑙𝑒𝑖</m:t>
                          </m:r>
                        </m:sub>
                      </m:sSub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=1,5⋅</m:t>
                      </m:r>
                      <m:sSup>
                        <m:sSupPr>
                          <m:ctrlP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7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</m:sup>
                      </m:sSup>
                      <m:r>
                        <a:rPr sz="7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sz="7200"/>
              </a:p>
            </p:txBody>
          </p:sp>
        </mc:Choice>
        <mc:Fallback>
          <p:sp>
            <p:nvSpPr>
              <p:cNvPr id="306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97632" y="5047148"/>
                <a:ext cx="7670401" cy="1018789"/>
              </a:xfrm>
              <a:prstGeom prst="rect">
                <a:avLst/>
              </a:prstGeom>
              <a:blipFill>
                <a:blip r:embed="rId4"/>
                <a:stretch>
                  <a:fillRect l="-3306" r="-14380" b="-3086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" name="Zum Vergleich: Ein Proton mit einigen GeV hat in Blei eine Reichweite von ca. 10 cm!"/>
          <p:cNvSpPr txBox="1"/>
          <p:nvPr/>
        </p:nvSpPr>
        <p:spPr>
          <a:xfrm>
            <a:off x="13324219" y="7283836"/>
            <a:ext cx="7670402" cy="26629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Zum Vergleich:</a:t>
            </a:r>
            <a:br/>
            <a:r>
              <a:t>Ein Proton mit einigen </a:t>
            </a:r>
            <a:r>
              <a:rPr b="1"/>
              <a:t>GeV</a:t>
            </a:r>
            <a:r>
              <a:t> hat in Blei eine Reichweite von ca. </a:t>
            </a:r>
            <a:r>
              <a:rPr b="1"/>
              <a:t>10 cm</a:t>
            </a:r>
            <a:r>
              <a:t>!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1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11" name="Up-Quarks"/>
          <p:cNvSpPr txBox="1"/>
          <p:nvPr/>
        </p:nvSpPr>
        <p:spPr>
          <a:xfrm>
            <a:off x="4633697" y="10822610"/>
            <a:ext cx="291979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Up-Quarks</a:t>
            </a:r>
          </a:p>
        </p:txBody>
      </p:sp>
      <p:sp>
        <p:nvSpPr>
          <p:cNvPr id="312" name="Elektronen"/>
          <p:cNvSpPr txBox="1"/>
          <p:nvPr/>
        </p:nvSpPr>
        <p:spPr>
          <a:xfrm>
            <a:off x="16872938" y="10822610"/>
            <a:ext cx="282435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Elektronen</a:t>
            </a:r>
          </a:p>
        </p:txBody>
      </p:sp>
      <p:pic>
        <p:nvPicPr>
          <p:cNvPr id="313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Was ist das häufigste Elementarteilchen in Deinem Körper?"/>
          <p:cNvSpPr txBox="1"/>
          <p:nvPr/>
        </p:nvSpPr>
        <p:spPr>
          <a:xfrm>
            <a:off x="955523" y="1095876"/>
            <a:ext cx="10276143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Was ist das häufigste Elementarteilchen</a:t>
            </a:r>
            <a:br/>
            <a:r>
              <a:t>in Deinem Körper?</a:t>
            </a:r>
          </a:p>
        </p:txBody>
      </p:sp>
      <p:pic>
        <p:nvPicPr>
          <p:cNvPr id="315" name="Bildschirmfoto 2020-09-07 um 10.38.42.png" descr="Bildschirmfoto 2020-09-07 um 10.38.42.png"/>
          <p:cNvPicPr>
            <a:picLocks noChangeAspect="1"/>
          </p:cNvPicPr>
          <p:nvPr/>
        </p:nvPicPr>
        <p:blipFill>
          <a:blip r:embed="rId3"/>
          <a:srcRect l="36760" t="19388" r="37204" b="19538"/>
          <a:stretch>
            <a:fillRect/>
          </a:stretch>
        </p:blipFill>
        <p:spPr>
          <a:xfrm>
            <a:off x="5258038" y="8525402"/>
            <a:ext cx="1927623" cy="169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10918" y="2"/>
                </a:moveTo>
                <a:cubicBezTo>
                  <a:pt x="10845" y="-82"/>
                  <a:pt x="9708" y="2013"/>
                  <a:pt x="8392" y="4659"/>
                </a:cubicBezTo>
                <a:cubicBezTo>
                  <a:pt x="7076" y="7305"/>
                  <a:pt x="4748" y="11975"/>
                  <a:pt x="3215" y="15038"/>
                </a:cubicBezTo>
                <a:cubicBezTo>
                  <a:pt x="1682" y="18101"/>
                  <a:pt x="331" y="20813"/>
                  <a:pt x="213" y="21063"/>
                </a:cubicBezTo>
                <a:lnTo>
                  <a:pt x="0" y="21518"/>
                </a:lnTo>
                <a:lnTo>
                  <a:pt x="10798" y="21518"/>
                </a:lnTo>
                <a:cubicBezTo>
                  <a:pt x="16738" y="21518"/>
                  <a:pt x="21600" y="21475"/>
                  <a:pt x="21600" y="21422"/>
                </a:cubicBezTo>
                <a:cubicBezTo>
                  <a:pt x="21600" y="21369"/>
                  <a:pt x="20044" y="18203"/>
                  <a:pt x="18145" y="14387"/>
                </a:cubicBezTo>
                <a:cubicBezTo>
                  <a:pt x="12337" y="2719"/>
                  <a:pt x="11055" y="162"/>
                  <a:pt x="10918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16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4"/>
          <a:srcRect l="16439" t="20863" r="18384" b="21599"/>
          <a:stretch>
            <a:fillRect/>
          </a:stretch>
        </p:blipFill>
        <p:spPr>
          <a:xfrm>
            <a:off x="16873826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17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294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318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19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2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23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24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6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Was ist das häufigste Elementarteilchen in Deinem Körper?"/>
          <p:cNvSpPr txBox="1"/>
          <p:nvPr/>
        </p:nvSpPr>
        <p:spPr>
          <a:xfrm>
            <a:off x="955523" y="1095876"/>
            <a:ext cx="10276143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Was ist das häufigste Elementarteilchen</a:t>
            </a:r>
            <a:br/>
            <a:r>
              <a:t>in Deinem Körper?</a:t>
            </a:r>
          </a:p>
        </p:txBody>
      </p:sp>
      <p:pic>
        <p:nvPicPr>
          <p:cNvPr id="326" name="Bildschirmfoto 2020-09-07 um 10.38.42.png" descr="Bildschirmfoto 2020-09-07 um 10.38.42.png"/>
          <p:cNvPicPr>
            <a:picLocks noChangeAspect="1"/>
          </p:cNvPicPr>
          <p:nvPr/>
        </p:nvPicPr>
        <p:blipFill>
          <a:blip r:embed="rId3"/>
          <a:srcRect l="36760" t="19388" r="37205" b="19538"/>
          <a:stretch>
            <a:fillRect/>
          </a:stretch>
        </p:blipFill>
        <p:spPr>
          <a:xfrm>
            <a:off x="5257981" y="8525402"/>
            <a:ext cx="1927623" cy="1690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8" extrusionOk="0">
                <a:moveTo>
                  <a:pt x="10918" y="2"/>
                </a:moveTo>
                <a:cubicBezTo>
                  <a:pt x="10845" y="-82"/>
                  <a:pt x="9708" y="2013"/>
                  <a:pt x="8392" y="4659"/>
                </a:cubicBezTo>
                <a:cubicBezTo>
                  <a:pt x="7076" y="7305"/>
                  <a:pt x="4748" y="11975"/>
                  <a:pt x="3215" y="15038"/>
                </a:cubicBezTo>
                <a:cubicBezTo>
                  <a:pt x="1682" y="18101"/>
                  <a:pt x="331" y="20813"/>
                  <a:pt x="213" y="21063"/>
                </a:cubicBezTo>
                <a:lnTo>
                  <a:pt x="0" y="21518"/>
                </a:lnTo>
                <a:lnTo>
                  <a:pt x="10798" y="21518"/>
                </a:lnTo>
                <a:cubicBezTo>
                  <a:pt x="16738" y="21518"/>
                  <a:pt x="21600" y="21475"/>
                  <a:pt x="21600" y="21422"/>
                </a:cubicBezTo>
                <a:cubicBezTo>
                  <a:pt x="21600" y="21369"/>
                  <a:pt x="20044" y="18203"/>
                  <a:pt x="18145" y="14387"/>
                </a:cubicBezTo>
                <a:cubicBezTo>
                  <a:pt x="12337" y="2719"/>
                  <a:pt x="11055" y="162"/>
                  <a:pt x="10918" y="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27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4"/>
          <a:srcRect l="16439" t="20863" r="18384" b="21599"/>
          <a:stretch>
            <a:fillRect/>
          </a:stretch>
        </p:blipFill>
        <p:spPr>
          <a:xfrm>
            <a:off x="16873826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328" name="sketchnotes-walk-cycle-1.gif" descr="sketchnotes-walk-cycle-1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294" y="2441078"/>
            <a:ext cx="11414879" cy="6953564"/>
          </a:xfrm>
          <a:prstGeom prst="rect">
            <a:avLst/>
          </a:prstGeom>
          <a:ln w="12700">
            <a:miter lim="400000"/>
          </a:ln>
        </p:spPr>
      </p:pic>
      <p:sp>
        <p:nvSpPr>
          <p:cNvPr id="329" name="Rechteck"/>
          <p:cNvSpPr/>
          <p:nvPr/>
        </p:nvSpPr>
        <p:spPr>
          <a:xfrm>
            <a:off x="2680232" y="10943696"/>
            <a:ext cx="7378167" cy="1920650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0200">
                <a:latin typeface="+mn-lt"/>
                <a:ea typeface="+mn-ea"/>
                <a:cs typeface="+mn-cs"/>
                <a:sym typeface="Canela Bold"/>
              </a:defRPr>
            </a:pPr>
            <a:endParaRPr/>
          </a:p>
        </p:txBody>
      </p:sp>
      <p:sp>
        <p:nvSpPr>
          <p:cNvPr id="330" name="Rechteck"/>
          <p:cNvSpPr/>
          <p:nvPr/>
        </p:nvSpPr>
        <p:spPr>
          <a:xfrm>
            <a:off x="15046677" y="10823359"/>
            <a:ext cx="7409285" cy="1920650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1" name="Gleichung"/>
              <p:cNvSpPr txBox="1"/>
              <p:nvPr/>
            </p:nvSpPr>
            <p:spPr>
              <a:xfrm>
                <a:off x="3317144" y="11338205"/>
                <a:ext cx="5799942" cy="12597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≈6,4⋅</m:t>
                      </m:r>
                      <m:sSup>
                        <m:sSupPr>
                          <m:ctrlP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</m:sSup>
                    </m:oMath>
                  </m:oMathPara>
                </a14:m>
                <a:endParaRPr sz="10000"/>
              </a:p>
            </p:txBody>
          </p:sp>
        </mc:Choice>
        <mc:Fallback>
          <p:sp>
            <p:nvSpPr>
              <p:cNvPr id="331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144" y="11338205"/>
                <a:ext cx="5799942" cy="1259790"/>
              </a:xfrm>
              <a:prstGeom prst="rect">
                <a:avLst/>
              </a:prstGeom>
              <a:blipFill>
                <a:blip r:embed="rId5"/>
                <a:stretch>
                  <a:fillRect l="-5240" r="-14629" b="-3168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2" name="Gleichung"/>
              <p:cNvSpPr txBox="1"/>
              <p:nvPr/>
            </p:nvSpPr>
            <p:spPr>
              <a:xfrm>
                <a:off x="15585991" y="11274126"/>
                <a:ext cx="5799941" cy="1259790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lnSpc>
                    <a:spcPct val="100000"/>
                  </a:lnSpc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10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≈2,3⋅</m:t>
                      </m:r>
                      <m:sSup>
                        <m:sSupPr>
                          <m:ctrlP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10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28</m:t>
                          </m:r>
                        </m:sup>
                      </m:sSup>
                    </m:oMath>
                  </m:oMathPara>
                </a14:m>
                <a:endParaRPr sz="10000"/>
              </a:p>
            </p:txBody>
          </p:sp>
        </mc:Choice>
        <mc:Fallback>
          <p:sp>
            <p:nvSpPr>
              <p:cNvPr id="332" name="Gleichung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5991" y="11274126"/>
                <a:ext cx="5799941" cy="1259790"/>
              </a:xfrm>
              <a:prstGeom prst="rect">
                <a:avLst/>
              </a:prstGeom>
              <a:blipFill>
                <a:blip r:embed="rId6"/>
                <a:stretch>
                  <a:fillRect l="-5252" r="-14880" b="-34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3" name="logo-tw-4c-druck.pdf" descr="logo-tw-4c-druck.pdf"/>
          <p:cNvPicPr>
            <a:picLocks noChangeAspect="1"/>
          </p:cNvPicPr>
          <p:nvPr/>
        </p:nvPicPr>
        <p:blipFill>
          <a:blip r:embed="rId7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36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37" name="Elektron"/>
          <p:cNvSpPr txBox="1"/>
          <p:nvPr/>
        </p:nvSpPr>
        <p:spPr>
          <a:xfrm>
            <a:off x="4993742" y="10822610"/>
            <a:ext cx="219970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</a:t>
            </a:r>
          </a:p>
        </p:txBody>
      </p:sp>
      <p:sp>
        <p:nvSpPr>
          <p:cNvPr id="338" name="Positron"/>
          <p:cNvSpPr txBox="1"/>
          <p:nvPr/>
        </p:nvSpPr>
        <p:spPr>
          <a:xfrm>
            <a:off x="17169546" y="10822610"/>
            <a:ext cx="223113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Positron</a:t>
            </a:r>
          </a:p>
        </p:txBody>
      </p:sp>
      <p:sp>
        <p:nvSpPr>
          <p:cNvPr id="339" name="Was ist schwerer?"/>
          <p:cNvSpPr txBox="1"/>
          <p:nvPr/>
        </p:nvSpPr>
        <p:spPr>
          <a:xfrm>
            <a:off x="955523" y="1405286"/>
            <a:ext cx="4770883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ist schwerer?</a:t>
            </a:r>
          </a:p>
        </p:txBody>
      </p:sp>
      <p:pic>
        <p:nvPicPr>
          <p:cNvPr id="340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2"/>
          <a:srcRect l="16439" t="20863" r="18384" b="21599"/>
          <a:stretch>
            <a:fillRect/>
          </a:stretch>
        </p:blipFill>
        <p:spPr>
          <a:xfrm>
            <a:off x="4542630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41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42" name="Bildschirmfoto 2020-09-07 um 16.33.05.png" descr="Bildschirmfoto 2020-09-07 um 16.33.05.png"/>
          <p:cNvPicPr>
            <a:picLocks noChangeAspect="1"/>
          </p:cNvPicPr>
          <p:nvPr/>
        </p:nvPicPr>
        <p:blipFill>
          <a:blip r:embed="rId3"/>
          <a:srcRect l="8205" t="18661" r="6842" b="12491"/>
          <a:stretch>
            <a:fillRect/>
          </a:stretch>
        </p:blipFill>
        <p:spPr>
          <a:xfrm>
            <a:off x="16880176" y="8684512"/>
            <a:ext cx="2809876" cy="135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385" y="14"/>
                </a:moveTo>
                <a:cubicBezTo>
                  <a:pt x="9599" y="69"/>
                  <a:pt x="8823" y="290"/>
                  <a:pt x="8073" y="681"/>
                </a:cubicBezTo>
                <a:cubicBezTo>
                  <a:pt x="7049" y="1214"/>
                  <a:pt x="6537" y="1621"/>
                  <a:pt x="5607" y="2612"/>
                </a:cubicBezTo>
                <a:cubicBezTo>
                  <a:pt x="2624" y="5795"/>
                  <a:pt x="598" y="11631"/>
                  <a:pt x="98" y="18496"/>
                </a:cubicBezTo>
                <a:cubicBezTo>
                  <a:pt x="44" y="19234"/>
                  <a:pt x="0" y="20216"/>
                  <a:pt x="0" y="20679"/>
                </a:cubicBezTo>
                <a:lnTo>
                  <a:pt x="0" y="21522"/>
                </a:lnTo>
                <a:lnTo>
                  <a:pt x="10800" y="21522"/>
                </a:lnTo>
                <a:lnTo>
                  <a:pt x="21600" y="21522"/>
                </a:lnTo>
                <a:lnTo>
                  <a:pt x="21557" y="20006"/>
                </a:lnTo>
                <a:cubicBezTo>
                  <a:pt x="21455" y="16309"/>
                  <a:pt x="20782" y="12406"/>
                  <a:pt x="19702" y="9255"/>
                </a:cubicBezTo>
                <a:cubicBezTo>
                  <a:pt x="19144" y="7624"/>
                  <a:pt x="18072" y="5406"/>
                  <a:pt x="17277" y="4235"/>
                </a:cubicBezTo>
                <a:cubicBezTo>
                  <a:pt x="16563" y="3185"/>
                  <a:pt x="15072" y="1622"/>
                  <a:pt x="14312" y="1127"/>
                </a:cubicBezTo>
                <a:cubicBezTo>
                  <a:pt x="13032" y="295"/>
                  <a:pt x="11695" y="-78"/>
                  <a:pt x="10385" y="1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43" name="GIF_Waage_Anti.gif" descr="GIF_Waage_Anti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72" y="-776004"/>
            <a:ext cx="22078856" cy="1242957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47" name="Rechteck"/>
          <p:cNvSpPr/>
          <p:nvPr/>
        </p:nvSpPr>
        <p:spPr>
          <a:xfrm>
            <a:off x="12187634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48" name="Elektron"/>
          <p:cNvSpPr txBox="1"/>
          <p:nvPr/>
        </p:nvSpPr>
        <p:spPr>
          <a:xfrm>
            <a:off x="4993742" y="10822610"/>
            <a:ext cx="2199705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Elektron</a:t>
            </a:r>
          </a:p>
        </p:txBody>
      </p:sp>
      <p:sp>
        <p:nvSpPr>
          <p:cNvPr id="349" name="Positron"/>
          <p:cNvSpPr txBox="1"/>
          <p:nvPr/>
        </p:nvSpPr>
        <p:spPr>
          <a:xfrm>
            <a:off x="17169546" y="10822610"/>
            <a:ext cx="223113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Positron</a:t>
            </a:r>
          </a:p>
        </p:txBody>
      </p:sp>
      <p:sp>
        <p:nvSpPr>
          <p:cNvPr id="350" name="Was ist schwerer?"/>
          <p:cNvSpPr txBox="1"/>
          <p:nvPr/>
        </p:nvSpPr>
        <p:spPr>
          <a:xfrm>
            <a:off x="955523" y="1405286"/>
            <a:ext cx="4770883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ist schwerer?</a:t>
            </a:r>
          </a:p>
        </p:txBody>
      </p:sp>
      <p:pic>
        <p:nvPicPr>
          <p:cNvPr id="351" name="Bildschirmfoto 2020-09-07 um 10.39.56.png" descr="Bildschirmfoto 2020-09-07 um 10.39.56.png"/>
          <p:cNvPicPr>
            <a:picLocks noChangeAspect="1"/>
          </p:cNvPicPr>
          <p:nvPr/>
        </p:nvPicPr>
        <p:blipFill>
          <a:blip r:embed="rId2"/>
          <a:srcRect l="16439" t="20863" r="18384" b="21599"/>
          <a:stretch>
            <a:fillRect/>
          </a:stretch>
        </p:blipFill>
        <p:spPr>
          <a:xfrm>
            <a:off x="4542630" y="8727676"/>
            <a:ext cx="2822576" cy="1271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038" extrusionOk="0">
                <a:moveTo>
                  <a:pt x="0" y="0"/>
                </a:moveTo>
                <a:lnTo>
                  <a:pt x="76" y="1520"/>
                </a:lnTo>
                <a:cubicBezTo>
                  <a:pt x="540" y="10650"/>
                  <a:pt x="3980" y="17908"/>
                  <a:pt x="8668" y="19653"/>
                </a:cubicBezTo>
                <a:cubicBezTo>
                  <a:pt x="13900" y="21600"/>
                  <a:pt x="19266" y="15996"/>
                  <a:pt x="20947" y="6830"/>
                </a:cubicBezTo>
                <a:cubicBezTo>
                  <a:pt x="21271" y="5064"/>
                  <a:pt x="21600" y="1988"/>
                  <a:pt x="21600" y="732"/>
                </a:cubicBez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352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53" name="Bildschirmfoto 2020-09-07 um 16.33.05.png" descr="Bildschirmfoto 2020-09-07 um 16.33.05.png"/>
          <p:cNvPicPr>
            <a:picLocks noChangeAspect="1"/>
          </p:cNvPicPr>
          <p:nvPr/>
        </p:nvPicPr>
        <p:blipFill>
          <a:blip r:embed="rId3"/>
          <a:srcRect l="8205" t="18661" r="6842" b="12491"/>
          <a:stretch>
            <a:fillRect/>
          </a:stretch>
        </p:blipFill>
        <p:spPr>
          <a:xfrm>
            <a:off x="16880176" y="8684512"/>
            <a:ext cx="2809876" cy="13577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2" extrusionOk="0">
                <a:moveTo>
                  <a:pt x="10385" y="14"/>
                </a:moveTo>
                <a:cubicBezTo>
                  <a:pt x="9599" y="69"/>
                  <a:pt x="8823" y="290"/>
                  <a:pt x="8073" y="681"/>
                </a:cubicBezTo>
                <a:cubicBezTo>
                  <a:pt x="7049" y="1214"/>
                  <a:pt x="6537" y="1621"/>
                  <a:pt x="5607" y="2612"/>
                </a:cubicBezTo>
                <a:cubicBezTo>
                  <a:pt x="2624" y="5795"/>
                  <a:pt x="598" y="11631"/>
                  <a:pt x="98" y="18496"/>
                </a:cubicBezTo>
                <a:cubicBezTo>
                  <a:pt x="44" y="19234"/>
                  <a:pt x="0" y="20216"/>
                  <a:pt x="0" y="20679"/>
                </a:cubicBezTo>
                <a:lnTo>
                  <a:pt x="0" y="21522"/>
                </a:lnTo>
                <a:lnTo>
                  <a:pt x="10800" y="21522"/>
                </a:lnTo>
                <a:lnTo>
                  <a:pt x="21600" y="21522"/>
                </a:lnTo>
                <a:lnTo>
                  <a:pt x="21557" y="20006"/>
                </a:lnTo>
                <a:cubicBezTo>
                  <a:pt x="21455" y="16309"/>
                  <a:pt x="20782" y="12406"/>
                  <a:pt x="19702" y="9255"/>
                </a:cubicBezTo>
                <a:cubicBezTo>
                  <a:pt x="19144" y="7624"/>
                  <a:pt x="18072" y="5406"/>
                  <a:pt x="17277" y="4235"/>
                </a:cubicBezTo>
                <a:cubicBezTo>
                  <a:pt x="16563" y="3185"/>
                  <a:pt x="15072" y="1622"/>
                  <a:pt x="14312" y="1127"/>
                </a:cubicBezTo>
                <a:cubicBezTo>
                  <a:pt x="13032" y="295"/>
                  <a:pt x="11695" y="-78"/>
                  <a:pt x="10385" y="14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354" name="GIF_Waage_Anti.gif" descr="GIF_Waage_Anti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01772" y="-776004"/>
            <a:ext cx="22078856" cy="12429579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~0,511 MeV/c²"/>
          <p:cNvSpPr/>
          <p:nvPr/>
        </p:nvSpPr>
        <p:spPr>
          <a:xfrm>
            <a:off x="2680233" y="10943696"/>
            <a:ext cx="6826722" cy="1920650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6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sz="8000" dirty="0"/>
              <a:t>~0,511 MeV/c²</a:t>
            </a:r>
          </a:p>
        </p:txBody>
      </p:sp>
      <p:sp>
        <p:nvSpPr>
          <p:cNvPr id="356" name="~0,511 MeV/c²"/>
          <p:cNvSpPr/>
          <p:nvPr/>
        </p:nvSpPr>
        <p:spPr>
          <a:xfrm>
            <a:off x="15046678" y="10823359"/>
            <a:ext cx="6878568" cy="1920650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86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rPr sz="8000" dirty="0"/>
              <a:t>~0,511 MeV/c²</a:t>
            </a:r>
          </a:p>
        </p:txBody>
      </p:sp>
      <p:pic>
        <p:nvPicPr>
          <p:cNvPr id="357" name="logo-tw-4c-druck.pdf" descr="logo-tw-4c-druck.pdf"/>
          <p:cNvPicPr>
            <a:picLocks noChangeAspect="1"/>
          </p:cNvPicPr>
          <p:nvPr/>
        </p:nvPicPr>
        <p:blipFill>
          <a:blip r:embed="rId5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0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1" name="Welche Ladung lässt sich nicht sinnvoll…"/>
          <p:cNvSpPr txBox="1"/>
          <p:nvPr/>
        </p:nvSpPr>
        <p:spPr>
          <a:xfrm>
            <a:off x="954878" y="1077824"/>
            <a:ext cx="10085262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Welche Ladung lässt sich nicht sinnvoll</a:t>
            </a:r>
          </a:p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als Zahl darstellen?</a:t>
            </a:r>
          </a:p>
        </p:txBody>
      </p:sp>
      <p:sp>
        <p:nvSpPr>
          <p:cNvPr id="362" name="Die schwache Ladung"/>
          <p:cNvSpPr txBox="1"/>
          <p:nvPr/>
        </p:nvSpPr>
        <p:spPr>
          <a:xfrm>
            <a:off x="3472059" y="10822610"/>
            <a:ext cx="577729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schwache Ladung</a:t>
            </a:r>
          </a:p>
        </p:txBody>
      </p:sp>
      <p:sp>
        <p:nvSpPr>
          <p:cNvPr id="363" name="Die starke Ladung"/>
          <p:cNvSpPr txBox="1"/>
          <p:nvPr/>
        </p:nvSpPr>
        <p:spPr>
          <a:xfrm>
            <a:off x="15904245" y="10822610"/>
            <a:ext cx="476173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starke Ladung</a:t>
            </a:r>
          </a:p>
        </p:txBody>
      </p:sp>
      <p:sp>
        <p:nvSpPr>
          <p:cNvPr id="364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65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66" name="giphy.gif" descr="giphy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166399" y="2919674"/>
            <a:ext cx="5156201" cy="609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69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370" name="Die schwache Ladung"/>
          <p:cNvSpPr txBox="1"/>
          <p:nvPr/>
        </p:nvSpPr>
        <p:spPr>
          <a:xfrm>
            <a:off x="3472059" y="10822610"/>
            <a:ext cx="577729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schwache Ladung</a:t>
            </a:r>
          </a:p>
        </p:txBody>
      </p:sp>
      <p:sp>
        <p:nvSpPr>
          <p:cNvPr id="371" name="(auch Farbladung)"/>
          <p:cNvSpPr txBox="1"/>
          <p:nvPr/>
        </p:nvSpPr>
        <p:spPr>
          <a:xfrm>
            <a:off x="15925677" y="11497267"/>
            <a:ext cx="471887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(auch Farbladung)</a:t>
            </a:r>
          </a:p>
        </p:txBody>
      </p:sp>
      <p:sp>
        <p:nvSpPr>
          <p:cNvPr id="372" name="Das Standardmodell"/>
          <p:cNvSpPr txBox="1"/>
          <p:nvPr/>
        </p:nvSpPr>
        <p:spPr>
          <a:xfrm>
            <a:off x="929961" y="574952"/>
            <a:ext cx="3007996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Standardmodell</a:t>
            </a:r>
          </a:p>
        </p:txBody>
      </p:sp>
      <p:pic>
        <p:nvPicPr>
          <p:cNvPr id="373" name="logo-tw-4c-druck.pdf" descr="logo-tw-4c-druck.pdf"/>
          <p:cNvPicPr>
            <a:picLocks noChangeAspect="1"/>
          </p:cNvPicPr>
          <p:nvPr/>
        </p:nvPicPr>
        <p:blipFill>
          <a:blip r:embed="rId2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374" name="I"/>
          <p:cNvSpPr txBox="1">
            <a:spLocks noGrp="1"/>
          </p:cNvSpPr>
          <p:nvPr>
            <p:ph type="title" idx="4294967295"/>
          </p:nvPr>
        </p:nvSpPr>
        <p:spPr>
          <a:xfrm>
            <a:off x="3619088" y="4951234"/>
            <a:ext cx="5483236" cy="5244955"/>
          </a:xfrm>
          <a:prstGeom prst="rect">
            <a:avLst/>
          </a:prstGeom>
        </p:spPr>
        <p:txBody>
          <a:bodyPr anchor="b"/>
          <a:lstStyle>
            <a:lvl1pPr defTabSz="2170176">
              <a:defRPr sz="26700" spc="-266"/>
            </a:lvl1pPr>
          </a:lstStyle>
          <a:p>
            <a:r>
              <a:t>I</a:t>
            </a:r>
          </a:p>
        </p:txBody>
      </p:sp>
      <p:sp>
        <p:nvSpPr>
          <p:cNvPr id="375" name="C"/>
          <p:cNvSpPr txBox="1"/>
          <p:nvPr/>
        </p:nvSpPr>
        <p:spPr>
          <a:xfrm>
            <a:off x="15543496" y="4951234"/>
            <a:ext cx="5483236" cy="5244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2170176">
              <a:lnSpc>
                <a:spcPct val="80000"/>
              </a:lnSpc>
              <a:defRPr sz="26700" spc="-266">
                <a:solidFill>
                  <a:srgbClr val="FFFFFF"/>
                </a:solidFill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C</a:t>
            </a:r>
          </a:p>
        </p:txBody>
      </p:sp>
      <p:pic>
        <p:nvPicPr>
          <p:cNvPr id="376" name="giphy.gif" descr="giphy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8305637" y="1155631"/>
            <a:ext cx="7192366" cy="7900082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Linie"/>
          <p:cNvSpPr/>
          <p:nvPr/>
        </p:nvSpPr>
        <p:spPr>
          <a:xfrm>
            <a:off x="17422186" y="6076198"/>
            <a:ext cx="1971610" cy="1"/>
          </a:xfrm>
          <a:prstGeom prst="line">
            <a:avLst/>
          </a:prstGeom>
          <a:ln w="16510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378" name="Welche Ladung lässt sich nicht sinnvoll…"/>
          <p:cNvSpPr txBox="1"/>
          <p:nvPr/>
        </p:nvSpPr>
        <p:spPr>
          <a:xfrm>
            <a:off x="954878" y="1077824"/>
            <a:ext cx="10085262" cy="13902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Welche Ladung lässt sich nicht sinnvoll</a:t>
            </a:r>
          </a:p>
          <a:p>
            <a:pPr algn="l"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als Zahl darstellen?</a:t>
            </a:r>
          </a:p>
        </p:txBody>
      </p:sp>
      <p:sp>
        <p:nvSpPr>
          <p:cNvPr id="379" name="Die starke Ladung"/>
          <p:cNvSpPr txBox="1"/>
          <p:nvPr/>
        </p:nvSpPr>
        <p:spPr>
          <a:xfrm>
            <a:off x="15904245" y="10822610"/>
            <a:ext cx="476173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Die starke Ladung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19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193" name="Größerer jährlicher Stromverbrauch?"/>
          <p:cNvSpPr txBox="1"/>
          <p:nvPr/>
        </p:nvSpPr>
        <p:spPr>
          <a:xfrm>
            <a:off x="817053" y="1261760"/>
            <a:ext cx="9428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Größerer jährlicher Stromverbrauch?</a:t>
            </a:r>
          </a:p>
        </p:txBody>
      </p:sp>
      <p:sp>
        <p:nvSpPr>
          <p:cNvPr id="19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195" name="7h09.gif" descr="7h0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03091" y="5192576"/>
            <a:ext cx="7781006" cy="4372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Stadt_GIF.gif" descr="Stadt_GIF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3113934" y="3949211"/>
            <a:ext cx="10342360" cy="5817578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Das ganze CERN Gelände im Betrieb"/>
          <p:cNvSpPr txBox="1"/>
          <p:nvPr/>
        </p:nvSpPr>
        <p:spPr>
          <a:xfrm>
            <a:off x="1294994" y="10822610"/>
            <a:ext cx="9597201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Das ganze CERN Gelände im Betrieb</a:t>
            </a:r>
          </a:p>
        </p:txBody>
      </p:sp>
      <p:sp>
        <p:nvSpPr>
          <p:cNvPr id="198" name="Der gesamte Kanton Genf"/>
          <p:cNvSpPr txBox="1"/>
          <p:nvPr/>
        </p:nvSpPr>
        <p:spPr>
          <a:xfrm>
            <a:off x="14909264" y="10822610"/>
            <a:ext cx="6751702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Der gesamte Kanton Genf</a:t>
            </a:r>
          </a:p>
        </p:txBody>
      </p:sp>
      <p:pic>
        <p:nvPicPr>
          <p:cNvPr id="199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0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03" name="Größerer jährlicher Stromverbrauch?"/>
          <p:cNvSpPr txBox="1"/>
          <p:nvPr/>
        </p:nvSpPr>
        <p:spPr>
          <a:xfrm>
            <a:off x="817053" y="1261760"/>
            <a:ext cx="942860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Größerer jährlicher Stromverbrauch?</a:t>
            </a:r>
          </a:p>
        </p:txBody>
      </p:sp>
      <p:sp>
        <p:nvSpPr>
          <p:cNvPr id="20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05" name="7h09.gif" descr="7h09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203091" y="5192576"/>
            <a:ext cx="7781006" cy="4372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Stadt_GIF.gif" descr="Stadt_GIF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3113934" y="3949211"/>
            <a:ext cx="10342360" cy="5817578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1,2 TWh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1,2 TWh</a:t>
            </a:r>
          </a:p>
        </p:txBody>
      </p:sp>
      <p:sp>
        <p:nvSpPr>
          <p:cNvPr id="208" name="3 TWh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 TWh</a:t>
            </a:r>
          </a:p>
        </p:txBody>
      </p:sp>
      <p:pic>
        <p:nvPicPr>
          <p:cNvPr id="209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1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13" name="Was hat mehr Energie?"/>
          <p:cNvSpPr txBox="1"/>
          <p:nvPr/>
        </p:nvSpPr>
        <p:spPr>
          <a:xfrm>
            <a:off x="909678" y="1261760"/>
            <a:ext cx="602646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hat mehr Energie?</a:t>
            </a:r>
          </a:p>
        </p:txBody>
      </p:sp>
      <p:sp>
        <p:nvSpPr>
          <p:cNvPr id="21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15" name="Ein 280t ICE bei 180km/h"/>
          <p:cNvSpPr txBox="1"/>
          <p:nvPr/>
        </p:nvSpPr>
        <p:spPr>
          <a:xfrm>
            <a:off x="3058293" y="10822610"/>
            <a:ext cx="660482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280t ICE bei 180km/h</a:t>
            </a:r>
          </a:p>
        </p:txBody>
      </p:sp>
      <p:pic>
        <p:nvPicPr>
          <p:cNvPr id="216" name="GIF_ICE.gif" descr="GIF_IC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14998" y="4254310"/>
            <a:ext cx="11891416" cy="6688922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Ein Gesamtstrahl im LHC bei voller Energie"/>
          <p:cNvSpPr txBox="1"/>
          <p:nvPr/>
        </p:nvSpPr>
        <p:spPr>
          <a:xfrm>
            <a:off x="12747851" y="10822610"/>
            <a:ext cx="1107452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Gesamtstrahl im LHC bei voller Energie</a:t>
            </a:r>
          </a:p>
        </p:txBody>
      </p:sp>
      <p:pic>
        <p:nvPicPr>
          <p:cNvPr id="218" name="logo-tw-4c-druck.pdf" descr="logo-tw-4c-druck.pdf"/>
          <p:cNvPicPr>
            <a:picLocks noChangeAspect="1"/>
          </p:cNvPicPr>
          <p:nvPr/>
        </p:nvPicPr>
        <p:blipFill>
          <a:blip r:embed="rId3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EmptySoupyGoldenretriever-small.gif" descr="EmptySoupyGoldenretriever-small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387320" y="5028972"/>
            <a:ext cx="7795587" cy="4381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22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23" name="Was hat mehr Energie?"/>
          <p:cNvSpPr txBox="1"/>
          <p:nvPr/>
        </p:nvSpPr>
        <p:spPr>
          <a:xfrm>
            <a:off x="909678" y="1261760"/>
            <a:ext cx="6026469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Was hat mehr Energie?</a:t>
            </a:r>
          </a:p>
        </p:txBody>
      </p:sp>
      <p:sp>
        <p:nvSpPr>
          <p:cNvPr id="224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25" name="Ein 280t ICE bei 180km/h"/>
          <p:cNvSpPr txBox="1"/>
          <p:nvPr/>
        </p:nvSpPr>
        <p:spPr>
          <a:xfrm>
            <a:off x="3058293" y="10822610"/>
            <a:ext cx="660482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Ein 280t ICE bei 180km/h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6" name="*"/>
              <p:cNvSpPr txBox="1"/>
              <p:nvPr/>
            </p:nvSpPr>
            <p:spPr>
              <a:xfrm>
                <a:off x="12827635" y="1044238"/>
                <a:ext cx="10914957" cy="65563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>
                  <a:defRPr sz="3100">
                    <a:latin typeface="Helvetica Neue"/>
                    <a:ea typeface="Helvetica Neue"/>
                    <a:cs typeface="Helvetica Neue"/>
                    <a:sym typeface="Helvetica Neue"/>
                  </a:defRPr>
                </a:pPr>
                <a:r>
                  <a:t>*</a:t>
                </a:r>
                <a14:m>
                  <m:oMath xmlns:m="http://schemas.openxmlformats.org/officeDocument/2006/math"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2808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𝑃𝑎𝑘𝑒𝑡𝑒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⋅1,15⋅</m:t>
                    </m:r>
                    <m:sSup>
                      <m:sSupPr>
                        <m:ctrlP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sz="3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𝑃𝑟𝑜𝑡𝑜𝑛𝑒𝑛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@7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𝑇𝑒𝑉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=362</m:t>
                    </m:r>
                    <m:r>
                      <a:rPr sz="37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𝑀𝐽</m:t>
                    </m:r>
                  </m:oMath>
                </a14:m>
                <a:endParaRPr/>
              </a:p>
            </p:txBody>
          </p:sp>
        </mc:Choice>
        <mc:Fallback>
          <p:sp>
            <p:nvSpPr>
              <p:cNvPr id="226" name="*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27635" y="1044238"/>
                <a:ext cx="10914957" cy="655634"/>
              </a:xfrm>
              <a:prstGeom prst="rect">
                <a:avLst/>
              </a:prstGeom>
              <a:blipFill>
                <a:blip r:embed="rId2"/>
                <a:stretch>
                  <a:fillRect l="-697" t="-3846" r="-348" b="-2307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7" name="GIF_ICE.gif" descr="GIF_ICE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8" y="4254310"/>
            <a:ext cx="11891416" cy="6688922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350 MJ"/>
          <p:cNvSpPr/>
          <p:nvPr/>
        </p:nvSpPr>
        <p:spPr>
          <a:xfrm>
            <a:off x="2495141" y="10124465"/>
            <a:ext cx="7196907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350 MJ</a:t>
            </a:r>
          </a:p>
        </p:txBody>
      </p:sp>
      <p:sp>
        <p:nvSpPr>
          <p:cNvPr id="229" name="362 MJ*"/>
          <p:cNvSpPr/>
          <p:nvPr/>
        </p:nvSpPr>
        <p:spPr>
          <a:xfrm>
            <a:off x="14574837" y="10124465"/>
            <a:ext cx="7781006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362 MJ*</a:t>
            </a:r>
          </a:p>
        </p:txBody>
      </p:sp>
      <p:pic>
        <p:nvPicPr>
          <p:cNvPr id="230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1" name="EmptySoupyGoldenretriever-small.gif" descr="EmptySoupyGoldenretriever-small.g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4387320" y="5028972"/>
            <a:ext cx="7795587" cy="438112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3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35" name="Wo liegen mehr Daten?"/>
          <p:cNvSpPr txBox="1"/>
          <p:nvPr/>
        </p:nvSpPr>
        <p:spPr>
          <a:xfrm>
            <a:off x="912011" y="1261760"/>
            <a:ext cx="606304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liegen mehr Daten?</a:t>
            </a:r>
          </a:p>
        </p:txBody>
      </p:sp>
      <p:sp>
        <p:nvSpPr>
          <p:cNvPr id="236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37" name="Im CERN Datenzentrum"/>
          <p:cNvSpPr txBox="1"/>
          <p:nvPr/>
        </p:nvSpPr>
        <p:spPr>
          <a:xfrm>
            <a:off x="2420396" y="10822610"/>
            <a:ext cx="6221921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 CERN Datenzentrum</a:t>
            </a:r>
          </a:p>
        </p:txBody>
      </p:sp>
      <p:sp>
        <p:nvSpPr>
          <p:cNvPr id="238" name="Auf den Servern von YouTube"/>
          <p:cNvSpPr txBox="1"/>
          <p:nvPr/>
        </p:nvSpPr>
        <p:spPr>
          <a:xfrm>
            <a:off x="14448921" y="10822610"/>
            <a:ext cx="7672388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Auf den Servern von YouTube</a:t>
            </a:r>
          </a:p>
        </p:txBody>
      </p:sp>
      <p:pic>
        <p:nvPicPr>
          <p:cNvPr id="239" name="GIF_YouTube.gif" descr="GIF_YouTub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484" y="4348648"/>
            <a:ext cx="11337936" cy="6382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IF_Datenzentrum.gif" descr="GIF_Datenzentru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" y="4492371"/>
            <a:ext cx="11620512" cy="65419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44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45" name="Wo liegen mehr Daten?"/>
          <p:cNvSpPr txBox="1"/>
          <p:nvPr/>
        </p:nvSpPr>
        <p:spPr>
          <a:xfrm>
            <a:off x="912011" y="1261760"/>
            <a:ext cx="6063044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liegen mehr Daten?</a:t>
            </a:r>
          </a:p>
        </p:txBody>
      </p:sp>
      <p:sp>
        <p:nvSpPr>
          <p:cNvPr id="246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47" name="GIF_YouTube.gif" descr="GIF_YouTub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484" y="4348648"/>
            <a:ext cx="11337936" cy="6382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GIF_Datenzentrum.gif" descr="GIF_Datenzentrum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856" y="4492371"/>
            <a:ext cx="11620512" cy="6541918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200 PB"/>
          <p:cNvSpPr/>
          <p:nvPr/>
        </p:nvSpPr>
        <p:spPr>
          <a:xfrm>
            <a:off x="2495141" y="10598750"/>
            <a:ext cx="7196907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 200 PB</a:t>
            </a:r>
          </a:p>
        </p:txBody>
      </p:sp>
      <p:sp>
        <p:nvSpPr>
          <p:cNvPr id="250" name="Einige EB"/>
          <p:cNvSpPr/>
          <p:nvPr/>
        </p:nvSpPr>
        <p:spPr>
          <a:xfrm>
            <a:off x="14595457" y="10541913"/>
            <a:ext cx="7781006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/>
          <a:p>
            <a: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pPr>
            <a:r>
              <a:rPr sz="7800"/>
              <a:t>Einige</a:t>
            </a:r>
            <a:r>
              <a:t> EB</a:t>
            </a:r>
          </a:p>
        </p:txBody>
      </p:sp>
      <p:pic>
        <p:nvPicPr>
          <p:cNvPr id="251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1 PB = 1000 TB"/>
          <p:cNvSpPr txBox="1"/>
          <p:nvPr/>
        </p:nvSpPr>
        <p:spPr>
          <a:xfrm>
            <a:off x="297021" y="3161608"/>
            <a:ext cx="4162807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 PB = 1000 TB</a:t>
            </a:r>
          </a:p>
        </p:txBody>
      </p:sp>
      <p:sp>
        <p:nvSpPr>
          <p:cNvPr id="253" name="1 EB = 1000 PB = 10^6 TB"/>
          <p:cNvSpPr txBox="1"/>
          <p:nvPr/>
        </p:nvSpPr>
        <p:spPr>
          <a:xfrm>
            <a:off x="17017289" y="426107"/>
            <a:ext cx="7019164" cy="77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1 EB = 1000 PB = 10^6 TB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5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57" name="Wo ist es kälter?"/>
          <p:cNvSpPr txBox="1"/>
          <p:nvPr/>
        </p:nvSpPr>
        <p:spPr>
          <a:xfrm>
            <a:off x="930522" y="1261760"/>
            <a:ext cx="432625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ist es kälter?</a:t>
            </a:r>
          </a:p>
        </p:txBody>
      </p:sp>
      <p:sp>
        <p:nvSpPr>
          <p:cNvPr id="258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sp>
        <p:nvSpPr>
          <p:cNvPr id="259" name="Auf der Mondoberfläche bei Nacht"/>
          <p:cNvSpPr txBox="1"/>
          <p:nvPr/>
        </p:nvSpPr>
        <p:spPr>
          <a:xfrm>
            <a:off x="1900148" y="10822610"/>
            <a:ext cx="892111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Auf der Mondoberfläche bei Nacht</a:t>
            </a:r>
          </a:p>
        </p:txBody>
      </p:sp>
      <p:sp>
        <p:nvSpPr>
          <p:cNvPr id="260" name="Im Inneren des LHC Strahlrohrs"/>
          <p:cNvSpPr txBox="1"/>
          <p:nvPr/>
        </p:nvSpPr>
        <p:spPr>
          <a:xfrm>
            <a:off x="14210605" y="10822610"/>
            <a:ext cx="8149020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Im Inneren des LHC Strahlrohrs</a:t>
            </a:r>
          </a:p>
        </p:txBody>
      </p:sp>
      <p:pic>
        <p:nvPicPr>
          <p:cNvPr id="261" name="giphy.gif" descr="giphy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16385" y="4738090"/>
            <a:ext cx="7537459" cy="4239821"/>
          </a:xfrm>
          <a:prstGeom prst="rect">
            <a:avLst/>
          </a:prstGeom>
          <a:ln w="12700">
            <a:miter lim="400000"/>
          </a:ln>
          <a:effectLst>
            <a:outerShdw blurRad="76200" dist="50800" dir="3180000" rotWithShape="0">
              <a:srgbClr val="000000">
                <a:alpha val="50000"/>
              </a:srgbClr>
            </a:outerShdw>
          </a:effectLst>
        </p:spPr>
      </p:pic>
      <p:pic>
        <p:nvPicPr>
          <p:cNvPr id="262" name="animated-phases-of-the-moon-clipart.gif" descr="animated-phases-of-the-moon-clipart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41874" y="3130146"/>
            <a:ext cx="8303441" cy="74557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Rechteck"/>
          <p:cNvSpPr/>
          <p:nvPr/>
        </p:nvSpPr>
        <p:spPr>
          <a:xfrm>
            <a:off x="-3887" y="2776604"/>
            <a:ext cx="12194962" cy="10937036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66" name="Rechteck"/>
          <p:cNvSpPr/>
          <p:nvPr/>
        </p:nvSpPr>
        <p:spPr>
          <a:xfrm>
            <a:off x="12187633" y="2359"/>
            <a:ext cx="12194962" cy="13711281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1130300">
              <a:lnSpc>
                <a:spcPct val="100000"/>
              </a:lnSpc>
              <a:defRPr sz="3200">
                <a:solidFill>
                  <a:srgbClr val="FFFFFF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pPr>
            <a:endParaRPr/>
          </a:p>
        </p:txBody>
      </p:sp>
      <p:sp>
        <p:nvSpPr>
          <p:cNvPr id="267" name="Wo ist es kälter?"/>
          <p:cNvSpPr txBox="1"/>
          <p:nvPr/>
        </p:nvSpPr>
        <p:spPr>
          <a:xfrm>
            <a:off x="930522" y="1261760"/>
            <a:ext cx="4326256" cy="771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Wo ist es kälter?</a:t>
            </a:r>
          </a:p>
        </p:txBody>
      </p:sp>
      <p:sp>
        <p:nvSpPr>
          <p:cNvPr id="268" name="CERN in Zahlen"/>
          <p:cNvSpPr txBox="1"/>
          <p:nvPr/>
        </p:nvSpPr>
        <p:spPr>
          <a:xfrm>
            <a:off x="931848" y="574952"/>
            <a:ext cx="2366328" cy="47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CERN in Zahlen</a:t>
            </a:r>
          </a:p>
        </p:txBody>
      </p:sp>
      <p:pic>
        <p:nvPicPr>
          <p:cNvPr id="269" name="giphy.gif" descr="giphy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4516385" y="4738090"/>
            <a:ext cx="7537459" cy="4239821"/>
          </a:xfrm>
          <a:prstGeom prst="rect">
            <a:avLst/>
          </a:prstGeom>
          <a:ln w="12700">
            <a:miter lim="400000"/>
          </a:ln>
          <a:effectLst>
            <a:outerShdw blurRad="76200" dist="50800" dir="3180000" rotWithShape="0">
              <a:srgbClr val="000000">
                <a:alpha val="50000"/>
              </a:srgbClr>
            </a:outerShdw>
          </a:effectLst>
        </p:spPr>
      </p:pic>
      <p:pic>
        <p:nvPicPr>
          <p:cNvPr id="270" name="animated-phases-of-the-moon-clipart.gif" descr="animated-phases-of-the-moon-clipart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41874" y="3130146"/>
            <a:ext cx="8303441" cy="7455708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-160°C"/>
          <p:cNvSpPr/>
          <p:nvPr/>
        </p:nvSpPr>
        <p:spPr>
          <a:xfrm>
            <a:off x="3336052" y="10124465"/>
            <a:ext cx="5515085" cy="2483542"/>
          </a:xfrm>
          <a:prstGeom prst="rect">
            <a:avLst/>
          </a:prstGeom>
          <a:solidFill>
            <a:srgbClr val="92BCD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-160°C</a:t>
            </a:r>
          </a:p>
        </p:txBody>
      </p:sp>
      <p:sp>
        <p:nvSpPr>
          <p:cNvPr id="272" name="-271°C"/>
          <p:cNvSpPr/>
          <p:nvPr/>
        </p:nvSpPr>
        <p:spPr>
          <a:xfrm>
            <a:off x="15707797" y="10124465"/>
            <a:ext cx="5515084" cy="2483542"/>
          </a:xfrm>
          <a:prstGeom prst="rect">
            <a:avLst/>
          </a:prstGeom>
          <a:solidFill>
            <a:srgbClr val="FAE1C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/>
          <a:lstStyle>
            <a:lvl1pPr>
              <a:lnSpc>
                <a:spcPct val="80000"/>
              </a:lnSpc>
              <a:defRPr sz="12700">
                <a:latin typeface="+mn-lt"/>
                <a:ea typeface="+mn-ea"/>
                <a:cs typeface="+mn-cs"/>
                <a:sym typeface="Canela Bold"/>
              </a:defRPr>
            </a:lvl1pPr>
          </a:lstStyle>
          <a:p>
            <a:r>
              <a:t>-271°C</a:t>
            </a:r>
          </a:p>
        </p:txBody>
      </p:sp>
      <p:pic>
        <p:nvPicPr>
          <p:cNvPr id="273" name="logo-tw-4c-druck.pdf" descr="logo-tw-4c-druck.pdf"/>
          <p:cNvPicPr>
            <a:picLocks noChangeAspect="1"/>
          </p:cNvPicPr>
          <p:nvPr/>
        </p:nvPicPr>
        <p:blipFill>
          <a:blip r:embed="rId4"/>
          <a:srcRect t="50459" r="90582"/>
          <a:stretch>
            <a:fillRect/>
          </a:stretch>
        </p:blipFill>
        <p:spPr>
          <a:xfrm rot="9266312" flipH="1">
            <a:off x="-1333976" y="-2801287"/>
            <a:ext cx="2743993" cy="45755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Macintosh PowerPoint</Application>
  <PresentationFormat>Benutzerdefiniert</PresentationFormat>
  <Paragraphs>83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7" baseType="lpstr">
      <vt:lpstr>Avenir Next Demi Bold</vt:lpstr>
      <vt:lpstr>Avenir Next Medium</vt:lpstr>
      <vt:lpstr>Avenir Next Regular</vt:lpstr>
      <vt:lpstr>Cambria Math</vt:lpstr>
      <vt:lpstr>Canela Bold</vt:lpstr>
      <vt:lpstr>Canela Deck Regular</vt:lpstr>
      <vt:lpstr>Canela Regular</vt:lpstr>
      <vt:lpstr>Canela Text Regular</vt:lpstr>
      <vt:lpstr>Helvetica Neue</vt:lpstr>
      <vt:lpstr>23_ClassicWhite</vt:lpstr>
      <vt:lpstr>Warm-Up!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Warm-Up!</dc:title>
  <cp:lastModifiedBy>Katharina Eberle</cp:lastModifiedBy>
  <cp:revision>1</cp:revision>
  <dcterms:modified xsi:type="dcterms:W3CDTF">2020-09-20T20:41:18Z</dcterms:modified>
</cp:coreProperties>
</file>