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mp4" ContentType="video/mp4"/>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omments/comment1.xml" ContentType="application/vnd.openxmlformats-officedocument.presentationml.comments+xml"/>
  <Override PartName="/ppt/notesSlides/notesSlide4.xml" ContentType="application/vnd.openxmlformats-officedocument.presentationml.notesSlide+xml"/>
  <Override PartName="/ppt/notesSlides/notesSlide5.xml" ContentType="application/vnd.openxmlformats-officedocument.presentationml.notesSlide+xml"/>
  <Override PartName="/ppt/comments/comment2.xml" ContentType="application/vnd.openxmlformats-officedocument.presentationml.comment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17" r:id="rId1"/>
  </p:sldMasterIdLst>
  <p:notesMasterIdLst>
    <p:notesMasterId r:id="rId35"/>
  </p:notesMasterIdLst>
  <p:handoutMasterIdLst>
    <p:handoutMasterId r:id="rId36"/>
  </p:handoutMasterIdLst>
  <p:sldIdLst>
    <p:sldId id="466" r:id="rId2"/>
    <p:sldId id="480" r:id="rId3"/>
    <p:sldId id="484" r:id="rId4"/>
    <p:sldId id="485" r:id="rId5"/>
    <p:sldId id="486" r:id="rId6"/>
    <p:sldId id="487" r:id="rId7"/>
    <p:sldId id="490" r:id="rId8"/>
    <p:sldId id="491" r:id="rId9"/>
    <p:sldId id="492" r:id="rId10"/>
    <p:sldId id="494" r:id="rId11"/>
    <p:sldId id="493" r:id="rId12"/>
    <p:sldId id="435" r:id="rId13"/>
    <p:sldId id="496" r:id="rId14"/>
    <p:sldId id="481" r:id="rId15"/>
    <p:sldId id="483" r:id="rId16"/>
    <p:sldId id="439" r:id="rId17"/>
    <p:sldId id="441" r:id="rId18"/>
    <p:sldId id="440" r:id="rId19"/>
    <p:sldId id="444" r:id="rId20"/>
    <p:sldId id="445" r:id="rId21"/>
    <p:sldId id="446" r:id="rId22"/>
    <p:sldId id="447" r:id="rId23"/>
    <p:sldId id="449" r:id="rId24"/>
    <p:sldId id="448" r:id="rId25"/>
    <p:sldId id="442" r:id="rId26"/>
    <p:sldId id="450" r:id="rId27"/>
    <p:sldId id="452" r:id="rId28"/>
    <p:sldId id="454" r:id="rId29"/>
    <p:sldId id="455" r:id="rId30"/>
    <p:sldId id="456" r:id="rId31"/>
    <p:sldId id="457" r:id="rId32"/>
    <p:sldId id="467" r:id="rId33"/>
    <p:sldId id="461" r:id="rId34"/>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laudia Behnke" initials="CB" lastIdx="1" clrIdx="0">
    <p:extLst>
      <p:ext uri="{19B8F6BF-5375-455C-9EA6-DF929625EA0E}">
        <p15:presenceInfo xmlns:p15="http://schemas.microsoft.com/office/powerpoint/2012/main" userId="S-1-5-21-551438598-1398492713-2922700223-662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3476"/>
    <a:srgbClr val="CC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ittlere Formatvorlage 2 - Akz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0A1B5D5-9B99-4C35-A422-299274C87663}" styleName="Mittlere Formatvorlage 1 - Akz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219" autoAdjust="0"/>
    <p:restoredTop sz="74286" autoAdjust="0"/>
  </p:normalViewPr>
  <p:slideViewPr>
    <p:cSldViewPr>
      <p:cViewPr varScale="1">
        <p:scale>
          <a:sx n="93" d="100"/>
          <a:sy n="93" d="100"/>
        </p:scale>
        <p:origin x="3088" y="208"/>
      </p:cViewPr>
      <p:guideLst>
        <p:guide orient="horz" pos="2160"/>
        <p:guide pos="2880"/>
      </p:guideLst>
    </p:cSldViewPr>
  </p:slideViewPr>
  <p:outlineViewPr>
    <p:cViewPr>
      <p:scale>
        <a:sx n="33" d="100"/>
        <a:sy n="33" d="100"/>
      </p:scale>
      <p:origin x="48" y="18282"/>
    </p:cViewPr>
  </p:outlineViewPr>
  <p:notesTextViewPr>
    <p:cViewPr>
      <p:scale>
        <a:sx n="1" d="1"/>
        <a:sy n="1" d="1"/>
      </p:scale>
      <p:origin x="0" y="0"/>
    </p:cViewPr>
  </p:notesTextViewPr>
  <p:sorterViewPr>
    <p:cViewPr>
      <p:scale>
        <a:sx n="66" d="100"/>
        <a:sy n="66" d="100"/>
      </p:scale>
      <p:origin x="0" y="-1656"/>
    </p:cViewPr>
  </p:sorterViewPr>
  <p:notesViewPr>
    <p:cSldViewPr>
      <p:cViewPr varScale="1">
        <p:scale>
          <a:sx n="83" d="100"/>
          <a:sy n="83" d="100"/>
        </p:scale>
        <p:origin x="-199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7-08-31T16:33:14.424" idx="1">
    <p:pos x="10" y="10"/>
    <p:text/>
    <p:extLst>
      <p:ext uri="{C676402C-5697-4E1C-873F-D02D1690AC5C}">
        <p15:threadingInfo xmlns:p15="http://schemas.microsoft.com/office/powerpoint/2012/main" timeZoneBias="-12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17-08-31T16:33:14.424" idx="1">
    <p:pos x="10" y="10"/>
    <p:text/>
    <p:extLst>
      <p:ext uri="{C676402C-5697-4E1C-873F-D02D1690AC5C}">
        <p15:threadingInfo xmlns:p15="http://schemas.microsoft.com/office/powerpoint/2012/main" timeZoneBias="-12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322D5C1-3316-4875-88F7-5D7A688A2361}" type="datetimeFigureOut">
              <a:rPr lang="de-DE" smtClean="0"/>
              <a:pPr/>
              <a:t>24.09.20</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A14773E-7CD9-44DC-B747-3E4347D501D4}" type="slidenum">
              <a:rPr lang="de-DE" smtClean="0"/>
              <a:pPr/>
              <a:t>‹Nr.›</a:t>
            </a:fld>
            <a:endParaRPr lang="de-DE"/>
          </a:p>
        </p:txBody>
      </p:sp>
    </p:spTree>
    <p:extLst>
      <p:ext uri="{BB962C8B-B14F-4D97-AF65-F5344CB8AC3E}">
        <p14:creationId xmlns:p14="http://schemas.microsoft.com/office/powerpoint/2010/main" val="242984272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A6E73D9-09DC-4AAD-A2E8-54D9A456F590}" type="datetimeFigureOut">
              <a:rPr lang="de-DE" smtClean="0"/>
              <a:pPr/>
              <a:t>24.09.20</a:t>
            </a:fld>
            <a:endParaRPr lang="de-DE"/>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ACE2FA9-D227-4174-B6E7-0D26017353BE}" type="slidenum">
              <a:rPr lang="de-DE" smtClean="0"/>
              <a:pPr/>
              <a:t>‹Nr.›</a:t>
            </a:fld>
            <a:endParaRPr lang="de-DE"/>
          </a:p>
        </p:txBody>
      </p:sp>
    </p:spTree>
    <p:extLst>
      <p:ext uri="{BB962C8B-B14F-4D97-AF65-F5344CB8AC3E}">
        <p14:creationId xmlns:p14="http://schemas.microsoft.com/office/powerpoint/2010/main" val="14857839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dirty="0">
                <a:solidFill>
                  <a:srgbClr val="FF0000"/>
                </a:solidFill>
              </a:rPr>
              <a:t>Präsentation</a:t>
            </a:r>
            <a:r>
              <a:rPr lang="de-DE" b="1" baseline="0" dirty="0">
                <a:solidFill>
                  <a:srgbClr val="FF0000"/>
                </a:solidFill>
              </a:rPr>
              <a:t> mit Notizen hinterlegt!</a:t>
            </a:r>
            <a:endParaRPr lang="de-DE" b="1" dirty="0">
              <a:solidFill>
                <a:srgbClr val="FF0000"/>
              </a:solidFill>
            </a:endParaRPr>
          </a:p>
        </p:txBody>
      </p:sp>
      <p:sp>
        <p:nvSpPr>
          <p:cNvPr id="4" name="Foliennummernplatzhalter 3"/>
          <p:cNvSpPr>
            <a:spLocks noGrp="1"/>
          </p:cNvSpPr>
          <p:nvPr>
            <p:ph type="sldNum" sz="quarter" idx="10"/>
          </p:nvPr>
        </p:nvSpPr>
        <p:spPr/>
        <p:txBody>
          <a:bodyPr/>
          <a:lstStyle/>
          <a:p>
            <a:fld id="{9ACE2FA9-D227-4174-B6E7-0D26017353BE}" type="slidenum">
              <a:rPr lang="de-DE" smtClean="0"/>
              <a:pPr/>
              <a:t>1</a:t>
            </a:fld>
            <a:endParaRPr lang="de-DE" dirty="0"/>
          </a:p>
        </p:txBody>
      </p:sp>
    </p:spTree>
    <p:extLst>
      <p:ext uri="{BB962C8B-B14F-4D97-AF65-F5344CB8AC3E}">
        <p14:creationId xmlns:p14="http://schemas.microsoft.com/office/powerpoint/2010/main" val="26530243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Jets als experimenteller Indikator dafür, dass es sowas wie </a:t>
            </a:r>
            <a:r>
              <a:rPr lang="de-DE" dirty="0" err="1"/>
              <a:t>Confinement</a:t>
            </a:r>
            <a:r>
              <a:rPr lang="de-DE" dirty="0"/>
              <a:t> gibt.</a:t>
            </a:r>
          </a:p>
          <a:p>
            <a:r>
              <a:rPr lang="de-DE" dirty="0"/>
              <a:t>Kurz nachdem sich das Quark-Anti-Quark Paar gebildet hat (bewegen sich back-</a:t>
            </a:r>
            <a:r>
              <a:rPr lang="de-DE" dirty="0" err="1"/>
              <a:t>to</a:t>
            </a:r>
            <a:r>
              <a:rPr lang="de-DE" dirty="0"/>
              <a:t>-back)  </a:t>
            </a:r>
            <a:r>
              <a:rPr lang="de-DE" dirty="0" err="1"/>
              <a:t>hadronisieren</a:t>
            </a:r>
            <a:r>
              <a:rPr lang="de-DE" dirty="0"/>
              <a:t> wenige </a:t>
            </a:r>
            <a:r>
              <a:rPr lang="de-DE" dirty="0" err="1"/>
              <a:t>fm</a:t>
            </a:r>
            <a:r>
              <a:rPr lang="de-DE" dirty="0"/>
              <a:t> nachdem sie sich auseinander bewegt haben </a:t>
            </a:r>
            <a:r>
              <a:rPr lang="de-DE" dirty="0">
                <a:sym typeface="Wingdings" pitchFamily="2" charset="2"/>
              </a:rPr>
              <a:t> </a:t>
            </a:r>
            <a:r>
              <a:rPr lang="de-DE" dirty="0" err="1">
                <a:sym typeface="Wingdings" pitchFamily="2" charset="2"/>
              </a:rPr>
              <a:t>Hadronischer</a:t>
            </a:r>
            <a:r>
              <a:rPr lang="de-DE" dirty="0">
                <a:sym typeface="Wingdings" pitchFamily="2" charset="2"/>
              </a:rPr>
              <a:t> Schauer. Das ist hier zu sehen.</a:t>
            </a:r>
          </a:p>
        </p:txBody>
      </p:sp>
      <p:sp>
        <p:nvSpPr>
          <p:cNvPr id="4" name="Foliennummernplatzhalter 3"/>
          <p:cNvSpPr>
            <a:spLocks noGrp="1"/>
          </p:cNvSpPr>
          <p:nvPr>
            <p:ph type="sldNum" sz="quarter" idx="5"/>
          </p:nvPr>
        </p:nvSpPr>
        <p:spPr/>
        <p:txBody>
          <a:bodyPr/>
          <a:lstStyle/>
          <a:p>
            <a:fld id="{9ACE2FA9-D227-4174-B6E7-0D26017353BE}" type="slidenum">
              <a:rPr lang="de-DE" smtClean="0"/>
              <a:pPr/>
              <a:t>24</a:t>
            </a:fld>
            <a:endParaRPr lang="de-DE"/>
          </a:p>
        </p:txBody>
      </p:sp>
    </p:spTree>
    <p:extLst>
      <p:ext uri="{BB962C8B-B14F-4D97-AF65-F5344CB8AC3E}">
        <p14:creationId xmlns:p14="http://schemas.microsoft.com/office/powerpoint/2010/main" val="35307555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Bis jetzt nur bunte Bildchen </a:t>
            </a:r>
            <a:r>
              <a:rPr lang="de-DE" dirty="0">
                <a:sym typeface="Wingdings" pitchFamily="2" charset="2"/>
              </a:rPr>
              <a:t> Was bringt mir das? </a:t>
            </a:r>
            <a:endParaRPr lang="de-DE" dirty="0"/>
          </a:p>
        </p:txBody>
      </p:sp>
      <p:sp>
        <p:nvSpPr>
          <p:cNvPr id="4" name="Foliennummernplatzhalter 3"/>
          <p:cNvSpPr>
            <a:spLocks noGrp="1"/>
          </p:cNvSpPr>
          <p:nvPr>
            <p:ph type="sldNum" sz="quarter" idx="5"/>
          </p:nvPr>
        </p:nvSpPr>
        <p:spPr/>
        <p:txBody>
          <a:bodyPr/>
          <a:lstStyle/>
          <a:p>
            <a:fld id="{9ACE2FA9-D227-4174-B6E7-0D26017353BE}" type="slidenum">
              <a:rPr lang="de-DE" smtClean="0"/>
              <a:pPr/>
              <a:t>25</a:t>
            </a:fld>
            <a:endParaRPr lang="de-DE"/>
          </a:p>
        </p:txBody>
      </p:sp>
    </p:spTree>
    <p:extLst>
      <p:ext uri="{BB962C8B-B14F-4D97-AF65-F5344CB8AC3E}">
        <p14:creationId xmlns:p14="http://schemas.microsoft.com/office/powerpoint/2010/main" val="144996199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58334F4-BBE0-466D-8A8D-8869AE82A8CE}" type="slidenum">
              <a:rPr lang="de-DE" smtClean="0">
                <a:solidFill>
                  <a:prstClr val="black"/>
                </a:solidFill>
              </a:rPr>
              <a:pPr/>
              <a:t>32</a:t>
            </a:fld>
            <a:endParaRPr lang="de-DE" dirty="0">
              <a:solidFill>
                <a:prstClr val="black"/>
              </a:solidFill>
            </a:endParaRPr>
          </a:p>
        </p:txBody>
      </p:sp>
    </p:spTree>
    <p:extLst>
      <p:ext uri="{BB962C8B-B14F-4D97-AF65-F5344CB8AC3E}">
        <p14:creationId xmlns:p14="http://schemas.microsoft.com/office/powerpoint/2010/main" val="26625613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33</a:t>
            </a:fld>
            <a:endParaRPr lang="de-DE"/>
          </a:p>
        </p:txBody>
      </p:sp>
    </p:spTree>
    <p:extLst>
      <p:ext uri="{BB962C8B-B14F-4D97-AF65-F5344CB8AC3E}">
        <p14:creationId xmlns:p14="http://schemas.microsoft.com/office/powerpoint/2010/main" val="32681202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fld id="{C45A84CD-4C05-453A-B90F-C086D2F15D18}" type="slidenum">
              <a:rPr kumimoji="0" lang="de-DE" sz="1200" b="0" i="0" u="none" strike="noStrike" kern="1200" cap="none" spc="0" normalizeH="0" baseline="0" noProof="0" smtClean="0">
                <a:ln>
                  <a:noFill/>
                </a:ln>
                <a:solidFill>
                  <a:srgbClr val="000000"/>
                </a:solidFill>
                <a:effectLst/>
                <a:uLnTx/>
                <a:uFillTx/>
                <a:latin typeface="Calibri"/>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t>2</a:t>
            </a:fld>
            <a:endParaRPr kumimoji="0" lang="de-DE" sz="1200" b="0" i="0" u="none" strike="noStrike" kern="1200" cap="none" spc="0" normalizeH="0" baseline="0" noProof="0">
              <a:ln>
                <a:noFill/>
              </a:ln>
              <a:solidFill>
                <a:srgbClr val="000000"/>
              </a:solidFill>
              <a:effectLst/>
              <a:uLnTx/>
              <a:uFillTx/>
              <a:latin typeface="Calibri"/>
              <a:ea typeface="+mn-ea"/>
              <a:cs typeface="Arial" charset="0"/>
            </a:endParaRPr>
          </a:p>
        </p:txBody>
      </p:sp>
      <p:sp>
        <p:nvSpPr>
          <p:cNvPr id="27651" name="Rectangle 1"/>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27652" name="Text Box 2"/>
          <p:cNvSpPr>
            <a:spLocks noGrp="1" noChangeArrowheads="1"/>
          </p:cNvSpPr>
          <p:nvPr>
            <p:ph type="body" idx="1"/>
          </p:nvPr>
        </p:nvSpPr>
        <p:spPr bwMode="auto">
          <a:xfrm>
            <a:off x="685637" y="4342449"/>
            <a:ext cx="5486727" cy="4117286"/>
          </a:xfrm>
          <a:noFill/>
        </p:spPr>
        <p:txBody>
          <a:bodyPr wrap="square" numCol="1" anchor="t" anchorCtr="0" compatLnSpc="1">
            <a:prstTxWarp prst="textNoShape">
              <a:avLst/>
            </a:prstTxWarp>
          </a:bodyPr>
          <a:lstStyle/>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dirty="0">
                <a:solidFill>
                  <a:srgbClr val="000000"/>
                </a:solidFill>
                <a:ea typeface="Arial Unicode MS" pitchFamily="34" charset="-128"/>
                <a:cs typeface="Arial Unicode MS" pitchFamily="34" charset="-128"/>
              </a:rPr>
              <a:t>In den Anfängen der Teilchenphysik wurden </a:t>
            </a:r>
            <a:r>
              <a:rPr lang="de-DE" b="1" dirty="0">
                <a:solidFill>
                  <a:srgbClr val="000000"/>
                </a:solidFill>
                <a:ea typeface="Arial Unicode MS" pitchFamily="34" charset="-128"/>
                <a:cs typeface="Arial Unicode MS" pitchFamily="34" charset="-128"/>
              </a:rPr>
              <a:t>bildgebende Detektoren</a:t>
            </a:r>
            <a:r>
              <a:rPr lang="de-DE" dirty="0">
                <a:solidFill>
                  <a:srgbClr val="000000"/>
                </a:solidFill>
                <a:ea typeface="Arial Unicode MS" pitchFamily="34" charset="-128"/>
                <a:cs typeface="Arial Unicode MS" pitchFamily="34" charset="-128"/>
              </a:rPr>
              <a:t>, wie die Nebelkammer und die Blasenkammer, verwendet. In diesen Detektoren hinterlassen Teilchen eine direkt sichtbare Spur. Aus der Aufzeichnung dieser Spur (Fotoplatten o.ä.) konnten die Eigenschaften des Teilchens per Hand rekonstruiert werden. </a:t>
            </a:r>
          </a:p>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de-DE" dirty="0">
              <a:solidFill>
                <a:srgbClr val="000000"/>
              </a:solidFill>
              <a:ea typeface="Arial Unicode MS" pitchFamily="34" charset="-128"/>
              <a:cs typeface="Arial Unicode MS" pitchFamily="34" charset="-128"/>
            </a:endParaRPr>
          </a:p>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dirty="0">
                <a:solidFill>
                  <a:srgbClr val="000000"/>
                </a:solidFill>
                <a:ea typeface="Arial Unicode MS" pitchFamily="34" charset="-128"/>
                <a:cs typeface="Arial Unicode MS" pitchFamily="34" charset="-128"/>
              </a:rPr>
              <a:t>Heutzutage verwendet man vor allem </a:t>
            </a:r>
            <a:r>
              <a:rPr lang="de-DE" b="1" dirty="0">
                <a:solidFill>
                  <a:srgbClr val="000000"/>
                </a:solidFill>
                <a:ea typeface="Arial Unicode MS" pitchFamily="34" charset="-128"/>
                <a:cs typeface="Arial Unicode MS" pitchFamily="34" charset="-128"/>
              </a:rPr>
              <a:t>elektronische Detektoren</a:t>
            </a:r>
            <a:r>
              <a:rPr lang="de-DE" dirty="0">
                <a:solidFill>
                  <a:srgbClr val="000000"/>
                </a:solidFill>
                <a:ea typeface="Arial Unicode MS" pitchFamily="34" charset="-128"/>
                <a:cs typeface="Arial Unicode MS" pitchFamily="34" charset="-128"/>
              </a:rPr>
              <a:t>, wie den ATLAS-Detektor, CMS, ALICE und fast alle anderen Detektoren für Beschleunigerexperimente in den letzten Jahrzehnten. In ihnen erzeugen durchfliegende Teilchen elektrische Signale, welche digitalisiert werden und so eine Information über den Durchgang eines Teilchens an einem bestimmten Ort zu einer bestimmten Zeit geben. Durch die Kombination dieser Informationen können die Spuren, Impuls, Ladung und andere Teilcheneigenschaften mittels spezieller Computersoftware berechnet werden. </a:t>
            </a:r>
          </a:p>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de-DE" dirty="0">
              <a:solidFill>
                <a:srgbClr val="000000"/>
              </a:solidFill>
              <a:ea typeface="Arial Unicode MS" pitchFamily="34" charset="-128"/>
              <a:cs typeface="Arial Unicode MS" pitchFamily="34" charset="-128"/>
            </a:endParaRPr>
          </a:p>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dirty="0">
                <a:solidFill>
                  <a:srgbClr val="000000"/>
                </a:solidFill>
                <a:ea typeface="Arial Unicode MS" pitchFamily="34" charset="-128"/>
                <a:cs typeface="Arial Unicode MS" pitchFamily="34" charset="-128"/>
              </a:rPr>
              <a:t>Obwohl Blasenkammern eine höhere Ortsauflösung erzielen als beispielsweise der ATLAS-Detektor, werden sie in modernen Experimenten nicht mehr eingesetzt. Das liegt insbesondere an der hohen Ereignisrate im LHC; nur elektronische Schaltelemente sind in der Lage, mehr als 40 Millionen Ereignisse pro Sekunde aufzuzeichnen und auszuwerten. </a:t>
            </a:r>
          </a:p>
        </p:txBody>
      </p:sp>
      <p:sp>
        <p:nvSpPr>
          <p:cNvPr id="27653" name="Text Box 3"/>
          <p:cNvSpPr txBox="1">
            <a:spLocks noChangeArrowheads="1"/>
          </p:cNvSpPr>
          <p:nvPr/>
        </p:nvSpPr>
        <p:spPr bwMode="auto">
          <a:xfrm>
            <a:off x="3885275" y="8686362"/>
            <a:ext cx="2971092" cy="457638"/>
          </a:xfrm>
          <a:prstGeom prst="rect">
            <a:avLst/>
          </a:prstGeom>
          <a:noFill/>
          <a:ln w="9525">
            <a:noFill/>
            <a:round/>
            <a:headEnd/>
            <a:tailEnd/>
          </a:ln>
        </p:spPr>
        <p:txBody>
          <a:bodyPr lIns="92160" tIns="46080" rIns="92160" bIns="46080" anchor="b"/>
          <a:lstStyle/>
          <a:p>
            <a:pPr marL="0" marR="0" lvl="0" indent="0" algn="r" defTabSz="914400" rtl="0" eaLnBrk="1" fontAlgn="auto" latinLnBrk="0" hangingPunct="1">
              <a:lnSpc>
                <a:spcPct val="100000"/>
              </a:lnSpc>
              <a:spcBef>
                <a:spcPts val="0"/>
              </a:spcBef>
              <a:spcAft>
                <a:spcPts val="0"/>
              </a:spcAft>
              <a:buClrTx/>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fld id="{CAA99128-7132-418E-A274-5DA149C9576E}" type="slidenum">
              <a:rPr kumimoji="0" lang="de-DE" sz="1200" b="0" i="0" u="none" strike="noStrike" kern="1200" cap="none" spc="0" normalizeH="0" baseline="0" noProof="0">
                <a:ln>
                  <a:noFill/>
                </a:ln>
                <a:solidFill>
                  <a:srgbClr val="000000"/>
                </a:solidFill>
                <a:effectLst/>
                <a:uLnTx/>
                <a:uFillTx/>
                <a:latin typeface="Calibri"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t>2</a:t>
            </a:fld>
            <a:endParaRPr kumimoji="0" lang="de-DE" sz="1200" b="0" i="0" u="none" strike="noStrike" kern="1200" cap="none" spc="0" normalizeH="0" baseline="0" noProof="0">
              <a:ln>
                <a:noFill/>
              </a:ln>
              <a:solidFill>
                <a:srgbClr val="000000"/>
              </a:solidFill>
              <a:effectLst/>
              <a:uLnTx/>
              <a:uFillTx/>
              <a:latin typeface="Calibri" pitchFamily="34" charset="0"/>
              <a:ea typeface="+mn-ea"/>
              <a:cs typeface="+mn-cs"/>
            </a:endParaRPr>
          </a:p>
        </p:txBody>
      </p:sp>
    </p:spTree>
    <p:extLst>
      <p:ext uri="{BB962C8B-B14F-4D97-AF65-F5344CB8AC3E}">
        <p14:creationId xmlns:p14="http://schemas.microsoft.com/office/powerpoint/2010/main" val="41251498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Folienbildplatzhalter 1"/>
          <p:cNvSpPr>
            <a:spLocks noGrp="1" noRot="1" noChangeAspect="1" noTextEdit="1"/>
          </p:cNvSpPr>
          <p:nvPr>
            <p:ph type="sldImg"/>
          </p:nvPr>
        </p:nvSpPr>
        <p:spPr bwMode="auto">
          <a:noFill/>
          <a:ln>
            <a:solidFill>
              <a:srgbClr val="000000"/>
            </a:solidFill>
            <a:miter lim="800000"/>
            <a:headEnd/>
            <a:tailEnd/>
          </a:ln>
        </p:spPr>
      </p:sp>
      <p:sp>
        <p:nvSpPr>
          <p:cNvPr id="28675" name="Notizenplatzhalter 2"/>
          <p:cNvSpPr>
            <a:spLocks noGrp="1"/>
          </p:cNvSpPr>
          <p:nvPr>
            <p:ph type="body" idx="1"/>
          </p:nvPr>
        </p:nvSpPr>
        <p:spPr bwMode="auto">
          <a:noFill/>
        </p:spPr>
        <p:txBody>
          <a:bodyPr wrap="square" numCol="1" anchor="t" anchorCtr="0" compatLnSpc="1">
            <a:prstTxWarp prst="textNoShape">
              <a:avLst/>
            </a:prstTxWarp>
          </a:bodyPr>
          <a:lstStyle/>
          <a:p>
            <a:r>
              <a:rPr lang="en-US"/>
              <a:t>Mehr Informationen über den ATLAS-Detektor finden Sie im Dokument [ATLAS_Materialien] auf den Seiten 17-19. </a:t>
            </a:r>
          </a:p>
        </p:txBody>
      </p:sp>
      <p:sp>
        <p:nvSpPr>
          <p:cNvPr id="4" name="Foliennummernplatzhalter 3"/>
          <p:cNvSpPr>
            <a:spLocks noGrp="1"/>
          </p:cNvSpPr>
          <p:nvPr>
            <p:ph type="sldNum" sz="quarter" idx="5"/>
          </p:nvPr>
        </p:nvSpPr>
        <p:spPr/>
        <p:txBody>
          <a:bodyPr/>
          <a:lstStyle/>
          <a:p>
            <a:pPr>
              <a:defRPr/>
            </a:pPr>
            <a:fld id="{32DBC6DC-77ED-4900-8065-680D32ED77B3}" type="slidenum">
              <a:rPr lang="de-DE" smtClean="0"/>
              <a:pPr>
                <a:defRPr/>
              </a:pPr>
              <a:t>3</a:t>
            </a:fld>
            <a:endParaRPr lang="de-DE"/>
          </a:p>
        </p:txBody>
      </p:sp>
    </p:spTree>
    <p:extLst>
      <p:ext uri="{BB962C8B-B14F-4D97-AF65-F5344CB8AC3E}">
        <p14:creationId xmlns:p14="http://schemas.microsoft.com/office/powerpoint/2010/main" val="28186416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Folienbildplatzhalter 1"/>
          <p:cNvSpPr>
            <a:spLocks noGrp="1" noRot="1" noChangeAspect="1" noTextEdit="1"/>
          </p:cNvSpPr>
          <p:nvPr>
            <p:ph type="sldImg"/>
          </p:nvPr>
        </p:nvSpPr>
        <p:spPr bwMode="auto">
          <a:noFill/>
          <a:ln>
            <a:solidFill>
              <a:srgbClr val="000000"/>
            </a:solidFill>
            <a:miter lim="800000"/>
            <a:headEnd/>
            <a:tailEnd/>
          </a:ln>
        </p:spPr>
      </p:sp>
      <p:sp>
        <p:nvSpPr>
          <p:cNvPr id="28675" name="Notizenplatzhalter 2"/>
          <p:cNvSpPr>
            <a:spLocks noGrp="1"/>
          </p:cNvSpPr>
          <p:nvPr>
            <p:ph type="body" idx="1"/>
          </p:nvPr>
        </p:nvSpPr>
        <p:spPr bwMode="auto">
          <a:noFill/>
        </p:spPr>
        <p:txBody>
          <a:bodyPr wrap="square" numCol="1" anchor="t" anchorCtr="0" compatLnSpc="1">
            <a:prstTxWarp prst="textNoShape">
              <a:avLst/>
            </a:prstTxWarp>
          </a:bodyPr>
          <a:lstStyle/>
          <a:p>
            <a:r>
              <a:rPr lang="en-US"/>
              <a:t>Mehr Informationen über den ATLAS-Detektor finden Sie im Dokument [ATLAS_Materialien] auf den Seiten 17-19. </a:t>
            </a:r>
          </a:p>
        </p:txBody>
      </p:sp>
      <p:sp>
        <p:nvSpPr>
          <p:cNvPr id="4" name="Foliennummernplatzhalter 3"/>
          <p:cNvSpPr>
            <a:spLocks noGrp="1"/>
          </p:cNvSpPr>
          <p:nvPr>
            <p:ph type="sldNum" sz="quarter" idx="5"/>
          </p:nvPr>
        </p:nvSpPr>
        <p:spPr/>
        <p:txBody>
          <a:bodyPr/>
          <a:lstStyle/>
          <a:p>
            <a:pPr>
              <a:defRPr/>
            </a:pPr>
            <a:fld id="{32DBC6DC-77ED-4900-8065-680D32ED77B3}" type="slidenum">
              <a:rPr lang="de-DE" smtClean="0"/>
              <a:pPr>
                <a:defRPr/>
              </a:pPr>
              <a:t>4</a:t>
            </a:fld>
            <a:endParaRPr lang="de-DE"/>
          </a:p>
        </p:txBody>
      </p:sp>
    </p:spTree>
    <p:extLst>
      <p:ext uri="{BB962C8B-B14F-4D97-AF65-F5344CB8AC3E}">
        <p14:creationId xmlns:p14="http://schemas.microsoft.com/office/powerpoint/2010/main" val="1696744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Folienbildplatzhalter 1"/>
          <p:cNvSpPr>
            <a:spLocks noGrp="1" noRot="1" noChangeAspect="1" noTextEdit="1"/>
          </p:cNvSpPr>
          <p:nvPr>
            <p:ph type="sldImg"/>
          </p:nvPr>
        </p:nvSpPr>
        <p:spPr bwMode="auto">
          <a:noFill/>
          <a:ln>
            <a:solidFill>
              <a:srgbClr val="000000"/>
            </a:solidFill>
            <a:miter lim="800000"/>
            <a:headEnd/>
            <a:tailEnd/>
          </a:ln>
        </p:spPr>
      </p:sp>
      <p:sp>
        <p:nvSpPr>
          <p:cNvPr id="28675" name="Notizenplatzhalter 2"/>
          <p:cNvSpPr>
            <a:spLocks noGrp="1"/>
          </p:cNvSpPr>
          <p:nvPr>
            <p:ph type="body" idx="1"/>
          </p:nvPr>
        </p:nvSpPr>
        <p:spPr bwMode="auto">
          <a:noFill/>
        </p:spPr>
        <p:txBody>
          <a:bodyPr wrap="square" numCol="1" anchor="t" anchorCtr="0" compatLnSpc="1">
            <a:prstTxWarp prst="textNoShape">
              <a:avLst/>
            </a:prstTxWarp>
          </a:bodyPr>
          <a:lstStyle/>
          <a:p>
            <a:r>
              <a:rPr lang="en-US"/>
              <a:t>Mehr Informationen über den ATLAS-Detektor finden Sie im Dokument [ATLAS_Materialien] auf den Seiten 17-19. </a:t>
            </a:r>
          </a:p>
        </p:txBody>
      </p:sp>
      <p:sp>
        <p:nvSpPr>
          <p:cNvPr id="4" name="Foliennummernplatzhalter 3"/>
          <p:cNvSpPr>
            <a:spLocks noGrp="1"/>
          </p:cNvSpPr>
          <p:nvPr>
            <p:ph type="sldNum" sz="quarter" idx="5"/>
          </p:nvPr>
        </p:nvSpPr>
        <p:spPr/>
        <p:txBody>
          <a:bodyPr/>
          <a:lstStyle/>
          <a:p>
            <a:pPr>
              <a:defRPr/>
            </a:pPr>
            <a:fld id="{32DBC6DC-77ED-4900-8065-680D32ED77B3}" type="slidenum">
              <a:rPr lang="de-DE" smtClean="0"/>
              <a:pPr>
                <a:defRPr/>
              </a:pPr>
              <a:t>5</a:t>
            </a:fld>
            <a:endParaRPr lang="de-DE"/>
          </a:p>
        </p:txBody>
      </p:sp>
    </p:spTree>
    <p:extLst>
      <p:ext uri="{BB962C8B-B14F-4D97-AF65-F5344CB8AC3E}">
        <p14:creationId xmlns:p14="http://schemas.microsoft.com/office/powerpoint/2010/main" val="22713707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Folienbildplatzhalter 1"/>
          <p:cNvSpPr>
            <a:spLocks noGrp="1" noRot="1" noChangeAspect="1" noTextEdit="1"/>
          </p:cNvSpPr>
          <p:nvPr>
            <p:ph type="sldImg"/>
          </p:nvPr>
        </p:nvSpPr>
        <p:spPr bwMode="auto">
          <a:noFill/>
          <a:ln>
            <a:solidFill>
              <a:srgbClr val="000000"/>
            </a:solidFill>
            <a:miter lim="800000"/>
            <a:headEnd/>
            <a:tailEnd/>
          </a:ln>
        </p:spPr>
      </p:sp>
      <p:sp>
        <p:nvSpPr>
          <p:cNvPr id="29699" name="Notizenplatzhalter 2"/>
          <p:cNvSpPr>
            <a:spLocks noGrp="1"/>
          </p:cNvSpPr>
          <p:nvPr>
            <p:ph type="body" idx="1"/>
          </p:nvPr>
        </p:nvSpPr>
        <p:spPr bwMode="auto">
          <a:noFill/>
        </p:spPr>
        <p:txBody>
          <a:bodyPr wrap="square" numCol="1" anchor="t" anchorCtr="0" compatLnSpc="1">
            <a:prstTxWarp prst="textNoShape">
              <a:avLst/>
            </a:prstTxWarp>
          </a:bodyPr>
          <a:lstStyle/>
          <a:p>
            <a:r>
              <a:rPr lang="de-DE"/>
              <a:t>Mögliche Frage: Warum spricht man von einer „Spur“ und nicht von einer „Flugbahn“? </a:t>
            </a:r>
          </a:p>
          <a:p>
            <a:pPr>
              <a:buFont typeface="Wingdings" pitchFamily="2" charset="2"/>
              <a:buChar char="à"/>
            </a:pPr>
            <a:r>
              <a:rPr lang="de-DE"/>
              <a:t>Man kann Teilchen keine Bahn im klassischen Sinne zuordnen. Sie hinterlassen Signale im Detektor, die von einer Software zu einer Spur zusammengesetzt werden.</a:t>
            </a:r>
          </a:p>
          <a:p>
            <a:pPr>
              <a:buFont typeface="Wingdings" pitchFamily="2" charset="2"/>
              <a:buChar char="à"/>
            </a:pPr>
            <a:endParaRPr lang="de-DE"/>
          </a:p>
          <a:p>
            <a:pPr>
              <a:buFont typeface="Wingdings" pitchFamily="2" charset="2"/>
              <a:buNone/>
            </a:pPr>
            <a:r>
              <a:rPr lang="de-DE"/>
              <a:t>Spurdetektoren kann man mit einer Digitalkamera vergleichen. In beiden Fällen geben Teilchen Energie an einen Halbleiter ab, was elektrische Signale erzeugt. </a:t>
            </a:r>
          </a:p>
          <a:p>
            <a:pPr>
              <a:buFont typeface="Wingdings" pitchFamily="2" charset="2"/>
              <a:buChar char="à"/>
            </a:pPr>
            <a:endParaRPr lang="de-DE"/>
          </a:p>
          <a:p>
            <a:pPr>
              <a:buFont typeface="Wingdings" pitchFamily="2" charset="2"/>
              <a:buNone/>
            </a:pPr>
            <a:r>
              <a:rPr lang="de-DE"/>
              <a:t>Genau genommen „messen“ die Detektoren nur elektrische Signale. Die physikalischen Größen (Spuren, Impulse, Energie) werden daraus rekonstruiert bzw. berechnet. </a:t>
            </a:r>
          </a:p>
          <a:p>
            <a:endParaRPr lang="de-DE"/>
          </a:p>
          <a:p>
            <a:endParaRPr lang="de-DE"/>
          </a:p>
          <a:p>
            <a:endParaRPr lang="de-DE"/>
          </a:p>
          <a:p>
            <a:endParaRPr lang="de-DE"/>
          </a:p>
        </p:txBody>
      </p:sp>
      <p:sp>
        <p:nvSpPr>
          <p:cNvPr id="4" name="Foliennummernplatzhalter 3"/>
          <p:cNvSpPr>
            <a:spLocks noGrp="1"/>
          </p:cNvSpPr>
          <p:nvPr>
            <p:ph type="sldNum" sz="quarter" idx="5"/>
          </p:nvPr>
        </p:nvSpPr>
        <p:spPr/>
        <p:txBody>
          <a:bodyPr/>
          <a:lstStyle/>
          <a:p>
            <a:pPr>
              <a:defRPr/>
            </a:pPr>
            <a:fld id="{22129355-CAC2-4EB9-A1CC-6DCA1E275C9D}" type="slidenum">
              <a:rPr lang="de-DE" smtClean="0"/>
              <a:pPr>
                <a:defRPr/>
              </a:pPr>
              <a:t>6</a:t>
            </a:fld>
            <a:endParaRPr lang="de-DE"/>
          </a:p>
        </p:txBody>
      </p:sp>
    </p:spTree>
    <p:extLst>
      <p:ext uri="{BB962C8B-B14F-4D97-AF65-F5344CB8AC3E}">
        <p14:creationId xmlns:p14="http://schemas.microsoft.com/office/powerpoint/2010/main" val="14478017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Folienbildplatzhalter 1"/>
          <p:cNvSpPr>
            <a:spLocks noGrp="1" noRot="1" noChangeAspect="1" noTextEdit="1"/>
          </p:cNvSpPr>
          <p:nvPr>
            <p:ph type="sldImg"/>
          </p:nvPr>
        </p:nvSpPr>
        <p:spPr bwMode="auto">
          <a:noFill/>
          <a:ln>
            <a:solidFill>
              <a:srgbClr val="000000"/>
            </a:solidFill>
            <a:miter lim="800000"/>
            <a:headEnd/>
            <a:tailEnd/>
          </a:ln>
        </p:spPr>
      </p:sp>
      <p:sp>
        <p:nvSpPr>
          <p:cNvPr id="29699" name="Notizenplatzhalter 2"/>
          <p:cNvSpPr>
            <a:spLocks noGrp="1"/>
          </p:cNvSpPr>
          <p:nvPr>
            <p:ph type="body" idx="1"/>
          </p:nvPr>
        </p:nvSpPr>
        <p:spPr bwMode="auto">
          <a:noFill/>
        </p:spPr>
        <p:txBody>
          <a:bodyPr wrap="square" numCol="1" anchor="t" anchorCtr="0" compatLnSpc="1">
            <a:prstTxWarp prst="textNoShape">
              <a:avLst/>
            </a:prstTxWarp>
          </a:bodyPr>
          <a:lstStyle/>
          <a:p>
            <a:r>
              <a:rPr lang="de-DE"/>
              <a:t>Mögliche Frage: Warum spricht man von einer „Spur“ und nicht von einer „Flugbahn“? </a:t>
            </a:r>
          </a:p>
          <a:p>
            <a:pPr>
              <a:buFont typeface="Wingdings" pitchFamily="2" charset="2"/>
              <a:buChar char="à"/>
            </a:pPr>
            <a:r>
              <a:rPr lang="de-DE"/>
              <a:t>Man kann Teilchen keine Bahn im klassischen Sinne zuordnen. Sie hinterlassen Signale im Detektor, die von einer Software zu einer Spur zusammengesetzt werden.</a:t>
            </a:r>
          </a:p>
          <a:p>
            <a:pPr>
              <a:buFont typeface="Wingdings" pitchFamily="2" charset="2"/>
              <a:buChar char="à"/>
            </a:pPr>
            <a:endParaRPr lang="de-DE"/>
          </a:p>
          <a:p>
            <a:pPr>
              <a:buFont typeface="Wingdings" pitchFamily="2" charset="2"/>
              <a:buNone/>
            </a:pPr>
            <a:r>
              <a:rPr lang="de-DE"/>
              <a:t>Spurdetektoren kann man mit einer Digitalkamera vergleichen. In beiden Fällen geben Teilchen Energie an einen Halbleiter ab, was elektrische Signale erzeugt. </a:t>
            </a:r>
          </a:p>
          <a:p>
            <a:pPr>
              <a:buFont typeface="Wingdings" pitchFamily="2" charset="2"/>
              <a:buChar char="à"/>
            </a:pPr>
            <a:endParaRPr lang="de-DE"/>
          </a:p>
          <a:p>
            <a:pPr>
              <a:buFont typeface="Wingdings" pitchFamily="2" charset="2"/>
              <a:buNone/>
            </a:pPr>
            <a:r>
              <a:rPr lang="de-DE"/>
              <a:t>Genau genommen „messen“ die Detektoren nur elektrische Signale. Die physikalischen Größen (Spuren, Impulse, Energie) werden daraus rekonstruiert bzw. berechnet. </a:t>
            </a:r>
          </a:p>
          <a:p>
            <a:endParaRPr lang="de-DE"/>
          </a:p>
          <a:p>
            <a:endParaRPr lang="de-DE"/>
          </a:p>
          <a:p>
            <a:endParaRPr lang="de-DE"/>
          </a:p>
          <a:p>
            <a:endParaRPr lang="de-DE"/>
          </a:p>
        </p:txBody>
      </p:sp>
      <p:sp>
        <p:nvSpPr>
          <p:cNvPr id="4" name="Foliennummernplatzhalter 3"/>
          <p:cNvSpPr>
            <a:spLocks noGrp="1"/>
          </p:cNvSpPr>
          <p:nvPr>
            <p:ph type="sldNum" sz="quarter" idx="5"/>
          </p:nvPr>
        </p:nvSpPr>
        <p:spPr/>
        <p:txBody>
          <a:bodyPr/>
          <a:lstStyle/>
          <a:p>
            <a:pPr>
              <a:defRPr/>
            </a:pPr>
            <a:fld id="{22129355-CAC2-4EB9-A1CC-6DCA1E275C9D}" type="slidenum">
              <a:rPr lang="de-DE" smtClean="0"/>
              <a:pPr>
                <a:defRPr/>
              </a:pPr>
              <a:t>7</a:t>
            </a:fld>
            <a:endParaRPr lang="de-DE"/>
          </a:p>
        </p:txBody>
      </p:sp>
    </p:spTree>
    <p:extLst>
      <p:ext uri="{BB962C8B-B14F-4D97-AF65-F5344CB8AC3E}">
        <p14:creationId xmlns:p14="http://schemas.microsoft.com/office/powerpoint/2010/main" val="24955779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Folienbildplatzhalter 1"/>
          <p:cNvSpPr>
            <a:spLocks noGrp="1" noRot="1" noChangeAspect="1" noTextEdit="1"/>
          </p:cNvSpPr>
          <p:nvPr>
            <p:ph type="sldImg"/>
          </p:nvPr>
        </p:nvSpPr>
        <p:spPr bwMode="auto">
          <a:noFill/>
          <a:ln>
            <a:solidFill>
              <a:srgbClr val="000000"/>
            </a:solidFill>
            <a:miter lim="800000"/>
            <a:headEnd/>
            <a:tailEnd/>
          </a:ln>
        </p:spPr>
      </p:sp>
      <p:sp>
        <p:nvSpPr>
          <p:cNvPr id="31747" name="Notizenplatzhalter 2"/>
          <p:cNvSpPr>
            <a:spLocks noGrp="1"/>
          </p:cNvSpPr>
          <p:nvPr>
            <p:ph type="body" idx="1"/>
          </p:nvPr>
        </p:nvSpPr>
        <p:spPr bwMode="auto">
          <a:noFill/>
        </p:spPr>
        <p:txBody>
          <a:bodyPr wrap="square" numCol="1" anchor="t" anchorCtr="0" compatLnSpc="1">
            <a:prstTxWarp prst="textNoShape">
              <a:avLst/>
            </a:prstTxWarp>
          </a:bodyPr>
          <a:lstStyle/>
          <a:p>
            <a:r>
              <a:rPr lang="de-DE" dirty="0"/>
              <a:t>Diese Übersicht zeigt, welche Teilchen Spuren oder Signale in den jeweiligen Detektorkomponenten hinterlassen. Die Krümmung im Magnetfeld ist hier vernachlässigt.</a:t>
            </a:r>
          </a:p>
          <a:p>
            <a:r>
              <a:rPr lang="de-DE" dirty="0"/>
              <a:t>Verschiedene Teilchenarten hinterlassen in verschiedenen Detektorschichten Signale; so lassen sich Teilchenarten voneinander unterscheiden. </a:t>
            </a:r>
          </a:p>
          <a:p>
            <a:r>
              <a:rPr lang="de-DE" dirty="0"/>
              <a:t>Oben sind elektrisch geladene Teilchen dargestellt, unten elektrisch neutrale Teilchen, jeweils sortiert nach ihrer Eindringtiefe. </a:t>
            </a:r>
          </a:p>
          <a:p>
            <a:endParaRPr lang="de-DE" dirty="0"/>
          </a:p>
          <a:p>
            <a:r>
              <a:rPr lang="de-DE" dirty="0"/>
              <a:t>Mehr Informationen zu Teilchenspuren im ATLAS-Detektor finden Sie im Dokument [</a:t>
            </a:r>
            <a:r>
              <a:rPr lang="de-DE" dirty="0" err="1"/>
              <a:t>ATLAS_Materialien</a:t>
            </a:r>
            <a:r>
              <a:rPr lang="de-DE" dirty="0"/>
              <a:t>] auf S. 19.</a:t>
            </a:r>
          </a:p>
          <a:p>
            <a:endParaRPr lang="de-DE" dirty="0"/>
          </a:p>
        </p:txBody>
      </p:sp>
      <p:sp>
        <p:nvSpPr>
          <p:cNvPr id="4" name="Foliennummernplatzhalter 3"/>
          <p:cNvSpPr>
            <a:spLocks noGrp="1"/>
          </p:cNvSpPr>
          <p:nvPr>
            <p:ph type="sldNum" sz="quarter" idx="5"/>
          </p:nvPr>
        </p:nvSpPr>
        <p:spPr/>
        <p:txBody>
          <a:bodyPr/>
          <a:lstStyle/>
          <a:p>
            <a:pPr>
              <a:defRPr/>
            </a:pPr>
            <a:fld id="{38E0BA10-5CAA-47A1-8DE0-AE3FDB3BBF00}" type="slidenum">
              <a:rPr lang="de-DE" smtClean="0"/>
              <a:pPr>
                <a:defRPr/>
              </a:pPr>
              <a:t>12</a:t>
            </a:fld>
            <a:endParaRPr lang="de-DE"/>
          </a:p>
        </p:txBody>
      </p:sp>
    </p:spTree>
    <p:extLst>
      <p:ext uri="{BB962C8B-B14F-4D97-AF65-F5344CB8AC3E}">
        <p14:creationId xmlns:p14="http://schemas.microsoft.com/office/powerpoint/2010/main" val="33103515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fld id="{C45A84CD-4C05-453A-B90F-C086D2F15D18}" type="slidenum">
              <a:rPr kumimoji="0" lang="de-DE" sz="1200" b="0" i="0" u="none" strike="noStrike" kern="1200" cap="none" spc="0" normalizeH="0" baseline="0" noProof="0" smtClean="0">
                <a:ln>
                  <a:noFill/>
                </a:ln>
                <a:solidFill>
                  <a:srgbClr val="000000"/>
                </a:solidFill>
                <a:effectLst/>
                <a:uLnTx/>
                <a:uFillTx/>
                <a:latin typeface="Calibri"/>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t>14</a:t>
            </a:fld>
            <a:endParaRPr kumimoji="0" lang="de-DE" sz="1200" b="0" i="0" u="none" strike="noStrike" kern="1200" cap="none" spc="0" normalizeH="0" baseline="0" noProof="0">
              <a:ln>
                <a:noFill/>
              </a:ln>
              <a:solidFill>
                <a:srgbClr val="000000"/>
              </a:solidFill>
              <a:effectLst/>
              <a:uLnTx/>
              <a:uFillTx/>
              <a:latin typeface="Calibri"/>
              <a:ea typeface="+mn-ea"/>
              <a:cs typeface="Arial" charset="0"/>
            </a:endParaRPr>
          </a:p>
        </p:txBody>
      </p:sp>
      <p:sp>
        <p:nvSpPr>
          <p:cNvPr id="27651" name="Rectangle 1"/>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27652" name="Text Box 2"/>
          <p:cNvSpPr>
            <a:spLocks noGrp="1" noChangeArrowheads="1"/>
          </p:cNvSpPr>
          <p:nvPr>
            <p:ph type="body" idx="1"/>
          </p:nvPr>
        </p:nvSpPr>
        <p:spPr bwMode="auto">
          <a:xfrm>
            <a:off x="685637" y="4342449"/>
            <a:ext cx="5486727" cy="4117286"/>
          </a:xfrm>
          <a:noFill/>
        </p:spPr>
        <p:txBody>
          <a:bodyPr wrap="square" numCol="1" anchor="t" anchorCtr="0" compatLnSpc="1">
            <a:prstTxWarp prst="textNoShape">
              <a:avLst/>
            </a:prstTxWarp>
          </a:bodyPr>
          <a:lstStyle/>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a:solidFill>
                  <a:srgbClr val="000000"/>
                </a:solidFill>
                <a:ea typeface="Arial Unicode MS" pitchFamily="34" charset="-128"/>
                <a:cs typeface="Arial Unicode MS" pitchFamily="34" charset="-128"/>
              </a:rPr>
              <a:t>In den Anfängen der Teilchenphysik wurden </a:t>
            </a:r>
            <a:r>
              <a:rPr lang="de-DE" b="1">
                <a:solidFill>
                  <a:srgbClr val="000000"/>
                </a:solidFill>
                <a:ea typeface="Arial Unicode MS" pitchFamily="34" charset="-128"/>
                <a:cs typeface="Arial Unicode MS" pitchFamily="34" charset="-128"/>
              </a:rPr>
              <a:t>bildgebende Detektoren</a:t>
            </a:r>
            <a:r>
              <a:rPr lang="de-DE">
                <a:solidFill>
                  <a:srgbClr val="000000"/>
                </a:solidFill>
                <a:ea typeface="Arial Unicode MS" pitchFamily="34" charset="-128"/>
                <a:cs typeface="Arial Unicode MS" pitchFamily="34" charset="-128"/>
              </a:rPr>
              <a:t>, wie die Nebelkammer und die Blasenkammer, verwendet. In diesen Detektoren hinterlassen Teilchen eine direkt sichtbare Spur. Aus der Aufzeichnung dieser Spur (Fotoplatten o.ä.) konnten die Eigenschaften des Teilchens per Hand rekonstruiert werden. </a:t>
            </a:r>
          </a:p>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de-DE">
              <a:solidFill>
                <a:srgbClr val="000000"/>
              </a:solidFill>
              <a:ea typeface="Arial Unicode MS" pitchFamily="34" charset="-128"/>
              <a:cs typeface="Arial Unicode MS" pitchFamily="34" charset="-128"/>
            </a:endParaRPr>
          </a:p>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a:solidFill>
                  <a:srgbClr val="000000"/>
                </a:solidFill>
                <a:ea typeface="Arial Unicode MS" pitchFamily="34" charset="-128"/>
                <a:cs typeface="Arial Unicode MS" pitchFamily="34" charset="-128"/>
              </a:rPr>
              <a:t>Heutzutage verwendet man vor allem </a:t>
            </a:r>
            <a:r>
              <a:rPr lang="de-DE" b="1">
                <a:solidFill>
                  <a:srgbClr val="000000"/>
                </a:solidFill>
                <a:ea typeface="Arial Unicode MS" pitchFamily="34" charset="-128"/>
                <a:cs typeface="Arial Unicode MS" pitchFamily="34" charset="-128"/>
              </a:rPr>
              <a:t>elektronische Detektoren</a:t>
            </a:r>
            <a:r>
              <a:rPr lang="de-DE">
                <a:solidFill>
                  <a:srgbClr val="000000"/>
                </a:solidFill>
                <a:ea typeface="Arial Unicode MS" pitchFamily="34" charset="-128"/>
                <a:cs typeface="Arial Unicode MS" pitchFamily="34" charset="-128"/>
              </a:rPr>
              <a:t>, wie den ATLAS-Detektor, CMS, ALICE und fast alle anderen Detektoren für Beschleunigerexperimente in den letzten Jahrzehnten. In ihnen erzeugen durchfliegende Teilchen elektrische Signale, welche digitalisiert werden und so eine Information über den Durchgang eines Teilchens an einem bestimmten Ort zu einer bestimmten Zeit geben. Durch die Kombination dieser Informationen können die Spuren, Impuls, Ladung und andere Teilcheneigenschaften mittels spezieller Computersoftware berechnet werden. </a:t>
            </a:r>
          </a:p>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de-DE">
              <a:solidFill>
                <a:srgbClr val="000000"/>
              </a:solidFill>
              <a:ea typeface="Arial Unicode MS" pitchFamily="34" charset="-128"/>
              <a:cs typeface="Arial Unicode MS" pitchFamily="34" charset="-128"/>
            </a:endParaRPr>
          </a:p>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a:solidFill>
                  <a:srgbClr val="000000"/>
                </a:solidFill>
                <a:ea typeface="Arial Unicode MS" pitchFamily="34" charset="-128"/>
                <a:cs typeface="Arial Unicode MS" pitchFamily="34" charset="-128"/>
              </a:rPr>
              <a:t>Obwohl Blasenkammern eine höhere Ortsauflösung erzielen als beispielsweise der ATLAS-Detektor, werden sie in modernen Experimenten nicht mehr eingesetzt. Das liegt insbesondere an der hohen Ereignisrate im LHC; nur elektronische Schaltelemente sind in der Lage, mehr als 40 Millionen Ereignisse pro Sekunde aufzuzeichnen und auszuwerten. </a:t>
            </a:r>
          </a:p>
        </p:txBody>
      </p:sp>
      <p:sp>
        <p:nvSpPr>
          <p:cNvPr id="27653" name="Text Box 3"/>
          <p:cNvSpPr txBox="1">
            <a:spLocks noChangeArrowheads="1"/>
          </p:cNvSpPr>
          <p:nvPr/>
        </p:nvSpPr>
        <p:spPr bwMode="auto">
          <a:xfrm>
            <a:off x="3885275" y="8686362"/>
            <a:ext cx="2971092" cy="457638"/>
          </a:xfrm>
          <a:prstGeom prst="rect">
            <a:avLst/>
          </a:prstGeom>
          <a:noFill/>
          <a:ln w="9525">
            <a:noFill/>
            <a:round/>
            <a:headEnd/>
            <a:tailEnd/>
          </a:ln>
        </p:spPr>
        <p:txBody>
          <a:bodyPr lIns="92160" tIns="46080" rIns="92160" bIns="46080" anchor="b"/>
          <a:lstStyle/>
          <a:p>
            <a:pPr marL="0" marR="0" lvl="0" indent="0" algn="r" defTabSz="914400" rtl="0" eaLnBrk="1" fontAlgn="auto" latinLnBrk="0" hangingPunct="1">
              <a:lnSpc>
                <a:spcPct val="100000"/>
              </a:lnSpc>
              <a:spcBef>
                <a:spcPts val="0"/>
              </a:spcBef>
              <a:spcAft>
                <a:spcPts val="0"/>
              </a:spcAft>
              <a:buClrTx/>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fld id="{CAA99128-7132-418E-A274-5DA149C9576E}" type="slidenum">
              <a:rPr kumimoji="0" lang="de-DE" sz="1200" b="0" i="0" u="none" strike="noStrike" kern="1200" cap="none" spc="0" normalizeH="0" baseline="0" noProof="0">
                <a:ln>
                  <a:noFill/>
                </a:ln>
                <a:solidFill>
                  <a:srgbClr val="000000"/>
                </a:solidFill>
                <a:effectLst/>
                <a:uLnTx/>
                <a:uFillTx/>
                <a:latin typeface="Calibri"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t>14</a:t>
            </a:fld>
            <a:endParaRPr kumimoji="0" lang="de-DE" sz="1200" b="0" i="0" u="none" strike="noStrike" kern="1200" cap="none" spc="0" normalizeH="0" baseline="0" noProof="0">
              <a:ln>
                <a:noFill/>
              </a:ln>
              <a:solidFill>
                <a:srgbClr val="000000"/>
              </a:solidFill>
              <a:effectLst/>
              <a:uLnTx/>
              <a:uFillTx/>
              <a:latin typeface="Calibri" pitchFamily="34" charset="0"/>
              <a:ea typeface="+mn-ea"/>
              <a:cs typeface="+mn-cs"/>
            </a:endParaRPr>
          </a:p>
        </p:txBody>
      </p:sp>
    </p:spTree>
    <p:extLst>
      <p:ext uri="{BB962C8B-B14F-4D97-AF65-F5344CB8AC3E}">
        <p14:creationId xmlns:p14="http://schemas.microsoft.com/office/powerpoint/2010/main" val="366177167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8" Type="http://schemas.openxmlformats.org/officeDocument/2006/relationships/image" Target="../media/image9.tiff"/><Relationship Id="rId3" Type="http://schemas.openxmlformats.org/officeDocument/2006/relationships/image" Target="../media/image4.png"/><Relationship Id="rId7" Type="http://schemas.openxmlformats.org/officeDocument/2006/relationships/image" Target="../media/image8.jpeg"/><Relationship Id="rId2" Type="http://schemas.openxmlformats.org/officeDocument/2006/relationships/image" Target="../media/image3.emf"/><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5.png"/><Relationship Id="rId7" Type="http://schemas.openxmlformats.org/officeDocument/2006/relationships/image" Target="../media/image9.tiff"/><Relationship Id="rId2" Type="http://schemas.openxmlformats.org/officeDocument/2006/relationships/image" Target="../media/image10.emf"/><Relationship Id="rId1" Type="http://schemas.openxmlformats.org/officeDocument/2006/relationships/slideMaster" Target="../slideMasters/slideMaster1.xml"/><Relationship Id="rId6" Type="http://schemas.openxmlformats.org/officeDocument/2006/relationships/image" Target="../media/image8.jpeg"/><Relationship Id="rId5" Type="http://schemas.openxmlformats.org/officeDocument/2006/relationships/image" Target="../media/image7.png"/><Relationship Id="rId4" Type="http://schemas.openxmlformats.org/officeDocument/2006/relationships/image" Target="../media/image6.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1_Titelfolie">
    <p:bg>
      <p:bgPr>
        <a:blipFill dpi="0" rotWithShape="1">
          <a:blip r:embed="rId2" cstate="print">
            <a:lum/>
          </a:blip>
          <a:srcRect/>
          <a:stretch>
            <a:fillRect l="-3000" r="-3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835696" y="1124744"/>
            <a:ext cx="5825202" cy="1646302"/>
          </a:xfrm>
          <a:prstGeom prst="rect">
            <a:avLst/>
          </a:prstGeom>
        </p:spPr>
        <p:txBody>
          <a:bodyPr anchor="b">
            <a:noAutofit/>
          </a:bodyPr>
          <a:lstStyle>
            <a:lvl1pPr algn="r">
              <a:defRPr sz="4800" b="0">
                <a:solidFill>
                  <a:srgbClr val="003477"/>
                </a:solidFill>
              </a:defRPr>
            </a:lvl1pPr>
          </a:lstStyle>
          <a:p>
            <a:r>
              <a:rPr lang="de-DE"/>
              <a:t>Mastertitelformat bearbeiten</a:t>
            </a:r>
            <a:endParaRPr lang="en-US" dirty="0"/>
          </a:p>
        </p:txBody>
      </p:sp>
      <p:sp>
        <p:nvSpPr>
          <p:cNvPr id="3" name="Subtitle 2"/>
          <p:cNvSpPr>
            <a:spLocks noGrp="1"/>
          </p:cNvSpPr>
          <p:nvPr>
            <p:ph type="subTitle" idx="1"/>
          </p:nvPr>
        </p:nvSpPr>
        <p:spPr>
          <a:xfrm>
            <a:off x="2411760" y="2780928"/>
            <a:ext cx="5256584" cy="1096899"/>
          </a:xfrm>
          <a:prstGeom prst="rect">
            <a:avLst/>
          </a:prstGeom>
        </p:spPr>
        <p:txBody>
          <a:bodyPr anchor="t"/>
          <a:lstStyle>
            <a:lvl1pPr marL="0" indent="0" algn="r">
              <a:buNone/>
              <a:defRPr b="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Master-Untertitelformat bearbeiten</a:t>
            </a:r>
            <a:endParaRPr lang="en-US" dirty="0"/>
          </a:p>
        </p:txBody>
      </p:sp>
    </p:spTree>
    <p:extLst>
      <p:ext uri="{BB962C8B-B14F-4D97-AF65-F5344CB8AC3E}">
        <p14:creationId xmlns:p14="http://schemas.microsoft.com/office/powerpoint/2010/main" val="20536993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_Inhal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6"/>
            <a:ext cx="7526660" cy="972000"/>
          </a:xfrm>
          <a:prstGeom prst="rect">
            <a:avLst/>
          </a:prstGeom>
        </p:spPr>
        <p:txBody>
          <a:bodyPr anchor="ctr"/>
          <a:lstStyle>
            <a:lvl1pPr>
              <a:defRPr sz="3200" b="1">
                <a:solidFill>
                  <a:srgbClr val="003477"/>
                </a:solidFill>
              </a:defRPr>
            </a:lvl1pPr>
          </a:lstStyle>
          <a:p>
            <a:r>
              <a:rPr lang="de-DE"/>
              <a:t>Mastertitelformat bearbeiten</a:t>
            </a:r>
            <a:endParaRPr lang="de-DE" dirty="0"/>
          </a:p>
        </p:txBody>
      </p:sp>
      <p:sp>
        <p:nvSpPr>
          <p:cNvPr id="18" name="Foliennummernplatzhalter 4">
            <a:extLst>
              <a:ext uri="{FF2B5EF4-FFF2-40B4-BE49-F238E27FC236}">
                <a16:creationId xmlns:a16="http://schemas.microsoft.com/office/drawing/2014/main" id="{5DDD1292-8154-47C4-89E3-4392BE4A6325}"/>
              </a:ext>
            </a:extLst>
          </p:cNvPr>
          <p:cNvSpPr>
            <a:spLocks noGrp="1"/>
          </p:cNvSpPr>
          <p:nvPr>
            <p:ph type="sldNum" sz="quarter" idx="12"/>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19" name="Date Placeholder 3">
            <a:extLst>
              <a:ext uri="{FF2B5EF4-FFF2-40B4-BE49-F238E27FC236}">
                <a16:creationId xmlns:a16="http://schemas.microsoft.com/office/drawing/2014/main" id="{FA030732-168F-43B2-B529-157CC6302110}"/>
              </a:ext>
            </a:extLst>
          </p:cNvPr>
          <p:cNvSpPr>
            <a:spLocks noGrp="1"/>
          </p:cNvSpPr>
          <p:nvPr>
            <p:ph type="dt" sz="half" idx="10"/>
          </p:nvPr>
        </p:nvSpPr>
        <p:spPr>
          <a:xfrm>
            <a:off x="970622" y="6392503"/>
            <a:ext cx="865074" cy="365125"/>
          </a:xfrm>
          <a:prstGeom prst="rect">
            <a:avLst/>
          </a:prstGeom>
        </p:spPr>
        <p:txBody>
          <a:bodyPr anchor="ctr"/>
          <a:lstStyle>
            <a:lvl1pPr algn="l">
              <a:defRPr sz="1200">
                <a:solidFill>
                  <a:schemeClr val="accent6">
                    <a:lumMod val="60000"/>
                    <a:lumOff val="40000"/>
                  </a:schemeClr>
                </a:solidFill>
              </a:defRPr>
            </a:lvl1pPr>
          </a:lstStyle>
          <a:p>
            <a:fld id="{EC6948DB-579A-6B41-A839-5E7ED7A513B4}" type="datetime1">
              <a:rPr lang="de-DE" smtClean="0"/>
              <a:t>24.09.20</a:t>
            </a:fld>
            <a:endParaRPr lang="de-DE" dirty="0"/>
          </a:p>
        </p:txBody>
      </p:sp>
      <p:sp>
        <p:nvSpPr>
          <p:cNvPr id="20" name="Footer Placeholder 4">
            <a:extLst>
              <a:ext uri="{FF2B5EF4-FFF2-40B4-BE49-F238E27FC236}">
                <a16:creationId xmlns:a16="http://schemas.microsoft.com/office/drawing/2014/main" id="{925E9A0A-06AF-4AAA-A623-82E84BDC218E}"/>
              </a:ext>
            </a:extLst>
          </p:cNvPr>
          <p:cNvSpPr>
            <a:spLocks noGrp="1"/>
          </p:cNvSpPr>
          <p:nvPr>
            <p:ph type="ftr" sz="quarter" idx="11"/>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r>
              <a:rPr lang="de-DE"/>
              <a:t>Forschung trifft Schule - Lehrerfortbildung Teilchenphysik - Dillingen</a:t>
            </a:r>
            <a:endParaRPr lang="de-DE" dirty="0"/>
          </a:p>
        </p:txBody>
      </p:sp>
      <p:sp>
        <p:nvSpPr>
          <p:cNvPr id="4" name="Inhaltsplatzhalter 3">
            <a:extLst>
              <a:ext uri="{FF2B5EF4-FFF2-40B4-BE49-F238E27FC236}">
                <a16:creationId xmlns:a16="http://schemas.microsoft.com/office/drawing/2014/main" id="{9774C990-2472-4F49-9865-CD534DB49552}"/>
              </a:ext>
            </a:extLst>
          </p:cNvPr>
          <p:cNvSpPr>
            <a:spLocks noGrp="1"/>
          </p:cNvSpPr>
          <p:nvPr>
            <p:ph sz="quarter" idx="13"/>
          </p:nvPr>
        </p:nvSpPr>
        <p:spPr>
          <a:xfrm>
            <a:off x="971600" y="1772816"/>
            <a:ext cx="7546684" cy="4535487"/>
          </a:xfrm>
          <a:prstGeom prst="rect">
            <a:avLst/>
          </a:prstGeom>
        </p:spPr>
        <p:txBody>
          <a:bodyPr/>
          <a:lstStyle/>
          <a:p>
            <a:pPr lvl="0"/>
            <a:r>
              <a:rPr lang="de-DE"/>
              <a:t>Mastertextformat bearbeiten</a:t>
            </a:r>
          </a:p>
          <a:p>
            <a:pPr lvl="1"/>
            <a:r>
              <a:rPr lang="de-DE"/>
              <a:t>Zweite Ebene</a:t>
            </a:r>
          </a:p>
          <a:p>
            <a:pPr lvl="2"/>
            <a:r>
              <a:rPr lang="de-DE"/>
              <a:t>Dritte Ebene</a:t>
            </a:r>
          </a:p>
        </p:txBody>
      </p:sp>
    </p:spTree>
    <p:extLst>
      <p:ext uri="{BB962C8B-B14F-4D97-AF65-F5344CB8AC3E}">
        <p14:creationId xmlns:p14="http://schemas.microsoft.com/office/powerpoint/2010/main" val="3021067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Überschrif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970622" y="663276"/>
            <a:ext cx="7527638" cy="972000"/>
          </a:xfrm>
          <a:prstGeom prst="rect">
            <a:avLst/>
          </a:prstGeom>
        </p:spPr>
        <p:txBody>
          <a:bodyPr anchor="ctr"/>
          <a:lstStyle>
            <a:lvl1pPr>
              <a:defRPr sz="3200" b="1">
                <a:solidFill>
                  <a:srgbClr val="003477"/>
                </a:solidFill>
              </a:defRPr>
            </a:lvl1pPr>
          </a:lstStyle>
          <a:p>
            <a:r>
              <a:rPr lang="de-DE"/>
              <a:t>Mastertitelformat bearbeiten</a:t>
            </a:r>
            <a:endParaRPr lang="de-DE" dirty="0"/>
          </a:p>
        </p:txBody>
      </p:sp>
      <p:sp>
        <p:nvSpPr>
          <p:cNvPr id="6" name="Foliennummernplatzhalter 4">
            <a:extLst>
              <a:ext uri="{FF2B5EF4-FFF2-40B4-BE49-F238E27FC236}">
                <a16:creationId xmlns:a16="http://schemas.microsoft.com/office/drawing/2014/main" id="{E9AF7F3D-4FDD-49EE-B8B5-27D9318315C9}"/>
              </a:ext>
            </a:extLst>
          </p:cNvPr>
          <p:cNvSpPr>
            <a:spLocks noGrp="1"/>
          </p:cNvSpPr>
          <p:nvPr>
            <p:ph type="sldNum" sz="quarter" idx="12"/>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7" name="Date Placeholder 3">
            <a:extLst>
              <a:ext uri="{FF2B5EF4-FFF2-40B4-BE49-F238E27FC236}">
                <a16:creationId xmlns:a16="http://schemas.microsoft.com/office/drawing/2014/main" id="{C6C3AE6C-2328-4618-AC3F-6F82BE4538D9}"/>
              </a:ext>
            </a:extLst>
          </p:cNvPr>
          <p:cNvSpPr>
            <a:spLocks noGrp="1"/>
          </p:cNvSpPr>
          <p:nvPr>
            <p:ph type="dt" sz="half" idx="10"/>
          </p:nvPr>
        </p:nvSpPr>
        <p:spPr>
          <a:xfrm>
            <a:off x="970622" y="6392503"/>
            <a:ext cx="865074" cy="365125"/>
          </a:xfrm>
          <a:prstGeom prst="rect">
            <a:avLst/>
          </a:prstGeom>
        </p:spPr>
        <p:txBody>
          <a:bodyPr anchor="ctr"/>
          <a:lstStyle>
            <a:lvl1pPr algn="l">
              <a:defRPr sz="1200">
                <a:solidFill>
                  <a:schemeClr val="accent6">
                    <a:lumMod val="60000"/>
                    <a:lumOff val="40000"/>
                  </a:schemeClr>
                </a:solidFill>
              </a:defRPr>
            </a:lvl1pPr>
          </a:lstStyle>
          <a:p>
            <a:fld id="{AC1402A4-9F7E-B14B-B514-54C77C81A6BC}" type="datetime1">
              <a:rPr lang="de-DE" smtClean="0"/>
              <a:t>24.09.20</a:t>
            </a:fld>
            <a:endParaRPr lang="de-DE" dirty="0"/>
          </a:p>
        </p:txBody>
      </p:sp>
      <p:sp>
        <p:nvSpPr>
          <p:cNvPr id="8" name="Footer Placeholder 4">
            <a:extLst>
              <a:ext uri="{FF2B5EF4-FFF2-40B4-BE49-F238E27FC236}">
                <a16:creationId xmlns:a16="http://schemas.microsoft.com/office/drawing/2014/main" id="{B22D1C1D-3181-4054-AD97-71BBB93F25B8}"/>
              </a:ext>
            </a:extLst>
          </p:cNvPr>
          <p:cNvSpPr>
            <a:spLocks noGrp="1"/>
          </p:cNvSpPr>
          <p:nvPr>
            <p:ph type="ftr" sz="quarter" idx="11"/>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r>
              <a:rPr lang="de-DE"/>
              <a:t>Forschung trifft Schule - Lehrerfortbildung Teilchenphysik - Dillingen</a:t>
            </a:r>
            <a:endParaRPr lang="de-DE" dirty="0"/>
          </a:p>
        </p:txBody>
      </p:sp>
    </p:spTree>
    <p:extLst>
      <p:ext uri="{BB962C8B-B14F-4D97-AF65-F5344CB8AC3E}">
        <p14:creationId xmlns:p14="http://schemas.microsoft.com/office/powerpoint/2010/main" val="22307232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Leer">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8" name="Foliennummernplatzhalter 4">
            <a:extLst>
              <a:ext uri="{FF2B5EF4-FFF2-40B4-BE49-F238E27FC236}">
                <a16:creationId xmlns:a16="http://schemas.microsoft.com/office/drawing/2014/main" id="{AAD47575-8026-42E6-9FC2-098EB847C13A}"/>
              </a:ext>
            </a:extLst>
          </p:cNvPr>
          <p:cNvSpPr>
            <a:spLocks noGrp="1"/>
          </p:cNvSpPr>
          <p:nvPr>
            <p:ph type="sldNum" sz="quarter" idx="12"/>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9" name="Date Placeholder 3">
            <a:extLst>
              <a:ext uri="{FF2B5EF4-FFF2-40B4-BE49-F238E27FC236}">
                <a16:creationId xmlns:a16="http://schemas.microsoft.com/office/drawing/2014/main" id="{883EA1F1-69B6-44BC-A5CC-1015CB410F64}"/>
              </a:ext>
            </a:extLst>
          </p:cNvPr>
          <p:cNvSpPr>
            <a:spLocks noGrp="1"/>
          </p:cNvSpPr>
          <p:nvPr>
            <p:ph type="dt" sz="half" idx="10"/>
          </p:nvPr>
        </p:nvSpPr>
        <p:spPr>
          <a:xfrm>
            <a:off x="970622" y="6392503"/>
            <a:ext cx="865074" cy="365125"/>
          </a:xfrm>
          <a:prstGeom prst="rect">
            <a:avLst/>
          </a:prstGeom>
        </p:spPr>
        <p:txBody>
          <a:bodyPr anchor="ctr"/>
          <a:lstStyle>
            <a:lvl1pPr algn="l">
              <a:defRPr sz="1200">
                <a:solidFill>
                  <a:schemeClr val="accent6">
                    <a:lumMod val="60000"/>
                    <a:lumOff val="40000"/>
                  </a:schemeClr>
                </a:solidFill>
              </a:defRPr>
            </a:lvl1pPr>
          </a:lstStyle>
          <a:p>
            <a:fld id="{3B468A37-1AFD-6E41-BFC1-0131AA9F686A}" type="datetime1">
              <a:rPr lang="de-DE" smtClean="0"/>
              <a:t>24.09.20</a:t>
            </a:fld>
            <a:endParaRPr lang="de-DE" dirty="0"/>
          </a:p>
        </p:txBody>
      </p:sp>
      <p:sp>
        <p:nvSpPr>
          <p:cNvPr id="10" name="Footer Placeholder 4">
            <a:extLst>
              <a:ext uri="{FF2B5EF4-FFF2-40B4-BE49-F238E27FC236}">
                <a16:creationId xmlns:a16="http://schemas.microsoft.com/office/drawing/2014/main" id="{503030FA-B9F0-426A-B653-EB60A2B91239}"/>
              </a:ext>
            </a:extLst>
          </p:cNvPr>
          <p:cNvSpPr>
            <a:spLocks noGrp="1"/>
          </p:cNvSpPr>
          <p:nvPr>
            <p:ph type="ftr" sz="quarter" idx="11"/>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r>
              <a:rPr lang="de-DE"/>
              <a:t>Forschung trifft Schule - Lehrerfortbildung Teilchenphysik - Dillingen</a:t>
            </a:r>
            <a:endParaRPr lang="de-DE" dirty="0"/>
          </a:p>
        </p:txBody>
      </p:sp>
    </p:spTree>
    <p:extLst>
      <p:ext uri="{BB962C8B-B14F-4D97-AF65-F5344CB8AC3E}">
        <p14:creationId xmlns:p14="http://schemas.microsoft.com/office/powerpoint/2010/main" val="18605155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Ganz_Leer">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463847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el_Inhalt_2Bilder">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6"/>
            <a:ext cx="7526660" cy="972000"/>
          </a:xfrm>
          <a:prstGeom prst="rect">
            <a:avLst/>
          </a:prstGeom>
        </p:spPr>
        <p:txBody>
          <a:bodyPr anchor="ctr"/>
          <a:lstStyle>
            <a:lvl1pPr>
              <a:defRPr sz="3200" b="1">
                <a:solidFill>
                  <a:srgbClr val="003477"/>
                </a:solidFill>
              </a:defRPr>
            </a:lvl1pPr>
          </a:lstStyle>
          <a:p>
            <a:r>
              <a:rPr lang="de-DE"/>
              <a:t>Mastertitelformat bearbeiten</a:t>
            </a:r>
            <a:endParaRPr lang="de-DE" dirty="0"/>
          </a:p>
        </p:txBody>
      </p:sp>
      <p:sp>
        <p:nvSpPr>
          <p:cNvPr id="18" name="Foliennummernplatzhalter 4">
            <a:extLst>
              <a:ext uri="{FF2B5EF4-FFF2-40B4-BE49-F238E27FC236}">
                <a16:creationId xmlns:a16="http://schemas.microsoft.com/office/drawing/2014/main" id="{5DDD1292-8154-47C4-89E3-4392BE4A6325}"/>
              </a:ext>
            </a:extLst>
          </p:cNvPr>
          <p:cNvSpPr>
            <a:spLocks noGrp="1"/>
          </p:cNvSpPr>
          <p:nvPr>
            <p:ph type="sldNum" sz="quarter" idx="12"/>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19" name="Date Placeholder 3">
            <a:extLst>
              <a:ext uri="{FF2B5EF4-FFF2-40B4-BE49-F238E27FC236}">
                <a16:creationId xmlns:a16="http://schemas.microsoft.com/office/drawing/2014/main" id="{FA030732-168F-43B2-B529-157CC6302110}"/>
              </a:ext>
            </a:extLst>
          </p:cNvPr>
          <p:cNvSpPr>
            <a:spLocks noGrp="1"/>
          </p:cNvSpPr>
          <p:nvPr>
            <p:ph type="dt" sz="half" idx="10"/>
          </p:nvPr>
        </p:nvSpPr>
        <p:spPr>
          <a:xfrm>
            <a:off x="970622" y="6392503"/>
            <a:ext cx="865074" cy="365125"/>
          </a:xfrm>
          <a:prstGeom prst="rect">
            <a:avLst/>
          </a:prstGeom>
        </p:spPr>
        <p:txBody>
          <a:bodyPr anchor="ctr"/>
          <a:lstStyle>
            <a:lvl1pPr algn="l">
              <a:defRPr sz="1200">
                <a:solidFill>
                  <a:schemeClr val="accent6">
                    <a:lumMod val="60000"/>
                    <a:lumOff val="40000"/>
                  </a:schemeClr>
                </a:solidFill>
              </a:defRPr>
            </a:lvl1pPr>
          </a:lstStyle>
          <a:p>
            <a:fld id="{79D9D815-9175-F448-A68B-9DDB34BB2EA2}" type="datetime1">
              <a:rPr lang="de-DE" smtClean="0"/>
              <a:t>24.09.20</a:t>
            </a:fld>
            <a:endParaRPr lang="de-DE" dirty="0"/>
          </a:p>
        </p:txBody>
      </p:sp>
      <p:sp>
        <p:nvSpPr>
          <p:cNvPr id="20" name="Footer Placeholder 4">
            <a:extLst>
              <a:ext uri="{FF2B5EF4-FFF2-40B4-BE49-F238E27FC236}">
                <a16:creationId xmlns:a16="http://schemas.microsoft.com/office/drawing/2014/main" id="{925E9A0A-06AF-4AAA-A623-82E84BDC218E}"/>
              </a:ext>
            </a:extLst>
          </p:cNvPr>
          <p:cNvSpPr>
            <a:spLocks noGrp="1"/>
          </p:cNvSpPr>
          <p:nvPr>
            <p:ph type="ftr" sz="quarter" idx="11"/>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r>
              <a:rPr lang="de-DE"/>
              <a:t>Forschung trifft Schule - Lehrerfortbildung Teilchenphysik - Dillingen</a:t>
            </a:r>
            <a:endParaRPr lang="de-DE" dirty="0"/>
          </a:p>
        </p:txBody>
      </p:sp>
      <p:sp>
        <p:nvSpPr>
          <p:cNvPr id="4" name="Inhaltsplatzhalter 3">
            <a:extLst>
              <a:ext uri="{FF2B5EF4-FFF2-40B4-BE49-F238E27FC236}">
                <a16:creationId xmlns:a16="http://schemas.microsoft.com/office/drawing/2014/main" id="{9774C990-2472-4F49-9865-CD534DB49552}"/>
              </a:ext>
            </a:extLst>
          </p:cNvPr>
          <p:cNvSpPr>
            <a:spLocks noGrp="1"/>
          </p:cNvSpPr>
          <p:nvPr>
            <p:ph sz="quarter" idx="13"/>
          </p:nvPr>
        </p:nvSpPr>
        <p:spPr>
          <a:xfrm>
            <a:off x="971600" y="1772816"/>
            <a:ext cx="4392488" cy="4535487"/>
          </a:xfrm>
          <a:prstGeom prst="rect">
            <a:avLst/>
          </a:prstGeom>
        </p:spPr>
        <p:txBody>
          <a:bodyPr/>
          <a:lstStyle/>
          <a:p>
            <a:pPr lvl="0"/>
            <a:r>
              <a:rPr lang="de-DE"/>
              <a:t>Mastertextformat bearbeiten</a:t>
            </a:r>
          </a:p>
          <a:p>
            <a:pPr lvl="1"/>
            <a:r>
              <a:rPr lang="de-DE"/>
              <a:t>Zweite Ebene</a:t>
            </a:r>
          </a:p>
          <a:p>
            <a:pPr lvl="2"/>
            <a:r>
              <a:rPr lang="de-DE"/>
              <a:t>Dritte Ebene</a:t>
            </a:r>
          </a:p>
        </p:txBody>
      </p:sp>
      <p:sp>
        <p:nvSpPr>
          <p:cNvPr id="5" name="Bildplatzhalter 4">
            <a:extLst>
              <a:ext uri="{FF2B5EF4-FFF2-40B4-BE49-F238E27FC236}">
                <a16:creationId xmlns:a16="http://schemas.microsoft.com/office/drawing/2014/main" id="{CF19C38A-B708-41FE-8226-9488F93E26CD}"/>
              </a:ext>
            </a:extLst>
          </p:cNvPr>
          <p:cNvSpPr>
            <a:spLocks noGrp="1"/>
          </p:cNvSpPr>
          <p:nvPr>
            <p:ph type="pic" sz="quarter" idx="14"/>
          </p:nvPr>
        </p:nvSpPr>
        <p:spPr>
          <a:xfrm>
            <a:off x="5724128" y="1773237"/>
            <a:ext cx="2774132" cy="1789025"/>
          </a:xfrm>
        </p:spPr>
        <p:txBody>
          <a:bodyPr/>
          <a:lstStyle/>
          <a:p>
            <a:r>
              <a:rPr lang="de-DE"/>
              <a:t>Bild durch Klicken auf Symbol hinzufügen</a:t>
            </a:r>
          </a:p>
        </p:txBody>
      </p:sp>
      <p:sp>
        <p:nvSpPr>
          <p:cNvPr id="9" name="Bildplatzhalter 4">
            <a:extLst>
              <a:ext uri="{FF2B5EF4-FFF2-40B4-BE49-F238E27FC236}">
                <a16:creationId xmlns:a16="http://schemas.microsoft.com/office/drawing/2014/main" id="{2B0AF6C5-57B8-401F-9145-93CD131EDF2F}"/>
              </a:ext>
            </a:extLst>
          </p:cNvPr>
          <p:cNvSpPr>
            <a:spLocks noGrp="1"/>
          </p:cNvSpPr>
          <p:nvPr>
            <p:ph type="pic" sz="quarter" idx="15"/>
          </p:nvPr>
        </p:nvSpPr>
        <p:spPr>
          <a:xfrm>
            <a:off x="5724128" y="4016239"/>
            <a:ext cx="2774132" cy="1789025"/>
          </a:xfrm>
        </p:spPr>
        <p:txBody>
          <a:bodyPr/>
          <a:lstStyle/>
          <a:p>
            <a:r>
              <a:rPr lang="de-DE"/>
              <a:t>Bild durch Klicken auf Symbol hinzufügen</a:t>
            </a:r>
          </a:p>
        </p:txBody>
      </p:sp>
    </p:spTree>
    <p:extLst>
      <p:ext uri="{BB962C8B-B14F-4D97-AF65-F5344CB8AC3E}">
        <p14:creationId xmlns:p14="http://schemas.microsoft.com/office/powerpoint/2010/main" val="14609986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Bild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1905000" y="4800600"/>
            <a:ext cx="5373688" cy="566738"/>
          </a:xfrm>
          <a:prstGeom prst="rect">
            <a:avLst/>
          </a:prstGeom>
        </p:spPr>
        <p:txBody>
          <a:bodyPr anchor="b"/>
          <a:lstStyle>
            <a:lvl1pPr algn="l">
              <a:defRPr sz="2000" b="1"/>
            </a:lvl1pPr>
          </a:lstStyle>
          <a:p>
            <a:r>
              <a:rPr lang="de-DE"/>
              <a:t>Mastertitelformat bearbeiten</a:t>
            </a:r>
            <a:endParaRPr lang="de-DE" dirty="0"/>
          </a:p>
        </p:txBody>
      </p:sp>
      <p:sp>
        <p:nvSpPr>
          <p:cNvPr id="3" name="Bildplatzhalter 2"/>
          <p:cNvSpPr>
            <a:spLocks noGrp="1"/>
          </p:cNvSpPr>
          <p:nvPr>
            <p:ph type="pic" idx="1"/>
          </p:nvPr>
        </p:nvSpPr>
        <p:spPr>
          <a:xfrm>
            <a:off x="1905000" y="810000"/>
            <a:ext cx="6411416" cy="3888432"/>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p>
        </p:txBody>
      </p:sp>
      <p:sp>
        <p:nvSpPr>
          <p:cNvPr id="4" name="Textplatzhalter 3"/>
          <p:cNvSpPr>
            <a:spLocks noGrp="1"/>
          </p:cNvSpPr>
          <p:nvPr>
            <p:ph type="body" sz="half" idx="2"/>
          </p:nvPr>
        </p:nvSpPr>
        <p:spPr>
          <a:xfrm>
            <a:off x="1905000" y="5440362"/>
            <a:ext cx="5486400" cy="724941"/>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Mastertextformat bearbeiten</a:t>
            </a:r>
          </a:p>
        </p:txBody>
      </p:sp>
      <p:sp>
        <p:nvSpPr>
          <p:cNvPr id="11" name="Foliennummernplatzhalter 4">
            <a:extLst>
              <a:ext uri="{FF2B5EF4-FFF2-40B4-BE49-F238E27FC236}">
                <a16:creationId xmlns:a16="http://schemas.microsoft.com/office/drawing/2014/main" id="{355BAD82-CD39-4E37-A681-160A3CEC74E9}"/>
              </a:ext>
            </a:extLst>
          </p:cNvPr>
          <p:cNvSpPr>
            <a:spLocks noGrp="1"/>
          </p:cNvSpPr>
          <p:nvPr>
            <p:ph type="sldNum" sz="quarter" idx="12"/>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12" name="Date Placeholder 3">
            <a:extLst>
              <a:ext uri="{FF2B5EF4-FFF2-40B4-BE49-F238E27FC236}">
                <a16:creationId xmlns:a16="http://schemas.microsoft.com/office/drawing/2014/main" id="{C18320E0-2DF9-4166-B479-52C4971B8648}"/>
              </a:ext>
            </a:extLst>
          </p:cNvPr>
          <p:cNvSpPr>
            <a:spLocks noGrp="1"/>
          </p:cNvSpPr>
          <p:nvPr>
            <p:ph type="dt" sz="half" idx="10"/>
          </p:nvPr>
        </p:nvSpPr>
        <p:spPr>
          <a:xfrm>
            <a:off x="970622" y="6392503"/>
            <a:ext cx="865074" cy="365125"/>
          </a:xfrm>
          <a:prstGeom prst="rect">
            <a:avLst/>
          </a:prstGeom>
        </p:spPr>
        <p:txBody>
          <a:bodyPr anchor="ctr"/>
          <a:lstStyle>
            <a:lvl1pPr algn="l">
              <a:defRPr sz="1200">
                <a:solidFill>
                  <a:schemeClr val="accent6">
                    <a:lumMod val="60000"/>
                    <a:lumOff val="40000"/>
                  </a:schemeClr>
                </a:solidFill>
              </a:defRPr>
            </a:lvl1pPr>
          </a:lstStyle>
          <a:p>
            <a:fld id="{4DD32407-EADB-334D-A31C-794FA31CA39A}" type="datetime1">
              <a:rPr lang="de-DE" smtClean="0"/>
              <a:t>24.09.20</a:t>
            </a:fld>
            <a:endParaRPr lang="de-DE" dirty="0"/>
          </a:p>
        </p:txBody>
      </p:sp>
      <p:sp>
        <p:nvSpPr>
          <p:cNvPr id="13" name="Footer Placeholder 4">
            <a:extLst>
              <a:ext uri="{FF2B5EF4-FFF2-40B4-BE49-F238E27FC236}">
                <a16:creationId xmlns:a16="http://schemas.microsoft.com/office/drawing/2014/main" id="{25A36B48-9A65-4041-9B20-294F53822296}"/>
              </a:ext>
            </a:extLst>
          </p:cNvPr>
          <p:cNvSpPr>
            <a:spLocks noGrp="1"/>
          </p:cNvSpPr>
          <p:nvPr>
            <p:ph type="ftr" sz="quarter" idx="11"/>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r>
              <a:rPr lang="de-DE"/>
              <a:t>Forschung trifft Schule - Lehrerfortbildung Teilchenphysik - Dillingen</a:t>
            </a:r>
            <a:endParaRPr lang="de-DE" dirty="0"/>
          </a:p>
        </p:txBody>
      </p:sp>
    </p:spTree>
    <p:extLst>
      <p:ext uri="{BB962C8B-B14F-4D97-AF65-F5344CB8AC3E}">
        <p14:creationId xmlns:p14="http://schemas.microsoft.com/office/powerpoint/2010/main" val="4113150196"/>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Letzte Folie">
    <p:bg>
      <p:bgPr>
        <a:blipFill dpi="0" rotWithShape="1">
          <a:blip r:embed="rId2"/>
          <a:srcRect/>
          <a:stretch>
            <a:fillRect/>
          </a:stretch>
        </a:blipFill>
        <a:effectLst/>
      </p:bgPr>
    </p:bg>
    <p:spTree>
      <p:nvGrpSpPr>
        <p:cNvPr id="1" name=""/>
        <p:cNvGrpSpPr/>
        <p:nvPr/>
      </p:nvGrpSpPr>
      <p:grpSpPr>
        <a:xfrm>
          <a:off x="0" y="0"/>
          <a:ext cx="0" cy="0"/>
          <a:chOff x="0" y="0"/>
          <a:chExt cx="0" cy="0"/>
        </a:xfrm>
      </p:grpSpPr>
      <p:pic>
        <p:nvPicPr>
          <p:cNvPr id="44" name="Grafik 43">
            <a:extLst>
              <a:ext uri="{FF2B5EF4-FFF2-40B4-BE49-F238E27FC236}">
                <a16:creationId xmlns:a16="http://schemas.microsoft.com/office/drawing/2014/main" id="{81965D3E-69C7-40F4-B63C-9A44B8C8274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450556" y="1456949"/>
            <a:ext cx="551917" cy="551917"/>
          </a:xfrm>
          <a:prstGeom prst="rect">
            <a:avLst/>
          </a:prstGeom>
        </p:spPr>
      </p:pic>
      <p:sp>
        <p:nvSpPr>
          <p:cNvPr id="7" name="Bildplatzhalter 6"/>
          <p:cNvSpPr>
            <a:spLocks noGrp="1"/>
          </p:cNvSpPr>
          <p:nvPr>
            <p:ph type="pic" sz="quarter" idx="12" hasCustomPrompt="1"/>
          </p:nvPr>
        </p:nvSpPr>
        <p:spPr>
          <a:xfrm>
            <a:off x="4680012" y="5877273"/>
            <a:ext cx="1520825" cy="844214"/>
          </a:xfrm>
          <a:prstGeom prst="rect">
            <a:avLst/>
          </a:prstGeom>
        </p:spPr>
        <p:txBody>
          <a:bodyPr/>
          <a:lstStyle>
            <a:lvl1pPr>
              <a:defRPr/>
            </a:lvl1pPr>
          </a:lstStyle>
          <a:p>
            <a:r>
              <a:rPr lang="de-DE" dirty="0"/>
              <a:t>Instituts-logo</a:t>
            </a:r>
          </a:p>
        </p:txBody>
      </p:sp>
      <p:sp>
        <p:nvSpPr>
          <p:cNvPr id="9" name="Textplatzhalter 2"/>
          <p:cNvSpPr>
            <a:spLocks noGrp="1"/>
          </p:cNvSpPr>
          <p:nvPr>
            <p:ph type="body" idx="1"/>
          </p:nvPr>
        </p:nvSpPr>
        <p:spPr>
          <a:xfrm>
            <a:off x="2339752" y="836712"/>
            <a:ext cx="4680520" cy="3672407"/>
          </a:xfrm>
          <a:prstGeom prst="rect">
            <a:avLst/>
          </a:prstGeom>
        </p:spPr>
        <p:txBody>
          <a:bodyPr>
            <a:noAutofit/>
          </a:bodyPr>
          <a:lstStyle>
            <a:lvl1pPr marL="0" indent="0">
              <a:buNone/>
              <a:defRPr sz="28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15" name="Textfeld 14"/>
          <p:cNvSpPr txBox="1"/>
          <p:nvPr/>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PARTNER</a:t>
            </a:r>
          </a:p>
        </p:txBody>
      </p:sp>
      <p:sp>
        <p:nvSpPr>
          <p:cNvPr id="16" name="Textfeld 15"/>
          <p:cNvSpPr txBox="1"/>
          <p:nvPr/>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PROJEKTLEITUNG</a:t>
            </a:r>
          </a:p>
        </p:txBody>
      </p:sp>
      <p:pic>
        <p:nvPicPr>
          <p:cNvPr id="17" name="Grafik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18" name="Textfeld 17"/>
          <p:cNvSpPr txBox="1"/>
          <p:nvPr/>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SCHIRMHERRSCHAFT</a:t>
            </a:r>
          </a:p>
        </p:txBody>
      </p:sp>
      <p:pic>
        <p:nvPicPr>
          <p:cNvPr id="19" name="Grafik 1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20" name="Grafik 19"/>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92216" y="1484784"/>
            <a:ext cx="551917" cy="540000"/>
          </a:xfrm>
          <a:prstGeom prst="rect">
            <a:avLst/>
          </a:prstGeom>
        </p:spPr>
      </p:pic>
      <p:pic>
        <p:nvPicPr>
          <p:cNvPr id="21" name="Grafik 20"/>
          <p:cNvPicPr>
            <a:picLocks noChangeAspect="1"/>
          </p:cNvPicPr>
          <p:nvPr/>
        </p:nvPicPr>
        <p:blipFill>
          <a:blip r:embed="rId7"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22" name="Grafik 2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23" name="Textfeld 22"/>
          <p:cNvSpPr txBox="1"/>
          <p:nvPr/>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FÖRDERER</a:t>
            </a:r>
          </a:p>
        </p:txBody>
      </p:sp>
      <p:sp>
        <p:nvSpPr>
          <p:cNvPr id="25" name="Textfeld 24">
            <a:extLst>
              <a:ext uri="{FF2B5EF4-FFF2-40B4-BE49-F238E27FC236}">
                <a16:creationId xmlns:a16="http://schemas.microsoft.com/office/drawing/2014/main" id="{DE70D378-A46D-4FDF-BFD7-F60D0E2D5FB5}"/>
              </a:ext>
            </a:extLst>
          </p:cNvPr>
          <p:cNvSpPr txBox="1"/>
          <p:nvPr/>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PARTNER</a:t>
            </a:r>
          </a:p>
        </p:txBody>
      </p:sp>
      <p:sp>
        <p:nvSpPr>
          <p:cNvPr id="26" name="Textfeld 25">
            <a:extLst>
              <a:ext uri="{FF2B5EF4-FFF2-40B4-BE49-F238E27FC236}">
                <a16:creationId xmlns:a16="http://schemas.microsoft.com/office/drawing/2014/main" id="{CE1D9485-2BC3-4F5A-A2EE-62C7B7FDCC5D}"/>
              </a:ext>
            </a:extLst>
          </p:cNvPr>
          <p:cNvSpPr txBox="1"/>
          <p:nvPr/>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PROJEKTLEITUNG</a:t>
            </a:r>
          </a:p>
        </p:txBody>
      </p:sp>
      <p:pic>
        <p:nvPicPr>
          <p:cNvPr id="27" name="Grafik 26">
            <a:extLst>
              <a:ext uri="{FF2B5EF4-FFF2-40B4-BE49-F238E27FC236}">
                <a16:creationId xmlns:a16="http://schemas.microsoft.com/office/drawing/2014/main" id="{873EBFFB-E874-4C33-A615-BE7BAC7443A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28" name="Textfeld 27">
            <a:extLst>
              <a:ext uri="{FF2B5EF4-FFF2-40B4-BE49-F238E27FC236}">
                <a16:creationId xmlns:a16="http://schemas.microsoft.com/office/drawing/2014/main" id="{8E9C28E8-E841-4F19-8707-F031C4A38B2A}"/>
              </a:ext>
            </a:extLst>
          </p:cNvPr>
          <p:cNvSpPr txBox="1"/>
          <p:nvPr/>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SCHIRMHERRSCHAFT</a:t>
            </a:r>
          </a:p>
        </p:txBody>
      </p:sp>
      <p:pic>
        <p:nvPicPr>
          <p:cNvPr id="29" name="Grafik 28">
            <a:extLst>
              <a:ext uri="{FF2B5EF4-FFF2-40B4-BE49-F238E27FC236}">
                <a16:creationId xmlns:a16="http://schemas.microsoft.com/office/drawing/2014/main" id="{062FACAF-5B01-4448-9994-50A953BA229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30" name="Grafik 29">
            <a:extLst>
              <a:ext uri="{FF2B5EF4-FFF2-40B4-BE49-F238E27FC236}">
                <a16:creationId xmlns:a16="http://schemas.microsoft.com/office/drawing/2014/main" id="{B3613F98-A9B7-4870-8155-A96CBC326949}"/>
              </a:ext>
            </a:extLst>
          </p:cNvPr>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92216" y="1484784"/>
            <a:ext cx="551917" cy="540000"/>
          </a:xfrm>
          <a:prstGeom prst="rect">
            <a:avLst/>
          </a:prstGeom>
        </p:spPr>
      </p:pic>
      <p:pic>
        <p:nvPicPr>
          <p:cNvPr id="31" name="Grafik 30">
            <a:extLst>
              <a:ext uri="{FF2B5EF4-FFF2-40B4-BE49-F238E27FC236}">
                <a16:creationId xmlns:a16="http://schemas.microsoft.com/office/drawing/2014/main" id="{425615DE-EC9F-4190-8D61-848906EE7386}"/>
              </a:ext>
            </a:extLst>
          </p:cNvPr>
          <p:cNvPicPr>
            <a:picLocks noChangeAspect="1"/>
          </p:cNvPicPr>
          <p:nvPr/>
        </p:nvPicPr>
        <p:blipFill>
          <a:blip r:embed="rId7"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32" name="Grafik 31">
            <a:extLst>
              <a:ext uri="{FF2B5EF4-FFF2-40B4-BE49-F238E27FC236}">
                <a16:creationId xmlns:a16="http://schemas.microsoft.com/office/drawing/2014/main" id="{CC83CF8C-55BD-4842-AF4A-A0D952F2E8C3}"/>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33" name="Textfeld 32">
            <a:extLst>
              <a:ext uri="{FF2B5EF4-FFF2-40B4-BE49-F238E27FC236}">
                <a16:creationId xmlns:a16="http://schemas.microsoft.com/office/drawing/2014/main" id="{FE7F238E-CEFE-48AB-9B0F-3B2769829409}"/>
              </a:ext>
            </a:extLst>
          </p:cNvPr>
          <p:cNvSpPr txBox="1"/>
          <p:nvPr/>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FÖRDERER</a:t>
            </a:r>
          </a:p>
        </p:txBody>
      </p:sp>
      <p:sp>
        <p:nvSpPr>
          <p:cNvPr id="35" name="Textfeld 34">
            <a:extLst>
              <a:ext uri="{FF2B5EF4-FFF2-40B4-BE49-F238E27FC236}">
                <a16:creationId xmlns:a16="http://schemas.microsoft.com/office/drawing/2014/main" id="{13496E03-50CD-41FA-98FE-BCF8A0A460F9}"/>
              </a:ext>
            </a:extLst>
          </p:cNvPr>
          <p:cNvSpPr txBox="1"/>
          <p:nvPr/>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PARTNER</a:t>
            </a:r>
          </a:p>
        </p:txBody>
      </p:sp>
      <p:sp>
        <p:nvSpPr>
          <p:cNvPr id="36" name="Textfeld 35">
            <a:extLst>
              <a:ext uri="{FF2B5EF4-FFF2-40B4-BE49-F238E27FC236}">
                <a16:creationId xmlns:a16="http://schemas.microsoft.com/office/drawing/2014/main" id="{3AD3784C-0F3B-41A3-AE9C-BA7A700A8A43}"/>
              </a:ext>
            </a:extLst>
          </p:cNvPr>
          <p:cNvSpPr txBox="1"/>
          <p:nvPr/>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PROJEKTLEITUNG</a:t>
            </a:r>
          </a:p>
        </p:txBody>
      </p:sp>
      <p:pic>
        <p:nvPicPr>
          <p:cNvPr id="37" name="Grafik 36">
            <a:extLst>
              <a:ext uri="{FF2B5EF4-FFF2-40B4-BE49-F238E27FC236}">
                <a16:creationId xmlns:a16="http://schemas.microsoft.com/office/drawing/2014/main" id="{D6E39F72-2687-43FF-8621-B63CA33E03D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38" name="Textfeld 37">
            <a:extLst>
              <a:ext uri="{FF2B5EF4-FFF2-40B4-BE49-F238E27FC236}">
                <a16:creationId xmlns:a16="http://schemas.microsoft.com/office/drawing/2014/main" id="{0ABFCCFE-7137-4B66-A205-0BF20F2FCB50}"/>
              </a:ext>
            </a:extLst>
          </p:cNvPr>
          <p:cNvSpPr txBox="1"/>
          <p:nvPr/>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SCHIRMHERRSCHAFT</a:t>
            </a:r>
          </a:p>
        </p:txBody>
      </p:sp>
      <p:pic>
        <p:nvPicPr>
          <p:cNvPr id="39" name="Grafik 38">
            <a:extLst>
              <a:ext uri="{FF2B5EF4-FFF2-40B4-BE49-F238E27FC236}">
                <a16:creationId xmlns:a16="http://schemas.microsoft.com/office/drawing/2014/main" id="{8BDACA06-8D35-41D3-9EC2-5BEA2659039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40" name="Grafik 39">
            <a:extLst>
              <a:ext uri="{FF2B5EF4-FFF2-40B4-BE49-F238E27FC236}">
                <a16:creationId xmlns:a16="http://schemas.microsoft.com/office/drawing/2014/main" id="{A9FEF107-2CA8-4418-B049-48D3627EFFAB}"/>
              </a:ext>
            </a:extLst>
          </p:cNvPr>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92216" y="1484784"/>
            <a:ext cx="551917" cy="540000"/>
          </a:xfrm>
          <a:prstGeom prst="rect">
            <a:avLst/>
          </a:prstGeom>
        </p:spPr>
      </p:pic>
      <p:pic>
        <p:nvPicPr>
          <p:cNvPr id="41" name="Grafik 40">
            <a:extLst>
              <a:ext uri="{FF2B5EF4-FFF2-40B4-BE49-F238E27FC236}">
                <a16:creationId xmlns:a16="http://schemas.microsoft.com/office/drawing/2014/main" id="{B378259D-606B-47CA-BAB4-384D5F5C9242}"/>
              </a:ext>
            </a:extLst>
          </p:cNvPr>
          <p:cNvPicPr>
            <a:picLocks noChangeAspect="1"/>
          </p:cNvPicPr>
          <p:nvPr/>
        </p:nvPicPr>
        <p:blipFill>
          <a:blip r:embed="rId7"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42" name="Grafik 41">
            <a:extLst>
              <a:ext uri="{FF2B5EF4-FFF2-40B4-BE49-F238E27FC236}">
                <a16:creationId xmlns:a16="http://schemas.microsoft.com/office/drawing/2014/main" id="{F7BC4E29-0F48-4C39-AB4F-7C0046632440}"/>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43" name="Textfeld 42">
            <a:extLst>
              <a:ext uri="{FF2B5EF4-FFF2-40B4-BE49-F238E27FC236}">
                <a16:creationId xmlns:a16="http://schemas.microsoft.com/office/drawing/2014/main" id="{BD4F129E-7698-45B7-A60C-DDFF56A95883}"/>
              </a:ext>
            </a:extLst>
          </p:cNvPr>
          <p:cNvSpPr txBox="1"/>
          <p:nvPr/>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FÖRDERER</a:t>
            </a:r>
          </a:p>
        </p:txBody>
      </p:sp>
    </p:spTree>
    <p:extLst>
      <p:ext uri="{BB962C8B-B14F-4D97-AF65-F5344CB8AC3E}">
        <p14:creationId xmlns:p14="http://schemas.microsoft.com/office/powerpoint/2010/main" val="7461520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2_Letzte Foli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9" name="Textplatzhalter 2"/>
          <p:cNvSpPr>
            <a:spLocks noGrp="1"/>
          </p:cNvSpPr>
          <p:nvPr>
            <p:ph type="body" idx="1"/>
          </p:nvPr>
        </p:nvSpPr>
        <p:spPr>
          <a:xfrm>
            <a:off x="2339752" y="836712"/>
            <a:ext cx="4680520" cy="3672407"/>
          </a:xfrm>
          <a:prstGeom prst="rect">
            <a:avLst/>
          </a:prstGeom>
        </p:spPr>
        <p:txBody>
          <a:bodyPr>
            <a:noAutofit/>
          </a:bodyPr>
          <a:lstStyle>
            <a:lvl1pPr marL="0" indent="0">
              <a:buNone/>
              <a:defRPr sz="28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14" name="Textfeld 13"/>
          <p:cNvSpPr txBox="1"/>
          <p:nvPr/>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PARTNER</a:t>
            </a:r>
          </a:p>
        </p:txBody>
      </p:sp>
      <p:sp>
        <p:nvSpPr>
          <p:cNvPr id="16" name="Textfeld 15"/>
          <p:cNvSpPr txBox="1"/>
          <p:nvPr/>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PROJEKTLEITUNG</a:t>
            </a:r>
          </a:p>
        </p:txBody>
      </p:sp>
      <p:pic>
        <p:nvPicPr>
          <p:cNvPr id="17" name="Grafik 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18" name="Textfeld 17"/>
          <p:cNvSpPr txBox="1"/>
          <p:nvPr/>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SCHIRMHERRSCHAFT</a:t>
            </a:r>
          </a:p>
        </p:txBody>
      </p:sp>
      <p:pic>
        <p:nvPicPr>
          <p:cNvPr id="19" name="Grafik 1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20" name="Grafik 19"/>
          <p:cNvPicPr>
            <a:picLocks noChangeAspect="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92216" y="1484784"/>
            <a:ext cx="551917" cy="540000"/>
          </a:xfrm>
          <a:prstGeom prst="rect">
            <a:avLst/>
          </a:prstGeom>
        </p:spPr>
      </p:pic>
      <p:pic>
        <p:nvPicPr>
          <p:cNvPr id="21" name="Grafik 20"/>
          <p:cNvPicPr>
            <a:picLocks noChangeAspect="1"/>
          </p:cNvPicPr>
          <p:nvPr/>
        </p:nvPicPr>
        <p:blipFill>
          <a:blip r:embed="rId6"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22" name="Grafik 2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23" name="Textfeld 22"/>
          <p:cNvSpPr txBox="1"/>
          <p:nvPr/>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FÖRDERER</a:t>
            </a:r>
          </a:p>
        </p:txBody>
      </p:sp>
      <p:sp>
        <p:nvSpPr>
          <p:cNvPr id="25" name="Textfeld 24">
            <a:extLst>
              <a:ext uri="{FF2B5EF4-FFF2-40B4-BE49-F238E27FC236}">
                <a16:creationId xmlns:a16="http://schemas.microsoft.com/office/drawing/2014/main" id="{AAA8EB42-C9B8-47A1-AD8E-5284CAC7A28F}"/>
              </a:ext>
            </a:extLst>
          </p:cNvPr>
          <p:cNvSpPr txBox="1"/>
          <p:nvPr/>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PARTNER</a:t>
            </a:r>
          </a:p>
        </p:txBody>
      </p:sp>
      <p:sp>
        <p:nvSpPr>
          <p:cNvPr id="26" name="Textfeld 25">
            <a:extLst>
              <a:ext uri="{FF2B5EF4-FFF2-40B4-BE49-F238E27FC236}">
                <a16:creationId xmlns:a16="http://schemas.microsoft.com/office/drawing/2014/main" id="{1AE1F986-7A65-42F6-854B-3B5382EF9543}"/>
              </a:ext>
            </a:extLst>
          </p:cNvPr>
          <p:cNvSpPr txBox="1"/>
          <p:nvPr/>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PROJEKTLEITUNG</a:t>
            </a:r>
          </a:p>
        </p:txBody>
      </p:sp>
      <p:pic>
        <p:nvPicPr>
          <p:cNvPr id="27" name="Grafik 26">
            <a:extLst>
              <a:ext uri="{FF2B5EF4-FFF2-40B4-BE49-F238E27FC236}">
                <a16:creationId xmlns:a16="http://schemas.microsoft.com/office/drawing/2014/main" id="{9F89A291-2C4A-4FAD-B182-92C1304E13B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28" name="Textfeld 27">
            <a:extLst>
              <a:ext uri="{FF2B5EF4-FFF2-40B4-BE49-F238E27FC236}">
                <a16:creationId xmlns:a16="http://schemas.microsoft.com/office/drawing/2014/main" id="{6FC88DF8-14A6-4FEC-8534-53691C9CD10E}"/>
              </a:ext>
            </a:extLst>
          </p:cNvPr>
          <p:cNvSpPr txBox="1"/>
          <p:nvPr/>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SCHIRMHERRSCHAFT</a:t>
            </a:r>
          </a:p>
        </p:txBody>
      </p:sp>
      <p:pic>
        <p:nvPicPr>
          <p:cNvPr id="29" name="Grafik 28">
            <a:extLst>
              <a:ext uri="{FF2B5EF4-FFF2-40B4-BE49-F238E27FC236}">
                <a16:creationId xmlns:a16="http://schemas.microsoft.com/office/drawing/2014/main" id="{B15C8A82-31C0-42FF-A4B1-9FB6B6CED16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30" name="Grafik 29">
            <a:extLst>
              <a:ext uri="{FF2B5EF4-FFF2-40B4-BE49-F238E27FC236}">
                <a16:creationId xmlns:a16="http://schemas.microsoft.com/office/drawing/2014/main" id="{379DA4E9-9A34-401A-A204-F6036B4A832A}"/>
              </a:ext>
            </a:extLst>
          </p:cNvPr>
          <p:cNvPicPr>
            <a:picLocks noChangeAspect="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92216" y="1484784"/>
            <a:ext cx="551917" cy="540000"/>
          </a:xfrm>
          <a:prstGeom prst="rect">
            <a:avLst/>
          </a:prstGeom>
        </p:spPr>
      </p:pic>
      <p:pic>
        <p:nvPicPr>
          <p:cNvPr id="31" name="Grafik 30">
            <a:extLst>
              <a:ext uri="{FF2B5EF4-FFF2-40B4-BE49-F238E27FC236}">
                <a16:creationId xmlns:a16="http://schemas.microsoft.com/office/drawing/2014/main" id="{BB563B2B-2C67-4DEC-BE71-A2CC1F22B07C}"/>
              </a:ext>
            </a:extLst>
          </p:cNvPr>
          <p:cNvPicPr>
            <a:picLocks noChangeAspect="1"/>
          </p:cNvPicPr>
          <p:nvPr/>
        </p:nvPicPr>
        <p:blipFill>
          <a:blip r:embed="rId6"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32" name="Grafik 31">
            <a:extLst>
              <a:ext uri="{FF2B5EF4-FFF2-40B4-BE49-F238E27FC236}">
                <a16:creationId xmlns:a16="http://schemas.microsoft.com/office/drawing/2014/main" id="{3C863F68-3F74-4517-8E04-2A533146864A}"/>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33" name="Textfeld 32">
            <a:extLst>
              <a:ext uri="{FF2B5EF4-FFF2-40B4-BE49-F238E27FC236}">
                <a16:creationId xmlns:a16="http://schemas.microsoft.com/office/drawing/2014/main" id="{D877C0DB-9CE2-4273-B2A6-CE883C9AFA4D}"/>
              </a:ext>
            </a:extLst>
          </p:cNvPr>
          <p:cNvSpPr txBox="1"/>
          <p:nvPr/>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FÖRDERER</a:t>
            </a:r>
          </a:p>
        </p:txBody>
      </p:sp>
      <p:pic>
        <p:nvPicPr>
          <p:cNvPr id="35" name="Grafik 34">
            <a:extLst>
              <a:ext uri="{FF2B5EF4-FFF2-40B4-BE49-F238E27FC236}">
                <a16:creationId xmlns:a16="http://schemas.microsoft.com/office/drawing/2014/main" id="{615E2F4E-95F1-49CD-B564-92282D0EC0EE}"/>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8450556" y="1456949"/>
            <a:ext cx="551917" cy="551917"/>
          </a:xfrm>
          <a:prstGeom prst="rect">
            <a:avLst/>
          </a:prstGeom>
        </p:spPr>
      </p:pic>
    </p:spTree>
    <p:extLst>
      <p:ext uri="{BB962C8B-B14F-4D97-AF65-F5344CB8AC3E}">
        <p14:creationId xmlns:p14="http://schemas.microsoft.com/office/powerpoint/2010/main" val="6436463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1" cstate="print">
            <a:lum/>
          </a:blip>
          <a:srcRect/>
          <a:stretch>
            <a:fillRect/>
          </a:stretch>
        </a:blipFill>
        <a:effectLst/>
      </p:bgPr>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9030F76F-83F8-4C1E-98AA-163A5A61B02B}"/>
              </a:ext>
            </a:extLst>
          </p:cNvPr>
          <p:cNvSpPr>
            <a:spLocks noGrp="1"/>
          </p:cNvSpPr>
          <p:nvPr>
            <p:ph type="title"/>
          </p:nvPr>
        </p:nvSpPr>
        <p:spPr>
          <a:xfrm>
            <a:off x="971600" y="681037"/>
            <a:ext cx="7543750" cy="1009651"/>
          </a:xfrm>
          <a:prstGeom prst="rect">
            <a:avLst/>
          </a:prstGeom>
        </p:spPr>
        <p:txBody>
          <a:bodyPr vert="horz" lIns="91440" tIns="45720" rIns="91440" bIns="45720" rtlCol="0" anchor="ctr">
            <a:normAutofit/>
          </a:bodyPr>
          <a:lstStyle/>
          <a:p>
            <a:r>
              <a:rPr lang="de-DE" dirty="0"/>
              <a:t>Mastertitelformat bearbeiten</a:t>
            </a:r>
          </a:p>
        </p:txBody>
      </p:sp>
      <p:sp>
        <p:nvSpPr>
          <p:cNvPr id="3" name="Textplatzhalter 2">
            <a:extLst>
              <a:ext uri="{FF2B5EF4-FFF2-40B4-BE49-F238E27FC236}">
                <a16:creationId xmlns:a16="http://schemas.microsoft.com/office/drawing/2014/main" id="{2D69E9E8-5B88-444D-9ED6-01261C2C8020}"/>
              </a:ext>
            </a:extLst>
          </p:cNvPr>
          <p:cNvSpPr>
            <a:spLocks noGrp="1"/>
          </p:cNvSpPr>
          <p:nvPr>
            <p:ph type="body" idx="1"/>
          </p:nvPr>
        </p:nvSpPr>
        <p:spPr>
          <a:xfrm>
            <a:off x="971600" y="1825625"/>
            <a:ext cx="7543749" cy="4351338"/>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0" name="Foliennummernplatzhalter 4">
            <a:extLst>
              <a:ext uri="{FF2B5EF4-FFF2-40B4-BE49-F238E27FC236}">
                <a16:creationId xmlns:a16="http://schemas.microsoft.com/office/drawing/2014/main" id="{6B2F4603-69F7-461D-A2D4-6780CECB3BCA}"/>
              </a:ext>
            </a:extLst>
          </p:cNvPr>
          <p:cNvSpPr>
            <a:spLocks noGrp="1"/>
          </p:cNvSpPr>
          <p:nvPr>
            <p:ph type="sldNum" sz="quarter" idx="4"/>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11" name="Date Placeholder 3">
            <a:extLst>
              <a:ext uri="{FF2B5EF4-FFF2-40B4-BE49-F238E27FC236}">
                <a16:creationId xmlns:a16="http://schemas.microsoft.com/office/drawing/2014/main" id="{0F603AA6-9256-4A84-89B6-90C78D8469C5}"/>
              </a:ext>
            </a:extLst>
          </p:cNvPr>
          <p:cNvSpPr>
            <a:spLocks noGrp="1"/>
          </p:cNvSpPr>
          <p:nvPr>
            <p:ph type="dt" sz="half" idx="2"/>
          </p:nvPr>
        </p:nvSpPr>
        <p:spPr>
          <a:xfrm>
            <a:off x="970622" y="6392503"/>
            <a:ext cx="865074" cy="365125"/>
          </a:xfrm>
          <a:prstGeom prst="rect">
            <a:avLst/>
          </a:prstGeom>
        </p:spPr>
        <p:txBody>
          <a:bodyPr anchor="ctr"/>
          <a:lstStyle>
            <a:lvl1pPr algn="l">
              <a:defRPr sz="1200">
                <a:solidFill>
                  <a:schemeClr val="accent6">
                    <a:lumMod val="60000"/>
                    <a:lumOff val="40000"/>
                  </a:schemeClr>
                </a:solidFill>
              </a:defRPr>
            </a:lvl1pPr>
          </a:lstStyle>
          <a:p>
            <a:fld id="{79D0FA8D-CA8C-DF4A-B842-1FF249F930E0}" type="datetime1">
              <a:rPr lang="de-DE" smtClean="0"/>
              <a:t>24.09.20</a:t>
            </a:fld>
            <a:endParaRPr lang="de-DE" dirty="0"/>
          </a:p>
        </p:txBody>
      </p:sp>
      <p:sp>
        <p:nvSpPr>
          <p:cNvPr id="12" name="Footer Placeholder 4">
            <a:extLst>
              <a:ext uri="{FF2B5EF4-FFF2-40B4-BE49-F238E27FC236}">
                <a16:creationId xmlns:a16="http://schemas.microsoft.com/office/drawing/2014/main" id="{B1B8A286-8147-4DF5-A81D-C5EA09CD56AA}"/>
              </a:ext>
            </a:extLst>
          </p:cNvPr>
          <p:cNvSpPr>
            <a:spLocks noGrp="1"/>
          </p:cNvSpPr>
          <p:nvPr>
            <p:ph type="ftr" sz="quarter" idx="3"/>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r>
              <a:rPr lang="de-DE"/>
              <a:t>Forschung trifft Schule - Lehrerfortbildung Teilchenphysik - Dillingen</a:t>
            </a:r>
            <a:endParaRPr lang="de-DE" dirty="0"/>
          </a:p>
        </p:txBody>
      </p:sp>
    </p:spTree>
    <p:extLst>
      <p:ext uri="{BB962C8B-B14F-4D97-AF65-F5344CB8AC3E}">
        <p14:creationId xmlns:p14="http://schemas.microsoft.com/office/powerpoint/2010/main" val="2344273938"/>
      </p:ext>
    </p:extLst>
  </p:cSld>
  <p:clrMap bg1="lt1" tx1="dk1" bg2="lt2" tx2="dk2" accent1="accent1" accent2="accent2" accent3="accent3" accent4="accent4" accent5="accent5" accent6="accent6" hlink="hlink" folHlink="folHlink"/>
  <p:sldLayoutIdLst>
    <p:sldLayoutId id="2147483718" r:id="rId1"/>
    <p:sldLayoutId id="2147483719" r:id="rId2"/>
    <p:sldLayoutId id="2147483720" r:id="rId3"/>
    <p:sldLayoutId id="2147483721" r:id="rId4"/>
    <p:sldLayoutId id="2147483722" r:id="rId5"/>
    <p:sldLayoutId id="2147483723" r:id="rId6"/>
    <p:sldLayoutId id="2147483724" r:id="rId7"/>
    <p:sldLayoutId id="2147483725" r:id="rId8"/>
    <p:sldLayoutId id="2147483726" r:id="rId9"/>
  </p:sldLayoutIdLst>
  <p:hf hdr="0"/>
  <p:txStyles>
    <p:titleStyle>
      <a:lvl1pPr algn="l" defTabSz="914400" rtl="0" eaLnBrk="1" latinLnBrk="0" hangingPunct="1">
        <a:lnSpc>
          <a:spcPct val="90000"/>
        </a:lnSpc>
        <a:spcBef>
          <a:spcPct val="0"/>
        </a:spcBef>
        <a:buNone/>
        <a:defRPr sz="3200" b="1" kern="1200">
          <a:solidFill>
            <a:srgbClr val="003477"/>
          </a:solidFill>
          <a:latin typeface="Arial Narrow" panose="020B0606020202030204" pitchFamily="34" charset="0"/>
          <a:ea typeface="+mj-ea"/>
          <a:cs typeface="+mj-cs"/>
        </a:defRPr>
      </a:lvl1pPr>
    </p:titleStyle>
    <p:bodyStyle>
      <a:lvl1pPr marL="228600" indent="-228600" algn="l" defTabSz="914400" rtl="0" eaLnBrk="1" latinLnBrk="0" hangingPunct="1">
        <a:lnSpc>
          <a:spcPct val="90000"/>
        </a:lnSpc>
        <a:spcBef>
          <a:spcPts val="1000"/>
        </a:spcBef>
        <a:buClr>
          <a:schemeClr val="bg1"/>
        </a:buClr>
        <a:buFont typeface="Arial Narrow" panose="020B0606020202030204" pitchFamily="34" charset="0"/>
        <a:buChar char="►"/>
        <a:defRPr lang="de-DE" sz="2400" kern="1200" baseline="0" dirty="0" smtClean="0">
          <a:solidFill>
            <a:srgbClr val="013476"/>
          </a:solidFill>
          <a:latin typeface="Arial Narrow" panose="020B0606020202030204" pitchFamily="34" charset="0"/>
          <a:ea typeface="+mn-ea"/>
          <a:cs typeface="+mn-cs"/>
        </a:defRPr>
      </a:lvl1pPr>
      <a:lvl2pPr marL="698500" indent="-342900" algn="l" defTabSz="914400" rtl="0" eaLnBrk="1" latinLnBrk="0" hangingPunct="1">
        <a:lnSpc>
          <a:spcPct val="90000"/>
        </a:lnSpc>
        <a:spcBef>
          <a:spcPts val="500"/>
        </a:spcBef>
        <a:buClr>
          <a:srgbClr val="003477"/>
        </a:buClr>
        <a:buSzPct val="120000"/>
        <a:buFont typeface="Wingdings" panose="05000000000000000000" pitchFamily="2" charset="2"/>
        <a:buChar char="§"/>
        <a:defRPr lang="de-DE" sz="2000" kern="1200" dirty="0" smtClean="0">
          <a:solidFill>
            <a:srgbClr val="013476"/>
          </a:solidFill>
          <a:latin typeface="Arial Narrow" panose="020B0606020202030204" pitchFamily="34" charset="0"/>
          <a:ea typeface="+mn-ea"/>
          <a:cs typeface="+mn-cs"/>
        </a:defRPr>
      </a:lvl2pPr>
      <a:lvl3pPr marL="965200" indent="-342900" algn="l" defTabSz="914400" rtl="0" eaLnBrk="1" latinLnBrk="0" hangingPunct="1">
        <a:lnSpc>
          <a:spcPct val="90000"/>
        </a:lnSpc>
        <a:spcBef>
          <a:spcPts val="500"/>
        </a:spcBef>
        <a:buClr>
          <a:schemeClr val="bg1"/>
        </a:buClr>
        <a:buSzPct val="110000"/>
        <a:buFont typeface="Arial" panose="020B0604020202020204" pitchFamily="34" charset="0"/>
        <a:buChar char="•"/>
        <a:defRPr lang="de-DE" sz="1800" kern="1200" dirty="0" smtClean="0">
          <a:solidFill>
            <a:srgbClr val="013476"/>
          </a:solidFill>
          <a:latin typeface="Arial Narrow" panose="020B0606020202030204" pitchFamily="34" charset="0"/>
          <a:ea typeface="+mn-ea"/>
          <a:cs typeface="+mn-cs"/>
        </a:defRPr>
      </a:lvl3pPr>
      <a:lvl4pPr marL="1657350" indent="-285750" algn="l" defTabSz="914400" rtl="0" eaLnBrk="1" latinLnBrk="0" hangingPunct="1">
        <a:lnSpc>
          <a:spcPct val="90000"/>
        </a:lnSpc>
        <a:spcBef>
          <a:spcPts val="500"/>
        </a:spcBef>
        <a:buClr>
          <a:srgbClr val="003477"/>
        </a:buClr>
        <a:buFont typeface="Symbol" panose="05050102010706020507" pitchFamily="18" charset="2"/>
        <a:buChar char="-"/>
        <a:defRPr sz="1800" kern="1200">
          <a:solidFill>
            <a:schemeClr val="tx1"/>
          </a:solidFill>
          <a:latin typeface="+mn-lt"/>
          <a:ea typeface="+mn-ea"/>
          <a:cs typeface="+mn-cs"/>
        </a:defRPr>
      </a:lvl4pPr>
      <a:lvl5pPr marL="2114550" indent="-285750" algn="l" defTabSz="914400" rtl="0" eaLnBrk="1" latinLnBrk="0" hangingPunct="1">
        <a:lnSpc>
          <a:spcPct val="90000"/>
        </a:lnSpc>
        <a:spcBef>
          <a:spcPts val="500"/>
        </a:spcBef>
        <a:buClr>
          <a:srgbClr val="003477"/>
        </a:buClr>
        <a:buFont typeface="Symbol" panose="05050102010706020507" pitchFamily="18" charset="2"/>
        <a:buChar char="-"/>
        <a:defRPr sz="1800"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image" Target="../media/image23.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7.jpe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28.png"/></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1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hyperlink" Target="http://www.teilchenwelt.de/material/materialien-fuer-lehrkraefte/teilchenidentifikation-mit-detektoren/"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2.xml"/><Relationship Id="rId4" Type="http://schemas.openxmlformats.org/officeDocument/2006/relationships/image" Target="../media/image32.jpeg"/></Relationships>
</file>

<file path=ppt/slides/_rels/slide17.xml.rels><?xml version="1.0" encoding="UTF-8" standalone="yes"?>
<Relationships xmlns="http://schemas.openxmlformats.org/package/2006/relationships"><Relationship Id="rId2" Type="http://schemas.openxmlformats.org/officeDocument/2006/relationships/image" Target="../media/image33.gi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20.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comments" Target="../comments/comment1.xml"/></Relationships>
</file>

<file path=ppt/slides/_rels/slide30.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http://www.teilchenwelt.de/" TargetMode="External"/><Relationship Id="rId2" Type="http://schemas.openxmlformats.org/officeDocument/2006/relationships/notesSlide" Target="../notesSlides/notesSlide12.xml"/><Relationship Id="rId1" Type="http://schemas.openxmlformats.org/officeDocument/2006/relationships/slideLayout" Target="../slideLayouts/slideLayout9.xml"/><Relationship Id="rId4" Type="http://schemas.openxmlformats.org/officeDocument/2006/relationships/image" Target="../media/image48.png"/></Relationships>
</file>

<file path=ppt/slides/_rels/slide33.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atlasvirtualvisit.web.cern.ch/content/prepare-your-visit" TargetMode="External"/><Relationship Id="rId7" Type="http://schemas.openxmlformats.org/officeDocument/2006/relationships/comments" Target="../comments/comment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20.png"/></Relationships>
</file>

<file path=ppt/slides/_rels/slide8.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image" Target="../media/image2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normAutofit/>
          </a:bodyPr>
          <a:lstStyle/>
          <a:p>
            <a:r>
              <a:rPr lang="de-DE" sz="4400" b="1" dirty="0"/>
              <a:t>Forschungsmethoden in der Teilchenphysik II</a:t>
            </a:r>
            <a:r>
              <a:rPr lang="de-DE" sz="2800" dirty="0">
                <a:solidFill>
                  <a:srgbClr val="013476"/>
                </a:solidFill>
              </a:rPr>
              <a:t>  </a:t>
            </a:r>
            <a:endParaRPr lang="de-DE" sz="3200" b="0" dirty="0">
              <a:solidFill>
                <a:srgbClr val="013476"/>
              </a:solidFill>
            </a:endParaRPr>
          </a:p>
        </p:txBody>
      </p:sp>
      <p:sp>
        <p:nvSpPr>
          <p:cNvPr id="5" name="Untertitel 4">
            <a:extLst>
              <a:ext uri="{FF2B5EF4-FFF2-40B4-BE49-F238E27FC236}">
                <a16:creationId xmlns:a16="http://schemas.microsoft.com/office/drawing/2014/main" id="{4CBEC70B-84B2-40BF-8F5E-1A3341EB6251}"/>
              </a:ext>
            </a:extLst>
          </p:cNvPr>
          <p:cNvSpPr>
            <a:spLocks noGrp="1"/>
          </p:cNvSpPr>
          <p:nvPr>
            <p:ph type="subTitle" idx="1"/>
          </p:nvPr>
        </p:nvSpPr>
        <p:spPr/>
        <p:txBody>
          <a:bodyPr/>
          <a:lstStyle/>
          <a:p>
            <a:r>
              <a:rPr lang="de-DE" dirty="0"/>
              <a:t>Und ausgewählte Materialen für den Schulunterricht</a:t>
            </a:r>
            <a:br>
              <a:rPr lang="de-DE" dirty="0"/>
            </a:br>
            <a:endParaRPr lang="de-DE" dirty="0"/>
          </a:p>
        </p:txBody>
      </p:sp>
      <p:pic>
        <p:nvPicPr>
          <p:cNvPr id="3" name="Grafik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716" y="6039317"/>
            <a:ext cx="2095578" cy="731208"/>
          </a:xfrm>
          <a:prstGeom prst="rect">
            <a:avLst/>
          </a:prstGeom>
        </p:spPr>
      </p:pic>
      <p:sp>
        <p:nvSpPr>
          <p:cNvPr id="6" name="Rechteck 5">
            <a:extLst>
              <a:ext uri="{FF2B5EF4-FFF2-40B4-BE49-F238E27FC236}">
                <a16:creationId xmlns:a16="http://schemas.microsoft.com/office/drawing/2014/main" id="{97648578-097D-40F1-B01F-92AE12B992CE}"/>
              </a:ext>
            </a:extLst>
          </p:cNvPr>
          <p:cNvSpPr/>
          <p:nvPr/>
        </p:nvSpPr>
        <p:spPr>
          <a:xfrm>
            <a:off x="2411760" y="6112533"/>
            <a:ext cx="4963986" cy="584775"/>
          </a:xfrm>
          <a:prstGeom prst="rect">
            <a:avLst/>
          </a:prstGeom>
        </p:spPr>
        <p:txBody>
          <a:bodyPr wrap="square">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de-DE" sz="1600" dirty="0">
                <a:solidFill>
                  <a:srgbClr val="013476"/>
                </a:solidFill>
                <a:latin typeface="+mj-lt"/>
                <a:ea typeface="+mj-ea"/>
                <a:cs typeface="Arial" panose="020B0604020202020204" pitchFamily="34" charset="0"/>
              </a:rPr>
              <a:t>Philipp Lindenau, Moritz Springer</a:t>
            </a:r>
            <a:br>
              <a:rPr lang="de-DE" sz="2400" dirty="0">
                <a:solidFill>
                  <a:srgbClr val="013476"/>
                </a:solidFill>
                <a:latin typeface="+mj-lt"/>
                <a:ea typeface="+mj-ea"/>
                <a:cs typeface="Arial" panose="020B0604020202020204" pitchFamily="34" charset="0"/>
              </a:rPr>
            </a:br>
            <a:r>
              <a:rPr lang="de-DE" sz="1600" dirty="0">
                <a:solidFill>
                  <a:srgbClr val="003477"/>
                </a:solidFill>
                <a:latin typeface="+mj-lt"/>
                <a:ea typeface="+mj-ea"/>
                <a:cs typeface="Arial" panose="020B0604020202020204" pitchFamily="34" charset="0"/>
              </a:rPr>
              <a:t>Dillingen | 23.-25.09.2020</a:t>
            </a:r>
            <a:endParaRPr lang="de-DE" dirty="0">
              <a:solidFill>
                <a:srgbClr val="003477"/>
              </a:solidFill>
              <a:latin typeface="+mj-lt"/>
            </a:endParaRPr>
          </a:p>
        </p:txBody>
      </p:sp>
    </p:spTree>
    <p:extLst>
      <p:ext uri="{BB962C8B-B14F-4D97-AF65-F5344CB8AC3E}">
        <p14:creationId xmlns:p14="http://schemas.microsoft.com/office/powerpoint/2010/main" val="28161055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Kalorimeter</a:t>
            </a:r>
          </a:p>
        </p:txBody>
      </p:sp>
      <p:sp>
        <p:nvSpPr>
          <p:cNvPr id="3" name="Foliennummernplatzhalter 2"/>
          <p:cNvSpPr>
            <a:spLocks noGrp="1"/>
          </p:cNvSpPr>
          <p:nvPr>
            <p:ph type="sldNum" sz="quarter" idx="12"/>
          </p:nvPr>
        </p:nvSpPr>
        <p:spPr/>
        <p:txBody>
          <a:bodyPr/>
          <a:lstStyle/>
          <a:p>
            <a:fld id="{13EBA283-81CD-428D-9703-4AE41BDC50AA}" type="slidenum">
              <a:rPr lang="de-DE" smtClean="0"/>
              <a:pPr/>
              <a:t>10</a:t>
            </a:fld>
            <a:endParaRPr lang="de-DE" dirty="0"/>
          </a:p>
        </p:txBody>
      </p:sp>
      <p:sp>
        <p:nvSpPr>
          <p:cNvPr id="4" name="Datumsplatzhalter 3"/>
          <p:cNvSpPr>
            <a:spLocks noGrp="1"/>
          </p:cNvSpPr>
          <p:nvPr>
            <p:ph type="dt" sz="half" idx="10"/>
          </p:nvPr>
        </p:nvSpPr>
        <p:spPr/>
        <p:txBody>
          <a:bodyPr/>
          <a:lstStyle/>
          <a:p>
            <a:fld id="{90940F82-C197-0C47-8C31-53497EACFD56}" type="datetime1">
              <a:rPr lang="de-DE" smtClean="0"/>
              <a:t>24.09.20</a:t>
            </a:fld>
            <a:endParaRPr lang="de-DE" dirty="0"/>
          </a:p>
        </p:txBody>
      </p:sp>
      <p:sp>
        <p:nvSpPr>
          <p:cNvPr id="5" name="Fußzeilenplatzhalter 4"/>
          <p:cNvSpPr>
            <a:spLocks noGrp="1"/>
          </p:cNvSpPr>
          <p:nvPr>
            <p:ph type="ftr" sz="quarter" idx="11"/>
          </p:nvPr>
        </p:nvSpPr>
        <p:spPr/>
        <p:txBody>
          <a:bodyPr/>
          <a:lstStyle/>
          <a:p>
            <a:r>
              <a:rPr lang="de-DE"/>
              <a:t>Forschung trifft Schule - Lehrerfortbildung Teilchenphysik - Dillingen</a:t>
            </a:r>
            <a:endParaRPr lang="de-DE" dirty="0"/>
          </a:p>
        </p:txBody>
      </p:sp>
      <p:sp>
        <p:nvSpPr>
          <p:cNvPr id="6" name="Textplatzhalter 5"/>
          <p:cNvSpPr>
            <a:spLocks noGrp="1"/>
          </p:cNvSpPr>
          <p:nvPr>
            <p:ph sz="quarter" idx="13"/>
          </p:nvPr>
        </p:nvSpPr>
        <p:spPr/>
        <p:txBody>
          <a:bodyPr/>
          <a:lstStyle/>
          <a:p>
            <a:r>
              <a:rPr lang="de-DE" dirty="0"/>
              <a:t>Messung der Energie</a:t>
            </a:r>
          </a:p>
          <a:p>
            <a:r>
              <a:rPr lang="de-DE" dirty="0"/>
              <a:t>Aufbau in Schichten</a:t>
            </a:r>
          </a:p>
          <a:p>
            <a:r>
              <a:rPr lang="de-DE" dirty="0"/>
              <a:t>Teilchen wird durch Kalorimeter gestoppt</a:t>
            </a:r>
          </a:p>
          <a:p>
            <a:pPr lvl="1"/>
            <a:r>
              <a:rPr lang="de-DE" dirty="0"/>
              <a:t>Abgegebene Energie wird in Detektorschichten nachgewiesen</a:t>
            </a:r>
          </a:p>
          <a:p>
            <a:r>
              <a:rPr lang="de-DE" dirty="0"/>
              <a:t>EM Kalorimeter</a:t>
            </a:r>
          </a:p>
          <a:p>
            <a:pPr lvl="1"/>
            <a:r>
              <a:rPr lang="de-DE" dirty="0"/>
              <a:t>Nachweis via elektromagnetischen </a:t>
            </a:r>
            <a:br>
              <a:rPr lang="de-DE" dirty="0"/>
            </a:br>
            <a:r>
              <a:rPr lang="de-DE" dirty="0"/>
              <a:t>Kaskaden</a:t>
            </a:r>
          </a:p>
          <a:p>
            <a:pPr lvl="1"/>
            <a:r>
              <a:rPr lang="de-DE" dirty="0"/>
              <a:t>Abhängig von Z des Materials</a:t>
            </a:r>
          </a:p>
          <a:p>
            <a:r>
              <a:rPr lang="de-DE" dirty="0" err="1"/>
              <a:t>Hadronisches</a:t>
            </a:r>
            <a:r>
              <a:rPr lang="de-DE" dirty="0"/>
              <a:t> Kalorimeter</a:t>
            </a:r>
          </a:p>
          <a:p>
            <a:pPr lvl="1"/>
            <a:r>
              <a:rPr lang="de-DE" dirty="0"/>
              <a:t>Nachweis via starker Wechselwirkung</a:t>
            </a:r>
          </a:p>
        </p:txBody>
      </p:sp>
      <p:pic>
        <p:nvPicPr>
          <p:cNvPr id="12" name="Grafik 11">
            <a:extLst>
              <a:ext uri="{FF2B5EF4-FFF2-40B4-BE49-F238E27FC236}">
                <a16:creationId xmlns:a16="http://schemas.microsoft.com/office/drawing/2014/main" id="{A72C9C65-31C1-4A59-8D1C-057174DA6B5A}"/>
              </a:ext>
            </a:extLst>
          </p:cNvPr>
          <p:cNvPicPr>
            <a:picLocks noChangeAspect="1"/>
          </p:cNvPicPr>
          <p:nvPr/>
        </p:nvPicPr>
        <p:blipFill>
          <a:blip r:embed="rId2"/>
          <a:stretch>
            <a:fillRect/>
          </a:stretch>
        </p:blipFill>
        <p:spPr>
          <a:xfrm>
            <a:off x="5940152" y="3717032"/>
            <a:ext cx="2829515" cy="1992839"/>
          </a:xfrm>
          <a:prstGeom prst="rect">
            <a:avLst/>
          </a:prstGeom>
        </p:spPr>
      </p:pic>
      <p:pic>
        <p:nvPicPr>
          <p:cNvPr id="7" name="Grafik 6">
            <a:extLst>
              <a:ext uri="{FF2B5EF4-FFF2-40B4-BE49-F238E27FC236}">
                <a16:creationId xmlns:a16="http://schemas.microsoft.com/office/drawing/2014/main" id="{A5AAE8DF-030E-4C59-B4B8-2B1A12AA3170}"/>
              </a:ext>
            </a:extLst>
          </p:cNvPr>
          <p:cNvPicPr>
            <a:picLocks noChangeAspect="1"/>
          </p:cNvPicPr>
          <p:nvPr/>
        </p:nvPicPr>
        <p:blipFill>
          <a:blip r:embed="rId3"/>
          <a:stretch>
            <a:fillRect/>
          </a:stretch>
        </p:blipFill>
        <p:spPr>
          <a:xfrm>
            <a:off x="5681719" y="3717033"/>
            <a:ext cx="3085892" cy="1952402"/>
          </a:xfrm>
          <a:prstGeom prst="rect">
            <a:avLst/>
          </a:prstGeom>
        </p:spPr>
      </p:pic>
    </p:spTree>
    <p:extLst>
      <p:ext uri="{BB962C8B-B14F-4D97-AF65-F5344CB8AC3E}">
        <p14:creationId xmlns:p14="http://schemas.microsoft.com/office/powerpoint/2010/main" val="433090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
                                            <p:txEl>
                                              <p:pRg st="8" end="8"/>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2400A8B-BA9E-427A-8130-0169B147687D}"/>
              </a:ext>
            </a:extLst>
          </p:cNvPr>
          <p:cNvSpPr>
            <a:spLocks noGrp="1"/>
          </p:cNvSpPr>
          <p:nvPr>
            <p:ph type="title"/>
          </p:nvPr>
        </p:nvSpPr>
        <p:spPr/>
        <p:txBody>
          <a:bodyPr/>
          <a:lstStyle/>
          <a:p>
            <a:r>
              <a:rPr lang="de-DE" dirty="0" err="1"/>
              <a:t>Myonenkammern</a:t>
            </a:r>
            <a:endParaRPr lang="de-DE" dirty="0"/>
          </a:p>
        </p:txBody>
      </p:sp>
      <p:sp>
        <p:nvSpPr>
          <p:cNvPr id="3" name="Foliennummernplatzhalter 2">
            <a:extLst>
              <a:ext uri="{FF2B5EF4-FFF2-40B4-BE49-F238E27FC236}">
                <a16:creationId xmlns:a16="http://schemas.microsoft.com/office/drawing/2014/main" id="{F80C0224-810B-411F-8E07-C5214101181E}"/>
              </a:ext>
            </a:extLst>
          </p:cNvPr>
          <p:cNvSpPr>
            <a:spLocks noGrp="1"/>
          </p:cNvSpPr>
          <p:nvPr>
            <p:ph type="sldNum" sz="quarter" idx="12"/>
          </p:nvPr>
        </p:nvSpPr>
        <p:spPr/>
        <p:txBody>
          <a:bodyPr/>
          <a:lstStyle/>
          <a:p>
            <a:fld id="{13EBA283-81CD-428D-9703-4AE41BDC50AA}" type="slidenum">
              <a:rPr lang="de-DE" smtClean="0"/>
              <a:pPr/>
              <a:t>11</a:t>
            </a:fld>
            <a:endParaRPr lang="de-DE" dirty="0"/>
          </a:p>
        </p:txBody>
      </p:sp>
      <p:sp>
        <p:nvSpPr>
          <p:cNvPr id="5" name="Datumsplatzhalter 4">
            <a:extLst>
              <a:ext uri="{FF2B5EF4-FFF2-40B4-BE49-F238E27FC236}">
                <a16:creationId xmlns:a16="http://schemas.microsoft.com/office/drawing/2014/main" id="{F52EE69F-0036-404A-AE86-16B6C8658AB2}"/>
              </a:ext>
            </a:extLst>
          </p:cNvPr>
          <p:cNvSpPr>
            <a:spLocks noGrp="1"/>
          </p:cNvSpPr>
          <p:nvPr>
            <p:ph type="dt" sz="half" idx="10"/>
          </p:nvPr>
        </p:nvSpPr>
        <p:spPr/>
        <p:txBody>
          <a:bodyPr/>
          <a:lstStyle/>
          <a:p>
            <a:fld id="{804F6BD7-E253-9149-83C6-E1D6D3A6DF2D}" type="datetime1">
              <a:rPr lang="de-DE" smtClean="0"/>
              <a:t>24.09.20</a:t>
            </a:fld>
            <a:endParaRPr lang="de-DE" dirty="0"/>
          </a:p>
        </p:txBody>
      </p:sp>
      <p:sp>
        <p:nvSpPr>
          <p:cNvPr id="6" name="Fußzeilenplatzhalter 5">
            <a:extLst>
              <a:ext uri="{FF2B5EF4-FFF2-40B4-BE49-F238E27FC236}">
                <a16:creationId xmlns:a16="http://schemas.microsoft.com/office/drawing/2014/main" id="{3626937E-8D2B-4579-A589-53D318C9ECB9}"/>
              </a:ext>
            </a:extLst>
          </p:cNvPr>
          <p:cNvSpPr>
            <a:spLocks noGrp="1"/>
          </p:cNvSpPr>
          <p:nvPr>
            <p:ph type="ftr" sz="quarter" idx="11"/>
          </p:nvPr>
        </p:nvSpPr>
        <p:spPr/>
        <p:txBody>
          <a:bodyPr/>
          <a:lstStyle/>
          <a:p>
            <a:r>
              <a:rPr lang="de-DE"/>
              <a:t>Forschung trifft Schule - Lehrerfortbildung Teilchenphysik - Dillingen</a:t>
            </a:r>
            <a:endParaRPr lang="de-DE" dirty="0"/>
          </a:p>
        </p:txBody>
      </p:sp>
      <p:sp>
        <p:nvSpPr>
          <p:cNvPr id="4" name="Textplatzhalter 3">
            <a:extLst>
              <a:ext uri="{FF2B5EF4-FFF2-40B4-BE49-F238E27FC236}">
                <a16:creationId xmlns:a16="http://schemas.microsoft.com/office/drawing/2014/main" id="{8653B81E-F37E-489E-AE6C-F269684A7714}"/>
              </a:ext>
            </a:extLst>
          </p:cNvPr>
          <p:cNvSpPr>
            <a:spLocks noGrp="1"/>
          </p:cNvSpPr>
          <p:nvPr>
            <p:ph sz="quarter" idx="13"/>
          </p:nvPr>
        </p:nvSpPr>
        <p:spPr/>
        <p:txBody>
          <a:bodyPr/>
          <a:lstStyle/>
          <a:p>
            <a:r>
              <a:rPr lang="de-DE" dirty="0"/>
              <a:t>1.150 </a:t>
            </a:r>
            <a:r>
              <a:rPr lang="de-DE" dirty="0" err="1"/>
              <a:t>Myonenkammern</a:t>
            </a:r>
            <a:r>
              <a:rPr lang="de-DE" dirty="0"/>
              <a:t> </a:t>
            </a:r>
          </a:p>
          <a:p>
            <a:r>
              <a:rPr lang="de-DE" dirty="0"/>
              <a:t>Mehr als 350.000 </a:t>
            </a:r>
            <a:br>
              <a:rPr lang="de-DE" dirty="0"/>
            </a:br>
            <a:r>
              <a:rPr lang="de-DE" dirty="0"/>
              <a:t>Driftrohren </a:t>
            </a:r>
          </a:p>
          <a:p>
            <a:r>
              <a:rPr lang="de-DE" dirty="0"/>
              <a:t>Gesamtfläche ~</a:t>
            </a:r>
            <a:br>
              <a:rPr lang="de-DE" dirty="0"/>
            </a:br>
            <a:r>
              <a:rPr lang="de-DE" dirty="0"/>
              <a:t>eines Fußballfelds </a:t>
            </a:r>
          </a:p>
          <a:p>
            <a:r>
              <a:rPr lang="de-DE" dirty="0"/>
              <a:t>Genauigkeit der </a:t>
            </a:r>
            <a:br>
              <a:rPr lang="de-DE" dirty="0"/>
            </a:br>
            <a:r>
              <a:rPr lang="de-DE" dirty="0"/>
              <a:t>Ortsauflösung auf </a:t>
            </a:r>
            <a:br>
              <a:rPr lang="de-DE" dirty="0"/>
            </a:br>
            <a:r>
              <a:rPr lang="de-DE" dirty="0"/>
              <a:t>wenige Hundertstel </a:t>
            </a:r>
            <a:br>
              <a:rPr lang="de-DE" dirty="0"/>
            </a:br>
            <a:r>
              <a:rPr lang="de-DE" dirty="0"/>
              <a:t>Millimeter genau</a:t>
            </a:r>
          </a:p>
        </p:txBody>
      </p:sp>
      <p:pic>
        <p:nvPicPr>
          <p:cNvPr id="8" name="Grafik 7">
            <a:extLst>
              <a:ext uri="{FF2B5EF4-FFF2-40B4-BE49-F238E27FC236}">
                <a16:creationId xmlns:a16="http://schemas.microsoft.com/office/drawing/2014/main" id="{84BDB3D1-A531-4CC6-93F9-509295B5C50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11960" y="2615131"/>
            <a:ext cx="4762500" cy="3571875"/>
          </a:xfrm>
          <a:prstGeom prst="rect">
            <a:avLst/>
          </a:prstGeom>
        </p:spPr>
      </p:pic>
    </p:spTree>
    <p:extLst>
      <p:ext uri="{BB962C8B-B14F-4D97-AF65-F5344CB8AC3E}">
        <p14:creationId xmlns:p14="http://schemas.microsoft.com/office/powerpoint/2010/main" val="30367242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Grafik 7" descr="Teilchenspuren im ATLAS - Grafik.jpg"/>
          <p:cNvPicPr>
            <a:picLocks noChangeAspect="1"/>
          </p:cNvPicPr>
          <p:nvPr/>
        </p:nvPicPr>
        <p:blipFill>
          <a:blip r:embed="rId3" cstate="print"/>
          <a:srcRect l="17712" t="12286" r="13776" b="74101"/>
          <a:stretch>
            <a:fillRect/>
          </a:stretch>
        </p:blipFill>
        <p:spPr bwMode="auto">
          <a:xfrm>
            <a:off x="1187450" y="1345580"/>
            <a:ext cx="7143750" cy="1003300"/>
          </a:xfrm>
          <a:prstGeom prst="rect">
            <a:avLst/>
          </a:prstGeom>
          <a:noFill/>
          <a:ln w="9525">
            <a:noFill/>
            <a:miter lim="800000"/>
            <a:headEnd/>
            <a:tailEnd/>
          </a:ln>
        </p:spPr>
      </p:pic>
      <p:sp>
        <p:nvSpPr>
          <p:cNvPr id="17411" name="Titel 1"/>
          <p:cNvSpPr>
            <a:spLocks noGrp="1"/>
          </p:cNvSpPr>
          <p:nvPr>
            <p:ph type="title"/>
          </p:nvPr>
        </p:nvSpPr>
        <p:spPr/>
        <p:txBody>
          <a:bodyPr>
            <a:normAutofit/>
          </a:bodyPr>
          <a:lstStyle/>
          <a:p>
            <a:pPr eaLnBrk="1" hangingPunct="1"/>
            <a:r>
              <a:rPr dirty="0" err="1"/>
              <a:t>Teilchenspuren</a:t>
            </a:r>
            <a:r>
              <a:rPr dirty="0"/>
              <a:t> </a:t>
            </a:r>
            <a:r>
              <a:rPr dirty="0" err="1"/>
              <a:t>im</a:t>
            </a:r>
            <a:r>
              <a:rPr dirty="0"/>
              <a:t> ATLAS-</a:t>
            </a:r>
            <a:r>
              <a:rPr dirty="0" err="1"/>
              <a:t>Detektor</a:t>
            </a:r>
            <a:endParaRPr dirty="0"/>
          </a:p>
        </p:txBody>
      </p:sp>
      <p:sp>
        <p:nvSpPr>
          <p:cNvPr id="6" name="Foliennummernplatzhalter 5"/>
          <p:cNvSpPr>
            <a:spLocks noGrp="1"/>
          </p:cNvSpPr>
          <p:nvPr>
            <p:ph type="sldNum" sz="quarter" idx="12"/>
          </p:nvPr>
        </p:nvSpPr>
        <p:spPr/>
        <p:txBody>
          <a:bodyPr/>
          <a:lstStyle/>
          <a:p>
            <a:fld id="{13EBA283-81CD-428D-9703-4AE41BDC50AA}" type="slidenum">
              <a:rPr lang="de-DE" smtClean="0"/>
              <a:pPr/>
              <a:t>12</a:t>
            </a:fld>
            <a:endParaRPr lang="de-DE" dirty="0"/>
          </a:p>
        </p:txBody>
      </p:sp>
      <p:sp>
        <p:nvSpPr>
          <p:cNvPr id="3" name="Datumsplatzhalter 2"/>
          <p:cNvSpPr>
            <a:spLocks noGrp="1"/>
          </p:cNvSpPr>
          <p:nvPr>
            <p:ph type="dt" sz="half" idx="10"/>
          </p:nvPr>
        </p:nvSpPr>
        <p:spPr/>
        <p:txBody>
          <a:bodyPr/>
          <a:lstStyle/>
          <a:p>
            <a:fld id="{CDC2F72F-3161-0341-AE08-FAFF14E7E0F0}" type="datetime1">
              <a:rPr lang="de-DE" smtClean="0"/>
              <a:t>24.09.20</a:t>
            </a:fld>
            <a:endParaRPr lang="de-DE" dirty="0"/>
          </a:p>
        </p:txBody>
      </p:sp>
      <p:sp>
        <p:nvSpPr>
          <p:cNvPr id="4" name="Fußzeilenplatzhalter 3"/>
          <p:cNvSpPr>
            <a:spLocks noGrp="1"/>
          </p:cNvSpPr>
          <p:nvPr>
            <p:ph type="ftr" sz="quarter" idx="11"/>
          </p:nvPr>
        </p:nvSpPr>
        <p:spPr/>
        <p:txBody>
          <a:bodyPr/>
          <a:lstStyle/>
          <a:p>
            <a:r>
              <a:rPr lang="de-DE"/>
              <a:t>Forschung trifft Schule - Lehrerfortbildung Teilchenphysik - Dillingen</a:t>
            </a:r>
            <a:endParaRPr lang="de-DE" dirty="0"/>
          </a:p>
        </p:txBody>
      </p:sp>
      <p:sp>
        <p:nvSpPr>
          <p:cNvPr id="5" name="Rechteck 4"/>
          <p:cNvSpPr/>
          <p:nvPr/>
        </p:nvSpPr>
        <p:spPr>
          <a:xfrm>
            <a:off x="1258888" y="1341438"/>
            <a:ext cx="1512887" cy="1079500"/>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e-DE"/>
          </a:p>
        </p:txBody>
      </p:sp>
      <p:pic>
        <p:nvPicPr>
          <p:cNvPr id="17414" name="Grafik 6" descr="Teilchenspuren im ATLAS - Grafik.jpg"/>
          <p:cNvPicPr>
            <a:picLocks noChangeAspect="1"/>
          </p:cNvPicPr>
          <p:nvPr/>
        </p:nvPicPr>
        <p:blipFill>
          <a:blip r:embed="rId4" cstate="print"/>
          <a:srcRect t="21191" r="12463"/>
          <a:stretch>
            <a:fillRect/>
          </a:stretch>
        </p:blipFill>
        <p:spPr bwMode="auto">
          <a:xfrm>
            <a:off x="1116013" y="2132856"/>
            <a:ext cx="7416800" cy="4246563"/>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6AC304D-9B30-439C-A322-E31D5C707A0B}"/>
              </a:ext>
            </a:extLst>
          </p:cNvPr>
          <p:cNvSpPr>
            <a:spLocks noGrp="1"/>
          </p:cNvSpPr>
          <p:nvPr>
            <p:ph type="title"/>
          </p:nvPr>
        </p:nvSpPr>
        <p:spPr/>
        <p:txBody>
          <a:bodyPr/>
          <a:lstStyle/>
          <a:p>
            <a:r>
              <a:rPr lang="de-DE" dirty="0"/>
              <a:t>DER ATLAS-DETEKTOR</a:t>
            </a:r>
          </a:p>
        </p:txBody>
      </p:sp>
      <p:sp>
        <p:nvSpPr>
          <p:cNvPr id="3" name="Foliennummernplatzhalter 2">
            <a:extLst>
              <a:ext uri="{FF2B5EF4-FFF2-40B4-BE49-F238E27FC236}">
                <a16:creationId xmlns:a16="http://schemas.microsoft.com/office/drawing/2014/main" id="{EA9D0EE4-1024-4582-B0C3-D2AE8F5A9365}"/>
              </a:ext>
            </a:extLst>
          </p:cNvPr>
          <p:cNvSpPr>
            <a:spLocks noGrp="1"/>
          </p:cNvSpPr>
          <p:nvPr>
            <p:ph type="sldNum" sz="quarter" idx="12"/>
          </p:nvPr>
        </p:nvSpPr>
        <p:spPr/>
        <p:txBody>
          <a:bodyPr/>
          <a:lstStyle/>
          <a:p>
            <a:fld id="{13EBA283-81CD-428D-9703-4AE41BDC50AA}" type="slidenum">
              <a:rPr lang="de-DE" smtClean="0"/>
              <a:pPr/>
              <a:t>13</a:t>
            </a:fld>
            <a:endParaRPr lang="de-DE" dirty="0"/>
          </a:p>
        </p:txBody>
      </p:sp>
      <p:sp>
        <p:nvSpPr>
          <p:cNvPr id="4" name="Datumsplatzhalter 3">
            <a:extLst>
              <a:ext uri="{FF2B5EF4-FFF2-40B4-BE49-F238E27FC236}">
                <a16:creationId xmlns:a16="http://schemas.microsoft.com/office/drawing/2014/main" id="{733094DD-1278-4BC9-A858-21923DB48468}"/>
              </a:ext>
            </a:extLst>
          </p:cNvPr>
          <p:cNvSpPr>
            <a:spLocks noGrp="1"/>
          </p:cNvSpPr>
          <p:nvPr>
            <p:ph type="dt" sz="half" idx="10"/>
          </p:nvPr>
        </p:nvSpPr>
        <p:spPr/>
        <p:txBody>
          <a:bodyPr/>
          <a:lstStyle/>
          <a:p>
            <a:fld id="{7295BA26-44E1-8D44-814E-6FD6CD2DA9CF}" type="datetime1">
              <a:rPr lang="de-DE" smtClean="0"/>
              <a:t>24.09.20</a:t>
            </a:fld>
            <a:endParaRPr lang="de-DE" dirty="0"/>
          </a:p>
        </p:txBody>
      </p:sp>
      <p:sp>
        <p:nvSpPr>
          <p:cNvPr id="5" name="Fußzeilenplatzhalter 4">
            <a:extLst>
              <a:ext uri="{FF2B5EF4-FFF2-40B4-BE49-F238E27FC236}">
                <a16:creationId xmlns:a16="http://schemas.microsoft.com/office/drawing/2014/main" id="{F1C482D9-5980-4AA2-BB9B-42CE89D01873}"/>
              </a:ext>
            </a:extLst>
          </p:cNvPr>
          <p:cNvSpPr>
            <a:spLocks noGrp="1"/>
          </p:cNvSpPr>
          <p:nvPr>
            <p:ph type="ftr" sz="quarter" idx="11"/>
          </p:nvPr>
        </p:nvSpPr>
        <p:spPr/>
        <p:txBody>
          <a:bodyPr/>
          <a:lstStyle/>
          <a:p>
            <a:r>
              <a:rPr lang="de-DE"/>
              <a:t>Forschung trifft Schule - Lehrerfortbildung Teilchenphysik - Dillingen</a:t>
            </a:r>
            <a:endParaRPr lang="de-DE" dirty="0"/>
          </a:p>
        </p:txBody>
      </p:sp>
      <p:pic>
        <p:nvPicPr>
          <p:cNvPr id="7" name="ATLAS_Intro">
            <a:hlinkClick r:id="" action="ppaction://media"/>
            <a:extLst>
              <a:ext uri="{FF2B5EF4-FFF2-40B4-BE49-F238E27FC236}">
                <a16:creationId xmlns:a16="http://schemas.microsoft.com/office/drawing/2014/main" id="{F483BD70-FACE-4387-85EE-6F4E8F4B53EC}"/>
              </a:ext>
            </a:extLst>
          </p:cNvPr>
          <p:cNvPicPr>
            <a:picLocks noGrp="1" noChangeAspect="1"/>
          </p:cNvPicPr>
          <p:nvPr>
            <p:ph sz="quarter" idx="13"/>
            <a:videoFile r:link="rId2"/>
            <p:extLst>
              <p:ext uri="{DAA4B4D4-6D71-4841-9C94-3DE7FCFB9230}">
                <p14:media xmlns:p14="http://schemas.microsoft.com/office/powerpoint/2010/main" r:embed="rId1"/>
              </p:ext>
            </p:extLst>
          </p:nvPr>
        </p:nvPicPr>
        <p:blipFill>
          <a:blip r:embed="rId4"/>
          <a:stretch>
            <a:fillRect/>
          </a:stretch>
        </p:blipFill>
        <p:spPr>
          <a:xfrm>
            <a:off x="1720850" y="1773238"/>
            <a:ext cx="6046788" cy="4535487"/>
          </a:xfrm>
        </p:spPr>
      </p:pic>
    </p:spTree>
    <p:extLst>
      <p:ext uri="{BB962C8B-B14F-4D97-AF65-F5344CB8AC3E}">
        <p14:creationId xmlns:p14="http://schemas.microsoft.com/office/powerpoint/2010/main" val="19838964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76610"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7"/>
                </p:tgtEl>
              </p:cMediaNode>
            </p:video>
            <p:seq concurrent="1" nextAc="seek">
              <p:cTn id="8" restart="whenNotActive" fill="hold" evtFilter="cancelBubble" nodeType="interactiveSeq">
                <p:stCondLst>
                  <p:cond evt="onClick" delay="0">
                    <p:tgtEl>
                      <p:spTgt spid="7"/>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7"/>
                                        </p:tgtEl>
                                      </p:cBhvr>
                                    </p:cmd>
                                  </p:childTnLst>
                                </p:cTn>
                              </p:par>
                            </p:childTnLst>
                          </p:cTn>
                        </p:par>
                      </p:childTnLst>
                    </p:cTn>
                  </p:par>
                </p:childTnLst>
              </p:cTn>
              <p:nextCondLst>
                <p:cond evt="onClick" delay="0">
                  <p:tgtEl>
                    <p:spTgt spid="7"/>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dirty="0"/>
              <a:t>Aufgaben/Materialen für den Schulunterricht </a:t>
            </a:r>
          </a:p>
        </p:txBody>
      </p:sp>
      <p:sp>
        <p:nvSpPr>
          <p:cNvPr id="56322" name="Inhaltsplatzhalter 13"/>
          <p:cNvSpPr>
            <a:spLocks noGrp="1"/>
          </p:cNvSpPr>
          <p:nvPr>
            <p:ph sz="quarter" idx="13"/>
          </p:nvPr>
        </p:nvSpPr>
        <p:spPr/>
        <p:txBody>
          <a:bodyPr/>
          <a:lstStyle/>
          <a:p>
            <a:pPr>
              <a:defRPr/>
            </a:pPr>
            <a:r>
              <a:rPr lang="de-DE" sz="2000" dirty="0"/>
              <a:t>Bildgebende Detektoren </a:t>
            </a:r>
          </a:p>
          <a:p>
            <a:pPr lvl="1">
              <a:defRPr/>
            </a:pPr>
            <a:r>
              <a:rPr lang="de-DE" sz="1800" dirty="0"/>
              <a:t>Nebelkammer</a:t>
            </a:r>
          </a:p>
          <a:p>
            <a:pPr lvl="1">
              <a:defRPr/>
            </a:pPr>
            <a:r>
              <a:rPr lang="de-DE" sz="1800" dirty="0"/>
              <a:t>Blasenkammer </a:t>
            </a:r>
          </a:p>
          <a:p>
            <a:pPr>
              <a:defRPr/>
            </a:pPr>
            <a:endParaRPr lang="de-DE" sz="2000" dirty="0"/>
          </a:p>
          <a:p>
            <a:pPr>
              <a:defRPr/>
            </a:pPr>
            <a:endParaRPr lang="de-DE" sz="2000" dirty="0"/>
          </a:p>
          <a:p>
            <a:pPr>
              <a:defRPr/>
            </a:pPr>
            <a:endParaRPr lang="de-DE" sz="2000" dirty="0"/>
          </a:p>
          <a:p>
            <a:pPr>
              <a:defRPr/>
            </a:pPr>
            <a:endParaRPr lang="de-DE" sz="2000" dirty="0"/>
          </a:p>
          <a:p>
            <a:pPr>
              <a:defRPr/>
            </a:pPr>
            <a:endParaRPr lang="de-DE" sz="2000" dirty="0"/>
          </a:p>
          <a:p>
            <a:pPr>
              <a:defRPr/>
            </a:pPr>
            <a:r>
              <a:rPr lang="de-DE" sz="2000" b="1" dirty="0"/>
              <a:t>Blasenkammer Events mit </a:t>
            </a:r>
            <a:br>
              <a:rPr lang="de-DE" sz="2000" b="1" dirty="0"/>
            </a:br>
            <a:r>
              <a:rPr lang="de-DE" sz="2000" b="1" dirty="0" err="1"/>
              <a:t>Geo</a:t>
            </a:r>
            <a:r>
              <a:rPr lang="de-DE" sz="2000" b="1" dirty="0"/>
              <a:t> </a:t>
            </a:r>
            <a:r>
              <a:rPr lang="de-DE" sz="2000" b="1" dirty="0" err="1"/>
              <a:t>Gebra</a:t>
            </a:r>
            <a:endParaRPr lang="de-DE" sz="2000" b="1" dirty="0"/>
          </a:p>
        </p:txBody>
      </p:sp>
      <p:sp>
        <p:nvSpPr>
          <p:cNvPr id="5" name="Inhaltsplatzhalter 4"/>
          <p:cNvSpPr>
            <a:spLocks noGrp="1"/>
          </p:cNvSpPr>
          <p:nvPr>
            <p:ph type="body" idx="4294967295"/>
          </p:nvPr>
        </p:nvSpPr>
        <p:spPr>
          <a:xfrm>
            <a:off x="5400675" y="2060575"/>
            <a:ext cx="3743325" cy="3957638"/>
          </a:xfrm>
        </p:spPr>
        <p:txBody>
          <a:bodyPr/>
          <a:lstStyle/>
          <a:p>
            <a:pPr>
              <a:defRPr/>
            </a:pPr>
            <a:r>
              <a:rPr lang="de-DE" sz="2000" dirty="0"/>
              <a:t>Elektronische Detektoren</a:t>
            </a:r>
          </a:p>
          <a:p>
            <a:pPr lvl="1">
              <a:defRPr/>
            </a:pPr>
            <a:r>
              <a:rPr lang="de-DE" sz="1800" dirty="0"/>
              <a:t>ATLAS-Detektor</a:t>
            </a:r>
          </a:p>
          <a:p>
            <a:pPr lvl="1">
              <a:defRPr/>
            </a:pPr>
            <a:r>
              <a:rPr lang="de-DE" sz="1800" dirty="0"/>
              <a:t>Geigerzähler</a:t>
            </a:r>
          </a:p>
          <a:p>
            <a:pPr>
              <a:defRPr/>
            </a:pPr>
            <a:endParaRPr lang="de-DE" sz="2000" dirty="0"/>
          </a:p>
          <a:p>
            <a:pPr>
              <a:defRPr/>
            </a:pPr>
            <a:endParaRPr lang="de-DE" sz="2000" dirty="0"/>
          </a:p>
          <a:p>
            <a:pPr>
              <a:defRPr/>
            </a:pPr>
            <a:endParaRPr lang="de-DE" sz="2000" dirty="0"/>
          </a:p>
          <a:p>
            <a:pPr>
              <a:defRPr/>
            </a:pPr>
            <a:endParaRPr lang="de-DE" sz="2000" dirty="0"/>
          </a:p>
          <a:p>
            <a:pPr>
              <a:defRPr/>
            </a:pPr>
            <a:endParaRPr lang="de-DE" sz="2000" dirty="0"/>
          </a:p>
          <a:p>
            <a:pPr>
              <a:defRPr/>
            </a:pPr>
            <a:r>
              <a:rPr lang="de-DE" sz="2000" b="1" dirty="0"/>
              <a:t>Event Displays von Großdetektoren </a:t>
            </a:r>
          </a:p>
        </p:txBody>
      </p:sp>
      <p:pic>
        <p:nvPicPr>
          <p:cNvPr id="56323" name="Picture 10"/>
          <p:cNvPicPr>
            <a:picLocks noChangeAspect="1" noChangeArrowheads="1"/>
          </p:cNvPicPr>
          <p:nvPr/>
        </p:nvPicPr>
        <p:blipFill>
          <a:blip r:embed="rId3" cstate="print">
            <a:clrChange>
              <a:clrFrom>
                <a:srgbClr val="FFFFFF"/>
              </a:clrFrom>
              <a:clrTo>
                <a:srgbClr val="FFFFFF">
                  <a:alpha val="0"/>
                </a:srgbClr>
              </a:clrTo>
            </a:clrChange>
          </a:blip>
          <a:srcRect t="8885"/>
          <a:stretch>
            <a:fillRect/>
          </a:stretch>
        </p:blipFill>
        <p:spPr bwMode="auto">
          <a:xfrm>
            <a:off x="5004048" y="3131865"/>
            <a:ext cx="2952328" cy="1972606"/>
          </a:xfrm>
          <a:prstGeom prst="rect">
            <a:avLst/>
          </a:prstGeom>
          <a:noFill/>
          <a:ln w="9525">
            <a:noFill/>
            <a:round/>
            <a:headEnd/>
            <a:tailEnd/>
          </a:ln>
        </p:spPr>
      </p:pic>
      <p:pic>
        <p:nvPicPr>
          <p:cNvPr id="7177" name="Picture 9" descr="http://courses.washington.edu/partsym/Img/bubble.jpg"/>
          <p:cNvPicPr>
            <a:picLocks noChangeArrowheads="1"/>
          </p:cNvPicPr>
          <p:nvPr/>
        </p:nvPicPr>
        <p:blipFill>
          <a:blip r:embed="rId4" cstate="print"/>
          <a:srcRect/>
          <a:stretch>
            <a:fillRect/>
          </a:stretch>
        </p:blipFill>
        <p:spPr bwMode="auto">
          <a:xfrm>
            <a:off x="1403648" y="3212976"/>
            <a:ext cx="1944216" cy="1584176"/>
          </a:xfrm>
          <a:prstGeom prst="rect">
            <a:avLst/>
          </a:prstGeom>
          <a:noFill/>
          <a:ln w="9525">
            <a:noFill/>
            <a:miter lim="800000"/>
            <a:headEnd/>
            <a:tailEnd/>
          </a:ln>
        </p:spPr>
      </p:pic>
      <p:sp>
        <p:nvSpPr>
          <p:cNvPr id="7" name="Datumsplatzhalter 6">
            <a:extLst>
              <a:ext uri="{FF2B5EF4-FFF2-40B4-BE49-F238E27FC236}">
                <a16:creationId xmlns:a16="http://schemas.microsoft.com/office/drawing/2014/main" id="{64CCB904-4C13-4309-A4AA-153B600B89C2}"/>
              </a:ext>
            </a:extLst>
          </p:cNvPr>
          <p:cNvSpPr>
            <a:spLocks noGrp="1"/>
          </p:cNvSpPr>
          <p:nvPr>
            <p:ph type="dt" sz="half" idx="10"/>
          </p:nvPr>
        </p:nvSpPr>
        <p:spPr/>
        <p:txBody>
          <a:bodyPr/>
          <a:lstStyle/>
          <a:p>
            <a:fld id="{FCDDB068-5DB5-9E47-ADE8-48717BD970E7}" type="datetime1">
              <a:rPr lang="de-DE" smtClean="0"/>
              <a:t>24.09.20</a:t>
            </a:fld>
            <a:endParaRPr lang="de-DE" dirty="0"/>
          </a:p>
        </p:txBody>
      </p:sp>
      <p:sp>
        <p:nvSpPr>
          <p:cNvPr id="8" name="Fußzeilenplatzhalter 7">
            <a:extLst>
              <a:ext uri="{FF2B5EF4-FFF2-40B4-BE49-F238E27FC236}">
                <a16:creationId xmlns:a16="http://schemas.microsoft.com/office/drawing/2014/main" id="{BF59E9DC-4332-4113-B9F2-DA5B29C29AAA}"/>
              </a:ext>
            </a:extLst>
          </p:cNvPr>
          <p:cNvSpPr>
            <a:spLocks noGrp="1"/>
          </p:cNvSpPr>
          <p:nvPr>
            <p:ph type="ftr" sz="quarter" idx="11"/>
          </p:nvPr>
        </p:nvSpPr>
        <p:spPr/>
        <p:txBody>
          <a:bodyPr/>
          <a:lstStyle/>
          <a:p>
            <a:r>
              <a:rPr lang="de-DE"/>
              <a:t>Forschung trifft Schule - Lehrerfortbildung Teilchenphysik - Dillingen</a:t>
            </a:r>
            <a:endParaRPr lang="de-DE" dirty="0"/>
          </a:p>
        </p:txBody>
      </p:sp>
      <p:sp>
        <p:nvSpPr>
          <p:cNvPr id="9" name="Foliennummernplatzhalter 8">
            <a:extLst>
              <a:ext uri="{FF2B5EF4-FFF2-40B4-BE49-F238E27FC236}">
                <a16:creationId xmlns:a16="http://schemas.microsoft.com/office/drawing/2014/main" id="{CA72EF74-1E7E-4C33-9876-DEC65C5E6998}"/>
              </a:ext>
            </a:extLst>
          </p:cNvPr>
          <p:cNvSpPr>
            <a:spLocks noGrp="1"/>
          </p:cNvSpPr>
          <p:nvPr>
            <p:ph type="sldNum" sz="quarter" idx="12"/>
          </p:nvPr>
        </p:nvSpPr>
        <p:spPr/>
        <p:txBody>
          <a:bodyPr/>
          <a:lstStyle/>
          <a:p>
            <a:fld id="{13EBA283-81CD-428D-9703-4AE41BDC50AA}" type="slidenum">
              <a:rPr lang="de-DE" smtClean="0"/>
              <a:pPr/>
              <a:t>14</a:t>
            </a:fld>
            <a:endParaRPr lang="de-DE" dirty="0"/>
          </a:p>
        </p:txBody>
      </p:sp>
    </p:spTree>
    <p:extLst>
      <p:ext uri="{BB962C8B-B14F-4D97-AF65-F5344CB8AC3E}">
        <p14:creationId xmlns:p14="http://schemas.microsoft.com/office/powerpoint/2010/main" val="23933053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6322">
                                            <p:txEl>
                                              <p:pRg st="8" end="8"/>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7F9D68A-FA57-48F1-8BC3-C93199BE4071}"/>
              </a:ext>
            </a:extLst>
          </p:cNvPr>
          <p:cNvSpPr>
            <a:spLocks noGrp="1"/>
          </p:cNvSpPr>
          <p:nvPr>
            <p:ph type="title"/>
          </p:nvPr>
        </p:nvSpPr>
        <p:spPr/>
        <p:txBody>
          <a:bodyPr/>
          <a:lstStyle/>
          <a:p>
            <a:r>
              <a:rPr lang="de-DE" dirty="0"/>
              <a:t>Bildgebende Detektoren im Unterricht</a:t>
            </a:r>
          </a:p>
        </p:txBody>
      </p:sp>
      <p:sp>
        <p:nvSpPr>
          <p:cNvPr id="5" name="Foliennummernplatzhalter 4">
            <a:extLst>
              <a:ext uri="{FF2B5EF4-FFF2-40B4-BE49-F238E27FC236}">
                <a16:creationId xmlns:a16="http://schemas.microsoft.com/office/drawing/2014/main" id="{4DA804B4-B772-428D-B1EF-08E03A7839F0}"/>
              </a:ext>
            </a:extLst>
          </p:cNvPr>
          <p:cNvSpPr>
            <a:spLocks noGrp="1"/>
          </p:cNvSpPr>
          <p:nvPr>
            <p:ph type="sldNum" sz="quarter" idx="12"/>
          </p:nvPr>
        </p:nvSpPr>
        <p:spPr/>
        <p:txBody>
          <a:bodyPr/>
          <a:lstStyle/>
          <a:p>
            <a:fld id="{13EBA283-81CD-428D-9703-4AE41BDC50AA}" type="slidenum">
              <a:rPr lang="de-DE" smtClean="0"/>
              <a:pPr/>
              <a:t>15</a:t>
            </a:fld>
            <a:endParaRPr lang="de-DE" dirty="0"/>
          </a:p>
        </p:txBody>
      </p:sp>
      <p:sp>
        <p:nvSpPr>
          <p:cNvPr id="6" name="Datumsplatzhalter 5">
            <a:extLst>
              <a:ext uri="{FF2B5EF4-FFF2-40B4-BE49-F238E27FC236}">
                <a16:creationId xmlns:a16="http://schemas.microsoft.com/office/drawing/2014/main" id="{F01696CA-4746-4EB5-8521-A698B066E5EE}"/>
              </a:ext>
            </a:extLst>
          </p:cNvPr>
          <p:cNvSpPr>
            <a:spLocks noGrp="1"/>
          </p:cNvSpPr>
          <p:nvPr>
            <p:ph type="dt" sz="half" idx="10"/>
          </p:nvPr>
        </p:nvSpPr>
        <p:spPr/>
        <p:txBody>
          <a:bodyPr/>
          <a:lstStyle/>
          <a:p>
            <a:fld id="{A655B7A6-E730-2C4F-B418-292AC97D1FC1}" type="datetime1">
              <a:rPr lang="de-DE" smtClean="0"/>
              <a:t>24.09.20</a:t>
            </a:fld>
            <a:endParaRPr lang="de-DE" dirty="0"/>
          </a:p>
        </p:txBody>
      </p:sp>
      <p:sp>
        <p:nvSpPr>
          <p:cNvPr id="7" name="Fußzeilenplatzhalter 6">
            <a:extLst>
              <a:ext uri="{FF2B5EF4-FFF2-40B4-BE49-F238E27FC236}">
                <a16:creationId xmlns:a16="http://schemas.microsoft.com/office/drawing/2014/main" id="{0435C862-2972-4486-A6E8-36CF344D3DB6}"/>
              </a:ext>
            </a:extLst>
          </p:cNvPr>
          <p:cNvSpPr>
            <a:spLocks noGrp="1"/>
          </p:cNvSpPr>
          <p:nvPr>
            <p:ph type="ftr" sz="quarter" idx="11"/>
          </p:nvPr>
        </p:nvSpPr>
        <p:spPr/>
        <p:txBody>
          <a:bodyPr/>
          <a:lstStyle/>
          <a:p>
            <a:r>
              <a:rPr lang="de-DE"/>
              <a:t>Forschung trifft Schule - Lehrerfortbildung Teilchenphysik - Dillingen</a:t>
            </a:r>
            <a:endParaRPr lang="de-DE" dirty="0"/>
          </a:p>
        </p:txBody>
      </p:sp>
      <p:sp>
        <p:nvSpPr>
          <p:cNvPr id="3" name="Textplatzhalter 2">
            <a:extLst>
              <a:ext uri="{FF2B5EF4-FFF2-40B4-BE49-F238E27FC236}">
                <a16:creationId xmlns:a16="http://schemas.microsoft.com/office/drawing/2014/main" id="{96A2F276-7DE2-4747-9DD3-92AA96EAA167}"/>
              </a:ext>
            </a:extLst>
          </p:cNvPr>
          <p:cNvSpPr>
            <a:spLocks noGrp="1"/>
          </p:cNvSpPr>
          <p:nvPr>
            <p:ph sz="quarter" idx="13"/>
          </p:nvPr>
        </p:nvSpPr>
        <p:spPr/>
        <p:txBody>
          <a:bodyPr/>
          <a:lstStyle/>
          <a:p>
            <a:r>
              <a:rPr lang="de-DE" dirty="0"/>
              <a:t>Blasenkammer Aufnahmen mit GeoGebra auswerten </a:t>
            </a:r>
          </a:p>
          <a:p>
            <a:r>
              <a:rPr lang="de-DE" dirty="0"/>
              <a:t>Tutorials</a:t>
            </a:r>
          </a:p>
          <a:p>
            <a:r>
              <a:rPr lang="de-DE" dirty="0"/>
              <a:t>Diverse Aufgaben auf Arbeitsblättern</a:t>
            </a:r>
          </a:p>
          <a:p>
            <a:r>
              <a:rPr lang="de-DE" dirty="0"/>
              <a:t>Links im </a:t>
            </a:r>
            <a:r>
              <a:rPr lang="de-DE" dirty="0" err="1"/>
              <a:t>Indico</a:t>
            </a:r>
            <a:endParaRPr lang="de-DE" dirty="0"/>
          </a:p>
          <a:p>
            <a:r>
              <a:rPr lang="de-DE" dirty="0"/>
              <a:t>Möglichkeiten zum Testen </a:t>
            </a:r>
            <a:br>
              <a:rPr lang="de-DE" dirty="0"/>
            </a:br>
            <a:r>
              <a:rPr lang="de-DE" dirty="0"/>
              <a:t>in Gruppenarbeit später</a:t>
            </a:r>
          </a:p>
        </p:txBody>
      </p:sp>
      <p:sp>
        <p:nvSpPr>
          <p:cNvPr id="9" name="Rechteck 8">
            <a:extLst>
              <a:ext uri="{FF2B5EF4-FFF2-40B4-BE49-F238E27FC236}">
                <a16:creationId xmlns:a16="http://schemas.microsoft.com/office/drawing/2014/main" id="{8C5EAD8F-6FC5-43D9-9171-6782796C88DB}"/>
              </a:ext>
            </a:extLst>
          </p:cNvPr>
          <p:cNvSpPr/>
          <p:nvPr/>
        </p:nvSpPr>
        <p:spPr>
          <a:xfrm>
            <a:off x="4932040" y="104053"/>
            <a:ext cx="4572000" cy="523220"/>
          </a:xfrm>
          <a:prstGeom prst="rect">
            <a:avLst/>
          </a:prstGeom>
        </p:spPr>
        <p:txBody>
          <a:bodyPr>
            <a:spAutoFit/>
          </a:bodyPr>
          <a:lstStyle/>
          <a:p>
            <a:r>
              <a:rPr lang="de-DE" sz="1400" dirty="0">
                <a:latin typeface="Arial" panose="020B0604020202020204" pitchFamily="34" charset="0"/>
                <a:cs typeface="Arial" panose="020B0604020202020204" pitchFamily="34" charset="0"/>
                <a:hlinkClick r:id="rId2"/>
              </a:rPr>
              <a:t>http://www.teilchenwelt.de/material/materialien-fuer-lehrkraefte/teilchenidentifikation-mit-detektoren/</a:t>
            </a:r>
            <a:endParaRPr lang="de-DE" sz="1400" dirty="0">
              <a:latin typeface="Arial" panose="020B0604020202020204" pitchFamily="34" charset="0"/>
              <a:cs typeface="Arial" panose="020B0604020202020204" pitchFamily="34" charset="0"/>
            </a:endParaRPr>
          </a:p>
        </p:txBody>
      </p:sp>
      <p:pic>
        <p:nvPicPr>
          <p:cNvPr id="10" name="Grafik 9">
            <a:extLst>
              <a:ext uri="{FF2B5EF4-FFF2-40B4-BE49-F238E27FC236}">
                <a16:creationId xmlns:a16="http://schemas.microsoft.com/office/drawing/2014/main" id="{1FA2D8F0-A88A-41AC-A869-D38C8E34E6D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89848" y="3789040"/>
            <a:ext cx="3456384" cy="2495283"/>
          </a:xfrm>
          <a:prstGeom prst="rect">
            <a:avLst/>
          </a:prstGeom>
        </p:spPr>
      </p:pic>
    </p:spTree>
    <p:extLst>
      <p:ext uri="{BB962C8B-B14F-4D97-AF65-F5344CB8AC3E}">
        <p14:creationId xmlns:p14="http://schemas.microsoft.com/office/powerpoint/2010/main" val="17508498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Das OPAL-Eventdisplay</a:t>
            </a:r>
          </a:p>
        </p:txBody>
      </p:sp>
      <p:sp>
        <p:nvSpPr>
          <p:cNvPr id="3" name="Foliennummernplatzhalter 2"/>
          <p:cNvSpPr>
            <a:spLocks noGrp="1"/>
          </p:cNvSpPr>
          <p:nvPr>
            <p:ph type="sldNum" sz="quarter" idx="12"/>
          </p:nvPr>
        </p:nvSpPr>
        <p:spPr/>
        <p:txBody>
          <a:bodyPr/>
          <a:lstStyle/>
          <a:p>
            <a:fld id="{13EBA283-81CD-428D-9703-4AE41BDC50AA}" type="slidenum">
              <a:rPr lang="de-DE" smtClean="0"/>
              <a:pPr/>
              <a:t>16</a:t>
            </a:fld>
            <a:endParaRPr lang="de-DE" dirty="0"/>
          </a:p>
        </p:txBody>
      </p:sp>
      <p:sp>
        <p:nvSpPr>
          <p:cNvPr id="6" name="Datumsplatzhalter 5"/>
          <p:cNvSpPr>
            <a:spLocks noGrp="1"/>
          </p:cNvSpPr>
          <p:nvPr>
            <p:ph type="dt" sz="half" idx="10"/>
          </p:nvPr>
        </p:nvSpPr>
        <p:spPr/>
        <p:txBody>
          <a:bodyPr/>
          <a:lstStyle/>
          <a:p>
            <a:fld id="{666B7C07-A47F-6146-84BE-235DF2C01E40}" type="datetime1">
              <a:rPr lang="de-DE" smtClean="0"/>
              <a:t>24.09.20</a:t>
            </a:fld>
            <a:endParaRPr lang="de-DE" dirty="0"/>
          </a:p>
        </p:txBody>
      </p:sp>
      <p:sp>
        <p:nvSpPr>
          <p:cNvPr id="5" name="Fußzeilenplatzhalter 4"/>
          <p:cNvSpPr>
            <a:spLocks noGrp="1"/>
          </p:cNvSpPr>
          <p:nvPr>
            <p:ph type="ftr" sz="quarter" idx="11"/>
          </p:nvPr>
        </p:nvSpPr>
        <p:spPr/>
        <p:txBody>
          <a:bodyPr/>
          <a:lstStyle/>
          <a:p>
            <a:r>
              <a:rPr lang="de-DE"/>
              <a:t>Forschung trifft Schule - Lehrerfortbildung Teilchenphysik - Dillingen</a:t>
            </a:r>
            <a:endParaRPr lang="de-DE" dirty="0"/>
          </a:p>
        </p:txBody>
      </p:sp>
      <p:sp>
        <p:nvSpPr>
          <p:cNvPr id="4" name="Textplatzhalter 3"/>
          <p:cNvSpPr>
            <a:spLocks noGrp="1"/>
          </p:cNvSpPr>
          <p:nvPr>
            <p:ph sz="quarter" idx="13"/>
          </p:nvPr>
        </p:nvSpPr>
        <p:spPr/>
        <p:txBody>
          <a:bodyPr/>
          <a:lstStyle/>
          <a:p>
            <a:r>
              <a:rPr lang="de-DE" dirty="0"/>
              <a:t>Der OPAL-Detektor war ein Detektor bei LEP</a:t>
            </a:r>
          </a:p>
          <a:p>
            <a:r>
              <a:rPr lang="de-DE" dirty="0"/>
              <a:t>Teilchenbeschleuniger, der bis 2000 im </a:t>
            </a:r>
            <a:br>
              <a:rPr lang="de-DE" dirty="0"/>
            </a:br>
            <a:r>
              <a:rPr lang="de-DE" dirty="0"/>
              <a:t>selben Tunnel wie der LHC betrieben wurde</a:t>
            </a:r>
          </a:p>
          <a:p>
            <a:r>
              <a:rPr lang="de-DE" dirty="0"/>
              <a:t>Kollisionen von Elektronen und Positronen </a:t>
            </a:r>
            <a:br>
              <a:rPr lang="de-DE" dirty="0"/>
            </a:br>
            <a:r>
              <a:rPr lang="de-DE" dirty="0"/>
              <a:t>bei Energien bis 104 </a:t>
            </a:r>
            <a:r>
              <a:rPr lang="de-DE" dirty="0" err="1"/>
              <a:t>GeV</a:t>
            </a:r>
            <a:r>
              <a:rPr lang="de-DE" dirty="0"/>
              <a:t> pro Teilchen</a:t>
            </a:r>
          </a:p>
          <a:p>
            <a:r>
              <a:rPr lang="de-DE" dirty="0"/>
              <a:t>Erzeugung sehr vieler Z-Teilchen (LEP1) </a:t>
            </a:r>
            <a:br>
              <a:rPr lang="de-DE" dirty="0"/>
            </a:br>
            <a:r>
              <a:rPr lang="de-DE" dirty="0"/>
              <a:t>und Paaren von W-Teilchen (LEP2)</a:t>
            </a:r>
          </a:p>
        </p:txBody>
      </p:sp>
      <p:pic>
        <p:nvPicPr>
          <p:cNvPr id="8" name="Grafik 7">
            <a:extLst>
              <a:ext uri="{FF2B5EF4-FFF2-40B4-BE49-F238E27FC236}">
                <a16:creationId xmlns:a16="http://schemas.microsoft.com/office/drawing/2014/main" id="{1D78A4D5-CFCB-4654-A070-803B412818E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941722" y="4904106"/>
            <a:ext cx="2128787" cy="1413733"/>
          </a:xfrm>
          <a:prstGeom prst="rect">
            <a:avLst/>
          </a:prstGeom>
        </p:spPr>
      </p:pic>
      <p:pic>
        <p:nvPicPr>
          <p:cNvPr id="15" name="Grafik 14">
            <a:extLst>
              <a:ext uri="{FF2B5EF4-FFF2-40B4-BE49-F238E27FC236}">
                <a16:creationId xmlns:a16="http://schemas.microsoft.com/office/drawing/2014/main" id="{D0B67019-FFC8-44DE-A341-878DE594B43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46896" y="2186447"/>
            <a:ext cx="2128787" cy="2610705"/>
          </a:xfrm>
          <a:prstGeom prst="rect">
            <a:avLst/>
          </a:prstGeom>
        </p:spPr>
      </p:pic>
      <p:pic>
        <p:nvPicPr>
          <p:cNvPr id="17" name="Grafik 16">
            <a:extLst>
              <a:ext uri="{FF2B5EF4-FFF2-40B4-BE49-F238E27FC236}">
                <a16:creationId xmlns:a16="http://schemas.microsoft.com/office/drawing/2014/main" id="{72131328-721C-47ED-9C4B-6C3578E780B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941722" y="473146"/>
            <a:ext cx="2128787" cy="1638637"/>
          </a:xfrm>
          <a:prstGeom prst="rect">
            <a:avLst/>
          </a:prstGeom>
        </p:spPr>
      </p:pic>
    </p:spTree>
    <p:extLst>
      <p:ext uri="{BB962C8B-B14F-4D97-AF65-F5344CB8AC3E}">
        <p14:creationId xmlns:p14="http://schemas.microsoft.com/office/powerpoint/2010/main" val="31281755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LEP oder LHC in der Schule?</a:t>
            </a:r>
          </a:p>
        </p:txBody>
      </p:sp>
      <p:sp>
        <p:nvSpPr>
          <p:cNvPr id="3" name="Foliennummernplatzhalter 2"/>
          <p:cNvSpPr>
            <a:spLocks noGrp="1"/>
          </p:cNvSpPr>
          <p:nvPr>
            <p:ph type="sldNum" sz="quarter" idx="12"/>
          </p:nvPr>
        </p:nvSpPr>
        <p:spPr/>
        <p:txBody>
          <a:bodyPr/>
          <a:lstStyle/>
          <a:p>
            <a:fld id="{13EBA283-81CD-428D-9703-4AE41BDC50AA}" type="slidenum">
              <a:rPr lang="de-DE" smtClean="0"/>
              <a:pPr/>
              <a:t>17</a:t>
            </a:fld>
            <a:endParaRPr lang="de-DE" dirty="0"/>
          </a:p>
        </p:txBody>
      </p:sp>
      <p:sp>
        <p:nvSpPr>
          <p:cNvPr id="6" name="Datumsplatzhalter 5"/>
          <p:cNvSpPr>
            <a:spLocks noGrp="1"/>
          </p:cNvSpPr>
          <p:nvPr>
            <p:ph type="dt" sz="half" idx="10"/>
          </p:nvPr>
        </p:nvSpPr>
        <p:spPr/>
        <p:txBody>
          <a:bodyPr/>
          <a:lstStyle/>
          <a:p>
            <a:fld id="{CBE406D9-FE08-B542-B922-BD4EEDA69C2A}" type="datetime1">
              <a:rPr lang="de-DE" smtClean="0"/>
              <a:t>24.09.20</a:t>
            </a:fld>
            <a:endParaRPr lang="de-DE" dirty="0"/>
          </a:p>
        </p:txBody>
      </p:sp>
      <p:sp>
        <p:nvSpPr>
          <p:cNvPr id="5" name="Fußzeilenplatzhalter 4"/>
          <p:cNvSpPr>
            <a:spLocks noGrp="1"/>
          </p:cNvSpPr>
          <p:nvPr>
            <p:ph type="ftr" sz="quarter" idx="11"/>
          </p:nvPr>
        </p:nvSpPr>
        <p:spPr/>
        <p:txBody>
          <a:bodyPr/>
          <a:lstStyle/>
          <a:p>
            <a:r>
              <a:rPr lang="de-DE"/>
              <a:t>Forschung trifft Schule - Lehrerfortbildung Teilchenphysik - Dillingen</a:t>
            </a:r>
            <a:endParaRPr lang="de-DE" dirty="0"/>
          </a:p>
        </p:txBody>
      </p:sp>
      <p:sp>
        <p:nvSpPr>
          <p:cNvPr id="4" name="Textplatzhalter 3"/>
          <p:cNvSpPr>
            <a:spLocks noGrp="1"/>
          </p:cNvSpPr>
          <p:nvPr>
            <p:ph sz="quarter" idx="13"/>
          </p:nvPr>
        </p:nvSpPr>
        <p:spPr/>
        <p:txBody>
          <a:bodyPr/>
          <a:lstStyle/>
          <a:p>
            <a:r>
              <a:rPr lang="de-DE" dirty="0"/>
              <a:t>LHC zwar aktueller, aber interessante Ereignisse bei LEP einfacher analysierbar</a:t>
            </a:r>
          </a:p>
          <a:p>
            <a:r>
              <a:rPr lang="de-DE" dirty="0"/>
              <a:t>Liegt u.a. an der Struktur der Projektile: Elektronen und Positronen sind Elementarteilchen, </a:t>
            </a:r>
            <a:br>
              <a:rPr lang="de-DE" dirty="0"/>
            </a:br>
            <a:r>
              <a:rPr lang="de-DE" dirty="0"/>
              <a:t>die Protonen am LHC nicht</a:t>
            </a:r>
          </a:p>
          <a:p>
            <a:pPr>
              <a:buFont typeface="Wingdings" panose="05000000000000000000" pitchFamily="2" charset="2"/>
              <a:buChar char="à"/>
            </a:pPr>
            <a:r>
              <a:rPr lang="de-DE" dirty="0">
                <a:sym typeface="Wingdings" panose="05000000000000000000" pitchFamily="2" charset="2"/>
              </a:rPr>
              <a:t>Einfachere Ausgangszustände </a:t>
            </a:r>
            <a:br>
              <a:rPr lang="de-DE" dirty="0">
                <a:sym typeface="Wingdings" panose="05000000000000000000" pitchFamily="2" charset="2"/>
              </a:rPr>
            </a:br>
            <a:r>
              <a:rPr lang="de-DE" dirty="0">
                <a:sym typeface="Wingdings" panose="05000000000000000000" pitchFamily="2" charset="2"/>
              </a:rPr>
              <a:t>vereinfachen auch die möglichen </a:t>
            </a:r>
            <a:br>
              <a:rPr lang="de-DE" dirty="0">
                <a:sym typeface="Wingdings" panose="05000000000000000000" pitchFamily="2" charset="2"/>
              </a:rPr>
            </a:br>
            <a:r>
              <a:rPr lang="de-DE" dirty="0">
                <a:sym typeface="Wingdings" panose="05000000000000000000" pitchFamily="2" charset="2"/>
              </a:rPr>
              <a:t>Endzustände und deren Beschreibung</a:t>
            </a:r>
          </a:p>
        </p:txBody>
      </p:sp>
      <p:pic>
        <p:nvPicPr>
          <p:cNvPr id="7" name="Grafik 6">
            <a:extLst>
              <a:ext uri="{FF2B5EF4-FFF2-40B4-BE49-F238E27FC236}">
                <a16:creationId xmlns:a16="http://schemas.microsoft.com/office/drawing/2014/main" id="{221B4F93-289B-46DC-B5C1-A15BC5A1D1F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52120" y="3168655"/>
            <a:ext cx="3413788" cy="3223848"/>
          </a:xfrm>
          <a:prstGeom prst="rect">
            <a:avLst/>
          </a:prstGeom>
        </p:spPr>
      </p:pic>
    </p:spTree>
    <p:extLst>
      <p:ext uri="{BB962C8B-B14F-4D97-AF65-F5344CB8AC3E}">
        <p14:creationId xmlns:p14="http://schemas.microsoft.com/office/powerpoint/2010/main" val="18944503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Das OPAL-Eventdisplay</a:t>
            </a:r>
          </a:p>
        </p:txBody>
      </p:sp>
      <p:sp>
        <p:nvSpPr>
          <p:cNvPr id="3" name="Foliennummernplatzhalter 2"/>
          <p:cNvSpPr>
            <a:spLocks noGrp="1"/>
          </p:cNvSpPr>
          <p:nvPr>
            <p:ph type="sldNum" sz="quarter" idx="12"/>
          </p:nvPr>
        </p:nvSpPr>
        <p:spPr/>
        <p:txBody>
          <a:bodyPr/>
          <a:lstStyle/>
          <a:p>
            <a:fld id="{13EBA283-81CD-428D-9703-4AE41BDC50AA}" type="slidenum">
              <a:rPr lang="de-DE" smtClean="0"/>
              <a:pPr/>
              <a:t>18</a:t>
            </a:fld>
            <a:endParaRPr lang="de-DE" dirty="0"/>
          </a:p>
        </p:txBody>
      </p:sp>
      <p:sp>
        <p:nvSpPr>
          <p:cNvPr id="6" name="Datumsplatzhalter 5"/>
          <p:cNvSpPr>
            <a:spLocks noGrp="1"/>
          </p:cNvSpPr>
          <p:nvPr>
            <p:ph type="dt" sz="half" idx="10"/>
          </p:nvPr>
        </p:nvSpPr>
        <p:spPr/>
        <p:txBody>
          <a:bodyPr/>
          <a:lstStyle/>
          <a:p>
            <a:fld id="{111C998F-678E-4B46-977F-81617A966289}" type="datetime1">
              <a:rPr lang="de-DE" smtClean="0"/>
              <a:t>24.09.20</a:t>
            </a:fld>
            <a:endParaRPr lang="de-DE" dirty="0"/>
          </a:p>
        </p:txBody>
      </p:sp>
      <p:sp>
        <p:nvSpPr>
          <p:cNvPr id="5" name="Fußzeilenplatzhalter 4"/>
          <p:cNvSpPr>
            <a:spLocks noGrp="1"/>
          </p:cNvSpPr>
          <p:nvPr>
            <p:ph type="ftr" sz="quarter" idx="11"/>
          </p:nvPr>
        </p:nvSpPr>
        <p:spPr/>
        <p:txBody>
          <a:bodyPr/>
          <a:lstStyle/>
          <a:p>
            <a:r>
              <a:rPr lang="de-DE"/>
              <a:t>Forschung trifft Schule - Lehrerfortbildung Teilchenphysik - Dillingen</a:t>
            </a:r>
            <a:endParaRPr lang="de-DE" dirty="0"/>
          </a:p>
        </p:txBody>
      </p:sp>
      <p:pic>
        <p:nvPicPr>
          <p:cNvPr id="9" name="Inhaltsplatzhalter 8">
            <a:extLst>
              <a:ext uri="{FF2B5EF4-FFF2-40B4-BE49-F238E27FC236}">
                <a16:creationId xmlns:a16="http://schemas.microsoft.com/office/drawing/2014/main" id="{2632C3B0-B6D1-4DC8-8299-5F7124D2784A}"/>
              </a:ext>
            </a:extLst>
          </p:cNvPr>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2513070" y="1815249"/>
            <a:ext cx="4463935" cy="4451465"/>
          </a:xfrm>
          <a:prstGeom prst="rect">
            <a:avLst/>
          </a:prstGeom>
        </p:spPr>
      </p:pic>
    </p:spTree>
    <p:extLst>
      <p:ext uri="{BB962C8B-B14F-4D97-AF65-F5344CB8AC3E}">
        <p14:creationId xmlns:p14="http://schemas.microsoft.com/office/powerpoint/2010/main" val="305689917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Das OPAL-Eventdisplay</a:t>
            </a:r>
          </a:p>
        </p:txBody>
      </p:sp>
      <p:sp>
        <p:nvSpPr>
          <p:cNvPr id="3" name="Foliennummernplatzhalter 2"/>
          <p:cNvSpPr>
            <a:spLocks noGrp="1"/>
          </p:cNvSpPr>
          <p:nvPr>
            <p:ph type="sldNum" sz="quarter" idx="12"/>
          </p:nvPr>
        </p:nvSpPr>
        <p:spPr/>
        <p:txBody>
          <a:bodyPr/>
          <a:lstStyle/>
          <a:p>
            <a:fld id="{13EBA283-81CD-428D-9703-4AE41BDC50AA}" type="slidenum">
              <a:rPr lang="de-DE" smtClean="0"/>
              <a:pPr/>
              <a:t>19</a:t>
            </a:fld>
            <a:endParaRPr lang="de-DE" dirty="0"/>
          </a:p>
        </p:txBody>
      </p:sp>
      <p:sp>
        <p:nvSpPr>
          <p:cNvPr id="6" name="Datumsplatzhalter 5"/>
          <p:cNvSpPr>
            <a:spLocks noGrp="1"/>
          </p:cNvSpPr>
          <p:nvPr>
            <p:ph type="dt" sz="half" idx="10"/>
          </p:nvPr>
        </p:nvSpPr>
        <p:spPr/>
        <p:txBody>
          <a:bodyPr/>
          <a:lstStyle/>
          <a:p>
            <a:fld id="{AA4E8E0E-6BED-8641-A723-2C0D60956EC1}" type="datetime1">
              <a:rPr lang="de-DE" smtClean="0"/>
              <a:t>24.09.20</a:t>
            </a:fld>
            <a:endParaRPr lang="de-DE" dirty="0"/>
          </a:p>
        </p:txBody>
      </p:sp>
      <p:sp>
        <p:nvSpPr>
          <p:cNvPr id="5" name="Fußzeilenplatzhalter 4"/>
          <p:cNvSpPr>
            <a:spLocks noGrp="1"/>
          </p:cNvSpPr>
          <p:nvPr>
            <p:ph type="ftr" sz="quarter" idx="11"/>
          </p:nvPr>
        </p:nvSpPr>
        <p:spPr/>
        <p:txBody>
          <a:bodyPr/>
          <a:lstStyle/>
          <a:p>
            <a:r>
              <a:rPr lang="de-DE"/>
              <a:t>Forschung trifft Schule - Lehrerfortbildung Teilchenphysik - Dillingen</a:t>
            </a:r>
            <a:endParaRPr lang="de-DE" dirty="0"/>
          </a:p>
        </p:txBody>
      </p:sp>
      <p:sp>
        <p:nvSpPr>
          <p:cNvPr id="9" name="Inhaltsplatzhalter 8">
            <a:extLst>
              <a:ext uri="{FF2B5EF4-FFF2-40B4-BE49-F238E27FC236}">
                <a16:creationId xmlns:a16="http://schemas.microsoft.com/office/drawing/2014/main" id="{EFD311A1-6942-4034-AAAE-B04E414F471C}"/>
              </a:ext>
            </a:extLst>
          </p:cNvPr>
          <p:cNvSpPr>
            <a:spLocks noGrp="1"/>
          </p:cNvSpPr>
          <p:nvPr>
            <p:ph sz="quarter" idx="13"/>
          </p:nvPr>
        </p:nvSpPr>
        <p:spPr/>
        <p:txBody>
          <a:bodyPr/>
          <a:lstStyle/>
          <a:p>
            <a:endParaRPr lang="de-DE"/>
          </a:p>
        </p:txBody>
      </p:sp>
      <p:pic>
        <p:nvPicPr>
          <p:cNvPr id="4" name="Grafi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1600" y="1628800"/>
            <a:ext cx="4647457" cy="4653136"/>
          </a:xfrm>
          <a:prstGeom prst="rect">
            <a:avLst/>
          </a:prstGeom>
        </p:spPr>
      </p:pic>
      <p:sp>
        <p:nvSpPr>
          <p:cNvPr id="8" name="Textfeld 7"/>
          <p:cNvSpPr txBox="1"/>
          <p:nvPr/>
        </p:nvSpPr>
        <p:spPr>
          <a:xfrm>
            <a:off x="5630011" y="2131621"/>
            <a:ext cx="3417439" cy="2462213"/>
          </a:xfrm>
          <a:prstGeom prst="rect">
            <a:avLst/>
          </a:prstGeom>
          <a:noFill/>
        </p:spPr>
        <p:txBody>
          <a:bodyPr wrap="square" rtlCol="0">
            <a:spAutoFit/>
          </a:bodyPr>
          <a:lstStyle/>
          <a:p>
            <a:r>
              <a:rPr lang="de-DE" sz="2200" dirty="0">
                <a:solidFill>
                  <a:srgbClr val="013476"/>
                </a:solidFill>
              </a:rPr>
              <a:t>1 Spurkammer</a:t>
            </a:r>
          </a:p>
          <a:p>
            <a:endParaRPr lang="de-DE" sz="2200" dirty="0">
              <a:solidFill>
                <a:srgbClr val="013476"/>
              </a:solidFill>
            </a:endParaRPr>
          </a:p>
          <a:p>
            <a:r>
              <a:rPr lang="de-DE" sz="2200" dirty="0">
                <a:solidFill>
                  <a:srgbClr val="013476"/>
                </a:solidFill>
              </a:rPr>
              <a:t>2 </a:t>
            </a:r>
            <a:r>
              <a:rPr lang="de-DE" sz="2200" dirty="0" err="1">
                <a:solidFill>
                  <a:srgbClr val="013476"/>
                </a:solidFill>
              </a:rPr>
              <a:t>elektromagn</a:t>
            </a:r>
            <a:r>
              <a:rPr lang="de-DE" sz="2200" dirty="0">
                <a:solidFill>
                  <a:srgbClr val="013476"/>
                </a:solidFill>
              </a:rPr>
              <a:t>. Kalorimeter</a:t>
            </a:r>
          </a:p>
          <a:p>
            <a:endParaRPr lang="de-DE" sz="2200" dirty="0">
              <a:solidFill>
                <a:srgbClr val="013476"/>
              </a:solidFill>
            </a:endParaRPr>
          </a:p>
          <a:p>
            <a:r>
              <a:rPr lang="de-DE" sz="2200" dirty="0">
                <a:solidFill>
                  <a:srgbClr val="013476"/>
                </a:solidFill>
              </a:rPr>
              <a:t>3 </a:t>
            </a:r>
            <a:r>
              <a:rPr lang="de-DE" sz="2200" dirty="0" err="1">
                <a:solidFill>
                  <a:srgbClr val="013476"/>
                </a:solidFill>
              </a:rPr>
              <a:t>hadronisches</a:t>
            </a:r>
            <a:r>
              <a:rPr lang="de-DE" sz="2200" dirty="0">
                <a:solidFill>
                  <a:srgbClr val="013476"/>
                </a:solidFill>
              </a:rPr>
              <a:t> Kalorimeter</a:t>
            </a:r>
          </a:p>
          <a:p>
            <a:endParaRPr lang="de-DE" sz="2200" dirty="0">
              <a:solidFill>
                <a:srgbClr val="013476"/>
              </a:solidFill>
            </a:endParaRPr>
          </a:p>
          <a:p>
            <a:r>
              <a:rPr lang="de-DE" sz="2200" dirty="0">
                <a:solidFill>
                  <a:srgbClr val="013476"/>
                </a:solidFill>
              </a:rPr>
              <a:t>4 </a:t>
            </a:r>
            <a:r>
              <a:rPr lang="de-DE" sz="2200" dirty="0" err="1">
                <a:solidFill>
                  <a:srgbClr val="013476"/>
                </a:solidFill>
              </a:rPr>
              <a:t>Myonkammer</a:t>
            </a:r>
            <a:endParaRPr lang="de-DE" sz="2200" dirty="0">
              <a:solidFill>
                <a:srgbClr val="013476"/>
              </a:solidFill>
            </a:endParaRPr>
          </a:p>
        </p:txBody>
      </p:sp>
    </p:spTree>
    <p:extLst>
      <p:ext uri="{BB962C8B-B14F-4D97-AF65-F5344CB8AC3E}">
        <p14:creationId xmlns:p14="http://schemas.microsoft.com/office/powerpoint/2010/main" val="11712265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dirty="0"/>
              <a:t>Wie weist man Elementarteilchen nach?</a:t>
            </a:r>
          </a:p>
        </p:txBody>
      </p:sp>
      <p:sp>
        <p:nvSpPr>
          <p:cNvPr id="56322" name="Inhaltsplatzhalter 13"/>
          <p:cNvSpPr>
            <a:spLocks noGrp="1"/>
          </p:cNvSpPr>
          <p:nvPr>
            <p:ph sz="quarter" idx="13"/>
          </p:nvPr>
        </p:nvSpPr>
        <p:spPr/>
        <p:txBody>
          <a:bodyPr/>
          <a:lstStyle/>
          <a:p>
            <a:pPr>
              <a:defRPr/>
            </a:pPr>
            <a:r>
              <a:rPr lang="de-DE" sz="2000" dirty="0"/>
              <a:t>Bildgebende Detektoren </a:t>
            </a:r>
          </a:p>
          <a:p>
            <a:pPr lvl="1">
              <a:defRPr/>
            </a:pPr>
            <a:r>
              <a:rPr lang="de-DE" sz="1800" dirty="0"/>
              <a:t>Nebelkammer</a:t>
            </a:r>
          </a:p>
          <a:p>
            <a:pPr lvl="1">
              <a:defRPr/>
            </a:pPr>
            <a:r>
              <a:rPr lang="de-DE" sz="1800" dirty="0"/>
              <a:t>Blasenkammer </a:t>
            </a:r>
          </a:p>
          <a:p>
            <a:pPr>
              <a:defRPr/>
            </a:pPr>
            <a:endParaRPr lang="de-DE" sz="2000" dirty="0"/>
          </a:p>
          <a:p>
            <a:pPr>
              <a:defRPr/>
            </a:pPr>
            <a:endParaRPr lang="de-DE" sz="2000" dirty="0"/>
          </a:p>
          <a:p>
            <a:pPr>
              <a:defRPr/>
            </a:pPr>
            <a:endParaRPr lang="de-DE" sz="2000" dirty="0"/>
          </a:p>
          <a:p>
            <a:pPr>
              <a:defRPr/>
            </a:pPr>
            <a:endParaRPr lang="de-DE" sz="2000" dirty="0"/>
          </a:p>
          <a:p>
            <a:pPr>
              <a:defRPr/>
            </a:pPr>
            <a:endParaRPr lang="de-DE" sz="2000" dirty="0"/>
          </a:p>
          <a:p>
            <a:pPr>
              <a:defRPr/>
            </a:pPr>
            <a:r>
              <a:rPr lang="de-DE" sz="2000" dirty="0"/>
              <a:t>sichtbare Teilchenspuren</a:t>
            </a:r>
          </a:p>
        </p:txBody>
      </p:sp>
      <p:sp>
        <p:nvSpPr>
          <p:cNvPr id="5" name="Inhaltsplatzhalter 4"/>
          <p:cNvSpPr>
            <a:spLocks noGrp="1"/>
          </p:cNvSpPr>
          <p:nvPr>
            <p:ph type="body" idx="4294967295"/>
          </p:nvPr>
        </p:nvSpPr>
        <p:spPr>
          <a:xfrm>
            <a:off x="5055913" y="1808219"/>
            <a:ext cx="3743325" cy="4069053"/>
          </a:xfrm>
        </p:spPr>
        <p:txBody>
          <a:bodyPr>
            <a:normAutofit fontScale="92500" lnSpcReduction="10000"/>
          </a:bodyPr>
          <a:lstStyle/>
          <a:p>
            <a:pPr>
              <a:defRPr/>
            </a:pPr>
            <a:r>
              <a:rPr lang="de-DE" sz="2000" dirty="0"/>
              <a:t>Elektronische Detektoren</a:t>
            </a:r>
          </a:p>
          <a:p>
            <a:pPr lvl="1">
              <a:defRPr/>
            </a:pPr>
            <a:r>
              <a:rPr lang="de-DE" sz="1800" dirty="0"/>
              <a:t>ATLAS-Detektor</a:t>
            </a:r>
          </a:p>
          <a:p>
            <a:pPr lvl="1">
              <a:defRPr/>
            </a:pPr>
            <a:r>
              <a:rPr lang="de-DE" sz="1800" dirty="0"/>
              <a:t>Geigerzähler</a:t>
            </a:r>
          </a:p>
          <a:p>
            <a:pPr>
              <a:defRPr/>
            </a:pPr>
            <a:endParaRPr lang="de-DE" sz="2000" dirty="0"/>
          </a:p>
          <a:p>
            <a:pPr>
              <a:defRPr/>
            </a:pPr>
            <a:endParaRPr lang="de-DE" sz="2000" dirty="0"/>
          </a:p>
          <a:p>
            <a:pPr>
              <a:defRPr/>
            </a:pPr>
            <a:endParaRPr lang="de-DE" sz="2000" dirty="0"/>
          </a:p>
          <a:p>
            <a:pPr>
              <a:defRPr/>
            </a:pPr>
            <a:endParaRPr lang="de-DE" sz="2000" dirty="0"/>
          </a:p>
          <a:p>
            <a:pPr>
              <a:defRPr/>
            </a:pPr>
            <a:endParaRPr lang="de-DE" sz="2000" dirty="0"/>
          </a:p>
          <a:p>
            <a:pPr marL="0" indent="0">
              <a:buNone/>
              <a:defRPr/>
            </a:pPr>
            <a:endParaRPr lang="de-DE" sz="2000" dirty="0"/>
          </a:p>
          <a:p>
            <a:pPr>
              <a:defRPr/>
            </a:pPr>
            <a:r>
              <a:rPr lang="de-DE" sz="2000" dirty="0"/>
              <a:t>Elektrische Signale </a:t>
            </a:r>
          </a:p>
          <a:p>
            <a:pPr>
              <a:defRPr/>
            </a:pPr>
            <a:r>
              <a:rPr lang="de-DE" sz="2000" dirty="0"/>
              <a:t>Eigenschaften der Teilchen werden daraus rekonstruiert</a:t>
            </a:r>
          </a:p>
          <a:p>
            <a:pPr marL="0" indent="0" algn="ctr">
              <a:buFont typeface="Arial" charset="0"/>
              <a:buNone/>
              <a:defRPr/>
            </a:pPr>
            <a:endParaRPr sz="2000" dirty="0"/>
          </a:p>
        </p:txBody>
      </p:sp>
      <p:pic>
        <p:nvPicPr>
          <p:cNvPr id="56323" name="Picture 10"/>
          <p:cNvPicPr>
            <a:picLocks noChangeAspect="1" noChangeArrowheads="1"/>
          </p:cNvPicPr>
          <p:nvPr/>
        </p:nvPicPr>
        <p:blipFill>
          <a:blip r:embed="rId3" cstate="print">
            <a:clrChange>
              <a:clrFrom>
                <a:srgbClr val="FFFFFF"/>
              </a:clrFrom>
              <a:clrTo>
                <a:srgbClr val="FFFFFF">
                  <a:alpha val="0"/>
                </a:srgbClr>
              </a:clrTo>
            </a:clrChange>
          </a:blip>
          <a:srcRect t="8885"/>
          <a:stretch>
            <a:fillRect/>
          </a:stretch>
        </p:blipFill>
        <p:spPr bwMode="auto">
          <a:xfrm>
            <a:off x="5046978" y="2800735"/>
            <a:ext cx="2952328" cy="1972606"/>
          </a:xfrm>
          <a:prstGeom prst="rect">
            <a:avLst/>
          </a:prstGeom>
          <a:noFill/>
          <a:ln w="9525">
            <a:noFill/>
            <a:round/>
            <a:headEnd/>
            <a:tailEnd/>
          </a:ln>
        </p:spPr>
      </p:pic>
      <p:pic>
        <p:nvPicPr>
          <p:cNvPr id="7177" name="Picture 9" descr="http://courses.washington.edu/partsym/Img/bubble.jpg"/>
          <p:cNvPicPr>
            <a:picLocks noChangeArrowheads="1"/>
          </p:cNvPicPr>
          <p:nvPr/>
        </p:nvPicPr>
        <p:blipFill>
          <a:blip r:embed="rId4" cstate="print"/>
          <a:srcRect/>
          <a:stretch>
            <a:fillRect/>
          </a:stretch>
        </p:blipFill>
        <p:spPr bwMode="auto">
          <a:xfrm>
            <a:off x="1475656" y="2994950"/>
            <a:ext cx="1944216" cy="1584176"/>
          </a:xfrm>
          <a:prstGeom prst="rect">
            <a:avLst/>
          </a:prstGeom>
          <a:noFill/>
          <a:ln w="9525">
            <a:noFill/>
            <a:miter lim="800000"/>
            <a:headEnd/>
            <a:tailEnd/>
          </a:ln>
        </p:spPr>
      </p:pic>
      <p:sp>
        <p:nvSpPr>
          <p:cNvPr id="7" name="Datumsplatzhalter 6">
            <a:extLst>
              <a:ext uri="{FF2B5EF4-FFF2-40B4-BE49-F238E27FC236}">
                <a16:creationId xmlns:a16="http://schemas.microsoft.com/office/drawing/2014/main" id="{250CAE38-6E5A-46B5-92E8-B2AE64F8135C}"/>
              </a:ext>
            </a:extLst>
          </p:cNvPr>
          <p:cNvSpPr>
            <a:spLocks noGrp="1"/>
          </p:cNvSpPr>
          <p:nvPr>
            <p:ph type="dt" sz="half" idx="10"/>
          </p:nvPr>
        </p:nvSpPr>
        <p:spPr/>
        <p:txBody>
          <a:bodyPr/>
          <a:lstStyle/>
          <a:p>
            <a:fld id="{23B7D468-3437-8941-B12F-8CAE04BEABFD}" type="datetime1">
              <a:rPr lang="de-DE" smtClean="0"/>
              <a:t>24.09.20</a:t>
            </a:fld>
            <a:endParaRPr lang="de-DE" dirty="0"/>
          </a:p>
        </p:txBody>
      </p:sp>
      <p:sp>
        <p:nvSpPr>
          <p:cNvPr id="8" name="Fußzeilenplatzhalter 7">
            <a:extLst>
              <a:ext uri="{FF2B5EF4-FFF2-40B4-BE49-F238E27FC236}">
                <a16:creationId xmlns:a16="http://schemas.microsoft.com/office/drawing/2014/main" id="{45379920-0820-44FF-8A08-8FD23630D92C}"/>
              </a:ext>
            </a:extLst>
          </p:cNvPr>
          <p:cNvSpPr>
            <a:spLocks noGrp="1"/>
          </p:cNvSpPr>
          <p:nvPr>
            <p:ph type="ftr" sz="quarter" idx="11"/>
          </p:nvPr>
        </p:nvSpPr>
        <p:spPr/>
        <p:txBody>
          <a:bodyPr/>
          <a:lstStyle/>
          <a:p>
            <a:r>
              <a:rPr lang="de-DE"/>
              <a:t>Forschung trifft Schule - Lehrerfortbildung Teilchenphysik - Dillingen</a:t>
            </a:r>
            <a:endParaRPr lang="de-DE" dirty="0"/>
          </a:p>
        </p:txBody>
      </p:sp>
      <p:sp>
        <p:nvSpPr>
          <p:cNvPr id="9" name="Foliennummernplatzhalter 8">
            <a:extLst>
              <a:ext uri="{FF2B5EF4-FFF2-40B4-BE49-F238E27FC236}">
                <a16:creationId xmlns:a16="http://schemas.microsoft.com/office/drawing/2014/main" id="{2827E315-4B57-45C3-9232-B9D97FE3BF7D}"/>
              </a:ext>
            </a:extLst>
          </p:cNvPr>
          <p:cNvSpPr>
            <a:spLocks noGrp="1"/>
          </p:cNvSpPr>
          <p:nvPr>
            <p:ph type="sldNum" sz="quarter" idx="12"/>
          </p:nvPr>
        </p:nvSpPr>
        <p:spPr/>
        <p:txBody>
          <a:bodyPr/>
          <a:lstStyle/>
          <a:p>
            <a:fld id="{13EBA283-81CD-428D-9703-4AE41BDC50AA}" type="slidenum">
              <a:rPr lang="de-DE" smtClean="0"/>
              <a:pPr/>
              <a:t>2</a:t>
            </a:fld>
            <a:endParaRPr lang="de-DE" dirty="0"/>
          </a:p>
        </p:txBody>
      </p:sp>
    </p:spTree>
    <p:extLst>
      <p:ext uri="{BB962C8B-B14F-4D97-AF65-F5344CB8AC3E}">
        <p14:creationId xmlns:p14="http://schemas.microsoft.com/office/powerpoint/2010/main" val="4253977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9" end="9"/>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10" end="10"/>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63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Elektron oder Positron</a:t>
            </a:r>
          </a:p>
        </p:txBody>
      </p:sp>
      <p:sp>
        <p:nvSpPr>
          <p:cNvPr id="3" name="Foliennummernplatzhalter 2"/>
          <p:cNvSpPr>
            <a:spLocks noGrp="1"/>
          </p:cNvSpPr>
          <p:nvPr>
            <p:ph type="sldNum" sz="quarter" idx="12"/>
          </p:nvPr>
        </p:nvSpPr>
        <p:spPr/>
        <p:txBody>
          <a:bodyPr/>
          <a:lstStyle/>
          <a:p>
            <a:fld id="{13EBA283-81CD-428D-9703-4AE41BDC50AA}" type="slidenum">
              <a:rPr lang="de-DE" smtClean="0"/>
              <a:pPr/>
              <a:t>20</a:t>
            </a:fld>
            <a:endParaRPr lang="de-DE" dirty="0"/>
          </a:p>
        </p:txBody>
      </p:sp>
      <p:sp>
        <p:nvSpPr>
          <p:cNvPr id="6" name="Datumsplatzhalter 5"/>
          <p:cNvSpPr>
            <a:spLocks noGrp="1"/>
          </p:cNvSpPr>
          <p:nvPr>
            <p:ph type="dt" sz="half" idx="10"/>
          </p:nvPr>
        </p:nvSpPr>
        <p:spPr/>
        <p:txBody>
          <a:bodyPr/>
          <a:lstStyle/>
          <a:p>
            <a:fld id="{CD148FA8-9888-6A41-BA36-EC288B89A65A}" type="datetime1">
              <a:rPr lang="de-DE" smtClean="0"/>
              <a:t>24.09.20</a:t>
            </a:fld>
            <a:endParaRPr lang="de-DE" dirty="0"/>
          </a:p>
        </p:txBody>
      </p:sp>
      <p:sp>
        <p:nvSpPr>
          <p:cNvPr id="5" name="Fußzeilenplatzhalter 4"/>
          <p:cNvSpPr>
            <a:spLocks noGrp="1"/>
          </p:cNvSpPr>
          <p:nvPr>
            <p:ph type="ftr" sz="quarter" idx="11"/>
          </p:nvPr>
        </p:nvSpPr>
        <p:spPr/>
        <p:txBody>
          <a:bodyPr/>
          <a:lstStyle/>
          <a:p>
            <a:r>
              <a:rPr lang="de-DE"/>
              <a:t>Forschung trifft Schule - Lehrerfortbildung Teilchenphysik - Dillingen</a:t>
            </a:r>
            <a:endParaRPr lang="de-DE" dirty="0"/>
          </a:p>
        </p:txBody>
      </p:sp>
      <p:pic>
        <p:nvPicPr>
          <p:cNvPr id="9" name="Inhaltsplatzhalter 8">
            <a:extLst>
              <a:ext uri="{FF2B5EF4-FFF2-40B4-BE49-F238E27FC236}">
                <a16:creationId xmlns:a16="http://schemas.microsoft.com/office/drawing/2014/main" id="{42A51F63-4FBC-47E3-AF34-2505AE096A4E}"/>
              </a:ext>
            </a:extLst>
          </p:cNvPr>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2519305" y="1827718"/>
            <a:ext cx="4451465" cy="4426527"/>
          </a:xfrm>
          <a:prstGeom prst="rect">
            <a:avLst/>
          </a:prstGeom>
        </p:spPr>
      </p:pic>
    </p:spTree>
    <p:extLst>
      <p:ext uri="{BB962C8B-B14F-4D97-AF65-F5344CB8AC3E}">
        <p14:creationId xmlns:p14="http://schemas.microsoft.com/office/powerpoint/2010/main" val="42665903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Photon</a:t>
            </a:r>
          </a:p>
        </p:txBody>
      </p:sp>
      <p:sp>
        <p:nvSpPr>
          <p:cNvPr id="3" name="Foliennummernplatzhalter 2"/>
          <p:cNvSpPr>
            <a:spLocks noGrp="1"/>
          </p:cNvSpPr>
          <p:nvPr>
            <p:ph type="sldNum" sz="quarter" idx="12"/>
          </p:nvPr>
        </p:nvSpPr>
        <p:spPr/>
        <p:txBody>
          <a:bodyPr/>
          <a:lstStyle/>
          <a:p>
            <a:fld id="{13EBA283-81CD-428D-9703-4AE41BDC50AA}" type="slidenum">
              <a:rPr lang="de-DE" smtClean="0"/>
              <a:pPr/>
              <a:t>21</a:t>
            </a:fld>
            <a:endParaRPr lang="de-DE" dirty="0"/>
          </a:p>
        </p:txBody>
      </p:sp>
      <p:sp>
        <p:nvSpPr>
          <p:cNvPr id="6" name="Datumsplatzhalter 5"/>
          <p:cNvSpPr>
            <a:spLocks noGrp="1"/>
          </p:cNvSpPr>
          <p:nvPr>
            <p:ph type="dt" sz="half" idx="10"/>
          </p:nvPr>
        </p:nvSpPr>
        <p:spPr/>
        <p:txBody>
          <a:bodyPr/>
          <a:lstStyle/>
          <a:p>
            <a:fld id="{933896BC-BC5A-F34D-BD15-5AB9703C3DEA}" type="datetime1">
              <a:rPr lang="de-DE" smtClean="0"/>
              <a:t>24.09.20</a:t>
            </a:fld>
            <a:endParaRPr lang="de-DE" dirty="0"/>
          </a:p>
        </p:txBody>
      </p:sp>
      <p:sp>
        <p:nvSpPr>
          <p:cNvPr id="5" name="Fußzeilenplatzhalter 4"/>
          <p:cNvSpPr>
            <a:spLocks noGrp="1"/>
          </p:cNvSpPr>
          <p:nvPr>
            <p:ph type="ftr" sz="quarter" idx="11"/>
          </p:nvPr>
        </p:nvSpPr>
        <p:spPr/>
        <p:txBody>
          <a:bodyPr/>
          <a:lstStyle/>
          <a:p>
            <a:r>
              <a:rPr lang="de-DE"/>
              <a:t>Forschung trifft Schule - Lehrerfortbildung Teilchenphysik - Dillingen</a:t>
            </a:r>
            <a:endParaRPr lang="de-DE" dirty="0"/>
          </a:p>
        </p:txBody>
      </p:sp>
      <p:pic>
        <p:nvPicPr>
          <p:cNvPr id="9" name="Inhaltsplatzhalter 8">
            <a:extLst>
              <a:ext uri="{FF2B5EF4-FFF2-40B4-BE49-F238E27FC236}">
                <a16:creationId xmlns:a16="http://schemas.microsoft.com/office/drawing/2014/main" id="{D40B3DAB-0A2C-442D-B850-0A6CEAA8FF2E}"/>
              </a:ext>
            </a:extLst>
          </p:cNvPr>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2525539" y="1806936"/>
            <a:ext cx="4438996" cy="4468091"/>
          </a:xfrm>
          <a:prstGeom prst="rect">
            <a:avLst/>
          </a:prstGeom>
        </p:spPr>
      </p:pic>
    </p:spTree>
    <p:extLst>
      <p:ext uri="{BB962C8B-B14F-4D97-AF65-F5344CB8AC3E}">
        <p14:creationId xmlns:p14="http://schemas.microsoft.com/office/powerpoint/2010/main" val="2628522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Elektrisch geladenes </a:t>
            </a:r>
            <a:r>
              <a:rPr lang="de-DE" dirty="0" err="1"/>
              <a:t>Hadron</a:t>
            </a:r>
            <a:endParaRPr lang="de-DE" dirty="0"/>
          </a:p>
        </p:txBody>
      </p:sp>
      <p:sp>
        <p:nvSpPr>
          <p:cNvPr id="3" name="Foliennummernplatzhalter 2"/>
          <p:cNvSpPr>
            <a:spLocks noGrp="1"/>
          </p:cNvSpPr>
          <p:nvPr>
            <p:ph type="sldNum" sz="quarter" idx="12"/>
          </p:nvPr>
        </p:nvSpPr>
        <p:spPr/>
        <p:txBody>
          <a:bodyPr/>
          <a:lstStyle/>
          <a:p>
            <a:fld id="{13EBA283-81CD-428D-9703-4AE41BDC50AA}" type="slidenum">
              <a:rPr lang="de-DE" smtClean="0"/>
              <a:pPr/>
              <a:t>22</a:t>
            </a:fld>
            <a:endParaRPr lang="de-DE" dirty="0"/>
          </a:p>
        </p:txBody>
      </p:sp>
      <p:sp>
        <p:nvSpPr>
          <p:cNvPr id="6" name="Datumsplatzhalter 5"/>
          <p:cNvSpPr>
            <a:spLocks noGrp="1"/>
          </p:cNvSpPr>
          <p:nvPr>
            <p:ph type="dt" sz="half" idx="10"/>
          </p:nvPr>
        </p:nvSpPr>
        <p:spPr/>
        <p:txBody>
          <a:bodyPr/>
          <a:lstStyle/>
          <a:p>
            <a:fld id="{59261DA3-11B4-7A4B-A211-7DF40EC849BD}" type="datetime1">
              <a:rPr lang="de-DE" smtClean="0"/>
              <a:t>24.09.20</a:t>
            </a:fld>
            <a:endParaRPr lang="de-DE" dirty="0"/>
          </a:p>
        </p:txBody>
      </p:sp>
      <p:sp>
        <p:nvSpPr>
          <p:cNvPr id="5" name="Fußzeilenplatzhalter 4"/>
          <p:cNvSpPr>
            <a:spLocks noGrp="1"/>
          </p:cNvSpPr>
          <p:nvPr>
            <p:ph type="ftr" sz="quarter" idx="11"/>
          </p:nvPr>
        </p:nvSpPr>
        <p:spPr/>
        <p:txBody>
          <a:bodyPr/>
          <a:lstStyle/>
          <a:p>
            <a:r>
              <a:rPr lang="de-DE"/>
              <a:t>Forschung trifft Schule - Lehrerfortbildung Teilchenphysik - Dillingen</a:t>
            </a:r>
            <a:endParaRPr lang="de-DE" dirty="0"/>
          </a:p>
        </p:txBody>
      </p:sp>
      <p:pic>
        <p:nvPicPr>
          <p:cNvPr id="10" name="Inhaltsplatzhalter 9">
            <a:extLst>
              <a:ext uri="{FF2B5EF4-FFF2-40B4-BE49-F238E27FC236}">
                <a16:creationId xmlns:a16="http://schemas.microsoft.com/office/drawing/2014/main" id="{F38EE7E8-3A63-492C-BF07-EF7D6E495B15}"/>
              </a:ext>
            </a:extLst>
          </p:cNvPr>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2527617" y="1829796"/>
            <a:ext cx="4434840" cy="4422371"/>
          </a:xfrm>
          <a:prstGeom prst="rect">
            <a:avLst/>
          </a:prstGeom>
        </p:spPr>
      </p:pic>
    </p:spTree>
    <p:extLst>
      <p:ext uri="{BB962C8B-B14F-4D97-AF65-F5344CB8AC3E}">
        <p14:creationId xmlns:p14="http://schemas.microsoft.com/office/powerpoint/2010/main" val="19878710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Anti-/Myon</a:t>
            </a:r>
          </a:p>
        </p:txBody>
      </p:sp>
      <p:sp>
        <p:nvSpPr>
          <p:cNvPr id="3" name="Foliennummernplatzhalter 2"/>
          <p:cNvSpPr>
            <a:spLocks noGrp="1"/>
          </p:cNvSpPr>
          <p:nvPr>
            <p:ph type="sldNum" sz="quarter" idx="12"/>
          </p:nvPr>
        </p:nvSpPr>
        <p:spPr/>
        <p:txBody>
          <a:bodyPr/>
          <a:lstStyle/>
          <a:p>
            <a:fld id="{13EBA283-81CD-428D-9703-4AE41BDC50AA}" type="slidenum">
              <a:rPr lang="de-DE" smtClean="0"/>
              <a:pPr/>
              <a:t>23</a:t>
            </a:fld>
            <a:endParaRPr lang="de-DE" dirty="0"/>
          </a:p>
        </p:txBody>
      </p:sp>
      <p:sp>
        <p:nvSpPr>
          <p:cNvPr id="6" name="Datumsplatzhalter 5"/>
          <p:cNvSpPr>
            <a:spLocks noGrp="1"/>
          </p:cNvSpPr>
          <p:nvPr>
            <p:ph type="dt" sz="half" idx="10"/>
          </p:nvPr>
        </p:nvSpPr>
        <p:spPr/>
        <p:txBody>
          <a:bodyPr/>
          <a:lstStyle/>
          <a:p>
            <a:fld id="{E4DB8818-7789-9640-AD94-CA8A4E33C543}" type="datetime1">
              <a:rPr lang="de-DE" smtClean="0"/>
              <a:t>24.09.20</a:t>
            </a:fld>
            <a:endParaRPr lang="de-DE" dirty="0"/>
          </a:p>
        </p:txBody>
      </p:sp>
      <p:sp>
        <p:nvSpPr>
          <p:cNvPr id="5" name="Fußzeilenplatzhalter 4"/>
          <p:cNvSpPr>
            <a:spLocks noGrp="1"/>
          </p:cNvSpPr>
          <p:nvPr>
            <p:ph type="ftr" sz="quarter" idx="11"/>
          </p:nvPr>
        </p:nvSpPr>
        <p:spPr/>
        <p:txBody>
          <a:bodyPr/>
          <a:lstStyle/>
          <a:p>
            <a:r>
              <a:rPr lang="de-DE"/>
              <a:t>Forschung trifft Schule - Lehrerfortbildung Teilchenphysik - Dillingen</a:t>
            </a:r>
            <a:endParaRPr lang="de-DE" dirty="0"/>
          </a:p>
        </p:txBody>
      </p:sp>
      <p:pic>
        <p:nvPicPr>
          <p:cNvPr id="10" name="Inhaltsplatzhalter 9">
            <a:extLst>
              <a:ext uri="{FF2B5EF4-FFF2-40B4-BE49-F238E27FC236}">
                <a16:creationId xmlns:a16="http://schemas.microsoft.com/office/drawing/2014/main" id="{47314423-2E74-4325-9CF7-CD1AE8D34112}"/>
              </a:ext>
            </a:extLst>
          </p:cNvPr>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2527617" y="1823561"/>
            <a:ext cx="4434840" cy="4434840"/>
          </a:xfrm>
          <a:prstGeom prst="rect">
            <a:avLst/>
          </a:prstGeom>
        </p:spPr>
      </p:pic>
    </p:spTree>
    <p:extLst>
      <p:ext uri="{BB962C8B-B14F-4D97-AF65-F5344CB8AC3E}">
        <p14:creationId xmlns:p14="http://schemas.microsoft.com/office/powerpoint/2010/main" val="16217938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Jets - erzeugt durch Quarks oder </a:t>
            </a:r>
            <a:r>
              <a:rPr lang="de-DE" dirty="0" err="1"/>
              <a:t>Gluonen</a:t>
            </a:r>
            <a:endParaRPr lang="de-DE" dirty="0"/>
          </a:p>
        </p:txBody>
      </p:sp>
      <p:sp>
        <p:nvSpPr>
          <p:cNvPr id="3" name="Foliennummernplatzhalter 2"/>
          <p:cNvSpPr>
            <a:spLocks noGrp="1"/>
          </p:cNvSpPr>
          <p:nvPr>
            <p:ph type="sldNum" sz="quarter" idx="12"/>
          </p:nvPr>
        </p:nvSpPr>
        <p:spPr/>
        <p:txBody>
          <a:bodyPr/>
          <a:lstStyle/>
          <a:p>
            <a:fld id="{13EBA283-81CD-428D-9703-4AE41BDC50AA}" type="slidenum">
              <a:rPr lang="de-DE" smtClean="0"/>
              <a:pPr/>
              <a:t>24</a:t>
            </a:fld>
            <a:endParaRPr lang="de-DE" dirty="0"/>
          </a:p>
        </p:txBody>
      </p:sp>
      <p:sp>
        <p:nvSpPr>
          <p:cNvPr id="6" name="Datumsplatzhalter 5"/>
          <p:cNvSpPr>
            <a:spLocks noGrp="1"/>
          </p:cNvSpPr>
          <p:nvPr>
            <p:ph type="dt" sz="half" idx="10"/>
          </p:nvPr>
        </p:nvSpPr>
        <p:spPr/>
        <p:txBody>
          <a:bodyPr/>
          <a:lstStyle/>
          <a:p>
            <a:fld id="{359B2AD2-2072-6144-A9BC-A3AF787BD411}" type="datetime1">
              <a:rPr lang="de-DE" smtClean="0"/>
              <a:t>24.09.20</a:t>
            </a:fld>
            <a:endParaRPr lang="de-DE" dirty="0"/>
          </a:p>
        </p:txBody>
      </p:sp>
      <p:sp>
        <p:nvSpPr>
          <p:cNvPr id="5" name="Fußzeilenplatzhalter 4"/>
          <p:cNvSpPr>
            <a:spLocks noGrp="1"/>
          </p:cNvSpPr>
          <p:nvPr>
            <p:ph type="ftr" sz="quarter" idx="11"/>
          </p:nvPr>
        </p:nvSpPr>
        <p:spPr/>
        <p:txBody>
          <a:bodyPr/>
          <a:lstStyle/>
          <a:p>
            <a:r>
              <a:rPr lang="de-DE"/>
              <a:t>Forschung trifft Schule - Lehrerfortbildung Teilchenphysik - Dillingen</a:t>
            </a:r>
            <a:endParaRPr lang="de-DE" dirty="0"/>
          </a:p>
        </p:txBody>
      </p:sp>
      <p:pic>
        <p:nvPicPr>
          <p:cNvPr id="10" name="Inhaltsplatzhalter 9">
            <a:extLst>
              <a:ext uri="{FF2B5EF4-FFF2-40B4-BE49-F238E27FC236}">
                <a16:creationId xmlns:a16="http://schemas.microsoft.com/office/drawing/2014/main" id="{907A9AC4-2888-40BA-BCBB-F36963E305D2}"/>
              </a:ext>
            </a:extLst>
          </p:cNvPr>
          <p:cNvPicPr>
            <a:picLocks noGrp="1" noChangeAspect="1"/>
          </p:cNvPicPr>
          <p:nvPr>
            <p:ph sz="quarter" idx="13"/>
          </p:nvPr>
        </p:nvPicPr>
        <p:blipFill>
          <a:blip r:embed="rId3" cstate="print">
            <a:extLst>
              <a:ext uri="{28A0092B-C50C-407E-A947-70E740481C1C}">
                <a14:useLocalDpi xmlns:a14="http://schemas.microsoft.com/office/drawing/2010/main" val="0"/>
              </a:ext>
            </a:extLst>
          </a:blip>
          <a:stretch>
            <a:fillRect/>
          </a:stretch>
        </p:blipFill>
        <p:spPr>
          <a:xfrm>
            <a:off x="2546321" y="1860969"/>
            <a:ext cx="4397433" cy="4360025"/>
          </a:xfrm>
          <a:prstGeom prst="rect">
            <a:avLst/>
          </a:prstGeom>
        </p:spPr>
      </p:pic>
    </p:spTree>
    <p:extLst>
      <p:ext uri="{BB962C8B-B14F-4D97-AF65-F5344CB8AC3E}">
        <p14:creationId xmlns:p14="http://schemas.microsoft.com/office/powerpoint/2010/main" val="360429319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Was hat man gemessen?</a:t>
            </a:r>
          </a:p>
        </p:txBody>
      </p:sp>
      <p:sp>
        <p:nvSpPr>
          <p:cNvPr id="3" name="Foliennummernplatzhalter 2"/>
          <p:cNvSpPr>
            <a:spLocks noGrp="1"/>
          </p:cNvSpPr>
          <p:nvPr>
            <p:ph type="sldNum" sz="quarter" idx="12"/>
          </p:nvPr>
        </p:nvSpPr>
        <p:spPr/>
        <p:txBody>
          <a:bodyPr/>
          <a:lstStyle/>
          <a:p>
            <a:fld id="{13EBA283-81CD-428D-9703-4AE41BDC50AA}" type="slidenum">
              <a:rPr lang="de-DE" smtClean="0"/>
              <a:pPr/>
              <a:t>25</a:t>
            </a:fld>
            <a:endParaRPr lang="de-DE" dirty="0"/>
          </a:p>
        </p:txBody>
      </p:sp>
      <p:sp>
        <p:nvSpPr>
          <p:cNvPr id="6" name="Datumsplatzhalter 5"/>
          <p:cNvSpPr>
            <a:spLocks noGrp="1"/>
          </p:cNvSpPr>
          <p:nvPr>
            <p:ph type="dt" sz="half" idx="10"/>
          </p:nvPr>
        </p:nvSpPr>
        <p:spPr/>
        <p:txBody>
          <a:bodyPr/>
          <a:lstStyle/>
          <a:p>
            <a:fld id="{AE75BF90-D1EC-5C4D-9F27-E9600717D1B4}" type="datetime1">
              <a:rPr lang="de-DE" smtClean="0"/>
              <a:t>24.09.20</a:t>
            </a:fld>
            <a:endParaRPr lang="de-DE" dirty="0"/>
          </a:p>
        </p:txBody>
      </p:sp>
      <p:sp>
        <p:nvSpPr>
          <p:cNvPr id="5" name="Fußzeilenplatzhalter 4"/>
          <p:cNvSpPr>
            <a:spLocks noGrp="1"/>
          </p:cNvSpPr>
          <p:nvPr>
            <p:ph type="ftr" sz="quarter" idx="11"/>
          </p:nvPr>
        </p:nvSpPr>
        <p:spPr/>
        <p:txBody>
          <a:bodyPr/>
          <a:lstStyle/>
          <a:p>
            <a:r>
              <a:rPr lang="de-DE"/>
              <a:t>Forschung trifft Schule - Lehrerfortbildung Teilchenphysik - Dillingen</a:t>
            </a:r>
            <a:endParaRPr lang="de-DE" dirty="0"/>
          </a:p>
        </p:txBody>
      </p:sp>
      <p:sp>
        <p:nvSpPr>
          <p:cNvPr id="4" name="Textplatzhalter 3"/>
          <p:cNvSpPr>
            <a:spLocks noGrp="1"/>
          </p:cNvSpPr>
          <p:nvPr>
            <p:ph sz="quarter" idx="13"/>
          </p:nvPr>
        </p:nvSpPr>
        <p:spPr/>
        <p:txBody>
          <a:bodyPr/>
          <a:lstStyle/>
          <a:p>
            <a:r>
              <a:rPr lang="de-DE" dirty="0"/>
              <a:t>Bei LEP wurde unter anderem der starke Kopplungsparameter bei verschiedenen Energien sehr genau gemessen</a:t>
            </a:r>
          </a:p>
          <a:p>
            <a:r>
              <a:rPr lang="de-DE" dirty="0"/>
              <a:t>Wie?</a:t>
            </a:r>
          </a:p>
        </p:txBody>
      </p:sp>
      <p:pic>
        <p:nvPicPr>
          <p:cNvPr id="7" name="Grafik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39752" y="3204391"/>
            <a:ext cx="4249130" cy="2982615"/>
          </a:xfrm>
          <a:prstGeom prst="rect">
            <a:avLst/>
          </a:prstGeom>
        </p:spPr>
      </p:pic>
    </p:spTree>
    <p:extLst>
      <p:ext uri="{BB962C8B-B14F-4D97-AF65-F5344CB8AC3E}">
        <p14:creationId xmlns:p14="http://schemas.microsoft.com/office/powerpoint/2010/main" val="70555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6"/>
            <a:ext cx="7920880" cy="972000"/>
          </a:xfrm>
        </p:spPr>
        <p:txBody>
          <a:bodyPr/>
          <a:lstStyle/>
          <a:p>
            <a:r>
              <a:rPr lang="de-DE" dirty="0"/>
              <a:t>Bestimmung des starken Kopplungsparameters</a:t>
            </a:r>
          </a:p>
        </p:txBody>
      </p:sp>
      <p:sp>
        <p:nvSpPr>
          <p:cNvPr id="3" name="Foliennummernplatzhalter 2"/>
          <p:cNvSpPr>
            <a:spLocks noGrp="1"/>
          </p:cNvSpPr>
          <p:nvPr>
            <p:ph type="sldNum" sz="quarter" idx="12"/>
          </p:nvPr>
        </p:nvSpPr>
        <p:spPr/>
        <p:txBody>
          <a:bodyPr/>
          <a:lstStyle/>
          <a:p>
            <a:fld id="{13EBA283-81CD-428D-9703-4AE41BDC50AA}" type="slidenum">
              <a:rPr lang="de-DE" smtClean="0"/>
              <a:pPr/>
              <a:t>26</a:t>
            </a:fld>
            <a:endParaRPr lang="de-DE" dirty="0"/>
          </a:p>
        </p:txBody>
      </p:sp>
      <p:sp>
        <p:nvSpPr>
          <p:cNvPr id="6" name="Datumsplatzhalter 5"/>
          <p:cNvSpPr>
            <a:spLocks noGrp="1"/>
          </p:cNvSpPr>
          <p:nvPr>
            <p:ph type="dt" sz="half" idx="10"/>
          </p:nvPr>
        </p:nvSpPr>
        <p:spPr/>
        <p:txBody>
          <a:bodyPr/>
          <a:lstStyle/>
          <a:p>
            <a:fld id="{0A65E5B2-2616-EE49-B1AF-B9AB921BD78E}" type="datetime1">
              <a:rPr lang="de-DE" smtClean="0"/>
              <a:t>24.09.20</a:t>
            </a:fld>
            <a:endParaRPr lang="de-DE" dirty="0"/>
          </a:p>
        </p:txBody>
      </p:sp>
      <p:sp>
        <p:nvSpPr>
          <p:cNvPr id="5" name="Fußzeilenplatzhalter 4"/>
          <p:cNvSpPr>
            <a:spLocks noGrp="1"/>
          </p:cNvSpPr>
          <p:nvPr>
            <p:ph type="ftr" sz="quarter" idx="11"/>
          </p:nvPr>
        </p:nvSpPr>
        <p:spPr/>
        <p:txBody>
          <a:bodyPr/>
          <a:lstStyle/>
          <a:p>
            <a:r>
              <a:rPr lang="de-DE"/>
              <a:t>Forschung trifft Schule - Lehrerfortbildung Teilchenphysik - Dillingen</a:t>
            </a:r>
            <a:endParaRPr lang="de-DE" dirty="0"/>
          </a:p>
        </p:txBody>
      </p:sp>
      <p:sp>
        <p:nvSpPr>
          <p:cNvPr id="4" name="Textplatzhalter 3"/>
          <p:cNvSpPr>
            <a:spLocks noGrp="1"/>
          </p:cNvSpPr>
          <p:nvPr>
            <p:ph sz="quarter" idx="13"/>
          </p:nvPr>
        </p:nvSpPr>
        <p:spPr/>
        <p:txBody>
          <a:bodyPr/>
          <a:lstStyle/>
          <a:p>
            <a:r>
              <a:rPr lang="de-DE" dirty="0"/>
              <a:t>Bei LEP wurde unter anderem der starke Kopplungsparameter bei verschiedenen Energien sehr genau gemessen</a:t>
            </a:r>
          </a:p>
          <a:p>
            <a:r>
              <a:rPr lang="de-DE" dirty="0"/>
              <a:t>Wie?</a:t>
            </a:r>
          </a:p>
        </p:txBody>
      </p:sp>
      <p:pic>
        <p:nvPicPr>
          <p:cNvPr id="8" name="Grafik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59832" y="2962211"/>
            <a:ext cx="3252815" cy="3224796"/>
          </a:xfrm>
          <a:prstGeom prst="rect">
            <a:avLst/>
          </a:prstGeom>
        </p:spPr>
      </p:pic>
    </p:spTree>
    <p:extLst>
      <p:ext uri="{BB962C8B-B14F-4D97-AF65-F5344CB8AC3E}">
        <p14:creationId xmlns:p14="http://schemas.microsoft.com/office/powerpoint/2010/main" val="387719394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6"/>
            <a:ext cx="8424936" cy="972000"/>
          </a:xfrm>
        </p:spPr>
        <p:txBody>
          <a:bodyPr/>
          <a:lstStyle/>
          <a:p>
            <a:r>
              <a:rPr lang="de-DE" dirty="0"/>
              <a:t>Bestimmung des starken Kopplungsparameters</a:t>
            </a:r>
          </a:p>
        </p:txBody>
      </p:sp>
      <p:sp>
        <p:nvSpPr>
          <p:cNvPr id="3" name="Foliennummernplatzhalter 2"/>
          <p:cNvSpPr>
            <a:spLocks noGrp="1"/>
          </p:cNvSpPr>
          <p:nvPr>
            <p:ph type="sldNum" sz="quarter" idx="12"/>
          </p:nvPr>
        </p:nvSpPr>
        <p:spPr/>
        <p:txBody>
          <a:bodyPr/>
          <a:lstStyle/>
          <a:p>
            <a:fld id="{13EBA283-81CD-428D-9703-4AE41BDC50AA}" type="slidenum">
              <a:rPr lang="de-DE" smtClean="0"/>
              <a:pPr/>
              <a:t>27</a:t>
            </a:fld>
            <a:endParaRPr lang="de-DE" dirty="0"/>
          </a:p>
        </p:txBody>
      </p:sp>
      <p:sp>
        <p:nvSpPr>
          <p:cNvPr id="6" name="Datumsplatzhalter 5"/>
          <p:cNvSpPr>
            <a:spLocks noGrp="1"/>
          </p:cNvSpPr>
          <p:nvPr>
            <p:ph type="dt" sz="half" idx="10"/>
          </p:nvPr>
        </p:nvSpPr>
        <p:spPr/>
        <p:txBody>
          <a:bodyPr/>
          <a:lstStyle/>
          <a:p>
            <a:fld id="{CF3C12EC-71F6-2A43-8E1D-74DAE7A61C5C}" type="datetime1">
              <a:rPr lang="de-DE" smtClean="0"/>
              <a:t>24.09.20</a:t>
            </a:fld>
            <a:endParaRPr lang="de-DE" dirty="0"/>
          </a:p>
        </p:txBody>
      </p:sp>
      <p:sp>
        <p:nvSpPr>
          <p:cNvPr id="5" name="Fußzeilenplatzhalter 4"/>
          <p:cNvSpPr>
            <a:spLocks noGrp="1"/>
          </p:cNvSpPr>
          <p:nvPr>
            <p:ph type="ftr" sz="quarter" idx="11"/>
          </p:nvPr>
        </p:nvSpPr>
        <p:spPr/>
        <p:txBody>
          <a:bodyPr/>
          <a:lstStyle/>
          <a:p>
            <a:r>
              <a:rPr lang="de-DE"/>
              <a:t>Forschung trifft Schule - Lehrerfortbildung Teilchenphysik - Dillingen</a:t>
            </a:r>
            <a:endParaRPr lang="de-DE" dirty="0"/>
          </a:p>
        </p:txBody>
      </p:sp>
      <p:sp>
        <p:nvSpPr>
          <p:cNvPr id="4" name="Textplatzhalter 3"/>
          <p:cNvSpPr>
            <a:spLocks noGrp="1"/>
          </p:cNvSpPr>
          <p:nvPr>
            <p:ph sz="quarter" idx="13"/>
          </p:nvPr>
        </p:nvSpPr>
        <p:spPr/>
        <p:txBody>
          <a:bodyPr/>
          <a:lstStyle/>
          <a:p>
            <a:r>
              <a:rPr lang="de-DE" dirty="0"/>
              <a:t>Manchmal passiert aber auch das:</a:t>
            </a:r>
          </a:p>
        </p:txBody>
      </p:sp>
      <p:pic>
        <p:nvPicPr>
          <p:cNvPr id="7" name="Grafik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55776" y="2599194"/>
            <a:ext cx="4032448" cy="3490467"/>
          </a:xfrm>
          <a:prstGeom prst="rect">
            <a:avLst/>
          </a:prstGeom>
        </p:spPr>
      </p:pic>
    </p:spTree>
    <p:extLst>
      <p:ext uri="{BB962C8B-B14F-4D97-AF65-F5344CB8AC3E}">
        <p14:creationId xmlns:p14="http://schemas.microsoft.com/office/powerpoint/2010/main" val="20551671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6"/>
            <a:ext cx="7848872" cy="972000"/>
          </a:xfrm>
        </p:spPr>
        <p:txBody>
          <a:bodyPr/>
          <a:lstStyle/>
          <a:p>
            <a:r>
              <a:rPr lang="de-DE" dirty="0"/>
              <a:t>Bestimmung des starken Kopplungsparameters</a:t>
            </a:r>
          </a:p>
        </p:txBody>
      </p:sp>
      <p:sp>
        <p:nvSpPr>
          <p:cNvPr id="3" name="Foliennummernplatzhalter 2"/>
          <p:cNvSpPr>
            <a:spLocks noGrp="1"/>
          </p:cNvSpPr>
          <p:nvPr>
            <p:ph type="sldNum" sz="quarter" idx="12"/>
          </p:nvPr>
        </p:nvSpPr>
        <p:spPr/>
        <p:txBody>
          <a:bodyPr/>
          <a:lstStyle/>
          <a:p>
            <a:fld id="{13EBA283-81CD-428D-9703-4AE41BDC50AA}" type="slidenum">
              <a:rPr lang="de-DE" smtClean="0"/>
              <a:pPr/>
              <a:t>28</a:t>
            </a:fld>
            <a:endParaRPr lang="de-DE" dirty="0"/>
          </a:p>
        </p:txBody>
      </p:sp>
      <p:sp>
        <p:nvSpPr>
          <p:cNvPr id="6" name="Datumsplatzhalter 5"/>
          <p:cNvSpPr>
            <a:spLocks noGrp="1"/>
          </p:cNvSpPr>
          <p:nvPr>
            <p:ph type="dt" sz="half" idx="10"/>
          </p:nvPr>
        </p:nvSpPr>
        <p:spPr/>
        <p:txBody>
          <a:bodyPr/>
          <a:lstStyle/>
          <a:p>
            <a:fld id="{B39321FD-E45D-3348-AB7E-4E2A4144CEDE}" type="datetime1">
              <a:rPr lang="de-DE" smtClean="0"/>
              <a:t>24.09.20</a:t>
            </a:fld>
            <a:endParaRPr lang="de-DE" dirty="0"/>
          </a:p>
        </p:txBody>
      </p:sp>
      <p:sp>
        <p:nvSpPr>
          <p:cNvPr id="5" name="Fußzeilenplatzhalter 4"/>
          <p:cNvSpPr>
            <a:spLocks noGrp="1"/>
          </p:cNvSpPr>
          <p:nvPr>
            <p:ph type="ftr" sz="quarter" idx="11"/>
          </p:nvPr>
        </p:nvSpPr>
        <p:spPr/>
        <p:txBody>
          <a:bodyPr/>
          <a:lstStyle/>
          <a:p>
            <a:r>
              <a:rPr lang="de-DE"/>
              <a:t>Forschung trifft Schule - Lehrerfortbildung Teilchenphysik - Dillingen</a:t>
            </a:r>
            <a:endParaRPr lang="de-DE" dirty="0"/>
          </a:p>
        </p:txBody>
      </p:sp>
      <p:sp>
        <p:nvSpPr>
          <p:cNvPr id="4" name="Textplatzhalter 3"/>
          <p:cNvSpPr>
            <a:spLocks noGrp="1"/>
          </p:cNvSpPr>
          <p:nvPr>
            <p:ph sz="quarter" idx="13"/>
          </p:nvPr>
        </p:nvSpPr>
        <p:spPr/>
        <p:txBody>
          <a:bodyPr/>
          <a:lstStyle/>
          <a:p>
            <a:r>
              <a:rPr lang="de-DE" dirty="0"/>
              <a:t>Manchmal passiert aber auch das:</a:t>
            </a:r>
          </a:p>
        </p:txBody>
      </p:sp>
      <p:pic>
        <p:nvPicPr>
          <p:cNvPr id="8" name="Grafik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81830" y="2572047"/>
            <a:ext cx="3794629" cy="3788454"/>
          </a:xfrm>
          <a:prstGeom prst="rect">
            <a:avLst/>
          </a:prstGeom>
        </p:spPr>
      </p:pic>
    </p:spTree>
    <p:extLst>
      <p:ext uri="{BB962C8B-B14F-4D97-AF65-F5344CB8AC3E}">
        <p14:creationId xmlns:p14="http://schemas.microsoft.com/office/powerpoint/2010/main" val="82473067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6"/>
            <a:ext cx="7920880" cy="972000"/>
          </a:xfrm>
        </p:spPr>
        <p:txBody>
          <a:bodyPr/>
          <a:lstStyle/>
          <a:p>
            <a:r>
              <a:rPr lang="de-DE" dirty="0"/>
              <a:t>Bestimmung des starken Kopplungsparameters</a:t>
            </a:r>
          </a:p>
        </p:txBody>
      </p:sp>
      <p:sp>
        <p:nvSpPr>
          <p:cNvPr id="3" name="Foliennummernplatzhalter 2"/>
          <p:cNvSpPr>
            <a:spLocks noGrp="1"/>
          </p:cNvSpPr>
          <p:nvPr>
            <p:ph type="sldNum" sz="quarter" idx="12"/>
          </p:nvPr>
        </p:nvSpPr>
        <p:spPr/>
        <p:txBody>
          <a:bodyPr/>
          <a:lstStyle/>
          <a:p>
            <a:fld id="{13EBA283-81CD-428D-9703-4AE41BDC50AA}" type="slidenum">
              <a:rPr lang="de-DE" smtClean="0"/>
              <a:pPr/>
              <a:t>29</a:t>
            </a:fld>
            <a:endParaRPr lang="de-DE" dirty="0"/>
          </a:p>
        </p:txBody>
      </p:sp>
      <p:sp>
        <p:nvSpPr>
          <p:cNvPr id="6" name="Datumsplatzhalter 5"/>
          <p:cNvSpPr>
            <a:spLocks noGrp="1"/>
          </p:cNvSpPr>
          <p:nvPr>
            <p:ph type="dt" sz="half" idx="10"/>
          </p:nvPr>
        </p:nvSpPr>
        <p:spPr/>
        <p:txBody>
          <a:bodyPr/>
          <a:lstStyle/>
          <a:p>
            <a:fld id="{6DD44806-FAF5-5349-8F6B-1A2FFA514A31}" type="datetime1">
              <a:rPr lang="de-DE" smtClean="0"/>
              <a:t>24.09.20</a:t>
            </a:fld>
            <a:endParaRPr lang="de-DE" dirty="0"/>
          </a:p>
        </p:txBody>
      </p:sp>
      <p:sp>
        <p:nvSpPr>
          <p:cNvPr id="5" name="Fußzeilenplatzhalter 4"/>
          <p:cNvSpPr>
            <a:spLocks noGrp="1"/>
          </p:cNvSpPr>
          <p:nvPr>
            <p:ph type="ftr" sz="quarter" idx="11"/>
          </p:nvPr>
        </p:nvSpPr>
        <p:spPr/>
        <p:txBody>
          <a:bodyPr/>
          <a:lstStyle/>
          <a:p>
            <a:r>
              <a:rPr lang="de-DE"/>
              <a:t>Forschung trifft Schule - Lehrerfortbildung Teilchenphysik - Dillingen</a:t>
            </a:r>
            <a:endParaRPr lang="de-DE" dirty="0"/>
          </a:p>
        </p:txBody>
      </p:sp>
      <p:sp>
        <p:nvSpPr>
          <p:cNvPr id="4" name="Textplatzhalter 3"/>
          <p:cNvSpPr>
            <a:spLocks noGrp="1"/>
          </p:cNvSpPr>
          <p:nvPr>
            <p:ph sz="quarter" idx="13"/>
          </p:nvPr>
        </p:nvSpPr>
        <p:spPr/>
        <p:txBody>
          <a:bodyPr/>
          <a:lstStyle/>
          <a:p>
            <a:pPr marL="0" indent="0">
              <a:buNone/>
            </a:pPr>
            <a:endParaRPr lang="de-DE" dirty="0"/>
          </a:p>
          <a:p>
            <a:pPr marL="0" indent="0">
              <a:buNone/>
            </a:pPr>
            <a:endParaRPr lang="de-DE" dirty="0"/>
          </a:p>
          <a:p>
            <a:pPr marL="0" indent="0">
              <a:buNone/>
            </a:pPr>
            <a:endParaRPr lang="de-DE" dirty="0"/>
          </a:p>
          <a:p>
            <a:pPr marL="0" indent="0">
              <a:buNone/>
            </a:pPr>
            <a:endParaRPr lang="de-DE" dirty="0"/>
          </a:p>
          <a:p>
            <a:pPr marL="0" indent="0">
              <a:buNone/>
            </a:pPr>
            <a:endParaRPr lang="de-DE" dirty="0"/>
          </a:p>
          <a:p>
            <a:pPr marL="0" indent="0">
              <a:buNone/>
            </a:pPr>
            <a:br>
              <a:rPr lang="de-DE" dirty="0"/>
            </a:br>
            <a:endParaRPr lang="de-DE" dirty="0"/>
          </a:p>
          <a:p>
            <a:r>
              <a:rPr lang="de-DE" dirty="0"/>
              <a:t> Feynman-Diagramme unterscheiden sich nur durch einen zusätzlichen Vertex, an dem ein Prozess der starken WW stattfindet</a:t>
            </a:r>
          </a:p>
        </p:txBody>
      </p:sp>
      <p:pic>
        <p:nvPicPr>
          <p:cNvPr id="9" name="Grafik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58349" y="1700808"/>
            <a:ext cx="3475501" cy="3008376"/>
          </a:xfrm>
          <a:prstGeom prst="rect">
            <a:avLst/>
          </a:prstGeom>
        </p:spPr>
      </p:pic>
      <p:pic>
        <p:nvPicPr>
          <p:cNvPr id="10" name="Grafik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12120" y="2060848"/>
            <a:ext cx="3819920" cy="2681337"/>
          </a:xfrm>
          <a:prstGeom prst="rect">
            <a:avLst/>
          </a:prstGeom>
        </p:spPr>
      </p:pic>
      <p:sp>
        <p:nvSpPr>
          <p:cNvPr id="7" name="Ellipse 6"/>
          <p:cNvSpPr/>
          <p:nvPr/>
        </p:nvSpPr>
        <p:spPr>
          <a:xfrm>
            <a:off x="7410129" y="2708920"/>
            <a:ext cx="531515" cy="484178"/>
          </a:xfrm>
          <a:prstGeom prst="ellipse">
            <a:avLst/>
          </a:prstGeom>
          <a:noFill/>
          <a:ln w="38100">
            <a:solidFill>
              <a:srgbClr val="CC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26475354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nhaltsplatzhalter 11">
            <a:extLst>
              <a:ext uri="{FF2B5EF4-FFF2-40B4-BE49-F238E27FC236}">
                <a16:creationId xmlns:a16="http://schemas.microsoft.com/office/drawing/2014/main" id="{18905022-5F10-486B-B4A9-2DC6291DE23C}"/>
              </a:ext>
            </a:extLst>
          </p:cNvPr>
          <p:cNvPicPr>
            <a:picLocks noGrp="1" noChangeAspect="1"/>
          </p:cNvPicPr>
          <p:nvPr>
            <p:ph sz="quarter" idx="13"/>
          </p:nvPr>
        </p:nvPicPr>
        <p:blipFill>
          <a:blip r:embed="rId3">
            <a:extLst>
              <a:ext uri="{28A0092B-C50C-407E-A947-70E740481C1C}">
                <a14:useLocalDpi xmlns:a14="http://schemas.microsoft.com/office/drawing/2010/main" val="0"/>
              </a:ext>
            </a:extLst>
          </a:blip>
          <a:stretch>
            <a:fillRect/>
          </a:stretch>
        </p:blipFill>
        <p:spPr>
          <a:xfrm>
            <a:off x="1263663" y="1773238"/>
            <a:ext cx="6962748" cy="4535487"/>
          </a:xfrm>
          <a:prstGeom prst="rect">
            <a:avLst/>
          </a:prstGeom>
        </p:spPr>
      </p:pic>
      <p:sp>
        <p:nvSpPr>
          <p:cNvPr id="14338" name="Titel 3"/>
          <p:cNvSpPr>
            <a:spLocks noGrp="1"/>
          </p:cNvSpPr>
          <p:nvPr>
            <p:ph type="title"/>
          </p:nvPr>
        </p:nvSpPr>
        <p:spPr/>
        <p:txBody>
          <a:bodyPr/>
          <a:lstStyle/>
          <a:p>
            <a:pPr eaLnBrk="1" hangingPunct="1"/>
            <a:r>
              <a:rPr dirty="0"/>
              <a:t>Der ATLAS-</a:t>
            </a:r>
            <a:r>
              <a:rPr dirty="0" err="1"/>
              <a:t>Detektor</a:t>
            </a:r>
            <a:endParaRPr b="1" dirty="0"/>
          </a:p>
        </p:txBody>
      </p:sp>
      <p:sp>
        <p:nvSpPr>
          <p:cNvPr id="2" name="Foliennummernplatzhalter 1"/>
          <p:cNvSpPr>
            <a:spLocks noGrp="1"/>
          </p:cNvSpPr>
          <p:nvPr>
            <p:ph type="sldNum" sz="quarter" idx="12"/>
          </p:nvPr>
        </p:nvSpPr>
        <p:spPr/>
        <p:txBody>
          <a:bodyPr/>
          <a:lstStyle/>
          <a:p>
            <a:fld id="{13EBA283-81CD-428D-9703-4AE41BDC50AA}" type="slidenum">
              <a:rPr lang="de-DE" smtClean="0"/>
              <a:pPr/>
              <a:t>3</a:t>
            </a:fld>
            <a:endParaRPr lang="de-DE" dirty="0"/>
          </a:p>
        </p:txBody>
      </p:sp>
      <p:sp>
        <p:nvSpPr>
          <p:cNvPr id="10" name="Datumsplatzhalter 4"/>
          <p:cNvSpPr>
            <a:spLocks noGrp="1"/>
          </p:cNvSpPr>
          <p:nvPr>
            <p:ph type="dt" sz="half" idx="10"/>
          </p:nvPr>
        </p:nvSpPr>
        <p:spPr/>
        <p:txBody>
          <a:bodyPr/>
          <a:lstStyle/>
          <a:p>
            <a:fld id="{A088FAAA-EA54-C948-AE81-2AB7C1B5D17A}" type="datetime1">
              <a:rPr lang="de-DE" smtClean="0"/>
              <a:t>24.09.20</a:t>
            </a:fld>
            <a:endParaRPr lang="de-DE" dirty="0"/>
          </a:p>
        </p:txBody>
      </p:sp>
      <p:sp>
        <p:nvSpPr>
          <p:cNvPr id="11" name="Fußzeilenplatzhalter 5"/>
          <p:cNvSpPr>
            <a:spLocks noGrp="1"/>
          </p:cNvSpPr>
          <p:nvPr>
            <p:ph type="ftr" sz="quarter" idx="11"/>
          </p:nvPr>
        </p:nvSpPr>
        <p:spPr/>
        <p:txBody>
          <a:bodyPr/>
          <a:lstStyle/>
          <a:p>
            <a:r>
              <a:rPr lang="de-DE"/>
              <a:t>Forschung trifft Schule - Lehrerfortbildung Teilchenphysik - Dillingen</a:t>
            </a:r>
            <a:endParaRPr lang="de-DE" dirty="0"/>
          </a:p>
        </p:txBody>
      </p:sp>
      <p:sp>
        <p:nvSpPr>
          <p:cNvPr id="5" name="Textfeld 4"/>
          <p:cNvSpPr txBox="1"/>
          <p:nvPr/>
        </p:nvSpPr>
        <p:spPr>
          <a:xfrm rot="1634544">
            <a:off x="2513809" y="3600608"/>
            <a:ext cx="4442242" cy="535531"/>
          </a:xfrm>
          <a:prstGeom prst="rect">
            <a:avLst/>
          </a:prstGeom>
          <a:solidFill>
            <a:schemeClr val="bg2"/>
          </a:solidFill>
          <a:ln>
            <a:solidFill>
              <a:schemeClr val="tx1"/>
            </a:solidFill>
          </a:ln>
        </p:spPr>
        <p:txBody>
          <a:bodyPr wrap="none" rtlCol="0">
            <a:spAutoFit/>
          </a:bodyPr>
          <a:lstStyle/>
          <a:p>
            <a:pPr>
              <a:lnSpc>
                <a:spcPct val="90000"/>
              </a:lnSpc>
              <a:spcBef>
                <a:spcPts val="1000"/>
              </a:spcBef>
              <a:buClr>
                <a:srgbClr val="CCCC00"/>
              </a:buClr>
              <a:buSzPct val="90000"/>
            </a:pPr>
            <a:r>
              <a:rPr lang="de-DE" sz="3200" dirty="0">
                <a:solidFill>
                  <a:srgbClr val="002060"/>
                </a:solidFill>
                <a:latin typeface="Arial" panose="020B0604020202020204" pitchFamily="34" charset="0"/>
                <a:cs typeface="Arial" panose="020B0604020202020204" pitchFamily="34" charset="0"/>
              </a:rPr>
              <a:t>Das ist nur der Magnet!</a:t>
            </a:r>
          </a:p>
        </p:txBody>
      </p:sp>
      <p:sp>
        <p:nvSpPr>
          <p:cNvPr id="9" name="Rechteck 8"/>
          <p:cNvSpPr/>
          <p:nvPr/>
        </p:nvSpPr>
        <p:spPr>
          <a:xfrm>
            <a:off x="4224314" y="842272"/>
            <a:ext cx="4572000" cy="861774"/>
          </a:xfrm>
          <a:prstGeom prst="rect">
            <a:avLst/>
          </a:prstGeom>
        </p:spPr>
        <p:txBody>
          <a:bodyPr>
            <a:spAutoFit/>
          </a:bodyPr>
          <a:lstStyle/>
          <a:p>
            <a:r>
              <a:rPr lang="de-DE" sz="3200" b="1" dirty="0">
                <a:solidFill>
                  <a:srgbClr val="013476"/>
                </a:solidFill>
                <a:latin typeface="+mj-lt"/>
                <a:ea typeface="+mj-ea"/>
                <a:cs typeface="Arial" panose="020B0604020202020204" pitchFamily="34" charset="0"/>
              </a:rPr>
              <a:t>ist das hier nicht!</a:t>
            </a:r>
            <a:br>
              <a:rPr lang="de-DE" sz="3200" b="1" dirty="0">
                <a:solidFill>
                  <a:srgbClr val="013476"/>
                </a:solidFill>
                <a:latin typeface="+mj-lt"/>
                <a:ea typeface="+mj-ea"/>
                <a:cs typeface="Arial" panose="020B0604020202020204" pitchFamily="34" charset="0"/>
              </a:rPr>
            </a:br>
            <a:endParaRPr lang="de-DE" dirty="0">
              <a:latin typeface="+mj-lt"/>
            </a:endParaRPr>
          </a:p>
        </p:txBody>
      </p:sp>
    </p:spTree>
    <p:extLst>
      <p:ext uri="{BB962C8B-B14F-4D97-AF65-F5344CB8AC3E}">
        <p14:creationId xmlns:p14="http://schemas.microsoft.com/office/powerpoint/2010/main" val="401593960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6"/>
            <a:ext cx="7920880" cy="972000"/>
          </a:xfrm>
        </p:spPr>
        <p:txBody>
          <a:bodyPr/>
          <a:lstStyle/>
          <a:p>
            <a:r>
              <a:rPr lang="de-DE" dirty="0"/>
              <a:t>Bestimmung des starken Kopplungsparameters</a:t>
            </a:r>
          </a:p>
        </p:txBody>
      </p:sp>
      <p:sp>
        <p:nvSpPr>
          <p:cNvPr id="3" name="Foliennummernplatzhalter 2"/>
          <p:cNvSpPr>
            <a:spLocks noGrp="1"/>
          </p:cNvSpPr>
          <p:nvPr>
            <p:ph type="sldNum" sz="quarter" idx="12"/>
          </p:nvPr>
        </p:nvSpPr>
        <p:spPr/>
        <p:txBody>
          <a:bodyPr/>
          <a:lstStyle/>
          <a:p>
            <a:fld id="{13EBA283-81CD-428D-9703-4AE41BDC50AA}" type="slidenum">
              <a:rPr lang="de-DE" smtClean="0"/>
              <a:pPr/>
              <a:t>30</a:t>
            </a:fld>
            <a:endParaRPr lang="de-DE" dirty="0"/>
          </a:p>
        </p:txBody>
      </p:sp>
      <p:sp>
        <p:nvSpPr>
          <p:cNvPr id="6" name="Datumsplatzhalter 5"/>
          <p:cNvSpPr>
            <a:spLocks noGrp="1"/>
          </p:cNvSpPr>
          <p:nvPr>
            <p:ph type="dt" sz="half" idx="10"/>
          </p:nvPr>
        </p:nvSpPr>
        <p:spPr/>
        <p:txBody>
          <a:bodyPr/>
          <a:lstStyle/>
          <a:p>
            <a:fld id="{206CD986-4DDE-B646-8BA6-0DBB8D1981E5}" type="datetime1">
              <a:rPr lang="de-DE" smtClean="0"/>
              <a:t>24.09.20</a:t>
            </a:fld>
            <a:endParaRPr lang="de-DE" dirty="0"/>
          </a:p>
        </p:txBody>
      </p:sp>
      <p:sp>
        <p:nvSpPr>
          <p:cNvPr id="5" name="Fußzeilenplatzhalter 4"/>
          <p:cNvSpPr>
            <a:spLocks noGrp="1"/>
          </p:cNvSpPr>
          <p:nvPr>
            <p:ph type="ftr" sz="quarter" idx="11"/>
          </p:nvPr>
        </p:nvSpPr>
        <p:spPr/>
        <p:txBody>
          <a:bodyPr/>
          <a:lstStyle/>
          <a:p>
            <a:r>
              <a:rPr lang="de-DE"/>
              <a:t>Forschung trifft Schule - Lehrerfortbildung Teilchenphysik - Dillingen</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sz="quarter" idx="13"/>
              </p:nvPr>
            </p:nvSpPr>
            <p:spPr/>
            <p:txBody>
              <a:bodyPr/>
              <a:lstStyle/>
              <a:p>
                <a:r>
                  <a:rPr lang="de-DE" dirty="0"/>
                  <a:t>Die Wahrscheinlichkeit, dass ein Prozess der starken Wechselwirkung abläuft ist direkt proportional zum starken Kopplungsparameter</a:t>
                </a:r>
              </a:p>
              <a:p>
                <a:pPr marL="0" indent="0">
                  <a:buNone/>
                </a:pPr>
                <a:endParaRPr lang="de-DE" i="1" dirty="0">
                  <a:latin typeface="Cambria Math" panose="02040503050406030204" pitchFamily="18" charset="0"/>
                </a:endParaRPr>
              </a:p>
              <a:p>
                <a:pPr marL="0" indent="0">
                  <a:buNone/>
                </a:pPr>
                <a14:m>
                  <m:oMathPara xmlns:m="http://schemas.openxmlformats.org/officeDocument/2006/math">
                    <m:oMathParaPr>
                      <m:jc m:val="centerGroup"/>
                    </m:oMathParaPr>
                    <m:oMath xmlns:m="http://schemas.openxmlformats.org/officeDocument/2006/math">
                      <m:r>
                        <a:rPr lang="de-DE" i="1">
                          <a:latin typeface="Cambria Math" panose="02040503050406030204" pitchFamily="18" charset="0"/>
                        </a:rPr>
                        <m:t>𝑃</m:t>
                      </m:r>
                      <m:r>
                        <a:rPr lang="de-DE" i="1">
                          <a:latin typeface="Cambria Math" panose="02040503050406030204" pitchFamily="18" charset="0"/>
                        </a:rPr>
                        <m:t> </m:t>
                      </m:r>
                      <m:d>
                        <m:dPr>
                          <m:ctrlPr>
                            <a:rPr lang="de-DE" i="1">
                              <a:latin typeface="Cambria Math" panose="02040503050406030204" pitchFamily="18" charset="0"/>
                            </a:rPr>
                          </m:ctrlPr>
                        </m:dPr>
                        <m:e>
                          <m:r>
                            <a:rPr lang="de-DE" i="1">
                              <a:latin typeface="Cambria Math" panose="02040503050406030204" pitchFamily="18" charset="0"/>
                            </a:rPr>
                            <m:t>3−</m:t>
                          </m:r>
                          <m:r>
                            <a:rPr lang="de-DE" i="1">
                              <a:latin typeface="Cambria Math" panose="02040503050406030204" pitchFamily="18" charset="0"/>
                            </a:rPr>
                            <m:t>𝐽𝑒𝑡</m:t>
                          </m:r>
                        </m:e>
                      </m:d>
                      <m:r>
                        <a:rPr lang="de-DE" i="1">
                          <a:latin typeface="Cambria Math" panose="02040503050406030204" pitchFamily="18" charset="0"/>
                        </a:rPr>
                        <m:t>=</m:t>
                      </m:r>
                      <m:r>
                        <a:rPr lang="de-DE" i="1">
                          <a:latin typeface="Cambria Math" panose="02040503050406030204" pitchFamily="18" charset="0"/>
                        </a:rPr>
                        <m:t>𝑃</m:t>
                      </m:r>
                      <m:d>
                        <m:dPr>
                          <m:ctrlPr>
                            <a:rPr lang="de-DE" i="1">
                              <a:latin typeface="Cambria Math" panose="02040503050406030204" pitchFamily="18" charset="0"/>
                            </a:rPr>
                          </m:ctrlPr>
                        </m:dPr>
                        <m:e>
                          <m:r>
                            <a:rPr lang="de-DE" i="1">
                              <a:latin typeface="Cambria Math" panose="02040503050406030204" pitchFamily="18" charset="0"/>
                            </a:rPr>
                            <m:t>2−</m:t>
                          </m:r>
                          <m:r>
                            <a:rPr lang="de-DE" i="1">
                              <a:latin typeface="Cambria Math" panose="02040503050406030204" pitchFamily="18" charset="0"/>
                            </a:rPr>
                            <m:t>𝐽𝑒𝑡</m:t>
                          </m:r>
                        </m:e>
                      </m:d>
                      <m:r>
                        <a:rPr lang="de-DE" i="1">
                          <a:latin typeface="Cambria Math" panose="02040503050406030204" pitchFamily="18" charset="0"/>
                          <a:ea typeface="Cambria Math" panose="02040503050406030204" pitchFamily="18" charset="0"/>
                        </a:rPr>
                        <m:t>∙</m:t>
                      </m:r>
                      <m:r>
                        <a:rPr lang="de-DE" i="1">
                          <a:latin typeface="Cambria Math" panose="02040503050406030204" pitchFamily="18" charset="0"/>
                          <a:ea typeface="Cambria Math" panose="02040503050406030204" pitchFamily="18" charset="0"/>
                        </a:rPr>
                        <m:t>𝑘</m:t>
                      </m:r>
                      <m:r>
                        <a:rPr lang="de-DE" i="1">
                          <a:latin typeface="Cambria Math" panose="02040503050406030204" pitchFamily="18" charset="0"/>
                          <a:ea typeface="Cambria Math" panose="02040503050406030204" pitchFamily="18" charset="0"/>
                        </a:rPr>
                        <m:t> ∙</m:t>
                      </m:r>
                      <m:sSub>
                        <m:sSubPr>
                          <m:ctrlPr>
                            <a:rPr lang="de-DE" i="1">
                              <a:latin typeface="Cambria Math" panose="02040503050406030204" pitchFamily="18" charset="0"/>
                              <a:ea typeface="Cambria Math" panose="02040503050406030204" pitchFamily="18" charset="0"/>
                            </a:rPr>
                          </m:ctrlPr>
                        </m:sSubPr>
                        <m:e>
                          <m:r>
                            <a:rPr lang="de-DE" i="1">
                              <a:latin typeface="Cambria Math" panose="02040503050406030204" pitchFamily="18" charset="0"/>
                              <a:ea typeface="Cambria Math" panose="02040503050406030204" pitchFamily="18" charset="0"/>
                            </a:rPr>
                            <m:t>𝛼</m:t>
                          </m:r>
                        </m:e>
                        <m:sub>
                          <m:r>
                            <m:rPr>
                              <m:sty m:val="p"/>
                            </m:rPr>
                            <a:rPr lang="de-DE">
                              <a:latin typeface="Cambria Math" panose="02040503050406030204" pitchFamily="18" charset="0"/>
                              <a:ea typeface="Cambria Math" panose="02040503050406030204" pitchFamily="18" charset="0"/>
                            </a:rPr>
                            <m:t>s</m:t>
                          </m:r>
                        </m:sub>
                      </m:sSub>
                    </m:oMath>
                  </m:oMathPara>
                </a14:m>
                <a:endParaRPr lang="de-DE" dirty="0">
                  <a:ea typeface="Cambria Math" panose="02040503050406030204" pitchFamily="18" charset="0"/>
                </a:endParaRPr>
              </a:p>
              <a:p>
                <a:pPr marL="0" indent="0">
                  <a:buNone/>
                </a:pPr>
                <a:endParaRPr lang="de-DE" dirty="0">
                  <a:ea typeface="Cambria Math" panose="02040503050406030204" pitchFamily="18" charset="0"/>
                  <a:sym typeface="Wingdings" panose="05000000000000000000" pitchFamily="2" charset="2"/>
                </a:endParaRPr>
              </a:p>
              <a:p>
                <a:pPr marL="0" indent="0">
                  <a:buNone/>
                </a:pPr>
                <a14:m>
                  <m:oMathPara xmlns:m="http://schemas.openxmlformats.org/officeDocument/2006/math">
                    <m:oMathParaPr>
                      <m:jc m:val="centerGroup"/>
                    </m:oMathParaPr>
                    <m:oMath xmlns:m="http://schemas.openxmlformats.org/officeDocument/2006/math">
                      <m:sSub>
                        <m:sSubPr>
                          <m:ctrlPr>
                            <a:rPr lang="de-DE" i="1">
                              <a:latin typeface="Cambria Math" panose="02040503050406030204" pitchFamily="18" charset="0"/>
                              <a:ea typeface="Cambria Math" panose="02040503050406030204" pitchFamily="18" charset="0"/>
                            </a:rPr>
                          </m:ctrlPr>
                        </m:sSubPr>
                        <m:e>
                          <m:r>
                            <a:rPr lang="de-DE" i="1">
                              <a:latin typeface="Cambria Math" panose="02040503050406030204" pitchFamily="18" charset="0"/>
                              <a:ea typeface="Cambria Math" panose="02040503050406030204" pitchFamily="18" charset="0"/>
                            </a:rPr>
                            <m:t>𝛼</m:t>
                          </m:r>
                        </m:e>
                        <m:sub>
                          <m:r>
                            <m:rPr>
                              <m:sty m:val="p"/>
                            </m:rPr>
                            <a:rPr lang="de-DE">
                              <a:latin typeface="Cambria Math" panose="02040503050406030204" pitchFamily="18" charset="0"/>
                              <a:ea typeface="Cambria Math" panose="02040503050406030204" pitchFamily="18" charset="0"/>
                            </a:rPr>
                            <m:t>s</m:t>
                          </m:r>
                        </m:sub>
                      </m:sSub>
                      <m:r>
                        <a:rPr lang="de-DE" b="0" i="1" smtClean="0">
                          <a:latin typeface="Cambria Math" panose="02040503050406030204" pitchFamily="18" charset="0"/>
                          <a:ea typeface="Cambria Math" panose="02040503050406030204" pitchFamily="18" charset="0"/>
                        </a:rPr>
                        <m:t>~</m:t>
                      </m:r>
                      <m:f>
                        <m:fPr>
                          <m:ctrlPr>
                            <a:rPr lang="de-DE" b="0" i="1" smtClean="0">
                              <a:latin typeface="Cambria Math" panose="02040503050406030204" pitchFamily="18" charset="0"/>
                              <a:ea typeface="Cambria Math" panose="02040503050406030204" pitchFamily="18" charset="0"/>
                            </a:rPr>
                          </m:ctrlPr>
                        </m:fPr>
                        <m:num>
                          <m:r>
                            <a:rPr lang="de-DE" b="0" i="1" smtClean="0">
                              <a:latin typeface="Cambria Math" panose="02040503050406030204" pitchFamily="18" charset="0"/>
                              <a:ea typeface="Cambria Math" panose="02040503050406030204" pitchFamily="18" charset="0"/>
                            </a:rPr>
                            <m:t>𝑃</m:t>
                          </m:r>
                          <m:r>
                            <a:rPr lang="de-DE" b="0" i="1" smtClean="0">
                              <a:latin typeface="Cambria Math" panose="02040503050406030204" pitchFamily="18" charset="0"/>
                              <a:ea typeface="Cambria Math" panose="02040503050406030204" pitchFamily="18" charset="0"/>
                            </a:rPr>
                            <m:t>(3−</m:t>
                          </m:r>
                          <m:r>
                            <a:rPr lang="de-DE" b="0" i="1" smtClean="0">
                              <a:latin typeface="Cambria Math" panose="02040503050406030204" pitchFamily="18" charset="0"/>
                              <a:ea typeface="Cambria Math" panose="02040503050406030204" pitchFamily="18" charset="0"/>
                            </a:rPr>
                            <m:t>𝐽𝑒𝑡</m:t>
                          </m:r>
                          <m:r>
                            <a:rPr lang="de-DE" b="0" i="1" smtClean="0">
                              <a:latin typeface="Cambria Math" panose="02040503050406030204" pitchFamily="18" charset="0"/>
                              <a:ea typeface="Cambria Math" panose="02040503050406030204" pitchFamily="18" charset="0"/>
                            </a:rPr>
                            <m:t>)</m:t>
                          </m:r>
                        </m:num>
                        <m:den>
                          <m:r>
                            <a:rPr lang="de-DE" b="0" i="1" smtClean="0">
                              <a:latin typeface="Cambria Math" panose="02040503050406030204" pitchFamily="18" charset="0"/>
                              <a:ea typeface="Cambria Math" panose="02040503050406030204" pitchFamily="18" charset="0"/>
                            </a:rPr>
                            <m:t>𝑃</m:t>
                          </m:r>
                          <m:r>
                            <a:rPr lang="de-DE" b="0" i="1" smtClean="0">
                              <a:latin typeface="Cambria Math" panose="02040503050406030204" pitchFamily="18" charset="0"/>
                              <a:ea typeface="Cambria Math" panose="02040503050406030204" pitchFamily="18" charset="0"/>
                            </a:rPr>
                            <m:t>(2−</m:t>
                          </m:r>
                          <m:r>
                            <a:rPr lang="de-DE" b="0" i="1" smtClean="0">
                              <a:latin typeface="Cambria Math" panose="02040503050406030204" pitchFamily="18" charset="0"/>
                              <a:ea typeface="Cambria Math" panose="02040503050406030204" pitchFamily="18" charset="0"/>
                            </a:rPr>
                            <m:t>𝐽𝑒𝑡</m:t>
                          </m:r>
                          <m:r>
                            <a:rPr lang="de-DE" b="0" i="1" smtClean="0">
                              <a:latin typeface="Cambria Math" panose="02040503050406030204" pitchFamily="18" charset="0"/>
                              <a:ea typeface="Cambria Math" panose="02040503050406030204" pitchFamily="18" charset="0"/>
                            </a:rPr>
                            <m:t>)</m:t>
                          </m:r>
                        </m:den>
                      </m:f>
                    </m:oMath>
                  </m:oMathPara>
                </a14:m>
                <a:endParaRPr lang="de-DE" dirty="0">
                  <a:ea typeface="Cambria Math" panose="02040503050406030204" pitchFamily="18" charset="0"/>
                </a:endParaRPr>
              </a:p>
              <a:p>
                <a:r>
                  <a:rPr lang="de-DE" dirty="0"/>
                  <a:t>Dabei ist </a:t>
                </a:r>
                <a:r>
                  <a:rPr lang="de-DE" i="1" dirty="0"/>
                  <a:t>k </a:t>
                </a:r>
                <a:r>
                  <a:rPr lang="de-DE" dirty="0"/>
                  <a:t>ein Faktor, der durch weitere Kennwerte des Prozesses bestimmt wird und berechnet werden kann</a:t>
                </a:r>
              </a:p>
            </p:txBody>
          </p:sp>
        </mc:Choice>
        <mc:Fallback xmlns="">
          <p:sp>
            <p:nvSpPr>
              <p:cNvPr id="4" name="Textplatzhalter 3"/>
              <p:cNvSpPr>
                <a:spLocks noGrp="1" noRot="1" noChangeAspect="1" noMove="1" noResize="1" noEditPoints="1" noAdjustHandles="1" noChangeArrowheads="1" noChangeShapeType="1" noTextEdit="1"/>
              </p:cNvSpPr>
              <p:nvPr>
                <p:ph sz="quarter" idx="13"/>
              </p:nvPr>
            </p:nvSpPr>
            <p:spPr>
              <a:blipFill>
                <a:blip r:embed="rId2"/>
                <a:stretch>
                  <a:fillRect l="-1131" t="-1747"/>
                </a:stretch>
              </a:blipFill>
            </p:spPr>
            <p:txBody>
              <a:bodyPr/>
              <a:lstStyle/>
              <a:p>
                <a:r>
                  <a:rPr lang="de-DE">
                    <a:noFill/>
                  </a:rPr>
                  <a:t> </a:t>
                </a:r>
              </a:p>
            </p:txBody>
          </p:sp>
        </mc:Fallback>
      </mc:AlternateContent>
    </p:spTree>
    <p:extLst>
      <p:ext uri="{BB962C8B-B14F-4D97-AF65-F5344CB8AC3E}">
        <p14:creationId xmlns:p14="http://schemas.microsoft.com/office/powerpoint/2010/main" val="20115000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6"/>
            <a:ext cx="7920880" cy="972000"/>
          </a:xfrm>
        </p:spPr>
        <p:txBody>
          <a:bodyPr/>
          <a:lstStyle/>
          <a:p>
            <a:r>
              <a:rPr lang="de-DE" dirty="0"/>
              <a:t>Bestimmung des starken Kopplungsparameters</a:t>
            </a:r>
          </a:p>
        </p:txBody>
      </p:sp>
      <p:sp>
        <p:nvSpPr>
          <p:cNvPr id="3" name="Foliennummernplatzhalter 2"/>
          <p:cNvSpPr>
            <a:spLocks noGrp="1"/>
          </p:cNvSpPr>
          <p:nvPr>
            <p:ph type="sldNum" sz="quarter" idx="12"/>
          </p:nvPr>
        </p:nvSpPr>
        <p:spPr/>
        <p:txBody>
          <a:bodyPr/>
          <a:lstStyle/>
          <a:p>
            <a:fld id="{13EBA283-81CD-428D-9703-4AE41BDC50AA}" type="slidenum">
              <a:rPr lang="de-DE" smtClean="0"/>
              <a:pPr/>
              <a:t>31</a:t>
            </a:fld>
            <a:endParaRPr lang="de-DE" dirty="0"/>
          </a:p>
        </p:txBody>
      </p:sp>
      <p:sp>
        <p:nvSpPr>
          <p:cNvPr id="6" name="Datumsplatzhalter 5"/>
          <p:cNvSpPr>
            <a:spLocks noGrp="1"/>
          </p:cNvSpPr>
          <p:nvPr>
            <p:ph type="dt" sz="half" idx="10"/>
          </p:nvPr>
        </p:nvSpPr>
        <p:spPr/>
        <p:txBody>
          <a:bodyPr/>
          <a:lstStyle/>
          <a:p>
            <a:fld id="{9A4675FF-4E5E-2145-9A33-F5319F9F0E81}" type="datetime1">
              <a:rPr lang="de-DE" smtClean="0"/>
              <a:t>24.09.20</a:t>
            </a:fld>
            <a:endParaRPr lang="de-DE" dirty="0"/>
          </a:p>
        </p:txBody>
      </p:sp>
      <p:sp>
        <p:nvSpPr>
          <p:cNvPr id="5" name="Fußzeilenplatzhalter 4"/>
          <p:cNvSpPr>
            <a:spLocks noGrp="1"/>
          </p:cNvSpPr>
          <p:nvPr>
            <p:ph type="ftr" sz="quarter" idx="11"/>
          </p:nvPr>
        </p:nvSpPr>
        <p:spPr/>
        <p:txBody>
          <a:bodyPr/>
          <a:lstStyle/>
          <a:p>
            <a:r>
              <a:rPr lang="de-DE"/>
              <a:t>Forschung trifft Schule - Lehrerfortbildung Teilchenphysik - Dillingen</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sz="quarter" idx="13"/>
              </p:nvPr>
            </p:nvSpPr>
            <p:spPr/>
            <p:txBody>
              <a:bodyPr/>
              <a:lstStyle/>
              <a:p>
                <a:pPr marL="0" indent="0">
                  <a:buNone/>
                </a:pPr>
                <a:r>
                  <a:rPr lang="de-DE" dirty="0">
                    <a:sym typeface="Wingdings" panose="05000000000000000000" pitchFamily="2" charset="2"/>
                  </a:rPr>
                  <a:t> </a:t>
                </a:r>
                <a:endParaRPr lang="de-DE" dirty="0"/>
              </a:p>
              <a:p>
                <a:r>
                  <a:rPr lang="de-DE" dirty="0"/>
                  <a:t>Bei sehr vielen Ereignissen kann aus absoluten Häufigkeiten auf Wahrscheinlichkeit geschlossen werden</a:t>
                </a:r>
              </a:p>
              <a:p>
                <a:endParaRPr lang="de-DE" dirty="0"/>
              </a:p>
              <a:p>
                <a:pPr marL="0" indent="0">
                  <a:buNone/>
                </a:pPr>
                <a14:m>
                  <m:oMathPara xmlns:m="http://schemas.openxmlformats.org/officeDocument/2006/math">
                    <m:oMathParaPr>
                      <m:jc m:val="centerGroup"/>
                    </m:oMathParaPr>
                    <m:oMath xmlns:m="http://schemas.openxmlformats.org/officeDocument/2006/math">
                      <m:sSub>
                        <m:sSubPr>
                          <m:ctrlPr>
                            <a:rPr lang="de-DE" i="1">
                              <a:latin typeface="Cambria Math" panose="02040503050406030204" pitchFamily="18" charset="0"/>
                              <a:ea typeface="Cambria Math" panose="02040503050406030204" pitchFamily="18" charset="0"/>
                            </a:rPr>
                          </m:ctrlPr>
                        </m:sSubPr>
                        <m:e>
                          <m:r>
                            <a:rPr lang="de-DE" i="1">
                              <a:latin typeface="Cambria Math" panose="02040503050406030204" pitchFamily="18" charset="0"/>
                              <a:ea typeface="Cambria Math" panose="02040503050406030204" pitchFamily="18" charset="0"/>
                            </a:rPr>
                            <m:t>𝛼</m:t>
                          </m:r>
                        </m:e>
                        <m:sub>
                          <m:r>
                            <m:rPr>
                              <m:sty m:val="p"/>
                            </m:rPr>
                            <a:rPr lang="de-DE">
                              <a:latin typeface="Cambria Math" panose="02040503050406030204" pitchFamily="18" charset="0"/>
                              <a:ea typeface="Cambria Math" panose="02040503050406030204" pitchFamily="18" charset="0"/>
                            </a:rPr>
                            <m:t>s</m:t>
                          </m:r>
                        </m:sub>
                      </m:sSub>
                      <m:r>
                        <a:rPr lang="de-DE" i="1">
                          <a:latin typeface="Cambria Math" panose="02040503050406030204" pitchFamily="18" charset="0"/>
                          <a:ea typeface="Cambria Math" panose="02040503050406030204" pitchFamily="18" charset="0"/>
                        </a:rPr>
                        <m:t>~</m:t>
                      </m:r>
                      <m:f>
                        <m:fPr>
                          <m:ctrlPr>
                            <a:rPr lang="de-DE" i="1">
                              <a:latin typeface="Cambria Math" panose="02040503050406030204" pitchFamily="18" charset="0"/>
                              <a:ea typeface="Cambria Math" panose="02040503050406030204" pitchFamily="18" charset="0"/>
                            </a:rPr>
                          </m:ctrlPr>
                        </m:fPr>
                        <m:num>
                          <m:r>
                            <a:rPr lang="de-DE" b="0" i="1" smtClean="0">
                              <a:latin typeface="Cambria Math" panose="02040503050406030204" pitchFamily="18" charset="0"/>
                              <a:ea typeface="Cambria Math" panose="02040503050406030204" pitchFamily="18" charset="0"/>
                            </a:rPr>
                            <m:t>𝐻</m:t>
                          </m:r>
                          <m:r>
                            <a:rPr lang="de-DE" i="1">
                              <a:latin typeface="Cambria Math" panose="02040503050406030204" pitchFamily="18" charset="0"/>
                              <a:ea typeface="Cambria Math" panose="02040503050406030204" pitchFamily="18" charset="0"/>
                            </a:rPr>
                            <m:t>(3−</m:t>
                          </m:r>
                          <m:r>
                            <a:rPr lang="de-DE" i="1">
                              <a:latin typeface="Cambria Math" panose="02040503050406030204" pitchFamily="18" charset="0"/>
                              <a:ea typeface="Cambria Math" panose="02040503050406030204" pitchFamily="18" charset="0"/>
                            </a:rPr>
                            <m:t>𝐽𝑒𝑡</m:t>
                          </m:r>
                          <m:r>
                            <a:rPr lang="de-DE" i="1">
                              <a:latin typeface="Cambria Math" panose="02040503050406030204" pitchFamily="18" charset="0"/>
                              <a:ea typeface="Cambria Math" panose="02040503050406030204" pitchFamily="18" charset="0"/>
                            </a:rPr>
                            <m:t>)</m:t>
                          </m:r>
                        </m:num>
                        <m:den>
                          <m:r>
                            <a:rPr lang="de-DE" b="0" i="1" smtClean="0">
                              <a:latin typeface="Cambria Math" panose="02040503050406030204" pitchFamily="18" charset="0"/>
                              <a:ea typeface="Cambria Math" panose="02040503050406030204" pitchFamily="18" charset="0"/>
                            </a:rPr>
                            <m:t>𝐻</m:t>
                          </m:r>
                          <m:r>
                            <a:rPr lang="de-DE" i="1">
                              <a:latin typeface="Cambria Math" panose="02040503050406030204" pitchFamily="18" charset="0"/>
                              <a:ea typeface="Cambria Math" panose="02040503050406030204" pitchFamily="18" charset="0"/>
                            </a:rPr>
                            <m:t>(2−</m:t>
                          </m:r>
                          <m:r>
                            <a:rPr lang="de-DE" i="1">
                              <a:latin typeface="Cambria Math" panose="02040503050406030204" pitchFamily="18" charset="0"/>
                              <a:ea typeface="Cambria Math" panose="02040503050406030204" pitchFamily="18" charset="0"/>
                            </a:rPr>
                            <m:t>𝐽𝑒𝑡</m:t>
                          </m:r>
                          <m:r>
                            <a:rPr lang="de-DE" i="1">
                              <a:latin typeface="Cambria Math" panose="02040503050406030204" pitchFamily="18" charset="0"/>
                              <a:ea typeface="Cambria Math" panose="02040503050406030204" pitchFamily="18" charset="0"/>
                            </a:rPr>
                            <m:t>)</m:t>
                          </m:r>
                        </m:den>
                      </m:f>
                    </m:oMath>
                  </m:oMathPara>
                </a14:m>
                <a:endParaRPr lang="de-DE" dirty="0"/>
              </a:p>
              <a:p>
                <a:endParaRPr lang="de-DE" dirty="0"/>
              </a:p>
            </p:txBody>
          </p:sp>
        </mc:Choice>
        <mc:Fallback xmlns="">
          <p:sp>
            <p:nvSpPr>
              <p:cNvPr id="4" name="Textplatzhalter 3"/>
              <p:cNvSpPr>
                <a:spLocks noGrp="1" noRot="1" noChangeAspect="1" noMove="1" noResize="1" noEditPoints="1" noAdjustHandles="1" noChangeArrowheads="1" noChangeShapeType="1" noTextEdit="1"/>
              </p:cNvSpPr>
              <p:nvPr>
                <p:ph sz="quarter" idx="13"/>
              </p:nvPr>
            </p:nvSpPr>
            <p:spPr>
              <a:blipFill>
                <a:blip r:embed="rId2"/>
                <a:stretch>
                  <a:fillRect l="-1131"/>
                </a:stretch>
              </a:blipFill>
            </p:spPr>
            <p:txBody>
              <a:bodyPr/>
              <a:lstStyle/>
              <a:p>
                <a:r>
                  <a:rPr lang="de-DE">
                    <a:noFill/>
                  </a:rPr>
                  <a:t> </a:t>
                </a:r>
              </a:p>
            </p:txBody>
          </p:sp>
        </mc:Fallback>
      </mc:AlternateContent>
    </p:spTree>
    <p:extLst>
      <p:ext uri="{BB962C8B-B14F-4D97-AF65-F5344CB8AC3E}">
        <p14:creationId xmlns:p14="http://schemas.microsoft.com/office/powerpoint/2010/main" val="308701150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idx="1"/>
          </p:nvPr>
        </p:nvSpPr>
        <p:spPr/>
        <p:txBody>
          <a:bodyPr/>
          <a:lstStyle/>
          <a:p>
            <a:r>
              <a:rPr lang="de-DE" dirty="0">
                <a:latin typeface="Arial" panose="020B0604020202020204" pitchFamily="34" charset="0"/>
                <a:cs typeface="Arial" panose="020B0604020202020204" pitchFamily="34" charset="0"/>
              </a:rPr>
              <a:t>Vielen Dank für Ihre Aufmerksamkeit!</a:t>
            </a:r>
          </a:p>
          <a:p>
            <a:br>
              <a:rPr lang="de-DE" dirty="0">
                <a:hlinkClick r:id="rId3"/>
              </a:rPr>
            </a:br>
            <a:br>
              <a:rPr lang="de-DE" dirty="0">
                <a:hlinkClick r:id="rId3"/>
              </a:rPr>
            </a:br>
            <a:r>
              <a:rPr lang="de-DE" dirty="0">
                <a:hlinkClick r:id="rId3"/>
              </a:rPr>
              <a:t>www.teilchenwelt.de</a:t>
            </a:r>
            <a:endParaRPr lang="de-DE" dirty="0"/>
          </a:p>
          <a:p>
            <a:endParaRPr lang="de-DE" dirty="0"/>
          </a:p>
          <a:p>
            <a:r>
              <a:rPr lang="de-DE" dirty="0"/>
              <a:t> </a:t>
            </a:r>
          </a:p>
        </p:txBody>
      </p:sp>
      <p:sp>
        <p:nvSpPr>
          <p:cNvPr id="3" name="Rechteck 2"/>
          <p:cNvSpPr/>
          <p:nvPr/>
        </p:nvSpPr>
        <p:spPr>
          <a:xfrm>
            <a:off x="251520" y="6459892"/>
            <a:ext cx="3326616" cy="369332"/>
          </a:xfrm>
          <a:prstGeom prst="rect">
            <a:avLst/>
          </a:prstGeom>
        </p:spPr>
        <p:txBody>
          <a:bodyPr wrap="none">
            <a:spAutoFit/>
          </a:bodyPr>
          <a:lstStyle/>
          <a:p>
            <a:r>
              <a:rPr lang="de-DE" dirty="0">
                <a:solidFill>
                  <a:srgbClr val="013476"/>
                </a:solidFill>
                <a:latin typeface="Arial" panose="020B0604020202020204" pitchFamily="34" charset="0"/>
                <a:cs typeface="Arial" panose="020B0604020202020204" pitchFamily="34" charset="0"/>
              </a:rPr>
              <a:t>www.facebook.de/teilchenwelt/</a:t>
            </a:r>
          </a:p>
        </p:txBody>
      </p:sp>
      <p:pic>
        <p:nvPicPr>
          <p:cNvPr id="5" name="Grafik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9552" y="5807999"/>
            <a:ext cx="2195736" cy="651893"/>
          </a:xfrm>
          <a:prstGeom prst="rect">
            <a:avLst/>
          </a:prstGeom>
        </p:spPr>
      </p:pic>
    </p:spTree>
    <p:extLst>
      <p:ext uri="{BB962C8B-B14F-4D97-AF65-F5344CB8AC3E}">
        <p14:creationId xmlns:p14="http://schemas.microsoft.com/office/powerpoint/2010/main" val="390618184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6"/>
            <a:ext cx="7526660" cy="972000"/>
          </a:xfrm>
        </p:spPr>
        <p:txBody>
          <a:bodyPr/>
          <a:lstStyle/>
          <a:p>
            <a:r>
              <a:rPr lang="de-DE" dirty="0"/>
              <a:t>Diskussion / Fragen</a:t>
            </a:r>
          </a:p>
        </p:txBody>
      </p:sp>
      <p:sp>
        <p:nvSpPr>
          <p:cNvPr id="7" name="Foliennummernplatzhalter 6"/>
          <p:cNvSpPr>
            <a:spLocks noGrp="1"/>
          </p:cNvSpPr>
          <p:nvPr>
            <p:ph type="sldNum" sz="quarter" idx="12"/>
          </p:nvPr>
        </p:nvSpPr>
        <p:spPr/>
        <p:txBody>
          <a:bodyPr/>
          <a:lstStyle/>
          <a:p>
            <a:fld id="{13EBA283-81CD-428D-9703-4AE41BDC50AA}" type="slidenum">
              <a:rPr lang="de-DE" smtClean="0"/>
              <a:pPr/>
              <a:t>33</a:t>
            </a:fld>
            <a:endParaRPr lang="de-DE" dirty="0"/>
          </a:p>
        </p:txBody>
      </p:sp>
      <p:sp>
        <p:nvSpPr>
          <p:cNvPr id="5" name="Datumsplatzhalter 4"/>
          <p:cNvSpPr>
            <a:spLocks noGrp="1"/>
          </p:cNvSpPr>
          <p:nvPr>
            <p:ph type="dt" sz="half" idx="10"/>
          </p:nvPr>
        </p:nvSpPr>
        <p:spPr/>
        <p:txBody>
          <a:bodyPr/>
          <a:lstStyle/>
          <a:p>
            <a:fld id="{C11BC63F-44A8-7F41-9015-09738E1A77C0}" type="datetime1">
              <a:rPr lang="de-DE" smtClean="0"/>
              <a:t>24.09.20</a:t>
            </a:fld>
            <a:endParaRPr lang="de-DE" dirty="0"/>
          </a:p>
        </p:txBody>
      </p:sp>
      <p:sp>
        <p:nvSpPr>
          <p:cNvPr id="9" name="Fußzeilenplatzhalter 5"/>
          <p:cNvSpPr>
            <a:spLocks noGrp="1"/>
          </p:cNvSpPr>
          <p:nvPr>
            <p:ph type="ftr" sz="quarter" idx="11"/>
          </p:nvPr>
        </p:nvSpPr>
        <p:spPr/>
        <p:txBody>
          <a:bodyPr/>
          <a:lstStyle/>
          <a:p>
            <a:r>
              <a:rPr lang="de-DE"/>
              <a:t>Forschung trifft Schule - Lehrerfortbildung Teilchenphysik - Dillingen</a:t>
            </a:r>
            <a:endParaRPr lang="de-DE" dirty="0"/>
          </a:p>
        </p:txBody>
      </p:sp>
      <p:pic>
        <p:nvPicPr>
          <p:cNvPr id="8" name="Inhaltsplatzhalter 7">
            <a:extLst>
              <a:ext uri="{FF2B5EF4-FFF2-40B4-BE49-F238E27FC236}">
                <a16:creationId xmlns:a16="http://schemas.microsoft.com/office/drawing/2014/main" id="{F015E7FB-C1A1-4CA9-9D9D-990874BFCEC5}"/>
              </a:ext>
            </a:extLst>
          </p:cNvPr>
          <p:cNvPicPr>
            <a:picLocks noGrp="1" noChangeAspect="1"/>
          </p:cNvPicPr>
          <p:nvPr>
            <p:ph sz="quarter" idx="13"/>
          </p:nvPr>
        </p:nvPicPr>
        <p:blipFill>
          <a:blip r:embed="rId3" cstate="print">
            <a:extLst>
              <a:ext uri="{28A0092B-C50C-407E-A947-70E740481C1C}">
                <a14:useLocalDpi xmlns:a14="http://schemas.microsoft.com/office/drawing/2010/main" val="0"/>
              </a:ext>
            </a:extLst>
          </a:blip>
          <a:stretch>
            <a:fillRect/>
          </a:stretch>
        </p:blipFill>
        <p:spPr>
          <a:xfrm>
            <a:off x="2296939" y="3016438"/>
            <a:ext cx="4896196" cy="2049087"/>
          </a:xfrm>
          <a:prstGeom prst="rect">
            <a:avLst/>
          </a:prstGeom>
        </p:spPr>
      </p:pic>
    </p:spTree>
    <p:extLst>
      <p:ext uri="{BB962C8B-B14F-4D97-AF65-F5344CB8AC3E}">
        <p14:creationId xmlns:p14="http://schemas.microsoft.com/office/powerpoint/2010/main" val="26310187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el 3"/>
          <p:cNvSpPr>
            <a:spLocks noGrp="1"/>
          </p:cNvSpPr>
          <p:nvPr>
            <p:ph type="title"/>
          </p:nvPr>
        </p:nvSpPr>
        <p:spPr>
          <a:xfrm>
            <a:off x="971600" y="663276"/>
            <a:ext cx="8172400" cy="972000"/>
          </a:xfrm>
        </p:spPr>
        <p:txBody>
          <a:bodyPr/>
          <a:lstStyle/>
          <a:p>
            <a:r>
              <a:rPr dirty="0"/>
              <a:t>Der ATLAS</a:t>
            </a:r>
            <a:r>
              <a:rPr lang="de-DE" dirty="0"/>
              <a:t> - </a:t>
            </a:r>
            <a:r>
              <a:rPr dirty="0" err="1"/>
              <a:t>Detektor</a:t>
            </a:r>
            <a:r>
              <a:rPr lang="de-DE" dirty="0"/>
              <a:t> (A </a:t>
            </a:r>
            <a:r>
              <a:rPr lang="de-DE" dirty="0" err="1"/>
              <a:t>Toroidal</a:t>
            </a:r>
            <a:r>
              <a:rPr lang="de-DE" dirty="0"/>
              <a:t> LHC </a:t>
            </a:r>
            <a:r>
              <a:rPr lang="de-DE" dirty="0" err="1"/>
              <a:t>AparatuS</a:t>
            </a:r>
            <a:r>
              <a:rPr lang="de-DE" dirty="0"/>
              <a:t>)</a:t>
            </a:r>
            <a:endParaRPr dirty="0"/>
          </a:p>
        </p:txBody>
      </p:sp>
      <p:sp>
        <p:nvSpPr>
          <p:cNvPr id="2" name="Foliennummernplatzhalter 1"/>
          <p:cNvSpPr>
            <a:spLocks noGrp="1"/>
          </p:cNvSpPr>
          <p:nvPr>
            <p:ph type="sldNum" sz="quarter" idx="12"/>
          </p:nvPr>
        </p:nvSpPr>
        <p:spPr/>
        <p:txBody>
          <a:bodyPr/>
          <a:lstStyle/>
          <a:p>
            <a:fld id="{13EBA283-81CD-428D-9703-4AE41BDC50AA}" type="slidenum">
              <a:rPr lang="de-DE" smtClean="0"/>
              <a:pPr/>
              <a:t>4</a:t>
            </a:fld>
            <a:endParaRPr lang="de-DE" dirty="0"/>
          </a:p>
        </p:txBody>
      </p:sp>
      <p:sp>
        <p:nvSpPr>
          <p:cNvPr id="10" name="Datumsplatzhalter 4"/>
          <p:cNvSpPr>
            <a:spLocks noGrp="1"/>
          </p:cNvSpPr>
          <p:nvPr>
            <p:ph type="dt" sz="half" idx="10"/>
          </p:nvPr>
        </p:nvSpPr>
        <p:spPr/>
        <p:txBody>
          <a:bodyPr/>
          <a:lstStyle/>
          <a:p>
            <a:fld id="{BB65C976-A056-4F40-983B-74E13D75018E}" type="datetime1">
              <a:rPr lang="de-DE" smtClean="0"/>
              <a:t>24.09.20</a:t>
            </a:fld>
            <a:endParaRPr lang="de-DE" dirty="0"/>
          </a:p>
        </p:txBody>
      </p:sp>
      <p:sp>
        <p:nvSpPr>
          <p:cNvPr id="11" name="Fußzeilenplatzhalter 5"/>
          <p:cNvSpPr>
            <a:spLocks noGrp="1"/>
          </p:cNvSpPr>
          <p:nvPr>
            <p:ph type="ftr" sz="quarter" idx="11"/>
          </p:nvPr>
        </p:nvSpPr>
        <p:spPr/>
        <p:txBody>
          <a:bodyPr/>
          <a:lstStyle/>
          <a:p>
            <a:r>
              <a:rPr lang="de-DE"/>
              <a:t>Forschung trifft Schule - Lehrerfortbildung Teilchenphysik - Dillingen</a:t>
            </a:r>
            <a:endParaRPr lang="de-DE" dirty="0"/>
          </a:p>
        </p:txBody>
      </p:sp>
      <p:sp>
        <p:nvSpPr>
          <p:cNvPr id="12" name="Textplatzhalter 11">
            <a:extLst>
              <a:ext uri="{FF2B5EF4-FFF2-40B4-BE49-F238E27FC236}">
                <a16:creationId xmlns:a16="http://schemas.microsoft.com/office/drawing/2014/main" id="{8BCE29FA-5A62-4F3C-905D-7B8705E61026}"/>
              </a:ext>
            </a:extLst>
          </p:cNvPr>
          <p:cNvSpPr>
            <a:spLocks noGrp="1"/>
          </p:cNvSpPr>
          <p:nvPr>
            <p:ph sz="quarter" idx="13"/>
          </p:nvPr>
        </p:nvSpPr>
        <p:spPr>
          <a:xfrm>
            <a:off x="971600" y="1772816"/>
            <a:ext cx="2736304" cy="4535487"/>
          </a:xfrm>
        </p:spPr>
        <p:txBody>
          <a:bodyPr/>
          <a:lstStyle/>
          <a:p>
            <a:r>
              <a:rPr lang="de-DE" dirty="0"/>
              <a:t>Masse 7000t</a:t>
            </a:r>
          </a:p>
          <a:p>
            <a:r>
              <a:rPr lang="de-DE" dirty="0"/>
              <a:t>Gesamtlänge aller</a:t>
            </a:r>
            <a:br>
              <a:rPr lang="de-DE" dirty="0"/>
            </a:br>
            <a:r>
              <a:rPr lang="de-DE" dirty="0"/>
              <a:t> Kabel: 3000km</a:t>
            </a:r>
          </a:p>
          <a:p>
            <a:r>
              <a:rPr lang="de-DE" dirty="0"/>
              <a:t>~5000 Mitarbeiter aus 35 Ländern</a:t>
            </a:r>
          </a:p>
        </p:txBody>
      </p:sp>
      <p:pic>
        <p:nvPicPr>
          <p:cNvPr id="14339" name="Grafik 0" descr="ATLAS_blaurot_mitBeschriftung.jpg"/>
          <p:cNvPicPr>
            <a:picLocks noChangeAspect="1" noChangeArrowheads="1"/>
          </p:cNvPicPr>
          <p:nvPr/>
        </p:nvPicPr>
        <p:blipFill>
          <a:blip r:embed="rId3" cstate="print"/>
          <a:srcRect/>
          <a:stretch>
            <a:fillRect/>
          </a:stretch>
        </p:blipFill>
        <p:spPr bwMode="auto">
          <a:xfrm>
            <a:off x="3862361" y="1988841"/>
            <a:ext cx="5071585" cy="3611093"/>
          </a:xfrm>
          <a:prstGeom prst="rect">
            <a:avLst/>
          </a:prstGeom>
          <a:noFill/>
          <a:ln w="9525">
            <a:noFill/>
            <a:miter lim="800000"/>
            <a:headEnd/>
            <a:tailEnd/>
          </a:ln>
        </p:spPr>
      </p:pic>
      <p:cxnSp>
        <p:nvCxnSpPr>
          <p:cNvPr id="6" name="Gerade Verbindung mit Pfeil 5"/>
          <p:cNvCxnSpPr>
            <a:cxnSpLocks/>
          </p:cNvCxnSpPr>
          <p:nvPr/>
        </p:nvCxnSpPr>
        <p:spPr>
          <a:xfrm>
            <a:off x="4067944" y="2636912"/>
            <a:ext cx="0" cy="2533940"/>
          </a:xfrm>
          <a:prstGeom prst="straightConnector1">
            <a:avLst/>
          </a:prstGeom>
          <a:ln w="25400">
            <a:solidFill>
              <a:srgbClr val="013476"/>
            </a:solidFill>
            <a:headEnd type="arrow"/>
            <a:tailEnd type="arrow"/>
          </a:ln>
          <a:effectLst/>
        </p:spPr>
        <p:style>
          <a:lnRef idx="2">
            <a:schemeClr val="accent1"/>
          </a:lnRef>
          <a:fillRef idx="0">
            <a:schemeClr val="accent1"/>
          </a:fillRef>
          <a:effectRef idx="1">
            <a:schemeClr val="accent1"/>
          </a:effectRef>
          <a:fontRef idx="minor">
            <a:schemeClr val="tx1"/>
          </a:fontRef>
        </p:style>
      </p:cxnSp>
      <p:cxnSp>
        <p:nvCxnSpPr>
          <p:cNvPr id="7" name="Gerade Verbindung mit Pfeil 6"/>
          <p:cNvCxnSpPr>
            <a:cxnSpLocks/>
          </p:cNvCxnSpPr>
          <p:nvPr/>
        </p:nvCxnSpPr>
        <p:spPr>
          <a:xfrm flipH="1">
            <a:off x="4283968" y="5952894"/>
            <a:ext cx="4536503" cy="0"/>
          </a:xfrm>
          <a:prstGeom prst="straightConnector1">
            <a:avLst/>
          </a:prstGeom>
          <a:ln w="25400">
            <a:solidFill>
              <a:srgbClr val="013476"/>
            </a:solidFill>
            <a:headEnd type="arrow"/>
            <a:tailEnd type="arrow"/>
          </a:ln>
          <a:effectLst/>
        </p:spPr>
        <p:style>
          <a:lnRef idx="2">
            <a:schemeClr val="accent1"/>
          </a:lnRef>
          <a:fillRef idx="0">
            <a:schemeClr val="accent1"/>
          </a:fillRef>
          <a:effectRef idx="1">
            <a:schemeClr val="accent1"/>
          </a:effectRef>
          <a:fontRef idx="minor">
            <a:schemeClr val="tx1"/>
          </a:fontRef>
        </p:style>
      </p:cxnSp>
      <p:sp>
        <p:nvSpPr>
          <p:cNvPr id="14342" name="Textfeld 10"/>
          <p:cNvSpPr txBox="1">
            <a:spLocks noChangeArrowheads="1"/>
          </p:cNvSpPr>
          <p:nvPr/>
        </p:nvSpPr>
        <p:spPr bwMode="auto">
          <a:xfrm>
            <a:off x="3274364" y="3944037"/>
            <a:ext cx="991430" cy="369332"/>
          </a:xfrm>
          <a:prstGeom prst="rect">
            <a:avLst/>
          </a:prstGeom>
          <a:noFill/>
          <a:ln w="9525">
            <a:noFill/>
            <a:miter lim="800000"/>
            <a:headEnd/>
            <a:tailEnd/>
          </a:ln>
        </p:spPr>
        <p:txBody>
          <a:bodyPr wrap="square">
            <a:spAutoFit/>
          </a:bodyPr>
          <a:lstStyle/>
          <a:p>
            <a:r>
              <a:rPr lang="de-DE" dirty="0">
                <a:solidFill>
                  <a:srgbClr val="013476"/>
                </a:solidFill>
                <a:latin typeface="Arial" panose="020B0604020202020204" pitchFamily="34" charset="0"/>
                <a:cs typeface="Arial" panose="020B0604020202020204" pitchFamily="34" charset="0"/>
              </a:rPr>
              <a:t>22 m</a:t>
            </a:r>
          </a:p>
        </p:txBody>
      </p:sp>
      <p:sp>
        <p:nvSpPr>
          <p:cNvPr id="14343" name="Textfeld 11"/>
          <p:cNvSpPr txBox="1">
            <a:spLocks noChangeArrowheads="1"/>
          </p:cNvSpPr>
          <p:nvPr/>
        </p:nvSpPr>
        <p:spPr bwMode="auto">
          <a:xfrm>
            <a:off x="6393778" y="5952894"/>
            <a:ext cx="901655" cy="369332"/>
          </a:xfrm>
          <a:prstGeom prst="rect">
            <a:avLst/>
          </a:prstGeom>
          <a:noFill/>
          <a:ln w="9525">
            <a:noFill/>
            <a:miter lim="800000"/>
            <a:headEnd/>
            <a:tailEnd/>
          </a:ln>
        </p:spPr>
        <p:txBody>
          <a:bodyPr wrap="square">
            <a:spAutoFit/>
          </a:bodyPr>
          <a:lstStyle/>
          <a:p>
            <a:r>
              <a:rPr lang="de-DE" dirty="0">
                <a:solidFill>
                  <a:srgbClr val="013476"/>
                </a:solidFill>
                <a:latin typeface="Arial" panose="020B0604020202020204" pitchFamily="34" charset="0"/>
                <a:cs typeface="Arial" panose="020B0604020202020204" pitchFamily="34" charset="0"/>
              </a:rPr>
              <a:t>45 m</a:t>
            </a:r>
          </a:p>
        </p:txBody>
      </p:sp>
      <p:sp>
        <p:nvSpPr>
          <p:cNvPr id="13" name="Rechteck 12">
            <a:extLst>
              <a:ext uri="{FF2B5EF4-FFF2-40B4-BE49-F238E27FC236}">
                <a16:creationId xmlns:a16="http://schemas.microsoft.com/office/drawing/2014/main" id="{56F8325D-479A-467F-88BA-C14EFFB0151B}"/>
              </a:ext>
            </a:extLst>
          </p:cNvPr>
          <p:cNvSpPr/>
          <p:nvPr/>
        </p:nvSpPr>
        <p:spPr>
          <a:xfrm>
            <a:off x="6084168" y="121311"/>
            <a:ext cx="2947089" cy="276999"/>
          </a:xfrm>
          <a:prstGeom prst="rect">
            <a:avLst/>
          </a:prstGeom>
        </p:spPr>
        <p:txBody>
          <a:bodyPr wrap="none">
            <a:spAutoFit/>
          </a:bodyPr>
          <a:lstStyle/>
          <a:p>
            <a:r>
              <a:rPr lang="de-DE" sz="1200" dirty="0">
                <a:solidFill>
                  <a:srgbClr val="013476"/>
                </a:solidFill>
                <a:latin typeface="Arial" panose="020B0604020202020204" pitchFamily="34" charset="0"/>
                <a:cs typeface="Arial" panose="020B0604020202020204" pitchFamily="34" charset="0"/>
              </a:rPr>
              <a:t>Video: http://cds.cern.ch/record/1457384</a:t>
            </a:r>
          </a:p>
        </p:txBody>
      </p:sp>
    </p:spTree>
    <p:extLst>
      <p:ext uri="{BB962C8B-B14F-4D97-AF65-F5344CB8AC3E}">
        <p14:creationId xmlns:p14="http://schemas.microsoft.com/office/powerpoint/2010/main" val="3527456637"/>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el 3"/>
          <p:cNvSpPr>
            <a:spLocks noGrp="1"/>
          </p:cNvSpPr>
          <p:nvPr>
            <p:ph type="title"/>
          </p:nvPr>
        </p:nvSpPr>
        <p:spPr/>
        <p:txBody>
          <a:bodyPr/>
          <a:lstStyle/>
          <a:p>
            <a:pPr eaLnBrk="1" hangingPunct="1"/>
            <a:r>
              <a:rPr dirty="0"/>
              <a:t>Der ATLAS</a:t>
            </a:r>
            <a:r>
              <a:rPr lang="de-DE" dirty="0"/>
              <a:t> </a:t>
            </a:r>
            <a:r>
              <a:rPr dirty="0"/>
              <a:t>-</a:t>
            </a:r>
            <a:r>
              <a:rPr lang="de-DE" dirty="0"/>
              <a:t> </a:t>
            </a:r>
            <a:r>
              <a:rPr dirty="0" err="1"/>
              <a:t>Detektor</a:t>
            </a:r>
            <a:endParaRPr b="1" dirty="0"/>
          </a:p>
        </p:txBody>
      </p:sp>
      <p:sp>
        <p:nvSpPr>
          <p:cNvPr id="2" name="Foliennummernplatzhalter 1"/>
          <p:cNvSpPr>
            <a:spLocks noGrp="1"/>
          </p:cNvSpPr>
          <p:nvPr>
            <p:ph type="sldNum" sz="quarter" idx="12"/>
          </p:nvPr>
        </p:nvSpPr>
        <p:spPr/>
        <p:txBody>
          <a:bodyPr/>
          <a:lstStyle/>
          <a:p>
            <a:fld id="{13EBA283-81CD-428D-9703-4AE41BDC50AA}" type="slidenum">
              <a:rPr lang="de-DE" smtClean="0"/>
              <a:pPr/>
              <a:t>5</a:t>
            </a:fld>
            <a:endParaRPr lang="de-DE" dirty="0"/>
          </a:p>
        </p:txBody>
      </p:sp>
      <p:sp>
        <p:nvSpPr>
          <p:cNvPr id="10" name="Datumsplatzhalter 4"/>
          <p:cNvSpPr>
            <a:spLocks noGrp="1"/>
          </p:cNvSpPr>
          <p:nvPr>
            <p:ph type="dt" sz="half" idx="10"/>
          </p:nvPr>
        </p:nvSpPr>
        <p:spPr/>
        <p:txBody>
          <a:bodyPr/>
          <a:lstStyle/>
          <a:p>
            <a:fld id="{D1F7EFBB-7368-9846-A6A0-2E2ECF723714}" type="datetime1">
              <a:rPr lang="de-DE" smtClean="0"/>
              <a:t>24.09.20</a:t>
            </a:fld>
            <a:endParaRPr lang="de-DE" dirty="0"/>
          </a:p>
        </p:txBody>
      </p:sp>
      <p:sp>
        <p:nvSpPr>
          <p:cNvPr id="11" name="Fußzeilenplatzhalter 5"/>
          <p:cNvSpPr>
            <a:spLocks noGrp="1"/>
          </p:cNvSpPr>
          <p:nvPr>
            <p:ph type="ftr" sz="quarter" idx="11"/>
          </p:nvPr>
        </p:nvSpPr>
        <p:spPr/>
        <p:txBody>
          <a:bodyPr/>
          <a:lstStyle/>
          <a:p>
            <a:r>
              <a:rPr lang="de-DE"/>
              <a:t>Forschung trifft Schule - Lehrerfortbildung Teilchenphysik - Dillingen</a:t>
            </a:r>
            <a:endParaRPr lang="de-DE" dirty="0"/>
          </a:p>
        </p:txBody>
      </p:sp>
      <p:sp>
        <p:nvSpPr>
          <p:cNvPr id="4" name="Textplatzhalter 3">
            <a:extLst>
              <a:ext uri="{FF2B5EF4-FFF2-40B4-BE49-F238E27FC236}">
                <a16:creationId xmlns:a16="http://schemas.microsoft.com/office/drawing/2014/main" id="{86E1ACDB-76B3-4CD5-A158-5D4512B9849D}"/>
              </a:ext>
            </a:extLst>
          </p:cNvPr>
          <p:cNvSpPr>
            <a:spLocks noGrp="1"/>
          </p:cNvSpPr>
          <p:nvPr>
            <p:ph sz="quarter" idx="13"/>
          </p:nvPr>
        </p:nvSpPr>
        <p:spPr/>
        <p:txBody>
          <a:bodyPr/>
          <a:lstStyle/>
          <a:p>
            <a:r>
              <a:rPr lang="de-DE" dirty="0"/>
              <a:t>Ist virtuell besuchbar</a:t>
            </a:r>
            <a:br>
              <a:rPr lang="de-DE" dirty="0"/>
            </a:br>
            <a:endParaRPr lang="de-DE" dirty="0"/>
          </a:p>
          <a:p>
            <a:r>
              <a:rPr lang="en-US" u="sng" dirty="0">
                <a:solidFill>
                  <a:srgbClr val="0563C1"/>
                </a:solidFill>
                <a:latin typeface="+mj-lt"/>
                <a:ea typeface="Calibri" panose="020F0502020204030204" pitchFamily="34" charset="0"/>
                <a:hlinkClick r:id="rId3"/>
              </a:rPr>
              <a:t>http://atlasvirtualvisit.web.cern.ch</a:t>
            </a:r>
            <a:br>
              <a:rPr lang="en-US" u="sng" dirty="0">
                <a:solidFill>
                  <a:srgbClr val="0563C1"/>
                </a:solidFill>
                <a:latin typeface="+mj-lt"/>
                <a:ea typeface="Calibri" panose="020F0502020204030204" pitchFamily="34" charset="0"/>
                <a:hlinkClick r:id="rId3"/>
              </a:rPr>
            </a:br>
            <a:r>
              <a:rPr lang="en-US" u="sng" dirty="0">
                <a:solidFill>
                  <a:srgbClr val="0563C1"/>
                </a:solidFill>
                <a:latin typeface="+mj-lt"/>
                <a:ea typeface="Calibri" panose="020F0502020204030204" pitchFamily="34" charset="0"/>
                <a:hlinkClick r:id="rId3"/>
              </a:rPr>
              <a:t>/content/prepare-your-visit</a:t>
            </a:r>
            <a:endParaRPr lang="de-DE" dirty="0">
              <a:latin typeface="+mj-lt"/>
            </a:endParaRPr>
          </a:p>
          <a:p>
            <a:endParaRPr lang="de-DE" dirty="0"/>
          </a:p>
          <a:p>
            <a:endParaRPr lang="de-DE" dirty="0"/>
          </a:p>
          <a:p>
            <a:endParaRPr lang="de-DE" dirty="0"/>
          </a:p>
        </p:txBody>
      </p:sp>
      <p:pic>
        <p:nvPicPr>
          <p:cNvPr id="6" name="Grafik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467494" y="1087334"/>
            <a:ext cx="2342721" cy="1569694"/>
          </a:xfrm>
          <a:prstGeom prst="rect">
            <a:avLst/>
          </a:prstGeom>
        </p:spPr>
      </p:pic>
      <p:pic>
        <p:nvPicPr>
          <p:cNvPr id="8" name="Grafik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467495" y="2780928"/>
            <a:ext cx="2331078" cy="1748308"/>
          </a:xfrm>
          <a:prstGeom prst="rect">
            <a:avLst/>
          </a:prstGeom>
        </p:spPr>
      </p:pic>
      <p:pic>
        <p:nvPicPr>
          <p:cNvPr id="9" name="Grafik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444208" y="4653136"/>
            <a:ext cx="2354364" cy="1455425"/>
          </a:xfrm>
          <a:prstGeom prst="rect">
            <a:avLst/>
          </a:prstGeom>
        </p:spPr>
      </p:pic>
      <p:sp>
        <p:nvSpPr>
          <p:cNvPr id="3" name="Rechteck 2">
            <a:extLst>
              <a:ext uri="{FF2B5EF4-FFF2-40B4-BE49-F238E27FC236}">
                <a16:creationId xmlns:a16="http://schemas.microsoft.com/office/drawing/2014/main" id="{30C9ECF2-3ED1-479B-ADB0-D3D3F83F982A}"/>
              </a:ext>
            </a:extLst>
          </p:cNvPr>
          <p:cNvSpPr/>
          <p:nvPr/>
        </p:nvSpPr>
        <p:spPr>
          <a:xfrm>
            <a:off x="711071" y="5165021"/>
            <a:ext cx="4572000" cy="369332"/>
          </a:xfrm>
          <a:prstGeom prst="rect">
            <a:avLst/>
          </a:prstGeom>
        </p:spPr>
        <p:txBody>
          <a:bodyPr>
            <a:spAutoFit/>
          </a:bodyPr>
          <a:lstStyle/>
          <a:p>
            <a:endParaRPr lang="de-DE" dirty="0"/>
          </a:p>
        </p:txBody>
      </p:sp>
    </p:spTree>
    <p:extLst>
      <p:ext uri="{BB962C8B-B14F-4D97-AF65-F5344CB8AC3E}">
        <p14:creationId xmlns:p14="http://schemas.microsoft.com/office/powerpoint/2010/main" val="3879288086"/>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DC602217-562B-4A87-8E7C-A730E68F5050}"/>
              </a:ext>
            </a:extLst>
          </p:cNvPr>
          <p:cNvSpPr>
            <a:spLocks noGrp="1"/>
          </p:cNvSpPr>
          <p:nvPr>
            <p:ph type="title"/>
          </p:nvPr>
        </p:nvSpPr>
        <p:spPr/>
        <p:txBody>
          <a:bodyPr/>
          <a:lstStyle/>
          <a:p>
            <a:r>
              <a:rPr lang="de-DE" dirty="0"/>
              <a:t>Detektoraufbau am Beispiel von ATLAS</a:t>
            </a:r>
          </a:p>
        </p:txBody>
      </p:sp>
      <p:sp>
        <p:nvSpPr>
          <p:cNvPr id="4" name="Foliennummernplatzhalter 3"/>
          <p:cNvSpPr>
            <a:spLocks noGrp="1"/>
          </p:cNvSpPr>
          <p:nvPr>
            <p:ph type="sldNum" sz="quarter" idx="12"/>
          </p:nvPr>
        </p:nvSpPr>
        <p:spPr/>
        <p:txBody>
          <a:bodyPr/>
          <a:lstStyle/>
          <a:p>
            <a:fld id="{13EBA283-81CD-428D-9703-4AE41BDC50AA}" type="slidenum">
              <a:rPr lang="de-DE" smtClean="0"/>
              <a:pPr/>
              <a:t>6</a:t>
            </a:fld>
            <a:endParaRPr lang="de-DE" dirty="0"/>
          </a:p>
        </p:txBody>
      </p:sp>
      <p:sp>
        <p:nvSpPr>
          <p:cNvPr id="18" name="Datumsplatzhalter 4"/>
          <p:cNvSpPr>
            <a:spLocks noGrp="1"/>
          </p:cNvSpPr>
          <p:nvPr>
            <p:ph type="dt" sz="half" idx="10"/>
          </p:nvPr>
        </p:nvSpPr>
        <p:spPr/>
        <p:txBody>
          <a:bodyPr/>
          <a:lstStyle/>
          <a:p>
            <a:fld id="{BDE2EAB8-3F39-E346-ADF2-4BE5F67F9833}" type="datetime1">
              <a:rPr lang="de-DE" smtClean="0"/>
              <a:t>24.09.20</a:t>
            </a:fld>
            <a:endParaRPr lang="de-DE" dirty="0"/>
          </a:p>
        </p:txBody>
      </p:sp>
      <p:sp>
        <p:nvSpPr>
          <p:cNvPr id="26" name="Fußzeilenplatzhalter 5"/>
          <p:cNvSpPr>
            <a:spLocks noGrp="1"/>
          </p:cNvSpPr>
          <p:nvPr>
            <p:ph type="ftr" sz="quarter" idx="11"/>
          </p:nvPr>
        </p:nvSpPr>
        <p:spPr/>
        <p:txBody>
          <a:bodyPr/>
          <a:lstStyle/>
          <a:p>
            <a:r>
              <a:rPr lang="de-DE"/>
              <a:t>Forschung trifft Schule - Lehrerfortbildung Teilchenphysik - Dillingen</a:t>
            </a:r>
            <a:endParaRPr lang="de-DE" dirty="0"/>
          </a:p>
        </p:txBody>
      </p:sp>
      <p:sp>
        <p:nvSpPr>
          <p:cNvPr id="8" name="Textplatzhalter 7">
            <a:extLst>
              <a:ext uri="{FF2B5EF4-FFF2-40B4-BE49-F238E27FC236}">
                <a16:creationId xmlns:a16="http://schemas.microsoft.com/office/drawing/2014/main" id="{656FA872-662C-4757-97E0-825D540AECDE}"/>
              </a:ext>
            </a:extLst>
          </p:cNvPr>
          <p:cNvSpPr>
            <a:spLocks noGrp="1"/>
          </p:cNvSpPr>
          <p:nvPr>
            <p:ph sz="quarter" idx="13"/>
          </p:nvPr>
        </p:nvSpPr>
        <p:spPr/>
        <p:txBody>
          <a:bodyPr/>
          <a:lstStyle/>
          <a:p>
            <a:r>
              <a:rPr lang="de-DE" dirty="0"/>
              <a:t>Verschiedene Subdetektoren werden </a:t>
            </a:r>
            <a:br>
              <a:rPr lang="de-DE" dirty="0"/>
            </a:br>
            <a:r>
              <a:rPr lang="de-DE" dirty="0"/>
              <a:t>„Zwiebelschalenartig“ angeordnet</a:t>
            </a:r>
          </a:p>
          <a:p>
            <a:r>
              <a:rPr lang="de-DE" dirty="0"/>
              <a:t>Aufbau von innen (Kollisionspunkt) nach außen</a:t>
            </a:r>
          </a:p>
          <a:p>
            <a:pPr lvl="1"/>
            <a:r>
              <a:rPr lang="de-DE" dirty="0"/>
              <a:t>Spurdetektoren</a:t>
            </a:r>
          </a:p>
          <a:p>
            <a:pPr lvl="1"/>
            <a:r>
              <a:rPr lang="de-DE" dirty="0"/>
              <a:t>Elektromagnetisches Kalorimeter</a:t>
            </a:r>
          </a:p>
          <a:p>
            <a:pPr lvl="1"/>
            <a:r>
              <a:rPr lang="de-DE" dirty="0" err="1"/>
              <a:t>Hadronisches</a:t>
            </a:r>
            <a:r>
              <a:rPr lang="de-DE" dirty="0"/>
              <a:t> Kalorimeter</a:t>
            </a:r>
          </a:p>
          <a:p>
            <a:pPr lvl="1"/>
            <a:r>
              <a:rPr lang="de-DE" dirty="0" err="1"/>
              <a:t>Myonenkammeren</a:t>
            </a:r>
            <a:endParaRPr lang="de-DE" dirty="0"/>
          </a:p>
          <a:p>
            <a:r>
              <a:rPr lang="de-DE" dirty="0"/>
              <a:t>Mit Magnetfeldern werden Teilchenspuren gekrümmt → Impulsmessung (und Identifikation)  </a:t>
            </a:r>
          </a:p>
          <a:p>
            <a:r>
              <a:rPr lang="de-DE" dirty="0"/>
              <a:t>Zugehörige Arbeitsblätter können später getestet werden</a:t>
            </a:r>
          </a:p>
        </p:txBody>
      </p:sp>
      <p:sp>
        <p:nvSpPr>
          <p:cNvPr id="6" name="Rechteck 5">
            <a:extLst>
              <a:ext uri="{FF2B5EF4-FFF2-40B4-BE49-F238E27FC236}">
                <a16:creationId xmlns:a16="http://schemas.microsoft.com/office/drawing/2014/main" id="{08BFC661-AA63-497D-A6AA-2F64322D7A59}"/>
              </a:ext>
            </a:extLst>
          </p:cNvPr>
          <p:cNvSpPr/>
          <p:nvPr/>
        </p:nvSpPr>
        <p:spPr>
          <a:xfrm>
            <a:off x="4572000" y="70380"/>
            <a:ext cx="5040560" cy="276999"/>
          </a:xfrm>
          <a:prstGeom prst="rect">
            <a:avLst/>
          </a:prstGeom>
        </p:spPr>
        <p:txBody>
          <a:bodyPr wrap="square">
            <a:spAutoFit/>
          </a:bodyPr>
          <a:lstStyle/>
          <a:p>
            <a:r>
              <a:rPr lang="de-DE" sz="1200" dirty="0">
                <a:latin typeface="Arial" panose="020B0604020202020204" pitchFamily="34" charset="0"/>
                <a:cs typeface="Arial" panose="020B0604020202020204" pitchFamily="34" charset="0"/>
              </a:rPr>
              <a:t>http://atlas.physicsmasterclasses.org/de/zpath_playwithatlas.htm</a:t>
            </a:r>
          </a:p>
        </p:txBody>
      </p:sp>
    </p:spTree>
    <p:extLst>
      <p:ext uri="{BB962C8B-B14F-4D97-AF65-F5344CB8AC3E}">
        <p14:creationId xmlns:p14="http://schemas.microsoft.com/office/powerpoint/2010/main" val="1318484385"/>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Grafik 19" descr="Atlas-rechts.png"/>
          <p:cNvPicPr>
            <a:picLocks noChangeAspect="1"/>
          </p:cNvPicPr>
          <p:nvPr/>
        </p:nvPicPr>
        <p:blipFill>
          <a:blip r:embed="rId3" cstate="print"/>
          <a:srcRect l="37901"/>
          <a:stretch>
            <a:fillRect/>
          </a:stretch>
        </p:blipFill>
        <p:spPr bwMode="auto">
          <a:xfrm>
            <a:off x="4284663" y="1700808"/>
            <a:ext cx="3600450" cy="3402013"/>
          </a:xfrm>
          <a:prstGeom prst="rect">
            <a:avLst/>
          </a:prstGeom>
          <a:noFill/>
          <a:ln w="9525">
            <a:noFill/>
            <a:miter lim="800000"/>
            <a:headEnd/>
            <a:tailEnd/>
          </a:ln>
        </p:spPr>
      </p:pic>
      <p:pic>
        <p:nvPicPr>
          <p:cNvPr id="25" name="Grafik 24" descr="Atlas-links.png"/>
          <p:cNvPicPr>
            <a:picLocks noChangeAspect="1"/>
          </p:cNvPicPr>
          <p:nvPr/>
        </p:nvPicPr>
        <p:blipFill>
          <a:blip r:embed="rId4" cstate="print"/>
          <a:srcRect r="39203"/>
          <a:stretch>
            <a:fillRect/>
          </a:stretch>
        </p:blipFill>
        <p:spPr bwMode="auto">
          <a:xfrm>
            <a:off x="2087563" y="1700808"/>
            <a:ext cx="3524250" cy="3402013"/>
          </a:xfrm>
          <a:prstGeom prst="rect">
            <a:avLst/>
          </a:prstGeom>
          <a:noFill/>
          <a:ln w="9525">
            <a:noFill/>
            <a:miter lim="800000"/>
            <a:headEnd/>
            <a:tailEnd/>
          </a:ln>
        </p:spPr>
      </p:pic>
      <p:sp>
        <p:nvSpPr>
          <p:cNvPr id="10255" name="Textfeld 16"/>
          <p:cNvSpPr txBox="1">
            <a:spLocks noChangeArrowheads="1"/>
          </p:cNvSpPr>
          <p:nvPr/>
        </p:nvSpPr>
        <p:spPr bwMode="auto">
          <a:xfrm>
            <a:off x="1187624" y="4971365"/>
            <a:ext cx="4200525" cy="1015663"/>
          </a:xfrm>
          <a:prstGeom prst="rect">
            <a:avLst/>
          </a:prstGeom>
          <a:noFill/>
          <a:ln w="9525">
            <a:noFill/>
            <a:miter lim="800000"/>
            <a:headEnd/>
            <a:tailEnd/>
          </a:ln>
        </p:spPr>
        <p:txBody>
          <a:bodyPr>
            <a:spAutoFit/>
          </a:bodyPr>
          <a:lstStyle/>
          <a:p>
            <a:pPr>
              <a:defRPr/>
            </a:pPr>
            <a:r>
              <a:rPr lang="de-DE" sz="2400" dirty="0">
                <a:solidFill>
                  <a:srgbClr val="013476"/>
                </a:solidFill>
                <a:latin typeface="+mj-lt"/>
                <a:cs typeface="Arial" panose="020B0604020202020204" pitchFamily="34" charset="0"/>
              </a:rPr>
              <a:t>Elektromagnetisches Kalorimeter</a:t>
            </a:r>
          </a:p>
          <a:p>
            <a:pPr marL="342900" indent="-342900">
              <a:buFont typeface="Wingdings" panose="05000000000000000000" pitchFamily="2" charset="2"/>
              <a:buChar char="§"/>
              <a:defRPr/>
            </a:pPr>
            <a:r>
              <a:rPr lang="de-DE" dirty="0">
                <a:solidFill>
                  <a:srgbClr val="013476"/>
                </a:solidFill>
                <a:latin typeface="+mj-lt"/>
                <a:cs typeface="Arial" panose="020B0604020202020204" pitchFamily="34" charset="0"/>
              </a:rPr>
              <a:t>misst die Energie von Elektronen, Positronen und Photonen</a:t>
            </a:r>
          </a:p>
        </p:txBody>
      </p:sp>
      <p:sp>
        <p:nvSpPr>
          <p:cNvPr id="10251" name="Textfeld 17"/>
          <p:cNvSpPr txBox="1">
            <a:spLocks noChangeArrowheads="1"/>
          </p:cNvSpPr>
          <p:nvPr/>
        </p:nvSpPr>
        <p:spPr bwMode="auto">
          <a:xfrm>
            <a:off x="4427538" y="836712"/>
            <a:ext cx="3889375" cy="954107"/>
          </a:xfrm>
          <a:prstGeom prst="rect">
            <a:avLst/>
          </a:prstGeom>
          <a:noFill/>
          <a:ln w="9525">
            <a:noFill/>
            <a:miter lim="800000"/>
            <a:headEnd/>
            <a:tailEnd/>
          </a:ln>
        </p:spPr>
        <p:txBody>
          <a:bodyPr>
            <a:spAutoFit/>
          </a:bodyPr>
          <a:lstStyle/>
          <a:p>
            <a:pPr>
              <a:defRPr/>
            </a:pPr>
            <a:r>
              <a:rPr lang="de-DE" sz="2000" dirty="0" err="1">
                <a:solidFill>
                  <a:srgbClr val="013476"/>
                </a:solidFill>
                <a:latin typeface="+mj-lt"/>
                <a:cs typeface="Arial" panose="020B0604020202020204" pitchFamily="34" charset="0"/>
              </a:rPr>
              <a:t>Hadronisches</a:t>
            </a:r>
            <a:r>
              <a:rPr lang="de-DE" sz="2000" dirty="0">
                <a:solidFill>
                  <a:srgbClr val="013476"/>
                </a:solidFill>
                <a:latin typeface="+mj-lt"/>
                <a:cs typeface="Arial" panose="020B0604020202020204" pitchFamily="34" charset="0"/>
              </a:rPr>
              <a:t> Kalorimeter</a:t>
            </a:r>
          </a:p>
          <a:p>
            <a:pPr marL="285750" indent="-285750">
              <a:buFont typeface="Wingdings" panose="05000000000000000000" pitchFamily="2" charset="2"/>
              <a:buChar char="§"/>
              <a:defRPr/>
            </a:pPr>
            <a:r>
              <a:rPr lang="de-DE" dirty="0">
                <a:solidFill>
                  <a:srgbClr val="013476"/>
                </a:solidFill>
                <a:latin typeface="+mj-lt"/>
                <a:cs typeface="Arial" panose="020B0604020202020204" pitchFamily="34" charset="0"/>
              </a:rPr>
              <a:t>misst die Energie von Hadronen </a:t>
            </a:r>
          </a:p>
          <a:p>
            <a:pPr marL="269875" indent="-269875">
              <a:defRPr/>
            </a:pPr>
            <a:r>
              <a:rPr lang="de-DE" dirty="0">
                <a:solidFill>
                  <a:srgbClr val="013476"/>
                </a:solidFill>
                <a:latin typeface="+mj-lt"/>
                <a:cs typeface="Arial" panose="020B0604020202020204" pitchFamily="34" charset="0"/>
              </a:rPr>
              <a:t>     (= aus Quarks bestehende Teilchen)</a:t>
            </a:r>
          </a:p>
        </p:txBody>
      </p:sp>
      <p:sp>
        <p:nvSpPr>
          <p:cNvPr id="19" name="Textfeld 18"/>
          <p:cNvSpPr txBox="1"/>
          <p:nvPr/>
        </p:nvSpPr>
        <p:spPr>
          <a:xfrm>
            <a:off x="5652120" y="4523621"/>
            <a:ext cx="3133725" cy="1508105"/>
          </a:xfrm>
          <a:prstGeom prst="rect">
            <a:avLst/>
          </a:prstGeom>
          <a:noFill/>
          <a:ln>
            <a:noFill/>
          </a:ln>
        </p:spPr>
        <p:txBody>
          <a:bodyPr>
            <a:spAutoFit/>
          </a:bodyPr>
          <a:lstStyle/>
          <a:p>
            <a:pPr>
              <a:defRPr/>
            </a:pPr>
            <a:r>
              <a:rPr lang="de-DE" sz="2000" dirty="0">
                <a:solidFill>
                  <a:srgbClr val="013476"/>
                </a:solidFill>
                <a:latin typeface="+mj-lt"/>
                <a:cs typeface="Arial" panose="020B0604020202020204" pitchFamily="34" charset="0"/>
              </a:rPr>
              <a:t>Myonenkammern</a:t>
            </a:r>
          </a:p>
          <a:p>
            <a:pPr marL="285750" indent="-285750">
              <a:buFont typeface="Wingdings" panose="05000000000000000000" pitchFamily="2" charset="2"/>
              <a:buChar char="§"/>
              <a:defRPr/>
            </a:pPr>
            <a:r>
              <a:rPr lang="de-DE" dirty="0">
                <a:solidFill>
                  <a:srgbClr val="013476"/>
                </a:solidFill>
                <a:latin typeface="+mj-lt"/>
                <a:cs typeface="Arial" panose="020B0604020202020204" pitchFamily="34" charset="0"/>
              </a:rPr>
              <a:t>messen die Spuren                    und Impulse von Myonen</a:t>
            </a:r>
          </a:p>
          <a:p>
            <a:pPr marL="285750" indent="-285750">
              <a:buFont typeface="Wingdings" panose="05000000000000000000" pitchFamily="2" charset="2"/>
              <a:buChar char="§"/>
              <a:defRPr/>
            </a:pPr>
            <a:r>
              <a:rPr lang="de-DE" dirty="0">
                <a:solidFill>
                  <a:srgbClr val="013476"/>
                </a:solidFill>
                <a:latin typeface="+mj-lt"/>
                <a:cs typeface="Arial" panose="020B0604020202020204" pitchFamily="34" charset="0"/>
              </a:rPr>
              <a:t>befinden sich in einem</a:t>
            </a:r>
          </a:p>
          <a:p>
            <a:pPr>
              <a:defRPr/>
            </a:pPr>
            <a:r>
              <a:rPr lang="de-DE" dirty="0">
                <a:solidFill>
                  <a:srgbClr val="013476"/>
                </a:solidFill>
                <a:latin typeface="+mj-lt"/>
                <a:cs typeface="Arial" panose="020B0604020202020204" pitchFamily="34" charset="0"/>
              </a:rPr>
              <a:t>     Magnetfeld </a:t>
            </a:r>
          </a:p>
        </p:txBody>
      </p:sp>
      <p:cxnSp>
        <p:nvCxnSpPr>
          <p:cNvPr id="1031" name="Gerade Verbindung mit Pfeil 1030"/>
          <p:cNvCxnSpPr/>
          <p:nvPr/>
        </p:nvCxnSpPr>
        <p:spPr>
          <a:xfrm flipV="1">
            <a:off x="6588224" y="4152216"/>
            <a:ext cx="0" cy="451420"/>
          </a:xfrm>
          <a:prstGeom prst="straightConnector1">
            <a:avLst/>
          </a:prstGeom>
          <a:ln w="28575">
            <a:solidFill>
              <a:srgbClr val="013476"/>
            </a:solidFill>
            <a:tailEnd type="arrow"/>
          </a:ln>
        </p:spPr>
        <p:style>
          <a:lnRef idx="2">
            <a:schemeClr val="accent1"/>
          </a:lnRef>
          <a:fillRef idx="0">
            <a:schemeClr val="accent1"/>
          </a:fillRef>
          <a:effectRef idx="1">
            <a:schemeClr val="accent1"/>
          </a:effectRef>
          <a:fontRef idx="minor">
            <a:schemeClr val="tx1"/>
          </a:fontRef>
        </p:style>
      </p:cxnSp>
      <p:sp>
        <p:nvSpPr>
          <p:cNvPr id="12" name="Textfeld 11"/>
          <p:cNvSpPr txBox="1"/>
          <p:nvPr/>
        </p:nvSpPr>
        <p:spPr bwMode="auto">
          <a:xfrm>
            <a:off x="1392238" y="828105"/>
            <a:ext cx="2892425" cy="2000548"/>
          </a:xfrm>
          <a:prstGeom prst="rect">
            <a:avLst/>
          </a:prstGeom>
          <a:noFill/>
          <a:ln>
            <a:noFill/>
          </a:ln>
        </p:spPr>
        <p:txBody>
          <a:bodyPr>
            <a:spAutoFit/>
          </a:bodyPr>
          <a:lstStyle/>
          <a:p>
            <a:pPr>
              <a:defRPr/>
            </a:pPr>
            <a:r>
              <a:rPr lang="de-DE" sz="2400" dirty="0">
                <a:solidFill>
                  <a:srgbClr val="013476"/>
                </a:solidFill>
                <a:latin typeface="+mj-lt"/>
                <a:cs typeface="Arial" panose="020B0604020202020204" pitchFamily="34" charset="0"/>
              </a:rPr>
              <a:t>Spurdetektoren</a:t>
            </a:r>
          </a:p>
          <a:p>
            <a:pPr marL="342900" indent="-342900">
              <a:buFont typeface="Wingdings" panose="05000000000000000000" pitchFamily="2" charset="2"/>
              <a:buChar char="§"/>
              <a:defRPr/>
            </a:pPr>
            <a:r>
              <a:rPr lang="de-DE" sz="2000" dirty="0">
                <a:solidFill>
                  <a:srgbClr val="013476"/>
                </a:solidFill>
                <a:latin typeface="+mj-lt"/>
                <a:cs typeface="Arial" panose="020B0604020202020204" pitchFamily="34" charset="0"/>
              </a:rPr>
              <a:t>messen die Spuren </a:t>
            </a:r>
          </a:p>
          <a:p>
            <a:pPr>
              <a:defRPr/>
            </a:pPr>
            <a:r>
              <a:rPr lang="de-DE" sz="2000" dirty="0">
                <a:solidFill>
                  <a:srgbClr val="013476"/>
                </a:solidFill>
                <a:latin typeface="+mj-lt"/>
                <a:cs typeface="Arial" panose="020B0604020202020204" pitchFamily="34" charset="0"/>
              </a:rPr>
              <a:t>     und Impulse von</a:t>
            </a:r>
            <a:br>
              <a:rPr lang="de-DE" sz="2000" dirty="0">
                <a:solidFill>
                  <a:srgbClr val="013476"/>
                </a:solidFill>
                <a:latin typeface="+mj-lt"/>
                <a:cs typeface="Arial" panose="020B0604020202020204" pitchFamily="34" charset="0"/>
              </a:rPr>
            </a:br>
            <a:r>
              <a:rPr lang="de-DE" sz="2000" dirty="0">
                <a:solidFill>
                  <a:srgbClr val="013476"/>
                </a:solidFill>
                <a:latin typeface="+mj-lt"/>
                <a:cs typeface="Arial" panose="020B0604020202020204" pitchFamily="34" charset="0"/>
              </a:rPr>
              <a:t>     geladenen Teilchen</a:t>
            </a:r>
          </a:p>
          <a:p>
            <a:pPr marL="342900" indent="-342900">
              <a:buFont typeface="Wingdings" panose="05000000000000000000" pitchFamily="2" charset="2"/>
              <a:buChar char="§"/>
              <a:defRPr/>
            </a:pPr>
            <a:r>
              <a:rPr lang="de-DE" sz="2000" dirty="0">
                <a:solidFill>
                  <a:srgbClr val="013476"/>
                </a:solidFill>
                <a:latin typeface="+mj-lt"/>
                <a:cs typeface="Arial" panose="020B0604020202020204" pitchFamily="34" charset="0"/>
              </a:rPr>
              <a:t>befinden sich in einem Magnetfeld</a:t>
            </a:r>
          </a:p>
        </p:txBody>
      </p:sp>
      <p:sp>
        <p:nvSpPr>
          <p:cNvPr id="4" name="Foliennummernplatzhalter 3"/>
          <p:cNvSpPr>
            <a:spLocks noGrp="1"/>
          </p:cNvSpPr>
          <p:nvPr>
            <p:ph type="sldNum" sz="quarter" idx="12"/>
          </p:nvPr>
        </p:nvSpPr>
        <p:spPr/>
        <p:txBody>
          <a:bodyPr/>
          <a:lstStyle/>
          <a:p>
            <a:fld id="{13EBA283-81CD-428D-9703-4AE41BDC50AA}" type="slidenum">
              <a:rPr lang="de-DE" smtClean="0"/>
              <a:pPr/>
              <a:t>7</a:t>
            </a:fld>
            <a:endParaRPr lang="de-DE" dirty="0"/>
          </a:p>
        </p:txBody>
      </p:sp>
      <p:sp>
        <p:nvSpPr>
          <p:cNvPr id="18" name="Datumsplatzhalter 4"/>
          <p:cNvSpPr>
            <a:spLocks noGrp="1"/>
          </p:cNvSpPr>
          <p:nvPr>
            <p:ph type="dt" sz="half" idx="10"/>
          </p:nvPr>
        </p:nvSpPr>
        <p:spPr/>
        <p:txBody>
          <a:bodyPr/>
          <a:lstStyle/>
          <a:p>
            <a:fld id="{D3B4D148-08E7-D244-894F-324F2617370C}" type="datetime1">
              <a:rPr lang="de-DE" smtClean="0"/>
              <a:t>24.09.20</a:t>
            </a:fld>
            <a:endParaRPr lang="de-DE" dirty="0"/>
          </a:p>
        </p:txBody>
      </p:sp>
      <p:sp>
        <p:nvSpPr>
          <p:cNvPr id="26" name="Fußzeilenplatzhalter 5"/>
          <p:cNvSpPr>
            <a:spLocks noGrp="1"/>
          </p:cNvSpPr>
          <p:nvPr>
            <p:ph type="ftr" sz="quarter" idx="11"/>
          </p:nvPr>
        </p:nvSpPr>
        <p:spPr/>
        <p:txBody>
          <a:bodyPr/>
          <a:lstStyle/>
          <a:p>
            <a:r>
              <a:rPr lang="de-DE"/>
              <a:t>Forschung trifft Schule - Lehrerfortbildung Teilchenphysik - Dillingen</a:t>
            </a:r>
            <a:endParaRPr lang="de-DE" dirty="0"/>
          </a:p>
        </p:txBody>
      </p:sp>
      <p:cxnSp>
        <p:nvCxnSpPr>
          <p:cNvPr id="17" name="Gerade Verbindung mit Pfeil 16">
            <a:extLst>
              <a:ext uri="{FF2B5EF4-FFF2-40B4-BE49-F238E27FC236}">
                <a16:creationId xmlns:a16="http://schemas.microsoft.com/office/drawing/2014/main" id="{C7F11F95-BE91-44FD-9DA4-1EBF7F21D9DD}"/>
              </a:ext>
            </a:extLst>
          </p:cNvPr>
          <p:cNvCxnSpPr>
            <a:cxnSpLocks/>
          </p:cNvCxnSpPr>
          <p:nvPr/>
        </p:nvCxnSpPr>
        <p:spPr>
          <a:xfrm>
            <a:off x="5508104" y="2067818"/>
            <a:ext cx="88219" cy="418810"/>
          </a:xfrm>
          <a:prstGeom prst="straightConnector1">
            <a:avLst/>
          </a:prstGeom>
          <a:ln w="28575">
            <a:solidFill>
              <a:srgbClr val="013476"/>
            </a:solidFill>
            <a:tailEnd type="arrow"/>
          </a:ln>
        </p:spPr>
        <p:style>
          <a:lnRef idx="2">
            <a:schemeClr val="accent1"/>
          </a:lnRef>
          <a:fillRef idx="0">
            <a:schemeClr val="accent1"/>
          </a:fillRef>
          <a:effectRef idx="1">
            <a:schemeClr val="accent1"/>
          </a:effectRef>
          <a:fontRef idx="minor">
            <a:schemeClr val="tx1"/>
          </a:fontRef>
        </p:style>
      </p:cxnSp>
      <p:cxnSp>
        <p:nvCxnSpPr>
          <p:cNvPr id="20" name="Gerade Verbindung mit Pfeil 19">
            <a:extLst>
              <a:ext uri="{FF2B5EF4-FFF2-40B4-BE49-F238E27FC236}">
                <a16:creationId xmlns:a16="http://schemas.microsoft.com/office/drawing/2014/main" id="{243D1DB4-2F5B-4EA1-8BB6-DF6570B3BFA0}"/>
              </a:ext>
            </a:extLst>
          </p:cNvPr>
          <p:cNvCxnSpPr>
            <a:cxnSpLocks/>
          </p:cNvCxnSpPr>
          <p:nvPr/>
        </p:nvCxnSpPr>
        <p:spPr>
          <a:xfrm flipV="1">
            <a:off x="3937000" y="4565891"/>
            <a:ext cx="0" cy="405474"/>
          </a:xfrm>
          <a:prstGeom prst="straightConnector1">
            <a:avLst/>
          </a:prstGeom>
          <a:ln w="28575">
            <a:solidFill>
              <a:srgbClr val="013476"/>
            </a:solidFill>
            <a:tailEnd type="arrow"/>
          </a:ln>
        </p:spPr>
        <p:style>
          <a:lnRef idx="2">
            <a:schemeClr val="accent1"/>
          </a:lnRef>
          <a:fillRef idx="0">
            <a:schemeClr val="accent1"/>
          </a:fillRef>
          <a:effectRef idx="1">
            <a:schemeClr val="accent1"/>
          </a:effectRef>
          <a:fontRef idx="minor">
            <a:schemeClr val="tx1"/>
          </a:fontRef>
        </p:style>
      </p:cxnSp>
      <p:cxnSp>
        <p:nvCxnSpPr>
          <p:cNvPr id="23" name="Gerade Verbindung mit Pfeil 22">
            <a:extLst>
              <a:ext uri="{FF2B5EF4-FFF2-40B4-BE49-F238E27FC236}">
                <a16:creationId xmlns:a16="http://schemas.microsoft.com/office/drawing/2014/main" id="{4F8076DE-C9B7-4E92-86FC-F94A2244A900}"/>
              </a:ext>
            </a:extLst>
          </p:cNvPr>
          <p:cNvCxnSpPr>
            <a:cxnSpLocks/>
          </p:cNvCxnSpPr>
          <p:nvPr/>
        </p:nvCxnSpPr>
        <p:spPr>
          <a:xfrm>
            <a:off x="2442809" y="2828653"/>
            <a:ext cx="355852" cy="367729"/>
          </a:xfrm>
          <a:prstGeom prst="straightConnector1">
            <a:avLst/>
          </a:prstGeom>
          <a:ln w="28575">
            <a:solidFill>
              <a:srgbClr val="013476"/>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7425199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25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0251"/>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0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55" grpId="0"/>
      <p:bldP spid="10251" grpId="0"/>
      <p:bldP spid="19" grpId="0"/>
      <p:bldP spid="1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B5E4F9-FE01-4766-98C9-87BD6BED527F}"/>
              </a:ext>
            </a:extLst>
          </p:cNvPr>
          <p:cNvSpPr>
            <a:spLocks noGrp="1"/>
          </p:cNvSpPr>
          <p:nvPr>
            <p:ph type="title"/>
          </p:nvPr>
        </p:nvSpPr>
        <p:spPr/>
        <p:txBody>
          <a:bodyPr/>
          <a:lstStyle/>
          <a:p>
            <a:r>
              <a:rPr lang="de-DE" dirty="0"/>
              <a:t>ATLAS - Spurdetektoren</a:t>
            </a:r>
          </a:p>
        </p:txBody>
      </p:sp>
      <p:sp>
        <p:nvSpPr>
          <p:cNvPr id="3" name="Foliennummernplatzhalter 2">
            <a:extLst>
              <a:ext uri="{FF2B5EF4-FFF2-40B4-BE49-F238E27FC236}">
                <a16:creationId xmlns:a16="http://schemas.microsoft.com/office/drawing/2014/main" id="{F53A36CE-0563-4EE7-BAD2-754BCB55EE61}"/>
              </a:ext>
            </a:extLst>
          </p:cNvPr>
          <p:cNvSpPr>
            <a:spLocks noGrp="1"/>
          </p:cNvSpPr>
          <p:nvPr>
            <p:ph type="sldNum" sz="quarter" idx="12"/>
          </p:nvPr>
        </p:nvSpPr>
        <p:spPr/>
        <p:txBody>
          <a:bodyPr/>
          <a:lstStyle/>
          <a:p>
            <a:fld id="{13EBA283-81CD-428D-9703-4AE41BDC50AA}" type="slidenum">
              <a:rPr lang="de-DE" smtClean="0"/>
              <a:pPr/>
              <a:t>8</a:t>
            </a:fld>
            <a:endParaRPr lang="de-DE" dirty="0"/>
          </a:p>
        </p:txBody>
      </p:sp>
      <p:sp>
        <p:nvSpPr>
          <p:cNvPr id="5" name="Datumsplatzhalter 4">
            <a:extLst>
              <a:ext uri="{FF2B5EF4-FFF2-40B4-BE49-F238E27FC236}">
                <a16:creationId xmlns:a16="http://schemas.microsoft.com/office/drawing/2014/main" id="{CA52E308-4384-485F-8D0D-B2E7F3BAA688}"/>
              </a:ext>
            </a:extLst>
          </p:cNvPr>
          <p:cNvSpPr>
            <a:spLocks noGrp="1"/>
          </p:cNvSpPr>
          <p:nvPr>
            <p:ph type="dt" sz="half" idx="10"/>
          </p:nvPr>
        </p:nvSpPr>
        <p:spPr/>
        <p:txBody>
          <a:bodyPr/>
          <a:lstStyle/>
          <a:p>
            <a:fld id="{94DDD670-8BF3-5044-99F3-5F0F04116B45}" type="datetime1">
              <a:rPr lang="de-DE" smtClean="0"/>
              <a:t>24.09.20</a:t>
            </a:fld>
            <a:endParaRPr lang="de-DE" dirty="0"/>
          </a:p>
        </p:txBody>
      </p:sp>
      <p:sp>
        <p:nvSpPr>
          <p:cNvPr id="6" name="Fußzeilenplatzhalter 5">
            <a:extLst>
              <a:ext uri="{FF2B5EF4-FFF2-40B4-BE49-F238E27FC236}">
                <a16:creationId xmlns:a16="http://schemas.microsoft.com/office/drawing/2014/main" id="{087B135D-46FE-4551-823B-C166A527B935}"/>
              </a:ext>
            </a:extLst>
          </p:cNvPr>
          <p:cNvSpPr>
            <a:spLocks noGrp="1"/>
          </p:cNvSpPr>
          <p:nvPr>
            <p:ph type="ftr" sz="quarter" idx="11"/>
          </p:nvPr>
        </p:nvSpPr>
        <p:spPr/>
        <p:txBody>
          <a:bodyPr/>
          <a:lstStyle/>
          <a:p>
            <a:r>
              <a:rPr lang="de-DE"/>
              <a:t>Forschung trifft Schule - Lehrerfortbildung Teilchenphysik - Dillingen</a:t>
            </a:r>
            <a:endParaRPr lang="de-DE" dirty="0"/>
          </a:p>
        </p:txBody>
      </p:sp>
      <p:sp>
        <p:nvSpPr>
          <p:cNvPr id="4" name="Textplatzhalter 3">
            <a:extLst>
              <a:ext uri="{FF2B5EF4-FFF2-40B4-BE49-F238E27FC236}">
                <a16:creationId xmlns:a16="http://schemas.microsoft.com/office/drawing/2014/main" id="{BC7C9FA4-10F5-491E-8706-87635B10E548}"/>
              </a:ext>
            </a:extLst>
          </p:cNvPr>
          <p:cNvSpPr>
            <a:spLocks noGrp="1"/>
          </p:cNvSpPr>
          <p:nvPr>
            <p:ph sz="quarter" idx="13"/>
          </p:nvPr>
        </p:nvSpPr>
        <p:spPr/>
        <p:txBody>
          <a:bodyPr/>
          <a:lstStyle/>
          <a:p>
            <a:r>
              <a:rPr lang="de-DE" dirty="0"/>
              <a:t>Pixel Detektor</a:t>
            </a:r>
          </a:p>
          <a:p>
            <a:pPr lvl="1"/>
            <a:r>
              <a:rPr lang="de-DE" dirty="0"/>
              <a:t>Bestehend aus 80 Millionen Pixel </a:t>
            </a:r>
          </a:p>
          <a:p>
            <a:pPr lvl="1"/>
            <a:r>
              <a:rPr lang="de-DE" dirty="0"/>
              <a:t>Oberfläche 1.7m</a:t>
            </a:r>
            <a:r>
              <a:rPr lang="de-DE" baseline="30000" dirty="0"/>
              <a:t>2</a:t>
            </a:r>
            <a:endParaRPr lang="en-US" dirty="0"/>
          </a:p>
          <a:p>
            <a:r>
              <a:rPr lang="de-DE" dirty="0"/>
              <a:t>Silicon </a:t>
            </a:r>
            <a:r>
              <a:rPr lang="de-DE" dirty="0" err="1"/>
              <a:t>Microstrip</a:t>
            </a:r>
            <a:r>
              <a:rPr lang="de-DE" dirty="0"/>
              <a:t> Tracker </a:t>
            </a:r>
          </a:p>
          <a:p>
            <a:pPr lvl="1"/>
            <a:r>
              <a:rPr lang="de-DE" dirty="0"/>
              <a:t>Bestehend aus 4,088 </a:t>
            </a:r>
            <a:br>
              <a:rPr lang="de-DE" dirty="0"/>
            </a:br>
            <a:r>
              <a:rPr lang="de-DE" dirty="0"/>
              <a:t>doppelseitigen Modulen </a:t>
            </a:r>
          </a:p>
          <a:p>
            <a:pPr lvl="1"/>
            <a:r>
              <a:rPr lang="de-DE" dirty="0"/>
              <a:t>6 Million Auslese Kanäle </a:t>
            </a:r>
          </a:p>
          <a:p>
            <a:endParaRPr lang="de-DE" dirty="0"/>
          </a:p>
        </p:txBody>
      </p:sp>
      <p:pic>
        <p:nvPicPr>
          <p:cNvPr id="8" name="Grafik 7">
            <a:extLst>
              <a:ext uri="{FF2B5EF4-FFF2-40B4-BE49-F238E27FC236}">
                <a16:creationId xmlns:a16="http://schemas.microsoft.com/office/drawing/2014/main" id="{D5EDA4B1-07D8-4F44-8DC7-61BD401DE63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815293" y="898184"/>
            <a:ext cx="3096344" cy="2064229"/>
          </a:xfrm>
          <a:prstGeom prst="rect">
            <a:avLst/>
          </a:prstGeom>
        </p:spPr>
      </p:pic>
      <p:sp>
        <p:nvSpPr>
          <p:cNvPr id="10" name="Rectangle 2">
            <a:extLst>
              <a:ext uri="{FF2B5EF4-FFF2-40B4-BE49-F238E27FC236}">
                <a16:creationId xmlns:a16="http://schemas.microsoft.com/office/drawing/2014/main" id="{DD1F63CA-F135-40C4-9617-7C061FFE121B}"/>
              </a:ext>
            </a:extLst>
          </p:cNvPr>
          <p:cNvSpPr>
            <a:spLocks noChangeArrowheads="1"/>
          </p:cNvSpPr>
          <p:nvPr/>
        </p:nvSpPr>
        <p:spPr bwMode="auto">
          <a:xfrm>
            <a:off x="0" y="-184666"/>
            <a:ext cx="26481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endParaRPr kumimoji="0" lang="de-DE" altLang="de-DE" sz="1800" b="0" i="0" u="none" strike="noStrike" cap="none" normalizeH="0" baseline="0" dirty="0">
              <a:ln>
                <a:noFill/>
              </a:ln>
              <a:solidFill>
                <a:schemeClr val="tx1"/>
              </a:solidFill>
              <a:effectLst/>
              <a:latin typeface="Arial" panose="020B0604020202020204" pitchFamily="34" charset="0"/>
            </a:endParaRPr>
          </a:p>
        </p:txBody>
      </p:sp>
      <p:pic>
        <p:nvPicPr>
          <p:cNvPr id="12" name="Grafik 11">
            <a:extLst>
              <a:ext uri="{FF2B5EF4-FFF2-40B4-BE49-F238E27FC236}">
                <a16:creationId xmlns:a16="http://schemas.microsoft.com/office/drawing/2014/main" id="{5B3D53A4-631C-439F-ABAB-97C048DB812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50973" y="3151505"/>
            <a:ext cx="3060663" cy="2509744"/>
          </a:xfrm>
          <a:prstGeom prst="rect">
            <a:avLst/>
          </a:prstGeom>
        </p:spPr>
      </p:pic>
    </p:spTree>
    <p:extLst>
      <p:ext uri="{BB962C8B-B14F-4D97-AF65-F5344CB8AC3E}">
        <p14:creationId xmlns:p14="http://schemas.microsoft.com/office/powerpoint/2010/main" val="13141657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B5E4F9-FE01-4766-98C9-87BD6BED527F}"/>
              </a:ext>
            </a:extLst>
          </p:cNvPr>
          <p:cNvSpPr>
            <a:spLocks noGrp="1"/>
          </p:cNvSpPr>
          <p:nvPr>
            <p:ph type="title"/>
          </p:nvPr>
        </p:nvSpPr>
        <p:spPr/>
        <p:txBody>
          <a:bodyPr/>
          <a:lstStyle/>
          <a:p>
            <a:r>
              <a:rPr lang="de-DE" dirty="0"/>
              <a:t>ATLAS - Spurdetektoren</a:t>
            </a:r>
          </a:p>
        </p:txBody>
      </p:sp>
      <p:sp>
        <p:nvSpPr>
          <p:cNvPr id="3" name="Foliennummernplatzhalter 2">
            <a:extLst>
              <a:ext uri="{FF2B5EF4-FFF2-40B4-BE49-F238E27FC236}">
                <a16:creationId xmlns:a16="http://schemas.microsoft.com/office/drawing/2014/main" id="{F53A36CE-0563-4EE7-BAD2-754BCB55EE61}"/>
              </a:ext>
            </a:extLst>
          </p:cNvPr>
          <p:cNvSpPr>
            <a:spLocks noGrp="1"/>
          </p:cNvSpPr>
          <p:nvPr>
            <p:ph type="sldNum" sz="quarter" idx="12"/>
          </p:nvPr>
        </p:nvSpPr>
        <p:spPr/>
        <p:txBody>
          <a:bodyPr/>
          <a:lstStyle/>
          <a:p>
            <a:fld id="{13EBA283-81CD-428D-9703-4AE41BDC50AA}" type="slidenum">
              <a:rPr lang="de-DE" smtClean="0"/>
              <a:pPr/>
              <a:t>9</a:t>
            </a:fld>
            <a:endParaRPr lang="de-DE" dirty="0"/>
          </a:p>
        </p:txBody>
      </p:sp>
      <p:sp>
        <p:nvSpPr>
          <p:cNvPr id="5" name="Datumsplatzhalter 4">
            <a:extLst>
              <a:ext uri="{FF2B5EF4-FFF2-40B4-BE49-F238E27FC236}">
                <a16:creationId xmlns:a16="http://schemas.microsoft.com/office/drawing/2014/main" id="{CA52E308-4384-485F-8D0D-B2E7F3BAA688}"/>
              </a:ext>
            </a:extLst>
          </p:cNvPr>
          <p:cNvSpPr>
            <a:spLocks noGrp="1"/>
          </p:cNvSpPr>
          <p:nvPr>
            <p:ph type="dt" sz="half" idx="10"/>
          </p:nvPr>
        </p:nvSpPr>
        <p:spPr/>
        <p:txBody>
          <a:bodyPr/>
          <a:lstStyle/>
          <a:p>
            <a:fld id="{EA5F50CE-0EC1-934D-849A-418DD2DAC819}" type="datetime1">
              <a:rPr lang="de-DE" smtClean="0"/>
              <a:t>24.09.20</a:t>
            </a:fld>
            <a:endParaRPr lang="de-DE" dirty="0"/>
          </a:p>
        </p:txBody>
      </p:sp>
      <p:sp>
        <p:nvSpPr>
          <p:cNvPr id="6" name="Fußzeilenplatzhalter 5">
            <a:extLst>
              <a:ext uri="{FF2B5EF4-FFF2-40B4-BE49-F238E27FC236}">
                <a16:creationId xmlns:a16="http://schemas.microsoft.com/office/drawing/2014/main" id="{087B135D-46FE-4551-823B-C166A527B935}"/>
              </a:ext>
            </a:extLst>
          </p:cNvPr>
          <p:cNvSpPr>
            <a:spLocks noGrp="1"/>
          </p:cNvSpPr>
          <p:nvPr>
            <p:ph type="ftr" sz="quarter" idx="11"/>
          </p:nvPr>
        </p:nvSpPr>
        <p:spPr/>
        <p:txBody>
          <a:bodyPr/>
          <a:lstStyle/>
          <a:p>
            <a:r>
              <a:rPr lang="de-DE"/>
              <a:t>Forschung trifft Schule - Lehrerfortbildung Teilchenphysik - Dillingen</a:t>
            </a:r>
            <a:endParaRPr lang="de-DE" dirty="0"/>
          </a:p>
        </p:txBody>
      </p:sp>
      <p:sp>
        <p:nvSpPr>
          <p:cNvPr id="4" name="Textplatzhalter 3">
            <a:extLst>
              <a:ext uri="{FF2B5EF4-FFF2-40B4-BE49-F238E27FC236}">
                <a16:creationId xmlns:a16="http://schemas.microsoft.com/office/drawing/2014/main" id="{BC7C9FA4-10F5-491E-8706-87635B10E548}"/>
              </a:ext>
            </a:extLst>
          </p:cNvPr>
          <p:cNvSpPr>
            <a:spLocks noGrp="1"/>
          </p:cNvSpPr>
          <p:nvPr>
            <p:ph sz="quarter" idx="13"/>
          </p:nvPr>
        </p:nvSpPr>
        <p:spPr/>
        <p:txBody>
          <a:bodyPr/>
          <a:lstStyle/>
          <a:p>
            <a:r>
              <a:rPr lang="de-DE" dirty="0"/>
              <a:t>Übergangsstrahlungsdetektor</a:t>
            </a:r>
          </a:p>
          <a:p>
            <a:pPr lvl="1"/>
            <a:r>
              <a:rPr lang="en-US" dirty="0"/>
              <a:t>350,000 </a:t>
            </a:r>
            <a:r>
              <a:rPr lang="de-DE" dirty="0"/>
              <a:t>Auslese Kanäle </a:t>
            </a:r>
            <a:endParaRPr lang="en-US" dirty="0"/>
          </a:p>
          <a:p>
            <a:pPr lvl="1"/>
            <a:r>
              <a:rPr lang="en-US" dirty="0" err="1"/>
              <a:t>Volumen</a:t>
            </a:r>
            <a:r>
              <a:rPr lang="en-US" dirty="0"/>
              <a:t> 12m</a:t>
            </a:r>
            <a:r>
              <a:rPr lang="en-US" baseline="30000" dirty="0"/>
              <a:t>3</a:t>
            </a:r>
            <a:endParaRPr lang="en-US" dirty="0"/>
          </a:p>
          <a:p>
            <a:pPr lvl="1"/>
            <a:r>
              <a:rPr lang="de-DE" dirty="0"/>
              <a:t>Besteht aus “</a:t>
            </a:r>
            <a:r>
              <a:rPr lang="de-DE" dirty="0" err="1"/>
              <a:t>Straw</a:t>
            </a:r>
            <a:r>
              <a:rPr lang="de-DE" dirty="0"/>
              <a:t> </a:t>
            </a:r>
            <a:r>
              <a:rPr lang="de-DE" dirty="0" err="1"/>
              <a:t>Tubes</a:t>
            </a:r>
            <a:r>
              <a:rPr lang="de-DE" dirty="0"/>
              <a:t>”: </a:t>
            </a:r>
          </a:p>
          <a:p>
            <a:pPr lvl="2"/>
            <a:r>
              <a:rPr lang="de-DE" dirty="0"/>
              <a:t>Geiger Müller Zählrohre</a:t>
            </a:r>
          </a:p>
          <a:p>
            <a:pPr lvl="2"/>
            <a:r>
              <a:rPr lang="de-DE" dirty="0"/>
              <a:t>Durchmesser 4mm</a:t>
            </a:r>
          </a:p>
          <a:p>
            <a:pPr lvl="2"/>
            <a:r>
              <a:rPr lang="de-DE" dirty="0"/>
              <a:t>Im Inneren 0.03mm Gold </a:t>
            </a:r>
            <a:br>
              <a:rPr lang="de-DE" dirty="0"/>
            </a:br>
            <a:r>
              <a:rPr lang="de-DE" dirty="0"/>
              <a:t>ummantelter Wolfram Draht</a:t>
            </a:r>
          </a:p>
          <a:p>
            <a:pPr lvl="1"/>
            <a:r>
              <a:rPr lang="de-DE" dirty="0"/>
              <a:t>50,000 </a:t>
            </a:r>
            <a:r>
              <a:rPr lang="de-DE" dirty="0" err="1"/>
              <a:t>Straws</a:t>
            </a:r>
            <a:r>
              <a:rPr lang="de-DE" dirty="0"/>
              <a:t> im Barrel und </a:t>
            </a:r>
            <a:br>
              <a:rPr lang="de-DE" dirty="0"/>
            </a:br>
            <a:r>
              <a:rPr lang="de-DE" dirty="0"/>
              <a:t>250,000 </a:t>
            </a:r>
            <a:r>
              <a:rPr lang="de-DE" dirty="0" err="1"/>
              <a:t>straws</a:t>
            </a:r>
            <a:r>
              <a:rPr lang="de-DE" dirty="0"/>
              <a:t> in den Kappen</a:t>
            </a:r>
          </a:p>
          <a:p>
            <a:pPr lvl="1"/>
            <a:r>
              <a:rPr lang="de-DE" dirty="0"/>
              <a:t>Genauigkeit der </a:t>
            </a:r>
            <a:br>
              <a:rPr lang="de-DE" dirty="0"/>
            </a:br>
            <a:r>
              <a:rPr lang="de-DE" dirty="0"/>
              <a:t>Ortsauflösung 0.17mm</a:t>
            </a:r>
          </a:p>
          <a:p>
            <a:pPr lvl="1"/>
            <a:r>
              <a:rPr lang="de-DE" dirty="0"/>
              <a:t>Zusätzlich Information über die Teilchenart </a:t>
            </a:r>
          </a:p>
          <a:p>
            <a:endParaRPr lang="de-DE" dirty="0"/>
          </a:p>
        </p:txBody>
      </p:sp>
      <p:sp>
        <p:nvSpPr>
          <p:cNvPr id="10" name="Rectangle 2">
            <a:extLst>
              <a:ext uri="{FF2B5EF4-FFF2-40B4-BE49-F238E27FC236}">
                <a16:creationId xmlns:a16="http://schemas.microsoft.com/office/drawing/2014/main" id="{DD1F63CA-F135-40C4-9617-7C061FFE121B}"/>
              </a:ext>
            </a:extLst>
          </p:cNvPr>
          <p:cNvSpPr>
            <a:spLocks noChangeArrowheads="1"/>
          </p:cNvSpPr>
          <p:nvPr/>
        </p:nvSpPr>
        <p:spPr bwMode="auto">
          <a:xfrm>
            <a:off x="0" y="-184666"/>
            <a:ext cx="26481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endParaRPr kumimoji="0" lang="de-DE" altLang="de-DE" sz="1800" b="0" i="0" u="none" strike="noStrike" cap="none" normalizeH="0" baseline="0" dirty="0">
              <a:ln>
                <a:noFill/>
              </a:ln>
              <a:solidFill>
                <a:schemeClr val="tx1"/>
              </a:solidFill>
              <a:effectLst/>
              <a:latin typeface="Arial" panose="020B0604020202020204" pitchFamily="34" charset="0"/>
            </a:endParaRPr>
          </a:p>
        </p:txBody>
      </p:sp>
      <p:pic>
        <p:nvPicPr>
          <p:cNvPr id="12" name="Grafik 11">
            <a:extLst>
              <a:ext uri="{FF2B5EF4-FFF2-40B4-BE49-F238E27FC236}">
                <a16:creationId xmlns:a16="http://schemas.microsoft.com/office/drawing/2014/main" id="{64D24CF5-46DB-4485-BF57-AFC807A5661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815293" y="898184"/>
            <a:ext cx="3096344" cy="2064229"/>
          </a:xfrm>
          <a:prstGeom prst="rect">
            <a:avLst/>
          </a:prstGeom>
        </p:spPr>
      </p:pic>
      <p:pic>
        <p:nvPicPr>
          <p:cNvPr id="13" name="Grafik 12">
            <a:extLst>
              <a:ext uri="{FF2B5EF4-FFF2-40B4-BE49-F238E27FC236}">
                <a16:creationId xmlns:a16="http://schemas.microsoft.com/office/drawing/2014/main" id="{2DD315E4-F294-480F-BA2C-17FF5175C46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50973" y="3151505"/>
            <a:ext cx="3060663" cy="2509744"/>
          </a:xfrm>
          <a:prstGeom prst="rect">
            <a:avLst/>
          </a:prstGeom>
        </p:spPr>
      </p:pic>
    </p:spTree>
    <p:extLst>
      <p:ext uri="{BB962C8B-B14F-4D97-AF65-F5344CB8AC3E}">
        <p14:creationId xmlns:p14="http://schemas.microsoft.com/office/powerpoint/2010/main" val="1064909488"/>
      </p:ext>
    </p:extLst>
  </p:cSld>
  <p:clrMapOvr>
    <a:masterClrMapping/>
  </p:clrMapOvr>
</p:sld>
</file>

<file path=ppt/theme/theme1.xml><?xml version="1.0" encoding="utf-8"?>
<a:theme xmlns:a="http://schemas.openxmlformats.org/drawingml/2006/main" name="NTW">
  <a:themeElements>
    <a:clrScheme name="NTW">
      <a:dk1>
        <a:srgbClr val="013476"/>
      </a:dk1>
      <a:lt1>
        <a:srgbClr val="CDC301"/>
      </a:lt1>
      <a:dk2>
        <a:srgbClr val="000000"/>
      </a:dk2>
      <a:lt2>
        <a:srgbClr val="F8F8F8"/>
      </a:lt2>
      <a:accent1>
        <a:srgbClr val="CDC301"/>
      </a:accent1>
      <a:accent2>
        <a:srgbClr val="013476"/>
      </a:accent2>
      <a:accent3>
        <a:srgbClr val="000000"/>
      </a:accent3>
      <a:accent4>
        <a:srgbClr val="808080"/>
      </a:accent4>
      <a:accent5>
        <a:srgbClr val="5F5F5F"/>
      </a:accent5>
      <a:accent6>
        <a:srgbClr val="4D4D4D"/>
      </a:accent6>
      <a:hlink>
        <a:srgbClr val="5F5F5F"/>
      </a:hlink>
      <a:folHlink>
        <a:srgbClr val="919191"/>
      </a:folHlink>
    </a:clrScheme>
    <a:fontScheme name="NTW">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FFFFFF"/>
        </a:solidFill>
        <a:ln>
          <a:solidFill>
            <a:schemeClr val="tx1"/>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marL="228600" indent="-228600">
          <a:lnSpc>
            <a:spcPct val="90000"/>
          </a:lnSpc>
          <a:spcBef>
            <a:spcPts val="1000"/>
          </a:spcBef>
          <a:buClr>
            <a:srgbClr val="CCCC00"/>
          </a:buClr>
          <a:buSzPct val="90000"/>
          <a:buFont typeface="Arial Narrow" panose="020B0606020202030204" pitchFamily="34" charset="0"/>
          <a:buChar char="►"/>
          <a:defRPr sz="2400" dirty="0">
            <a:solidFill>
              <a:srgbClr val="002060"/>
            </a:solidFill>
            <a:latin typeface="Arial Narrow" panose="020B0606020202030204" pitchFamily="34" charset="0"/>
          </a:defRPr>
        </a:defPPr>
      </a:lstStyle>
    </a:txDef>
  </a:objectDefaults>
  <a:extraClrSchemeLst/>
  <a:extLst>
    <a:ext uri="{05A4C25C-085E-4340-85A3-A5531E510DB2}">
      <thm15:themeFamily xmlns:thm15="http://schemas.microsoft.com/office/thememl/2012/main" name="NTW" id="{E3174710-C059-4FF1-9F59-2C61D3FF97DF}" vid="{6BB53C1B-4001-4431-B15A-99832CCCC45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NTW</Template>
  <TotalTime>0</TotalTime>
  <Words>1819</Words>
  <Application>Microsoft Macintosh PowerPoint</Application>
  <PresentationFormat>Bildschirmpräsentation (4:3)</PresentationFormat>
  <Paragraphs>327</Paragraphs>
  <Slides>33</Slides>
  <Notes>13</Notes>
  <HiddenSlides>0</HiddenSlides>
  <MMClips>1</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33</vt:i4>
      </vt:variant>
    </vt:vector>
  </HeadingPairs>
  <TitlesOfParts>
    <vt:vector size="40" baseType="lpstr">
      <vt:lpstr>Arial</vt:lpstr>
      <vt:lpstr>Arial Narrow</vt:lpstr>
      <vt:lpstr>Calibri</vt:lpstr>
      <vt:lpstr>Cambria Math</vt:lpstr>
      <vt:lpstr>Symbol</vt:lpstr>
      <vt:lpstr>Wingdings</vt:lpstr>
      <vt:lpstr>NTW</vt:lpstr>
      <vt:lpstr>Forschungsmethoden in der Teilchenphysik II  </vt:lpstr>
      <vt:lpstr>Wie weist man Elementarteilchen nach?</vt:lpstr>
      <vt:lpstr>Der ATLAS-Detektor</vt:lpstr>
      <vt:lpstr>Der ATLAS - Detektor (A Toroidal LHC AparatuS)</vt:lpstr>
      <vt:lpstr>Der ATLAS - Detektor</vt:lpstr>
      <vt:lpstr>Detektoraufbau am Beispiel von ATLAS</vt:lpstr>
      <vt:lpstr>PowerPoint-Präsentation</vt:lpstr>
      <vt:lpstr>ATLAS - Spurdetektoren</vt:lpstr>
      <vt:lpstr>ATLAS - Spurdetektoren</vt:lpstr>
      <vt:lpstr>Kalorimeter</vt:lpstr>
      <vt:lpstr>Myonenkammern</vt:lpstr>
      <vt:lpstr>Teilchenspuren im ATLAS-Detektor</vt:lpstr>
      <vt:lpstr>DER ATLAS-DETEKTOR</vt:lpstr>
      <vt:lpstr>Aufgaben/Materialen für den Schulunterricht </vt:lpstr>
      <vt:lpstr>Bildgebende Detektoren im Unterricht</vt:lpstr>
      <vt:lpstr>Das OPAL-Eventdisplay</vt:lpstr>
      <vt:lpstr>LEP oder LHC in der Schule?</vt:lpstr>
      <vt:lpstr>Das OPAL-Eventdisplay</vt:lpstr>
      <vt:lpstr>Das OPAL-Eventdisplay</vt:lpstr>
      <vt:lpstr>Elektron oder Positron</vt:lpstr>
      <vt:lpstr>Photon</vt:lpstr>
      <vt:lpstr>Elektrisch geladenes Hadron</vt:lpstr>
      <vt:lpstr>Anti-/Myon</vt:lpstr>
      <vt:lpstr>Jets - erzeugt durch Quarks oder Gluonen</vt:lpstr>
      <vt:lpstr>Was hat man gemessen?</vt:lpstr>
      <vt:lpstr>Bestimmung des starken Kopplungsparameters</vt:lpstr>
      <vt:lpstr>Bestimmung des starken Kopplungsparameters</vt:lpstr>
      <vt:lpstr>Bestimmung des starken Kopplungsparameters</vt:lpstr>
      <vt:lpstr>Bestimmung des starken Kopplungsparameters</vt:lpstr>
      <vt:lpstr>Bestimmung des starken Kopplungsparameters</vt:lpstr>
      <vt:lpstr>Bestimmung des starken Kopplungsparameters</vt:lpstr>
      <vt:lpstr>PowerPoint-Präsentation</vt:lpstr>
      <vt:lpstr>Diskussion / Fragen</vt:lpstr>
    </vt:vector>
  </TitlesOfParts>
  <Company>DESY Zeuthen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Philipp</dc:creator>
  <cp:lastModifiedBy>Katharina Eberle</cp:lastModifiedBy>
  <cp:revision>634</cp:revision>
  <dcterms:created xsi:type="dcterms:W3CDTF">2014-09-10T20:03:47Z</dcterms:created>
  <dcterms:modified xsi:type="dcterms:W3CDTF">2020-09-24T07:45:21Z</dcterms:modified>
</cp:coreProperties>
</file>